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336" r:id="rId2"/>
    <p:sldId id="381"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12" r:id="rId24"/>
    <p:sldId id="403" r:id="rId25"/>
    <p:sldId id="402" r:id="rId26"/>
    <p:sldId id="413" r:id="rId27"/>
    <p:sldId id="404" r:id="rId28"/>
    <p:sldId id="414" r:id="rId29"/>
    <p:sldId id="405" r:id="rId30"/>
    <p:sldId id="415" r:id="rId31"/>
    <p:sldId id="406" r:id="rId32"/>
    <p:sldId id="407" r:id="rId33"/>
    <p:sldId id="408" r:id="rId34"/>
    <p:sldId id="416" r:id="rId35"/>
    <p:sldId id="409" r:id="rId36"/>
    <p:sldId id="410" r:id="rId37"/>
    <p:sldId id="411" r:id="rId38"/>
    <p:sldId id="38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p15:clr>
            <a:srgbClr val="A4A3A4"/>
          </p15:clr>
        </p15:guide>
        <p15:guide id="2" pos="2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660"/>
  </p:normalViewPr>
  <p:slideViewPr>
    <p:cSldViewPr>
      <p:cViewPr varScale="1">
        <p:scale>
          <a:sx n="69" d="100"/>
          <a:sy n="69" d="100"/>
        </p:scale>
        <p:origin x="1416" y="72"/>
      </p:cViewPr>
      <p:guideLst>
        <p:guide orient="horz" pos="2147"/>
        <p:guide pos="2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t>2020/2/28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48130-A5BE-4DDA-88A7-6357F31C0CC4}" type="slidenum">
              <a:rPr lang="zh-CN" altLang="en-US" smtClean="0"/>
              <a:t>5</a:t>
            </a:fld>
            <a:endParaRPr lang="zh-CN" altLang="en-US"/>
          </a:p>
        </p:txBody>
      </p:sp>
    </p:spTree>
    <p:extLst>
      <p:ext uri="{BB962C8B-B14F-4D97-AF65-F5344CB8AC3E}">
        <p14:creationId xmlns:p14="http://schemas.microsoft.com/office/powerpoint/2010/main" val="1276027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0545" y="1443355"/>
            <a:ext cx="8042910" cy="1927225"/>
          </a:xfrm>
        </p:spPr>
        <p:txBody>
          <a:bodyPr/>
          <a:lstStyle/>
          <a:p>
            <a:pPr algn="ctr"/>
            <a:r>
              <a:rPr lang="zh-CN" altLang="en-US" dirty="0">
                <a:latin typeface="Times New Roman" panose="02020603050405020304" pitchFamily="18" charset="0"/>
                <a:ea typeface="楷体" panose="02010609060101010101" pitchFamily="49" charset="-122"/>
                <a:cs typeface="Times New Roman" panose="02020603050405020304" pitchFamily="18" charset="0"/>
              </a:rPr>
              <a:t>中间代码生成</a:t>
            </a:r>
            <a:endParaRPr 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副标题 2"/>
          <p:cNvSpPr>
            <a:spLocks noGrp="1"/>
          </p:cNvSpPr>
          <p:nvPr>
            <p:ph type="subTitle" idx="1"/>
          </p:nvPr>
        </p:nvSpPr>
        <p:spPr>
          <a:xfrm>
            <a:off x="1409700" y="3463925"/>
            <a:ext cx="6400800" cy="1752600"/>
          </a:xfrm>
        </p:spPr>
        <p:txBody>
          <a:bodyPr/>
          <a:lstStyle/>
          <a:p>
            <a:pPr algn="ctr"/>
            <a:r>
              <a:rPr lang="zh-CN" altLang="en-US" dirty="0">
                <a:latin typeface="楷体" panose="02010609060101010101" pitchFamily="49" charset="-122"/>
                <a:ea typeface="楷体" panose="02010609060101010101" pitchFamily="49" charset="-122"/>
                <a:cs typeface="楷体" panose="02010609060101010101" pitchFamily="49" charset="-122"/>
              </a:rPr>
              <a:t>计算机科学与技术学院 王中卿</a:t>
            </a: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三地址代码</a:t>
            </a:r>
            <a:endParaRPr lang="zh-CN" altLang="en-US" dirty="0"/>
          </a:p>
        </p:txBody>
      </p:sp>
      <p:sp>
        <p:nvSpPr>
          <p:cNvPr id="3" name="内容占位符 2"/>
          <p:cNvSpPr>
            <a:spLocks noGrp="1"/>
          </p:cNvSpPr>
          <p:nvPr>
            <p:ph idx="1"/>
          </p:nvPr>
        </p:nvSpPr>
        <p:spPr/>
        <p:txBody>
          <a:bodyPr/>
          <a:lstStyle/>
          <a:p>
            <a:pPr>
              <a:lnSpc>
                <a:spcPct val="90000"/>
              </a:lnSpc>
              <a:defRPr/>
            </a:pPr>
            <a:r>
              <a:rPr lang="zh-CN" altLang="en-US" dirty="0"/>
              <a:t>三</a:t>
            </a:r>
            <a:r>
              <a:rPr lang="zh-CN" altLang="en-US" dirty="0" smtClean="0"/>
              <a:t>地址语句的实现</a:t>
            </a:r>
            <a:endParaRPr lang="en-US" altLang="zh-CN" dirty="0" smtClean="0"/>
          </a:p>
          <a:p>
            <a:pPr lvl="1">
              <a:lnSpc>
                <a:spcPct val="90000"/>
              </a:lnSpc>
              <a:defRPr/>
            </a:pPr>
            <a:r>
              <a:rPr lang="zh-CN" altLang="en-US" dirty="0" smtClean="0"/>
              <a:t>抽象</a:t>
            </a:r>
            <a:r>
              <a:rPr lang="zh-CN" altLang="en-US" dirty="0"/>
              <a:t>形式：三地址语句</a:t>
            </a:r>
          </a:p>
          <a:p>
            <a:pPr lvl="1"/>
            <a:r>
              <a:rPr lang="zh-CN" altLang="en-US" dirty="0"/>
              <a:t>具体实现：通过带有操作符和操作数的记录结构来实现</a:t>
            </a:r>
          </a:p>
          <a:p>
            <a:pPr lvl="2"/>
            <a:r>
              <a:rPr lang="zh-CN" altLang="en-US" dirty="0"/>
              <a:t>四元式</a:t>
            </a:r>
          </a:p>
          <a:p>
            <a:pPr lvl="2"/>
            <a:r>
              <a:rPr lang="zh-CN" altLang="en-US" dirty="0"/>
              <a:t>三元式</a:t>
            </a:r>
          </a:p>
          <a:p>
            <a:pPr lvl="2"/>
            <a:r>
              <a:rPr lang="zh-CN" altLang="en-US" dirty="0"/>
              <a:t>间接三元式</a:t>
            </a:r>
          </a:p>
          <a:p>
            <a:pPr lvl="1"/>
            <a:endParaRPr lang="en-US" altLang="zh-CN" dirty="0" smtClean="0"/>
          </a:p>
        </p:txBody>
      </p:sp>
    </p:spTree>
    <p:extLst>
      <p:ext uri="{BB962C8B-B14F-4D97-AF65-F5344CB8AC3E}">
        <p14:creationId xmlns:p14="http://schemas.microsoft.com/office/powerpoint/2010/main" val="2151222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三地址代码</a:t>
            </a:r>
            <a:endParaRPr lang="zh-CN" altLang="en-US" dirty="0"/>
          </a:p>
        </p:txBody>
      </p:sp>
      <p:sp>
        <p:nvSpPr>
          <p:cNvPr id="3" name="内容占位符 2"/>
          <p:cNvSpPr>
            <a:spLocks noGrp="1"/>
          </p:cNvSpPr>
          <p:nvPr>
            <p:ph idx="1"/>
          </p:nvPr>
        </p:nvSpPr>
        <p:spPr>
          <a:xfrm>
            <a:off x="457200" y="1600200"/>
            <a:ext cx="8435280" cy="4876800"/>
          </a:xfrm>
        </p:spPr>
        <p:txBody>
          <a:bodyPr/>
          <a:lstStyle/>
          <a:p>
            <a:pPr>
              <a:lnSpc>
                <a:spcPct val="90000"/>
              </a:lnSpc>
              <a:defRPr/>
            </a:pPr>
            <a:r>
              <a:rPr lang="zh-CN" altLang="en-US" dirty="0"/>
              <a:t>三</a:t>
            </a:r>
            <a:r>
              <a:rPr lang="zh-CN" altLang="en-US" dirty="0" smtClean="0"/>
              <a:t>地址语句的实现</a:t>
            </a:r>
            <a:endParaRPr lang="en-US" altLang="zh-CN" dirty="0" smtClean="0"/>
          </a:p>
          <a:p>
            <a:pPr lvl="1">
              <a:lnSpc>
                <a:spcPct val="90000"/>
              </a:lnSpc>
              <a:defRPr/>
            </a:pPr>
            <a:r>
              <a:rPr lang="zh-CN" altLang="en-US" dirty="0"/>
              <a:t>四元式</a:t>
            </a:r>
          </a:p>
          <a:p>
            <a:pPr lvl="2">
              <a:lnSpc>
                <a:spcPct val="90000"/>
              </a:lnSpc>
              <a:defRPr/>
            </a:pPr>
            <a:r>
              <a:rPr lang="zh-CN" altLang="en-US" dirty="0"/>
              <a:t>带有四个域的记录结构：</a:t>
            </a:r>
            <a:r>
              <a:rPr lang="en-US" altLang="zh-CN" dirty="0">
                <a:latin typeface="Times New Roman" panose="02020603050405020304" pitchFamily="18" charset="0"/>
                <a:cs typeface="Times New Roman" panose="02020603050405020304" pitchFamily="18" charset="0"/>
              </a:rPr>
              <a:t>op,arg1,arg2,result</a:t>
            </a:r>
          </a:p>
          <a:p>
            <a:pPr lvl="3">
              <a:lnSpc>
                <a:spcPct val="90000"/>
              </a:lnSpc>
              <a:defRPr/>
            </a:pPr>
            <a:r>
              <a:rPr lang="en-US" altLang="zh-CN" dirty="0" smtClean="0">
                <a:latin typeface="Times New Roman" panose="02020603050405020304" pitchFamily="18" charset="0"/>
                <a:cs typeface="Times New Roman" panose="02020603050405020304" pitchFamily="18" charset="0"/>
              </a:rPr>
              <a:t>arg1,arg2,result </a:t>
            </a:r>
            <a:r>
              <a:rPr lang="zh-CN" altLang="en-US" dirty="0" smtClean="0"/>
              <a:t>域</a:t>
            </a:r>
            <a:r>
              <a:rPr lang="zh-CN" altLang="en-US" dirty="0"/>
              <a:t>的内容正常情况下指向这些域所代表的名字在符号表表项的指针</a:t>
            </a:r>
          </a:p>
          <a:p>
            <a:pPr lvl="3">
              <a:lnSpc>
                <a:spcPct val="90000"/>
              </a:lnSpc>
              <a:defRPr/>
            </a:pPr>
            <a:r>
              <a:rPr lang="zh-CN" altLang="en-US" dirty="0"/>
              <a:t>临时名字在生成时一定要被写入符号表</a:t>
            </a:r>
            <a:endParaRPr lang="en-US" altLang="zh-CN" dirty="0" smtClean="0"/>
          </a:p>
        </p:txBody>
      </p:sp>
      <p:sp>
        <p:nvSpPr>
          <p:cNvPr id="4" name="文本框 3"/>
          <p:cNvSpPr txBox="1"/>
          <p:nvPr/>
        </p:nvSpPr>
        <p:spPr>
          <a:xfrm>
            <a:off x="1403648" y="3501008"/>
            <a:ext cx="2160240" cy="1938992"/>
          </a:xfrm>
          <a:prstGeom prst="rect">
            <a:avLst/>
          </a:prstGeom>
          <a:noFill/>
        </p:spPr>
        <p:txBody>
          <a:bodyPr wrap="square" rtlCol="0">
            <a:spAutoFit/>
          </a:bodyPr>
          <a:lstStyle/>
          <a:p>
            <a:r>
              <a:rPr lang="en-US" altLang="zh-CN" sz="2000" b="1" dirty="0" smtClean="0">
                <a:solidFill>
                  <a:schemeClr val="tx2"/>
                </a:solidFill>
              </a:rPr>
              <a:t>t1 = minus c</a:t>
            </a:r>
          </a:p>
          <a:p>
            <a:r>
              <a:rPr lang="en-US" altLang="zh-CN" sz="2000" b="1" dirty="0" smtClean="0">
                <a:solidFill>
                  <a:schemeClr val="tx2"/>
                </a:solidFill>
              </a:rPr>
              <a:t>t2 = b * t1</a:t>
            </a:r>
          </a:p>
          <a:p>
            <a:r>
              <a:rPr lang="en-US" altLang="zh-CN" sz="2000" b="1" dirty="0" smtClean="0">
                <a:solidFill>
                  <a:schemeClr val="tx2"/>
                </a:solidFill>
              </a:rPr>
              <a:t>t3 = </a:t>
            </a:r>
            <a:r>
              <a:rPr lang="en-US" altLang="zh-CN" sz="2000" b="1" dirty="0">
                <a:solidFill>
                  <a:schemeClr val="tx2"/>
                </a:solidFill>
              </a:rPr>
              <a:t>minus c</a:t>
            </a:r>
          </a:p>
          <a:p>
            <a:r>
              <a:rPr lang="en-US" altLang="zh-CN" sz="2000" b="1" dirty="0" smtClean="0">
                <a:solidFill>
                  <a:schemeClr val="tx2"/>
                </a:solidFill>
              </a:rPr>
              <a:t>t4 = b * t3</a:t>
            </a:r>
          </a:p>
          <a:p>
            <a:r>
              <a:rPr lang="en-US" altLang="zh-CN" sz="2000" b="1" dirty="0" smtClean="0">
                <a:solidFill>
                  <a:schemeClr val="tx2"/>
                </a:solidFill>
              </a:rPr>
              <a:t>t5 = t2 + t4</a:t>
            </a:r>
          </a:p>
          <a:p>
            <a:r>
              <a:rPr lang="en-US" altLang="zh-CN" sz="2000" b="1" dirty="0" smtClean="0">
                <a:solidFill>
                  <a:schemeClr val="tx2"/>
                </a:solidFill>
              </a:rPr>
              <a:t>a  = t5</a:t>
            </a:r>
            <a:endParaRPr lang="zh-CN" altLang="en-US" sz="2000" b="1" dirty="0">
              <a:solidFill>
                <a:schemeClr val="tx2"/>
              </a:solidFill>
            </a:endParaRPr>
          </a:p>
        </p:txBody>
      </p:sp>
      <p:sp>
        <p:nvSpPr>
          <p:cNvPr id="5" name="文本框 4"/>
          <p:cNvSpPr txBox="1"/>
          <p:nvPr/>
        </p:nvSpPr>
        <p:spPr>
          <a:xfrm>
            <a:off x="1417299" y="5589168"/>
            <a:ext cx="1107996" cy="369332"/>
          </a:xfrm>
          <a:prstGeom prst="rect">
            <a:avLst/>
          </a:prstGeom>
          <a:noFill/>
        </p:spPr>
        <p:txBody>
          <a:bodyPr wrap="none" rtlCol="0">
            <a:spAutoFit/>
          </a:bodyPr>
          <a:lstStyle/>
          <a:p>
            <a:r>
              <a:rPr lang="zh-CN" altLang="en-US" dirty="0" smtClean="0">
                <a:latin typeface="Times New Roman" panose="02020603050405020304" pitchFamily="18" charset="0"/>
                <a:ea typeface="楷体" panose="02010609060101010101"/>
                <a:cs typeface="Times New Roman" panose="02020603050405020304" pitchFamily="18" charset="0"/>
              </a:rPr>
              <a:t>三地址码</a:t>
            </a:r>
            <a:endParaRPr lang="zh-CN" altLang="en-US" dirty="0">
              <a:latin typeface="Times New Roman" panose="02020603050405020304" pitchFamily="18" charset="0"/>
              <a:ea typeface="楷体" panose="02010609060101010101"/>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4025028421"/>
              </p:ext>
            </p:extLst>
          </p:nvPr>
        </p:nvGraphicFramePr>
        <p:xfrm>
          <a:off x="4452979" y="3284984"/>
          <a:ext cx="3550409" cy="2926080"/>
        </p:xfrm>
        <a:graphic>
          <a:graphicData uri="http://schemas.openxmlformats.org/drawingml/2006/table">
            <a:tbl>
              <a:tblPr>
                <a:tableStyleId>{5C22544A-7EE6-4342-B048-85BDC9FD1C3A}</a:tableStyleId>
              </a:tblPr>
              <a:tblGrid>
                <a:gridCol w="374360">
                  <a:extLst>
                    <a:ext uri="{9D8B030D-6E8A-4147-A177-3AD203B41FA5}">
                      <a16:colId xmlns:a16="http://schemas.microsoft.com/office/drawing/2014/main" val="3110840180"/>
                    </a:ext>
                  </a:extLst>
                </a:gridCol>
                <a:gridCol w="754330">
                  <a:extLst>
                    <a:ext uri="{9D8B030D-6E8A-4147-A177-3AD203B41FA5}">
                      <a16:colId xmlns:a16="http://schemas.microsoft.com/office/drawing/2014/main" val="1426762032"/>
                    </a:ext>
                  </a:extLst>
                </a:gridCol>
                <a:gridCol w="752346">
                  <a:extLst>
                    <a:ext uri="{9D8B030D-6E8A-4147-A177-3AD203B41FA5}">
                      <a16:colId xmlns:a16="http://schemas.microsoft.com/office/drawing/2014/main" val="3115157395"/>
                    </a:ext>
                  </a:extLst>
                </a:gridCol>
                <a:gridCol w="730328">
                  <a:extLst>
                    <a:ext uri="{9D8B030D-6E8A-4147-A177-3AD203B41FA5}">
                      <a16:colId xmlns:a16="http://schemas.microsoft.com/office/drawing/2014/main" val="2689841774"/>
                    </a:ext>
                  </a:extLst>
                </a:gridCol>
                <a:gridCol w="939045">
                  <a:extLst>
                    <a:ext uri="{9D8B030D-6E8A-4147-A177-3AD203B41FA5}">
                      <a16:colId xmlns:a16="http://schemas.microsoft.com/office/drawing/2014/main" val="2670798907"/>
                    </a:ext>
                  </a:extLst>
                </a:gridCol>
              </a:tblGrid>
              <a:tr h="342038">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op</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arg1</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arg2</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result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6441188"/>
                  </a:ext>
                </a:extLst>
              </a:tr>
              <a:tr h="342038">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0</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minus</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c</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t1</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952707"/>
                  </a:ext>
                </a:extLst>
              </a:tr>
              <a:tr h="342038">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1</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b</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t1</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t2</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659669"/>
                  </a:ext>
                </a:extLst>
              </a:tr>
              <a:tr h="342038">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2</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latin typeface="Times New Roman" panose="02020603050405020304" pitchFamily="18" charset="0"/>
                          <a:cs typeface="Times New Roman" panose="02020603050405020304" pitchFamily="18" charset="0"/>
                        </a:rPr>
                        <a:t>minus</a:t>
                      </a:r>
                      <a:endParaRPr lang="zh-CN" altLang="en-US" b="1" dirty="0" smtClean="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c</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t3</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6991418"/>
                  </a:ext>
                </a:extLst>
              </a:tr>
              <a:tr h="342038">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3</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b</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t3</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t4</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2120954"/>
                  </a:ext>
                </a:extLst>
              </a:tr>
              <a:tr h="342038">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4</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t2</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t4</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t5</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493152"/>
                  </a:ext>
                </a:extLst>
              </a:tr>
              <a:tr h="342038">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5</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t5</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8742768"/>
                  </a:ext>
                </a:extLst>
              </a:tr>
              <a:tr h="342038">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smtClean="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197633"/>
                  </a:ext>
                </a:extLst>
              </a:tr>
            </a:tbl>
          </a:graphicData>
        </a:graphic>
      </p:graphicFrame>
      <p:sp>
        <p:nvSpPr>
          <p:cNvPr id="7" name="文本框 6"/>
          <p:cNvSpPr txBox="1"/>
          <p:nvPr/>
        </p:nvSpPr>
        <p:spPr>
          <a:xfrm>
            <a:off x="5940152" y="6292334"/>
            <a:ext cx="877163" cy="369332"/>
          </a:xfrm>
          <a:prstGeom prst="rect">
            <a:avLst/>
          </a:prstGeom>
          <a:noFill/>
        </p:spPr>
        <p:txBody>
          <a:bodyPr wrap="none" rtlCol="0">
            <a:spAutoFit/>
          </a:bodyPr>
          <a:lstStyle/>
          <a:p>
            <a:r>
              <a:rPr lang="zh-CN" altLang="en-US" dirty="0">
                <a:latin typeface="Times New Roman" panose="02020603050405020304" pitchFamily="18" charset="0"/>
                <a:ea typeface="楷体" panose="02010609060101010101"/>
                <a:cs typeface="Times New Roman" panose="02020603050405020304" pitchFamily="18" charset="0"/>
              </a:rPr>
              <a:t>四元式</a:t>
            </a:r>
            <a:endParaRPr lang="zh-CN" altLang="en-US" dirty="0">
              <a:latin typeface="Times New Roman" panose="02020603050405020304" pitchFamily="18" charset="0"/>
              <a:ea typeface="楷体" panose="02010609060101010101"/>
              <a:cs typeface="Times New Roman" panose="02020603050405020304" pitchFamily="18" charset="0"/>
            </a:endParaRPr>
          </a:p>
        </p:txBody>
      </p:sp>
    </p:spTree>
    <p:extLst>
      <p:ext uri="{BB962C8B-B14F-4D97-AF65-F5344CB8AC3E}">
        <p14:creationId xmlns:p14="http://schemas.microsoft.com/office/powerpoint/2010/main" val="3309499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三地址代码</a:t>
            </a:r>
            <a:endParaRPr lang="zh-CN" altLang="en-US" dirty="0"/>
          </a:p>
        </p:txBody>
      </p:sp>
      <p:sp>
        <p:nvSpPr>
          <p:cNvPr id="3" name="内容占位符 2"/>
          <p:cNvSpPr>
            <a:spLocks noGrp="1"/>
          </p:cNvSpPr>
          <p:nvPr>
            <p:ph idx="1"/>
          </p:nvPr>
        </p:nvSpPr>
        <p:spPr/>
        <p:txBody>
          <a:bodyPr/>
          <a:lstStyle/>
          <a:p>
            <a:pPr>
              <a:lnSpc>
                <a:spcPct val="90000"/>
              </a:lnSpc>
              <a:defRPr/>
            </a:pPr>
            <a:r>
              <a:rPr lang="zh-CN" altLang="en-US" dirty="0"/>
              <a:t>三</a:t>
            </a:r>
            <a:r>
              <a:rPr lang="zh-CN" altLang="en-US" dirty="0" smtClean="0"/>
              <a:t>地址语句的实现</a:t>
            </a:r>
            <a:endParaRPr lang="en-US" altLang="zh-CN" dirty="0" smtClean="0"/>
          </a:p>
          <a:p>
            <a:pPr lvl="1">
              <a:lnSpc>
                <a:spcPct val="90000"/>
              </a:lnSpc>
              <a:defRPr/>
            </a:pPr>
            <a:r>
              <a:rPr lang="zh-CN" altLang="en-US" dirty="0"/>
              <a:t>三元式</a:t>
            </a:r>
          </a:p>
          <a:p>
            <a:pPr lvl="2">
              <a:lnSpc>
                <a:spcPct val="90000"/>
              </a:lnSpc>
              <a:defRPr/>
            </a:pPr>
            <a:r>
              <a:rPr lang="zh-CN" altLang="en-US" dirty="0"/>
              <a:t>为了避免临时名字在生成时被写入符号表中，可以通过计算临时值的语句的位置来引用它</a:t>
            </a:r>
          </a:p>
          <a:p>
            <a:pPr lvl="2">
              <a:lnSpc>
                <a:spcPct val="90000"/>
              </a:lnSpc>
              <a:defRPr/>
            </a:pPr>
            <a:r>
              <a:rPr lang="zh-CN" altLang="en-US" dirty="0"/>
              <a:t>带有三个域的记录结构：</a:t>
            </a:r>
            <a:r>
              <a:rPr lang="en-US" altLang="zh-CN" dirty="0">
                <a:latin typeface="Times New Roman" panose="02020603050405020304" pitchFamily="18" charset="0"/>
                <a:cs typeface="Times New Roman" panose="02020603050405020304" pitchFamily="18" charset="0"/>
              </a:rPr>
              <a:t>op,arg1,arg2</a:t>
            </a:r>
          </a:p>
          <a:p>
            <a:pPr lvl="3">
              <a:lnSpc>
                <a:spcPct val="90000"/>
              </a:lnSpc>
              <a:defRPr/>
            </a:pPr>
            <a:r>
              <a:rPr lang="en-US" altLang="zh-CN" dirty="0">
                <a:latin typeface="Times New Roman" panose="02020603050405020304" pitchFamily="18" charset="0"/>
                <a:cs typeface="Times New Roman" panose="02020603050405020304" pitchFamily="18" charset="0"/>
              </a:rPr>
              <a:t>arg1,arg2</a:t>
            </a:r>
            <a:r>
              <a:rPr lang="zh-CN" altLang="en-US" dirty="0"/>
              <a:t>指向符号表（对于程序员定义的名字或常量）的指针或者三元组结构（对于临时变量）的指针</a:t>
            </a:r>
          </a:p>
          <a:p>
            <a:pPr lvl="3">
              <a:lnSpc>
                <a:spcPct val="90000"/>
              </a:lnSpc>
              <a:defRPr/>
            </a:pPr>
            <a:r>
              <a:rPr lang="zh-CN" altLang="en-US" dirty="0"/>
              <a:t>带有括号的数字表示指向相应三元式结构的</a:t>
            </a:r>
            <a:r>
              <a:rPr lang="zh-CN" altLang="en-US" dirty="0" smtClean="0"/>
              <a:t>指针</a:t>
            </a:r>
            <a:endParaRPr lang="zh-CN" altLang="en-US" dirty="0"/>
          </a:p>
        </p:txBody>
      </p:sp>
      <p:sp>
        <p:nvSpPr>
          <p:cNvPr id="24" name="文本框 23"/>
          <p:cNvSpPr txBox="1"/>
          <p:nvPr/>
        </p:nvSpPr>
        <p:spPr>
          <a:xfrm>
            <a:off x="2325980" y="6364675"/>
            <a:ext cx="877163" cy="369332"/>
          </a:xfrm>
          <a:prstGeom prst="rect">
            <a:avLst/>
          </a:prstGeom>
          <a:noFill/>
        </p:spPr>
        <p:txBody>
          <a:bodyPr wrap="none" rtlCol="0">
            <a:spAutoFit/>
          </a:bodyPr>
          <a:lstStyle/>
          <a:p>
            <a:r>
              <a:rPr lang="zh-CN" altLang="en-US" dirty="0">
                <a:latin typeface="Times New Roman" panose="02020603050405020304" pitchFamily="18" charset="0"/>
                <a:ea typeface="楷体" panose="02010609060101010101"/>
                <a:cs typeface="Times New Roman" panose="02020603050405020304" pitchFamily="18" charset="0"/>
              </a:rPr>
              <a:t>语法树</a:t>
            </a:r>
            <a:endParaRPr lang="zh-CN" altLang="en-US" dirty="0">
              <a:latin typeface="Times New Roman" panose="02020603050405020304" pitchFamily="18" charset="0"/>
              <a:ea typeface="楷体" panose="02010609060101010101"/>
              <a:cs typeface="Times New Roman" panose="02020603050405020304" pitchFamily="18" charset="0"/>
            </a:endParaRPr>
          </a:p>
        </p:txBody>
      </p:sp>
      <p:grpSp>
        <p:nvGrpSpPr>
          <p:cNvPr id="52" name="组合 51"/>
          <p:cNvGrpSpPr/>
          <p:nvPr/>
        </p:nvGrpSpPr>
        <p:grpSpPr>
          <a:xfrm>
            <a:off x="1259632" y="3933056"/>
            <a:ext cx="3434685" cy="2369700"/>
            <a:chOff x="1778769" y="4227652"/>
            <a:chExt cx="3434685" cy="2369700"/>
          </a:xfrm>
        </p:grpSpPr>
        <p:sp>
          <p:nvSpPr>
            <p:cNvPr id="5" name="文本框 4"/>
            <p:cNvSpPr txBox="1"/>
            <p:nvPr/>
          </p:nvSpPr>
          <p:spPr>
            <a:xfrm>
              <a:off x="2548710" y="5667673"/>
              <a:ext cx="813043"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minus</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2985070" y="6008099"/>
              <a:ext cx="0" cy="30122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33394" y="5222246"/>
              <a:ext cx="312906"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2821403" y="6197242"/>
              <a:ext cx="298480"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c</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11" name="直接连接符 10"/>
            <p:cNvCxnSpPr/>
            <p:nvPr/>
          </p:nvCxnSpPr>
          <p:spPr>
            <a:xfrm>
              <a:off x="2517446" y="5471062"/>
              <a:ext cx="261296" cy="16858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023594" y="5446181"/>
              <a:ext cx="228145" cy="2079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18677" y="5678628"/>
              <a:ext cx="312906" cy="400110"/>
            </a:xfrm>
            <a:prstGeom prst="rect">
              <a:avLst/>
            </a:prstGeom>
            <a:noFill/>
          </p:spPr>
          <p:txBody>
            <a:bodyPr wrap="none" rtlCol="0">
              <a:spAutoFit/>
            </a:bodyPr>
            <a:lstStyle/>
            <a:p>
              <a:r>
                <a:rPr lang="en-US" altLang="zh-CN" sz="2000" b="1" i="1" dirty="0">
                  <a:solidFill>
                    <a:schemeClr val="tx2"/>
                  </a:solidFill>
                  <a:latin typeface="Times New Roman" panose="02020603050405020304" pitchFamily="18" charset="0"/>
                  <a:cs typeface="Times New Roman" panose="02020603050405020304" pitchFamily="18" charset="0"/>
                </a:rPr>
                <a:t>b</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18" name="直接连接符 17"/>
            <p:cNvCxnSpPr/>
            <p:nvPr/>
          </p:nvCxnSpPr>
          <p:spPr>
            <a:xfrm>
              <a:off x="3488391" y="4890322"/>
              <a:ext cx="775389" cy="35665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360209" y="4890322"/>
              <a:ext cx="878789" cy="36255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56719" y="4496672"/>
              <a:ext cx="576794" cy="24972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215473" y="4595408"/>
              <a:ext cx="357790"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39" name="文本框 38"/>
            <p:cNvSpPr txBox="1"/>
            <p:nvPr/>
          </p:nvSpPr>
          <p:spPr>
            <a:xfrm>
              <a:off x="4400411" y="5667673"/>
              <a:ext cx="813043"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minus</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40" name="直接连接符 39"/>
            <p:cNvCxnSpPr/>
            <p:nvPr/>
          </p:nvCxnSpPr>
          <p:spPr>
            <a:xfrm>
              <a:off x="4836771" y="6008099"/>
              <a:ext cx="0" cy="30122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085095" y="5222246"/>
              <a:ext cx="312906"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42" name="文本框 41"/>
            <p:cNvSpPr txBox="1"/>
            <p:nvPr/>
          </p:nvSpPr>
          <p:spPr>
            <a:xfrm>
              <a:off x="4673104" y="6197242"/>
              <a:ext cx="298480"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c</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43" name="直接连接符 42"/>
            <p:cNvCxnSpPr/>
            <p:nvPr/>
          </p:nvCxnSpPr>
          <p:spPr>
            <a:xfrm>
              <a:off x="4369147" y="5471062"/>
              <a:ext cx="261296" cy="16858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3875295" y="5446181"/>
              <a:ext cx="228145" cy="2079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670378" y="5678628"/>
              <a:ext cx="312906" cy="400110"/>
            </a:xfrm>
            <a:prstGeom prst="rect">
              <a:avLst/>
            </a:prstGeom>
            <a:noFill/>
          </p:spPr>
          <p:txBody>
            <a:bodyPr wrap="none" rtlCol="0">
              <a:spAutoFit/>
            </a:bodyPr>
            <a:lstStyle/>
            <a:p>
              <a:r>
                <a:rPr lang="en-US" altLang="zh-CN" sz="2000" b="1" i="1" dirty="0">
                  <a:solidFill>
                    <a:schemeClr val="tx2"/>
                  </a:solidFill>
                  <a:latin typeface="Times New Roman" panose="02020603050405020304" pitchFamily="18" charset="0"/>
                  <a:cs typeface="Times New Roman" panose="02020603050405020304" pitchFamily="18" charset="0"/>
                </a:rPr>
                <a:t>b</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47" name="文本框 46"/>
            <p:cNvSpPr txBox="1"/>
            <p:nvPr/>
          </p:nvSpPr>
          <p:spPr>
            <a:xfrm>
              <a:off x="1778769" y="4627760"/>
              <a:ext cx="312906"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48" name="直接连接符 47"/>
            <p:cNvCxnSpPr/>
            <p:nvPr/>
          </p:nvCxnSpPr>
          <p:spPr>
            <a:xfrm flipH="1">
              <a:off x="1989558" y="4520845"/>
              <a:ext cx="456372" cy="22202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384452" y="4227652"/>
              <a:ext cx="357790" cy="400110"/>
            </a:xfrm>
            <a:prstGeom prst="rect">
              <a:avLst/>
            </a:prstGeom>
            <a:noFill/>
          </p:spPr>
          <p:txBody>
            <a:bodyPr wrap="none" rtlCol="0">
              <a:spAutoFit/>
            </a:bodyPr>
            <a:lstStyle/>
            <a:p>
              <a:r>
                <a:rPr lang="en-US" altLang="zh-CN" sz="2000" b="1" i="1" dirty="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grpSp>
      <p:graphicFrame>
        <p:nvGraphicFramePr>
          <p:cNvPr id="53" name="表格 52"/>
          <p:cNvGraphicFramePr>
            <a:graphicFrameLocks noGrp="1"/>
          </p:cNvGraphicFramePr>
          <p:nvPr>
            <p:extLst>
              <p:ext uri="{D42A27DB-BD31-4B8C-83A1-F6EECF244321}">
                <p14:modId xmlns:p14="http://schemas.microsoft.com/office/powerpoint/2010/main" val="3534497503"/>
              </p:ext>
            </p:extLst>
          </p:nvPr>
        </p:nvGraphicFramePr>
        <p:xfrm>
          <a:off x="5785746" y="3489339"/>
          <a:ext cx="2611364" cy="2926080"/>
        </p:xfrm>
        <a:graphic>
          <a:graphicData uri="http://schemas.openxmlformats.org/drawingml/2006/table">
            <a:tbl>
              <a:tblPr>
                <a:tableStyleId>{5C22544A-7EE6-4342-B048-85BDC9FD1C3A}</a:tableStyleId>
              </a:tblPr>
              <a:tblGrid>
                <a:gridCol w="374360">
                  <a:extLst>
                    <a:ext uri="{9D8B030D-6E8A-4147-A177-3AD203B41FA5}">
                      <a16:colId xmlns:a16="http://schemas.microsoft.com/office/drawing/2014/main" val="2249595298"/>
                    </a:ext>
                  </a:extLst>
                </a:gridCol>
                <a:gridCol w="754330">
                  <a:extLst>
                    <a:ext uri="{9D8B030D-6E8A-4147-A177-3AD203B41FA5}">
                      <a16:colId xmlns:a16="http://schemas.microsoft.com/office/drawing/2014/main" val="1386100801"/>
                    </a:ext>
                  </a:extLst>
                </a:gridCol>
                <a:gridCol w="752346">
                  <a:extLst>
                    <a:ext uri="{9D8B030D-6E8A-4147-A177-3AD203B41FA5}">
                      <a16:colId xmlns:a16="http://schemas.microsoft.com/office/drawing/2014/main" val="3741555137"/>
                    </a:ext>
                  </a:extLst>
                </a:gridCol>
                <a:gridCol w="730328">
                  <a:extLst>
                    <a:ext uri="{9D8B030D-6E8A-4147-A177-3AD203B41FA5}">
                      <a16:colId xmlns:a16="http://schemas.microsoft.com/office/drawing/2014/main" val="2461424591"/>
                    </a:ext>
                  </a:extLst>
                </a:gridCol>
              </a:tblGrid>
              <a:tr h="338176">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op</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arg1</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arg2</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842787"/>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0</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minus</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c</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413303"/>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1</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b</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0</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573271"/>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2</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latin typeface="Times New Roman" panose="02020603050405020304" pitchFamily="18" charset="0"/>
                          <a:cs typeface="Times New Roman" panose="02020603050405020304" pitchFamily="18" charset="0"/>
                        </a:rPr>
                        <a:t>minus</a:t>
                      </a:r>
                      <a:endParaRPr lang="zh-CN" altLang="en-US" b="1" dirty="0" smtClean="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c</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7142043"/>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3</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b</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2</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9140056"/>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4</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1</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3</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4615455"/>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5</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4</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0895733"/>
                  </a:ext>
                </a:extLst>
              </a:tr>
              <a:tr h="338176">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5602460"/>
                  </a:ext>
                </a:extLst>
              </a:tr>
            </a:tbl>
          </a:graphicData>
        </a:graphic>
      </p:graphicFrame>
      <p:sp>
        <p:nvSpPr>
          <p:cNvPr id="54" name="文本框 53"/>
          <p:cNvSpPr txBox="1"/>
          <p:nvPr/>
        </p:nvSpPr>
        <p:spPr>
          <a:xfrm>
            <a:off x="6817705" y="6364675"/>
            <a:ext cx="877163" cy="369332"/>
          </a:xfrm>
          <a:prstGeom prst="rect">
            <a:avLst/>
          </a:prstGeom>
          <a:noFill/>
        </p:spPr>
        <p:txBody>
          <a:bodyPr wrap="none" rtlCol="0">
            <a:spAutoFit/>
          </a:bodyPr>
          <a:lstStyle/>
          <a:p>
            <a:r>
              <a:rPr lang="zh-CN" altLang="en-US" dirty="0">
                <a:latin typeface="Times New Roman" panose="02020603050405020304" pitchFamily="18" charset="0"/>
                <a:ea typeface="楷体" panose="02010609060101010101"/>
                <a:cs typeface="Times New Roman" panose="02020603050405020304" pitchFamily="18" charset="0"/>
              </a:rPr>
              <a:t>三元式</a:t>
            </a:r>
            <a:endParaRPr lang="zh-CN" altLang="en-US" dirty="0">
              <a:latin typeface="Times New Roman" panose="02020603050405020304" pitchFamily="18" charset="0"/>
              <a:ea typeface="楷体" panose="02010609060101010101"/>
              <a:cs typeface="Times New Roman" panose="02020603050405020304" pitchFamily="18" charset="0"/>
            </a:endParaRPr>
          </a:p>
        </p:txBody>
      </p:sp>
    </p:spTree>
    <p:extLst>
      <p:ext uri="{BB962C8B-B14F-4D97-AF65-F5344CB8AC3E}">
        <p14:creationId xmlns:p14="http://schemas.microsoft.com/office/powerpoint/2010/main" val="4175132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三地址代码</a:t>
            </a:r>
            <a:endParaRPr lang="zh-CN" altLang="en-US" dirty="0"/>
          </a:p>
        </p:txBody>
      </p:sp>
      <p:sp>
        <p:nvSpPr>
          <p:cNvPr id="3" name="内容占位符 2"/>
          <p:cNvSpPr>
            <a:spLocks noGrp="1"/>
          </p:cNvSpPr>
          <p:nvPr>
            <p:ph idx="1"/>
          </p:nvPr>
        </p:nvSpPr>
        <p:spPr/>
        <p:txBody>
          <a:bodyPr/>
          <a:lstStyle/>
          <a:p>
            <a:pPr>
              <a:lnSpc>
                <a:spcPct val="90000"/>
              </a:lnSpc>
              <a:defRPr/>
            </a:pPr>
            <a:r>
              <a:rPr lang="zh-CN" altLang="en-US" dirty="0"/>
              <a:t>三</a:t>
            </a:r>
            <a:r>
              <a:rPr lang="zh-CN" altLang="en-US" dirty="0" smtClean="0"/>
              <a:t>地址语句的实现</a:t>
            </a:r>
            <a:endParaRPr lang="en-US" altLang="zh-CN" dirty="0" smtClean="0"/>
          </a:p>
          <a:p>
            <a:pPr lvl="1">
              <a:defRPr/>
            </a:pPr>
            <a:r>
              <a:rPr lang="zh-CN" altLang="en-US" sz="2400" dirty="0">
                <a:latin typeface="+mn-ea"/>
              </a:rPr>
              <a:t>间接三元式</a:t>
            </a:r>
          </a:p>
          <a:p>
            <a:pPr lvl="2">
              <a:defRPr/>
            </a:pPr>
            <a:r>
              <a:rPr lang="zh-CN" altLang="en-US" sz="2000" dirty="0">
                <a:latin typeface="+mn-ea"/>
              </a:rPr>
              <a:t>列出指向三元式的指针，而不是列出三元式本身</a:t>
            </a:r>
            <a:endParaRPr lang="en-US" altLang="zh-CN" sz="2000" dirty="0">
              <a:latin typeface="+mn-ea"/>
            </a:endParaRPr>
          </a:p>
          <a:p>
            <a:pPr lvl="3">
              <a:defRPr/>
            </a:pPr>
            <a:r>
              <a:rPr lang="zh-CN" altLang="en-US" sz="1800" dirty="0">
                <a:latin typeface="+mn-ea"/>
              </a:rPr>
              <a:t>优化编译器可以通过对</a:t>
            </a:r>
            <a:r>
              <a:rPr lang="en-US" altLang="zh-CN" sz="1800" dirty="0">
                <a:latin typeface="Times New Roman" panose="02020603050405020304" pitchFamily="18" charset="0"/>
                <a:cs typeface="Times New Roman" panose="02020603050405020304" pitchFamily="18" charset="0"/>
              </a:rPr>
              <a:t>instruction</a:t>
            </a:r>
            <a:r>
              <a:rPr lang="zh-CN" altLang="en-US" sz="1800" dirty="0">
                <a:latin typeface="+mn-ea"/>
              </a:rPr>
              <a:t>列表的重新排序来移动指令的位置。</a:t>
            </a:r>
          </a:p>
        </p:txBody>
      </p:sp>
      <p:graphicFrame>
        <p:nvGraphicFramePr>
          <p:cNvPr id="4" name="表格 3"/>
          <p:cNvGraphicFramePr>
            <a:graphicFrameLocks noGrp="1"/>
          </p:cNvGraphicFramePr>
          <p:nvPr>
            <p:extLst>
              <p:ext uri="{D42A27DB-BD31-4B8C-83A1-F6EECF244321}">
                <p14:modId xmlns:p14="http://schemas.microsoft.com/office/powerpoint/2010/main" val="625150856"/>
              </p:ext>
            </p:extLst>
          </p:nvPr>
        </p:nvGraphicFramePr>
        <p:xfrm>
          <a:off x="4800064" y="3230096"/>
          <a:ext cx="2611364" cy="2926080"/>
        </p:xfrm>
        <a:graphic>
          <a:graphicData uri="http://schemas.openxmlformats.org/drawingml/2006/table">
            <a:tbl>
              <a:tblPr>
                <a:tableStyleId>{5C22544A-7EE6-4342-B048-85BDC9FD1C3A}</a:tableStyleId>
              </a:tblPr>
              <a:tblGrid>
                <a:gridCol w="374360">
                  <a:extLst>
                    <a:ext uri="{9D8B030D-6E8A-4147-A177-3AD203B41FA5}">
                      <a16:colId xmlns:a16="http://schemas.microsoft.com/office/drawing/2014/main" val="2249595298"/>
                    </a:ext>
                  </a:extLst>
                </a:gridCol>
                <a:gridCol w="754330">
                  <a:extLst>
                    <a:ext uri="{9D8B030D-6E8A-4147-A177-3AD203B41FA5}">
                      <a16:colId xmlns:a16="http://schemas.microsoft.com/office/drawing/2014/main" val="1386100801"/>
                    </a:ext>
                  </a:extLst>
                </a:gridCol>
                <a:gridCol w="752346">
                  <a:extLst>
                    <a:ext uri="{9D8B030D-6E8A-4147-A177-3AD203B41FA5}">
                      <a16:colId xmlns:a16="http://schemas.microsoft.com/office/drawing/2014/main" val="3741555137"/>
                    </a:ext>
                  </a:extLst>
                </a:gridCol>
                <a:gridCol w="730328">
                  <a:extLst>
                    <a:ext uri="{9D8B030D-6E8A-4147-A177-3AD203B41FA5}">
                      <a16:colId xmlns:a16="http://schemas.microsoft.com/office/drawing/2014/main" val="2461424591"/>
                    </a:ext>
                  </a:extLst>
                </a:gridCol>
              </a:tblGrid>
              <a:tr h="338176">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op</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arg1</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arg2</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1842787"/>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0</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minus</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c</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413303"/>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1</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b</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0</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573271"/>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2</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latin typeface="Times New Roman" panose="02020603050405020304" pitchFamily="18" charset="0"/>
                          <a:cs typeface="Times New Roman" panose="02020603050405020304" pitchFamily="18" charset="0"/>
                        </a:rPr>
                        <a:t>minus</a:t>
                      </a:r>
                      <a:endParaRPr lang="zh-CN" altLang="en-US" b="1" dirty="0" smtClean="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c</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7142043"/>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3</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b</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2</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9140056"/>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4</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1</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3</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4615455"/>
                  </a:ext>
                </a:extLst>
              </a:tr>
              <a:tr h="338176">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5</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2"/>
                          </a:solidFill>
                          <a:latin typeface="Times New Roman" panose="02020603050405020304" pitchFamily="18" charset="0"/>
                          <a:cs typeface="Times New Roman" panose="02020603050405020304" pitchFamily="18" charset="0"/>
                        </a:rPr>
                        <a:t>（</a:t>
                      </a:r>
                      <a:r>
                        <a:rPr lang="en-US" altLang="zh-CN" b="1" dirty="0" smtClean="0">
                          <a:solidFill>
                            <a:schemeClr val="tx2"/>
                          </a:solidFill>
                          <a:latin typeface="Times New Roman" panose="02020603050405020304" pitchFamily="18" charset="0"/>
                          <a:cs typeface="Times New Roman" panose="02020603050405020304" pitchFamily="18" charset="0"/>
                        </a:rPr>
                        <a:t>4</a:t>
                      </a:r>
                      <a:r>
                        <a:rPr lang="zh-CN" altLang="en-US"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0895733"/>
                  </a:ext>
                </a:extLst>
              </a:tr>
              <a:tr h="338176">
                <a:tc>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altLang="zh-CN" b="1" dirty="0" smtClean="0">
                          <a:solidFill>
                            <a:schemeClr val="tx2"/>
                          </a:solidFill>
                          <a:latin typeface="Times New Roman" panose="02020603050405020304" pitchFamily="18" charset="0"/>
                          <a:cs typeface="Times New Roman" panose="02020603050405020304" pitchFamily="18" charset="0"/>
                        </a:rPr>
                        <a:t>...</a:t>
                      </a: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b="1"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560246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2839264"/>
              </p:ext>
            </p:extLst>
          </p:nvPr>
        </p:nvGraphicFramePr>
        <p:xfrm>
          <a:off x="2088490" y="3650744"/>
          <a:ext cx="1356276" cy="2194560"/>
        </p:xfrm>
        <a:graphic>
          <a:graphicData uri="http://schemas.openxmlformats.org/drawingml/2006/table">
            <a:tbl>
              <a:tblPr>
                <a:tableStyleId>{5C22544A-7EE6-4342-B048-85BDC9FD1C3A}</a:tableStyleId>
              </a:tblPr>
              <a:tblGrid>
                <a:gridCol w="678138">
                  <a:extLst>
                    <a:ext uri="{9D8B030D-6E8A-4147-A177-3AD203B41FA5}">
                      <a16:colId xmlns:a16="http://schemas.microsoft.com/office/drawing/2014/main" val="4162948098"/>
                    </a:ext>
                  </a:extLst>
                </a:gridCol>
                <a:gridCol w="678138">
                  <a:extLst>
                    <a:ext uri="{9D8B030D-6E8A-4147-A177-3AD203B41FA5}">
                      <a16:colId xmlns:a16="http://schemas.microsoft.com/office/drawing/2014/main" val="1833236133"/>
                    </a:ext>
                  </a:extLst>
                </a:gridCol>
              </a:tblGrid>
              <a:tr h="351233">
                <a:tc>
                  <a:txBody>
                    <a:bodyPr/>
                    <a:lstStyle/>
                    <a:p>
                      <a:pPr algn="ctr"/>
                      <a:r>
                        <a:rPr lang="en-US" altLang="zh-CN" b="1" dirty="0" smtClean="0">
                          <a:solidFill>
                            <a:schemeClr val="tx2"/>
                          </a:solidFill>
                        </a:rPr>
                        <a:t>35</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1" dirty="0" smtClean="0">
                          <a:solidFill>
                            <a:schemeClr val="tx2"/>
                          </a:solidFill>
                        </a:rPr>
                        <a:t>（</a:t>
                      </a:r>
                      <a:r>
                        <a:rPr lang="en-US" altLang="zh-CN" b="1" dirty="0" smtClean="0">
                          <a:solidFill>
                            <a:schemeClr val="tx2"/>
                          </a:solidFill>
                        </a:rPr>
                        <a:t>0</a:t>
                      </a:r>
                      <a:r>
                        <a:rPr lang="zh-CN" altLang="en-US" b="1" dirty="0" smtClean="0">
                          <a:solidFill>
                            <a:schemeClr val="tx2"/>
                          </a:solidFill>
                        </a:rPr>
                        <a:t>）</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221375"/>
                  </a:ext>
                </a:extLst>
              </a:tr>
              <a:tr h="351916">
                <a:tc>
                  <a:txBody>
                    <a:bodyPr/>
                    <a:lstStyle/>
                    <a:p>
                      <a:pPr algn="ctr"/>
                      <a:r>
                        <a:rPr lang="en-US" altLang="zh-CN" b="1" dirty="0" smtClean="0">
                          <a:solidFill>
                            <a:schemeClr val="tx2"/>
                          </a:solidFill>
                        </a:rPr>
                        <a:t>36</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2"/>
                          </a:solidFill>
                        </a:rPr>
                        <a:t>（</a:t>
                      </a:r>
                      <a:r>
                        <a:rPr lang="en-US" altLang="zh-CN" b="1" dirty="0" smtClean="0">
                          <a:solidFill>
                            <a:schemeClr val="tx2"/>
                          </a:solidFill>
                        </a:rPr>
                        <a:t>1</a:t>
                      </a:r>
                      <a:r>
                        <a:rPr lang="zh-CN" altLang="en-US" b="1" dirty="0" smtClean="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4884410"/>
                  </a:ext>
                </a:extLst>
              </a:tr>
              <a:tr h="291971">
                <a:tc>
                  <a:txBody>
                    <a:bodyPr/>
                    <a:lstStyle/>
                    <a:p>
                      <a:pPr algn="ctr"/>
                      <a:r>
                        <a:rPr lang="en-US" altLang="zh-CN" b="1" dirty="0" smtClean="0">
                          <a:solidFill>
                            <a:schemeClr val="tx2"/>
                          </a:solidFill>
                        </a:rPr>
                        <a:t>37</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1" dirty="0" smtClean="0">
                          <a:solidFill>
                            <a:schemeClr val="tx2"/>
                          </a:solidFill>
                        </a:rPr>
                        <a:t>（</a:t>
                      </a:r>
                      <a:r>
                        <a:rPr lang="en-US" altLang="zh-CN" b="1" dirty="0" smtClean="0">
                          <a:solidFill>
                            <a:schemeClr val="tx2"/>
                          </a:solidFill>
                        </a:rPr>
                        <a:t>2</a:t>
                      </a:r>
                      <a:r>
                        <a:rPr lang="zh-CN" altLang="en-US" b="1" dirty="0" smtClean="0">
                          <a:solidFill>
                            <a:schemeClr val="tx2"/>
                          </a:solidFill>
                        </a:rPr>
                        <a:t>）</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704576"/>
                  </a:ext>
                </a:extLst>
              </a:tr>
              <a:tr h="285399">
                <a:tc>
                  <a:txBody>
                    <a:bodyPr/>
                    <a:lstStyle/>
                    <a:p>
                      <a:pPr algn="ctr"/>
                      <a:r>
                        <a:rPr lang="en-US" altLang="zh-CN" b="1" dirty="0" smtClean="0">
                          <a:solidFill>
                            <a:schemeClr val="tx2"/>
                          </a:solidFill>
                        </a:rPr>
                        <a:t>38</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1" dirty="0" smtClean="0">
                          <a:solidFill>
                            <a:schemeClr val="tx2"/>
                          </a:solidFill>
                        </a:rPr>
                        <a:t>（</a:t>
                      </a:r>
                      <a:r>
                        <a:rPr lang="en-US" altLang="zh-CN" b="1" dirty="0" smtClean="0">
                          <a:solidFill>
                            <a:schemeClr val="tx2"/>
                          </a:solidFill>
                        </a:rPr>
                        <a:t>3</a:t>
                      </a:r>
                      <a:r>
                        <a:rPr lang="zh-CN" altLang="en-US" b="1" dirty="0" smtClean="0">
                          <a:solidFill>
                            <a:schemeClr val="tx2"/>
                          </a:solidFill>
                        </a:rPr>
                        <a:t>）</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1473012"/>
                  </a:ext>
                </a:extLst>
              </a:tr>
              <a:tr h="291971">
                <a:tc>
                  <a:txBody>
                    <a:bodyPr/>
                    <a:lstStyle/>
                    <a:p>
                      <a:pPr algn="ctr"/>
                      <a:r>
                        <a:rPr lang="en-US" altLang="zh-CN" b="1" dirty="0" smtClean="0">
                          <a:solidFill>
                            <a:schemeClr val="tx2"/>
                          </a:solidFill>
                        </a:rPr>
                        <a:t>39</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1" dirty="0" smtClean="0">
                          <a:solidFill>
                            <a:schemeClr val="tx2"/>
                          </a:solidFill>
                        </a:rPr>
                        <a:t>（</a:t>
                      </a:r>
                      <a:r>
                        <a:rPr lang="en-US" altLang="zh-CN" b="1" dirty="0" smtClean="0">
                          <a:solidFill>
                            <a:schemeClr val="tx2"/>
                          </a:solidFill>
                        </a:rPr>
                        <a:t>4</a:t>
                      </a:r>
                      <a:r>
                        <a:rPr lang="zh-CN" altLang="en-US" b="1" dirty="0" smtClean="0">
                          <a:solidFill>
                            <a:schemeClr val="tx2"/>
                          </a:solidFill>
                        </a:rPr>
                        <a:t>）</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4412766"/>
                  </a:ext>
                </a:extLst>
              </a:tr>
              <a:tr h="291971">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rPr>
                        <a:t>…</a:t>
                      </a:r>
                      <a:endParaRPr lang="zh-CN" altLang="en-US" b="1"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032225492"/>
                  </a:ext>
                </a:extLst>
              </a:tr>
            </a:tbl>
          </a:graphicData>
        </a:graphic>
      </p:graphicFrame>
      <p:sp>
        <p:nvSpPr>
          <p:cNvPr id="6" name="文本框 5"/>
          <p:cNvSpPr txBox="1"/>
          <p:nvPr/>
        </p:nvSpPr>
        <p:spPr>
          <a:xfrm>
            <a:off x="3694837" y="6107668"/>
            <a:ext cx="1338828" cy="369332"/>
          </a:xfrm>
          <a:prstGeom prst="rect">
            <a:avLst/>
          </a:prstGeom>
          <a:noFill/>
        </p:spPr>
        <p:txBody>
          <a:bodyPr wrap="none" rtlCol="0">
            <a:spAutoFit/>
          </a:bodyPr>
          <a:lstStyle/>
          <a:p>
            <a:r>
              <a:rPr lang="zh-CN" altLang="en-US" dirty="0" smtClean="0">
                <a:latin typeface="Times New Roman" panose="02020603050405020304" pitchFamily="18" charset="0"/>
                <a:ea typeface="楷体" panose="02010609060101010101"/>
                <a:cs typeface="Times New Roman" panose="02020603050405020304" pitchFamily="18" charset="0"/>
              </a:rPr>
              <a:t>间接三</a:t>
            </a:r>
            <a:r>
              <a:rPr lang="zh-CN" altLang="en-US" dirty="0">
                <a:latin typeface="Times New Roman" panose="02020603050405020304" pitchFamily="18" charset="0"/>
                <a:ea typeface="楷体" panose="02010609060101010101"/>
                <a:cs typeface="Times New Roman" panose="02020603050405020304" pitchFamily="18" charset="0"/>
              </a:rPr>
              <a:t>元式</a:t>
            </a:r>
            <a:endParaRPr lang="zh-CN" altLang="en-US" dirty="0">
              <a:latin typeface="Times New Roman" panose="02020603050405020304" pitchFamily="18" charset="0"/>
              <a:ea typeface="楷体" panose="02010609060101010101"/>
              <a:cs typeface="Times New Roman" panose="02020603050405020304" pitchFamily="18" charset="0"/>
            </a:endParaRPr>
          </a:p>
        </p:txBody>
      </p:sp>
      <p:sp>
        <p:nvSpPr>
          <p:cNvPr id="7" name="文本框 6"/>
          <p:cNvSpPr txBox="1"/>
          <p:nvPr/>
        </p:nvSpPr>
        <p:spPr>
          <a:xfrm>
            <a:off x="2339752" y="3230096"/>
            <a:ext cx="1184940" cy="369332"/>
          </a:xfrm>
          <a:prstGeom prst="rect">
            <a:avLst/>
          </a:prstGeom>
          <a:noFill/>
        </p:spPr>
        <p:txBody>
          <a:bodyPr wrap="none" rtlCol="0">
            <a:spAutoFit/>
          </a:bodyPr>
          <a:lstStyle/>
          <a:p>
            <a:r>
              <a:rPr lang="en-US" altLang="zh-CN" b="1" i="1" dirty="0" smtClean="0">
                <a:solidFill>
                  <a:schemeClr val="tx2"/>
                </a:solidFill>
                <a:latin typeface="Times New Roman" panose="02020603050405020304" pitchFamily="18" charset="0"/>
                <a:ea typeface="楷体" panose="02010609060101010101"/>
                <a:cs typeface="Times New Roman" panose="02020603050405020304" pitchFamily="18" charset="0"/>
              </a:rPr>
              <a:t>instruction</a:t>
            </a:r>
            <a:endParaRPr lang="zh-CN" altLang="en-US" b="1" i="1" dirty="0">
              <a:solidFill>
                <a:schemeClr val="tx2"/>
              </a:solidFill>
              <a:latin typeface="Times New Roman" panose="02020603050405020304" pitchFamily="18" charset="0"/>
              <a:ea typeface="楷体" panose="02010609060101010101"/>
              <a:cs typeface="Times New Roman" panose="02020603050405020304" pitchFamily="18" charset="0"/>
            </a:endParaRPr>
          </a:p>
        </p:txBody>
      </p:sp>
    </p:spTree>
    <p:extLst>
      <p:ext uri="{BB962C8B-B14F-4D97-AF65-F5344CB8AC3E}">
        <p14:creationId xmlns:p14="http://schemas.microsoft.com/office/powerpoint/2010/main" val="777845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三地址代码</a:t>
            </a:r>
            <a:endParaRPr lang="zh-CN" altLang="en-US" dirty="0"/>
          </a:p>
        </p:txBody>
      </p:sp>
      <p:sp>
        <p:nvSpPr>
          <p:cNvPr id="3" name="内容占位符 2"/>
          <p:cNvSpPr>
            <a:spLocks noGrp="1"/>
          </p:cNvSpPr>
          <p:nvPr>
            <p:ph idx="1"/>
          </p:nvPr>
        </p:nvSpPr>
        <p:spPr/>
        <p:txBody>
          <a:bodyPr>
            <a:normAutofit/>
          </a:bodyPr>
          <a:lstStyle/>
          <a:p>
            <a:pPr>
              <a:lnSpc>
                <a:spcPct val="90000"/>
              </a:lnSpc>
              <a:defRPr/>
            </a:pPr>
            <a:r>
              <a:rPr lang="zh-CN" altLang="en-US" dirty="0" smtClean="0"/>
              <a:t>三地址语句的实现</a:t>
            </a:r>
          </a:p>
          <a:p>
            <a:pPr lvl="1">
              <a:defRPr/>
            </a:pPr>
            <a:r>
              <a:rPr lang="zh-CN" altLang="en-US" dirty="0" smtClean="0">
                <a:latin typeface="+mn-ea"/>
              </a:rPr>
              <a:t>静态单赋值形式：有利于某些代码优化（了解一下即可）</a:t>
            </a:r>
          </a:p>
          <a:p>
            <a:pPr lvl="2">
              <a:defRPr/>
            </a:pPr>
            <a:r>
              <a:rPr lang="zh-CN" altLang="en-US" dirty="0" smtClean="0">
                <a:latin typeface="+mn-ea"/>
              </a:rPr>
              <a:t>所有赋值针对不同名字变量</a:t>
            </a:r>
            <a:r>
              <a:rPr lang="en-US" altLang="zh-CN" dirty="0" smtClean="0">
                <a:latin typeface="+mn-ea"/>
              </a:rPr>
              <a:t>(</a:t>
            </a:r>
            <a:r>
              <a:rPr lang="zh-CN" altLang="en-US" dirty="0" smtClean="0">
                <a:latin typeface="+mn-ea"/>
              </a:rPr>
              <a:t>一个变量在不同地方使用不同名字</a:t>
            </a:r>
            <a:r>
              <a:rPr lang="en-US" altLang="zh-CN" dirty="0" smtClean="0">
                <a:latin typeface="+mn-ea"/>
              </a:rPr>
              <a:t>)</a:t>
            </a:r>
            <a:r>
              <a:rPr lang="zh-CN" altLang="en-US" dirty="0" smtClean="0">
                <a:latin typeface="+mn-ea"/>
              </a:rPr>
              <a:t>；</a:t>
            </a:r>
            <a:r>
              <a:rPr lang="en-US" altLang="zh-CN" dirty="0" smtClean="0">
                <a:latin typeface="+mn-ea"/>
              </a:rPr>
              <a:t>Ψ</a:t>
            </a:r>
            <a:r>
              <a:rPr lang="zh-CN" altLang="en-US" dirty="0" smtClean="0">
                <a:latin typeface="+mn-ea"/>
              </a:rPr>
              <a:t>函数将不同名字的相同变量合并起来</a:t>
            </a:r>
          </a:p>
          <a:p>
            <a:pPr lvl="1">
              <a:defRPr/>
            </a:pPr>
            <a:r>
              <a:rPr lang="zh-CN" altLang="en-US" dirty="0" smtClean="0">
                <a:latin typeface="+mn-ea"/>
              </a:rPr>
              <a:t>表示方法比较：间址的使用</a:t>
            </a:r>
          </a:p>
          <a:p>
            <a:pPr lvl="2">
              <a:defRPr/>
            </a:pPr>
            <a:r>
              <a:rPr lang="zh-CN" altLang="en-US" dirty="0" smtClean="0">
                <a:latin typeface="+mn-ea"/>
              </a:rPr>
              <a:t>使用四元式表示，定义或使用临时变量的三地址语句可以通过符号表直接访问临时变量的地址</a:t>
            </a:r>
          </a:p>
          <a:p>
            <a:pPr lvl="2">
              <a:defRPr/>
            </a:pPr>
            <a:r>
              <a:rPr lang="zh-CN" altLang="en-US" dirty="0" smtClean="0">
                <a:latin typeface="+mn-ea"/>
              </a:rPr>
              <a:t>使用四元式表示，符号表在值的计算及使用之间提供了一次额外间址，有利于优化。</a:t>
            </a:r>
          </a:p>
          <a:p>
            <a:pPr lvl="3">
              <a:defRPr/>
            </a:pPr>
            <a:r>
              <a:rPr lang="zh-CN" altLang="en-US" dirty="0" smtClean="0">
                <a:latin typeface="+mn-ea"/>
              </a:rPr>
              <a:t>使用三元式表示，移动一条定义临时值的语句需要我们改变在</a:t>
            </a:r>
            <a:r>
              <a:rPr lang="en-US" altLang="zh-CN" dirty="0" smtClean="0">
                <a:latin typeface="+mn-ea"/>
              </a:rPr>
              <a:t>arg1</a:t>
            </a:r>
            <a:r>
              <a:rPr lang="zh-CN" altLang="en-US" dirty="0" smtClean="0">
                <a:latin typeface="+mn-ea"/>
              </a:rPr>
              <a:t>及</a:t>
            </a:r>
            <a:r>
              <a:rPr lang="en-US" altLang="zh-CN" dirty="0" smtClean="0">
                <a:latin typeface="+mn-ea"/>
              </a:rPr>
              <a:t>arg2</a:t>
            </a:r>
            <a:r>
              <a:rPr lang="zh-CN" altLang="en-US" dirty="0" smtClean="0">
                <a:latin typeface="+mn-ea"/>
              </a:rPr>
              <a:t>数组中所有对该语句的引用，难以优化。</a:t>
            </a:r>
          </a:p>
          <a:p>
            <a:pPr lvl="3">
              <a:defRPr/>
            </a:pPr>
            <a:r>
              <a:rPr lang="zh-CN" altLang="en-US" dirty="0" smtClean="0">
                <a:latin typeface="+mn-ea"/>
              </a:rPr>
              <a:t>使用间接三元式表示，可以通过</a:t>
            </a:r>
            <a:r>
              <a:rPr lang="en-US" altLang="zh-CN" dirty="0" smtClean="0">
                <a:latin typeface="Times New Roman" panose="02020603050405020304" pitchFamily="18" charset="0"/>
                <a:cs typeface="Times New Roman" panose="02020603050405020304" pitchFamily="18" charset="0"/>
              </a:rPr>
              <a:t>statement</a:t>
            </a:r>
            <a:r>
              <a:rPr lang="zh-CN" altLang="en-US" dirty="0" smtClean="0">
                <a:latin typeface="+mn-ea"/>
              </a:rPr>
              <a:t>列表的重新排序来移动语句。</a:t>
            </a:r>
            <a:endParaRPr lang="zh-CN" altLang="en-US" dirty="0">
              <a:latin typeface="+mn-ea"/>
            </a:endParaRPr>
          </a:p>
        </p:txBody>
      </p:sp>
    </p:spTree>
    <p:extLst>
      <p:ext uri="{BB962C8B-B14F-4D97-AF65-F5344CB8AC3E}">
        <p14:creationId xmlns:p14="http://schemas.microsoft.com/office/powerpoint/2010/main" val="1424627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类型和类型检查</a:t>
            </a:r>
            <a:endParaRPr lang="zh-CN" altLang="en-US" dirty="0"/>
          </a:p>
        </p:txBody>
      </p:sp>
      <p:sp>
        <p:nvSpPr>
          <p:cNvPr id="3" name="内容占位符 2"/>
          <p:cNvSpPr>
            <a:spLocks noGrp="1"/>
          </p:cNvSpPr>
          <p:nvPr>
            <p:ph idx="1"/>
          </p:nvPr>
        </p:nvSpPr>
        <p:spPr/>
        <p:txBody>
          <a:bodyPr/>
          <a:lstStyle/>
          <a:p>
            <a:r>
              <a:rPr lang="zh-CN" altLang="en-US" dirty="0"/>
              <a:t>类型应用</a:t>
            </a:r>
          </a:p>
          <a:p>
            <a:pPr lvl="1"/>
            <a:r>
              <a:rPr lang="zh-CN" altLang="en-US" dirty="0"/>
              <a:t>类型检查：利用一组逻辑规则来推理一个程序在运行时刻的行为，即保证运算分量的类型和运算符的预期类型相匹配</a:t>
            </a:r>
          </a:p>
          <a:p>
            <a:pPr lvl="1"/>
            <a:r>
              <a:rPr lang="zh-CN" altLang="en-US" dirty="0"/>
              <a:t>翻译时的应用：根据一个名字的类型，编译器可以确定这个名字在运行时刻需要多大的存储空间、插入显式的类型转换、选择正确版本的算术运算符、计算一个数值引用所指示的地址等等方面。</a:t>
            </a:r>
          </a:p>
        </p:txBody>
      </p:sp>
    </p:spTree>
    <p:extLst>
      <p:ext uri="{BB962C8B-B14F-4D97-AF65-F5344CB8AC3E}">
        <p14:creationId xmlns:p14="http://schemas.microsoft.com/office/powerpoint/2010/main" val="3334989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类型和类型检查</a:t>
            </a:r>
            <a:endParaRPr lang="zh-CN" altLang="en-US" dirty="0"/>
          </a:p>
        </p:txBody>
      </p:sp>
      <p:sp>
        <p:nvSpPr>
          <p:cNvPr id="3" name="内容占位符 2"/>
          <p:cNvSpPr>
            <a:spLocks noGrp="1"/>
          </p:cNvSpPr>
          <p:nvPr>
            <p:ph idx="1"/>
          </p:nvPr>
        </p:nvSpPr>
        <p:spPr/>
        <p:txBody>
          <a:bodyPr>
            <a:normAutofit/>
          </a:bodyPr>
          <a:lstStyle/>
          <a:p>
            <a:r>
              <a:rPr lang="zh-CN" altLang="en-US" dirty="0"/>
              <a:t>类型表达式</a:t>
            </a:r>
          </a:p>
          <a:p>
            <a:pPr lvl="1"/>
            <a:r>
              <a:rPr lang="zh-CN" altLang="en-US" dirty="0"/>
              <a:t>基本类型是类型表达式</a:t>
            </a:r>
          </a:p>
          <a:p>
            <a:pPr lvl="2"/>
            <a:r>
              <a:rPr lang="zh-CN" altLang="en-US" dirty="0"/>
              <a:t>布尔型、字符型、整型、实数型、</a:t>
            </a:r>
            <a:r>
              <a:rPr lang="en-US" altLang="zh-CN" dirty="0">
                <a:latin typeface="Times New Roman" panose="02020603050405020304" pitchFamily="18" charset="0"/>
                <a:cs typeface="Times New Roman" panose="02020603050405020304" pitchFamily="18" charset="0"/>
              </a:rPr>
              <a:t>void</a:t>
            </a:r>
            <a:r>
              <a:rPr lang="zh-CN" altLang="en-US" dirty="0"/>
              <a:t>（没有值）</a:t>
            </a:r>
          </a:p>
          <a:p>
            <a:pPr lvl="2"/>
            <a:r>
              <a:rPr lang="zh-CN" altLang="en-US" dirty="0"/>
              <a:t>子界类型、枚举类型</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PASCAL</a:t>
            </a:r>
            <a:r>
              <a:rPr lang="zh-CN" altLang="en-US" dirty="0">
                <a:latin typeface="Times New Roman" panose="02020603050405020304" pitchFamily="18" charset="0"/>
                <a:cs typeface="Times New Roman" panose="02020603050405020304" pitchFamily="18" charset="0"/>
              </a:rPr>
              <a:t>）</a:t>
            </a:r>
          </a:p>
          <a:p>
            <a:pPr lvl="1"/>
            <a:r>
              <a:rPr lang="zh-CN" altLang="en-US" dirty="0"/>
              <a:t>类型名是类型表达式（可以为类型表达式命名）</a:t>
            </a:r>
          </a:p>
          <a:p>
            <a:pPr lvl="1"/>
            <a:r>
              <a:rPr lang="zh-CN" altLang="en-US" dirty="0"/>
              <a:t>作用于类型表达式的类型构造算子是类型表达式，包括：</a:t>
            </a:r>
          </a:p>
          <a:p>
            <a:pPr lvl="2"/>
            <a:r>
              <a:rPr lang="zh-CN" altLang="en-US" dirty="0"/>
              <a:t>数组：类型构造算子</a:t>
            </a:r>
            <a:r>
              <a:rPr lang="en-US" altLang="zh-CN" dirty="0">
                <a:latin typeface="Times New Roman" panose="02020603050405020304" pitchFamily="18" charset="0"/>
                <a:cs typeface="Times New Roman" panose="02020603050405020304" pitchFamily="18" charset="0"/>
              </a:rPr>
              <a:t>array</a:t>
            </a:r>
            <a:r>
              <a:rPr lang="zh-CN" altLang="en-US" dirty="0"/>
              <a:t>作用于一个数字和一个类型表达式</a:t>
            </a:r>
          </a:p>
          <a:p>
            <a:pPr lvl="2"/>
            <a:r>
              <a:rPr lang="zh-CN" altLang="en-US" dirty="0"/>
              <a:t>记录：类型构造算子</a:t>
            </a:r>
            <a:r>
              <a:rPr lang="en-US" altLang="zh-CN" dirty="0">
                <a:latin typeface="Times New Roman" panose="02020603050405020304" pitchFamily="18" charset="0"/>
                <a:cs typeface="Times New Roman" panose="02020603050405020304" pitchFamily="18" charset="0"/>
              </a:rPr>
              <a:t>record</a:t>
            </a:r>
            <a:r>
              <a:rPr lang="zh-CN" altLang="en-US" dirty="0"/>
              <a:t>作用于字段名和相应的类型表达式</a:t>
            </a:r>
          </a:p>
          <a:p>
            <a:pPr lvl="2"/>
            <a:r>
              <a:rPr lang="zh-CN" altLang="en-US" dirty="0"/>
              <a:t>指针：类型构造算子</a:t>
            </a:r>
            <a:r>
              <a:rPr lang="en-US" altLang="zh-CN" dirty="0"/>
              <a:t>&amp;</a:t>
            </a:r>
            <a:r>
              <a:rPr lang="zh-CN" altLang="en-US" dirty="0"/>
              <a:t>作用于一个类型表达式</a:t>
            </a:r>
          </a:p>
          <a:p>
            <a:pPr lvl="2"/>
            <a:r>
              <a:rPr lang="zh-CN" altLang="en-US" dirty="0"/>
              <a:t>函数：使用类型构造算子</a:t>
            </a:r>
            <a:r>
              <a:rPr lang="en-US" altLang="zh-CN" dirty="0"/>
              <a:t>-〉</a:t>
            </a:r>
            <a:r>
              <a:rPr lang="zh-CN" altLang="en-US" dirty="0"/>
              <a:t>构造得到函数类型的类型表达式</a:t>
            </a:r>
          </a:p>
          <a:p>
            <a:pPr lvl="2"/>
            <a:r>
              <a:rPr lang="zh-CN" altLang="en-US" dirty="0"/>
              <a:t>笛卡儿积：如果</a:t>
            </a:r>
            <a:r>
              <a:rPr lang="en-US" altLang="zh-CN" dirty="0"/>
              <a:t>s</a:t>
            </a:r>
            <a:r>
              <a:rPr lang="zh-CN" altLang="en-US" dirty="0"/>
              <a:t>和</a:t>
            </a:r>
            <a:r>
              <a:rPr lang="en-US" altLang="zh-CN" dirty="0"/>
              <a:t>t</a:t>
            </a:r>
            <a:r>
              <a:rPr lang="zh-CN" altLang="en-US" dirty="0"/>
              <a:t>是类型表达式，那么</a:t>
            </a:r>
            <a:r>
              <a:rPr lang="en-US" altLang="zh-CN" dirty="0" err="1"/>
              <a:t>sxt</a:t>
            </a:r>
            <a:r>
              <a:rPr lang="zh-CN" altLang="en-US" dirty="0"/>
              <a:t>是类型表达式</a:t>
            </a:r>
          </a:p>
          <a:p>
            <a:pPr lvl="2"/>
            <a:r>
              <a:rPr lang="zh-CN" altLang="en-US" dirty="0"/>
              <a:t>类型表达式可以包含其值为类型表达式的变量</a:t>
            </a:r>
          </a:p>
        </p:txBody>
      </p:sp>
    </p:spTree>
    <p:extLst>
      <p:ext uri="{BB962C8B-B14F-4D97-AF65-F5344CB8AC3E}">
        <p14:creationId xmlns:p14="http://schemas.microsoft.com/office/powerpoint/2010/main" val="3109621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类型和类型检查</a:t>
            </a:r>
            <a:endParaRPr lang="zh-CN" altLang="en-US" dirty="0"/>
          </a:p>
        </p:txBody>
      </p:sp>
      <p:sp>
        <p:nvSpPr>
          <p:cNvPr id="3" name="内容占位符 2"/>
          <p:cNvSpPr>
            <a:spLocks noGrp="1"/>
          </p:cNvSpPr>
          <p:nvPr>
            <p:ph idx="1"/>
          </p:nvPr>
        </p:nvSpPr>
        <p:spPr/>
        <p:txBody>
          <a:bodyPr/>
          <a:lstStyle/>
          <a:p>
            <a:r>
              <a:rPr lang="zh-CN" altLang="en-US" dirty="0"/>
              <a:t>类型表达式</a:t>
            </a:r>
          </a:p>
          <a:p>
            <a:pPr lvl="1"/>
            <a:r>
              <a:rPr lang="zh-CN" altLang="en-US" dirty="0"/>
              <a:t>表示：图</a:t>
            </a:r>
          </a:p>
          <a:p>
            <a:pPr lvl="2"/>
            <a:r>
              <a:rPr lang="zh-CN" altLang="en-US" dirty="0"/>
              <a:t>方法：语法制导为类型表达式构造一颗抽象语法树或</a:t>
            </a:r>
            <a:r>
              <a:rPr lang="en-US" altLang="zh-CN" dirty="0"/>
              <a:t>DAG</a:t>
            </a:r>
          </a:p>
          <a:p>
            <a:pPr lvl="3"/>
            <a:r>
              <a:rPr lang="zh-CN" altLang="en-US" dirty="0"/>
              <a:t>内节点：类型操作算子</a:t>
            </a:r>
          </a:p>
          <a:p>
            <a:pPr lvl="3"/>
            <a:r>
              <a:rPr lang="zh-CN" altLang="en-US" dirty="0"/>
              <a:t>叶节点：基本类型、类型名、类型变量</a:t>
            </a:r>
          </a:p>
        </p:txBody>
      </p:sp>
      <p:grpSp>
        <p:nvGrpSpPr>
          <p:cNvPr id="31" name="组合 30"/>
          <p:cNvGrpSpPr/>
          <p:nvPr/>
        </p:nvGrpSpPr>
        <p:grpSpPr>
          <a:xfrm>
            <a:off x="3236868" y="3573016"/>
            <a:ext cx="2896470" cy="2335612"/>
            <a:chOff x="3236868" y="3573016"/>
            <a:chExt cx="2896470" cy="2335612"/>
          </a:xfrm>
        </p:grpSpPr>
        <p:sp>
          <p:nvSpPr>
            <p:cNvPr id="5" name="文本框 4"/>
            <p:cNvSpPr txBox="1"/>
            <p:nvPr/>
          </p:nvSpPr>
          <p:spPr>
            <a:xfrm>
              <a:off x="4544665" y="4248916"/>
              <a:ext cx="811441" cy="400110"/>
            </a:xfrm>
            <a:prstGeom prst="rect">
              <a:avLst/>
            </a:prstGeom>
            <a:noFill/>
          </p:spPr>
          <p:txBody>
            <a:bodyPr wrap="none" rtlCol="0">
              <a:spAutoFit/>
            </a:bodyPr>
            <a:lstStyle/>
            <a:p>
              <a:r>
                <a:rPr lang="en-US" altLang="zh-CN" sz="2000" b="1" i="1" dirty="0">
                  <a:solidFill>
                    <a:schemeClr val="tx2"/>
                  </a:solidFill>
                </a:rPr>
                <a:t>array</a:t>
              </a:r>
              <a:endParaRPr lang="zh-CN" altLang="en-US" sz="2000" b="1" i="1" dirty="0">
                <a:solidFill>
                  <a:schemeClr val="tx2"/>
                </a:solidFill>
              </a:endParaRPr>
            </a:p>
          </p:txBody>
        </p:sp>
        <p:cxnSp>
          <p:nvCxnSpPr>
            <p:cNvPr id="6" name="直接连接符 5"/>
            <p:cNvCxnSpPr/>
            <p:nvPr/>
          </p:nvCxnSpPr>
          <p:spPr>
            <a:xfrm flipH="1">
              <a:off x="4160420" y="4616211"/>
              <a:ext cx="399329" cy="26631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74448" y="4663965"/>
              <a:ext cx="318659" cy="26924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56213" y="3573016"/>
              <a:ext cx="811441" cy="400110"/>
            </a:xfrm>
            <a:prstGeom prst="rect">
              <a:avLst/>
            </a:prstGeom>
            <a:noFill/>
          </p:spPr>
          <p:txBody>
            <a:bodyPr wrap="none" rtlCol="0">
              <a:spAutoFit/>
            </a:bodyPr>
            <a:lstStyle/>
            <a:p>
              <a:r>
                <a:rPr lang="en-US" altLang="zh-CN" sz="2000" b="1" i="1" dirty="0">
                  <a:solidFill>
                    <a:schemeClr val="tx2"/>
                  </a:solidFill>
                </a:rPr>
                <a:t>array</a:t>
              </a:r>
              <a:endParaRPr lang="zh-CN" altLang="en-US" sz="2000" b="1" i="1" dirty="0">
                <a:solidFill>
                  <a:schemeClr val="tx2"/>
                </a:solidFill>
              </a:endParaRPr>
            </a:p>
          </p:txBody>
        </p:sp>
        <p:sp>
          <p:nvSpPr>
            <p:cNvPr id="9" name="文本框 8"/>
            <p:cNvSpPr txBox="1"/>
            <p:nvPr/>
          </p:nvSpPr>
          <p:spPr>
            <a:xfrm>
              <a:off x="3951842" y="4865343"/>
              <a:ext cx="327334" cy="400110"/>
            </a:xfrm>
            <a:prstGeom prst="rect">
              <a:avLst/>
            </a:prstGeom>
            <a:noFill/>
          </p:spPr>
          <p:txBody>
            <a:bodyPr wrap="none" rtlCol="0">
              <a:spAutoFit/>
            </a:bodyPr>
            <a:lstStyle/>
            <a:p>
              <a:r>
                <a:rPr lang="en-US" altLang="zh-CN" sz="2000" b="1" i="1" dirty="0">
                  <a:solidFill>
                    <a:schemeClr val="tx2"/>
                  </a:solidFill>
                </a:rPr>
                <a:t>3</a:t>
              </a:r>
              <a:endParaRPr lang="zh-CN" altLang="en-US" sz="2000" b="1" i="1" dirty="0">
                <a:solidFill>
                  <a:schemeClr val="tx2"/>
                </a:solidFill>
              </a:endParaRPr>
            </a:p>
          </p:txBody>
        </p:sp>
        <p:sp>
          <p:nvSpPr>
            <p:cNvPr id="10" name="文本框 9"/>
            <p:cNvSpPr txBox="1"/>
            <p:nvPr/>
          </p:nvSpPr>
          <p:spPr>
            <a:xfrm>
              <a:off x="5094271" y="4901098"/>
              <a:ext cx="1039067" cy="400110"/>
            </a:xfrm>
            <a:prstGeom prst="rect">
              <a:avLst/>
            </a:prstGeom>
            <a:noFill/>
          </p:spPr>
          <p:txBody>
            <a:bodyPr wrap="none" rtlCol="0">
              <a:spAutoFit/>
            </a:bodyPr>
            <a:lstStyle/>
            <a:p>
              <a:r>
                <a:rPr lang="en-US" altLang="zh-CN" sz="2000" b="1" i="1" dirty="0" smtClean="0">
                  <a:solidFill>
                    <a:schemeClr val="tx2"/>
                  </a:solidFill>
                </a:rPr>
                <a:t>integer</a:t>
              </a:r>
              <a:endParaRPr lang="zh-CN" altLang="en-US" sz="2000" b="1" i="1" dirty="0">
                <a:solidFill>
                  <a:schemeClr val="tx2"/>
                </a:solidFill>
              </a:endParaRPr>
            </a:p>
          </p:txBody>
        </p:sp>
        <p:cxnSp>
          <p:nvCxnSpPr>
            <p:cNvPr id="11" name="直接连接符 10"/>
            <p:cNvCxnSpPr/>
            <p:nvPr/>
          </p:nvCxnSpPr>
          <p:spPr>
            <a:xfrm>
              <a:off x="4492250" y="3993341"/>
              <a:ext cx="360040" cy="3507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13" idx="0"/>
            </p:cNvCxnSpPr>
            <p:nvPr/>
          </p:nvCxnSpPr>
          <p:spPr>
            <a:xfrm flipH="1">
              <a:off x="3400535" y="3983433"/>
              <a:ext cx="444037" cy="3131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236868" y="4296628"/>
              <a:ext cx="327334" cy="400110"/>
            </a:xfrm>
            <a:prstGeom prst="rect">
              <a:avLst/>
            </a:prstGeom>
            <a:noFill/>
          </p:spPr>
          <p:txBody>
            <a:bodyPr wrap="none" rtlCol="0">
              <a:spAutoFit/>
            </a:bodyPr>
            <a:lstStyle/>
            <a:p>
              <a:r>
                <a:rPr lang="en-US" altLang="zh-CN" sz="2000" b="1" i="1" dirty="0">
                  <a:solidFill>
                    <a:schemeClr val="tx2"/>
                  </a:solidFill>
                </a:rPr>
                <a:t>2</a:t>
              </a:r>
              <a:endParaRPr lang="zh-CN" altLang="en-US" sz="2000" b="1" i="1" dirty="0">
                <a:solidFill>
                  <a:schemeClr val="tx2"/>
                </a:solidFill>
              </a:endParaRPr>
            </a:p>
          </p:txBody>
        </p:sp>
        <p:sp>
          <p:nvSpPr>
            <p:cNvPr id="24" name="文本框 23"/>
            <p:cNvSpPr txBox="1"/>
            <p:nvPr/>
          </p:nvSpPr>
          <p:spPr>
            <a:xfrm>
              <a:off x="3400535" y="5539296"/>
              <a:ext cx="2390398" cy="369332"/>
            </a:xfrm>
            <a:prstGeom prst="rect">
              <a:avLst/>
            </a:prstGeom>
            <a:noFill/>
          </p:spPr>
          <p:txBody>
            <a:bodyPr wrap="none" rtlCol="0">
              <a:spAutoFit/>
            </a:bodyPr>
            <a:lstStyle/>
            <a:p>
              <a:r>
                <a:rPr lang="en-US" altLang="zh-CN" dirty="0" err="1" smtClean="0">
                  <a:ea typeface="楷体" panose="02010609060101010101"/>
                </a:rPr>
                <a:t>int</a:t>
              </a:r>
              <a:r>
                <a:rPr lang="en-US" altLang="zh-CN" dirty="0" smtClean="0">
                  <a:ea typeface="楷体" panose="02010609060101010101"/>
                </a:rPr>
                <a:t>[2][3] </a:t>
              </a:r>
              <a:r>
                <a:rPr lang="zh-CN" altLang="en-US" dirty="0" smtClean="0">
                  <a:ea typeface="楷体" panose="02010609060101010101"/>
                </a:rPr>
                <a:t>的类型表达式</a:t>
              </a:r>
              <a:endParaRPr lang="zh-CN" altLang="en-US" dirty="0">
                <a:ea typeface="楷体" panose="02010609060101010101"/>
              </a:endParaRPr>
            </a:p>
          </p:txBody>
        </p:sp>
      </p:grpSp>
    </p:spTree>
    <p:extLst>
      <p:ext uri="{BB962C8B-B14F-4D97-AF65-F5344CB8AC3E}">
        <p14:creationId xmlns:p14="http://schemas.microsoft.com/office/powerpoint/2010/main" val="2857203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类型和类型检查</a:t>
            </a:r>
            <a:endParaRPr lang="zh-CN" altLang="en-US" dirty="0"/>
          </a:p>
        </p:txBody>
      </p:sp>
      <p:sp>
        <p:nvSpPr>
          <p:cNvPr id="3" name="内容占位符 2"/>
          <p:cNvSpPr>
            <a:spLocks noGrp="1"/>
          </p:cNvSpPr>
          <p:nvPr>
            <p:ph idx="1"/>
          </p:nvPr>
        </p:nvSpPr>
        <p:spPr/>
        <p:txBody>
          <a:bodyPr/>
          <a:lstStyle/>
          <a:p>
            <a:r>
              <a:rPr lang="zh-CN" altLang="en-US" dirty="0" smtClean="0"/>
              <a:t>类型等价</a:t>
            </a:r>
            <a:endParaRPr lang="en-US" altLang="zh-CN" dirty="0" smtClean="0"/>
          </a:p>
          <a:p>
            <a:pPr lvl="1"/>
            <a:r>
              <a:rPr lang="zh-CN" altLang="en-US" dirty="0" smtClean="0"/>
              <a:t>当用图来表示类型表达式时，两个类型之间结构等价，当且仅当以下某个条件为真：</a:t>
            </a:r>
            <a:endParaRPr lang="en-US" altLang="zh-CN" dirty="0" smtClean="0"/>
          </a:p>
          <a:p>
            <a:pPr lvl="2"/>
            <a:r>
              <a:rPr lang="zh-CN" altLang="en-US" dirty="0" smtClean="0"/>
              <a:t>是相同的基本类型</a:t>
            </a:r>
            <a:endParaRPr lang="en-US" altLang="zh-CN" dirty="0" smtClean="0"/>
          </a:p>
          <a:p>
            <a:pPr lvl="2"/>
            <a:r>
              <a:rPr lang="zh-CN" altLang="en-US" dirty="0" smtClean="0"/>
              <a:t>是将相同的类型构造算子应用于结构等价的类型而构造得到</a:t>
            </a:r>
            <a:endParaRPr lang="en-US" altLang="zh-CN" dirty="0" smtClean="0"/>
          </a:p>
          <a:p>
            <a:pPr lvl="2"/>
            <a:r>
              <a:rPr lang="zh-CN" altLang="en-US" dirty="0"/>
              <a:t>一</a:t>
            </a:r>
            <a:r>
              <a:rPr lang="zh-CN" altLang="en-US" dirty="0" smtClean="0"/>
              <a:t>个类型是另一个类型表达式的名字</a:t>
            </a:r>
            <a:endParaRPr lang="en-US" altLang="zh-CN" dirty="0" smtClean="0"/>
          </a:p>
          <a:p>
            <a:pPr lvl="1"/>
            <a:r>
              <a:rPr lang="zh-CN" altLang="en-US" dirty="0" smtClean="0"/>
              <a:t>如果类型名仅代表自身，则上述前两个条件定义了类型表达式的</a:t>
            </a:r>
            <a:r>
              <a:rPr lang="zh-CN" altLang="en-US" b="1" dirty="0" smtClean="0">
                <a:solidFill>
                  <a:schemeClr val="accent1"/>
                </a:solidFill>
              </a:rPr>
              <a:t>名等价</a:t>
            </a:r>
            <a:r>
              <a:rPr lang="zh-CN" altLang="en-US" dirty="0" smtClean="0"/>
              <a:t>关系。</a:t>
            </a:r>
            <a:endParaRPr lang="zh-CN" altLang="en-US" dirty="0"/>
          </a:p>
        </p:txBody>
      </p:sp>
    </p:spTree>
    <p:extLst>
      <p:ext uri="{BB962C8B-B14F-4D97-AF65-F5344CB8AC3E}">
        <p14:creationId xmlns:p14="http://schemas.microsoft.com/office/powerpoint/2010/main" val="683105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类型和类型检查</a:t>
            </a:r>
            <a:endParaRPr lang="zh-CN" altLang="en-US" dirty="0"/>
          </a:p>
        </p:txBody>
      </p:sp>
      <p:sp>
        <p:nvSpPr>
          <p:cNvPr id="3" name="内容占位符 2"/>
          <p:cNvSpPr>
            <a:spLocks noGrp="1"/>
          </p:cNvSpPr>
          <p:nvPr>
            <p:ph idx="1"/>
          </p:nvPr>
        </p:nvSpPr>
        <p:spPr/>
        <p:txBody>
          <a:bodyPr/>
          <a:lstStyle/>
          <a:p>
            <a:r>
              <a:rPr lang="zh-CN" altLang="en-US" dirty="0"/>
              <a:t>类型检查：</a:t>
            </a:r>
            <a:r>
              <a:rPr lang="zh-CN" altLang="en-US" dirty="0" smtClean="0"/>
              <a:t>静态 </a:t>
            </a:r>
            <a:r>
              <a:rPr lang="en-US" altLang="zh-CN" dirty="0" smtClean="0"/>
              <a:t>vs </a:t>
            </a:r>
            <a:r>
              <a:rPr lang="zh-CN" altLang="en-US" dirty="0" smtClean="0"/>
              <a:t>动态</a:t>
            </a:r>
            <a:endParaRPr lang="zh-CN" altLang="en-US" dirty="0"/>
          </a:p>
          <a:p>
            <a:pPr lvl="1"/>
            <a:r>
              <a:rPr lang="zh-CN" altLang="en-US" dirty="0"/>
              <a:t>静态类型检查：由编译器完成</a:t>
            </a:r>
          </a:p>
          <a:p>
            <a:pPr lvl="2"/>
            <a:r>
              <a:rPr lang="zh-CN" altLang="en-US" dirty="0"/>
              <a:t>健全的类型系统能静态地确定程序在运行时不发生错误，因此不需要动态检查。</a:t>
            </a:r>
          </a:p>
          <a:p>
            <a:pPr lvl="2"/>
            <a:r>
              <a:rPr lang="zh-CN" altLang="en-US" dirty="0"/>
              <a:t>如果某一语言能保证它所接受的程序不会在运行时发生类型错误，则称该语言是强类型语言</a:t>
            </a:r>
          </a:p>
          <a:p>
            <a:pPr lvl="1"/>
            <a:r>
              <a:rPr lang="zh-CN" altLang="en-US" dirty="0"/>
              <a:t>动态类型检查：目标程序运行时完成</a:t>
            </a:r>
          </a:p>
          <a:p>
            <a:pPr lvl="2"/>
            <a:r>
              <a:rPr lang="zh-CN" altLang="en-US" dirty="0"/>
              <a:t>有些检查只能动态完成</a:t>
            </a:r>
          </a:p>
        </p:txBody>
      </p:sp>
    </p:spTree>
    <p:extLst>
      <p:ext uri="{BB962C8B-B14F-4D97-AF65-F5344CB8AC3E}">
        <p14:creationId xmlns:p14="http://schemas.microsoft.com/office/powerpoint/2010/main" val="175453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pPr lvl="1">
              <a:defRPr/>
            </a:pPr>
            <a:r>
              <a:rPr lang="zh-CN" altLang="en-US" sz="2400" dirty="0">
                <a:latin typeface="+mn-ea"/>
              </a:rPr>
              <a:t>静态检查</a:t>
            </a:r>
            <a:endParaRPr lang="en-US" altLang="zh-CN" sz="2400" dirty="0">
              <a:latin typeface="+mn-ea"/>
            </a:endParaRPr>
          </a:p>
          <a:p>
            <a:pPr lvl="1">
              <a:defRPr/>
            </a:pPr>
            <a:r>
              <a:rPr lang="zh-CN" altLang="en-US" sz="2400" dirty="0">
                <a:latin typeface="+mn-ea"/>
              </a:rPr>
              <a:t>中间表示</a:t>
            </a:r>
            <a:endParaRPr lang="en-US" altLang="zh-CN" sz="2400" dirty="0">
              <a:latin typeface="+mn-ea"/>
            </a:endParaRPr>
          </a:p>
          <a:p>
            <a:pPr lvl="1">
              <a:defRPr/>
            </a:pPr>
            <a:r>
              <a:rPr lang="zh-CN" altLang="en-US" sz="2400" dirty="0">
                <a:latin typeface="+mn-ea"/>
              </a:rPr>
              <a:t>抽象语法树的变体</a:t>
            </a:r>
            <a:endParaRPr lang="en-US" altLang="zh-CN" sz="2400" dirty="0">
              <a:latin typeface="+mn-ea"/>
            </a:endParaRPr>
          </a:p>
          <a:p>
            <a:pPr lvl="1">
              <a:defRPr/>
            </a:pPr>
            <a:r>
              <a:rPr lang="zh-CN" altLang="en-US" sz="2400" dirty="0">
                <a:latin typeface="+mn-ea"/>
              </a:rPr>
              <a:t>三地址代码</a:t>
            </a:r>
            <a:endParaRPr lang="en-US" altLang="zh-CN" sz="2400" dirty="0">
              <a:latin typeface="+mn-ea"/>
            </a:endParaRPr>
          </a:p>
          <a:p>
            <a:pPr lvl="1">
              <a:defRPr/>
            </a:pPr>
            <a:r>
              <a:rPr lang="zh-CN" altLang="en-US" sz="2400" dirty="0">
                <a:latin typeface="+mn-ea"/>
              </a:rPr>
              <a:t>类型和类型检查</a:t>
            </a:r>
            <a:endParaRPr lang="en-US" altLang="zh-CN" sz="2400" dirty="0">
              <a:latin typeface="+mn-ea"/>
            </a:endParaRPr>
          </a:p>
          <a:p>
            <a:pPr lvl="1">
              <a:defRPr/>
            </a:pPr>
            <a:r>
              <a:rPr lang="zh-CN" altLang="en-US" sz="2400" dirty="0">
                <a:latin typeface="+mn-ea"/>
              </a:rPr>
              <a:t>声明的翻译</a:t>
            </a:r>
            <a:endParaRPr lang="en-US" altLang="zh-CN" sz="2400" dirty="0">
              <a:latin typeface="+mn-ea"/>
            </a:endParaRPr>
          </a:p>
          <a:p>
            <a:pPr lvl="1">
              <a:defRPr/>
            </a:pPr>
            <a:r>
              <a:rPr lang="zh-CN" altLang="en-US" sz="2400" dirty="0">
                <a:latin typeface="+mn-ea"/>
              </a:rPr>
              <a:t>表达式的翻译</a:t>
            </a:r>
            <a:endParaRPr lang="en-US" altLang="zh-CN" sz="2400" dirty="0">
              <a:latin typeface="+mn-ea"/>
            </a:endParaRPr>
          </a:p>
          <a:p>
            <a:pPr lvl="1">
              <a:defRPr/>
            </a:pPr>
            <a:r>
              <a:rPr lang="zh-CN" altLang="en-US" sz="2400" dirty="0">
                <a:latin typeface="+mn-ea"/>
              </a:rPr>
              <a:t>控制流的翻译</a:t>
            </a:r>
            <a:endParaRPr lang="en-US" altLang="zh-CN" sz="2400" dirty="0">
              <a:latin typeface="+mn-ea"/>
            </a:endParaRPr>
          </a:p>
          <a:p>
            <a:pPr lvl="1">
              <a:defRPr/>
            </a:pPr>
            <a:r>
              <a:rPr lang="en-US" altLang="zh-CN" sz="2400" dirty="0">
                <a:latin typeface="+mn-ea"/>
              </a:rPr>
              <a:t>switch</a:t>
            </a:r>
            <a:r>
              <a:rPr lang="zh-CN" altLang="en-US" sz="2400" dirty="0">
                <a:latin typeface="+mn-ea"/>
              </a:rPr>
              <a:t>语句的翻译</a:t>
            </a:r>
            <a:endParaRPr lang="en-US" altLang="zh-CN" sz="2400" dirty="0">
              <a:latin typeface="+mn-ea"/>
            </a:endParaRPr>
          </a:p>
          <a:p>
            <a:pPr lvl="1">
              <a:defRPr/>
            </a:pPr>
            <a:r>
              <a:rPr lang="zh-CN" altLang="en-US" sz="2400" dirty="0">
                <a:latin typeface="+mn-ea"/>
              </a:rPr>
              <a:t>过程的翻译</a:t>
            </a:r>
            <a:endParaRPr lang="en-US" altLang="zh-CN" sz="2400" dirty="0">
              <a:latin typeface="+mn-ea"/>
            </a:endParaRPr>
          </a:p>
          <a:p>
            <a:pPr lvl="1">
              <a:defRPr/>
            </a:pPr>
            <a:endParaRPr lang="en-US" altLang="zh-CN" sz="2400" dirty="0" smtClean="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类型和类型检查</a:t>
            </a:r>
            <a:endParaRPr lang="zh-CN" altLang="en-US" dirty="0"/>
          </a:p>
        </p:txBody>
      </p:sp>
      <p:sp>
        <p:nvSpPr>
          <p:cNvPr id="3" name="内容占位符 2"/>
          <p:cNvSpPr>
            <a:spLocks noGrp="1"/>
          </p:cNvSpPr>
          <p:nvPr>
            <p:ph idx="1"/>
          </p:nvPr>
        </p:nvSpPr>
        <p:spPr/>
        <p:txBody>
          <a:bodyPr>
            <a:normAutofit/>
          </a:bodyPr>
          <a:lstStyle/>
          <a:p>
            <a:r>
              <a:rPr lang="zh-CN" altLang="en-US" dirty="0"/>
              <a:t>类型检查：表达式</a:t>
            </a:r>
          </a:p>
          <a:p>
            <a:pPr lvl="1"/>
            <a:r>
              <a:rPr lang="en-US" altLang="zh-CN" dirty="0" smtClean="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literal  		{</a:t>
            </a:r>
            <a:r>
              <a:rPr lang="en-US" altLang="zh-CN" dirty="0" err="1">
                <a:latin typeface="Times New Roman" panose="02020603050405020304" pitchFamily="18" charset="0"/>
                <a:cs typeface="Times New Roman" panose="02020603050405020304" pitchFamily="18" charset="0"/>
              </a:rPr>
              <a:t>E.type</a:t>
            </a:r>
            <a:r>
              <a:rPr lang="en-US" altLang="zh-CN" dirty="0">
                <a:latin typeface="Times New Roman" panose="02020603050405020304" pitchFamily="18" charset="0"/>
                <a:cs typeface="Times New Roman" panose="02020603050405020304" pitchFamily="18" charset="0"/>
              </a:rPr>
              <a:t> = char}</a:t>
            </a:r>
          </a:p>
          <a:p>
            <a:pPr lvl="1"/>
            <a:r>
              <a:rPr lang="en-US" altLang="zh-CN" dirty="0" smtClean="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num</a:t>
            </a:r>
            <a:r>
              <a:rPr lang="en-US" altLang="zh-CN" dirty="0" smtClean="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E.type</a:t>
            </a:r>
            <a:r>
              <a:rPr lang="en-US" altLang="zh-CN" dirty="0">
                <a:latin typeface="Times New Roman" panose="02020603050405020304" pitchFamily="18" charset="0"/>
                <a:cs typeface="Times New Roman" panose="02020603050405020304" pitchFamily="18" charset="0"/>
              </a:rPr>
              <a:t> = integer}</a:t>
            </a:r>
          </a:p>
          <a:p>
            <a:pPr lvl="1"/>
            <a:r>
              <a:rPr lang="en-US" altLang="zh-CN" dirty="0" smtClean="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id      		{</a:t>
            </a:r>
            <a:r>
              <a:rPr lang="en-US" altLang="zh-CN" dirty="0" err="1">
                <a:latin typeface="Times New Roman" panose="02020603050405020304" pitchFamily="18" charset="0"/>
                <a:cs typeface="Times New Roman" panose="02020603050405020304" pitchFamily="18" charset="0"/>
              </a:rPr>
              <a:t>E.type</a:t>
            </a:r>
            <a:r>
              <a:rPr lang="en-US" altLang="zh-CN" dirty="0">
                <a:latin typeface="Times New Roman" panose="02020603050405020304" pitchFamily="18" charset="0"/>
                <a:cs typeface="Times New Roman" panose="02020603050405020304" pitchFamily="18" charset="0"/>
              </a:rPr>
              <a:t> = lookup(</a:t>
            </a:r>
            <a:r>
              <a:rPr lang="en-US" altLang="zh-CN" dirty="0" err="1">
                <a:latin typeface="Times New Roman" panose="02020603050405020304" pitchFamily="18" charset="0"/>
                <a:cs typeface="Times New Roman" panose="02020603050405020304" pitchFamily="18" charset="0"/>
              </a:rPr>
              <a:t>id.entry</a:t>
            </a:r>
            <a:r>
              <a:rPr lang="en-US" altLang="zh-CN" dirty="0">
                <a:latin typeface="Times New Roman" panose="02020603050405020304" pitchFamily="18" charset="0"/>
                <a:cs typeface="Times New Roman" panose="02020603050405020304" pitchFamily="18" charset="0"/>
              </a:rPr>
              <a:t>)}</a:t>
            </a:r>
          </a:p>
          <a:p>
            <a:pPr lvl="1"/>
            <a:r>
              <a:rPr lang="en-US" altLang="zh-CN" dirty="0" smtClean="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E1 </a:t>
            </a:r>
            <a:r>
              <a:rPr lang="en-US" altLang="zh-CN" dirty="0">
                <a:latin typeface="Times New Roman" panose="02020603050405020304" pitchFamily="18" charset="0"/>
                <a:cs typeface="Times New Roman" panose="02020603050405020304" pitchFamily="18" charset="0"/>
              </a:rPr>
              <a:t>mod </a:t>
            </a:r>
            <a:r>
              <a:rPr lang="en-US" altLang="zh-CN" dirty="0" smtClean="0">
                <a:latin typeface="Times New Roman" panose="02020603050405020304" pitchFamily="18" charset="0"/>
                <a:cs typeface="Times New Roman" panose="02020603050405020304" pitchFamily="18" charset="0"/>
              </a:rPr>
              <a:t>E2	{</a:t>
            </a:r>
            <a:r>
              <a:rPr lang="en-US" altLang="zh-CN" dirty="0" err="1">
                <a:latin typeface="Times New Roman" panose="02020603050405020304" pitchFamily="18" charset="0"/>
                <a:cs typeface="Times New Roman" panose="02020603050405020304" pitchFamily="18" charset="0"/>
              </a:rPr>
              <a:t>E.type</a:t>
            </a:r>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if  E1.type </a:t>
            </a:r>
            <a:r>
              <a:rPr lang="en-US" altLang="zh-CN" dirty="0">
                <a:latin typeface="Times New Roman" panose="02020603050405020304" pitchFamily="18" charset="0"/>
                <a:cs typeface="Times New Roman" panose="02020603050405020304" pitchFamily="18" charset="0"/>
              </a:rPr>
              <a:t>== integer </a:t>
            </a:r>
          </a:p>
          <a:p>
            <a:pPr marL="274320" lvl="1"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and </a:t>
            </a:r>
            <a:r>
              <a:rPr lang="en-US" altLang="zh-CN" dirty="0">
                <a:latin typeface="Times New Roman" panose="02020603050405020304" pitchFamily="18" charset="0"/>
                <a:cs typeface="Times New Roman" panose="02020603050405020304" pitchFamily="18" charset="0"/>
              </a:rPr>
              <a:t>E2.type == integer </a:t>
            </a:r>
          </a:p>
          <a:p>
            <a:pPr marL="274320" lvl="1"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then </a:t>
            </a:r>
            <a:r>
              <a:rPr lang="en-US" altLang="zh-CN" dirty="0">
                <a:latin typeface="Times New Roman" panose="02020603050405020304" pitchFamily="18" charset="0"/>
                <a:cs typeface="Times New Roman" panose="02020603050405020304" pitchFamily="18" charset="0"/>
              </a:rPr>
              <a:t>integer else </a:t>
            </a:r>
            <a:r>
              <a:rPr lang="en-US" altLang="zh-CN" dirty="0" err="1">
                <a:latin typeface="Times New Roman" panose="02020603050405020304" pitchFamily="18" charset="0"/>
                <a:cs typeface="Times New Roman" panose="02020603050405020304" pitchFamily="18" charset="0"/>
              </a:rPr>
              <a:t>type_error</a:t>
            </a:r>
            <a:r>
              <a:rPr lang="en-US" altLang="zh-CN" dirty="0">
                <a:latin typeface="Times New Roman" panose="02020603050405020304" pitchFamily="18" charset="0"/>
                <a:cs typeface="Times New Roman" panose="02020603050405020304" pitchFamily="18" charset="0"/>
              </a:rPr>
              <a:t>}</a:t>
            </a:r>
          </a:p>
          <a:p>
            <a:pPr lvl="1"/>
            <a:r>
              <a:rPr lang="en-US" altLang="zh-CN" dirty="0" smtClean="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E1[E2</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E.type</a:t>
            </a:r>
            <a:r>
              <a:rPr lang="en-US" altLang="zh-CN" dirty="0">
                <a:latin typeface="Times New Roman" panose="02020603050405020304" pitchFamily="18" charset="0"/>
                <a:cs typeface="Times New Roman" panose="02020603050405020304" pitchFamily="18" charset="0"/>
              </a:rPr>
              <a:t>  = if E2.type == integer </a:t>
            </a:r>
          </a:p>
          <a:p>
            <a:pPr marL="274320" lvl="1"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E1.type == array(</a:t>
            </a:r>
            <a:r>
              <a:rPr lang="en-US" altLang="zh-CN" dirty="0" err="1">
                <a:latin typeface="Times New Roman" panose="02020603050405020304" pitchFamily="18" charset="0"/>
                <a:cs typeface="Times New Roman" panose="02020603050405020304" pitchFamily="18" charset="0"/>
              </a:rPr>
              <a:t>s,t</a:t>
            </a:r>
            <a:r>
              <a:rPr lang="en-US" altLang="zh-CN" dirty="0">
                <a:latin typeface="Times New Roman" panose="02020603050405020304" pitchFamily="18" charset="0"/>
                <a:cs typeface="Times New Roman" panose="02020603050405020304" pitchFamily="18" charset="0"/>
              </a:rPr>
              <a:t>) </a:t>
            </a:r>
          </a:p>
          <a:p>
            <a:pPr marL="274320" lvl="1"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then t else </a:t>
            </a:r>
            <a:r>
              <a:rPr lang="en-US" altLang="zh-CN" dirty="0" err="1">
                <a:latin typeface="Times New Roman" panose="02020603050405020304" pitchFamily="18" charset="0"/>
                <a:cs typeface="Times New Roman" panose="02020603050405020304" pitchFamily="18" charset="0"/>
              </a:rPr>
              <a:t>type_error</a:t>
            </a:r>
            <a:r>
              <a:rPr lang="en-US" altLang="zh-CN" dirty="0">
                <a:latin typeface="Times New Roman" panose="02020603050405020304" pitchFamily="18" charset="0"/>
                <a:cs typeface="Times New Roman" panose="02020603050405020304" pitchFamily="18" charset="0"/>
              </a:rPr>
              <a:t>}</a:t>
            </a:r>
          </a:p>
          <a:p>
            <a:pPr lvl="1"/>
            <a:r>
              <a:rPr lang="en-US" altLang="zh-CN" dirty="0" smtClean="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E.type</a:t>
            </a:r>
            <a:r>
              <a:rPr lang="en-US" altLang="zh-CN" dirty="0">
                <a:latin typeface="Times New Roman" panose="02020603050405020304" pitchFamily="18" charset="0"/>
                <a:cs typeface="Times New Roman" panose="02020603050405020304" pitchFamily="18" charset="0"/>
              </a:rPr>
              <a:t>   = if E1.type == pointer(t) </a:t>
            </a:r>
          </a:p>
          <a:p>
            <a:pPr marL="274320" lvl="1"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then </a:t>
            </a:r>
            <a:r>
              <a:rPr lang="en-US" altLang="zh-CN" dirty="0">
                <a:latin typeface="Times New Roman" panose="02020603050405020304" pitchFamily="18" charset="0"/>
                <a:cs typeface="Times New Roman" panose="02020603050405020304" pitchFamily="18" charset="0"/>
              </a:rPr>
              <a:t>t else </a:t>
            </a:r>
            <a:r>
              <a:rPr lang="en-US" altLang="zh-CN" dirty="0" err="1">
                <a:latin typeface="Times New Roman" panose="02020603050405020304" pitchFamily="18" charset="0"/>
                <a:cs typeface="Times New Roman" panose="02020603050405020304" pitchFamily="18" charset="0"/>
              </a:rPr>
              <a:t>type_error</a:t>
            </a:r>
            <a:r>
              <a:rPr lang="en-US"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67912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类型和类型检查</a:t>
            </a:r>
            <a:endParaRPr lang="zh-CN" altLang="en-US" dirty="0"/>
          </a:p>
        </p:txBody>
      </p:sp>
      <p:sp>
        <p:nvSpPr>
          <p:cNvPr id="3" name="内容占位符 2"/>
          <p:cNvSpPr>
            <a:spLocks noGrp="1"/>
          </p:cNvSpPr>
          <p:nvPr>
            <p:ph idx="1"/>
          </p:nvPr>
        </p:nvSpPr>
        <p:spPr/>
        <p:txBody>
          <a:bodyPr>
            <a:normAutofit/>
          </a:bodyPr>
          <a:lstStyle/>
          <a:p>
            <a:r>
              <a:rPr lang="zh-CN" altLang="en-US" dirty="0"/>
              <a:t>函数的类型检查</a:t>
            </a:r>
          </a:p>
          <a:p>
            <a:pPr lvl="1"/>
            <a:r>
              <a:rPr lang="zh-CN" altLang="en-US" dirty="0"/>
              <a:t>产生一个函数的产生式</a:t>
            </a:r>
          </a:p>
          <a:p>
            <a:pPr lvl="2"/>
            <a:r>
              <a:rPr lang="en-US" altLang="zh-CN" dirty="0" smtClean="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a:t>
            </a:r>
          </a:p>
          <a:p>
            <a:pPr lvl="1"/>
            <a:r>
              <a:rPr lang="zh-CN" altLang="en-US" dirty="0"/>
              <a:t>函数类型的定义</a:t>
            </a:r>
          </a:p>
          <a:p>
            <a:pPr lvl="2"/>
            <a:r>
              <a:rPr lang="en-US" altLang="zh-CN" dirty="0" smtClean="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T2 {</a:t>
            </a:r>
            <a:r>
              <a:rPr lang="en-US" altLang="zh-CN" dirty="0" err="1">
                <a:latin typeface="Times New Roman" panose="02020603050405020304" pitchFamily="18" charset="0"/>
                <a:cs typeface="Times New Roman" panose="02020603050405020304" pitchFamily="18" charset="0"/>
              </a:rPr>
              <a:t>T.type</a:t>
            </a:r>
            <a:r>
              <a:rPr lang="en-US" altLang="zh-CN" dirty="0">
                <a:latin typeface="Times New Roman" panose="02020603050405020304" pitchFamily="18" charset="0"/>
                <a:cs typeface="Times New Roman" panose="02020603050405020304" pitchFamily="18" charset="0"/>
              </a:rPr>
              <a:t> = T1.type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T2.type}</a:t>
            </a:r>
          </a:p>
          <a:p>
            <a:pPr lvl="1"/>
            <a:r>
              <a:rPr lang="zh-CN" altLang="en-US" dirty="0"/>
              <a:t>函数类型的检查</a:t>
            </a:r>
          </a:p>
          <a:p>
            <a:pPr lvl="2"/>
            <a:r>
              <a:rPr lang="en-US" altLang="zh-CN" dirty="0" smtClean="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E.type</a:t>
            </a:r>
            <a:r>
              <a:rPr lang="en-US" altLang="zh-CN" dirty="0">
                <a:latin typeface="Times New Roman" panose="02020603050405020304" pitchFamily="18" charset="0"/>
                <a:cs typeface="Times New Roman" panose="02020603050405020304" pitchFamily="18" charset="0"/>
              </a:rPr>
              <a:t> = if </a:t>
            </a:r>
            <a:r>
              <a:rPr lang="en-US" altLang="zh-CN" dirty="0" smtClean="0">
                <a:latin typeface="Times New Roman" panose="02020603050405020304" pitchFamily="18" charset="0"/>
                <a:cs typeface="Times New Roman" panose="02020603050405020304" pitchFamily="18" charset="0"/>
              </a:rPr>
              <a:t> E2.type</a:t>
            </a:r>
            <a:r>
              <a:rPr lang="en-US" altLang="zh-CN" dirty="0">
                <a:latin typeface="Times New Roman" panose="02020603050405020304" pitchFamily="18" charset="0"/>
                <a:cs typeface="Times New Roman" panose="02020603050405020304" pitchFamily="18" charset="0"/>
              </a:rPr>
              <a:t>==s </a:t>
            </a:r>
          </a:p>
          <a:p>
            <a:pPr marL="548640" lvl="2"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and </a:t>
            </a:r>
            <a:r>
              <a:rPr lang="en-US" altLang="zh-CN" dirty="0">
                <a:latin typeface="Times New Roman" panose="02020603050405020304" pitchFamily="18" charset="0"/>
                <a:cs typeface="Times New Roman" panose="02020603050405020304" pitchFamily="18" charset="0"/>
              </a:rPr>
              <a:t>E1.type = </a:t>
            </a:r>
            <a:r>
              <a:rPr lang="en-US" altLang="zh-CN" dirty="0" smtClean="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 </a:t>
            </a:r>
            <a:endParaRPr lang="en-US" altLang="zh-CN" dirty="0">
              <a:latin typeface="Times New Roman" panose="02020603050405020304" pitchFamily="18" charset="0"/>
              <a:cs typeface="Times New Roman" panose="02020603050405020304" pitchFamily="18" charset="0"/>
            </a:endParaRPr>
          </a:p>
          <a:p>
            <a:pPr marL="548640" lvl="2"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then t else </a:t>
            </a:r>
            <a:r>
              <a:rPr lang="en-US" altLang="zh-CN" dirty="0" err="1">
                <a:latin typeface="Times New Roman" panose="02020603050405020304" pitchFamily="18" charset="0"/>
                <a:cs typeface="Times New Roman" panose="02020603050405020304" pitchFamily="18" charset="0"/>
              </a:rPr>
              <a:t>type_error</a:t>
            </a:r>
            <a:r>
              <a:rPr lang="en-US" altLang="zh-CN" dirty="0">
                <a:latin typeface="Times New Roman" panose="02020603050405020304" pitchFamily="18" charset="0"/>
                <a:cs typeface="Times New Roman" panose="02020603050405020304" pitchFamily="18" charset="0"/>
              </a:rPr>
              <a:t>}</a:t>
            </a:r>
          </a:p>
          <a:p>
            <a:pPr lvl="1"/>
            <a:r>
              <a:rPr lang="zh-CN" altLang="en-US" dirty="0"/>
              <a:t>函数有多个参数时：</a:t>
            </a:r>
            <a:r>
              <a:rPr lang="en-US" altLang="zh-CN" dirty="0"/>
              <a:t>s</a:t>
            </a:r>
            <a:r>
              <a:rPr lang="zh-CN" altLang="en-US" dirty="0"/>
              <a:t>可以是函数的多个参数的</a:t>
            </a:r>
            <a:r>
              <a:rPr lang="zh-CN" altLang="en-US" dirty="0" smtClean="0"/>
              <a:t>乘积</a:t>
            </a:r>
            <a:endParaRPr lang="en-US" altLang="zh-CN" dirty="0" smtClean="0"/>
          </a:p>
          <a:p>
            <a:pPr lvl="2"/>
            <a:r>
              <a:rPr lang="en-US" altLang="zh-CN" dirty="0" smtClean="0">
                <a:latin typeface="Times New Roman" panose="02020603050405020304" pitchFamily="18" charset="0"/>
                <a:cs typeface="Times New Roman" panose="02020603050405020304" pitchFamily="18" charset="0"/>
              </a:rPr>
              <a:t>T1xT2x…</a:t>
            </a:r>
            <a:r>
              <a:rPr lang="en-US" altLang="zh-CN" dirty="0" err="1" smtClean="0">
                <a:latin typeface="Times New Roman" panose="02020603050405020304" pitchFamily="18" charset="0"/>
                <a:cs typeface="Times New Roman" panose="02020603050405020304" pitchFamily="18" charset="0"/>
              </a:rPr>
              <a:t>xTn</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793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声明的翻译</a:t>
            </a:r>
            <a:endParaRPr lang="zh-CN" altLang="en-US" dirty="0"/>
          </a:p>
        </p:txBody>
      </p:sp>
      <p:sp>
        <p:nvSpPr>
          <p:cNvPr id="3" name="内容占位符 2"/>
          <p:cNvSpPr>
            <a:spLocks noGrp="1"/>
          </p:cNvSpPr>
          <p:nvPr>
            <p:ph idx="1"/>
          </p:nvPr>
        </p:nvSpPr>
        <p:spPr/>
        <p:txBody>
          <a:bodyPr/>
          <a:lstStyle/>
          <a:p>
            <a:r>
              <a:rPr lang="zh-CN" altLang="en-US" dirty="0"/>
              <a:t>声明的翻译</a:t>
            </a:r>
          </a:p>
          <a:p>
            <a:pPr lvl="1"/>
            <a:r>
              <a:rPr lang="zh-CN" altLang="en-US" dirty="0"/>
              <a:t>一个简化的声明文法：一次只声明一个</a:t>
            </a:r>
            <a:r>
              <a:rPr lang="zh-CN" altLang="en-US" dirty="0" smtClean="0"/>
              <a:t>名字</a:t>
            </a:r>
            <a:endParaRPr lang="en-US" altLang="zh-CN" dirty="0" smtClean="0"/>
          </a:p>
          <a:p>
            <a:pPr marL="548640" lvl="2" indent="0">
              <a:buNone/>
            </a:pPr>
            <a:r>
              <a:rPr lang="en-US" altLang="zh-CN" dirty="0" smtClean="0"/>
              <a:t>D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  T </a:t>
            </a:r>
            <a:r>
              <a:rPr lang="en-US" altLang="zh-CN" b="1" dirty="0" smtClean="0">
                <a:latin typeface="Times New Roman" panose="02020603050405020304" pitchFamily="18" charset="0"/>
                <a:cs typeface="Times New Roman" panose="02020603050405020304" pitchFamily="18" charset="0"/>
              </a:rPr>
              <a:t>id</a:t>
            </a:r>
            <a:r>
              <a:rPr lang="en-US" altLang="zh-CN" dirty="0" smtClean="0">
                <a:latin typeface="Times New Roman" panose="02020603050405020304" pitchFamily="18" charset="0"/>
                <a:cs typeface="Times New Roman" panose="02020603050405020304" pitchFamily="18" charset="0"/>
              </a:rPr>
              <a:t> ; D | </a:t>
            </a:r>
            <a:r>
              <a:rPr lang="el-GR" altLang="zh-CN" dirty="0" smtClean="0">
                <a:latin typeface="Times New Roman" panose="02020603050405020304" pitchFamily="18" charset="0"/>
                <a:cs typeface="Times New Roman" panose="02020603050405020304" pitchFamily="18" charset="0"/>
              </a:rPr>
              <a:t>ε</a:t>
            </a:r>
            <a:endParaRPr lang="en-US" altLang="zh-CN" dirty="0" smtClean="0">
              <a:latin typeface="Times New Roman" panose="02020603050405020304" pitchFamily="18" charset="0"/>
              <a:cs typeface="Times New Roman" panose="02020603050405020304" pitchFamily="18" charset="0"/>
            </a:endParaRPr>
          </a:p>
          <a:p>
            <a:pPr marL="548640" lvl="2" indent="0">
              <a:buNone/>
            </a:pPr>
            <a:r>
              <a:rPr lang="en-US" altLang="zh-CN" dirty="0" smtClean="0">
                <a:latin typeface="Times New Roman" panose="02020603050405020304" pitchFamily="18" charset="0"/>
                <a:cs typeface="Times New Roman" panose="02020603050405020304" pitchFamily="18" charset="0"/>
              </a:rPr>
              <a:t>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B C | </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record</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 D ‘}’</a:t>
            </a:r>
          </a:p>
          <a:p>
            <a:pPr marL="548640" lvl="2" indent="0">
              <a:buNone/>
            </a:pP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err="1" smtClean="0">
                <a:latin typeface="Times New Roman" panose="02020603050405020304" pitchFamily="18" charset="0"/>
                <a:cs typeface="Times New Roman" panose="02020603050405020304" pitchFamily="18" charset="0"/>
                <a:sym typeface="Symbol" panose="05050102010706020507" pitchFamily="18" charset="2"/>
              </a:rPr>
              <a:t>int</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 float</a:t>
            </a:r>
          </a:p>
          <a:p>
            <a:pPr marL="548640" lvl="2" indent="0">
              <a:buNone/>
            </a:pPr>
            <a:r>
              <a:rPr lang="en-US" altLang="zh-CN" dirty="0" smtClean="0"/>
              <a:t>C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el-GR" altLang="zh-CN" dirty="0" smtClean="0">
                <a:latin typeface="Times New Roman" panose="02020603050405020304" pitchFamily="18" charset="0"/>
                <a:cs typeface="Times New Roman" panose="02020603050405020304" pitchFamily="18" charset="0"/>
                <a:sym typeface="Symbol" panose="05050102010706020507" pitchFamily="18" charset="2"/>
              </a:rPr>
              <a:t>ε</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err="1" smtClean="0">
                <a:latin typeface="Times New Roman" panose="02020603050405020304" pitchFamily="18" charset="0"/>
                <a:cs typeface="Times New Roman" panose="02020603050405020304" pitchFamily="18" charset="0"/>
                <a:sym typeface="Symbol" panose="05050102010706020507" pitchFamily="18" charset="2"/>
              </a:rPr>
              <a:t>num</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C</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79406267"/>
              </p:ext>
            </p:extLst>
          </p:nvPr>
        </p:nvGraphicFramePr>
        <p:xfrm>
          <a:off x="2771800" y="3803289"/>
          <a:ext cx="4618856" cy="2270760"/>
        </p:xfrm>
        <a:graphic>
          <a:graphicData uri="http://schemas.openxmlformats.org/drawingml/2006/table">
            <a:tbl>
              <a:tblPr>
                <a:tableStyleId>{5C22544A-7EE6-4342-B048-85BDC9FD1C3A}</a:tableStyleId>
              </a:tblPr>
              <a:tblGrid>
                <a:gridCol w="1522512">
                  <a:extLst>
                    <a:ext uri="{9D8B030D-6E8A-4147-A177-3AD203B41FA5}">
                      <a16:colId xmlns:a16="http://schemas.microsoft.com/office/drawing/2014/main" val="2593430626"/>
                    </a:ext>
                  </a:extLst>
                </a:gridCol>
                <a:gridCol w="3096344">
                  <a:extLst>
                    <a:ext uri="{9D8B030D-6E8A-4147-A177-3AD203B41FA5}">
                      <a16:colId xmlns:a16="http://schemas.microsoft.com/office/drawing/2014/main" val="333880394"/>
                    </a:ext>
                  </a:extLst>
                </a:gridCol>
              </a:tblGrid>
              <a:tr h="482972">
                <a:tc>
                  <a:txBody>
                    <a:bodyPr/>
                    <a:lstStyle/>
                    <a:p>
                      <a:r>
                        <a:rPr lang="en-US" altLang="zh-CN" sz="1600" i="1" dirty="0" smtClean="0">
                          <a:latin typeface="Times New Roman" panose="02020603050405020304" pitchFamily="18" charset="0"/>
                          <a:cs typeface="Times New Roman" panose="02020603050405020304" pitchFamily="18" charset="0"/>
                        </a:rPr>
                        <a:t>T  </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B </a:t>
                      </a:r>
                    </a:p>
                    <a:p>
                      <a:r>
                        <a:rPr lang="en-US" altLang="zh-CN" sz="1600" i="1" dirty="0" smtClean="0">
                          <a:latin typeface="Times New Roman" panose="02020603050405020304" pitchFamily="18" charset="0"/>
                          <a:cs typeface="Times New Roman" panose="02020603050405020304" pitchFamily="18" charset="0"/>
                        </a:rPr>
                        <a:t>        C</a:t>
                      </a:r>
                      <a:endParaRPr lang="zh-CN" altLang="en-US" sz="16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i="1" dirty="0" smtClean="0">
                          <a:latin typeface="Times New Roman" panose="02020603050405020304" pitchFamily="18" charset="0"/>
                          <a:cs typeface="Times New Roman" panose="02020603050405020304" pitchFamily="18" charset="0"/>
                        </a:rPr>
                        <a:t>{t=</a:t>
                      </a:r>
                      <a:r>
                        <a:rPr lang="en-US" altLang="zh-CN" sz="1600" i="1" dirty="0" err="1" smtClean="0">
                          <a:latin typeface="Times New Roman" panose="02020603050405020304" pitchFamily="18" charset="0"/>
                          <a:cs typeface="Times New Roman" panose="02020603050405020304" pitchFamily="18" charset="0"/>
                        </a:rPr>
                        <a:t>B.type;w</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B.width</a:t>
                      </a:r>
                      <a:r>
                        <a:rPr lang="en-US" altLang="zh-CN" sz="1600" i="1" dirty="0" smtClean="0">
                          <a:latin typeface="Times New Roman" panose="02020603050405020304" pitchFamily="18" charset="0"/>
                          <a:cs typeface="Times New Roman" panose="02020603050405020304" pitchFamily="18" charset="0"/>
                        </a:rPr>
                        <a:t>; }</a:t>
                      </a:r>
                    </a:p>
                    <a:p>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T,type</a:t>
                      </a:r>
                      <a:r>
                        <a:rPr lang="en-US" altLang="zh-CN" sz="1600" i="1" dirty="0" smtClean="0">
                          <a:latin typeface="Times New Roman" panose="02020603050405020304" pitchFamily="18" charset="0"/>
                          <a:cs typeface="Times New Roman" panose="02020603050405020304" pitchFamily="18" charset="0"/>
                        </a:rPr>
                        <a:t>=</a:t>
                      </a:r>
                      <a:r>
                        <a:rPr lang="en-US" altLang="zh-CN" sz="1600" i="1" baseline="0" dirty="0" err="1" smtClean="0">
                          <a:latin typeface="Times New Roman" panose="02020603050405020304" pitchFamily="18" charset="0"/>
                          <a:cs typeface="Times New Roman" panose="02020603050405020304" pitchFamily="18" charset="0"/>
                        </a:rPr>
                        <a:t>C.type</a:t>
                      </a:r>
                      <a:r>
                        <a:rPr lang="en-US" altLang="zh-CN" sz="1600" i="1" baseline="0" dirty="0" smtClean="0">
                          <a:latin typeface="Times New Roman" panose="02020603050405020304" pitchFamily="18" charset="0"/>
                          <a:cs typeface="Times New Roman" panose="02020603050405020304" pitchFamily="18" charset="0"/>
                        </a:rPr>
                        <a:t>;</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T.width</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C.width</a:t>
                      </a:r>
                      <a:r>
                        <a:rPr lang="en-US" altLang="zh-CN" sz="1600" i="1" dirty="0" smtClean="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6364449"/>
                  </a:ext>
                </a:extLst>
              </a:tr>
              <a:tr h="370840">
                <a:tc>
                  <a:txBody>
                    <a:bodyPr/>
                    <a:lstStyle/>
                    <a:p>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B   </a:t>
                      </a:r>
                      <a:r>
                        <a:rPr lang="en-US" altLang="zh-CN" sz="1600" b="1" i="1" dirty="0" err="1" smtClean="0">
                          <a:latin typeface="Times New Roman" panose="02020603050405020304" pitchFamily="18" charset="0"/>
                          <a:cs typeface="Times New Roman" panose="02020603050405020304" pitchFamily="18" charset="0"/>
                          <a:sym typeface="Symbol" panose="05050102010706020507" pitchFamily="18" charset="2"/>
                        </a:rPr>
                        <a:t>int</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16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B.type</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integer;B.width</a:t>
                      </a:r>
                      <a:r>
                        <a:rPr lang="en-US" altLang="zh-CN" sz="1600" i="1" dirty="0" smtClean="0">
                          <a:latin typeface="Times New Roman" panose="02020603050405020304" pitchFamily="18" charset="0"/>
                          <a:cs typeface="Times New Roman" panose="02020603050405020304" pitchFamily="18" charset="0"/>
                        </a:rPr>
                        <a:t>=4}</a:t>
                      </a:r>
                      <a:endParaRPr lang="zh-CN" altLang="en-US" sz="16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059932"/>
                  </a:ext>
                </a:extLst>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B   </a:t>
                      </a:r>
                      <a:r>
                        <a:rPr lang="en-US" altLang="zh-CN" sz="1600" b="1" i="1" dirty="0" smtClean="0">
                          <a:latin typeface="Times New Roman" panose="02020603050405020304" pitchFamily="18" charset="0"/>
                          <a:cs typeface="Times New Roman" panose="02020603050405020304" pitchFamily="18" charset="0"/>
                          <a:sym typeface="Symbol" panose="05050102010706020507" pitchFamily="18" charset="2"/>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B.type</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float;B.width</a:t>
                      </a:r>
                      <a:r>
                        <a:rPr lang="en-US" altLang="zh-CN" sz="1600" i="1" dirty="0" smtClean="0">
                          <a:latin typeface="Times New Roman" panose="02020603050405020304" pitchFamily="18" charset="0"/>
                          <a:cs typeface="Times New Roman" panose="02020603050405020304" pitchFamily="18" charset="0"/>
                        </a:rPr>
                        <a:t>=8}</a:t>
                      </a:r>
                      <a:endParaRPr lang="zh-CN" altLang="en-US" sz="1600" i="1"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554265"/>
                  </a:ext>
                </a:extLst>
              </a:tr>
              <a:tr h="370840">
                <a:tc>
                  <a:txBody>
                    <a:bodyPr/>
                    <a:lstStyle/>
                    <a:p>
                      <a:r>
                        <a:rPr lang="en-US" altLang="zh-CN" sz="1600" i="1" dirty="0" smtClean="0">
                          <a:latin typeface="Times New Roman" panose="02020603050405020304" pitchFamily="18" charset="0"/>
                          <a:cs typeface="Times New Roman" panose="02020603050405020304" pitchFamily="18" charset="0"/>
                        </a:rPr>
                        <a:t>C </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a:t>
                      </a:r>
                      <a:r>
                        <a:rPr lang="el-GR" altLang="zh-CN" sz="1600" i="1" dirty="0" smtClean="0">
                          <a:latin typeface="Times New Roman" panose="02020603050405020304" pitchFamily="18" charset="0"/>
                          <a:cs typeface="Times New Roman" panose="02020603050405020304" pitchFamily="18" charset="0"/>
                          <a:sym typeface="Symbol" panose="05050102010706020507" pitchFamily="18" charset="2"/>
                        </a:rPr>
                        <a:t>ε</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16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C.type</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t;C.width</a:t>
                      </a:r>
                      <a:r>
                        <a:rPr lang="en-US" altLang="zh-CN" sz="1600" i="1" dirty="0" smtClean="0">
                          <a:latin typeface="Times New Roman" panose="02020603050405020304" pitchFamily="18" charset="0"/>
                          <a:cs typeface="Times New Roman" panose="02020603050405020304" pitchFamily="18" charset="0"/>
                        </a:rPr>
                        <a:t>=w}</a:t>
                      </a:r>
                      <a:endParaRPr lang="zh-CN" altLang="en-US" sz="16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6056076"/>
                  </a:ext>
                </a:extLst>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i="1" dirty="0" smtClean="0">
                          <a:latin typeface="Times New Roman" panose="02020603050405020304" pitchFamily="18" charset="0"/>
                          <a:cs typeface="Times New Roman" panose="02020603050405020304" pitchFamily="18" charset="0"/>
                        </a:rPr>
                        <a:t>C </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1600" b="1" i="1" dirty="0" err="1" smtClean="0">
                          <a:latin typeface="Times New Roman" panose="02020603050405020304" pitchFamily="18" charset="0"/>
                          <a:cs typeface="Times New Roman" panose="02020603050405020304" pitchFamily="18" charset="0"/>
                          <a:sym typeface="Symbol" panose="05050102010706020507" pitchFamily="18" charset="2"/>
                        </a:rPr>
                        <a:t>num</a:t>
                      </a:r>
                      <a:r>
                        <a:rPr lang="en-US" altLang="zh-CN" sz="1600" b="1"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C1</a:t>
                      </a:r>
                      <a:endParaRPr lang="zh-CN" altLang="en-US" sz="1600" i="1" dirty="0" smtClean="0">
                        <a:latin typeface="Times New Roman" panose="02020603050405020304" pitchFamily="18" charset="0"/>
                        <a:cs typeface="Times New Roman" panose="02020603050405020304" pitchFamily="18" charset="0"/>
                      </a:endParaRPr>
                    </a:p>
                    <a:p>
                      <a:endParaRPr lang="zh-CN" altLang="en-US" sz="16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C.type</a:t>
                      </a:r>
                      <a:r>
                        <a:rPr lang="en-US" altLang="zh-CN" sz="1600" i="1" dirty="0" smtClean="0">
                          <a:latin typeface="Times New Roman" panose="02020603050405020304" pitchFamily="18" charset="0"/>
                          <a:cs typeface="Times New Roman" panose="02020603050405020304" pitchFamily="18" charset="0"/>
                        </a:rPr>
                        <a:t>=array(</a:t>
                      </a:r>
                      <a:r>
                        <a:rPr lang="en-US" altLang="zh-CN" sz="1600" b="1" i="1" dirty="0" smtClean="0">
                          <a:latin typeface="Times New Roman" panose="02020603050405020304" pitchFamily="18" charset="0"/>
                          <a:cs typeface="Times New Roman" panose="02020603050405020304" pitchFamily="18" charset="0"/>
                        </a:rPr>
                        <a:t>num</a:t>
                      </a:r>
                      <a:r>
                        <a:rPr lang="en-US" altLang="zh-CN" sz="1600" i="1" dirty="0" smtClean="0">
                          <a:latin typeface="Times New Roman" panose="02020603050405020304" pitchFamily="18" charset="0"/>
                          <a:cs typeface="Times New Roman" panose="02020603050405020304" pitchFamily="18" charset="0"/>
                        </a:rPr>
                        <a:t>.value,C1.type);</a:t>
                      </a:r>
                    </a:p>
                    <a:p>
                      <a:r>
                        <a:rPr lang="en-US" altLang="zh-CN" sz="1600" i="1" dirty="0" err="1" smtClean="0">
                          <a:latin typeface="Times New Roman" panose="02020603050405020304" pitchFamily="18" charset="0"/>
                          <a:cs typeface="Times New Roman" panose="02020603050405020304" pitchFamily="18" charset="0"/>
                        </a:rPr>
                        <a:t>C.width</a:t>
                      </a:r>
                      <a:r>
                        <a:rPr lang="en-US" altLang="zh-CN" sz="1600" i="1" dirty="0" smtClean="0">
                          <a:latin typeface="Times New Roman" panose="02020603050405020304" pitchFamily="18" charset="0"/>
                          <a:cs typeface="Times New Roman" panose="02020603050405020304" pitchFamily="18" charset="0"/>
                        </a:rPr>
                        <a:t>=</a:t>
                      </a:r>
                      <a:r>
                        <a:rPr lang="en-US" altLang="zh-CN" sz="1600" b="1" i="1" dirty="0" smtClean="0">
                          <a:latin typeface="Times New Roman" panose="02020603050405020304" pitchFamily="18" charset="0"/>
                          <a:cs typeface="Times New Roman" panose="02020603050405020304" pitchFamily="18" charset="0"/>
                        </a:rPr>
                        <a:t>num</a:t>
                      </a:r>
                      <a:r>
                        <a:rPr lang="en-US" altLang="zh-CN" sz="1600" i="1" dirty="0" smtClean="0">
                          <a:latin typeface="Times New Roman" panose="02020603050405020304" pitchFamily="18" charset="0"/>
                          <a:cs typeface="Times New Roman" panose="02020603050405020304" pitchFamily="18" charset="0"/>
                        </a:rPr>
                        <a:t>..value×C1.width;}</a:t>
                      </a:r>
                      <a:endParaRPr lang="zh-CN" altLang="en-US" sz="16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9597631"/>
                  </a:ext>
                </a:extLst>
              </a:tr>
            </a:tbl>
          </a:graphicData>
        </a:graphic>
      </p:graphicFrame>
      <p:sp>
        <p:nvSpPr>
          <p:cNvPr id="7" name="文本框 6"/>
          <p:cNvSpPr txBox="1"/>
          <p:nvPr/>
        </p:nvSpPr>
        <p:spPr>
          <a:xfrm>
            <a:off x="3779912" y="6177055"/>
            <a:ext cx="2031325" cy="369332"/>
          </a:xfrm>
          <a:prstGeom prst="rect">
            <a:avLst/>
          </a:prstGeom>
          <a:noFill/>
        </p:spPr>
        <p:txBody>
          <a:bodyPr wrap="none" rtlCol="0">
            <a:spAutoFit/>
          </a:bodyPr>
          <a:lstStyle/>
          <a:p>
            <a:r>
              <a:rPr lang="zh-CN" altLang="en-US" dirty="0">
                <a:ea typeface="楷体" panose="02010609060101010101"/>
              </a:rPr>
              <a:t>计算</a:t>
            </a:r>
            <a:r>
              <a:rPr lang="zh-CN" altLang="en-US" dirty="0" smtClean="0">
                <a:ea typeface="楷体" panose="02010609060101010101"/>
              </a:rPr>
              <a:t>类型及其宽度</a:t>
            </a:r>
            <a:endParaRPr lang="zh-CN" altLang="en-US" dirty="0">
              <a:ea typeface="楷体" panose="02010609060101010101"/>
            </a:endParaRPr>
          </a:p>
        </p:txBody>
      </p:sp>
    </p:spTree>
    <p:extLst>
      <p:ext uri="{BB962C8B-B14F-4D97-AF65-F5344CB8AC3E}">
        <p14:creationId xmlns:p14="http://schemas.microsoft.com/office/powerpoint/2010/main" val="3855077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声明的翻译</a:t>
            </a:r>
            <a:endParaRPr lang="zh-CN" altLang="en-US" dirty="0"/>
          </a:p>
        </p:txBody>
      </p:sp>
      <p:sp>
        <p:nvSpPr>
          <p:cNvPr id="3" name="内容占位符 2"/>
          <p:cNvSpPr>
            <a:spLocks noGrp="1"/>
          </p:cNvSpPr>
          <p:nvPr>
            <p:ph idx="1"/>
          </p:nvPr>
        </p:nvSpPr>
        <p:spPr/>
        <p:txBody>
          <a:bodyPr/>
          <a:lstStyle/>
          <a:p>
            <a:r>
              <a:rPr lang="zh-CN" altLang="en-US" dirty="0"/>
              <a:t>声明的翻译</a:t>
            </a:r>
          </a:p>
          <a:p>
            <a:pPr lvl="1"/>
            <a:r>
              <a:rPr lang="zh-CN" altLang="en-US" dirty="0"/>
              <a:t>一个简化的声明文法：一次只声明一个</a:t>
            </a:r>
            <a:r>
              <a:rPr lang="zh-CN" altLang="en-US" dirty="0" smtClean="0"/>
              <a:t>名字</a:t>
            </a:r>
            <a:endParaRPr lang="en-US" altLang="zh-CN" dirty="0" smtClean="0"/>
          </a:p>
          <a:p>
            <a:pPr marL="548640" lvl="2" indent="0">
              <a:buNone/>
            </a:pPr>
            <a:r>
              <a:rPr lang="en-US" altLang="zh-CN" dirty="0" smtClean="0"/>
              <a:t>D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  T </a:t>
            </a:r>
            <a:r>
              <a:rPr lang="en-US" altLang="zh-CN" b="1" dirty="0" smtClean="0">
                <a:latin typeface="Times New Roman" panose="02020603050405020304" pitchFamily="18" charset="0"/>
                <a:cs typeface="Times New Roman" panose="02020603050405020304" pitchFamily="18" charset="0"/>
              </a:rPr>
              <a:t>id</a:t>
            </a:r>
            <a:r>
              <a:rPr lang="en-US" altLang="zh-CN" dirty="0" smtClean="0">
                <a:latin typeface="Times New Roman" panose="02020603050405020304" pitchFamily="18" charset="0"/>
                <a:cs typeface="Times New Roman" panose="02020603050405020304" pitchFamily="18" charset="0"/>
              </a:rPr>
              <a:t> ; D | </a:t>
            </a:r>
            <a:r>
              <a:rPr lang="el-GR" altLang="zh-CN" dirty="0" smtClean="0">
                <a:latin typeface="Times New Roman" panose="02020603050405020304" pitchFamily="18" charset="0"/>
                <a:cs typeface="Times New Roman" panose="02020603050405020304" pitchFamily="18" charset="0"/>
              </a:rPr>
              <a:t>ε</a:t>
            </a:r>
            <a:endParaRPr lang="en-US" altLang="zh-CN" dirty="0" smtClean="0">
              <a:latin typeface="Times New Roman" panose="02020603050405020304" pitchFamily="18" charset="0"/>
              <a:cs typeface="Times New Roman" panose="02020603050405020304" pitchFamily="18" charset="0"/>
            </a:endParaRPr>
          </a:p>
          <a:p>
            <a:pPr marL="548640" lvl="2" indent="0">
              <a:buNone/>
            </a:pPr>
            <a:r>
              <a:rPr lang="en-US" altLang="zh-CN" dirty="0" smtClean="0">
                <a:latin typeface="Times New Roman" panose="02020603050405020304" pitchFamily="18" charset="0"/>
                <a:cs typeface="Times New Roman" panose="02020603050405020304" pitchFamily="18" charset="0"/>
              </a:rPr>
              <a:t>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B C | </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record</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 D ‘}’</a:t>
            </a:r>
          </a:p>
          <a:p>
            <a:pPr marL="548640" lvl="2" indent="0">
              <a:buNone/>
            </a:pP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err="1" smtClean="0">
                <a:latin typeface="Times New Roman" panose="02020603050405020304" pitchFamily="18" charset="0"/>
                <a:cs typeface="Times New Roman" panose="02020603050405020304" pitchFamily="18" charset="0"/>
                <a:sym typeface="Symbol" panose="05050102010706020507" pitchFamily="18" charset="2"/>
              </a:rPr>
              <a:t>int</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 float</a:t>
            </a:r>
          </a:p>
          <a:p>
            <a:pPr marL="548640" lvl="2" indent="0">
              <a:buNone/>
            </a:pPr>
            <a:r>
              <a:rPr lang="en-US" altLang="zh-CN" dirty="0" smtClean="0"/>
              <a:t>C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el-GR" altLang="zh-CN" dirty="0" smtClean="0">
                <a:latin typeface="Times New Roman" panose="02020603050405020304" pitchFamily="18" charset="0"/>
                <a:cs typeface="Times New Roman" panose="02020603050405020304" pitchFamily="18" charset="0"/>
                <a:sym typeface="Symbol" panose="05050102010706020507" pitchFamily="18" charset="2"/>
              </a:rPr>
              <a:t>ε</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err="1" smtClean="0">
                <a:latin typeface="Times New Roman" panose="02020603050405020304" pitchFamily="18" charset="0"/>
                <a:cs typeface="Times New Roman" panose="02020603050405020304" pitchFamily="18" charset="0"/>
                <a:sym typeface="Symbol" panose="05050102010706020507" pitchFamily="18" charset="2"/>
              </a:rPr>
              <a:t>num</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C</a:t>
            </a:r>
            <a:endParaRPr lang="zh-CN" altLang="en-US" dirty="0"/>
          </a:p>
        </p:txBody>
      </p:sp>
      <p:grpSp>
        <p:nvGrpSpPr>
          <p:cNvPr id="66" name="组合 65"/>
          <p:cNvGrpSpPr/>
          <p:nvPr/>
        </p:nvGrpSpPr>
        <p:grpSpPr>
          <a:xfrm>
            <a:off x="2195736" y="3314542"/>
            <a:ext cx="6347048" cy="3268126"/>
            <a:chOff x="2339752" y="3208874"/>
            <a:chExt cx="6756663" cy="3337513"/>
          </a:xfrm>
        </p:grpSpPr>
        <p:sp>
          <p:nvSpPr>
            <p:cNvPr id="7" name="文本框 6"/>
            <p:cNvSpPr txBox="1"/>
            <p:nvPr/>
          </p:nvSpPr>
          <p:spPr>
            <a:xfrm>
              <a:off x="3779912" y="6177055"/>
              <a:ext cx="2723823" cy="369332"/>
            </a:xfrm>
            <a:prstGeom prst="rect">
              <a:avLst/>
            </a:prstGeom>
            <a:noFill/>
          </p:spPr>
          <p:txBody>
            <a:bodyPr wrap="none" rtlCol="0">
              <a:spAutoFit/>
            </a:bodyPr>
            <a:lstStyle/>
            <a:p>
              <a:r>
                <a:rPr lang="zh-CN" altLang="en-US" dirty="0" smtClean="0">
                  <a:ea typeface="楷体" panose="02010609060101010101"/>
                </a:rPr>
                <a:t>数据类型的语法制导翻译</a:t>
              </a:r>
              <a:endParaRPr lang="zh-CN" altLang="en-US" dirty="0">
                <a:ea typeface="楷体" panose="02010609060101010101"/>
              </a:endParaRPr>
            </a:p>
          </p:txBody>
        </p:sp>
        <p:sp>
          <p:nvSpPr>
            <p:cNvPr id="9" name="文本框 8"/>
            <p:cNvSpPr txBox="1"/>
            <p:nvPr/>
          </p:nvSpPr>
          <p:spPr>
            <a:xfrm>
              <a:off x="6112397" y="4788906"/>
              <a:ext cx="370614" cy="400110"/>
            </a:xfrm>
            <a:prstGeom prst="rect">
              <a:avLst/>
            </a:prstGeom>
            <a:noFill/>
          </p:spPr>
          <p:txBody>
            <a:bodyPr wrap="none" rtlCol="0">
              <a:spAutoFit/>
            </a:bodyPr>
            <a:lstStyle/>
            <a:p>
              <a:r>
                <a:rPr lang="en-US" altLang="zh-CN" sz="2000" dirty="0" smtClean="0">
                  <a:solidFill>
                    <a:schemeClr val="tx2"/>
                  </a:solidFill>
                </a:rPr>
                <a:t>C</a:t>
              </a:r>
              <a:endParaRPr lang="zh-CN" altLang="en-US" sz="2000" dirty="0">
                <a:solidFill>
                  <a:schemeClr val="tx2"/>
                </a:solidFill>
              </a:endParaRPr>
            </a:p>
          </p:txBody>
        </p:sp>
        <p:cxnSp>
          <p:nvCxnSpPr>
            <p:cNvPr id="10" name="直接连接符 9"/>
            <p:cNvCxnSpPr/>
            <p:nvPr/>
          </p:nvCxnSpPr>
          <p:spPr>
            <a:xfrm flipH="1">
              <a:off x="5875399" y="5098943"/>
              <a:ext cx="231095" cy="234203"/>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83011" y="5097799"/>
              <a:ext cx="236998" cy="275163"/>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97530" y="4171968"/>
              <a:ext cx="370614" cy="400110"/>
            </a:xfrm>
            <a:prstGeom prst="rect">
              <a:avLst/>
            </a:prstGeom>
            <a:noFill/>
          </p:spPr>
          <p:txBody>
            <a:bodyPr wrap="none" rtlCol="0">
              <a:spAutoFit/>
            </a:bodyPr>
            <a:lstStyle/>
            <a:p>
              <a:r>
                <a:rPr lang="en-US" altLang="zh-CN" sz="2000" dirty="0" smtClean="0">
                  <a:solidFill>
                    <a:schemeClr val="tx2"/>
                  </a:solidFill>
                </a:rPr>
                <a:t>C</a:t>
              </a:r>
              <a:endParaRPr lang="zh-CN" altLang="en-US" sz="2000" dirty="0">
                <a:solidFill>
                  <a:schemeClr val="tx2"/>
                </a:solidFill>
              </a:endParaRPr>
            </a:p>
          </p:txBody>
        </p:sp>
        <p:sp>
          <p:nvSpPr>
            <p:cNvPr id="13" name="文本框 12"/>
            <p:cNvSpPr txBox="1"/>
            <p:nvPr/>
          </p:nvSpPr>
          <p:spPr>
            <a:xfrm>
              <a:off x="5509976" y="5376269"/>
              <a:ext cx="468398" cy="400110"/>
            </a:xfrm>
            <a:prstGeom prst="rect">
              <a:avLst/>
            </a:prstGeom>
            <a:noFill/>
          </p:spPr>
          <p:txBody>
            <a:bodyPr wrap="none" rtlCol="0">
              <a:spAutoFit/>
            </a:bodyPr>
            <a:lstStyle/>
            <a:p>
              <a:r>
                <a:rPr lang="en-US" altLang="zh-CN" sz="2000" dirty="0" smtClean="0">
                  <a:solidFill>
                    <a:schemeClr val="tx2"/>
                  </a:solidFill>
                </a:rPr>
                <a:t>[3]</a:t>
              </a:r>
              <a:endParaRPr lang="zh-CN" altLang="en-US" sz="2000" dirty="0">
                <a:solidFill>
                  <a:schemeClr val="tx2"/>
                </a:solidFill>
              </a:endParaRPr>
            </a:p>
          </p:txBody>
        </p:sp>
        <p:sp>
          <p:nvSpPr>
            <p:cNvPr id="14" name="文本框 13"/>
            <p:cNvSpPr txBox="1"/>
            <p:nvPr/>
          </p:nvSpPr>
          <p:spPr>
            <a:xfrm>
              <a:off x="6660232" y="5333146"/>
              <a:ext cx="370614" cy="400110"/>
            </a:xfrm>
            <a:prstGeom prst="rect">
              <a:avLst/>
            </a:prstGeom>
            <a:noFill/>
          </p:spPr>
          <p:txBody>
            <a:bodyPr wrap="none" rtlCol="0">
              <a:spAutoFit/>
            </a:bodyPr>
            <a:lstStyle/>
            <a:p>
              <a:r>
                <a:rPr lang="en-US" altLang="zh-CN" sz="2000" dirty="0" smtClean="0">
                  <a:solidFill>
                    <a:schemeClr val="tx2"/>
                  </a:solidFill>
                </a:rPr>
                <a:t>C</a:t>
              </a:r>
              <a:endParaRPr lang="zh-CN" altLang="en-US" sz="2000" dirty="0">
                <a:solidFill>
                  <a:schemeClr val="tx2"/>
                </a:solidFill>
              </a:endParaRPr>
            </a:p>
          </p:txBody>
        </p:sp>
        <p:cxnSp>
          <p:nvCxnSpPr>
            <p:cNvPr id="15" name="直接连接符 14"/>
            <p:cNvCxnSpPr/>
            <p:nvPr/>
          </p:nvCxnSpPr>
          <p:spPr>
            <a:xfrm>
              <a:off x="5875399" y="4500436"/>
              <a:ext cx="339379" cy="335887"/>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150896" y="4462942"/>
              <a:ext cx="359080" cy="313195"/>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747053" y="4788906"/>
              <a:ext cx="468398" cy="400110"/>
            </a:xfrm>
            <a:prstGeom prst="rect">
              <a:avLst/>
            </a:prstGeom>
            <a:noFill/>
          </p:spPr>
          <p:txBody>
            <a:bodyPr wrap="none" rtlCol="0">
              <a:spAutoFit/>
            </a:bodyPr>
            <a:lstStyle/>
            <a:p>
              <a:r>
                <a:rPr lang="en-US" altLang="zh-CN" sz="2000" dirty="0" smtClean="0">
                  <a:solidFill>
                    <a:schemeClr val="tx2"/>
                  </a:solidFill>
                </a:rPr>
                <a:t>[2]</a:t>
              </a:r>
              <a:endParaRPr lang="zh-CN" altLang="en-US" sz="2000" dirty="0">
                <a:solidFill>
                  <a:schemeClr val="tx2"/>
                </a:solidFill>
              </a:endParaRPr>
            </a:p>
          </p:txBody>
        </p:sp>
        <p:cxnSp>
          <p:nvCxnSpPr>
            <p:cNvPr id="19" name="直接连接符 18"/>
            <p:cNvCxnSpPr/>
            <p:nvPr/>
          </p:nvCxnSpPr>
          <p:spPr>
            <a:xfrm>
              <a:off x="6886830" y="5697501"/>
              <a:ext cx="0" cy="30122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724352" y="5968603"/>
              <a:ext cx="306494" cy="400110"/>
            </a:xfrm>
            <a:prstGeom prst="rect">
              <a:avLst/>
            </a:prstGeom>
            <a:noFill/>
          </p:spPr>
          <p:txBody>
            <a:bodyPr wrap="none" rtlCol="0">
              <a:spAutoFit/>
            </a:bodyPr>
            <a:lstStyle/>
            <a:p>
              <a:r>
                <a:rPr lang="el-GR" altLang="zh-CN" sz="2000" dirty="0" smtClean="0">
                  <a:solidFill>
                    <a:schemeClr val="tx2"/>
                  </a:solidFill>
                </a:rPr>
                <a:t>ε</a:t>
              </a:r>
              <a:endParaRPr lang="zh-CN" altLang="en-US" sz="2000" dirty="0">
                <a:solidFill>
                  <a:schemeClr val="tx2"/>
                </a:solidFill>
              </a:endParaRPr>
            </a:p>
          </p:txBody>
        </p:sp>
        <p:sp>
          <p:nvSpPr>
            <p:cNvPr id="25" name="文本框 24"/>
            <p:cNvSpPr txBox="1"/>
            <p:nvPr/>
          </p:nvSpPr>
          <p:spPr>
            <a:xfrm>
              <a:off x="4067944" y="3307591"/>
              <a:ext cx="341760" cy="400110"/>
            </a:xfrm>
            <a:prstGeom prst="rect">
              <a:avLst/>
            </a:prstGeom>
            <a:noFill/>
          </p:spPr>
          <p:txBody>
            <a:bodyPr wrap="none" rtlCol="0">
              <a:spAutoFit/>
            </a:bodyPr>
            <a:lstStyle/>
            <a:p>
              <a:r>
                <a:rPr lang="en-US" altLang="zh-CN" sz="2000" dirty="0">
                  <a:solidFill>
                    <a:schemeClr val="tx2"/>
                  </a:solidFill>
                </a:rPr>
                <a:t>T</a:t>
              </a:r>
              <a:endParaRPr lang="zh-CN" altLang="en-US" sz="2000" dirty="0">
                <a:solidFill>
                  <a:schemeClr val="tx2"/>
                </a:solidFill>
              </a:endParaRPr>
            </a:p>
          </p:txBody>
        </p:sp>
        <p:cxnSp>
          <p:nvCxnSpPr>
            <p:cNvPr id="26" name="直接连接符 25"/>
            <p:cNvCxnSpPr>
              <a:stCxn id="25" idx="3"/>
            </p:cNvCxnSpPr>
            <p:nvPr/>
          </p:nvCxnSpPr>
          <p:spPr>
            <a:xfrm>
              <a:off x="4409704" y="3507646"/>
              <a:ext cx="1137442" cy="719308"/>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5" idx="1"/>
              <a:endCxn id="28" idx="0"/>
            </p:cNvCxnSpPr>
            <p:nvPr/>
          </p:nvCxnSpPr>
          <p:spPr>
            <a:xfrm flipH="1">
              <a:off x="2619662" y="3507646"/>
              <a:ext cx="1448282" cy="650957"/>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441568" y="4158603"/>
              <a:ext cx="356188" cy="400110"/>
            </a:xfrm>
            <a:prstGeom prst="rect">
              <a:avLst/>
            </a:prstGeom>
            <a:noFill/>
          </p:spPr>
          <p:txBody>
            <a:bodyPr wrap="none" rtlCol="0">
              <a:spAutoFit/>
            </a:bodyPr>
            <a:lstStyle/>
            <a:p>
              <a:r>
                <a:rPr lang="en-US" altLang="zh-CN" sz="2000" dirty="0">
                  <a:solidFill>
                    <a:schemeClr val="tx2"/>
                  </a:solidFill>
                </a:rPr>
                <a:t>B</a:t>
              </a:r>
              <a:endParaRPr lang="zh-CN" altLang="en-US" sz="2000" dirty="0">
                <a:solidFill>
                  <a:schemeClr val="tx2"/>
                </a:solidFill>
              </a:endParaRPr>
            </a:p>
          </p:txBody>
        </p:sp>
        <p:cxnSp>
          <p:nvCxnSpPr>
            <p:cNvPr id="29" name="直接连接符 28"/>
            <p:cNvCxnSpPr/>
            <p:nvPr/>
          </p:nvCxnSpPr>
          <p:spPr>
            <a:xfrm>
              <a:off x="2619356" y="4517841"/>
              <a:ext cx="0" cy="30122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339752" y="4759334"/>
              <a:ext cx="497252" cy="400110"/>
            </a:xfrm>
            <a:prstGeom prst="rect">
              <a:avLst/>
            </a:prstGeom>
            <a:noFill/>
          </p:spPr>
          <p:txBody>
            <a:bodyPr wrap="none" rtlCol="0">
              <a:spAutoFit/>
            </a:bodyPr>
            <a:lstStyle/>
            <a:p>
              <a:r>
                <a:rPr lang="en-US" altLang="zh-CN" sz="2000" b="1" dirty="0" err="1">
                  <a:solidFill>
                    <a:schemeClr val="tx2"/>
                  </a:solidFill>
                </a:rPr>
                <a:t>int</a:t>
              </a:r>
              <a:endParaRPr lang="zh-CN" altLang="en-US" sz="2000" b="1" dirty="0">
                <a:solidFill>
                  <a:schemeClr val="tx2"/>
                </a:solidFill>
              </a:endParaRPr>
            </a:p>
          </p:txBody>
        </p:sp>
        <p:sp>
          <p:nvSpPr>
            <p:cNvPr id="35" name="文本框 34"/>
            <p:cNvSpPr txBox="1"/>
            <p:nvPr/>
          </p:nvSpPr>
          <p:spPr>
            <a:xfrm>
              <a:off x="7216519" y="5333146"/>
              <a:ext cx="1435008" cy="584775"/>
            </a:xfrm>
            <a:prstGeom prst="rect">
              <a:avLst/>
            </a:prstGeom>
            <a:noFill/>
          </p:spPr>
          <p:txBody>
            <a:bodyPr wrap="none" rtlCol="0">
              <a:spAutoFit/>
            </a:bodyPr>
            <a:lstStyle/>
            <a:p>
              <a:r>
                <a:rPr lang="en-US" altLang="zh-CN" sz="1600" i="1" dirty="0" smtClean="0">
                  <a:solidFill>
                    <a:schemeClr val="tx2"/>
                  </a:solidFill>
                </a:rPr>
                <a:t>type = integer</a:t>
              </a:r>
            </a:p>
            <a:p>
              <a:r>
                <a:rPr lang="en-US" altLang="zh-CN" sz="1600" i="1" dirty="0" smtClean="0">
                  <a:solidFill>
                    <a:schemeClr val="tx2"/>
                  </a:solidFill>
                </a:rPr>
                <a:t>width = 4</a:t>
              </a:r>
              <a:endParaRPr lang="zh-CN" altLang="en-US" sz="1600" i="1" dirty="0">
                <a:solidFill>
                  <a:schemeClr val="tx2"/>
                </a:solidFill>
              </a:endParaRPr>
            </a:p>
          </p:txBody>
        </p:sp>
        <p:sp>
          <p:nvSpPr>
            <p:cNvPr id="36" name="文本框 35"/>
            <p:cNvSpPr txBox="1"/>
            <p:nvPr/>
          </p:nvSpPr>
          <p:spPr>
            <a:xfrm>
              <a:off x="6697976" y="4633997"/>
              <a:ext cx="2212465" cy="584775"/>
            </a:xfrm>
            <a:prstGeom prst="rect">
              <a:avLst/>
            </a:prstGeom>
            <a:noFill/>
          </p:spPr>
          <p:txBody>
            <a:bodyPr wrap="none" rtlCol="0">
              <a:spAutoFit/>
            </a:bodyPr>
            <a:lstStyle/>
            <a:p>
              <a:r>
                <a:rPr lang="en-US" altLang="zh-CN" sz="1600" i="1" dirty="0" smtClean="0">
                  <a:solidFill>
                    <a:schemeClr val="tx2"/>
                  </a:solidFill>
                </a:rPr>
                <a:t>type = array(3,integer)</a:t>
              </a:r>
            </a:p>
            <a:p>
              <a:r>
                <a:rPr lang="en-US" altLang="zh-CN" sz="1600" i="1" dirty="0" smtClean="0">
                  <a:solidFill>
                    <a:schemeClr val="tx2"/>
                  </a:solidFill>
                </a:rPr>
                <a:t>width = 12</a:t>
              </a:r>
              <a:endParaRPr lang="zh-CN" altLang="en-US" sz="1600" i="1" dirty="0">
                <a:solidFill>
                  <a:schemeClr val="tx2"/>
                </a:solidFill>
              </a:endParaRPr>
            </a:p>
          </p:txBody>
        </p:sp>
        <p:sp>
          <p:nvSpPr>
            <p:cNvPr id="37" name="文本框 36"/>
            <p:cNvSpPr txBox="1"/>
            <p:nvPr/>
          </p:nvSpPr>
          <p:spPr>
            <a:xfrm>
              <a:off x="6106494" y="4016330"/>
              <a:ext cx="2989921" cy="584775"/>
            </a:xfrm>
            <a:prstGeom prst="rect">
              <a:avLst/>
            </a:prstGeom>
            <a:noFill/>
          </p:spPr>
          <p:txBody>
            <a:bodyPr wrap="none" rtlCol="0">
              <a:spAutoFit/>
            </a:bodyPr>
            <a:lstStyle/>
            <a:p>
              <a:r>
                <a:rPr lang="en-US" altLang="zh-CN" sz="1600" i="1" dirty="0" smtClean="0">
                  <a:solidFill>
                    <a:schemeClr val="tx2"/>
                  </a:solidFill>
                </a:rPr>
                <a:t>type = array(2,array(3,integer))</a:t>
              </a:r>
            </a:p>
            <a:p>
              <a:r>
                <a:rPr lang="en-US" altLang="zh-CN" sz="1600" i="1" dirty="0" smtClean="0">
                  <a:solidFill>
                    <a:schemeClr val="tx2"/>
                  </a:solidFill>
                </a:rPr>
                <a:t>width = 24</a:t>
              </a:r>
              <a:endParaRPr lang="zh-CN" altLang="en-US" sz="1600" i="1" dirty="0">
                <a:solidFill>
                  <a:schemeClr val="tx2"/>
                </a:solidFill>
              </a:endParaRPr>
            </a:p>
          </p:txBody>
        </p:sp>
        <p:sp>
          <p:nvSpPr>
            <p:cNvPr id="38" name="文本框 37"/>
            <p:cNvSpPr txBox="1"/>
            <p:nvPr/>
          </p:nvSpPr>
          <p:spPr>
            <a:xfrm>
              <a:off x="4995679" y="3208874"/>
              <a:ext cx="2989921" cy="584775"/>
            </a:xfrm>
            <a:prstGeom prst="rect">
              <a:avLst/>
            </a:prstGeom>
            <a:noFill/>
          </p:spPr>
          <p:txBody>
            <a:bodyPr wrap="none" rtlCol="0">
              <a:spAutoFit/>
            </a:bodyPr>
            <a:lstStyle/>
            <a:p>
              <a:r>
                <a:rPr lang="en-US" altLang="zh-CN" sz="1600" i="1" dirty="0" smtClean="0">
                  <a:solidFill>
                    <a:schemeClr val="tx2"/>
                  </a:solidFill>
                </a:rPr>
                <a:t>type = array(2,array(3,integer))</a:t>
              </a:r>
            </a:p>
            <a:p>
              <a:r>
                <a:rPr lang="en-US" altLang="zh-CN" sz="1600" i="1" dirty="0" smtClean="0">
                  <a:solidFill>
                    <a:schemeClr val="tx2"/>
                  </a:solidFill>
                </a:rPr>
                <a:t>width = 24</a:t>
              </a:r>
              <a:endParaRPr lang="zh-CN" altLang="en-US" sz="1600" i="1" dirty="0">
                <a:solidFill>
                  <a:schemeClr val="tx2"/>
                </a:solidFill>
              </a:endParaRPr>
            </a:p>
          </p:txBody>
        </p:sp>
        <p:sp>
          <p:nvSpPr>
            <p:cNvPr id="39" name="文本框 38"/>
            <p:cNvSpPr txBox="1"/>
            <p:nvPr/>
          </p:nvSpPr>
          <p:spPr>
            <a:xfrm>
              <a:off x="2735208" y="4293990"/>
              <a:ext cx="1435008" cy="584775"/>
            </a:xfrm>
            <a:prstGeom prst="rect">
              <a:avLst/>
            </a:prstGeom>
            <a:noFill/>
          </p:spPr>
          <p:txBody>
            <a:bodyPr wrap="none" rtlCol="0">
              <a:spAutoFit/>
            </a:bodyPr>
            <a:lstStyle/>
            <a:p>
              <a:r>
                <a:rPr lang="en-US" altLang="zh-CN" sz="1600" i="1" dirty="0" smtClean="0">
                  <a:solidFill>
                    <a:schemeClr val="tx2"/>
                  </a:solidFill>
                </a:rPr>
                <a:t>type = integer</a:t>
              </a:r>
            </a:p>
            <a:p>
              <a:r>
                <a:rPr lang="en-US" altLang="zh-CN" sz="1600" i="1" dirty="0" smtClean="0">
                  <a:solidFill>
                    <a:schemeClr val="tx2"/>
                  </a:solidFill>
                </a:rPr>
                <a:t>width = 4</a:t>
              </a:r>
              <a:endParaRPr lang="zh-CN" altLang="en-US" sz="1600" i="1" dirty="0">
                <a:solidFill>
                  <a:schemeClr val="tx2"/>
                </a:solidFill>
              </a:endParaRPr>
            </a:p>
          </p:txBody>
        </p:sp>
        <p:sp>
          <p:nvSpPr>
            <p:cNvPr id="40" name="文本框 39"/>
            <p:cNvSpPr txBox="1"/>
            <p:nvPr/>
          </p:nvSpPr>
          <p:spPr>
            <a:xfrm>
              <a:off x="4217507" y="3970217"/>
              <a:ext cx="1104790" cy="584775"/>
            </a:xfrm>
            <a:prstGeom prst="rect">
              <a:avLst/>
            </a:prstGeom>
            <a:noFill/>
          </p:spPr>
          <p:txBody>
            <a:bodyPr wrap="none" rtlCol="0">
              <a:spAutoFit/>
            </a:bodyPr>
            <a:lstStyle/>
            <a:p>
              <a:r>
                <a:rPr lang="en-US" altLang="zh-CN" sz="1600" i="1" dirty="0" smtClean="0">
                  <a:solidFill>
                    <a:schemeClr val="tx2"/>
                  </a:solidFill>
                </a:rPr>
                <a:t>t = integer</a:t>
              </a:r>
            </a:p>
            <a:p>
              <a:r>
                <a:rPr lang="en-US" altLang="zh-CN" sz="1600" i="1" dirty="0" smtClean="0">
                  <a:solidFill>
                    <a:schemeClr val="tx2"/>
                  </a:solidFill>
                </a:rPr>
                <a:t>width = 4</a:t>
              </a:r>
              <a:endParaRPr lang="zh-CN" altLang="en-US" sz="1600" i="1" dirty="0">
                <a:solidFill>
                  <a:schemeClr val="tx2"/>
                </a:solidFill>
              </a:endParaRPr>
            </a:p>
          </p:txBody>
        </p:sp>
        <p:cxnSp>
          <p:nvCxnSpPr>
            <p:cNvPr id="42" name="直接箭头连接符 41"/>
            <p:cNvCxnSpPr>
              <a:stCxn id="35" idx="0"/>
              <a:endCxn id="36" idx="2"/>
            </p:cNvCxnSpPr>
            <p:nvPr/>
          </p:nvCxnSpPr>
          <p:spPr>
            <a:xfrm flipH="1" flipV="1">
              <a:off x="7804209" y="5218772"/>
              <a:ext cx="129814" cy="1143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flipV="1">
              <a:off x="7143268" y="4514884"/>
              <a:ext cx="235629" cy="1624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38" idx="2"/>
            </p:cNvCxnSpPr>
            <p:nvPr/>
          </p:nvCxnSpPr>
          <p:spPr>
            <a:xfrm flipH="1" flipV="1">
              <a:off x="6490640" y="3793649"/>
              <a:ext cx="274481" cy="2608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3377930" y="4108377"/>
              <a:ext cx="860894" cy="1905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7"/>
            <p:cNvCxnSpPr>
              <a:endCxn id="35" idx="1"/>
            </p:cNvCxnSpPr>
            <p:nvPr/>
          </p:nvCxnSpPr>
          <p:spPr>
            <a:xfrm>
              <a:off x="4798096" y="4546747"/>
              <a:ext cx="2418423" cy="1078787"/>
            </a:xfrm>
            <a:prstGeom prst="curvedConnector3">
              <a:avLst>
                <a:gd name="adj1" fmla="val -3564"/>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4456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声明的翻译</a:t>
            </a:r>
            <a:endParaRPr lang="zh-CN" altLang="en-US" dirty="0"/>
          </a:p>
        </p:txBody>
      </p:sp>
      <p:sp>
        <p:nvSpPr>
          <p:cNvPr id="3" name="内容占位符 2"/>
          <p:cNvSpPr>
            <a:spLocks noGrp="1"/>
          </p:cNvSpPr>
          <p:nvPr>
            <p:ph idx="1"/>
          </p:nvPr>
        </p:nvSpPr>
        <p:spPr/>
        <p:txBody>
          <a:bodyPr/>
          <a:lstStyle/>
          <a:p>
            <a:r>
              <a:rPr lang="zh-CN" altLang="en-US" dirty="0"/>
              <a:t>声明的翻译</a:t>
            </a:r>
          </a:p>
          <a:p>
            <a:pPr lvl="1"/>
            <a:r>
              <a:rPr lang="zh-CN" altLang="en-US" dirty="0"/>
              <a:t>一个简化的声明文法：一次只声明一个</a:t>
            </a:r>
            <a:r>
              <a:rPr lang="zh-CN" altLang="en-US" dirty="0" smtClean="0"/>
              <a:t>名字</a:t>
            </a:r>
            <a:endParaRPr lang="en-US" altLang="zh-CN" dirty="0" smtClean="0"/>
          </a:p>
          <a:p>
            <a:pPr lvl="2"/>
            <a:r>
              <a:rPr lang="zh-CN" altLang="en-US" dirty="0">
                <a:latin typeface="+mn-ea"/>
              </a:rPr>
              <a:t>单个过程中所有的声明语句作为一个组来处理：使用一个全局变量</a:t>
            </a:r>
            <a:r>
              <a:rPr lang="en-US" altLang="zh-CN" dirty="0">
                <a:latin typeface="+mn-ea"/>
              </a:rPr>
              <a:t>offset</a:t>
            </a:r>
            <a:r>
              <a:rPr lang="zh-CN" altLang="en-US" dirty="0">
                <a:latin typeface="+mn-ea"/>
              </a:rPr>
              <a:t>跟踪下一个可用的</a:t>
            </a:r>
            <a:r>
              <a:rPr lang="zh-CN" altLang="en-US" dirty="0" smtClean="0">
                <a:latin typeface="+mn-ea"/>
              </a:rPr>
              <a:t>相对地址</a:t>
            </a:r>
            <a:endParaRPr lang="en-US" altLang="zh-CN" dirty="0" smtClean="0">
              <a:latin typeface="+mn-ea"/>
            </a:endParaRPr>
          </a:p>
          <a:p>
            <a:pPr marL="548640" lvl="2" indent="0">
              <a:buNone/>
            </a:pPr>
            <a:r>
              <a:rPr lang="en-US" altLang="zh-CN" dirty="0"/>
              <a:t>D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T </a:t>
            </a:r>
            <a:r>
              <a:rPr lang="en-US" altLang="zh-CN" b="1" dirty="0">
                <a:latin typeface="Times New Roman" panose="02020603050405020304" pitchFamily="18" charset="0"/>
                <a:cs typeface="Times New Roman" panose="02020603050405020304" pitchFamily="18" charset="0"/>
              </a:rPr>
              <a:t>id</a:t>
            </a:r>
            <a:r>
              <a:rPr lang="en-US" altLang="zh-CN" dirty="0">
                <a:latin typeface="Times New Roman" panose="02020603050405020304" pitchFamily="18" charset="0"/>
                <a:cs typeface="Times New Roman" panose="02020603050405020304" pitchFamily="18" charset="0"/>
              </a:rPr>
              <a:t> ; D | </a:t>
            </a:r>
            <a:r>
              <a:rPr lang="el-GR" altLang="zh-CN" dirty="0">
                <a:latin typeface="Times New Roman" panose="02020603050405020304" pitchFamily="18" charset="0"/>
                <a:cs typeface="Times New Roman" panose="02020603050405020304" pitchFamily="18" charset="0"/>
              </a:rPr>
              <a:t>ε</a:t>
            </a:r>
            <a:endParaRPr lang="en-US" altLang="zh-CN" dirty="0">
              <a:latin typeface="Times New Roman" panose="02020603050405020304" pitchFamily="18" charset="0"/>
              <a:cs typeface="Times New Roman" panose="02020603050405020304" pitchFamily="18" charset="0"/>
            </a:endParaRPr>
          </a:p>
          <a:p>
            <a:pPr marL="548640" lvl="2" indent="0">
              <a:buNone/>
            </a:pPr>
            <a:r>
              <a:rPr lang="en-US" altLang="zh-CN"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B C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record</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D ‘}’</a:t>
            </a:r>
          </a:p>
          <a:p>
            <a:pPr marL="548640" lvl="2"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B   </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int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float</a:t>
            </a:r>
          </a:p>
          <a:p>
            <a:pPr marL="548640" lvl="2" indent="0">
              <a:buNone/>
            </a:pPr>
            <a:r>
              <a:rPr lang="en-US" altLang="zh-CN" dirty="0"/>
              <a:t>C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l-GR" altLang="zh-CN" dirty="0">
                <a:latin typeface="Times New Roman" panose="02020603050405020304" pitchFamily="18" charset="0"/>
                <a:cs typeface="Times New Roman" panose="02020603050405020304" pitchFamily="18" charset="0"/>
                <a:sym typeface="Symbol" panose="05050102010706020507" pitchFamily="18" charset="2"/>
              </a:rPr>
              <a:t>ε</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 </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num</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C</a:t>
            </a:r>
            <a:endParaRPr lang="zh-CN" altLang="en-US" dirty="0"/>
          </a:p>
          <a:p>
            <a:pPr lvl="2"/>
            <a:endParaRPr lang="zh-CN" altLang="en-US" dirty="0">
              <a:latin typeface="+mn-ea"/>
            </a:endParaRPr>
          </a:p>
          <a:p>
            <a:pPr lvl="2"/>
            <a:endParaRPr lang="zh-CN" altLang="en-US" dirty="0"/>
          </a:p>
        </p:txBody>
      </p:sp>
      <p:grpSp>
        <p:nvGrpSpPr>
          <p:cNvPr id="8" name="组合 7"/>
          <p:cNvGrpSpPr/>
          <p:nvPr/>
        </p:nvGrpSpPr>
        <p:grpSpPr>
          <a:xfrm>
            <a:off x="4788024" y="2998431"/>
            <a:ext cx="3356903" cy="1331396"/>
            <a:chOff x="4211960" y="3068960"/>
            <a:chExt cx="3356903" cy="1331396"/>
          </a:xfrm>
        </p:grpSpPr>
        <p:sp>
          <p:nvSpPr>
            <p:cNvPr id="4" name="文本框 3"/>
            <p:cNvSpPr txBox="1"/>
            <p:nvPr/>
          </p:nvSpPr>
          <p:spPr>
            <a:xfrm>
              <a:off x="4211960" y="3068960"/>
              <a:ext cx="2131353" cy="369332"/>
            </a:xfrm>
            <a:prstGeom prst="rect">
              <a:avLst/>
            </a:prstGeom>
            <a:noFill/>
          </p:spPr>
          <p:txBody>
            <a:bodyPr wrap="none" rtlCol="0">
              <a:spAutoFit/>
            </a:bodyPr>
            <a:lstStyle/>
            <a:p>
              <a:r>
                <a:rPr lang="en-US" altLang="zh-CN" b="1" i="1" dirty="0" smtClean="0">
                  <a:solidFill>
                    <a:schemeClr val="accent1"/>
                  </a:solidFill>
                  <a:ea typeface="楷体" panose="02010609060101010101"/>
                </a:rPr>
                <a:t>P</a:t>
              </a:r>
              <a:r>
                <a:rPr lang="en-US" altLang="zh-CN" b="1"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a:solidFill>
                    <a:schemeClr val="accent1"/>
                  </a:solidFill>
                  <a:latin typeface="Times New Roman" panose="02020603050405020304" pitchFamily="18" charset="0"/>
                  <a:cs typeface="Times New Roman" panose="02020603050405020304" pitchFamily="18" charset="0"/>
                </a:rPr>
                <a:t> </a:t>
              </a:r>
              <a:r>
                <a:rPr lang="en-US" altLang="zh-CN" b="1" i="1" dirty="0" smtClean="0">
                  <a:solidFill>
                    <a:schemeClr val="accent1"/>
                  </a:solidFill>
                  <a:latin typeface="Times New Roman" panose="02020603050405020304" pitchFamily="18" charset="0"/>
                  <a:cs typeface="Times New Roman" panose="02020603050405020304" pitchFamily="18" charset="0"/>
                </a:rPr>
                <a:t>{offset = 0; } D</a:t>
              </a:r>
              <a:endParaRPr lang="zh-CN" altLang="en-US" b="1" i="1" dirty="0">
                <a:solidFill>
                  <a:schemeClr val="accent1"/>
                </a:solidFill>
                <a:ea typeface="楷体" panose="02010609060101010101"/>
              </a:endParaRPr>
            </a:p>
          </p:txBody>
        </p:sp>
        <p:sp>
          <p:nvSpPr>
            <p:cNvPr id="5" name="文本框 4"/>
            <p:cNvSpPr txBox="1"/>
            <p:nvPr/>
          </p:nvSpPr>
          <p:spPr>
            <a:xfrm>
              <a:off x="4211960" y="3754025"/>
              <a:ext cx="2133918" cy="646331"/>
            </a:xfrm>
            <a:prstGeom prst="rect">
              <a:avLst/>
            </a:prstGeom>
            <a:noFill/>
          </p:spPr>
          <p:txBody>
            <a:bodyPr wrap="none" rtlCol="0">
              <a:spAutoFit/>
            </a:bodyPr>
            <a:lstStyle/>
            <a:p>
              <a:r>
                <a:rPr lang="en-US" altLang="zh-CN" b="1" i="1" dirty="0" smtClean="0">
                  <a:solidFill>
                    <a:schemeClr val="accent1"/>
                  </a:solidFill>
                  <a:ea typeface="楷体" panose="02010609060101010101"/>
                </a:rPr>
                <a:t>P</a:t>
              </a:r>
              <a:r>
                <a:rPr lang="en-US" altLang="zh-CN" b="1"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a:solidFill>
                    <a:schemeClr val="accent1"/>
                  </a:solidFill>
                  <a:latin typeface="Times New Roman" panose="02020603050405020304" pitchFamily="18" charset="0"/>
                  <a:cs typeface="Times New Roman" panose="02020603050405020304" pitchFamily="18" charset="0"/>
                </a:rPr>
                <a:t> </a:t>
              </a:r>
              <a:r>
                <a:rPr lang="en-US" altLang="zh-CN" b="1" i="1" dirty="0" smtClean="0">
                  <a:solidFill>
                    <a:schemeClr val="accent1"/>
                  </a:solidFill>
                  <a:latin typeface="Times New Roman" panose="02020603050405020304" pitchFamily="18" charset="0"/>
                  <a:cs typeface="Times New Roman" panose="02020603050405020304" pitchFamily="18" charset="0"/>
                </a:rPr>
                <a:t>M D</a:t>
              </a:r>
            </a:p>
            <a:p>
              <a:pPr marL="0" lvl="2"/>
              <a:r>
                <a:rPr lang="en-US" altLang="zh-CN" b="1" i="1" dirty="0" smtClean="0">
                  <a:solidFill>
                    <a:schemeClr val="accent1"/>
                  </a:solidFill>
                  <a:latin typeface="Times New Roman" panose="02020603050405020304" pitchFamily="18" charset="0"/>
                  <a:cs typeface="Times New Roman" panose="02020603050405020304" pitchFamily="18" charset="0"/>
                </a:rPr>
                <a:t>M</a:t>
              </a:r>
              <a:r>
                <a:rPr lang="en-US" altLang="zh-CN" b="1"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smtClean="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el-GR" altLang="zh-CN" b="1" i="1" dirty="0" smtClean="0">
                  <a:solidFill>
                    <a:schemeClr val="accent1"/>
                  </a:solidFill>
                  <a:latin typeface="Times New Roman" panose="02020603050405020304" pitchFamily="18" charset="0"/>
                  <a:cs typeface="Times New Roman" panose="02020603050405020304" pitchFamily="18" charset="0"/>
                </a:rPr>
                <a:t>ε</a:t>
              </a:r>
              <a:r>
                <a:rPr lang="en-US" altLang="zh-CN" b="1" i="1" dirty="0" smtClean="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smtClean="0">
                  <a:solidFill>
                    <a:schemeClr val="accent1"/>
                  </a:solidFill>
                  <a:latin typeface="Times New Roman" panose="02020603050405020304" pitchFamily="18" charset="0"/>
                  <a:cs typeface="Times New Roman" panose="02020603050405020304" pitchFamily="18" charset="0"/>
                </a:rPr>
                <a:t>{offset = 0; } </a:t>
              </a:r>
              <a:endParaRPr lang="zh-CN" altLang="en-US" b="1" i="1" dirty="0">
                <a:solidFill>
                  <a:schemeClr val="accent1"/>
                </a:solidFill>
                <a:ea typeface="楷体" panose="02010609060101010101"/>
              </a:endParaRPr>
            </a:p>
          </p:txBody>
        </p:sp>
        <p:sp>
          <p:nvSpPr>
            <p:cNvPr id="6" name="TextBox 7"/>
            <p:cNvSpPr txBox="1">
              <a:spLocks noChangeArrowheads="1"/>
            </p:cNvSpPr>
            <p:nvPr/>
          </p:nvSpPr>
          <p:spPr bwMode="auto">
            <a:xfrm>
              <a:off x="5117763" y="3426296"/>
              <a:ext cx="2451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1600" dirty="0" smtClean="0">
                  <a:latin typeface="宋体" panose="02010600030101010101" pitchFamily="2" charset="-122"/>
                  <a:ea typeface="楷体" panose="02010609060101010101"/>
                </a:rPr>
                <a:t>变换使之适合</a:t>
              </a:r>
              <a:r>
                <a:rPr lang="en-US" altLang="zh-CN" sz="1600" dirty="0" smtClean="0">
                  <a:latin typeface="宋体" panose="02010600030101010101" pitchFamily="2" charset="-122"/>
                  <a:ea typeface="楷体" panose="02010609060101010101"/>
                </a:rPr>
                <a:t>LR</a:t>
              </a:r>
              <a:r>
                <a:rPr lang="zh-CN" altLang="en-US" sz="1600" dirty="0" smtClean="0">
                  <a:latin typeface="宋体" panose="02010600030101010101" pitchFamily="2" charset="-122"/>
                  <a:ea typeface="楷体" panose="02010609060101010101"/>
                </a:rPr>
                <a:t>语法分析</a:t>
              </a:r>
              <a:endParaRPr lang="zh-CN" altLang="en-US" sz="2000" dirty="0">
                <a:latin typeface="宋体" panose="02010600030101010101" pitchFamily="2" charset="-122"/>
                <a:ea typeface="楷体" panose="02010609060101010101"/>
              </a:endParaRPr>
            </a:p>
          </p:txBody>
        </p:sp>
        <p:sp>
          <p:nvSpPr>
            <p:cNvPr id="7" name="Down Arrow 6"/>
            <p:cNvSpPr>
              <a:spLocks noChangeArrowheads="1"/>
            </p:cNvSpPr>
            <p:nvPr/>
          </p:nvSpPr>
          <p:spPr bwMode="auto">
            <a:xfrm>
              <a:off x="4785278" y="3514492"/>
              <a:ext cx="201612" cy="271462"/>
            </a:xfrm>
            <a:prstGeom prst="downArrow">
              <a:avLst>
                <a:gd name="adj1" fmla="val 50000"/>
                <a:gd name="adj2" fmla="val 50180"/>
              </a:avLst>
            </a:prstGeom>
            <a:solidFill>
              <a:schemeClr val="accent1"/>
            </a:solidFill>
            <a:ln w="6350">
              <a:noFill/>
              <a:round/>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a:p>
          </p:txBody>
        </p:sp>
      </p:grpSp>
      <p:sp>
        <p:nvSpPr>
          <p:cNvPr id="9" name="文本框 8"/>
          <p:cNvSpPr txBox="1"/>
          <p:nvPr/>
        </p:nvSpPr>
        <p:spPr>
          <a:xfrm>
            <a:off x="244288" y="4406027"/>
            <a:ext cx="3888431" cy="1569660"/>
          </a:xfrm>
          <a:prstGeom prst="rect">
            <a:avLst/>
          </a:prstGeom>
          <a:noFill/>
          <a:ln>
            <a:solidFill>
              <a:schemeClr val="tx1"/>
            </a:solidFill>
          </a:ln>
        </p:spPr>
        <p:txBody>
          <a:bodyPr wrap="square" rtlCol="0">
            <a:spAutoFit/>
          </a:bodyPr>
          <a:lstStyle/>
          <a:p>
            <a:r>
              <a:rPr lang="en-US" altLang="zh-CN" sz="1600" i="1" dirty="0" smtClean="0">
                <a:latin typeface="Times New Roman" panose="02020603050405020304" pitchFamily="18" charset="0"/>
                <a:ea typeface="楷体" panose="02010609060101010101"/>
                <a:cs typeface="Times New Roman" panose="02020603050405020304" pitchFamily="18" charset="0"/>
              </a:rPr>
              <a:t>P</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offset = 0; } </a:t>
            </a:r>
            <a:endParaRPr lang="en-US" altLang="zh-CN" sz="1600" i="1" dirty="0" smtClean="0">
              <a:latin typeface="Times New Roman" panose="02020603050405020304" pitchFamily="18" charset="0"/>
              <a:cs typeface="Times New Roman" panose="02020603050405020304" pitchFamily="18" charset="0"/>
            </a:endParaRPr>
          </a:p>
          <a:p>
            <a:r>
              <a:rPr lang="en-US" altLang="zh-CN" sz="1600" i="1" dirty="0" smtClean="0">
                <a:latin typeface="Times New Roman" panose="02020603050405020304" pitchFamily="18" charset="0"/>
                <a:cs typeface="Times New Roman" panose="02020603050405020304" pitchFamily="18" charset="0"/>
              </a:rPr>
              <a:t>         D</a:t>
            </a:r>
          </a:p>
          <a:p>
            <a:pPr marL="0" lvl="2"/>
            <a:r>
              <a:rPr lang="en-US" altLang="zh-CN" sz="1600" i="1" dirty="0" smtClean="0">
                <a:latin typeface="Times New Roman" panose="02020603050405020304" pitchFamily="18" charset="0"/>
                <a:cs typeface="Times New Roman" panose="02020603050405020304" pitchFamily="18" charset="0"/>
              </a:rPr>
              <a:t>D </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T </a:t>
            </a:r>
            <a:r>
              <a:rPr lang="en-US" altLang="zh-CN" sz="1600" b="1" i="1" dirty="0" smtClean="0">
                <a:latin typeface="Times New Roman" panose="02020603050405020304" pitchFamily="18" charset="0"/>
                <a:cs typeface="Times New Roman" panose="02020603050405020304" pitchFamily="18" charset="0"/>
                <a:sym typeface="Symbol" panose="05050102010706020507" pitchFamily="18" charset="2"/>
              </a:rPr>
              <a:t>id</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1600" i="1" dirty="0" err="1" smtClean="0">
                <a:latin typeface="Times New Roman" panose="02020603050405020304" pitchFamily="18" charset="0"/>
                <a:cs typeface="Times New Roman" panose="02020603050405020304" pitchFamily="18" charset="0"/>
                <a:sym typeface="Symbol" panose="05050102010706020507" pitchFamily="18" charset="2"/>
              </a:rPr>
              <a:t>top.put</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i="1" dirty="0" err="1" smtClean="0">
                <a:latin typeface="Times New Roman" panose="02020603050405020304" pitchFamily="18" charset="0"/>
                <a:cs typeface="Times New Roman" panose="02020603050405020304" pitchFamily="18" charset="0"/>
                <a:sym typeface="Symbol" panose="05050102010706020507" pitchFamily="18" charset="2"/>
              </a:rPr>
              <a:t>id</a:t>
            </a:r>
            <a:r>
              <a:rPr lang="en-US" altLang="zh-CN" sz="1600" i="1" dirty="0" err="1" smtClean="0">
                <a:latin typeface="Times New Roman" panose="02020603050405020304" pitchFamily="18" charset="0"/>
                <a:cs typeface="Times New Roman" panose="02020603050405020304" pitchFamily="18" charset="0"/>
                <a:sym typeface="Symbol" panose="05050102010706020507" pitchFamily="18" charset="2"/>
              </a:rPr>
              <a:t>.lexeme,T.type</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offset);</a:t>
            </a:r>
          </a:p>
          <a:p>
            <a:pPr marL="0" lvl="2"/>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    offset = offset + </a:t>
            </a:r>
            <a:r>
              <a:rPr lang="en-US" altLang="zh-CN" sz="1600" i="1" dirty="0" err="1" smtClean="0">
                <a:latin typeface="Times New Roman" panose="02020603050405020304" pitchFamily="18" charset="0"/>
                <a:cs typeface="Times New Roman" panose="02020603050405020304" pitchFamily="18" charset="0"/>
                <a:sym typeface="Symbol" panose="05050102010706020507" pitchFamily="18" charset="2"/>
              </a:rPr>
              <a:t>T.width</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600" i="1" dirty="0">
              <a:latin typeface="Times New Roman" panose="02020603050405020304" pitchFamily="18" charset="0"/>
              <a:ea typeface="楷体" panose="02010609060101010101"/>
              <a:cs typeface="Times New Roman" panose="02020603050405020304" pitchFamily="18" charset="0"/>
              <a:sym typeface="Symbol" panose="05050102010706020507" pitchFamily="18" charset="2"/>
            </a:endParaRPr>
          </a:p>
          <a:p>
            <a:pPr marL="0" lvl="2"/>
            <a:r>
              <a:rPr lang="en-US" altLang="zh-CN" sz="1600" i="1" dirty="0">
                <a:latin typeface="Times New Roman" panose="02020603050405020304" pitchFamily="18" charset="0"/>
                <a:ea typeface="楷体" panose="02010609060101010101"/>
                <a:cs typeface="Times New Roman" panose="02020603050405020304" pitchFamily="18" charset="0"/>
                <a:sym typeface="Symbol" panose="05050102010706020507" pitchFamily="18" charset="2"/>
              </a:rPr>
              <a:t> </a:t>
            </a:r>
            <a:r>
              <a:rPr lang="en-US" altLang="zh-CN" sz="1600" i="1" dirty="0" smtClean="0">
                <a:latin typeface="Times New Roman" panose="02020603050405020304" pitchFamily="18" charset="0"/>
                <a:ea typeface="楷体" panose="02010609060101010101"/>
                <a:cs typeface="Times New Roman" panose="02020603050405020304" pitchFamily="18" charset="0"/>
                <a:sym typeface="Symbol" panose="05050102010706020507" pitchFamily="18" charset="2"/>
              </a:rPr>
              <a:t>        D1</a:t>
            </a:r>
          </a:p>
          <a:p>
            <a:pPr marL="0" lvl="2"/>
            <a:r>
              <a:rPr lang="en-US" altLang="zh-CN" sz="1600" i="1" dirty="0" smtClean="0">
                <a:latin typeface="Times New Roman" panose="02020603050405020304" pitchFamily="18" charset="0"/>
                <a:ea typeface="楷体" panose="02010609060101010101"/>
                <a:cs typeface="Times New Roman" panose="02020603050405020304" pitchFamily="18" charset="0"/>
                <a:sym typeface="Symbol" panose="05050102010706020507" pitchFamily="18" charset="2"/>
              </a:rPr>
              <a:t>D</a:t>
            </a:r>
            <a:r>
              <a:rPr lang="en-US" altLang="zh-CN" sz="1600" i="1"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 </a:t>
            </a:r>
            <a:r>
              <a:rPr lang="el-GR" altLang="zh-CN" sz="1600" i="1" dirty="0" smtClean="0">
                <a:latin typeface="Times New Roman" panose="02020603050405020304" pitchFamily="18" charset="0"/>
                <a:cs typeface="Times New Roman" panose="02020603050405020304" pitchFamily="18" charset="0"/>
              </a:rPr>
              <a:t>ε</a:t>
            </a:r>
            <a:endParaRPr lang="zh-CN" altLang="en-US" sz="1600" i="1" dirty="0">
              <a:latin typeface="Times New Roman" panose="02020603050405020304" pitchFamily="18" charset="0"/>
              <a:ea typeface="楷体" panose="02010609060101010101"/>
              <a:cs typeface="Times New Roman" panose="02020603050405020304" pitchFamily="18" charset="0"/>
            </a:endParaRPr>
          </a:p>
        </p:txBody>
      </p:sp>
      <p:sp>
        <p:nvSpPr>
          <p:cNvPr id="10" name="TextBox 7"/>
          <p:cNvSpPr txBox="1">
            <a:spLocks noChangeArrowheads="1"/>
          </p:cNvSpPr>
          <p:nvPr/>
        </p:nvSpPr>
        <p:spPr bwMode="auto">
          <a:xfrm>
            <a:off x="789709" y="6051887"/>
            <a:ext cx="2797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1600" dirty="0" smtClean="0">
                <a:latin typeface="宋体" panose="02010600030101010101" pitchFamily="2" charset="-122"/>
                <a:ea typeface="楷体" panose="02010609060101010101"/>
              </a:rPr>
              <a:t>计算被声明变量的相对地址</a:t>
            </a:r>
            <a:endParaRPr lang="zh-CN" altLang="en-US" sz="2000" dirty="0">
              <a:latin typeface="宋体" panose="02010600030101010101" pitchFamily="2" charset="-122"/>
              <a:ea typeface="楷体" panose="02010609060101010101"/>
            </a:endParaRPr>
          </a:p>
        </p:txBody>
      </p:sp>
      <p:sp>
        <p:nvSpPr>
          <p:cNvPr id="11" name="文本框 10"/>
          <p:cNvSpPr txBox="1"/>
          <p:nvPr/>
        </p:nvSpPr>
        <p:spPr>
          <a:xfrm>
            <a:off x="4266575" y="4440835"/>
            <a:ext cx="4769921" cy="1077218"/>
          </a:xfrm>
          <a:prstGeom prst="rect">
            <a:avLst/>
          </a:prstGeom>
          <a:noFill/>
          <a:ln>
            <a:solidFill>
              <a:schemeClr val="tx1"/>
            </a:solidFill>
          </a:ln>
        </p:spPr>
        <p:txBody>
          <a:bodyPr wrap="square" rtlCol="0">
            <a:spAutoFit/>
          </a:bodyPr>
          <a:lstStyle/>
          <a:p>
            <a:r>
              <a:rPr lang="en-US" altLang="zh-CN" sz="1600" i="1" dirty="0" smtClean="0">
                <a:ea typeface="楷体" panose="02010609060101010101"/>
              </a:rPr>
              <a:t>T</a:t>
            </a:r>
            <a:r>
              <a:rPr lang="en-US" altLang="zh-CN" sz="16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record</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 </a:t>
            </a:r>
            <a:r>
              <a:rPr lang="en-US" altLang="zh-CN" sz="1600" i="1" dirty="0" err="1" smtClean="0">
                <a:latin typeface="Times New Roman" panose="02020603050405020304" pitchFamily="18" charset="0"/>
                <a:cs typeface="Times New Roman" panose="02020603050405020304" pitchFamily="18" charset="0"/>
              </a:rPr>
              <a:t>Env.push</a:t>
            </a:r>
            <a:r>
              <a:rPr lang="en-US" altLang="zh-CN" sz="1600" i="1" dirty="0" smtClean="0">
                <a:latin typeface="Times New Roman" panose="02020603050405020304" pitchFamily="18" charset="0"/>
                <a:cs typeface="Times New Roman" panose="02020603050405020304" pitchFamily="18" charset="0"/>
              </a:rPr>
              <a:t>(top);top = </a:t>
            </a:r>
            <a:r>
              <a:rPr lang="en-US" altLang="zh-CN" sz="1600" b="1" i="1" dirty="0" smtClean="0">
                <a:latin typeface="Times New Roman" panose="02020603050405020304" pitchFamily="18" charset="0"/>
                <a:cs typeface="Times New Roman" panose="02020603050405020304" pitchFamily="18" charset="0"/>
              </a:rPr>
              <a:t>new</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Env</a:t>
            </a:r>
            <a:r>
              <a:rPr lang="en-US" altLang="zh-CN" sz="1600" i="1" dirty="0" smtClean="0">
                <a:latin typeface="Times New Roman" panose="02020603050405020304" pitchFamily="18" charset="0"/>
                <a:cs typeface="Times New Roman" panose="02020603050405020304" pitchFamily="18" charset="0"/>
              </a:rPr>
              <a:t>();</a:t>
            </a:r>
          </a:p>
          <a:p>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Stack.push</a:t>
            </a:r>
            <a:r>
              <a:rPr lang="en-US" altLang="zh-CN" sz="1600" i="1" dirty="0" smtClean="0">
                <a:latin typeface="Times New Roman" panose="02020603050405020304" pitchFamily="18" charset="0"/>
                <a:cs typeface="Times New Roman" panose="02020603050405020304" pitchFamily="18" charset="0"/>
              </a:rPr>
              <a:t> (offset);offset = 0;} </a:t>
            </a:r>
          </a:p>
          <a:p>
            <a:r>
              <a:rPr lang="en-US" altLang="zh-CN" sz="1600" i="1" dirty="0" smtClean="0">
                <a:latin typeface="Times New Roman" panose="02020603050405020304" pitchFamily="18" charset="0"/>
                <a:cs typeface="Times New Roman" panose="02020603050405020304" pitchFamily="18" charset="0"/>
              </a:rPr>
              <a:t>        D ‘}’          {</a:t>
            </a:r>
            <a:r>
              <a:rPr lang="en-US" altLang="zh-CN" sz="1600" i="1" dirty="0" err="1" smtClean="0">
                <a:latin typeface="Times New Roman" panose="02020603050405020304" pitchFamily="18" charset="0"/>
                <a:cs typeface="Times New Roman" panose="02020603050405020304" pitchFamily="18" charset="0"/>
              </a:rPr>
              <a:t>T.type</a:t>
            </a:r>
            <a:r>
              <a:rPr lang="en-US" altLang="zh-CN" sz="1600" i="1" dirty="0" smtClean="0">
                <a:latin typeface="Times New Roman" panose="02020603050405020304" pitchFamily="18" charset="0"/>
                <a:cs typeface="Times New Roman" panose="02020603050405020304" pitchFamily="18" charset="0"/>
              </a:rPr>
              <a:t> = record(top);</a:t>
            </a:r>
            <a:r>
              <a:rPr lang="en-US" altLang="zh-CN" sz="1600" i="1" dirty="0" err="1" smtClean="0">
                <a:latin typeface="Times New Roman" panose="02020603050405020304" pitchFamily="18" charset="0"/>
                <a:cs typeface="Times New Roman" panose="02020603050405020304" pitchFamily="18" charset="0"/>
              </a:rPr>
              <a:t>T.width</a:t>
            </a:r>
            <a:r>
              <a:rPr lang="en-US" altLang="zh-CN" sz="1600" i="1" dirty="0" smtClean="0">
                <a:latin typeface="Times New Roman" panose="02020603050405020304" pitchFamily="18" charset="0"/>
                <a:cs typeface="Times New Roman" panose="02020603050405020304" pitchFamily="18" charset="0"/>
              </a:rPr>
              <a:t> = offset;</a:t>
            </a:r>
          </a:p>
          <a:p>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top = </a:t>
            </a:r>
            <a:r>
              <a:rPr lang="en-US" altLang="zh-CN" sz="1600" i="1" dirty="0" err="1" smtClean="0">
                <a:latin typeface="Times New Roman" panose="02020603050405020304" pitchFamily="18" charset="0"/>
                <a:cs typeface="Times New Roman" panose="02020603050405020304" pitchFamily="18" charset="0"/>
              </a:rPr>
              <a:t>Env.pop</a:t>
            </a:r>
            <a:r>
              <a:rPr lang="en-US" altLang="zh-CN" sz="1600" i="1" dirty="0" smtClean="0">
                <a:latin typeface="Times New Roman" panose="02020603050405020304" pitchFamily="18" charset="0"/>
                <a:cs typeface="Times New Roman" panose="02020603050405020304" pitchFamily="18" charset="0"/>
              </a:rPr>
              <a:t>();offset = </a:t>
            </a:r>
            <a:r>
              <a:rPr lang="en-US" altLang="zh-CN" sz="1600" i="1" dirty="0" err="1" smtClean="0">
                <a:latin typeface="Times New Roman" panose="02020603050405020304" pitchFamily="18" charset="0"/>
                <a:cs typeface="Times New Roman" panose="02020603050405020304" pitchFamily="18" charset="0"/>
              </a:rPr>
              <a:t>Stack.pop</a:t>
            </a:r>
            <a:r>
              <a:rPr lang="en-US" altLang="zh-CN" sz="1600" i="1" dirty="0" smtClean="0">
                <a:latin typeface="Times New Roman" panose="02020603050405020304" pitchFamily="18" charset="0"/>
                <a:cs typeface="Times New Roman" panose="02020603050405020304" pitchFamily="18" charset="0"/>
              </a:rPr>
              <a:t>();}</a:t>
            </a:r>
            <a:endParaRPr lang="en-US" altLang="zh-CN" sz="1600" i="1" dirty="0">
              <a:latin typeface="Times New Roman" panose="02020603050405020304" pitchFamily="18" charset="0"/>
              <a:cs typeface="Times New Roman" panose="02020603050405020304" pitchFamily="18" charset="0"/>
            </a:endParaRPr>
          </a:p>
        </p:txBody>
      </p:sp>
      <p:sp>
        <p:nvSpPr>
          <p:cNvPr id="12" name="TextBox 7"/>
          <p:cNvSpPr txBox="1">
            <a:spLocks noChangeArrowheads="1"/>
          </p:cNvSpPr>
          <p:nvPr/>
        </p:nvSpPr>
        <p:spPr bwMode="auto">
          <a:xfrm>
            <a:off x="5589842" y="5594253"/>
            <a:ext cx="23481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1600" dirty="0" smtClean="0">
                <a:latin typeface="宋体" panose="02010600030101010101" pitchFamily="2" charset="-122"/>
                <a:ea typeface="楷体" panose="02010609060101010101"/>
              </a:rPr>
              <a:t>处理记录中的字段名</a:t>
            </a:r>
            <a:endParaRPr lang="zh-CN" altLang="en-US" sz="1600" dirty="0">
              <a:latin typeface="宋体" panose="02010600030101010101" pitchFamily="2" charset="-122"/>
              <a:ea typeface="楷体" panose="02010609060101010101"/>
            </a:endParaRPr>
          </a:p>
        </p:txBody>
      </p:sp>
    </p:spTree>
    <p:extLst>
      <p:ext uri="{BB962C8B-B14F-4D97-AF65-F5344CB8AC3E}">
        <p14:creationId xmlns:p14="http://schemas.microsoft.com/office/powerpoint/2010/main" val="4202613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a:t>
            </a:r>
            <a:r>
              <a:rPr lang="zh-CN" altLang="en-US" dirty="0" smtClean="0"/>
              <a:t>的翻译</a:t>
            </a:r>
            <a:endParaRPr lang="zh-CN" altLang="en-US" dirty="0"/>
          </a:p>
        </p:txBody>
      </p:sp>
      <p:sp>
        <p:nvSpPr>
          <p:cNvPr id="3" name="内容占位符 2"/>
          <p:cNvSpPr>
            <a:spLocks noGrp="1"/>
          </p:cNvSpPr>
          <p:nvPr>
            <p:ph idx="1"/>
          </p:nvPr>
        </p:nvSpPr>
        <p:spPr/>
        <p:txBody>
          <a:bodyPr/>
          <a:lstStyle/>
          <a:p>
            <a:pPr>
              <a:defRPr/>
            </a:pPr>
            <a:r>
              <a:rPr lang="zh-CN" altLang="en-US" dirty="0">
                <a:latin typeface="+mj-ea"/>
              </a:rPr>
              <a:t>表达式中的运算</a:t>
            </a:r>
            <a:endParaRPr lang="zh-CN" altLang="en-US" sz="1800" dirty="0">
              <a:latin typeface="+mn-ea"/>
            </a:endParaRPr>
          </a:p>
          <a:p>
            <a:pPr lvl="2"/>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26619882"/>
              </p:ext>
            </p:extLst>
          </p:nvPr>
        </p:nvGraphicFramePr>
        <p:xfrm>
          <a:off x="1691680" y="2311335"/>
          <a:ext cx="6300700" cy="3749040"/>
        </p:xfrm>
        <a:graphic>
          <a:graphicData uri="http://schemas.openxmlformats.org/drawingml/2006/table">
            <a:tbl>
              <a:tblPr>
                <a:tableStyleId>{5C22544A-7EE6-4342-B048-85BDC9FD1C3A}</a:tableStyleId>
              </a:tblPr>
              <a:tblGrid>
                <a:gridCol w="1650183">
                  <a:extLst>
                    <a:ext uri="{9D8B030D-6E8A-4147-A177-3AD203B41FA5}">
                      <a16:colId xmlns:a16="http://schemas.microsoft.com/office/drawing/2014/main" val="2882323476"/>
                    </a:ext>
                  </a:extLst>
                </a:gridCol>
                <a:gridCol w="4650517">
                  <a:extLst>
                    <a:ext uri="{9D8B030D-6E8A-4147-A177-3AD203B41FA5}">
                      <a16:colId xmlns:a16="http://schemas.microsoft.com/office/drawing/2014/main" val="4086640525"/>
                    </a:ext>
                  </a:extLst>
                </a:gridCol>
              </a:tblGrid>
              <a:tr h="341020">
                <a:tc>
                  <a:txBody>
                    <a:bodyPr/>
                    <a:lstStyle/>
                    <a:p>
                      <a:pPr algn="ctr"/>
                      <a:r>
                        <a:rPr lang="zh-CN" altLang="en-US" sz="1800" dirty="0" smtClean="0">
                          <a:ea typeface="楷体" panose="02010609060101010101"/>
                        </a:rPr>
                        <a:t>产生式</a:t>
                      </a:r>
                      <a:endParaRPr lang="zh-CN" altLang="en-US" sz="1800" dirty="0">
                        <a:ea typeface="楷体" panose="0201060906010101010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dirty="0" smtClean="0">
                          <a:ea typeface="楷体" panose="02010609060101010101"/>
                        </a:rPr>
                        <a:t>语义规则</a:t>
                      </a:r>
                      <a:endParaRPr lang="zh-CN" altLang="en-US" sz="1800" dirty="0">
                        <a:ea typeface="楷体" panose="0201060906010101010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080322"/>
                  </a:ext>
                </a:extLst>
              </a:tr>
              <a:tr h="3213803">
                <a:tc>
                  <a:txBody>
                    <a:bodyPr/>
                    <a:lstStyle/>
                    <a:p>
                      <a:pPr algn="ctr"/>
                      <a:r>
                        <a:rPr lang="en-US" altLang="zh-CN" sz="1800" i="1" dirty="0" smtClean="0">
                          <a:latin typeface="Times New Roman" panose="02020603050405020304" pitchFamily="18" charset="0"/>
                          <a:cs typeface="Times New Roman" panose="02020603050405020304" pitchFamily="18" charset="0"/>
                        </a:rPr>
                        <a:t>S</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b="1"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id</a:t>
                      </a:r>
                      <a:r>
                        <a:rPr lang="en-US" altLang="zh-CN" sz="1800" b="1" i="1" baseline="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 E </a:t>
                      </a:r>
                      <a:r>
                        <a:rPr lang="zh-CN" altLang="en-US" sz="1800" i="1" baseline="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algn="ct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algn="ct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 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2</a:t>
                      </a:r>
                    </a:p>
                    <a:p>
                      <a:pPr algn="ct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algn="ct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algn="ct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1800" i="1" baseline="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a:t>
                      </a:r>
                      <a:r>
                        <a:rPr lang="zh-CN" altLang="en-US" sz="1800" i="1" baseline="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b="1" i="1" baseline="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id</a:t>
                      </a:r>
                      <a:endParaRPr lang="en-US" altLang="zh-CN" sz="1800" b="1" i="1" baseline="-250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i="1" dirty="0" err="1" smtClean="0">
                          <a:latin typeface="Times New Roman" panose="02020603050405020304" pitchFamily="18" charset="0"/>
                          <a:cs typeface="Times New Roman" panose="02020603050405020304" pitchFamily="18" charset="0"/>
                        </a:rPr>
                        <a:t>S.code</a:t>
                      </a:r>
                      <a:r>
                        <a:rPr lang="en-US" altLang="zh-CN" sz="1800" i="1" dirty="0" smtClean="0">
                          <a:latin typeface="Times New Roman" panose="02020603050405020304" pitchFamily="18" charset="0"/>
                          <a:cs typeface="Times New Roman" panose="02020603050405020304" pitchFamily="18" charset="0"/>
                        </a:rPr>
                        <a:t> = </a:t>
                      </a:r>
                      <a:r>
                        <a:rPr lang="en-US" altLang="zh-CN" sz="1800" i="1" dirty="0" err="1" smtClean="0">
                          <a:latin typeface="Times New Roman" panose="02020603050405020304" pitchFamily="18" charset="0"/>
                          <a:cs typeface="Times New Roman" panose="02020603050405020304" pitchFamily="18" charset="0"/>
                        </a:rPr>
                        <a:t>E.code</a:t>
                      </a:r>
                      <a:r>
                        <a:rPr lang="en-US" altLang="zh-CN" sz="1800" i="1" dirty="0" smtClean="0">
                          <a:latin typeface="Times New Roman" panose="02020603050405020304" pitchFamily="18" charset="0"/>
                          <a:cs typeface="Times New Roman" panose="02020603050405020304" pitchFamily="18" charset="0"/>
                        </a:rPr>
                        <a:t> ||</a:t>
                      </a:r>
                    </a:p>
                    <a:p>
                      <a:r>
                        <a:rPr lang="en-US" altLang="zh-CN" sz="1800" i="1" dirty="0" smtClean="0">
                          <a:latin typeface="Times New Roman" panose="02020603050405020304" pitchFamily="18" charset="0"/>
                          <a:cs typeface="Times New Roman" panose="02020603050405020304" pitchFamily="18" charset="0"/>
                        </a:rPr>
                        <a:t>              gen(</a:t>
                      </a:r>
                      <a:r>
                        <a:rPr lang="en-US" altLang="zh-CN" sz="1800" i="1" dirty="0" err="1" smtClean="0">
                          <a:latin typeface="Times New Roman" panose="02020603050405020304" pitchFamily="18" charset="0"/>
                          <a:cs typeface="Times New Roman" panose="02020603050405020304" pitchFamily="18" charset="0"/>
                        </a:rPr>
                        <a:t>top.get</a:t>
                      </a:r>
                      <a:r>
                        <a:rPr lang="en-US" altLang="zh-CN" sz="1800" i="1" dirty="0" smtClean="0">
                          <a:latin typeface="Times New Roman" panose="02020603050405020304" pitchFamily="18" charset="0"/>
                          <a:cs typeface="Times New Roman" panose="02020603050405020304" pitchFamily="18" charset="0"/>
                        </a:rPr>
                        <a:t>(</a:t>
                      </a:r>
                      <a:r>
                        <a:rPr lang="en-US" altLang="zh-CN" sz="1800" b="1" i="1" dirty="0" err="1" smtClean="0">
                          <a:solidFill>
                            <a:schemeClr val="tx1"/>
                          </a:solidFill>
                          <a:latin typeface="Times New Roman" panose="02020603050405020304" pitchFamily="18" charset="0"/>
                          <a:cs typeface="Times New Roman" panose="02020603050405020304" pitchFamily="18" charset="0"/>
                        </a:rPr>
                        <a:t>id</a:t>
                      </a:r>
                      <a:r>
                        <a:rPr lang="en-US" altLang="zh-CN" sz="1800" i="1" dirty="0" err="1" smtClean="0">
                          <a:latin typeface="Times New Roman" panose="02020603050405020304" pitchFamily="18" charset="0"/>
                          <a:cs typeface="Times New Roman" panose="02020603050405020304" pitchFamily="18" charset="0"/>
                        </a:rPr>
                        <a:t>.lexeme</a:t>
                      </a:r>
                      <a:r>
                        <a:rPr lang="en-US" altLang="zh-CN" sz="1800" i="1" dirty="0" smtClean="0">
                          <a:latin typeface="Times New Roman" panose="02020603050405020304" pitchFamily="18" charset="0"/>
                          <a:cs typeface="Times New Roman" panose="02020603050405020304" pitchFamily="18" charset="0"/>
                        </a:rPr>
                        <a:t>)’=’ </a:t>
                      </a:r>
                      <a:r>
                        <a:rPr lang="en-US" altLang="zh-CN" sz="1800" i="1" dirty="0" err="1" smtClean="0">
                          <a:latin typeface="Times New Roman" panose="02020603050405020304" pitchFamily="18" charset="0"/>
                          <a:cs typeface="Times New Roman" panose="02020603050405020304" pitchFamily="18" charset="0"/>
                        </a:rPr>
                        <a:t>E.addr</a:t>
                      </a:r>
                      <a:r>
                        <a:rPr lang="en-US" altLang="zh-CN" sz="1800" i="1" dirty="0" smtClean="0">
                          <a:latin typeface="Times New Roman" panose="02020603050405020304" pitchFamily="18" charset="0"/>
                          <a:cs typeface="Times New Roman" panose="02020603050405020304" pitchFamily="18" charset="0"/>
                        </a:rPr>
                        <a:t>)</a:t>
                      </a:r>
                    </a:p>
                    <a:p>
                      <a:r>
                        <a:rPr lang="en-US" altLang="zh-CN" sz="1800" i="1" dirty="0" err="1" smtClean="0">
                          <a:latin typeface="Times New Roman" panose="02020603050405020304" pitchFamily="18" charset="0"/>
                          <a:cs typeface="Times New Roman" panose="02020603050405020304" pitchFamily="18" charset="0"/>
                        </a:rPr>
                        <a:t>E.addr</a:t>
                      </a:r>
                      <a:r>
                        <a:rPr lang="en-US" altLang="zh-CN" sz="1800" i="1" dirty="0" smtClean="0">
                          <a:latin typeface="Times New Roman" panose="02020603050405020304" pitchFamily="18" charset="0"/>
                          <a:cs typeface="Times New Roman" panose="02020603050405020304" pitchFamily="18" charset="0"/>
                        </a:rPr>
                        <a:t> = </a:t>
                      </a:r>
                      <a:r>
                        <a:rPr lang="en-US" altLang="zh-CN" sz="1800" b="1" i="1" dirty="0" smtClean="0">
                          <a:latin typeface="Times New Roman" panose="02020603050405020304" pitchFamily="18" charset="0"/>
                          <a:cs typeface="Times New Roman" panose="02020603050405020304" pitchFamily="18" charset="0"/>
                        </a:rPr>
                        <a:t>new</a:t>
                      </a:r>
                      <a:r>
                        <a:rPr lang="en-US" altLang="zh-CN" sz="1800" i="1" dirty="0" smtClean="0">
                          <a:latin typeface="Times New Roman" panose="02020603050405020304" pitchFamily="18" charset="0"/>
                          <a:cs typeface="Times New Roman" panose="02020603050405020304" pitchFamily="18" charset="0"/>
                        </a:rPr>
                        <a:t> Temp()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err="1" smtClean="0">
                          <a:latin typeface="Times New Roman" panose="02020603050405020304" pitchFamily="18" charset="0"/>
                          <a:cs typeface="Times New Roman" panose="02020603050405020304" pitchFamily="18" charset="0"/>
                        </a:rPr>
                        <a:t>E.code</a:t>
                      </a:r>
                      <a:r>
                        <a:rPr lang="en-US" altLang="zh-CN" sz="1800" i="1"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i="1" dirty="0" smtClean="0">
                          <a:latin typeface="Times New Roman" panose="02020603050405020304" pitchFamily="18" charset="0"/>
                          <a:cs typeface="Times New Roman" panose="02020603050405020304" pitchFamily="18" charset="0"/>
                        </a:rPr>
                        <a:t>.code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2</a:t>
                      </a:r>
                      <a:r>
                        <a:rPr lang="en-US" altLang="zh-CN" sz="1800" i="1" dirty="0" smtClean="0">
                          <a:latin typeface="Times New Roman" panose="02020603050405020304" pitchFamily="18" charset="0"/>
                          <a:cs typeface="Times New Roman" panose="02020603050405020304" pitchFamily="18" charset="0"/>
                        </a:rPr>
                        <a:t> .code</a:t>
                      </a:r>
                      <a:r>
                        <a:rPr lang="en-US" altLang="zh-CN" sz="1800" i="1" baseline="0"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baseline="0" dirty="0" smtClean="0">
                          <a:latin typeface="Times New Roman" panose="02020603050405020304" pitchFamily="18" charset="0"/>
                          <a:cs typeface="Times New Roman" panose="02020603050405020304" pitchFamily="18" charset="0"/>
                        </a:rPr>
                        <a:t>               gen(</a:t>
                      </a:r>
                      <a:r>
                        <a:rPr lang="en-US" altLang="zh-CN" sz="1800" i="1" baseline="0" dirty="0" err="1" smtClean="0">
                          <a:latin typeface="Times New Roman" panose="02020603050405020304" pitchFamily="18" charset="0"/>
                          <a:cs typeface="Times New Roman" panose="02020603050405020304" pitchFamily="18" charset="0"/>
                        </a:rPr>
                        <a:t>E.addr</a:t>
                      </a:r>
                      <a:r>
                        <a:rPr lang="en-US" altLang="zh-CN" sz="1800" i="1" baseline="0"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i="1" baseline="0" dirty="0" smtClean="0">
                          <a:latin typeface="Times New Roman" panose="02020603050405020304" pitchFamily="18" charset="0"/>
                          <a:cs typeface="Times New Roman" panose="02020603050405020304" pitchFamily="18" charset="0"/>
                        </a:rPr>
                        <a:t>.</a:t>
                      </a:r>
                      <a:r>
                        <a:rPr lang="en-US" altLang="zh-CN" sz="1800" i="1" baseline="0" dirty="0" err="1" smtClean="0">
                          <a:latin typeface="Times New Roman" panose="02020603050405020304" pitchFamily="18" charset="0"/>
                          <a:cs typeface="Times New Roman" panose="02020603050405020304" pitchFamily="18" charset="0"/>
                        </a:rPr>
                        <a:t>addr</a:t>
                      </a:r>
                      <a:r>
                        <a:rPr lang="en-US" altLang="zh-CN" sz="1800" i="1" baseline="0"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2</a:t>
                      </a:r>
                      <a:r>
                        <a:rPr lang="en-US" altLang="zh-CN" sz="1800" i="1" baseline="0" dirty="0" smtClean="0">
                          <a:latin typeface="Times New Roman" panose="02020603050405020304" pitchFamily="18" charset="0"/>
                          <a:cs typeface="Times New Roman" panose="02020603050405020304" pitchFamily="18" charset="0"/>
                        </a:rPr>
                        <a:t>.addr)</a:t>
                      </a:r>
                      <a:endParaRPr lang="en-US" altLang="zh-CN" sz="1800" i="1" dirty="0" smtClean="0">
                        <a:latin typeface="Times New Roman" panose="02020603050405020304" pitchFamily="18" charset="0"/>
                        <a:cs typeface="Times New Roman" panose="02020603050405020304" pitchFamily="18" charset="0"/>
                      </a:endParaRPr>
                    </a:p>
                    <a:p>
                      <a:r>
                        <a:rPr lang="en-US" altLang="zh-CN" sz="1800" i="1" dirty="0" err="1" smtClean="0">
                          <a:latin typeface="Times New Roman" panose="02020603050405020304" pitchFamily="18" charset="0"/>
                          <a:cs typeface="Times New Roman" panose="02020603050405020304" pitchFamily="18" charset="0"/>
                        </a:rPr>
                        <a:t>E.addr</a:t>
                      </a:r>
                      <a:r>
                        <a:rPr lang="en-US" altLang="zh-CN" sz="1800" i="1" dirty="0" smtClean="0">
                          <a:latin typeface="Times New Roman" panose="02020603050405020304" pitchFamily="18" charset="0"/>
                          <a:cs typeface="Times New Roman" panose="02020603050405020304" pitchFamily="18" charset="0"/>
                        </a:rPr>
                        <a:t> = </a:t>
                      </a:r>
                      <a:r>
                        <a:rPr lang="en-US" altLang="zh-CN" sz="1800" b="1" i="1" dirty="0" smtClean="0">
                          <a:latin typeface="Times New Roman" panose="02020603050405020304" pitchFamily="18" charset="0"/>
                          <a:cs typeface="Times New Roman" panose="02020603050405020304" pitchFamily="18" charset="0"/>
                        </a:rPr>
                        <a:t>new</a:t>
                      </a:r>
                      <a:r>
                        <a:rPr lang="en-US" altLang="zh-CN" sz="1800" i="1" dirty="0" smtClean="0">
                          <a:latin typeface="Times New Roman" panose="02020603050405020304" pitchFamily="18" charset="0"/>
                          <a:cs typeface="Times New Roman" panose="02020603050405020304" pitchFamily="18" charset="0"/>
                        </a:rPr>
                        <a:t> Temp()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err="1" smtClean="0">
                          <a:latin typeface="Times New Roman" panose="02020603050405020304" pitchFamily="18" charset="0"/>
                          <a:cs typeface="Times New Roman" panose="02020603050405020304" pitchFamily="18" charset="0"/>
                        </a:rPr>
                        <a:t>E.code</a:t>
                      </a:r>
                      <a:r>
                        <a:rPr lang="en-US" altLang="zh-CN" sz="1800" i="1"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i="1" dirty="0" smtClean="0">
                          <a:latin typeface="Times New Roman" panose="02020603050405020304" pitchFamily="18" charset="0"/>
                          <a:cs typeface="Times New Roman" panose="02020603050405020304" pitchFamily="18" charset="0"/>
                        </a:rPr>
                        <a:t>.code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baseline="0" dirty="0" smtClean="0">
                          <a:latin typeface="Times New Roman" panose="02020603050405020304" pitchFamily="18" charset="0"/>
                          <a:cs typeface="Times New Roman" panose="02020603050405020304" pitchFamily="18" charset="0"/>
                        </a:rPr>
                        <a:t>               gen(</a:t>
                      </a:r>
                      <a:r>
                        <a:rPr lang="en-US" altLang="zh-CN" sz="1800" i="1" baseline="0" dirty="0" err="1" smtClean="0">
                          <a:latin typeface="Times New Roman" panose="02020603050405020304" pitchFamily="18" charset="0"/>
                          <a:cs typeface="Times New Roman" panose="02020603050405020304" pitchFamily="18" charset="0"/>
                        </a:rPr>
                        <a:t>E.addr</a:t>
                      </a:r>
                      <a:r>
                        <a:rPr lang="en-US" altLang="zh-CN" sz="1800" i="1" baseline="0" dirty="0" smtClean="0">
                          <a:latin typeface="Times New Roman" panose="02020603050405020304" pitchFamily="18" charset="0"/>
                          <a:cs typeface="Times New Roman" panose="02020603050405020304" pitchFamily="18" charset="0"/>
                        </a:rPr>
                        <a:t> ‘=’ ‘minus’</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i="1" baseline="0" dirty="0" smtClean="0">
                          <a:latin typeface="Times New Roman" panose="02020603050405020304" pitchFamily="18" charset="0"/>
                          <a:cs typeface="Times New Roman" panose="02020603050405020304" pitchFamily="18" charset="0"/>
                        </a:rPr>
                        <a:t>.</a:t>
                      </a:r>
                      <a:r>
                        <a:rPr lang="en-US" altLang="zh-CN" sz="1800" i="1" baseline="0" dirty="0" err="1" smtClean="0">
                          <a:latin typeface="Times New Roman" panose="02020603050405020304" pitchFamily="18" charset="0"/>
                          <a:cs typeface="Times New Roman" panose="02020603050405020304" pitchFamily="18" charset="0"/>
                        </a:rPr>
                        <a:t>addr</a:t>
                      </a:r>
                      <a:r>
                        <a:rPr lang="en-US" altLang="zh-CN" sz="1800" i="1" baseline="0" dirty="0" smtClean="0">
                          <a:latin typeface="Times New Roman" panose="02020603050405020304" pitchFamily="18" charset="0"/>
                          <a:cs typeface="Times New Roman" panose="02020603050405020304" pitchFamily="18" charset="0"/>
                        </a:rPr>
                        <a:t>)</a:t>
                      </a:r>
                    </a:p>
                    <a:p>
                      <a:r>
                        <a:rPr lang="en-US" altLang="zh-CN" sz="1800" i="1" dirty="0" err="1" smtClean="0">
                          <a:latin typeface="Times New Roman" panose="02020603050405020304" pitchFamily="18" charset="0"/>
                          <a:cs typeface="Times New Roman" panose="02020603050405020304" pitchFamily="18" charset="0"/>
                        </a:rPr>
                        <a:t>E.addr</a:t>
                      </a:r>
                      <a:r>
                        <a:rPr lang="en-US" altLang="zh-CN" sz="1800" i="1"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i="1" dirty="0" smtClean="0">
                          <a:latin typeface="Times New Roman" panose="02020603050405020304" pitchFamily="18" charset="0"/>
                          <a:cs typeface="Times New Roman" panose="02020603050405020304" pitchFamily="18" charset="0"/>
                        </a:rPr>
                        <a:t>.</a:t>
                      </a:r>
                      <a:r>
                        <a:rPr lang="en-US" altLang="zh-CN" sz="1800" i="1" dirty="0" err="1" smtClean="0">
                          <a:latin typeface="Times New Roman" panose="02020603050405020304" pitchFamily="18" charset="0"/>
                          <a:cs typeface="Times New Roman" panose="02020603050405020304" pitchFamily="18" charset="0"/>
                        </a:rPr>
                        <a:t>addr</a:t>
                      </a:r>
                      <a:endParaRPr lang="en-US" altLang="zh-CN" sz="1800" i="1" dirty="0" smtClean="0">
                        <a:latin typeface="Times New Roman" panose="02020603050405020304" pitchFamily="18" charset="0"/>
                        <a:cs typeface="Times New Roman" panose="02020603050405020304" pitchFamily="18" charset="0"/>
                      </a:endParaRPr>
                    </a:p>
                    <a:p>
                      <a:r>
                        <a:rPr lang="en-US" altLang="zh-CN" sz="1800" i="1" dirty="0" err="1" smtClean="0">
                          <a:latin typeface="Times New Roman" panose="02020603050405020304" pitchFamily="18" charset="0"/>
                          <a:cs typeface="Times New Roman" panose="02020603050405020304" pitchFamily="18" charset="0"/>
                        </a:rPr>
                        <a:t>E.code</a:t>
                      </a:r>
                      <a:r>
                        <a:rPr lang="en-US" altLang="zh-CN" sz="1800" i="1"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i="1" dirty="0" smtClean="0">
                          <a:latin typeface="Times New Roman" panose="02020603050405020304" pitchFamily="18" charset="0"/>
                          <a:cs typeface="Times New Roman" panose="02020603050405020304" pitchFamily="18" charset="0"/>
                        </a:rPr>
                        <a:t>.code </a:t>
                      </a:r>
                    </a:p>
                    <a:p>
                      <a:r>
                        <a:rPr lang="en-US" altLang="zh-CN" sz="1800" i="1" dirty="0" err="1" smtClean="0">
                          <a:latin typeface="Times New Roman" panose="02020603050405020304" pitchFamily="18" charset="0"/>
                          <a:cs typeface="Times New Roman" panose="02020603050405020304" pitchFamily="18" charset="0"/>
                        </a:rPr>
                        <a:t>E.addr</a:t>
                      </a:r>
                      <a:r>
                        <a:rPr lang="en-US" altLang="zh-CN" sz="1800" i="1" dirty="0" smtClean="0">
                          <a:latin typeface="Times New Roman" panose="02020603050405020304" pitchFamily="18" charset="0"/>
                          <a:cs typeface="Times New Roman" panose="02020603050405020304" pitchFamily="18" charset="0"/>
                        </a:rPr>
                        <a:t> = </a:t>
                      </a:r>
                      <a:r>
                        <a:rPr lang="en-US" altLang="zh-CN" sz="1800" i="1" dirty="0" err="1" smtClean="0">
                          <a:latin typeface="Times New Roman" panose="02020603050405020304" pitchFamily="18" charset="0"/>
                          <a:cs typeface="Times New Roman" panose="02020603050405020304" pitchFamily="18" charset="0"/>
                          <a:sym typeface="Symbol" panose="05050102010706020507" pitchFamily="18" charset="2"/>
                        </a:rPr>
                        <a:t>top.get</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1" i="1" dirty="0" err="1" smtClean="0">
                          <a:solidFill>
                            <a:schemeClr val="tx1"/>
                          </a:solidFill>
                          <a:latin typeface="Times New Roman" panose="02020603050405020304" pitchFamily="18" charset="0"/>
                          <a:cs typeface="Times New Roman" panose="02020603050405020304" pitchFamily="18" charset="0"/>
                        </a:rPr>
                        <a:t>id</a:t>
                      </a:r>
                      <a:r>
                        <a:rPr lang="en-US" altLang="zh-CN" sz="1800" i="1" dirty="0" err="1" smtClean="0">
                          <a:latin typeface="Times New Roman" panose="02020603050405020304" pitchFamily="18" charset="0"/>
                          <a:cs typeface="Times New Roman" panose="02020603050405020304" pitchFamily="18" charset="0"/>
                        </a:rPr>
                        <a:t>.lexeme</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i="1" dirty="0" smtClean="0">
                        <a:latin typeface="Times New Roman" panose="02020603050405020304" pitchFamily="18" charset="0"/>
                        <a:cs typeface="Times New Roman" panose="02020603050405020304" pitchFamily="18" charset="0"/>
                      </a:endParaRPr>
                    </a:p>
                    <a:p>
                      <a:r>
                        <a:rPr lang="en-US" altLang="zh-CN" sz="1800" i="1" dirty="0" err="1" smtClean="0">
                          <a:latin typeface="Times New Roman" panose="02020603050405020304" pitchFamily="18" charset="0"/>
                          <a:cs typeface="Times New Roman" panose="02020603050405020304" pitchFamily="18" charset="0"/>
                        </a:rPr>
                        <a:t>E.code</a:t>
                      </a:r>
                      <a:r>
                        <a:rPr lang="en-US" altLang="zh-CN" sz="1800" i="1"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i="1"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3917881"/>
                  </a:ext>
                </a:extLst>
              </a:tr>
            </a:tbl>
          </a:graphicData>
        </a:graphic>
      </p:graphicFrame>
      <p:sp>
        <p:nvSpPr>
          <p:cNvPr id="6" name="TextBox 7"/>
          <p:cNvSpPr txBox="1">
            <a:spLocks noChangeArrowheads="1"/>
          </p:cNvSpPr>
          <p:nvPr/>
        </p:nvSpPr>
        <p:spPr bwMode="auto">
          <a:xfrm>
            <a:off x="3635896" y="6214646"/>
            <a:ext cx="26642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1600" dirty="0" smtClean="0">
                <a:latin typeface="宋体" panose="02010600030101010101" pitchFamily="2" charset="-122"/>
                <a:ea typeface="楷体" panose="02010609060101010101"/>
              </a:rPr>
              <a:t>表达式的三地址代码</a:t>
            </a:r>
            <a:endParaRPr lang="zh-CN" altLang="en-US" sz="2000" dirty="0">
              <a:latin typeface="宋体" panose="02010600030101010101" pitchFamily="2" charset="-122"/>
              <a:ea typeface="楷体" panose="02010609060101010101"/>
            </a:endParaRPr>
          </a:p>
        </p:txBody>
      </p:sp>
    </p:spTree>
    <p:extLst>
      <p:ext uri="{BB962C8B-B14F-4D97-AF65-F5344CB8AC3E}">
        <p14:creationId xmlns:p14="http://schemas.microsoft.com/office/powerpoint/2010/main" val="3796429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a:t>
            </a:r>
            <a:r>
              <a:rPr lang="zh-CN" altLang="en-US" dirty="0" smtClean="0"/>
              <a:t>的翻译</a:t>
            </a:r>
            <a:endParaRPr lang="zh-CN" altLang="en-US" dirty="0"/>
          </a:p>
        </p:txBody>
      </p:sp>
      <p:sp>
        <p:nvSpPr>
          <p:cNvPr id="3" name="内容占位符 2"/>
          <p:cNvSpPr>
            <a:spLocks noGrp="1"/>
          </p:cNvSpPr>
          <p:nvPr>
            <p:ph idx="1"/>
          </p:nvPr>
        </p:nvSpPr>
        <p:spPr/>
        <p:txBody>
          <a:bodyPr/>
          <a:lstStyle/>
          <a:p>
            <a:pPr>
              <a:defRPr/>
            </a:pPr>
            <a:r>
              <a:rPr lang="zh-CN" altLang="en-US" dirty="0" smtClean="0">
                <a:latin typeface="+mj-ea"/>
              </a:rPr>
              <a:t>增量翻译</a:t>
            </a:r>
            <a:endParaRPr lang="zh-CN" altLang="en-US" sz="1800" dirty="0">
              <a:latin typeface="+mn-ea"/>
            </a:endParaRPr>
          </a:p>
          <a:p>
            <a:pPr lvl="2"/>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0560571"/>
              </p:ext>
            </p:extLst>
          </p:nvPr>
        </p:nvGraphicFramePr>
        <p:xfrm>
          <a:off x="1691680" y="2431698"/>
          <a:ext cx="6300700" cy="3213803"/>
        </p:xfrm>
        <a:graphic>
          <a:graphicData uri="http://schemas.openxmlformats.org/drawingml/2006/table">
            <a:tbl>
              <a:tblPr>
                <a:tableStyleId>{5C22544A-7EE6-4342-B048-85BDC9FD1C3A}</a:tableStyleId>
              </a:tblPr>
              <a:tblGrid>
                <a:gridCol w="1650183">
                  <a:extLst>
                    <a:ext uri="{9D8B030D-6E8A-4147-A177-3AD203B41FA5}">
                      <a16:colId xmlns:a16="http://schemas.microsoft.com/office/drawing/2014/main" val="2882323476"/>
                    </a:ext>
                  </a:extLst>
                </a:gridCol>
                <a:gridCol w="4650517">
                  <a:extLst>
                    <a:ext uri="{9D8B030D-6E8A-4147-A177-3AD203B41FA5}">
                      <a16:colId xmlns:a16="http://schemas.microsoft.com/office/drawing/2014/main" val="4086640525"/>
                    </a:ext>
                  </a:extLst>
                </a:gridCol>
              </a:tblGrid>
              <a:tr h="3213803">
                <a:tc>
                  <a:txBody>
                    <a:bodyPr/>
                    <a:lstStyle/>
                    <a:p>
                      <a:pPr algn="ctr"/>
                      <a:r>
                        <a:rPr lang="en-US" altLang="zh-CN" sz="1800" dirty="0" smtClean="0">
                          <a:latin typeface="Times New Roman" panose="02020603050405020304" pitchFamily="18" charset="0"/>
                          <a:cs typeface="Times New Roman" panose="02020603050405020304" pitchFamily="18" charset="0"/>
                        </a:rPr>
                        <a:t>S</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b="1"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id</a:t>
                      </a:r>
                      <a:r>
                        <a:rPr lang="en-US" altLang="zh-CN" sz="1800" b="1" i="1" baseline="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 E </a:t>
                      </a:r>
                      <a:r>
                        <a:rPr lang="zh-CN" altLang="en-US" sz="1800" i="1" baseline="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algn="ct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algn="ct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 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2</a:t>
                      </a:r>
                    </a:p>
                    <a:p>
                      <a:pPr algn="ct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algn="ct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algn="ct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1800" i="1" baseline="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a:t>
                      </a:r>
                      <a:r>
                        <a:rPr lang="zh-CN" altLang="en-US" sz="1800" i="1" baseline="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baseline="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b="1" i="1" baseline="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id</a:t>
                      </a:r>
                      <a:endParaRPr lang="en-US" altLang="zh-CN" sz="1800" b="1" i="1" baseline="-250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dirty="0" smtClean="0">
                          <a:latin typeface="Times New Roman" panose="02020603050405020304" pitchFamily="18" charset="0"/>
                          <a:cs typeface="Times New Roman" panose="02020603050405020304" pitchFamily="18" charset="0"/>
                        </a:rPr>
                        <a:t>{gen(</a:t>
                      </a:r>
                      <a:r>
                        <a:rPr lang="en-US" altLang="zh-CN" sz="1800" dirty="0" err="1" smtClean="0">
                          <a:latin typeface="Times New Roman" panose="02020603050405020304" pitchFamily="18" charset="0"/>
                          <a:cs typeface="Times New Roman" panose="02020603050405020304" pitchFamily="18" charset="0"/>
                        </a:rPr>
                        <a:t>top.get</a:t>
                      </a:r>
                      <a:r>
                        <a:rPr lang="en-US" altLang="zh-CN" sz="1800" dirty="0" smtClean="0">
                          <a:latin typeface="Times New Roman" panose="02020603050405020304" pitchFamily="18" charset="0"/>
                          <a:cs typeface="Times New Roman" panose="02020603050405020304" pitchFamily="18" charset="0"/>
                        </a:rPr>
                        <a:t>(</a:t>
                      </a:r>
                      <a:r>
                        <a:rPr lang="en-US" altLang="zh-CN" sz="1800" b="1" dirty="0" err="1" smtClean="0">
                          <a:solidFill>
                            <a:schemeClr val="tx1"/>
                          </a:solidFill>
                          <a:latin typeface="Times New Roman" panose="02020603050405020304" pitchFamily="18" charset="0"/>
                          <a:cs typeface="Times New Roman" panose="02020603050405020304" pitchFamily="18" charset="0"/>
                        </a:rPr>
                        <a:t>id</a:t>
                      </a:r>
                      <a:r>
                        <a:rPr lang="en-US" altLang="zh-CN" sz="1800" dirty="0" err="1" smtClean="0">
                          <a:latin typeface="Times New Roman" panose="02020603050405020304" pitchFamily="18" charset="0"/>
                          <a:cs typeface="Times New Roman" panose="02020603050405020304" pitchFamily="18" charset="0"/>
                        </a:rPr>
                        <a:t>.lexeme</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E.addr</a:t>
                      </a:r>
                      <a:r>
                        <a:rPr lang="en-US" altLang="zh-CN" sz="1800" dirty="0" smtClean="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 }</a:t>
                      </a:r>
                    </a:p>
                    <a:p>
                      <a:endParaRPr lang="en-US" altLang="zh-CN" sz="180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a:t>
                      </a:r>
                      <a:r>
                        <a:rPr lang="en-US" altLang="zh-CN" sz="1800" dirty="0" err="1" smtClean="0">
                          <a:latin typeface="Times New Roman" panose="02020603050405020304" pitchFamily="18" charset="0"/>
                          <a:cs typeface="Times New Roman" panose="02020603050405020304" pitchFamily="18" charset="0"/>
                        </a:rPr>
                        <a:t>E.addr</a:t>
                      </a:r>
                      <a:r>
                        <a:rPr lang="en-US" altLang="zh-CN" sz="1800" dirty="0" smtClean="0">
                          <a:latin typeface="Times New Roman" panose="02020603050405020304" pitchFamily="18" charset="0"/>
                          <a:cs typeface="Times New Roman" panose="02020603050405020304" pitchFamily="18" charset="0"/>
                        </a:rPr>
                        <a:t> = </a:t>
                      </a:r>
                      <a:r>
                        <a:rPr lang="en-US" altLang="zh-CN" sz="1800" b="1" dirty="0" smtClean="0">
                          <a:latin typeface="Times New Roman" panose="02020603050405020304" pitchFamily="18" charset="0"/>
                          <a:cs typeface="Times New Roman" panose="02020603050405020304" pitchFamily="18" charset="0"/>
                        </a:rPr>
                        <a:t>new</a:t>
                      </a:r>
                      <a:r>
                        <a:rPr lang="en-US" altLang="zh-CN" sz="1800" dirty="0" smtClean="0">
                          <a:latin typeface="Times New Roman" panose="02020603050405020304" pitchFamily="18" charset="0"/>
                          <a:cs typeface="Times New Roman" panose="02020603050405020304" pitchFamily="18" charset="0"/>
                        </a:rPr>
                        <a:t> Temp();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latin typeface="Times New Roman" panose="02020603050405020304" pitchFamily="18" charset="0"/>
                          <a:cs typeface="Times New Roman" panose="02020603050405020304" pitchFamily="18" charset="0"/>
                        </a:rPr>
                        <a:t>  gen(</a:t>
                      </a:r>
                      <a:r>
                        <a:rPr lang="en-US" altLang="zh-CN" sz="1800" baseline="0" dirty="0" err="1" smtClean="0">
                          <a:latin typeface="Times New Roman" panose="02020603050405020304" pitchFamily="18" charset="0"/>
                          <a:cs typeface="Times New Roman" panose="02020603050405020304" pitchFamily="18" charset="0"/>
                        </a:rPr>
                        <a:t>E.addr</a:t>
                      </a:r>
                      <a:r>
                        <a:rPr lang="en-US" altLang="zh-CN" sz="1800" baseline="0"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baseline="0" dirty="0" smtClean="0">
                          <a:latin typeface="Times New Roman" panose="02020603050405020304" pitchFamily="18" charset="0"/>
                          <a:cs typeface="Times New Roman" panose="02020603050405020304" pitchFamily="18" charset="0"/>
                        </a:rPr>
                        <a:t>.</a:t>
                      </a:r>
                      <a:r>
                        <a:rPr lang="en-US" altLang="zh-CN" sz="1800" baseline="0" dirty="0" err="1" smtClean="0">
                          <a:latin typeface="Times New Roman" panose="02020603050405020304" pitchFamily="18" charset="0"/>
                          <a:cs typeface="Times New Roman" panose="02020603050405020304" pitchFamily="18" charset="0"/>
                        </a:rPr>
                        <a:t>addr</a:t>
                      </a:r>
                      <a:r>
                        <a:rPr lang="en-US" altLang="zh-CN" sz="1800" baseline="0"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2</a:t>
                      </a:r>
                      <a:r>
                        <a:rPr lang="en-US" altLang="zh-CN" sz="1800" baseline="0" dirty="0" smtClean="0">
                          <a:latin typeface="Times New Roman" panose="02020603050405020304" pitchFamily="18" charset="0"/>
                          <a:cs typeface="Times New Roman" panose="02020603050405020304" pitchFamily="18" charset="0"/>
                        </a:rPr>
                        <a:t>.addr);}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a:t>
                      </a:r>
                      <a:r>
                        <a:rPr lang="en-US" altLang="zh-CN" sz="1800" dirty="0" err="1" smtClean="0">
                          <a:latin typeface="Times New Roman" panose="02020603050405020304" pitchFamily="18" charset="0"/>
                          <a:cs typeface="Times New Roman" panose="02020603050405020304" pitchFamily="18" charset="0"/>
                        </a:rPr>
                        <a:t>E.addr</a:t>
                      </a:r>
                      <a:r>
                        <a:rPr lang="en-US" altLang="zh-CN" sz="1800" dirty="0" smtClean="0">
                          <a:latin typeface="Times New Roman" panose="02020603050405020304" pitchFamily="18" charset="0"/>
                          <a:cs typeface="Times New Roman" panose="02020603050405020304" pitchFamily="18" charset="0"/>
                        </a:rPr>
                        <a:t> = </a:t>
                      </a:r>
                      <a:r>
                        <a:rPr lang="en-US" altLang="zh-CN" sz="1800" b="1" dirty="0" smtClean="0">
                          <a:latin typeface="Times New Roman" panose="02020603050405020304" pitchFamily="18" charset="0"/>
                          <a:cs typeface="Times New Roman" panose="02020603050405020304" pitchFamily="18" charset="0"/>
                        </a:rPr>
                        <a:t>new</a:t>
                      </a:r>
                      <a:r>
                        <a:rPr lang="en-US" altLang="zh-CN" sz="1800" dirty="0" smtClean="0">
                          <a:latin typeface="Times New Roman" panose="02020603050405020304" pitchFamily="18" charset="0"/>
                          <a:cs typeface="Times New Roman" panose="02020603050405020304" pitchFamily="18" charset="0"/>
                        </a:rPr>
                        <a:t> Temp();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latin typeface="Times New Roman" panose="02020603050405020304" pitchFamily="18" charset="0"/>
                          <a:cs typeface="Times New Roman" panose="02020603050405020304" pitchFamily="18" charset="0"/>
                        </a:rPr>
                        <a:t>  gen(</a:t>
                      </a:r>
                      <a:r>
                        <a:rPr lang="en-US" altLang="zh-CN" sz="1800" baseline="0" dirty="0" err="1" smtClean="0">
                          <a:latin typeface="Times New Roman" panose="02020603050405020304" pitchFamily="18" charset="0"/>
                          <a:cs typeface="Times New Roman" panose="02020603050405020304" pitchFamily="18" charset="0"/>
                        </a:rPr>
                        <a:t>E.addr</a:t>
                      </a:r>
                      <a:r>
                        <a:rPr lang="en-US" altLang="zh-CN" sz="1800" baseline="0" dirty="0" smtClean="0">
                          <a:latin typeface="Times New Roman" panose="02020603050405020304" pitchFamily="18" charset="0"/>
                          <a:cs typeface="Times New Roman" panose="02020603050405020304" pitchFamily="18" charset="0"/>
                        </a:rPr>
                        <a:t> ‘=’ ‘minus’</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baseline="0" dirty="0" smtClean="0">
                          <a:latin typeface="Times New Roman" panose="02020603050405020304" pitchFamily="18" charset="0"/>
                          <a:cs typeface="Times New Roman" panose="02020603050405020304" pitchFamily="18" charset="0"/>
                        </a:rPr>
                        <a:t>.</a:t>
                      </a:r>
                      <a:r>
                        <a:rPr lang="en-US" altLang="zh-CN" sz="1800" baseline="0" dirty="0" err="1" smtClean="0">
                          <a:latin typeface="Times New Roman" panose="02020603050405020304" pitchFamily="18" charset="0"/>
                          <a:cs typeface="Times New Roman" panose="02020603050405020304" pitchFamily="18" charset="0"/>
                        </a:rPr>
                        <a:t>addr</a:t>
                      </a:r>
                      <a:r>
                        <a:rPr lang="en-US" altLang="zh-CN" sz="1800" baseline="0" dirty="0" smtClean="0">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aseline="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a:t>
                      </a:r>
                      <a:r>
                        <a:rPr lang="en-US" altLang="zh-CN" sz="1800" dirty="0" err="1" smtClean="0">
                          <a:latin typeface="Times New Roman" panose="02020603050405020304" pitchFamily="18" charset="0"/>
                          <a:cs typeface="Times New Roman" panose="02020603050405020304" pitchFamily="18" charset="0"/>
                        </a:rPr>
                        <a:t>E.addr</a:t>
                      </a:r>
                      <a:r>
                        <a:rPr lang="en-US" altLang="zh-CN" sz="1800" dirty="0" smtClean="0">
                          <a:latin typeface="Times New Roman" panose="02020603050405020304" pitchFamily="18" charset="0"/>
                          <a:cs typeface="Times New Roman" panose="02020603050405020304" pitchFamily="18" charset="0"/>
                        </a:rPr>
                        <a:t> = </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E</a:t>
                      </a:r>
                      <a:r>
                        <a:rPr lang="en-US" altLang="zh-CN" sz="1800" i="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1800" dirty="0" smtClean="0">
                          <a:latin typeface="Times New Roman" panose="02020603050405020304" pitchFamily="18" charset="0"/>
                          <a:cs typeface="Times New Roman" panose="02020603050405020304" pitchFamily="18" charset="0"/>
                        </a:rPr>
                        <a:t>.</a:t>
                      </a:r>
                      <a:r>
                        <a:rPr lang="en-US" altLang="zh-CN" sz="1800" dirty="0" err="1" smtClean="0">
                          <a:latin typeface="Times New Roman" panose="02020603050405020304" pitchFamily="18" charset="0"/>
                          <a:cs typeface="Times New Roman" panose="02020603050405020304" pitchFamily="18" charset="0"/>
                        </a:rPr>
                        <a:t>addr</a:t>
                      </a:r>
                      <a:r>
                        <a:rPr lang="en-US" altLang="zh-CN" sz="1800" dirty="0" smtClean="0">
                          <a:latin typeface="Times New Roman" panose="02020603050405020304" pitchFamily="18" charset="0"/>
                          <a:cs typeface="Times New Roman" panose="02020603050405020304" pitchFamily="18" charset="0"/>
                        </a:rPr>
                        <a:t>;}</a:t>
                      </a:r>
                    </a:p>
                    <a:p>
                      <a:endParaRPr lang="en-US" altLang="zh-CN" sz="180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a:t>
                      </a:r>
                      <a:r>
                        <a:rPr lang="en-US" altLang="zh-CN" sz="1800" dirty="0" err="1" smtClean="0">
                          <a:latin typeface="Times New Roman" panose="02020603050405020304" pitchFamily="18" charset="0"/>
                          <a:cs typeface="Times New Roman" panose="02020603050405020304" pitchFamily="18" charset="0"/>
                        </a:rPr>
                        <a:t>E.addr</a:t>
                      </a:r>
                      <a:r>
                        <a:rPr lang="en-US" altLang="zh-CN" sz="1800" dirty="0" smtClean="0">
                          <a:latin typeface="Times New Roman" panose="02020603050405020304" pitchFamily="18" charset="0"/>
                          <a:cs typeface="Times New Roman" panose="02020603050405020304" pitchFamily="18" charset="0"/>
                        </a:rPr>
                        <a:t> = </a:t>
                      </a:r>
                      <a:r>
                        <a:rPr lang="en-US" altLang="zh-CN" sz="1800" i="1" dirty="0" err="1" smtClean="0">
                          <a:latin typeface="Times New Roman" panose="02020603050405020304" pitchFamily="18" charset="0"/>
                          <a:cs typeface="Times New Roman" panose="02020603050405020304" pitchFamily="18" charset="0"/>
                          <a:sym typeface="Symbol" panose="05050102010706020507" pitchFamily="18" charset="2"/>
                        </a:rPr>
                        <a:t>top.get</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b="1" dirty="0" err="1" smtClean="0">
                          <a:solidFill>
                            <a:schemeClr val="tx1"/>
                          </a:solidFill>
                          <a:latin typeface="Times New Roman" panose="02020603050405020304" pitchFamily="18" charset="0"/>
                          <a:cs typeface="Times New Roman" panose="02020603050405020304" pitchFamily="18" charset="0"/>
                        </a:rPr>
                        <a:t>id</a:t>
                      </a:r>
                      <a:r>
                        <a:rPr lang="en-US" altLang="zh-CN" sz="1800" dirty="0" err="1" smtClean="0">
                          <a:latin typeface="Times New Roman" panose="02020603050405020304" pitchFamily="18" charset="0"/>
                          <a:cs typeface="Times New Roman" panose="02020603050405020304" pitchFamily="18" charset="0"/>
                        </a:rPr>
                        <a:t>.lexeme</a:t>
                      </a:r>
                      <a:r>
                        <a:rPr lang="en-US" altLang="zh-CN" sz="1800" i="1"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3917881"/>
                  </a:ext>
                </a:extLst>
              </a:tr>
            </a:tbl>
          </a:graphicData>
        </a:graphic>
      </p:graphicFrame>
      <p:sp>
        <p:nvSpPr>
          <p:cNvPr id="6" name="TextBox 7"/>
          <p:cNvSpPr txBox="1">
            <a:spLocks noChangeArrowheads="1"/>
          </p:cNvSpPr>
          <p:nvPr/>
        </p:nvSpPr>
        <p:spPr bwMode="auto">
          <a:xfrm>
            <a:off x="3293858" y="5891973"/>
            <a:ext cx="30963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1600" dirty="0" smtClean="0">
                <a:latin typeface="宋体" panose="02010600030101010101" pitchFamily="2" charset="-122"/>
                <a:ea typeface="楷体" panose="02010609060101010101"/>
              </a:rPr>
              <a:t>增量生成表达式的三地址代码</a:t>
            </a:r>
            <a:endParaRPr lang="zh-CN" altLang="en-US" sz="2000" dirty="0">
              <a:latin typeface="宋体" panose="02010600030101010101" pitchFamily="2" charset="-122"/>
              <a:ea typeface="楷体" panose="02010609060101010101"/>
            </a:endParaRPr>
          </a:p>
        </p:txBody>
      </p:sp>
    </p:spTree>
    <p:extLst>
      <p:ext uri="{BB962C8B-B14F-4D97-AF65-F5344CB8AC3E}">
        <p14:creationId xmlns:p14="http://schemas.microsoft.com/office/powerpoint/2010/main" val="378367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a:t>
            </a:r>
            <a:r>
              <a:rPr lang="zh-CN" altLang="en-US" dirty="0" smtClean="0"/>
              <a:t>的翻译</a:t>
            </a:r>
            <a:endParaRPr lang="zh-CN" altLang="en-US" dirty="0"/>
          </a:p>
        </p:txBody>
      </p:sp>
      <p:sp>
        <p:nvSpPr>
          <p:cNvPr id="3" name="内容占位符 2"/>
          <p:cNvSpPr>
            <a:spLocks noGrp="1"/>
          </p:cNvSpPr>
          <p:nvPr>
            <p:ph idx="1"/>
          </p:nvPr>
        </p:nvSpPr>
        <p:spPr/>
        <p:txBody>
          <a:bodyPr/>
          <a:lstStyle/>
          <a:p>
            <a:pPr>
              <a:defRPr/>
            </a:pPr>
            <a:r>
              <a:rPr lang="zh-CN" altLang="en-US" dirty="0" smtClean="0">
                <a:latin typeface="+mj-ea"/>
              </a:rPr>
              <a:t>数组引用的翻译</a:t>
            </a:r>
            <a:endParaRPr lang="zh-CN" altLang="en-US" sz="1800" dirty="0" smtClean="0">
              <a:latin typeface="+mn-ea"/>
            </a:endParaRPr>
          </a:p>
          <a:p>
            <a:pPr lvl="2"/>
            <a:endParaRPr lang="zh-CN" altLang="en-US" dirty="0"/>
          </a:p>
        </p:txBody>
      </p:sp>
      <p:sp>
        <p:nvSpPr>
          <p:cNvPr id="4" name="TextBox 7"/>
          <p:cNvSpPr txBox="1">
            <a:spLocks noChangeArrowheads="1"/>
          </p:cNvSpPr>
          <p:nvPr/>
        </p:nvSpPr>
        <p:spPr bwMode="auto">
          <a:xfrm>
            <a:off x="1691680" y="2088409"/>
            <a:ext cx="6480720" cy="42780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600" i="1" dirty="0" smtClean="0">
                <a:latin typeface="Times New Roman" panose="02020603050405020304" pitchFamily="18" charset="0"/>
                <a:cs typeface="Times New Roman" panose="02020603050405020304" pitchFamily="18" charset="0"/>
              </a:rPr>
              <a:t>S → id</a:t>
            </a:r>
            <a:r>
              <a:rPr lang="en-US" altLang="zh-CN" sz="1600" i="1" dirty="0">
                <a:latin typeface="Times New Roman" panose="02020603050405020304" pitchFamily="18" charset="0"/>
                <a:cs typeface="Times New Roman" panose="02020603050405020304" pitchFamily="18" charset="0"/>
              </a:rPr>
              <a:t> = E</a:t>
            </a:r>
            <a:r>
              <a:rPr lang="en-US" altLang="zh-CN" sz="1600" i="1" dirty="0" smtClean="0">
                <a:latin typeface="Times New Roman" panose="02020603050405020304" pitchFamily="18" charset="0"/>
                <a:cs typeface="Times New Roman" panose="02020603050405020304" pitchFamily="18" charset="0"/>
              </a:rPr>
              <a:t>; 	{gen(</a:t>
            </a:r>
            <a:r>
              <a:rPr lang="en-US" altLang="zh-CN" sz="1600" i="1" dirty="0" err="1" smtClean="0">
                <a:latin typeface="Times New Roman" panose="02020603050405020304" pitchFamily="18" charset="0"/>
                <a:cs typeface="Times New Roman" panose="02020603050405020304" pitchFamily="18" charset="0"/>
              </a:rPr>
              <a:t>top.get</a:t>
            </a:r>
            <a:r>
              <a:rPr lang="en-US" altLang="zh-CN" sz="1600" i="1" dirty="0" smtClean="0">
                <a:latin typeface="Times New Roman" panose="02020603050405020304" pitchFamily="18" charset="0"/>
                <a:cs typeface="Times New Roman" panose="02020603050405020304" pitchFamily="18" charset="0"/>
              </a:rPr>
              <a:t>(</a:t>
            </a:r>
            <a:r>
              <a:rPr lang="en-US" altLang="zh-CN" sz="1600" b="1" i="1" dirty="0" err="1" smtClean="0">
                <a:latin typeface="Times New Roman" panose="02020603050405020304" pitchFamily="18" charset="0"/>
                <a:cs typeface="Times New Roman" panose="02020603050405020304" pitchFamily="18" charset="0"/>
              </a:rPr>
              <a:t>id</a:t>
            </a:r>
            <a:r>
              <a:rPr lang="en-US" altLang="zh-CN" sz="1600" i="1" dirty="0" err="1" smtClean="0">
                <a:latin typeface="Times New Roman" panose="02020603050405020304" pitchFamily="18" charset="0"/>
                <a:cs typeface="Times New Roman" panose="02020603050405020304" pitchFamily="18" charset="0"/>
              </a:rPr>
              <a:t>.lexeme</a:t>
            </a:r>
            <a:r>
              <a:rPr lang="en-US" altLang="zh-CN" sz="1600" i="1" dirty="0" smtClean="0">
                <a:latin typeface="Times New Roman" panose="02020603050405020304" pitchFamily="18" charset="0"/>
                <a:cs typeface="Times New Roman" panose="02020603050405020304" pitchFamily="18" charset="0"/>
              </a:rPr>
              <a:t>) ’=’ </a:t>
            </a:r>
            <a:r>
              <a:rPr lang="en-US" altLang="zh-CN" sz="1600" i="1" dirty="0" err="1" smtClean="0">
                <a:latin typeface="Times New Roman" panose="02020603050405020304" pitchFamily="18" charset="0"/>
                <a:cs typeface="Times New Roman" panose="02020603050405020304" pitchFamily="18" charset="0"/>
              </a:rPr>
              <a:t>E.addr</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L=E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 gen(</a:t>
            </a:r>
            <a:r>
              <a:rPr lang="en-US" altLang="zh-CN" sz="1600" i="1" dirty="0" err="1" smtClean="0">
                <a:latin typeface="Times New Roman" panose="02020603050405020304" pitchFamily="18" charset="0"/>
                <a:cs typeface="Times New Roman" panose="02020603050405020304" pitchFamily="18" charset="0"/>
              </a:rPr>
              <a:t>Larray.base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L.adrr</a:t>
            </a:r>
            <a:r>
              <a:rPr lang="en-US" altLang="zh-CN" sz="1600" i="1" dirty="0" smtClean="0">
                <a:latin typeface="Times New Roman" panose="02020603050405020304" pitchFamily="18" charset="0"/>
                <a:cs typeface="Times New Roman" panose="02020603050405020304" pitchFamily="18" charset="0"/>
              </a:rPr>
              <a:t> ‘]’ </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E.addr</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E → </a:t>
            </a:r>
            <a:r>
              <a:rPr lang="en-US" altLang="zh-CN" sz="1600" i="1" dirty="0" smtClean="0">
                <a:latin typeface="Times New Roman" panose="02020603050405020304" pitchFamily="18" charset="0"/>
                <a:cs typeface="Times New Roman" panose="02020603050405020304" pitchFamily="18" charset="0"/>
              </a:rPr>
              <a:t>E+E2	{</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E.addr</a:t>
            </a:r>
            <a:r>
              <a:rPr lang="en-US" altLang="zh-CN" sz="1600" i="1" dirty="0">
                <a:latin typeface="Times New Roman" panose="02020603050405020304" pitchFamily="18" charset="0"/>
                <a:cs typeface="Times New Roman" panose="02020603050405020304" pitchFamily="18" charset="0"/>
              </a:rPr>
              <a:t>=new Temp();</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gen(</a:t>
            </a:r>
            <a:r>
              <a:rPr lang="en-US" altLang="zh-CN" sz="1600" i="1" dirty="0" err="1" smtClean="0">
                <a:latin typeface="Times New Roman" panose="02020603050405020304" pitchFamily="18" charset="0"/>
                <a:cs typeface="Times New Roman" panose="02020603050405020304" pitchFamily="18" charset="0"/>
              </a:rPr>
              <a:t>E.addr</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E1.addr</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E2.addr);}</a:t>
            </a:r>
            <a:r>
              <a:rPr lang="zh-CN" altLang="en-US" sz="1600" i="1" dirty="0">
                <a:latin typeface="Times New Roman" panose="02020603050405020304" pitchFamily="18" charset="0"/>
                <a:cs typeface="Times New Roman" panose="02020603050405020304" pitchFamily="18" charset="0"/>
              </a:rPr>
              <a:t/>
            </a:r>
            <a:br>
              <a:rPr lang="zh-CN" altLang="en-US"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id</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a:t>
            </a:r>
            <a:r>
              <a:rPr lang="zh-CN" altLang="en-US" sz="1600" i="1" dirty="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E.addr</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top.get</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id.lexeme</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L</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E.addr</a:t>
            </a:r>
            <a:r>
              <a:rPr lang="en-US" altLang="zh-CN" sz="1600" i="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new</a:t>
            </a:r>
            <a:r>
              <a:rPr lang="en-US" altLang="zh-CN" sz="1600" i="1" dirty="0">
                <a:latin typeface="Times New Roman" panose="02020603050405020304" pitchFamily="18" charset="0"/>
                <a:cs typeface="Times New Roman" panose="02020603050405020304" pitchFamily="18" charset="0"/>
              </a:rPr>
              <a:t> Temp();</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gen(</a:t>
            </a:r>
            <a:r>
              <a:rPr lang="en-US" altLang="zh-CN" sz="1600" i="1" dirty="0" err="1" smtClean="0">
                <a:latin typeface="Times New Roman" panose="02020603050405020304" pitchFamily="18" charset="0"/>
                <a:cs typeface="Times New Roman" panose="02020603050405020304" pitchFamily="18" charset="0"/>
              </a:rPr>
              <a:t>E.addr</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L.array.base</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L.addr</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zh-CN" altLang="en-US" sz="1600" i="1" dirty="0">
                <a:latin typeface="Times New Roman" panose="02020603050405020304" pitchFamily="18" charset="0"/>
                <a:cs typeface="Times New Roman" panose="02020603050405020304" pitchFamily="18" charset="0"/>
              </a:rPr>
              <a:t/>
            </a:r>
            <a:br>
              <a:rPr lang="zh-CN" altLang="en-US"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L → id </a:t>
            </a:r>
            <a:r>
              <a:rPr lang="en-US" altLang="zh-CN" sz="1600" i="1" dirty="0" smtClean="0">
                <a:latin typeface="Times New Roman" panose="02020603050405020304" pitchFamily="18" charset="0"/>
                <a:cs typeface="Times New Roman" panose="02020603050405020304" pitchFamily="18" charset="0"/>
              </a:rPr>
              <a:t> [E]	{</a:t>
            </a:r>
            <a:r>
              <a:rPr lang="en-US" altLang="zh-CN" sz="1600" i="1" dirty="0" err="1" smtClean="0">
                <a:latin typeface="Times New Roman" panose="02020603050405020304" pitchFamily="18" charset="0"/>
                <a:cs typeface="Times New Roman" panose="02020603050405020304" pitchFamily="18" charset="0"/>
              </a:rPr>
              <a:t>L.array</a:t>
            </a:r>
            <a:r>
              <a:rPr lang="en-US" altLang="zh-CN" sz="1600" i="1" dirty="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top.get</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id.lexeme</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L.type</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L.array.type.elem</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L.addr</a:t>
            </a:r>
            <a:r>
              <a:rPr lang="en-US" altLang="zh-CN" sz="1600" i="1" dirty="0" smtClean="0">
                <a:latin typeface="Times New Roman" panose="02020603050405020304" pitchFamily="18" charset="0"/>
                <a:cs typeface="Times New Roman" panose="02020603050405020304" pitchFamily="18" charset="0"/>
              </a:rPr>
              <a:t>= </a:t>
            </a:r>
            <a:r>
              <a:rPr lang="en-US" altLang="zh-CN" sz="1600" b="1" i="1" dirty="0" smtClean="0">
                <a:latin typeface="Times New Roman" panose="02020603050405020304" pitchFamily="18" charset="0"/>
                <a:cs typeface="Times New Roman" panose="02020603050405020304" pitchFamily="18" charset="0"/>
              </a:rPr>
              <a:t>new</a:t>
            </a:r>
            <a:r>
              <a:rPr lang="en-US" altLang="zh-CN" sz="1600" i="1" dirty="0">
                <a:latin typeface="Times New Roman" panose="02020603050405020304" pitchFamily="18" charset="0"/>
                <a:cs typeface="Times New Roman" panose="02020603050405020304" pitchFamily="18" charset="0"/>
              </a:rPr>
              <a:t> Temp();</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gen(</a:t>
            </a:r>
            <a:r>
              <a:rPr lang="en-US" altLang="zh-CN" sz="1600" i="1" dirty="0" err="1" smtClean="0">
                <a:latin typeface="Times New Roman" panose="02020603050405020304" pitchFamily="18" charset="0"/>
                <a:cs typeface="Times New Roman" panose="02020603050405020304" pitchFamily="18" charset="0"/>
              </a:rPr>
              <a:t>L.addr</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E.addr</a:t>
            </a:r>
            <a:r>
              <a:rPr lang="en-US" altLang="zh-CN" sz="1600" i="1" dirty="0" smtClean="0">
                <a:latin typeface="Times New Roman" panose="02020603050405020304" pitchFamily="18" charset="0"/>
                <a:cs typeface="Times New Roman" panose="02020603050405020304" pitchFamily="18" charset="0"/>
              </a:rPr>
              <a:t> ’*’ </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L.type.width</a:t>
            </a:r>
            <a:r>
              <a:rPr lang="en-US" altLang="zh-CN" sz="1600" i="1" dirty="0">
                <a:latin typeface="Times New Roman" panose="02020603050405020304" pitchFamily="18" charset="0"/>
                <a:cs typeface="Times New Roman" panose="02020603050405020304" pitchFamily="18" charset="0"/>
              </a:rPr>
              <a:t>);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L1</a:t>
            </a:r>
            <a:r>
              <a:rPr lang="zh-CN" altLang="en-US"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E]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L.array</a:t>
            </a:r>
            <a:r>
              <a:rPr lang="en-US" altLang="zh-CN" sz="1600" i="1" dirty="0" smtClean="0">
                <a:latin typeface="Times New Roman" panose="02020603050405020304" pitchFamily="18" charset="0"/>
                <a:cs typeface="Times New Roman" panose="02020603050405020304" pitchFamily="18" charset="0"/>
              </a:rPr>
              <a:t>=L1.array</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L.type</a:t>
            </a:r>
            <a:r>
              <a:rPr lang="en-US" altLang="zh-CN" sz="1600" i="1" dirty="0" smtClean="0">
                <a:latin typeface="Times New Roman" panose="02020603050405020304" pitchFamily="18" charset="0"/>
                <a:cs typeface="Times New Roman" panose="02020603050405020304" pitchFamily="18" charset="0"/>
              </a:rPr>
              <a:t>=L1.type.elem</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t</a:t>
            </a:r>
            <a:r>
              <a:rPr lang="en-US" altLang="zh-CN" sz="1600" i="1" dirty="0">
                <a:latin typeface="Times New Roman" panose="02020603050405020304" pitchFamily="18" charset="0"/>
                <a:cs typeface="Times New Roman" panose="02020603050405020304" pitchFamily="18" charset="0"/>
              </a:rPr>
              <a:t> = </a:t>
            </a:r>
            <a:r>
              <a:rPr lang="en-US" altLang="zh-CN" sz="1600" b="1" i="1" dirty="0">
                <a:latin typeface="Times New Roman" panose="02020603050405020304" pitchFamily="18" charset="0"/>
                <a:cs typeface="Times New Roman" panose="02020603050405020304" pitchFamily="18" charset="0"/>
              </a:rPr>
              <a:t>new</a:t>
            </a:r>
            <a:r>
              <a:rPr lang="en-US" altLang="zh-CN" sz="1600" i="1" dirty="0">
                <a:latin typeface="Times New Roman" panose="02020603050405020304" pitchFamily="18" charset="0"/>
                <a:cs typeface="Times New Roman" panose="02020603050405020304" pitchFamily="18" charset="0"/>
              </a:rPr>
              <a:t> Temp();</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L.addr</a:t>
            </a:r>
            <a:r>
              <a:rPr lang="en-US" altLang="zh-CN" sz="1600" i="1" dirty="0" smtClean="0">
                <a:latin typeface="Times New Roman" panose="02020603050405020304" pitchFamily="18" charset="0"/>
                <a:cs typeface="Times New Roman" panose="02020603050405020304" pitchFamily="18" charset="0"/>
              </a:rPr>
              <a:t>=</a:t>
            </a:r>
            <a:r>
              <a:rPr lang="en-US" altLang="zh-CN" sz="1600" b="1" i="1" dirty="0" smtClean="0">
                <a:latin typeface="Times New Roman" panose="02020603050405020304" pitchFamily="18" charset="0"/>
                <a:cs typeface="Times New Roman" panose="02020603050405020304" pitchFamily="18" charset="0"/>
              </a:rPr>
              <a:t>new</a:t>
            </a:r>
            <a:r>
              <a:rPr lang="en-US" altLang="zh-CN" sz="1600" i="1" dirty="0">
                <a:latin typeface="Times New Roman" panose="02020603050405020304" pitchFamily="18" charset="0"/>
                <a:cs typeface="Times New Roman" panose="02020603050405020304" pitchFamily="18" charset="0"/>
              </a:rPr>
              <a:t> Temp();</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gen(t’=‘</a:t>
            </a:r>
            <a:r>
              <a:rPr lang="en-US" altLang="zh-CN" sz="1600" i="1" dirty="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E.addr</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L.type.width</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gen(</a:t>
            </a:r>
            <a:r>
              <a:rPr lang="en-US" altLang="zh-CN" sz="1600" i="1" dirty="0" err="1" smtClean="0">
                <a:latin typeface="Times New Roman" panose="02020603050405020304" pitchFamily="18" charset="0"/>
                <a:cs typeface="Times New Roman" panose="02020603050405020304" pitchFamily="18" charset="0"/>
              </a:rPr>
              <a:t>L.addr</a:t>
            </a:r>
            <a:r>
              <a:rPr lang="en-US" altLang="zh-CN" sz="1600" i="1" dirty="0" smtClean="0">
                <a:latin typeface="Times New Roman" panose="02020603050405020304" pitchFamily="18" charset="0"/>
                <a:cs typeface="Times New Roman" panose="02020603050405020304" pitchFamily="18" charset="0"/>
              </a:rPr>
              <a:t>’=’L1.addr’+’ t</a:t>
            </a:r>
            <a:r>
              <a:rPr lang="en-US" altLang="zh-CN" sz="1600" i="1" dirty="0">
                <a:latin typeface="Times New Roman" panose="02020603050405020304" pitchFamily="18" charset="0"/>
                <a:cs typeface="Times New Roman" panose="02020603050405020304" pitchFamily="18" charset="0"/>
              </a:rPr>
              <a:t>); }</a:t>
            </a:r>
            <a:endParaRPr lang="zh-CN" altLang="en-US" sz="2000" i="1" dirty="0">
              <a:latin typeface="Times New Roman" panose="02020603050405020304" pitchFamily="18" charset="0"/>
              <a:ea typeface="楷体" panose="02010609060101010101"/>
              <a:cs typeface="Times New Roman" panose="02020603050405020304" pitchFamily="18" charset="0"/>
            </a:endParaRPr>
          </a:p>
        </p:txBody>
      </p:sp>
      <p:sp>
        <p:nvSpPr>
          <p:cNvPr id="6" name="TextBox 7"/>
          <p:cNvSpPr txBox="1">
            <a:spLocks noChangeArrowheads="1"/>
          </p:cNvSpPr>
          <p:nvPr/>
        </p:nvSpPr>
        <p:spPr bwMode="auto">
          <a:xfrm>
            <a:off x="3023828" y="6447521"/>
            <a:ext cx="30963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1600" dirty="0">
                <a:latin typeface="宋体" panose="02010600030101010101" pitchFamily="2" charset="-122"/>
                <a:ea typeface="楷体" panose="02010609060101010101"/>
              </a:rPr>
              <a:t>处理</a:t>
            </a:r>
            <a:r>
              <a:rPr lang="zh-CN" altLang="en-US" sz="1600" dirty="0" smtClean="0">
                <a:latin typeface="宋体" panose="02010600030101010101" pitchFamily="2" charset="-122"/>
                <a:ea typeface="楷体" panose="02010609060101010101"/>
              </a:rPr>
              <a:t>数组引用的语义动作</a:t>
            </a:r>
            <a:endParaRPr lang="zh-CN" altLang="en-US" sz="2000" dirty="0">
              <a:latin typeface="宋体" panose="02010600030101010101" pitchFamily="2" charset="-122"/>
              <a:ea typeface="楷体" panose="02010609060101010101"/>
            </a:endParaRPr>
          </a:p>
        </p:txBody>
      </p:sp>
    </p:spTree>
    <p:extLst>
      <p:ext uri="{BB962C8B-B14F-4D97-AF65-F5344CB8AC3E}">
        <p14:creationId xmlns:p14="http://schemas.microsoft.com/office/powerpoint/2010/main" val="1158056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表达式</a:t>
            </a:r>
            <a:r>
              <a:rPr lang="zh-CN" altLang="en-US" dirty="0" smtClean="0"/>
              <a:t>的翻译</a:t>
            </a:r>
            <a:endParaRPr lang="zh-CN" altLang="en-US" dirty="0"/>
          </a:p>
        </p:txBody>
      </p:sp>
      <p:sp>
        <p:nvSpPr>
          <p:cNvPr id="3" name="内容占位符 2"/>
          <p:cNvSpPr>
            <a:spLocks noGrp="1"/>
          </p:cNvSpPr>
          <p:nvPr>
            <p:ph idx="1"/>
          </p:nvPr>
        </p:nvSpPr>
        <p:spPr/>
        <p:txBody>
          <a:bodyPr/>
          <a:lstStyle/>
          <a:p>
            <a:pPr>
              <a:defRPr/>
            </a:pPr>
            <a:r>
              <a:rPr lang="zh-CN" altLang="en-US" dirty="0" smtClean="0">
                <a:latin typeface="+mj-ea"/>
              </a:rPr>
              <a:t>数组引用的翻译</a:t>
            </a:r>
            <a:endParaRPr lang="zh-CN" altLang="en-US" sz="1800" dirty="0" smtClean="0">
              <a:latin typeface="+mn-ea"/>
            </a:endParaRPr>
          </a:p>
          <a:p>
            <a:pPr lvl="2"/>
            <a:endParaRPr lang="zh-CN" altLang="en-US" dirty="0"/>
          </a:p>
        </p:txBody>
      </p:sp>
      <p:sp>
        <p:nvSpPr>
          <p:cNvPr id="6" name="TextBox 7"/>
          <p:cNvSpPr txBox="1">
            <a:spLocks noChangeArrowheads="1"/>
          </p:cNvSpPr>
          <p:nvPr/>
        </p:nvSpPr>
        <p:spPr bwMode="auto">
          <a:xfrm>
            <a:off x="3490582" y="6164267"/>
            <a:ext cx="46805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dirty="0" err="1" smtClean="0">
                <a:latin typeface="宋体" panose="02010600030101010101" pitchFamily="2" charset="-122"/>
                <a:ea typeface="楷体" panose="02010609060101010101"/>
              </a:rPr>
              <a:t>c+a</a:t>
            </a:r>
            <a:r>
              <a:rPr lang="en-US" altLang="zh-CN" dirty="0" smtClean="0">
                <a:latin typeface="宋体" panose="02010600030101010101" pitchFamily="2" charset="-122"/>
                <a:ea typeface="楷体" panose="02010609060101010101"/>
              </a:rPr>
              <a:t>[</a:t>
            </a:r>
            <a:r>
              <a:rPr lang="en-US" altLang="zh-CN" dirty="0" err="1" smtClean="0">
                <a:latin typeface="宋体" panose="02010600030101010101" pitchFamily="2" charset="-122"/>
                <a:ea typeface="楷体" panose="02010609060101010101"/>
              </a:rPr>
              <a:t>i</a:t>
            </a:r>
            <a:r>
              <a:rPr lang="en-US" altLang="zh-CN" dirty="0" smtClean="0">
                <a:latin typeface="宋体" panose="02010600030101010101" pitchFamily="2" charset="-122"/>
                <a:ea typeface="楷体" panose="02010609060101010101"/>
              </a:rPr>
              <a:t>][j]</a:t>
            </a:r>
            <a:r>
              <a:rPr lang="zh-CN" altLang="en-US" dirty="0" smtClean="0">
                <a:latin typeface="宋体" panose="02010600030101010101" pitchFamily="2" charset="-122"/>
                <a:ea typeface="楷体" panose="02010609060101010101"/>
              </a:rPr>
              <a:t>的注释语法分析树和三地址代码</a:t>
            </a:r>
            <a:endParaRPr lang="zh-CN" altLang="en-US" sz="2400" dirty="0">
              <a:latin typeface="宋体" panose="02010600030101010101" pitchFamily="2" charset="-122"/>
              <a:ea typeface="楷体" panose="02010609060101010101"/>
            </a:endParaRPr>
          </a:p>
        </p:txBody>
      </p:sp>
      <p:sp>
        <p:nvSpPr>
          <p:cNvPr id="30" name="文本框 29"/>
          <p:cNvSpPr txBox="1"/>
          <p:nvPr/>
        </p:nvSpPr>
        <p:spPr>
          <a:xfrm>
            <a:off x="7303073" y="3616000"/>
            <a:ext cx="1402701" cy="1477328"/>
          </a:xfrm>
          <a:prstGeom prst="rect">
            <a:avLst/>
          </a:prstGeom>
          <a:noFill/>
          <a:ln>
            <a:solidFill>
              <a:schemeClr val="tx1"/>
            </a:solidFill>
          </a:ln>
        </p:spPr>
        <p:txBody>
          <a:bodyPr wrap="square" rtlCol="0">
            <a:spAutoFit/>
          </a:bodyPr>
          <a:lstStyle/>
          <a:p>
            <a:r>
              <a:rPr lang="en-US" altLang="zh-CN" b="1" dirty="0">
                <a:solidFill>
                  <a:schemeClr val="tx2"/>
                </a:solidFill>
              </a:rPr>
              <a:t>t1 = </a:t>
            </a:r>
            <a:r>
              <a:rPr lang="en-US" altLang="zh-CN" b="1" dirty="0" err="1" smtClean="0">
                <a:solidFill>
                  <a:schemeClr val="tx2"/>
                </a:solidFill>
              </a:rPr>
              <a:t>i</a:t>
            </a:r>
            <a:r>
              <a:rPr lang="en-US" altLang="zh-CN" b="1" dirty="0" smtClean="0">
                <a:solidFill>
                  <a:schemeClr val="tx2"/>
                </a:solidFill>
              </a:rPr>
              <a:t> * 12</a:t>
            </a:r>
          </a:p>
          <a:p>
            <a:r>
              <a:rPr lang="en-US" altLang="zh-CN" b="1" dirty="0" smtClean="0">
                <a:solidFill>
                  <a:schemeClr val="tx2"/>
                </a:solidFill>
              </a:rPr>
              <a:t>t2 </a:t>
            </a:r>
            <a:r>
              <a:rPr lang="en-US" altLang="zh-CN" b="1" dirty="0">
                <a:solidFill>
                  <a:schemeClr val="tx2"/>
                </a:solidFill>
              </a:rPr>
              <a:t>= </a:t>
            </a:r>
            <a:r>
              <a:rPr lang="en-US" altLang="zh-CN" b="1" dirty="0" smtClean="0">
                <a:solidFill>
                  <a:schemeClr val="tx2"/>
                </a:solidFill>
              </a:rPr>
              <a:t>j * 4</a:t>
            </a:r>
          </a:p>
          <a:p>
            <a:r>
              <a:rPr lang="en-US" altLang="zh-CN" b="1" dirty="0" smtClean="0">
                <a:solidFill>
                  <a:schemeClr val="tx2"/>
                </a:solidFill>
              </a:rPr>
              <a:t>t3 </a:t>
            </a:r>
            <a:r>
              <a:rPr lang="en-US" altLang="zh-CN" b="1" dirty="0">
                <a:solidFill>
                  <a:schemeClr val="tx2"/>
                </a:solidFill>
              </a:rPr>
              <a:t>= </a:t>
            </a:r>
            <a:r>
              <a:rPr lang="en-US" altLang="zh-CN" b="1" dirty="0" smtClean="0">
                <a:solidFill>
                  <a:schemeClr val="tx2"/>
                </a:solidFill>
              </a:rPr>
              <a:t>t1 + t2</a:t>
            </a:r>
          </a:p>
          <a:p>
            <a:r>
              <a:rPr lang="en-US" altLang="zh-CN" b="1" dirty="0" smtClean="0">
                <a:solidFill>
                  <a:schemeClr val="tx2"/>
                </a:solidFill>
              </a:rPr>
              <a:t>t4 </a:t>
            </a:r>
            <a:r>
              <a:rPr lang="en-US" altLang="zh-CN" b="1" dirty="0">
                <a:solidFill>
                  <a:schemeClr val="tx2"/>
                </a:solidFill>
              </a:rPr>
              <a:t>= </a:t>
            </a:r>
            <a:r>
              <a:rPr lang="en-US" altLang="zh-CN" b="1" dirty="0" smtClean="0">
                <a:solidFill>
                  <a:schemeClr val="tx2"/>
                </a:solidFill>
              </a:rPr>
              <a:t>a [ t3 ]</a:t>
            </a:r>
            <a:endParaRPr lang="en-US" altLang="zh-CN" b="1" dirty="0">
              <a:solidFill>
                <a:schemeClr val="tx2"/>
              </a:solidFill>
            </a:endParaRPr>
          </a:p>
          <a:p>
            <a:r>
              <a:rPr lang="en-US" altLang="zh-CN" b="1" dirty="0">
                <a:solidFill>
                  <a:schemeClr val="tx2"/>
                </a:solidFill>
              </a:rPr>
              <a:t>t5 = </a:t>
            </a:r>
            <a:r>
              <a:rPr lang="en-US" altLang="zh-CN" b="1" dirty="0" smtClean="0">
                <a:solidFill>
                  <a:schemeClr val="tx2"/>
                </a:solidFill>
              </a:rPr>
              <a:t>c + </a:t>
            </a:r>
            <a:r>
              <a:rPr lang="en-US" altLang="zh-CN" b="1" dirty="0">
                <a:solidFill>
                  <a:schemeClr val="tx2"/>
                </a:solidFill>
              </a:rPr>
              <a:t>t4</a:t>
            </a:r>
            <a:endParaRPr lang="zh-CN" altLang="en-US" b="1" dirty="0">
              <a:solidFill>
                <a:schemeClr val="tx2"/>
              </a:solidFill>
            </a:endParaRPr>
          </a:p>
        </p:txBody>
      </p:sp>
      <p:grpSp>
        <p:nvGrpSpPr>
          <p:cNvPr id="78" name="组合 77"/>
          <p:cNvGrpSpPr/>
          <p:nvPr/>
        </p:nvGrpSpPr>
        <p:grpSpPr>
          <a:xfrm>
            <a:off x="457200" y="2225109"/>
            <a:ext cx="6134862" cy="4112500"/>
            <a:chOff x="486530" y="2481878"/>
            <a:chExt cx="6134862" cy="4112500"/>
          </a:xfrm>
        </p:grpSpPr>
        <p:cxnSp>
          <p:nvCxnSpPr>
            <p:cNvPr id="9" name="直接连接符 8"/>
            <p:cNvCxnSpPr/>
            <p:nvPr/>
          </p:nvCxnSpPr>
          <p:spPr>
            <a:xfrm>
              <a:off x="2699792" y="2922087"/>
              <a:ext cx="0" cy="36178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45356" y="3194694"/>
              <a:ext cx="319318" cy="369332"/>
            </a:xfrm>
            <a:prstGeom prst="rect">
              <a:avLst/>
            </a:prstGeom>
            <a:noFill/>
          </p:spPr>
          <p:txBody>
            <a:bodyPr wrap="square" rtlCol="0">
              <a:spAutoFit/>
            </a:bodyPr>
            <a:lstStyle/>
            <a:p>
              <a:r>
                <a:rPr lang="en-US" altLang="zh-CN" b="1" i="1" dirty="0">
                  <a:solidFill>
                    <a:schemeClr val="tx2"/>
                  </a:solidFill>
                  <a:latin typeface="Times New Roman" panose="02020603050405020304" pitchFamily="18" charset="0"/>
                  <a:cs typeface="Times New Roman" panose="02020603050405020304" pitchFamily="18" charset="0"/>
                </a:rPr>
                <a:t>+</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17" name="直接连接符 16"/>
            <p:cNvCxnSpPr/>
            <p:nvPr/>
          </p:nvCxnSpPr>
          <p:spPr>
            <a:xfrm>
              <a:off x="3288670" y="2841371"/>
              <a:ext cx="699748" cy="29993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254355" y="3356992"/>
              <a:ext cx="0" cy="36178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90742" y="3645024"/>
              <a:ext cx="312906" cy="369332"/>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c</a:t>
              </a:r>
              <a:endParaRPr lang="zh-CN" altLang="en-US" b="1" i="1" dirty="0">
                <a:solidFill>
                  <a:schemeClr val="tx2"/>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663452" y="3100688"/>
              <a:ext cx="1293944" cy="369332"/>
            </a:xfrm>
            <a:prstGeom prst="rect">
              <a:avLst/>
            </a:prstGeom>
            <a:noFill/>
          </p:spPr>
          <p:txBody>
            <a:bodyPr wrap="square" rtlCol="0">
              <a:spAutoFit/>
            </a:bodyPr>
            <a:lstStyle/>
            <a:p>
              <a:r>
                <a:rPr lang="en-US" altLang="zh-CN" b="1" i="1" dirty="0" err="1">
                  <a:solidFill>
                    <a:schemeClr val="tx2"/>
                  </a:solidFill>
                  <a:latin typeface="Times New Roman" panose="02020603050405020304" pitchFamily="18" charset="0"/>
                  <a:cs typeface="Times New Roman" panose="02020603050405020304" pitchFamily="18" charset="0"/>
                </a:rPr>
                <a:t>E.addr</a:t>
              </a:r>
              <a:r>
                <a:rPr lang="en-US" altLang="zh-CN" b="1" i="1" dirty="0">
                  <a:solidFill>
                    <a:schemeClr val="tx2"/>
                  </a:solidFill>
                  <a:latin typeface="Times New Roman" panose="02020603050405020304" pitchFamily="18" charset="0"/>
                  <a:cs typeface="Times New Roman" panose="02020603050405020304" pitchFamily="18" charset="0"/>
                </a:rPr>
                <a:t> </a:t>
              </a:r>
              <a:r>
                <a:rPr lang="en-US" altLang="zh-CN" b="1" i="1" dirty="0" smtClean="0">
                  <a:solidFill>
                    <a:schemeClr val="tx2"/>
                  </a:solidFill>
                  <a:latin typeface="Times New Roman" panose="02020603050405020304" pitchFamily="18" charset="0"/>
                  <a:cs typeface="Times New Roman" panose="02020603050405020304" pitchFamily="18" charset="0"/>
                </a:rPr>
                <a:t>= c</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27" name="直接连接符 26"/>
            <p:cNvCxnSpPr/>
            <p:nvPr/>
          </p:nvCxnSpPr>
          <p:spPr>
            <a:xfrm flipH="1">
              <a:off x="1254355" y="2841371"/>
              <a:ext cx="609694" cy="3164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850411" y="2481878"/>
              <a:ext cx="1370888" cy="369332"/>
            </a:xfrm>
            <a:prstGeom prst="rect">
              <a:avLst/>
            </a:prstGeom>
            <a:noFill/>
          </p:spPr>
          <p:txBody>
            <a:bodyPr wrap="square" rtlCol="0">
              <a:spAutoFit/>
            </a:bodyPr>
            <a:lstStyle/>
            <a:p>
              <a:r>
                <a:rPr lang="en-US" altLang="zh-CN" b="1" i="1" dirty="0" err="1" smtClean="0">
                  <a:solidFill>
                    <a:schemeClr val="tx2"/>
                  </a:solidFill>
                  <a:latin typeface="Times New Roman" panose="02020603050405020304" pitchFamily="18" charset="0"/>
                  <a:cs typeface="Times New Roman" panose="02020603050405020304" pitchFamily="18" charset="0"/>
                </a:rPr>
                <a:t>E.addr</a:t>
              </a:r>
              <a:r>
                <a:rPr lang="en-US" altLang="zh-CN" b="1" i="1" dirty="0" smtClean="0">
                  <a:solidFill>
                    <a:schemeClr val="tx2"/>
                  </a:solidFill>
                  <a:latin typeface="Times New Roman" panose="02020603050405020304" pitchFamily="18" charset="0"/>
                  <a:cs typeface="Times New Roman" panose="02020603050405020304" pitchFamily="18" charset="0"/>
                </a:rPr>
                <a:t> = t5</a:t>
              </a:r>
              <a:endParaRPr lang="zh-CN" altLang="en-US" b="1" i="1" dirty="0">
                <a:solidFill>
                  <a:schemeClr val="tx2"/>
                </a:solidFill>
                <a:latin typeface="Times New Roman" panose="02020603050405020304" pitchFamily="18" charset="0"/>
                <a:cs typeface="Times New Roman" panose="02020603050405020304" pitchFamily="18" charset="0"/>
              </a:endParaRPr>
            </a:p>
          </p:txBody>
        </p:sp>
        <p:sp>
          <p:nvSpPr>
            <p:cNvPr id="31" name="矩形 30"/>
            <p:cNvSpPr/>
            <p:nvPr/>
          </p:nvSpPr>
          <p:spPr>
            <a:xfrm>
              <a:off x="3522463" y="3099210"/>
              <a:ext cx="1435008" cy="369332"/>
            </a:xfrm>
            <a:prstGeom prst="rect">
              <a:avLst/>
            </a:prstGeom>
          </p:spPr>
          <p:txBody>
            <a:bodyPr wrap="square">
              <a:spAutoFit/>
            </a:bodyPr>
            <a:lstStyle/>
            <a:p>
              <a:r>
                <a:rPr lang="en-US" altLang="zh-CN" b="1" i="1" dirty="0" err="1">
                  <a:solidFill>
                    <a:schemeClr val="tx2"/>
                  </a:solidFill>
                  <a:latin typeface="Times New Roman" panose="02020603050405020304" pitchFamily="18" charset="0"/>
                  <a:cs typeface="Times New Roman" panose="02020603050405020304" pitchFamily="18" charset="0"/>
                </a:rPr>
                <a:t>E.addr</a:t>
              </a:r>
              <a:r>
                <a:rPr lang="en-US" altLang="zh-CN" b="1" i="1" dirty="0">
                  <a:solidFill>
                    <a:schemeClr val="tx2"/>
                  </a:solidFill>
                  <a:latin typeface="Times New Roman" panose="02020603050405020304" pitchFamily="18" charset="0"/>
                  <a:cs typeface="Times New Roman" panose="02020603050405020304" pitchFamily="18" charset="0"/>
                </a:rPr>
                <a:t> </a:t>
              </a:r>
              <a:r>
                <a:rPr lang="en-US" altLang="zh-CN" b="1" i="1" dirty="0" smtClean="0">
                  <a:solidFill>
                    <a:schemeClr val="tx2"/>
                  </a:solidFill>
                  <a:latin typeface="Times New Roman" panose="02020603050405020304" pitchFamily="18" charset="0"/>
                  <a:cs typeface="Times New Roman" panose="02020603050405020304" pitchFamily="18" charset="0"/>
                </a:rPr>
                <a:t>= t4 </a:t>
              </a:r>
              <a:endParaRPr lang="zh-CN" altLang="en-US" i="1" dirty="0">
                <a:latin typeface="Times New Roman" panose="02020603050405020304" pitchFamily="18" charset="0"/>
                <a:cs typeface="Times New Roman" panose="02020603050405020304" pitchFamily="18" charset="0"/>
              </a:endParaRPr>
            </a:p>
          </p:txBody>
        </p:sp>
        <p:cxnSp>
          <p:nvCxnSpPr>
            <p:cNvPr id="34" name="直接连接符 33"/>
            <p:cNvCxnSpPr/>
            <p:nvPr/>
          </p:nvCxnSpPr>
          <p:spPr>
            <a:xfrm flipH="1">
              <a:off x="4102530" y="3413909"/>
              <a:ext cx="37422" cy="33829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635896" y="3645024"/>
              <a:ext cx="1896673" cy="923330"/>
            </a:xfrm>
            <a:prstGeom prst="rect">
              <a:avLst/>
            </a:prstGeom>
            <a:noFill/>
          </p:spPr>
          <p:txBody>
            <a:bodyPr wrap="square" rtlCol="0">
              <a:spAutoFit/>
            </a:bodyPr>
            <a:lstStyle/>
            <a:p>
              <a:r>
                <a:rPr lang="en-US" altLang="zh-CN" b="1" i="1" dirty="0" err="1" smtClean="0">
                  <a:solidFill>
                    <a:schemeClr val="tx2"/>
                  </a:solidFill>
                  <a:latin typeface="Times New Roman" panose="02020603050405020304" pitchFamily="18" charset="0"/>
                  <a:cs typeface="Times New Roman" panose="02020603050405020304" pitchFamily="18" charset="0"/>
                </a:rPr>
                <a:t>L.array</a:t>
              </a:r>
              <a:r>
                <a:rPr lang="en-US" altLang="zh-CN" b="1" i="1" dirty="0" smtClean="0">
                  <a:solidFill>
                    <a:schemeClr val="tx2"/>
                  </a:solidFill>
                  <a:latin typeface="Times New Roman" panose="02020603050405020304" pitchFamily="18" charset="0"/>
                  <a:cs typeface="Times New Roman" panose="02020603050405020304" pitchFamily="18" charset="0"/>
                </a:rPr>
                <a:t> = a</a:t>
              </a:r>
            </a:p>
            <a:p>
              <a:r>
                <a:rPr lang="en-US" altLang="zh-CN" b="1" i="1" dirty="0" err="1" smtClean="0">
                  <a:solidFill>
                    <a:schemeClr val="tx2"/>
                  </a:solidFill>
                  <a:latin typeface="Times New Roman" panose="02020603050405020304" pitchFamily="18" charset="0"/>
                  <a:cs typeface="Times New Roman" panose="02020603050405020304" pitchFamily="18" charset="0"/>
                </a:rPr>
                <a:t>L.type</a:t>
              </a:r>
              <a:r>
                <a:rPr lang="en-US" altLang="zh-CN" b="1" i="1" dirty="0" smtClean="0">
                  <a:solidFill>
                    <a:schemeClr val="tx2"/>
                  </a:solidFill>
                  <a:latin typeface="Times New Roman" panose="02020603050405020304" pitchFamily="18" charset="0"/>
                  <a:cs typeface="Times New Roman" panose="02020603050405020304" pitchFamily="18" charset="0"/>
                </a:rPr>
                <a:t> = integer</a:t>
              </a:r>
            </a:p>
            <a:p>
              <a:r>
                <a:rPr lang="en-US" altLang="zh-CN" b="1" i="1" dirty="0" err="1" smtClean="0">
                  <a:solidFill>
                    <a:schemeClr val="tx2"/>
                  </a:solidFill>
                  <a:latin typeface="Times New Roman" panose="02020603050405020304" pitchFamily="18" charset="0"/>
                  <a:cs typeface="Times New Roman" panose="02020603050405020304" pitchFamily="18" charset="0"/>
                </a:rPr>
                <a:t>L.addr</a:t>
              </a:r>
              <a:r>
                <a:rPr lang="en-US" altLang="zh-CN" b="1" i="1" dirty="0" smtClean="0">
                  <a:solidFill>
                    <a:schemeClr val="tx2"/>
                  </a:solidFill>
                  <a:latin typeface="Times New Roman" panose="02020603050405020304" pitchFamily="18" charset="0"/>
                  <a:cs typeface="Times New Roman" panose="02020603050405020304" pitchFamily="18" charset="0"/>
                </a:rPr>
                <a:t> = t3</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36" name="直接连接符 35"/>
            <p:cNvCxnSpPr/>
            <p:nvPr/>
          </p:nvCxnSpPr>
          <p:spPr>
            <a:xfrm flipH="1">
              <a:off x="3028850" y="4365104"/>
              <a:ext cx="609694" cy="3164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132177" y="4416587"/>
              <a:ext cx="2807179" cy="923330"/>
            </a:xfrm>
            <a:prstGeom prst="rect">
              <a:avLst/>
            </a:prstGeom>
            <a:noFill/>
          </p:spPr>
          <p:txBody>
            <a:bodyPr wrap="square" rtlCol="0">
              <a:spAutoFit/>
            </a:bodyPr>
            <a:lstStyle/>
            <a:p>
              <a:r>
                <a:rPr lang="en-US" altLang="zh-CN" b="1" i="1" dirty="0" err="1" smtClean="0">
                  <a:solidFill>
                    <a:schemeClr val="tx2"/>
                  </a:solidFill>
                  <a:latin typeface="Times New Roman" panose="02020603050405020304" pitchFamily="18" charset="0"/>
                  <a:cs typeface="Times New Roman" panose="02020603050405020304" pitchFamily="18" charset="0"/>
                </a:rPr>
                <a:t>L.array</a:t>
              </a:r>
              <a:r>
                <a:rPr lang="en-US" altLang="zh-CN" b="1" i="1" dirty="0" smtClean="0">
                  <a:solidFill>
                    <a:schemeClr val="tx2"/>
                  </a:solidFill>
                  <a:latin typeface="Times New Roman" panose="02020603050405020304" pitchFamily="18" charset="0"/>
                  <a:cs typeface="Times New Roman" panose="02020603050405020304" pitchFamily="18" charset="0"/>
                </a:rPr>
                <a:t> = a</a:t>
              </a:r>
            </a:p>
            <a:p>
              <a:r>
                <a:rPr lang="en-US" altLang="zh-CN" b="1" i="1" dirty="0" err="1" smtClean="0">
                  <a:solidFill>
                    <a:schemeClr val="tx2"/>
                  </a:solidFill>
                  <a:latin typeface="Times New Roman" panose="02020603050405020304" pitchFamily="18" charset="0"/>
                  <a:cs typeface="Times New Roman" panose="02020603050405020304" pitchFamily="18" charset="0"/>
                </a:rPr>
                <a:t>L.type</a:t>
              </a:r>
              <a:r>
                <a:rPr lang="en-US" altLang="zh-CN" b="1" i="1" dirty="0" smtClean="0">
                  <a:solidFill>
                    <a:schemeClr val="tx2"/>
                  </a:solidFill>
                  <a:latin typeface="Times New Roman" panose="02020603050405020304" pitchFamily="18" charset="0"/>
                  <a:cs typeface="Times New Roman" panose="02020603050405020304" pitchFamily="18" charset="0"/>
                </a:rPr>
                <a:t> = array(3,integer)</a:t>
              </a:r>
            </a:p>
            <a:p>
              <a:r>
                <a:rPr lang="en-US" altLang="zh-CN" b="1" i="1" dirty="0" err="1" smtClean="0">
                  <a:solidFill>
                    <a:schemeClr val="tx2"/>
                  </a:solidFill>
                  <a:latin typeface="Times New Roman" panose="02020603050405020304" pitchFamily="18" charset="0"/>
                  <a:cs typeface="Times New Roman" panose="02020603050405020304" pitchFamily="18" charset="0"/>
                </a:rPr>
                <a:t>L.addr</a:t>
              </a:r>
              <a:r>
                <a:rPr lang="en-US" altLang="zh-CN" b="1" i="1" dirty="0" smtClean="0">
                  <a:solidFill>
                    <a:schemeClr val="tx2"/>
                  </a:solidFill>
                  <a:latin typeface="Times New Roman" panose="02020603050405020304" pitchFamily="18" charset="0"/>
                  <a:cs typeface="Times New Roman" panose="02020603050405020304" pitchFamily="18" charset="0"/>
                </a:rPr>
                <a:t> = t1</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38" name="直接连接符 37"/>
            <p:cNvCxnSpPr/>
            <p:nvPr/>
          </p:nvCxnSpPr>
          <p:spPr>
            <a:xfrm flipH="1">
              <a:off x="4239967" y="4454969"/>
              <a:ext cx="2" cy="3129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080308" y="4693586"/>
              <a:ext cx="261610" cy="369332"/>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a:t>
              </a:r>
              <a:endParaRPr lang="zh-CN" altLang="en-US" b="1" i="1" dirty="0">
                <a:solidFill>
                  <a:schemeClr val="tx2"/>
                </a:solidFill>
                <a:latin typeface="Times New Roman" panose="02020603050405020304" pitchFamily="18" charset="0"/>
                <a:cs typeface="Times New Roman" panose="02020603050405020304" pitchFamily="18" charset="0"/>
              </a:endParaRPr>
            </a:p>
          </p:txBody>
        </p:sp>
        <p:sp>
          <p:nvSpPr>
            <p:cNvPr id="42" name="文本框 41"/>
            <p:cNvSpPr txBox="1"/>
            <p:nvPr/>
          </p:nvSpPr>
          <p:spPr>
            <a:xfrm>
              <a:off x="6359782" y="4721419"/>
              <a:ext cx="261610" cy="369332"/>
            </a:xfrm>
            <a:prstGeom prst="rect">
              <a:avLst/>
            </a:prstGeom>
            <a:noFill/>
          </p:spPr>
          <p:txBody>
            <a:bodyPr wrap="square" rtlCol="0">
              <a:spAutoFit/>
            </a:bodyPr>
            <a:lstStyle/>
            <a:p>
              <a:r>
                <a:rPr lang="en-US" altLang="zh-CN" b="1" i="1" dirty="0">
                  <a:solidFill>
                    <a:schemeClr val="tx2"/>
                  </a:solidFill>
                  <a:latin typeface="Times New Roman" panose="02020603050405020304" pitchFamily="18" charset="0"/>
                  <a:cs typeface="Times New Roman" panose="02020603050405020304" pitchFamily="18" charset="0"/>
                </a:rPr>
                <a:t>]</a:t>
              </a:r>
              <a:endParaRPr lang="zh-CN" altLang="en-US" b="1" i="1" dirty="0">
                <a:solidFill>
                  <a:schemeClr val="tx2"/>
                </a:solidFill>
                <a:latin typeface="Times New Roman" panose="02020603050405020304" pitchFamily="18" charset="0"/>
                <a:cs typeface="Times New Roman" panose="02020603050405020304" pitchFamily="18" charset="0"/>
              </a:endParaRPr>
            </a:p>
          </p:txBody>
        </p:sp>
        <p:sp>
          <p:nvSpPr>
            <p:cNvPr id="43" name="矩形 42"/>
            <p:cNvSpPr/>
            <p:nvPr/>
          </p:nvSpPr>
          <p:spPr>
            <a:xfrm>
              <a:off x="4807384" y="4720675"/>
              <a:ext cx="1165704" cy="369332"/>
            </a:xfrm>
            <a:prstGeom prst="rect">
              <a:avLst/>
            </a:prstGeom>
          </p:spPr>
          <p:txBody>
            <a:bodyPr wrap="square">
              <a:spAutoFit/>
            </a:bodyPr>
            <a:lstStyle/>
            <a:p>
              <a:r>
                <a:rPr lang="en-US" altLang="zh-CN" b="1" i="1" dirty="0" err="1">
                  <a:solidFill>
                    <a:schemeClr val="tx2"/>
                  </a:solidFill>
                  <a:latin typeface="Times New Roman" panose="02020603050405020304" pitchFamily="18" charset="0"/>
                  <a:cs typeface="Times New Roman" panose="02020603050405020304" pitchFamily="18" charset="0"/>
                </a:rPr>
                <a:t>E.addr</a:t>
              </a:r>
              <a:r>
                <a:rPr lang="en-US" altLang="zh-CN" b="1" i="1" dirty="0">
                  <a:solidFill>
                    <a:schemeClr val="tx2"/>
                  </a:solidFill>
                  <a:latin typeface="Times New Roman" panose="02020603050405020304" pitchFamily="18" charset="0"/>
                  <a:cs typeface="Times New Roman" panose="02020603050405020304" pitchFamily="18" charset="0"/>
                </a:rPr>
                <a:t> </a:t>
              </a:r>
              <a:r>
                <a:rPr lang="en-US" altLang="zh-CN" b="1" i="1" dirty="0" smtClean="0">
                  <a:solidFill>
                    <a:schemeClr val="tx2"/>
                  </a:solidFill>
                  <a:latin typeface="Times New Roman" panose="02020603050405020304" pitchFamily="18" charset="0"/>
                  <a:cs typeface="Times New Roman" panose="02020603050405020304" pitchFamily="18" charset="0"/>
                </a:rPr>
                <a:t>=j</a:t>
              </a:r>
              <a:endParaRPr lang="zh-CN" altLang="en-US" i="1" dirty="0">
                <a:latin typeface="Times New Roman" panose="02020603050405020304" pitchFamily="18" charset="0"/>
                <a:cs typeface="Times New Roman" panose="02020603050405020304" pitchFamily="18" charset="0"/>
              </a:endParaRPr>
            </a:p>
          </p:txBody>
        </p:sp>
        <p:cxnSp>
          <p:nvCxnSpPr>
            <p:cNvPr id="44" name="直接连接符 43"/>
            <p:cNvCxnSpPr/>
            <p:nvPr/>
          </p:nvCxnSpPr>
          <p:spPr>
            <a:xfrm>
              <a:off x="5555189" y="5036359"/>
              <a:ext cx="0" cy="36178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436096" y="5311948"/>
              <a:ext cx="248786" cy="369332"/>
            </a:xfrm>
            <a:prstGeom prst="rect">
              <a:avLst/>
            </a:prstGeom>
            <a:noFill/>
          </p:spPr>
          <p:txBody>
            <a:bodyPr wrap="square" rtlCol="0">
              <a:spAutoFit/>
            </a:bodyPr>
            <a:lstStyle/>
            <a:p>
              <a:r>
                <a:rPr lang="en-US" altLang="zh-CN" b="1" i="1" dirty="0">
                  <a:solidFill>
                    <a:schemeClr val="tx2"/>
                  </a:solidFill>
                  <a:latin typeface="Times New Roman" panose="02020603050405020304" pitchFamily="18" charset="0"/>
                  <a:cs typeface="Times New Roman" panose="02020603050405020304" pitchFamily="18" charset="0"/>
                </a:rPr>
                <a:t>j</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46" name="直接连接符 45"/>
            <p:cNvCxnSpPr/>
            <p:nvPr/>
          </p:nvCxnSpPr>
          <p:spPr>
            <a:xfrm>
              <a:off x="4728612" y="4523328"/>
              <a:ext cx="429766" cy="27034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2" idx="0"/>
            </p:cNvCxnSpPr>
            <p:nvPr/>
          </p:nvCxnSpPr>
          <p:spPr>
            <a:xfrm>
              <a:off x="5438378" y="4253188"/>
              <a:ext cx="1052209" cy="46823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50283" y="5389451"/>
              <a:ext cx="609694" cy="3164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86530" y="5671048"/>
              <a:ext cx="2839239" cy="923330"/>
            </a:xfrm>
            <a:prstGeom prst="rect">
              <a:avLst/>
            </a:prstGeom>
            <a:noFill/>
          </p:spPr>
          <p:txBody>
            <a:bodyPr wrap="square" rtlCol="0">
              <a:spAutoFit/>
            </a:bodyPr>
            <a:lstStyle/>
            <a:p>
              <a:r>
                <a:rPr lang="en-US" altLang="zh-CN" b="1" i="1" dirty="0" err="1" smtClean="0">
                  <a:solidFill>
                    <a:schemeClr val="tx2"/>
                  </a:solidFill>
                  <a:latin typeface="Times New Roman" panose="02020603050405020304" pitchFamily="18" charset="0"/>
                  <a:cs typeface="Times New Roman" panose="02020603050405020304" pitchFamily="18" charset="0"/>
                </a:rPr>
                <a:t>a.type</a:t>
              </a:r>
              <a:r>
                <a:rPr lang="en-US" altLang="zh-CN" b="1" i="1" dirty="0" smtClean="0">
                  <a:solidFill>
                    <a:schemeClr val="tx2"/>
                  </a:solidFill>
                  <a:latin typeface="Times New Roman" panose="02020603050405020304" pitchFamily="18" charset="0"/>
                  <a:cs typeface="Times New Roman" panose="02020603050405020304" pitchFamily="18" charset="0"/>
                </a:rPr>
                <a:t>=</a:t>
              </a:r>
            </a:p>
            <a:p>
              <a:r>
                <a:rPr lang="en-US" altLang="zh-CN" b="1" i="1" dirty="0" smtClean="0">
                  <a:solidFill>
                    <a:schemeClr val="tx2"/>
                  </a:solidFill>
                  <a:latin typeface="Times New Roman" panose="02020603050405020304" pitchFamily="18" charset="0"/>
                  <a:cs typeface="Times New Roman" panose="02020603050405020304" pitchFamily="18" charset="0"/>
                </a:rPr>
                <a:t>array(2,</a:t>
              </a:r>
              <a:r>
                <a:rPr lang="en-US" altLang="zh-CN" b="1" i="1" dirty="0">
                  <a:solidFill>
                    <a:schemeClr val="tx2"/>
                  </a:solidFill>
                  <a:latin typeface="Times New Roman" panose="02020603050405020304" pitchFamily="18" charset="0"/>
                  <a:cs typeface="Times New Roman" panose="02020603050405020304" pitchFamily="18" charset="0"/>
                </a:rPr>
                <a:t> array(3,integer</a:t>
              </a:r>
              <a:r>
                <a:rPr lang="en-US" altLang="zh-CN" b="1" i="1" dirty="0" smtClean="0">
                  <a:solidFill>
                    <a:schemeClr val="tx2"/>
                  </a:solidFill>
                  <a:latin typeface="Times New Roman" panose="02020603050405020304" pitchFamily="18" charset="0"/>
                  <a:cs typeface="Times New Roman" panose="02020603050405020304" pitchFamily="18" charset="0"/>
                </a:rPr>
                <a:t>))</a:t>
              </a:r>
              <a:endParaRPr lang="en-US" altLang="zh-CN" b="1" i="1" dirty="0">
                <a:solidFill>
                  <a:schemeClr val="tx2"/>
                </a:solidFill>
                <a:latin typeface="Times New Roman" panose="02020603050405020304" pitchFamily="18" charset="0"/>
                <a:cs typeface="Times New Roman" panose="02020603050405020304" pitchFamily="18" charset="0"/>
              </a:endParaRPr>
            </a:p>
            <a:p>
              <a:endParaRPr lang="en-US" altLang="zh-CN" b="1" i="1" dirty="0" smtClean="0">
                <a:solidFill>
                  <a:schemeClr val="tx2"/>
                </a:solidFill>
                <a:latin typeface="Times New Roman" panose="02020603050405020304" pitchFamily="18" charset="0"/>
                <a:cs typeface="Times New Roman" panose="02020603050405020304" pitchFamily="18" charset="0"/>
              </a:endParaRPr>
            </a:p>
          </p:txBody>
        </p:sp>
        <p:cxnSp>
          <p:nvCxnSpPr>
            <p:cNvPr id="55" name="直接连接符 54"/>
            <p:cNvCxnSpPr/>
            <p:nvPr/>
          </p:nvCxnSpPr>
          <p:spPr>
            <a:xfrm flipH="1">
              <a:off x="2161400" y="5229200"/>
              <a:ext cx="2" cy="3129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2001741" y="5467817"/>
              <a:ext cx="261610" cy="369332"/>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a:t>
              </a:r>
              <a:endParaRPr lang="zh-CN" altLang="en-US" b="1" i="1" dirty="0">
                <a:solidFill>
                  <a:schemeClr val="tx2"/>
                </a:solidFill>
                <a:latin typeface="Times New Roman" panose="02020603050405020304" pitchFamily="18" charset="0"/>
                <a:cs typeface="Times New Roman" panose="02020603050405020304" pitchFamily="18" charset="0"/>
              </a:endParaRPr>
            </a:p>
          </p:txBody>
        </p:sp>
        <p:sp>
          <p:nvSpPr>
            <p:cNvPr id="57" name="文本框 56"/>
            <p:cNvSpPr txBox="1"/>
            <p:nvPr/>
          </p:nvSpPr>
          <p:spPr>
            <a:xfrm>
              <a:off x="4281215" y="5697431"/>
              <a:ext cx="261610" cy="369332"/>
            </a:xfrm>
            <a:prstGeom prst="rect">
              <a:avLst/>
            </a:prstGeom>
            <a:noFill/>
          </p:spPr>
          <p:txBody>
            <a:bodyPr wrap="square" rtlCol="0">
              <a:spAutoFit/>
            </a:bodyPr>
            <a:lstStyle/>
            <a:p>
              <a:r>
                <a:rPr lang="en-US" altLang="zh-CN" b="1" i="1" dirty="0">
                  <a:solidFill>
                    <a:schemeClr val="tx2"/>
                  </a:solidFill>
                  <a:latin typeface="Times New Roman" panose="02020603050405020304" pitchFamily="18" charset="0"/>
                  <a:cs typeface="Times New Roman" panose="02020603050405020304" pitchFamily="18" charset="0"/>
                </a:rPr>
                <a:t>]</a:t>
              </a:r>
              <a:endParaRPr lang="zh-CN" altLang="en-US" b="1" i="1" dirty="0">
                <a:solidFill>
                  <a:schemeClr val="tx2"/>
                </a:solidFill>
                <a:latin typeface="Times New Roman" panose="02020603050405020304" pitchFamily="18" charset="0"/>
                <a:cs typeface="Times New Roman" panose="02020603050405020304" pitchFamily="18" charset="0"/>
              </a:endParaRPr>
            </a:p>
          </p:txBody>
        </p:sp>
        <p:sp>
          <p:nvSpPr>
            <p:cNvPr id="58" name="矩形 57"/>
            <p:cNvSpPr/>
            <p:nvPr/>
          </p:nvSpPr>
          <p:spPr>
            <a:xfrm>
              <a:off x="2728817" y="5426547"/>
              <a:ext cx="1165704" cy="369332"/>
            </a:xfrm>
            <a:prstGeom prst="rect">
              <a:avLst/>
            </a:prstGeom>
          </p:spPr>
          <p:txBody>
            <a:bodyPr wrap="square">
              <a:spAutoFit/>
            </a:bodyPr>
            <a:lstStyle/>
            <a:p>
              <a:r>
                <a:rPr lang="en-US" altLang="zh-CN" b="1" i="1" dirty="0" err="1">
                  <a:solidFill>
                    <a:schemeClr val="tx2"/>
                  </a:solidFill>
                  <a:latin typeface="Times New Roman" panose="02020603050405020304" pitchFamily="18" charset="0"/>
                  <a:cs typeface="Times New Roman" panose="02020603050405020304" pitchFamily="18" charset="0"/>
                </a:rPr>
                <a:t>E.addr</a:t>
              </a:r>
              <a:r>
                <a:rPr lang="en-US" altLang="zh-CN" b="1" i="1" dirty="0">
                  <a:solidFill>
                    <a:schemeClr val="tx2"/>
                  </a:solidFill>
                  <a:latin typeface="Times New Roman" panose="02020603050405020304" pitchFamily="18" charset="0"/>
                  <a:cs typeface="Times New Roman" panose="02020603050405020304" pitchFamily="18" charset="0"/>
                </a:rPr>
                <a:t> </a:t>
              </a:r>
              <a:r>
                <a:rPr lang="en-US" altLang="zh-CN" b="1" i="1" dirty="0" smtClean="0">
                  <a:solidFill>
                    <a:schemeClr val="tx2"/>
                  </a:solidFill>
                  <a:latin typeface="Times New Roman" panose="02020603050405020304" pitchFamily="18" charset="0"/>
                  <a:cs typeface="Times New Roman" panose="02020603050405020304" pitchFamily="18" charset="0"/>
                </a:rPr>
                <a:t>=</a:t>
              </a:r>
              <a:r>
                <a:rPr lang="en-US" altLang="zh-CN" b="1" i="1" dirty="0" err="1" smtClean="0">
                  <a:solidFill>
                    <a:schemeClr val="tx2"/>
                  </a:solidFill>
                  <a:latin typeface="Times New Roman" panose="02020603050405020304" pitchFamily="18" charset="0"/>
                  <a:cs typeface="Times New Roman" panose="02020603050405020304" pitchFamily="18" charset="0"/>
                </a:rPr>
                <a:t>i</a:t>
              </a:r>
              <a:endParaRPr lang="zh-CN" altLang="en-US" i="1" dirty="0">
                <a:latin typeface="Times New Roman" panose="02020603050405020304" pitchFamily="18" charset="0"/>
                <a:cs typeface="Times New Roman" panose="02020603050405020304" pitchFamily="18" charset="0"/>
              </a:endParaRPr>
            </a:p>
          </p:txBody>
        </p:sp>
        <p:cxnSp>
          <p:nvCxnSpPr>
            <p:cNvPr id="59" name="直接连接符 58"/>
            <p:cNvCxnSpPr/>
            <p:nvPr/>
          </p:nvCxnSpPr>
          <p:spPr>
            <a:xfrm>
              <a:off x="3476622" y="5693896"/>
              <a:ext cx="0" cy="36178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357529" y="6017820"/>
              <a:ext cx="248786" cy="369332"/>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i</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61" name="直接连接符 60"/>
            <p:cNvCxnSpPr/>
            <p:nvPr/>
          </p:nvCxnSpPr>
          <p:spPr>
            <a:xfrm>
              <a:off x="2650045" y="5229200"/>
              <a:ext cx="429766" cy="27034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57" idx="0"/>
            </p:cNvCxnSpPr>
            <p:nvPr/>
          </p:nvCxnSpPr>
          <p:spPr>
            <a:xfrm>
              <a:off x="3205744" y="5109612"/>
              <a:ext cx="1206276" cy="58781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244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控制流的翻译</a:t>
            </a:r>
            <a:endParaRPr lang="zh-CN" altLang="en-US" dirty="0"/>
          </a:p>
        </p:txBody>
      </p:sp>
      <p:sp>
        <p:nvSpPr>
          <p:cNvPr id="3" name="内容占位符 2"/>
          <p:cNvSpPr>
            <a:spLocks noGrp="1"/>
          </p:cNvSpPr>
          <p:nvPr>
            <p:ph idx="1"/>
          </p:nvPr>
        </p:nvSpPr>
        <p:spPr/>
        <p:txBody>
          <a:bodyPr/>
          <a:lstStyle/>
          <a:p>
            <a:r>
              <a:rPr lang="zh-CN" altLang="en-US" dirty="0"/>
              <a:t>布尔表达式</a:t>
            </a:r>
          </a:p>
          <a:p>
            <a:pPr lvl="1"/>
            <a:r>
              <a:rPr lang="zh-CN" altLang="en-US" dirty="0" smtClean="0"/>
              <a:t>计算逻辑值</a:t>
            </a:r>
            <a:endParaRPr lang="en-US" altLang="zh-CN" dirty="0" smtClean="0"/>
          </a:p>
          <a:p>
            <a:pPr lvl="2"/>
            <a:r>
              <a:rPr lang="zh-CN" altLang="en-US" dirty="0" smtClean="0"/>
              <a:t>从左到右按与算术表达式相似的方式完全计算</a:t>
            </a:r>
          </a:p>
          <a:p>
            <a:pPr lvl="2"/>
            <a:r>
              <a:rPr lang="zh-CN" altLang="en-US" dirty="0" smtClean="0"/>
              <a:t>布尔运算符 </a:t>
            </a:r>
            <a:r>
              <a:rPr lang="en-US" altLang="zh-CN" dirty="0" smtClean="0"/>
              <a:t>vs </a:t>
            </a:r>
            <a:r>
              <a:rPr lang="zh-CN" altLang="en-US" dirty="0" smtClean="0"/>
              <a:t>算术运算符</a:t>
            </a:r>
            <a:endParaRPr lang="zh-CN" altLang="en-US" sz="2000" dirty="0" smtClean="0"/>
          </a:p>
          <a:p>
            <a:pPr lvl="1"/>
            <a:r>
              <a:rPr lang="zh-CN" altLang="en-US" dirty="0" smtClean="0"/>
              <a:t>改变控制流</a:t>
            </a:r>
            <a:endParaRPr lang="en-US" altLang="zh-CN" dirty="0" smtClean="0"/>
          </a:p>
          <a:p>
            <a:pPr marL="548640" lvl="2" indent="0">
              <a:buNone/>
            </a:pPr>
            <a:r>
              <a:rPr lang="en-US" altLang="zh-CN" dirty="0" smtClean="0">
                <a:latin typeface="Times New Roman" panose="02020603050405020304" pitchFamily="18" charset="0"/>
                <a:cs typeface="Times New Roman" panose="02020603050405020304" pitchFamily="18" charset="0"/>
              </a:rPr>
              <a:t>	S</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if</a:t>
            </a:r>
            <a:r>
              <a:rPr lang="en-US" altLang="zh-CN" dirty="0" smtClean="0">
                <a:latin typeface="Times New Roman" panose="02020603050405020304" pitchFamily="18" charset="0"/>
                <a:cs typeface="Times New Roman" panose="02020603050405020304" pitchFamily="18" charset="0"/>
              </a:rPr>
              <a:t> (B) S</a:t>
            </a:r>
            <a:r>
              <a:rPr lang="en-US" altLang="zh-CN" baseline="-25000" dirty="0" smtClean="0">
                <a:latin typeface="Times New Roman" panose="02020603050405020304" pitchFamily="18" charset="0"/>
                <a:cs typeface="Times New Roman" panose="02020603050405020304" pitchFamily="18" charset="0"/>
              </a:rPr>
              <a:t>1</a:t>
            </a:r>
          </a:p>
          <a:p>
            <a:pPr marL="548640" lvl="2" indent="0">
              <a:buNone/>
            </a:pPr>
            <a:r>
              <a:rPr lang="en-US" altLang="zh-CN" dirty="0" smtClean="0">
                <a:latin typeface="Times New Roman" panose="02020603050405020304" pitchFamily="18" charset="0"/>
                <a:cs typeface="Times New Roman" panose="02020603050405020304" pitchFamily="18" charset="0"/>
              </a:rPr>
              <a:t>	S</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if</a:t>
            </a:r>
            <a:r>
              <a:rPr lang="en-US" altLang="zh-CN" dirty="0" smtClean="0">
                <a:latin typeface="Times New Roman" panose="02020603050405020304" pitchFamily="18" charset="0"/>
                <a:cs typeface="Times New Roman" panose="02020603050405020304" pitchFamily="18" charset="0"/>
              </a:rPr>
              <a:t> (B) S</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else</a:t>
            </a:r>
            <a:r>
              <a:rPr lang="en-US" altLang="zh-CN" dirty="0" smtClean="0">
                <a:latin typeface="Times New Roman" panose="02020603050405020304" pitchFamily="18" charset="0"/>
                <a:cs typeface="Times New Roman" panose="02020603050405020304" pitchFamily="18" charset="0"/>
              </a:rPr>
              <a:t> S</a:t>
            </a:r>
            <a:r>
              <a:rPr lang="en-US" altLang="zh-CN" baseline="-25000" dirty="0" smtClean="0">
                <a:latin typeface="Times New Roman" panose="02020603050405020304" pitchFamily="18" charset="0"/>
                <a:cs typeface="Times New Roman" panose="02020603050405020304" pitchFamily="18" charset="0"/>
              </a:rPr>
              <a:t>2 </a:t>
            </a:r>
          </a:p>
          <a:p>
            <a:pPr marL="548640" lvl="2" indent="0">
              <a:buNone/>
            </a:pPr>
            <a:r>
              <a:rPr lang="en-US" altLang="zh-CN" dirty="0" smtClean="0">
                <a:latin typeface="Times New Roman" panose="02020603050405020304" pitchFamily="18" charset="0"/>
                <a:cs typeface="Times New Roman" panose="02020603050405020304" pitchFamily="18" charset="0"/>
              </a:rPr>
              <a:t>	S</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while</a:t>
            </a:r>
            <a:r>
              <a:rPr lang="en-US" altLang="zh-CN" dirty="0" smtClean="0">
                <a:latin typeface="Times New Roman" panose="02020603050405020304" pitchFamily="18" charset="0"/>
                <a:cs typeface="Times New Roman" panose="02020603050405020304" pitchFamily="18" charset="0"/>
              </a:rPr>
              <a:t> (B) S</a:t>
            </a:r>
            <a:r>
              <a:rPr lang="en-US" altLang="zh-CN" baseline="-25000" dirty="0" smtClean="0">
                <a:latin typeface="Times New Roman" panose="02020603050405020304" pitchFamily="18" charset="0"/>
                <a:cs typeface="Times New Roman" panose="02020603050405020304" pitchFamily="18" charset="0"/>
              </a:rPr>
              <a:t>1</a:t>
            </a:r>
          </a:p>
          <a:p>
            <a:pPr lvl="2"/>
            <a:endParaRPr lang="en-US" altLang="zh-CN" baseline="-25000" dirty="0" smtClean="0">
              <a:latin typeface="Times New Roman" panose="02020603050405020304" pitchFamily="18" charset="0"/>
              <a:cs typeface="Times New Roman" panose="02020603050405020304" pitchFamily="18" charset="0"/>
            </a:endParaRPr>
          </a:p>
          <a:p>
            <a:pPr lvl="2"/>
            <a:endParaRPr lang="en-US" altLang="zh-CN" baseline="-25000" dirty="0">
              <a:latin typeface="Times New Roman" panose="02020603050405020304" pitchFamily="18" charset="0"/>
              <a:cs typeface="Times New Roman" panose="02020603050405020304" pitchFamily="18" charset="0"/>
            </a:endParaRPr>
          </a:p>
          <a:p>
            <a:pPr lvl="2"/>
            <a:endParaRPr lang="en-US" altLang="zh-CN" baseline="-25000" dirty="0" smtClean="0">
              <a:latin typeface="Times New Roman" panose="02020603050405020304" pitchFamily="18" charset="0"/>
              <a:cs typeface="Times New Roman" panose="02020603050405020304" pitchFamily="18" charset="0"/>
            </a:endParaRPr>
          </a:p>
          <a:p>
            <a:pPr lvl="2"/>
            <a:endParaRPr lang="en-US" altLang="zh-CN" baseline="-25000" dirty="0" smtClean="0">
              <a:latin typeface="Times New Roman" panose="02020603050405020304" pitchFamily="18" charset="0"/>
              <a:cs typeface="Times New Roman" panose="02020603050405020304" pitchFamily="18" charset="0"/>
            </a:endParaRPr>
          </a:p>
          <a:p>
            <a:pPr lvl="2"/>
            <a:endParaRPr lang="en-US" altLang="zh-CN" dirty="0"/>
          </a:p>
        </p:txBody>
      </p:sp>
    </p:spTree>
    <p:extLst>
      <p:ext uri="{BB962C8B-B14F-4D97-AF65-F5344CB8AC3E}">
        <p14:creationId xmlns:p14="http://schemas.microsoft.com/office/powerpoint/2010/main" val="1079716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静态检查</a:t>
            </a:r>
            <a:endParaRPr lang="zh-CN" altLang="en-US" dirty="0"/>
          </a:p>
        </p:txBody>
      </p:sp>
      <p:sp>
        <p:nvSpPr>
          <p:cNvPr id="3" name="内容占位符 2"/>
          <p:cNvSpPr>
            <a:spLocks noGrp="1"/>
          </p:cNvSpPr>
          <p:nvPr>
            <p:ph idx="1"/>
          </p:nvPr>
        </p:nvSpPr>
        <p:spPr/>
        <p:txBody>
          <a:bodyPr/>
          <a:lstStyle/>
          <a:p>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endParaRPr lang="en-US" altLang="zh-CN" dirty="0"/>
          </a:p>
          <a:p>
            <a:endParaRPr lang="en-US" altLang="zh-CN" dirty="0" smtClean="0"/>
          </a:p>
          <a:p>
            <a:r>
              <a:rPr lang="zh-CN" altLang="en-US" dirty="0" smtClean="0"/>
              <a:t>静态检查</a:t>
            </a:r>
            <a:endParaRPr lang="en-US" altLang="zh-CN" dirty="0" smtClean="0"/>
          </a:p>
          <a:p>
            <a:pPr lvl="1">
              <a:defRPr/>
            </a:pPr>
            <a:r>
              <a:rPr lang="zh-CN" altLang="en-US" dirty="0">
                <a:latin typeface="+mn-ea"/>
              </a:rPr>
              <a:t>类型检查：保证运算符被应用到兼容的运算分量</a:t>
            </a:r>
            <a:endParaRPr lang="en-US" altLang="zh-CN" dirty="0">
              <a:latin typeface="+mn-ea"/>
            </a:endParaRPr>
          </a:p>
          <a:p>
            <a:pPr lvl="1">
              <a:defRPr/>
            </a:pPr>
            <a:r>
              <a:rPr lang="zh-CN" altLang="en-US" dirty="0">
                <a:latin typeface="+mn-ea"/>
              </a:rPr>
              <a:t>语法分析之后进行的所有语法检查，例如</a:t>
            </a:r>
            <a:r>
              <a:rPr lang="en-US" altLang="zh-CN" dirty="0">
                <a:latin typeface="+mn-ea"/>
              </a:rPr>
              <a:t>C</a:t>
            </a:r>
            <a:r>
              <a:rPr lang="zh-CN" altLang="en-US" dirty="0">
                <a:latin typeface="+mn-ea"/>
              </a:rPr>
              <a:t>语言中的一条</a:t>
            </a:r>
            <a:r>
              <a:rPr lang="en-US" altLang="zh-CN" dirty="0">
                <a:latin typeface="+mn-ea"/>
              </a:rPr>
              <a:t>break</a:t>
            </a:r>
            <a:r>
              <a:rPr lang="zh-CN" altLang="en-US" dirty="0">
                <a:latin typeface="+mn-ea"/>
              </a:rPr>
              <a:t>指令位于一个</a:t>
            </a:r>
            <a:r>
              <a:rPr lang="en-US" altLang="zh-CN" dirty="0">
                <a:latin typeface="+mn-ea"/>
              </a:rPr>
              <a:t>for/while/switch</a:t>
            </a:r>
            <a:r>
              <a:rPr lang="zh-CN" altLang="en-US" dirty="0">
                <a:latin typeface="+mn-ea"/>
              </a:rPr>
              <a:t>语句之内</a:t>
            </a:r>
            <a:endParaRPr lang="en-US" altLang="zh-CN" dirty="0">
              <a:latin typeface="+mn-ea"/>
            </a:endParaRPr>
          </a:p>
          <a:p>
            <a:pPr lvl="1"/>
            <a:endParaRPr lang="zh-CN" altLang="en-US" dirty="0"/>
          </a:p>
        </p:txBody>
      </p:sp>
      <p:grpSp>
        <p:nvGrpSpPr>
          <p:cNvPr id="4" name="Group 4"/>
          <p:cNvGrpSpPr/>
          <p:nvPr/>
        </p:nvGrpSpPr>
        <p:grpSpPr bwMode="auto">
          <a:xfrm>
            <a:off x="539106" y="2057338"/>
            <a:ext cx="7356476" cy="1643063"/>
            <a:chOff x="395" y="2928"/>
            <a:chExt cx="4634" cy="1035"/>
          </a:xfrm>
        </p:grpSpPr>
        <p:sp>
          <p:nvSpPr>
            <p:cNvPr id="5" name="Rectangle 5"/>
            <p:cNvSpPr>
              <a:spLocks noChangeArrowheads="1"/>
            </p:cNvSpPr>
            <p:nvPr/>
          </p:nvSpPr>
          <p:spPr bwMode="auto">
            <a:xfrm>
              <a:off x="1257" y="2928"/>
              <a:ext cx="528" cy="1035"/>
            </a:xfrm>
            <a:prstGeom prst="rect">
              <a:avLst/>
            </a:prstGeom>
            <a:noFill/>
            <a:ln w="31750">
              <a:solidFill>
                <a:schemeClr val="tx2"/>
              </a:solidFill>
              <a:miter lim="800000"/>
            </a:ln>
            <a:extLst>
              <a:ext uri="{909E8E84-426E-40DD-AFC4-6F175D3DCCD1}">
                <a14:hiddenFill xmlns:a14="http://schemas.microsoft.com/office/drawing/2010/main">
                  <a:solidFill>
                    <a:srgbClr val="FFFFFF"/>
                  </a:solidFill>
                </a14:hiddenFill>
              </a:ext>
            </a:extLst>
          </p:spPr>
          <p:txBody>
            <a:bodyPr tIns="154800" ancho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smtClean="0">
                  <a:solidFill>
                    <a:schemeClr val="tx2"/>
                  </a:solidFill>
                  <a:latin typeface="Times New Roman" panose="02020603050405020304" pitchFamily="18" charset="0"/>
                </a:rPr>
                <a:t>语法分析</a:t>
              </a:r>
              <a:endParaRPr lang="en-US" altLang="zh-CN" sz="2400" b="1" dirty="0" smtClean="0">
                <a:solidFill>
                  <a:schemeClr val="tx2"/>
                </a:solidFill>
                <a:latin typeface="Times New Roman" panose="02020603050405020304" pitchFamily="18" charset="0"/>
              </a:endParaRPr>
            </a:p>
            <a:p>
              <a:pPr algn="just"/>
              <a:r>
                <a:rPr lang="zh-CN" altLang="en-US" sz="2400" b="1" dirty="0" smtClean="0">
                  <a:solidFill>
                    <a:schemeClr val="tx2"/>
                  </a:solidFill>
                  <a:latin typeface="Times New Roman" panose="02020603050405020304" pitchFamily="18" charset="0"/>
                </a:rPr>
                <a:t>器</a:t>
              </a:r>
              <a:endParaRPr lang="zh-CN" altLang="en-US" sz="2400" b="1" dirty="0">
                <a:solidFill>
                  <a:schemeClr val="tx2"/>
                </a:solidFill>
                <a:latin typeface="Times New Roman" panose="02020603050405020304" pitchFamily="18" charset="0"/>
              </a:endParaRPr>
            </a:p>
          </p:txBody>
        </p:sp>
        <p:sp>
          <p:nvSpPr>
            <p:cNvPr id="6" name="Rectangle 6"/>
            <p:cNvSpPr>
              <a:spLocks noChangeArrowheads="1"/>
            </p:cNvSpPr>
            <p:nvPr/>
          </p:nvSpPr>
          <p:spPr bwMode="auto">
            <a:xfrm>
              <a:off x="2019" y="2928"/>
              <a:ext cx="549" cy="1035"/>
            </a:xfrm>
            <a:prstGeom prst="rect">
              <a:avLst/>
            </a:prstGeom>
            <a:noFill/>
            <a:ln w="31750">
              <a:solidFill>
                <a:schemeClr val="tx2"/>
              </a:solidFill>
              <a:miter lim="800000"/>
            </a:ln>
            <a:extLst>
              <a:ext uri="{909E8E84-426E-40DD-AFC4-6F175D3DCCD1}">
                <a14:hiddenFill xmlns:a14="http://schemas.microsoft.com/office/drawing/2010/main">
                  <a:solidFill>
                    <a:srgbClr val="FFFFFF"/>
                  </a:solidFill>
                </a14:hiddenFill>
              </a:ext>
            </a:extLst>
          </p:spPr>
          <p:txBody>
            <a:bodyPr lIns="126000" tIns="46800" rIns="18000" b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solidFill>
                    <a:schemeClr val="tx2"/>
                  </a:solidFill>
                  <a:latin typeface="Times New Roman" panose="02020603050405020304" pitchFamily="18" charset="0"/>
                </a:rPr>
                <a:t>静态</a:t>
              </a:r>
            </a:p>
            <a:p>
              <a:pPr algn="just"/>
              <a:r>
                <a:rPr lang="zh-CN" altLang="en-US" sz="2400" b="1" dirty="0">
                  <a:solidFill>
                    <a:schemeClr val="tx2"/>
                  </a:solidFill>
                  <a:latin typeface="Times New Roman" panose="02020603050405020304" pitchFamily="18" charset="0"/>
                </a:rPr>
                <a:t>检查</a:t>
              </a:r>
            </a:p>
            <a:p>
              <a:pPr algn="just"/>
              <a:r>
                <a:rPr lang="zh-CN" altLang="en-US" sz="2400" b="1" dirty="0" smtClean="0">
                  <a:solidFill>
                    <a:schemeClr val="tx2"/>
                  </a:solidFill>
                  <a:latin typeface="Times New Roman" panose="02020603050405020304" pitchFamily="18" charset="0"/>
                </a:rPr>
                <a:t>程序</a:t>
              </a:r>
              <a:endParaRPr lang="zh-CN" altLang="en-US" sz="2400" b="1" dirty="0">
                <a:solidFill>
                  <a:schemeClr val="tx2"/>
                </a:solidFill>
                <a:latin typeface="Times New Roman" panose="02020603050405020304" pitchFamily="18" charset="0"/>
              </a:endParaRPr>
            </a:p>
          </p:txBody>
        </p:sp>
        <p:sp>
          <p:nvSpPr>
            <p:cNvPr id="7" name="Rectangle 7"/>
            <p:cNvSpPr>
              <a:spLocks noChangeArrowheads="1"/>
            </p:cNvSpPr>
            <p:nvPr/>
          </p:nvSpPr>
          <p:spPr bwMode="auto">
            <a:xfrm>
              <a:off x="2840" y="2928"/>
              <a:ext cx="729" cy="1035"/>
            </a:xfrm>
            <a:prstGeom prst="rect">
              <a:avLst/>
            </a:prstGeom>
            <a:noFill/>
            <a:ln w="31750">
              <a:solidFill>
                <a:schemeClr val="tx2"/>
              </a:solidFill>
              <a:miter lim="800000"/>
            </a:ln>
            <a:extLst>
              <a:ext uri="{909E8E84-426E-40DD-AFC4-6F175D3DCCD1}">
                <a14:hiddenFill xmlns:a14="http://schemas.microsoft.com/office/drawing/2010/main">
                  <a:solidFill>
                    <a:srgbClr val="FFFFFF"/>
                  </a:solidFill>
                </a14:hiddenFill>
              </a:ext>
            </a:extLst>
          </p:spPr>
          <p:txBody>
            <a:bodyPr lIns="54000" tIns="46800" rIns="18000" bIns="10800" ancho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tx2"/>
                  </a:solidFill>
                  <a:latin typeface="Times New Roman" panose="02020603050405020304" pitchFamily="18" charset="0"/>
                </a:rPr>
                <a:t>中间</a:t>
              </a:r>
            </a:p>
            <a:p>
              <a:pPr algn="ctr"/>
              <a:r>
                <a:rPr lang="zh-CN" altLang="en-US" sz="2400" b="1" dirty="0">
                  <a:solidFill>
                    <a:schemeClr val="tx2"/>
                  </a:solidFill>
                  <a:latin typeface="Times New Roman" panose="02020603050405020304" pitchFamily="18" charset="0"/>
                </a:rPr>
                <a:t>代码</a:t>
              </a:r>
            </a:p>
            <a:p>
              <a:pPr algn="ctr"/>
              <a:r>
                <a:rPr lang="zh-CN" altLang="en-US" sz="2400" b="1" dirty="0">
                  <a:solidFill>
                    <a:schemeClr val="tx2"/>
                  </a:solidFill>
                  <a:latin typeface="Times New Roman" panose="02020603050405020304" pitchFamily="18" charset="0"/>
                </a:rPr>
                <a:t>生成</a:t>
              </a:r>
            </a:p>
            <a:p>
              <a:pPr algn="ctr"/>
              <a:r>
                <a:rPr lang="zh-CN" altLang="en-US" sz="2400" b="1" dirty="0">
                  <a:solidFill>
                    <a:schemeClr val="tx2"/>
                  </a:solidFill>
                  <a:latin typeface="Times New Roman" panose="02020603050405020304" pitchFamily="18" charset="0"/>
                </a:rPr>
                <a:t>器</a:t>
              </a:r>
            </a:p>
          </p:txBody>
        </p:sp>
        <p:sp>
          <p:nvSpPr>
            <p:cNvPr id="8" name="Line 8"/>
            <p:cNvSpPr>
              <a:spLocks noChangeShapeType="1"/>
            </p:cNvSpPr>
            <p:nvPr/>
          </p:nvSpPr>
          <p:spPr bwMode="auto">
            <a:xfrm>
              <a:off x="1779" y="3456"/>
              <a:ext cx="240" cy="0"/>
            </a:xfrm>
            <a:prstGeom prst="line">
              <a:avLst/>
            </a:prstGeom>
            <a:noFill/>
            <a:ln w="31750">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sz="2400" b="1">
                <a:solidFill>
                  <a:schemeClr val="tx2"/>
                </a:solidFill>
              </a:endParaRPr>
            </a:p>
          </p:txBody>
        </p:sp>
        <p:sp>
          <p:nvSpPr>
            <p:cNvPr id="9" name="Line 9"/>
            <p:cNvSpPr>
              <a:spLocks noChangeShapeType="1"/>
            </p:cNvSpPr>
            <p:nvPr/>
          </p:nvSpPr>
          <p:spPr bwMode="auto">
            <a:xfrm>
              <a:off x="2544" y="3456"/>
              <a:ext cx="288" cy="0"/>
            </a:xfrm>
            <a:prstGeom prst="line">
              <a:avLst/>
            </a:prstGeom>
            <a:noFill/>
            <a:ln w="31750">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sz="2400" b="1">
                <a:solidFill>
                  <a:schemeClr val="tx2"/>
                </a:solidFill>
              </a:endParaRPr>
            </a:p>
          </p:txBody>
        </p:sp>
        <p:sp>
          <p:nvSpPr>
            <p:cNvPr id="10" name="Rectangle 10"/>
            <p:cNvSpPr>
              <a:spLocks noChangeArrowheads="1"/>
            </p:cNvSpPr>
            <p:nvPr/>
          </p:nvSpPr>
          <p:spPr bwMode="auto">
            <a:xfrm>
              <a:off x="3600" y="3211"/>
              <a:ext cx="624" cy="672"/>
            </a:xfrm>
            <a:prstGeom prst="rect">
              <a:avLst/>
            </a:prstGeom>
            <a:noFill/>
            <a:ln w="31750">
              <a:noFill/>
              <a:miter lim="800000"/>
            </a:ln>
            <a:extLst>
              <a:ext uri="{909E8E84-426E-40DD-AFC4-6F175D3DCCD1}">
                <a14:hiddenFill xmlns:a14="http://schemas.microsoft.com/office/drawing/2010/main">
                  <a:solidFill>
                    <a:srgbClr val="FFFFFF"/>
                  </a:solidFill>
                </a14:hiddenFill>
              </a:ext>
            </a:extLst>
          </p:spPr>
          <p:txBody>
            <a:bodyPr lIns="18000" t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solidFill>
                    <a:schemeClr val="tx2"/>
                  </a:solidFill>
                  <a:latin typeface="Times New Roman" panose="02020603050405020304" pitchFamily="18" charset="0"/>
                </a:rPr>
                <a:t>中间</a:t>
              </a:r>
            </a:p>
            <a:p>
              <a:pPr algn="just"/>
              <a:r>
                <a:rPr lang="zh-CN" altLang="en-US" sz="2400" b="1" dirty="0">
                  <a:solidFill>
                    <a:schemeClr val="tx2"/>
                  </a:solidFill>
                  <a:latin typeface="Times New Roman" panose="02020603050405020304" pitchFamily="18" charset="0"/>
                </a:rPr>
                <a:t>代码</a:t>
              </a:r>
            </a:p>
          </p:txBody>
        </p:sp>
        <p:sp>
          <p:nvSpPr>
            <p:cNvPr id="11" name="Rectangle 11"/>
            <p:cNvSpPr>
              <a:spLocks noChangeArrowheads="1"/>
            </p:cNvSpPr>
            <p:nvPr/>
          </p:nvSpPr>
          <p:spPr bwMode="auto">
            <a:xfrm>
              <a:off x="395" y="3334"/>
              <a:ext cx="717" cy="592"/>
            </a:xfrm>
            <a:prstGeom prst="rect">
              <a:avLst/>
            </a:prstGeom>
            <a:noFill/>
            <a:ln w="31750">
              <a:noFill/>
              <a:miter lim="800000"/>
            </a:ln>
            <a:extLst>
              <a:ext uri="{909E8E84-426E-40DD-AFC4-6F175D3DCCD1}">
                <a14:hiddenFill xmlns:a14="http://schemas.microsoft.com/office/drawing/2010/main">
                  <a:solidFill>
                    <a:srgbClr val="FFFFFF"/>
                  </a:solidFill>
                </a14:hiddenFill>
              </a:ext>
            </a:extLst>
          </p:spPr>
          <p:txBody>
            <a:bodyPr lIns="18000" t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smtClean="0">
                  <a:solidFill>
                    <a:schemeClr val="tx2"/>
                  </a:solidFill>
                  <a:latin typeface="Times New Roman" panose="02020603050405020304" pitchFamily="18" charset="0"/>
                </a:rPr>
                <a:t>记号流</a:t>
              </a:r>
              <a:endParaRPr lang="zh-CN" altLang="en-US" sz="2400" b="1" dirty="0">
                <a:solidFill>
                  <a:schemeClr val="tx2"/>
                </a:solidFill>
                <a:latin typeface="Times New Roman" panose="02020603050405020304" pitchFamily="18" charset="0"/>
              </a:endParaRPr>
            </a:p>
          </p:txBody>
        </p:sp>
        <p:sp>
          <p:nvSpPr>
            <p:cNvPr id="12" name="Line 12"/>
            <p:cNvSpPr>
              <a:spLocks noChangeShapeType="1"/>
            </p:cNvSpPr>
            <p:nvPr/>
          </p:nvSpPr>
          <p:spPr bwMode="auto">
            <a:xfrm>
              <a:off x="985" y="3461"/>
              <a:ext cx="249" cy="0"/>
            </a:xfrm>
            <a:prstGeom prst="line">
              <a:avLst/>
            </a:prstGeom>
            <a:noFill/>
            <a:ln w="31750">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sz="2400" b="1">
                <a:solidFill>
                  <a:schemeClr val="tx2"/>
                </a:solidFill>
              </a:endParaRPr>
            </a:p>
          </p:txBody>
        </p:sp>
        <p:sp>
          <p:nvSpPr>
            <p:cNvPr id="13" name="Line 13"/>
            <p:cNvSpPr>
              <a:spLocks noChangeShapeType="1"/>
            </p:cNvSpPr>
            <p:nvPr/>
          </p:nvSpPr>
          <p:spPr bwMode="auto">
            <a:xfrm>
              <a:off x="3561" y="3456"/>
              <a:ext cx="615" cy="5"/>
            </a:xfrm>
            <a:prstGeom prst="line">
              <a:avLst/>
            </a:prstGeom>
            <a:noFill/>
            <a:ln w="31750">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sz="2400" b="1">
                <a:solidFill>
                  <a:schemeClr val="tx2"/>
                </a:solidFill>
              </a:endParaRPr>
            </a:p>
          </p:txBody>
        </p:sp>
        <p:sp>
          <p:nvSpPr>
            <p:cNvPr id="14" name="Rectangle 14"/>
            <p:cNvSpPr>
              <a:spLocks noChangeArrowheads="1"/>
            </p:cNvSpPr>
            <p:nvPr/>
          </p:nvSpPr>
          <p:spPr bwMode="auto">
            <a:xfrm>
              <a:off x="4176" y="2928"/>
              <a:ext cx="565" cy="1035"/>
            </a:xfrm>
            <a:prstGeom prst="rect">
              <a:avLst/>
            </a:prstGeom>
            <a:noFill/>
            <a:ln w="31750">
              <a:solidFill>
                <a:schemeClr val="tx2"/>
              </a:solidFill>
              <a:miter lim="800000"/>
            </a:ln>
            <a:extLst>
              <a:ext uri="{909E8E84-426E-40DD-AFC4-6F175D3DCCD1}">
                <a14:hiddenFill xmlns:a14="http://schemas.microsoft.com/office/drawing/2010/main">
                  <a:solidFill>
                    <a:srgbClr val="FFFFFF"/>
                  </a:solidFill>
                </a14:hiddenFill>
              </a:ext>
            </a:extLst>
          </p:spPr>
          <p:txBody>
            <a:bodyPr lIns="126000" tIns="46800" rIns="18000" b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solidFill>
                    <a:schemeClr val="tx2"/>
                  </a:solidFill>
                  <a:latin typeface="Times New Roman" panose="02020603050405020304" pitchFamily="18" charset="0"/>
                </a:rPr>
                <a:t>代码</a:t>
              </a:r>
            </a:p>
            <a:p>
              <a:pPr algn="just"/>
              <a:r>
                <a:rPr lang="zh-CN" altLang="en-US" sz="2400" b="1" dirty="0">
                  <a:solidFill>
                    <a:schemeClr val="tx2"/>
                  </a:solidFill>
                  <a:latin typeface="Times New Roman" panose="02020603050405020304" pitchFamily="18" charset="0"/>
                </a:rPr>
                <a:t>生成</a:t>
              </a:r>
            </a:p>
            <a:p>
              <a:pPr algn="just"/>
              <a:r>
                <a:rPr lang="zh-CN" altLang="en-US" sz="2400" b="1" dirty="0">
                  <a:solidFill>
                    <a:schemeClr val="tx2"/>
                  </a:solidFill>
                  <a:latin typeface="Times New Roman" panose="02020603050405020304" pitchFamily="18" charset="0"/>
                </a:rPr>
                <a:t>器</a:t>
              </a:r>
            </a:p>
          </p:txBody>
        </p:sp>
        <p:sp>
          <p:nvSpPr>
            <p:cNvPr id="15" name="Line 15"/>
            <p:cNvSpPr>
              <a:spLocks noChangeShapeType="1"/>
            </p:cNvSpPr>
            <p:nvPr/>
          </p:nvSpPr>
          <p:spPr bwMode="auto">
            <a:xfrm>
              <a:off x="4741" y="3456"/>
              <a:ext cx="288" cy="0"/>
            </a:xfrm>
            <a:prstGeom prst="line">
              <a:avLst/>
            </a:prstGeom>
            <a:noFill/>
            <a:ln w="31750">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sz="2400" b="1">
                <a:solidFill>
                  <a:schemeClr val="tx2"/>
                </a:solidFill>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控制流的翻译</a:t>
            </a:r>
            <a:endParaRPr lang="zh-CN" altLang="en-US" dirty="0"/>
          </a:p>
        </p:txBody>
      </p:sp>
      <p:sp>
        <p:nvSpPr>
          <p:cNvPr id="3" name="内容占位符 2"/>
          <p:cNvSpPr>
            <a:spLocks noGrp="1"/>
          </p:cNvSpPr>
          <p:nvPr>
            <p:ph idx="1"/>
          </p:nvPr>
        </p:nvSpPr>
        <p:spPr/>
        <p:txBody>
          <a:bodyPr/>
          <a:lstStyle/>
          <a:p>
            <a:r>
              <a:rPr lang="zh-CN" altLang="en-US" sz="2400" dirty="0" smtClean="0"/>
              <a:t>控制流语句的翻译</a:t>
            </a:r>
            <a:endParaRPr lang="en-US" altLang="zh-CN" sz="2400" dirty="0"/>
          </a:p>
        </p:txBody>
      </p:sp>
      <p:graphicFrame>
        <p:nvGraphicFramePr>
          <p:cNvPr id="4" name="表格 3"/>
          <p:cNvGraphicFramePr>
            <a:graphicFrameLocks noGrp="1"/>
          </p:cNvGraphicFramePr>
          <p:nvPr/>
        </p:nvGraphicFramePr>
        <p:xfrm>
          <a:off x="4932040" y="1476673"/>
          <a:ext cx="2664296" cy="1967096"/>
        </p:xfrm>
        <a:graphic>
          <a:graphicData uri="http://schemas.openxmlformats.org/drawingml/2006/table">
            <a:tbl>
              <a:tblPr>
                <a:tableStyleId>{5C22544A-7EE6-4342-B048-85BDC9FD1C3A}</a:tableStyleId>
              </a:tblPr>
              <a:tblGrid>
                <a:gridCol w="936104">
                  <a:extLst>
                    <a:ext uri="{9D8B030D-6E8A-4147-A177-3AD203B41FA5}">
                      <a16:colId xmlns:a16="http://schemas.microsoft.com/office/drawing/2014/main" val="1680596986"/>
                    </a:ext>
                  </a:extLst>
                </a:gridCol>
                <a:gridCol w="1728192">
                  <a:extLst>
                    <a:ext uri="{9D8B030D-6E8A-4147-A177-3AD203B41FA5}">
                      <a16:colId xmlns:a16="http://schemas.microsoft.com/office/drawing/2014/main" val="2043141146"/>
                    </a:ext>
                  </a:extLst>
                </a:gridCol>
              </a:tblGrid>
              <a:tr h="504056">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err="1" smtClean="0">
                          <a:solidFill>
                            <a:schemeClr val="tx2"/>
                          </a:solidFill>
                        </a:rPr>
                        <a:t>B.code</a:t>
                      </a:r>
                      <a:endParaRPr lang="zh-CN" altLang="en-US" b="1"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751490"/>
                  </a:ext>
                </a:extLst>
              </a:tr>
              <a:tr h="291971">
                <a:tc>
                  <a:txBody>
                    <a:bodyPr/>
                    <a:lstStyle/>
                    <a:p>
                      <a:pPr algn="ctr"/>
                      <a:r>
                        <a:rPr lang="en-US" altLang="zh-CN" b="1" dirty="0" err="1" smtClean="0">
                          <a:solidFill>
                            <a:schemeClr val="tx2"/>
                          </a:solidFill>
                        </a:rPr>
                        <a:t>B.true</a:t>
                      </a:r>
                      <a:r>
                        <a:rPr lang="en-US" altLang="zh-CN" b="1" dirty="0" smtClean="0">
                          <a:solidFill>
                            <a:schemeClr val="tx2"/>
                          </a:solidFill>
                        </a:rPr>
                        <a:t>:</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rPr>
                        <a:t>S</a:t>
                      </a:r>
                      <a:r>
                        <a:rPr lang="en-US" altLang="zh-CN" b="1" baseline="-25000" dirty="0" smtClean="0">
                          <a:solidFill>
                            <a:schemeClr val="tx2"/>
                          </a:solidFill>
                        </a:rPr>
                        <a:t>1</a:t>
                      </a:r>
                      <a:r>
                        <a:rPr lang="en-US" altLang="zh-CN" b="1" dirty="0" smtClean="0">
                          <a:solidFill>
                            <a:schemeClr val="tx2"/>
                          </a:solidFill>
                        </a:rPr>
                        <a:t>.code</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9694961"/>
                  </a:ext>
                </a:extLst>
              </a:tr>
              <a:tr h="285399">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err="1" smtClean="0">
                          <a:solidFill>
                            <a:schemeClr val="tx2"/>
                          </a:solidFill>
                        </a:rPr>
                        <a:t>goto</a:t>
                      </a:r>
                      <a:r>
                        <a:rPr lang="en-US" altLang="zh-CN" b="1" baseline="0" dirty="0" smtClean="0">
                          <a:solidFill>
                            <a:schemeClr val="tx2"/>
                          </a:solidFill>
                        </a:rPr>
                        <a:t> </a:t>
                      </a:r>
                      <a:r>
                        <a:rPr lang="en-US" altLang="zh-CN" b="1" baseline="0" dirty="0" err="1" smtClean="0">
                          <a:solidFill>
                            <a:schemeClr val="tx2"/>
                          </a:solidFill>
                        </a:rPr>
                        <a:t>S.next</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4169645"/>
                  </a:ext>
                </a:extLst>
              </a:tr>
              <a:tr h="291971">
                <a:tc>
                  <a:txBody>
                    <a:bodyPr/>
                    <a:lstStyle/>
                    <a:p>
                      <a:pPr algn="ctr"/>
                      <a:r>
                        <a:rPr lang="en-US" altLang="zh-CN" b="1" dirty="0" err="1" smtClean="0">
                          <a:solidFill>
                            <a:schemeClr val="tx2"/>
                          </a:solidFill>
                        </a:rPr>
                        <a:t>B.false</a:t>
                      </a:r>
                      <a:r>
                        <a:rPr lang="en-US" altLang="zh-CN" b="1" dirty="0" smtClean="0">
                          <a:solidFill>
                            <a:schemeClr val="tx2"/>
                          </a:solidFill>
                        </a:rPr>
                        <a:t>:</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rPr>
                        <a:t>S</a:t>
                      </a:r>
                      <a:r>
                        <a:rPr lang="en-US" altLang="zh-CN" b="1" baseline="-25000" dirty="0" smtClean="0">
                          <a:solidFill>
                            <a:schemeClr val="tx2"/>
                          </a:solidFill>
                        </a:rPr>
                        <a:t>2</a:t>
                      </a:r>
                      <a:r>
                        <a:rPr lang="en-US" altLang="zh-CN" b="1" dirty="0" smtClean="0">
                          <a:solidFill>
                            <a:schemeClr val="tx2"/>
                          </a:solidFill>
                        </a:rPr>
                        <a:t>.code</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4243286"/>
                  </a:ext>
                </a:extLst>
              </a:tr>
              <a:tr h="291971">
                <a:tc>
                  <a:txBody>
                    <a:bodyPr/>
                    <a:lstStyle/>
                    <a:p>
                      <a:pPr algn="ctr"/>
                      <a:r>
                        <a:rPr lang="en-US" altLang="zh-CN" b="1" dirty="0" err="1" smtClean="0">
                          <a:solidFill>
                            <a:schemeClr val="tx2"/>
                          </a:solidFill>
                        </a:rPr>
                        <a:t>S.next</a:t>
                      </a:r>
                      <a:r>
                        <a:rPr lang="en-US" altLang="zh-CN" b="1" dirty="0" smtClean="0">
                          <a:solidFill>
                            <a:schemeClr val="tx2"/>
                          </a:solidFill>
                        </a:rPr>
                        <a:t>:</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rPr>
                        <a:t>…</a:t>
                      </a:r>
                      <a:endParaRPr lang="zh-CN" altLang="en-US" b="1"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69728324"/>
                  </a:ext>
                </a:extLst>
              </a:tr>
            </a:tbl>
          </a:graphicData>
        </a:graphic>
      </p:graphicFrame>
      <p:cxnSp>
        <p:nvCxnSpPr>
          <p:cNvPr id="5" name="直接箭头连接符 4"/>
          <p:cNvCxnSpPr/>
          <p:nvPr/>
        </p:nvCxnSpPr>
        <p:spPr>
          <a:xfrm>
            <a:off x="7279818" y="1620689"/>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279818" y="1836713"/>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634808" y="1244615"/>
            <a:ext cx="1056700" cy="369332"/>
          </a:xfrm>
          <a:prstGeom prst="rect">
            <a:avLst/>
          </a:prstGeom>
        </p:spPr>
        <p:txBody>
          <a:bodyPr wrap="none">
            <a:spAutoFit/>
          </a:bodyPr>
          <a:lstStyle/>
          <a:p>
            <a:pPr algn="ctr">
              <a:defRPr/>
            </a:pPr>
            <a:r>
              <a:rPr lang="en-US" altLang="zh-CN" dirty="0" smtClean="0">
                <a:solidFill>
                  <a:schemeClr val="tx2"/>
                </a:solidFill>
              </a:rPr>
              <a:t>to </a:t>
            </a:r>
            <a:r>
              <a:rPr lang="en-US" altLang="zh-CN" dirty="0" err="1" smtClean="0">
                <a:solidFill>
                  <a:schemeClr val="tx2"/>
                </a:solidFill>
              </a:rPr>
              <a:t>B.true</a:t>
            </a:r>
            <a:endParaRPr lang="zh-CN" altLang="en-US" dirty="0">
              <a:solidFill>
                <a:schemeClr val="tx2"/>
              </a:solidFill>
            </a:endParaRPr>
          </a:p>
        </p:txBody>
      </p:sp>
      <p:sp>
        <p:nvSpPr>
          <p:cNvPr id="9" name="矩形 8"/>
          <p:cNvSpPr/>
          <p:nvPr/>
        </p:nvSpPr>
        <p:spPr>
          <a:xfrm>
            <a:off x="7634808" y="1862221"/>
            <a:ext cx="1146468" cy="369332"/>
          </a:xfrm>
          <a:prstGeom prst="rect">
            <a:avLst/>
          </a:prstGeom>
        </p:spPr>
        <p:txBody>
          <a:bodyPr wrap="none">
            <a:spAutoFit/>
          </a:bodyPr>
          <a:lstStyle/>
          <a:p>
            <a:pPr algn="ctr">
              <a:defRPr/>
            </a:pPr>
            <a:r>
              <a:rPr lang="en-US" altLang="zh-CN" dirty="0" smtClean="0">
                <a:solidFill>
                  <a:schemeClr val="tx2"/>
                </a:solidFill>
              </a:rPr>
              <a:t>to </a:t>
            </a:r>
            <a:r>
              <a:rPr lang="en-US" altLang="zh-CN" dirty="0" err="1" smtClean="0">
                <a:solidFill>
                  <a:schemeClr val="tx2"/>
                </a:solidFill>
              </a:rPr>
              <a:t>B.false</a:t>
            </a:r>
            <a:endParaRPr lang="zh-CN" altLang="en-US" dirty="0">
              <a:solidFill>
                <a:schemeClr val="tx2"/>
              </a:solidFill>
            </a:endParaRPr>
          </a:p>
        </p:txBody>
      </p:sp>
      <p:graphicFrame>
        <p:nvGraphicFramePr>
          <p:cNvPr id="10" name="表格 9"/>
          <p:cNvGraphicFramePr>
            <a:graphicFrameLocks noGrp="1"/>
          </p:cNvGraphicFramePr>
          <p:nvPr/>
        </p:nvGraphicFramePr>
        <p:xfrm>
          <a:off x="310529" y="2324095"/>
          <a:ext cx="2304687" cy="1235576"/>
        </p:xfrm>
        <a:graphic>
          <a:graphicData uri="http://schemas.openxmlformats.org/drawingml/2006/table">
            <a:tbl>
              <a:tblPr>
                <a:tableStyleId>{5C22544A-7EE6-4342-B048-85BDC9FD1C3A}</a:tableStyleId>
              </a:tblPr>
              <a:tblGrid>
                <a:gridCol w="990033">
                  <a:extLst>
                    <a:ext uri="{9D8B030D-6E8A-4147-A177-3AD203B41FA5}">
                      <a16:colId xmlns:a16="http://schemas.microsoft.com/office/drawing/2014/main" val="1680596986"/>
                    </a:ext>
                  </a:extLst>
                </a:gridCol>
                <a:gridCol w="1314654">
                  <a:extLst>
                    <a:ext uri="{9D8B030D-6E8A-4147-A177-3AD203B41FA5}">
                      <a16:colId xmlns:a16="http://schemas.microsoft.com/office/drawing/2014/main" val="2043141146"/>
                    </a:ext>
                  </a:extLst>
                </a:gridCol>
              </a:tblGrid>
              <a:tr h="504056">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err="1" smtClean="0">
                          <a:solidFill>
                            <a:schemeClr val="tx2"/>
                          </a:solidFill>
                        </a:rPr>
                        <a:t>B.code</a:t>
                      </a:r>
                      <a:endParaRPr lang="zh-CN" altLang="en-US" b="1"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751490"/>
                  </a:ext>
                </a:extLst>
              </a:tr>
              <a:tr h="291971">
                <a:tc>
                  <a:txBody>
                    <a:bodyPr/>
                    <a:lstStyle/>
                    <a:p>
                      <a:pPr algn="ctr"/>
                      <a:r>
                        <a:rPr lang="en-US" altLang="zh-CN" b="1" dirty="0" err="1" smtClean="0">
                          <a:solidFill>
                            <a:schemeClr val="tx2"/>
                          </a:solidFill>
                        </a:rPr>
                        <a:t>B.true</a:t>
                      </a:r>
                      <a:r>
                        <a:rPr lang="en-US" altLang="zh-CN" b="1" dirty="0" smtClean="0">
                          <a:solidFill>
                            <a:schemeClr val="tx2"/>
                          </a:solidFill>
                        </a:rPr>
                        <a:t>:</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rPr>
                        <a:t>S</a:t>
                      </a:r>
                      <a:r>
                        <a:rPr lang="en-US" altLang="zh-CN" b="1" baseline="-25000" dirty="0" smtClean="0">
                          <a:solidFill>
                            <a:schemeClr val="tx2"/>
                          </a:solidFill>
                        </a:rPr>
                        <a:t>1</a:t>
                      </a:r>
                      <a:r>
                        <a:rPr lang="en-US" altLang="zh-CN" b="1" dirty="0" smtClean="0">
                          <a:solidFill>
                            <a:schemeClr val="tx2"/>
                          </a:solidFill>
                        </a:rPr>
                        <a:t>.code</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9694961"/>
                  </a:ext>
                </a:extLst>
              </a:tr>
              <a:tr h="291971">
                <a:tc>
                  <a:txBody>
                    <a:bodyPr/>
                    <a:lstStyle/>
                    <a:p>
                      <a:pPr algn="ctr">
                        <a:defRPr/>
                      </a:pPr>
                      <a:r>
                        <a:rPr lang="en-US" altLang="zh-CN" b="1" dirty="0" err="1" smtClean="0">
                          <a:solidFill>
                            <a:schemeClr val="tx2"/>
                          </a:solidFill>
                        </a:rPr>
                        <a:t>B.false</a:t>
                      </a:r>
                      <a:r>
                        <a:rPr lang="en-US" altLang="zh-CN" b="1" dirty="0" smtClean="0">
                          <a:solidFill>
                            <a:schemeClr val="tx2"/>
                          </a:solidFill>
                        </a:rPr>
                        <a:t>:</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rPr>
                        <a:t>…</a:t>
                      </a:r>
                      <a:endParaRPr lang="zh-CN" altLang="en-US" b="1"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69728324"/>
                  </a:ext>
                </a:extLst>
              </a:tr>
            </a:tbl>
          </a:graphicData>
        </a:graphic>
      </p:graphicFrame>
      <p:cxnSp>
        <p:nvCxnSpPr>
          <p:cNvPr id="11" name="直接箭头连接符 10"/>
          <p:cNvCxnSpPr/>
          <p:nvPr/>
        </p:nvCxnSpPr>
        <p:spPr>
          <a:xfrm>
            <a:off x="2411760" y="2436922"/>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411760" y="2652946"/>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66750" y="2060848"/>
            <a:ext cx="1056700" cy="369332"/>
          </a:xfrm>
          <a:prstGeom prst="rect">
            <a:avLst/>
          </a:prstGeom>
        </p:spPr>
        <p:txBody>
          <a:bodyPr wrap="none">
            <a:spAutoFit/>
          </a:bodyPr>
          <a:lstStyle/>
          <a:p>
            <a:pPr algn="ctr">
              <a:defRPr/>
            </a:pPr>
            <a:r>
              <a:rPr lang="en-US" altLang="zh-CN" dirty="0" smtClean="0">
                <a:solidFill>
                  <a:schemeClr val="tx2"/>
                </a:solidFill>
              </a:rPr>
              <a:t>to </a:t>
            </a:r>
            <a:r>
              <a:rPr lang="en-US" altLang="zh-CN" dirty="0" err="1" smtClean="0">
                <a:solidFill>
                  <a:schemeClr val="tx2"/>
                </a:solidFill>
              </a:rPr>
              <a:t>B.true</a:t>
            </a:r>
            <a:endParaRPr lang="zh-CN" altLang="en-US" dirty="0">
              <a:solidFill>
                <a:schemeClr val="tx2"/>
              </a:solidFill>
            </a:endParaRPr>
          </a:p>
        </p:txBody>
      </p:sp>
      <p:sp>
        <p:nvSpPr>
          <p:cNvPr id="15" name="矩形 14"/>
          <p:cNvSpPr/>
          <p:nvPr/>
        </p:nvSpPr>
        <p:spPr>
          <a:xfrm>
            <a:off x="2766750" y="2678454"/>
            <a:ext cx="1146468" cy="369332"/>
          </a:xfrm>
          <a:prstGeom prst="rect">
            <a:avLst/>
          </a:prstGeom>
        </p:spPr>
        <p:txBody>
          <a:bodyPr wrap="none">
            <a:spAutoFit/>
          </a:bodyPr>
          <a:lstStyle/>
          <a:p>
            <a:pPr algn="ctr">
              <a:defRPr/>
            </a:pPr>
            <a:r>
              <a:rPr lang="en-US" altLang="zh-CN" dirty="0" smtClean="0">
                <a:solidFill>
                  <a:schemeClr val="tx2"/>
                </a:solidFill>
              </a:rPr>
              <a:t>to </a:t>
            </a:r>
            <a:r>
              <a:rPr lang="en-US" altLang="zh-CN" dirty="0" err="1" smtClean="0">
                <a:solidFill>
                  <a:schemeClr val="tx2"/>
                </a:solidFill>
              </a:rPr>
              <a:t>B.false</a:t>
            </a:r>
            <a:endParaRPr lang="zh-CN" altLang="en-US" dirty="0">
              <a:solidFill>
                <a:schemeClr val="tx2"/>
              </a:solidFill>
            </a:endParaRPr>
          </a:p>
        </p:txBody>
      </p:sp>
      <p:graphicFrame>
        <p:nvGraphicFramePr>
          <p:cNvPr id="16" name="表格 15"/>
          <p:cNvGraphicFramePr>
            <a:graphicFrameLocks noGrp="1"/>
          </p:cNvGraphicFramePr>
          <p:nvPr/>
        </p:nvGraphicFramePr>
        <p:xfrm>
          <a:off x="2627784" y="4447377"/>
          <a:ext cx="2664296" cy="1601336"/>
        </p:xfrm>
        <a:graphic>
          <a:graphicData uri="http://schemas.openxmlformats.org/drawingml/2006/table">
            <a:tbl>
              <a:tblPr>
                <a:tableStyleId>{5C22544A-7EE6-4342-B048-85BDC9FD1C3A}</a:tableStyleId>
              </a:tblPr>
              <a:tblGrid>
                <a:gridCol w="936104">
                  <a:extLst>
                    <a:ext uri="{9D8B030D-6E8A-4147-A177-3AD203B41FA5}">
                      <a16:colId xmlns:a16="http://schemas.microsoft.com/office/drawing/2014/main" val="1680596986"/>
                    </a:ext>
                  </a:extLst>
                </a:gridCol>
                <a:gridCol w="1728192">
                  <a:extLst>
                    <a:ext uri="{9D8B030D-6E8A-4147-A177-3AD203B41FA5}">
                      <a16:colId xmlns:a16="http://schemas.microsoft.com/office/drawing/2014/main" val="2043141146"/>
                    </a:ext>
                  </a:extLst>
                </a:gridCol>
              </a:tblGrid>
              <a:tr h="504056">
                <a:tc>
                  <a:txBody>
                    <a:bodyPr/>
                    <a:lstStyle/>
                    <a:p>
                      <a:pPr algn="ctr"/>
                      <a:r>
                        <a:rPr lang="en-US" altLang="zh-CN" b="1" dirty="0" smtClean="0">
                          <a:solidFill>
                            <a:schemeClr val="tx2"/>
                          </a:solidFill>
                        </a:rPr>
                        <a:t>begin:</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err="1" smtClean="0">
                          <a:solidFill>
                            <a:schemeClr val="tx2"/>
                          </a:solidFill>
                        </a:rPr>
                        <a:t>B.code</a:t>
                      </a:r>
                      <a:endParaRPr lang="zh-CN" altLang="en-US" b="1"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751490"/>
                  </a:ext>
                </a:extLst>
              </a:tr>
              <a:tr h="291971">
                <a:tc>
                  <a:txBody>
                    <a:bodyPr/>
                    <a:lstStyle/>
                    <a:p>
                      <a:pPr algn="ctr"/>
                      <a:r>
                        <a:rPr lang="en-US" altLang="zh-CN" b="1" dirty="0" err="1" smtClean="0">
                          <a:solidFill>
                            <a:schemeClr val="tx2"/>
                          </a:solidFill>
                        </a:rPr>
                        <a:t>B.true</a:t>
                      </a:r>
                      <a:r>
                        <a:rPr lang="en-US" altLang="zh-CN" b="1" dirty="0" smtClean="0">
                          <a:solidFill>
                            <a:schemeClr val="tx2"/>
                          </a:solidFill>
                        </a:rPr>
                        <a:t>:</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rPr>
                        <a:t>S</a:t>
                      </a:r>
                      <a:r>
                        <a:rPr lang="en-US" altLang="zh-CN" b="1" baseline="-25000" dirty="0" smtClean="0">
                          <a:solidFill>
                            <a:schemeClr val="tx2"/>
                          </a:solidFill>
                        </a:rPr>
                        <a:t>1</a:t>
                      </a:r>
                      <a:r>
                        <a:rPr lang="en-US" altLang="zh-CN" b="1" dirty="0" smtClean="0">
                          <a:solidFill>
                            <a:schemeClr val="tx2"/>
                          </a:solidFill>
                        </a:rPr>
                        <a:t>.code</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9694961"/>
                  </a:ext>
                </a:extLst>
              </a:tr>
              <a:tr h="285399">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err="1" smtClean="0">
                          <a:solidFill>
                            <a:schemeClr val="tx2"/>
                          </a:solidFill>
                        </a:rPr>
                        <a:t>goto</a:t>
                      </a:r>
                      <a:r>
                        <a:rPr lang="en-US" altLang="zh-CN" b="1" baseline="0" dirty="0" smtClean="0">
                          <a:solidFill>
                            <a:schemeClr val="tx2"/>
                          </a:solidFill>
                        </a:rPr>
                        <a:t> begin</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4169645"/>
                  </a:ext>
                </a:extLst>
              </a:tr>
              <a:tr h="291971">
                <a:tc>
                  <a:txBody>
                    <a:bodyPr/>
                    <a:lstStyle/>
                    <a:p>
                      <a:pPr algn="ctr"/>
                      <a:r>
                        <a:rPr lang="en-US" altLang="zh-CN" b="1" dirty="0" err="1" smtClean="0">
                          <a:solidFill>
                            <a:schemeClr val="tx2"/>
                          </a:solidFill>
                        </a:rPr>
                        <a:t>B.false</a:t>
                      </a:r>
                      <a:r>
                        <a:rPr lang="en-US" altLang="zh-CN" b="1" dirty="0" smtClean="0">
                          <a:solidFill>
                            <a:schemeClr val="tx2"/>
                          </a:solidFill>
                        </a:rPr>
                        <a:t>:</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rPr>
                        <a:t>…</a:t>
                      </a:r>
                      <a:endParaRPr lang="zh-CN" altLang="en-US" b="1"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69728324"/>
                  </a:ext>
                </a:extLst>
              </a:tr>
            </a:tbl>
          </a:graphicData>
        </a:graphic>
      </p:graphicFrame>
      <p:cxnSp>
        <p:nvCxnSpPr>
          <p:cNvPr id="17" name="直接箭头连接符 16"/>
          <p:cNvCxnSpPr/>
          <p:nvPr/>
        </p:nvCxnSpPr>
        <p:spPr>
          <a:xfrm>
            <a:off x="4975562" y="4591393"/>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975562" y="4807417"/>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330552" y="4215319"/>
            <a:ext cx="1056700" cy="369332"/>
          </a:xfrm>
          <a:prstGeom prst="rect">
            <a:avLst/>
          </a:prstGeom>
        </p:spPr>
        <p:txBody>
          <a:bodyPr wrap="none">
            <a:spAutoFit/>
          </a:bodyPr>
          <a:lstStyle/>
          <a:p>
            <a:pPr algn="ctr">
              <a:defRPr/>
            </a:pPr>
            <a:r>
              <a:rPr lang="en-US" altLang="zh-CN" dirty="0" smtClean="0">
                <a:solidFill>
                  <a:schemeClr val="tx2"/>
                </a:solidFill>
              </a:rPr>
              <a:t>to </a:t>
            </a:r>
            <a:r>
              <a:rPr lang="en-US" altLang="zh-CN" dirty="0" err="1" smtClean="0">
                <a:solidFill>
                  <a:schemeClr val="tx2"/>
                </a:solidFill>
              </a:rPr>
              <a:t>B.true</a:t>
            </a:r>
            <a:endParaRPr lang="zh-CN" altLang="en-US" dirty="0">
              <a:solidFill>
                <a:schemeClr val="tx2"/>
              </a:solidFill>
            </a:endParaRPr>
          </a:p>
        </p:txBody>
      </p:sp>
      <p:sp>
        <p:nvSpPr>
          <p:cNvPr id="20" name="矩形 19"/>
          <p:cNvSpPr/>
          <p:nvPr/>
        </p:nvSpPr>
        <p:spPr>
          <a:xfrm>
            <a:off x="5330552" y="4832925"/>
            <a:ext cx="1146468" cy="369332"/>
          </a:xfrm>
          <a:prstGeom prst="rect">
            <a:avLst/>
          </a:prstGeom>
        </p:spPr>
        <p:txBody>
          <a:bodyPr wrap="none">
            <a:spAutoFit/>
          </a:bodyPr>
          <a:lstStyle/>
          <a:p>
            <a:pPr algn="ctr">
              <a:defRPr/>
            </a:pPr>
            <a:r>
              <a:rPr lang="en-US" altLang="zh-CN" dirty="0" smtClean="0">
                <a:solidFill>
                  <a:schemeClr val="tx2"/>
                </a:solidFill>
              </a:rPr>
              <a:t>to </a:t>
            </a:r>
            <a:r>
              <a:rPr lang="en-US" altLang="zh-CN" dirty="0" err="1" smtClean="0">
                <a:solidFill>
                  <a:schemeClr val="tx2"/>
                </a:solidFill>
              </a:rPr>
              <a:t>B.false</a:t>
            </a:r>
            <a:endParaRPr lang="zh-CN" altLang="en-US" dirty="0">
              <a:solidFill>
                <a:schemeClr val="tx2"/>
              </a:solidFill>
            </a:endParaRPr>
          </a:p>
        </p:txBody>
      </p:sp>
      <p:sp>
        <p:nvSpPr>
          <p:cNvPr id="21" name="TextBox 7"/>
          <p:cNvSpPr txBox="1">
            <a:spLocks noChangeArrowheads="1"/>
          </p:cNvSpPr>
          <p:nvPr/>
        </p:nvSpPr>
        <p:spPr bwMode="auto">
          <a:xfrm>
            <a:off x="1727459" y="3672498"/>
            <a:ext cx="1317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dirty="0" smtClean="0">
                <a:latin typeface="宋体" panose="02010600030101010101" pitchFamily="2" charset="-122"/>
                <a:ea typeface="楷体" panose="02010609060101010101"/>
              </a:rPr>
              <a:t>if</a:t>
            </a:r>
            <a:endParaRPr lang="zh-CN" altLang="en-US" sz="2400" dirty="0">
              <a:latin typeface="宋体" panose="02010600030101010101" pitchFamily="2" charset="-122"/>
              <a:ea typeface="楷体" panose="02010609060101010101"/>
            </a:endParaRPr>
          </a:p>
        </p:txBody>
      </p:sp>
      <p:sp>
        <p:nvSpPr>
          <p:cNvPr id="22" name="TextBox 7"/>
          <p:cNvSpPr txBox="1">
            <a:spLocks noChangeArrowheads="1"/>
          </p:cNvSpPr>
          <p:nvPr/>
        </p:nvSpPr>
        <p:spPr bwMode="auto">
          <a:xfrm>
            <a:off x="6365669" y="3635732"/>
            <a:ext cx="1317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dirty="0" smtClean="0">
                <a:latin typeface="宋体" panose="02010600030101010101" pitchFamily="2" charset="-122"/>
                <a:ea typeface="楷体" panose="02010609060101010101"/>
              </a:rPr>
              <a:t>if-else</a:t>
            </a:r>
            <a:endParaRPr lang="zh-CN" altLang="en-US" sz="2400" dirty="0">
              <a:latin typeface="宋体" panose="02010600030101010101" pitchFamily="2" charset="-122"/>
              <a:ea typeface="楷体" panose="02010609060101010101"/>
            </a:endParaRPr>
          </a:p>
        </p:txBody>
      </p:sp>
      <p:sp>
        <p:nvSpPr>
          <p:cNvPr id="23" name="TextBox 7"/>
          <p:cNvSpPr txBox="1">
            <a:spLocks noChangeArrowheads="1"/>
          </p:cNvSpPr>
          <p:nvPr/>
        </p:nvSpPr>
        <p:spPr bwMode="auto">
          <a:xfrm>
            <a:off x="3940906" y="6300028"/>
            <a:ext cx="1317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dirty="0" smtClean="0">
                <a:latin typeface="宋体" panose="02010600030101010101" pitchFamily="2" charset="-122"/>
                <a:ea typeface="楷体" panose="02010609060101010101"/>
              </a:rPr>
              <a:t>while</a:t>
            </a:r>
            <a:endParaRPr lang="zh-CN" altLang="en-US" sz="2400" dirty="0">
              <a:latin typeface="宋体" panose="02010600030101010101" pitchFamily="2" charset="-122"/>
              <a:ea typeface="楷体" panose="02010609060101010101"/>
            </a:endParaRPr>
          </a:p>
        </p:txBody>
      </p:sp>
    </p:spTree>
    <p:extLst>
      <p:ext uri="{BB962C8B-B14F-4D97-AF65-F5344CB8AC3E}">
        <p14:creationId xmlns:p14="http://schemas.microsoft.com/office/powerpoint/2010/main" val="2400519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控制流的翻译</a:t>
            </a:r>
            <a:endParaRPr lang="zh-CN" altLang="en-US" dirty="0"/>
          </a:p>
        </p:txBody>
      </p:sp>
      <p:sp>
        <p:nvSpPr>
          <p:cNvPr id="24" name="TextBox 7"/>
          <p:cNvSpPr txBox="1">
            <a:spLocks noChangeArrowheads="1"/>
          </p:cNvSpPr>
          <p:nvPr/>
        </p:nvSpPr>
        <p:spPr bwMode="auto">
          <a:xfrm>
            <a:off x="683568" y="1412776"/>
            <a:ext cx="7212021" cy="52629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1400" dirty="0"/>
              <a:t>产生式 </a:t>
            </a:r>
            <a:r>
              <a:rPr lang="en-US" altLang="zh-CN" sz="1400" dirty="0" smtClean="0"/>
              <a:t>			</a:t>
            </a:r>
            <a:r>
              <a:rPr lang="zh-CN" altLang="en-US" sz="1400" dirty="0" smtClean="0"/>
              <a:t>语义</a:t>
            </a:r>
            <a:r>
              <a:rPr lang="zh-CN" altLang="en-US" sz="1400" dirty="0"/>
              <a:t>规则</a:t>
            </a:r>
            <a:br>
              <a:rPr lang="zh-CN" altLang="en-US" sz="1400" dirty="0"/>
            </a:br>
            <a:r>
              <a:rPr lang="en-US" altLang="zh-CN" sz="1400" i="1" dirty="0">
                <a:latin typeface="Times New Roman" panose="02020603050405020304" pitchFamily="18" charset="0"/>
                <a:cs typeface="Times New Roman" panose="02020603050405020304" pitchFamily="18" charset="0"/>
              </a:rPr>
              <a:t>P →S </a:t>
            </a: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S.next</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newlabel</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P.code</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S.code</a:t>
            </a:r>
            <a:r>
              <a:rPr lang="en-US" altLang="zh-CN" sz="1400" i="1" dirty="0">
                <a:latin typeface="Times New Roman" panose="02020603050405020304" pitchFamily="18" charset="0"/>
                <a:cs typeface="Times New Roman" panose="02020603050405020304" pitchFamily="18" charset="0"/>
              </a:rPr>
              <a:t> || </a:t>
            </a:r>
            <a:r>
              <a:rPr lang="en-US" altLang="zh-CN" sz="1400" i="1" dirty="0" smtClean="0">
                <a:latin typeface="Times New Roman" panose="02020603050405020304" pitchFamily="18" charset="0"/>
                <a:cs typeface="Times New Roman" panose="02020603050405020304" pitchFamily="18" charset="0"/>
              </a:rPr>
              <a:t>label(</a:t>
            </a:r>
            <a:r>
              <a:rPr lang="en-US" altLang="zh-CN" sz="1400" i="1" dirty="0" err="1" smtClean="0">
                <a:latin typeface="Times New Roman" panose="02020603050405020304" pitchFamily="18" charset="0"/>
                <a:cs typeface="Times New Roman" panose="02020603050405020304" pitchFamily="18" charset="0"/>
              </a:rPr>
              <a:t>S.next</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a:latin typeface="Times New Roman" panose="02020603050405020304" pitchFamily="18" charset="0"/>
                <a:cs typeface="Times New Roman" panose="02020603050405020304" pitchFamily="18" charset="0"/>
              </a:rPr>
              <a:t>S → </a:t>
            </a:r>
            <a:r>
              <a:rPr lang="en-US" altLang="zh-CN" sz="1400" b="1" i="1" dirty="0">
                <a:latin typeface="Times New Roman" panose="02020603050405020304" pitchFamily="18" charset="0"/>
                <a:cs typeface="Times New Roman" panose="02020603050405020304" pitchFamily="18" charset="0"/>
              </a:rPr>
              <a:t>assign </a:t>
            </a: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S.code</a:t>
            </a:r>
            <a:r>
              <a:rPr lang="en-US" altLang="zh-CN" sz="1400" i="1" dirty="0">
                <a:latin typeface="Times New Roman" panose="02020603050405020304" pitchFamily="18" charset="0"/>
                <a:cs typeface="Times New Roman" panose="02020603050405020304" pitchFamily="18" charset="0"/>
              </a:rPr>
              <a:t> = </a:t>
            </a:r>
            <a:r>
              <a:rPr lang="en-US" altLang="zh-CN" sz="1400" b="1" i="1" dirty="0" err="1">
                <a:latin typeface="Times New Roman" panose="02020603050405020304" pitchFamily="18" charset="0"/>
                <a:cs typeface="Times New Roman" panose="02020603050405020304" pitchFamily="18" charset="0"/>
              </a:rPr>
              <a:t>assign.</a:t>
            </a:r>
            <a:r>
              <a:rPr lang="en-US" altLang="zh-CN" sz="1400" i="1" dirty="0" err="1">
                <a:latin typeface="Times New Roman" panose="02020603050405020304" pitchFamily="18" charset="0"/>
                <a:cs typeface="Times New Roman" panose="02020603050405020304" pitchFamily="18" charset="0"/>
              </a:rPr>
              <a:t>code</a:t>
            </a:r>
            <a:r>
              <a:rPr lang="en-US" altLang="zh-CN" sz="1400" i="1" dirty="0">
                <a:latin typeface="Times New Roman" panose="02020603050405020304" pitchFamily="18" charset="0"/>
                <a:cs typeface="Times New Roman" panose="02020603050405020304" pitchFamily="18" charset="0"/>
              </a:rPr>
              <a:t/>
            </a:r>
            <a:br>
              <a:rPr lang="en-US" altLang="zh-CN" sz="1400" i="1" dirty="0">
                <a:latin typeface="Times New Roman" panose="02020603050405020304" pitchFamily="18" charset="0"/>
                <a:cs typeface="Times New Roman" panose="02020603050405020304" pitchFamily="18" charset="0"/>
              </a:rPr>
            </a:br>
            <a:r>
              <a:rPr lang="en-US" altLang="zh-CN" sz="1400" i="1" dirty="0">
                <a:latin typeface="Times New Roman" panose="02020603050405020304" pitchFamily="18" charset="0"/>
                <a:cs typeface="Times New Roman" panose="02020603050405020304" pitchFamily="18" charset="0"/>
              </a:rPr>
              <a:t>S → </a:t>
            </a:r>
            <a:r>
              <a:rPr lang="en-US" altLang="zh-CN" sz="1400" b="1" i="1" dirty="0">
                <a:latin typeface="Times New Roman" panose="02020603050405020304" pitchFamily="18" charset="0"/>
                <a:cs typeface="Times New Roman" panose="02020603050405020304" pitchFamily="18" charset="0"/>
              </a:rPr>
              <a:t>if</a:t>
            </a:r>
            <a:r>
              <a:rPr lang="en-US" altLang="zh-CN" sz="1400" i="1" dirty="0">
                <a:latin typeface="Times New Roman" panose="02020603050405020304" pitchFamily="18" charset="0"/>
                <a:cs typeface="Times New Roman" panose="02020603050405020304" pitchFamily="18" charset="0"/>
              </a:rPr>
              <a:t>(B</a:t>
            </a:r>
            <a:r>
              <a:rPr lang="zh-CN" altLang="en-US" sz="1400" i="1" dirty="0">
                <a:latin typeface="Times New Roman" panose="02020603050405020304" pitchFamily="18" charset="0"/>
                <a:cs typeface="Times New Roman" panose="02020603050405020304" pitchFamily="18" charset="0"/>
              </a:rPr>
              <a:t>）</a:t>
            </a:r>
            <a:r>
              <a:rPr lang="en-US" altLang="zh-CN" sz="1400" i="1" dirty="0">
                <a:latin typeface="Times New Roman" panose="02020603050405020304" pitchFamily="18" charset="0"/>
                <a:cs typeface="Times New Roman" panose="02020603050405020304" pitchFamily="18" charset="0"/>
              </a:rPr>
              <a:t>S1 </a:t>
            </a: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B.true</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newlabel</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B.false</a:t>
            </a:r>
            <a:r>
              <a:rPr lang="en-US" altLang="zh-CN" sz="1400" i="1" dirty="0">
                <a:latin typeface="Times New Roman" panose="02020603050405020304" pitchFamily="18" charset="0"/>
                <a:cs typeface="Times New Roman" panose="02020603050405020304" pitchFamily="18" charset="0"/>
              </a:rPr>
              <a:t> = </a:t>
            </a:r>
            <a:r>
              <a:rPr lang="en-US" altLang="zh-CN" sz="1400" i="1" dirty="0" smtClean="0">
                <a:latin typeface="Times New Roman" panose="02020603050405020304" pitchFamily="18" charset="0"/>
                <a:cs typeface="Times New Roman" panose="02020603050405020304" pitchFamily="18" charset="0"/>
              </a:rPr>
              <a:t>S1.nert</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S.nert</a:t>
            </a:r>
            <a:r>
              <a:rPr lang="en-US" altLang="zh-CN" sz="1400" i="1" dirty="0">
                <a:latin typeface="Times New Roman" panose="02020603050405020304" pitchFamily="18" charset="0"/>
                <a:cs typeface="Times New Roman" panose="02020603050405020304" pitchFamily="18" charset="0"/>
              </a:rPr>
              <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S.code</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B.code</a:t>
            </a:r>
            <a:r>
              <a:rPr lang="en-US" altLang="zh-CN" sz="1400" i="1" dirty="0">
                <a:latin typeface="Times New Roman" panose="02020603050405020304" pitchFamily="18" charset="0"/>
                <a:cs typeface="Times New Roman" panose="02020603050405020304" pitchFamily="18" charset="0"/>
              </a:rPr>
              <a:t> || label(</a:t>
            </a:r>
            <a:r>
              <a:rPr lang="en-US" altLang="zh-CN" sz="1400" i="1" dirty="0" err="1">
                <a:latin typeface="Times New Roman" panose="02020603050405020304" pitchFamily="18" charset="0"/>
                <a:cs typeface="Times New Roman" panose="02020603050405020304" pitchFamily="18" charset="0"/>
              </a:rPr>
              <a:t>B.true</a:t>
            </a:r>
            <a:r>
              <a:rPr lang="en-US" altLang="zh-CN" sz="1400" i="1" dirty="0">
                <a:latin typeface="Times New Roman" panose="02020603050405020304" pitchFamily="18" charset="0"/>
                <a:cs typeface="Times New Roman" panose="02020603050405020304" pitchFamily="18" charset="0"/>
              </a:rPr>
              <a:t>) </a:t>
            </a:r>
            <a:r>
              <a:rPr lang="en-US" altLang="zh-CN" sz="1400" i="1" dirty="0" smtClean="0">
                <a:latin typeface="Times New Roman" panose="02020603050405020304" pitchFamily="18" charset="0"/>
                <a:cs typeface="Times New Roman" panose="02020603050405020304" pitchFamily="18" charset="0"/>
              </a:rPr>
              <a:t>||</a:t>
            </a:r>
            <a:r>
              <a:rPr lang="en-US" altLang="zh-CN" sz="1400" i="1" dirty="0">
                <a:latin typeface="Times New Roman" panose="02020603050405020304" pitchFamily="18" charset="0"/>
                <a:cs typeface="Times New Roman" panose="02020603050405020304" pitchFamily="18" charset="0"/>
              </a:rPr>
              <a:t> </a:t>
            </a:r>
            <a:r>
              <a:rPr lang="en-US" altLang="zh-CN" sz="1400" i="1" dirty="0" smtClean="0">
                <a:latin typeface="Times New Roman" panose="02020603050405020304" pitchFamily="18" charset="0"/>
                <a:cs typeface="Times New Roman" panose="02020603050405020304" pitchFamily="18" charset="0"/>
              </a:rPr>
              <a:t>S1.code</a:t>
            </a:r>
            <a:r>
              <a:rPr lang="en-US" altLang="zh-CN" sz="1400" i="1" dirty="0">
                <a:latin typeface="Times New Roman" panose="02020603050405020304" pitchFamily="18" charset="0"/>
                <a:cs typeface="Times New Roman" panose="02020603050405020304" pitchFamily="18" charset="0"/>
              </a:rPr>
              <a:t/>
            </a:r>
            <a:br>
              <a:rPr lang="en-US" altLang="zh-CN" sz="1400" i="1" dirty="0">
                <a:latin typeface="Times New Roman" panose="02020603050405020304" pitchFamily="18" charset="0"/>
                <a:cs typeface="Times New Roman" panose="02020603050405020304" pitchFamily="18" charset="0"/>
              </a:rPr>
            </a:br>
            <a:r>
              <a:rPr lang="en-US" altLang="zh-CN" sz="1400" i="1" dirty="0">
                <a:latin typeface="Times New Roman" panose="02020603050405020304" pitchFamily="18" charset="0"/>
                <a:cs typeface="Times New Roman" panose="02020603050405020304" pitchFamily="18" charset="0"/>
              </a:rPr>
              <a:t>S → </a:t>
            </a:r>
            <a:r>
              <a:rPr lang="en-US" altLang="zh-CN" sz="1400" b="1" i="1" dirty="0">
                <a:latin typeface="Times New Roman" panose="02020603050405020304" pitchFamily="18" charset="0"/>
                <a:cs typeface="Times New Roman" panose="02020603050405020304" pitchFamily="18" charset="0"/>
              </a:rPr>
              <a:t>if</a:t>
            </a:r>
            <a:r>
              <a:rPr lang="en-US" altLang="zh-CN" sz="1400" i="1" dirty="0">
                <a:latin typeface="Times New Roman" panose="02020603050405020304" pitchFamily="18" charset="0"/>
                <a:cs typeface="Times New Roman" panose="02020603050405020304" pitchFamily="18" charset="0"/>
              </a:rPr>
              <a:t>( B ) S1 </a:t>
            </a:r>
            <a:r>
              <a:rPr lang="en-US" altLang="zh-CN" sz="1400" b="1" i="1" dirty="0">
                <a:latin typeface="Times New Roman" panose="02020603050405020304" pitchFamily="18" charset="0"/>
                <a:cs typeface="Times New Roman" panose="02020603050405020304" pitchFamily="18" charset="0"/>
              </a:rPr>
              <a:t>else </a:t>
            </a:r>
            <a:r>
              <a:rPr lang="en-US" altLang="zh-CN" sz="1400" i="1" dirty="0">
                <a:latin typeface="Times New Roman" panose="02020603050405020304" pitchFamily="18" charset="0"/>
                <a:cs typeface="Times New Roman" panose="02020603050405020304" pitchFamily="18" charset="0"/>
              </a:rPr>
              <a:t>S2 </a:t>
            </a: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B.true</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newlabel</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B.false</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newlabel</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S1.next</a:t>
            </a:r>
            <a:r>
              <a:rPr lang="en-US" altLang="zh-CN" sz="1400" i="1" dirty="0">
                <a:latin typeface="Times New Roman" panose="02020603050405020304" pitchFamily="18" charset="0"/>
                <a:cs typeface="Times New Roman" panose="02020603050405020304" pitchFamily="18" charset="0"/>
              </a:rPr>
              <a:t> = </a:t>
            </a:r>
            <a:r>
              <a:rPr lang="en-US" altLang="zh-CN" sz="1400" i="1" dirty="0" smtClean="0">
                <a:latin typeface="Times New Roman" panose="02020603050405020304" pitchFamily="18" charset="0"/>
                <a:cs typeface="Times New Roman" panose="02020603050405020304" pitchFamily="18" charset="0"/>
              </a:rPr>
              <a:t>S2.next</a:t>
            </a:r>
            <a:r>
              <a:rPr lang="en-US" altLang="zh-CN" sz="1400" i="1" dirty="0">
                <a:latin typeface="Times New Roman" panose="02020603050405020304" pitchFamily="18" charset="0"/>
                <a:cs typeface="Times New Roman" panose="02020603050405020304" pitchFamily="18" charset="0"/>
              </a:rPr>
              <a:t> = </a:t>
            </a:r>
            <a:r>
              <a:rPr lang="en-US" altLang="zh-CN" sz="1400" i="1" dirty="0" err="1" smtClean="0">
                <a:latin typeface="Times New Roman" panose="02020603050405020304" pitchFamily="18" charset="0"/>
                <a:cs typeface="Times New Roman" panose="02020603050405020304" pitchFamily="18" charset="0"/>
              </a:rPr>
              <a:t>S.next</a:t>
            </a:r>
            <a:r>
              <a:rPr lang="en-US" altLang="zh-CN" sz="1400" i="1" dirty="0">
                <a:latin typeface="Times New Roman" panose="02020603050405020304" pitchFamily="18" charset="0"/>
                <a:cs typeface="Times New Roman" panose="02020603050405020304" pitchFamily="18" charset="0"/>
              </a:rPr>
              <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S.code</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B.code</a:t>
            </a:r>
            <a:r>
              <a:rPr lang="en-US" altLang="zh-CN" sz="1400" i="1" dirty="0">
                <a:latin typeface="Times New Roman" panose="02020603050405020304" pitchFamily="18" charset="0"/>
                <a:cs typeface="Times New Roman" panose="02020603050405020304" pitchFamily="18" charset="0"/>
              </a:rPr>
              <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 label(</a:t>
            </a:r>
            <a:r>
              <a:rPr lang="en-US" altLang="zh-CN" sz="1400" i="1" dirty="0" err="1" smtClean="0">
                <a:latin typeface="Times New Roman" panose="02020603050405020304" pitchFamily="18" charset="0"/>
                <a:cs typeface="Times New Roman" panose="02020603050405020304" pitchFamily="18" charset="0"/>
              </a:rPr>
              <a:t>B.true</a:t>
            </a:r>
            <a:r>
              <a:rPr lang="en-US" altLang="zh-CN" sz="1400" i="1" dirty="0">
                <a:latin typeface="Times New Roman" panose="02020603050405020304" pitchFamily="18" charset="0"/>
                <a:cs typeface="Times New Roman" panose="02020603050405020304" pitchFamily="18" charset="0"/>
              </a:rPr>
              <a:t>) || S1.code</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 gen(‘</a:t>
            </a:r>
            <a:r>
              <a:rPr lang="en-US" altLang="zh-CN" sz="1400" i="1" dirty="0" err="1" smtClean="0">
                <a:latin typeface="Times New Roman" panose="02020603050405020304" pitchFamily="18" charset="0"/>
                <a:cs typeface="Times New Roman" panose="02020603050405020304" pitchFamily="18" charset="0"/>
              </a:rPr>
              <a:t>goto</a:t>
            </a:r>
            <a:r>
              <a:rPr lang="en-US" altLang="zh-CN" sz="1400" i="1" dirty="0" smtClean="0">
                <a:latin typeface="Times New Roman" panose="02020603050405020304" pitchFamily="18" charset="0"/>
                <a:cs typeface="Times New Roman" panose="02020603050405020304" pitchFamily="18" charset="0"/>
              </a:rPr>
              <a:t>’</a:t>
            </a:r>
            <a:r>
              <a:rPr lang="en-US" altLang="zh-CN" sz="1400" i="1" dirty="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S.next</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 label</a:t>
            </a:r>
            <a:r>
              <a:rPr lang="en-US" altLang="zh-CN" sz="1400" i="1" dirty="0">
                <a:latin typeface="Times New Roman" panose="02020603050405020304" pitchFamily="18" charset="0"/>
                <a:cs typeface="Times New Roman" panose="02020603050405020304" pitchFamily="18" charset="0"/>
              </a:rPr>
              <a:t>( </a:t>
            </a:r>
            <a:r>
              <a:rPr lang="en-US" altLang="zh-CN" sz="1400" i="1" dirty="0" err="1">
                <a:latin typeface="Times New Roman" panose="02020603050405020304" pitchFamily="18" charset="0"/>
                <a:cs typeface="Times New Roman" panose="02020603050405020304" pitchFamily="18" charset="0"/>
              </a:rPr>
              <a:t>B.false</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Sz.code</a:t>
            </a:r>
            <a:r>
              <a:rPr lang="en-US" altLang="zh-CN" sz="1400" i="1" dirty="0">
                <a:latin typeface="Times New Roman" panose="02020603050405020304" pitchFamily="18" charset="0"/>
                <a:cs typeface="Times New Roman" panose="02020603050405020304" pitchFamily="18" charset="0"/>
              </a:rPr>
              <a:t/>
            </a:r>
            <a:br>
              <a:rPr lang="en-US" altLang="zh-CN" sz="1400" i="1" dirty="0">
                <a:latin typeface="Times New Roman" panose="02020603050405020304" pitchFamily="18" charset="0"/>
                <a:cs typeface="Times New Roman" panose="02020603050405020304" pitchFamily="18" charset="0"/>
              </a:rPr>
            </a:br>
            <a:r>
              <a:rPr lang="en-US" altLang="zh-CN" sz="1400" i="1" dirty="0">
                <a:latin typeface="Times New Roman" panose="02020603050405020304" pitchFamily="18" charset="0"/>
                <a:cs typeface="Times New Roman" panose="02020603050405020304" pitchFamily="18" charset="0"/>
              </a:rPr>
              <a:t>S → </a:t>
            </a:r>
            <a:r>
              <a:rPr lang="en-US" altLang="zh-CN" sz="1400" b="1" i="1" dirty="0" smtClean="0">
                <a:latin typeface="Times New Roman" panose="02020603050405020304" pitchFamily="18" charset="0"/>
                <a:cs typeface="Times New Roman" panose="02020603050405020304" pitchFamily="18" charset="0"/>
              </a:rPr>
              <a:t>while</a:t>
            </a:r>
            <a:r>
              <a:rPr lang="en-US" altLang="zh-CN" sz="1400" b="1" i="1" dirty="0">
                <a:latin typeface="Times New Roman" panose="02020603050405020304" pitchFamily="18" charset="0"/>
                <a:cs typeface="Times New Roman" panose="02020603050405020304" pitchFamily="18" charset="0"/>
              </a:rPr>
              <a:t> </a:t>
            </a:r>
            <a:r>
              <a:rPr lang="en-US" altLang="zh-CN" sz="1400" i="1" dirty="0">
                <a:latin typeface="Times New Roman" panose="02020603050405020304" pitchFamily="18" charset="0"/>
                <a:cs typeface="Times New Roman" panose="02020603050405020304" pitchFamily="18" charset="0"/>
              </a:rPr>
              <a:t>(B)S1 </a:t>
            </a:r>
            <a:r>
              <a:rPr lang="en-US" altLang="zh-CN" sz="1400" i="1" dirty="0" smtClean="0">
                <a:latin typeface="Times New Roman" panose="02020603050405020304" pitchFamily="18" charset="0"/>
                <a:cs typeface="Times New Roman" panose="02020603050405020304" pitchFamily="18" charset="0"/>
              </a:rPr>
              <a:t>		begin</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newlabel</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B.true</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newlabel</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B.false</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S.next</a:t>
            </a:r>
            <a:r>
              <a:rPr lang="en-US" altLang="zh-CN" sz="1400" i="1" dirty="0">
                <a:latin typeface="Times New Roman" panose="02020603050405020304" pitchFamily="18" charset="0"/>
                <a:cs typeface="Times New Roman" panose="02020603050405020304" pitchFamily="18" charset="0"/>
              </a:rPr>
              <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S1.next</a:t>
            </a:r>
            <a:r>
              <a:rPr lang="en-US" altLang="zh-CN" sz="1400" i="1" dirty="0">
                <a:latin typeface="Times New Roman" panose="02020603050405020304" pitchFamily="18" charset="0"/>
                <a:cs typeface="Times New Roman" panose="02020603050405020304" pitchFamily="18" charset="0"/>
              </a:rPr>
              <a:t> = begin</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S.code</a:t>
            </a:r>
            <a:r>
              <a:rPr lang="en-US" altLang="zh-CN" sz="1400" i="1" dirty="0">
                <a:latin typeface="Times New Roman" panose="02020603050405020304" pitchFamily="18" charset="0"/>
                <a:cs typeface="Times New Roman" panose="02020603050405020304" pitchFamily="18" charset="0"/>
              </a:rPr>
              <a:t> = label(begin</a:t>
            </a:r>
            <a:r>
              <a:rPr lang="en-US" altLang="zh-CN" sz="1400" i="1" dirty="0" smtClean="0">
                <a:latin typeface="Times New Roman" panose="02020603050405020304" pitchFamily="18" charset="0"/>
                <a:cs typeface="Times New Roman" panose="02020603050405020304" pitchFamily="18" charset="0"/>
              </a:rPr>
              <a:t>)||</a:t>
            </a:r>
            <a:r>
              <a:rPr lang="en-US" altLang="zh-CN" sz="1400" i="1" dirty="0">
                <a:latin typeface="Times New Roman" panose="02020603050405020304" pitchFamily="18" charset="0"/>
                <a:cs typeface="Times New Roman" panose="02020603050405020304" pitchFamily="18" charset="0"/>
              </a:rPr>
              <a:t> </a:t>
            </a:r>
            <a:r>
              <a:rPr lang="en-US" altLang="zh-CN" sz="1400" i="1" dirty="0" err="1">
                <a:latin typeface="Times New Roman" panose="02020603050405020304" pitchFamily="18" charset="0"/>
                <a:cs typeface="Times New Roman" panose="02020603050405020304" pitchFamily="18" charset="0"/>
              </a:rPr>
              <a:t>B.code</a:t>
            </a:r>
            <a:r>
              <a:rPr lang="en-US" altLang="zh-CN" sz="1400" i="1" dirty="0">
                <a:latin typeface="Times New Roman" panose="02020603050405020304" pitchFamily="18" charset="0"/>
                <a:cs typeface="Times New Roman" panose="02020603050405020304" pitchFamily="18" charset="0"/>
              </a:rPr>
              <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 label(</a:t>
            </a:r>
            <a:r>
              <a:rPr lang="en-US" altLang="zh-CN" sz="1400" i="1" dirty="0" err="1" smtClean="0">
                <a:latin typeface="Times New Roman" panose="02020603050405020304" pitchFamily="18" charset="0"/>
                <a:cs typeface="Times New Roman" panose="02020603050405020304" pitchFamily="18" charset="0"/>
              </a:rPr>
              <a:t>B.true</a:t>
            </a:r>
            <a:r>
              <a:rPr lang="en-US" altLang="zh-CN" sz="1400" i="1" dirty="0">
                <a:latin typeface="Times New Roman" panose="02020603050405020304" pitchFamily="18" charset="0"/>
                <a:cs typeface="Times New Roman" panose="02020603050405020304" pitchFamily="18" charset="0"/>
              </a:rPr>
              <a:t>)|| S1.code</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ll</a:t>
            </a:r>
            <a:r>
              <a:rPr lang="en-US" altLang="zh-CN" sz="1400" i="1" dirty="0">
                <a:latin typeface="Times New Roman" panose="02020603050405020304" pitchFamily="18" charset="0"/>
                <a:cs typeface="Times New Roman" panose="02020603050405020304" pitchFamily="18" charset="0"/>
              </a:rPr>
              <a:t> </a:t>
            </a:r>
            <a:r>
              <a:rPr lang="en-US" altLang="zh-CN" sz="1400" i="1" dirty="0" smtClean="0">
                <a:latin typeface="Times New Roman" panose="02020603050405020304" pitchFamily="18" charset="0"/>
                <a:cs typeface="Times New Roman" panose="02020603050405020304" pitchFamily="18" charset="0"/>
              </a:rPr>
              <a:t>gen(‘</a:t>
            </a:r>
            <a:r>
              <a:rPr lang="en-US" altLang="zh-CN" sz="1400" i="1" dirty="0" err="1" smtClean="0">
                <a:latin typeface="Times New Roman" panose="02020603050405020304" pitchFamily="18" charset="0"/>
                <a:cs typeface="Times New Roman" panose="02020603050405020304" pitchFamily="18" charset="0"/>
              </a:rPr>
              <a:t>goto’begin</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a:latin typeface="Times New Roman" panose="02020603050405020304" pitchFamily="18" charset="0"/>
                <a:cs typeface="Times New Roman" panose="02020603050405020304" pitchFamily="18" charset="0"/>
              </a:rPr>
              <a:t>S → S S2 </a:t>
            </a:r>
            <a:r>
              <a:rPr lang="en-US" altLang="zh-CN" sz="1400" i="1" dirty="0" smtClean="0">
                <a:latin typeface="Times New Roman" panose="02020603050405020304" pitchFamily="18" charset="0"/>
                <a:cs typeface="Times New Roman" panose="02020603050405020304" pitchFamily="18" charset="0"/>
              </a:rPr>
              <a:t>			S1.next</a:t>
            </a:r>
            <a:r>
              <a:rPr lang="en-US" altLang="zh-CN" sz="1400" i="1" dirty="0">
                <a:latin typeface="Times New Roman" panose="02020603050405020304" pitchFamily="18" charset="0"/>
                <a:cs typeface="Times New Roman" panose="02020603050405020304" pitchFamily="18" charset="0"/>
              </a:rPr>
              <a:t> = </a:t>
            </a:r>
            <a:r>
              <a:rPr lang="en-US" altLang="zh-CN" sz="1400" i="1" dirty="0" err="1">
                <a:latin typeface="Times New Roman" panose="02020603050405020304" pitchFamily="18" charset="0"/>
                <a:cs typeface="Times New Roman" panose="02020603050405020304" pitchFamily="18" charset="0"/>
              </a:rPr>
              <a:t>newlabel</a:t>
            </a:r>
            <a:r>
              <a:rPr lang="en-US" altLang="zh-CN" sz="1400" i="1" dirty="0">
                <a:latin typeface="Times New Roman" panose="02020603050405020304" pitchFamily="18" charset="0"/>
                <a:cs typeface="Times New Roman" panose="02020603050405020304" pitchFamily="18" charset="0"/>
              </a:rPr>
              <a:t>()</a:t>
            </a:r>
            <a:br>
              <a:rPr lang="en-US" altLang="zh-CN" sz="1400" i="1" dirty="0">
                <a:latin typeface="Times New Roman" panose="02020603050405020304" pitchFamily="18" charset="0"/>
                <a:cs typeface="Times New Roman" panose="02020603050405020304" pitchFamily="18" charset="0"/>
              </a:rPr>
            </a:br>
            <a:r>
              <a:rPr lang="en-US" altLang="zh-CN" sz="1400" i="1" dirty="0" smtClean="0">
                <a:latin typeface="Times New Roman" panose="02020603050405020304" pitchFamily="18" charset="0"/>
                <a:cs typeface="Times New Roman" panose="02020603050405020304" pitchFamily="18" charset="0"/>
              </a:rPr>
              <a:t>			S2.next</a:t>
            </a:r>
            <a:r>
              <a:rPr lang="en-US" altLang="zh-CN" sz="1400" i="1" dirty="0">
                <a:latin typeface="Times New Roman" panose="02020603050405020304" pitchFamily="18" charset="0"/>
                <a:cs typeface="Times New Roman" panose="02020603050405020304" pitchFamily="18" charset="0"/>
              </a:rPr>
              <a:t> = </a:t>
            </a:r>
            <a:r>
              <a:rPr lang="en-US" altLang="zh-CN" sz="1400" i="1" dirty="0" err="1" smtClean="0">
                <a:latin typeface="Times New Roman" panose="02020603050405020304" pitchFamily="18" charset="0"/>
                <a:cs typeface="Times New Roman" panose="02020603050405020304" pitchFamily="18" charset="0"/>
              </a:rPr>
              <a:t>S.next</a:t>
            </a:r>
            <a:r>
              <a:rPr lang="en-US" altLang="zh-CN" sz="1400" i="1" dirty="0" smtClean="0">
                <a:latin typeface="Times New Roman" panose="02020603050405020304" pitchFamily="18" charset="0"/>
                <a:cs typeface="Times New Roman" panose="02020603050405020304" pitchFamily="18" charset="0"/>
              </a:rPr>
              <a:t/>
            </a:r>
            <a:br>
              <a:rPr lang="en-US" altLang="zh-CN" sz="1400" i="1" dirty="0" smtClean="0">
                <a:latin typeface="Times New Roman" panose="02020603050405020304" pitchFamily="18" charset="0"/>
                <a:cs typeface="Times New Roman" panose="02020603050405020304" pitchFamily="18" charset="0"/>
              </a:rPr>
            </a:br>
            <a:r>
              <a:rPr lang="en-US" altLang="zh-CN" sz="1400" i="1" dirty="0">
                <a:latin typeface="Times New Roman" panose="02020603050405020304" pitchFamily="18" charset="0"/>
                <a:cs typeface="Times New Roman" panose="02020603050405020304" pitchFamily="18" charset="0"/>
              </a:rPr>
              <a:t>	</a:t>
            </a:r>
            <a:r>
              <a:rPr lang="en-US" altLang="zh-CN" sz="1400" i="1" dirty="0" smtClean="0">
                <a:latin typeface="Times New Roman" panose="02020603050405020304" pitchFamily="18" charset="0"/>
                <a:cs typeface="Times New Roman" panose="02020603050405020304" pitchFamily="18" charset="0"/>
              </a:rPr>
              <a:t>		</a:t>
            </a:r>
            <a:r>
              <a:rPr lang="en-US" altLang="zh-CN" sz="1400" i="1" dirty="0" err="1" smtClean="0">
                <a:latin typeface="Times New Roman" panose="02020603050405020304" pitchFamily="18" charset="0"/>
                <a:cs typeface="Times New Roman" panose="02020603050405020304" pitchFamily="18" charset="0"/>
              </a:rPr>
              <a:t>S.code</a:t>
            </a:r>
            <a:r>
              <a:rPr lang="en-US" altLang="zh-CN" sz="1400" i="1" dirty="0">
                <a:latin typeface="Times New Roman" panose="02020603050405020304" pitchFamily="18" charset="0"/>
                <a:cs typeface="Times New Roman" panose="02020603050405020304" pitchFamily="18" charset="0"/>
              </a:rPr>
              <a:t> = </a:t>
            </a:r>
            <a:r>
              <a:rPr lang="en-US" altLang="zh-CN" sz="1400" i="1" dirty="0" smtClean="0">
                <a:latin typeface="Times New Roman" panose="02020603050405020304" pitchFamily="18" charset="0"/>
                <a:cs typeface="Times New Roman" panose="02020603050405020304" pitchFamily="18" charset="0"/>
              </a:rPr>
              <a:t>S1.code</a:t>
            </a:r>
            <a:r>
              <a:rPr lang="en-US" altLang="zh-CN" sz="1400" i="1" dirty="0">
                <a:latin typeface="Times New Roman" panose="02020603050405020304" pitchFamily="18" charset="0"/>
                <a:cs typeface="Times New Roman" panose="02020603050405020304" pitchFamily="18" charset="0"/>
              </a:rPr>
              <a:t> || </a:t>
            </a:r>
            <a:r>
              <a:rPr lang="en-US" altLang="zh-CN" sz="1400" i="1" dirty="0" smtClean="0">
                <a:latin typeface="Times New Roman" panose="02020603050405020304" pitchFamily="18" charset="0"/>
                <a:cs typeface="Times New Roman" panose="02020603050405020304" pitchFamily="18" charset="0"/>
              </a:rPr>
              <a:t>label(S1.next)</a:t>
            </a:r>
            <a:r>
              <a:rPr lang="en-US" altLang="zh-CN" sz="1400" i="1" dirty="0">
                <a:latin typeface="Times New Roman" panose="02020603050405020304" pitchFamily="18" charset="0"/>
                <a:cs typeface="Times New Roman" panose="02020603050405020304" pitchFamily="18" charset="0"/>
              </a:rPr>
              <a:t>|</a:t>
            </a:r>
            <a:r>
              <a:rPr lang="en-US" altLang="zh-CN" sz="1400" i="1" dirty="0" smtClean="0">
                <a:latin typeface="Times New Roman" panose="02020603050405020304" pitchFamily="18" charset="0"/>
                <a:cs typeface="Times New Roman" panose="02020603050405020304" pitchFamily="18" charset="0"/>
              </a:rPr>
              <a:t>|S2.code</a:t>
            </a:r>
            <a:endParaRPr lang="zh-CN" altLang="en-US" sz="1400" i="1" dirty="0">
              <a:latin typeface="Times New Roman" panose="02020603050405020304" pitchFamily="18" charset="0"/>
              <a:ea typeface="楷体" panose="02010609060101010101"/>
              <a:cs typeface="Times New Roman" panose="02020603050405020304" pitchFamily="18" charset="0"/>
            </a:endParaRPr>
          </a:p>
        </p:txBody>
      </p:sp>
      <p:sp>
        <p:nvSpPr>
          <p:cNvPr id="26" name="文本框 25"/>
          <p:cNvSpPr txBox="1"/>
          <p:nvPr/>
        </p:nvSpPr>
        <p:spPr>
          <a:xfrm>
            <a:off x="8121957" y="2564904"/>
            <a:ext cx="586408" cy="3416320"/>
          </a:xfrm>
          <a:prstGeom prst="rect">
            <a:avLst/>
          </a:prstGeom>
          <a:noFill/>
        </p:spPr>
        <p:txBody>
          <a:bodyPr wrap="square" rtlCol="0">
            <a:spAutoFit/>
          </a:bodyPr>
          <a:lstStyle/>
          <a:p>
            <a:r>
              <a:rPr lang="zh-CN" altLang="en-US" dirty="0" smtClean="0">
                <a:ea typeface="楷体" panose="02010609060101010101"/>
              </a:rPr>
              <a:t>控制流语句的语法制导定义</a:t>
            </a:r>
            <a:endParaRPr lang="zh-CN" altLang="en-US" dirty="0">
              <a:ea typeface="楷体" panose="02010609060101010101"/>
            </a:endParaRPr>
          </a:p>
        </p:txBody>
      </p:sp>
    </p:spTree>
    <p:extLst>
      <p:ext uri="{BB962C8B-B14F-4D97-AF65-F5344CB8AC3E}">
        <p14:creationId xmlns:p14="http://schemas.microsoft.com/office/powerpoint/2010/main" val="21747081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控制流的翻译</a:t>
            </a:r>
            <a:endParaRPr lang="zh-CN" altLang="en-US" dirty="0"/>
          </a:p>
        </p:txBody>
      </p:sp>
      <p:sp>
        <p:nvSpPr>
          <p:cNvPr id="4" name="TextBox 7"/>
          <p:cNvSpPr txBox="1">
            <a:spLocks noChangeArrowheads="1"/>
          </p:cNvSpPr>
          <p:nvPr/>
        </p:nvSpPr>
        <p:spPr bwMode="auto">
          <a:xfrm>
            <a:off x="611560" y="1524000"/>
            <a:ext cx="7128792" cy="47705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1600" dirty="0"/>
              <a:t>产生式 </a:t>
            </a:r>
            <a:r>
              <a:rPr lang="en-US" altLang="zh-CN" sz="1600" dirty="0" smtClean="0"/>
              <a:t>		</a:t>
            </a:r>
            <a:r>
              <a:rPr lang="zh-CN" altLang="en-US" sz="1600" dirty="0" smtClean="0"/>
              <a:t>语义</a:t>
            </a:r>
            <a:r>
              <a:rPr lang="zh-CN" altLang="en-US" sz="1600" dirty="0"/>
              <a:t>规则</a:t>
            </a:r>
            <a:br>
              <a:rPr lang="zh-CN" altLang="en-US" sz="1600" dirty="0"/>
            </a:br>
            <a:r>
              <a:rPr lang="en-US" altLang="zh-CN" sz="1600" i="1" dirty="0">
                <a:latin typeface="Times New Roman" panose="02020603050405020304" pitchFamily="18" charset="0"/>
                <a:cs typeface="Times New Roman" panose="02020603050405020304" pitchFamily="18" charset="0"/>
              </a:rPr>
              <a:t>B → </a:t>
            </a:r>
            <a:r>
              <a:rPr lang="en-US" altLang="zh-CN" sz="1600" i="1" dirty="0" smtClean="0">
                <a:latin typeface="Times New Roman" panose="02020603050405020304" pitchFamily="18" charset="0"/>
                <a:cs typeface="Times New Roman" panose="02020603050405020304" pitchFamily="18" charset="0"/>
              </a:rPr>
              <a:t>B1 ||</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B2	B1.true</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B.true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B1.false</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newlabel</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B2.true</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B.true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B2.false</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B.false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B.code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B1.code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label(B1.false)|| B2.code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B  →  </a:t>
            </a:r>
            <a:r>
              <a:rPr lang="en-US" altLang="zh-CN" sz="1600" i="1" dirty="0" smtClean="0">
                <a:latin typeface="Times New Roman" panose="02020603050405020304" pitchFamily="18" charset="0"/>
                <a:cs typeface="Times New Roman" panose="02020603050405020304" pitchFamily="18" charset="0"/>
              </a:rPr>
              <a:t>B1</a:t>
            </a:r>
            <a:r>
              <a:rPr lang="en-US" altLang="zh-CN" sz="1600" i="1" dirty="0">
                <a:latin typeface="Times New Roman" panose="02020603050405020304" pitchFamily="18" charset="0"/>
                <a:cs typeface="Times New Roman" panose="02020603050405020304" pitchFamily="18" charset="0"/>
              </a:rPr>
              <a:t> &amp;&amp; B2 </a:t>
            </a:r>
            <a:r>
              <a:rPr lang="en-US" altLang="zh-CN" sz="1600" i="1" dirty="0" smtClean="0">
                <a:latin typeface="Times New Roman" panose="02020603050405020304" pitchFamily="18" charset="0"/>
                <a:cs typeface="Times New Roman" panose="02020603050405020304" pitchFamily="18" charset="0"/>
              </a:rPr>
              <a:t>	B1.true</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newlabel</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B1.false</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B.false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B2.true</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B.true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B2.false</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B.false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B.code</a:t>
            </a:r>
            <a:r>
              <a:rPr lang="en-US" altLang="zh-CN" sz="1600" i="1" dirty="0">
                <a:latin typeface="Times New Roman" panose="02020603050405020304" pitchFamily="18" charset="0"/>
                <a:cs typeface="Times New Roman" panose="02020603050405020304" pitchFamily="18" charset="0"/>
              </a:rPr>
              <a:t> = </a:t>
            </a:r>
            <a:r>
              <a:rPr lang="en-US" altLang="zh-CN" sz="1600" i="1" dirty="0" smtClean="0">
                <a:latin typeface="Times New Roman" panose="02020603050405020304" pitchFamily="18" charset="0"/>
                <a:cs typeface="Times New Roman" panose="02020603050405020304" pitchFamily="18" charset="0"/>
              </a:rPr>
              <a:t>B1.code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label(B1.true)|| B2.code</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B →!</a:t>
            </a:r>
            <a:r>
              <a:rPr lang="en-US" altLang="zh-CN" sz="1600" i="1" dirty="0" smtClean="0">
                <a:latin typeface="Times New Roman" panose="02020603050405020304" pitchFamily="18" charset="0"/>
                <a:cs typeface="Times New Roman" panose="02020603050405020304" pitchFamily="18" charset="0"/>
              </a:rPr>
              <a:t>B1</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B1.true</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B.false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B1.false</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B.true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B.code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B1.code</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B → </a:t>
            </a:r>
            <a:r>
              <a:rPr lang="en-US" altLang="zh-CN" sz="1600" i="1" dirty="0" smtClean="0">
                <a:latin typeface="Times New Roman" panose="02020603050405020304" pitchFamily="18" charset="0"/>
                <a:cs typeface="Times New Roman" panose="02020603050405020304" pitchFamily="18" charset="0"/>
              </a:rPr>
              <a:t>E1</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rel</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E2	</a:t>
            </a:r>
            <a:r>
              <a:rPr lang="en-US" altLang="zh-CN" sz="1600" i="1" dirty="0" err="1" smtClean="0">
                <a:latin typeface="Times New Roman" panose="02020603050405020304" pitchFamily="18" charset="0"/>
                <a:cs typeface="Times New Roman" panose="02020603050405020304" pitchFamily="18" charset="0"/>
              </a:rPr>
              <a:t>B.code</a:t>
            </a:r>
            <a:r>
              <a:rPr lang="en-US" altLang="zh-CN" sz="1600" i="1" dirty="0" smtClean="0">
                <a:latin typeface="Times New Roman" panose="02020603050405020304" pitchFamily="18" charset="0"/>
                <a:cs typeface="Times New Roman" panose="02020603050405020304" pitchFamily="18" charset="0"/>
              </a:rPr>
              <a:t>=E1.code</a:t>
            </a:r>
            <a:r>
              <a:rPr lang="en-US" altLang="zh-CN" sz="1600" i="1" dirty="0">
                <a:latin typeface="Times New Roman" panose="02020603050405020304" pitchFamily="18" charset="0"/>
                <a:cs typeface="Times New Roman" panose="02020603050405020304" pitchFamily="18" charset="0"/>
              </a:rPr>
              <a:t>|| E2.code</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 gen(‘</a:t>
            </a:r>
            <a:r>
              <a:rPr lang="en-US" altLang="zh-CN" sz="1600" b="1" i="1" dirty="0" smtClean="0">
                <a:latin typeface="Times New Roman" panose="02020603050405020304" pitchFamily="18" charset="0"/>
                <a:cs typeface="Times New Roman" panose="02020603050405020304" pitchFamily="18" charset="0"/>
              </a:rPr>
              <a:t>if</a:t>
            </a:r>
            <a:r>
              <a:rPr lang="en-US" altLang="zh-CN" sz="1600" i="1" dirty="0" smtClean="0">
                <a:latin typeface="Times New Roman" panose="02020603050405020304" pitchFamily="18" charset="0"/>
                <a:cs typeface="Times New Roman" panose="02020603050405020304" pitchFamily="18" charset="0"/>
              </a:rPr>
              <a:t>’ E1.addr</a:t>
            </a:r>
            <a:r>
              <a:rPr lang="en-US" altLang="zh-CN" sz="1600" i="1" dirty="0">
                <a:latin typeface="Times New Roman" panose="02020603050405020304" pitchFamily="18" charset="0"/>
                <a:cs typeface="Times New Roman" panose="02020603050405020304" pitchFamily="18" charset="0"/>
              </a:rPr>
              <a:t> </a:t>
            </a:r>
            <a:r>
              <a:rPr lang="en-US" altLang="zh-CN" sz="1600" b="1" i="1" dirty="0" err="1">
                <a:latin typeface="Times New Roman" panose="02020603050405020304" pitchFamily="18" charset="0"/>
                <a:cs typeface="Times New Roman" panose="02020603050405020304" pitchFamily="18" charset="0"/>
              </a:rPr>
              <a:t>rel</a:t>
            </a:r>
            <a:r>
              <a:rPr lang="en-US" altLang="zh-CN" sz="1600" i="1" dirty="0" err="1">
                <a:latin typeface="Times New Roman" panose="02020603050405020304" pitchFamily="18" charset="0"/>
                <a:cs typeface="Times New Roman" panose="02020603050405020304" pitchFamily="18" charset="0"/>
              </a:rPr>
              <a:t>.op</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E2.addr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B.true</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 </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gen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B.false</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B → </a:t>
            </a:r>
            <a:r>
              <a:rPr lang="en-US" altLang="zh-CN" sz="1600" b="1" i="1" dirty="0">
                <a:latin typeface="Times New Roman" panose="02020603050405020304" pitchFamily="18" charset="0"/>
                <a:cs typeface="Times New Roman" panose="02020603050405020304" pitchFamily="18" charset="0"/>
              </a:rPr>
              <a:t>true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B.code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gen(‘</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B.true</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B → </a:t>
            </a:r>
            <a:r>
              <a:rPr lang="en-US" altLang="zh-CN" sz="1600" b="1" i="1" dirty="0" smtClean="0">
                <a:latin typeface="Times New Roman" panose="02020603050405020304" pitchFamily="18" charset="0"/>
                <a:cs typeface="Times New Roman" panose="02020603050405020304" pitchFamily="18" charset="0"/>
              </a:rPr>
              <a:t>false</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B.code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gen(‘</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B.false</a:t>
            </a:r>
            <a:r>
              <a:rPr lang="en-US" altLang="zh-CN" sz="1600" i="1" dirty="0" smtClean="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ea typeface="楷体" panose="02010609060101010101"/>
              <a:cs typeface="Times New Roman" panose="02020603050405020304" pitchFamily="18" charset="0"/>
            </a:endParaRPr>
          </a:p>
        </p:txBody>
      </p:sp>
      <p:sp>
        <p:nvSpPr>
          <p:cNvPr id="5" name="文本框 4"/>
          <p:cNvSpPr txBox="1"/>
          <p:nvPr/>
        </p:nvSpPr>
        <p:spPr>
          <a:xfrm>
            <a:off x="8112946" y="2060848"/>
            <a:ext cx="586408" cy="3416320"/>
          </a:xfrm>
          <a:prstGeom prst="rect">
            <a:avLst/>
          </a:prstGeom>
          <a:noFill/>
        </p:spPr>
        <p:txBody>
          <a:bodyPr wrap="square" rtlCol="0">
            <a:spAutoFit/>
          </a:bodyPr>
          <a:lstStyle/>
          <a:p>
            <a:r>
              <a:rPr lang="zh-CN" altLang="en-US" dirty="0" smtClean="0">
                <a:ea typeface="楷体" panose="02010609060101010101"/>
              </a:rPr>
              <a:t>为布尔表达式生成三地址码</a:t>
            </a:r>
            <a:endParaRPr lang="zh-CN" altLang="en-US" dirty="0">
              <a:ea typeface="楷体" panose="02010609060101010101"/>
            </a:endParaRPr>
          </a:p>
        </p:txBody>
      </p:sp>
    </p:spTree>
    <p:extLst>
      <p:ext uri="{BB962C8B-B14F-4D97-AF65-F5344CB8AC3E}">
        <p14:creationId xmlns:p14="http://schemas.microsoft.com/office/powerpoint/2010/main" val="2958804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控制流的翻译</a:t>
            </a:r>
            <a:endParaRPr lang="zh-CN" altLang="en-US" dirty="0"/>
          </a:p>
        </p:txBody>
      </p:sp>
      <p:sp>
        <p:nvSpPr>
          <p:cNvPr id="3" name="内容占位符 2"/>
          <p:cNvSpPr>
            <a:spLocks noGrp="1"/>
          </p:cNvSpPr>
          <p:nvPr>
            <p:ph idx="1"/>
          </p:nvPr>
        </p:nvSpPr>
        <p:spPr/>
        <p:txBody>
          <a:bodyPr/>
          <a:lstStyle/>
          <a:p>
            <a:r>
              <a:rPr lang="zh-CN" altLang="en-US" sz="2400" dirty="0" smtClean="0"/>
              <a:t>回填：布尔表达式</a:t>
            </a:r>
            <a:endParaRPr lang="en-US" altLang="zh-CN" sz="2400" dirty="0"/>
          </a:p>
        </p:txBody>
      </p:sp>
      <p:sp>
        <p:nvSpPr>
          <p:cNvPr id="4" name="文本框 3"/>
          <p:cNvSpPr txBox="1"/>
          <p:nvPr/>
        </p:nvSpPr>
        <p:spPr>
          <a:xfrm>
            <a:off x="2267744" y="2060848"/>
            <a:ext cx="5976664" cy="4770537"/>
          </a:xfrm>
          <a:prstGeom prst="rect">
            <a:avLst/>
          </a:prstGeom>
          <a:noFill/>
          <a:ln>
            <a:solidFill>
              <a:srgbClr val="000000"/>
            </a:solidFill>
          </a:ln>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1) </a:t>
            </a:r>
            <a:r>
              <a:rPr lang="en-US" altLang="zh-CN" sz="1600" i="1" dirty="0" smtClean="0">
                <a:latin typeface="Times New Roman" panose="02020603050405020304" pitchFamily="18" charset="0"/>
                <a:cs typeface="Times New Roman" panose="02020603050405020304" pitchFamily="18" charset="0"/>
              </a:rPr>
              <a:t>B</a:t>
            </a:r>
            <a:r>
              <a:rPr lang="en-US" altLang="zh-CN" sz="1600" i="1" dirty="0">
                <a:latin typeface="Times New Roman" panose="02020603050405020304" pitchFamily="18" charset="0"/>
                <a:cs typeface="Times New Roman" panose="02020603050405020304" pitchFamily="18" charset="0"/>
              </a:rPr>
              <a:t> → </a:t>
            </a:r>
            <a:r>
              <a:rPr lang="en-US" altLang="zh-CN" sz="1600" i="1" dirty="0" smtClean="0">
                <a:latin typeface="Times New Roman" panose="02020603050405020304" pitchFamily="18" charset="0"/>
                <a:cs typeface="Times New Roman" panose="02020603050405020304" pitchFamily="18" charset="0"/>
              </a:rPr>
              <a:t>B1 ||</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M</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B	{</a:t>
            </a:r>
            <a:r>
              <a:rPr lang="en-US" altLang="zh-CN" sz="1600" i="1" dirty="0" err="1" smtClean="0">
                <a:latin typeface="Times New Roman" panose="02020603050405020304" pitchFamily="18" charset="0"/>
                <a:cs typeface="Times New Roman" panose="02020603050405020304" pitchFamily="18" charset="0"/>
              </a:rPr>
              <a:t>backpatch</a:t>
            </a:r>
            <a:r>
              <a:rPr lang="en-US" altLang="zh-CN" sz="1600" i="1" dirty="0" smtClean="0">
                <a:latin typeface="Times New Roman" panose="02020603050405020304" pitchFamily="18" charset="0"/>
                <a:cs typeface="Times New Roman" panose="02020603050405020304" pitchFamily="18" charset="0"/>
              </a:rPr>
              <a:t>(B1.falselist,M.instr</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B.truelist</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merge(B1.truelist</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B2.truelist</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B.falselist</a:t>
            </a:r>
            <a:r>
              <a:rPr lang="en-US" altLang="zh-CN" sz="1600" i="1" dirty="0">
                <a:latin typeface="Times New Roman" panose="02020603050405020304" pitchFamily="18" charset="0"/>
                <a:cs typeface="Times New Roman" panose="02020603050405020304" pitchFamily="18" charset="0"/>
              </a:rPr>
              <a:t> = </a:t>
            </a:r>
            <a:r>
              <a:rPr lang="en-US" altLang="zh-CN" sz="1600" i="1" dirty="0" smtClean="0">
                <a:latin typeface="Times New Roman" panose="02020603050405020304" pitchFamily="18" charset="0"/>
                <a:cs typeface="Times New Roman" panose="02020603050405020304" pitchFamily="18" charset="0"/>
              </a:rPr>
              <a:t>B2.falselist</a:t>
            </a:r>
            <a:r>
              <a:rPr lang="en-US" altLang="zh-CN" sz="1600" i="1" dirty="0">
                <a:latin typeface="Times New Roman" panose="02020603050405020304" pitchFamily="18" charset="0"/>
                <a:cs typeface="Times New Roman" panose="02020603050405020304" pitchFamily="18" charset="0"/>
              </a:rPr>
              <a:t>;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2) </a:t>
            </a:r>
            <a:r>
              <a:rPr lang="en-US" altLang="zh-CN" sz="1600" i="1" dirty="0" smtClean="0">
                <a:latin typeface="Times New Roman" panose="02020603050405020304" pitchFamily="18" charset="0"/>
                <a:cs typeface="Times New Roman" panose="02020603050405020304" pitchFamily="18" charset="0"/>
              </a:rPr>
              <a:t>B</a:t>
            </a:r>
            <a:r>
              <a:rPr lang="en-US" altLang="zh-CN" sz="1600" i="1" dirty="0">
                <a:latin typeface="Times New Roman" panose="02020603050405020304" pitchFamily="18" charset="0"/>
                <a:cs typeface="Times New Roman" panose="02020603050405020304" pitchFamily="18" charset="0"/>
              </a:rPr>
              <a:t> → </a:t>
            </a:r>
            <a:r>
              <a:rPr lang="en-US" altLang="zh-CN" sz="1600" i="1" dirty="0" smtClean="0">
                <a:latin typeface="Times New Roman" panose="02020603050405020304" pitchFamily="18" charset="0"/>
                <a:cs typeface="Times New Roman" panose="02020603050405020304" pitchFamily="18" charset="0"/>
              </a:rPr>
              <a:t>B1</a:t>
            </a:r>
            <a:r>
              <a:rPr lang="en-US" altLang="zh-CN" sz="1600" i="1" dirty="0">
                <a:latin typeface="Times New Roman" panose="02020603050405020304" pitchFamily="18" charset="0"/>
                <a:cs typeface="Times New Roman" panose="02020603050405020304" pitchFamily="18" charset="0"/>
              </a:rPr>
              <a:t> &amp;&amp; M </a:t>
            </a:r>
            <a:r>
              <a:rPr lang="en-US" altLang="zh-CN" sz="1600" i="1" dirty="0" smtClean="0">
                <a:latin typeface="Times New Roman" panose="02020603050405020304" pitchFamily="18" charset="0"/>
                <a:cs typeface="Times New Roman" panose="02020603050405020304" pitchFamily="18" charset="0"/>
              </a:rPr>
              <a:t>B2</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backpatch</a:t>
            </a:r>
            <a:r>
              <a:rPr lang="en-US" altLang="zh-CN" sz="1600" i="1" dirty="0" smtClean="0">
                <a:latin typeface="Times New Roman" panose="02020603050405020304" pitchFamily="18" charset="0"/>
                <a:cs typeface="Times New Roman" panose="02020603050405020304" pitchFamily="18" charset="0"/>
              </a:rPr>
              <a:t>(B1.truelist,M.instr</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B.truelist</a:t>
            </a:r>
            <a:r>
              <a:rPr lang="en-US" altLang="zh-CN" sz="1600" i="1" dirty="0">
                <a:latin typeface="Times New Roman" panose="02020603050405020304" pitchFamily="18" charset="0"/>
                <a:cs typeface="Times New Roman" panose="02020603050405020304" pitchFamily="18" charset="0"/>
              </a:rPr>
              <a:t>= B2.truelist;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B.falselist</a:t>
            </a:r>
            <a:r>
              <a:rPr lang="en-US" altLang="zh-CN" sz="1600" i="1" dirty="0">
                <a:latin typeface="Times New Roman" panose="02020603050405020304" pitchFamily="18" charset="0"/>
                <a:cs typeface="Times New Roman" panose="02020603050405020304" pitchFamily="18" charset="0"/>
              </a:rPr>
              <a:t> = </a:t>
            </a:r>
            <a:r>
              <a:rPr lang="en-US" altLang="zh-CN" sz="1600" i="1" dirty="0" smtClean="0">
                <a:latin typeface="Times New Roman" panose="02020603050405020304" pitchFamily="18" charset="0"/>
                <a:cs typeface="Times New Roman" panose="02020603050405020304" pitchFamily="18" charset="0"/>
              </a:rPr>
              <a:t>merge(B1.falselist,B2.falselist</a:t>
            </a:r>
            <a:r>
              <a:rPr lang="en-US" altLang="zh-CN" sz="1600" i="1" dirty="0">
                <a:latin typeface="Times New Roman" panose="02020603050405020304" pitchFamily="18" charset="0"/>
                <a:cs typeface="Times New Roman" panose="02020603050405020304" pitchFamily="18" charset="0"/>
              </a:rPr>
              <a:t>);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3) </a:t>
            </a:r>
            <a:r>
              <a:rPr lang="en-US" altLang="zh-CN" sz="1600" i="1" dirty="0" smtClean="0">
                <a:latin typeface="Times New Roman" panose="02020603050405020304" pitchFamily="18" charset="0"/>
                <a:cs typeface="Times New Roman" panose="02020603050405020304" pitchFamily="18" charset="0"/>
              </a:rPr>
              <a:t>B</a:t>
            </a:r>
            <a:r>
              <a:rPr lang="en-US" altLang="zh-CN" sz="1600" i="1" dirty="0">
                <a:latin typeface="Times New Roman" panose="02020603050405020304" pitchFamily="18" charset="0"/>
                <a:cs typeface="Times New Roman" panose="02020603050405020304" pitchFamily="18" charset="0"/>
              </a:rPr>
              <a:t> → </a:t>
            </a:r>
            <a:r>
              <a:rPr lang="zh-CN" altLang="en-US"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B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B.truelist</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B1.falselist</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B.falselist</a:t>
            </a:r>
            <a:r>
              <a:rPr lang="en-US" altLang="zh-CN" sz="1600" i="1" dirty="0">
                <a:latin typeface="Times New Roman" panose="02020603050405020304" pitchFamily="18" charset="0"/>
                <a:cs typeface="Times New Roman" panose="02020603050405020304" pitchFamily="18" charset="0"/>
              </a:rPr>
              <a:t> = </a:t>
            </a:r>
            <a:r>
              <a:rPr lang="en-US" altLang="zh-CN" sz="1600" i="1" dirty="0" smtClean="0">
                <a:latin typeface="Times New Roman" panose="02020603050405020304" pitchFamily="18" charset="0"/>
                <a:cs typeface="Times New Roman" panose="02020603050405020304" pitchFamily="18" charset="0"/>
              </a:rPr>
              <a:t>B1.truelist</a:t>
            </a:r>
            <a:r>
              <a:rPr lang="en-US" altLang="zh-CN" sz="1600" i="1" dirty="0">
                <a:latin typeface="Times New Roman" panose="02020603050405020304" pitchFamily="18" charset="0"/>
                <a:cs typeface="Times New Roman" panose="02020603050405020304" pitchFamily="18" charset="0"/>
              </a:rPr>
              <a:t>;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4) B→(</a:t>
            </a:r>
            <a:r>
              <a:rPr lang="en-US" altLang="zh-CN" sz="1600" i="1" dirty="0" smtClean="0">
                <a:latin typeface="Times New Roman" panose="02020603050405020304" pitchFamily="18" charset="0"/>
                <a:cs typeface="Times New Roman" panose="02020603050405020304" pitchFamily="18" charset="0"/>
              </a:rPr>
              <a:t>B1</a:t>
            </a:r>
            <a:r>
              <a:rPr lang="zh-CN" altLang="en-US" sz="1600" i="1" dirty="0" smtClean="0">
                <a:latin typeface="Times New Roman" panose="02020603050405020304" pitchFamily="18" charset="0"/>
                <a:cs typeface="Times New Roman" panose="02020603050405020304" pitchFamily="18" charset="0"/>
              </a:rPr>
              <a:t>）</a:t>
            </a:r>
            <a:r>
              <a:rPr lang="zh-CN" altLang="en-US"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B.truelist</a:t>
            </a:r>
            <a:r>
              <a:rPr lang="en-US" altLang="zh-CN" sz="1600" i="1" dirty="0" smtClean="0">
                <a:latin typeface="Times New Roman" panose="02020603050405020304" pitchFamily="18" charset="0"/>
                <a:cs typeface="Times New Roman" panose="02020603050405020304" pitchFamily="18" charset="0"/>
              </a:rPr>
              <a:t>=B1.truelist</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B.falselist</a:t>
            </a:r>
            <a:r>
              <a:rPr lang="en-US" altLang="zh-CN" sz="1600" i="1" dirty="0">
                <a:latin typeface="Times New Roman" panose="02020603050405020304" pitchFamily="18" charset="0"/>
                <a:cs typeface="Times New Roman" panose="02020603050405020304" pitchFamily="18" charset="0"/>
              </a:rPr>
              <a:t> = </a:t>
            </a:r>
            <a:r>
              <a:rPr lang="en-US" altLang="zh-CN" sz="1600" i="1" dirty="0" smtClean="0">
                <a:latin typeface="Times New Roman" panose="02020603050405020304" pitchFamily="18" charset="0"/>
                <a:cs typeface="Times New Roman" panose="02020603050405020304" pitchFamily="18" charset="0"/>
              </a:rPr>
              <a:t>B1.falselist</a:t>
            </a:r>
            <a:r>
              <a:rPr lang="en-US" altLang="zh-CN" sz="1600" i="1" dirty="0">
                <a:latin typeface="Times New Roman" panose="02020603050405020304" pitchFamily="18" charset="0"/>
                <a:cs typeface="Times New Roman" panose="02020603050405020304" pitchFamily="18" charset="0"/>
              </a:rPr>
              <a:t>;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5) B  →  </a:t>
            </a:r>
            <a:r>
              <a:rPr lang="en-US" altLang="zh-CN" sz="1600" i="1" dirty="0" smtClean="0">
                <a:latin typeface="Times New Roman" panose="02020603050405020304" pitchFamily="18" charset="0"/>
                <a:cs typeface="Times New Roman" panose="02020603050405020304" pitchFamily="18" charset="0"/>
              </a:rPr>
              <a:t>E1</a:t>
            </a:r>
            <a:r>
              <a:rPr lang="en-US" altLang="zh-CN" sz="1600" i="1" dirty="0">
                <a:latin typeface="Times New Roman" panose="02020603050405020304" pitchFamily="18" charset="0"/>
                <a:cs typeface="Times New Roman" panose="02020603050405020304" pitchFamily="18" charset="0"/>
              </a:rPr>
              <a:t> </a:t>
            </a:r>
            <a:r>
              <a:rPr lang="en-US" altLang="zh-CN" sz="1600" b="1" i="1" dirty="0" err="1">
                <a:latin typeface="Times New Roman" panose="02020603050405020304" pitchFamily="18" charset="0"/>
                <a:cs typeface="Times New Roman" panose="02020603050405020304" pitchFamily="18" charset="0"/>
              </a:rPr>
              <a:t>rel</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E2</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B.truelist</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makelist</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nextinstr</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B.falselist</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makelist</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nextinstr</a:t>
            </a:r>
            <a:r>
              <a:rPr lang="en-US" altLang="zh-CN" sz="1600" i="1" dirty="0">
                <a:latin typeface="Times New Roman" panose="02020603050405020304" pitchFamily="18" charset="0"/>
                <a:cs typeface="Times New Roman" panose="02020603050405020304" pitchFamily="18" charset="0"/>
              </a:rPr>
              <a:t> +1);</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gen(‘if’ E1.addr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rel.op</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E2.addr’goto</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_’);</a:t>
            </a:r>
          </a:p>
          <a:p>
            <a:r>
              <a:rPr lang="en-US" altLang="zh-CN" sz="1600" i="1" dirty="0" smtClean="0">
                <a:latin typeface="Times New Roman" panose="02020603050405020304" pitchFamily="18" charset="0"/>
                <a:cs typeface="Times New Roman" panose="02020603050405020304" pitchFamily="18" charset="0"/>
              </a:rPr>
              <a:t>		gen(‘</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6) B  → </a:t>
            </a:r>
            <a:r>
              <a:rPr lang="en-US" altLang="zh-CN" sz="1600" b="1" i="1" dirty="0" smtClean="0">
                <a:latin typeface="Times New Roman" panose="02020603050405020304" pitchFamily="18" charset="0"/>
                <a:cs typeface="Times New Roman" panose="02020603050405020304" pitchFamily="18" charset="0"/>
              </a:rPr>
              <a:t>true</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B.truelist</a:t>
            </a:r>
            <a:r>
              <a:rPr lang="en-US" altLang="zh-CN" sz="1600" i="1" dirty="0">
                <a:latin typeface="Times New Roman" panose="02020603050405020304" pitchFamily="18" charset="0"/>
                <a:cs typeface="Times New Roman" panose="02020603050405020304" pitchFamily="18" charset="0"/>
              </a:rPr>
              <a:t> = </a:t>
            </a:r>
            <a:r>
              <a:rPr lang="en-US" altLang="zh-CN" sz="1600" i="1" dirty="0" err="1" smtClean="0">
                <a:latin typeface="Times New Roman" panose="02020603050405020304" pitchFamily="18" charset="0"/>
                <a:cs typeface="Times New Roman" panose="02020603050405020304" pitchFamily="18" charset="0"/>
              </a:rPr>
              <a:t>makelist</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nextinstr</a:t>
            </a:r>
            <a:r>
              <a:rPr lang="en-US" altLang="zh-CN" sz="1600" i="1" dirty="0" smtClean="0">
                <a:latin typeface="Times New Roman" panose="02020603050405020304" pitchFamily="18" charset="0"/>
                <a:cs typeface="Times New Roman" panose="02020603050405020304" pitchFamily="18" charset="0"/>
              </a:rPr>
              <a:t>);</a:t>
            </a:r>
          </a:p>
          <a:p>
            <a:r>
              <a:rPr lang="en-US" altLang="zh-CN" sz="1600" i="1" dirty="0" smtClean="0">
                <a:latin typeface="Times New Roman" panose="02020603050405020304" pitchFamily="18" charset="0"/>
                <a:cs typeface="Times New Roman" panose="02020603050405020304" pitchFamily="18" charset="0"/>
              </a:rPr>
              <a:t>		gen</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_’);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7) B  →  </a:t>
            </a:r>
            <a:r>
              <a:rPr lang="en-US" altLang="zh-CN" sz="1600" b="1" i="1" dirty="0">
                <a:latin typeface="Times New Roman" panose="02020603050405020304" pitchFamily="18" charset="0"/>
                <a:cs typeface="Times New Roman" panose="02020603050405020304" pitchFamily="18" charset="0"/>
              </a:rPr>
              <a:t>false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B.falselist</a:t>
            </a:r>
            <a:r>
              <a:rPr lang="en-US" altLang="zh-CN" sz="1600" i="1" dirty="0">
                <a:latin typeface="Times New Roman" panose="02020603050405020304" pitchFamily="18" charset="0"/>
                <a:cs typeface="Times New Roman" panose="02020603050405020304" pitchFamily="18" charset="0"/>
              </a:rPr>
              <a:t> = </a:t>
            </a:r>
            <a:r>
              <a:rPr lang="en-US" altLang="zh-CN" sz="1600" i="1" dirty="0" err="1">
                <a:latin typeface="Times New Roman" panose="02020603050405020304" pitchFamily="18" charset="0"/>
                <a:cs typeface="Times New Roman" panose="02020603050405020304" pitchFamily="18" charset="0"/>
              </a:rPr>
              <a:t>makelist</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nextinstr</a:t>
            </a:r>
            <a:r>
              <a:rPr lang="en-US" altLang="zh-CN" sz="1600" i="1" dirty="0" smtClean="0">
                <a:latin typeface="Times New Roman" panose="02020603050405020304" pitchFamily="18" charset="0"/>
                <a:cs typeface="Times New Roman" panose="02020603050405020304" pitchFamily="18" charset="0"/>
              </a:rPr>
              <a:t>);</a:t>
            </a:r>
          </a:p>
          <a:p>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gen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8) M</a:t>
            </a:r>
            <a:r>
              <a:rPr lang="en-US" altLang="zh-CN" sz="1600" i="1" dirty="0" smtClean="0">
                <a:latin typeface="Times New Roman" panose="02020603050405020304" pitchFamily="18" charset="0"/>
                <a:cs typeface="Times New Roman" panose="02020603050405020304" pitchFamily="18" charset="0"/>
              </a:rPr>
              <a:t>→</a:t>
            </a:r>
            <a:r>
              <a:rPr lang="el-GR" altLang="zh-CN" sz="1600" i="1" dirty="0">
                <a:latin typeface="Times New Roman" panose="02020603050405020304" pitchFamily="18" charset="0"/>
                <a:cs typeface="Times New Roman" panose="02020603050405020304" pitchFamily="18" charset="0"/>
              </a:rPr>
              <a:t> ε</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M.instr</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err="1" smtClean="0">
                <a:latin typeface="Times New Roman" panose="02020603050405020304" pitchFamily="18" charset="0"/>
                <a:cs typeface="Times New Roman" panose="02020603050405020304" pitchFamily="18" charset="0"/>
              </a:rPr>
              <a:t>nextinstr</a:t>
            </a:r>
            <a:r>
              <a:rPr lang="en-US" altLang="zh-CN" sz="1600" i="1" dirty="0" smtClean="0">
                <a:latin typeface="Times New Roman" panose="02020603050405020304" pitchFamily="18" charset="0"/>
                <a:cs typeface="Times New Roman" panose="02020603050405020304" pitchFamily="18" charset="0"/>
              </a:rPr>
              <a:t>,}</a:t>
            </a:r>
            <a:endParaRPr lang="en-US" altLang="zh-C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6784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控制流的翻译</a:t>
            </a:r>
            <a:endParaRPr lang="zh-CN" altLang="en-US" dirty="0"/>
          </a:p>
        </p:txBody>
      </p:sp>
      <p:sp>
        <p:nvSpPr>
          <p:cNvPr id="3" name="内容占位符 2"/>
          <p:cNvSpPr>
            <a:spLocks noGrp="1"/>
          </p:cNvSpPr>
          <p:nvPr>
            <p:ph idx="1"/>
          </p:nvPr>
        </p:nvSpPr>
        <p:spPr/>
        <p:txBody>
          <a:bodyPr/>
          <a:lstStyle/>
          <a:p>
            <a:r>
              <a:rPr lang="zh-CN" altLang="en-US" sz="2400" dirty="0" smtClean="0"/>
              <a:t>回填：布尔表达式</a:t>
            </a:r>
            <a:endParaRPr lang="en-US" altLang="zh-CN" sz="2400" dirty="0"/>
          </a:p>
        </p:txBody>
      </p:sp>
      <p:sp>
        <p:nvSpPr>
          <p:cNvPr id="4" name="文本框 3"/>
          <p:cNvSpPr txBox="1"/>
          <p:nvPr/>
        </p:nvSpPr>
        <p:spPr>
          <a:xfrm>
            <a:off x="5628521" y="569338"/>
            <a:ext cx="3179869" cy="1569660"/>
          </a:xfrm>
          <a:prstGeom prst="rect">
            <a:avLst/>
          </a:prstGeom>
          <a:noFill/>
          <a:ln>
            <a:solidFill>
              <a:srgbClr val="000000"/>
            </a:solidFill>
          </a:ln>
        </p:spPr>
        <p:txBody>
          <a:bodyPr wrap="square" rtlCol="0">
            <a:spAutoFit/>
          </a:bodyPr>
          <a:lstStyle/>
          <a:p>
            <a:r>
              <a:rPr lang="pl-PL" altLang="zh-CN" sz="1600" i="1" dirty="0">
                <a:latin typeface="Times New Roman" panose="02020603050405020304" pitchFamily="18" charset="0"/>
                <a:cs typeface="Times New Roman" panose="02020603050405020304" pitchFamily="18" charset="0"/>
              </a:rPr>
              <a:t>100: </a:t>
            </a:r>
            <a:r>
              <a:rPr lang="pl-PL" altLang="zh-CN" sz="1600" i="1" dirty="0" smtClean="0">
                <a:latin typeface="Times New Roman" panose="02020603050405020304" pitchFamily="18" charset="0"/>
                <a:cs typeface="Times New Roman" panose="02020603050405020304" pitchFamily="18" charset="0"/>
              </a:rPr>
              <a:t>if</a:t>
            </a:r>
            <a:r>
              <a:rPr lang="en-US" altLang="zh-CN" sz="1600" i="1" dirty="0" smtClean="0">
                <a:latin typeface="Times New Roman" panose="02020603050405020304" pitchFamily="18" charset="0"/>
                <a:cs typeface="Times New Roman" panose="02020603050405020304" pitchFamily="18" charset="0"/>
              </a:rPr>
              <a:t> </a:t>
            </a:r>
            <a:r>
              <a:rPr lang="pl-PL" altLang="zh-CN" sz="1600" i="1" dirty="0" smtClean="0">
                <a:latin typeface="Times New Roman" panose="02020603050405020304" pitchFamily="18" charset="0"/>
                <a:cs typeface="Times New Roman" panose="02020603050405020304" pitchFamily="18" charset="0"/>
              </a:rPr>
              <a:t>x </a:t>
            </a:r>
            <a:r>
              <a:rPr lang="pl-PL" altLang="zh-CN" sz="1600" i="1" dirty="0">
                <a:latin typeface="Times New Roman" panose="02020603050405020304" pitchFamily="18" charset="0"/>
                <a:cs typeface="Times New Roman" panose="02020603050405020304" pitchFamily="18" charset="0"/>
              </a:rPr>
              <a:t>&lt; 100 </a:t>
            </a:r>
            <a:r>
              <a:rPr lang="pl-PL" altLang="zh-CN" sz="1600" i="1" dirty="0"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_</a:t>
            </a:r>
            <a:endParaRPr lang="pl-PL" altLang="zh-CN" sz="1600" i="1" dirty="0">
              <a:latin typeface="Times New Roman" panose="02020603050405020304" pitchFamily="18" charset="0"/>
              <a:cs typeface="Times New Roman" panose="02020603050405020304" pitchFamily="18" charset="0"/>
            </a:endParaRPr>
          </a:p>
          <a:p>
            <a:r>
              <a:rPr lang="pl-PL" altLang="zh-CN" sz="1600" i="1" dirty="0">
                <a:latin typeface="Times New Roman" panose="02020603050405020304" pitchFamily="18" charset="0"/>
                <a:cs typeface="Times New Roman" panose="02020603050405020304" pitchFamily="18" charset="0"/>
              </a:rPr>
              <a:t>101: </a:t>
            </a:r>
            <a:r>
              <a:rPr lang="pl-PL" altLang="zh-CN" sz="1600" i="1" dirty="0"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_</a:t>
            </a:r>
            <a:endParaRPr lang="pl-PL" altLang="zh-CN" sz="1600" i="1" dirty="0">
              <a:latin typeface="Times New Roman" panose="02020603050405020304" pitchFamily="18" charset="0"/>
              <a:cs typeface="Times New Roman" panose="02020603050405020304" pitchFamily="18" charset="0"/>
            </a:endParaRPr>
          </a:p>
          <a:p>
            <a:r>
              <a:rPr lang="pl-PL" altLang="zh-CN" sz="1600" i="1" dirty="0">
                <a:latin typeface="Times New Roman" panose="02020603050405020304" pitchFamily="18" charset="0"/>
                <a:cs typeface="Times New Roman" panose="02020603050405020304" pitchFamily="18" charset="0"/>
              </a:rPr>
              <a:t>102: if </a:t>
            </a:r>
            <a:r>
              <a:rPr lang="en-US" altLang="zh-CN" sz="1600" i="1" dirty="0" smtClean="0">
                <a:latin typeface="Times New Roman" panose="02020603050405020304" pitchFamily="18" charset="0"/>
                <a:cs typeface="Times New Roman" panose="02020603050405020304" pitchFamily="18" charset="0"/>
              </a:rPr>
              <a:t>x</a:t>
            </a:r>
            <a:r>
              <a:rPr lang="pl-PL" altLang="zh-CN" sz="1600" i="1" dirty="0" smtClean="0">
                <a:latin typeface="Times New Roman" panose="02020603050405020304" pitchFamily="18" charset="0"/>
                <a:cs typeface="Times New Roman" panose="02020603050405020304" pitchFamily="18" charset="0"/>
              </a:rPr>
              <a:t>&gt; </a:t>
            </a:r>
            <a:r>
              <a:rPr lang="pl-PL" altLang="zh-CN" sz="1600" i="1" dirty="0">
                <a:latin typeface="Times New Roman" panose="02020603050405020304" pitchFamily="18" charset="0"/>
                <a:cs typeface="Times New Roman" panose="02020603050405020304" pitchFamily="18" charset="0"/>
              </a:rPr>
              <a:t>200 goto 104</a:t>
            </a:r>
          </a:p>
          <a:p>
            <a:r>
              <a:rPr lang="pl-PL" altLang="zh-CN" sz="1600" i="1" dirty="0">
                <a:latin typeface="Times New Roman" panose="02020603050405020304" pitchFamily="18" charset="0"/>
                <a:cs typeface="Times New Roman" panose="02020603050405020304" pitchFamily="18" charset="0"/>
              </a:rPr>
              <a:t>103: </a:t>
            </a:r>
            <a:r>
              <a:rPr lang="pl-PL" altLang="zh-CN" sz="1600" i="1" dirty="0"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_</a:t>
            </a:r>
            <a:endParaRPr lang="pl-PL" altLang="zh-CN" sz="1600" i="1" dirty="0">
              <a:latin typeface="Times New Roman" panose="02020603050405020304" pitchFamily="18" charset="0"/>
              <a:cs typeface="Times New Roman" panose="02020603050405020304" pitchFamily="18" charset="0"/>
            </a:endParaRPr>
          </a:p>
          <a:p>
            <a:r>
              <a:rPr lang="pl-PL" altLang="zh-CN" sz="1600" i="1" dirty="0">
                <a:latin typeface="Times New Roman" panose="02020603050405020304" pitchFamily="18" charset="0"/>
                <a:cs typeface="Times New Roman" panose="02020603050405020304" pitchFamily="18" charset="0"/>
              </a:rPr>
              <a:t>104: if x != y </a:t>
            </a:r>
            <a:r>
              <a:rPr lang="pl-PL" altLang="zh-CN" sz="1600" i="1" dirty="0"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_</a:t>
            </a:r>
            <a:endParaRPr lang="pl-PL" altLang="zh-CN" sz="1600" i="1" dirty="0">
              <a:latin typeface="Times New Roman" panose="02020603050405020304" pitchFamily="18" charset="0"/>
              <a:cs typeface="Times New Roman" panose="02020603050405020304" pitchFamily="18" charset="0"/>
            </a:endParaRPr>
          </a:p>
          <a:p>
            <a:r>
              <a:rPr lang="pl-PL" altLang="zh-CN" sz="1600" i="1" dirty="0">
                <a:latin typeface="Times New Roman" panose="02020603050405020304" pitchFamily="18" charset="0"/>
                <a:cs typeface="Times New Roman" panose="02020603050405020304" pitchFamily="18" charset="0"/>
              </a:rPr>
              <a:t>105: </a:t>
            </a:r>
            <a:r>
              <a:rPr lang="pl-PL" altLang="zh-CN" sz="1600" i="1" dirty="0"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_</a:t>
            </a:r>
            <a:endParaRPr lang="zh-CN" altLang="en-US" sz="1600" i="1" dirty="0">
              <a:latin typeface="Times New Roman" panose="02020603050405020304" pitchFamily="18" charset="0"/>
              <a:cs typeface="Times New Roman" panose="02020603050405020304" pitchFamily="18" charset="0"/>
            </a:endParaRPr>
          </a:p>
        </p:txBody>
      </p:sp>
      <p:sp>
        <p:nvSpPr>
          <p:cNvPr id="5" name="TextBox 7"/>
          <p:cNvSpPr txBox="1">
            <a:spLocks noChangeArrowheads="1"/>
          </p:cNvSpPr>
          <p:nvPr/>
        </p:nvSpPr>
        <p:spPr bwMode="auto">
          <a:xfrm>
            <a:off x="5634878" y="4427477"/>
            <a:ext cx="3344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dirty="0"/>
              <a:t>将</a:t>
            </a:r>
            <a:r>
              <a:rPr lang="en-US" altLang="zh-CN" dirty="0" smtClean="0"/>
              <a:t>102 </a:t>
            </a:r>
            <a:r>
              <a:rPr lang="zh-CN" altLang="en-US" dirty="0" smtClean="0"/>
              <a:t>回填</a:t>
            </a:r>
            <a:r>
              <a:rPr lang="zh-CN" altLang="en-US" dirty="0"/>
              <a:t>到指令 </a:t>
            </a:r>
            <a:r>
              <a:rPr lang="en-US" altLang="zh-CN" dirty="0" smtClean="0"/>
              <a:t>101</a:t>
            </a:r>
            <a:r>
              <a:rPr lang="en-US" altLang="zh-CN" dirty="0"/>
              <a:t> </a:t>
            </a:r>
            <a:r>
              <a:rPr lang="zh-CN" altLang="en-US" dirty="0"/>
              <a:t>中之后</a:t>
            </a:r>
            <a:endParaRPr lang="zh-CN" altLang="en-US" sz="2400" dirty="0">
              <a:latin typeface="宋体" panose="02010600030101010101" pitchFamily="2" charset="-122"/>
              <a:ea typeface="楷体" panose="02010609060101010101"/>
            </a:endParaRPr>
          </a:p>
        </p:txBody>
      </p:sp>
      <p:sp>
        <p:nvSpPr>
          <p:cNvPr id="6" name="文本框 5"/>
          <p:cNvSpPr txBox="1"/>
          <p:nvPr/>
        </p:nvSpPr>
        <p:spPr>
          <a:xfrm>
            <a:off x="5659105" y="2748000"/>
            <a:ext cx="3179869" cy="1569660"/>
          </a:xfrm>
          <a:prstGeom prst="rect">
            <a:avLst/>
          </a:prstGeom>
          <a:noFill/>
          <a:ln>
            <a:solidFill>
              <a:srgbClr val="000000"/>
            </a:solidFill>
          </a:ln>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100: if x &lt; 100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_</a:t>
            </a:r>
            <a:endParaRPr lang="en-US" altLang="zh-CN" sz="1600" i="1" dirty="0">
              <a:latin typeface="Times New Roman" panose="02020603050405020304" pitchFamily="18" charset="0"/>
              <a:cs typeface="Times New Roman" panose="02020603050405020304" pitchFamily="18" charset="0"/>
            </a:endParaRPr>
          </a:p>
          <a:p>
            <a:r>
              <a:rPr lang="en-US" altLang="zh-CN" sz="1600" i="1" dirty="0" smtClean="0">
                <a:latin typeface="Times New Roman" panose="02020603050405020304" pitchFamily="18" charset="0"/>
                <a:cs typeface="Times New Roman" panose="02020603050405020304" pitchFamily="18" charset="0"/>
              </a:rPr>
              <a:t>101: </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102</a:t>
            </a:r>
          </a:p>
          <a:p>
            <a:r>
              <a:rPr lang="en-US" altLang="zh-CN" sz="1600" i="1" dirty="0">
                <a:latin typeface="Times New Roman" panose="02020603050405020304" pitchFamily="18" charset="0"/>
                <a:cs typeface="Times New Roman" panose="02020603050405020304" pitchFamily="18" charset="0"/>
              </a:rPr>
              <a:t>102: if x &gt; 200 </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104</a:t>
            </a:r>
          </a:p>
          <a:p>
            <a:r>
              <a:rPr lang="en-US" altLang="zh-CN" sz="1600" i="1" dirty="0" smtClean="0">
                <a:latin typeface="Times New Roman" panose="02020603050405020304" pitchFamily="18" charset="0"/>
                <a:cs typeface="Times New Roman" panose="02020603050405020304" pitchFamily="18" charset="0"/>
              </a:rPr>
              <a:t>103: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_</a:t>
            </a:r>
            <a:endParaRPr lang="en-US" altLang="zh-CN" sz="1600" i="1" dirty="0">
              <a:latin typeface="Times New Roman" panose="02020603050405020304" pitchFamily="18" charset="0"/>
              <a:cs typeface="Times New Roman" panose="02020603050405020304" pitchFamily="18" charset="0"/>
            </a:endParaRPr>
          </a:p>
          <a:p>
            <a:r>
              <a:rPr lang="en-US" altLang="zh-CN" sz="1600" i="1" dirty="0">
                <a:latin typeface="Times New Roman" panose="02020603050405020304" pitchFamily="18" charset="0"/>
                <a:cs typeface="Times New Roman" panose="02020603050405020304" pitchFamily="18" charset="0"/>
              </a:rPr>
              <a:t>104: if x </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y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_</a:t>
            </a:r>
            <a:endParaRPr lang="en-US" altLang="zh-CN" sz="1600" i="1" dirty="0">
              <a:latin typeface="Times New Roman" panose="02020603050405020304" pitchFamily="18" charset="0"/>
              <a:cs typeface="Times New Roman" panose="02020603050405020304" pitchFamily="18" charset="0"/>
            </a:endParaRPr>
          </a:p>
          <a:p>
            <a:r>
              <a:rPr lang="en-US" altLang="zh-CN" sz="1600" i="1" dirty="0">
                <a:latin typeface="Times New Roman" panose="02020603050405020304" pitchFamily="18" charset="0"/>
                <a:cs typeface="Times New Roman" panose="02020603050405020304" pitchFamily="18" charset="0"/>
              </a:rPr>
              <a:t>105: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_</a:t>
            </a:r>
            <a:endParaRPr lang="zh-CN" altLang="en-US" sz="1600" i="1" dirty="0">
              <a:latin typeface="Times New Roman" panose="02020603050405020304" pitchFamily="18" charset="0"/>
              <a:cs typeface="Times New Roman" panose="02020603050405020304" pitchFamily="18" charset="0"/>
            </a:endParaRPr>
          </a:p>
        </p:txBody>
      </p:sp>
      <p:sp>
        <p:nvSpPr>
          <p:cNvPr id="7" name="TextBox 7"/>
          <p:cNvSpPr txBox="1">
            <a:spLocks noChangeArrowheads="1"/>
          </p:cNvSpPr>
          <p:nvPr/>
        </p:nvSpPr>
        <p:spPr bwMode="auto">
          <a:xfrm>
            <a:off x="5659105" y="2204864"/>
            <a:ext cx="3344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dirty="0"/>
              <a:t>将</a:t>
            </a:r>
            <a:r>
              <a:rPr lang="en-US" altLang="zh-CN" dirty="0"/>
              <a:t>104 </a:t>
            </a:r>
            <a:r>
              <a:rPr lang="zh-CN" altLang="en-US" dirty="0"/>
              <a:t>回填到指令 </a:t>
            </a:r>
            <a:r>
              <a:rPr lang="en-US" altLang="zh-CN" dirty="0"/>
              <a:t>102 </a:t>
            </a:r>
            <a:r>
              <a:rPr lang="zh-CN" altLang="en-US" dirty="0"/>
              <a:t>中之后</a:t>
            </a:r>
            <a:endParaRPr lang="zh-CN" altLang="en-US" sz="2400" dirty="0">
              <a:latin typeface="宋体" panose="02010600030101010101" pitchFamily="2" charset="-122"/>
              <a:ea typeface="楷体" panose="02010609060101010101"/>
            </a:endParaRPr>
          </a:p>
        </p:txBody>
      </p:sp>
      <p:grpSp>
        <p:nvGrpSpPr>
          <p:cNvPr id="73" name="组合 72"/>
          <p:cNvGrpSpPr/>
          <p:nvPr/>
        </p:nvGrpSpPr>
        <p:grpSpPr>
          <a:xfrm>
            <a:off x="159883" y="2325168"/>
            <a:ext cx="6500349" cy="4272184"/>
            <a:chOff x="159883" y="2230607"/>
            <a:chExt cx="6698759" cy="4348847"/>
          </a:xfrm>
        </p:grpSpPr>
        <p:sp>
          <p:nvSpPr>
            <p:cNvPr id="69" name="文本框 68"/>
            <p:cNvSpPr txBox="1"/>
            <p:nvPr/>
          </p:nvSpPr>
          <p:spPr>
            <a:xfrm>
              <a:off x="4897516" y="5868842"/>
              <a:ext cx="1518151" cy="369332"/>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x     !=    y</a:t>
              </a:r>
              <a:r>
                <a:rPr lang="el-GR" altLang="zh-CN" b="1" i="1" dirty="0" smtClean="0">
                  <a:solidFill>
                    <a:schemeClr val="tx2"/>
                  </a:solidFill>
                  <a:latin typeface="Times New Roman" panose="02020603050405020304" pitchFamily="18" charset="0"/>
                  <a:cs typeface="Times New Roman" panose="02020603050405020304" pitchFamily="18" charset="0"/>
                </a:rPr>
                <a:t> </a:t>
              </a:r>
              <a:endParaRPr lang="zh-CN" altLang="en-US" b="1" i="1" dirty="0">
                <a:solidFill>
                  <a:schemeClr val="tx2"/>
                </a:solidFill>
                <a:latin typeface="Times New Roman" panose="02020603050405020304" pitchFamily="18" charset="0"/>
                <a:cs typeface="Times New Roman" panose="02020603050405020304" pitchFamily="18" charset="0"/>
              </a:endParaRPr>
            </a:p>
          </p:txBody>
        </p:sp>
        <p:grpSp>
          <p:nvGrpSpPr>
            <p:cNvPr id="72" name="组合 71"/>
            <p:cNvGrpSpPr/>
            <p:nvPr/>
          </p:nvGrpSpPr>
          <p:grpSpPr>
            <a:xfrm>
              <a:off x="159883" y="2230607"/>
              <a:ext cx="6698759" cy="4348847"/>
              <a:chOff x="159883" y="2230607"/>
              <a:chExt cx="7328907" cy="4592906"/>
            </a:xfrm>
          </p:grpSpPr>
          <p:sp>
            <p:nvSpPr>
              <p:cNvPr id="61" name="文本框 60"/>
              <p:cNvSpPr txBox="1"/>
              <p:nvPr/>
            </p:nvSpPr>
            <p:spPr>
              <a:xfrm>
                <a:off x="5304959" y="4939714"/>
                <a:ext cx="2183831" cy="694852"/>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B.t = {104}</a:t>
                </a:r>
              </a:p>
              <a:p>
                <a:r>
                  <a:rPr lang="en-US" altLang="zh-CN" b="1" i="1" dirty="0" err="1" smtClean="0">
                    <a:solidFill>
                      <a:schemeClr val="tx2"/>
                    </a:solidFill>
                    <a:latin typeface="Times New Roman" panose="02020603050405020304" pitchFamily="18" charset="0"/>
                    <a:cs typeface="Times New Roman" panose="02020603050405020304" pitchFamily="18" charset="0"/>
                  </a:rPr>
                  <a:t>B.f</a:t>
                </a:r>
                <a:r>
                  <a:rPr lang="en-US" altLang="zh-CN" b="1" i="1" dirty="0" smtClean="0">
                    <a:solidFill>
                      <a:schemeClr val="tx2"/>
                    </a:solidFill>
                    <a:latin typeface="Times New Roman" panose="02020603050405020304" pitchFamily="18" charset="0"/>
                    <a:cs typeface="Times New Roman" panose="02020603050405020304" pitchFamily="18" charset="0"/>
                  </a:rPr>
                  <a:t> = {105}</a:t>
                </a:r>
                <a:endParaRPr lang="en-US" altLang="zh-CN" b="1" i="1" dirty="0">
                  <a:solidFill>
                    <a:schemeClr val="tx2"/>
                  </a:solidFill>
                  <a:latin typeface="Times New Roman" panose="02020603050405020304" pitchFamily="18" charset="0"/>
                  <a:cs typeface="Times New Roman" panose="02020603050405020304" pitchFamily="18" charset="0"/>
                </a:endParaRPr>
              </a:p>
            </p:txBody>
          </p:sp>
          <p:grpSp>
            <p:nvGrpSpPr>
              <p:cNvPr id="71" name="组合 70"/>
              <p:cNvGrpSpPr/>
              <p:nvPr/>
            </p:nvGrpSpPr>
            <p:grpSpPr>
              <a:xfrm>
                <a:off x="159883" y="2230607"/>
                <a:ext cx="6251900" cy="4592906"/>
                <a:chOff x="159883" y="2230607"/>
                <a:chExt cx="6251900" cy="4592906"/>
              </a:xfrm>
            </p:grpSpPr>
            <p:sp>
              <p:nvSpPr>
                <p:cNvPr id="21" name="文本框 20"/>
                <p:cNvSpPr txBox="1"/>
                <p:nvPr/>
              </p:nvSpPr>
              <p:spPr>
                <a:xfrm>
                  <a:off x="1256371" y="2230607"/>
                  <a:ext cx="2183831" cy="646331"/>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B.t = {100,104}</a:t>
                  </a:r>
                </a:p>
                <a:p>
                  <a:r>
                    <a:rPr lang="en-US" altLang="zh-CN" b="1" i="1" dirty="0" err="1" smtClean="0">
                      <a:solidFill>
                        <a:schemeClr val="tx2"/>
                      </a:solidFill>
                      <a:latin typeface="Times New Roman" panose="02020603050405020304" pitchFamily="18" charset="0"/>
                      <a:cs typeface="Times New Roman" panose="02020603050405020304" pitchFamily="18" charset="0"/>
                    </a:rPr>
                    <a:t>B.f</a:t>
                  </a:r>
                  <a:r>
                    <a:rPr lang="en-US" altLang="zh-CN" b="1" i="1" dirty="0" smtClean="0">
                      <a:solidFill>
                        <a:schemeClr val="tx2"/>
                      </a:solidFill>
                      <a:latin typeface="Times New Roman" panose="02020603050405020304" pitchFamily="18" charset="0"/>
                      <a:cs typeface="Times New Roman" panose="02020603050405020304" pitchFamily="18" charset="0"/>
                    </a:rPr>
                    <a:t> = </a:t>
                  </a:r>
                  <a:r>
                    <a:rPr lang="en-US" altLang="zh-CN" b="1" i="1" dirty="0">
                      <a:solidFill>
                        <a:schemeClr val="tx2"/>
                      </a:solidFill>
                      <a:latin typeface="Times New Roman" panose="02020603050405020304" pitchFamily="18" charset="0"/>
                      <a:cs typeface="Times New Roman" panose="02020603050405020304" pitchFamily="18" charset="0"/>
                    </a:rPr>
                    <a:t>{</a:t>
                  </a:r>
                  <a:r>
                    <a:rPr lang="en-US" altLang="zh-CN" b="1" i="1" dirty="0" smtClean="0">
                      <a:solidFill>
                        <a:schemeClr val="tx2"/>
                      </a:solidFill>
                      <a:latin typeface="Times New Roman" panose="02020603050405020304" pitchFamily="18" charset="0"/>
                      <a:cs typeface="Times New Roman" panose="02020603050405020304" pitchFamily="18" charset="0"/>
                    </a:rPr>
                    <a:t>103,105}</a:t>
                  </a:r>
                  <a:endParaRPr lang="en-US" altLang="zh-CN" b="1" i="1" dirty="0">
                    <a:solidFill>
                      <a:schemeClr val="tx2"/>
                    </a:solidFill>
                    <a:latin typeface="Times New Roman" panose="02020603050405020304" pitchFamily="18" charset="0"/>
                    <a:cs typeface="Times New Roman" panose="02020603050405020304" pitchFamily="18" charset="0"/>
                  </a:endParaRPr>
                </a:p>
              </p:txBody>
            </p:sp>
            <p:cxnSp>
              <p:nvCxnSpPr>
                <p:cNvPr id="30" name="直接连接符 29"/>
                <p:cNvCxnSpPr/>
                <p:nvPr/>
              </p:nvCxnSpPr>
              <p:spPr>
                <a:xfrm flipH="1">
                  <a:off x="860375" y="2956133"/>
                  <a:ext cx="504400" cy="5121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818301" y="2970733"/>
                  <a:ext cx="2" cy="3129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658405" y="3322679"/>
                  <a:ext cx="544078" cy="369332"/>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36" name="直接连接符 35"/>
                <p:cNvCxnSpPr/>
                <p:nvPr/>
              </p:nvCxnSpPr>
              <p:spPr>
                <a:xfrm>
                  <a:off x="2857673" y="3614370"/>
                  <a:ext cx="0" cy="36178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733280" y="3942692"/>
                  <a:ext cx="124393" cy="369332"/>
                </a:xfrm>
                <a:prstGeom prst="rect">
                  <a:avLst/>
                </a:prstGeom>
                <a:noFill/>
              </p:spPr>
              <p:txBody>
                <a:bodyPr wrap="square" rtlCol="0">
                  <a:spAutoFit/>
                </a:bodyPr>
                <a:lstStyle/>
                <a:p>
                  <a:r>
                    <a:rPr lang="el-GR" altLang="zh-CN" b="1" i="1" dirty="0">
                      <a:solidFill>
                        <a:schemeClr val="tx2"/>
                      </a:solidFill>
                      <a:latin typeface="Times New Roman" panose="02020603050405020304" pitchFamily="18" charset="0"/>
                      <a:cs typeface="Times New Roman" panose="02020603050405020304" pitchFamily="18" charset="0"/>
                    </a:rPr>
                    <a:t>ε </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38" name="直接连接符 37"/>
                <p:cNvCxnSpPr/>
                <p:nvPr/>
              </p:nvCxnSpPr>
              <p:spPr>
                <a:xfrm>
                  <a:off x="2398448" y="2985874"/>
                  <a:ext cx="429766" cy="27034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039631" y="2966727"/>
                  <a:ext cx="1206276" cy="58781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59883" y="3507345"/>
                  <a:ext cx="1555119" cy="646331"/>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B.t = {100}</a:t>
                  </a:r>
                </a:p>
                <a:p>
                  <a:r>
                    <a:rPr lang="en-US" altLang="zh-CN" b="1" i="1" dirty="0" err="1" smtClean="0">
                      <a:solidFill>
                        <a:schemeClr val="tx2"/>
                      </a:solidFill>
                      <a:latin typeface="Times New Roman" panose="02020603050405020304" pitchFamily="18" charset="0"/>
                      <a:cs typeface="Times New Roman" panose="02020603050405020304" pitchFamily="18" charset="0"/>
                    </a:rPr>
                    <a:t>B.f</a:t>
                  </a:r>
                  <a:r>
                    <a:rPr lang="en-US" altLang="zh-CN" b="1" i="1" dirty="0" smtClean="0">
                      <a:solidFill>
                        <a:schemeClr val="tx2"/>
                      </a:solidFill>
                      <a:latin typeface="Times New Roman" panose="02020603050405020304" pitchFamily="18" charset="0"/>
                      <a:cs typeface="Times New Roman" panose="02020603050405020304" pitchFamily="18" charset="0"/>
                    </a:rPr>
                    <a:t> = </a:t>
                  </a:r>
                  <a:r>
                    <a:rPr lang="en-US" altLang="zh-CN" b="1" i="1" dirty="0">
                      <a:solidFill>
                        <a:schemeClr val="tx2"/>
                      </a:solidFill>
                      <a:latin typeface="Times New Roman" panose="02020603050405020304" pitchFamily="18" charset="0"/>
                      <a:cs typeface="Times New Roman" panose="02020603050405020304" pitchFamily="18" charset="0"/>
                    </a:rPr>
                    <a:t>{</a:t>
                  </a:r>
                  <a:r>
                    <a:rPr lang="en-US" altLang="zh-CN" b="1" i="1" dirty="0" smtClean="0">
                      <a:solidFill>
                        <a:schemeClr val="tx2"/>
                      </a:solidFill>
                      <a:latin typeface="Times New Roman" panose="02020603050405020304" pitchFamily="18" charset="0"/>
                      <a:cs typeface="Times New Roman" panose="02020603050405020304" pitchFamily="18" charset="0"/>
                    </a:rPr>
                    <a:t>101}</a:t>
                  </a:r>
                  <a:endParaRPr lang="en-US" altLang="zh-CN" b="1" i="1" dirty="0">
                    <a:solidFill>
                      <a:schemeClr val="tx2"/>
                    </a:solidFill>
                    <a:latin typeface="Times New Roman" panose="02020603050405020304" pitchFamily="18" charset="0"/>
                    <a:cs typeface="Times New Roman" panose="02020603050405020304" pitchFamily="18" charset="0"/>
                  </a:endParaRPr>
                </a:p>
              </p:txBody>
            </p:sp>
            <p:sp>
              <p:nvSpPr>
                <p:cNvPr id="42" name="矩形 41"/>
                <p:cNvSpPr/>
                <p:nvPr/>
              </p:nvSpPr>
              <p:spPr>
                <a:xfrm>
                  <a:off x="2270931" y="3305121"/>
                  <a:ext cx="1152880" cy="369332"/>
                </a:xfrm>
                <a:prstGeom prst="rect">
                  <a:avLst/>
                </a:prstGeom>
              </p:spPr>
              <p:txBody>
                <a:bodyPr wrap="none">
                  <a:spAutoFit/>
                </a:bodyPr>
                <a:lstStyle/>
                <a:p>
                  <a:r>
                    <a:rPr lang="en-US" altLang="zh-CN" b="1" i="1" dirty="0" err="1" smtClean="0">
                      <a:solidFill>
                        <a:schemeClr val="tx2"/>
                      </a:solidFill>
                      <a:latin typeface="Times New Roman" panose="02020603050405020304" pitchFamily="18" charset="0"/>
                      <a:cs typeface="Times New Roman" panose="02020603050405020304" pitchFamily="18" charset="0"/>
                    </a:rPr>
                    <a:t>M.i</a:t>
                  </a:r>
                  <a:r>
                    <a:rPr lang="en-US" altLang="zh-CN" b="1" i="1" dirty="0" smtClean="0">
                      <a:solidFill>
                        <a:schemeClr val="tx2"/>
                      </a:solidFill>
                      <a:latin typeface="Times New Roman" panose="02020603050405020304" pitchFamily="18" charset="0"/>
                      <a:cs typeface="Times New Roman" panose="02020603050405020304" pitchFamily="18" charset="0"/>
                    </a:rPr>
                    <a:t> = 102</a:t>
                  </a:r>
                  <a:endParaRPr lang="en-US" altLang="zh-CN" b="1" i="1" dirty="0">
                    <a:solidFill>
                      <a:schemeClr val="tx2"/>
                    </a:solidFill>
                    <a:latin typeface="Times New Roman" panose="02020603050405020304" pitchFamily="18" charset="0"/>
                    <a:cs typeface="Times New Roman" panose="02020603050405020304" pitchFamily="18" charset="0"/>
                  </a:endParaRPr>
                </a:p>
              </p:txBody>
            </p:sp>
            <p:sp>
              <p:nvSpPr>
                <p:cNvPr id="43" name="文本框 42"/>
                <p:cNvSpPr txBox="1"/>
                <p:nvPr/>
              </p:nvSpPr>
              <p:spPr>
                <a:xfrm>
                  <a:off x="3323100" y="3591125"/>
                  <a:ext cx="2183831" cy="646331"/>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B.t = {104}</a:t>
                  </a:r>
                </a:p>
                <a:p>
                  <a:r>
                    <a:rPr lang="en-US" altLang="zh-CN" b="1" i="1" dirty="0" err="1" smtClean="0">
                      <a:solidFill>
                        <a:schemeClr val="tx2"/>
                      </a:solidFill>
                      <a:latin typeface="Times New Roman" panose="02020603050405020304" pitchFamily="18" charset="0"/>
                      <a:cs typeface="Times New Roman" panose="02020603050405020304" pitchFamily="18" charset="0"/>
                    </a:rPr>
                    <a:t>B.f</a:t>
                  </a:r>
                  <a:r>
                    <a:rPr lang="en-US" altLang="zh-CN" b="1" i="1" dirty="0" smtClean="0">
                      <a:solidFill>
                        <a:schemeClr val="tx2"/>
                      </a:solidFill>
                      <a:latin typeface="Times New Roman" panose="02020603050405020304" pitchFamily="18" charset="0"/>
                      <a:cs typeface="Times New Roman" panose="02020603050405020304" pitchFamily="18" charset="0"/>
                    </a:rPr>
                    <a:t> = </a:t>
                  </a:r>
                  <a:r>
                    <a:rPr lang="en-US" altLang="zh-CN" b="1" i="1" dirty="0">
                      <a:solidFill>
                        <a:schemeClr val="tx2"/>
                      </a:solidFill>
                      <a:latin typeface="Times New Roman" panose="02020603050405020304" pitchFamily="18" charset="0"/>
                      <a:cs typeface="Times New Roman" panose="02020603050405020304" pitchFamily="18" charset="0"/>
                    </a:rPr>
                    <a:t>{</a:t>
                  </a:r>
                  <a:r>
                    <a:rPr lang="en-US" altLang="zh-CN" b="1" i="1" dirty="0" smtClean="0">
                      <a:solidFill>
                        <a:schemeClr val="tx2"/>
                      </a:solidFill>
                      <a:latin typeface="Times New Roman" panose="02020603050405020304" pitchFamily="18" charset="0"/>
                      <a:cs typeface="Times New Roman" panose="02020603050405020304" pitchFamily="18" charset="0"/>
                    </a:rPr>
                    <a:t>103,105}</a:t>
                  </a:r>
                  <a:endParaRPr lang="en-US" altLang="zh-CN" b="1" i="1" dirty="0">
                    <a:solidFill>
                      <a:schemeClr val="tx2"/>
                    </a:solidFill>
                    <a:latin typeface="Times New Roman" panose="02020603050405020304" pitchFamily="18" charset="0"/>
                    <a:cs typeface="Times New Roman" panose="02020603050405020304" pitchFamily="18" charset="0"/>
                  </a:endParaRPr>
                </a:p>
              </p:txBody>
            </p:sp>
            <p:cxnSp>
              <p:nvCxnSpPr>
                <p:cNvPr id="44" name="直接连接符 43"/>
                <p:cNvCxnSpPr/>
                <p:nvPr/>
              </p:nvCxnSpPr>
              <p:spPr>
                <a:xfrm flipH="1">
                  <a:off x="391886" y="4153676"/>
                  <a:ext cx="252200" cy="5511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52690" y="4181877"/>
                  <a:ext cx="23399" cy="52297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84693" y="4171936"/>
                  <a:ext cx="238119" cy="53291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51520" y="4670418"/>
                  <a:ext cx="1518151" cy="369332"/>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x     &lt;    100</a:t>
                  </a:r>
                  <a:r>
                    <a:rPr lang="el-GR" altLang="zh-CN" b="1" i="1" dirty="0" smtClean="0">
                      <a:solidFill>
                        <a:schemeClr val="tx2"/>
                      </a:solidFill>
                      <a:latin typeface="Times New Roman" panose="02020603050405020304" pitchFamily="18" charset="0"/>
                      <a:cs typeface="Times New Roman" panose="02020603050405020304" pitchFamily="18" charset="0"/>
                    </a:rPr>
                    <a:t> </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52" name="直接连接符 51"/>
                <p:cNvCxnSpPr/>
                <p:nvPr/>
              </p:nvCxnSpPr>
              <p:spPr>
                <a:xfrm flipH="1">
                  <a:off x="2842234" y="4304722"/>
                  <a:ext cx="504400" cy="5121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3800160" y="4319322"/>
                  <a:ext cx="2" cy="31292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563886" y="4671268"/>
                  <a:ext cx="810217" cy="397059"/>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&amp;&amp;</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55" name="直接连接符 54"/>
                <p:cNvCxnSpPr/>
                <p:nvPr/>
              </p:nvCxnSpPr>
              <p:spPr>
                <a:xfrm>
                  <a:off x="4839532" y="4962959"/>
                  <a:ext cx="0" cy="36178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715139" y="5291281"/>
                  <a:ext cx="124393" cy="369332"/>
                </a:xfrm>
                <a:prstGeom prst="rect">
                  <a:avLst/>
                </a:prstGeom>
                <a:noFill/>
              </p:spPr>
              <p:txBody>
                <a:bodyPr wrap="square" rtlCol="0">
                  <a:spAutoFit/>
                </a:bodyPr>
                <a:lstStyle/>
                <a:p>
                  <a:r>
                    <a:rPr lang="el-GR" altLang="zh-CN" b="1" i="1" dirty="0">
                      <a:solidFill>
                        <a:schemeClr val="tx2"/>
                      </a:solidFill>
                      <a:latin typeface="Times New Roman" panose="02020603050405020304" pitchFamily="18" charset="0"/>
                      <a:cs typeface="Times New Roman" panose="02020603050405020304" pitchFamily="18" charset="0"/>
                    </a:rPr>
                    <a:t>ε </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a:off x="4380307" y="4334463"/>
                  <a:ext cx="429766" cy="27034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021490" y="4315316"/>
                  <a:ext cx="1206276" cy="58781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141742" y="4855934"/>
                  <a:ext cx="1555119" cy="646331"/>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B.t = {102}</a:t>
                  </a:r>
                </a:p>
                <a:p>
                  <a:r>
                    <a:rPr lang="en-US" altLang="zh-CN" b="1" i="1" dirty="0" err="1" smtClean="0">
                      <a:solidFill>
                        <a:schemeClr val="tx2"/>
                      </a:solidFill>
                      <a:latin typeface="Times New Roman" panose="02020603050405020304" pitchFamily="18" charset="0"/>
                      <a:cs typeface="Times New Roman" panose="02020603050405020304" pitchFamily="18" charset="0"/>
                    </a:rPr>
                    <a:t>B.f</a:t>
                  </a:r>
                  <a:r>
                    <a:rPr lang="en-US" altLang="zh-CN" b="1" i="1" dirty="0" smtClean="0">
                      <a:solidFill>
                        <a:schemeClr val="tx2"/>
                      </a:solidFill>
                      <a:latin typeface="Times New Roman" panose="02020603050405020304" pitchFamily="18" charset="0"/>
                      <a:cs typeface="Times New Roman" panose="02020603050405020304" pitchFamily="18" charset="0"/>
                    </a:rPr>
                    <a:t> = </a:t>
                  </a:r>
                  <a:r>
                    <a:rPr lang="en-US" altLang="zh-CN" b="1" i="1" dirty="0">
                      <a:solidFill>
                        <a:schemeClr val="tx2"/>
                      </a:solidFill>
                      <a:latin typeface="Times New Roman" panose="02020603050405020304" pitchFamily="18" charset="0"/>
                      <a:cs typeface="Times New Roman" panose="02020603050405020304" pitchFamily="18" charset="0"/>
                    </a:rPr>
                    <a:t>{</a:t>
                  </a:r>
                  <a:r>
                    <a:rPr lang="en-US" altLang="zh-CN" b="1" i="1" dirty="0" smtClean="0">
                      <a:solidFill>
                        <a:schemeClr val="tx2"/>
                      </a:solidFill>
                      <a:latin typeface="Times New Roman" panose="02020603050405020304" pitchFamily="18" charset="0"/>
                      <a:cs typeface="Times New Roman" panose="02020603050405020304" pitchFamily="18" charset="0"/>
                    </a:rPr>
                    <a:t>103}</a:t>
                  </a:r>
                  <a:endParaRPr lang="en-US" altLang="zh-CN" b="1" i="1" dirty="0">
                    <a:solidFill>
                      <a:schemeClr val="tx2"/>
                    </a:solidFill>
                    <a:latin typeface="Times New Roman" panose="02020603050405020304" pitchFamily="18" charset="0"/>
                    <a:cs typeface="Times New Roman" panose="02020603050405020304" pitchFamily="18" charset="0"/>
                  </a:endParaRPr>
                </a:p>
              </p:txBody>
            </p:sp>
            <p:sp>
              <p:nvSpPr>
                <p:cNvPr id="60" name="矩形 59"/>
                <p:cNvSpPr/>
                <p:nvPr/>
              </p:nvSpPr>
              <p:spPr>
                <a:xfrm>
                  <a:off x="4252790" y="4653710"/>
                  <a:ext cx="1152880" cy="369332"/>
                </a:xfrm>
                <a:prstGeom prst="rect">
                  <a:avLst/>
                </a:prstGeom>
              </p:spPr>
              <p:txBody>
                <a:bodyPr wrap="none">
                  <a:spAutoFit/>
                </a:bodyPr>
                <a:lstStyle/>
                <a:p>
                  <a:r>
                    <a:rPr lang="en-US" altLang="zh-CN" b="1" i="1" dirty="0" err="1" smtClean="0">
                      <a:solidFill>
                        <a:schemeClr val="tx2"/>
                      </a:solidFill>
                      <a:latin typeface="Times New Roman" panose="02020603050405020304" pitchFamily="18" charset="0"/>
                      <a:cs typeface="Times New Roman" panose="02020603050405020304" pitchFamily="18" charset="0"/>
                    </a:rPr>
                    <a:t>M.i</a:t>
                  </a:r>
                  <a:r>
                    <a:rPr lang="en-US" altLang="zh-CN" b="1" i="1" dirty="0" smtClean="0">
                      <a:solidFill>
                        <a:schemeClr val="tx2"/>
                      </a:solidFill>
                      <a:latin typeface="Times New Roman" panose="02020603050405020304" pitchFamily="18" charset="0"/>
                      <a:cs typeface="Times New Roman" panose="02020603050405020304" pitchFamily="18" charset="0"/>
                    </a:rPr>
                    <a:t> = 104</a:t>
                  </a:r>
                  <a:endParaRPr lang="en-US" altLang="zh-CN" b="1" i="1" dirty="0">
                    <a:solidFill>
                      <a:schemeClr val="tx2"/>
                    </a:solidFill>
                    <a:latin typeface="Times New Roman" panose="02020603050405020304" pitchFamily="18" charset="0"/>
                    <a:cs typeface="Times New Roman" panose="02020603050405020304" pitchFamily="18" charset="0"/>
                  </a:endParaRPr>
                </a:p>
              </p:txBody>
            </p:sp>
            <p:cxnSp>
              <p:nvCxnSpPr>
                <p:cNvPr id="62" name="直接连接符 61"/>
                <p:cNvCxnSpPr/>
                <p:nvPr/>
              </p:nvCxnSpPr>
              <p:spPr>
                <a:xfrm flipH="1">
                  <a:off x="2373745" y="5502265"/>
                  <a:ext cx="252200" cy="5511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834549" y="5530466"/>
                  <a:ext cx="23399" cy="52297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066552" y="5520525"/>
                  <a:ext cx="238119" cy="53291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2233379" y="6019007"/>
                  <a:ext cx="1518151" cy="369332"/>
                </a:xfrm>
                <a:prstGeom prst="rect">
                  <a:avLst/>
                </a:prstGeom>
                <a:noFill/>
              </p:spPr>
              <p:txBody>
                <a:bodyPr wrap="square" rtlCol="0">
                  <a:spAutoFit/>
                </a:bodyPr>
                <a:lstStyle/>
                <a:p>
                  <a:r>
                    <a:rPr lang="en-US" altLang="zh-CN" b="1" i="1" dirty="0" smtClean="0">
                      <a:solidFill>
                        <a:schemeClr val="tx2"/>
                      </a:solidFill>
                      <a:latin typeface="Times New Roman" panose="02020603050405020304" pitchFamily="18" charset="0"/>
                      <a:cs typeface="Times New Roman" panose="02020603050405020304" pitchFamily="18" charset="0"/>
                    </a:rPr>
                    <a:t>x     &gt;    </a:t>
                  </a:r>
                  <a:r>
                    <a:rPr lang="en-US" altLang="zh-CN" b="1" i="1" dirty="0">
                      <a:solidFill>
                        <a:schemeClr val="tx2"/>
                      </a:solidFill>
                      <a:latin typeface="Times New Roman" panose="02020603050405020304" pitchFamily="18" charset="0"/>
                      <a:cs typeface="Times New Roman" panose="02020603050405020304" pitchFamily="18" charset="0"/>
                    </a:rPr>
                    <a:t>2</a:t>
                  </a:r>
                  <a:r>
                    <a:rPr lang="en-US" altLang="zh-CN" b="1" i="1" dirty="0" smtClean="0">
                      <a:solidFill>
                        <a:schemeClr val="tx2"/>
                      </a:solidFill>
                      <a:latin typeface="Times New Roman" panose="02020603050405020304" pitchFamily="18" charset="0"/>
                      <a:cs typeface="Times New Roman" panose="02020603050405020304" pitchFamily="18" charset="0"/>
                    </a:rPr>
                    <a:t>00</a:t>
                  </a:r>
                  <a:r>
                    <a:rPr lang="el-GR" altLang="zh-CN" b="1" i="1" dirty="0" smtClean="0">
                      <a:solidFill>
                        <a:schemeClr val="tx2"/>
                      </a:solidFill>
                      <a:latin typeface="Times New Roman" panose="02020603050405020304" pitchFamily="18" charset="0"/>
                      <a:cs typeface="Times New Roman" panose="02020603050405020304" pitchFamily="18" charset="0"/>
                    </a:rPr>
                    <a:t> </a:t>
                  </a:r>
                  <a:endParaRPr lang="zh-CN" altLang="en-US" b="1" i="1" dirty="0">
                    <a:solidFill>
                      <a:schemeClr val="tx2"/>
                    </a:solidFill>
                    <a:latin typeface="Times New Roman" panose="02020603050405020304" pitchFamily="18" charset="0"/>
                    <a:cs typeface="Times New Roman" panose="02020603050405020304" pitchFamily="18" charset="0"/>
                  </a:endParaRPr>
                </a:p>
              </p:txBody>
            </p:sp>
            <p:cxnSp>
              <p:nvCxnSpPr>
                <p:cNvPr id="66" name="直接连接符 65"/>
                <p:cNvCxnSpPr/>
                <p:nvPr/>
              </p:nvCxnSpPr>
              <p:spPr>
                <a:xfrm flipH="1">
                  <a:off x="5480857" y="5540682"/>
                  <a:ext cx="252200" cy="5511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941661" y="5568883"/>
                  <a:ext cx="23399" cy="52297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173664" y="5558942"/>
                  <a:ext cx="238119" cy="53291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TextBox 7"/>
                <p:cNvSpPr txBox="1">
                  <a:spLocks noChangeArrowheads="1"/>
                </p:cNvSpPr>
                <p:nvPr/>
              </p:nvSpPr>
              <p:spPr bwMode="auto">
                <a:xfrm>
                  <a:off x="1036182" y="6426454"/>
                  <a:ext cx="5117821" cy="39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dirty="0" smtClean="0"/>
                    <a:t>x&lt;100 || x&gt;200 &amp;&amp; x!=y </a:t>
                  </a:r>
                  <a:r>
                    <a:rPr lang="zh-CN" altLang="en-US" dirty="0" smtClean="0"/>
                    <a:t>的注释语法分析树</a:t>
                  </a:r>
                  <a:endParaRPr lang="zh-CN" altLang="en-US" sz="2400" dirty="0">
                    <a:latin typeface="宋体" panose="02010600030101010101" pitchFamily="2" charset="-122"/>
                    <a:ea typeface="楷体" panose="02010609060101010101"/>
                  </a:endParaRPr>
                </a:p>
              </p:txBody>
            </p:sp>
          </p:grpSp>
        </p:grpSp>
      </p:grpSp>
    </p:spTree>
    <p:extLst>
      <p:ext uri="{BB962C8B-B14F-4D97-AF65-F5344CB8AC3E}">
        <p14:creationId xmlns:p14="http://schemas.microsoft.com/office/powerpoint/2010/main" val="2586410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控制流的翻译</a:t>
            </a:r>
            <a:endParaRPr lang="zh-CN" altLang="en-US" dirty="0"/>
          </a:p>
        </p:txBody>
      </p:sp>
      <p:sp>
        <p:nvSpPr>
          <p:cNvPr id="3" name="内容占位符 2"/>
          <p:cNvSpPr>
            <a:spLocks noGrp="1"/>
          </p:cNvSpPr>
          <p:nvPr>
            <p:ph idx="1"/>
          </p:nvPr>
        </p:nvSpPr>
        <p:spPr/>
        <p:txBody>
          <a:bodyPr/>
          <a:lstStyle/>
          <a:p>
            <a:r>
              <a:rPr lang="zh-CN" altLang="en-US" sz="2400" dirty="0" smtClean="0"/>
              <a:t>控制转移语句</a:t>
            </a:r>
            <a:endParaRPr lang="en-US" altLang="zh-CN" sz="2400" dirty="0" smtClean="0"/>
          </a:p>
          <a:p>
            <a:pPr lvl="1"/>
            <a:endParaRPr lang="en-US" altLang="zh-CN" dirty="0"/>
          </a:p>
          <a:p>
            <a:pPr lvl="1"/>
            <a:endParaRPr lang="en-US" altLang="zh-CN" dirty="0" smtClean="0"/>
          </a:p>
          <a:p>
            <a:pPr lvl="1"/>
            <a:endParaRPr lang="en-US" altLang="zh-CN" dirty="0"/>
          </a:p>
          <a:p>
            <a:pPr lvl="1"/>
            <a:endParaRPr lang="en-US" altLang="zh-CN" dirty="0" smtClean="0"/>
          </a:p>
          <a:p>
            <a:pPr marL="274320" lvl="1" indent="0">
              <a:buNone/>
            </a:pPr>
            <a:r>
              <a:rPr lang="en-US" altLang="zh-CN" dirty="0" smtClean="0"/>
              <a:t>		</a:t>
            </a:r>
            <a:endParaRPr lang="en-US" altLang="zh-CN" dirty="0"/>
          </a:p>
        </p:txBody>
      </p:sp>
      <p:sp>
        <p:nvSpPr>
          <p:cNvPr id="4" name="文本框 3"/>
          <p:cNvSpPr txBox="1"/>
          <p:nvPr/>
        </p:nvSpPr>
        <p:spPr>
          <a:xfrm>
            <a:off x="3707904" y="692696"/>
            <a:ext cx="5138736" cy="5909310"/>
          </a:xfrm>
          <a:prstGeom prst="rect">
            <a:avLst/>
          </a:prstGeom>
          <a:noFill/>
          <a:ln>
            <a:solidFill>
              <a:srgbClr val="000000"/>
            </a:solidFill>
          </a:ln>
        </p:spPr>
        <p:txBody>
          <a:bodyPr wrap="square" rtlCol="0">
            <a:spAutoFit/>
          </a:bodyPr>
          <a:lstStyle/>
          <a:p>
            <a:pPr marL="342900" indent="-342900">
              <a:buAutoNum type="arabicParenR"/>
            </a:pPr>
            <a:r>
              <a:rPr lang="en-US" altLang="zh-CN" i="1" dirty="0" smtClean="0">
                <a:latin typeface="Times New Roman" panose="02020603050405020304" pitchFamily="18" charset="0"/>
                <a:cs typeface="Times New Roman" panose="02020603050405020304" pitchFamily="18" charset="0"/>
              </a:rPr>
              <a:t>S </a:t>
            </a:r>
            <a:r>
              <a:rPr lang="en-US" altLang="zh-CN" i="1" dirty="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if</a:t>
            </a:r>
            <a:r>
              <a:rPr lang="en-US" altLang="zh-CN" i="1" dirty="0" smtClean="0">
                <a:latin typeface="Times New Roman" panose="02020603050405020304" pitchFamily="18" charset="0"/>
                <a:cs typeface="Times New Roman" panose="02020603050405020304" pitchFamily="18" charset="0"/>
              </a:rPr>
              <a:t>(B)M S1 </a:t>
            </a:r>
          </a:p>
          <a:p>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backpatch</a:t>
            </a:r>
            <a:r>
              <a:rPr lang="en-US" altLang="zh-CN" i="1"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B.truelist,M.instr</a:t>
            </a:r>
            <a:r>
              <a:rPr lang="en-US" altLang="zh-CN" i="1" dirty="0">
                <a:latin typeface="Times New Roman" panose="02020603050405020304" pitchFamily="18" charset="0"/>
                <a:cs typeface="Times New Roman" panose="02020603050405020304" pitchFamily="18" charset="0"/>
              </a:rPr>
              <a:t>);</a:t>
            </a:r>
          </a:p>
          <a:p>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S.nextlist</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merge(</a:t>
            </a:r>
            <a:r>
              <a:rPr lang="en-US" altLang="zh-CN" i="1" dirty="0" err="1">
                <a:latin typeface="Times New Roman" panose="02020603050405020304" pitchFamily="18" charset="0"/>
                <a:cs typeface="Times New Roman" panose="02020603050405020304" pitchFamily="18" charset="0"/>
              </a:rPr>
              <a:t>B.falselist,S.neztlist</a:t>
            </a:r>
            <a:r>
              <a:rPr lang="en-US" altLang="zh-CN" i="1" dirty="0" smtClean="0">
                <a:latin typeface="Times New Roman" panose="02020603050405020304" pitchFamily="18" charset="0"/>
                <a:cs typeface="Times New Roman" panose="02020603050405020304" pitchFamily="18" charset="0"/>
              </a:rPr>
              <a:t>);}</a:t>
            </a:r>
            <a:endParaRPr lang="zh-CN" altLang="en-US"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2) S → </a:t>
            </a:r>
            <a:r>
              <a:rPr lang="en-US" altLang="zh-CN" b="1" i="1" dirty="0" smtClean="0">
                <a:latin typeface="Times New Roman" panose="02020603050405020304" pitchFamily="18" charset="0"/>
                <a:cs typeface="Times New Roman" panose="02020603050405020304" pitchFamily="18" charset="0"/>
              </a:rPr>
              <a:t>if</a:t>
            </a:r>
            <a:r>
              <a:rPr lang="en-US" altLang="zh-CN" i="1" dirty="0" smtClean="0">
                <a:latin typeface="Times New Roman" panose="02020603050405020304" pitchFamily="18" charset="0"/>
                <a:cs typeface="Times New Roman" panose="02020603050405020304" pitchFamily="18" charset="0"/>
              </a:rPr>
              <a:t>(B)M S1 </a:t>
            </a:r>
            <a:r>
              <a:rPr lang="en-US" altLang="zh-CN" i="1" dirty="0">
                <a:latin typeface="Times New Roman" panose="02020603050405020304" pitchFamily="18" charset="0"/>
                <a:cs typeface="Times New Roman" panose="02020603050405020304" pitchFamily="18" charset="0"/>
              </a:rPr>
              <a:t>N </a:t>
            </a:r>
            <a:r>
              <a:rPr lang="en-US" altLang="zh-CN" b="1" i="1" dirty="0">
                <a:latin typeface="Times New Roman" panose="02020603050405020304" pitchFamily="18" charset="0"/>
                <a:cs typeface="Times New Roman" panose="02020603050405020304" pitchFamily="18" charset="0"/>
              </a:rPr>
              <a:t>else </a:t>
            </a:r>
            <a:r>
              <a:rPr lang="en-US" altLang="zh-CN" i="1" dirty="0" smtClean="0">
                <a:latin typeface="Times New Roman" panose="02020603050405020304" pitchFamily="18" charset="0"/>
                <a:cs typeface="Times New Roman" panose="02020603050405020304" pitchFamily="18" charset="0"/>
              </a:rPr>
              <a:t>M2 </a:t>
            </a:r>
            <a:r>
              <a:rPr lang="en-US" altLang="zh-CN" i="1" dirty="0">
                <a:latin typeface="Times New Roman" panose="02020603050405020304" pitchFamily="18" charset="0"/>
                <a:cs typeface="Times New Roman" panose="02020603050405020304" pitchFamily="18" charset="0"/>
              </a:rPr>
              <a:t>S2</a:t>
            </a:r>
          </a:p>
          <a:p>
            <a:r>
              <a:rPr lang="en-US" altLang="zh-CN" i="1" dirty="0" smtClean="0">
                <a:latin typeface="Times New Roman" panose="02020603050405020304" pitchFamily="18" charset="0"/>
                <a:cs typeface="Times New Roman" panose="02020603050405020304" pitchFamily="18" charset="0"/>
              </a:rPr>
              <a:t>	{ </a:t>
            </a:r>
            <a:r>
              <a:rPr lang="en-US" altLang="zh-CN" i="1" dirty="0" err="1" smtClean="0">
                <a:latin typeface="Times New Roman" panose="02020603050405020304" pitchFamily="18" charset="0"/>
                <a:cs typeface="Times New Roman" panose="02020603050405020304" pitchFamily="18" charset="0"/>
              </a:rPr>
              <a:t>backpatch</a:t>
            </a:r>
            <a:r>
              <a:rPr lang="en-US" altLang="zh-CN" i="1" dirty="0" smtClean="0">
                <a:latin typeface="Times New Roman" panose="02020603050405020304" pitchFamily="18" charset="0"/>
                <a:cs typeface="Times New Roman" panose="02020603050405020304" pitchFamily="18" charset="0"/>
              </a:rPr>
              <a:t>(B.truelist,M1.instr</a:t>
            </a:r>
            <a:r>
              <a:rPr lang="en-US" altLang="zh-CN" i="1" dirty="0">
                <a:latin typeface="Times New Roman" panose="02020603050405020304" pitchFamily="18" charset="0"/>
                <a:cs typeface="Times New Roman" panose="02020603050405020304" pitchFamily="18" charset="0"/>
              </a:rPr>
              <a:t>);</a:t>
            </a:r>
          </a:p>
          <a:p>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backpatch</a:t>
            </a:r>
            <a:r>
              <a:rPr lang="en-US" altLang="zh-CN" i="1" dirty="0" smtClean="0">
                <a:latin typeface="Times New Roman" panose="02020603050405020304" pitchFamily="18" charset="0"/>
                <a:cs typeface="Times New Roman" panose="02020603050405020304" pitchFamily="18" charset="0"/>
              </a:rPr>
              <a:t>(B.falselist,M2.instr</a:t>
            </a:r>
            <a:r>
              <a:rPr lang="en-US" altLang="zh-CN" i="1" dirty="0">
                <a:latin typeface="Times New Roman" panose="02020603050405020304" pitchFamily="18" charset="0"/>
                <a:cs typeface="Times New Roman" panose="02020603050405020304" pitchFamily="18" charset="0"/>
              </a:rPr>
              <a:t>);</a:t>
            </a:r>
          </a:p>
          <a:p>
            <a:r>
              <a:rPr lang="en-US" altLang="zh-CN" i="1" dirty="0" smtClean="0">
                <a:latin typeface="Times New Roman" panose="02020603050405020304" pitchFamily="18" charset="0"/>
                <a:cs typeface="Times New Roman" panose="02020603050405020304" pitchFamily="18" charset="0"/>
              </a:rPr>
              <a:t>	temp </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merge(S1.nextlist,N.nextlist</a:t>
            </a:r>
            <a:r>
              <a:rPr lang="en-US" altLang="zh-CN" i="1" dirty="0">
                <a:latin typeface="Times New Roman" panose="02020603050405020304" pitchFamily="18" charset="0"/>
                <a:cs typeface="Times New Roman" panose="02020603050405020304" pitchFamily="18" charset="0"/>
              </a:rPr>
              <a:t>);</a:t>
            </a:r>
          </a:p>
          <a:p>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S.nextlist</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merge(temp,S2.nextlist);}</a:t>
            </a:r>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3) S → </a:t>
            </a:r>
            <a:r>
              <a:rPr lang="en-US" altLang="zh-CN" b="1" i="1" dirty="0">
                <a:latin typeface="Times New Roman" panose="02020603050405020304" pitchFamily="18" charset="0"/>
                <a:cs typeface="Times New Roman" panose="02020603050405020304" pitchFamily="18" charset="0"/>
              </a:rPr>
              <a:t>while</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M1(B</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M2S1</a:t>
            </a:r>
            <a:endParaRPr lang="en-US" altLang="zh-CN" i="1" dirty="0">
              <a:latin typeface="Times New Roman" panose="02020603050405020304" pitchFamily="18" charset="0"/>
              <a:cs typeface="Times New Roman" panose="02020603050405020304" pitchFamily="18" charset="0"/>
            </a:endParaRPr>
          </a:p>
          <a:p>
            <a:r>
              <a:rPr lang="en-US" altLang="zh-CN" i="1" dirty="0" smtClean="0">
                <a:latin typeface="Times New Roman" panose="02020603050405020304" pitchFamily="18" charset="0"/>
                <a:cs typeface="Times New Roman" panose="02020603050405020304" pitchFamily="18" charset="0"/>
              </a:rPr>
              <a:t>	{ </a:t>
            </a:r>
            <a:r>
              <a:rPr lang="en-US" altLang="zh-CN" i="1" dirty="0" err="1" smtClean="0">
                <a:latin typeface="Times New Roman" panose="02020603050405020304" pitchFamily="18" charset="0"/>
                <a:cs typeface="Times New Roman" panose="02020603050405020304" pitchFamily="18" charset="0"/>
              </a:rPr>
              <a:t>backpatch</a:t>
            </a:r>
            <a:r>
              <a:rPr lang="en-US" altLang="zh-CN" i="1" dirty="0" smtClean="0">
                <a:latin typeface="Times New Roman" panose="02020603050405020304" pitchFamily="18" charset="0"/>
                <a:cs typeface="Times New Roman" panose="02020603050405020304" pitchFamily="18" charset="0"/>
              </a:rPr>
              <a:t>(S1.nextlist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M1.instr</a:t>
            </a:r>
            <a:r>
              <a:rPr lang="en-US" altLang="zh-CN" i="1" dirty="0">
                <a:latin typeface="Times New Roman" panose="02020603050405020304" pitchFamily="18" charset="0"/>
                <a:cs typeface="Times New Roman" panose="02020603050405020304" pitchFamily="18" charset="0"/>
              </a:rPr>
              <a:t>);</a:t>
            </a:r>
          </a:p>
          <a:p>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backpatch</a:t>
            </a:r>
            <a:r>
              <a:rPr lang="en-US" altLang="zh-CN" i="1"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B.truelist</a:t>
            </a:r>
            <a:r>
              <a:rPr lang="en-US" altLang="zh-CN" i="1" dirty="0">
                <a:latin typeface="Times New Roman" panose="02020603050405020304" pitchFamily="18" charset="0"/>
                <a:cs typeface="Times New Roman" panose="02020603050405020304" pitchFamily="18" charset="0"/>
              </a:rPr>
              <a:t>, M2.instr);</a:t>
            </a:r>
          </a:p>
          <a:p>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S.nextlist</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B.falselist</a:t>
            </a:r>
            <a:r>
              <a:rPr lang="en-US" altLang="zh-CN" i="1" dirty="0">
                <a:latin typeface="Times New Roman" panose="02020603050405020304" pitchFamily="18" charset="0"/>
                <a:cs typeface="Times New Roman" panose="02020603050405020304" pitchFamily="18" charset="0"/>
              </a:rPr>
              <a:t>;</a:t>
            </a:r>
          </a:p>
          <a:p>
            <a:r>
              <a:rPr lang="en-US" altLang="zh-CN" i="1" dirty="0" smtClean="0">
                <a:latin typeface="Times New Roman" panose="02020603050405020304" pitchFamily="18" charset="0"/>
                <a:cs typeface="Times New Roman" panose="02020603050405020304" pitchFamily="18" charset="0"/>
              </a:rPr>
              <a:t>	gen</a:t>
            </a:r>
            <a:r>
              <a:rPr lang="en-US" altLang="zh-CN" i="1"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goto</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M.instr</a:t>
            </a:r>
            <a:r>
              <a:rPr lang="en-US" altLang="zh-CN" i="1" dirty="0">
                <a:latin typeface="Times New Roman" panose="02020603050405020304" pitchFamily="18" charset="0"/>
                <a:cs typeface="Times New Roman" panose="02020603050405020304" pitchFamily="18" charset="0"/>
              </a:rPr>
              <a:t>); }</a:t>
            </a:r>
          </a:p>
          <a:p>
            <a:r>
              <a:rPr lang="en-US" altLang="zh-CN" i="1" dirty="0">
                <a:latin typeface="Times New Roman" panose="02020603050405020304" pitchFamily="18" charset="0"/>
                <a:cs typeface="Times New Roman" panose="02020603050405020304" pitchFamily="18" charset="0"/>
              </a:rPr>
              <a:t>4) S→{L} </a:t>
            </a:r>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S.nextlist</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L.nerxlist</a:t>
            </a:r>
            <a:r>
              <a:rPr lang="en-US" altLang="zh-CN" i="1" dirty="0">
                <a:latin typeface="Times New Roman" panose="02020603050405020304" pitchFamily="18" charset="0"/>
                <a:cs typeface="Times New Roman" panose="02020603050405020304" pitchFamily="18" charset="0"/>
              </a:rPr>
              <a:t>;}</a:t>
            </a:r>
          </a:p>
          <a:p>
            <a:r>
              <a:rPr lang="en-US" altLang="zh-CN" i="1" dirty="0">
                <a:latin typeface="Times New Roman" panose="02020603050405020304" pitchFamily="18" charset="0"/>
                <a:cs typeface="Times New Roman" panose="02020603050405020304" pitchFamily="18" charset="0"/>
              </a:rPr>
              <a:t>5) S → A; </a:t>
            </a:r>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S.nextlist</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null; }</a:t>
            </a:r>
          </a:p>
          <a:p>
            <a:r>
              <a:rPr lang="en-US" altLang="zh-CN" i="1" dirty="0">
                <a:latin typeface="Times New Roman" panose="02020603050405020304" pitchFamily="18" charset="0"/>
                <a:cs typeface="Times New Roman" panose="02020603050405020304" pitchFamily="18" charset="0"/>
              </a:rPr>
              <a:t>6) M → </a:t>
            </a:r>
            <a:r>
              <a:rPr lang="el-GR" altLang="zh-CN" i="1" dirty="0">
                <a:latin typeface="Times New Roman" panose="02020603050405020304" pitchFamily="18" charset="0"/>
                <a:cs typeface="Times New Roman" panose="02020603050405020304" pitchFamily="18" charset="0"/>
              </a:rPr>
              <a:t>ε</a:t>
            </a:r>
            <a:r>
              <a:rPr lang="en-US" altLang="zh-CN" i="1" dirty="0" smtClean="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M.instr</a:t>
            </a:r>
            <a:r>
              <a:rPr lang="en-US" altLang="zh-CN" i="1"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nextinstr</a:t>
            </a:r>
            <a:r>
              <a:rPr lang="en-US" altLang="zh-CN" i="1" dirty="0" smtClean="0">
                <a:latin typeface="Times New Roman" panose="02020603050405020304" pitchFamily="18" charset="0"/>
                <a:cs typeface="Times New Roman" panose="02020603050405020304" pitchFamily="18" charset="0"/>
              </a:rPr>
              <a:t>;}</a:t>
            </a:r>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7) N → </a:t>
            </a:r>
            <a:r>
              <a:rPr lang="el-GR" altLang="zh-CN" i="1" dirty="0">
                <a:latin typeface="Times New Roman" panose="02020603050405020304" pitchFamily="18" charset="0"/>
                <a:cs typeface="Times New Roman" panose="02020603050405020304" pitchFamily="18" charset="0"/>
              </a:rPr>
              <a:t>ε</a:t>
            </a:r>
            <a:r>
              <a:rPr lang="en-US" altLang="zh-CN" i="1" dirty="0" smtClean="0">
                <a:latin typeface="Times New Roman" panose="02020603050405020304" pitchFamily="18" charset="0"/>
                <a:cs typeface="Times New Roman" panose="02020603050405020304" pitchFamily="18" charset="0"/>
              </a:rPr>
              <a:t> 	{</a:t>
            </a:r>
            <a:r>
              <a:rPr lang="zh-CN" altLang="en-US"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N.nextlist</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makelist</a:t>
            </a:r>
            <a:r>
              <a:rPr lang="en-US" altLang="zh-CN" i="1"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nextinstr</a:t>
            </a:r>
            <a:r>
              <a:rPr lang="en-US" altLang="zh-CN" i="1" dirty="0">
                <a:latin typeface="Times New Roman" panose="02020603050405020304" pitchFamily="18" charset="0"/>
                <a:cs typeface="Times New Roman" panose="02020603050405020304" pitchFamily="18" charset="0"/>
              </a:rPr>
              <a:t>);</a:t>
            </a:r>
          </a:p>
          <a:p>
            <a:r>
              <a:rPr lang="en-US" altLang="zh-CN" i="1" dirty="0" smtClean="0">
                <a:latin typeface="Times New Roman" panose="02020603050405020304" pitchFamily="18" charset="0"/>
                <a:cs typeface="Times New Roman" panose="02020603050405020304" pitchFamily="18" charset="0"/>
              </a:rPr>
              <a:t>	gen</a:t>
            </a:r>
            <a:r>
              <a:rPr lang="en-US" altLang="zh-CN" i="1"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goto</a:t>
            </a:r>
            <a:r>
              <a:rPr lang="en-US" altLang="zh-CN" i="1" dirty="0">
                <a:latin typeface="Times New Roman" panose="02020603050405020304" pitchFamily="18" charset="0"/>
                <a:cs typeface="Times New Roman" panose="02020603050405020304" pitchFamily="18" charset="0"/>
              </a:rPr>
              <a:t> -’); }</a:t>
            </a:r>
          </a:p>
          <a:p>
            <a:r>
              <a:rPr lang="en-US" altLang="zh-CN" i="1" dirty="0">
                <a:latin typeface="Times New Roman" panose="02020603050405020304" pitchFamily="18" charset="0"/>
                <a:cs typeface="Times New Roman" panose="02020603050405020304" pitchFamily="18" charset="0"/>
              </a:rPr>
              <a:t>8) L— </a:t>
            </a:r>
            <a:r>
              <a:rPr lang="en-US" altLang="zh-CN" i="1" dirty="0" smtClean="0">
                <a:latin typeface="Times New Roman" panose="02020603050405020304" pitchFamily="18" charset="0"/>
                <a:cs typeface="Times New Roman" panose="02020603050405020304" pitchFamily="18" charset="0"/>
              </a:rPr>
              <a:t>L1M S{ </a:t>
            </a:r>
            <a:r>
              <a:rPr lang="en-US" altLang="zh-CN" i="1" dirty="0" err="1" smtClean="0">
                <a:latin typeface="Times New Roman" panose="02020603050405020304" pitchFamily="18" charset="0"/>
                <a:cs typeface="Times New Roman" panose="02020603050405020304" pitchFamily="18" charset="0"/>
              </a:rPr>
              <a:t>backpatch</a:t>
            </a:r>
            <a:r>
              <a:rPr lang="en-US" altLang="zh-CN" i="1"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Li.nextlist,M.instr</a:t>
            </a:r>
            <a:r>
              <a:rPr lang="en-US" altLang="zh-CN" i="1" dirty="0">
                <a:latin typeface="Times New Roman" panose="02020603050405020304" pitchFamily="18" charset="0"/>
                <a:cs typeface="Times New Roman" panose="02020603050405020304" pitchFamily="18" charset="0"/>
              </a:rPr>
              <a:t>);</a:t>
            </a:r>
          </a:p>
          <a:p>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L.nextlist</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S.nextlist</a:t>
            </a:r>
            <a:r>
              <a:rPr lang="en-US" altLang="zh-CN" i="1" dirty="0">
                <a:latin typeface="Times New Roman" panose="02020603050405020304" pitchFamily="18" charset="0"/>
                <a:cs typeface="Times New Roman" panose="02020603050405020304" pitchFamily="18" charset="0"/>
              </a:rPr>
              <a:t>; }</a:t>
            </a:r>
          </a:p>
          <a:p>
            <a:r>
              <a:rPr lang="en-US" altLang="zh-CN" i="1" dirty="0">
                <a:latin typeface="Times New Roman" panose="02020603050405020304" pitchFamily="18" charset="0"/>
                <a:cs typeface="Times New Roman" panose="02020603050405020304" pitchFamily="18" charset="0"/>
              </a:rPr>
              <a:t>9) L→ S </a:t>
            </a:r>
            <a:r>
              <a:rPr lang="en-US" altLang="zh-CN" i="1" dirty="0" smtClean="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L.nextlist</a:t>
            </a:r>
            <a:r>
              <a:rPr lang="en-US" altLang="zh-CN" i="1" dirty="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S.nextlist</a:t>
            </a:r>
            <a:r>
              <a:rPr lang="en-US" altLang="zh-CN"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96120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switch</a:t>
            </a:r>
            <a:r>
              <a:rPr lang="zh-CN" altLang="en-US" dirty="0"/>
              <a:t>语句的翻译</a:t>
            </a:r>
          </a:p>
        </p:txBody>
      </p:sp>
      <p:sp>
        <p:nvSpPr>
          <p:cNvPr id="5" name="文本框 4"/>
          <p:cNvSpPr txBox="1"/>
          <p:nvPr/>
        </p:nvSpPr>
        <p:spPr>
          <a:xfrm>
            <a:off x="4977482" y="591066"/>
            <a:ext cx="3142040" cy="4278094"/>
          </a:xfrm>
          <a:prstGeom prst="rect">
            <a:avLst/>
          </a:prstGeom>
          <a:noFill/>
          <a:ln>
            <a:solidFill>
              <a:srgbClr val="000000"/>
            </a:solidFill>
          </a:ln>
        </p:spPr>
        <p:txBody>
          <a:bodyPr wrap="square" rtlCol="0">
            <a:spAutoFit/>
          </a:bodyPr>
          <a:lstStyle/>
          <a:p>
            <a:r>
              <a:rPr lang="en-US" altLang="zh-CN" sz="1600" i="1" dirty="0" smtClean="0">
                <a:latin typeface="Times New Roman" panose="02020603050405020304" pitchFamily="18" charset="0"/>
                <a:cs typeface="Times New Roman" panose="02020603050405020304" pitchFamily="18" charset="0"/>
              </a:rPr>
              <a:t>	code</a:t>
            </a:r>
            <a:r>
              <a:rPr lang="en-US" altLang="zh-CN" sz="1600" i="1" dirty="0">
                <a:latin typeface="Times New Roman" panose="02020603050405020304" pitchFamily="18" charset="0"/>
                <a:cs typeface="Times New Roman" panose="02020603050405020304" pitchFamily="18" charset="0"/>
              </a:rPr>
              <a:t> to evaluate E into 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test</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L1: </a:t>
            </a:r>
            <a:r>
              <a:rPr lang="en-US" altLang="zh-CN" sz="1600" i="1" dirty="0" smtClean="0">
                <a:latin typeface="Times New Roman" panose="02020603050405020304" pitchFamily="18" charset="0"/>
                <a:cs typeface="Times New Roman" panose="02020603050405020304" pitchFamily="18" charset="0"/>
              </a:rPr>
              <a:t>	code</a:t>
            </a:r>
            <a:r>
              <a:rPr lang="en-US" altLang="zh-CN" sz="1600" i="1" dirty="0">
                <a:latin typeface="Times New Roman" panose="02020603050405020304" pitchFamily="18" charset="0"/>
                <a:cs typeface="Times New Roman" panose="02020603050405020304" pitchFamily="18" charset="0"/>
              </a:rPr>
              <a:t> for S1</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next</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L2</a:t>
            </a:r>
            <a:r>
              <a:rPr lang="zh-CN" altLang="en-US"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code</a:t>
            </a:r>
            <a:r>
              <a:rPr lang="en-US" altLang="zh-CN" sz="1600" i="1" dirty="0">
                <a:latin typeface="Times New Roman" panose="02020603050405020304" pitchFamily="18" charset="0"/>
                <a:cs typeface="Times New Roman" panose="02020603050405020304" pitchFamily="18" charset="0"/>
              </a:rPr>
              <a:t> for S2</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next</a:t>
            </a:r>
          </a:p>
          <a:p>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Ln-1: </a:t>
            </a:r>
            <a:r>
              <a:rPr lang="en-US" altLang="zh-CN" sz="1600" i="1" dirty="0" smtClean="0">
                <a:latin typeface="Times New Roman" panose="02020603050405020304" pitchFamily="18" charset="0"/>
                <a:cs typeface="Times New Roman" panose="02020603050405020304" pitchFamily="18" charset="0"/>
              </a:rPr>
              <a:t>	code</a:t>
            </a:r>
            <a:r>
              <a:rPr lang="en-US" altLang="zh-CN" sz="1600" i="1" dirty="0">
                <a:latin typeface="Times New Roman" panose="02020603050405020304" pitchFamily="18" charset="0"/>
                <a:cs typeface="Times New Roman" panose="02020603050405020304" pitchFamily="18" charset="0"/>
              </a:rPr>
              <a:t> for Sn-1</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next</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Ln: </a:t>
            </a:r>
            <a:r>
              <a:rPr lang="en-US" altLang="zh-CN" sz="1600" i="1" dirty="0" smtClean="0">
                <a:latin typeface="Times New Roman" panose="02020603050405020304" pitchFamily="18" charset="0"/>
                <a:cs typeface="Times New Roman" panose="02020603050405020304" pitchFamily="18" charset="0"/>
              </a:rPr>
              <a:t>	code</a:t>
            </a:r>
            <a:r>
              <a:rPr lang="en-US" altLang="zh-CN" sz="1600" i="1" dirty="0">
                <a:latin typeface="Times New Roman" panose="02020603050405020304" pitchFamily="18" charset="0"/>
                <a:cs typeface="Times New Roman" panose="02020603050405020304" pitchFamily="18" charset="0"/>
              </a:rPr>
              <a:t> for Sn</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next</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test</a:t>
            </a:r>
            <a:r>
              <a:rPr lang="en-US" altLang="zh-CN" sz="1600" i="1" dirty="0" smtClean="0">
                <a:latin typeface="Times New Roman" panose="02020603050405020304" pitchFamily="18" charset="0"/>
                <a:cs typeface="Times New Roman" panose="02020603050405020304" pitchFamily="18" charset="0"/>
              </a:rPr>
              <a:t>:	if</a:t>
            </a:r>
            <a:r>
              <a:rPr lang="en-US" altLang="zh-CN" sz="1600" i="1" dirty="0">
                <a:latin typeface="Times New Roman" panose="02020603050405020304" pitchFamily="18" charset="0"/>
                <a:cs typeface="Times New Roman" panose="02020603050405020304" pitchFamily="18" charset="0"/>
              </a:rPr>
              <a:t> t = </a:t>
            </a:r>
            <a:r>
              <a:rPr lang="en-US" altLang="zh-CN" sz="1600" i="1" dirty="0" smtClean="0">
                <a:latin typeface="Times New Roman" panose="02020603050405020304" pitchFamily="18" charset="0"/>
                <a:cs typeface="Times New Roman" panose="02020603050405020304" pitchFamily="18" charset="0"/>
              </a:rPr>
              <a:t>V1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L1</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if</a:t>
            </a:r>
            <a:r>
              <a:rPr lang="en-US" altLang="zh-CN" sz="1600" i="1" dirty="0">
                <a:latin typeface="Times New Roman" panose="02020603050405020304" pitchFamily="18" charset="0"/>
                <a:cs typeface="Times New Roman" panose="02020603050405020304" pitchFamily="18" charset="0"/>
              </a:rPr>
              <a:t> t = V2 </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L2</a:t>
            </a:r>
          </a:p>
          <a:p>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if</a:t>
            </a:r>
            <a:r>
              <a:rPr lang="en-US" altLang="zh-CN" sz="1600" i="1" dirty="0">
                <a:latin typeface="Times New Roman" panose="02020603050405020304" pitchFamily="18" charset="0"/>
                <a:cs typeface="Times New Roman" panose="02020603050405020304" pitchFamily="18" charset="0"/>
              </a:rPr>
              <a:t> t = Vn-1 </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Ln-1</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Ln</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next:</a:t>
            </a:r>
            <a:endParaRPr lang="zh-CN" altLang="en-US" sz="1600" i="1" dirty="0">
              <a:latin typeface="Times New Roman" panose="02020603050405020304" pitchFamily="18" charset="0"/>
              <a:cs typeface="Times New Roman" panose="02020603050405020304" pitchFamily="18" charset="0"/>
            </a:endParaRPr>
          </a:p>
        </p:txBody>
      </p:sp>
      <p:sp>
        <p:nvSpPr>
          <p:cNvPr id="6" name="TextBox 7"/>
          <p:cNvSpPr txBox="1">
            <a:spLocks noChangeArrowheads="1"/>
          </p:cNvSpPr>
          <p:nvPr/>
        </p:nvSpPr>
        <p:spPr bwMode="auto">
          <a:xfrm>
            <a:off x="8220123" y="1420223"/>
            <a:ext cx="98443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dirty="0">
                <a:latin typeface="宋体" panose="02010600030101010101" pitchFamily="2" charset="-122"/>
                <a:ea typeface="楷体" panose="02010609060101010101"/>
              </a:rPr>
              <a:t>一</a:t>
            </a:r>
            <a:r>
              <a:rPr lang="zh-CN" altLang="en-US" dirty="0" smtClean="0">
                <a:latin typeface="宋体" panose="02010600030101010101" pitchFamily="2" charset="-122"/>
                <a:ea typeface="楷体" panose="02010609060101010101"/>
              </a:rPr>
              <a:t>个</a:t>
            </a:r>
            <a:r>
              <a:rPr lang="en-US" altLang="zh-CN" dirty="0" smtClean="0">
                <a:latin typeface="宋体" panose="02010600030101010101" pitchFamily="2" charset="-122"/>
                <a:ea typeface="楷体" panose="02010609060101010101"/>
              </a:rPr>
              <a:t>switch</a:t>
            </a:r>
            <a:r>
              <a:rPr lang="zh-CN" altLang="en-US" dirty="0" smtClean="0">
                <a:latin typeface="宋体" panose="02010600030101010101" pitchFamily="2" charset="-122"/>
                <a:ea typeface="楷体" panose="02010609060101010101"/>
              </a:rPr>
              <a:t>语句的翻译语句</a:t>
            </a:r>
            <a:endParaRPr lang="zh-CN" altLang="en-US" sz="2400" dirty="0">
              <a:latin typeface="宋体" panose="02010600030101010101" pitchFamily="2" charset="-122"/>
              <a:ea typeface="楷体" panose="02010609060101010101"/>
            </a:endParaRPr>
          </a:p>
        </p:txBody>
      </p:sp>
      <p:sp>
        <p:nvSpPr>
          <p:cNvPr id="7" name="文本框 6"/>
          <p:cNvSpPr txBox="1"/>
          <p:nvPr/>
        </p:nvSpPr>
        <p:spPr>
          <a:xfrm>
            <a:off x="144446" y="3115661"/>
            <a:ext cx="3179869" cy="3539430"/>
          </a:xfrm>
          <a:prstGeom prst="rect">
            <a:avLst/>
          </a:prstGeom>
          <a:noFill/>
          <a:ln>
            <a:solidFill>
              <a:srgbClr val="000000"/>
            </a:solidFill>
          </a:ln>
        </p:spPr>
        <p:txBody>
          <a:bodyPr wrap="square" rtlCol="0">
            <a:spAutoFit/>
          </a:bodyPr>
          <a:lstStyle/>
          <a:p>
            <a:r>
              <a:rPr lang="en-US" altLang="zh-CN" sz="1600" i="1" dirty="0" smtClean="0">
                <a:latin typeface="Times New Roman" panose="02020603050405020304" pitchFamily="18" charset="0"/>
                <a:cs typeface="Times New Roman" panose="02020603050405020304" pitchFamily="18" charset="0"/>
              </a:rPr>
              <a:t>	code </a:t>
            </a:r>
            <a:r>
              <a:rPr lang="en-US" altLang="zh-CN" sz="1600" i="1" dirty="0">
                <a:latin typeface="Times New Roman" panose="02020603050405020304" pitchFamily="18" charset="0"/>
                <a:cs typeface="Times New Roman" panose="02020603050405020304" pitchFamily="18" charset="0"/>
              </a:rPr>
              <a:t>to evaluate E into t</a:t>
            </a:r>
          </a:p>
          <a:p>
            <a:r>
              <a:rPr lang="en-US" altLang="zh-CN" sz="1600" i="1" dirty="0" smtClean="0">
                <a:latin typeface="Times New Roman" panose="02020603050405020304" pitchFamily="18" charset="0"/>
                <a:cs typeface="Times New Roman" panose="02020603050405020304" pitchFamily="18" charset="0"/>
              </a:rPr>
              <a:t>	if </a:t>
            </a:r>
            <a:r>
              <a:rPr lang="en-US" altLang="zh-CN" sz="1600" i="1" dirty="0">
                <a:latin typeface="Times New Roman" panose="02020603050405020304" pitchFamily="18" charset="0"/>
                <a:cs typeface="Times New Roman" panose="02020603050405020304" pitchFamily="18" charset="0"/>
              </a:rPr>
              <a:t>t != </a:t>
            </a:r>
            <a:r>
              <a:rPr lang="en-US" altLang="zh-CN" sz="1600" i="1" dirty="0" smtClean="0">
                <a:latin typeface="Times New Roman" panose="02020603050405020304" pitchFamily="18" charset="0"/>
                <a:cs typeface="Times New Roman" panose="02020603050405020304" pitchFamily="18" charset="0"/>
              </a:rPr>
              <a:t>V1 </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L1</a:t>
            </a:r>
            <a:endParaRPr lang="en-US" altLang="zh-CN" sz="1600" i="1" dirty="0">
              <a:latin typeface="Times New Roman" panose="02020603050405020304" pitchFamily="18" charset="0"/>
              <a:cs typeface="Times New Roman" panose="02020603050405020304" pitchFamily="18" charset="0"/>
            </a:endParaRPr>
          </a:p>
          <a:p>
            <a:r>
              <a:rPr lang="en-US" altLang="zh-CN" sz="1600" i="1" dirty="0" smtClean="0">
                <a:latin typeface="Times New Roman" panose="02020603050405020304" pitchFamily="18" charset="0"/>
                <a:cs typeface="Times New Roman" panose="02020603050405020304" pitchFamily="18" charset="0"/>
              </a:rPr>
              <a:t>	code </a:t>
            </a:r>
            <a:r>
              <a:rPr lang="en-US" altLang="zh-CN" sz="1600" i="1" dirty="0">
                <a:latin typeface="Times New Roman" panose="02020603050405020304" pitchFamily="18" charset="0"/>
                <a:cs typeface="Times New Roman" panose="02020603050405020304" pitchFamily="18" charset="0"/>
              </a:rPr>
              <a:t>for S1</a:t>
            </a:r>
          </a:p>
          <a:p>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next</a:t>
            </a:r>
          </a:p>
          <a:p>
            <a:r>
              <a:rPr lang="en-US" altLang="zh-CN" sz="1600" i="1" dirty="0">
                <a:latin typeface="Times New Roman" panose="02020603050405020304" pitchFamily="18" charset="0"/>
                <a:cs typeface="Times New Roman" panose="02020603050405020304" pitchFamily="18" charset="0"/>
              </a:rPr>
              <a:t>L1: </a:t>
            </a:r>
            <a:r>
              <a:rPr lang="en-US" altLang="zh-CN" sz="1600" i="1" dirty="0" smtClean="0">
                <a:latin typeface="Times New Roman" panose="02020603050405020304" pitchFamily="18" charset="0"/>
                <a:cs typeface="Times New Roman" panose="02020603050405020304" pitchFamily="18" charset="0"/>
              </a:rPr>
              <a:t>	if </a:t>
            </a:r>
            <a:r>
              <a:rPr lang="en-US" altLang="zh-CN" sz="1600" i="1" dirty="0">
                <a:latin typeface="Times New Roman" panose="02020603050405020304" pitchFamily="18" charset="0"/>
                <a:cs typeface="Times New Roman" panose="02020603050405020304" pitchFamily="18" charset="0"/>
              </a:rPr>
              <a:t>t != </a:t>
            </a:r>
            <a:r>
              <a:rPr lang="en-US" altLang="zh-CN" sz="1600" i="1" dirty="0" smtClean="0">
                <a:latin typeface="Times New Roman" panose="02020603050405020304" pitchFamily="18" charset="0"/>
                <a:cs typeface="Times New Roman" panose="02020603050405020304" pitchFamily="18" charset="0"/>
              </a:rPr>
              <a:t>V2 </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L2</a:t>
            </a:r>
          </a:p>
          <a:p>
            <a:r>
              <a:rPr lang="en-US" altLang="zh-CN" sz="1600" i="1" dirty="0" smtClean="0">
                <a:latin typeface="Times New Roman" panose="02020603050405020304" pitchFamily="18" charset="0"/>
                <a:cs typeface="Times New Roman" panose="02020603050405020304" pitchFamily="18" charset="0"/>
              </a:rPr>
              <a:t>	code </a:t>
            </a:r>
            <a:r>
              <a:rPr lang="en-US" altLang="zh-CN" sz="1600" i="1" dirty="0">
                <a:latin typeface="Times New Roman" panose="02020603050405020304" pitchFamily="18" charset="0"/>
                <a:cs typeface="Times New Roman" panose="02020603050405020304" pitchFamily="18" charset="0"/>
              </a:rPr>
              <a:t>for S2</a:t>
            </a:r>
          </a:p>
          <a:p>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next</a:t>
            </a:r>
          </a:p>
          <a:p>
            <a:r>
              <a:rPr lang="en-US" altLang="zh-CN" sz="1600" i="1" dirty="0">
                <a:latin typeface="Times New Roman" panose="02020603050405020304" pitchFamily="18" charset="0"/>
                <a:cs typeface="Times New Roman" panose="02020603050405020304" pitchFamily="18" charset="0"/>
              </a:rPr>
              <a:t>L2</a:t>
            </a:r>
            <a:r>
              <a:rPr lang="zh-CN" altLang="en-US" sz="1600" i="1" dirty="0" smtClean="0">
                <a:latin typeface="Times New Roman" panose="02020603050405020304" pitchFamily="18" charset="0"/>
                <a:cs typeface="Times New Roman" panose="02020603050405020304" pitchFamily="18" charset="0"/>
              </a:rPr>
              <a:t>：</a:t>
            </a:r>
            <a:endParaRPr lang="en-US" altLang="zh-CN" sz="1600" i="1" dirty="0" smtClean="0">
              <a:latin typeface="Times New Roman" panose="02020603050405020304" pitchFamily="18" charset="0"/>
              <a:cs typeface="Times New Roman" panose="02020603050405020304" pitchFamily="18" charset="0"/>
            </a:endParaRPr>
          </a:p>
          <a:p>
            <a:r>
              <a:rPr lang="en-US" altLang="zh-CN" sz="1600" i="1" dirty="0" smtClean="0">
                <a:latin typeface="Times New Roman" panose="02020603050405020304" pitchFamily="18" charset="0"/>
                <a:cs typeface="Times New Roman" panose="02020603050405020304" pitchFamily="18" charset="0"/>
              </a:rPr>
              <a:t>	...</a:t>
            </a:r>
            <a:endParaRPr lang="zh-CN" altLang="en-US" sz="1600" i="1" dirty="0">
              <a:latin typeface="Times New Roman" panose="02020603050405020304" pitchFamily="18" charset="0"/>
              <a:cs typeface="Times New Roman" panose="02020603050405020304" pitchFamily="18" charset="0"/>
            </a:endParaRPr>
          </a:p>
          <a:p>
            <a:r>
              <a:rPr lang="en-US" altLang="zh-CN" sz="1600" i="1" dirty="0">
                <a:latin typeface="Times New Roman" panose="02020603050405020304" pitchFamily="18" charset="0"/>
                <a:cs typeface="Times New Roman" panose="02020603050405020304" pitchFamily="18" charset="0"/>
              </a:rPr>
              <a:t>Ln-2: </a:t>
            </a:r>
            <a:r>
              <a:rPr lang="en-US" altLang="zh-CN" sz="1600" i="1" dirty="0" smtClean="0">
                <a:latin typeface="Times New Roman" panose="02020603050405020304" pitchFamily="18" charset="0"/>
                <a:cs typeface="Times New Roman" panose="02020603050405020304" pitchFamily="18" charset="0"/>
              </a:rPr>
              <a:t>	if </a:t>
            </a:r>
            <a:r>
              <a:rPr lang="en-US" altLang="zh-CN" sz="1600" i="1" dirty="0">
                <a:latin typeface="Times New Roman" panose="02020603050405020304" pitchFamily="18" charset="0"/>
                <a:cs typeface="Times New Roman" panose="02020603050405020304" pitchFamily="18" charset="0"/>
              </a:rPr>
              <a:t>t != Vn-1 </a:t>
            </a:r>
            <a:r>
              <a:rPr lang="en-US" altLang="zh-CN" sz="1600" i="1" dirty="0" err="1">
                <a:latin typeface="Times New Roman" panose="02020603050405020304" pitchFamily="18" charset="0"/>
                <a:cs typeface="Times New Roman" panose="02020603050405020304" pitchFamily="18" charset="0"/>
              </a:rPr>
              <a:t>goto</a:t>
            </a:r>
            <a:r>
              <a:rPr lang="en-US" altLang="zh-CN" sz="1600" i="1" dirty="0">
                <a:latin typeface="Times New Roman" panose="02020603050405020304" pitchFamily="18" charset="0"/>
                <a:cs typeface="Times New Roman" panose="02020603050405020304" pitchFamily="18" charset="0"/>
              </a:rPr>
              <a:t> Ln-1</a:t>
            </a:r>
          </a:p>
          <a:p>
            <a:r>
              <a:rPr lang="en-US" altLang="zh-CN" sz="1600" i="1" dirty="0" smtClean="0">
                <a:latin typeface="Times New Roman" panose="02020603050405020304" pitchFamily="18" charset="0"/>
                <a:cs typeface="Times New Roman" panose="02020603050405020304" pitchFamily="18" charset="0"/>
              </a:rPr>
              <a:t>	code </a:t>
            </a:r>
            <a:r>
              <a:rPr lang="en-US" altLang="zh-CN" sz="1600" i="1" dirty="0">
                <a:latin typeface="Times New Roman" panose="02020603050405020304" pitchFamily="18" charset="0"/>
                <a:cs typeface="Times New Roman" panose="02020603050405020304" pitchFamily="18" charset="0"/>
              </a:rPr>
              <a:t>for Sn-1</a:t>
            </a:r>
          </a:p>
          <a:p>
            <a:r>
              <a:rPr lang="en-US" altLang="zh-CN" sz="1600" i="1" dirty="0" smtClean="0">
                <a:latin typeface="Times New Roman" panose="02020603050405020304" pitchFamily="18" charset="0"/>
                <a:cs typeface="Times New Roman" panose="02020603050405020304" pitchFamily="18" charset="0"/>
              </a:rPr>
              <a:t>	</a:t>
            </a:r>
            <a:r>
              <a:rPr lang="en-US" altLang="zh-CN" sz="1600" i="1" dirty="0" err="1" smtClean="0">
                <a:latin typeface="Times New Roman" panose="02020603050405020304" pitchFamily="18" charset="0"/>
                <a:cs typeface="Times New Roman" panose="02020603050405020304" pitchFamily="18" charset="0"/>
              </a:rPr>
              <a:t>goto</a:t>
            </a:r>
            <a:r>
              <a:rPr lang="en-US" altLang="zh-CN" sz="1600" i="1" dirty="0" smtClean="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next</a:t>
            </a:r>
          </a:p>
          <a:p>
            <a:r>
              <a:rPr lang="en-US" altLang="zh-CN" sz="1600" i="1" dirty="0">
                <a:latin typeface="Times New Roman" panose="02020603050405020304" pitchFamily="18" charset="0"/>
                <a:cs typeface="Times New Roman" panose="02020603050405020304" pitchFamily="18" charset="0"/>
              </a:rPr>
              <a:t>Ln-1</a:t>
            </a:r>
            <a:r>
              <a:rPr lang="zh-CN" altLang="en-US"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	code </a:t>
            </a:r>
            <a:r>
              <a:rPr lang="en-US" altLang="zh-CN" sz="1600" i="1" dirty="0">
                <a:latin typeface="Times New Roman" panose="02020603050405020304" pitchFamily="18" charset="0"/>
                <a:cs typeface="Times New Roman" panose="02020603050405020304" pitchFamily="18" charset="0"/>
              </a:rPr>
              <a:t>for Sn</a:t>
            </a:r>
          </a:p>
          <a:p>
            <a:r>
              <a:rPr lang="en-US" altLang="zh-CN" sz="1600" i="1" dirty="0">
                <a:latin typeface="Times New Roman" panose="02020603050405020304" pitchFamily="18" charset="0"/>
                <a:cs typeface="Times New Roman" panose="02020603050405020304" pitchFamily="18" charset="0"/>
              </a:rPr>
              <a:t>next:</a:t>
            </a:r>
            <a:endParaRPr lang="zh-CN" altLang="en-US" sz="1600" i="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4932040" y="5109047"/>
            <a:ext cx="1762089" cy="1569660"/>
          </a:xfrm>
          <a:prstGeom prst="rect">
            <a:avLst/>
          </a:prstGeom>
          <a:noFill/>
          <a:ln>
            <a:solidFill>
              <a:srgbClr val="000000"/>
            </a:solidFill>
          </a:ln>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case t </a:t>
            </a:r>
            <a:r>
              <a:rPr lang="en-US" altLang="zh-CN" sz="1600" i="1" dirty="0" smtClean="0">
                <a:latin typeface="Times New Roman" panose="02020603050405020304" pitchFamily="18" charset="0"/>
                <a:cs typeface="Times New Roman" panose="02020603050405020304" pitchFamily="18" charset="0"/>
              </a:rPr>
              <a:t>V1</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L1</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case t </a:t>
            </a:r>
            <a:r>
              <a:rPr lang="en-US" altLang="zh-CN" sz="1600" i="1" dirty="0" smtClean="0">
                <a:latin typeface="Times New Roman" panose="02020603050405020304" pitchFamily="18" charset="0"/>
                <a:cs typeface="Times New Roman" panose="02020603050405020304" pitchFamily="18" charset="0"/>
              </a:rPr>
              <a:t>V2</a:t>
            </a:r>
            <a:r>
              <a:rPr lang="en-US" altLang="zh-CN" sz="1600" i="1" dirty="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L2</a:t>
            </a:r>
          </a:p>
          <a:p>
            <a:r>
              <a:rPr lang="en-US" altLang="zh-CN" sz="1600" i="1" dirty="0" smtClean="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case t Vn-1 Ln-1</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case t </a:t>
            </a:r>
            <a:r>
              <a:rPr lang="en-US" altLang="zh-CN" sz="1600" i="1" dirty="0" err="1">
                <a:latin typeface="Times New Roman" panose="02020603050405020304" pitchFamily="18" charset="0"/>
                <a:cs typeface="Times New Roman" panose="02020603050405020304" pitchFamily="18" charset="0"/>
              </a:rPr>
              <a:t>t</a:t>
            </a:r>
            <a:r>
              <a:rPr lang="en-US" altLang="zh-CN" sz="1600" i="1" dirty="0">
                <a:latin typeface="Times New Roman" panose="02020603050405020304" pitchFamily="18" charset="0"/>
                <a:cs typeface="Times New Roman" panose="02020603050405020304" pitchFamily="18" charset="0"/>
              </a:rPr>
              <a:t> Ln</a:t>
            </a:r>
            <a:br>
              <a:rPr lang="en-US" altLang="zh-CN" sz="1600" i="1" dirty="0">
                <a:latin typeface="Times New Roman" panose="02020603050405020304" pitchFamily="18" charset="0"/>
                <a:cs typeface="Times New Roman" panose="02020603050405020304" pitchFamily="18" charset="0"/>
              </a:rPr>
            </a:br>
            <a:r>
              <a:rPr lang="en-US" altLang="zh-CN" sz="1600" i="1" dirty="0">
                <a:latin typeface="Times New Roman" panose="02020603050405020304" pitchFamily="18" charset="0"/>
                <a:cs typeface="Times New Roman" panose="02020603050405020304" pitchFamily="18" charset="0"/>
              </a:rPr>
              <a:t>next:</a:t>
            </a:r>
          </a:p>
        </p:txBody>
      </p:sp>
      <p:sp>
        <p:nvSpPr>
          <p:cNvPr id="9" name="TextBox 7"/>
          <p:cNvSpPr txBox="1">
            <a:spLocks noChangeArrowheads="1"/>
          </p:cNvSpPr>
          <p:nvPr/>
        </p:nvSpPr>
        <p:spPr bwMode="auto">
          <a:xfrm>
            <a:off x="3441483" y="4152822"/>
            <a:ext cx="10134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dirty="0">
                <a:latin typeface="宋体" panose="02010600030101010101" pitchFamily="2" charset="-122"/>
                <a:ea typeface="楷体" panose="02010609060101010101"/>
              </a:rPr>
              <a:t>一</a:t>
            </a:r>
            <a:r>
              <a:rPr lang="zh-CN" altLang="en-US" dirty="0" smtClean="0">
                <a:latin typeface="宋体" panose="02010600030101010101" pitchFamily="2" charset="-122"/>
                <a:ea typeface="楷体" panose="02010609060101010101"/>
              </a:rPr>
              <a:t>个</a:t>
            </a:r>
            <a:r>
              <a:rPr lang="en-US" altLang="zh-CN" dirty="0" smtClean="0">
                <a:latin typeface="宋体" panose="02010600030101010101" pitchFamily="2" charset="-122"/>
                <a:ea typeface="楷体" panose="02010609060101010101"/>
              </a:rPr>
              <a:t>switch</a:t>
            </a:r>
            <a:r>
              <a:rPr lang="zh-CN" altLang="en-US" dirty="0" smtClean="0">
                <a:latin typeface="宋体" panose="02010600030101010101" pitchFamily="2" charset="-122"/>
                <a:ea typeface="楷体" panose="02010609060101010101"/>
              </a:rPr>
              <a:t>语句的</a:t>
            </a:r>
            <a:r>
              <a:rPr lang="zh-CN" altLang="en-US" dirty="0">
                <a:latin typeface="宋体" panose="02010600030101010101" pitchFamily="2" charset="-122"/>
                <a:ea typeface="楷体" panose="02010609060101010101"/>
              </a:rPr>
              <a:t>另一</a:t>
            </a:r>
            <a:r>
              <a:rPr lang="zh-CN" altLang="en-US" dirty="0" smtClean="0">
                <a:latin typeface="宋体" panose="02010600030101010101" pitchFamily="2" charset="-122"/>
                <a:ea typeface="楷体" panose="02010609060101010101"/>
              </a:rPr>
              <a:t>种翻译</a:t>
            </a:r>
            <a:endParaRPr lang="zh-CN" altLang="en-US" sz="2400" dirty="0">
              <a:latin typeface="宋体" panose="02010600030101010101" pitchFamily="2" charset="-122"/>
              <a:ea typeface="楷体" panose="02010609060101010101"/>
            </a:endParaRPr>
          </a:p>
        </p:txBody>
      </p:sp>
      <p:sp>
        <p:nvSpPr>
          <p:cNvPr id="10" name="TextBox 7"/>
          <p:cNvSpPr txBox="1">
            <a:spLocks noChangeArrowheads="1"/>
          </p:cNvSpPr>
          <p:nvPr/>
        </p:nvSpPr>
        <p:spPr bwMode="auto">
          <a:xfrm>
            <a:off x="7278718" y="5392711"/>
            <a:ext cx="16374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dirty="0" smtClean="0">
                <a:latin typeface="宋体" panose="02010600030101010101" pitchFamily="2" charset="-122"/>
                <a:ea typeface="楷体" panose="02010609060101010101"/>
              </a:rPr>
              <a:t>翻译</a:t>
            </a:r>
            <a:r>
              <a:rPr lang="en-US" altLang="zh-CN" dirty="0" smtClean="0">
                <a:latin typeface="宋体" panose="02010600030101010101" pitchFamily="2" charset="-122"/>
                <a:ea typeface="楷体" panose="02010609060101010101"/>
              </a:rPr>
              <a:t>switch</a:t>
            </a:r>
            <a:r>
              <a:rPr lang="zh-CN" altLang="en-US" dirty="0" smtClean="0">
                <a:latin typeface="宋体" panose="02010600030101010101" pitchFamily="2" charset="-122"/>
                <a:ea typeface="楷体" panose="02010609060101010101"/>
              </a:rPr>
              <a:t>语句的</a:t>
            </a:r>
            <a:r>
              <a:rPr lang="en-US" altLang="zh-CN" dirty="0" smtClean="0">
                <a:latin typeface="宋体" panose="02010600030101010101" pitchFamily="2" charset="-122"/>
                <a:ea typeface="楷体" panose="02010609060101010101"/>
              </a:rPr>
              <a:t>case</a:t>
            </a:r>
            <a:r>
              <a:rPr lang="zh-CN" altLang="en-US" dirty="0" smtClean="0">
                <a:latin typeface="宋体" panose="02010600030101010101" pitchFamily="2" charset="-122"/>
                <a:ea typeface="楷体" panose="02010609060101010101"/>
              </a:rPr>
              <a:t>三地址代码指令</a:t>
            </a:r>
            <a:endParaRPr lang="zh-CN" altLang="en-US" sz="2400" dirty="0">
              <a:latin typeface="宋体" panose="02010600030101010101" pitchFamily="2" charset="-122"/>
              <a:ea typeface="楷体" panose="02010609060101010101"/>
            </a:endParaRPr>
          </a:p>
        </p:txBody>
      </p:sp>
      <p:sp>
        <p:nvSpPr>
          <p:cNvPr id="12" name="文本框 11"/>
          <p:cNvSpPr txBox="1"/>
          <p:nvPr/>
        </p:nvSpPr>
        <p:spPr>
          <a:xfrm>
            <a:off x="613667" y="1420223"/>
            <a:ext cx="2518173" cy="1569660"/>
          </a:xfrm>
          <a:prstGeom prst="rect">
            <a:avLst/>
          </a:prstGeom>
          <a:noFill/>
          <a:ln>
            <a:solidFill>
              <a:srgbClr val="000000"/>
            </a:solidFill>
          </a:ln>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switch(E</a:t>
            </a:r>
            <a:r>
              <a:rPr lang="zh-CN" altLang="en-US" sz="1600" i="1"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case</a:t>
            </a:r>
            <a:r>
              <a:rPr lang="en-US" altLang="zh-CN" sz="1600" i="1" dirty="0">
                <a:latin typeface="Times New Roman" panose="02020603050405020304" pitchFamily="18" charset="0"/>
                <a:cs typeface="Times New Roman" panose="02020603050405020304" pitchFamily="18" charset="0"/>
              </a:rPr>
              <a:t> Vi: S1</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case</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Vz</a:t>
            </a:r>
            <a:r>
              <a:rPr lang="en-US" altLang="zh-CN" sz="1600" i="1" dirty="0">
                <a:latin typeface="Times New Roman" panose="02020603050405020304" pitchFamily="18" charset="0"/>
                <a:cs typeface="Times New Roman" panose="02020603050405020304" pitchFamily="18" charset="0"/>
              </a:rPr>
              <a:t>: S2</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case</a:t>
            </a:r>
            <a:r>
              <a:rPr lang="en-US" altLang="zh-CN" sz="1600" i="1" dirty="0">
                <a:latin typeface="Times New Roman" panose="02020603050405020304" pitchFamily="18" charset="0"/>
                <a:cs typeface="Times New Roman" panose="02020603050405020304" pitchFamily="18" charset="0"/>
              </a:rPr>
              <a:t> Vn-1</a:t>
            </a:r>
            <a:r>
              <a:rPr lang="zh-CN" altLang="en-US" sz="1600" i="1"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Sn-1</a:t>
            </a:r>
            <a:br>
              <a:rPr lang="en-US" altLang="zh-CN" sz="1600" i="1" dirty="0">
                <a:latin typeface="Times New Roman" panose="02020603050405020304" pitchFamily="18" charset="0"/>
                <a:cs typeface="Times New Roman" panose="02020603050405020304" pitchFamily="18" charset="0"/>
              </a:rPr>
            </a:br>
            <a:r>
              <a:rPr lang="en-US" altLang="zh-CN" sz="1600" i="1" dirty="0" smtClean="0">
                <a:latin typeface="Times New Roman" panose="02020603050405020304" pitchFamily="18" charset="0"/>
                <a:cs typeface="Times New Roman" panose="02020603050405020304" pitchFamily="18" charset="0"/>
              </a:rPr>
              <a:t>	default</a:t>
            </a:r>
            <a:r>
              <a:rPr lang="zh-CN" altLang="en-US" sz="1600" i="1" dirty="0">
                <a:latin typeface="Times New Roman" panose="02020603050405020304" pitchFamily="18" charset="0"/>
                <a:cs typeface="Times New Roman" panose="02020603050405020304" pitchFamily="18" charset="0"/>
              </a:rPr>
              <a:t>：</a:t>
            </a:r>
            <a:r>
              <a:rPr lang="en-US" altLang="zh-CN" sz="1600" i="1" dirty="0" smtClean="0">
                <a:latin typeface="Times New Roman" panose="02020603050405020304" pitchFamily="18" charset="0"/>
                <a:cs typeface="Times New Roman" panose="02020603050405020304" pitchFamily="18" charset="0"/>
              </a:rPr>
              <a:t>Sn</a:t>
            </a:r>
          </a:p>
          <a:p>
            <a:r>
              <a:rPr lang="en-US" altLang="zh-CN" sz="1600" i="1" dirty="0">
                <a:latin typeface="Times New Roman" panose="02020603050405020304" pitchFamily="18" charset="0"/>
                <a:cs typeface="Times New Roman" panose="02020603050405020304" pitchFamily="18" charset="0"/>
              </a:rPr>
              <a:t>}</a:t>
            </a:r>
          </a:p>
        </p:txBody>
      </p:sp>
      <p:sp>
        <p:nvSpPr>
          <p:cNvPr id="13" name="TextBox 7"/>
          <p:cNvSpPr txBox="1">
            <a:spLocks noChangeArrowheads="1"/>
          </p:cNvSpPr>
          <p:nvPr/>
        </p:nvSpPr>
        <p:spPr bwMode="auto">
          <a:xfrm>
            <a:off x="3446318" y="1656317"/>
            <a:ext cx="10134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dirty="0" smtClean="0">
                <a:latin typeface="宋体" panose="02010600030101010101" pitchFamily="2" charset="-122"/>
                <a:ea typeface="楷体" panose="02010609060101010101"/>
              </a:rPr>
              <a:t>switch</a:t>
            </a:r>
            <a:r>
              <a:rPr lang="zh-CN" altLang="en-US" dirty="0" smtClean="0">
                <a:latin typeface="宋体" panose="02010600030101010101" pitchFamily="2" charset="-122"/>
                <a:ea typeface="楷体" panose="02010609060101010101"/>
              </a:rPr>
              <a:t>语句的语法</a:t>
            </a:r>
            <a:endParaRPr lang="zh-CN" altLang="en-US" sz="2400" dirty="0">
              <a:latin typeface="宋体" panose="02010600030101010101" pitchFamily="2" charset="-122"/>
              <a:ea typeface="楷体" panose="02010609060101010101"/>
            </a:endParaRPr>
          </a:p>
        </p:txBody>
      </p:sp>
    </p:spTree>
    <p:extLst>
      <p:ext uri="{BB962C8B-B14F-4D97-AF65-F5344CB8AC3E}">
        <p14:creationId xmlns:p14="http://schemas.microsoft.com/office/powerpoint/2010/main" val="31321156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过程的</a:t>
            </a:r>
            <a:r>
              <a:rPr lang="zh-CN" altLang="en-US" dirty="0"/>
              <a:t>翻译</a:t>
            </a:r>
          </a:p>
        </p:txBody>
      </p:sp>
      <p:sp>
        <p:nvSpPr>
          <p:cNvPr id="3" name="内容占位符 2"/>
          <p:cNvSpPr>
            <a:spLocks noGrp="1"/>
          </p:cNvSpPr>
          <p:nvPr>
            <p:ph idx="1"/>
          </p:nvPr>
        </p:nvSpPr>
        <p:spPr/>
        <p:txBody>
          <a:bodyPr/>
          <a:lstStyle/>
          <a:p>
            <a:r>
              <a:rPr lang="zh-CN" altLang="en-US" dirty="0" smtClean="0"/>
              <a:t>函数定义和函数调用</a:t>
            </a:r>
            <a:endParaRPr lang="en-US" altLang="zh-CN" dirty="0" smtClean="0"/>
          </a:p>
          <a:p>
            <a:pPr lvl="1"/>
            <a:r>
              <a:rPr lang="zh-CN" altLang="en-US" dirty="0" smtClean="0"/>
              <a:t>函数类型、符号表、类型检查、函数调用 </a:t>
            </a:r>
            <a:endParaRPr lang="zh-CN" altLang="en-US" dirty="0"/>
          </a:p>
        </p:txBody>
      </p:sp>
      <p:sp>
        <p:nvSpPr>
          <p:cNvPr id="4" name="文本框 3"/>
          <p:cNvSpPr txBox="1"/>
          <p:nvPr/>
        </p:nvSpPr>
        <p:spPr>
          <a:xfrm>
            <a:off x="4860032" y="3356992"/>
            <a:ext cx="3240360" cy="2031325"/>
          </a:xfrm>
          <a:prstGeom prst="rect">
            <a:avLst/>
          </a:prstGeom>
          <a:noFill/>
        </p:spPr>
        <p:txBody>
          <a:bodyPr wrap="square" rtlCol="0">
            <a:spAutoFit/>
          </a:bodyPr>
          <a:lstStyle/>
          <a:p>
            <a:r>
              <a:rPr lang="en-US" altLang="zh-CN" dirty="0"/>
              <a:t>D </a:t>
            </a:r>
            <a:r>
              <a:rPr lang="en-US" altLang="zh-CN" dirty="0">
                <a:latin typeface="Times New Roman" panose="02020603050405020304" pitchFamily="18" charset="0"/>
                <a:cs typeface="Times New Roman" panose="02020603050405020304" pitchFamily="18" charset="0"/>
              </a:rPr>
              <a:t> → </a:t>
            </a:r>
            <a:r>
              <a:rPr lang="en-US" altLang="zh-CN" b="1" dirty="0" smtClean="0"/>
              <a:t>define</a:t>
            </a:r>
            <a:r>
              <a:rPr lang="en-US" altLang="zh-CN" b="1" dirty="0"/>
              <a:t> </a:t>
            </a:r>
            <a:r>
              <a:rPr lang="en-US" altLang="zh-CN" dirty="0"/>
              <a:t>T </a:t>
            </a:r>
            <a:r>
              <a:rPr lang="en-US" altLang="zh-CN" b="1" dirty="0" smtClean="0"/>
              <a:t>id</a:t>
            </a:r>
            <a:r>
              <a:rPr lang="zh-CN" altLang="en-US" dirty="0" smtClean="0"/>
              <a:t>（</a:t>
            </a:r>
            <a:r>
              <a:rPr lang="en-US" altLang="zh-CN" dirty="0"/>
              <a:t>F){S}</a:t>
            </a:r>
            <a:br>
              <a:rPr lang="en-US" altLang="zh-CN" dirty="0"/>
            </a:br>
            <a:r>
              <a:rPr lang="en-US" altLang="zh-CN" dirty="0"/>
              <a:t>F </a:t>
            </a:r>
            <a:r>
              <a:rPr lang="en-US" altLang="zh-CN" dirty="0">
                <a:latin typeface="Times New Roman" panose="02020603050405020304" pitchFamily="18" charset="0"/>
                <a:cs typeface="Times New Roman" panose="02020603050405020304" pitchFamily="18" charset="0"/>
              </a:rPr>
              <a:t> → </a:t>
            </a:r>
            <a:r>
              <a:rPr lang="el-GR" altLang="zh-CN" dirty="0"/>
              <a:t>ε </a:t>
            </a:r>
            <a:r>
              <a:rPr lang="en-US" altLang="zh-CN" dirty="0"/>
              <a:t> l </a:t>
            </a:r>
            <a:r>
              <a:rPr lang="en-US" altLang="zh-CN" dirty="0" smtClean="0"/>
              <a:t>T </a:t>
            </a:r>
            <a:r>
              <a:rPr lang="en-US" altLang="zh-CN" b="1" dirty="0" smtClean="0"/>
              <a:t>id</a:t>
            </a:r>
            <a:r>
              <a:rPr lang="zh-CN" altLang="en-US" dirty="0" err="1"/>
              <a:t>，</a:t>
            </a:r>
            <a:r>
              <a:rPr lang="en-US" altLang="zh-CN" dirty="0" smtClean="0"/>
              <a:t>F</a:t>
            </a:r>
            <a:r>
              <a:rPr lang="en-US" altLang="zh-CN" dirty="0"/>
              <a:t/>
            </a:r>
            <a:br>
              <a:rPr lang="en-US" altLang="zh-CN" dirty="0"/>
            </a:br>
            <a:r>
              <a:rPr lang="en-US" altLang="zh-CN" dirty="0"/>
              <a:t>S </a:t>
            </a:r>
            <a:r>
              <a:rPr lang="en-US" altLang="zh-CN" dirty="0">
                <a:latin typeface="Times New Roman" panose="02020603050405020304" pitchFamily="18" charset="0"/>
                <a:cs typeface="Times New Roman" panose="02020603050405020304" pitchFamily="18" charset="0"/>
              </a:rPr>
              <a:t> → </a:t>
            </a:r>
            <a:r>
              <a:rPr lang="en-US" altLang="zh-CN" b="1" dirty="0" smtClean="0"/>
              <a:t>return</a:t>
            </a:r>
            <a:r>
              <a:rPr lang="en-US" altLang="zh-CN" dirty="0"/>
              <a:t> E;</a:t>
            </a:r>
            <a:br>
              <a:rPr lang="en-US" altLang="zh-CN" dirty="0"/>
            </a:br>
            <a:r>
              <a:rPr lang="en-US" altLang="zh-CN" dirty="0"/>
              <a:t>E </a:t>
            </a:r>
            <a:r>
              <a:rPr lang="en-US" altLang="zh-CN" dirty="0">
                <a:latin typeface="Times New Roman" panose="02020603050405020304" pitchFamily="18" charset="0"/>
                <a:cs typeface="Times New Roman" panose="02020603050405020304" pitchFamily="18" charset="0"/>
              </a:rPr>
              <a:t> → </a:t>
            </a:r>
            <a:r>
              <a:rPr lang="en-US" altLang="zh-CN" b="1" dirty="0" smtClean="0"/>
              <a:t>id</a:t>
            </a:r>
            <a:r>
              <a:rPr lang="zh-CN" altLang="en-US" dirty="0"/>
              <a:t>（</a:t>
            </a:r>
            <a:r>
              <a:rPr lang="en-US" altLang="zh-CN" dirty="0"/>
              <a:t>A</a:t>
            </a:r>
            <a:r>
              <a:rPr lang="zh-CN" altLang="en-US" dirty="0"/>
              <a:t>）</a:t>
            </a:r>
            <a:br>
              <a:rPr lang="zh-CN" altLang="en-US" dirty="0"/>
            </a:br>
            <a:r>
              <a:rPr lang="en-US" altLang="zh-CN" dirty="0"/>
              <a:t>A </a:t>
            </a:r>
            <a:r>
              <a:rPr lang="en-US" altLang="zh-CN" dirty="0">
                <a:latin typeface="Times New Roman" panose="02020603050405020304" pitchFamily="18" charset="0"/>
                <a:cs typeface="Times New Roman" panose="02020603050405020304" pitchFamily="18" charset="0"/>
              </a:rPr>
              <a:t> → </a:t>
            </a:r>
            <a:r>
              <a:rPr lang="el-GR" altLang="zh-CN" dirty="0"/>
              <a:t>ε </a:t>
            </a:r>
            <a:r>
              <a:rPr lang="en-US" altLang="zh-CN" dirty="0"/>
              <a:t> </a:t>
            </a:r>
            <a:r>
              <a:rPr lang="en-US" altLang="zh-CN" dirty="0" smtClean="0"/>
              <a:t>| E</a:t>
            </a:r>
            <a:r>
              <a:rPr lang="en-US" altLang="zh-CN" dirty="0"/>
              <a:t> </a:t>
            </a:r>
            <a:r>
              <a:rPr lang="zh-CN" altLang="en-US" dirty="0"/>
              <a:t>，</a:t>
            </a:r>
            <a:r>
              <a:rPr lang="en-US" altLang="zh-CN" dirty="0" smtClean="0"/>
              <a:t>A</a:t>
            </a:r>
          </a:p>
          <a:p>
            <a:endParaRPr lang="en-US" altLang="zh-CN" i="1" dirty="0"/>
          </a:p>
          <a:p>
            <a:r>
              <a:rPr lang="zh-CN" altLang="en-US" dirty="0" smtClean="0">
                <a:ea typeface="楷体" panose="02010609060101010101"/>
              </a:rPr>
              <a:t>在源语言中加入函数</a:t>
            </a:r>
            <a:endParaRPr lang="zh-CN" altLang="en-US" dirty="0">
              <a:ea typeface="楷体" panose="02010609060101010101"/>
            </a:endParaRPr>
          </a:p>
        </p:txBody>
      </p:sp>
      <p:sp>
        <p:nvSpPr>
          <p:cNvPr id="5" name="文本框 4"/>
          <p:cNvSpPr txBox="1"/>
          <p:nvPr/>
        </p:nvSpPr>
        <p:spPr>
          <a:xfrm>
            <a:off x="1024249" y="3374571"/>
            <a:ext cx="3240360" cy="2031325"/>
          </a:xfrm>
          <a:prstGeom prst="rect">
            <a:avLst/>
          </a:prstGeom>
          <a:noFill/>
        </p:spPr>
        <p:txBody>
          <a:bodyPr wrap="square" rtlCol="0">
            <a:spAutoFit/>
          </a:bodyPr>
          <a:lstStyle/>
          <a:p>
            <a:r>
              <a:rPr lang="en-US" altLang="zh-CN" dirty="0" smtClean="0"/>
              <a:t>t1 = </a:t>
            </a:r>
            <a:r>
              <a:rPr lang="en-US" altLang="zh-CN" dirty="0" err="1" smtClean="0"/>
              <a:t>i</a:t>
            </a:r>
            <a:r>
              <a:rPr lang="en-US" altLang="zh-CN" dirty="0" smtClean="0"/>
              <a:t> * 4</a:t>
            </a:r>
          </a:p>
          <a:p>
            <a:r>
              <a:rPr lang="en-US" altLang="zh-CN" dirty="0" smtClean="0"/>
              <a:t>t2 = a [ t1 ]</a:t>
            </a:r>
          </a:p>
          <a:p>
            <a:r>
              <a:rPr lang="en-US" altLang="zh-CN" dirty="0" err="1" smtClean="0"/>
              <a:t>param</a:t>
            </a:r>
            <a:r>
              <a:rPr lang="en-US" altLang="zh-CN" dirty="0" smtClean="0"/>
              <a:t> t2</a:t>
            </a:r>
          </a:p>
          <a:p>
            <a:r>
              <a:rPr lang="en-US" altLang="zh-CN" dirty="0" smtClean="0"/>
              <a:t>t3 = call f,1</a:t>
            </a:r>
          </a:p>
          <a:p>
            <a:r>
              <a:rPr lang="en-US" altLang="zh-CN" dirty="0" smtClean="0"/>
              <a:t>n = t3</a:t>
            </a:r>
          </a:p>
          <a:p>
            <a:endParaRPr lang="en-US" altLang="zh-CN" i="1" dirty="0"/>
          </a:p>
          <a:p>
            <a:r>
              <a:rPr lang="zh-CN" altLang="en-US" dirty="0" smtClean="0">
                <a:ea typeface="楷体" panose="02010609060101010101"/>
              </a:rPr>
              <a:t>三</a:t>
            </a:r>
            <a:r>
              <a:rPr lang="zh-CN" altLang="en-US" dirty="0">
                <a:ea typeface="楷体" panose="02010609060101010101"/>
              </a:rPr>
              <a:t>地址代码</a:t>
            </a:r>
          </a:p>
        </p:txBody>
      </p:sp>
      <p:sp>
        <p:nvSpPr>
          <p:cNvPr id="6" name="文本框 5"/>
          <p:cNvSpPr txBox="1"/>
          <p:nvPr/>
        </p:nvSpPr>
        <p:spPr>
          <a:xfrm>
            <a:off x="3239852" y="2757572"/>
            <a:ext cx="3240360" cy="523220"/>
          </a:xfrm>
          <a:prstGeom prst="rect">
            <a:avLst/>
          </a:prstGeom>
          <a:noFill/>
        </p:spPr>
        <p:txBody>
          <a:bodyPr wrap="square" rtlCol="0">
            <a:spAutoFit/>
          </a:bodyPr>
          <a:lstStyle/>
          <a:p>
            <a:r>
              <a:rPr lang="en-US" altLang="zh-CN" sz="2800" i="1" dirty="0" smtClean="0">
                <a:solidFill>
                  <a:schemeClr val="tx2"/>
                </a:solidFill>
              </a:rPr>
              <a:t>n = f ( a[</a:t>
            </a:r>
            <a:r>
              <a:rPr lang="en-US" altLang="zh-CN" sz="2800" i="1" dirty="0" err="1" smtClean="0">
                <a:solidFill>
                  <a:schemeClr val="tx2"/>
                </a:solidFill>
              </a:rPr>
              <a:t>i</a:t>
            </a:r>
            <a:r>
              <a:rPr lang="en-US" altLang="zh-CN" sz="2800" i="1" dirty="0" smtClean="0">
                <a:solidFill>
                  <a:schemeClr val="tx2"/>
                </a:solidFill>
              </a:rPr>
              <a:t>] )</a:t>
            </a:r>
            <a:endParaRPr lang="zh-CN" altLang="en-US" sz="2800" dirty="0">
              <a:solidFill>
                <a:schemeClr val="tx2"/>
              </a:solidFill>
              <a:ea typeface="楷体" panose="02010609060101010101"/>
            </a:endParaRPr>
          </a:p>
        </p:txBody>
      </p:sp>
    </p:spTree>
    <p:extLst>
      <p:ext uri="{BB962C8B-B14F-4D97-AF65-F5344CB8AC3E}">
        <p14:creationId xmlns:p14="http://schemas.microsoft.com/office/powerpoint/2010/main" val="11220133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中间表示</a:t>
            </a:r>
            <a:endParaRPr lang="zh-CN" altLang="en-US" dirty="0"/>
          </a:p>
        </p:txBody>
      </p:sp>
      <p:sp>
        <p:nvSpPr>
          <p:cNvPr id="3" name="内容占位符 2"/>
          <p:cNvSpPr>
            <a:spLocks noGrp="1"/>
          </p:cNvSpPr>
          <p:nvPr>
            <p:ph idx="1"/>
          </p:nvPr>
        </p:nvSpPr>
        <p:spPr/>
        <p:txBody>
          <a:bodyPr/>
          <a:lstStyle/>
          <a:p>
            <a:r>
              <a:rPr lang="zh-CN" altLang="en-US" dirty="0"/>
              <a:t>中间表示</a:t>
            </a:r>
            <a:endParaRPr lang="en-US" altLang="zh-CN" dirty="0"/>
          </a:p>
          <a:p>
            <a:pPr lvl="1"/>
            <a:r>
              <a:rPr lang="zh-CN" altLang="en-US" dirty="0"/>
              <a:t>抽象语法树</a:t>
            </a:r>
          </a:p>
          <a:p>
            <a:pPr lvl="2"/>
            <a:r>
              <a:rPr lang="zh-CN" altLang="en-US" dirty="0"/>
              <a:t>高层：源语言层次化结构</a:t>
            </a:r>
          </a:p>
          <a:p>
            <a:pPr lvl="1"/>
            <a:r>
              <a:rPr lang="zh-CN" altLang="en-US" dirty="0"/>
              <a:t>三地址码</a:t>
            </a:r>
          </a:p>
          <a:p>
            <a:pPr lvl="2"/>
            <a:r>
              <a:rPr lang="zh-CN" altLang="en-US" dirty="0"/>
              <a:t>可高可低（通过选择不同的运算符）</a:t>
            </a:r>
          </a:p>
          <a:p>
            <a:pPr lvl="1"/>
            <a:r>
              <a:rPr lang="zh-CN" altLang="en-US" dirty="0"/>
              <a:t>高级语言，如</a:t>
            </a:r>
            <a:r>
              <a:rPr lang="en-US" altLang="zh-CN" dirty="0"/>
              <a:t>C</a:t>
            </a:r>
            <a:r>
              <a:rPr lang="zh-CN" altLang="en-US" dirty="0"/>
              <a:t>语言</a:t>
            </a:r>
          </a:p>
          <a:p>
            <a:pPr lvl="2"/>
            <a:r>
              <a:rPr lang="en-US" altLang="zh-CN" dirty="0"/>
              <a:t>C</a:t>
            </a:r>
            <a:r>
              <a:rPr lang="zh-CN" altLang="en-US" dirty="0"/>
              <a:t>语言灵活通用、可编译成高效机器代码</a:t>
            </a:r>
          </a:p>
          <a:p>
            <a:endParaRPr lang="zh-CN" altLang="en-US" dirty="0"/>
          </a:p>
        </p:txBody>
      </p:sp>
      <p:grpSp>
        <p:nvGrpSpPr>
          <p:cNvPr id="21" name="组合 20"/>
          <p:cNvGrpSpPr/>
          <p:nvPr/>
        </p:nvGrpSpPr>
        <p:grpSpPr>
          <a:xfrm>
            <a:off x="1259632" y="4509120"/>
            <a:ext cx="6411378" cy="1738710"/>
            <a:chOff x="539552" y="4738290"/>
            <a:chExt cx="6411378" cy="1738710"/>
          </a:xfrm>
        </p:grpSpPr>
        <p:sp>
          <p:nvSpPr>
            <p:cNvPr id="16" name="Rectangle 7"/>
            <p:cNvSpPr>
              <a:spLocks noChangeArrowheads="1"/>
            </p:cNvSpPr>
            <p:nvPr/>
          </p:nvSpPr>
          <p:spPr bwMode="auto">
            <a:xfrm>
              <a:off x="1901627" y="4833937"/>
              <a:ext cx="1157288" cy="1643063"/>
            </a:xfrm>
            <a:prstGeom prst="rect">
              <a:avLst/>
            </a:prstGeom>
            <a:noFill/>
            <a:ln w="31750">
              <a:noFill/>
              <a:miter lim="800000"/>
            </a:ln>
            <a:extLst>
              <a:ext uri="{909E8E84-426E-40DD-AFC4-6F175D3DCCD1}">
                <a14:hiddenFill xmlns:a14="http://schemas.microsoft.com/office/drawing/2010/main">
                  <a:solidFill>
                    <a:srgbClr val="FFFFFF"/>
                  </a:solidFill>
                </a14:hiddenFill>
              </a:ext>
            </a:extLst>
          </p:spPr>
          <p:txBody>
            <a:bodyPr lIns="54000" tIns="46800" rIns="18000" bIns="10800" ancho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tx2"/>
                  </a:solidFill>
                  <a:latin typeface="Times New Roman" panose="02020603050405020304" pitchFamily="18" charset="0"/>
                </a:rPr>
                <a:t>高</a:t>
              </a:r>
              <a:r>
                <a:rPr lang="zh-CN" altLang="en-US" sz="2400" b="1" dirty="0" smtClean="0">
                  <a:solidFill>
                    <a:schemeClr val="tx2"/>
                  </a:solidFill>
                  <a:latin typeface="Times New Roman" panose="02020603050405020304" pitchFamily="18" charset="0"/>
                </a:rPr>
                <a:t>层中间表示形式</a:t>
              </a:r>
              <a:endParaRPr lang="zh-CN" altLang="en-US" sz="2400" b="1" dirty="0">
                <a:solidFill>
                  <a:schemeClr val="tx2"/>
                </a:solidFill>
                <a:latin typeface="Times New Roman" panose="02020603050405020304" pitchFamily="18" charset="0"/>
              </a:endParaRPr>
            </a:p>
          </p:txBody>
        </p:sp>
        <p:grpSp>
          <p:nvGrpSpPr>
            <p:cNvPr id="20" name="组合 19"/>
            <p:cNvGrpSpPr/>
            <p:nvPr/>
          </p:nvGrpSpPr>
          <p:grpSpPr>
            <a:xfrm>
              <a:off x="539552" y="4738290"/>
              <a:ext cx="6411378" cy="1643063"/>
              <a:chOff x="539552" y="4738290"/>
              <a:chExt cx="6411378" cy="1643063"/>
            </a:xfrm>
          </p:grpSpPr>
          <p:grpSp>
            <p:nvGrpSpPr>
              <p:cNvPr id="4" name="Group 4"/>
              <p:cNvGrpSpPr/>
              <p:nvPr/>
            </p:nvGrpSpPr>
            <p:grpSpPr bwMode="auto">
              <a:xfrm>
                <a:off x="539552" y="4738290"/>
                <a:ext cx="5400675" cy="1643063"/>
                <a:chOff x="486" y="3027"/>
                <a:chExt cx="3402" cy="1035"/>
              </a:xfrm>
            </p:grpSpPr>
            <p:sp>
              <p:nvSpPr>
                <p:cNvPr id="7" name="Rectangle 7"/>
                <p:cNvSpPr>
                  <a:spLocks noChangeArrowheads="1"/>
                </p:cNvSpPr>
                <p:nvPr/>
              </p:nvSpPr>
              <p:spPr bwMode="auto">
                <a:xfrm>
                  <a:off x="2840" y="3027"/>
                  <a:ext cx="729" cy="1035"/>
                </a:xfrm>
                <a:prstGeom prst="rect">
                  <a:avLst/>
                </a:prstGeom>
                <a:noFill/>
                <a:ln w="31750">
                  <a:noFill/>
                  <a:miter lim="800000"/>
                </a:ln>
                <a:extLst>
                  <a:ext uri="{909E8E84-426E-40DD-AFC4-6F175D3DCCD1}">
                    <a14:hiddenFill xmlns:a14="http://schemas.microsoft.com/office/drawing/2010/main">
                      <a:solidFill>
                        <a:srgbClr val="FFFFFF"/>
                      </a:solidFill>
                    </a14:hiddenFill>
                  </a:ext>
                </a:extLst>
              </p:spPr>
              <p:txBody>
                <a:bodyPr lIns="54000" tIns="46800" rIns="18000" bIns="10800" ancho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tx2"/>
                      </a:solidFill>
                      <a:latin typeface="Times New Roman" panose="02020603050405020304" pitchFamily="18" charset="0"/>
                    </a:rPr>
                    <a:t>低层中间表示形式</a:t>
                  </a:r>
                  <a:endParaRPr lang="zh-CN" altLang="en-US" sz="2400" b="1" dirty="0">
                    <a:solidFill>
                      <a:schemeClr val="tx2"/>
                    </a:solidFill>
                    <a:latin typeface="Times New Roman" panose="02020603050405020304" pitchFamily="18" charset="0"/>
                  </a:endParaRPr>
                </a:p>
              </p:txBody>
            </p:sp>
            <p:sp>
              <p:nvSpPr>
                <p:cNvPr id="9" name="Line 9"/>
                <p:cNvSpPr>
                  <a:spLocks noChangeShapeType="1"/>
                </p:cNvSpPr>
                <p:nvPr/>
              </p:nvSpPr>
              <p:spPr bwMode="auto">
                <a:xfrm>
                  <a:off x="2028" y="3456"/>
                  <a:ext cx="288" cy="0"/>
                </a:xfrm>
                <a:prstGeom prst="line">
                  <a:avLst/>
                </a:prstGeom>
                <a:noFill/>
                <a:ln w="31750">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sz="2400" b="1">
                    <a:solidFill>
                      <a:schemeClr val="tx2"/>
                    </a:solidFill>
                  </a:endParaRPr>
                </a:p>
              </p:txBody>
            </p:sp>
            <p:sp>
              <p:nvSpPr>
                <p:cNvPr id="11" name="Rectangle 11"/>
                <p:cNvSpPr>
                  <a:spLocks noChangeArrowheads="1"/>
                </p:cNvSpPr>
                <p:nvPr/>
              </p:nvSpPr>
              <p:spPr bwMode="auto">
                <a:xfrm>
                  <a:off x="486" y="3334"/>
                  <a:ext cx="717" cy="592"/>
                </a:xfrm>
                <a:prstGeom prst="rect">
                  <a:avLst/>
                </a:prstGeom>
                <a:noFill/>
                <a:ln w="31750">
                  <a:noFill/>
                  <a:miter lim="800000"/>
                </a:ln>
                <a:extLst>
                  <a:ext uri="{909E8E84-426E-40DD-AFC4-6F175D3DCCD1}">
                    <a14:hiddenFill xmlns:a14="http://schemas.microsoft.com/office/drawing/2010/main">
                      <a:solidFill>
                        <a:srgbClr val="FFFFFF"/>
                      </a:solidFill>
                    </a14:hiddenFill>
                  </a:ext>
                </a:extLst>
              </p:spPr>
              <p:txBody>
                <a:bodyPr lIns="18000" t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solidFill>
                        <a:schemeClr val="tx2"/>
                      </a:solidFill>
                      <a:latin typeface="Times New Roman" panose="02020603050405020304" pitchFamily="18" charset="0"/>
                    </a:rPr>
                    <a:t>源程序</a:t>
                  </a:r>
                </a:p>
              </p:txBody>
            </p:sp>
            <p:sp>
              <p:nvSpPr>
                <p:cNvPr id="12" name="Line 12"/>
                <p:cNvSpPr>
                  <a:spLocks noChangeShapeType="1"/>
                </p:cNvSpPr>
                <p:nvPr/>
              </p:nvSpPr>
              <p:spPr bwMode="auto">
                <a:xfrm>
                  <a:off x="1090" y="3461"/>
                  <a:ext cx="249" cy="0"/>
                </a:xfrm>
                <a:prstGeom prst="line">
                  <a:avLst/>
                </a:prstGeom>
                <a:noFill/>
                <a:ln w="31750">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sz="2400" b="1">
                    <a:solidFill>
                      <a:schemeClr val="tx2"/>
                    </a:solidFill>
                  </a:endParaRPr>
                </a:p>
              </p:txBody>
            </p:sp>
            <p:sp>
              <p:nvSpPr>
                <p:cNvPr id="13" name="Line 13"/>
                <p:cNvSpPr>
                  <a:spLocks noChangeShapeType="1"/>
                </p:cNvSpPr>
                <p:nvPr/>
              </p:nvSpPr>
              <p:spPr bwMode="auto">
                <a:xfrm>
                  <a:off x="3561" y="3456"/>
                  <a:ext cx="327" cy="0"/>
                </a:xfrm>
                <a:prstGeom prst="line">
                  <a:avLst/>
                </a:prstGeom>
                <a:noFill/>
                <a:ln w="31750">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sz="2400" b="1">
                    <a:solidFill>
                      <a:schemeClr val="tx2"/>
                    </a:solidFill>
                  </a:endParaRPr>
                </a:p>
              </p:txBody>
            </p:sp>
          </p:grpSp>
          <p:sp>
            <p:nvSpPr>
              <p:cNvPr id="17" name="Line 9"/>
              <p:cNvSpPr>
                <a:spLocks noChangeShapeType="1"/>
              </p:cNvSpPr>
              <p:nvPr/>
            </p:nvSpPr>
            <p:spPr bwMode="auto">
              <a:xfrm>
                <a:off x="3923928" y="5419329"/>
                <a:ext cx="457200" cy="0"/>
              </a:xfrm>
              <a:prstGeom prst="line">
                <a:avLst/>
              </a:prstGeom>
              <a:noFill/>
              <a:ln w="31750">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sz="2400" b="1">
                  <a:solidFill>
                    <a:schemeClr val="tx2"/>
                  </a:solidFill>
                </a:endParaRPr>
              </a:p>
            </p:txBody>
          </p:sp>
          <p:sp>
            <p:nvSpPr>
              <p:cNvPr id="18" name="Rectangle 7"/>
              <p:cNvSpPr>
                <a:spLocks noChangeArrowheads="1"/>
              </p:cNvSpPr>
              <p:nvPr/>
            </p:nvSpPr>
            <p:spPr bwMode="auto">
              <a:xfrm>
                <a:off x="5793642" y="5026321"/>
                <a:ext cx="1157288" cy="1138983"/>
              </a:xfrm>
              <a:prstGeom prst="rect">
                <a:avLst/>
              </a:prstGeom>
              <a:noFill/>
              <a:ln w="31750">
                <a:noFill/>
                <a:miter lim="800000"/>
              </a:ln>
              <a:extLst>
                <a:ext uri="{909E8E84-426E-40DD-AFC4-6F175D3DCCD1}">
                  <a14:hiddenFill xmlns:a14="http://schemas.microsoft.com/office/drawing/2010/main">
                    <a:solidFill>
                      <a:srgbClr val="FFFFFF"/>
                    </a:solidFill>
                  </a14:hiddenFill>
                </a:ext>
              </a:extLst>
            </p:spPr>
            <p:txBody>
              <a:bodyPr lIns="54000" tIns="46800" rIns="18000" bIns="10800" ancho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smtClean="0">
                    <a:solidFill>
                      <a:schemeClr val="tx2"/>
                    </a:solidFill>
                    <a:latin typeface="Times New Roman" panose="02020603050405020304" pitchFamily="18" charset="0"/>
                  </a:rPr>
                  <a:t>目标</a:t>
                </a:r>
                <a:endParaRPr lang="en-US" altLang="zh-CN" sz="2400" b="1" dirty="0" smtClean="0">
                  <a:solidFill>
                    <a:schemeClr val="tx2"/>
                  </a:solidFill>
                  <a:latin typeface="Times New Roman" panose="02020603050405020304" pitchFamily="18" charset="0"/>
                </a:endParaRPr>
              </a:p>
              <a:p>
                <a:pPr algn="ctr"/>
                <a:r>
                  <a:rPr lang="zh-CN" altLang="en-US" sz="2400" b="1" dirty="0" smtClean="0">
                    <a:solidFill>
                      <a:schemeClr val="tx2"/>
                    </a:solidFill>
                    <a:latin typeface="Times New Roman" panose="02020603050405020304" pitchFamily="18" charset="0"/>
                  </a:rPr>
                  <a:t>代码</a:t>
                </a:r>
                <a:endParaRPr lang="zh-CN" altLang="en-US" sz="2400" b="1" dirty="0">
                  <a:solidFill>
                    <a:schemeClr val="tx2"/>
                  </a:solidFill>
                  <a:latin typeface="Times New Roman" panose="02020603050405020304" pitchFamily="18" charset="0"/>
                </a:endParaRPr>
              </a:p>
            </p:txBody>
          </p:sp>
          <p:sp>
            <p:nvSpPr>
              <p:cNvPr id="19" name="Rectangle 7"/>
              <p:cNvSpPr>
                <a:spLocks noChangeArrowheads="1"/>
              </p:cNvSpPr>
              <p:nvPr/>
            </p:nvSpPr>
            <p:spPr bwMode="auto">
              <a:xfrm>
                <a:off x="3089514" y="5075857"/>
                <a:ext cx="1157288" cy="585391"/>
              </a:xfrm>
              <a:prstGeom prst="rect">
                <a:avLst/>
              </a:prstGeom>
              <a:noFill/>
              <a:ln w="31750">
                <a:noFill/>
                <a:miter lim="800000"/>
              </a:ln>
              <a:extLst>
                <a:ext uri="{909E8E84-426E-40DD-AFC4-6F175D3DCCD1}">
                  <a14:hiddenFill xmlns:a14="http://schemas.microsoft.com/office/drawing/2010/main">
                    <a:solidFill>
                      <a:srgbClr val="FFFFFF"/>
                    </a:solidFill>
                  </a14:hiddenFill>
                </a:ext>
              </a:extLst>
            </p:spPr>
            <p:txBody>
              <a:bodyPr lIns="54000" tIns="46800" rIns="18000" bIns="10800" ancho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chemeClr val="tx2"/>
                    </a:solidFill>
                    <a:latin typeface="Times New Roman" panose="02020603050405020304" pitchFamily="18" charset="0"/>
                  </a:rPr>
                  <a:t>…</a:t>
                </a:r>
                <a:endParaRPr lang="zh-CN" altLang="en-US" sz="2400" b="1" dirty="0">
                  <a:solidFill>
                    <a:schemeClr val="tx2"/>
                  </a:solidFill>
                  <a:latin typeface="Times New Roman" panose="02020603050405020304" pitchFamily="18" charset="0"/>
                </a:endParaRPr>
              </a:p>
            </p:txBody>
          </p:sp>
        </p:grpSp>
      </p:grpSp>
      <p:sp>
        <p:nvSpPr>
          <p:cNvPr id="22" name="Rectangle 11"/>
          <p:cNvSpPr>
            <a:spLocks noChangeArrowheads="1"/>
          </p:cNvSpPr>
          <p:nvPr/>
        </p:nvSpPr>
        <p:spPr bwMode="auto">
          <a:xfrm>
            <a:off x="2269467" y="5908501"/>
            <a:ext cx="4749081" cy="593740"/>
          </a:xfrm>
          <a:prstGeom prst="rect">
            <a:avLst/>
          </a:prstGeom>
          <a:noFill/>
          <a:ln w="31750">
            <a:noFill/>
            <a:miter lim="800000"/>
          </a:ln>
          <a:extLst>
            <a:ext uri="{909E8E84-426E-40DD-AFC4-6F175D3DCCD1}">
              <a14:hiddenFill xmlns:a14="http://schemas.microsoft.com/office/drawing/2010/main">
                <a:solidFill>
                  <a:srgbClr val="FFFFFF"/>
                </a:solidFill>
              </a14:hiddenFill>
            </a:ext>
          </a:extLst>
        </p:spPr>
        <p:txBody>
          <a:bodyPr lIns="18000" t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dirty="0" smtClean="0">
                <a:latin typeface="Times New Roman" panose="02020603050405020304" pitchFamily="18" charset="0"/>
              </a:rPr>
              <a:t>编译器可能使用一系列的中间表示</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抽象语法树的变体</a:t>
            </a:r>
          </a:p>
        </p:txBody>
      </p:sp>
      <p:sp>
        <p:nvSpPr>
          <p:cNvPr id="3" name="内容占位符 2"/>
          <p:cNvSpPr>
            <a:spLocks noGrp="1"/>
          </p:cNvSpPr>
          <p:nvPr>
            <p:ph idx="1"/>
          </p:nvPr>
        </p:nvSpPr>
        <p:spPr/>
        <p:txBody>
          <a:bodyPr/>
          <a:lstStyle/>
          <a:p>
            <a:r>
              <a:rPr lang="zh-CN" altLang="en-US" dirty="0">
                <a:latin typeface="+mn-ea"/>
              </a:rPr>
              <a:t>表达式的无环</a:t>
            </a:r>
            <a:r>
              <a:rPr lang="zh-CN" altLang="en-US" dirty="0" smtClean="0">
                <a:latin typeface="+mn-ea"/>
              </a:rPr>
              <a:t>有向图</a:t>
            </a:r>
            <a:r>
              <a:rPr lang="en-US" altLang="zh-CN" dirty="0" smtClean="0">
                <a:latin typeface="Times New Roman" panose="02020603050405020304" pitchFamily="18" charset="0"/>
                <a:cs typeface="Times New Roman" panose="02020603050405020304" pitchFamily="18" charset="0"/>
              </a:rPr>
              <a:t>DAG</a:t>
            </a:r>
          </a:p>
          <a:p>
            <a:pPr lvl="1">
              <a:defRPr/>
            </a:pPr>
            <a:r>
              <a:rPr lang="zh-CN" altLang="en-US" dirty="0">
                <a:latin typeface="+mn-ea"/>
              </a:rPr>
              <a:t>作用：识别表达式中的公共子表达式</a:t>
            </a:r>
          </a:p>
          <a:p>
            <a:pPr lvl="1">
              <a:defRPr/>
            </a:pPr>
            <a:r>
              <a:rPr lang="zh-CN" altLang="en-US" dirty="0">
                <a:latin typeface="+mn-ea"/>
              </a:rPr>
              <a:t>比较：</a:t>
            </a:r>
            <a:r>
              <a:rPr lang="en-US" altLang="zh-CN" dirty="0">
                <a:latin typeface="Times New Roman" panose="02020603050405020304" pitchFamily="18" charset="0"/>
                <a:cs typeface="Times New Roman" panose="02020603050405020304" pitchFamily="18" charset="0"/>
              </a:rPr>
              <a:t>DAG vs </a:t>
            </a:r>
            <a:r>
              <a:rPr lang="zh-CN" altLang="en-US" dirty="0">
                <a:latin typeface="+mn-ea"/>
              </a:rPr>
              <a:t>抽象语法树</a:t>
            </a:r>
          </a:p>
          <a:p>
            <a:pPr lvl="2">
              <a:defRPr/>
            </a:pPr>
            <a:r>
              <a:rPr lang="en-US" altLang="zh-CN" dirty="0">
                <a:latin typeface="Times New Roman" panose="02020603050405020304" pitchFamily="18" charset="0"/>
                <a:cs typeface="Times New Roman" panose="02020603050405020304" pitchFamily="18" charset="0"/>
              </a:rPr>
              <a:t>DAG</a:t>
            </a:r>
            <a:r>
              <a:rPr lang="zh-CN" altLang="en-US" dirty="0">
                <a:latin typeface="+mn-ea"/>
              </a:rPr>
              <a:t>中，代表公共子表达式的节点具有多个父节点</a:t>
            </a:r>
          </a:p>
          <a:p>
            <a:pPr lvl="2">
              <a:defRPr/>
            </a:pPr>
            <a:r>
              <a:rPr lang="zh-CN" altLang="en-US" dirty="0">
                <a:latin typeface="+mn-ea"/>
              </a:rPr>
              <a:t>在抽象语法树中，公共子表达式由重复的子树表示，只有一个父节点</a:t>
            </a:r>
          </a:p>
          <a:p>
            <a:pPr lvl="1"/>
            <a:endParaRPr lang="zh-CN" altLang="en-US" dirty="0">
              <a:latin typeface="Times New Roman" panose="02020603050405020304" pitchFamily="18" charset="0"/>
              <a:cs typeface="Times New Roman" panose="02020603050405020304" pitchFamily="18" charset="0"/>
            </a:endParaRPr>
          </a:p>
        </p:txBody>
      </p:sp>
      <p:grpSp>
        <p:nvGrpSpPr>
          <p:cNvPr id="37" name="组合 36"/>
          <p:cNvGrpSpPr/>
          <p:nvPr/>
        </p:nvGrpSpPr>
        <p:grpSpPr>
          <a:xfrm>
            <a:off x="3031483" y="3501008"/>
            <a:ext cx="3368230" cy="3025664"/>
            <a:chOff x="2998463" y="3763003"/>
            <a:chExt cx="3368230" cy="3025664"/>
          </a:xfrm>
        </p:grpSpPr>
        <p:sp>
          <p:nvSpPr>
            <p:cNvPr id="4" name="文本框 3"/>
            <p:cNvSpPr txBox="1"/>
            <p:nvPr/>
          </p:nvSpPr>
          <p:spPr>
            <a:xfrm>
              <a:off x="4549644" y="5457325"/>
              <a:ext cx="269626" cy="400110"/>
            </a:xfrm>
            <a:prstGeom prst="rect">
              <a:avLst/>
            </a:prstGeom>
            <a:noFill/>
          </p:spPr>
          <p:txBody>
            <a:bodyPr wrap="none" rtlCol="0">
              <a:spAutoFit/>
            </a:bodyPr>
            <a:lstStyle/>
            <a:p>
              <a:r>
                <a:rPr lang="en-US" altLang="zh-CN" sz="2000" i="1" dirty="0" smtClean="0">
                  <a:solidFill>
                    <a:schemeClr val="tx2"/>
                  </a:solidFill>
                  <a:latin typeface="Times New Roman" panose="02020603050405020304" pitchFamily="18" charset="0"/>
                  <a:cs typeface="Times New Roman" panose="02020603050405020304" pitchFamily="18" charset="0"/>
                </a:rPr>
                <a:t>-</a:t>
              </a:r>
              <a:endParaRPr lang="zh-CN" altLang="en-US" sz="2000" i="1" dirty="0">
                <a:solidFill>
                  <a:schemeClr val="tx2"/>
                </a:solidFill>
                <a:latin typeface="Times New Roman" panose="02020603050405020304" pitchFamily="18" charset="0"/>
                <a:cs typeface="Times New Roman" panose="02020603050405020304" pitchFamily="18" charset="0"/>
              </a:endParaRPr>
            </a:p>
          </p:txBody>
        </p:sp>
        <p:cxnSp>
          <p:nvCxnSpPr>
            <p:cNvPr id="6" name="直接连接符 5"/>
            <p:cNvCxnSpPr/>
            <p:nvPr/>
          </p:nvCxnSpPr>
          <p:spPr>
            <a:xfrm flipH="1">
              <a:off x="4128914" y="5736475"/>
              <a:ext cx="399329" cy="26631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19270" y="5731930"/>
              <a:ext cx="507354" cy="25991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927908" y="4980102"/>
              <a:ext cx="312906" cy="400110"/>
            </a:xfrm>
            <a:prstGeom prst="rect">
              <a:avLst/>
            </a:prstGeom>
            <a:noFill/>
          </p:spPr>
          <p:txBody>
            <a:bodyPr wrap="none" rtlCol="0">
              <a:spAutoFit/>
            </a:bodyPr>
            <a:lstStyle/>
            <a:p>
              <a:r>
                <a:rPr lang="en-US" altLang="zh-CN" sz="2000" i="1" dirty="0" smtClean="0">
                  <a:solidFill>
                    <a:schemeClr val="tx2"/>
                  </a:solidFill>
                  <a:latin typeface="Times New Roman" panose="02020603050405020304" pitchFamily="18" charset="0"/>
                  <a:cs typeface="Times New Roman" panose="02020603050405020304" pitchFamily="18" charset="0"/>
                </a:rPr>
                <a:t>*</a:t>
              </a:r>
              <a:endParaRPr lang="zh-CN" altLang="en-US" sz="2000" i="1" dirty="0">
                <a:solidFill>
                  <a:schemeClr val="tx2"/>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3946092" y="6002785"/>
              <a:ext cx="312906" cy="400110"/>
            </a:xfrm>
            <a:prstGeom prst="rect">
              <a:avLst/>
            </a:prstGeom>
            <a:noFill/>
          </p:spPr>
          <p:txBody>
            <a:bodyPr wrap="none" rtlCol="0">
              <a:spAutoFit/>
            </a:bodyPr>
            <a:lstStyle/>
            <a:p>
              <a:r>
                <a:rPr lang="en-US" altLang="zh-CN" sz="2000" i="1" dirty="0" smtClean="0">
                  <a:solidFill>
                    <a:schemeClr val="tx2"/>
                  </a:solidFill>
                  <a:latin typeface="Times New Roman" panose="02020603050405020304" pitchFamily="18" charset="0"/>
                  <a:cs typeface="Times New Roman" panose="02020603050405020304" pitchFamily="18" charset="0"/>
                </a:rPr>
                <a:t>b</a:t>
              </a:r>
              <a:endParaRPr lang="zh-CN" altLang="en-US" sz="2000" i="1" dirty="0">
                <a:solidFill>
                  <a:schemeClr val="tx2"/>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5141802" y="6033173"/>
              <a:ext cx="298480" cy="400110"/>
            </a:xfrm>
            <a:prstGeom prst="rect">
              <a:avLst/>
            </a:prstGeom>
            <a:noFill/>
          </p:spPr>
          <p:txBody>
            <a:bodyPr wrap="none" rtlCol="0">
              <a:spAutoFit/>
            </a:bodyPr>
            <a:lstStyle/>
            <a:p>
              <a:r>
                <a:rPr lang="en-US" altLang="zh-CN" sz="2000" i="1" dirty="0" smtClean="0">
                  <a:solidFill>
                    <a:schemeClr val="tx2"/>
                  </a:solidFill>
                  <a:latin typeface="Times New Roman" panose="02020603050405020304" pitchFamily="18" charset="0"/>
                  <a:cs typeface="Times New Roman" panose="02020603050405020304" pitchFamily="18" charset="0"/>
                </a:rPr>
                <a:t>c</a:t>
              </a:r>
              <a:endParaRPr lang="zh-CN" altLang="en-US" sz="2000" i="1" dirty="0">
                <a:solidFill>
                  <a:schemeClr val="tx2"/>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4211960" y="5228918"/>
              <a:ext cx="360040" cy="3507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14" idx="0"/>
            </p:cNvCxnSpPr>
            <p:nvPr/>
          </p:nvCxnSpPr>
          <p:spPr>
            <a:xfrm flipH="1">
              <a:off x="3360301" y="5204037"/>
              <a:ext cx="451251" cy="3131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203848" y="5517232"/>
              <a:ext cx="312906" cy="400110"/>
            </a:xfrm>
            <a:prstGeom prst="rect">
              <a:avLst/>
            </a:prstGeom>
            <a:noFill/>
          </p:spPr>
          <p:txBody>
            <a:bodyPr wrap="none" rtlCol="0">
              <a:spAutoFit/>
            </a:bodyPr>
            <a:lstStyle/>
            <a:p>
              <a:r>
                <a:rPr lang="en-US" altLang="zh-CN" sz="2000" i="1" dirty="0" smtClean="0">
                  <a:solidFill>
                    <a:schemeClr val="tx2"/>
                  </a:solidFill>
                  <a:latin typeface="Times New Roman" panose="02020603050405020304" pitchFamily="18" charset="0"/>
                  <a:cs typeface="Times New Roman" panose="02020603050405020304" pitchFamily="18" charset="0"/>
                </a:rPr>
                <a:t>a</a:t>
              </a:r>
              <a:endParaRPr lang="zh-CN" altLang="en-US" sz="2000" i="1" dirty="0">
                <a:solidFill>
                  <a:schemeClr val="tx2"/>
                </a:solidFill>
                <a:latin typeface="Times New Roman" panose="02020603050405020304" pitchFamily="18" charset="0"/>
                <a:cs typeface="Times New Roman" panose="02020603050405020304" pitchFamily="18" charset="0"/>
              </a:endParaRPr>
            </a:p>
          </p:txBody>
        </p:sp>
        <p:cxnSp>
          <p:nvCxnSpPr>
            <p:cNvPr id="15" name="直接连接符 14"/>
            <p:cNvCxnSpPr/>
            <p:nvPr/>
          </p:nvCxnSpPr>
          <p:spPr>
            <a:xfrm>
              <a:off x="3567868" y="4672400"/>
              <a:ext cx="360040" cy="3507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306397" y="4353147"/>
              <a:ext cx="357790" cy="400110"/>
            </a:xfrm>
            <a:prstGeom prst="rect">
              <a:avLst/>
            </a:prstGeom>
            <a:noFill/>
          </p:spPr>
          <p:txBody>
            <a:bodyPr wrap="none" rtlCol="0">
              <a:spAutoFit/>
            </a:bodyPr>
            <a:lstStyle/>
            <a:p>
              <a:r>
                <a:rPr lang="en-US" altLang="zh-CN" sz="2000" i="1" dirty="0" smtClean="0">
                  <a:solidFill>
                    <a:schemeClr val="tx2"/>
                  </a:solidFill>
                  <a:latin typeface="Times New Roman" panose="02020603050405020304" pitchFamily="18" charset="0"/>
                  <a:cs typeface="Times New Roman" panose="02020603050405020304" pitchFamily="18" charset="0"/>
                </a:rPr>
                <a:t>+</a:t>
              </a:r>
              <a:endParaRPr lang="zh-CN" altLang="en-US" sz="2000" i="1" dirty="0">
                <a:solidFill>
                  <a:schemeClr val="tx2"/>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5327229" y="4353147"/>
              <a:ext cx="312906" cy="400110"/>
            </a:xfrm>
            <a:prstGeom prst="rect">
              <a:avLst/>
            </a:prstGeom>
            <a:noFill/>
          </p:spPr>
          <p:txBody>
            <a:bodyPr wrap="none" rtlCol="0">
              <a:spAutoFit/>
            </a:bodyPr>
            <a:lstStyle/>
            <a:p>
              <a:r>
                <a:rPr lang="en-US" altLang="zh-CN" sz="2000" i="1" dirty="0" smtClean="0">
                  <a:solidFill>
                    <a:schemeClr val="tx2"/>
                  </a:solidFill>
                  <a:latin typeface="Times New Roman" panose="02020603050405020304" pitchFamily="18" charset="0"/>
                  <a:cs typeface="Times New Roman" panose="02020603050405020304" pitchFamily="18" charset="0"/>
                </a:rPr>
                <a:t>*</a:t>
              </a:r>
              <a:endParaRPr lang="zh-CN" altLang="en-US" sz="2000" i="1" dirty="0">
                <a:solidFill>
                  <a:schemeClr val="tx2"/>
                </a:solidFill>
                <a:latin typeface="Times New Roman" panose="02020603050405020304" pitchFamily="18" charset="0"/>
                <a:cs typeface="Times New Roman" panose="02020603050405020304" pitchFamily="18" charset="0"/>
              </a:endParaRPr>
            </a:p>
          </p:txBody>
        </p:sp>
        <p:cxnSp>
          <p:nvCxnSpPr>
            <p:cNvPr id="19" name="直接连接符 18"/>
            <p:cNvCxnSpPr/>
            <p:nvPr/>
          </p:nvCxnSpPr>
          <p:spPr>
            <a:xfrm flipH="1">
              <a:off x="4857229" y="4672400"/>
              <a:ext cx="469395" cy="85850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598254" y="4654083"/>
              <a:ext cx="360040" cy="3507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924754" y="4941168"/>
              <a:ext cx="312906" cy="400110"/>
            </a:xfrm>
            <a:prstGeom prst="rect">
              <a:avLst/>
            </a:prstGeom>
            <a:noFill/>
          </p:spPr>
          <p:txBody>
            <a:bodyPr wrap="none" rtlCol="0">
              <a:spAutoFit/>
            </a:bodyPr>
            <a:lstStyle/>
            <a:p>
              <a:r>
                <a:rPr lang="en-US" altLang="zh-CN" sz="2000" i="1" dirty="0" smtClean="0">
                  <a:solidFill>
                    <a:schemeClr val="tx2"/>
                  </a:solidFill>
                  <a:latin typeface="Times New Roman" panose="02020603050405020304" pitchFamily="18" charset="0"/>
                  <a:cs typeface="Times New Roman" panose="02020603050405020304" pitchFamily="18" charset="0"/>
                </a:rPr>
                <a:t>d</a:t>
              </a:r>
              <a:endParaRPr lang="zh-CN" altLang="en-US" sz="2000" i="1" dirty="0">
                <a:solidFill>
                  <a:schemeClr val="tx2"/>
                </a:solidFill>
                <a:latin typeface="Times New Roman" panose="02020603050405020304" pitchFamily="18" charset="0"/>
                <a:cs typeface="Times New Roman" panose="02020603050405020304" pitchFamily="18" charset="0"/>
              </a:endParaRPr>
            </a:p>
          </p:txBody>
        </p:sp>
        <p:cxnSp>
          <p:nvCxnSpPr>
            <p:cNvPr id="27" name="直接连接符 26"/>
            <p:cNvCxnSpPr/>
            <p:nvPr/>
          </p:nvCxnSpPr>
          <p:spPr>
            <a:xfrm flipH="1">
              <a:off x="3513191" y="4057887"/>
              <a:ext cx="878789" cy="36255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679584" y="4077261"/>
              <a:ext cx="678338" cy="2824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372115" y="3763003"/>
              <a:ext cx="357790" cy="400110"/>
            </a:xfrm>
            <a:prstGeom prst="rect">
              <a:avLst/>
            </a:prstGeom>
            <a:noFill/>
          </p:spPr>
          <p:txBody>
            <a:bodyPr wrap="none" rtlCol="0">
              <a:spAutoFit/>
            </a:bodyPr>
            <a:lstStyle/>
            <a:p>
              <a:r>
                <a:rPr lang="en-US" altLang="zh-CN" sz="2000" i="1" dirty="0" smtClean="0">
                  <a:solidFill>
                    <a:schemeClr val="tx2"/>
                  </a:solidFill>
                  <a:latin typeface="Times New Roman" panose="02020603050405020304" pitchFamily="18" charset="0"/>
                  <a:cs typeface="Times New Roman" panose="02020603050405020304" pitchFamily="18" charset="0"/>
                </a:rPr>
                <a:t>+</a:t>
              </a:r>
              <a:endParaRPr lang="zh-CN" altLang="en-US" sz="2000" i="1" dirty="0">
                <a:solidFill>
                  <a:schemeClr val="tx2"/>
                </a:solidFill>
                <a:latin typeface="Times New Roman" panose="02020603050405020304" pitchFamily="18" charset="0"/>
                <a:cs typeface="Times New Roman" panose="02020603050405020304" pitchFamily="18" charset="0"/>
              </a:endParaRPr>
            </a:p>
          </p:txBody>
        </p:sp>
        <p:sp>
          <p:nvSpPr>
            <p:cNvPr id="32" name="弧形 31"/>
            <p:cNvSpPr/>
            <p:nvPr/>
          </p:nvSpPr>
          <p:spPr>
            <a:xfrm rot="12201626">
              <a:off x="3269422" y="4052478"/>
              <a:ext cx="761995" cy="1524228"/>
            </a:xfrm>
            <a:prstGeom prst="arc">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i="1">
                <a:solidFill>
                  <a:schemeClr val="tx2"/>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2998463" y="6419335"/>
              <a:ext cx="3368230" cy="369332"/>
            </a:xfrm>
            <a:prstGeom prst="rect">
              <a:avLst/>
            </a:prstGeom>
            <a:noFill/>
          </p:spPr>
          <p:txBody>
            <a:bodyPr wrap="none" rtlCol="0">
              <a:spAutoFit/>
            </a:bodyPr>
            <a:lstStyle/>
            <a:p>
              <a:r>
                <a:rPr lang="zh-CN" altLang="en-US" dirty="0" smtClean="0">
                  <a:latin typeface="Times New Roman" panose="02020603050405020304" pitchFamily="18" charset="0"/>
                  <a:ea typeface="楷体" panose="02010609060101010101"/>
                  <a:cs typeface="Times New Roman" panose="02020603050405020304" pitchFamily="18" charset="0"/>
                </a:rPr>
                <a:t>表达式</a:t>
              </a:r>
              <a:r>
                <a:rPr lang="en-US" altLang="zh-CN" dirty="0" err="1" smtClean="0">
                  <a:latin typeface="Times New Roman" panose="02020603050405020304" pitchFamily="18" charset="0"/>
                  <a:ea typeface="楷体" panose="02010609060101010101"/>
                  <a:cs typeface="Times New Roman" panose="02020603050405020304" pitchFamily="18" charset="0"/>
                </a:rPr>
                <a:t>a+a</a:t>
              </a:r>
              <a:r>
                <a:rPr lang="en-US" altLang="zh-CN" dirty="0" smtClean="0">
                  <a:latin typeface="Times New Roman" panose="02020603050405020304" pitchFamily="18" charset="0"/>
                  <a:ea typeface="楷体" panose="02010609060101010101"/>
                  <a:cs typeface="Times New Roman" panose="02020603050405020304" pitchFamily="18" charset="0"/>
                </a:rPr>
                <a:t>*(b-c)+(b-c)*d</a:t>
              </a:r>
              <a:r>
                <a:rPr lang="zh-CN" altLang="en-US" dirty="0" smtClean="0">
                  <a:latin typeface="Times New Roman" panose="02020603050405020304" pitchFamily="18" charset="0"/>
                  <a:ea typeface="楷体" panose="02010609060101010101"/>
                  <a:cs typeface="Times New Roman" panose="02020603050405020304" pitchFamily="18" charset="0"/>
                </a:rPr>
                <a:t>的</a:t>
              </a:r>
              <a:r>
                <a:rPr lang="en-US" altLang="zh-CN" dirty="0" smtClean="0">
                  <a:latin typeface="Times New Roman" panose="02020603050405020304" pitchFamily="18" charset="0"/>
                  <a:ea typeface="楷体" panose="02010609060101010101"/>
                  <a:cs typeface="Times New Roman" panose="02020603050405020304" pitchFamily="18" charset="0"/>
                </a:rPr>
                <a:t>DAG</a:t>
              </a:r>
              <a:endParaRPr lang="zh-CN" altLang="en-US" dirty="0">
                <a:latin typeface="Times New Roman" panose="02020603050405020304" pitchFamily="18" charset="0"/>
                <a:ea typeface="楷体" panose="02010609060101010101"/>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抽象语法树的变体</a:t>
            </a:r>
          </a:p>
        </p:txBody>
      </p:sp>
      <p:sp>
        <p:nvSpPr>
          <p:cNvPr id="3" name="内容占位符 2"/>
          <p:cNvSpPr>
            <a:spLocks noGrp="1"/>
          </p:cNvSpPr>
          <p:nvPr>
            <p:ph idx="1"/>
          </p:nvPr>
        </p:nvSpPr>
        <p:spPr/>
        <p:txBody>
          <a:bodyPr/>
          <a:lstStyle/>
          <a:p>
            <a:r>
              <a:rPr lang="zh-CN" altLang="en-US" dirty="0">
                <a:latin typeface="+mn-ea"/>
              </a:rPr>
              <a:t>表达式的无环</a:t>
            </a:r>
            <a:r>
              <a:rPr lang="zh-CN" altLang="en-US" dirty="0" smtClean="0">
                <a:latin typeface="+mn-ea"/>
              </a:rPr>
              <a:t>有向图</a:t>
            </a:r>
            <a:r>
              <a:rPr lang="en-US" altLang="zh-CN" dirty="0" smtClean="0">
                <a:latin typeface="Times New Roman" panose="02020603050405020304" pitchFamily="18" charset="0"/>
                <a:cs typeface="Times New Roman" panose="02020603050405020304" pitchFamily="18" charset="0"/>
              </a:rPr>
              <a:t>DAG</a:t>
            </a:r>
          </a:p>
          <a:p>
            <a:pPr lvl="1">
              <a:lnSpc>
                <a:spcPct val="90000"/>
              </a:lnSpc>
              <a:defRPr/>
            </a:pPr>
            <a:r>
              <a:rPr lang="zh-CN" altLang="en-US" dirty="0">
                <a:latin typeface="+mn-ea"/>
              </a:rPr>
              <a:t>如何构建</a:t>
            </a:r>
            <a:r>
              <a:rPr lang="en-US" altLang="zh-CN" dirty="0">
                <a:latin typeface="Times New Roman" panose="02020603050405020304" pitchFamily="18" charset="0"/>
                <a:cs typeface="Times New Roman" panose="02020603050405020304" pitchFamily="18" charset="0"/>
              </a:rPr>
              <a:t>DAG</a:t>
            </a:r>
            <a:r>
              <a:rPr lang="zh-CN" altLang="en-US" dirty="0">
                <a:latin typeface="+mn-ea"/>
              </a:rPr>
              <a:t>？</a:t>
            </a:r>
          </a:p>
          <a:p>
            <a:pPr lvl="2">
              <a:lnSpc>
                <a:spcPct val="90000"/>
              </a:lnSpc>
              <a:defRPr/>
            </a:pPr>
            <a:r>
              <a:rPr lang="zh-CN" altLang="en-US" dirty="0">
                <a:latin typeface="+mn-ea"/>
              </a:rPr>
              <a:t>与构造抽象语法树相似</a:t>
            </a:r>
            <a:r>
              <a:rPr lang="zh-CN" altLang="en-US" dirty="0" smtClean="0">
                <a:latin typeface="+mn-ea"/>
              </a:rPr>
              <a:t>，在</a:t>
            </a:r>
            <a:r>
              <a:rPr lang="zh-CN" altLang="en-US" dirty="0">
                <a:latin typeface="+mn-ea"/>
              </a:rPr>
              <a:t>构造节点</a:t>
            </a:r>
            <a:r>
              <a:rPr lang="zh-CN" altLang="en-US" dirty="0" smtClean="0">
                <a:latin typeface="+mn-ea"/>
              </a:rPr>
              <a:t>之前检查</a:t>
            </a:r>
            <a:r>
              <a:rPr lang="zh-CN" altLang="en-US" dirty="0">
                <a:latin typeface="+mn-ea"/>
              </a:rPr>
              <a:t>是否存在相同节点</a:t>
            </a:r>
          </a:p>
          <a:p>
            <a:pPr lvl="3">
              <a:lnSpc>
                <a:spcPct val="90000"/>
              </a:lnSpc>
              <a:defRPr/>
            </a:pPr>
            <a:r>
              <a:rPr lang="zh-CN" altLang="en-US" dirty="0">
                <a:latin typeface="+mn-ea"/>
              </a:rPr>
              <a:t>不存在：构建一个新节点</a:t>
            </a:r>
          </a:p>
          <a:p>
            <a:pPr lvl="3">
              <a:lnSpc>
                <a:spcPct val="90000"/>
              </a:lnSpc>
              <a:defRPr/>
            </a:pPr>
            <a:r>
              <a:rPr lang="zh-CN" altLang="en-US" dirty="0">
                <a:latin typeface="+mn-ea"/>
              </a:rPr>
              <a:t>存在：返回一个指向先前已构造好了的节点的指针</a:t>
            </a:r>
          </a:p>
          <a:p>
            <a:pPr lvl="1"/>
            <a:endParaRPr lang="zh-CN" altLang="en-US" dirty="0">
              <a:latin typeface="Times New Roman" panose="02020603050405020304" pitchFamily="18" charset="0"/>
              <a:cs typeface="Times New Roman" panose="02020603050405020304" pitchFamily="18" charset="0"/>
            </a:endParaRPr>
          </a:p>
        </p:txBody>
      </p:sp>
      <p:graphicFrame>
        <p:nvGraphicFramePr>
          <p:cNvPr id="25" name="表格 24"/>
          <p:cNvGraphicFramePr>
            <a:graphicFrameLocks noGrp="1"/>
          </p:cNvGraphicFramePr>
          <p:nvPr>
            <p:extLst>
              <p:ext uri="{D42A27DB-BD31-4B8C-83A1-F6EECF244321}">
                <p14:modId xmlns:p14="http://schemas.microsoft.com/office/powerpoint/2010/main" val="2316332198"/>
              </p:ext>
            </p:extLst>
          </p:nvPr>
        </p:nvGraphicFramePr>
        <p:xfrm>
          <a:off x="827584" y="3356992"/>
          <a:ext cx="4968552" cy="2639496"/>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78416632"/>
                    </a:ext>
                  </a:extLst>
                </a:gridCol>
                <a:gridCol w="3744416">
                  <a:extLst>
                    <a:ext uri="{9D8B030D-6E8A-4147-A177-3AD203B41FA5}">
                      <a16:colId xmlns:a16="http://schemas.microsoft.com/office/drawing/2014/main" val="2802259202"/>
                    </a:ext>
                  </a:extLst>
                </a:gridCol>
              </a:tblGrid>
              <a:tr h="31082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产  生  式</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  义  规  则</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9739241"/>
                  </a:ext>
                </a:extLst>
              </a:tr>
              <a:tr h="31082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3000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new 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2068124"/>
                  </a:ext>
                </a:extLst>
              </a:tr>
              <a:tr h="310834">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3000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new 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3294687"/>
                  </a:ext>
                </a:extLst>
              </a:tr>
              <a:tr h="58332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T</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3000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new 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9494175"/>
                  </a:ext>
                </a:extLst>
              </a:tr>
              <a:tr h="31082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0673309"/>
                  </a:ext>
                </a:extLst>
              </a:tr>
              <a:tr h="31082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new Leaf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entry</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28283"/>
                  </a:ext>
                </a:extLst>
              </a:tr>
              <a:tr h="31082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num</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node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new Leaf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num</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num</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0"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649542"/>
                  </a:ext>
                </a:extLst>
              </a:tr>
            </a:tbl>
          </a:graphicData>
        </a:graphic>
      </p:graphicFrame>
      <p:sp>
        <p:nvSpPr>
          <p:cNvPr id="26" name="文本框 25"/>
          <p:cNvSpPr txBox="1"/>
          <p:nvPr/>
        </p:nvSpPr>
        <p:spPr>
          <a:xfrm>
            <a:off x="1587982" y="6138446"/>
            <a:ext cx="3272050" cy="338554"/>
          </a:xfrm>
          <a:prstGeom prst="rect">
            <a:avLst/>
          </a:prstGeom>
          <a:noFill/>
        </p:spPr>
        <p:txBody>
          <a:bodyPr wrap="none" rtlCol="0">
            <a:spAutoFit/>
          </a:bodyPr>
          <a:lstStyle/>
          <a:p>
            <a:r>
              <a:rPr lang="zh-CN" altLang="en-US" sz="1600" dirty="0" smtClean="0">
                <a:latin typeface="+mn-ea"/>
                <a:ea typeface="楷体" panose="02010609060101010101"/>
              </a:rPr>
              <a:t>生成语法树或</a:t>
            </a:r>
            <a:r>
              <a:rPr lang="en-US" altLang="zh-CN" sz="1600" dirty="0" smtClean="0">
                <a:latin typeface="+mn-ea"/>
                <a:ea typeface="楷体" panose="02010609060101010101"/>
              </a:rPr>
              <a:t>DAG</a:t>
            </a:r>
            <a:r>
              <a:rPr lang="zh-CN" altLang="en-US" sz="1600" dirty="0" smtClean="0">
                <a:latin typeface="+mn-ea"/>
                <a:ea typeface="楷体" panose="02010609060101010101"/>
              </a:rPr>
              <a:t>的语法制导定义</a:t>
            </a:r>
            <a:endParaRPr lang="zh-CN" altLang="en-US" sz="1600" dirty="0">
              <a:ea typeface="楷体" panose="02010609060101010101"/>
            </a:endParaRPr>
          </a:p>
        </p:txBody>
      </p:sp>
      <p:graphicFrame>
        <p:nvGraphicFramePr>
          <p:cNvPr id="27" name="表格 26"/>
          <p:cNvGraphicFramePr>
            <a:graphicFrameLocks noGrp="1"/>
          </p:cNvGraphicFramePr>
          <p:nvPr>
            <p:extLst>
              <p:ext uri="{D42A27DB-BD31-4B8C-83A1-F6EECF244321}">
                <p14:modId xmlns:p14="http://schemas.microsoft.com/office/powerpoint/2010/main" val="3888648560"/>
              </p:ext>
            </p:extLst>
          </p:nvPr>
        </p:nvGraphicFramePr>
        <p:xfrm>
          <a:off x="6444208" y="2754139"/>
          <a:ext cx="2016224" cy="356616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257228622"/>
                    </a:ext>
                  </a:extLst>
                </a:gridCol>
              </a:tblGrid>
              <a:tr h="249258">
                <a:tc>
                  <a:txBody>
                    <a:bodyPr/>
                    <a:lstStyle/>
                    <a:p>
                      <a:r>
                        <a:rPr lang="en-US" altLang="zh-CN" sz="1200" b="0" i="1" dirty="0" smtClean="0">
                          <a:solidFill>
                            <a:schemeClr val="tx1"/>
                          </a:solidFill>
                          <a:latin typeface="Times New Roman" panose="02020603050405020304" pitchFamily="18" charset="0"/>
                          <a:cs typeface="Times New Roman" panose="02020603050405020304" pitchFamily="18" charset="0"/>
                        </a:rPr>
                        <a:t>P1</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 Leaf(</a:t>
                      </a:r>
                      <a:r>
                        <a:rPr lang="en-US" altLang="zh-CN" sz="1200" b="1" i="1" baseline="0" dirty="0" smtClean="0">
                          <a:solidFill>
                            <a:schemeClr val="tx1"/>
                          </a:solidFill>
                          <a:latin typeface="Times New Roman" panose="02020603050405020304" pitchFamily="18" charset="0"/>
                          <a:cs typeface="Times New Roman" panose="02020603050405020304" pitchFamily="18" charset="0"/>
                        </a:rPr>
                        <a:t>id</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entry-a)</a:t>
                      </a:r>
                      <a:endParaRPr lang="zh-CN" altLang="en-US" sz="1200" b="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8510272"/>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P2</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 Leaf(</a:t>
                      </a:r>
                      <a:r>
                        <a:rPr lang="en-US" altLang="zh-CN" sz="1200" b="1" i="1" baseline="0" dirty="0" smtClean="0">
                          <a:solidFill>
                            <a:schemeClr val="tx1"/>
                          </a:solidFill>
                          <a:latin typeface="Times New Roman" panose="02020603050405020304" pitchFamily="18" charset="0"/>
                          <a:cs typeface="Times New Roman" panose="02020603050405020304" pitchFamily="18" charset="0"/>
                        </a:rPr>
                        <a:t>id</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entry-a)=P1</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4289899"/>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P3</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 Leaf(</a:t>
                      </a:r>
                      <a:r>
                        <a:rPr lang="en-US" altLang="zh-CN" sz="1200" b="1" i="1" baseline="0" dirty="0" smtClean="0">
                          <a:solidFill>
                            <a:schemeClr val="tx1"/>
                          </a:solidFill>
                          <a:latin typeface="Times New Roman" panose="02020603050405020304" pitchFamily="18" charset="0"/>
                          <a:cs typeface="Times New Roman" panose="02020603050405020304" pitchFamily="18" charset="0"/>
                        </a:rPr>
                        <a:t>id</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entry-b)</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736190"/>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P4</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 Leaf(</a:t>
                      </a:r>
                      <a:r>
                        <a:rPr lang="en-US" altLang="zh-CN" sz="1200" b="1" i="1" baseline="0" dirty="0" smtClean="0">
                          <a:solidFill>
                            <a:schemeClr val="tx1"/>
                          </a:solidFill>
                          <a:latin typeface="Times New Roman" panose="02020603050405020304" pitchFamily="18" charset="0"/>
                          <a:cs typeface="Times New Roman" panose="02020603050405020304" pitchFamily="18" charset="0"/>
                        </a:rPr>
                        <a:t>id</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entry-c)</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5168409"/>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P5</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 Node(‘-’, </a:t>
                      </a:r>
                      <a:r>
                        <a:rPr lang="en-US" altLang="zh-CN" sz="1200" b="0" i="1" dirty="0" smtClean="0">
                          <a:solidFill>
                            <a:schemeClr val="tx1"/>
                          </a:solidFill>
                          <a:latin typeface="Times New Roman" panose="02020603050405020304" pitchFamily="18" charset="0"/>
                          <a:cs typeface="Times New Roman" panose="02020603050405020304" pitchFamily="18" charset="0"/>
                        </a:rPr>
                        <a:t>P3</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r>
                        <a:rPr lang="en-US" altLang="zh-CN" sz="1200" b="0" i="1" dirty="0" smtClean="0">
                          <a:solidFill>
                            <a:schemeClr val="tx1"/>
                          </a:solidFill>
                          <a:latin typeface="Times New Roman" panose="02020603050405020304" pitchFamily="18" charset="0"/>
                          <a:cs typeface="Times New Roman" panose="02020603050405020304" pitchFamily="18" charset="0"/>
                        </a:rPr>
                        <a:t> P4</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3890998"/>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P6</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 Node(‘*’, </a:t>
                      </a:r>
                      <a:r>
                        <a:rPr lang="en-US" altLang="zh-CN" sz="1200" b="0" i="1" dirty="0" smtClean="0">
                          <a:solidFill>
                            <a:schemeClr val="tx1"/>
                          </a:solidFill>
                          <a:latin typeface="Times New Roman" panose="02020603050405020304" pitchFamily="18" charset="0"/>
                          <a:cs typeface="Times New Roman" panose="02020603050405020304" pitchFamily="18" charset="0"/>
                        </a:rPr>
                        <a:t>P1</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r>
                        <a:rPr lang="en-US" altLang="zh-CN" sz="1200" b="0" i="1" dirty="0" smtClean="0">
                          <a:solidFill>
                            <a:schemeClr val="tx1"/>
                          </a:solidFill>
                          <a:latin typeface="Times New Roman" panose="02020603050405020304" pitchFamily="18" charset="0"/>
                          <a:cs typeface="Times New Roman" panose="02020603050405020304" pitchFamily="18" charset="0"/>
                        </a:rPr>
                        <a:t> P5</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2907157"/>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P7</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 Node(‘+’, </a:t>
                      </a:r>
                      <a:r>
                        <a:rPr lang="en-US" altLang="zh-CN" sz="1200" b="0" i="1" dirty="0" smtClean="0">
                          <a:solidFill>
                            <a:schemeClr val="tx1"/>
                          </a:solidFill>
                          <a:latin typeface="Times New Roman" panose="02020603050405020304" pitchFamily="18" charset="0"/>
                          <a:cs typeface="Times New Roman" panose="02020603050405020304" pitchFamily="18" charset="0"/>
                        </a:rPr>
                        <a:t>P1</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r>
                        <a:rPr lang="en-US" altLang="zh-CN" sz="1200" b="0" i="1" dirty="0" smtClean="0">
                          <a:solidFill>
                            <a:schemeClr val="tx1"/>
                          </a:solidFill>
                          <a:latin typeface="Times New Roman" panose="02020603050405020304" pitchFamily="18" charset="0"/>
                          <a:cs typeface="Times New Roman" panose="02020603050405020304" pitchFamily="18" charset="0"/>
                        </a:rPr>
                        <a:t> P6</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4134077"/>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P8</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 Leaf(</a:t>
                      </a:r>
                      <a:r>
                        <a:rPr lang="en-US" altLang="zh-CN" sz="1200" b="1" i="1" baseline="0" dirty="0" smtClean="0">
                          <a:solidFill>
                            <a:schemeClr val="tx1"/>
                          </a:solidFill>
                          <a:latin typeface="Times New Roman" panose="02020603050405020304" pitchFamily="18" charset="0"/>
                          <a:cs typeface="Times New Roman" panose="02020603050405020304" pitchFamily="18" charset="0"/>
                        </a:rPr>
                        <a:t>id</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entry-b)=</a:t>
                      </a:r>
                      <a:r>
                        <a:rPr lang="en-US" altLang="zh-CN" sz="1200" b="0" i="1" dirty="0" smtClean="0">
                          <a:solidFill>
                            <a:schemeClr val="tx1"/>
                          </a:solidFill>
                          <a:latin typeface="Times New Roman" panose="02020603050405020304" pitchFamily="18" charset="0"/>
                          <a:cs typeface="Times New Roman" panose="02020603050405020304" pitchFamily="18" charset="0"/>
                        </a:rPr>
                        <a:t>P3</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2429632"/>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P9</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 Leaf(</a:t>
                      </a:r>
                      <a:r>
                        <a:rPr lang="en-US" altLang="zh-CN" sz="1200" b="1" i="1" baseline="0" dirty="0" smtClean="0">
                          <a:solidFill>
                            <a:schemeClr val="tx1"/>
                          </a:solidFill>
                          <a:latin typeface="Times New Roman" panose="02020603050405020304" pitchFamily="18" charset="0"/>
                          <a:cs typeface="Times New Roman" panose="02020603050405020304" pitchFamily="18" charset="0"/>
                        </a:rPr>
                        <a:t>id</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entry-c)=</a:t>
                      </a:r>
                      <a:r>
                        <a:rPr lang="en-US" altLang="zh-CN" sz="1200" b="0" i="1" dirty="0" smtClean="0">
                          <a:solidFill>
                            <a:schemeClr val="tx1"/>
                          </a:solidFill>
                          <a:latin typeface="Times New Roman" panose="02020603050405020304" pitchFamily="18" charset="0"/>
                          <a:cs typeface="Times New Roman" panose="02020603050405020304" pitchFamily="18" charset="0"/>
                        </a:rPr>
                        <a:t>P</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4</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122178"/>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P10</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Node(‘-’, </a:t>
                      </a:r>
                      <a:r>
                        <a:rPr lang="en-US" altLang="zh-CN" sz="1200" b="0" i="1" dirty="0" smtClean="0">
                          <a:solidFill>
                            <a:schemeClr val="tx1"/>
                          </a:solidFill>
                          <a:latin typeface="Times New Roman" panose="02020603050405020304" pitchFamily="18" charset="0"/>
                          <a:cs typeface="Times New Roman" panose="02020603050405020304" pitchFamily="18" charset="0"/>
                        </a:rPr>
                        <a:t>P3</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r>
                        <a:rPr lang="en-US" altLang="zh-CN" sz="1200" b="0" i="1" dirty="0" smtClean="0">
                          <a:solidFill>
                            <a:schemeClr val="tx1"/>
                          </a:solidFill>
                          <a:latin typeface="Times New Roman" panose="02020603050405020304" pitchFamily="18" charset="0"/>
                          <a:cs typeface="Times New Roman" panose="02020603050405020304" pitchFamily="18" charset="0"/>
                        </a:rPr>
                        <a:t> P4</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r>
                        <a:rPr lang="en-US" altLang="zh-CN" sz="1200" b="0" i="1" dirty="0" smtClean="0">
                          <a:solidFill>
                            <a:schemeClr val="tx1"/>
                          </a:solidFill>
                          <a:latin typeface="Times New Roman" panose="02020603050405020304" pitchFamily="18" charset="0"/>
                          <a:cs typeface="Times New Roman" panose="02020603050405020304" pitchFamily="18" charset="0"/>
                        </a:rPr>
                        <a:t>P5</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3625240"/>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P11</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Leaf(</a:t>
                      </a:r>
                      <a:r>
                        <a:rPr lang="en-US" altLang="zh-CN" sz="1200" b="1" i="1" baseline="0" dirty="0" smtClean="0">
                          <a:solidFill>
                            <a:schemeClr val="tx1"/>
                          </a:solidFill>
                          <a:latin typeface="Times New Roman" panose="02020603050405020304" pitchFamily="18" charset="0"/>
                          <a:cs typeface="Times New Roman" panose="02020603050405020304" pitchFamily="18" charset="0"/>
                        </a:rPr>
                        <a:t>id</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entry-d)</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079167"/>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P1</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2= Node(‘*’, </a:t>
                      </a:r>
                      <a:r>
                        <a:rPr lang="en-US" altLang="zh-CN" sz="1200" b="0" i="1" dirty="0" smtClean="0">
                          <a:solidFill>
                            <a:schemeClr val="tx1"/>
                          </a:solidFill>
                          <a:latin typeface="Times New Roman" panose="02020603050405020304" pitchFamily="18" charset="0"/>
                          <a:cs typeface="Times New Roman" panose="02020603050405020304" pitchFamily="18" charset="0"/>
                        </a:rPr>
                        <a:t>P5</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r>
                        <a:rPr lang="en-US" altLang="zh-CN" sz="1200" b="0" i="1" dirty="0" smtClean="0">
                          <a:solidFill>
                            <a:schemeClr val="tx1"/>
                          </a:solidFill>
                          <a:latin typeface="Times New Roman" panose="02020603050405020304" pitchFamily="18" charset="0"/>
                          <a:cs typeface="Times New Roman" panose="02020603050405020304" pitchFamily="18" charset="0"/>
                        </a:rPr>
                        <a:t> P11</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1018949"/>
                  </a:ext>
                </a:extLst>
              </a:tr>
              <a:tr h="249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1" dirty="0" smtClean="0">
                          <a:solidFill>
                            <a:schemeClr val="tx1"/>
                          </a:solidFill>
                          <a:latin typeface="Times New Roman" panose="02020603050405020304" pitchFamily="18" charset="0"/>
                          <a:cs typeface="Times New Roman" panose="02020603050405020304" pitchFamily="18" charset="0"/>
                        </a:rPr>
                        <a:t>P1</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3= Node(‘+’, </a:t>
                      </a:r>
                      <a:r>
                        <a:rPr lang="en-US" altLang="zh-CN" sz="1200" b="0" i="1" dirty="0" smtClean="0">
                          <a:solidFill>
                            <a:schemeClr val="tx1"/>
                          </a:solidFill>
                          <a:latin typeface="Times New Roman" panose="02020603050405020304" pitchFamily="18" charset="0"/>
                          <a:cs typeface="Times New Roman" panose="02020603050405020304" pitchFamily="18" charset="0"/>
                        </a:rPr>
                        <a:t>P7</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 ,</a:t>
                      </a:r>
                      <a:r>
                        <a:rPr lang="en-US" altLang="zh-CN" sz="1200" b="0" i="1" dirty="0" smtClean="0">
                          <a:solidFill>
                            <a:schemeClr val="tx1"/>
                          </a:solidFill>
                          <a:latin typeface="Times New Roman" panose="02020603050405020304" pitchFamily="18" charset="0"/>
                          <a:cs typeface="Times New Roman" panose="02020603050405020304" pitchFamily="18" charset="0"/>
                        </a:rPr>
                        <a:t> P</a:t>
                      </a:r>
                      <a:r>
                        <a:rPr lang="en-US" altLang="zh-CN" sz="1200" b="0" i="1" baseline="0" dirty="0" smtClean="0">
                          <a:solidFill>
                            <a:schemeClr val="tx1"/>
                          </a:solidFill>
                          <a:latin typeface="Times New Roman" panose="02020603050405020304" pitchFamily="18" charset="0"/>
                          <a:cs typeface="Times New Roman" panose="02020603050405020304" pitchFamily="18" charset="0"/>
                        </a:rPr>
                        <a:t>12)</a:t>
                      </a:r>
                      <a:endParaRPr lang="zh-CN" altLang="en-US" sz="1200" b="0" i="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6740353"/>
                  </a:ext>
                </a:extLst>
              </a:tr>
            </a:tbl>
          </a:graphicData>
        </a:graphic>
      </p:graphicFrame>
      <p:sp>
        <p:nvSpPr>
          <p:cNvPr id="28" name="文本框 27"/>
          <p:cNvSpPr txBox="1"/>
          <p:nvPr/>
        </p:nvSpPr>
        <p:spPr>
          <a:xfrm>
            <a:off x="6637032" y="6371348"/>
            <a:ext cx="1630575" cy="338554"/>
          </a:xfrm>
          <a:prstGeom prst="rect">
            <a:avLst/>
          </a:prstGeom>
          <a:noFill/>
        </p:spPr>
        <p:txBody>
          <a:bodyPr wrap="none" rtlCol="0">
            <a:spAutoFit/>
          </a:bodyPr>
          <a:lstStyle/>
          <a:p>
            <a:r>
              <a:rPr lang="en-US" altLang="zh-CN" sz="1600" dirty="0" smtClean="0">
                <a:latin typeface="+mn-ea"/>
                <a:ea typeface="楷体" panose="02010609060101010101"/>
              </a:rPr>
              <a:t>DAG</a:t>
            </a:r>
            <a:r>
              <a:rPr lang="zh-CN" altLang="en-US" sz="1600" dirty="0" smtClean="0">
                <a:latin typeface="+mn-ea"/>
                <a:ea typeface="楷体" panose="02010609060101010101"/>
              </a:rPr>
              <a:t>的</a:t>
            </a:r>
            <a:r>
              <a:rPr lang="zh-CN" altLang="en-US" sz="1600" dirty="0">
                <a:latin typeface="+mn-ea"/>
                <a:ea typeface="楷体" panose="02010609060101010101"/>
              </a:rPr>
              <a:t>构造过程</a:t>
            </a:r>
            <a:endParaRPr lang="zh-CN" altLang="en-US" sz="1600" dirty="0">
              <a:ea typeface="楷体" panose="02010609060101010101"/>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抽象语法树的变体</a:t>
            </a:r>
          </a:p>
        </p:txBody>
      </p:sp>
      <p:sp>
        <p:nvSpPr>
          <p:cNvPr id="3" name="内容占位符 2"/>
          <p:cNvSpPr>
            <a:spLocks noGrp="1"/>
          </p:cNvSpPr>
          <p:nvPr>
            <p:ph idx="1"/>
          </p:nvPr>
        </p:nvSpPr>
        <p:spPr/>
        <p:txBody>
          <a:bodyPr/>
          <a:lstStyle/>
          <a:p>
            <a:r>
              <a:rPr lang="zh-CN" altLang="en-US" dirty="0">
                <a:latin typeface="+mn-ea"/>
              </a:rPr>
              <a:t>表达式的无环</a:t>
            </a:r>
            <a:r>
              <a:rPr lang="zh-CN" altLang="en-US" dirty="0" smtClean="0">
                <a:latin typeface="+mn-ea"/>
              </a:rPr>
              <a:t>有向图</a:t>
            </a:r>
            <a:r>
              <a:rPr lang="en-US" altLang="zh-CN" dirty="0" smtClean="0">
                <a:latin typeface="Times New Roman" panose="02020603050405020304" pitchFamily="18" charset="0"/>
                <a:cs typeface="Times New Roman" panose="02020603050405020304" pitchFamily="18" charset="0"/>
              </a:rPr>
              <a:t>DAG</a:t>
            </a:r>
          </a:p>
          <a:p>
            <a:pPr lvl="1">
              <a:lnSpc>
                <a:spcPct val="90000"/>
              </a:lnSpc>
              <a:defRPr/>
            </a:pPr>
            <a:r>
              <a:rPr lang="en-US" altLang="zh-CN" dirty="0" smtClean="0">
                <a:latin typeface="Times New Roman" panose="02020603050405020304" pitchFamily="18" charset="0"/>
                <a:ea typeface="楷体" panose="02010609060101010101"/>
                <a:cs typeface="Times New Roman" panose="02020603050405020304" pitchFamily="18" charset="0"/>
              </a:rPr>
              <a:t>DAG</a:t>
            </a:r>
            <a:r>
              <a:rPr lang="zh-CN" altLang="en-US" dirty="0" smtClean="0">
                <a:latin typeface="+mn-ea"/>
                <a:ea typeface="楷体" panose="02010609060101010101"/>
              </a:rPr>
              <a:t>的存放</a:t>
            </a:r>
          </a:p>
          <a:p>
            <a:pPr lvl="2">
              <a:lnSpc>
                <a:spcPct val="90000"/>
              </a:lnSpc>
              <a:defRPr/>
            </a:pPr>
            <a:r>
              <a:rPr lang="zh-CN" altLang="en-US" dirty="0" smtClean="0">
                <a:latin typeface="+mn-ea"/>
                <a:ea typeface="楷体" panose="02010609060101010101"/>
              </a:rPr>
              <a:t>数组</a:t>
            </a:r>
            <a:endParaRPr lang="en-US" altLang="zh-CN" dirty="0" smtClean="0">
              <a:latin typeface="+mn-ea"/>
              <a:ea typeface="楷体" panose="02010609060101010101"/>
            </a:endParaRPr>
          </a:p>
          <a:p>
            <a:pPr lvl="2">
              <a:lnSpc>
                <a:spcPct val="90000"/>
              </a:lnSpc>
              <a:defRPr/>
            </a:pPr>
            <a:r>
              <a:rPr lang="zh-CN" altLang="en-US" dirty="0" smtClean="0">
                <a:latin typeface="+mn-ea"/>
                <a:ea typeface="楷体" panose="02010609060101010101"/>
              </a:rPr>
              <a:t>节点的整数索引：值编号</a:t>
            </a:r>
          </a:p>
          <a:p>
            <a:pPr lvl="2">
              <a:lnSpc>
                <a:spcPct val="90000"/>
              </a:lnSpc>
              <a:defRPr/>
            </a:pPr>
            <a:r>
              <a:rPr lang="zh-CN" altLang="en-US" dirty="0" smtClean="0">
                <a:latin typeface="+mn-ea"/>
                <a:ea typeface="楷体" panose="02010609060101010101"/>
              </a:rPr>
              <a:t>构造</a:t>
            </a:r>
            <a:r>
              <a:rPr lang="zh-CN" altLang="en-US" dirty="0" smtClean="0">
                <a:latin typeface="Times New Roman" panose="02020603050405020304" pitchFamily="18" charset="0"/>
                <a:ea typeface="楷体" panose="02010609060101010101"/>
                <a:cs typeface="Times New Roman" panose="02020603050405020304" pitchFamily="18" charset="0"/>
              </a:rPr>
              <a:t>DAG</a:t>
            </a:r>
            <a:r>
              <a:rPr lang="zh-CN" altLang="en-US" dirty="0" smtClean="0">
                <a:latin typeface="+mn-ea"/>
                <a:ea typeface="楷体" panose="02010609060101010101"/>
              </a:rPr>
              <a:t>节点的值编号方法</a:t>
            </a:r>
          </a:p>
          <a:p>
            <a:pPr lvl="3">
              <a:lnSpc>
                <a:spcPct val="90000"/>
              </a:lnSpc>
              <a:defRPr/>
            </a:pPr>
            <a:r>
              <a:rPr lang="zh-CN" altLang="en-US" dirty="0" smtClean="0">
                <a:latin typeface="+mn-ea"/>
                <a:ea typeface="楷体" panose="02010609060101010101"/>
              </a:rPr>
              <a:t>列表 </a:t>
            </a:r>
          </a:p>
          <a:p>
            <a:pPr lvl="3">
              <a:lnSpc>
                <a:spcPct val="90000"/>
              </a:lnSpc>
              <a:defRPr/>
            </a:pPr>
            <a:r>
              <a:rPr lang="zh-CN" altLang="en-US" dirty="0" smtClean="0">
                <a:latin typeface="Times New Roman" panose="02020603050405020304" pitchFamily="18" charset="0"/>
                <a:ea typeface="楷体" panose="02010609060101010101"/>
                <a:cs typeface="Times New Roman" panose="02020603050405020304" pitchFamily="18" charset="0"/>
              </a:rPr>
              <a:t>HASH</a:t>
            </a:r>
            <a:r>
              <a:rPr lang="zh-CN" altLang="en-US" dirty="0" smtClean="0">
                <a:latin typeface="+mn-ea"/>
                <a:ea typeface="楷体" panose="02010609060101010101"/>
              </a:rPr>
              <a:t>表 </a:t>
            </a:r>
          </a:p>
          <a:p>
            <a:pPr lvl="1"/>
            <a:endParaRPr lang="zh-CN" altLang="en-US" dirty="0">
              <a:latin typeface="Times New Roman" panose="02020603050405020304" pitchFamily="18" charset="0"/>
              <a:cs typeface="Times New Roman" panose="02020603050405020304" pitchFamily="18" charset="0"/>
            </a:endParaRPr>
          </a:p>
        </p:txBody>
      </p:sp>
      <p:grpSp>
        <p:nvGrpSpPr>
          <p:cNvPr id="4" name="组合 3"/>
          <p:cNvGrpSpPr/>
          <p:nvPr/>
        </p:nvGrpSpPr>
        <p:grpSpPr>
          <a:xfrm>
            <a:off x="899592" y="3861048"/>
            <a:ext cx="1665282" cy="2198712"/>
            <a:chOff x="3203848" y="4052478"/>
            <a:chExt cx="1665282" cy="1847086"/>
          </a:xfrm>
        </p:grpSpPr>
        <p:sp>
          <p:nvSpPr>
            <p:cNvPr id="5" name="文本框 4"/>
            <p:cNvSpPr txBox="1"/>
            <p:nvPr/>
          </p:nvSpPr>
          <p:spPr>
            <a:xfrm>
              <a:off x="4427984" y="5563441"/>
              <a:ext cx="441146" cy="336123"/>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10</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3927908" y="4980102"/>
              <a:ext cx="357790" cy="336123"/>
            </a:xfrm>
            <a:prstGeom prst="rect">
              <a:avLst/>
            </a:prstGeom>
            <a:noFill/>
          </p:spPr>
          <p:txBody>
            <a:bodyPr wrap="none" rtlCol="0">
              <a:spAutoFit/>
            </a:bodyPr>
            <a:lstStyle/>
            <a:p>
              <a:r>
                <a:rPr lang="en-US" altLang="zh-CN" sz="2000" b="1" i="1" dirty="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11" name="直接连接符 10"/>
            <p:cNvCxnSpPr/>
            <p:nvPr/>
          </p:nvCxnSpPr>
          <p:spPr>
            <a:xfrm>
              <a:off x="4211960" y="5228918"/>
              <a:ext cx="360040" cy="3507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13" idx="0"/>
            </p:cNvCxnSpPr>
            <p:nvPr/>
          </p:nvCxnSpPr>
          <p:spPr>
            <a:xfrm flipH="1">
              <a:off x="3331447" y="5204037"/>
              <a:ext cx="480105" cy="3131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203848" y="5517232"/>
              <a:ext cx="255198" cy="336123"/>
            </a:xfrm>
            <a:prstGeom prst="rect">
              <a:avLst/>
            </a:prstGeom>
            <a:noFill/>
          </p:spPr>
          <p:txBody>
            <a:bodyPr wrap="none" rtlCol="0">
              <a:spAutoFit/>
            </a:bodyPr>
            <a:lstStyle/>
            <a:p>
              <a:r>
                <a:rPr lang="en-US" altLang="zh-CN" sz="2000" b="1" i="1" dirty="0">
                  <a:solidFill>
                    <a:schemeClr val="tx2"/>
                  </a:solidFill>
                  <a:latin typeface="Times New Roman" panose="02020603050405020304" pitchFamily="18" charset="0"/>
                  <a:cs typeface="Times New Roman" panose="02020603050405020304" pitchFamily="18" charset="0"/>
                </a:rPr>
                <a:t>i</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14" name="直接连接符 13"/>
            <p:cNvCxnSpPr/>
            <p:nvPr/>
          </p:nvCxnSpPr>
          <p:spPr>
            <a:xfrm>
              <a:off x="3567868" y="4672400"/>
              <a:ext cx="360040" cy="3507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06397" y="4353147"/>
              <a:ext cx="357790" cy="336123"/>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23" name="弧形 22"/>
            <p:cNvSpPr/>
            <p:nvPr/>
          </p:nvSpPr>
          <p:spPr>
            <a:xfrm rot="12201626">
              <a:off x="3269422" y="4052478"/>
              <a:ext cx="761995" cy="1524228"/>
            </a:xfrm>
            <a:prstGeom prst="arc">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i="1">
                <a:solidFill>
                  <a:schemeClr val="tx2"/>
                </a:solidFill>
                <a:latin typeface="Times New Roman" panose="02020603050405020304" pitchFamily="18" charset="0"/>
                <a:cs typeface="Times New Roman" panose="02020603050405020304" pitchFamily="18" charset="0"/>
              </a:endParaRPr>
            </a:p>
          </p:txBody>
        </p:sp>
      </p:grpSp>
      <p:sp>
        <p:nvSpPr>
          <p:cNvPr id="25" name="矩形 24"/>
          <p:cNvSpPr/>
          <p:nvPr/>
        </p:nvSpPr>
        <p:spPr>
          <a:xfrm>
            <a:off x="797001" y="6264464"/>
            <a:ext cx="3919015" cy="338554"/>
          </a:xfrm>
          <a:prstGeom prst="rect">
            <a:avLst/>
          </a:prstGeom>
        </p:spPr>
        <p:txBody>
          <a:bodyPr wrap="square">
            <a:spAutoFit/>
          </a:bodyPr>
          <a:lstStyle/>
          <a:p>
            <a:r>
              <a:rPr lang="en-US" altLang="zh-CN" sz="1600" dirty="0" err="1" smtClean="0">
                <a:latin typeface="Times New Roman" panose="02020603050405020304" pitchFamily="18" charset="0"/>
                <a:ea typeface="楷体" panose="02010609060101010101"/>
                <a:cs typeface="Times New Roman" panose="02020603050405020304" pitchFamily="18" charset="0"/>
              </a:rPr>
              <a:t>i</a:t>
            </a:r>
            <a:r>
              <a:rPr lang="en-US" altLang="zh-CN" sz="1600" dirty="0" smtClean="0">
                <a:latin typeface="Times New Roman" panose="02020603050405020304" pitchFamily="18" charset="0"/>
                <a:ea typeface="楷体" panose="02010609060101010101"/>
                <a:cs typeface="Times New Roman" panose="02020603050405020304" pitchFamily="18" charset="0"/>
              </a:rPr>
              <a:t>=i+10</a:t>
            </a:r>
            <a:r>
              <a:rPr lang="zh-CN" altLang="en-US" sz="1600" dirty="0" smtClean="0">
                <a:latin typeface="+mn-ea"/>
                <a:ea typeface="楷体" panose="02010609060101010101"/>
              </a:rPr>
              <a:t>的</a:t>
            </a:r>
            <a:r>
              <a:rPr lang="en-US" altLang="zh-CN" sz="1600" dirty="0" smtClean="0">
                <a:latin typeface="+mn-ea"/>
                <a:ea typeface="楷体" panose="02010609060101010101"/>
              </a:rPr>
              <a:t>DAG</a:t>
            </a:r>
            <a:r>
              <a:rPr lang="zh-CN" altLang="en-US" sz="1600" dirty="0" smtClean="0">
                <a:latin typeface="+mn-ea"/>
                <a:ea typeface="楷体" panose="02010609060101010101"/>
              </a:rPr>
              <a:t>的节点在数组中的表示</a:t>
            </a:r>
            <a:endParaRPr lang="zh-CN" altLang="en-US" sz="1600" dirty="0">
              <a:ea typeface="楷体" panose="02010609060101010101"/>
            </a:endParaRPr>
          </a:p>
        </p:txBody>
      </p:sp>
      <p:graphicFrame>
        <p:nvGraphicFramePr>
          <p:cNvPr id="26" name="表格 25"/>
          <p:cNvGraphicFramePr>
            <a:graphicFrameLocks noGrp="1"/>
          </p:cNvGraphicFramePr>
          <p:nvPr>
            <p:extLst>
              <p:ext uri="{D42A27DB-BD31-4B8C-83A1-F6EECF244321}">
                <p14:modId xmlns:p14="http://schemas.microsoft.com/office/powerpoint/2010/main" val="3398057556"/>
              </p:ext>
            </p:extLst>
          </p:nvPr>
        </p:nvGraphicFramePr>
        <p:xfrm>
          <a:off x="2699792" y="4278868"/>
          <a:ext cx="1771648" cy="1828800"/>
        </p:xfrm>
        <a:graphic>
          <a:graphicData uri="http://schemas.openxmlformats.org/drawingml/2006/table">
            <a:tbl>
              <a:tblPr>
                <a:tableStyleId>{5C22544A-7EE6-4342-B048-85BDC9FD1C3A}</a:tableStyleId>
              </a:tblPr>
              <a:tblGrid>
                <a:gridCol w="390652">
                  <a:extLst>
                    <a:ext uri="{9D8B030D-6E8A-4147-A177-3AD203B41FA5}">
                      <a16:colId xmlns:a16="http://schemas.microsoft.com/office/drawing/2014/main" val="151017914"/>
                    </a:ext>
                  </a:extLst>
                </a:gridCol>
                <a:gridCol w="790446">
                  <a:extLst>
                    <a:ext uri="{9D8B030D-6E8A-4147-A177-3AD203B41FA5}">
                      <a16:colId xmlns:a16="http://schemas.microsoft.com/office/drawing/2014/main" val="2899500871"/>
                    </a:ext>
                  </a:extLst>
                </a:gridCol>
                <a:gridCol w="295275">
                  <a:extLst>
                    <a:ext uri="{9D8B030D-6E8A-4147-A177-3AD203B41FA5}">
                      <a16:colId xmlns:a16="http://schemas.microsoft.com/office/drawing/2014/main" val="1615554823"/>
                    </a:ext>
                  </a:extLst>
                </a:gridCol>
                <a:gridCol w="295275">
                  <a:extLst>
                    <a:ext uri="{9D8B030D-6E8A-4147-A177-3AD203B41FA5}">
                      <a16:colId xmlns:a16="http://schemas.microsoft.com/office/drawing/2014/main" val="2849583331"/>
                    </a:ext>
                  </a:extLst>
                </a:gridCol>
              </a:tblGrid>
              <a:tr h="348513">
                <a:tc>
                  <a:txBody>
                    <a:bodyPr/>
                    <a:lstStyle/>
                    <a:p>
                      <a:pPr algn="ctr"/>
                      <a:r>
                        <a:rPr lang="en-US" altLang="zh-CN" b="1" dirty="0" smtClean="0">
                          <a:solidFill>
                            <a:schemeClr val="tx2"/>
                          </a:solidFill>
                        </a:rPr>
                        <a:t>1</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rPr>
                        <a:t>id</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2712971470"/>
                  </a:ext>
                </a:extLst>
              </a:tr>
              <a:tr h="348513">
                <a:tc>
                  <a:txBody>
                    <a:bodyPr/>
                    <a:lstStyle/>
                    <a:p>
                      <a:pPr algn="ctr"/>
                      <a:r>
                        <a:rPr lang="en-US" altLang="zh-CN" b="1" dirty="0" smtClean="0">
                          <a:solidFill>
                            <a:schemeClr val="tx2"/>
                          </a:solidFill>
                        </a:rPr>
                        <a:t>2</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err="1" smtClean="0">
                          <a:solidFill>
                            <a:schemeClr val="tx2"/>
                          </a:solidFill>
                        </a:rPr>
                        <a:t>num</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b="1" dirty="0" smtClean="0">
                          <a:solidFill>
                            <a:schemeClr val="tx2"/>
                          </a:solidFill>
                        </a:rPr>
                        <a:t>10</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932167893"/>
                  </a:ext>
                </a:extLst>
              </a:tr>
              <a:tr h="348513">
                <a:tc>
                  <a:txBody>
                    <a:bodyPr/>
                    <a:lstStyle/>
                    <a:p>
                      <a:pPr algn="ctr"/>
                      <a:r>
                        <a:rPr lang="en-US" altLang="zh-CN" b="1" dirty="0" smtClean="0">
                          <a:solidFill>
                            <a:schemeClr val="tx2"/>
                          </a:solidFill>
                        </a:rPr>
                        <a:t>3</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rPr>
                        <a:t>+</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rPr>
                        <a:t>1</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rPr>
                        <a:t>2</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0691158"/>
                  </a:ext>
                </a:extLst>
              </a:tr>
              <a:tr h="348513">
                <a:tc>
                  <a:txBody>
                    <a:bodyPr/>
                    <a:lstStyle/>
                    <a:p>
                      <a:pPr algn="ctr"/>
                      <a:r>
                        <a:rPr lang="en-US" altLang="zh-CN" b="1" dirty="0" smtClean="0">
                          <a:solidFill>
                            <a:schemeClr val="tx2"/>
                          </a:solidFill>
                        </a:rPr>
                        <a:t>4</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smtClean="0">
                          <a:solidFill>
                            <a:schemeClr val="tx2"/>
                          </a:solidFill>
                        </a:rPr>
                        <a:t>=</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rPr>
                        <a:t>1</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2"/>
                          </a:solidFill>
                        </a:rPr>
                        <a:t>3</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4577248"/>
                  </a:ext>
                </a:extLst>
              </a:tr>
              <a:tr h="348513">
                <a:tc>
                  <a:txBody>
                    <a:bodyPr/>
                    <a:lstStyle/>
                    <a:p>
                      <a:pPr algn="ctr"/>
                      <a:r>
                        <a:rPr lang="en-US" altLang="zh-CN" b="1" dirty="0" smtClean="0">
                          <a:solidFill>
                            <a:schemeClr val="tx2"/>
                          </a:solidFill>
                        </a:rPr>
                        <a:t>5</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altLang="zh-CN" b="1" dirty="0" smtClean="0">
                          <a:solidFill>
                            <a:schemeClr val="tx2"/>
                          </a:solidFill>
                        </a:rPr>
                        <a:t>…</a:t>
                      </a: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3453425964"/>
                  </a:ext>
                </a:extLst>
              </a:tr>
            </a:tbl>
          </a:graphicData>
        </a:graphic>
      </p:graphicFrame>
      <p:sp>
        <p:nvSpPr>
          <p:cNvPr id="27" name="矩形 26"/>
          <p:cNvSpPr/>
          <p:nvPr/>
        </p:nvSpPr>
        <p:spPr>
          <a:xfrm>
            <a:off x="4716016" y="4155047"/>
            <a:ext cx="730211" cy="830997"/>
          </a:xfrm>
          <a:prstGeom prst="rect">
            <a:avLst/>
          </a:prstGeom>
        </p:spPr>
        <p:txBody>
          <a:bodyPr wrap="square">
            <a:spAutoFit/>
          </a:bodyPr>
          <a:lstStyle/>
          <a:p>
            <a:r>
              <a:rPr lang="zh-CN" altLang="en-US" sz="1600" dirty="0" smtClean="0">
                <a:solidFill>
                  <a:schemeClr val="tx2"/>
                </a:solidFill>
                <a:latin typeface="Times New Roman" panose="02020603050405020304" pitchFamily="18" charset="0"/>
                <a:ea typeface="楷体" panose="02010609060101010101"/>
                <a:cs typeface="Times New Roman" panose="02020603050405020304" pitchFamily="18" charset="0"/>
              </a:rPr>
              <a:t>到 </a:t>
            </a:r>
            <a:r>
              <a:rPr lang="en-US" altLang="zh-CN" sz="1600" dirty="0" err="1">
                <a:solidFill>
                  <a:schemeClr val="tx2"/>
                </a:solidFill>
                <a:latin typeface="Times New Roman" panose="02020603050405020304" pitchFamily="18" charset="0"/>
                <a:ea typeface="楷体" panose="02010609060101010101"/>
                <a:cs typeface="Times New Roman" panose="02020603050405020304" pitchFamily="18" charset="0"/>
              </a:rPr>
              <a:t>i</a:t>
            </a:r>
            <a:r>
              <a:rPr lang="zh-CN" altLang="en-US" sz="1600" dirty="0" smtClean="0">
                <a:solidFill>
                  <a:schemeClr val="tx2"/>
                </a:solidFill>
                <a:latin typeface="Times New Roman" panose="02020603050405020304" pitchFamily="18" charset="0"/>
                <a:ea typeface="楷体" panose="02010609060101010101"/>
                <a:cs typeface="Times New Roman" panose="02020603050405020304" pitchFamily="18" charset="0"/>
              </a:rPr>
              <a:t>对应的条目</a:t>
            </a:r>
            <a:endParaRPr lang="zh-CN" altLang="en-US" sz="1600" dirty="0">
              <a:solidFill>
                <a:schemeClr val="tx2"/>
              </a:solidFill>
              <a:ea typeface="楷体" panose="02010609060101010101"/>
            </a:endParaRPr>
          </a:p>
        </p:txBody>
      </p:sp>
      <p:cxnSp>
        <p:nvCxnSpPr>
          <p:cNvPr id="29" name="直接箭头连接符 28"/>
          <p:cNvCxnSpPr/>
          <p:nvPr/>
        </p:nvCxnSpPr>
        <p:spPr>
          <a:xfrm>
            <a:off x="4139952" y="4466312"/>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31" idx="1"/>
          </p:cNvCxnSpPr>
          <p:nvPr/>
        </p:nvCxnSpPr>
        <p:spPr>
          <a:xfrm flipV="1">
            <a:off x="4139952" y="2278906"/>
            <a:ext cx="864096" cy="7900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004048" y="1124744"/>
            <a:ext cx="3591911" cy="2308324"/>
          </a:xfrm>
          <a:prstGeom prst="rect">
            <a:avLst/>
          </a:prstGeom>
          <a:noFill/>
          <a:ln>
            <a:solidFill>
              <a:schemeClr val="tx2"/>
            </a:solidFill>
          </a:ln>
        </p:spPr>
        <p:txBody>
          <a:bodyPr wrap="square" rtlCol="0">
            <a:spAutoFit/>
          </a:bodyPr>
          <a:lstStyle/>
          <a:p>
            <a:r>
              <a:rPr lang="zh-CN" altLang="en-US" sz="1600" dirty="0" smtClean="0">
                <a:ea typeface="楷体" panose="02010609060101010101"/>
              </a:rPr>
              <a:t>输入：标号</a:t>
            </a:r>
            <a:r>
              <a:rPr lang="en-US" altLang="zh-CN" sz="1600" dirty="0" smtClean="0">
                <a:ea typeface="楷体" panose="02010609060101010101"/>
              </a:rPr>
              <a:t>op</a:t>
            </a:r>
            <a:r>
              <a:rPr lang="zh-CN" altLang="en-US" sz="1600" dirty="0" smtClean="0">
                <a:ea typeface="楷体" panose="02010609060101010101"/>
              </a:rPr>
              <a:t>、结点</a:t>
            </a:r>
            <a:r>
              <a:rPr lang="en-US" altLang="zh-CN" sz="1600" dirty="0" smtClean="0">
                <a:ea typeface="楷体" panose="02010609060101010101"/>
              </a:rPr>
              <a:t>l</a:t>
            </a:r>
            <a:r>
              <a:rPr lang="zh-CN" altLang="en-US" sz="1600" dirty="0" smtClean="0">
                <a:ea typeface="楷体" panose="02010609060101010101"/>
              </a:rPr>
              <a:t>和结点</a:t>
            </a:r>
            <a:r>
              <a:rPr lang="en-US" altLang="zh-CN" sz="1600" dirty="0" smtClean="0">
                <a:ea typeface="楷体" panose="02010609060101010101"/>
              </a:rPr>
              <a:t>r</a:t>
            </a:r>
          </a:p>
          <a:p>
            <a:r>
              <a:rPr lang="zh-CN" altLang="en-US" sz="1600" dirty="0" smtClean="0">
                <a:ea typeface="楷体" panose="02010609060101010101"/>
              </a:rPr>
              <a:t>输出：数组中具有三元组 </a:t>
            </a:r>
            <a:r>
              <a:rPr lang="en-US" altLang="zh-CN" sz="1600" dirty="0" smtClean="0">
                <a:ea typeface="楷体" panose="02010609060101010101"/>
              </a:rPr>
              <a:t>&lt;op</a:t>
            </a:r>
            <a:r>
              <a:rPr lang="zh-CN" altLang="en-US" sz="1600" dirty="0" smtClean="0">
                <a:ea typeface="楷体" panose="02010609060101010101"/>
              </a:rPr>
              <a:t>，</a:t>
            </a:r>
            <a:r>
              <a:rPr lang="en-US" altLang="zh-CN" sz="1600" dirty="0" smtClean="0">
                <a:ea typeface="楷体" panose="02010609060101010101"/>
              </a:rPr>
              <a:t>l</a:t>
            </a:r>
            <a:r>
              <a:rPr lang="zh-CN" altLang="en-US" sz="1600" dirty="0" smtClean="0">
                <a:ea typeface="楷体" panose="02010609060101010101"/>
              </a:rPr>
              <a:t>，</a:t>
            </a:r>
            <a:r>
              <a:rPr lang="en-US" altLang="zh-CN" sz="1600" dirty="0" smtClean="0">
                <a:ea typeface="楷体" panose="02010609060101010101"/>
              </a:rPr>
              <a:t>r&gt;</a:t>
            </a:r>
            <a:r>
              <a:rPr lang="zh-CN" altLang="en-US" sz="1600" dirty="0" smtClean="0">
                <a:ea typeface="楷体" panose="02010609060101010101"/>
              </a:rPr>
              <a:t>形式的结点的值编码。</a:t>
            </a:r>
            <a:endParaRPr lang="en-US" altLang="zh-CN" sz="1600" dirty="0" smtClean="0">
              <a:ea typeface="楷体" panose="02010609060101010101"/>
            </a:endParaRPr>
          </a:p>
          <a:p>
            <a:r>
              <a:rPr lang="zh-CN" altLang="en-US" sz="1600" dirty="0" smtClean="0">
                <a:ea typeface="楷体" panose="02010609060101010101"/>
              </a:rPr>
              <a:t>方法：在数组中搜索结点</a:t>
            </a:r>
            <a:r>
              <a:rPr lang="en-US" altLang="zh-CN" sz="1600" dirty="0" smtClean="0">
                <a:ea typeface="楷体" panose="02010609060101010101"/>
              </a:rPr>
              <a:t>M</a:t>
            </a:r>
            <a:r>
              <a:rPr lang="zh-CN" altLang="en-US" sz="1600" dirty="0" smtClean="0">
                <a:ea typeface="楷体" panose="02010609060101010101"/>
              </a:rPr>
              <a:t>（</a:t>
            </a:r>
            <a:r>
              <a:rPr lang="zh-CN" altLang="en-US" sz="1600" dirty="0" smtClean="0">
                <a:solidFill>
                  <a:schemeClr val="tx2"/>
                </a:solidFill>
                <a:ea typeface="楷体" panose="02010609060101010101"/>
              </a:rPr>
              <a:t>标号：</a:t>
            </a:r>
            <a:r>
              <a:rPr lang="en-US" altLang="zh-CN" sz="1600" dirty="0" smtClean="0">
                <a:solidFill>
                  <a:schemeClr val="tx2"/>
                </a:solidFill>
                <a:ea typeface="楷体" panose="02010609060101010101"/>
              </a:rPr>
              <a:t>op</a:t>
            </a:r>
            <a:r>
              <a:rPr lang="zh-CN" altLang="en-US" sz="1600" dirty="0" smtClean="0">
                <a:solidFill>
                  <a:schemeClr val="tx2"/>
                </a:solidFill>
                <a:ea typeface="楷体" panose="02010609060101010101"/>
              </a:rPr>
              <a:t>，左子节点：</a:t>
            </a:r>
            <a:r>
              <a:rPr lang="en-US" altLang="zh-CN" sz="1600" dirty="0" smtClean="0">
                <a:solidFill>
                  <a:schemeClr val="tx2"/>
                </a:solidFill>
                <a:ea typeface="楷体" panose="02010609060101010101"/>
              </a:rPr>
              <a:t>l</a:t>
            </a:r>
            <a:r>
              <a:rPr lang="zh-CN" altLang="en-US" sz="1600" dirty="0">
                <a:solidFill>
                  <a:schemeClr val="tx2"/>
                </a:solidFill>
                <a:ea typeface="楷体" panose="02010609060101010101"/>
              </a:rPr>
              <a:t>，</a:t>
            </a:r>
            <a:r>
              <a:rPr lang="zh-CN" altLang="en-US" sz="1600" dirty="0" smtClean="0">
                <a:solidFill>
                  <a:schemeClr val="tx2"/>
                </a:solidFill>
                <a:ea typeface="楷体" panose="02010609060101010101"/>
              </a:rPr>
              <a:t>右子节点：</a:t>
            </a:r>
            <a:r>
              <a:rPr lang="en-US" altLang="zh-CN" sz="1600" dirty="0" smtClean="0">
                <a:solidFill>
                  <a:schemeClr val="tx2"/>
                </a:solidFill>
                <a:ea typeface="楷体" panose="02010609060101010101"/>
              </a:rPr>
              <a:t>r</a:t>
            </a:r>
            <a:r>
              <a:rPr lang="zh-CN" altLang="en-US" sz="1600" dirty="0" smtClean="0">
                <a:ea typeface="楷体" panose="02010609060101010101"/>
              </a:rPr>
              <a:t>），</a:t>
            </a:r>
            <a:endParaRPr lang="en-US" altLang="zh-CN" sz="1600" dirty="0" smtClean="0">
              <a:ea typeface="楷体" panose="02010609060101010101"/>
            </a:endParaRPr>
          </a:p>
          <a:p>
            <a:r>
              <a:rPr lang="zh-CN" altLang="en-US" sz="1600" dirty="0" smtClean="0">
                <a:ea typeface="楷体" panose="02010609060101010101"/>
              </a:rPr>
              <a:t>若存在，返回</a:t>
            </a:r>
            <a:r>
              <a:rPr lang="en-US" altLang="zh-CN" sz="1600" dirty="0" smtClean="0">
                <a:ea typeface="楷体" panose="02010609060101010101"/>
              </a:rPr>
              <a:t>M</a:t>
            </a:r>
            <a:r>
              <a:rPr lang="zh-CN" altLang="en-US" sz="1600" dirty="0" smtClean="0">
                <a:ea typeface="楷体" panose="02010609060101010101"/>
              </a:rPr>
              <a:t>结点的值编码；</a:t>
            </a:r>
            <a:endParaRPr lang="en-US" altLang="zh-CN" sz="1600" dirty="0" smtClean="0">
              <a:ea typeface="楷体" panose="02010609060101010101"/>
            </a:endParaRPr>
          </a:p>
          <a:p>
            <a:r>
              <a:rPr lang="zh-CN" altLang="en-US" sz="1600" dirty="0" smtClean="0">
                <a:ea typeface="楷体" panose="02010609060101010101"/>
              </a:rPr>
              <a:t>若不存在，在数组中添加结点</a:t>
            </a:r>
            <a:r>
              <a:rPr lang="en-US" altLang="zh-CN" sz="1600" dirty="0" smtClean="0">
                <a:ea typeface="楷体" panose="02010609060101010101"/>
              </a:rPr>
              <a:t>N</a:t>
            </a:r>
            <a:r>
              <a:rPr lang="zh-CN" altLang="en-US" sz="1600" dirty="0" smtClean="0">
                <a:ea typeface="楷体" panose="02010609060101010101"/>
              </a:rPr>
              <a:t>（</a:t>
            </a:r>
            <a:r>
              <a:rPr lang="zh-CN" altLang="en-US" sz="1600" dirty="0">
                <a:ea typeface="楷体" panose="02010609060101010101"/>
              </a:rPr>
              <a:t>标号：</a:t>
            </a:r>
            <a:r>
              <a:rPr lang="en-US" altLang="zh-CN" sz="1600" dirty="0">
                <a:ea typeface="楷体" panose="02010609060101010101"/>
              </a:rPr>
              <a:t>op</a:t>
            </a:r>
            <a:r>
              <a:rPr lang="zh-CN" altLang="en-US" sz="1600" dirty="0">
                <a:ea typeface="楷体" panose="02010609060101010101"/>
              </a:rPr>
              <a:t>，左子节点：</a:t>
            </a:r>
            <a:r>
              <a:rPr lang="en-US" altLang="zh-CN" sz="1600" dirty="0">
                <a:ea typeface="楷体" panose="02010609060101010101"/>
              </a:rPr>
              <a:t>l</a:t>
            </a:r>
            <a:r>
              <a:rPr lang="zh-CN" altLang="en-US" sz="1600" dirty="0">
                <a:ea typeface="楷体" panose="02010609060101010101"/>
              </a:rPr>
              <a:t>，右子节点：</a:t>
            </a:r>
            <a:r>
              <a:rPr lang="en-US" altLang="zh-CN" sz="1600" dirty="0">
                <a:ea typeface="楷体" panose="02010609060101010101"/>
              </a:rPr>
              <a:t>r </a:t>
            </a:r>
            <a:r>
              <a:rPr lang="zh-CN" altLang="en-US" sz="1600" dirty="0" smtClean="0">
                <a:ea typeface="楷体" panose="02010609060101010101"/>
              </a:rPr>
              <a:t>），返回</a:t>
            </a:r>
            <a:r>
              <a:rPr lang="en-US" altLang="zh-CN" sz="1600" dirty="0" smtClean="0">
                <a:ea typeface="楷体" panose="02010609060101010101"/>
              </a:rPr>
              <a:t>N</a:t>
            </a:r>
            <a:r>
              <a:rPr lang="zh-CN" altLang="en-US" sz="1600" dirty="0" smtClean="0">
                <a:ea typeface="楷体" panose="02010609060101010101"/>
              </a:rPr>
              <a:t>的值编码。</a:t>
            </a:r>
            <a:endParaRPr lang="zh-CN" altLang="en-US" sz="1600" dirty="0">
              <a:ea typeface="楷体" panose="02010609060101010101"/>
            </a:endParaRPr>
          </a:p>
        </p:txBody>
      </p:sp>
      <p:graphicFrame>
        <p:nvGraphicFramePr>
          <p:cNvPr id="34" name="表格 33"/>
          <p:cNvGraphicFramePr>
            <a:graphicFrameLocks noGrp="1"/>
          </p:cNvGraphicFramePr>
          <p:nvPr>
            <p:extLst>
              <p:ext uri="{D42A27DB-BD31-4B8C-83A1-F6EECF244321}">
                <p14:modId xmlns:p14="http://schemas.microsoft.com/office/powerpoint/2010/main" val="2085708585"/>
              </p:ext>
            </p:extLst>
          </p:nvPr>
        </p:nvGraphicFramePr>
        <p:xfrm>
          <a:off x="5675397" y="3688371"/>
          <a:ext cx="1044752" cy="2692957"/>
        </p:xfrm>
        <a:graphic>
          <a:graphicData uri="http://schemas.openxmlformats.org/drawingml/2006/table">
            <a:tbl>
              <a:tblPr>
                <a:tableStyleId>{5C22544A-7EE6-4342-B048-85BDC9FD1C3A}</a:tableStyleId>
              </a:tblPr>
              <a:tblGrid>
                <a:gridCol w="522376">
                  <a:extLst>
                    <a:ext uri="{9D8B030D-6E8A-4147-A177-3AD203B41FA5}">
                      <a16:colId xmlns:a16="http://schemas.microsoft.com/office/drawing/2014/main" val="4162948098"/>
                    </a:ext>
                  </a:extLst>
                </a:gridCol>
                <a:gridCol w="522376">
                  <a:extLst>
                    <a:ext uri="{9D8B030D-6E8A-4147-A177-3AD203B41FA5}">
                      <a16:colId xmlns:a16="http://schemas.microsoft.com/office/drawing/2014/main" val="1833236133"/>
                    </a:ext>
                  </a:extLst>
                </a:gridCol>
              </a:tblGrid>
              <a:tr h="352974">
                <a:tc>
                  <a:txBody>
                    <a:bodyPr/>
                    <a:lstStyle/>
                    <a:p>
                      <a:pPr algn="ctr"/>
                      <a:r>
                        <a:rPr lang="en-US" altLang="zh-CN" b="1" dirty="0" smtClean="0">
                          <a:solidFill>
                            <a:schemeClr val="tx2"/>
                          </a:solidFill>
                        </a:rPr>
                        <a:t>0</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221375"/>
                  </a:ext>
                </a:extLst>
              </a:tr>
              <a:tr h="589837">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rPr>
                        <a:t>…</a:t>
                      </a:r>
                      <a:endParaRPr lang="zh-CN" altLang="en-US" b="1"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4884410"/>
                  </a:ext>
                </a:extLst>
              </a:tr>
              <a:tr h="352974">
                <a:tc>
                  <a:txBody>
                    <a:bodyPr/>
                    <a:lstStyle/>
                    <a:p>
                      <a:pPr algn="ctr"/>
                      <a:r>
                        <a:rPr lang="en-US" altLang="zh-CN" b="1" dirty="0" smtClean="0">
                          <a:solidFill>
                            <a:schemeClr val="tx2"/>
                          </a:solidFill>
                        </a:rPr>
                        <a:t>9</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704576"/>
                  </a:ext>
                </a:extLst>
              </a:tr>
              <a:tr h="617705">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rPr>
                        <a:t>…</a:t>
                      </a:r>
                    </a:p>
                    <a:p>
                      <a:pPr algn="ct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1473012"/>
                  </a:ext>
                </a:extLst>
              </a:tr>
              <a:tr h="352974">
                <a:tc>
                  <a:txBody>
                    <a:bodyPr/>
                    <a:lstStyle/>
                    <a:p>
                      <a:pPr algn="ctr"/>
                      <a:r>
                        <a:rPr lang="en-US" altLang="zh-CN" b="1" dirty="0" smtClean="0">
                          <a:solidFill>
                            <a:schemeClr val="tx2"/>
                          </a:solidFill>
                        </a:rPr>
                        <a:t>20</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4412766"/>
                  </a:ext>
                </a:extLst>
              </a:tr>
              <a:tr h="352974">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rPr>
                        <a:t>…</a:t>
                      </a:r>
                      <a:endParaRPr lang="zh-CN" altLang="en-US" b="1"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032225492"/>
                  </a:ext>
                </a:extLst>
              </a:tr>
            </a:tbl>
          </a:graphicData>
        </a:graphic>
      </p:graphicFrame>
      <p:cxnSp>
        <p:nvCxnSpPr>
          <p:cNvPr id="36" name="直接箭头连接符 35"/>
          <p:cNvCxnSpPr/>
          <p:nvPr/>
        </p:nvCxnSpPr>
        <p:spPr>
          <a:xfrm>
            <a:off x="6444208" y="4872253"/>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450888" y="5877413"/>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表格 39"/>
          <p:cNvGraphicFramePr>
            <a:graphicFrameLocks noGrp="1"/>
          </p:cNvGraphicFramePr>
          <p:nvPr>
            <p:extLst>
              <p:ext uri="{D42A27DB-BD31-4B8C-83A1-F6EECF244321}">
                <p14:modId xmlns:p14="http://schemas.microsoft.com/office/powerpoint/2010/main" val="3833455141"/>
              </p:ext>
            </p:extLst>
          </p:nvPr>
        </p:nvGraphicFramePr>
        <p:xfrm>
          <a:off x="7083922" y="4719424"/>
          <a:ext cx="840184" cy="365760"/>
        </p:xfrm>
        <a:graphic>
          <a:graphicData uri="http://schemas.openxmlformats.org/drawingml/2006/table">
            <a:tbl>
              <a:tblPr>
                <a:tableStyleId>{5C22544A-7EE6-4342-B048-85BDC9FD1C3A}</a:tableStyleId>
              </a:tblPr>
              <a:tblGrid>
                <a:gridCol w="420092">
                  <a:extLst>
                    <a:ext uri="{9D8B030D-6E8A-4147-A177-3AD203B41FA5}">
                      <a16:colId xmlns:a16="http://schemas.microsoft.com/office/drawing/2014/main" val="2773696504"/>
                    </a:ext>
                  </a:extLst>
                </a:gridCol>
                <a:gridCol w="420092">
                  <a:extLst>
                    <a:ext uri="{9D8B030D-6E8A-4147-A177-3AD203B41FA5}">
                      <a16:colId xmlns:a16="http://schemas.microsoft.com/office/drawing/2014/main" val="3731274470"/>
                    </a:ext>
                  </a:extLst>
                </a:gridCol>
              </a:tblGrid>
              <a:tr h="266620">
                <a:tc>
                  <a:txBody>
                    <a:bodyPr/>
                    <a:lstStyle/>
                    <a:p>
                      <a:pPr algn="ctr"/>
                      <a:r>
                        <a:rPr lang="en-US" altLang="zh-CN" sz="1200" b="1" dirty="0" smtClean="0">
                          <a:solidFill>
                            <a:schemeClr val="tx2"/>
                          </a:solidFill>
                        </a:rPr>
                        <a:t>25</a:t>
                      </a:r>
                      <a:endParaRPr lang="zh-CN" altLang="en-US" sz="12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651408"/>
                  </a:ext>
                </a:extLst>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503708521"/>
              </p:ext>
            </p:extLst>
          </p:nvPr>
        </p:nvGraphicFramePr>
        <p:xfrm>
          <a:off x="7083922" y="5663949"/>
          <a:ext cx="728004" cy="365760"/>
        </p:xfrm>
        <a:graphic>
          <a:graphicData uri="http://schemas.openxmlformats.org/drawingml/2006/table">
            <a:tbl>
              <a:tblPr>
                <a:tableStyleId>{5C22544A-7EE6-4342-B048-85BDC9FD1C3A}</a:tableStyleId>
              </a:tblPr>
              <a:tblGrid>
                <a:gridCol w="364002">
                  <a:extLst>
                    <a:ext uri="{9D8B030D-6E8A-4147-A177-3AD203B41FA5}">
                      <a16:colId xmlns:a16="http://schemas.microsoft.com/office/drawing/2014/main" val="2773696504"/>
                    </a:ext>
                  </a:extLst>
                </a:gridCol>
                <a:gridCol w="364002">
                  <a:extLst>
                    <a:ext uri="{9D8B030D-6E8A-4147-A177-3AD203B41FA5}">
                      <a16:colId xmlns:a16="http://schemas.microsoft.com/office/drawing/2014/main" val="3731274470"/>
                    </a:ext>
                  </a:extLst>
                </a:gridCol>
              </a:tblGrid>
              <a:tr h="348513">
                <a:tc>
                  <a:txBody>
                    <a:bodyPr/>
                    <a:lstStyle/>
                    <a:p>
                      <a:pPr algn="ctr"/>
                      <a:r>
                        <a:rPr lang="en-US" altLang="zh-CN" sz="1200" b="1" dirty="0" smtClean="0">
                          <a:solidFill>
                            <a:schemeClr val="tx2"/>
                          </a:solidFill>
                        </a:rPr>
                        <a:t>2</a:t>
                      </a:r>
                      <a:endParaRPr lang="zh-CN" altLang="en-US" sz="12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651408"/>
                  </a:ext>
                </a:extLst>
              </a:tr>
            </a:tbl>
          </a:graphicData>
        </a:graphic>
      </p:graphicFrame>
      <p:cxnSp>
        <p:nvCxnSpPr>
          <p:cNvPr id="42" name="直接箭头连接符 41"/>
          <p:cNvCxnSpPr/>
          <p:nvPr/>
        </p:nvCxnSpPr>
        <p:spPr>
          <a:xfrm>
            <a:off x="7668344" y="4869160"/>
            <a:ext cx="633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表格 42"/>
          <p:cNvGraphicFramePr>
            <a:graphicFrameLocks noGrp="1"/>
          </p:cNvGraphicFramePr>
          <p:nvPr>
            <p:extLst>
              <p:ext uri="{D42A27DB-BD31-4B8C-83A1-F6EECF244321}">
                <p14:modId xmlns:p14="http://schemas.microsoft.com/office/powerpoint/2010/main" val="500470434"/>
              </p:ext>
            </p:extLst>
          </p:nvPr>
        </p:nvGraphicFramePr>
        <p:xfrm>
          <a:off x="8316416" y="4719424"/>
          <a:ext cx="540564" cy="365760"/>
        </p:xfrm>
        <a:graphic>
          <a:graphicData uri="http://schemas.openxmlformats.org/drawingml/2006/table">
            <a:tbl>
              <a:tblPr>
                <a:tableStyleId>{5C22544A-7EE6-4342-B048-85BDC9FD1C3A}</a:tableStyleId>
              </a:tblPr>
              <a:tblGrid>
                <a:gridCol w="288032">
                  <a:extLst>
                    <a:ext uri="{9D8B030D-6E8A-4147-A177-3AD203B41FA5}">
                      <a16:colId xmlns:a16="http://schemas.microsoft.com/office/drawing/2014/main" val="2773696504"/>
                    </a:ext>
                  </a:extLst>
                </a:gridCol>
                <a:gridCol w="252532">
                  <a:extLst>
                    <a:ext uri="{9D8B030D-6E8A-4147-A177-3AD203B41FA5}">
                      <a16:colId xmlns:a16="http://schemas.microsoft.com/office/drawing/2014/main" val="3731274470"/>
                    </a:ext>
                  </a:extLst>
                </a:gridCol>
              </a:tblGrid>
              <a:tr h="348513">
                <a:tc>
                  <a:txBody>
                    <a:bodyPr/>
                    <a:lstStyle/>
                    <a:p>
                      <a:pPr algn="ctr"/>
                      <a:r>
                        <a:rPr lang="en-US" altLang="zh-CN" sz="1200" b="1" dirty="0" smtClean="0">
                          <a:solidFill>
                            <a:schemeClr val="tx2"/>
                          </a:solidFill>
                        </a:rPr>
                        <a:t>3</a:t>
                      </a:r>
                      <a:endParaRPr lang="zh-CN" altLang="en-US" sz="12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651408"/>
                  </a:ext>
                </a:extLst>
              </a:tr>
            </a:tbl>
          </a:graphicData>
        </a:graphic>
      </p:graphicFrame>
      <p:sp>
        <p:nvSpPr>
          <p:cNvPr id="44" name="矩形 43"/>
          <p:cNvSpPr/>
          <p:nvPr/>
        </p:nvSpPr>
        <p:spPr>
          <a:xfrm>
            <a:off x="5780312" y="6365841"/>
            <a:ext cx="2236510" cy="338554"/>
          </a:xfrm>
          <a:prstGeom prst="rect">
            <a:avLst/>
          </a:prstGeom>
        </p:spPr>
        <p:txBody>
          <a:bodyPr wrap="none">
            <a:spAutoFit/>
          </a:bodyPr>
          <a:lstStyle/>
          <a:p>
            <a:r>
              <a:rPr lang="zh-CN" altLang="en-US" sz="1600" dirty="0" smtClean="0">
                <a:latin typeface="+mn-ea"/>
                <a:ea typeface="楷体" panose="02010609060101010101"/>
              </a:rPr>
              <a:t>用于搜索桶的数据结构</a:t>
            </a:r>
            <a:endParaRPr lang="zh-CN" altLang="en-US" sz="1600" dirty="0">
              <a:ea typeface="楷体" panose="02010609060101010101"/>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三地址代码</a:t>
            </a:r>
            <a:endParaRPr lang="zh-CN" altLang="en-US" dirty="0"/>
          </a:p>
        </p:txBody>
      </p:sp>
      <p:sp>
        <p:nvSpPr>
          <p:cNvPr id="3" name="内容占位符 2"/>
          <p:cNvSpPr>
            <a:spLocks noGrp="1"/>
          </p:cNvSpPr>
          <p:nvPr>
            <p:ph idx="1"/>
          </p:nvPr>
        </p:nvSpPr>
        <p:spPr/>
        <p:txBody>
          <a:bodyPr/>
          <a:lstStyle/>
          <a:p>
            <a:r>
              <a:rPr lang="zh-CN" altLang="en-US" dirty="0"/>
              <a:t>三地址</a:t>
            </a:r>
            <a:r>
              <a:rPr lang="zh-CN" altLang="en-US" dirty="0" smtClean="0"/>
              <a:t>代码的一般形式</a:t>
            </a:r>
            <a:endParaRPr lang="en-US" altLang="zh-CN" dirty="0" smtClean="0"/>
          </a:p>
          <a:p>
            <a:pPr lvl="2">
              <a:lnSpc>
                <a:spcPct val="90000"/>
              </a:lnSpc>
              <a:defRPr/>
            </a:pPr>
            <a:r>
              <a:rPr lang="en-US" altLang="zh-CN" sz="2000" dirty="0" smtClean="0">
                <a:latin typeface="Times New Roman" panose="02020603050405020304" pitchFamily="18" charset="0"/>
                <a:cs typeface="Times New Roman" panose="02020603050405020304" pitchFamily="18" charset="0"/>
              </a:rPr>
              <a:t>x = y op z</a:t>
            </a:r>
          </a:p>
          <a:p>
            <a:pPr lvl="2">
              <a:lnSpc>
                <a:spcPct val="90000"/>
              </a:lnSpc>
              <a:defRPr/>
            </a:pPr>
            <a:r>
              <a:rPr lang="zh-CN" altLang="en-US" sz="2000" dirty="0">
                <a:latin typeface="+mn-ea"/>
              </a:rPr>
              <a:t>三地址代码是抽象语法树或</a:t>
            </a:r>
            <a:r>
              <a:rPr lang="en-US" altLang="zh-CN" sz="2000" dirty="0">
                <a:latin typeface="Times New Roman" panose="02020603050405020304" pitchFamily="18" charset="0"/>
                <a:cs typeface="Times New Roman" panose="02020603050405020304" pitchFamily="18" charset="0"/>
              </a:rPr>
              <a:t>DAG</a:t>
            </a:r>
            <a:r>
              <a:rPr lang="zh-CN" altLang="en-US" sz="2000" dirty="0">
                <a:latin typeface="+mn-ea"/>
              </a:rPr>
              <a:t>的线性</a:t>
            </a:r>
            <a:r>
              <a:rPr lang="zh-CN" altLang="en-US" sz="2000" dirty="0" smtClean="0">
                <a:latin typeface="+mn-ea"/>
              </a:rPr>
              <a:t>表示</a:t>
            </a:r>
            <a:endParaRPr lang="zh-CN" altLang="en-US" sz="2000" dirty="0">
              <a:latin typeface="+mn-ea"/>
            </a:endParaRPr>
          </a:p>
        </p:txBody>
      </p:sp>
      <p:grpSp>
        <p:nvGrpSpPr>
          <p:cNvPr id="4" name="组合 3"/>
          <p:cNvGrpSpPr/>
          <p:nvPr/>
        </p:nvGrpSpPr>
        <p:grpSpPr>
          <a:xfrm>
            <a:off x="1581342" y="3002477"/>
            <a:ext cx="3033812" cy="3234835"/>
            <a:chOff x="3203848" y="3763003"/>
            <a:chExt cx="3033812" cy="3234835"/>
          </a:xfrm>
        </p:grpSpPr>
        <p:sp>
          <p:nvSpPr>
            <p:cNvPr id="5" name="文本框 4"/>
            <p:cNvSpPr txBox="1"/>
            <p:nvPr/>
          </p:nvSpPr>
          <p:spPr>
            <a:xfrm>
              <a:off x="4549644" y="5457325"/>
              <a:ext cx="269626"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6" name="直接连接符 5"/>
            <p:cNvCxnSpPr/>
            <p:nvPr/>
          </p:nvCxnSpPr>
          <p:spPr>
            <a:xfrm flipH="1">
              <a:off x="4128914" y="5736475"/>
              <a:ext cx="399329" cy="26631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19270" y="5731930"/>
              <a:ext cx="507354" cy="25991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27908" y="4980102"/>
              <a:ext cx="312906"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3946092" y="6002785"/>
              <a:ext cx="312906"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b</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5141802" y="6033173"/>
              <a:ext cx="298480"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c</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11" name="直接连接符 10"/>
            <p:cNvCxnSpPr/>
            <p:nvPr/>
          </p:nvCxnSpPr>
          <p:spPr>
            <a:xfrm>
              <a:off x="4211960" y="5228918"/>
              <a:ext cx="360040" cy="3507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13" idx="0"/>
            </p:cNvCxnSpPr>
            <p:nvPr/>
          </p:nvCxnSpPr>
          <p:spPr>
            <a:xfrm flipH="1">
              <a:off x="3360301" y="5204037"/>
              <a:ext cx="451251" cy="31319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203848" y="5517232"/>
              <a:ext cx="312906"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14" name="直接连接符 13"/>
            <p:cNvCxnSpPr/>
            <p:nvPr/>
          </p:nvCxnSpPr>
          <p:spPr>
            <a:xfrm>
              <a:off x="3567868" y="4672400"/>
              <a:ext cx="360040" cy="3507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06397" y="4353147"/>
              <a:ext cx="357790"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5327229" y="4353147"/>
              <a:ext cx="312906"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17" name="直接连接符 16"/>
            <p:cNvCxnSpPr/>
            <p:nvPr/>
          </p:nvCxnSpPr>
          <p:spPr>
            <a:xfrm flipH="1">
              <a:off x="4857229" y="4672400"/>
              <a:ext cx="469395" cy="85850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598254" y="4654083"/>
              <a:ext cx="360040" cy="3507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24754" y="4941168"/>
              <a:ext cx="312906"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d</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cxnSp>
          <p:nvCxnSpPr>
            <p:cNvPr id="20" name="直接连接符 19"/>
            <p:cNvCxnSpPr/>
            <p:nvPr/>
          </p:nvCxnSpPr>
          <p:spPr>
            <a:xfrm flipH="1">
              <a:off x="3513191" y="4057887"/>
              <a:ext cx="878789" cy="36255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79584" y="4077261"/>
              <a:ext cx="678338" cy="2824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372115" y="3763003"/>
              <a:ext cx="357790" cy="400110"/>
            </a:xfrm>
            <a:prstGeom prst="rect">
              <a:avLst/>
            </a:prstGeom>
            <a:noFill/>
          </p:spPr>
          <p:txBody>
            <a:bodyPr wrap="none" rtlCol="0">
              <a:spAutoFit/>
            </a:bodyPr>
            <a:lstStyle/>
            <a:p>
              <a:r>
                <a:rPr lang="en-US" altLang="zh-CN" sz="2000" b="1" i="1" dirty="0" smtClean="0">
                  <a:solidFill>
                    <a:schemeClr val="tx2"/>
                  </a:solidFill>
                  <a:latin typeface="Times New Roman" panose="02020603050405020304" pitchFamily="18" charset="0"/>
                  <a:cs typeface="Times New Roman" panose="02020603050405020304" pitchFamily="18" charset="0"/>
                </a:rPr>
                <a:t>+</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sp>
          <p:nvSpPr>
            <p:cNvPr id="23" name="弧形 22"/>
            <p:cNvSpPr/>
            <p:nvPr/>
          </p:nvSpPr>
          <p:spPr>
            <a:xfrm rot="12201626">
              <a:off x="3269422" y="4052478"/>
              <a:ext cx="761995" cy="1524228"/>
            </a:xfrm>
            <a:prstGeom prst="arc">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i="1">
                <a:solidFill>
                  <a:schemeClr val="tx2"/>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4243224" y="6628506"/>
              <a:ext cx="684803" cy="369332"/>
            </a:xfrm>
            <a:prstGeom prst="rect">
              <a:avLst/>
            </a:prstGeom>
            <a:noFill/>
          </p:spPr>
          <p:txBody>
            <a:bodyPr wrap="none" rtlCol="0">
              <a:spAutoFit/>
            </a:bodyPr>
            <a:lstStyle/>
            <a:p>
              <a:r>
                <a:rPr lang="en-US" altLang="zh-CN" dirty="0" smtClean="0">
                  <a:latin typeface="Times New Roman" panose="02020603050405020304" pitchFamily="18" charset="0"/>
                  <a:ea typeface="楷体" panose="02010609060101010101"/>
                  <a:cs typeface="Times New Roman" panose="02020603050405020304" pitchFamily="18" charset="0"/>
                </a:rPr>
                <a:t>DAG</a:t>
              </a:r>
              <a:endParaRPr lang="zh-CN" altLang="en-US" dirty="0">
                <a:latin typeface="Times New Roman" panose="02020603050405020304" pitchFamily="18" charset="0"/>
                <a:ea typeface="楷体" panose="02010609060101010101"/>
                <a:cs typeface="Times New Roman" panose="02020603050405020304" pitchFamily="18" charset="0"/>
              </a:endParaRPr>
            </a:p>
          </p:txBody>
        </p:sp>
      </p:grpSp>
      <p:sp>
        <p:nvSpPr>
          <p:cNvPr id="25" name="文本框 24"/>
          <p:cNvSpPr txBox="1"/>
          <p:nvPr/>
        </p:nvSpPr>
        <p:spPr>
          <a:xfrm>
            <a:off x="5724128" y="3715143"/>
            <a:ext cx="1584176" cy="1631216"/>
          </a:xfrm>
          <a:prstGeom prst="rect">
            <a:avLst/>
          </a:prstGeom>
          <a:noFill/>
        </p:spPr>
        <p:txBody>
          <a:bodyPr wrap="square" rtlCol="0">
            <a:spAutoFit/>
          </a:bodyPr>
          <a:lstStyle/>
          <a:p>
            <a:r>
              <a:rPr lang="en-US" altLang="zh-CN" sz="2000" b="1" dirty="0" smtClean="0">
                <a:solidFill>
                  <a:schemeClr val="tx2"/>
                </a:solidFill>
              </a:rPr>
              <a:t>t1 = b – c</a:t>
            </a:r>
          </a:p>
          <a:p>
            <a:r>
              <a:rPr lang="en-US" altLang="zh-CN" sz="2000" b="1" dirty="0" smtClean="0">
                <a:solidFill>
                  <a:schemeClr val="tx2"/>
                </a:solidFill>
              </a:rPr>
              <a:t>t2 = a * t1</a:t>
            </a:r>
          </a:p>
          <a:p>
            <a:r>
              <a:rPr lang="en-US" altLang="zh-CN" sz="2000" b="1" dirty="0" smtClean="0">
                <a:solidFill>
                  <a:schemeClr val="tx2"/>
                </a:solidFill>
              </a:rPr>
              <a:t>t3 = a + t2</a:t>
            </a:r>
          </a:p>
          <a:p>
            <a:r>
              <a:rPr lang="en-US" altLang="zh-CN" sz="2000" b="1" dirty="0" smtClean="0">
                <a:solidFill>
                  <a:schemeClr val="tx2"/>
                </a:solidFill>
              </a:rPr>
              <a:t>t4 = t1 * d</a:t>
            </a:r>
          </a:p>
          <a:p>
            <a:r>
              <a:rPr lang="en-US" altLang="zh-CN" sz="2000" b="1" dirty="0" smtClean="0">
                <a:solidFill>
                  <a:schemeClr val="tx2"/>
                </a:solidFill>
              </a:rPr>
              <a:t>t5 = t3 + t4</a:t>
            </a:r>
            <a:endParaRPr lang="zh-CN" altLang="en-US" sz="2000" b="1" dirty="0">
              <a:solidFill>
                <a:schemeClr val="tx2"/>
              </a:solidFill>
            </a:endParaRPr>
          </a:p>
        </p:txBody>
      </p:sp>
      <p:sp>
        <p:nvSpPr>
          <p:cNvPr id="26" name="文本框 25"/>
          <p:cNvSpPr txBox="1"/>
          <p:nvPr/>
        </p:nvSpPr>
        <p:spPr>
          <a:xfrm>
            <a:off x="5903664" y="5650069"/>
            <a:ext cx="1107996" cy="369332"/>
          </a:xfrm>
          <a:prstGeom prst="rect">
            <a:avLst/>
          </a:prstGeom>
          <a:noFill/>
        </p:spPr>
        <p:txBody>
          <a:bodyPr wrap="none" rtlCol="0">
            <a:spAutoFit/>
          </a:bodyPr>
          <a:lstStyle/>
          <a:p>
            <a:r>
              <a:rPr lang="zh-CN" altLang="en-US" dirty="0" smtClean="0">
                <a:latin typeface="Times New Roman" panose="02020603050405020304" pitchFamily="18" charset="0"/>
                <a:ea typeface="楷体" panose="02010609060101010101"/>
                <a:cs typeface="Times New Roman" panose="02020603050405020304" pitchFamily="18" charset="0"/>
              </a:rPr>
              <a:t>三地址码</a:t>
            </a:r>
            <a:endParaRPr lang="zh-CN" altLang="en-US" dirty="0">
              <a:latin typeface="Times New Roman" panose="02020603050405020304" pitchFamily="18" charset="0"/>
              <a:ea typeface="楷体" panose="02010609060101010101"/>
              <a:cs typeface="Times New Roman" panose="02020603050405020304" pitchFamily="18" charset="0"/>
            </a:endParaRPr>
          </a:p>
        </p:txBody>
      </p:sp>
    </p:spTree>
    <p:extLst>
      <p:ext uri="{BB962C8B-B14F-4D97-AF65-F5344CB8AC3E}">
        <p14:creationId xmlns:p14="http://schemas.microsoft.com/office/powerpoint/2010/main" val="4283706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三地址代码</a:t>
            </a:r>
            <a:endParaRPr lang="zh-CN" altLang="en-US" dirty="0"/>
          </a:p>
        </p:txBody>
      </p:sp>
      <p:sp>
        <p:nvSpPr>
          <p:cNvPr id="3" name="内容占位符 2"/>
          <p:cNvSpPr>
            <a:spLocks noGrp="1"/>
          </p:cNvSpPr>
          <p:nvPr>
            <p:ph idx="1"/>
          </p:nvPr>
        </p:nvSpPr>
        <p:spPr/>
        <p:txBody>
          <a:bodyPr/>
          <a:lstStyle/>
          <a:p>
            <a:pPr>
              <a:lnSpc>
                <a:spcPct val="90000"/>
              </a:lnSpc>
              <a:defRPr/>
            </a:pPr>
            <a:r>
              <a:rPr lang="zh-CN" altLang="en-US" dirty="0"/>
              <a:t>三地址</a:t>
            </a:r>
            <a:r>
              <a:rPr lang="zh-CN" altLang="en-US" dirty="0" smtClean="0"/>
              <a:t>代码的</a:t>
            </a:r>
            <a:r>
              <a:rPr lang="zh-CN" altLang="en-US" dirty="0">
                <a:latin typeface="+mn-ea"/>
              </a:rPr>
              <a:t>类型（通用）</a:t>
            </a:r>
          </a:p>
          <a:p>
            <a:pPr lvl="1"/>
            <a:r>
              <a:rPr lang="zh-CN" altLang="en-US" dirty="0" smtClean="0"/>
              <a:t>赋值语句 </a:t>
            </a:r>
            <a:r>
              <a:rPr lang="en-US" altLang="zh-CN" dirty="0" smtClean="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rPr>
              <a:t>= y op z</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rPr>
              <a:t>= op y</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rPr>
              <a:t>= y</a:t>
            </a:r>
          </a:p>
          <a:p>
            <a:pPr lvl="1"/>
            <a:r>
              <a:rPr lang="zh-CN" altLang="en-US" dirty="0" smtClean="0"/>
              <a:t>无条件转移 </a:t>
            </a:r>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t>
            </a:r>
          </a:p>
          <a:p>
            <a:pPr lvl="1"/>
            <a:r>
              <a:rPr lang="zh-CN" altLang="en-US" dirty="0" smtClean="0"/>
              <a:t>条件转移 </a:t>
            </a:r>
            <a:r>
              <a:rPr lang="en-US" altLang="zh-CN" dirty="0" smtClean="0">
                <a:latin typeface="Times New Roman" panose="02020603050405020304" pitchFamily="18" charset="0"/>
                <a:cs typeface="Times New Roman" panose="02020603050405020304" pitchFamily="18" charset="0"/>
              </a:rPr>
              <a:t>if x </a:t>
            </a:r>
            <a:r>
              <a:rPr lang="en-US" altLang="zh-CN" dirty="0" err="1" smtClean="0">
                <a:latin typeface="Times New Roman" panose="02020603050405020304" pitchFamily="18" charset="0"/>
                <a:cs typeface="Times New Roman" panose="02020603050405020304" pitchFamily="18" charset="0"/>
              </a:rPr>
              <a:t>relop</a:t>
            </a:r>
            <a:r>
              <a:rPr lang="en-US" altLang="zh-CN" dirty="0" smtClean="0">
                <a:latin typeface="Times New Roman" panose="02020603050405020304" pitchFamily="18" charset="0"/>
                <a:cs typeface="Times New Roman" panose="02020603050405020304" pitchFamily="18" charset="0"/>
              </a:rPr>
              <a:t> y </a:t>
            </a:r>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L</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if x </a:t>
            </a:r>
            <a:r>
              <a:rPr lang="en-US" altLang="zh-CN" dirty="0" err="1">
                <a:latin typeface="Times New Roman" panose="02020603050405020304" pitchFamily="18" charset="0"/>
                <a:cs typeface="Times New Roman" panose="02020603050405020304" pitchFamily="18" charset="0"/>
              </a:rPr>
              <a:t>goto</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a:t>
            </a:r>
            <a:endParaRPr lang="en-US" altLang="zh-CN" dirty="0">
              <a:latin typeface="Times New Roman" panose="02020603050405020304" pitchFamily="18" charset="0"/>
              <a:cs typeface="Times New Roman" panose="02020603050405020304" pitchFamily="18" charset="0"/>
            </a:endParaRPr>
          </a:p>
          <a:p>
            <a:pPr lvl="1"/>
            <a:r>
              <a:rPr lang="zh-CN" altLang="en-US" dirty="0" smtClean="0"/>
              <a:t>过程调用 </a:t>
            </a:r>
            <a:r>
              <a:rPr lang="en-US" altLang="zh-CN" dirty="0" err="1" smtClean="0">
                <a:latin typeface="Times New Roman" panose="02020603050405020304" pitchFamily="18" charset="0"/>
                <a:cs typeface="Times New Roman" panose="02020603050405020304" pitchFamily="18" charset="0"/>
              </a:rPr>
              <a:t>param</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 </a:t>
            </a:r>
            <a:r>
              <a:rPr lang="zh-CN" altLang="en-US" dirty="0" smtClean="0"/>
              <a:t>和 </a:t>
            </a:r>
            <a:r>
              <a:rPr lang="en-US" altLang="zh-CN" dirty="0" smtClean="0">
                <a:latin typeface="Times New Roman" panose="02020603050405020304" pitchFamily="18" charset="0"/>
                <a:cs typeface="Times New Roman" panose="02020603050405020304" pitchFamily="18" charset="0"/>
              </a:rPr>
              <a:t>call </a:t>
            </a:r>
            <a:r>
              <a:rPr lang="en-US" altLang="zh-CN" dirty="0">
                <a:latin typeface="Times New Roman" panose="02020603050405020304" pitchFamily="18" charset="0"/>
                <a:cs typeface="Times New Roman" panose="02020603050405020304" pitchFamily="18" charset="0"/>
              </a:rPr>
              <a:t>p , n</a:t>
            </a:r>
          </a:p>
          <a:p>
            <a:pPr lvl="1"/>
            <a:r>
              <a:rPr lang="zh-CN" altLang="en-US" dirty="0"/>
              <a:t>过程返回 </a:t>
            </a:r>
            <a:r>
              <a:rPr lang="en-US" altLang="zh-CN" dirty="0">
                <a:latin typeface="Times New Roman" panose="02020603050405020304" pitchFamily="18" charset="0"/>
                <a:cs typeface="Times New Roman" panose="02020603050405020304" pitchFamily="18" charset="0"/>
              </a:rPr>
              <a:t>return y</a:t>
            </a:r>
          </a:p>
          <a:p>
            <a:pPr lvl="1"/>
            <a:r>
              <a:rPr lang="zh-CN" altLang="en-US" dirty="0"/>
              <a:t>索引</a:t>
            </a:r>
            <a:r>
              <a:rPr lang="zh-CN" altLang="en-US" dirty="0" smtClean="0"/>
              <a:t>赋值 </a:t>
            </a:r>
            <a:r>
              <a:rPr lang="en-US" altLang="zh-CN" dirty="0" smtClean="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rPr>
              <a:t>= y[</a:t>
            </a:r>
            <a:r>
              <a:rPr lang="en-US" altLang="zh-CN" dirty="0" err="1">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 </a:t>
            </a:r>
            <a:r>
              <a:rPr lang="zh-CN" altLang="en-US" dirty="0" smtClean="0"/>
              <a:t>和 </a:t>
            </a:r>
            <a:r>
              <a:rPr lang="en-US" altLang="zh-CN" dirty="0">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y</a:t>
            </a:r>
          </a:p>
          <a:p>
            <a:pPr lvl="1"/>
            <a:r>
              <a:rPr lang="zh-CN" altLang="en-US" dirty="0"/>
              <a:t>地址和指针</a:t>
            </a:r>
            <a:r>
              <a:rPr lang="zh-CN" altLang="en-US" dirty="0" smtClean="0"/>
              <a:t>赋值 </a:t>
            </a:r>
            <a:r>
              <a:rPr lang="en-US" altLang="zh-CN" dirty="0" smtClean="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rPr>
              <a:t>= &amp;y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 = </a:t>
            </a:r>
            <a:r>
              <a:rPr lang="en-US" altLang="zh-CN" dirty="0" smtClean="0">
                <a:latin typeface="Times New Roman" panose="02020603050405020304" pitchFamily="18" charset="0"/>
                <a:cs typeface="Times New Roman" panose="02020603050405020304" pitchFamily="18" charset="0"/>
              </a:rPr>
              <a:t>*y  </a:t>
            </a:r>
            <a:r>
              <a:rPr lang="zh-CN" altLang="en-US" dirty="0" smtClean="0"/>
              <a:t>和</a:t>
            </a:r>
            <a:r>
              <a:rPr lang="en-US" altLang="zh-CN" dirty="0" smtClean="0"/>
              <a:t> </a:t>
            </a:r>
            <a:r>
              <a:rPr lang="en-US" altLang="zh-CN" dirty="0" smtClean="0">
                <a:latin typeface="Times New Roman" panose="02020603050405020304" pitchFamily="18" charset="0"/>
                <a:cs typeface="Times New Roman" panose="02020603050405020304" pitchFamily="18" charset="0"/>
              </a:rPr>
              <a:t>*</a:t>
            </a:r>
            <a:r>
              <a:rPr lang="en-US" altLang="zh-CN" dirty="0" smtClean="0"/>
              <a:t>x </a:t>
            </a:r>
            <a:r>
              <a:rPr lang="en-US" altLang="zh-CN" dirty="0"/>
              <a:t>= </a:t>
            </a:r>
            <a:r>
              <a:rPr lang="en-US" altLang="zh-CN" dirty="0" smtClean="0"/>
              <a:t>y</a:t>
            </a:r>
            <a:endParaRPr lang="en-US" altLang="zh-CN" b="1" dirty="0" smtClean="0">
              <a:solidFill>
                <a:schemeClr val="tx2"/>
              </a:solidFill>
            </a:endParaRPr>
          </a:p>
          <a:p>
            <a:pPr marL="274320" lvl="1" indent="0">
              <a:buNone/>
            </a:pPr>
            <a:r>
              <a:rPr lang="en-US" altLang="zh-CN" b="1" dirty="0">
                <a:solidFill>
                  <a:schemeClr val="tx2"/>
                </a:solidFill>
              </a:rPr>
              <a:t>	</a:t>
            </a:r>
            <a:r>
              <a:rPr lang="en-US" altLang="zh-CN" b="1" dirty="0" smtClean="0">
                <a:solidFill>
                  <a:schemeClr val="tx2"/>
                </a:solidFill>
              </a:rPr>
              <a:t>	do </a:t>
            </a:r>
            <a:r>
              <a:rPr lang="en-US" altLang="zh-CN" b="1" dirty="0" err="1" smtClean="0">
                <a:solidFill>
                  <a:schemeClr val="tx2"/>
                </a:solidFill>
              </a:rPr>
              <a:t>i</a:t>
            </a:r>
            <a:r>
              <a:rPr lang="en-US" altLang="zh-CN" b="1" dirty="0" smtClean="0">
                <a:solidFill>
                  <a:schemeClr val="tx2"/>
                </a:solidFill>
              </a:rPr>
              <a:t> = i+1; while(a[</a:t>
            </a:r>
            <a:r>
              <a:rPr lang="en-US" altLang="zh-CN" b="1" dirty="0" err="1" smtClean="0">
                <a:solidFill>
                  <a:schemeClr val="tx2"/>
                </a:solidFill>
              </a:rPr>
              <a:t>i</a:t>
            </a:r>
            <a:r>
              <a:rPr lang="en-US" altLang="zh-CN" b="1" dirty="0" smtClean="0">
                <a:solidFill>
                  <a:schemeClr val="tx2"/>
                </a:solidFill>
              </a:rPr>
              <a:t>]&lt;v)</a:t>
            </a:r>
            <a:endParaRPr lang="en-US" altLang="zh-CN" b="1" dirty="0">
              <a:solidFill>
                <a:schemeClr val="tx2"/>
              </a:solidFill>
            </a:endParaRPr>
          </a:p>
          <a:p>
            <a:pPr marL="274320" lvl="1" indent="0">
              <a:buNone/>
            </a:pPr>
            <a:endParaRPr lang="en-US" altLang="zh-CN" b="1" dirty="0" smtClean="0">
              <a:solidFill>
                <a:schemeClr val="tx2"/>
              </a:solidFill>
            </a:endParaRPr>
          </a:p>
        </p:txBody>
      </p:sp>
      <p:sp>
        <p:nvSpPr>
          <p:cNvPr id="27" name="矩形 26"/>
          <p:cNvSpPr/>
          <p:nvPr/>
        </p:nvSpPr>
        <p:spPr>
          <a:xfrm>
            <a:off x="899593" y="5013176"/>
            <a:ext cx="2736304" cy="1569660"/>
          </a:xfrm>
          <a:prstGeom prst="rect">
            <a:avLst/>
          </a:prstGeom>
        </p:spPr>
        <p:txBody>
          <a:bodyPr wrap="square">
            <a:spAutoFit/>
          </a:bodyPr>
          <a:lstStyle/>
          <a:p>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L:</a:t>
            </a:r>
            <a:r>
              <a:rPr lang="en-US" altLang="zh-CN" sz="1600" b="1" dirty="0">
                <a:solidFill>
                  <a:schemeClr val="tx2"/>
                </a:solidFill>
                <a:ea typeface="楷体" panose="02010609060101010101"/>
              </a:rPr>
              <a:t>	</a:t>
            </a:r>
            <a:r>
              <a:rPr lang="en-US" altLang="zh-CN" sz="1600" b="1" dirty="0" smtClean="0">
                <a:solidFill>
                  <a:schemeClr val="tx2"/>
                </a:solidFill>
                <a:ea typeface="楷体" panose="02010609060101010101"/>
              </a:rPr>
              <a:t>t1 = </a:t>
            </a:r>
            <a:r>
              <a:rPr lang="en-US" altLang="zh-CN" sz="1600" b="1" dirty="0" err="1" smtClean="0">
                <a:solidFill>
                  <a:schemeClr val="tx2"/>
                </a:solidFill>
                <a:ea typeface="楷体" panose="02010609060101010101"/>
              </a:rPr>
              <a:t>i</a:t>
            </a:r>
            <a:r>
              <a:rPr lang="en-US" altLang="zh-CN" sz="1600" b="1" dirty="0" smtClean="0">
                <a:solidFill>
                  <a:schemeClr val="tx2"/>
                </a:solidFill>
                <a:ea typeface="楷体" panose="02010609060101010101"/>
              </a:rPr>
              <a:t> +1</a:t>
            </a:r>
          </a:p>
          <a:p>
            <a:r>
              <a:rPr lang="en-US" altLang="zh-CN" sz="1600" b="1" dirty="0">
                <a:solidFill>
                  <a:schemeClr val="tx2"/>
                </a:solidFill>
                <a:latin typeface="Times New Roman" panose="02020603050405020304" pitchFamily="18" charset="0"/>
                <a:ea typeface="楷体" panose="02010609060101010101"/>
                <a:cs typeface="Times New Roman" panose="02020603050405020304" pitchFamily="18" charset="0"/>
              </a:rPr>
              <a:t>	</a:t>
            </a:r>
            <a:r>
              <a:rPr lang="en-US" altLang="zh-CN" sz="1600" b="1" dirty="0" err="1" smtClean="0">
                <a:solidFill>
                  <a:schemeClr val="tx2"/>
                </a:solidFill>
                <a:latin typeface="Times New Roman" panose="02020603050405020304" pitchFamily="18" charset="0"/>
                <a:ea typeface="楷体" panose="02010609060101010101"/>
                <a:cs typeface="Times New Roman" panose="02020603050405020304" pitchFamily="18" charset="0"/>
              </a:rPr>
              <a:t>i</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 = t1</a:t>
            </a:r>
          </a:p>
          <a:p>
            <a:r>
              <a:rPr lang="en-US" altLang="zh-CN" sz="1600" b="1" dirty="0">
                <a:solidFill>
                  <a:schemeClr val="tx2"/>
                </a:solidFill>
                <a:latin typeface="Times New Roman" panose="02020603050405020304" pitchFamily="18" charset="0"/>
                <a:ea typeface="楷体" panose="02010609060101010101"/>
                <a:cs typeface="Times New Roman" panose="02020603050405020304" pitchFamily="18" charset="0"/>
              </a:rPr>
              <a:t>	</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t2 = </a:t>
            </a:r>
            <a:r>
              <a:rPr lang="en-US" altLang="zh-CN" sz="1600" b="1" dirty="0" err="1" smtClean="0">
                <a:solidFill>
                  <a:schemeClr val="tx2"/>
                </a:solidFill>
                <a:latin typeface="Times New Roman" panose="02020603050405020304" pitchFamily="18" charset="0"/>
                <a:ea typeface="楷体" panose="02010609060101010101"/>
                <a:cs typeface="Times New Roman" panose="02020603050405020304" pitchFamily="18" charset="0"/>
              </a:rPr>
              <a:t>i</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 * 8</a:t>
            </a:r>
          </a:p>
          <a:p>
            <a:r>
              <a:rPr lang="en-US" altLang="zh-CN" sz="1600" b="1" dirty="0">
                <a:solidFill>
                  <a:schemeClr val="tx2"/>
                </a:solidFill>
                <a:latin typeface="Times New Roman" panose="02020603050405020304" pitchFamily="18" charset="0"/>
                <a:ea typeface="楷体" panose="02010609060101010101"/>
                <a:cs typeface="Times New Roman" panose="02020603050405020304" pitchFamily="18" charset="0"/>
              </a:rPr>
              <a:t>	</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t3 = a [ t2 ]</a:t>
            </a:r>
          </a:p>
          <a:p>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	if t3 &lt; v </a:t>
            </a:r>
            <a:r>
              <a:rPr lang="en-US" altLang="zh-CN" sz="1600" b="1" dirty="0" err="1" smtClean="0">
                <a:solidFill>
                  <a:schemeClr val="tx2"/>
                </a:solidFill>
                <a:latin typeface="Times New Roman" panose="02020603050405020304" pitchFamily="18" charset="0"/>
                <a:ea typeface="楷体" panose="02010609060101010101"/>
                <a:cs typeface="Times New Roman" panose="02020603050405020304" pitchFamily="18" charset="0"/>
              </a:rPr>
              <a:t>goto</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 L</a:t>
            </a:r>
          </a:p>
          <a:p>
            <a:r>
              <a:rPr lang="en-US" altLang="zh-CN" sz="1600" b="1" dirty="0">
                <a:solidFill>
                  <a:schemeClr val="tx2"/>
                </a:solidFill>
                <a:latin typeface="Times New Roman" panose="02020603050405020304" pitchFamily="18" charset="0"/>
                <a:ea typeface="楷体" panose="02010609060101010101"/>
                <a:cs typeface="Times New Roman" panose="02020603050405020304" pitchFamily="18" charset="0"/>
              </a:rPr>
              <a:t>	</a:t>
            </a:r>
            <a:r>
              <a:rPr lang="zh-CN" altLang="en-US" sz="1600" b="1" dirty="0">
                <a:solidFill>
                  <a:schemeClr val="tx2"/>
                </a:solidFill>
                <a:latin typeface="Times New Roman" panose="02020603050405020304" pitchFamily="18" charset="0"/>
                <a:ea typeface="楷体" panose="02010609060101010101"/>
                <a:cs typeface="Times New Roman" panose="02020603050405020304" pitchFamily="18" charset="0"/>
              </a:rPr>
              <a:t>符号标号</a:t>
            </a:r>
            <a:endPar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endParaRPr>
          </a:p>
        </p:txBody>
      </p:sp>
      <p:sp>
        <p:nvSpPr>
          <p:cNvPr id="28" name="矩形 27"/>
          <p:cNvSpPr/>
          <p:nvPr/>
        </p:nvSpPr>
        <p:spPr>
          <a:xfrm>
            <a:off x="4554405" y="5013176"/>
            <a:ext cx="2736304" cy="1569660"/>
          </a:xfrm>
          <a:prstGeom prst="rect">
            <a:avLst/>
          </a:prstGeom>
        </p:spPr>
        <p:txBody>
          <a:bodyPr wrap="square">
            <a:spAutoFit/>
          </a:bodyPr>
          <a:lstStyle/>
          <a:p>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100:</a:t>
            </a:r>
            <a:r>
              <a:rPr lang="en-US" altLang="zh-CN" sz="1600" b="1" dirty="0">
                <a:solidFill>
                  <a:schemeClr val="tx2"/>
                </a:solidFill>
                <a:ea typeface="楷体" panose="02010609060101010101"/>
              </a:rPr>
              <a:t>	</a:t>
            </a:r>
            <a:r>
              <a:rPr lang="en-US" altLang="zh-CN" sz="1600" b="1" dirty="0" smtClean="0">
                <a:solidFill>
                  <a:schemeClr val="tx2"/>
                </a:solidFill>
                <a:ea typeface="楷体" panose="02010609060101010101"/>
              </a:rPr>
              <a:t>t1 = </a:t>
            </a:r>
            <a:r>
              <a:rPr lang="en-US" altLang="zh-CN" sz="1600" b="1" dirty="0" err="1" smtClean="0">
                <a:solidFill>
                  <a:schemeClr val="tx2"/>
                </a:solidFill>
                <a:ea typeface="楷体" panose="02010609060101010101"/>
              </a:rPr>
              <a:t>i</a:t>
            </a:r>
            <a:r>
              <a:rPr lang="en-US" altLang="zh-CN" sz="1600" b="1" dirty="0" smtClean="0">
                <a:solidFill>
                  <a:schemeClr val="tx2"/>
                </a:solidFill>
                <a:ea typeface="楷体" panose="02010609060101010101"/>
              </a:rPr>
              <a:t> +1</a:t>
            </a:r>
          </a:p>
          <a:p>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101:</a:t>
            </a:r>
            <a:r>
              <a:rPr lang="en-US" altLang="zh-CN" sz="1600" b="1" dirty="0">
                <a:solidFill>
                  <a:schemeClr val="tx2"/>
                </a:solidFill>
                <a:latin typeface="Times New Roman" panose="02020603050405020304" pitchFamily="18" charset="0"/>
                <a:ea typeface="楷体" panose="02010609060101010101"/>
                <a:cs typeface="Times New Roman" panose="02020603050405020304" pitchFamily="18" charset="0"/>
              </a:rPr>
              <a:t>	</a:t>
            </a:r>
            <a:r>
              <a:rPr lang="en-US" altLang="zh-CN" sz="1600" b="1" dirty="0" err="1" smtClean="0">
                <a:solidFill>
                  <a:schemeClr val="tx2"/>
                </a:solidFill>
                <a:latin typeface="Times New Roman" panose="02020603050405020304" pitchFamily="18" charset="0"/>
                <a:ea typeface="楷体" panose="02010609060101010101"/>
                <a:cs typeface="Times New Roman" panose="02020603050405020304" pitchFamily="18" charset="0"/>
              </a:rPr>
              <a:t>i</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 = t1</a:t>
            </a:r>
          </a:p>
          <a:p>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102:</a:t>
            </a:r>
            <a:r>
              <a:rPr lang="en-US" altLang="zh-CN" sz="1600" b="1" dirty="0">
                <a:solidFill>
                  <a:schemeClr val="tx2"/>
                </a:solidFill>
                <a:latin typeface="Times New Roman" panose="02020603050405020304" pitchFamily="18" charset="0"/>
                <a:ea typeface="楷体" panose="02010609060101010101"/>
                <a:cs typeface="Times New Roman" panose="02020603050405020304" pitchFamily="18" charset="0"/>
              </a:rPr>
              <a:t>	</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t2 = </a:t>
            </a:r>
            <a:r>
              <a:rPr lang="en-US" altLang="zh-CN" sz="1600" b="1" dirty="0" err="1" smtClean="0">
                <a:solidFill>
                  <a:schemeClr val="tx2"/>
                </a:solidFill>
                <a:latin typeface="Times New Roman" panose="02020603050405020304" pitchFamily="18" charset="0"/>
                <a:ea typeface="楷体" panose="02010609060101010101"/>
                <a:cs typeface="Times New Roman" panose="02020603050405020304" pitchFamily="18" charset="0"/>
              </a:rPr>
              <a:t>i</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 * 8</a:t>
            </a:r>
          </a:p>
          <a:p>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103:</a:t>
            </a:r>
            <a:r>
              <a:rPr lang="en-US" altLang="zh-CN" sz="1600" b="1" dirty="0">
                <a:solidFill>
                  <a:schemeClr val="tx2"/>
                </a:solidFill>
                <a:latin typeface="Times New Roman" panose="02020603050405020304" pitchFamily="18" charset="0"/>
                <a:ea typeface="楷体" panose="02010609060101010101"/>
                <a:cs typeface="Times New Roman" panose="02020603050405020304" pitchFamily="18" charset="0"/>
              </a:rPr>
              <a:t>	</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t3 = a [ t2 ]</a:t>
            </a:r>
          </a:p>
          <a:p>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104:	if t3 &lt; v </a:t>
            </a:r>
            <a:r>
              <a:rPr lang="en-US" altLang="zh-CN" sz="1600" b="1" dirty="0" err="1" smtClean="0">
                <a:solidFill>
                  <a:schemeClr val="tx2"/>
                </a:solidFill>
                <a:latin typeface="Times New Roman" panose="02020603050405020304" pitchFamily="18" charset="0"/>
                <a:ea typeface="楷体" panose="02010609060101010101"/>
                <a:cs typeface="Times New Roman" panose="02020603050405020304" pitchFamily="18" charset="0"/>
              </a:rPr>
              <a:t>goto</a:t>
            </a:r>
            <a:r>
              <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rPr>
              <a:t> L</a:t>
            </a:r>
          </a:p>
          <a:p>
            <a:r>
              <a:rPr lang="en-US" altLang="zh-CN" sz="1600" b="1" dirty="0">
                <a:solidFill>
                  <a:schemeClr val="tx2"/>
                </a:solidFill>
                <a:latin typeface="Times New Roman" panose="02020603050405020304" pitchFamily="18" charset="0"/>
                <a:ea typeface="楷体" panose="02010609060101010101"/>
                <a:cs typeface="Times New Roman" panose="02020603050405020304" pitchFamily="18" charset="0"/>
              </a:rPr>
              <a:t>	</a:t>
            </a:r>
            <a:r>
              <a:rPr lang="zh-CN" altLang="en-US" sz="1600" b="1" dirty="0">
                <a:solidFill>
                  <a:schemeClr val="tx2"/>
                </a:solidFill>
                <a:latin typeface="Times New Roman" panose="02020603050405020304" pitchFamily="18" charset="0"/>
                <a:ea typeface="楷体" panose="02010609060101010101"/>
                <a:cs typeface="Times New Roman" panose="02020603050405020304" pitchFamily="18" charset="0"/>
              </a:rPr>
              <a:t>位置号</a:t>
            </a:r>
            <a:endParaRPr lang="en-US" altLang="zh-CN" sz="1600" b="1" dirty="0" smtClean="0">
              <a:solidFill>
                <a:schemeClr val="tx2"/>
              </a:solidFill>
              <a:latin typeface="Times New Roman" panose="02020603050405020304" pitchFamily="18" charset="0"/>
              <a:ea typeface="楷体" panose="02010609060101010101"/>
              <a:cs typeface="Times New Roman" panose="02020603050405020304" pitchFamily="18" charset="0"/>
            </a:endParaRPr>
          </a:p>
        </p:txBody>
      </p:sp>
    </p:spTree>
    <p:extLst>
      <p:ext uri="{BB962C8B-B14F-4D97-AF65-F5344CB8AC3E}">
        <p14:creationId xmlns:p14="http://schemas.microsoft.com/office/powerpoint/2010/main" val="14404752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1602</TotalTime>
  <Words>2884</Words>
  <Application>Microsoft Office PowerPoint</Application>
  <PresentationFormat>全屏显示(4:3)</PresentationFormat>
  <Paragraphs>737</Paragraphs>
  <Slides>38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方正舒体</vt:lpstr>
      <vt:lpstr>楷体</vt:lpstr>
      <vt:lpstr>宋体</vt:lpstr>
      <vt:lpstr>Arial</vt:lpstr>
      <vt:lpstr>Symbol</vt:lpstr>
      <vt:lpstr>Times New Roman</vt:lpstr>
      <vt:lpstr>透明</vt:lpstr>
      <vt:lpstr>中间代码生成</vt:lpstr>
      <vt:lpstr>目录</vt:lpstr>
      <vt:lpstr>静态检查</vt:lpstr>
      <vt:lpstr>中间表示</vt:lpstr>
      <vt:lpstr>抽象语法树的变体</vt:lpstr>
      <vt:lpstr>抽象语法树的变体</vt:lpstr>
      <vt:lpstr>抽象语法树的变体</vt:lpstr>
      <vt:lpstr>三地址代码</vt:lpstr>
      <vt:lpstr>三地址代码</vt:lpstr>
      <vt:lpstr>三地址代码</vt:lpstr>
      <vt:lpstr>三地址代码</vt:lpstr>
      <vt:lpstr>三地址代码</vt:lpstr>
      <vt:lpstr>三地址代码</vt:lpstr>
      <vt:lpstr>三地址代码</vt:lpstr>
      <vt:lpstr>类型和类型检查</vt:lpstr>
      <vt:lpstr>类型和类型检查</vt:lpstr>
      <vt:lpstr>类型和类型检查</vt:lpstr>
      <vt:lpstr>类型和类型检查</vt:lpstr>
      <vt:lpstr>类型和类型检查</vt:lpstr>
      <vt:lpstr>类型和类型检查</vt:lpstr>
      <vt:lpstr>类型和类型检查</vt:lpstr>
      <vt:lpstr>声明的翻译</vt:lpstr>
      <vt:lpstr>声明的翻译</vt:lpstr>
      <vt:lpstr>声明的翻译</vt:lpstr>
      <vt:lpstr>表达式的翻译</vt:lpstr>
      <vt:lpstr>表达式的翻译</vt:lpstr>
      <vt:lpstr>表达式的翻译</vt:lpstr>
      <vt:lpstr>表达式的翻译</vt:lpstr>
      <vt:lpstr>控制流的翻译</vt:lpstr>
      <vt:lpstr>控制流的翻译</vt:lpstr>
      <vt:lpstr>控制流的翻译</vt:lpstr>
      <vt:lpstr>控制流的翻译</vt:lpstr>
      <vt:lpstr>控制流的翻译</vt:lpstr>
      <vt:lpstr>控制流的翻译</vt:lpstr>
      <vt:lpstr>控制流的翻译</vt:lpstr>
      <vt:lpstr>switch语句的翻译</vt:lpstr>
      <vt:lpstr>过程的翻译</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USER-</cp:lastModifiedBy>
  <cp:revision>741</cp:revision>
  <dcterms:created xsi:type="dcterms:W3CDTF">2013-06-17T05:43:00Z</dcterms:created>
  <dcterms:modified xsi:type="dcterms:W3CDTF">2020-02-29T14:29:28Z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