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6" r:id="rId3"/>
    <p:sldId id="285" r:id="rId4"/>
    <p:sldId id="275" r:id="rId5"/>
    <p:sldId id="281" r:id="rId6"/>
    <p:sldId id="284" r:id="rId7"/>
    <p:sldId id="282" r:id="rId8"/>
    <p:sldId id="288" r:id="rId9"/>
    <p:sldId id="271" r:id="rId10"/>
    <p:sldId id="291" r:id="rId11"/>
    <p:sldId id="293" r:id="rId12"/>
    <p:sldId id="292" r:id="rId13"/>
    <p:sldId id="297" r:id="rId14"/>
    <p:sldId id="294" r:id="rId15"/>
    <p:sldId id="262" r:id="rId16"/>
    <p:sldId id="263" r:id="rId17"/>
    <p:sldId id="266" r:id="rId18"/>
    <p:sldId id="265" r:id="rId19"/>
    <p:sldId id="290" r:id="rId20"/>
    <p:sldId id="296" r:id="rId21"/>
    <p:sldId id="29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09" autoAdjust="0"/>
    <p:restoredTop sz="94660"/>
  </p:normalViewPr>
  <p:slideViewPr>
    <p:cSldViewPr snapToGrid="0">
      <p:cViewPr varScale="1">
        <p:scale>
          <a:sx n="80" d="100"/>
          <a:sy n="80" d="100"/>
        </p:scale>
        <p:origin x="117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644712-1C6B-41DF-9167-EDBB3192C8E5}" type="datetimeFigureOut">
              <a:rPr lang="zh-CN" altLang="en-US" smtClean="0"/>
              <a:t>2025/8/7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18054-8DD7-43F5-83F8-3E427F213A3B}" type="slidenum">
              <a:rPr lang="zh-CN" altLang="en-US" smtClean="0"/>
              <a:t>‹#›</a:t>
            </a:fld>
            <a:endParaRPr lang="zh-CN" altLang="en-US"/>
          </a:p>
        </p:txBody>
      </p:sp>
    </p:spTree>
    <p:extLst>
      <p:ext uri="{BB962C8B-B14F-4D97-AF65-F5344CB8AC3E}">
        <p14:creationId xmlns:p14="http://schemas.microsoft.com/office/powerpoint/2010/main" val="3429201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5CEF0B-256A-8733-59CB-721E2BC8B6C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2E59302-8A09-E9D6-B7C3-011497E5A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0B76B4-4509-2A68-CC32-FD6F58710C48}"/>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5" name="页脚占位符 4">
            <a:extLst>
              <a:ext uri="{FF2B5EF4-FFF2-40B4-BE49-F238E27FC236}">
                <a16:creationId xmlns:a16="http://schemas.microsoft.com/office/drawing/2014/main" id="{BFFD4188-BFF7-5212-9D88-BDDA0F489A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CFFC660-39DA-B7D0-10A7-DEE67FF8F80F}"/>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195484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E3047-35FB-5D62-3FEB-0F8CD229138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14669C3-DDE3-2D6B-2CC5-BF65E0DC5C1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313FF2-B4EF-5E31-1DAE-223A33F4C7EF}"/>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5" name="页脚占位符 4">
            <a:extLst>
              <a:ext uri="{FF2B5EF4-FFF2-40B4-BE49-F238E27FC236}">
                <a16:creationId xmlns:a16="http://schemas.microsoft.com/office/drawing/2014/main" id="{9A803CA2-6423-11CF-2402-9C08E7CA0E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4A3FA6-6978-9FED-7A41-C83502A154C7}"/>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2389027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6A510D-F568-E264-D425-7CAF54C9FDA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C95CB1B-5B3A-ECF1-080C-3D304E5F4D6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9C783FA-54E5-7539-8461-568061AD81DD}"/>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5" name="页脚占位符 4">
            <a:extLst>
              <a:ext uri="{FF2B5EF4-FFF2-40B4-BE49-F238E27FC236}">
                <a16:creationId xmlns:a16="http://schemas.microsoft.com/office/drawing/2014/main" id="{6D92F601-9CB6-6B8D-2B6F-7799468E7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FE5FD0-2946-8A37-1E4E-7F3661D356C2}"/>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366316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CE09A0-9A1A-73F8-BC8E-F6E7E71C66A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8F0908-CC0E-FBB4-2585-FA50AFF480B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F3A415-A344-E11A-DBA4-8AFDE521E37E}"/>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5" name="页脚占位符 4">
            <a:extLst>
              <a:ext uri="{FF2B5EF4-FFF2-40B4-BE49-F238E27FC236}">
                <a16:creationId xmlns:a16="http://schemas.microsoft.com/office/drawing/2014/main" id="{DCAC0EF5-4FB9-0583-5BFE-B6BD9B80C9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BAAF3E-0D9F-9DFF-9FD4-0332740D3E39}"/>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4200969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5E161-DB7D-34B1-7292-58E2B7674D0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FE61B32-629C-EA9A-6663-3BE8FF9BAC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8E41341-7A72-82C5-CED0-E2A429F83DAB}"/>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5" name="页脚占位符 4">
            <a:extLst>
              <a:ext uri="{FF2B5EF4-FFF2-40B4-BE49-F238E27FC236}">
                <a16:creationId xmlns:a16="http://schemas.microsoft.com/office/drawing/2014/main" id="{92C5EB75-ADEE-8727-1A52-CD5E16ADC9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BF9BFB-A114-6683-87FE-160F86CBFACC}"/>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1772529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62F06-023C-9DE3-0466-3A66BBE242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89FD2F-02CE-45D2-020B-7277E07F30C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E34A1C4-41F7-D3AD-4446-5603F091D12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06F496B-F219-5BF3-245E-DA4E2D038E1D}"/>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6" name="页脚占位符 5">
            <a:extLst>
              <a:ext uri="{FF2B5EF4-FFF2-40B4-BE49-F238E27FC236}">
                <a16:creationId xmlns:a16="http://schemas.microsoft.com/office/drawing/2014/main" id="{90B33222-A552-831D-D211-86705BE132F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5729E5-35FE-85EA-F953-6E379EAE67EA}"/>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2145815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48EDD7-0089-C802-0717-268FC9D173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708A935-3AAD-E3EE-68BB-104C458147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E735687-2EF0-3C91-1E70-A50A31ADC45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6DC3652-0444-E528-37DC-34E41C30E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91A6246-246F-F6A4-1488-1372A670D94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C09C2A-DBFE-5F0A-1623-9BEBD98E9FFC}"/>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8" name="页脚占位符 7">
            <a:extLst>
              <a:ext uri="{FF2B5EF4-FFF2-40B4-BE49-F238E27FC236}">
                <a16:creationId xmlns:a16="http://schemas.microsoft.com/office/drawing/2014/main" id="{F5DDA159-30E7-9C49-EEF2-1D49E65D99F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3DA86CC-3AAE-4B60-843C-26CA4B30D296}"/>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2432710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68732D-CF43-6241-CFA4-2EFC4F5757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E9C639-AD58-1EE1-80B4-0939C14019CA}"/>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4" name="页脚占位符 3">
            <a:extLst>
              <a:ext uri="{FF2B5EF4-FFF2-40B4-BE49-F238E27FC236}">
                <a16:creationId xmlns:a16="http://schemas.microsoft.com/office/drawing/2014/main" id="{7750ACFC-BA77-1F5C-4F10-B3FB8A8943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6AAEAA-07A7-3825-9129-BE48858F437F}"/>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4447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869F267-85B4-08FD-1DC8-DA81C024D3A1}"/>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3" name="页脚占位符 2">
            <a:extLst>
              <a:ext uri="{FF2B5EF4-FFF2-40B4-BE49-F238E27FC236}">
                <a16:creationId xmlns:a16="http://schemas.microsoft.com/office/drawing/2014/main" id="{C80BBCE7-8722-C030-6A8D-54E858E786D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94FE9E-7955-F85A-35C4-E05B9EC85F91}"/>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2093747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6C0BE-6E49-B527-F311-568DC56072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35ACC24-794F-C71B-DC48-2E1AC6AC75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F6D7DF6-A059-31EC-9DD0-B6933A4F6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DDED79-A0AB-8672-8DDE-5CB220D67218}"/>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6" name="页脚占位符 5">
            <a:extLst>
              <a:ext uri="{FF2B5EF4-FFF2-40B4-BE49-F238E27FC236}">
                <a16:creationId xmlns:a16="http://schemas.microsoft.com/office/drawing/2014/main" id="{BA0C3CFE-898B-8788-1DD4-DC9FF7493B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A2E4BB-51B6-8DE0-07A7-770E79296EEC}"/>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1945299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34CF5-3876-4C80-59F3-65D051E1D34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97EDB18-357C-35CE-A63A-135E8A54B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8C52DC5-44A2-300E-38E0-52C227B2C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86BE684-C317-3A46-B55B-DEB1368DD0F0}"/>
              </a:ext>
            </a:extLst>
          </p:cNvPr>
          <p:cNvSpPr>
            <a:spLocks noGrp="1"/>
          </p:cNvSpPr>
          <p:nvPr>
            <p:ph type="dt" sz="half" idx="10"/>
          </p:nvPr>
        </p:nvSpPr>
        <p:spPr/>
        <p:txBody>
          <a:bodyPr/>
          <a:lstStyle/>
          <a:p>
            <a:fld id="{19D5683A-6071-4B84-BBD6-CA065C876118}" type="datetimeFigureOut">
              <a:rPr lang="zh-CN" altLang="en-US" smtClean="0"/>
              <a:t>2025/8/7</a:t>
            </a:fld>
            <a:endParaRPr lang="zh-CN" altLang="en-US"/>
          </a:p>
        </p:txBody>
      </p:sp>
      <p:sp>
        <p:nvSpPr>
          <p:cNvPr id="6" name="页脚占位符 5">
            <a:extLst>
              <a:ext uri="{FF2B5EF4-FFF2-40B4-BE49-F238E27FC236}">
                <a16:creationId xmlns:a16="http://schemas.microsoft.com/office/drawing/2014/main" id="{E405BAA6-8A93-FB46-5834-C471D41CA9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56893B-E0B6-2D5F-04ED-F892AA6194EC}"/>
              </a:ext>
            </a:extLst>
          </p:cNvPr>
          <p:cNvSpPr>
            <a:spLocks noGrp="1"/>
          </p:cNvSpPr>
          <p:nvPr>
            <p:ph type="sldNum" sz="quarter" idx="12"/>
          </p:nvPr>
        </p:nvSpPr>
        <p:spPr/>
        <p:txBody>
          <a:body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204597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D68205-54DC-16DB-9F5A-EEB06C7E33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5A1DF63-E1A0-FBF0-A64E-AF6E83BD0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C887B9-1F86-BE96-B525-F1EDD0891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5683A-6071-4B84-BBD6-CA065C876118}" type="datetimeFigureOut">
              <a:rPr lang="zh-CN" altLang="en-US" smtClean="0"/>
              <a:t>2025/8/7</a:t>
            </a:fld>
            <a:endParaRPr lang="zh-CN" altLang="en-US"/>
          </a:p>
        </p:txBody>
      </p:sp>
      <p:sp>
        <p:nvSpPr>
          <p:cNvPr id="5" name="页脚占位符 4">
            <a:extLst>
              <a:ext uri="{FF2B5EF4-FFF2-40B4-BE49-F238E27FC236}">
                <a16:creationId xmlns:a16="http://schemas.microsoft.com/office/drawing/2014/main" id="{92C2CA46-0584-60ED-C3B3-77579D33EA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AA27A54-3E79-3371-F266-12A8E8793C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D109A-E83A-4FB8-A29F-061AD0365CD3}" type="slidenum">
              <a:rPr lang="zh-CN" altLang="en-US" smtClean="0"/>
              <a:t>‹#›</a:t>
            </a:fld>
            <a:endParaRPr lang="zh-CN" altLang="en-US"/>
          </a:p>
        </p:txBody>
      </p:sp>
    </p:spTree>
    <p:extLst>
      <p:ext uri="{BB962C8B-B14F-4D97-AF65-F5344CB8AC3E}">
        <p14:creationId xmlns:p14="http://schemas.microsoft.com/office/powerpoint/2010/main" val="194380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75747056-DD5A-60F9-EEA1-C4E377974364}"/>
              </a:ext>
            </a:extLst>
          </p:cNvPr>
          <p:cNvSpPr/>
          <p:nvPr/>
        </p:nvSpPr>
        <p:spPr>
          <a:xfrm>
            <a:off x="270557" y="2966357"/>
            <a:ext cx="10255927" cy="3581398"/>
          </a:xfrm>
          <a:prstGeom prst="cube">
            <a:avLst>
              <a:gd name="adj" fmla="val 22357"/>
            </a:avLst>
          </a:prstGeom>
          <a:solidFill>
            <a:schemeClr val="bg1">
              <a:lumMod val="75000"/>
            </a:schemeClr>
          </a:solidFill>
        </p:spPr>
        <p:style>
          <a:lnRef idx="1">
            <a:schemeClr val="dk1"/>
          </a:lnRef>
          <a:fillRef idx="1001">
            <a:schemeClr val="lt2"/>
          </a:fillRef>
          <a:effectRef idx="1">
            <a:schemeClr val="dk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62BB34DE-C770-1179-3344-5D48C4268DB1}"/>
              </a:ext>
            </a:extLst>
          </p:cNvPr>
          <p:cNvGrpSpPr/>
          <p:nvPr/>
        </p:nvGrpSpPr>
        <p:grpSpPr>
          <a:xfrm>
            <a:off x="1059885" y="4986245"/>
            <a:ext cx="3520281" cy="492443"/>
            <a:chOff x="4069671" y="5037657"/>
            <a:chExt cx="3520281" cy="492443"/>
          </a:xfrm>
        </p:grpSpPr>
        <p:sp>
          <p:nvSpPr>
            <p:cNvPr id="20" name="等腰三角形 19">
              <a:extLst>
                <a:ext uri="{FF2B5EF4-FFF2-40B4-BE49-F238E27FC236}">
                  <a16:creationId xmlns:a16="http://schemas.microsoft.com/office/drawing/2014/main" id="{FACF9A89-DF1F-E00B-FE8F-6979881025EB}"/>
                </a:ext>
              </a:extLst>
            </p:cNvPr>
            <p:cNvSpPr/>
            <p:nvPr/>
          </p:nvSpPr>
          <p:spPr>
            <a:xfrm>
              <a:off x="4069671"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1394BE5C-BD7E-7336-835F-00D35F007898}"/>
                </a:ext>
              </a:extLst>
            </p:cNvPr>
            <p:cNvSpPr/>
            <p:nvPr/>
          </p:nvSpPr>
          <p:spPr>
            <a:xfrm>
              <a:off x="4634613"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9691E267-5BE8-3BAB-6AA4-F06981C4D069}"/>
                </a:ext>
              </a:extLst>
            </p:cNvPr>
            <p:cNvSpPr/>
            <p:nvPr/>
          </p:nvSpPr>
          <p:spPr>
            <a:xfrm>
              <a:off x="5199555"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B069D55E-E9FC-C154-1E39-8859D01903E8}"/>
                </a:ext>
              </a:extLst>
            </p:cNvPr>
            <p:cNvSpPr/>
            <p:nvPr/>
          </p:nvSpPr>
          <p:spPr>
            <a:xfrm>
              <a:off x="5764497"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D8751000-F02D-7AEE-9D4C-774BAEFB9E85}"/>
                </a:ext>
              </a:extLst>
            </p:cNvPr>
            <p:cNvSpPr txBox="1"/>
            <p:nvPr/>
          </p:nvSpPr>
          <p:spPr>
            <a:xfrm>
              <a:off x="5054941" y="5314656"/>
              <a:ext cx="1419111" cy="215444"/>
            </a:xfrm>
            <a:prstGeom prst="rect">
              <a:avLst/>
            </a:prstGeom>
            <a:noFill/>
          </p:spPr>
          <p:txBody>
            <a:bodyPr wrap="square" lIns="0" tIns="0" rIns="0" bIns="0" rtlCol="0">
              <a:spAutoFit/>
            </a:bodyPr>
            <a:lstStyle/>
            <a:p>
              <a:pPr algn="ctr"/>
              <a:r>
                <a:rPr lang="zh-CN" altLang="en-US" sz="1400" dirty="0"/>
                <a:t>通道探头</a:t>
              </a:r>
            </a:p>
          </p:txBody>
        </p:sp>
        <p:sp>
          <p:nvSpPr>
            <p:cNvPr id="26" name="等腰三角形 25">
              <a:extLst>
                <a:ext uri="{FF2B5EF4-FFF2-40B4-BE49-F238E27FC236}">
                  <a16:creationId xmlns:a16="http://schemas.microsoft.com/office/drawing/2014/main" id="{775C1A82-0CBB-3B9E-810B-4A69EF45317D}"/>
                </a:ext>
              </a:extLst>
            </p:cNvPr>
            <p:cNvSpPr/>
            <p:nvPr/>
          </p:nvSpPr>
          <p:spPr>
            <a:xfrm>
              <a:off x="6329439"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993662AD-5F38-315F-8040-8F83432E42D6}"/>
                </a:ext>
              </a:extLst>
            </p:cNvPr>
            <p:cNvSpPr/>
            <p:nvPr/>
          </p:nvSpPr>
          <p:spPr>
            <a:xfrm>
              <a:off x="6894381"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28CCDBE5-CCF0-2465-161F-179E0CD3152C}"/>
                </a:ext>
              </a:extLst>
            </p:cNvPr>
            <p:cNvSpPr/>
            <p:nvPr/>
          </p:nvSpPr>
          <p:spPr>
            <a:xfrm>
              <a:off x="7459324"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813077B-C134-F537-B91B-0F2FD590ABF4}"/>
                </a:ext>
              </a:extLst>
            </p:cNvPr>
            <p:cNvSpPr txBox="1"/>
            <p:nvPr/>
          </p:nvSpPr>
          <p:spPr>
            <a:xfrm>
              <a:off x="6014074" y="5037657"/>
              <a:ext cx="306219" cy="276999"/>
            </a:xfrm>
            <a:prstGeom prst="rect">
              <a:avLst/>
            </a:prstGeom>
            <a:noFill/>
          </p:spPr>
          <p:txBody>
            <a:bodyPr wrap="square" lIns="0" tIns="0" rIns="0" bIns="0" rtlCol="0">
              <a:spAutoFit/>
            </a:bodyPr>
            <a:lstStyle/>
            <a:p>
              <a:r>
                <a:rPr lang="en-US" altLang="zh-CN" dirty="0"/>
                <a:t>…</a:t>
              </a:r>
              <a:endParaRPr lang="zh-CN" altLang="en-US" dirty="0"/>
            </a:p>
          </p:txBody>
        </p:sp>
      </p:grpSp>
      <p:sp>
        <p:nvSpPr>
          <p:cNvPr id="33" name="太阳形 32">
            <a:extLst>
              <a:ext uri="{FF2B5EF4-FFF2-40B4-BE49-F238E27FC236}">
                <a16:creationId xmlns:a16="http://schemas.microsoft.com/office/drawing/2014/main" id="{A4652FE3-C8DA-8F9E-86A6-3B0905431984}"/>
              </a:ext>
            </a:extLst>
          </p:cNvPr>
          <p:cNvSpPr/>
          <p:nvPr/>
        </p:nvSpPr>
        <p:spPr>
          <a:xfrm>
            <a:off x="5806705" y="4651113"/>
            <a:ext cx="306220" cy="306220"/>
          </a:xfrm>
          <a:prstGeom prst="su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9287742-F8F7-7EFF-76D4-B21C9B87C155}"/>
              </a:ext>
            </a:extLst>
          </p:cNvPr>
          <p:cNvSpPr txBox="1"/>
          <p:nvPr/>
        </p:nvSpPr>
        <p:spPr>
          <a:xfrm>
            <a:off x="5633170" y="4339913"/>
            <a:ext cx="173535" cy="646331"/>
          </a:xfrm>
          <a:prstGeom prst="rect">
            <a:avLst/>
          </a:prstGeom>
          <a:noFill/>
        </p:spPr>
        <p:txBody>
          <a:bodyPr wrap="square" lIns="0" tIns="0" rIns="0" bIns="0" rtlCol="0">
            <a:spAutoFit/>
          </a:bodyPr>
          <a:lstStyle/>
          <a:p>
            <a:r>
              <a:rPr lang="zh-CN" altLang="en-US" sz="1400" dirty="0"/>
              <a:t>截割头</a:t>
            </a:r>
          </a:p>
        </p:txBody>
      </p:sp>
      <p:sp>
        <p:nvSpPr>
          <p:cNvPr id="42" name="文本框 41">
            <a:extLst>
              <a:ext uri="{FF2B5EF4-FFF2-40B4-BE49-F238E27FC236}">
                <a16:creationId xmlns:a16="http://schemas.microsoft.com/office/drawing/2014/main" id="{F1B892B6-00D6-247B-4368-25E6B92F7460}"/>
              </a:ext>
            </a:extLst>
          </p:cNvPr>
          <p:cNvSpPr txBox="1"/>
          <p:nvPr/>
        </p:nvSpPr>
        <p:spPr>
          <a:xfrm>
            <a:off x="847237" y="568537"/>
            <a:ext cx="9191753"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坐标系：右手直角坐标系，参考点选择在巷道中心或其他标志点。</a:t>
            </a:r>
            <a:endParaRPr lang="en-US" altLang="zh-CN" dirty="0"/>
          </a:p>
          <a:p>
            <a:pPr marL="285750" indent="-285750">
              <a:buFont typeface="Wingdings" panose="05000000000000000000" pitchFamily="2" charset="2"/>
              <a:buChar char="Ø"/>
            </a:pPr>
            <a:r>
              <a:rPr lang="zh-CN" altLang="en-US" dirty="0"/>
              <a:t>掘进模型：巷道高、宽、掘进里程；顶板岩性（</a:t>
            </a:r>
            <a:r>
              <a:rPr lang="en-US" altLang="zh-CN" dirty="0"/>
              <a:t>P</a:t>
            </a:r>
            <a:r>
              <a:rPr lang="zh-CN" altLang="en-US" dirty="0"/>
              <a:t>、</a:t>
            </a:r>
            <a:r>
              <a:rPr lang="en-US" altLang="zh-CN" dirty="0"/>
              <a:t>S</a:t>
            </a:r>
            <a:r>
              <a:rPr lang="zh-CN" altLang="en-US" dirty="0"/>
              <a:t>速度）、厚度；底板岩性、厚度。</a:t>
            </a:r>
            <a:endParaRPr lang="en-US" altLang="zh-CN" dirty="0"/>
          </a:p>
          <a:p>
            <a:pPr marL="285750" indent="-285750">
              <a:buFont typeface="Wingdings" panose="05000000000000000000" pitchFamily="2" charset="2"/>
              <a:buChar char="Ø"/>
            </a:pPr>
            <a:r>
              <a:rPr lang="zh-CN" altLang="en-US" dirty="0"/>
              <a:t>计算范围：相对掘进面位置，前方</a:t>
            </a:r>
            <a:r>
              <a:rPr lang="en-US" altLang="zh-CN" dirty="0"/>
              <a:t>X</a:t>
            </a:r>
            <a:r>
              <a:rPr lang="zh-CN" altLang="en-US" dirty="0"/>
              <a:t>向</a:t>
            </a:r>
            <a:r>
              <a:rPr lang="en-US" altLang="zh-CN" dirty="0"/>
              <a:t>100m</a:t>
            </a:r>
            <a:r>
              <a:rPr lang="zh-CN" altLang="en-US" dirty="0"/>
              <a:t>，高程</a:t>
            </a:r>
            <a:r>
              <a:rPr lang="en-US" altLang="zh-CN" dirty="0"/>
              <a:t>Z</a:t>
            </a:r>
            <a:r>
              <a:rPr lang="zh-CN" altLang="en-US" dirty="0"/>
              <a:t>向</a:t>
            </a:r>
            <a:r>
              <a:rPr lang="en-US" altLang="zh-CN" dirty="0"/>
              <a:t>±20m</a:t>
            </a:r>
          </a:p>
          <a:p>
            <a:pPr marL="285750" indent="-285750">
              <a:buFont typeface="Wingdings" panose="05000000000000000000" pitchFamily="2" charset="2"/>
              <a:buChar char="Ø"/>
            </a:pPr>
            <a:r>
              <a:rPr lang="zh-CN" altLang="en-US" dirty="0"/>
              <a:t>推测范围：相对掘进面位置，前方</a:t>
            </a:r>
            <a:r>
              <a:rPr lang="en-US" altLang="zh-CN" dirty="0"/>
              <a:t>10-50m</a:t>
            </a:r>
            <a:r>
              <a:rPr lang="zh-CN" altLang="en-US" dirty="0"/>
              <a:t>，顶板</a:t>
            </a:r>
            <a:r>
              <a:rPr lang="en-US" altLang="zh-CN" dirty="0"/>
              <a:t>20m</a:t>
            </a:r>
            <a:r>
              <a:rPr lang="zh-CN" altLang="en-US" dirty="0"/>
              <a:t>，底板</a:t>
            </a:r>
            <a:r>
              <a:rPr lang="en-US" altLang="zh-CN" dirty="0"/>
              <a:t>20m</a:t>
            </a:r>
            <a:r>
              <a:rPr lang="zh-CN" altLang="en-US" dirty="0"/>
              <a:t>。</a:t>
            </a:r>
            <a:endParaRPr lang="en-US" altLang="zh-CN" dirty="0"/>
          </a:p>
          <a:p>
            <a:pPr marL="285750" indent="-285750">
              <a:buFont typeface="Wingdings" panose="05000000000000000000" pitchFamily="2" charset="2"/>
              <a:buChar char="Ø"/>
            </a:pPr>
            <a:r>
              <a:rPr lang="zh-CN" altLang="en-US" dirty="0"/>
              <a:t>预测结果：位置（里程、前方</a:t>
            </a:r>
            <a:r>
              <a:rPr lang="en-US" altLang="zh-CN" dirty="0"/>
              <a:t>x</a:t>
            </a:r>
            <a:r>
              <a:rPr lang="zh-CN" altLang="en-US" dirty="0"/>
              <a:t>、</a:t>
            </a:r>
            <a:r>
              <a:rPr lang="en-US" altLang="zh-CN" dirty="0"/>
              <a:t>angle</a:t>
            </a:r>
            <a:r>
              <a:rPr lang="zh-CN" altLang="en-US" dirty="0"/>
              <a:t>、</a:t>
            </a:r>
            <a:r>
              <a:rPr lang="en-US" altLang="zh-CN" dirty="0" err="1"/>
              <a:t>len</a:t>
            </a:r>
            <a:r>
              <a:rPr lang="zh-CN" altLang="en-US" dirty="0"/>
              <a:t>），属性（</a:t>
            </a:r>
            <a:r>
              <a:rPr lang="en-US" altLang="zh-CN" dirty="0" err="1"/>
              <a:t>vp</a:t>
            </a:r>
            <a:r>
              <a:rPr lang="zh-CN" altLang="en-US" dirty="0"/>
              <a:t>、</a:t>
            </a:r>
            <a:r>
              <a:rPr lang="en-US" altLang="zh-CN" dirty="0"/>
              <a:t>vs</a:t>
            </a:r>
            <a:r>
              <a:rPr lang="zh-CN" altLang="en-US" dirty="0"/>
              <a:t>、</a:t>
            </a:r>
            <a:r>
              <a:rPr lang="en-US" altLang="zh-CN" dirty="0"/>
              <a:t>ρ</a:t>
            </a:r>
            <a:r>
              <a:rPr lang="zh-CN" altLang="en-US" dirty="0"/>
              <a:t>）。</a:t>
            </a:r>
            <a:endParaRPr lang="en-US" altLang="zh-CN" dirty="0"/>
          </a:p>
        </p:txBody>
      </p:sp>
      <p:sp>
        <p:nvSpPr>
          <p:cNvPr id="2" name="文本框 1">
            <a:extLst>
              <a:ext uri="{FF2B5EF4-FFF2-40B4-BE49-F238E27FC236}">
                <a16:creationId xmlns:a16="http://schemas.microsoft.com/office/drawing/2014/main" id="{AEB8AEB1-1A9F-706E-923A-F3BD59096BF1}"/>
              </a:ext>
            </a:extLst>
          </p:cNvPr>
          <p:cNvSpPr txBox="1"/>
          <p:nvPr/>
        </p:nvSpPr>
        <p:spPr>
          <a:xfrm>
            <a:off x="5516" y="0"/>
            <a:ext cx="6006178" cy="523220"/>
          </a:xfrm>
          <a:prstGeom prst="rect">
            <a:avLst/>
          </a:prstGeom>
          <a:noFill/>
        </p:spPr>
        <p:txBody>
          <a:bodyPr wrap="square" rtlCol="0">
            <a:spAutoFit/>
          </a:bodyPr>
          <a:lstStyle/>
          <a:p>
            <a:r>
              <a:rPr lang="zh-CN" altLang="en-US" sz="2800" dirty="0"/>
              <a:t>巷道空间</a:t>
            </a:r>
          </a:p>
        </p:txBody>
      </p:sp>
      <p:grpSp>
        <p:nvGrpSpPr>
          <p:cNvPr id="18" name="组合 17">
            <a:extLst>
              <a:ext uri="{FF2B5EF4-FFF2-40B4-BE49-F238E27FC236}">
                <a16:creationId xmlns:a16="http://schemas.microsoft.com/office/drawing/2014/main" id="{8E58FA09-CBCC-1C38-C39F-FAFDBAAA6C59}"/>
              </a:ext>
            </a:extLst>
          </p:cNvPr>
          <p:cNvGrpSpPr/>
          <p:nvPr/>
        </p:nvGrpSpPr>
        <p:grpSpPr>
          <a:xfrm>
            <a:off x="90942" y="1328964"/>
            <a:ext cx="11355894" cy="4215814"/>
            <a:chOff x="700542" y="528864"/>
            <a:chExt cx="11355894" cy="4215814"/>
          </a:xfrm>
        </p:grpSpPr>
        <p:sp>
          <p:nvSpPr>
            <p:cNvPr id="7" name="文本框 6">
              <a:extLst>
                <a:ext uri="{FF2B5EF4-FFF2-40B4-BE49-F238E27FC236}">
                  <a16:creationId xmlns:a16="http://schemas.microsoft.com/office/drawing/2014/main" id="{D270EEAD-5D13-E1A7-2214-312BC5016727}"/>
                </a:ext>
              </a:extLst>
            </p:cNvPr>
            <p:cNvSpPr txBox="1"/>
            <p:nvPr/>
          </p:nvSpPr>
          <p:spPr>
            <a:xfrm>
              <a:off x="11697206" y="4467679"/>
              <a:ext cx="359230" cy="276999"/>
            </a:xfrm>
            <a:prstGeom prst="rect">
              <a:avLst/>
            </a:prstGeom>
            <a:noFill/>
          </p:spPr>
          <p:txBody>
            <a:bodyPr wrap="square" lIns="0" tIns="0" rIns="0" bIns="0" rtlCol="0">
              <a:spAutoFit/>
            </a:bodyPr>
            <a:lstStyle/>
            <a:p>
              <a:r>
                <a:rPr lang="en-US" altLang="zh-CN" dirty="0">
                  <a:solidFill>
                    <a:schemeClr val="accent1"/>
                  </a:solidFill>
                </a:rPr>
                <a:t>X</a:t>
              </a:r>
              <a:endParaRPr lang="zh-CN" altLang="en-US" dirty="0">
                <a:solidFill>
                  <a:schemeClr val="accent1"/>
                </a:solidFill>
              </a:endParaRPr>
            </a:p>
          </p:txBody>
        </p:sp>
        <p:cxnSp>
          <p:nvCxnSpPr>
            <p:cNvPr id="9" name="直接箭头连接符 8">
              <a:extLst>
                <a:ext uri="{FF2B5EF4-FFF2-40B4-BE49-F238E27FC236}">
                  <a16:creationId xmlns:a16="http://schemas.microsoft.com/office/drawing/2014/main" id="{E56C24A6-724E-46A4-9898-0928D58AB75B}"/>
                </a:ext>
              </a:extLst>
            </p:cNvPr>
            <p:cNvCxnSpPr/>
            <p:nvPr/>
          </p:nvCxnSpPr>
          <p:spPr>
            <a:xfrm flipV="1">
              <a:off x="881744" y="528864"/>
              <a:ext cx="0" cy="3940629"/>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DC7F3871-EACC-433D-C744-5B31FB16E490}"/>
                </a:ext>
              </a:extLst>
            </p:cNvPr>
            <p:cNvCxnSpPr>
              <a:cxnSpLocks/>
            </p:cNvCxnSpPr>
            <p:nvPr/>
          </p:nvCxnSpPr>
          <p:spPr>
            <a:xfrm flipV="1">
              <a:off x="883332" y="1521624"/>
              <a:ext cx="2217737" cy="2938346"/>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AD46696C-186B-437C-C98B-F7EDA404169E}"/>
                </a:ext>
              </a:extLst>
            </p:cNvPr>
            <p:cNvSpPr txBox="1"/>
            <p:nvPr/>
          </p:nvSpPr>
          <p:spPr>
            <a:xfrm>
              <a:off x="3101069" y="1566941"/>
              <a:ext cx="206829" cy="276999"/>
            </a:xfrm>
            <a:prstGeom prst="rect">
              <a:avLst/>
            </a:prstGeom>
            <a:noFill/>
          </p:spPr>
          <p:txBody>
            <a:bodyPr wrap="square" lIns="0" tIns="0" rIns="0" bIns="0" rtlCol="0">
              <a:spAutoFit/>
            </a:bodyPr>
            <a:lstStyle/>
            <a:p>
              <a:r>
                <a:rPr lang="en-US" altLang="zh-CN" dirty="0">
                  <a:solidFill>
                    <a:schemeClr val="accent1"/>
                  </a:solidFill>
                </a:rPr>
                <a:t>Y</a:t>
              </a:r>
              <a:endParaRPr lang="zh-CN" altLang="en-US" dirty="0">
                <a:solidFill>
                  <a:schemeClr val="accent1"/>
                </a:solidFill>
              </a:endParaRPr>
            </a:p>
          </p:txBody>
        </p:sp>
        <p:sp>
          <p:nvSpPr>
            <p:cNvPr id="15" name="文本框 14">
              <a:extLst>
                <a:ext uri="{FF2B5EF4-FFF2-40B4-BE49-F238E27FC236}">
                  <a16:creationId xmlns:a16="http://schemas.microsoft.com/office/drawing/2014/main" id="{F2858D1C-C516-890E-FF34-204735A40E21}"/>
                </a:ext>
              </a:extLst>
            </p:cNvPr>
            <p:cNvSpPr txBox="1"/>
            <p:nvPr/>
          </p:nvSpPr>
          <p:spPr>
            <a:xfrm>
              <a:off x="700542" y="528864"/>
              <a:ext cx="359230" cy="276999"/>
            </a:xfrm>
            <a:prstGeom prst="rect">
              <a:avLst/>
            </a:prstGeom>
            <a:noFill/>
          </p:spPr>
          <p:txBody>
            <a:bodyPr wrap="square" lIns="0" tIns="0" rIns="0" bIns="0" rtlCol="0">
              <a:spAutoFit/>
            </a:bodyPr>
            <a:lstStyle/>
            <a:p>
              <a:r>
                <a:rPr lang="en-US" altLang="zh-CN" dirty="0">
                  <a:solidFill>
                    <a:schemeClr val="accent1"/>
                  </a:solidFill>
                </a:rPr>
                <a:t>Z</a:t>
              </a:r>
              <a:endParaRPr lang="zh-CN" altLang="en-US" dirty="0">
                <a:solidFill>
                  <a:schemeClr val="accent1"/>
                </a:solidFill>
              </a:endParaRPr>
            </a:p>
          </p:txBody>
        </p:sp>
        <p:cxnSp>
          <p:nvCxnSpPr>
            <p:cNvPr id="6" name="直接箭头连接符 5">
              <a:extLst>
                <a:ext uri="{FF2B5EF4-FFF2-40B4-BE49-F238E27FC236}">
                  <a16:creationId xmlns:a16="http://schemas.microsoft.com/office/drawing/2014/main" id="{F7A1DB9A-242F-5D82-516C-A8B498A3A795}"/>
                </a:ext>
              </a:extLst>
            </p:cNvPr>
            <p:cNvCxnSpPr>
              <a:cxnSpLocks/>
            </p:cNvCxnSpPr>
            <p:nvPr/>
          </p:nvCxnSpPr>
          <p:spPr>
            <a:xfrm flipV="1">
              <a:off x="881744" y="4395402"/>
              <a:ext cx="11030856" cy="67741"/>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grpSp>
      <p:sp>
        <p:nvSpPr>
          <p:cNvPr id="40" name="平行四边形 39">
            <a:extLst>
              <a:ext uri="{FF2B5EF4-FFF2-40B4-BE49-F238E27FC236}">
                <a16:creationId xmlns:a16="http://schemas.microsoft.com/office/drawing/2014/main" id="{8267650A-370B-4BCC-4F86-BFEC0D64777A}"/>
              </a:ext>
            </a:extLst>
          </p:cNvPr>
          <p:cNvSpPr/>
          <p:nvPr/>
        </p:nvSpPr>
        <p:spPr>
          <a:xfrm rot="1127697">
            <a:off x="7453732" y="3652741"/>
            <a:ext cx="1095434" cy="2667007"/>
          </a:xfrm>
          <a:prstGeom prst="parallelogram">
            <a:avLst>
              <a:gd name="adj" fmla="val 13104"/>
            </a:avLst>
          </a:prstGeom>
          <a:solidFill>
            <a:schemeClr val="accent4">
              <a:lumMod val="20000"/>
              <a:lumOff val="80000"/>
            </a:schemeClr>
          </a:solidFill>
          <a:ln/>
          <a:scene3d>
            <a:camera prst="isometricOffAxis2Right"/>
            <a:lightRig rig="threePt" dir="t"/>
          </a:scene3d>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dirty="0"/>
              <a:t>反射面</a:t>
            </a:r>
          </a:p>
        </p:txBody>
      </p:sp>
      <p:sp>
        <p:nvSpPr>
          <p:cNvPr id="12" name="立方体 11">
            <a:extLst>
              <a:ext uri="{FF2B5EF4-FFF2-40B4-BE49-F238E27FC236}">
                <a16:creationId xmlns:a16="http://schemas.microsoft.com/office/drawing/2014/main" id="{282AF05A-77CF-2D80-BECE-672FD1E120BA}"/>
              </a:ext>
            </a:extLst>
          </p:cNvPr>
          <p:cNvSpPr/>
          <p:nvPr/>
        </p:nvSpPr>
        <p:spPr>
          <a:xfrm>
            <a:off x="6133350" y="2966357"/>
            <a:ext cx="4402280" cy="3581398"/>
          </a:xfrm>
          <a:prstGeom prst="cube">
            <a:avLst>
              <a:gd name="adj" fmla="val 22518"/>
            </a:avLst>
          </a:prstGeom>
          <a:solidFill>
            <a:schemeClr val="dk1">
              <a:alpha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A723485-C549-B3DC-0708-1B835E11466E}"/>
              </a:ext>
            </a:extLst>
          </p:cNvPr>
          <p:cNvSpPr txBox="1"/>
          <p:nvPr/>
        </p:nvSpPr>
        <p:spPr>
          <a:xfrm>
            <a:off x="6185787" y="4651113"/>
            <a:ext cx="349163" cy="1384995"/>
          </a:xfrm>
          <a:prstGeom prst="rect">
            <a:avLst/>
          </a:prstGeom>
          <a:noFill/>
        </p:spPr>
        <p:txBody>
          <a:bodyPr wrap="square" lIns="0" tIns="0" rIns="0" bIns="0" rtlCol="0">
            <a:spAutoFit/>
          </a:bodyPr>
          <a:lstStyle/>
          <a:p>
            <a:r>
              <a:rPr lang="zh-CN" altLang="en-US" dirty="0"/>
              <a:t>掘进工作面</a:t>
            </a:r>
          </a:p>
        </p:txBody>
      </p:sp>
      <p:sp>
        <p:nvSpPr>
          <p:cNvPr id="3" name="流程图: 延期 2">
            <a:extLst>
              <a:ext uri="{FF2B5EF4-FFF2-40B4-BE49-F238E27FC236}">
                <a16:creationId xmlns:a16="http://schemas.microsoft.com/office/drawing/2014/main" id="{F0100131-A311-4BAB-FAE0-0FF8E39F0BEC}"/>
              </a:ext>
            </a:extLst>
          </p:cNvPr>
          <p:cNvSpPr/>
          <p:nvPr/>
        </p:nvSpPr>
        <p:spPr>
          <a:xfrm rot="16200000">
            <a:off x="9198717" y="1184661"/>
            <a:ext cx="1167671" cy="1176577"/>
          </a:xfrm>
          <a:prstGeom prst="flowChartDelay">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DE08167B-D570-2984-19D4-87A26EB76916}"/>
              </a:ext>
            </a:extLst>
          </p:cNvPr>
          <p:cNvSpPr/>
          <p:nvPr/>
        </p:nvSpPr>
        <p:spPr>
          <a:xfrm rot="16200000">
            <a:off x="10433653" y="1225520"/>
            <a:ext cx="1167671" cy="117657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470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3181B-DE91-449C-CF96-773087E12E3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9065F027-1B14-C908-2E21-C0369AD431C5}"/>
              </a:ext>
            </a:extLst>
          </p:cNvPr>
          <p:cNvSpPr txBox="1"/>
          <p:nvPr/>
        </p:nvSpPr>
        <p:spPr>
          <a:xfrm>
            <a:off x="5516" y="0"/>
            <a:ext cx="5863505" cy="523220"/>
          </a:xfrm>
          <a:prstGeom prst="rect">
            <a:avLst/>
          </a:prstGeom>
          <a:noFill/>
        </p:spPr>
        <p:txBody>
          <a:bodyPr wrap="square" rtlCol="0">
            <a:spAutoFit/>
          </a:bodyPr>
          <a:lstStyle/>
          <a:p>
            <a:r>
              <a:rPr lang="zh-CN" altLang="en-US" sz="2800" dirty="0"/>
              <a:t>系统</a:t>
            </a:r>
            <a:r>
              <a:rPr lang="en-US" altLang="zh-CN" sz="2800" dirty="0"/>
              <a:t>-</a:t>
            </a:r>
            <a:r>
              <a:rPr lang="zh-CN" altLang="en-US" sz="2800" dirty="0"/>
              <a:t>创建项目</a:t>
            </a:r>
          </a:p>
        </p:txBody>
      </p:sp>
      <p:sp>
        <p:nvSpPr>
          <p:cNvPr id="4" name="文本框 3">
            <a:extLst>
              <a:ext uri="{FF2B5EF4-FFF2-40B4-BE49-F238E27FC236}">
                <a16:creationId xmlns:a16="http://schemas.microsoft.com/office/drawing/2014/main" id="{75D29B93-7A32-4421-21FB-CFEF79509977}"/>
              </a:ext>
            </a:extLst>
          </p:cNvPr>
          <p:cNvSpPr txBox="1"/>
          <p:nvPr/>
        </p:nvSpPr>
        <p:spPr>
          <a:xfrm>
            <a:off x="175098" y="945927"/>
            <a:ext cx="3724096" cy="1271979"/>
          </a:xfrm>
          <a:prstGeom prst="rect">
            <a:avLst/>
          </a:prstGeom>
          <a:noFill/>
          <a:ln>
            <a:solidFill>
              <a:schemeClr val="accent1"/>
            </a:solidFill>
            <a:prstDash val="sysDash"/>
          </a:ln>
        </p:spPr>
        <p:txBody>
          <a:bodyPr wrap="square" rtlCol="0">
            <a:noAutofit/>
          </a:bodyPr>
          <a:lstStyle/>
          <a:p>
            <a:r>
              <a:rPr lang="zh-CN" altLang="en-US" sz="1200" b="1" dirty="0"/>
              <a:t>项目信息</a:t>
            </a:r>
            <a:endParaRPr lang="en-US" altLang="zh-CN" sz="1200" b="1" dirty="0"/>
          </a:p>
          <a:p>
            <a:r>
              <a:rPr lang="zh-CN" altLang="en-US" sz="1200" dirty="0"/>
              <a:t>项目名称、单位名称、掘进面名称、开始日期、简介</a:t>
            </a:r>
            <a:endParaRPr lang="en-US" altLang="zh-CN" sz="1200" dirty="0"/>
          </a:p>
          <a:p>
            <a:r>
              <a:rPr lang="zh-CN" altLang="en-US" sz="1200" b="1" dirty="0"/>
              <a:t>掘进空间</a:t>
            </a:r>
            <a:endParaRPr lang="en-US" altLang="zh-CN" sz="1200" b="1" dirty="0"/>
          </a:p>
          <a:p>
            <a:r>
              <a:rPr lang="zh-CN" altLang="en-US" sz="1200" dirty="0"/>
              <a:t>总掘进里程、巷道宽度、巷道高度</a:t>
            </a:r>
          </a:p>
          <a:p>
            <a:r>
              <a:rPr lang="zh-CN" altLang="en-US" sz="1200" b="1" dirty="0"/>
              <a:t>掘进信息</a:t>
            </a:r>
            <a:endParaRPr lang="en-US" altLang="zh-CN" sz="1200" b="1" dirty="0"/>
          </a:p>
          <a:p>
            <a:r>
              <a:rPr lang="zh-CN" altLang="en-US" sz="1200" dirty="0"/>
              <a:t>掘进方向（小里程</a:t>
            </a:r>
            <a:r>
              <a:rPr lang="en-US" altLang="zh-CN" sz="1200" dirty="0">
                <a:sym typeface="Wingdings" panose="05000000000000000000" pitchFamily="2" charset="2"/>
              </a:rPr>
              <a:t></a:t>
            </a:r>
            <a:r>
              <a:rPr lang="zh-CN" altLang="en-US" sz="1200" dirty="0">
                <a:sym typeface="Wingdings" panose="05000000000000000000" pitchFamily="2" charset="2"/>
              </a:rPr>
              <a:t>大里程</a:t>
            </a:r>
            <a:r>
              <a:rPr lang="zh-CN" altLang="en-US" sz="1200" dirty="0"/>
              <a:t>）、掘进班次</a:t>
            </a:r>
            <a:endParaRPr lang="en-US" altLang="zh-CN" sz="1200" dirty="0"/>
          </a:p>
        </p:txBody>
      </p:sp>
      <p:sp>
        <p:nvSpPr>
          <p:cNvPr id="18" name="文本框 17">
            <a:extLst>
              <a:ext uri="{FF2B5EF4-FFF2-40B4-BE49-F238E27FC236}">
                <a16:creationId xmlns:a16="http://schemas.microsoft.com/office/drawing/2014/main" id="{C5544B1B-B598-93EB-BB22-55DE981381AC}"/>
              </a:ext>
            </a:extLst>
          </p:cNvPr>
          <p:cNvSpPr txBox="1"/>
          <p:nvPr/>
        </p:nvSpPr>
        <p:spPr>
          <a:xfrm>
            <a:off x="3988341" y="1055319"/>
            <a:ext cx="5356697" cy="1015663"/>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项目创建独立于地震或电法等业务处理方法，表示待监测工区的基本情况。</a:t>
            </a:r>
            <a:endParaRPr lang="en-US" altLang="zh-CN" sz="1200" dirty="0"/>
          </a:p>
          <a:p>
            <a:pPr marL="171450" indent="-171450">
              <a:buFont typeface="Arial" panose="020B0604020202020204" pitchFamily="34" charset="0"/>
              <a:buChar char="•"/>
            </a:pPr>
            <a:r>
              <a:rPr lang="zh-CN" altLang="en-US" sz="1200" dirty="0"/>
              <a:t>简介提供对项目监测目的、主要关注的异常类型等简单介绍。</a:t>
            </a:r>
            <a:endParaRPr lang="en-US" altLang="zh-CN" sz="1200" dirty="0"/>
          </a:p>
          <a:p>
            <a:pPr marL="171450" indent="-171450">
              <a:buFont typeface="Arial" panose="020B0604020202020204" pitchFamily="34" charset="0"/>
              <a:buChar char="•"/>
            </a:pPr>
            <a:r>
              <a:rPr lang="zh-CN" altLang="en-US" sz="1200" dirty="0"/>
              <a:t>项目默认采用右手直角坐标系，规定</a:t>
            </a:r>
            <a:r>
              <a:rPr lang="en-US" altLang="zh-CN" sz="1200" dirty="0"/>
              <a:t>X-</a:t>
            </a:r>
            <a:r>
              <a:rPr lang="zh-CN" altLang="en-US" sz="1200" dirty="0"/>
              <a:t>掘进方向，</a:t>
            </a:r>
            <a:r>
              <a:rPr lang="en-US" altLang="zh-CN" sz="1200" dirty="0"/>
              <a:t>Y-</a:t>
            </a:r>
            <a:r>
              <a:rPr lang="zh-CN" altLang="en-US" sz="1200" dirty="0"/>
              <a:t>侧帮，</a:t>
            </a:r>
            <a:r>
              <a:rPr lang="en-US" altLang="zh-CN" sz="1200" dirty="0"/>
              <a:t>Z-</a:t>
            </a:r>
            <a:r>
              <a:rPr lang="zh-CN" altLang="en-US" sz="1200" dirty="0"/>
              <a:t>高程。</a:t>
            </a:r>
            <a:endParaRPr lang="en-US" altLang="zh-CN" sz="1200" dirty="0"/>
          </a:p>
          <a:p>
            <a:pPr marL="171450" indent="-171450">
              <a:buFont typeface="Arial" panose="020B0604020202020204" pitchFamily="34" charset="0"/>
              <a:buChar char="•"/>
            </a:pPr>
            <a:r>
              <a:rPr lang="zh-CN" altLang="en-US" sz="1200" dirty="0"/>
              <a:t>定义从小里程向大里程掘进时为正向掘进。</a:t>
            </a:r>
            <a:endParaRPr lang="en-US" altLang="zh-CN" sz="1200" dirty="0"/>
          </a:p>
          <a:p>
            <a:pPr marL="171450" indent="-171450">
              <a:buFont typeface="Arial" panose="020B0604020202020204" pitchFamily="34" charset="0"/>
              <a:buChar char="•"/>
            </a:pPr>
            <a:r>
              <a:rPr lang="zh-CN" altLang="en-US" sz="1200" dirty="0"/>
              <a:t>掘进班次为每天掘进巷道的时段，通常为</a:t>
            </a:r>
            <a:r>
              <a:rPr lang="en-US" altLang="zh-CN" sz="1200" dirty="0"/>
              <a:t>1~2</a:t>
            </a:r>
            <a:r>
              <a:rPr lang="zh-CN" altLang="en-US" sz="1200" dirty="0"/>
              <a:t>班，另一班检修，单班</a:t>
            </a:r>
            <a:r>
              <a:rPr lang="en-US" altLang="zh-CN" sz="1200" dirty="0"/>
              <a:t>8</a:t>
            </a:r>
            <a:r>
              <a:rPr lang="zh-CN" altLang="en-US" sz="1200" dirty="0"/>
              <a:t>小时。</a:t>
            </a:r>
            <a:endParaRPr lang="en-US" altLang="zh-CN" sz="1200" dirty="0"/>
          </a:p>
        </p:txBody>
      </p:sp>
      <p:sp>
        <p:nvSpPr>
          <p:cNvPr id="3" name="文本框 2">
            <a:extLst>
              <a:ext uri="{FF2B5EF4-FFF2-40B4-BE49-F238E27FC236}">
                <a16:creationId xmlns:a16="http://schemas.microsoft.com/office/drawing/2014/main" id="{649636AF-7A2A-EF0B-B186-19DDB1F61E8A}"/>
              </a:ext>
            </a:extLst>
          </p:cNvPr>
          <p:cNvSpPr txBox="1"/>
          <p:nvPr/>
        </p:nvSpPr>
        <p:spPr>
          <a:xfrm>
            <a:off x="175098" y="2340483"/>
            <a:ext cx="1095983"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项目表</a:t>
            </a:r>
            <a:r>
              <a:rPr lang="en-US" altLang="zh-CN" sz="1000" dirty="0" err="1"/>
              <a:t>e_info</a:t>
            </a:r>
            <a:endParaRPr lang="en-US" altLang="zh-CN" sz="1000" dirty="0"/>
          </a:p>
        </p:txBody>
      </p:sp>
      <p:graphicFrame>
        <p:nvGraphicFramePr>
          <p:cNvPr id="5" name="表格 4">
            <a:extLst>
              <a:ext uri="{FF2B5EF4-FFF2-40B4-BE49-F238E27FC236}">
                <a16:creationId xmlns:a16="http://schemas.microsoft.com/office/drawing/2014/main" id="{0C3549F7-B991-D023-BEA0-CA786C1FBAD0}"/>
              </a:ext>
            </a:extLst>
          </p:cNvPr>
          <p:cNvGraphicFramePr>
            <a:graphicFrameLocks noGrp="1"/>
          </p:cNvGraphicFramePr>
          <p:nvPr>
            <p:extLst>
              <p:ext uri="{D42A27DB-BD31-4B8C-83A1-F6EECF244321}">
                <p14:modId xmlns:p14="http://schemas.microsoft.com/office/powerpoint/2010/main" val="1575987318"/>
              </p:ext>
            </p:extLst>
          </p:nvPr>
        </p:nvGraphicFramePr>
        <p:xfrm>
          <a:off x="181580" y="5428538"/>
          <a:ext cx="3510040" cy="812260"/>
        </p:xfrm>
        <a:graphic>
          <a:graphicData uri="http://schemas.openxmlformats.org/drawingml/2006/table">
            <a:tbl>
              <a:tblPr firstRow="1" bandRow="1">
                <a:tableStyleId>{8799B23B-EC83-4686-B30A-512413B5E67A}</a:tableStyleId>
              </a:tblPr>
              <a:tblGrid>
                <a:gridCol w="702008">
                  <a:extLst>
                    <a:ext uri="{9D8B030D-6E8A-4147-A177-3AD203B41FA5}">
                      <a16:colId xmlns:a16="http://schemas.microsoft.com/office/drawing/2014/main" val="379030879"/>
                    </a:ext>
                  </a:extLst>
                </a:gridCol>
                <a:gridCol w="702008">
                  <a:extLst>
                    <a:ext uri="{9D8B030D-6E8A-4147-A177-3AD203B41FA5}">
                      <a16:colId xmlns:a16="http://schemas.microsoft.com/office/drawing/2014/main" val="3796411857"/>
                    </a:ext>
                  </a:extLst>
                </a:gridCol>
                <a:gridCol w="702008">
                  <a:extLst>
                    <a:ext uri="{9D8B030D-6E8A-4147-A177-3AD203B41FA5}">
                      <a16:colId xmlns:a16="http://schemas.microsoft.com/office/drawing/2014/main" val="2387636143"/>
                    </a:ext>
                  </a:extLst>
                </a:gridCol>
                <a:gridCol w="702008">
                  <a:extLst>
                    <a:ext uri="{9D8B030D-6E8A-4147-A177-3AD203B41FA5}">
                      <a16:colId xmlns:a16="http://schemas.microsoft.com/office/drawing/2014/main" val="1234457049"/>
                    </a:ext>
                  </a:extLst>
                </a:gridCol>
                <a:gridCol w="702008">
                  <a:extLst>
                    <a:ext uri="{9D8B030D-6E8A-4147-A177-3AD203B41FA5}">
                      <a16:colId xmlns:a16="http://schemas.microsoft.com/office/drawing/2014/main" val="1926623470"/>
                    </a:ext>
                  </a:extLst>
                </a:gridCol>
              </a:tblGrid>
              <a:tr h="406130">
                <a:tc>
                  <a:txBody>
                    <a:bodyPr/>
                    <a:lstStyle/>
                    <a:p>
                      <a:pPr algn="ctr"/>
                      <a:r>
                        <a:rPr lang="zh-CN" altLang="en-US" sz="1000" dirty="0"/>
                        <a:t>班次号</a:t>
                      </a:r>
                    </a:p>
                  </a:txBody>
                  <a:tcPr anchor="ctr"/>
                </a:tc>
                <a:tc>
                  <a:txBody>
                    <a:bodyPr/>
                    <a:lstStyle/>
                    <a:p>
                      <a:pPr algn="ctr"/>
                      <a:r>
                        <a:rPr lang="zh-CN" altLang="en-US" sz="1000" dirty="0"/>
                        <a:t>起始时间</a:t>
                      </a:r>
                    </a:p>
                  </a:txBody>
                  <a:tcPr anchor="ctr"/>
                </a:tc>
                <a:tc>
                  <a:txBody>
                    <a:bodyPr/>
                    <a:lstStyle/>
                    <a:p>
                      <a:pPr algn="ctr"/>
                      <a:r>
                        <a:rPr lang="zh-CN" altLang="en-US" sz="1000" dirty="0"/>
                        <a:t>截止时间</a:t>
                      </a:r>
                    </a:p>
                  </a:txBody>
                  <a:tcPr anchor="ctr"/>
                </a:tc>
                <a:tc>
                  <a:txBody>
                    <a:bodyPr/>
                    <a:lstStyle/>
                    <a:p>
                      <a:pPr algn="ctr"/>
                      <a:r>
                        <a:rPr lang="zh-CN" altLang="en-US" sz="1000" dirty="0"/>
                        <a:t>班次名称</a:t>
                      </a:r>
                    </a:p>
                  </a:txBody>
                  <a:tcPr anchor="ctr"/>
                </a:tc>
                <a:tc>
                  <a:txBody>
                    <a:bodyPr/>
                    <a:lstStyle/>
                    <a:p>
                      <a:pPr algn="ctr"/>
                      <a:r>
                        <a:rPr lang="zh-CN" altLang="en-US" sz="1000" dirty="0"/>
                        <a:t>设置时间</a:t>
                      </a:r>
                    </a:p>
                  </a:txBody>
                  <a:tcPr anchor="ctr"/>
                </a:tc>
                <a:extLst>
                  <a:ext uri="{0D108BD9-81ED-4DB2-BD59-A6C34878D82A}">
                    <a16:rowId xmlns:a16="http://schemas.microsoft.com/office/drawing/2014/main" val="3813198898"/>
                  </a:ext>
                </a:extLst>
              </a:tr>
              <a:tr h="406130">
                <a:tc>
                  <a:txBody>
                    <a:bodyPr/>
                    <a:lstStyle/>
                    <a:p>
                      <a:pPr algn="ctr"/>
                      <a:r>
                        <a:rPr lang="en-US" altLang="zh-CN" sz="1000" dirty="0"/>
                        <a:t>1/2</a:t>
                      </a: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6" name="文本框 5">
            <a:extLst>
              <a:ext uri="{FF2B5EF4-FFF2-40B4-BE49-F238E27FC236}">
                <a16:creationId xmlns:a16="http://schemas.microsoft.com/office/drawing/2014/main" id="{21A33983-99DE-CC9A-65CE-9E2E1A677914}"/>
              </a:ext>
            </a:extLst>
          </p:cNvPr>
          <p:cNvSpPr txBox="1"/>
          <p:nvPr/>
        </p:nvSpPr>
        <p:spPr>
          <a:xfrm>
            <a:off x="181582" y="5182317"/>
            <a:ext cx="3510038"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掘进班次基本信息</a:t>
            </a:r>
            <a:endParaRPr lang="en-US" altLang="zh-CN" sz="1000" dirty="0"/>
          </a:p>
        </p:txBody>
      </p:sp>
      <p:graphicFrame>
        <p:nvGraphicFramePr>
          <p:cNvPr id="7" name="表格 6">
            <a:extLst>
              <a:ext uri="{FF2B5EF4-FFF2-40B4-BE49-F238E27FC236}">
                <a16:creationId xmlns:a16="http://schemas.microsoft.com/office/drawing/2014/main" id="{D81E6CEA-3CD5-2EE5-C47A-24B62043D361}"/>
              </a:ext>
            </a:extLst>
          </p:cNvPr>
          <p:cNvGraphicFramePr>
            <a:graphicFrameLocks noGrp="1"/>
          </p:cNvGraphicFramePr>
          <p:nvPr>
            <p:extLst>
              <p:ext uri="{D42A27DB-BD31-4B8C-83A1-F6EECF244321}">
                <p14:modId xmlns:p14="http://schemas.microsoft.com/office/powerpoint/2010/main" val="1452981967"/>
              </p:ext>
            </p:extLst>
          </p:nvPr>
        </p:nvGraphicFramePr>
        <p:xfrm>
          <a:off x="175095" y="4180832"/>
          <a:ext cx="5149176" cy="812260"/>
        </p:xfrm>
        <a:graphic>
          <a:graphicData uri="http://schemas.openxmlformats.org/drawingml/2006/table">
            <a:tbl>
              <a:tblPr firstRow="1" bandRow="1">
                <a:tableStyleId>{8799B23B-EC83-4686-B30A-512413B5E67A}</a:tableStyleId>
              </a:tblPr>
              <a:tblGrid>
                <a:gridCol w="858196">
                  <a:extLst>
                    <a:ext uri="{9D8B030D-6E8A-4147-A177-3AD203B41FA5}">
                      <a16:colId xmlns:a16="http://schemas.microsoft.com/office/drawing/2014/main" val="379030879"/>
                    </a:ext>
                  </a:extLst>
                </a:gridCol>
                <a:gridCol w="858196">
                  <a:extLst>
                    <a:ext uri="{9D8B030D-6E8A-4147-A177-3AD203B41FA5}">
                      <a16:colId xmlns:a16="http://schemas.microsoft.com/office/drawing/2014/main" val="3796411857"/>
                    </a:ext>
                  </a:extLst>
                </a:gridCol>
                <a:gridCol w="858196">
                  <a:extLst>
                    <a:ext uri="{9D8B030D-6E8A-4147-A177-3AD203B41FA5}">
                      <a16:colId xmlns:a16="http://schemas.microsoft.com/office/drawing/2014/main" val="1287700805"/>
                    </a:ext>
                  </a:extLst>
                </a:gridCol>
                <a:gridCol w="858196">
                  <a:extLst>
                    <a:ext uri="{9D8B030D-6E8A-4147-A177-3AD203B41FA5}">
                      <a16:colId xmlns:a16="http://schemas.microsoft.com/office/drawing/2014/main" val="1234457049"/>
                    </a:ext>
                  </a:extLst>
                </a:gridCol>
                <a:gridCol w="858196">
                  <a:extLst>
                    <a:ext uri="{9D8B030D-6E8A-4147-A177-3AD203B41FA5}">
                      <a16:colId xmlns:a16="http://schemas.microsoft.com/office/drawing/2014/main" val="1649235585"/>
                    </a:ext>
                  </a:extLst>
                </a:gridCol>
                <a:gridCol w="858196">
                  <a:extLst>
                    <a:ext uri="{9D8B030D-6E8A-4147-A177-3AD203B41FA5}">
                      <a16:colId xmlns:a16="http://schemas.microsoft.com/office/drawing/2014/main" val="2771947650"/>
                    </a:ext>
                  </a:extLst>
                </a:gridCol>
              </a:tblGrid>
              <a:tr h="406130">
                <a:tc>
                  <a:txBody>
                    <a:bodyPr/>
                    <a:lstStyle/>
                    <a:p>
                      <a:pPr algn="ctr"/>
                      <a:r>
                        <a:rPr lang="zh-CN" altLang="en-US" sz="1000" dirty="0"/>
                        <a:t>配置时间</a:t>
                      </a:r>
                    </a:p>
                  </a:txBody>
                  <a:tcPr anchor="ctr"/>
                </a:tc>
                <a:tc>
                  <a:txBody>
                    <a:bodyPr/>
                    <a:lstStyle/>
                    <a:p>
                      <a:pPr algn="ctr"/>
                      <a:r>
                        <a:rPr lang="zh-CN" altLang="en-US" sz="1000" dirty="0"/>
                        <a:t>总里程</a:t>
                      </a:r>
                      <a:r>
                        <a:rPr lang="en-US" altLang="zh-CN" sz="1000" dirty="0"/>
                        <a:t>(m)</a:t>
                      </a:r>
                      <a:endParaRPr lang="zh-CN" altLang="en-US" sz="1000" dirty="0"/>
                    </a:p>
                  </a:txBody>
                  <a:tcPr anchor="ctr"/>
                </a:tc>
                <a:tc>
                  <a:txBody>
                    <a:bodyPr/>
                    <a:lstStyle/>
                    <a:p>
                      <a:pPr algn="ctr"/>
                      <a:r>
                        <a:rPr lang="zh-CN" altLang="en-US" sz="1000" dirty="0"/>
                        <a:t>起始里程</a:t>
                      </a:r>
                      <a:r>
                        <a:rPr lang="en-US" altLang="zh-CN" sz="1000" dirty="0"/>
                        <a:t>(m)</a:t>
                      </a:r>
                      <a:endParaRPr lang="zh-CN" altLang="en-US" sz="1000" dirty="0"/>
                    </a:p>
                  </a:txBody>
                  <a:tcPr anchor="ctr"/>
                </a:tc>
                <a:tc>
                  <a:txBody>
                    <a:bodyPr/>
                    <a:lstStyle/>
                    <a:p>
                      <a:pPr algn="ctr"/>
                      <a:r>
                        <a:rPr lang="zh-CN" altLang="en-US" sz="1000" dirty="0"/>
                        <a:t>掘进方向</a:t>
                      </a:r>
                    </a:p>
                  </a:txBody>
                  <a:tcPr anchor="ctr"/>
                </a:tc>
                <a:tc>
                  <a:txBody>
                    <a:bodyPr/>
                    <a:lstStyle/>
                    <a:p>
                      <a:pPr algn="ctr"/>
                      <a:r>
                        <a:rPr lang="zh-CN" altLang="en-US" sz="1000" dirty="0"/>
                        <a:t>掘进班数</a:t>
                      </a:r>
                    </a:p>
                  </a:txBody>
                  <a:tcPr anchor="ctr"/>
                </a:tc>
                <a:tc>
                  <a:txBody>
                    <a:bodyPr/>
                    <a:lstStyle/>
                    <a:p>
                      <a:pPr algn="ctr"/>
                      <a:r>
                        <a:rPr lang="zh-CN" altLang="en-US" sz="1000" dirty="0"/>
                        <a:t>单班时长</a:t>
                      </a:r>
                      <a:r>
                        <a:rPr lang="en-US" altLang="zh-CN" sz="1000" dirty="0"/>
                        <a:t>(h)</a:t>
                      </a:r>
                      <a:endParaRPr lang="zh-CN" altLang="en-US" sz="1000" dirty="0"/>
                    </a:p>
                  </a:txBody>
                  <a:tcPr anchor="ctr"/>
                </a:tc>
                <a:extLst>
                  <a:ext uri="{0D108BD9-81ED-4DB2-BD59-A6C34878D82A}">
                    <a16:rowId xmlns:a16="http://schemas.microsoft.com/office/drawing/2014/main" val="3813198898"/>
                  </a:ext>
                </a:extLst>
              </a:tr>
              <a:tr h="406130">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r>
                        <a:rPr lang="en-US" altLang="zh-CN" sz="1000" dirty="0"/>
                        <a:t>0</a:t>
                      </a:r>
                      <a:endParaRPr lang="zh-CN" altLang="en-US" sz="1000" dirty="0"/>
                    </a:p>
                  </a:txBody>
                  <a:tcPr anchor="ctr"/>
                </a:tc>
                <a:tc>
                  <a:txBody>
                    <a:bodyPr/>
                    <a:lstStyle/>
                    <a:p>
                      <a:pPr algn="ctr"/>
                      <a:r>
                        <a:rPr lang="zh-CN" altLang="en-US" sz="1000" dirty="0"/>
                        <a:t>小</a:t>
                      </a:r>
                      <a:r>
                        <a:rPr lang="en-US" altLang="zh-CN" sz="1000" dirty="0">
                          <a:sym typeface="Wingdings" panose="05000000000000000000" pitchFamily="2" charset="2"/>
                        </a:rPr>
                        <a:t></a:t>
                      </a:r>
                      <a:r>
                        <a:rPr lang="zh-CN" altLang="en-US" sz="1000" dirty="0">
                          <a:sym typeface="Wingdings" panose="05000000000000000000" pitchFamily="2" charset="2"/>
                        </a:rPr>
                        <a:t>大：正</a:t>
                      </a:r>
                      <a:endParaRPr lang="zh-CN" altLang="en-US" sz="1000" dirty="0"/>
                    </a:p>
                  </a:txBody>
                  <a:tcPr anchor="ctr"/>
                </a:tc>
                <a:tc>
                  <a:txBody>
                    <a:bodyPr/>
                    <a:lstStyle/>
                    <a:p>
                      <a:pPr algn="ctr"/>
                      <a:r>
                        <a:rPr lang="en-US" altLang="zh-CN" sz="1000" dirty="0"/>
                        <a:t>2</a:t>
                      </a:r>
                      <a:endParaRPr lang="zh-CN" altLang="en-US" sz="1000" dirty="0"/>
                    </a:p>
                  </a:txBody>
                  <a:tcPr anchor="ctr"/>
                </a:tc>
                <a:tc>
                  <a:txBody>
                    <a:bodyPr/>
                    <a:lstStyle/>
                    <a:p>
                      <a:pPr algn="ctr"/>
                      <a:r>
                        <a:rPr lang="en-US" altLang="zh-CN" sz="1000" dirty="0"/>
                        <a:t>8</a:t>
                      </a: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8" name="文本框 7">
            <a:extLst>
              <a:ext uri="{FF2B5EF4-FFF2-40B4-BE49-F238E27FC236}">
                <a16:creationId xmlns:a16="http://schemas.microsoft.com/office/drawing/2014/main" id="{FF1FD8E0-1515-23EA-400F-A90FDB89FF8C}"/>
              </a:ext>
            </a:extLst>
          </p:cNvPr>
          <p:cNvSpPr txBox="1"/>
          <p:nvPr/>
        </p:nvSpPr>
        <p:spPr>
          <a:xfrm>
            <a:off x="175097" y="3936449"/>
            <a:ext cx="5149173"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掘进基本信息</a:t>
            </a:r>
            <a:endParaRPr lang="en-US" altLang="zh-CN" sz="1000" dirty="0"/>
          </a:p>
        </p:txBody>
      </p:sp>
      <p:graphicFrame>
        <p:nvGraphicFramePr>
          <p:cNvPr id="16" name="表格 15">
            <a:extLst>
              <a:ext uri="{FF2B5EF4-FFF2-40B4-BE49-F238E27FC236}">
                <a16:creationId xmlns:a16="http://schemas.microsoft.com/office/drawing/2014/main" id="{F0832769-39C6-9274-ECE7-965C59DD331F}"/>
              </a:ext>
            </a:extLst>
          </p:cNvPr>
          <p:cNvGraphicFramePr>
            <a:graphicFrameLocks noGrp="1"/>
          </p:cNvGraphicFramePr>
          <p:nvPr>
            <p:extLst>
              <p:ext uri="{D42A27DB-BD31-4B8C-83A1-F6EECF244321}">
                <p14:modId xmlns:p14="http://schemas.microsoft.com/office/powerpoint/2010/main" val="2443516013"/>
              </p:ext>
            </p:extLst>
          </p:nvPr>
        </p:nvGraphicFramePr>
        <p:xfrm>
          <a:off x="175097" y="2952172"/>
          <a:ext cx="4993533" cy="759128"/>
        </p:xfrm>
        <a:graphic>
          <a:graphicData uri="http://schemas.openxmlformats.org/drawingml/2006/table">
            <a:tbl>
              <a:tblPr firstRow="1" bandRow="1">
                <a:tableStyleId>{8799B23B-EC83-4686-B30A-512413B5E67A}</a:tableStyleId>
              </a:tblPr>
              <a:tblGrid>
                <a:gridCol w="590146">
                  <a:extLst>
                    <a:ext uri="{9D8B030D-6E8A-4147-A177-3AD203B41FA5}">
                      <a16:colId xmlns:a16="http://schemas.microsoft.com/office/drawing/2014/main" val="379030879"/>
                    </a:ext>
                  </a:extLst>
                </a:gridCol>
                <a:gridCol w="577174">
                  <a:extLst>
                    <a:ext uri="{9D8B030D-6E8A-4147-A177-3AD203B41FA5}">
                      <a16:colId xmlns:a16="http://schemas.microsoft.com/office/drawing/2014/main" val="3796411857"/>
                    </a:ext>
                  </a:extLst>
                </a:gridCol>
                <a:gridCol w="590145">
                  <a:extLst>
                    <a:ext uri="{9D8B030D-6E8A-4147-A177-3AD203B41FA5}">
                      <a16:colId xmlns:a16="http://schemas.microsoft.com/office/drawing/2014/main" val="2387636143"/>
                    </a:ext>
                  </a:extLst>
                </a:gridCol>
                <a:gridCol w="622570">
                  <a:extLst>
                    <a:ext uri="{9D8B030D-6E8A-4147-A177-3AD203B41FA5}">
                      <a16:colId xmlns:a16="http://schemas.microsoft.com/office/drawing/2014/main" val="1234457049"/>
                    </a:ext>
                  </a:extLst>
                </a:gridCol>
                <a:gridCol w="609600">
                  <a:extLst>
                    <a:ext uri="{9D8B030D-6E8A-4147-A177-3AD203B41FA5}">
                      <a16:colId xmlns:a16="http://schemas.microsoft.com/office/drawing/2014/main" val="364108488"/>
                    </a:ext>
                  </a:extLst>
                </a:gridCol>
                <a:gridCol w="629055">
                  <a:extLst>
                    <a:ext uri="{9D8B030D-6E8A-4147-A177-3AD203B41FA5}">
                      <a16:colId xmlns:a16="http://schemas.microsoft.com/office/drawing/2014/main" val="1657261001"/>
                    </a:ext>
                  </a:extLst>
                </a:gridCol>
                <a:gridCol w="479898">
                  <a:extLst>
                    <a:ext uri="{9D8B030D-6E8A-4147-A177-3AD203B41FA5}">
                      <a16:colId xmlns:a16="http://schemas.microsoft.com/office/drawing/2014/main" val="3755633105"/>
                    </a:ext>
                  </a:extLst>
                </a:gridCol>
                <a:gridCol w="447472">
                  <a:extLst>
                    <a:ext uri="{9D8B030D-6E8A-4147-A177-3AD203B41FA5}">
                      <a16:colId xmlns:a16="http://schemas.microsoft.com/office/drawing/2014/main" val="2265610882"/>
                    </a:ext>
                  </a:extLst>
                </a:gridCol>
                <a:gridCol w="447473">
                  <a:extLst>
                    <a:ext uri="{9D8B030D-6E8A-4147-A177-3AD203B41FA5}">
                      <a16:colId xmlns:a16="http://schemas.microsoft.com/office/drawing/2014/main" val="505092549"/>
                    </a:ext>
                  </a:extLst>
                </a:gridCol>
              </a:tblGrid>
              <a:tr h="456979">
                <a:tc>
                  <a:txBody>
                    <a:bodyPr/>
                    <a:lstStyle/>
                    <a:p>
                      <a:pPr algn="ctr"/>
                      <a:r>
                        <a:rPr lang="zh-CN" altLang="en-US" sz="1000" dirty="0"/>
                        <a:t>巷道参考点</a:t>
                      </a:r>
                      <a:r>
                        <a:rPr lang="en-US" altLang="zh-CN" sz="1000" dirty="0"/>
                        <a:t>x</a:t>
                      </a:r>
                      <a:endParaRPr lang="zh-CN" alt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巷道参考点</a:t>
                      </a:r>
                      <a:r>
                        <a:rPr lang="en-US" altLang="zh-CN" sz="1000" dirty="0"/>
                        <a:t>y</a:t>
                      </a:r>
                      <a:endParaRPr lang="zh-CN" alt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巷道参考点</a:t>
                      </a:r>
                      <a:r>
                        <a:rPr lang="en-US" altLang="zh-CN" sz="1000" dirty="0"/>
                        <a:t>z</a:t>
                      </a:r>
                      <a:endParaRPr lang="zh-CN" alt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系统参考点</a:t>
                      </a:r>
                      <a:r>
                        <a:rPr lang="en-US" altLang="zh-CN" sz="1000" dirty="0"/>
                        <a:t>x</a:t>
                      </a:r>
                      <a:endParaRPr lang="zh-CN" alt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系统参考点</a:t>
                      </a:r>
                      <a:r>
                        <a:rPr lang="en-US" altLang="zh-CN" sz="1000" dirty="0"/>
                        <a:t>y</a:t>
                      </a:r>
                      <a:endParaRPr lang="zh-CN" alt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00" dirty="0"/>
                        <a:t>系统参考点</a:t>
                      </a:r>
                      <a:r>
                        <a:rPr lang="en-US" altLang="zh-CN" sz="1000" dirty="0"/>
                        <a:t>z</a:t>
                      </a:r>
                      <a:endParaRPr lang="zh-CN" altLang="en-US" sz="1000" dirty="0"/>
                    </a:p>
                  </a:txBody>
                  <a:tcPr anchor="ctr"/>
                </a:tc>
                <a:tc>
                  <a:txBody>
                    <a:bodyPr/>
                    <a:lstStyle/>
                    <a:p>
                      <a:pPr algn="ctr"/>
                      <a:r>
                        <a:rPr lang="zh-CN" altLang="en-US" sz="1000" dirty="0"/>
                        <a:t>里程范围</a:t>
                      </a:r>
                    </a:p>
                  </a:txBody>
                  <a:tcPr anchor="ctr"/>
                </a:tc>
                <a:tc>
                  <a:txBody>
                    <a:bodyPr/>
                    <a:lstStyle/>
                    <a:p>
                      <a:pPr algn="ctr"/>
                      <a:r>
                        <a:rPr lang="zh-CN" altLang="en-US" sz="1000" dirty="0"/>
                        <a:t>切眼范围</a:t>
                      </a:r>
                    </a:p>
                  </a:txBody>
                  <a:tcPr anchor="ctr"/>
                </a:tc>
                <a:tc>
                  <a:txBody>
                    <a:bodyPr/>
                    <a:lstStyle/>
                    <a:p>
                      <a:pPr algn="ctr"/>
                      <a:r>
                        <a:rPr lang="zh-CN" altLang="en-US" sz="1000" dirty="0"/>
                        <a:t>高程范围</a:t>
                      </a:r>
                    </a:p>
                  </a:txBody>
                  <a:tcPr anchor="ctr"/>
                </a:tc>
                <a:extLst>
                  <a:ext uri="{0D108BD9-81ED-4DB2-BD59-A6C34878D82A}">
                    <a16:rowId xmlns:a16="http://schemas.microsoft.com/office/drawing/2014/main" val="3813198898"/>
                  </a:ext>
                </a:extLst>
              </a:tr>
              <a:tr h="302149">
                <a:tc>
                  <a:txBody>
                    <a:bodyPr/>
                    <a:lstStyle/>
                    <a:p>
                      <a:pPr algn="ctr"/>
                      <a:r>
                        <a:rPr lang="en-US" altLang="zh-CN" sz="1000" dirty="0"/>
                        <a:t>0</a:t>
                      </a:r>
                      <a:endParaRPr lang="zh-CN" altLang="en-US" sz="1000" dirty="0"/>
                    </a:p>
                  </a:txBody>
                  <a:tcPr anchor="ctr"/>
                </a:tc>
                <a:tc>
                  <a:txBody>
                    <a:bodyPr/>
                    <a:lstStyle/>
                    <a:p>
                      <a:pPr algn="ctr"/>
                      <a:r>
                        <a:rPr lang="en-US" altLang="zh-CN" sz="1000" dirty="0"/>
                        <a:t>0</a:t>
                      </a:r>
                      <a:endParaRPr lang="zh-CN" altLang="en-US" sz="1000" dirty="0"/>
                    </a:p>
                  </a:txBody>
                  <a:tcPr anchor="ctr"/>
                </a:tc>
                <a:tc>
                  <a:txBody>
                    <a:bodyPr/>
                    <a:lstStyle/>
                    <a:p>
                      <a:pPr algn="ctr"/>
                      <a:r>
                        <a:rPr lang="en-US" altLang="zh-CN" sz="1000" dirty="0"/>
                        <a:t>0</a:t>
                      </a:r>
                      <a:endParaRPr lang="zh-CN" altLang="en-US" sz="1000" dirty="0"/>
                    </a:p>
                  </a:txBody>
                  <a:tcPr anchor="ctr"/>
                </a:tc>
                <a:tc>
                  <a:txBody>
                    <a:bodyPr/>
                    <a:lstStyle/>
                    <a:p>
                      <a:pPr algn="ctr"/>
                      <a:r>
                        <a:rPr lang="en-US" altLang="zh-CN" sz="1000" dirty="0"/>
                        <a:t>0</a:t>
                      </a:r>
                      <a:endParaRPr lang="zh-CN" altLang="en-US" sz="1000" dirty="0"/>
                    </a:p>
                  </a:txBody>
                  <a:tcPr anchor="ctr"/>
                </a:tc>
                <a:tc>
                  <a:txBody>
                    <a:bodyPr/>
                    <a:lstStyle/>
                    <a:p>
                      <a:pPr algn="ctr"/>
                      <a:r>
                        <a:rPr lang="en-US" altLang="zh-CN" sz="1000" dirty="0"/>
                        <a:t>0</a:t>
                      </a:r>
                      <a:endParaRPr lang="zh-CN" altLang="en-US" sz="1000" dirty="0"/>
                    </a:p>
                  </a:txBody>
                  <a:tcPr anchor="ctr"/>
                </a:tc>
                <a:tc>
                  <a:txBody>
                    <a:bodyPr/>
                    <a:lstStyle/>
                    <a:p>
                      <a:pPr algn="ctr"/>
                      <a:r>
                        <a:rPr lang="en-US" altLang="zh-CN" sz="1000" dirty="0"/>
                        <a:t>0</a:t>
                      </a: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17" name="文本框 16">
            <a:extLst>
              <a:ext uri="{FF2B5EF4-FFF2-40B4-BE49-F238E27FC236}">
                <a16:creationId xmlns:a16="http://schemas.microsoft.com/office/drawing/2014/main" id="{41499F68-394F-D105-288D-E48C6F840946}"/>
              </a:ext>
            </a:extLst>
          </p:cNvPr>
          <p:cNvSpPr txBox="1"/>
          <p:nvPr/>
        </p:nvSpPr>
        <p:spPr>
          <a:xfrm>
            <a:off x="175099" y="2706255"/>
            <a:ext cx="4993532"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掘进面空间信息（</a:t>
            </a:r>
            <a:r>
              <a:rPr lang="en-US" altLang="zh-CN" sz="1000" dirty="0" err="1"/>
              <a:t>e_space</a:t>
            </a:r>
            <a:r>
              <a:rPr lang="zh-CN" altLang="en-US" sz="1000" dirty="0"/>
              <a:t>）</a:t>
            </a:r>
            <a:endParaRPr lang="en-US" altLang="zh-CN" sz="1000" dirty="0"/>
          </a:p>
        </p:txBody>
      </p:sp>
      <p:sp>
        <p:nvSpPr>
          <p:cNvPr id="9" name="文本框 8">
            <a:extLst>
              <a:ext uri="{FF2B5EF4-FFF2-40B4-BE49-F238E27FC236}">
                <a16:creationId xmlns:a16="http://schemas.microsoft.com/office/drawing/2014/main" id="{DE97E7D0-B8E8-1AEE-B580-3FF2F3D8B681}"/>
              </a:ext>
            </a:extLst>
          </p:cNvPr>
          <p:cNvSpPr txBox="1"/>
          <p:nvPr/>
        </p:nvSpPr>
        <p:spPr>
          <a:xfrm>
            <a:off x="5402094" y="2686011"/>
            <a:ext cx="4513633" cy="1015663"/>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系统参考点（通常为</a:t>
            </a:r>
            <a:r>
              <a:rPr lang="en-US" altLang="zh-CN" sz="1200" dirty="0"/>
              <a:t>0</a:t>
            </a:r>
            <a:r>
              <a:rPr lang="zh-CN" altLang="en-US" sz="1200" dirty="0"/>
              <a:t>）和巷道参考点对应，结合方位角和倾角构建坐标系统变换关系式。</a:t>
            </a:r>
            <a:endParaRPr lang="en-US" altLang="zh-CN" sz="1200" dirty="0"/>
          </a:p>
          <a:p>
            <a:pPr marL="171450" indent="-171450">
              <a:buFont typeface="Arial" panose="020B0604020202020204" pitchFamily="34" charset="0"/>
              <a:buChar char="•"/>
            </a:pPr>
            <a:r>
              <a:rPr lang="zh-CN" altLang="en-US" sz="1200" dirty="0"/>
              <a:t>掘进面空间范围描述实际的掘进空间，通常用于展示、说明。</a:t>
            </a:r>
            <a:endParaRPr lang="en-US" altLang="zh-CN" sz="1200" dirty="0"/>
          </a:p>
          <a:p>
            <a:pPr marL="171450" indent="-171450">
              <a:buFont typeface="Arial" panose="020B0604020202020204" pitchFamily="34" charset="0"/>
              <a:buChar char="•"/>
            </a:pPr>
            <a:r>
              <a:rPr lang="zh-CN" altLang="en-US" sz="1200" dirty="0"/>
              <a:t>项目初期配置掘进基本信息，如掘进方向。</a:t>
            </a:r>
            <a:endParaRPr lang="en-US" altLang="zh-CN" sz="1200" dirty="0"/>
          </a:p>
          <a:p>
            <a:pPr marL="171450" indent="-171450">
              <a:buFont typeface="Arial" panose="020B0604020202020204" pitchFamily="34" charset="0"/>
              <a:buChar char="•"/>
            </a:pPr>
            <a:r>
              <a:rPr lang="zh-CN" altLang="en-US" sz="1200" dirty="0"/>
              <a:t>掘进班次默认采用早班</a:t>
            </a:r>
            <a:r>
              <a:rPr lang="en-US" altLang="zh-CN" sz="1200" dirty="0"/>
              <a:t>(0-8)</a:t>
            </a:r>
            <a:r>
              <a:rPr lang="zh-CN" altLang="en-US" sz="1200" dirty="0"/>
              <a:t>、晚班</a:t>
            </a:r>
            <a:r>
              <a:rPr lang="en-US" altLang="zh-CN" sz="1200" dirty="0"/>
              <a:t>(16-24)</a:t>
            </a:r>
            <a:r>
              <a:rPr lang="zh-CN" altLang="en-US" sz="1200" dirty="0"/>
              <a:t>。</a:t>
            </a:r>
            <a:endParaRPr lang="en-US" altLang="zh-CN" sz="1200" dirty="0"/>
          </a:p>
        </p:txBody>
      </p:sp>
    </p:spTree>
    <p:extLst>
      <p:ext uri="{BB962C8B-B14F-4D97-AF65-F5344CB8AC3E}">
        <p14:creationId xmlns:p14="http://schemas.microsoft.com/office/powerpoint/2010/main" val="52024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F5608-D71A-D63F-3720-70B40E2DDAB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56FDE97-3D03-AF84-1F8E-2574A1402225}"/>
              </a:ext>
            </a:extLst>
          </p:cNvPr>
          <p:cNvSpPr txBox="1"/>
          <p:nvPr/>
        </p:nvSpPr>
        <p:spPr>
          <a:xfrm>
            <a:off x="5516" y="0"/>
            <a:ext cx="5863505" cy="523220"/>
          </a:xfrm>
          <a:prstGeom prst="rect">
            <a:avLst/>
          </a:prstGeom>
          <a:noFill/>
        </p:spPr>
        <p:txBody>
          <a:bodyPr wrap="square" rtlCol="0">
            <a:spAutoFit/>
          </a:bodyPr>
          <a:lstStyle/>
          <a:p>
            <a:r>
              <a:rPr lang="zh-CN" altLang="en-US" sz="2800" dirty="0"/>
              <a:t>系统</a:t>
            </a:r>
            <a:r>
              <a:rPr lang="en-US" altLang="zh-CN" sz="2800" dirty="0"/>
              <a:t>-</a:t>
            </a:r>
            <a:r>
              <a:rPr lang="zh-CN" altLang="en-US" sz="2800" dirty="0"/>
              <a:t>观测系统配置</a:t>
            </a:r>
          </a:p>
        </p:txBody>
      </p:sp>
      <p:sp>
        <p:nvSpPr>
          <p:cNvPr id="13" name="文本框 12">
            <a:extLst>
              <a:ext uri="{FF2B5EF4-FFF2-40B4-BE49-F238E27FC236}">
                <a16:creationId xmlns:a16="http://schemas.microsoft.com/office/drawing/2014/main" id="{945DAA0A-CA43-021E-31FD-18389500F5B5}"/>
              </a:ext>
            </a:extLst>
          </p:cNvPr>
          <p:cNvSpPr txBox="1"/>
          <p:nvPr/>
        </p:nvSpPr>
        <p:spPr>
          <a:xfrm>
            <a:off x="272368" y="697955"/>
            <a:ext cx="6883942" cy="1015663"/>
          </a:xfrm>
          <a:prstGeom prst="rect">
            <a:avLst/>
          </a:prstGeom>
          <a:noFill/>
          <a:ln>
            <a:solidFill>
              <a:schemeClr val="accent1"/>
            </a:solidFill>
            <a:prstDash val="sysDash"/>
          </a:ln>
        </p:spPr>
        <p:txBody>
          <a:bodyPr wrap="square" rtlCol="0">
            <a:spAutoFit/>
          </a:bodyPr>
          <a:lstStyle/>
          <a:p>
            <a:r>
              <a:rPr lang="zh-CN" altLang="en-US" sz="1200" dirty="0"/>
              <a:t>布置方式：巷道式、机载式。检波器或电极是否布置在巷道或掘进机上。</a:t>
            </a:r>
            <a:endParaRPr lang="en-US" altLang="zh-CN" sz="1200" dirty="0"/>
          </a:p>
          <a:p>
            <a:r>
              <a:rPr lang="zh-CN" altLang="en-US" sz="1200" dirty="0"/>
              <a:t>观测模式：单巷（测线）、双巷、多巷，单测线方式将检波器或电极布置在巷道单侧侧帮。</a:t>
            </a:r>
            <a:endParaRPr lang="en-US" altLang="zh-CN" sz="1200" dirty="0"/>
          </a:p>
          <a:p>
            <a:r>
              <a:rPr lang="zh-CN" altLang="en-US" sz="1200" dirty="0"/>
              <a:t>通道布置顺序：小通道号靠近掘进头时定义为常规顺序。</a:t>
            </a:r>
            <a:endParaRPr lang="en-US" altLang="zh-CN" sz="1200" dirty="0"/>
          </a:p>
          <a:p>
            <a:r>
              <a:rPr lang="zh-CN" altLang="en-US" sz="1200" dirty="0"/>
              <a:t>偏移距范围：偏移距指到掘进位置最近的检波器或电极的距离，机载式无需限制。</a:t>
            </a:r>
            <a:endParaRPr lang="en-US" altLang="zh-CN" sz="1200" dirty="0"/>
          </a:p>
          <a:p>
            <a:r>
              <a:rPr lang="zh-CN" altLang="en-US" sz="1200" dirty="0"/>
              <a:t>检波器</a:t>
            </a:r>
            <a:r>
              <a:rPr lang="en-US" altLang="zh-CN" sz="1200" dirty="0"/>
              <a:t>/</a:t>
            </a:r>
            <a:r>
              <a:rPr lang="zh-CN" altLang="en-US" sz="1200" dirty="0"/>
              <a:t>电极间距：机载式安装的检波器通常间距是不等间隔的，且固定不变。</a:t>
            </a:r>
            <a:endParaRPr lang="en-US" altLang="zh-CN" sz="1200" dirty="0"/>
          </a:p>
        </p:txBody>
      </p:sp>
      <p:sp>
        <p:nvSpPr>
          <p:cNvPr id="4" name="文本框 3">
            <a:extLst>
              <a:ext uri="{FF2B5EF4-FFF2-40B4-BE49-F238E27FC236}">
                <a16:creationId xmlns:a16="http://schemas.microsoft.com/office/drawing/2014/main" id="{8FAB0DD6-44D9-D510-0FEC-F5AE962E4308}"/>
              </a:ext>
            </a:extLst>
          </p:cNvPr>
          <p:cNvSpPr txBox="1"/>
          <p:nvPr/>
        </p:nvSpPr>
        <p:spPr>
          <a:xfrm>
            <a:off x="272368" y="2005083"/>
            <a:ext cx="4053199"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观测系统基本信息</a:t>
            </a:r>
            <a:endParaRPr lang="en-US" altLang="zh-CN" sz="1000" dirty="0"/>
          </a:p>
        </p:txBody>
      </p:sp>
      <p:graphicFrame>
        <p:nvGraphicFramePr>
          <p:cNvPr id="5" name="表格 4">
            <a:extLst>
              <a:ext uri="{FF2B5EF4-FFF2-40B4-BE49-F238E27FC236}">
                <a16:creationId xmlns:a16="http://schemas.microsoft.com/office/drawing/2014/main" id="{D34B99B9-5273-3EA8-4196-E1EEB2FEFDAA}"/>
              </a:ext>
            </a:extLst>
          </p:cNvPr>
          <p:cNvGraphicFramePr>
            <a:graphicFrameLocks noGrp="1"/>
          </p:cNvGraphicFramePr>
          <p:nvPr>
            <p:extLst>
              <p:ext uri="{D42A27DB-BD31-4B8C-83A1-F6EECF244321}">
                <p14:modId xmlns:p14="http://schemas.microsoft.com/office/powerpoint/2010/main" val="3305762103"/>
              </p:ext>
            </p:extLst>
          </p:nvPr>
        </p:nvGraphicFramePr>
        <p:xfrm>
          <a:off x="272368" y="2251304"/>
          <a:ext cx="4053199" cy="866754"/>
        </p:xfrm>
        <a:graphic>
          <a:graphicData uri="http://schemas.openxmlformats.org/drawingml/2006/table">
            <a:tbl>
              <a:tblPr firstRow="1" bandRow="1">
                <a:tableStyleId>{8799B23B-EC83-4686-B30A-512413B5E67A}</a:tableStyleId>
              </a:tblPr>
              <a:tblGrid>
                <a:gridCol w="797669">
                  <a:extLst>
                    <a:ext uri="{9D8B030D-6E8A-4147-A177-3AD203B41FA5}">
                      <a16:colId xmlns:a16="http://schemas.microsoft.com/office/drawing/2014/main" val="379030879"/>
                    </a:ext>
                  </a:extLst>
                </a:gridCol>
                <a:gridCol w="797669">
                  <a:extLst>
                    <a:ext uri="{9D8B030D-6E8A-4147-A177-3AD203B41FA5}">
                      <a16:colId xmlns:a16="http://schemas.microsoft.com/office/drawing/2014/main" val="3796411857"/>
                    </a:ext>
                  </a:extLst>
                </a:gridCol>
                <a:gridCol w="797669">
                  <a:extLst>
                    <a:ext uri="{9D8B030D-6E8A-4147-A177-3AD203B41FA5}">
                      <a16:colId xmlns:a16="http://schemas.microsoft.com/office/drawing/2014/main" val="2252357375"/>
                    </a:ext>
                  </a:extLst>
                </a:gridCol>
                <a:gridCol w="823613">
                  <a:extLst>
                    <a:ext uri="{9D8B030D-6E8A-4147-A177-3AD203B41FA5}">
                      <a16:colId xmlns:a16="http://schemas.microsoft.com/office/drawing/2014/main" val="2387636143"/>
                    </a:ext>
                  </a:extLst>
                </a:gridCol>
                <a:gridCol w="836579">
                  <a:extLst>
                    <a:ext uri="{9D8B030D-6E8A-4147-A177-3AD203B41FA5}">
                      <a16:colId xmlns:a16="http://schemas.microsoft.com/office/drawing/2014/main" val="1234457049"/>
                    </a:ext>
                  </a:extLst>
                </a:gridCol>
              </a:tblGrid>
              <a:tr h="433377">
                <a:tc>
                  <a:txBody>
                    <a:bodyPr/>
                    <a:lstStyle/>
                    <a:p>
                      <a:pPr algn="ctr"/>
                      <a:r>
                        <a:rPr lang="zh-CN" altLang="en-US" sz="1000" dirty="0"/>
                        <a:t>布置方式</a:t>
                      </a:r>
                    </a:p>
                  </a:txBody>
                  <a:tcPr anchor="ctr"/>
                </a:tc>
                <a:tc>
                  <a:txBody>
                    <a:bodyPr/>
                    <a:lstStyle/>
                    <a:p>
                      <a:pPr algn="ctr"/>
                      <a:r>
                        <a:rPr lang="zh-CN" altLang="en-US" sz="1000" dirty="0"/>
                        <a:t>观测模式</a:t>
                      </a:r>
                    </a:p>
                  </a:txBody>
                  <a:tcPr anchor="ctr"/>
                </a:tc>
                <a:tc>
                  <a:txBody>
                    <a:bodyPr/>
                    <a:lstStyle/>
                    <a:p>
                      <a:pPr algn="ctr"/>
                      <a:r>
                        <a:rPr lang="zh-CN" altLang="en-US" sz="1000" dirty="0"/>
                        <a:t>通道顺序</a:t>
                      </a:r>
                    </a:p>
                  </a:txBody>
                  <a:tcPr anchor="ctr"/>
                </a:tc>
                <a:tc>
                  <a:txBody>
                    <a:bodyPr/>
                    <a:lstStyle/>
                    <a:p>
                      <a:pPr algn="ctr"/>
                      <a:r>
                        <a:rPr lang="zh-CN" altLang="en-US" sz="1000" dirty="0"/>
                        <a:t>最小偏移距</a:t>
                      </a:r>
                    </a:p>
                  </a:txBody>
                  <a:tcPr anchor="ctr"/>
                </a:tc>
                <a:tc>
                  <a:txBody>
                    <a:bodyPr/>
                    <a:lstStyle/>
                    <a:p>
                      <a:pPr algn="ctr"/>
                      <a:r>
                        <a:rPr lang="zh-CN" altLang="en-US" sz="1000" dirty="0"/>
                        <a:t>最大偏移距</a:t>
                      </a:r>
                    </a:p>
                  </a:txBody>
                  <a:tcPr anchor="ctr"/>
                </a:tc>
                <a:extLst>
                  <a:ext uri="{0D108BD9-81ED-4DB2-BD59-A6C34878D82A}">
                    <a16:rowId xmlns:a16="http://schemas.microsoft.com/office/drawing/2014/main" val="3813198898"/>
                  </a:ext>
                </a:extLst>
              </a:tr>
              <a:tr h="433377">
                <a:tc>
                  <a:txBody>
                    <a:bodyPr/>
                    <a:lstStyle/>
                    <a:p>
                      <a:pPr algn="ctr"/>
                      <a:r>
                        <a:rPr lang="zh-CN" altLang="en-US" sz="1000" dirty="0"/>
                        <a:t>巷道</a:t>
                      </a:r>
                    </a:p>
                  </a:txBody>
                  <a:tcPr anchor="ctr"/>
                </a:tc>
                <a:tc>
                  <a:txBody>
                    <a:bodyPr/>
                    <a:lstStyle/>
                    <a:p>
                      <a:pPr algn="ctr"/>
                      <a:r>
                        <a:rPr lang="zh-CN" altLang="en-US" sz="1000" dirty="0"/>
                        <a:t>单测线</a:t>
                      </a:r>
                    </a:p>
                  </a:txBody>
                  <a:tcPr anchor="ctr"/>
                </a:tc>
                <a:tc>
                  <a:txBody>
                    <a:bodyPr/>
                    <a:lstStyle/>
                    <a:p>
                      <a:pPr algn="ctr"/>
                      <a:r>
                        <a:rPr lang="zh-CN" altLang="en-US" sz="1000" dirty="0"/>
                        <a:t>常规</a:t>
                      </a:r>
                      <a:endParaRPr lang="en-US" altLang="zh-CN" sz="1000" dirty="0"/>
                    </a:p>
                  </a:txBody>
                  <a:tcPr anchor="ctr"/>
                </a:tc>
                <a:tc>
                  <a:txBody>
                    <a:bodyPr/>
                    <a:lstStyle/>
                    <a:p>
                      <a:pPr algn="ctr"/>
                      <a:r>
                        <a:rPr lang="en-US" altLang="zh-CN" sz="1000" dirty="0"/>
                        <a:t>5</a:t>
                      </a:r>
                    </a:p>
                  </a:txBody>
                  <a:tcPr anchor="ctr"/>
                </a:tc>
                <a:tc>
                  <a:txBody>
                    <a:bodyPr/>
                    <a:lstStyle/>
                    <a:p>
                      <a:pPr algn="ctr"/>
                      <a:r>
                        <a:rPr lang="en-US" altLang="zh-CN" sz="1000" dirty="0"/>
                        <a:t>40</a:t>
                      </a: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6" name="文本框 5">
            <a:extLst>
              <a:ext uri="{FF2B5EF4-FFF2-40B4-BE49-F238E27FC236}">
                <a16:creationId xmlns:a16="http://schemas.microsoft.com/office/drawing/2014/main" id="{E056C2C5-3239-0011-4DBF-471B1BE45937}"/>
              </a:ext>
            </a:extLst>
          </p:cNvPr>
          <p:cNvSpPr txBox="1"/>
          <p:nvPr/>
        </p:nvSpPr>
        <p:spPr>
          <a:xfrm>
            <a:off x="4387170" y="2046234"/>
            <a:ext cx="2769140" cy="1015663"/>
          </a:xfrm>
          <a:prstGeom prst="rect">
            <a:avLst/>
          </a:prstGeom>
          <a:noFill/>
          <a:ln>
            <a:solidFill>
              <a:schemeClr val="accent1"/>
            </a:solidFill>
            <a:prstDash val="sysDash"/>
          </a:ln>
        </p:spPr>
        <p:txBody>
          <a:bodyPr wrap="square" rtlCol="0">
            <a:spAutoFit/>
          </a:bodyPr>
          <a:lstStyle/>
          <a:p>
            <a:r>
              <a:rPr lang="zh-CN" altLang="en-US" sz="1200" dirty="0"/>
              <a:t>用户初始配置观测系统时，需要选择布置方式，机载式的通道间距一般不相等但相邻间距大小不变，偏移距不变；巷道式通道需要人工迁移，间距通常相等，偏移距随掘进而变大。</a:t>
            </a:r>
            <a:endParaRPr lang="en-US" altLang="zh-CN" sz="1200" dirty="0"/>
          </a:p>
        </p:txBody>
      </p:sp>
      <p:sp>
        <p:nvSpPr>
          <p:cNvPr id="7" name="文本框 6">
            <a:extLst>
              <a:ext uri="{FF2B5EF4-FFF2-40B4-BE49-F238E27FC236}">
                <a16:creationId xmlns:a16="http://schemas.microsoft.com/office/drawing/2014/main" id="{1215303B-01A1-8798-4962-74AB75075C4A}"/>
              </a:ext>
            </a:extLst>
          </p:cNvPr>
          <p:cNvSpPr txBox="1"/>
          <p:nvPr/>
        </p:nvSpPr>
        <p:spPr>
          <a:xfrm>
            <a:off x="272368" y="3330112"/>
            <a:ext cx="4053198"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里程信息</a:t>
            </a:r>
            <a:endParaRPr lang="en-US" altLang="zh-CN" sz="1000" dirty="0"/>
          </a:p>
        </p:txBody>
      </p:sp>
      <p:graphicFrame>
        <p:nvGraphicFramePr>
          <p:cNvPr id="3" name="表格 2">
            <a:extLst>
              <a:ext uri="{FF2B5EF4-FFF2-40B4-BE49-F238E27FC236}">
                <a16:creationId xmlns:a16="http://schemas.microsoft.com/office/drawing/2014/main" id="{B9C1A903-03E8-922D-1AC8-C2CD80B27ECD}"/>
              </a:ext>
            </a:extLst>
          </p:cNvPr>
          <p:cNvGraphicFramePr>
            <a:graphicFrameLocks noGrp="1"/>
          </p:cNvGraphicFramePr>
          <p:nvPr>
            <p:extLst>
              <p:ext uri="{D42A27DB-BD31-4B8C-83A1-F6EECF244321}">
                <p14:modId xmlns:p14="http://schemas.microsoft.com/office/powerpoint/2010/main" val="4020708375"/>
              </p:ext>
            </p:extLst>
          </p:nvPr>
        </p:nvGraphicFramePr>
        <p:xfrm>
          <a:off x="272368" y="3576333"/>
          <a:ext cx="4053198" cy="812260"/>
        </p:xfrm>
        <a:graphic>
          <a:graphicData uri="http://schemas.openxmlformats.org/drawingml/2006/table">
            <a:tbl>
              <a:tblPr firstRow="1" bandRow="1">
                <a:tableStyleId>{8799B23B-EC83-4686-B30A-512413B5E67A}</a:tableStyleId>
              </a:tblPr>
              <a:tblGrid>
                <a:gridCol w="675533">
                  <a:extLst>
                    <a:ext uri="{9D8B030D-6E8A-4147-A177-3AD203B41FA5}">
                      <a16:colId xmlns:a16="http://schemas.microsoft.com/office/drawing/2014/main" val="379030879"/>
                    </a:ext>
                  </a:extLst>
                </a:gridCol>
                <a:gridCol w="675533">
                  <a:extLst>
                    <a:ext uri="{9D8B030D-6E8A-4147-A177-3AD203B41FA5}">
                      <a16:colId xmlns:a16="http://schemas.microsoft.com/office/drawing/2014/main" val="3796411857"/>
                    </a:ext>
                  </a:extLst>
                </a:gridCol>
                <a:gridCol w="675533">
                  <a:extLst>
                    <a:ext uri="{9D8B030D-6E8A-4147-A177-3AD203B41FA5}">
                      <a16:colId xmlns:a16="http://schemas.microsoft.com/office/drawing/2014/main" val="2387636143"/>
                    </a:ext>
                  </a:extLst>
                </a:gridCol>
                <a:gridCol w="675533">
                  <a:extLst>
                    <a:ext uri="{9D8B030D-6E8A-4147-A177-3AD203B41FA5}">
                      <a16:colId xmlns:a16="http://schemas.microsoft.com/office/drawing/2014/main" val="3189371195"/>
                    </a:ext>
                  </a:extLst>
                </a:gridCol>
                <a:gridCol w="675533">
                  <a:extLst>
                    <a:ext uri="{9D8B030D-6E8A-4147-A177-3AD203B41FA5}">
                      <a16:colId xmlns:a16="http://schemas.microsoft.com/office/drawing/2014/main" val="1234457049"/>
                    </a:ext>
                  </a:extLst>
                </a:gridCol>
                <a:gridCol w="675533">
                  <a:extLst>
                    <a:ext uri="{9D8B030D-6E8A-4147-A177-3AD203B41FA5}">
                      <a16:colId xmlns:a16="http://schemas.microsoft.com/office/drawing/2014/main" val="3466041872"/>
                    </a:ext>
                  </a:extLst>
                </a:gridCol>
              </a:tblGrid>
              <a:tr h="406130">
                <a:tc>
                  <a:txBody>
                    <a:bodyPr/>
                    <a:lstStyle/>
                    <a:p>
                      <a:pPr algn="ctr"/>
                      <a:r>
                        <a:rPr lang="zh-CN" altLang="en-US" sz="1000" dirty="0"/>
                        <a:t>里程时间</a:t>
                      </a:r>
                    </a:p>
                  </a:txBody>
                  <a:tcPr anchor="ctr"/>
                </a:tc>
                <a:tc>
                  <a:txBody>
                    <a:bodyPr/>
                    <a:lstStyle/>
                    <a:p>
                      <a:pPr algn="ctr"/>
                      <a:r>
                        <a:rPr lang="zh-CN" altLang="en-US" sz="1000" dirty="0"/>
                        <a:t>里程值</a:t>
                      </a:r>
                      <a:r>
                        <a:rPr lang="en-US" altLang="zh-CN" sz="1000" dirty="0"/>
                        <a:t>(m)</a:t>
                      </a:r>
                      <a:endParaRPr lang="zh-CN" altLang="en-US" sz="1000" dirty="0"/>
                    </a:p>
                  </a:txBody>
                  <a:tcPr anchor="ctr"/>
                </a:tc>
                <a:tc>
                  <a:txBody>
                    <a:bodyPr/>
                    <a:lstStyle/>
                    <a:p>
                      <a:pPr algn="ctr"/>
                      <a:r>
                        <a:rPr lang="zh-CN" altLang="en-US" sz="1000" dirty="0"/>
                        <a:t>进尺</a:t>
                      </a:r>
                      <a:r>
                        <a:rPr lang="en-US" altLang="zh-CN" sz="1000" dirty="0"/>
                        <a:t>(m)</a:t>
                      </a:r>
                      <a:endParaRPr lang="zh-CN" altLang="en-US" sz="1000" dirty="0"/>
                    </a:p>
                  </a:txBody>
                  <a:tcPr anchor="ctr"/>
                </a:tc>
                <a:tc>
                  <a:txBody>
                    <a:bodyPr/>
                    <a:lstStyle/>
                    <a:p>
                      <a:pPr algn="ctr"/>
                      <a:r>
                        <a:rPr lang="zh-CN" altLang="en-US" sz="1000" dirty="0"/>
                        <a:t>平均日进尺</a:t>
                      </a:r>
                      <a:r>
                        <a:rPr lang="en-US" altLang="zh-CN" sz="1000" dirty="0"/>
                        <a:t>(m)</a:t>
                      </a:r>
                      <a:endParaRPr lang="zh-CN" altLang="en-US" sz="1000" dirty="0"/>
                    </a:p>
                  </a:txBody>
                  <a:tcPr anchor="ctr"/>
                </a:tc>
                <a:tc>
                  <a:txBody>
                    <a:bodyPr/>
                    <a:lstStyle/>
                    <a:p>
                      <a:pPr algn="ctr"/>
                      <a:r>
                        <a:rPr lang="zh-CN" altLang="en-US" sz="1000" dirty="0"/>
                        <a:t>操作时间</a:t>
                      </a:r>
                    </a:p>
                  </a:txBody>
                  <a:tcPr anchor="ctr"/>
                </a:tc>
                <a:tc>
                  <a:txBody>
                    <a:bodyPr/>
                    <a:lstStyle/>
                    <a:p>
                      <a:pPr algn="ctr"/>
                      <a:r>
                        <a:rPr lang="zh-CN" altLang="en-US" sz="1000" dirty="0"/>
                        <a:t>现场描述</a:t>
                      </a:r>
                    </a:p>
                  </a:txBody>
                  <a:tcPr anchor="ctr"/>
                </a:tc>
                <a:extLst>
                  <a:ext uri="{0D108BD9-81ED-4DB2-BD59-A6C34878D82A}">
                    <a16:rowId xmlns:a16="http://schemas.microsoft.com/office/drawing/2014/main" val="3813198898"/>
                  </a:ext>
                </a:extLst>
              </a:tr>
              <a:tr h="406130">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8" name="文本框 7">
            <a:extLst>
              <a:ext uri="{FF2B5EF4-FFF2-40B4-BE49-F238E27FC236}">
                <a16:creationId xmlns:a16="http://schemas.microsoft.com/office/drawing/2014/main" id="{366E465F-0772-660A-49B5-F4334B44458A}"/>
              </a:ext>
            </a:extLst>
          </p:cNvPr>
          <p:cNvSpPr txBox="1"/>
          <p:nvPr/>
        </p:nvSpPr>
        <p:spPr>
          <a:xfrm>
            <a:off x="4387170" y="3367874"/>
            <a:ext cx="2769140" cy="1015663"/>
          </a:xfrm>
          <a:prstGeom prst="rect">
            <a:avLst/>
          </a:prstGeom>
          <a:noFill/>
          <a:ln>
            <a:solidFill>
              <a:schemeClr val="accent1"/>
            </a:solidFill>
            <a:prstDash val="sysDash"/>
          </a:ln>
        </p:spPr>
        <p:txBody>
          <a:bodyPr wrap="square" rtlCol="0">
            <a:spAutoFit/>
          </a:bodyPr>
          <a:lstStyle/>
          <a:p>
            <a:r>
              <a:rPr lang="zh-CN" altLang="en-US" sz="1200" dirty="0"/>
              <a:t>里程时间：掘进至‘里程值’时的时间。</a:t>
            </a:r>
            <a:endParaRPr lang="en-US" altLang="zh-CN" sz="1200" dirty="0"/>
          </a:p>
          <a:p>
            <a:r>
              <a:rPr lang="zh-CN" altLang="en-US" sz="1200" dirty="0"/>
              <a:t>里程值：当前掘进的实际里程大小。</a:t>
            </a:r>
            <a:endParaRPr lang="en-US" altLang="zh-CN" sz="1200" dirty="0"/>
          </a:p>
          <a:p>
            <a:r>
              <a:rPr lang="zh-CN" altLang="en-US" sz="1200" dirty="0"/>
              <a:t>操作时间：编辑‘里程值’时的时间。</a:t>
            </a:r>
            <a:endParaRPr lang="en-US" altLang="zh-CN" sz="1200" dirty="0"/>
          </a:p>
          <a:p>
            <a:r>
              <a:rPr lang="zh-CN" altLang="en-US" sz="1200" dirty="0"/>
              <a:t>估算进尺：结合历史日进尺与进尺估算一个用于计算掘进里程的进尺量。</a:t>
            </a:r>
            <a:endParaRPr lang="en-US" altLang="zh-CN" sz="1200" dirty="0"/>
          </a:p>
        </p:txBody>
      </p:sp>
      <p:sp>
        <p:nvSpPr>
          <p:cNvPr id="20" name="文本框 19">
            <a:extLst>
              <a:ext uri="{FF2B5EF4-FFF2-40B4-BE49-F238E27FC236}">
                <a16:creationId xmlns:a16="http://schemas.microsoft.com/office/drawing/2014/main" id="{8B52A417-24D3-473E-DF6D-9C594FC5269E}"/>
              </a:ext>
            </a:extLst>
          </p:cNvPr>
          <p:cNvSpPr txBox="1"/>
          <p:nvPr/>
        </p:nvSpPr>
        <p:spPr>
          <a:xfrm>
            <a:off x="8138810" y="808775"/>
            <a:ext cx="3780822" cy="646331"/>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设置观测系统基本信息</a:t>
            </a:r>
            <a:endParaRPr lang="en-US" altLang="zh-CN" sz="1200" dirty="0"/>
          </a:p>
          <a:p>
            <a:pPr marL="171450" indent="-171450">
              <a:buFont typeface="Arial" panose="020B0604020202020204" pitchFamily="34" charset="0"/>
              <a:buChar char="•"/>
            </a:pPr>
            <a:r>
              <a:rPr lang="zh-CN" altLang="en-US" sz="1200" dirty="0"/>
              <a:t>配置通道坐标</a:t>
            </a:r>
            <a:endParaRPr lang="en-US" altLang="zh-CN" sz="1200" dirty="0"/>
          </a:p>
          <a:p>
            <a:pPr marL="171450" indent="-171450">
              <a:buFont typeface="Arial" panose="020B0604020202020204" pitchFamily="34" charset="0"/>
              <a:buChar char="•"/>
            </a:pPr>
            <a:r>
              <a:rPr lang="zh-CN" altLang="en-US" sz="1200" dirty="0"/>
              <a:t>以起始里程初始化里程信息</a:t>
            </a:r>
            <a:endParaRPr lang="en-US" altLang="zh-CN" sz="1200" dirty="0"/>
          </a:p>
        </p:txBody>
      </p:sp>
    </p:spTree>
    <p:extLst>
      <p:ext uri="{BB962C8B-B14F-4D97-AF65-F5344CB8AC3E}">
        <p14:creationId xmlns:p14="http://schemas.microsoft.com/office/powerpoint/2010/main" val="250962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3A475-FC6D-BF6E-C753-A16FBBA6C3A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DB5CC5A-5CBD-0393-C19C-D40FB6853C37}"/>
              </a:ext>
            </a:extLst>
          </p:cNvPr>
          <p:cNvSpPr txBox="1"/>
          <p:nvPr/>
        </p:nvSpPr>
        <p:spPr>
          <a:xfrm>
            <a:off x="324249" y="2276976"/>
            <a:ext cx="3476011"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监测基本信息</a:t>
            </a:r>
            <a:endParaRPr lang="en-US" altLang="zh-CN" sz="1000" dirty="0"/>
          </a:p>
        </p:txBody>
      </p:sp>
      <p:sp>
        <p:nvSpPr>
          <p:cNvPr id="2" name="文本框 1">
            <a:extLst>
              <a:ext uri="{FF2B5EF4-FFF2-40B4-BE49-F238E27FC236}">
                <a16:creationId xmlns:a16="http://schemas.microsoft.com/office/drawing/2014/main" id="{A0F3669F-F36D-EE39-B7F3-BED5ACEAEA6D}"/>
              </a:ext>
            </a:extLst>
          </p:cNvPr>
          <p:cNvSpPr txBox="1"/>
          <p:nvPr/>
        </p:nvSpPr>
        <p:spPr>
          <a:xfrm>
            <a:off x="5516" y="0"/>
            <a:ext cx="5863505" cy="523220"/>
          </a:xfrm>
          <a:prstGeom prst="rect">
            <a:avLst/>
          </a:prstGeom>
          <a:noFill/>
        </p:spPr>
        <p:txBody>
          <a:bodyPr wrap="square" rtlCol="0">
            <a:spAutoFit/>
          </a:bodyPr>
          <a:lstStyle/>
          <a:p>
            <a:r>
              <a:rPr lang="zh-CN" altLang="en-US" sz="2800" dirty="0"/>
              <a:t>系统</a:t>
            </a:r>
            <a:r>
              <a:rPr lang="en-US" altLang="zh-CN" sz="2800" dirty="0"/>
              <a:t>-</a:t>
            </a:r>
            <a:r>
              <a:rPr lang="zh-CN" altLang="en-US" sz="2800" dirty="0"/>
              <a:t>监测配置</a:t>
            </a:r>
          </a:p>
        </p:txBody>
      </p:sp>
      <p:sp>
        <p:nvSpPr>
          <p:cNvPr id="10" name="文本框 9">
            <a:extLst>
              <a:ext uri="{FF2B5EF4-FFF2-40B4-BE49-F238E27FC236}">
                <a16:creationId xmlns:a16="http://schemas.microsoft.com/office/drawing/2014/main" id="{8708B872-1727-7508-C7F6-062CA9DCCAD8}"/>
              </a:ext>
            </a:extLst>
          </p:cNvPr>
          <p:cNvSpPr txBox="1"/>
          <p:nvPr/>
        </p:nvSpPr>
        <p:spPr>
          <a:xfrm>
            <a:off x="324256" y="1086659"/>
            <a:ext cx="3476017" cy="884814"/>
          </a:xfrm>
          <a:prstGeom prst="rect">
            <a:avLst/>
          </a:prstGeom>
          <a:noFill/>
          <a:ln>
            <a:solidFill>
              <a:schemeClr val="accent1"/>
            </a:solidFill>
            <a:prstDash val="sysDash"/>
          </a:ln>
        </p:spPr>
        <p:txBody>
          <a:bodyPr wrap="square" rtlCol="0">
            <a:noAutofit/>
          </a:bodyPr>
          <a:lstStyle/>
          <a:p>
            <a:r>
              <a:rPr lang="zh-CN" altLang="en-US" sz="1200" b="1" dirty="0"/>
              <a:t>监测范围</a:t>
            </a:r>
            <a:endParaRPr lang="en-US" altLang="zh-CN" sz="1200" b="1" dirty="0"/>
          </a:p>
          <a:p>
            <a:r>
              <a:rPr lang="zh-CN" altLang="en-US" sz="1200" dirty="0"/>
              <a:t>超前探测距离、围岩评价范围、侧帮探测距离</a:t>
            </a:r>
            <a:endParaRPr lang="en-US" altLang="zh-CN" sz="1200" dirty="0"/>
          </a:p>
          <a:p>
            <a:r>
              <a:rPr lang="zh-CN" altLang="en-US" sz="1200" b="1" dirty="0"/>
              <a:t>预测参数（默认）</a:t>
            </a:r>
            <a:endParaRPr lang="en-US" altLang="zh-CN" sz="1200" b="1" dirty="0"/>
          </a:p>
          <a:p>
            <a:r>
              <a:rPr lang="zh-CN" altLang="en-US" sz="1200" dirty="0"/>
              <a:t>超前预测距离（</a:t>
            </a:r>
            <a:r>
              <a:rPr lang="en-US" altLang="zh-CN" sz="1200" dirty="0"/>
              <a:t>50</a:t>
            </a:r>
            <a:r>
              <a:rPr lang="zh-CN" altLang="en-US" sz="1200" dirty="0"/>
              <a:t>，</a:t>
            </a:r>
            <a:r>
              <a:rPr lang="en-US" altLang="zh-CN" sz="1200" dirty="0"/>
              <a:t>10-50m</a:t>
            </a:r>
            <a:r>
              <a:rPr lang="zh-CN" altLang="en-US" sz="1200" dirty="0"/>
              <a:t>）、预测频度（</a:t>
            </a:r>
            <a:r>
              <a:rPr lang="en-US" altLang="zh-CN" sz="1200" dirty="0"/>
              <a:t>5m</a:t>
            </a:r>
            <a:r>
              <a:rPr lang="zh-CN" altLang="en-US" sz="1200" dirty="0"/>
              <a:t>）</a:t>
            </a:r>
          </a:p>
        </p:txBody>
      </p:sp>
      <p:sp>
        <p:nvSpPr>
          <p:cNvPr id="5" name="文本框 4">
            <a:extLst>
              <a:ext uri="{FF2B5EF4-FFF2-40B4-BE49-F238E27FC236}">
                <a16:creationId xmlns:a16="http://schemas.microsoft.com/office/drawing/2014/main" id="{37CDD622-6352-4F37-C722-0B954F297CCD}"/>
              </a:ext>
            </a:extLst>
          </p:cNvPr>
          <p:cNvSpPr txBox="1"/>
          <p:nvPr/>
        </p:nvSpPr>
        <p:spPr>
          <a:xfrm>
            <a:off x="3968884" y="1021234"/>
            <a:ext cx="6439712" cy="1015663"/>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随掘监测中，可能存在掘进头前方超前探测、侧帮探测、顶底板围岩质量评价等应用。</a:t>
            </a:r>
            <a:endParaRPr lang="en-US" altLang="zh-CN" sz="1200" dirty="0"/>
          </a:p>
          <a:p>
            <a:pPr marL="171450" indent="-171450">
              <a:buFont typeface="Arial" panose="020B0604020202020204" pitchFamily="34" charset="0"/>
              <a:buChar char="•"/>
            </a:pPr>
            <a:r>
              <a:rPr lang="zh-CN" altLang="en-US" sz="1200" dirty="0"/>
              <a:t>监测范围、预测范围和掘进空间范围并不一致，监测范围用于数据处理、成果展示；预测范围用于监测中的危险性或异常的计算及评价。一般预测要小于监测的范围。</a:t>
            </a:r>
            <a:endParaRPr lang="en-US" altLang="zh-CN" sz="1200" dirty="0"/>
          </a:p>
          <a:p>
            <a:pPr marL="171450" indent="-171450">
              <a:buFont typeface="Arial" panose="020B0604020202020204" pitchFamily="34" charset="0"/>
              <a:buChar char="•"/>
            </a:pPr>
            <a:r>
              <a:rPr lang="zh-CN" altLang="en-US" sz="1200" dirty="0"/>
              <a:t>预测使用预测频度与其他关键量（如视电阻率、自然电位、速度突变）触发，频度可以是掘进多少米（或者距离上次预测多少时间）后，系统自动执行一次危险评价。</a:t>
            </a:r>
            <a:endParaRPr lang="en-US" altLang="zh-CN" sz="1200" dirty="0"/>
          </a:p>
        </p:txBody>
      </p:sp>
      <p:graphicFrame>
        <p:nvGraphicFramePr>
          <p:cNvPr id="3" name="表格 2">
            <a:extLst>
              <a:ext uri="{FF2B5EF4-FFF2-40B4-BE49-F238E27FC236}">
                <a16:creationId xmlns:a16="http://schemas.microsoft.com/office/drawing/2014/main" id="{53A38062-417C-B323-2440-D581F0CBF4FF}"/>
              </a:ext>
            </a:extLst>
          </p:cNvPr>
          <p:cNvGraphicFramePr>
            <a:graphicFrameLocks noGrp="1"/>
          </p:cNvGraphicFramePr>
          <p:nvPr>
            <p:extLst>
              <p:ext uri="{D42A27DB-BD31-4B8C-83A1-F6EECF244321}">
                <p14:modId xmlns:p14="http://schemas.microsoft.com/office/powerpoint/2010/main" val="1418539481"/>
              </p:ext>
            </p:extLst>
          </p:nvPr>
        </p:nvGraphicFramePr>
        <p:xfrm>
          <a:off x="324245" y="2523197"/>
          <a:ext cx="3476015" cy="866754"/>
        </p:xfrm>
        <a:graphic>
          <a:graphicData uri="http://schemas.openxmlformats.org/drawingml/2006/table">
            <a:tbl>
              <a:tblPr firstRow="1" bandRow="1">
                <a:tableStyleId>{8799B23B-EC83-4686-B30A-512413B5E67A}</a:tableStyleId>
              </a:tblPr>
              <a:tblGrid>
                <a:gridCol w="695203">
                  <a:extLst>
                    <a:ext uri="{9D8B030D-6E8A-4147-A177-3AD203B41FA5}">
                      <a16:colId xmlns:a16="http://schemas.microsoft.com/office/drawing/2014/main" val="379030879"/>
                    </a:ext>
                  </a:extLst>
                </a:gridCol>
                <a:gridCol w="695203">
                  <a:extLst>
                    <a:ext uri="{9D8B030D-6E8A-4147-A177-3AD203B41FA5}">
                      <a16:colId xmlns:a16="http://schemas.microsoft.com/office/drawing/2014/main" val="2252357375"/>
                    </a:ext>
                  </a:extLst>
                </a:gridCol>
                <a:gridCol w="695203">
                  <a:extLst>
                    <a:ext uri="{9D8B030D-6E8A-4147-A177-3AD203B41FA5}">
                      <a16:colId xmlns:a16="http://schemas.microsoft.com/office/drawing/2014/main" val="2387636143"/>
                    </a:ext>
                  </a:extLst>
                </a:gridCol>
                <a:gridCol w="695203">
                  <a:extLst>
                    <a:ext uri="{9D8B030D-6E8A-4147-A177-3AD203B41FA5}">
                      <a16:colId xmlns:a16="http://schemas.microsoft.com/office/drawing/2014/main" val="1234457049"/>
                    </a:ext>
                  </a:extLst>
                </a:gridCol>
                <a:gridCol w="695203">
                  <a:extLst>
                    <a:ext uri="{9D8B030D-6E8A-4147-A177-3AD203B41FA5}">
                      <a16:colId xmlns:a16="http://schemas.microsoft.com/office/drawing/2014/main" val="3014497683"/>
                    </a:ext>
                  </a:extLst>
                </a:gridCol>
              </a:tblGrid>
              <a:tr h="433377">
                <a:tc>
                  <a:txBody>
                    <a:bodyPr/>
                    <a:lstStyle/>
                    <a:p>
                      <a:pPr algn="ctr"/>
                      <a:r>
                        <a:rPr lang="zh-CN" altLang="en-US" sz="1000" dirty="0"/>
                        <a:t>应用类型</a:t>
                      </a:r>
                    </a:p>
                  </a:txBody>
                  <a:tcPr anchor="ctr"/>
                </a:tc>
                <a:tc>
                  <a:txBody>
                    <a:bodyPr/>
                    <a:lstStyle/>
                    <a:p>
                      <a:pPr algn="ctr"/>
                      <a:r>
                        <a:rPr lang="zh-CN" altLang="en-US" sz="1000" dirty="0"/>
                        <a:t>应用标记</a:t>
                      </a:r>
                    </a:p>
                  </a:txBody>
                  <a:tcPr anchor="ctr"/>
                </a:tc>
                <a:tc>
                  <a:txBody>
                    <a:bodyPr/>
                    <a:lstStyle/>
                    <a:p>
                      <a:pPr algn="ctr"/>
                      <a:r>
                        <a:rPr lang="zh-CN" altLang="en-US" sz="1000" dirty="0"/>
                        <a:t>监测深度</a:t>
                      </a:r>
                    </a:p>
                  </a:txBody>
                  <a:tcPr anchor="ctr"/>
                </a:tc>
                <a:tc>
                  <a:txBody>
                    <a:bodyPr/>
                    <a:lstStyle/>
                    <a:p>
                      <a:pPr algn="ctr"/>
                      <a:r>
                        <a:rPr lang="zh-CN" altLang="en-US" sz="1000" dirty="0"/>
                        <a:t>监测宽度</a:t>
                      </a:r>
                    </a:p>
                  </a:txBody>
                  <a:tcPr anchor="ctr"/>
                </a:tc>
                <a:tc>
                  <a:txBody>
                    <a:bodyPr/>
                    <a:lstStyle/>
                    <a:p>
                      <a:pPr algn="ctr"/>
                      <a:r>
                        <a:rPr lang="zh-CN" altLang="en-US" sz="1000" dirty="0"/>
                        <a:t>监测高度</a:t>
                      </a:r>
                    </a:p>
                  </a:txBody>
                  <a:tcPr anchor="ctr"/>
                </a:tc>
                <a:extLst>
                  <a:ext uri="{0D108BD9-81ED-4DB2-BD59-A6C34878D82A}">
                    <a16:rowId xmlns:a16="http://schemas.microsoft.com/office/drawing/2014/main" val="3813198898"/>
                  </a:ext>
                </a:extLst>
              </a:tr>
              <a:tr h="433377">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en-US" altLang="zh-CN" sz="1000" dirty="0"/>
                    </a:p>
                  </a:txBody>
                  <a:tcPr anchor="ctr"/>
                </a:tc>
                <a:tc>
                  <a:txBody>
                    <a:bodyPr/>
                    <a:lstStyle/>
                    <a:p>
                      <a:pPr algn="ct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6" name="文本框 5">
            <a:extLst>
              <a:ext uri="{FF2B5EF4-FFF2-40B4-BE49-F238E27FC236}">
                <a16:creationId xmlns:a16="http://schemas.microsoft.com/office/drawing/2014/main" id="{19DCACAB-0E8F-D25A-B290-BF76FAB78B38}"/>
              </a:ext>
            </a:extLst>
          </p:cNvPr>
          <p:cNvSpPr txBox="1"/>
          <p:nvPr/>
        </p:nvSpPr>
        <p:spPr>
          <a:xfrm>
            <a:off x="324249" y="3725229"/>
            <a:ext cx="4786014"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预测基本信息</a:t>
            </a:r>
            <a:endParaRPr lang="en-US" altLang="zh-CN" sz="1000" dirty="0"/>
          </a:p>
        </p:txBody>
      </p:sp>
      <p:graphicFrame>
        <p:nvGraphicFramePr>
          <p:cNvPr id="7" name="表格 6">
            <a:extLst>
              <a:ext uri="{FF2B5EF4-FFF2-40B4-BE49-F238E27FC236}">
                <a16:creationId xmlns:a16="http://schemas.microsoft.com/office/drawing/2014/main" id="{B1D50B27-0E14-FD53-6AF7-571EE8D3859F}"/>
              </a:ext>
            </a:extLst>
          </p:cNvPr>
          <p:cNvGraphicFramePr>
            <a:graphicFrameLocks noGrp="1"/>
          </p:cNvGraphicFramePr>
          <p:nvPr>
            <p:extLst>
              <p:ext uri="{D42A27DB-BD31-4B8C-83A1-F6EECF244321}">
                <p14:modId xmlns:p14="http://schemas.microsoft.com/office/powerpoint/2010/main" val="4004261648"/>
              </p:ext>
            </p:extLst>
          </p:nvPr>
        </p:nvGraphicFramePr>
        <p:xfrm>
          <a:off x="324249" y="3971450"/>
          <a:ext cx="4786014" cy="982017"/>
        </p:xfrm>
        <a:graphic>
          <a:graphicData uri="http://schemas.openxmlformats.org/drawingml/2006/table">
            <a:tbl>
              <a:tblPr firstRow="1" bandRow="1">
                <a:tableStyleId>{8799B23B-EC83-4686-B30A-512413B5E67A}</a:tableStyleId>
              </a:tblPr>
              <a:tblGrid>
                <a:gridCol w="797669">
                  <a:extLst>
                    <a:ext uri="{9D8B030D-6E8A-4147-A177-3AD203B41FA5}">
                      <a16:colId xmlns:a16="http://schemas.microsoft.com/office/drawing/2014/main" val="379030879"/>
                    </a:ext>
                  </a:extLst>
                </a:gridCol>
                <a:gridCol w="797669">
                  <a:extLst>
                    <a:ext uri="{9D8B030D-6E8A-4147-A177-3AD203B41FA5}">
                      <a16:colId xmlns:a16="http://schemas.microsoft.com/office/drawing/2014/main" val="3796411857"/>
                    </a:ext>
                  </a:extLst>
                </a:gridCol>
                <a:gridCol w="797669">
                  <a:extLst>
                    <a:ext uri="{9D8B030D-6E8A-4147-A177-3AD203B41FA5}">
                      <a16:colId xmlns:a16="http://schemas.microsoft.com/office/drawing/2014/main" val="2252357375"/>
                    </a:ext>
                  </a:extLst>
                </a:gridCol>
                <a:gridCol w="797672">
                  <a:extLst>
                    <a:ext uri="{9D8B030D-6E8A-4147-A177-3AD203B41FA5}">
                      <a16:colId xmlns:a16="http://schemas.microsoft.com/office/drawing/2014/main" val="2387636143"/>
                    </a:ext>
                  </a:extLst>
                </a:gridCol>
                <a:gridCol w="732817">
                  <a:extLst>
                    <a:ext uri="{9D8B030D-6E8A-4147-A177-3AD203B41FA5}">
                      <a16:colId xmlns:a16="http://schemas.microsoft.com/office/drawing/2014/main" val="1234457049"/>
                    </a:ext>
                  </a:extLst>
                </a:gridCol>
                <a:gridCol w="862518">
                  <a:extLst>
                    <a:ext uri="{9D8B030D-6E8A-4147-A177-3AD203B41FA5}">
                      <a16:colId xmlns:a16="http://schemas.microsoft.com/office/drawing/2014/main" val="3014497683"/>
                    </a:ext>
                  </a:extLst>
                </a:gridCol>
              </a:tblGrid>
              <a:tr h="433377">
                <a:tc>
                  <a:txBody>
                    <a:bodyPr/>
                    <a:lstStyle/>
                    <a:p>
                      <a:pPr algn="ctr"/>
                      <a:r>
                        <a:rPr lang="zh-CN" altLang="en-US" sz="1000" dirty="0"/>
                        <a:t>更新时间</a:t>
                      </a:r>
                    </a:p>
                  </a:txBody>
                  <a:tcPr anchor="ctr"/>
                </a:tc>
                <a:tc>
                  <a:txBody>
                    <a:bodyPr/>
                    <a:lstStyle/>
                    <a:p>
                      <a:pPr algn="ctr"/>
                      <a:r>
                        <a:rPr lang="zh-CN" altLang="en-US" sz="1000" dirty="0"/>
                        <a:t>超前预测最小距离</a:t>
                      </a:r>
                    </a:p>
                  </a:txBody>
                  <a:tcPr anchor="ctr"/>
                </a:tc>
                <a:tc>
                  <a:txBody>
                    <a:bodyPr/>
                    <a:lstStyle/>
                    <a:p>
                      <a:pPr algn="ctr"/>
                      <a:r>
                        <a:rPr lang="zh-CN" altLang="en-US" sz="1000" dirty="0"/>
                        <a:t>超前预测最大距离</a:t>
                      </a:r>
                    </a:p>
                  </a:txBody>
                  <a:tcPr anchor="ctr"/>
                </a:tc>
                <a:tc>
                  <a:txBody>
                    <a:bodyPr/>
                    <a:lstStyle/>
                    <a:p>
                      <a:pPr algn="ctr"/>
                      <a:r>
                        <a:rPr lang="zh-CN" altLang="en-US" sz="1000" dirty="0"/>
                        <a:t>预测频度标记</a:t>
                      </a:r>
                    </a:p>
                  </a:txBody>
                  <a:tcPr anchor="ctr"/>
                </a:tc>
                <a:tc>
                  <a:txBody>
                    <a:bodyPr/>
                    <a:lstStyle/>
                    <a:p>
                      <a:pPr algn="ctr"/>
                      <a:r>
                        <a:rPr lang="zh-CN" altLang="en-US" sz="1000" dirty="0"/>
                        <a:t>时间频度</a:t>
                      </a:r>
                    </a:p>
                  </a:txBody>
                  <a:tcPr anchor="ctr"/>
                </a:tc>
                <a:tc>
                  <a:txBody>
                    <a:bodyPr/>
                    <a:lstStyle/>
                    <a:p>
                      <a:pPr algn="ctr"/>
                      <a:r>
                        <a:rPr lang="zh-CN" altLang="en-US" sz="1000" dirty="0"/>
                        <a:t>距离频度</a:t>
                      </a:r>
                    </a:p>
                  </a:txBody>
                  <a:tcPr anchor="ctr"/>
                </a:tc>
                <a:extLst>
                  <a:ext uri="{0D108BD9-81ED-4DB2-BD59-A6C34878D82A}">
                    <a16:rowId xmlns:a16="http://schemas.microsoft.com/office/drawing/2014/main" val="3813198898"/>
                  </a:ext>
                </a:extLst>
              </a:tr>
              <a:tr h="433377">
                <a:tc>
                  <a:txBody>
                    <a:bodyPr/>
                    <a:lstStyle/>
                    <a:p>
                      <a:pPr algn="ctr"/>
                      <a:endParaRPr lang="zh-CN" altLang="en-US" sz="1000" dirty="0"/>
                    </a:p>
                  </a:txBody>
                  <a:tcPr anchor="ctr"/>
                </a:tc>
                <a:tc>
                  <a:txBody>
                    <a:bodyPr/>
                    <a:lstStyle/>
                    <a:p>
                      <a:pPr algn="ctr"/>
                      <a:r>
                        <a:rPr lang="en-US" altLang="zh-CN" sz="1000" dirty="0"/>
                        <a:t>10</a:t>
                      </a:r>
                      <a:endParaRPr lang="zh-CN" altLang="en-US" sz="1000" dirty="0"/>
                    </a:p>
                  </a:txBody>
                  <a:tcPr anchor="ctr"/>
                </a:tc>
                <a:tc>
                  <a:txBody>
                    <a:bodyPr/>
                    <a:lstStyle/>
                    <a:p>
                      <a:pPr algn="ctr"/>
                      <a:r>
                        <a:rPr lang="en-US" altLang="zh-CN" sz="1000" dirty="0"/>
                        <a:t>50</a:t>
                      </a:r>
                    </a:p>
                  </a:txBody>
                  <a:tcPr anchor="ctr"/>
                </a:tc>
                <a:tc>
                  <a:txBody>
                    <a:bodyPr/>
                    <a:lstStyle/>
                    <a:p>
                      <a:pPr algn="ctr"/>
                      <a:r>
                        <a:rPr lang="en-US" altLang="zh-CN" sz="1000" dirty="0"/>
                        <a:t>0</a:t>
                      </a:r>
                      <a:r>
                        <a:rPr lang="zh-CN" altLang="en-US" sz="1000" dirty="0"/>
                        <a:t>：时间</a:t>
                      </a:r>
                      <a:endParaRPr lang="en-US" altLang="zh-CN" sz="1000" dirty="0"/>
                    </a:p>
                    <a:p>
                      <a:pPr algn="ctr"/>
                      <a:r>
                        <a:rPr lang="en-US" altLang="zh-CN" sz="1000" dirty="0"/>
                        <a:t>1</a:t>
                      </a:r>
                      <a:r>
                        <a:rPr lang="zh-CN" altLang="en-US" sz="1000" dirty="0"/>
                        <a:t>：距离</a:t>
                      </a:r>
                      <a:endParaRPr lang="en-US" altLang="zh-CN" sz="1000" dirty="0"/>
                    </a:p>
                    <a:p>
                      <a:pPr algn="ctr"/>
                      <a:r>
                        <a:rPr lang="en-US" altLang="zh-CN" sz="1000" dirty="0"/>
                        <a:t>2</a:t>
                      </a:r>
                      <a:r>
                        <a:rPr lang="zh-CN" altLang="en-US" sz="1000" dirty="0"/>
                        <a:t>：</a:t>
                      </a:r>
                      <a:r>
                        <a:rPr lang="en-US" altLang="zh-CN" sz="1000" dirty="0"/>
                        <a:t>0+1</a:t>
                      </a:r>
                    </a:p>
                  </a:txBody>
                  <a:tcPr anchor="ctr"/>
                </a:tc>
                <a:tc>
                  <a:txBody>
                    <a:bodyPr/>
                    <a:lstStyle/>
                    <a:p>
                      <a:pPr algn="ctr"/>
                      <a:r>
                        <a:rPr lang="en-US" altLang="zh-CN" sz="1000" dirty="0"/>
                        <a:t>30</a:t>
                      </a:r>
                      <a:r>
                        <a:rPr lang="zh-CN" altLang="en-US" sz="1000" dirty="0"/>
                        <a:t>分</a:t>
                      </a:r>
                    </a:p>
                  </a:txBody>
                  <a:tcPr anchor="ctr"/>
                </a:tc>
                <a:tc>
                  <a:txBody>
                    <a:bodyPr/>
                    <a:lstStyle/>
                    <a:p>
                      <a:pPr algn="ctr"/>
                      <a:r>
                        <a:rPr lang="en-US" altLang="zh-CN" sz="1000" dirty="0"/>
                        <a:t>5</a:t>
                      </a:r>
                      <a:endParaRPr lang="zh-CN" altLang="en-US" sz="1000" dirty="0"/>
                    </a:p>
                  </a:txBody>
                  <a:tcPr anchor="ctr"/>
                </a:tc>
                <a:extLst>
                  <a:ext uri="{0D108BD9-81ED-4DB2-BD59-A6C34878D82A}">
                    <a16:rowId xmlns:a16="http://schemas.microsoft.com/office/drawing/2014/main" val="647274727"/>
                  </a:ext>
                </a:extLst>
              </a:tr>
            </a:tbl>
          </a:graphicData>
        </a:graphic>
      </p:graphicFrame>
      <p:sp>
        <p:nvSpPr>
          <p:cNvPr id="8" name="文本框 7">
            <a:extLst>
              <a:ext uri="{FF2B5EF4-FFF2-40B4-BE49-F238E27FC236}">
                <a16:creationId xmlns:a16="http://schemas.microsoft.com/office/drawing/2014/main" id="{A80D5A05-A61F-BFDA-8440-C1B784B1AEC2}"/>
              </a:ext>
            </a:extLst>
          </p:cNvPr>
          <p:cNvSpPr txBox="1"/>
          <p:nvPr/>
        </p:nvSpPr>
        <p:spPr>
          <a:xfrm>
            <a:off x="3968884" y="2340520"/>
            <a:ext cx="6439712" cy="1015663"/>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超前探测距离为实时掘进里程至其前方的距离，如用于超前偏移。</a:t>
            </a:r>
            <a:endParaRPr lang="en-US" altLang="zh-CN" sz="1200" dirty="0"/>
          </a:p>
          <a:p>
            <a:pPr marL="171450" indent="-171450">
              <a:buFont typeface="Arial" panose="020B0604020202020204" pitchFamily="34" charset="0"/>
              <a:buChar char="•"/>
            </a:pPr>
            <a:r>
              <a:rPr lang="zh-CN" altLang="en-US" sz="1200" dirty="0"/>
              <a:t>侧帮距离为巷道侧帮到其左右帮方向的探测距离，如用于侧帮偏移。</a:t>
            </a:r>
            <a:endParaRPr lang="en-US" altLang="zh-CN" sz="1200" dirty="0"/>
          </a:p>
          <a:p>
            <a:pPr marL="171450" indent="-171450">
              <a:buFont typeface="Arial" panose="020B0604020202020204" pitchFamily="34" charset="0"/>
              <a:buChar char="•"/>
            </a:pPr>
            <a:r>
              <a:rPr lang="zh-CN" altLang="en-US" sz="1200" dirty="0"/>
              <a:t>顶底板距离为巷道顶底板到其相应方向的探测距离，如用于岩性评价。</a:t>
            </a:r>
            <a:endParaRPr lang="en-US" altLang="zh-CN" sz="1200" dirty="0"/>
          </a:p>
          <a:p>
            <a:pPr marL="171450" indent="-171450">
              <a:buFont typeface="Arial" panose="020B0604020202020204" pitchFamily="34" charset="0"/>
              <a:buChar char="•"/>
            </a:pPr>
            <a:r>
              <a:rPr lang="zh-CN" altLang="en-US" sz="1200" dirty="0"/>
              <a:t>应用类型：</a:t>
            </a:r>
            <a:r>
              <a:rPr lang="zh-CN" altLang="en-US" sz="1200" dirty="0">
                <a:highlight>
                  <a:srgbClr val="FFFF00"/>
                </a:highlight>
              </a:rPr>
              <a:t>偏移</a:t>
            </a:r>
            <a:r>
              <a:rPr lang="zh-CN" altLang="en-US" sz="1200" dirty="0"/>
              <a:t>成像</a:t>
            </a:r>
            <a:r>
              <a:rPr lang="en-US" altLang="zh-CN" sz="1200" dirty="0"/>
              <a:t>/</a:t>
            </a:r>
            <a:r>
              <a:rPr lang="zh-CN" altLang="en-US" sz="1200" dirty="0"/>
              <a:t>频谱成像</a:t>
            </a:r>
            <a:endParaRPr lang="en-US" altLang="zh-CN" sz="1200" dirty="0"/>
          </a:p>
          <a:p>
            <a:pPr marL="171450" indent="-171450">
              <a:buFont typeface="Arial" panose="020B0604020202020204" pitchFamily="34" charset="0"/>
              <a:buChar char="•"/>
            </a:pPr>
            <a:r>
              <a:rPr lang="zh-CN" altLang="en-US" sz="1200" dirty="0"/>
              <a:t>标记：前方</a:t>
            </a:r>
            <a:r>
              <a:rPr lang="en-US" altLang="zh-CN" sz="1200" dirty="0"/>
              <a:t>/</a:t>
            </a:r>
            <a:r>
              <a:rPr lang="zh-CN" altLang="en-US" sz="1200" dirty="0"/>
              <a:t>左帮</a:t>
            </a:r>
            <a:r>
              <a:rPr lang="en-US" altLang="zh-CN" sz="1200" dirty="0"/>
              <a:t>/</a:t>
            </a:r>
            <a:r>
              <a:rPr lang="zh-CN" altLang="en-US" sz="1200" dirty="0"/>
              <a:t>右帮</a:t>
            </a:r>
            <a:r>
              <a:rPr lang="en-US" altLang="zh-CN" sz="1200" dirty="0"/>
              <a:t>/</a:t>
            </a:r>
            <a:r>
              <a:rPr lang="zh-CN" altLang="en-US" sz="1200" dirty="0"/>
              <a:t>顶板</a:t>
            </a:r>
            <a:r>
              <a:rPr lang="en-US" altLang="zh-CN" sz="1200" dirty="0"/>
              <a:t>/</a:t>
            </a:r>
            <a:r>
              <a:rPr lang="zh-CN" altLang="en-US" sz="1200" dirty="0"/>
              <a:t>底板</a:t>
            </a:r>
            <a:endParaRPr lang="en-US" altLang="zh-CN" sz="1200" dirty="0"/>
          </a:p>
        </p:txBody>
      </p:sp>
      <p:sp>
        <p:nvSpPr>
          <p:cNvPr id="9" name="文本框 8">
            <a:extLst>
              <a:ext uri="{FF2B5EF4-FFF2-40B4-BE49-F238E27FC236}">
                <a16:creationId xmlns:a16="http://schemas.microsoft.com/office/drawing/2014/main" id="{D3BFB756-6635-1F33-52FD-280A6126BC9D}"/>
              </a:ext>
            </a:extLst>
          </p:cNvPr>
          <p:cNvSpPr txBox="1"/>
          <p:nvPr/>
        </p:nvSpPr>
        <p:spPr>
          <a:xfrm>
            <a:off x="5227000" y="4139292"/>
            <a:ext cx="5181596" cy="276999"/>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提取的界面或其他异常，超出超前预测距离时，不参与预测。</a:t>
            </a:r>
            <a:endParaRPr lang="en-US" altLang="zh-CN" sz="1200" dirty="0"/>
          </a:p>
        </p:txBody>
      </p:sp>
    </p:spTree>
    <p:extLst>
      <p:ext uri="{BB962C8B-B14F-4D97-AF65-F5344CB8AC3E}">
        <p14:creationId xmlns:p14="http://schemas.microsoft.com/office/powerpoint/2010/main" val="73583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7828-6D44-EBB3-9C70-E1D23B1A3081}"/>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ABE15FA0-C898-EEEA-2DA8-8F31C2096497}"/>
              </a:ext>
            </a:extLst>
          </p:cNvPr>
          <p:cNvSpPr txBox="1"/>
          <p:nvPr/>
        </p:nvSpPr>
        <p:spPr>
          <a:xfrm>
            <a:off x="5516" y="0"/>
            <a:ext cx="9910212" cy="523220"/>
          </a:xfrm>
          <a:prstGeom prst="rect">
            <a:avLst/>
          </a:prstGeom>
          <a:noFill/>
        </p:spPr>
        <p:txBody>
          <a:bodyPr wrap="square" rtlCol="0">
            <a:spAutoFit/>
          </a:bodyPr>
          <a:lstStyle/>
          <a:p>
            <a:r>
              <a:rPr lang="zh-CN" altLang="en-US" sz="2800" dirty="0"/>
              <a:t>系统</a:t>
            </a:r>
            <a:r>
              <a:rPr lang="en-US" altLang="zh-CN" sz="2800" dirty="0"/>
              <a:t>-</a:t>
            </a:r>
            <a:r>
              <a:rPr lang="zh-CN" altLang="en-US" sz="2800" dirty="0"/>
              <a:t>色标</a:t>
            </a:r>
          </a:p>
        </p:txBody>
      </p:sp>
      <p:sp>
        <p:nvSpPr>
          <p:cNvPr id="16" name="文本框 15">
            <a:extLst>
              <a:ext uri="{FF2B5EF4-FFF2-40B4-BE49-F238E27FC236}">
                <a16:creationId xmlns:a16="http://schemas.microsoft.com/office/drawing/2014/main" id="{62A27F69-A456-B09B-9DC7-BF51ECBB4648}"/>
              </a:ext>
            </a:extLst>
          </p:cNvPr>
          <p:cNvSpPr txBox="1"/>
          <p:nvPr/>
        </p:nvSpPr>
        <p:spPr>
          <a:xfrm>
            <a:off x="1776920" y="1266878"/>
            <a:ext cx="10239982" cy="1015663"/>
          </a:xfrm>
          <a:prstGeom prst="rect">
            <a:avLst/>
          </a:prstGeom>
          <a:noFill/>
          <a:ln>
            <a:solidFill>
              <a:schemeClr val="accent3">
                <a:shade val="50000"/>
              </a:schemeClr>
            </a:solidFill>
            <a:prstDash val="sysDash"/>
          </a:ln>
        </p:spPr>
        <p:txBody>
          <a:bodyPr wrap="square" rtlCol="0">
            <a:spAutoFit/>
          </a:bodyPr>
          <a:lstStyle/>
          <a:p>
            <a:r>
              <a:rPr lang="zh-CN" altLang="en-US" sz="1200" dirty="0"/>
              <a:t>等值图、图片等需要云图绘制的颜色映射关系。一般来说由比例控制，比例取</a:t>
            </a:r>
            <a:r>
              <a:rPr lang="en-US" altLang="zh-CN" sz="1200" dirty="0"/>
              <a:t>[0,1]</a:t>
            </a:r>
            <a:r>
              <a:rPr lang="zh-CN" altLang="en-US" sz="1200" dirty="0"/>
              <a:t>，假设如图左侧的</a:t>
            </a:r>
            <a:r>
              <a:rPr lang="en-US" altLang="zh-CN" sz="1200" dirty="0"/>
              <a:t>5</a:t>
            </a:r>
            <a:r>
              <a:rPr lang="zh-CN" altLang="en-US" sz="1200" dirty="0"/>
              <a:t>色色标，颜色分别以</a:t>
            </a:r>
            <a:r>
              <a:rPr lang="en-US" altLang="zh-CN" sz="1200" dirty="0"/>
              <a:t>c1~c5</a:t>
            </a:r>
            <a:r>
              <a:rPr lang="zh-CN" altLang="en-US" sz="1200" dirty="0"/>
              <a:t>表示，默认情况下，色标对应的比例为</a:t>
            </a:r>
            <a:r>
              <a:rPr lang="en-US" altLang="zh-CN" sz="1200" dirty="0"/>
              <a:t>0</a:t>
            </a:r>
            <a:r>
              <a:rPr lang="zh-CN" altLang="en-US" sz="1200" dirty="0"/>
              <a:t>，</a:t>
            </a:r>
            <a:r>
              <a:rPr lang="en-US" altLang="zh-CN" sz="1200" dirty="0"/>
              <a:t>0.25</a:t>
            </a:r>
            <a:r>
              <a:rPr lang="zh-CN" altLang="en-US" sz="1200" dirty="0"/>
              <a:t>，</a:t>
            </a:r>
            <a:r>
              <a:rPr lang="en-US" altLang="zh-CN" sz="1200" dirty="0"/>
              <a:t>0.5</a:t>
            </a:r>
            <a:r>
              <a:rPr lang="zh-CN" altLang="en-US" sz="1200" dirty="0"/>
              <a:t>，</a:t>
            </a:r>
            <a:r>
              <a:rPr lang="en-US" altLang="zh-CN" sz="1200" dirty="0"/>
              <a:t>0.75</a:t>
            </a:r>
            <a:r>
              <a:rPr lang="zh-CN" altLang="en-US" sz="1200" dirty="0"/>
              <a:t>，</a:t>
            </a:r>
            <a:r>
              <a:rPr lang="en-US" altLang="zh-CN" sz="1200" dirty="0"/>
              <a:t>1</a:t>
            </a:r>
            <a:r>
              <a:rPr lang="zh-CN" altLang="en-US" sz="1200" dirty="0"/>
              <a:t>，以数据最小值映射到颜色</a:t>
            </a:r>
            <a:r>
              <a:rPr lang="en-US" altLang="zh-CN" sz="1200" dirty="0"/>
              <a:t>c1</a:t>
            </a:r>
            <a:r>
              <a:rPr lang="zh-CN" altLang="en-US" sz="1200" dirty="0"/>
              <a:t>，最大值映射到颜色</a:t>
            </a:r>
            <a:r>
              <a:rPr lang="en-US" altLang="zh-CN" sz="1200" dirty="0"/>
              <a:t>c2</a:t>
            </a:r>
            <a:r>
              <a:rPr lang="zh-CN" altLang="en-US" sz="1200" dirty="0"/>
              <a:t>，给定任意数值</a:t>
            </a:r>
            <a:r>
              <a:rPr lang="en-US" altLang="zh-CN" sz="1200" dirty="0"/>
              <a:t>v</a:t>
            </a:r>
            <a:r>
              <a:rPr lang="zh-CN" altLang="en-US" sz="1200" dirty="0"/>
              <a:t>，首先计算</a:t>
            </a:r>
            <a:r>
              <a:rPr lang="en-US" altLang="zh-CN" sz="1200" dirty="0"/>
              <a:t>v</a:t>
            </a:r>
            <a:r>
              <a:rPr lang="zh-CN" altLang="en-US" sz="1200" dirty="0"/>
              <a:t>所在的色标区间，然后颜色采用线性</a:t>
            </a:r>
            <a:r>
              <a:rPr lang="en-US" altLang="zh-CN" sz="1200" dirty="0"/>
              <a:t>/</a:t>
            </a:r>
            <a:r>
              <a:rPr lang="zh-CN" altLang="en-US" sz="1200" dirty="0"/>
              <a:t>非线性插值，得到颜色值。</a:t>
            </a:r>
            <a:endParaRPr lang="en-US" altLang="zh-CN" sz="1200" dirty="0"/>
          </a:p>
          <a:p>
            <a:r>
              <a:rPr lang="zh-CN" altLang="en-US" sz="1200" dirty="0"/>
              <a:t>用户调节时，通常是调节对应比例，如减小低值范围时，将</a:t>
            </a:r>
            <a:r>
              <a:rPr lang="en-US" altLang="zh-CN" sz="1200" dirty="0"/>
              <a:t>c2</a:t>
            </a:r>
            <a:r>
              <a:rPr lang="zh-CN" altLang="en-US" sz="1200" dirty="0"/>
              <a:t>的比例有</a:t>
            </a:r>
            <a:r>
              <a:rPr lang="en-US" altLang="zh-CN" sz="1200" dirty="0"/>
              <a:t>0.25</a:t>
            </a:r>
            <a:r>
              <a:rPr lang="zh-CN" altLang="en-US" sz="1200" dirty="0"/>
              <a:t>调至</a:t>
            </a:r>
            <a:r>
              <a:rPr lang="en-US" altLang="zh-CN" sz="1200" dirty="0"/>
              <a:t>0.1</a:t>
            </a:r>
            <a:r>
              <a:rPr lang="zh-CN" altLang="en-US" sz="1200" dirty="0"/>
              <a:t>。</a:t>
            </a:r>
            <a:endParaRPr lang="en-US" altLang="zh-CN" sz="1200" dirty="0"/>
          </a:p>
          <a:p>
            <a:r>
              <a:rPr lang="zh-CN" altLang="en-US" sz="1200" dirty="0"/>
              <a:t>系统中，色标和值有两种映射方法，一是当前数据的实际范围，二是指定范围。</a:t>
            </a:r>
            <a:endParaRPr lang="en-US" altLang="zh-CN" sz="1200" dirty="0"/>
          </a:p>
        </p:txBody>
      </p:sp>
      <p:pic>
        <p:nvPicPr>
          <p:cNvPr id="3" name="图片 2">
            <a:extLst>
              <a:ext uri="{FF2B5EF4-FFF2-40B4-BE49-F238E27FC236}">
                <a16:creationId xmlns:a16="http://schemas.microsoft.com/office/drawing/2014/main" id="{1D0E6F3D-86E9-B2A3-2B50-BC9BD833F23C}"/>
              </a:ext>
            </a:extLst>
          </p:cNvPr>
          <p:cNvPicPr>
            <a:picLocks noChangeAspect="1"/>
          </p:cNvPicPr>
          <p:nvPr/>
        </p:nvPicPr>
        <p:blipFill>
          <a:blip r:embed="rId2"/>
          <a:stretch>
            <a:fillRect/>
          </a:stretch>
        </p:blipFill>
        <p:spPr>
          <a:xfrm>
            <a:off x="0" y="674737"/>
            <a:ext cx="1379340" cy="2293819"/>
          </a:xfrm>
          <a:prstGeom prst="rect">
            <a:avLst/>
          </a:prstGeom>
        </p:spPr>
      </p:pic>
    </p:spTree>
    <p:extLst>
      <p:ext uri="{BB962C8B-B14F-4D97-AF65-F5344CB8AC3E}">
        <p14:creationId xmlns:p14="http://schemas.microsoft.com/office/powerpoint/2010/main" val="22463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413FA-2CB7-8FC6-6EDC-0CC9B59D32D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A049A0D-0BA1-15FB-2B42-811DC4BDB068}"/>
              </a:ext>
            </a:extLst>
          </p:cNvPr>
          <p:cNvSpPr txBox="1"/>
          <p:nvPr/>
        </p:nvSpPr>
        <p:spPr>
          <a:xfrm>
            <a:off x="5516" y="0"/>
            <a:ext cx="5863505" cy="523220"/>
          </a:xfrm>
          <a:prstGeom prst="rect">
            <a:avLst/>
          </a:prstGeom>
          <a:noFill/>
        </p:spPr>
        <p:txBody>
          <a:bodyPr wrap="square" rtlCol="0">
            <a:spAutoFit/>
          </a:bodyPr>
          <a:lstStyle/>
          <a:p>
            <a:r>
              <a:rPr lang="zh-CN" altLang="en-US" sz="2800" dirty="0"/>
              <a:t>运维</a:t>
            </a:r>
            <a:r>
              <a:rPr lang="en-US" altLang="zh-CN" sz="2800" dirty="0"/>
              <a:t>-</a:t>
            </a:r>
            <a:r>
              <a:rPr lang="zh-CN" altLang="en-US" sz="2800" dirty="0"/>
              <a:t>里程更新</a:t>
            </a:r>
          </a:p>
        </p:txBody>
      </p:sp>
      <p:sp>
        <p:nvSpPr>
          <p:cNvPr id="3" name="文本框 2">
            <a:extLst>
              <a:ext uri="{FF2B5EF4-FFF2-40B4-BE49-F238E27FC236}">
                <a16:creationId xmlns:a16="http://schemas.microsoft.com/office/drawing/2014/main" id="{405AD1A4-F49E-4920-90AB-D2B4C4F6F03B}"/>
              </a:ext>
            </a:extLst>
          </p:cNvPr>
          <p:cNvSpPr txBox="1"/>
          <p:nvPr/>
        </p:nvSpPr>
        <p:spPr>
          <a:xfrm>
            <a:off x="304795" y="2133938"/>
            <a:ext cx="3621192" cy="646331"/>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工况更新可能是跨日期的，因为班次并不一定是按照午夜时刻指定的，所以在实际超前探测处理时，需要考虑其影响。</a:t>
            </a:r>
            <a:endParaRPr lang="en-US" altLang="zh-CN" sz="1200" dirty="0"/>
          </a:p>
        </p:txBody>
      </p:sp>
      <p:sp>
        <p:nvSpPr>
          <p:cNvPr id="14" name="文本框 13">
            <a:extLst>
              <a:ext uri="{FF2B5EF4-FFF2-40B4-BE49-F238E27FC236}">
                <a16:creationId xmlns:a16="http://schemas.microsoft.com/office/drawing/2014/main" id="{7651D5C0-0C72-C19A-A365-148576FE3574}"/>
              </a:ext>
            </a:extLst>
          </p:cNvPr>
          <p:cNvSpPr txBox="1"/>
          <p:nvPr/>
        </p:nvSpPr>
        <p:spPr>
          <a:xfrm>
            <a:off x="6044119" y="1145060"/>
            <a:ext cx="1063560" cy="359118"/>
          </a:xfrm>
          <a:prstGeom prst="rect">
            <a:avLst/>
          </a:prstGeom>
          <a:noFill/>
          <a:ln>
            <a:solidFill>
              <a:schemeClr val="tx1"/>
            </a:solidFill>
            <a:prstDash val="sysDash"/>
          </a:ln>
        </p:spPr>
        <p:txBody>
          <a:bodyPr wrap="square" rtlCol="0" anchor="ctr" anchorCtr="1">
            <a:noAutofit/>
          </a:bodyPr>
          <a:lstStyle/>
          <a:p>
            <a:pPr algn="ctr"/>
            <a:r>
              <a:rPr lang="zh-CN" altLang="en-US" sz="1200" dirty="0"/>
              <a:t>新增里程</a:t>
            </a:r>
            <a:endParaRPr lang="en-US" altLang="zh-CN" sz="1200" dirty="0"/>
          </a:p>
        </p:txBody>
      </p:sp>
      <p:sp>
        <p:nvSpPr>
          <p:cNvPr id="15" name="文本框 14">
            <a:extLst>
              <a:ext uri="{FF2B5EF4-FFF2-40B4-BE49-F238E27FC236}">
                <a16:creationId xmlns:a16="http://schemas.microsoft.com/office/drawing/2014/main" id="{42CF7B9B-06B2-456A-87FA-BE4D3F6AA2B5}"/>
              </a:ext>
            </a:extLst>
          </p:cNvPr>
          <p:cNvSpPr txBox="1"/>
          <p:nvPr/>
        </p:nvSpPr>
        <p:spPr>
          <a:xfrm>
            <a:off x="7354111" y="816787"/>
            <a:ext cx="3158246" cy="1015663"/>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获取上一次观测系统通道坐标、里程信息</a:t>
            </a:r>
            <a:endParaRPr lang="en-US" altLang="zh-CN" sz="1200" dirty="0"/>
          </a:p>
          <a:p>
            <a:pPr marL="171450" indent="-171450">
              <a:buFont typeface="Arial" panose="020B0604020202020204" pitchFamily="34" charset="0"/>
              <a:buChar char="•"/>
            </a:pPr>
            <a:r>
              <a:rPr lang="zh-CN" altLang="en-US" sz="1200" dirty="0"/>
              <a:t>获取里程及观测系统基本信息</a:t>
            </a:r>
            <a:endParaRPr lang="en-US" altLang="zh-CN" sz="1200" dirty="0"/>
          </a:p>
          <a:p>
            <a:pPr marL="171450" indent="-171450">
              <a:buFont typeface="Arial" panose="020B0604020202020204" pitchFamily="34" charset="0"/>
              <a:buChar char="•"/>
            </a:pPr>
            <a:r>
              <a:rPr lang="zh-CN" altLang="en-US" sz="1200" dirty="0"/>
              <a:t>设置新里程值、截止里程时间、偏移距</a:t>
            </a:r>
            <a:endParaRPr lang="en-US" altLang="zh-CN" sz="1200" dirty="0"/>
          </a:p>
          <a:p>
            <a:pPr marL="171450" indent="-171450">
              <a:buFont typeface="Arial" panose="020B0604020202020204" pitchFamily="34" charset="0"/>
              <a:buChar char="•"/>
            </a:pPr>
            <a:r>
              <a:rPr lang="zh-CN" altLang="en-US" sz="1200" dirty="0"/>
              <a:t>计算新里程下的观测系统坐标、日进尺</a:t>
            </a:r>
            <a:endParaRPr lang="en-US" altLang="zh-CN" sz="1200" dirty="0"/>
          </a:p>
          <a:p>
            <a:pPr marL="171450" indent="-171450">
              <a:buFont typeface="Arial" panose="020B0604020202020204" pitchFamily="34" charset="0"/>
              <a:buChar char="•"/>
            </a:pPr>
            <a:r>
              <a:rPr lang="zh-CN" altLang="en-US" sz="1200" dirty="0"/>
              <a:t>校验、保存</a:t>
            </a:r>
            <a:endParaRPr lang="en-US" altLang="zh-CN" sz="1200" dirty="0"/>
          </a:p>
        </p:txBody>
      </p:sp>
      <p:sp>
        <p:nvSpPr>
          <p:cNvPr id="6" name="文本框 5">
            <a:extLst>
              <a:ext uri="{FF2B5EF4-FFF2-40B4-BE49-F238E27FC236}">
                <a16:creationId xmlns:a16="http://schemas.microsoft.com/office/drawing/2014/main" id="{309BD8A1-EF51-4573-62E5-57EF63969994}"/>
              </a:ext>
            </a:extLst>
          </p:cNvPr>
          <p:cNvSpPr txBox="1"/>
          <p:nvPr/>
        </p:nvSpPr>
        <p:spPr>
          <a:xfrm>
            <a:off x="6044119" y="2407879"/>
            <a:ext cx="1063560" cy="359118"/>
          </a:xfrm>
          <a:prstGeom prst="rect">
            <a:avLst/>
          </a:prstGeom>
          <a:noFill/>
          <a:ln>
            <a:solidFill>
              <a:schemeClr val="tx1"/>
            </a:solidFill>
            <a:prstDash val="sysDash"/>
          </a:ln>
        </p:spPr>
        <p:txBody>
          <a:bodyPr wrap="square" rtlCol="0" anchor="ctr" anchorCtr="1">
            <a:noAutofit/>
          </a:bodyPr>
          <a:lstStyle/>
          <a:p>
            <a:pPr algn="ctr"/>
            <a:r>
              <a:rPr lang="zh-CN" altLang="en-US" sz="1200" dirty="0"/>
              <a:t>编辑里程</a:t>
            </a:r>
            <a:endParaRPr lang="en-US" altLang="zh-CN" sz="1200" dirty="0"/>
          </a:p>
        </p:txBody>
      </p:sp>
      <p:sp>
        <p:nvSpPr>
          <p:cNvPr id="17" name="文本框 16">
            <a:extLst>
              <a:ext uri="{FF2B5EF4-FFF2-40B4-BE49-F238E27FC236}">
                <a16:creationId xmlns:a16="http://schemas.microsoft.com/office/drawing/2014/main" id="{E8E084A8-328C-E066-D6D3-09A82B6CC2ED}"/>
              </a:ext>
            </a:extLst>
          </p:cNvPr>
          <p:cNvSpPr txBox="1"/>
          <p:nvPr/>
        </p:nvSpPr>
        <p:spPr>
          <a:xfrm>
            <a:off x="7354111" y="2133938"/>
            <a:ext cx="3158246" cy="1015663"/>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获取近期（</a:t>
            </a:r>
            <a:r>
              <a:rPr lang="en-US" altLang="zh-CN" sz="1200" dirty="0"/>
              <a:t>3/7/</a:t>
            </a:r>
            <a:r>
              <a:rPr lang="zh-CN" altLang="en-US" sz="1200" dirty="0"/>
              <a:t>自定义）里程信息记录</a:t>
            </a:r>
            <a:endParaRPr lang="en-US" altLang="zh-CN" sz="1200" dirty="0"/>
          </a:p>
          <a:p>
            <a:pPr marL="171450" indent="-171450">
              <a:buFont typeface="Arial" panose="020B0604020202020204" pitchFamily="34" charset="0"/>
              <a:buChar char="•"/>
            </a:pPr>
            <a:r>
              <a:rPr lang="zh-CN" altLang="en-US" sz="1200" dirty="0"/>
              <a:t>编辑包括修改和删除</a:t>
            </a:r>
            <a:endParaRPr lang="en-US" altLang="zh-CN" sz="1200" dirty="0"/>
          </a:p>
          <a:p>
            <a:pPr marL="171450" indent="-171450">
              <a:buFont typeface="Arial" panose="020B0604020202020204" pitchFamily="34" charset="0"/>
              <a:buChar char="•"/>
            </a:pPr>
            <a:r>
              <a:rPr lang="zh-CN" altLang="en-US" sz="1200" dirty="0"/>
              <a:t>删除里程时，删除对应通道坐标记录</a:t>
            </a:r>
            <a:endParaRPr lang="en-US" altLang="zh-CN" sz="1200" dirty="0"/>
          </a:p>
          <a:p>
            <a:pPr marL="171450" indent="-171450">
              <a:buFont typeface="Arial" panose="020B0604020202020204" pitchFamily="34" charset="0"/>
              <a:buChar char="•"/>
            </a:pPr>
            <a:r>
              <a:rPr lang="zh-CN" altLang="en-US" sz="1200" dirty="0"/>
              <a:t>编辑里程时，以新修改的和获取的里程值插值作为校正量，更新相应通道坐标记录</a:t>
            </a:r>
            <a:endParaRPr lang="en-US" altLang="zh-CN" sz="1200" dirty="0"/>
          </a:p>
        </p:txBody>
      </p:sp>
      <p:sp>
        <p:nvSpPr>
          <p:cNvPr id="18" name="文本框 17">
            <a:extLst>
              <a:ext uri="{FF2B5EF4-FFF2-40B4-BE49-F238E27FC236}">
                <a16:creationId xmlns:a16="http://schemas.microsoft.com/office/drawing/2014/main" id="{67F74F28-72D0-3D2C-D325-415F71B31DF2}"/>
              </a:ext>
            </a:extLst>
          </p:cNvPr>
          <p:cNvSpPr txBox="1"/>
          <p:nvPr/>
        </p:nvSpPr>
        <p:spPr>
          <a:xfrm>
            <a:off x="5992239" y="3935364"/>
            <a:ext cx="1167319" cy="359118"/>
          </a:xfrm>
          <a:prstGeom prst="rect">
            <a:avLst/>
          </a:prstGeom>
          <a:noFill/>
          <a:ln>
            <a:solidFill>
              <a:schemeClr val="tx1"/>
            </a:solidFill>
            <a:prstDash val="sysDash"/>
          </a:ln>
        </p:spPr>
        <p:txBody>
          <a:bodyPr wrap="square" rtlCol="0" anchor="ctr" anchorCtr="1">
            <a:noAutofit/>
          </a:bodyPr>
          <a:lstStyle/>
          <a:p>
            <a:pPr algn="ctr"/>
            <a:r>
              <a:rPr lang="zh-CN" altLang="en-US" sz="1200" dirty="0"/>
              <a:t>实时里程估算</a:t>
            </a:r>
            <a:endParaRPr lang="en-US" altLang="zh-CN" sz="1200" dirty="0"/>
          </a:p>
        </p:txBody>
      </p:sp>
      <p:sp>
        <p:nvSpPr>
          <p:cNvPr id="19" name="文本框 18">
            <a:extLst>
              <a:ext uri="{FF2B5EF4-FFF2-40B4-BE49-F238E27FC236}">
                <a16:creationId xmlns:a16="http://schemas.microsoft.com/office/drawing/2014/main" id="{E0051FD8-E2C9-7B2E-8519-114F1F371968}"/>
              </a:ext>
            </a:extLst>
          </p:cNvPr>
          <p:cNvSpPr txBox="1"/>
          <p:nvPr/>
        </p:nvSpPr>
        <p:spPr>
          <a:xfrm>
            <a:off x="7354110" y="3694348"/>
            <a:ext cx="3326860" cy="830997"/>
          </a:xfrm>
          <a:prstGeom prst="rect">
            <a:avLst/>
          </a:prstGeom>
          <a:noFill/>
          <a:ln>
            <a:solidFill>
              <a:schemeClr val="tx1"/>
            </a:solidFill>
            <a:prstDash val="sysDash"/>
          </a:ln>
        </p:spPr>
        <p:txBody>
          <a:bodyPr wrap="square" rtlCol="0">
            <a:spAutoFit/>
          </a:bodyPr>
          <a:lstStyle/>
          <a:p>
            <a:pPr marL="171450" indent="-171450">
              <a:buFont typeface="Arial" panose="020B0604020202020204" pitchFamily="34" charset="0"/>
              <a:buChar char="•"/>
            </a:pPr>
            <a:r>
              <a:rPr lang="zh-CN" altLang="en-US" sz="1200" dirty="0"/>
              <a:t>找到小于且最接近采集数据时间的里程记录</a:t>
            </a:r>
            <a:endParaRPr lang="en-US" altLang="zh-CN" sz="1200" dirty="0"/>
          </a:p>
          <a:p>
            <a:pPr marL="171450" indent="-171450">
              <a:buFont typeface="Arial" panose="020B0604020202020204" pitchFamily="34" charset="0"/>
              <a:buChar char="•"/>
            </a:pPr>
            <a:r>
              <a:rPr lang="zh-CN" altLang="en-US" sz="1200" dirty="0"/>
              <a:t>基于日进尺量、数据时间、班次估算数据的估算实时进尺</a:t>
            </a:r>
            <a:endParaRPr lang="en-US" altLang="zh-CN" sz="1200" dirty="0"/>
          </a:p>
          <a:p>
            <a:pPr marL="171450" indent="-171450">
              <a:buFont typeface="Arial" panose="020B0604020202020204" pitchFamily="34" charset="0"/>
              <a:buChar char="•"/>
            </a:pPr>
            <a:r>
              <a:rPr lang="zh-CN" altLang="en-US" sz="1200" dirty="0"/>
              <a:t>里程记录值、估算进尺得到估算的里程值</a:t>
            </a:r>
            <a:endParaRPr lang="en-US" altLang="zh-CN" sz="1200" dirty="0"/>
          </a:p>
        </p:txBody>
      </p:sp>
      <p:sp>
        <p:nvSpPr>
          <p:cNvPr id="7" name="文本框 6">
            <a:extLst>
              <a:ext uri="{FF2B5EF4-FFF2-40B4-BE49-F238E27FC236}">
                <a16:creationId xmlns:a16="http://schemas.microsoft.com/office/drawing/2014/main" id="{5B3C133A-1B69-C4B6-1E50-56EE7F06C333}"/>
              </a:ext>
            </a:extLst>
          </p:cNvPr>
          <p:cNvSpPr txBox="1"/>
          <p:nvPr/>
        </p:nvSpPr>
        <p:spPr>
          <a:xfrm>
            <a:off x="304795" y="909121"/>
            <a:ext cx="4053198" cy="246221"/>
          </a:xfrm>
          <a:prstGeom prst="rect">
            <a:avLst/>
          </a:prstGeom>
          <a:ln>
            <a:prstDash val="sysDash"/>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zh-CN" altLang="en-US" sz="1000" dirty="0"/>
              <a:t>里程信息</a:t>
            </a:r>
            <a:endParaRPr lang="en-US" altLang="zh-CN" sz="1000" dirty="0"/>
          </a:p>
        </p:txBody>
      </p:sp>
      <p:graphicFrame>
        <p:nvGraphicFramePr>
          <p:cNvPr id="8" name="表格 7">
            <a:extLst>
              <a:ext uri="{FF2B5EF4-FFF2-40B4-BE49-F238E27FC236}">
                <a16:creationId xmlns:a16="http://schemas.microsoft.com/office/drawing/2014/main" id="{160169D9-D5FC-7224-6B20-B2FF2D2ED520}"/>
              </a:ext>
            </a:extLst>
          </p:cNvPr>
          <p:cNvGraphicFramePr>
            <a:graphicFrameLocks noGrp="1"/>
          </p:cNvGraphicFramePr>
          <p:nvPr>
            <p:extLst>
              <p:ext uri="{D42A27DB-BD31-4B8C-83A1-F6EECF244321}">
                <p14:modId xmlns:p14="http://schemas.microsoft.com/office/powerpoint/2010/main" val="3870927981"/>
              </p:ext>
            </p:extLst>
          </p:nvPr>
        </p:nvGraphicFramePr>
        <p:xfrm>
          <a:off x="304795" y="1155342"/>
          <a:ext cx="4053198" cy="812260"/>
        </p:xfrm>
        <a:graphic>
          <a:graphicData uri="http://schemas.openxmlformats.org/drawingml/2006/table">
            <a:tbl>
              <a:tblPr firstRow="1" bandRow="1">
                <a:tableStyleId>{8799B23B-EC83-4686-B30A-512413B5E67A}</a:tableStyleId>
              </a:tblPr>
              <a:tblGrid>
                <a:gridCol w="675533">
                  <a:extLst>
                    <a:ext uri="{9D8B030D-6E8A-4147-A177-3AD203B41FA5}">
                      <a16:colId xmlns:a16="http://schemas.microsoft.com/office/drawing/2014/main" val="379030879"/>
                    </a:ext>
                  </a:extLst>
                </a:gridCol>
                <a:gridCol w="675533">
                  <a:extLst>
                    <a:ext uri="{9D8B030D-6E8A-4147-A177-3AD203B41FA5}">
                      <a16:colId xmlns:a16="http://schemas.microsoft.com/office/drawing/2014/main" val="3796411857"/>
                    </a:ext>
                  </a:extLst>
                </a:gridCol>
                <a:gridCol w="675533">
                  <a:extLst>
                    <a:ext uri="{9D8B030D-6E8A-4147-A177-3AD203B41FA5}">
                      <a16:colId xmlns:a16="http://schemas.microsoft.com/office/drawing/2014/main" val="2387636143"/>
                    </a:ext>
                  </a:extLst>
                </a:gridCol>
                <a:gridCol w="675533">
                  <a:extLst>
                    <a:ext uri="{9D8B030D-6E8A-4147-A177-3AD203B41FA5}">
                      <a16:colId xmlns:a16="http://schemas.microsoft.com/office/drawing/2014/main" val="3189371195"/>
                    </a:ext>
                  </a:extLst>
                </a:gridCol>
                <a:gridCol w="675533">
                  <a:extLst>
                    <a:ext uri="{9D8B030D-6E8A-4147-A177-3AD203B41FA5}">
                      <a16:colId xmlns:a16="http://schemas.microsoft.com/office/drawing/2014/main" val="1234457049"/>
                    </a:ext>
                  </a:extLst>
                </a:gridCol>
                <a:gridCol w="675533">
                  <a:extLst>
                    <a:ext uri="{9D8B030D-6E8A-4147-A177-3AD203B41FA5}">
                      <a16:colId xmlns:a16="http://schemas.microsoft.com/office/drawing/2014/main" val="3466041872"/>
                    </a:ext>
                  </a:extLst>
                </a:gridCol>
              </a:tblGrid>
              <a:tr h="406130">
                <a:tc>
                  <a:txBody>
                    <a:bodyPr/>
                    <a:lstStyle/>
                    <a:p>
                      <a:pPr algn="ctr"/>
                      <a:r>
                        <a:rPr lang="zh-CN" altLang="en-US" sz="1000" dirty="0"/>
                        <a:t>里程时间</a:t>
                      </a:r>
                    </a:p>
                  </a:txBody>
                  <a:tcPr anchor="ctr"/>
                </a:tc>
                <a:tc>
                  <a:txBody>
                    <a:bodyPr/>
                    <a:lstStyle/>
                    <a:p>
                      <a:pPr algn="ctr"/>
                      <a:r>
                        <a:rPr lang="zh-CN" altLang="en-US" sz="1000" dirty="0"/>
                        <a:t>里程值</a:t>
                      </a:r>
                      <a:r>
                        <a:rPr lang="en-US" altLang="zh-CN" sz="1000" dirty="0"/>
                        <a:t>(m)</a:t>
                      </a:r>
                      <a:endParaRPr lang="zh-CN" altLang="en-US" sz="1000" dirty="0"/>
                    </a:p>
                  </a:txBody>
                  <a:tcPr anchor="ctr"/>
                </a:tc>
                <a:tc>
                  <a:txBody>
                    <a:bodyPr/>
                    <a:lstStyle/>
                    <a:p>
                      <a:pPr algn="ctr"/>
                      <a:r>
                        <a:rPr lang="zh-CN" altLang="en-US" sz="1000" dirty="0"/>
                        <a:t>进尺</a:t>
                      </a:r>
                      <a:r>
                        <a:rPr lang="en-US" altLang="zh-CN" sz="1000" dirty="0"/>
                        <a:t>(m)</a:t>
                      </a:r>
                      <a:endParaRPr lang="zh-CN" altLang="en-US" sz="1000" dirty="0"/>
                    </a:p>
                  </a:txBody>
                  <a:tcPr anchor="ctr"/>
                </a:tc>
                <a:tc>
                  <a:txBody>
                    <a:bodyPr/>
                    <a:lstStyle/>
                    <a:p>
                      <a:pPr algn="ctr"/>
                      <a:r>
                        <a:rPr lang="zh-CN" altLang="en-US" sz="1000" dirty="0"/>
                        <a:t>平均日进尺</a:t>
                      </a:r>
                      <a:r>
                        <a:rPr lang="en-US" altLang="zh-CN" sz="1000" dirty="0"/>
                        <a:t>(m)</a:t>
                      </a:r>
                      <a:endParaRPr lang="zh-CN" altLang="en-US" sz="1000" dirty="0"/>
                    </a:p>
                  </a:txBody>
                  <a:tcPr anchor="ctr"/>
                </a:tc>
                <a:tc>
                  <a:txBody>
                    <a:bodyPr/>
                    <a:lstStyle/>
                    <a:p>
                      <a:pPr algn="ctr"/>
                      <a:r>
                        <a:rPr lang="zh-CN" altLang="en-US" sz="1000" dirty="0"/>
                        <a:t>操作时间</a:t>
                      </a:r>
                    </a:p>
                  </a:txBody>
                  <a:tcPr anchor="ctr"/>
                </a:tc>
                <a:tc>
                  <a:txBody>
                    <a:bodyPr/>
                    <a:lstStyle/>
                    <a:p>
                      <a:pPr algn="ctr"/>
                      <a:r>
                        <a:rPr lang="zh-CN" altLang="en-US" sz="1000" dirty="0"/>
                        <a:t>现场描述</a:t>
                      </a:r>
                    </a:p>
                  </a:txBody>
                  <a:tcPr anchor="ctr"/>
                </a:tc>
                <a:extLst>
                  <a:ext uri="{0D108BD9-81ED-4DB2-BD59-A6C34878D82A}">
                    <a16:rowId xmlns:a16="http://schemas.microsoft.com/office/drawing/2014/main" val="3813198898"/>
                  </a:ext>
                </a:extLst>
              </a:tr>
              <a:tr h="406130">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tc>
                  <a:txBody>
                    <a:bodyPr/>
                    <a:lstStyle/>
                    <a:p>
                      <a:pPr algn="ctr"/>
                      <a:endParaRPr lang="zh-CN" altLang="en-US" sz="1000" dirty="0"/>
                    </a:p>
                  </a:txBody>
                  <a:tcPr anchor="ctr"/>
                </a:tc>
                <a:extLst>
                  <a:ext uri="{0D108BD9-81ED-4DB2-BD59-A6C34878D82A}">
                    <a16:rowId xmlns:a16="http://schemas.microsoft.com/office/drawing/2014/main" val="647274727"/>
                  </a:ext>
                </a:extLst>
              </a:tr>
            </a:tbl>
          </a:graphicData>
        </a:graphic>
      </p:graphicFrame>
    </p:spTree>
    <p:extLst>
      <p:ext uri="{BB962C8B-B14F-4D97-AF65-F5344CB8AC3E}">
        <p14:creationId xmlns:p14="http://schemas.microsoft.com/office/powerpoint/2010/main" val="2639329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文本框 59">
            <a:extLst>
              <a:ext uri="{FF2B5EF4-FFF2-40B4-BE49-F238E27FC236}">
                <a16:creationId xmlns:a16="http://schemas.microsoft.com/office/drawing/2014/main" id="{A4E97167-DCD5-7E54-17F2-BAC4E3355711}"/>
              </a:ext>
            </a:extLst>
          </p:cNvPr>
          <p:cNvSpPr txBox="1"/>
          <p:nvPr/>
        </p:nvSpPr>
        <p:spPr>
          <a:xfrm>
            <a:off x="5516" y="0"/>
            <a:ext cx="4426783" cy="523220"/>
          </a:xfrm>
          <a:prstGeom prst="rect">
            <a:avLst/>
          </a:prstGeom>
          <a:noFill/>
        </p:spPr>
        <p:txBody>
          <a:bodyPr wrap="square" rtlCol="0">
            <a:spAutoFit/>
          </a:bodyPr>
          <a:lstStyle/>
          <a:p>
            <a:r>
              <a:rPr lang="zh-CN" altLang="en-US" sz="2800" dirty="0"/>
              <a:t>异常位置速度扰动方法</a:t>
            </a:r>
          </a:p>
        </p:txBody>
      </p:sp>
      <p:sp>
        <p:nvSpPr>
          <p:cNvPr id="5" name="文本框 4">
            <a:extLst>
              <a:ext uri="{FF2B5EF4-FFF2-40B4-BE49-F238E27FC236}">
                <a16:creationId xmlns:a16="http://schemas.microsoft.com/office/drawing/2014/main" id="{8109F3B5-37BD-5A62-90D1-242676DCAC93}"/>
              </a:ext>
            </a:extLst>
          </p:cNvPr>
          <p:cNvSpPr txBox="1"/>
          <p:nvPr/>
        </p:nvSpPr>
        <p:spPr>
          <a:xfrm>
            <a:off x="184684" y="833120"/>
            <a:ext cx="11186159" cy="3693319"/>
          </a:xfrm>
          <a:prstGeom prst="rect">
            <a:avLst/>
          </a:prstGeom>
          <a:noFill/>
        </p:spPr>
        <p:txBody>
          <a:bodyPr wrap="square" rtlCol="0">
            <a:spAutoFit/>
          </a:bodyPr>
          <a:lstStyle/>
          <a:p>
            <a:r>
              <a:rPr lang="zh-CN" altLang="en-US" dirty="0"/>
              <a:t>异常位置速度计算是在有疑似异常的基础上计算的，假设异常位置为</a:t>
            </a:r>
            <a:r>
              <a:rPr lang="en-US" altLang="zh-CN" dirty="0"/>
              <a:t>Rx</a:t>
            </a:r>
            <a:r>
              <a:rPr lang="zh-CN" altLang="en-US" dirty="0"/>
              <a:t>，疑似异常是根据偏移获取的，其对应信号提取结果。</a:t>
            </a:r>
            <a:endParaRPr lang="en-US" altLang="zh-CN" dirty="0"/>
          </a:p>
          <a:p>
            <a:r>
              <a:rPr lang="en-US" altLang="zh-CN" dirty="0"/>
              <a:t>1 </a:t>
            </a:r>
            <a:r>
              <a:rPr lang="zh-CN" altLang="en-US" dirty="0"/>
              <a:t>通过疑似异常，找到对应的多组原始提取信号（信号较多时，取最近的</a:t>
            </a:r>
            <a:r>
              <a:rPr lang="en-US" altLang="zh-CN" dirty="0"/>
              <a:t>10</a:t>
            </a:r>
            <a:r>
              <a:rPr lang="zh-CN" altLang="en-US" dirty="0"/>
              <a:t>组）。</a:t>
            </a:r>
            <a:endParaRPr lang="en-US" altLang="zh-CN" dirty="0"/>
          </a:p>
          <a:p>
            <a:r>
              <a:rPr lang="en-US" altLang="zh-CN" dirty="0"/>
              <a:t>2 </a:t>
            </a:r>
            <a:r>
              <a:rPr lang="zh-CN" altLang="en-US" dirty="0"/>
              <a:t>根据偏移速度</a:t>
            </a:r>
            <a:r>
              <a:rPr lang="en-US" altLang="zh-CN" dirty="0" err="1"/>
              <a:t>vp</a:t>
            </a:r>
            <a:r>
              <a:rPr lang="zh-CN" altLang="en-US" dirty="0"/>
              <a:t>和</a:t>
            </a:r>
            <a:r>
              <a:rPr lang="en-US" altLang="zh-CN" dirty="0"/>
              <a:t>vs</a:t>
            </a:r>
            <a:r>
              <a:rPr lang="zh-CN" altLang="en-US" dirty="0"/>
              <a:t>，给定扰动范围</a:t>
            </a:r>
            <a:r>
              <a:rPr lang="en-US" altLang="zh-CN" dirty="0"/>
              <a:t>dv</a:t>
            </a:r>
            <a:r>
              <a:rPr lang="zh-CN" altLang="en-US" dirty="0"/>
              <a:t>，在（</a:t>
            </a:r>
            <a:r>
              <a:rPr lang="en-US" altLang="zh-CN" dirty="0" err="1"/>
              <a:t>vp</a:t>
            </a:r>
            <a:r>
              <a:rPr lang="en-US" altLang="zh-CN" dirty="0"/>
              <a:t>-dv</a:t>
            </a:r>
            <a:r>
              <a:rPr lang="zh-CN" altLang="en-US" dirty="0"/>
              <a:t>，</a:t>
            </a:r>
            <a:r>
              <a:rPr lang="en-US" altLang="zh-CN" dirty="0" err="1"/>
              <a:t>vp+dv</a:t>
            </a:r>
            <a:r>
              <a:rPr lang="zh-CN" altLang="en-US" dirty="0"/>
              <a:t>）范围内按照一定的速度间隔</a:t>
            </a:r>
            <a:r>
              <a:rPr lang="en-US" altLang="zh-CN" dirty="0"/>
              <a:t>dv/10</a:t>
            </a:r>
            <a:r>
              <a:rPr lang="zh-CN" altLang="en-US" dirty="0"/>
              <a:t>，基于信号幅度叠加原理进行速度扫描分析，取叠加幅度最大对应的速度作为扰动后的速度</a:t>
            </a:r>
            <a:r>
              <a:rPr lang="en-US" altLang="zh-CN" dirty="0" err="1"/>
              <a:t>vp</a:t>
            </a:r>
            <a:r>
              <a:rPr lang="zh-CN" altLang="en-US" dirty="0"/>
              <a:t>。同样，获取</a:t>
            </a:r>
            <a:r>
              <a:rPr lang="en-US" altLang="zh-CN" dirty="0"/>
              <a:t>vs</a:t>
            </a:r>
            <a:r>
              <a:rPr lang="zh-CN" altLang="en-US" dirty="0"/>
              <a:t>。</a:t>
            </a:r>
            <a:endParaRPr lang="en-US" altLang="zh-CN" dirty="0"/>
          </a:p>
          <a:p>
            <a:r>
              <a:rPr lang="en-US" altLang="zh-CN" dirty="0"/>
              <a:t>2.0</a:t>
            </a:r>
            <a:r>
              <a:rPr lang="zh-CN" altLang="en-US" dirty="0"/>
              <a:t>已知：界面位置</a:t>
            </a:r>
            <a:r>
              <a:rPr lang="en-US" altLang="zh-CN" dirty="0" err="1"/>
              <a:t>Rx,Ry,Rz</a:t>
            </a:r>
            <a:r>
              <a:rPr lang="zh-CN" altLang="en-US" dirty="0"/>
              <a:t>，提取信号，提取信号时对应的掘进源和检波器坐标。</a:t>
            </a:r>
            <a:endParaRPr lang="en-US" altLang="zh-CN" dirty="0"/>
          </a:p>
          <a:p>
            <a:r>
              <a:rPr lang="en-US" altLang="zh-CN" dirty="0"/>
              <a:t>2.1</a:t>
            </a:r>
            <a:r>
              <a:rPr lang="zh-CN" altLang="en-US" dirty="0"/>
              <a:t>按所有速度、所有提取信号、所有信号包括的检波器通道扫描。</a:t>
            </a:r>
            <a:r>
              <a:rPr lang="en-US" altLang="zh-CN" dirty="0"/>
              <a:t> </a:t>
            </a:r>
          </a:p>
          <a:p>
            <a:r>
              <a:rPr lang="en-US" altLang="zh-CN" dirty="0"/>
              <a:t>2.2</a:t>
            </a:r>
            <a:r>
              <a:rPr lang="zh-CN" altLang="en-US" dirty="0"/>
              <a:t>计算掘进源</a:t>
            </a:r>
            <a:r>
              <a:rPr lang="en-US" altLang="zh-CN" dirty="0">
                <a:sym typeface="Wingdings" panose="05000000000000000000" pitchFamily="2" charset="2"/>
              </a:rPr>
              <a:t></a:t>
            </a:r>
            <a:r>
              <a:rPr lang="zh-CN" altLang="en-US" dirty="0">
                <a:sym typeface="Wingdings" panose="05000000000000000000" pitchFamily="2" charset="2"/>
              </a:rPr>
              <a:t>界面位置</a:t>
            </a:r>
            <a:r>
              <a:rPr lang="en-US" altLang="zh-CN" dirty="0">
                <a:sym typeface="Wingdings" panose="05000000000000000000" pitchFamily="2" charset="2"/>
              </a:rPr>
              <a:t></a:t>
            </a:r>
            <a:r>
              <a:rPr lang="zh-CN" altLang="en-US" dirty="0">
                <a:sym typeface="Wingdings" panose="05000000000000000000" pitchFamily="2" charset="2"/>
              </a:rPr>
              <a:t>检波器的距离</a:t>
            </a:r>
            <a:r>
              <a:rPr lang="en-US" altLang="zh-CN" dirty="0">
                <a:sym typeface="Wingdings" panose="05000000000000000000" pitchFamily="2" charset="2"/>
              </a:rPr>
              <a:t>d</a:t>
            </a:r>
            <a:r>
              <a:rPr lang="zh-CN" altLang="en-US" dirty="0">
                <a:sym typeface="Wingdings" panose="05000000000000000000" pitchFamily="2" charset="2"/>
              </a:rPr>
              <a:t>，根据</a:t>
            </a:r>
            <a:r>
              <a:rPr lang="en-US" altLang="zh-CN" dirty="0">
                <a:sym typeface="Wingdings" panose="05000000000000000000" pitchFamily="2" charset="2"/>
              </a:rPr>
              <a:t>t=d/v</a:t>
            </a:r>
            <a:r>
              <a:rPr lang="zh-CN" altLang="en-US" dirty="0">
                <a:sym typeface="Wingdings" panose="05000000000000000000" pitchFamily="2" charset="2"/>
              </a:rPr>
              <a:t>获取时间，将所有信号和检波器对应</a:t>
            </a:r>
            <a:r>
              <a:rPr lang="en-US" altLang="zh-CN" dirty="0">
                <a:sym typeface="Wingdings" panose="05000000000000000000" pitchFamily="2" charset="2"/>
              </a:rPr>
              <a:t>t</a:t>
            </a:r>
            <a:r>
              <a:rPr lang="zh-CN" altLang="en-US" dirty="0">
                <a:sym typeface="Wingdings" panose="05000000000000000000" pitchFamily="2" charset="2"/>
              </a:rPr>
              <a:t>的幅度叠加。</a:t>
            </a:r>
            <a:endParaRPr lang="en-US" altLang="zh-CN" dirty="0">
              <a:sym typeface="Wingdings" panose="05000000000000000000" pitchFamily="2" charset="2"/>
            </a:endParaRPr>
          </a:p>
          <a:p>
            <a:r>
              <a:rPr lang="en-US" altLang="zh-CN" dirty="0">
                <a:sym typeface="Wingdings" panose="05000000000000000000" pitchFamily="2" charset="2"/>
              </a:rPr>
              <a:t>2.3</a:t>
            </a:r>
            <a:r>
              <a:rPr lang="zh-CN" altLang="en-US" dirty="0">
                <a:sym typeface="Wingdings" panose="05000000000000000000" pitchFamily="2" charset="2"/>
              </a:rPr>
              <a:t>取叠加幅度最大对应的速度。</a:t>
            </a:r>
            <a:endParaRPr lang="en-US" altLang="zh-CN" dirty="0"/>
          </a:p>
          <a:p>
            <a:r>
              <a:rPr lang="en-US" altLang="zh-CN" dirty="0"/>
              <a:t>3 </a:t>
            </a:r>
            <a:r>
              <a:rPr lang="zh-CN" altLang="en-US" dirty="0"/>
              <a:t>计算动力学参数：</a:t>
            </a:r>
            <a:endParaRPr lang="en-US" altLang="zh-CN" dirty="0"/>
          </a:p>
          <a:p>
            <a:r>
              <a:rPr lang="zh-CN" altLang="en-US" dirty="0"/>
              <a:t>密度：由用户给定，若无则按照</a:t>
            </a:r>
            <a:r>
              <a:rPr lang="en-US" altLang="zh-CN" dirty="0"/>
              <a:t>p=C*(</a:t>
            </a:r>
            <a:r>
              <a:rPr lang="en-US" altLang="zh-CN" dirty="0" err="1"/>
              <a:t>Vp</a:t>
            </a:r>
            <a:r>
              <a:rPr lang="en-US" altLang="zh-CN" dirty="0"/>
              <a:t>)</a:t>
            </a:r>
            <a:r>
              <a:rPr lang="en-US" altLang="zh-CN" baseline="30000" dirty="0"/>
              <a:t>1/4</a:t>
            </a:r>
            <a:r>
              <a:rPr lang="zh-CN" altLang="en-US" dirty="0"/>
              <a:t>计算，</a:t>
            </a:r>
            <a:r>
              <a:rPr lang="en-US" altLang="zh-CN" dirty="0"/>
              <a:t>C=0.31</a:t>
            </a:r>
            <a:r>
              <a:rPr lang="zh-CN" altLang="en-US" dirty="0"/>
              <a:t>。</a:t>
            </a:r>
            <a:endParaRPr lang="en-US" altLang="zh-CN" dirty="0"/>
          </a:p>
          <a:p>
            <a:r>
              <a:rPr lang="zh-CN" altLang="en-US" dirty="0"/>
              <a:t>泊松比：</a:t>
            </a:r>
            <a:endParaRPr lang="en-US" altLang="zh-CN" dirty="0"/>
          </a:p>
          <a:p>
            <a:endParaRPr lang="zh-CN" altLang="en-US" dirty="0"/>
          </a:p>
        </p:txBody>
      </p:sp>
    </p:spTree>
    <p:extLst>
      <p:ext uri="{BB962C8B-B14F-4D97-AF65-F5344CB8AC3E}">
        <p14:creationId xmlns:p14="http://schemas.microsoft.com/office/powerpoint/2010/main" val="50511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BBFB817-A503-33E4-F808-87C66D29BB2E}"/>
                  </a:ext>
                </a:extLst>
              </p:cNvPr>
              <p:cNvSpPr txBox="1"/>
              <p:nvPr/>
            </p:nvSpPr>
            <p:spPr>
              <a:xfrm>
                <a:off x="114300" y="800218"/>
                <a:ext cx="7058660" cy="3255571"/>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电法滚动式大线，保证监测数据的逻辑关系和物理关系一致。</a:t>
                </a:r>
                <a:endParaRPr lang="en-US" altLang="zh-CN" dirty="0"/>
              </a:p>
              <a:p>
                <a:pPr marL="285750" indent="-285750">
                  <a:buFont typeface="Wingdings" panose="05000000000000000000" pitchFamily="2" charset="2"/>
                  <a:buChar char="Ø"/>
                </a:pPr>
                <a:r>
                  <a:rPr lang="en-US" altLang="zh-CN" dirty="0"/>
                  <a:t>AM</a:t>
                </a:r>
                <a:r>
                  <a:rPr lang="zh-CN" altLang="en-US" dirty="0"/>
                  <a:t>装置，</a:t>
                </a:r>
                <a:r>
                  <a:rPr lang="en-US" altLang="zh-CN" dirty="0"/>
                  <a:t>B</a:t>
                </a:r>
                <a:r>
                  <a:rPr lang="zh-CN" altLang="en-US" dirty="0"/>
                  <a:t>为无穷远极，深度参考</a:t>
                </a:r>
                <a:r>
                  <a:rPr lang="en-US" altLang="zh-CN" dirty="0"/>
                  <a:t>AO</a:t>
                </a:r>
                <a:r>
                  <a:rPr lang="zh-CN" altLang="en-US" dirty="0"/>
                  <a:t>（</a:t>
                </a:r>
                <a:r>
                  <a:rPr lang="en-US" altLang="zh-CN" dirty="0"/>
                  <a:t>O</a:t>
                </a:r>
                <a:r>
                  <a:rPr lang="zh-CN" altLang="en-US" dirty="0"/>
                  <a:t>为</a:t>
                </a:r>
                <a:r>
                  <a:rPr lang="en-US" altLang="zh-CN" dirty="0"/>
                  <a:t>MN</a:t>
                </a:r>
                <a:r>
                  <a:rPr lang="zh-CN" altLang="en-US" dirty="0"/>
                  <a:t>中点）长度，深度系数</a:t>
                </a:r>
                <a:r>
                  <a:rPr lang="en-US" altLang="zh-CN" dirty="0"/>
                  <a:t>0.6</a:t>
                </a:r>
                <a:r>
                  <a:rPr lang="zh-CN" altLang="en-US" dirty="0"/>
                  <a:t>，装置系数</a:t>
                </a:r>
                <a14:m>
                  <m:oMath xmlns:m="http://schemas.openxmlformats.org/officeDocument/2006/math">
                    <m:r>
                      <a:rPr lang="en-US" altLang="zh-CN" b="0" i="1" smtClean="0">
                        <a:latin typeface="Cambria Math" panose="02040503050406030204" pitchFamily="18" charset="0"/>
                      </a:rPr>
                      <m:t>𝐾</m:t>
                    </m:r>
                    <m:r>
                      <a:rPr lang="en-US" altLang="zh-CN" i="1" smtClean="0">
                        <a:latin typeface="Cambria Math" panose="02040503050406030204" pitchFamily="18" charset="0"/>
                      </a:rPr>
                      <m:t>=</m:t>
                    </m:r>
                    <m:r>
                      <a:rPr lang="en-US" altLang="zh-CN" b="0" i="1" smtClean="0">
                        <a:latin typeface="Cambria Math" panose="02040503050406030204" pitchFamily="18" charset="0"/>
                      </a:rPr>
                      <m:t>4</m:t>
                    </m:r>
                    <m:r>
                      <a:rPr lang="el-GR" altLang="zh-CN" i="1" smtClean="0">
                        <a:latin typeface="Cambria Math" panose="02040503050406030204" pitchFamily="18" charset="0"/>
                      </a:rPr>
                      <m:t>𝜋</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𝐴𝑀</m:t>
                        </m:r>
                        <m:r>
                          <a:rPr lang="en-US" altLang="zh-CN" b="0" i="1" smtClean="0">
                            <a:latin typeface="Cambria Math" panose="02040503050406030204" pitchFamily="18" charset="0"/>
                          </a:rPr>
                          <m:t>∗</m:t>
                        </m:r>
                        <m:r>
                          <a:rPr lang="en-US" altLang="zh-CN" b="0" i="1" smtClean="0">
                            <a:latin typeface="Cambria Math" panose="02040503050406030204" pitchFamily="18" charset="0"/>
                          </a:rPr>
                          <m:t>𝐴𝑁</m:t>
                        </m:r>
                      </m:num>
                      <m:den>
                        <m:r>
                          <a:rPr lang="en-US" altLang="zh-CN" b="0" i="1" smtClean="0">
                            <a:latin typeface="Cambria Math" panose="02040503050406030204" pitchFamily="18" charset="0"/>
                          </a:rPr>
                          <m:t>𝑀𝑁</m:t>
                        </m:r>
                      </m:den>
                    </m:f>
                  </m:oMath>
                </a14:m>
                <a:r>
                  <a:rPr lang="zh-CN" altLang="en-US" dirty="0"/>
                  <a:t>，一定掘进距离（</a:t>
                </a:r>
                <a:r>
                  <a:rPr lang="en-US" altLang="zh-CN" dirty="0"/>
                  <a:t>20m</a:t>
                </a:r>
                <a:r>
                  <a:rPr lang="zh-CN" altLang="en-US" dirty="0"/>
                  <a:t>左右）后移动电极组</a:t>
                </a:r>
                <a:endParaRPr lang="en-US" altLang="zh-CN" dirty="0"/>
              </a:p>
              <a:p>
                <a:pPr marL="285750" indent="-285750">
                  <a:buFont typeface="Wingdings" panose="05000000000000000000" pitchFamily="2" charset="2"/>
                  <a:buChar char="Ø"/>
                </a:pPr>
                <a:r>
                  <a:rPr lang="zh-CN" altLang="en-US" dirty="0"/>
                  <a:t>超前探测使用电极为距离迎头最近的</a:t>
                </a:r>
                <a:r>
                  <a:rPr lang="en-US" altLang="zh-CN" dirty="0"/>
                  <a:t>6</a:t>
                </a:r>
                <a:r>
                  <a:rPr lang="zh-CN" altLang="en-US" dirty="0"/>
                  <a:t>个电极，依据首测点超前探测能力范围约为：</a:t>
                </a:r>
                <a:r>
                  <a:rPr lang="en-US" altLang="zh-CN" dirty="0"/>
                  <a:t>47.5~67.5m</a:t>
                </a:r>
                <a:r>
                  <a:rPr lang="zh-CN" altLang="en-US" dirty="0"/>
                  <a:t>，第</a:t>
                </a:r>
                <a:r>
                  <a:rPr lang="en-US" altLang="zh-CN" dirty="0"/>
                  <a:t>6</a:t>
                </a:r>
                <a:r>
                  <a:rPr lang="zh-CN" altLang="en-US" dirty="0"/>
                  <a:t>测点超前探测能力范围约为：</a:t>
                </a:r>
                <a:r>
                  <a:rPr lang="en-US" altLang="zh-CN" dirty="0"/>
                  <a:t>-2.5~17.5m</a:t>
                </a:r>
                <a:r>
                  <a:rPr lang="zh-CN" altLang="en-US" dirty="0"/>
                  <a:t>，考虑深度系数，电法超前探测距离限定为</a:t>
                </a:r>
                <a:r>
                  <a:rPr lang="en-US" altLang="zh-CN" dirty="0"/>
                  <a:t>30m</a:t>
                </a:r>
                <a:r>
                  <a:rPr lang="zh-CN" altLang="en-US" dirty="0"/>
                  <a:t>，加大深度时需调整深度系数。</a:t>
                </a:r>
                <a:endParaRPr lang="en-US" altLang="zh-CN" dirty="0"/>
              </a:p>
              <a:p>
                <a:pPr marL="285750" indent="-285750">
                  <a:buFont typeface="Wingdings" panose="05000000000000000000" pitchFamily="2" charset="2"/>
                  <a:buChar char="Ø"/>
                </a:pPr>
                <a:r>
                  <a:rPr lang="zh-CN" altLang="en-US" dirty="0"/>
                  <a:t>超前探以视电阻率叠加偏移为结果，掘进速度每天约</a:t>
                </a:r>
                <a:r>
                  <a:rPr lang="en-US" altLang="zh-CN" dirty="0">
                    <a:solidFill>
                      <a:srgbClr val="FF0000"/>
                    </a:solidFill>
                  </a:rPr>
                  <a:t>20~30m</a:t>
                </a:r>
                <a:r>
                  <a:rPr lang="zh-CN" altLang="en-US" dirty="0"/>
                  <a:t>，电法的异常预测不宜参考地震，需要考虑背景视电阻率和异常视电阻率的差别阈值，实现量化判别。</a:t>
                </a:r>
                <a:endParaRPr lang="en-US" altLang="zh-CN" dirty="0"/>
              </a:p>
            </p:txBody>
          </p:sp>
        </mc:Choice>
        <mc:Fallback xmlns="">
          <p:sp>
            <p:nvSpPr>
              <p:cNvPr id="43" name="文本框 42">
                <a:extLst>
                  <a:ext uri="{FF2B5EF4-FFF2-40B4-BE49-F238E27FC236}">
                    <a16:creationId xmlns:a16="http://schemas.microsoft.com/office/drawing/2014/main" id="{ABBFB817-A503-33E4-F808-87C66D29BB2E}"/>
                  </a:ext>
                </a:extLst>
              </p:cNvPr>
              <p:cNvSpPr txBox="1">
                <a:spLocks noRot="1" noChangeAspect="1" noMove="1" noResize="1" noEditPoints="1" noAdjustHandles="1" noChangeArrowheads="1" noChangeShapeType="1" noTextEdit="1"/>
              </p:cNvSpPr>
              <p:nvPr/>
            </p:nvSpPr>
            <p:spPr>
              <a:xfrm>
                <a:off x="114300" y="800218"/>
                <a:ext cx="7058660" cy="3255571"/>
              </a:xfrm>
              <a:prstGeom prst="rect">
                <a:avLst/>
              </a:prstGeom>
              <a:blipFill>
                <a:blip r:embed="rId2"/>
                <a:stretch>
                  <a:fillRect l="-604" t="-936" r="-691" b="-2060"/>
                </a:stretch>
              </a:blipFill>
            </p:spPr>
            <p:txBody>
              <a:bodyPr/>
              <a:lstStyle/>
              <a:p>
                <a:r>
                  <a:rPr lang="zh-CN" altLang="en-US">
                    <a:noFill/>
                  </a:rPr>
                  <a:t> </a:t>
                </a:r>
              </a:p>
            </p:txBody>
          </p:sp>
        </mc:Fallback>
      </mc:AlternateContent>
      <p:sp>
        <p:nvSpPr>
          <p:cNvPr id="60" name="文本框 59">
            <a:extLst>
              <a:ext uri="{FF2B5EF4-FFF2-40B4-BE49-F238E27FC236}">
                <a16:creationId xmlns:a16="http://schemas.microsoft.com/office/drawing/2014/main" id="{A4E97167-DCD5-7E54-17F2-BAC4E3355711}"/>
              </a:ext>
            </a:extLst>
          </p:cNvPr>
          <p:cNvSpPr txBox="1"/>
          <p:nvPr/>
        </p:nvSpPr>
        <p:spPr>
          <a:xfrm>
            <a:off x="5516" y="0"/>
            <a:ext cx="5140259" cy="523220"/>
          </a:xfrm>
          <a:prstGeom prst="rect">
            <a:avLst/>
          </a:prstGeom>
          <a:noFill/>
        </p:spPr>
        <p:txBody>
          <a:bodyPr wrap="square" rtlCol="0">
            <a:spAutoFit/>
          </a:bodyPr>
          <a:lstStyle/>
          <a:p>
            <a:r>
              <a:rPr lang="zh-CN" altLang="en-US" sz="2800" dirty="0"/>
              <a:t>随掘电法系统布置及监测参数</a:t>
            </a:r>
          </a:p>
        </p:txBody>
      </p:sp>
      <p:grpSp>
        <p:nvGrpSpPr>
          <p:cNvPr id="9" name="组合 8">
            <a:extLst>
              <a:ext uri="{FF2B5EF4-FFF2-40B4-BE49-F238E27FC236}">
                <a16:creationId xmlns:a16="http://schemas.microsoft.com/office/drawing/2014/main" id="{1D0C2025-D0AB-B913-AA67-C79773EDFBA8}"/>
              </a:ext>
            </a:extLst>
          </p:cNvPr>
          <p:cNvGrpSpPr/>
          <p:nvPr/>
        </p:nvGrpSpPr>
        <p:grpSpPr>
          <a:xfrm>
            <a:off x="284480" y="4336816"/>
            <a:ext cx="11430000" cy="2148031"/>
            <a:chOff x="355600" y="3838976"/>
            <a:chExt cx="11430000" cy="2148031"/>
          </a:xfrm>
        </p:grpSpPr>
        <p:sp>
          <p:nvSpPr>
            <p:cNvPr id="3" name="矩形 2">
              <a:extLst>
                <a:ext uri="{FF2B5EF4-FFF2-40B4-BE49-F238E27FC236}">
                  <a16:creationId xmlns:a16="http://schemas.microsoft.com/office/drawing/2014/main" id="{704E5EAF-80F9-3156-25FC-163884D74131}"/>
                </a:ext>
              </a:extLst>
            </p:cNvPr>
            <p:cNvSpPr/>
            <p:nvPr/>
          </p:nvSpPr>
          <p:spPr>
            <a:xfrm>
              <a:off x="7766684" y="3838976"/>
              <a:ext cx="3866516" cy="1746409"/>
            </a:xfrm>
            <a:prstGeom prst="rect">
              <a:avLst/>
            </a:prstGeom>
            <a:pattFill prst="pct25">
              <a:fgClr>
                <a:schemeClr val="bg1">
                  <a:lumMod val="75000"/>
                </a:schemeClr>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连接符 48">
              <a:extLst>
                <a:ext uri="{FF2B5EF4-FFF2-40B4-BE49-F238E27FC236}">
                  <a16:creationId xmlns:a16="http://schemas.microsoft.com/office/drawing/2014/main" id="{D7885FA7-8441-8DB0-E0BA-143F662EC546}"/>
                </a:ext>
              </a:extLst>
            </p:cNvPr>
            <p:cNvCxnSpPr>
              <a:cxnSpLocks/>
            </p:cNvCxnSpPr>
            <p:nvPr/>
          </p:nvCxnSpPr>
          <p:spPr>
            <a:xfrm>
              <a:off x="355600" y="4782138"/>
              <a:ext cx="11430000" cy="0"/>
            </a:xfrm>
            <a:prstGeom prst="line">
              <a:avLst/>
            </a:prstGeom>
            <a:ln w="15875" cap="flat" cmpd="sng" algn="ctr">
              <a:solidFill>
                <a:schemeClr val="tx1"/>
              </a:solidFill>
              <a:prstDash val="sys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圆柱体 19">
              <a:extLst>
                <a:ext uri="{FF2B5EF4-FFF2-40B4-BE49-F238E27FC236}">
                  <a16:creationId xmlns:a16="http://schemas.microsoft.com/office/drawing/2014/main" id="{FACF9A89-DF1F-E00B-FE8F-6979881025EB}"/>
                </a:ext>
              </a:extLst>
            </p:cNvPr>
            <p:cNvSpPr/>
            <p:nvPr/>
          </p:nvSpPr>
          <p:spPr>
            <a:xfrm>
              <a:off x="869928"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柱体 20">
              <a:extLst>
                <a:ext uri="{FF2B5EF4-FFF2-40B4-BE49-F238E27FC236}">
                  <a16:creationId xmlns:a16="http://schemas.microsoft.com/office/drawing/2014/main" id="{1394BE5C-BD7E-7336-835F-00D35F007898}"/>
                </a:ext>
              </a:extLst>
            </p:cNvPr>
            <p:cNvSpPr/>
            <p:nvPr/>
          </p:nvSpPr>
          <p:spPr>
            <a:xfrm>
              <a:off x="1725097"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柱体 21">
              <a:extLst>
                <a:ext uri="{FF2B5EF4-FFF2-40B4-BE49-F238E27FC236}">
                  <a16:creationId xmlns:a16="http://schemas.microsoft.com/office/drawing/2014/main" id="{9691E267-5BE8-3BAB-6AA4-F06981C4D069}"/>
                </a:ext>
              </a:extLst>
            </p:cNvPr>
            <p:cNvSpPr/>
            <p:nvPr/>
          </p:nvSpPr>
          <p:spPr>
            <a:xfrm>
              <a:off x="2580266"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圆柱体 22">
              <a:extLst>
                <a:ext uri="{FF2B5EF4-FFF2-40B4-BE49-F238E27FC236}">
                  <a16:creationId xmlns:a16="http://schemas.microsoft.com/office/drawing/2014/main" id="{B069D55E-E9FC-C154-1E39-8859D01903E8}"/>
                </a:ext>
              </a:extLst>
            </p:cNvPr>
            <p:cNvSpPr/>
            <p:nvPr/>
          </p:nvSpPr>
          <p:spPr>
            <a:xfrm>
              <a:off x="3435435"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柱体 25">
              <a:extLst>
                <a:ext uri="{FF2B5EF4-FFF2-40B4-BE49-F238E27FC236}">
                  <a16:creationId xmlns:a16="http://schemas.microsoft.com/office/drawing/2014/main" id="{775C1A82-0CBB-3B9E-810B-4A69EF45317D}"/>
                </a:ext>
              </a:extLst>
            </p:cNvPr>
            <p:cNvSpPr/>
            <p:nvPr/>
          </p:nvSpPr>
          <p:spPr>
            <a:xfrm>
              <a:off x="4290605"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圆柱体 26">
              <a:extLst>
                <a:ext uri="{FF2B5EF4-FFF2-40B4-BE49-F238E27FC236}">
                  <a16:creationId xmlns:a16="http://schemas.microsoft.com/office/drawing/2014/main" id="{993662AD-5F38-315F-8040-8F83432E42D6}"/>
                </a:ext>
              </a:extLst>
            </p:cNvPr>
            <p:cNvSpPr/>
            <p:nvPr/>
          </p:nvSpPr>
          <p:spPr>
            <a:xfrm>
              <a:off x="5145775"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柱体 27">
              <a:extLst>
                <a:ext uri="{FF2B5EF4-FFF2-40B4-BE49-F238E27FC236}">
                  <a16:creationId xmlns:a16="http://schemas.microsoft.com/office/drawing/2014/main" id="{28CCDBE5-CCF0-2465-161F-179E0CD3152C}"/>
                </a:ext>
              </a:extLst>
            </p:cNvPr>
            <p:cNvSpPr/>
            <p:nvPr/>
          </p:nvSpPr>
          <p:spPr>
            <a:xfrm>
              <a:off x="6000945" y="4609781"/>
              <a:ext cx="130628" cy="14151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813077B-C134-F537-B91B-0F2FD590ABF4}"/>
                </a:ext>
              </a:extLst>
            </p:cNvPr>
            <p:cNvSpPr txBox="1"/>
            <p:nvPr/>
          </p:nvSpPr>
          <p:spPr>
            <a:xfrm>
              <a:off x="3792083" y="4403539"/>
              <a:ext cx="498521" cy="553998"/>
            </a:xfrm>
            <a:prstGeom prst="rect">
              <a:avLst/>
            </a:prstGeom>
            <a:noFill/>
          </p:spPr>
          <p:txBody>
            <a:bodyPr wrap="square" lIns="0" tIns="0" rIns="0" bIns="0" rtlCol="0">
              <a:spAutoFit/>
            </a:bodyPr>
            <a:lstStyle/>
            <a:p>
              <a:r>
                <a:rPr lang="en-US" altLang="zh-CN" sz="3600" dirty="0"/>
                <a:t>…</a:t>
              </a:r>
              <a:endParaRPr lang="zh-CN" altLang="en-US" sz="3600" dirty="0"/>
            </a:p>
          </p:txBody>
        </p:sp>
        <p:sp>
          <p:nvSpPr>
            <p:cNvPr id="46" name="文本框 45">
              <a:extLst>
                <a:ext uri="{FF2B5EF4-FFF2-40B4-BE49-F238E27FC236}">
                  <a16:creationId xmlns:a16="http://schemas.microsoft.com/office/drawing/2014/main" id="{4932CD36-54CA-202C-4ECE-C9633600966A}"/>
                </a:ext>
              </a:extLst>
            </p:cNvPr>
            <p:cNvSpPr txBox="1"/>
            <p:nvPr/>
          </p:nvSpPr>
          <p:spPr>
            <a:xfrm>
              <a:off x="8523704" y="5710008"/>
              <a:ext cx="2343886" cy="276999"/>
            </a:xfrm>
            <a:prstGeom prst="rect">
              <a:avLst/>
            </a:prstGeom>
            <a:noFill/>
          </p:spPr>
          <p:txBody>
            <a:bodyPr wrap="square" lIns="0" tIns="0" rIns="0" bIns="0" rtlCol="0">
              <a:spAutoFit/>
            </a:bodyPr>
            <a:lstStyle/>
            <a:p>
              <a:r>
                <a:rPr lang="zh-CN" altLang="en-US" dirty="0"/>
                <a:t>掘进迎头前方地质空间</a:t>
              </a:r>
            </a:p>
          </p:txBody>
        </p:sp>
        <p:sp>
          <p:nvSpPr>
            <p:cNvPr id="47" name="文本框 46">
              <a:extLst>
                <a:ext uri="{FF2B5EF4-FFF2-40B4-BE49-F238E27FC236}">
                  <a16:creationId xmlns:a16="http://schemas.microsoft.com/office/drawing/2014/main" id="{AAEA7BD1-0CF6-E714-B600-CD7B45A27C6D}"/>
                </a:ext>
              </a:extLst>
            </p:cNvPr>
            <p:cNvSpPr txBox="1"/>
            <p:nvPr/>
          </p:nvSpPr>
          <p:spPr>
            <a:xfrm>
              <a:off x="6297655" y="4111486"/>
              <a:ext cx="1369986" cy="553998"/>
            </a:xfrm>
            <a:prstGeom prst="rect">
              <a:avLst/>
            </a:prstGeom>
            <a:noFill/>
          </p:spPr>
          <p:txBody>
            <a:bodyPr wrap="square" lIns="0" tIns="0" rIns="0" bIns="0" rtlCol="0">
              <a:spAutoFit/>
            </a:bodyPr>
            <a:lstStyle/>
            <a:p>
              <a:r>
                <a:rPr lang="zh-CN" altLang="en-US" dirty="0"/>
                <a:t>首测点距离迎头</a:t>
              </a:r>
              <a:r>
                <a:rPr lang="en-US" altLang="zh-CN" dirty="0"/>
                <a:t>5~25m</a:t>
              </a:r>
              <a:endParaRPr lang="zh-CN" altLang="en-US" dirty="0"/>
            </a:p>
          </p:txBody>
        </p:sp>
        <p:sp>
          <p:nvSpPr>
            <p:cNvPr id="51" name="文本框 50">
              <a:extLst>
                <a:ext uri="{FF2B5EF4-FFF2-40B4-BE49-F238E27FC236}">
                  <a16:creationId xmlns:a16="http://schemas.microsoft.com/office/drawing/2014/main" id="{533E7DB3-0CC2-92DC-6FD2-28E46B7F002B}"/>
                </a:ext>
              </a:extLst>
            </p:cNvPr>
            <p:cNvSpPr txBox="1"/>
            <p:nvPr/>
          </p:nvSpPr>
          <p:spPr>
            <a:xfrm>
              <a:off x="2891335" y="4397611"/>
              <a:ext cx="397965" cy="424339"/>
            </a:xfrm>
            <a:prstGeom prst="can">
              <a:avLst/>
            </a:prstGeom>
            <a:noFill/>
          </p:spPr>
          <p:txBody>
            <a:bodyPr wrap="square" lIns="0" tIns="0" rIns="0" bIns="0" rtlCol="0">
              <a:spAutoFit/>
            </a:bodyPr>
            <a:lstStyle/>
            <a:p>
              <a:r>
                <a:rPr lang="en-US" altLang="zh-CN" dirty="0"/>
                <a:t>5m</a:t>
              </a:r>
              <a:endParaRPr lang="zh-CN" altLang="en-US" dirty="0"/>
            </a:p>
          </p:txBody>
        </p:sp>
        <p:sp>
          <p:nvSpPr>
            <p:cNvPr id="52" name="左中括号 51">
              <a:extLst>
                <a:ext uri="{FF2B5EF4-FFF2-40B4-BE49-F238E27FC236}">
                  <a16:creationId xmlns:a16="http://schemas.microsoft.com/office/drawing/2014/main" id="{8312FD7D-2FB6-37E3-A1E3-5EC2D7821D31}"/>
                </a:ext>
              </a:extLst>
            </p:cNvPr>
            <p:cNvSpPr/>
            <p:nvPr/>
          </p:nvSpPr>
          <p:spPr>
            <a:xfrm rot="5400000">
              <a:off x="3253100" y="1802446"/>
              <a:ext cx="483243" cy="5131434"/>
            </a:xfrm>
            <a:prstGeom prst="leftBracket">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1B3142C3-06B5-44B6-2025-316A353DCD2A}"/>
                </a:ext>
              </a:extLst>
            </p:cNvPr>
            <p:cNvSpPr txBox="1"/>
            <p:nvPr/>
          </p:nvSpPr>
          <p:spPr>
            <a:xfrm>
              <a:off x="3289300" y="3838976"/>
              <a:ext cx="1281096" cy="276999"/>
            </a:xfrm>
            <a:prstGeom prst="rect">
              <a:avLst/>
            </a:prstGeom>
            <a:noFill/>
          </p:spPr>
          <p:txBody>
            <a:bodyPr wrap="square" lIns="0" tIns="0" rIns="0" bIns="0" rtlCol="0">
              <a:spAutoFit/>
            </a:bodyPr>
            <a:lstStyle/>
            <a:p>
              <a:r>
                <a:rPr lang="zh-CN" altLang="en-US" dirty="0"/>
                <a:t>共</a:t>
              </a:r>
              <a:r>
                <a:rPr lang="en-US" altLang="zh-CN" dirty="0"/>
                <a:t>16</a:t>
              </a:r>
              <a:r>
                <a:rPr lang="zh-CN" altLang="en-US" dirty="0"/>
                <a:t>组测点</a:t>
              </a:r>
            </a:p>
          </p:txBody>
        </p:sp>
        <p:sp>
          <p:nvSpPr>
            <p:cNvPr id="61" name="文本框 60">
              <a:extLst>
                <a:ext uri="{FF2B5EF4-FFF2-40B4-BE49-F238E27FC236}">
                  <a16:creationId xmlns:a16="http://schemas.microsoft.com/office/drawing/2014/main" id="{17EB8300-80B9-F8A5-25F3-E2AF1791D02A}"/>
                </a:ext>
              </a:extLst>
            </p:cNvPr>
            <p:cNvSpPr txBox="1"/>
            <p:nvPr/>
          </p:nvSpPr>
          <p:spPr>
            <a:xfrm>
              <a:off x="5751729" y="4954525"/>
              <a:ext cx="707461" cy="830997"/>
            </a:xfrm>
            <a:prstGeom prst="rect">
              <a:avLst/>
            </a:prstGeom>
            <a:noFill/>
          </p:spPr>
          <p:txBody>
            <a:bodyPr wrap="square" lIns="0" tIns="0" rIns="0" bIns="0" rtlCol="0">
              <a:spAutoFit/>
            </a:bodyPr>
            <a:lstStyle/>
            <a:p>
              <a:pPr algn="ctr"/>
              <a:r>
                <a:rPr lang="zh-CN" altLang="en-US" dirty="0"/>
                <a:t>首测点电极</a:t>
              </a:r>
              <a:r>
                <a:rPr lang="en-US" altLang="zh-CN" dirty="0"/>
                <a:t>A-M</a:t>
              </a:r>
            </a:p>
          </p:txBody>
        </p:sp>
        <p:sp>
          <p:nvSpPr>
            <p:cNvPr id="67" name="文本框 66">
              <a:extLst>
                <a:ext uri="{FF2B5EF4-FFF2-40B4-BE49-F238E27FC236}">
                  <a16:creationId xmlns:a16="http://schemas.microsoft.com/office/drawing/2014/main" id="{EB1F3DEE-DFF4-9928-02A8-C3D90B81F148}"/>
                </a:ext>
              </a:extLst>
            </p:cNvPr>
            <p:cNvSpPr txBox="1"/>
            <p:nvPr/>
          </p:nvSpPr>
          <p:spPr>
            <a:xfrm>
              <a:off x="9235402" y="4172058"/>
              <a:ext cx="920491" cy="276998"/>
            </a:xfrm>
            <a:prstGeom prst="rect">
              <a:avLst/>
            </a:prstGeom>
            <a:noFill/>
          </p:spPr>
          <p:txBody>
            <a:bodyPr wrap="square" lIns="0" tIns="0" rIns="0" bIns="0" rtlCol="0">
              <a:spAutoFit/>
            </a:bodyPr>
            <a:lstStyle/>
            <a:p>
              <a:r>
                <a:rPr lang="en-US" altLang="zh-CN" dirty="0"/>
                <a:t>&lt;=50m</a:t>
              </a:r>
              <a:endParaRPr lang="zh-CN" altLang="en-US" dirty="0"/>
            </a:p>
          </p:txBody>
        </p:sp>
        <p:sp>
          <p:nvSpPr>
            <p:cNvPr id="7" name="文本框 6">
              <a:extLst>
                <a:ext uri="{FF2B5EF4-FFF2-40B4-BE49-F238E27FC236}">
                  <a16:creationId xmlns:a16="http://schemas.microsoft.com/office/drawing/2014/main" id="{F5FD1469-9103-25DF-06C8-0697029E9C76}"/>
                </a:ext>
              </a:extLst>
            </p:cNvPr>
            <p:cNvSpPr txBox="1"/>
            <p:nvPr/>
          </p:nvSpPr>
          <p:spPr>
            <a:xfrm>
              <a:off x="584866" y="4952977"/>
              <a:ext cx="707461" cy="830997"/>
            </a:xfrm>
            <a:prstGeom prst="rect">
              <a:avLst/>
            </a:prstGeom>
            <a:noFill/>
          </p:spPr>
          <p:txBody>
            <a:bodyPr wrap="square" lIns="0" tIns="0" rIns="0" bIns="0" rtlCol="0">
              <a:spAutoFit/>
            </a:bodyPr>
            <a:lstStyle/>
            <a:p>
              <a:pPr algn="ctr"/>
              <a:r>
                <a:rPr lang="zh-CN" altLang="en-US" dirty="0"/>
                <a:t>尾测点电极</a:t>
              </a:r>
              <a:r>
                <a:rPr lang="en-US" altLang="zh-CN" dirty="0"/>
                <a:t>A-M</a:t>
              </a:r>
              <a:endParaRPr lang="zh-CN" altLang="en-US" dirty="0"/>
            </a:p>
          </p:txBody>
        </p:sp>
        <p:sp>
          <p:nvSpPr>
            <p:cNvPr id="8" name="文本框 7">
              <a:extLst>
                <a:ext uri="{FF2B5EF4-FFF2-40B4-BE49-F238E27FC236}">
                  <a16:creationId xmlns:a16="http://schemas.microsoft.com/office/drawing/2014/main" id="{8C1668FD-E45D-32CC-F660-5747CD21868B}"/>
                </a:ext>
              </a:extLst>
            </p:cNvPr>
            <p:cNvSpPr txBox="1"/>
            <p:nvPr/>
          </p:nvSpPr>
          <p:spPr>
            <a:xfrm>
              <a:off x="2795148" y="4897032"/>
              <a:ext cx="506852" cy="276999"/>
            </a:xfrm>
            <a:prstGeom prst="rect">
              <a:avLst/>
            </a:prstGeom>
            <a:noFill/>
          </p:spPr>
          <p:txBody>
            <a:bodyPr wrap="square" lIns="0" tIns="0" rIns="0" bIns="0" rtlCol="0">
              <a:spAutoFit/>
            </a:bodyPr>
            <a:lstStyle/>
            <a:p>
              <a:pPr algn="ctr"/>
              <a:r>
                <a:rPr lang="zh-CN" altLang="en-US" dirty="0"/>
                <a:t>极距</a:t>
              </a:r>
            </a:p>
          </p:txBody>
        </p:sp>
      </p:grpSp>
      <p:pic>
        <p:nvPicPr>
          <p:cNvPr id="11" name="图片 10">
            <a:extLst>
              <a:ext uri="{FF2B5EF4-FFF2-40B4-BE49-F238E27FC236}">
                <a16:creationId xmlns:a16="http://schemas.microsoft.com/office/drawing/2014/main" id="{ABFE9AA7-6E86-90B1-4B78-95FD8EC861DE}"/>
              </a:ext>
            </a:extLst>
          </p:cNvPr>
          <p:cNvPicPr>
            <a:picLocks noChangeAspect="1"/>
          </p:cNvPicPr>
          <p:nvPr/>
        </p:nvPicPr>
        <p:blipFill>
          <a:blip r:embed="rId3"/>
          <a:stretch>
            <a:fillRect/>
          </a:stretch>
        </p:blipFill>
        <p:spPr>
          <a:xfrm>
            <a:off x="7695564" y="370257"/>
            <a:ext cx="4274819" cy="2802318"/>
          </a:xfrm>
          <a:prstGeom prst="rect">
            <a:avLst/>
          </a:prstGeom>
        </p:spPr>
      </p:pic>
      <p:grpSp>
        <p:nvGrpSpPr>
          <p:cNvPr id="12" name="组合 11">
            <a:extLst>
              <a:ext uri="{FF2B5EF4-FFF2-40B4-BE49-F238E27FC236}">
                <a16:creationId xmlns:a16="http://schemas.microsoft.com/office/drawing/2014/main" id="{C5C369B7-F304-16C3-6B1C-67564877E6EB}"/>
              </a:ext>
            </a:extLst>
          </p:cNvPr>
          <p:cNvGrpSpPr/>
          <p:nvPr/>
        </p:nvGrpSpPr>
        <p:grpSpPr>
          <a:xfrm>
            <a:off x="10440829" y="3127051"/>
            <a:ext cx="1358493" cy="1080960"/>
            <a:chOff x="8058150" y="3845069"/>
            <a:chExt cx="2062728" cy="1597774"/>
          </a:xfrm>
        </p:grpSpPr>
        <p:sp>
          <p:nvSpPr>
            <p:cNvPr id="13" name="矩形 12">
              <a:extLst>
                <a:ext uri="{FF2B5EF4-FFF2-40B4-BE49-F238E27FC236}">
                  <a16:creationId xmlns:a16="http://schemas.microsoft.com/office/drawing/2014/main" id="{02D2E11C-7545-B378-1B58-08AE3407ABC6}"/>
                </a:ext>
              </a:extLst>
            </p:cNvPr>
            <p:cNvSpPr/>
            <p:nvPr/>
          </p:nvSpPr>
          <p:spPr>
            <a:xfrm rot="16200000">
              <a:off x="8360466" y="4270719"/>
              <a:ext cx="1167671" cy="1176577"/>
            </a:xfrm>
            <a:prstGeom prst="rect">
              <a:avLst/>
            </a:prstGeom>
            <a:pattFill prst="pct25">
              <a:fgClr>
                <a:schemeClr val="bg1">
                  <a:lumMod val="75000"/>
                </a:schemeClr>
              </a:fgClr>
              <a:bgClr>
                <a:schemeClr val="bg1"/>
              </a:bgClr>
            </a:patt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F38FBC3F-A4C4-5B35-1169-CD663D0D8BFB}"/>
                </a:ext>
              </a:extLst>
            </p:cNvPr>
            <p:cNvCxnSpPr>
              <a:cxnSpLocks/>
            </p:cNvCxnSpPr>
            <p:nvPr/>
          </p:nvCxnSpPr>
          <p:spPr>
            <a:xfrm flipH="1">
              <a:off x="8058150" y="4859007"/>
              <a:ext cx="8861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直接箭头连接符 14">
              <a:extLst>
                <a:ext uri="{FF2B5EF4-FFF2-40B4-BE49-F238E27FC236}">
                  <a16:creationId xmlns:a16="http://schemas.microsoft.com/office/drawing/2014/main" id="{DC00E291-6C0C-2372-685E-E15418FBEDEA}"/>
                </a:ext>
              </a:extLst>
            </p:cNvPr>
            <p:cNvCxnSpPr>
              <a:cxnSpLocks/>
            </p:cNvCxnSpPr>
            <p:nvPr/>
          </p:nvCxnSpPr>
          <p:spPr>
            <a:xfrm flipV="1">
              <a:off x="8944301" y="4006850"/>
              <a:ext cx="0" cy="8521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直接箭头连接符 15">
              <a:extLst>
                <a:ext uri="{FF2B5EF4-FFF2-40B4-BE49-F238E27FC236}">
                  <a16:creationId xmlns:a16="http://schemas.microsoft.com/office/drawing/2014/main" id="{ABB2AF66-7E08-BE96-6244-2A424B538DBC}"/>
                </a:ext>
              </a:extLst>
            </p:cNvPr>
            <p:cNvCxnSpPr>
              <a:cxnSpLocks/>
            </p:cNvCxnSpPr>
            <p:nvPr/>
          </p:nvCxnSpPr>
          <p:spPr>
            <a:xfrm flipV="1">
              <a:off x="8944301" y="4400550"/>
              <a:ext cx="968049" cy="458457"/>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7" name="文本框 16">
              <a:extLst>
                <a:ext uri="{FF2B5EF4-FFF2-40B4-BE49-F238E27FC236}">
                  <a16:creationId xmlns:a16="http://schemas.microsoft.com/office/drawing/2014/main" id="{B172F7A7-82E9-38B0-45C6-A5DC54EFD75C}"/>
                </a:ext>
              </a:extLst>
            </p:cNvPr>
            <p:cNvSpPr txBox="1"/>
            <p:nvPr/>
          </p:nvSpPr>
          <p:spPr>
            <a:xfrm>
              <a:off x="9912349" y="4305010"/>
              <a:ext cx="208529" cy="332055"/>
            </a:xfrm>
            <a:prstGeom prst="rect">
              <a:avLst/>
            </a:prstGeom>
            <a:noFill/>
          </p:spPr>
          <p:txBody>
            <a:bodyPr wrap="square" rtlCol="0">
              <a:spAutoFit/>
            </a:bodyPr>
            <a:lstStyle/>
            <a:p>
              <a:pPr algn="ctr"/>
              <a:r>
                <a:rPr lang="en-US" altLang="zh-CN" sz="1200" dirty="0"/>
                <a:t>X</a:t>
              </a:r>
              <a:endParaRPr lang="zh-CN" altLang="en-US" sz="1200" dirty="0"/>
            </a:p>
          </p:txBody>
        </p:sp>
        <p:sp>
          <p:nvSpPr>
            <p:cNvPr id="18" name="文本框 17">
              <a:extLst>
                <a:ext uri="{FF2B5EF4-FFF2-40B4-BE49-F238E27FC236}">
                  <a16:creationId xmlns:a16="http://schemas.microsoft.com/office/drawing/2014/main" id="{9E1FE213-1CF1-B8C4-4539-BE5816301DA5}"/>
                </a:ext>
              </a:extLst>
            </p:cNvPr>
            <p:cNvSpPr txBox="1"/>
            <p:nvPr/>
          </p:nvSpPr>
          <p:spPr>
            <a:xfrm>
              <a:off x="8643496" y="3845069"/>
              <a:ext cx="208529" cy="332055"/>
            </a:xfrm>
            <a:prstGeom prst="rect">
              <a:avLst/>
            </a:prstGeom>
            <a:noFill/>
          </p:spPr>
          <p:txBody>
            <a:bodyPr wrap="square" rtlCol="0">
              <a:spAutoFit/>
            </a:bodyPr>
            <a:lstStyle/>
            <a:p>
              <a:pPr algn="ctr"/>
              <a:r>
                <a:rPr lang="en-US" altLang="zh-CN" sz="1200" dirty="0"/>
                <a:t>Z</a:t>
              </a:r>
              <a:endParaRPr lang="zh-CN" altLang="en-US" sz="1200" dirty="0"/>
            </a:p>
          </p:txBody>
        </p:sp>
        <p:sp>
          <p:nvSpPr>
            <p:cNvPr id="19" name="文本框 18">
              <a:extLst>
                <a:ext uri="{FF2B5EF4-FFF2-40B4-BE49-F238E27FC236}">
                  <a16:creationId xmlns:a16="http://schemas.microsoft.com/office/drawing/2014/main" id="{803F2C53-4E03-A82B-F356-AFBD30C0AEFA}"/>
                </a:ext>
              </a:extLst>
            </p:cNvPr>
            <p:cNvSpPr txBox="1"/>
            <p:nvPr/>
          </p:nvSpPr>
          <p:spPr>
            <a:xfrm>
              <a:off x="8058150" y="4926028"/>
              <a:ext cx="208529" cy="332055"/>
            </a:xfrm>
            <a:prstGeom prst="rect">
              <a:avLst/>
            </a:prstGeom>
            <a:noFill/>
          </p:spPr>
          <p:txBody>
            <a:bodyPr wrap="square" rtlCol="0">
              <a:spAutoFit/>
            </a:bodyPr>
            <a:lstStyle/>
            <a:p>
              <a:pPr algn="ctr"/>
              <a:r>
                <a:rPr lang="en-US" altLang="zh-CN" sz="1200" dirty="0"/>
                <a:t>Y</a:t>
              </a:r>
              <a:endParaRPr lang="zh-CN" altLang="en-US" sz="1200" dirty="0"/>
            </a:p>
          </p:txBody>
        </p:sp>
        <p:sp>
          <p:nvSpPr>
            <p:cNvPr id="24" name="文本框 23">
              <a:extLst>
                <a:ext uri="{FF2B5EF4-FFF2-40B4-BE49-F238E27FC236}">
                  <a16:creationId xmlns:a16="http://schemas.microsoft.com/office/drawing/2014/main" id="{308DDEA0-2851-3385-249B-387BF7D48E07}"/>
                </a:ext>
              </a:extLst>
            </p:cNvPr>
            <p:cNvSpPr txBox="1"/>
            <p:nvPr/>
          </p:nvSpPr>
          <p:spPr>
            <a:xfrm>
              <a:off x="8721303" y="4814264"/>
              <a:ext cx="517142" cy="332055"/>
            </a:xfrm>
            <a:prstGeom prst="rect">
              <a:avLst/>
            </a:prstGeom>
            <a:noFill/>
          </p:spPr>
          <p:txBody>
            <a:bodyPr wrap="square" rtlCol="0">
              <a:spAutoFit/>
            </a:bodyPr>
            <a:lstStyle/>
            <a:p>
              <a:pPr algn="ctr"/>
              <a:r>
                <a:rPr lang="en-US" altLang="zh-CN" sz="1200" dirty="0"/>
                <a:t>O</a:t>
              </a:r>
              <a:endParaRPr lang="zh-CN" altLang="en-US" sz="1200" dirty="0"/>
            </a:p>
          </p:txBody>
        </p:sp>
      </p:grpSp>
    </p:spTree>
    <p:extLst>
      <p:ext uri="{BB962C8B-B14F-4D97-AF65-F5344CB8AC3E}">
        <p14:creationId xmlns:p14="http://schemas.microsoft.com/office/powerpoint/2010/main" val="125302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立方体 3">
            <a:extLst>
              <a:ext uri="{FF2B5EF4-FFF2-40B4-BE49-F238E27FC236}">
                <a16:creationId xmlns:a16="http://schemas.microsoft.com/office/drawing/2014/main" id="{75747056-DD5A-60F9-EEA1-C4E377974364}"/>
              </a:ext>
            </a:extLst>
          </p:cNvPr>
          <p:cNvSpPr/>
          <p:nvPr/>
        </p:nvSpPr>
        <p:spPr>
          <a:xfrm>
            <a:off x="270557" y="2631077"/>
            <a:ext cx="10255927" cy="3581398"/>
          </a:xfrm>
          <a:prstGeom prst="cube">
            <a:avLst>
              <a:gd name="adj" fmla="val 22357"/>
            </a:avLst>
          </a:prstGeom>
          <a:solidFill>
            <a:schemeClr val="bg1">
              <a:lumMod val="75000"/>
            </a:schemeClr>
          </a:solidFill>
        </p:spPr>
        <p:style>
          <a:lnRef idx="1">
            <a:schemeClr val="dk1"/>
          </a:lnRef>
          <a:fillRef idx="1001">
            <a:schemeClr val="lt2"/>
          </a:fillRef>
          <a:effectRef idx="1">
            <a:schemeClr val="dk1"/>
          </a:effectRef>
          <a:fontRef idx="minor">
            <a:schemeClr val="dk1"/>
          </a:fontRef>
        </p:style>
        <p:txBody>
          <a:bodyPr rtlCol="0" anchor="ctr"/>
          <a:lstStyle/>
          <a:p>
            <a:pPr algn="ctr"/>
            <a:endParaRPr lang="zh-CN" altLang="en-US" dirty="0"/>
          </a:p>
        </p:txBody>
      </p:sp>
      <p:grpSp>
        <p:nvGrpSpPr>
          <p:cNvPr id="30" name="组合 29">
            <a:extLst>
              <a:ext uri="{FF2B5EF4-FFF2-40B4-BE49-F238E27FC236}">
                <a16:creationId xmlns:a16="http://schemas.microsoft.com/office/drawing/2014/main" id="{62BB34DE-C770-1179-3344-5D48C4268DB1}"/>
              </a:ext>
            </a:extLst>
          </p:cNvPr>
          <p:cNvGrpSpPr/>
          <p:nvPr/>
        </p:nvGrpSpPr>
        <p:grpSpPr>
          <a:xfrm>
            <a:off x="1059885" y="4650965"/>
            <a:ext cx="3642201" cy="553998"/>
            <a:chOff x="4069671" y="5037657"/>
            <a:chExt cx="3642201" cy="553998"/>
          </a:xfrm>
        </p:grpSpPr>
        <p:sp>
          <p:nvSpPr>
            <p:cNvPr id="20" name="等腰三角形 19">
              <a:extLst>
                <a:ext uri="{FF2B5EF4-FFF2-40B4-BE49-F238E27FC236}">
                  <a16:creationId xmlns:a16="http://schemas.microsoft.com/office/drawing/2014/main" id="{FACF9A89-DF1F-E00B-FE8F-6979881025EB}"/>
                </a:ext>
              </a:extLst>
            </p:cNvPr>
            <p:cNvSpPr/>
            <p:nvPr/>
          </p:nvSpPr>
          <p:spPr>
            <a:xfrm>
              <a:off x="4069671"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1394BE5C-BD7E-7336-835F-00D35F007898}"/>
                </a:ext>
              </a:extLst>
            </p:cNvPr>
            <p:cNvSpPr/>
            <p:nvPr/>
          </p:nvSpPr>
          <p:spPr>
            <a:xfrm>
              <a:off x="4634613"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9691E267-5BE8-3BAB-6AA4-F06981C4D069}"/>
                </a:ext>
              </a:extLst>
            </p:cNvPr>
            <p:cNvSpPr/>
            <p:nvPr/>
          </p:nvSpPr>
          <p:spPr>
            <a:xfrm>
              <a:off x="5199555"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B069D55E-E9FC-C154-1E39-8859D01903E8}"/>
                </a:ext>
              </a:extLst>
            </p:cNvPr>
            <p:cNvSpPr/>
            <p:nvPr/>
          </p:nvSpPr>
          <p:spPr>
            <a:xfrm>
              <a:off x="5764497"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D8751000-F02D-7AEE-9D4C-774BAEFB9E85}"/>
                </a:ext>
              </a:extLst>
            </p:cNvPr>
            <p:cNvSpPr txBox="1"/>
            <p:nvPr/>
          </p:nvSpPr>
          <p:spPr>
            <a:xfrm>
              <a:off x="5054941" y="5314656"/>
              <a:ext cx="1839439" cy="276999"/>
            </a:xfrm>
            <a:prstGeom prst="rect">
              <a:avLst/>
            </a:prstGeom>
            <a:noFill/>
          </p:spPr>
          <p:txBody>
            <a:bodyPr wrap="square" lIns="0" tIns="0" rIns="0" bIns="0" rtlCol="0">
              <a:spAutoFit/>
            </a:bodyPr>
            <a:lstStyle/>
            <a:p>
              <a:r>
                <a:rPr lang="zh-CN" altLang="en-US" dirty="0"/>
                <a:t>发射</a:t>
              </a:r>
              <a:r>
                <a:rPr lang="en-US" altLang="zh-CN" dirty="0"/>
                <a:t>-</a:t>
              </a:r>
              <a:r>
                <a:rPr lang="zh-CN" altLang="en-US" dirty="0"/>
                <a:t>测量电极组</a:t>
              </a:r>
            </a:p>
          </p:txBody>
        </p:sp>
        <p:sp>
          <p:nvSpPr>
            <p:cNvPr id="26" name="等腰三角形 25">
              <a:extLst>
                <a:ext uri="{FF2B5EF4-FFF2-40B4-BE49-F238E27FC236}">
                  <a16:creationId xmlns:a16="http://schemas.microsoft.com/office/drawing/2014/main" id="{775C1A82-0CBB-3B9E-810B-4A69EF45317D}"/>
                </a:ext>
              </a:extLst>
            </p:cNvPr>
            <p:cNvSpPr/>
            <p:nvPr/>
          </p:nvSpPr>
          <p:spPr>
            <a:xfrm>
              <a:off x="6329439"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993662AD-5F38-315F-8040-8F83432E42D6}"/>
                </a:ext>
              </a:extLst>
            </p:cNvPr>
            <p:cNvSpPr/>
            <p:nvPr/>
          </p:nvSpPr>
          <p:spPr>
            <a:xfrm>
              <a:off x="6914701"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28CCDBE5-CCF0-2465-161F-179E0CD3152C}"/>
                </a:ext>
              </a:extLst>
            </p:cNvPr>
            <p:cNvSpPr/>
            <p:nvPr/>
          </p:nvSpPr>
          <p:spPr>
            <a:xfrm>
              <a:off x="7581244" y="5105400"/>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813077B-C134-F537-B91B-0F2FD590ABF4}"/>
                </a:ext>
              </a:extLst>
            </p:cNvPr>
            <p:cNvSpPr txBox="1"/>
            <p:nvPr/>
          </p:nvSpPr>
          <p:spPr>
            <a:xfrm>
              <a:off x="6014074" y="5037657"/>
              <a:ext cx="306219" cy="276999"/>
            </a:xfrm>
            <a:prstGeom prst="rect">
              <a:avLst/>
            </a:prstGeom>
            <a:noFill/>
          </p:spPr>
          <p:txBody>
            <a:bodyPr wrap="square" lIns="0" tIns="0" rIns="0" bIns="0" rtlCol="0">
              <a:spAutoFit/>
            </a:bodyPr>
            <a:lstStyle/>
            <a:p>
              <a:r>
                <a:rPr lang="en-US" altLang="zh-CN" dirty="0"/>
                <a:t>…</a:t>
              </a:r>
              <a:endParaRPr lang="zh-CN" altLang="en-US" dirty="0"/>
            </a:p>
          </p:txBody>
        </p:sp>
        <p:sp>
          <p:nvSpPr>
            <p:cNvPr id="13" name="等腰三角形 12">
              <a:extLst>
                <a:ext uri="{FF2B5EF4-FFF2-40B4-BE49-F238E27FC236}">
                  <a16:creationId xmlns:a16="http://schemas.microsoft.com/office/drawing/2014/main" id="{26268BDE-37AB-2A3C-ADB9-B0BA0A9C52B9}"/>
                </a:ext>
              </a:extLst>
            </p:cNvPr>
            <p:cNvSpPr/>
            <p:nvPr/>
          </p:nvSpPr>
          <p:spPr>
            <a:xfrm>
              <a:off x="7400023" y="5101887"/>
              <a:ext cx="130628" cy="14151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grpSp>
      <p:sp>
        <p:nvSpPr>
          <p:cNvPr id="42" name="文本框 41">
            <a:extLst>
              <a:ext uri="{FF2B5EF4-FFF2-40B4-BE49-F238E27FC236}">
                <a16:creationId xmlns:a16="http://schemas.microsoft.com/office/drawing/2014/main" id="{F1B892B6-00D6-247B-4368-25E6B92F7460}"/>
              </a:ext>
            </a:extLst>
          </p:cNvPr>
          <p:cNvSpPr txBox="1"/>
          <p:nvPr/>
        </p:nvSpPr>
        <p:spPr>
          <a:xfrm>
            <a:off x="847237" y="568537"/>
            <a:ext cx="10410043" cy="1477328"/>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坐标系：右手直角坐标系，参考点选择在巷道中心或其他。</a:t>
            </a:r>
            <a:endParaRPr lang="en-US" altLang="zh-CN" dirty="0"/>
          </a:p>
          <a:p>
            <a:pPr marL="285750" indent="-285750">
              <a:buFont typeface="Wingdings" panose="05000000000000000000" pitchFamily="2" charset="2"/>
              <a:buChar char="Ø"/>
            </a:pPr>
            <a:r>
              <a:rPr lang="zh-CN" altLang="en-US" dirty="0"/>
              <a:t>巷道模型：掘进面背景电阻率</a:t>
            </a:r>
            <a:r>
              <a:rPr lang="en-US" altLang="zh-CN" dirty="0"/>
              <a:t>100</a:t>
            </a:r>
            <a:r>
              <a:rPr lang="zh-CN" altLang="en-US" dirty="0"/>
              <a:t>，低阻异常电阻率</a:t>
            </a:r>
            <a:r>
              <a:rPr lang="en-US" altLang="zh-CN" dirty="0"/>
              <a:t>20</a:t>
            </a:r>
            <a:r>
              <a:rPr lang="zh-CN" altLang="en-US" dirty="0"/>
              <a:t>，低阻异常体模拟过程位置不变。</a:t>
            </a:r>
            <a:endParaRPr lang="en-US" altLang="zh-CN" dirty="0"/>
          </a:p>
          <a:p>
            <a:pPr marL="285750" indent="-285750">
              <a:buFont typeface="Wingdings" panose="05000000000000000000" pitchFamily="2" charset="2"/>
              <a:buChar char="Ø"/>
            </a:pPr>
            <a:r>
              <a:rPr lang="zh-CN" altLang="en-US" dirty="0"/>
              <a:t>电极部署点间距</a:t>
            </a:r>
            <a:r>
              <a:rPr lang="en-US" altLang="zh-CN" dirty="0"/>
              <a:t>5m</a:t>
            </a:r>
            <a:r>
              <a:rPr lang="zh-CN" altLang="en-US" dirty="0"/>
              <a:t>，共部署</a:t>
            </a:r>
            <a:r>
              <a:rPr lang="en-US" altLang="zh-CN" dirty="0"/>
              <a:t>16</a:t>
            </a:r>
            <a:r>
              <a:rPr lang="zh-CN" altLang="en-US" dirty="0"/>
              <a:t>个测点；发射和测量电极部署同一测点，但在</a:t>
            </a:r>
            <a:r>
              <a:rPr lang="en-US" altLang="zh-CN" dirty="0"/>
              <a:t>Z</a:t>
            </a:r>
            <a:r>
              <a:rPr lang="zh-CN" altLang="en-US" dirty="0"/>
              <a:t>向偏离</a:t>
            </a:r>
            <a:r>
              <a:rPr lang="en-US" altLang="zh-CN" dirty="0"/>
              <a:t>0.1m</a:t>
            </a:r>
            <a:r>
              <a:rPr lang="zh-CN" altLang="en-US" dirty="0"/>
              <a:t>。</a:t>
            </a:r>
            <a:endParaRPr lang="en-US" altLang="zh-CN" dirty="0"/>
          </a:p>
          <a:p>
            <a:pPr marL="285750" indent="-285750">
              <a:buFont typeface="Wingdings" panose="05000000000000000000" pitchFamily="2" charset="2"/>
              <a:buChar char="Ø"/>
            </a:pPr>
            <a:r>
              <a:rPr lang="zh-CN" altLang="en-US" dirty="0"/>
              <a:t>以测点</a:t>
            </a:r>
            <a:r>
              <a:rPr lang="en-US" altLang="zh-CN" dirty="0"/>
              <a:t>1</a:t>
            </a:r>
            <a:r>
              <a:rPr lang="zh-CN" altLang="en-US" dirty="0"/>
              <a:t>为参考原点模拟</a:t>
            </a:r>
            <a:r>
              <a:rPr lang="en-US" altLang="zh-CN" dirty="0"/>
              <a:t>3</a:t>
            </a:r>
            <a:r>
              <a:rPr lang="zh-CN" altLang="en-US" dirty="0"/>
              <a:t>组数据，测点</a:t>
            </a:r>
            <a:r>
              <a:rPr lang="en-US" altLang="zh-CN" dirty="0"/>
              <a:t>1</a:t>
            </a:r>
            <a:r>
              <a:rPr lang="zh-CN" altLang="en-US" dirty="0"/>
              <a:t>到测点</a:t>
            </a:r>
            <a:r>
              <a:rPr lang="en-US" altLang="zh-CN" dirty="0"/>
              <a:t>16</a:t>
            </a:r>
            <a:r>
              <a:rPr lang="zh-CN" altLang="en-US" dirty="0"/>
              <a:t>共</a:t>
            </a:r>
            <a:r>
              <a:rPr lang="en-US" altLang="zh-CN" dirty="0"/>
              <a:t>75m</a:t>
            </a:r>
            <a:r>
              <a:rPr lang="zh-CN" altLang="en-US" dirty="0"/>
              <a:t>，异常在测点</a:t>
            </a:r>
            <a:r>
              <a:rPr lang="en-US" altLang="zh-CN" dirty="0"/>
              <a:t>1</a:t>
            </a:r>
            <a:r>
              <a:rPr lang="zh-CN" altLang="en-US" dirty="0"/>
              <a:t>前方</a:t>
            </a:r>
            <a:r>
              <a:rPr lang="en-US" altLang="zh-CN" dirty="0"/>
              <a:t>80m</a:t>
            </a:r>
            <a:r>
              <a:rPr lang="zh-CN" altLang="en-US" dirty="0"/>
              <a:t>，分别模拟掘进面掘进时，即测点</a:t>
            </a:r>
            <a:r>
              <a:rPr lang="en-US" altLang="zh-CN" dirty="0"/>
              <a:t>1</a:t>
            </a:r>
            <a:r>
              <a:rPr lang="zh-CN" altLang="en-US" dirty="0"/>
              <a:t>偏移掘进面分别为</a:t>
            </a:r>
            <a:r>
              <a:rPr lang="en-US" altLang="zh-CN" dirty="0"/>
              <a:t>20,25,30m</a:t>
            </a:r>
            <a:r>
              <a:rPr lang="zh-CN" altLang="en-US" dirty="0"/>
              <a:t>的正演数据。</a:t>
            </a:r>
          </a:p>
        </p:txBody>
      </p:sp>
      <p:sp>
        <p:nvSpPr>
          <p:cNvPr id="2" name="文本框 1">
            <a:extLst>
              <a:ext uri="{FF2B5EF4-FFF2-40B4-BE49-F238E27FC236}">
                <a16:creationId xmlns:a16="http://schemas.microsoft.com/office/drawing/2014/main" id="{AEB8AEB1-1A9F-706E-923A-F3BD59096BF1}"/>
              </a:ext>
            </a:extLst>
          </p:cNvPr>
          <p:cNvSpPr txBox="1"/>
          <p:nvPr/>
        </p:nvSpPr>
        <p:spPr>
          <a:xfrm>
            <a:off x="5516" y="0"/>
            <a:ext cx="4426783" cy="523220"/>
          </a:xfrm>
          <a:prstGeom prst="rect">
            <a:avLst/>
          </a:prstGeom>
          <a:noFill/>
        </p:spPr>
        <p:txBody>
          <a:bodyPr wrap="square" rtlCol="0">
            <a:spAutoFit/>
          </a:bodyPr>
          <a:lstStyle/>
          <a:p>
            <a:r>
              <a:rPr lang="zh-CN" altLang="en-US" sz="2800" dirty="0"/>
              <a:t>随掘电法模拟</a:t>
            </a:r>
          </a:p>
        </p:txBody>
      </p:sp>
      <p:grpSp>
        <p:nvGrpSpPr>
          <p:cNvPr id="18" name="组合 17">
            <a:extLst>
              <a:ext uri="{FF2B5EF4-FFF2-40B4-BE49-F238E27FC236}">
                <a16:creationId xmlns:a16="http://schemas.microsoft.com/office/drawing/2014/main" id="{8E58FA09-CBCC-1C38-C39F-FAFDBAAA6C59}"/>
              </a:ext>
            </a:extLst>
          </p:cNvPr>
          <p:cNvGrpSpPr/>
          <p:nvPr/>
        </p:nvGrpSpPr>
        <p:grpSpPr>
          <a:xfrm>
            <a:off x="90942" y="1328964"/>
            <a:ext cx="11501618" cy="3643258"/>
            <a:chOff x="700542" y="528864"/>
            <a:chExt cx="11355894" cy="4215814"/>
          </a:xfrm>
        </p:grpSpPr>
        <p:sp>
          <p:nvSpPr>
            <p:cNvPr id="7" name="文本框 6">
              <a:extLst>
                <a:ext uri="{FF2B5EF4-FFF2-40B4-BE49-F238E27FC236}">
                  <a16:creationId xmlns:a16="http://schemas.microsoft.com/office/drawing/2014/main" id="{D270EEAD-5D13-E1A7-2214-312BC5016727}"/>
                </a:ext>
              </a:extLst>
            </p:cNvPr>
            <p:cNvSpPr txBox="1"/>
            <p:nvPr/>
          </p:nvSpPr>
          <p:spPr>
            <a:xfrm>
              <a:off x="11697206" y="4467679"/>
              <a:ext cx="359230" cy="276999"/>
            </a:xfrm>
            <a:prstGeom prst="rect">
              <a:avLst/>
            </a:prstGeom>
            <a:noFill/>
          </p:spPr>
          <p:txBody>
            <a:bodyPr wrap="square" lIns="0" tIns="0" rIns="0" bIns="0" rtlCol="0">
              <a:spAutoFit/>
            </a:bodyPr>
            <a:lstStyle/>
            <a:p>
              <a:r>
                <a:rPr lang="en-US" altLang="zh-CN" dirty="0">
                  <a:solidFill>
                    <a:schemeClr val="accent1"/>
                  </a:solidFill>
                </a:rPr>
                <a:t>X</a:t>
              </a:r>
              <a:endParaRPr lang="zh-CN" altLang="en-US" dirty="0">
                <a:solidFill>
                  <a:schemeClr val="accent1"/>
                </a:solidFill>
              </a:endParaRPr>
            </a:p>
          </p:txBody>
        </p:sp>
        <p:cxnSp>
          <p:nvCxnSpPr>
            <p:cNvPr id="9" name="直接箭头连接符 8">
              <a:extLst>
                <a:ext uri="{FF2B5EF4-FFF2-40B4-BE49-F238E27FC236}">
                  <a16:creationId xmlns:a16="http://schemas.microsoft.com/office/drawing/2014/main" id="{E56C24A6-724E-46A4-9898-0928D58AB75B}"/>
                </a:ext>
              </a:extLst>
            </p:cNvPr>
            <p:cNvCxnSpPr/>
            <p:nvPr/>
          </p:nvCxnSpPr>
          <p:spPr>
            <a:xfrm flipV="1">
              <a:off x="881744" y="528864"/>
              <a:ext cx="0" cy="3940629"/>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cxnSp>
          <p:nvCxnSpPr>
            <p:cNvPr id="10" name="直接箭头连接符 9">
              <a:extLst>
                <a:ext uri="{FF2B5EF4-FFF2-40B4-BE49-F238E27FC236}">
                  <a16:creationId xmlns:a16="http://schemas.microsoft.com/office/drawing/2014/main" id="{DC7F3871-EACC-433D-C744-5B31FB16E490}"/>
                </a:ext>
              </a:extLst>
            </p:cNvPr>
            <p:cNvCxnSpPr>
              <a:cxnSpLocks/>
            </p:cNvCxnSpPr>
            <p:nvPr/>
          </p:nvCxnSpPr>
          <p:spPr>
            <a:xfrm flipV="1">
              <a:off x="883332" y="1521624"/>
              <a:ext cx="2217737" cy="2938346"/>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4" name="文本框 13">
              <a:extLst>
                <a:ext uri="{FF2B5EF4-FFF2-40B4-BE49-F238E27FC236}">
                  <a16:creationId xmlns:a16="http://schemas.microsoft.com/office/drawing/2014/main" id="{AD46696C-186B-437C-C98B-F7EDA404169E}"/>
                </a:ext>
              </a:extLst>
            </p:cNvPr>
            <p:cNvSpPr txBox="1"/>
            <p:nvPr/>
          </p:nvSpPr>
          <p:spPr>
            <a:xfrm>
              <a:off x="3101069" y="1566941"/>
              <a:ext cx="206829" cy="276999"/>
            </a:xfrm>
            <a:prstGeom prst="rect">
              <a:avLst/>
            </a:prstGeom>
            <a:noFill/>
          </p:spPr>
          <p:txBody>
            <a:bodyPr wrap="square" lIns="0" tIns="0" rIns="0" bIns="0" rtlCol="0">
              <a:spAutoFit/>
            </a:bodyPr>
            <a:lstStyle/>
            <a:p>
              <a:r>
                <a:rPr lang="en-US" altLang="zh-CN" dirty="0">
                  <a:solidFill>
                    <a:schemeClr val="accent1"/>
                  </a:solidFill>
                </a:rPr>
                <a:t>Y</a:t>
              </a:r>
              <a:endParaRPr lang="zh-CN" altLang="en-US" dirty="0">
                <a:solidFill>
                  <a:schemeClr val="accent1"/>
                </a:solidFill>
              </a:endParaRPr>
            </a:p>
          </p:txBody>
        </p:sp>
        <p:sp>
          <p:nvSpPr>
            <p:cNvPr id="15" name="文本框 14">
              <a:extLst>
                <a:ext uri="{FF2B5EF4-FFF2-40B4-BE49-F238E27FC236}">
                  <a16:creationId xmlns:a16="http://schemas.microsoft.com/office/drawing/2014/main" id="{F2858D1C-C516-890E-FF34-204735A40E21}"/>
                </a:ext>
              </a:extLst>
            </p:cNvPr>
            <p:cNvSpPr txBox="1"/>
            <p:nvPr/>
          </p:nvSpPr>
          <p:spPr>
            <a:xfrm>
              <a:off x="700542" y="528864"/>
              <a:ext cx="359230" cy="276999"/>
            </a:xfrm>
            <a:prstGeom prst="rect">
              <a:avLst/>
            </a:prstGeom>
            <a:noFill/>
          </p:spPr>
          <p:txBody>
            <a:bodyPr wrap="square" lIns="0" tIns="0" rIns="0" bIns="0" rtlCol="0">
              <a:spAutoFit/>
            </a:bodyPr>
            <a:lstStyle/>
            <a:p>
              <a:r>
                <a:rPr lang="en-US" altLang="zh-CN" dirty="0">
                  <a:solidFill>
                    <a:schemeClr val="accent1"/>
                  </a:solidFill>
                </a:rPr>
                <a:t>Z</a:t>
              </a:r>
              <a:endParaRPr lang="zh-CN" altLang="en-US" dirty="0">
                <a:solidFill>
                  <a:schemeClr val="accent1"/>
                </a:solidFill>
              </a:endParaRPr>
            </a:p>
          </p:txBody>
        </p:sp>
        <p:cxnSp>
          <p:nvCxnSpPr>
            <p:cNvPr id="6" name="直接箭头连接符 5">
              <a:extLst>
                <a:ext uri="{FF2B5EF4-FFF2-40B4-BE49-F238E27FC236}">
                  <a16:creationId xmlns:a16="http://schemas.microsoft.com/office/drawing/2014/main" id="{F7A1DB9A-242F-5D82-516C-A8B498A3A795}"/>
                </a:ext>
              </a:extLst>
            </p:cNvPr>
            <p:cNvCxnSpPr>
              <a:cxnSpLocks/>
            </p:cNvCxnSpPr>
            <p:nvPr/>
          </p:nvCxnSpPr>
          <p:spPr>
            <a:xfrm flipV="1">
              <a:off x="881744" y="4395402"/>
              <a:ext cx="11030856" cy="67741"/>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grpSp>
      <p:sp>
        <p:nvSpPr>
          <p:cNvPr id="12" name="立方体 11">
            <a:extLst>
              <a:ext uri="{FF2B5EF4-FFF2-40B4-BE49-F238E27FC236}">
                <a16:creationId xmlns:a16="http://schemas.microsoft.com/office/drawing/2014/main" id="{282AF05A-77CF-2D80-BECE-672FD1E120BA}"/>
              </a:ext>
            </a:extLst>
          </p:cNvPr>
          <p:cNvSpPr/>
          <p:nvPr/>
        </p:nvSpPr>
        <p:spPr>
          <a:xfrm>
            <a:off x="6124204" y="2641691"/>
            <a:ext cx="4402280" cy="3581398"/>
          </a:xfrm>
          <a:prstGeom prst="cube">
            <a:avLst>
              <a:gd name="adj" fmla="val 22518"/>
            </a:avLst>
          </a:prstGeom>
          <a:solidFill>
            <a:schemeClr val="dk1">
              <a:alpha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A723485-C549-B3DC-0708-1B835E11466E}"/>
              </a:ext>
            </a:extLst>
          </p:cNvPr>
          <p:cNvSpPr txBox="1"/>
          <p:nvPr/>
        </p:nvSpPr>
        <p:spPr>
          <a:xfrm>
            <a:off x="5859815" y="5176850"/>
            <a:ext cx="349163" cy="830997"/>
          </a:xfrm>
          <a:prstGeom prst="rect">
            <a:avLst/>
          </a:prstGeom>
          <a:noFill/>
        </p:spPr>
        <p:txBody>
          <a:bodyPr wrap="square" lIns="0" tIns="0" rIns="0" bIns="0" rtlCol="0">
            <a:spAutoFit/>
          </a:bodyPr>
          <a:lstStyle/>
          <a:p>
            <a:r>
              <a:rPr lang="zh-CN" altLang="en-US" dirty="0"/>
              <a:t>掘进面</a:t>
            </a:r>
          </a:p>
        </p:txBody>
      </p:sp>
      <p:sp>
        <p:nvSpPr>
          <p:cNvPr id="8" name="椭圆 7">
            <a:extLst>
              <a:ext uri="{FF2B5EF4-FFF2-40B4-BE49-F238E27FC236}">
                <a16:creationId xmlns:a16="http://schemas.microsoft.com/office/drawing/2014/main" id="{F828D894-C707-3391-2B32-CE9E79EF7FC1}"/>
              </a:ext>
            </a:extLst>
          </p:cNvPr>
          <p:cNvSpPr/>
          <p:nvPr/>
        </p:nvSpPr>
        <p:spPr>
          <a:xfrm>
            <a:off x="7975160" y="4052144"/>
            <a:ext cx="593036" cy="1333127"/>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5E41699-8B76-B910-E2AA-B3FD7DEA0861}"/>
              </a:ext>
            </a:extLst>
          </p:cNvPr>
          <p:cNvSpPr txBox="1"/>
          <p:nvPr/>
        </p:nvSpPr>
        <p:spPr>
          <a:xfrm>
            <a:off x="4317467" y="4919240"/>
            <a:ext cx="349163" cy="1384995"/>
          </a:xfrm>
          <a:prstGeom prst="rect">
            <a:avLst/>
          </a:prstGeom>
          <a:noFill/>
        </p:spPr>
        <p:txBody>
          <a:bodyPr wrap="square" lIns="0" tIns="0" rIns="0" bIns="0" rtlCol="0">
            <a:spAutoFit/>
          </a:bodyPr>
          <a:lstStyle/>
          <a:p>
            <a:r>
              <a:rPr lang="zh-CN" altLang="en-US" dirty="0"/>
              <a:t>发射电极</a:t>
            </a:r>
            <a:r>
              <a:rPr lang="en-US" altLang="zh-CN" dirty="0"/>
              <a:t>1</a:t>
            </a:r>
            <a:endParaRPr lang="zh-CN" altLang="en-US" dirty="0"/>
          </a:p>
        </p:txBody>
      </p:sp>
      <p:sp>
        <p:nvSpPr>
          <p:cNvPr id="17" name="文本框 16">
            <a:extLst>
              <a:ext uri="{FF2B5EF4-FFF2-40B4-BE49-F238E27FC236}">
                <a16:creationId xmlns:a16="http://schemas.microsoft.com/office/drawing/2014/main" id="{70694F18-6435-4B18-69AE-8A2417D98696}"/>
              </a:ext>
            </a:extLst>
          </p:cNvPr>
          <p:cNvSpPr txBox="1"/>
          <p:nvPr/>
        </p:nvSpPr>
        <p:spPr>
          <a:xfrm>
            <a:off x="4675557" y="4927964"/>
            <a:ext cx="349163" cy="1384995"/>
          </a:xfrm>
          <a:prstGeom prst="rect">
            <a:avLst/>
          </a:prstGeom>
          <a:noFill/>
        </p:spPr>
        <p:txBody>
          <a:bodyPr wrap="square" lIns="0" tIns="0" rIns="0" bIns="0" rtlCol="0">
            <a:spAutoFit/>
          </a:bodyPr>
          <a:lstStyle/>
          <a:p>
            <a:r>
              <a:rPr lang="zh-CN" altLang="en-US" dirty="0"/>
              <a:t>测量电极</a:t>
            </a:r>
            <a:r>
              <a:rPr lang="en-US" altLang="zh-CN" dirty="0"/>
              <a:t>1</a:t>
            </a:r>
            <a:endParaRPr lang="zh-CN" altLang="en-US" dirty="0"/>
          </a:p>
        </p:txBody>
      </p:sp>
      <p:sp>
        <p:nvSpPr>
          <p:cNvPr id="19" name="等腰三角形 18">
            <a:extLst>
              <a:ext uri="{FF2B5EF4-FFF2-40B4-BE49-F238E27FC236}">
                <a16:creationId xmlns:a16="http://schemas.microsoft.com/office/drawing/2014/main" id="{B1E83925-BDCC-2A73-39B8-F8F7EE0A553F}"/>
              </a:ext>
            </a:extLst>
          </p:cNvPr>
          <p:cNvSpPr/>
          <p:nvPr/>
        </p:nvSpPr>
        <p:spPr>
          <a:xfrm>
            <a:off x="833024" y="4715195"/>
            <a:ext cx="130628" cy="141514"/>
          </a:xfrm>
          <a:prstGeom prst="triangl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E2EACAB1-981D-B4E4-2496-CC2CBDFFA364}"/>
              </a:ext>
            </a:extLst>
          </p:cNvPr>
          <p:cNvSpPr txBox="1"/>
          <p:nvPr/>
        </p:nvSpPr>
        <p:spPr>
          <a:xfrm>
            <a:off x="750769" y="4912123"/>
            <a:ext cx="349163" cy="1384995"/>
          </a:xfrm>
          <a:prstGeom prst="rect">
            <a:avLst/>
          </a:prstGeom>
          <a:noFill/>
        </p:spPr>
        <p:txBody>
          <a:bodyPr wrap="square" lIns="0" tIns="0" rIns="0" bIns="0" rtlCol="0">
            <a:spAutoFit/>
          </a:bodyPr>
          <a:lstStyle/>
          <a:p>
            <a:r>
              <a:rPr lang="zh-CN" altLang="en-US" dirty="0"/>
              <a:t>发射电极</a:t>
            </a:r>
            <a:r>
              <a:rPr lang="en-US" altLang="zh-CN" dirty="0"/>
              <a:t>16</a:t>
            </a:r>
            <a:endParaRPr lang="zh-CN" altLang="en-US" dirty="0"/>
          </a:p>
        </p:txBody>
      </p:sp>
      <p:sp>
        <p:nvSpPr>
          <p:cNvPr id="31" name="文本框 30">
            <a:extLst>
              <a:ext uri="{FF2B5EF4-FFF2-40B4-BE49-F238E27FC236}">
                <a16:creationId xmlns:a16="http://schemas.microsoft.com/office/drawing/2014/main" id="{115367F4-2456-D81B-6AF8-F4DA5A292361}"/>
              </a:ext>
            </a:extLst>
          </p:cNvPr>
          <p:cNvSpPr txBox="1"/>
          <p:nvPr/>
        </p:nvSpPr>
        <p:spPr>
          <a:xfrm>
            <a:off x="1037812" y="4928069"/>
            <a:ext cx="349163" cy="1384995"/>
          </a:xfrm>
          <a:prstGeom prst="rect">
            <a:avLst/>
          </a:prstGeom>
          <a:noFill/>
        </p:spPr>
        <p:txBody>
          <a:bodyPr wrap="square" lIns="0" tIns="0" rIns="0" bIns="0" rtlCol="0">
            <a:spAutoFit/>
          </a:bodyPr>
          <a:lstStyle/>
          <a:p>
            <a:r>
              <a:rPr lang="zh-CN" altLang="en-US" dirty="0"/>
              <a:t>测量电极</a:t>
            </a:r>
            <a:r>
              <a:rPr lang="en-US" altLang="zh-CN" dirty="0"/>
              <a:t>16</a:t>
            </a:r>
            <a:endParaRPr lang="zh-CN" altLang="en-US" dirty="0"/>
          </a:p>
        </p:txBody>
      </p:sp>
    </p:spTree>
    <p:extLst>
      <p:ext uri="{BB962C8B-B14F-4D97-AF65-F5344CB8AC3E}">
        <p14:creationId xmlns:p14="http://schemas.microsoft.com/office/powerpoint/2010/main" val="233756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文本框 52">
            <a:extLst>
              <a:ext uri="{FF2B5EF4-FFF2-40B4-BE49-F238E27FC236}">
                <a16:creationId xmlns:a16="http://schemas.microsoft.com/office/drawing/2014/main" id="{AC4E8F9C-0D3C-A8C0-9DF7-2B100387AC3D}"/>
              </a:ext>
            </a:extLst>
          </p:cNvPr>
          <p:cNvSpPr txBox="1"/>
          <p:nvPr/>
        </p:nvSpPr>
        <p:spPr>
          <a:xfrm>
            <a:off x="5516" y="0"/>
            <a:ext cx="4426783" cy="523220"/>
          </a:xfrm>
          <a:prstGeom prst="rect">
            <a:avLst/>
          </a:prstGeom>
          <a:noFill/>
        </p:spPr>
        <p:txBody>
          <a:bodyPr wrap="square" rtlCol="0">
            <a:spAutoFit/>
          </a:bodyPr>
          <a:lstStyle/>
          <a:p>
            <a:r>
              <a:rPr lang="zh-CN" altLang="en-US" sz="2800" dirty="0"/>
              <a:t>随掘电法视电阻率处理</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F265B0A-9F71-DE5D-6B4D-0A264F231AC6}"/>
                  </a:ext>
                </a:extLst>
              </p:cNvPr>
              <p:cNvSpPr txBox="1"/>
              <p:nvPr/>
            </p:nvSpPr>
            <p:spPr>
              <a:xfrm>
                <a:off x="114299" y="800218"/>
                <a:ext cx="11587843" cy="4662495"/>
              </a:xfrm>
              <a:prstGeom prst="rect">
                <a:avLst/>
              </a:prstGeom>
              <a:noFill/>
            </p:spPr>
            <p:txBody>
              <a:bodyPr wrap="square" rtlCol="0">
                <a:spAutoFit/>
              </a:bodyPr>
              <a:lstStyle/>
              <a:p>
                <a:pPr marL="342900" indent="-342900">
                  <a:buFont typeface="+mj-lt"/>
                  <a:buAutoNum type="arabicPeriod"/>
                </a:pPr>
                <a:r>
                  <a:rPr lang="zh-CN" altLang="en-US" dirty="0"/>
                  <a:t>观测系统。参考上页，迎头位置</a:t>
                </a:r>
                <a:r>
                  <a:rPr lang="en-US" altLang="zh-CN" dirty="0" err="1"/>
                  <a:t>Xh</a:t>
                </a:r>
                <a:r>
                  <a:rPr lang="zh-CN" altLang="en-US" dirty="0"/>
                  <a:t>，假设使用距离迎头最近的发射通道</a:t>
                </a:r>
                <a:r>
                  <a:rPr lang="en-US" altLang="zh-CN" dirty="0"/>
                  <a:t>EC1~EC6</a:t>
                </a:r>
                <a:r>
                  <a:rPr lang="zh-CN" altLang="en-US" dirty="0"/>
                  <a:t>，通道位置记为</a:t>
                </a:r>
                <a:r>
                  <a:rPr lang="en-US" altLang="zh-CN" dirty="0" err="1"/>
                  <a:t>Xec</a:t>
                </a:r>
                <a:r>
                  <a:rPr lang="zh-CN" altLang="en-US" dirty="0"/>
                  <a:t>，全测量通道</a:t>
                </a:r>
                <a:r>
                  <a:rPr lang="en-US" altLang="zh-CN" dirty="0"/>
                  <a:t>RC1~RC16</a:t>
                </a:r>
                <a:r>
                  <a:rPr lang="zh-CN" altLang="en-US" dirty="0"/>
                  <a:t>，通道位置记为</a:t>
                </a:r>
                <a:r>
                  <a:rPr lang="en-US" altLang="zh-CN" dirty="0" err="1"/>
                  <a:t>Xrc</a:t>
                </a:r>
                <a:r>
                  <a:rPr lang="zh-CN" altLang="en-US" dirty="0"/>
                  <a:t>，使用发射通道左侧测量数据计算视电阻率，忽略发射</a:t>
                </a:r>
                <a:r>
                  <a:rPr lang="en-US" altLang="zh-CN" dirty="0"/>
                  <a:t>-</a:t>
                </a:r>
                <a:r>
                  <a:rPr lang="zh-CN" altLang="en-US" dirty="0"/>
                  <a:t>接收偏移距离及非线性影响。</a:t>
                </a:r>
                <a:endParaRPr lang="en-US" altLang="zh-CN" dirty="0"/>
              </a:p>
              <a:p>
                <a:pPr marL="342900" indent="-342900">
                  <a:buFont typeface="+mj-lt"/>
                  <a:buAutoNum type="arabicPeriod"/>
                </a:pPr>
                <a:r>
                  <a:rPr lang="zh-CN" altLang="en-US" dirty="0"/>
                  <a:t>计算视电阻率。计算</a:t>
                </a:r>
                <a:r>
                  <a:rPr lang="en-US" altLang="zh-CN" dirty="0"/>
                  <a:t>AO</a:t>
                </a:r>
                <a:r>
                  <a:rPr lang="zh-CN" altLang="en-US" dirty="0"/>
                  <a:t>（</a:t>
                </a:r>
                <a:r>
                  <a:rPr lang="en-US" altLang="zh-CN" dirty="0"/>
                  <a:t>A</a:t>
                </a:r>
                <a:r>
                  <a:rPr lang="zh-CN" altLang="en-US" dirty="0"/>
                  <a:t>为发射电极，</a:t>
                </a:r>
                <a:r>
                  <a:rPr lang="en-US" altLang="zh-CN" dirty="0"/>
                  <a:t>O</a:t>
                </a:r>
                <a:r>
                  <a:rPr lang="zh-CN" altLang="en-US" dirty="0"/>
                  <a:t>为测量电极</a:t>
                </a:r>
                <a:r>
                  <a:rPr lang="en-US" altLang="zh-CN" dirty="0"/>
                  <a:t>MN</a:t>
                </a:r>
                <a:r>
                  <a:rPr lang="zh-CN" altLang="en-US" dirty="0"/>
                  <a:t>中点，表示发射</a:t>
                </a:r>
                <a:r>
                  <a:rPr lang="en-US" altLang="zh-CN" dirty="0"/>
                  <a:t>A</a:t>
                </a:r>
                <a:r>
                  <a:rPr lang="zh-CN" altLang="en-US" dirty="0"/>
                  <a:t>的探测影响范围，当以不同深度系数</a:t>
                </a:r>
                <a:r>
                  <a:rPr lang="en-US" altLang="zh-CN" dirty="0"/>
                  <a:t>Ch</a:t>
                </a:r>
                <a:r>
                  <a:rPr lang="zh-CN" altLang="en-US" dirty="0"/>
                  <a:t>校正时，</a:t>
                </a:r>
                <a:r>
                  <a:rPr lang="en-US" altLang="zh-CN" dirty="0"/>
                  <a:t>AO</a:t>
                </a:r>
                <a:r>
                  <a:rPr lang="zh-CN" altLang="en-US" dirty="0"/>
                  <a:t>即为</a:t>
                </a:r>
                <a:r>
                  <a:rPr lang="en-US" altLang="zh-CN" dirty="0"/>
                  <a:t>Ch*AO</a:t>
                </a:r>
                <a:r>
                  <a:rPr lang="zh-CN" altLang="en-US" dirty="0"/>
                  <a:t>），以及</a:t>
                </a:r>
                <a:r>
                  <a:rPr lang="en-US" altLang="zh-CN" dirty="0"/>
                  <a:t>AO</a:t>
                </a:r>
                <a:r>
                  <a:rPr lang="zh-CN" altLang="en-US" dirty="0"/>
                  <a:t>位置的视电阻率</a:t>
                </a:r>
                <a14:m>
                  <m:oMath xmlns:m="http://schemas.openxmlformats.org/officeDocument/2006/math">
                    <m:r>
                      <a:rPr lang="zh-CN" altLang="en-US" i="1" smtClean="0">
                        <a:latin typeface="Cambria Math" panose="02040503050406030204" pitchFamily="18" charset="0"/>
                      </a:rPr>
                      <m:t>𝜌</m:t>
                    </m:r>
                  </m:oMath>
                </a14:m>
                <a:r>
                  <a:rPr lang="zh-CN" altLang="en-US" dirty="0"/>
                  <a:t>，多组测量电极形成</a:t>
                </a:r>
                <a:r>
                  <a:rPr lang="en-US" altLang="zh-CN" dirty="0"/>
                  <a:t>A</a:t>
                </a:r>
                <a:r>
                  <a:rPr lang="zh-CN" altLang="en-US" dirty="0"/>
                  <a:t>点发射时不同位置的视电阻率序列。依次计算其他发射通道。</a:t>
                </a:r>
                <a:endParaRPr lang="en-US" altLang="zh-CN" dirty="0"/>
              </a:p>
              <a:p>
                <a:pPr marL="342900" indent="-342900">
                  <a:buFont typeface="+mj-lt"/>
                  <a:buAutoNum type="arabicPeriod"/>
                </a:pPr>
                <a:r>
                  <a:rPr lang="zh-CN" altLang="en-US" dirty="0"/>
                  <a:t>迎头距离影响校正。对任一个发射电极</a:t>
                </a:r>
                <a:r>
                  <a:rPr lang="en-US" altLang="zh-CN" dirty="0"/>
                  <a:t>-</a:t>
                </a:r>
                <a:r>
                  <a:rPr lang="zh-CN" altLang="en-US" dirty="0"/>
                  <a:t>测量电极形成的</a:t>
                </a:r>
                <a:r>
                  <a:rPr lang="en-US" altLang="zh-CN" dirty="0"/>
                  <a:t>AO-</a:t>
                </a:r>
                <a14:m>
                  <m:oMath xmlns:m="http://schemas.openxmlformats.org/officeDocument/2006/math">
                    <m:r>
                      <a:rPr lang="zh-CN" altLang="en-US" i="1" smtClean="0">
                        <a:latin typeface="Cambria Math" panose="02040503050406030204" pitchFamily="18" charset="0"/>
                      </a:rPr>
                      <m:t>𝜌</m:t>
                    </m:r>
                  </m:oMath>
                </a14:m>
                <a:r>
                  <a:rPr lang="zh-CN" altLang="en-US" dirty="0"/>
                  <a:t>数据，需要去掉其发射电极到迎头的距离（</a:t>
                </a:r>
                <a:r>
                  <a:rPr lang="en-US" altLang="zh-CN" dirty="0" err="1"/>
                  <a:t>Xec-Xh</a:t>
                </a:r>
                <a:r>
                  <a:rPr lang="zh-CN" altLang="en-US" dirty="0"/>
                  <a:t>），即形成迎头前方探测位置和视电阻率数据，对所有的电极进行计算后，形成前方探测数据体。当校正后的位置不满足在迎头前方时，应去除相应数据。</a:t>
                </a:r>
                <a:endParaRPr lang="en-US" altLang="zh-CN" dirty="0"/>
              </a:p>
              <a:p>
                <a:pPr marL="342900" indent="-342900">
                  <a:buFont typeface="+mj-lt"/>
                  <a:buAutoNum type="arabicPeriod"/>
                </a:pPr>
                <a:r>
                  <a:rPr lang="zh-CN" altLang="en-US" dirty="0"/>
                  <a:t>视电阻率预处理。包括统计处理和空腔校正处理两部分。</a:t>
                </a:r>
                <a:endParaRPr lang="en-US" altLang="zh-CN" dirty="0"/>
              </a:p>
              <a:p>
                <a:pPr marL="800100" lvl="1" indent="-342900">
                  <a:buFont typeface="+mj-lt"/>
                  <a:buAutoNum type="arabicPeriod"/>
                </a:pPr>
                <a:r>
                  <a:rPr lang="zh-CN" altLang="en-US" dirty="0"/>
                  <a:t>统计处理：对迎头前方同一位置处的视电阻率数据，去除大于</a:t>
                </a:r>
                <a:r>
                  <a:rPr lang="en-US" altLang="zh-CN" dirty="0"/>
                  <a:t>2</a:t>
                </a:r>
                <a:r>
                  <a:rPr lang="zh-CN" altLang="en-US" dirty="0"/>
                  <a:t>倍方差的数据点。</a:t>
                </a:r>
                <a:endParaRPr lang="en-US" altLang="zh-CN" dirty="0"/>
              </a:p>
              <a:p>
                <a:pPr marL="800100" lvl="1" indent="-342900">
                  <a:buFont typeface="+mj-lt"/>
                  <a:buAutoNum type="arabicPeriod"/>
                </a:pPr>
                <a:r>
                  <a:rPr lang="zh-CN" altLang="en-US" dirty="0"/>
                  <a:t>空腔校正：视电阻率根据公式</a:t>
                </a:r>
                <a14:m>
                  <m:oMath xmlns:m="http://schemas.openxmlformats.org/officeDocument/2006/math">
                    <m:r>
                      <a:rPr lang="zh-CN" altLang="en-US" i="1">
                        <a:latin typeface="Cambria Math" panose="02040503050406030204" pitchFamily="18" charset="0"/>
                      </a:rPr>
                      <m:t>𝜌</m:t>
                    </m:r>
                    <m:r>
                      <a:rPr lang="en-US" altLang="zh-CN" i="1">
                        <a:latin typeface="Cambria Math" panose="02040503050406030204" pitchFamily="18" charset="0"/>
                      </a:rPr>
                      <m:t>=</m:t>
                    </m:r>
                    <m:r>
                      <a:rPr lang="en-US" altLang="zh-CN" i="1">
                        <a:latin typeface="Cambria Math" panose="02040503050406030204" pitchFamily="18" charset="0"/>
                      </a:rPr>
                      <m:t>𝑘</m:t>
                    </m:r>
                    <m:r>
                      <a:rPr lang="zh-CN" altLang="en-US" i="1">
                        <a:latin typeface="Cambria Math" panose="02040503050406030204" pitchFamily="18" charset="0"/>
                      </a:rPr>
                      <m:t>𝜌</m:t>
                    </m:r>
                    <m:r>
                      <m:rPr>
                        <m:nor/>
                      </m:rPr>
                      <a:rPr lang="zh-CN" altLang="en-US" dirty="0"/>
                      <m:t>，</m:t>
                    </m:r>
                    <m:r>
                      <a:rPr lang="en-US" altLang="zh-CN" b="0" i="1" smtClean="0">
                        <a:latin typeface="Cambria Math" panose="02040503050406030204" pitchFamily="18" charset="0"/>
                      </a:rPr>
                      <m:t>𝑘</m:t>
                    </m:r>
                    <m:r>
                      <a:rPr lang="en-US" altLang="zh-CN" i="1" smtClean="0">
                        <a:latin typeface="Cambria Math" panose="02040503050406030204" pitchFamily="18" charset="0"/>
                      </a:rPr>
                      <m:t>=</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𝐴𝑂</m:t>
                            </m:r>
                          </m:num>
                          <m:den>
                            <m:r>
                              <a:rPr lang="en-US" altLang="zh-CN" b="0" i="1" smtClean="0">
                                <a:latin typeface="Cambria Math" panose="02040503050406030204" pitchFamily="18" charset="0"/>
                              </a:rPr>
                              <m:t>4</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𝑆</m:t>
                                </m:r>
                              </m:e>
                            </m:rad>
                          </m:den>
                        </m:f>
                      </m:sup>
                    </m:sSup>
                  </m:oMath>
                </a14:m>
                <a:r>
                  <a:rPr lang="zh-CN" altLang="en-US" dirty="0"/>
                  <a:t>，其中</a:t>
                </a:r>
                <a:r>
                  <a:rPr lang="en-US" altLang="zh-CN" dirty="0"/>
                  <a:t>k</a:t>
                </a:r>
                <a:r>
                  <a:rPr lang="zh-CN" altLang="en-US" dirty="0"/>
                  <a:t>为校正系数，</a:t>
                </a:r>
                <a:r>
                  <a:rPr lang="en-US" altLang="zh-CN" dirty="0"/>
                  <a:t>S</a:t>
                </a:r>
                <a:r>
                  <a:rPr lang="zh-CN" altLang="en-US" dirty="0"/>
                  <a:t>为巷道断面面积（取高</a:t>
                </a:r>
                <a:r>
                  <a:rPr lang="en-US" altLang="zh-CN" dirty="0"/>
                  <a:t>3m</a:t>
                </a:r>
                <a:r>
                  <a:rPr lang="zh-CN" altLang="en-US" dirty="0"/>
                  <a:t>宽</a:t>
                </a:r>
                <a:r>
                  <a:rPr lang="en-US" altLang="zh-CN" dirty="0"/>
                  <a:t>3m</a:t>
                </a:r>
                <a:r>
                  <a:rPr lang="zh-CN" altLang="en-US" dirty="0"/>
                  <a:t>），</a:t>
                </a:r>
                <a:r>
                  <a:rPr lang="en-US" altLang="zh-CN" dirty="0"/>
                  <a:t>AO</a:t>
                </a:r>
                <a:r>
                  <a:rPr lang="zh-CN" altLang="en-US" dirty="0"/>
                  <a:t>为发射和测量</a:t>
                </a:r>
                <a:r>
                  <a:rPr lang="en-US" altLang="zh-CN" dirty="0"/>
                  <a:t>MN</a:t>
                </a:r>
                <a:r>
                  <a:rPr lang="zh-CN" altLang="en-US" dirty="0"/>
                  <a:t>中点距离。</a:t>
                </a:r>
                <a:endParaRPr lang="en-US" altLang="zh-CN" dirty="0"/>
              </a:p>
              <a:p>
                <a:pPr marL="342900" indent="-342900">
                  <a:buFont typeface="+mj-lt"/>
                  <a:buAutoNum type="arabicPeriod"/>
                </a:pPr>
                <a:r>
                  <a:rPr lang="zh-CN" altLang="en-US" dirty="0"/>
                  <a:t>偏移成图。经过上述处理，形成若干组迎头前方视电阻率数据，假设网格参数：迎头前方</a:t>
                </a:r>
                <a:r>
                  <a:rPr lang="en-US" altLang="zh-CN" dirty="0"/>
                  <a:t>X</a:t>
                </a:r>
                <a:r>
                  <a:rPr lang="zh-CN" altLang="en-US" dirty="0"/>
                  <a:t>长度，网格精度，迎头</a:t>
                </a:r>
                <a:r>
                  <a:rPr lang="en-US" altLang="zh-CN" dirty="0"/>
                  <a:t>Z</a:t>
                </a:r>
                <a:r>
                  <a:rPr lang="zh-CN" altLang="en-US" dirty="0"/>
                  <a:t>向长度，网格精度，构建网格体，遍历所有网格，当视电阻率在网格内时，直接区视电阻率值或均值，当网格内无视电阻率时，采用反距离权插值网格视电阻率。得到个</a:t>
                </a:r>
                <a:r>
                  <a:rPr lang="en-US" altLang="zh-CN" dirty="0"/>
                  <a:t>2D</a:t>
                </a:r>
                <a:r>
                  <a:rPr lang="zh-CN" altLang="en-US" dirty="0"/>
                  <a:t>网格剖面数据体，成图作为本次探测结果。</a:t>
                </a:r>
                <a:endParaRPr lang="en-US" altLang="zh-CN" dirty="0"/>
              </a:p>
            </p:txBody>
          </p:sp>
        </mc:Choice>
        <mc:Fallback xmlns="">
          <p:sp>
            <p:nvSpPr>
              <p:cNvPr id="2" name="文本框 1">
                <a:extLst>
                  <a:ext uri="{FF2B5EF4-FFF2-40B4-BE49-F238E27FC236}">
                    <a16:creationId xmlns:a16="http://schemas.microsoft.com/office/drawing/2014/main" id="{0F265B0A-9F71-DE5D-6B4D-0A264F231AC6}"/>
                  </a:ext>
                </a:extLst>
              </p:cNvPr>
              <p:cNvSpPr txBox="1">
                <a:spLocks noRot="1" noChangeAspect="1" noMove="1" noResize="1" noEditPoints="1" noAdjustHandles="1" noChangeArrowheads="1" noChangeShapeType="1" noTextEdit="1"/>
              </p:cNvSpPr>
              <p:nvPr/>
            </p:nvSpPr>
            <p:spPr>
              <a:xfrm>
                <a:off x="114299" y="800218"/>
                <a:ext cx="11587843" cy="4662495"/>
              </a:xfrm>
              <a:prstGeom prst="rect">
                <a:avLst/>
              </a:prstGeom>
              <a:blipFill>
                <a:blip r:embed="rId2"/>
                <a:stretch>
                  <a:fillRect l="-316" t="-654" r="-1999" b="-10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048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C6E3F-9C60-9DE3-F186-C03E9F390953}"/>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D825555C-0109-CE24-FD55-4275958D4AB3}"/>
              </a:ext>
            </a:extLst>
          </p:cNvPr>
          <p:cNvSpPr txBox="1"/>
          <p:nvPr/>
        </p:nvSpPr>
        <p:spPr>
          <a:xfrm>
            <a:off x="5516" y="0"/>
            <a:ext cx="5863505" cy="523220"/>
          </a:xfrm>
          <a:prstGeom prst="rect">
            <a:avLst/>
          </a:prstGeom>
          <a:noFill/>
        </p:spPr>
        <p:txBody>
          <a:bodyPr wrap="square" rtlCol="0">
            <a:spAutoFit/>
          </a:bodyPr>
          <a:lstStyle/>
          <a:p>
            <a:r>
              <a:rPr lang="zh-CN" altLang="en-US" sz="2800" dirty="0"/>
              <a:t>基站出厂配置</a:t>
            </a:r>
            <a:r>
              <a:rPr lang="en-US" altLang="zh-CN" sz="2800" dirty="0"/>
              <a:t>-KJ1640</a:t>
            </a:r>
            <a:endParaRPr lang="zh-CN" altLang="en-US" sz="2800" dirty="0"/>
          </a:p>
        </p:txBody>
      </p:sp>
      <p:pic>
        <p:nvPicPr>
          <p:cNvPr id="4" name="图片 3">
            <a:extLst>
              <a:ext uri="{FF2B5EF4-FFF2-40B4-BE49-F238E27FC236}">
                <a16:creationId xmlns:a16="http://schemas.microsoft.com/office/drawing/2014/main" id="{EE51DB0F-C933-5A26-D33A-A382C69AC1C0}"/>
              </a:ext>
            </a:extLst>
          </p:cNvPr>
          <p:cNvPicPr>
            <a:picLocks noChangeAspect="1"/>
          </p:cNvPicPr>
          <p:nvPr/>
        </p:nvPicPr>
        <p:blipFill>
          <a:blip r:embed="rId2"/>
          <a:stretch>
            <a:fillRect/>
          </a:stretch>
        </p:blipFill>
        <p:spPr>
          <a:xfrm>
            <a:off x="503471" y="614241"/>
            <a:ext cx="1166314" cy="1040883"/>
          </a:xfrm>
          <a:prstGeom prst="rect">
            <a:avLst/>
          </a:prstGeom>
        </p:spPr>
      </p:pic>
      <p:pic>
        <p:nvPicPr>
          <p:cNvPr id="7" name="图片 6">
            <a:extLst>
              <a:ext uri="{FF2B5EF4-FFF2-40B4-BE49-F238E27FC236}">
                <a16:creationId xmlns:a16="http://schemas.microsoft.com/office/drawing/2014/main" id="{40762037-F666-3C37-039A-B2575892E2BE}"/>
              </a:ext>
            </a:extLst>
          </p:cNvPr>
          <p:cNvPicPr>
            <a:picLocks noChangeAspect="1"/>
          </p:cNvPicPr>
          <p:nvPr/>
        </p:nvPicPr>
        <p:blipFill>
          <a:blip r:embed="rId3"/>
          <a:stretch>
            <a:fillRect/>
          </a:stretch>
        </p:blipFill>
        <p:spPr>
          <a:xfrm>
            <a:off x="3483509" y="784652"/>
            <a:ext cx="1802481" cy="736720"/>
          </a:xfrm>
          <a:prstGeom prst="rect">
            <a:avLst/>
          </a:prstGeom>
        </p:spPr>
      </p:pic>
      <p:sp>
        <p:nvSpPr>
          <p:cNvPr id="10" name="文本框 9">
            <a:extLst>
              <a:ext uri="{FF2B5EF4-FFF2-40B4-BE49-F238E27FC236}">
                <a16:creationId xmlns:a16="http://schemas.microsoft.com/office/drawing/2014/main" id="{B7846736-258C-46FF-4250-869E786EDED5}"/>
              </a:ext>
            </a:extLst>
          </p:cNvPr>
          <p:cNvSpPr txBox="1"/>
          <p:nvPr/>
        </p:nvSpPr>
        <p:spPr>
          <a:xfrm>
            <a:off x="46731" y="1655124"/>
            <a:ext cx="2294218" cy="307777"/>
          </a:xfrm>
          <a:prstGeom prst="rect">
            <a:avLst/>
          </a:prstGeom>
          <a:noFill/>
        </p:spPr>
        <p:txBody>
          <a:bodyPr wrap="none" rtlCol="0">
            <a:spAutoFit/>
          </a:bodyPr>
          <a:lstStyle/>
          <a:p>
            <a:r>
              <a:rPr lang="en-US" altLang="zh-CN" sz="1400" dirty="0"/>
              <a:t>1.</a:t>
            </a:r>
            <a:r>
              <a:rPr lang="zh-CN" altLang="en-US" sz="1400" dirty="0"/>
              <a:t>基站由公司内部初始配置</a:t>
            </a:r>
          </a:p>
        </p:txBody>
      </p:sp>
      <p:sp>
        <p:nvSpPr>
          <p:cNvPr id="12" name="文本框 11">
            <a:extLst>
              <a:ext uri="{FF2B5EF4-FFF2-40B4-BE49-F238E27FC236}">
                <a16:creationId xmlns:a16="http://schemas.microsoft.com/office/drawing/2014/main" id="{5AEEB987-069A-B6DE-C8F9-3B7A9FA8EDC7}"/>
              </a:ext>
            </a:extLst>
          </p:cNvPr>
          <p:cNvSpPr txBox="1"/>
          <p:nvPr/>
        </p:nvSpPr>
        <p:spPr>
          <a:xfrm>
            <a:off x="46731" y="4247035"/>
            <a:ext cx="5506978" cy="2308324"/>
          </a:xfrm>
          <a:prstGeom prst="rect">
            <a:avLst/>
          </a:prstGeom>
          <a:noFill/>
          <a:ln>
            <a:solidFill>
              <a:schemeClr val="tx1"/>
            </a:solidFill>
            <a:prstDash val="sysDash"/>
          </a:ln>
        </p:spPr>
        <p:txBody>
          <a:bodyPr wrap="square" rtlCol="0">
            <a:spAutoFit/>
          </a:bodyPr>
          <a:lstStyle/>
          <a:p>
            <a:r>
              <a:rPr lang="zh-CN" altLang="en-US" sz="1200" dirty="0"/>
              <a:t>基站连接</a:t>
            </a:r>
            <a:endParaRPr lang="en-US" altLang="zh-CN" sz="1200" dirty="0"/>
          </a:p>
          <a:p>
            <a:pPr marL="171450" indent="-171450">
              <a:buFont typeface="Arial" panose="020B0604020202020204" pitchFamily="34" charset="0"/>
              <a:buChar char="•"/>
            </a:pPr>
            <a:r>
              <a:rPr lang="zh-CN" altLang="en-US" sz="1200" dirty="0"/>
              <a:t>采集基站含</a:t>
            </a:r>
            <a:r>
              <a:rPr lang="en-US" altLang="zh-CN" sz="1200" dirty="0"/>
              <a:t>64</a:t>
            </a:r>
            <a:r>
              <a:rPr lang="zh-CN" altLang="en-US" sz="1200" dirty="0"/>
              <a:t>个接收通道和</a:t>
            </a:r>
            <a:r>
              <a:rPr lang="en-US" altLang="zh-CN" sz="1200" dirty="0"/>
              <a:t>64</a:t>
            </a:r>
            <a:r>
              <a:rPr lang="zh-CN" altLang="en-US" sz="1200" dirty="0"/>
              <a:t>个发射通道，</a:t>
            </a:r>
            <a:r>
              <a:rPr lang="en-US" altLang="zh-CN" sz="1200" dirty="0"/>
              <a:t>1</a:t>
            </a:r>
            <a:r>
              <a:rPr lang="zh-CN" altLang="en-US" sz="1200" dirty="0"/>
              <a:t>个公共</a:t>
            </a:r>
            <a:r>
              <a:rPr lang="en-US" altLang="zh-CN" sz="1200" dirty="0"/>
              <a:t>B</a:t>
            </a:r>
            <a:r>
              <a:rPr lang="zh-CN" altLang="en-US" sz="1200" dirty="0"/>
              <a:t>通道和</a:t>
            </a:r>
            <a:r>
              <a:rPr lang="en-US" altLang="zh-CN" sz="1200" dirty="0"/>
              <a:t>1</a:t>
            </a:r>
            <a:r>
              <a:rPr lang="zh-CN" altLang="en-US" sz="1200" dirty="0"/>
              <a:t>个公共</a:t>
            </a:r>
            <a:r>
              <a:rPr lang="en-US" altLang="zh-CN" sz="1200" dirty="0"/>
              <a:t>N</a:t>
            </a:r>
            <a:r>
              <a:rPr lang="zh-CN" altLang="en-US" sz="1200" dirty="0"/>
              <a:t>通道（即</a:t>
            </a:r>
            <a:r>
              <a:rPr lang="en-US" altLang="zh-CN" sz="1200" dirty="0"/>
              <a:t>ABN</a:t>
            </a:r>
            <a:r>
              <a:rPr lang="zh-CN" altLang="en-US" sz="1200" dirty="0"/>
              <a:t>接口）。其中接收每</a:t>
            </a:r>
            <a:r>
              <a:rPr lang="en-US" altLang="zh-CN" sz="1200" dirty="0"/>
              <a:t>16</a:t>
            </a:r>
            <a:r>
              <a:rPr lang="zh-CN" altLang="en-US" sz="1200" dirty="0"/>
              <a:t>通道作为一个独立接口，发射每</a:t>
            </a:r>
            <a:r>
              <a:rPr lang="en-US" altLang="zh-CN" sz="1200" dirty="0"/>
              <a:t>32</a:t>
            </a:r>
            <a:r>
              <a:rPr lang="zh-CN" altLang="en-US" sz="1200" dirty="0"/>
              <a:t>个作为一个独立接口。基站支持地震和电法同时采集，发射通道仅用于电法。</a:t>
            </a:r>
            <a:endParaRPr lang="en-US" altLang="zh-CN" sz="1200" dirty="0"/>
          </a:p>
          <a:p>
            <a:pPr marL="171450" indent="-171450">
              <a:buFont typeface="Arial" panose="020B0604020202020204" pitchFamily="34" charset="0"/>
              <a:buChar char="•"/>
            </a:pPr>
            <a:r>
              <a:rPr lang="zh-CN" altLang="en-US" sz="1200" dirty="0"/>
              <a:t>基站用于矿上监测前，</a:t>
            </a:r>
            <a:r>
              <a:rPr lang="zh-CN" altLang="en-US" sz="1200" dirty="0">
                <a:solidFill>
                  <a:srgbClr val="FF0000"/>
                </a:solidFill>
              </a:rPr>
              <a:t>必须进行初始配置</a:t>
            </a:r>
            <a:r>
              <a:rPr lang="zh-CN" altLang="en-US" sz="1200" dirty="0"/>
              <a:t>。通道规则</a:t>
            </a:r>
            <a:r>
              <a:rPr lang="zh-CN" altLang="en-US" sz="1200" dirty="0">
                <a:solidFill>
                  <a:srgbClr val="FF0000"/>
                </a:solidFill>
              </a:rPr>
              <a:t>遵从</a:t>
            </a:r>
            <a:r>
              <a:rPr lang="en-US" altLang="zh-CN" sz="1200" dirty="0">
                <a:solidFill>
                  <a:srgbClr val="FF0000"/>
                </a:solidFill>
              </a:rPr>
              <a:t>1~64</a:t>
            </a:r>
            <a:r>
              <a:rPr lang="zh-CN" altLang="en-US" sz="1200" dirty="0">
                <a:solidFill>
                  <a:srgbClr val="FF0000"/>
                </a:solidFill>
              </a:rPr>
              <a:t>顺序配置</a:t>
            </a:r>
            <a:r>
              <a:rPr lang="zh-CN" altLang="en-US" sz="1200" dirty="0"/>
              <a:t>，且</a:t>
            </a:r>
            <a:r>
              <a:rPr lang="zh-CN" altLang="en-US" sz="1200" dirty="0">
                <a:solidFill>
                  <a:srgbClr val="FF0000"/>
                </a:solidFill>
              </a:rPr>
              <a:t>电法通道在前（小通道号）</a:t>
            </a:r>
            <a:r>
              <a:rPr lang="zh-CN" altLang="en-US" sz="1200" dirty="0"/>
              <a:t>。以</a:t>
            </a:r>
            <a:r>
              <a:rPr lang="en-US" altLang="zh-CN" sz="1200" dirty="0"/>
              <a:t>32</a:t>
            </a:r>
            <a:r>
              <a:rPr lang="zh-CN" altLang="en-US" sz="1200" dirty="0"/>
              <a:t>电法发射、</a:t>
            </a:r>
            <a:r>
              <a:rPr lang="en-US" altLang="zh-CN" sz="1200" dirty="0"/>
              <a:t>48</a:t>
            </a:r>
            <a:r>
              <a:rPr lang="zh-CN" altLang="en-US" sz="1200" dirty="0"/>
              <a:t>电法接收、</a:t>
            </a:r>
            <a:r>
              <a:rPr lang="en-US" altLang="zh-CN" sz="1200" dirty="0"/>
              <a:t>16</a:t>
            </a:r>
            <a:r>
              <a:rPr lang="zh-CN" altLang="en-US" sz="1200" dirty="0"/>
              <a:t>地震接收为例。</a:t>
            </a:r>
            <a:endParaRPr lang="en-US" altLang="zh-CN" sz="1200" dirty="0"/>
          </a:p>
          <a:p>
            <a:pPr marL="171450" indent="-171450">
              <a:buFont typeface="Arial" panose="020B0604020202020204" pitchFamily="34" charset="0"/>
              <a:buChar char="•"/>
            </a:pPr>
            <a:r>
              <a:rPr lang="zh-CN" altLang="en-US" sz="1200" dirty="0"/>
              <a:t>震电联合时，基站接收接口</a:t>
            </a:r>
            <a:r>
              <a:rPr lang="en-US" altLang="zh-CN" sz="1200" dirty="0"/>
              <a:t>1-16</a:t>
            </a:r>
            <a:r>
              <a:rPr lang="zh-CN" altLang="en-US" sz="1200" dirty="0"/>
              <a:t>、</a:t>
            </a:r>
            <a:r>
              <a:rPr lang="en-US" altLang="zh-CN" sz="1200" dirty="0"/>
              <a:t>17-32</a:t>
            </a:r>
            <a:r>
              <a:rPr lang="zh-CN" altLang="en-US" sz="1200" dirty="0"/>
              <a:t>、</a:t>
            </a:r>
            <a:r>
              <a:rPr lang="en-US" altLang="zh-CN" sz="1200" dirty="0"/>
              <a:t>33-48</a:t>
            </a:r>
            <a:r>
              <a:rPr lang="zh-CN" altLang="en-US" sz="1200" dirty="0"/>
              <a:t>接电法采集大线，</a:t>
            </a:r>
            <a:r>
              <a:rPr lang="en-US" altLang="zh-CN" sz="1200" dirty="0"/>
              <a:t>49-64</a:t>
            </a:r>
            <a:r>
              <a:rPr lang="zh-CN" altLang="en-US" sz="1200" dirty="0"/>
              <a:t>接地震大线，基站发射接口</a:t>
            </a:r>
            <a:r>
              <a:rPr lang="en-US" altLang="zh-CN" sz="1200" dirty="0"/>
              <a:t>1-32</a:t>
            </a:r>
            <a:r>
              <a:rPr lang="zh-CN" altLang="en-US" sz="1200" dirty="0"/>
              <a:t>接电法发射大线。</a:t>
            </a:r>
            <a:endParaRPr lang="en-US" altLang="zh-CN" sz="1200" dirty="0"/>
          </a:p>
          <a:p>
            <a:pPr marL="171450" indent="-171450">
              <a:buFont typeface="Arial" panose="020B0604020202020204" pitchFamily="34" charset="0"/>
              <a:buChar char="•"/>
            </a:pPr>
            <a:r>
              <a:rPr lang="zh-CN" altLang="en-US" sz="1200" dirty="0"/>
              <a:t>基站只含地震或电法时，同样适用上述规则，但</a:t>
            </a:r>
            <a:r>
              <a:rPr lang="zh-CN" altLang="en-US" sz="1200" dirty="0">
                <a:solidFill>
                  <a:srgbClr val="FF0000"/>
                </a:solidFill>
              </a:rPr>
              <a:t>均从小通道号开始</a:t>
            </a:r>
            <a:r>
              <a:rPr lang="zh-CN" altLang="en-US" sz="1200" dirty="0"/>
              <a:t>。如只有微震时，基站接收接口</a:t>
            </a:r>
            <a:r>
              <a:rPr lang="en-US" altLang="zh-CN" sz="1200" dirty="0"/>
              <a:t>1-16</a:t>
            </a:r>
            <a:r>
              <a:rPr lang="zh-CN" altLang="en-US" sz="1200" dirty="0"/>
              <a:t>连接地震大线，其他接收接口连接无效；只有电法时，基站接收接口</a:t>
            </a:r>
            <a:r>
              <a:rPr lang="en-US" altLang="zh-CN" sz="1200" dirty="0"/>
              <a:t>1-16</a:t>
            </a:r>
            <a:r>
              <a:rPr lang="zh-CN" altLang="en-US" sz="1200" dirty="0"/>
              <a:t>、</a:t>
            </a:r>
            <a:r>
              <a:rPr lang="en-US" altLang="zh-CN" sz="1200" dirty="0"/>
              <a:t>17-32</a:t>
            </a:r>
            <a:r>
              <a:rPr lang="zh-CN" altLang="en-US" sz="1200" dirty="0"/>
              <a:t>、</a:t>
            </a:r>
            <a:r>
              <a:rPr lang="en-US" altLang="zh-CN" sz="1200" dirty="0"/>
              <a:t>33-48</a:t>
            </a:r>
            <a:r>
              <a:rPr lang="zh-CN" altLang="en-US" sz="1200" dirty="0"/>
              <a:t>接电法大线，基站发射接口</a:t>
            </a:r>
            <a:r>
              <a:rPr lang="en-US" altLang="zh-CN" sz="1200" dirty="0"/>
              <a:t>1-32</a:t>
            </a:r>
            <a:r>
              <a:rPr lang="zh-CN" altLang="en-US" sz="1200" dirty="0"/>
              <a:t>接电法发射大线。</a:t>
            </a:r>
            <a:endParaRPr lang="en-US" altLang="zh-CN" sz="1200" dirty="0"/>
          </a:p>
        </p:txBody>
      </p:sp>
      <p:pic>
        <p:nvPicPr>
          <p:cNvPr id="14" name="图片 13">
            <a:extLst>
              <a:ext uri="{FF2B5EF4-FFF2-40B4-BE49-F238E27FC236}">
                <a16:creationId xmlns:a16="http://schemas.microsoft.com/office/drawing/2014/main" id="{C992F400-D093-07B7-C543-3817E6500983}"/>
              </a:ext>
            </a:extLst>
          </p:cNvPr>
          <p:cNvPicPr>
            <a:picLocks noChangeAspect="1"/>
          </p:cNvPicPr>
          <p:nvPr/>
        </p:nvPicPr>
        <p:blipFill>
          <a:blip r:embed="rId4"/>
          <a:stretch>
            <a:fillRect/>
          </a:stretch>
        </p:blipFill>
        <p:spPr>
          <a:xfrm>
            <a:off x="169562" y="1951744"/>
            <a:ext cx="5116428" cy="2123658"/>
          </a:xfrm>
          <a:prstGeom prst="rect">
            <a:avLst/>
          </a:prstGeom>
        </p:spPr>
      </p:pic>
      <p:sp>
        <p:nvSpPr>
          <p:cNvPr id="19" name="文本框 18">
            <a:extLst>
              <a:ext uri="{FF2B5EF4-FFF2-40B4-BE49-F238E27FC236}">
                <a16:creationId xmlns:a16="http://schemas.microsoft.com/office/drawing/2014/main" id="{375B4E93-C6C0-5818-53CE-3AC3BE876C77}"/>
              </a:ext>
            </a:extLst>
          </p:cNvPr>
          <p:cNvSpPr txBox="1"/>
          <p:nvPr/>
        </p:nvSpPr>
        <p:spPr>
          <a:xfrm>
            <a:off x="6096000" y="4120417"/>
            <a:ext cx="6030036" cy="1754326"/>
          </a:xfrm>
          <a:prstGeom prst="rect">
            <a:avLst/>
          </a:prstGeom>
          <a:noFill/>
          <a:ln>
            <a:solidFill>
              <a:schemeClr val="tx1"/>
            </a:solidFill>
            <a:prstDash val="sysDash"/>
          </a:ln>
        </p:spPr>
        <p:txBody>
          <a:bodyPr wrap="square" rtlCol="0">
            <a:spAutoFit/>
          </a:bodyPr>
          <a:lstStyle/>
          <a:p>
            <a:r>
              <a:rPr lang="zh-CN" altLang="en-US" sz="1200" dirty="0"/>
              <a:t>服务器系统出厂设置</a:t>
            </a:r>
            <a:endParaRPr lang="en-US" altLang="zh-CN" sz="1200" dirty="0"/>
          </a:p>
          <a:p>
            <a:pPr marL="171450" indent="-171450">
              <a:buFont typeface="Arial" panose="020B0604020202020204" pitchFamily="34" charset="0"/>
              <a:buChar char="•"/>
            </a:pPr>
            <a:r>
              <a:rPr lang="en-US" altLang="zh-CN" sz="1200" dirty="0"/>
              <a:t>KJ1640</a:t>
            </a:r>
            <a:r>
              <a:rPr lang="zh-CN" altLang="en-US" sz="1200" dirty="0"/>
              <a:t>监测系统设置</a:t>
            </a:r>
            <a:r>
              <a:rPr lang="en-US" altLang="zh-CN" sz="1200" dirty="0"/>
              <a:t>【</a:t>
            </a:r>
            <a:r>
              <a:rPr lang="zh-CN" altLang="en-US" sz="1200" dirty="0"/>
              <a:t>出厂设置</a:t>
            </a:r>
            <a:r>
              <a:rPr lang="en-US" altLang="zh-CN" sz="1200" dirty="0"/>
              <a:t>】</a:t>
            </a:r>
            <a:r>
              <a:rPr lang="zh-CN" altLang="en-US" sz="1200" dirty="0"/>
              <a:t>参数时，其</a:t>
            </a:r>
            <a:r>
              <a:rPr lang="zh-CN" altLang="en-US" sz="1200" dirty="0">
                <a:solidFill>
                  <a:srgbClr val="FF0000"/>
                </a:solidFill>
              </a:rPr>
              <a:t>通道号和基站不同</a:t>
            </a:r>
            <a:r>
              <a:rPr lang="zh-CN" altLang="en-US" sz="1200" dirty="0"/>
              <a:t>。监测系统中的通道号根据基站实际使用通道数，按照电</a:t>
            </a:r>
            <a:r>
              <a:rPr lang="zh-CN" altLang="en-US" sz="1200" dirty="0">
                <a:solidFill>
                  <a:srgbClr val="FF0000"/>
                </a:solidFill>
              </a:rPr>
              <a:t>法接收</a:t>
            </a:r>
            <a:r>
              <a:rPr lang="en-US" altLang="zh-CN" sz="1200" dirty="0">
                <a:solidFill>
                  <a:srgbClr val="FF0000"/>
                </a:solidFill>
              </a:rPr>
              <a:t>-</a:t>
            </a:r>
            <a:r>
              <a:rPr lang="zh-CN" altLang="en-US" sz="1200" dirty="0">
                <a:solidFill>
                  <a:srgbClr val="FF0000"/>
                </a:solidFill>
              </a:rPr>
              <a:t>地震接收</a:t>
            </a:r>
            <a:r>
              <a:rPr lang="en-US" altLang="zh-CN" sz="1200" dirty="0">
                <a:solidFill>
                  <a:srgbClr val="FF0000"/>
                </a:solidFill>
              </a:rPr>
              <a:t>-</a:t>
            </a:r>
            <a:r>
              <a:rPr lang="zh-CN" altLang="en-US" sz="1200" dirty="0">
                <a:solidFill>
                  <a:srgbClr val="FF0000"/>
                </a:solidFill>
              </a:rPr>
              <a:t>电法发射顺序配置</a:t>
            </a:r>
            <a:r>
              <a:rPr lang="zh-CN" altLang="en-US" sz="1200" dirty="0"/>
              <a:t>。以</a:t>
            </a:r>
            <a:r>
              <a:rPr lang="en-US" altLang="zh-CN" sz="1200" dirty="0"/>
              <a:t>32</a:t>
            </a:r>
            <a:r>
              <a:rPr lang="zh-CN" altLang="en-US" sz="1200" dirty="0"/>
              <a:t>电法发射、</a:t>
            </a:r>
            <a:r>
              <a:rPr lang="en-US" altLang="zh-CN" sz="1200" dirty="0"/>
              <a:t>48</a:t>
            </a:r>
            <a:r>
              <a:rPr lang="zh-CN" altLang="en-US" sz="1200" dirty="0"/>
              <a:t>电法接收、</a:t>
            </a:r>
            <a:r>
              <a:rPr lang="en-US" altLang="zh-CN" sz="1200" dirty="0"/>
              <a:t>16</a:t>
            </a:r>
            <a:r>
              <a:rPr lang="zh-CN" altLang="en-US" sz="1200" dirty="0"/>
              <a:t>地震接收为例。</a:t>
            </a:r>
            <a:endParaRPr lang="en-US" altLang="zh-CN" sz="1200" dirty="0"/>
          </a:p>
          <a:p>
            <a:pPr marL="171450" indent="-171450">
              <a:buFont typeface="Arial" panose="020B0604020202020204" pitchFamily="34" charset="0"/>
              <a:buChar char="•"/>
            </a:pPr>
            <a:r>
              <a:rPr lang="zh-CN" altLang="en-US" sz="1200" dirty="0"/>
              <a:t>地震电法联合监测时，</a:t>
            </a:r>
            <a:r>
              <a:rPr lang="zh-CN" altLang="en-US" sz="1200" b="1" dirty="0"/>
              <a:t>微震采集</a:t>
            </a:r>
            <a:r>
              <a:rPr lang="zh-CN" altLang="en-US" sz="1200" dirty="0"/>
              <a:t>配置为</a:t>
            </a:r>
            <a:r>
              <a:rPr lang="en-US" altLang="zh-CN" sz="1200" dirty="0"/>
              <a:t>49-64</a:t>
            </a:r>
            <a:r>
              <a:rPr lang="zh-CN" altLang="en-US" sz="1200" dirty="0"/>
              <a:t>，</a:t>
            </a:r>
            <a:r>
              <a:rPr lang="zh-CN" altLang="en-US" sz="1200" b="1" dirty="0"/>
              <a:t>电法采集</a:t>
            </a:r>
            <a:r>
              <a:rPr lang="zh-CN" altLang="en-US" sz="1200" dirty="0"/>
              <a:t>配置为</a:t>
            </a:r>
            <a:r>
              <a:rPr lang="en-US" altLang="zh-CN" sz="1200" dirty="0"/>
              <a:t>1-48</a:t>
            </a:r>
            <a:r>
              <a:rPr lang="zh-CN" altLang="en-US" sz="1200" dirty="0"/>
              <a:t>，</a:t>
            </a:r>
            <a:r>
              <a:rPr lang="zh-CN" altLang="en-US" sz="1200" b="1" dirty="0"/>
              <a:t>电法发射</a:t>
            </a:r>
            <a:r>
              <a:rPr lang="zh-CN" altLang="en-US" sz="1200" dirty="0"/>
              <a:t>配置为</a:t>
            </a:r>
            <a:r>
              <a:rPr lang="en-US" altLang="zh-CN" sz="1200" dirty="0"/>
              <a:t>65-96</a:t>
            </a:r>
            <a:r>
              <a:rPr lang="zh-CN" altLang="en-US" sz="1200" dirty="0"/>
              <a:t>，电法的</a:t>
            </a:r>
            <a:r>
              <a:rPr lang="en-US" altLang="zh-CN" sz="1200" dirty="0"/>
              <a:t>B</a:t>
            </a:r>
            <a:r>
              <a:rPr lang="zh-CN" altLang="en-US" sz="1200" dirty="0"/>
              <a:t>和</a:t>
            </a:r>
            <a:r>
              <a:rPr lang="en-US" altLang="zh-CN" sz="1200" dirty="0"/>
              <a:t>N</a:t>
            </a:r>
            <a:r>
              <a:rPr lang="zh-CN" altLang="en-US" sz="1200" dirty="0"/>
              <a:t>顺序配置，</a:t>
            </a:r>
            <a:r>
              <a:rPr lang="en-US" altLang="zh-CN" sz="1200" dirty="0"/>
              <a:t>97-98</a:t>
            </a:r>
            <a:r>
              <a:rPr lang="zh-CN" altLang="en-US" sz="1200" dirty="0"/>
              <a:t>。如图所示。</a:t>
            </a:r>
            <a:endParaRPr lang="en-US" altLang="zh-CN" sz="1200" dirty="0"/>
          </a:p>
          <a:p>
            <a:pPr marL="171450" indent="-171450">
              <a:buFont typeface="Arial" panose="020B0604020202020204" pitchFamily="34" charset="0"/>
              <a:buChar char="•"/>
            </a:pPr>
            <a:r>
              <a:rPr lang="zh-CN" altLang="en-US" sz="1200" dirty="0"/>
              <a:t>只用于地震监测时，</a:t>
            </a:r>
            <a:r>
              <a:rPr lang="zh-CN" altLang="en-US" sz="1200" b="1" dirty="0"/>
              <a:t>微震采集</a:t>
            </a:r>
            <a:r>
              <a:rPr lang="zh-CN" altLang="en-US" sz="1200" dirty="0"/>
              <a:t>配置为</a:t>
            </a:r>
            <a:r>
              <a:rPr lang="en-US" altLang="zh-CN" sz="1200" dirty="0"/>
              <a:t>1-16</a:t>
            </a:r>
            <a:r>
              <a:rPr lang="zh-CN" altLang="en-US" sz="1200" dirty="0"/>
              <a:t>，其他参数为空。</a:t>
            </a:r>
            <a:endParaRPr lang="en-US" altLang="zh-CN" sz="1200" dirty="0"/>
          </a:p>
          <a:p>
            <a:pPr marL="171450" indent="-171450">
              <a:buFont typeface="Arial" panose="020B0604020202020204" pitchFamily="34" charset="0"/>
              <a:buChar char="•"/>
            </a:pPr>
            <a:r>
              <a:rPr lang="zh-CN" altLang="en-US" sz="1200" dirty="0"/>
              <a:t>只用于电法监测时，</a:t>
            </a:r>
            <a:r>
              <a:rPr lang="zh-CN" altLang="en-US" sz="1200" b="1" dirty="0"/>
              <a:t>电法采集</a:t>
            </a:r>
            <a:r>
              <a:rPr lang="zh-CN" altLang="en-US" sz="1200" dirty="0"/>
              <a:t>配置</a:t>
            </a:r>
            <a:r>
              <a:rPr lang="en-US" altLang="zh-CN" sz="1200" dirty="0"/>
              <a:t>1-48</a:t>
            </a:r>
            <a:r>
              <a:rPr lang="zh-CN" altLang="en-US" sz="1200" dirty="0"/>
              <a:t>，</a:t>
            </a:r>
            <a:r>
              <a:rPr lang="zh-CN" altLang="en-US" sz="1200" b="1" dirty="0"/>
              <a:t>电法发射</a:t>
            </a:r>
            <a:r>
              <a:rPr lang="zh-CN" altLang="en-US" sz="1200" dirty="0"/>
              <a:t>配置</a:t>
            </a:r>
            <a:r>
              <a:rPr lang="en-US" altLang="zh-CN" sz="1200" dirty="0"/>
              <a:t>49-80</a:t>
            </a:r>
            <a:r>
              <a:rPr lang="zh-CN" altLang="en-US" sz="1200" dirty="0"/>
              <a:t>。电法的</a:t>
            </a:r>
            <a:r>
              <a:rPr lang="en-US" altLang="zh-CN" sz="1200" dirty="0"/>
              <a:t>B</a:t>
            </a:r>
            <a:r>
              <a:rPr lang="zh-CN" altLang="en-US" sz="1200" dirty="0"/>
              <a:t>和</a:t>
            </a:r>
            <a:r>
              <a:rPr lang="en-US" altLang="zh-CN" sz="1200" dirty="0"/>
              <a:t>N</a:t>
            </a:r>
            <a:r>
              <a:rPr lang="zh-CN" altLang="en-US" sz="1200" dirty="0"/>
              <a:t>顺序配置，</a:t>
            </a:r>
            <a:r>
              <a:rPr lang="en-US" altLang="zh-CN" sz="1200" dirty="0"/>
              <a:t>81-82</a:t>
            </a:r>
            <a:r>
              <a:rPr lang="zh-CN" altLang="en-US" sz="1200" dirty="0"/>
              <a:t>，其他参数为空。</a:t>
            </a:r>
            <a:endParaRPr lang="en-US" altLang="zh-CN" sz="1200" dirty="0"/>
          </a:p>
        </p:txBody>
      </p:sp>
      <p:pic>
        <p:nvPicPr>
          <p:cNvPr id="21" name="图片 20">
            <a:extLst>
              <a:ext uri="{FF2B5EF4-FFF2-40B4-BE49-F238E27FC236}">
                <a16:creationId xmlns:a16="http://schemas.microsoft.com/office/drawing/2014/main" id="{678E250E-143D-FA04-B664-53EAA7A6E8E4}"/>
              </a:ext>
            </a:extLst>
          </p:cNvPr>
          <p:cNvPicPr>
            <a:picLocks noChangeAspect="1"/>
          </p:cNvPicPr>
          <p:nvPr/>
        </p:nvPicPr>
        <p:blipFill>
          <a:blip r:embed="rId5"/>
          <a:stretch>
            <a:fillRect/>
          </a:stretch>
        </p:blipFill>
        <p:spPr>
          <a:xfrm>
            <a:off x="7714534" y="331399"/>
            <a:ext cx="2655151" cy="3691823"/>
          </a:xfrm>
          <a:prstGeom prst="rect">
            <a:avLst/>
          </a:prstGeom>
        </p:spPr>
      </p:pic>
      <p:sp>
        <p:nvSpPr>
          <p:cNvPr id="22" name="箭头: 右 21">
            <a:extLst>
              <a:ext uri="{FF2B5EF4-FFF2-40B4-BE49-F238E27FC236}">
                <a16:creationId xmlns:a16="http://schemas.microsoft.com/office/drawing/2014/main" id="{CF420B63-B9B1-046B-F98A-EF5307C549FB}"/>
              </a:ext>
            </a:extLst>
          </p:cNvPr>
          <p:cNvSpPr/>
          <p:nvPr/>
        </p:nvSpPr>
        <p:spPr>
          <a:xfrm>
            <a:off x="2327223" y="999124"/>
            <a:ext cx="797811" cy="307777"/>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000" dirty="0"/>
              <a:t>现场安装</a:t>
            </a:r>
          </a:p>
        </p:txBody>
      </p:sp>
      <p:sp>
        <p:nvSpPr>
          <p:cNvPr id="23" name="文本框 22">
            <a:extLst>
              <a:ext uri="{FF2B5EF4-FFF2-40B4-BE49-F238E27FC236}">
                <a16:creationId xmlns:a16="http://schemas.microsoft.com/office/drawing/2014/main" id="{8CFC515D-6079-D9EE-7869-5105D942EB4F}"/>
              </a:ext>
            </a:extLst>
          </p:cNvPr>
          <p:cNvSpPr txBox="1"/>
          <p:nvPr/>
        </p:nvSpPr>
        <p:spPr>
          <a:xfrm>
            <a:off x="3259491" y="1650588"/>
            <a:ext cx="2294218" cy="307777"/>
          </a:xfrm>
          <a:prstGeom prst="rect">
            <a:avLst/>
          </a:prstGeom>
          <a:noFill/>
        </p:spPr>
        <p:txBody>
          <a:bodyPr wrap="none" rtlCol="0">
            <a:spAutoFit/>
          </a:bodyPr>
          <a:lstStyle/>
          <a:p>
            <a:r>
              <a:rPr lang="en-US" altLang="zh-CN" sz="1400" dirty="0"/>
              <a:t>2.</a:t>
            </a:r>
            <a:r>
              <a:rPr lang="zh-CN" altLang="en-US" sz="1400" dirty="0"/>
              <a:t>监测系统端配置相关参数</a:t>
            </a:r>
          </a:p>
        </p:txBody>
      </p:sp>
      <p:sp>
        <p:nvSpPr>
          <p:cNvPr id="3" name="文本框 2">
            <a:extLst>
              <a:ext uri="{FF2B5EF4-FFF2-40B4-BE49-F238E27FC236}">
                <a16:creationId xmlns:a16="http://schemas.microsoft.com/office/drawing/2014/main" id="{2143AD2F-3C29-720D-6740-DC7BDFF02644}"/>
              </a:ext>
            </a:extLst>
          </p:cNvPr>
          <p:cNvSpPr txBox="1"/>
          <p:nvPr/>
        </p:nvSpPr>
        <p:spPr>
          <a:xfrm>
            <a:off x="6096000" y="5971938"/>
            <a:ext cx="6030036" cy="461665"/>
          </a:xfrm>
          <a:prstGeom prst="rect">
            <a:avLst/>
          </a:prstGeom>
          <a:noFill/>
          <a:ln>
            <a:solidFill>
              <a:schemeClr val="tx1"/>
            </a:solidFill>
            <a:prstDash val="sysDash"/>
          </a:ln>
        </p:spPr>
        <p:txBody>
          <a:bodyPr wrap="square" rtlCol="0">
            <a:spAutoFit/>
          </a:bodyPr>
          <a:lstStyle/>
          <a:p>
            <a:r>
              <a:rPr lang="zh-CN" altLang="en-US" sz="1200" dirty="0"/>
              <a:t>其他</a:t>
            </a:r>
            <a:endParaRPr lang="en-US" altLang="zh-CN" sz="1200" dirty="0"/>
          </a:p>
          <a:p>
            <a:pPr marL="171450" indent="-171450">
              <a:buFont typeface="Arial" panose="020B0604020202020204" pitchFamily="34" charset="0"/>
              <a:buChar char="•"/>
            </a:pPr>
            <a:r>
              <a:rPr lang="zh-CN" altLang="en-US" sz="1200" dirty="0"/>
              <a:t>温度为独立通道，不占用基站的供电发射和采集通道，独立编号配置。</a:t>
            </a:r>
            <a:endParaRPr lang="en-US" altLang="zh-CN" sz="1200" dirty="0"/>
          </a:p>
        </p:txBody>
      </p:sp>
    </p:spTree>
    <p:extLst>
      <p:ext uri="{BB962C8B-B14F-4D97-AF65-F5344CB8AC3E}">
        <p14:creationId xmlns:p14="http://schemas.microsoft.com/office/powerpoint/2010/main" val="1578741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文本框 42">
            <a:extLst>
              <a:ext uri="{FF2B5EF4-FFF2-40B4-BE49-F238E27FC236}">
                <a16:creationId xmlns:a16="http://schemas.microsoft.com/office/drawing/2014/main" id="{ABBFB817-A503-33E4-F808-87C66D29BB2E}"/>
              </a:ext>
            </a:extLst>
          </p:cNvPr>
          <p:cNvSpPr txBox="1"/>
          <p:nvPr/>
        </p:nvSpPr>
        <p:spPr>
          <a:xfrm>
            <a:off x="106985" y="784027"/>
            <a:ext cx="11912600"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en-US" dirty="0"/>
              <a:t>检波器</a:t>
            </a:r>
            <a:r>
              <a:rPr lang="en-US" altLang="zh-CN" dirty="0"/>
              <a:t>/</a:t>
            </a:r>
            <a:r>
              <a:rPr lang="zh-CN" altLang="en-US" dirty="0"/>
              <a:t>电极布置在巷道掘进面（迎头）后方侧帮，定期沿掘进方向移动检波器。</a:t>
            </a:r>
            <a:endParaRPr lang="en-US" altLang="zh-CN" dirty="0"/>
          </a:p>
          <a:p>
            <a:pPr marL="285750" indent="-285750">
              <a:buFont typeface="Wingdings" panose="05000000000000000000" pitchFamily="2" charset="2"/>
              <a:buChar char="Ø"/>
            </a:pPr>
            <a:r>
              <a:rPr lang="zh-CN" altLang="en-US" dirty="0"/>
              <a:t>盾构机安装的检波器随盾构机一起移动，通常不涉及人工搬站移动。</a:t>
            </a:r>
            <a:endParaRPr lang="en-US" altLang="zh-CN" dirty="0"/>
          </a:p>
          <a:p>
            <a:pPr marL="285750" indent="-285750">
              <a:buFont typeface="Wingdings" panose="05000000000000000000" pitchFamily="2" charset="2"/>
              <a:buChar char="Ø"/>
            </a:pPr>
            <a:r>
              <a:rPr lang="zh-CN" altLang="en-US" dirty="0"/>
              <a:t>布置约</a:t>
            </a:r>
            <a:r>
              <a:rPr lang="en-US" altLang="zh-CN" dirty="0"/>
              <a:t>16</a:t>
            </a:r>
            <a:r>
              <a:rPr lang="zh-CN" altLang="en-US" dirty="0"/>
              <a:t>个检波器，间距</a:t>
            </a:r>
            <a:r>
              <a:rPr lang="en-US" altLang="zh-CN" dirty="0"/>
              <a:t>5m</a:t>
            </a:r>
            <a:r>
              <a:rPr lang="zh-CN" altLang="en-US" dirty="0"/>
              <a:t>，观测测线长度</a:t>
            </a:r>
            <a:r>
              <a:rPr lang="en-US" altLang="zh-CN" dirty="0"/>
              <a:t>75m</a:t>
            </a:r>
            <a:r>
              <a:rPr lang="zh-CN" altLang="en-US" dirty="0"/>
              <a:t>，盾构布置时检波器间距不固定。</a:t>
            </a:r>
            <a:endParaRPr lang="en-US" altLang="zh-CN" dirty="0"/>
          </a:p>
          <a:p>
            <a:pPr marL="285750" indent="-285750">
              <a:buFont typeface="Wingdings" panose="05000000000000000000" pitchFamily="2" charset="2"/>
              <a:buChar char="Ø"/>
            </a:pPr>
            <a:r>
              <a:rPr lang="zh-CN" altLang="en-US" dirty="0"/>
              <a:t>首检波器到掘进迎头的距离，定义为偏移距</a:t>
            </a:r>
            <a:r>
              <a:rPr lang="en-US" altLang="zh-CN" dirty="0"/>
              <a:t>h</a:t>
            </a:r>
            <a:r>
              <a:rPr lang="zh-CN" altLang="en-US" dirty="0"/>
              <a:t>：</a:t>
            </a:r>
            <a:r>
              <a:rPr lang="en-US" altLang="zh-CN" dirty="0"/>
              <a:t>5&lt;=h&lt;=40</a:t>
            </a:r>
            <a:r>
              <a:rPr lang="zh-CN" altLang="en-US" dirty="0"/>
              <a:t>。</a:t>
            </a:r>
            <a:endParaRPr lang="en-US" altLang="zh-CN" dirty="0"/>
          </a:p>
          <a:p>
            <a:pPr marL="285750" indent="-285750">
              <a:buFont typeface="Wingdings" panose="05000000000000000000" pitchFamily="2" charset="2"/>
              <a:buChar char="Ø"/>
            </a:pPr>
            <a:r>
              <a:rPr lang="zh-CN" altLang="en-US" dirty="0"/>
              <a:t>电法布置和地震类似，发射电极和接收电极位置通常存在小偏离距离（如</a:t>
            </a:r>
            <a:r>
              <a:rPr lang="en-US" altLang="zh-CN" dirty="0"/>
              <a:t>20cm</a:t>
            </a:r>
            <a:r>
              <a:rPr lang="zh-CN" altLang="en-US" dirty="0"/>
              <a:t>）。</a:t>
            </a:r>
            <a:endParaRPr lang="en-US" altLang="zh-CN" dirty="0"/>
          </a:p>
          <a:p>
            <a:pPr marL="285750" indent="-285750">
              <a:buFont typeface="Wingdings" panose="05000000000000000000" pitchFamily="2" charset="2"/>
              <a:buChar char="Ø"/>
            </a:pPr>
            <a:r>
              <a:rPr lang="zh-CN" altLang="en-US" dirty="0"/>
              <a:t>检波器一般采用消声棉包裹，隔离巷道声波。</a:t>
            </a:r>
            <a:endParaRPr lang="en-US" altLang="zh-CN" dirty="0"/>
          </a:p>
          <a:p>
            <a:pPr marL="285750" indent="-285750">
              <a:buFont typeface="Wingdings" panose="05000000000000000000" pitchFamily="2" charset="2"/>
              <a:buChar char="Ø"/>
            </a:pPr>
            <a:r>
              <a:rPr lang="zh-CN" altLang="en-US" dirty="0"/>
              <a:t>观测系统的坐标基于掘进里程和偏移距计算，后续具体给出方法。</a:t>
            </a:r>
            <a:endParaRPr lang="en-US" altLang="zh-CN" dirty="0"/>
          </a:p>
        </p:txBody>
      </p:sp>
      <p:sp>
        <p:nvSpPr>
          <p:cNvPr id="60" name="文本框 59">
            <a:extLst>
              <a:ext uri="{FF2B5EF4-FFF2-40B4-BE49-F238E27FC236}">
                <a16:creationId xmlns:a16="http://schemas.microsoft.com/office/drawing/2014/main" id="{A4E97167-DCD5-7E54-17F2-BAC4E3355711}"/>
              </a:ext>
            </a:extLst>
          </p:cNvPr>
          <p:cNvSpPr txBox="1"/>
          <p:nvPr/>
        </p:nvSpPr>
        <p:spPr>
          <a:xfrm>
            <a:off x="5516" y="0"/>
            <a:ext cx="4426783" cy="523220"/>
          </a:xfrm>
          <a:prstGeom prst="rect">
            <a:avLst/>
          </a:prstGeom>
          <a:noFill/>
        </p:spPr>
        <p:txBody>
          <a:bodyPr wrap="square" rtlCol="0">
            <a:spAutoFit/>
          </a:bodyPr>
          <a:lstStyle/>
          <a:p>
            <a:r>
              <a:rPr lang="zh-CN" altLang="en-US" sz="2800" dirty="0"/>
              <a:t>观测系统</a:t>
            </a:r>
          </a:p>
        </p:txBody>
      </p:sp>
      <p:grpSp>
        <p:nvGrpSpPr>
          <p:cNvPr id="13" name="组合 12">
            <a:extLst>
              <a:ext uri="{FF2B5EF4-FFF2-40B4-BE49-F238E27FC236}">
                <a16:creationId xmlns:a16="http://schemas.microsoft.com/office/drawing/2014/main" id="{A8921422-AB03-DB62-E9AC-722B3C2B04F1}"/>
              </a:ext>
            </a:extLst>
          </p:cNvPr>
          <p:cNvGrpSpPr/>
          <p:nvPr/>
        </p:nvGrpSpPr>
        <p:grpSpPr>
          <a:xfrm>
            <a:off x="1180998" y="3288037"/>
            <a:ext cx="10317096" cy="2860389"/>
            <a:chOff x="1271789" y="2373637"/>
            <a:chExt cx="10317096" cy="2860389"/>
          </a:xfrm>
        </p:grpSpPr>
        <p:sp>
          <p:nvSpPr>
            <p:cNvPr id="20" name="等腰三角形 19">
              <a:extLst>
                <a:ext uri="{FF2B5EF4-FFF2-40B4-BE49-F238E27FC236}">
                  <a16:creationId xmlns:a16="http://schemas.microsoft.com/office/drawing/2014/main" id="{FACF9A89-DF1F-E00B-FE8F-6979881025EB}"/>
                </a:ext>
              </a:extLst>
            </p:cNvPr>
            <p:cNvSpPr/>
            <p:nvPr/>
          </p:nvSpPr>
          <p:spPr>
            <a:xfrm>
              <a:off x="1271789"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1394BE5C-BD7E-7336-835F-00D35F007898}"/>
                </a:ext>
              </a:extLst>
            </p:cNvPr>
            <p:cNvSpPr/>
            <p:nvPr/>
          </p:nvSpPr>
          <p:spPr>
            <a:xfrm>
              <a:off x="2126958"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9691E267-5BE8-3BAB-6AA4-F06981C4D069}"/>
                </a:ext>
              </a:extLst>
            </p:cNvPr>
            <p:cNvSpPr/>
            <p:nvPr/>
          </p:nvSpPr>
          <p:spPr>
            <a:xfrm>
              <a:off x="2982127"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B069D55E-E9FC-C154-1E39-8859D01903E8}"/>
                </a:ext>
              </a:extLst>
            </p:cNvPr>
            <p:cNvSpPr/>
            <p:nvPr/>
          </p:nvSpPr>
          <p:spPr>
            <a:xfrm>
              <a:off x="3837296"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775C1A82-0CBB-3B9E-810B-4A69EF45317D}"/>
                </a:ext>
              </a:extLst>
            </p:cNvPr>
            <p:cNvSpPr/>
            <p:nvPr/>
          </p:nvSpPr>
          <p:spPr>
            <a:xfrm>
              <a:off x="4692466"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993662AD-5F38-315F-8040-8F83432E42D6}"/>
                </a:ext>
              </a:extLst>
            </p:cNvPr>
            <p:cNvSpPr/>
            <p:nvPr/>
          </p:nvSpPr>
          <p:spPr>
            <a:xfrm>
              <a:off x="5547636"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28CCDBE5-CCF0-2465-161F-179E0CD3152C}"/>
                </a:ext>
              </a:extLst>
            </p:cNvPr>
            <p:cNvSpPr/>
            <p:nvPr/>
          </p:nvSpPr>
          <p:spPr>
            <a:xfrm>
              <a:off x="6402806" y="3649987"/>
              <a:ext cx="130628" cy="14151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B813077B-C134-F537-B91B-0F2FD590ABF4}"/>
                </a:ext>
              </a:extLst>
            </p:cNvPr>
            <p:cNvSpPr txBox="1"/>
            <p:nvPr/>
          </p:nvSpPr>
          <p:spPr>
            <a:xfrm>
              <a:off x="4193944" y="3443745"/>
              <a:ext cx="498521" cy="553998"/>
            </a:xfrm>
            <a:prstGeom prst="rect">
              <a:avLst/>
            </a:prstGeom>
            <a:noFill/>
          </p:spPr>
          <p:txBody>
            <a:bodyPr wrap="square" lIns="0" tIns="0" rIns="0" bIns="0" rtlCol="0">
              <a:spAutoFit/>
            </a:bodyPr>
            <a:lstStyle/>
            <a:p>
              <a:r>
                <a:rPr lang="en-US" altLang="zh-CN" sz="3600" dirty="0"/>
                <a:t>…</a:t>
              </a:r>
              <a:endParaRPr lang="zh-CN" altLang="en-US" sz="3600" dirty="0"/>
            </a:p>
          </p:txBody>
        </p:sp>
        <p:sp>
          <p:nvSpPr>
            <p:cNvPr id="46" name="文本框 45">
              <a:extLst>
                <a:ext uri="{FF2B5EF4-FFF2-40B4-BE49-F238E27FC236}">
                  <a16:creationId xmlns:a16="http://schemas.microsoft.com/office/drawing/2014/main" id="{4932CD36-54CA-202C-4ECE-C9633600966A}"/>
                </a:ext>
              </a:extLst>
            </p:cNvPr>
            <p:cNvSpPr txBox="1"/>
            <p:nvPr/>
          </p:nvSpPr>
          <p:spPr>
            <a:xfrm>
              <a:off x="7513658" y="4848233"/>
              <a:ext cx="721557" cy="215444"/>
            </a:xfrm>
            <a:prstGeom prst="rect">
              <a:avLst/>
            </a:prstGeom>
            <a:noFill/>
          </p:spPr>
          <p:txBody>
            <a:bodyPr wrap="square" lIns="0" tIns="0" rIns="0" bIns="0" rtlCol="0">
              <a:spAutoFit/>
            </a:bodyPr>
            <a:lstStyle/>
            <a:p>
              <a:r>
                <a:rPr lang="zh-CN" altLang="en-US" sz="1400" dirty="0"/>
                <a:t>掘进迎头</a:t>
              </a:r>
            </a:p>
          </p:txBody>
        </p:sp>
        <p:cxnSp>
          <p:nvCxnSpPr>
            <p:cNvPr id="49" name="直接连接符 48">
              <a:extLst>
                <a:ext uri="{FF2B5EF4-FFF2-40B4-BE49-F238E27FC236}">
                  <a16:creationId xmlns:a16="http://schemas.microsoft.com/office/drawing/2014/main" id="{D7885FA7-8441-8DB0-E0BA-143F662EC546}"/>
                </a:ext>
              </a:extLst>
            </p:cNvPr>
            <p:cNvCxnSpPr>
              <a:cxnSpLocks/>
            </p:cNvCxnSpPr>
            <p:nvPr/>
          </p:nvCxnSpPr>
          <p:spPr>
            <a:xfrm>
              <a:off x="6533434" y="3721181"/>
              <a:ext cx="1247805" cy="0"/>
            </a:xfrm>
            <a:prstGeom prst="line">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1" name="文本框 50">
              <a:extLst>
                <a:ext uri="{FF2B5EF4-FFF2-40B4-BE49-F238E27FC236}">
                  <a16:creationId xmlns:a16="http://schemas.microsoft.com/office/drawing/2014/main" id="{533E7DB3-0CC2-92DC-6FD2-28E46B7F002B}"/>
                </a:ext>
              </a:extLst>
            </p:cNvPr>
            <p:cNvSpPr txBox="1"/>
            <p:nvPr/>
          </p:nvSpPr>
          <p:spPr>
            <a:xfrm>
              <a:off x="5037630" y="3518640"/>
              <a:ext cx="397965" cy="215444"/>
            </a:xfrm>
            <a:prstGeom prst="rect">
              <a:avLst/>
            </a:prstGeom>
            <a:noFill/>
          </p:spPr>
          <p:txBody>
            <a:bodyPr wrap="square" lIns="0" tIns="0" rIns="0" bIns="0" rtlCol="0">
              <a:spAutoFit/>
            </a:bodyPr>
            <a:lstStyle/>
            <a:p>
              <a:r>
                <a:rPr lang="zh-CN" altLang="en-US" sz="1400" dirty="0"/>
                <a:t>间距</a:t>
              </a:r>
            </a:p>
          </p:txBody>
        </p:sp>
        <p:sp>
          <p:nvSpPr>
            <p:cNvPr id="52" name="左中括号 51">
              <a:extLst>
                <a:ext uri="{FF2B5EF4-FFF2-40B4-BE49-F238E27FC236}">
                  <a16:creationId xmlns:a16="http://schemas.microsoft.com/office/drawing/2014/main" id="{8312FD7D-2FB6-37E3-A1E3-5EC2D7821D31}"/>
                </a:ext>
              </a:extLst>
            </p:cNvPr>
            <p:cNvSpPr/>
            <p:nvPr/>
          </p:nvSpPr>
          <p:spPr>
            <a:xfrm rot="5400000">
              <a:off x="3823097" y="1010789"/>
              <a:ext cx="146971" cy="5131434"/>
            </a:xfrm>
            <a:prstGeom prst="leftBracket">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zh-CN" altLang="en-US"/>
            </a:p>
          </p:txBody>
        </p:sp>
        <p:sp>
          <p:nvSpPr>
            <p:cNvPr id="53" name="文本框 52">
              <a:extLst>
                <a:ext uri="{FF2B5EF4-FFF2-40B4-BE49-F238E27FC236}">
                  <a16:creationId xmlns:a16="http://schemas.microsoft.com/office/drawing/2014/main" id="{1B3142C3-06B5-44B6-2025-316A353DCD2A}"/>
                </a:ext>
              </a:extLst>
            </p:cNvPr>
            <p:cNvSpPr txBox="1"/>
            <p:nvPr/>
          </p:nvSpPr>
          <p:spPr>
            <a:xfrm>
              <a:off x="3773479" y="3260886"/>
              <a:ext cx="814423" cy="215444"/>
            </a:xfrm>
            <a:prstGeom prst="rect">
              <a:avLst/>
            </a:prstGeom>
            <a:noFill/>
          </p:spPr>
          <p:txBody>
            <a:bodyPr wrap="square" lIns="0" tIns="0" rIns="0" bIns="0" rtlCol="0">
              <a:spAutoFit/>
            </a:bodyPr>
            <a:lstStyle/>
            <a:p>
              <a:r>
                <a:rPr lang="zh-CN" altLang="en-US" sz="1400" dirty="0"/>
                <a:t>观测长度</a:t>
              </a:r>
            </a:p>
          </p:txBody>
        </p:sp>
        <p:cxnSp>
          <p:nvCxnSpPr>
            <p:cNvPr id="55" name="直接连接符 54">
              <a:extLst>
                <a:ext uri="{FF2B5EF4-FFF2-40B4-BE49-F238E27FC236}">
                  <a16:creationId xmlns:a16="http://schemas.microsoft.com/office/drawing/2014/main" id="{2CC40421-E8DE-C42A-1429-390DA45C4F9D}"/>
                </a:ext>
              </a:extLst>
            </p:cNvPr>
            <p:cNvCxnSpPr>
              <a:cxnSpLocks/>
            </p:cNvCxnSpPr>
            <p:nvPr/>
          </p:nvCxnSpPr>
          <p:spPr>
            <a:xfrm>
              <a:off x="4823094" y="3749166"/>
              <a:ext cx="724542"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直接连接符 56">
              <a:extLst>
                <a:ext uri="{FF2B5EF4-FFF2-40B4-BE49-F238E27FC236}">
                  <a16:creationId xmlns:a16="http://schemas.microsoft.com/office/drawing/2014/main" id="{83BEB88B-1811-042C-3394-C6E95C09E408}"/>
                </a:ext>
              </a:extLst>
            </p:cNvPr>
            <p:cNvCxnSpPr>
              <a:cxnSpLocks/>
            </p:cNvCxnSpPr>
            <p:nvPr/>
          </p:nvCxnSpPr>
          <p:spPr>
            <a:xfrm flipH="1">
              <a:off x="9372688" y="2373637"/>
              <a:ext cx="1485004" cy="2860389"/>
            </a:xfrm>
            <a:prstGeom prst="line">
              <a:avLst/>
            </a:prstGeom>
          </p:spPr>
          <p:style>
            <a:lnRef idx="3">
              <a:schemeClr val="accent6"/>
            </a:lnRef>
            <a:fillRef idx="0">
              <a:schemeClr val="accent6"/>
            </a:fillRef>
            <a:effectRef idx="2">
              <a:schemeClr val="accent6"/>
            </a:effectRef>
            <a:fontRef idx="minor">
              <a:schemeClr val="tx1"/>
            </a:fontRef>
          </p:style>
        </p:cxnSp>
        <p:sp>
          <p:nvSpPr>
            <p:cNvPr id="58" name="文本框 57">
              <a:extLst>
                <a:ext uri="{FF2B5EF4-FFF2-40B4-BE49-F238E27FC236}">
                  <a16:creationId xmlns:a16="http://schemas.microsoft.com/office/drawing/2014/main" id="{3F2EE992-3018-9BF4-C160-F698C5797C9B}"/>
                </a:ext>
              </a:extLst>
            </p:cNvPr>
            <p:cNvSpPr txBox="1"/>
            <p:nvPr/>
          </p:nvSpPr>
          <p:spPr>
            <a:xfrm rot="17921442">
              <a:off x="9187377" y="4308966"/>
              <a:ext cx="926937" cy="215444"/>
            </a:xfrm>
            <a:prstGeom prst="rect">
              <a:avLst/>
            </a:prstGeom>
            <a:noFill/>
          </p:spPr>
          <p:txBody>
            <a:bodyPr wrap="square" lIns="0" tIns="0" rIns="0" bIns="0" rtlCol="0">
              <a:spAutoFit/>
            </a:bodyPr>
            <a:lstStyle/>
            <a:p>
              <a:r>
                <a:rPr lang="zh-CN" altLang="en-US" sz="1400" dirty="0"/>
                <a:t>反射界面</a:t>
              </a:r>
            </a:p>
          </p:txBody>
        </p:sp>
        <p:sp>
          <p:nvSpPr>
            <p:cNvPr id="61" name="文本框 60">
              <a:extLst>
                <a:ext uri="{FF2B5EF4-FFF2-40B4-BE49-F238E27FC236}">
                  <a16:creationId xmlns:a16="http://schemas.microsoft.com/office/drawing/2014/main" id="{17EB8300-80B9-F8A5-25F3-E2AF1791D02A}"/>
                </a:ext>
              </a:extLst>
            </p:cNvPr>
            <p:cNvSpPr txBox="1"/>
            <p:nvPr/>
          </p:nvSpPr>
          <p:spPr>
            <a:xfrm>
              <a:off x="6094843" y="3830746"/>
              <a:ext cx="763624" cy="215444"/>
            </a:xfrm>
            <a:prstGeom prst="rect">
              <a:avLst/>
            </a:prstGeom>
            <a:noFill/>
          </p:spPr>
          <p:txBody>
            <a:bodyPr wrap="square" lIns="0" tIns="0" rIns="0" bIns="0" rtlCol="0">
              <a:spAutoFit/>
            </a:bodyPr>
            <a:lstStyle/>
            <a:p>
              <a:pPr algn="ctr"/>
              <a:r>
                <a:rPr lang="zh-CN" altLang="en-US" sz="1400" dirty="0"/>
                <a:t>首通道</a:t>
              </a:r>
            </a:p>
          </p:txBody>
        </p:sp>
        <p:sp>
          <p:nvSpPr>
            <p:cNvPr id="63" name="矩形 62">
              <a:extLst>
                <a:ext uri="{FF2B5EF4-FFF2-40B4-BE49-F238E27FC236}">
                  <a16:creationId xmlns:a16="http://schemas.microsoft.com/office/drawing/2014/main" id="{65BC3628-8E81-552F-6E12-F2A533F2428B}"/>
                </a:ext>
              </a:extLst>
            </p:cNvPr>
            <p:cNvSpPr/>
            <p:nvPr/>
          </p:nvSpPr>
          <p:spPr>
            <a:xfrm>
              <a:off x="7781239" y="2373637"/>
              <a:ext cx="150229" cy="2457769"/>
            </a:xfrm>
            <a:prstGeom prst="rect">
              <a:avLst/>
            </a:prstGeom>
            <a:solidFill>
              <a:schemeClr val="bg1">
                <a:lumMod val="95000"/>
              </a:schemeClr>
            </a:solidFill>
            <a:ln w="12700">
              <a:solidFill>
                <a:schemeClr val="tx1"/>
              </a:solidFill>
              <a:prstDash val="sysDot"/>
            </a:ln>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cxnSp>
          <p:nvCxnSpPr>
            <p:cNvPr id="65" name="直接连接符 64">
              <a:extLst>
                <a:ext uri="{FF2B5EF4-FFF2-40B4-BE49-F238E27FC236}">
                  <a16:creationId xmlns:a16="http://schemas.microsoft.com/office/drawing/2014/main" id="{20E9C396-7302-9AD5-96C5-87A8DF9427E4}"/>
                </a:ext>
              </a:extLst>
            </p:cNvPr>
            <p:cNvCxnSpPr>
              <a:cxnSpLocks/>
            </p:cNvCxnSpPr>
            <p:nvPr/>
          </p:nvCxnSpPr>
          <p:spPr>
            <a:xfrm flipV="1">
              <a:off x="8643095" y="3716741"/>
              <a:ext cx="1466646" cy="17343"/>
            </a:xfrm>
            <a:prstGeom prst="line">
              <a:avLst/>
            </a:prstGeom>
            <a:ln w="9525" cap="flat" cmpd="sng" algn="ctr">
              <a:solidFill>
                <a:schemeClr val="dk1"/>
              </a:solidFill>
              <a:prstDash val="dash"/>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
          <p:nvSpPr>
            <p:cNvPr id="67" name="文本框 66">
              <a:extLst>
                <a:ext uri="{FF2B5EF4-FFF2-40B4-BE49-F238E27FC236}">
                  <a16:creationId xmlns:a16="http://schemas.microsoft.com/office/drawing/2014/main" id="{EB1F3DEE-DFF4-9928-02A8-C3D90B81F148}"/>
                </a:ext>
              </a:extLst>
            </p:cNvPr>
            <p:cNvSpPr txBox="1"/>
            <p:nvPr/>
          </p:nvSpPr>
          <p:spPr>
            <a:xfrm>
              <a:off x="8969961" y="3532075"/>
              <a:ext cx="920491" cy="184666"/>
            </a:xfrm>
            <a:prstGeom prst="rect">
              <a:avLst/>
            </a:prstGeom>
            <a:noFill/>
          </p:spPr>
          <p:txBody>
            <a:bodyPr wrap="square" lIns="0" tIns="0" rIns="0" bIns="0" rtlCol="0">
              <a:spAutoFit/>
            </a:bodyPr>
            <a:lstStyle/>
            <a:p>
              <a:r>
                <a:rPr lang="zh-CN" altLang="en-US" sz="1200" dirty="0"/>
                <a:t>预测</a:t>
              </a:r>
              <a:r>
                <a:rPr lang="en-US" altLang="zh-CN" sz="1200" dirty="0"/>
                <a:t>&lt;=50m</a:t>
              </a:r>
              <a:endParaRPr lang="zh-CN" altLang="en-US" sz="1200" dirty="0"/>
            </a:p>
          </p:txBody>
        </p:sp>
        <p:cxnSp>
          <p:nvCxnSpPr>
            <p:cNvPr id="7" name="直接箭头连接符 6">
              <a:extLst>
                <a:ext uri="{FF2B5EF4-FFF2-40B4-BE49-F238E27FC236}">
                  <a16:creationId xmlns:a16="http://schemas.microsoft.com/office/drawing/2014/main" id="{96BDBC3A-F5D4-B99F-995D-50645A5F9A0E}"/>
                </a:ext>
              </a:extLst>
            </p:cNvPr>
            <p:cNvCxnSpPr>
              <a:cxnSpLocks/>
            </p:cNvCxnSpPr>
            <p:nvPr/>
          </p:nvCxnSpPr>
          <p:spPr>
            <a:xfrm flipH="1">
              <a:off x="7781239" y="2976671"/>
              <a:ext cx="38076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00E4FA7D-B98B-86E6-FAF5-CF12FECF6A0F}"/>
                </a:ext>
              </a:extLst>
            </p:cNvPr>
            <p:cNvSpPr/>
            <p:nvPr/>
          </p:nvSpPr>
          <p:spPr>
            <a:xfrm>
              <a:off x="8441133" y="2373637"/>
              <a:ext cx="175455" cy="2457769"/>
            </a:xfrm>
            <a:prstGeom prst="rect">
              <a:avLst/>
            </a:prstGeom>
            <a:solidFill>
              <a:schemeClr val="bg1">
                <a:lumMod val="75000"/>
              </a:schemeClr>
            </a:solidFill>
            <a:ln w="12700">
              <a:solidFill>
                <a:schemeClr val="tx1"/>
              </a:solidFill>
              <a:prstDash val="sysDot"/>
            </a:ln>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3FCCF95E-F79D-60A9-17FE-A41AFABB3025}"/>
                </a:ext>
              </a:extLst>
            </p:cNvPr>
            <p:cNvSpPr/>
            <p:nvPr/>
          </p:nvSpPr>
          <p:spPr>
            <a:xfrm>
              <a:off x="8001702" y="4218143"/>
              <a:ext cx="412924" cy="198546"/>
            </a:xfrm>
            <a:prstGeom prst="rightArrow">
              <a:avLst/>
            </a:prstGeom>
            <a:ln>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CA22B84-1F27-BE10-AE01-2CA286702297}"/>
                </a:ext>
              </a:extLst>
            </p:cNvPr>
            <p:cNvSpPr txBox="1"/>
            <p:nvPr/>
          </p:nvSpPr>
          <p:spPr>
            <a:xfrm>
              <a:off x="6869730" y="3489693"/>
              <a:ext cx="692220" cy="215444"/>
            </a:xfrm>
            <a:prstGeom prst="rect">
              <a:avLst/>
            </a:prstGeom>
            <a:noFill/>
          </p:spPr>
          <p:txBody>
            <a:bodyPr wrap="square" lIns="0" tIns="0" rIns="0" bIns="0" rtlCol="0">
              <a:spAutoFit/>
            </a:bodyPr>
            <a:lstStyle/>
            <a:p>
              <a:r>
                <a:rPr lang="zh-CN" altLang="en-US" sz="1400" dirty="0"/>
                <a:t>偏移距</a:t>
              </a:r>
            </a:p>
          </p:txBody>
        </p:sp>
        <p:sp>
          <p:nvSpPr>
            <p:cNvPr id="8" name="文本框 7">
              <a:extLst>
                <a:ext uri="{FF2B5EF4-FFF2-40B4-BE49-F238E27FC236}">
                  <a16:creationId xmlns:a16="http://schemas.microsoft.com/office/drawing/2014/main" id="{63EA1708-6815-00CF-C778-73B3D3EFA9D6}"/>
                </a:ext>
              </a:extLst>
            </p:cNvPr>
            <p:cNvSpPr txBox="1"/>
            <p:nvPr/>
          </p:nvSpPr>
          <p:spPr>
            <a:xfrm>
              <a:off x="7931468" y="4017079"/>
              <a:ext cx="692220" cy="215444"/>
            </a:xfrm>
            <a:prstGeom prst="rect">
              <a:avLst/>
            </a:prstGeom>
            <a:noFill/>
          </p:spPr>
          <p:txBody>
            <a:bodyPr wrap="square" lIns="0" tIns="0" rIns="0" bIns="0" rtlCol="0">
              <a:spAutoFit/>
            </a:bodyPr>
            <a:lstStyle/>
            <a:p>
              <a:r>
                <a:rPr lang="zh-CN" altLang="en-US" sz="1400" dirty="0"/>
                <a:t>日进尺</a:t>
              </a:r>
            </a:p>
          </p:txBody>
        </p:sp>
        <p:sp>
          <p:nvSpPr>
            <p:cNvPr id="16" name="文本框 15">
              <a:extLst>
                <a:ext uri="{FF2B5EF4-FFF2-40B4-BE49-F238E27FC236}">
                  <a16:creationId xmlns:a16="http://schemas.microsoft.com/office/drawing/2014/main" id="{ADC8F7EF-61D3-4CBA-D139-DBB17B7874C2}"/>
                </a:ext>
              </a:extLst>
            </p:cNvPr>
            <p:cNvSpPr txBox="1"/>
            <p:nvPr/>
          </p:nvSpPr>
          <p:spPr>
            <a:xfrm>
              <a:off x="9126253" y="2761227"/>
              <a:ext cx="814423" cy="215444"/>
            </a:xfrm>
            <a:prstGeom prst="rect">
              <a:avLst/>
            </a:prstGeom>
            <a:noFill/>
          </p:spPr>
          <p:txBody>
            <a:bodyPr wrap="square" lIns="0" tIns="0" rIns="0" bIns="0" rtlCol="0">
              <a:spAutoFit/>
            </a:bodyPr>
            <a:lstStyle/>
            <a:p>
              <a:r>
                <a:rPr lang="zh-CN" altLang="en-US" sz="1400" dirty="0"/>
                <a:t>成像范围</a:t>
              </a:r>
            </a:p>
          </p:txBody>
        </p:sp>
      </p:grpSp>
    </p:spTree>
    <p:extLst>
      <p:ext uri="{BB962C8B-B14F-4D97-AF65-F5344CB8AC3E}">
        <p14:creationId xmlns:p14="http://schemas.microsoft.com/office/powerpoint/2010/main" val="699917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BCAF6-D34A-2677-8A69-C1F0FAB57CBF}"/>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20BBDFD7-DA6E-476A-D74F-CDA3CDD03A7C}"/>
              </a:ext>
            </a:extLst>
          </p:cNvPr>
          <p:cNvSpPr txBox="1"/>
          <p:nvPr/>
        </p:nvSpPr>
        <p:spPr>
          <a:xfrm>
            <a:off x="5516" y="0"/>
            <a:ext cx="9910212" cy="523220"/>
          </a:xfrm>
          <a:prstGeom prst="rect">
            <a:avLst/>
          </a:prstGeom>
          <a:noFill/>
        </p:spPr>
        <p:txBody>
          <a:bodyPr wrap="square" rtlCol="0">
            <a:spAutoFit/>
          </a:bodyPr>
          <a:lstStyle/>
          <a:p>
            <a:r>
              <a:rPr lang="en-US" altLang="zh-CN" sz="2800" dirty="0" err="1"/>
              <a:t>DataFrame</a:t>
            </a:r>
            <a:r>
              <a:rPr lang="zh-CN" altLang="en-US" sz="2800" dirty="0"/>
              <a:t>头格式（总大小</a:t>
            </a:r>
            <a:r>
              <a:rPr lang="en-US" altLang="zh-CN" sz="2800" dirty="0"/>
              <a:t>32</a:t>
            </a:r>
            <a:r>
              <a:rPr lang="zh-CN" altLang="en-US" sz="2800" dirty="0"/>
              <a:t>字节）</a:t>
            </a:r>
          </a:p>
        </p:txBody>
      </p:sp>
      <p:graphicFrame>
        <p:nvGraphicFramePr>
          <p:cNvPr id="2" name="表格 1">
            <a:extLst>
              <a:ext uri="{FF2B5EF4-FFF2-40B4-BE49-F238E27FC236}">
                <a16:creationId xmlns:a16="http://schemas.microsoft.com/office/drawing/2014/main" id="{1228E910-11EB-FB43-5A74-87C625BF9916}"/>
              </a:ext>
            </a:extLst>
          </p:cNvPr>
          <p:cNvGraphicFramePr>
            <a:graphicFrameLocks noGrp="1"/>
          </p:cNvGraphicFramePr>
          <p:nvPr>
            <p:extLst>
              <p:ext uri="{D42A27DB-BD31-4B8C-83A1-F6EECF244321}">
                <p14:modId xmlns:p14="http://schemas.microsoft.com/office/powerpoint/2010/main" val="2229352732"/>
              </p:ext>
            </p:extLst>
          </p:nvPr>
        </p:nvGraphicFramePr>
        <p:xfrm>
          <a:off x="256163" y="779388"/>
          <a:ext cx="11488360" cy="5991055"/>
        </p:xfrm>
        <a:graphic>
          <a:graphicData uri="http://schemas.openxmlformats.org/drawingml/2006/table">
            <a:tbl>
              <a:tblPr firstRow="1" bandRow="1">
                <a:tableStyleId>{BC89EF96-8CEA-46FF-86C4-4CE0E7609802}</a:tableStyleId>
              </a:tblPr>
              <a:tblGrid>
                <a:gridCol w="865760">
                  <a:extLst>
                    <a:ext uri="{9D8B030D-6E8A-4147-A177-3AD203B41FA5}">
                      <a16:colId xmlns:a16="http://schemas.microsoft.com/office/drawing/2014/main" val="2825953185"/>
                    </a:ext>
                  </a:extLst>
                </a:gridCol>
                <a:gridCol w="869004">
                  <a:extLst>
                    <a:ext uri="{9D8B030D-6E8A-4147-A177-3AD203B41FA5}">
                      <a16:colId xmlns:a16="http://schemas.microsoft.com/office/drawing/2014/main" val="3990639853"/>
                    </a:ext>
                  </a:extLst>
                </a:gridCol>
                <a:gridCol w="570690">
                  <a:extLst>
                    <a:ext uri="{9D8B030D-6E8A-4147-A177-3AD203B41FA5}">
                      <a16:colId xmlns:a16="http://schemas.microsoft.com/office/drawing/2014/main" val="1762263767"/>
                    </a:ext>
                  </a:extLst>
                </a:gridCol>
                <a:gridCol w="2289890">
                  <a:extLst>
                    <a:ext uri="{9D8B030D-6E8A-4147-A177-3AD203B41FA5}">
                      <a16:colId xmlns:a16="http://schemas.microsoft.com/office/drawing/2014/main" val="926789980"/>
                    </a:ext>
                  </a:extLst>
                </a:gridCol>
                <a:gridCol w="615437">
                  <a:extLst>
                    <a:ext uri="{9D8B030D-6E8A-4147-A177-3AD203B41FA5}">
                      <a16:colId xmlns:a16="http://schemas.microsoft.com/office/drawing/2014/main" val="3455102173"/>
                    </a:ext>
                  </a:extLst>
                </a:gridCol>
                <a:gridCol w="609600">
                  <a:extLst>
                    <a:ext uri="{9D8B030D-6E8A-4147-A177-3AD203B41FA5}">
                      <a16:colId xmlns:a16="http://schemas.microsoft.com/office/drawing/2014/main" val="2583018513"/>
                    </a:ext>
                  </a:extLst>
                </a:gridCol>
                <a:gridCol w="2221471">
                  <a:extLst>
                    <a:ext uri="{9D8B030D-6E8A-4147-A177-3AD203B41FA5}">
                      <a16:colId xmlns:a16="http://schemas.microsoft.com/office/drawing/2014/main" val="3457365295"/>
                    </a:ext>
                  </a:extLst>
                </a:gridCol>
                <a:gridCol w="495789">
                  <a:extLst>
                    <a:ext uri="{9D8B030D-6E8A-4147-A177-3AD203B41FA5}">
                      <a16:colId xmlns:a16="http://schemas.microsoft.com/office/drawing/2014/main" val="3146773131"/>
                    </a:ext>
                  </a:extLst>
                </a:gridCol>
                <a:gridCol w="564204">
                  <a:extLst>
                    <a:ext uri="{9D8B030D-6E8A-4147-A177-3AD203B41FA5}">
                      <a16:colId xmlns:a16="http://schemas.microsoft.com/office/drawing/2014/main" val="2890638757"/>
                    </a:ext>
                  </a:extLst>
                </a:gridCol>
                <a:gridCol w="2386515">
                  <a:extLst>
                    <a:ext uri="{9D8B030D-6E8A-4147-A177-3AD203B41FA5}">
                      <a16:colId xmlns:a16="http://schemas.microsoft.com/office/drawing/2014/main" val="1568363306"/>
                    </a:ext>
                  </a:extLst>
                </a:gridCol>
              </a:tblGrid>
              <a:tr h="363324">
                <a:tc>
                  <a:txBody>
                    <a:bodyPr/>
                    <a:lstStyle/>
                    <a:p>
                      <a:pPr algn="ctr"/>
                      <a:r>
                        <a:rPr lang="zh-CN" altLang="en-US" sz="1200" dirty="0"/>
                        <a:t>文件类型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zh-CN" altLang="en-US" sz="1200" dirty="0"/>
                        <a:t>采集原始信号：</a:t>
                      </a:r>
                      <a:r>
                        <a:rPr lang="en-US" altLang="zh-CN" sz="1200" dirty="0"/>
                        <a:t>1-3-6</a:t>
                      </a:r>
                      <a:endParaRPr lang="zh-CN" altLang="en-US" sz="12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3">
                  <a:txBody>
                    <a:bodyPr/>
                    <a:lstStyle/>
                    <a:p>
                      <a:pPr algn="ctr"/>
                      <a:r>
                        <a:rPr lang="zh-CN" altLang="en-US" sz="1200" dirty="0"/>
                        <a:t>地震干涉信号：</a:t>
                      </a:r>
                      <a:r>
                        <a:rPr lang="en-US" altLang="zh-CN" sz="1200" dirty="0"/>
                        <a:t>9-11</a:t>
                      </a:r>
                      <a:endParaRPr lang="zh-CN" altLang="en-US" sz="12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gridSpan="3">
                  <a:txBody>
                    <a:bodyPr/>
                    <a:lstStyle/>
                    <a:p>
                      <a:pPr algn="ctr"/>
                      <a:r>
                        <a:rPr lang="zh-CN" altLang="en-US" sz="1200" dirty="0"/>
                        <a:t>地震偏移数据：</a:t>
                      </a:r>
                      <a:r>
                        <a:rPr lang="en-US" altLang="zh-CN" sz="1200" dirty="0"/>
                        <a:t>10</a:t>
                      </a:r>
                      <a:endParaRPr lang="zh-CN" altLang="en-US" sz="12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ctr"/>
                      <a:endParaRPr lang="zh-CN" altLang="en-US" sz="12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729792"/>
                  </a:ext>
                </a:extLst>
              </a:tr>
              <a:tr h="331043">
                <a:tc rowSpan="17">
                  <a:txBody>
                    <a:bodyPr/>
                    <a:lstStyle/>
                    <a:p>
                      <a:pPr algn="ctr"/>
                      <a:r>
                        <a:rPr lang="zh-CN" altLang="en-US" sz="1200" dirty="0"/>
                        <a:t>字节顺序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位置</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大小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定义</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位置</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大小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定义</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位置</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大小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定义</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8530391"/>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UTC</a:t>
                      </a:r>
                      <a:r>
                        <a:rPr lang="zh-CN" altLang="en-US" sz="1000" dirty="0"/>
                        <a:t>时间戳</a:t>
                      </a:r>
                      <a:r>
                        <a:rPr lang="en-US" altLang="zh-CN" sz="1000" dirty="0" err="1"/>
                        <a:t>ms</a:t>
                      </a:r>
                      <a:r>
                        <a:rPr lang="zh-CN" altLang="en-US" sz="1000" dirty="0"/>
                        <a:t>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时间</a:t>
                      </a:r>
                      <a:r>
                        <a:rPr lang="en-US" altLang="zh-CN" sz="1000" dirty="0" err="1"/>
                        <a:t>ms</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时间</a:t>
                      </a:r>
                      <a:r>
                        <a:rPr lang="en-US" altLang="zh-CN" sz="1000" dirty="0" err="1"/>
                        <a:t>ms</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7615167"/>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文件类型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文件类型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文件类型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7529020"/>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是否含电流</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采样间隔</a:t>
                      </a:r>
                      <a:r>
                        <a:rPr lang="en-US" altLang="zh-CN" sz="1000" dirty="0" err="1"/>
                        <a:t>ms</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基站</a:t>
                      </a:r>
                      <a:r>
                        <a:rPr lang="en-US" altLang="zh-CN" sz="1000" dirty="0"/>
                        <a:t>id</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6244423"/>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10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通道数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13</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总通道数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X</a:t>
                      </a:r>
                      <a:r>
                        <a:rPr lang="zh-CN" altLang="en-US" sz="1000" dirty="0"/>
                        <a:t>网格数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699206"/>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12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通道点数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17</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炮</a:t>
                      </a:r>
                      <a:r>
                        <a:rPr lang="en-US" altLang="zh-CN" sz="1000" dirty="0"/>
                        <a:t>/</a:t>
                      </a:r>
                      <a:r>
                        <a:rPr lang="zh-CN" altLang="en-US" sz="1000" dirty="0"/>
                        <a:t>组数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Y</a:t>
                      </a:r>
                      <a:r>
                        <a:rPr lang="zh-CN" altLang="en-US" sz="1000" dirty="0"/>
                        <a:t>网格数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661660"/>
                  </a:ext>
                </a:extLst>
              </a:tr>
              <a:tr h="331043">
                <a:tc vMerge="1">
                  <a:txBody>
                    <a:bodyPr/>
                    <a:lstStyle/>
                    <a:p>
                      <a:pPr algn="ctr"/>
                      <a:endParaRPr lang="zh-CN" altLang="en-US" sz="10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16</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发射、触发通道号</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通道点数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Z</a:t>
                      </a:r>
                      <a:r>
                        <a:rPr lang="zh-CN" altLang="en-US" sz="1000" dirty="0"/>
                        <a:t>网格数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112081"/>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17</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发射、触发基站号</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23</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超前点数</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16</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最小值</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5339972"/>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18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保留</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27</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基站</a:t>
                      </a:r>
                      <a:r>
                        <a:rPr lang="en-US" altLang="zh-CN" sz="1000" dirty="0"/>
                        <a:t>id</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最大值</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329611"/>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19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采样间隔</a:t>
                      </a:r>
                      <a:r>
                        <a:rPr lang="en-US" altLang="zh-CN" sz="1000" dirty="0" err="1"/>
                        <a:t>ms</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布置方式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网格大小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613924"/>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23</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发射类型</a:t>
                      </a:r>
                      <a:r>
                        <a:rPr lang="en-US" altLang="zh-CN" sz="1000" dirty="0"/>
                        <a:t>id</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成像方法</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保留</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3261815"/>
                  </a:ext>
                </a:extLst>
              </a:tr>
              <a:tr h="331043">
                <a:tc vMerge="1">
                  <a:txBody>
                    <a:bodyPr/>
                    <a:lstStyle/>
                    <a:p>
                      <a:pPr algn="ctr"/>
                      <a:endParaRPr lang="zh-CN" altLang="en-US" sz="100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发射电压</a:t>
                      </a:r>
                      <a:r>
                        <a:rPr lang="en-US" altLang="zh-CN" sz="1000" dirty="0"/>
                        <a:t>id</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30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保留</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265173"/>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25</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是否正在发射</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3859016"/>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26</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基站号</a:t>
                      </a:r>
                      <a:r>
                        <a:rPr lang="en-US" altLang="zh-CN" sz="1000" dirty="0"/>
                        <a:t>mask</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362691"/>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27</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是否为拼接帧</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589243"/>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28</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发射电压模式</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514122"/>
                  </a:ext>
                </a:extLst>
              </a:tr>
              <a:tr h="331043">
                <a:tc vMerge="1">
                  <a:txBody>
                    <a:bodyPr/>
                    <a:lstStyle/>
                    <a:p>
                      <a:pPr algn="ctr"/>
                      <a:endParaRPr lang="zh-CN" altLang="en-US" sz="1000" dirty="0"/>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lang="en-US" altLang="zh-CN" sz="1000" dirty="0"/>
                        <a:t>29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3</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保留</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5087085"/>
                  </a:ext>
                </a:extLst>
              </a:tr>
            </a:tbl>
          </a:graphicData>
        </a:graphic>
      </p:graphicFrame>
    </p:spTree>
    <p:extLst>
      <p:ext uri="{BB962C8B-B14F-4D97-AF65-F5344CB8AC3E}">
        <p14:creationId xmlns:p14="http://schemas.microsoft.com/office/powerpoint/2010/main" val="1022890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A0B1-C2B7-8E26-49B2-D2600FE57CF4}"/>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D699CD86-179D-397B-DB06-9011D8E5ED8A}"/>
              </a:ext>
            </a:extLst>
          </p:cNvPr>
          <p:cNvSpPr txBox="1"/>
          <p:nvPr/>
        </p:nvSpPr>
        <p:spPr>
          <a:xfrm>
            <a:off x="5516" y="0"/>
            <a:ext cx="9910212" cy="523220"/>
          </a:xfrm>
          <a:prstGeom prst="rect">
            <a:avLst/>
          </a:prstGeom>
          <a:noFill/>
        </p:spPr>
        <p:txBody>
          <a:bodyPr wrap="square" rtlCol="0">
            <a:spAutoFit/>
          </a:bodyPr>
          <a:lstStyle/>
          <a:p>
            <a:r>
              <a:rPr lang="zh-CN" altLang="en-US" sz="2800" dirty="0"/>
              <a:t>数据（文件）类型定义</a:t>
            </a:r>
          </a:p>
        </p:txBody>
      </p:sp>
      <p:graphicFrame>
        <p:nvGraphicFramePr>
          <p:cNvPr id="2" name="表格 1">
            <a:extLst>
              <a:ext uri="{FF2B5EF4-FFF2-40B4-BE49-F238E27FC236}">
                <a16:creationId xmlns:a16="http://schemas.microsoft.com/office/drawing/2014/main" id="{E84AE021-9EAA-8357-A5C5-D7CD7752DA10}"/>
              </a:ext>
            </a:extLst>
          </p:cNvPr>
          <p:cNvGraphicFramePr>
            <a:graphicFrameLocks noGrp="1"/>
          </p:cNvGraphicFramePr>
          <p:nvPr>
            <p:extLst>
              <p:ext uri="{D42A27DB-BD31-4B8C-83A1-F6EECF244321}">
                <p14:modId xmlns:p14="http://schemas.microsoft.com/office/powerpoint/2010/main" val="761726588"/>
              </p:ext>
            </p:extLst>
          </p:nvPr>
        </p:nvGraphicFramePr>
        <p:xfrm>
          <a:off x="256163" y="779388"/>
          <a:ext cx="10622600" cy="5627731"/>
        </p:xfrm>
        <a:graphic>
          <a:graphicData uri="http://schemas.openxmlformats.org/drawingml/2006/table">
            <a:tbl>
              <a:tblPr firstRow="1" bandRow="1">
                <a:tableStyleId>{BC89EF96-8CEA-46FF-86C4-4CE0E7609802}</a:tableStyleId>
              </a:tblPr>
              <a:tblGrid>
                <a:gridCol w="541505">
                  <a:extLst>
                    <a:ext uri="{9D8B030D-6E8A-4147-A177-3AD203B41FA5}">
                      <a16:colId xmlns:a16="http://schemas.microsoft.com/office/drawing/2014/main" val="3990639853"/>
                    </a:ext>
                  </a:extLst>
                </a:gridCol>
                <a:gridCol w="1115438">
                  <a:extLst>
                    <a:ext uri="{9D8B030D-6E8A-4147-A177-3AD203B41FA5}">
                      <a16:colId xmlns:a16="http://schemas.microsoft.com/office/drawing/2014/main" val="1762263767"/>
                    </a:ext>
                  </a:extLst>
                </a:gridCol>
                <a:gridCol w="1368358">
                  <a:extLst>
                    <a:ext uri="{9D8B030D-6E8A-4147-A177-3AD203B41FA5}">
                      <a16:colId xmlns:a16="http://schemas.microsoft.com/office/drawing/2014/main" val="926789980"/>
                    </a:ext>
                  </a:extLst>
                </a:gridCol>
                <a:gridCol w="603115">
                  <a:extLst>
                    <a:ext uri="{9D8B030D-6E8A-4147-A177-3AD203B41FA5}">
                      <a16:colId xmlns:a16="http://schemas.microsoft.com/office/drawing/2014/main" val="3455102173"/>
                    </a:ext>
                  </a:extLst>
                </a:gridCol>
                <a:gridCol w="1251625">
                  <a:extLst>
                    <a:ext uri="{9D8B030D-6E8A-4147-A177-3AD203B41FA5}">
                      <a16:colId xmlns:a16="http://schemas.microsoft.com/office/drawing/2014/main" val="2583018513"/>
                    </a:ext>
                  </a:extLst>
                </a:gridCol>
                <a:gridCol w="1245141">
                  <a:extLst>
                    <a:ext uri="{9D8B030D-6E8A-4147-A177-3AD203B41FA5}">
                      <a16:colId xmlns:a16="http://schemas.microsoft.com/office/drawing/2014/main" val="3457365295"/>
                    </a:ext>
                  </a:extLst>
                </a:gridCol>
                <a:gridCol w="642025">
                  <a:extLst>
                    <a:ext uri="{9D8B030D-6E8A-4147-A177-3AD203B41FA5}">
                      <a16:colId xmlns:a16="http://schemas.microsoft.com/office/drawing/2014/main" val="3146773131"/>
                    </a:ext>
                  </a:extLst>
                </a:gridCol>
                <a:gridCol w="1050587">
                  <a:extLst>
                    <a:ext uri="{9D8B030D-6E8A-4147-A177-3AD203B41FA5}">
                      <a16:colId xmlns:a16="http://schemas.microsoft.com/office/drawing/2014/main" val="2890638757"/>
                    </a:ext>
                  </a:extLst>
                </a:gridCol>
                <a:gridCol w="2804806">
                  <a:extLst>
                    <a:ext uri="{9D8B030D-6E8A-4147-A177-3AD203B41FA5}">
                      <a16:colId xmlns:a16="http://schemas.microsoft.com/office/drawing/2014/main" val="1568363306"/>
                    </a:ext>
                  </a:extLst>
                </a:gridCol>
              </a:tblGrid>
              <a:tr h="331043">
                <a:tc>
                  <a:txBody>
                    <a:bodyPr/>
                    <a:lstStyle/>
                    <a:p>
                      <a:pPr algn="ctr"/>
                      <a:r>
                        <a:rPr lang="en-US" altLang="zh-CN" sz="1200" dirty="0"/>
                        <a:t>Id</a:t>
                      </a:r>
                      <a:endParaRPr lang="zh-CN" altLang="en-US" sz="12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说明</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Id</a:t>
                      </a:r>
                      <a:endParaRPr lang="zh-CN" altLang="en-US" sz="12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说明</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200" dirty="0"/>
                        <a:t>Id</a:t>
                      </a:r>
                      <a:endParaRPr lang="zh-CN" altLang="en-US" sz="12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类型</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200" dirty="0"/>
                        <a:t>说明</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48530391"/>
                  </a:ext>
                </a:extLst>
              </a:tr>
              <a:tr h="331043">
                <a:tc>
                  <a:txBody>
                    <a:bodyPr/>
                    <a:lstStyle/>
                    <a:p>
                      <a:pPr algn="ctr"/>
                      <a:r>
                        <a:rPr lang="en-US" altLang="zh-CN" sz="1000" dirty="0"/>
                        <a:t>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自然电位</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互干涉</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30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激励电法解编</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7615167"/>
                  </a:ext>
                </a:extLst>
              </a:tr>
              <a:tr h="331043">
                <a:tc>
                  <a:txBody>
                    <a:bodyPr/>
                    <a:lstStyle/>
                    <a:p>
                      <a:pPr algn="ctr"/>
                      <a:r>
                        <a:rPr lang="en-US" altLang="zh-CN" sz="1000" dirty="0"/>
                        <a:t>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激励电位</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10</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互干涉偏移</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7529020"/>
                  </a:ext>
                </a:extLst>
              </a:tr>
              <a:tr h="331043">
                <a:tc>
                  <a:txBody>
                    <a:bodyPr/>
                    <a:lstStyle/>
                    <a:p>
                      <a:pPr algn="ctr"/>
                      <a:r>
                        <a:rPr lang="en-US" altLang="zh-CN" sz="1000" dirty="0"/>
                        <a:t>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微震事件</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13</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自干涉</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文件名区分</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6244423"/>
                  </a:ext>
                </a:extLst>
              </a:tr>
              <a:tr h="331043">
                <a:tc>
                  <a:txBody>
                    <a:bodyPr/>
                    <a:lstStyle/>
                    <a:p>
                      <a:pPr algn="ctr"/>
                      <a:r>
                        <a:rPr lang="en-US" altLang="zh-CN" sz="1000" dirty="0"/>
                        <a:t>3</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微震背景</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99</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互干涉过程文件</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8699206"/>
                  </a:ext>
                </a:extLst>
              </a:tr>
              <a:tr h="331043">
                <a:tc>
                  <a:txBody>
                    <a:bodyPr/>
                    <a:lstStyle/>
                    <a:p>
                      <a:pPr algn="ctr"/>
                      <a:r>
                        <a:rPr lang="en-US" altLang="zh-CN" sz="1000" dirty="0"/>
                        <a:t>4</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温度</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101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Y</a:t>
                      </a:r>
                      <a:r>
                        <a:rPr lang="zh-CN" altLang="en-US" sz="1000" dirty="0"/>
                        <a:t>分量偏移</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待定</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6661660"/>
                  </a:ext>
                </a:extLst>
              </a:tr>
              <a:tr h="331043">
                <a:tc>
                  <a:txBody>
                    <a:bodyPr/>
                    <a:lstStyle/>
                    <a:p>
                      <a:pPr algn="ctr"/>
                      <a:r>
                        <a:rPr lang="en-US" altLang="zh-CN" sz="1000" dirty="0"/>
                        <a:t>5</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SEM</a:t>
                      </a:r>
                      <a:r>
                        <a:rPr lang="zh-CN" altLang="en-US" sz="1000" dirty="0"/>
                        <a:t>耦合</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102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000" dirty="0"/>
                        <a:t>Z</a:t>
                      </a:r>
                      <a:r>
                        <a:rPr lang="zh-CN" altLang="en-US" sz="1000" dirty="0"/>
                        <a:t>分量偏移</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待定</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112081"/>
                  </a:ext>
                </a:extLst>
              </a:tr>
              <a:tr h="331043">
                <a:tc>
                  <a:txBody>
                    <a:bodyPr/>
                    <a:lstStyle/>
                    <a:p>
                      <a:pPr algn="ctr"/>
                      <a:r>
                        <a:rPr lang="en-US" altLang="zh-CN" sz="1000" dirty="0"/>
                        <a:t>6</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微震全时</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5339972"/>
                  </a:ext>
                </a:extLst>
              </a:tr>
              <a:tr h="331043">
                <a:tc>
                  <a:txBody>
                    <a:bodyPr/>
                    <a:lstStyle/>
                    <a:p>
                      <a:pPr algn="ctr"/>
                      <a:r>
                        <a:rPr lang="en-US" altLang="zh-CN" sz="1000" dirty="0"/>
                        <a:t>7</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电导率</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329611"/>
                  </a:ext>
                </a:extLst>
              </a:tr>
              <a:tr h="331043">
                <a:tc>
                  <a:txBody>
                    <a:bodyPr/>
                    <a:lstStyle/>
                    <a:p>
                      <a:pPr algn="ctr"/>
                      <a:r>
                        <a:rPr lang="en-US" altLang="zh-CN" sz="1000" dirty="0"/>
                        <a:t>11</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伽马</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38613924"/>
                  </a:ext>
                </a:extLst>
              </a:tr>
              <a:tr h="331043">
                <a:tc>
                  <a:txBody>
                    <a:bodyPr/>
                    <a:lstStyle/>
                    <a:p>
                      <a:pPr algn="ctr"/>
                      <a:r>
                        <a:rPr lang="en-US" altLang="zh-CN" sz="1000" dirty="0"/>
                        <a:t>12</a:t>
                      </a: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000" dirty="0"/>
                        <a:t>电磁</a:t>
                      </a:r>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3261815"/>
                  </a:ext>
                </a:extLst>
              </a:tr>
              <a:tr h="331043">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7265173"/>
                  </a:ext>
                </a:extLst>
              </a:tr>
              <a:tr h="331043">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3859016"/>
                  </a:ext>
                </a:extLst>
              </a:tr>
              <a:tr h="331043">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7362691"/>
                  </a:ext>
                </a:extLst>
              </a:tr>
              <a:tr h="331043">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0589243"/>
                  </a:ext>
                </a:extLst>
              </a:tr>
              <a:tr h="331043">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514122"/>
                  </a:ext>
                </a:extLst>
              </a:tr>
              <a:tr h="331043">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sz="1000" dirty="0"/>
                    </a:p>
                  </a:txBody>
                  <a:tcPr anchor="ctr">
                    <a:lnL w="6350" cap="flat" cmpd="sng" algn="ctr">
                      <a:solidFill>
                        <a:schemeClr val="accent1">
                          <a:lumMod val="75000"/>
                        </a:schemeClr>
                      </a:solidFill>
                      <a:prstDash val="solid"/>
                      <a:round/>
                      <a:headEnd type="none" w="med" len="med"/>
                      <a:tailEnd type="none" w="med" len="med"/>
                    </a:lnL>
                    <a:lnR w="6350" cap="flat" cmpd="sng" algn="ctr">
                      <a:solidFill>
                        <a:schemeClr val="accent1">
                          <a:lumMod val="75000"/>
                        </a:schemeClr>
                      </a:solidFill>
                      <a:prstDash val="solid"/>
                      <a:round/>
                      <a:headEnd type="none" w="med" len="med"/>
                      <a:tailEnd type="none" w="med" len="med"/>
                    </a:lnR>
                    <a:lnT w="6350" cap="flat" cmpd="sng" algn="ctr">
                      <a:solidFill>
                        <a:schemeClr val="accent1">
                          <a:lumMod val="75000"/>
                        </a:schemeClr>
                      </a:solidFill>
                      <a:prstDash val="solid"/>
                      <a:round/>
                      <a:headEnd type="none" w="med" len="med"/>
                      <a:tailEnd type="none" w="med" len="med"/>
                    </a:lnT>
                    <a:lnB w="635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5087085"/>
                  </a:ext>
                </a:extLst>
              </a:tr>
            </a:tbl>
          </a:graphicData>
        </a:graphic>
      </p:graphicFrame>
    </p:spTree>
    <p:extLst>
      <p:ext uri="{BB962C8B-B14F-4D97-AF65-F5344CB8AC3E}">
        <p14:creationId xmlns:p14="http://schemas.microsoft.com/office/powerpoint/2010/main" val="287425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C4066-9501-1D0C-55CD-66A5400AA874}"/>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C3677014-B3A9-0749-D63A-817BB75BE7D1}"/>
              </a:ext>
            </a:extLst>
          </p:cNvPr>
          <p:cNvSpPr txBox="1"/>
          <p:nvPr/>
        </p:nvSpPr>
        <p:spPr>
          <a:xfrm>
            <a:off x="5516" y="0"/>
            <a:ext cx="4426783" cy="523220"/>
          </a:xfrm>
          <a:prstGeom prst="rect">
            <a:avLst/>
          </a:prstGeom>
          <a:noFill/>
        </p:spPr>
        <p:txBody>
          <a:bodyPr wrap="square" rtlCol="0">
            <a:spAutoFit/>
          </a:bodyPr>
          <a:lstStyle/>
          <a:p>
            <a:r>
              <a:rPr lang="zh-CN" altLang="en-US" sz="2800" dirty="0"/>
              <a:t>设备示意</a:t>
            </a:r>
          </a:p>
        </p:txBody>
      </p:sp>
      <p:sp>
        <p:nvSpPr>
          <p:cNvPr id="2" name="椭圆 1">
            <a:extLst>
              <a:ext uri="{FF2B5EF4-FFF2-40B4-BE49-F238E27FC236}">
                <a16:creationId xmlns:a16="http://schemas.microsoft.com/office/drawing/2014/main" id="{5D3B032B-EE47-7BD0-A57B-DB108F890A4C}"/>
              </a:ext>
            </a:extLst>
          </p:cNvPr>
          <p:cNvSpPr/>
          <p:nvPr/>
        </p:nvSpPr>
        <p:spPr>
          <a:xfrm>
            <a:off x="1673161" y="1005189"/>
            <a:ext cx="1990928" cy="6485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600" dirty="0"/>
              <a:t>KJ1640</a:t>
            </a:r>
            <a:r>
              <a:rPr lang="zh-CN" altLang="en-US" sz="1600" dirty="0"/>
              <a:t>基站</a:t>
            </a:r>
          </a:p>
        </p:txBody>
      </p:sp>
      <p:sp>
        <p:nvSpPr>
          <p:cNvPr id="4" name="矩形: 圆角 3">
            <a:extLst>
              <a:ext uri="{FF2B5EF4-FFF2-40B4-BE49-F238E27FC236}">
                <a16:creationId xmlns:a16="http://schemas.microsoft.com/office/drawing/2014/main" id="{B9E345BB-A111-E6DB-2205-AFD29C4ED915}"/>
              </a:ext>
            </a:extLst>
          </p:cNvPr>
          <p:cNvSpPr/>
          <p:nvPr/>
        </p:nvSpPr>
        <p:spPr>
          <a:xfrm>
            <a:off x="5389123" y="966278"/>
            <a:ext cx="1413753" cy="726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中央服务器</a:t>
            </a:r>
          </a:p>
        </p:txBody>
      </p:sp>
      <p:sp>
        <p:nvSpPr>
          <p:cNvPr id="5" name="矩形: 圆顶角 4">
            <a:extLst>
              <a:ext uri="{FF2B5EF4-FFF2-40B4-BE49-F238E27FC236}">
                <a16:creationId xmlns:a16="http://schemas.microsoft.com/office/drawing/2014/main" id="{63555A5D-4048-6697-A585-8A13D19BEF2E}"/>
              </a:ext>
            </a:extLst>
          </p:cNvPr>
          <p:cNvSpPr/>
          <p:nvPr/>
        </p:nvSpPr>
        <p:spPr>
          <a:xfrm>
            <a:off x="8281480" y="966278"/>
            <a:ext cx="914400" cy="726332"/>
          </a:xfrm>
          <a:prstGeom prst="round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访问终端</a:t>
            </a:r>
          </a:p>
        </p:txBody>
      </p:sp>
      <p:cxnSp>
        <p:nvCxnSpPr>
          <p:cNvPr id="14" name="直接连接符 13">
            <a:extLst>
              <a:ext uri="{FF2B5EF4-FFF2-40B4-BE49-F238E27FC236}">
                <a16:creationId xmlns:a16="http://schemas.microsoft.com/office/drawing/2014/main" id="{5233D857-BBC2-8C0F-BE5D-D8C9C5117700}"/>
              </a:ext>
            </a:extLst>
          </p:cNvPr>
          <p:cNvCxnSpPr>
            <a:stCxn id="2" idx="6"/>
            <a:endCxn id="4" idx="1"/>
          </p:cNvCxnSpPr>
          <p:nvPr/>
        </p:nvCxnSpPr>
        <p:spPr>
          <a:xfrm>
            <a:off x="3664089" y="1329444"/>
            <a:ext cx="1725034"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直接连接符 14">
            <a:extLst>
              <a:ext uri="{FF2B5EF4-FFF2-40B4-BE49-F238E27FC236}">
                <a16:creationId xmlns:a16="http://schemas.microsoft.com/office/drawing/2014/main" id="{D04E4048-758B-B996-3FC4-20959C4E508A}"/>
              </a:ext>
            </a:extLst>
          </p:cNvPr>
          <p:cNvCxnSpPr>
            <a:cxnSpLocks/>
            <a:stCxn id="4" idx="3"/>
            <a:endCxn id="5" idx="2"/>
          </p:cNvCxnSpPr>
          <p:nvPr/>
        </p:nvCxnSpPr>
        <p:spPr>
          <a:xfrm>
            <a:off x="6802876" y="1329444"/>
            <a:ext cx="1478604" cy="0"/>
          </a:xfrm>
          <a:prstGeom prst="line">
            <a:avLst/>
          </a:prstGeom>
        </p:spPr>
        <p:style>
          <a:lnRef idx="2">
            <a:schemeClr val="accent2"/>
          </a:lnRef>
          <a:fillRef idx="0">
            <a:schemeClr val="accent2"/>
          </a:fillRef>
          <a:effectRef idx="1">
            <a:schemeClr val="accent2"/>
          </a:effectRef>
          <a:fontRef idx="minor">
            <a:schemeClr val="tx1"/>
          </a:fontRef>
        </p:style>
      </p:cxnSp>
      <p:sp>
        <p:nvSpPr>
          <p:cNvPr id="18" name="椭圆 17">
            <a:extLst>
              <a:ext uri="{FF2B5EF4-FFF2-40B4-BE49-F238E27FC236}">
                <a16:creationId xmlns:a16="http://schemas.microsoft.com/office/drawing/2014/main" id="{E4622CC9-440F-033A-BBE6-B661CB91237C}"/>
              </a:ext>
            </a:extLst>
          </p:cNvPr>
          <p:cNvSpPr/>
          <p:nvPr/>
        </p:nvSpPr>
        <p:spPr>
          <a:xfrm>
            <a:off x="1673159" y="2207004"/>
            <a:ext cx="1990928" cy="64851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dirty="0"/>
              <a:t>节点基站</a:t>
            </a:r>
          </a:p>
        </p:txBody>
      </p:sp>
      <p:sp>
        <p:nvSpPr>
          <p:cNvPr id="19" name="矩形: 圆角 18">
            <a:extLst>
              <a:ext uri="{FF2B5EF4-FFF2-40B4-BE49-F238E27FC236}">
                <a16:creationId xmlns:a16="http://schemas.microsoft.com/office/drawing/2014/main" id="{0A51DA2D-5258-3358-27C2-E71631E85B25}"/>
              </a:ext>
            </a:extLst>
          </p:cNvPr>
          <p:cNvSpPr/>
          <p:nvPr/>
        </p:nvSpPr>
        <p:spPr>
          <a:xfrm>
            <a:off x="4351506" y="2174579"/>
            <a:ext cx="1413753" cy="726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采集服务器</a:t>
            </a:r>
          </a:p>
        </p:txBody>
      </p:sp>
      <p:sp>
        <p:nvSpPr>
          <p:cNvPr id="21" name="矩形: 圆顶角 20">
            <a:extLst>
              <a:ext uri="{FF2B5EF4-FFF2-40B4-BE49-F238E27FC236}">
                <a16:creationId xmlns:a16="http://schemas.microsoft.com/office/drawing/2014/main" id="{F6954D61-5523-182C-42B7-C588E7B270D4}"/>
              </a:ext>
            </a:extLst>
          </p:cNvPr>
          <p:cNvSpPr/>
          <p:nvPr/>
        </p:nvSpPr>
        <p:spPr>
          <a:xfrm>
            <a:off x="8437123" y="2174579"/>
            <a:ext cx="914400" cy="726332"/>
          </a:xfrm>
          <a:prstGeom prst="round2Same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访问终端</a:t>
            </a:r>
          </a:p>
        </p:txBody>
      </p:sp>
      <p:cxnSp>
        <p:nvCxnSpPr>
          <p:cNvPr id="22" name="直接连接符 21">
            <a:extLst>
              <a:ext uri="{FF2B5EF4-FFF2-40B4-BE49-F238E27FC236}">
                <a16:creationId xmlns:a16="http://schemas.microsoft.com/office/drawing/2014/main" id="{8F7F2DEB-E56C-CE7C-3C76-5EB1E199A17C}"/>
              </a:ext>
            </a:extLst>
          </p:cNvPr>
          <p:cNvCxnSpPr>
            <a:stCxn id="18" idx="6"/>
            <a:endCxn id="19" idx="1"/>
          </p:cNvCxnSpPr>
          <p:nvPr/>
        </p:nvCxnSpPr>
        <p:spPr>
          <a:xfrm>
            <a:off x="3664087" y="2531259"/>
            <a:ext cx="687419" cy="6486"/>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直接连接符 22">
            <a:extLst>
              <a:ext uri="{FF2B5EF4-FFF2-40B4-BE49-F238E27FC236}">
                <a16:creationId xmlns:a16="http://schemas.microsoft.com/office/drawing/2014/main" id="{6CEA1269-3A84-E3FB-CB64-A01D3DACF1D3}"/>
              </a:ext>
            </a:extLst>
          </p:cNvPr>
          <p:cNvCxnSpPr>
            <a:cxnSpLocks/>
            <a:stCxn id="31" idx="3"/>
            <a:endCxn id="21" idx="2"/>
          </p:cNvCxnSpPr>
          <p:nvPr/>
        </p:nvCxnSpPr>
        <p:spPr>
          <a:xfrm>
            <a:off x="7840492" y="2537745"/>
            <a:ext cx="596631" cy="0"/>
          </a:xfrm>
          <a:prstGeom prst="line">
            <a:avLst/>
          </a:prstGeom>
        </p:spPr>
        <p:style>
          <a:lnRef idx="2">
            <a:schemeClr val="accent2"/>
          </a:lnRef>
          <a:fillRef idx="0">
            <a:schemeClr val="accent2"/>
          </a:fillRef>
          <a:effectRef idx="1">
            <a:schemeClr val="accent2"/>
          </a:effectRef>
          <a:fontRef idx="minor">
            <a:schemeClr val="tx1"/>
          </a:fontRef>
        </p:style>
      </p:cxnSp>
      <p:sp>
        <p:nvSpPr>
          <p:cNvPr id="31" name="矩形: 圆角 30">
            <a:extLst>
              <a:ext uri="{FF2B5EF4-FFF2-40B4-BE49-F238E27FC236}">
                <a16:creationId xmlns:a16="http://schemas.microsoft.com/office/drawing/2014/main" id="{0F98E938-B113-D510-91D1-3DEB3EFA4C2F}"/>
              </a:ext>
            </a:extLst>
          </p:cNvPr>
          <p:cNvSpPr/>
          <p:nvPr/>
        </p:nvSpPr>
        <p:spPr>
          <a:xfrm>
            <a:off x="6426739" y="2174579"/>
            <a:ext cx="1413753" cy="7263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中央服务器</a:t>
            </a:r>
          </a:p>
        </p:txBody>
      </p:sp>
      <p:cxnSp>
        <p:nvCxnSpPr>
          <p:cNvPr id="40" name="直接连接符 39">
            <a:extLst>
              <a:ext uri="{FF2B5EF4-FFF2-40B4-BE49-F238E27FC236}">
                <a16:creationId xmlns:a16="http://schemas.microsoft.com/office/drawing/2014/main" id="{033DB750-B564-6169-9D0C-9232150D8F88}"/>
              </a:ext>
            </a:extLst>
          </p:cNvPr>
          <p:cNvCxnSpPr>
            <a:cxnSpLocks/>
            <a:stCxn id="19" idx="3"/>
            <a:endCxn id="31" idx="1"/>
          </p:cNvCxnSpPr>
          <p:nvPr/>
        </p:nvCxnSpPr>
        <p:spPr>
          <a:xfrm>
            <a:off x="5765259" y="2537745"/>
            <a:ext cx="661480" cy="0"/>
          </a:xfrm>
          <a:prstGeom prst="line">
            <a:avLst/>
          </a:prstGeom>
        </p:spPr>
        <p:style>
          <a:lnRef idx="2">
            <a:schemeClr val="accent2"/>
          </a:lnRef>
          <a:fillRef idx="0">
            <a:schemeClr val="accent2"/>
          </a:fillRef>
          <a:effectRef idx="1">
            <a:schemeClr val="accent2"/>
          </a:effectRef>
          <a:fontRef idx="minor">
            <a:schemeClr val="tx1"/>
          </a:fontRef>
        </p:style>
      </p:cxnSp>
      <p:sp>
        <p:nvSpPr>
          <p:cNvPr id="44" name="文本框 43">
            <a:extLst>
              <a:ext uri="{FF2B5EF4-FFF2-40B4-BE49-F238E27FC236}">
                <a16:creationId xmlns:a16="http://schemas.microsoft.com/office/drawing/2014/main" id="{51CED3D8-1D24-C339-3D7D-AD0D65F3EC38}"/>
              </a:ext>
            </a:extLst>
          </p:cNvPr>
          <p:cNvSpPr txBox="1"/>
          <p:nvPr/>
        </p:nvSpPr>
        <p:spPr>
          <a:xfrm>
            <a:off x="693903" y="3594498"/>
            <a:ext cx="5343731" cy="1631216"/>
          </a:xfrm>
          <a:prstGeom prst="rect">
            <a:avLst/>
          </a:prstGeom>
          <a:noFill/>
          <a:ln>
            <a:solidFill>
              <a:schemeClr val="accent3">
                <a:shade val="50000"/>
              </a:schemeClr>
            </a:solidFill>
            <a:prstDash val="sysDash"/>
          </a:ln>
        </p:spPr>
        <p:txBody>
          <a:bodyPr wrap="square" rtlCol="0">
            <a:spAutoFit/>
          </a:bodyPr>
          <a:lstStyle/>
          <a:p>
            <a:r>
              <a:rPr lang="en-US" altLang="zh-CN" sz="1600" b="1" dirty="0"/>
              <a:t>KJ1640</a:t>
            </a:r>
            <a:r>
              <a:rPr lang="zh-CN" altLang="en-US" sz="1600" b="1" dirty="0"/>
              <a:t>基站</a:t>
            </a:r>
            <a:endParaRPr lang="en-US" altLang="zh-CN" sz="1600" b="1" dirty="0"/>
          </a:p>
          <a:p>
            <a:pPr marL="171450" indent="-171450">
              <a:buFont typeface="Arial" panose="020B0604020202020204" pitchFamily="34" charset="0"/>
              <a:buChar char="•"/>
            </a:pPr>
            <a:r>
              <a:rPr lang="zh-CN" altLang="en-US" sz="1200" dirty="0"/>
              <a:t>支持地震、电法的数据采集</a:t>
            </a:r>
            <a:endParaRPr lang="en-US" altLang="zh-CN" sz="1200" dirty="0"/>
          </a:p>
          <a:p>
            <a:pPr marL="171450" indent="-171450">
              <a:buFont typeface="Arial" panose="020B0604020202020204" pitchFamily="34" charset="0"/>
              <a:buChar char="•"/>
            </a:pPr>
            <a:r>
              <a:rPr lang="zh-CN" altLang="en-US" sz="1200" dirty="0"/>
              <a:t>最大支持</a:t>
            </a:r>
            <a:r>
              <a:rPr lang="en-US" altLang="zh-CN" sz="1200" dirty="0"/>
              <a:t>64</a:t>
            </a:r>
            <a:r>
              <a:rPr lang="zh-CN" altLang="en-US" sz="1200" dirty="0"/>
              <a:t>采集通道、</a:t>
            </a:r>
            <a:r>
              <a:rPr lang="en-US" altLang="zh-CN" sz="1200" dirty="0"/>
              <a:t>64</a:t>
            </a:r>
            <a:r>
              <a:rPr lang="zh-CN" altLang="en-US" sz="1200" dirty="0"/>
              <a:t>发射通道</a:t>
            </a:r>
            <a:endParaRPr lang="en-US" altLang="zh-CN" sz="1200" dirty="0"/>
          </a:p>
          <a:p>
            <a:pPr marL="171450" indent="-171450">
              <a:buFont typeface="Arial" panose="020B0604020202020204" pitchFamily="34" charset="0"/>
              <a:buChar char="•"/>
            </a:pPr>
            <a:r>
              <a:rPr lang="zh-CN" altLang="en-US" sz="1200" dirty="0"/>
              <a:t>以太网通信</a:t>
            </a:r>
            <a:endParaRPr lang="en-US" altLang="zh-CN" sz="1200" dirty="0"/>
          </a:p>
          <a:p>
            <a:pPr marL="171450" indent="-171450">
              <a:buFont typeface="Arial" panose="020B0604020202020204" pitchFamily="34" charset="0"/>
              <a:buChar char="•"/>
            </a:pPr>
            <a:r>
              <a:rPr lang="zh-CN" altLang="en-US" sz="1200" dirty="0"/>
              <a:t>不支持低功耗模式</a:t>
            </a:r>
            <a:endParaRPr lang="en-US" altLang="zh-CN" sz="1200" dirty="0"/>
          </a:p>
          <a:p>
            <a:pPr marL="171450" indent="-171450">
              <a:buFont typeface="Arial" panose="020B0604020202020204" pitchFamily="34" charset="0"/>
              <a:buChar char="•"/>
            </a:pPr>
            <a:r>
              <a:rPr lang="zh-CN" altLang="en-US" sz="1200" dirty="0"/>
              <a:t>通常使用</a:t>
            </a:r>
            <a:r>
              <a:rPr lang="en-US" altLang="zh-CN" sz="1200" dirty="0"/>
              <a:t>1</a:t>
            </a:r>
            <a:r>
              <a:rPr lang="zh-CN" altLang="en-US" sz="1200" dirty="0"/>
              <a:t>个基站</a:t>
            </a:r>
            <a:endParaRPr lang="en-US" altLang="zh-CN" sz="1200" dirty="0"/>
          </a:p>
          <a:p>
            <a:pPr marL="171450" indent="-171450">
              <a:buFont typeface="Arial" panose="020B0604020202020204" pitchFamily="34" charset="0"/>
              <a:buChar char="•"/>
            </a:pPr>
            <a:r>
              <a:rPr lang="zh-CN" altLang="en-US" sz="1200" dirty="0"/>
              <a:t>电源</a:t>
            </a:r>
            <a:r>
              <a:rPr lang="en-US" altLang="zh-CN" sz="1200" dirty="0"/>
              <a:t>+</a:t>
            </a:r>
            <a:r>
              <a:rPr lang="zh-CN" altLang="en-US" sz="1200" dirty="0"/>
              <a:t>电池供电</a:t>
            </a:r>
            <a:endParaRPr lang="en-US" altLang="zh-CN" sz="1200" dirty="0"/>
          </a:p>
          <a:p>
            <a:pPr marL="171450" indent="-171450">
              <a:buFont typeface="Arial" panose="020B0604020202020204" pitchFamily="34" charset="0"/>
              <a:buChar char="•"/>
            </a:pPr>
            <a:r>
              <a:rPr lang="zh-CN" altLang="en-US" sz="1200" dirty="0"/>
              <a:t>采集数据含地震帧（背景极值、全时、阈值触发）、电法帧（自电、供电）</a:t>
            </a:r>
            <a:endParaRPr lang="en-US" altLang="zh-CN" sz="1200" dirty="0"/>
          </a:p>
        </p:txBody>
      </p:sp>
      <p:sp>
        <p:nvSpPr>
          <p:cNvPr id="47" name="文本框 46">
            <a:extLst>
              <a:ext uri="{FF2B5EF4-FFF2-40B4-BE49-F238E27FC236}">
                <a16:creationId xmlns:a16="http://schemas.microsoft.com/office/drawing/2014/main" id="{0BB5D76A-7AE5-644A-AFD6-693A86E5BF85}"/>
              </a:ext>
            </a:extLst>
          </p:cNvPr>
          <p:cNvSpPr txBox="1"/>
          <p:nvPr/>
        </p:nvSpPr>
        <p:spPr>
          <a:xfrm>
            <a:off x="6212731" y="3594498"/>
            <a:ext cx="5343731" cy="1631216"/>
          </a:xfrm>
          <a:prstGeom prst="rect">
            <a:avLst/>
          </a:prstGeom>
          <a:noFill/>
          <a:ln>
            <a:solidFill>
              <a:schemeClr val="accent3">
                <a:shade val="50000"/>
              </a:schemeClr>
            </a:solidFill>
            <a:prstDash val="sysDash"/>
          </a:ln>
        </p:spPr>
        <p:txBody>
          <a:bodyPr wrap="square" rtlCol="0">
            <a:spAutoFit/>
          </a:bodyPr>
          <a:lstStyle/>
          <a:p>
            <a:r>
              <a:rPr lang="zh-CN" altLang="en-US" sz="1600" b="1" dirty="0"/>
              <a:t>节点基站</a:t>
            </a:r>
            <a:endParaRPr lang="en-US" altLang="zh-CN" sz="1600" b="1" dirty="0"/>
          </a:p>
          <a:p>
            <a:pPr marL="171450" indent="-171450">
              <a:buFont typeface="Arial" panose="020B0604020202020204" pitchFamily="34" charset="0"/>
              <a:buChar char="•"/>
            </a:pPr>
            <a:r>
              <a:rPr lang="zh-CN" altLang="en-US" sz="1200" dirty="0"/>
              <a:t>仅支持地震数据采集</a:t>
            </a:r>
            <a:endParaRPr lang="en-US" altLang="zh-CN" sz="1200" dirty="0"/>
          </a:p>
          <a:p>
            <a:pPr marL="171450" indent="-171450">
              <a:buFont typeface="Arial" panose="020B0604020202020204" pitchFamily="34" charset="0"/>
              <a:buChar char="•"/>
            </a:pPr>
            <a:r>
              <a:rPr lang="zh-CN" altLang="en-US" sz="1200" dirty="0"/>
              <a:t>最大支持</a:t>
            </a:r>
            <a:r>
              <a:rPr lang="en-US" altLang="zh-CN" sz="1200" dirty="0"/>
              <a:t>4</a:t>
            </a:r>
            <a:r>
              <a:rPr lang="zh-CN" altLang="en-US" sz="1200" dirty="0"/>
              <a:t>采集通道</a:t>
            </a:r>
            <a:endParaRPr lang="en-US" altLang="zh-CN" sz="1200" dirty="0"/>
          </a:p>
          <a:p>
            <a:pPr marL="171450" indent="-171450">
              <a:buFont typeface="Arial" panose="020B0604020202020204" pitchFamily="34" charset="0"/>
              <a:buChar char="•"/>
            </a:pPr>
            <a:r>
              <a:rPr lang="en-US" altLang="zh-CN" sz="1200" dirty="0" err="1"/>
              <a:t>WiFi</a:t>
            </a:r>
            <a:r>
              <a:rPr lang="zh-CN" altLang="en-US" sz="1200" dirty="0"/>
              <a:t>、以太网、</a:t>
            </a:r>
            <a:r>
              <a:rPr lang="en-US" altLang="zh-CN" sz="1200" dirty="0"/>
              <a:t>BLE</a:t>
            </a:r>
            <a:r>
              <a:rPr lang="zh-CN" altLang="en-US" sz="1200" dirty="0"/>
              <a:t>、串口通信</a:t>
            </a:r>
            <a:endParaRPr lang="en-US" altLang="zh-CN" sz="1200" dirty="0"/>
          </a:p>
          <a:p>
            <a:pPr marL="171450" indent="-171450">
              <a:buFont typeface="Arial" panose="020B0604020202020204" pitchFamily="34" charset="0"/>
              <a:buChar char="•"/>
            </a:pPr>
            <a:r>
              <a:rPr lang="zh-CN" altLang="en-US" sz="1200" dirty="0"/>
              <a:t>支持低功耗模式</a:t>
            </a:r>
            <a:endParaRPr lang="en-US" altLang="zh-CN" sz="1200" dirty="0"/>
          </a:p>
          <a:p>
            <a:pPr marL="171450" indent="-171450">
              <a:buFont typeface="Arial" panose="020B0604020202020204" pitchFamily="34" charset="0"/>
              <a:buChar char="•"/>
            </a:pPr>
            <a:r>
              <a:rPr lang="zh-CN" altLang="en-US" sz="1200" dirty="0"/>
              <a:t>通常使用</a:t>
            </a:r>
            <a:r>
              <a:rPr lang="en-US" altLang="zh-CN" sz="1200" dirty="0"/>
              <a:t>&gt;=5</a:t>
            </a:r>
            <a:r>
              <a:rPr lang="zh-CN" altLang="en-US" sz="1200" dirty="0"/>
              <a:t>个基站，含</a:t>
            </a:r>
            <a:r>
              <a:rPr lang="en-US" altLang="zh-CN" sz="1200" dirty="0"/>
              <a:t>1</a:t>
            </a:r>
            <a:r>
              <a:rPr lang="zh-CN" altLang="en-US" sz="1200" dirty="0"/>
              <a:t>个掘进识别基站</a:t>
            </a:r>
            <a:endParaRPr lang="en-US" altLang="zh-CN" sz="1200" dirty="0"/>
          </a:p>
          <a:p>
            <a:pPr marL="171450" indent="-171450">
              <a:buFont typeface="Arial" panose="020B0604020202020204" pitchFamily="34" charset="0"/>
              <a:buChar char="•"/>
            </a:pPr>
            <a:r>
              <a:rPr lang="zh-CN" altLang="en-US" sz="1200" dirty="0"/>
              <a:t>电池供电</a:t>
            </a:r>
            <a:endParaRPr lang="en-US" altLang="zh-CN" sz="1200" dirty="0"/>
          </a:p>
          <a:p>
            <a:pPr marL="171450" indent="-171450">
              <a:buFont typeface="Arial" panose="020B0604020202020204" pitchFamily="34" charset="0"/>
              <a:buChar char="•"/>
            </a:pPr>
            <a:r>
              <a:rPr lang="zh-CN" altLang="en-US" sz="1200" dirty="0"/>
              <a:t>采集数据含地震帧（全时、阈值触发）</a:t>
            </a:r>
            <a:endParaRPr lang="en-US" altLang="zh-CN" sz="1200" dirty="0"/>
          </a:p>
        </p:txBody>
      </p:sp>
      <p:sp>
        <p:nvSpPr>
          <p:cNvPr id="49" name="文本框 48">
            <a:extLst>
              <a:ext uri="{FF2B5EF4-FFF2-40B4-BE49-F238E27FC236}">
                <a16:creationId xmlns:a16="http://schemas.microsoft.com/office/drawing/2014/main" id="{AF4DBEE8-27F3-B855-8D7D-479B522327DB}"/>
              </a:ext>
            </a:extLst>
          </p:cNvPr>
          <p:cNvSpPr txBox="1"/>
          <p:nvPr/>
        </p:nvSpPr>
        <p:spPr>
          <a:xfrm>
            <a:off x="693903" y="3225166"/>
            <a:ext cx="3648756" cy="369332"/>
          </a:xfrm>
          <a:prstGeom prst="rect">
            <a:avLst/>
          </a:prstGeom>
          <a:noFill/>
        </p:spPr>
        <p:txBody>
          <a:bodyPr wrap="none" rtlCol="0">
            <a:spAutoFit/>
          </a:bodyPr>
          <a:lstStyle/>
          <a:p>
            <a:r>
              <a:rPr lang="zh-CN" altLang="en-US" dirty="0"/>
              <a:t>随掘系统中</a:t>
            </a:r>
            <a:r>
              <a:rPr lang="en-US" altLang="zh-CN" dirty="0"/>
              <a:t>KJ1640</a:t>
            </a:r>
            <a:r>
              <a:rPr lang="zh-CN" altLang="en-US" dirty="0"/>
              <a:t>基站与节点比较</a:t>
            </a:r>
          </a:p>
        </p:txBody>
      </p:sp>
      <p:sp>
        <p:nvSpPr>
          <p:cNvPr id="3" name="文本框 2">
            <a:extLst>
              <a:ext uri="{FF2B5EF4-FFF2-40B4-BE49-F238E27FC236}">
                <a16:creationId xmlns:a16="http://schemas.microsoft.com/office/drawing/2014/main" id="{3E440F14-5311-4167-AE19-C81451739C7B}"/>
              </a:ext>
            </a:extLst>
          </p:cNvPr>
          <p:cNvSpPr txBox="1"/>
          <p:nvPr/>
        </p:nvSpPr>
        <p:spPr>
          <a:xfrm>
            <a:off x="693902" y="5280461"/>
            <a:ext cx="5343731" cy="276999"/>
          </a:xfrm>
          <a:prstGeom prst="rect">
            <a:avLst/>
          </a:prstGeom>
          <a:noFill/>
          <a:ln>
            <a:noFill/>
            <a:prstDash val="sysDash"/>
          </a:ln>
        </p:spPr>
        <p:txBody>
          <a:bodyPr wrap="square" rtlCol="0">
            <a:spAutoFit/>
          </a:bodyPr>
          <a:lstStyle/>
          <a:p>
            <a:r>
              <a:rPr lang="zh-CN" altLang="en-US" sz="1200" dirty="0">
                <a:solidFill>
                  <a:srgbClr val="FF0000"/>
                </a:solidFill>
              </a:rPr>
              <a:t>系统使用电法监测时，只能使用</a:t>
            </a:r>
            <a:r>
              <a:rPr lang="en-US" altLang="zh-CN" sz="1200" dirty="0">
                <a:solidFill>
                  <a:srgbClr val="FF0000"/>
                </a:solidFill>
              </a:rPr>
              <a:t>KJ1640</a:t>
            </a:r>
            <a:r>
              <a:rPr lang="zh-CN" altLang="en-US" sz="1200" dirty="0">
                <a:solidFill>
                  <a:srgbClr val="FF0000"/>
                </a:solidFill>
              </a:rPr>
              <a:t>基站。</a:t>
            </a:r>
            <a:endParaRPr lang="en-US" altLang="zh-CN" sz="1200" dirty="0">
              <a:solidFill>
                <a:srgbClr val="FF0000"/>
              </a:solidFill>
            </a:endParaRPr>
          </a:p>
        </p:txBody>
      </p:sp>
      <p:sp>
        <p:nvSpPr>
          <p:cNvPr id="6" name="文本框 5">
            <a:extLst>
              <a:ext uri="{FF2B5EF4-FFF2-40B4-BE49-F238E27FC236}">
                <a16:creationId xmlns:a16="http://schemas.microsoft.com/office/drawing/2014/main" id="{FD2E047A-9944-93C2-0121-3A44A16AC87D}"/>
              </a:ext>
            </a:extLst>
          </p:cNvPr>
          <p:cNvSpPr txBox="1"/>
          <p:nvPr/>
        </p:nvSpPr>
        <p:spPr>
          <a:xfrm>
            <a:off x="4193504" y="1091355"/>
            <a:ext cx="646331" cy="276999"/>
          </a:xfrm>
          <a:prstGeom prst="rect">
            <a:avLst/>
          </a:prstGeom>
          <a:noFill/>
        </p:spPr>
        <p:txBody>
          <a:bodyPr wrap="none" rtlCol="0">
            <a:spAutoFit/>
          </a:bodyPr>
          <a:lstStyle/>
          <a:p>
            <a:r>
              <a:rPr lang="zh-CN" altLang="en-US" sz="1200" dirty="0"/>
              <a:t>以太网</a:t>
            </a:r>
          </a:p>
        </p:txBody>
      </p:sp>
      <p:sp>
        <p:nvSpPr>
          <p:cNvPr id="8" name="文本框 7">
            <a:extLst>
              <a:ext uri="{FF2B5EF4-FFF2-40B4-BE49-F238E27FC236}">
                <a16:creationId xmlns:a16="http://schemas.microsoft.com/office/drawing/2014/main" id="{87591827-16B0-D05F-BD8A-506702C968AD}"/>
              </a:ext>
            </a:extLst>
          </p:cNvPr>
          <p:cNvSpPr txBox="1"/>
          <p:nvPr/>
        </p:nvSpPr>
        <p:spPr>
          <a:xfrm>
            <a:off x="3797096" y="2281291"/>
            <a:ext cx="466794" cy="276999"/>
          </a:xfrm>
          <a:prstGeom prst="rect">
            <a:avLst/>
          </a:prstGeom>
          <a:noFill/>
        </p:spPr>
        <p:txBody>
          <a:bodyPr wrap="none" rtlCol="0">
            <a:spAutoFit/>
          </a:bodyPr>
          <a:lstStyle/>
          <a:p>
            <a:r>
              <a:rPr lang="en-US" altLang="zh-CN" sz="1200" dirty="0" err="1"/>
              <a:t>WiFi</a:t>
            </a:r>
            <a:endParaRPr lang="zh-CN" altLang="en-US" sz="1200" dirty="0"/>
          </a:p>
        </p:txBody>
      </p:sp>
      <p:sp>
        <p:nvSpPr>
          <p:cNvPr id="9" name="文本框 8">
            <a:extLst>
              <a:ext uri="{FF2B5EF4-FFF2-40B4-BE49-F238E27FC236}">
                <a16:creationId xmlns:a16="http://schemas.microsoft.com/office/drawing/2014/main" id="{E91DF57D-64E5-3C04-9782-004B533B71FA}"/>
              </a:ext>
            </a:extLst>
          </p:cNvPr>
          <p:cNvSpPr txBox="1"/>
          <p:nvPr/>
        </p:nvSpPr>
        <p:spPr>
          <a:xfrm>
            <a:off x="5759862" y="2281291"/>
            <a:ext cx="646331" cy="276999"/>
          </a:xfrm>
          <a:prstGeom prst="rect">
            <a:avLst/>
          </a:prstGeom>
          <a:noFill/>
        </p:spPr>
        <p:txBody>
          <a:bodyPr wrap="none" rtlCol="0">
            <a:spAutoFit/>
          </a:bodyPr>
          <a:lstStyle/>
          <a:p>
            <a:r>
              <a:rPr lang="zh-CN" altLang="en-US" sz="1200" dirty="0"/>
              <a:t>以太网</a:t>
            </a:r>
          </a:p>
        </p:txBody>
      </p:sp>
    </p:spTree>
    <p:extLst>
      <p:ext uri="{BB962C8B-B14F-4D97-AF65-F5344CB8AC3E}">
        <p14:creationId xmlns:p14="http://schemas.microsoft.com/office/powerpoint/2010/main" val="235882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8C405-0BC1-6449-FD50-436677644B3B}"/>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D1917E6B-060B-E6CB-2638-2858425D56FA}"/>
              </a:ext>
            </a:extLst>
          </p:cNvPr>
          <p:cNvSpPr/>
          <p:nvPr/>
        </p:nvSpPr>
        <p:spPr>
          <a:xfrm>
            <a:off x="132345" y="1034849"/>
            <a:ext cx="2530585" cy="5232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项目管理：建立掘进巷道空间、模型等信息</a:t>
            </a:r>
          </a:p>
        </p:txBody>
      </p:sp>
      <p:sp>
        <p:nvSpPr>
          <p:cNvPr id="8" name="矩形 7">
            <a:extLst>
              <a:ext uri="{FF2B5EF4-FFF2-40B4-BE49-F238E27FC236}">
                <a16:creationId xmlns:a16="http://schemas.microsoft.com/office/drawing/2014/main" id="{FD72B725-AB7C-CB5D-0325-1D5E7BFD370B}"/>
              </a:ext>
            </a:extLst>
          </p:cNvPr>
          <p:cNvSpPr/>
          <p:nvPr/>
        </p:nvSpPr>
        <p:spPr>
          <a:xfrm>
            <a:off x="3052820" y="702024"/>
            <a:ext cx="7387324" cy="110731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坐标系统：右手直角坐标系，</a:t>
            </a:r>
            <a:r>
              <a:rPr lang="en-US" altLang="zh-CN" sz="1400" dirty="0"/>
              <a:t>O</a:t>
            </a:r>
            <a:r>
              <a:rPr lang="zh-CN" altLang="en-US" sz="1400" dirty="0"/>
              <a:t>为断面中心或侧帮等位置。</a:t>
            </a:r>
            <a:endParaRPr lang="en-US" altLang="zh-CN" sz="1400" dirty="0"/>
          </a:p>
          <a:p>
            <a:r>
              <a:rPr lang="zh-CN" altLang="en-US" sz="1400" dirty="0"/>
              <a:t>项目信息：名称、日期、简介、资料。</a:t>
            </a:r>
            <a:endParaRPr lang="en-US" altLang="zh-CN" sz="1400" dirty="0"/>
          </a:p>
          <a:p>
            <a:r>
              <a:rPr lang="zh-CN" altLang="en-US" sz="1400" dirty="0"/>
              <a:t>掘进模型：顶板（岩性、属性（</a:t>
            </a:r>
            <a:r>
              <a:rPr lang="en-US" altLang="zh-CN" sz="1400" dirty="0" err="1"/>
              <a:t>vp</a:t>
            </a:r>
            <a:r>
              <a:rPr lang="zh-CN" altLang="en-US" sz="1400" dirty="0"/>
              <a:t>、</a:t>
            </a:r>
            <a:r>
              <a:rPr lang="en-US" altLang="zh-CN" sz="1400" dirty="0"/>
              <a:t>vs</a:t>
            </a:r>
            <a:r>
              <a:rPr lang="zh-CN" altLang="en-US" sz="1400" dirty="0"/>
              <a:t>、</a:t>
            </a:r>
            <a:r>
              <a:rPr lang="en-US" altLang="zh-CN" sz="1400" dirty="0"/>
              <a:t>rho</a:t>
            </a:r>
            <a:r>
              <a:rPr lang="zh-CN" altLang="en-US" sz="1400" dirty="0"/>
              <a:t>）、厚度）、掘进层、底板</a:t>
            </a:r>
            <a:endParaRPr lang="en-US" altLang="zh-CN" sz="1400" dirty="0"/>
          </a:p>
          <a:p>
            <a:r>
              <a:rPr lang="zh-CN" altLang="en-US" sz="1400" dirty="0"/>
              <a:t>掘进空间：长度</a:t>
            </a:r>
            <a:r>
              <a:rPr lang="en-US" altLang="zh-CN" sz="1400" dirty="0"/>
              <a:t>X</a:t>
            </a:r>
            <a:r>
              <a:rPr lang="zh-CN" altLang="en-US" sz="1400" dirty="0"/>
              <a:t>（掘进里程）、高度</a:t>
            </a:r>
            <a:r>
              <a:rPr lang="en-US" altLang="zh-CN" sz="1400" dirty="0"/>
              <a:t>Z</a:t>
            </a:r>
            <a:r>
              <a:rPr lang="zh-CN" altLang="en-US" sz="1400" dirty="0"/>
              <a:t>（顶板</a:t>
            </a:r>
            <a:r>
              <a:rPr lang="en-US" altLang="zh-CN" sz="1400" dirty="0"/>
              <a:t>+</a:t>
            </a:r>
            <a:r>
              <a:rPr lang="zh-CN" altLang="en-US" sz="1400" dirty="0"/>
              <a:t>掘进层</a:t>
            </a:r>
            <a:r>
              <a:rPr lang="en-US" altLang="zh-CN" sz="1400" dirty="0"/>
              <a:t>+</a:t>
            </a:r>
            <a:r>
              <a:rPr lang="zh-CN" altLang="en-US" sz="1400" dirty="0"/>
              <a:t>底板厚度），宽度</a:t>
            </a:r>
            <a:r>
              <a:rPr lang="en-US" altLang="zh-CN" sz="1400" dirty="0"/>
              <a:t>Y</a:t>
            </a:r>
            <a:r>
              <a:rPr lang="zh-CN" altLang="en-US" sz="1400" dirty="0"/>
              <a:t>（侧帮）。</a:t>
            </a:r>
            <a:endParaRPr lang="en-US" altLang="zh-CN" sz="1400" dirty="0"/>
          </a:p>
          <a:p>
            <a:r>
              <a:rPr lang="zh-CN" altLang="en-US" sz="1400" dirty="0"/>
              <a:t>工况信息：掘进方向、里程、班次、日进尺。</a:t>
            </a:r>
          </a:p>
        </p:txBody>
      </p:sp>
      <p:grpSp>
        <p:nvGrpSpPr>
          <p:cNvPr id="30" name="组合 29">
            <a:extLst>
              <a:ext uri="{FF2B5EF4-FFF2-40B4-BE49-F238E27FC236}">
                <a16:creationId xmlns:a16="http://schemas.microsoft.com/office/drawing/2014/main" id="{BAEC4F42-5C0D-38D5-5FF2-62B991BDA91E}"/>
              </a:ext>
            </a:extLst>
          </p:cNvPr>
          <p:cNvGrpSpPr/>
          <p:nvPr/>
        </p:nvGrpSpPr>
        <p:grpSpPr>
          <a:xfrm>
            <a:off x="10633864" y="640759"/>
            <a:ext cx="1358493" cy="1080960"/>
            <a:chOff x="8058142" y="3845071"/>
            <a:chExt cx="2062726" cy="1597775"/>
          </a:xfrm>
        </p:grpSpPr>
        <p:sp>
          <p:nvSpPr>
            <p:cNvPr id="9" name="矩形 8">
              <a:extLst>
                <a:ext uri="{FF2B5EF4-FFF2-40B4-BE49-F238E27FC236}">
                  <a16:creationId xmlns:a16="http://schemas.microsoft.com/office/drawing/2014/main" id="{7D016A27-C9E2-C732-D2A8-1A9F3A729229}"/>
                </a:ext>
              </a:extLst>
            </p:cNvPr>
            <p:cNvSpPr/>
            <p:nvPr/>
          </p:nvSpPr>
          <p:spPr>
            <a:xfrm rot="16200000">
              <a:off x="8360457" y="4270722"/>
              <a:ext cx="1167672" cy="117657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5C9B4723-331F-86D8-2933-EC855B63B48A}"/>
                </a:ext>
              </a:extLst>
            </p:cNvPr>
            <p:cNvCxnSpPr>
              <a:cxnSpLocks/>
            </p:cNvCxnSpPr>
            <p:nvPr/>
          </p:nvCxnSpPr>
          <p:spPr>
            <a:xfrm flipH="1">
              <a:off x="8058142" y="4859010"/>
              <a:ext cx="88615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直接箭头连接符 12">
              <a:extLst>
                <a:ext uri="{FF2B5EF4-FFF2-40B4-BE49-F238E27FC236}">
                  <a16:creationId xmlns:a16="http://schemas.microsoft.com/office/drawing/2014/main" id="{74C1BE0B-6489-0E7B-57B1-AD7FA6DDC876}"/>
                </a:ext>
              </a:extLst>
            </p:cNvPr>
            <p:cNvCxnSpPr>
              <a:cxnSpLocks/>
            </p:cNvCxnSpPr>
            <p:nvPr/>
          </p:nvCxnSpPr>
          <p:spPr>
            <a:xfrm flipV="1">
              <a:off x="8944293" y="4006853"/>
              <a:ext cx="0" cy="8521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直接箭头连接符 19">
              <a:extLst>
                <a:ext uri="{FF2B5EF4-FFF2-40B4-BE49-F238E27FC236}">
                  <a16:creationId xmlns:a16="http://schemas.microsoft.com/office/drawing/2014/main" id="{C7843FAB-1E72-634F-4D9F-DB5C783DC54E}"/>
                </a:ext>
              </a:extLst>
            </p:cNvPr>
            <p:cNvCxnSpPr>
              <a:cxnSpLocks/>
            </p:cNvCxnSpPr>
            <p:nvPr/>
          </p:nvCxnSpPr>
          <p:spPr>
            <a:xfrm flipV="1">
              <a:off x="8944293" y="4400553"/>
              <a:ext cx="968048" cy="458457"/>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6" name="文本框 25">
              <a:extLst>
                <a:ext uri="{FF2B5EF4-FFF2-40B4-BE49-F238E27FC236}">
                  <a16:creationId xmlns:a16="http://schemas.microsoft.com/office/drawing/2014/main" id="{4FF22764-2DA3-FFD4-8A23-542EB4F495FA}"/>
                </a:ext>
              </a:extLst>
            </p:cNvPr>
            <p:cNvSpPr txBox="1"/>
            <p:nvPr/>
          </p:nvSpPr>
          <p:spPr>
            <a:xfrm>
              <a:off x="9912340" y="4305012"/>
              <a:ext cx="208528" cy="332055"/>
            </a:xfrm>
            <a:prstGeom prst="rect">
              <a:avLst/>
            </a:prstGeom>
            <a:noFill/>
          </p:spPr>
          <p:txBody>
            <a:bodyPr wrap="square" rtlCol="0">
              <a:spAutoFit/>
            </a:bodyPr>
            <a:lstStyle/>
            <a:p>
              <a:pPr algn="ctr"/>
              <a:r>
                <a:rPr lang="en-US" altLang="zh-CN" sz="1200" dirty="0"/>
                <a:t>X</a:t>
              </a:r>
              <a:endParaRPr lang="zh-CN" altLang="en-US" sz="1200" dirty="0"/>
            </a:p>
          </p:txBody>
        </p:sp>
        <p:sp>
          <p:nvSpPr>
            <p:cNvPr id="27" name="文本框 26">
              <a:extLst>
                <a:ext uri="{FF2B5EF4-FFF2-40B4-BE49-F238E27FC236}">
                  <a16:creationId xmlns:a16="http://schemas.microsoft.com/office/drawing/2014/main" id="{8D6152CC-94AD-EA55-9696-A0A04D3A4300}"/>
                </a:ext>
              </a:extLst>
            </p:cNvPr>
            <p:cNvSpPr txBox="1"/>
            <p:nvPr/>
          </p:nvSpPr>
          <p:spPr>
            <a:xfrm>
              <a:off x="8643487" y="3845071"/>
              <a:ext cx="208528" cy="332055"/>
            </a:xfrm>
            <a:prstGeom prst="rect">
              <a:avLst/>
            </a:prstGeom>
            <a:noFill/>
          </p:spPr>
          <p:txBody>
            <a:bodyPr wrap="square" rtlCol="0">
              <a:spAutoFit/>
            </a:bodyPr>
            <a:lstStyle/>
            <a:p>
              <a:pPr algn="ctr"/>
              <a:r>
                <a:rPr lang="en-US" altLang="zh-CN" sz="1200" dirty="0"/>
                <a:t>Z</a:t>
              </a:r>
              <a:endParaRPr lang="zh-CN" altLang="en-US" sz="1200" dirty="0"/>
            </a:p>
          </p:txBody>
        </p:sp>
        <p:sp>
          <p:nvSpPr>
            <p:cNvPr id="28" name="文本框 27">
              <a:extLst>
                <a:ext uri="{FF2B5EF4-FFF2-40B4-BE49-F238E27FC236}">
                  <a16:creationId xmlns:a16="http://schemas.microsoft.com/office/drawing/2014/main" id="{B6B60C63-C408-C005-69C6-3C7808223C71}"/>
                </a:ext>
              </a:extLst>
            </p:cNvPr>
            <p:cNvSpPr txBox="1"/>
            <p:nvPr/>
          </p:nvSpPr>
          <p:spPr>
            <a:xfrm>
              <a:off x="8058145" y="4926026"/>
              <a:ext cx="208529" cy="332055"/>
            </a:xfrm>
            <a:prstGeom prst="rect">
              <a:avLst/>
            </a:prstGeom>
            <a:noFill/>
          </p:spPr>
          <p:txBody>
            <a:bodyPr wrap="square" rtlCol="0">
              <a:spAutoFit/>
            </a:bodyPr>
            <a:lstStyle/>
            <a:p>
              <a:pPr algn="ctr"/>
              <a:r>
                <a:rPr lang="en-US" altLang="zh-CN" sz="1200" dirty="0"/>
                <a:t>Y</a:t>
              </a:r>
              <a:endParaRPr lang="zh-CN" altLang="en-US" sz="1200" dirty="0"/>
            </a:p>
          </p:txBody>
        </p:sp>
        <p:sp>
          <p:nvSpPr>
            <p:cNvPr id="29" name="文本框 28">
              <a:extLst>
                <a:ext uri="{FF2B5EF4-FFF2-40B4-BE49-F238E27FC236}">
                  <a16:creationId xmlns:a16="http://schemas.microsoft.com/office/drawing/2014/main" id="{C2F04F81-EEBE-5362-75C8-D429DE6840A4}"/>
                </a:ext>
              </a:extLst>
            </p:cNvPr>
            <p:cNvSpPr txBox="1"/>
            <p:nvPr/>
          </p:nvSpPr>
          <p:spPr>
            <a:xfrm>
              <a:off x="8721303" y="4814263"/>
              <a:ext cx="517142" cy="332055"/>
            </a:xfrm>
            <a:prstGeom prst="rect">
              <a:avLst/>
            </a:prstGeom>
            <a:noFill/>
          </p:spPr>
          <p:txBody>
            <a:bodyPr wrap="square" rtlCol="0">
              <a:spAutoFit/>
            </a:bodyPr>
            <a:lstStyle/>
            <a:p>
              <a:pPr algn="ctr"/>
              <a:r>
                <a:rPr lang="en-US" altLang="zh-CN" sz="1200" dirty="0"/>
                <a:t>O</a:t>
              </a:r>
              <a:endParaRPr lang="zh-CN" altLang="en-US" sz="1200" dirty="0"/>
            </a:p>
          </p:txBody>
        </p:sp>
      </p:grpSp>
      <p:sp>
        <p:nvSpPr>
          <p:cNvPr id="35" name="矩形 34">
            <a:extLst>
              <a:ext uri="{FF2B5EF4-FFF2-40B4-BE49-F238E27FC236}">
                <a16:creationId xmlns:a16="http://schemas.microsoft.com/office/drawing/2014/main" id="{5C8FB2EA-5A34-B2C2-C3D7-33CE6CBF051A}"/>
              </a:ext>
            </a:extLst>
          </p:cNvPr>
          <p:cNvSpPr/>
          <p:nvPr/>
        </p:nvSpPr>
        <p:spPr>
          <a:xfrm>
            <a:off x="132344" y="2164031"/>
            <a:ext cx="2530585" cy="57685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配置管理：项目运行时采集等参数的修改</a:t>
            </a:r>
          </a:p>
        </p:txBody>
      </p:sp>
      <p:sp>
        <p:nvSpPr>
          <p:cNvPr id="37" name="矩形 36">
            <a:extLst>
              <a:ext uri="{FF2B5EF4-FFF2-40B4-BE49-F238E27FC236}">
                <a16:creationId xmlns:a16="http://schemas.microsoft.com/office/drawing/2014/main" id="{8D4B0634-680F-5BF5-EA6A-4EA641E898A6}"/>
              </a:ext>
            </a:extLst>
          </p:cNvPr>
          <p:cNvSpPr/>
          <p:nvPr/>
        </p:nvSpPr>
        <p:spPr>
          <a:xfrm>
            <a:off x="3052812" y="2010195"/>
            <a:ext cx="7387325" cy="87857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观测参数：检波器</a:t>
            </a:r>
            <a:r>
              <a:rPr lang="en-US" altLang="zh-CN" sz="1400" dirty="0"/>
              <a:t>/</a:t>
            </a:r>
            <a:r>
              <a:rPr lang="zh-CN" altLang="en-US" sz="1400" dirty="0"/>
              <a:t>电极坐标、计算范围、预测范围</a:t>
            </a:r>
            <a:endParaRPr lang="en-US" altLang="zh-CN" sz="1400" dirty="0"/>
          </a:p>
          <a:p>
            <a:r>
              <a:rPr lang="zh-CN" altLang="en-US" sz="1400" dirty="0"/>
              <a:t>采集参数：地震、电法采集参数，分实时和历史</a:t>
            </a:r>
            <a:endParaRPr lang="en-US" altLang="zh-CN" sz="1400" dirty="0"/>
          </a:p>
          <a:p>
            <a:r>
              <a:rPr lang="zh-CN" altLang="en-US" sz="1400" dirty="0"/>
              <a:t>处理参数：地震、电法处理参数，分实时和历史</a:t>
            </a:r>
            <a:endParaRPr lang="en-US" altLang="zh-CN" sz="1400" dirty="0"/>
          </a:p>
          <a:p>
            <a:r>
              <a:rPr lang="zh-CN" altLang="en-US" sz="1400" dirty="0"/>
              <a:t>可视化参数：色标</a:t>
            </a:r>
            <a:endParaRPr lang="en-US" altLang="zh-CN" sz="1400" dirty="0"/>
          </a:p>
        </p:txBody>
      </p:sp>
      <p:sp>
        <p:nvSpPr>
          <p:cNvPr id="39" name="矩形 38">
            <a:extLst>
              <a:ext uri="{FF2B5EF4-FFF2-40B4-BE49-F238E27FC236}">
                <a16:creationId xmlns:a16="http://schemas.microsoft.com/office/drawing/2014/main" id="{EC96A1E8-4EAB-48A9-4765-B51AC767D8DB}"/>
              </a:ext>
            </a:extLst>
          </p:cNvPr>
          <p:cNvSpPr/>
          <p:nvPr/>
        </p:nvSpPr>
        <p:spPr>
          <a:xfrm>
            <a:off x="3052811" y="5165503"/>
            <a:ext cx="7387323" cy="826735"/>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地震处理：干涉源提取、滤波、均衡、反射波提取、偏移叠加、界面提取</a:t>
            </a:r>
            <a:endParaRPr lang="en-US" altLang="zh-CN" sz="1400" dirty="0"/>
          </a:p>
          <a:p>
            <a:r>
              <a:rPr lang="zh-CN" altLang="en-US" sz="1400" dirty="0"/>
              <a:t>电法处理：</a:t>
            </a:r>
            <a:r>
              <a:rPr lang="zh-CN" altLang="en-US" sz="1400" dirty="0">
                <a:sym typeface="Wingdings" panose="05000000000000000000" pitchFamily="2" charset="2"/>
              </a:rPr>
              <a:t>电流电压预处理、视电阻率计算</a:t>
            </a:r>
            <a:endParaRPr lang="en-US" altLang="zh-CN" sz="1400" dirty="0">
              <a:sym typeface="Wingdings" panose="05000000000000000000" pitchFamily="2" charset="2"/>
            </a:endParaRPr>
          </a:p>
          <a:p>
            <a:r>
              <a:rPr lang="zh-CN" altLang="en-US" sz="1400" dirty="0">
                <a:sym typeface="Wingdings" panose="05000000000000000000" pitchFamily="2" charset="2"/>
              </a:rPr>
              <a:t>交互表达：页面交互、展示、前后端多端处理</a:t>
            </a:r>
            <a:endParaRPr lang="en-US" altLang="zh-CN" sz="1400" dirty="0">
              <a:sym typeface="Wingdings" panose="05000000000000000000" pitchFamily="2" charset="2"/>
            </a:endParaRPr>
          </a:p>
        </p:txBody>
      </p:sp>
      <p:sp>
        <p:nvSpPr>
          <p:cNvPr id="41" name="矩形 40">
            <a:extLst>
              <a:ext uri="{FF2B5EF4-FFF2-40B4-BE49-F238E27FC236}">
                <a16:creationId xmlns:a16="http://schemas.microsoft.com/office/drawing/2014/main" id="{0B7C3098-B640-5CBD-BEAC-F9AC30598B44}"/>
              </a:ext>
            </a:extLst>
          </p:cNvPr>
          <p:cNvSpPr/>
          <p:nvPr/>
        </p:nvSpPr>
        <p:spPr>
          <a:xfrm>
            <a:off x="132343" y="5317260"/>
            <a:ext cx="2530585" cy="5232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历史数据处理</a:t>
            </a:r>
          </a:p>
        </p:txBody>
      </p:sp>
      <p:sp>
        <p:nvSpPr>
          <p:cNvPr id="45" name="矩形 44">
            <a:extLst>
              <a:ext uri="{FF2B5EF4-FFF2-40B4-BE49-F238E27FC236}">
                <a16:creationId xmlns:a16="http://schemas.microsoft.com/office/drawing/2014/main" id="{4A0993C2-5153-45D9-DD39-BC63767493F0}"/>
              </a:ext>
            </a:extLst>
          </p:cNvPr>
          <p:cNvSpPr/>
          <p:nvPr/>
        </p:nvSpPr>
        <p:spPr>
          <a:xfrm>
            <a:off x="3052813" y="3089624"/>
            <a:ext cx="7387322" cy="944638"/>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t>预测依据：反射界面、干涉谱、视电阻率、自然电位、供电电流</a:t>
            </a:r>
            <a:endParaRPr lang="en-US" altLang="zh-CN" sz="1400" dirty="0"/>
          </a:p>
          <a:p>
            <a:r>
              <a:rPr lang="zh-CN" altLang="en-US" sz="1400" dirty="0"/>
              <a:t>预测异常：掘进前方界面异常存在概率，低阻区</a:t>
            </a:r>
            <a:endParaRPr lang="en-US" altLang="zh-CN" sz="1400" dirty="0"/>
          </a:p>
          <a:p>
            <a:r>
              <a:rPr lang="zh-CN" altLang="en-US" sz="1400" dirty="0"/>
              <a:t>信息协同：预测信息同步到系统首页、微信等接收端，第三方系统同步。</a:t>
            </a:r>
            <a:endParaRPr lang="en-US" altLang="zh-CN" sz="1400" dirty="0"/>
          </a:p>
          <a:p>
            <a:r>
              <a:rPr lang="zh-CN" altLang="en-US" sz="1400" dirty="0"/>
              <a:t>报告：</a:t>
            </a:r>
            <a:endParaRPr lang="en-US" altLang="zh-CN" sz="1400" dirty="0"/>
          </a:p>
        </p:txBody>
      </p:sp>
      <p:sp>
        <p:nvSpPr>
          <p:cNvPr id="48" name="矩形 47">
            <a:extLst>
              <a:ext uri="{FF2B5EF4-FFF2-40B4-BE49-F238E27FC236}">
                <a16:creationId xmlns:a16="http://schemas.microsoft.com/office/drawing/2014/main" id="{87A7E7B9-F75F-F98D-A37E-E56227C48ABA}"/>
              </a:ext>
            </a:extLst>
          </p:cNvPr>
          <p:cNvSpPr/>
          <p:nvPr/>
        </p:nvSpPr>
        <p:spPr>
          <a:xfrm>
            <a:off x="132345" y="3309125"/>
            <a:ext cx="2530584" cy="5232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运行管理：监测时异常预测、消息推送</a:t>
            </a:r>
          </a:p>
        </p:txBody>
      </p:sp>
      <p:sp>
        <p:nvSpPr>
          <p:cNvPr id="53" name="文本框 52">
            <a:extLst>
              <a:ext uri="{FF2B5EF4-FFF2-40B4-BE49-F238E27FC236}">
                <a16:creationId xmlns:a16="http://schemas.microsoft.com/office/drawing/2014/main" id="{C3B46940-A53F-9358-88F2-ABC6EB287C9C}"/>
              </a:ext>
            </a:extLst>
          </p:cNvPr>
          <p:cNvSpPr txBox="1"/>
          <p:nvPr/>
        </p:nvSpPr>
        <p:spPr>
          <a:xfrm>
            <a:off x="5516" y="0"/>
            <a:ext cx="4426783" cy="523220"/>
          </a:xfrm>
          <a:prstGeom prst="rect">
            <a:avLst/>
          </a:prstGeom>
          <a:noFill/>
        </p:spPr>
        <p:txBody>
          <a:bodyPr wrap="square" rtlCol="0">
            <a:spAutoFit/>
          </a:bodyPr>
          <a:lstStyle/>
          <a:p>
            <a:r>
              <a:rPr lang="zh-CN" altLang="en-US" sz="2800" dirty="0"/>
              <a:t>业务组成</a:t>
            </a:r>
          </a:p>
        </p:txBody>
      </p:sp>
      <p:sp>
        <p:nvSpPr>
          <p:cNvPr id="6" name="矩形 5">
            <a:extLst>
              <a:ext uri="{FF2B5EF4-FFF2-40B4-BE49-F238E27FC236}">
                <a16:creationId xmlns:a16="http://schemas.microsoft.com/office/drawing/2014/main" id="{1E8D285E-BCA0-8084-090E-BFE2B4A9E9F7}"/>
              </a:ext>
            </a:extLst>
          </p:cNvPr>
          <p:cNvSpPr/>
          <p:nvPr/>
        </p:nvSpPr>
        <p:spPr>
          <a:xfrm>
            <a:off x="3052811" y="4235116"/>
            <a:ext cx="7387323" cy="729532"/>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r>
              <a:rPr lang="zh-CN" altLang="en-US" sz="1400" dirty="0">
                <a:sym typeface="Wingdings" panose="05000000000000000000" pitchFamily="2" charset="2"/>
              </a:rPr>
              <a:t>通知：掉线</a:t>
            </a:r>
            <a:endParaRPr lang="en-US" altLang="zh-CN" sz="1400" dirty="0">
              <a:sym typeface="Wingdings" panose="05000000000000000000" pitchFamily="2" charset="2"/>
            </a:endParaRPr>
          </a:p>
          <a:p>
            <a:r>
              <a:rPr lang="zh-CN" altLang="en-US" sz="1400" dirty="0">
                <a:sym typeface="Wingdings" panose="05000000000000000000" pitchFamily="2" charset="2"/>
              </a:rPr>
              <a:t>日志：操作、日报</a:t>
            </a:r>
            <a:endParaRPr lang="en-US" altLang="zh-CN" sz="1400" dirty="0">
              <a:sym typeface="Wingdings" panose="05000000000000000000" pitchFamily="2" charset="2"/>
            </a:endParaRPr>
          </a:p>
          <a:p>
            <a:r>
              <a:rPr lang="zh-CN" altLang="en-US" sz="1400" dirty="0">
                <a:sym typeface="Wingdings" panose="05000000000000000000" pitchFamily="2" charset="2"/>
              </a:rPr>
              <a:t>数据：原始数据、偏移数据等下载</a:t>
            </a:r>
            <a:endParaRPr lang="en-US" altLang="zh-CN" sz="1400" dirty="0">
              <a:sym typeface="Wingdings" panose="05000000000000000000" pitchFamily="2" charset="2"/>
            </a:endParaRPr>
          </a:p>
        </p:txBody>
      </p:sp>
      <p:sp>
        <p:nvSpPr>
          <p:cNvPr id="10" name="矩形 9">
            <a:extLst>
              <a:ext uri="{FF2B5EF4-FFF2-40B4-BE49-F238E27FC236}">
                <a16:creationId xmlns:a16="http://schemas.microsoft.com/office/drawing/2014/main" id="{FAA10767-D54D-6D02-9B55-EA5351B9C000}"/>
              </a:ext>
            </a:extLst>
          </p:cNvPr>
          <p:cNvSpPr/>
          <p:nvPr/>
        </p:nvSpPr>
        <p:spPr>
          <a:xfrm>
            <a:off x="132344" y="4344496"/>
            <a:ext cx="2530585" cy="523220"/>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系统维护：系统用户信息、日志等管理</a:t>
            </a:r>
          </a:p>
        </p:txBody>
      </p:sp>
    </p:spTree>
    <p:extLst>
      <p:ext uri="{BB962C8B-B14F-4D97-AF65-F5344CB8AC3E}">
        <p14:creationId xmlns:p14="http://schemas.microsoft.com/office/powerpoint/2010/main" val="35052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8B481-9DFC-210B-A937-D9F43DCA4D9E}"/>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D4D9A362-DC60-5F95-66A7-CAB1E481201D}"/>
              </a:ext>
            </a:extLst>
          </p:cNvPr>
          <p:cNvSpPr txBox="1"/>
          <p:nvPr/>
        </p:nvSpPr>
        <p:spPr>
          <a:xfrm>
            <a:off x="5516" y="0"/>
            <a:ext cx="4426783" cy="523220"/>
          </a:xfrm>
          <a:prstGeom prst="rect">
            <a:avLst/>
          </a:prstGeom>
          <a:noFill/>
        </p:spPr>
        <p:txBody>
          <a:bodyPr wrap="square" rtlCol="0">
            <a:spAutoFit/>
          </a:bodyPr>
          <a:lstStyle/>
          <a:p>
            <a:r>
              <a:rPr lang="zh-CN" altLang="en-US" sz="2800" dirty="0"/>
              <a:t>数据类型</a:t>
            </a:r>
          </a:p>
        </p:txBody>
      </p:sp>
      <p:sp>
        <p:nvSpPr>
          <p:cNvPr id="3" name="矩形: 圆角 2">
            <a:extLst>
              <a:ext uri="{FF2B5EF4-FFF2-40B4-BE49-F238E27FC236}">
                <a16:creationId xmlns:a16="http://schemas.microsoft.com/office/drawing/2014/main" id="{1E3FFA79-7BAF-01A6-29E1-2962186A1621}"/>
              </a:ext>
            </a:extLst>
          </p:cNvPr>
          <p:cNvSpPr/>
          <p:nvPr/>
        </p:nvSpPr>
        <p:spPr>
          <a:xfrm>
            <a:off x="2143334" y="941385"/>
            <a:ext cx="1342413"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基站采集信号</a:t>
            </a:r>
          </a:p>
        </p:txBody>
      </p:sp>
      <p:sp>
        <p:nvSpPr>
          <p:cNvPr id="5" name="矩形: 圆角 4">
            <a:extLst>
              <a:ext uri="{FF2B5EF4-FFF2-40B4-BE49-F238E27FC236}">
                <a16:creationId xmlns:a16="http://schemas.microsoft.com/office/drawing/2014/main" id="{7A374C91-8CEF-52AF-2CED-774CD189D984}"/>
              </a:ext>
            </a:extLst>
          </p:cNvPr>
          <p:cNvSpPr/>
          <p:nvPr/>
        </p:nvSpPr>
        <p:spPr>
          <a:xfrm>
            <a:off x="2143335" y="2118621"/>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原始数据</a:t>
            </a:r>
          </a:p>
        </p:txBody>
      </p:sp>
      <p:sp>
        <p:nvSpPr>
          <p:cNvPr id="16" name="文本框 15">
            <a:extLst>
              <a:ext uri="{FF2B5EF4-FFF2-40B4-BE49-F238E27FC236}">
                <a16:creationId xmlns:a16="http://schemas.microsoft.com/office/drawing/2014/main" id="{EA9C7110-D80B-15F6-5DA4-7208367B6846}"/>
              </a:ext>
            </a:extLst>
          </p:cNvPr>
          <p:cNvSpPr txBox="1"/>
          <p:nvPr/>
        </p:nvSpPr>
        <p:spPr>
          <a:xfrm>
            <a:off x="4143980" y="670260"/>
            <a:ext cx="5233479" cy="1015663"/>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单个基站独立上送采集信号</a:t>
            </a:r>
            <a:endParaRPr lang="en-US" altLang="zh-CN" sz="1200" dirty="0"/>
          </a:p>
          <a:p>
            <a:pPr marL="171450" indent="-171450">
              <a:buFont typeface="Arial" panose="020B0604020202020204" pitchFamily="34" charset="0"/>
              <a:buChar char="•"/>
            </a:pPr>
            <a:r>
              <a:rPr lang="en-US" altLang="zh-CN" sz="1200" dirty="0"/>
              <a:t>KJ1640</a:t>
            </a:r>
            <a:r>
              <a:rPr lang="zh-CN" altLang="en-US" sz="1200" dirty="0"/>
              <a:t>全时帧</a:t>
            </a:r>
            <a:r>
              <a:rPr lang="en-US" altLang="zh-CN" sz="1200" dirty="0"/>
              <a:t>5000</a:t>
            </a:r>
            <a:r>
              <a:rPr lang="zh-CN" altLang="en-US" sz="1200" dirty="0"/>
              <a:t>采样点，背景帧</a:t>
            </a:r>
            <a:r>
              <a:rPr lang="en-US" altLang="zh-CN" sz="1200" dirty="0"/>
              <a:t>5s</a:t>
            </a:r>
            <a:r>
              <a:rPr lang="zh-CN" altLang="en-US" sz="1200" dirty="0"/>
              <a:t>（</a:t>
            </a:r>
            <a:r>
              <a:rPr lang="en-US" altLang="zh-CN" sz="1200" dirty="0"/>
              <a:t>1ms</a:t>
            </a:r>
            <a:r>
              <a:rPr lang="zh-CN" altLang="en-US" sz="1200" dirty="0"/>
              <a:t>基准采样率），自电帧</a:t>
            </a:r>
            <a:r>
              <a:rPr lang="en-US" altLang="zh-CN" sz="1200" dirty="0"/>
              <a:t>5s</a:t>
            </a:r>
          </a:p>
          <a:p>
            <a:pPr marL="171450" indent="-171450">
              <a:buFont typeface="Arial" panose="020B0604020202020204" pitchFamily="34" charset="0"/>
              <a:buChar char="•"/>
            </a:pPr>
            <a:r>
              <a:rPr lang="zh-CN" altLang="en-US" sz="1200" dirty="0"/>
              <a:t>节点全时帧</a:t>
            </a:r>
            <a:r>
              <a:rPr lang="en-US" altLang="zh-CN" sz="1200" dirty="0"/>
              <a:t>1s</a:t>
            </a:r>
          </a:p>
          <a:p>
            <a:pPr marL="171450" indent="-171450">
              <a:buFont typeface="Arial" panose="020B0604020202020204" pitchFamily="34" charset="0"/>
              <a:buChar char="•"/>
            </a:pPr>
            <a:r>
              <a:rPr lang="zh-CN" altLang="en-US" sz="1200" dirty="0"/>
              <a:t>单帧数据量为基站支持的通道数*样点数</a:t>
            </a:r>
            <a:endParaRPr lang="en-US" altLang="zh-CN" sz="1200" dirty="0"/>
          </a:p>
          <a:p>
            <a:pPr marL="171450" indent="-171450">
              <a:buFont typeface="Arial" panose="020B0604020202020204" pitchFamily="34" charset="0"/>
              <a:buChar char="•"/>
            </a:pPr>
            <a:r>
              <a:rPr lang="en-US" altLang="zh-CN" sz="1200" dirty="0"/>
              <a:t>KJ1640</a:t>
            </a:r>
            <a:r>
              <a:rPr lang="zh-CN" altLang="en-US" sz="1200" dirty="0"/>
              <a:t>信号帧为</a:t>
            </a:r>
            <a:r>
              <a:rPr lang="en-US" altLang="zh-CN" sz="1200" dirty="0"/>
              <a:t>4</a:t>
            </a:r>
            <a:r>
              <a:rPr lang="zh-CN" altLang="en-US" sz="1200" dirty="0"/>
              <a:t>字节</a:t>
            </a:r>
            <a:r>
              <a:rPr lang="en-US" altLang="zh-CN" sz="1200" dirty="0"/>
              <a:t>/</a:t>
            </a:r>
            <a:r>
              <a:rPr lang="zh-CN" altLang="en-US" sz="1200" dirty="0"/>
              <a:t>样点，节点信号帧</a:t>
            </a:r>
            <a:r>
              <a:rPr lang="en-US" altLang="zh-CN" sz="1200" dirty="0"/>
              <a:t>3</a:t>
            </a:r>
            <a:r>
              <a:rPr lang="zh-CN" altLang="en-US" sz="1200" dirty="0"/>
              <a:t>字节</a:t>
            </a:r>
            <a:r>
              <a:rPr lang="en-US" altLang="zh-CN" sz="1200" dirty="0"/>
              <a:t>/</a:t>
            </a:r>
            <a:r>
              <a:rPr lang="zh-CN" altLang="en-US" sz="1200" dirty="0"/>
              <a:t>样点</a:t>
            </a:r>
          </a:p>
        </p:txBody>
      </p:sp>
      <p:sp>
        <p:nvSpPr>
          <p:cNvPr id="17" name="文本框 16">
            <a:extLst>
              <a:ext uri="{FF2B5EF4-FFF2-40B4-BE49-F238E27FC236}">
                <a16:creationId xmlns:a16="http://schemas.microsoft.com/office/drawing/2014/main" id="{CC8F9CFA-2F64-49E0-E37D-B422D7944349}"/>
              </a:ext>
            </a:extLst>
          </p:cNvPr>
          <p:cNvSpPr txBox="1"/>
          <p:nvPr/>
        </p:nvSpPr>
        <p:spPr>
          <a:xfrm>
            <a:off x="4143980" y="1846467"/>
            <a:ext cx="5233479" cy="1015663"/>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地震全时：按采样率全时采集的连续时间序列</a:t>
            </a:r>
            <a:endParaRPr lang="en-US" altLang="zh-CN" sz="1200" dirty="0"/>
          </a:p>
          <a:p>
            <a:pPr marL="171450" indent="-171450">
              <a:buFont typeface="Arial" panose="020B0604020202020204" pitchFamily="34" charset="0"/>
              <a:buChar char="•"/>
            </a:pPr>
            <a:r>
              <a:rPr lang="zh-CN" altLang="en-US" sz="1200" dirty="0"/>
              <a:t>地震极值：按检测时窗计算后的连续时间序列</a:t>
            </a:r>
            <a:endParaRPr lang="en-US" altLang="zh-CN" sz="1200" dirty="0"/>
          </a:p>
          <a:p>
            <a:pPr marL="171450" indent="-171450">
              <a:buFont typeface="Arial" panose="020B0604020202020204" pitchFamily="34" charset="0"/>
              <a:buChar char="•"/>
            </a:pPr>
            <a:r>
              <a:rPr lang="zh-CN" altLang="en-US" sz="1200" dirty="0"/>
              <a:t>地震触发：按阈值触发采样方式采集的单次时间序列</a:t>
            </a:r>
            <a:endParaRPr lang="en-US" altLang="zh-CN" sz="1200" dirty="0"/>
          </a:p>
          <a:p>
            <a:pPr marL="171450" indent="-171450">
              <a:buFont typeface="Arial" panose="020B0604020202020204" pitchFamily="34" charset="0"/>
              <a:buChar char="•"/>
            </a:pPr>
            <a:r>
              <a:rPr lang="zh-CN" altLang="en-US" sz="1200" dirty="0"/>
              <a:t>自电：按采样率采集的自然电位连续时间序列</a:t>
            </a:r>
            <a:endParaRPr lang="en-US" altLang="zh-CN" sz="1200" dirty="0"/>
          </a:p>
          <a:p>
            <a:pPr marL="171450" indent="-171450">
              <a:buFont typeface="Arial" panose="020B0604020202020204" pitchFamily="34" charset="0"/>
              <a:buChar char="•"/>
            </a:pPr>
            <a:r>
              <a:rPr lang="zh-CN" altLang="en-US" sz="1200" dirty="0"/>
              <a:t>激电：按通道供电发射时的采集参数采集的单次测量电位</a:t>
            </a:r>
            <a:endParaRPr lang="en-US" altLang="zh-CN" sz="1200" dirty="0"/>
          </a:p>
        </p:txBody>
      </p:sp>
      <p:sp>
        <p:nvSpPr>
          <p:cNvPr id="21" name="矩形: 圆角 20">
            <a:extLst>
              <a:ext uri="{FF2B5EF4-FFF2-40B4-BE49-F238E27FC236}">
                <a16:creationId xmlns:a16="http://schemas.microsoft.com/office/drawing/2014/main" id="{DFF095F3-E682-1771-60C1-0393A8EA0325}"/>
              </a:ext>
            </a:extLst>
          </p:cNvPr>
          <p:cNvSpPr/>
          <p:nvPr/>
        </p:nvSpPr>
        <p:spPr>
          <a:xfrm>
            <a:off x="2143334" y="3109133"/>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勘探数据</a:t>
            </a:r>
          </a:p>
        </p:txBody>
      </p:sp>
      <p:sp>
        <p:nvSpPr>
          <p:cNvPr id="22" name="文本框 21">
            <a:extLst>
              <a:ext uri="{FF2B5EF4-FFF2-40B4-BE49-F238E27FC236}">
                <a16:creationId xmlns:a16="http://schemas.microsoft.com/office/drawing/2014/main" id="{C843B838-7D56-0FEA-F5A3-CD7373A94279}"/>
              </a:ext>
            </a:extLst>
          </p:cNvPr>
          <p:cNvSpPr txBox="1"/>
          <p:nvPr/>
        </p:nvSpPr>
        <p:spPr>
          <a:xfrm>
            <a:off x="4143978" y="3022674"/>
            <a:ext cx="5233479" cy="646331"/>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地震互干涉记录：通过互相关方法提取的虚震源脉冲信号</a:t>
            </a:r>
            <a:endParaRPr lang="en-US" altLang="zh-CN" sz="1200" dirty="0"/>
          </a:p>
          <a:p>
            <a:pPr marL="171450" indent="-171450">
              <a:buFont typeface="Arial" panose="020B0604020202020204" pitchFamily="34" charset="0"/>
              <a:buChar char="•"/>
            </a:pPr>
            <a:r>
              <a:rPr lang="zh-CN" altLang="en-US" sz="1200" dirty="0"/>
              <a:t>地震自干涉记录：通过自相关方法提取的虚震源脉冲信号</a:t>
            </a:r>
            <a:endParaRPr lang="en-US" altLang="zh-CN" sz="1200" dirty="0"/>
          </a:p>
          <a:p>
            <a:pPr marL="171450" indent="-171450">
              <a:buFont typeface="Arial" panose="020B0604020202020204" pitchFamily="34" charset="0"/>
              <a:buChar char="•"/>
            </a:pPr>
            <a:r>
              <a:rPr lang="zh-CN" altLang="en-US" sz="1200" dirty="0"/>
              <a:t>激励电法数据：多次供电</a:t>
            </a:r>
            <a:r>
              <a:rPr lang="en-US" altLang="zh-CN" sz="1200" dirty="0"/>
              <a:t>-</a:t>
            </a:r>
            <a:r>
              <a:rPr lang="zh-CN" altLang="en-US" sz="1200" dirty="0"/>
              <a:t>测量形成的一组主动供电信号</a:t>
            </a:r>
            <a:endParaRPr lang="en-US" altLang="zh-CN" sz="1200" dirty="0"/>
          </a:p>
        </p:txBody>
      </p:sp>
      <p:sp>
        <p:nvSpPr>
          <p:cNvPr id="2" name="矩形: 圆角 1">
            <a:extLst>
              <a:ext uri="{FF2B5EF4-FFF2-40B4-BE49-F238E27FC236}">
                <a16:creationId xmlns:a16="http://schemas.microsoft.com/office/drawing/2014/main" id="{ECD8D72E-A9B7-5889-7397-F254CB0D4CFA}"/>
              </a:ext>
            </a:extLst>
          </p:cNvPr>
          <p:cNvSpPr/>
          <p:nvPr/>
        </p:nvSpPr>
        <p:spPr>
          <a:xfrm>
            <a:off x="2143334" y="4008341"/>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过程数据</a:t>
            </a:r>
          </a:p>
        </p:txBody>
      </p:sp>
      <p:sp>
        <p:nvSpPr>
          <p:cNvPr id="4" name="文本框 3">
            <a:extLst>
              <a:ext uri="{FF2B5EF4-FFF2-40B4-BE49-F238E27FC236}">
                <a16:creationId xmlns:a16="http://schemas.microsoft.com/office/drawing/2014/main" id="{DB4547DC-F3D0-7A26-6684-721ED53E41C8}"/>
              </a:ext>
            </a:extLst>
          </p:cNvPr>
          <p:cNvSpPr txBox="1"/>
          <p:nvPr/>
        </p:nvSpPr>
        <p:spPr>
          <a:xfrm>
            <a:off x="4143978" y="3829549"/>
            <a:ext cx="5233479" cy="830997"/>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勘探数据经由不同处理手段，如地震（滤波、均衡、反射波提取）电法（解编、电压衰减校正），形成的中间过程数据，主要用于交互式处理</a:t>
            </a:r>
            <a:endParaRPr lang="en-US" altLang="zh-CN" sz="1200" dirty="0"/>
          </a:p>
          <a:p>
            <a:pPr marL="171450" indent="-171450">
              <a:buFont typeface="Arial" panose="020B0604020202020204" pitchFamily="34" charset="0"/>
              <a:buChar char="•"/>
            </a:pPr>
            <a:r>
              <a:rPr lang="zh-CN" altLang="en-US" sz="1200" dirty="0"/>
              <a:t>地震特征数据：由原始的全时或背景经过统计、谱分析等形成的数据</a:t>
            </a:r>
            <a:endParaRPr lang="en-US" altLang="zh-CN" sz="1200" dirty="0"/>
          </a:p>
          <a:p>
            <a:pPr marL="171450" indent="-171450">
              <a:buFont typeface="Arial" panose="020B0604020202020204" pitchFamily="34" charset="0"/>
              <a:buChar char="•"/>
            </a:pPr>
            <a:r>
              <a:rPr lang="zh-CN" altLang="en-US" sz="1200" dirty="0"/>
              <a:t>自电特征数据：由原始的自然电位经过统计等方法形成的时变数据</a:t>
            </a:r>
            <a:endParaRPr lang="en-US" altLang="zh-CN" sz="1200" dirty="0"/>
          </a:p>
        </p:txBody>
      </p:sp>
      <p:sp>
        <p:nvSpPr>
          <p:cNvPr id="7" name="矩形: 圆角 6">
            <a:extLst>
              <a:ext uri="{FF2B5EF4-FFF2-40B4-BE49-F238E27FC236}">
                <a16:creationId xmlns:a16="http://schemas.microsoft.com/office/drawing/2014/main" id="{5F7167AC-F4C3-1096-D16B-5D426B763859}"/>
              </a:ext>
            </a:extLst>
          </p:cNvPr>
          <p:cNvSpPr/>
          <p:nvPr/>
        </p:nvSpPr>
        <p:spPr>
          <a:xfrm>
            <a:off x="2143334" y="4999882"/>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结果数据</a:t>
            </a:r>
          </a:p>
        </p:txBody>
      </p:sp>
      <p:sp>
        <p:nvSpPr>
          <p:cNvPr id="8" name="文本框 7">
            <a:extLst>
              <a:ext uri="{FF2B5EF4-FFF2-40B4-BE49-F238E27FC236}">
                <a16:creationId xmlns:a16="http://schemas.microsoft.com/office/drawing/2014/main" id="{5EA96F23-2B82-5133-7D73-16248F1CCFA4}"/>
              </a:ext>
            </a:extLst>
          </p:cNvPr>
          <p:cNvSpPr txBox="1"/>
          <p:nvPr/>
        </p:nvSpPr>
        <p:spPr>
          <a:xfrm>
            <a:off x="4143977" y="4821090"/>
            <a:ext cx="5233479" cy="830997"/>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幅度偏移剖面：地震互干涉记录经过叠加偏移形成的二维栅格数据</a:t>
            </a:r>
            <a:endParaRPr lang="en-US" altLang="zh-CN" sz="1200" dirty="0"/>
          </a:p>
          <a:p>
            <a:pPr marL="171450" indent="-171450">
              <a:buFont typeface="Arial" panose="020B0604020202020204" pitchFamily="34" charset="0"/>
              <a:buChar char="•"/>
            </a:pPr>
            <a:r>
              <a:rPr lang="zh-CN" altLang="en-US" sz="1200" dirty="0"/>
              <a:t>视电阻率剖面：激励供电数据经过矢量电法得到的二维栅格数据</a:t>
            </a:r>
            <a:endParaRPr lang="en-US" altLang="zh-CN" sz="1200" dirty="0"/>
          </a:p>
          <a:p>
            <a:pPr marL="171450" indent="-171450">
              <a:buFont typeface="Arial" panose="020B0604020202020204" pitchFamily="34" charset="0"/>
              <a:buChar char="•"/>
            </a:pPr>
            <a:r>
              <a:rPr lang="zh-CN" altLang="en-US" sz="1200" dirty="0"/>
              <a:t>自干涉谱剖面：地震自干涉记录经过谱分析得到的二维栅格数据</a:t>
            </a:r>
            <a:endParaRPr lang="en-US" altLang="zh-CN" sz="1200" dirty="0"/>
          </a:p>
          <a:p>
            <a:pPr marL="171450" indent="-171450">
              <a:buFont typeface="Arial" panose="020B0604020202020204" pitchFamily="34" charset="0"/>
              <a:buChar char="•"/>
            </a:pPr>
            <a:r>
              <a:rPr lang="zh-CN" altLang="en-US" sz="1200" dirty="0"/>
              <a:t>道间速度：地震互干涉记录经过速度估算方法后得到的平均速度</a:t>
            </a:r>
            <a:endParaRPr lang="en-US" altLang="zh-CN" sz="1200" dirty="0"/>
          </a:p>
        </p:txBody>
      </p:sp>
      <p:sp>
        <p:nvSpPr>
          <p:cNvPr id="6" name="矩形: 圆角 5">
            <a:extLst>
              <a:ext uri="{FF2B5EF4-FFF2-40B4-BE49-F238E27FC236}">
                <a16:creationId xmlns:a16="http://schemas.microsoft.com/office/drawing/2014/main" id="{2A8ECDA0-E9B5-E405-9E47-00528D24DFE9}"/>
              </a:ext>
            </a:extLst>
          </p:cNvPr>
          <p:cNvSpPr/>
          <p:nvPr/>
        </p:nvSpPr>
        <p:spPr>
          <a:xfrm>
            <a:off x="2143334" y="5811819"/>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成果数据</a:t>
            </a:r>
          </a:p>
        </p:txBody>
      </p:sp>
      <p:sp>
        <p:nvSpPr>
          <p:cNvPr id="9" name="文本框 8">
            <a:extLst>
              <a:ext uri="{FF2B5EF4-FFF2-40B4-BE49-F238E27FC236}">
                <a16:creationId xmlns:a16="http://schemas.microsoft.com/office/drawing/2014/main" id="{1C006792-7B0E-94C8-1213-A9422D4BCCB5}"/>
              </a:ext>
            </a:extLst>
          </p:cNvPr>
          <p:cNvSpPr txBox="1"/>
          <p:nvPr/>
        </p:nvSpPr>
        <p:spPr>
          <a:xfrm>
            <a:off x="4143977" y="5812633"/>
            <a:ext cx="5233479" cy="461665"/>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时空叠加：用来表示可推测异常的随时空变化的界面叠加后的数据</a:t>
            </a:r>
            <a:endParaRPr lang="en-US" altLang="zh-CN" sz="1200" dirty="0"/>
          </a:p>
          <a:p>
            <a:pPr marL="171450" indent="-171450">
              <a:buFont typeface="Arial" panose="020B0604020202020204" pitchFamily="34" charset="0"/>
              <a:buChar char="•"/>
            </a:pPr>
            <a:r>
              <a:rPr lang="zh-CN" altLang="en-US" sz="1200" dirty="0"/>
              <a:t>异常：界面（位置、角度、属性）、异常区（边界、属性）</a:t>
            </a:r>
            <a:endParaRPr lang="en-US" altLang="zh-CN" sz="1200" dirty="0"/>
          </a:p>
        </p:txBody>
      </p:sp>
    </p:spTree>
    <p:extLst>
      <p:ext uri="{BB962C8B-B14F-4D97-AF65-F5344CB8AC3E}">
        <p14:creationId xmlns:p14="http://schemas.microsoft.com/office/powerpoint/2010/main" val="426218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680DA-A5CC-E2F6-578E-9CDEE7DC8CB7}"/>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991B69CB-2BB3-10B9-06C5-DA9E960CB60F}"/>
              </a:ext>
            </a:extLst>
          </p:cNvPr>
          <p:cNvSpPr txBox="1"/>
          <p:nvPr/>
        </p:nvSpPr>
        <p:spPr>
          <a:xfrm>
            <a:off x="5516" y="0"/>
            <a:ext cx="4426783" cy="523220"/>
          </a:xfrm>
          <a:prstGeom prst="rect">
            <a:avLst/>
          </a:prstGeom>
          <a:noFill/>
        </p:spPr>
        <p:txBody>
          <a:bodyPr wrap="square" rtlCol="0">
            <a:spAutoFit/>
          </a:bodyPr>
          <a:lstStyle/>
          <a:p>
            <a:r>
              <a:rPr lang="zh-CN" altLang="en-US" sz="2800" dirty="0"/>
              <a:t>数据处理</a:t>
            </a:r>
          </a:p>
        </p:txBody>
      </p:sp>
      <p:sp>
        <p:nvSpPr>
          <p:cNvPr id="3" name="矩形: 圆角 2">
            <a:extLst>
              <a:ext uri="{FF2B5EF4-FFF2-40B4-BE49-F238E27FC236}">
                <a16:creationId xmlns:a16="http://schemas.microsoft.com/office/drawing/2014/main" id="{DE7F29F7-0518-67E9-6AF2-C33C5B651256}"/>
              </a:ext>
            </a:extLst>
          </p:cNvPr>
          <p:cNvSpPr/>
          <p:nvPr/>
        </p:nvSpPr>
        <p:spPr>
          <a:xfrm>
            <a:off x="813878" y="1718031"/>
            <a:ext cx="1342413"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数据拼接</a:t>
            </a:r>
          </a:p>
        </p:txBody>
      </p:sp>
      <p:sp>
        <p:nvSpPr>
          <p:cNvPr id="5" name="矩形: 圆角 4">
            <a:extLst>
              <a:ext uri="{FF2B5EF4-FFF2-40B4-BE49-F238E27FC236}">
                <a16:creationId xmlns:a16="http://schemas.microsoft.com/office/drawing/2014/main" id="{FFB74E6E-5C37-1447-B739-116EC9E0A50F}"/>
              </a:ext>
            </a:extLst>
          </p:cNvPr>
          <p:cNvSpPr/>
          <p:nvPr/>
        </p:nvSpPr>
        <p:spPr>
          <a:xfrm>
            <a:off x="813878" y="3308854"/>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信号记录处理</a:t>
            </a:r>
          </a:p>
        </p:txBody>
      </p:sp>
      <p:sp>
        <p:nvSpPr>
          <p:cNvPr id="16" name="文本框 15">
            <a:extLst>
              <a:ext uri="{FF2B5EF4-FFF2-40B4-BE49-F238E27FC236}">
                <a16:creationId xmlns:a16="http://schemas.microsoft.com/office/drawing/2014/main" id="{8646C638-4BBE-4AAA-FB45-C3D9633ECEA8}"/>
              </a:ext>
            </a:extLst>
          </p:cNvPr>
          <p:cNvSpPr txBox="1"/>
          <p:nvPr/>
        </p:nvSpPr>
        <p:spPr>
          <a:xfrm>
            <a:off x="2597857" y="4038661"/>
            <a:ext cx="8843139" cy="830997"/>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叠加界面：偏移剖面</a:t>
            </a:r>
            <a:r>
              <a:rPr lang="en-US" altLang="zh-CN" sz="1200" dirty="0">
                <a:sym typeface="Wingdings" panose="05000000000000000000" pitchFamily="2" charset="2"/>
              </a:rPr>
              <a:t></a:t>
            </a:r>
            <a:r>
              <a:rPr lang="zh-CN" altLang="en-US" sz="1200" dirty="0">
                <a:sym typeface="Wingdings" panose="05000000000000000000" pitchFamily="2" charset="2"/>
              </a:rPr>
              <a:t>界面能量</a:t>
            </a:r>
            <a:r>
              <a:rPr lang="zh-CN" altLang="en-US" sz="1200" dirty="0"/>
              <a:t>提取</a:t>
            </a:r>
            <a:r>
              <a:rPr lang="en-US" altLang="zh-CN" sz="1200" dirty="0">
                <a:sym typeface="Wingdings" panose="05000000000000000000" pitchFamily="2" charset="2"/>
              </a:rPr>
              <a:t></a:t>
            </a:r>
            <a:r>
              <a:rPr lang="zh-CN" altLang="en-US" sz="1200" dirty="0">
                <a:sym typeface="Wingdings" panose="05000000000000000000" pitchFamily="2" charset="2"/>
              </a:rPr>
              <a:t>界面位置空间叠加</a:t>
            </a:r>
            <a:r>
              <a:rPr lang="en-US" altLang="zh-CN" sz="1200" dirty="0">
                <a:sym typeface="Wingdings" panose="05000000000000000000" pitchFamily="2" charset="2"/>
              </a:rPr>
              <a:t></a:t>
            </a:r>
            <a:r>
              <a:rPr lang="zh-CN" altLang="en-US" sz="1200" dirty="0">
                <a:sym typeface="Wingdings" panose="05000000000000000000" pitchFamily="2" charset="2"/>
              </a:rPr>
              <a:t>速度属性计算</a:t>
            </a:r>
            <a:endParaRPr lang="en-US" altLang="zh-CN" sz="1200" dirty="0"/>
          </a:p>
          <a:p>
            <a:pPr marL="171450" indent="-171450">
              <a:buFont typeface="Arial" panose="020B0604020202020204" pitchFamily="34" charset="0"/>
              <a:buChar char="•"/>
            </a:pPr>
            <a:r>
              <a:rPr lang="zh-CN" altLang="en-US" sz="1200" dirty="0"/>
              <a:t>低阻区：视电阻率剖面</a:t>
            </a:r>
            <a:r>
              <a:rPr lang="en-US" altLang="zh-CN" sz="1200" dirty="0">
                <a:sym typeface="Wingdings" panose="05000000000000000000" pitchFamily="2" charset="2"/>
              </a:rPr>
              <a:t></a:t>
            </a:r>
            <a:r>
              <a:rPr lang="zh-CN" altLang="en-US" sz="1200" dirty="0">
                <a:sym typeface="Wingdings" panose="05000000000000000000" pitchFamily="2" charset="2"/>
              </a:rPr>
              <a:t>低（高）阻区提取</a:t>
            </a:r>
            <a:r>
              <a:rPr lang="en-US" altLang="zh-CN" sz="1200" dirty="0">
                <a:sym typeface="Wingdings" panose="05000000000000000000" pitchFamily="2" charset="2"/>
              </a:rPr>
              <a:t></a:t>
            </a:r>
            <a:r>
              <a:rPr lang="zh-CN" altLang="en-US" sz="1200" dirty="0">
                <a:sym typeface="Wingdings" panose="05000000000000000000" pitchFamily="2" charset="2"/>
              </a:rPr>
              <a:t>视电阻率空间叠加</a:t>
            </a:r>
            <a:endParaRPr lang="en-US" altLang="zh-CN" sz="1200" dirty="0"/>
          </a:p>
          <a:p>
            <a:pPr marL="171450" indent="-171450">
              <a:buFont typeface="Arial" panose="020B0604020202020204" pitchFamily="34" charset="0"/>
              <a:buChar char="•"/>
            </a:pPr>
            <a:r>
              <a:rPr lang="zh-CN" altLang="en-US" sz="1200" dirty="0"/>
              <a:t>围岩属性：自干涉谱</a:t>
            </a:r>
            <a:r>
              <a:rPr lang="en-US" altLang="zh-CN" sz="1200" dirty="0">
                <a:sym typeface="Wingdings" panose="05000000000000000000" pitchFamily="2" charset="2"/>
              </a:rPr>
              <a:t></a:t>
            </a:r>
            <a:r>
              <a:rPr lang="zh-CN" altLang="en-US" sz="1200" dirty="0">
                <a:sym typeface="Wingdings" panose="05000000000000000000" pitchFamily="2" charset="2"/>
              </a:rPr>
              <a:t>空间谱值叠加</a:t>
            </a:r>
            <a:r>
              <a:rPr lang="en-US" altLang="zh-CN" sz="1200" dirty="0">
                <a:sym typeface="Wingdings" panose="05000000000000000000" pitchFamily="2" charset="2"/>
              </a:rPr>
              <a:t></a:t>
            </a:r>
            <a:r>
              <a:rPr lang="zh-CN" altLang="en-US" sz="1200" dirty="0">
                <a:sym typeface="Wingdings" panose="05000000000000000000" pitchFamily="2" charset="2"/>
              </a:rPr>
              <a:t>空间谱加密</a:t>
            </a:r>
            <a:endParaRPr lang="en-US" altLang="zh-CN" sz="1200" dirty="0">
              <a:sym typeface="Wingdings" panose="05000000000000000000" pitchFamily="2" charset="2"/>
            </a:endParaRPr>
          </a:p>
          <a:p>
            <a:pPr marL="171450" indent="-171450">
              <a:buFont typeface="Arial" panose="020B0604020202020204" pitchFamily="34" charset="0"/>
              <a:buChar char="•"/>
            </a:pPr>
            <a:r>
              <a:rPr lang="zh-CN" altLang="en-US" sz="1200" dirty="0">
                <a:sym typeface="Wingdings" panose="05000000000000000000" pitchFamily="2" charset="2"/>
              </a:rPr>
              <a:t>围岩速度：互干涉记录</a:t>
            </a:r>
            <a:r>
              <a:rPr lang="en-US" altLang="zh-CN" sz="1200" dirty="0">
                <a:sym typeface="Wingdings" panose="05000000000000000000" pitchFamily="2" charset="2"/>
              </a:rPr>
              <a:t></a:t>
            </a:r>
            <a:r>
              <a:rPr lang="zh-CN" altLang="en-US" sz="1200" dirty="0">
                <a:sym typeface="Wingdings" panose="05000000000000000000" pitchFamily="2" charset="2"/>
              </a:rPr>
              <a:t>速度计算</a:t>
            </a:r>
            <a:r>
              <a:rPr lang="en-US" altLang="zh-CN" sz="1200" dirty="0">
                <a:sym typeface="Wingdings" panose="05000000000000000000" pitchFamily="2" charset="2"/>
              </a:rPr>
              <a:t></a:t>
            </a:r>
            <a:r>
              <a:rPr lang="zh-CN" altLang="en-US" sz="1200" dirty="0">
                <a:sym typeface="Wingdings" panose="05000000000000000000" pitchFamily="2" charset="2"/>
              </a:rPr>
              <a:t>空间速度叠加</a:t>
            </a:r>
            <a:r>
              <a:rPr lang="en-US" altLang="zh-CN" sz="1200" dirty="0">
                <a:sym typeface="Wingdings" panose="05000000000000000000" pitchFamily="2" charset="2"/>
              </a:rPr>
              <a:t></a:t>
            </a:r>
            <a:r>
              <a:rPr lang="zh-CN" altLang="en-US" sz="1200" dirty="0">
                <a:sym typeface="Wingdings" panose="05000000000000000000" pitchFamily="2" charset="2"/>
              </a:rPr>
              <a:t>空间速度加密</a:t>
            </a:r>
            <a:endParaRPr lang="en-US" altLang="zh-CN" sz="1200" dirty="0"/>
          </a:p>
        </p:txBody>
      </p:sp>
      <p:sp>
        <p:nvSpPr>
          <p:cNvPr id="17" name="文本框 16">
            <a:extLst>
              <a:ext uri="{FF2B5EF4-FFF2-40B4-BE49-F238E27FC236}">
                <a16:creationId xmlns:a16="http://schemas.microsoft.com/office/drawing/2014/main" id="{7F02E74A-3434-0912-74D0-36427B880D8D}"/>
              </a:ext>
            </a:extLst>
          </p:cNvPr>
          <p:cNvSpPr txBox="1"/>
          <p:nvPr/>
        </p:nvSpPr>
        <p:spPr>
          <a:xfrm>
            <a:off x="2597858" y="3214367"/>
            <a:ext cx="8843139" cy="646331"/>
          </a:xfrm>
          <a:prstGeom prst="rect">
            <a:avLst/>
          </a:prstGeom>
          <a:noFill/>
          <a:ln>
            <a:solidFill>
              <a:schemeClr val="accent3">
                <a:shade val="50000"/>
              </a:schemeClr>
            </a:solidFill>
            <a:prstDash val="sysDash"/>
          </a:ln>
        </p:spPr>
        <p:txBody>
          <a:bodyPr wrap="square" rtlCol="0">
            <a:spAutoFit/>
          </a:bodyPr>
          <a:lstStyle/>
          <a:p>
            <a:pPr marL="228600" indent="-228600">
              <a:buFont typeface="Arial" panose="020B0604020202020204" pitchFamily="34" charset="0"/>
              <a:buChar char="•"/>
            </a:pPr>
            <a:r>
              <a:rPr lang="zh-CN" altLang="en-US" sz="1200" dirty="0"/>
              <a:t>反射偏移：互干涉记录</a:t>
            </a:r>
            <a:r>
              <a:rPr lang="en-US" altLang="zh-CN" sz="1200" dirty="0">
                <a:sym typeface="Wingdings" panose="05000000000000000000" pitchFamily="2" charset="2"/>
              </a:rPr>
              <a:t></a:t>
            </a:r>
            <a:r>
              <a:rPr lang="zh-CN" altLang="en-US" sz="1200" dirty="0">
                <a:sym typeface="Wingdings" panose="05000000000000000000" pitchFamily="2" charset="2"/>
              </a:rPr>
              <a:t>滤（陷）波</a:t>
            </a:r>
            <a:r>
              <a:rPr lang="en-US" altLang="zh-CN" sz="1200" dirty="0">
                <a:sym typeface="Wingdings" panose="05000000000000000000" pitchFamily="2" charset="2"/>
              </a:rPr>
              <a:t></a:t>
            </a:r>
            <a:r>
              <a:rPr lang="zh-CN" altLang="en-US" sz="1200" dirty="0">
                <a:sym typeface="Wingdings" panose="05000000000000000000" pitchFamily="2" charset="2"/>
              </a:rPr>
              <a:t>反褶积</a:t>
            </a:r>
            <a:r>
              <a:rPr lang="en-US" altLang="zh-CN" sz="1200" dirty="0">
                <a:sym typeface="Wingdings" panose="05000000000000000000" pitchFamily="2" charset="2"/>
              </a:rPr>
              <a:t></a:t>
            </a:r>
            <a:r>
              <a:rPr lang="zh-CN" altLang="en-US" sz="1200" dirty="0">
                <a:sym typeface="Wingdings" panose="05000000000000000000" pitchFamily="2" charset="2"/>
              </a:rPr>
              <a:t>宽频滤波</a:t>
            </a:r>
            <a:r>
              <a:rPr lang="en-US" altLang="zh-CN" sz="1200" dirty="0">
                <a:sym typeface="Wingdings" panose="05000000000000000000" pitchFamily="2" charset="2"/>
              </a:rPr>
              <a:t></a:t>
            </a:r>
            <a:r>
              <a:rPr lang="zh-CN" altLang="en-US" sz="1200" dirty="0">
                <a:sym typeface="Wingdings" panose="05000000000000000000" pitchFamily="2" charset="2"/>
              </a:rPr>
              <a:t>均衡</a:t>
            </a:r>
            <a:r>
              <a:rPr lang="en-US" altLang="zh-CN" sz="1200" dirty="0">
                <a:sym typeface="Wingdings" panose="05000000000000000000" pitchFamily="2" charset="2"/>
              </a:rPr>
              <a:t></a:t>
            </a:r>
            <a:r>
              <a:rPr lang="zh-CN" altLang="en-US" sz="1200" dirty="0">
                <a:sym typeface="Wingdings" panose="05000000000000000000" pitchFamily="2" charset="2"/>
              </a:rPr>
              <a:t>反射波提取</a:t>
            </a:r>
            <a:r>
              <a:rPr lang="en-US" altLang="zh-CN" sz="1200" dirty="0">
                <a:sym typeface="Wingdings" panose="05000000000000000000" pitchFamily="2" charset="2"/>
              </a:rPr>
              <a:t></a:t>
            </a:r>
            <a:r>
              <a:rPr lang="zh-CN" altLang="en-US" sz="1200" dirty="0">
                <a:sym typeface="Wingdings" panose="05000000000000000000" pitchFamily="2" charset="2"/>
              </a:rPr>
              <a:t>宽频滤波</a:t>
            </a:r>
            <a:r>
              <a:rPr lang="en-US" altLang="zh-CN" sz="1200" dirty="0">
                <a:sym typeface="Wingdings" panose="05000000000000000000" pitchFamily="2" charset="2"/>
              </a:rPr>
              <a:t></a:t>
            </a:r>
            <a:r>
              <a:rPr lang="zh-CN" altLang="en-US" sz="1200" dirty="0">
                <a:sym typeface="Wingdings" panose="05000000000000000000" pitchFamily="2" charset="2"/>
              </a:rPr>
              <a:t>幅度偏移叠加</a:t>
            </a:r>
            <a:endParaRPr lang="en-US" altLang="zh-CN" sz="1200" dirty="0">
              <a:sym typeface="Wingdings" panose="05000000000000000000" pitchFamily="2" charset="2"/>
            </a:endParaRPr>
          </a:p>
          <a:p>
            <a:pPr marL="228600" indent="-228600">
              <a:buFont typeface="Arial" panose="020B0604020202020204" pitchFamily="34" charset="0"/>
              <a:buChar char="•"/>
            </a:pPr>
            <a:r>
              <a:rPr lang="zh-CN" altLang="en-US" sz="1200" dirty="0"/>
              <a:t>自干涉谱：自</a:t>
            </a:r>
            <a:r>
              <a:rPr lang="zh-CN" altLang="en-US" sz="1200" dirty="0">
                <a:sym typeface="Wingdings" panose="05000000000000000000" pitchFamily="2" charset="2"/>
              </a:rPr>
              <a:t>干涉记录</a:t>
            </a:r>
            <a:r>
              <a:rPr lang="en-US" altLang="zh-CN" sz="1200" dirty="0">
                <a:sym typeface="Wingdings" panose="05000000000000000000" pitchFamily="2" charset="2"/>
              </a:rPr>
              <a:t></a:t>
            </a:r>
            <a:r>
              <a:rPr lang="zh-CN" altLang="en-US" sz="1200" dirty="0">
                <a:sym typeface="Wingdings" panose="05000000000000000000" pitchFamily="2" charset="2"/>
              </a:rPr>
              <a:t>滤（陷）波</a:t>
            </a:r>
            <a:r>
              <a:rPr lang="en-US" altLang="zh-CN" sz="1200" dirty="0">
                <a:sym typeface="Wingdings" panose="05000000000000000000" pitchFamily="2" charset="2"/>
              </a:rPr>
              <a:t></a:t>
            </a:r>
            <a:r>
              <a:rPr lang="zh-CN" altLang="en-US" sz="1200" dirty="0">
                <a:sym typeface="Wingdings" panose="05000000000000000000" pitchFamily="2" charset="2"/>
              </a:rPr>
              <a:t>频域变换</a:t>
            </a:r>
            <a:r>
              <a:rPr lang="en-US" altLang="zh-CN" sz="1200" dirty="0">
                <a:sym typeface="Wingdings" panose="05000000000000000000" pitchFamily="2" charset="2"/>
              </a:rPr>
              <a:t></a:t>
            </a:r>
            <a:r>
              <a:rPr lang="zh-CN" altLang="en-US" sz="1200" dirty="0">
                <a:sym typeface="Wingdings" panose="05000000000000000000" pitchFamily="2" charset="2"/>
              </a:rPr>
              <a:t>自干涉幅度谱</a:t>
            </a:r>
            <a:endParaRPr lang="en-US" altLang="zh-CN" sz="1200" dirty="0">
              <a:sym typeface="Wingdings" panose="05000000000000000000" pitchFamily="2" charset="2"/>
            </a:endParaRPr>
          </a:p>
          <a:p>
            <a:pPr marL="228600" indent="-228600">
              <a:buFont typeface="Arial" panose="020B0604020202020204" pitchFamily="34" charset="0"/>
              <a:buChar char="•"/>
            </a:pPr>
            <a:r>
              <a:rPr lang="zh-CN" altLang="en-US" sz="1200" dirty="0">
                <a:sym typeface="Wingdings" panose="05000000000000000000" pitchFamily="2" charset="2"/>
              </a:rPr>
              <a:t>矢量电法：电流电压过滤</a:t>
            </a:r>
            <a:r>
              <a:rPr lang="en-US" altLang="zh-CN" sz="1200" dirty="0">
                <a:sym typeface="Wingdings" panose="05000000000000000000" pitchFamily="2" charset="2"/>
              </a:rPr>
              <a:t></a:t>
            </a:r>
            <a:r>
              <a:rPr lang="zh-CN" altLang="en-US" sz="1200" dirty="0">
                <a:sym typeface="Wingdings" panose="05000000000000000000" pitchFamily="2" charset="2"/>
              </a:rPr>
              <a:t>视电阻率计算</a:t>
            </a:r>
            <a:r>
              <a:rPr lang="en-US" altLang="zh-CN" sz="1200" dirty="0">
                <a:sym typeface="Wingdings" panose="05000000000000000000" pitchFamily="2" charset="2"/>
              </a:rPr>
              <a:t></a:t>
            </a:r>
            <a:r>
              <a:rPr lang="zh-CN" altLang="en-US" sz="1200" dirty="0">
                <a:sym typeface="Wingdings" panose="05000000000000000000" pitchFamily="2" charset="2"/>
              </a:rPr>
              <a:t>矢量成像</a:t>
            </a:r>
            <a:endParaRPr lang="en-US" altLang="zh-CN" sz="1200" dirty="0">
              <a:sym typeface="Wingdings" panose="05000000000000000000" pitchFamily="2" charset="2"/>
            </a:endParaRPr>
          </a:p>
        </p:txBody>
      </p:sp>
      <p:sp>
        <p:nvSpPr>
          <p:cNvPr id="18" name="矩形: 圆角 17">
            <a:extLst>
              <a:ext uri="{FF2B5EF4-FFF2-40B4-BE49-F238E27FC236}">
                <a16:creationId xmlns:a16="http://schemas.microsoft.com/office/drawing/2014/main" id="{22F871FC-CE70-1BF5-FBB5-0A96751AD6AE}"/>
              </a:ext>
            </a:extLst>
          </p:cNvPr>
          <p:cNvSpPr/>
          <p:nvPr/>
        </p:nvSpPr>
        <p:spPr>
          <a:xfrm>
            <a:off x="813878" y="4277103"/>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时空叠加处理</a:t>
            </a:r>
          </a:p>
        </p:txBody>
      </p:sp>
      <p:sp>
        <p:nvSpPr>
          <p:cNvPr id="21" name="矩形: 圆角 20">
            <a:extLst>
              <a:ext uri="{FF2B5EF4-FFF2-40B4-BE49-F238E27FC236}">
                <a16:creationId xmlns:a16="http://schemas.microsoft.com/office/drawing/2014/main" id="{D56423F8-0643-1718-BEAD-73F374BF199C}"/>
              </a:ext>
            </a:extLst>
          </p:cNvPr>
          <p:cNvSpPr/>
          <p:nvPr/>
        </p:nvSpPr>
        <p:spPr>
          <a:xfrm>
            <a:off x="813879" y="5507884"/>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异常预测</a:t>
            </a:r>
          </a:p>
        </p:txBody>
      </p:sp>
      <p:sp>
        <p:nvSpPr>
          <p:cNvPr id="2" name="文本框 1">
            <a:extLst>
              <a:ext uri="{FF2B5EF4-FFF2-40B4-BE49-F238E27FC236}">
                <a16:creationId xmlns:a16="http://schemas.microsoft.com/office/drawing/2014/main" id="{5094D80D-7E83-4E65-4D91-FED6C1FC5477}"/>
              </a:ext>
            </a:extLst>
          </p:cNvPr>
          <p:cNvSpPr txBox="1"/>
          <p:nvPr/>
        </p:nvSpPr>
        <p:spPr>
          <a:xfrm>
            <a:off x="2597858" y="1631572"/>
            <a:ext cx="8843139" cy="646331"/>
          </a:xfrm>
          <a:prstGeom prst="rect">
            <a:avLst/>
          </a:prstGeom>
          <a:noFill/>
          <a:ln>
            <a:solidFill>
              <a:schemeClr val="accent3">
                <a:shade val="50000"/>
              </a:schemeClr>
            </a:solidFill>
            <a:prstDash val="sysDash"/>
          </a:ln>
        </p:spPr>
        <p:txBody>
          <a:bodyPr wrap="square" rtlCol="0">
            <a:spAutoFit/>
          </a:bodyPr>
          <a:lstStyle/>
          <a:p>
            <a:r>
              <a:rPr lang="zh-CN" altLang="en-US" sz="1200" dirty="0"/>
              <a:t>地震干涉处理使用长时段信号，需要拼接原始时间序列</a:t>
            </a:r>
            <a:endParaRPr lang="en-US" altLang="zh-CN" sz="1200" dirty="0"/>
          </a:p>
          <a:p>
            <a:r>
              <a:rPr lang="zh-CN" altLang="en-US" sz="1200" dirty="0"/>
              <a:t>全时地震数据：原始数据查找</a:t>
            </a:r>
            <a:r>
              <a:rPr lang="en-US" altLang="zh-CN" sz="1200" dirty="0">
                <a:sym typeface="Wingdings" panose="05000000000000000000" pitchFamily="2" charset="2"/>
              </a:rPr>
              <a:t></a:t>
            </a:r>
            <a:r>
              <a:rPr lang="zh-CN" altLang="en-US" sz="1200" dirty="0">
                <a:sym typeface="Wingdings" panose="05000000000000000000" pitchFamily="2" charset="2"/>
              </a:rPr>
              <a:t>时间方向拼接（数据时长小于设置的时长一半时，提示并忽略）</a:t>
            </a:r>
            <a:endParaRPr lang="en-US" altLang="zh-CN" sz="1200" dirty="0">
              <a:sym typeface="Wingdings" panose="05000000000000000000" pitchFamily="2" charset="2"/>
            </a:endParaRPr>
          </a:p>
          <a:p>
            <a:r>
              <a:rPr lang="zh-CN" altLang="en-US" sz="1200" dirty="0"/>
              <a:t>供电数据：原始供电信号查找</a:t>
            </a:r>
            <a:r>
              <a:rPr lang="en-US" altLang="zh-CN" sz="1200" dirty="0">
                <a:sym typeface="Wingdings" panose="05000000000000000000" pitchFamily="2" charset="2"/>
              </a:rPr>
              <a:t></a:t>
            </a:r>
            <a:r>
              <a:rPr lang="zh-CN" altLang="en-US" sz="1200" dirty="0">
                <a:sym typeface="Wingdings" panose="05000000000000000000" pitchFamily="2" charset="2"/>
              </a:rPr>
              <a:t>形成一组发射</a:t>
            </a:r>
            <a:r>
              <a:rPr lang="en-US" altLang="zh-CN" sz="1200" dirty="0">
                <a:sym typeface="Wingdings" panose="05000000000000000000" pitchFamily="2" charset="2"/>
              </a:rPr>
              <a:t>-</a:t>
            </a:r>
            <a:r>
              <a:rPr lang="zh-CN" altLang="en-US" sz="1200" dirty="0">
                <a:sym typeface="Wingdings" panose="05000000000000000000" pitchFamily="2" charset="2"/>
              </a:rPr>
              <a:t>测量数据（找到的供电电极数或测量电极数小于原来的一半时，提示并忽略）</a:t>
            </a:r>
            <a:endParaRPr lang="en-US" altLang="zh-CN" sz="1200" dirty="0"/>
          </a:p>
        </p:txBody>
      </p:sp>
      <p:sp>
        <p:nvSpPr>
          <p:cNvPr id="4" name="矩形: 圆角 3">
            <a:extLst>
              <a:ext uri="{FF2B5EF4-FFF2-40B4-BE49-F238E27FC236}">
                <a16:creationId xmlns:a16="http://schemas.microsoft.com/office/drawing/2014/main" id="{95A3B4A3-7E45-8805-5622-ED7C6F68DF59}"/>
              </a:ext>
            </a:extLst>
          </p:cNvPr>
          <p:cNvSpPr/>
          <p:nvPr/>
        </p:nvSpPr>
        <p:spPr>
          <a:xfrm>
            <a:off x="813879" y="944945"/>
            <a:ext cx="1342413"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掘进信号识别</a:t>
            </a:r>
          </a:p>
        </p:txBody>
      </p:sp>
      <p:sp>
        <p:nvSpPr>
          <p:cNvPr id="6" name="文本框 5">
            <a:extLst>
              <a:ext uri="{FF2B5EF4-FFF2-40B4-BE49-F238E27FC236}">
                <a16:creationId xmlns:a16="http://schemas.microsoft.com/office/drawing/2014/main" id="{FBA79B71-3D37-4536-E1C7-594171CC56FD}"/>
              </a:ext>
            </a:extLst>
          </p:cNvPr>
          <p:cNvSpPr txBox="1"/>
          <p:nvPr/>
        </p:nvSpPr>
        <p:spPr>
          <a:xfrm>
            <a:off x="2597858" y="858486"/>
            <a:ext cx="8843139" cy="646331"/>
          </a:xfrm>
          <a:prstGeom prst="rect">
            <a:avLst/>
          </a:prstGeom>
          <a:noFill/>
          <a:ln>
            <a:solidFill>
              <a:schemeClr val="accent3">
                <a:shade val="50000"/>
              </a:schemeClr>
            </a:solidFill>
            <a:prstDash val="sysDash"/>
          </a:ln>
        </p:spPr>
        <p:txBody>
          <a:bodyPr wrap="square" rtlCol="0">
            <a:spAutoFit/>
          </a:bodyPr>
          <a:lstStyle/>
          <a:p>
            <a:r>
              <a:rPr lang="zh-CN" altLang="en-US" sz="1200" dirty="0"/>
              <a:t>地震干涉处理需要使用掘进时段的信号，微震事件使用非掘进时段信号</a:t>
            </a:r>
            <a:endParaRPr lang="en-US" altLang="zh-CN" sz="1200" dirty="0"/>
          </a:p>
          <a:p>
            <a:r>
              <a:rPr lang="zh-CN" altLang="en-US" sz="1200" dirty="0"/>
              <a:t>能量阈值法：时窗分段、自相关极值能量、极值统计、能量判别阈值、通道数占比阈值</a:t>
            </a:r>
            <a:endParaRPr lang="en-US" altLang="zh-CN" sz="1200" dirty="0"/>
          </a:p>
          <a:p>
            <a:r>
              <a:rPr lang="zh-CN" altLang="en-US" sz="1200" dirty="0"/>
              <a:t>人工智能法：</a:t>
            </a:r>
            <a:endParaRPr lang="en-US" altLang="zh-CN" sz="1200" dirty="0"/>
          </a:p>
        </p:txBody>
      </p:sp>
      <p:sp>
        <p:nvSpPr>
          <p:cNvPr id="7" name="文本框 6">
            <a:extLst>
              <a:ext uri="{FF2B5EF4-FFF2-40B4-BE49-F238E27FC236}">
                <a16:creationId xmlns:a16="http://schemas.microsoft.com/office/drawing/2014/main" id="{C5CD4878-DB2D-507B-0373-CAED35D8CDFE}"/>
              </a:ext>
            </a:extLst>
          </p:cNvPr>
          <p:cNvSpPr txBox="1"/>
          <p:nvPr/>
        </p:nvSpPr>
        <p:spPr>
          <a:xfrm>
            <a:off x="2597858" y="5121765"/>
            <a:ext cx="8843139" cy="1200329"/>
          </a:xfrm>
          <a:prstGeom prst="rect">
            <a:avLst/>
          </a:prstGeom>
          <a:noFill/>
          <a:ln>
            <a:solidFill>
              <a:schemeClr val="accent3">
                <a:shade val="50000"/>
              </a:schemeClr>
            </a:solidFill>
            <a:prstDash val="sysDash"/>
          </a:ln>
        </p:spPr>
        <p:txBody>
          <a:bodyPr wrap="square" rtlCol="0">
            <a:spAutoFit/>
          </a:bodyPr>
          <a:lstStyle/>
          <a:p>
            <a:pPr marL="171450" indent="-171450">
              <a:buFont typeface="Arial" panose="020B0604020202020204" pitchFamily="34" charset="0"/>
              <a:buChar char="•"/>
            </a:pPr>
            <a:r>
              <a:rPr lang="zh-CN" altLang="en-US" sz="1200" dirty="0"/>
              <a:t>异常预测统计模型：异常界面存在概率、低阻区存在概率</a:t>
            </a:r>
            <a:endParaRPr lang="en-US" altLang="zh-CN" sz="1200" dirty="0"/>
          </a:p>
          <a:p>
            <a:pPr marL="171450" indent="-171450">
              <a:buFont typeface="Arial" panose="020B0604020202020204" pitchFamily="34" charset="0"/>
              <a:buChar char="•"/>
            </a:pPr>
            <a:r>
              <a:rPr lang="zh-CN" altLang="en-US" sz="1200" dirty="0"/>
              <a:t>围岩评价模型：</a:t>
            </a:r>
            <a:endParaRPr lang="en-US" altLang="zh-CN" sz="1200" dirty="0"/>
          </a:p>
          <a:p>
            <a:pPr marL="171450" indent="-171450">
              <a:buFont typeface="Arial" panose="020B0604020202020204" pitchFamily="34" charset="0"/>
              <a:buChar char="•"/>
            </a:pPr>
            <a:r>
              <a:rPr lang="zh-CN" altLang="en-US" sz="1200" dirty="0"/>
              <a:t>单次界面提取：假设互干涉记录质量评价后有效，则单次按能量</a:t>
            </a:r>
            <a:r>
              <a:rPr lang="en-US" altLang="zh-CN" sz="1200" dirty="0"/>
              <a:t>80%</a:t>
            </a:r>
            <a:r>
              <a:rPr lang="zh-CN" altLang="en-US" sz="1200" dirty="0"/>
              <a:t>提取界面，</a:t>
            </a:r>
            <a:endParaRPr lang="en-US" altLang="zh-CN" sz="1200" dirty="0"/>
          </a:p>
          <a:p>
            <a:pPr marL="171450" indent="-171450">
              <a:buFont typeface="Arial" panose="020B0604020202020204" pitchFamily="34" charset="0"/>
              <a:buChar char="•"/>
            </a:pPr>
            <a:r>
              <a:rPr lang="zh-CN" altLang="en-US" sz="1200" dirty="0"/>
              <a:t>界面空间叠加：假设单位</a:t>
            </a:r>
            <a:r>
              <a:rPr lang="en-US" altLang="zh-CN" sz="1200" dirty="0"/>
              <a:t>1m</a:t>
            </a:r>
            <a:r>
              <a:rPr lang="zh-CN" altLang="en-US" sz="1200" dirty="0"/>
              <a:t>长度形成一个界面提取结果，真实异常对应界面会一直存在，预测范围</a:t>
            </a:r>
            <a:r>
              <a:rPr lang="en-US" altLang="zh-CN" sz="1200" dirty="0"/>
              <a:t>20-50m</a:t>
            </a:r>
            <a:r>
              <a:rPr lang="zh-CN" altLang="en-US" sz="1200" dirty="0"/>
              <a:t>，则真实界面提取了</a:t>
            </a:r>
            <a:r>
              <a:rPr lang="en-US" altLang="zh-CN" sz="1200" dirty="0"/>
              <a:t>30</a:t>
            </a:r>
            <a:r>
              <a:rPr lang="zh-CN" altLang="en-US" sz="1200" dirty="0"/>
              <a:t>次，假设</a:t>
            </a:r>
            <a:r>
              <a:rPr lang="en-US" altLang="zh-CN" sz="1200" dirty="0"/>
              <a:t>10</a:t>
            </a:r>
            <a:r>
              <a:rPr lang="zh-CN" altLang="en-US" sz="1200" dirty="0"/>
              <a:t>次以下对应的概率</a:t>
            </a:r>
            <a:r>
              <a:rPr lang="en-US" altLang="zh-CN" sz="1200" dirty="0"/>
              <a:t>30%</a:t>
            </a:r>
            <a:r>
              <a:rPr lang="zh-CN" altLang="en-US" sz="1200" dirty="0"/>
              <a:t>，</a:t>
            </a:r>
            <a:r>
              <a:rPr lang="en-US" altLang="zh-CN" sz="1200" dirty="0"/>
              <a:t>10~20</a:t>
            </a:r>
            <a:r>
              <a:rPr lang="zh-CN" altLang="en-US" sz="1200" dirty="0"/>
              <a:t>次对应概率</a:t>
            </a:r>
            <a:r>
              <a:rPr lang="en-US" altLang="zh-CN" sz="1200" dirty="0"/>
              <a:t>60</a:t>
            </a:r>
            <a:r>
              <a:rPr lang="zh-CN" altLang="en-US" sz="1200" dirty="0"/>
              <a:t>，</a:t>
            </a:r>
            <a:r>
              <a:rPr lang="en-US" altLang="zh-CN" sz="1200" dirty="0"/>
              <a:t>20</a:t>
            </a:r>
            <a:r>
              <a:rPr lang="zh-CN" altLang="en-US" sz="1200" dirty="0"/>
              <a:t>次以上对应概率</a:t>
            </a:r>
            <a:r>
              <a:rPr lang="en-US" altLang="zh-CN" sz="1200" dirty="0"/>
              <a:t>80%</a:t>
            </a:r>
            <a:r>
              <a:rPr lang="zh-CN" altLang="en-US" sz="1200" dirty="0"/>
              <a:t>。</a:t>
            </a:r>
            <a:endParaRPr lang="en-US" altLang="zh-CN" sz="1200" dirty="0"/>
          </a:p>
          <a:p>
            <a:pPr marL="171450" indent="-171450">
              <a:buFont typeface="Arial" panose="020B0604020202020204" pitchFamily="34" charset="0"/>
              <a:buChar char="•"/>
            </a:pPr>
            <a:r>
              <a:rPr lang="zh-CN" altLang="en-US" sz="1200" dirty="0"/>
              <a:t>视电阻率叠加：假设视电阻率</a:t>
            </a:r>
            <a:r>
              <a:rPr lang="en-US" altLang="zh-CN" sz="1200" dirty="0"/>
              <a:t>ρ</a:t>
            </a:r>
            <a:r>
              <a:rPr lang="zh-CN" altLang="en-US" sz="1200" dirty="0"/>
              <a:t>对应一定范围，多次视电阻率剖面的</a:t>
            </a:r>
            <a:r>
              <a:rPr lang="en-US" altLang="zh-CN" sz="1200" dirty="0"/>
              <a:t>ρ</a:t>
            </a:r>
            <a:r>
              <a:rPr lang="zh-CN" altLang="en-US" sz="1200" dirty="0"/>
              <a:t>在空间叠加，</a:t>
            </a:r>
            <a:endParaRPr lang="en-US" altLang="zh-CN" sz="1200" dirty="0"/>
          </a:p>
        </p:txBody>
      </p:sp>
      <p:sp>
        <p:nvSpPr>
          <p:cNvPr id="8" name="矩形: 圆角 7">
            <a:extLst>
              <a:ext uri="{FF2B5EF4-FFF2-40B4-BE49-F238E27FC236}">
                <a16:creationId xmlns:a16="http://schemas.microsoft.com/office/drawing/2014/main" id="{5923BF14-6A6D-6A3B-AB5D-7A2CD75CA2DB}"/>
              </a:ext>
            </a:extLst>
          </p:cNvPr>
          <p:cNvSpPr/>
          <p:nvPr/>
        </p:nvSpPr>
        <p:spPr>
          <a:xfrm>
            <a:off x="813877" y="2431537"/>
            <a:ext cx="1342412" cy="4734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dirty="0"/>
              <a:t>信号提取</a:t>
            </a:r>
          </a:p>
        </p:txBody>
      </p:sp>
      <p:sp>
        <p:nvSpPr>
          <p:cNvPr id="9" name="文本框 8">
            <a:extLst>
              <a:ext uri="{FF2B5EF4-FFF2-40B4-BE49-F238E27FC236}">
                <a16:creationId xmlns:a16="http://schemas.microsoft.com/office/drawing/2014/main" id="{2E5BE305-414C-C2D0-E569-8D90660C671F}"/>
              </a:ext>
            </a:extLst>
          </p:cNvPr>
          <p:cNvSpPr txBox="1"/>
          <p:nvPr/>
        </p:nvSpPr>
        <p:spPr>
          <a:xfrm>
            <a:off x="2597857" y="2382445"/>
            <a:ext cx="8843139" cy="646331"/>
          </a:xfrm>
          <a:prstGeom prst="rect">
            <a:avLst/>
          </a:prstGeom>
          <a:noFill/>
          <a:ln>
            <a:solidFill>
              <a:schemeClr val="accent3">
                <a:shade val="50000"/>
              </a:schemeClr>
            </a:solidFill>
            <a:prstDash val="sysDash"/>
          </a:ln>
        </p:spPr>
        <p:txBody>
          <a:bodyPr wrap="square" rtlCol="0">
            <a:spAutoFit/>
          </a:bodyPr>
          <a:lstStyle/>
          <a:p>
            <a:pPr marL="228600" indent="-228600">
              <a:buFont typeface="Arial" panose="020B0604020202020204" pitchFamily="34" charset="0"/>
              <a:buChar char="•"/>
            </a:pPr>
            <a:r>
              <a:rPr lang="zh-CN" altLang="en-US" sz="1200" dirty="0"/>
              <a:t>互干涉记录：宽频滤波</a:t>
            </a:r>
            <a:r>
              <a:rPr lang="en-US" altLang="zh-CN" sz="1200" dirty="0">
                <a:sym typeface="Wingdings" panose="05000000000000000000" pitchFamily="2" charset="2"/>
              </a:rPr>
              <a:t></a:t>
            </a:r>
            <a:r>
              <a:rPr lang="zh-CN" altLang="en-US" sz="1200" dirty="0"/>
              <a:t>分段</a:t>
            </a:r>
            <a:r>
              <a:rPr lang="en-US" altLang="zh-CN" sz="1200" dirty="0">
                <a:sym typeface="Wingdings" panose="05000000000000000000" pitchFamily="2" charset="2"/>
              </a:rPr>
              <a:t></a:t>
            </a:r>
            <a:r>
              <a:rPr lang="zh-CN" altLang="en-US" sz="1200" dirty="0">
                <a:sym typeface="Wingdings" panose="05000000000000000000" pitchFamily="2" charset="2"/>
              </a:rPr>
              <a:t>互相关</a:t>
            </a:r>
            <a:r>
              <a:rPr lang="en-US" altLang="zh-CN" sz="1200" dirty="0">
                <a:sym typeface="Wingdings" panose="05000000000000000000" pitchFamily="2" charset="2"/>
              </a:rPr>
              <a:t></a:t>
            </a:r>
            <a:r>
              <a:rPr lang="zh-CN" altLang="en-US" sz="1200" dirty="0">
                <a:sym typeface="Wingdings" panose="05000000000000000000" pitchFamily="2" charset="2"/>
              </a:rPr>
              <a:t>垂直叠加</a:t>
            </a:r>
            <a:r>
              <a:rPr lang="en-US" altLang="zh-CN" sz="1200" dirty="0">
                <a:sym typeface="Wingdings" panose="05000000000000000000" pitchFamily="2" charset="2"/>
              </a:rPr>
              <a:t></a:t>
            </a:r>
            <a:r>
              <a:rPr lang="zh-CN" altLang="en-US" sz="1200" dirty="0">
                <a:sym typeface="Wingdings" panose="05000000000000000000" pitchFamily="2" charset="2"/>
              </a:rPr>
              <a:t>质量评价</a:t>
            </a:r>
            <a:endParaRPr lang="en-US" altLang="zh-CN" sz="1200" dirty="0">
              <a:sym typeface="Wingdings" panose="05000000000000000000" pitchFamily="2" charset="2"/>
            </a:endParaRPr>
          </a:p>
          <a:p>
            <a:pPr marL="228600" indent="-228600">
              <a:buFont typeface="Arial" panose="020B0604020202020204" pitchFamily="34" charset="0"/>
              <a:buChar char="•"/>
            </a:pPr>
            <a:r>
              <a:rPr lang="zh-CN" altLang="en-US" sz="1200" dirty="0"/>
              <a:t>自干涉记录：宽频滤波</a:t>
            </a:r>
            <a:r>
              <a:rPr lang="en-US" altLang="zh-CN" sz="1200" dirty="0">
                <a:sym typeface="Wingdings" panose="05000000000000000000" pitchFamily="2" charset="2"/>
              </a:rPr>
              <a:t></a:t>
            </a:r>
            <a:r>
              <a:rPr lang="zh-CN" altLang="en-US" sz="1200" dirty="0">
                <a:sym typeface="Wingdings" panose="05000000000000000000" pitchFamily="2" charset="2"/>
              </a:rPr>
              <a:t>分段</a:t>
            </a:r>
            <a:r>
              <a:rPr lang="en-US" altLang="zh-CN" sz="1200" dirty="0">
                <a:sym typeface="Wingdings" panose="05000000000000000000" pitchFamily="2" charset="2"/>
              </a:rPr>
              <a:t></a:t>
            </a:r>
            <a:r>
              <a:rPr lang="zh-CN" altLang="en-US" sz="1200" dirty="0">
                <a:sym typeface="Wingdings" panose="05000000000000000000" pitchFamily="2" charset="2"/>
              </a:rPr>
              <a:t>自相关</a:t>
            </a:r>
            <a:r>
              <a:rPr lang="en-US" altLang="zh-CN" sz="1200" dirty="0">
                <a:sym typeface="Wingdings" panose="05000000000000000000" pitchFamily="2" charset="2"/>
              </a:rPr>
              <a:t></a:t>
            </a:r>
            <a:r>
              <a:rPr lang="zh-CN" altLang="en-US" sz="1200" dirty="0">
                <a:sym typeface="Wingdings" panose="05000000000000000000" pitchFamily="2" charset="2"/>
              </a:rPr>
              <a:t>垂直叠加</a:t>
            </a:r>
            <a:r>
              <a:rPr lang="en-US" altLang="zh-CN" sz="1200" dirty="0">
                <a:sym typeface="Wingdings" panose="05000000000000000000" pitchFamily="2" charset="2"/>
              </a:rPr>
              <a:t></a:t>
            </a:r>
            <a:r>
              <a:rPr lang="zh-CN" altLang="en-US" sz="1200" dirty="0">
                <a:sym typeface="Wingdings" panose="05000000000000000000" pitchFamily="2" charset="2"/>
              </a:rPr>
              <a:t>质量评价</a:t>
            </a:r>
            <a:endParaRPr lang="en-US" altLang="zh-CN" sz="1200" dirty="0">
              <a:sym typeface="Wingdings" panose="05000000000000000000" pitchFamily="2" charset="2"/>
            </a:endParaRPr>
          </a:p>
          <a:p>
            <a:pPr marL="228600" indent="-228600">
              <a:buFont typeface="Arial" panose="020B0604020202020204" pitchFamily="34" charset="0"/>
              <a:buChar char="•"/>
            </a:pPr>
            <a:r>
              <a:rPr lang="zh-CN" altLang="en-US" sz="1200" dirty="0">
                <a:sym typeface="Wingdings" panose="05000000000000000000" pitchFamily="2" charset="2"/>
              </a:rPr>
              <a:t>激励电法记录：质量评价</a:t>
            </a:r>
            <a:endParaRPr lang="en-US" altLang="zh-CN" sz="1200" dirty="0">
              <a:sym typeface="Wingdings" panose="05000000000000000000" pitchFamily="2" charset="2"/>
            </a:endParaRPr>
          </a:p>
        </p:txBody>
      </p:sp>
    </p:spTree>
    <p:extLst>
      <p:ext uri="{BB962C8B-B14F-4D97-AF65-F5344CB8AC3E}">
        <p14:creationId xmlns:p14="http://schemas.microsoft.com/office/powerpoint/2010/main" val="119334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D12FA-2C6B-9AF4-B3F0-AADB7947AD95}"/>
            </a:ext>
          </a:extLst>
        </p:cNvPr>
        <p:cNvGrpSpPr/>
        <p:nvPr/>
      </p:nvGrpSpPr>
      <p:grpSpPr>
        <a:xfrm>
          <a:off x="0" y="0"/>
          <a:ext cx="0" cy="0"/>
          <a:chOff x="0" y="0"/>
          <a:chExt cx="0" cy="0"/>
        </a:xfrm>
      </p:grpSpPr>
      <p:sp>
        <p:nvSpPr>
          <p:cNvPr id="53" name="文本框 52">
            <a:extLst>
              <a:ext uri="{FF2B5EF4-FFF2-40B4-BE49-F238E27FC236}">
                <a16:creationId xmlns:a16="http://schemas.microsoft.com/office/drawing/2014/main" id="{20051590-8D5E-7E83-F2F0-783AD16C34A8}"/>
              </a:ext>
            </a:extLst>
          </p:cNvPr>
          <p:cNvSpPr txBox="1"/>
          <p:nvPr/>
        </p:nvSpPr>
        <p:spPr>
          <a:xfrm>
            <a:off x="5516" y="0"/>
            <a:ext cx="4426783" cy="523220"/>
          </a:xfrm>
          <a:prstGeom prst="rect">
            <a:avLst/>
          </a:prstGeom>
          <a:noFill/>
        </p:spPr>
        <p:txBody>
          <a:bodyPr wrap="square" rtlCol="0">
            <a:spAutoFit/>
          </a:bodyPr>
          <a:lstStyle/>
          <a:p>
            <a:r>
              <a:rPr lang="zh-CN" altLang="en-US" sz="2800" dirty="0"/>
              <a:t>展示内容</a:t>
            </a:r>
          </a:p>
        </p:txBody>
      </p:sp>
      <p:sp>
        <p:nvSpPr>
          <p:cNvPr id="16" name="文本框 15">
            <a:extLst>
              <a:ext uri="{FF2B5EF4-FFF2-40B4-BE49-F238E27FC236}">
                <a16:creationId xmlns:a16="http://schemas.microsoft.com/office/drawing/2014/main" id="{A5A12F8F-D7CD-E600-C7CA-F14EF21F7DBF}"/>
              </a:ext>
            </a:extLst>
          </p:cNvPr>
          <p:cNvSpPr txBox="1"/>
          <p:nvPr/>
        </p:nvSpPr>
        <p:spPr>
          <a:xfrm>
            <a:off x="1465633" y="821565"/>
            <a:ext cx="9260733" cy="1754326"/>
          </a:xfrm>
          <a:prstGeom prst="rect">
            <a:avLst/>
          </a:prstGeom>
          <a:noFill/>
          <a:ln>
            <a:solidFill>
              <a:schemeClr val="accent3">
                <a:shade val="50000"/>
              </a:schemeClr>
            </a:solidFill>
            <a:prstDash val="sysDash"/>
          </a:ln>
        </p:spPr>
        <p:txBody>
          <a:bodyPr wrap="square" rtlCol="0">
            <a:spAutoFit/>
          </a:bodyPr>
          <a:lstStyle/>
          <a:p>
            <a:r>
              <a:rPr lang="zh-CN" altLang="en-US" sz="1200" dirty="0"/>
              <a:t>系统首页</a:t>
            </a:r>
            <a:endParaRPr lang="en-US" altLang="zh-CN" sz="1200" dirty="0"/>
          </a:p>
          <a:p>
            <a:pPr marL="171450" indent="-171450">
              <a:buFont typeface="Arial" panose="020B0604020202020204" pitchFamily="34" charset="0"/>
              <a:buChar char="•"/>
            </a:pPr>
            <a:r>
              <a:rPr lang="zh-CN" altLang="en-US" sz="1200" dirty="0"/>
              <a:t>项目状态：概况、运行、风险等级。</a:t>
            </a:r>
            <a:endParaRPr lang="en-US" altLang="zh-CN" sz="1200" dirty="0"/>
          </a:p>
          <a:p>
            <a:pPr marL="171450" indent="-171450">
              <a:buFont typeface="Arial" panose="020B0604020202020204" pitchFamily="34" charset="0"/>
              <a:buChar char="•"/>
            </a:pPr>
            <a:r>
              <a:rPr lang="zh-CN" altLang="en-US" sz="1200" dirty="0"/>
              <a:t>掘进状态：里程进度、工况更新（掘进里程、日进尺、偏移距）</a:t>
            </a:r>
            <a:endParaRPr lang="en-US" altLang="zh-CN" sz="1200" dirty="0"/>
          </a:p>
          <a:p>
            <a:pPr marL="171450" indent="-171450">
              <a:buFont typeface="Arial" panose="020B0604020202020204" pitchFamily="34" charset="0"/>
              <a:buChar char="•"/>
            </a:pPr>
            <a:r>
              <a:rPr lang="zh-CN" altLang="en-US" sz="1200" dirty="0"/>
              <a:t>观测系统：布置图（底图</a:t>
            </a:r>
            <a:r>
              <a:rPr lang="en-US" altLang="zh-CN" sz="1200" dirty="0"/>
              <a:t>/CAD/</a:t>
            </a:r>
            <a:r>
              <a:rPr lang="zh-CN" altLang="en-US" sz="1200" dirty="0"/>
              <a:t>模型）、实时位置</a:t>
            </a:r>
            <a:endParaRPr lang="en-US" altLang="zh-CN" sz="1200" dirty="0"/>
          </a:p>
          <a:p>
            <a:pPr marL="171450" indent="-171450">
              <a:buFont typeface="Arial" panose="020B0604020202020204" pitchFamily="34" charset="0"/>
              <a:buChar char="•"/>
            </a:pPr>
            <a:r>
              <a:rPr lang="zh-CN" altLang="en-US" sz="1200" dirty="0"/>
              <a:t>监测成果：掘进里程内已确认异常区（断层、变薄带、低阻），预测的异常区。确认异常区（角度、宽度），未确认（线型）</a:t>
            </a:r>
            <a:endParaRPr lang="en-US" altLang="zh-CN" sz="1200" dirty="0"/>
          </a:p>
          <a:p>
            <a:pPr marL="171450" indent="-171450">
              <a:buFont typeface="Arial" panose="020B0604020202020204" pitchFamily="34" charset="0"/>
              <a:buChar char="•"/>
            </a:pPr>
            <a:r>
              <a:rPr lang="zh-CN" altLang="en-US" sz="1200" dirty="0"/>
              <a:t>结果概览：地震（幅度界面空间叠加图、干涉谱图、速度曲线）、电法（电流曲线、自电曲线、视电阻率异常界面空间叠加图）</a:t>
            </a:r>
            <a:endParaRPr lang="en-US" altLang="zh-CN" sz="1200" dirty="0"/>
          </a:p>
          <a:p>
            <a:pPr marL="628650" lvl="1" indent="-171450">
              <a:buFont typeface="Arial" panose="020B0604020202020204" pitchFamily="34" charset="0"/>
              <a:buChar char="•"/>
            </a:pPr>
            <a:r>
              <a:rPr lang="zh-CN" altLang="en-US" sz="1200" dirty="0"/>
              <a:t>界面空间叠加图：当前掘进里程</a:t>
            </a:r>
            <a:r>
              <a:rPr lang="en-US" altLang="zh-CN" sz="1200" dirty="0"/>
              <a:t>20m</a:t>
            </a:r>
            <a:r>
              <a:rPr lang="zh-CN" altLang="en-US" sz="1200" dirty="0"/>
              <a:t>范围内提取的异常界面的空间叠加效果图</a:t>
            </a:r>
            <a:endParaRPr lang="en-US" altLang="zh-CN" sz="1200" dirty="0"/>
          </a:p>
          <a:p>
            <a:pPr marL="628650" lvl="1" indent="-171450">
              <a:buFont typeface="Arial" panose="020B0604020202020204" pitchFamily="34" charset="0"/>
              <a:buChar char="•"/>
            </a:pPr>
            <a:r>
              <a:rPr lang="zh-CN" altLang="en-US" sz="1200" dirty="0"/>
              <a:t>干涉谱图、速度、电流、自电曲线：最近处理结果、实测值的数据展示</a:t>
            </a:r>
            <a:endParaRPr lang="en-US" altLang="zh-CN" sz="1200" dirty="0"/>
          </a:p>
          <a:p>
            <a:pPr marL="171450" indent="-171450">
              <a:buFont typeface="Arial" panose="020B0604020202020204" pitchFamily="34" charset="0"/>
              <a:buChar char="•"/>
            </a:pPr>
            <a:r>
              <a:rPr lang="zh-CN" altLang="en-US" sz="1200" dirty="0"/>
              <a:t>操作导航：项目配置、参数配置、观测系统设置、预警设置</a:t>
            </a:r>
            <a:r>
              <a:rPr lang="en-US" altLang="zh-CN" sz="1200" dirty="0"/>
              <a:t>...</a:t>
            </a:r>
          </a:p>
        </p:txBody>
      </p:sp>
      <p:sp>
        <p:nvSpPr>
          <p:cNvPr id="19" name="文本框 18">
            <a:extLst>
              <a:ext uri="{FF2B5EF4-FFF2-40B4-BE49-F238E27FC236}">
                <a16:creationId xmlns:a16="http://schemas.microsoft.com/office/drawing/2014/main" id="{02069DA2-FD5B-2C9F-79CD-08F207B7FCC7}"/>
              </a:ext>
            </a:extLst>
          </p:cNvPr>
          <p:cNvSpPr txBox="1"/>
          <p:nvPr/>
        </p:nvSpPr>
        <p:spPr>
          <a:xfrm>
            <a:off x="1465632" y="2731564"/>
            <a:ext cx="9260733" cy="830997"/>
          </a:xfrm>
          <a:prstGeom prst="rect">
            <a:avLst/>
          </a:prstGeom>
          <a:noFill/>
          <a:ln>
            <a:solidFill>
              <a:schemeClr val="accent3">
                <a:shade val="50000"/>
              </a:schemeClr>
            </a:solidFill>
            <a:prstDash val="sysDash"/>
          </a:ln>
        </p:spPr>
        <p:txBody>
          <a:bodyPr wrap="square" rtlCol="0">
            <a:spAutoFit/>
          </a:bodyPr>
          <a:lstStyle/>
          <a:p>
            <a:r>
              <a:rPr lang="zh-CN" altLang="en-US" sz="1200" dirty="0"/>
              <a:t>成果图</a:t>
            </a:r>
            <a:endParaRPr lang="en-US" altLang="zh-CN" sz="1200" dirty="0"/>
          </a:p>
          <a:p>
            <a:pPr marL="171450" indent="-171450">
              <a:buFont typeface="Arial" panose="020B0604020202020204" pitchFamily="34" charset="0"/>
              <a:buChar char="•"/>
            </a:pPr>
            <a:r>
              <a:rPr lang="zh-CN" altLang="en-US" sz="1200" dirty="0"/>
              <a:t>点击异常位置，弹出本次异常的支撑成果，空间叠加总图、总图回放</a:t>
            </a:r>
            <a:endParaRPr lang="en-US" altLang="zh-CN" sz="1200" dirty="0"/>
          </a:p>
          <a:p>
            <a:pPr marL="171450" indent="-171450">
              <a:buFont typeface="Arial" panose="020B0604020202020204" pitchFamily="34" charset="0"/>
              <a:buChar char="•"/>
            </a:pPr>
            <a:r>
              <a:rPr lang="zh-CN" altLang="en-US" sz="1200" dirty="0"/>
              <a:t>对于已确认异常，如果用户已上传实揭资料（文本、图片、文件）可查看相关信息</a:t>
            </a:r>
            <a:endParaRPr lang="en-US" altLang="zh-CN" sz="1200" dirty="0"/>
          </a:p>
          <a:p>
            <a:pPr marL="171450" indent="-171450">
              <a:buFont typeface="Arial" panose="020B0604020202020204" pitchFamily="34" charset="0"/>
              <a:buChar char="•"/>
            </a:pPr>
            <a:r>
              <a:rPr lang="zh-CN" altLang="en-US" sz="1200" dirty="0"/>
              <a:t>异常位置要在观测系统图中给出对应标记位置</a:t>
            </a:r>
            <a:endParaRPr lang="en-US" altLang="zh-CN" sz="1200" dirty="0"/>
          </a:p>
        </p:txBody>
      </p:sp>
      <p:sp>
        <p:nvSpPr>
          <p:cNvPr id="2" name="文本框 1">
            <a:extLst>
              <a:ext uri="{FF2B5EF4-FFF2-40B4-BE49-F238E27FC236}">
                <a16:creationId xmlns:a16="http://schemas.microsoft.com/office/drawing/2014/main" id="{923CE6FC-2F2B-0EAE-EFF0-3709B831D1F2}"/>
              </a:ext>
            </a:extLst>
          </p:cNvPr>
          <p:cNvSpPr txBox="1"/>
          <p:nvPr/>
        </p:nvSpPr>
        <p:spPr>
          <a:xfrm>
            <a:off x="1465632" y="3718234"/>
            <a:ext cx="9260733" cy="830997"/>
          </a:xfrm>
          <a:prstGeom prst="rect">
            <a:avLst/>
          </a:prstGeom>
          <a:noFill/>
          <a:ln>
            <a:solidFill>
              <a:schemeClr val="accent3">
                <a:shade val="50000"/>
              </a:schemeClr>
            </a:solidFill>
            <a:prstDash val="sysDash"/>
          </a:ln>
        </p:spPr>
        <p:txBody>
          <a:bodyPr wrap="square" rtlCol="0">
            <a:spAutoFit/>
          </a:bodyPr>
          <a:lstStyle/>
          <a:p>
            <a:r>
              <a:rPr lang="zh-CN" altLang="en-US" sz="1200" dirty="0"/>
              <a:t>结果图</a:t>
            </a:r>
            <a:endParaRPr lang="en-US" altLang="zh-CN" sz="1200" dirty="0"/>
          </a:p>
          <a:p>
            <a:pPr marL="171450" indent="-171450">
              <a:buFont typeface="Arial" panose="020B0604020202020204" pitchFamily="34" charset="0"/>
              <a:buChar char="•"/>
            </a:pPr>
            <a:r>
              <a:rPr lang="zh-CN" altLang="en-US" sz="1200" dirty="0"/>
              <a:t>可在首页两侧列出最近的地震结果（空间叠加图、干涉谱图、速度曲线）、电法结果（视电阻率图、自电时变曲线、供电时变曲线）</a:t>
            </a:r>
            <a:endParaRPr lang="en-US" altLang="zh-CN" sz="1200" dirty="0"/>
          </a:p>
          <a:p>
            <a:pPr marL="171450" indent="-171450">
              <a:buFont typeface="Arial" panose="020B0604020202020204" pitchFamily="34" charset="0"/>
              <a:buChar char="•"/>
            </a:pPr>
            <a:r>
              <a:rPr lang="zh-CN" altLang="en-US" sz="1200" dirty="0"/>
              <a:t>结果图可配置显隐</a:t>
            </a:r>
            <a:endParaRPr lang="en-US" altLang="zh-CN" sz="1200" dirty="0"/>
          </a:p>
          <a:p>
            <a:pPr marL="171450" indent="-171450">
              <a:buFont typeface="Arial" panose="020B0604020202020204" pitchFamily="34" charset="0"/>
              <a:buChar char="•"/>
            </a:pPr>
            <a:r>
              <a:rPr lang="zh-CN" altLang="en-US" sz="1200" dirty="0"/>
              <a:t>结果图提供日期查询</a:t>
            </a:r>
            <a:endParaRPr lang="en-US" altLang="zh-CN" sz="1200" dirty="0"/>
          </a:p>
        </p:txBody>
      </p:sp>
      <p:sp>
        <p:nvSpPr>
          <p:cNvPr id="4" name="文本框 3">
            <a:extLst>
              <a:ext uri="{FF2B5EF4-FFF2-40B4-BE49-F238E27FC236}">
                <a16:creationId xmlns:a16="http://schemas.microsoft.com/office/drawing/2014/main" id="{5A9F2428-6F9C-55B3-B753-87BD05E49F6C}"/>
              </a:ext>
            </a:extLst>
          </p:cNvPr>
          <p:cNvSpPr txBox="1"/>
          <p:nvPr/>
        </p:nvSpPr>
        <p:spPr>
          <a:xfrm>
            <a:off x="1465632" y="4704904"/>
            <a:ext cx="9260733" cy="830997"/>
          </a:xfrm>
          <a:prstGeom prst="rect">
            <a:avLst/>
          </a:prstGeom>
          <a:noFill/>
          <a:ln>
            <a:solidFill>
              <a:schemeClr val="accent3">
                <a:shade val="50000"/>
              </a:schemeClr>
            </a:solidFill>
            <a:prstDash val="sysDash"/>
          </a:ln>
        </p:spPr>
        <p:txBody>
          <a:bodyPr wrap="square" rtlCol="0">
            <a:spAutoFit/>
          </a:bodyPr>
          <a:lstStyle/>
          <a:p>
            <a:r>
              <a:rPr lang="zh-CN" altLang="en-US" sz="1200" dirty="0"/>
              <a:t>其他</a:t>
            </a:r>
            <a:endParaRPr lang="en-US" altLang="zh-CN" sz="1200" dirty="0"/>
          </a:p>
          <a:p>
            <a:pPr marL="171450" indent="-171450">
              <a:buFont typeface="Arial" panose="020B0604020202020204" pitchFamily="34" charset="0"/>
              <a:buChar char="•"/>
            </a:pPr>
            <a:r>
              <a:rPr lang="zh-CN" altLang="en-US" sz="1200" dirty="0"/>
              <a:t>项目</a:t>
            </a:r>
            <a:r>
              <a:rPr lang="en-US" altLang="zh-CN" sz="1200" dirty="0"/>
              <a:t>/</a:t>
            </a:r>
            <a:r>
              <a:rPr lang="zh-CN" altLang="en-US" sz="1200" dirty="0"/>
              <a:t>系统等信息配置</a:t>
            </a:r>
            <a:endParaRPr lang="en-US" altLang="zh-CN" sz="1200" dirty="0"/>
          </a:p>
          <a:p>
            <a:pPr marL="171450" indent="-171450">
              <a:buFont typeface="Arial" panose="020B0604020202020204" pitchFamily="34" charset="0"/>
              <a:buChar char="•"/>
            </a:pPr>
            <a:r>
              <a:rPr lang="zh-CN" altLang="en-US" sz="1200" dirty="0"/>
              <a:t>历史数据处理</a:t>
            </a:r>
            <a:endParaRPr lang="en-US" altLang="zh-CN" sz="1200" dirty="0"/>
          </a:p>
          <a:p>
            <a:pPr marL="171450" indent="-171450">
              <a:buFont typeface="Arial" panose="020B0604020202020204" pitchFamily="34" charset="0"/>
              <a:buChar char="•"/>
            </a:pPr>
            <a:r>
              <a:rPr lang="zh-CN" altLang="en-US" sz="1200" dirty="0"/>
              <a:t>工况时序，由掘进里程、日进尺参数形成的时间</a:t>
            </a:r>
            <a:r>
              <a:rPr lang="en-US" altLang="zh-CN" sz="1200" dirty="0"/>
              <a:t>-</a:t>
            </a:r>
            <a:r>
              <a:rPr lang="zh-CN" altLang="en-US" sz="1200" dirty="0"/>
              <a:t>掘进概览曲线图</a:t>
            </a:r>
            <a:endParaRPr lang="en-US" altLang="zh-CN" sz="1200" dirty="0"/>
          </a:p>
        </p:txBody>
      </p:sp>
    </p:spTree>
    <p:extLst>
      <p:ext uri="{BB962C8B-B14F-4D97-AF65-F5344CB8AC3E}">
        <p14:creationId xmlns:p14="http://schemas.microsoft.com/office/powerpoint/2010/main" val="3527435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973DB-8D60-C632-62E0-39C1A9C870BE}"/>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3B99F-B96E-25B7-CA93-BBFD0B51E82D}"/>
              </a:ext>
            </a:extLst>
          </p:cNvPr>
          <p:cNvSpPr txBox="1"/>
          <p:nvPr/>
        </p:nvSpPr>
        <p:spPr>
          <a:xfrm>
            <a:off x="5516" y="0"/>
            <a:ext cx="4426783" cy="523220"/>
          </a:xfrm>
          <a:prstGeom prst="rect">
            <a:avLst/>
          </a:prstGeom>
          <a:noFill/>
        </p:spPr>
        <p:txBody>
          <a:bodyPr wrap="square" rtlCol="0">
            <a:spAutoFit/>
          </a:bodyPr>
          <a:lstStyle/>
          <a:p>
            <a:r>
              <a:rPr lang="zh-CN" altLang="en-US" sz="2800" dirty="0"/>
              <a:t>系统基本概念</a:t>
            </a:r>
          </a:p>
        </p:txBody>
      </p:sp>
      <p:sp>
        <p:nvSpPr>
          <p:cNvPr id="5" name="文本框 4">
            <a:extLst>
              <a:ext uri="{FF2B5EF4-FFF2-40B4-BE49-F238E27FC236}">
                <a16:creationId xmlns:a16="http://schemas.microsoft.com/office/drawing/2014/main" id="{4442BD1A-4A1F-E07A-F49B-A9465EE28AF3}"/>
              </a:ext>
            </a:extLst>
          </p:cNvPr>
          <p:cNvSpPr txBox="1"/>
          <p:nvPr/>
        </p:nvSpPr>
        <p:spPr>
          <a:xfrm>
            <a:off x="356679" y="788507"/>
            <a:ext cx="10466964" cy="4219168"/>
          </a:xfrm>
          <a:prstGeom prst="rect">
            <a:avLst/>
          </a:prstGeom>
          <a:noFill/>
          <a:ln>
            <a:solidFill>
              <a:schemeClr val="accent3">
                <a:shade val="50000"/>
              </a:schemeClr>
            </a:solidFill>
            <a:prstDash val="sysDash"/>
          </a:ln>
        </p:spPr>
        <p:txBody>
          <a:bodyPr wrap="square" rtlCol="0">
            <a:spAutoFit/>
          </a:bodyPr>
          <a:lstStyle/>
          <a:p>
            <a:pPr marL="171450" indent="-171450">
              <a:lnSpc>
                <a:spcPct val="150000"/>
              </a:lnSpc>
              <a:buFont typeface="Arial" panose="020B0604020202020204" pitchFamily="34" charset="0"/>
              <a:buChar char="•"/>
            </a:pPr>
            <a:r>
              <a:rPr lang="zh-CN" altLang="en-US" sz="1200" dirty="0"/>
              <a:t>掘进面空间：用于定义项目的施工空间范围。右手直角坐标系，掘进巷参考点、系统参考点，掘进工作面空间范围。</a:t>
            </a:r>
            <a:endParaRPr lang="en-US" altLang="zh-CN" sz="1200" dirty="0"/>
          </a:p>
          <a:p>
            <a:pPr marL="171450" indent="-171450">
              <a:lnSpc>
                <a:spcPct val="150000"/>
              </a:lnSpc>
              <a:buFont typeface="Arial" panose="020B0604020202020204" pitchFamily="34" charset="0"/>
              <a:buChar char="•"/>
            </a:pPr>
            <a:r>
              <a:rPr lang="zh-CN" altLang="en-US" sz="1200" dirty="0"/>
              <a:t>掘进概况：项目的掘进基本信息。总掘进里程、起始掘进里程、掘进方向（小里程到大里程为正方向）、掘进班次</a:t>
            </a:r>
            <a:endParaRPr lang="en-US" altLang="zh-CN" sz="1200" dirty="0"/>
          </a:p>
          <a:p>
            <a:pPr marL="171450" indent="-171450">
              <a:lnSpc>
                <a:spcPct val="150000"/>
              </a:lnSpc>
              <a:buFont typeface="Arial" panose="020B0604020202020204" pitchFamily="34" charset="0"/>
              <a:buChar char="•"/>
            </a:pPr>
            <a:r>
              <a:rPr lang="zh-CN" altLang="en-US" sz="1200" dirty="0"/>
              <a:t>掘进面模型：用于偏移或其他处理时如何约定探测空间内的速度、电阻率属性。顶板</a:t>
            </a:r>
            <a:r>
              <a:rPr lang="en-US" altLang="zh-CN" sz="1200" dirty="0"/>
              <a:t>+</a:t>
            </a:r>
            <a:r>
              <a:rPr lang="zh-CN" altLang="en-US" sz="1200" dirty="0"/>
              <a:t>巷道</a:t>
            </a:r>
            <a:r>
              <a:rPr lang="en-US" altLang="zh-CN" sz="1200" dirty="0"/>
              <a:t>+</a:t>
            </a:r>
            <a:r>
              <a:rPr lang="zh-CN" altLang="en-US" sz="1200" dirty="0"/>
              <a:t>底板三层模式。</a:t>
            </a:r>
            <a:endParaRPr lang="en-US" altLang="zh-CN" sz="1200" dirty="0"/>
          </a:p>
          <a:p>
            <a:pPr marL="171450" indent="-171450">
              <a:lnSpc>
                <a:spcPct val="150000"/>
              </a:lnSpc>
              <a:buFont typeface="Arial" panose="020B0604020202020204" pitchFamily="34" charset="0"/>
              <a:buChar char="•"/>
            </a:pPr>
            <a:r>
              <a:rPr lang="zh-CN" altLang="en-US" sz="1200" dirty="0"/>
              <a:t>日掘进状态：每天掘进工况的更新信息。更新截至时间、当前里程、日进尺</a:t>
            </a:r>
            <a:endParaRPr lang="en-US" altLang="zh-CN" sz="1200" dirty="0"/>
          </a:p>
          <a:p>
            <a:pPr marL="171450" indent="-171450">
              <a:lnSpc>
                <a:spcPct val="150000"/>
              </a:lnSpc>
              <a:buFont typeface="Arial" panose="020B0604020202020204" pitchFamily="34" charset="0"/>
              <a:buChar char="•"/>
            </a:pPr>
            <a:r>
              <a:rPr lang="zh-CN" altLang="en-US" sz="1200" dirty="0"/>
              <a:t>观测系统：检波器或电极排列的观测形式。布置方式（巷道式（安装在侧帮）、机载式（安装在截割设备上））、观测模式（单测线或多测线排列）、通道布置顺序（小通道号靠近掘进头定义为常规顺序）、偏移距限制范围、通道数及其间距。</a:t>
            </a:r>
            <a:endParaRPr lang="en-US" altLang="zh-CN" sz="1200" dirty="0"/>
          </a:p>
          <a:p>
            <a:pPr marL="171450" indent="-171450">
              <a:lnSpc>
                <a:spcPct val="150000"/>
              </a:lnSpc>
              <a:buFont typeface="Arial" panose="020B0604020202020204" pitchFamily="34" charset="0"/>
              <a:buChar char="•"/>
            </a:pPr>
            <a:r>
              <a:rPr lang="zh-CN" altLang="en-US" sz="1200" dirty="0"/>
              <a:t>探测空间：通常用于用户要求的成图结果。超前探距离（掘进面前方）、围岩评价距离（掘进面后方）、侧帮距离（巷道左侧或右侧）</a:t>
            </a:r>
            <a:endParaRPr lang="en-US" altLang="zh-CN" sz="1200" dirty="0"/>
          </a:p>
          <a:p>
            <a:pPr marL="171450" indent="-171450">
              <a:lnSpc>
                <a:spcPct val="150000"/>
              </a:lnSpc>
              <a:buFont typeface="Arial" panose="020B0604020202020204" pitchFamily="34" charset="0"/>
              <a:buChar char="•"/>
            </a:pPr>
            <a:r>
              <a:rPr lang="zh-CN" altLang="en-US" sz="1200" dirty="0"/>
              <a:t>预测空间：通常用于系统自动预测的范围。超前预测范围（掘进面前方</a:t>
            </a:r>
            <a:r>
              <a:rPr lang="en-US" altLang="zh-CN" sz="1200" dirty="0"/>
              <a:t>10-50m</a:t>
            </a:r>
            <a:r>
              <a:rPr lang="zh-CN" altLang="en-US" sz="1200" dirty="0"/>
              <a:t>）、围岩评价（观测排列范围）</a:t>
            </a:r>
            <a:endParaRPr lang="en-US" altLang="zh-CN" sz="1200" dirty="0"/>
          </a:p>
          <a:p>
            <a:pPr marL="171450" indent="-171450">
              <a:lnSpc>
                <a:spcPct val="150000"/>
              </a:lnSpc>
              <a:buFont typeface="Arial" panose="020B0604020202020204" pitchFamily="34" charset="0"/>
              <a:buChar char="•"/>
            </a:pPr>
            <a:r>
              <a:rPr lang="zh-CN" altLang="en-US" sz="1200" dirty="0"/>
              <a:t>预测频度：定义为多长掘进距离或时间进行一次异常预测。</a:t>
            </a:r>
            <a:endParaRPr lang="en-US" altLang="zh-CN" sz="1200" dirty="0"/>
          </a:p>
          <a:p>
            <a:pPr marL="171450" indent="-171450">
              <a:lnSpc>
                <a:spcPct val="150000"/>
              </a:lnSpc>
              <a:buFont typeface="Arial" panose="020B0604020202020204" pitchFamily="34" charset="0"/>
              <a:buChar char="•"/>
            </a:pPr>
            <a:r>
              <a:rPr lang="zh-CN" altLang="en-US" sz="1200" dirty="0"/>
              <a:t>测线：用于编排观测系统中某些检波器或电极成一组而构成的逻辑管理方式。</a:t>
            </a:r>
            <a:endParaRPr lang="en-US" altLang="zh-CN" sz="1200" dirty="0"/>
          </a:p>
          <a:p>
            <a:pPr marL="171450" indent="-171450">
              <a:lnSpc>
                <a:spcPct val="150000"/>
              </a:lnSpc>
              <a:buFont typeface="Arial" panose="020B0604020202020204" pitchFamily="34" charset="0"/>
              <a:buChar char="•"/>
            </a:pPr>
            <a:r>
              <a:rPr lang="zh-CN" altLang="en-US" sz="1200" dirty="0"/>
              <a:t>测点：检波器或电极安装的位置，一种逻辑管理方式。</a:t>
            </a:r>
            <a:endParaRPr lang="en-US" altLang="zh-CN" sz="1200" dirty="0"/>
          </a:p>
          <a:p>
            <a:pPr marL="171450" indent="-171450">
              <a:lnSpc>
                <a:spcPct val="150000"/>
              </a:lnSpc>
              <a:buFont typeface="Arial" panose="020B0604020202020204" pitchFamily="34" charset="0"/>
              <a:buChar char="•"/>
            </a:pPr>
            <a:r>
              <a:rPr lang="zh-CN" altLang="en-US" sz="1200" dirty="0"/>
              <a:t>分量：某一测点可能使用多个检波器，安装方向不同，占用设备通道但空间上在同一位置，随掘通常使用单分量。</a:t>
            </a:r>
            <a:endParaRPr lang="en-US" altLang="zh-CN" sz="1200" dirty="0"/>
          </a:p>
          <a:p>
            <a:pPr marL="171450" indent="-171450">
              <a:lnSpc>
                <a:spcPct val="150000"/>
              </a:lnSpc>
              <a:buFont typeface="Arial" panose="020B0604020202020204" pitchFamily="34" charset="0"/>
              <a:buChar char="•"/>
            </a:pPr>
            <a:r>
              <a:rPr lang="zh-CN" altLang="en-US" sz="1200" dirty="0"/>
              <a:t>采集参数：地震或电法监测时的信号采集参数。</a:t>
            </a:r>
            <a:endParaRPr lang="en-US" altLang="zh-CN" sz="1200" dirty="0"/>
          </a:p>
          <a:p>
            <a:pPr marL="171450" indent="-171450">
              <a:lnSpc>
                <a:spcPct val="150000"/>
              </a:lnSpc>
              <a:buFont typeface="Arial" panose="020B0604020202020204" pitchFamily="34" charset="0"/>
              <a:buChar char="•"/>
            </a:pPr>
            <a:r>
              <a:rPr lang="zh-CN" altLang="en-US" sz="1200" dirty="0"/>
              <a:t>实时处理参数：监测过程中的数据分析、预测等参数。</a:t>
            </a:r>
            <a:endParaRPr lang="en-US" altLang="zh-CN" sz="1200" dirty="0"/>
          </a:p>
          <a:p>
            <a:pPr marL="171450" indent="-171450">
              <a:lnSpc>
                <a:spcPct val="150000"/>
              </a:lnSpc>
              <a:buFont typeface="Arial" panose="020B0604020202020204" pitchFamily="34" charset="0"/>
              <a:buChar char="•"/>
            </a:pPr>
            <a:r>
              <a:rPr lang="zh-CN" altLang="en-US" sz="1200" dirty="0"/>
              <a:t>历史处理参数：用于历史数据的分析、预测等参数。</a:t>
            </a:r>
            <a:endParaRPr lang="en-US" altLang="zh-CN" sz="1200" dirty="0"/>
          </a:p>
        </p:txBody>
      </p:sp>
    </p:spTree>
    <p:extLst>
      <p:ext uri="{BB962C8B-B14F-4D97-AF65-F5344CB8AC3E}">
        <p14:creationId xmlns:p14="http://schemas.microsoft.com/office/powerpoint/2010/main" val="8347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8E6B8DA-EBA9-84C8-A94F-794E92DD87BF}"/>
              </a:ext>
            </a:extLst>
          </p:cNvPr>
          <p:cNvSpPr txBox="1"/>
          <p:nvPr/>
        </p:nvSpPr>
        <p:spPr>
          <a:xfrm>
            <a:off x="5516" y="0"/>
            <a:ext cx="5863505" cy="523220"/>
          </a:xfrm>
          <a:prstGeom prst="rect">
            <a:avLst/>
          </a:prstGeom>
          <a:noFill/>
        </p:spPr>
        <p:txBody>
          <a:bodyPr wrap="square" rtlCol="0">
            <a:spAutoFit/>
          </a:bodyPr>
          <a:lstStyle/>
          <a:p>
            <a:r>
              <a:rPr lang="zh-CN" altLang="en-US" sz="2800" dirty="0"/>
              <a:t>系统</a:t>
            </a:r>
            <a:r>
              <a:rPr lang="en-US" altLang="zh-CN" sz="2800" dirty="0"/>
              <a:t>-</a:t>
            </a:r>
            <a:r>
              <a:rPr lang="zh-CN" altLang="en-US" sz="2800" dirty="0"/>
              <a:t>出厂设置</a:t>
            </a:r>
          </a:p>
        </p:txBody>
      </p:sp>
      <p:sp>
        <p:nvSpPr>
          <p:cNvPr id="19" name="文本框 18">
            <a:extLst>
              <a:ext uri="{FF2B5EF4-FFF2-40B4-BE49-F238E27FC236}">
                <a16:creationId xmlns:a16="http://schemas.microsoft.com/office/drawing/2014/main" id="{5CBEE4F1-A2B6-A5BD-2028-1741E11F9A2F}"/>
              </a:ext>
            </a:extLst>
          </p:cNvPr>
          <p:cNvSpPr txBox="1"/>
          <p:nvPr/>
        </p:nvSpPr>
        <p:spPr>
          <a:xfrm>
            <a:off x="3411167" y="741679"/>
            <a:ext cx="8426895" cy="1384995"/>
          </a:xfrm>
          <a:prstGeom prst="rect">
            <a:avLst/>
          </a:prstGeom>
          <a:noFill/>
          <a:ln>
            <a:solidFill>
              <a:schemeClr val="tx1"/>
            </a:solidFill>
            <a:prstDash val="sysDash"/>
          </a:ln>
        </p:spPr>
        <p:txBody>
          <a:bodyPr wrap="square" rtlCol="0">
            <a:spAutoFit/>
          </a:bodyPr>
          <a:lstStyle/>
          <a:p>
            <a:r>
              <a:rPr lang="en-US" altLang="zh-CN" sz="1200" dirty="0"/>
              <a:t>KJ1640</a:t>
            </a:r>
            <a:r>
              <a:rPr lang="zh-CN" altLang="en-US" sz="1200" dirty="0"/>
              <a:t>基站</a:t>
            </a:r>
            <a:endParaRPr lang="en-US" altLang="zh-CN" sz="1200" dirty="0"/>
          </a:p>
          <a:p>
            <a:pPr marL="171450" indent="-171450">
              <a:buFont typeface="Arial" panose="020B0604020202020204" pitchFamily="34" charset="0"/>
              <a:buChar char="•"/>
            </a:pPr>
            <a:r>
              <a:rPr lang="zh-CN" altLang="en-US" sz="1200" dirty="0"/>
              <a:t>监测系统中的通道号根据基站实际使用通道数，按照</a:t>
            </a:r>
            <a:r>
              <a:rPr lang="zh-CN" altLang="en-US" sz="1200" dirty="0">
                <a:solidFill>
                  <a:srgbClr val="FF0000"/>
                </a:solidFill>
              </a:rPr>
              <a:t>电法接收</a:t>
            </a:r>
            <a:r>
              <a:rPr lang="en-US" altLang="zh-CN" sz="1200" dirty="0">
                <a:solidFill>
                  <a:srgbClr val="FF0000"/>
                </a:solidFill>
              </a:rPr>
              <a:t>-</a:t>
            </a:r>
            <a:r>
              <a:rPr lang="zh-CN" altLang="en-US" sz="1200" dirty="0">
                <a:solidFill>
                  <a:srgbClr val="FF0000"/>
                </a:solidFill>
              </a:rPr>
              <a:t>地震接收</a:t>
            </a:r>
            <a:r>
              <a:rPr lang="en-US" altLang="zh-CN" sz="1200" dirty="0">
                <a:solidFill>
                  <a:srgbClr val="FF0000"/>
                </a:solidFill>
              </a:rPr>
              <a:t>-</a:t>
            </a:r>
            <a:r>
              <a:rPr lang="zh-CN" altLang="en-US" sz="1200" dirty="0">
                <a:solidFill>
                  <a:srgbClr val="FF0000"/>
                </a:solidFill>
              </a:rPr>
              <a:t>电法发射顺序配置</a:t>
            </a:r>
            <a:r>
              <a:rPr lang="zh-CN" altLang="en-US" sz="1200" dirty="0"/>
              <a:t>。以</a:t>
            </a:r>
            <a:r>
              <a:rPr lang="en-US" altLang="zh-CN" sz="1200" dirty="0"/>
              <a:t>32</a:t>
            </a:r>
            <a:r>
              <a:rPr lang="zh-CN" altLang="en-US" sz="1200" dirty="0"/>
              <a:t>电法发射、</a:t>
            </a:r>
            <a:r>
              <a:rPr lang="en-US" altLang="zh-CN" sz="1200" dirty="0"/>
              <a:t>48</a:t>
            </a:r>
            <a:r>
              <a:rPr lang="zh-CN" altLang="en-US" sz="1200" dirty="0"/>
              <a:t>电法接收、</a:t>
            </a:r>
            <a:r>
              <a:rPr lang="en-US" altLang="zh-CN" sz="1200" dirty="0"/>
              <a:t>16</a:t>
            </a:r>
            <a:r>
              <a:rPr lang="zh-CN" altLang="en-US" sz="1200" dirty="0"/>
              <a:t>地震接收为例。</a:t>
            </a:r>
            <a:endParaRPr lang="en-US" altLang="zh-CN" sz="1200" dirty="0"/>
          </a:p>
          <a:p>
            <a:pPr marL="171450" indent="-171450">
              <a:buFont typeface="Arial" panose="020B0604020202020204" pitchFamily="34" charset="0"/>
              <a:buChar char="•"/>
            </a:pPr>
            <a:r>
              <a:rPr lang="zh-CN" altLang="en-US" sz="1200" dirty="0"/>
              <a:t>地震电法联合监测时，</a:t>
            </a:r>
            <a:r>
              <a:rPr lang="zh-CN" altLang="en-US" sz="1200" b="1" dirty="0"/>
              <a:t>微震采集</a:t>
            </a:r>
            <a:r>
              <a:rPr lang="zh-CN" altLang="en-US" sz="1200" dirty="0"/>
              <a:t>配置为</a:t>
            </a:r>
            <a:r>
              <a:rPr lang="en-US" altLang="zh-CN" sz="1200" dirty="0"/>
              <a:t>49-64</a:t>
            </a:r>
            <a:r>
              <a:rPr lang="zh-CN" altLang="en-US" sz="1200" dirty="0"/>
              <a:t>，</a:t>
            </a:r>
            <a:r>
              <a:rPr lang="zh-CN" altLang="en-US" sz="1200" b="1" dirty="0"/>
              <a:t>电法采集</a:t>
            </a:r>
            <a:r>
              <a:rPr lang="zh-CN" altLang="en-US" sz="1200" dirty="0"/>
              <a:t>配置为</a:t>
            </a:r>
            <a:r>
              <a:rPr lang="en-US" altLang="zh-CN" sz="1200" dirty="0"/>
              <a:t>1-48</a:t>
            </a:r>
            <a:r>
              <a:rPr lang="zh-CN" altLang="en-US" sz="1200" dirty="0"/>
              <a:t>，</a:t>
            </a:r>
            <a:r>
              <a:rPr lang="zh-CN" altLang="en-US" sz="1200" b="1" dirty="0"/>
              <a:t>电法发射</a:t>
            </a:r>
            <a:r>
              <a:rPr lang="zh-CN" altLang="en-US" sz="1200" dirty="0"/>
              <a:t>配置为</a:t>
            </a:r>
            <a:r>
              <a:rPr lang="en-US" altLang="zh-CN" sz="1200" dirty="0"/>
              <a:t>65-96</a:t>
            </a:r>
            <a:r>
              <a:rPr lang="zh-CN" altLang="en-US" sz="1200" dirty="0"/>
              <a:t>，电法的</a:t>
            </a:r>
            <a:r>
              <a:rPr lang="en-US" altLang="zh-CN" sz="1200" dirty="0"/>
              <a:t>B</a:t>
            </a:r>
            <a:r>
              <a:rPr lang="zh-CN" altLang="en-US" sz="1200" dirty="0"/>
              <a:t>和</a:t>
            </a:r>
            <a:r>
              <a:rPr lang="en-US" altLang="zh-CN" sz="1200" dirty="0"/>
              <a:t>N</a:t>
            </a:r>
            <a:r>
              <a:rPr lang="zh-CN" altLang="en-US" sz="1200" dirty="0"/>
              <a:t>顺序配置。</a:t>
            </a:r>
            <a:endParaRPr lang="en-US" altLang="zh-CN" sz="1200" dirty="0"/>
          </a:p>
          <a:p>
            <a:pPr marL="171450" indent="-171450">
              <a:buFont typeface="Arial" panose="020B0604020202020204" pitchFamily="34" charset="0"/>
              <a:buChar char="•"/>
            </a:pPr>
            <a:r>
              <a:rPr lang="zh-CN" altLang="en-US" sz="1200" dirty="0"/>
              <a:t>只用于地震监测时，</a:t>
            </a:r>
            <a:r>
              <a:rPr lang="zh-CN" altLang="en-US" sz="1200" b="1" dirty="0"/>
              <a:t>微震采集</a:t>
            </a:r>
            <a:r>
              <a:rPr lang="zh-CN" altLang="en-US" sz="1200" dirty="0"/>
              <a:t>配置为</a:t>
            </a:r>
            <a:r>
              <a:rPr lang="en-US" altLang="zh-CN" sz="1200" dirty="0"/>
              <a:t>1-16</a:t>
            </a:r>
            <a:r>
              <a:rPr lang="zh-CN" altLang="en-US" sz="1200" dirty="0"/>
              <a:t>，其他参数为空。</a:t>
            </a:r>
            <a:endParaRPr lang="en-US" altLang="zh-CN" sz="1200" dirty="0"/>
          </a:p>
          <a:p>
            <a:pPr marL="171450" indent="-171450">
              <a:buFont typeface="Arial" panose="020B0604020202020204" pitchFamily="34" charset="0"/>
              <a:buChar char="•"/>
            </a:pPr>
            <a:r>
              <a:rPr lang="zh-CN" altLang="en-US" sz="1200" dirty="0"/>
              <a:t>只用于电法监测时，</a:t>
            </a:r>
            <a:r>
              <a:rPr lang="zh-CN" altLang="en-US" sz="1200" b="1" dirty="0"/>
              <a:t>电法采集</a:t>
            </a:r>
            <a:r>
              <a:rPr lang="zh-CN" altLang="en-US" sz="1200" dirty="0"/>
              <a:t>配置</a:t>
            </a:r>
            <a:r>
              <a:rPr lang="en-US" altLang="zh-CN" sz="1200" dirty="0"/>
              <a:t>1-48</a:t>
            </a:r>
            <a:r>
              <a:rPr lang="zh-CN" altLang="en-US" sz="1200" dirty="0"/>
              <a:t>，</a:t>
            </a:r>
            <a:r>
              <a:rPr lang="zh-CN" altLang="en-US" sz="1200" b="1" dirty="0"/>
              <a:t>电法发射</a:t>
            </a:r>
            <a:r>
              <a:rPr lang="zh-CN" altLang="en-US" sz="1200" dirty="0"/>
              <a:t>配置</a:t>
            </a:r>
            <a:r>
              <a:rPr lang="en-US" altLang="zh-CN" sz="1200" dirty="0"/>
              <a:t>49-80</a:t>
            </a:r>
            <a:r>
              <a:rPr lang="zh-CN" altLang="en-US" sz="1200" dirty="0"/>
              <a:t>。电法的</a:t>
            </a:r>
            <a:r>
              <a:rPr lang="en-US" altLang="zh-CN" sz="1200" dirty="0"/>
              <a:t>B</a:t>
            </a:r>
            <a:r>
              <a:rPr lang="zh-CN" altLang="en-US" sz="1200" dirty="0"/>
              <a:t>和</a:t>
            </a:r>
            <a:r>
              <a:rPr lang="en-US" altLang="zh-CN" sz="1200" dirty="0"/>
              <a:t>N</a:t>
            </a:r>
            <a:r>
              <a:rPr lang="zh-CN" altLang="en-US" sz="1200" dirty="0"/>
              <a:t>顺序配置，其他参数为空。</a:t>
            </a:r>
            <a:endParaRPr lang="en-US" altLang="zh-CN" sz="1200" dirty="0"/>
          </a:p>
          <a:p>
            <a:pPr marL="171450" indent="-171450">
              <a:buFont typeface="Arial" panose="020B0604020202020204" pitchFamily="34" charset="0"/>
              <a:buChar char="•"/>
            </a:pPr>
            <a:r>
              <a:rPr lang="zh-CN" altLang="en-US" sz="1200" dirty="0"/>
              <a:t>温度为独立通道，不占用基站的供电发射和测量接收通道，独立编号配置。</a:t>
            </a:r>
            <a:endParaRPr lang="en-US" altLang="zh-CN" sz="1200" dirty="0"/>
          </a:p>
        </p:txBody>
      </p:sp>
      <p:pic>
        <p:nvPicPr>
          <p:cNvPr id="21" name="图片 20">
            <a:extLst>
              <a:ext uri="{FF2B5EF4-FFF2-40B4-BE49-F238E27FC236}">
                <a16:creationId xmlns:a16="http://schemas.microsoft.com/office/drawing/2014/main" id="{3637B030-7A46-B2DA-DC1C-21A6608373B9}"/>
              </a:ext>
            </a:extLst>
          </p:cNvPr>
          <p:cNvPicPr>
            <a:picLocks noChangeAspect="1"/>
          </p:cNvPicPr>
          <p:nvPr/>
        </p:nvPicPr>
        <p:blipFill>
          <a:blip r:embed="rId2"/>
          <a:stretch>
            <a:fillRect/>
          </a:stretch>
        </p:blipFill>
        <p:spPr>
          <a:xfrm>
            <a:off x="353938" y="934514"/>
            <a:ext cx="2655151" cy="3691823"/>
          </a:xfrm>
          <a:prstGeom prst="rect">
            <a:avLst/>
          </a:prstGeom>
        </p:spPr>
      </p:pic>
      <p:sp>
        <p:nvSpPr>
          <p:cNvPr id="5" name="文本框 4">
            <a:extLst>
              <a:ext uri="{FF2B5EF4-FFF2-40B4-BE49-F238E27FC236}">
                <a16:creationId xmlns:a16="http://schemas.microsoft.com/office/drawing/2014/main" id="{F9DE096C-87FA-38A1-00D1-1B35E5D56D6C}"/>
              </a:ext>
            </a:extLst>
          </p:cNvPr>
          <p:cNvSpPr txBox="1"/>
          <p:nvPr/>
        </p:nvSpPr>
        <p:spPr>
          <a:xfrm>
            <a:off x="3411167" y="2226773"/>
            <a:ext cx="8426895" cy="1015663"/>
          </a:xfrm>
          <a:prstGeom prst="rect">
            <a:avLst/>
          </a:prstGeom>
          <a:noFill/>
          <a:ln>
            <a:solidFill>
              <a:schemeClr val="tx1"/>
            </a:solidFill>
            <a:prstDash val="sysDash"/>
          </a:ln>
        </p:spPr>
        <p:txBody>
          <a:bodyPr wrap="square" rtlCol="0">
            <a:spAutoFit/>
          </a:bodyPr>
          <a:lstStyle/>
          <a:p>
            <a:r>
              <a:rPr lang="zh-CN" altLang="en-US" sz="1200" dirty="0"/>
              <a:t>节点基站</a:t>
            </a:r>
            <a:endParaRPr lang="en-US" altLang="zh-CN" sz="1200" dirty="0"/>
          </a:p>
          <a:p>
            <a:pPr marL="171450" indent="-171450">
              <a:buFont typeface="Arial" panose="020B0604020202020204" pitchFamily="34" charset="0"/>
              <a:buChar char="•"/>
            </a:pPr>
            <a:r>
              <a:rPr lang="zh-CN" altLang="en-US" sz="1200" dirty="0"/>
              <a:t>一般使用基站数</a:t>
            </a:r>
            <a:r>
              <a:rPr lang="en-US" altLang="zh-CN" sz="1200" dirty="0"/>
              <a:t>&gt;=4</a:t>
            </a:r>
            <a:r>
              <a:rPr lang="zh-CN" altLang="en-US" sz="1200" dirty="0"/>
              <a:t>，节点基站可能存在安装在掘进头位置的检测节点基站，其目的用于检测是否在掘进。</a:t>
            </a:r>
            <a:endParaRPr lang="en-US" altLang="zh-CN" sz="1200" dirty="0"/>
          </a:p>
          <a:p>
            <a:pPr marL="171450" indent="-171450">
              <a:buFont typeface="Arial" panose="020B0604020202020204" pitchFamily="34" charset="0"/>
              <a:buChar char="•"/>
            </a:pPr>
            <a:r>
              <a:rPr lang="zh-CN" altLang="en-US" sz="1200" dirty="0"/>
              <a:t>系统按使用总节点数配置</a:t>
            </a:r>
            <a:r>
              <a:rPr lang="en-US" altLang="zh-CN" sz="1200" dirty="0"/>
              <a:t>n</a:t>
            </a:r>
            <a:r>
              <a:rPr lang="zh-CN" altLang="en-US" sz="1200" dirty="0"/>
              <a:t>个，每个节点</a:t>
            </a:r>
            <a:r>
              <a:rPr lang="en-US" altLang="zh-CN" sz="1200" dirty="0"/>
              <a:t>4</a:t>
            </a:r>
            <a:r>
              <a:rPr lang="zh-CN" altLang="en-US" sz="1200" dirty="0"/>
              <a:t>通道，系统可定义节点基站号</a:t>
            </a:r>
            <a:r>
              <a:rPr lang="en-US" altLang="zh-CN" sz="1200" dirty="0"/>
              <a:t>1-n</a:t>
            </a:r>
            <a:r>
              <a:rPr lang="zh-CN" altLang="en-US" sz="1200" dirty="0"/>
              <a:t>，系统通道可定义为</a:t>
            </a:r>
            <a:r>
              <a:rPr lang="en-US" altLang="zh-CN" sz="1200" dirty="0"/>
              <a:t>1~4n</a:t>
            </a:r>
            <a:r>
              <a:rPr lang="zh-CN" altLang="en-US" sz="1200" dirty="0"/>
              <a:t>。</a:t>
            </a:r>
            <a:endParaRPr lang="en-US" altLang="zh-CN" sz="1200" dirty="0"/>
          </a:p>
          <a:p>
            <a:pPr marL="171450" indent="-171450">
              <a:buFont typeface="Arial" panose="020B0604020202020204" pitchFamily="34" charset="0"/>
              <a:buChar char="•"/>
            </a:pPr>
            <a:r>
              <a:rPr lang="zh-CN" altLang="en-US" sz="1200" dirty="0"/>
              <a:t>系统指定是否存在检测节点，可定义其节点基站号为</a:t>
            </a:r>
            <a:r>
              <a:rPr lang="en-US" altLang="zh-CN" sz="1200" dirty="0"/>
              <a:t>0</a:t>
            </a:r>
            <a:r>
              <a:rPr lang="zh-CN" altLang="en-US" sz="1200" dirty="0"/>
              <a:t>。</a:t>
            </a:r>
            <a:endParaRPr lang="en-US" altLang="zh-CN" sz="1200" dirty="0"/>
          </a:p>
          <a:p>
            <a:pPr marL="171450" indent="-171450">
              <a:buFont typeface="Arial" panose="020B0604020202020204" pitchFamily="34" charset="0"/>
              <a:buChar char="•"/>
            </a:pPr>
            <a:r>
              <a:rPr lang="zh-CN" altLang="en-US" sz="1200" dirty="0"/>
              <a:t>移动或更换节点时，通过手机配置节点基站的测点号，距离掘进头由近到远为</a:t>
            </a:r>
            <a:r>
              <a:rPr lang="en-US" altLang="zh-CN" sz="1200" dirty="0"/>
              <a:t>1~n</a:t>
            </a:r>
            <a:r>
              <a:rPr lang="zh-CN" altLang="en-US" sz="1200" dirty="0"/>
              <a:t>。</a:t>
            </a:r>
            <a:endParaRPr lang="en-US" altLang="zh-CN" sz="1200" dirty="0"/>
          </a:p>
        </p:txBody>
      </p:sp>
      <p:graphicFrame>
        <p:nvGraphicFramePr>
          <p:cNvPr id="4" name="表格 3">
            <a:extLst>
              <a:ext uri="{FF2B5EF4-FFF2-40B4-BE49-F238E27FC236}">
                <a16:creationId xmlns:a16="http://schemas.microsoft.com/office/drawing/2014/main" id="{B1A0FDF2-0D6E-589E-70C0-E8E29CCFD9D9}"/>
              </a:ext>
            </a:extLst>
          </p:cNvPr>
          <p:cNvGraphicFramePr>
            <a:graphicFrameLocks noGrp="1"/>
          </p:cNvGraphicFramePr>
          <p:nvPr>
            <p:extLst>
              <p:ext uri="{D42A27DB-BD31-4B8C-83A1-F6EECF244321}">
                <p14:modId xmlns:p14="http://schemas.microsoft.com/office/powerpoint/2010/main" val="3773939548"/>
              </p:ext>
            </p:extLst>
          </p:nvPr>
        </p:nvGraphicFramePr>
        <p:xfrm>
          <a:off x="3411167" y="3475560"/>
          <a:ext cx="8426896" cy="2847141"/>
        </p:xfrm>
        <a:graphic>
          <a:graphicData uri="http://schemas.openxmlformats.org/drawingml/2006/table">
            <a:tbl>
              <a:tblPr firstRow="1">
                <a:effectLst/>
                <a:tableStyleId>{E8B1032C-EA38-4F05-BA0D-38AFFFC7BED3}</a:tableStyleId>
              </a:tblPr>
              <a:tblGrid>
                <a:gridCol w="2106724">
                  <a:extLst>
                    <a:ext uri="{9D8B030D-6E8A-4147-A177-3AD203B41FA5}">
                      <a16:colId xmlns:a16="http://schemas.microsoft.com/office/drawing/2014/main" val="3360039537"/>
                    </a:ext>
                  </a:extLst>
                </a:gridCol>
                <a:gridCol w="2106724">
                  <a:extLst>
                    <a:ext uri="{9D8B030D-6E8A-4147-A177-3AD203B41FA5}">
                      <a16:colId xmlns:a16="http://schemas.microsoft.com/office/drawing/2014/main" val="3168382402"/>
                    </a:ext>
                  </a:extLst>
                </a:gridCol>
                <a:gridCol w="2106724">
                  <a:extLst>
                    <a:ext uri="{9D8B030D-6E8A-4147-A177-3AD203B41FA5}">
                      <a16:colId xmlns:a16="http://schemas.microsoft.com/office/drawing/2014/main" val="2400018827"/>
                    </a:ext>
                  </a:extLst>
                </a:gridCol>
                <a:gridCol w="2106724">
                  <a:extLst>
                    <a:ext uri="{9D8B030D-6E8A-4147-A177-3AD203B41FA5}">
                      <a16:colId xmlns:a16="http://schemas.microsoft.com/office/drawing/2014/main" val="1083434313"/>
                    </a:ext>
                  </a:extLst>
                </a:gridCol>
              </a:tblGrid>
              <a:tr h="258831">
                <a:tc>
                  <a:txBody>
                    <a:bodyPr/>
                    <a:lstStyle/>
                    <a:p>
                      <a:pPr algn="ctr"/>
                      <a:r>
                        <a:rPr lang="zh-CN" altLang="en-US" sz="1000" dirty="0"/>
                        <a:t>节点号</a:t>
                      </a:r>
                    </a:p>
                  </a:txBody>
                  <a:tcPr anchor="ctr">
                    <a:noFill/>
                  </a:tcPr>
                </a:tc>
                <a:tc>
                  <a:txBody>
                    <a:bodyPr/>
                    <a:lstStyle/>
                    <a:p>
                      <a:pPr algn="ctr"/>
                      <a:r>
                        <a:rPr lang="zh-CN" altLang="en-US" sz="1000" dirty="0"/>
                        <a:t>节点通道号</a:t>
                      </a:r>
                    </a:p>
                  </a:txBody>
                  <a:tcPr anchor="ctr">
                    <a:noFill/>
                  </a:tcPr>
                </a:tc>
                <a:tc>
                  <a:txBody>
                    <a:bodyPr/>
                    <a:lstStyle/>
                    <a:p>
                      <a:pPr algn="ctr"/>
                      <a:r>
                        <a:rPr lang="zh-CN" altLang="en-US" sz="1000" dirty="0"/>
                        <a:t>观测通道号</a:t>
                      </a:r>
                    </a:p>
                  </a:txBody>
                  <a:tcPr anchor="ctr">
                    <a:noFill/>
                  </a:tcPr>
                </a:tc>
                <a:tc>
                  <a:txBody>
                    <a:bodyPr/>
                    <a:lstStyle/>
                    <a:p>
                      <a:pPr algn="ctr"/>
                      <a:r>
                        <a:rPr lang="zh-CN" altLang="en-US" sz="1000" dirty="0"/>
                        <a:t>备注</a:t>
                      </a:r>
                    </a:p>
                  </a:txBody>
                  <a:tcPr anchor="ctr">
                    <a:noFill/>
                  </a:tcPr>
                </a:tc>
                <a:extLst>
                  <a:ext uri="{0D108BD9-81ED-4DB2-BD59-A6C34878D82A}">
                    <a16:rowId xmlns:a16="http://schemas.microsoft.com/office/drawing/2014/main" val="1583554341"/>
                  </a:ext>
                </a:extLst>
              </a:tr>
              <a:tr h="258831">
                <a:tc>
                  <a:txBody>
                    <a:bodyPr/>
                    <a:lstStyle/>
                    <a:p>
                      <a:pPr algn="ctr"/>
                      <a:r>
                        <a:rPr lang="en-US" altLang="zh-CN" sz="1000" dirty="0"/>
                        <a:t>0</a:t>
                      </a:r>
                      <a:endParaRPr lang="zh-CN" altLang="en-US" sz="1000" dirty="0"/>
                    </a:p>
                  </a:txBody>
                  <a:tcPr anchor="ctr">
                    <a:noFill/>
                  </a:tcPr>
                </a:tc>
                <a:tc>
                  <a:txBody>
                    <a:bodyPr/>
                    <a:lstStyle/>
                    <a:p>
                      <a:pPr algn="ctr"/>
                      <a:r>
                        <a:rPr lang="en-US" altLang="zh-CN" sz="1000" dirty="0"/>
                        <a:t>1/2/3/4</a:t>
                      </a:r>
                      <a:endParaRPr lang="zh-CN" altLang="en-US" sz="1000" dirty="0"/>
                    </a:p>
                  </a:txBody>
                  <a:tcPr anchor="ctr">
                    <a:noFill/>
                  </a:tcPr>
                </a:tc>
                <a:tc>
                  <a:txBody>
                    <a:bodyPr/>
                    <a:lstStyle/>
                    <a:p>
                      <a:pPr algn="ctr"/>
                      <a:r>
                        <a:rPr lang="en-US" altLang="zh-CN" sz="1000" dirty="0"/>
                        <a:t>1</a:t>
                      </a:r>
                      <a:endParaRPr lang="zh-CN" altLang="en-US" sz="1000" dirty="0"/>
                    </a:p>
                  </a:txBody>
                  <a:tcPr anchor="ctr">
                    <a:noFill/>
                  </a:tcPr>
                </a:tc>
                <a:tc>
                  <a:txBody>
                    <a:bodyPr/>
                    <a:lstStyle/>
                    <a:p>
                      <a:pPr algn="ctr"/>
                      <a:endParaRPr lang="zh-CN" altLang="en-US" sz="1000" dirty="0"/>
                    </a:p>
                  </a:txBody>
                  <a:tcPr anchor="ctr">
                    <a:noFill/>
                  </a:tcPr>
                </a:tc>
                <a:extLst>
                  <a:ext uri="{0D108BD9-81ED-4DB2-BD59-A6C34878D82A}">
                    <a16:rowId xmlns:a16="http://schemas.microsoft.com/office/drawing/2014/main" val="1329403783"/>
                  </a:ext>
                </a:extLst>
              </a:tr>
              <a:tr h="258831">
                <a:tc>
                  <a:txBody>
                    <a:bodyPr/>
                    <a:lstStyle/>
                    <a:p>
                      <a:pPr algn="ctr"/>
                      <a:r>
                        <a:rPr lang="en-US" altLang="zh-CN" sz="1000" dirty="0"/>
                        <a:t>1</a:t>
                      </a:r>
                      <a:endParaRPr lang="zh-CN" altLang="en-US" sz="1000" dirty="0"/>
                    </a:p>
                  </a:txBody>
                  <a:tcPr anchor="ctr">
                    <a:noFill/>
                  </a:tcPr>
                </a:tc>
                <a:tc>
                  <a:txBody>
                    <a:bodyPr/>
                    <a:lstStyle/>
                    <a:p>
                      <a:pPr algn="ctr"/>
                      <a:r>
                        <a:rPr lang="en-US" altLang="zh-CN" sz="1000" dirty="0"/>
                        <a:t>1</a:t>
                      </a:r>
                      <a:endParaRPr lang="zh-CN" altLang="en-US" sz="1000" dirty="0"/>
                    </a:p>
                  </a:txBody>
                  <a:tcPr anchor="ctr">
                    <a:noFill/>
                  </a:tcPr>
                </a:tc>
                <a:tc>
                  <a:txBody>
                    <a:bodyPr/>
                    <a:lstStyle/>
                    <a:p>
                      <a:pPr algn="ctr"/>
                      <a:r>
                        <a:rPr lang="en-US" altLang="zh-CN" sz="1000" dirty="0"/>
                        <a:t>1</a:t>
                      </a:r>
                      <a:endParaRPr lang="zh-CN" altLang="en-US" sz="1000" dirty="0"/>
                    </a:p>
                  </a:txBody>
                  <a:tcPr anchor="ctr">
                    <a:noFill/>
                  </a:tcPr>
                </a:tc>
                <a:tc rowSpan="9">
                  <a:txBody>
                    <a:bodyPr/>
                    <a:lstStyle/>
                    <a:p>
                      <a:pPr algn="ctr"/>
                      <a:r>
                        <a:rPr lang="zh-CN" altLang="en-US" sz="1000" dirty="0"/>
                        <a:t>节点通道号顺序一般与节点号顺序一致</a:t>
                      </a:r>
                    </a:p>
                  </a:txBody>
                  <a:tcPr anchor="ctr">
                    <a:noFill/>
                  </a:tcPr>
                </a:tc>
                <a:extLst>
                  <a:ext uri="{0D108BD9-81ED-4DB2-BD59-A6C34878D82A}">
                    <a16:rowId xmlns:a16="http://schemas.microsoft.com/office/drawing/2014/main" val="1064348178"/>
                  </a:ext>
                </a:extLst>
              </a:tr>
              <a:tr h="258831">
                <a:tc>
                  <a:txBody>
                    <a:bodyPr/>
                    <a:lstStyle/>
                    <a:p>
                      <a:pPr algn="ctr"/>
                      <a:r>
                        <a:rPr lang="en-US" altLang="zh-CN" sz="1000" dirty="0"/>
                        <a:t>1</a:t>
                      </a:r>
                      <a:endParaRPr lang="zh-CN" altLang="en-US" sz="1000" dirty="0"/>
                    </a:p>
                  </a:txBody>
                  <a:tcPr anchor="ctr">
                    <a:noFill/>
                  </a:tcPr>
                </a:tc>
                <a:tc>
                  <a:txBody>
                    <a:bodyPr/>
                    <a:lstStyle/>
                    <a:p>
                      <a:pPr algn="ctr"/>
                      <a:r>
                        <a:rPr lang="en-US" altLang="zh-CN" sz="1000" dirty="0"/>
                        <a:t>2</a:t>
                      </a:r>
                      <a:endParaRPr lang="zh-CN" altLang="en-US" sz="1000" dirty="0"/>
                    </a:p>
                  </a:txBody>
                  <a:tcPr anchor="ctr">
                    <a:noFill/>
                  </a:tcPr>
                </a:tc>
                <a:tc>
                  <a:txBody>
                    <a:bodyPr/>
                    <a:lstStyle/>
                    <a:p>
                      <a:pPr algn="ctr"/>
                      <a:r>
                        <a:rPr lang="en-US" altLang="zh-CN" sz="1000" dirty="0"/>
                        <a:t>2</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2443332700"/>
                  </a:ext>
                </a:extLst>
              </a:tr>
              <a:tr h="258831">
                <a:tc>
                  <a:txBody>
                    <a:bodyPr/>
                    <a:lstStyle/>
                    <a:p>
                      <a:pPr algn="ctr"/>
                      <a:r>
                        <a:rPr lang="en-US" altLang="zh-CN" sz="1000" dirty="0"/>
                        <a:t>1</a:t>
                      </a:r>
                      <a:endParaRPr lang="zh-CN" altLang="en-US" sz="1000" dirty="0"/>
                    </a:p>
                  </a:txBody>
                  <a:tcPr anchor="ctr">
                    <a:noFill/>
                  </a:tcPr>
                </a:tc>
                <a:tc>
                  <a:txBody>
                    <a:bodyPr/>
                    <a:lstStyle/>
                    <a:p>
                      <a:pPr algn="ctr"/>
                      <a:r>
                        <a:rPr lang="en-US" altLang="zh-CN" sz="1000" dirty="0"/>
                        <a:t>3</a:t>
                      </a:r>
                      <a:endParaRPr lang="zh-CN" altLang="en-US" sz="1000" dirty="0"/>
                    </a:p>
                  </a:txBody>
                  <a:tcPr anchor="ctr">
                    <a:noFill/>
                  </a:tcPr>
                </a:tc>
                <a:tc>
                  <a:txBody>
                    <a:bodyPr/>
                    <a:lstStyle/>
                    <a:p>
                      <a:pPr algn="ctr"/>
                      <a:r>
                        <a:rPr lang="en-US" altLang="zh-CN" sz="1000" dirty="0"/>
                        <a:t>3</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1033883304"/>
                  </a:ext>
                </a:extLst>
              </a:tr>
              <a:tr h="258831">
                <a:tc>
                  <a:txBody>
                    <a:bodyPr/>
                    <a:lstStyle/>
                    <a:p>
                      <a:pPr algn="ctr"/>
                      <a:r>
                        <a:rPr lang="en-US" altLang="zh-CN" sz="1000" dirty="0"/>
                        <a:t>1</a:t>
                      </a:r>
                      <a:endParaRPr lang="zh-CN" altLang="en-US" sz="1000" dirty="0"/>
                    </a:p>
                  </a:txBody>
                  <a:tcPr anchor="ctr">
                    <a:noFill/>
                  </a:tcPr>
                </a:tc>
                <a:tc>
                  <a:txBody>
                    <a:bodyPr/>
                    <a:lstStyle/>
                    <a:p>
                      <a:pPr algn="ctr"/>
                      <a:r>
                        <a:rPr lang="en-US" altLang="zh-CN" sz="1000" dirty="0"/>
                        <a:t>4</a:t>
                      </a:r>
                      <a:endParaRPr lang="zh-CN" altLang="en-US" sz="1000" dirty="0"/>
                    </a:p>
                  </a:txBody>
                  <a:tcPr anchor="ctr">
                    <a:noFill/>
                  </a:tcPr>
                </a:tc>
                <a:tc>
                  <a:txBody>
                    <a:bodyPr/>
                    <a:lstStyle/>
                    <a:p>
                      <a:pPr algn="ctr"/>
                      <a:r>
                        <a:rPr lang="en-US" altLang="zh-CN" sz="1000" dirty="0"/>
                        <a:t>4</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959843503"/>
                  </a:ext>
                </a:extLst>
              </a:tr>
              <a:tr h="258831">
                <a:tc>
                  <a:txBody>
                    <a:bodyPr/>
                    <a:lstStyle/>
                    <a:p>
                      <a:pPr algn="ctr"/>
                      <a:r>
                        <a:rPr lang="en-US" altLang="zh-CN" sz="1000" dirty="0"/>
                        <a:t>...</a:t>
                      </a:r>
                      <a:endParaRPr lang="zh-CN" altLang="en-US" sz="1000" dirty="0"/>
                    </a:p>
                  </a:txBody>
                  <a:tcPr anchor="ctr">
                    <a:noFill/>
                  </a:tcPr>
                </a:tc>
                <a:tc>
                  <a:txBody>
                    <a:bodyPr/>
                    <a:lstStyle/>
                    <a:p>
                      <a:pPr algn="ctr"/>
                      <a:r>
                        <a:rPr lang="en-US" altLang="zh-CN" sz="1000" dirty="0"/>
                        <a:t>...</a:t>
                      </a:r>
                      <a:endParaRPr lang="zh-CN" altLang="en-US" sz="1000" dirty="0"/>
                    </a:p>
                  </a:txBody>
                  <a:tcPr anchor="ctr">
                    <a:noFill/>
                  </a:tcPr>
                </a:tc>
                <a:tc>
                  <a:txBody>
                    <a:bodyPr/>
                    <a:lstStyle/>
                    <a:p>
                      <a:pPr algn="ctr"/>
                      <a:r>
                        <a:rPr lang="en-US" altLang="zh-CN" sz="1000" dirty="0"/>
                        <a:t>...</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81641530"/>
                  </a:ext>
                </a:extLst>
              </a:tr>
              <a:tr h="258831">
                <a:tc>
                  <a:txBody>
                    <a:bodyPr/>
                    <a:lstStyle/>
                    <a:p>
                      <a:pPr algn="ctr"/>
                      <a:r>
                        <a:rPr lang="en-US" altLang="zh-CN" sz="1000" dirty="0"/>
                        <a:t>4</a:t>
                      </a:r>
                      <a:endParaRPr lang="zh-CN" altLang="en-US" sz="1000" dirty="0"/>
                    </a:p>
                  </a:txBody>
                  <a:tcPr anchor="ctr">
                    <a:noFill/>
                  </a:tcPr>
                </a:tc>
                <a:tc>
                  <a:txBody>
                    <a:bodyPr/>
                    <a:lstStyle/>
                    <a:p>
                      <a:pPr algn="ctr"/>
                      <a:r>
                        <a:rPr lang="en-US" altLang="zh-CN" sz="1000" dirty="0"/>
                        <a:t>1</a:t>
                      </a:r>
                      <a:endParaRPr lang="zh-CN" altLang="en-US" sz="1000" dirty="0"/>
                    </a:p>
                  </a:txBody>
                  <a:tcPr anchor="ctr">
                    <a:noFill/>
                  </a:tcPr>
                </a:tc>
                <a:tc>
                  <a:txBody>
                    <a:bodyPr/>
                    <a:lstStyle/>
                    <a:p>
                      <a:pPr algn="ctr"/>
                      <a:r>
                        <a:rPr lang="en-US" altLang="zh-CN" sz="1000" dirty="0"/>
                        <a:t>13</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3722145416"/>
                  </a:ext>
                </a:extLst>
              </a:tr>
              <a:tr h="258831">
                <a:tc>
                  <a:txBody>
                    <a:bodyPr/>
                    <a:lstStyle/>
                    <a:p>
                      <a:pPr algn="ctr"/>
                      <a:r>
                        <a:rPr lang="en-US" altLang="zh-CN" sz="1000" dirty="0"/>
                        <a:t>4</a:t>
                      </a:r>
                      <a:endParaRPr lang="zh-CN" altLang="en-US" sz="1000" dirty="0"/>
                    </a:p>
                  </a:txBody>
                  <a:tcPr anchor="ctr">
                    <a:noFill/>
                  </a:tcPr>
                </a:tc>
                <a:tc>
                  <a:txBody>
                    <a:bodyPr/>
                    <a:lstStyle/>
                    <a:p>
                      <a:pPr algn="ctr"/>
                      <a:r>
                        <a:rPr lang="en-US" altLang="zh-CN" sz="1000" dirty="0"/>
                        <a:t>2</a:t>
                      </a:r>
                      <a:endParaRPr lang="zh-CN" altLang="en-US" sz="1000" dirty="0"/>
                    </a:p>
                  </a:txBody>
                  <a:tcPr anchor="ctr">
                    <a:noFill/>
                  </a:tcPr>
                </a:tc>
                <a:tc>
                  <a:txBody>
                    <a:bodyPr/>
                    <a:lstStyle/>
                    <a:p>
                      <a:pPr algn="ctr"/>
                      <a:r>
                        <a:rPr lang="en-US" altLang="zh-CN" sz="1000" dirty="0"/>
                        <a:t>14</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2437226020"/>
                  </a:ext>
                </a:extLst>
              </a:tr>
              <a:tr h="258831">
                <a:tc>
                  <a:txBody>
                    <a:bodyPr/>
                    <a:lstStyle/>
                    <a:p>
                      <a:pPr algn="ctr"/>
                      <a:r>
                        <a:rPr lang="en-US" altLang="zh-CN" sz="1000" dirty="0"/>
                        <a:t>4</a:t>
                      </a:r>
                      <a:endParaRPr lang="zh-CN" altLang="en-US" sz="1000" dirty="0"/>
                    </a:p>
                  </a:txBody>
                  <a:tcPr anchor="ctr">
                    <a:noFill/>
                  </a:tcPr>
                </a:tc>
                <a:tc>
                  <a:txBody>
                    <a:bodyPr/>
                    <a:lstStyle/>
                    <a:p>
                      <a:pPr algn="ctr"/>
                      <a:r>
                        <a:rPr lang="en-US" altLang="zh-CN" sz="1000" dirty="0"/>
                        <a:t>3</a:t>
                      </a:r>
                      <a:endParaRPr lang="zh-CN" altLang="en-US" sz="1000" dirty="0"/>
                    </a:p>
                  </a:txBody>
                  <a:tcPr anchor="ctr">
                    <a:noFill/>
                  </a:tcPr>
                </a:tc>
                <a:tc>
                  <a:txBody>
                    <a:bodyPr/>
                    <a:lstStyle/>
                    <a:p>
                      <a:pPr algn="ctr"/>
                      <a:r>
                        <a:rPr lang="en-US" altLang="zh-CN" sz="1000" dirty="0"/>
                        <a:t>15</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3773088634"/>
                  </a:ext>
                </a:extLst>
              </a:tr>
              <a:tr h="258831">
                <a:tc>
                  <a:txBody>
                    <a:bodyPr/>
                    <a:lstStyle/>
                    <a:p>
                      <a:pPr algn="ctr"/>
                      <a:r>
                        <a:rPr lang="en-US" altLang="zh-CN" sz="1000" dirty="0"/>
                        <a:t>4</a:t>
                      </a:r>
                      <a:endParaRPr lang="zh-CN" altLang="en-US" sz="1000" dirty="0"/>
                    </a:p>
                  </a:txBody>
                  <a:tcPr anchor="ctr">
                    <a:noFill/>
                  </a:tcPr>
                </a:tc>
                <a:tc>
                  <a:txBody>
                    <a:bodyPr/>
                    <a:lstStyle/>
                    <a:p>
                      <a:pPr algn="ctr"/>
                      <a:r>
                        <a:rPr lang="en-US" altLang="zh-CN" sz="1000" dirty="0"/>
                        <a:t>4</a:t>
                      </a:r>
                      <a:endParaRPr lang="zh-CN" altLang="en-US" sz="1000" dirty="0"/>
                    </a:p>
                  </a:txBody>
                  <a:tcPr anchor="ctr">
                    <a:noFill/>
                  </a:tcPr>
                </a:tc>
                <a:tc>
                  <a:txBody>
                    <a:bodyPr/>
                    <a:lstStyle/>
                    <a:p>
                      <a:pPr algn="ctr"/>
                      <a:r>
                        <a:rPr lang="en-US" altLang="zh-CN" sz="1000" dirty="0"/>
                        <a:t>16</a:t>
                      </a:r>
                      <a:endParaRPr lang="zh-CN" altLang="en-US" sz="1000" dirty="0"/>
                    </a:p>
                  </a:txBody>
                  <a:tcPr anchor="ctr">
                    <a:noFill/>
                  </a:tcPr>
                </a:tc>
                <a:tc vMerge="1">
                  <a:txBody>
                    <a:bodyPr/>
                    <a:lstStyle/>
                    <a:p>
                      <a:pPr algn="ctr"/>
                      <a:endParaRPr lang="zh-CN" altLang="en-US" sz="1000" dirty="0"/>
                    </a:p>
                  </a:txBody>
                  <a:tcPr anchor="ctr"/>
                </a:tc>
                <a:extLst>
                  <a:ext uri="{0D108BD9-81ED-4DB2-BD59-A6C34878D82A}">
                    <a16:rowId xmlns:a16="http://schemas.microsoft.com/office/drawing/2014/main" val="706016896"/>
                  </a:ext>
                </a:extLst>
              </a:tr>
            </a:tbl>
          </a:graphicData>
        </a:graphic>
      </p:graphicFrame>
    </p:spTree>
    <p:extLst>
      <p:ext uri="{BB962C8B-B14F-4D97-AF65-F5344CB8AC3E}">
        <p14:creationId xmlns:p14="http://schemas.microsoft.com/office/powerpoint/2010/main" val="25084279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21408</TotalTime>
  <Words>5322</Words>
  <Application>Microsoft Office PowerPoint</Application>
  <PresentationFormat>宽屏</PresentationFormat>
  <Paragraphs>617</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purely</dc:creator>
  <cp:lastModifiedBy>Admin</cp:lastModifiedBy>
  <cp:revision>98</cp:revision>
  <dcterms:created xsi:type="dcterms:W3CDTF">2023-03-22T06:36:05Z</dcterms:created>
  <dcterms:modified xsi:type="dcterms:W3CDTF">2025-08-07T09:22:23Z</dcterms:modified>
</cp:coreProperties>
</file>