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89" r:id="rId2"/>
    <p:sldId id="403" r:id="rId3"/>
    <p:sldId id="404" r:id="rId4"/>
    <p:sldId id="405" r:id="rId5"/>
    <p:sldId id="282" r:id="rId6"/>
    <p:sldId id="371" r:id="rId7"/>
    <p:sldId id="372" r:id="rId8"/>
    <p:sldId id="401" r:id="rId9"/>
    <p:sldId id="373" r:id="rId10"/>
    <p:sldId id="374" r:id="rId11"/>
    <p:sldId id="375" r:id="rId12"/>
    <p:sldId id="376"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CE9AADD2-F290-4EC4-9C7E-900F6DD9F2F1}">
          <p14:sldIdLst>
            <p14:sldId id="289"/>
            <p14:sldId id="403"/>
            <p14:sldId id="404"/>
            <p14:sldId id="405"/>
            <p14:sldId id="282"/>
            <p14:sldId id="371"/>
            <p14:sldId id="372"/>
            <p14:sldId id="401"/>
            <p14:sldId id="373"/>
            <p14:sldId id="374"/>
            <p14:sldId id="375"/>
            <p14:sldId id="376"/>
          </p14:sldIdLst>
        </p14:section>
      </p14:sectionLst>
    </p:ext>
    <p:ext uri="{EFAFB233-063F-42B5-8137-9DF3F51BA10A}">
      <p15:sldGuideLst xmlns:p15="http://schemas.microsoft.com/office/powerpoint/2012/main">
        <p15:guide id="1" orient="horz" pos="2169">
          <p15:clr>
            <a:srgbClr val="A4A3A4"/>
          </p15:clr>
        </p15:guide>
        <p15:guide id="2" pos="381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8C4BC"/>
    <a:srgbClr val="131426"/>
    <a:srgbClr val="E74C2E"/>
    <a:srgbClr val="333F50"/>
    <a:srgbClr val="F7D9D3"/>
    <a:srgbClr val="6E6C67"/>
    <a:srgbClr val="7F82BF"/>
    <a:srgbClr val="F8CDC4"/>
    <a:srgbClr val="F3A595"/>
    <a:srgbClr val="EA846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094" autoAdjust="0"/>
    <p:restoredTop sz="92560" autoAdjust="0"/>
  </p:normalViewPr>
  <p:slideViewPr>
    <p:cSldViewPr snapToGrid="0">
      <p:cViewPr varScale="1">
        <p:scale>
          <a:sx n="99" d="100"/>
          <a:sy n="99" d="100"/>
        </p:scale>
        <p:origin x="1432" y="184"/>
      </p:cViewPr>
      <p:guideLst>
        <p:guide orient="horz" pos="2169"/>
        <p:guide pos="381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C79BC3-7F3D-48AF-B3B5-B3739F8935B9}" type="datetimeFigureOut">
              <a:rPr lang="zh-CN" altLang="en-US" smtClean="0"/>
              <a:t>2021/4/19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15C117-C0D3-478F-A650-DDB9633867F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615C117-C0D3-478F-A650-DDB9633867FD}"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615C117-C0D3-478F-A650-DDB9633867FD}" type="slidenum">
              <a:rPr lang="zh-CN" altLang="en-US" smtClean="0"/>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615C117-C0D3-478F-A650-DDB9633867FD}" type="slidenum">
              <a:rPr lang="zh-CN" altLang="en-US" smtClean="0"/>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615C117-C0D3-478F-A650-DDB9633867FD}" type="slidenum">
              <a:rPr lang="zh-CN" altLang="en-US" smtClean="0"/>
              <a:t>12</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615C117-C0D3-478F-A650-DDB9633867FD}"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615C117-C0D3-478F-A650-DDB9633867FD}"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615C117-C0D3-478F-A650-DDB9633867FD}"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615C117-C0D3-478F-A650-DDB9633867FD}"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615C117-C0D3-478F-A650-DDB9633867FD}"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615C117-C0D3-478F-A650-DDB9633867FD}" type="slidenum">
              <a:rPr lang="zh-CN" altLang="en-US" smtClean="0"/>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615C117-C0D3-478F-A650-DDB9633867FD}" type="slidenum">
              <a:rPr lang="zh-CN" altLang="en-US" smtClean="0"/>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615C117-C0D3-478F-A650-DDB9633867FD}" type="slidenum">
              <a:rPr lang="zh-CN" altLang="en-US" smtClean="0"/>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61B39401-49A5-4516-A68F-54744A6B47CE}" type="datetimeFigureOut">
              <a:rPr lang="zh-CN" altLang="en-US" smtClean="0"/>
              <a:t>2021/4/19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A99A888-F0A6-497F-A203-744BF10280CF}"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4000"/>
    </mc:Choice>
    <mc:Fallback xmlns="">
      <p:transition spd="slow" advTm="400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1B39401-49A5-4516-A68F-54744A6B47CE}" type="datetimeFigureOut">
              <a:rPr lang="zh-CN" altLang="en-US" smtClean="0"/>
              <a:t>2021/4/19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A99A888-F0A6-497F-A203-744BF10280CF}"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4000"/>
    </mc:Choice>
    <mc:Fallback xmlns="">
      <p:transition spd="slow" advTm="4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1B39401-49A5-4516-A68F-54744A6B47CE}" type="datetimeFigureOut">
              <a:rPr lang="zh-CN" altLang="en-US" smtClean="0"/>
              <a:t>2021/4/19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A99A888-F0A6-497F-A203-744BF10280CF}"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4000"/>
    </mc:Choice>
    <mc:Fallback xmlns="">
      <p:transition spd="slow" advTm="4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1B39401-49A5-4516-A68F-54744A6B47CE}" type="datetimeFigureOut">
              <a:rPr lang="zh-CN" altLang="en-US" smtClean="0"/>
              <a:t>2021/4/19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A99A888-F0A6-497F-A203-744BF10280CF}"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4000"/>
    </mc:Choice>
    <mc:Fallback xmlns="">
      <p:transition spd="slow" advTm="4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61B39401-49A5-4516-A68F-54744A6B47CE}" type="datetimeFigureOut">
              <a:rPr lang="zh-CN" altLang="en-US" smtClean="0"/>
              <a:t>2021/4/19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A99A888-F0A6-497F-A203-744BF10280CF}"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4000"/>
    </mc:Choice>
    <mc:Fallback xmlns="">
      <p:transition spd="slow" advTm="4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61B39401-49A5-4516-A68F-54744A6B47CE}" type="datetimeFigureOut">
              <a:rPr lang="zh-CN" altLang="en-US" smtClean="0"/>
              <a:t>2021/4/19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A99A888-F0A6-497F-A203-744BF10280CF}"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4000"/>
    </mc:Choice>
    <mc:Fallback xmlns="">
      <p:transition spd="slow" advTm="4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61B39401-49A5-4516-A68F-54744A6B47CE}" type="datetimeFigureOut">
              <a:rPr lang="zh-CN" altLang="en-US" smtClean="0"/>
              <a:t>2021/4/19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A99A888-F0A6-497F-A203-744BF10280CF}"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4000"/>
    </mc:Choice>
    <mc:Fallback xmlns="">
      <p:transition spd="slow" advTm="4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61B39401-49A5-4516-A68F-54744A6B47CE}" type="datetimeFigureOut">
              <a:rPr lang="zh-CN" altLang="en-US" smtClean="0"/>
              <a:t>2021/4/19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A99A888-F0A6-497F-A203-744BF10280CF}"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4000"/>
    </mc:Choice>
    <mc:Fallback xmlns="">
      <p:transition spd="slow" advTm="4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1B39401-49A5-4516-A68F-54744A6B47CE}" type="datetimeFigureOut">
              <a:rPr lang="zh-CN" altLang="en-US" smtClean="0"/>
              <a:t>2021/4/19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A99A888-F0A6-497F-A203-744BF10280CF}"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4000"/>
    </mc:Choice>
    <mc:Fallback xmlns="">
      <p:transition spd="slow" advTm="4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61B39401-49A5-4516-A68F-54744A6B47CE}" type="datetimeFigureOut">
              <a:rPr lang="zh-CN" altLang="en-US" smtClean="0"/>
              <a:t>2021/4/19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A99A888-F0A6-497F-A203-744BF10280CF}"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4000"/>
    </mc:Choice>
    <mc:Fallback xmlns="">
      <p:transition spd="slow" advTm="4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61B39401-49A5-4516-A68F-54744A6B47CE}" type="datetimeFigureOut">
              <a:rPr lang="zh-CN" altLang="en-US" smtClean="0"/>
              <a:t>2021/4/19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A99A888-F0A6-497F-A203-744BF10280CF}"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4000"/>
    </mc:Choice>
    <mc:Fallback xmlns="">
      <p:transition spd="slow" advTm="400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B39401-49A5-4516-A68F-54744A6B47CE}" type="datetimeFigureOut">
              <a:rPr lang="zh-CN" altLang="en-US" smtClean="0"/>
              <a:t>2021/4/19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99A888-F0A6-497F-A203-744BF10280CF}" type="slidenum">
              <a:rPr lang="zh-CN" altLang="en-US" smtClean="0"/>
              <a:t>‹#›</a:t>
            </a:fld>
            <a:endParaRPr lang="zh-CN" altLang="en-US"/>
          </a:p>
        </p:txBody>
      </p:sp>
      <p:sp>
        <p:nvSpPr>
          <p:cNvPr id="7" name="矩形 6"/>
          <p:cNvSpPr/>
          <p:nvPr userDrawn="1"/>
        </p:nvSpPr>
        <p:spPr>
          <a:xfrm>
            <a:off x="0" y="1"/>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nvSpPr>
        <p:spPr>
          <a:xfrm>
            <a:off x="0" y="6445605"/>
            <a:ext cx="12191999" cy="41909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矩形 8"/>
          <p:cNvSpPr/>
          <p:nvPr userDrawn="1"/>
        </p:nvSpPr>
        <p:spPr>
          <a:xfrm>
            <a:off x="-1" y="6445605"/>
            <a:ext cx="1062446" cy="419094"/>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2000" advTm="4000"/>
    </mc:Choice>
    <mc:Fallback xmlns="">
      <p:transition spd="slow" advTm="4000"/>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矩形 34"/>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5" name="矩形 4"/>
          <p:cNvSpPr/>
          <p:nvPr/>
        </p:nvSpPr>
        <p:spPr>
          <a:xfrm>
            <a:off x="0" y="2025650"/>
            <a:ext cx="12192000" cy="14478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a:t>       </a:t>
            </a:r>
            <a:r>
              <a:rPr sz="2400"/>
              <a:t>Hotel </a:t>
            </a:r>
            <a:r>
              <a:rPr lang="en-US" sz="2400"/>
              <a:t>R</a:t>
            </a:r>
            <a:r>
              <a:rPr sz="2400"/>
              <a:t>oom </a:t>
            </a:r>
            <a:r>
              <a:rPr lang="en-US" sz="2400"/>
              <a:t>R</a:t>
            </a:r>
            <a:r>
              <a:rPr sz="2400"/>
              <a:t>esale </a:t>
            </a:r>
            <a:r>
              <a:rPr lang="en-US" sz="2400"/>
              <a:t>S</a:t>
            </a:r>
            <a:r>
              <a:rPr sz="2400"/>
              <a:t>ystem</a:t>
            </a:r>
          </a:p>
        </p:txBody>
      </p:sp>
      <p:sp>
        <p:nvSpPr>
          <p:cNvPr id="19" name="流程图: 手动输入 18"/>
          <p:cNvSpPr/>
          <p:nvPr/>
        </p:nvSpPr>
        <p:spPr>
          <a:xfrm rot="5400000">
            <a:off x="3884295" y="-410847"/>
            <a:ext cx="609602" cy="8378192"/>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1" fmla="*/ 0 w 10000"/>
              <a:gd name="connsiteY0-2" fmla="*/ 0 h 10791"/>
              <a:gd name="connsiteX1-3" fmla="*/ 10000 w 10000"/>
              <a:gd name="connsiteY1-4" fmla="*/ 791 h 10791"/>
              <a:gd name="connsiteX2-5" fmla="*/ 10000 w 10000"/>
              <a:gd name="connsiteY2-6" fmla="*/ 10791 h 10791"/>
              <a:gd name="connsiteX3-7" fmla="*/ 0 w 10000"/>
              <a:gd name="connsiteY3-8" fmla="*/ 10791 h 10791"/>
              <a:gd name="connsiteX4-9" fmla="*/ 0 w 10000"/>
              <a:gd name="connsiteY4-10" fmla="*/ 0 h 10791"/>
              <a:gd name="connsiteX0-11" fmla="*/ 0 w 10000"/>
              <a:gd name="connsiteY0-12" fmla="*/ 0 h 10791"/>
              <a:gd name="connsiteX1-13" fmla="*/ 10000 w 10000"/>
              <a:gd name="connsiteY1-14" fmla="*/ 325 h 10791"/>
              <a:gd name="connsiteX2-15" fmla="*/ 10000 w 10000"/>
              <a:gd name="connsiteY2-16" fmla="*/ 10791 h 10791"/>
              <a:gd name="connsiteX3-17" fmla="*/ 0 w 10000"/>
              <a:gd name="connsiteY3-18" fmla="*/ 10791 h 10791"/>
              <a:gd name="connsiteX4-19" fmla="*/ 0 w 10000"/>
              <a:gd name="connsiteY4-20" fmla="*/ 0 h 1079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000" h="10791">
                <a:moveTo>
                  <a:pt x="0" y="0"/>
                </a:moveTo>
                <a:lnTo>
                  <a:pt x="10000" y="325"/>
                </a:lnTo>
                <a:lnTo>
                  <a:pt x="10000" y="10791"/>
                </a:lnTo>
                <a:lnTo>
                  <a:pt x="0" y="10791"/>
                </a:lnTo>
                <a:lnTo>
                  <a:pt x="0" y="0"/>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2" name="流程图: 手动输入 21"/>
          <p:cNvSpPr/>
          <p:nvPr/>
        </p:nvSpPr>
        <p:spPr>
          <a:xfrm rot="16200000" flipH="1">
            <a:off x="9870952" y="1762006"/>
            <a:ext cx="609847" cy="4032250"/>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1" fmla="*/ 0 w 10052"/>
              <a:gd name="connsiteY0-2" fmla="*/ 481 h 10000"/>
              <a:gd name="connsiteX1-3" fmla="*/ 10052 w 10052"/>
              <a:gd name="connsiteY1-4" fmla="*/ 0 h 10000"/>
              <a:gd name="connsiteX2-5" fmla="*/ 10052 w 10052"/>
              <a:gd name="connsiteY2-6" fmla="*/ 10000 h 10000"/>
              <a:gd name="connsiteX3-7" fmla="*/ 52 w 10052"/>
              <a:gd name="connsiteY3-8" fmla="*/ 10000 h 10000"/>
              <a:gd name="connsiteX4-9" fmla="*/ 0 w 10052"/>
              <a:gd name="connsiteY4-10" fmla="*/ 481 h 10000"/>
              <a:gd name="connsiteX0-11" fmla="*/ 30 w 10004"/>
              <a:gd name="connsiteY0-12" fmla="*/ 643 h 10000"/>
              <a:gd name="connsiteX1-13" fmla="*/ 10004 w 10004"/>
              <a:gd name="connsiteY1-14" fmla="*/ 0 h 10000"/>
              <a:gd name="connsiteX2-15" fmla="*/ 10004 w 10004"/>
              <a:gd name="connsiteY2-16" fmla="*/ 10000 h 10000"/>
              <a:gd name="connsiteX3-17" fmla="*/ 4 w 10004"/>
              <a:gd name="connsiteY3-18" fmla="*/ 10000 h 10000"/>
              <a:gd name="connsiteX4-19" fmla="*/ 30 w 10004"/>
              <a:gd name="connsiteY4-20" fmla="*/ 643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004" h="10000">
                <a:moveTo>
                  <a:pt x="30" y="643"/>
                </a:moveTo>
                <a:lnTo>
                  <a:pt x="10004" y="0"/>
                </a:lnTo>
                <a:lnTo>
                  <a:pt x="10004" y="10000"/>
                </a:lnTo>
                <a:lnTo>
                  <a:pt x="4" y="10000"/>
                </a:lnTo>
                <a:cubicBezTo>
                  <a:pt x="-13" y="6827"/>
                  <a:pt x="47" y="3816"/>
                  <a:pt x="30" y="643"/>
                </a:cubicBez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cxnSp>
        <p:nvCxnSpPr>
          <p:cNvPr id="27" name="直接连接符 26"/>
          <p:cNvCxnSpPr/>
          <p:nvPr/>
        </p:nvCxnSpPr>
        <p:spPr>
          <a:xfrm flipV="1">
            <a:off x="456565" y="3044825"/>
            <a:ext cx="8171815" cy="105410"/>
          </a:xfrm>
          <a:prstGeom prst="line">
            <a:avLst/>
          </a:prstGeom>
          <a:noFill/>
          <a:ln w="9525" cap="flat" cmpd="sng" algn="ctr">
            <a:solidFill>
              <a:sysClr val="window" lastClr="FFFFFF"/>
            </a:solidFill>
            <a:prstDash val="solid"/>
          </a:ln>
          <a:effectLst/>
        </p:spPr>
      </p:cxnSp>
      <p:cxnSp>
        <p:nvCxnSpPr>
          <p:cNvPr id="3" name="直接连接符 2"/>
          <p:cNvCxnSpPr/>
          <p:nvPr/>
        </p:nvCxnSpPr>
        <p:spPr>
          <a:xfrm flipV="1">
            <a:off x="507365" y="2302510"/>
            <a:ext cx="8086725" cy="36195"/>
          </a:xfrm>
          <a:prstGeom prst="line">
            <a:avLst/>
          </a:prstGeom>
          <a:noFill/>
          <a:ln w="9525" cap="flat" cmpd="sng" algn="ctr">
            <a:solidFill>
              <a:sysClr val="window" lastClr="FFFFFF"/>
            </a:solidFill>
            <a:prstDash val="solid"/>
          </a:ln>
          <a:effectLst/>
        </p:spPr>
      </p:cxn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4000"/>
    </mc:Choice>
    <mc:Fallback xmlns="">
      <p:transition spd="slow" advTm="4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250" fill="hold"/>
                                        <p:tgtEl>
                                          <p:spTgt spid="5"/>
                                        </p:tgtEl>
                                        <p:attrNameLst>
                                          <p:attrName>ppt_x</p:attrName>
                                        </p:attrNameLst>
                                      </p:cBhvr>
                                      <p:tavLst>
                                        <p:tav tm="0">
                                          <p:val>
                                            <p:strVal val="0-#ppt_w/2"/>
                                          </p:val>
                                        </p:tav>
                                        <p:tav tm="100000">
                                          <p:val>
                                            <p:strVal val="#ppt_x"/>
                                          </p:val>
                                        </p:tav>
                                      </p:tavLst>
                                    </p:anim>
                                    <p:anim calcmode="lin" valueType="num">
                                      <p:cBhvr additive="base">
                                        <p:cTn id="8" dur="25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19"/>
                                        </p:tgtEl>
                                        <p:attrNameLst>
                                          <p:attrName>style.visibility</p:attrName>
                                        </p:attrNameLst>
                                      </p:cBhvr>
                                      <p:to>
                                        <p:strVal val="visible"/>
                                      </p:to>
                                    </p:set>
                                    <p:anim calcmode="lin" valueType="num">
                                      <p:cBhvr additive="base">
                                        <p:cTn id="12" dur="250" fill="hold"/>
                                        <p:tgtEl>
                                          <p:spTgt spid="19"/>
                                        </p:tgtEl>
                                        <p:attrNameLst>
                                          <p:attrName>ppt_x</p:attrName>
                                        </p:attrNameLst>
                                      </p:cBhvr>
                                      <p:tavLst>
                                        <p:tav tm="0">
                                          <p:val>
                                            <p:strVal val="0-#ppt_w/2"/>
                                          </p:val>
                                        </p:tav>
                                        <p:tav tm="100000">
                                          <p:val>
                                            <p:strVal val="#ppt_x"/>
                                          </p:val>
                                        </p:tav>
                                      </p:tavLst>
                                    </p:anim>
                                    <p:anim calcmode="lin" valueType="num">
                                      <p:cBhvr additive="base">
                                        <p:cTn id="13" dur="250" fill="hold"/>
                                        <p:tgtEl>
                                          <p:spTgt spid="19"/>
                                        </p:tgtEl>
                                        <p:attrNameLst>
                                          <p:attrName>ppt_y</p:attrName>
                                        </p:attrNameLst>
                                      </p:cBhvr>
                                      <p:tavLst>
                                        <p:tav tm="0">
                                          <p:val>
                                            <p:strVal val="#ppt_y"/>
                                          </p:val>
                                        </p:tav>
                                        <p:tav tm="100000">
                                          <p:val>
                                            <p:strVal val="#ppt_y"/>
                                          </p:val>
                                        </p:tav>
                                      </p:tavLst>
                                    </p:anim>
                                  </p:childTnLst>
                                </p:cTn>
                              </p:par>
                              <p:par>
                                <p:cTn id="14" presetID="2" presetClass="entr" presetSubtype="2" fill="hold" grpId="0" nodeType="withEffect">
                                  <p:stCondLst>
                                    <p:cond delay="150"/>
                                  </p:stCondLst>
                                  <p:childTnLst>
                                    <p:set>
                                      <p:cBhvr>
                                        <p:cTn id="15" dur="1" fill="hold">
                                          <p:stCondLst>
                                            <p:cond delay="0"/>
                                          </p:stCondLst>
                                        </p:cTn>
                                        <p:tgtEl>
                                          <p:spTgt spid="22"/>
                                        </p:tgtEl>
                                        <p:attrNameLst>
                                          <p:attrName>style.visibility</p:attrName>
                                        </p:attrNameLst>
                                      </p:cBhvr>
                                      <p:to>
                                        <p:strVal val="visible"/>
                                      </p:to>
                                    </p:set>
                                    <p:anim calcmode="lin" valueType="num">
                                      <p:cBhvr additive="base">
                                        <p:cTn id="16" dur="250" fill="hold"/>
                                        <p:tgtEl>
                                          <p:spTgt spid="22"/>
                                        </p:tgtEl>
                                        <p:attrNameLst>
                                          <p:attrName>ppt_x</p:attrName>
                                        </p:attrNameLst>
                                      </p:cBhvr>
                                      <p:tavLst>
                                        <p:tav tm="0">
                                          <p:val>
                                            <p:strVal val="1+#ppt_w/2"/>
                                          </p:val>
                                        </p:tav>
                                        <p:tav tm="100000">
                                          <p:val>
                                            <p:strVal val="#ppt_x"/>
                                          </p:val>
                                        </p:tav>
                                      </p:tavLst>
                                    </p:anim>
                                    <p:anim calcmode="lin" valueType="num">
                                      <p:cBhvr additive="base">
                                        <p:cTn id="17" dur="250" fill="hold"/>
                                        <p:tgtEl>
                                          <p:spTgt spid="22"/>
                                        </p:tgtEl>
                                        <p:attrNameLst>
                                          <p:attrName>ppt_y</p:attrName>
                                        </p:attrNameLst>
                                      </p:cBhvr>
                                      <p:tavLst>
                                        <p:tav tm="0">
                                          <p:val>
                                            <p:strVal val="#ppt_y"/>
                                          </p:val>
                                        </p:tav>
                                        <p:tav tm="100000">
                                          <p:val>
                                            <p:strVal val="#ppt_y"/>
                                          </p:val>
                                        </p:tav>
                                      </p:tavLst>
                                    </p:anim>
                                  </p:childTnLst>
                                </p:cTn>
                              </p:par>
                            </p:childTnLst>
                          </p:cTn>
                        </p:par>
                        <p:par>
                          <p:cTn id="18" fill="hold">
                            <p:stCondLst>
                              <p:cond delay="1000"/>
                            </p:stCondLst>
                            <p:childTnLst>
                              <p:par>
                                <p:cTn id="19" presetID="2" presetClass="entr" presetSubtype="2" fill="hold" nodeType="afterEffect">
                                  <p:stCondLst>
                                    <p:cond delay="0"/>
                                  </p:stCondLst>
                                  <p:childTnLst>
                                    <p:set>
                                      <p:cBhvr>
                                        <p:cTn id="20" dur="1" fill="hold">
                                          <p:stCondLst>
                                            <p:cond delay="0"/>
                                          </p:stCondLst>
                                        </p:cTn>
                                        <p:tgtEl>
                                          <p:spTgt spid="27"/>
                                        </p:tgtEl>
                                        <p:attrNameLst>
                                          <p:attrName>style.visibility</p:attrName>
                                        </p:attrNameLst>
                                      </p:cBhvr>
                                      <p:to>
                                        <p:strVal val="visible"/>
                                      </p:to>
                                    </p:set>
                                    <p:anim calcmode="lin" valueType="num">
                                      <p:cBhvr additive="base">
                                        <p:cTn id="21" dur="250" fill="hold"/>
                                        <p:tgtEl>
                                          <p:spTgt spid="27"/>
                                        </p:tgtEl>
                                        <p:attrNameLst>
                                          <p:attrName>ppt_x</p:attrName>
                                        </p:attrNameLst>
                                      </p:cBhvr>
                                      <p:tavLst>
                                        <p:tav tm="0">
                                          <p:val>
                                            <p:strVal val="1+#ppt_w/2"/>
                                          </p:val>
                                        </p:tav>
                                        <p:tav tm="100000">
                                          <p:val>
                                            <p:strVal val="#ppt_x"/>
                                          </p:val>
                                        </p:tav>
                                      </p:tavLst>
                                    </p:anim>
                                    <p:anim calcmode="lin" valueType="num">
                                      <p:cBhvr additive="base">
                                        <p:cTn id="22" dur="250" fill="hold"/>
                                        <p:tgtEl>
                                          <p:spTgt spid="27"/>
                                        </p:tgtEl>
                                        <p:attrNameLst>
                                          <p:attrName>ppt_y</p:attrName>
                                        </p:attrNameLst>
                                      </p:cBhvr>
                                      <p:tavLst>
                                        <p:tav tm="0">
                                          <p:val>
                                            <p:strVal val="#ppt_y"/>
                                          </p:val>
                                        </p:tav>
                                        <p:tav tm="100000">
                                          <p:val>
                                            <p:strVal val="#ppt_y"/>
                                          </p:val>
                                        </p:tav>
                                      </p:tavLst>
                                    </p:anim>
                                  </p:childTnLst>
                                </p:cTn>
                              </p:par>
                            </p:childTnLst>
                          </p:cTn>
                        </p:par>
                        <p:par>
                          <p:cTn id="23" fill="hold">
                            <p:stCondLst>
                              <p:cond delay="1500"/>
                            </p:stCondLst>
                            <p:childTnLst>
                              <p:par>
                                <p:cTn id="24" presetID="2" presetClass="entr" presetSubtype="2" fill="hold" nodeType="afterEffect">
                                  <p:stCondLst>
                                    <p:cond delay="0"/>
                                  </p:stCondLst>
                                  <p:childTnLst>
                                    <p:set>
                                      <p:cBhvr>
                                        <p:cTn id="25" dur="1" fill="hold">
                                          <p:stCondLst>
                                            <p:cond delay="0"/>
                                          </p:stCondLst>
                                        </p:cTn>
                                        <p:tgtEl>
                                          <p:spTgt spid="3"/>
                                        </p:tgtEl>
                                        <p:attrNameLst>
                                          <p:attrName>style.visibility</p:attrName>
                                        </p:attrNameLst>
                                      </p:cBhvr>
                                      <p:to>
                                        <p:strVal val="visible"/>
                                      </p:to>
                                    </p:set>
                                    <p:anim calcmode="lin" valueType="num">
                                      <p:cBhvr additive="base">
                                        <p:cTn id="26" dur="250" fill="hold"/>
                                        <p:tgtEl>
                                          <p:spTgt spid="3"/>
                                        </p:tgtEl>
                                        <p:attrNameLst>
                                          <p:attrName>ppt_x</p:attrName>
                                        </p:attrNameLst>
                                      </p:cBhvr>
                                      <p:tavLst>
                                        <p:tav tm="0">
                                          <p:val>
                                            <p:strVal val="1+#ppt_w/2"/>
                                          </p:val>
                                        </p:tav>
                                        <p:tav tm="100000">
                                          <p:val>
                                            <p:strVal val="#ppt_x"/>
                                          </p:val>
                                        </p:tav>
                                      </p:tavLst>
                                    </p:anim>
                                    <p:anim calcmode="lin" valueType="num">
                                      <p:cBhvr additive="base">
                                        <p:cTn id="27" dur="25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19" grpId="0" animBg="1"/>
      <p:bldP spid="22"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543560"/>
            <a:ext cx="7394575" cy="508000"/>
            <a:chOff x="0" y="543361"/>
            <a:chExt cx="3370217" cy="507210"/>
          </a:xfrm>
        </p:grpSpPr>
        <p:grpSp>
          <p:nvGrpSpPr>
            <p:cNvPr id="5" name="组合 4"/>
            <p:cNvGrpSpPr/>
            <p:nvPr/>
          </p:nvGrpSpPr>
          <p:grpSpPr>
            <a:xfrm>
              <a:off x="0" y="543361"/>
              <a:ext cx="3370216" cy="493479"/>
              <a:chOff x="0" y="288813"/>
              <a:chExt cx="3370216" cy="493479"/>
            </a:xfrm>
            <a:solidFill>
              <a:srgbClr val="131426"/>
            </a:solidFill>
          </p:grpSpPr>
          <p:sp>
            <p:nvSpPr>
              <p:cNvPr id="7" name="矩形 6"/>
              <p:cNvSpPr/>
              <p:nvPr/>
            </p:nvSpPr>
            <p:spPr>
              <a:xfrm>
                <a:off x="0" y="288813"/>
                <a:ext cx="3052812" cy="49347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直角三角形 7"/>
              <p:cNvSpPr/>
              <p:nvPr/>
            </p:nvSpPr>
            <p:spPr>
              <a:xfrm>
                <a:off x="3052811" y="292635"/>
                <a:ext cx="317405" cy="489657"/>
              </a:xfrm>
              <a:prstGeom prst="r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文本框 3"/>
            <p:cNvSpPr txBox="1"/>
            <p:nvPr/>
          </p:nvSpPr>
          <p:spPr>
            <a:xfrm>
              <a:off x="2252793" y="590912"/>
              <a:ext cx="1117424" cy="459659"/>
            </a:xfrm>
            <a:prstGeom prst="rect">
              <a:avLst/>
            </a:prstGeom>
            <a:noFill/>
          </p:spPr>
          <p:txBody>
            <a:bodyPr wrap="square" rtlCol="0">
              <a:spAutoFit/>
            </a:bodyPr>
            <a:lstStyle/>
            <a:p>
              <a:r>
                <a:rPr sz="2400" dirty="0">
                  <a:solidFill>
                    <a:schemeClr val="bg1"/>
                  </a:solidFill>
                  <a:latin typeface="微软雅黑" panose="020B0503020204020204" pitchFamily="34" charset="-122"/>
                  <a:ea typeface="微软雅黑" panose="020B0503020204020204" pitchFamily="34" charset="-122"/>
                </a:rPr>
                <a:t>Framework</a:t>
              </a:r>
            </a:p>
          </p:txBody>
        </p:sp>
      </p:grpSp>
      <p:grpSp>
        <p:nvGrpSpPr>
          <p:cNvPr id="9" name="组合 8"/>
          <p:cNvGrpSpPr/>
          <p:nvPr/>
        </p:nvGrpSpPr>
        <p:grpSpPr>
          <a:xfrm>
            <a:off x="11550315" y="6507183"/>
            <a:ext cx="299785" cy="299785"/>
            <a:chOff x="11550315" y="6496550"/>
            <a:chExt cx="299785" cy="299785"/>
          </a:xfrm>
        </p:grpSpPr>
        <p:sp>
          <p:nvSpPr>
            <p:cNvPr id="10" name="椭圆 9"/>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右箭头 10"/>
            <p:cNvSpPr/>
            <p:nvPr/>
          </p:nvSpPr>
          <p:spPr>
            <a:xfrm>
              <a:off x="11640049" y="6556709"/>
              <a:ext cx="144379" cy="168442"/>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组合 11"/>
          <p:cNvGrpSpPr/>
          <p:nvPr/>
        </p:nvGrpSpPr>
        <p:grpSpPr>
          <a:xfrm flipH="1">
            <a:off x="11055771" y="6507183"/>
            <a:ext cx="299785" cy="299785"/>
            <a:chOff x="11550315" y="6496550"/>
            <a:chExt cx="299785" cy="299785"/>
          </a:xfrm>
        </p:grpSpPr>
        <p:sp>
          <p:nvSpPr>
            <p:cNvPr id="13" name="椭圆 12"/>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右箭头 13"/>
            <p:cNvSpPr/>
            <p:nvPr/>
          </p:nvSpPr>
          <p:spPr>
            <a:xfrm>
              <a:off x="11640049" y="6556709"/>
              <a:ext cx="144379" cy="168442"/>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圆角矩形 1"/>
          <p:cNvSpPr/>
          <p:nvPr/>
        </p:nvSpPr>
        <p:spPr bwMode="auto">
          <a:xfrm>
            <a:off x="1164590" y="1401445"/>
            <a:ext cx="9779635" cy="4440555"/>
          </a:xfrm>
          <a:prstGeom prst="roundRect">
            <a:avLst>
              <a:gd name="adj" fmla="val 7635"/>
            </a:avLst>
          </a:prstGeom>
          <a:gradFill flip="none" rotWithShape="1">
            <a:gsLst>
              <a:gs pos="50000">
                <a:sysClr val="window" lastClr="FFFFFF">
                  <a:lumMod val="95000"/>
                </a:sysClr>
              </a:gs>
              <a:gs pos="100000">
                <a:sysClr val="window" lastClr="FFFFFF">
                  <a:lumMod val="75000"/>
                </a:sysClr>
              </a:gs>
            </a:gsLst>
            <a:lin ang="2700000" scaled="1"/>
            <a:tileRect/>
          </a:gradFill>
          <a:ln w="38100" cap="flat" cmpd="sng" algn="ctr">
            <a:solidFill>
              <a:srgbClr val="002060"/>
            </a:solidFill>
            <a:prstDash val="solid"/>
          </a:ln>
          <a:effectLst>
            <a:outerShdw blurRad="225425" dist="38100" dir="5220000" algn="ctr">
              <a:srgbClr val="000000">
                <a:alpha val="33000"/>
              </a:srgbClr>
            </a:outerShdw>
          </a:effectLst>
          <a:scene3d>
            <a:camera prst="orthographicFront"/>
            <a:lightRig rig="flat" dir="t"/>
          </a:scene3d>
          <a:sp3d contourW="19050">
            <a:bevelT w="127000" prst="convex"/>
            <a:bevelB w="0" h="0"/>
            <a:contourClr>
              <a:sysClr val="window" lastClr="FFFFFF"/>
            </a:contourClr>
          </a:sp3d>
        </p:spPr>
        <p:txBody>
          <a:bodyPr lIns="91418" tIns="45709" rIns="91418" bIns="45709" anchor="ctr"/>
          <a:lstStyle/>
          <a:p>
            <a:pPr marL="0" marR="0" lvl="2" indent="0" algn="ctr" defTabSz="1283970" eaLnBrk="0" fontAlgn="ctr" latinLnBrk="0" hangingPunct="0">
              <a:lnSpc>
                <a:spcPct val="100000"/>
              </a:lnSpc>
              <a:spcBef>
                <a:spcPts val="0"/>
              </a:spcBef>
              <a:spcAft>
                <a:spcPts val="0"/>
              </a:spcAft>
              <a:buClr>
                <a:srgbClr val="FF0000"/>
              </a:buClr>
              <a:buSzPct val="70000"/>
              <a:buNone/>
              <a:tabLst>
                <a:tab pos="135890" algn="l"/>
              </a:tabLst>
              <a:defRPr/>
            </a:pPr>
            <a:endParaRPr kumimoji="0" lang="zh-CN" altLang="en-US" sz="14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3" name="文本框 2"/>
          <p:cNvSpPr txBox="1"/>
          <p:nvPr/>
        </p:nvSpPr>
        <p:spPr>
          <a:xfrm>
            <a:off x="1595755" y="1787525"/>
            <a:ext cx="8917305" cy="3107690"/>
          </a:xfrm>
          <a:prstGeom prst="rect">
            <a:avLst/>
          </a:prstGeom>
          <a:noFill/>
        </p:spPr>
        <p:txBody>
          <a:bodyPr wrap="square" rtlCol="0">
            <a:spAutoFit/>
          </a:bodyPr>
          <a:lstStyle/>
          <a:p>
            <a:r>
              <a:rPr lang="en-US" sz="2800" dirty="0"/>
              <a:t>N</a:t>
            </a:r>
            <a:r>
              <a:rPr sz="2800" dirty="0"/>
              <a:t>on-modifiable framework code: </a:t>
            </a:r>
          </a:p>
          <a:p>
            <a:r>
              <a:rPr sz="2800" dirty="0"/>
              <a:t>The framework code, in general, is not supposed to be modified, while accepting user-implemented extensions. In other words, users can extend the framework, but cannot modify its code. The program will use java as program language and using a .csv file to store all the room information, as a database.</a:t>
            </a:r>
          </a:p>
        </p:txBody>
      </p:sp>
    </p:spTree>
  </p:cSld>
  <p:clrMapOvr>
    <a:masterClrMapping/>
  </p:clrMapOvr>
  <mc:AlternateContent xmlns:mc="http://schemas.openxmlformats.org/markup-compatibility/2006" xmlns:p14="http://schemas.microsoft.com/office/powerpoint/2010/main">
    <mc:Choice Requires="p14">
      <p:transition spd="slow" p14:dur="2000" advTm="4000"/>
    </mc:Choice>
    <mc:Fallback xmlns="">
      <p:transition spd="slow" advTm="4000"/>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14:presetBounceEnd="28000">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14:bounceEnd="28000">
                                          <p:cBhvr additive="base">
                                            <p:cTn id="7" dur="250" fill="hold"/>
                                            <p:tgtEl>
                                              <p:spTgt spid="4"/>
                                            </p:tgtEl>
                                            <p:attrNameLst>
                                              <p:attrName>ppt_x</p:attrName>
                                            </p:attrNameLst>
                                          </p:cBhvr>
                                          <p:tavLst>
                                            <p:tav tm="0">
                                              <p:val>
                                                <p:strVal val="0-#ppt_w/2"/>
                                              </p:val>
                                            </p:tav>
                                            <p:tav tm="100000">
                                              <p:val>
                                                <p:strVal val="#ppt_x"/>
                                              </p:val>
                                            </p:tav>
                                          </p:tavLst>
                                        </p:anim>
                                        <p:anim calcmode="lin" valueType="num" p14:bounceEnd="28000">
                                          <p:cBhvr additive="base">
                                            <p:cTn id="8" dur="25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250" fill="hold"/>
                                            <p:tgtEl>
                                              <p:spTgt spid="4"/>
                                            </p:tgtEl>
                                            <p:attrNameLst>
                                              <p:attrName>ppt_x</p:attrName>
                                            </p:attrNameLst>
                                          </p:cBhvr>
                                          <p:tavLst>
                                            <p:tav tm="0">
                                              <p:val>
                                                <p:strVal val="0-#ppt_w/2"/>
                                              </p:val>
                                            </p:tav>
                                            <p:tav tm="100000">
                                              <p:val>
                                                <p:strVal val="#ppt_x"/>
                                              </p:val>
                                            </p:tav>
                                          </p:tavLst>
                                        </p:anim>
                                        <p:anim calcmode="lin" valueType="num">
                                          <p:cBhvr additive="base">
                                            <p:cTn id="8" dur="25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543560"/>
            <a:ext cx="7394575" cy="508000"/>
            <a:chOff x="0" y="543361"/>
            <a:chExt cx="3370217" cy="507210"/>
          </a:xfrm>
        </p:grpSpPr>
        <p:grpSp>
          <p:nvGrpSpPr>
            <p:cNvPr id="5" name="组合 4"/>
            <p:cNvGrpSpPr/>
            <p:nvPr/>
          </p:nvGrpSpPr>
          <p:grpSpPr>
            <a:xfrm>
              <a:off x="0" y="543361"/>
              <a:ext cx="3370216" cy="493479"/>
              <a:chOff x="0" y="288813"/>
              <a:chExt cx="3370216" cy="493479"/>
            </a:xfrm>
            <a:solidFill>
              <a:srgbClr val="131426"/>
            </a:solidFill>
          </p:grpSpPr>
          <p:sp>
            <p:nvSpPr>
              <p:cNvPr id="7" name="矩形 6"/>
              <p:cNvSpPr/>
              <p:nvPr/>
            </p:nvSpPr>
            <p:spPr>
              <a:xfrm>
                <a:off x="0" y="288813"/>
                <a:ext cx="3052812" cy="49347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直角三角形 7"/>
              <p:cNvSpPr/>
              <p:nvPr/>
            </p:nvSpPr>
            <p:spPr>
              <a:xfrm>
                <a:off x="3052811" y="292635"/>
                <a:ext cx="317405" cy="489657"/>
              </a:xfrm>
              <a:prstGeom prst="r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文本框 3"/>
            <p:cNvSpPr txBox="1"/>
            <p:nvPr/>
          </p:nvSpPr>
          <p:spPr>
            <a:xfrm>
              <a:off x="1845878" y="590912"/>
              <a:ext cx="1524339" cy="459659"/>
            </a:xfrm>
            <a:prstGeom prst="rect">
              <a:avLst/>
            </a:prstGeom>
            <a:noFill/>
          </p:spPr>
          <p:txBody>
            <a:bodyPr wrap="square" rtlCol="0">
              <a:spAutoFit/>
            </a:bodyPr>
            <a:lstStyle/>
            <a:p>
              <a:r>
                <a:rPr lang="en-US" sz="2400" dirty="0">
                  <a:solidFill>
                    <a:schemeClr val="bg1"/>
                  </a:solidFill>
                  <a:latin typeface="微软雅黑" panose="020B0503020204020204" pitchFamily="34" charset="-122"/>
                  <a:ea typeface="微软雅黑" panose="020B0503020204020204" pitchFamily="34" charset="-122"/>
                </a:rPr>
                <a:t>Sequence diagram</a:t>
              </a:r>
            </a:p>
          </p:txBody>
        </p:sp>
      </p:grpSp>
      <p:grpSp>
        <p:nvGrpSpPr>
          <p:cNvPr id="9" name="组合 8"/>
          <p:cNvGrpSpPr/>
          <p:nvPr/>
        </p:nvGrpSpPr>
        <p:grpSpPr>
          <a:xfrm>
            <a:off x="11550315" y="6507183"/>
            <a:ext cx="299785" cy="299785"/>
            <a:chOff x="11550315" y="6496550"/>
            <a:chExt cx="299785" cy="299785"/>
          </a:xfrm>
        </p:grpSpPr>
        <p:sp>
          <p:nvSpPr>
            <p:cNvPr id="10" name="椭圆 9"/>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右箭头 10"/>
            <p:cNvSpPr/>
            <p:nvPr/>
          </p:nvSpPr>
          <p:spPr>
            <a:xfrm>
              <a:off x="11640049" y="6556709"/>
              <a:ext cx="144379" cy="168442"/>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组合 11"/>
          <p:cNvGrpSpPr/>
          <p:nvPr/>
        </p:nvGrpSpPr>
        <p:grpSpPr>
          <a:xfrm flipH="1">
            <a:off x="11055771" y="6507183"/>
            <a:ext cx="299785" cy="299785"/>
            <a:chOff x="11550315" y="6496550"/>
            <a:chExt cx="299785" cy="299785"/>
          </a:xfrm>
        </p:grpSpPr>
        <p:sp>
          <p:nvSpPr>
            <p:cNvPr id="13" name="椭圆 12"/>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右箭头 13"/>
            <p:cNvSpPr/>
            <p:nvPr/>
          </p:nvSpPr>
          <p:spPr>
            <a:xfrm>
              <a:off x="11640049" y="6556709"/>
              <a:ext cx="144379" cy="168442"/>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 name="图片 5" descr="1618885192(1)"/>
          <p:cNvPicPr>
            <a:picLocks noChangeAspect="1"/>
          </p:cNvPicPr>
          <p:nvPr/>
        </p:nvPicPr>
        <p:blipFill>
          <a:blip r:embed="rId3"/>
          <a:stretch>
            <a:fillRect/>
          </a:stretch>
        </p:blipFill>
        <p:spPr>
          <a:xfrm>
            <a:off x="2098675" y="1456055"/>
            <a:ext cx="7246620" cy="461708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4000"/>
    </mc:Choice>
    <mc:Fallback xmlns="">
      <p:transition spd="slow" advTm="4000"/>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14:presetBounceEnd="28000">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14:bounceEnd="28000">
                                          <p:cBhvr additive="base">
                                            <p:cTn id="7" dur="250" fill="hold"/>
                                            <p:tgtEl>
                                              <p:spTgt spid="4"/>
                                            </p:tgtEl>
                                            <p:attrNameLst>
                                              <p:attrName>ppt_x</p:attrName>
                                            </p:attrNameLst>
                                          </p:cBhvr>
                                          <p:tavLst>
                                            <p:tav tm="0">
                                              <p:val>
                                                <p:strVal val="0-#ppt_w/2"/>
                                              </p:val>
                                            </p:tav>
                                            <p:tav tm="100000">
                                              <p:val>
                                                <p:strVal val="#ppt_x"/>
                                              </p:val>
                                            </p:tav>
                                          </p:tavLst>
                                        </p:anim>
                                        <p:anim calcmode="lin" valueType="num" p14:bounceEnd="28000">
                                          <p:cBhvr additive="base">
                                            <p:cTn id="8" dur="25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250" fill="hold"/>
                                            <p:tgtEl>
                                              <p:spTgt spid="4"/>
                                            </p:tgtEl>
                                            <p:attrNameLst>
                                              <p:attrName>ppt_x</p:attrName>
                                            </p:attrNameLst>
                                          </p:cBhvr>
                                          <p:tavLst>
                                            <p:tav tm="0">
                                              <p:val>
                                                <p:strVal val="0-#ppt_w/2"/>
                                              </p:val>
                                            </p:tav>
                                            <p:tav tm="100000">
                                              <p:val>
                                                <p:strVal val="#ppt_x"/>
                                              </p:val>
                                            </p:tav>
                                          </p:tavLst>
                                        </p:anim>
                                        <p:anim calcmode="lin" valueType="num">
                                          <p:cBhvr additive="base">
                                            <p:cTn id="8" dur="25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543560"/>
            <a:ext cx="7394575" cy="508000"/>
            <a:chOff x="0" y="543361"/>
            <a:chExt cx="3370217" cy="507210"/>
          </a:xfrm>
        </p:grpSpPr>
        <p:grpSp>
          <p:nvGrpSpPr>
            <p:cNvPr id="5" name="组合 4"/>
            <p:cNvGrpSpPr/>
            <p:nvPr/>
          </p:nvGrpSpPr>
          <p:grpSpPr>
            <a:xfrm>
              <a:off x="0" y="543361"/>
              <a:ext cx="3370216" cy="493479"/>
              <a:chOff x="0" y="288813"/>
              <a:chExt cx="3370216" cy="493479"/>
            </a:xfrm>
            <a:solidFill>
              <a:srgbClr val="131426"/>
            </a:solidFill>
          </p:grpSpPr>
          <p:sp>
            <p:nvSpPr>
              <p:cNvPr id="7" name="矩形 6"/>
              <p:cNvSpPr/>
              <p:nvPr/>
            </p:nvSpPr>
            <p:spPr>
              <a:xfrm>
                <a:off x="0" y="288813"/>
                <a:ext cx="3052812" cy="49347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直角三角形 7"/>
              <p:cNvSpPr/>
              <p:nvPr/>
            </p:nvSpPr>
            <p:spPr>
              <a:xfrm>
                <a:off x="3052811" y="292635"/>
                <a:ext cx="317405" cy="489657"/>
              </a:xfrm>
              <a:prstGeom prst="r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文本框 3"/>
            <p:cNvSpPr txBox="1"/>
            <p:nvPr/>
          </p:nvSpPr>
          <p:spPr>
            <a:xfrm>
              <a:off x="2151208" y="590912"/>
              <a:ext cx="1219009" cy="459659"/>
            </a:xfrm>
            <a:prstGeom prst="rect">
              <a:avLst/>
            </a:prstGeom>
            <a:noFill/>
          </p:spPr>
          <p:txBody>
            <a:bodyPr wrap="square" rtlCol="0">
              <a:spAutoFit/>
            </a:bodyPr>
            <a:lstStyle/>
            <a:p>
              <a:r>
                <a:rPr lang="en-US" sz="2400" dirty="0">
                  <a:solidFill>
                    <a:schemeClr val="bg1"/>
                  </a:solidFill>
                  <a:latin typeface="微软雅黑" panose="020B0503020204020204" pitchFamily="34" charset="-122"/>
                  <a:ea typeface="微软雅黑" panose="020B0503020204020204" pitchFamily="34" charset="-122"/>
                </a:rPr>
                <a:t>Class diagram</a:t>
              </a:r>
            </a:p>
          </p:txBody>
        </p:sp>
      </p:grpSp>
      <p:grpSp>
        <p:nvGrpSpPr>
          <p:cNvPr id="9" name="组合 8"/>
          <p:cNvGrpSpPr/>
          <p:nvPr/>
        </p:nvGrpSpPr>
        <p:grpSpPr>
          <a:xfrm>
            <a:off x="11550315" y="6507183"/>
            <a:ext cx="299785" cy="299785"/>
            <a:chOff x="11550315" y="6496550"/>
            <a:chExt cx="299785" cy="299785"/>
          </a:xfrm>
        </p:grpSpPr>
        <p:sp>
          <p:nvSpPr>
            <p:cNvPr id="10" name="椭圆 9"/>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右箭头 10"/>
            <p:cNvSpPr/>
            <p:nvPr/>
          </p:nvSpPr>
          <p:spPr>
            <a:xfrm>
              <a:off x="11640049" y="6556709"/>
              <a:ext cx="144379" cy="168442"/>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组合 11"/>
          <p:cNvGrpSpPr/>
          <p:nvPr/>
        </p:nvGrpSpPr>
        <p:grpSpPr>
          <a:xfrm flipH="1">
            <a:off x="11055771" y="6507183"/>
            <a:ext cx="299785" cy="299785"/>
            <a:chOff x="11550315" y="6496550"/>
            <a:chExt cx="299785" cy="299785"/>
          </a:xfrm>
        </p:grpSpPr>
        <p:sp>
          <p:nvSpPr>
            <p:cNvPr id="13" name="椭圆 12"/>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右箭头 13"/>
            <p:cNvSpPr/>
            <p:nvPr/>
          </p:nvSpPr>
          <p:spPr>
            <a:xfrm>
              <a:off x="11640049" y="6556709"/>
              <a:ext cx="144379" cy="168442"/>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 name="图片 4" descr="1618883854(1)"/>
          <p:cNvPicPr>
            <a:picLocks noChangeAspect="1"/>
          </p:cNvPicPr>
          <p:nvPr/>
        </p:nvPicPr>
        <p:blipFill>
          <a:blip r:embed="rId3"/>
          <a:stretch>
            <a:fillRect/>
          </a:stretch>
        </p:blipFill>
        <p:spPr>
          <a:xfrm>
            <a:off x="2243455" y="1356360"/>
            <a:ext cx="7136130" cy="498030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4000"/>
    </mc:Choice>
    <mc:Fallback xmlns="">
      <p:transition spd="slow" advTm="4000"/>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14:presetBounceEnd="28000">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14:bounceEnd="28000">
                                          <p:cBhvr additive="base">
                                            <p:cTn id="7" dur="250" fill="hold"/>
                                            <p:tgtEl>
                                              <p:spTgt spid="4"/>
                                            </p:tgtEl>
                                            <p:attrNameLst>
                                              <p:attrName>ppt_x</p:attrName>
                                            </p:attrNameLst>
                                          </p:cBhvr>
                                          <p:tavLst>
                                            <p:tav tm="0">
                                              <p:val>
                                                <p:strVal val="0-#ppt_w/2"/>
                                              </p:val>
                                            </p:tav>
                                            <p:tav tm="100000">
                                              <p:val>
                                                <p:strVal val="#ppt_x"/>
                                              </p:val>
                                            </p:tav>
                                          </p:tavLst>
                                        </p:anim>
                                        <p:anim calcmode="lin" valueType="num" p14:bounceEnd="28000">
                                          <p:cBhvr additive="base">
                                            <p:cTn id="8" dur="25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250" fill="hold"/>
                                            <p:tgtEl>
                                              <p:spTgt spid="4"/>
                                            </p:tgtEl>
                                            <p:attrNameLst>
                                              <p:attrName>ppt_x</p:attrName>
                                            </p:attrNameLst>
                                          </p:cBhvr>
                                          <p:tavLst>
                                            <p:tav tm="0">
                                              <p:val>
                                                <p:strVal val="0-#ppt_w/2"/>
                                              </p:val>
                                            </p:tav>
                                            <p:tav tm="100000">
                                              <p:val>
                                                <p:strVal val="#ppt_x"/>
                                              </p:val>
                                            </p:tav>
                                          </p:tavLst>
                                        </p:anim>
                                        <p:anim calcmode="lin" valueType="num">
                                          <p:cBhvr additive="base">
                                            <p:cTn id="8" dur="25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543361"/>
            <a:ext cx="3370217" cy="507683"/>
            <a:chOff x="0" y="543361"/>
            <a:chExt cx="3370217" cy="507683"/>
          </a:xfrm>
        </p:grpSpPr>
        <p:grpSp>
          <p:nvGrpSpPr>
            <p:cNvPr id="5" name="组合 4"/>
            <p:cNvGrpSpPr/>
            <p:nvPr/>
          </p:nvGrpSpPr>
          <p:grpSpPr>
            <a:xfrm>
              <a:off x="0" y="543361"/>
              <a:ext cx="3370216" cy="493479"/>
              <a:chOff x="0" y="288813"/>
              <a:chExt cx="3370216" cy="493479"/>
            </a:xfrm>
            <a:solidFill>
              <a:srgbClr val="131426"/>
            </a:solidFill>
          </p:grpSpPr>
          <p:sp>
            <p:nvSpPr>
              <p:cNvPr id="7" name="矩形 6"/>
              <p:cNvSpPr/>
              <p:nvPr/>
            </p:nvSpPr>
            <p:spPr>
              <a:xfrm>
                <a:off x="0" y="288813"/>
                <a:ext cx="3052812" cy="49347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直角三角形 7"/>
              <p:cNvSpPr/>
              <p:nvPr/>
            </p:nvSpPr>
            <p:spPr>
              <a:xfrm>
                <a:off x="3052811" y="292635"/>
                <a:ext cx="317405" cy="489657"/>
              </a:xfrm>
              <a:prstGeom prst="r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文本框 3"/>
            <p:cNvSpPr txBox="1"/>
            <p:nvPr/>
          </p:nvSpPr>
          <p:spPr>
            <a:xfrm>
              <a:off x="551543" y="590669"/>
              <a:ext cx="2818674" cy="460375"/>
            </a:xfrm>
            <a:prstGeom prst="rect">
              <a:avLst/>
            </a:prstGeom>
            <a:noFill/>
          </p:spPr>
          <p:txBody>
            <a:bodyPr wrap="square" rtlCol="0">
              <a:spAutoFit/>
            </a:bodyPr>
            <a:lstStyle/>
            <a:p>
              <a:r>
                <a:rPr lang="en-US" sz="2400" dirty="0">
                  <a:solidFill>
                    <a:schemeClr val="bg1"/>
                  </a:solidFill>
                  <a:latin typeface="微软雅黑" panose="020B0503020204020204" pitchFamily="34" charset="-122"/>
                  <a:ea typeface="微软雅黑" panose="020B0503020204020204" pitchFamily="34" charset="-122"/>
                  <a:sym typeface="+mn-ea"/>
                </a:rPr>
                <a:t>System Overview</a:t>
              </a:r>
              <a:endParaRPr lang="en-US" sz="2400" dirty="0">
                <a:solidFill>
                  <a:schemeClr val="bg1"/>
                </a:solidFill>
                <a:latin typeface="微软雅黑" panose="020B0503020204020204" pitchFamily="34" charset="-122"/>
                <a:ea typeface="微软雅黑" panose="020B0503020204020204" pitchFamily="34" charset="-122"/>
              </a:endParaRPr>
            </a:p>
          </p:txBody>
        </p:sp>
      </p:grpSp>
      <p:grpSp>
        <p:nvGrpSpPr>
          <p:cNvPr id="9" name="组合 8"/>
          <p:cNvGrpSpPr/>
          <p:nvPr/>
        </p:nvGrpSpPr>
        <p:grpSpPr>
          <a:xfrm>
            <a:off x="11550315" y="6507183"/>
            <a:ext cx="299785" cy="299785"/>
            <a:chOff x="11550315" y="6496550"/>
            <a:chExt cx="299785" cy="299785"/>
          </a:xfrm>
        </p:grpSpPr>
        <p:sp>
          <p:nvSpPr>
            <p:cNvPr id="10" name="椭圆 9"/>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右箭头 10"/>
            <p:cNvSpPr/>
            <p:nvPr/>
          </p:nvSpPr>
          <p:spPr>
            <a:xfrm>
              <a:off x="11640049" y="6556709"/>
              <a:ext cx="144379" cy="168442"/>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组合 11"/>
          <p:cNvGrpSpPr/>
          <p:nvPr/>
        </p:nvGrpSpPr>
        <p:grpSpPr>
          <a:xfrm flipH="1">
            <a:off x="11055771" y="6507183"/>
            <a:ext cx="299785" cy="299785"/>
            <a:chOff x="11550315" y="6496550"/>
            <a:chExt cx="299785" cy="299785"/>
          </a:xfrm>
        </p:grpSpPr>
        <p:sp>
          <p:nvSpPr>
            <p:cNvPr id="13" name="椭圆 12"/>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右箭头 13"/>
            <p:cNvSpPr/>
            <p:nvPr/>
          </p:nvSpPr>
          <p:spPr>
            <a:xfrm>
              <a:off x="11640049" y="6556709"/>
              <a:ext cx="144379" cy="168442"/>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圆角矩形 17"/>
          <p:cNvSpPr/>
          <p:nvPr/>
        </p:nvSpPr>
        <p:spPr bwMode="auto">
          <a:xfrm>
            <a:off x="1164590" y="1391920"/>
            <a:ext cx="9779635" cy="4440555"/>
          </a:xfrm>
          <a:prstGeom prst="roundRect">
            <a:avLst>
              <a:gd name="adj" fmla="val 7635"/>
            </a:avLst>
          </a:prstGeom>
          <a:gradFill flip="none" rotWithShape="1">
            <a:gsLst>
              <a:gs pos="50000">
                <a:sysClr val="window" lastClr="FFFFFF">
                  <a:lumMod val="95000"/>
                </a:sysClr>
              </a:gs>
              <a:gs pos="100000">
                <a:sysClr val="window" lastClr="FFFFFF">
                  <a:lumMod val="75000"/>
                </a:sysClr>
              </a:gs>
            </a:gsLst>
            <a:lin ang="2700000" scaled="1"/>
            <a:tileRect/>
          </a:gradFill>
          <a:ln w="38100" cap="flat" cmpd="sng" algn="ctr">
            <a:solidFill>
              <a:srgbClr val="002060"/>
            </a:solidFill>
            <a:prstDash val="solid"/>
          </a:ln>
          <a:effectLst>
            <a:outerShdw blurRad="225425" dist="38100" dir="5220000" algn="ctr">
              <a:srgbClr val="000000">
                <a:alpha val="33000"/>
              </a:srgbClr>
            </a:outerShdw>
          </a:effectLst>
          <a:scene3d>
            <a:camera prst="orthographicFront"/>
            <a:lightRig rig="flat" dir="t"/>
          </a:scene3d>
          <a:sp3d contourW="19050">
            <a:bevelT w="127000" prst="convex"/>
            <a:bevelB w="0" h="0"/>
            <a:contourClr>
              <a:sysClr val="window" lastClr="FFFFFF"/>
            </a:contourClr>
          </a:sp3d>
        </p:spPr>
        <p:txBody>
          <a:bodyPr lIns="91418" tIns="45709" rIns="91418" bIns="45709" anchor="ctr"/>
          <a:lstStyle/>
          <a:p>
            <a:pPr marL="0" marR="0" lvl="2" indent="0" algn="ctr" defTabSz="1283970" eaLnBrk="0" fontAlgn="ctr" latinLnBrk="0" hangingPunct="0">
              <a:lnSpc>
                <a:spcPct val="100000"/>
              </a:lnSpc>
              <a:spcBef>
                <a:spcPts val="0"/>
              </a:spcBef>
              <a:spcAft>
                <a:spcPts val="0"/>
              </a:spcAft>
              <a:buClr>
                <a:srgbClr val="FF0000"/>
              </a:buClr>
              <a:buSzPct val="70000"/>
              <a:buNone/>
              <a:tabLst>
                <a:tab pos="135890" algn="l"/>
              </a:tabLst>
              <a:defRPr/>
            </a:pPr>
            <a:endParaRPr kumimoji="0" lang="zh-CN" altLang="en-US" sz="14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16" name="文本框 15"/>
          <p:cNvSpPr txBox="1"/>
          <p:nvPr/>
        </p:nvSpPr>
        <p:spPr>
          <a:xfrm>
            <a:off x="1616075" y="1828165"/>
            <a:ext cx="8917305" cy="1383665"/>
          </a:xfrm>
          <a:prstGeom prst="rect">
            <a:avLst/>
          </a:prstGeom>
          <a:noFill/>
        </p:spPr>
        <p:txBody>
          <a:bodyPr wrap="square" rtlCol="0">
            <a:spAutoFit/>
          </a:bodyPr>
          <a:lstStyle/>
          <a:p>
            <a:r>
              <a:rPr sz="2800" dirty="0"/>
              <a:t>The whole system is composed of Data Collection System, Room Inventory Management System, Customer Information Management System, Main Service. </a:t>
            </a:r>
          </a:p>
        </p:txBody>
      </p:sp>
    </p:spTree>
  </p:cSld>
  <p:clrMapOvr>
    <a:masterClrMapping/>
  </p:clrMapOvr>
  <mc:AlternateContent xmlns:mc="http://schemas.openxmlformats.org/markup-compatibility/2006" xmlns:p14="http://schemas.microsoft.com/office/powerpoint/2010/main">
    <mc:Choice Requires="p14">
      <p:transition spd="slow" p14:dur="2000" advTm="4000"/>
    </mc:Choice>
    <mc:Fallback xmlns="">
      <p:transition spd="slow" advTm="4000"/>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14:presetBounceEnd="28000">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14:bounceEnd="28000">
                                          <p:cBhvr additive="base">
                                            <p:cTn id="7" dur="250" fill="hold"/>
                                            <p:tgtEl>
                                              <p:spTgt spid="4"/>
                                            </p:tgtEl>
                                            <p:attrNameLst>
                                              <p:attrName>ppt_x</p:attrName>
                                            </p:attrNameLst>
                                          </p:cBhvr>
                                          <p:tavLst>
                                            <p:tav tm="0">
                                              <p:val>
                                                <p:strVal val="0-#ppt_w/2"/>
                                              </p:val>
                                            </p:tav>
                                            <p:tav tm="100000">
                                              <p:val>
                                                <p:strVal val="#ppt_x"/>
                                              </p:val>
                                            </p:tav>
                                          </p:tavLst>
                                        </p:anim>
                                        <p:anim calcmode="lin" valueType="num" p14:bounceEnd="28000">
                                          <p:cBhvr additive="base">
                                            <p:cTn id="8" dur="25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2" presetClass="entr" presetSubtype="0" fill="hold" nodeType="after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1000"/>
                                            <p:tgtEl>
                                              <p:spTgt spid="18"/>
                                            </p:tgtEl>
                                          </p:cBhvr>
                                        </p:animEffect>
                                        <p:anim calcmode="lin" valueType="num">
                                          <p:cBhvr>
                                            <p:cTn id="13" dur="1000" fill="hold"/>
                                            <p:tgtEl>
                                              <p:spTgt spid="18"/>
                                            </p:tgtEl>
                                            <p:attrNameLst>
                                              <p:attrName>ppt_x</p:attrName>
                                            </p:attrNameLst>
                                          </p:cBhvr>
                                          <p:tavLst>
                                            <p:tav tm="0">
                                              <p:val>
                                                <p:strVal val="#ppt_x"/>
                                              </p:val>
                                            </p:tav>
                                            <p:tav tm="100000">
                                              <p:val>
                                                <p:strVal val="#ppt_x"/>
                                              </p:val>
                                            </p:tav>
                                          </p:tavLst>
                                        </p:anim>
                                        <p:anim calcmode="lin" valueType="num">
                                          <p:cBhvr>
                                            <p:cTn id="14"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250" fill="hold"/>
                                            <p:tgtEl>
                                              <p:spTgt spid="4"/>
                                            </p:tgtEl>
                                            <p:attrNameLst>
                                              <p:attrName>ppt_x</p:attrName>
                                            </p:attrNameLst>
                                          </p:cBhvr>
                                          <p:tavLst>
                                            <p:tav tm="0">
                                              <p:val>
                                                <p:strVal val="0-#ppt_w/2"/>
                                              </p:val>
                                            </p:tav>
                                            <p:tav tm="100000">
                                              <p:val>
                                                <p:strVal val="#ppt_x"/>
                                              </p:val>
                                            </p:tav>
                                          </p:tavLst>
                                        </p:anim>
                                        <p:anim calcmode="lin" valueType="num">
                                          <p:cBhvr additive="base">
                                            <p:cTn id="8" dur="25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2" presetClass="entr" presetSubtype="0" fill="hold" nodeType="after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1000"/>
                                            <p:tgtEl>
                                              <p:spTgt spid="18"/>
                                            </p:tgtEl>
                                          </p:cBhvr>
                                        </p:animEffect>
                                        <p:anim calcmode="lin" valueType="num">
                                          <p:cBhvr>
                                            <p:cTn id="13" dur="1000" fill="hold"/>
                                            <p:tgtEl>
                                              <p:spTgt spid="18"/>
                                            </p:tgtEl>
                                            <p:attrNameLst>
                                              <p:attrName>ppt_x</p:attrName>
                                            </p:attrNameLst>
                                          </p:cBhvr>
                                          <p:tavLst>
                                            <p:tav tm="0">
                                              <p:val>
                                                <p:strVal val="#ppt_x"/>
                                              </p:val>
                                            </p:tav>
                                            <p:tav tm="100000">
                                              <p:val>
                                                <p:strVal val="#ppt_x"/>
                                              </p:val>
                                            </p:tav>
                                          </p:tavLst>
                                        </p:anim>
                                        <p:anim calcmode="lin" valueType="num">
                                          <p:cBhvr>
                                            <p:cTn id="14"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543361"/>
            <a:ext cx="3370217" cy="507683"/>
            <a:chOff x="0" y="543361"/>
            <a:chExt cx="3370217" cy="507683"/>
          </a:xfrm>
        </p:grpSpPr>
        <p:grpSp>
          <p:nvGrpSpPr>
            <p:cNvPr id="5" name="组合 4"/>
            <p:cNvGrpSpPr/>
            <p:nvPr/>
          </p:nvGrpSpPr>
          <p:grpSpPr>
            <a:xfrm>
              <a:off x="0" y="543361"/>
              <a:ext cx="3370216" cy="493479"/>
              <a:chOff x="0" y="288813"/>
              <a:chExt cx="3370216" cy="493479"/>
            </a:xfrm>
            <a:solidFill>
              <a:srgbClr val="131426"/>
            </a:solidFill>
          </p:grpSpPr>
          <p:sp>
            <p:nvSpPr>
              <p:cNvPr id="7" name="矩形 6"/>
              <p:cNvSpPr/>
              <p:nvPr/>
            </p:nvSpPr>
            <p:spPr>
              <a:xfrm>
                <a:off x="0" y="288813"/>
                <a:ext cx="3052812" cy="49347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直角三角形 7"/>
              <p:cNvSpPr/>
              <p:nvPr/>
            </p:nvSpPr>
            <p:spPr>
              <a:xfrm>
                <a:off x="3052811" y="292635"/>
                <a:ext cx="317405" cy="489657"/>
              </a:xfrm>
              <a:prstGeom prst="r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文本框 3"/>
            <p:cNvSpPr txBox="1"/>
            <p:nvPr/>
          </p:nvSpPr>
          <p:spPr>
            <a:xfrm>
              <a:off x="551543" y="590669"/>
              <a:ext cx="2818674" cy="460375"/>
            </a:xfrm>
            <a:prstGeom prst="rect">
              <a:avLst/>
            </a:prstGeom>
            <a:noFill/>
          </p:spPr>
          <p:txBody>
            <a:bodyPr wrap="square" rtlCol="0">
              <a:spAutoFit/>
            </a:bodyPr>
            <a:lstStyle/>
            <a:p>
              <a:r>
                <a:rPr lang="en-US" sz="2400" dirty="0">
                  <a:solidFill>
                    <a:schemeClr val="bg1"/>
                  </a:solidFill>
                  <a:latin typeface="微软雅黑" panose="020B0503020204020204" pitchFamily="34" charset="-122"/>
                  <a:ea typeface="微软雅黑" panose="020B0503020204020204" pitchFamily="34" charset="-122"/>
                  <a:sym typeface="+mn-ea"/>
                </a:rPr>
                <a:t>System Overview</a:t>
              </a:r>
              <a:endParaRPr lang="en-US" sz="2400" dirty="0">
                <a:solidFill>
                  <a:schemeClr val="bg1"/>
                </a:solidFill>
                <a:latin typeface="微软雅黑" panose="020B0503020204020204" pitchFamily="34" charset="-122"/>
                <a:ea typeface="微软雅黑" panose="020B0503020204020204" pitchFamily="34" charset="-122"/>
              </a:endParaRPr>
            </a:p>
          </p:txBody>
        </p:sp>
      </p:grpSp>
      <p:grpSp>
        <p:nvGrpSpPr>
          <p:cNvPr id="9" name="组合 8"/>
          <p:cNvGrpSpPr/>
          <p:nvPr/>
        </p:nvGrpSpPr>
        <p:grpSpPr>
          <a:xfrm>
            <a:off x="11550315" y="6507183"/>
            <a:ext cx="299785" cy="299785"/>
            <a:chOff x="11550315" y="6496550"/>
            <a:chExt cx="299785" cy="299785"/>
          </a:xfrm>
        </p:grpSpPr>
        <p:sp>
          <p:nvSpPr>
            <p:cNvPr id="10" name="椭圆 9"/>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右箭头 10"/>
            <p:cNvSpPr/>
            <p:nvPr/>
          </p:nvSpPr>
          <p:spPr>
            <a:xfrm>
              <a:off x="11640049" y="6556709"/>
              <a:ext cx="144379" cy="168442"/>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组合 11"/>
          <p:cNvGrpSpPr/>
          <p:nvPr/>
        </p:nvGrpSpPr>
        <p:grpSpPr>
          <a:xfrm flipH="1">
            <a:off x="11055771" y="6507183"/>
            <a:ext cx="299785" cy="299785"/>
            <a:chOff x="11550315" y="6496550"/>
            <a:chExt cx="299785" cy="299785"/>
          </a:xfrm>
        </p:grpSpPr>
        <p:sp>
          <p:nvSpPr>
            <p:cNvPr id="13" name="椭圆 12"/>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右箭头 13"/>
            <p:cNvSpPr/>
            <p:nvPr/>
          </p:nvSpPr>
          <p:spPr>
            <a:xfrm>
              <a:off x="11640049" y="6556709"/>
              <a:ext cx="144379" cy="168442"/>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圆角矩形 17"/>
          <p:cNvSpPr/>
          <p:nvPr/>
        </p:nvSpPr>
        <p:spPr bwMode="auto">
          <a:xfrm>
            <a:off x="1164590" y="1391920"/>
            <a:ext cx="9779635" cy="4440555"/>
          </a:xfrm>
          <a:prstGeom prst="roundRect">
            <a:avLst>
              <a:gd name="adj" fmla="val 7635"/>
            </a:avLst>
          </a:prstGeom>
          <a:gradFill flip="none" rotWithShape="1">
            <a:gsLst>
              <a:gs pos="50000">
                <a:sysClr val="window" lastClr="FFFFFF">
                  <a:lumMod val="95000"/>
                </a:sysClr>
              </a:gs>
              <a:gs pos="100000">
                <a:sysClr val="window" lastClr="FFFFFF">
                  <a:lumMod val="75000"/>
                </a:sysClr>
              </a:gs>
            </a:gsLst>
            <a:lin ang="2700000" scaled="1"/>
            <a:tileRect/>
          </a:gradFill>
          <a:ln w="38100" cap="flat" cmpd="sng" algn="ctr">
            <a:solidFill>
              <a:srgbClr val="002060"/>
            </a:solidFill>
            <a:prstDash val="solid"/>
          </a:ln>
          <a:effectLst>
            <a:outerShdw blurRad="225425" dist="38100" dir="5220000" algn="ctr">
              <a:srgbClr val="000000">
                <a:alpha val="33000"/>
              </a:srgbClr>
            </a:outerShdw>
          </a:effectLst>
          <a:scene3d>
            <a:camera prst="orthographicFront"/>
            <a:lightRig rig="flat" dir="t"/>
          </a:scene3d>
          <a:sp3d contourW="19050">
            <a:bevelT w="127000" prst="convex"/>
            <a:bevelB w="0" h="0"/>
            <a:contourClr>
              <a:sysClr val="window" lastClr="FFFFFF"/>
            </a:contourClr>
          </a:sp3d>
        </p:spPr>
        <p:txBody>
          <a:bodyPr lIns="91418" tIns="45709" rIns="91418" bIns="45709" anchor="ctr"/>
          <a:lstStyle/>
          <a:p>
            <a:pPr marL="0" marR="0" lvl="2" indent="0" algn="ctr" defTabSz="1283970" eaLnBrk="0" fontAlgn="ctr" latinLnBrk="0" hangingPunct="0">
              <a:lnSpc>
                <a:spcPct val="100000"/>
              </a:lnSpc>
              <a:spcBef>
                <a:spcPts val="0"/>
              </a:spcBef>
              <a:spcAft>
                <a:spcPts val="0"/>
              </a:spcAft>
              <a:buClr>
                <a:srgbClr val="FF0000"/>
              </a:buClr>
              <a:buSzPct val="70000"/>
              <a:buNone/>
              <a:tabLst>
                <a:tab pos="135890" algn="l"/>
              </a:tabLst>
              <a:defRPr/>
            </a:pPr>
            <a:endParaRPr kumimoji="0" lang="zh-CN" altLang="en-US" sz="14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16" name="文本框 15"/>
          <p:cNvSpPr txBox="1"/>
          <p:nvPr/>
        </p:nvSpPr>
        <p:spPr>
          <a:xfrm>
            <a:off x="1616075" y="1828165"/>
            <a:ext cx="8917305" cy="2676525"/>
          </a:xfrm>
          <a:prstGeom prst="rect">
            <a:avLst/>
          </a:prstGeom>
          <a:noFill/>
        </p:spPr>
        <p:txBody>
          <a:bodyPr wrap="square" rtlCol="0">
            <a:spAutoFit/>
          </a:bodyPr>
          <a:lstStyle/>
          <a:p>
            <a:r>
              <a:rPr sz="2800" dirty="0"/>
              <a:t>The data collection system uses the data source as the data management of the latter two systems. </a:t>
            </a:r>
          </a:p>
          <a:p>
            <a:endParaRPr sz="2800" dirty="0"/>
          </a:p>
          <a:p>
            <a:r>
              <a:rPr sz="2800" dirty="0"/>
              <a:t>The main idea of Inventory Management is catching the data send the date to service to show the item if is available or not. </a:t>
            </a:r>
          </a:p>
        </p:txBody>
      </p:sp>
    </p:spTree>
  </p:cSld>
  <p:clrMapOvr>
    <a:masterClrMapping/>
  </p:clrMapOvr>
  <mc:AlternateContent xmlns:mc="http://schemas.openxmlformats.org/markup-compatibility/2006" xmlns:p14="http://schemas.microsoft.com/office/powerpoint/2010/main">
    <mc:Choice Requires="p14">
      <p:transition spd="slow" p14:dur="2000" advTm="4000"/>
    </mc:Choice>
    <mc:Fallback xmlns="">
      <p:transition spd="slow" advTm="4000"/>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14:presetBounceEnd="28000">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14:bounceEnd="28000">
                                          <p:cBhvr additive="base">
                                            <p:cTn id="7" dur="250" fill="hold"/>
                                            <p:tgtEl>
                                              <p:spTgt spid="4"/>
                                            </p:tgtEl>
                                            <p:attrNameLst>
                                              <p:attrName>ppt_x</p:attrName>
                                            </p:attrNameLst>
                                          </p:cBhvr>
                                          <p:tavLst>
                                            <p:tav tm="0">
                                              <p:val>
                                                <p:strVal val="0-#ppt_w/2"/>
                                              </p:val>
                                            </p:tav>
                                            <p:tav tm="100000">
                                              <p:val>
                                                <p:strVal val="#ppt_x"/>
                                              </p:val>
                                            </p:tav>
                                          </p:tavLst>
                                        </p:anim>
                                        <p:anim calcmode="lin" valueType="num" p14:bounceEnd="28000">
                                          <p:cBhvr additive="base">
                                            <p:cTn id="8" dur="25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2" presetClass="entr" presetSubtype="0" fill="hold" nodeType="after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1000"/>
                                            <p:tgtEl>
                                              <p:spTgt spid="18"/>
                                            </p:tgtEl>
                                          </p:cBhvr>
                                        </p:animEffect>
                                        <p:anim calcmode="lin" valueType="num">
                                          <p:cBhvr>
                                            <p:cTn id="13" dur="1000" fill="hold"/>
                                            <p:tgtEl>
                                              <p:spTgt spid="18"/>
                                            </p:tgtEl>
                                            <p:attrNameLst>
                                              <p:attrName>ppt_x</p:attrName>
                                            </p:attrNameLst>
                                          </p:cBhvr>
                                          <p:tavLst>
                                            <p:tav tm="0">
                                              <p:val>
                                                <p:strVal val="#ppt_x"/>
                                              </p:val>
                                            </p:tav>
                                            <p:tav tm="100000">
                                              <p:val>
                                                <p:strVal val="#ppt_x"/>
                                              </p:val>
                                            </p:tav>
                                          </p:tavLst>
                                        </p:anim>
                                        <p:anim calcmode="lin" valueType="num">
                                          <p:cBhvr>
                                            <p:cTn id="14"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250" fill="hold"/>
                                            <p:tgtEl>
                                              <p:spTgt spid="4"/>
                                            </p:tgtEl>
                                            <p:attrNameLst>
                                              <p:attrName>ppt_x</p:attrName>
                                            </p:attrNameLst>
                                          </p:cBhvr>
                                          <p:tavLst>
                                            <p:tav tm="0">
                                              <p:val>
                                                <p:strVal val="0-#ppt_w/2"/>
                                              </p:val>
                                            </p:tav>
                                            <p:tav tm="100000">
                                              <p:val>
                                                <p:strVal val="#ppt_x"/>
                                              </p:val>
                                            </p:tav>
                                          </p:tavLst>
                                        </p:anim>
                                        <p:anim calcmode="lin" valueType="num">
                                          <p:cBhvr additive="base">
                                            <p:cTn id="8" dur="25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2" presetClass="entr" presetSubtype="0" fill="hold" nodeType="after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1000"/>
                                            <p:tgtEl>
                                              <p:spTgt spid="18"/>
                                            </p:tgtEl>
                                          </p:cBhvr>
                                        </p:animEffect>
                                        <p:anim calcmode="lin" valueType="num">
                                          <p:cBhvr>
                                            <p:cTn id="13" dur="1000" fill="hold"/>
                                            <p:tgtEl>
                                              <p:spTgt spid="18"/>
                                            </p:tgtEl>
                                            <p:attrNameLst>
                                              <p:attrName>ppt_x</p:attrName>
                                            </p:attrNameLst>
                                          </p:cBhvr>
                                          <p:tavLst>
                                            <p:tav tm="0">
                                              <p:val>
                                                <p:strVal val="#ppt_x"/>
                                              </p:val>
                                            </p:tav>
                                            <p:tav tm="100000">
                                              <p:val>
                                                <p:strVal val="#ppt_x"/>
                                              </p:val>
                                            </p:tav>
                                          </p:tavLst>
                                        </p:anim>
                                        <p:anim calcmode="lin" valueType="num">
                                          <p:cBhvr>
                                            <p:cTn id="14"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543361"/>
            <a:ext cx="3370217" cy="507683"/>
            <a:chOff x="0" y="543361"/>
            <a:chExt cx="3370217" cy="507683"/>
          </a:xfrm>
        </p:grpSpPr>
        <p:grpSp>
          <p:nvGrpSpPr>
            <p:cNvPr id="5" name="组合 4"/>
            <p:cNvGrpSpPr/>
            <p:nvPr/>
          </p:nvGrpSpPr>
          <p:grpSpPr>
            <a:xfrm>
              <a:off x="0" y="543361"/>
              <a:ext cx="3370216" cy="493479"/>
              <a:chOff x="0" y="288813"/>
              <a:chExt cx="3370216" cy="493479"/>
            </a:xfrm>
            <a:solidFill>
              <a:srgbClr val="131426"/>
            </a:solidFill>
          </p:grpSpPr>
          <p:sp>
            <p:nvSpPr>
              <p:cNvPr id="7" name="矩形 6"/>
              <p:cNvSpPr/>
              <p:nvPr/>
            </p:nvSpPr>
            <p:spPr>
              <a:xfrm>
                <a:off x="0" y="288813"/>
                <a:ext cx="3052812" cy="49347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直角三角形 7"/>
              <p:cNvSpPr/>
              <p:nvPr/>
            </p:nvSpPr>
            <p:spPr>
              <a:xfrm>
                <a:off x="3052811" y="292635"/>
                <a:ext cx="317405" cy="489657"/>
              </a:xfrm>
              <a:prstGeom prst="r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文本框 3"/>
            <p:cNvSpPr txBox="1"/>
            <p:nvPr/>
          </p:nvSpPr>
          <p:spPr>
            <a:xfrm>
              <a:off x="551543" y="590669"/>
              <a:ext cx="2818674" cy="460375"/>
            </a:xfrm>
            <a:prstGeom prst="rect">
              <a:avLst/>
            </a:prstGeom>
            <a:noFill/>
          </p:spPr>
          <p:txBody>
            <a:bodyPr wrap="square" rtlCol="0">
              <a:spAutoFit/>
            </a:bodyPr>
            <a:lstStyle/>
            <a:p>
              <a:r>
                <a:rPr lang="en-US" sz="2400" dirty="0">
                  <a:solidFill>
                    <a:schemeClr val="bg1"/>
                  </a:solidFill>
                  <a:latin typeface="微软雅黑" panose="020B0503020204020204" pitchFamily="34" charset="-122"/>
                  <a:ea typeface="微软雅黑" panose="020B0503020204020204" pitchFamily="34" charset="-122"/>
                  <a:sym typeface="+mn-ea"/>
                </a:rPr>
                <a:t>System Overview</a:t>
              </a:r>
              <a:endParaRPr lang="en-US" sz="2400" dirty="0">
                <a:solidFill>
                  <a:schemeClr val="bg1"/>
                </a:solidFill>
                <a:latin typeface="微软雅黑" panose="020B0503020204020204" pitchFamily="34" charset="-122"/>
                <a:ea typeface="微软雅黑" panose="020B0503020204020204" pitchFamily="34" charset="-122"/>
              </a:endParaRPr>
            </a:p>
          </p:txBody>
        </p:sp>
      </p:grpSp>
      <p:grpSp>
        <p:nvGrpSpPr>
          <p:cNvPr id="9" name="组合 8"/>
          <p:cNvGrpSpPr/>
          <p:nvPr/>
        </p:nvGrpSpPr>
        <p:grpSpPr>
          <a:xfrm>
            <a:off x="11550315" y="6507183"/>
            <a:ext cx="299785" cy="299785"/>
            <a:chOff x="11550315" y="6496550"/>
            <a:chExt cx="299785" cy="299785"/>
          </a:xfrm>
        </p:grpSpPr>
        <p:sp>
          <p:nvSpPr>
            <p:cNvPr id="10" name="椭圆 9"/>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右箭头 10"/>
            <p:cNvSpPr/>
            <p:nvPr/>
          </p:nvSpPr>
          <p:spPr>
            <a:xfrm>
              <a:off x="11640049" y="6556709"/>
              <a:ext cx="144379" cy="168442"/>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组合 11"/>
          <p:cNvGrpSpPr/>
          <p:nvPr/>
        </p:nvGrpSpPr>
        <p:grpSpPr>
          <a:xfrm flipH="1">
            <a:off x="11055771" y="6507183"/>
            <a:ext cx="299785" cy="299785"/>
            <a:chOff x="11550315" y="6496550"/>
            <a:chExt cx="299785" cy="299785"/>
          </a:xfrm>
        </p:grpSpPr>
        <p:sp>
          <p:nvSpPr>
            <p:cNvPr id="13" name="椭圆 12"/>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右箭头 13"/>
            <p:cNvSpPr/>
            <p:nvPr/>
          </p:nvSpPr>
          <p:spPr>
            <a:xfrm>
              <a:off x="11640049" y="6556709"/>
              <a:ext cx="144379" cy="168442"/>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圆角矩形 17"/>
          <p:cNvSpPr/>
          <p:nvPr/>
        </p:nvSpPr>
        <p:spPr bwMode="auto">
          <a:xfrm>
            <a:off x="1164590" y="1391920"/>
            <a:ext cx="9779635" cy="4440555"/>
          </a:xfrm>
          <a:prstGeom prst="roundRect">
            <a:avLst>
              <a:gd name="adj" fmla="val 7635"/>
            </a:avLst>
          </a:prstGeom>
          <a:gradFill flip="none" rotWithShape="1">
            <a:gsLst>
              <a:gs pos="50000">
                <a:sysClr val="window" lastClr="FFFFFF">
                  <a:lumMod val="95000"/>
                </a:sysClr>
              </a:gs>
              <a:gs pos="100000">
                <a:sysClr val="window" lastClr="FFFFFF">
                  <a:lumMod val="75000"/>
                </a:sysClr>
              </a:gs>
            </a:gsLst>
            <a:lin ang="2700000" scaled="1"/>
            <a:tileRect/>
          </a:gradFill>
          <a:ln w="38100" cap="flat" cmpd="sng" algn="ctr">
            <a:solidFill>
              <a:srgbClr val="002060"/>
            </a:solidFill>
            <a:prstDash val="solid"/>
          </a:ln>
          <a:effectLst>
            <a:outerShdw blurRad="225425" dist="38100" dir="5220000" algn="ctr">
              <a:srgbClr val="000000">
                <a:alpha val="33000"/>
              </a:srgbClr>
            </a:outerShdw>
          </a:effectLst>
          <a:scene3d>
            <a:camera prst="orthographicFront"/>
            <a:lightRig rig="flat" dir="t"/>
          </a:scene3d>
          <a:sp3d contourW="19050">
            <a:bevelT w="127000" prst="convex"/>
            <a:bevelB w="0" h="0"/>
            <a:contourClr>
              <a:sysClr val="window" lastClr="FFFFFF"/>
            </a:contourClr>
          </a:sp3d>
        </p:spPr>
        <p:txBody>
          <a:bodyPr lIns="91418" tIns="45709" rIns="91418" bIns="45709" anchor="ctr"/>
          <a:lstStyle/>
          <a:p>
            <a:pPr marL="0" marR="0" lvl="2" indent="0" algn="ctr" defTabSz="1283970" eaLnBrk="0" fontAlgn="ctr" latinLnBrk="0" hangingPunct="0">
              <a:lnSpc>
                <a:spcPct val="100000"/>
              </a:lnSpc>
              <a:spcBef>
                <a:spcPts val="0"/>
              </a:spcBef>
              <a:spcAft>
                <a:spcPts val="0"/>
              </a:spcAft>
              <a:buClr>
                <a:srgbClr val="FF0000"/>
              </a:buClr>
              <a:buSzPct val="70000"/>
              <a:buNone/>
              <a:tabLst>
                <a:tab pos="135890" algn="l"/>
              </a:tabLst>
              <a:defRPr/>
            </a:pPr>
            <a:endParaRPr kumimoji="0" lang="zh-CN" altLang="en-US" sz="14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16" name="文本框 15"/>
          <p:cNvSpPr txBox="1"/>
          <p:nvPr/>
        </p:nvSpPr>
        <p:spPr>
          <a:xfrm>
            <a:off x="1616075" y="1828165"/>
            <a:ext cx="8917305" cy="2676525"/>
          </a:xfrm>
          <a:prstGeom prst="rect">
            <a:avLst/>
          </a:prstGeom>
          <a:noFill/>
        </p:spPr>
        <p:txBody>
          <a:bodyPr wrap="square" rtlCol="0">
            <a:spAutoFit/>
          </a:bodyPr>
          <a:lstStyle/>
          <a:p>
            <a:r>
              <a:rPr sz="2800" dirty="0"/>
              <a:t>For Customer Relationship Management is identify user information send information to service. </a:t>
            </a:r>
          </a:p>
          <a:p>
            <a:endParaRPr sz="2800" dirty="0"/>
          </a:p>
          <a:p>
            <a:r>
              <a:rPr sz="2800" dirty="0"/>
              <a:t>The main server checks with the hotel system, and then needs to obtain data from the two systems and update the data.</a:t>
            </a:r>
          </a:p>
        </p:txBody>
      </p:sp>
    </p:spTree>
  </p:cSld>
  <p:clrMapOvr>
    <a:masterClrMapping/>
  </p:clrMapOvr>
  <mc:AlternateContent xmlns:mc="http://schemas.openxmlformats.org/markup-compatibility/2006" xmlns:p14="http://schemas.microsoft.com/office/powerpoint/2010/main">
    <mc:Choice Requires="p14">
      <p:transition spd="slow" p14:dur="2000" advTm="4000"/>
    </mc:Choice>
    <mc:Fallback xmlns="">
      <p:transition spd="slow" advTm="4000"/>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14:presetBounceEnd="28000">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14:bounceEnd="28000">
                                          <p:cBhvr additive="base">
                                            <p:cTn id="7" dur="250" fill="hold"/>
                                            <p:tgtEl>
                                              <p:spTgt spid="4"/>
                                            </p:tgtEl>
                                            <p:attrNameLst>
                                              <p:attrName>ppt_x</p:attrName>
                                            </p:attrNameLst>
                                          </p:cBhvr>
                                          <p:tavLst>
                                            <p:tav tm="0">
                                              <p:val>
                                                <p:strVal val="0-#ppt_w/2"/>
                                              </p:val>
                                            </p:tav>
                                            <p:tav tm="100000">
                                              <p:val>
                                                <p:strVal val="#ppt_x"/>
                                              </p:val>
                                            </p:tav>
                                          </p:tavLst>
                                        </p:anim>
                                        <p:anim calcmode="lin" valueType="num" p14:bounceEnd="28000">
                                          <p:cBhvr additive="base">
                                            <p:cTn id="8" dur="25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2" presetClass="entr" presetSubtype="0" fill="hold" nodeType="after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1000"/>
                                            <p:tgtEl>
                                              <p:spTgt spid="18"/>
                                            </p:tgtEl>
                                          </p:cBhvr>
                                        </p:animEffect>
                                        <p:anim calcmode="lin" valueType="num">
                                          <p:cBhvr>
                                            <p:cTn id="13" dur="1000" fill="hold"/>
                                            <p:tgtEl>
                                              <p:spTgt spid="18"/>
                                            </p:tgtEl>
                                            <p:attrNameLst>
                                              <p:attrName>ppt_x</p:attrName>
                                            </p:attrNameLst>
                                          </p:cBhvr>
                                          <p:tavLst>
                                            <p:tav tm="0">
                                              <p:val>
                                                <p:strVal val="#ppt_x"/>
                                              </p:val>
                                            </p:tav>
                                            <p:tav tm="100000">
                                              <p:val>
                                                <p:strVal val="#ppt_x"/>
                                              </p:val>
                                            </p:tav>
                                          </p:tavLst>
                                        </p:anim>
                                        <p:anim calcmode="lin" valueType="num">
                                          <p:cBhvr>
                                            <p:cTn id="14"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250" fill="hold"/>
                                            <p:tgtEl>
                                              <p:spTgt spid="4"/>
                                            </p:tgtEl>
                                            <p:attrNameLst>
                                              <p:attrName>ppt_x</p:attrName>
                                            </p:attrNameLst>
                                          </p:cBhvr>
                                          <p:tavLst>
                                            <p:tav tm="0">
                                              <p:val>
                                                <p:strVal val="0-#ppt_w/2"/>
                                              </p:val>
                                            </p:tav>
                                            <p:tav tm="100000">
                                              <p:val>
                                                <p:strVal val="#ppt_x"/>
                                              </p:val>
                                            </p:tav>
                                          </p:tavLst>
                                        </p:anim>
                                        <p:anim calcmode="lin" valueType="num">
                                          <p:cBhvr additive="base">
                                            <p:cTn id="8" dur="25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2" presetClass="entr" presetSubtype="0" fill="hold" nodeType="after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1000"/>
                                            <p:tgtEl>
                                              <p:spTgt spid="18"/>
                                            </p:tgtEl>
                                          </p:cBhvr>
                                        </p:animEffect>
                                        <p:anim calcmode="lin" valueType="num">
                                          <p:cBhvr>
                                            <p:cTn id="13" dur="1000" fill="hold"/>
                                            <p:tgtEl>
                                              <p:spTgt spid="18"/>
                                            </p:tgtEl>
                                            <p:attrNameLst>
                                              <p:attrName>ppt_x</p:attrName>
                                            </p:attrNameLst>
                                          </p:cBhvr>
                                          <p:tavLst>
                                            <p:tav tm="0">
                                              <p:val>
                                                <p:strVal val="#ppt_x"/>
                                              </p:val>
                                            </p:tav>
                                            <p:tav tm="100000">
                                              <p:val>
                                                <p:strVal val="#ppt_x"/>
                                              </p:val>
                                            </p:tav>
                                          </p:tavLst>
                                        </p:anim>
                                        <p:anim calcmode="lin" valueType="num">
                                          <p:cBhvr>
                                            <p:cTn id="14"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543560"/>
            <a:ext cx="6372860" cy="494029"/>
            <a:chOff x="0" y="543361"/>
            <a:chExt cx="3634200" cy="493682"/>
          </a:xfrm>
        </p:grpSpPr>
        <p:grpSp>
          <p:nvGrpSpPr>
            <p:cNvPr id="5" name="组合 4"/>
            <p:cNvGrpSpPr/>
            <p:nvPr/>
          </p:nvGrpSpPr>
          <p:grpSpPr>
            <a:xfrm>
              <a:off x="0" y="543361"/>
              <a:ext cx="3370217" cy="493682"/>
              <a:chOff x="0" y="288813"/>
              <a:chExt cx="3370217" cy="493682"/>
            </a:xfrm>
            <a:solidFill>
              <a:srgbClr val="131426"/>
            </a:solidFill>
          </p:grpSpPr>
          <p:sp>
            <p:nvSpPr>
              <p:cNvPr id="7" name="矩形 6"/>
              <p:cNvSpPr/>
              <p:nvPr/>
            </p:nvSpPr>
            <p:spPr>
              <a:xfrm>
                <a:off x="0" y="288813"/>
                <a:ext cx="3052812" cy="49347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直角三角形 7"/>
              <p:cNvSpPr/>
              <p:nvPr/>
            </p:nvSpPr>
            <p:spPr>
              <a:xfrm>
                <a:off x="2139021" y="292620"/>
                <a:ext cx="1231196" cy="489875"/>
              </a:xfrm>
              <a:prstGeom prst="r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文本框 3"/>
            <p:cNvSpPr txBox="1"/>
            <p:nvPr/>
          </p:nvSpPr>
          <p:spPr>
            <a:xfrm>
              <a:off x="1469106" y="543361"/>
              <a:ext cx="2165094" cy="460051"/>
            </a:xfrm>
            <a:prstGeom prst="rect">
              <a:avLst/>
            </a:prstGeom>
            <a:noFill/>
          </p:spPr>
          <p:txBody>
            <a:bodyPr wrap="square" rtlCol="0">
              <a:spAutoFit/>
            </a:bodyPr>
            <a:lstStyle/>
            <a:p>
              <a:r>
                <a:rPr sz="2400" dirty="0">
                  <a:solidFill>
                    <a:schemeClr val="bg1"/>
                  </a:solidFill>
                  <a:latin typeface="微软雅黑" panose="020B0503020204020204" pitchFamily="34" charset="-122"/>
                  <a:ea typeface="微软雅黑" panose="020B0503020204020204" pitchFamily="34" charset="-122"/>
                </a:rPr>
                <a:t>System Diagram</a:t>
              </a:r>
            </a:p>
          </p:txBody>
        </p:sp>
      </p:grpSp>
      <p:grpSp>
        <p:nvGrpSpPr>
          <p:cNvPr id="9" name="组合 8"/>
          <p:cNvGrpSpPr/>
          <p:nvPr/>
        </p:nvGrpSpPr>
        <p:grpSpPr>
          <a:xfrm>
            <a:off x="11550315" y="6507183"/>
            <a:ext cx="299785" cy="299785"/>
            <a:chOff x="11550315" y="6496550"/>
            <a:chExt cx="299785" cy="299785"/>
          </a:xfrm>
        </p:grpSpPr>
        <p:sp>
          <p:nvSpPr>
            <p:cNvPr id="10" name="椭圆 9"/>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右箭头 10"/>
            <p:cNvSpPr/>
            <p:nvPr/>
          </p:nvSpPr>
          <p:spPr>
            <a:xfrm>
              <a:off x="11640049" y="6556709"/>
              <a:ext cx="144379" cy="168442"/>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组合 11"/>
          <p:cNvGrpSpPr/>
          <p:nvPr/>
        </p:nvGrpSpPr>
        <p:grpSpPr>
          <a:xfrm flipH="1">
            <a:off x="11055771" y="6507183"/>
            <a:ext cx="299785" cy="299785"/>
            <a:chOff x="11550315" y="6496550"/>
            <a:chExt cx="299785" cy="299785"/>
          </a:xfrm>
        </p:grpSpPr>
        <p:sp>
          <p:nvSpPr>
            <p:cNvPr id="13" name="椭圆 12"/>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右箭头 13"/>
            <p:cNvSpPr/>
            <p:nvPr/>
          </p:nvSpPr>
          <p:spPr>
            <a:xfrm>
              <a:off x="11640049" y="6556709"/>
              <a:ext cx="144379" cy="168442"/>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3" name="图片 3" descr="1618882203(1)"/>
          <p:cNvPicPr>
            <a:picLocks noChangeAspect="1"/>
          </p:cNvPicPr>
          <p:nvPr/>
        </p:nvPicPr>
        <p:blipFill>
          <a:blip r:embed="rId3"/>
          <a:stretch>
            <a:fillRect/>
          </a:stretch>
        </p:blipFill>
        <p:spPr>
          <a:xfrm>
            <a:off x="1066165" y="1144270"/>
            <a:ext cx="9702800" cy="505142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4000"/>
    </mc:Choice>
    <mc:Fallback xmlns="">
      <p:transition spd="slow" advTm="4000"/>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14:presetBounceEnd="28000">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14:bounceEnd="28000">
                                          <p:cBhvr additive="base">
                                            <p:cTn id="7" dur="250" fill="hold"/>
                                            <p:tgtEl>
                                              <p:spTgt spid="4"/>
                                            </p:tgtEl>
                                            <p:attrNameLst>
                                              <p:attrName>ppt_x</p:attrName>
                                            </p:attrNameLst>
                                          </p:cBhvr>
                                          <p:tavLst>
                                            <p:tav tm="0">
                                              <p:val>
                                                <p:strVal val="0-#ppt_w/2"/>
                                              </p:val>
                                            </p:tav>
                                            <p:tav tm="100000">
                                              <p:val>
                                                <p:strVal val="#ppt_x"/>
                                              </p:val>
                                            </p:tav>
                                          </p:tavLst>
                                        </p:anim>
                                        <p:anim calcmode="lin" valueType="num" p14:bounceEnd="28000">
                                          <p:cBhvr additive="base">
                                            <p:cTn id="8" dur="25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250" fill="hold"/>
                                            <p:tgtEl>
                                              <p:spTgt spid="4"/>
                                            </p:tgtEl>
                                            <p:attrNameLst>
                                              <p:attrName>ppt_x</p:attrName>
                                            </p:attrNameLst>
                                          </p:cBhvr>
                                          <p:tavLst>
                                            <p:tav tm="0">
                                              <p:val>
                                                <p:strVal val="0-#ppt_w/2"/>
                                              </p:val>
                                            </p:tav>
                                            <p:tav tm="100000">
                                              <p:val>
                                                <p:strVal val="#ppt_x"/>
                                              </p:val>
                                            </p:tav>
                                          </p:tavLst>
                                        </p:anim>
                                        <p:anim calcmode="lin" valueType="num">
                                          <p:cBhvr additive="base">
                                            <p:cTn id="8" dur="25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543560"/>
            <a:ext cx="5909945" cy="507716"/>
            <a:chOff x="0" y="543361"/>
            <a:chExt cx="3370217" cy="507359"/>
          </a:xfrm>
        </p:grpSpPr>
        <p:grpSp>
          <p:nvGrpSpPr>
            <p:cNvPr id="5" name="组合 4"/>
            <p:cNvGrpSpPr/>
            <p:nvPr/>
          </p:nvGrpSpPr>
          <p:grpSpPr>
            <a:xfrm>
              <a:off x="0" y="543361"/>
              <a:ext cx="3370216" cy="493479"/>
              <a:chOff x="0" y="288813"/>
              <a:chExt cx="3370216" cy="493479"/>
            </a:xfrm>
            <a:solidFill>
              <a:srgbClr val="131426"/>
            </a:solidFill>
          </p:grpSpPr>
          <p:sp>
            <p:nvSpPr>
              <p:cNvPr id="7" name="矩形 6"/>
              <p:cNvSpPr/>
              <p:nvPr/>
            </p:nvSpPr>
            <p:spPr>
              <a:xfrm>
                <a:off x="0" y="288813"/>
                <a:ext cx="3052812" cy="49347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直角三角形 7"/>
              <p:cNvSpPr/>
              <p:nvPr/>
            </p:nvSpPr>
            <p:spPr>
              <a:xfrm>
                <a:off x="3052811" y="292635"/>
                <a:ext cx="317405" cy="489657"/>
              </a:xfrm>
              <a:prstGeom prst="r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文本框 3"/>
            <p:cNvSpPr txBox="1"/>
            <p:nvPr/>
          </p:nvSpPr>
          <p:spPr>
            <a:xfrm>
              <a:off x="551543" y="590669"/>
              <a:ext cx="2818674" cy="460051"/>
            </a:xfrm>
            <a:prstGeom prst="rect">
              <a:avLst/>
            </a:prstGeom>
            <a:noFill/>
          </p:spPr>
          <p:txBody>
            <a:bodyPr wrap="square" rtlCol="0">
              <a:spAutoFit/>
            </a:bodyPr>
            <a:lstStyle/>
            <a:p>
              <a:r>
                <a:rPr lang="en-US" sz="2400" dirty="0">
                  <a:solidFill>
                    <a:schemeClr val="bg1"/>
                  </a:solidFill>
                  <a:latin typeface="微软雅黑" panose="020B0503020204020204" pitchFamily="34" charset="-122"/>
                  <a:ea typeface="微软雅黑" panose="020B0503020204020204" pitchFamily="34" charset="-122"/>
                </a:rPr>
                <a:t>                </a:t>
              </a:r>
              <a:r>
                <a:rPr sz="2400" dirty="0">
                  <a:solidFill>
                    <a:schemeClr val="bg1"/>
                  </a:solidFill>
                  <a:latin typeface="微软雅黑" panose="020B0503020204020204" pitchFamily="34" charset="-122"/>
                  <a:ea typeface="微软雅黑" panose="020B0503020204020204" pitchFamily="34" charset="-122"/>
                </a:rPr>
                <a:t>Actor Identification</a:t>
              </a:r>
            </a:p>
          </p:txBody>
        </p:sp>
      </p:grpSp>
      <p:grpSp>
        <p:nvGrpSpPr>
          <p:cNvPr id="9" name="组合 8"/>
          <p:cNvGrpSpPr/>
          <p:nvPr/>
        </p:nvGrpSpPr>
        <p:grpSpPr>
          <a:xfrm>
            <a:off x="11550315" y="6507183"/>
            <a:ext cx="299785" cy="299785"/>
            <a:chOff x="11550315" y="6496550"/>
            <a:chExt cx="299785" cy="299785"/>
          </a:xfrm>
        </p:grpSpPr>
        <p:sp>
          <p:nvSpPr>
            <p:cNvPr id="10" name="椭圆 9"/>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右箭头 10"/>
            <p:cNvSpPr/>
            <p:nvPr/>
          </p:nvSpPr>
          <p:spPr>
            <a:xfrm>
              <a:off x="11640049" y="6556709"/>
              <a:ext cx="144379" cy="168442"/>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组合 11"/>
          <p:cNvGrpSpPr/>
          <p:nvPr/>
        </p:nvGrpSpPr>
        <p:grpSpPr>
          <a:xfrm flipH="1">
            <a:off x="11055771" y="6507183"/>
            <a:ext cx="299785" cy="299785"/>
            <a:chOff x="11550315" y="6496550"/>
            <a:chExt cx="299785" cy="299785"/>
          </a:xfrm>
        </p:grpSpPr>
        <p:sp>
          <p:nvSpPr>
            <p:cNvPr id="13" name="椭圆 12"/>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右箭头 13"/>
            <p:cNvSpPr/>
            <p:nvPr/>
          </p:nvSpPr>
          <p:spPr>
            <a:xfrm>
              <a:off x="11640049" y="6556709"/>
              <a:ext cx="144379" cy="168442"/>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圆角矩形 1"/>
          <p:cNvSpPr/>
          <p:nvPr/>
        </p:nvSpPr>
        <p:spPr bwMode="auto">
          <a:xfrm>
            <a:off x="1164590" y="1391920"/>
            <a:ext cx="9779635" cy="4440555"/>
          </a:xfrm>
          <a:prstGeom prst="roundRect">
            <a:avLst>
              <a:gd name="adj" fmla="val 7635"/>
            </a:avLst>
          </a:prstGeom>
          <a:gradFill flip="none" rotWithShape="1">
            <a:gsLst>
              <a:gs pos="50000">
                <a:sysClr val="window" lastClr="FFFFFF">
                  <a:lumMod val="95000"/>
                </a:sysClr>
              </a:gs>
              <a:gs pos="100000">
                <a:sysClr val="window" lastClr="FFFFFF">
                  <a:lumMod val="75000"/>
                </a:sysClr>
              </a:gs>
            </a:gsLst>
            <a:lin ang="2700000" scaled="1"/>
            <a:tileRect/>
          </a:gradFill>
          <a:ln w="38100" cap="flat" cmpd="sng" algn="ctr">
            <a:solidFill>
              <a:srgbClr val="002060"/>
            </a:solidFill>
            <a:prstDash val="solid"/>
          </a:ln>
          <a:effectLst>
            <a:outerShdw blurRad="225425" dist="38100" dir="5220000" algn="ctr">
              <a:srgbClr val="000000">
                <a:alpha val="33000"/>
              </a:srgbClr>
            </a:outerShdw>
          </a:effectLst>
          <a:scene3d>
            <a:camera prst="orthographicFront"/>
            <a:lightRig rig="flat" dir="t"/>
          </a:scene3d>
          <a:sp3d contourW="19050">
            <a:bevelT w="127000" prst="convex"/>
            <a:bevelB w="0" h="0"/>
            <a:contourClr>
              <a:sysClr val="window" lastClr="FFFFFF"/>
            </a:contourClr>
          </a:sp3d>
        </p:spPr>
        <p:txBody>
          <a:bodyPr lIns="91418" tIns="45709" rIns="91418" bIns="45709" anchor="ctr"/>
          <a:lstStyle/>
          <a:p>
            <a:pPr marL="0" marR="0" lvl="2" indent="0" algn="ctr" defTabSz="1283970" eaLnBrk="0" fontAlgn="ctr" latinLnBrk="0" hangingPunct="0">
              <a:lnSpc>
                <a:spcPct val="100000"/>
              </a:lnSpc>
              <a:spcBef>
                <a:spcPts val="0"/>
              </a:spcBef>
              <a:spcAft>
                <a:spcPts val="0"/>
              </a:spcAft>
              <a:buClr>
                <a:srgbClr val="FF0000"/>
              </a:buClr>
              <a:buSzPct val="70000"/>
              <a:buNone/>
              <a:tabLst>
                <a:tab pos="135890" algn="l"/>
              </a:tabLst>
              <a:defRPr/>
            </a:pPr>
            <a:endParaRPr kumimoji="0" lang="zh-CN" altLang="en-US" sz="14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3" name="文本框 2"/>
          <p:cNvSpPr txBox="1"/>
          <p:nvPr/>
        </p:nvSpPr>
        <p:spPr>
          <a:xfrm>
            <a:off x="1534795" y="1706245"/>
            <a:ext cx="8917305" cy="3107690"/>
          </a:xfrm>
          <a:prstGeom prst="rect">
            <a:avLst/>
          </a:prstGeom>
          <a:noFill/>
        </p:spPr>
        <p:txBody>
          <a:bodyPr wrap="square" rtlCol="0">
            <a:spAutoFit/>
          </a:bodyPr>
          <a:lstStyle/>
          <a:p>
            <a:r>
              <a:rPr sz="2800" dirty="0"/>
              <a:t>Customers can add and resell their own rooms in the system.</a:t>
            </a:r>
          </a:p>
          <a:p>
            <a:r>
              <a:rPr sz="2800" dirty="0"/>
              <a:t>Buyers interact with room searching method and payment method.</a:t>
            </a:r>
          </a:p>
          <a:p>
            <a:r>
              <a:rPr sz="2800" dirty="0"/>
              <a:t>Main Service Confirm room and Upload room info method interact with System.</a:t>
            </a:r>
          </a:p>
          <a:p>
            <a:r>
              <a:rPr sz="2800" dirty="0"/>
              <a:t>Data Collection System interact with data source such as room info or user info.</a:t>
            </a:r>
          </a:p>
        </p:txBody>
      </p:sp>
    </p:spTree>
  </p:cSld>
  <p:clrMapOvr>
    <a:masterClrMapping/>
  </p:clrMapOvr>
  <mc:AlternateContent xmlns:mc="http://schemas.openxmlformats.org/markup-compatibility/2006" xmlns:p14="http://schemas.microsoft.com/office/powerpoint/2010/main">
    <mc:Choice Requires="p14">
      <p:transition spd="slow" p14:dur="2000" advTm="4000"/>
    </mc:Choice>
    <mc:Fallback xmlns="">
      <p:transition spd="slow" advTm="4000"/>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14:presetBounceEnd="28000">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14:bounceEnd="28000">
                                          <p:cBhvr additive="base">
                                            <p:cTn id="7" dur="250" fill="hold"/>
                                            <p:tgtEl>
                                              <p:spTgt spid="4"/>
                                            </p:tgtEl>
                                            <p:attrNameLst>
                                              <p:attrName>ppt_x</p:attrName>
                                            </p:attrNameLst>
                                          </p:cBhvr>
                                          <p:tavLst>
                                            <p:tav tm="0">
                                              <p:val>
                                                <p:strVal val="0-#ppt_w/2"/>
                                              </p:val>
                                            </p:tav>
                                            <p:tav tm="100000">
                                              <p:val>
                                                <p:strVal val="#ppt_x"/>
                                              </p:val>
                                            </p:tav>
                                          </p:tavLst>
                                        </p:anim>
                                        <p:anim calcmode="lin" valueType="num" p14:bounceEnd="28000">
                                          <p:cBhvr additive="base">
                                            <p:cTn id="8" dur="25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250" fill="hold"/>
                                            <p:tgtEl>
                                              <p:spTgt spid="4"/>
                                            </p:tgtEl>
                                            <p:attrNameLst>
                                              <p:attrName>ppt_x</p:attrName>
                                            </p:attrNameLst>
                                          </p:cBhvr>
                                          <p:tavLst>
                                            <p:tav tm="0">
                                              <p:val>
                                                <p:strVal val="0-#ppt_w/2"/>
                                              </p:val>
                                            </p:tav>
                                            <p:tav tm="100000">
                                              <p:val>
                                                <p:strVal val="#ppt_x"/>
                                              </p:val>
                                            </p:tav>
                                          </p:tavLst>
                                        </p:anim>
                                        <p:anim calcmode="lin" valueType="num">
                                          <p:cBhvr additive="base">
                                            <p:cTn id="8" dur="25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543560"/>
            <a:ext cx="7394575" cy="494248"/>
            <a:chOff x="0" y="543361"/>
            <a:chExt cx="3370217" cy="493479"/>
          </a:xfrm>
        </p:grpSpPr>
        <p:grpSp>
          <p:nvGrpSpPr>
            <p:cNvPr id="5" name="组合 4"/>
            <p:cNvGrpSpPr/>
            <p:nvPr/>
          </p:nvGrpSpPr>
          <p:grpSpPr>
            <a:xfrm>
              <a:off x="0" y="543361"/>
              <a:ext cx="3370216" cy="493479"/>
              <a:chOff x="0" y="288813"/>
              <a:chExt cx="3370216" cy="493479"/>
            </a:xfrm>
            <a:solidFill>
              <a:srgbClr val="131426"/>
            </a:solidFill>
          </p:grpSpPr>
          <p:sp>
            <p:nvSpPr>
              <p:cNvPr id="7" name="矩形 6"/>
              <p:cNvSpPr/>
              <p:nvPr/>
            </p:nvSpPr>
            <p:spPr>
              <a:xfrm>
                <a:off x="0" y="288813"/>
                <a:ext cx="3052812" cy="49347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直角三角形 7"/>
              <p:cNvSpPr/>
              <p:nvPr/>
            </p:nvSpPr>
            <p:spPr>
              <a:xfrm>
                <a:off x="3052811" y="292635"/>
                <a:ext cx="317405" cy="489657"/>
              </a:xfrm>
              <a:prstGeom prst="r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文本框 3"/>
            <p:cNvSpPr txBox="1"/>
            <p:nvPr/>
          </p:nvSpPr>
          <p:spPr>
            <a:xfrm>
              <a:off x="1802176" y="576964"/>
              <a:ext cx="1568041" cy="459659"/>
            </a:xfrm>
            <a:prstGeom prst="rect">
              <a:avLst/>
            </a:prstGeom>
            <a:noFill/>
          </p:spPr>
          <p:txBody>
            <a:bodyPr wrap="square" rtlCol="0">
              <a:spAutoFit/>
            </a:bodyPr>
            <a:lstStyle/>
            <a:p>
              <a:r>
                <a:rPr sz="2400" dirty="0">
                  <a:solidFill>
                    <a:schemeClr val="bg1"/>
                  </a:solidFill>
                  <a:latin typeface="微软雅黑" panose="020B0503020204020204" pitchFamily="34" charset="-122"/>
                  <a:ea typeface="微软雅黑" panose="020B0503020204020204" pitchFamily="34" charset="-122"/>
                </a:rPr>
                <a:t>Architectural Style</a:t>
              </a:r>
            </a:p>
          </p:txBody>
        </p:sp>
      </p:grpSp>
      <p:grpSp>
        <p:nvGrpSpPr>
          <p:cNvPr id="9" name="组合 8"/>
          <p:cNvGrpSpPr/>
          <p:nvPr/>
        </p:nvGrpSpPr>
        <p:grpSpPr>
          <a:xfrm>
            <a:off x="11550315" y="6507183"/>
            <a:ext cx="299785" cy="299785"/>
            <a:chOff x="11550315" y="6496550"/>
            <a:chExt cx="299785" cy="299785"/>
          </a:xfrm>
        </p:grpSpPr>
        <p:sp>
          <p:nvSpPr>
            <p:cNvPr id="10" name="椭圆 9"/>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右箭头 10"/>
            <p:cNvSpPr/>
            <p:nvPr/>
          </p:nvSpPr>
          <p:spPr>
            <a:xfrm>
              <a:off x="11640049" y="6556709"/>
              <a:ext cx="144379" cy="168442"/>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组合 11"/>
          <p:cNvGrpSpPr/>
          <p:nvPr/>
        </p:nvGrpSpPr>
        <p:grpSpPr>
          <a:xfrm flipH="1">
            <a:off x="11055771" y="6507183"/>
            <a:ext cx="299785" cy="299785"/>
            <a:chOff x="11550315" y="6496550"/>
            <a:chExt cx="299785" cy="299785"/>
          </a:xfrm>
        </p:grpSpPr>
        <p:sp>
          <p:nvSpPr>
            <p:cNvPr id="13" name="椭圆 12"/>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右箭头 13"/>
            <p:cNvSpPr/>
            <p:nvPr/>
          </p:nvSpPr>
          <p:spPr>
            <a:xfrm>
              <a:off x="11640049" y="6556709"/>
              <a:ext cx="144379" cy="168442"/>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圆角矩形 1"/>
          <p:cNvSpPr/>
          <p:nvPr/>
        </p:nvSpPr>
        <p:spPr bwMode="auto">
          <a:xfrm>
            <a:off x="1164590" y="1391920"/>
            <a:ext cx="9779635" cy="4440555"/>
          </a:xfrm>
          <a:prstGeom prst="roundRect">
            <a:avLst>
              <a:gd name="adj" fmla="val 7635"/>
            </a:avLst>
          </a:prstGeom>
          <a:gradFill flip="none" rotWithShape="1">
            <a:gsLst>
              <a:gs pos="50000">
                <a:sysClr val="window" lastClr="FFFFFF">
                  <a:lumMod val="95000"/>
                </a:sysClr>
              </a:gs>
              <a:gs pos="100000">
                <a:sysClr val="window" lastClr="FFFFFF">
                  <a:lumMod val="75000"/>
                </a:sysClr>
              </a:gs>
            </a:gsLst>
            <a:lin ang="2700000" scaled="1"/>
            <a:tileRect/>
          </a:gradFill>
          <a:ln w="38100" cap="flat" cmpd="sng" algn="ctr">
            <a:solidFill>
              <a:srgbClr val="002060"/>
            </a:solidFill>
            <a:prstDash val="solid"/>
          </a:ln>
          <a:effectLst>
            <a:outerShdw blurRad="225425" dist="38100" dir="5220000" algn="ctr">
              <a:srgbClr val="000000">
                <a:alpha val="33000"/>
              </a:srgbClr>
            </a:outerShdw>
          </a:effectLst>
          <a:scene3d>
            <a:camera prst="orthographicFront"/>
            <a:lightRig rig="flat" dir="t"/>
          </a:scene3d>
          <a:sp3d contourW="19050">
            <a:bevelT w="127000" prst="convex"/>
            <a:bevelB w="0" h="0"/>
            <a:contourClr>
              <a:sysClr val="window" lastClr="FFFFFF"/>
            </a:contourClr>
          </a:sp3d>
        </p:spPr>
        <p:txBody>
          <a:bodyPr lIns="91418" tIns="45709" rIns="91418" bIns="45709" anchor="ctr"/>
          <a:lstStyle/>
          <a:p>
            <a:pPr marL="0" marR="0" lvl="2" indent="0" algn="ctr" defTabSz="1283970" eaLnBrk="0" fontAlgn="ctr" latinLnBrk="0" hangingPunct="0">
              <a:lnSpc>
                <a:spcPct val="100000"/>
              </a:lnSpc>
              <a:spcBef>
                <a:spcPts val="0"/>
              </a:spcBef>
              <a:spcAft>
                <a:spcPts val="0"/>
              </a:spcAft>
              <a:buClr>
                <a:srgbClr val="FF0000"/>
              </a:buClr>
              <a:buSzPct val="70000"/>
              <a:buNone/>
              <a:tabLst>
                <a:tab pos="135890" algn="l"/>
              </a:tabLst>
              <a:defRPr/>
            </a:pPr>
            <a:endParaRPr kumimoji="0" lang="zh-CN" altLang="en-US" sz="14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3" name="文本框 2"/>
          <p:cNvSpPr txBox="1"/>
          <p:nvPr/>
        </p:nvSpPr>
        <p:spPr>
          <a:xfrm>
            <a:off x="1637665" y="1716405"/>
            <a:ext cx="8917305" cy="3969385"/>
          </a:xfrm>
          <a:prstGeom prst="rect">
            <a:avLst/>
          </a:prstGeom>
          <a:noFill/>
        </p:spPr>
        <p:txBody>
          <a:bodyPr wrap="square" rtlCol="0">
            <a:spAutoFit/>
          </a:bodyPr>
          <a:lstStyle/>
          <a:p>
            <a:r>
              <a:rPr sz="2800" dirty="0"/>
              <a:t>The system will use the client-server architecture</a:t>
            </a:r>
            <a:r>
              <a:rPr lang="en-US" sz="2800" dirty="0"/>
              <a:t>.</a:t>
            </a:r>
            <a:endParaRPr sz="2800" dirty="0"/>
          </a:p>
          <a:p>
            <a:r>
              <a:rPr sz="2800" dirty="0"/>
              <a:t>the server: is responsible for providing services to other subsystems, such as the database server to provide data storage and management services.</a:t>
            </a:r>
          </a:p>
          <a:p>
            <a:r>
              <a:rPr sz="2800" dirty="0">
                <a:sym typeface="+mn-ea"/>
              </a:rPr>
              <a:t>Client: Request service from the server. Clients are usually independent subsystems. In a certain period of time, there may be multiple client programs running concurrently, such as data collection systems, inventory systems, and customer relationship management systems. </a:t>
            </a:r>
            <a:endParaRPr sz="2800" dirty="0"/>
          </a:p>
        </p:txBody>
      </p:sp>
    </p:spTree>
  </p:cSld>
  <p:clrMapOvr>
    <a:masterClrMapping/>
  </p:clrMapOvr>
  <mc:AlternateContent xmlns:mc="http://schemas.openxmlformats.org/markup-compatibility/2006" xmlns:p14="http://schemas.microsoft.com/office/powerpoint/2010/main">
    <mc:Choice Requires="p14">
      <p:transition spd="slow" p14:dur="2000" advTm="4000"/>
    </mc:Choice>
    <mc:Fallback xmlns="">
      <p:transition spd="slow" advTm="4000"/>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14:presetBounceEnd="28000">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14:bounceEnd="28000">
                                          <p:cBhvr additive="base">
                                            <p:cTn id="7" dur="250" fill="hold"/>
                                            <p:tgtEl>
                                              <p:spTgt spid="4"/>
                                            </p:tgtEl>
                                            <p:attrNameLst>
                                              <p:attrName>ppt_x</p:attrName>
                                            </p:attrNameLst>
                                          </p:cBhvr>
                                          <p:tavLst>
                                            <p:tav tm="0">
                                              <p:val>
                                                <p:strVal val="0-#ppt_w/2"/>
                                              </p:val>
                                            </p:tav>
                                            <p:tav tm="100000">
                                              <p:val>
                                                <p:strVal val="#ppt_x"/>
                                              </p:val>
                                            </p:tav>
                                          </p:tavLst>
                                        </p:anim>
                                        <p:anim calcmode="lin" valueType="num" p14:bounceEnd="28000">
                                          <p:cBhvr additive="base">
                                            <p:cTn id="8" dur="25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250" fill="hold"/>
                                            <p:tgtEl>
                                              <p:spTgt spid="4"/>
                                            </p:tgtEl>
                                            <p:attrNameLst>
                                              <p:attrName>ppt_x</p:attrName>
                                            </p:attrNameLst>
                                          </p:cBhvr>
                                          <p:tavLst>
                                            <p:tav tm="0">
                                              <p:val>
                                                <p:strVal val="0-#ppt_w/2"/>
                                              </p:val>
                                            </p:tav>
                                            <p:tav tm="100000">
                                              <p:val>
                                                <p:strVal val="#ppt_x"/>
                                              </p:val>
                                            </p:tav>
                                          </p:tavLst>
                                        </p:anim>
                                        <p:anim calcmode="lin" valueType="num">
                                          <p:cBhvr additive="base">
                                            <p:cTn id="8" dur="25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543560"/>
            <a:ext cx="7394575" cy="494248"/>
            <a:chOff x="0" y="543361"/>
            <a:chExt cx="3370217" cy="493479"/>
          </a:xfrm>
        </p:grpSpPr>
        <p:grpSp>
          <p:nvGrpSpPr>
            <p:cNvPr id="5" name="组合 4"/>
            <p:cNvGrpSpPr/>
            <p:nvPr/>
          </p:nvGrpSpPr>
          <p:grpSpPr>
            <a:xfrm>
              <a:off x="0" y="543361"/>
              <a:ext cx="3370216" cy="493479"/>
              <a:chOff x="0" y="288813"/>
              <a:chExt cx="3370216" cy="493479"/>
            </a:xfrm>
            <a:solidFill>
              <a:srgbClr val="131426"/>
            </a:solidFill>
          </p:grpSpPr>
          <p:sp>
            <p:nvSpPr>
              <p:cNvPr id="7" name="矩形 6"/>
              <p:cNvSpPr/>
              <p:nvPr/>
            </p:nvSpPr>
            <p:spPr>
              <a:xfrm>
                <a:off x="0" y="288813"/>
                <a:ext cx="3052812" cy="49347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直角三角形 7"/>
              <p:cNvSpPr/>
              <p:nvPr/>
            </p:nvSpPr>
            <p:spPr>
              <a:xfrm>
                <a:off x="3052811" y="292635"/>
                <a:ext cx="317405" cy="489657"/>
              </a:xfrm>
              <a:prstGeom prst="r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文本框 3"/>
            <p:cNvSpPr txBox="1"/>
            <p:nvPr/>
          </p:nvSpPr>
          <p:spPr>
            <a:xfrm>
              <a:off x="1802176" y="576964"/>
              <a:ext cx="1568041" cy="459659"/>
            </a:xfrm>
            <a:prstGeom prst="rect">
              <a:avLst/>
            </a:prstGeom>
            <a:noFill/>
          </p:spPr>
          <p:txBody>
            <a:bodyPr wrap="square" rtlCol="0">
              <a:spAutoFit/>
            </a:bodyPr>
            <a:lstStyle/>
            <a:p>
              <a:r>
                <a:rPr sz="2400" dirty="0">
                  <a:solidFill>
                    <a:schemeClr val="bg1"/>
                  </a:solidFill>
                  <a:latin typeface="微软雅黑" panose="020B0503020204020204" pitchFamily="34" charset="-122"/>
                  <a:ea typeface="微软雅黑" panose="020B0503020204020204" pitchFamily="34" charset="-122"/>
                </a:rPr>
                <a:t>Architectural Style</a:t>
              </a:r>
            </a:p>
          </p:txBody>
        </p:sp>
      </p:grpSp>
      <p:grpSp>
        <p:nvGrpSpPr>
          <p:cNvPr id="9" name="组合 8"/>
          <p:cNvGrpSpPr/>
          <p:nvPr/>
        </p:nvGrpSpPr>
        <p:grpSpPr>
          <a:xfrm>
            <a:off x="11550315" y="6507183"/>
            <a:ext cx="299785" cy="299785"/>
            <a:chOff x="11550315" y="6496550"/>
            <a:chExt cx="299785" cy="299785"/>
          </a:xfrm>
        </p:grpSpPr>
        <p:sp>
          <p:nvSpPr>
            <p:cNvPr id="10" name="椭圆 9"/>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右箭头 10"/>
            <p:cNvSpPr/>
            <p:nvPr/>
          </p:nvSpPr>
          <p:spPr>
            <a:xfrm>
              <a:off x="11640049" y="6556709"/>
              <a:ext cx="144379" cy="168442"/>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组合 11"/>
          <p:cNvGrpSpPr/>
          <p:nvPr/>
        </p:nvGrpSpPr>
        <p:grpSpPr>
          <a:xfrm flipH="1">
            <a:off x="11055771" y="6507183"/>
            <a:ext cx="299785" cy="299785"/>
            <a:chOff x="11550315" y="6496550"/>
            <a:chExt cx="299785" cy="299785"/>
          </a:xfrm>
        </p:grpSpPr>
        <p:sp>
          <p:nvSpPr>
            <p:cNvPr id="13" name="椭圆 12"/>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右箭头 13"/>
            <p:cNvSpPr/>
            <p:nvPr/>
          </p:nvSpPr>
          <p:spPr>
            <a:xfrm>
              <a:off x="11640049" y="6556709"/>
              <a:ext cx="144379" cy="168442"/>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圆角矩形 1"/>
          <p:cNvSpPr/>
          <p:nvPr/>
        </p:nvSpPr>
        <p:spPr bwMode="auto">
          <a:xfrm>
            <a:off x="1164590" y="1391920"/>
            <a:ext cx="9779635" cy="4440555"/>
          </a:xfrm>
          <a:prstGeom prst="roundRect">
            <a:avLst>
              <a:gd name="adj" fmla="val 7635"/>
            </a:avLst>
          </a:prstGeom>
          <a:gradFill flip="none" rotWithShape="1">
            <a:gsLst>
              <a:gs pos="50000">
                <a:sysClr val="window" lastClr="FFFFFF">
                  <a:lumMod val="95000"/>
                </a:sysClr>
              </a:gs>
              <a:gs pos="100000">
                <a:sysClr val="window" lastClr="FFFFFF">
                  <a:lumMod val="75000"/>
                </a:sysClr>
              </a:gs>
            </a:gsLst>
            <a:lin ang="2700000" scaled="1"/>
            <a:tileRect/>
          </a:gradFill>
          <a:ln w="38100" cap="flat" cmpd="sng" algn="ctr">
            <a:solidFill>
              <a:srgbClr val="002060"/>
            </a:solidFill>
            <a:prstDash val="solid"/>
          </a:ln>
          <a:effectLst>
            <a:outerShdw blurRad="225425" dist="38100" dir="5220000" algn="ctr">
              <a:srgbClr val="000000">
                <a:alpha val="33000"/>
              </a:srgbClr>
            </a:outerShdw>
          </a:effectLst>
          <a:scene3d>
            <a:camera prst="orthographicFront"/>
            <a:lightRig rig="flat" dir="t"/>
          </a:scene3d>
          <a:sp3d contourW="19050">
            <a:bevelT w="127000" prst="convex"/>
            <a:bevelB w="0" h="0"/>
            <a:contourClr>
              <a:sysClr val="window" lastClr="FFFFFF"/>
            </a:contourClr>
          </a:sp3d>
        </p:spPr>
        <p:txBody>
          <a:bodyPr lIns="91418" tIns="45709" rIns="91418" bIns="45709" anchor="ctr"/>
          <a:lstStyle/>
          <a:p>
            <a:pPr marL="0" marR="0" lvl="2" indent="0" algn="ctr" defTabSz="1283970" eaLnBrk="0" fontAlgn="ctr" latinLnBrk="0" hangingPunct="0">
              <a:lnSpc>
                <a:spcPct val="100000"/>
              </a:lnSpc>
              <a:spcBef>
                <a:spcPts val="0"/>
              </a:spcBef>
              <a:spcAft>
                <a:spcPts val="0"/>
              </a:spcAft>
              <a:buClr>
                <a:srgbClr val="FF0000"/>
              </a:buClr>
              <a:buSzPct val="70000"/>
              <a:buNone/>
              <a:tabLst>
                <a:tab pos="135890" algn="l"/>
              </a:tabLst>
              <a:defRPr/>
            </a:pPr>
            <a:endParaRPr kumimoji="0" lang="zh-CN" altLang="en-US" sz="14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3" name="文本框 2"/>
          <p:cNvSpPr txBox="1"/>
          <p:nvPr/>
        </p:nvSpPr>
        <p:spPr>
          <a:xfrm>
            <a:off x="1516380" y="1513205"/>
            <a:ext cx="8917305" cy="2245360"/>
          </a:xfrm>
          <a:prstGeom prst="rect">
            <a:avLst/>
          </a:prstGeom>
          <a:noFill/>
        </p:spPr>
        <p:txBody>
          <a:bodyPr wrap="square" rtlCol="0">
            <a:spAutoFit/>
          </a:bodyPr>
          <a:lstStyle/>
          <a:p>
            <a:r>
              <a:rPr sz="2800" dirty="0"/>
              <a:t>The advantage of C/S is that it can give full play to the processing capabilities of the client, and a lot of work can be submitted to the server after being processed by the client. Make the client's response speed fast, can reduce the pressure on the server, and have higher security and stability.</a:t>
            </a:r>
          </a:p>
        </p:txBody>
      </p:sp>
    </p:spTree>
  </p:cSld>
  <p:clrMapOvr>
    <a:masterClrMapping/>
  </p:clrMapOvr>
  <mc:AlternateContent xmlns:mc="http://schemas.openxmlformats.org/markup-compatibility/2006" xmlns:p14="http://schemas.microsoft.com/office/powerpoint/2010/main">
    <mc:Choice Requires="p14">
      <p:transition spd="slow" p14:dur="2000" advTm="4000"/>
    </mc:Choice>
    <mc:Fallback xmlns="">
      <p:transition spd="slow" advTm="4000"/>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14:presetBounceEnd="28000">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14:bounceEnd="28000">
                                          <p:cBhvr additive="base">
                                            <p:cTn id="7" dur="250" fill="hold"/>
                                            <p:tgtEl>
                                              <p:spTgt spid="4"/>
                                            </p:tgtEl>
                                            <p:attrNameLst>
                                              <p:attrName>ppt_x</p:attrName>
                                            </p:attrNameLst>
                                          </p:cBhvr>
                                          <p:tavLst>
                                            <p:tav tm="0">
                                              <p:val>
                                                <p:strVal val="0-#ppt_w/2"/>
                                              </p:val>
                                            </p:tav>
                                            <p:tav tm="100000">
                                              <p:val>
                                                <p:strVal val="#ppt_x"/>
                                              </p:val>
                                            </p:tav>
                                          </p:tavLst>
                                        </p:anim>
                                        <p:anim calcmode="lin" valueType="num" p14:bounceEnd="28000">
                                          <p:cBhvr additive="base">
                                            <p:cTn id="8" dur="25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250" fill="hold"/>
                                            <p:tgtEl>
                                              <p:spTgt spid="4"/>
                                            </p:tgtEl>
                                            <p:attrNameLst>
                                              <p:attrName>ppt_x</p:attrName>
                                            </p:attrNameLst>
                                          </p:cBhvr>
                                          <p:tavLst>
                                            <p:tav tm="0">
                                              <p:val>
                                                <p:strVal val="0-#ppt_w/2"/>
                                              </p:val>
                                            </p:tav>
                                            <p:tav tm="100000">
                                              <p:val>
                                                <p:strVal val="#ppt_x"/>
                                              </p:val>
                                            </p:tav>
                                          </p:tavLst>
                                        </p:anim>
                                        <p:anim calcmode="lin" valueType="num">
                                          <p:cBhvr additive="base">
                                            <p:cTn id="8" dur="25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543560"/>
            <a:ext cx="7394575" cy="508000"/>
            <a:chOff x="0" y="543361"/>
            <a:chExt cx="3370217" cy="507210"/>
          </a:xfrm>
        </p:grpSpPr>
        <p:grpSp>
          <p:nvGrpSpPr>
            <p:cNvPr id="5" name="组合 4"/>
            <p:cNvGrpSpPr/>
            <p:nvPr/>
          </p:nvGrpSpPr>
          <p:grpSpPr>
            <a:xfrm>
              <a:off x="0" y="543361"/>
              <a:ext cx="3370216" cy="493479"/>
              <a:chOff x="0" y="288813"/>
              <a:chExt cx="3370216" cy="493479"/>
            </a:xfrm>
            <a:solidFill>
              <a:srgbClr val="131426"/>
            </a:solidFill>
          </p:grpSpPr>
          <p:sp>
            <p:nvSpPr>
              <p:cNvPr id="7" name="矩形 6"/>
              <p:cNvSpPr/>
              <p:nvPr/>
            </p:nvSpPr>
            <p:spPr>
              <a:xfrm>
                <a:off x="0" y="288813"/>
                <a:ext cx="3052812" cy="49347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直角三角形 7"/>
              <p:cNvSpPr/>
              <p:nvPr/>
            </p:nvSpPr>
            <p:spPr>
              <a:xfrm>
                <a:off x="3052811" y="292635"/>
                <a:ext cx="317405" cy="489657"/>
              </a:xfrm>
              <a:prstGeom prst="r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文本框 3"/>
            <p:cNvSpPr txBox="1"/>
            <p:nvPr/>
          </p:nvSpPr>
          <p:spPr>
            <a:xfrm>
              <a:off x="1882922" y="590912"/>
              <a:ext cx="1487295" cy="459659"/>
            </a:xfrm>
            <a:prstGeom prst="rect">
              <a:avLst/>
            </a:prstGeom>
            <a:noFill/>
          </p:spPr>
          <p:txBody>
            <a:bodyPr wrap="square" rtlCol="0">
              <a:spAutoFit/>
            </a:bodyPr>
            <a:lstStyle/>
            <a:p>
              <a:r>
                <a:rPr sz="2400" dirty="0">
                  <a:solidFill>
                    <a:schemeClr val="bg1"/>
                  </a:solidFill>
                  <a:latin typeface="微软雅黑" panose="020B0503020204020204" pitchFamily="34" charset="-122"/>
                  <a:ea typeface="微软雅黑" panose="020B0503020204020204" pitchFamily="34" charset="-122"/>
                </a:rPr>
                <a:t>Design Pattern(s)</a:t>
              </a:r>
            </a:p>
          </p:txBody>
        </p:sp>
      </p:grpSp>
      <p:grpSp>
        <p:nvGrpSpPr>
          <p:cNvPr id="9" name="组合 8"/>
          <p:cNvGrpSpPr/>
          <p:nvPr/>
        </p:nvGrpSpPr>
        <p:grpSpPr>
          <a:xfrm>
            <a:off x="11550315" y="6507183"/>
            <a:ext cx="299785" cy="299785"/>
            <a:chOff x="11550315" y="6496550"/>
            <a:chExt cx="299785" cy="299785"/>
          </a:xfrm>
        </p:grpSpPr>
        <p:sp>
          <p:nvSpPr>
            <p:cNvPr id="10" name="椭圆 9"/>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右箭头 10"/>
            <p:cNvSpPr/>
            <p:nvPr/>
          </p:nvSpPr>
          <p:spPr>
            <a:xfrm>
              <a:off x="11640049" y="6556709"/>
              <a:ext cx="144379" cy="168442"/>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组合 11"/>
          <p:cNvGrpSpPr/>
          <p:nvPr/>
        </p:nvGrpSpPr>
        <p:grpSpPr>
          <a:xfrm flipH="1">
            <a:off x="11055771" y="6507183"/>
            <a:ext cx="299785" cy="299785"/>
            <a:chOff x="11550315" y="6496550"/>
            <a:chExt cx="299785" cy="299785"/>
          </a:xfrm>
        </p:grpSpPr>
        <p:sp>
          <p:nvSpPr>
            <p:cNvPr id="13" name="椭圆 12"/>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右箭头 13"/>
            <p:cNvSpPr/>
            <p:nvPr/>
          </p:nvSpPr>
          <p:spPr>
            <a:xfrm>
              <a:off x="11640049" y="6556709"/>
              <a:ext cx="144379" cy="168442"/>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圆角矩形 1"/>
          <p:cNvSpPr/>
          <p:nvPr/>
        </p:nvSpPr>
        <p:spPr bwMode="auto">
          <a:xfrm>
            <a:off x="1164590" y="1391920"/>
            <a:ext cx="9779635" cy="4440555"/>
          </a:xfrm>
          <a:prstGeom prst="roundRect">
            <a:avLst>
              <a:gd name="adj" fmla="val 7635"/>
            </a:avLst>
          </a:prstGeom>
          <a:gradFill flip="none" rotWithShape="1">
            <a:gsLst>
              <a:gs pos="50000">
                <a:sysClr val="window" lastClr="FFFFFF">
                  <a:lumMod val="95000"/>
                </a:sysClr>
              </a:gs>
              <a:gs pos="100000">
                <a:sysClr val="window" lastClr="FFFFFF">
                  <a:lumMod val="75000"/>
                </a:sysClr>
              </a:gs>
            </a:gsLst>
            <a:lin ang="2700000" scaled="1"/>
            <a:tileRect/>
          </a:gradFill>
          <a:ln w="38100" cap="flat" cmpd="sng" algn="ctr">
            <a:solidFill>
              <a:srgbClr val="002060"/>
            </a:solidFill>
            <a:prstDash val="solid"/>
          </a:ln>
          <a:effectLst>
            <a:outerShdw blurRad="225425" dist="38100" dir="5220000" algn="ctr">
              <a:srgbClr val="000000">
                <a:alpha val="33000"/>
              </a:srgbClr>
            </a:outerShdw>
          </a:effectLst>
          <a:scene3d>
            <a:camera prst="orthographicFront"/>
            <a:lightRig rig="flat" dir="t"/>
          </a:scene3d>
          <a:sp3d contourW="19050">
            <a:bevelT w="127000" prst="convex"/>
            <a:bevelB w="0" h="0"/>
            <a:contourClr>
              <a:sysClr val="window" lastClr="FFFFFF"/>
            </a:contourClr>
          </a:sp3d>
        </p:spPr>
        <p:txBody>
          <a:bodyPr lIns="91418" tIns="45709" rIns="91418" bIns="45709" anchor="ctr"/>
          <a:lstStyle/>
          <a:p>
            <a:pPr marL="0" marR="0" lvl="2" indent="0" algn="ctr" defTabSz="1283970" eaLnBrk="0" fontAlgn="ctr" latinLnBrk="0" hangingPunct="0">
              <a:lnSpc>
                <a:spcPct val="100000"/>
              </a:lnSpc>
              <a:spcBef>
                <a:spcPts val="0"/>
              </a:spcBef>
              <a:spcAft>
                <a:spcPts val="0"/>
              </a:spcAft>
              <a:buClr>
                <a:srgbClr val="FF0000"/>
              </a:buClr>
              <a:buSzPct val="70000"/>
              <a:buNone/>
              <a:tabLst>
                <a:tab pos="135890" algn="l"/>
              </a:tabLst>
              <a:defRPr/>
            </a:pPr>
            <a:endParaRPr kumimoji="0" lang="zh-CN" altLang="en-US" sz="14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3" name="文本框 2"/>
          <p:cNvSpPr txBox="1"/>
          <p:nvPr/>
        </p:nvSpPr>
        <p:spPr>
          <a:xfrm>
            <a:off x="1595755" y="1665605"/>
            <a:ext cx="8917305" cy="3107690"/>
          </a:xfrm>
          <a:prstGeom prst="rect">
            <a:avLst/>
          </a:prstGeom>
          <a:noFill/>
        </p:spPr>
        <p:txBody>
          <a:bodyPr wrap="square" rtlCol="0">
            <a:spAutoFit/>
          </a:bodyPr>
          <a:lstStyle/>
          <a:p>
            <a:r>
              <a:rPr sz="2800" dirty="0"/>
              <a:t>MVC pattern:</a:t>
            </a:r>
            <a:r>
              <a:rPr lang="en-US" sz="2800" dirty="0"/>
              <a:t> The MVC mode separates the interface data and operations of the system, which is more conducive to the development of each module.</a:t>
            </a:r>
          </a:p>
          <a:p>
            <a:endParaRPr lang="en-US" sz="2800" dirty="0"/>
          </a:p>
          <a:p>
            <a:r>
              <a:rPr lang="en-US" sz="2800" dirty="0"/>
              <a:t>Observer Pattern: When the user successfully pays for the house, it will automatically notify the hotel and the person who resells the room.</a:t>
            </a:r>
          </a:p>
        </p:txBody>
      </p:sp>
    </p:spTree>
  </p:cSld>
  <p:clrMapOvr>
    <a:masterClrMapping/>
  </p:clrMapOvr>
  <mc:AlternateContent xmlns:mc="http://schemas.openxmlformats.org/markup-compatibility/2006" xmlns:p14="http://schemas.microsoft.com/office/powerpoint/2010/main">
    <mc:Choice Requires="p14">
      <p:transition spd="slow" p14:dur="2000" advTm="4000"/>
    </mc:Choice>
    <mc:Fallback xmlns="">
      <p:transition spd="slow" advTm="4000"/>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14:presetBounceEnd="28000">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14:bounceEnd="28000">
                                          <p:cBhvr additive="base">
                                            <p:cTn id="7" dur="250" fill="hold"/>
                                            <p:tgtEl>
                                              <p:spTgt spid="4"/>
                                            </p:tgtEl>
                                            <p:attrNameLst>
                                              <p:attrName>ppt_x</p:attrName>
                                            </p:attrNameLst>
                                          </p:cBhvr>
                                          <p:tavLst>
                                            <p:tav tm="0">
                                              <p:val>
                                                <p:strVal val="0-#ppt_w/2"/>
                                              </p:val>
                                            </p:tav>
                                            <p:tav tm="100000">
                                              <p:val>
                                                <p:strVal val="#ppt_x"/>
                                              </p:val>
                                            </p:tav>
                                          </p:tavLst>
                                        </p:anim>
                                        <p:anim calcmode="lin" valueType="num" p14:bounceEnd="28000">
                                          <p:cBhvr additive="base">
                                            <p:cTn id="8" dur="25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250" fill="hold"/>
                                            <p:tgtEl>
                                              <p:spTgt spid="4"/>
                                            </p:tgtEl>
                                            <p:attrNameLst>
                                              <p:attrName>ppt_x</p:attrName>
                                            </p:attrNameLst>
                                          </p:cBhvr>
                                          <p:tavLst>
                                            <p:tav tm="0">
                                              <p:val>
                                                <p:strVal val="0-#ppt_w/2"/>
                                              </p:val>
                                            </p:tav>
                                            <p:tav tm="100000">
                                              <p:val>
                                                <p:strVal val="#ppt_x"/>
                                              </p:val>
                                            </p:tav>
                                          </p:tavLst>
                                        </p:anim>
                                        <p:anim calcmode="lin" valueType="num">
                                          <p:cBhvr additive="base">
                                            <p:cTn id="8" dur="25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KSO_WM_TEMPLATE_TOPIC_ID" val="2869567"/>
  <p:tag name="KSO_WM_TEMPLATE_OUTLINE_ID" val="15"/>
  <p:tag name="KSO_WM_TEMPLATE_SCENE_ID" val="1"/>
  <p:tag name="KSO_WM_TEMPLATE_JOB_ID" val="2"/>
  <p:tag name="KSO_WM_TEMPLATE_TOPIC_DEFAULT" val="1"/>
</p:tagLst>
</file>

<file path=ppt/theme/theme1.xml><?xml version="1.0" encoding="utf-8"?>
<a:theme xmlns:a="http://schemas.openxmlformats.org/drawingml/2006/main" name="Office 主题">
  <a:themeElements>
    <a:clrScheme name="波形">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lumMod val="50000"/>
          </a:scheme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TotalTime>
  <Words>455</Words>
  <Application>Microsoft Macintosh PowerPoint</Application>
  <PresentationFormat>寬螢幕</PresentationFormat>
  <Paragraphs>44</Paragraphs>
  <Slides>12</Slides>
  <Notes>12</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12</vt:i4>
      </vt:variant>
    </vt:vector>
  </HeadingPairs>
  <TitlesOfParts>
    <vt:vector size="17" baseType="lpstr">
      <vt:lpstr>微软雅黑</vt:lpstr>
      <vt:lpstr>Arial</vt:lpstr>
      <vt:lpstr>Calibri</vt:lpstr>
      <vt:lpstr>Calibri Light</vt:lpstr>
      <vt:lpstr>Office 主题</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kan</dc:creator>
  <cp:lastModifiedBy>Zhou, Dex</cp:lastModifiedBy>
  <cp:revision>357</cp:revision>
  <dcterms:created xsi:type="dcterms:W3CDTF">2013-10-25T14:41:00Z</dcterms:created>
  <dcterms:modified xsi:type="dcterms:W3CDTF">2021-04-20T02:53:32Z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2052-11.1.0.10463</vt:lpwstr>
  </property>
  <property fmtid="{D5CDD505-2E9C-101B-9397-08002B2CF9AE}" pid="3" name="KSORubyTemplateID">
    <vt:lpwstr>2</vt:lpwstr>
  </property>
  <property fmtid="{D5CDD505-2E9C-101B-9397-08002B2CF9AE}" pid="4" name="ICV">
    <vt:lpwstr>6376872C4ECF4EEA8FC4C0396451A45C</vt:lpwstr>
  </property>
</Properties>
</file>