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383" r:id="rId4"/>
    <p:sldId id="371" r:id="rId5"/>
    <p:sldId id="372" r:id="rId6"/>
    <p:sldId id="373" r:id="rId7"/>
    <p:sldId id="374" r:id="rId8"/>
    <p:sldId id="375" r:id="rId9"/>
    <p:sldId id="376" r:id="rId10"/>
    <p:sldId id="377" r:id="rId11"/>
    <p:sldId id="378" r:id="rId12"/>
    <p:sldId id="379" r:id="rId13"/>
    <p:sldId id="380" r:id="rId14"/>
    <p:sldId id="381" r:id="rId15"/>
    <p:sldId id="38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E9AADD2-F290-4EC4-9C7E-900F6DD9F2F1}">
          <p14:sldIdLst>
            <p14:sldId id="256"/>
            <p14:sldId id="257"/>
            <p14:sldId id="383"/>
            <p14:sldId id="371"/>
            <p14:sldId id="372"/>
            <p14:sldId id="373"/>
            <p14:sldId id="374"/>
            <p14:sldId id="375"/>
            <p14:sldId id="376"/>
            <p14:sldId id="377"/>
            <p14:sldId id="378"/>
            <p14:sldId id="379"/>
            <p14:sldId id="380"/>
            <p14:sldId id="381"/>
            <p14:sldId id="382"/>
          </p14:sldIdLst>
        </p14:section>
      </p14:sectionLst>
    </p:ext>
    <p:ext uri="{EFAFB233-063F-42B5-8137-9DF3F51BA10A}">
      <p15:sldGuideLst xmlns:p15="http://schemas.microsoft.com/office/powerpoint/2012/main">
        <p15:guide id="1" orient="horz" pos="2188">
          <p15:clr>
            <a:srgbClr val="A4A3A4"/>
          </p15:clr>
        </p15:guide>
        <p15:guide id="2" pos="3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BC"/>
    <a:srgbClr val="131426"/>
    <a:srgbClr val="E74C2E"/>
    <a:srgbClr val="333F50"/>
    <a:srgbClr val="F7D9D3"/>
    <a:srgbClr val="6E6C67"/>
    <a:srgbClr val="7F82BF"/>
    <a:srgbClr val="F8CDC4"/>
    <a:srgbClr val="F3A595"/>
    <a:srgbClr val="EA8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2" autoAdjust="0"/>
    <p:restoredTop sz="92543" autoAdjust="0"/>
  </p:normalViewPr>
  <p:slideViewPr>
    <p:cSldViewPr snapToGrid="0">
      <p:cViewPr varScale="1">
        <p:scale>
          <a:sx n="104" d="100"/>
          <a:sy n="104" d="100"/>
        </p:scale>
        <p:origin x="114" y="120"/>
      </p:cViewPr>
      <p:guideLst>
        <p:guide orient="horz" pos="2188"/>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t>2021/3/16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t>2021/3/16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7276856" y="1645695"/>
            <a:ext cx="4418320" cy="3877280"/>
          </a:xfrm>
          <a:custGeom>
            <a:avLst/>
            <a:gdLst/>
            <a:ahLst/>
            <a:cxnLst/>
            <a:rect l="l" t="t" r="r" b="b"/>
            <a:pathLst>
              <a:path w="1099" h="968" extrusionOk="0">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a:off x="5952343" y="643383"/>
            <a:ext cx="2926988" cy="2594434"/>
          </a:xfrm>
          <a:custGeom>
            <a:avLst/>
            <a:gdLst/>
            <a:ahLst/>
            <a:cxnLst/>
            <a:rect l="l" t="t" r="r" b="b"/>
            <a:pathLst>
              <a:path w="2991693" h="2651787" extrusionOk="0">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
          <p:cNvSpPr/>
          <p:nvPr/>
        </p:nvSpPr>
        <p:spPr>
          <a:xfrm>
            <a:off x="3" y="2071858"/>
            <a:ext cx="8109718" cy="4786143"/>
          </a:xfrm>
          <a:custGeom>
            <a:avLst/>
            <a:gdLst/>
            <a:ahLst/>
            <a:cxnLst/>
            <a:rect l="l" t="t" r="r" b="b"/>
            <a:pathLst>
              <a:path w="8109718" h="4786143" extrusionOk="0">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rgbClr val="262626">
              <a:alpha val="9882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
          <p:cNvSpPr txBox="1">
            <a:spLocks noGrp="1"/>
          </p:cNvSpPr>
          <p:nvPr>
            <p:ph type="ctrTitle"/>
          </p:nvPr>
        </p:nvSpPr>
        <p:spPr>
          <a:xfrm>
            <a:off x="880281" y="2961564"/>
            <a:ext cx="5124734" cy="32686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7200"/>
              <a:buFont typeface="Calibri"/>
              <a:buNone/>
            </a:pPr>
            <a:r>
              <a:rPr lang="en-US" sz="7200">
                <a:solidFill>
                  <a:schemeClr val="lt1"/>
                </a:solidFill>
              </a:rPr>
              <a:t>Hotel room resell application </a:t>
            </a:r>
            <a:endParaRPr/>
          </a:p>
        </p:txBody>
      </p:sp>
      <p:sp>
        <p:nvSpPr>
          <p:cNvPr id="89" name="Google Shape;89;p1"/>
          <p:cNvSpPr txBox="1">
            <a:spLocks noGrp="1"/>
          </p:cNvSpPr>
          <p:nvPr>
            <p:ph type="subTitle" idx="1"/>
          </p:nvPr>
        </p:nvSpPr>
        <p:spPr>
          <a:xfrm>
            <a:off x="6304333" y="1340553"/>
            <a:ext cx="2223009" cy="120009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2000"/>
              <a:buNone/>
            </a:pPr>
            <a:r>
              <a:rPr lang="en-US" sz="2000">
                <a:solidFill>
                  <a:schemeClr val="lt1"/>
                </a:solidFill>
              </a:rPr>
              <a:t>Presenter: Dongyan Zhou, Jiayuan Zhou, Wenxin Cao</a:t>
            </a:r>
            <a:endParaRPr/>
          </a:p>
        </p:txBody>
      </p:sp>
      <p:grpSp>
        <p:nvGrpSpPr>
          <p:cNvPr id="90" name="Google Shape;90;p1"/>
          <p:cNvGrpSpPr/>
          <p:nvPr/>
        </p:nvGrpSpPr>
        <p:grpSpPr>
          <a:xfrm>
            <a:off x="5307830" y="385730"/>
            <a:ext cx="1128382" cy="847206"/>
            <a:chOff x="5307830" y="325570"/>
            <a:chExt cx="1128382" cy="847206"/>
          </a:xfrm>
        </p:grpSpPr>
        <p:sp>
          <p:nvSpPr>
            <p:cNvPr id="91" name="Google Shape;91;p1"/>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1000"/>
                                        <p:tgtEl>
                                          <p:spTgt spid="89">
                                            <p:txEl>
                                              <p:pRg st="0" end="0"/>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7757"/>
            <a:chOff x="0" y="543361"/>
            <a:chExt cx="3370217" cy="50696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USE CASES AND USE CASE DIAGRAM</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6383020" y="1574165"/>
            <a:ext cx="4561840" cy="426783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6923405" y="1991995"/>
            <a:ext cx="4021455" cy="2676525"/>
          </a:xfrm>
          <a:prstGeom prst="rect">
            <a:avLst/>
          </a:prstGeom>
          <a:noFill/>
        </p:spPr>
        <p:txBody>
          <a:bodyPr wrap="square" rtlCol="0">
            <a:spAutoFit/>
          </a:bodyPr>
          <a:lstStyle/>
          <a:p>
            <a:r>
              <a:rPr lang="en-US" sz="2800" dirty="0"/>
              <a:t>Use Case:</a:t>
            </a:r>
          </a:p>
          <a:p>
            <a:r>
              <a:rPr lang="en-US" sz="2800" dirty="0"/>
              <a:t>Search room</a:t>
            </a:r>
          </a:p>
          <a:p>
            <a:r>
              <a:rPr lang="en-US" sz="2800" dirty="0"/>
              <a:t>Browse rooms</a:t>
            </a:r>
          </a:p>
          <a:p>
            <a:r>
              <a:rPr lang="en-US" sz="2800" dirty="0"/>
              <a:t>Pay</a:t>
            </a:r>
          </a:p>
          <a:p>
            <a:r>
              <a:rPr lang="en-US" sz="2800" dirty="0"/>
              <a:t>Notify hotels and resellers</a:t>
            </a:r>
          </a:p>
          <a:p>
            <a:r>
              <a:rPr lang="en-US" sz="2800" dirty="0"/>
              <a:t>Update room info</a:t>
            </a:r>
          </a:p>
        </p:txBody>
      </p:sp>
      <p:pic>
        <p:nvPicPr>
          <p:cNvPr id="15" name="图片 2" descr="1615275028(1)"/>
          <p:cNvPicPr>
            <a:picLocks noChangeAspect="1"/>
          </p:cNvPicPr>
          <p:nvPr/>
        </p:nvPicPr>
        <p:blipFill>
          <a:blip r:embed="rId3"/>
          <a:stretch>
            <a:fillRect/>
          </a:stretch>
        </p:blipFill>
        <p:spPr>
          <a:xfrm>
            <a:off x="257175" y="1659890"/>
            <a:ext cx="5940425" cy="3564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4954270" cy="507780"/>
            <a:chOff x="0" y="543361"/>
            <a:chExt cx="3370217" cy="50674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43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SYSTEM CONSTRAINTS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46810" y="1574165"/>
            <a:ext cx="9798050" cy="426783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76070" y="2000885"/>
            <a:ext cx="8939530" cy="3046095"/>
          </a:xfrm>
          <a:prstGeom prst="rect">
            <a:avLst/>
          </a:prstGeom>
          <a:noFill/>
        </p:spPr>
        <p:txBody>
          <a:bodyPr wrap="square" rtlCol="0">
            <a:spAutoFit/>
          </a:bodyPr>
          <a:lstStyle/>
          <a:p>
            <a:r>
              <a:rPr lang="en-US" sz="2400" dirty="0"/>
              <a:t>Tool Constraints</a:t>
            </a:r>
            <a:r>
              <a:rPr lang="zh-CN" altLang="en-US" sz="2400" dirty="0"/>
              <a:t>：</a:t>
            </a:r>
          </a:p>
          <a:p>
            <a:r>
              <a:rPr lang="zh-CN" altLang="en-US" sz="2400" dirty="0"/>
              <a:t>Amazon Web Services (AWS) is the world's most comprehensive and widely used cloud platform, providing more than 200 full-featured services from global data centers.</a:t>
            </a:r>
          </a:p>
          <a:p>
            <a:endParaRPr lang="zh-CN" altLang="en-US" sz="2400" dirty="0"/>
          </a:p>
          <a:p>
            <a:r>
              <a:rPr lang="en-US" sz="2400" dirty="0">
                <a:sym typeface="+mn-ea"/>
              </a:rPr>
              <a:t>Language Constraints</a:t>
            </a:r>
            <a:r>
              <a:rPr lang="zh-CN" altLang="en-US" sz="2400" dirty="0">
                <a:sym typeface="+mn-ea"/>
              </a:rPr>
              <a:t>：</a:t>
            </a:r>
            <a:endParaRPr lang="zh-CN" altLang="en-US" sz="2400" dirty="0"/>
          </a:p>
          <a:p>
            <a:r>
              <a:rPr lang="zh-CN" altLang="en-US" sz="2400" dirty="0">
                <a:sym typeface="+mn-ea"/>
              </a:rPr>
              <a:t>The software system is developed using java or python and deployed using Amazon servers.</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4954270" cy="507780"/>
            <a:chOff x="0" y="543361"/>
            <a:chExt cx="3370217" cy="50674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43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SYSTEM CONSTRAINTS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46810" y="1574165"/>
            <a:ext cx="9798050" cy="426783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76070" y="2000885"/>
            <a:ext cx="8939530" cy="2306955"/>
          </a:xfrm>
          <a:prstGeom prst="rect">
            <a:avLst/>
          </a:prstGeom>
          <a:noFill/>
        </p:spPr>
        <p:txBody>
          <a:bodyPr wrap="square" rtlCol="0">
            <a:spAutoFit/>
          </a:bodyPr>
          <a:lstStyle/>
          <a:p>
            <a:r>
              <a:rPr lang="en-US" sz="2400" dirty="0"/>
              <a:t>Platform Constraints</a:t>
            </a:r>
            <a:r>
              <a:rPr lang="zh-CN" altLang="en-US" sz="2400" dirty="0"/>
              <a:t>：</a:t>
            </a:r>
          </a:p>
          <a:p>
            <a:r>
              <a:rPr lang="zh-CN" altLang="en-US" sz="2400" dirty="0"/>
              <a:t>The system should provide mobile phones and computer platforms, which can be used by users at any time</a:t>
            </a:r>
            <a:r>
              <a:rPr lang="en-US" altLang="zh-CN" sz="2400" dirty="0"/>
              <a:t>.</a:t>
            </a:r>
          </a:p>
          <a:p>
            <a:endParaRPr lang="en-US" altLang="zh-CN" sz="2400" dirty="0"/>
          </a:p>
          <a:p>
            <a:r>
              <a:rPr lang="en-US" altLang="zh-CN" sz="2400" dirty="0"/>
              <a:t>Hardware Constraints:</a:t>
            </a:r>
          </a:p>
          <a:p>
            <a:r>
              <a:rPr lang="en-US" altLang="zh-CN" sz="2400" dirty="0"/>
              <a:t>Use windows 10 operating system to write programs.</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4954270" cy="507780"/>
            <a:chOff x="0" y="543361"/>
            <a:chExt cx="3370217" cy="50674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43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SYSTEM CONSTRAINTS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46810" y="1574165"/>
            <a:ext cx="9798050" cy="426783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76070" y="2000885"/>
            <a:ext cx="8939530" cy="3046095"/>
          </a:xfrm>
          <a:prstGeom prst="rect">
            <a:avLst/>
          </a:prstGeom>
          <a:noFill/>
        </p:spPr>
        <p:txBody>
          <a:bodyPr wrap="square" rtlCol="0">
            <a:spAutoFit/>
          </a:bodyPr>
          <a:lstStyle/>
          <a:p>
            <a:r>
              <a:rPr lang="en-US" sz="2400" dirty="0"/>
              <a:t>Network Constraints</a:t>
            </a:r>
            <a:r>
              <a:rPr lang="zh-CN" altLang="en-US" sz="2400" dirty="0"/>
              <a:t>：</a:t>
            </a:r>
          </a:p>
          <a:p>
            <a:r>
              <a:rPr sz="2400" dirty="0"/>
              <a:t>The network should be stable and reliable, and the user response time should not exceed 1.4 seconds under normal circumstances, and should not exceed 4 seconds during peak periods.</a:t>
            </a:r>
          </a:p>
          <a:p>
            <a:endParaRPr sz="2400" dirty="0"/>
          </a:p>
          <a:p>
            <a:r>
              <a:rPr lang="en-US" altLang="zh-CN" sz="2400" dirty="0"/>
              <a:t>Deployment Constraints:</a:t>
            </a:r>
          </a:p>
          <a:p>
            <a:r>
              <a:rPr lang="en-US" altLang="zh-CN" sz="2400" dirty="0"/>
              <a:t>This deployment method is suitable for complex business logic, our two systems and the central server.</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4954270" cy="507780"/>
            <a:chOff x="0" y="543361"/>
            <a:chExt cx="3370217" cy="50674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43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SYSTEM CONSTRAINTS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46810" y="1574165"/>
            <a:ext cx="9798050" cy="426783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76070" y="2000885"/>
            <a:ext cx="8939530" cy="3046095"/>
          </a:xfrm>
          <a:prstGeom prst="rect">
            <a:avLst/>
          </a:prstGeom>
          <a:noFill/>
        </p:spPr>
        <p:txBody>
          <a:bodyPr wrap="square" rtlCol="0">
            <a:spAutoFit/>
          </a:bodyPr>
          <a:lstStyle/>
          <a:p>
            <a:r>
              <a:rPr lang="en-US" sz="2400" dirty="0"/>
              <a:t>Transition &amp; Support Constraints</a:t>
            </a:r>
            <a:r>
              <a:rPr lang="zh-CN" altLang="en-US" sz="2400" dirty="0"/>
              <a:t>：</a:t>
            </a:r>
          </a:p>
          <a:p>
            <a:r>
              <a:rPr sz="2400" dirty="0"/>
              <a:t>There is a backup server in the system, which can be used after the main server node is down.</a:t>
            </a:r>
          </a:p>
          <a:p>
            <a:endParaRPr sz="2400" dirty="0"/>
          </a:p>
          <a:p>
            <a:r>
              <a:rPr lang="en-US" altLang="zh-CN" sz="2400" dirty="0"/>
              <a:t>Budget &amp; Schedule Constraints:</a:t>
            </a:r>
          </a:p>
          <a:p>
            <a:r>
              <a:rPr lang="en-US" altLang="zh-CN" sz="2400" dirty="0"/>
              <a:t>In the early stage, it is necessary to pull sponsor investment funds for hardware purchase and personnel development, and the system is expected to be completed in 3 months.</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4954270" cy="507780"/>
            <a:chOff x="0" y="543361"/>
            <a:chExt cx="3370217" cy="50674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43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SYSTEM CONSTRAINTS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46810" y="1574165"/>
            <a:ext cx="9798050" cy="426783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76070" y="2000885"/>
            <a:ext cx="8939530" cy="1568450"/>
          </a:xfrm>
          <a:prstGeom prst="rect">
            <a:avLst/>
          </a:prstGeom>
          <a:noFill/>
        </p:spPr>
        <p:txBody>
          <a:bodyPr wrap="square" rtlCol="0">
            <a:spAutoFit/>
          </a:bodyPr>
          <a:lstStyle/>
          <a:p>
            <a:r>
              <a:rPr lang="en-US" sz="2400" dirty="0"/>
              <a:t>Miscellaneous Constraints</a:t>
            </a:r>
            <a:r>
              <a:rPr lang="zh-CN" altLang="en-US" sz="2400" dirty="0"/>
              <a:t>：</a:t>
            </a:r>
          </a:p>
          <a:p>
            <a:r>
              <a:rPr sz="2400" dirty="0"/>
              <a:t>The development team needs 20 people, of which 10 are responsible for the back-end, five are responsible for the front, 3 are responsible for testing, and 2 are responsible for operation and maintenance.</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descr="Best Hotel Website Designs"/>
          <p:cNvPicPr preferRelativeResize="0"/>
          <p:nvPr/>
        </p:nvPicPr>
        <p:blipFill rotWithShape="1">
          <a:blip r:embed="rId3">
            <a:alphaModFix/>
          </a:blip>
          <a:srcRect l="12198" r="25565" b="-1"/>
          <a:stretch/>
        </p:blipFill>
        <p:spPr>
          <a:xfrm>
            <a:off x="5797543" y="10"/>
            <a:ext cx="6394152" cy="6857990"/>
          </a:xfrm>
          <a:prstGeom prst="rect">
            <a:avLst/>
          </a:prstGeom>
          <a:noFill/>
          <a:ln>
            <a:noFill/>
          </a:ln>
        </p:spPr>
      </p:pic>
      <p:pic>
        <p:nvPicPr>
          <p:cNvPr id="98" name="Google Shape;98;p2"/>
          <p:cNvPicPr preferRelativeResize="0"/>
          <p:nvPr/>
        </p:nvPicPr>
        <p:blipFill rotWithShape="1">
          <a:blip r:embed="rId4">
            <a:alphaModFix/>
          </a:blip>
          <a:srcRect/>
          <a:stretch/>
        </p:blipFill>
        <p:spPr>
          <a:xfrm rot="10800000">
            <a:off x="0" y="0"/>
            <a:ext cx="12192000" cy="6858000"/>
          </a:xfrm>
          <a:prstGeom prst="rect">
            <a:avLst/>
          </a:prstGeom>
          <a:noFill/>
          <a:ln>
            <a:noFill/>
          </a:ln>
        </p:spPr>
      </p:pic>
      <p:sp>
        <p:nvSpPr>
          <p:cNvPr id="99" name="Google Shape;99;p2"/>
          <p:cNvSpPr txBox="1">
            <a:spLocks noGrp="1"/>
          </p:cNvSpPr>
          <p:nvPr>
            <p:ph type="title"/>
          </p:nvPr>
        </p:nvSpPr>
        <p:spPr>
          <a:xfrm>
            <a:off x="804998" y="798445"/>
            <a:ext cx="4803636" cy="131166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a:solidFill>
                  <a:srgbClr val="000000"/>
                </a:solidFill>
              </a:rPr>
              <a:t>Project description</a:t>
            </a:r>
            <a:endParaRPr/>
          </a:p>
        </p:txBody>
      </p:sp>
      <p:sp>
        <p:nvSpPr>
          <p:cNvPr id="100" name="Google Shape;100;p2"/>
          <p:cNvSpPr txBox="1">
            <a:spLocks noGrp="1"/>
          </p:cNvSpPr>
          <p:nvPr>
            <p:ph type="body" idx="1"/>
          </p:nvPr>
        </p:nvSpPr>
        <p:spPr>
          <a:xfrm>
            <a:off x="804997" y="2272143"/>
            <a:ext cx="4706803" cy="3788830"/>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rgbClr val="000000"/>
              </a:buClr>
              <a:buSzPts val="2000"/>
              <a:buChar char="•"/>
            </a:pPr>
            <a:r>
              <a:rPr lang="en-US" sz="2000">
                <a:solidFill>
                  <a:srgbClr val="000000"/>
                </a:solidFill>
              </a:rPr>
              <a:t>Function of the software is to allow those who have booked a hotel room to resell the room to someone else if they are unable to go to the room and thus avoid high cancellation fees.</a:t>
            </a:r>
            <a:endParaRPr/>
          </a:p>
          <a:p>
            <a:pPr marL="228600" lvl="0" indent="-228600" algn="l" rtl="0">
              <a:lnSpc>
                <a:spcPct val="90000"/>
              </a:lnSpc>
              <a:spcBef>
                <a:spcPts val="1000"/>
              </a:spcBef>
              <a:spcAft>
                <a:spcPts val="0"/>
              </a:spcAft>
              <a:buClr>
                <a:srgbClr val="000000"/>
              </a:buClr>
              <a:buSzPts val="2000"/>
              <a:buChar char="•"/>
            </a:pPr>
            <a:r>
              <a:rPr lang="en-US" sz="2000" b="0" i="0">
                <a:solidFill>
                  <a:srgbClr val="000000"/>
                </a:solidFill>
              </a:rPr>
              <a:t>It also help hotels to avoid room cancellation and reduce the empty-room rate.</a:t>
            </a:r>
            <a:endParaRPr sz="200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FE52A93-2278-4FB5-B11A-465C8C4FB32D}"/>
              </a:ext>
            </a:extLst>
          </p:cNvPr>
          <p:cNvSpPr>
            <a:spLocks noChangeArrowheads="1"/>
          </p:cNvSpPr>
          <p:nvPr/>
        </p:nvSpPr>
        <p:spPr bwMode="auto">
          <a:xfrm>
            <a:off x="4270375"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6" name="组合 3">
            <a:extLst>
              <a:ext uri="{FF2B5EF4-FFF2-40B4-BE49-F238E27FC236}">
                <a16:creationId xmlns:a16="http://schemas.microsoft.com/office/drawing/2014/main" id="{439ED380-F2BF-40FE-97C7-33E249766630}"/>
              </a:ext>
            </a:extLst>
          </p:cNvPr>
          <p:cNvGrpSpPr/>
          <p:nvPr/>
        </p:nvGrpSpPr>
        <p:grpSpPr>
          <a:xfrm>
            <a:off x="0" y="543560"/>
            <a:ext cx="5909945" cy="507716"/>
            <a:chOff x="0" y="543361"/>
            <a:chExt cx="3370217" cy="507359"/>
          </a:xfrm>
        </p:grpSpPr>
        <p:grpSp>
          <p:nvGrpSpPr>
            <p:cNvPr id="7" name="组合 4">
              <a:extLst>
                <a:ext uri="{FF2B5EF4-FFF2-40B4-BE49-F238E27FC236}">
                  <a16:creationId xmlns:a16="http://schemas.microsoft.com/office/drawing/2014/main" id="{BDF3771A-7E96-4A9B-B13D-4F0045B5D052}"/>
                </a:ext>
              </a:extLst>
            </p:cNvPr>
            <p:cNvGrpSpPr/>
            <p:nvPr/>
          </p:nvGrpSpPr>
          <p:grpSpPr>
            <a:xfrm>
              <a:off x="0" y="543361"/>
              <a:ext cx="3370216" cy="493479"/>
              <a:chOff x="0" y="288813"/>
              <a:chExt cx="3370216" cy="493479"/>
            </a:xfrm>
            <a:solidFill>
              <a:srgbClr val="131426"/>
            </a:solidFill>
          </p:grpSpPr>
          <p:sp>
            <p:nvSpPr>
              <p:cNvPr id="9" name="矩形 6">
                <a:extLst>
                  <a:ext uri="{FF2B5EF4-FFF2-40B4-BE49-F238E27FC236}">
                    <a16:creationId xmlns:a16="http://schemas.microsoft.com/office/drawing/2014/main" id="{16221662-011F-4C01-A13D-D81AE8C570C6}"/>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7">
                <a:extLst>
                  <a:ext uri="{FF2B5EF4-FFF2-40B4-BE49-F238E27FC236}">
                    <a16:creationId xmlns:a16="http://schemas.microsoft.com/office/drawing/2014/main" id="{CEA64E1B-AF35-4BA2-BCF2-E52A07610C02}"/>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3">
              <a:extLst>
                <a:ext uri="{FF2B5EF4-FFF2-40B4-BE49-F238E27FC236}">
                  <a16:creationId xmlns:a16="http://schemas.microsoft.com/office/drawing/2014/main" id="{FFA7407E-47A3-4F0C-BDB0-06972A1EA579}"/>
                </a:ext>
              </a:extLst>
            </p:cNvPr>
            <p:cNvSpPr txBox="1"/>
            <p:nvPr/>
          </p:nvSpPr>
          <p:spPr>
            <a:xfrm>
              <a:off x="551543" y="590669"/>
              <a:ext cx="2818674" cy="460051"/>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FUNCTIONAL REQUIREMENTS</a:t>
              </a:r>
            </a:p>
          </p:txBody>
        </p:sp>
      </p:grpSp>
      <p:sp>
        <p:nvSpPr>
          <p:cNvPr id="11" name="圆角矩形 1">
            <a:extLst>
              <a:ext uri="{FF2B5EF4-FFF2-40B4-BE49-F238E27FC236}">
                <a16:creationId xmlns:a16="http://schemas.microsoft.com/office/drawing/2014/main" id="{937A2D86-1EBD-4B4A-B3B6-477FC7E42584}"/>
              </a:ext>
            </a:extLst>
          </p:cNvPr>
          <p:cNvSpPr/>
          <p:nvPr/>
        </p:nvSpPr>
        <p:spPr bwMode="auto">
          <a:xfrm>
            <a:off x="4357991" y="1235844"/>
            <a:ext cx="7140103" cy="4755961"/>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 name="文本框 14">
            <a:extLst>
              <a:ext uri="{FF2B5EF4-FFF2-40B4-BE49-F238E27FC236}">
                <a16:creationId xmlns:a16="http://schemas.microsoft.com/office/drawing/2014/main" id="{9A3984A8-EBFC-4B97-B146-22BB87AB2077}"/>
              </a:ext>
            </a:extLst>
          </p:cNvPr>
          <p:cNvSpPr txBox="1"/>
          <p:nvPr/>
        </p:nvSpPr>
        <p:spPr>
          <a:xfrm>
            <a:off x="4454320" y="1510002"/>
            <a:ext cx="4189095" cy="521970"/>
          </a:xfrm>
          <a:prstGeom prst="rect">
            <a:avLst/>
          </a:prstGeom>
          <a:noFill/>
        </p:spPr>
        <p:txBody>
          <a:bodyPr wrap="square" rtlCol="0">
            <a:spAutoFit/>
          </a:bodyPr>
          <a:lstStyle/>
          <a:p>
            <a:r>
              <a:rPr lang="en-US" altLang="zh-CN" sz="2800" dirty="0"/>
              <a:t>Selling System</a:t>
            </a:r>
          </a:p>
        </p:txBody>
      </p:sp>
      <p:sp>
        <p:nvSpPr>
          <p:cNvPr id="13" name="文本框 2">
            <a:extLst>
              <a:ext uri="{FF2B5EF4-FFF2-40B4-BE49-F238E27FC236}">
                <a16:creationId xmlns:a16="http://schemas.microsoft.com/office/drawing/2014/main" id="{B240E890-9DB0-43AA-BAB8-0C4772EF5C7D}"/>
              </a:ext>
            </a:extLst>
          </p:cNvPr>
          <p:cNvSpPr txBox="1"/>
          <p:nvPr/>
        </p:nvSpPr>
        <p:spPr>
          <a:xfrm>
            <a:off x="4454320" y="2188965"/>
            <a:ext cx="6917314" cy="2677656"/>
          </a:xfrm>
          <a:prstGeom prst="rect">
            <a:avLst/>
          </a:prstGeom>
          <a:noFill/>
        </p:spPr>
        <p:txBody>
          <a:bodyPr wrap="square" rtlCol="0">
            <a:spAutoFit/>
          </a:bodyPr>
          <a:lstStyle/>
          <a:p>
            <a:r>
              <a:rPr sz="2800" dirty="0"/>
              <a:t>The system should provide the function of selling rooms, allowing users to enter the room information that needs to be sold, verify the authenticity of the room information after the user enters the room information, and publish it after the verification is passed.</a:t>
            </a:r>
          </a:p>
        </p:txBody>
      </p:sp>
      <p:graphicFrame>
        <p:nvGraphicFramePr>
          <p:cNvPr id="20" name="Content Placeholder 19">
            <a:extLst>
              <a:ext uri="{FF2B5EF4-FFF2-40B4-BE49-F238E27FC236}">
                <a16:creationId xmlns:a16="http://schemas.microsoft.com/office/drawing/2014/main" id="{3A4F35BC-BEA8-4537-8EDF-DF568E90428B}"/>
              </a:ext>
            </a:extLst>
          </p:cNvPr>
          <p:cNvGraphicFramePr>
            <a:graphicFrameLocks noGrp="1"/>
          </p:cNvGraphicFramePr>
          <p:nvPr>
            <p:ph idx="1"/>
            <p:extLst>
              <p:ext uri="{D42A27DB-BD31-4B8C-83A1-F6EECF244321}">
                <p14:modId xmlns:p14="http://schemas.microsoft.com/office/powerpoint/2010/main" val="3261858100"/>
              </p:ext>
            </p:extLst>
          </p:nvPr>
        </p:nvGraphicFramePr>
        <p:xfrm>
          <a:off x="233752" y="1429932"/>
          <a:ext cx="3952886" cy="4367784"/>
        </p:xfrm>
        <a:graphic>
          <a:graphicData uri="http://schemas.openxmlformats.org/drawingml/2006/table">
            <a:tbl>
              <a:tblPr/>
              <a:tblGrid>
                <a:gridCol w="1138431">
                  <a:extLst>
                    <a:ext uri="{9D8B030D-6E8A-4147-A177-3AD203B41FA5}">
                      <a16:colId xmlns:a16="http://schemas.microsoft.com/office/drawing/2014/main" val="3939193183"/>
                    </a:ext>
                  </a:extLst>
                </a:gridCol>
                <a:gridCol w="2814455">
                  <a:extLst>
                    <a:ext uri="{9D8B030D-6E8A-4147-A177-3AD203B41FA5}">
                      <a16:colId xmlns:a16="http://schemas.microsoft.com/office/drawing/2014/main" val="4183518486"/>
                    </a:ext>
                  </a:extLst>
                </a:gridCol>
              </a:tblGrid>
              <a:tr h="746305">
                <a:tc>
                  <a:txBody>
                    <a:bodyPr/>
                    <a:lstStyle/>
                    <a:p>
                      <a:pPr rtl="0" fontAlgn="t">
                        <a:spcBef>
                          <a:spcPts val="0"/>
                        </a:spcBef>
                        <a:spcAft>
                          <a:spcPts val="0"/>
                        </a:spcAft>
                      </a:pPr>
                      <a:r>
                        <a:rPr lang="en-US" sz="1500" b="0" i="0" u="none" strike="noStrike">
                          <a:solidFill>
                            <a:srgbClr val="FFFFFF"/>
                          </a:solidFill>
                          <a:effectLst/>
                          <a:latin typeface="Calibri" panose="020F0502020204030204" pitchFamily="34" charset="0"/>
                        </a:rPr>
                        <a:t>Description</a:t>
                      </a:r>
                      <a:endParaRPr lang="en-US" sz="1500">
                        <a:effectLst/>
                      </a:endParaRPr>
                    </a:p>
                  </a:txBody>
                  <a:tcPr marL="63246" marR="63246" marT="31623" marB="3162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1500" b="0" i="0" u="none" strike="noStrike" dirty="0">
                          <a:solidFill>
                            <a:srgbClr val="FFFFFF"/>
                          </a:solidFill>
                          <a:effectLst/>
                          <a:latin typeface="Calibri" panose="020F0502020204030204" pitchFamily="34" charset="0"/>
                        </a:rPr>
                        <a:t>The customer needs to sell the room that has been booked in the hotel for some reason</a:t>
                      </a:r>
                      <a:endParaRPr lang="en-US" sz="1500" dirty="0">
                        <a:effectLst/>
                      </a:endParaRPr>
                    </a:p>
                  </a:txBody>
                  <a:tcPr marL="63246" marR="63246" marT="31623" marB="3162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109171468"/>
                  </a:ext>
                </a:extLst>
              </a:tr>
              <a:tr h="746305">
                <a:tc>
                  <a:txBody>
                    <a:bodyPr/>
                    <a:lstStyle/>
                    <a:p>
                      <a:pPr rtl="0" fontAlgn="t">
                        <a:spcBef>
                          <a:spcPts val="0"/>
                        </a:spcBef>
                        <a:spcAft>
                          <a:spcPts val="0"/>
                        </a:spcAft>
                      </a:pPr>
                      <a:r>
                        <a:rPr lang="en-US" sz="1500" b="0" i="0" u="none" strike="noStrike">
                          <a:solidFill>
                            <a:srgbClr val="000000"/>
                          </a:solidFill>
                          <a:effectLst/>
                          <a:latin typeface="Calibri" panose="020F0502020204030204" pitchFamily="34" charset="0"/>
                        </a:rPr>
                        <a:t>Precondition</a:t>
                      </a:r>
                      <a:endParaRPr lang="en-US" sz="1500">
                        <a:effectLst/>
                      </a:endParaRPr>
                    </a:p>
                  </a:txBody>
                  <a:tcPr marL="63246" marR="63246" marT="31623" marB="3162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tc>
                  <a:txBody>
                    <a:bodyPr/>
                    <a:lstStyle/>
                    <a:p>
                      <a:pPr rtl="0" fontAlgn="base">
                        <a:spcBef>
                          <a:spcPts val="0"/>
                        </a:spcBef>
                        <a:spcAft>
                          <a:spcPts val="0"/>
                        </a:spcAft>
                        <a:buFont typeface="+mj-lt"/>
                        <a:buAutoNum type="arabicPeriod"/>
                      </a:pPr>
                      <a:r>
                        <a:rPr lang="en-US" sz="1500" b="0" i="0" u="none" strike="noStrike">
                          <a:solidFill>
                            <a:srgbClr val="000000"/>
                          </a:solidFill>
                          <a:effectLst/>
                          <a:latin typeface="Calibri" panose="020F0502020204030204" pitchFamily="34" charset="0"/>
                        </a:rPr>
                        <a:t>Customer booked a hotel room</a:t>
                      </a:r>
                    </a:p>
                    <a:p>
                      <a:pPr rtl="0" fontAlgn="base">
                        <a:spcBef>
                          <a:spcPts val="0"/>
                        </a:spcBef>
                        <a:spcAft>
                          <a:spcPts val="0"/>
                        </a:spcAft>
                        <a:buFont typeface="+mj-lt"/>
                        <a:buAutoNum type="arabicPeriod"/>
                      </a:pPr>
                      <a:r>
                        <a:rPr lang="en-US" sz="1500" b="0" i="0" u="none" strike="noStrike">
                          <a:solidFill>
                            <a:srgbClr val="000000"/>
                          </a:solidFill>
                          <a:effectLst/>
                          <a:latin typeface="Calibri" panose="020F0502020204030204" pitchFamily="34" charset="0"/>
                        </a:rPr>
                        <a:t>Customer unable to go to the hotel</a:t>
                      </a:r>
                    </a:p>
                  </a:txBody>
                  <a:tcPr marL="63246" marR="63246" marT="31623" marB="3162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852961856"/>
                  </a:ext>
                </a:extLst>
              </a:tr>
              <a:tr h="2112423">
                <a:tc>
                  <a:txBody>
                    <a:bodyPr/>
                    <a:lstStyle/>
                    <a:p>
                      <a:pPr rtl="0" fontAlgn="t">
                        <a:spcBef>
                          <a:spcPts val="0"/>
                        </a:spcBef>
                        <a:spcAft>
                          <a:spcPts val="0"/>
                        </a:spcAft>
                      </a:pPr>
                      <a:r>
                        <a:rPr lang="en-US" sz="1500" b="0" i="0" u="none" strike="noStrike">
                          <a:solidFill>
                            <a:srgbClr val="000000"/>
                          </a:solidFill>
                          <a:effectLst/>
                          <a:latin typeface="Calibri" panose="020F0502020204030204" pitchFamily="34" charset="0"/>
                        </a:rPr>
                        <a:t>Basic Flow</a:t>
                      </a:r>
                      <a:endParaRPr lang="en-US" sz="1500">
                        <a:effectLst/>
                      </a:endParaRPr>
                    </a:p>
                  </a:txBody>
                  <a:tcPr marL="63246" marR="63246" marT="31623" marB="3162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BF5"/>
                    </a:solidFill>
                  </a:tcPr>
                </a:tc>
                <a:tc>
                  <a:txBody>
                    <a:bodyPr/>
                    <a:lstStyle/>
                    <a:p>
                      <a:pPr rtl="0" fontAlgn="t">
                        <a:spcBef>
                          <a:spcPts val="0"/>
                        </a:spcBef>
                        <a:spcAft>
                          <a:spcPts val="0"/>
                        </a:spcAft>
                      </a:pPr>
                      <a:r>
                        <a:rPr lang="en-US" sz="1500" b="0" i="0" u="none" strike="noStrike">
                          <a:solidFill>
                            <a:srgbClr val="000000"/>
                          </a:solidFill>
                          <a:effectLst/>
                          <a:latin typeface="Calibri" panose="020F0502020204030204" pitchFamily="34" charset="0"/>
                        </a:rPr>
                        <a:t>Step1:Customer sends room information to our system</a:t>
                      </a:r>
                      <a:endParaRPr lang="en-US" sz="1500">
                        <a:effectLst/>
                      </a:endParaRPr>
                    </a:p>
                    <a:p>
                      <a:pPr rtl="0" fontAlgn="t">
                        <a:spcBef>
                          <a:spcPts val="0"/>
                        </a:spcBef>
                        <a:spcAft>
                          <a:spcPts val="0"/>
                        </a:spcAft>
                      </a:pPr>
                      <a:r>
                        <a:rPr lang="en-US" sz="1500" b="0" i="0" u="none" strike="noStrike">
                          <a:solidFill>
                            <a:srgbClr val="000000"/>
                          </a:solidFill>
                          <a:effectLst/>
                          <a:latin typeface="Calibri" panose="020F0502020204030204" pitchFamily="34" charset="0"/>
                        </a:rPr>
                        <a:t>Step2:Our software confirms the room with hotel</a:t>
                      </a:r>
                      <a:endParaRPr lang="en-US" sz="1500">
                        <a:effectLst/>
                      </a:endParaRPr>
                    </a:p>
                    <a:p>
                      <a:pPr rtl="0" fontAlgn="t">
                        <a:spcBef>
                          <a:spcPts val="0"/>
                        </a:spcBef>
                        <a:spcAft>
                          <a:spcPts val="0"/>
                        </a:spcAft>
                      </a:pPr>
                      <a:r>
                        <a:rPr lang="en-US" sz="1500" b="0" i="0" u="none" strike="noStrike">
                          <a:solidFill>
                            <a:srgbClr val="000000"/>
                          </a:solidFill>
                          <a:effectLst/>
                          <a:latin typeface="Calibri" panose="020F0502020204030204" pitchFamily="34" charset="0"/>
                        </a:rPr>
                        <a:t>Step3:After successful verification, uploads the room </a:t>
                      </a:r>
                      <a:endParaRPr lang="en-US" sz="1500">
                        <a:effectLst/>
                      </a:endParaRPr>
                    </a:p>
                    <a:p>
                      <a:pPr rtl="0" fontAlgn="t">
                        <a:spcBef>
                          <a:spcPts val="0"/>
                        </a:spcBef>
                        <a:spcAft>
                          <a:spcPts val="0"/>
                        </a:spcAft>
                      </a:pPr>
                      <a:r>
                        <a:rPr lang="en-US" sz="1500" b="0" i="0" u="none" strike="noStrike">
                          <a:solidFill>
                            <a:srgbClr val="000000"/>
                          </a:solidFill>
                          <a:effectLst/>
                          <a:latin typeface="Calibri" panose="020F0502020204030204" pitchFamily="34" charset="0"/>
                        </a:rPr>
                        <a:t>information to our published website.</a:t>
                      </a:r>
                      <a:endParaRPr lang="en-US" sz="1500">
                        <a:effectLst/>
                      </a:endParaRPr>
                    </a:p>
                    <a:p>
                      <a:pPr rtl="0" fontAlgn="t">
                        <a:spcBef>
                          <a:spcPts val="0"/>
                        </a:spcBef>
                        <a:spcAft>
                          <a:spcPts val="0"/>
                        </a:spcAft>
                      </a:pPr>
                      <a:r>
                        <a:rPr lang="en-US" sz="1500" b="0" i="0" u="none" strike="noStrike">
                          <a:solidFill>
                            <a:srgbClr val="000000"/>
                          </a:solidFill>
                          <a:effectLst/>
                          <a:latin typeface="Calibri" panose="020F0502020204030204" pitchFamily="34" charset="0"/>
                        </a:rPr>
                        <a:t>Step4:Waiting for buyer to buy</a:t>
                      </a:r>
                      <a:endParaRPr lang="en-US" sz="1500">
                        <a:effectLst/>
                      </a:endParaRPr>
                    </a:p>
                  </a:txBody>
                  <a:tcPr marL="63246" marR="63246" marT="31623" marB="3162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3586643144"/>
                  </a:ext>
                </a:extLst>
              </a:tr>
              <a:tr h="746305">
                <a:tc>
                  <a:txBody>
                    <a:bodyPr/>
                    <a:lstStyle/>
                    <a:p>
                      <a:pPr rtl="0" fontAlgn="t">
                        <a:spcBef>
                          <a:spcPts val="0"/>
                        </a:spcBef>
                        <a:spcAft>
                          <a:spcPts val="0"/>
                        </a:spcAft>
                      </a:pPr>
                      <a:r>
                        <a:rPr lang="en-US" sz="1500" b="0" i="0" u="none" strike="noStrike">
                          <a:solidFill>
                            <a:srgbClr val="000000"/>
                          </a:solidFill>
                          <a:effectLst/>
                          <a:latin typeface="Calibri" panose="020F0502020204030204" pitchFamily="34" charset="0"/>
                        </a:rPr>
                        <a:t>Postcondition</a:t>
                      </a:r>
                      <a:endParaRPr lang="en-US" sz="1500">
                        <a:effectLst/>
                      </a:endParaRPr>
                    </a:p>
                  </a:txBody>
                  <a:tcPr marL="63246" marR="63246" marT="31623" marB="3162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tc>
                  <a:txBody>
                    <a:bodyPr/>
                    <a:lstStyle/>
                    <a:p>
                      <a:pPr rtl="0" fontAlgn="t">
                        <a:spcBef>
                          <a:spcPts val="0"/>
                        </a:spcBef>
                        <a:spcAft>
                          <a:spcPts val="0"/>
                        </a:spcAft>
                      </a:pPr>
                      <a:r>
                        <a:rPr lang="en-US" sz="1500" b="0" i="0" u="none" strike="noStrike" dirty="0">
                          <a:solidFill>
                            <a:srgbClr val="000000"/>
                          </a:solidFill>
                          <a:effectLst/>
                          <a:latin typeface="Calibri" panose="020F0502020204030204" pitchFamily="34" charset="0"/>
                        </a:rPr>
                        <a:t>If someone buys it, then there is no cancellation fee, </a:t>
                      </a:r>
                      <a:endParaRPr lang="en-US" sz="1500" dirty="0">
                        <a:effectLst/>
                      </a:endParaRPr>
                    </a:p>
                    <a:p>
                      <a:pPr rtl="0" fontAlgn="t">
                        <a:spcBef>
                          <a:spcPts val="0"/>
                        </a:spcBef>
                        <a:spcAft>
                          <a:spcPts val="0"/>
                        </a:spcAft>
                      </a:pPr>
                      <a:r>
                        <a:rPr lang="en-US" sz="1500" b="0" i="0" u="none" strike="noStrike" dirty="0">
                          <a:solidFill>
                            <a:srgbClr val="000000"/>
                          </a:solidFill>
                          <a:effectLst/>
                          <a:latin typeface="Calibri" panose="020F0502020204030204" pitchFamily="34" charset="0"/>
                        </a:rPr>
                        <a:t>otherwise it still has to be paid</a:t>
                      </a:r>
                      <a:endParaRPr lang="en-US" sz="1500" dirty="0">
                        <a:effectLst/>
                      </a:endParaRPr>
                    </a:p>
                  </a:txBody>
                  <a:tcPr marL="63246" marR="63246" marT="31623" marB="31623">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738831643"/>
                  </a:ext>
                </a:extLst>
              </a:tr>
            </a:tbl>
          </a:graphicData>
        </a:graphic>
      </p:graphicFrame>
      <p:sp>
        <p:nvSpPr>
          <p:cNvPr id="21" name="Rectangle 2">
            <a:extLst>
              <a:ext uri="{FF2B5EF4-FFF2-40B4-BE49-F238E27FC236}">
                <a16:creationId xmlns:a16="http://schemas.microsoft.com/office/drawing/2014/main" id="{D5EAC830-B802-487F-BB9E-1E648DB34E38}"/>
              </a:ext>
            </a:extLst>
          </p:cNvPr>
          <p:cNvSpPr>
            <a:spLocks noChangeArrowheads="1"/>
          </p:cNvSpPr>
          <p:nvPr/>
        </p:nvSpPr>
        <p:spPr bwMode="auto">
          <a:xfrm>
            <a:off x="179861" y="138967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006433"/>
      </p:ext>
    </p:extLst>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28000">
                                          <p:cBhvr additive="base">
                                            <p:cTn id="7" dur="250" fill="hold"/>
                                            <p:tgtEl>
                                              <p:spTgt spid="6"/>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0-#ppt_w/2"/>
                                              </p:val>
                                            </p:tav>
                                            <p:tav tm="100000">
                                              <p:val>
                                                <p:strVal val="#ppt_x"/>
                                              </p:val>
                                            </p:tav>
                                          </p:tavLst>
                                        </p:anim>
                                        <p:anim calcmode="lin" valueType="num">
                                          <p:cBhvr additive="base">
                                            <p:cTn id="8" dur="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5909945" cy="507716"/>
            <a:chOff x="0" y="543361"/>
            <a:chExt cx="3370217" cy="507359"/>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60051"/>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FUNCTIONAL REQUIREMENTS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5048656" y="1245140"/>
            <a:ext cx="6591394" cy="484437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5353348" y="2214099"/>
            <a:ext cx="6079367" cy="2677656"/>
          </a:xfrm>
          <a:prstGeom prst="rect">
            <a:avLst/>
          </a:prstGeom>
          <a:noFill/>
        </p:spPr>
        <p:txBody>
          <a:bodyPr wrap="square" rtlCol="0">
            <a:spAutoFit/>
          </a:bodyPr>
          <a:lstStyle/>
          <a:p>
            <a:r>
              <a:rPr sz="2800" dirty="0"/>
              <a:t>The system should provide room information query and payment function for those who need to book a room, and notify the hotel and the seller that the room has been sold after the booking is completed.</a:t>
            </a:r>
          </a:p>
        </p:txBody>
      </p:sp>
      <p:sp>
        <p:nvSpPr>
          <p:cNvPr id="15" name="文本框 14"/>
          <p:cNvSpPr txBox="1"/>
          <p:nvPr/>
        </p:nvSpPr>
        <p:spPr>
          <a:xfrm>
            <a:off x="5353348" y="1651269"/>
            <a:ext cx="4189095" cy="521970"/>
          </a:xfrm>
          <a:prstGeom prst="rect">
            <a:avLst/>
          </a:prstGeom>
          <a:noFill/>
        </p:spPr>
        <p:txBody>
          <a:bodyPr wrap="square" rtlCol="0">
            <a:spAutoFit/>
          </a:bodyPr>
          <a:lstStyle/>
          <a:p>
            <a:r>
              <a:rPr lang="en-US" altLang="zh-CN" sz="2800" dirty="0"/>
              <a:t>Buying System</a:t>
            </a:r>
          </a:p>
        </p:txBody>
      </p:sp>
      <p:graphicFrame>
        <p:nvGraphicFramePr>
          <p:cNvPr id="16" name="Table 15">
            <a:extLst>
              <a:ext uri="{FF2B5EF4-FFF2-40B4-BE49-F238E27FC236}">
                <a16:creationId xmlns:a16="http://schemas.microsoft.com/office/drawing/2014/main" id="{2093F032-0B14-428A-983B-F701A15025D4}"/>
              </a:ext>
            </a:extLst>
          </p:cNvPr>
          <p:cNvGraphicFramePr>
            <a:graphicFrameLocks noGrp="1"/>
          </p:cNvGraphicFramePr>
          <p:nvPr>
            <p:extLst>
              <p:ext uri="{D42A27DB-BD31-4B8C-83A1-F6EECF244321}">
                <p14:modId xmlns:p14="http://schemas.microsoft.com/office/powerpoint/2010/main" val="1043852608"/>
              </p:ext>
            </p:extLst>
          </p:nvPr>
        </p:nvGraphicFramePr>
        <p:xfrm>
          <a:off x="551951" y="1455054"/>
          <a:ext cx="3651390" cy="4351336"/>
        </p:xfrm>
        <a:graphic>
          <a:graphicData uri="http://schemas.openxmlformats.org/drawingml/2006/table">
            <a:tbl>
              <a:tblPr/>
              <a:tblGrid>
                <a:gridCol w="956594">
                  <a:extLst>
                    <a:ext uri="{9D8B030D-6E8A-4147-A177-3AD203B41FA5}">
                      <a16:colId xmlns:a16="http://schemas.microsoft.com/office/drawing/2014/main" val="3512758176"/>
                    </a:ext>
                  </a:extLst>
                </a:gridCol>
                <a:gridCol w="2694796">
                  <a:extLst>
                    <a:ext uri="{9D8B030D-6E8A-4147-A177-3AD203B41FA5}">
                      <a16:colId xmlns:a16="http://schemas.microsoft.com/office/drawing/2014/main" val="2704113177"/>
                    </a:ext>
                  </a:extLst>
                </a:gridCol>
              </a:tblGrid>
              <a:tr h="839936">
                <a:tc>
                  <a:txBody>
                    <a:bodyPr/>
                    <a:lstStyle/>
                    <a:p>
                      <a:pPr rtl="0" fontAlgn="t">
                        <a:spcBef>
                          <a:spcPts val="0"/>
                        </a:spcBef>
                        <a:spcAft>
                          <a:spcPts val="0"/>
                        </a:spcAft>
                      </a:pPr>
                      <a:r>
                        <a:rPr lang="en-US" sz="1300" b="0" i="0" u="none" strike="noStrike">
                          <a:solidFill>
                            <a:srgbClr val="FFFFFF"/>
                          </a:solidFill>
                          <a:effectLst/>
                          <a:latin typeface="Calibri" panose="020F0502020204030204" pitchFamily="34" charset="0"/>
                        </a:rPr>
                        <a:t>Description</a:t>
                      </a:r>
                      <a:endParaRPr lang="en-US" sz="1400">
                        <a:effectLst/>
                      </a:endParaRPr>
                    </a:p>
                  </a:txBody>
                  <a:tcPr marL="52496" marR="52496" marT="23332" marB="23332">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en-US" sz="1300" b="0" i="0" u="none" strike="noStrike">
                          <a:solidFill>
                            <a:srgbClr val="FFFFFF"/>
                          </a:solidFill>
                          <a:effectLst/>
                          <a:latin typeface="Calibri" panose="020F0502020204030204" pitchFamily="34" charset="0"/>
                        </a:rPr>
                        <a:t>The buyer browses the hotel room information in the system and finds the room he needs to pay for the reservation.</a:t>
                      </a:r>
                      <a:endParaRPr lang="en-US" sz="1400">
                        <a:effectLst/>
                      </a:endParaRPr>
                    </a:p>
                  </a:txBody>
                  <a:tcPr marL="52496" marR="52496" marT="23332" marB="23332">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28960416"/>
                  </a:ext>
                </a:extLst>
              </a:tr>
              <a:tr h="641618">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Precondition</a:t>
                      </a:r>
                      <a:endParaRPr lang="en-US" sz="1400">
                        <a:effectLst/>
                      </a:endParaRPr>
                    </a:p>
                  </a:txBody>
                  <a:tcPr marL="52496" marR="52496" marT="23332" marB="23332">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tc>
                  <a:txBody>
                    <a:bodyPr/>
                    <a:lstStyle/>
                    <a:p>
                      <a:pPr rtl="0" fontAlgn="base">
                        <a:spcBef>
                          <a:spcPts val="0"/>
                        </a:spcBef>
                        <a:spcAft>
                          <a:spcPts val="0"/>
                        </a:spcAft>
                        <a:buFont typeface="+mj-lt"/>
                        <a:buAutoNum type="arabicPeriod"/>
                      </a:pPr>
                      <a:r>
                        <a:rPr lang="en-US" sz="1300" b="0" i="0" u="none" strike="noStrike">
                          <a:solidFill>
                            <a:srgbClr val="000000"/>
                          </a:solidFill>
                          <a:effectLst/>
                          <a:latin typeface="Calibri" panose="020F0502020204030204" pitchFamily="34" charset="0"/>
                        </a:rPr>
                        <a:t>Some one list a room</a:t>
                      </a:r>
                    </a:p>
                    <a:p>
                      <a:pPr rtl="0" fontAlgn="base">
                        <a:spcBef>
                          <a:spcPts val="0"/>
                        </a:spcBef>
                        <a:spcAft>
                          <a:spcPts val="0"/>
                        </a:spcAft>
                        <a:buFont typeface="+mj-lt"/>
                        <a:buAutoNum type="arabicPeriod"/>
                      </a:pPr>
                      <a:r>
                        <a:rPr lang="en-US" sz="1300" b="0" i="0" u="none" strike="noStrike">
                          <a:solidFill>
                            <a:srgbClr val="000000"/>
                          </a:solidFill>
                          <a:effectLst/>
                          <a:latin typeface="Calibri" panose="020F0502020204030204" pitchFamily="34" charset="0"/>
                        </a:rPr>
                        <a:t>The room hasn’t been booked by someone else yet</a:t>
                      </a:r>
                    </a:p>
                  </a:txBody>
                  <a:tcPr marL="52496" marR="52496" marT="23332" marB="23332">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766572999"/>
                  </a:ext>
                </a:extLst>
              </a:tr>
              <a:tr h="2029846">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Basic Flow</a:t>
                      </a:r>
                      <a:endParaRPr lang="en-US" sz="1400">
                        <a:effectLst/>
                      </a:endParaRPr>
                    </a:p>
                  </a:txBody>
                  <a:tcPr marL="52496" marR="52496" marT="23332" marB="23332">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BF5"/>
                    </a:solidFill>
                  </a:tcPr>
                </a:tc>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Step1:The buyer browses the system and chooses the hotel room he wants to live in</a:t>
                      </a:r>
                      <a:endParaRPr lang="en-US" sz="1400">
                        <a:effectLst/>
                      </a:endParaRPr>
                    </a:p>
                    <a:p>
                      <a:pPr rtl="0" fontAlgn="t">
                        <a:spcBef>
                          <a:spcPts val="0"/>
                        </a:spcBef>
                        <a:spcAft>
                          <a:spcPts val="0"/>
                        </a:spcAft>
                      </a:pPr>
                      <a:r>
                        <a:rPr lang="en-US" sz="1300" b="0" i="0" u="none" strike="noStrike">
                          <a:solidFill>
                            <a:srgbClr val="000000"/>
                          </a:solidFill>
                          <a:effectLst/>
                          <a:latin typeface="Calibri" panose="020F0502020204030204" pitchFamily="34" charset="0"/>
                        </a:rPr>
                        <a:t>Step2:Buyer pays to the system</a:t>
                      </a:r>
                      <a:endParaRPr lang="en-US" sz="1400">
                        <a:effectLst/>
                      </a:endParaRPr>
                    </a:p>
                    <a:p>
                      <a:pPr rtl="0" fontAlgn="t">
                        <a:spcBef>
                          <a:spcPts val="0"/>
                        </a:spcBef>
                        <a:spcAft>
                          <a:spcPts val="0"/>
                        </a:spcAft>
                      </a:pPr>
                      <a:r>
                        <a:rPr lang="en-US" sz="1300" b="0" i="0" u="none" strike="noStrike">
                          <a:solidFill>
                            <a:srgbClr val="000000"/>
                          </a:solidFill>
                          <a:effectLst/>
                          <a:latin typeface="Calibri" panose="020F0502020204030204" pitchFamily="34" charset="0"/>
                        </a:rPr>
                        <a:t>Step3:The system automatically modifies the  reservation information</a:t>
                      </a:r>
                      <a:endParaRPr lang="en-US" sz="1400">
                        <a:effectLst/>
                      </a:endParaRPr>
                    </a:p>
                    <a:p>
                      <a:pPr rtl="0" fontAlgn="t">
                        <a:spcBef>
                          <a:spcPts val="0"/>
                        </a:spcBef>
                        <a:spcAft>
                          <a:spcPts val="0"/>
                        </a:spcAft>
                      </a:pPr>
                      <a:r>
                        <a:rPr lang="en-US" sz="1300" b="0" i="0" u="none" strike="noStrike">
                          <a:solidFill>
                            <a:srgbClr val="000000"/>
                          </a:solidFill>
                          <a:effectLst/>
                          <a:latin typeface="Calibri" panose="020F0502020204030204" pitchFamily="34" charset="0"/>
                        </a:rPr>
                        <a:t>Step4:The system informs the hotel and the reseller that the room has been sold</a:t>
                      </a:r>
                      <a:endParaRPr lang="en-US" sz="1400">
                        <a:effectLst/>
                      </a:endParaRPr>
                    </a:p>
                    <a:p>
                      <a:pPr rtl="0" fontAlgn="t">
                        <a:spcBef>
                          <a:spcPts val="0"/>
                        </a:spcBef>
                        <a:spcAft>
                          <a:spcPts val="0"/>
                        </a:spcAft>
                      </a:pPr>
                      <a:r>
                        <a:rPr lang="en-US" sz="1300" b="0" i="0" u="none" strike="noStrike">
                          <a:solidFill>
                            <a:srgbClr val="000000"/>
                          </a:solidFill>
                          <a:effectLst/>
                          <a:latin typeface="Calibri" panose="020F0502020204030204" pitchFamily="34" charset="0"/>
                        </a:rPr>
                        <a:t>Step5: Buyer gets the room</a:t>
                      </a:r>
                      <a:endParaRPr lang="en-US" sz="1400">
                        <a:effectLst/>
                      </a:endParaRPr>
                    </a:p>
                  </a:txBody>
                  <a:tcPr marL="52496" marR="52496" marT="23332" marB="23332">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8EBF5"/>
                    </a:solidFill>
                  </a:tcPr>
                </a:tc>
                <a:extLst>
                  <a:ext uri="{0D108BD9-81ED-4DB2-BD59-A6C34878D82A}">
                    <a16:rowId xmlns:a16="http://schemas.microsoft.com/office/drawing/2014/main" val="3651356997"/>
                  </a:ext>
                </a:extLst>
              </a:tr>
              <a:tr h="839936">
                <a:tc>
                  <a:txBody>
                    <a:bodyPr/>
                    <a:lstStyle/>
                    <a:p>
                      <a:pPr rtl="0" fontAlgn="t">
                        <a:spcBef>
                          <a:spcPts val="0"/>
                        </a:spcBef>
                        <a:spcAft>
                          <a:spcPts val="0"/>
                        </a:spcAft>
                      </a:pPr>
                      <a:r>
                        <a:rPr lang="en-US" sz="1300" b="0" i="0" u="none" strike="noStrike">
                          <a:solidFill>
                            <a:srgbClr val="000000"/>
                          </a:solidFill>
                          <a:effectLst/>
                          <a:latin typeface="Calibri" panose="020F0502020204030204" pitchFamily="34" charset="0"/>
                        </a:rPr>
                        <a:t>Postcondition</a:t>
                      </a:r>
                      <a:endParaRPr lang="en-US" sz="1400">
                        <a:effectLst/>
                      </a:endParaRPr>
                    </a:p>
                  </a:txBody>
                  <a:tcPr marL="52496" marR="52496" marT="23332" marB="23332">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tc>
                  <a:txBody>
                    <a:bodyPr/>
                    <a:lstStyle/>
                    <a:p>
                      <a:pPr rtl="0" fontAlgn="t">
                        <a:spcBef>
                          <a:spcPts val="0"/>
                        </a:spcBef>
                        <a:spcAft>
                          <a:spcPts val="0"/>
                        </a:spcAft>
                      </a:pPr>
                      <a:r>
                        <a:rPr lang="en-US" sz="1300" b="0" i="0" u="none" strike="noStrike" dirty="0">
                          <a:solidFill>
                            <a:srgbClr val="000000"/>
                          </a:solidFill>
                          <a:effectLst/>
                          <a:latin typeface="Calibri" panose="020F0502020204030204" pitchFamily="34" charset="0"/>
                        </a:rPr>
                        <a:t>If the buyer successfully pays, then the room will be </a:t>
                      </a:r>
                      <a:r>
                        <a:rPr lang="en-US" sz="1300" b="0" i="0" u="none" strike="noStrike" dirty="0" err="1">
                          <a:solidFill>
                            <a:srgbClr val="000000"/>
                          </a:solidFill>
                          <a:effectLst/>
                          <a:latin typeface="Calibri" panose="020F0502020204030204" pitchFamily="34" charset="0"/>
                        </a:rPr>
                        <a:t>obtained,and</a:t>
                      </a:r>
                      <a:r>
                        <a:rPr lang="en-US" sz="1300" b="0" i="0" u="none" strike="noStrike" dirty="0">
                          <a:solidFill>
                            <a:srgbClr val="000000"/>
                          </a:solidFill>
                          <a:effectLst/>
                          <a:latin typeface="Calibri" panose="020F0502020204030204" pitchFamily="34" charset="0"/>
                        </a:rPr>
                        <a:t> the reseller will not have to pay the cancellation fee.</a:t>
                      </a:r>
                      <a:endParaRPr lang="en-US" sz="1400" dirty="0">
                        <a:effectLst/>
                      </a:endParaRPr>
                    </a:p>
                  </a:txBody>
                  <a:tcPr marL="52496" marR="52496" marT="23332" marB="23332">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DD4EA"/>
                    </a:solidFill>
                  </a:tcPr>
                </a:tc>
                <a:extLst>
                  <a:ext uri="{0D108BD9-81ED-4DB2-BD59-A6C34878D82A}">
                    <a16:rowId xmlns:a16="http://schemas.microsoft.com/office/drawing/2014/main" val="2782354639"/>
                  </a:ext>
                </a:extLst>
              </a:tr>
            </a:tbl>
          </a:graphicData>
        </a:graphic>
      </p:graphicFrame>
      <p:sp>
        <p:nvSpPr>
          <p:cNvPr id="17" name="Rectangle 1">
            <a:extLst>
              <a:ext uri="{FF2B5EF4-FFF2-40B4-BE49-F238E27FC236}">
                <a16:creationId xmlns:a16="http://schemas.microsoft.com/office/drawing/2014/main" id="{BA49EE79-B767-46D4-9056-C3B3309F8F40}"/>
              </a:ext>
            </a:extLst>
          </p:cNvPr>
          <p:cNvSpPr>
            <a:spLocks noChangeArrowheads="1"/>
          </p:cNvSpPr>
          <p:nvPr/>
        </p:nvSpPr>
        <p:spPr bwMode="auto">
          <a:xfrm>
            <a:off x="552021" y="14550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7757"/>
            <a:chOff x="0" y="543361"/>
            <a:chExt cx="3370217" cy="50696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NON-FUNCTIONAL REQUIREMENTS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95755" y="2365375"/>
            <a:ext cx="8917305" cy="1383665"/>
          </a:xfrm>
          <a:prstGeom prst="rect">
            <a:avLst/>
          </a:prstGeom>
          <a:noFill/>
        </p:spPr>
        <p:txBody>
          <a:bodyPr wrap="square" rtlCol="0">
            <a:spAutoFit/>
          </a:bodyPr>
          <a:lstStyle/>
          <a:p>
            <a:r>
              <a:rPr sz="2800" dirty="0"/>
              <a:t>The response time of the system should be very fast, the response time should not exceed 1.5 seconds during the general period and 4 seconds during the peak period.</a:t>
            </a:r>
          </a:p>
        </p:txBody>
      </p:sp>
      <p:sp>
        <p:nvSpPr>
          <p:cNvPr id="15" name="文本框 14"/>
          <p:cNvSpPr txBox="1"/>
          <p:nvPr/>
        </p:nvSpPr>
        <p:spPr>
          <a:xfrm>
            <a:off x="1689735" y="1611630"/>
            <a:ext cx="4189095" cy="521970"/>
          </a:xfrm>
          <a:prstGeom prst="rect">
            <a:avLst/>
          </a:prstGeom>
          <a:noFill/>
        </p:spPr>
        <p:txBody>
          <a:bodyPr wrap="square" rtlCol="0">
            <a:spAutoFit/>
          </a:bodyPr>
          <a:lstStyle/>
          <a:p>
            <a:r>
              <a:rPr lang="en-US" altLang="zh-CN" sz="2800"/>
              <a:t>Response time</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7757"/>
            <a:chOff x="0" y="543361"/>
            <a:chExt cx="3370217" cy="50696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NON-FUNCTIONAL REQUIREMENTS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391920"/>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95755" y="2365375"/>
            <a:ext cx="8917305" cy="1383665"/>
          </a:xfrm>
          <a:prstGeom prst="rect">
            <a:avLst/>
          </a:prstGeom>
          <a:noFill/>
        </p:spPr>
        <p:txBody>
          <a:bodyPr wrap="square" rtlCol="0">
            <a:spAutoFit/>
          </a:bodyPr>
          <a:lstStyle/>
          <a:p>
            <a:r>
              <a:rPr sz="2800" dirty="0"/>
              <a:t>The personal information of system users should not be disclosed, and the use of such information requires user authorization.</a:t>
            </a:r>
          </a:p>
        </p:txBody>
      </p:sp>
      <p:sp>
        <p:nvSpPr>
          <p:cNvPr id="15" name="文本框 14"/>
          <p:cNvSpPr txBox="1"/>
          <p:nvPr/>
        </p:nvSpPr>
        <p:spPr>
          <a:xfrm>
            <a:off x="1689735" y="1611630"/>
            <a:ext cx="4189095" cy="521970"/>
          </a:xfrm>
          <a:prstGeom prst="rect">
            <a:avLst/>
          </a:prstGeom>
          <a:noFill/>
        </p:spPr>
        <p:txBody>
          <a:bodyPr wrap="square" rtlCol="0">
            <a:spAutoFit/>
          </a:bodyPr>
          <a:lstStyle/>
          <a:p>
            <a:r>
              <a:rPr lang="en-US" altLang="zh-CN" sz="2800"/>
              <a:t>Data Security</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7757"/>
            <a:chOff x="0" y="543361"/>
            <a:chExt cx="3370217" cy="50696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NON-FUNCTIONAL REQUIREMENTS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401445"/>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95755" y="2365375"/>
            <a:ext cx="8917305" cy="2245360"/>
          </a:xfrm>
          <a:prstGeom prst="rect">
            <a:avLst/>
          </a:prstGeom>
          <a:noFill/>
        </p:spPr>
        <p:txBody>
          <a:bodyPr wrap="square" rtlCol="0">
            <a:spAutoFit/>
          </a:bodyPr>
          <a:lstStyle/>
          <a:p>
            <a:r>
              <a:rPr sz="2800" dirty="0"/>
              <a:t>The system is robust and should be able to deal with various abnormal situations that occur during system operation, such as: human operation errors, illegal data input, hardware device failures, etc. The system should be able to handle them correctly and avoid them appropriately.</a:t>
            </a:r>
          </a:p>
        </p:txBody>
      </p:sp>
      <p:sp>
        <p:nvSpPr>
          <p:cNvPr id="15" name="文本框 14"/>
          <p:cNvSpPr txBox="1"/>
          <p:nvPr/>
        </p:nvSpPr>
        <p:spPr>
          <a:xfrm>
            <a:off x="1689735" y="1611630"/>
            <a:ext cx="4189095" cy="521970"/>
          </a:xfrm>
          <a:prstGeom prst="rect">
            <a:avLst/>
          </a:prstGeom>
          <a:noFill/>
        </p:spPr>
        <p:txBody>
          <a:bodyPr wrap="square" rtlCol="0">
            <a:spAutoFit/>
          </a:bodyPr>
          <a:lstStyle/>
          <a:p>
            <a:r>
              <a:rPr lang="en-US" altLang="zh-CN" sz="2800" dirty="0"/>
              <a:t>Reliability</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7757"/>
            <a:chOff x="0" y="543361"/>
            <a:chExt cx="3370217" cy="50696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NON-FUNCTIONAL REQUIREMENTS</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1164590" y="1401445"/>
            <a:ext cx="9779635" cy="444055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595755" y="2365375"/>
            <a:ext cx="8917305" cy="1814830"/>
          </a:xfrm>
          <a:prstGeom prst="rect">
            <a:avLst/>
          </a:prstGeom>
          <a:noFill/>
        </p:spPr>
        <p:txBody>
          <a:bodyPr wrap="square" rtlCol="0">
            <a:spAutoFit/>
          </a:bodyPr>
          <a:lstStyle/>
          <a:p>
            <a:r>
              <a:rPr sz="2800" dirty="0"/>
              <a:t>After receiving the modification request, the general modification should be completed within 1 to 2 days; for the major requirement or design modification after the evaluation, it should be completed within 1 week.</a:t>
            </a:r>
          </a:p>
        </p:txBody>
      </p:sp>
      <p:sp>
        <p:nvSpPr>
          <p:cNvPr id="15" name="文本框 14"/>
          <p:cNvSpPr txBox="1"/>
          <p:nvPr/>
        </p:nvSpPr>
        <p:spPr>
          <a:xfrm>
            <a:off x="1689735" y="1611630"/>
            <a:ext cx="4189095" cy="521970"/>
          </a:xfrm>
          <a:prstGeom prst="rect">
            <a:avLst/>
          </a:prstGeom>
          <a:noFill/>
        </p:spPr>
        <p:txBody>
          <a:bodyPr wrap="square" rtlCol="0">
            <a:spAutoFit/>
          </a:bodyPr>
          <a:lstStyle/>
          <a:p>
            <a:r>
              <a:rPr lang="en-US" altLang="zh-CN" sz="2800"/>
              <a:t>Maintainability</a:t>
            </a: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543560"/>
            <a:ext cx="7394575" cy="507757"/>
            <a:chOff x="0" y="543361"/>
            <a:chExt cx="3370217" cy="506967"/>
          </a:xfrm>
        </p:grpSpPr>
        <p:grpSp>
          <p:nvGrpSpPr>
            <p:cNvPr id="5" name="组合 4"/>
            <p:cNvGrpSpPr/>
            <p:nvPr/>
          </p:nvGrpSpPr>
          <p:grpSpPr>
            <a:xfrm>
              <a:off x="0" y="543361"/>
              <a:ext cx="3370216" cy="493479"/>
              <a:chOff x="0" y="288813"/>
              <a:chExt cx="3370216" cy="493479"/>
            </a:xfrm>
            <a:solidFill>
              <a:srgbClr val="131426"/>
            </a:solidFill>
          </p:grpSpPr>
          <p:sp>
            <p:nvSpPr>
              <p:cNvPr id="7" name="矩形 6"/>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p:cNvSpPr txBox="1"/>
            <p:nvPr/>
          </p:nvSpPr>
          <p:spPr>
            <a:xfrm>
              <a:off x="551543" y="590669"/>
              <a:ext cx="2818674" cy="459659"/>
            </a:xfrm>
            <a:prstGeom prst="rect">
              <a:avLst/>
            </a:prstGeom>
            <a:noFill/>
          </p:spPr>
          <p:txBody>
            <a:bodyPr wrap="square" rtlCol="0">
              <a:spAutoFit/>
            </a:bodyPr>
            <a:lstStyle/>
            <a:p>
              <a:r>
                <a:rPr sz="2400" dirty="0">
                  <a:solidFill>
                    <a:schemeClr val="bg1"/>
                  </a:solidFill>
                  <a:latin typeface="微软雅黑" panose="020B0503020204020204" pitchFamily="34" charset="-122"/>
                  <a:ea typeface="微软雅黑" panose="020B0503020204020204" pitchFamily="34" charset="-122"/>
                </a:rPr>
                <a:t>USE CASES AND USE CASE DIAGRAM</a:t>
              </a:r>
            </a:p>
          </p:txBody>
        </p:sp>
      </p:grpSp>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圆角矩形 1"/>
          <p:cNvSpPr/>
          <p:nvPr/>
        </p:nvSpPr>
        <p:spPr bwMode="auto">
          <a:xfrm>
            <a:off x="6382385" y="1574165"/>
            <a:ext cx="4561840" cy="4267835"/>
          </a:xfrm>
          <a:prstGeom prst="roundRect">
            <a:avLst>
              <a:gd name="adj" fmla="val 7635"/>
            </a:avLst>
          </a:prstGeom>
          <a:gradFill flip="none" rotWithShape="1">
            <a:gsLst>
              <a:gs pos="50000">
                <a:sysClr val="window" lastClr="FFFFFF">
                  <a:lumMod val="95000"/>
                </a:sysClr>
              </a:gs>
              <a:gs pos="100000">
                <a:sysClr val="window" lastClr="FFFFFF">
                  <a:lumMod val="75000"/>
                </a:sysClr>
              </a:gs>
            </a:gsLst>
            <a:lin ang="2700000" scaled="1"/>
            <a:tileRect/>
          </a:gradFill>
          <a:ln w="38100" cap="flat" cmpd="sng" algn="ctr">
            <a:solidFill>
              <a:srgbClr val="002060"/>
            </a:solidFill>
            <a:prstDash val="solid"/>
          </a:ln>
          <a:effectLst>
            <a:outerShdw blurRad="225425" dist="38100" dir="5220000" algn="ctr">
              <a:srgbClr val="000000">
                <a:alpha val="33000"/>
              </a:srgbClr>
            </a:outerShdw>
          </a:effectLst>
          <a:scene3d>
            <a:camera prst="orthographicFront"/>
            <a:lightRig rig="flat" dir="t"/>
          </a:scene3d>
          <a:sp3d contourW="19050">
            <a:bevelT w="127000" prst="convex"/>
            <a:bevelB w="0" h="0"/>
            <a:contourClr>
              <a:sysClr val="window" lastClr="FFFFFF"/>
            </a:contourClr>
          </a:sp3d>
        </p:spPr>
        <p:txBody>
          <a:bodyPr lIns="91418" tIns="45709" rIns="91418" bIns="45709" anchor="ctr"/>
          <a:lstStyle/>
          <a:p>
            <a:pPr marL="0" marR="0" lvl="2" indent="0" algn="ctr" defTabSz="1283970" eaLnBrk="0" fontAlgn="ctr" latinLnBrk="0" hangingPunct="0">
              <a:lnSpc>
                <a:spcPct val="100000"/>
              </a:lnSpc>
              <a:spcBef>
                <a:spcPts val="0"/>
              </a:spcBef>
              <a:spcAft>
                <a:spcPts val="0"/>
              </a:spcAft>
              <a:buClr>
                <a:srgbClr val="FF0000"/>
              </a:buClr>
              <a:buSzPct val="70000"/>
              <a:buNone/>
              <a:tabLst>
                <a:tab pos="135890" algn="l"/>
              </a:tabLst>
              <a:defRPr/>
            </a:pPr>
            <a:endParaRPr kumimoji="0" lang="zh-CN" altLang="en-US" sz="1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6923405" y="1991995"/>
            <a:ext cx="2833370" cy="1814830"/>
          </a:xfrm>
          <a:prstGeom prst="rect">
            <a:avLst/>
          </a:prstGeom>
          <a:noFill/>
        </p:spPr>
        <p:txBody>
          <a:bodyPr wrap="square" rtlCol="0">
            <a:spAutoFit/>
          </a:bodyPr>
          <a:lstStyle/>
          <a:p>
            <a:r>
              <a:rPr lang="en-US" sz="2800" dirty="0"/>
              <a:t>Use Case:</a:t>
            </a:r>
          </a:p>
          <a:p>
            <a:r>
              <a:rPr lang="en-US" sz="2800" dirty="0"/>
              <a:t>Send room info</a:t>
            </a:r>
          </a:p>
          <a:p>
            <a:r>
              <a:rPr lang="en-US" sz="2800" dirty="0"/>
              <a:t>Confirm room</a:t>
            </a:r>
          </a:p>
          <a:p>
            <a:r>
              <a:rPr lang="en-US" sz="2800" dirty="0"/>
              <a:t>Upload room info</a:t>
            </a:r>
          </a:p>
        </p:txBody>
      </p:sp>
      <p:pic>
        <p:nvPicPr>
          <p:cNvPr id="16" name="图片 1" descr="1615274875(1)"/>
          <p:cNvPicPr>
            <a:picLocks noChangeAspect="1"/>
          </p:cNvPicPr>
          <p:nvPr/>
        </p:nvPicPr>
        <p:blipFill>
          <a:blip r:embed="rId3"/>
          <a:stretch>
            <a:fillRect/>
          </a:stretch>
        </p:blipFill>
        <p:spPr>
          <a:xfrm>
            <a:off x="266065" y="1495425"/>
            <a:ext cx="4928870" cy="3857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000"/>
    </mc:Choice>
    <mc:Fallback xmlns="">
      <p:transition spd="slow" advTm="4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28000">
                                          <p:cBhvr additive="base">
                                            <p:cTn id="7" dur="250" fill="hold"/>
                                            <p:tgtEl>
                                              <p:spTgt spid="4"/>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1071</Words>
  <Application>Microsoft Office PowerPoint</Application>
  <PresentationFormat>Widescreen</PresentationFormat>
  <Paragraphs>101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微软雅黑</vt:lpstr>
      <vt:lpstr>Arial</vt:lpstr>
      <vt:lpstr>Calibri</vt:lpstr>
      <vt:lpstr>Calibri Light</vt:lpstr>
      <vt:lpstr>Office 主题</vt:lpstr>
      <vt:lpstr>Hotel room resell application </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Zhou, Dex</cp:lastModifiedBy>
  <cp:revision>346</cp:revision>
  <dcterms:created xsi:type="dcterms:W3CDTF">2013-10-25T14:41:00Z</dcterms:created>
  <dcterms:modified xsi:type="dcterms:W3CDTF">2021-03-16T19:54:53Z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RubyTemplateID">
    <vt:lpwstr>2</vt:lpwstr>
  </property>
</Properties>
</file>