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42976800" cy="32004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C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3302" autoAdjust="0"/>
  </p:normalViewPr>
  <p:slideViewPr>
    <p:cSldViewPr snapToGrid="0">
      <p:cViewPr>
        <p:scale>
          <a:sx n="33" d="100"/>
          <a:sy n="33" d="100"/>
        </p:scale>
        <p:origin x="6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5237694"/>
            <a:ext cx="36530280" cy="11142133"/>
          </a:xfrm>
        </p:spPr>
        <p:txBody>
          <a:bodyPr anchor="b"/>
          <a:lstStyle>
            <a:lvl1pPr algn="ctr">
              <a:defRPr sz="28000"/>
            </a:lvl1pPr>
          </a:lstStyle>
          <a:p>
            <a:r>
              <a:rPr lang="en-US"/>
              <a:t>Click to edit Master title style</a:t>
            </a:r>
            <a:endParaRPr lang="en-US" dirty="0"/>
          </a:p>
        </p:txBody>
      </p:sp>
      <p:sp>
        <p:nvSpPr>
          <p:cNvPr id="3" name="Subtitle 2"/>
          <p:cNvSpPr>
            <a:spLocks noGrp="1"/>
          </p:cNvSpPr>
          <p:nvPr>
            <p:ph type="subTitle" idx="1"/>
          </p:nvPr>
        </p:nvSpPr>
        <p:spPr>
          <a:xfrm>
            <a:off x="5372100" y="16809511"/>
            <a:ext cx="32232600" cy="7726889"/>
          </a:xfrm>
        </p:spPr>
        <p:txBody>
          <a:bodyPr/>
          <a:lstStyle>
            <a:lvl1pPr marL="0" indent="0" algn="ctr">
              <a:buNone/>
              <a:defRPr sz="11200"/>
            </a:lvl1pPr>
            <a:lvl2pPr marL="2133615" indent="0" algn="ctr">
              <a:buNone/>
              <a:defRPr sz="9333"/>
            </a:lvl2pPr>
            <a:lvl3pPr marL="4267230" indent="0" algn="ctr">
              <a:buNone/>
              <a:defRPr sz="8400"/>
            </a:lvl3pPr>
            <a:lvl4pPr marL="6400846" indent="0" algn="ctr">
              <a:buNone/>
              <a:defRPr sz="7467"/>
            </a:lvl4pPr>
            <a:lvl5pPr marL="8534461" indent="0" algn="ctr">
              <a:buNone/>
              <a:defRPr sz="7467"/>
            </a:lvl5pPr>
            <a:lvl6pPr marL="10668076" indent="0" algn="ctr">
              <a:buNone/>
              <a:defRPr sz="7467"/>
            </a:lvl6pPr>
            <a:lvl7pPr marL="12801691" indent="0" algn="ctr">
              <a:buNone/>
              <a:defRPr sz="7467"/>
            </a:lvl7pPr>
            <a:lvl8pPr marL="14935307" indent="0" algn="ctr">
              <a:buNone/>
              <a:defRPr sz="7467"/>
            </a:lvl8pPr>
            <a:lvl9pPr marL="17068922" indent="0" algn="ctr">
              <a:buNone/>
              <a:defRPr sz="74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DC1E7-9ECC-4819-96AC-249D56017272}"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88965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DC1E7-9ECC-4819-96AC-249D56017272}"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7069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55275" y="1703917"/>
            <a:ext cx="9266873"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54657" y="1703917"/>
            <a:ext cx="27263408"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DC1E7-9ECC-4819-96AC-249D56017272}"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342441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DC1E7-9ECC-4819-96AC-249D56017272}"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34881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2274" y="7978784"/>
            <a:ext cx="37067490" cy="13312773"/>
          </a:xfrm>
        </p:spPr>
        <p:txBody>
          <a:bodyPr anchor="b"/>
          <a:lstStyle>
            <a:lvl1pPr>
              <a:defRPr sz="28000"/>
            </a:lvl1pPr>
          </a:lstStyle>
          <a:p>
            <a:r>
              <a:rPr lang="en-US"/>
              <a:t>Click to edit Master title style</a:t>
            </a:r>
            <a:endParaRPr lang="en-US" dirty="0"/>
          </a:p>
        </p:txBody>
      </p:sp>
      <p:sp>
        <p:nvSpPr>
          <p:cNvPr id="3" name="Text Placeholder 2"/>
          <p:cNvSpPr>
            <a:spLocks noGrp="1"/>
          </p:cNvSpPr>
          <p:nvPr>
            <p:ph type="body" idx="1"/>
          </p:nvPr>
        </p:nvSpPr>
        <p:spPr>
          <a:xfrm>
            <a:off x="2932274" y="21417501"/>
            <a:ext cx="37067490" cy="7000873"/>
          </a:xfrm>
        </p:spPr>
        <p:txBody>
          <a:bodyPr/>
          <a:lstStyle>
            <a:lvl1pPr marL="0" indent="0">
              <a:buNone/>
              <a:defRPr sz="11200">
                <a:solidFill>
                  <a:schemeClr val="tx1"/>
                </a:solidFill>
              </a:defRPr>
            </a:lvl1pPr>
            <a:lvl2pPr marL="2133615" indent="0">
              <a:buNone/>
              <a:defRPr sz="9333">
                <a:solidFill>
                  <a:schemeClr val="tx1">
                    <a:tint val="75000"/>
                  </a:schemeClr>
                </a:solidFill>
              </a:defRPr>
            </a:lvl2pPr>
            <a:lvl3pPr marL="4267230" indent="0">
              <a:buNone/>
              <a:defRPr sz="8400">
                <a:solidFill>
                  <a:schemeClr val="tx1">
                    <a:tint val="75000"/>
                  </a:schemeClr>
                </a:solidFill>
              </a:defRPr>
            </a:lvl3pPr>
            <a:lvl4pPr marL="6400846" indent="0">
              <a:buNone/>
              <a:defRPr sz="7467">
                <a:solidFill>
                  <a:schemeClr val="tx1">
                    <a:tint val="75000"/>
                  </a:schemeClr>
                </a:solidFill>
              </a:defRPr>
            </a:lvl4pPr>
            <a:lvl5pPr marL="8534461" indent="0">
              <a:buNone/>
              <a:defRPr sz="7467">
                <a:solidFill>
                  <a:schemeClr val="tx1">
                    <a:tint val="75000"/>
                  </a:schemeClr>
                </a:solidFill>
              </a:defRPr>
            </a:lvl5pPr>
            <a:lvl6pPr marL="10668076" indent="0">
              <a:buNone/>
              <a:defRPr sz="7467">
                <a:solidFill>
                  <a:schemeClr val="tx1">
                    <a:tint val="75000"/>
                  </a:schemeClr>
                </a:solidFill>
              </a:defRPr>
            </a:lvl6pPr>
            <a:lvl7pPr marL="12801691" indent="0">
              <a:buNone/>
              <a:defRPr sz="7467">
                <a:solidFill>
                  <a:schemeClr val="tx1">
                    <a:tint val="75000"/>
                  </a:schemeClr>
                </a:solidFill>
              </a:defRPr>
            </a:lvl7pPr>
            <a:lvl8pPr marL="14935307" indent="0">
              <a:buNone/>
              <a:defRPr sz="7467">
                <a:solidFill>
                  <a:schemeClr val="tx1">
                    <a:tint val="75000"/>
                  </a:schemeClr>
                </a:solidFill>
              </a:defRPr>
            </a:lvl8pPr>
            <a:lvl9pPr marL="17068922" indent="0">
              <a:buNone/>
              <a:defRPr sz="74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DC1E7-9ECC-4819-96AC-249D56017272}"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58057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4655" y="8519583"/>
            <a:ext cx="1826514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757005" y="8519583"/>
            <a:ext cx="1826514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DC1E7-9ECC-4819-96AC-249D56017272}"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69471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60253" y="1703924"/>
            <a:ext cx="3706749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60257" y="7845427"/>
            <a:ext cx="18181198" cy="3844923"/>
          </a:xfrm>
        </p:spPr>
        <p:txBody>
          <a:bodyPr anchor="b"/>
          <a:lstStyle>
            <a:lvl1pPr marL="0" indent="0">
              <a:buNone/>
              <a:defRPr sz="11200" b="1"/>
            </a:lvl1pPr>
            <a:lvl2pPr marL="2133615" indent="0">
              <a:buNone/>
              <a:defRPr sz="9333" b="1"/>
            </a:lvl2pPr>
            <a:lvl3pPr marL="4267230" indent="0">
              <a:buNone/>
              <a:defRPr sz="8400" b="1"/>
            </a:lvl3pPr>
            <a:lvl4pPr marL="6400846" indent="0">
              <a:buNone/>
              <a:defRPr sz="7467" b="1"/>
            </a:lvl4pPr>
            <a:lvl5pPr marL="8534461" indent="0">
              <a:buNone/>
              <a:defRPr sz="7467" b="1"/>
            </a:lvl5pPr>
            <a:lvl6pPr marL="10668076" indent="0">
              <a:buNone/>
              <a:defRPr sz="7467" b="1"/>
            </a:lvl6pPr>
            <a:lvl7pPr marL="12801691" indent="0">
              <a:buNone/>
              <a:defRPr sz="7467" b="1"/>
            </a:lvl7pPr>
            <a:lvl8pPr marL="14935307" indent="0">
              <a:buNone/>
              <a:defRPr sz="7467" b="1"/>
            </a:lvl8pPr>
            <a:lvl9pPr marL="17068922" indent="0">
              <a:buNone/>
              <a:defRPr sz="7467" b="1"/>
            </a:lvl9pPr>
          </a:lstStyle>
          <a:p>
            <a:pPr lvl="0"/>
            <a:r>
              <a:rPr lang="en-US"/>
              <a:t>Click to edit Master text styles</a:t>
            </a:r>
          </a:p>
        </p:txBody>
      </p:sp>
      <p:sp>
        <p:nvSpPr>
          <p:cNvPr id="4" name="Content Placeholder 3"/>
          <p:cNvSpPr>
            <a:spLocks noGrp="1"/>
          </p:cNvSpPr>
          <p:nvPr>
            <p:ph sz="half" idx="2"/>
          </p:nvPr>
        </p:nvSpPr>
        <p:spPr>
          <a:xfrm>
            <a:off x="2960257" y="11690350"/>
            <a:ext cx="18181198"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757007" y="7845427"/>
            <a:ext cx="18270738" cy="3844923"/>
          </a:xfrm>
        </p:spPr>
        <p:txBody>
          <a:bodyPr anchor="b"/>
          <a:lstStyle>
            <a:lvl1pPr marL="0" indent="0">
              <a:buNone/>
              <a:defRPr sz="11200" b="1"/>
            </a:lvl1pPr>
            <a:lvl2pPr marL="2133615" indent="0">
              <a:buNone/>
              <a:defRPr sz="9333" b="1"/>
            </a:lvl2pPr>
            <a:lvl3pPr marL="4267230" indent="0">
              <a:buNone/>
              <a:defRPr sz="8400" b="1"/>
            </a:lvl3pPr>
            <a:lvl4pPr marL="6400846" indent="0">
              <a:buNone/>
              <a:defRPr sz="7467" b="1"/>
            </a:lvl4pPr>
            <a:lvl5pPr marL="8534461" indent="0">
              <a:buNone/>
              <a:defRPr sz="7467" b="1"/>
            </a:lvl5pPr>
            <a:lvl6pPr marL="10668076" indent="0">
              <a:buNone/>
              <a:defRPr sz="7467" b="1"/>
            </a:lvl6pPr>
            <a:lvl7pPr marL="12801691" indent="0">
              <a:buNone/>
              <a:defRPr sz="7467" b="1"/>
            </a:lvl7pPr>
            <a:lvl8pPr marL="14935307" indent="0">
              <a:buNone/>
              <a:defRPr sz="7467" b="1"/>
            </a:lvl8pPr>
            <a:lvl9pPr marL="17068922" indent="0">
              <a:buNone/>
              <a:defRPr sz="7467" b="1"/>
            </a:lvl9pPr>
          </a:lstStyle>
          <a:p>
            <a:pPr lvl="0"/>
            <a:r>
              <a:rPr lang="en-US"/>
              <a:t>Click to edit Master text styles</a:t>
            </a:r>
          </a:p>
        </p:txBody>
      </p:sp>
      <p:sp>
        <p:nvSpPr>
          <p:cNvPr id="6" name="Content Placeholder 5"/>
          <p:cNvSpPr>
            <a:spLocks noGrp="1"/>
          </p:cNvSpPr>
          <p:nvPr>
            <p:ph sz="quarter" idx="4"/>
          </p:nvPr>
        </p:nvSpPr>
        <p:spPr>
          <a:xfrm>
            <a:off x="21757007" y="11690350"/>
            <a:ext cx="18270738"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DC1E7-9ECC-4819-96AC-249D56017272}"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35858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DC1E7-9ECC-4819-96AC-249D56017272}"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18748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DC1E7-9ECC-4819-96AC-249D56017272}"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336017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133600"/>
            <a:ext cx="13861137" cy="7467600"/>
          </a:xfrm>
        </p:spPr>
        <p:txBody>
          <a:bodyPr anchor="b"/>
          <a:lstStyle>
            <a:lvl1pPr>
              <a:defRPr sz="14933"/>
            </a:lvl1pPr>
          </a:lstStyle>
          <a:p>
            <a:r>
              <a:rPr lang="en-US"/>
              <a:t>Click to edit Master title style</a:t>
            </a:r>
            <a:endParaRPr lang="en-US" dirty="0"/>
          </a:p>
        </p:txBody>
      </p:sp>
      <p:sp>
        <p:nvSpPr>
          <p:cNvPr id="3" name="Content Placeholder 2"/>
          <p:cNvSpPr>
            <a:spLocks noGrp="1"/>
          </p:cNvSpPr>
          <p:nvPr>
            <p:ph idx="1"/>
          </p:nvPr>
        </p:nvSpPr>
        <p:spPr>
          <a:xfrm>
            <a:off x="18270738" y="4607991"/>
            <a:ext cx="21757005" cy="22743583"/>
          </a:xfrm>
        </p:spPr>
        <p:txBody>
          <a:bodyPr/>
          <a:lstStyle>
            <a:lvl1pPr>
              <a:defRPr sz="14933"/>
            </a:lvl1pPr>
            <a:lvl2pPr>
              <a:defRPr sz="13067"/>
            </a:lvl2pPr>
            <a:lvl3pPr>
              <a:defRPr sz="11200"/>
            </a:lvl3pPr>
            <a:lvl4pPr>
              <a:defRPr sz="9333"/>
            </a:lvl4pPr>
            <a:lvl5pPr>
              <a:defRPr sz="9333"/>
            </a:lvl5pPr>
            <a:lvl6pPr>
              <a:defRPr sz="9333"/>
            </a:lvl6pPr>
            <a:lvl7pPr>
              <a:defRPr sz="9333"/>
            </a:lvl7pPr>
            <a:lvl8pPr>
              <a:defRPr sz="9333"/>
            </a:lvl8pPr>
            <a:lvl9pPr>
              <a:defRPr sz="9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0253" y="9601200"/>
            <a:ext cx="13861137" cy="17787411"/>
          </a:xfrm>
        </p:spPr>
        <p:txBody>
          <a:bodyPr/>
          <a:lstStyle>
            <a:lvl1pPr marL="0" indent="0">
              <a:buNone/>
              <a:defRPr sz="7467"/>
            </a:lvl1pPr>
            <a:lvl2pPr marL="2133615" indent="0">
              <a:buNone/>
              <a:defRPr sz="6533"/>
            </a:lvl2pPr>
            <a:lvl3pPr marL="4267230" indent="0">
              <a:buNone/>
              <a:defRPr sz="5600"/>
            </a:lvl3pPr>
            <a:lvl4pPr marL="6400846" indent="0">
              <a:buNone/>
              <a:defRPr sz="4667"/>
            </a:lvl4pPr>
            <a:lvl5pPr marL="8534461" indent="0">
              <a:buNone/>
              <a:defRPr sz="4667"/>
            </a:lvl5pPr>
            <a:lvl6pPr marL="10668076" indent="0">
              <a:buNone/>
              <a:defRPr sz="4667"/>
            </a:lvl6pPr>
            <a:lvl7pPr marL="12801691" indent="0">
              <a:buNone/>
              <a:defRPr sz="4667"/>
            </a:lvl7pPr>
            <a:lvl8pPr marL="14935307" indent="0">
              <a:buNone/>
              <a:defRPr sz="4667"/>
            </a:lvl8pPr>
            <a:lvl9pPr marL="17068922" indent="0">
              <a:buNone/>
              <a:defRPr sz="4667"/>
            </a:lvl9pPr>
          </a:lstStyle>
          <a:p>
            <a:pPr lvl="0"/>
            <a:r>
              <a:rPr lang="en-US"/>
              <a:t>Click to edit Master text styles</a:t>
            </a:r>
          </a:p>
        </p:txBody>
      </p:sp>
      <p:sp>
        <p:nvSpPr>
          <p:cNvPr id="5" name="Date Placeholder 4"/>
          <p:cNvSpPr>
            <a:spLocks noGrp="1"/>
          </p:cNvSpPr>
          <p:nvPr>
            <p:ph type="dt" sz="half" idx="10"/>
          </p:nvPr>
        </p:nvSpPr>
        <p:spPr/>
        <p:txBody>
          <a:bodyPr/>
          <a:lstStyle/>
          <a:p>
            <a:fld id="{892DC1E7-9ECC-4819-96AC-249D56017272}"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34992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133600"/>
            <a:ext cx="13861137" cy="7467600"/>
          </a:xfrm>
        </p:spPr>
        <p:txBody>
          <a:bodyPr anchor="b"/>
          <a:lstStyle>
            <a:lvl1pPr>
              <a:defRPr sz="149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70738" y="4607991"/>
            <a:ext cx="21757005" cy="22743583"/>
          </a:xfrm>
        </p:spPr>
        <p:txBody>
          <a:bodyPr anchor="t"/>
          <a:lstStyle>
            <a:lvl1pPr marL="0" indent="0">
              <a:buNone/>
              <a:defRPr sz="14933"/>
            </a:lvl1pPr>
            <a:lvl2pPr marL="2133615" indent="0">
              <a:buNone/>
              <a:defRPr sz="13067"/>
            </a:lvl2pPr>
            <a:lvl3pPr marL="4267230" indent="0">
              <a:buNone/>
              <a:defRPr sz="11200"/>
            </a:lvl3pPr>
            <a:lvl4pPr marL="6400846" indent="0">
              <a:buNone/>
              <a:defRPr sz="9333"/>
            </a:lvl4pPr>
            <a:lvl5pPr marL="8534461" indent="0">
              <a:buNone/>
              <a:defRPr sz="9333"/>
            </a:lvl5pPr>
            <a:lvl6pPr marL="10668076" indent="0">
              <a:buNone/>
              <a:defRPr sz="9333"/>
            </a:lvl6pPr>
            <a:lvl7pPr marL="12801691" indent="0">
              <a:buNone/>
              <a:defRPr sz="9333"/>
            </a:lvl7pPr>
            <a:lvl8pPr marL="14935307" indent="0">
              <a:buNone/>
              <a:defRPr sz="9333"/>
            </a:lvl8pPr>
            <a:lvl9pPr marL="17068922" indent="0">
              <a:buNone/>
              <a:defRPr sz="9333"/>
            </a:lvl9pPr>
          </a:lstStyle>
          <a:p>
            <a:r>
              <a:rPr lang="en-US"/>
              <a:t>Click icon to add picture</a:t>
            </a:r>
            <a:endParaRPr lang="en-US" dirty="0"/>
          </a:p>
        </p:txBody>
      </p:sp>
      <p:sp>
        <p:nvSpPr>
          <p:cNvPr id="4" name="Text Placeholder 3"/>
          <p:cNvSpPr>
            <a:spLocks noGrp="1"/>
          </p:cNvSpPr>
          <p:nvPr>
            <p:ph type="body" sz="half" idx="2"/>
          </p:nvPr>
        </p:nvSpPr>
        <p:spPr>
          <a:xfrm>
            <a:off x="2960253" y="9601200"/>
            <a:ext cx="13861137" cy="17787411"/>
          </a:xfrm>
        </p:spPr>
        <p:txBody>
          <a:bodyPr/>
          <a:lstStyle>
            <a:lvl1pPr marL="0" indent="0">
              <a:buNone/>
              <a:defRPr sz="7467"/>
            </a:lvl1pPr>
            <a:lvl2pPr marL="2133615" indent="0">
              <a:buNone/>
              <a:defRPr sz="6533"/>
            </a:lvl2pPr>
            <a:lvl3pPr marL="4267230" indent="0">
              <a:buNone/>
              <a:defRPr sz="5600"/>
            </a:lvl3pPr>
            <a:lvl4pPr marL="6400846" indent="0">
              <a:buNone/>
              <a:defRPr sz="4667"/>
            </a:lvl4pPr>
            <a:lvl5pPr marL="8534461" indent="0">
              <a:buNone/>
              <a:defRPr sz="4667"/>
            </a:lvl5pPr>
            <a:lvl6pPr marL="10668076" indent="0">
              <a:buNone/>
              <a:defRPr sz="4667"/>
            </a:lvl6pPr>
            <a:lvl7pPr marL="12801691" indent="0">
              <a:buNone/>
              <a:defRPr sz="4667"/>
            </a:lvl7pPr>
            <a:lvl8pPr marL="14935307" indent="0">
              <a:buNone/>
              <a:defRPr sz="4667"/>
            </a:lvl8pPr>
            <a:lvl9pPr marL="17068922" indent="0">
              <a:buNone/>
              <a:defRPr sz="4667"/>
            </a:lvl9pPr>
          </a:lstStyle>
          <a:p>
            <a:pPr lvl="0"/>
            <a:r>
              <a:rPr lang="en-US"/>
              <a:t>Click to edit Master text styles</a:t>
            </a:r>
          </a:p>
        </p:txBody>
      </p:sp>
      <p:sp>
        <p:nvSpPr>
          <p:cNvPr id="5" name="Date Placeholder 4"/>
          <p:cNvSpPr>
            <a:spLocks noGrp="1"/>
          </p:cNvSpPr>
          <p:nvPr>
            <p:ph type="dt" sz="half" idx="10"/>
          </p:nvPr>
        </p:nvSpPr>
        <p:spPr/>
        <p:txBody>
          <a:bodyPr/>
          <a:lstStyle/>
          <a:p>
            <a:fld id="{892DC1E7-9ECC-4819-96AC-249D56017272}"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0BEAF-D735-4C3D-9D3F-7A6FBF2864A1}" type="slidenum">
              <a:rPr lang="en-US" smtClean="0"/>
              <a:t>‹#›</a:t>
            </a:fld>
            <a:endParaRPr lang="en-US"/>
          </a:p>
        </p:txBody>
      </p:sp>
    </p:spTree>
    <p:extLst>
      <p:ext uri="{BB962C8B-B14F-4D97-AF65-F5344CB8AC3E}">
        <p14:creationId xmlns:p14="http://schemas.microsoft.com/office/powerpoint/2010/main" val="390333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4655" y="1703924"/>
            <a:ext cx="3706749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54655" y="8519583"/>
            <a:ext cx="3706749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54655" y="29662974"/>
            <a:ext cx="9669780" cy="1703917"/>
          </a:xfrm>
          <a:prstGeom prst="rect">
            <a:avLst/>
          </a:prstGeom>
        </p:spPr>
        <p:txBody>
          <a:bodyPr vert="horz" lIns="91440" tIns="45720" rIns="91440" bIns="45720" rtlCol="0" anchor="ctr"/>
          <a:lstStyle>
            <a:lvl1pPr algn="l">
              <a:defRPr sz="5600">
                <a:solidFill>
                  <a:schemeClr val="tx1">
                    <a:tint val="75000"/>
                  </a:schemeClr>
                </a:solidFill>
              </a:defRPr>
            </a:lvl1pPr>
          </a:lstStyle>
          <a:p>
            <a:fld id="{892DC1E7-9ECC-4819-96AC-249D56017272}" type="datetimeFigureOut">
              <a:rPr lang="en-US" smtClean="0"/>
              <a:t>4/18/2023</a:t>
            </a:fld>
            <a:endParaRPr lang="en-US"/>
          </a:p>
        </p:txBody>
      </p:sp>
      <p:sp>
        <p:nvSpPr>
          <p:cNvPr id="5" name="Footer Placeholder 4"/>
          <p:cNvSpPr>
            <a:spLocks noGrp="1"/>
          </p:cNvSpPr>
          <p:nvPr>
            <p:ph type="ftr" sz="quarter" idx="3"/>
          </p:nvPr>
        </p:nvSpPr>
        <p:spPr>
          <a:xfrm>
            <a:off x="14236065" y="29662974"/>
            <a:ext cx="14504670" cy="1703917"/>
          </a:xfrm>
          <a:prstGeom prst="rect">
            <a:avLst/>
          </a:prstGeom>
        </p:spPr>
        <p:txBody>
          <a:bodyPr vert="horz" lIns="91440" tIns="45720" rIns="91440" bIns="4572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352365" y="29662974"/>
            <a:ext cx="9669780" cy="1703917"/>
          </a:xfrm>
          <a:prstGeom prst="rect">
            <a:avLst/>
          </a:prstGeom>
        </p:spPr>
        <p:txBody>
          <a:bodyPr vert="horz" lIns="91440" tIns="45720" rIns="91440" bIns="45720" rtlCol="0" anchor="ctr"/>
          <a:lstStyle>
            <a:lvl1pPr algn="r">
              <a:defRPr sz="5600">
                <a:solidFill>
                  <a:schemeClr val="tx1">
                    <a:tint val="75000"/>
                  </a:schemeClr>
                </a:solidFill>
              </a:defRPr>
            </a:lvl1pPr>
          </a:lstStyle>
          <a:p>
            <a:fld id="{CCF0BEAF-D735-4C3D-9D3F-7A6FBF2864A1}" type="slidenum">
              <a:rPr lang="en-US" smtClean="0"/>
              <a:t>‹#›</a:t>
            </a:fld>
            <a:endParaRPr lang="en-US"/>
          </a:p>
        </p:txBody>
      </p:sp>
    </p:spTree>
    <p:extLst>
      <p:ext uri="{BB962C8B-B14F-4D97-AF65-F5344CB8AC3E}">
        <p14:creationId xmlns:p14="http://schemas.microsoft.com/office/powerpoint/2010/main" val="10993904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267230" rtl="0" eaLnBrk="1" latinLnBrk="0" hangingPunct="1">
        <a:lnSpc>
          <a:spcPct val="90000"/>
        </a:lnSpc>
        <a:spcBef>
          <a:spcPct val="0"/>
        </a:spcBef>
        <a:buNone/>
        <a:defRPr sz="20533" kern="1200">
          <a:solidFill>
            <a:schemeClr val="tx1"/>
          </a:solidFill>
          <a:latin typeface="+mj-lt"/>
          <a:ea typeface="+mj-ea"/>
          <a:cs typeface="+mj-cs"/>
        </a:defRPr>
      </a:lvl1pPr>
    </p:titleStyle>
    <p:bodyStyle>
      <a:lvl1pPr marL="1066808" indent="-1066808" algn="l" defTabSz="4267230" rtl="0" eaLnBrk="1" latinLnBrk="0" hangingPunct="1">
        <a:lnSpc>
          <a:spcPct val="90000"/>
        </a:lnSpc>
        <a:spcBef>
          <a:spcPts val="4667"/>
        </a:spcBef>
        <a:buFont typeface="Arial" panose="020B0604020202020204" pitchFamily="34" charset="0"/>
        <a:buChar char="•"/>
        <a:defRPr sz="13067" kern="1200">
          <a:solidFill>
            <a:schemeClr val="tx1"/>
          </a:solidFill>
          <a:latin typeface="+mn-lt"/>
          <a:ea typeface="+mn-ea"/>
          <a:cs typeface="+mn-cs"/>
        </a:defRPr>
      </a:lvl1pPr>
      <a:lvl2pPr marL="3200423" indent="-1066808" algn="l" defTabSz="4267230" rtl="0" eaLnBrk="1" latinLnBrk="0" hangingPunct="1">
        <a:lnSpc>
          <a:spcPct val="90000"/>
        </a:lnSpc>
        <a:spcBef>
          <a:spcPts val="2333"/>
        </a:spcBef>
        <a:buFont typeface="Arial" panose="020B0604020202020204" pitchFamily="34" charset="0"/>
        <a:buChar char="•"/>
        <a:defRPr sz="11200" kern="1200">
          <a:solidFill>
            <a:schemeClr val="tx1"/>
          </a:solidFill>
          <a:latin typeface="+mn-lt"/>
          <a:ea typeface="+mn-ea"/>
          <a:cs typeface="+mn-cs"/>
        </a:defRPr>
      </a:lvl2pPr>
      <a:lvl3pPr marL="5334038" indent="-1066808" algn="l" defTabSz="4267230" rtl="0" eaLnBrk="1" latinLnBrk="0" hangingPunct="1">
        <a:lnSpc>
          <a:spcPct val="90000"/>
        </a:lnSpc>
        <a:spcBef>
          <a:spcPts val="2333"/>
        </a:spcBef>
        <a:buFont typeface="Arial" panose="020B0604020202020204" pitchFamily="34" charset="0"/>
        <a:buChar char="•"/>
        <a:defRPr sz="9333" kern="1200">
          <a:solidFill>
            <a:schemeClr val="tx1"/>
          </a:solidFill>
          <a:latin typeface="+mn-lt"/>
          <a:ea typeface="+mn-ea"/>
          <a:cs typeface="+mn-cs"/>
        </a:defRPr>
      </a:lvl3pPr>
      <a:lvl4pPr marL="7467653"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4pPr>
      <a:lvl5pPr marL="9601269"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5pPr>
      <a:lvl6pPr marL="11734884"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6pPr>
      <a:lvl7pPr marL="13868499"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7pPr>
      <a:lvl8pPr marL="16002114"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8pPr>
      <a:lvl9pPr marL="18135730" indent="-1066808" algn="l" defTabSz="4267230" rtl="0" eaLnBrk="1" latinLnBrk="0" hangingPunct="1">
        <a:lnSpc>
          <a:spcPct val="90000"/>
        </a:lnSpc>
        <a:spcBef>
          <a:spcPts val="2333"/>
        </a:spcBef>
        <a:buFont typeface="Arial" panose="020B0604020202020204" pitchFamily="34" charset="0"/>
        <a:buChar char="•"/>
        <a:defRPr sz="8400" kern="1200">
          <a:solidFill>
            <a:schemeClr val="tx1"/>
          </a:solidFill>
          <a:latin typeface="+mn-lt"/>
          <a:ea typeface="+mn-ea"/>
          <a:cs typeface="+mn-cs"/>
        </a:defRPr>
      </a:lvl9pPr>
    </p:bodyStyle>
    <p:otherStyle>
      <a:defPPr>
        <a:defRPr lang="en-US"/>
      </a:defPPr>
      <a:lvl1pPr marL="0" algn="l" defTabSz="4267230" rtl="0" eaLnBrk="1" latinLnBrk="0" hangingPunct="1">
        <a:defRPr sz="8400" kern="1200">
          <a:solidFill>
            <a:schemeClr val="tx1"/>
          </a:solidFill>
          <a:latin typeface="+mn-lt"/>
          <a:ea typeface="+mn-ea"/>
          <a:cs typeface="+mn-cs"/>
        </a:defRPr>
      </a:lvl1pPr>
      <a:lvl2pPr marL="2133615" algn="l" defTabSz="4267230" rtl="0" eaLnBrk="1" latinLnBrk="0" hangingPunct="1">
        <a:defRPr sz="8400" kern="1200">
          <a:solidFill>
            <a:schemeClr val="tx1"/>
          </a:solidFill>
          <a:latin typeface="+mn-lt"/>
          <a:ea typeface="+mn-ea"/>
          <a:cs typeface="+mn-cs"/>
        </a:defRPr>
      </a:lvl2pPr>
      <a:lvl3pPr marL="4267230" algn="l" defTabSz="4267230" rtl="0" eaLnBrk="1" latinLnBrk="0" hangingPunct="1">
        <a:defRPr sz="8400" kern="1200">
          <a:solidFill>
            <a:schemeClr val="tx1"/>
          </a:solidFill>
          <a:latin typeface="+mn-lt"/>
          <a:ea typeface="+mn-ea"/>
          <a:cs typeface="+mn-cs"/>
        </a:defRPr>
      </a:lvl3pPr>
      <a:lvl4pPr marL="6400846" algn="l" defTabSz="4267230" rtl="0" eaLnBrk="1" latinLnBrk="0" hangingPunct="1">
        <a:defRPr sz="8400" kern="1200">
          <a:solidFill>
            <a:schemeClr val="tx1"/>
          </a:solidFill>
          <a:latin typeface="+mn-lt"/>
          <a:ea typeface="+mn-ea"/>
          <a:cs typeface="+mn-cs"/>
        </a:defRPr>
      </a:lvl4pPr>
      <a:lvl5pPr marL="8534461" algn="l" defTabSz="4267230" rtl="0" eaLnBrk="1" latinLnBrk="0" hangingPunct="1">
        <a:defRPr sz="8400" kern="1200">
          <a:solidFill>
            <a:schemeClr val="tx1"/>
          </a:solidFill>
          <a:latin typeface="+mn-lt"/>
          <a:ea typeface="+mn-ea"/>
          <a:cs typeface="+mn-cs"/>
        </a:defRPr>
      </a:lvl5pPr>
      <a:lvl6pPr marL="10668076" algn="l" defTabSz="4267230" rtl="0" eaLnBrk="1" latinLnBrk="0" hangingPunct="1">
        <a:defRPr sz="8400" kern="1200">
          <a:solidFill>
            <a:schemeClr val="tx1"/>
          </a:solidFill>
          <a:latin typeface="+mn-lt"/>
          <a:ea typeface="+mn-ea"/>
          <a:cs typeface="+mn-cs"/>
        </a:defRPr>
      </a:lvl6pPr>
      <a:lvl7pPr marL="12801691" algn="l" defTabSz="4267230" rtl="0" eaLnBrk="1" latinLnBrk="0" hangingPunct="1">
        <a:defRPr sz="8400" kern="1200">
          <a:solidFill>
            <a:schemeClr val="tx1"/>
          </a:solidFill>
          <a:latin typeface="+mn-lt"/>
          <a:ea typeface="+mn-ea"/>
          <a:cs typeface="+mn-cs"/>
        </a:defRPr>
      </a:lvl7pPr>
      <a:lvl8pPr marL="14935307" algn="l" defTabSz="4267230" rtl="0" eaLnBrk="1" latinLnBrk="0" hangingPunct="1">
        <a:defRPr sz="8400" kern="1200">
          <a:solidFill>
            <a:schemeClr val="tx1"/>
          </a:solidFill>
          <a:latin typeface="+mn-lt"/>
          <a:ea typeface="+mn-ea"/>
          <a:cs typeface="+mn-cs"/>
        </a:defRPr>
      </a:lvl8pPr>
      <a:lvl9pPr marL="17068922" algn="l" defTabSz="426723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21F719-7BD1-6DB2-7C7F-E86762E2FFA7}"/>
              </a:ext>
            </a:extLst>
          </p:cNvPr>
          <p:cNvSpPr txBox="1"/>
          <p:nvPr/>
        </p:nvSpPr>
        <p:spPr>
          <a:xfrm>
            <a:off x="6944851" y="388542"/>
            <a:ext cx="29087097" cy="1446550"/>
          </a:xfrm>
          <a:prstGeom prst="rect">
            <a:avLst/>
          </a:prstGeom>
          <a:noFill/>
        </p:spPr>
        <p:txBody>
          <a:bodyPr wrap="square" rtlCol="0">
            <a:spAutoFit/>
          </a:bodyPr>
          <a:lstStyle/>
          <a:p>
            <a:pPr algn="ctr"/>
            <a:r>
              <a:rPr lang="en-US" sz="8800" b="1" u="sng" dirty="0">
                <a:solidFill>
                  <a:srgbClr val="00B0F0"/>
                </a:solidFill>
                <a:latin typeface="Century Gothic" panose="020B0502020202020204" pitchFamily="34" charset="0"/>
              </a:rPr>
              <a:t>Types of Cyber Attacks and Incident Response</a:t>
            </a:r>
          </a:p>
        </p:txBody>
      </p:sp>
      <p:sp>
        <p:nvSpPr>
          <p:cNvPr id="2" name="Rectangle: Rounded Corners 1">
            <a:extLst>
              <a:ext uri="{FF2B5EF4-FFF2-40B4-BE49-F238E27FC236}">
                <a16:creationId xmlns:a16="http://schemas.microsoft.com/office/drawing/2014/main" id="{75DA9B13-4139-CFF0-4C8A-AF8D8876A621}"/>
              </a:ext>
            </a:extLst>
          </p:cNvPr>
          <p:cNvSpPr/>
          <p:nvPr/>
        </p:nvSpPr>
        <p:spPr>
          <a:xfrm>
            <a:off x="1229813" y="2313767"/>
            <a:ext cx="6227390" cy="111673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413008-8122-1732-FD80-8D50757311FC}"/>
              </a:ext>
            </a:extLst>
          </p:cNvPr>
          <p:cNvSpPr txBox="1"/>
          <p:nvPr/>
        </p:nvSpPr>
        <p:spPr>
          <a:xfrm>
            <a:off x="1344192" y="2289148"/>
            <a:ext cx="6146835" cy="1015663"/>
          </a:xfrm>
          <a:prstGeom prst="rect">
            <a:avLst/>
          </a:prstGeom>
          <a:noFill/>
        </p:spPr>
        <p:txBody>
          <a:bodyPr wrap="square">
            <a:spAutoFit/>
          </a:bodyPr>
          <a:lstStyle/>
          <a:p>
            <a:r>
              <a:rPr lang="en-US" sz="6000" dirty="0">
                <a:solidFill>
                  <a:schemeClr val="bg1"/>
                </a:solidFill>
                <a:latin typeface="Century Gothic" panose="020B0502020202020204" pitchFamily="34" charset="0"/>
              </a:rPr>
              <a:t>ESP Researcher:</a:t>
            </a:r>
          </a:p>
        </p:txBody>
      </p:sp>
      <p:sp>
        <p:nvSpPr>
          <p:cNvPr id="9" name="TextBox 8">
            <a:extLst>
              <a:ext uri="{FF2B5EF4-FFF2-40B4-BE49-F238E27FC236}">
                <a16:creationId xmlns:a16="http://schemas.microsoft.com/office/drawing/2014/main" id="{29E78DA8-B9A2-ED00-661C-881308EB2211}"/>
              </a:ext>
            </a:extLst>
          </p:cNvPr>
          <p:cNvSpPr txBox="1"/>
          <p:nvPr/>
        </p:nvSpPr>
        <p:spPr>
          <a:xfrm>
            <a:off x="7673425" y="2364301"/>
            <a:ext cx="13285108" cy="1015663"/>
          </a:xfrm>
          <a:prstGeom prst="rect">
            <a:avLst/>
          </a:prstGeom>
          <a:noFill/>
        </p:spPr>
        <p:txBody>
          <a:bodyPr wrap="square" rtlCol="0">
            <a:spAutoFit/>
          </a:bodyPr>
          <a:lstStyle/>
          <a:p>
            <a:r>
              <a:rPr lang="en-US" sz="6000" dirty="0">
                <a:latin typeface="Century Gothic" panose="020B0502020202020204" pitchFamily="34" charset="0"/>
              </a:rPr>
              <a:t>Kaung Myat Thu(Computer System)</a:t>
            </a:r>
          </a:p>
        </p:txBody>
      </p:sp>
      <p:sp>
        <p:nvSpPr>
          <p:cNvPr id="10" name="Rectangle: Rounded Corners 9">
            <a:extLst>
              <a:ext uri="{FF2B5EF4-FFF2-40B4-BE49-F238E27FC236}">
                <a16:creationId xmlns:a16="http://schemas.microsoft.com/office/drawing/2014/main" id="{6D73A5C0-7664-B5A4-D451-122E782D2643}"/>
              </a:ext>
            </a:extLst>
          </p:cNvPr>
          <p:cNvSpPr/>
          <p:nvPr/>
        </p:nvSpPr>
        <p:spPr>
          <a:xfrm>
            <a:off x="21944881" y="2238612"/>
            <a:ext cx="3167425" cy="111673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E4832B-5A51-6C8D-0F18-4888AE909699}"/>
              </a:ext>
            </a:extLst>
          </p:cNvPr>
          <p:cNvSpPr txBox="1"/>
          <p:nvPr/>
        </p:nvSpPr>
        <p:spPr>
          <a:xfrm>
            <a:off x="25268302" y="2378135"/>
            <a:ext cx="11837308"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0" i="0" u="none" strike="noStrike" dirty="0">
                <a:effectLst/>
                <a:latin typeface="Century Gothic" panose="020B0502020202020204" pitchFamily="34" charset="0"/>
              </a:rPr>
              <a:t>Professor Patrick J Slattery (CST)</a:t>
            </a:r>
            <a:endParaRPr kumimoji="0" lang="en-US" sz="6000" b="0" i="0" u="none" strike="noStrike" kern="1200" cap="none" spc="0" normalizeH="0" baseline="0" noProof="0" dirty="0">
              <a:ln>
                <a:noFill/>
              </a:ln>
              <a:effectLst/>
              <a:uLnTx/>
              <a:uFillTx/>
              <a:latin typeface="Century Gothic" panose="020B0502020202020204" pitchFamily="34" charset="0"/>
            </a:endParaRPr>
          </a:p>
        </p:txBody>
      </p:sp>
      <p:sp>
        <p:nvSpPr>
          <p:cNvPr id="16" name="TextBox 15">
            <a:extLst>
              <a:ext uri="{FF2B5EF4-FFF2-40B4-BE49-F238E27FC236}">
                <a16:creationId xmlns:a16="http://schemas.microsoft.com/office/drawing/2014/main" id="{0885ABFB-EE7E-85E5-8676-531B33834393}"/>
              </a:ext>
            </a:extLst>
          </p:cNvPr>
          <p:cNvSpPr txBox="1"/>
          <p:nvPr/>
        </p:nvSpPr>
        <p:spPr>
          <a:xfrm>
            <a:off x="22054349" y="2355748"/>
            <a:ext cx="3104485"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dirty="0">
                <a:solidFill>
                  <a:prstClr val="white"/>
                </a:solidFill>
                <a:latin typeface="Century Gothic" panose="020B0502020202020204" pitchFamily="34" charset="0"/>
              </a:rPr>
              <a:t>Mentor:</a:t>
            </a:r>
            <a:endParaRPr kumimoji="0" lang="en-US" sz="60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pic>
        <p:nvPicPr>
          <p:cNvPr id="17" name="Picture 16">
            <a:extLst>
              <a:ext uri="{FF2B5EF4-FFF2-40B4-BE49-F238E27FC236}">
                <a16:creationId xmlns:a16="http://schemas.microsoft.com/office/drawing/2014/main" id="{C067736F-58D8-7307-A0C4-804CBE9019CB}"/>
              </a:ext>
            </a:extLst>
          </p:cNvPr>
          <p:cNvPicPr>
            <a:picLocks noChangeAspect="1"/>
          </p:cNvPicPr>
          <p:nvPr/>
        </p:nvPicPr>
        <p:blipFill>
          <a:blip r:embed="rId2"/>
          <a:stretch>
            <a:fillRect/>
          </a:stretch>
        </p:blipFill>
        <p:spPr>
          <a:xfrm>
            <a:off x="38463794" y="540327"/>
            <a:ext cx="3497642" cy="3497642"/>
          </a:xfrm>
          <a:prstGeom prst="rect">
            <a:avLst/>
          </a:prstGeom>
        </p:spPr>
      </p:pic>
      <p:sp>
        <p:nvSpPr>
          <p:cNvPr id="26" name="TextBox 25">
            <a:extLst>
              <a:ext uri="{FF2B5EF4-FFF2-40B4-BE49-F238E27FC236}">
                <a16:creationId xmlns:a16="http://schemas.microsoft.com/office/drawing/2014/main" id="{77B6ADB7-9F1E-8704-0524-E1A592227C49}"/>
              </a:ext>
            </a:extLst>
          </p:cNvPr>
          <p:cNvSpPr txBox="1"/>
          <p:nvPr/>
        </p:nvSpPr>
        <p:spPr>
          <a:xfrm>
            <a:off x="1117599" y="4107112"/>
            <a:ext cx="13919200"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rPr>
              <a:t>Abstract:</a:t>
            </a:r>
          </a:p>
        </p:txBody>
      </p:sp>
      <p:sp>
        <p:nvSpPr>
          <p:cNvPr id="28" name="TextBox 27">
            <a:extLst>
              <a:ext uri="{FF2B5EF4-FFF2-40B4-BE49-F238E27FC236}">
                <a16:creationId xmlns:a16="http://schemas.microsoft.com/office/drawing/2014/main" id="{2986562E-65FF-6BDF-EA61-C0E92EC9B3A7}"/>
              </a:ext>
            </a:extLst>
          </p:cNvPr>
          <p:cNvSpPr txBox="1"/>
          <p:nvPr/>
        </p:nvSpPr>
        <p:spPr>
          <a:xfrm>
            <a:off x="1117598" y="5009236"/>
            <a:ext cx="12903200" cy="10864513"/>
          </a:xfrm>
          <a:prstGeom prst="rect">
            <a:avLst/>
          </a:prstGeom>
          <a:noFill/>
        </p:spPr>
        <p:txBody>
          <a:bodyPr wrap="square">
            <a:spAutoFit/>
          </a:bodyPr>
          <a:lstStyle/>
          <a:p>
            <a:pPr indent="457200" rtl="0">
              <a:spcBef>
                <a:spcPts val="0"/>
              </a:spcBef>
              <a:spcAft>
                <a:spcPts val="0"/>
              </a:spcAft>
            </a:pPr>
            <a:r>
              <a:rPr lang="en-US" sz="2800" b="0" i="0" u="none" strike="noStrike" dirty="0">
                <a:solidFill>
                  <a:srgbClr val="000000"/>
                </a:solidFill>
                <a:effectLst/>
                <a:latin typeface="Century Gothic" panose="020B0502020202020204" pitchFamily="34" charset="0"/>
              </a:rPr>
              <a:t>	</a:t>
            </a:r>
            <a:r>
              <a:rPr lang="en-US" sz="2800" b="0" i="0" u="none" strike="noStrike" dirty="0">
                <a:effectLst/>
                <a:latin typeface="Century Gothic" panose="020B0502020202020204" pitchFamily="34" charset="0"/>
              </a:rPr>
              <a:t>In today's digital age, cyber attacks are a growing threat to individuals, organizations, and governments. Effective incident response is essential to minimize the damage caused by attacks. This research project explores incident response strategies, including preparation, identification, detection and analysis, containment, eradication and recovery, and post-incident activities. The project also examines common types of cyber attacks, such as malware, phishing, ransomware, DDoS attacks, and social engineering, and how incident response can mitigate their impact.</a:t>
            </a:r>
          </a:p>
          <a:p>
            <a:pPr indent="457200" rtl="0">
              <a:spcBef>
                <a:spcPts val="0"/>
              </a:spcBef>
              <a:spcAft>
                <a:spcPts val="0"/>
              </a:spcAft>
            </a:pPr>
            <a:r>
              <a:rPr lang="en-US" sz="2800" b="0" i="0" u="none" strike="noStrike" dirty="0">
                <a:effectLst/>
                <a:latin typeface="Century Gothic" panose="020B0502020202020204" pitchFamily="34" charset="0"/>
              </a:rPr>
              <a:t>	Understanding the various types of cyber attacks is crucial for protecting against them. Common types of attacks include malware, phishing, ransomware, DDoS attacks, and social engineering. Malware is malicious software that can cause damage to or steal sensitive information from computer systems, networks, or devices. Phishing attacks aim to trick users into revealing personal information, such as usernames and passwords. Ransomware encrypts data and demands payment in exchange for a decryption key. DDoS attacks disrupt online services by overwhelming them with traffic. Social engineering attacks exploit human psychology to trick users into revealing sensitive information.</a:t>
            </a:r>
          </a:p>
          <a:p>
            <a:pPr indent="457200" rtl="0">
              <a:spcBef>
                <a:spcPts val="0"/>
              </a:spcBef>
              <a:spcAft>
                <a:spcPts val="0"/>
              </a:spcAft>
            </a:pPr>
            <a:endParaRPr lang="en-US" sz="2800" b="0" i="0" u="none" strike="noStrike" dirty="0">
              <a:effectLst/>
              <a:latin typeface="Century Gothic" panose="020B0502020202020204" pitchFamily="34" charset="0"/>
            </a:endParaRPr>
          </a:p>
          <a:p>
            <a:pPr indent="457200" rtl="0">
              <a:spcBef>
                <a:spcPts val="0"/>
              </a:spcBef>
              <a:spcAft>
                <a:spcPts val="0"/>
              </a:spcAft>
            </a:pPr>
            <a:endParaRPr lang="en-US" sz="2800" b="0" i="0" u="none" strike="noStrike" dirty="0">
              <a:effectLst/>
              <a:latin typeface="Century Gothic" panose="020B0502020202020204" pitchFamily="34" charset="0"/>
            </a:endParaRPr>
          </a:p>
          <a:p>
            <a:pPr indent="457200" rtl="0">
              <a:spcBef>
                <a:spcPts val="0"/>
              </a:spcBef>
              <a:spcAft>
                <a:spcPts val="0"/>
              </a:spcAft>
            </a:pPr>
            <a:endParaRPr lang="en-US" sz="2800" b="0" i="0" u="none" strike="noStrike" dirty="0">
              <a:effectLst/>
              <a:latin typeface="Century Gothic" panose="020B0502020202020204" pitchFamily="34" charset="0"/>
            </a:endParaRPr>
          </a:p>
          <a:p>
            <a:pPr indent="457200" rtl="0">
              <a:spcBef>
                <a:spcPts val="0"/>
              </a:spcBef>
              <a:spcAft>
                <a:spcPts val="0"/>
              </a:spcAft>
            </a:pPr>
            <a:endParaRPr lang="en-US" sz="2800" b="0" i="0" u="none" strike="noStrike" dirty="0">
              <a:effectLst/>
              <a:latin typeface="Century Gothic" panose="020B0502020202020204" pitchFamily="34" charset="0"/>
            </a:endParaRPr>
          </a:p>
          <a:p>
            <a:pPr indent="457200" rtl="0">
              <a:spcBef>
                <a:spcPts val="0"/>
              </a:spcBef>
              <a:spcAft>
                <a:spcPts val="0"/>
              </a:spcAft>
            </a:pPr>
            <a:endParaRPr lang="en-US" sz="2800" b="0" i="0" u="none" strike="noStrike" dirty="0">
              <a:effectLst/>
              <a:latin typeface="Century Gothic" panose="020B0502020202020204" pitchFamily="34" charset="0"/>
            </a:endParaRPr>
          </a:p>
          <a:p>
            <a:pPr indent="457200" rtl="0">
              <a:spcBef>
                <a:spcPts val="0"/>
              </a:spcBef>
              <a:spcAft>
                <a:spcPts val="0"/>
              </a:spcAft>
            </a:pPr>
            <a:endParaRPr lang="en-US" sz="2800" b="0" dirty="0">
              <a:effectLst/>
              <a:latin typeface="Century Gothic" panose="020B0502020202020204" pitchFamily="34" charset="0"/>
            </a:endParaRPr>
          </a:p>
        </p:txBody>
      </p:sp>
      <p:sp>
        <p:nvSpPr>
          <p:cNvPr id="29" name="TextBox 28">
            <a:extLst>
              <a:ext uri="{FF2B5EF4-FFF2-40B4-BE49-F238E27FC236}">
                <a16:creationId xmlns:a16="http://schemas.microsoft.com/office/drawing/2014/main" id="{F3B5ED0D-8BB5-F79E-BA23-BC241711AF84}"/>
              </a:ext>
            </a:extLst>
          </p:cNvPr>
          <p:cNvSpPr txBox="1"/>
          <p:nvPr/>
        </p:nvSpPr>
        <p:spPr>
          <a:xfrm>
            <a:off x="1117599" y="13380596"/>
            <a:ext cx="13919201" cy="101566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Incident Response Steps:</a:t>
            </a:r>
            <a:endParaRPr kumimoji="0" lang="en-US" sz="6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30" name="TextBox 29">
            <a:extLst>
              <a:ext uri="{FF2B5EF4-FFF2-40B4-BE49-F238E27FC236}">
                <a16:creationId xmlns:a16="http://schemas.microsoft.com/office/drawing/2014/main" id="{02C51A39-377D-49C2-BB5C-27B433AAED2E}"/>
              </a:ext>
            </a:extLst>
          </p:cNvPr>
          <p:cNvSpPr txBox="1"/>
          <p:nvPr/>
        </p:nvSpPr>
        <p:spPr>
          <a:xfrm>
            <a:off x="1168718" y="14360694"/>
            <a:ext cx="12903200" cy="4832092"/>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When a cyber attack occurs, it's important to have an incident response plan in place to minimize the damage and restore normal operations as quickly as possible. Incident response involves a series of steps, including: </a:t>
            </a:r>
          </a:p>
          <a:p>
            <a:pPr marL="457200" indent="-457200" rtl="0">
              <a:spcBef>
                <a:spcPts val="0"/>
              </a:spcBef>
              <a:spcAft>
                <a:spcPts val="0"/>
              </a:spcAft>
              <a:buFont typeface="Wingdings" panose="05000000000000000000" pitchFamily="2" charset="2"/>
              <a:buChar char="v"/>
            </a:pPr>
            <a:endParaRPr lang="en-US" sz="2800" b="0" dirty="0">
              <a:effectLst/>
              <a:latin typeface="Century Gothic" panose="020B0502020202020204" pitchFamily="34" charset="0"/>
            </a:endParaRPr>
          </a:p>
          <a:p>
            <a:pPr marL="3257550" lvl="6" indent="-514350">
              <a:buFont typeface="+mj-lt"/>
              <a:buAutoNum type="arabicPeriod"/>
            </a:pPr>
            <a:r>
              <a:rPr lang="en-US" sz="2800" b="0" dirty="0">
                <a:effectLst/>
                <a:latin typeface="Century Gothic" panose="020B0502020202020204" pitchFamily="34" charset="0"/>
              </a:rPr>
              <a:t>Preparation</a:t>
            </a:r>
          </a:p>
          <a:p>
            <a:pPr marL="3257550" lvl="6" indent="-514350">
              <a:buFont typeface="+mj-lt"/>
              <a:buAutoNum type="arabicPeriod"/>
            </a:pPr>
            <a:r>
              <a:rPr lang="en-US" sz="2800" b="0" dirty="0">
                <a:effectLst/>
                <a:latin typeface="Century Gothic" panose="020B0502020202020204" pitchFamily="34" charset="0"/>
              </a:rPr>
              <a:t>Identification </a:t>
            </a:r>
          </a:p>
          <a:p>
            <a:pPr marL="3257550" lvl="6" indent="-514350">
              <a:buFont typeface="+mj-lt"/>
              <a:buAutoNum type="arabicPeriod"/>
            </a:pPr>
            <a:r>
              <a:rPr lang="en-US" sz="2800" b="0" dirty="0">
                <a:effectLst/>
                <a:latin typeface="Century Gothic" panose="020B0502020202020204" pitchFamily="34" charset="0"/>
              </a:rPr>
              <a:t>Detection and Analysis</a:t>
            </a:r>
          </a:p>
          <a:p>
            <a:pPr marL="3257550" lvl="6" indent="-514350">
              <a:buFont typeface="+mj-lt"/>
              <a:buAutoNum type="arabicPeriod"/>
            </a:pPr>
            <a:r>
              <a:rPr lang="en-US" sz="2800" b="0" dirty="0">
                <a:effectLst/>
                <a:latin typeface="Century Gothic" panose="020B0502020202020204" pitchFamily="34" charset="0"/>
              </a:rPr>
              <a:t>Containment</a:t>
            </a:r>
          </a:p>
          <a:p>
            <a:pPr marL="3257550" lvl="6" indent="-514350">
              <a:buFont typeface="+mj-lt"/>
              <a:buAutoNum type="arabicPeriod"/>
            </a:pPr>
            <a:r>
              <a:rPr lang="en-US" sz="2800" dirty="0">
                <a:latin typeface="Century Gothic" panose="020B0502020202020204" pitchFamily="34" charset="0"/>
              </a:rPr>
              <a:t>Eradication</a:t>
            </a:r>
            <a:r>
              <a:rPr lang="en-US" sz="2800" b="0" dirty="0">
                <a:effectLst/>
                <a:latin typeface="Century Gothic" panose="020B0502020202020204" pitchFamily="34" charset="0"/>
              </a:rPr>
              <a:t> and Recovery </a:t>
            </a:r>
          </a:p>
          <a:p>
            <a:pPr marL="3257550" lvl="6" indent="-514350">
              <a:buFont typeface="+mj-lt"/>
              <a:buAutoNum type="arabicPeriod"/>
            </a:pPr>
            <a:r>
              <a:rPr lang="en-US" sz="2800" b="0" dirty="0">
                <a:effectLst/>
                <a:latin typeface="Century Gothic" panose="020B0502020202020204" pitchFamily="34" charset="0"/>
              </a:rPr>
              <a:t>Post-Incident Activity</a:t>
            </a:r>
          </a:p>
        </p:txBody>
      </p:sp>
      <p:sp>
        <p:nvSpPr>
          <p:cNvPr id="33" name="TextBox 32">
            <a:extLst>
              <a:ext uri="{FF2B5EF4-FFF2-40B4-BE49-F238E27FC236}">
                <a16:creationId xmlns:a16="http://schemas.microsoft.com/office/drawing/2014/main" id="{2B238EDC-3C55-3D58-9808-D63017AD0F5E}"/>
              </a:ext>
            </a:extLst>
          </p:cNvPr>
          <p:cNvSpPr txBox="1"/>
          <p:nvPr/>
        </p:nvSpPr>
        <p:spPr>
          <a:xfrm>
            <a:off x="1344192" y="19228881"/>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1. Preparation</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34" name="TextBox 33">
            <a:extLst>
              <a:ext uri="{FF2B5EF4-FFF2-40B4-BE49-F238E27FC236}">
                <a16:creationId xmlns:a16="http://schemas.microsoft.com/office/drawing/2014/main" id="{044AE503-5FE9-43FD-E573-7D4FE19B910D}"/>
              </a:ext>
            </a:extLst>
          </p:cNvPr>
          <p:cNvSpPr txBox="1"/>
          <p:nvPr/>
        </p:nvSpPr>
        <p:spPr>
          <a:xfrm>
            <a:off x="1344192" y="20425965"/>
            <a:ext cx="12903200" cy="3539430"/>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This phase involves preparing for potential incidents before they occur. This includes:</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Creating an incident response plan </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Establishing communication protocols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Identifying critical assets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Establishing training and testing procedures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Setting up tools and infrastructure to assist in incident response.</a:t>
            </a:r>
          </a:p>
        </p:txBody>
      </p:sp>
      <p:pic>
        <p:nvPicPr>
          <p:cNvPr id="1026" name="Picture 2">
            <a:extLst>
              <a:ext uri="{FF2B5EF4-FFF2-40B4-BE49-F238E27FC236}">
                <a16:creationId xmlns:a16="http://schemas.microsoft.com/office/drawing/2014/main" id="{2430D1B2-1AE3-17E2-7543-40EB35E8D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312" y="24165196"/>
            <a:ext cx="12903200" cy="751566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360CD9C-C117-F7D0-1022-2F236E994EEC}"/>
              </a:ext>
            </a:extLst>
          </p:cNvPr>
          <p:cNvSpPr txBox="1"/>
          <p:nvPr/>
        </p:nvSpPr>
        <p:spPr>
          <a:xfrm>
            <a:off x="15191781" y="4037969"/>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2. Identification</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37" name="TextBox 36">
            <a:extLst>
              <a:ext uri="{FF2B5EF4-FFF2-40B4-BE49-F238E27FC236}">
                <a16:creationId xmlns:a16="http://schemas.microsoft.com/office/drawing/2014/main" id="{166A5A67-70C0-B5EC-7929-A2E3DEBDA098}"/>
              </a:ext>
            </a:extLst>
          </p:cNvPr>
          <p:cNvSpPr txBox="1"/>
          <p:nvPr/>
        </p:nvSpPr>
        <p:spPr>
          <a:xfrm>
            <a:off x="15219105" y="5361408"/>
            <a:ext cx="12903200" cy="6986528"/>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This phase involves identifying potential security incidents through various means. This Include:</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Monitoring System Logs: For Incident Response Team to review logs and identify any abnormal activity, such as unauthorized access to sensitive data.</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Network Traffic Analysis: To find out any suspicious network activity, such as unusual traffic patterns, port scans, or network connections.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User Behavior Analysis: To detect unusual behavior made by a user, such as unauthorized access attempts, data exfiltration, or use of privileged access. </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User Reports: Users may report suspicious activity or incidents to the Incident Response Team. Organizations should have clear procedures in place for users to report incidents or security concerns.</a:t>
            </a:r>
          </a:p>
          <a:p>
            <a:pPr rtl="0">
              <a:spcBef>
                <a:spcPts val="0"/>
              </a:spcBef>
              <a:spcAft>
                <a:spcPts val="0"/>
              </a:spcAft>
            </a:pPr>
            <a:r>
              <a:rPr lang="en-US" sz="2800" dirty="0">
                <a:latin typeface="Century Gothic" panose="020B0502020202020204" pitchFamily="34" charset="0"/>
              </a:rPr>
              <a:t>	</a:t>
            </a:r>
          </a:p>
          <a:p>
            <a:pPr rtl="0">
              <a:spcBef>
                <a:spcPts val="0"/>
              </a:spcBef>
              <a:spcAft>
                <a:spcPts val="0"/>
              </a:spcAft>
            </a:pPr>
            <a:r>
              <a:rPr lang="en-US" sz="2800" dirty="0">
                <a:latin typeface="Century Gothic" panose="020B0502020202020204" pitchFamily="34" charset="0"/>
              </a:rPr>
              <a:t>	Reliable event identification is critical to information asset protection.</a:t>
            </a:r>
          </a:p>
        </p:txBody>
      </p:sp>
      <p:sp>
        <p:nvSpPr>
          <p:cNvPr id="38" name="TextBox 37">
            <a:extLst>
              <a:ext uri="{FF2B5EF4-FFF2-40B4-BE49-F238E27FC236}">
                <a16:creationId xmlns:a16="http://schemas.microsoft.com/office/drawing/2014/main" id="{E9DFE0F7-AFB9-5B69-4D1B-B09255F440F8}"/>
              </a:ext>
            </a:extLst>
          </p:cNvPr>
          <p:cNvSpPr txBox="1"/>
          <p:nvPr/>
        </p:nvSpPr>
        <p:spPr>
          <a:xfrm>
            <a:off x="15185901" y="12560110"/>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3. Detection and Analysis</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39" name="TextBox 38">
            <a:extLst>
              <a:ext uri="{FF2B5EF4-FFF2-40B4-BE49-F238E27FC236}">
                <a16:creationId xmlns:a16="http://schemas.microsoft.com/office/drawing/2014/main" id="{8C0436F7-9F74-6DCC-4678-FA501F3AC515}"/>
              </a:ext>
            </a:extLst>
          </p:cNvPr>
          <p:cNvSpPr txBox="1"/>
          <p:nvPr/>
        </p:nvSpPr>
        <p:spPr>
          <a:xfrm>
            <a:off x="15263394" y="13882687"/>
            <a:ext cx="12903200" cy="5693866"/>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This phase involves to verify whether an attack is occurring and forensic evidence (clues and facts) to determine the nature of the incident and any potential impacts. This Include:</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Verifying Potential Threat: Incident Response Team reviews the suspicious activity to identify during the identification phase to confirm whether a security incident is occurring.</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Collecting Data: Collecting data or forensic evidence to determine the incident and any impacts such as network logs, memory dumps, or network captures.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Assessing the Scope of the Incident: The team analyzes how many systems or users are affected, what type of data is compromised, and amount of damage to the organization.</a:t>
            </a:r>
          </a:p>
        </p:txBody>
      </p:sp>
      <p:sp>
        <p:nvSpPr>
          <p:cNvPr id="42" name="TextBox 41">
            <a:extLst>
              <a:ext uri="{FF2B5EF4-FFF2-40B4-BE49-F238E27FC236}">
                <a16:creationId xmlns:a16="http://schemas.microsoft.com/office/drawing/2014/main" id="{BA35688D-61EC-1359-FFC4-6BC5AE4F145B}"/>
              </a:ext>
            </a:extLst>
          </p:cNvPr>
          <p:cNvSpPr txBox="1"/>
          <p:nvPr/>
        </p:nvSpPr>
        <p:spPr>
          <a:xfrm>
            <a:off x="28956000" y="3898974"/>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5. Eradication and Recovery</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43" name="TextBox 42">
            <a:extLst>
              <a:ext uri="{FF2B5EF4-FFF2-40B4-BE49-F238E27FC236}">
                <a16:creationId xmlns:a16="http://schemas.microsoft.com/office/drawing/2014/main" id="{E65202DE-EBE1-F04E-694D-5303071599D8}"/>
              </a:ext>
            </a:extLst>
          </p:cNvPr>
          <p:cNvSpPr txBox="1"/>
          <p:nvPr/>
        </p:nvSpPr>
        <p:spPr>
          <a:xfrm>
            <a:off x="28983324" y="5222413"/>
            <a:ext cx="12903200" cy="7417415"/>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This phase is to restore affected systems to a safe and functional state. This include:</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Removing Malware and Threats to affected systems and networks to ensure that all malware, backdoors, or other malicious code have been eliminated.  Establishing a relia</a:t>
            </a:r>
            <a:r>
              <a:rPr lang="en-US" sz="2800" dirty="0">
                <a:latin typeface="Century Gothic" panose="020B0502020202020204" pitchFamily="34" charset="0"/>
              </a:rPr>
              <a:t>ble environment is critical.</a:t>
            </a: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Applying Security Patches and updates to software, firmware, and hardware to ensure that all known vulnerabilities are patched and that the systems are secure.  New versions of software can limit exposure.</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Restoring Data and Services to their normal state, verifies data integrity, and ensures that backups are up-to-date and functioning correctly.</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Testing and Validating systems and networks to ensure that they are operating as expected and that there are no lingering issues or vulnerabilities.  The organization needs to know that everything works.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Documenting the Incident, the entire incident response process, including lessons learned and recommendations for future improvements.  To be effective in the future, documentation is key.</a:t>
            </a:r>
          </a:p>
        </p:txBody>
      </p:sp>
      <p:sp>
        <p:nvSpPr>
          <p:cNvPr id="44" name="TextBox 43">
            <a:extLst>
              <a:ext uri="{FF2B5EF4-FFF2-40B4-BE49-F238E27FC236}">
                <a16:creationId xmlns:a16="http://schemas.microsoft.com/office/drawing/2014/main" id="{96A10D20-C2CE-B48B-86BC-9355692BB1E4}"/>
              </a:ext>
            </a:extLst>
          </p:cNvPr>
          <p:cNvSpPr txBox="1"/>
          <p:nvPr/>
        </p:nvSpPr>
        <p:spPr>
          <a:xfrm>
            <a:off x="28942338" y="12500833"/>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6. Post-Incident Activity</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45" name="TextBox 44">
            <a:extLst>
              <a:ext uri="{FF2B5EF4-FFF2-40B4-BE49-F238E27FC236}">
                <a16:creationId xmlns:a16="http://schemas.microsoft.com/office/drawing/2014/main" id="{0981D4B7-8C45-6BBA-785D-5BCBFB801A6E}"/>
              </a:ext>
            </a:extLst>
          </p:cNvPr>
          <p:cNvSpPr txBox="1"/>
          <p:nvPr/>
        </p:nvSpPr>
        <p:spPr>
          <a:xfrm>
            <a:off x="28969662" y="13824272"/>
            <a:ext cx="12903200" cy="6986528"/>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This phase is to evaluate the response effort and identify areas for improvement. Example such as conducting a mortem analysis, updating incident response plans, and implementing additional security measures to prevent similar incidents from occurring in the future. This include:</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Updating Policies and Procedures: The team updates incident response policies and procedures based on the findings of the lessons learned review.</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Training Staff: The team provides training to staff to ensure that they are prepared to respond to future incidents.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Conducting Tabletop Exercises: The team conducts tabletop exercises to test and refine incident response plans and procedures.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Maintaining Incident Response Capability: The team maintains incident response capability by conducting regular assessments of the security environment, identifying potential threats, and ensuring that the incident response plan is up-to-date and relevant.</a:t>
            </a:r>
          </a:p>
        </p:txBody>
      </p:sp>
      <p:sp>
        <p:nvSpPr>
          <p:cNvPr id="47" name="TextBox 46">
            <a:extLst>
              <a:ext uri="{FF2B5EF4-FFF2-40B4-BE49-F238E27FC236}">
                <a16:creationId xmlns:a16="http://schemas.microsoft.com/office/drawing/2014/main" id="{F19912CC-E5B3-9665-E467-7D53AC946D22}"/>
              </a:ext>
            </a:extLst>
          </p:cNvPr>
          <p:cNvSpPr txBox="1"/>
          <p:nvPr/>
        </p:nvSpPr>
        <p:spPr>
          <a:xfrm>
            <a:off x="29078731" y="25769807"/>
            <a:ext cx="12903200" cy="5693866"/>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In conclusion, cyber attacks pose an increasing threat in today's digital age. To protect against them, organizations must be prepared to respond effectively. Understanding common types of attacks, such as malware, phishing, ransomware, DDoS attacks, and social engineering, is essential. Incident response involves several steps, including preparation, identification, detection and analysis, containment, eradication and recovery, and post-incident activity. By following these steps, organizations can minimize the damage caused by an attack and restore normal operations quickly. Post-incident activities, such as updating policies and procedures, training staff, and conducting exercises, are also essential for improving incident response. Overall, having a complete incident response plan is critical for protecting against cyber attacks and minimizing their impact.</a:t>
            </a:r>
          </a:p>
        </p:txBody>
      </p:sp>
      <p:sp>
        <p:nvSpPr>
          <p:cNvPr id="3" name="TextBox 2">
            <a:extLst>
              <a:ext uri="{FF2B5EF4-FFF2-40B4-BE49-F238E27FC236}">
                <a16:creationId xmlns:a16="http://schemas.microsoft.com/office/drawing/2014/main" id="{D1EA33C6-728D-CACC-B5D9-ADE254EEB3F8}"/>
              </a:ext>
            </a:extLst>
          </p:cNvPr>
          <p:cNvSpPr txBox="1"/>
          <p:nvPr/>
        </p:nvSpPr>
        <p:spPr>
          <a:xfrm>
            <a:off x="15314512" y="19356088"/>
            <a:ext cx="12845251" cy="132343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6000" b="1" dirty="0">
                <a:solidFill>
                  <a:srgbClr val="00B0F0"/>
                </a:solidFill>
                <a:latin typeface="Century Gothic" panose="020B0502020202020204" pitchFamily="34" charset="0"/>
              </a:rPr>
              <a:t>4. Containment</a:t>
            </a:r>
            <a:r>
              <a:rPr lang="en-US" sz="8000" b="1" dirty="0">
                <a:solidFill>
                  <a:srgbClr val="00B0F0"/>
                </a:solidFill>
                <a:latin typeface="Century Gothic" panose="020B0502020202020204" pitchFamily="34" charset="0"/>
              </a:rPr>
              <a:t>:</a:t>
            </a:r>
            <a:endParaRPr kumimoji="0" lang="en-US" sz="8000" b="1" i="0" strike="noStrike" kern="1200" cap="none" spc="0" normalizeH="0" baseline="0" noProof="0" dirty="0">
              <a:ln>
                <a:noFill/>
              </a:ln>
              <a:solidFill>
                <a:srgbClr val="00B0F0"/>
              </a:solidFill>
              <a:effectLst/>
              <a:uLnTx/>
              <a:uFillTx/>
              <a:latin typeface="Century Gothic" panose="020B0502020202020204" pitchFamily="34" charset="0"/>
              <a:ea typeface="+mn-ea"/>
              <a:cs typeface="+mn-cs"/>
            </a:endParaRPr>
          </a:p>
        </p:txBody>
      </p:sp>
      <p:sp>
        <p:nvSpPr>
          <p:cNvPr id="11" name="TextBox 10">
            <a:extLst>
              <a:ext uri="{FF2B5EF4-FFF2-40B4-BE49-F238E27FC236}">
                <a16:creationId xmlns:a16="http://schemas.microsoft.com/office/drawing/2014/main" id="{6C292315-F828-DA01-F9A3-CBE808C87E9E}"/>
              </a:ext>
            </a:extLst>
          </p:cNvPr>
          <p:cNvSpPr txBox="1"/>
          <p:nvPr/>
        </p:nvSpPr>
        <p:spPr>
          <a:xfrm>
            <a:off x="15341836" y="20679527"/>
            <a:ext cx="12903200" cy="10864513"/>
          </a:xfrm>
          <a:prstGeom prst="rect">
            <a:avLst/>
          </a:prstGeom>
          <a:noFill/>
        </p:spPr>
        <p:txBody>
          <a:bodyPr wrap="square">
            <a:spAutoFit/>
          </a:bodyPr>
          <a:lstStyle/>
          <a:p>
            <a:pPr rtl="0">
              <a:spcBef>
                <a:spcPts val="0"/>
              </a:spcBef>
              <a:spcAft>
                <a:spcPts val="0"/>
              </a:spcAft>
            </a:pPr>
            <a:r>
              <a:rPr lang="en-US" sz="2800" b="0" dirty="0">
                <a:effectLst/>
                <a:latin typeface="Century Gothic" panose="020B0502020202020204" pitchFamily="34" charset="0"/>
              </a:rPr>
              <a:t>		During the containment phase, IR Team focuses on preventing further damage to critical systems to minimize impact and stopping the spread of the security incident. This may involve isolating affected systems or network segments, disabling compromised user accounts, or shutting down affected services.</a:t>
            </a:r>
          </a:p>
          <a:p>
            <a:pPr rtl="0">
              <a:spcBef>
                <a:spcPts val="0"/>
              </a:spcBef>
              <a:spcAft>
                <a:spcPts val="0"/>
              </a:spcAft>
            </a:pPr>
            <a:endParaRPr lang="en-US" sz="2800" b="0" dirty="0">
              <a:effectLst/>
              <a:latin typeface="Century Gothic" panose="020B0502020202020204" pitchFamily="34" charset="0"/>
            </a:endParaRP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Isolating Infected Systems: IR team Isolates infected systems or devices from the network to prevent the spread of malware or other malicious activity. Examples such as: disconnecting network cables or disabling network access.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Blocking Malicious Traffic: IR team blocks or filters malicious traffic, such as traffic associated with a known malware infection or DDoS attack.</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Removing Malware: Removes malware or other malicious software from affected systems. This may involve using antivirus software, deleting files or registry entries, or restoring system backups.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Implementing Access Controls: Implement access controls to prevent unauthorized users or devices from accessing critical systems or data. Examples such as: changing passwords or revoking access privileges.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Deploying Countermeasures: This includes updating antivirus software, applying security patches, or reconfiguring network devices.</a:t>
            </a:r>
          </a:p>
          <a:p>
            <a:pPr marL="457200" indent="-457200" rtl="0">
              <a:spcBef>
                <a:spcPts val="0"/>
              </a:spcBef>
              <a:spcAft>
                <a:spcPts val="0"/>
              </a:spcAft>
              <a:buFont typeface="Wingdings" panose="05000000000000000000" pitchFamily="2" charset="2"/>
              <a:buChar char="v"/>
            </a:pPr>
            <a:r>
              <a:rPr lang="en-US" sz="2800" b="0" dirty="0">
                <a:effectLst/>
                <a:latin typeface="Century Gothic" panose="020B0502020202020204" pitchFamily="34" charset="0"/>
              </a:rPr>
              <a:t>Verifying Success: IR team verifies everything to make sure that containment has been successful, and the incident has been contaminated. Example such as: conducting scans or tests to confirm that malware and other malicious activity has been removed or blocked.  Preventing further damage is an important milestone. </a:t>
            </a:r>
          </a:p>
        </p:txBody>
      </p:sp>
      <p:pic>
        <p:nvPicPr>
          <p:cNvPr id="13" name="Picture 12" descr="A computer with a picture of a hacker on the screen.">
            <a:extLst>
              <a:ext uri="{FF2B5EF4-FFF2-40B4-BE49-F238E27FC236}">
                <a16:creationId xmlns:a16="http://schemas.microsoft.com/office/drawing/2014/main" id="{B806FD5A-8391-4FA8-008E-3656CBB6B990}"/>
              </a:ext>
              <a:ext uri="{C183D7F6-B498-43B3-948B-1728B52AA6E4}">
                <adec:decorative xmlns:adec="http://schemas.microsoft.com/office/drawing/2017/decorative" val="0"/>
              </a:ext>
            </a:extLst>
          </p:cNvPr>
          <p:cNvPicPr>
            <a:picLocks noChangeAspect="1"/>
          </p:cNvPicPr>
          <p:nvPr/>
        </p:nvPicPr>
        <p:blipFill rotWithShape="1">
          <a:blip r:embed="rId4">
            <a:extLst>
              <a:ext uri="{28A0092B-C50C-407E-A947-70E740481C1C}">
                <a14:useLocalDpi xmlns:a14="http://schemas.microsoft.com/office/drawing/2010/main" val="0"/>
              </a:ext>
            </a:extLst>
          </a:blip>
          <a:srcRect t="11141"/>
          <a:stretch/>
        </p:blipFill>
        <p:spPr>
          <a:xfrm>
            <a:off x="31499689" y="20974596"/>
            <a:ext cx="7730547" cy="4631415"/>
          </a:xfrm>
          <a:prstGeom prst="rect">
            <a:avLst/>
          </a:prstGeom>
        </p:spPr>
      </p:pic>
      <p:sp>
        <p:nvSpPr>
          <p:cNvPr id="15" name="TextBox 14">
            <a:extLst>
              <a:ext uri="{FF2B5EF4-FFF2-40B4-BE49-F238E27FC236}">
                <a16:creationId xmlns:a16="http://schemas.microsoft.com/office/drawing/2014/main" id="{19707EB6-8384-F49E-D73A-F0155409F2D5}"/>
              </a:ext>
            </a:extLst>
          </p:cNvPr>
          <p:cNvSpPr txBox="1"/>
          <p:nvPr/>
        </p:nvSpPr>
        <p:spPr>
          <a:xfrm>
            <a:off x="33200818" y="25298234"/>
            <a:ext cx="4468211" cy="307777"/>
          </a:xfrm>
          <a:prstGeom prst="rect">
            <a:avLst/>
          </a:prstGeom>
          <a:noFill/>
        </p:spPr>
        <p:txBody>
          <a:bodyPr wrap="none" rtlCol="0">
            <a:spAutoFit/>
          </a:bodyPr>
          <a:lstStyle/>
          <a:p>
            <a:r>
              <a:rPr lang="en-US" sz="1400" dirty="0">
                <a:solidFill>
                  <a:schemeClr val="bg1">
                    <a:lumMod val="95000"/>
                  </a:schemeClr>
                </a:solidFill>
              </a:rPr>
              <a:t>Image by https://pixabay.com/users/vickygharat-1717429/</a:t>
            </a:r>
          </a:p>
        </p:txBody>
      </p:sp>
    </p:spTree>
    <p:extLst>
      <p:ext uri="{BB962C8B-B14F-4D97-AF65-F5344CB8AC3E}">
        <p14:creationId xmlns:p14="http://schemas.microsoft.com/office/powerpoint/2010/main" val="2391746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243</TotalTime>
  <Words>1337</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Cyber Attacks and Incident Reponse</dc:title>
  <dc:subject>ESP Spring 2023 Poster</dc:subject>
  <dc:creator>KaungMyat.Thu</dc:creator>
  <cp:keywords>CUNY;CityTech;ESP</cp:keywords>
  <cp:lastModifiedBy>KaungMyat.Thu</cp:lastModifiedBy>
  <cp:revision>13</cp:revision>
  <dcterms:created xsi:type="dcterms:W3CDTF">2023-04-10T17:17:36Z</dcterms:created>
  <dcterms:modified xsi:type="dcterms:W3CDTF">2023-04-19T01:27:40Z</dcterms:modified>
</cp:coreProperties>
</file>