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  <p:sldId id="266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>
        <p:scale>
          <a:sx n="50" d="100"/>
          <a:sy n="50" d="100"/>
        </p:scale>
        <p:origin x="2016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5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845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5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2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7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4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63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0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2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2A8280-BC34-4660-A4EA-E9C00FE520E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024569-9D95-4035-ACE7-B5FABE1D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  <p:sldLayoutId id="214748393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F4447-19C1-DE69-1473-A5CC68205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«Контрабанда как угроза экономической безопасности страны»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2D76C6-F91C-3918-4F00-468359ABF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Багаев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Владимир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Руководитель: Тихонова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ольга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Борисовна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17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Птенцы колибри из Индии, которых пытались провезти в кармашках в нижнем белье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Самые неожиданные способы контрабанды (24 фото)">
            <a:extLst>
              <a:ext uri="{FF2B5EF4-FFF2-40B4-BE49-F238E27FC236}">
                <a16:creationId xmlns:a16="http://schemas.microsoft.com/office/drawing/2014/main" id="{8588D924-7E34-BE6B-1DFC-7FD29DED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2305203"/>
            <a:ext cx="4796609" cy="348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Самые неожиданные способы контрабанды (24 фото)">
            <a:extLst>
              <a:ext uri="{FF2B5EF4-FFF2-40B4-BE49-F238E27FC236}">
                <a16:creationId xmlns:a16="http://schemas.microsoft.com/office/drawing/2014/main" id="{28CA8A9D-614C-43A8-7CC2-6DED01EF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46" y="2314541"/>
            <a:ext cx="4740880" cy="348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5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Редкие гекконы в книге: 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встралийские таможенники задержали книгу, которую экспресс-посылкой через почтовую службу собирались отправить из Австралии в Чешскую Республику. Внутри книги таможенники обнаружили двух взрослых особей и двух малышей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листохвостого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геккона Сикора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9. Начитанные гекконы. ">
            <a:extLst>
              <a:ext uri="{FF2B5EF4-FFF2-40B4-BE49-F238E27FC236}">
                <a16:creationId xmlns:a16="http://schemas.microsoft.com/office/drawing/2014/main" id="{69BCC1F1-9B9A-B153-E623-A789DEBF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83" y="2214694"/>
            <a:ext cx="6116633" cy="42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1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Денежные купюры, помещенные внутри партии круассанов;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жилет и шорты из айфонов пытался ввезти на себе путешественник из Китая;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Советы начинающим контрабандистам">
            <a:extLst>
              <a:ext uri="{FF2B5EF4-FFF2-40B4-BE49-F238E27FC236}">
                <a16:creationId xmlns:a16="http://schemas.microsoft.com/office/drawing/2014/main" id="{918FE8E7-30E8-8580-C1DF-8F062F46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7" y="2367093"/>
            <a:ext cx="4766190" cy="342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Это не аниме, это - нечто бОльшее">
            <a:extLst>
              <a:ext uri="{FF2B5EF4-FFF2-40B4-BE49-F238E27FC236}">
                <a16:creationId xmlns:a16="http://schemas.microsoft.com/office/drawing/2014/main" id="{875BAF2F-F59E-2FC2-870E-A6CFF0B1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01" y="1917483"/>
            <a:ext cx="4494924" cy="43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-138228"/>
            <a:ext cx="10364451" cy="159617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Сигареты без акцизных марок в бревнах и в конструкции автомобилей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Современный Буратино">
            <a:extLst>
              <a:ext uri="{FF2B5EF4-FFF2-40B4-BE49-F238E27FC236}">
                <a16:creationId xmlns:a16="http://schemas.microsoft.com/office/drawing/2014/main" id="{5CF8899A-FA40-3234-FA79-06741781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3" y="927230"/>
            <a:ext cx="4838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Буратино, ты сам себе  враг (с)">
            <a:extLst>
              <a:ext uri="{FF2B5EF4-FFF2-40B4-BE49-F238E27FC236}">
                <a16:creationId xmlns:a16="http://schemas.microsoft.com/office/drawing/2014/main" id="{856C42ED-8BCD-595B-3A50-05B74513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61" y="927230"/>
            <a:ext cx="43354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Листайте вправо">
            <a:extLst>
              <a:ext uri="{FF2B5EF4-FFF2-40B4-BE49-F238E27FC236}">
                <a16:creationId xmlns:a16="http://schemas.microsoft.com/office/drawing/2014/main" id="{A28F74A5-8F99-A72C-659A-F1D72338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17" y="3889199"/>
            <a:ext cx="55022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95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Житель Мексики замаскировал себя в кресло в фургоне, чтобы попасть в США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3" name="Picture 3" descr="Самые неожиданные способы контрабанды (24 фото)">
            <a:extLst>
              <a:ext uri="{FF2B5EF4-FFF2-40B4-BE49-F238E27FC236}">
                <a16:creationId xmlns:a16="http://schemas.microsoft.com/office/drawing/2014/main" id="{D4C39AF7-970D-90A0-0BAC-9DA6B538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41" y="1864174"/>
            <a:ext cx="6502717" cy="450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21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Кокаин, замаскированный под чипсы и кетамин под видом «святой воды»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Распространенные методы контрабанды запрещенных товаров (17 фото)">
            <a:extLst>
              <a:ext uri="{FF2B5EF4-FFF2-40B4-BE49-F238E27FC236}">
                <a16:creationId xmlns:a16="http://schemas.microsoft.com/office/drawing/2014/main" id="{52D9683A-10F8-CB0D-BC91-9FDC0083B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2" y="1329055"/>
            <a:ext cx="6795361" cy="342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Распространенные методы контрабанды запрещенных товаров (17 фото)">
            <a:extLst>
              <a:ext uri="{FF2B5EF4-FFF2-40B4-BE49-F238E27FC236}">
                <a16:creationId xmlns:a16="http://schemas.microsoft.com/office/drawing/2014/main" id="{46FA0E11-0D07-3566-2116-8B974F67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54" y="2367093"/>
            <a:ext cx="6604714" cy="342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0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контрафакта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13653"/>
            <a:ext cx="10364452" cy="3424107"/>
          </a:xfrm>
        </p:spPr>
        <p:txBody>
          <a:bodyPr>
            <a:noAutofit/>
          </a:bodyPr>
          <a:lstStyle/>
          <a:p>
            <a:pPr indent="450215" algn="just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Использование фирменного наименования или товарного знака, очень похожего на обозначение какой-либо из «раскрученных» марок.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Использование чужого логотипа без внесения в него изменений одновременно с копированием внешних черт товара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«Пиратство» — продажа копий музыкальных, художественных, литературных произведений без разрешения автора или правообладателя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Применение изобретений, разработок (в т. ч. компьютерных программ), права на которые зарегистрированы на других лиц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«Фальсификация» определена в Федеральном законе Российской Федерации от 2 января 2000 г. №29-ФЗ «О качестве и безопасности пищевых продуктов» — «фальсифицированные пищевые продукты (в том числе биологически активные добавки), материалы и изделия — пищевые продукты (в том числе биологически активные добавки), материалы и изделия, умышленно измененные (поддельные) и (или) имеющие скрытые свойства и качество, информация о которых является заведомо неполной или недостоверной».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5871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3493"/>
            <a:ext cx="10364452" cy="342410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счерпание исключительного права на товарный знак — утрата правообладателем права контролировать и запрещать оборот своих товаров на территории другой страны и объединения стран.</a:t>
            </a:r>
          </a:p>
          <a:p>
            <a:pPr indent="450215" algn="just"/>
            <a:r>
              <a:rPr lang="ru-RU" sz="1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принципа (режима) исчерпания права.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Международный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режим, при котором товар может продаваться в любой стране без разрешения правообладателя после первой же продажи в любой точке мира (США, Китай, Япония, Индия, Канада и др.)</a:t>
            </a:r>
          </a:p>
          <a:p>
            <a:pPr indent="450215" algn="just"/>
            <a:r>
              <a:rPr lang="ru-RU" sz="1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Региональный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режим, при котором товар может продаваться без разрешения правообладателя в стране, которая входит в какой-либо союз или объединение государств (ЕС, ЕАЭС), при условии, что в другой стране такого объединения разрешение на продажу товара уже действует.</a:t>
            </a:r>
          </a:p>
          <a:p>
            <a:pPr indent="450215" algn="just"/>
            <a:r>
              <a:rPr lang="ru-RU" sz="1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товар подлежит свободной продаже после его первой официальной продажи на территории страны (России (совместно с региональным (ЕАЭС) и Бразилия)</a:t>
            </a:r>
          </a:p>
          <a:p>
            <a:pPr algn="just"/>
            <a:r>
              <a:rPr lang="ru-RU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Риски использования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объёмов ввоза на территорию России контрафактной продукции под видом параллельного импорта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Давление на внутренних производителей, которые выстраивают свой бизнес на замещении ушедших с рынка зарубежных участников, ожидаемый эффект от импортозамещения просто сойдёт на нет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Снижение привлекательности российского рынка и сокращение объёмов инвестиций в экономику страны, а также объёмов легально поставляемых и производимых товаров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товаров, импорт, считает, лекарств, параллельный, импорта, может, параллель...">
            <a:extLst>
              <a:ext uri="{FF2B5EF4-FFF2-40B4-BE49-F238E27FC236}">
                <a16:creationId xmlns:a16="http://schemas.microsoft.com/office/drawing/2014/main" id="{B9DDF077-9D40-BB8E-F401-9AB4895B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60" y="568258"/>
            <a:ext cx="6979279" cy="522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3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128243"/>
            <a:ext cx="10364451" cy="1596177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Лондонская декларация «О праве морской войны» 1909 г.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Военная контрабанда - предметы и материалы, служащие для ведения военных действий 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690613A-57E4-567A-6486-9AAC50526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881108"/>
              </p:ext>
            </p:extLst>
          </p:nvPr>
        </p:nvGraphicFramePr>
        <p:xfrm>
          <a:off x="750252" y="1467934"/>
          <a:ext cx="7765733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2451">
                  <a:extLst>
                    <a:ext uri="{9D8B030D-6E8A-4147-A177-3AD203B41FA5}">
                      <a16:colId xmlns:a16="http://schemas.microsoft.com/office/drawing/2014/main" val="2229216636"/>
                    </a:ext>
                  </a:extLst>
                </a:gridCol>
                <a:gridCol w="3883282">
                  <a:extLst>
                    <a:ext uri="{9D8B030D-6E8A-4147-A177-3AD203B41FA5}">
                      <a16:colId xmlns:a16="http://schemas.microsoft.com/office/drawing/2014/main" val="1496409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Абсолютная</a:t>
                      </a:r>
                    </a:p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оружие и его части;</a:t>
                      </a:r>
                    </a:p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боеприпасы и его части;</a:t>
                      </a:r>
                    </a:p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предметы, специально относящиеся к военному обмундированию и снаряжению;</a:t>
                      </a:r>
                    </a:p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броня;</a:t>
                      </a:r>
                    </a:p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инструменты и приборы, специально предназначенные для изготовления боеприпасов, ремонта оружия и предметов военного снаряжения.</a:t>
                      </a:r>
                    </a:p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Условная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продовольствие;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ткани и обувь, годные для военных целей;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денежные знаки, золото и серебро;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корабли, суда, шлюпки, плавучие доки и их части;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железнодорожные материалы, материалы для обеспечения связи;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летательные аппараты и их принадлежности;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топливо, смазочные вещества;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взрывчатые вещества;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колючую проволоку, инструменты для ее закрепления и срезывания;</a:t>
                      </a:r>
                    </a:p>
                    <a:p>
                      <a:pPr indent="24130"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бинокли, хронометры, мореходные инструменты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564886"/>
                  </a:ext>
                </a:extLst>
              </a:tr>
            </a:tbl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614522A5-B970-37B0-839F-C0254CA63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440" y="2359791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4490BB-0BB3-CA24-C5A4-479245A5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04125"/>
            <a:ext cx="10364452" cy="4049749"/>
          </a:xfrm>
        </p:spPr>
        <p:txBody>
          <a:bodyPr>
            <a:normAutofit fontScale="85000" lnSpcReduction="20000"/>
          </a:bodyPr>
          <a:lstStyle/>
          <a:p>
            <a:pPr indent="457200" algn="just"/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Актуальность работы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 усложнением экономических отношений контрабанда все более приобретает массовый характер и организованные формы. Общее таможенное пространство между государствами – участниками ЕАЭС, санкции и СВО увеличивают риски.</a:t>
            </a:r>
          </a:p>
          <a:p>
            <a:pPr indent="450215" algn="just"/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установить, действительно ли контрабанда является угрозой экономической безопасности страны или может являться вызовом, рисками или  последствиями проводимой внешнеэкономической политики любого государства.</a:t>
            </a:r>
          </a:p>
          <a:p>
            <a:pPr indent="457200" algn="just"/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влияние контрабанды на безопасность государства.</a:t>
            </a:r>
          </a:p>
          <a:p>
            <a:pPr indent="457200" algn="just"/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контрабанда как явление является прямой угрозой экономической и в целом национальной безопасности государства.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7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228600"/>
            <a:ext cx="10364451" cy="159617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тветственность за контрабанду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797373"/>
            <a:ext cx="10364452" cy="3424107"/>
          </a:xfrm>
        </p:spPr>
        <p:txBody>
          <a:bodyPr>
            <a:noAutofit/>
          </a:bodyPr>
          <a:lstStyle/>
          <a:p>
            <a:pPr algn="just"/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Уголовный кодекс РФ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Ст. </a:t>
            </a:r>
            <a:r>
              <a:rPr lang="ru-RU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200.1</a:t>
            </a: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контрабанда наличных денежных средств и/или денежных инструментов</a:t>
            </a:r>
          </a:p>
          <a:p>
            <a:r>
              <a:rPr lang="ru-RU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200.2</a:t>
            </a: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контрабанда алкогольной продукции и/или табачных изделий</a:t>
            </a:r>
          </a:p>
          <a:p>
            <a:r>
              <a:rPr lang="ru-RU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226.1</a:t>
            </a: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 сильнодействующих, ядовитых, взрывчатых, радиоактивных веществ, стратегически важных товаров и ресурсов, культурных ценностей, огнестрельного оружия или его основных частей, боеприпасов, иного вооружения, иной военной техники, особо ценных диких животных и водных биологических ресурсов</a:t>
            </a:r>
          </a:p>
          <a:p>
            <a:r>
              <a:rPr lang="ru-RU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229.1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-контрабанда наркотических средств, психотропных веществ, их прекурсоров или аналогов, растений, содержащих наркотические средства, психотропные вещества или их прекурсоры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нарушения, выявленные в сфере </a:t>
            </a:r>
            <a:r>
              <a:rPr lang="ru-RU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контрафактной продукции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предусмотрена ответственность следующими нормативно-правовыми актами: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Уголовным Кодексом РФ: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Статья </a:t>
            </a:r>
            <a:r>
              <a:rPr lang="ru-RU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146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Нарушение авторских и смежных прав;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Статья </a:t>
            </a:r>
            <a:r>
              <a:rPr lang="ru-RU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147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Нарушение изобретательских и патентных прав;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Статья </a:t>
            </a:r>
            <a:r>
              <a:rPr lang="ru-RU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180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Незаконное использование средств индивидуализации товаров (работ, услуг).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Кодексом РФ об административных правонарушениях: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Статья </a:t>
            </a:r>
            <a:r>
              <a:rPr lang="ru-RU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7.12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Нарушение авторских и смежных прав, изобретательских и патентных прав;</a:t>
            </a:r>
          </a:p>
          <a:p>
            <a:pPr indent="450215" algn="just"/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Статья </a:t>
            </a:r>
            <a:r>
              <a:rPr lang="ru-RU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14.10</a:t>
            </a: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Незаконное использование средств индивидуализации товаров (работ, услуг).</a:t>
            </a:r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503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5" y="130837"/>
            <a:ext cx="10364451" cy="1596177"/>
          </a:xfrm>
        </p:spPr>
        <p:txBody>
          <a:bodyPr/>
          <a:lstStyle/>
          <a:p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уголовных дел, заведенных таможенными органами по преступлениям, связанным с контрабандой, ед.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286C94C-CCBA-6B72-DD8D-1C453C893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62228"/>
              </p:ext>
            </p:extLst>
          </p:nvPr>
        </p:nvGraphicFramePr>
        <p:xfrm>
          <a:off x="194934" y="1981674"/>
          <a:ext cx="11802131" cy="289465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455545">
                  <a:extLst>
                    <a:ext uri="{9D8B030D-6E8A-4147-A177-3AD203B41FA5}">
                      <a16:colId xmlns:a16="http://schemas.microsoft.com/office/drawing/2014/main" val="3390333510"/>
                    </a:ext>
                  </a:extLst>
                </a:gridCol>
                <a:gridCol w="1048256">
                  <a:extLst>
                    <a:ext uri="{9D8B030D-6E8A-4147-A177-3AD203B41FA5}">
                      <a16:colId xmlns:a16="http://schemas.microsoft.com/office/drawing/2014/main" val="1389659812"/>
                    </a:ext>
                  </a:extLst>
                </a:gridCol>
                <a:gridCol w="1223377">
                  <a:extLst>
                    <a:ext uri="{9D8B030D-6E8A-4147-A177-3AD203B41FA5}">
                      <a16:colId xmlns:a16="http://schemas.microsoft.com/office/drawing/2014/main" val="337446575"/>
                    </a:ext>
                  </a:extLst>
                </a:gridCol>
                <a:gridCol w="1224609">
                  <a:extLst>
                    <a:ext uri="{9D8B030D-6E8A-4147-A177-3AD203B41FA5}">
                      <a16:colId xmlns:a16="http://schemas.microsoft.com/office/drawing/2014/main" val="89084835"/>
                    </a:ext>
                  </a:extLst>
                </a:gridCol>
                <a:gridCol w="1223377">
                  <a:extLst>
                    <a:ext uri="{9D8B030D-6E8A-4147-A177-3AD203B41FA5}">
                      <a16:colId xmlns:a16="http://schemas.microsoft.com/office/drawing/2014/main" val="1737869500"/>
                    </a:ext>
                  </a:extLst>
                </a:gridCol>
                <a:gridCol w="1223377">
                  <a:extLst>
                    <a:ext uri="{9D8B030D-6E8A-4147-A177-3AD203B41FA5}">
                      <a16:colId xmlns:a16="http://schemas.microsoft.com/office/drawing/2014/main" val="3851915324"/>
                    </a:ext>
                  </a:extLst>
                </a:gridCol>
                <a:gridCol w="1223377">
                  <a:extLst>
                    <a:ext uri="{9D8B030D-6E8A-4147-A177-3AD203B41FA5}">
                      <a16:colId xmlns:a16="http://schemas.microsoft.com/office/drawing/2014/main" val="3142550451"/>
                    </a:ext>
                  </a:extLst>
                </a:gridCol>
                <a:gridCol w="1180213">
                  <a:extLst>
                    <a:ext uri="{9D8B030D-6E8A-4147-A177-3AD203B41FA5}">
                      <a16:colId xmlns:a16="http://schemas.microsoft.com/office/drawing/2014/main" val="1960724008"/>
                    </a:ext>
                  </a:extLst>
                </a:gridCol>
              </a:tblGrid>
              <a:tr h="526830"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Возбуждено дел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7758" marR="87758" marT="43879" marB="4387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2018 год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7758" marR="87758" marT="43879" marB="4387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effectLst/>
                        </a:rPr>
                        <a:t>2019 год</a:t>
                      </a:r>
                      <a:endParaRPr lang="ru-RU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7758" marR="87758" marT="43879" marB="4387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2020 год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7758" marR="87758" marT="43879" marB="4387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2021 год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7758" marR="87758" marT="43879" marB="43879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Изменение в 2021 в % к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7758" marR="87758" marT="43879" marB="4387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06748"/>
                  </a:ext>
                </a:extLst>
              </a:tr>
              <a:tr h="3551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2018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2019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2020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4281111579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1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3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4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5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6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7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8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2692927863"/>
                  </a:ext>
                </a:extLst>
              </a:tr>
              <a:tr h="355173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229.1 УК РФ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303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234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209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262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86,47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111,97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125,36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2435951741"/>
                  </a:ext>
                </a:extLst>
              </a:tr>
              <a:tr h="355173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226.1 УК РФ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586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679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832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742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126,62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128,15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89,18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3881660219"/>
                  </a:ext>
                </a:extLst>
              </a:tr>
              <a:tr h="355173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200.2 УК РФ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52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51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105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87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167,31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170,59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82,86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3877438406"/>
                  </a:ext>
                </a:extLst>
              </a:tr>
              <a:tr h="355173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200.1 УК РФ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90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72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72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99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110,00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137,50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137,50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1500936751"/>
                  </a:ext>
                </a:extLst>
              </a:tr>
              <a:tr h="355173">
                <a:tc>
                  <a:txBody>
                    <a:bodyPr/>
                    <a:lstStyle/>
                    <a:p>
                      <a:r>
                        <a:rPr lang="ru-RU" sz="2300">
                          <a:effectLst/>
                        </a:rPr>
                        <a:t>Итого: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1031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1036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1218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1289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125,02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124,42</a:t>
                      </a:r>
                      <a:endParaRPr lang="ru-RU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effectLst/>
                        </a:rPr>
                        <a:t>105,83</a:t>
                      </a:r>
                      <a:endParaRPr lang="ru-RU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3189" marR="133189" marT="0" marB="0"/>
                </a:tc>
                <a:extLst>
                  <a:ext uri="{0D108BD9-81ED-4DB2-BD59-A6C34878D82A}">
                    <a16:rowId xmlns:a16="http://schemas.microsoft.com/office/drawing/2014/main" val="423307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5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C575721-A7B6-0E31-05C4-215C4C9C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5" y="1889890"/>
            <a:ext cx="516572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31A42927-648C-F1AD-F451-FC963FC8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699" y="1971391"/>
            <a:ext cx="5266678" cy="33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10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Суммы выявленных фактов незаконного перемещения через таможенную границу, млн. руб.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3FBDBBB-FAB2-AC9E-A5B2-BDB735C35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351640"/>
              </p:ext>
            </p:extLst>
          </p:nvPr>
        </p:nvGraphicFramePr>
        <p:xfrm>
          <a:off x="387575" y="2560320"/>
          <a:ext cx="11416850" cy="284904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342739">
                  <a:extLst>
                    <a:ext uri="{9D8B030D-6E8A-4147-A177-3AD203B41FA5}">
                      <a16:colId xmlns:a16="http://schemas.microsoft.com/office/drawing/2014/main" val="1605764106"/>
                    </a:ext>
                  </a:extLst>
                </a:gridCol>
                <a:gridCol w="1014036">
                  <a:extLst>
                    <a:ext uri="{9D8B030D-6E8A-4147-A177-3AD203B41FA5}">
                      <a16:colId xmlns:a16="http://schemas.microsoft.com/office/drawing/2014/main" val="3839974174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3856238528"/>
                    </a:ext>
                  </a:extLst>
                </a:gridCol>
                <a:gridCol w="1184634">
                  <a:extLst>
                    <a:ext uri="{9D8B030D-6E8A-4147-A177-3AD203B41FA5}">
                      <a16:colId xmlns:a16="http://schemas.microsoft.com/office/drawing/2014/main" val="3247025747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715797282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667344411"/>
                    </a:ext>
                  </a:extLst>
                </a:gridCol>
                <a:gridCol w="1183439">
                  <a:extLst>
                    <a:ext uri="{9D8B030D-6E8A-4147-A177-3AD203B41FA5}">
                      <a16:colId xmlns:a16="http://schemas.microsoft.com/office/drawing/2014/main" val="3076075556"/>
                    </a:ext>
                  </a:extLst>
                </a:gridCol>
                <a:gridCol w="1141685">
                  <a:extLst>
                    <a:ext uri="{9D8B030D-6E8A-4147-A177-3AD203B41FA5}">
                      <a16:colId xmlns:a16="http://schemas.microsoft.com/office/drawing/2014/main" val="1035492518"/>
                    </a:ext>
                  </a:extLst>
                </a:gridCol>
              </a:tblGrid>
              <a:tr h="518747"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Выявлено фактов незаконного перемещения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7" marR="100187" marT="50093" marB="5009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2018 год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7" marR="100187" marT="50093" marB="5009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2019 год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7" marR="100187" marT="50093" marB="5009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effectLst/>
                        </a:rPr>
                        <a:t>2020 год</a:t>
                      </a:r>
                      <a:endParaRPr lang="ru-RU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7" marR="100187" marT="50093" marB="5009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2021 год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7" marR="100187" marT="50093" marB="5009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Изменение в 2021 в % к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7" marR="100187" marT="50093" marB="50093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54194"/>
                  </a:ext>
                </a:extLst>
              </a:tr>
              <a:tr h="6939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2018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2019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2020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extLst>
                  <a:ext uri="{0D108BD9-81ED-4DB2-BD59-A6C34878D82A}">
                    <a16:rowId xmlns:a16="http://schemas.microsoft.com/office/drawing/2014/main" val="71592270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1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2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3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4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5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6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7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</a:rPr>
                        <a:t>8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extLst>
                  <a:ext uri="{0D108BD9-81ED-4DB2-BD59-A6C34878D82A}">
                    <a16:rowId xmlns:a16="http://schemas.microsoft.com/office/drawing/2014/main" val="4122070353"/>
                  </a:ext>
                </a:extLst>
              </a:tr>
              <a:tr h="350654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226.1 УК РФ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4200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9000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8000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11000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261,90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122,22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137,50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extLst>
                  <a:ext uri="{0D108BD9-81ED-4DB2-BD59-A6C34878D82A}">
                    <a16:rowId xmlns:a16="http://schemas.microsoft.com/office/drawing/2014/main" val="2493670845"/>
                  </a:ext>
                </a:extLst>
              </a:tr>
              <a:tr h="350654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200.2 УК РФ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406,8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329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371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553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135,94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168,09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149,06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extLst>
                  <a:ext uri="{0D108BD9-81ED-4DB2-BD59-A6C34878D82A}">
                    <a16:rowId xmlns:a16="http://schemas.microsoft.com/office/drawing/2014/main" val="202775449"/>
                  </a:ext>
                </a:extLst>
              </a:tr>
              <a:tr h="350654"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По ст. 200.1 УК РФ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224,2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185,8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3000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1500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669,05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807,32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50,00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extLst>
                  <a:ext uri="{0D108BD9-81ED-4DB2-BD59-A6C34878D82A}">
                    <a16:rowId xmlns:a16="http://schemas.microsoft.com/office/drawing/2014/main" val="4102900793"/>
                  </a:ext>
                </a:extLst>
              </a:tr>
              <a:tr h="350654">
                <a:tc>
                  <a:txBody>
                    <a:bodyPr/>
                    <a:lstStyle/>
                    <a:p>
                      <a:r>
                        <a:rPr lang="ru-RU" sz="2300">
                          <a:effectLst/>
                        </a:rPr>
                        <a:t>Итого: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4831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9514,8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11371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13053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270,19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>
                          <a:effectLst/>
                        </a:rPr>
                        <a:t>137,19</a:t>
                      </a:r>
                      <a:endParaRPr lang="ru-RU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effectLst/>
                        </a:rPr>
                        <a:t>114,79</a:t>
                      </a:r>
                      <a:endParaRPr lang="ru-RU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8841" marR="128841" marT="0" marB="0" anchor="ctr"/>
                </a:tc>
                <a:extLst>
                  <a:ext uri="{0D108BD9-81ED-4DB2-BD59-A6C34878D82A}">
                    <a16:rowId xmlns:a16="http://schemas.microsoft.com/office/drawing/2014/main" val="187615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1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F88C151-325E-8ED8-4358-AEA92F56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7" y="2266950"/>
            <a:ext cx="59340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E0D2D8E-80CA-D8BF-B154-002717B5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68" y="2264765"/>
            <a:ext cx="5934075" cy="350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3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F9E4C8E-574E-A45D-4713-8B592797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08" y="499552"/>
            <a:ext cx="8845783" cy="585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812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-143483"/>
            <a:ext cx="10364451" cy="1596177"/>
          </a:xfrm>
        </p:spPr>
        <p:txBody>
          <a:bodyPr/>
          <a:lstStyle/>
          <a:p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возмещения таможенными органами ущерба государству в суммарном выражении, млн. руб.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AFF396E-9583-B12B-2A85-A0255D3BD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90183"/>
              </p:ext>
            </p:extLst>
          </p:nvPr>
        </p:nvGraphicFramePr>
        <p:xfrm>
          <a:off x="466725" y="1991200"/>
          <a:ext cx="4242435" cy="311419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65897">
                  <a:extLst>
                    <a:ext uri="{9D8B030D-6E8A-4147-A177-3AD203B41FA5}">
                      <a16:colId xmlns:a16="http://schemas.microsoft.com/office/drawing/2014/main" val="1250799877"/>
                    </a:ext>
                  </a:extLst>
                </a:gridCol>
                <a:gridCol w="2476538">
                  <a:extLst>
                    <a:ext uri="{9D8B030D-6E8A-4147-A177-3AD203B41FA5}">
                      <a16:colId xmlns:a16="http://schemas.microsoft.com/office/drawing/2014/main" val="1223123952"/>
                    </a:ext>
                  </a:extLst>
                </a:gridCol>
              </a:tblGrid>
              <a:tr h="802432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Год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Перечислено в федеральный бюджет, млн. руб.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873964"/>
                  </a:ext>
                </a:extLst>
              </a:tr>
              <a:tr h="171950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687835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Более 32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8283974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Около 271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1536784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Более 838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018298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711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976717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821,4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250278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759,6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835047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4700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894337"/>
                  </a:ext>
                </a:extLst>
              </a:tr>
              <a:tr h="26747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7200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3753950"/>
                  </a:ext>
                </a:extLst>
              </a:tr>
            </a:tbl>
          </a:graphicData>
        </a:graphic>
      </p:graphicFrame>
      <p:pic>
        <p:nvPicPr>
          <p:cNvPr id="19457" name="Picture 1">
            <a:extLst>
              <a:ext uri="{FF2B5EF4-FFF2-40B4-BE49-F238E27FC236}">
                <a16:creationId xmlns:a16="http://schemas.microsoft.com/office/drawing/2014/main" id="{F3D284E5-7C44-7941-E609-6C1A3323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15" y="1502437"/>
            <a:ext cx="7000723" cy="398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6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наркотических средств, психотропных веществ, их прекурсоров и сильнодействующих веществ, изъятых из незаконного оборота, кг.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C88C3D-E1D1-6998-B7D8-8D000C689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839657"/>
              </p:ext>
            </p:extLst>
          </p:nvPr>
        </p:nvGraphicFramePr>
        <p:xfrm>
          <a:off x="913772" y="1291376"/>
          <a:ext cx="10364450" cy="532794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98356">
                  <a:extLst>
                    <a:ext uri="{9D8B030D-6E8A-4147-A177-3AD203B41FA5}">
                      <a16:colId xmlns:a16="http://schemas.microsoft.com/office/drawing/2014/main" val="1650794879"/>
                    </a:ext>
                  </a:extLst>
                </a:gridCol>
                <a:gridCol w="4270802">
                  <a:extLst>
                    <a:ext uri="{9D8B030D-6E8A-4147-A177-3AD203B41FA5}">
                      <a16:colId xmlns:a16="http://schemas.microsoft.com/office/drawing/2014/main" val="3289714379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358981343"/>
                    </a:ext>
                  </a:extLst>
                </a:gridCol>
                <a:gridCol w="3966755">
                  <a:extLst>
                    <a:ext uri="{9D8B030D-6E8A-4147-A177-3AD203B41FA5}">
                      <a16:colId xmlns:a16="http://schemas.microsoft.com/office/drawing/2014/main" val="3222401098"/>
                    </a:ext>
                  </a:extLst>
                </a:gridCol>
              </a:tblGrid>
              <a:tr h="310962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Год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Изъято из незаконного оборота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18784"/>
                  </a:ext>
                </a:extLst>
              </a:tr>
              <a:tr h="9328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Наркотические средства, психотропные вещества, их прекурсоры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Сильнодействующие вещества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90874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225269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385446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350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059462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465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74650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88426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2533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23,3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13569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395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2200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458416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13190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2411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322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02933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9178,41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42555"/>
                  </a:ext>
                </a:extLst>
              </a:tr>
              <a:tr h="310962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</a:rPr>
                        <a:t>16100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497,311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5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4EA59-AFCB-6983-2760-56064A1A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350520"/>
            <a:ext cx="10364451" cy="1596177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Последствия контрабанды заключаются в следующем: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DEB18-F76D-145E-BEC0-D7C5C9F2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660213"/>
            <a:ext cx="10364452" cy="3424107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Нелегально ввозимые в страну товары могут содержать опасные для здоровья людей вещества, иметь низкое качество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Растет уровень преступности, так как контрабанда увеличивает рост теневой экономики в государстве. Происходит формирование организованных преступных организаций, в том числе транснациональных, обладающих ресурсной и интеллектуальной базой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Снижаются доходы государственного бюджета, так как таможенные платежи, налоги и сборы составляют большую часть доходов государства. Также возникает ущерб в плане подрыва равенства возможностей всех участников рыночной конкуренции. В совокупности все контрабандные операции оборачиваются потерей для бюджетов всех уровней суммами годового ущерба в миллиарды рублей, которые могли бы повысить социальные выплаты населению.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 наносит ущерб деловой репутации национальных предприятий и государства в целом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 служит одной из причин обострения политических конфликтов и обострения межгосударственных отношений сопредельных стран. Особая напряженность в политических отношениях возникает при контрабанде в районы с нестабильной ситуацией оружия, боеприпасов, продовольствия.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Единственный позитивный результат контрабанды может наблюдаться только в случае, если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контрабандисты удовлетворяют повышенный спрос населения на какой-либо товар иностранного происхождения в условиях, когда официальные межгосударственные связи нарушены или находятся в «замороженном» состоянии.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50735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CDE42-D880-35CD-4C12-E2AC8985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еры противодействия контрабанде, предпринимаемые в настоящее время: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9DE73-1EC5-C4CC-4D1E-D92D7200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52693"/>
            <a:ext cx="10364452" cy="3424107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уровня технической оснащенности таможенных органов. Наиболее эффективными средствами считаются щупы, специальные зеркала,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видеоскопы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рентгеновские установки.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маркировки продукции, специальных меток, подтверждающих качество продукции.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требований по лицензированию импорта, экспорта, оптовой и розничной торговли того или иного вида продукции.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информационных технологий в сферу внешнеторговых операций, который способствует оперативному обмену данными между таможней и участниками внешнеэкономической деятельности.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Оповещение таможенных органов о будущих экспортно-импортных операциях и сроках их проведения (предварительное декларирование).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7178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C26F7F-A1C2-ABA2-C72F-B95C6A4C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39779"/>
            <a:ext cx="10364452" cy="3978442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 критерия отнесения какого-либо явления к категории «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»: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во-первых,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должна обладать некоторыми силовыми возможностями, способными оказать активное воздействие на реализуемый интерес.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во-вторых,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должна быть непосредственно направлена на соответствующий реализуемый интерес.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-в-третьих,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обязательно должна содержать в себе негативное (неблагоприятное) воздействие на соответствующий реализуемый интерес и, в случае осуществления такого воздействия, нанести ему реальный ущерб.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557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C0EFC2-7AF9-89EB-2C32-B83FEC6F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462093"/>
            <a:ext cx="10364452" cy="6258747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особой системы отслеживания прохождения грузов от таможенной границы до места назначения (внутренняя таможня) с помощью спутниковой навигации (типа ГЛОНАСС или Галилео).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Увеличение интенсивности и качества межведомственного электронного взаимодействия с другими госорганами в целом, в частности, с правоохранительными, а также госорганами других стран.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Совершенствование законодательства в области противодействия контрабанде, в том числе, усиление экономического воздействия на участников внешнеэкономической деятельности в виде ужесточения штрафов, административной и уголовной ответственности за контрабанду, тем самым снизить мотивацию к нарушению законодательства.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рекомендациям экономического воздействия также можно отнести снижение таможенных пошлин в отношении товаров, которые чаще всего подвергаются контрабанде. Так как основной целью контрабандистов является уход от высоких налогов, то даже незначительное снижение налоговой ставки может сократить поток контрабандных товаров.</a:t>
            </a:r>
          </a:p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Рекомендуется обратить внимание на международные почтовые отправления (МПО), так как данный способ перемещения запрещенных товаров все больше привлекает контрабандистов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2305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80934B-DE06-81BF-FA66-2AFEE439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405896"/>
            <a:ext cx="10364452" cy="3424107"/>
          </a:xfrm>
        </p:spPr>
        <p:txBody>
          <a:bodyPr>
            <a:normAutofit fontScale="92500" lnSpcReduction="10000"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Во-первых, контрабандой чаще всего и в наибольших объемах занимаются организованные группировки, часто транснациональные, соответственно, они  обладают достаточными силовыми возможностями, ресурсной, информационной базой, чтобы быть способными оказать активное воздействие на национальные интересы государства. 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Во-вторых, действия их напрямую направлены на финансовые, политические интересы государства.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В-третьих, воздействие их негативно, наносит реальный ущерб, выраженный в миллиардах рублей каждый год.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 – угроза экономической безопасности государства</a:t>
            </a:r>
            <a:endParaRPr lang="ru-RU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A16923C-D351-D50D-4A0F-606C5D73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830003"/>
            <a:ext cx="43243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92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8442C-91E6-94BD-DB9E-9FC5210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822C4-26D2-65B6-9F78-8FD78BC9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DE35D7AF-ED31-61DC-9B24-58952EF6D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1375"/>
          <a:stretch/>
        </p:blipFill>
        <p:spPr bwMode="auto">
          <a:xfrm>
            <a:off x="3527920" y="1747036"/>
            <a:ext cx="5136159" cy="49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0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C93636-F22C-254D-EB1F-C70E21C9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425998"/>
            <a:ext cx="10364452" cy="3424107"/>
          </a:xfrm>
        </p:spPr>
        <p:txBody>
          <a:bodyPr/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(итальянский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contrabando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 против и 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bando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 правительственный указ)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рассматривают как сложное социально-экономическое явление, влекущее ущерб государству. </a:t>
            </a:r>
          </a:p>
          <a:p>
            <a:pPr indent="450215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 - это побочная дочь таможенных пошлин, к которым рано или поздно приходило любое государство с целью повышения доходов или проведения политики протекционизма.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Контрабандисты, картина XIX века, когда эта профессия многим рисовалась весьма романтичной">
            <a:extLst>
              <a:ext uri="{FF2B5EF4-FFF2-40B4-BE49-F238E27FC236}">
                <a16:creationId xmlns:a16="http://schemas.microsoft.com/office/drawing/2014/main" id="{A40F48EB-F017-5FCE-061D-2912F193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61" y="2732124"/>
            <a:ext cx="5803878" cy="387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24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30E504-1E38-EBDC-1DA9-93F6F45B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16946"/>
            <a:ext cx="10364452" cy="3424107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Руси контрабанда была известна уже в X веке. В официальных документах того времени упоминалось такое понятие как «промыт» - двойная ставка пошлинного сбора, которой облагалась попытка контрабанды, чаще всего ганзейских купцов.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Англии официальная история контрабанды началась в 13 веке с высоких таможенных пошлин на шерсть и составляла целый пласт экономики, истории и становления капиталов. В Азии в свое время конфликт между Японией и Китаем прервал легальные торговые отношения двух стран на несколько столетий, и вплоть до 20 в. контрабандисты обеспечивали треть всего товарооборота между странами.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53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26BF303-624B-53A8-3AB8-AD7871D84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215492"/>
              </p:ext>
            </p:extLst>
          </p:nvPr>
        </p:nvGraphicFramePr>
        <p:xfrm>
          <a:off x="913774" y="3730655"/>
          <a:ext cx="10364451" cy="2100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81671">
                  <a:extLst>
                    <a:ext uri="{9D8B030D-6E8A-4147-A177-3AD203B41FA5}">
                      <a16:colId xmlns:a16="http://schemas.microsoft.com/office/drawing/2014/main" val="2141327284"/>
                    </a:ext>
                  </a:extLst>
                </a:gridCol>
                <a:gridCol w="5182780">
                  <a:extLst>
                    <a:ext uri="{9D8B030D-6E8A-4147-A177-3AD203B41FA5}">
                      <a16:colId xmlns:a16="http://schemas.microsoft.com/office/drawing/2014/main" val="2366712050"/>
                    </a:ext>
                  </a:extLst>
                </a:gridCol>
              </a:tblGrid>
              <a:tr h="2100673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Разведка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направление лазутчиков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дрессированных собак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ложные тревоги и т.д.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Агентурные возможности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ложные доносчики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шпионящая прислуга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подкуп стражников</a:t>
                      </a: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 устранение неподкупных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866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704DBB5-1650-E099-3BB1-597241E2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74" y="1026672"/>
            <a:ext cx="103644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выявление незаконно ввезенных товаров, таможенникам любой страны полагалась выплата, и поэтому противоборство с контрабандистами превращалось в азартный детектив с элементами шпионажа.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«Сборник ухищрений и уловок, употребляемых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контрабандирами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незаконном водворении товаров в пределы России», издан в 1872 году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EB724F-9B40-AFBD-0E8B-D9DAD0A46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921069"/>
              </p:ext>
            </p:extLst>
          </p:nvPr>
        </p:nvGraphicFramePr>
        <p:xfrm>
          <a:off x="586767" y="2574876"/>
          <a:ext cx="11018463" cy="4015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730">
                  <a:extLst>
                    <a:ext uri="{9D8B030D-6E8A-4147-A177-3AD203B41FA5}">
                      <a16:colId xmlns:a16="http://schemas.microsoft.com/office/drawing/2014/main" val="3682830138"/>
                    </a:ext>
                  </a:extLst>
                </a:gridCol>
                <a:gridCol w="2754911">
                  <a:extLst>
                    <a:ext uri="{9D8B030D-6E8A-4147-A177-3AD203B41FA5}">
                      <a16:colId xmlns:a16="http://schemas.microsoft.com/office/drawing/2014/main" val="1086841931"/>
                    </a:ext>
                  </a:extLst>
                </a:gridCol>
                <a:gridCol w="2754911">
                  <a:extLst>
                    <a:ext uri="{9D8B030D-6E8A-4147-A177-3AD203B41FA5}">
                      <a16:colId xmlns:a16="http://schemas.microsoft.com/office/drawing/2014/main" val="319387903"/>
                    </a:ext>
                  </a:extLst>
                </a:gridCol>
                <a:gridCol w="2754911">
                  <a:extLst>
                    <a:ext uri="{9D8B030D-6E8A-4147-A177-3AD203B41FA5}">
                      <a16:colId xmlns:a16="http://schemas.microsoft.com/office/drawing/2014/main" val="498124764"/>
                    </a:ext>
                  </a:extLst>
                </a:gridCol>
              </a:tblGrid>
              <a:tr h="4015110"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По степени опасности для государства и общества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- вооружение, взрывчатка, ядерное и биологическое оружие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- наркотические, ядовитые, отравляющие и радиоактивные вещества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- культурные и археологические ценности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- товары массового потребления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- предметы роскоши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204" marR="64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 масштабам экономического ущерба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крупный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особо крупный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204" marR="64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 видам контрабандных товаров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продукты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автомобили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сигареты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алкогольная продукция и т.д.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204" marR="64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 способам осуществления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манипуляции и мошенничества с таможенными документами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явное или тайное перемещение через границу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использование фактора внезапности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применение или угроза насилия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подкуп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- с особой дерзостью (прорыв через таможенный или пограничный пост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204" marR="64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512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8AD1C3-02FF-1E1D-948C-A81028E2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67" y="543550"/>
            <a:ext cx="110184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онтрабанда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перемещение через таможенную границу государства товаров или иных предметов, оговоренных законодательством той или иной страны, совершенное помимо или с сокрытием от таможенного контроля либо с обманным использованием документов или средств таможенной идентификации либо сопряженное с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недекларированием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недостоверным декларированием. (ст. 188 УК РФ)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контрабанды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2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F5EC-F8F5-6B33-8260-543076E3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86044"/>
            <a:ext cx="10364452" cy="3424107"/>
          </a:xfrm>
        </p:spPr>
        <p:txBody>
          <a:bodyPr>
            <a:normAutofit fontScale="92500" lnSpcReduction="10000"/>
          </a:bodyPr>
          <a:lstStyle/>
          <a:p>
            <a:pPr indent="450215" algn="just"/>
            <a:r>
              <a:rPr lang="ru-RU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Картели активно и профессионально используют информационные технологии с целью дальнейшего развития наркоторговли. Ими разработаны новые системы шифрования информации, и через интернет отмываются огромные деньги. С помощью радаров бандиты отслеживают передвижение самолетов береговой охраны и сразу видят, где появляются лазейки. Более того, по сведениям властей, у них имеется целый флот подводных лодок для переправки кокаина и прочих наркотиков, например, на корабли, вывозящие токсичные отходы.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главная проблема состоит в том, что наркодельцы никогда не беспокоятся о бюджете и могут позволить себе любые технологии, оборудование и специалистов.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D3AAAE-0CDE-4E43-449B-6CF0FB13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57" y="3692231"/>
            <a:ext cx="43894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Бум информационных технологий.">
            <a:extLst>
              <a:ext uri="{FF2B5EF4-FFF2-40B4-BE49-F238E27FC236}">
                <a16:creationId xmlns:a16="http://schemas.microsoft.com/office/drawing/2014/main" id="{0A9AA3E0-3E63-6CD7-924C-1F8571F22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43" y="352395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7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87A1B-9F51-1B33-FD76-A5A592D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Контрабанда, как правило, складывается из ее подготовки (выбора предмета посягательства, способа преступления, канала перемещения товаров и т.д.) и сокрытия товаров, незаконно перемещаемых через таможенную границу Российской Федерации. 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5FC88C-D9D7-B740-5011-0457BB69A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20" y="1598273"/>
            <a:ext cx="8318360" cy="499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98432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183</TotalTime>
  <Words>2314</Words>
  <Application>Microsoft Office PowerPoint</Application>
  <PresentationFormat>Широкоэкранный</PresentationFormat>
  <Paragraphs>294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Tw Cen MT</vt:lpstr>
      <vt:lpstr>Капля</vt:lpstr>
      <vt:lpstr>«Контрабанда как угроза экономической безопасности страны»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Контрабанда, как правило, складывается из ее подготовки (выбора предмета посягательства, способа преступления, канала перемещения товаров и т.д.) и сокрытия товаров, незаконно перемещаемых через таможенную границу Российской Федерации. </vt:lpstr>
      <vt:lpstr>Птенцы колибри из Индии, которых пытались провезти в кармашках в нижнем белье</vt:lpstr>
      <vt:lpstr>Редкие гекконы в книге: австралийские таможенники задержали книгу, которую экспресс-посылкой через почтовую службу собирались отправить из Австралии в Чешскую Республику. Внутри книги таможенники обнаружили двух взрослых особей и двух малышей листохвостого геккона Сикора</vt:lpstr>
      <vt:lpstr>Денежные купюры, помещенные внутри партии круассанов; - жилет и шорты из айфонов пытался ввезти на себе путешественник из Китая; </vt:lpstr>
      <vt:lpstr>Сигареты без акцизных марок в бревнах и в конструкции автомобилей</vt:lpstr>
      <vt:lpstr>Житель Мексики замаскировал себя в кресло в фургоне, чтобы попасть в США</vt:lpstr>
      <vt:lpstr>Кокаин, замаскированный под чипсы и кетамин под видом «святой воды»</vt:lpstr>
      <vt:lpstr>Виды контрафакта:</vt:lpstr>
      <vt:lpstr>Презентация PowerPoint</vt:lpstr>
      <vt:lpstr>Презентация PowerPoint</vt:lpstr>
      <vt:lpstr>Лондонская декларация «О праве морской войны» 1909 г.  Военная контрабанда - предметы и материалы, служащие для ведения военных действий </vt:lpstr>
      <vt:lpstr>Ответственность за контрабанду</vt:lpstr>
      <vt:lpstr>Количество уголовных дел, заведенных таможенными органами по преступлениям, связанным с контрабандой, ед.</vt:lpstr>
      <vt:lpstr>Презентация PowerPoint</vt:lpstr>
      <vt:lpstr>Суммы выявленных фактов незаконного перемещения через таможенную границу, млн. руб.</vt:lpstr>
      <vt:lpstr>Презентация PowerPoint</vt:lpstr>
      <vt:lpstr>Презентация PowerPoint</vt:lpstr>
      <vt:lpstr>Результаты возмещения таможенными органами ущерба государству в суммарном выражении, млн. руб.</vt:lpstr>
      <vt:lpstr>Количество наркотических средств, психотропных веществ, их прекурсоров и сильнодействующих веществ, изъятых из незаконного оборота, кг.</vt:lpstr>
      <vt:lpstr>Последствия контрабанды заключаются в следующем:</vt:lpstr>
      <vt:lpstr>Меры противодействия контрабанде, предпринимаемые в настоящее время: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«Контрабанда как угроза экономической безопасности страны»</dc:title>
  <dc:creator>Bsdhijd Kjgdghgf</dc:creator>
  <cp:lastModifiedBy>Bsdhijd Kjgdghgf</cp:lastModifiedBy>
  <cp:revision>1</cp:revision>
  <dcterms:created xsi:type="dcterms:W3CDTF">2022-06-08T22:16:02Z</dcterms:created>
  <dcterms:modified xsi:type="dcterms:W3CDTF">2022-06-09T01:19:24Z</dcterms:modified>
</cp:coreProperties>
</file>