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977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9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2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7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19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8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4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5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8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76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8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ED1F1-0E79-433C-AE40-6020E47DE60F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818B7B-47FF-4508-964F-F5E4C37D4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F40B1-02EE-AF15-7F95-9113855FC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Экспорт и импорт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6F85A0-0D0D-4F0D-CDE9-FE8D66131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0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B3422-FE8E-9BA9-3063-F6CBE3D6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B6997-AC22-A5B8-FB72-55C2EC83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ACA590-FC81-2EAE-611E-CE9DE1F3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11301550" cy="35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7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67437-0F11-06FB-4E9B-702B6A32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853F-06DC-ADB7-2C0A-89F7CA13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F81DF-E5D5-AD16-6C79-F7F41BD5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31" y="0"/>
            <a:ext cx="4524545" cy="68351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995E3-9D91-81A2-5BEA-BE920C6A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7" y="-55129"/>
            <a:ext cx="6458674" cy="69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889BE-8B58-AECF-4277-48BDF2EC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DAF40-1AEE-B591-75F1-4A7A4349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6E799-2679-4163-B24C-8F03DCDB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07" y="365760"/>
            <a:ext cx="781879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D2819-95EE-5F43-8465-B7D77348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3E861-BEC6-A4F5-7F91-F839E9F0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F0836-B10A-9499-2393-C442938A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35" y="0"/>
            <a:ext cx="7025833" cy="68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DE418-8852-3D94-5E22-B4E30309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C763D"/>
                </a:solidFill>
                <a:effectLst/>
                <a:latin typeface="Helvetica Neue"/>
              </a:rPr>
              <a:t>Товарооборот России</a:t>
            </a:r>
            <a:br>
              <a:rPr lang="ru-RU" b="0" i="0" dirty="0">
                <a:solidFill>
                  <a:srgbClr val="3C763D"/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rgbClr val="3C763D"/>
                </a:solidFill>
                <a:effectLst/>
                <a:latin typeface="Helvetica Neue"/>
              </a:rPr>
              <a:t>«Все товары»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08C5E72-0326-B21E-D0DE-8918DC45B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66350"/>
              </p:ext>
            </p:extLst>
          </p:nvPr>
        </p:nvGraphicFramePr>
        <p:xfrm>
          <a:off x="1261872" y="1943424"/>
          <a:ext cx="2813366" cy="4407840"/>
        </p:xfrm>
        <a:graphic>
          <a:graphicData uri="http://schemas.openxmlformats.org/drawingml/2006/table">
            <a:tbl>
              <a:tblPr/>
              <a:tblGrid>
                <a:gridCol w="1406683">
                  <a:extLst>
                    <a:ext uri="{9D8B030D-6E8A-4147-A177-3AD203B41FA5}">
                      <a16:colId xmlns:a16="http://schemas.microsoft.com/office/drawing/2014/main" val="4255900486"/>
                    </a:ext>
                  </a:extLst>
                </a:gridCol>
                <a:gridCol w="1406683">
                  <a:extLst>
                    <a:ext uri="{9D8B030D-6E8A-4147-A177-3AD203B41FA5}">
                      <a16:colId xmlns:a16="http://schemas.microsoft.com/office/drawing/2014/main" val="301639024"/>
                    </a:ext>
                  </a:extLst>
                </a:gridCol>
              </a:tblGrid>
              <a:tr h="275085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>
                          <a:effectLst/>
                        </a:rPr>
                        <a:t>Период</a:t>
                      </a:r>
                    </a:p>
                  </a:txBody>
                  <a:tcPr marL="25008" marR="25008" marT="25008" marB="2500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>
                          <a:effectLst/>
                        </a:rPr>
                        <a:t>Сумма</a:t>
                      </a:r>
                    </a:p>
                  </a:txBody>
                  <a:tcPr marL="25008" marR="25008" marT="25008" marB="2500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98689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Январь,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$43.3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380643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Февраль,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$49.5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8594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Март,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$60.7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069223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Апрель,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$60.9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700548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Май,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$58.7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98235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Июнь,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$67.8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62029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Июль,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$74.3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5092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Август,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$67.6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51271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Сентябрь,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$69.7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16193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Октябрь,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$71.2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34270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Ноябрь,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$74.5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26533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Декабрь, 2021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$86.2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80706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Январь, 2022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$69.2 млрд</a:t>
                      </a: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49510"/>
                  </a:ext>
                </a:extLst>
              </a:tr>
              <a:tr h="275085">
                <a:tc>
                  <a:txBody>
                    <a:bodyPr/>
                    <a:lstStyle/>
                    <a:p>
                      <a:pPr fontAlgn="t"/>
                      <a:r>
                        <a:rPr lang="ru-RU" sz="1500" b="1">
                          <a:effectLst/>
                        </a:rPr>
                        <a:t>Итого:</a:t>
                      </a:r>
                      <a:endParaRPr lang="ru-RU" sz="1500">
                        <a:effectLst/>
                      </a:endParaRP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b="1" dirty="0">
                          <a:effectLst/>
                        </a:rPr>
                        <a:t>$853.5 млрд</a:t>
                      </a:r>
                      <a:endParaRPr lang="ru-RU" sz="1500" dirty="0">
                        <a:effectLst/>
                      </a:endParaRPr>
                    </a:p>
                  </a:txBody>
                  <a:tcPr marL="25008" marR="25008" marT="25008" marB="2500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011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696C5F-FF83-F019-EAF1-32D79A81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73" y="1943424"/>
            <a:ext cx="6621555" cy="44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DF8D9-20C6-79CC-7FDF-2B4C9BB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1708F"/>
                </a:solidFill>
                <a:effectLst/>
                <a:latin typeface="Helvetica Neue"/>
              </a:rPr>
              <a:t>Экспорт из России</a:t>
            </a:r>
            <a:br>
              <a:rPr lang="ru-RU" b="0" i="0" dirty="0">
                <a:solidFill>
                  <a:srgbClr val="31708F"/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rgbClr val="31708F"/>
                </a:solidFill>
                <a:effectLst/>
                <a:latin typeface="Helvetica Neue"/>
              </a:rPr>
              <a:t>«Все товары»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218D76A-3037-269E-B6B1-A6613AC30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148701"/>
              </p:ext>
            </p:extLst>
          </p:nvPr>
        </p:nvGraphicFramePr>
        <p:xfrm>
          <a:off x="1261872" y="1781176"/>
          <a:ext cx="1518702" cy="4832460"/>
        </p:xfrm>
        <a:graphic>
          <a:graphicData uri="http://schemas.openxmlformats.org/drawingml/2006/table">
            <a:tbl>
              <a:tblPr/>
              <a:tblGrid>
                <a:gridCol w="759351">
                  <a:extLst>
                    <a:ext uri="{9D8B030D-6E8A-4147-A177-3AD203B41FA5}">
                      <a16:colId xmlns:a16="http://schemas.microsoft.com/office/drawing/2014/main" val="3017648817"/>
                    </a:ext>
                  </a:extLst>
                </a:gridCol>
                <a:gridCol w="759351">
                  <a:extLst>
                    <a:ext uri="{9D8B030D-6E8A-4147-A177-3AD203B41FA5}">
                      <a16:colId xmlns:a16="http://schemas.microsoft.com/office/drawing/2014/main" val="3183454495"/>
                    </a:ext>
                  </a:extLst>
                </a:gridCol>
              </a:tblGrid>
              <a:tr h="187705"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>
                          <a:effectLst/>
                        </a:rPr>
                        <a:t>Период</a:t>
                      </a:r>
                    </a:p>
                  </a:txBody>
                  <a:tcPr marL="17064" marR="17064" marT="17064" marB="1706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>
                          <a:effectLst/>
                        </a:rPr>
                        <a:t>Сумма</a:t>
                      </a:r>
                    </a:p>
                  </a:txBody>
                  <a:tcPr marL="17064" marR="17064" marT="17064" marB="1706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4712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Январь,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$26.5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9457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Февраль,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$29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67196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Март,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$35.8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4421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Апрель,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$35.6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6266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Май,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$34.7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382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Июнь,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$43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21930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Июль,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$48.9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08990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Август,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 dirty="0">
                          <a:effectLst/>
                        </a:rPr>
                        <a:t>$42.5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7813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Сентябрь,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$45.1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739794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Октябрь,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$45.6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6219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Ноябрь,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$47.7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318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Декабрь,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$56.8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3529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Январь, 2022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>
                          <a:effectLst/>
                        </a:rPr>
                        <a:t>$45.8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23806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050" b="1">
                          <a:effectLst/>
                        </a:rPr>
                        <a:t>Итого:</a:t>
                      </a:r>
                      <a:endParaRPr lang="ru-RU" sz="1050">
                        <a:effectLst/>
                      </a:endParaRP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050" b="1" dirty="0">
                          <a:effectLst/>
                        </a:rPr>
                        <a:t>$537.1 млрд</a:t>
                      </a:r>
                      <a:endParaRPr lang="ru-RU" sz="1050" dirty="0">
                        <a:effectLst/>
                      </a:endParaRP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82209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7ECF29-CF4B-AF7A-1F41-BF7BAADA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25" y="1781176"/>
            <a:ext cx="7955487" cy="45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DC991-AAB9-A5E4-793A-0689D885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4324"/>
            <a:ext cx="9692640" cy="862647"/>
          </a:xfrm>
        </p:spPr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Основные экспортируемые товары: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A4C58-201A-BD86-322E-350521FE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253331"/>
            <a:ext cx="8595360" cy="435133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Экспорт из России за январь 2022 составил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$45.8 млрд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, увеличившись по сравнению с аналогичным периодом прошлого года на +72.9%. В основном экспортировались:</a:t>
            </a:r>
            <a:br>
              <a:rPr lang="ru-RU" sz="1300" dirty="0"/>
            </a:b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44%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Минеральные продукты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«Китай» (24%), «Нидерланды» (13%), «Южную Корею» (7%).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23%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Прочие товары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«Турцию» (27%), «Германию» (15%), «Италию» (11%).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12%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Металлы и изделия из них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«Нидерланды» (35%), «Турцию» (7%), «Германию» (6%).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6%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Продукция химической промышленности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«Бразилию» (16%), «Финляндию» (9%), «Эстонию» (5%).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3%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Драгоценности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«Англию» (43%), «США» (11%), «Бельгию» (9%).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2%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Машины, оборудование и аппаратура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«Казахстан» (16%), «Китай» (11%), «Беларусь» (11%).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2%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Древесина и изделия из нее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«Китай» (26%), «Японию» (6%), «Узбекистан» (6%).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2%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Пластмассы, каучук и резина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«Беларусь» (14%), «Казахстан» (11%), «Турцию» (10%).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2%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Продукты растительного происхождения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«Турцию» (14%), «Египет» (12%), «Беларусь» (9%).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1%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Пищевые продукты, напитки, табак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в «Казахстан» (18%), «Турцию» (11%), «Беларусь» (9%)</a:t>
            </a:r>
          </a:p>
        </p:txBody>
      </p:sp>
    </p:spTree>
    <p:extLst>
      <p:ext uri="{BB962C8B-B14F-4D97-AF65-F5344CB8AC3E}">
        <p14:creationId xmlns:p14="http://schemas.microsoft.com/office/powerpoint/2010/main" val="29037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E4F33-6301-440D-9935-3039977A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53F87-1F93-F79C-48E4-080C8FC9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E48459-6EBB-7DDC-5F06-9CD7C3EC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35688"/>
            <a:ext cx="6650467" cy="65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4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441D5-E466-D9E3-467A-B8EFA7F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615C3-F3DF-CF99-C262-A84FC3DF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6CF4FF-9EEF-339A-E932-60716C67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7" y="1708712"/>
            <a:ext cx="11170087" cy="34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1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0B4DE-8055-9510-68F6-B549E1DC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8585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A94442"/>
                </a:solidFill>
                <a:effectLst/>
                <a:latin typeface="Helvetica Neue"/>
              </a:rPr>
              <a:t>Импорт в Россию</a:t>
            </a:r>
            <a:br>
              <a:rPr lang="ru-RU" b="0" i="0" dirty="0">
                <a:solidFill>
                  <a:srgbClr val="A94442"/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rgbClr val="A94442"/>
                </a:solidFill>
                <a:effectLst/>
                <a:latin typeface="Helvetica Neue"/>
              </a:rPr>
              <a:t>«Все товары»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F3DD135-CAC4-5FE3-EDDD-5C29CB33F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09268"/>
              </p:ext>
            </p:extLst>
          </p:nvPr>
        </p:nvGraphicFramePr>
        <p:xfrm>
          <a:off x="1132949" y="1132095"/>
          <a:ext cx="1518702" cy="5419200"/>
        </p:xfrm>
        <a:graphic>
          <a:graphicData uri="http://schemas.openxmlformats.org/drawingml/2006/table">
            <a:tbl>
              <a:tblPr/>
              <a:tblGrid>
                <a:gridCol w="759351">
                  <a:extLst>
                    <a:ext uri="{9D8B030D-6E8A-4147-A177-3AD203B41FA5}">
                      <a16:colId xmlns:a16="http://schemas.microsoft.com/office/drawing/2014/main" val="2392574561"/>
                    </a:ext>
                  </a:extLst>
                </a:gridCol>
                <a:gridCol w="759351">
                  <a:extLst>
                    <a:ext uri="{9D8B030D-6E8A-4147-A177-3AD203B41FA5}">
                      <a16:colId xmlns:a16="http://schemas.microsoft.com/office/drawing/2014/main" val="40222194"/>
                    </a:ext>
                  </a:extLst>
                </a:gridCol>
              </a:tblGrid>
              <a:tr h="187705">
                <a:tc>
                  <a:txBody>
                    <a:bodyPr/>
                    <a:lstStyle/>
                    <a:p>
                      <a:pPr algn="l" fontAlgn="b"/>
                      <a:r>
                        <a:rPr lang="ru-RU" sz="1150">
                          <a:effectLst/>
                        </a:rPr>
                        <a:t>Период</a:t>
                      </a:r>
                    </a:p>
                  </a:txBody>
                  <a:tcPr marL="17064" marR="17064" marT="17064" marB="1706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50">
                          <a:effectLst/>
                        </a:rPr>
                        <a:t>Сумма</a:t>
                      </a:r>
                    </a:p>
                  </a:txBody>
                  <a:tcPr marL="17064" marR="17064" marT="17064" marB="1706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5974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 dirty="0">
                          <a:effectLst/>
                        </a:rPr>
                        <a:t>Январь,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$16.8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33025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Февраль,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$20.5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852215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Март,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$25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9202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 dirty="0">
                          <a:effectLst/>
                        </a:rPr>
                        <a:t>Апрель,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$25.3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99389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Май,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$24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7272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Июнь,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 dirty="0">
                          <a:effectLst/>
                        </a:rPr>
                        <a:t>$24.8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26654"/>
                  </a:ext>
                </a:extLst>
              </a:tr>
              <a:tr h="187705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Июль,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$25.4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47304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Август,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$25.1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6112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Сентябрь,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$24.6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48761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Октябрь,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 dirty="0">
                          <a:effectLst/>
                        </a:rPr>
                        <a:t>$25.6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221926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Ноябрь,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$26.8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72349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Декабрь, 2021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$29.4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85216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Январь, 2022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>
                          <a:effectLst/>
                        </a:rPr>
                        <a:t>$23.3 млрд</a:t>
                      </a: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55273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 fontAlgn="t"/>
                      <a:r>
                        <a:rPr lang="ru-RU" sz="1150" b="1">
                          <a:effectLst/>
                        </a:rPr>
                        <a:t>Итого:</a:t>
                      </a:r>
                      <a:endParaRPr lang="ru-RU" sz="1150">
                        <a:effectLst/>
                      </a:endParaRP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50" b="1" dirty="0">
                          <a:effectLst/>
                        </a:rPr>
                        <a:t>$316.5 млрд</a:t>
                      </a:r>
                      <a:endParaRPr lang="ru-RU" sz="1150" dirty="0">
                        <a:effectLst/>
                      </a:endParaRPr>
                    </a:p>
                  </a:txBody>
                  <a:tcPr marL="17064" marR="17064" marT="17064" marB="1706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3499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819FB2-A2CE-95D5-8CDE-7DF3323B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38" y="1506006"/>
            <a:ext cx="8177382" cy="46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A05D8-416F-99ED-3E11-7E08D15A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0827"/>
            <a:ext cx="9692640" cy="834072"/>
          </a:xfrm>
        </p:spPr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Основные импортируемые товары: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FC165-32A9-B4FC-9051-EBC46AAB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253331"/>
            <a:ext cx="8595360" cy="435133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Импорт в Россию за январь 2022 составил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$23.3 млрд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, увеличившись по сравнению с аналогичным периодом прошлого года на +39.1%. В основном импортировались:</a:t>
            </a:r>
            <a:br>
              <a:rPr lang="ru-RU" sz="1300" dirty="0"/>
            </a:b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31%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Машины, оборудование и аппаратура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«Китая» (50%), «Германии» (7%), «США» (4%).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13%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Транспорт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«Южной Кореи» (29%), «Китая» (16%), «Японии» (13%).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12%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Продукция химической промышленности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«Китая» (19%), «Германии» (12%), «Франции» (7%).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7%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Металлы и изделия из них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«Китая» (33%), «Казахстана» (10%), «Украины» (9%).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6%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Пластмассы, каучук и резина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«Китая» (29%), «Германии» (11%), «Южной Кореи» (7%).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5%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Текстиль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«Китая» (36%), «</a:t>
            </a:r>
            <a:r>
              <a:rPr lang="ru-RU" sz="1300" b="0" i="0" dirty="0" err="1">
                <a:solidFill>
                  <a:srgbClr val="333333"/>
                </a:solidFill>
                <a:effectLst/>
                <a:latin typeface="Helvetica Neue"/>
              </a:rPr>
              <a:t>Бангладеша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» (13%), «Узбекистана» (7%).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4%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Продукты растительного происхождения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«Турции» (11%), «Эквадора» (10%), «Бразилии» (7%).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4%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Пищевые продукты, напитки, табак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«Германии» (9%), «Беларуси» (8%), «Италии» (7%).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3%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Прочие товары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«США» (63%), «Ирана» (12%), «Франции» (11%).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3% - </a:t>
            </a:r>
            <a:r>
              <a:rPr lang="ru-RU" sz="1300" b="1" i="0" dirty="0">
                <a:solidFill>
                  <a:srgbClr val="333333"/>
                </a:solidFill>
                <a:effectLst/>
                <a:latin typeface="Helvetica Neue"/>
              </a:rPr>
              <a:t>Разные промышленные товары</a:t>
            </a:r>
            <a:r>
              <a:rPr lang="ru-RU" sz="1300" b="0" i="0" dirty="0">
                <a:solidFill>
                  <a:srgbClr val="333333"/>
                </a:solidFill>
                <a:effectLst/>
                <a:latin typeface="Helvetica Neue"/>
              </a:rPr>
              <a:t>: Поставки из «Китая» (63%), «Беларуси» (5%), «Польши» (3%).</a:t>
            </a:r>
          </a:p>
        </p:txBody>
      </p:sp>
    </p:spTree>
    <p:extLst>
      <p:ext uri="{BB962C8B-B14F-4D97-AF65-F5344CB8AC3E}">
        <p14:creationId xmlns:p14="http://schemas.microsoft.com/office/powerpoint/2010/main" val="292503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87B83-1484-8562-947C-96CB1338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C5B64-16CD-571D-4375-73F226D6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ECDF8-03AC-FE99-7512-910BF499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24" y="234482"/>
            <a:ext cx="6781255" cy="63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544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60</TotalTime>
  <Words>899</Words>
  <Application>Microsoft Office PowerPoint</Application>
  <PresentationFormat>Широкоэкранный</PresentationFormat>
  <Paragraphs>116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Helvetica Neue</vt:lpstr>
      <vt:lpstr>Wingdings 2</vt:lpstr>
      <vt:lpstr>Вид</vt:lpstr>
      <vt:lpstr>Экспорт и импорт</vt:lpstr>
      <vt:lpstr>Товарооборот России «Все товары»</vt:lpstr>
      <vt:lpstr>Экспорт из России «Все товары»</vt:lpstr>
      <vt:lpstr>Основные экспортируемые товары:</vt:lpstr>
      <vt:lpstr>Презентация PowerPoint</vt:lpstr>
      <vt:lpstr>Презентация PowerPoint</vt:lpstr>
      <vt:lpstr>Импорт в Россию «Все товары»</vt:lpstr>
      <vt:lpstr>Основные импортируемые товары: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Экспорт и импорт</dc:title>
  <dc:creator>Bsdhijd Kjgdghgf</dc:creator>
  <cp:lastModifiedBy>Bsdhijd Kjgdghgf</cp:lastModifiedBy>
  <cp:revision>1</cp:revision>
  <dcterms:created xsi:type="dcterms:W3CDTF">2022-06-10T23:26:47Z</dcterms:created>
  <dcterms:modified xsi:type="dcterms:W3CDTF">2022-06-11T00:27:47Z</dcterms:modified>
</cp:coreProperties>
</file>