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Stephen Stephan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4T12:56:38.269">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2-04T12:56:58.326">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2-04T12:57:09.529">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2-04T12:57:17.517">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12-04T12:57:28.779">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12-04T12:57:41.021">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2-04T12:57:51.837">
    <p:pos x="6000" y="0"/>
    <p:text>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 santiago de Arribas de Renedo rip mustache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594fc6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594fc6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594fc6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594fc61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594fc61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594fc61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594fc61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594fc61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5594fc61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5594fc6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594fc61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594fc61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CA4009 Video Summarisation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Santiago de Arribas de Renedo</a:t>
            </a:r>
            <a:endParaRPr/>
          </a:p>
          <a:p>
            <a:pPr indent="0" lvl="0" marL="0" rtl="0" algn="l">
              <a:spcBef>
                <a:spcPts val="0"/>
              </a:spcBef>
              <a:spcAft>
                <a:spcPts val="0"/>
              </a:spcAft>
              <a:buNone/>
            </a:pPr>
            <a:r>
              <a:rPr lang="en-GB"/>
              <a:t>Stephen Stephanov</a:t>
            </a:r>
            <a:endParaRPr/>
          </a:p>
          <a:p>
            <a:pPr indent="0" lvl="0" marL="0" rtl="0" algn="l">
              <a:spcBef>
                <a:spcPts val="0"/>
              </a:spcBef>
              <a:spcAft>
                <a:spcPts val="0"/>
              </a:spcAft>
              <a:buNone/>
            </a:pPr>
            <a:r>
              <a:rPr lang="en-GB"/>
              <a:t>Fawaz Alsafadi</a:t>
            </a:r>
            <a:endParaRPr/>
          </a:p>
          <a:p>
            <a:pPr indent="0" lvl="0" marL="0" rtl="0" algn="l">
              <a:spcBef>
                <a:spcPts val="0"/>
              </a:spcBef>
              <a:spcAft>
                <a:spcPts val="0"/>
              </a:spcAft>
              <a:buNone/>
            </a:pPr>
            <a:r>
              <a:rPr lang="en-GB"/>
              <a:t>Eamon El Gendy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Video is becoming more prevalent online. </a:t>
            </a:r>
            <a:endParaRPr sz="1800"/>
          </a:p>
          <a:p>
            <a:pPr indent="-342900" lvl="0" marL="457200" rtl="0" algn="l">
              <a:spcBef>
                <a:spcPts val="0"/>
              </a:spcBef>
              <a:spcAft>
                <a:spcPts val="0"/>
              </a:spcAft>
              <a:buSzPts val="1800"/>
              <a:buChar char="●"/>
            </a:pPr>
            <a:r>
              <a:rPr lang="en-GB" sz="1800"/>
              <a:t>Need a system to search through this content.</a:t>
            </a:r>
            <a:endParaRPr sz="1800"/>
          </a:p>
          <a:p>
            <a:pPr indent="-342900" lvl="1" marL="914400" rtl="0" algn="l">
              <a:spcBef>
                <a:spcPts val="0"/>
              </a:spcBef>
              <a:spcAft>
                <a:spcPts val="0"/>
              </a:spcAft>
              <a:buSzPts val="1800"/>
              <a:buChar char="○"/>
            </a:pPr>
            <a:r>
              <a:rPr lang="en-GB" sz="1800"/>
              <a:t>Convention IR systems are unsuitable.</a:t>
            </a:r>
            <a:endParaRPr sz="1800"/>
          </a:p>
          <a:p>
            <a:pPr indent="-342900" lvl="0" marL="457200" rtl="0" algn="l">
              <a:spcBef>
                <a:spcPts val="0"/>
              </a:spcBef>
              <a:spcAft>
                <a:spcPts val="0"/>
              </a:spcAft>
              <a:buSzPts val="1800"/>
              <a:buChar char="●"/>
            </a:pPr>
            <a:r>
              <a:rPr lang="en-GB" sz="1800"/>
              <a:t>Video summarisation used to break videos down.</a:t>
            </a:r>
            <a:endParaRPr sz="1800"/>
          </a:p>
          <a:p>
            <a:pPr indent="-342900" lvl="1" marL="914400" rtl="0" algn="l">
              <a:spcBef>
                <a:spcPts val="0"/>
              </a:spcBef>
              <a:spcAft>
                <a:spcPts val="0"/>
              </a:spcAft>
              <a:buSzPts val="1800"/>
              <a:buChar char="○"/>
            </a:pPr>
            <a:r>
              <a:rPr lang="en-GB" sz="1800"/>
              <a:t>Semantic analysis.</a:t>
            </a:r>
            <a:endParaRPr sz="1800"/>
          </a:p>
          <a:p>
            <a:pPr indent="-342900" lvl="1" marL="914400" rtl="0" algn="l">
              <a:spcBef>
                <a:spcPts val="0"/>
              </a:spcBef>
              <a:spcAft>
                <a:spcPts val="0"/>
              </a:spcAft>
              <a:buSzPts val="1800"/>
              <a:buChar char="○"/>
            </a:pPr>
            <a:r>
              <a:rPr lang="en-GB" sz="1800"/>
              <a:t>Computer vision.</a:t>
            </a:r>
            <a:endParaRPr sz="1800"/>
          </a:p>
        </p:txBody>
      </p:sp>
      <p:pic>
        <p:nvPicPr>
          <p:cNvPr id="142" name="Google Shape;142;p14"/>
          <p:cNvPicPr preferRelativeResize="0"/>
          <p:nvPr/>
        </p:nvPicPr>
        <p:blipFill rotWithShape="1">
          <a:blip r:embed="rId4">
            <a:alphaModFix/>
          </a:blip>
          <a:srcRect b="24099" l="19550" r="20367" t="24249"/>
          <a:stretch/>
        </p:blipFill>
        <p:spPr>
          <a:xfrm>
            <a:off x="4954750" y="2896450"/>
            <a:ext cx="3381655" cy="1817025"/>
          </a:xfrm>
          <a:prstGeom prst="rect">
            <a:avLst/>
          </a:prstGeom>
          <a:noFill/>
          <a:ln cap="flat" cmpd="sng" w="38100">
            <a:solidFill>
              <a:schemeClr val="dk2"/>
            </a:solidFill>
            <a:prstDash val="solid"/>
            <a:round/>
            <a:headEnd len="sm" w="sm" type="none"/>
            <a:tailEnd len="sm" w="sm" type="none"/>
          </a:ln>
        </p:spPr>
      </p:pic>
      <p:sp>
        <p:nvSpPr>
          <p:cNvPr id="143" name="Google Shape;143;p14"/>
          <p:cNvSpPr txBox="1"/>
          <p:nvPr/>
        </p:nvSpPr>
        <p:spPr>
          <a:xfrm>
            <a:off x="2435600" y="4418275"/>
            <a:ext cx="2468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Lato"/>
                <a:ea typeface="Lato"/>
                <a:cs typeface="Lato"/>
                <a:sym typeface="Lato"/>
              </a:rPr>
              <a:t>Fig 1.0 Microsoft Video Indexer</a:t>
            </a:r>
            <a:endParaRPr i="1">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Analysis</a:t>
            </a:r>
            <a:endParaRPr/>
          </a:p>
        </p:txBody>
      </p:sp>
      <p:sp>
        <p:nvSpPr>
          <p:cNvPr id="149" name="Google Shape;149;p15"/>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The user</a:t>
            </a:r>
            <a:endParaRPr sz="1800"/>
          </a:p>
          <a:p>
            <a:pPr indent="-342900" lvl="1" marL="914400" rtl="0" algn="l">
              <a:spcBef>
                <a:spcPts val="0"/>
              </a:spcBef>
              <a:spcAft>
                <a:spcPts val="0"/>
              </a:spcAft>
              <a:buSzPts val="1800"/>
              <a:buChar char="○"/>
            </a:pPr>
            <a:r>
              <a:rPr lang="en-GB" sz="1800"/>
              <a:t>Specialized or technical knowledge not required</a:t>
            </a:r>
            <a:endParaRPr sz="1800"/>
          </a:p>
          <a:p>
            <a:pPr indent="-342900" lvl="1" marL="914400" rtl="0" algn="l">
              <a:spcBef>
                <a:spcPts val="0"/>
              </a:spcBef>
              <a:spcAft>
                <a:spcPts val="0"/>
              </a:spcAft>
              <a:buSzPts val="1800"/>
              <a:buChar char="○"/>
            </a:pPr>
            <a:r>
              <a:rPr lang="en-GB" sz="1800"/>
              <a:t>Designed</a:t>
            </a:r>
            <a:r>
              <a:rPr lang="en-GB" sz="1800"/>
              <a:t> to be accessible and easy to use</a:t>
            </a:r>
            <a:endParaRPr sz="1800"/>
          </a:p>
          <a:p>
            <a:pPr indent="-342900" lvl="1" marL="914400" rtl="0" algn="l">
              <a:spcBef>
                <a:spcPts val="0"/>
              </a:spcBef>
              <a:spcAft>
                <a:spcPts val="0"/>
              </a:spcAft>
              <a:buSzPts val="1800"/>
              <a:buChar char="○"/>
            </a:pPr>
            <a:r>
              <a:rPr lang="en-GB" sz="1800"/>
              <a:t>Target audience is any private </a:t>
            </a:r>
            <a:r>
              <a:rPr lang="en-GB" sz="1800"/>
              <a:t>individual</a:t>
            </a:r>
            <a:r>
              <a:rPr lang="en-GB" sz="1800"/>
              <a:t> </a:t>
            </a:r>
            <a:endParaRPr sz="1800"/>
          </a:p>
          <a:p>
            <a:pPr indent="-342900" lvl="0" marL="457200" rtl="0" algn="l">
              <a:spcBef>
                <a:spcPts val="0"/>
              </a:spcBef>
              <a:spcAft>
                <a:spcPts val="0"/>
              </a:spcAft>
              <a:buSzPts val="1800"/>
              <a:buChar char="●"/>
            </a:pPr>
            <a:r>
              <a:rPr lang="en-GB" sz="1800"/>
              <a:t>Using the system</a:t>
            </a:r>
            <a:endParaRPr sz="1800"/>
          </a:p>
          <a:p>
            <a:pPr indent="-342900" lvl="1" marL="914400" rtl="0" algn="l">
              <a:spcBef>
                <a:spcPts val="0"/>
              </a:spcBef>
              <a:spcAft>
                <a:spcPts val="0"/>
              </a:spcAft>
              <a:buSzPts val="1800"/>
              <a:buChar char="○"/>
            </a:pPr>
            <a:r>
              <a:rPr lang="en-GB" sz="1800"/>
              <a:t>The user provides an object or an event</a:t>
            </a:r>
            <a:endParaRPr sz="1800"/>
          </a:p>
          <a:p>
            <a:pPr indent="-342900" lvl="1" marL="914400" rtl="0" algn="l">
              <a:spcBef>
                <a:spcPts val="0"/>
              </a:spcBef>
              <a:spcAft>
                <a:spcPts val="0"/>
              </a:spcAft>
              <a:buSzPts val="1800"/>
              <a:buChar char="○"/>
            </a:pPr>
            <a:r>
              <a:rPr lang="en-GB" sz="1800"/>
              <a:t>The user provides a video to be searched</a:t>
            </a:r>
            <a:endParaRPr sz="1800"/>
          </a:p>
          <a:p>
            <a:pPr indent="-342900" lvl="0" marL="457200" rtl="0" algn="l">
              <a:spcBef>
                <a:spcPts val="0"/>
              </a:spcBef>
              <a:spcAft>
                <a:spcPts val="0"/>
              </a:spcAft>
              <a:buSzPts val="1800"/>
              <a:buChar char="●"/>
            </a:pPr>
            <a:r>
              <a:rPr lang="en-GB" sz="1800"/>
              <a:t>Output</a:t>
            </a:r>
            <a:endParaRPr sz="1800"/>
          </a:p>
          <a:p>
            <a:pPr indent="-342900" lvl="1" marL="914400" rtl="0" algn="l">
              <a:spcBef>
                <a:spcPts val="0"/>
              </a:spcBef>
              <a:spcAft>
                <a:spcPts val="0"/>
              </a:spcAft>
              <a:buSzPts val="1800"/>
              <a:buChar char="○"/>
            </a:pPr>
            <a:r>
              <a:rPr lang="en-GB" sz="1800"/>
              <a:t>The user is provided a video timestamped with relevant objects and events</a:t>
            </a:r>
            <a:endParaRPr sz="18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Scientific Functional Description</a:t>
            </a:r>
            <a:endParaRPr/>
          </a:p>
        </p:txBody>
      </p:sp>
      <p:sp>
        <p:nvSpPr>
          <p:cNvPr id="155" name="Google Shape;155;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Overall </a:t>
            </a:r>
            <a:r>
              <a:rPr lang="en-GB" sz="1800"/>
              <a:t>architecture</a:t>
            </a:r>
            <a:endParaRPr sz="1800"/>
          </a:p>
          <a:p>
            <a:pPr indent="-342900" lvl="1" marL="914400" rtl="0" algn="l">
              <a:spcBef>
                <a:spcPts val="0"/>
              </a:spcBef>
              <a:spcAft>
                <a:spcPts val="0"/>
              </a:spcAft>
              <a:buSzPts val="1800"/>
              <a:buChar char="○"/>
            </a:pPr>
            <a:r>
              <a:rPr lang="en-GB" sz="1800"/>
              <a:t>Front end &amp; back end</a:t>
            </a:r>
            <a:br>
              <a:rPr lang="en-GB" sz="1800"/>
            </a:br>
            <a:endParaRPr sz="1800"/>
          </a:p>
          <a:p>
            <a:pPr indent="-342900" lvl="0" marL="457200" rtl="0" algn="l">
              <a:spcBef>
                <a:spcPts val="0"/>
              </a:spcBef>
              <a:spcAft>
                <a:spcPts val="0"/>
              </a:spcAft>
              <a:buSzPts val="1800"/>
              <a:buChar char="●"/>
            </a:pPr>
            <a:r>
              <a:rPr lang="en-GB" sz="1800"/>
              <a:t>Detection Algorithms</a:t>
            </a:r>
            <a:endParaRPr sz="1800"/>
          </a:p>
          <a:p>
            <a:pPr indent="-342900" lvl="1" marL="914400" rtl="0" algn="l">
              <a:spcBef>
                <a:spcPts val="0"/>
              </a:spcBef>
              <a:spcAft>
                <a:spcPts val="0"/>
              </a:spcAft>
              <a:buSzPts val="1800"/>
              <a:buChar char="○"/>
            </a:pPr>
            <a:r>
              <a:rPr lang="en-GB" sz="1800"/>
              <a:t>Motion, audio and colour</a:t>
            </a:r>
            <a:br>
              <a:rPr lang="en-GB" sz="1800"/>
            </a:br>
            <a:endParaRPr sz="1800"/>
          </a:p>
          <a:p>
            <a:pPr indent="-342900" lvl="0" marL="457200" rtl="0" algn="l">
              <a:spcBef>
                <a:spcPts val="0"/>
              </a:spcBef>
              <a:spcAft>
                <a:spcPts val="0"/>
              </a:spcAft>
              <a:buSzPts val="1800"/>
              <a:buChar char="●"/>
            </a:pPr>
            <a:r>
              <a:rPr lang="en-GB" sz="1800"/>
              <a:t>Limitations and assumptions</a:t>
            </a:r>
            <a:endParaRPr sz="1800"/>
          </a:p>
          <a:p>
            <a:pPr indent="-342900" lvl="1" marL="914400" rtl="0" algn="l">
              <a:spcBef>
                <a:spcPts val="0"/>
              </a:spcBef>
              <a:spcAft>
                <a:spcPts val="0"/>
              </a:spcAft>
              <a:buSzPts val="1800"/>
              <a:buChar char="○"/>
            </a:pPr>
            <a:r>
              <a:rPr lang="en-GB" sz="1800"/>
              <a:t>Hardware, user input, efficacy etc.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a:t>
            </a:r>
            <a:endParaRPr/>
          </a:p>
        </p:txBody>
      </p:sp>
      <p:sp>
        <p:nvSpPr>
          <p:cNvPr id="161" name="Google Shape;161;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Evaluation strategy( summary comparisons)</a:t>
            </a:r>
            <a:endParaRPr sz="1800"/>
          </a:p>
          <a:p>
            <a:pPr indent="-342900" lvl="0" marL="457200" rtl="0" algn="l">
              <a:spcBef>
                <a:spcPts val="0"/>
              </a:spcBef>
              <a:spcAft>
                <a:spcPts val="0"/>
              </a:spcAft>
              <a:buSzPts val="1800"/>
              <a:buChar char="●"/>
            </a:pPr>
            <a:r>
              <a:rPr lang="en-GB" sz="1800"/>
              <a:t>Evaluation objective(System works perfectly…)</a:t>
            </a:r>
            <a:endParaRPr sz="1800"/>
          </a:p>
          <a:p>
            <a:pPr indent="-342900" lvl="0" marL="457200" rtl="0" algn="l">
              <a:spcBef>
                <a:spcPts val="0"/>
              </a:spcBef>
              <a:spcAft>
                <a:spcPts val="0"/>
              </a:spcAft>
              <a:buSzPts val="1800"/>
              <a:buChar char="●"/>
            </a:pPr>
            <a:r>
              <a:rPr lang="en-GB" sz="1800"/>
              <a:t>Data used for evaluation(Videos from various categories,irrelevant/relevant queries)</a:t>
            </a:r>
            <a:endParaRPr sz="1800"/>
          </a:p>
          <a:p>
            <a:pPr indent="-342900" lvl="0" marL="457200" rtl="0" algn="l">
              <a:spcBef>
                <a:spcPts val="0"/>
              </a:spcBef>
              <a:spcAft>
                <a:spcPts val="0"/>
              </a:spcAft>
              <a:buSzPts val="1800"/>
              <a:buChar char="●"/>
            </a:pPr>
            <a:r>
              <a:rPr lang="en-GB" sz="1800"/>
              <a:t>Search queries used for functionality assessment.(Comma separated words/short sentences)</a:t>
            </a:r>
            <a:endParaRPr sz="1800"/>
          </a:p>
          <a:p>
            <a:pPr indent="-342900" lvl="0" marL="457200" rtl="0" algn="l">
              <a:spcBef>
                <a:spcPts val="0"/>
              </a:spcBef>
              <a:spcAft>
                <a:spcPts val="0"/>
              </a:spcAft>
              <a:buSzPts val="1800"/>
              <a:buChar char="●"/>
            </a:pPr>
            <a:r>
              <a:rPr lang="en-GB" sz="1800"/>
              <a:t>How are we going to collect data? Testing( Users/Us/Computer generated)</a:t>
            </a:r>
            <a:endParaRPr sz="1800"/>
          </a:p>
          <a:p>
            <a:pPr indent="-342900" lvl="0" marL="457200" rtl="0" algn="l">
              <a:spcBef>
                <a:spcPts val="0"/>
              </a:spcBef>
              <a:spcAft>
                <a:spcPts val="0"/>
              </a:spcAft>
              <a:buSzPts val="1800"/>
              <a:buChar char="●"/>
            </a:pPr>
            <a:r>
              <a:rPr lang="en-GB" sz="1800"/>
              <a:t>What metrics are we going to use to evaluate the performance?</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67" name="Google Shape;167;p18"/>
          <p:cNvSpPr txBox="1"/>
          <p:nvPr>
            <p:ph idx="1" type="body"/>
          </p:nvPr>
        </p:nvSpPr>
        <p:spPr>
          <a:xfrm>
            <a:off x="1297500" y="1116150"/>
            <a:ext cx="7038900" cy="336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System will enable user to search a video using </a:t>
            </a:r>
            <a:br>
              <a:rPr lang="en-GB" sz="1800"/>
            </a:br>
            <a:r>
              <a:rPr lang="en-GB" sz="1800"/>
              <a:t>Video Summarisation</a:t>
            </a:r>
            <a:endParaRPr sz="1800"/>
          </a:p>
          <a:p>
            <a:pPr indent="-342900" lvl="1" marL="914400" rtl="0" algn="l">
              <a:spcBef>
                <a:spcPts val="0"/>
              </a:spcBef>
              <a:spcAft>
                <a:spcPts val="0"/>
              </a:spcAft>
              <a:buSzPts val="1800"/>
              <a:buChar char="○"/>
            </a:pPr>
            <a:r>
              <a:rPr lang="en-GB" sz="1800"/>
              <a:t>This will use audio semantic analysis and image processing</a:t>
            </a:r>
            <a:endParaRPr sz="1800"/>
          </a:p>
          <a:p>
            <a:pPr indent="-342900" lvl="0" marL="457200" rtl="0" algn="l">
              <a:spcBef>
                <a:spcPts val="0"/>
              </a:spcBef>
              <a:spcAft>
                <a:spcPts val="0"/>
              </a:spcAft>
              <a:buSzPts val="1800"/>
              <a:buChar char="●"/>
            </a:pPr>
            <a:r>
              <a:rPr lang="en-GB" sz="1800"/>
              <a:t>User doesn’t require technical knowledge to use the system</a:t>
            </a:r>
            <a:endParaRPr sz="1800"/>
          </a:p>
          <a:p>
            <a:pPr indent="-342900" lvl="0" marL="457200" rtl="0" algn="l">
              <a:spcBef>
                <a:spcPts val="0"/>
              </a:spcBef>
              <a:spcAft>
                <a:spcPts val="0"/>
              </a:spcAft>
              <a:buSzPts val="1800"/>
              <a:buChar char="●"/>
            </a:pPr>
            <a:r>
              <a:rPr lang="en-GB" sz="1800"/>
              <a:t>The system uses a client-server architecture</a:t>
            </a:r>
            <a:endParaRPr sz="1800"/>
          </a:p>
          <a:p>
            <a:pPr indent="-342900" lvl="0" marL="457200" rtl="0" algn="l">
              <a:spcBef>
                <a:spcPts val="0"/>
              </a:spcBef>
              <a:spcAft>
                <a:spcPts val="0"/>
              </a:spcAft>
              <a:buSzPts val="1800"/>
              <a:buChar char="●"/>
            </a:pPr>
            <a:r>
              <a:rPr lang="en-GB" sz="1800"/>
              <a:t>Will be evaluated with a set of videos which match a query</a:t>
            </a:r>
            <a:endParaRPr sz="1800"/>
          </a:p>
          <a:p>
            <a:pPr indent="-342900" lvl="0" marL="457200" rtl="0" algn="l">
              <a:spcBef>
                <a:spcPts val="0"/>
              </a:spcBef>
              <a:spcAft>
                <a:spcPts val="0"/>
              </a:spcAft>
              <a:buSzPts val="1800"/>
              <a:buChar char="●"/>
            </a:pPr>
            <a:r>
              <a:rPr lang="en-GB" sz="1800"/>
              <a:t>Users query should match related sections of video returned by the system</a:t>
            </a:r>
            <a:endParaRPr sz="1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3629400" y="2114700"/>
            <a:ext cx="1885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