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2" r:id="rId1"/>
    <p:sldMasterId id="2147483673" r:id="rId2"/>
  </p:sldMasterIdLst>
  <p:notesMasterIdLst>
    <p:notesMasterId r:id="rId21"/>
  </p:notesMasterIdLst>
  <p:sldIdLst>
    <p:sldId id="256" r:id="rId3"/>
    <p:sldId id="275" r:id="rId4"/>
    <p:sldId id="258" r:id="rId5"/>
    <p:sldId id="259" r:id="rId6"/>
    <p:sldId id="260" r:id="rId7"/>
    <p:sldId id="261" r:id="rId8"/>
    <p:sldId id="262" r:id="rId9"/>
    <p:sldId id="283" r:id="rId10"/>
    <p:sldId id="284" r:id="rId11"/>
    <p:sldId id="291" r:id="rId12"/>
    <p:sldId id="292" r:id="rId13"/>
    <p:sldId id="285" r:id="rId14"/>
    <p:sldId id="286" r:id="rId15"/>
    <p:sldId id="287" r:id="rId16"/>
    <p:sldId id="288" r:id="rId17"/>
    <p:sldId id="289" r:id="rId18"/>
    <p:sldId id="290" r:id="rId19"/>
    <p:sldId id="263"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Century Schoolbook" panose="02040604050505020304"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82" d="100"/>
          <a:sy n="82" d="100"/>
        </p:scale>
        <p:origin x="146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7"/>
        <p:cNvGrpSpPr/>
        <p:nvPr/>
      </p:nvGrpSpPr>
      <p:grpSpPr>
        <a:xfrm>
          <a:off x="0" y="0"/>
          <a:ext cx="0" cy="0"/>
          <a:chOff x="0" y="0"/>
          <a:chExt cx="0" cy="0"/>
        </a:xfrm>
      </p:grpSpPr>
      <p:sp>
        <p:nvSpPr>
          <p:cNvPr id="28" name="Google Shape;28;p2"/>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ubTitle" idx="1"/>
          </p:nvPr>
        </p:nvSpPr>
        <p:spPr>
          <a:xfrm>
            <a:off x="457200" y="1600200"/>
            <a:ext cx="7467120" cy="4873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600200"/>
            <a:ext cx="74671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1"/>
          <p:cNvSpPr txBox="1">
            <a:spLocks noGrp="1"/>
          </p:cNvSpPr>
          <p:nvPr>
            <p:ph type="body" idx="2"/>
          </p:nvPr>
        </p:nvSpPr>
        <p:spPr>
          <a:xfrm>
            <a:off x="457200" y="4146120"/>
            <a:ext cx="74671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body" idx="1"/>
          </p:nvPr>
        </p:nvSpPr>
        <p:spPr>
          <a:xfrm>
            <a:off x="45720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2"/>
          <p:cNvSpPr txBox="1">
            <a:spLocks noGrp="1"/>
          </p:cNvSpPr>
          <p:nvPr>
            <p:ph type="body" idx="2"/>
          </p:nvPr>
        </p:nvSpPr>
        <p:spPr>
          <a:xfrm>
            <a:off x="428364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2"/>
          <p:cNvSpPr txBox="1">
            <a:spLocks noGrp="1"/>
          </p:cNvSpPr>
          <p:nvPr>
            <p:ph type="body" idx="3"/>
          </p:nvPr>
        </p:nvSpPr>
        <p:spPr>
          <a:xfrm>
            <a:off x="457200" y="414612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2"/>
          <p:cNvSpPr txBox="1">
            <a:spLocks noGrp="1"/>
          </p:cNvSpPr>
          <p:nvPr>
            <p:ph type="body" idx="4"/>
          </p:nvPr>
        </p:nvSpPr>
        <p:spPr>
          <a:xfrm>
            <a:off x="4283640" y="414612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3"/>
          <p:cNvSpPr txBox="1">
            <a:spLocks noGrp="1"/>
          </p:cNvSpPr>
          <p:nvPr>
            <p:ph type="body" idx="1"/>
          </p:nvPr>
        </p:nvSpPr>
        <p:spPr>
          <a:xfrm>
            <a:off x="457200" y="160020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body" idx="2"/>
          </p:nvPr>
        </p:nvSpPr>
        <p:spPr>
          <a:xfrm>
            <a:off x="2981880" y="160020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3"/>
          <p:cNvSpPr txBox="1">
            <a:spLocks noGrp="1"/>
          </p:cNvSpPr>
          <p:nvPr>
            <p:ph type="body" idx="3"/>
          </p:nvPr>
        </p:nvSpPr>
        <p:spPr>
          <a:xfrm>
            <a:off x="5506560" y="160020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3"/>
          <p:cNvSpPr txBox="1">
            <a:spLocks noGrp="1"/>
          </p:cNvSpPr>
          <p:nvPr>
            <p:ph type="body" idx="4"/>
          </p:nvPr>
        </p:nvSpPr>
        <p:spPr>
          <a:xfrm>
            <a:off x="457200" y="414612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13"/>
          <p:cNvSpPr txBox="1">
            <a:spLocks noGrp="1"/>
          </p:cNvSpPr>
          <p:nvPr>
            <p:ph type="body" idx="5"/>
          </p:nvPr>
        </p:nvSpPr>
        <p:spPr>
          <a:xfrm>
            <a:off x="2981880" y="414612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13"/>
          <p:cNvSpPr txBox="1">
            <a:spLocks noGrp="1"/>
          </p:cNvSpPr>
          <p:nvPr>
            <p:ph type="body" idx="6"/>
          </p:nvPr>
        </p:nvSpPr>
        <p:spPr>
          <a:xfrm>
            <a:off x="5506560" y="414612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subTitle" idx="1"/>
          </p:nvPr>
        </p:nvSpPr>
        <p:spPr>
          <a:xfrm>
            <a:off x="457200" y="1600200"/>
            <a:ext cx="7467120" cy="4873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8"/>
          <p:cNvSpPr txBox="1">
            <a:spLocks noGrp="1"/>
          </p:cNvSpPr>
          <p:nvPr>
            <p:ph type="body" idx="1"/>
          </p:nvPr>
        </p:nvSpPr>
        <p:spPr>
          <a:xfrm>
            <a:off x="457200" y="1600200"/>
            <a:ext cx="3643920" cy="4873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18"/>
          <p:cNvSpPr txBox="1">
            <a:spLocks noGrp="1"/>
          </p:cNvSpPr>
          <p:nvPr>
            <p:ph type="body" idx="2"/>
          </p:nvPr>
        </p:nvSpPr>
        <p:spPr>
          <a:xfrm>
            <a:off x="4283640" y="1600200"/>
            <a:ext cx="3643920" cy="4873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0"/>
        <p:cNvGrpSpPr/>
        <p:nvPr/>
      </p:nvGrpSpPr>
      <p:grpSpPr>
        <a:xfrm>
          <a:off x="0" y="0"/>
          <a:ext cx="0" cy="0"/>
          <a:chOff x="0" y="0"/>
          <a:chExt cx="0" cy="0"/>
        </a:xfrm>
      </p:grpSpPr>
      <p:sp>
        <p:nvSpPr>
          <p:cNvPr id="101" name="Google Shape;101;p20"/>
          <p:cNvSpPr txBox="1">
            <a:spLocks noGrp="1"/>
          </p:cNvSpPr>
          <p:nvPr>
            <p:ph type="subTitle" idx="1"/>
          </p:nvPr>
        </p:nvSpPr>
        <p:spPr>
          <a:xfrm>
            <a:off x="457200" y="274680"/>
            <a:ext cx="7467120" cy="5297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body" idx="1"/>
          </p:nvPr>
        </p:nvSpPr>
        <p:spPr>
          <a:xfrm>
            <a:off x="45720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1"/>
          <p:cNvSpPr txBox="1">
            <a:spLocks noGrp="1"/>
          </p:cNvSpPr>
          <p:nvPr>
            <p:ph type="body" idx="2"/>
          </p:nvPr>
        </p:nvSpPr>
        <p:spPr>
          <a:xfrm>
            <a:off x="4283640" y="1600200"/>
            <a:ext cx="3643920" cy="4873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1"/>
          <p:cNvSpPr txBox="1">
            <a:spLocks noGrp="1"/>
          </p:cNvSpPr>
          <p:nvPr>
            <p:ph type="body" idx="3"/>
          </p:nvPr>
        </p:nvSpPr>
        <p:spPr>
          <a:xfrm>
            <a:off x="457200" y="414612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2"/>
          <p:cNvSpPr txBox="1">
            <a:spLocks noGrp="1"/>
          </p:cNvSpPr>
          <p:nvPr>
            <p:ph type="body" idx="1"/>
          </p:nvPr>
        </p:nvSpPr>
        <p:spPr>
          <a:xfrm>
            <a:off x="457200" y="1600200"/>
            <a:ext cx="3643920" cy="4873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2"/>
          <p:cNvSpPr txBox="1">
            <a:spLocks noGrp="1"/>
          </p:cNvSpPr>
          <p:nvPr>
            <p:ph type="body" idx="2"/>
          </p:nvPr>
        </p:nvSpPr>
        <p:spPr>
          <a:xfrm>
            <a:off x="428364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2"/>
          <p:cNvSpPr txBox="1">
            <a:spLocks noGrp="1"/>
          </p:cNvSpPr>
          <p:nvPr>
            <p:ph type="body" idx="3"/>
          </p:nvPr>
        </p:nvSpPr>
        <p:spPr>
          <a:xfrm>
            <a:off x="4283640" y="414612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3"/>
          <p:cNvSpPr txBox="1">
            <a:spLocks noGrp="1"/>
          </p:cNvSpPr>
          <p:nvPr>
            <p:ph type="body" idx="1"/>
          </p:nvPr>
        </p:nvSpPr>
        <p:spPr>
          <a:xfrm>
            <a:off x="45720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body" idx="2"/>
          </p:nvPr>
        </p:nvSpPr>
        <p:spPr>
          <a:xfrm>
            <a:off x="428364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3"/>
          <p:cNvSpPr txBox="1">
            <a:spLocks noGrp="1"/>
          </p:cNvSpPr>
          <p:nvPr>
            <p:ph type="body" idx="3"/>
          </p:nvPr>
        </p:nvSpPr>
        <p:spPr>
          <a:xfrm>
            <a:off x="457200" y="4146120"/>
            <a:ext cx="74671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4"/>
          <p:cNvSpPr txBox="1">
            <a:spLocks noGrp="1"/>
          </p:cNvSpPr>
          <p:nvPr>
            <p:ph type="body" idx="1"/>
          </p:nvPr>
        </p:nvSpPr>
        <p:spPr>
          <a:xfrm>
            <a:off x="457200" y="1600200"/>
            <a:ext cx="74671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body" idx="2"/>
          </p:nvPr>
        </p:nvSpPr>
        <p:spPr>
          <a:xfrm>
            <a:off x="457200" y="4146120"/>
            <a:ext cx="74671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45720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428364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457200" y="414612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4283640" y="414612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6"/>
          <p:cNvSpPr txBox="1">
            <a:spLocks noGrp="1"/>
          </p:cNvSpPr>
          <p:nvPr>
            <p:ph type="body" idx="1"/>
          </p:nvPr>
        </p:nvSpPr>
        <p:spPr>
          <a:xfrm>
            <a:off x="457200" y="160020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0" name="Google Shape;130;p26"/>
          <p:cNvSpPr txBox="1">
            <a:spLocks noGrp="1"/>
          </p:cNvSpPr>
          <p:nvPr>
            <p:ph type="body" idx="2"/>
          </p:nvPr>
        </p:nvSpPr>
        <p:spPr>
          <a:xfrm>
            <a:off x="2981880" y="160020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3"/>
          </p:nvPr>
        </p:nvSpPr>
        <p:spPr>
          <a:xfrm>
            <a:off x="5506560" y="160020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4"/>
          </p:nvPr>
        </p:nvSpPr>
        <p:spPr>
          <a:xfrm>
            <a:off x="457200" y="414612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5"/>
          </p:nvPr>
        </p:nvSpPr>
        <p:spPr>
          <a:xfrm>
            <a:off x="2981880" y="414612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6"/>
          </p:nvPr>
        </p:nvSpPr>
        <p:spPr>
          <a:xfrm>
            <a:off x="5506560" y="4146120"/>
            <a:ext cx="240408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5/22/2021</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362070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457200" y="1600200"/>
            <a:ext cx="7467120" cy="4873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457200" y="1600200"/>
            <a:ext cx="3643920" cy="4873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5"/>
          <p:cNvSpPr txBox="1">
            <a:spLocks noGrp="1"/>
          </p:cNvSpPr>
          <p:nvPr>
            <p:ph type="body" idx="2"/>
          </p:nvPr>
        </p:nvSpPr>
        <p:spPr>
          <a:xfrm>
            <a:off x="4283640" y="1600200"/>
            <a:ext cx="3643920" cy="4873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0"/>
        <p:cNvGrpSpPr/>
        <p:nvPr/>
      </p:nvGrpSpPr>
      <p:grpSpPr>
        <a:xfrm>
          <a:off x="0" y="0"/>
          <a:ext cx="0" cy="0"/>
          <a:chOff x="0" y="0"/>
          <a:chExt cx="0" cy="0"/>
        </a:xfrm>
      </p:grpSpPr>
      <p:sp>
        <p:nvSpPr>
          <p:cNvPr id="41" name="Google Shape;41;p7"/>
          <p:cNvSpPr txBox="1">
            <a:spLocks noGrp="1"/>
          </p:cNvSpPr>
          <p:nvPr>
            <p:ph type="subTitle" idx="1"/>
          </p:nvPr>
        </p:nvSpPr>
        <p:spPr>
          <a:xfrm>
            <a:off x="457200" y="274680"/>
            <a:ext cx="7467120" cy="5297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body" idx="1"/>
          </p:nvPr>
        </p:nvSpPr>
        <p:spPr>
          <a:xfrm>
            <a:off x="45720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8"/>
          <p:cNvSpPr txBox="1">
            <a:spLocks noGrp="1"/>
          </p:cNvSpPr>
          <p:nvPr>
            <p:ph type="body" idx="2"/>
          </p:nvPr>
        </p:nvSpPr>
        <p:spPr>
          <a:xfrm>
            <a:off x="4283640" y="1600200"/>
            <a:ext cx="3643920" cy="4873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8"/>
          <p:cNvSpPr txBox="1">
            <a:spLocks noGrp="1"/>
          </p:cNvSpPr>
          <p:nvPr>
            <p:ph type="body" idx="3"/>
          </p:nvPr>
        </p:nvSpPr>
        <p:spPr>
          <a:xfrm>
            <a:off x="457200" y="414612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600200"/>
            <a:ext cx="3643920" cy="4873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9"/>
          <p:cNvSpPr txBox="1">
            <a:spLocks noGrp="1"/>
          </p:cNvSpPr>
          <p:nvPr>
            <p:ph type="body" idx="2"/>
          </p:nvPr>
        </p:nvSpPr>
        <p:spPr>
          <a:xfrm>
            <a:off x="428364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9"/>
          <p:cNvSpPr txBox="1">
            <a:spLocks noGrp="1"/>
          </p:cNvSpPr>
          <p:nvPr>
            <p:ph type="body" idx="3"/>
          </p:nvPr>
        </p:nvSpPr>
        <p:spPr>
          <a:xfrm>
            <a:off x="4283640" y="414612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57200" y="274680"/>
            <a:ext cx="746712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5720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0"/>
          <p:cNvSpPr txBox="1">
            <a:spLocks noGrp="1"/>
          </p:cNvSpPr>
          <p:nvPr>
            <p:ph type="body" idx="2"/>
          </p:nvPr>
        </p:nvSpPr>
        <p:spPr>
          <a:xfrm>
            <a:off x="4283640" y="1600200"/>
            <a:ext cx="36439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0"/>
          <p:cNvSpPr txBox="1">
            <a:spLocks noGrp="1"/>
          </p:cNvSpPr>
          <p:nvPr>
            <p:ph type="body" idx="3"/>
          </p:nvPr>
        </p:nvSpPr>
        <p:spPr>
          <a:xfrm>
            <a:off x="457200" y="4146120"/>
            <a:ext cx="7467120" cy="23245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86000" y="3124080"/>
            <a:ext cx="6171840" cy="189396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dt" idx="10"/>
          </p:nvPr>
        </p:nvSpPr>
        <p:spPr>
          <a:xfrm rot="5400000">
            <a:off x="7765200" y="1174320"/>
            <a:ext cx="2285640" cy="3805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ftr" idx="11"/>
          </p:nvPr>
        </p:nvSpPr>
        <p:spPr>
          <a:xfrm rot="5400000">
            <a:off x="7077240" y="4181400"/>
            <a:ext cx="3657240" cy="383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p:nvPr/>
        </p:nvSpPr>
        <p:spPr>
          <a:xfrm>
            <a:off x="380880" y="0"/>
            <a:ext cx="609120" cy="6857640"/>
          </a:xfrm>
          <a:prstGeom prst="rect">
            <a:avLst/>
          </a:prstGeom>
          <a:solidFill>
            <a:srgbClr val="FEC2AC">
              <a:alpha val="53725"/>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76480" y="0"/>
            <a:ext cx="104400" cy="6857640"/>
          </a:xfrm>
          <a:prstGeom prst="rect">
            <a:avLst/>
          </a:prstGeom>
          <a:solidFill>
            <a:srgbClr val="FFD8CC">
              <a:alpha val="35686"/>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990720" y="0"/>
            <a:ext cx="181440" cy="6857640"/>
          </a:xfrm>
          <a:prstGeom prst="rect">
            <a:avLst/>
          </a:prstGeom>
          <a:solidFill>
            <a:srgbClr val="FFD8CC">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1141200" y="0"/>
            <a:ext cx="230040" cy="6857640"/>
          </a:xfrm>
          <a:prstGeom prst="rect">
            <a:avLst/>
          </a:prstGeom>
          <a:solidFill>
            <a:srgbClr val="FFEDE7">
              <a:alpha val="7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106200" y="0"/>
            <a:ext cx="360" cy="6857640"/>
          </a:xfrm>
          <a:custGeom>
            <a:avLst/>
            <a:gdLst/>
            <a:ahLst/>
            <a:cxnLst/>
            <a:rect l="l" t="t" r="r" b="b"/>
            <a:pathLst>
              <a:path w="21600" h="21600" extrusionOk="0">
                <a:moveTo>
                  <a:pt x="0" y="0"/>
                </a:moveTo>
                <a:lnTo>
                  <a:pt x="21600" y="21600"/>
                </a:lnTo>
              </a:path>
            </a:pathLst>
          </a:custGeom>
          <a:noFill/>
          <a:ln w="57150" cap="flat" cmpd="sng">
            <a:solidFill>
              <a:srgbClr val="FEC2AC">
                <a:alpha val="72941"/>
              </a:srgbClr>
            </a:solidFill>
            <a:prstDash val="solid"/>
            <a:round/>
            <a:headEnd type="none" w="sm" len="sm"/>
            <a:tailEnd type="none" w="sm" len="sm"/>
          </a:ln>
        </p:spPr>
      </p:sp>
      <p:sp>
        <p:nvSpPr>
          <p:cNvPr id="14" name="Google Shape;14;p1"/>
          <p:cNvSpPr/>
          <p:nvPr/>
        </p:nvSpPr>
        <p:spPr>
          <a:xfrm>
            <a:off x="914400" y="0"/>
            <a:ext cx="360" cy="6857640"/>
          </a:xfrm>
          <a:custGeom>
            <a:avLst/>
            <a:gdLst/>
            <a:ahLst/>
            <a:cxnLst/>
            <a:rect l="l" t="t" r="r" b="b"/>
            <a:pathLst>
              <a:path w="21600" h="21600" extrusionOk="0">
                <a:moveTo>
                  <a:pt x="0" y="0"/>
                </a:moveTo>
                <a:lnTo>
                  <a:pt x="21600" y="21600"/>
                </a:lnTo>
              </a:path>
            </a:pathLst>
          </a:custGeom>
          <a:noFill/>
          <a:ln w="57150" cap="flat" cmpd="sng">
            <a:solidFill>
              <a:srgbClr val="FFEDE7">
                <a:alpha val="82745"/>
              </a:srgbClr>
            </a:solidFill>
            <a:prstDash val="solid"/>
            <a:round/>
            <a:headEnd type="none" w="sm" len="sm"/>
            <a:tailEnd type="none" w="sm" len="sm"/>
          </a:ln>
        </p:spPr>
      </p:sp>
      <p:sp>
        <p:nvSpPr>
          <p:cNvPr id="15" name="Google Shape;15;p1"/>
          <p:cNvSpPr/>
          <p:nvPr/>
        </p:nvSpPr>
        <p:spPr>
          <a:xfrm>
            <a:off x="854280" y="0"/>
            <a:ext cx="360" cy="6857640"/>
          </a:xfrm>
          <a:custGeom>
            <a:avLst/>
            <a:gdLst/>
            <a:ahLst/>
            <a:cxnLst/>
            <a:rect l="l" t="t" r="r" b="b"/>
            <a:pathLst>
              <a:path w="21600" h="21600" extrusionOk="0">
                <a:moveTo>
                  <a:pt x="0" y="0"/>
                </a:moveTo>
                <a:lnTo>
                  <a:pt x="21600" y="21600"/>
                </a:lnTo>
              </a:path>
            </a:pathLst>
          </a:custGeom>
          <a:noFill/>
          <a:ln w="57150" cap="flat" cmpd="sng">
            <a:solidFill>
              <a:srgbClr val="FEC2AC"/>
            </a:solidFill>
            <a:prstDash val="solid"/>
            <a:round/>
            <a:headEnd type="none" w="sm" len="sm"/>
            <a:tailEnd type="none" w="sm" len="sm"/>
          </a:ln>
        </p:spPr>
      </p:sp>
      <p:sp>
        <p:nvSpPr>
          <p:cNvPr id="16" name="Google Shape;16;p1"/>
          <p:cNvSpPr/>
          <p:nvPr/>
        </p:nvSpPr>
        <p:spPr>
          <a:xfrm>
            <a:off x="1726560" y="0"/>
            <a:ext cx="360" cy="6857640"/>
          </a:xfrm>
          <a:custGeom>
            <a:avLst/>
            <a:gdLst/>
            <a:ahLst/>
            <a:cxnLst/>
            <a:rect l="l" t="t" r="r" b="b"/>
            <a:pathLst>
              <a:path w="21600" h="21600" extrusionOk="0">
                <a:moveTo>
                  <a:pt x="0" y="0"/>
                </a:moveTo>
                <a:lnTo>
                  <a:pt x="21600" y="21600"/>
                </a:lnTo>
              </a:path>
            </a:pathLst>
          </a:custGeom>
          <a:noFill/>
          <a:ln w="28575" cap="flat" cmpd="sng">
            <a:solidFill>
              <a:srgbClr val="FEC2AC">
                <a:alpha val="81960"/>
              </a:srgbClr>
            </a:solidFill>
            <a:prstDash val="solid"/>
            <a:round/>
            <a:headEnd type="none" w="sm" len="sm"/>
            <a:tailEnd type="none" w="sm" len="sm"/>
          </a:ln>
        </p:spPr>
      </p:sp>
      <p:sp>
        <p:nvSpPr>
          <p:cNvPr id="17" name="Google Shape;17;p1"/>
          <p:cNvSpPr/>
          <p:nvPr/>
        </p:nvSpPr>
        <p:spPr>
          <a:xfrm>
            <a:off x="1066680" y="0"/>
            <a:ext cx="360" cy="6857640"/>
          </a:xfrm>
          <a:custGeom>
            <a:avLst/>
            <a:gdLst/>
            <a:ahLst/>
            <a:cxnLst/>
            <a:rect l="l" t="t" r="r" b="b"/>
            <a:pathLst>
              <a:path w="21600" h="21600" extrusionOk="0">
                <a:moveTo>
                  <a:pt x="0" y="0"/>
                </a:moveTo>
                <a:lnTo>
                  <a:pt x="21600" y="21600"/>
                </a:lnTo>
              </a:path>
            </a:pathLst>
          </a:custGeom>
          <a:noFill/>
          <a:ln w="9525" cap="flat" cmpd="sng">
            <a:solidFill>
              <a:srgbClr val="FEC2AC"/>
            </a:solidFill>
            <a:prstDash val="solid"/>
            <a:round/>
            <a:headEnd type="none" w="sm" len="sm"/>
            <a:tailEnd type="none" w="sm" len="sm"/>
          </a:ln>
        </p:spPr>
      </p:sp>
      <p:sp>
        <p:nvSpPr>
          <p:cNvPr id="18" name="Google Shape;18;p1"/>
          <p:cNvSpPr/>
          <p:nvPr/>
        </p:nvSpPr>
        <p:spPr>
          <a:xfrm>
            <a:off x="9113760" y="0"/>
            <a:ext cx="360" cy="6857640"/>
          </a:xfrm>
          <a:custGeom>
            <a:avLst/>
            <a:gdLst/>
            <a:ahLst/>
            <a:cxnLst/>
            <a:rect l="l" t="t" r="r" b="b"/>
            <a:pathLst>
              <a:path w="21600" h="21600" extrusionOk="0">
                <a:moveTo>
                  <a:pt x="0" y="0"/>
                </a:moveTo>
                <a:lnTo>
                  <a:pt x="21600" y="21600"/>
                </a:lnTo>
              </a:path>
            </a:pathLst>
          </a:custGeom>
          <a:noFill/>
          <a:ln w="57150" cap="flat" cmpd="sng">
            <a:solidFill>
              <a:srgbClr val="FEC2AC"/>
            </a:solidFill>
            <a:prstDash val="solid"/>
            <a:round/>
            <a:headEnd type="none" w="sm" len="sm"/>
            <a:tailEnd type="none" w="sm" len="sm"/>
          </a:ln>
        </p:spPr>
      </p:sp>
      <p:sp>
        <p:nvSpPr>
          <p:cNvPr id="19" name="Google Shape;19;p1"/>
          <p:cNvSpPr/>
          <p:nvPr/>
        </p:nvSpPr>
        <p:spPr>
          <a:xfrm>
            <a:off x="1219320" y="0"/>
            <a:ext cx="75960" cy="6857640"/>
          </a:xfrm>
          <a:prstGeom prst="rect">
            <a:avLst/>
          </a:prstGeom>
          <a:solidFill>
            <a:srgbClr val="FEC2AC">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609480" y="3429000"/>
            <a:ext cx="1294920" cy="12949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1309680" y="4866840"/>
            <a:ext cx="641160" cy="64116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1091160" y="5500800"/>
            <a:ext cx="136800" cy="13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1664280" y="5788080"/>
            <a:ext cx="273960" cy="27396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1905120" y="4495680"/>
            <a:ext cx="365400" cy="36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txBox="1">
            <a:spLocks noGrp="1"/>
          </p:cNvSpPr>
          <p:nvPr>
            <p:ph type="sldNum" idx="12"/>
          </p:nvPr>
        </p:nvSpPr>
        <p:spPr>
          <a:xfrm>
            <a:off x="1325520" y="4928760"/>
            <a:ext cx="609120" cy="51732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
        <p:nvSpPr>
          <p:cNvPr id="26" name="Google Shape;26;p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
        <p:cNvGrpSpPr/>
        <p:nvPr/>
      </p:nvGrpSpPr>
      <p:grpSpPr>
        <a:xfrm>
          <a:off x="0" y="0"/>
          <a:ext cx="0" cy="0"/>
          <a:chOff x="0" y="0"/>
          <a:chExt cx="0" cy="0"/>
        </a:xfrm>
      </p:grpSpPr>
      <p:sp>
        <p:nvSpPr>
          <p:cNvPr id="76" name="Google Shape;76;p14"/>
          <p:cNvSpPr/>
          <p:nvPr/>
        </p:nvSpPr>
        <p:spPr>
          <a:xfrm>
            <a:off x="8763120" y="0"/>
            <a:ext cx="360" cy="6857640"/>
          </a:xfrm>
          <a:custGeom>
            <a:avLst/>
            <a:gdLst/>
            <a:ahLst/>
            <a:cxnLst/>
            <a:rect l="l" t="t" r="r" b="b"/>
            <a:pathLst>
              <a:path w="21600" h="21600" extrusionOk="0">
                <a:moveTo>
                  <a:pt x="0" y="0"/>
                </a:moveTo>
                <a:lnTo>
                  <a:pt x="21600" y="21600"/>
                </a:lnTo>
              </a:path>
            </a:pathLst>
          </a:custGeom>
          <a:noFill/>
          <a:ln w="38100" cap="flat" cmpd="sng">
            <a:solidFill>
              <a:srgbClr val="FEC2AC">
                <a:alpha val="92941"/>
              </a:srgbClr>
            </a:solidFill>
            <a:prstDash val="solid"/>
            <a:round/>
            <a:headEnd type="none" w="sm" len="sm"/>
            <a:tailEnd type="none" w="sm" len="sm"/>
          </a:ln>
        </p:spPr>
      </p:sp>
      <p:sp>
        <p:nvSpPr>
          <p:cNvPr id="77" name="Google Shape;77;p14"/>
          <p:cNvSpPr/>
          <p:nvPr/>
        </p:nvSpPr>
        <p:spPr>
          <a:xfrm>
            <a:off x="76320" y="0"/>
            <a:ext cx="360" cy="6857640"/>
          </a:xfrm>
          <a:custGeom>
            <a:avLst/>
            <a:gdLst/>
            <a:ahLst/>
            <a:cxnLst/>
            <a:rect l="l" t="t" r="r" b="b"/>
            <a:pathLst>
              <a:path w="21600" h="21600" extrusionOk="0">
                <a:moveTo>
                  <a:pt x="0" y="0"/>
                </a:moveTo>
                <a:lnTo>
                  <a:pt x="21600" y="21600"/>
                </a:lnTo>
              </a:path>
            </a:pathLst>
          </a:custGeom>
          <a:noFill/>
          <a:ln w="57150" cap="flat" cmpd="sng">
            <a:solidFill>
              <a:srgbClr val="FEC2AC"/>
            </a:solidFill>
            <a:prstDash val="solid"/>
            <a:round/>
            <a:headEnd type="none" w="sm" len="sm"/>
            <a:tailEnd type="none" w="sm" len="sm"/>
          </a:ln>
        </p:spPr>
      </p:sp>
      <p:sp>
        <p:nvSpPr>
          <p:cNvPr id="78" name="Google Shape;78;p14"/>
          <p:cNvSpPr/>
          <p:nvPr/>
        </p:nvSpPr>
        <p:spPr>
          <a:xfrm>
            <a:off x="8991720" y="0"/>
            <a:ext cx="360" cy="6857640"/>
          </a:xfrm>
          <a:custGeom>
            <a:avLst/>
            <a:gdLst/>
            <a:ahLst/>
            <a:cxnLst/>
            <a:rect l="l" t="t" r="r" b="b"/>
            <a:pathLst>
              <a:path w="21600" h="21600" extrusionOk="0">
                <a:moveTo>
                  <a:pt x="0" y="0"/>
                </a:moveTo>
                <a:lnTo>
                  <a:pt x="21600" y="21600"/>
                </a:lnTo>
              </a:path>
            </a:pathLst>
          </a:custGeom>
          <a:noFill/>
          <a:ln w="19050" cap="flat" cmpd="sng">
            <a:solidFill>
              <a:srgbClr val="FE8637"/>
            </a:solidFill>
            <a:prstDash val="solid"/>
            <a:round/>
            <a:headEnd type="none" w="sm" len="sm"/>
            <a:tailEnd type="none" w="sm" len="sm"/>
          </a:ln>
        </p:spPr>
      </p:sp>
      <p:sp>
        <p:nvSpPr>
          <p:cNvPr id="79" name="Google Shape;79;p14"/>
          <p:cNvSpPr/>
          <p:nvPr/>
        </p:nvSpPr>
        <p:spPr>
          <a:xfrm>
            <a:off x="8839080" y="0"/>
            <a:ext cx="304560" cy="6857640"/>
          </a:xfrm>
          <a:prstGeom prst="rect">
            <a:avLst/>
          </a:prstGeom>
          <a:solidFill>
            <a:srgbClr val="FEC2AC">
              <a:alpha val="86666"/>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8915400" y="0"/>
            <a:ext cx="360" cy="6857640"/>
          </a:xfrm>
          <a:custGeom>
            <a:avLst/>
            <a:gdLst/>
            <a:ahLst/>
            <a:cxnLst/>
            <a:rect l="l" t="t" r="r" b="b"/>
            <a:pathLst>
              <a:path w="21600" h="21600" extrusionOk="0">
                <a:moveTo>
                  <a:pt x="0" y="0"/>
                </a:moveTo>
                <a:lnTo>
                  <a:pt x="21600" y="21600"/>
                </a:lnTo>
              </a:path>
            </a:pathLst>
          </a:custGeom>
          <a:noFill/>
          <a:ln w="9525" cap="flat" cmpd="sng">
            <a:solidFill>
              <a:srgbClr val="FE8637"/>
            </a:solidFill>
            <a:prstDash val="solid"/>
            <a:round/>
            <a:headEnd type="none" w="sm" len="sm"/>
            <a:tailEnd type="none" w="sm" len="sm"/>
          </a:ln>
        </p:spPr>
      </p:sp>
      <p:sp>
        <p:nvSpPr>
          <p:cNvPr id="81" name="Google Shape;81;p14"/>
          <p:cNvSpPr/>
          <p:nvPr/>
        </p:nvSpPr>
        <p:spPr>
          <a:xfrm>
            <a:off x="8156520" y="5715000"/>
            <a:ext cx="548280" cy="54828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txBox="1">
            <a:spLocks noGrp="1"/>
          </p:cNvSpPr>
          <p:nvPr>
            <p:ph type="title"/>
          </p:nvPr>
        </p:nvSpPr>
        <p:spPr>
          <a:xfrm>
            <a:off x="457200" y="274680"/>
            <a:ext cx="7467120" cy="114264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3" name="Google Shape;83;p14"/>
          <p:cNvSpPr txBox="1">
            <a:spLocks noGrp="1"/>
          </p:cNvSpPr>
          <p:nvPr>
            <p:ph type="body" idx="1"/>
          </p:nvPr>
        </p:nvSpPr>
        <p:spPr>
          <a:xfrm>
            <a:off x="457200" y="1600200"/>
            <a:ext cx="7467120" cy="487332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4" name="Google Shape;84;p14"/>
          <p:cNvSpPr txBox="1">
            <a:spLocks noGrp="1"/>
          </p:cNvSpPr>
          <p:nvPr>
            <p:ph type="dt" idx="10"/>
          </p:nvPr>
        </p:nvSpPr>
        <p:spPr>
          <a:xfrm rot="5400000">
            <a:off x="7589520" y="1081800"/>
            <a:ext cx="2011320" cy="383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5" name="Google Shape;85;p14"/>
          <p:cNvSpPr txBox="1">
            <a:spLocks noGrp="1"/>
          </p:cNvSpPr>
          <p:nvPr>
            <p:ph type="sldNum" idx="12"/>
          </p:nvPr>
        </p:nvSpPr>
        <p:spPr>
          <a:xfrm>
            <a:off x="8129160" y="5734080"/>
            <a:ext cx="609120" cy="52092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
        <p:nvSpPr>
          <p:cNvPr id="86" name="Google Shape;86;p14"/>
          <p:cNvSpPr txBox="1">
            <a:spLocks noGrp="1"/>
          </p:cNvSpPr>
          <p:nvPr>
            <p:ph type="ftr" idx="11"/>
          </p:nvPr>
        </p:nvSpPr>
        <p:spPr>
          <a:xfrm rot="5400000">
            <a:off x="6990480" y="3737160"/>
            <a:ext cx="3200040" cy="365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python-tkinter-tutorial/" TargetMode="External"/><Relationship Id="rId2" Type="http://schemas.openxmlformats.org/officeDocument/2006/relationships/hyperlink" Target="https://www.python.org/about/gettingstarted/" TargetMode="External"/><Relationship Id="rId1" Type="http://schemas.openxmlformats.org/officeDocument/2006/relationships/slideLayout" Target="../slideLayouts/slideLayout24.xml"/><Relationship Id="rId4" Type="http://schemas.openxmlformats.org/officeDocument/2006/relationships/hyperlink" Target="https://www.youtube.com/watch?v=YXPyB4XeYL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p:nvPr/>
        </p:nvSpPr>
        <p:spPr>
          <a:xfrm>
            <a:off x="1331640" y="304920"/>
            <a:ext cx="7772040" cy="182952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None/>
            </a:pPr>
            <a:r>
              <a:rPr lang="en-US" sz="4000" b="1" cap="small" dirty="0">
                <a:latin typeface="Century Schoolbook"/>
                <a:ea typeface="Century Schoolbook"/>
                <a:cs typeface="Century Schoolbook"/>
                <a:sym typeface="Century Schoolbook"/>
              </a:rPr>
              <a:t>Digital Contact Book</a:t>
            </a:r>
            <a:endParaRPr sz="4000" b="0" i="0" u="none" strike="noStrike" cap="none" dirty="0">
              <a:solidFill>
                <a:srgbClr val="000000"/>
              </a:solidFill>
              <a:latin typeface="Arial"/>
              <a:ea typeface="Arial"/>
              <a:cs typeface="Arial"/>
              <a:sym typeface="Arial"/>
            </a:endParaRPr>
          </a:p>
        </p:txBody>
      </p:sp>
      <p:sp>
        <p:nvSpPr>
          <p:cNvPr id="140" name="Google Shape;140;p27"/>
          <p:cNvSpPr txBox="1"/>
          <p:nvPr/>
        </p:nvSpPr>
        <p:spPr>
          <a:xfrm>
            <a:off x="1187640" y="2134440"/>
            <a:ext cx="7772040" cy="11995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600" b="1" i="0" u="none" strike="noStrike" cap="none" dirty="0" err="1">
                <a:solidFill>
                  <a:srgbClr val="575F6D"/>
                </a:solidFill>
                <a:latin typeface="Century Schoolbook"/>
                <a:ea typeface="Century Schoolbook"/>
                <a:cs typeface="Century Schoolbook"/>
                <a:sym typeface="Century Schoolbook"/>
              </a:rPr>
              <a:t>Parul</a:t>
            </a:r>
            <a:r>
              <a:rPr lang="en-US" sz="2600" b="1" i="0" u="none" strike="noStrike" cap="none" dirty="0">
                <a:solidFill>
                  <a:srgbClr val="575F6D"/>
                </a:solidFill>
                <a:latin typeface="Century Schoolbook"/>
                <a:ea typeface="Century Schoolbook"/>
                <a:cs typeface="Century Schoolbook"/>
                <a:sym typeface="Century Schoolbook"/>
              </a:rPr>
              <a:t> Institute of Computer Applications</a:t>
            </a:r>
            <a:endParaRPr sz="2600" b="0" i="0" u="none" strike="noStrike" cap="none" dirty="0">
              <a:latin typeface="Arial"/>
              <a:ea typeface="Arial"/>
              <a:cs typeface="Arial"/>
              <a:sym typeface="Arial"/>
            </a:endParaRPr>
          </a:p>
          <a:p>
            <a:pPr marL="0" marR="0" lvl="0" indent="0" algn="ctr" rtl="0">
              <a:lnSpc>
                <a:spcPct val="100000"/>
              </a:lnSpc>
              <a:spcBef>
                <a:spcPts val="601"/>
              </a:spcBef>
              <a:spcAft>
                <a:spcPts val="0"/>
              </a:spcAft>
              <a:buNone/>
            </a:pPr>
            <a:r>
              <a:rPr lang="en-US" sz="2800" b="1" i="0" u="none" strike="noStrike" cap="none" dirty="0">
                <a:solidFill>
                  <a:srgbClr val="575F6D"/>
                </a:solidFill>
                <a:latin typeface="Century Schoolbook"/>
                <a:ea typeface="Century Schoolbook"/>
                <a:cs typeface="Century Schoolbook"/>
                <a:sym typeface="Century Schoolbook"/>
              </a:rPr>
              <a:t>Semester 2 Project -1</a:t>
            </a:r>
            <a:endParaRPr sz="2800" b="0" i="0" u="none" strike="noStrike" cap="none" dirty="0">
              <a:latin typeface="Arial"/>
              <a:ea typeface="Arial"/>
              <a:cs typeface="Arial"/>
              <a:sym typeface="Arial"/>
            </a:endParaRPr>
          </a:p>
          <a:p>
            <a:pPr marL="0" marR="0" lvl="0" indent="0" algn="ctr" rtl="0">
              <a:lnSpc>
                <a:spcPct val="100000"/>
              </a:lnSpc>
              <a:spcBef>
                <a:spcPts val="601"/>
              </a:spcBef>
              <a:spcAft>
                <a:spcPts val="0"/>
              </a:spcAft>
              <a:buNone/>
            </a:pPr>
            <a:r>
              <a:rPr lang="en-US" sz="2400" b="1" i="0" u="none" strike="noStrike" cap="none" dirty="0">
                <a:solidFill>
                  <a:srgbClr val="575F6D"/>
                </a:solidFill>
                <a:latin typeface="Century Schoolbook"/>
                <a:ea typeface="Century Schoolbook"/>
                <a:cs typeface="Century Schoolbook"/>
                <a:sym typeface="Century Schoolbook"/>
              </a:rPr>
              <a:t>2020-21</a:t>
            </a:r>
            <a:endParaRPr sz="2400" b="0" i="0" u="none" strike="noStrike" cap="none" dirty="0">
              <a:latin typeface="Arial"/>
              <a:ea typeface="Arial"/>
              <a:cs typeface="Arial"/>
              <a:sym typeface="Arial"/>
            </a:endParaRPr>
          </a:p>
          <a:p>
            <a:pPr marL="0" marR="0" lvl="0" indent="0" algn="ctr" rtl="0">
              <a:lnSpc>
                <a:spcPct val="100000"/>
              </a:lnSpc>
              <a:spcBef>
                <a:spcPts val="601"/>
              </a:spcBef>
              <a:spcAft>
                <a:spcPts val="0"/>
              </a:spcAft>
              <a:buNone/>
            </a:pPr>
            <a:r>
              <a:rPr lang="en-US" sz="2600" b="1" i="0" u="none" strike="noStrike" cap="none" dirty="0">
                <a:solidFill>
                  <a:srgbClr val="575F6D"/>
                </a:solidFill>
                <a:latin typeface="+mj-lt"/>
                <a:ea typeface="Century Schoolbook"/>
                <a:cs typeface="Century Schoolbook"/>
                <a:sym typeface="Century Schoolbook"/>
              </a:rPr>
              <a:t>Team members</a:t>
            </a:r>
            <a:endParaRPr sz="2600" b="0" i="0" u="none" strike="noStrike" cap="none" dirty="0">
              <a:latin typeface="+mj-lt"/>
              <a:sym typeface="Arial"/>
            </a:endParaRPr>
          </a:p>
          <a:p>
            <a:pPr marL="0" marR="0" lvl="0" indent="0" algn="ctr" rtl="0">
              <a:lnSpc>
                <a:spcPct val="100000"/>
              </a:lnSpc>
              <a:spcBef>
                <a:spcPts val="601"/>
              </a:spcBef>
              <a:spcAft>
                <a:spcPts val="0"/>
              </a:spcAft>
              <a:buNone/>
            </a:pPr>
            <a:r>
              <a:rPr lang="en-US" sz="2000" b="1" i="0" u="none" strike="noStrike" cap="none" dirty="0">
                <a:solidFill>
                  <a:srgbClr val="575F6D"/>
                </a:solidFill>
                <a:latin typeface="+mj-lt"/>
                <a:ea typeface="Century Schoolbook"/>
                <a:cs typeface="Century Schoolbook"/>
                <a:sym typeface="Century Schoolbook"/>
              </a:rPr>
              <a:t>1. 2005110101167 Varunkumar Singh C</a:t>
            </a:r>
            <a:endParaRPr sz="2000" b="0" i="0" u="none" strike="noStrike" cap="none" dirty="0">
              <a:latin typeface="+mj-lt"/>
              <a:sym typeface="Arial"/>
            </a:endParaRPr>
          </a:p>
          <a:p>
            <a:pPr marL="0" marR="0" lvl="0" indent="0" algn="ctr" rtl="0">
              <a:lnSpc>
                <a:spcPct val="100000"/>
              </a:lnSpc>
              <a:spcBef>
                <a:spcPts val="601"/>
              </a:spcBef>
              <a:spcAft>
                <a:spcPts val="0"/>
              </a:spcAft>
              <a:buNone/>
            </a:pPr>
            <a:r>
              <a:rPr lang="en-US" sz="2000" b="1" i="0" u="none" strike="noStrike" cap="none" dirty="0">
                <a:solidFill>
                  <a:srgbClr val="575F6D"/>
                </a:solidFill>
                <a:latin typeface="+mj-lt"/>
                <a:ea typeface="Century Schoolbook"/>
                <a:cs typeface="Century Schoolbook"/>
                <a:sym typeface="Century Schoolbook"/>
              </a:rPr>
              <a:t>2. 200510101161  Digpal Singh C</a:t>
            </a:r>
            <a:endParaRPr sz="2000" b="0" i="0" u="none" strike="noStrike" cap="none" dirty="0">
              <a:latin typeface="+mj-lt"/>
              <a:sym typeface="Arial"/>
            </a:endParaRPr>
          </a:p>
          <a:p>
            <a:pPr marL="0" marR="0" lvl="0" indent="0" algn="ctr" rtl="0">
              <a:lnSpc>
                <a:spcPct val="100000"/>
              </a:lnSpc>
              <a:spcBef>
                <a:spcPts val="601"/>
              </a:spcBef>
              <a:spcAft>
                <a:spcPts val="0"/>
              </a:spcAft>
              <a:buNone/>
            </a:pPr>
            <a:r>
              <a:rPr lang="en-US" sz="2000" b="1" i="0" u="none" strike="noStrike" cap="none" dirty="0">
                <a:solidFill>
                  <a:srgbClr val="575F6D"/>
                </a:solidFill>
                <a:latin typeface="+mj-lt"/>
                <a:ea typeface="Century Schoolbook"/>
                <a:cs typeface="Century Schoolbook"/>
                <a:sym typeface="Century Schoolbook"/>
              </a:rPr>
              <a:t>3. 200510101163 Madhav Singh C</a:t>
            </a:r>
            <a:endParaRPr sz="2000" b="0" i="0" u="none" strike="noStrike" cap="none" dirty="0">
              <a:latin typeface="+mj-lt"/>
              <a:sym typeface="Arial"/>
            </a:endParaRPr>
          </a:p>
          <a:p>
            <a:pPr marL="0" marR="0" lvl="0" indent="0" algn="ctr" rtl="0">
              <a:lnSpc>
                <a:spcPct val="100000"/>
              </a:lnSpc>
              <a:spcBef>
                <a:spcPts val="601"/>
              </a:spcBef>
              <a:spcAft>
                <a:spcPts val="0"/>
              </a:spcAft>
              <a:buNone/>
            </a:pPr>
            <a:endParaRPr sz="2000" b="0" i="0" u="none" strike="noStrike" cap="none" dirty="0">
              <a:latin typeface="Arial"/>
              <a:ea typeface="Arial"/>
              <a:cs typeface="Arial"/>
              <a:sym typeface="Arial"/>
            </a:endParaRPr>
          </a:p>
          <a:p>
            <a:pPr marL="0" marR="0" lvl="0" indent="0" algn="ctr" rtl="0">
              <a:lnSpc>
                <a:spcPct val="100000"/>
              </a:lnSpc>
              <a:spcBef>
                <a:spcPts val="601"/>
              </a:spcBef>
              <a:spcAft>
                <a:spcPts val="0"/>
              </a:spcAft>
              <a:buNone/>
            </a:pPr>
            <a:endParaRPr sz="2000" b="0" i="0" u="none" strike="noStrike" cap="none"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457C2D-E061-4695-83FD-BE44DD64D95F}"/>
              </a:ext>
            </a:extLst>
          </p:cNvPr>
          <p:cNvGraphicFramePr>
            <a:graphicFrameLocks noGrp="1"/>
          </p:cNvGraphicFramePr>
          <p:nvPr>
            <p:extLst>
              <p:ext uri="{D42A27DB-BD31-4B8C-83A1-F6EECF244321}">
                <p14:modId xmlns:p14="http://schemas.microsoft.com/office/powerpoint/2010/main" val="1825060443"/>
              </p:ext>
            </p:extLst>
          </p:nvPr>
        </p:nvGraphicFramePr>
        <p:xfrm>
          <a:off x="1536519" y="2431172"/>
          <a:ext cx="5528945" cy="2664144"/>
        </p:xfrm>
        <a:graphic>
          <a:graphicData uri="http://schemas.openxmlformats.org/drawingml/2006/table">
            <a:tbl>
              <a:tblPr firstRow="1" firstCol="1" bandRow="1">
                <a:tableStyleId>{5C22544A-7EE6-4342-B048-85BDC9FD1C3A}</a:tableStyleId>
              </a:tblPr>
              <a:tblGrid>
                <a:gridCol w="504190">
                  <a:extLst>
                    <a:ext uri="{9D8B030D-6E8A-4147-A177-3AD203B41FA5}">
                      <a16:colId xmlns:a16="http://schemas.microsoft.com/office/drawing/2014/main" val="4272995277"/>
                    </a:ext>
                  </a:extLst>
                </a:gridCol>
                <a:gridCol w="670560">
                  <a:extLst>
                    <a:ext uri="{9D8B030D-6E8A-4147-A177-3AD203B41FA5}">
                      <a16:colId xmlns:a16="http://schemas.microsoft.com/office/drawing/2014/main" val="1756665635"/>
                    </a:ext>
                  </a:extLst>
                </a:gridCol>
                <a:gridCol w="787400">
                  <a:extLst>
                    <a:ext uri="{9D8B030D-6E8A-4147-A177-3AD203B41FA5}">
                      <a16:colId xmlns:a16="http://schemas.microsoft.com/office/drawing/2014/main" val="1115036321"/>
                    </a:ext>
                  </a:extLst>
                </a:gridCol>
                <a:gridCol w="763445">
                  <a:extLst>
                    <a:ext uri="{9D8B030D-6E8A-4147-A177-3AD203B41FA5}">
                      <a16:colId xmlns:a16="http://schemas.microsoft.com/office/drawing/2014/main" val="958024186"/>
                    </a:ext>
                  </a:extLst>
                </a:gridCol>
                <a:gridCol w="879935">
                  <a:extLst>
                    <a:ext uri="{9D8B030D-6E8A-4147-A177-3AD203B41FA5}">
                      <a16:colId xmlns:a16="http://schemas.microsoft.com/office/drawing/2014/main" val="953136369"/>
                    </a:ext>
                  </a:extLst>
                </a:gridCol>
                <a:gridCol w="991870">
                  <a:extLst>
                    <a:ext uri="{9D8B030D-6E8A-4147-A177-3AD203B41FA5}">
                      <a16:colId xmlns:a16="http://schemas.microsoft.com/office/drawing/2014/main" val="3103386360"/>
                    </a:ext>
                  </a:extLst>
                </a:gridCol>
                <a:gridCol w="931545">
                  <a:extLst>
                    <a:ext uri="{9D8B030D-6E8A-4147-A177-3AD203B41FA5}">
                      <a16:colId xmlns:a16="http://schemas.microsoft.com/office/drawing/2014/main" val="3618282456"/>
                    </a:ext>
                  </a:extLst>
                </a:gridCol>
              </a:tblGrid>
              <a:tr h="558165">
                <a:tc>
                  <a:txBody>
                    <a:bodyPr/>
                    <a:lstStyle/>
                    <a:p>
                      <a:pPr marL="0" marR="0" algn="ctr">
                        <a:lnSpc>
                          <a:spcPct val="150000"/>
                        </a:lnSpc>
                        <a:spcBef>
                          <a:spcPts val="0"/>
                        </a:spcBef>
                        <a:spcAft>
                          <a:spcPts val="0"/>
                        </a:spcAft>
                      </a:pPr>
                      <a:r>
                        <a:rPr lang="en-US" sz="1200">
                          <a:effectLst/>
                        </a:rPr>
                        <a:t>Sr. No.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Field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Data Type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Size</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Constraint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Description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66812805"/>
                  </a:ext>
                </a:extLst>
              </a:tr>
              <a:tr h="274955">
                <a:tc>
                  <a:txBody>
                    <a:bodyPr/>
                    <a:lstStyle/>
                    <a:p>
                      <a:pPr marL="0" marR="0" algn="l">
                        <a:lnSpc>
                          <a:spcPct val="150000"/>
                        </a:lnSpc>
                        <a:spcBef>
                          <a:spcPts val="0"/>
                        </a:spcBef>
                        <a:spcAft>
                          <a:spcPts val="0"/>
                        </a:spcAft>
                      </a:pPr>
                      <a:r>
                        <a:rPr lang="en-US" sz="1200">
                          <a:effectLst/>
                        </a:rPr>
                        <a:t>01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100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Not Null</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Contact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Digpal Singh</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7044316"/>
                  </a:ext>
                </a:extLst>
              </a:tr>
              <a:tr h="274955">
                <a:tc>
                  <a:txBody>
                    <a:bodyPr/>
                    <a:lstStyle/>
                    <a:p>
                      <a:pPr marL="0" marR="0" algn="l">
                        <a:lnSpc>
                          <a:spcPct val="150000"/>
                        </a:lnSpc>
                        <a:spcBef>
                          <a:spcPts val="0"/>
                        </a:spcBef>
                        <a:spcAft>
                          <a:spcPts val="0"/>
                        </a:spcAft>
                      </a:pPr>
                      <a:r>
                        <a:rPr lang="en-US" sz="1200">
                          <a:effectLst/>
                        </a:rPr>
                        <a:t>02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Phone Number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100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Not Null</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Phone Number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9680487642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0355330"/>
                  </a:ext>
                </a:extLst>
              </a:tr>
              <a:tr h="274955">
                <a:tc>
                  <a:txBody>
                    <a:bodyPr/>
                    <a:lstStyle/>
                    <a:p>
                      <a:pPr marL="0" marR="0" algn="l">
                        <a:lnSpc>
                          <a:spcPct val="150000"/>
                        </a:lnSpc>
                        <a:spcBef>
                          <a:spcPts val="0"/>
                        </a:spcBef>
                        <a:spcAft>
                          <a:spcPts val="0"/>
                        </a:spcAft>
                      </a:pPr>
                      <a:r>
                        <a:rPr lang="en-US" sz="1200">
                          <a:effectLst/>
                        </a:rPr>
                        <a:t>03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Default Contacts</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100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Not Null</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Emergency Services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dirty="0">
                          <a:effectLst/>
                        </a:rPr>
                        <a:t>Police 100</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7814203"/>
                  </a:ext>
                </a:extLst>
              </a:tr>
            </a:tbl>
          </a:graphicData>
        </a:graphic>
      </p:graphicFrame>
      <p:sp>
        <p:nvSpPr>
          <p:cNvPr id="3" name="Rectangle 1">
            <a:extLst>
              <a:ext uri="{FF2B5EF4-FFF2-40B4-BE49-F238E27FC236}">
                <a16:creationId xmlns:a16="http://schemas.microsoft.com/office/drawing/2014/main" id="{38FC2B41-42F6-4A75-B0DB-674B45193158}"/>
              </a:ext>
            </a:extLst>
          </p:cNvPr>
          <p:cNvSpPr>
            <a:spLocks noChangeArrowheads="1"/>
          </p:cNvSpPr>
          <p:nvPr/>
        </p:nvSpPr>
        <p:spPr bwMode="auto">
          <a:xfrm>
            <a:off x="2958315" y="723291"/>
            <a:ext cx="26853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Contacts</a:t>
            </a: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Contact Information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384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9297-7107-41D1-B5DF-107774F0CC91}"/>
              </a:ext>
            </a:extLst>
          </p:cNvPr>
          <p:cNvSpPr>
            <a:spLocks noGrp="1"/>
          </p:cNvSpPr>
          <p:nvPr>
            <p:ph type="title"/>
          </p:nvPr>
        </p:nvSpPr>
        <p:spPr>
          <a:xfrm>
            <a:off x="643812" y="383344"/>
            <a:ext cx="7467120" cy="1142640"/>
          </a:xfrm>
        </p:spPr>
        <p:txBody>
          <a:bodyPr/>
          <a:lstStyle/>
          <a:p>
            <a:pPr marL="0" marR="0" lvl="0" indent="0" defTabSz="914400" rtl="0" eaLnBrk="0" fontAlgn="base" latinLnBrk="0" hangingPunct="0">
              <a:lnSpc>
                <a:spcPct val="100000"/>
              </a:lnSpc>
              <a:spcBef>
                <a:spcPct val="0"/>
              </a:spcBef>
              <a:spcAft>
                <a:spcPct val="0"/>
              </a:spcAft>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Edit Contacts</a:t>
            </a:r>
            <a:br>
              <a:rPr kumimoji="0" lang="en-US" altLang="en-US" sz="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Contact Information</a:t>
            </a:r>
            <a:br>
              <a:rPr kumimoji="0" lang="en-US" altLang="en-US" sz="2800" b="0"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4" name="Table 3">
            <a:extLst>
              <a:ext uri="{FF2B5EF4-FFF2-40B4-BE49-F238E27FC236}">
                <a16:creationId xmlns:a16="http://schemas.microsoft.com/office/drawing/2014/main" id="{E5EBC16A-E792-44BB-9FF1-E7B656F54281}"/>
              </a:ext>
            </a:extLst>
          </p:cNvPr>
          <p:cNvGraphicFramePr>
            <a:graphicFrameLocks noGrp="1"/>
          </p:cNvGraphicFramePr>
          <p:nvPr>
            <p:extLst>
              <p:ext uri="{D42A27DB-BD31-4B8C-83A1-F6EECF244321}">
                <p14:modId xmlns:p14="http://schemas.microsoft.com/office/powerpoint/2010/main" val="3947044193"/>
              </p:ext>
            </p:extLst>
          </p:nvPr>
        </p:nvGraphicFramePr>
        <p:xfrm>
          <a:off x="1193261" y="2614960"/>
          <a:ext cx="5528945" cy="1870711"/>
        </p:xfrm>
        <a:graphic>
          <a:graphicData uri="http://schemas.openxmlformats.org/drawingml/2006/table">
            <a:tbl>
              <a:tblPr firstRow="1" firstCol="1" bandRow="1">
                <a:tableStyleId>{5C22544A-7EE6-4342-B048-85BDC9FD1C3A}</a:tableStyleId>
              </a:tblPr>
              <a:tblGrid>
                <a:gridCol w="504190">
                  <a:extLst>
                    <a:ext uri="{9D8B030D-6E8A-4147-A177-3AD203B41FA5}">
                      <a16:colId xmlns:a16="http://schemas.microsoft.com/office/drawing/2014/main" val="1377034971"/>
                    </a:ext>
                  </a:extLst>
                </a:gridCol>
                <a:gridCol w="670560">
                  <a:extLst>
                    <a:ext uri="{9D8B030D-6E8A-4147-A177-3AD203B41FA5}">
                      <a16:colId xmlns:a16="http://schemas.microsoft.com/office/drawing/2014/main" val="3019752784"/>
                    </a:ext>
                  </a:extLst>
                </a:gridCol>
                <a:gridCol w="787400">
                  <a:extLst>
                    <a:ext uri="{9D8B030D-6E8A-4147-A177-3AD203B41FA5}">
                      <a16:colId xmlns:a16="http://schemas.microsoft.com/office/drawing/2014/main" val="201875577"/>
                    </a:ext>
                  </a:extLst>
                </a:gridCol>
                <a:gridCol w="803275">
                  <a:extLst>
                    <a:ext uri="{9D8B030D-6E8A-4147-A177-3AD203B41FA5}">
                      <a16:colId xmlns:a16="http://schemas.microsoft.com/office/drawing/2014/main" val="3870455510"/>
                    </a:ext>
                  </a:extLst>
                </a:gridCol>
                <a:gridCol w="840105">
                  <a:extLst>
                    <a:ext uri="{9D8B030D-6E8A-4147-A177-3AD203B41FA5}">
                      <a16:colId xmlns:a16="http://schemas.microsoft.com/office/drawing/2014/main" val="700655023"/>
                    </a:ext>
                  </a:extLst>
                </a:gridCol>
                <a:gridCol w="991870">
                  <a:extLst>
                    <a:ext uri="{9D8B030D-6E8A-4147-A177-3AD203B41FA5}">
                      <a16:colId xmlns:a16="http://schemas.microsoft.com/office/drawing/2014/main" val="3501918821"/>
                    </a:ext>
                  </a:extLst>
                </a:gridCol>
                <a:gridCol w="931545">
                  <a:extLst>
                    <a:ext uri="{9D8B030D-6E8A-4147-A177-3AD203B41FA5}">
                      <a16:colId xmlns:a16="http://schemas.microsoft.com/office/drawing/2014/main" val="4035609672"/>
                    </a:ext>
                  </a:extLst>
                </a:gridCol>
              </a:tblGrid>
              <a:tr h="558165">
                <a:tc>
                  <a:txBody>
                    <a:bodyPr/>
                    <a:lstStyle/>
                    <a:p>
                      <a:pPr marL="0" marR="0" algn="ctr">
                        <a:lnSpc>
                          <a:spcPct val="150000"/>
                        </a:lnSpc>
                        <a:spcBef>
                          <a:spcPts val="0"/>
                        </a:spcBef>
                        <a:spcAft>
                          <a:spcPts val="0"/>
                        </a:spcAft>
                      </a:pPr>
                      <a:r>
                        <a:rPr lang="en-US" sz="1200">
                          <a:effectLst/>
                        </a:rPr>
                        <a:t>Sr. No.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Field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Data Type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Size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Constraint</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Description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83784127"/>
                  </a:ext>
                </a:extLst>
              </a:tr>
              <a:tr h="274955">
                <a:tc>
                  <a:txBody>
                    <a:bodyPr/>
                    <a:lstStyle/>
                    <a:p>
                      <a:pPr marL="0" marR="0" algn="l">
                        <a:lnSpc>
                          <a:spcPct val="150000"/>
                        </a:lnSpc>
                        <a:spcBef>
                          <a:spcPts val="0"/>
                        </a:spcBef>
                        <a:spcAft>
                          <a:spcPts val="0"/>
                        </a:spcAft>
                      </a:pPr>
                      <a:r>
                        <a:rPr lang="en-US" sz="1200">
                          <a:effectLst/>
                        </a:rPr>
                        <a:t>01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dirty="0">
                          <a:effectLst/>
                        </a:rPr>
                        <a:t>100</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Not Null</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Contact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Digpal Singh</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54148588"/>
                  </a:ext>
                </a:extLst>
              </a:tr>
              <a:tr h="274955">
                <a:tc>
                  <a:txBody>
                    <a:bodyPr/>
                    <a:lstStyle/>
                    <a:p>
                      <a:pPr marL="0" marR="0" algn="l">
                        <a:lnSpc>
                          <a:spcPct val="150000"/>
                        </a:lnSpc>
                        <a:spcBef>
                          <a:spcPts val="0"/>
                        </a:spcBef>
                        <a:spcAft>
                          <a:spcPts val="0"/>
                        </a:spcAft>
                      </a:pPr>
                      <a:r>
                        <a:rPr lang="en-US" sz="1200">
                          <a:effectLst/>
                        </a:rPr>
                        <a:t>02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Phone Number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a:effectLst/>
                        </a:rPr>
                        <a:t>100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dirty="0">
                          <a:effectLst/>
                        </a:rPr>
                        <a:t>Not Null</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dirty="0">
                          <a:effectLst/>
                        </a:rPr>
                        <a:t>Phone Number</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1200" dirty="0">
                          <a:effectLst/>
                        </a:rPr>
                        <a:t>9680487642</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9392452"/>
                  </a:ext>
                </a:extLst>
              </a:tr>
            </a:tbl>
          </a:graphicData>
        </a:graphic>
      </p:graphicFrame>
    </p:spTree>
    <p:extLst>
      <p:ext uri="{BB962C8B-B14F-4D97-AF65-F5344CB8AC3E}">
        <p14:creationId xmlns:p14="http://schemas.microsoft.com/office/powerpoint/2010/main" val="2531936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a:xfrm>
            <a:off x="625151" y="430200"/>
            <a:ext cx="7467120" cy="1142640"/>
          </a:xfrm>
        </p:spPr>
        <p:txBody>
          <a:bodyPr/>
          <a:lstStyle/>
          <a:p>
            <a:pPr marL="285750" indent="-285750">
              <a:buClr>
                <a:schemeClr val="accent3">
                  <a:lumMod val="60000"/>
                  <a:lumOff val="40000"/>
                </a:schemeClr>
              </a:buClr>
              <a:buSzPct val="200000"/>
              <a:buFont typeface="Arial" panose="020B0604020202020204" pitchFamily="34" charset="0"/>
              <a:buChar char="•"/>
            </a:pPr>
            <a:r>
              <a:rPr lang="en-US" dirty="0">
                <a:latin typeface="+mj-lt"/>
              </a:rPr>
              <a:t>Screenshots of Development Phase 1 ( Designing of your Project) </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a:xfrm>
            <a:off x="625151" y="1572840"/>
            <a:ext cx="7467120" cy="4873320"/>
          </a:xfrm>
        </p:spPr>
        <p:txBody>
          <a:bodyPr/>
          <a:lstStyle/>
          <a:p>
            <a:pPr marL="514350" indent="-285750">
              <a:buClr>
                <a:schemeClr val="accent1">
                  <a:lumMod val="75000"/>
                </a:schemeClr>
              </a:buClr>
              <a:buSzPct val="150000"/>
              <a:buFont typeface="Arial" panose="020B0604020202020204" pitchFamily="34" charset="0"/>
              <a:buChar char="•"/>
            </a:pPr>
            <a:r>
              <a:rPr lang="en-US" dirty="0">
                <a:latin typeface="+mn-lt"/>
              </a:rPr>
              <a:t>Screenshots of Designing of your System</a:t>
            </a:r>
          </a:p>
          <a:p>
            <a:pPr marL="514350" indent="-285750">
              <a:buClr>
                <a:schemeClr val="accent1">
                  <a:lumMod val="75000"/>
                </a:schemeClr>
              </a:buClr>
              <a:buSzPct val="150000"/>
              <a:buFont typeface="Arial" panose="020B0604020202020204" pitchFamily="34" charset="0"/>
              <a:buChar char="•"/>
            </a:pPr>
            <a:r>
              <a:rPr lang="en-US" dirty="0">
                <a:latin typeface="+mn-lt"/>
              </a:rPr>
              <a:t> </a:t>
            </a:r>
            <a:endParaRPr lang="en-IN" dirty="0">
              <a:latin typeface="+mn-lt"/>
            </a:endParaRPr>
          </a:p>
        </p:txBody>
      </p:sp>
      <p:pic>
        <p:nvPicPr>
          <p:cNvPr id="6" name="Picture 5">
            <a:extLst>
              <a:ext uri="{FF2B5EF4-FFF2-40B4-BE49-F238E27FC236}">
                <a16:creationId xmlns:a16="http://schemas.microsoft.com/office/drawing/2014/main" id="{F9B179E6-EEC1-4EE8-9128-782CD219A3A9}"/>
              </a:ext>
            </a:extLst>
          </p:cNvPr>
          <p:cNvPicPr>
            <a:picLocks noChangeAspect="1"/>
          </p:cNvPicPr>
          <p:nvPr/>
        </p:nvPicPr>
        <p:blipFill>
          <a:blip r:embed="rId2"/>
          <a:stretch>
            <a:fillRect/>
          </a:stretch>
        </p:blipFill>
        <p:spPr>
          <a:xfrm>
            <a:off x="447869" y="2118048"/>
            <a:ext cx="8070980" cy="4328111"/>
          </a:xfrm>
          <a:prstGeom prst="rect">
            <a:avLst/>
          </a:prstGeom>
        </p:spPr>
      </p:pic>
    </p:spTree>
    <p:extLst>
      <p:ext uri="{BB962C8B-B14F-4D97-AF65-F5344CB8AC3E}">
        <p14:creationId xmlns:p14="http://schemas.microsoft.com/office/powerpoint/2010/main" val="315200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pPr marL="285750" indent="-285750">
              <a:buClr>
                <a:schemeClr val="accent1">
                  <a:lumMod val="75000"/>
                </a:schemeClr>
              </a:buClr>
              <a:buSzPct val="200000"/>
              <a:buFont typeface="Arial" panose="020B0604020202020204" pitchFamily="34" charset="0"/>
              <a:buChar char="•"/>
            </a:pPr>
            <a:r>
              <a:rPr lang="en-US" dirty="0">
                <a:latin typeface="+mj-lt"/>
              </a:rPr>
              <a:t>Screenshots of Development Phase 2 ( Features Implementation)</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pPr marL="514350" indent="-285750">
              <a:buClr>
                <a:schemeClr val="accent1">
                  <a:lumMod val="75000"/>
                </a:schemeClr>
              </a:buClr>
              <a:buSzPct val="150000"/>
              <a:buFont typeface="Arial" panose="020B0604020202020204" pitchFamily="34" charset="0"/>
              <a:buChar char="•"/>
            </a:pPr>
            <a:r>
              <a:rPr lang="en-US" dirty="0">
                <a:latin typeface="+mn-lt"/>
              </a:rPr>
              <a:t>Screenshots of your System’s Features Implementation </a:t>
            </a:r>
          </a:p>
          <a:p>
            <a:pPr marL="514350" indent="-285750">
              <a:buClr>
                <a:schemeClr val="accent1">
                  <a:lumMod val="75000"/>
                </a:schemeClr>
              </a:buClr>
              <a:buSzPct val="150000"/>
              <a:buFont typeface="Arial" panose="020B0604020202020204" pitchFamily="34" charset="0"/>
              <a:buChar char="•"/>
            </a:pPr>
            <a:endParaRPr lang="en-US" dirty="0">
              <a:latin typeface="+mn-lt"/>
            </a:endParaRPr>
          </a:p>
          <a:p>
            <a:endParaRPr lang="en-IN" dirty="0">
              <a:latin typeface="+mn-lt"/>
            </a:endParaRPr>
          </a:p>
        </p:txBody>
      </p:sp>
      <p:pic>
        <p:nvPicPr>
          <p:cNvPr id="6" name="Picture 5">
            <a:extLst>
              <a:ext uri="{FF2B5EF4-FFF2-40B4-BE49-F238E27FC236}">
                <a16:creationId xmlns:a16="http://schemas.microsoft.com/office/drawing/2014/main" id="{44EBE8B2-F489-454D-BB03-69EF793ACDDA}"/>
              </a:ext>
            </a:extLst>
          </p:cNvPr>
          <p:cNvPicPr>
            <a:picLocks noChangeAspect="1"/>
          </p:cNvPicPr>
          <p:nvPr/>
        </p:nvPicPr>
        <p:blipFill>
          <a:blip r:embed="rId2"/>
          <a:stretch>
            <a:fillRect/>
          </a:stretch>
        </p:blipFill>
        <p:spPr>
          <a:xfrm>
            <a:off x="457200" y="2118049"/>
            <a:ext cx="8024327" cy="4083141"/>
          </a:xfrm>
          <a:prstGeom prst="rect">
            <a:avLst/>
          </a:prstGeom>
        </p:spPr>
      </p:pic>
    </p:spTree>
    <p:extLst>
      <p:ext uri="{BB962C8B-B14F-4D97-AF65-F5344CB8AC3E}">
        <p14:creationId xmlns:p14="http://schemas.microsoft.com/office/powerpoint/2010/main" val="1661751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3 ( Features Implementation)</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r>
              <a:rPr lang="en-US" dirty="0"/>
              <a:t>Screenshots of your System’s Features Implementation</a:t>
            </a:r>
          </a:p>
          <a:p>
            <a:r>
              <a:rPr lang="en-US" dirty="0"/>
              <a:t> </a:t>
            </a:r>
          </a:p>
          <a:p>
            <a:endParaRPr lang="en-IN" dirty="0"/>
          </a:p>
        </p:txBody>
      </p:sp>
      <p:pic>
        <p:nvPicPr>
          <p:cNvPr id="6" name="Picture 5">
            <a:extLst>
              <a:ext uri="{FF2B5EF4-FFF2-40B4-BE49-F238E27FC236}">
                <a16:creationId xmlns:a16="http://schemas.microsoft.com/office/drawing/2014/main" id="{2220280B-CCBE-4218-A237-9BDC8BF7B65F}"/>
              </a:ext>
            </a:extLst>
          </p:cNvPr>
          <p:cNvPicPr>
            <a:picLocks noChangeAspect="1"/>
          </p:cNvPicPr>
          <p:nvPr/>
        </p:nvPicPr>
        <p:blipFill>
          <a:blip r:embed="rId2"/>
          <a:stretch>
            <a:fillRect/>
          </a:stretch>
        </p:blipFill>
        <p:spPr>
          <a:xfrm>
            <a:off x="530942" y="2153217"/>
            <a:ext cx="7177548" cy="4060769"/>
          </a:xfrm>
          <a:prstGeom prst="rect">
            <a:avLst/>
          </a:prstGeom>
        </p:spPr>
      </p:pic>
    </p:spTree>
    <p:extLst>
      <p:ext uri="{BB962C8B-B14F-4D97-AF65-F5344CB8AC3E}">
        <p14:creationId xmlns:p14="http://schemas.microsoft.com/office/powerpoint/2010/main" val="105176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normAutofit fontScale="85000" lnSpcReduction="10000"/>
          </a:bodyPr>
          <a:lstStyle/>
          <a:p>
            <a:r>
              <a:rPr lang="en-US" dirty="0"/>
              <a:t>Conclusion of your system</a:t>
            </a:r>
          </a:p>
          <a:p>
            <a:endParaRPr lang="en-US" dirty="0"/>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Development of Digital Contact Book was really on eye opening experience for our team and we learned a lot from the project development. In this digital contact book project, which is based on python language we were able to add may useful features that can provide help in the real world for the user. The projects program consists of many features such has the ability for the user to add contacts and edit existing contacts. The user can also view existing contacts on the list. There are also some default emergency contacts in the list for urgent use in case of emergency. The user can resent the form fields to blank to start their next use. We took help from many project development platforms such has Udemy, Python.org, w3schools. We look Forward for future project enhancement to make our work look and feel more efficient and user friendly with more features. We are glad that we the students of parul institute of computer application got the chance to develop this project with the help of our guide </a:t>
            </a:r>
            <a:r>
              <a:rPr lang="en-US" sz="1800" b="1" i="1" dirty="0">
                <a:effectLst/>
                <a:latin typeface="Times New Roman" panose="02020603050405020304" pitchFamily="18" charset="0"/>
                <a:ea typeface="Calibri" panose="020F0502020204030204" pitchFamily="34" charset="0"/>
                <a:cs typeface="Arial" panose="020B0604020202020204" pitchFamily="34" charset="0"/>
              </a:rPr>
              <a:t>Prof Dharmendrasinh</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Rathod who gave us the required skills and ideas to develop this project.</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4097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Future Enhancement 	</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endParaRPr lang="en-US" dirty="0"/>
          </a:p>
          <a:p>
            <a:r>
              <a:rPr lang="en-US" sz="1800" dirty="0">
                <a:effectLst/>
                <a:latin typeface="Times New Roman" panose="02020603050405020304" pitchFamily="18" charset="0"/>
                <a:ea typeface="Calibri" panose="020F0502020204030204" pitchFamily="34" charset="0"/>
                <a:cs typeface="Arial" panose="020B0604020202020204" pitchFamily="34" charset="0"/>
              </a:rPr>
              <a:t>We would like to add many more features in future such has adding address and connect our project to the internet and add database. We would also like to polish our project and add cloud save function.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6726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Website: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pP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https://www.python.org/about/gettingstarted/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https://www.geeksforgeeks.org/python-tkinter-tutorial/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https://www.youtube.com/watch?v=YXPyB4XeYLA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lnSpc>
                <a:spcPct val="15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Book: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00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Let Us Python  -Yashwant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Kanetkar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mj-lt"/>
              <a:buAutoNum type="arabi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288245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p:nvPr/>
        </p:nvSpPr>
        <p:spPr>
          <a:xfrm>
            <a:off x="533520" y="3200400"/>
            <a:ext cx="8229240" cy="114264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None/>
            </a:pPr>
            <a:r>
              <a:rPr lang="en-US" sz="3000" b="0" i="0" u="none" strike="noStrike" cap="small">
                <a:solidFill>
                  <a:srgbClr val="575F6D"/>
                </a:solidFill>
                <a:latin typeface="Century Schoolbook"/>
                <a:ea typeface="Century Schoolbook"/>
                <a:cs typeface="Century Schoolbook"/>
                <a:sym typeface="Century Schoolbook"/>
              </a:rPr>
              <a:t>Thank you !!!</a:t>
            </a:r>
            <a:endParaRPr sz="3000" b="0" i="0" u="none" strike="noStrike" cap="none">
              <a:solidFill>
                <a:srgbClr val="000000"/>
              </a:solidFill>
              <a:latin typeface="Arial"/>
              <a:ea typeface="Arial"/>
              <a:cs typeface="Arial"/>
              <a:sym typeface="Arial"/>
            </a:endParaRPr>
          </a:p>
        </p:txBody>
      </p:sp>
      <p:sp>
        <p:nvSpPr>
          <p:cNvPr id="187" name="Google Shape;187;p34"/>
          <p:cNvSpPr txBox="1"/>
          <p:nvPr/>
        </p:nvSpPr>
        <p:spPr>
          <a:xfrm>
            <a:off x="533520" y="1507680"/>
            <a:ext cx="7467120" cy="4873320"/>
          </a:xfrm>
          <a:prstGeom prst="rect">
            <a:avLst/>
          </a:prstGeom>
          <a:noFill/>
          <a:ln>
            <a:noFill/>
          </a:ln>
        </p:spPr>
        <p:txBody>
          <a:bodyPr spcFirstLastPara="1" wrap="square" lIns="91425" tIns="45700" rIns="91425" bIns="45700" anchor="t" anchorCtr="0">
            <a:normAutofit/>
          </a:bodyPr>
          <a:lstStyle/>
          <a:p>
            <a:pPr marL="274320" marR="0" lvl="0" indent="-167400" algn="l" rtl="0">
              <a:lnSpc>
                <a:spcPct val="100000"/>
              </a:lnSpc>
              <a:spcBef>
                <a:spcPts val="0"/>
              </a:spcBef>
              <a:spcAft>
                <a:spcPts val="0"/>
              </a:spcAft>
              <a:buNone/>
            </a:pPr>
            <a:r>
              <a:rPr lang="en-US" sz="2400" b="0" i="0" u="none" strike="noStrike" cap="none" dirty="0">
                <a:solidFill>
                  <a:srgbClr val="000000"/>
                </a:solidFill>
                <a:latin typeface="Century Schoolbook"/>
                <a:ea typeface="Century Schoolbook"/>
                <a:cs typeface="Century Schoolbook"/>
                <a:sym typeface="Century Schoolbook"/>
              </a:rPr>
              <a:t>    </a:t>
            </a:r>
            <a:endParaRPr sz="2400" b="0" i="0" u="none" strike="noStrike" cap="none" dirty="0">
              <a:solidFill>
                <a:srgbClr val="000000"/>
              </a:solidFill>
              <a:latin typeface="Arial"/>
              <a:ea typeface="Arial"/>
              <a:cs typeface="Arial"/>
              <a:sym typeface="Arial"/>
            </a:endParaRPr>
          </a:p>
        </p:txBody>
      </p:sp>
      <p:sp>
        <p:nvSpPr>
          <p:cNvPr id="188" name="Google Shape;188;p34"/>
          <p:cNvSpPr/>
          <p:nvPr/>
        </p:nvSpPr>
        <p:spPr>
          <a:xfrm>
            <a:off x="8104320" y="5733360"/>
            <a:ext cx="643680" cy="647640"/>
          </a:xfrm>
          <a:custGeom>
            <a:avLst/>
            <a:gdLst/>
            <a:ahLst/>
            <a:cxnLst/>
            <a:rect l="l" t="t" r="r" b="b"/>
            <a:pathLst>
              <a:path w="120000" h="120000" extrusionOk="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moveTo>
                  <a:pt x="60000" y="15277"/>
                </a:moveTo>
                <a:lnTo>
                  <a:pt x="15000" y="60000"/>
                </a:lnTo>
                <a:lnTo>
                  <a:pt x="105000" y="60000"/>
                </a:lnTo>
                <a:close/>
                <a:moveTo>
                  <a:pt x="54375" y="82361"/>
                </a:moveTo>
                <a:lnTo>
                  <a:pt x="65625" y="82361"/>
                </a:lnTo>
                <a:lnTo>
                  <a:pt x="65625" y="104723"/>
                </a:lnTo>
                <a:lnTo>
                  <a:pt x="54375" y="104723"/>
                </a:lnTo>
                <a:close/>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moveTo>
                  <a:pt x="0" y="0"/>
                </a:moveTo>
                <a:lnTo>
                  <a:pt x="120000" y="0"/>
                </a:lnTo>
                <a:lnTo>
                  <a:pt x="120000" y="120000"/>
                </a:lnTo>
                <a:lnTo>
                  <a:pt x="0" y="120000"/>
                </a:lnTo>
                <a:close/>
              </a:path>
            </a:pathLst>
          </a:custGeom>
          <a:solidFill>
            <a:schemeClr val="accent1"/>
          </a:solidFill>
          <a:ln w="25400" cap="flat" cmpd="sng">
            <a:solidFill>
              <a:srgbClr val="000000"/>
            </a:solidFill>
            <a:prstDash val="solid"/>
            <a:roun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Abstract</a:t>
            </a:r>
            <a:endParaRPr lang="en-US" dirty="0">
              <a:solidFill>
                <a:schemeClr val="accent1">
                  <a:lumMod val="75000"/>
                </a:schemeClr>
              </a:solidFill>
            </a:endParaRPr>
          </a:p>
          <a:p>
            <a:pPr>
              <a:buFont typeface="Wingdings" pitchFamily="2" charset="2"/>
              <a:buChar char="Ø"/>
            </a:pPr>
            <a:r>
              <a:rPr lang="en-US"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Tools and Technology Used</a:t>
            </a:r>
          </a:p>
          <a:p>
            <a:pPr>
              <a:buFont typeface="Wingdings" pitchFamily="2" charset="2"/>
              <a:buChar char="Ø"/>
            </a:pPr>
            <a:r>
              <a:rPr lang="en-US" dirty="0">
                <a:solidFill>
                  <a:srgbClr val="D2611C"/>
                </a:solidFill>
                <a:hlinkClick r:id="" action="ppaction://noaction">
                  <a:extLst>
                    <a:ext uri="{A12FA001-AC4F-418D-AE19-62706E023703}">
                      <ahyp:hlinkClr xmlns:ahyp="http://schemas.microsoft.com/office/drawing/2018/hyperlinkcolor" val="tx"/>
                    </a:ext>
                  </a:extLst>
                </a:hlinkClick>
              </a:rPr>
              <a:t>Features of Proposed System</a:t>
            </a:r>
          </a:p>
          <a:p>
            <a:pPr>
              <a:buFont typeface="Wingdings" pitchFamily="2" charset="2"/>
              <a:buChar char="Ø"/>
            </a:pPr>
            <a:r>
              <a:rPr lang="en-US"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Limitation of Proposed System</a:t>
            </a:r>
          </a:p>
          <a:p>
            <a:pPr>
              <a:buFont typeface="Wingdings" pitchFamily="2" charset="2"/>
              <a:buChar char="Ø"/>
            </a:pPr>
            <a:r>
              <a:rPr lang="en-US" dirty="0">
                <a:solidFill>
                  <a:srgbClr val="D2611C"/>
                </a:solidFill>
                <a:hlinkClick r:id="" action="ppaction://noaction">
                  <a:extLst>
                    <a:ext uri="{A12FA001-AC4F-418D-AE19-62706E023703}">
                      <ahyp:hlinkClr xmlns:ahyp="http://schemas.microsoft.com/office/drawing/2018/hyperlinkcolor" val="tx"/>
                    </a:ext>
                  </a:extLst>
                </a:hlinkClick>
              </a:rPr>
              <a:t>Users and their role </a:t>
            </a:r>
            <a:r>
              <a:rPr lang="en-US"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description</a:t>
            </a:r>
            <a:endParaRPr lang="en-US" dirty="0">
              <a:solidFill>
                <a:schemeClr val="accent1">
                  <a:lumMod val="75000"/>
                </a:schemeClr>
              </a:solidFill>
            </a:endParaRPr>
          </a:p>
          <a:p>
            <a:pPr>
              <a:buFont typeface="Wingdings" pitchFamily="2" charset="2"/>
              <a:buChar char="Ø"/>
            </a:pPr>
            <a:r>
              <a:rPr lang="en-US" u="sng" dirty="0">
                <a:solidFill>
                  <a:schemeClr val="accent1">
                    <a:lumMod val="75000"/>
                  </a:schemeClr>
                </a:solidFill>
              </a:rPr>
              <a:t>System Flow Diagram </a:t>
            </a:r>
          </a:p>
          <a:p>
            <a:pPr>
              <a:buFont typeface="Wingdings" pitchFamily="2" charset="2"/>
              <a:buChar char="Ø"/>
            </a:pPr>
            <a:r>
              <a:rPr lang="en-US" u="sng" dirty="0">
                <a:solidFill>
                  <a:schemeClr val="accent1">
                    <a:lumMod val="75000"/>
                  </a:schemeClr>
                </a:solidFill>
              </a:rPr>
              <a:t>Data Dictionary </a:t>
            </a:r>
          </a:p>
          <a:p>
            <a:pPr>
              <a:buFont typeface="Wingdings" pitchFamily="2" charset="2"/>
              <a:buChar char="Ø"/>
            </a:pPr>
            <a:r>
              <a:rPr lang="en-US" u="sng" dirty="0">
                <a:solidFill>
                  <a:schemeClr val="accent1">
                    <a:lumMod val="75000"/>
                  </a:schemeClr>
                </a:solidFill>
              </a:rPr>
              <a:t>Screenshots of Development Phase 1 ( Designing of your Project) </a:t>
            </a:r>
          </a:p>
          <a:p>
            <a:pPr>
              <a:buFont typeface="Wingdings" pitchFamily="2" charset="2"/>
              <a:buChar char="Ø"/>
            </a:pPr>
            <a:r>
              <a:rPr lang="en-US" u="sng" dirty="0">
                <a:solidFill>
                  <a:schemeClr val="accent1">
                    <a:lumMod val="75000"/>
                  </a:schemeClr>
                </a:solidFill>
              </a:rPr>
              <a:t>Screenshots of Development Phase 2 ( Features Implementation)</a:t>
            </a:r>
          </a:p>
          <a:p>
            <a:pPr>
              <a:buFont typeface="Wingdings" pitchFamily="2" charset="2"/>
              <a:buChar char="Ø"/>
            </a:pPr>
            <a:r>
              <a:rPr lang="en-US" u="sng" dirty="0">
                <a:solidFill>
                  <a:schemeClr val="accent1">
                    <a:lumMod val="75000"/>
                  </a:schemeClr>
                </a:solidFill>
              </a:rPr>
              <a:t>Screenshots of Development Phase 3 ( Features Implementation)</a:t>
            </a:r>
          </a:p>
          <a:p>
            <a:pPr>
              <a:buFont typeface="Wingdings" pitchFamily="2" charset="2"/>
              <a:buChar char="Ø"/>
            </a:pPr>
            <a:r>
              <a:rPr lang="en-US" u="sng" dirty="0">
                <a:solidFill>
                  <a:schemeClr val="accent1">
                    <a:lumMod val="75000"/>
                  </a:schemeClr>
                </a:solidFill>
              </a:rPr>
              <a:t>Conclusion</a:t>
            </a:r>
          </a:p>
          <a:p>
            <a:pPr>
              <a:buFont typeface="Wingdings" pitchFamily="2" charset="2"/>
              <a:buChar char="Ø"/>
            </a:pPr>
            <a:r>
              <a:rPr lang="en-US" u="sng" dirty="0">
                <a:solidFill>
                  <a:schemeClr val="accent1">
                    <a:lumMod val="75000"/>
                  </a:schemeClr>
                </a:solidFill>
              </a:rPr>
              <a:t>Future Enhancement </a:t>
            </a:r>
          </a:p>
          <a:p>
            <a:pPr>
              <a:buFont typeface="Wingdings" pitchFamily="2" charset="2"/>
              <a:buChar char="Ø"/>
            </a:pPr>
            <a:r>
              <a:rPr lang="en-US" u="sng" dirty="0">
                <a:solidFill>
                  <a:schemeClr val="accent1">
                    <a:lumMod val="75000"/>
                  </a:schemeClr>
                </a:solidFill>
              </a:rPr>
              <a:t>References</a:t>
            </a:r>
          </a:p>
          <a:p>
            <a:pPr>
              <a:buFont typeface="Wingdings" pitchFamily="2" charset="2"/>
              <a:buChar char="Ø"/>
            </a:pPr>
            <a:endParaRPr lang="en-US" u="sng" dirty="0">
              <a:solidFill>
                <a:schemeClr val="accent1">
                  <a:lumMod val="75000"/>
                </a:schemeClr>
              </a:solidFill>
            </a:endParaRPr>
          </a:p>
          <a:p>
            <a:pPr>
              <a:buFont typeface="Wingdings" pitchFamily="2" charset="2"/>
              <a:buChar char="Ø"/>
            </a:pPr>
            <a:endParaRPr lang="en-US" u="sng" dirty="0">
              <a:solidFill>
                <a:schemeClr val="accent1">
                  <a:lumMod val="75000"/>
                </a:schemeClr>
              </a:solidFill>
            </a:endParaRPr>
          </a:p>
          <a:p>
            <a:pPr marL="0" indent="0">
              <a:buNone/>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p:nvPr/>
        </p:nvSpPr>
        <p:spPr>
          <a:xfrm>
            <a:off x="457200" y="274680"/>
            <a:ext cx="7467120" cy="114264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None/>
            </a:pPr>
            <a:r>
              <a:rPr lang="en-US" sz="3000" b="0" i="0" u="none" strike="noStrike" cap="small" dirty="0">
                <a:solidFill>
                  <a:srgbClr val="575F6D"/>
                </a:solidFill>
                <a:latin typeface="Century Schoolbook"/>
                <a:ea typeface="Century Schoolbook"/>
                <a:cs typeface="Century Schoolbook"/>
                <a:sym typeface="Century Schoolbook"/>
              </a:rPr>
              <a:t>Abstract </a:t>
            </a:r>
            <a:endParaRPr sz="3000" b="0" i="0" u="none" strike="noStrike" cap="none" dirty="0">
              <a:solidFill>
                <a:srgbClr val="000000"/>
              </a:solidFill>
              <a:latin typeface="Arial"/>
              <a:ea typeface="Arial"/>
              <a:cs typeface="Arial"/>
              <a:sym typeface="Arial"/>
            </a:endParaRPr>
          </a:p>
        </p:txBody>
      </p:sp>
      <p:sp>
        <p:nvSpPr>
          <p:cNvPr id="152" name="Google Shape;152;p29"/>
          <p:cNvSpPr txBox="1"/>
          <p:nvPr/>
        </p:nvSpPr>
        <p:spPr>
          <a:xfrm>
            <a:off x="457200" y="1600200"/>
            <a:ext cx="7467120" cy="4873320"/>
          </a:xfrm>
          <a:prstGeom prst="rect">
            <a:avLst/>
          </a:prstGeom>
          <a:noFill/>
          <a:ln>
            <a:noFill/>
          </a:ln>
        </p:spPr>
        <p:txBody>
          <a:bodyPr spcFirstLastPara="1" wrap="square" lIns="91425" tIns="45700" rIns="91425" bIns="45700" anchor="t" anchorCtr="0">
            <a:normAutofit/>
          </a:bodyPr>
          <a:lstStyle/>
          <a:p>
            <a:pPr marL="274320" marR="0" lvl="0" indent="-273960" algn="l" rtl="0">
              <a:lnSpc>
                <a:spcPct val="100000"/>
              </a:lnSpc>
              <a:spcBef>
                <a:spcPts val="0"/>
              </a:spcBef>
              <a:spcAft>
                <a:spcPts val="0"/>
              </a:spcAft>
              <a:buClr>
                <a:srgbClr val="FE8637"/>
              </a:buClr>
              <a:buSzPts val="2400"/>
              <a:buFont typeface="Noto Sans Symbols"/>
              <a:buChar char="●"/>
            </a:pPr>
            <a:r>
              <a:rPr lang="en-US" sz="2400" b="0" i="0" u="none" strike="noStrike" cap="none" dirty="0">
                <a:solidFill>
                  <a:srgbClr val="000000"/>
                </a:solidFill>
                <a:latin typeface="+mn-lt"/>
                <a:ea typeface="Times New Roman"/>
                <a:cs typeface="Times New Roman"/>
                <a:sym typeface="Times New Roman"/>
              </a:rPr>
              <a:t>This project is about creating a contact book . It’s an digital contact book which has been made with the user in mind. It can perform various functions . Its clean, simple and user friendly. It’s fast and more efficient then physical contact books . The user can learn to use it in just few minutes. It can be used across multiple platforms which support python.</a:t>
            </a:r>
            <a:endParaRPr sz="2400" b="0" i="0" u="none" strike="noStrike" cap="none" dirty="0">
              <a:solidFill>
                <a:srgbClr val="000000"/>
              </a:solidFill>
              <a:latin typeface="+mn-lt"/>
              <a:sym typeface="Arial"/>
            </a:endParaRPr>
          </a:p>
          <a:p>
            <a:pPr marL="274320" marR="0" lvl="0" indent="0" algn="l" rtl="0">
              <a:lnSpc>
                <a:spcPct val="100000"/>
              </a:lnSpc>
              <a:spcBef>
                <a:spcPts val="0"/>
              </a:spcBef>
              <a:spcAft>
                <a:spcPts val="0"/>
              </a:spcAft>
              <a:buNone/>
            </a:pPr>
            <a:endParaRPr sz="2400" b="0" i="0" u="none" strike="noStrike" cap="none" dirty="0">
              <a:solidFill>
                <a:srgbClr val="000000"/>
              </a:solidFill>
              <a:latin typeface="Arial"/>
              <a:ea typeface="Arial"/>
              <a:cs typeface="Arial"/>
              <a:sym typeface="Arial"/>
            </a:endParaRPr>
          </a:p>
          <a:p>
            <a:pPr marL="274320" marR="0" lvl="0" indent="0" algn="l" rtl="0">
              <a:lnSpc>
                <a:spcPct val="10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 </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601"/>
              </a:spcBef>
              <a:spcAft>
                <a:spcPts val="0"/>
              </a:spcAft>
              <a:buNone/>
            </a:pPr>
            <a:endParaRPr sz="2400" b="0" i="0" u="none" strike="noStrike" cap="none" dirty="0">
              <a:solidFill>
                <a:srgbClr val="000000"/>
              </a:solidFill>
              <a:latin typeface="Arial"/>
              <a:ea typeface="Arial"/>
              <a:cs typeface="Arial"/>
              <a:sym typeface="Arial"/>
            </a:endParaRPr>
          </a:p>
        </p:txBody>
      </p:sp>
      <p:sp>
        <p:nvSpPr>
          <p:cNvPr id="153" name="Google Shape;153;p29"/>
          <p:cNvSpPr/>
          <p:nvPr/>
        </p:nvSpPr>
        <p:spPr>
          <a:xfrm>
            <a:off x="8104320" y="5733360"/>
            <a:ext cx="643680" cy="647640"/>
          </a:xfrm>
          <a:custGeom>
            <a:avLst/>
            <a:gdLst/>
            <a:ahLst/>
            <a:cxnLst/>
            <a:rect l="l" t="t" r="r" b="b"/>
            <a:pathLst>
              <a:path w="120000" h="120000" extrusionOk="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moveTo>
                  <a:pt x="60000" y="15277"/>
                </a:moveTo>
                <a:lnTo>
                  <a:pt x="15000" y="60000"/>
                </a:lnTo>
                <a:lnTo>
                  <a:pt x="105000" y="60000"/>
                </a:lnTo>
                <a:close/>
                <a:moveTo>
                  <a:pt x="54375" y="82361"/>
                </a:moveTo>
                <a:lnTo>
                  <a:pt x="65625" y="82361"/>
                </a:lnTo>
                <a:lnTo>
                  <a:pt x="65625" y="104723"/>
                </a:lnTo>
                <a:lnTo>
                  <a:pt x="54375" y="104723"/>
                </a:lnTo>
                <a:close/>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moveTo>
                  <a:pt x="0" y="0"/>
                </a:moveTo>
                <a:lnTo>
                  <a:pt x="120000" y="0"/>
                </a:lnTo>
                <a:lnTo>
                  <a:pt x="120000" y="120000"/>
                </a:lnTo>
                <a:lnTo>
                  <a:pt x="0" y="120000"/>
                </a:lnTo>
                <a:close/>
              </a:path>
            </a:pathLst>
          </a:custGeom>
          <a:solidFill>
            <a:schemeClr val="accent1"/>
          </a:solidFill>
          <a:ln w="25400" cap="flat" cmpd="sng">
            <a:solidFill>
              <a:srgbClr val="000000"/>
            </a:solidFill>
            <a:prstDash val="solid"/>
            <a:roun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p:nvPr/>
        </p:nvSpPr>
        <p:spPr>
          <a:xfrm>
            <a:off x="457200" y="274680"/>
            <a:ext cx="7467120" cy="114264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None/>
            </a:pPr>
            <a:r>
              <a:rPr lang="en-US" sz="3000" b="0" i="0" u="none" strike="noStrike" cap="small" dirty="0">
                <a:solidFill>
                  <a:srgbClr val="575F6D"/>
                </a:solidFill>
                <a:latin typeface="Century Schoolbook"/>
                <a:ea typeface="Century Schoolbook"/>
                <a:cs typeface="Century Schoolbook"/>
                <a:sym typeface="Century Schoolbook"/>
              </a:rPr>
              <a:t>Tools and Technology Used</a:t>
            </a:r>
            <a:endParaRPr sz="3000" b="0" i="0" u="none" strike="noStrike" cap="none" dirty="0">
              <a:solidFill>
                <a:srgbClr val="000000"/>
              </a:solidFill>
              <a:latin typeface="Arial"/>
              <a:ea typeface="Arial"/>
              <a:cs typeface="Arial"/>
              <a:sym typeface="Arial"/>
            </a:endParaRPr>
          </a:p>
        </p:txBody>
      </p:sp>
      <p:sp>
        <p:nvSpPr>
          <p:cNvPr id="159" name="Google Shape;159;p30"/>
          <p:cNvSpPr txBox="1"/>
          <p:nvPr/>
        </p:nvSpPr>
        <p:spPr>
          <a:xfrm>
            <a:off x="457200" y="1600200"/>
            <a:ext cx="7467120" cy="4873320"/>
          </a:xfrm>
          <a:prstGeom prst="rect">
            <a:avLst/>
          </a:prstGeom>
          <a:noFill/>
          <a:ln>
            <a:noFill/>
          </a:ln>
        </p:spPr>
        <p:txBody>
          <a:bodyPr spcFirstLastPara="1" wrap="square" lIns="91425" tIns="45700" rIns="91425" bIns="45700" anchor="t" anchorCtr="0">
            <a:normAutofit/>
          </a:bodyPr>
          <a:lstStyle/>
          <a:p>
            <a:pPr marL="274320" marR="0" lvl="0" indent="-273960" algn="l" rtl="0">
              <a:lnSpc>
                <a:spcPct val="100000"/>
              </a:lnSpc>
              <a:spcBef>
                <a:spcPts val="0"/>
              </a:spcBef>
              <a:spcAft>
                <a:spcPts val="0"/>
              </a:spcAft>
              <a:buClr>
                <a:srgbClr val="FE8637"/>
              </a:buClr>
              <a:buSzPts val="2400"/>
              <a:buFont typeface="Noto Sans Symbols"/>
              <a:buChar char="●"/>
            </a:pPr>
            <a:r>
              <a:rPr lang="en-US" sz="2400" b="1" i="0" u="none" strike="noStrike" cap="none" dirty="0">
                <a:solidFill>
                  <a:srgbClr val="000000"/>
                </a:solidFill>
                <a:latin typeface="+mj-lt"/>
                <a:ea typeface="Century Schoolbook"/>
                <a:cs typeface="Century Schoolbook"/>
                <a:sym typeface="Century Schoolbook"/>
              </a:rPr>
              <a:t>Tools and Technologies to be used to develop the project is </a:t>
            </a:r>
            <a:endParaRPr sz="2400" b="0" i="0" u="none" strike="noStrike" cap="none" dirty="0">
              <a:solidFill>
                <a:srgbClr val="000000"/>
              </a:solidFill>
              <a:latin typeface="+mj-lt"/>
              <a:sym typeface="Arial"/>
            </a:endParaRPr>
          </a:p>
          <a:p>
            <a:pPr marL="274320" marR="0" lvl="0" indent="0" algn="l" rtl="0">
              <a:lnSpc>
                <a:spcPct val="100000"/>
              </a:lnSpc>
              <a:spcBef>
                <a:spcPts val="0"/>
              </a:spcBef>
              <a:spcAft>
                <a:spcPts val="0"/>
              </a:spcAft>
              <a:buNone/>
            </a:pPr>
            <a:endParaRPr sz="2400" b="0" i="0" u="none" strike="noStrike" cap="none" dirty="0">
              <a:solidFill>
                <a:srgbClr val="000000"/>
              </a:solidFill>
              <a:latin typeface="+mj-lt"/>
              <a:sym typeface="Arial"/>
            </a:endParaRPr>
          </a:p>
          <a:p>
            <a:pPr marL="274320" marR="0" lvl="0" indent="-273960" algn="l" rtl="0">
              <a:lnSpc>
                <a:spcPct val="100000"/>
              </a:lnSpc>
              <a:spcBef>
                <a:spcPts val="0"/>
              </a:spcBef>
              <a:spcAft>
                <a:spcPts val="0"/>
              </a:spcAft>
              <a:buClr>
                <a:srgbClr val="FE8637"/>
              </a:buClr>
              <a:buSzPts val="2400"/>
              <a:buFont typeface="Noto Sans Symbols"/>
              <a:buChar char="●"/>
            </a:pPr>
            <a:r>
              <a:rPr lang="en-US" sz="2400" b="1" i="0" u="none" strike="noStrike" cap="none" dirty="0">
                <a:solidFill>
                  <a:srgbClr val="000000"/>
                </a:solidFill>
                <a:latin typeface="+mj-lt"/>
                <a:ea typeface="Century Schoolbook"/>
                <a:cs typeface="Century Schoolbook"/>
                <a:sym typeface="Century Schoolbook"/>
              </a:rPr>
              <a:t>PYTH</a:t>
            </a:r>
            <a:r>
              <a:rPr lang="en-US" sz="2400" b="1" dirty="0">
                <a:latin typeface="+mj-lt"/>
                <a:ea typeface="Century Schoolbook"/>
                <a:cs typeface="Century Schoolbook"/>
                <a:sym typeface="Century Schoolbook"/>
              </a:rPr>
              <a:t>ON</a:t>
            </a:r>
            <a:endParaRPr sz="2400" b="1" dirty="0">
              <a:latin typeface="+mj-lt"/>
              <a:ea typeface="Century Schoolbook"/>
              <a:cs typeface="Century Schoolbook"/>
              <a:sym typeface="Century Schoolbook"/>
            </a:endParaRPr>
          </a:p>
          <a:p>
            <a:pPr marL="457200" marR="0" lvl="0" indent="0" algn="l" rtl="0">
              <a:lnSpc>
                <a:spcPct val="100000"/>
              </a:lnSpc>
              <a:spcBef>
                <a:spcPts val="0"/>
              </a:spcBef>
              <a:spcAft>
                <a:spcPts val="0"/>
              </a:spcAft>
              <a:buNone/>
            </a:pPr>
            <a:endParaRPr sz="2400" b="1" dirty="0">
              <a:latin typeface="+mj-lt"/>
              <a:ea typeface="Century Schoolbook"/>
              <a:cs typeface="Century Schoolbook"/>
              <a:sym typeface="Century Schoolbook"/>
            </a:endParaRPr>
          </a:p>
          <a:p>
            <a:pPr marL="457200" marR="0" lvl="0" indent="-381000" algn="l" rtl="0">
              <a:lnSpc>
                <a:spcPct val="100000"/>
              </a:lnSpc>
              <a:spcBef>
                <a:spcPts val="0"/>
              </a:spcBef>
              <a:spcAft>
                <a:spcPts val="0"/>
              </a:spcAft>
              <a:buSzPts val="2400"/>
              <a:buFont typeface="Century Schoolbook"/>
              <a:buChar char="○"/>
            </a:pPr>
            <a:r>
              <a:rPr lang="en-US" sz="2400" b="1" dirty="0">
                <a:latin typeface="+mj-lt"/>
                <a:ea typeface="Century Schoolbook"/>
                <a:cs typeface="Century Schoolbook"/>
                <a:sym typeface="Century Schoolbook"/>
              </a:rPr>
              <a:t>Hardware Requirement</a:t>
            </a:r>
            <a:r>
              <a:rPr lang="en-US" sz="2075" b="1" dirty="0">
                <a:latin typeface="+mj-lt"/>
                <a:ea typeface="Century Schoolbook"/>
                <a:cs typeface="Century Schoolbook"/>
                <a:sym typeface="Century Schoolbook"/>
              </a:rPr>
              <a:t>s</a:t>
            </a:r>
            <a:endParaRPr sz="2075" b="1" dirty="0">
              <a:latin typeface="+mj-lt"/>
              <a:ea typeface="Century Schoolbook"/>
              <a:cs typeface="Century Schoolbook"/>
              <a:sym typeface="Century Schoolbook"/>
            </a:endParaRPr>
          </a:p>
          <a:p>
            <a:pPr marL="457200" marR="0" lvl="0" indent="-381000" algn="l" rtl="0">
              <a:lnSpc>
                <a:spcPct val="100000"/>
              </a:lnSpc>
              <a:spcBef>
                <a:spcPts val="0"/>
              </a:spcBef>
              <a:spcAft>
                <a:spcPts val="0"/>
              </a:spcAft>
              <a:buSzPts val="2400"/>
              <a:buFont typeface="Century Schoolbook"/>
              <a:buChar char="○"/>
            </a:pPr>
            <a:r>
              <a:rPr lang="en-US" sz="2075" b="1" dirty="0">
                <a:latin typeface="+mj-lt"/>
                <a:ea typeface="Century Schoolbook"/>
                <a:cs typeface="Century Schoolbook"/>
                <a:sym typeface="Century Schoolbook"/>
              </a:rPr>
              <a:t>Processor : Intel Celeron or higher</a:t>
            </a:r>
            <a:endParaRPr sz="2075" b="1" dirty="0">
              <a:latin typeface="+mj-lt"/>
              <a:ea typeface="Century Schoolbook"/>
              <a:cs typeface="Century Schoolbook"/>
              <a:sym typeface="Century Schoolbook"/>
            </a:endParaRPr>
          </a:p>
          <a:p>
            <a:pPr marL="457200" marR="0" lvl="0" indent="-360405" algn="l" rtl="0">
              <a:lnSpc>
                <a:spcPct val="100000"/>
              </a:lnSpc>
              <a:spcBef>
                <a:spcPts val="0"/>
              </a:spcBef>
              <a:spcAft>
                <a:spcPts val="0"/>
              </a:spcAft>
              <a:buSzPts val="2076"/>
              <a:buFont typeface="Century Schoolbook"/>
              <a:buChar char="○"/>
            </a:pPr>
            <a:r>
              <a:rPr lang="en-US" sz="2075" b="1" dirty="0">
                <a:latin typeface="+mj-lt"/>
                <a:ea typeface="Century Schoolbook"/>
                <a:cs typeface="Century Schoolbook"/>
                <a:sym typeface="Century Schoolbook"/>
              </a:rPr>
              <a:t>Ram : 2gb or higher</a:t>
            </a:r>
            <a:r>
              <a:rPr lang="en-US" sz="2400" b="1" dirty="0">
                <a:latin typeface="+mj-lt"/>
                <a:ea typeface="Century Schoolbook"/>
                <a:cs typeface="Century Schoolbook"/>
                <a:sym typeface="Century Schoolbook"/>
              </a:rPr>
              <a:t> </a:t>
            </a:r>
            <a:endParaRPr sz="2400" b="1" dirty="0">
              <a:latin typeface="+mj-lt"/>
              <a:ea typeface="Century Schoolbook"/>
              <a:cs typeface="Century Schoolbook"/>
              <a:sym typeface="Century Schoolbook"/>
            </a:endParaRPr>
          </a:p>
          <a:p>
            <a:pPr marL="914400" marR="0" lvl="0" indent="0" algn="l" rtl="0">
              <a:lnSpc>
                <a:spcPct val="100000"/>
              </a:lnSpc>
              <a:spcBef>
                <a:spcPts val="0"/>
              </a:spcBef>
              <a:spcAft>
                <a:spcPts val="0"/>
              </a:spcAft>
              <a:buNone/>
            </a:pPr>
            <a:endParaRPr sz="2400" b="1" dirty="0">
              <a:latin typeface="+mj-lt"/>
              <a:ea typeface="Century Schoolbook"/>
              <a:cs typeface="Century Schoolbook"/>
              <a:sym typeface="Century Schoolbook"/>
            </a:endParaRPr>
          </a:p>
          <a:p>
            <a:pPr marL="457200" marR="0" lvl="0" indent="-381000" algn="l" rtl="0">
              <a:lnSpc>
                <a:spcPct val="100000"/>
              </a:lnSpc>
              <a:spcBef>
                <a:spcPts val="0"/>
              </a:spcBef>
              <a:spcAft>
                <a:spcPts val="0"/>
              </a:spcAft>
              <a:buSzPts val="2400"/>
              <a:buFont typeface="Century Schoolbook"/>
              <a:buChar char="○"/>
            </a:pPr>
            <a:r>
              <a:rPr lang="en-US" sz="2400" b="1" dirty="0">
                <a:latin typeface="+mj-lt"/>
                <a:ea typeface="Century Schoolbook"/>
                <a:cs typeface="Century Schoolbook"/>
                <a:sym typeface="Century Schoolbook"/>
              </a:rPr>
              <a:t> Software Requirements</a:t>
            </a:r>
            <a:endParaRPr sz="2400" b="1" dirty="0">
              <a:latin typeface="+mj-lt"/>
              <a:ea typeface="Century Schoolbook"/>
              <a:cs typeface="Century Schoolbook"/>
              <a:sym typeface="Century Schoolbook"/>
            </a:endParaRPr>
          </a:p>
          <a:p>
            <a:pPr marL="457200" marR="0" lvl="0" indent="-355600" algn="l" rtl="0">
              <a:lnSpc>
                <a:spcPct val="100000"/>
              </a:lnSpc>
              <a:spcBef>
                <a:spcPts val="0"/>
              </a:spcBef>
              <a:spcAft>
                <a:spcPts val="0"/>
              </a:spcAft>
              <a:buSzPts val="2000"/>
              <a:buFont typeface="Century Schoolbook"/>
              <a:buChar char="○"/>
            </a:pPr>
            <a:r>
              <a:rPr lang="en-US" sz="2000" b="1" dirty="0">
                <a:latin typeface="+mj-lt"/>
                <a:ea typeface="Century Schoolbook"/>
                <a:cs typeface="Century Schoolbook"/>
                <a:sym typeface="Century Schoolbook"/>
              </a:rPr>
              <a:t>OS : Windows , Linux </a:t>
            </a:r>
            <a:endParaRPr sz="2000" b="1" dirty="0">
              <a:latin typeface="+mj-lt"/>
              <a:ea typeface="Century Schoolbook"/>
              <a:cs typeface="Century Schoolbook"/>
              <a:sym typeface="Century Schoolbook"/>
            </a:endParaRPr>
          </a:p>
          <a:p>
            <a:pPr marL="457200" marR="0" lvl="0" indent="-355600" algn="l" rtl="0">
              <a:lnSpc>
                <a:spcPct val="100000"/>
              </a:lnSpc>
              <a:spcBef>
                <a:spcPts val="0"/>
              </a:spcBef>
              <a:spcAft>
                <a:spcPts val="0"/>
              </a:spcAft>
              <a:buSzPts val="2000"/>
              <a:buFont typeface="Century Schoolbook"/>
              <a:buChar char="○"/>
            </a:pPr>
            <a:r>
              <a:rPr lang="en-US" sz="2000" b="1" dirty="0">
                <a:latin typeface="+mj-lt"/>
                <a:ea typeface="Century Schoolbook"/>
                <a:cs typeface="Century Schoolbook"/>
                <a:sym typeface="Century Schoolbook"/>
              </a:rPr>
              <a:t>Application : Python </a:t>
            </a:r>
            <a:r>
              <a:rPr lang="en-US" sz="2000" b="1" dirty="0" err="1">
                <a:latin typeface="+mj-lt"/>
                <a:ea typeface="Century Schoolbook"/>
                <a:cs typeface="Century Schoolbook"/>
                <a:sym typeface="Century Schoolbook"/>
              </a:rPr>
              <a:t>Interpretor</a:t>
            </a:r>
            <a:endParaRPr sz="2000" b="1" dirty="0">
              <a:latin typeface="+mj-lt"/>
              <a:ea typeface="Century Schoolbook"/>
              <a:cs typeface="Century Schoolbook"/>
              <a:sym typeface="Century Schoolbook"/>
            </a:endParaRPr>
          </a:p>
        </p:txBody>
      </p:sp>
      <p:sp>
        <p:nvSpPr>
          <p:cNvPr id="160" name="Google Shape;160;p30"/>
          <p:cNvSpPr/>
          <p:nvPr/>
        </p:nvSpPr>
        <p:spPr>
          <a:xfrm>
            <a:off x="8104320" y="5733360"/>
            <a:ext cx="643680" cy="647640"/>
          </a:xfrm>
          <a:custGeom>
            <a:avLst/>
            <a:gdLst/>
            <a:ahLst/>
            <a:cxnLst/>
            <a:rect l="l" t="t" r="r" b="b"/>
            <a:pathLst>
              <a:path w="120000" h="120000" extrusionOk="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moveTo>
                  <a:pt x="60000" y="15277"/>
                </a:moveTo>
                <a:lnTo>
                  <a:pt x="15000" y="60000"/>
                </a:lnTo>
                <a:lnTo>
                  <a:pt x="105000" y="60000"/>
                </a:lnTo>
                <a:close/>
                <a:moveTo>
                  <a:pt x="54375" y="82361"/>
                </a:moveTo>
                <a:lnTo>
                  <a:pt x="65625" y="82361"/>
                </a:lnTo>
                <a:lnTo>
                  <a:pt x="65625" y="104723"/>
                </a:lnTo>
                <a:lnTo>
                  <a:pt x="54375" y="104723"/>
                </a:lnTo>
                <a:close/>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moveTo>
                  <a:pt x="0" y="0"/>
                </a:moveTo>
                <a:lnTo>
                  <a:pt x="120000" y="0"/>
                </a:lnTo>
                <a:lnTo>
                  <a:pt x="120000" y="120000"/>
                </a:lnTo>
                <a:lnTo>
                  <a:pt x="0" y="120000"/>
                </a:lnTo>
                <a:close/>
              </a:path>
            </a:pathLst>
          </a:custGeom>
          <a:solidFill>
            <a:schemeClr val="accent1"/>
          </a:solidFill>
          <a:ln w="25400" cap="flat" cmpd="sng">
            <a:solidFill>
              <a:srgbClr val="000000"/>
            </a:solidFill>
            <a:prstDash val="solid"/>
            <a:roun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p:nvPr/>
        </p:nvSpPr>
        <p:spPr>
          <a:xfrm>
            <a:off x="304920" y="380880"/>
            <a:ext cx="8534160" cy="75852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None/>
            </a:pPr>
            <a:r>
              <a:rPr lang="en-US" sz="3000" b="0" i="0" u="none" strike="noStrike" cap="small">
                <a:solidFill>
                  <a:srgbClr val="575F6D"/>
                </a:solidFill>
                <a:latin typeface="Century Schoolbook"/>
                <a:ea typeface="Century Schoolbook"/>
                <a:cs typeface="Century Schoolbook"/>
                <a:sym typeface="Century Schoolbook"/>
              </a:rPr>
              <a:t>Features of Proposed System</a:t>
            </a:r>
            <a:endParaRPr sz="3000" b="0" i="0" u="none" strike="noStrike" cap="none">
              <a:solidFill>
                <a:srgbClr val="000000"/>
              </a:solidFill>
              <a:latin typeface="Arial"/>
              <a:ea typeface="Arial"/>
              <a:cs typeface="Arial"/>
              <a:sym typeface="Arial"/>
            </a:endParaRPr>
          </a:p>
        </p:txBody>
      </p:sp>
      <p:sp>
        <p:nvSpPr>
          <p:cNvPr id="166" name="Google Shape;166;p31"/>
          <p:cNvSpPr txBox="1"/>
          <p:nvPr/>
        </p:nvSpPr>
        <p:spPr>
          <a:xfrm>
            <a:off x="457200" y="1139400"/>
            <a:ext cx="7467000" cy="4873200"/>
          </a:xfrm>
          <a:prstGeom prst="rect">
            <a:avLst/>
          </a:prstGeom>
          <a:noFill/>
          <a:ln>
            <a:noFill/>
          </a:ln>
        </p:spPr>
        <p:txBody>
          <a:bodyPr spcFirstLastPara="1" wrap="square" lIns="91425" tIns="45700" rIns="91425" bIns="45700" anchor="t" anchorCtr="0">
            <a:normAutofit/>
          </a:bodyPr>
          <a:lstStyle/>
          <a:p>
            <a:pPr marL="457200" marR="0" lvl="0" indent="0" algn="l" rtl="0">
              <a:lnSpc>
                <a:spcPct val="100000"/>
              </a:lnSpc>
              <a:spcBef>
                <a:spcPts val="0"/>
              </a:spcBef>
              <a:spcAft>
                <a:spcPts val="0"/>
              </a:spcAft>
              <a:buNone/>
            </a:pPr>
            <a:endParaRPr sz="2400" b="0" i="0" u="none" strike="noStrike" cap="none" dirty="0">
              <a:solidFill>
                <a:srgbClr val="000000"/>
              </a:solidFill>
              <a:latin typeface="+mj-lt"/>
              <a:sym typeface="Arial"/>
            </a:endParaRPr>
          </a:p>
          <a:p>
            <a:pPr marL="274320" marR="0" lvl="0" indent="0" algn="l" rtl="0">
              <a:lnSpc>
                <a:spcPct val="100000"/>
              </a:lnSpc>
              <a:spcBef>
                <a:spcPts val="0"/>
              </a:spcBef>
              <a:spcAft>
                <a:spcPts val="0"/>
              </a:spcAft>
              <a:buNone/>
            </a:pPr>
            <a:endParaRPr sz="2400" b="0" i="0" u="none" strike="noStrike" cap="none" dirty="0">
              <a:solidFill>
                <a:srgbClr val="000000"/>
              </a:solidFill>
              <a:latin typeface="+mj-lt"/>
              <a:sym typeface="Arial"/>
            </a:endParaRPr>
          </a:p>
          <a:p>
            <a:pPr marL="274320" marR="0" lvl="0" indent="-274320" algn="l" rtl="0">
              <a:lnSpc>
                <a:spcPct val="100000"/>
              </a:lnSpc>
              <a:spcBef>
                <a:spcPts val="0"/>
              </a:spcBef>
              <a:spcAft>
                <a:spcPts val="0"/>
              </a:spcAft>
              <a:buClr>
                <a:srgbClr val="FE8637"/>
              </a:buClr>
              <a:buSzPts val="2400"/>
              <a:buFont typeface="Noto Sans Symbols"/>
              <a:buChar char="●"/>
            </a:pPr>
            <a:r>
              <a:rPr lang="en-US" sz="2400" b="0" i="0" u="none" strike="noStrike" cap="none" dirty="0">
                <a:solidFill>
                  <a:srgbClr val="000000"/>
                </a:solidFill>
                <a:latin typeface="+mj-lt"/>
                <a:ea typeface="Times New Roman"/>
                <a:cs typeface="Times New Roman"/>
                <a:sym typeface="Times New Roman"/>
              </a:rPr>
              <a:t>It has various functions which is efficient and convenient for the user . It has functions such as :</a:t>
            </a:r>
            <a:endParaRPr sz="2400" b="0" i="0" u="none" strike="noStrike" cap="none" dirty="0">
              <a:solidFill>
                <a:srgbClr val="000000"/>
              </a:solidFill>
              <a:latin typeface="+mj-lt"/>
              <a:ea typeface="Times New Roman"/>
              <a:cs typeface="Times New Roman"/>
              <a:sym typeface="Times New Roman"/>
            </a:endParaRPr>
          </a:p>
          <a:p>
            <a:pPr marL="457200" marR="0" lvl="0" indent="0" algn="l" rtl="0">
              <a:lnSpc>
                <a:spcPct val="100000"/>
              </a:lnSpc>
              <a:spcBef>
                <a:spcPts val="0"/>
              </a:spcBef>
              <a:spcAft>
                <a:spcPts val="0"/>
              </a:spcAft>
              <a:buNone/>
            </a:pPr>
            <a:endParaRPr sz="2400" dirty="0">
              <a:latin typeface="+mj-lt"/>
              <a:ea typeface="Times New Roman"/>
              <a:cs typeface="Times New Roman"/>
              <a:sym typeface="Times New Roman"/>
            </a:endParaRPr>
          </a:p>
          <a:p>
            <a:pPr marL="274320" marR="0" lvl="0" indent="-273960" algn="l" rtl="0">
              <a:lnSpc>
                <a:spcPct val="100000"/>
              </a:lnSpc>
              <a:spcBef>
                <a:spcPts val="0"/>
              </a:spcBef>
              <a:spcAft>
                <a:spcPts val="0"/>
              </a:spcAft>
              <a:buClr>
                <a:srgbClr val="FE8637"/>
              </a:buClr>
              <a:buSzPts val="2400"/>
              <a:buFont typeface="Times New Roman"/>
              <a:buChar char="●"/>
            </a:pPr>
            <a:r>
              <a:rPr lang="en-US" sz="2400" b="0" i="0" u="none" strike="noStrike" cap="none" dirty="0">
                <a:solidFill>
                  <a:srgbClr val="000000"/>
                </a:solidFill>
                <a:latin typeface="+mj-lt"/>
                <a:ea typeface="Times New Roman"/>
                <a:cs typeface="Times New Roman"/>
                <a:sym typeface="Times New Roman"/>
              </a:rPr>
              <a:t>1. We can Login</a:t>
            </a:r>
          </a:p>
          <a:p>
            <a:pPr marL="274320" marR="0" lvl="0" indent="-273960" algn="l" rtl="0">
              <a:lnSpc>
                <a:spcPct val="100000"/>
              </a:lnSpc>
              <a:spcBef>
                <a:spcPts val="0"/>
              </a:spcBef>
              <a:spcAft>
                <a:spcPts val="0"/>
              </a:spcAft>
              <a:buClr>
                <a:srgbClr val="FE8637"/>
              </a:buClr>
              <a:buSzPts val="2400"/>
              <a:buFont typeface="Times New Roman"/>
              <a:buChar char="●"/>
            </a:pPr>
            <a:r>
              <a:rPr lang="en-US" sz="2400" dirty="0">
                <a:latin typeface="+mj-lt"/>
                <a:ea typeface="Times New Roman"/>
                <a:cs typeface="Times New Roman"/>
                <a:sym typeface="Times New Roman"/>
              </a:rPr>
              <a:t>2</a:t>
            </a:r>
            <a:r>
              <a:rPr lang="en-US" sz="2400" b="0" i="0" u="none" strike="noStrike" cap="none" dirty="0">
                <a:solidFill>
                  <a:srgbClr val="000000"/>
                </a:solidFill>
                <a:latin typeface="+mj-lt"/>
                <a:ea typeface="Times New Roman"/>
                <a:cs typeface="Times New Roman"/>
                <a:sym typeface="Times New Roman"/>
              </a:rPr>
              <a:t>. We can add contacts.</a:t>
            </a:r>
            <a:endParaRPr sz="2400" b="0" i="0" u="none" strike="noStrike" cap="none" dirty="0">
              <a:solidFill>
                <a:srgbClr val="000000"/>
              </a:solidFill>
              <a:latin typeface="+mj-lt"/>
              <a:sym typeface="Arial"/>
            </a:endParaRPr>
          </a:p>
          <a:p>
            <a:pPr marL="274320" marR="0" lvl="0" indent="-273960" algn="l" rtl="0">
              <a:lnSpc>
                <a:spcPct val="100000"/>
              </a:lnSpc>
              <a:spcBef>
                <a:spcPts val="0"/>
              </a:spcBef>
              <a:spcAft>
                <a:spcPts val="0"/>
              </a:spcAft>
              <a:buClr>
                <a:srgbClr val="FE8637"/>
              </a:buClr>
              <a:buSzPts val="2400"/>
              <a:buFont typeface="Times New Roman"/>
              <a:buChar char="●"/>
            </a:pPr>
            <a:r>
              <a:rPr lang="en-US" sz="2400" dirty="0">
                <a:latin typeface="+mj-lt"/>
                <a:ea typeface="Times New Roman"/>
                <a:cs typeface="Times New Roman"/>
                <a:sym typeface="Times New Roman"/>
              </a:rPr>
              <a:t>3</a:t>
            </a:r>
            <a:r>
              <a:rPr lang="en-US" sz="2400" b="0" i="0" u="none" strike="noStrike" cap="none" dirty="0">
                <a:solidFill>
                  <a:srgbClr val="000000"/>
                </a:solidFill>
                <a:latin typeface="+mj-lt"/>
                <a:ea typeface="Times New Roman"/>
                <a:cs typeface="Times New Roman"/>
                <a:sym typeface="Times New Roman"/>
              </a:rPr>
              <a:t>. We can view contacts.</a:t>
            </a:r>
            <a:endParaRPr sz="2400" b="0" i="0" u="none" strike="noStrike" cap="none" dirty="0">
              <a:solidFill>
                <a:srgbClr val="000000"/>
              </a:solidFill>
              <a:latin typeface="+mj-lt"/>
              <a:sym typeface="Arial"/>
            </a:endParaRPr>
          </a:p>
          <a:p>
            <a:pPr marL="274320" marR="0" lvl="0" indent="-273960" algn="l" rtl="0">
              <a:lnSpc>
                <a:spcPct val="100000"/>
              </a:lnSpc>
              <a:spcBef>
                <a:spcPts val="0"/>
              </a:spcBef>
              <a:spcAft>
                <a:spcPts val="0"/>
              </a:spcAft>
              <a:buClr>
                <a:srgbClr val="FE8637"/>
              </a:buClr>
              <a:buSzPts val="2400"/>
              <a:buFont typeface="Times New Roman"/>
              <a:buChar char="●"/>
            </a:pPr>
            <a:r>
              <a:rPr lang="en-US" sz="2400" dirty="0">
                <a:latin typeface="+mj-lt"/>
                <a:ea typeface="Times New Roman"/>
                <a:cs typeface="Times New Roman"/>
                <a:sym typeface="Times New Roman"/>
              </a:rPr>
              <a:t>4.</a:t>
            </a:r>
            <a:r>
              <a:rPr lang="en-US" sz="2400" b="0" i="0" u="none" strike="noStrike" cap="none" dirty="0">
                <a:solidFill>
                  <a:srgbClr val="000000"/>
                </a:solidFill>
                <a:latin typeface="+mj-lt"/>
                <a:ea typeface="Times New Roman"/>
                <a:cs typeface="Times New Roman"/>
                <a:sym typeface="Times New Roman"/>
              </a:rPr>
              <a:t> We an delete existing contacts.</a:t>
            </a:r>
            <a:endParaRPr sz="2400" b="0" i="0" u="none" strike="noStrike" cap="none" dirty="0">
              <a:solidFill>
                <a:srgbClr val="000000"/>
              </a:solidFill>
              <a:latin typeface="+mj-lt"/>
              <a:sym typeface="Arial"/>
            </a:endParaRPr>
          </a:p>
          <a:p>
            <a:pPr marL="274320" marR="0" lvl="0" indent="-273960" algn="l" rtl="0">
              <a:lnSpc>
                <a:spcPct val="100000"/>
              </a:lnSpc>
              <a:spcBef>
                <a:spcPts val="0"/>
              </a:spcBef>
              <a:spcAft>
                <a:spcPts val="0"/>
              </a:spcAft>
              <a:buClr>
                <a:srgbClr val="FE8637"/>
              </a:buClr>
              <a:buSzPts val="2400"/>
              <a:buFont typeface="Times New Roman"/>
              <a:buChar char="●"/>
            </a:pPr>
            <a:r>
              <a:rPr lang="en-US" sz="2400" dirty="0">
                <a:latin typeface="+mj-lt"/>
                <a:ea typeface="Times New Roman"/>
                <a:cs typeface="Times New Roman"/>
                <a:sym typeface="Times New Roman"/>
              </a:rPr>
              <a:t>5</a:t>
            </a:r>
            <a:r>
              <a:rPr lang="en-US" sz="2400" b="0" i="0" u="none" strike="noStrike" cap="none" dirty="0">
                <a:solidFill>
                  <a:srgbClr val="000000"/>
                </a:solidFill>
                <a:latin typeface="+mj-lt"/>
                <a:ea typeface="Times New Roman"/>
                <a:cs typeface="Times New Roman"/>
                <a:sym typeface="Times New Roman"/>
              </a:rPr>
              <a:t>. We can reset contacts Fields.</a:t>
            </a:r>
            <a:endParaRPr sz="2400" b="0" i="0" u="none" strike="noStrike" cap="none" dirty="0">
              <a:solidFill>
                <a:srgbClr val="000000"/>
              </a:solidFill>
              <a:latin typeface="+mj-lt"/>
              <a:sym typeface="Arial"/>
            </a:endParaRPr>
          </a:p>
          <a:p>
            <a:pPr marL="360" marR="0" lvl="0" algn="l" rtl="0">
              <a:lnSpc>
                <a:spcPct val="100000"/>
              </a:lnSpc>
              <a:spcBef>
                <a:spcPts val="0"/>
              </a:spcBef>
              <a:spcAft>
                <a:spcPts val="0"/>
              </a:spcAft>
              <a:buClr>
                <a:srgbClr val="FE8637"/>
              </a:buClr>
              <a:buSzPts val="2400"/>
            </a:pPr>
            <a:endParaRPr sz="2400" b="0" i="0" u="none" strike="noStrike" cap="none" dirty="0">
              <a:solidFill>
                <a:srgbClr val="000000"/>
              </a:solidFill>
              <a:latin typeface="+mj-lt"/>
              <a:sym typeface="Arial"/>
            </a:endParaRPr>
          </a:p>
        </p:txBody>
      </p:sp>
      <p:sp>
        <p:nvSpPr>
          <p:cNvPr id="167" name="Google Shape;167;p31"/>
          <p:cNvSpPr/>
          <p:nvPr/>
        </p:nvSpPr>
        <p:spPr>
          <a:xfrm>
            <a:off x="8104320" y="5733360"/>
            <a:ext cx="643680" cy="647640"/>
          </a:xfrm>
          <a:custGeom>
            <a:avLst/>
            <a:gdLst/>
            <a:ahLst/>
            <a:cxnLst/>
            <a:rect l="l" t="t" r="r" b="b"/>
            <a:pathLst>
              <a:path w="120000" h="120000" extrusionOk="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moveTo>
                  <a:pt x="60000" y="15277"/>
                </a:moveTo>
                <a:lnTo>
                  <a:pt x="15000" y="60000"/>
                </a:lnTo>
                <a:lnTo>
                  <a:pt x="105000" y="60000"/>
                </a:lnTo>
                <a:close/>
                <a:moveTo>
                  <a:pt x="54375" y="82361"/>
                </a:moveTo>
                <a:lnTo>
                  <a:pt x="65625" y="82361"/>
                </a:lnTo>
                <a:lnTo>
                  <a:pt x="65625" y="104723"/>
                </a:lnTo>
                <a:lnTo>
                  <a:pt x="54375" y="104723"/>
                </a:lnTo>
                <a:close/>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moveTo>
                  <a:pt x="0" y="0"/>
                </a:moveTo>
                <a:lnTo>
                  <a:pt x="120000" y="0"/>
                </a:lnTo>
                <a:lnTo>
                  <a:pt x="120000" y="120000"/>
                </a:lnTo>
                <a:lnTo>
                  <a:pt x="0" y="120000"/>
                </a:lnTo>
                <a:close/>
              </a:path>
            </a:pathLst>
          </a:custGeom>
          <a:solidFill>
            <a:schemeClr val="accent1"/>
          </a:solidFill>
          <a:ln w="25400" cap="flat" cmpd="sng">
            <a:solidFill>
              <a:srgbClr val="000000"/>
            </a:solidFill>
            <a:prstDash val="solid"/>
            <a:roun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p:nvPr/>
        </p:nvSpPr>
        <p:spPr>
          <a:xfrm>
            <a:off x="457200" y="274680"/>
            <a:ext cx="7467120" cy="114264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None/>
            </a:pPr>
            <a:r>
              <a:rPr lang="en-US" sz="3000" b="0" i="0" u="none" strike="noStrike" cap="small">
                <a:solidFill>
                  <a:srgbClr val="575F6D"/>
                </a:solidFill>
                <a:latin typeface="Century Schoolbook"/>
                <a:ea typeface="Century Schoolbook"/>
                <a:cs typeface="Century Schoolbook"/>
                <a:sym typeface="Century Schoolbook"/>
              </a:rPr>
              <a:t>Limitation of Proposed System</a:t>
            </a:r>
            <a:endParaRPr sz="3000" b="0" i="0" u="none" strike="noStrike" cap="none">
              <a:solidFill>
                <a:srgbClr val="000000"/>
              </a:solidFill>
              <a:latin typeface="Arial"/>
              <a:ea typeface="Arial"/>
              <a:cs typeface="Arial"/>
              <a:sym typeface="Arial"/>
            </a:endParaRPr>
          </a:p>
        </p:txBody>
      </p:sp>
      <p:sp>
        <p:nvSpPr>
          <p:cNvPr id="173" name="Google Shape;173;p32"/>
          <p:cNvSpPr txBox="1"/>
          <p:nvPr/>
        </p:nvSpPr>
        <p:spPr>
          <a:xfrm>
            <a:off x="457200" y="1417320"/>
            <a:ext cx="7467120" cy="487332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2400" b="0" i="0" u="none" strike="noStrike" cap="none" dirty="0">
              <a:solidFill>
                <a:srgbClr val="000000"/>
              </a:solidFill>
              <a:latin typeface="+mj-lt"/>
              <a:sym typeface="Arial"/>
            </a:endParaRPr>
          </a:p>
          <a:p>
            <a:pPr marL="274320" marR="0" lvl="0" indent="-247320" algn="l" rtl="0">
              <a:lnSpc>
                <a:spcPct val="100000"/>
              </a:lnSpc>
              <a:spcBef>
                <a:spcPts val="0"/>
              </a:spcBef>
              <a:spcAft>
                <a:spcPts val="0"/>
              </a:spcAft>
              <a:buClr>
                <a:srgbClr val="FE8637"/>
              </a:buClr>
              <a:buSzPts val="2400"/>
              <a:buFont typeface="Times New Roman"/>
              <a:buChar char="●"/>
            </a:pPr>
            <a:r>
              <a:rPr lang="en-US" sz="2400" b="0" i="0" u="none" strike="noStrike" cap="none" dirty="0">
                <a:solidFill>
                  <a:srgbClr val="000000"/>
                </a:solidFill>
                <a:latin typeface="+mj-lt"/>
                <a:ea typeface="Times New Roman"/>
                <a:cs typeface="Times New Roman"/>
                <a:sym typeface="Times New Roman"/>
              </a:rPr>
              <a:t>1. It can’t add secondary name or phone number.</a:t>
            </a:r>
            <a:endParaRPr sz="2400" b="0" i="0" u="none" strike="noStrike" cap="none" dirty="0">
              <a:solidFill>
                <a:srgbClr val="000000"/>
              </a:solidFill>
              <a:latin typeface="+mj-lt"/>
              <a:sym typeface="Arial"/>
            </a:endParaRPr>
          </a:p>
          <a:p>
            <a:pPr marL="274320" marR="0" lvl="0" indent="-247319" algn="l" rtl="0">
              <a:lnSpc>
                <a:spcPct val="100000"/>
              </a:lnSpc>
              <a:spcBef>
                <a:spcPts val="0"/>
              </a:spcBef>
              <a:spcAft>
                <a:spcPts val="0"/>
              </a:spcAft>
              <a:buClr>
                <a:srgbClr val="FE8637"/>
              </a:buClr>
              <a:buSzPts val="2400"/>
              <a:buFont typeface="Times New Roman"/>
              <a:buChar char="●"/>
            </a:pPr>
            <a:r>
              <a:rPr lang="en-US" sz="2400" b="0" i="0" u="none" strike="noStrike" cap="none" dirty="0">
                <a:solidFill>
                  <a:srgbClr val="000000"/>
                </a:solidFill>
                <a:latin typeface="+mj-lt"/>
                <a:ea typeface="Times New Roman"/>
                <a:cs typeface="Times New Roman"/>
                <a:sym typeface="Times New Roman"/>
              </a:rPr>
              <a:t>2. It can’t run on platforms which does not support python</a:t>
            </a:r>
            <a:r>
              <a:rPr lang="en-US" sz="2400" dirty="0">
                <a:latin typeface="+mj-lt"/>
                <a:ea typeface="Times New Roman"/>
                <a:cs typeface="Times New Roman"/>
                <a:sym typeface="Times New Roman"/>
              </a:rPr>
              <a:t> </a:t>
            </a:r>
            <a:r>
              <a:rPr lang="en-US" sz="2400" b="0" i="0" u="none" strike="noStrike" cap="none" dirty="0">
                <a:solidFill>
                  <a:srgbClr val="000000"/>
                </a:solidFill>
                <a:latin typeface="+mj-lt"/>
                <a:ea typeface="Times New Roman"/>
                <a:cs typeface="Times New Roman"/>
                <a:sym typeface="Times New Roman"/>
              </a:rPr>
              <a:t>language.</a:t>
            </a:r>
            <a:endParaRPr sz="2400" b="0" i="0" u="none" strike="noStrike" cap="none" dirty="0">
              <a:solidFill>
                <a:srgbClr val="000000"/>
              </a:solidFill>
              <a:latin typeface="+mj-lt"/>
              <a:sym typeface="Arial"/>
            </a:endParaRPr>
          </a:p>
          <a:p>
            <a:pPr marL="274320" marR="0" lvl="0" indent="-247320" algn="l" rtl="0">
              <a:lnSpc>
                <a:spcPct val="100000"/>
              </a:lnSpc>
              <a:spcBef>
                <a:spcPts val="0"/>
              </a:spcBef>
              <a:spcAft>
                <a:spcPts val="0"/>
              </a:spcAft>
              <a:buClr>
                <a:srgbClr val="FE8637"/>
              </a:buClr>
              <a:buSzPts val="2400"/>
              <a:buFont typeface="Times New Roman"/>
              <a:buChar char="●"/>
            </a:pPr>
            <a:r>
              <a:rPr lang="en-US" sz="2400" b="0" i="0" u="none" strike="noStrike" cap="none" dirty="0">
                <a:solidFill>
                  <a:srgbClr val="000000"/>
                </a:solidFill>
                <a:latin typeface="+mj-lt"/>
                <a:ea typeface="Times New Roman"/>
                <a:cs typeface="Times New Roman"/>
                <a:sym typeface="Times New Roman"/>
              </a:rPr>
              <a:t>3. It is not connected to the cloud and it does not create backup files so one the contacts are deleted they cannot be accessed again.</a:t>
            </a:r>
            <a:endParaRPr sz="2400" b="0" i="0" u="none" strike="noStrike" cap="none" dirty="0">
              <a:solidFill>
                <a:srgbClr val="000000"/>
              </a:solidFill>
              <a:latin typeface="+mj-lt"/>
              <a:sym typeface="Arial"/>
            </a:endParaRPr>
          </a:p>
        </p:txBody>
      </p:sp>
      <p:sp>
        <p:nvSpPr>
          <p:cNvPr id="174" name="Google Shape;174;p32"/>
          <p:cNvSpPr/>
          <p:nvPr/>
        </p:nvSpPr>
        <p:spPr>
          <a:xfrm>
            <a:off x="8104320" y="5733360"/>
            <a:ext cx="643680" cy="647640"/>
          </a:xfrm>
          <a:custGeom>
            <a:avLst/>
            <a:gdLst/>
            <a:ahLst/>
            <a:cxnLst/>
            <a:rect l="l" t="t" r="r" b="b"/>
            <a:pathLst>
              <a:path w="120000" h="120000" extrusionOk="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moveTo>
                  <a:pt x="60000" y="15277"/>
                </a:moveTo>
                <a:lnTo>
                  <a:pt x="15000" y="60000"/>
                </a:lnTo>
                <a:lnTo>
                  <a:pt x="105000" y="60000"/>
                </a:lnTo>
                <a:close/>
                <a:moveTo>
                  <a:pt x="54375" y="82361"/>
                </a:moveTo>
                <a:lnTo>
                  <a:pt x="65625" y="82361"/>
                </a:lnTo>
                <a:lnTo>
                  <a:pt x="65625" y="104723"/>
                </a:lnTo>
                <a:lnTo>
                  <a:pt x="54375" y="104723"/>
                </a:lnTo>
                <a:close/>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moveTo>
                  <a:pt x="0" y="0"/>
                </a:moveTo>
                <a:lnTo>
                  <a:pt x="120000" y="0"/>
                </a:lnTo>
                <a:lnTo>
                  <a:pt x="120000" y="120000"/>
                </a:lnTo>
                <a:lnTo>
                  <a:pt x="0" y="120000"/>
                </a:lnTo>
                <a:close/>
              </a:path>
            </a:pathLst>
          </a:custGeom>
          <a:solidFill>
            <a:schemeClr val="accent1"/>
          </a:solidFill>
          <a:ln w="25400" cap="flat" cmpd="sng">
            <a:solidFill>
              <a:srgbClr val="000000"/>
            </a:solidFill>
            <a:prstDash val="solid"/>
            <a:roun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p:nvPr/>
        </p:nvSpPr>
        <p:spPr>
          <a:xfrm>
            <a:off x="457200" y="274680"/>
            <a:ext cx="7467120" cy="114264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None/>
            </a:pPr>
            <a:r>
              <a:rPr lang="en-US" sz="3000" b="0" i="0" u="none" strike="noStrike" cap="small" dirty="0">
                <a:solidFill>
                  <a:srgbClr val="575F6D"/>
                </a:solidFill>
                <a:latin typeface="Century Schoolbook"/>
                <a:ea typeface="Century Schoolbook"/>
                <a:cs typeface="Century Schoolbook"/>
                <a:sym typeface="Century Schoolbook"/>
              </a:rPr>
              <a:t>Users and their role description</a:t>
            </a:r>
            <a:endParaRPr sz="3000" b="0" i="0" u="none" strike="noStrike" cap="none" dirty="0">
              <a:solidFill>
                <a:srgbClr val="000000"/>
              </a:solidFill>
              <a:latin typeface="Arial"/>
              <a:ea typeface="Arial"/>
              <a:cs typeface="Arial"/>
              <a:sym typeface="Arial"/>
            </a:endParaRPr>
          </a:p>
        </p:txBody>
      </p:sp>
      <p:sp>
        <p:nvSpPr>
          <p:cNvPr id="180" name="Google Shape;180;p33"/>
          <p:cNvSpPr txBox="1"/>
          <p:nvPr/>
        </p:nvSpPr>
        <p:spPr>
          <a:xfrm>
            <a:off x="457200" y="1616375"/>
            <a:ext cx="7467000" cy="4873200"/>
          </a:xfrm>
          <a:prstGeom prst="rect">
            <a:avLst/>
          </a:prstGeom>
          <a:noFill/>
          <a:ln>
            <a:noFill/>
          </a:ln>
        </p:spPr>
        <p:txBody>
          <a:bodyPr spcFirstLastPara="1" wrap="square" lIns="91425" tIns="45700" rIns="91425" bIns="45700" anchor="t" anchorCtr="0">
            <a:normAutofit/>
          </a:bodyPr>
          <a:lstStyle/>
          <a:p>
            <a:pPr marL="457200" marR="0" lvl="0" indent="-381000" algn="l" rtl="0">
              <a:lnSpc>
                <a:spcPct val="100000"/>
              </a:lnSpc>
              <a:spcBef>
                <a:spcPts val="0"/>
              </a:spcBef>
              <a:spcAft>
                <a:spcPts val="0"/>
              </a:spcAft>
              <a:buSzPts val="2400"/>
              <a:buChar char="●"/>
            </a:pPr>
            <a:r>
              <a:rPr lang="en-US" sz="2400" dirty="0">
                <a:latin typeface="+mn-lt"/>
              </a:rPr>
              <a:t>This is an single user System</a:t>
            </a:r>
            <a:endParaRPr sz="2400" dirty="0">
              <a:latin typeface="+mn-lt"/>
            </a:endParaRPr>
          </a:p>
          <a:p>
            <a:pPr marL="0" marR="0" lvl="0" indent="0" algn="l" rtl="0">
              <a:lnSpc>
                <a:spcPct val="100000"/>
              </a:lnSpc>
              <a:spcBef>
                <a:spcPts val="0"/>
              </a:spcBef>
              <a:spcAft>
                <a:spcPts val="0"/>
              </a:spcAft>
              <a:buNone/>
            </a:pPr>
            <a:endParaRPr sz="2400" dirty="0">
              <a:latin typeface="+mn-lt"/>
            </a:endParaRPr>
          </a:p>
          <a:p>
            <a:pPr marL="274320" marR="0" lvl="0" indent="-247320" algn="l" rtl="0">
              <a:lnSpc>
                <a:spcPct val="100000"/>
              </a:lnSpc>
              <a:spcBef>
                <a:spcPts val="0"/>
              </a:spcBef>
              <a:spcAft>
                <a:spcPts val="0"/>
              </a:spcAft>
              <a:buClr>
                <a:srgbClr val="FE8637"/>
              </a:buClr>
              <a:buSzPts val="2400"/>
              <a:buFont typeface="Times New Roman"/>
              <a:buChar char="●"/>
            </a:pPr>
            <a:r>
              <a:rPr lang="en-US" sz="2400" b="0" i="0" u="none" strike="noStrike" cap="none" dirty="0">
                <a:solidFill>
                  <a:srgbClr val="000000"/>
                </a:solidFill>
                <a:latin typeface="+mn-lt"/>
                <a:ea typeface="Times New Roman"/>
                <a:cs typeface="Times New Roman"/>
                <a:sym typeface="Times New Roman"/>
              </a:rPr>
              <a:t>The user can :</a:t>
            </a:r>
          </a:p>
          <a:p>
            <a:pPr marL="274320" marR="0" lvl="0" indent="-247320" algn="l" rtl="0">
              <a:lnSpc>
                <a:spcPct val="100000"/>
              </a:lnSpc>
              <a:spcBef>
                <a:spcPts val="0"/>
              </a:spcBef>
              <a:spcAft>
                <a:spcPts val="0"/>
              </a:spcAft>
              <a:buClr>
                <a:srgbClr val="FE8637"/>
              </a:buClr>
              <a:buSzPts val="2400"/>
              <a:buFont typeface="Times New Roman"/>
              <a:buChar char="●"/>
            </a:pPr>
            <a:r>
              <a:rPr lang="en-US" sz="2400" dirty="0">
                <a:latin typeface="+mn-lt"/>
                <a:cs typeface="Times New Roman"/>
                <a:sym typeface="Times New Roman"/>
              </a:rPr>
              <a:t>     1. Login </a:t>
            </a:r>
            <a:endParaRPr sz="2400" b="0" i="0" u="none" strike="noStrike" cap="none" dirty="0">
              <a:solidFill>
                <a:srgbClr val="000000"/>
              </a:solidFill>
              <a:latin typeface="+mn-lt"/>
              <a:sym typeface="Arial"/>
            </a:endParaRPr>
          </a:p>
          <a:p>
            <a:pPr marL="274320" marR="0" lvl="0" indent="-247320" algn="l" rtl="0">
              <a:lnSpc>
                <a:spcPct val="100000"/>
              </a:lnSpc>
              <a:spcBef>
                <a:spcPts val="0"/>
              </a:spcBef>
              <a:spcAft>
                <a:spcPts val="0"/>
              </a:spcAft>
              <a:buClr>
                <a:srgbClr val="FE8637"/>
              </a:buClr>
              <a:buSzPts val="2400"/>
              <a:buFont typeface="Times New Roman"/>
              <a:buChar char="●"/>
            </a:pPr>
            <a:r>
              <a:rPr lang="en-US" sz="2400" dirty="0">
                <a:latin typeface="+mn-lt"/>
                <a:ea typeface="Times New Roman"/>
                <a:cs typeface="Times New Roman"/>
                <a:sym typeface="Times New Roman"/>
              </a:rPr>
              <a:t>     2</a:t>
            </a:r>
            <a:r>
              <a:rPr lang="en-US" sz="2400" b="0" i="0" u="none" strike="noStrike" cap="none" dirty="0">
                <a:solidFill>
                  <a:srgbClr val="000000"/>
                </a:solidFill>
                <a:latin typeface="+mn-lt"/>
                <a:ea typeface="Times New Roman"/>
                <a:cs typeface="Times New Roman"/>
                <a:sym typeface="Times New Roman"/>
              </a:rPr>
              <a:t>. Add contacts </a:t>
            </a:r>
            <a:endParaRPr sz="2400" b="0" i="0" u="none" strike="noStrike" cap="none" dirty="0">
              <a:solidFill>
                <a:srgbClr val="000000"/>
              </a:solidFill>
              <a:latin typeface="+mn-lt"/>
              <a:sym typeface="Arial"/>
            </a:endParaRPr>
          </a:p>
          <a:p>
            <a:pPr marL="274320" marR="0" lvl="0" indent="-247320" algn="l" rtl="0">
              <a:lnSpc>
                <a:spcPct val="100000"/>
              </a:lnSpc>
              <a:spcBef>
                <a:spcPts val="0"/>
              </a:spcBef>
              <a:spcAft>
                <a:spcPts val="0"/>
              </a:spcAft>
              <a:buClr>
                <a:srgbClr val="FE8637"/>
              </a:buClr>
              <a:buSzPts val="2400"/>
              <a:buFont typeface="Times New Roman"/>
              <a:buChar char="●"/>
            </a:pPr>
            <a:r>
              <a:rPr lang="en-US" sz="2400" dirty="0">
                <a:latin typeface="+mn-lt"/>
                <a:ea typeface="Times New Roman"/>
                <a:cs typeface="Times New Roman"/>
                <a:sym typeface="Times New Roman"/>
              </a:rPr>
              <a:t>     3</a:t>
            </a:r>
            <a:r>
              <a:rPr lang="en-US" sz="2400" b="0" i="0" u="none" strike="noStrike" cap="none" dirty="0">
                <a:solidFill>
                  <a:srgbClr val="000000"/>
                </a:solidFill>
                <a:latin typeface="+mn-lt"/>
                <a:ea typeface="Times New Roman"/>
                <a:cs typeface="Times New Roman"/>
                <a:sym typeface="Times New Roman"/>
              </a:rPr>
              <a:t>. Delete Contacts</a:t>
            </a:r>
            <a:endParaRPr sz="2400" b="0" i="0" u="none" strike="noStrike" cap="none" dirty="0">
              <a:solidFill>
                <a:srgbClr val="000000"/>
              </a:solidFill>
              <a:latin typeface="+mn-lt"/>
              <a:sym typeface="Arial"/>
            </a:endParaRPr>
          </a:p>
          <a:p>
            <a:pPr marL="274320" marR="0" lvl="0" indent="-247320" algn="l" rtl="0">
              <a:lnSpc>
                <a:spcPct val="100000"/>
              </a:lnSpc>
              <a:spcBef>
                <a:spcPts val="0"/>
              </a:spcBef>
              <a:spcAft>
                <a:spcPts val="0"/>
              </a:spcAft>
              <a:buClr>
                <a:srgbClr val="FE8637"/>
              </a:buClr>
              <a:buSzPts val="2400"/>
              <a:buFont typeface="Times New Roman"/>
              <a:buChar char="●"/>
            </a:pPr>
            <a:r>
              <a:rPr lang="en-US" sz="2400" dirty="0">
                <a:latin typeface="+mn-lt"/>
                <a:ea typeface="Times New Roman"/>
                <a:cs typeface="Times New Roman"/>
                <a:sym typeface="Times New Roman"/>
              </a:rPr>
              <a:t>     4</a:t>
            </a:r>
            <a:r>
              <a:rPr lang="en-US" sz="2400" b="0" i="0" u="none" strike="noStrike" cap="none" dirty="0">
                <a:solidFill>
                  <a:srgbClr val="000000"/>
                </a:solidFill>
                <a:latin typeface="+mn-lt"/>
                <a:ea typeface="Times New Roman"/>
                <a:cs typeface="Times New Roman"/>
                <a:sym typeface="Times New Roman"/>
              </a:rPr>
              <a:t>. Edit Contacts </a:t>
            </a:r>
            <a:endParaRPr sz="2400" b="0" i="0" u="none" strike="noStrike" cap="none" dirty="0">
              <a:solidFill>
                <a:srgbClr val="000000"/>
              </a:solidFill>
              <a:latin typeface="+mn-lt"/>
              <a:sym typeface="Arial"/>
            </a:endParaRPr>
          </a:p>
          <a:p>
            <a:pPr marL="274320" marR="0" lvl="0" indent="-247320" algn="l" rtl="0">
              <a:lnSpc>
                <a:spcPct val="100000"/>
              </a:lnSpc>
              <a:spcBef>
                <a:spcPts val="0"/>
              </a:spcBef>
              <a:spcAft>
                <a:spcPts val="0"/>
              </a:spcAft>
              <a:buClr>
                <a:srgbClr val="FE8637"/>
              </a:buClr>
              <a:buSzPts val="2400"/>
              <a:buFont typeface="Times New Roman"/>
              <a:buChar char="●"/>
            </a:pPr>
            <a:r>
              <a:rPr lang="en-US" sz="2400" dirty="0">
                <a:latin typeface="+mn-lt"/>
                <a:ea typeface="Times New Roman"/>
                <a:cs typeface="Times New Roman"/>
                <a:sym typeface="Times New Roman"/>
              </a:rPr>
              <a:t>     5</a:t>
            </a:r>
            <a:r>
              <a:rPr lang="en-US" sz="2400" b="0" i="0" u="none" strike="noStrike" cap="none" dirty="0">
                <a:solidFill>
                  <a:srgbClr val="000000"/>
                </a:solidFill>
                <a:latin typeface="+mn-lt"/>
                <a:ea typeface="Times New Roman"/>
                <a:cs typeface="Times New Roman"/>
                <a:sym typeface="Times New Roman"/>
              </a:rPr>
              <a:t>. View contacts</a:t>
            </a:r>
            <a:endParaRPr sz="2400" b="0" i="0" u="none" strike="noStrike" cap="none" dirty="0">
              <a:solidFill>
                <a:srgbClr val="000000"/>
              </a:solidFill>
              <a:latin typeface="+mn-lt"/>
              <a:sym typeface="Arial"/>
            </a:endParaRPr>
          </a:p>
          <a:p>
            <a:pPr marL="274320" marR="0" lvl="0" indent="-247320" algn="l" rtl="0">
              <a:lnSpc>
                <a:spcPct val="100000"/>
              </a:lnSpc>
              <a:spcBef>
                <a:spcPts val="0"/>
              </a:spcBef>
              <a:spcAft>
                <a:spcPts val="0"/>
              </a:spcAft>
              <a:buClr>
                <a:srgbClr val="FE8637"/>
              </a:buClr>
              <a:buSzPts val="2400"/>
              <a:buFont typeface="Times New Roman"/>
              <a:buChar char="●"/>
            </a:pPr>
            <a:r>
              <a:rPr lang="en-US" sz="2400" dirty="0">
                <a:latin typeface="+mn-lt"/>
                <a:ea typeface="Times New Roman"/>
                <a:cs typeface="Times New Roman"/>
                <a:sym typeface="Times New Roman"/>
              </a:rPr>
              <a:t>     6</a:t>
            </a:r>
            <a:r>
              <a:rPr lang="en-US" sz="2400" b="0" i="0" u="none" strike="noStrike" cap="none" dirty="0">
                <a:solidFill>
                  <a:srgbClr val="000000"/>
                </a:solidFill>
                <a:latin typeface="+mn-lt"/>
                <a:ea typeface="Times New Roman"/>
                <a:cs typeface="Times New Roman"/>
                <a:sym typeface="Times New Roman"/>
              </a:rPr>
              <a:t>. Reset the contact Field</a:t>
            </a:r>
            <a:endParaRPr sz="2400" b="0" i="0" u="none" strike="noStrike" cap="none" dirty="0">
              <a:solidFill>
                <a:srgbClr val="000000"/>
              </a:solidFill>
              <a:latin typeface="+mn-lt"/>
              <a:sym typeface="Arial"/>
            </a:endParaRPr>
          </a:p>
        </p:txBody>
      </p:sp>
      <p:sp>
        <p:nvSpPr>
          <p:cNvPr id="181" name="Google Shape;181;p33"/>
          <p:cNvSpPr/>
          <p:nvPr/>
        </p:nvSpPr>
        <p:spPr>
          <a:xfrm>
            <a:off x="8104320" y="5733360"/>
            <a:ext cx="643680" cy="647640"/>
          </a:xfrm>
          <a:custGeom>
            <a:avLst/>
            <a:gdLst/>
            <a:ahLst/>
            <a:cxnLst/>
            <a:rect l="l" t="t" r="r" b="b"/>
            <a:pathLst>
              <a:path w="120000" h="120000" extrusionOk="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moveTo>
                  <a:pt x="60000" y="15277"/>
                </a:moveTo>
                <a:lnTo>
                  <a:pt x="15000" y="60000"/>
                </a:lnTo>
                <a:lnTo>
                  <a:pt x="105000" y="60000"/>
                </a:lnTo>
                <a:close/>
                <a:moveTo>
                  <a:pt x="54375" y="82361"/>
                </a:moveTo>
                <a:lnTo>
                  <a:pt x="65625" y="82361"/>
                </a:lnTo>
                <a:lnTo>
                  <a:pt x="65625" y="104723"/>
                </a:lnTo>
                <a:lnTo>
                  <a:pt x="54375" y="104723"/>
                </a:lnTo>
                <a:close/>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moveTo>
                  <a:pt x="0" y="0"/>
                </a:moveTo>
                <a:lnTo>
                  <a:pt x="120000" y="0"/>
                </a:lnTo>
                <a:lnTo>
                  <a:pt x="120000" y="120000"/>
                </a:lnTo>
                <a:lnTo>
                  <a:pt x="0" y="120000"/>
                </a:lnTo>
                <a:close/>
              </a:path>
            </a:pathLst>
          </a:custGeom>
          <a:solidFill>
            <a:schemeClr val="accent1"/>
          </a:solidFill>
          <a:ln w="25400" cap="flat" cmpd="sng">
            <a:solidFill>
              <a:srgbClr val="000000"/>
            </a:solidFill>
            <a:prstDash val="solid"/>
            <a:roun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System Flow Diagram </a:t>
            </a:r>
          </a:p>
        </p:txBody>
      </p:sp>
      <p:sp>
        <p:nvSpPr>
          <p:cNvPr id="2" name="Content Placeholder 1"/>
          <p:cNvSpPr>
            <a:spLocks noGrp="1"/>
          </p:cNvSpPr>
          <p:nvPr>
            <p:ph sz="quarter" idx="1"/>
          </p:nvPr>
        </p:nvSpPr>
        <p:spPr>
          <a:xfrm>
            <a:off x="457200" y="1612464"/>
            <a:ext cx="7467120" cy="4873320"/>
          </a:xfrm>
        </p:spPr>
        <p:txBody>
          <a:bodyPr/>
          <a:lstStyle/>
          <a:p>
            <a:pPr marL="514350" indent="-285750">
              <a:buClr>
                <a:schemeClr val="accent3">
                  <a:lumMod val="60000"/>
                  <a:lumOff val="40000"/>
                </a:schemeClr>
              </a:buClr>
              <a:buSzPct val="200000"/>
              <a:buFont typeface="Arial" panose="020B0604020202020204" pitchFamily="34" charset="0"/>
              <a:buChar char="•"/>
            </a:pPr>
            <a:r>
              <a:rPr lang="en-US" dirty="0">
                <a:latin typeface="+mn-lt"/>
                <a:cs typeface="Times New Roman" panose="02020603050405020304" pitchFamily="18" charset="0"/>
              </a:rPr>
              <a:t>Diagram of your System</a:t>
            </a:r>
          </a:p>
          <a:p>
            <a:pPr marL="514350" indent="-285750">
              <a:buClr>
                <a:schemeClr val="accent3">
                  <a:lumMod val="60000"/>
                  <a:lumOff val="40000"/>
                </a:schemeClr>
              </a:buClr>
              <a:buSzPct val="20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514350" indent="-285750">
              <a:buClr>
                <a:schemeClr val="accent3">
                  <a:lumMod val="60000"/>
                  <a:lumOff val="40000"/>
                </a:schemeClr>
              </a:buClr>
              <a:buSzPct val="200000"/>
              <a:buFont typeface="Arial" panose="020B0604020202020204" pitchFamily="34" charset="0"/>
              <a:buChar char="•"/>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BF00EA34-A67D-40AD-9F37-E64C7B4AC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975" y="104456"/>
            <a:ext cx="2701925" cy="638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86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a:xfrm>
            <a:off x="533639" y="294132"/>
            <a:ext cx="7467120" cy="1142640"/>
          </a:xfrm>
        </p:spPr>
        <p:txBody>
          <a:bodyPr/>
          <a:lstStyle/>
          <a:p>
            <a:pPr marL="285750" indent="-285750">
              <a:buClr>
                <a:schemeClr val="accent1">
                  <a:lumMod val="75000"/>
                </a:schemeClr>
              </a:buClr>
              <a:buSzPct val="200000"/>
              <a:buFont typeface="Arial" panose="020B0604020202020204" pitchFamily="34" charset="0"/>
              <a:buChar char="•"/>
            </a:pPr>
            <a:r>
              <a:rPr lang="en-US" dirty="0">
                <a:latin typeface="+mn-lt"/>
              </a:rPr>
              <a:t>Data Dictionary </a:t>
            </a:r>
            <a:endParaRPr lang="en-IN" dirty="0">
              <a:latin typeface="+mn-lt"/>
            </a:endParaRP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a:xfrm>
            <a:off x="487200" y="1709568"/>
            <a:ext cx="7467600" cy="4873752"/>
          </a:xfrm>
        </p:spPr>
        <p:txBody>
          <a:bodyPr/>
          <a:lstStyle/>
          <a:p>
            <a:pPr marL="514350" indent="-285750">
              <a:buFont typeface="Arial" panose="020B0604020202020204" pitchFamily="34" charset="0"/>
              <a:buChar char="•"/>
            </a:pPr>
            <a:r>
              <a:rPr lang="en-US" dirty="0">
                <a:latin typeface="+mn-lt"/>
              </a:rPr>
              <a:t>Data Dictionary of your system </a:t>
            </a:r>
          </a:p>
          <a:p>
            <a:endParaRPr lang="en-IN" dirty="0">
              <a:latin typeface="+mn-lt"/>
            </a:endParaRPr>
          </a:p>
          <a:p>
            <a:endParaRPr lang="en-IN" dirty="0">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Contacts</a:t>
            </a:r>
            <a:b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mn-lt"/>
            </a:endParaRPr>
          </a:p>
          <a:p>
            <a:endParaRPr lang="en-IN" dirty="0">
              <a:latin typeface="+mn-lt"/>
            </a:endParaRPr>
          </a:p>
          <a:p>
            <a:endParaRPr lang="en-IN" dirty="0">
              <a:latin typeface="+mn-lt"/>
            </a:endParaRPr>
          </a:p>
          <a:p>
            <a:endParaRPr lang="en-IN" dirty="0">
              <a:latin typeface="+mn-lt"/>
            </a:endParaRPr>
          </a:p>
          <a:p>
            <a:endParaRPr lang="en-IN" dirty="0">
              <a:latin typeface="+mn-lt"/>
            </a:endParaRPr>
          </a:p>
          <a:p>
            <a:endParaRPr lang="en-IN" dirty="0">
              <a:latin typeface="+mn-lt"/>
            </a:endParaRPr>
          </a:p>
          <a:p>
            <a:endParaRPr lang="en-IN" dirty="0">
              <a:latin typeface="+mn-lt"/>
            </a:endParaRPr>
          </a:p>
          <a:p>
            <a:endParaRPr lang="en-IN" dirty="0">
              <a:latin typeface="+mn-lt"/>
            </a:endParaRPr>
          </a:p>
          <a:p>
            <a:r>
              <a:rPr lang="en-US" altLang="en-US" sz="1800" dirty="0">
                <a:latin typeface="+mn-lt"/>
                <a:ea typeface="Calibri" panose="020F0502020204030204" pitchFamily="34" charset="0"/>
                <a:cs typeface="Times New Roman" panose="02020603050405020304" pitchFamily="18" charset="0"/>
              </a:rPr>
              <a:t>4.1 Contact Information</a:t>
            </a:r>
            <a:endParaRPr lang="en-US" altLang="en-US" sz="1800" dirty="0">
              <a:latin typeface="+mn-lt"/>
            </a:endParaRPr>
          </a:p>
          <a:p>
            <a:endParaRPr lang="en-IN" dirty="0">
              <a:latin typeface="+mn-lt"/>
            </a:endParaRPr>
          </a:p>
        </p:txBody>
      </p:sp>
      <p:graphicFrame>
        <p:nvGraphicFramePr>
          <p:cNvPr id="4" name="Table 3">
            <a:extLst>
              <a:ext uri="{FF2B5EF4-FFF2-40B4-BE49-F238E27FC236}">
                <a16:creationId xmlns:a16="http://schemas.microsoft.com/office/drawing/2014/main" id="{CC34FF1C-000D-4B0B-8A92-5F6AFBD79D3E}"/>
              </a:ext>
            </a:extLst>
          </p:cNvPr>
          <p:cNvGraphicFramePr>
            <a:graphicFrameLocks noGrp="1"/>
          </p:cNvGraphicFramePr>
          <p:nvPr>
            <p:extLst>
              <p:ext uri="{D42A27DB-BD31-4B8C-83A1-F6EECF244321}">
                <p14:modId xmlns:p14="http://schemas.microsoft.com/office/powerpoint/2010/main" val="559362360"/>
              </p:ext>
            </p:extLst>
          </p:nvPr>
        </p:nvGraphicFramePr>
        <p:xfrm>
          <a:off x="792480" y="3247707"/>
          <a:ext cx="7046976" cy="2563362"/>
        </p:xfrm>
        <a:graphic>
          <a:graphicData uri="http://schemas.openxmlformats.org/drawingml/2006/table">
            <a:tbl>
              <a:tblPr firstRow="1" firstCol="1" bandRow="1">
                <a:tableStyleId>{5C22544A-7EE6-4342-B048-85BDC9FD1C3A}</a:tableStyleId>
              </a:tblPr>
              <a:tblGrid>
                <a:gridCol w="700069">
                  <a:extLst>
                    <a:ext uri="{9D8B030D-6E8A-4147-A177-3AD203B41FA5}">
                      <a16:colId xmlns:a16="http://schemas.microsoft.com/office/drawing/2014/main" val="3404085315"/>
                    </a:ext>
                  </a:extLst>
                </a:gridCol>
                <a:gridCol w="884344">
                  <a:extLst>
                    <a:ext uri="{9D8B030D-6E8A-4147-A177-3AD203B41FA5}">
                      <a16:colId xmlns:a16="http://schemas.microsoft.com/office/drawing/2014/main" val="944272674"/>
                    </a:ext>
                  </a:extLst>
                </a:gridCol>
                <a:gridCol w="1093306">
                  <a:extLst>
                    <a:ext uri="{9D8B030D-6E8A-4147-A177-3AD203B41FA5}">
                      <a16:colId xmlns:a16="http://schemas.microsoft.com/office/drawing/2014/main" val="1152256378"/>
                    </a:ext>
                  </a:extLst>
                </a:gridCol>
                <a:gridCol w="1115348">
                  <a:extLst>
                    <a:ext uri="{9D8B030D-6E8A-4147-A177-3AD203B41FA5}">
                      <a16:colId xmlns:a16="http://schemas.microsoft.com/office/drawing/2014/main" val="1599891282"/>
                    </a:ext>
                  </a:extLst>
                </a:gridCol>
                <a:gridCol w="925237">
                  <a:extLst>
                    <a:ext uri="{9D8B030D-6E8A-4147-A177-3AD203B41FA5}">
                      <a16:colId xmlns:a16="http://schemas.microsoft.com/office/drawing/2014/main" val="925969279"/>
                    </a:ext>
                  </a:extLst>
                </a:gridCol>
                <a:gridCol w="1377696">
                  <a:extLst>
                    <a:ext uri="{9D8B030D-6E8A-4147-A177-3AD203B41FA5}">
                      <a16:colId xmlns:a16="http://schemas.microsoft.com/office/drawing/2014/main" val="2937539636"/>
                    </a:ext>
                  </a:extLst>
                </a:gridCol>
                <a:gridCol w="950976">
                  <a:extLst>
                    <a:ext uri="{9D8B030D-6E8A-4147-A177-3AD203B41FA5}">
                      <a16:colId xmlns:a16="http://schemas.microsoft.com/office/drawing/2014/main" val="1635834590"/>
                    </a:ext>
                  </a:extLst>
                </a:gridCol>
              </a:tblGrid>
              <a:tr h="596957">
                <a:tc>
                  <a:txBody>
                    <a:bodyPr/>
                    <a:lstStyle/>
                    <a:p>
                      <a:pPr marL="0" marR="0" algn="ctr">
                        <a:lnSpc>
                          <a:spcPct val="150000"/>
                        </a:lnSpc>
                        <a:spcBef>
                          <a:spcPts val="0"/>
                        </a:spcBef>
                        <a:spcAft>
                          <a:spcPts val="0"/>
                        </a:spcAft>
                      </a:pPr>
                      <a:r>
                        <a:rPr lang="en-US" sz="1200">
                          <a:effectLst/>
                        </a:rPr>
                        <a:t>Sr. No.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Field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Data Type</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Size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Constraint</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Description</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8465143"/>
                  </a:ext>
                </a:extLst>
              </a:tr>
              <a:tr h="294064">
                <a:tc>
                  <a:txBody>
                    <a:bodyPr/>
                    <a:lstStyle/>
                    <a:p>
                      <a:pPr marL="0" marR="0">
                        <a:lnSpc>
                          <a:spcPct val="150000"/>
                        </a:lnSpc>
                        <a:spcBef>
                          <a:spcPts val="0"/>
                        </a:spcBef>
                        <a:spcAft>
                          <a:spcPts val="0"/>
                        </a:spcAft>
                      </a:pPr>
                      <a:r>
                        <a:rPr lang="en-US" sz="1200">
                          <a:effectLst/>
                        </a:rPr>
                        <a:t>01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rPr>
                        <a:t>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rPr>
                        <a:t>100</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rPr>
                        <a:t>Contact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Digpal Singh</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0483751"/>
                  </a:ext>
                </a:extLst>
              </a:tr>
              <a:tr h="424325">
                <a:tc>
                  <a:txBody>
                    <a:bodyPr/>
                    <a:lstStyle/>
                    <a:p>
                      <a:pPr marL="0" marR="0">
                        <a:lnSpc>
                          <a:spcPct val="150000"/>
                        </a:lnSpc>
                        <a:spcBef>
                          <a:spcPts val="0"/>
                        </a:spcBef>
                        <a:spcAft>
                          <a:spcPts val="0"/>
                        </a:spcAft>
                      </a:pPr>
                      <a:r>
                        <a:rPr lang="en-US" sz="1200" dirty="0">
                          <a:effectLst/>
                        </a:rPr>
                        <a:t>02</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rPr>
                        <a:t>Phone Number</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rPr>
                        <a:t>Varchar</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rPr>
                        <a:t>100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rPr>
                        <a:t>Phone Number</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rPr>
                        <a:t>9680487642</a:t>
                      </a:r>
                    </a:p>
                    <a:p>
                      <a:pPr marL="0" marR="0">
                        <a:lnSpc>
                          <a:spcPct val="150000"/>
                        </a:lnSpc>
                        <a:spcBef>
                          <a:spcPts val="0"/>
                        </a:spcBef>
                        <a:spcAft>
                          <a:spcPts val="0"/>
                        </a:spcAft>
                      </a:pP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1931570"/>
                  </a:ext>
                </a:extLst>
              </a:tr>
              <a:tr h="555192">
                <a:tc>
                  <a:txBody>
                    <a:bodyPr/>
                    <a:lstStyle/>
                    <a:p>
                      <a:pPr marL="0" marR="0">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03</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Default Contacts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Varchar</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100</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Not Null</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Name and Contacts</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Police , 101</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30737797"/>
                  </a:ext>
                </a:extLst>
              </a:tr>
            </a:tbl>
          </a:graphicData>
        </a:graphic>
      </p:graphicFrame>
      <p:sp>
        <p:nvSpPr>
          <p:cNvPr id="5" name="Rectangle 1">
            <a:extLst>
              <a:ext uri="{FF2B5EF4-FFF2-40B4-BE49-F238E27FC236}">
                <a16:creationId xmlns:a16="http://schemas.microsoft.com/office/drawing/2014/main" id="{DCA7BD9D-1905-4D8C-916A-4F48341EE882}"/>
              </a:ext>
            </a:extLst>
          </p:cNvPr>
          <p:cNvSpPr>
            <a:spLocks noChangeArrowheads="1"/>
          </p:cNvSpPr>
          <p:nvPr/>
        </p:nvSpPr>
        <p:spPr bwMode="auto">
          <a:xfrm>
            <a:off x="457200" y="2117340"/>
            <a:ext cx="3031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Users Information</a:t>
            </a:r>
            <a:endParaRPr kumimoji="0" lang="en-US" altLang="en-US" sz="1600" b="1"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1923017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873</Words>
  <Application>Microsoft Office PowerPoint</Application>
  <PresentationFormat>On-screen Show (4:3)</PresentationFormat>
  <Paragraphs>188</Paragraphs>
  <Slides>18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Century Schoolbook</vt:lpstr>
      <vt:lpstr>Wingdings</vt:lpstr>
      <vt:lpstr>Calibri</vt:lpstr>
      <vt:lpstr>Noto Sans Symbols</vt:lpstr>
      <vt:lpstr>Arial</vt:lpstr>
      <vt:lpstr>Times New Roman</vt:lpstr>
      <vt:lpstr>Office Theme</vt:lpstr>
      <vt:lpstr>Office Theme</vt:lpstr>
      <vt:lpstr>PowerPoint Presentation</vt:lpstr>
      <vt:lpstr>INDEX</vt:lpstr>
      <vt:lpstr>PowerPoint Presentation</vt:lpstr>
      <vt:lpstr>PowerPoint Presentation</vt:lpstr>
      <vt:lpstr>PowerPoint Presentation</vt:lpstr>
      <vt:lpstr>PowerPoint Presentation</vt:lpstr>
      <vt:lpstr>PowerPoint Presentation</vt:lpstr>
      <vt:lpstr>System Flow Diagram </vt:lpstr>
      <vt:lpstr>Data Dictionary </vt:lpstr>
      <vt:lpstr>PowerPoint Presentation</vt:lpstr>
      <vt:lpstr>Edit Contacts  Contact Information </vt:lpstr>
      <vt:lpstr>Screenshots of Development Phase 1 ( Designing of your Project) </vt:lpstr>
      <vt:lpstr>Screenshots of Development Phase 2 ( Features Implementation)</vt:lpstr>
      <vt:lpstr>Screenshots of Development Phase 3 ( Features Implementation)</vt:lpstr>
      <vt:lpstr>Conclusion</vt:lpstr>
      <vt:lpstr>Future Enhancement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Varunkumar Singh</cp:lastModifiedBy>
  <cp:revision>40</cp:revision>
  <dcterms:modified xsi:type="dcterms:W3CDTF">2021-05-22T18:42:37Z</dcterms:modified>
</cp:coreProperties>
</file>