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71ce3e276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71ce3e276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71ce3e276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71ce3e276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71ce3e276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71ce3e276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71ce3e276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71ce3e276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permutation</a:t>
            </a:r>
            <a:r>
              <a:rPr lang="fr"/>
              <a:t> au tri (vecteur) → différence entre les permutations entre les 2 listes pour chiffrer (on </a:t>
            </a:r>
            <a:r>
              <a:rPr lang="fr"/>
              <a:t>étudie</a:t>
            </a:r>
            <a:r>
              <a:rPr lang="fr"/>
              <a:t> la permutation entre les 2 listes)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71ce3e276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71ce3e276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bc246d8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bc246d8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bc246d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6bc246d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71ce3e276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71ce3e276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71ce3e276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71ce3e276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Crypto-Musée</a:t>
            </a:r>
            <a:endParaRPr sz="6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135400" y="3044325"/>
            <a:ext cx="4873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Projet IMAGE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Mérédith CERESOLE et Pauline CESPEDES</a:t>
            </a:r>
            <a:endParaRPr sz="12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8159" y="4072650"/>
            <a:ext cx="929642" cy="9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150" y="4132911"/>
            <a:ext cx="660173" cy="84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100"/>
              <a:t>Merci de votre attention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8159" y="4072650"/>
            <a:ext cx="929642" cy="96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150" y="4132911"/>
            <a:ext cx="660173" cy="84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idx="1" type="subTitle"/>
          </p:nvPr>
        </p:nvSpPr>
        <p:spPr>
          <a:xfrm>
            <a:off x="2135400" y="3044325"/>
            <a:ext cx="4873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Des questions ?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Sommaire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Rappel du sujet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</a:t>
            </a:r>
            <a:r>
              <a:rPr lang="fr">
                <a:solidFill>
                  <a:schemeClr val="lt1"/>
                </a:solidFill>
              </a:rPr>
              <a:t>Méthode utilisée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Application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	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96197" y="1269274"/>
            <a:ext cx="256538" cy="266324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96197" y="1746374"/>
            <a:ext cx="256538" cy="266324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96197" y="2223474"/>
            <a:ext cx="256538" cy="266324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96197" y="2700574"/>
            <a:ext cx="256538" cy="266324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Rappel du sujet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Sujet #3 Musée sécurisé virtuel (Crypto-Musée)</a:t>
            </a:r>
            <a:endParaRPr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L’objectif est de développer un système permettant, à partir d’une peinture chiffrée par permutation de pouvoir visualiser la peinture en clair si l’on possède la clé secrète. La visualisation se fera dans un premier temps à partir d’une photo prise depuis un téléphone portable.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Méthode utilisée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Chiffrement :</a:t>
            </a:r>
            <a:r>
              <a:rPr lang="fr">
                <a:solidFill>
                  <a:schemeClr val="lt1"/>
                </a:solidFill>
              </a:rPr>
              <a:t> image découpé en blocs de 32x32 pixels + permutation avec une séquence de tri chaotique basée sur la suite de Chebyshev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2"/>
                </a:solidFill>
              </a:rPr>
              <a:t>x</a:t>
            </a:r>
            <a:r>
              <a:rPr b="1" baseline="-25000" lang="fr" sz="2000">
                <a:solidFill>
                  <a:schemeClr val="dk2"/>
                </a:solidFill>
              </a:rPr>
              <a:t>n+1</a:t>
            </a:r>
            <a:r>
              <a:rPr b="1" lang="fr" sz="2000">
                <a:solidFill>
                  <a:schemeClr val="dk2"/>
                </a:solidFill>
              </a:rPr>
              <a:t> = T</a:t>
            </a:r>
            <a:r>
              <a:rPr b="1" baseline="-25000" lang="fr" sz="2000">
                <a:solidFill>
                  <a:schemeClr val="dk2"/>
                </a:solidFill>
              </a:rPr>
              <a:t>k</a:t>
            </a:r>
            <a:r>
              <a:rPr b="1" lang="fr" sz="2000">
                <a:solidFill>
                  <a:schemeClr val="dk2"/>
                </a:solidFill>
              </a:rPr>
              <a:t>(x</a:t>
            </a:r>
            <a:r>
              <a:rPr b="1" baseline="-25000" lang="fr" sz="2000">
                <a:solidFill>
                  <a:schemeClr val="dk2"/>
                </a:solidFill>
              </a:rPr>
              <a:t>n</a:t>
            </a:r>
            <a:r>
              <a:rPr b="1" lang="fr" sz="2000">
                <a:solidFill>
                  <a:schemeClr val="dk2"/>
                </a:solidFill>
              </a:rPr>
              <a:t>) = cos (k * cos</a:t>
            </a:r>
            <a:r>
              <a:rPr b="1" baseline="30000" lang="fr" sz="2000">
                <a:solidFill>
                  <a:schemeClr val="dk2"/>
                </a:solidFill>
              </a:rPr>
              <a:t>-1</a:t>
            </a:r>
            <a:r>
              <a:rPr b="1" lang="fr" sz="2000">
                <a:solidFill>
                  <a:schemeClr val="dk2"/>
                </a:solidFill>
              </a:rPr>
              <a:t> x</a:t>
            </a:r>
            <a:r>
              <a:rPr b="1" baseline="-25000" lang="fr" sz="2000">
                <a:solidFill>
                  <a:schemeClr val="dk2"/>
                </a:solidFill>
              </a:rPr>
              <a:t>n</a:t>
            </a:r>
            <a:r>
              <a:rPr b="1" lang="fr" sz="2000">
                <a:solidFill>
                  <a:schemeClr val="dk2"/>
                </a:solidFill>
              </a:rPr>
              <a:t> ), x</a:t>
            </a:r>
            <a:r>
              <a:rPr b="1" baseline="-25000" lang="fr" sz="2000">
                <a:solidFill>
                  <a:schemeClr val="dk2"/>
                </a:solidFill>
              </a:rPr>
              <a:t>n</a:t>
            </a:r>
            <a:r>
              <a:rPr b="1" lang="fr" sz="2000">
                <a:solidFill>
                  <a:schemeClr val="dk2"/>
                </a:solidFill>
              </a:rPr>
              <a:t>∈ [ -1, 1 ]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Déchiffrement</a:t>
            </a:r>
            <a:r>
              <a:rPr lang="fr" u="sng">
                <a:solidFill>
                  <a:schemeClr val="dk2"/>
                </a:solidFill>
              </a:rPr>
              <a:t> :</a:t>
            </a:r>
            <a:r>
              <a:rPr lang="fr">
                <a:solidFill>
                  <a:schemeClr val="lt1"/>
                </a:solidFill>
              </a:rPr>
              <a:t> opération inverse du chiffrement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Langage :</a:t>
            </a:r>
            <a:r>
              <a:rPr lang="fr">
                <a:solidFill>
                  <a:schemeClr val="lt1"/>
                </a:solidFill>
              </a:rPr>
              <a:t> C (base de code des TPs)</a:t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Article de référence :</a:t>
            </a:r>
            <a:r>
              <a:rPr lang="fr">
                <a:solidFill>
                  <a:schemeClr val="lt1"/>
                </a:solidFill>
              </a:rPr>
              <a:t> </a:t>
            </a:r>
            <a:r>
              <a:rPr i="1" lang="fr">
                <a:solidFill>
                  <a:schemeClr val="accent6"/>
                </a:solidFill>
              </a:rPr>
              <a:t>A novel chaos-based bit-level permutation scheme for digital image encryption</a:t>
            </a:r>
            <a:r>
              <a:rPr lang="fr">
                <a:solidFill>
                  <a:schemeClr val="lt1"/>
                </a:solidFill>
              </a:rPr>
              <a:t> par Chong Fu, Bin-bin Lin, Yu-sheng Miao, Xiao Liu, Jun-jie Chen (2011)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Application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Entrée :</a:t>
            </a:r>
            <a:r>
              <a:rPr lang="fr">
                <a:solidFill>
                  <a:schemeClr val="lt1"/>
                </a:solidFill>
              </a:rPr>
              <a:t> image .ppm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Sortie :</a:t>
            </a:r>
            <a:r>
              <a:rPr lang="fr">
                <a:solidFill>
                  <a:schemeClr val="lt1"/>
                </a:solidFill>
              </a:rPr>
              <a:t> image .ppm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2"/>
                </a:solidFill>
              </a:rPr>
              <a:t>Valeur de la clef :</a:t>
            </a:r>
            <a:endParaRPr u="sng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x0 = 0.3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k = 4.0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Application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Taille des blocs : 32x32 px		      PSNR : 36.13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50" y="1774088"/>
            <a:ext cx="4141773" cy="2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403" y="1774100"/>
            <a:ext cx="4141757" cy="25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4427550" y="2890936"/>
            <a:ext cx="284103" cy="267977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Application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5" y="1817025"/>
            <a:ext cx="2768399" cy="167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917" y="1817025"/>
            <a:ext cx="2768394" cy="1672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/>
          <p:nvPr/>
        </p:nvSpPr>
        <p:spPr>
          <a:xfrm>
            <a:off x="5967763" y="2519098"/>
            <a:ext cx="284103" cy="267977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901550" y="2519098"/>
            <a:ext cx="284103" cy="267977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7715" y="1718250"/>
            <a:ext cx="2657009" cy="17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Application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6200863" y="2664086"/>
            <a:ext cx="284103" cy="267977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3009525" y="2664086"/>
            <a:ext cx="284103" cy="267977"/>
          </a:xfrm>
          <a:custGeom>
            <a:rect b="b" l="l" r="r" t="t"/>
            <a:pathLst>
              <a:path extrusionOk="0" h="2122" w="2821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75" y="1817025"/>
            <a:ext cx="2837852" cy="196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1375" y="2025550"/>
            <a:ext cx="2525373" cy="154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6287" y="1867725"/>
            <a:ext cx="2721925" cy="1860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Conclusion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Le bon nombre de blocs est trouvé</a:t>
            </a:r>
            <a:endParaRPr>
              <a:solidFill>
                <a:schemeClr val="lt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Le détourage est fonctionnel</a:t>
            </a:r>
            <a:endParaRPr>
              <a:solidFill>
                <a:schemeClr val="lt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Si l’image étudiée n’est pas une photo, le recalage et le déchiffrement donnent le résultat attendu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496197" y="1269274"/>
            <a:ext cx="256538" cy="266324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496197" y="1746374"/>
            <a:ext cx="256538" cy="266324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496197" y="2223474"/>
            <a:ext cx="256538" cy="266324"/>
          </a:xfrm>
          <a:custGeom>
            <a:rect b="b" l="l" r="r" t="t"/>
            <a:pathLst>
              <a:path extrusionOk="0" h="11573" w="11574">
                <a:moveTo>
                  <a:pt x="10680" y="333"/>
                </a:moveTo>
                <a:cubicBezTo>
                  <a:pt x="10990" y="333"/>
                  <a:pt x="11228" y="583"/>
                  <a:pt x="11228" y="881"/>
                </a:cubicBezTo>
                <a:lnTo>
                  <a:pt x="11228" y="5620"/>
                </a:lnTo>
                <a:lnTo>
                  <a:pt x="11037" y="5620"/>
                </a:lnTo>
                <a:cubicBezTo>
                  <a:pt x="10954" y="5620"/>
                  <a:pt x="10871" y="5691"/>
                  <a:pt x="10871" y="5787"/>
                </a:cubicBezTo>
                <a:cubicBezTo>
                  <a:pt x="10871" y="5870"/>
                  <a:pt x="10954" y="5953"/>
                  <a:pt x="11037" y="5953"/>
                </a:cubicBezTo>
                <a:lnTo>
                  <a:pt x="11228" y="5953"/>
                </a:lnTo>
                <a:lnTo>
                  <a:pt x="11228" y="10680"/>
                </a:lnTo>
                <a:cubicBezTo>
                  <a:pt x="11228" y="10990"/>
                  <a:pt x="10978" y="11228"/>
                  <a:pt x="10680" y="11228"/>
                </a:cubicBezTo>
                <a:lnTo>
                  <a:pt x="5953" y="11228"/>
                </a:lnTo>
                <a:lnTo>
                  <a:pt x="5953" y="9406"/>
                </a:lnTo>
                <a:cubicBezTo>
                  <a:pt x="5953" y="9108"/>
                  <a:pt x="5715" y="8870"/>
                  <a:pt x="5418" y="8870"/>
                </a:cubicBezTo>
                <a:lnTo>
                  <a:pt x="5060" y="8870"/>
                </a:lnTo>
                <a:cubicBezTo>
                  <a:pt x="4834" y="8870"/>
                  <a:pt x="4644" y="8954"/>
                  <a:pt x="4525" y="9108"/>
                </a:cubicBezTo>
                <a:cubicBezTo>
                  <a:pt x="4358" y="9299"/>
                  <a:pt x="4132" y="9406"/>
                  <a:pt x="3882" y="9406"/>
                </a:cubicBezTo>
                <a:cubicBezTo>
                  <a:pt x="3632" y="9406"/>
                  <a:pt x="3382" y="9287"/>
                  <a:pt x="3239" y="9085"/>
                </a:cubicBezTo>
                <a:cubicBezTo>
                  <a:pt x="3072" y="8894"/>
                  <a:pt x="3013" y="8644"/>
                  <a:pt x="3072" y="8394"/>
                </a:cubicBezTo>
                <a:cubicBezTo>
                  <a:pt x="3132" y="8073"/>
                  <a:pt x="3405" y="7822"/>
                  <a:pt x="3727" y="7751"/>
                </a:cubicBezTo>
                <a:cubicBezTo>
                  <a:pt x="3781" y="7740"/>
                  <a:pt x="3835" y="7735"/>
                  <a:pt x="3889" y="7735"/>
                </a:cubicBezTo>
                <a:cubicBezTo>
                  <a:pt x="4129" y="7735"/>
                  <a:pt x="4357" y="7842"/>
                  <a:pt x="4513" y="8037"/>
                </a:cubicBezTo>
                <a:cubicBezTo>
                  <a:pt x="4656" y="8192"/>
                  <a:pt x="4846" y="8287"/>
                  <a:pt x="5049" y="8287"/>
                </a:cubicBezTo>
                <a:lnTo>
                  <a:pt x="5430" y="8287"/>
                </a:lnTo>
                <a:cubicBezTo>
                  <a:pt x="5727" y="8287"/>
                  <a:pt x="5965" y="8049"/>
                  <a:pt x="5965" y="7751"/>
                </a:cubicBezTo>
                <a:lnTo>
                  <a:pt x="5965" y="5917"/>
                </a:lnTo>
                <a:lnTo>
                  <a:pt x="7799" y="5917"/>
                </a:lnTo>
                <a:cubicBezTo>
                  <a:pt x="7894" y="5917"/>
                  <a:pt x="7989" y="6001"/>
                  <a:pt x="7989" y="6108"/>
                </a:cubicBezTo>
                <a:lnTo>
                  <a:pt x="7989" y="6477"/>
                </a:lnTo>
                <a:cubicBezTo>
                  <a:pt x="7989" y="6584"/>
                  <a:pt x="7942" y="6691"/>
                  <a:pt x="7858" y="6763"/>
                </a:cubicBezTo>
                <a:cubicBezTo>
                  <a:pt x="7525" y="7037"/>
                  <a:pt x="7382" y="7453"/>
                  <a:pt x="7454" y="7882"/>
                </a:cubicBezTo>
                <a:cubicBezTo>
                  <a:pt x="7537" y="8346"/>
                  <a:pt x="7894" y="8704"/>
                  <a:pt x="8347" y="8799"/>
                </a:cubicBezTo>
                <a:cubicBezTo>
                  <a:pt x="8430" y="8823"/>
                  <a:pt x="8513" y="8835"/>
                  <a:pt x="8597" y="8835"/>
                </a:cubicBezTo>
                <a:cubicBezTo>
                  <a:pt x="8870" y="8835"/>
                  <a:pt x="9120" y="8739"/>
                  <a:pt x="9347" y="8561"/>
                </a:cubicBezTo>
                <a:cubicBezTo>
                  <a:pt x="9609" y="8346"/>
                  <a:pt x="9775" y="8013"/>
                  <a:pt x="9775" y="7656"/>
                </a:cubicBezTo>
                <a:cubicBezTo>
                  <a:pt x="9775" y="7311"/>
                  <a:pt x="9621" y="6977"/>
                  <a:pt x="9347" y="6751"/>
                </a:cubicBezTo>
                <a:cubicBezTo>
                  <a:pt x="9263" y="6691"/>
                  <a:pt x="9228" y="6584"/>
                  <a:pt x="9228" y="6465"/>
                </a:cubicBezTo>
                <a:lnTo>
                  <a:pt x="9228" y="6108"/>
                </a:lnTo>
                <a:cubicBezTo>
                  <a:pt x="9228" y="6001"/>
                  <a:pt x="9311" y="5917"/>
                  <a:pt x="9418" y="5917"/>
                </a:cubicBezTo>
                <a:lnTo>
                  <a:pt x="10323" y="5917"/>
                </a:lnTo>
                <a:cubicBezTo>
                  <a:pt x="10418" y="5917"/>
                  <a:pt x="10490" y="5846"/>
                  <a:pt x="10490" y="5751"/>
                </a:cubicBezTo>
                <a:cubicBezTo>
                  <a:pt x="10490" y="5667"/>
                  <a:pt x="10418" y="5584"/>
                  <a:pt x="10323" y="5584"/>
                </a:cubicBezTo>
                <a:lnTo>
                  <a:pt x="9418" y="5584"/>
                </a:lnTo>
                <a:cubicBezTo>
                  <a:pt x="9120" y="5584"/>
                  <a:pt x="8882" y="5822"/>
                  <a:pt x="8882" y="6120"/>
                </a:cubicBezTo>
                <a:lnTo>
                  <a:pt x="8882" y="6477"/>
                </a:lnTo>
                <a:cubicBezTo>
                  <a:pt x="8882" y="6703"/>
                  <a:pt x="8966" y="6894"/>
                  <a:pt x="9120" y="7013"/>
                </a:cubicBezTo>
                <a:cubicBezTo>
                  <a:pt x="9311" y="7180"/>
                  <a:pt x="9418" y="7406"/>
                  <a:pt x="9418" y="7656"/>
                </a:cubicBezTo>
                <a:cubicBezTo>
                  <a:pt x="9418" y="7906"/>
                  <a:pt x="9299" y="8144"/>
                  <a:pt x="9109" y="8299"/>
                </a:cubicBezTo>
                <a:cubicBezTo>
                  <a:pt x="8957" y="8423"/>
                  <a:pt x="8780" y="8488"/>
                  <a:pt x="8595" y="8488"/>
                </a:cubicBezTo>
                <a:cubicBezTo>
                  <a:pt x="8533" y="8488"/>
                  <a:pt x="8469" y="8480"/>
                  <a:pt x="8406" y="8465"/>
                </a:cubicBezTo>
                <a:cubicBezTo>
                  <a:pt x="8097" y="8406"/>
                  <a:pt x="7835" y="8132"/>
                  <a:pt x="7763" y="7811"/>
                </a:cubicBezTo>
                <a:cubicBezTo>
                  <a:pt x="7704" y="7513"/>
                  <a:pt x="7811" y="7215"/>
                  <a:pt x="8049" y="7013"/>
                </a:cubicBezTo>
                <a:cubicBezTo>
                  <a:pt x="8216" y="6882"/>
                  <a:pt x="8299" y="6691"/>
                  <a:pt x="8299" y="6477"/>
                </a:cubicBezTo>
                <a:lnTo>
                  <a:pt x="8299" y="6108"/>
                </a:lnTo>
                <a:cubicBezTo>
                  <a:pt x="8299" y="5810"/>
                  <a:pt x="8061" y="5572"/>
                  <a:pt x="7763" y="5572"/>
                </a:cubicBezTo>
                <a:lnTo>
                  <a:pt x="5953" y="5572"/>
                </a:lnTo>
                <a:lnTo>
                  <a:pt x="5953" y="3739"/>
                </a:lnTo>
                <a:cubicBezTo>
                  <a:pt x="5953" y="3643"/>
                  <a:pt x="6037" y="3548"/>
                  <a:pt x="6144" y="3548"/>
                </a:cubicBezTo>
                <a:lnTo>
                  <a:pt x="6513" y="3548"/>
                </a:lnTo>
                <a:cubicBezTo>
                  <a:pt x="6620" y="3548"/>
                  <a:pt x="6727" y="3596"/>
                  <a:pt x="6799" y="3679"/>
                </a:cubicBezTo>
                <a:cubicBezTo>
                  <a:pt x="7017" y="3956"/>
                  <a:pt x="7342" y="4102"/>
                  <a:pt x="7698" y="4102"/>
                </a:cubicBezTo>
                <a:cubicBezTo>
                  <a:pt x="7770" y="4102"/>
                  <a:pt x="7844" y="4096"/>
                  <a:pt x="7918" y="4084"/>
                </a:cubicBezTo>
                <a:cubicBezTo>
                  <a:pt x="8370" y="4001"/>
                  <a:pt x="8728" y="3643"/>
                  <a:pt x="8835" y="3191"/>
                </a:cubicBezTo>
                <a:cubicBezTo>
                  <a:pt x="8906" y="2834"/>
                  <a:pt x="8823" y="2477"/>
                  <a:pt x="8597" y="2215"/>
                </a:cubicBezTo>
                <a:cubicBezTo>
                  <a:pt x="8370" y="1941"/>
                  <a:pt x="8049" y="1774"/>
                  <a:pt x="7692" y="1774"/>
                </a:cubicBezTo>
                <a:cubicBezTo>
                  <a:pt x="7346" y="1774"/>
                  <a:pt x="7001" y="1929"/>
                  <a:pt x="6775" y="2215"/>
                </a:cubicBezTo>
                <a:cubicBezTo>
                  <a:pt x="6715" y="2286"/>
                  <a:pt x="6620" y="2334"/>
                  <a:pt x="6501" y="2334"/>
                </a:cubicBezTo>
                <a:lnTo>
                  <a:pt x="6144" y="2334"/>
                </a:lnTo>
                <a:cubicBezTo>
                  <a:pt x="6037" y="2334"/>
                  <a:pt x="5941" y="2238"/>
                  <a:pt x="5941" y="2131"/>
                </a:cubicBezTo>
                <a:lnTo>
                  <a:pt x="5941" y="1226"/>
                </a:lnTo>
                <a:cubicBezTo>
                  <a:pt x="5941" y="1143"/>
                  <a:pt x="5870" y="1060"/>
                  <a:pt x="5787" y="1060"/>
                </a:cubicBezTo>
                <a:cubicBezTo>
                  <a:pt x="5691" y="1060"/>
                  <a:pt x="5620" y="1143"/>
                  <a:pt x="5620" y="1226"/>
                </a:cubicBezTo>
                <a:lnTo>
                  <a:pt x="5620" y="2131"/>
                </a:lnTo>
                <a:cubicBezTo>
                  <a:pt x="5620" y="2429"/>
                  <a:pt x="5858" y="2667"/>
                  <a:pt x="6156" y="2667"/>
                </a:cubicBezTo>
                <a:lnTo>
                  <a:pt x="6513" y="2667"/>
                </a:lnTo>
                <a:cubicBezTo>
                  <a:pt x="6739" y="2667"/>
                  <a:pt x="6930" y="2584"/>
                  <a:pt x="7049" y="2429"/>
                </a:cubicBezTo>
                <a:cubicBezTo>
                  <a:pt x="7215" y="2238"/>
                  <a:pt x="7430" y="2131"/>
                  <a:pt x="7692" y="2131"/>
                </a:cubicBezTo>
                <a:cubicBezTo>
                  <a:pt x="7942" y="2131"/>
                  <a:pt x="8180" y="2250"/>
                  <a:pt x="8323" y="2453"/>
                </a:cubicBezTo>
                <a:cubicBezTo>
                  <a:pt x="8489" y="2643"/>
                  <a:pt x="8549" y="2893"/>
                  <a:pt x="8489" y="3143"/>
                </a:cubicBezTo>
                <a:cubicBezTo>
                  <a:pt x="8430" y="3465"/>
                  <a:pt x="8168" y="3715"/>
                  <a:pt x="7835" y="3786"/>
                </a:cubicBezTo>
                <a:cubicBezTo>
                  <a:pt x="7780" y="3797"/>
                  <a:pt x="7726" y="3802"/>
                  <a:pt x="7673" y="3802"/>
                </a:cubicBezTo>
                <a:cubicBezTo>
                  <a:pt x="7432" y="3802"/>
                  <a:pt x="7205" y="3695"/>
                  <a:pt x="7049" y="3501"/>
                </a:cubicBezTo>
                <a:cubicBezTo>
                  <a:pt x="6918" y="3346"/>
                  <a:pt x="6727" y="3250"/>
                  <a:pt x="6513" y="3250"/>
                </a:cubicBezTo>
                <a:lnTo>
                  <a:pt x="6144" y="3250"/>
                </a:lnTo>
                <a:cubicBezTo>
                  <a:pt x="5846" y="3250"/>
                  <a:pt x="5608" y="3489"/>
                  <a:pt x="5608" y="3786"/>
                </a:cubicBezTo>
                <a:lnTo>
                  <a:pt x="5608" y="5620"/>
                </a:lnTo>
                <a:lnTo>
                  <a:pt x="3775" y="5620"/>
                </a:lnTo>
                <a:cubicBezTo>
                  <a:pt x="3667" y="5620"/>
                  <a:pt x="3584" y="5525"/>
                  <a:pt x="3584" y="5429"/>
                </a:cubicBezTo>
                <a:lnTo>
                  <a:pt x="3584" y="5048"/>
                </a:lnTo>
                <a:cubicBezTo>
                  <a:pt x="3584" y="4953"/>
                  <a:pt x="3620" y="4846"/>
                  <a:pt x="3715" y="4774"/>
                </a:cubicBezTo>
                <a:cubicBezTo>
                  <a:pt x="4036" y="4501"/>
                  <a:pt x="4191" y="4084"/>
                  <a:pt x="4120" y="3655"/>
                </a:cubicBezTo>
                <a:cubicBezTo>
                  <a:pt x="4025" y="3191"/>
                  <a:pt x="3667" y="2834"/>
                  <a:pt x="3227" y="2727"/>
                </a:cubicBezTo>
                <a:cubicBezTo>
                  <a:pt x="3148" y="2711"/>
                  <a:pt x="3069" y="2703"/>
                  <a:pt x="2991" y="2703"/>
                </a:cubicBezTo>
                <a:cubicBezTo>
                  <a:pt x="2716" y="2703"/>
                  <a:pt x="2452" y="2798"/>
                  <a:pt x="2239" y="2965"/>
                </a:cubicBezTo>
                <a:cubicBezTo>
                  <a:pt x="1977" y="3191"/>
                  <a:pt x="1810" y="3524"/>
                  <a:pt x="1810" y="3882"/>
                </a:cubicBezTo>
                <a:cubicBezTo>
                  <a:pt x="1810" y="4215"/>
                  <a:pt x="1953" y="4560"/>
                  <a:pt x="2239" y="4786"/>
                </a:cubicBezTo>
                <a:cubicBezTo>
                  <a:pt x="2310" y="4846"/>
                  <a:pt x="2358" y="4953"/>
                  <a:pt x="2358" y="5072"/>
                </a:cubicBezTo>
                <a:lnTo>
                  <a:pt x="2358" y="5429"/>
                </a:lnTo>
                <a:cubicBezTo>
                  <a:pt x="2358" y="5525"/>
                  <a:pt x="2274" y="5620"/>
                  <a:pt x="2167" y="5620"/>
                </a:cubicBezTo>
                <a:lnTo>
                  <a:pt x="334" y="5620"/>
                </a:lnTo>
                <a:lnTo>
                  <a:pt x="334" y="881"/>
                </a:lnTo>
                <a:cubicBezTo>
                  <a:pt x="334" y="572"/>
                  <a:pt x="584" y="333"/>
                  <a:pt x="881" y="333"/>
                </a:cubicBezTo>
                <a:lnTo>
                  <a:pt x="5620" y="333"/>
                </a:lnTo>
                <a:lnTo>
                  <a:pt x="5620" y="524"/>
                </a:lnTo>
                <a:cubicBezTo>
                  <a:pt x="5620" y="619"/>
                  <a:pt x="5691" y="691"/>
                  <a:pt x="5787" y="691"/>
                </a:cubicBezTo>
                <a:cubicBezTo>
                  <a:pt x="5870" y="691"/>
                  <a:pt x="5941" y="619"/>
                  <a:pt x="5941" y="524"/>
                </a:cubicBezTo>
                <a:lnTo>
                  <a:pt x="5941" y="333"/>
                </a:lnTo>
                <a:close/>
                <a:moveTo>
                  <a:pt x="2976" y="3061"/>
                </a:moveTo>
                <a:cubicBezTo>
                  <a:pt x="3040" y="3061"/>
                  <a:pt x="3104" y="3069"/>
                  <a:pt x="3167" y="3084"/>
                </a:cubicBezTo>
                <a:cubicBezTo>
                  <a:pt x="3477" y="3143"/>
                  <a:pt x="3727" y="3417"/>
                  <a:pt x="3810" y="3739"/>
                </a:cubicBezTo>
                <a:cubicBezTo>
                  <a:pt x="3870" y="4036"/>
                  <a:pt x="3763" y="4334"/>
                  <a:pt x="3525" y="4536"/>
                </a:cubicBezTo>
                <a:cubicBezTo>
                  <a:pt x="3358" y="4667"/>
                  <a:pt x="3274" y="4858"/>
                  <a:pt x="3274" y="5072"/>
                </a:cubicBezTo>
                <a:lnTo>
                  <a:pt x="3274" y="5441"/>
                </a:lnTo>
                <a:cubicBezTo>
                  <a:pt x="3274" y="5739"/>
                  <a:pt x="3513" y="5977"/>
                  <a:pt x="3810" y="5977"/>
                </a:cubicBezTo>
                <a:lnTo>
                  <a:pt x="5632" y="5977"/>
                </a:lnTo>
                <a:lnTo>
                  <a:pt x="5632" y="7811"/>
                </a:lnTo>
                <a:cubicBezTo>
                  <a:pt x="5632" y="7918"/>
                  <a:pt x="5549" y="8001"/>
                  <a:pt x="5441" y="8001"/>
                </a:cubicBezTo>
                <a:lnTo>
                  <a:pt x="5072" y="8001"/>
                </a:lnTo>
                <a:cubicBezTo>
                  <a:pt x="4965" y="8001"/>
                  <a:pt x="4858" y="7953"/>
                  <a:pt x="4787" y="7870"/>
                </a:cubicBezTo>
                <a:cubicBezTo>
                  <a:pt x="4569" y="7593"/>
                  <a:pt x="4244" y="7447"/>
                  <a:pt x="3887" y="7447"/>
                </a:cubicBezTo>
                <a:cubicBezTo>
                  <a:pt x="3815" y="7447"/>
                  <a:pt x="3741" y="7453"/>
                  <a:pt x="3667" y="7465"/>
                </a:cubicBezTo>
                <a:cubicBezTo>
                  <a:pt x="3215" y="7561"/>
                  <a:pt x="2858" y="7918"/>
                  <a:pt x="2751" y="8358"/>
                </a:cubicBezTo>
                <a:cubicBezTo>
                  <a:pt x="2679" y="8715"/>
                  <a:pt x="2763" y="9073"/>
                  <a:pt x="2989" y="9346"/>
                </a:cubicBezTo>
                <a:cubicBezTo>
                  <a:pt x="3215" y="9608"/>
                  <a:pt x="3536" y="9775"/>
                  <a:pt x="3894" y="9775"/>
                </a:cubicBezTo>
                <a:cubicBezTo>
                  <a:pt x="4239" y="9775"/>
                  <a:pt x="4584" y="9620"/>
                  <a:pt x="4798" y="9346"/>
                </a:cubicBezTo>
                <a:cubicBezTo>
                  <a:pt x="4858" y="9263"/>
                  <a:pt x="4965" y="9227"/>
                  <a:pt x="5084" y="9227"/>
                </a:cubicBezTo>
                <a:lnTo>
                  <a:pt x="5441" y="9227"/>
                </a:lnTo>
                <a:cubicBezTo>
                  <a:pt x="5549" y="9227"/>
                  <a:pt x="5632" y="9311"/>
                  <a:pt x="5632" y="9418"/>
                </a:cubicBezTo>
                <a:lnTo>
                  <a:pt x="5632" y="11251"/>
                </a:lnTo>
                <a:lnTo>
                  <a:pt x="869" y="11251"/>
                </a:lnTo>
                <a:cubicBezTo>
                  <a:pt x="560" y="11251"/>
                  <a:pt x="322" y="10990"/>
                  <a:pt x="322" y="10692"/>
                </a:cubicBezTo>
                <a:lnTo>
                  <a:pt x="322" y="5965"/>
                </a:lnTo>
                <a:lnTo>
                  <a:pt x="2155" y="5965"/>
                </a:lnTo>
                <a:cubicBezTo>
                  <a:pt x="2453" y="5965"/>
                  <a:pt x="2691" y="5727"/>
                  <a:pt x="2691" y="5429"/>
                </a:cubicBezTo>
                <a:lnTo>
                  <a:pt x="2691" y="5072"/>
                </a:lnTo>
                <a:cubicBezTo>
                  <a:pt x="2691" y="4846"/>
                  <a:pt x="2596" y="4655"/>
                  <a:pt x="2453" y="4536"/>
                </a:cubicBezTo>
                <a:cubicBezTo>
                  <a:pt x="2262" y="4370"/>
                  <a:pt x="2155" y="4143"/>
                  <a:pt x="2155" y="3893"/>
                </a:cubicBezTo>
                <a:cubicBezTo>
                  <a:pt x="2155" y="3643"/>
                  <a:pt x="2274" y="3405"/>
                  <a:pt x="2465" y="3250"/>
                </a:cubicBezTo>
                <a:cubicBezTo>
                  <a:pt x="2607" y="3126"/>
                  <a:pt x="2789" y="3061"/>
                  <a:pt x="2976" y="3061"/>
                </a:cubicBezTo>
                <a:close/>
                <a:moveTo>
                  <a:pt x="893" y="0"/>
                </a:moveTo>
                <a:cubicBezTo>
                  <a:pt x="393" y="0"/>
                  <a:pt x="0" y="393"/>
                  <a:pt x="0" y="893"/>
                </a:cubicBezTo>
                <a:lnTo>
                  <a:pt x="0" y="10680"/>
                </a:lnTo>
                <a:cubicBezTo>
                  <a:pt x="0" y="11168"/>
                  <a:pt x="393" y="11573"/>
                  <a:pt x="893" y="11573"/>
                </a:cubicBezTo>
                <a:lnTo>
                  <a:pt x="10680" y="11573"/>
                </a:lnTo>
                <a:cubicBezTo>
                  <a:pt x="11168" y="11573"/>
                  <a:pt x="11573" y="11168"/>
                  <a:pt x="11573" y="10680"/>
                </a:cubicBezTo>
                <a:lnTo>
                  <a:pt x="11573" y="893"/>
                </a:lnTo>
                <a:cubicBezTo>
                  <a:pt x="11573" y="393"/>
                  <a:pt x="11168" y="0"/>
                  <a:pt x="10680" y="0"/>
                </a:cubicBezTo>
                <a:close/>
              </a:path>
            </a:pathLst>
          </a:custGeom>
          <a:solidFill>
            <a:srgbClr val="657E9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