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1" r:id="rId4"/>
    <p:sldId id="282" r:id="rId5"/>
    <p:sldId id="283" r:id="rId6"/>
    <p:sldId id="257" r:id="rId7"/>
    <p:sldId id="258" r:id="rId8"/>
    <p:sldId id="265" r:id="rId9"/>
    <p:sldId id="259" r:id="rId10"/>
    <p:sldId id="260" r:id="rId11"/>
    <p:sldId id="266" r:id="rId12"/>
    <p:sldId id="261" r:id="rId13"/>
    <p:sldId id="262" r:id="rId14"/>
    <p:sldId id="267" r:id="rId15"/>
    <p:sldId id="263" r:id="rId16"/>
    <p:sldId id="264" r:id="rId17"/>
    <p:sldId id="268" r:id="rId18"/>
    <p:sldId id="269" r:id="rId19"/>
    <p:sldId id="270" r:id="rId20"/>
    <p:sldId id="271" r:id="rId21"/>
    <p:sldId id="273" r:id="rId22"/>
    <p:sldId id="276" r:id="rId23"/>
    <p:sldId id="274" r:id="rId24"/>
    <p:sldId id="275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2D47-64E3-4492-A967-596558843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50DA0-8DD7-423D-AB17-4A141D2B6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915A4-DF32-4AA9-8A2A-A16998F7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7AE9-69DF-444C-846A-9E91D41F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013C-E975-4451-A652-CAF55301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8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E36E-02EB-4C34-B7A0-3D1194F3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DFE3C-88A5-4D41-85A3-26F1989C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E0E0-7B28-4375-B010-4B763B6E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38F-54D5-4E42-9F41-D6443B6F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D7FFA-2A78-4B57-8A1C-B887DC51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1296E-EFA2-43FF-9253-34311B49B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BD646-95D1-4E29-A10E-15D649375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2BBF-3B9A-407B-8828-2B6424BC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44C8-C224-4485-B5DD-F2F6AFC2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0B2F-48AA-4D32-AF09-0E218591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B21C-EC32-413D-9AB9-C6E56741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336B-DDCA-4D78-A4D4-C097C1FD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1281D-F9BA-4648-B47B-0B4093DE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7B804-4680-4D26-8ABF-DA48160E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B231-0455-449C-AEC4-F4091642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8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7FF9-2172-44F7-89A7-8ECF6265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A37F0-B423-44CD-90F8-1AEFCE45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D1F91-FA3A-42EB-8D56-A877CEFB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9D6B-4D54-4CA3-86F2-470F06CB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5F22-4B1A-4DB0-8DD1-B0EB72F4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4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E9FD-5AAE-4B39-B221-C59C5039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BF1D-7FE4-44EB-937D-EBE0D2902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15C58-7CC8-428C-ADB4-4D882A0C5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E84A7-0A5E-4B1A-873E-61A950D0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9476-65BD-46CB-928B-0D028F86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AB037-8265-47D7-A40A-DD4EEF13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60E2-3520-46AD-8CBC-BD6C53CF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330AD-BAA4-4760-B3FE-B926D084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C88CB-CA91-47EA-B928-51034E0E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1544B-BAC4-4896-8700-2DF92A07F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EE756-210D-45CA-9746-89406D800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562D9-CA25-40C1-AE99-25CB2A35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2DCE7-16A6-4633-99C7-B79538A7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D4BEF-D895-4381-B5E4-E54A69DA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1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AD94-5B6C-4FFE-BA80-D37DF329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4F348-904F-4F67-A1E2-97C478BC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1ADD3-55E7-45E7-A157-C0A3F6B0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4A553-6631-47B1-9DE9-F2FD71A5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6D0FA-C2ED-4276-AE1C-792EAA70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9990C-1FC6-4BE6-A3C5-E7007017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C842B-EE3D-4682-B48A-E53FA095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935F-1200-4652-A1F9-29B91703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C4A4-02D9-4A11-8C3E-71F2E254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A53F9-68D6-45DB-A791-6AB81D106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1D69-88C6-488D-A337-81242320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96C7D-BD44-48AB-8B52-CB57B86B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88C14-221B-4D08-91E6-8B0E8AAF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9665-F914-42EB-9EE3-AC1D2313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54FD4-946C-4E88-A41C-9231B218E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C4B9C-DF9A-4624-9E5D-3D9DA5E4B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BDB26-C743-46B6-81F1-8FAB110E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8B38C-73BB-4470-9F6F-19629527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29FD5-83EF-4F08-A931-5B5CF899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56E5A-DE14-4826-BC43-367E7BE7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1088F-F1C6-4B3B-A351-9E3B3431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324D3-0520-40D2-A7B8-26EA64F68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45A4-E7E2-43D5-A35A-8B9A58DA7E8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7F8C-9061-4CC3-95BB-21FAC2C19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F846-7B6A-4A19-B1C8-ED3263C8E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FE8B-D4DA-4CA8-8074-43E5B9D4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9B6-A6A7-4B94-AFA5-9A311A6F4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Calls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D8C9D-0717-42BD-9627-6F22C2BF4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Ramos</a:t>
            </a:r>
          </a:p>
        </p:txBody>
      </p:sp>
    </p:spTree>
    <p:extLst>
      <p:ext uri="{BB962C8B-B14F-4D97-AF65-F5344CB8AC3E}">
        <p14:creationId xmlns:p14="http://schemas.microsoft.com/office/powerpoint/2010/main" val="237023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8A89-E5CD-426D-AF44-855A93C0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AA301-F8E1-4F91-87A8-CFBA5507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08" y="1429489"/>
            <a:ext cx="10658783" cy="348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D1AEA-A443-4F0B-B6BB-0E28A326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69" y="5972820"/>
            <a:ext cx="10387861" cy="454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8DAD7-A946-4CB1-A544-DB2343E3B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69" y="5241803"/>
            <a:ext cx="10387861" cy="3777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FF435F-BBA5-4938-88BA-351E2701BBC2}"/>
              </a:ext>
            </a:extLst>
          </p:cNvPr>
          <p:cNvSpPr/>
          <p:nvPr/>
        </p:nvSpPr>
        <p:spPr>
          <a:xfrm>
            <a:off x="5424254" y="5375244"/>
            <a:ext cx="2876364" cy="24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1AB08-FBD7-4BB3-A614-CDEE038DE0C1}"/>
              </a:ext>
            </a:extLst>
          </p:cNvPr>
          <p:cNvSpPr/>
          <p:nvPr/>
        </p:nvSpPr>
        <p:spPr>
          <a:xfrm>
            <a:off x="5017361" y="6157962"/>
            <a:ext cx="2876364" cy="24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72B827-399F-4FC9-A76C-04FFB9C1437B}"/>
              </a:ext>
            </a:extLst>
          </p:cNvPr>
          <p:cNvCxnSpPr>
            <a:cxnSpLocks/>
          </p:cNvCxnSpPr>
          <p:nvPr/>
        </p:nvCxnSpPr>
        <p:spPr>
          <a:xfrm flipH="1">
            <a:off x="6951217" y="4692423"/>
            <a:ext cx="942508" cy="576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D1CE1E-3399-4824-B525-A2E355DEF886}"/>
              </a:ext>
            </a:extLst>
          </p:cNvPr>
          <p:cNvCxnSpPr>
            <a:cxnSpLocks/>
          </p:cNvCxnSpPr>
          <p:nvPr/>
        </p:nvCxnSpPr>
        <p:spPr>
          <a:xfrm flipH="1">
            <a:off x="7893726" y="5804707"/>
            <a:ext cx="477917" cy="324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39CA76-498A-4879-B368-C5C021F19E87}"/>
              </a:ext>
            </a:extLst>
          </p:cNvPr>
          <p:cNvSpPr txBox="1"/>
          <p:nvPr/>
        </p:nvSpPr>
        <p:spPr>
          <a:xfrm>
            <a:off x="7965316" y="4507757"/>
            <a:ext cx="56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567DB-5109-48C2-B3BD-8D088F0F19C1}"/>
              </a:ext>
            </a:extLst>
          </p:cNvPr>
          <p:cNvSpPr txBox="1"/>
          <p:nvPr/>
        </p:nvSpPr>
        <p:spPr>
          <a:xfrm>
            <a:off x="8371643" y="5627088"/>
            <a:ext cx="47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8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DB56-1DF3-4F99-B98D-A0CBA92C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1483-CD78-42E7-BFEE-809F14F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 private variable within their respective function scopes. That is, despite having the same variable name, they are two different variables initialized to two different values. So, the value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after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function call is the value of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dirty="0"/>
              <a:t> initialized in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. That is,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6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0285-C15D-4724-BA9A-D97BEC8F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68131-005E-4615-BB81-CE960BE0B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12741" cy="4528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5DE25-9392-4FE8-8882-59A96AB79792}"/>
              </a:ext>
            </a:extLst>
          </p:cNvPr>
          <p:cNvSpPr txBox="1"/>
          <p:nvPr/>
        </p:nvSpPr>
        <p:spPr>
          <a:xfrm>
            <a:off x="9020174" y="1690688"/>
            <a:ext cx="296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Q: What is the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0980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466D-3B43-4829-8287-A98CC597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A64B8-CEEA-4983-B2CB-BCCF465A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08" y="1440771"/>
            <a:ext cx="6870183" cy="3472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075C9-87B1-483B-9509-BB6FBC04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37" y="5229734"/>
            <a:ext cx="448512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1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869D-87D6-4D68-B10A-71266578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0674-14D1-4F4A-9874-931B7278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instances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dirty="0"/>
              <a:t>: one local and one static but like in the previous example,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/>
              <a:t>sees only the local instance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has no knowledge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dirty="0"/>
              <a:t>.  Thus, the value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after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function call is the value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/>
              <a:t> </a:t>
            </a:r>
            <a:r>
              <a:rPr lang="en-US" dirty="0"/>
              <a:t>initialized in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. That is,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20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F9E5-1E87-447E-BC87-FF3B192E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686EB-0328-476C-AB78-122E72F8D7A7}"/>
              </a:ext>
            </a:extLst>
          </p:cNvPr>
          <p:cNvSpPr txBox="1"/>
          <p:nvPr/>
        </p:nvSpPr>
        <p:spPr>
          <a:xfrm>
            <a:off x="9020174" y="1690688"/>
            <a:ext cx="2962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Q: What is the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i,j,main_stat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j = -2;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8D6A5-1961-4B4C-8096-9343D823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68" y="1690688"/>
            <a:ext cx="7853039" cy="47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2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EBBE-7467-443A-A827-7626D372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9F501-9DBA-4CF4-83FE-924140E4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525" y="1945359"/>
            <a:ext cx="4521692" cy="4085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387E5-2709-4877-81D5-D153494B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3" y="2411906"/>
            <a:ext cx="6219825" cy="3152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25EDA6-6322-4429-98BF-A00638995B33}"/>
              </a:ext>
            </a:extLst>
          </p:cNvPr>
          <p:cNvSpPr/>
          <p:nvPr/>
        </p:nvSpPr>
        <p:spPr>
          <a:xfrm>
            <a:off x="9738803" y="2420784"/>
            <a:ext cx="1731147" cy="908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831F6-DCD6-4368-B3DB-4ED49BD14524}"/>
              </a:ext>
            </a:extLst>
          </p:cNvPr>
          <p:cNvSpPr/>
          <p:nvPr/>
        </p:nvSpPr>
        <p:spPr>
          <a:xfrm>
            <a:off x="9738803" y="3726870"/>
            <a:ext cx="1731147" cy="9083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22A8F-4049-4A41-A421-A62021C0F278}"/>
              </a:ext>
            </a:extLst>
          </p:cNvPr>
          <p:cNvSpPr/>
          <p:nvPr/>
        </p:nvSpPr>
        <p:spPr>
          <a:xfrm>
            <a:off x="9749160" y="5033370"/>
            <a:ext cx="1731147" cy="9083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077A9A-9AF2-4BFE-ADBA-894E7206D022}"/>
              </a:ext>
            </a:extLst>
          </p:cNvPr>
          <p:cNvCxnSpPr>
            <a:cxnSpLocks/>
          </p:cNvCxnSpPr>
          <p:nvPr/>
        </p:nvCxnSpPr>
        <p:spPr>
          <a:xfrm>
            <a:off x="9738803" y="1313895"/>
            <a:ext cx="665827" cy="985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373BE-91FA-4C4B-9DC4-2602C6377073}"/>
              </a:ext>
            </a:extLst>
          </p:cNvPr>
          <p:cNvCxnSpPr>
            <a:cxnSpLocks/>
          </p:cNvCxnSpPr>
          <p:nvPr/>
        </p:nvCxnSpPr>
        <p:spPr>
          <a:xfrm>
            <a:off x="8203739" y="1558586"/>
            <a:ext cx="1465060" cy="21682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9C2C7F-7080-4D4C-9D9F-03AFF1A4F155}"/>
              </a:ext>
            </a:extLst>
          </p:cNvPr>
          <p:cNvCxnSpPr>
            <a:cxnSpLocks/>
          </p:cNvCxnSpPr>
          <p:nvPr/>
        </p:nvCxnSpPr>
        <p:spPr>
          <a:xfrm flipV="1">
            <a:off x="8936269" y="5299414"/>
            <a:ext cx="732530" cy="9864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F9AD8F-70A5-41C2-AD9B-F4EDE6270F79}"/>
              </a:ext>
            </a:extLst>
          </p:cNvPr>
          <p:cNvSpPr txBox="1"/>
          <p:nvPr/>
        </p:nvSpPr>
        <p:spPr>
          <a:xfrm>
            <a:off x="9533396" y="744588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14800-8A6A-4BDB-9CAB-EECC82519542}"/>
              </a:ext>
            </a:extLst>
          </p:cNvPr>
          <p:cNvSpPr txBox="1"/>
          <p:nvPr/>
        </p:nvSpPr>
        <p:spPr>
          <a:xfrm>
            <a:off x="7281852" y="107308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F4016-2D05-45A8-A7BC-2BCB79D22B87}"/>
              </a:ext>
            </a:extLst>
          </p:cNvPr>
          <p:cNvSpPr txBox="1"/>
          <p:nvPr/>
        </p:nvSpPr>
        <p:spPr>
          <a:xfrm>
            <a:off x="8504741" y="60343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9175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C243-3CC1-45E7-A985-22AC4615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E740D-050A-4F95-AF79-A02C69D9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three instances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/>
              <a:t> </a:t>
            </a:r>
            <a:r>
              <a:rPr lang="en-US" dirty="0"/>
              <a:t>initialized in this program. One </a:t>
            </a:r>
            <a:r>
              <a:rPr lang="en-US" i="1" dirty="0"/>
              <a:t>static</a:t>
            </a:r>
            <a:r>
              <a:rPr lang="en-US" dirty="0"/>
              <a:t> declared outside (i.e. global)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400" dirty="0"/>
              <a:t> </a:t>
            </a:r>
            <a:r>
              <a:rPr lang="en-US" dirty="0"/>
              <a:t>and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</a:t>
            </a:r>
            <a:r>
              <a:rPr lang="en-US" dirty="0"/>
              <a:t>, one </a:t>
            </a:r>
            <a:r>
              <a:rPr lang="en-US" i="1" dirty="0"/>
              <a:t>local</a:t>
            </a:r>
            <a:r>
              <a:rPr lang="en-US" dirty="0"/>
              <a:t> within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400" dirty="0"/>
              <a:t>, </a:t>
            </a:r>
            <a:r>
              <a:rPr lang="en-US" dirty="0"/>
              <a:t>and another </a:t>
            </a:r>
            <a:r>
              <a:rPr lang="en-US" i="1" dirty="0"/>
              <a:t>static</a:t>
            </a:r>
            <a:r>
              <a:rPr lang="en-US" dirty="0"/>
              <a:t> within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. </a:t>
            </a:r>
            <a:r>
              <a:rPr lang="en-US" dirty="0"/>
              <a:t>However, as previously mentioned, these variable exist only within the scopes of their respective functions. That also means, that the </a:t>
            </a:r>
            <a:r>
              <a:rPr lang="en-US" i="1" dirty="0"/>
              <a:t>global static 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/>
              <a:t> </a:t>
            </a:r>
            <a:r>
              <a:rPr lang="en-US" dirty="0"/>
              <a:t>is not seen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400" dirty="0"/>
              <a:t> </a:t>
            </a:r>
            <a:r>
              <a:rPr lang="en-US" dirty="0"/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 In other words, it is </a:t>
            </a:r>
            <a:r>
              <a:rPr lang="en-US" i="1" dirty="0"/>
              <a:t>“SHADOWED” </a:t>
            </a:r>
            <a:r>
              <a:rPr lang="en-US" dirty="0"/>
              <a:t>by the other instances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/>
              <a:t> </a:t>
            </a:r>
            <a:r>
              <a:rPr lang="en-US" dirty="0"/>
              <a:t>. Thus, the value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after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function call is the value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/>
              <a:t> </a:t>
            </a:r>
            <a:r>
              <a:rPr lang="en-US" dirty="0"/>
              <a:t>initialized in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. That is,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/>
              <a:t>. The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/>
              <a:t> is the value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/>
              <a:t> </a:t>
            </a:r>
            <a:r>
              <a:rPr lang="en-US" dirty="0"/>
              <a:t>initialized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since it is returned back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>
                <a:cs typeface="Courier New" panose="02070309020205020404" pitchFamily="49" charset="0"/>
              </a:rPr>
              <a:t>. So,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-2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181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C48F-FC6E-44D4-B0BB-2A125A8D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A4227-4BCB-4F16-872C-9BFC1BBD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690688"/>
            <a:ext cx="6572250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FEA09-AC43-4B1E-B186-26D6C16C4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267199"/>
            <a:ext cx="3657600" cy="1800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D063A-CAC2-4C80-B0EA-05C7550CE177}"/>
              </a:ext>
            </a:extLst>
          </p:cNvPr>
          <p:cNvSpPr txBox="1"/>
          <p:nvPr/>
        </p:nvSpPr>
        <p:spPr>
          <a:xfrm>
            <a:off x="10027485" y="3957608"/>
            <a:ext cx="194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two .</a:t>
            </a:r>
            <a:r>
              <a:rPr lang="en-US" sz="2400" dirty="0" err="1">
                <a:cs typeface="Courier New" panose="02070309020205020404" pitchFamily="49" charset="0"/>
              </a:rPr>
              <a:t>cpp</a:t>
            </a:r>
            <a:r>
              <a:rPr lang="en-US" sz="2400" dirty="0">
                <a:cs typeface="Courier New" panose="02070309020205020404" pitchFamily="49" charset="0"/>
              </a:rPr>
              <a:t> files!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B93B7E-CBBA-4E7D-97F2-12B001C17E67}"/>
              </a:ext>
            </a:extLst>
          </p:cNvPr>
          <p:cNvCxnSpPr>
            <a:cxnSpLocks/>
          </p:cNvCxnSpPr>
          <p:nvPr/>
        </p:nvCxnSpPr>
        <p:spPr>
          <a:xfrm flipH="1" flipV="1">
            <a:off x="9454718" y="3062796"/>
            <a:ext cx="572767" cy="894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C45A2B-AEA3-454D-9A47-8A395D06C24A}"/>
              </a:ext>
            </a:extLst>
          </p:cNvPr>
          <p:cNvCxnSpPr>
            <a:cxnSpLocks/>
          </p:cNvCxnSpPr>
          <p:nvPr/>
        </p:nvCxnSpPr>
        <p:spPr>
          <a:xfrm flipH="1">
            <a:off x="8131333" y="4267199"/>
            <a:ext cx="1761770" cy="1041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3C8A97-2D9E-436B-A170-A2B89F427920}"/>
              </a:ext>
            </a:extLst>
          </p:cNvPr>
          <p:cNvSpPr txBox="1"/>
          <p:nvPr/>
        </p:nvSpPr>
        <p:spPr>
          <a:xfrm>
            <a:off x="275669" y="1581152"/>
            <a:ext cx="296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Q: What is the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 ;j = 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9380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CD21-DD72-4434-B30E-0BB725CD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– Linker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D418A-4873-41F5-8A72-B5BEAF76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40" y="2311846"/>
            <a:ext cx="9204720" cy="1117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1D981-9572-4870-8236-2B0A7AFDB806}"/>
              </a:ext>
            </a:extLst>
          </p:cNvPr>
          <p:cNvSpPr txBox="1"/>
          <p:nvPr/>
        </p:nvSpPr>
        <p:spPr>
          <a:xfrm>
            <a:off x="8935532" y="4570167"/>
            <a:ext cx="186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Linking Error!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5524C9-3364-4DC4-A60E-52ED8088AA60}"/>
              </a:ext>
            </a:extLst>
          </p:cNvPr>
          <p:cNvSpPr/>
          <p:nvPr/>
        </p:nvSpPr>
        <p:spPr>
          <a:xfrm>
            <a:off x="5459766" y="2556769"/>
            <a:ext cx="4891597" cy="319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A12E00-1111-4F60-A19D-DC047945D1E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866973" y="3009533"/>
            <a:ext cx="102651" cy="1560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2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29FD-DA37-4FBA-891D-1F2AA86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Variables: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CB7C-2BB2-4AD2-8F51-DDB290B6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defined in one file to be used across multiple files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a; // a is a global variable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Resource: tutorialspoint.com/ </a:t>
            </a:r>
          </a:p>
        </p:txBody>
      </p:sp>
    </p:spTree>
    <p:extLst>
      <p:ext uri="{BB962C8B-B14F-4D97-AF65-F5344CB8AC3E}">
        <p14:creationId xmlns:p14="http://schemas.microsoft.com/office/powerpoint/2010/main" val="1444634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C48F-FC6E-44D4-B0BB-2A125A8D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– Linker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A4227-4BCB-4F16-872C-9BFC1BBD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690688"/>
            <a:ext cx="6572250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FEA09-AC43-4B1E-B186-26D6C16C4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267199"/>
            <a:ext cx="3657600" cy="1800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5BB813-9FE1-4729-B45A-4FA86744FA50}"/>
              </a:ext>
            </a:extLst>
          </p:cNvPr>
          <p:cNvSpPr/>
          <p:nvPr/>
        </p:nvSpPr>
        <p:spPr>
          <a:xfrm>
            <a:off x="2809875" y="1882067"/>
            <a:ext cx="1628960" cy="168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08BC9-391E-4368-B704-E04758CA8B47}"/>
              </a:ext>
            </a:extLst>
          </p:cNvPr>
          <p:cNvSpPr/>
          <p:nvPr/>
        </p:nvSpPr>
        <p:spPr>
          <a:xfrm>
            <a:off x="4273119" y="4267199"/>
            <a:ext cx="131093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A2EBA-2000-46CD-BE04-9017B8A17226}"/>
              </a:ext>
            </a:extLst>
          </p:cNvPr>
          <p:cNvSpPr txBox="1"/>
          <p:nvPr/>
        </p:nvSpPr>
        <p:spPr>
          <a:xfrm>
            <a:off x="341835" y="4157663"/>
            <a:ext cx="242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Must resolve this!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3C9150-D2B4-4BEB-A50A-3F4386D1F90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553417" y="2143859"/>
            <a:ext cx="1256458" cy="2013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15A61F-262E-44ED-971E-F3B430D6D489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764999" y="4375211"/>
            <a:ext cx="1508120" cy="13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2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C500-25D4-46C6-8DF7-D578EE39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(Corrected)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7CF5-3C09-4470-9FE7-CB044D02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objective is to keep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/>
              <a:t> </a:t>
            </a:r>
            <a:r>
              <a:rPr lang="en-US" dirty="0"/>
              <a:t>as a shared variable. To do this, we make use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/>
              <a:t> command. Specifically, we must change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myAdd.cpp</a:t>
            </a:r>
            <a:r>
              <a:rPr lang="en-US" dirty="0"/>
              <a:t> 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A8F70-FECE-4610-AF34-8B5EE7B8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47" y="3429000"/>
            <a:ext cx="5062306" cy="2449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03DBAF-938A-4E47-A3DE-12227F8A6049}"/>
              </a:ext>
            </a:extLst>
          </p:cNvPr>
          <p:cNvSpPr/>
          <p:nvPr/>
        </p:nvSpPr>
        <p:spPr>
          <a:xfrm>
            <a:off x="3564846" y="3428999"/>
            <a:ext cx="2676155" cy="308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8340-7EC7-47D5-A4CD-91487FCB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Extern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27AD6-2E8E-4C1C-B96B-6E6C2157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extern command declares a variable without allocating memory (i.e., without defining it). It does so by assuming that the variable will be defined somewhere else. </a:t>
            </a:r>
          </a:p>
          <a:p>
            <a:r>
              <a:rPr lang="en-US" dirty="0"/>
              <a:t>Note that if you were to write Extern int a = 5, you would get an error because this is essentially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2824168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1E79-71AD-4DE3-8CAE-F244A6CE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C9B41-34CD-4CF0-9501-DFAE5FED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10" y="1601494"/>
            <a:ext cx="9716980" cy="3655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A6C58-9AB9-4477-B85E-5E3A30A45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5338947"/>
            <a:ext cx="3695700" cy="1400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2B11CC-35C4-4222-98C4-94462A253293}"/>
              </a:ext>
            </a:extLst>
          </p:cNvPr>
          <p:cNvSpPr/>
          <p:nvPr/>
        </p:nvSpPr>
        <p:spPr>
          <a:xfrm>
            <a:off x="4248150" y="5312313"/>
            <a:ext cx="2303571" cy="728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4464E-1FF7-4800-BA9A-28D3E88659EF}"/>
              </a:ext>
            </a:extLst>
          </p:cNvPr>
          <p:cNvSpPr/>
          <p:nvPr/>
        </p:nvSpPr>
        <p:spPr>
          <a:xfrm>
            <a:off x="4248150" y="6084950"/>
            <a:ext cx="2303571" cy="67192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09A34C-D396-48DF-9189-22B88F6940BA}"/>
              </a:ext>
            </a:extLst>
          </p:cNvPr>
          <p:cNvCxnSpPr>
            <a:cxnSpLocks/>
          </p:cNvCxnSpPr>
          <p:nvPr/>
        </p:nvCxnSpPr>
        <p:spPr>
          <a:xfrm>
            <a:off x="3140106" y="5676436"/>
            <a:ext cx="10323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239DE7-C4D0-4900-B08F-88C7F019C586}"/>
              </a:ext>
            </a:extLst>
          </p:cNvPr>
          <p:cNvCxnSpPr>
            <a:cxnSpLocks/>
          </p:cNvCxnSpPr>
          <p:nvPr/>
        </p:nvCxnSpPr>
        <p:spPr>
          <a:xfrm>
            <a:off x="3140105" y="6420914"/>
            <a:ext cx="103239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E6C232-483C-479C-9D3C-19CA7DE3D054}"/>
              </a:ext>
            </a:extLst>
          </p:cNvPr>
          <p:cNvSpPr txBox="1"/>
          <p:nvPr/>
        </p:nvSpPr>
        <p:spPr>
          <a:xfrm>
            <a:off x="2708577" y="54373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641CD-6BD7-42D6-A447-62E9CC8CAC10}"/>
              </a:ext>
            </a:extLst>
          </p:cNvPr>
          <p:cNvSpPr txBox="1"/>
          <p:nvPr/>
        </p:nvSpPr>
        <p:spPr>
          <a:xfrm>
            <a:off x="2708577" y="606950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7341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E6EF-6E8E-4387-84F1-4E149D56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BA5E-1F70-416A-B5E7-8ABF2E50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value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is equal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000" dirty="0"/>
              <a:t> </a:t>
            </a:r>
            <a:r>
              <a:rPr lang="en-US" sz="2400" dirty="0"/>
              <a:t>which was initially initialized to 0, then set to 13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dirty="0"/>
              <a:t>and modified again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to -2. Upon returning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is still -2. Thus,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value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determined by first computing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= x + y </a:t>
            </a:r>
            <a:r>
              <a:rPr lang="en-US" sz="2400" dirty="0"/>
              <a:t>where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and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j</a:t>
            </a:r>
            <a:r>
              <a:rPr lang="en-US" sz="2400" dirty="0"/>
              <a:t>. Variables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were passed to the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. Since</a:t>
            </a:r>
            <a:r>
              <a:rPr lang="en-US" sz="2000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 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 = 7</a:t>
            </a:r>
            <a:r>
              <a:rPr lang="en-US" sz="2000" dirty="0"/>
              <a:t> </a:t>
            </a:r>
            <a:r>
              <a:rPr lang="en-US" sz="2400" dirty="0"/>
              <a:t>,then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= -1 + 7 = 6</a:t>
            </a:r>
            <a:r>
              <a:rPr lang="en-US" sz="2400" dirty="0"/>
              <a:t>. Next,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t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is computed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-2 </a:t>
            </a:r>
            <a:r>
              <a:rPr lang="en-US" sz="2400" dirty="0"/>
              <a:t>. So,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6 + -2 = 4.</a:t>
            </a:r>
            <a:r>
              <a:rPr lang="en-US" sz="2000" dirty="0"/>
              <a:t>Variable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/>
              <a:t> is returned, so the assignment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(-1,7) </a:t>
            </a:r>
            <a:r>
              <a:rPr lang="en-US" sz="2400" dirty="0"/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dirty="0"/>
              <a:t>yields 4 (i.e.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4</a:t>
            </a:r>
            <a:r>
              <a:rPr lang="en-US" sz="2400" dirty="0"/>
              <a:t>) . </a:t>
            </a:r>
          </a:p>
        </p:txBody>
      </p:sp>
    </p:spTree>
    <p:extLst>
      <p:ext uri="{BB962C8B-B14F-4D97-AF65-F5344CB8AC3E}">
        <p14:creationId xmlns:p14="http://schemas.microsoft.com/office/powerpoint/2010/main" val="3492426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ECD0-7384-4707-8847-56D1BDDE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5D757-A137-4691-93F9-13DB93DA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690688"/>
            <a:ext cx="6572250" cy="2457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74EEF-E2B4-4FDE-9071-BD597C41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4300537"/>
            <a:ext cx="2362200" cy="1733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0FC92-642E-44C7-9987-AD6B9AA91687}"/>
              </a:ext>
            </a:extLst>
          </p:cNvPr>
          <p:cNvSpPr txBox="1"/>
          <p:nvPr/>
        </p:nvSpPr>
        <p:spPr>
          <a:xfrm>
            <a:off x="10027485" y="3957608"/>
            <a:ext cx="194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two .</a:t>
            </a:r>
            <a:r>
              <a:rPr lang="en-US" sz="2400" dirty="0" err="1">
                <a:cs typeface="Courier New" panose="02070309020205020404" pitchFamily="49" charset="0"/>
              </a:rPr>
              <a:t>cpp</a:t>
            </a:r>
            <a:r>
              <a:rPr lang="en-US" sz="2400" dirty="0">
                <a:cs typeface="Courier New" panose="02070309020205020404" pitchFamily="49" charset="0"/>
              </a:rPr>
              <a:t> files!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4C0C68-592D-493C-B82D-5C4BDA37F9D5}"/>
              </a:ext>
            </a:extLst>
          </p:cNvPr>
          <p:cNvCxnSpPr>
            <a:cxnSpLocks/>
          </p:cNvCxnSpPr>
          <p:nvPr/>
        </p:nvCxnSpPr>
        <p:spPr>
          <a:xfrm flipH="1" flipV="1">
            <a:off x="9454718" y="3062796"/>
            <a:ext cx="572767" cy="894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D396F2-7D68-4390-9782-A3CDF81B998D}"/>
              </a:ext>
            </a:extLst>
          </p:cNvPr>
          <p:cNvCxnSpPr>
            <a:cxnSpLocks/>
          </p:cNvCxnSpPr>
          <p:nvPr/>
        </p:nvCxnSpPr>
        <p:spPr>
          <a:xfrm flipH="1">
            <a:off x="8131333" y="4267199"/>
            <a:ext cx="1761770" cy="1041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69E22-09F7-48F4-BA29-4118314A7431}"/>
              </a:ext>
            </a:extLst>
          </p:cNvPr>
          <p:cNvSpPr/>
          <p:nvPr/>
        </p:nvSpPr>
        <p:spPr>
          <a:xfrm>
            <a:off x="2819399" y="1882067"/>
            <a:ext cx="2181225" cy="203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AAC3A1-517C-4F34-8891-2C2E8E0576D8}"/>
              </a:ext>
            </a:extLst>
          </p:cNvPr>
          <p:cNvCxnSpPr>
            <a:cxnSpLocks/>
          </p:cNvCxnSpPr>
          <p:nvPr/>
        </p:nvCxnSpPr>
        <p:spPr>
          <a:xfrm>
            <a:off x="2164515" y="1969704"/>
            <a:ext cx="57560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21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C8F2-F85B-463B-A970-39DD0323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– Linker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0A7A2-B78E-40B6-A197-5F998601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11" y="1943100"/>
            <a:ext cx="7920378" cy="1485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4DE75F-28E1-44FD-B124-95858AE9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1411"/>
            <a:ext cx="10515600" cy="249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cannot compile this because the linker cannot “see” the </a:t>
            </a:r>
            <a:r>
              <a:rPr lang="en-US" sz="2400" i="1" dirty="0"/>
              <a:t>STATIC</a:t>
            </a:r>
            <a:r>
              <a:rPr lang="en-US" sz="2400" dirty="0"/>
              <a:t> global variable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/>
              <a:t>. The way we defined it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main2.cpp</a:t>
            </a:r>
            <a:r>
              <a:rPr lang="en-US" sz="2400" dirty="0"/>
              <a:t>, makes it </a:t>
            </a:r>
            <a:r>
              <a:rPr lang="en-US" sz="2400" i="1" dirty="0"/>
              <a:t>PRIVATE</a:t>
            </a:r>
            <a:r>
              <a:rPr lang="en-US" sz="2400" dirty="0"/>
              <a:t> and thus invisible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myAdd.cpp</a:t>
            </a:r>
            <a:r>
              <a:rPr lang="en-US" sz="2400" dirty="0"/>
              <a:t> and memory has not been allocated for this variable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MyAdd.cpp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1482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2497-5E38-4130-972A-37DCC173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7 - Corrected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164A-D099-48E0-9805-1102B356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77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must remove the extern command so that memory can be allocated. Note that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is no longer shared across the two </a:t>
            </a:r>
            <a:r>
              <a:rPr lang="en-US" sz="2000" dirty="0" err="1"/>
              <a:t>cpp</a:t>
            </a:r>
            <a:r>
              <a:rPr lang="en-US" sz="2000" dirty="0"/>
              <a:t> files. However, if we wanted to keep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1800" dirty="0"/>
              <a:t> </a:t>
            </a:r>
            <a:r>
              <a:rPr lang="en-US" sz="2000" dirty="0"/>
              <a:t>as a shared variable, we must remove the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/>
              <a:t> keyword from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main2.cpp </a:t>
            </a:r>
            <a:r>
              <a:rPr lang="en-US" sz="2000" dirty="0"/>
              <a:t>(see Ex 6).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7CF26-ADF7-47E8-BFBB-ADE337215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3478799"/>
            <a:ext cx="3343275" cy="26110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FB5BCC-6CE9-4DC2-949A-74017816F700}"/>
              </a:ext>
            </a:extLst>
          </p:cNvPr>
          <p:cNvSpPr/>
          <p:nvPr/>
        </p:nvSpPr>
        <p:spPr>
          <a:xfrm>
            <a:off x="4424363" y="3527304"/>
            <a:ext cx="1766888" cy="299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FB0BE-2BE0-4A64-96FF-0D57622358E3}"/>
              </a:ext>
            </a:extLst>
          </p:cNvPr>
          <p:cNvCxnSpPr>
            <a:cxnSpLocks/>
          </p:cNvCxnSpPr>
          <p:nvPr/>
        </p:nvCxnSpPr>
        <p:spPr>
          <a:xfrm>
            <a:off x="3793290" y="3662566"/>
            <a:ext cx="57560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A235BA-C08F-4A04-840D-D60B3ECBF30C}"/>
              </a:ext>
            </a:extLst>
          </p:cNvPr>
          <p:cNvSpPr txBox="1"/>
          <p:nvPr/>
        </p:nvSpPr>
        <p:spPr>
          <a:xfrm>
            <a:off x="1617310" y="3446050"/>
            <a:ext cx="217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Extern removed</a:t>
            </a:r>
          </a:p>
        </p:txBody>
      </p:sp>
    </p:spTree>
    <p:extLst>
      <p:ext uri="{BB962C8B-B14F-4D97-AF65-F5344CB8AC3E}">
        <p14:creationId xmlns:p14="http://schemas.microsoft.com/office/powerpoint/2010/main" val="100254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29FD-DA37-4FBA-891D-1F2AA86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Variables: Static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CB7C-2BB2-4AD2-8F51-DDB290B6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defined with the purposes keeping the variable private to the file in which it was defined (i.e. can’t link a static global var in another C program).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a; // a is a static global variable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07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782F-1A1C-41BC-90E6-BEA03ED1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Variables: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2112-339C-4032-A6FC-C91B0404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Resource: programiz.com</a:t>
            </a:r>
          </a:p>
        </p:txBody>
      </p:sp>
    </p:spTree>
    <p:extLst>
      <p:ext uri="{BB962C8B-B14F-4D97-AF65-F5344CB8AC3E}">
        <p14:creationId xmlns:p14="http://schemas.microsoft.com/office/powerpoint/2010/main" val="47613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782F-1A1C-41BC-90E6-BEA03ED1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Variables: Static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2112-339C-4032-A6FC-C91B0404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0942"/>
          </a:xfrm>
        </p:spPr>
        <p:txBody>
          <a:bodyPr/>
          <a:lstStyle/>
          <a:p>
            <a:r>
              <a:rPr lang="en-US" dirty="0"/>
              <a:t>Are defined as </a:t>
            </a:r>
            <a:r>
              <a:rPr lang="en-US" i="1" dirty="0"/>
              <a:t>PRIVATE</a:t>
            </a:r>
            <a:r>
              <a:rPr lang="en-US" dirty="0"/>
              <a:t> variable only for use within the function it is defined.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09FF4-BA0B-4D56-8AF5-DF15349A8D6D}"/>
              </a:ext>
            </a:extLst>
          </p:cNvPr>
          <p:cNvSpPr txBox="1"/>
          <p:nvPr/>
        </p:nvSpPr>
        <p:spPr>
          <a:xfrm>
            <a:off x="4694013" y="3169328"/>
            <a:ext cx="2803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static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static int j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-2;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2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BD2-1C3D-4219-826A-80D8EB0F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1+2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1DDE6-8E35-468B-9643-917BFAE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05" y="1690688"/>
            <a:ext cx="7702640" cy="4567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F640C-9BF1-407C-9447-D258A026DCDC}"/>
              </a:ext>
            </a:extLst>
          </p:cNvPr>
          <p:cNvSpPr txBox="1"/>
          <p:nvPr/>
        </p:nvSpPr>
        <p:spPr>
          <a:xfrm>
            <a:off x="9020174" y="1690688"/>
            <a:ext cx="296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Q: What is the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8623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FB2-E26C-49C8-839C-9748C157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1+2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2A223-50DB-4ED1-A2F6-3447F8D7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80" y="5318693"/>
            <a:ext cx="10638240" cy="57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EBC02-0EDC-44D5-B466-6F493203B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6" y="1424474"/>
            <a:ext cx="10847627" cy="37778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5E5EE7-1A8A-452D-B0F9-45B63F551DAA}"/>
              </a:ext>
            </a:extLst>
          </p:cNvPr>
          <p:cNvSpPr/>
          <p:nvPr/>
        </p:nvSpPr>
        <p:spPr>
          <a:xfrm>
            <a:off x="4447713" y="5530782"/>
            <a:ext cx="3346881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5B5283-74F4-4125-8EBB-48E82E72D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22" y="6095362"/>
            <a:ext cx="10597155" cy="5070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9DEFC6-8F8D-42E9-B282-2EB3AB67A5C9}"/>
              </a:ext>
            </a:extLst>
          </p:cNvPr>
          <p:cNvSpPr/>
          <p:nvPr/>
        </p:nvSpPr>
        <p:spPr>
          <a:xfrm>
            <a:off x="4431438" y="6242477"/>
            <a:ext cx="3346881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F4CFB-6E7A-4F09-B0A2-B13F136CDDAD}"/>
              </a:ext>
            </a:extLst>
          </p:cNvPr>
          <p:cNvSpPr txBox="1"/>
          <p:nvPr/>
        </p:nvSpPr>
        <p:spPr>
          <a:xfrm>
            <a:off x="8078682" y="4748613"/>
            <a:ext cx="346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(Little Endian)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C1D173-76E5-46A7-AF76-E62807999EC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852086" y="4933279"/>
            <a:ext cx="1226596" cy="523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A6EA9B-B25C-442A-93EC-D639D4BD6E94}"/>
              </a:ext>
            </a:extLst>
          </p:cNvPr>
          <p:cNvCxnSpPr>
            <a:cxnSpLocks/>
          </p:cNvCxnSpPr>
          <p:nvPr/>
        </p:nvCxnSpPr>
        <p:spPr>
          <a:xfrm flipH="1">
            <a:off x="7874498" y="5202315"/>
            <a:ext cx="408368" cy="1096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4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824D-E6A8-4D55-9C45-6FF0F961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1+2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D657-AD1D-453A-B5BF-BECD5361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static 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shared between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/>
              <a:t>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 It was initially initialized to 0, then modified in 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to -2, upon returning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main_stat</a:t>
            </a:r>
            <a:r>
              <a:rPr lang="en-US" sz="2400" dirty="0"/>
              <a:t> </a:t>
            </a:r>
            <a:r>
              <a:rPr lang="en-US" dirty="0"/>
              <a:t>is still -2 and so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56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B196-26DB-4FBD-9F97-90283BCD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A913A-6B7A-4517-B61E-6F596FD75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996602" cy="4600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1BB07-F715-48A8-8CA8-4513CC408842}"/>
              </a:ext>
            </a:extLst>
          </p:cNvPr>
          <p:cNvSpPr txBox="1"/>
          <p:nvPr/>
        </p:nvSpPr>
        <p:spPr>
          <a:xfrm>
            <a:off x="9020174" y="1690688"/>
            <a:ext cx="296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Q: What is the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7121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1087</Words>
  <Application>Microsoft Office PowerPoint</Application>
  <PresentationFormat>Widescreen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Abadi</vt:lpstr>
      <vt:lpstr>Arial</vt:lpstr>
      <vt:lpstr>Calibri</vt:lpstr>
      <vt:lpstr>Calibri Light</vt:lpstr>
      <vt:lpstr>Courier New</vt:lpstr>
      <vt:lpstr>Office Theme</vt:lpstr>
      <vt:lpstr>Main Calls Procedures</vt:lpstr>
      <vt:lpstr>Type of Variables: Global Variables</vt:lpstr>
      <vt:lpstr>Type of Variables: Static Global Variables</vt:lpstr>
      <vt:lpstr>Types of Variables: Local Variables</vt:lpstr>
      <vt:lpstr>Types of Variables: Static Local Variables</vt:lpstr>
      <vt:lpstr>Example 1+2</vt:lpstr>
      <vt:lpstr>Example 1+2</vt:lpstr>
      <vt:lpstr>Example 1+2</vt:lpstr>
      <vt:lpstr>Example 3</vt:lpstr>
      <vt:lpstr>Example 3</vt:lpstr>
      <vt:lpstr>Example 3</vt:lpstr>
      <vt:lpstr>Example 4 </vt:lpstr>
      <vt:lpstr>Example 4</vt:lpstr>
      <vt:lpstr>Example 4</vt:lpstr>
      <vt:lpstr>Example 5</vt:lpstr>
      <vt:lpstr>Example 5</vt:lpstr>
      <vt:lpstr>Example 5</vt:lpstr>
      <vt:lpstr>Example 6</vt:lpstr>
      <vt:lpstr>Example 6 – Linker Error</vt:lpstr>
      <vt:lpstr>Example 6 – Linker Error</vt:lpstr>
      <vt:lpstr>Example 6 (Corrected)</vt:lpstr>
      <vt:lpstr>Note on Extern</vt:lpstr>
      <vt:lpstr>Example 6</vt:lpstr>
      <vt:lpstr>Example 6</vt:lpstr>
      <vt:lpstr>Example 7 </vt:lpstr>
      <vt:lpstr>Example 7 – Linker Error</vt:lpstr>
      <vt:lpstr>Example 7 - Corrected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153</cp:revision>
  <dcterms:created xsi:type="dcterms:W3CDTF">2021-04-06T13:54:07Z</dcterms:created>
  <dcterms:modified xsi:type="dcterms:W3CDTF">2021-04-15T00:37:58Z</dcterms:modified>
</cp:coreProperties>
</file>