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82" r:id="rId5"/>
    <p:sldId id="281" r:id="rId6"/>
    <p:sldId id="273" r:id="rId7"/>
    <p:sldId id="260" r:id="rId8"/>
    <p:sldId id="268" r:id="rId9"/>
    <p:sldId id="280" r:id="rId10"/>
    <p:sldId id="277" r:id="rId11"/>
    <p:sldId id="278" r:id="rId12"/>
    <p:sldId id="279" r:id="rId13"/>
    <p:sldId id="274" r:id="rId14"/>
    <p:sldId id="283"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F2F9E-44A9-4173-8DF2-CE30338BF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8E224E4-7AFE-4D67-A1E2-DDBB463C0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190C80-E773-48CF-8D7A-2D9969FB2538}"/>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47724917-2A18-47D4-BA78-1E066E58B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81FD6B-4ECF-4D38-AF11-6776F9B8402F}"/>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422098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79E3-EE42-41DD-8CCA-9579ABD14D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CCFB854-9E34-48C8-BD65-95065DBD6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6AF9E6-5915-4549-87AD-75487BC25271}"/>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04F70E12-C255-46BF-B3D6-1BA434422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2C97AB-C33A-47B5-B653-C0CCFEF26879}"/>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370471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53CEF69-A18C-4CDD-8F22-8AA397F026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2407E58-1401-4796-BFA2-40C0937DF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79C4D01-436A-4948-BDD6-852F961A24B3}"/>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2747C187-0E96-41ED-846E-66B5A1543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D5C3B71-B65A-4A2E-8182-62199427BFE0}"/>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173802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84BED-082D-404E-8B5B-E23B925C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E31BBE1-F793-4CF3-B885-5C84F670A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36F27B-5E57-4F88-B86E-A43B083F8C3A}"/>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7256BDD4-FA92-45B8-A73F-22E8AAFF5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CF8C96-F74F-423A-B66F-F0F3D7943AE8}"/>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307487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E7D88-561B-450A-ADA1-0729A3EEB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0868AEF-B475-46F2-A19B-07F14714D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6841F51-3340-48BA-80C9-E1FAFA3F8498}"/>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52073103-E6A4-406F-9118-8D12BC5C5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9D570F-4CC2-4326-ABB5-4530259A17DF}"/>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11472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6BB77-4416-4EC4-9B13-A70E44958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F437EC-5565-48D5-8B24-B79E9D4D8B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AF5E45-ADF6-420E-A429-C0C5E1662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D50C4E9-7BE1-43E2-BC9A-371E0DA41E7F}"/>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6" name="Footer Placeholder 5">
            <a:extLst>
              <a:ext uri="{FF2B5EF4-FFF2-40B4-BE49-F238E27FC236}">
                <a16:creationId xmlns:a16="http://schemas.microsoft.com/office/drawing/2014/main" xmlns="" id="{75F89E42-3B62-4FCA-9F1B-B5EF4B15F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92792E-C120-4438-A5E6-B3D2194C44FE}"/>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369976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569D0-0C68-4F1E-B0BC-A6A901E8C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2E6B377-6FF4-4E0E-8D02-ED57F517A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0577205-0D6E-481B-97EF-D188C57CE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8F91753-B2DB-432A-9F76-68C353209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B8B4F4D-68E0-47D4-BBB5-D9DF89D6C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F8730B7-7F2A-4425-AFEC-D2FFAD5337DF}"/>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8" name="Footer Placeholder 7">
            <a:extLst>
              <a:ext uri="{FF2B5EF4-FFF2-40B4-BE49-F238E27FC236}">
                <a16:creationId xmlns:a16="http://schemas.microsoft.com/office/drawing/2014/main" xmlns="" id="{1C02732B-D74C-442A-871D-E9FA2CDB5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638BA2D-F49F-4A7D-A4A5-FCBAF0934437}"/>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10223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F82C9-1292-47C6-8050-BD6B3CB06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0E561EB-A982-487E-B9AA-87B193ED5C48}"/>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4" name="Footer Placeholder 3">
            <a:extLst>
              <a:ext uri="{FF2B5EF4-FFF2-40B4-BE49-F238E27FC236}">
                <a16:creationId xmlns:a16="http://schemas.microsoft.com/office/drawing/2014/main" xmlns="" id="{94A6E51C-BEC7-4736-8CC4-4F2937B20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CAF80ED-92A6-4DEC-873D-B0083078C291}"/>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4126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B48DC24-DF0C-435E-9AF0-9EBD9964CDE8}"/>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3" name="Footer Placeholder 2">
            <a:extLst>
              <a:ext uri="{FF2B5EF4-FFF2-40B4-BE49-F238E27FC236}">
                <a16:creationId xmlns:a16="http://schemas.microsoft.com/office/drawing/2014/main" xmlns="" id="{E40F28F8-94D1-45A0-AE30-21C63784E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0586DDC-30B1-4B21-A5EE-755EF214D8E9}"/>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412053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BF6D4-53D5-4ACC-8A7B-7026AA20A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3928504-4509-4CF5-B3CD-3810816F6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CB22FE0-C043-47C1-8644-EFAF0BF29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AD9CE4F-55A0-42C6-944B-61E9CD8083FF}"/>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6" name="Footer Placeholder 5">
            <a:extLst>
              <a:ext uri="{FF2B5EF4-FFF2-40B4-BE49-F238E27FC236}">
                <a16:creationId xmlns:a16="http://schemas.microsoft.com/office/drawing/2014/main" xmlns="" id="{E9A7BD9A-8AFA-466A-AEBE-8BD87BAF5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0FDE16-9648-419B-BAD8-9B90C3F6DADD}"/>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360289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438C9-8C6E-464A-B04D-574831A85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97631EE-D8FA-44F7-990A-C9AE0D4CE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D83D897-4E6F-4A99-A2CC-44AFB9545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C32719-D7B3-441B-9A6B-A3F6AD60C73C}"/>
              </a:ext>
            </a:extLst>
          </p:cNvPr>
          <p:cNvSpPr>
            <a:spLocks noGrp="1"/>
          </p:cNvSpPr>
          <p:nvPr>
            <p:ph type="dt" sz="half" idx="10"/>
          </p:nvPr>
        </p:nvSpPr>
        <p:spPr/>
        <p:txBody>
          <a:bodyPr/>
          <a:lstStyle/>
          <a:p>
            <a:fld id="{F930021C-8114-41E6-8340-EADBBDA0083B}" type="datetimeFigureOut">
              <a:rPr lang="en-US" smtClean="0"/>
              <a:t>3/15/2021</a:t>
            </a:fld>
            <a:endParaRPr lang="en-US"/>
          </a:p>
        </p:txBody>
      </p:sp>
      <p:sp>
        <p:nvSpPr>
          <p:cNvPr id="6" name="Footer Placeholder 5">
            <a:extLst>
              <a:ext uri="{FF2B5EF4-FFF2-40B4-BE49-F238E27FC236}">
                <a16:creationId xmlns:a16="http://schemas.microsoft.com/office/drawing/2014/main" xmlns="" id="{50ED6DF3-15A4-4EFD-B348-593816783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0AA372F-7D1C-4B42-AD39-DAA4C02EF0BF}"/>
              </a:ext>
            </a:extLst>
          </p:cNvPr>
          <p:cNvSpPr>
            <a:spLocks noGrp="1"/>
          </p:cNvSpPr>
          <p:nvPr>
            <p:ph type="sldNum" sz="quarter" idx="12"/>
          </p:nvPr>
        </p:nvSpPr>
        <p:spPr/>
        <p:txBody>
          <a:bodyPr/>
          <a:lstStyle/>
          <a:p>
            <a:fld id="{580F2AA2-B96E-40DB-960E-1AAA9CAB72E6}" type="slidenum">
              <a:rPr lang="en-US" smtClean="0"/>
              <a:t>‹#›</a:t>
            </a:fld>
            <a:endParaRPr lang="en-US"/>
          </a:p>
        </p:txBody>
      </p:sp>
    </p:spTree>
    <p:extLst>
      <p:ext uri="{BB962C8B-B14F-4D97-AF65-F5344CB8AC3E}">
        <p14:creationId xmlns:p14="http://schemas.microsoft.com/office/powerpoint/2010/main" val="386786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C15F3F-3CD4-41BB-8F64-5B622CBCF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EDAC3B9-454E-43C7-8621-5DFFDDB79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600BFE-DBF4-486D-AC3D-262CF2DB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0021C-8114-41E6-8340-EADBBDA0083B}" type="datetimeFigureOut">
              <a:rPr lang="en-US" smtClean="0"/>
              <a:t>3/15/2021</a:t>
            </a:fld>
            <a:endParaRPr lang="en-US"/>
          </a:p>
        </p:txBody>
      </p:sp>
      <p:sp>
        <p:nvSpPr>
          <p:cNvPr id="5" name="Footer Placeholder 4">
            <a:extLst>
              <a:ext uri="{FF2B5EF4-FFF2-40B4-BE49-F238E27FC236}">
                <a16:creationId xmlns:a16="http://schemas.microsoft.com/office/drawing/2014/main" xmlns="" id="{B3FB364A-FC45-4BC0-8A80-DCCE3AAB9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4762129-13E4-4D23-A4DA-4E77864CE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F2AA2-B96E-40DB-960E-1AAA9CAB72E6}" type="slidenum">
              <a:rPr lang="en-US" smtClean="0"/>
              <a:t>‹#›</a:t>
            </a:fld>
            <a:endParaRPr lang="en-US"/>
          </a:p>
        </p:txBody>
      </p:sp>
    </p:spTree>
    <p:extLst>
      <p:ext uri="{BB962C8B-B14F-4D97-AF65-F5344CB8AC3E}">
        <p14:creationId xmlns:p14="http://schemas.microsoft.com/office/powerpoint/2010/main" val="118216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6A455-CB9B-4C40-9D84-F616BEF3BF41}"/>
              </a:ext>
            </a:extLst>
          </p:cNvPr>
          <p:cNvSpPr>
            <a:spLocks noGrp="1"/>
          </p:cNvSpPr>
          <p:nvPr>
            <p:ph type="ctrTitle"/>
          </p:nvPr>
        </p:nvSpPr>
        <p:spPr/>
        <p:txBody>
          <a:bodyPr>
            <a:normAutofit fontScale="90000"/>
          </a:bodyPr>
          <a:lstStyle/>
          <a:p>
            <a:r>
              <a:rPr lang="en-US" dirty="0"/>
              <a:t>Self-Check Laboratory IV</a:t>
            </a:r>
            <a:br>
              <a:rPr lang="en-US" dirty="0"/>
            </a:br>
            <a:r>
              <a:rPr lang="en-US" dirty="0"/>
              <a:t>(Latches, Flip-Flops, &amp; Registers) </a:t>
            </a:r>
          </a:p>
        </p:txBody>
      </p:sp>
      <p:sp>
        <p:nvSpPr>
          <p:cNvPr id="3" name="Subtitle 2">
            <a:extLst>
              <a:ext uri="{FF2B5EF4-FFF2-40B4-BE49-F238E27FC236}">
                <a16:creationId xmlns:a16="http://schemas.microsoft.com/office/drawing/2014/main" xmlns="" id="{2D59F796-80E0-4C68-B4B7-89A21B686BB1}"/>
              </a:ext>
            </a:extLst>
          </p:cNvPr>
          <p:cNvSpPr>
            <a:spLocks noGrp="1"/>
          </p:cNvSpPr>
          <p:nvPr>
            <p:ph type="subTitle" idx="1"/>
          </p:nvPr>
        </p:nvSpPr>
        <p:spPr/>
        <p:txBody>
          <a:bodyPr/>
          <a:lstStyle/>
          <a:p>
            <a:r>
              <a:rPr lang="en-US" dirty="0"/>
              <a:t>Anthony Ramos</a:t>
            </a:r>
          </a:p>
          <a:p>
            <a:r>
              <a:rPr lang="en-US" dirty="0"/>
              <a:t>CSC343</a:t>
            </a:r>
          </a:p>
          <a:p>
            <a:r>
              <a:rPr lang="en-US" dirty="0"/>
              <a:t>Spring 2021</a:t>
            </a:r>
          </a:p>
        </p:txBody>
      </p:sp>
    </p:spTree>
    <p:extLst>
      <p:ext uri="{BB962C8B-B14F-4D97-AF65-F5344CB8AC3E}">
        <p14:creationId xmlns:p14="http://schemas.microsoft.com/office/powerpoint/2010/main" val="3127742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Master-Slave D Flip-Flop (Symbol)</a:t>
            </a:r>
          </a:p>
        </p:txBody>
      </p:sp>
      <p:pic>
        <p:nvPicPr>
          <p:cNvPr id="4" name="Picture 3">
            <a:extLst>
              <a:ext uri="{FF2B5EF4-FFF2-40B4-BE49-F238E27FC236}">
                <a16:creationId xmlns:a16="http://schemas.microsoft.com/office/drawing/2014/main" xmlns="" id="{4F66C81C-9384-4C29-B51D-05F65CA653F6}"/>
              </a:ext>
            </a:extLst>
          </p:cNvPr>
          <p:cNvPicPr>
            <a:picLocks noChangeAspect="1"/>
          </p:cNvPicPr>
          <p:nvPr/>
        </p:nvPicPr>
        <p:blipFill>
          <a:blip r:embed="rId2"/>
          <a:stretch>
            <a:fillRect/>
          </a:stretch>
        </p:blipFill>
        <p:spPr>
          <a:xfrm>
            <a:off x="2743200" y="1981200"/>
            <a:ext cx="6705600" cy="2895600"/>
          </a:xfrm>
          <a:prstGeom prst="rect">
            <a:avLst/>
          </a:prstGeom>
        </p:spPr>
      </p:pic>
    </p:spTree>
    <p:extLst>
      <p:ext uri="{BB962C8B-B14F-4D97-AF65-F5344CB8AC3E}">
        <p14:creationId xmlns:p14="http://schemas.microsoft.com/office/powerpoint/2010/main" val="120641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Master-Slave D Flip-Flop (Symbol)</a:t>
            </a:r>
          </a:p>
        </p:txBody>
      </p:sp>
      <p:pic>
        <p:nvPicPr>
          <p:cNvPr id="5" name="Picture 4">
            <a:extLst>
              <a:ext uri="{FF2B5EF4-FFF2-40B4-BE49-F238E27FC236}">
                <a16:creationId xmlns:a16="http://schemas.microsoft.com/office/drawing/2014/main" xmlns="" id="{E5700C95-6458-4E96-822F-C6150290A9D1}"/>
              </a:ext>
            </a:extLst>
          </p:cNvPr>
          <p:cNvPicPr>
            <a:picLocks noChangeAspect="1"/>
          </p:cNvPicPr>
          <p:nvPr/>
        </p:nvPicPr>
        <p:blipFill>
          <a:blip r:embed="rId2"/>
          <a:stretch>
            <a:fillRect/>
          </a:stretch>
        </p:blipFill>
        <p:spPr>
          <a:xfrm>
            <a:off x="3303778" y="1418316"/>
            <a:ext cx="5584443" cy="5074559"/>
          </a:xfrm>
          <a:prstGeom prst="rect">
            <a:avLst/>
          </a:prstGeom>
        </p:spPr>
      </p:pic>
    </p:spTree>
    <p:extLst>
      <p:ext uri="{BB962C8B-B14F-4D97-AF65-F5344CB8AC3E}">
        <p14:creationId xmlns:p14="http://schemas.microsoft.com/office/powerpoint/2010/main" val="267527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Master-Slave D Flip-Flop (Symbol)</a:t>
            </a:r>
          </a:p>
        </p:txBody>
      </p:sp>
      <p:pic>
        <p:nvPicPr>
          <p:cNvPr id="4" name="Picture 3">
            <a:extLst>
              <a:ext uri="{FF2B5EF4-FFF2-40B4-BE49-F238E27FC236}">
                <a16:creationId xmlns:a16="http://schemas.microsoft.com/office/drawing/2014/main" xmlns="" id="{D06BD953-C8A3-47DE-A4B1-594B368A3513}"/>
              </a:ext>
            </a:extLst>
          </p:cNvPr>
          <p:cNvPicPr>
            <a:picLocks noChangeAspect="1"/>
          </p:cNvPicPr>
          <p:nvPr/>
        </p:nvPicPr>
        <p:blipFill>
          <a:blip r:embed="rId2"/>
          <a:stretch>
            <a:fillRect/>
          </a:stretch>
        </p:blipFill>
        <p:spPr>
          <a:xfrm>
            <a:off x="124690" y="1966998"/>
            <a:ext cx="11880273" cy="2687239"/>
          </a:xfrm>
          <a:prstGeom prst="rect">
            <a:avLst/>
          </a:prstGeom>
        </p:spPr>
      </p:pic>
      <p:sp>
        <p:nvSpPr>
          <p:cNvPr id="5" name="TextBox 4">
            <a:extLst>
              <a:ext uri="{FF2B5EF4-FFF2-40B4-BE49-F238E27FC236}">
                <a16:creationId xmlns:a16="http://schemas.microsoft.com/office/drawing/2014/main" xmlns="" id="{B97271A2-83F5-4481-9134-665C2349B1BD}"/>
              </a:ext>
            </a:extLst>
          </p:cNvPr>
          <p:cNvSpPr txBox="1"/>
          <p:nvPr/>
        </p:nvSpPr>
        <p:spPr>
          <a:xfrm>
            <a:off x="4687024" y="6123543"/>
            <a:ext cx="3818738" cy="369332"/>
          </a:xfrm>
          <a:prstGeom prst="rect">
            <a:avLst/>
          </a:prstGeom>
          <a:noFill/>
        </p:spPr>
        <p:txBody>
          <a:bodyPr wrap="none" rtlCol="0">
            <a:spAutoFit/>
          </a:bodyPr>
          <a:lstStyle/>
          <a:p>
            <a:r>
              <a:rPr lang="en-US" dirty="0"/>
              <a:t>Figure: </a:t>
            </a:r>
            <a:r>
              <a:rPr lang="en-US" dirty="0" smtClean="0"/>
              <a:t>D-Flip Flop (Symbol) Simulation</a:t>
            </a:r>
            <a:endParaRPr lang="en-US" dirty="0"/>
          </a:p>
        </p:txBody>
      </p:sp>
      <p:sp>
        <p:nvSpPr>
          <p:cNvPr id="6" name="TextBox 5"/>
          <p:cNvSpPr txBox="1"/>
          <p:nvPr/>
        </p:nvSpPr>
        <p:spPr>
          <a:xfrm>
            <a:off x="258041" y="4821423"/>
            <a:ext cx="11658600" cy="1200329"/>
          </a:xfrm>
          <a:prstGeom prst="rect">
            <a:avLst/>
          </a:prstGeom>
          <a:noFill/>
        </p:spPr>
        <p:txBody>
          <a:bodyPr wrap="square" rtlCol="0">
            <a:spAutoFit/>
          </a:bodyPr>
          <a:lstStyle/>
          <a:p>
            <a:r>
              <a:rPr lang="en-US" dirty="0" smtClean="0"/>
              <a:t>Initially, in Stage 1, the output Q remains undefined (red signal). In Stage 2, the output then mirrors signal D at the rising edge of each </a:t>
            </a:r>
            <a:r>
              <a:rPr lang="en-US" dirty="0"/>
              <a:t>c</a:t>
            </a:r>
            <a:r>
              <a:rPr lang="en-US" dirty="0" smtClean="0"/>
              <a:t>lock pulse (CLK). The Q value remains frozen for some time and follows D again at the rising edge of the CLK. This process simply repeats. Note that PRN and CLRN are set to ‘1’ as to not affect the output in any way. This matches the behavior of the previous design using two D-Latches.</a:t>
            </a:r>
          </a:p>
        </p:txBody>
      </p:sp>
      <p:cxnSp>
        <p:nvCxnSpPr>
          <p:cNvPr id="7" name="Straight Connector 6"/>
          <p:cNvCxnSpPr/>
          <p:nvPr/>
        </p:nvCxnSpPr>
        <p:spPr>
          <a:xfrm flipV="1">
            <a:off x="4561609" y="1444336"/>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93999" y="1540496"/>
            <a:ext cx="867610" cy="369332"/>
          </a:xfrm>
          <a:prstGeom prst="rect">
            <a:avLst/>
          </a:prstGeom>
          <a:noFill/>
        </p:spPr>
        <p:txBody>
          <a:bodyPr wrap="none" rtlCol="0">
            <a:spAutoFit/>
          </a:bodyPr>
          <a:lstStyle/>
          <a:p>
            <a:r>
              <a:rPr lang="en-US" dirty="0" smtClean="0"/>
              <a:t>Stage 1</a:t>
            </a:r>
            <a:endParaRPr lang="en-US" dirty="0"/>
          </a:p>
        </p:txBody>
      </p:sp>
      <p:sp>
        <p:nvSpPr>
          <p:cNvPr id="10" name="TextBox 9"/>
          <p:cNvSpPr txBox="1"/>
          <p:nvPr/>
        </p:nvSpPr>
        <p:spPr>
          <a:xfrm>
            <a:off x="5228390" y="1540496"/>
            <a:ext cx="867610" cy="369332"/>
          </a:xfrm>
          <a:prstGeom prst="rect">
            <a:avLst/>
          </a:prstGeom>
          <a:noFill/>
        </p:spPr>
        <p:txBody>
          <a:bodyPr wrap="none" rtlCol="0">
            <a:spAutoFit/>
          </a:bodyPr>
          <a:lstStyle/>
          <a:p>
            <a:r>
              <a:rPr lang="en-US" dirty="0" smtClean="0"/>
              <a:t>Stage 2</a:t>
            </a:r>
            <a:endParaRPr lang="en-US" dirty="0"/>
          </a:p>
        </p:txBody>
      </p:sp>
    </p:spTree>
    <p:extLst>
      <p:ext uri="{BB962C8B-B14F-4D97-AF65-F5344CB8AC3E}">
        <p14:creationId xmlns:p14="http://schemas.microsoft.com/office/powerpoint/2010/main" val="344332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N-Bit Register</a:t>
            </a:r>
          </a:p>
        </p:txBody>
      </p:sp>
      <p:pic>
        <p:nvPicPr>
          <p:cNvPr id="4" name="Picture 3">
            <a:extLst>
              <a:ext uri="{FF2B5EF4-FFF2-40B4-BE49-F238E27FC236}">
                <a16:creationId xmlns:a16="http://schemas.microsoft.com/office/drawing/2014/main" xmlns="" id="{EB3D5738-42E1-482C-8F71-64F4EDCE125E}"/>
              </a:ext>
            </a:extLst>
          </p:cNvPr>
          <p:cNvPicPr>
            <a:picLocks noChangeAspect="1"/>
          </p:cNvPicPr>
          <p:nvPr/>
        </p:nvPicPr>
        <p:blipFill>
          <a:blip r:embed="rId2"/>
          <a:stretch>
            <a:fillRect/>
          </a:stretch>
        </p:blipFill>
        <p:spPr>
          <a:xfrm>
            <a:off x="838200" y="1466906"/>
            <a:ext cx="6425045" cy="5027766"/>
          </a:xfrm>
          <a:prstGeom prst="rect">
            <a:avLst/>
          </a:prstGeom>
        </p:spPr>
      </p:pic>
      <p:sp>
        <p:nvSpPr>
          <p:cNvPr id="3" name="TextBox 2"/>
          <p:cNvSpPr txBox="1"/>
          <p:nvPr/>
        </p:nvSpPr>
        <p:spPr>
          <a:xfrm>
            <a:off x="7852064" y="1690688"/>
            <a:ext cx="3501736" cy="4524315"/>
          </a:xfrm>
          <a:prstGeom prst="rect">
            <a:avLst/>
          </a:prstGeom>
          <a:noFill/>
        </p:spPr>
        <p:txBody>
          <a:bodyPr wrap="square" rtlCol="0">
            <a:spAutoFit/>
          </a:bodyPr>
          <a:lstStyle/>
          <a:p>
            <a:r>
              <a:rPr lang="en-US" dirty="0" smtClean="0"/>
              <a:t>Clock Signal (CLK)</a:t>
            </a:r>
          </a:p>
          <a:p>
            <a:endParaRPr lang="en-US" dirty="0"/>
          </a:p>
          <a:p>
            <a:r>
              <a:rPr lang="en-US" dirty="0" smtClean="0"/>
              <a:t>Write-Enable (WREN) – Change contents of stored data in register if ‘1’.</a:t>
            </a:r>
          </a:p>
          <a:p>
            <a:endParaRPr lang="en-US" dirty="0"/>
          </a:p>
          <a:p>
            <a:r>
              <a:rPr lang="en-US" dirty="0" smtClean="0"/>
              <a:t>Read-Enable (RDEN) – Allows for stored data to be displayed on output only when ‘1’.</a:t>
            </a:r>
          </a:p>
          <a:p>
            <a:endParaRPr lang="en-US" dirty="0"/>
          </a:p>
          <a:p>
            <a:r>
              <a:rPr lang="en-US" dirty="0" smtClean="0"/>
              <a:t>Chip-Enable (CHEN) – Will cause the output to be undefined if ‘0’</a:t>
            </a:r>
          </a:p>
          <a:p>
            <a:endParaRPr lang="en-US" dirty="0"/>
          </a:p>
          <a:p>
            <a:r>
              <a:rPr lang="en-US" dirty="0" smtClean="0"/>
              <a:t>Data (DATA)</a:t>
            </a:r>
          </a:p>
          <a:p>
            <a:endParaRPr lang="en-US" dirty="0"/>
          </a:p>
          <a:p>
            <a:r>
              <a:rPr lang="en-US" dirty="0" smtClean="0"/>
              <a:t>Output (Q)</a:t>
            </a:r>
            <a:endParaRPr lang="en-US" dirty="0"/>
          </a:p>
        </p:txBody>
      </p:sp>
    </p:spTree>
    <p:extLst>
      <p:ext uri="{BB962C8B-B14F-4D97-AF65-F5344CB8AC3E}">
        <p14:creationId xmlns:p14="http://schemas.microsoft.com/office/powerpoint/2010/main" val="3677984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N-Bit Register</a:t>
            </a:r>
          </a:p>
        </p:txBody>
      </p:sp>
      <p:pic>
        <p:nvPicPr>
          <p:cNvPr id="4" name="Picture 3">
            <a:extLst>
              <a:ext uri="{FF2B5EF4-FFF2-40B4-BE49-F238E27FC236}">
                <a16:creationId xmlns:a16="http://schemas.microsoft.com/office/drawing/2014/main" xmlns="" id="{EB3D5738-42E1-482C-8F71-64F4EDCE125E}"/>
              </a:ext>
            </a:extLst>
          </p:cNvPr>
          <p:cNvPicPr>
            <a:picLocks noChangeAspect="1"/>
          </p:cNvPicPr>
          <p:nvPr/>
        </p:nvPicPr>
        <p:blipFill>
          <a:blip r:embed="rId2"/>
          <a:stretch>
            <a:fillRect/>
          </a:stretch>
        </p:blipFill>
        <p:spPr>
          <a:xfrm>
            <a:off x="2883477" y="1529251"/>
            <a:ext cx="6425045" cy="5027766"/>
          </a:xfrm>
          <a:prstGeom prst="rect">
            <a:avLst/>
          </a:prstGeom>
        </p:spPr>
      </p:pic>
      <p:cxnSp>
        <p:nvCxnSpPr>
          <p:cNvPr id="6" name="Straight Arrow Connector 5"/>
          <p:cNvCxnSpPr/>
          <p:nvPr/>
        </p:nvCxnSpPr>
        <p:spPr>
          <a:xfrm>
            <a:off x="1210540" y="2254827"/>
            <a:ext cx="3325091" cy="2202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576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N-Bit Register</a:t>
            </a:r>
          </a:p>
        </p:txBody>
      </p:sp>
      <p:pic>
        <p:nvPicPr>
          <p:cNvPr id="5" name="Picture 4">
            <a:extLst>
              <a:ext uri="{FF2B5EF4-FFF2-40B4-BE49-F238E27FC236}">
                <a16:creationId xmlns:a16="http://schemas.microsoft.com/office/drawing/2014/main" xmlns="" id="{68935B76-2FC5-48D3-99C3-939681AA4649}"/>
              </a:ext>
            </a:extLst>
          </p:cNvPr>
          <p:cNvPicPr>
            <a:picLocks noChangeAspect="1"/>
          </p:cNvPicPr>
          <p:nvPr/>
        </p:nvPicPr>
        <p:blipFill>
          <a:blip r:embed="rId2"/>
          <a:stretch>
            <a:fillRect/>
          </a:stretch>
        </p:blipFill>
        <p:spPr>
          <a:xfrm>
            <a:off x="0" y="1506497"/>
            <a:ext cx="12192000" cy="3234178"/>
          </a:xfrm>
          <a:prstGeom prst="rect">
            <a:avLst/>
          </a:prstGeom>
        </p:spPr>
      </p:pic>
      <p:sp>
        <p:nvSpPr>
          <p:cNvPr id="4" name="TextBox 3">
            <a:extLst>
              <a:ext uri="{FF2B5EF4-FFF2-40B4-BE49-F238E27FC236}">
                <a16:creationId xmlns:a16="http://schemas.microsoft.com/office/drawing/2014/main" xmlns="" id="{B97271A2-83F5-4481-9134-665C2349B1BD}"/>
              </a:ext>
            </a:extLst>
          </p:cNvPr>
          <p:cNvSpPr txBox="1"/>
          <p:nvPr/>
        </p:nvSpPr>
        <p:spPr>
          <a:xfrm>
            <a:off x="4687024" y="6123543"/>
            <a:ext cx="3387659" cy="369332"/>
          </a:xfrm>
          <a:prstGeom prst="rect">
            <a:avLst/>
          </a:prstGeom>
          <a:noFill/>
        </p:spPr>
        <p:txBody>
          <a:bodyPr wrap="none" rtlCol="0">
            <a:spAutoFit/>
          </a:bodyPr>
          <a:lstStyle/>
          <a:p>
            <a:r>
              <a:rPr lang="en-US" dirty="0"/>
              <a:t>Figure: </a:t>
            </a:r>
            <a:r>
              <a:rPr lang="en-US" dirty="0" smtClean="0"/>
              <a:t>N-Bit Register Simulation 1</a:t>
            </a:r>
            <a:endParaRPr lang="en-US" dirty="0"/>
          </a:p>
        </p:txBody>
      </p:sp>
      <p:cxnSp>
        <p:nvCxnSpPr>
          <p:cNvPr id="6" name="Straight Connector 5"/>
          <p:cNvCxnSpPr/>
          <p:nvPr/>
        </p:nvCxnSpPr>
        <p:spPr>
          <a:xfrm flipV="1">
            <a:off x="5309754" y="893619"/>
            <a:ext cx="0" cy="392780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10044546" y="935182"/>
            <a:ext cx="18230" cy="381936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42144" y="1057585"/>
            <a:ext cx="867610" cy="369332"/>
          </a:xfrm>
          <a:prstGeom prst="rect">
            <a:avLst/>
          </a:prstGeom>
          <a:noFill/>
        </p:spPr>
        <p:txBody>
          <a:bodyPr wrap="none" rtlCol="0">
            <a:spAutoFit/>
          </a:bodyPr>
          <a:lstStyle/>
          <a:p>
            <a:r>
              <a:rPr lang="en-US" dirty="0" smtClean="0"/>
              <a:t>Stage 1</a:t>
            </a:r>
            <a:endParaRPr lang="en-US" dirty="0"/>
          </a:p>
        </p:txBody>
      </p:sp>
      <p:sp>
        <p:nvSpPr>
          <p:cNvPr id="10" name="TextBox 9"/>
          <p:cNvSpPr txBox="1"/>
          <p:nvPr/>
        </p:nvSpPr>
        <p:spPr>
          <a:xfrm>
            <a:off x="7290984" y="1057585"/>
            <a:ext cx="867610" cy="369332"/>
          </a:xfrm>
          <a:prstGeom prst="rect">
            <a:avLst/>
          </a:prstGeom>
          <a:noFill/>
        </p:spPr>
        <p:txBody>
          <a:bodyPr wrap="none" rtlCol="0">
            <a:spAutoFit/>
          </a:bodyPr>
          <a:lstStyle/>
          <a:p>
            <a:r>
              <a:rPr lang="en-US" dirty="0" smtClean="0"/>
              <a:t>Stage 2</a:t>
            </a:r>
            <a:endParaRPr lang="en-US" dirty="0"/>
          </a:p>
        </p:txBody>
      </p:sp>
      <p:sp>
        <p:nvSpPr>
          <p:cNvPr id="11" name="TextBox 10"/>
          <p:cNvSpPr txBox="1"/>
          <p:nvPr/>
        </p:nvSpPr>
        <p:spPr>
          <a:xfrm>
            <a:off x="10062776" y="1057585"/>
            <a:ext cx="867610" cy="369332"/>
          </a:xfrm>
          <a:prstGeom prst="rect">
            <a:avLst/>
          </a:prstGeom>
          <a:noFill/>
        </p:spPr>
        <p:txBody>
          <a:bodyPr wrap="none" rtlCol="0">
            <a:spAutoFit/>
          </a:bodyPr>
          <a:lstStyle/>
          <a:p>
            <a:r>
              <a:rPr lang="en-US" dirty="0" smtClean="0"/>
              <a:t>Stage 3</a:t>
            </a:r>
            <a:endParaRPr lang="en-US" dirty="0"/>
          </a:p>
        </p:txBody>
      </p:sp>
      <p:sp>
        <p:nvSpPr>
          <p:cNvPr id="12" name="TextBox 11"/>
          <p:cNvSpPr txBox="1"/>
          <p:nvPr/>
        </p:nvSpPr>
        <p:spPr>
          <a:xfrm>
            <a:off x="266700" y="4810910"/>
            <a:ext cx="11658600" cy="923330"/>
          </a:xfrm>
          <a:prstGeom prst="rect">
            <a:avLst/>
          </a:prstGeom>
          <a:noFill/>
        </p:spPr>
        <p:txBody>
          <a:bodyPr wrap="square" rtlCol="0">
            <a:spAutoFit/>
          </a:bodyPr>
          <a:lstStyle/>
          <a:p>
            <a:r>
              <a:rPr lang="en-US" dirty="0" smtClean="0"/>
              <a:t>Initially, in Stage 1,  the output Q remains undefined (red signal) as the DATA input with arbitrary value ‘A4F2027F’ is loaded into the storage space due to the WREN signal being ‘1’. In Stage 2, with the RDEN signal is set to ‘1’, the DATA is fed into the output Q. In Stage 3, the CHEN signal is set to ‘0’ which causes the output Q to be undefined “ZZZZZZZZ” (blue signal).</a:t>
            </a:r>
          </a:p>
        </p:txBody>
      </p:sp>
    </p:spTree>
    <p:extLst>
      <p:ext uri="{BB962C8B-B14F-4D97-AF65-F5344CB8AC3E}">
        <p14:creationId xmlns:p14="http://schemas.microsoft.com/office/powerpoint/2010/main" val="299854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N-Bit Register</a:t>
            </a:r>
          </a:p>
        </p:txBody>
      </p:sp>
      <p:pic>
        <p:nvPicPr>
          <p:cNvPr id="4" name="Picture 3">
            <a:extLst>
              <a:ext uri="{FF2B5EF4-FFF2-40B4-BE49-F238E27FC236}">
                <a16:creationId xmlns:a16="http://schemas.microsoft.com/office/drawing/2014/main" xmlns="" id="{5A461376-207A-48DC-B777-8D72B761944F}"/>
              </a:ext>
            </a:extLst>
          </p:cNvPr>
          <p:cNvPicPr>
            <a:picLocks noChangeAspect="1"/>
          </p:cNvPicPr>
          <p:nvPr/>
        </p:nvPicPr>
        <p:blipFill>
          <a:blip r:embed="rId2"/>
          <a:stretch>
            <a:fillRect/>
          </a:stretch>
        </p:blipFill>
        <p:spPr>
          <a:xfrm>
            <a:off x="166254" y="1690688"/>
            <a:ext cx="11797145" cy="2916849"/>
          </a:xfrm>
          <a:prstGeom prst="rect">
            <a:avLst/>
          </a:prstGeom>
        </p:spPr>
      </p:pic>
      <p:sp>
        <p:nvSpPr>
          <p:cNvPr id="5" name="TextBox 4">
            <a:extLst>
              <a:ext uri="{FF2B5EF4-FFF2-40B4-BE49-F238E27FC236}">
                <a16:creationId xmlns:a16="http://schemas.microsoft.com/office/drawing/2014/main" xmlns="" id="{B97271A2-83F5-4481-9134-665C2349B1BD}"/>
              </a:ext>
            </a:extLst>
          </p:cNvPr>
          <p:cNvSpPr txBox="1"/>
          <p:nvPr/>
        </p:nvSpPr>
        <p:spPr>
          <a:xfrm>
            <a:off x="4687024" y="6123543"/>
            <a:ext cx="3387659" cy="369332"/>
          </a:xfrm>
          <a:prstGeom prst="rect">
            <a:avLst/>
          </a:prstGeom>
          <a:noFill/>
        </p:spPr>
        <p:txBody>
          <a:bodyPr wrap="none" rtlCol="0">
            <a:spAutoFit/>
          </a:bodyPr>
          <a:lstStyle/>
          <a:p>
            <a:r>
              <a:rPr lang="en-US" dirty="0"/>
              <a:t>Figure: </a:t>
            </a:r>
            <a:r>
              <a:rPr lang="en-US" dirty="0" smtClean="0"/>
              <a:t>N-Bit Register Simulation 2</a:t>
            </a:r>
            <a:endParaRPr lang="en-US" dirty="0"/>
          </a:p>
        </p:txBody>
      </p:sp>
      <p:cxnSp>
        <p:nvCxnSpPr>
          <p:cNvPr id="7" name="Straight Connector 6"/>
          <p:cNvCxnSpPr/>
          <p:nvPr/>
        </p:nvCxnSpPr>
        <p:spPr>
          <a:xfrm flipV="1">
            <a:off x="4717471" y="1361206"/>
            <a:ext cx="0" cy="338747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 y="4810910"/>
            <a:ext cx="11658600" cy="646331"/>
          </a:xfrm>
          <a:prstGeom prst="rect">
            <a:avLst/>
          </a:prstGeom>
          <a:noFill/>
        </p:spPr>
        <p:txBody>
          <a:bodyPr wrap="square" rtlCol="0">
            <a:spAutoFit/>
          </a:bodyPr>
          <a:lstStyle/>
          <a:p>
            <a:r>
              <a:rPr lang="en-US" dirty="0" smtClean="0"/>
              <a:t>Initially, in Stage 1, the output Q remains undefined (red signal) as the DATA input with arbitrary value ‘FF28AE00’ is loaded into the storage space due to the WREN signal being ‘1’. In Stage 2, the output Q reads the DATA input despite</a:t>
            </a:r>
          </a:p>
        </p:txBody>
      </p:sp>
      <p:sp>
        <p:nvSpPr>
          <p:cNvPr id="9" name="TextBox 8"/>
          <p:cNvSpPr txBox="1"/>
          <p:nvPr/>
        </p:nvSpPr>
        <p:spPr>
          <a:xfrm>
            <a:off x="3849861" y="1302649"/>
            <a:ext cx="867610" cy="369332"/>
          </a:xfrm>
          <a:prstGeom prst="rect">
            <a:avLst/>
          </a:prstGeom>
          <a:noFill/>
        </p:spPr>
        <p:txBody>
          <a:bodyPr wrap="none" rtlCol="0">
            <a:spAutoFit/>
          </a:bodyPr>
          <a:lstStyle/>
          <a:p>
            <a:r>
              <a:rPr lang="en-US" dirty="0" smtClean="0"/>
              <a:t>Stage 1</a:t>
            </a:r>
            <a:endParaRPr lang="en-US" dirty="0"/>
          </a:p>
        </p:txBody>
      </p:sp>
      <p:cxnSp>
        <p:nvCxnSpPr>
          <p:cNvPr id="10" name="Straight Connector 9"/>
          <p:cNvCxnSpPr/>
          <p:nvPr/>
        </p:nvCxnSpPr>
        <p:spPr>
          <a:xfrm flipV="1">
            <a:off x="7519553" y="1313040"/>
            <a:ext cx="0" cy="338747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916389" y="1302649"/>
            <a:ext cx="0" cy="338747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62195" y="1290243"/>
            <a:ext cx="867610" cy="369332"/>
          </a:xfrm>
          <a:prstGeom prst="rect">
            <a:avLst/>
          </a:prstGeom>
          <a:noFill/>
        </p:spPr>
        <p:txBody>
          <a:bodyPr wrap="none" rtlCol="0">
            <a:spAutoFit/>
          </a:bodyPr>
          <a:lstStyle/>
          <a:p>
            <a:r>
              <a:rPr lang="en-US" dirty="0" smtClean="0"/>
              <a:t>Stage 2</a:t>
            </a:r>
            <a:endParaRPr lang="en-US" dirty="0"/>
          </a:p>
        </p:txBody>
      </p:sp>
      <p:sp>
        <p:nvSpPr>
          <p:cNvPr id="13" name="TextBox 12"/>
          <p:cNvSpPr txBox="1"/>
          <p:nvPr/>
        </p:nvSpPr>
        <p:spPr>
          <a:xfrm>
            <a:off x="8284166" y="1290243"/>
            <a:ext cx="867610" cy="369332"/>
          </a:xfrm>
          <a:prstGeom prst="rect">
            <a:avLst/>
          </a:prstGeom>
          <a:noFill/>
        </p:spPr>
        <p:txBody>
          <a:bodyPr wrap="none" rtlCol="0">
            <a:spAutoFit/>
          </a:bodyPr>
          <a:lstStyle/>
          <a:p>
            <a:r>
              <a:rPr lang="en-US" dirty="0" smtClean="0"/>
              <a:t>Stage 3</a:t>
            </a:r>
            <a:endParaRPr lang="en-US" dirty="0"/>
          </a:p>
        </p:txBody>
      </p:sp>
      <p:sp>
        <p:nvSpPr>
          <p:cNvPr id="14" name="TextBox 13"/>
          <p:cNvSpPr txBox="1"/>
          <p:nvPr/>
        </p:nvSpPr>
        <p:spPr>
          <a:xfrm>
            <a:off x="10486190" y="1290243"/>
            <a:ext cx="867610" cy="369332"/>
          </a:xfrm>
          <a:prstGeom prst="rect">
            <a:avLst/>
          </a:prstGeom>
          <a:noFill/>
        </p:spPr>
        <p:txBody>
          <a:bodyPr wrap="none" rtlCol="0">
            <a:spAutoFit/>
          </a:bodyPr>
          <a:lstStyle/>
          <a:p>
            <a:r>
              <a:rPr lang="en-US" dirty="0" smtClean="0"/>
              <a:t>Stage 4</a:t>
            </a:r>
            <a:endParaRPr lang="en-US" dirty="0"/>
          </a:p>
        </p:txBody>
      </p:sp>
    </p:spTree>
    <p:extLst>
      <p:ext uri="{BB962C8B-B14F-4D97-AF65-F5344CB8AC3E}">
        <p14:creationId xmlns:p14="http://schemas.microsoft.com/office/powerpoint/2010/main" val="276585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D-Latch (Symbol)</a:t>
            </a:r>
          </a:p>
        </p:txBody>
      </p:sp>
      <p:pic>
        <p:nvPicPr>
          <p:cNvPr id="7" name="Picture 6">
            <a:extLst>
              <a:ext uri="{FF2B5EF4-FFF2-40B4-BE49-F238E27FC236}">
                <a16:creationId xmlns:a16="http://schemas.microsoft.com/office/drawing/2014/main" xmlns="" id="{020822B3-3900-4869-B002-52708341C5B2}"/>
              </a:ext>
            </a:extLst>
          </p:cNvPr>
          <p:cNvPicPr>
            <a:picLocks noChangeAspect="1"/>
          </p:cNvPicPr>
          <p:nvPr/>
        </p:nvPicPr>
        <p:blipFill>
          <a:blip r:embed="rId2"/>
          <a:stretch>
            <a:fillRect/>
          </a:stretch>
        </p:blipFill>
        <p:spPr>
          <a:xfrm>
            <a:off x="838200" y="1419403"/>
            <a:ext cx="5472113" cy="5162371"/>
          </a:xfrm>
          <a:prstGeom prst="rect">
            <a:avLst/>
          </a:prstGeom>
        </p:spPr>
      </p:pic>
      <p:pic>
        <p:nvPicPr>
          <p:cNvPr id="8" name="Picture 7">
            <a:extLst>
              <a:ext uri="{FF2B5EF4-FFF2-40B4-BE49-F238E27FC236}">
                <a16:creationId xmlns:a16="http://schemas.microsoft.com/office/drawing/2014/main" xmlns="" id="{71CA3FBF-A4D7-4C31-9070-2DA306E962F9}"/>
              </a:ext>
            </a:extLst>
          </p:cNvPr>
          <p:cNvPicPr>
            <a:picLocks noChangeAspect="1"/>
          </p:cNvPicPr>
          <p:nvPr/>
        </p:nvPicPr>
        <p:blipFill>
          <a:blip r:embed="rId3"/>
          <a:stretch>
            <a:fillRect/>
          </a:stretch>
        </p:blipFill>
        <p:spPr>
          <a:xfrm>
            <a:off x="6310313" y="1419403"/>
            <a:ext cx="5523441" cy="1943100"/>
          </a:xfrm>
          <a:prstGeom prst="rect">
            <a:avLst/>
          </a:prstGeom>
        </p:spPr>
      </p:pic>
      <p:sp>
        <p:nvSpPr>
          <p:cNvPr id="3" name="TextBox 2"/>
          <p:cNvSpPr txBox="1"/>
          <p:nvPr/>
        </p:nvSpPr>
        <p:spPr>
          <a:xfrm>
            <a:off x="6310313" y="3803072"/>
            <a:ext cx="4135582" cy="2585323"/>
          </a:xfrm>
          <a:prstGeom prst="rect">
            <a:avLst/>
          </a:prstGeom>
          <a:noFill/>
        </p:spPr>
        <p:txBody>
          <a:bodyPr wrap="square" rtlCol="0">
            <a:spAutoFit/>
          </a:bodyPr>
          <a:lstStyle/>
          <a:p>
            <a:pPr>
              <a:lnSpc>
                <a:spcPct val="150000"/>
              </a:lnSpc>
            </a:pPr>
            <a:r>
              <a:rPr lang="en-US" dirty="0"/>
              <a:t>Clear (CLRN) – Set output to 0 if ‘0</a:t>
            </a:r>
            <a:r>
              <a:rPr lang="en-US" dirty="0" smtClean="0"/>
              <a:t>’</a:t>
            </a:r>
          </a:p>
          <a:p>
            <a:pPr>
              <a:lnSpc>
                <a:spcPct val="150000"/>
              </a:lnSpc>
            </a:pPr>
            <a:r>
              <a:rPr lang="en-US" dirty="0" smtClean="0"/>
              <a:t>Preset (PRN) – Set output to 1 if ‘0’</a:t>
            </a:r>
          </a:p>
          <a:p>
            <a:pPr>
              <a:lnSpc>
                <a:spcPct val="150000"/>
              </a:lnSpc>
            </a:pPr>
            <a:r>
              <a:rPr lang="en-US" dirty="0" smtClean="0"/>
              <a:t>Enable (ENA) – Allows for output to mirror input if set to ‘1’</a:t>
            </a:r>
          </a:p>
          <a:p>
            <a:pPr>
              <a:lnSpc>
                <a:spcPct val="150000"/>
              </a:lnSpc>
            </a:pPr>
            <a:r>
              <a:rPr lang="en-US" dirty="0" smtClean="0"/>
              <a:t>Input (D)</a:t>
            </a:r>
          </a:p>
          <a:p>
            <a:pPr>
              <a:lnSpc>
                <a:spcPct val="150000"/>
              </a:lnSpc>
            </a:pPr>
            <a:r>
              <a:rPr lang="en-US" dirty="0" smtClean="0"/>
              <a:t>Output (Q)</a:t>
            </a:r>
            <a:endParaRPr lang="en-US" dirty="0"/>
          </a:p>
        </p:txBody>
      </p:sp>
      <p:cxnSp>
        <p:nvCxnSpPr>
          <p:cNvPr id="5" name="Straight Arrow Connector 4"/>
          <p:cNvCxnSpPr/>
          <p:nvPr/>
        </p:nvCxnSpPr>
        <p:spPr>
          <a:xfrm flipV="1">
            <a:off x="3034145" y="4145975"/>
            <a:ext cx="3190010" cy="9497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58836" y="4576190"/>
            <a:ext cx="3099523" cy="8166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84813" y="4984536"/>
            <a:ext cx="3159704" cy="7056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137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D-Latch (Symbol)</a:t>
            </a:r>
          </a:p>
        </p:txBody>
      </p:sp>
      <p:pic>
        <p:nvPicPr>
          <p:cNvPr id="7" name="Picture 6">
            <a:extLst>
              <a:ext uri="{FF2B5EF4-FFF2-40B4-BE49-F238E27FC236}">
                <a16:creationId xmlns:a16="http://schemas.microsoft.com/office/drawing/2014/main" xmlns="" id="{ECF83B19-6320-4BCE-86A0-DD36A2FD8662}"/>
              </a:ext>
            </a:extLst>
          </p:cNvPr>
          <p:cNvPicPr>
            <a:picLocks noChangeAspect="1"/>
          </p:cNvPicPr>
          <p:nvPr/>
        </p:nvPicPr>
        <p:blipFill>
          <a:blip r:embed="rId2"/>
          <a:stretch>
            <a:fillRect/>
          </a:stretch>
        </p:blipFill>
        <p:spPr>
          <a:xfrm>
            <a:off x="266699" y="1690688"/>
            <a:ext cx="11658600" cy="2743385"/>
          </a:xfrm>
          <a:prstGeom prst="rect">
            <a:avLst/>
          </a:prstGeom>
        </p:spPr>
      </p:pic>
      <p:sp>
        <p:nvSpPr>
          <p:cNvPr id="9" name="TextBox 8">
            <a:extLst>
              <a:ext uri="{FF2B5EF4-FFF2-40B4-BE49-F238E27FC236}">
                <a16:creationId xmlns:a16="http://schemas.microsoft.com/office/drawing/2014/main" xmlns="" id="{4D7B7CF3-7CCD-4A66-8168-9B29AEB0220C}"/>
              </a:ext>
            </a:extLst>
          </p:cNvPr>
          <p:cNvSpPr txBox="1"/>
          <p:nvPr/>
        </p:nvSpPr>
        <p:spPr>
          <a:xfrm>
            <a:off x="4687024" y="6123543"/>
            <a:ext cx="2817951" cy="369332"/>
          </a:xfrm>
          <a:prstGeom prst="rect">
            <a:avLst/>
          </a:prstGeom>
          <a:noFill/>
        </p:spPr>
        <p:txBody>
          <a:bodyPr wrap="none" rtlCol="0">
            <a:spAutoFit/>
          </a:bodyPr>
          <a:lstStyle/>
          <a:p>
            <a:r>
              <a:rPr lang="en-US" dirty="0"/>
              <a:t>Figure: D-Latch Simulation 1</a:t>
            </a:r>
          </a:p>
        </p:txBody>
      </p:sp>
      <p:sp>
        <p:nvSpPr>
          <p:cNvPr id="3" name="TextBox 2"/>
          <p:cNvSpPr txBox="1"/>
          <p:nvPr/>
        </p:nvSpPr>
        <p:spPr>
          <a:xfrm>
            <a:off x="266699" y="4909476"/>
            <a:ext cx="11658600" cy="646331"/>
          </a:xfrm>
          <a:prstGeom prst="rect">
            <a:avLst/>
          </a:prstGeom>
          <a:noFill/>
        </p:spPr>
        <p:txBody>
          <a:bodyPr wrap="square" rtlCol="0">
            <a:spAutoFit/>
          </a:bodyPr>
          <a:lstStyle/>
          <a:p>
            <a:r>
              <a:rPr lang="en-US" dirty="0" smtClean="0"/>
              <a:t>Simulation 1 shows the output Q remains undefined (red signal) regardless of input D because the Enable is always low (i.e. 0). Note that the PRN and CLRN signals are set to 1 which does not affect the output.</a:t>
            </a:r>
          </a:p>
        </p:txBody>
      </p:sp>
    </p:spTree>
    <p:extLst>
      <p:ext uri="{BB962C8B-B14F-4D97-AF65-F5344CB8AC3E}">
        <p14:creationId xmlns:p14="http://schemas.microsoft.com/office/powerpoint/2010/main" val="157566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D-Latch (Symbol)</a:t>
            </a:r>
          </a:p>
        </p:txBody>
      </p:sp>
      <p:sp>
        <p:nvSpPr>
          <p:cNvPr id="9" name="TextBox 8">
            <a:extLst>
              <a:ext uri="{FF2B5EF4-FFF2-40B4-BE49-F238E27FC236}">
                <a16:creationId xmlns:a16="http://schemas.microsoft.com/office/drawing/2014/main" xmlns="" id="{4D7B7CF3-7CCD-4A66-8168-9B29AEB0220C}"/>
              </a:ext>
            </a:extLst>
          </p:cNvPr>
          <p:cNvSpPr txBox="1"/>
          <p:nvPr/>
        </p:nvSpPr>
        <p:spPr>
          <a:xfrm>
            <a:off x="4687024" y="6123543"/>
            <a:ext cx="2817951" cy="369332"/>
          </a:xfrm>
          <a:prstGeom prst="rect">
            <a:avLst/>
          </a:prstGeom>
          <a:noFill/>
        </p:spPr>
        <p:txBody>
          <a:bodyPr wrap="none" rtlCol="0">
            <a:spAutoFit/>
          </a:bodyPr>
          <a:lstStyle/>
          <a:p>
            <a:r>
              <a:rPr lang="en-US" dirty="0"/>
              <a:t>Figure: D-Latch Simulation 2</a:t>
            </a:r>
          </a:p>
        </p:txBody>
      </p:sp>
      <p:pic>
        <p:nvPicPr>
          <p:cNvPr id="4" name="Picture 3">
            <a:extLst>
              <a:ext uri="{FF2B5EF4-FFF2-40B4-BE49-F238E27FC236}">
                <a16:creationId xmlns:a16="http://schemas.microsoft.com/office/drawing/2014/main" xmlns="" id="{3946D9ED-9379-4BA8-8B28-296F933B544C}"/>
              </a:ext>
            </a:extLst>
          </p:cNvPr>
          <p:cNvPicPr>
            <a:picLocks noChangeAspect="1"/>
          </p:cNvPicPr>
          <p:nvPr/>
        </p:nvPicPr>
        <p:blipFill>
          <a:blip r:embed="rId2"/>
          <a:stretch>
            <a:fillRect/>
          </a:stretch>
        </p:blipFill>
        <p:spPr>
          <a:xfrm>
            <a:off x="319087" y="1690688"/>
            <a:ext cx="11553825" cy="2616441"/>
          </a:xfrm>
          <a:prstGeom prst="rect">
            <a:avLst/>
          </a:prstGeom>
        </p:spPr>
      </p:pic>
      <p:sp>
        <p:nvSpPr>
          <p:cNvPr id="5" name="TextBox 4"/>
          <p:cNvSpPr txBox="1"/>
          <p:nvPr/>
        </p:nvSpPr>
        <p:spPr>
          <a:xfrm>
            <a:off x="266699" y="4909476"/>
            <a:ext cx="11658600" cy="646331"/>
          </a:xfrm>
          <a:prstGeom prst="rect">
            <a:avLst/>
          </a:prstGeom>
          <a:noFill/>
        </p:spPr>
        <p:txBody>
          <a:bodyPr wrap="square" rtlCol="0">
            <a:spAutoFit/>
          </a:bodyPr>
          <a:lstStyle/>
          <a:p>
            <a:r>
              <a:rPr lang="en-US" dirty="0" smtClean="0"/>
              <a:t>Simulation 2 shows the output Q remains mirrors the input D because the Enable is always high (i.e. 1). Note that the PRN and CLRN signals are set to 1 which does not affect the output.</a:t>
            </a:r>
          </a:p>
        </p:txBody>
      </p:sp>
    </p:spTree>
    <p:extLst>
      <p:ext uri="{BB962C8B-B14F-4D97-AF65-F5344CB8AC3E}">
        <p14:creationId xmlns:p14="http://schemas.microsoft.com/office/powerpoint/2010/main" val="4098473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D-Latch (Symbol)</a:t>
            </a:r>
          </a:p>
        </p:txBody>
      </p:sp>
      <p:pic>
        <p:nvPicPr>
          <p:cNvPr id="5" name="Picture 4">
            <a:extLst>
              <a:ext uri="{FF2B5EF4-FFF2-40B4-BE49-F238E27FC236}">
                <a16:creationId xmlns:a16="http://schemas.microsoft.com/office/drawing/2014/main" xmlns="" id="{43FC20C8-94C0-486C-9279-A775B50C2C88}"/>
              </a:ext>
            </a:extLst>
          </p:cNvPr>
          <p:cNvPicPr>
            <a:picLocks noChangeAspect="1"/>
          </p:cNvPicPr>
          <p:nvPr/>
        </p:nvPicPr>
        <p:blipFill>
          <a:blip r:embed="rId2"/>
          <a:stretch>
            <a:fillRect/>
          </a:stretch>
        </p:blipFill>
        <p:spPr>
          <a:xfrm>
            <a:off x="280986" y="1690688"/>
            <a:ext cx="11630025" cy="2698997"/>
          </a:xfrm>
          <a:prstGeom prst="rect">
            <a:avLst/>
          </a:prstGeom>
        </p:spPr>
      </p:pic>
      <p:sp>
        <p:nvSpPr>
          <p:cNvPr id="6" name="TextBox 5">
            <a:extLst>
              <a:ext uri="{FF2B5EF4-FFF2-40B4-BE49-F238E27FC236}">
                <a16:creationId xmlns:a16="http://schemas.microsoft.com/office/drawing/2014/main" xmlns="" id="{B97271A2-83F5-4481-9134-665C2349B1BD}"/>
              </a:ext>
            </a:extLst>
          </p:cNvPr>
          <p:cNvSpPr txBox="1"/>
          <p:nvPr/>
        </p:nvSpPr>
        <p:spPr>
          <a:xfrm>
            <a:off x="4687024" y="6123543"/>
            <a:ext cx="2817951" cy="369332"/>
          </a:xfrm>
          <a:prstGeom prst="rect">
            <a:avLst/>
          </a:prstGeom>
          <a:noFill/>
        </p:spPr>
        <p:txBody>
          <a:bodyPr wrap="none" rtlCol="0">
            <a:spAutoFit/>
          </a:bodyPr>
          <a:lstStyle/>
          <a:p>
            <a:r>
              <a:rPr lang="en-US" dirty="0"/>
              <a:t>Figure: D-Latch Simulation 3</a:t>
            </a:r>
          </a:p>
        </p:txBody>
      </p:sp>
      <p:sp>
        <p:nvSpPr>
          <p:cNvPr id="7" name="TextBox 6"/>
          <p:cNvSpPr txBox="1"/>
          <p:nvPr/>
        </p:nvSpPr>
        <p:spPr>
          <a:xfrm>
            <a:off x="280985" y="4909476"/>
            <a:ext cx="11644313" cy="1200329"/>
          </a:xfrm>
          <a:prstGeom prst="rect">
            <a:avLst/>
          </a:prstGeom>
          <a:noFill/>
        </p:spPr>
        <p:txBody>
          <a:bodyPr wrap="square" rtlCol="0">
            <a:spAutoFit/>
          </a:bodyPr>
          <a:lstStyle/>
          <a:p>
            <a:r>
              <a:rPr lang="en-US" dirty="0" smtClean="0"/>
              <a:t>Simulation 3 shows the output Q remains undefined (red signal) for some time as the ENA signal is ‘0’ in Stage 1. Soon after, in Stage 2, the ENA signal is set to ‘1’ and so, output Q follows the behavior of input signal D. In Stage 3, the ENA signal is set to ‘0’ again and so the output remains (freezes) in its last known state (i.e. ‘1’). When ENA signal is ‘1’ again, the output once again follows signal D in Stage 4.</a:t>
            </a:r>
          </a:p>
        </p:txBody>
      </p:sp>
      <p:cxnSp>
        <p:nvCxnSpPr>
          <p:cNvPr id="8" name="Straight Connector 7"/>
          <p:cNvCxnSpPr/>
          <p:nvPr/>
        </p:nvCxnSpPr>
        <p:spPr>
          <a:xfrm flipV="1">
            <a:off x="6463146" y="1135912"/>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257310" y="1115130"/>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082646" y="1115130"/>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40338" y="1246127"/>
            <a:ext cx="867610" cy="369332"/>
          </a:xfrm>
          <a:prstGeom prst="rect">
            <a:avLst/>
          </a:prstGeom>
          <a:noFill/>
        </p:spPr>
        <p:txBody>
          <a:bodyPr wrap="none" rtlCol="0">
            <a:spAutoFit/>
          </a:bodyPr>
          <a:lstStyle/>
          <a:p>
            <a:r>
              <a:rPr lang="en-US" dirty="0" smtClean="0"/>
              <a:t>Stage 1</a:t>
            </a:r>
            <a:endParaRPr lang="en-US" dirty="0"/>
          </a:p>
        </p:txBody>
      </p:sp>
      <p:sp>
        <p:nvSpPr>
          <p:cNvPr id="12" name="TextBox 11"/>
          <p:cNvSpPr txBox="1"/>
          <p:nvPr/>
        </p:nvSpPr>
        <p:spPr>
          <a:xfrm>
            <a:off x="6926423" y="1218243"/>
            <a:ext cx="867610" cy="369332"/>
          </a:xfrm>
          <a:prstGeom prst="rect">
            <a:avLst/>
          </a:prstGeom>
          <a:noFill/>
        </p:spPr>
        <p:txBody>
          <a:bodyPr wrap="none" rtlCol="0">
            <a:spAutoFit/>
          </a:bodyPr>
          <a:lstStyle/>
          <a:p>
            <a:r>
              <a:rPr lang="en-US" dirty="0" smtClean="0"/>
              <a:t>Stage 2</a:t>
            </a:r>
            <a:endParaRPr lang="en-US" dirty="0"/>
          </a:p>
        </p:txBody>
      </p:sp>
      <p:sp>
        <p:nvSpPr>
          <p:cNvPr id="13" name="TextBox 12"/>
          <p:cNvSpPr txBox="1"/>
          <p:nvPr/>
        </p:nvSpPr>
        <p:spPr>
          <a:xfrm>
            <a:off x="8736173" y="1246127"/>
            <a:ext cx="867610" cy="369332"/>
          </a:xfrm>
          <a:prstGeom prst="rect">
            <a:avLst/>
          </a:prstGeom>
          <a:noFill/>
        </p:spPr>
        <p:txBody>
          <a:bodyPr wrap="none" rtlCol="0">
            <a:spAutoFit/>
          </a:bodyPr>
          <a:lstStyle/>
          <a:p>
            <a:r>
              <a:rPr lang="en-US" dirty="0" smtClean="0"/>
              <a:t>Stage 3</a:t>
            </a:r>
            <a:endParaRPr lang="en-US" dirty="0"/>
          </a:p>
        </p:txBody>
      </p:sp>
      <p:sp>
        <p:nvSpPr>
          <p:cNvPr id="14" name="TextBox 13"/>
          <p:cNvSpPr txBox="1"/>
          <p:nvPr/>
        </p:nvSpPr>
        <p:spPr>
          <a:xfrm>
            <a:off x="10563789" y="1218243"/>
            <a:ext cx="867610" cy="369332"/>
          </a:xfrm>
          <a:prstGeom prst="rect">
            <a:avLst/>
          </a:prstGeom>
          <a:noFill/>
        </p:spPr>
        <p:txBody>
          <a:bodyPr wrap="none" rtlCol="0">
            <a:spAutoFit/>
          </a:bodyPr>
          <a:lstStyle/>
          <a:p>
            <a:r>
              <a:rPr lang="en-US" dirty="0" smtClean="0"/>
              <a:t>Stage 4</a:t>
            </a:r>
            <a:endParaRPr lang="en-US" dirty="0"/>
          </a:p>
        </p:txBody>
      </p:sp>
    </p:spTree>
    <p:extLst>
      <p:ext uri="{BB962C8B-B14F-4D97-AF65-F5344CB8AC3E}">
        <p14:creationId xmlns:p14="http://schemas.microsoft.com/office/powerpoint/2010/main" val="3262777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D-Latch (Symbol)</a:t>
            </a:r>
          </a:p>
        </p:txBody>
      </p:sp>
      <p:pic>
        <p:nvPicPr>
          <p:cNvPr id="8" name="Picture 7">
            <a:extLst>
              <a:ext uri="{FF2B5EF4-FFF2-40B4-BE49-F238E27FC236}">
                <a16:creationId xmlns:a16="http://schemas.microsoft.com/office/drawing/2014/main" xmlns="" id="{36A0F742-F4E7-4CFB-9DC4-161348FF7AEC}"/>
              </a:ext>
            </a:extLst>
          </p:cNvPr>
          <p:cNvPicPr>
            <a:picLocks noChangeAspect="1"/>
          </p:cNvPicPr>
          <p:nvPr/>
        </p:nvPicPr>
        <p:blipFill>
          <a:blip r:embed="rId2"/>
          <a:stretch>
            <a:fillRect/>
          </a:stretch>
        </p:blipFill>
        <p:spPr>
          <a:xfrm>
            <a:off x="314324" y="1451697"/>
            <a:ext cx="11563350" cy="2899067"/>
          </a:xfrm>
          <a:prstGeom prst="rect">
            <a:avLst/>
          </a:prstGeom>
        </p:spPr>
      </p:pic>
      <p:sp>
        <p:nvSpPr>
          <p:cNvPr id="9" name="TextBox 8">
            <a:extLst>
              <a:ext uri="{FF2B5EF4-FFF2-40B4-BE49-F238E27FC236}">
                <a16:creationId xmlns:a16="http://schemas.microsoft.com/office/drawing/2014/main" xmlns="" id="{5962C988-A5E9-4743-BE49-77194D48DF56}"/>
              </a:ext>
            </a:extLst>
          </p:cNvPr>
          <p:cNvSpPr txBox="1"/>
          <p:nvPr/>
        </p:nvSpPr>
        <p:spPr>
          <a:xfrm>
            <a:off x="4687024" y="6424882"/>
            <a:ext cx="2817951" cy="369332"/>
          </a:xfrm>
          <a:prstGeom prst="rect">
            <a:avLst/>
          </a:prstGeom>
          <a:noFill/>
        </p:spPr>
        <p:txBody>
          <a:bodyPr wrap="none" rtlCol="0">
            <a:spAutoFit/>
          </a:bodyPr>
          <a:lstStyle/>
          <a:p>
            <a:r>
              <a:rPr lang="en-US" dirty="0"/>
              <a:t>Figure: D-Latch Simulation 4</a:t>
            </a:r>
          </a:p>
        </p:txBody>
      </p:sp>
      <p:sp>
        <p:nvSpPr>
          <p:cNvPr id="5" name="TextBox 4"/>
          <p:cNvSpPr txBox="1"/>
          <p:nvPr/>
        </p:nvSpPr>
        <p:spPr>
          <a:xfrm>
            <a:off x="314324" y="4546888"/>
            <a:ext cx="11644313" cy="1754326"/>
          </a:xfrm>
          <a:prstGeom prst="rect">
            <a:avLst/>
          </a:prstGeom>
          <a:noFill/>
        </p:spPr>
        <p:txBody>
          <a:bodyPr wrap="square" rtlCol="0">
            <a:spAutoFit/>
          </a:bodyPr>
          <a:lstStyle/>
          <a:p>
            <a:r>
              <a:rPr lang="en-US" dirty="0" smtClean="0"/>
              <a:t>Simulation 4 shows the output Q remains undefined (red signal) for some time as the ENA signal is ‘0’ in Stage 1. Soon after, in Stage 2, the ENA signal is set to ‘1’ and so, output Q follows the behavior of input signal D. In Stage 3, The ENA signal is then ‘0’ and rather than ‘freezing’ the output Q, Q goes to ‘0’ because the CLRN signal is set to ‘0’. When the CLRN signal is set to ‘1’ in Stage 4, the output Q remains ‘frozen’ if the ENA signal is ‘0’. If the ENA signal is ‘1’, the output once again follows the behavior of the D signal. Note that if we set PRN to 0 (not shown in this simulation), Q would have jumped to ‘1’ instead.</a:t>
            </a:r>
          </a:p>
        </p:txBody>
      </p:sp>
      <p:cxnSp>
        <p:nvCxnSpPr>
          <p:cNvPr id="6" name="Straight Connector 5"/>
          <p:cNvCxnSpPr/>
          <p:nvPr/>
        </p:nvCxnSpPr>
        <p:spPr>
          <a:xfrm flipV="1">
            <a:off x="5559137" y="1073567"/>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464847" y="1073566"/>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91527" y="1044639"/>
            <a:ext cx="867610" cy="369332"/>
          </a:xfrm>
          <a:prstGeom prst="rect">
            <a:avLst/>
          </a:prstGeom>
          <a:noFill/>
        </p:spPr>
        <p:txBody>
          <a:bodyPr wrap="none" rtlCol="0">
            <a:spAutoFit/>
          </a:bodyPr>
          <a:lstStyle/>
          <a:p>
            <a:r>
              <a:rPr lang="en-US" dirty="0" smtClean="0"/>
              <a:t>Stage 1</a:t>
            </a:r>
            <a:endParaRPr lang="en-US" dirty="0"/>
          </a:p>
        </p:txBody>
      </p:sp>
      <p:sp>
        <p:nvSpPr>
          <p:cNvPr id="11" name="TextBox 10"/>
          <p:cNvSpPr txBox="1"/>
          <p:nvPr/>
        </p:nvSpPr>
        <p:spPr>
          <a:xfrm>
            <a:off x="5569528" y="1044639"/>
            <a:ext cx="867610" cy="369332"/>
          </a:xfrm>
          <a:prstGeom prst="rect">
            <a:avLst/>
          </a:prstGeom>
          <a:noFill/>
        </p:spPr>
        <p:txBody>
          <a:bodyPr wrap="none" rtlCol="0">
            <a:spAutoFit/>
          </a:bodyPr>
          <a:lstStyle/>
          <a:p>
            <a:r>
              <a:rPr lang="en-US" dirty="0" smtClean="0"/>
              <a:t>Stage 2</a:t>
            </a:r>
            <a:endParaRPr lang="en-US" dirty="0"/>
          </a:p>
        </p:txBody>
      </p:sp>
      <p:sp>
        <p:nvSpPr>
          <p:cNvPr id="12" name="TextBox 11"/>
          <p:cNvSpPr txBox="1"/>
          <p:nvPr/>
        </p:nvSpPr>
        <p:spPr>
          <a:xfrm>
            <a:off x="6938515" y="1039104"/>
            <a:ext cx="867610" cy="369332"/>
          </a:xfrm>
          <a:prstGeom prst="rect">
            <a:avLst/>
          </a:prstGeom>
          <a:noFill/>
        </p:spPr>
        <p:txBody>
          <a:bodyPr wrap="none" rtlCol="0">
            <a:spAutoFit/>
          </a:bodyPr>
          <a:lstStyle/>
          <a:p>
            <a:r>
              <a:rPr lang="en-US" dirty="0" smtClean="0"/>
              <a:t>Stage 3</a:t>
            </a:r>
            <a:endParaRPr lang="en-US" dirty="0"/>
          </a:p>
        </p:txBody>
      </p:sp>
      <p:cxnSp>
        <p:nvCxnSpPr>
          <p:cNvPr id="13" name="Straight Connector 12"/>
          <p:cNvCxnSpPr/>
          <p:nvPr/>
        </p:nvCxnSpPr>
        <p:spPr>
          <a:xfrm flipV="1">
            <a:off x="8279793" y="1073566"/>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60934" y="1039104"/>
            <a:ext cx="867610" cy="369332"/>
          </a:xfrm>
          <a:prstGeom prst="rect">
            <a:avLst/>
          </a:prstGeom>
          <a:noFill/>
        </p:spPr>
        <p:txBody>
          <a:bodyPr wrap="none" rtlCol="0">
            <a:spAutoFit/>
          </a:bodyPr>
          <a:lstStyle/>
          <a:p>
            <a:r>
              <a:rPr lang="en-US" dirty="0" smtClean="0"/>
              <a:t>Stage 4</a:t>
            </a:r>
            <a:endParaRPr lang="en-US" dirty="0"/>
          </a:p>
        </p:txBody>
      </p:sp>
    </p:spTree>
    <p:extLst>
      <p:ext uri="{BB962C8B-B14F-4D97-AF65-F5344CB8AC3E}">
        <p14:creationId xmlns:p14="http://schemas.microsoft.com/office/powerpoint/2010/main" val="1822235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Master-Slave D Flip-Flop</a:t>
            </a:r>
          </a:p>
        </p:txBody>
      </p:sp>
      <p:pic>
        <p:nvPicPr>
          <p:cNvPr id="6" name="Picture 5">
            <a:extLst>
              <a:ext uri="{FF2B5EF4-FFF2-40B4-BE49-F238E27FC236}">
                <a16:creationId xmlns:a16="http://schemas.microsoft.com/office/drawing/2014/main" xmlns="" id="{95F1FC92-0B07-4425-B079-22E98AFB9E91}"/>
              </a:ext>
            </a:extLst>
          </p:cNvPr>
          <p:cNvPicPr>
            <a:picLocks noChangeAspect="1"/>
          </p:cNvPicPr>
          <p:nvPr/>
        </p:nvPicPr>
        <p:blipFill>
          <a:blip r:embed="rId2"/>
          <a:stretch>
            <a:fillRect/>
          </a:stretch>
        </p:blipFill>
        <p:spPr>
          <a:xfrm>
            <a:off x="1104212" y="1870365"/>
            <a:ext cx="9983576" cy="3552248"/>
          </a:xfrm>
          <a:prstGeom prst="rect">
            <a:avLst/>
          </a:prstGeom>
        </p:spPr>
      </p:pic>
    </p:spTree>
    <p:extLst>
      <p:ext uri="{BB962C8B-B14F-4D97-AF65-F5344CB8AC3E}">
        <p14:creationId xmlns:p14="http://schemas.microsoft.com/office/powerpoint/2010/main" val="230972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a:t>Master-Slave D Flip-Flop</a:t>
            </a:r>
            <a:endParaRPr lang="en-US" dirty="0"/>
          </a:p>
        </p:txBody>
      </p:sp>
      <p:pic>
        <p:nvPicPr>
          <p:cNvPr id="5" name="Picture 4">
            <a:extLst>
              <a:ext uri="{FF2B5EF4-FFF2-40B4-BE49-F238E27FC236}">
                <a16:creationId xmlns:a16="http://schemas.microsoft.com/office/drawing/2014/main" xmlns="" id="{6A12B3FE-A519-4102-8FE1-D1589D1FD73E}"/>
              </a:ext>
            </a:extLst>
          </p:cNvPr>
          <p:cNvPicPr>
            <a:picLocks noChangeAspect="1"/>
          </p:cNvPicPr>
          <p:nvPr/>
        </p:nvPicPr>
        <p:blipFill>
          <a:blip r:embed="rId2"/>
          <a:stretch>
            <a:fillRect/>
          </a:stretch>
        </p:blipFill>
        <p:spPr>
          <a:xfrm>
            <a:off x="859660" y="1724389"/>
            <a:ext cx="5406937" cy="3873391"/>
          </a:xfrm>
          <a:prstGeom prst="rect">
            <a:avLst/>
          </a:prstGeom>
        </p:spPr>
      </p:pic>
      <p:pic>
        <p:nvPicPr>
          <p:cNvPr id="7" name="Picture 6">
            <a:extLst>
              <a:ext uri="{FF2B5EF4-FFF2-40B4-BE49-F238E27FC236}">
                <a16:creationId xmlns:a16="http://schemas.microsoft.com/office/drawing/2014/main" xmlns="" id="{70D0B21E-8728-43DF-8BB5-7438D6A4F675}"/>
              </a:ext>
            </a:extLst>
          </p:cNvPr>
          <p:cNvPicPr>
            <a:picLocks noChangeAspect="1"/>
          </p:cNvPicPr>
          <p:nvPr/>
        </p:nvPicPr>
        <p:blipFill>
          <a:blip r:embed="rId3"/>
          <a:stretch>
            <a:fillRect/>
          </a:stretch>
        </p:blipFill>
        <p:spPr>
          <a:xfrm>
            <a:off x="6602028" y="1365256"/>
            <a:ext cx="4416341" cy="4591659"/>
          </a:xfrm>
          <a:prstGeom prst="rect">
            <a:avLst/>
          </a:prstGeom>
        </p:spPr>
      </p:pic>
    </p:spTree>
    <p:extLst>
      <p:ext uri="{BB962C8B-B14F-4D97-AF65-F5344CB8AC3E}">
        <p14:creationId xmlns:p14="http://schemas.microsoft.com/office/powerpoint/2010/main" val="3028212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EB1B8-35F6-4942-AE7B-14A0AD37314B}"/>
              </a:ext>
            </a:extLst>
          </p:cNvPr>
          <p:cNvSpPr>
            <a:spLocks noGrp="1"/>
          </p:cNvSpPr>
          <p:nvPr>
            <p:ph type="title"/>
          </p:nvPr>
        </p:nvSpPr>
        <p:spPr/>
        <p:txBody>
          <a:bodyPr/>
          <a:lstStyle/>
          <a:p>
            <a:r>
              <a:rPr lang="en-US" dirty="0"/>
              <a:t>Master-Slave D Flip-Flop</a:t>
            </a:r>
          </a:p>
        </p:txBody>
      </p:sp>
      <p:pic>
        <p:nvPicPr>
          <p:cNvPr id="4" name="Picture 3">
            <a:extLst>
              <a:ext uri="{FF2B5EF4-FFF2-40B4-BE49-F238E27FC236}">
                <a16:creationId xmlns:a16="http://schemas.microsoft.com/office/drawing/2014/main" xmlns="" id="{4618F499-A234-4AD7-988E-CDD01BCC90B0}"/>
              </a:ext>
            </a:extLst>
          </p:cNvPr>
          <p:cNvPicPr>
            <a:picLocks noChangeAspect="1"/>
          </p:cNvPicPr>
          <p:nvPr/>
        </p:nvPicPr>
        <p:blipFill>
          <a:blip r:embed="rId2"/>
          <a:stretch>
            <a:fillRect/>
          </a:stretch>
        </p:blipFill>
        <p:spPr>
          <a:xfrm>
            <a:off x="124691" y="1524434"/>
            <a:ext cx="11925300" cy="3102865"/>
          </a:xfrm>
          <a:prstGeom prst="rect">
            <a:avLst/>
          </a:prstGeom>
        </p:spPr>
      </p:pic>
      <p:sp>
        <p:nvSpPr>
          <p:cNvPr id="5" name="TextBox 4">
            <a:extLst>
              <a:ext uri="{FF2B5EF4-FFF2-40B4-BE49-F238E27FC236}">
                <a16:creationId xmlns:a16="http://schemas.microsoft.com/office/drawing/2014/main" xmlns="" id="{B97271A2-83F5-4481-9134-665C2349B1BD}"/>
              </a:ext>
            </a:extLst>
          </p:cNvPr>
          <p:cNvSpPr txBox="1"/>
          <p:nvPr/>
        </p:nvSpPr>
        <p:spPr>
          <a:xfrm>
            <a:off x="4687024" y="6123543"/>
            <a:ext cx="2936701" cy="369332"/>
          </a:xfrm>
          <a:prstGeom prst="rect">
            <a:avLst/>
          </a:prstGeom>
          <a:noFill/>
        </p:spPr>
        <p:txBody>
          <a:bodyPr wrap="none" rtlCol="0">
            <a:spAutoFit/>
          </a:bodyPr>
          <a:lstStyle/>
          <a:p>
            <a:r>
              <a:rPr lang="en-US" dirty="0"/>
              <a:t>Figure: </a:t>
            </a:r>
            <a:r>
              <a:rPr lang="en-US" dirty="0" smtClean="0"/>
              <a:t>D-Flip Flop Simulation</a:t>
            </a:r>
            <a:endParaRPr lang="en-US" dirty="0"/>
          </a:p>
        </p:txBody>
      </p:sp>
      <p:sp>
        <p:nvSpPr>
          <p:cNvPr id="6" name="TextBox 5"/>
          <p:cNvSpPr txBox="1"/>
          <p:nvPr/>
        </p:nvSpPr>
        <p:spPr>
          <a:xfrm>
            <a:off x="258041" y="4821423"/>
            <a:ext cx="11658600" cy="1477328"/>
          </a:xfrm>
          <a:prstGeom prst="rect">
            <a:avLst/>
          </a:prstGeom>
          <a:noFill/>
        </p:spPr>
        <p:txBody>
          <a:bodyPr wrap="square" rtlCol="0">
            <a:spAutoFit/>
          </a:bodyPr>
          <a:lstStyle/>
          <a:p>
            <a:r>
              <a:rPr lang="en-US" dirty="0" smtClean="0"/>
              <a:t>Initially, in Stage 1, the output Q remains undefined (red signal). In Stage 2, the output then mirrors signal D at the rising edge of the CLK. The Q value remains frozen for some time and follows D again at the rising edge of the CLK and remains frozen until the next rising edge. At the last rising edge (Stage 3), D is undefined and so Q is also undefined. Note </a:t>
            </a:r>
            <a:r>
              <a:rPr lang="en-US" dirty="0"/>
              <a:t>that PRN and CLRN are set to ‘1’ as to not affect the output in any way.</a:t>
            </a:r>
          </a:p>
          <a:p>
            <a:endParaRPr lang="en-US" dirty="0" smtClean="0"/>
          </a:p>
        </p:txBody>
      </p:sp>
      <p:cxnSp>
        <p:nvCxnSpPr>
          <p:cNvPr id="7" name="Straight Connector 6"/>
          <p:cNvCxnSpPr/>
          <p:nvPr/>
        </p:nvCxnSpPr>
        <p:spPr>
          <a:xfrm flipV="1">
            <a:off x="6951518" y="1270994"/>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000509" y="1302167"/>
            <a:ext cx="0" cy="33978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83908" y="1212970"/>
            <a:ext cx="867610" cy="369332"/>
          </a:xfrm>
          <a:prstGeom prst="rect">
            <a:avLst/>
          </a:prstGeom>
          <a:noFill/>
        </p:spPr>
        <p:txBody>
          <a:bodyPr wrap="none" rtlCol="0">
            <a:spAutoFit/>
          </a:bodyPr>
          <a:lstStyle/>
          <a:p>
            <a:r>
              <a:rPr lang="en-US" dirty="0" smtClean="0"/>
              <a:t>Stage 1</a:t>
            </a:r>
            <a:endParaRPr lang="en-US" dirty="0"/>
          </a:p>
        </p:txBody>
      </p:sp>
      <p:sp>
        <p:nvSpPr>
          <p:cNvPr id="10" name="TextBox 9"/>
          <p:cNvSpPr txBox="1"/>
          <p:nvPr/>
        </p:nvSpPr>
        <p:spPr>
          <a:xfrm>
            <a:off x="8718853" y="1162463"/>
            <a:ext cx="867610" cy="369332"/>
          </a:xfrm>
          <a:prstGeom prst="rect">
            <a:avLst/>
          </a:prstGeom>
          <a:noFill/>
        </p:spPr>
        <p:txBody>
          <a:bodyPr wrap="none" rtlCol="0">
            <a:spAutoFit/>
          </a:bodyPr>
          <a:lstStyle/>
          <a:p>
            <a:r>
              <a:rPr lang="en-US" dirty="0" smtClean="0"/>
              <a:t>Stage 2</a:t>
            </a:r>
            <a:endParaRPr lang="en-US" dirty="0"/>
          </a:p>
        </p:txBody>
      </p:sp>
      <p:sp>
        <p:nvSpPr>
          <p:cNvPr id="11" name="TextBox 10"/>
          <p:cNvSpPr txBox="1"/>
          <p:nvPr/>
        </p:nvSpPr>
        <p:spPr>
          <a:xfrm>
            <a:off x="11091445" y="1145644"/>
            <a:ext cx="867610" cy="369332"/>
          </a:xfrm>
          <a:prstGeom prst="rect">
            <a:avLst/>
          </a:prstGeom>
          <a:noFill/>
        </p:spPr>
        <p:txBody>
          <a:bodyPr wrap="none" rtlCol="0">
            <a:spAutoFit/>
          </a:bodyPr>
          <a:lstStyle/>
          <a:p>
            <a:r>
              <a:rPr lang="en-US" dirty="0" smtClean="0"/>
              <a:t>Stage 3</a:t>
            </a:r>
            <a:endParaRPr lang="en-US" dirty="0"/>
          </a:p>
        </p:txBody>
      </p:sp>
    </p:spTree>
    <p:extLst>
      <p:ext uri="{BB962C8B-B14F-4D97-AF65-F5344CB8AC3E}">
        <p14:creationId xmlns:p14="http://schemas.microsoft.com/office/powerpoint/2010/main" val="1415179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3213</TotalTime>
  <Words>963</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Self-Check Laboratory IV (Latches, Flip-Flops, &amp; Registers) </vt:lpstr>
      <vt:lpstr>D-Latch (Symbol)</vt:lpstr>
      <vt:lpstr>D-Latch (Symbol)</vt:lpstr>
      <vt:lpstr>D-Latch (Symbol)</vt:lpstr>
      <vt:lpstr>D-Latch (Symbol)</vt:lpstr>
      <vt:lpstr>D-Latch (Symbol)</vt:lpstr>
      <vt:lpstr>Master-Slave D Flip-Flop</vt:lpstr>
      <vt:lpstr>Master-Slave D Flip-Flop</vt:lpstr>
      <vt:lpstr>Master-Slave D Flip-Flop</vt:lpstr>
      <vt:lpstr>Master-Slave D Flip-Flop (Symbol)</vt:lpstr>
      <vt:lpstr>Master-Slave D Flip-Flop (Symbol)</vt:lpstr>
      <vt:lpstr>Master-Slave D Flip-Flop (Symbol)</vt:lpstr>
      <vt:lpstr>N-Bit Register</vt:lpstr>
      <vt:lpstr>N-Bit Register</vt:lpstr>
      <vt:lpstr>N-Bit Register</vt:lpstr>
      <vt:lpstr>N-Bit Register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SRAM Design</dc:title>
  <dc:creator>Anthony</dc:creator>
  <cp:lastModifiedBy>Anthony Ramos</cp:lastModifiedBy>
  <cp:revision>107</cp:revision>
  <dcterms:created xsi:type="dcterms:W3CDTF">2021-03-01T04:34:27Z</dcterms:created>
  <dcterms:modified xsi:type="dcterms:W3CDTF">2021-03-15T18:20:06Z</dcterms:modified>
</cp:coreProperties>
</file>