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1" r:id="rId7"/>
    <p:sldId id="260" r:id="rId8"/>
    <p:sldId id="262" r:id="rId9"/>
    <p:sldId id="266" r:id="rId10"/>
    <p:sldId id="267" r:id="rId11"/>
    <p:sldId id="271" r:id="rId12"/>
    <p:sldId id="275" r:id="rId13"/>
    <p:sldId id="269" r:id="rId14"/>
    <p:sldId id="270" r:id="rId15"/>
    <p:sldId id="272" r:id="rId16"/>
    <p:sldId id="273" r:id="rId17"/>
    <p:sldId id="279" r:id="rId18"/>
    <p:sldId id="274" r:id="rId19"/>
    <p:sldId id="277" r:id="rId20"/>
    <p:sldId id="280" r:id="rId21"/>
    <p:sldId id="281" r:id="rId22"/>
    <p:sldId id="28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1588-1351-4569-8EF1-3334D430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EC5E-4F20-4FAC-8225-F493058A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8FF8-F427-4DAA-9147-C51D2EB3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71E7-A2EC-4DF5-84BB-E921EE55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7AE2-9E0C-4CAD-A206-2D5B2687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696B-DA37-4406-B42F-D03FCE68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51A27-6AB8-4D04-924A-75C8C51E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ABB5-2EFD-4C85-97A7-A6F76166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D4F3-C426-4761-ACC2-B5DB315D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E453-8193-455A-9CE0-92DD4012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D5B2C-FF34-4D64-867F-95673AB40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FBBA0-6763-47F4-BA60-B272B201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9260-D7C1-42E3-9B18-98170A91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C281-8CF2-4B60-91CA-2AB895C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D193-85EC-4BE1-9823-C52BD7D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093-B633-403C-9C09-7F3D622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A5F5-17C6-487F-8436-51EB3500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DF66-358A-4F1B-A3E3-B011D8AD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07E0-31FC-49E9-BCC4-CB5B90A8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BFC1-F9F0-487E-8E07-D3A1F17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2AB7-FD55-4EBE-AA32-1B3FC828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22E7-7C13-4832-8398-7F99FCD5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0B5B-517A-4FB5-9341-19F20D16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C9B-CAFE-46AB-BF82-BEADA36D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BA50-4E63-4680-95B6-084873BC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B432-BFAA-484B-8180-85B36596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2FEE-FA33-4C2A-8240-958202B2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CD64D-D1F8-4CBA-99EA-C42D77C9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06D7E-3CF6-4156-AB50-DEF3DE6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005B6-BD63-4A0C-90CB-76DCE488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ACA8-3590-4C79-9BDF-164E83E5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8A7-9274-46F0-93BE-8CC4D619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D5FA-5C2F-4F56-A0AC-0900ABB4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0A62-2167-4ECA-8A64-BDF382E2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ADAC5-5E35-4438-808B-AD4C7084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3CF38-1919-43CA-8A05-302085526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BF749-2D25-42C0-8631-ABADA97D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ED043-2234-4C54-A7AB-A98D274F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387B-E2EB-4E81-A94E-97603CFB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A09E-58DB-4F1F-8D91-21572F59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BED8E-A8BC-4AAF-81A2-A4A0476A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77F25-FD6C-4D2E-8440-95CC5E7F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3912-1F0B-4754-A49B-51608D08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EC3C2-99DC-47D4-BD2A-E79FAD10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A1DC6-F63D-4DBE-A2CB-41BB332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97BED-0A5E-4C2F-BCCB-B1CA6CCC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077C-F09D-4BFD-85A3-659451FB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8A7A-4C98-404C-B390-4A9EC833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4FE7-025B-45A2-ACB0-C109E9EC7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F4BD-01EB-406E-A252-450E094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53E6B-3A30-4C03-9A64-2C4BBD8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52B2-5449-40D7-B28B-411B54F8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9AC2-E987-49B8-A879-4AC4C839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A34B8-0531-429A-B8EA-B071EDD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7B0EE-DB7E-4D46-97BD-4BD32514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83E19-6BD8-48ED-9138-5E44FD40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AF49-59B0-46F7-AB82-9CFBAC52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7178B-D533-40F8-8059-BE49A745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EE05-B811-4E54-B170-6D361C1A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2D44-E608-4197-8503-88206AA6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61E9-0F6A-4F00-9499-5F68C69AA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B649-2886-42F9-ACEE-DDE823CDBD8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821C-755B-4FAC-8D40-C8C5F09D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1166-02B2-4D84-9FCF-41EC0B19F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104C-53EA-4E04-B086-C6E5E40B5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D2EB-0C69-4730-A472-CCA39D9B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33635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Self-Check Laboratory Exercise III </a:t>
            </a:r>
            <a:br>
              <a:rPr lang="en-US" dirty="0"/>
            </a:br>
            <a:r>
              <a:rPr lang="en-US" dirty="0"/>
              <a:t>(Full Add/Sub Unit)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F3C8B-D9BF-4EBA-A24C-2A5275C55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Ramos</a:t>
            </a:r>
          </a:p>
          <a:p>
            <a:r>
              <a:rPr lang="en-US" dirty="0"/>
              <a:t>CSC342/342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2198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Declaring a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D2D92-78F4-479A-BF30-5844268E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47812"/>
            <a:ext cx="4993768" cy="4814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8168C9-3294-4469-9C5C-F7EA98C82216}"/>
              </a:ext>
            </a:extLst>
          </p:cNvPr>
          <p:cNvSpPr/>
          <p:nvPr/>
        </p:nvSpPr>
        <p:spPr>
          <a:xfrm>
            <a:off x="1032400" y="2633266"/>
            <a:ext cx="2672826" cy="176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6C813-2412-490B-B40E-0368ED9CEEFB}"/>
              </a:ext>
            </a:extLst>
          </p:cNvPr>
          <p:cNvSpPr txBox="1"/>
          <p:nvPr/>
        </p:nvSpPr>
        <p:spPr>
          <a:xfrm>
            <a:off x="3784484" y="2536905"/>
            <a:ext cx="428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statement for package declaration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C68EB-7109-47E5-9070-53F41DE7E3DE}"/>
              </a:ext>
            </a:extLst>
          </p:cNvPr>
          <p:cNvSpPr txBox="1"/>
          <p:nvPr/>
        </p:nvSpPr>
        <p:spPr>
          <a:xfrm>
            <a:off x="4613428" y="6362699"/>
            <a:ext cx="296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9: Package Declaration</a:t>
            </a:r>
          </a:p>
        </p:txBody>
      </p:sp>
    </p:spTree>
    <p:extLst>
      <p:ext uri="{BB962C8B-B14F-4D97-AF65-F5344CB8AC3E}">
        <p14:creationId xmlns:p14="http://schemas.microsoft.com/office/powerpoint/2010/main" val="239176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 txBox="1">
            <a:spLocks/>
          </p:cNvSpPr>
          <p:nvPr/>
        </p:nvSpPr>
        <p:spPr>
          <a:xfrm>
            <a:off x="606136" y="486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6: N-Bit Full Adder/</a:t>
            </a:r>
            <a:r>
              <a:rPr lang="en-US" dirty="0" err="1"/>
              <a:t>Subtractor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3ABF3-3246-437D-980A-3529AF00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46" y="1568015"/>
            <a:ext cx="8943975" cy="434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A89F54-8896-4C2B-8738-5D237DCAB780}"/>
              </a:ext>
            </a:extLst>
          </p:cNvPr>
          <p:cNvSpPr/>
          <p:nvPr/>
        </p:nvSpPr>
        <p:spPr>
          <a:xfrm>
            <a:off x="2061099" y="2557065"/>
            <a:ext cx="4233169" cy="19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95F81-D8A5-49A4-A420-448B004B850F}"/>
              </a:ext>
            </a:extLst>
          </p:cNvPr>
          <p:cNvSpPr txBox="1"/>
          <p:nvPr/>
        </p:nvSpPr>
        <p:spPr>
          <a:xfrm>
            <a:off x="6260237" y="2452154"/>
            <a:ext cx="490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use of generic keyword with default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FE582-E442-4A4B-BBE9-AE4415A4FA2C}"/>
              </a:ext>
            </a:extLst>
          </p:cNvPr>
          <p:cNvSpPr txBox="1"/>
          <p:nvPr/>
        </p:nvSpPr>
        <p:spPr>
          <a:xfrm>
            <a:off x="3955236" y="6287232"/>
            <a:ext cx="38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10: N-Bit Full Adder/Subtractor</a:t>
            </a:r>
          </a:p>
        </p:txBody>
      </p:sp>
    </p:spTree>
    <p:extLst>
      <p:ext uri="{BB962C8B-B14F-4D97-AF65-F5344CB8AC3E}">
        <p14:creationId xmlns:p14="http://schemas.microsoft.com/office/powerpoint/2010/main" val="24876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 txBox="1">
            <a:spLocks/>
          </p:cNvSpPr>
          <p:nvPr/>
        </p:nvSpPr>
        <p:spPr>
          <a:xfrm>
            <a:off x="606136" y="486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6: N-Bit Full Adder/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4C98F-AE31-4435-9266-4DDD94EB543B}"/>
              </a:ext>
            </a:extLst>
          </p:cNvPr>
          <p:cNvSpPr txBox="1"/>
          <p:nvPr/>
        </p:nvSpPr>
        <p:spPr>
          <a:xfrm>
            <a:off x="3385586" y="6186981"/>
            <a:ext cx="49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11: N-Bit Full Adder/Subtractor (Simulation)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D6B3F-8FC1-4358-9CA9-061BE57E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11915"/>
            <a:ext cx="11506200" cy="2758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804FF-DCD5-4775-8427-6C0474ACA3FF}"/>
              </a:ext>
            </a:extLst>
          </p:cNvPr>
          <p:cNvSpPr txBox="1"/>
          <p:nvPr/>
        </p:nvSpPr>
        <p:spPr>
          <a:xfrm>
            <a:off x="990600" y="4570859"/>
            <a:ext cx="1021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an N-bit adder, A and B are of length N. For simplicity, the default value was set to N = 2. To test this now 2-Bit Adder/Subtractor, A and B have been chosen with specific values to meet the testing specifications of task 8. The Opcode determines whether addition or subtraction is performed when it is set to 0 or 1 respectively. Again, some values of Sum (S) aren’t what we’d expect. We still have not implemented a mechanism to check if the sum is negative or if an overflow has occurred.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5F486-100C-4812-8C24-7FBBB0C7E236}"/>
              </a:ext>
            </a:extLst>
          </p:cNvPr>
          <p:cNvSpPr txBox="1"/>
          <p:nvPr/>
        </p:nvSpPr>
        <p:spPr>
          <a:xfrm>
            <a:off x="4429955" y="3928867"/>
            <a:ext cx="72989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1 + 1 = 2        1 – 1 = 0       -2 + 1 = -1     -2 – 1 =  -3    1 – (-2) = 3   1 + (-2) = -1     1 - 1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7F4BC-1B91-428D-86C2-29A6DF5D00B5}"/>
              </a:ext>
            </a:extLst>
          </p:cNvPr>
          <p:cNvSpPr txBox="1"/>
          <p:nvPr/>
        </p:nvSpPr>
        <p:spPr>
          <a:xfrm>
            <a:off x="4500977" y="3829008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a                   b                  c                  d                   e                  f                   g  </a:t>
            </a:r>
          </a:p>
        </p:txBody>
      </p:sp>
    </p:spTree>
    <p:extLst>
      <p:ext uri="{BB962C8B-B14F-4D97-AF65-F5344CB8AC3E}">
        <p14:creationId xmlns:p14="http://schemas.microsoft.com/office/powerpoint/2010/main" val="35204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V,Z,N Flags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90688"/>
            <a:ext cx="7820025" cy="482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5A049-DE73-4F6E-A43C-93EAFB80DEE1}"/>
              </a:ext>
            </a:extLst>
          </p:cNvPr>
          <p:cNvSpPr txBox="1"/>
          <p:nvPr/>
        </p:nvSpPr>
        <p:spPr>
          <a:xfrm>
            <a:off x="8062912" y="1698049"/>
            <a:ext cx="3891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Overflow (V) Flag: Set to 1 if the carry-in and carry-out of bit </a:t>
            </a:r>
            <a:r>
              <a:rPr lang="en-US" sz="2400" i="1" dirty="0"/>
              <a:t>n</a:t>
            </a:r>
            <a:r>
              <a:rPr lang="en-US" sz="2400" dirty="0"/>
              <a:t> differ via XOR operation</a:t>
            </a:r>
          </a:p>
          <a:p>
            <a:endParaRPr lang="en-US" sz="2400" dirty="0"/>
          </a:p>
          <a:p>
            <a:r>
              <a:rPr lang="en-US" sz="2400" dirty="0"/>
              <a:t>Zero (Z) Flag:  The result of applying the NOR operation to all </a:t>
            </a:r>
            <a:r>
              <a:rPr lang="en-US" sz="2400" i="1" dirty="0"/>
              <a:t>n </a:t>
            </a:r>
            <a:r>
              <a:rPr lang="en-US" sz="2400" dirty="0"/>
              <a:t>bits in Sum</a:t>
            </a:r>
          </a:p>
          <a:p>
            <a:endParaRPr lang="en-US" sz="2400" dirty="0"/>
          </a:p>
          <a:p>
            <a:r>
              <a:rPr lang="en-US" sz="2400" dirty="0"/>
              <a:t>Negative (N) Flag: Set to 1 of the most significant bit is 1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DCA89-A6A1-4FFA-89E1-DDDC7CBFC1F9}"/>
              </a:ext>
            </a:extLst>
          </p:cNvPr>
          <p:cNvSpPr txBox="1"/>
          <p:nvPr/>
        </p:nvSpPr>
        <p:spPr>
          <a:xfrm>
            <a:off x="4823770" y="6308209"/>
            <a:ext cx="35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12: Implementing V,Z,N Flags</a:t>
            </a:r>
          </a:p>
        </p:txBody>
      </p:sp>
    </p:spTree>
    <p:extLst>
      <p:ext uri="{BB962C8B-B14F-4D97-AF65-F5344CB8AC3E}">
        <p14:creationId xmlns:p14="http://schemas.microsoft.com/office/powerpoint/2010/main" val="189684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V,Z,N Flags (4-Bit Case)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23032-5BBA-4920-813B-7D3A7082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01" y="2947849"/>
            <a:ext cx="9004397" cy="9623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D4F435-52AF-4443-B814-408D5BF29762}"/>
              </a:ext>
            </a:extLst>
          </p:cNvPr>
          <p:cNvCxnSpPr/>
          <p:nvPr/>
        </p:nvCxnSpPr>
        <p:spPr>
          <a:xfrm flipH="1" flipV="1">
            <a:off x="7590408" y="3595456"/>
            <a:ext cx="550415" cy="10120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5A8163-1142-4930-9FA6-474F5D7BE8BC}"/>
              </a:ext>
            </a:extLst>
          </p:cNvPr>
          <p:cNvSpPr txBox="1"/>
          <p:nvPr/>
        </p:nvSpPr>
        <p:spPr>
          <a:xfrm>
            <a:off x="5182687" y="4607511"/>
            <a:ext cx="6171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However, not a good way to define the Z_FLAG for N-bits!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80C99-F6CC-46D4-AE9B-D5760B18F228}"/>
              </a:ext>
            </a:extLst>
          </p:cNvPr>
          <p:cNvSpPr txBox="1"/>
          <p:nvPr/>
        </p:nvSpPr>
        <p:spPr>
          <a:xfrm>
            <a:off x="3306251" y="6123543"/>
            <a:ext cx="557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13: Boolean Expressions for V,Z,N flags (4-Bit Case)</a:t>
            </a:r>
          </a:p>
        </p:txBody>
      </p:sp>
    </p:spTree>
    <p:extLst>
      <p:ext uri="{BB962C8B-B14F-4D97-AF65-F5344CB8AC3E}">
        <p14:creationId xmlns:p14="http://schemas.microsoft.com/office/powerpoint/2010/main" val="39093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2DFAE16-D08C-4360-9C0B-A69B9DB7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51" y="1351465"/>
            <a:ext cx="9363075" cy="4933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7: N-Bit FA/S (With V,Z,N Flags)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C8EBC-BFCD-4575-876B-3453A89FAB12}"/>
              </a:ext>
            </a:extLst>
          </p:cNvPr>
          <p:cNvSpPr/>
          <p:nvPr/>
        </p:nvSpPr>
        <p:spPr>
          <a:xfrm>
            <a:off x="1855433" y="5548543"/>
            <a:ext cx="5477522" cy="514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5E2DA-1075-4B95-9DAC-A50A4695511C}"/>
              </a:ext>
            </a:extLst>
          </p:cNvPr>
          <p:cNvSpPr/>
          <p:nvPr/>
        </p:nvSpPr>
        <p:spPr>
          <a:xfrm>
            <a:off x="1963445" y="2290733"/>
            <a:ext cx="4233169" cy="19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18E84-5AB6-4FF2-9BA2-FDA4C66F8EE0}"/>
              </a:ext>
            </a:extLst>
          </p:cNvPr>
          <p:cNvSpPr txBox="1"/>
          <p:nvPr/>
        </p:nvSpPr>
        <p:spPr>
          <a:xfrm>
            <a:off x="7332955" y="5607157"/>
            <a:ext cx="281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V,Z,N flag indicators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82954-5F9B-43B4-8BE2-EB3520F6208F}"/>
              </a:ext>
            </a:extLst>
          </p:cNvPr>
          <p:cNvSpPr txBox="1"/>
          <p:nvPr/>
        </p:nvSpPr>
        <p:spPr>
          <a:xfrm>
            <a:off x="6260237" y="2203574"/>
            <a:ext cx="490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use of generic keyword with default case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E5907B-9433-4C1B-9713-14254EF18F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57926" y="5208518"/>
            <a:ext cx="1496318" cy="437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3B7AD8-0EB7-4554-9F60-80C426A0F259}"/>
              </a:ext>
            </a:extLst>
          </p:cNvPr>
          <p:cNvSpPr txBox="1"/>
          <p:nvPr/>
        </p:nvSpPr>
        <p:spPr>
          <a:xfrm>
            <a:off x="6654244" y="5023852"/>
            <a:ext cx="469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use of ‘range’ keyword to check if Sum &gt;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EDCBA-717C-4A9B-91BE-CEF43E63F348}"/>
              </a:ext>
            </a:extLst>
          </p:cNvPr>
          <p:cNvSpPr txBox="1"/>
          <p:nvPr/>
        </p:nvSpPr>
        <p:spPr>
          <a:xfrm>
            <a:off x="3506554" y="6362198"/>
            <a:ext cx="47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14: N-Bit Adder/Subtractor with V,Z,N flags</a:t>
            </a:r>
          </a:p>
        </p:txBody>
      </p:sp>
    </p:spTree>
    <p:extLst>
      <p:ext uri="{BB962C8B-B14F-4D97-AF65-F5344CB8AC3E}">
        <p14:creationId xmlns:p14="http://schemas.microsoft.com/office/powerpoint/2010/main" val="342982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8: Verification (N = 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8770C-978E-478F-8326-64B58FA5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95450"/>
            <a:ext cx="11582400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1631B-D4A8-4DF6-9FC5-238281428F12}"/>
              </a:ext>
            </a:extLst>
          </p:cNvPr>
          <p:cNvSpPr txBox="1"/>
          <p:nvPr/>
        </p:nvSpPr>
        <p:spPr>
          <a:xfrm>
            <a:off x="4588230" y="4252569"/>
            <a:ext cx="72989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7 + 1 = 8        7 – 1 = 6       -8 + 1 = -7     -8 – 1 = -9   7 – (-8) = 15   7 + (-8) = -1      7 - 7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075CC-1CAA-4A7C-8E59-6711F83DBDAC}"/>
              </a:ext>
            </a:extLst>
          </p:cNvPr>
          <p:cNvSpPr txBox="1"/>
          <p:nvPr/>
        </p:nvSpPr>
        <p:spPr>
          <a:xfrm>
            <a:off x="4509856" y="4209951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a                   b                  c                  d                   e                  f                   g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D5F39-DB96-4BB0-B2C0-2CFD14BDCC5A}"/>
              </a:ext>
            </a:extLst>
          </p:cNvPr>
          <p:cNvSpPr txBox="1"/>
          <p:nvPr/>
        </p:nvSpPr>
        <p:spPr>
          <a:xfrm>
            <a:off x="4520213" y="4779608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overflow                         overflow    overflow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7552D-3921-4805-9E02-3FB278278FAF}"/>
              </a:ext>
            </a:extLst>
          </p:cNvPr>
          <p:cNvSpPr txBox="1"/>
          <p:nvPr/>
        </p:nvSpPr>
        <p:spPr>
          <a:xfrm>
            <a:off x="2626772" y="6388831"/>
            <a:ext cx="69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15: N-Bit Adder/Subtractor with V,Z,N flags (Simulation) (N = 4)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F1DB0-7E41-4615-A913-67F799AD73B0}"/>
              </a:ext>
            </a:extLst>
          </p:cNvPr>
          <p:cNvCxnSpPr>
            <a:cxnSpLocks/>
          </p:cNvCxnSpPr>
          <p:nvPr/>
        </p:nvCxnSpPr>
        <p:spPr>
          <a:xfrm flipH="1">
            <a:off x="9268287" y="1157604"/>
            <a:ext cx="412350" cy="2145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4C8A57-F947-412F-9131-C50587894485}"/>
              </a:ext>
            </a:extLst>
          </p:cNvPr>
          <p:cNvSpPr txBox="1"/>
          <p:nvPr/>
        </p:nvSpPr>
        <p:spPr>
          <a:xfrm>
            <a:off x="9016522" y="766963"/>
            <a:ext cx="132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1 </a:t>
            </a:r>
          </a:p>
        </p:txBody>
      </p:sp>
    </p:spTree>
    <p:extLst>
      <p:ext uri="{BB962C8B-B14F-4D97-AF65-F5344CB8AC3E}">
        <p14:creationId xmlns:p14="http://schemas.microsoft.com/office/powerpoint/2010/main" val="134113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8: Verification (N = 32)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25B28-5F7F-4935-94F2-00C8B3722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3"/>
          <a:stretch/>
        </p:blipFill>
        <p:spPr>
          <a:xfrm>
            <a:off x="361025" y="1690688"/>
            <a:ext cx="11469950" cy="3476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E6A1D7-029A-4DED-8573-6F72EC601F33}"/>
              </a:ext>
            </a:extLst>
          </p:cNvPr>
          <p:cNvSpPr txBox="1"/>
          <p:nvPr/>
        </p:nvSpPr>
        <p:spPr>
          <a:xfrm>
            <a:off x="2626772" y="6388831"/>
            <a:ext cx="69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16: N-Bit Adder/Subtractor with V,Z,N flags (Simulation) (N = 32)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3986-DE72-461F-9F00-D61D6C6C759E}"/>
              </a:ext>
            </a:extLst>
          </p:cNvPr>
          <p:cNvCxnSpPr>
            <a:cxnSpLocks/>
          </p:cNvCxnSpPr>
          <p:nvPr/>
        </p:nvCxnSpPr>
        <p:spPr>
          <a:xfrm flipH="1">
            <a:off x="9294920" y="1157604"/>
            <a:ext cx="385717" cy="2162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725619-B6EB-4FC9-8A90-E4C8B5B6B034}"/>
              </a:ext>
            </a:extLst>
          </p:cNvPr>
          <p:cNvSpPr txBox="1"/>
          <p:nvPr/>
        </p:nvSpPr>
        <p:spPr>
          <a:xfrm>
            <a:off x="9016522" y="766963"/>
            <a:ext cx="132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783F-AFE6-4B1B-BF65-FACB8A1E0E45}"/>
              </a:ext>
            </a:extLst>
          </p:cNvPr>
          <p:cNvSpPr txBox="1"/>
          <p:nvPr/>
        </p:nvSpPr>
        <p:spPr>
          <a:xfrm>
            <a:off x="4314549" y="4209951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a                   b                  c                  d                   e                  f                   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B2C3F-EDE3-4A48-B492-CC1DE1CB3297}"/>
              </a:ext>
            </a:extLst>
          </p:cNvPr>
          <p:cNvSpPr txBox="1"/>
          <p:nvPr/>
        </p:nvSpPr>
        <p:spPr>
          <a:xfrm>
            <a:off x="4398839" y="4779370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overflow                         overflow    overflow</a:t>
            </a:r>
          </a:p>
        </p:txBody>
      </p:sp>
    </p:spTree>
    <p:extLst>
      <p:ext uri="{BB962C8B-B14F-4D97-AF65-F5344CB8AC3E}">
        <p14:creationId xmlns:p14="http://schemas.microsoft.com/office/powerpoint/2010/main" val="10361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371F91-D3DC-415F-8E8A-775D49D6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34" y="1429300"/>
            <a:ext cx="6776201" cy="4773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9 - N-Bit Adder/</a:t>
            </a:r>
            <a:r>
              <a:rPr lang="en-US" dirty="0" err="1"/>
              <a:t>Subtractor</a:t>
            </a:r>
            <a:r>
              <a:rPr lang="en-US" dirty="0"/>
              <a:t> (LPM)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0132"/>
            <a:ext cx="4429125" cy="484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CBEAC0-4CDC-40AD-8EA1-5F477D0A69C2}"/>
              </a:ext>
            </a:extLst>
          </p:cNvPr>
          <p:cNvSpPr/>
          <p:nvPr/>
        </p:nvSpPr>
        <p:spPr>
          <a:xfrm>
            <a:off x="1262063" y="3533313"/>
            <a:ext cx="2004920" cy="3009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43E37-BD86-4AC9-A042-61DD8C7F61E9}"/>
              </a:ext>
            </a:extLst>
          </p:cNvPr>
          <p:cNvSpPr/>
          <p:nvPr/>
        </p:nvSpPr>
        <p:spPr>
          <a:xfrm>
            <a:off x="5494537" y="3178206"/>
            <a:ext cx="6564298" cy="415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70B7F-8430-43FF-B2D5-6A06963E431E}"/>
              </a:ext>
            </a:extLst>
          </p:cNvPr>
          <p:cNvSpPr txBox="1"/>
          <p:nvPr/>
        </p:nvSpPr>
        <p:spPr>
          <a:xfrm>
            <a:off x="3316780" y="6379953"/>
            <a:ext cx="55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17: N-Bit Adder/Subtractor with V,Z,N flags (LPM)</a:t>
            </a:r>
          </a:p>
        </p:txBody>
      </p:sp>
    </p:spTree>
    <p:extLst>
      <p:ext uri="{BB962C8B-B14F-4D97-AF65-F5344CB8AC3E}">
        <p14:creationId xmlns:p14="http://schemas.microsoft.com/office/powerpoint/2010/main" val="40716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9 - N-Bit Adder/</a:t>
            </a:r>
            <a:r>
              <a:rPr lang="en-US" dirty="0" err="1"/>
              <a:t>Subtractor</a:t>
            </a:r>
            <a:r>
              <a:rPr lang="en-US" dirty="0"/>
              <a:t> (LPM)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1C5FB-1F73-4B95-A022-CF18C6B464E6}"/>
              </a:ext>
            </a:extLst>
          </p:cNvPr>
          <p:cNvSpPr txBox="1"/>
          <p:nvPr/>
        </p:nvSpPr>
        <p:spPr>
          <a:xfrm>
            <a:off x="2500543" y="6308209"/>
            <a:ext cx="71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18: N-Bit Adder/Subtractor with V,Z,N flags (LPM Simulation) (N = 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EDD67-A66A-4F7C-8B6F-5FE45D69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571625"/>
            <a:ext cx="11601450" cy="371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FA000-1578-4CC5-BE6A-1CF6595854E9}"/>
              </a:ext>
            </a:extLst>
          </p:cNvPr>
          <p:cNvSpPr txBox="1"/>
          <p:nvPr/>
        </p:nvSpPr>
        <p:spPr>
          <a:xfrm>
            <a:off x="4641498" y="4252569"/>
            <a:ext cx="72989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7 + 1 = 8        7 – 1 = 6       -8 + 1 = -7     -8 – 1 = -9   7 – (-8) = 15   7 + (-8) = -1      7 - 7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76DE7-A920-4757-AE86-5245A5F1C824}"/>
              </a:ext>
            </a:extLst>
          </p:cNvPr>
          <p:cNvSpPr txBox="1"/>
          <p:nvPr/>
        </p:nvSpPr>
        <p:spPr>
          <a:xfrm>
            <a:off x="4563124" y="4209951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a                   b                  c                  d                   e                  f                   g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DC004-A1EA-4E4D-8E74-B60466F865EE}"/>
              </a:ext>
            </a:extLst>
          </p:cNvPr>
          <p:cNvSpPr txBox="1"/>
          <p:nvPr/>
        </p:nvSpPr>
        <p:spPr>
          <a:xfrm>
            <a:off x="4573481" y="4779608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overflow                         overflow    overflow</a:t>
            </a:r>
          </a:p>
        </p:txBody>
      </p:sp>
    </p:spTree>
    <p:extLst>
      <p:ext uri="{BB962C8B-B14F-4D97-AF65-F5344CB8AC3E}">
        <p14:creationId xmlns:p14="http://schemas.microsoft.com/office/powerpoint/2010/main" val="3805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104F-A0EB-4B31-8E25-D2C3C72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Half Adder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3646868" y="6144325"/>
            <a:ext cx="48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Half Adder Component (Using Processes)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4979F-8211-4CBE-B5CD-7E0C9A47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68" y="1555943"/>
            <a:ext cx="4898264" cy="4314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6BE087-CE96-44C6-B894-5D73C806A848}"/>
              </a:ext>
            </a:extLst>
          </p:cNvPr>
          <p:cNvSpPr/>
          <p:nvPr/>
        </p:nvSpPr>
        <p:spPr>
          <a:xfrm>
            <a:off x="3682380" y="3811445"/>
            <a:ext cx="2672826" cy="813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0C1F7-8F62-44D8-B605-A4F5C4431B71}"/>
              </a:ext>
            </a:extLst>
          </p:cNvPr>
          <p:cNvSpPr/>
          <p:nvPr/>
        </p:nvSpPr>
        <p:spPr>
          <a:xfrm>
            <a:off x="3682380" y="4840837"/>
            <a:ext cx="2672826" cy="813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108BC-0095-460A-A25F-30F2060168B4}"/>
              </a:ext>
            </a:extLst>
          </p:cNvPr>
          <p:cNvSpPr txBox="1"/>
          <p:nvPr/>
        </p:nvSpPr>
        <p:spPr>
          <a:xfrm>
            <a:off x="8451542" y="4394432"/>
            <a:ext cx="365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use of two processes!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6B52B3-133E-406F-B3BD-106C4A8D67C0}"/>
              </a:ext>
            </a:extLst>
          </p:cNvPr>
          <p:cNvCxnSpPr/>
          <p:nvPr/>
        </p:nvCxnSpPr>
        <p:spPr>
          <a:xfrm flipH="1" flipV="1">
            <a:off x="6498454" y="4218355"/>
            <a:ext cx="1748901" cy="309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98B77C-E9BE-4B33-824A-CF47C2FC6AB7}"/>
              </a:ext>
            </a:extLst>
          </p:cNvPr>
          <p:cNvCxnSpPr>
            <a:cxnSpLocks/>
          </p:cNvCxnSpPr>
          <p:nvPr/>
        </p:nvCxnSpPr>
        <p:spPr>
          <a:xfrm flipH="1">
            <a:off x="6517686" y="4814640"/>
            <a:ext cx="1748901" cy="309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9 - N-Bit Adder/</a:t>
            </a:r>
            <a:r>
              <a:rPr lang="en-US" dirty="0" err="1"/>
              <a:t>Subtractor</a:t>
            </a:r>
            <a:r>
              <a:rPr lang="en-US" dirty="0"/>
              <a:t> (LPM)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1C5FB-1F73-4B95-A022-CF18C6B464E6}"/>
              </a:ext>
            </a:extLst>
          </p:cNvPr>
          <p:cNvSpPr txBox="1"/>
          <p:nvPr/>
        </p:nvSpPr>
        <p:spPr>
          <a:xfrm>
            <a:off x="2422124" y="6308209"/>
            <a:ext cx="734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19: N-Bit Adder/Subtractor with V,Z,N flags (LPM Simulation) (N = 32)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5F32C-8586-4FF3-AFF9-3EFC96FD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71637"/>
            <a:ext cx="11544300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288A5-A901-42C3-A7BE-9F6DB7436EAE}"/>
              </a:ext>
            </a:extLst>
          </p:cNvPr>
          <p:cNvSpPr txBox="1"/>
          <p:nvPr/>
        </p:nvSpPr>
        <p:spPr>
          <a:xfrm>
            <a:off x="4563124" y="4209951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a                   b                  c                  d                   e                  f                   g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6F2DA-4BC2-410D-9172-B96D4221BDFB}"/>
              </a:ext>
            </a:extLst>
          </p:cNvPr>
          <p:cNvSpPr txBox="1"/>
          <p:nvPr/>
        </p:nvSpPr>
        <p:spPr>
          <a:xfrm>
            <a:off x="4573481" y="4779608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overflow                         overflow    overflow</a:t>
            </a:r>
          </a:p>
        </p:txBody>
      </p:sp>
    </p:spTree>
    <p:extLst>
      <p:ext uri="{BB962C8B-B14F-4D97-AF65-F5344CB8AC3E}">
        <p14:creationId xmlns:p14="http://schemas.microsoft.com/office/powerpoint/2010/main" val="298181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9 - N-Bit Adder/</a:t>
            </a:r>
            <a:r>
              <a:rPr lang="en-US" dirty="0" err="1"/>
              <a:t>Subtractor</a:t>
            </a:r>
            <a:r>
              <a:rPr lang="en-US" dirty="0"/>
              <a:t> (LPM)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1C5FB-1F73-4B95-A022-CF18C6B464E6}"/>
              </a:ext>
            </a:extLst>
          </p:cNvPr>
          <p:cNvSpPr txBox="1"/>
          <p:nvPr/>
        </p:nvSpPr>
        <p:spPr>
          <a:xfrm>
            <a:off x="4004569" y="6308209"/>
            <a:ext cx="418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20: Comparison of figures 15 and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C0A61-7DDA-463F-84DC-98E34AA9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77"/>
          <a:stretch/>
        </p:blipFill>
        <p:spPr>
          <a:xfrm>
            <a:off x="295275" y="1747666"/>
            <a:ext cx="11601450" cy="2174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F50C78-D048-489E-9EE3-6F1378A56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68"/>
          <a:stretch/>
        </p:blipFill>
        <p:spPr>
          <a:xfrm>
            <a:off x="295275" y="3922419"/>
            <a:ext cx="11582400" cy="2459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AE5D15-A756-44D7-8957-C99F6A88B419}"/>
              </a:ext>
            </a:extLst>
          </p:cNvPr>
          <p:cNvSpPr/>
          <p:nvPr/>
        </p:nvSpPr>
        <p:spPr>
          <a:xfrm>
            <a:off x="8708994" y="5620212"/>
            <a:ext cx="1038688" cy="186431"/>
          </a:xfrm>
          <a:prstGeom prst="rect">
            <a:avLst/>
          </a:prstGeom>
          <a:solidFill>
            <a:schemeClr val="accent2">
              <a:alpha val="5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E9361-BDBD-4601-BB8B-5DBF068608B6}"/>
              </a:ext>
            </a:extLst>
          </p:cNvPr>
          <p:cNvSpPr/>
          <p:nvPr/>
        </p:nvSpPr>
        <p:spPr>
          <a:xfrm>
            <a:off x="8832819" y="3244602"/>
            <a:ext cx="1038688" cy="186431"/>
          </a:xfrm>
          <a:prstGeom prst="rect">
            <a:avLst/>
          </a:prstGeom>
          <a:solidFill>
            <a:schemeClr val="accent2">
              <a:alpha val="5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9 - N-Bit Adder/</a:t>
            </a:r>
            <a:r>
              <a:rPr lang="en-US" dirty="0" err="1"/>
              <a:t>Subtractor</a:t>
            </a:r>
            <a:r>
              <a:rPr lang="en-US" dirty="0"/>
              <a:t> (LPM)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1C5FB-1F73-4B95-A022-CF18C6B464E6}"/>
              </a:ext>
            </a:extLst>
          </p:cNvPr>
          <p:cNvSpPr txBox="1"/>
          <p:nvPr/>
        </p:nvSpPr>
        <p:spPr>
          <a:xfrm>
            <a:off x="4004569" y="6308209"/>
            <a:ext cx="418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21: Comparison of figures 16 and 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C3A19-BF02-4C59-AD7D-8B53158B5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3" b="29891"/>
          <a:stretch/>
        </p:blipFill>
        <p:spPr>
          <a:xfrm>
            <a:off x="361025" y="3870780"/>
            <a:ext cx="11469950" cy="2437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6A24C-5BFA-4512-893A-045E39482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826"/>
          <a:stretch/>
        </p:blipFill>
        <p:spPr>
          <a:xfrm>
            <a:off x="361023" y="1316530"/>
            <a:ext cx="11469951" cy="25718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A6D6E2-403F-4DE2-A63B-C3EFA430A280}"/>
              </a:ext>
            </a:extLst>
          </p:cNvPr>
          <p:cNvSpPr/>
          <p:nvPr/>
        </p:nvSpPr>
        <p:spPr>
          <a:xfrm>
            <a:off x="8613744" y="5620212"/>
            <a:ext cx="1038688" cy="186431"/>
          </a:xfrm>
          <a:prstGeom prst="rect">
            <a:avLst/>
          </a:prstGeom>
          <a:solidFill>
            <a:schemeClr val="accent2">
              <a:alpha val="5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14F887-2190-45B6-B17A-008BEBD5832C}"/>
              </a:ext>
            </a:extLst>
          </p:cNvPr>
          <p:cNvSpPr/>
          <p:nvPr/>
        </p:nvSpPr>
        <p:spPr>
          <a:xfrm>
            <a:off x="8728044" y="3124662"/>
            <a:ext cx="1038688" cy="186431"/>
          </a:xfrm>
          <a:prstGeom prst="rect">
            <a:avLst/>
          </a:prstGeom>
          <a:solidFill>
            <a:schemeClr val="accent2">
              <a:alpha val="5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C77-19C2-42F7-AF23-BE6CDFA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10: </a:t>
            </a:r>
            <a:r>
              <a:rPr lang="en-US" dirty="0" err="1"/>
              <a:t>Testbench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8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104F-A0EB-4B31-8E25-D2C3C72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Half Adder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3120538" y="6135719"/>
            <a:ext cx="595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Half Adder Component (Using Processes)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DF2CC-8E07-438F-8A02-218CA9D9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6133"/>
            <a:ext cx="10210800" cy="222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9FD24-8D1E-4D26-A93C-0E53930B9257}"/>
              </a:ext>
            </a:extLst>
          </p:cNvPr>
          <p:cNvSpPr txBox="1"/>
          <p:nvPr/>
        </p:nvSpPr>
        <p:spPr>
          <a:xfrm>
            <a:off x="990601" y="4731798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a Half-Adder, the Sum (S) is defined by applying the Boolean Operation A XOR B. Likewise, the Carry (C) is defined by apply the Boolean Operation A AND B.</a:t>
            </a:r>
          </a:p>
        </p:txBody>
      </p:sp>
    </p:spTree>
    <p:extLst>
      <p:ext uri="{BB962C8B-B14F-4D97-AF65-F5344CB8AC3E}">
        <p14:creationId xmlns:p14="http://schemas.microsoft.com/office/powerpoint/2010/main" val="6209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104F-A0EB-4B31-8E25-D2C3C72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1-Bit Full Adder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3A8D0-66F9-42E5-80FE-DB057E0A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690688"/>
            <a:ext cx="5162550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3646868" y="6144325"/>
            <a:ext cx="476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1-Bit FA using Half Adder as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5C63F-5982-4A1F-8B6A-2691A86445E4}"/>
              </a:ext>
            </a:extLst>
          </p:cNvPr>
          <p:cNvSpPr/>
          <p:nvPr/>
        </p:nvSpPr>
        <p:spPr>
          <a:xfrm>
            <a:off x="3913198" y="3829200"/>
            <a:ext cx="2975873" cy="645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70941-B667-485F-A137-F6BF7E8DD17E}"/>
              </a:ext>
            </a:extLst>
          </p:cNvPr>
          <p:cNvSpPr/>
          <p:nvPr/>
        </p:nvSpPr>
        <p:spPr>
          <a:xfrm>
            <a:off x="3913197" y="4637537"/>
            <a:ext cx="4764078" cy="342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678DD-0424-494F-A8BF-071874D9762D}"/>
              </a:ext>
            </a:extLst>
          </p:cNvPr>
          <p:cNvSpPr txBox="1"/>
          <p:nvPr/>
        </p:nvSpPr>
        <p:spPr>
          <a:xfrm>
            <a:off x="9270938" y="3828015"/>
            <a:ext cx="27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We’re using our Half-Adder</a:t>
            </a:r>
          </a:p>
          <a:p>
            <a:r>
              <a:rPr lang="en-US" dirty="0"/>
              <a:t> from task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88F849-2060-45A6-9EC2-220E6D26ABC2}"/>
              </a:ext>
            </a:extLst>
          </p:cNvPr>
          <p:cNvCxnSpPr>
            <a:cxnSpLocks/>
          </p:cNvCxnSpPr>
          <p:nvPr/>
        </p:nvCxnSpPr>
        <p:spPr>
          <a:xfrm flipH="1" flipV="1">
            <a:off x="7146524" y="4151180"/>
            <a:ext cx="19945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03FE3-A678-4117-A614-773D4BE2A40D}"/>
              </a:ext>
            </a:extLst>
          </p:cNvPr>
          <p:cNvCxnSpPr>
            <a:cxnSpLocks/>
          </p:cNvCxnSpPr>
          <p:nvPr/>
        </p:nvCxnSpPr>
        <p:spPr>
          <a:xfrm flipH="1">
            <a:off x="8807125" y="4303582"/>
            <a:ext cx="486363" cy="413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1-Bit Full Adder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3117300" y="6154716"/>
            <a:ext cx="595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1-Bit FA using Half Adder as component (Simulation)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A36B6-80A8-4F81-B0E1-4BEC7292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39148"/>
            <a:ext cx="11563350" cy="2463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7F6A64-3C2B-46F6-A108-9D3911E92100}"/>
              </a:ext>
            </a:extLst>
          </p:cNvPr>
          <p:cNvSpPr txBox="1"/>
          <p:nvPr/>
        </p:nvSpPr>
        <p:spPr>
          <a:xfrm>
            <a:off x="4527612" y="2414726"/>
            <a:ext cx="735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0    0       0      0        1      1       1       1       0       0      0        0      1       1       1       1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CB983-854C-428A-8EDA-98604E47AEA3}"/>
              </a:ext>
            </a:extLst>
          </p:cNvPr>
          <p:cNvSpPr txBox="1"/>
          <p:nvPr/>
        </p:nvSpPr>
        <p:spPr>
          <a:xfrm>
            <a:off x="4527611" y="2746889"/>
            <a:ext cx="735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0    0       1      1       0       0       1       1       0       0      1        1      0       1       1       1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2F8F1-FB9F-45E3-B26D-FAE43C683962}"/>
              </a:ext>
            </a:extLst>
          </p:cNvPr>
          <p:cNvSpPr txBox="1"/>
          <p:nvPr/>
        </p:nvSpPr>
        <p:spPr>
          <a:xfrm>
            <a:off x="4527610" y="3034261"/>
            <a:ext cx="735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0    1       0      1       0       1       0       1       0       1      0        1      0       1       0       1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AD4FA-DE4B-4B84-AAE8-997ABB21E741}"/>
              </a:ext>
            </a:extLst>
          </p:cNvPr>
          <p:cNvSpPr txBox="1"/>
          <p:nvPr/>
        </p:nvSpPr>
        <p:spPr>
          <a:xfrm>
            <a:off x="4527608" y="3339389"/>
            <a:ext cx="735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0    1       1      0       1       0       0       1       0       1      1        0      1       0       0       1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8431F-A7E8-4263-BC82-0ADA8609D854}"/>
              </a:ext>
            </a:extLst>
          </p:cNvPr>
          <p:cNvSpPr txBox="1"/>
          <p:nvPr/>
        </p:nvSpPr>
        <p:spPr>
          <a:xfrm>
            <a:off x="4527608" y="3642860"/>
            <a:ext cx="735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0    0       0      1       0       1       1       1       0       0      0        1      0       1       1       1          </a:t>
            </a:r>
          </a:p>
        </p:txBody>
      </p:sp>
    </p:spTree>
    <p:extLst>
      <p:ext uri="{BB962C8B-B14F-4D97-AF65-F5344CB8AC3E}">
        <p14:creationId xmlns:p14="http://schemas.microsoft.com/office/powerpoint/2010/main" val="411105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4-Bit Full 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03A0E-96A7-4EBB-8D0A-1681D43E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690688"/>
            <a:ext cx="6905625" cy="4105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3646868" y="6144325"/>
            <a:ext cx="448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5: 4-Bit FA using 1-Bit FA as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A3AEB-29DD-42CA-8DD6-482FC6CA13D2}"/>
              </a:ext>
            </a:extLst>
          </p:cNvPr>
          <p:cNvSpPr/>
          <p:nvPr/>
        </p:nvSpPr>
        <p:spPr>
          <a:xfrm>
            <a:off x="3155638" y="3616133"/>
            <a:ext cx="3307306" cy="101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AEB79-724A-47D9-BA09-E01C7B109354}"/>
              </a:ext>
            </a:extLst>
          </p:cNvPr>
          <p:cNvSpPr/>
          <p:nvPr/>
        </p:nvSpPr>
        <p:spPr>
          <a:xfrm>
            <a:off x="3155637" y="4918229"/>
            <a:ext cx="6325713" cy="683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19AF5-7D39-495F-A071-51C4316774BE}"/>
              </a:ext>
            </a:extLst>
          </p:cNvPr>
          <p:cNvSpPr txBox="1"/>
          <p:nvPr/>
        </p:nvSpPr>
        <p:spPr>
          <a:xfrm>
            <a:off x="9279816" y="3801972"/>
            <a:ext cx="26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We’re using our Full-Adder</a:t>
            </a:r>
          </a:p>
          <a:p>
            <a:r>
              <a:rPr lang="en-US" dirty="0"/>
              <a:t> from task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7E93D6-0B83-40F3-8D61-640FD690A3A0}"/>
              </a:ext>
            </a:extLst>
          </p:cNvPr>
          <p:cNvCxnSpPr>
            <a:cxnSpLocks/>
          </p:cNvCxnSpPr>
          <p:nvPr/>
        </p:nvCxnSpPr>
        <p:spPr>
          <a:xfrm flipH="1" flipV="1">
            <a:off x="7146524" y="4151180"/>
            <a:ext cx="19945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E08F1A-068E-45D6-8BBD-7E13CC6E2690}"/>
              </a:ext>
            </a:extLst>
          </p:cNvPr>
          <p:cNvCxnSpPr>
            <a:cxnSpLocks/>
          </p:cNvCxnSpPr>
          <p:nvPr/>
        </p:nvCxnSpPr>
        <p:spPr>
          <a:xfrm flipH="1">
            <a:off x="8807125" y="4303582"/>
            <a:ext cx="486363" cy="413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4-Bit Full Adder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3258428" y="6175497"/>
            <a:ext cx="567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6: 4-Bit FA using 1-Bit FA as component (Simulation)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E1770-647B-4FD3-9963-93D05F59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04" y="1783308"/>
            <a:ext cx="10267950" cy="2401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AEDA8-A4DF-4945-A879-9BF638D07A0A}"/>
              </a:ext>
            </a:extLst>
          </p:cNvPr>
          <p:cNvSpPr txBox="1"/>
          <p:nvPr/>
        </p:nvSpPr>
        <p:spPr>
          <a:xfrm>
            <a:off x="990601" y="4731798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With different values for A, B, and carry-in (</a:t>
            </a:r>
            <a:r>
              <a:rPr lang="en-US" i="1" dirty="0" err="1"/>
              <a:t>Cin</a:t>
            </a:r>
            <a:r>
              <a:rPr lang="en-US" i="1" dirty="0"/>
              <a:t>), the adder computes A+B along with any carry-out (</a:t>
            </a:r>
            <a:r>
              <a:rPr lang="en-US" i="1" dirty="0" err="1"/>
              <a:t>Cout</a:t>
            </a:r>
            <a:r>
              <a:rPr lang="en-US" i="1" dirty="0"/>
              <a:t>). The waveform above indeed shows correct summations (e.g. 0111 + 0100 = 1011 -&gt; 7 + 4 = 11).  </a:t>
            </a:r>
          </a:p>
        </p:txBody>
      </p:sp>
    </p:spTree>
    <p:extLst>
      <p:ext uri="{BB962C8B-B14F-4D97-AF65-F5344CB8AC3E}">
        <p14:creationId xmlns:p14="http://schemas.microsoft.com/office/powerpoint/2010/main" val="26794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4-Bit Full Adder/Subtractor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CAE43-A9F5-48F4-99CA-F929B19C200A}"/>
              </a:ext>
            </a:extLst>
          </p:cNvPr>
          <p:cNvSpPr txBox="1"/>
          <p:nvPr/>
        </p:nvSpPr>
        <p:spPr>
          <a:xfrm>
            <a:off x="4296792" y="6262688"/>
            <a:ext cx="359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7: 4-Bit Full Adder/</a:t>
            </a:r>
            <a:r>
              <a:rPr lang="en-US" dirty="0" err="1"/>
              <a:t>Subtractor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6C591C-7285-4A8D-A852-28A83184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490663"/>
            <a:ext cx="7553325" cy="47720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F61D85-91E8-4D52-9003-C66A9A95B482}"/>
              </a:ext>
            </a:extLst>
          </p:cNvPr>
          <p:cNvSpPr/>
          <p:nvPr/>
        </p:nvSpPr>
        <p:spPr>
          <a:xfrm>
            <a:off x="2794524" y="2621211"/>
            <a:ext cx="6759051" cy="19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6D8D6-3D98-4208-BD9E-31BFD1A1400E}"/>
              </a:ext>
            </a:extLst>
          </p:cNvPr>
          <p:cNvSpPr/>
          <p:nvPr/>
        </p:nvSpPr>
        <p:spPr>
          <a:xfrm>
            <a:off x="2737374" y="4888161"/>
            <a:ext cx="4873101" cy="19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0ED-ECFD-410F-A17E-8FB16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4-Bit Full Adder/Subtractor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F1E62-E399-44E6-A3D1-2C793B4BA0C1}"/>
              </a:ext>
            </a:extLst>
          </p:cNvPr>
          <p:cNvSpPr txBox="1"/>
          <p:nvPr/>
        </p:nvSpPr>
        <p:spPr>
          <a:xfrm>
            <a:off x="3716784" y="6123543"/>
            <a:ext cx="47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4-Bit Full Adder/Subtractor (Simulation)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217AD-A7EC-4E37-BD95-67A902A36311}"/>
              </a:ext>
            </a:extLst>
          </p:cNvPr>
          <p:cNvSpPr txBox="1"/>
          <p:nvPr/>
        </p:nvSpPr>
        <p:spPr>
          <a:xfrm>
            <a:off x="990599" y="4923214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and B have been chosen with specific values to meet the testing specifications of task 8. The Opcode determines whether addition or subtraction is performed when it is set to 0 or 1 respectively. In some cases, the Sum (S) isn’t what we’d expect. Thus far, we have not implemented a mechanism to check if the sum is negative or if an overflow has occurred.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D397F-BB65-43A5-A7F2-FA226AAB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690689"/>
            <a:ext cx="11496675" cy="3095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D4DAD-EDE8-48D3-BEAD-D49070C27A0B}"/>
              </a:ext>
            </a:extLst>
          </p:cNvPr>
          <p:cNvSpPr txBox="1"/>
          <p:nvPr/>
        </p:nvSpPr>
        <p:spPr>
          <a:xfrm>
            <a:off x="4545367" y="3999884"/>
            <a:ext cx="72989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7 + 1 = 8        7 – 1 = 6       -8 + 1 = -7     -8 – 1 = -9   7 – (-8) = 15   7 + (-8) = -1      7 - 7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42E28-B208-4CAE-8126-3595156A205C}"/>
              </a:ext>
            </a:extLst>
          </p:cNvPr>
          <p:cNvSpPr txBox="1"/>
          <p:nvPr/>
        </p:nvSpPr>
        <p:spPr>
          <a:xfrm>
            <a:off x="4545367" y="3829008"/>
            <a:ext cx="72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a                   b                  c                  d                   e                  f                   g  </a:t>
            </a:r>
          </a:p>
        </p:txBody>
      </p:sp>
    </p:spTree>
    <p:extLst>
      <p:ext uri="{BB962C8B-B14F-4D97-AF65-F5344CB8AC3E}">
        <p14:creationId xmlns:p14="http://schemas.microsoft.com/office/powerpoint/2010/main" val="376950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1200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Self-Check Laboratory Exercise III  (Full Add/Sub Unit)</vt:lpstr>
      <vt:lpstr>Task 1 - Half Adder</vt:lpstr>
      <vt:lpstr>Task 1 - Half Adder</vt:lpstr>
      <vt:lpstr>Task 2: 1-Bit Full Adder</vt:lpstr>
      <vt:lpstr>Task 2: 1-Bit Full Adder</vt:lpstr>
      <vt:lpstr>Task 3: 4-Bit Full Adder</vt:lpstr>
      <vt:lpstr>Task 3: 4-Bit Full Adder</vt:lpstr>
      <vt:lpstr>Task 4: 4-Bit Full Adder/Subtractor</vt:lpstr>
      <vt:lpstr>Task 4: 4-Bit Full Adder/Subtractor</vt:lpstr>
      <vt:lpstr>Task 5: Declaring a Package</vt:lpstr>
      <vt:lpstr>PowerPoint Presentation</vt:lpstr>
      <vt:lpstr>PowerPoint Presentation</vt:lpstr>
      <vt:lpstr>Implementing V,Z,N Flags</vt:lpstr>
      <vt:lpstr>Implementing V,Z,N Flags (4-Bit Case)</vt:lpstr>
      <vt:lpstr>Task 7: N-Bit FA/S (With V,Z,N Flags)</vt:lpstr>
      <vt:lpstr>Task 8: Verification (N = 4)</vt:lpstr>
      <vt:lpstr>Task 8: Verification (N = 32)</vt:lpstr>
      <vt:lpstr>Task 9 - N-Bit Adder/Subtractor (LPM)</vt:lpstr>
      <vt:lpstr>Task 9 - N-Bit Adder/Subtractor (LPM)</vt:lpstr>
      <vt:lpstr>Task 9 - N-Bit Adder/Subtractor (LPM)</vt:lpstr>
      <vt:lpstr>Task 9 - N-Bit Adder/Subtractor (LPM)</vt:lpstr>
      <vt:lpstr>Task 9 - N-Bit Adder/Subtractor (LPM)</vt:lpstr>
      <vt:lpstr>Task 10: Testbench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Self-Check Laboratory Exercise III (Full Adder)</dc:title>
  <dc:creator>Anthony</dc:creator>
  <cp:lastModifiedBy>Anthony</cp:lastModifiedBy>
  <cp:revision>136</cp:revision>
  <dcterms:created xsi:type="dcterms:W3CDTF">2021-03-03T00:31:31Z</dcterms:created>
  <dcterms:modified xsi:type="dcterms:W3CDTF">2021-03-16T05:11:18Z</dcterms:modified>
</cp:coreProperties>
</file>