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4" r:id="rId8"/>
    <p:sldId id="261" r:id="rId9"/>
    <p:sldId id="267" r:id="rId10"/>
    <p:sldId id="268" r:id="rId11"/>
    <p:sldId id="265" r:id="rId12"/>
    <p:sldId id="269" r:id="rId13"/>
    <p:sldId id="270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777B0-DF50-4ECD-A4E4-9FB7C62E5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D6018B-8648-416D-A847-FD3B25D766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A10F1-A6F8-4AF4-92B2-9F6439C9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DB6D-F54B-461A-95B7-D70847977D40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88DC3-8587-4329-89C3-636FD54A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6AECF-1927-4327-8DB4-3753F2DAA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3BF37-DA41-4C91-AF6B-496CBF7DC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95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4A137-318C-44D2-9527-2B9B728D4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336A38-AC60-476E-A91E-36B77C0DA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A8027-E637-427D-A890-37ABADF7F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DB6D-F54B-461A-95B7-D70847977D40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22A86-CF1B-4285-AA67-5E79790B0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A4B93-E7D5-4AF7-A5D3-5AC5ED72C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3BF37-DA41-4C91-AF6B-496CBF7DC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57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2B5CC3-F4E0-4E3B-AB21-472CC87B26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1E9710-8B3A-4D90-B0A3-685D277BD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3136B-A5F6-4257-90F6-1BF25B1A1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DB6D-F54B-461A-95B7-D70847977D40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734B0-F97E-494E-90B7-8D352AB2A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B007C-0020-4817-8888-537417137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3BF37-DA41-4C91-AF6B-496CBF7DC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67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D4610-0EEA-4CBF-A9FD-B15310FBF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8199E-F418-4D6C-9210-057A625F7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456FB-4988-4AA6-A231-DBED03A19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DB6D-F54B-461A-95B7-D70847977D40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7D764-DE2E-44C8-8353-5641B4107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90C67-F54B-4715-9EFB-5A985542B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3BF37-DA41-4C91-AF6B-496CBF7DC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1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A60CE-97E8-43D2-878A-282115A32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31480-1427-4D6F-B60C-19C77A0B0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87BDA-8398-49E8-9A60-5C1FCB5C6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DB6D-F54B-461A-95B7-D70847977D40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D958D-7237-4AF6-AB6E-6E26098D8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79E7D-CBA1-4AAE-B472-F3E502A0B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3BF37-DA41-4C91-AF6B-496CBF7DC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28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CD6BF-4526-4D9A-965B-55212517A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99A6D-33AC-4305-8842-D5980247DC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C90754-0F88-462B-A171-4004FCD02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7E93E-208B-41E7-B852-CCF3F2683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DB6D-F54B-461A-95B7-D70847977D40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018B1-9299-4F58-A07B-DBAEB2E2D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E400D-66BE-488C-86C5-B98FB025B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3BF37-DA41-4C91-AF6B-496CBF7DC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32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4783E-68B6-45FD-AB09-871E31C38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F6D71-35B6-4427-AE93-603371E36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77647-1EEF-47F2-9734-9FEB66A1A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14379A-4DE2-4541-BA9C-D8D1288CA6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7751F9-611D-4D9F-8D1D-C085FB20F5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C321C5-AA38-487A-88EC-D8661CED7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DB6D-F54B-461A-95B7-D70847977D40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186779-7C2F-4042-824D-23BEBC5A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CE68AA-3B0A-442F-97A1-41BE07549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3BF37-DA41-4C91-AF6B-496CBF7DC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9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73A8-3B50-42F1-BA82-C936E3BEB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FE76E5-AFDB-4391-9267-9D0B4ACBA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DB6D-F54B-461A-95B7-D70847977D40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92DD11-0607-4306-811A-E5AE7F353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EF4CFF-57ED-457E-B23B-A3B472187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3BF37-DA41-4C91-AF6B-496CBF7DC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68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9F1DB0-0A79-42C7-B358-EFB78C894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DB6D-F54B-461A-95B7-D70847977D40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7F4359-A342-48A2-86A3-7F1D0D5B6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8D034-29DB-4F4B-BEAC-F40A7966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3BF37-DA41-4C91-AF6B-496CBF7DC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41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F89FC-E77F-4F1A-9D56-E1B57A521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74078-64AF-4BFE-844D-708C840FF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B01D0E-C87C-434C-BA03-7688B0895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D2243-08E7-437C-A31B-A91D8518F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DB6D-F54B-461A-95B7-D70847977D40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5B02A-986C-4D28-AA00-281B7EAC0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A9E45-3164-4F9E-A488-0D44B3684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3BF37-DA41-4C91-AF6B-496CBF7DC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9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5E68A-C0AE-4D1E-BF70-FB842FDBD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55F88B-3160-45E4-9E8D-9E04B5F118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ED265A-3A0C-401A-BA99-7751769B3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C8FD9-0E23-42B2-845D-FB56C6F78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DB6D-F54B-461A-95B7-D70847977D40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3ACF2-31BF-4D7C-AC14-23B62B13A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16049-2262-4FC7-9322-BD957502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3BF37-DA41-4C91-AF6B-496CBF7DC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41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556C8B-C05D-43DB-8D8D-5A4A7E72A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36759-05EA-4524-98B2-0B4F946BE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5E449-E284-4A0C-BDB5-F1413CA5AC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CDB6D-F54B-461A-95B7-D70847977D40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84713-F4D9-4242-8412-31DD43BB41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ECC7A-67AE-4AE6-A6A2-AC1FDE7D15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3BF37-DA41-4C91-AF6B-496CBF7DC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5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873B6-1A7C-466C-8B36-B0BF02ED48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Self-Check Laboratory Exercise I</a:t>
            </a:r>
            <a:br>
              <a:rPr lang="en-US" dirty="0"/>
            </a:br>
            <a:r>
              <a:rPr lang="en-US" dirty="0"/>
              <a:t> (Multiplexer Design)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4FB36-7B05-4432-9AF1-B74B355B6C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Anthony Ramos</a:t>
            </a:r>
          </a:p>
        </p:txBody>
      </p:sp>
    </p:spTree>
    <p:extLst>
      <p:ext uri="{BB962C8B-B14F-4D97-AF65-F5344CB8AC3E}">
        <p14:creationId xmlns:p14="http://schemas.microsoft.com/office/powerpoint/2010/main" val="3586732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695D5-C92D-4A28-91A3-B23894C80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1.2.5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965869-0492-41EA-A784-CEBE40E53B31}"/>
              </a:ext>
            </a:extLst>
          </p:cNvPr>
          <p:cNvSpPr txBox="1"/>
          <p:nvPr/>
        </p:nvSpPr>
        <p:spPr>
          <a:xfrm>
            <a:off x="3861991" y="5908644"/>
            <a:ext cx="446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9: VHDL Code for 8-bit 4:1 Mux (LPM)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5A1AB1-F964-41F8-BE2C-E55D7D6AC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049" y="1255606"/>
            <a:ext cx="5777883" cy="43467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28465A-937D-446E-8749-F1A59347B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750" y="1255606"/>
            <a:ext cx="2489111" cy="436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447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695D5-C92D-4A28-91A3-B23894C80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1.2.6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965869-0492-41EA-A784-CEBE40E53B31}"/>
              </a:ext>
            </a:extLst>
          </p:cNvPr>
          <p:cNvSpPr txBox="1"/>
          <p:nvPr/>
        </p:nvSpPr>
        <p:spPr>
          <a:xfrm>
            <a:off x="3587331" y="5899766"/>
            <a:ext cx="5134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10: Simulation Output for 8-bit 4:1 Mux (LPM)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84CAF546-61B2-4279-B8AD-96983B350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1428750"/>
            <a:ext cx="116395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496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695D5-C92D-4A28-91A3-B23894C80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8-Bit 2:1 Mux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965869-0492-41EA-A784-CEBE40E53B31}"/>
              </a:ext>
            </a:extLst>
          </p:cNvPr>
          <p:cNvSpPr txBox="1"/>
          <p:nvPr/>
        </p:nvSpPr>
        <p:spPr>
          <a:xfrm>
            <a:off x="4168966" y="6123543"/>
            <a:ext cx="385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11: VHDL Code for 8-bit 2:1 Mux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058" y="1690688"/>
            <a:ext cx="6649883" cy="384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515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695D5-C92D-4A28-91A3-B23894C80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8-Bit 2:1 Mux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965869-0492-41EA-A784-CEBE40E53B31}"/>
              </a:ext>
            </a:extLst>
          </p:cNvPr>
          <p:cNvSpPr txBox="1"/>
          <p:nvPr/>
        </p:nvSpPr>
        <p:spPr>
          <a:xfrm>
            <a:off x="3806142" y="6123543"/>
            <a:ext cx="4579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12:  Simulation Output for 8-bit 2:1 Mux</a:t>
            </a: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E87660AB-329B-4556-91BA-04EB14F656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7" t="-1" b="57294"/>
          <a:stretch/>
        </p:blipFill>
        <p:spPr>
          <a:xfrm>
            <a:off x="435513" y="4047663"/>
            <a:ext cx="11320971" cy="17139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13" y="1690689"/>
            <a:ext cx="11320971" cy="204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139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540CB-5161-462C-B3B9-E356D09FC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of Designs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A241F-1C92-496B-B568-557B27B9DD3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3710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outputs of the four designs are correct because their waveforms are consistent with the truth table of a 4:1 Mux. That is, whenever the selector (</a:t>
            </a:r>
            <a:r>
              <a:rPr lang="en-US" sz="2400" dirty="0">
                <a:latin typeface="Consolas" panose="020B0609020204030204" pitchFamily="49" charset="0"/>
              </a:rPr>
              <a:t>SEL</a:t>
            </a:r>
            <a:r>
              <a:rPr lang="en-US" dirty="0"/>
              <a:t>) is </a:t>
            </a:r>
            <a:r>
              <a:rPr lang="en-US" sz="2400" dirty="0">
                <a:latin typeface="Consolas" panose="020B0609020204030204" pitchFamily="49" charset="0"/>
              </a:rPr>
              <a:t>0x01</a:t>
            </a:r>
            <a:r>
              <a:rPr lang="en-US" dirty="0"/>
              <a:t>, the output (</a:t>
            </a:r>
            <a:r>
              <a:rPr lang="en-US" sz="2400" dirty="0">
                <a:latin typeface="Consolas" panose="020B0609020204030204" pitchFamily="49" charset="0"/>
              </a:rPr>
              <a:t>OUT1</a:t>
            </a:r>
            <a:r>
              <a:rPr lang="en-US" dirty="0"/>
              <a:t>) follows the behavior of </a:t>
            </a:r>
            <a:r>
              <a:rPr lang="en-US" sz="2400" dirty="0">
                <a:latin typeface="Consolas" panose="020B0609020204030204" pitchFamily="49" charset="0"/>
              </a:rPr>
              <a:t>D0</a:t>
            </a:r>
            <a:r>
              <a:rPr lang="en-US" dirty="0"/>
              <a:t>. Similarly, when </a:t>
            </a:r>
            <a:r>
              <a:rPr lang="en-US" sz="2400" dirty="0">
                <a:latin typeface="Consolas" panose="020B0609020204030204" pitchFamily="49" charset="0"/>
              </a:rPr>
              <a:t>SEL</a:t>
            </a:r>
            <a:r>
              <a:rPr lang="en-US" dirty="0"/>
              <a:t> is </a:t>
            </a:r>
            <a:r>
              <a:rPr lang="en-US" sz="2400" dirty="0">
                <a:latin typeface="Consolas" panose="020B0609020204030204" pitchFamily="49" charset="0"/>
              </a:rPr>
              <a:t>0x02</a:t>
            </a:r>
            <a:r>
              <a:rPr lang="en-US" dirty="0"/>
              <a:t>, </a:t>
            </a:r>
            <a:r>
              <a:rPr lang="en-US" sz="2400" dirty="0">
                <a:latin typeface="Consolas" panose="020B0609020204030204" pitchFamily="49" charset="0"/>
              </a:rPr>
              <a:t>OUT1</a:t>
            </a:r>
            <a:r>
              <a:rPr lang="en-US" dirty="0"/>
              <a:t> follows the behavior of </a:t>
            </a:r>
            <a:r>
              <a:rPr lang="en-US" sz="2400" dirty="0">
                <a:latin typeface="Consolas" panose="020B0609020204030204" pitchFamily="49" charset="0"/>
              </a:rPr>
              <a:t>D1</a:t>
            </a:r>
            <a:r>
              <a:rPr lang="en-US" dirty="0"/>
              <a:t> and so on and so forth. </a:t>
            </a:r>
          </a:p>
          <a:p>
            <a:r>
              <a:rPr lang="en-US" dirty="0"/>
              <a:t>In terms of writing the VHDL code, it was very useful to utilize the 2:1 Mux design from the previous lab and use it as a component to design a 4:1 Mux. Of course, we could next create an 8:1 Mux using the 4:1 Mux we just designed.</a:t>
            </a:r>
          </a:p>
        </p:txBody>
      </p:sp>
    </p:spTree>
    <p:extLst>
      <p:ext uri="{BB962C8B-B14F-4D97-AF65-F5344CB8AC3E}">
        <p14:creationId xmlns:p14="http://schemas.microsoft.com/office/powerpoint/2010/main" val="836985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695D5-C92D-4A28-91A3-B23894C80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1.2.1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57C998-744E-402F-A26D-76FDCBE0B27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77301" y="1784032"/>
            <a:ext cx="7437397" cy="32899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965869-0492-41EA-A784-CEBE40E53B31}"/>
              </a:ext>
            </a:extLst>
          </p:cNvPr>
          <p:cNvSpPr txBox="1"/>
          <p:nvPr/>
        </p:nvSpPr>
        <p:spPr>
          <a:xfrm>
            <a:off x="3408756" y="5429250"/>
            <a:ext cx="5374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1: 4:1 Mux block diagram using 2:1 mux symbols</a:t>
            </a:r>
          </a:p>
        </p:txBody>
      </p:sp>
    </p:spTree>
    <p:extLst>
      <p:ext uri="{BB962C8B-B14F-4D97-AF65-F5344CB8AC3E}">
        <p14:creationId xmlns:p14="http://schemas.microsoft.com/office/powerpoint/2010/main" val="1552708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695D5-C92D-4A28-91A3-B23894C80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1.2.2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965869-0492-41EA-A784-CEBE40E53B31}"/>
              </a:ext>
            </a:extLst>
          </p:cNvPr>
          <p:cNvSpPr txBox="1"/>
          <p:nvPr/>
        </p:nvSpPr>
        <p:spPr>
          <a:xfrm>
            <a:off x="2981717" y="5748846"/>
            <a:ext cx="6228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2: VHDL code for MUX 4:1 using MUX 2:1 as a component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7146E0-E692-4BF3-A13B-1991E454C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574" y="1657350"/>
            <a:ext cx="52768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98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695D5-C92D-4A28-91A3-B23894C80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1.2.3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965869-0492-41EA-A784-CEBE40E53B31}"/>
              </a:ext>
            </a:extLst>
          </p:cNvPr>
          <p:cNvSpPr txBox="1"/>
          <p:nvPr/>
        </p:nvSpPr>
        <p:spPr>
          <a:xfrm>
            <a:off x="3873372" y="5953033"/>
            <a:ext cx="444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3: VHDL code for MUX 4:1 (4-bit input)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FAEFD8-73C5-453B-AC26-1186D2B6D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5" y="1415956"/>
            <a:ext cx="6572250" cy="441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765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695D5-C92D-4A28-91A3-B23894C80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1.2.3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965869-0492-41EA-A784-CEBE40E53B31}"/>
              </a:ext>
            </a:extLst>
          </p:cNvPr>
          <p:cNvSpPr txBox="1"/>
          <p:nvPr/>
        </p:nvSpPr>
        <p:spPr>
          <a:xfrm>
            <a:off x="3904727" y="5793235"/>
            <a:ext cx="4382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4: Simulation output for 4-Bit 4:1 Mux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7609DD-A87A-49F9-8C18-47C328B8B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6061"/>
            <a:ext cx="12192000" cy="2286000"/>
          </a:xfrm>
          <a:prstGeom prst="rect">
            <a:avLst/>
          </a:prstGeom>
        </p:spPr>
      </p:pic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1DAD7696-1AC4-43B9-97C5-B483B1F03E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428"/>
          <a:stretch/>
        </p:blipFill>
        <p:spPr>
          <a:xfrm>
            <a:off x="276225" y="3656086"/>
            <a:ext cx="116395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560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695D5-C92D-4A28-91A3-B23894C80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1.2.4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965869-0492-41EA-A784-CEBE40E53B31}"/>
              </a:ext>
            </a:extLst>
          </p:cNvPr>
          <p:cNvSpPr txBox="1"/>
          <p:nvPr/>
        </p:nvSpPr>
        <p:spPr>
          <a:xfrm>
            <a:off x="3846923" y="5908645"/>
            <a:ext cx="449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5: VHDL code for MUX 4:1 (8-bit input)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9F30AB-8B87-400C-A78B-18EF589C0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1454176"/>
            <a:ext cx="6210300" cy="449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084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695D5-C92D-4A28-91A3-B23894C80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1.2.4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965869-0492-41EA-A784-CEBE40E53B31}"/>
              </a:ext>
            </a:extLst>
          </p:cNvPr>
          <p:cNvSpPr txBox="1"/>
          <p:nvPr/>
        </p:nvSpPr>
        <p:spPr>
          <a:xfrm>
            <a:off x="3904727" y="5793235"/>
            <a:ext cx="4382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6: Simulation output for 8-Bit 4:1 Mux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4A7031-4F13-47CB-89C0-9B5A10398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5353"/>
            <a:ext cx="12192000" cy="2298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CCF0A5-5405-4418-A65C-19B6D1419C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124"/>
          <a:stretch/>
        </p:blipFill>
        <p:spPr>
          <a:xfrm>
            <a:off x="276225" y="3637932"/>
            <a:ext cx="11639550" cy="215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314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695D5-C92D-4A28-91A3-B23894C80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1.2.5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965869-0492-41EA-A784-CEBE40E53B31}"/>
              </a:ext>
            </a:extLst>
          </p:cNvPr>
          <p:cNvSpPr txBox="1"/>
          <p:nvPr/>
        </p:nvSpPr>
        <p:spPr>
          <a:xfrm>
            <a:off x="3587331" y="5899766"/>
            <a:ext cx="440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7: VDHL code for 4-bit 4:1 Mux (LPM)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2E4F66-EB08-4493-8D78-D5F51638E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89" y="1566724"/>
            <a:ext cx="5269684" cy="3944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A5E2A2-44F8-4E8B-835F-13817979C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532" y="1493811"/>
            <a:ext cx="3337988" cy="40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358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695D5-C92D-4A28-91A3-B23894C80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1.2.5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965869-0492-41EA-A784-CEBE40E53B31}"/>
              </a:ext>
            </a:extLst>
          </p:cNvPr>
          <p:cNvSpPr txBox="1"/>
          <p:nvPr/>
        </p:nvSpPr>
        <p:spPr>
          <a:xfrm>
            <a:off x="3587331" y="5899766"/>
            <a:ext cx="501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8: Simulation Output for 4-bit 4:1 Mux (LPM)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57E170-5996-44ED-AAC5-FDABE4379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4" y="1561915"/>
            <a:ext cx="116395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244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1456</TotalTime>
  <Words>291</Words>
  <Application>Microsoft Office PowerPoint</Application>
  <PresentationFormat>Widescreen</PresentationFormat>
  <Paragraphs>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Self-Check Laboratory Exercise I  (Multiplexer Design)</vt:lpstr>
      <vt:lpstr>Task 1.2.1</vt:lpstr>
      <vt:lpstr>Task 1.2.2</vt:lpstr>
      <vt:lpstr>Task 1.2.3</vt:lpstr>
      <vt:lpstr>Task 1.2.3</vt:lpstr>
      <vt:lpstr>Task 1.2.4</vt:lpstr>
      <vt:lpstr>Task 1.2.4</vt:lpstr>
      <vt:lpstr>Task 1.2.5</vt:lpstr>
      <vt:lpstr>Task 1.2.5</vt:lpstr>
      <vt:lpstr>Task 1.2.5</vt:lpstr>
      <vt:lpstr>Task 1.2.6</vt:lpstr>
      <vt:lpstr>8-Bit 2:1 Mux</vt:lpstr>
      <vt:lpstr>8-Bit 2:1 Mux</vt:lpstr>
      <vt:lpstr>Verification of Designs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MUX Design (Self-Check Laboratory Exercise)</dc:title>
  <dc:creator>Anthony</dc:creator>
  <cp:lastModifiedBy>Anthony</cp:lastModifiedBy>
  <cp:revision>29</cp:revision>
  <dcterms:created xsi:type="dcterms:W3CDTF">2021-02-19T03:26:50Z</dcterms:created>
  <dcterms:modified xsi:type="dcterms:W3CDTF">2021-02-25T21:36:13Z</dcterms:modified>
</cp:coreProperties>
</file>