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70" r:id="rId7"/>
    <p:sldId id="257" r:id="rId8"/>
    <p:sldId id="259" r:id="rId9"/>
    <p:sldId id="269" r:id="rId10"/>
    <p:sldId id="261" r:id="rId11"/>
    <p:sldId id="266" r:id="rId12"/>
    <p:sldId id="262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41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7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BA1B-E442-44D0-B29E-52EE509B55A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16AD-49F2-44CE-8234-6EAF8C92D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1F4E-90D4-4C61-B379-078412707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 Home Test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70206-4448-4A20-BA27-73947ED4C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CSC342 – Spring 2021</a:t>
            </a:r>
          </a:p>
          <a:p>
            <a:r>
              <a:rPr lang="en-US" dirty="0"/>
              <a:t>Prof. </a:t>
            </a:r>
            <a:r>
              <a:rPr lang="en-US" dirty="0" err="1"/>
              <a:t>Izidor</a:t>
            </a:r>
            <a:r>
              <a:rPr lang="en-US" dirty="0"/>
              <a:t> </a:t>
            </a:r>
            <a:r>
              <a:rPr lang="en-US" dirty="0" err="1"/>
              <a:t>Gertner</a:t>
            </a:r>
            <a:endParaRPr lang="en-US" dirty="0"/>
          </a:p>
          <a:p>
            <a:r>
              <a:rPr lang="en-US" dirty="0"/>
              <a:t>Anthony Ramos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D732D4F8-505E-4274-B3C7-8E35B104CC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6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7"/>
    </mc:Choice>
    <mc:Fallback>
      <p:transition spd="slow" advTm="8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3C-63B8-48FB-82D3-A7CCF8E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 and Local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BD5A3-77F1-4527-8079-7BB0DC2C3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59" y="3694671"/>
            <a:ext cx="3481713" cy="928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86D22-B939-408F-993D-FE60C048F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3092202"/>
            <a:ext cx="1766240" cy="2051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BB3D9-A623-4C54-AFD7-C27CF85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929" y="3092202"/>
            <a:ext cx="2662598" cy="2051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080CC-D1E9-40EC-A602-725075AD88C4}"/>
              </a:ext>
            </a:extLst>
          </p:cNvPr>
          <p:cNvSpPr txBox="1"/>
          <p:nvPr/>
        </p:nvSpPr>
        <p:spPr>
          <a:xfrm>
            <a:off x="3233074" y="6309410"/>
            <a:ext cx="572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9: Declaration of static and local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1D863-6F7D-477E-97C5-A41C35A8B06A}"/>
              </a:ext>
            </a:extLst>
          </p:cNvPr>
          <p:cNvSpPr txBox="1"/>
          <p:nvPr/>
        </p:nvSpPr>
        <p:spPr>
          <a:xfrm>
            <a:off x="595289" y="2614853"/>
            <a:ext cx="19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Static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B41BF-FF78-4231-BB56-D9E2D18F3FF9}"/>
              </a:ext>
            </a:extLst>
          </p:cNvPr>
          <p:cNvSpPr txBox="1"/>
          <p:nvPr/>
        </p:nvSpPr>
        <p:spPr>
          <a:xfrm>
            <a:off x="3015076" y="2608748"/>
            <a:ext cx="19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Local</a:t>
            </a: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854DB8D7-4097-4839-A3A4-E3381CD861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4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67"/>
    </mc:Choice>
    <mc:Fallback>
      <p:transition spd="slow" advTm="22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3C-63B8-48FB-82D3-A7CCF8E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69B22-476B-4974-8E25-176EEA29CB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5557" y="4970567"/>
            <a:ext cx="2740885" cy="1168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1BF82-925C-4201-A870-83BE9FA2E4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01669" y="2427198"/>
            <a:ext cx="5788660" cy="760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0FA19-C54A-4336-970B-8C2C05BF87C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51817" y="3543906"/>
            <a:ext cx="2714625" cy="1123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F1C4E-39D4-488F-950A-B153C55F7B0E}"/>
              </a:ext>
            </a:extLst>
          </p:cNvPr>
          <p:cNvSpPr txBox="1"/>
          <p:nvPr/>
        </p:nvSpPr>
        <p:spPr>
          <a:xfrm>
            <a:off x="2962118" y="6352276"/>
            <a:ext cx="6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10: Register Contents (Extracted from </a:t>
            </a:r>
            <a:r>
              <a:rPr lang="en-US" i="1" dirty="0" err="1"/>
              <a:t>If_Else.c</a:t>
            </a:r>
            <a:r>
              <a:rPr lang="en-US" i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D4A21-9521-48E7-BD25-69D063546368}"/>
              </a:ext>
            </a:extLst>
          </p:cNvPr>
          <p:cNvSpPr txBox="1"/>
          <p:nvPr/>
        </p:nvSpPr>
        <p:spPr>
          <a:xfrm>
            <a:off x="220970" y="4105881"/>
            <a:ext cx="19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Same across all platforms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446057-51FE-4D73-8384-22D8B5E7F124}"/>
              </a:ext>
            </a:extLst>
          </p:cNvPr>
          <p:cNvCxnSpPr>
            <a:cxnSpLocks/>
          </p:cNvCxnSpPr>
          <p:nvPr/>
        </p:nvCxnSpPr>
        <p:spPr>
          <a:xfrm flipV="1">
            <a:off x="2095130" y="2495068"/>
            <a:ext cx="5530788" cy="14345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CC599-D57E-405C-80C8-7286A3460BBC}"/>
              </a:ext>
            </a:extLst>
          </p:cNvPr>
          <p:cNvCxnSpPr>
            <a:cxnSpLocks/>
          </p:cNvCxnSpPr>
          <p:nvPr/>
        </p:nvCxnSpPr>
        <p:spPr>
          <a:xfrm flipV="1">
            <a:off x="2095130" y="3929657"/>
            <a:ext cx="2787588" cy="3109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FD9A69-75E7-4FD9-BE23-630D720E37CF}"/>
              </a:ext>
            </a:extLst>
          </p:cNvPr>
          <p:cNvCxnSpPr>
            <a:cxnSpLocks/>
          </p:cNvCxnSpPr>
          <p:nvPr/>
        </p:nvCxnSpPr>
        <p:spPr>
          <a:xfrm>
            <a:off x="2095130" y="4606100"/>
            <a:ext cx="2497211" cy="8034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8907660E-CA51-472B-B44B-AD38729EDF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1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85"/>
    </mc:Choice>
    <mc:Fallback>
      <p:transition spd="slow" advTm="8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3C-63B8-48FB-82D3-A7CCF8E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315F4-5C1E-4EB8-B82C-58342832D0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61762" y="3942897"/>
            <a:ext cx="3468475" cy="1080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D4848-BB1D-47BB-8839-BF301240765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75735" y="2511225"/>
            <a:ext cx="4240530" cy="108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EC8AE-7666-41FB-9052-26043F103AF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24199" y="5343202"/>
            <a:ext cx="5943600" cy="7113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F3BC4-5234-4172-8A06-1075F9053FDD}"/>
              </a:ext>
            </a:extLst>
          </p:cNvPr>
          <p:cNvCxnSpPr>
            <a:cxnSpLocks/>
          </p:cNvCxnSpPr>
          <p:nvPr/>
        </p:nvCxnSpPr>
        <p:spPr>
          <a:xfrm flipH="1">
            <a:off x="8487052" y="3051694"/>
            <a:ext cx="807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301F6-4133-464D-BBD7-03FB86767B8D}"/>
              </a:ext>
            </a:extLst>
          </p:cNvPr>
          <p:cNvCxnSpPr>
            <a:cxnSpLocks/>
          </p:cNvCxnSpPr>
          <p:nvPr/>
        </p:nvCxnSpPr>
        <p:spPr>
          <a:xfrm flipH="1">
            <a:off x="8368683" y="4483366"/>
            <a:ext cx="1396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00071-DC34-42BE-BD82-B5C92019F948}"/>
              </a:ext>
            </a:extLst>
          </p:cNvPr>
          <p:cNvCxnSpPr>
            <a:cxnSpLocks/>
          </p:cNvCxnSpPr>
          <p:nvPr/>
        </p:nvCxnSpPr>
        <p:spPr>
          <a:xfrm flipH="1">
            <a:off x="9216500" y="4793942"/>
            <a:ext cx="744246" cy="904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C80F57-0A83-4969-A122-DCE67C80488F}"/>
              </a:ext>
            </a:extLst>
          </p:cNvPr>
          <p:cNvSpPr txBox="1"/>
          <p:nvPr/>
        </p:nvSpPr>
        <p:spPr>
          <a:xfrm>
            <a:off x="9866534" y="4316456"/>
            <a:ext cx="156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Little Endian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902EC-9C43-4F33-A057-03E4FEAE13E2}"/>
              </a:ext>
            </a:extLst>
          </p:cNvPr>
          <p:cNvSpPr txBox="1"/>
          <p:nvPr/>
        </p:nvSpPr>
        <p:spPr>
          <a:xfrm>
            <a:off x="9397497" y="2867028"/>
            <a:ext cx="156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Big Endian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06D16-65FF-4A28-A17D-20DE3DCA13D8}"/>
              </a:ext>
            </a:extLst>
          </p:cNvPr>
          <p:cNvSpPr txBox="1"/>
          <p:nvPr/>
        </p:nvSpPr>
        <p:spPr>
          <a:xfrm>
            <a:off x="3073376" y="6405542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11: Memory Contents (Extracted from </a:t>
            </a:r>
            <a:r>
              <a:rPr lang="en-US" i="1" dirty="0" err="1"/>
              <a:t>WhileLoop.c</a:t>
            </a:r>
            <a:r>
              <a:rPr lang="en-US" i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A47D8-78E3-4A58-BD18-A643498D1723}"/>
              </a:ext>
            </a:extLst>
          </p:cNvPr>
          <p:cNvSpPr txBox="1"/>
          <p:nvPr/>
        </p:nvSpPr>
        <p:spPr>
          <a:xfrm>
            <a:off x="2262812" y="2974100"/>
            <a:ext cx="131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1663C-022C-423A-B6DE-367B892CE95A}"/>
              </a:ext>
            </a:extLst>
          </p:cNvPr>
          <p:cNvSpPr txBox="1"/>
          <p:nvPr/>
        </p:nvSpPr>
        <p:spPr>
          <a:xfrm>
            <a:off x="2262811" y="4301067"/>
            <a:ext cx="156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03DC8-5123-42D6-9CC2-A61719623265}"/>
              </a:ext>
            </a:extLst>
          </p:cNvPr>
          <p:cNvSpPr txBox="1"/>
          <p:nvPr/>
        </p:nvSpPr>
        <p:spPr>
          <a:xfrm>
            <a:off x="1651294" y="5498830"/>
            <a:ext cx="156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D3F7B-4D2C-40E3-9212-1E583F6F3B79}"/>
              </a:ext>
            </a:extLst>
          </p:cNvPr>
          <p:cNvSpPr/>
          <p:nvPr/>
        </p:nvSpPr>
        <p:spPr>
          <a:xfrm>
            <a:off x="5104897" y="5695784"/>
            <a:ext cx="400110" cy="358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BE4A5-9C13-4692-95BA-4E59EA65C2EB}"/>
              </a:ext>
            </a:extLst>
          </p:cNvPr>
          <p:cNvSpPr/>
          <p:nvPr/>
        </p:nvSpPr>
        <p:spPr>
          <a:xfrm>
            <a:off x="5650680" y="4646646"/>
            <a:ext cx="400110" cy="358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1EF25-3652-424F-A39C-486BFB657812}"/>
              </a:ext>
            </a:extLst>
          </p:cNvPr>
          <p:cNvSpPr/>
          <p:nvPr/>
        </p:nvSpPr>
        <p:spPr>
          <a:xfrm>
            <a:off x="7972147" y="3245433"/>
            <a:ext cx="226361" cy="358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Audio 25">
            <a:hlinkClick r:id="" action="ppaction://media"/>
            <a:extLst>
              <a:ext uri="{FF2B5EF4-FFF2-40B4-BE49-F238E27FC236}">
                <a16:creationId xmlns:a16="http://schemas.microsoft.com/office/drawing/2014/main" id="{478438CD-43D8-4442-8DA3-D6C3510553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42"/>
    </mc:Choice>
    <mc:Fallback>
      <p:transition spd="slow" advTm="19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0512E-5E3D-47A2-B96B-56C4400D88F3}"/>
              </a:ext>
            </a:extLst>
          </p:cNvPr>
          <p:cNvSpPr txBox="1"/>
          <p:nvPr/>
        </p:nvSpPr>
        <p:spPr>
          <a:xfrm>
            <a:off x="4197724" y="2967335"/>
            <a:ext cx="379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3F86CD5-642E-490B-8F23-44A9991B16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9"/>
    </mc:Choice>
    <mc:Fallback>
      <p:transition spd="slow" advTm="2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3C-63B8-48FB-82D3-A7CCF8E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2C4B-FFA7-4B1F-84C7-E08BBF7F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Explore and demonstrate understanding of assembly code and machine instruction operations in three sets of architecture: MIPS instruction set architecture, Intel x86 ISA via MS Visual Studio 32-Bit compiler and debugger, and Intel X86 64-bit running Linux platform 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v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ia GDB</a:t>
            </a:r>
          </a:p>
          <a:p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Study C topics (e.g. loops, arrays, condition statements, static/local variables)</a:t>
            </a:r>
          </a:p>
          <a:p>
            <a:endParaRPr lang="en-US" sz="3200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D85ACD04-A283-4CF6-9588-56B0C65D70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03"/>
    </mc:Choice>
    <mc:Fallback>
      <p:transition spd="slow" advTm="19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9D7115-1A90-4FC5-8724-C59E00C5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Environments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771FA-E79C-4C75-9773-8A32158806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8243" y="2061179"/>
            <a:ext cx="8727632" cy="4558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C7DA1A-A95E-40BC-B609-A83EE780D290}"/>
              </a:ext>
            </a:extLst>
          </p:cNvPr>
          <p:cNvSpPr/>
          <p:nvPr/>
        </p:nvSpPr>
        <p:spPr>
          <a:xfrm>
            <a:off x="266053" y="2339915"/>
            <a:ext cx="6172200" cy="2057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A73CD9-E0DE-4D37-BAD1-CE399AF9699C}"/>
              </a:ext>
            </a:extLst>
          </p:cNvPr>
          <p:cNvSpPr/>
          <p:nvPr/>
        </p:nvSpPr>
        <p:spPr>
          <a:xfrm>
            <a:off x="266053" y="4479895"/>
            <a:ext cx="6172200" cy="2057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2C01A-0223-4910-AB4B-31774240A780}"/>
              </a:ext>
            </a:extLst>
          </p:cNvPr>
          <p:cNvSpPr/>
          <p:nvPr/>
        </p:nvSpPr>
        <p:spPr>
          <a:xfrm>
            <a:off x="6526064" y="2061179"/>
            <a:ext cx="2379812" cy="4476116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EA72C-E496-4ED0-ACFF-2654061EBF30}"/>
              </a:ext>
            </a:extLst>
          </p:cNvPr>
          <p:cNvCxnSpPr>
            <a:cxnSpLocks/>
          </p:cNvCxnSpPr>
          <p:nvPr/>
        </p:nvCxnSpPr>
        <p:spPr>
          <a:xfrm flipH="1">
            <a:off x="4927106" y="2623958"/>
            <a:ext cx="4563123" cy="332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237A9E-CC7E-4F3A-89BC-C955436385EC}"/>
              </a:ext>
            </a:extLst>
          </p:cNvPr>
          <p:cNvCxnSpPr>
            <a:cxnSpLocks/>
          </p:cNvCxnSpPr>
          <p:nvPr/>
        </p:nvCxnSpPr>
        <p:spPr>
          <a:xfrm flipH="1">
            <a:off x="7697822" y="3490405"/>
            <a:ext cx="2379812" cy="173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9E995-DB93-4E20-905D-A89527B572EB}"/>
              </a:ext>
            </a:extLst>
          </p:cNvPr>
          <p:cNvCxnSpPr>
            <a:cxnSpLocks/>
          </p:cNvCxnSpPr>
          <p:nvPr/>
        </p:nvCxnSpPr>
        <p:spPr>
          <a:xfrm flipH="1">
            <a:off x="5079506" y="4617871"/>
            <a:ext cx="4998128" cy="3639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0F74BF-CBB8-42FD-99E2-793F1627BD95}"/>
              </a:ext>
            </a:extLst>
          </p:cNvPr>
          <p:cNvSpPr txBox="1"/>
          <p:nvPr/>
        </p:nvSpPr>
        <p:spPr>
          <a:xfrm>
            <a:off x="9524768" y="2175236"/>
            <a:ext cx="25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 Segment: Assembly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304F3-6BB8-4B43-977C-30F422AF0CFE}"/>
              </a:ext>
            </a:extLst>
          </p:cNvPr>
          <p:cNvSpPr txBox="1"/>
          <p:nvPr/>
        </p:nvSpPr>
        <p:spPr>
          <a:xfrm>
            <a:off x="10077633" y="3140736"/>
            <a:ext cx="25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Registers: </a:t>
            </a:r>
          </a:p>
          <a:p>
            <a:r>
              <a:rPr lang="en-US" i="1" dirty="0"/>
              <a:t>Register Contents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7E6E2-379F-4872-9430-924E7F2FE954}"/>
              </a:ext>
            </a:extLst>
          </p:cNvPr>
          <p:cNvSpPr txBox="1"/>
          <p:nvPr/>
        </p:nvSpPr>
        <p:spPr>
          <a:xfrm>
            <a:off x="10080869" y="4332551"/>
            <a:ext cx="25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Segment: </a:t>
            </a:r>
          </a:p>
          <a:p>
            <a:r>
              <a:rPr lang="en-US" i="1" dirty="0"/>
              <a:t>Memory 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071803-2B4B-4B9A-9C04-07B0DDB5ADC5}"/>
              </a:ext>
            </a:extLst>
          </p:cNvPr>
          <p:cNvSpPr txBox="1"/>
          <p:nvPr/>
        </p:nvSpPr>
        <p:spPr>
          <a:xfrm>
            <a:off x="9474435" y="5809686"/>
            <a:ext cx="23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1: MARS Simulator GUI environment</a:t>
            </a:r>
            <a:endParaRPr lang="en-US" i="1" dirty="0"/>
          </a:p>
        </p:txBody>
      </p:sp>
      <p:pic>
        <p:nvPicPr>
          <p:cNvPr id="27" name="Audio 26">
            <a:hlinkClick r:id="" action="ppaction://media"/>
            <a:extLst>
              <a:ext uri="{FF2B5EF4-FFF2-40B4-BE49-F238E27FC236}">
                <a16:creationId xmlns:a16="http://schemas.microsoft.com/office/drawing/2014/main" id="{C69782F6-C00D-4843-91ED-1FA17011C1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95"/>
    </mc:Choice>
    <mc:Fallback>
      <p:transition spd="slow" advTm="13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9D7115-1A90-4FC5-8724-C59E00C5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Environments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A3F9C-591D-450E-A859-94D042FB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37" y="2207370"/>
            <a:ext cx="7228192" cy="4441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B9158-55C5-4BF0-A6A0-57A947C6D9E3}"/>
              </a:ext>
            </a:extLst>
          </p:cNvPr>
          <p:cNvSpPr txBox="1"/>
          <p:nvPr/>
        </p:nvSpPr>
        <p:spPr>
          <a:xfrm>
            <a:off x="9524768" y="2175236"/>
            <a:ext cx="25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Disassembly: Assembly Instructions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6EEF7-52D4-4148-B84D-1A176CF72C82}"/>
              </a:ext>
            </a:extLst>
          </p:cNvPr>
          <p:cNvCxnSpPr>
            <a:cxnSpLocks/>
          </p:cNvCxnSpPr>
          <p:nvPr/>
        </p:nvCxnSpPr>
        <p:spPr>
          <a:xfrm flipH="1">
            <a:off x="4048217" y="2623958"/>
            <a:ext cx="5442013" cy="396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CC4D7C-0B41-481D-859C-E0831D2E528B}"/>
              </a:ext>
            </a:extLst>
          </p:cNvPr>
          <p:cNvSpPr txBox="1"/>
          <p:nvPr/>
        </p:nvSpPr>
        <p:spPr>
          <a:xfrm>
            <a:off x="10077633" y="3140736"/>
            <a:ext cx="25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Registers: </a:t>
            </a:r>
          </a:p>
          <a:p>
            <a:r>
              <a:rPr lang="en-US" i="1" dirty="0"/>
              <a:t>Register Contents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B9C6D-1B53-49D0-ABBC-A49F272A8124}"/>
              </a:ext>
            </a:extLst>
          </p:cNvPr>
          <p:cNvCxnSpPr>
            <a:cxnSpLocks/>
          </p:cNvCxnSpPr>
          <p:nvPr/>
        </p:nvCxnSpPr>
        <p:spPr>
          <a:xfrm flipH="1">
            <a:off x="3133817" y="3490405"/>
            <a:ext cx="6943817" cy="24576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58CD6C-10D0-47CD-99C5-994FA329B231}"/>
              </a:ext>
            </a:extLst>
          </p:cNvPr>
          <p:cNvSpPr txBox="1"/>
          <p:nvPr/>
        </p:nvSpPr>
        <p:spPr>
          <a:xfrm>
            <a:off x="10080869" y="4332551"/>
            <a:ext cx="253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Memory: </a:t>
            </a:r>
          </a:p>
          <a:p>
            <a:r>
              <a:rPr lang="en-US" i="1" dirty="0"/>
              <a:t>Memory Contents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2196B-16E1-4A98-B530-B04A358B6493}"/>
              </a:ext>
            </a:extLst>
          </p:cNvPr>
          <p:cNvCxnSpPr>
            <a:cxnSpLocks/>
          </p:cNvCxnSpPr>
          <p:nvPr/>
        </p:nvCxnSpPr>
        <p:spPr>
          <a:xfrm flipH="1">
            <a:off x="6800295" y="4617871"/>
            <a:ext cx="3277340" cy="7342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04178-F163-4CAE-8108-88F9601BCC99}"/>
              </a:ext>
            </a:extLst>
          </p:cNvPr>
          <p:cNvSpPr/>
          <p:nvPr/>
        </p:nvSpPr>
        <p:spPr>
          <a:xfrm>
            <a:off x="5317724" y="2207370"/>
            <a:ext cx="2165604" cy="435787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5B8A2-090D-4FD4-8A6A-89258565F4E5}"/>
              </a:ext>
            </a:extLst>
          </p:cNvPr>
          <p:cNvSpPr/>
          <p:nvPr/>
        </p:nvSpPr>
        <p:spPr>
          <a:xfrm>
            <a:off x="296291" y="5183239"/>
            <a:ext cx="4888267" cy="1404486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9F8A4-1E38-415D-B1C6-57273B6CB41B}"/>
              </a:ext>
            </a:extLst>
          </p:cNvPr>
          <p:cNvSpPr/>
          <p:nvPr/>
        </p:nvSpPr>
        <p:spPr>
          <a:xfrm>
            <a:off x="266053" y="2339915"/>
            <a:ext cx="4918505" cy="27026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94F4C-423C-483F-A8EE-EE56856655C5}"/>
              </a:ext>
            </a:extLst>
          </p:cNvPr>
          <p:cNvSpPr txBox="1"/>
          <p:nvPr/>
        </p:nvSpPr>
        <p:spPr>
          <a:xfrm>
            <a:off x="9490230" y="5843162"/>
            <a:ext cx="23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2: MS Visual Studio GUI environment</a:t>
            </a:r>
            <a:endParaRPr lang="en-US" i="1" dirty="0"/>
          </a:p>
        </p:txBody>
      </p:sp>
      <p:pic>
        <p:nvPicPr>
          <p:cNvPr id="24" name="Audio 23">
            <a:hlinkClick r:id="" action="ppaction://media"/>
            <a:extLst>
              <a:ext uri="{FF2B5EF4-FFF2-40B4-BE49-F238E27FC236}">
                <a16:creationId xmlns:a16="http://schemas.microsoft.com/office/drawing/2014/main" id="{CBDA550C-F2E4-4DA7-8C30-CB81B4AFE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8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6"/>
    </mc:Choice>
    <mc:Fallback>
      <p:transition spd="slow" advTm="5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C015-FBA2-427A-A8B6-D312D445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Environments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2A876-8FBD-4F47-B39E-1722558EC82A}"/>
              </a:ext>
            </a:extLst>
          </p:cNvPr>
          <p:cNvSpPr txBox="1"/>
          <p:nvPr/>
        </p:nvSpPr>
        <p:spPr>
          <a:xfrm>
            <a:off x="9490230" y="5843162"/>
            <a:ext cx="23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3: Linux GDB Terminal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319B8-11CE-43CC-8811-EB620D1AB7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7181" y="2421761"/>
            <a:ext cx="8993453" cy="313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799D7-CE4D-45B9-A7A3-77EAF2BC4B6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19966" y="2432858"/>
            <a:ext cx="272034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5B577-B40D-482B-89E1-CC25242FB6CB}"/>
              </a:ext>
            </a:extLst>
          </p:cNvPr>
          <p:cNvPicPr/>
          <p:nvPr/>
        </p:nvPicPr>
        <p:blipFill rotWithShape="1">
          <a:blip r:embed="rId6"/>
          <a:srcRect r="51145"/>
          <a:stretch/>
        </p:blipFill>
        <p:spPr>
          <a:xfrm>
            <a:off x="9228267" y="3815543"/>
            <a:ext cx="2903738" cy="798195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E2492E25-9A43-4744-A4F6-A105AD687F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07"/>
    </mc:Choice>
    <mc:Fallback>
      <p:transition spd="slow" advTm="8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BECD-626C-4755-AB13-29353E4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8CC4C-2EB1-468B-AEDA-43BD11230FA7}"/>
              </a:ext>
            </a:extLst>
          </p:cNvPr>
          <p:cNvSpPr txBox="1"/>
          <p:nvPr/>
        </p:nvSpPr>
        <p:spPr>
          <a:xfrm>
            <a:off x="4355976" y="6104772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Figure 4: Operand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66C73-63B3-476B-A821-22B9F8780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60" y="2804745"/>
            <a:ext cx="2829831" cy="644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FBB39-40CF-4F7B-839F-52C86F076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7" y="3809961"/>
            <a:ext cx="7454641" cy="478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ED235-1E8F-4862-A9B9-AB565C31C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87" y="4790329"/>
            <a:ext cx="7454641" cy="221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AC75CE-051C-4B5F-B186-8CA25FC70929}"/>
              </a:ext>
            </a:extLst>
          </p:cNvPr>
          <p:cNvSpPr txBox="1"/>
          <p:nvPr/>
        </p:nvSpPr>
        <p:spPr>
          <a:xfrm>
            <a:off x="8256637" y="4702939"/>
            <a:ext cx="2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source, target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80985-F6AD-4404-9911-50B9CF1CB1C0}"/>
              </a:ext>
            </a:extLst>
          </p:cNvPr>
          <p:cNvSpPr txBox="1"/>
          <p:nvPr/>
        </p:nvSpPr>
        <p:spPr>
          <a:xfrm>
            <a:off x="8256637" y="3809961"/>
            <a:ext cx="2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target,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476B4-2BFC-4CA8-95D5-008361F89EBA}"/>
              </a:ext>
            </a:extLst>
          </p:cNvPr>
          <p:cNvSpPr txBox="1"/>
          <p:nvPr/>
        </p:nvSpPr>
        <p:spPr>
          <a:xfrm>
            <a:off x="8256637" y="3028890"/>
            <a:ext cx="2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target, source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869193A1-C015-4DB6-9324-7EFC8E5C3C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8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4"/>
    </mc:Choice>
    <mc:Fallback>
      <p:transition spd="slow" advTm="7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3C-63B8-48FB-82D3-A7CCF8E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C370A-6760-4961-8087-4078A8CC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730840"/>
            <a:ext cx="2657475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EE1B0-E746-41E1-B00D-F39335CB2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612" y="3730840"/>
            <a:ext cx="46767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D16D2-8D7D-48AF-8E57-2FFB571C2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177" y="3730841"/>
            <a:ext cx="2618501" cy="304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01CC3-E037-4E1C-A477-88F5A8F073EC}"/>
              </a:ext>
            </a:extLst>
          </p:cNvPr>
          <p:cNvSpPr txBox="1"/>
          <p:nvPr/>
        </p:nvSpPr>
        <p:spPr>
          <a:xfrm>
            <a:off x="3089429" y="6104772"/>
            <a:ext cx="613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Addition in MIPS, Intel x86 (32-Bit), Linux GDB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C5C6E-1390-49AC-895C-3849BDC385DD}"/>
              </a:ext>
            </a:extLst>
          </p:cNvPr>
          <p:cNvSpPr txBox="1"/>
          <p:nvPr/>
        </p:nvSpPr>
        <p:spPr>
          <a:xfrm>
            <a:off x="1414993" y="4326247"/>
            <a:ext cx="11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Registers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D2C66-08B3-4DF8-92A8-707A45C9098B}"/>
              </a:ext>
            </a:extLst>
          </p:cNvPr>
          <p:cNvSpPr txBox="1"/>
          <p:nvPr/>
        </p:nvSpPr>
        <p:spPr>
          <a:xfrm>
            <a:off x="4966557" y="4326247"/>
            <a:ext cx="22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Register,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880EF-CA8F-4FD7-B097-EA986BF70792}"/>
              </a:ext>
            </a:extLst>
          </p:cNvPr>
          <p:cNvSpPr txBox="1"/>
          <p:nvPr/>
        </p:nvSpPr>
        <p:spPr>
          <a:xfrm>
            <a:off x="9700117" y="4317075"/>
            <a:ext cx="11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F722D6-1C2C-4E1A-8B17-4FF7B31F7B29}"/>
              </a:ext>
            </a:extLst>
          </p:cNvPr>
          <p:cNvCxnSpPr>
            <a:cxnSpLocks/>
          </p:cNvCxnSpPr>
          <p:nvPr/>
        </p:nvCxnSpPr>
        <p:spPr>
          <a:xfrm flipV="1">
            <a:off x="2504874" y="3994560"/>
            <a:ext cx="389246" cy="37607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B4B6D1-8157-45E8-97E1-804454F21915}"/>
              </a:ext>
            </a:extLst>
          </p:cNvPr>
          <p:cNvCxnSpPr>
            <a:cxnSpLocks/>
          </p:cNvCxnSpPr>
          <p:nvPr/>
        </p:nvCxnSpPr>
        <p:spPr>
          <a:xfrm flipV="1">
            <a:off x="2106750" y="3992905"/>
            <a:ext cx="218901" cy="3333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C66310-A76B-4A47-B980-5A576BC62160}"/>
              </a:ext>
            </a:extLst>
          </p:cNvPr>
          <p:cNvCxnSpPr>
            <a:cxnSpLocks/>
          </p:cNvCxnSpPr>
          <p:nvPr/>
        </p:nvCxnSpPr>
        <p:spPr>
          <a:xfrm flipH="1" flipV="1">
            <a:off x="1565554" y="4014272"/>
            <a:ext cx="114595" cy="27226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F459CC-42FA-4C9A-95F2-E50C5A70982C}"/>
              </a:ext>
            </a:extLst>
          </p:cNvPr>
          <p:cNvCxnSpPr>
            <a:cxnSpLocks/>
          </p:cNvCxnSpPr>
          <p:nvPr/>
        </p:nvCxnSpPr>
        <p:spPr>
          <a:xfrm flipH="1" flipV="1">
            <a:off x="5419952" y="4006872"/>
            <a:ext cx="146347" cy="31020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AEE8F0-5171-49C0-90EC-8A58AB9EF73E}"/>
              </a:ext>
            </a:extLst>
          </p:cNvPr>
          <p:cNvCxnSpPr>
            <a:cxnSpLocks/>
          </p:cNvCxnSpPr>
          <p:nvPr/>
        </p:nvCxnSpPr>
        <p:spPr>
          <a:xfrm flipV="1">
            <a:off x="6502688" y="4003260"/>
            <a:ext cx="218901" cy="3333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F74FA1-362A-4D83-9D7C-C2409E1D95EC}"/>
              </a:ext>
            </a:extLst>
          </p:cNvPr>
          <p:cNvCxnSpPr>
            <a:cxnSpLocks/>
          </p:cNvCxnSpPr>
          <p:nvPr/>
        </p:nvCxnSpPr>
        <p:spPr>
          <a:xfrm flipV="1">
            <a:off x="10734008" y="3953193"/>
            <a:ext cx="218901" cy="3333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350559-4DC3-4AA6-AB0F-A494B3893EA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294182" y="3935295"/>
            <a:ext cx="19450" cy="3817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079C5C-87E6-4871-BD0C-542F57D49ECD}"/>
              </a:ext>
            </a:extLst>
          </p:cNvPr>
          <p:cNvSpPr txBox="1"/>
          <p:nvPr/>
        </p:nvSpPr>
        <p:spPr>
          <a:xfrm>
            <a:off x="1414993" y="3097409"/>
            <a:ext cx="138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 operands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11826-0026-419C-A73E-79D309FAF7D0}"/>
              </a:ext>
            </a:extLst>
          </p:cNvPr>
          <p:cNvSpPr txBox="1"/>
          <p:nvPr/>
        </p:nvSpPr>
        <p:spPr>
          <a:xfrm>
            <a:off x="5469401" y="3097409"/>
            <a:ext cx="138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 operands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7715C-4BA3-496F-8974-65DE99AA1FE8}"/>
              </a:ext>
            </a:extLst>
          </p:cNvPr>
          <p:cNvSpPr txBox="1"/>
          <p:nvPr/>
        </p:nvSpPr>
        <p:spPr>
          <a:xfrm>
            <a:off x="9700117" y="3127159"/>
            <a:ext cx="138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 operands</a:t>
            </a:r>
          </a:p>
        </p:txBody>
      </p:sp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A1E73F80-CB56-41AA-88A9-90584BEC72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6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66"/>
    </mc:Choice>
    <mc:Fallback>
      <p:transition spd="slow" advTm="11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B3C-63B8-48FB-82D3-A7CCF8E5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31D70-C4D6-4B1C-B705-D0D597CA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84" y="3767698"/>
            <a:ext cx="664845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BFEF2-E7DA-40F2-9060-73EA89C0A350}"/>
              </a:ext>
            </a:extLst>
          </p:cNvPr>
          <p:cNvPicPr/>
          <p:nvPr/>
        </p:nvPicPr>
        <p:blipFill rotWithShape="1">
          <a:blip r:embed="rId5"/>
          <a:srcRect b="66644"/>
          <a:stretch/>
        </p:blipFill>
        <p:spPr>
          <a:xfrm>
            <a:off x="2178011" y="5223465"/>
            <a:ext cx="6678423" cy="564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0FE0C-60FA-4E87-88EA-934B0CB3C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071" y="2430883"/>
            <a:ext cx="3418301" cy="1024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D47F7-0B77-4F61-B83F-E4604A5F08D5}"/>
              </a:ext>
            </a:extLst>
          </p:cNvPr>
          <p:cNvSpPr txBox="1"/>
          <p:nvPr/>
        </p:nvSpPr>
        <p:spPr>
          <a:xfrm>
            <a:off x="3258435" y="6251929"/>
            <a:ext cx="4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6: Arrays (Extracted from 2-3_1.c)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DD555888-2FD0-4E7B-8E4C-3B50E0D875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4"/>
    </mc:Choice>
    <mc:Fallback>
      <p:transition spd="slow" advTm="7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26A9-EA72-4090-BBD8-B821815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(If-Else + Loops)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50017-AFD5-498D-BEEB-F672873F99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23" t="-9223"/>
          <a:stretch/>
        </p:blipFill>
        <p:spPr>
          <a:xfrm>
            <a:off x="4001124" y="2964972"/>
            <a:ext cx="4189751" cy="464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D91B7-C0E6-4BF8-92B2-2779F5B0E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461" y="3804312"/>
            <a:ext cx="631507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31465-CE0E-470F-856D-B6F0C47AB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885" y="4663041"/>
            <a:ext cx="6316593" cy="423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00FF6-BA8F-4AA9-B743-E3D9CAFC90F4}"/>
              </a:ext>
            </a:extLst>
          </p:cNvPr>
          <p:cNvSpPr txBox="1"/>
          <p:nvPr/>
        </p:nvSpPr>
        <p:spPr>
          <a:xfrm>
            <a:off x="3542190" y="6170817"/>
            <a:ext cx="52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7: Conditionals (Extracted from </a:t>
            </a:r>
            <a:r>
              <a:rPr lang="en-US" i="1" dirty="0" err="1"/>
              <a:t>If_Else.c</a:t>
            </a:r>
            <a:r>
              <a:rPr lang="en-US" i="1" dirty="0"/>
              <a:t>)</a:t>
            </a:r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693008F1-A10A-4593-8D9B-4F36F8A8CC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39"/>
    </mc:Choice>
    <mc:Fallback>
      <p:transition spd="slow" advTm="13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4301</TotalTime>
  <Words>263</Words>
  <Application>Microsoft Office PowerPoint</Application>
  <PresentationFormat>Widescreen</PresentationFormat>
  <Paragraphs>55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Trebuchet MS</vt:lpstr>
      <vt:lpstr>Berlin</vt:lpstr>
      <vt:lpstr>Take Home Test 1</vt:lpstr>
      <vt:lpstr>Objective</vt:lpstr>
      <vt:lpstr>GUI Environments</vt:lpstr>
      <vt:lpstr>GUI Environments</vt:lpstr>
      <vt:lpstr>GUI Environments</vt:lpstr>
      <vt:lpstr>Operand Syntax</vt:lpstr>
      <vt:lpstr>Arithmetic </vt:lpstr>
      <vt:lpstr>Arrays</vt:lpstr>
      <vt:lpstr>Conditionals (If-Else + Loops)</vt:lpstr>
      <vt:lpstr>Static Variables and Local Variables</vt:lpstr>
      <vt:lpstr>Registers</vt:lpstr>
      <vt:lpstr>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Test 1</dc:title>
  <dc:creator>Anthony</dc:creator>
  <cp:lastModifiedBy>Anthony</cp:lastModifiedBy>
  <cp:revision>110</cp:revision>
  <dcterms:created xsi:type="dcterms:W3CDTF">2021-04-02T03:57:04Z</dcterms:created>
  <dcterms:modified xsi:type="dcterms:W3CDTF">2021-04-05T03:45:29Z</dcterms:modified>
</cp:coreProperties>
</file>