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BA15-44CA-454C-8D2F-E43DC7CBF23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1BE9-ECCC-4086-9011-756CC40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83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BA15-44CA-454C-8D2F-E43DC7CBF23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1BE9-ECCC-4086-9011-756CC40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BA15-44CA-454C-8D2F-E43DC7CBF23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1BE9-ECCC-4086-9011-756CC40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80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BA15-44CA-454C-8D2F-E43DC7CBF23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1BE9-ECCC-4086-9011-756CC40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31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BA15-44CA-454C-8D2F-E43DC7CBF23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1BE9-ECCC-4086-9011-756CC40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1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BA15-44CA-454C-8D2F-E43DC7CBF23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1BE9-ECCC-4086-9011-756CC40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5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BA15-44CA-454C-8D2F-E43DC7CBF23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1BE9-ECCC-4086-9011-756CC40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7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BA15-44CA-454C-8D2F-E43DC7CBF23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1BE9-ECCC-4086-9011-756CC40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36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BA15-44CA-454C-8D2F-E43DC7CBF23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1BE9-ECCC-4086-9011-756CC40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7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BA15-44CA-454C-8D2F-E43DC7CBF23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1BE9-ECCC-4086-9011-756CC40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6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BA15-44CA-454C-8D2F-E43DC7CBF23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1BE9-ECCC-4086-9011-756CC40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BA15-44CA-454C-8D2F-E43DC7CBF23F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01BE9-ECCC-4086-9011-756CC40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3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B - Tree </a:t>
            </a:r>
            <a:r>
              <a:rPr lang="en-IN" b="1" dirty="0" err="1"/>
              <a:t>Datastructure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Shubhangi</a:t>
            </a:r>
            <a:r>
              <a:rPr lang="en-US" dirty="0" smtClean="0"/>
              <a:t> </a:t>
            </a:r>
            <a:r>
              <a:rPr lang="en-US" dirty="0" err="1" smtClean="0"/>
              <a:t>Sapkal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51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search trees like binary search tree, AVL Tree, Red-Black tree, etc., every node contains only one value (key) and a maximum of two children. But there is a special type of search tree called B-Tree in which a node contains more than one value (key) and more than two children. B-Tree was developed in the year 1972 by </a:t>
            </a:r>
            <a:r>
              <a:rPr lang="en-US" b="1" dirty="0"/>
              <a:t>Bayer and </a:t>
            </a:r>
            <a:r>
              <a:rPr lang="en-US" b="1" dirty="0" err="1"/>
              <a:t>McCreight</a:t>
            </a:r>
            <a:r>
              <a:rPr lang="en-US" dirty="0"/>
              <a:t> with the name </a:t>
            </a:r>
            <a:r>
              <a:rPr lang="en-US" b="1" i="1" dirty="0"/>
              <a:t>Height Balanced m-way Search Tree</a:t>
            </a:r>
            <a:r>
              <a:rPr lang="en-US" dirty="0"/>
              <a:t>. Later it was named as B-Tree.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52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Here, the number of keys in a node and number of children for a node depends on the order of B-Tree. Every B-Tree has an order.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B-Tree of Order m</a:t>
            </a:r>
            <a:r>
              <a:rPr lang="en-US" dirty="0"/>
              <a:t> has the following properties...</a:t>
            </a:r>
          </a:p>
          <a:p>
            <a:pPr marL="0" indent="0">
              <a:buNone/>
            </a:pPr>
            <a:r>
              <a:rPr lang="en-US" b="1" dirty="0"/>
              <a:t>Property #1</a:t>
            </a:r>
            <a:r>
              <a:rPr lang="en-US" dirty="0"/>
              <a:t> - All </a:t>
            </a:r>
            <a:r>
              <a:rPr lang="en-US" b="1" dirty="0"/>
              <a:t>leaf nodes</a:t>
            </a:r>
            <a:r>
              <a:rPr lang="en-US" dirty="0"/>
              <a:t> must be </a:t>
            </a:r>
            <a:r>
              <a:rPr lang="en-US" b="1" dirty="0"/>
              <a:t>at same level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Property #2</a:t>
            </a:r>
            <a:r>
              <a:rPr lang="en-US" dirty="0"/>
              <a:t> - All nodes except root must have at least </a:t>
            </a:r>
            <a:r>
              <a:rPr lang="en-US" b="1" dirty="0"/>
              <a:t>[m/2]-1</a:t>
            </a:r>
            <a:r>
              <a:rPr lang="en-US" dirty="0"/>
              <a:t> keys and maximum of </a:t>
            </a:r>
            <a:r>
              <a:rPr lang="en-US" b="1" dirty="0"/>
              <a:t>m-1</a:t>
            </a:r>
            <a:r>
              <a:rPr lang="en-US" dirty="0"/>
              <a:t> keys.</a:t>
            </a:r>
          </a:p>
          <a:p>
            <a:pPr marL="0" indent="0">
              <a:buNone/>
            </a:pPr>
            <a:r>
              <a:rPr lang="en-US" b="1" dirty="0"/>
              <a:t>Property #3</a:t>
            </a:r>
            <a:r>
              <a:rPr lang="en-US" dirty="0"/>
              <a:t> - All non leaf nodes except root (i.e. all internal nodes) must have at least </a:t>
            </a:r>
            <a:r>
              <a:rPr lang="en-US" b="1" dirty="0"/>
              <a:t>m/2</a:t>
            </a:r>
            <a:r>
              <a:rPr lang="en-US" dirty="0"/>
              <a:t> children.</a:t>
            </a:r>
          </a:p>
          <a:p>
            <a:pPr marL="0" indent="0">
              <a:buNone/>
            </a:pPr>
            <a:r>
              <a:rPr lang="en-US" b="1" dirty="0"/>
              <a:t>Property #4</a:t>
            </a:r>
            <a:r>
              <a:rPr lang="en-US" dirty="0"/>
              <a:t> - If the root node is a non leaf node, then it must have </a:t>
            </a:r>
            <a:r>
              <a:rPr lang="en-US" b="1" dirty="0" err="1"/>
              <a:t>atleast</a:t>
            </a:r>
            <a:r>
              <a:rPr lang="en-US" b="1" dirty="0"/>
              <a:t> 2</a:t>
            </a:r>
            <a:r>
              <a:rPr lang="en-US" dirty="0"/>
              <a:t> children.</a:t>
            </a:r>
          </a:p>
          <a:p>
            <a:pPr marL="0" indent="0">
              <a:buNone/>
            </a:pPr>
            <a:r>
              <a:rPr lang="en-US" b="1" dirty="0"/>
              <a:t>Property #5</a:t>
            </a:r>
            <a:r>
              <a:rPr lang="en-US" dirty="0"/>
              <a:t> - A non leaf node with </a:t>
            </a:r>
            <a:r>
              <a:rPr lang="en-US" b="1" dirty="0"/>
              <a:t>n-1</a:t>
            </a:r>
            <a:r>
              <a:rPr lang="en-US" dirty="0"/>
              <a:t> keys must have </a:t>
            </a:r>
            <a:r>
              <a:rPr lang="en-US" b="1" dirty="0"/>
              <a:t>n</a:t>
            </a:r>
            <a:r>
              <a:rPr lang="en-US" dirty="0"/>
              <a:t> number of children.</a:t>
            </a:r>
          </a:p>
          <a:p>
            <a:pPr marL="0" indent="0">
              <a:buNone/>
            </a:pPr>
            <a:r>
              <a:rPr lang="en-US" b="1" dirty="0"/>
              <a:t>Property #6</a:t>
            </a:r>
            <a:r>
              <a:rPr lang="en-US" dirty="0"/>
              <a:t> - All the </a:t>
            </a:r>
            <a:r>
              <a:rPr lang="en-US" b="1" dirty="0"/>
              <a:t>key values in a node</a:t>
            </a:r>
            <a:r>
              <a:rPr lang="en-US" dirty="0"/>
              <a:t> must be in </a:t>
            </a:r>
            <a:r>
              <a:rPr lang="en-US" b="1" dirty="0"/>
              <a:t>Ascending Order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2384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732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B-Tree of Order 4 contains a maximum of 3 key values in a node and maximum of 4 children for a node.</a:t>
            </a:r>
            <a:endParaRPr lang="en-IN" dirty="0"/>
          </a:p>
        </p:txBody>
      </p:sp>
      <p:pic>
        <p:nvPicPr>
          <p:cNvPr id="1026" name="Picture 2" descr="http://www.btechsmartclass.com/data_structures/ds_images/B-Tree%20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1" y="2422732"/>
            <a:ext cx="9753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91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Operations on a B-Tree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operations are performed on a B-Tree...</a:t>
            </a:r>
          </a:p>
          <a:p>
            <a:pPr marL="0" indent="0">
              <a:buNone/>
            </a:pPr>
            <a:r>
              <a:rPr lang="en-US" b="1" dirty="0"/>
              <a:t>Search</a:t>
            </a:r>
          </a:p>
          <a:p>
            <a:pPr marL="0" indent="0">
              <a:buNone/>
            </a:pPr>
            <a:r>
              <a:rPr lang="en-US" b="1" dirty="0"/>
              <a:t>Insertion</a:t>
            </a:r>
          </a:p>
          <a:p>
            <a:pPr marL="0" indent="0">
              <a:buNone/>
            </a:pPr>
            <a:r>
              <a:rPr lang="en-US" b="1" dirty="0"/>
              <a:t>Deletion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97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Search Operation in B-Tree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search operation in B-Tree is similar to the search operation in Binary Search Tree. In a Binary search tree, the search process starts from the root node and we make a 2-way decision every time (we go to either left </a:t>
            </a:r>
            <a:r>
              <a:rPr lang="en-US" dirty="0" err="1"/>
              <a:t>subtree</a:t>
            </a:r>
            <a:r>
              <a:rPr lang="en-US" dirty="0"/>
              <a:t> or right </a:t>
            </a:r>
            <a:r>
              <a:rPr lang="en-US" dirty="0" err="1"/>
              <a:t>subtree</a:t>
            </a:r>
            <a:r>
              <a:rPr lang="en-US" dirty="0"/>
              <a:t>). In B-Tree also search process starts from the root node but here we make an n-way decision every time. Where 'n' is the total number of children the node has. In a B-Tree, the search operation is performed with </a:t>
            </a:r>
            <a:r>
              <a:rPr lang="en-US" b="1" dirty="0"/>
              <a:t>O(log n)</a:t>
            </a:r>
            <a:r>
              <a:rPr lang="en-US" dirty="0"/>
              <a:t> time complexity.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56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4123" y="1899011"/>
            <a:ext cx="10759677" cy="218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The search operation is performed as follows...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62F59"/>
                </a:solidFill>
                <a:effectLst/>
                <a:latin typeface="Open Sans"/>
              </a:rPr>
              <a:t>Step 1 -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Read the search element from the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62F59"/>
                </a:solidFill>
                <a:effectLst/>
                <a:latin typeface="Open Sans"/>
              </a:rPr>
              <a:t>Step 2 -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Compare the search element with first key value of root node in the tree.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62F59"/>
                </a:solidFill>
                <a:effectLst/>
                <a:latin typeface="Open Sans"/>
              </a:rPr>
              <a:t>Step 3 -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If both are matched, then display "Given node is found!!!" and terminate the function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80449"/>
            <a:ext cx="184731" cy="6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122" y="3147988"/>
            <a:ext cx="106179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0" dirty="0" smtClean="0">
                <a:solidFill>
                  <a:srgbClr val="162F59"/>
                </a:solidFill>
                <a:effectLst/>
                <a:latin typeface="Open Sans"/>
              </a:rPr>
              <a:t>Step 4 - </a:t>
            </a:r>
            <a:r>
              <a:rPr lang="en-US" sz="2000" b="0" i="0" dirty="0" smtClean="0">
                <a:solidFill>
                  <a:srgbClr val="333333"/>
                </a:solidFill>
                <a:effectLst/>
                <a:latin typeface="Open Sans"/>
              </a:rPr>
              <a:t>If both are not matched, then check whether search element is smaller or larger than that key value.</a:t>
            </a:r>
          </a:p>
          <a:p>
            <a:pPr algn="just"/>
            <a:r>
              <a:rPr lang="en-US" sz="2000" b="1" i="0" dirty="0" smtClean="0">
                <a:solidFill>
                  <a:srgbClr val="162F59"/>
                </a:solidFill>
                <a:effectLst/>
                <a:latin typeface="Open Sans"/>
              </a:rPr>
              <a:t>Step 5 - </a:t>
            </a:r>
            <a:r>
              <a:rPr lang="en-US" sz="2000" b="0" i="0" dirty="0" smtClean="0">
                <a:solidFill>
                  <a:srgbClr val="333333"/>
                </a:solidFill>
                <a:effectLst/>
                <a:latin typeface="Open Sans"/>
              </a:rPr>
              <a:t>If search element is smaller, then continue the search process in left </a:t>
            </a:r>
            <a:r>
              <a:rPr lang="en-US" sz="2000" b="0" i="0" dirty="0" err="1" smtClean="0">
                <a:solidFill>
                  <a:srgbClr val="333333"/>
                </a:solidFill>
                <a:effectLst/>
                <a:latin typeface="Open Sans"/>
              </a:rPr>
              <a:t>subtree</a:t>
            </a:r>
            <a:r>
              <a:rPr lang="en-US" sz="2000" b="0" i="0" dirty="0" smtClean="0">
                <a:solidFill>
                  <a:srgbClr val="333333"/>
                </a:solidFill>
                <a:effectLst/>
                <a:latin typeface="Open Sans"/>
              </a:rPr>
              <a:t>.</a:t>
            </a:r>
          </a:p>
          <a:p>
            <a:pPr algn="just"/>
            <a:r>
              <a:rPr lang="en-US" sz="2000" b="1" i="0" dirty="0" smtClean="0">
                <a:solidFill>
                  <a:srgbClr val="162F59"/>
                </a:solidFill>
                <a:effectLst/>
                <a:latin typeface="Open Sans"/>
              </a:rPr>
              <a:t>Step 6 - </a:t>
            </a:r>
            <a:r>
              <a:rPr lang="en-US" sz="2000" b="0" i="0" dirty="0" smtClean="0">
                <a:solidFill>
                  <a:srgbClr val="333333"/>
                </a:solidFill>
                <a:effectLst/>
                <a:latin typeface="Open Sans"/>
              </a:rPr>
              <a:t>If search element is larger, then compare the search element with next key value in the same node and </a:t>
            </a:r>
            <a:r>
              <a:rPr lang="en-US" sz="2000" b="0" i="0" dirty="0" err="1" smtClean="0">
                <a:solidFill>
                  <a:srgbClr val="333333"/>
                </a:solidFill>
                <a:effectLst/>
                <a:latin typeface="Open Sans"/>
              </a:rPr>
              <a:t>repeate</a:t>
            </a:r>
            <a:r>
              <a:rPr lang="en-US" sz="2000" b="0" i="0" dirty="0" smtClean="0">
                <a:solidFill>
                  <a:srgbClr val="333333"/>
                </a:solidFill>
                <a:effectLst/>
                <a:latin typeface="Open Sans"/>
              </a:rPr>
              <a:t> steps 3, 4, 5 and 6 until we find the exact match or until the search element is compared with last key value in the leaf node.</a:t>
            </a:r>
          </a:p>
          <a:p>
            <a:pPr algn="just"/>
            <a:r>
              <a:rPr lang="en-US" sz="2000" b="1" i="0" dirty="0" smtClean="0">
                <a:solidFill>
                  <a:srgbClr val="162F59"/>
                </a:solidFill>
                <a:effectLst/>
                <a:latin typeface="Open Sans"/>
              </a:rPr>
              <a:t>Step 7 - </a:t>
            </a:r>
            <a:r>
              <a:rPr lang="en-US" sz="2000" b="0" i="0" dirty="0" smtClean="0">
                <a:solidFill>
                  <a:srgbClr val="333333"/>
                </a:solidFill>
                <a:effectLst/>
                <a:latin typeface="Open Sans"/>
              </a:rPr>
              <a:t>If the last key value in the leaf node is also not matched then display "Element is not found" and terminate the function.</a:t>
            </a:r>
            <a:endParaRPr lang="en-US" sz="2000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036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Insertion Operation in B-Tree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a B-Tree, a new element must be added only at the leaf node. That means, the new </a:t>
            </a:r>
            <a:r>
              <a:rPr lang="en-US" dirty="0" err="1"/>
              <a:t>keyValue</a:t>
            </a:r>
            <a:r>
              <a:rPr lang="en-US" dirty="0"/>
              <a:t> is always attached to the leaf node only. The insertion operation is performed as follows...</a:t>
            </a:r>
          </a:p>
          <a:p>
            <a:pPr marL="0" indent="0">
              <a:buNone/>
            </a:pPr>
            <a:r>
              <a:rPr lang="en-US" b="1" dirty="0"/>
              <a:t>Step 1 - </a:t>
            </a:r>
            <a:r>
              <a:rPr lang="en-US" dirty="0"/>
              <a:t>Check whether tree is Empty.</a:t>
            </a:r>
          </a:p>
          <a:p>
            <a:pPr marL="0" indent="0">
              <a:buNone/>
            </a:pPr>
            <a:r>
              <a:rPr lang="en-US" b="1" dirty="0"/>
              <a:t>Step 2 - </a:t>
            </a:r>
            <a:r>
              <a:rPr lang="en-US" dirty="0"/>
              <a:t>If tree is </a:t>
            </a:r>
            <a:r>
              <a:rPr lang="en-US" b="1" dirty="0"/>
              <a:t>Empty</a:t>
            </a:r>
            <a:r>
              <a:rPr lang="en-US" dirty="0"/>
              <a:t>, then create a new node with new key value and insert it into the tree as a root node.</a:t>
            </a:r>
          </a:p>
          <a:p>
            <a:pPr marL="0" indent="0">
              <a:buNone/>
            </a:pPr>
            <a:r>
              <a:rPr lang="en-US" b="1" dirty="0"/>
              <a:t>Step 3 - </a:t>
            </a:r>
            <a:r>
              <a:rPr lang="en-US" dirty="0"/>
              <a:t>If tree is </a:t>
            </a:r>
            <a:r>
              <a:rPr lang="en-US" b="1" dirty="0"/>
              <a:t>Not Empty</a:t>
            </a:r>
            <a:r>
              <a:rPr lang="en-US" dirty="0"/>
              <a:t>, then find the suitable leaf node to which the new key value is added using Binary Search Tree logic.</a:t>
            </a:r>
          </a:p>
          <a:p>
            <a:pPr marL="0" indent="0">
              <a:buNone/>
            </a:pPr>
            <a:r>
              <a:rPr lang="en-US" b="1" dirty="0"/>
              <a:t>Step 4 - </a:t>
            </a:r>
            <a:r>
              <a:rPr lang="en-US" dirty="0"/>
              <a:t>If that leaf node has empty position, add the new key value to that leaf node in ascending order of key value within the node.</a:t>
            </a:r>
          </a:p>
          <a:p>
            <a:pPr marL="0" indent="0">
              <a:buNone/>
            </a:pPr>
            <a:r>
              <a:rPr lang="en-US" b="1" dirty="0"/>
              <a:t>Step 5 - </a:t>
            </a:r>
            <a:r>
              <a:rPr lang="en-US" dirty="0"/>
              <a:t>If that leaf node is already full, </a:t>
            </a:r>
            <a:r>
              <a:rPr lang="en-US" b="1" dirty="0"/>
              <a:t>split</a:t>
            </a:r>
            <a:r>
              <a:rPr lang="en-US" dirty="0"/>
              <a:t> that leaf node by sending middle value to its parent node. Repeat the same until the sending value is fixed into a node.</a:t>
            </a:r>
          </a:p>
          <a:p>
            <a:pPr marL="0" indent="0">
              <a:buNone/>
            </a:pPr>
            <a:r>
              <a:rPr lang="en-US" b="1" dirty="0"/>
              <a:t>Step 6 - </a:t>
            </a:r>
            <a:r>
              <a:rPr lang="en-US" dirty="0"/>
              <a:t>If the </a:t>
            </a:r>
            <a:r>
              <a:rPr lang="en-US" dirty="0" err="1"/>
              <a:t>spilting</a:t>
            </a:r>
            <a:r>
              <a:rPr lang="en-US" dirty="0"/>
              <a:t> is performed at root node then the middle value becomes new root node for the tree and the height of the tree is increased by one.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17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B - Tree Datastructure </vt:lpstr>
      <vt:lpstr>PowerPoint Presentation</vt:lpstr>
      <vt:lpstr>PowerPoint Presentation</vt:lpstr>
      <vt:lpstr>Example </vt:lpstr>
      <vt:lpstr>Operations on a B-Tree </vt:lpstr>
      <vt:lpstr>Search Operation in B-Tree </vt:lpstr>
      <vt:lpstr>PowerPoint Presentation</vt:lpstr>
      <vt:lpstr>Insertion Operation in B-Tree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- Tree Datastructure </dc:title>
  <dc:creator>HP</dc:creator>
  <cp:lastModifiedBy>HP</cp:lastModifiedBy>
  <cp:revision>5</cp:revision>
  <dcterms:created xsi:type="dcterms:W3CDTF">2020-04-12T17:13:24Z</dcterms:created>
  <dcterms:modified xsi:type="dcterms:W3CDTF">2020-04-12T17:43:51Z</dcterms:modified>
</cp:coreProperties>
</file>