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57" r:id="rId4"/>
    <p:sldId id="278" r:id="rId5"/>
    <p:sldId id="258" r:id="rId6"/>
    <p:sldId id="259" r:id="rId7"/>
    <p:sldId id="260" r:id="rId8"/>
    <p:sldId id="261" r:id="rId9"/>
    <p:sldId id="262" r:id="rId10"/>
    <p:sldId id="263" r:id="rId11"/>
    <p:sldId id="264" r:id="rId12"/>
    <p:sldId id="265" r:id="rId13"/>
    <p:sldId id="266" r:id="rId14"/>
    <p:sldId id="267" r:id="rId15"/>
    <p:sldId id="279" r:id="rId16"/>
    <p:sldId id="269" r:id="rId17"/>
    <p:sldId id="270" r:id="rId18"/>
    <p:sldId id="271" r:id="rId19"/>
    <p:sldId id="272" r:id="rId20"/>
    <p:sldId id="273" r:id="rId21"/>
    <p:sldId id="274" r:id="rId22"/>
    <p:sldId id="275" r:id="rId23"/>
    <p:sldId id="276"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82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2F9DA8F-FBC9-45B1-9EEE-AD9F8B5D9531}" type="datetimeFigureOut">
              <a:rPr lang="en-US" smtClean="0"/>
              <a:pPr/>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7EBCC-E4E1-466B-87AB-50B5D4FB2FC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F9DA8F-FBC9-45B1-9EEE-AD9F8B5D9531}" type="datetimeFigureOut">
              <a:rPr lang="en-US" smtClean="0"/>
              <a:pPr/>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7EBCC-E4E1-466B-87AB-50B5D4FB2FC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F9DA8F-FBC9-45B1-9EEE-AD9F8B5D9531}" type="datetimeFigureOut">
              <a:rPr lang="en-US" smtClean="0"/>
              <a:pPr/>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7EBCC-E4E1-466B-87AB-50B5D4FB2FC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F9DA8F-FBC9-45B1-9EEE-AD9F8B5D9531}" type="datetimeFigureOut">
              <a:rPr lang="en-US" smtClean="0"/>
              <a:pPr/>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7EBCC-E4E1-466B-87AB-50B5D4FB2FC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F9DA8F-FBC9-45B1-9EEE-AD9F8B5D9531}" type="datetimeFigureOut">
              <a:rPr lang="en-US" smtClean="0"/>
              <a:pPr/>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7EBCC-E4E1-466B-87AB-50B5D4FB2FC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2F9DA8F-FBC9-45B1-9EEE-AD9F8B5D9531}" type="datetimeFigureOut">
              <a:rPr lang="en-US" smtClean="0"/>
              <a:pPr/>
              <a:t>10/27/2023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47EBCC-E4E1-466B-87AB-50B5D4FB2FC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2F9DA8F-FBC9-45B1-9EEE-AD9F8B5D9531}" type="datetimeFigureOut">
              <a:rPr lang="en-US" smtClean="0"/>
              <a:pPr/>
              <a:t>10/27/2023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47EBCC-E4E1-466B-87AB-50B5D4FB2FC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2F9DA8F-FBC9-45B1-9EEE-AD9F8B5D9531}" type="datetimeFigureOut">
              <a:rPr lang="en-US" smtClean="0"/>
              <a:pPr/>
              <a:t>10/27/2023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47EBCC-E4E1-466B-87AB-50B5D4FB2FC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F9DA8F-FBC9-45B1-9EEE-AD9F8B5D9531}" type="datetimeFigureOut">
              <a:rPr lang="en-US" smtClean="0"/>
              <a:pPr/>
              <a:t>10/27/2023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47EBCC-E4E1-466B-87AB-50B5D4FB2FC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F9DA8F-FBC9-45B1-9EEE-AD9F8B5D9531}" type="datetimeFigureOut">
              <a:rPr lang="en-US" smtClean="0"/>
              <a:pPr/>
              <a:t>10/27/2023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47EBCC-E4E1-466B-87AB-50B5D4FB2FC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F9DA8F-FBC9-45B1-9EEE-AD9F8B5D9531}" type="datetimeFigureOut">
              <a:rPr lang="en-US" smtClean="0"/>
              <a:pPr/>
              <a:t>10/27/2023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47EBCC-E4E1-466B-87AB-50B5D4FB2FC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F9DA8F-FBC9-45B1-9EEE-AD9F8B5D9531}" type="datetimeFigureOut">
              <a:rPr lang="en-US" smtClean="0"/>
              <a:pPr/>
              <a:t>10/27/2023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47EBCC-E4E1-466B-87AB-50B5D4FB2FC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www.javatpoint.com/breadth-first-search-algorith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Graph Traversal</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BFS Algorithm Applications</a:t>
            </a:r>
            <a:br>
              <a:rPr lang="en-US" b="1" dirty="0" smtClean="0"/>
            </a:br>
            <a:endParaRPr lang="en-US" dirty="0"/>
          </a:p>
        </p:txBody>
      </p:sp>
      <p:sp>
        <p:nvSpPr>
          <p:cNvPr id="3" name="Content Placeholder 2"/>
          <p:cNvSpPr>
            <a:spLocks noGrp="1"/>
          </p:cNvSpPr>
          <p:nvPr>
            <p:ph idx="1"/>
          </p:nvPr>
        </p:nvSpPr>
        <p:spPr/>
        <p:txBody>
          <a:bodyPr>
            <a:normAutofit/>
          </a:bodyPr>
          <a:lstStyle/>
          <a:p>
            <a:r>
              <a:rPr lang="en-US" dirty="0" smtClean="0"/>
              <a:t>To </a:t>
            </a:r>
            <a:r>
              <a:rPr lang="en-US" dirty="0"/>
              <a:t>build index by search index</a:t>
            </a:r>
          </a:p>
          <a:p>
            <a:r>
              <a:rPr lang="en-US" dirty="0"/>
              <a:t>For GPS navigation</a:t>
            </a:r>
          </a:p>
          <a:p>
            <a:r>
              <a:rPr lang="en-US" dirty="0"/>
              <a:t>Path finding algorithms</a:t>
            </a:r>
          </a:p>
          <a:p>
            <a:r>
              <a:rPr lang="en-US" dirty="0"/>
              <a:t>In Ford-Fulkerson algorithm to find maximum flow in a network</a:t>
            </a:r>
          </a:p>
          <a:p>
            <a:r>
              <a:rPr lang="en-US" dirty="0"/>
              <a:t>Cycle detection in an undirected graph</a:t>
            </a:r>
          </a:p>
          <a:p>
            <a:r>
              <a:rPr lang="en-US" dirty="0"/>
              <a:t>In </a:t>
            </a:r>
            <a:r>
              <a:rPr lang="en-US" dirty="0" smtClean="0"/>
              <a:t>minimum spanning tree</a:t>
            </a:r>
            <a:endParaRPr lang="en-US" dirty="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 - BFS</a:t>
            </a:r>
            <a:endParaRPr lang="en-US" dirty="0"/>
          </a:p>
        </p:txBody>
      </p:sp>
      <p:pic>
        <p:nvPicPr>
          <p:cNvPr id="5" name="Picture 4" descr="BFS vs. DFS"/>
          <p:cNvPicPr/>
          <p:nvPr/>
        </p:nvPicPr>
        <p:blipFill>
          <a:blip r:embed="rId2"/>
          <a:srcRect/>
          <a:stretch>
            <a:fillRect/>
          </a:stretch>
        </p:blipFill>
        <p:spPr bwMode="auto">
          <a:xfrm>
            <a:off x="2190432" y="1906270"/>
            <a:ext cx="4763135" cy="30454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b="1" dirty="0" smtClean="0"/>
              <a:t>Depth First Search or DFS for a Graph</a:t>
            </a:r>
            <a:br>
              <a:rPr lang="en-US" b="1" dirty="0" smtClean="0"/>
            </a:br>
            <a:endParaRPr lang="en-US" dirty="0"/>
          </a:p>
        </p:txBody>
      </p:sp>
      <p:sp>
        <p:nvSpPr>
          <p:cNvPr id="4" name="Content Placeholder 3"/>
          <p:cNvSpPr>
            <a:spLocks noGrp="1"/>
          </p:cNvSpPr>
          <p:nvPr>
            <p:ph idx="1"/>
          </p:nvPr>
        </p:nvSpPr>
        <p:spPr/>
        <p:txBody>
          <a:bodyPr>
            <a:normAutofit fontScale="92500"/>
          </a:bodyPr>
          <a:lstStyle/>
          <a:p>
            <a:r>
              <a:rPr lang="en-US" dirty="0" smtClean="0"/>
              <a:t>It is a recursive algorithm to search all the vertices of a tree data structure or a graph. The depth-first search (DFS) algorithm starts with the initial node of graph G and goes deeper until we find the goal node or the node with no children.</a:t>
            </a:r>
          </a:p>
          <a:p>
            <a:r>
              <a:rPr lang="en-US" dirty="0" smtClean="0"/>
              <a:t>Because of the recursive nature, stack data structure can be used to implement the DFS algorithm. The process of implementing the DFS is similar to the BFS algorithm.</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715962"/>
          </a:xfrm>
        </p:spPr>
        <p:txBody>
          <a:bodyPr>
            <a:normAutofit fontScale="90000"/>
          </a:bodyPr>
          <a:lstStyle/>
          <a:p>
            <a:r>
              <a:rPr lang="en-US" dirty="0" smtClean="0"/>
              <a:t>How DFS process?</a:t>
            </a:r>
            <a:endParaRPr lang="en-US" dirty="0"/>
          </a:p>
        </p:txBody>
      </p:sp>
      <p:sp>
        <p:nvSpPr>
          <p:cNvPr id="3" name="Content Placeholder 2"/>
          <p:cNvSpPr>
            <a:spLocks noGrp="1"/>
          </p:cNvSpPr>
          <p:nvPr>
            <p:ph idx="1"/>
          </p:nvPr>
        </p:nvSpPr>
        <p:spPr>
          <a:xfrm>
            <a:off x="457200" y="990600"/>
            <a:ext cx="8229600" cy="5562600"/>
          </a:xfrm>
        </p:spPr>
        <p:txBody>
          <a:bodyPr>
            <a:normAutofit fontScale="85000" lnSpcReduction="10000"/>
          </a:bodyPr>
          <a:lstStyle/>
          <a:p>
            <a:r>
              <a:rPr lang="en-US" dirty="0" smtClean="0"/>
              <a:t>The step by step process to implement the DFS traversal is given as follows -</a:t>
            </a:r>
          </a:p>
          <a:p>
            <a:r>
              <a:rPr lang="en-US" dirty="0" smtClean="0"/>
              <a:t>First, create a stack with the total number of vertices in the graph.</a:t>
            </a:r>
          </a:p>
          <a:p>
            <a:r>
              <a:rPr lang="en-US" dirty="0" smtClean="0"/>
              <a:t>Now, choose any vertex as the starting point of traversal, and push that vertex into the stack.</a:t>
            </a:r>
          </a:p>
          <a:p>
            <a:r>
              <a:rPr lang="en-US" dirty="0" smtClean="0"/>
              <a:t>After that, push a non-visited vertex (adjacent to the vertex on the top of the stack) to the top of the stack.</a:t>
            </a:r>
          </a:p>
          <a:p>
            <a:r>
              <a:rPr lang="en-US" dirty="0" smtClean="0"/>
              <a:t>Now, repeat steps 3 and 4 until no vertices are left to visit from the vertex on the stack's top.</a:t>
            </a:r>
          </a:p>
          <a:p>
            <a:r>
              <a:rPr lang="en-US" dirty="0" smtClean="0"/>
              <a:t>If no vertex is left, go back and pop a vertex from the stack.</a:t>
            </a:r>
          </a:p>
          <a:p>
            <a:r>
              <a:rPr lang="en-US" dirty="0" smtClean="0"/>
              <a:t>Repeat steps 2, 3, and 4 until the stack is empty.</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Applications of DFS algorithm</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DFS algorithm can be used to implement the topological sorting.</a:t>
            </a:r>
          </a:p>
          <a:p>
            <a:r>
              <a:rPr lang="en-US" dirty="0" smtClean="0"/>
              <a:t>It can be used to find the paths between two vertices.</a:t>
            </a:r>
          </a:p>
          <a:p>
            <a:r>
              <a:rPr lang="en-US" dirty="0" smtClean="0"/>
              <a:t>It can also be used to detect cycles in the graph.</a:t>
            </a:r>
          </a:p>
          <a:p>
            <a:r>
              <a:rPr lang="en-US" dirty="0" smtClean="0"/>
              <a:t>DFS algorithm is also used for one solution puzzles.</a:t>
            </a:r>
          </a:p>
          <a:p>
            <a:r>
              <a:rPr lang="en-US" dirty="0" smtClean="0"/>
              <a:t>DFS is used to determine if a graph is bipartite or not.</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DFS (Depth First Search)</a:t>
            </a:r>
            <a:br>
              <a:rPr lang="en-IN" b="1" dirty="0"/>
            </a:br>
            <a:endParaRPr lang="en-IN" dirty="0"/>
          </a:p>
        </p:txBody>
      </p:sp>
      <p:sp>
        <p:nvSpPr>
          <p:cNvPr id="3" name="Content Placeholder 2"/>
          <p:cNvSpPr>
            <a:spLocks noGrp="1"/>
          </p:cNvSpPr>
          <p:nvPr>
            <p:ph idx="1"/>
          </p:nvPr>
        </p:nvSpPr>
        <p:spPr>
          <a:xfrm>
            <a:off x="533400" y="838200"/>
            <a:ext cx="8229600" cy="5867400"/>
          </a:xfrm>
        </p:spPr>
        <p:txBody>
          <a:bodyPr>
            <a:normAutofit fontScale="77500" lnSpcReduction="20000"/>
          </a:bodyPr>
          <a:lstStyle/>
          <a:p>
            <a:pPr marL="0" indent="0">
              <a:buNone/>
            </a:pPr>
            <a:r>
              <a:rPr lang="en-US" dirty="0"/>
              <a:t>We use the following steps to implement DFS traversal...</a:t>
            </a:r>
          </a:p>
          <a:p>
            <a:pPr marL="0" indent="0">
              <a:buNone/>
            </a:pPr>
            <a:r>
              <a:rPr lang="en-US" b="1" dirty="0"/>
              <a:t>Step 1 - </a:t>
            </a:r>
            <a:r>
              <a:rPr lang="en-US" dirty="0"/>
              <a:t>Define a Stack of size total number of vertices in the graph.</a:t>
            </a:r>
          </a:p>
          <a:p>
            <a:pPr marL="0" indent="0">
              <a:buNone/>
            </a:pPr>
            <a:r>
              <a:rPr lang="en-US" b="1" dirty="0"/>
              <a:t>Step 2 - </a:t>
            </a:r>
            <a:r>
              <a:rPr lang="en-US" dirty="0"/>
              <a:t>Select any vertex as </a:t>
            </a:r>
            <a:r>
              <a:rPr lang="en-US" b="1" dirty="0"/>
              <a:t>starting point</a:t>
            </a:r>
            <a:r>
              <a:rPr lang="en-US" dirty="0"/>
              <a:t> for traversal. Visit that vertex and push it on to the Stack.</a:t>
            </a:r>
          </a:p>
          <a:p>
            <a:pPr marL="0" indent="0">
              <a:buNone/>
            </a:pPr>
            <a:r>
              <a:rPr lang="en-US" b="1" dirty="0"/>
              <a:t>Step 3 - </a:t>
            </a:r>
            <a:r>
              <a:rPr lang="en-US" dirty="0"/>
              <a:t>Visit any one of the non-visited </a:t>
            </a:r>
            <a:r>
              <a:rPr lang="en-US" b="1" dirty="0"/>
              <a:t>adjacent</a:t>
            </a:r>
            <a:r>
              <a:rPr lang="en-US" dirty="0"/>
              <a:t> vertices of a vertex which is at the top of stack and push it on to the stack.</a:t>
            </a:r>
          </a:p>
          <a:p>
            <a:pPr marL="0" indent="0">
              <a:buNone/>
            </a:pPr>
            <a:r>
              <a:rPr lang="en-US" b="1" dirty="0"/>
              <a:t>Step 4 - </a:t>
            </a:r>
            <a:r>
              <a:rPr lang="en-US" dirty="0"/>
              <a:t>Repeat step 3 until there is no new vertex to be visited from the vertex which is at the top of the stack.</a:t>
            </a:r>
          </a:p>
          <a:p>
            <a:pPr marL="0" indent="0">
              <a:buNone/>
            </a:pPr>
            <a:r>
              <a:rPr lang="en-US" b="1" dirty="0"/>
              <a:t>Step 5 - </a:t>
            </a:r>
            <a:r>
              <a:rPr lang="en-US" dirty="0"/>
              <a:t>When there is no new vertex to visit then use </a:t>
            </a:r>
            <a:r>
              <a:rPr lang="en-US" b="1" dirty="0"/>
              <a:t>back tracking</a:t>
            </a:r>
            <a:r>
              <a:rPr lang="en-US" dirty="0"/>
              <a:t> and pop one vertex from the stack.</a:t>
            </a:r>
          </a:p>
          <a:p>
            <a:pPr marL="0" indent="0">
              <a:buNone/>
            </a:pPr>
            <a:r>
              <a:rPr lang="en-US" b="1" dirty="0"/>
              <a:t>Step 6 - </a:t>
            </a:r>
            <a:r>
              <a:rPr lang="en-US" dirty="0"/>
              <a:t>Repeat steps 3, 4 and 5 until stack becomes Empty.</a:t>
            </a:r>
          </a:p>
          <a:p>
            <a:pPr marL="0" indent="0">
              <a:buNone/>
            </a:pPr>
            <a:r>
              <a:rPr lang="en-US" b="1" dirty="0"/>
              <a:t>Step 7 - </a:t>
            </a:r>
            <a:r>
              <a:rPr lang="en-US" dirty="0"/>
              <a:t>When stack becomes Empty, then produce final spanning tree by removing unused edges from the graph</a:t>
            </a:r>
          </a:p>
          <a:p>
            <a:pPr marL="0" indent="0">
              <a:buNone/>
            </a:pPr>
            <a:endParaRPr lang="en-IN" dirty="0"/>
          </a:p>
        </p:txBody>
      </p:sp>
    </p:spTree>
    <p:extLst>
      <p:ext uri="{BB962C8B-B14F-4D97-AF65-F5344CB8AC3E}">
        <p14:creationId xmlns:p14="http://schemas.microsoft.com/office/powerpoint/2010/main" xmlns="" val="1212080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Pseudocode</a:t>
            </a:r>
            <a:r>
              <a:rPr lang="en-US" dirty="0" smtClean="0"/>
              <a:t/>
            </a:r>
            <a:br>
              <a:rPr lang="en-US" dirty="0" smtClean="0"/>
            </a:br>
            <a:endParaRPr lang="en-US" dirty="0"/>
          </a:p>
        </p:txBody>
      </p:sp>
      <p:sp>
        <p:nvSpPr>
          <p:cNvPr id="3" name="Content Placeholder 2"/>
          <p:cNvSpPr>
            <a:spLocks noGrp="1"/>
          </p:cNvSpPr>
          <p:nvPr>
            <p:ph idx="1"/>
          </p:nvPr>
        </p:nvSpPr>
        <p:spPr>
          <a:xfrm>
            <a:off x="457200" y="1143000"/>
            <a:ext cx="8229600" cy="5486400"/>
          </a:xfrm>
        </p:spPr>
        <p:txBody>
          <a:bodyPr>
            <a:normAutofit fontScale="85000" lnSpcReduction="20000"/>
          </a:bodyPr>
          <a:lstStyle/>
          <a:p>
            <a:r>
              <a:rPr lang="en-US" dirty="0" smtClean="0"/>
              <a:t>DFS(</a:t>
            </a:r>
            <a:r>
              <a:rPr lang="en-US" dirty="0" err="1" smtClean="0"/>
              <a:t>G,v</a:t>
            </a:r>
            <a:r>
              <a:rPr lang="en-US" dirty="0" smtClean="0"/>
              <a:t>)   ( v is the vertex where the search starts )    </a:t>
            </a:r>
          </a:p>
          <a:p>
            <a:r>
              <a:rPr lang="en-US" dirty="0" smtClean="0"/>
              <a:t>        Stack S := {};   ( start with an empty stack )    </a:t>
            </a:r>
          </a:p>
          <a:p>
            <a:r>
              <a:rPr lang="en-US" dirty="0" smtClean="0"/>
              <a:t>        </a:t>
            </a:r>
            <a:r>
              <a:rPr lang="en-US" b="1" dirty="0" smtClean="0"/>
              <a:t>for</a:t>
            </a:r>
            <a:r>
              <a:rPr lang="en-US" dirty="0" smtClean="0"/>
              <a:t> each vertex u, set visited[u] := </a:t>
            </a:r>
            <a:r>
              <a:rPr lang="en-US" b="1" dirty="0" smtClean="0"/>
              <a:t>false</a:t>
            </a:r>
            <a:r>
              <a:rPr lang="en-US" dirty="0" smtClean="0"/>
              <a:t>;    </a:t>
            </a:r>
          </a:p>
          <a:p>
            <a:r>
              <a:rPr lang="en-US" dirty="0" smtClean="0"/>
              <a:t>        push S, v;    </a:t>
            </a:r>
          </a:p>
          <a:p>
            <a:r>
              <a:rPr lang="en-US" dirty="0" smtClean="0"/>
              <a:t>        </a:t>
            </a:r>
            <a:r>
              <a:rPr lang="en-US" b="1" dirty="0" smtClean="0"/>
              <a:t>while</a:t>
            </a:r>
            <a:r>
              <a:rPr lang="en-US" dirty="0" smtClean="0"/>
              <a:t> (S is not empty) </a:t>
            </a:r>
            <a:r>
              <a:rPr lang="en-US" b="1" dirty="0" smtClean="0"/>
              <a:t>do</a:t>
            </a:r>
            <a:r>
              <a:rPr lang="en-US" dirty="0" smtClean="0"/>
              <a:t>    </a:t>
            </a:r>
          </a:p>
          <a:p>
            <a:r>
              <a:rPr lang="en-US" dirty="0" smtClean="0"/>
              <a:t>           u := pop S;    </a:t>
            </a:r>
          </a:p>
          <a:p>
            <a:r>
              <a:rPr lang="en-US" dirty="0" smtClean="0"/>
              <a:t>           </a:t>
            </a:r>
            <a:r>
              <a:rPr lang="en-US" b="1" dirty="0" smtClean="0"/>
              <a:t>if</a:t>
            </a:r>
            <a:r>
              <a:rPr lang="en-US" dirty="0" smtClean="0"/>
              <a:t> (not visited[u]) then    </a:t>
            </a:r>
          </a:p>
          <a:p>
            <a:r>
              <a:rPr lang="en-US" dirty="0" smtClean="0"/>
              <a:t>              visited[u] := </a:t>
            </a:r>
            <a:r>
              <a:rPr lang="en-US" b="1" dirty="0" smtClean="0"/>
              <a:t>true</a:t>
            </a:r>
            <a:r>
              <a:rPr lang="en-US" dirty="0" smtClean="0"/>
              <a:t>;    </a:t>
            </a:r>
          </a:p>
          <a:p>
            <a:r>
              <a:rPr lang="en-US" dirty="0" smtClean="0"/>
              <a:t>              </a:t>
            </a:r>
            <a:r>
              <a:rPr lang="en-US" b="1" dirty="0" smtClean="0"/>
              <a:t>for</a:t>
            </a:r>
            <a:r>
              <a:rPr lang="en-US" dirty="0" smtClean="0"/>
              <a:t> each unvisited </a:t>
            </a:r>
            <a:r>
              <a:rPr lang="en-US" dirty="0" err="1" smtClean="0"/>
              <a:t>neighbour</a:t>
            </a:r>
            <a:r>
              <a:rPr lang="en-US" dirty="0" smtClean="0"/>
              <a:t> w of </a:t>
            </a:r>
            <a:r>
              <a:rPr lang="en-US" dirty="0" smtClean="0"/>
              <a:t>u</a:t>
            </a:r>
            <a:r>
              <a:rPr lang="en-US" dirty="0" smtClean="0"/>
              <a:t>    </a:t>
            </a:r>
          </a:p>
          <a:p>
            <a:r>
              <a:rPr lang="en-US" dirty="0" smtClean="0"/>
              <a:t>                 push S, w;    </a:t>
            </a:r>
          </a:p>
          <a:p>
            <a:r>
              <a:rPr lang="en-US" dirty="0" smtClean="0"/>
              <a:t>           end </a:t>
            </a:r>
            <a:r>
              <a:rPr lang="en-US" b="1" dirty="0" smtClean="0"/>
              <a:t>if</a:t>
            </a:r>
            <a:r>
              <a:rPr lang="en-US" dirty="0" smtClean="0"/>
              <a:t>    </a:t>
            </a:r>
          </a:p>
          <a:p>
            <a:r>
              <a:rPr lang="en-US" dirty="0" smtClean="0"/>
              <a:t>        end </a:t>
            </a:r>
            <a:r>
              <a:rPr lang="en-US" b="1" dirty="0" smtClean="0"/>
              <a:t>while</a:t>
            </a:r>
            <a:r>
              <a:rPr lang="en-US" dirty="0" smtClean="0"/>
              <a:t>    </a:t>
            </a:r>
          </a:p>
          <a:p>
            <a:r>
              <a:rPr lang="en-US" dirty="0" smtClean="0"/>
              <a:t>     END DFS()    </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8" name="AutoShape 6" descr="Queue and visited arrays are empty initiall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8680" name="Picture 8" descr="We start from vertex 0, the DFS algorithm starts by putting it in the Visited list and putting all its adjacent vertices in the stack."/>
          <p:cNvPicPr>
            <a:picLocks noChangeAspect="1" noChangeArrowheads="1"/>
          </p:cNvPicPr>
          <p:nvPr/>
        </p:nvPicPr>
        <p:blipFill>
          <a:blip r:embed="rId2"/>
          <a:srcRect/>
          <a:stretch>
            <a:fillRect/>
          </a:stretch>
        </p:blipFill>
        <p:spPr bwMode="auto">
          <a:xfrm>
            <a:off x="533400" y="1219200"/>
            <a:ext cx="7886700" cy="2614496"/>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ChangeArrowheads="1"/>
          </p:cNvSpPr>
          <p:nvPr/>
        </p:nvSpPr>
        <p:spPr bwMode="auto">
          <a:xfrm>
            <a:off x="457200" y="228600"/>
            <a:ext cx="8382000" cy="76944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euclid_circular_a"/>
                <a:cs typeface="Arial" pitchFamily="34" charset="0"/>
              </a:rPr>
              <a:t>We start from vertex 0, the DFS algorithm starts by putting it in the Visited list and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euclid_circular_a"/>
                <a:cs typeface="Arial" pitchFamily="34" charset="0"/>
              </a:rPr>
              <a:t>putting all its adjacent vertices in the stack.</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  visit the element and put it in the visited list </a:t>
            </a:r>
          </a:p>
        </p:txBody>
      </p:sp>
      <p:pic>
        <p:nvPicPr>
          <p:cNvPr id="29698" name="Picture 2" descr="Start by putting it in the Visited list and putting all its adjacent vertices in the stack."/>
          <p:cNvPicPr>
            <a:picLocks noChangeAspect="1" noChangeArrowheads="1"/>
          </p:cNvPicPr>
          <p:nvPr/>
        </p:nvPicPr>
        <p:blipFill>
          <a:blip r:embed="rId2"/>
          <a:srcRect/>
          <a:stretch>
            <a:fillRect/>
          </a:stretch>
        </p:blipFill>
        <p:spPr bwMode="auto">
          <a:xfrm>
            <a:off x="-685800" y="1219200"/>
            <a:ext cx="10477500" cy="3473364"/>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ChangeArrowheads="1"/>
          </p:cNvSpPr>
          <p:nvPr/>
        </p:nvSpPr>
        <p:spPr bwMode="auto">
          <a:xfrm>
            <a:off x="0" y="0"/>
            <a:ext cx="6091732" cy="76944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euclid_circular_a"/>
                <a:cs typeface="Arial" pitchFamily="34" charset="0"/>
              </a:rPr>
              <a:t>Next, we visit the element at the top of stack i.e. 1 and go to its adjacent nodes.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euclid_circular_a"/>
                <a:cs typeface="Arial" pitchFamily="34" charset="0"/>
              </a:rPr>
              <a:t>Since 0 has already been visited, we visit 2 instead.</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  </a:t>
            </a:r>
            <a:r>
              <a:rPr kumimoji="0" lang="en-US" b="0" i="0" u="none" strike="noStrike" cap="none" normalizeH="0" baseline="0" dirty="0" smtClean="0">
                <a:ln>
                  <a:noFill/>
                </a:ln>
                <a:solidFill>
                  <a:schemeClr val="tx1"/>
                </a:solidFill>
                <a:effectLst/>
                <a:latin typeface="Arial" pitchFamily="34" charset="0"/>
                <a:cs typeface="Arial" pitchFamily="34" charset="0"/>
              </a:rPr>
              <a:t>V</a:t>
            </a:r>
            <a:r>
              <a:rPr kumimoji="0" lang="en-US" sz="1800" b="0" i="0" u="none" strike="noStrike" cap="none" normalizeH="0" baseline="0" dirty="0" smtClean="0">
                <a:ln>
                  <a:noFill/>
                </a:ln>
                <a:solidFill>
                  <a:schemeClr val="tx1"/>
                </a:solidFill>
                <a:effectLst/>
                <a:latin typeface="Arial" pitchFamily="34" charset="0"/>
                <a:cs typeface="Arial" pitchFamily="34" charset="0"/>
              </a:rPr>
              <a:t>isit the element at the top of stack </a:t>
            </a:r>
          </a:p>
        </p:txBody>
      </p:sp>
      <p:pic>
        <p:nvPicPr>
          <p:cNvPr id="30722" name="Picture 2" descr="Next, we visit the element at the top of stack i.e. 1 and go to its adjacent nodes. Since 0 has already been visited, we visit 2 instead."/>
          <p:cNvPicPr>
            <a:picLocks noChangeAspect="1" noChangeArrowheads="1"/>
          </p:cNvPicPr>
          <p:nvPr/>
        </p:nvPicPr>
        <p:blipFill>
          <a:blip r:embed="rId2"/>
          <a:srcRect/>
          <a:stretch>
            <a:fillRect/>
          </a:stretch>
        </p:blipFill>
        <p:spPr bwMode="auto">
          <a:xfrm>
            <a:off x="0" y="1752600"/>
            <a:ext cx="8572500" cy="2841842"/>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Graph Traversal </a:t>
            </a:r>
            <a:br>
              <a:rPr lang="en-IN" b="1" dirty="0"/>
            </a:br>
            <a:endParaRPr lang="en-IN"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Graph traversal is a technique used for a searching vertex in a graph. The graph traversal is also used to decide the order of vertices is visited in the search process. A graph traversal finds the edges to be used in the search process without creating loops. That means using graph traversal we visit all the vertices of the graph without getting into looping path.</a:t>
            </a:r>
            <a:br>
              <a:rPr lang="en-US" dirty="0"/>
            </a:br>
            <a:r>
              <a:rPr lang="en-US" dirty="0"/>
              <a:t/>
            </a:r>
            <a:br>
              <a:rPr lang="en-US" dirty="0"/>
            </a:br>
            <a:r>
              <a:rPr lang="en-US" dirty="0"/>
              <a:t>There are two graph traversal techniques and they are as follows...</a:t>
            </a:r>
          </a:p>
          <a:p>
            <a:pPr marL="0" indent="0">
              <a:buNone/>
            </a:pPr>
            <a:r>
              <a:rPr lang="en-US" b="1" dirty="0"/>
              <a:t>DFS (Depth First Search)</a:t>
            </a:r>
          </a:p>
          <a:p>
            <a:pPr marL="0" indent="0">
              <a:buNone/>
            </a:pPr>
            <a:r>
              <a:rPr lang="en-US" b="1" dirty="0"/>
              <a:t>BFS (Breadth First Search)</a:t>
            </a:r>
          </a:p>
          <a:p>
            <a:pPr marL="0" indent="0">
              <a:buNone/>
            </a:pPr>
            <a:endParaRPr lang="en-IN" dirty="0"/>
          </a:p>
        </p:txBody>
      </p:sp>
    </p:spTree>
    <p:extLst>
      <p:ext uri="{BB962C8B-B14F-4D97-AF65-F5344CB8AC3E}">
        <p14:creationId xmlns:p14="http://schemas.microsoft.com/office/powerpoint/2010/main" xmlns="" val="807003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ChangeArrowheads="1"/>
          </p:cNvSpPr>
          <p:nvPr/>
        </p:nvSpPr>
        <p:spPr bwMode="auto">
          <a:xfrm>
            <a:off x="0" y="0"/>
            <a:ext cx="10072053" cy="56938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euclid_circular_a"/>
                <a:cs typeface="Arial" pitchFamily="34" charset="0"/>
              </a:rPr>
              <a:t>Vertex 2 has an unvisited adjacent vertex in 4, so we add that to the top of the stack and visit it.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  </a:t>
            </a:r>
            <a:r>
              <a:rPr kumimoji="0" lang="en-US" b="0" i="0" u="none" strike="noStrike" cap="none" normalizeH="0" baseline="0" dirty="0" smtClean="0">
                <a:ln>
                  <a:noFill/>
                </a:ln>
                <a:solidFill>
                  <a:schemeClr val="tx1"/>
                </a:solidFill>
                <a:effectLst/>
                <a:latin typeface="Arial" pitchFamily="34" charset="0"/>
                <a:cs typeface="Arial" pitchFamily="34" charset="0"/>
              </a:rPr>
              <a:t>V</a:t>
            </a:r>
            <a:r>
              <a:rPr kumimoji="0" lang="en-US" sz="1800" b="0" i="0" u="none" strike="noStrike" cap="none" normalizeH="0" baseline="0" dirty="0" smtClean="0">
                <a:ln>
                  <a:noFill/>
                </a:ln>
                <a:solidFill>
                  <a:schemeClr val="tx1"/>
                </a:solidFill>
                <a:effectLst/>
                <a:latin typeface="Arial" pitchFamily="34" charset="0"/>
                <a:cs typeface="Arial" pitchFamily="34" charset="0"/>
              </a:rPr>
              <a:t>ertex 2 has an unvisited adjacent vertex in 4, so we add that to the top of the stack and visit it. </a:t>
            </a:r>
          </a:p>
        </p:txBody>
      </p:sp>
      <p:pic>
        <p:nvPicPr>
          <p:cNvPr id="31746" name="Picture 2" descr="Vertex 2 has an unvisited adjacent vertex in 4, so we add that to the top of the stack and visit it."/>
          <p:cNvPicPr>
            <a:picLocks noChangeAspect="1" noChangeArrowheads="1"/>
          </p:cNvPicPr>
          <p:nvPr/>
        </p:nvPicPr>
        <p:blipFill>
          <a:blip r:embed="rId2"/>
          <a:srcRect/>
          <a:stretch>
            <a:fillRect/>
          </a:stretch>
        </p:blipFill>
        <p:spPr bwMode="auto">
          <a:xfrm>
            <a:off x="-266700" y="2133600"/>
            <a:ext cx="9410700" cy="3119712"/>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ChangeArrowheads="1"/>
          </p:cNvSpPr>
          <p:nvPr/>
        </p:nvSpPr>
        <p:spPr bwMode="auto">
          <a:xfrm>
            <a:off x="0" y="0"/>
            <a:ext cx="8853770"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  </a:t>
            </a:r>
            <a:r>
              <a:rPr kumimoji="0" lang="en-US" b="0" i="0" u="none" strike="noStrike" cap="none" normalizeH="0" baseline="0" dirty="0" smtClean="0">
                <a:ln>
                  <a:noFill/>
                </a:ln>
                <a:solidFill>
                  <a:schemeClr val="tx1"/>
                </a:solidFill>
                <a:effectLst/>
                <a:latin typeface="Arial" pitchFamily="34" charset="0"/>
                <a:cs typeface="Arial" pitchFamily="34" charset="0"/>
              </a:rPr>
              <a:t>V</a:t>
            </a:r>
            <a:r>
              <a:rPr kumimoji="0" lang="en-US" sz="1800" b="0" i="0" u="none" strike="noStrike" cap="none" normalizeH="0" baseline="0" dirty="0" smtClean="0">
                <a:ln>
                  <a:noFill/>
                </a:ln>
                <a:solidFill>
                  <a:schemeClr val="tx1"/>
                </a:solidFill>
                <a:effectLst/>
                <a:latin typeface="Arial" pitchFamily="34" charset="0"/>
                <a:cs typeface="Arial" pitchFamily="34" charset="0"/>
              </a:rPr>
              <a:t>ertex 2 has an unvisited adjacent vertex in 4, so we add that to the top of the stack</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 and visit it. </a:t>
            </a:r>
          </a:p>
        </p:txBody>
      </p:sp>
      <p:pic>
        <p:nvPicPr>
          <p:cNvPr id="32770" name="Picture 2" descr="Vertex 2 has an unvisited adjacent vertex in 4, so we add that to the top of the stack and visit it."/>
          <p:cNvPicPr>
            <a:picLocks noChangeAspect="1" noChangeArrowheads="1"/>
          </p:cNvPicPr>
          <p:nvPr/>
        </p:nvPicPr>
        <p:blipFill>
          <a:blip r:embed="rId2"/>
          <a:srcRect/>
          <a:stretch>
            <a:fillRect/>
          </a:stretch>
        </p:blipFill>
        <p:spPr bwMode="auto">
          <a:xfrm>
            <a:off x="409339" y="1600200"/>
            <a:ext cx="8734661" cy="289560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ChangeArrowheads="1"/>
          </p:cNvSpPr>
          <p:nvPr/>
        </p:nvSpPr>
        <p:spPr bwMode="auto">
          <a:xfrm>
            <a:off x="0" y="0"/>
            <a:ext cx="10072053"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  </a:t>
            </a:r>
            <a:r>
              <a:rPr kumimoji="0" lang="en-US" b="0" i="0" u="none" strike="noStrike" cap="none" normalizeH="0" baseline="0" dirty="0" smtClean="0">
                <a:ln>
                  <a:noFill/>
                </a:ln>
                <a:solidFill>
                  <a:schemeClr val="tx1"/>
                </a:solidFill>
                <a:effectLst/>
                <a:latin typeface="Arial" pitchFamily="34" charset="0"/>
                <a:cs typeface="Arial" pitchFamily="34" charset="0"/>
              </a:rPr>
              <a:t>V</a:t>
            </a:r>
            <a:r>
              <a:rPr kumimoji="0" lang="en-US" sz="1800" b="0" i="0" u="none" strike="noStrike" cap="none" normalizeH="0" baseline="0" dirty="0" smtClean="0">
                <a:ln>
                  <a:noFill/>
                </a:ln>
                <a:solidFill>
                  <a:schemeClr val="tx1"/>
                </a:solidFill>
                <a:effectLst/>
                <a:latin typeface="Arial" pitchFamily="34" charset="0"/>
                <a:cs typeface="Arial" pitchFamily="34" charset="0"/>
              </a:rPr>
              <a:t>ertex 2 has an unvisited adjacent vertex in 4, so we add that to the top of the stack and visit it. </a:t>
            </a:r>
          </a:p>
        </p:txBody>
      </p:sp>
      <p:pic>
        <p:nvPicPr>
          <p:cNvPr id="33794" name="Picture 2" descr="Vertex 2 has an unvisited adjacent vertex in 4, so we add that to the top of the stack and visit it."/>
          <p:cNvPicPr>
            <a:picLocks noChangeAspect="1" noChangeArrowheads="1"/>
          </p:cNvPicPr>
          <p:nvPr/>
        </p:nvPicPr>
        <p:blipFill>
          <a:blip r:embed="rId2"/>
          <a:srcRect/>
          <a:stretch>
            <a:fillRect/>
          </a:stretch>
        </p:blipFill>
        <p:spPr bwMode="auto">
          <a:xfrm>
            <a:off x="-50380" y="2438400"/>
            <a:ext cx="9194380" cy="3048000"/>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0" y="762000"/>
            <a:ext cx="5955476" cy="104644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euclid_circular_a"/>
                <a:cs typeface="Arial" pitchFamily="34" charset="0"/>
              </a:rPr>
              <a:t>After we visit the last element 3, it doesn't have any unvisited adjacent nodes,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euclid_circular_a"/>
                <a:cs typeface="Arial" pitchFamily="34" charset="0"/>
              </a:rPr>
              <a:t>so we have completed the Depth First Traversal of the graph.</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  </a:t>
            </a:r>
            <a:r>
              <a:rPr kumimoji="0" lang="en-US" sz="29000" b="0" i="0" u="none" strike="noStrike" cap="none" normalizeH="0" baseline="0" dirty="0" smtClean="0">
                <a:ln>
                  <a:noFill/>
                </a:ln>
                <a:solidFill>
                  <a:schemeClr val="tx1"/>
                </a:solidFill>
                <a:effectLst/>
                <a:latin typeface="Arial" pitchFamily="34" charset="0"/>
                <a:cs typeface="Arial" pitchFamily="34" charset="0"/>
              </a:rPr>
              <a:t/>
            </a:r>
            <a:br>
              <a:rPr kumimoji="0" lang="en-US" sz="29000" b="0" i="0" u="none" strike="noStrike" cap="none" normalizeH="0" baseline="0" dirty="0" smtClean="0">
                <a:ln>
                  <a:noFill/>
                </a:ln>
                <a:solidFill>
                  <a:schemeClr val="tx1"/>
                </a:solidFill>
                <a:effectLst/>
                <a:latin typeface="Arial" pitchFamily="34" charset="0"/>
                <a:cs typeface="Arial" pitchFamily="34"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4818" name="Picture 2" descr="After we visit the last element 3, it doesn't have any unvisited adjacent nodes, so we have completed the Depth First Traversal of the graph."/>
          <p:cNvPicPr>
            <a:picLocks noChangeAspect="1" noChangeArrowheads="1"/>
          </p:cNvPicPr>
          <p:nvPr/>
        </p:nvPicPr>
        <p:blipFill>
          <a:blip r:embed="rId2"/>
          <a:srcRect/>
          <a:stretch>
            <a:fillRect/>
          </a:stretch>
        </p:blipFill>
        <p:spPr bwMode="auto">
          <a:xfrm>
            <a:off x="0" y="1447800"/>
            <a:ext cx="9566275" cy="3171286"/>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Breadth first search</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Traversal means visiting all the nodes of a graph. Breadth First Traversal or </a:t>
            </a:r>
            <a:r>
              <a:rPr lang="en-US" dirty="0" smtClean="0"/>
              <a:t>Depth </a:t>
            </a:r>
            <a:r>
              <a:rPr lang="en-US" dirty="0"/>
              <a:t>First Search is a recursive algorithm for searching all the vertices of a graph or tree data structure</a:t>
            </a:r>
            <a:r>
              <a:rPr lang="en-US" dirty="0" smtClean="0"/>
              <a:t>.</a:t>
            </a:r>
          </a:p>
          <a:p>
            <a:r>
              <a:rPr lang="en-US" dirty="0" smtClean="0">
                <a:hlinkClick r:id="rId2"/>
              </a:rPr>
              <a:t>BFS</a:t>
            </a:r>
            <a:r>
              <a:rPr lang="en-US" dirty="0" smtClean="0"/>
              <a:t> stands for </a:t>
            </a:r>
            <a:r>
              <a:rPr lang="en-US" b="1" i="1" dirty="0" smtClean="0"/>
              <a:t>Breadth First Search</a:t>
            </a:r>
            <a:r>
              <a:rPr lang="en-US" dirty="0" smtClean="0"/>
              <a:t>. It is also known as </a:t>
            </a:r>
            <a:r>
              <a:rPr lang="en-US" b="1" dirty="0" smtClean="0"/>
              <a:t>level order traversal</a:t>
            </a:r>
            <a:r>
              <a:rPr lang="en-US" dirty="0" smtClean="0"/>
              <a:t>. The Queue data structure is used for the Breadth First Search traversal. When we use the BFS algorithm for the traversal in a graph, we can consider any node as a root node.</a:t>
            </a:r>
          </a:p>
          <a:p>
            <a:endParaRPr lang="en-US"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BFS (Breadth First Search)</a:t>
            </a:r>
            <a:br>
              <a:rPr lang="en-IN" b="1" dirty="0"/>
            </a:br>
            <a:endParaRPr lang="en-IN"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We </a:t>
            </a:r>
            <a:r>
              <a:rPr lang="en-US" dirty="0"/>
              <a:t>use the following steps to implement BFS traversal...</a:t>
            </a:r>
          </a:p>
          <a:p>
            <a:pPr marL="0" indent="0">
              <a:buNone/>
            </a:pPr>
            <a:r>
              <a:rPr lang="en-US" b="1" dirty="0"/>
              <a:t>Step 1 - </a:t>
            </a:r>
            <a:r>
              <a:rPr lang="en-US" dirty="0"/>
              <a:t>Define a Queue of size total number of vertices in the graph.</a:t>
            </a:r>
          </a:p>
          <a:p>
            <a:pPr marL="0" indent="0">
              <a:buNone/>
            </a:pPr>
            <a:r>
              <a:rPr lang="en-US" b="1" dirty="0"/>
              <a:t>Step 2 - </a:t>
            </a:r>
            <a:r>
              <a:rPr lang="en-US" dirty="0"/>
              <a:t>Select any vertex as </a:t>
            </a:r>
            <a:r>
              <a:rPr lang="en-US" b="1" dirty="0"/>
              <a:t>starting point</a:t>
            </a:r>
            <a:r>
              <a:rPr lang="en-US" dirty="0"/>
              <a:t> for traversal. Visit that vertex and insert it into the Queue.</a:t>
            </a:r>
          </a:p>
          <a:p>
            <a:pPr marL="0" indent="0">
              <a:buNone/>
            </a:pPr>
            <a:r>
              <a:rPr lang="en-US" b="1" dirty="0"/>
              <a:t>Step 3 - </a:t>
            </a:r>
            <a:r>
              <a:rPr lang="en-US" dirty="0"/>
              <a:t>Visit all the non-visited </a:t>
            </a:r>
            <a:r>
              <a:rPr lang="en-US" b="1" dirty="0"/>
              <a:t>adjacent</a:t>
            </a:r>
            <a:r>
              <a:rPr lang="en-US" dirty="0"/>
              <a:t> vertices of the vertex which is at front of the Queue and insert them into the Queue.</a:t>
            </a:r>
          </a:p>
          <a:p>
            <a:pPr marL="0" indent="0">
              <a:buNone/>
            </a:pPr>
            <a:r>
              <a:rPr lang="en-US" b="1" dirty="0"/>
              <a:t>Step 4 - </a:t>
            </a:r>
            <a:r>
              <a:rPr lang="en-US" dirty="0"/>
              <a:t>When there is no new vertex to be visited from the vertex which is at front of the Queue then delete that vertex.</a:t>
            </a:r>
          </a:p>
          <a:p>
            <a:pPr marL="0" indent="0">
              <a:buNone/>
            </a:pPr>
            <a:r>
              <a:rPr lang="en-US" b="1" dirty="0"/>
              <a:t>Step 5 - </a:t>
            </a:r>
            <a:r>
              <a:rPr lang="en-US" dirty="0"/>
              <a:t>Repeat steps 3 and 4 until queue becomes empty</a:t>
            </a:r>
            <a:r>
              <a:rPr lang="en-US" dirty="0" smtClean="0"/>
              <a:t>.</a:t>
            </a:r>
          </a:p>
          <a:p>
            <a:pPr marL="0" indent="0">
              <a:buNone/>
            </a:pPr>
            <a:r>
              <a:rPr lang="en-US" b="1" dirty="0"/>
              <a:t>Step 6 - </a:t>
            </a:r>
            <a:r>
              <a:rPr lang="en-US" dirty="0"/>
              <a:t>When queue becomes empty, then produce final spanning tree by removing unused edges from the graph</a:t>
            </a:r>
          </a:p>
          <a:p>
            <a:pPr marL="0" indent="0">
              <a:buNone/>
            </a:pPr>
            <a:endParaRPr lang="en-IN" dirty="0"/>
          </a:p>
        </p:txBody>
      </p:sp>
    </p:spTree>
    <p:extLst>
      <p:ext uri="{BB962C8B-B14F-4D97-AF65-F5344CB8AC3E}">
        <p14:creationId xmlns:p14="http://schemas.microsoft.com/office/powerpoint/2010/main" xmlns="" val="2966816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buNone/>
            </a:pPr>
            <a:r>
              <a:rPr lang="en-US" dirty="0"/>
              <a:t>A standard BFS implementation puts each vertex of the graph into one of two categories:</a:t>
            </a:r>
          </a:p>
          <a:p>
            <a:pPr lvl="1"/>
            <a:r>
              <a:rPr lang="en-US" dirty="0"/>
              <a:t>Visited</a:t>
            </a:r>
          </a:p>
          <a:p>
            <a:pPr lvl="1"/>
            <a:r>
              <a:rPr lang="en-US" dirty="0"/>
              <a:t>Not Visited</a:t>
            </a:r>
          </a:p>
          <a:p>
            <a:pPr>
              <a:buNone/>
            </a:pPr>
            <a:r>
              <a:rPr lang="en-US" dirty="0"/>
              <a:t>The purpose of the algorithm is to mark each vertex as visited while avoiding cycles.</a:t>
            </a:r>
          </a:p>
          <a:p>
            <a:pPr>
              <a:buNone/>
            </a:pPr>
            <a:r>
              <a:rPr lang="en-US" dirty="0"/>
              <a:t>The algorithm works as follows:</a:t>
            </a:r>
          </a:p>
          <a:p>
            <a:r>
              <a:rPr lang="en-US" dirty="0"/>
              <a:t>Start by putting any one of the graph's vertices at the back of a queue.</a:t>
            </a:r>
          </a:p>
          <a:p>
            <a:r>
              <a:rPr lang="en-US" dirty="0"/>
              <a:t>Take the front item of the queue and add it to the visited list.</a:t>
            </a:r>
          </a:p>
          <a:p>
            <a:r>
              <a:rPr lang="en-US" dirty="0"/>
              <a:t>Create a list of that vertex's adjacent nodes. Add the ones which aren't in the visited list to the back of the queue.</a:t>
            </a:r>
          </a:p>
          <a:p>
            <a:r>
              <a:rPr lang="en-US" dirty="0"/>
              <a:t>Keep repeating steps 2 and 3 until the queue is empty.</a:t>
            </a:r>
          </a:p>
          <a:p>
            <a:pPr>
              <a:buNone/>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undirected graph with 5 vertices"/>
          <p:cNvPicPr>
            <a:picLocks noChangeAspect="1" noChangeArrowheads="1"/>
          </p:cNvPicPr>
          <p:nvPr/>
        </p:nvPicPr>
        <p:blipFill>
          <a:blip r:embed="rId2"/>
          <a:srcRect/>
          <a:stretch>
            <a:fillRect/>
          </a:stretch>
        </p:blipFill>
        <p:spPr bwMode="auto">
          <a:xfrm>
            <a:off x="457200" y="0"/>
            <a:ext cx="8686800" cy="3429000"/>
          </a:xfrm>
          <a:prstGeom prst="rect">
            <a:avLst/>
          </a:prstGeom>
          <a:noFill/>
        </p:spPr>
      </p:pic>
      <p:pic>
        <p:nvPicPr>
          <p:cNvPr id="1028" name="Picture 4" descr="visit start vertex and add its adjacent vertices to queue"/>
          <p:cNvPicPr>
            <a:picLocks noChangeAspect="1" noChangeArrowheads="1"/>
          </p:cNvPicPr>
          <p:nvPr/>
        </p:nvPicPr>
        <p:blipFill>
          <a:blip r:embed="rId3"/>
          <a:srcRect/>
          <a:stretch>
            <a:fillRect/>
          </a:stretch>
        </p:blipFill>
        <p:spPr bwMode="auto">
          <a:xfrm>
            <a:off x="533400" y="3352800"/>
            <a:ext cx="8115300" cy="3090484"/>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visit the first neighbour of start node 0, which is 1"/>
          <p:cNvPicPr>
            <a:picLocks noChangeAspect="1" noChangeArrowheads="1"/>
          </p:cNvPicPr>
          <p:nvPr/>
        </p:nvPicPr>
        <p:blipFill>
          <a:blip r:embed="rId2"/>
          <a:srcRect/>
          <a:stretch>
            <a:fillRect/>
          </a:stretch>
        </p:blipFill>
        <p:spPr bwMode="auto">
          <a:xfrm>
            <a:off x="-533400" y="0"/>
            <a:ext cx="9677400" cy="3751650"/>
          </a:xfrm>
          <a:prstGeom prst="rect">
            <a:avLst/>
          </a:prstGeom>
          <a:noFill/>
        </p:spPr>
      </p:pic>
      <p:pic>
        <p:nvPicPr>
          <p:cNvPr id="17414" name="Picture 6" descr="visit 2 which was added to queue earlier to add its neighbours"/>
          <p:cNvPicPr>
            <a:picLocks noChangeAspect="1" noChangeArrowheads="1"/>
          </p:cNvPicPr>
          <p:nvPr/>
        </p:nvPicPr>
        <p:blipFill>
          <a:blip r:embed="rId3"/>
          <a:srcRect/>
          <a:stretch>
            <a:fillRect/>
          </a:stretch>
        </p:blipFill>
        <p:spPr bwMode="auto">
          <a:xfrm>
            <a:off x="-342900" y="3657600"/>
            <a:ext cx="9486900" cy="3677799"/>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visit "/>
          <p:cNvPicPr>
            <a:picLocks noChangeAspect="1" noChangeArrowheads="1"/>
          </p:cNvPicPr>
          <p:nvPr/>
        </p:nvPicPr>
        <p:blipFill>
          <a:blip r:embed="rId2"/>
          <a:srcRect/>
          <a:stretch>
            <a:fillRect/>
          </a:stretch>
        </p:blipFill>
        <p:spPr bwMode="auto">
          <a:xfrm>
            <a:off x="0" y="-228600"/>
            <a:ext cx="9563100" cy="3707339"/>
          </a:xfrm>
          <a:prstGeom prst="rect">
            <a:avLst/>
          </a:prstGeom>
          <a:noFill/>
        </p:spPr>
      </p:pic>
      <p:pic>
        <p:nvPicPr>
          <p:cNvPr id="18436" name="Picture 4" descr="visit last remaining item in queue to check if it has unvisited neighbours"/>
          <p:cNvPicPr>
            <a:picLocks noChangeAspect="1" noChangeArrowheads="1"/>
          </p:cNvPicPr>
          <p:nvPr/>
        </p:nvPicPr>
        <p:blipFill>
          <a:blip r:embed="rId3"/>
          <a:srcRect/>
          <a:stretch>
            <a:fillRect/>
          </a:stretch>
        </p:blipFill>
        <p:spPr bwMode="auto">
          <a:xfrm>
            <a:off x="381000" y="3048000"/>
            <a:ext cx="8458200" cy="3279002"/>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time complexity of the BFS algorithm is represented in the form of O(V + E), where V is the number of nodes and E is the number of edges.</a:t>
            </a:r>
          </a:p>
          <a:p>
            <a:r>
              <a:rPr lang="en-US" dirty="0"/>
              <a:t>The space complexity of the algorithm is O(V).</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387</TotalTime>
  <Words>775</Words>
  <Application>Microsoft Office PowerPoint</Application>
  <PresentationFormat>On-screen Show (4:3)</PresentationFormat>
  <Paragraphs>89</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Graph Traversal</vt:lpstr>
      <vt:lpstr>Graph Traversal  </vt:lpstr>
      <vt:lpstr>Breadth first search </vt:lpstr>
      <vt:lpstr>BFS (Breadth First Search) </vt:lpstr>
      <vt:lpstr>Slide 5</vt:lpstr>
      <vt:lpstr>Slide 6</vt:lpstr>
      <vt:lpstr>Slide 7</vt:lpstr>
      <vt:lpstr>Slide 8</vt:lpstr>
      <vt:lpstr>Slide 9</vt:lpstr>
      <vt:lpstr>BFS Algorithm Applications </vt:lpstr>
      <vt:lpstr>Ex. - BFS</vt:lpstr>
      <vt:lpstr>Depth First Search or DFS for a Graph </vt:lpstr>
      <vt:lpstr>How DFS process?</vt:lpstr>
      <vt:lpstr>Applications of DFS algorithm </vt:lpstr>
      <vt:lpstr>DFS (Depth First Search) </vt:lpstr>
      <vt:lpstr>Pseudocode </vt:lpstr>
      <vt:lpstr>Slide 17</vt:lpstr>
      <vt:lpstr>Slide 18</vt:lpstr>
      <vt:lpstr>Slide 19</vt:lpstr>
      <vt:lpstr>Slide 20</vt:lpstr>
      <vt:lpstr>Slide 21</vt:lpstr>
      <vt:lpstr>Slide 22</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Admin</cp:lastModifiedBy>
  <cp:revision>44</cp:revision>
  <dcterms:created xsi:type="dcterms:W3CDTF">2022-03-02T07:11:06Z</dcterms:created>
  <dcterms:modified xsi:type="dcterms:W3CDTF">2023-10-27T08:49:01Z</dcterms:modified>
</cp:coreProperties>
</file>