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260" r:id="rId6"/>
    <p:sldId id="309" r:id="rId7"/>
    <p:sldId id="316" r:id="rId8"/>
    <p:sldId id="317" r:id="rId9"/>
    <p:sldId id="311" r:id="rId10"/>
    <p:sldId id="312" r:id="rId11"/>
    <p:sldId id="318" r:id="rId12"/>
    <p:sldId id="313" r:id="rId13"/>
    <p:sldId id="314" r:id="rId14"/>
    <p:sldId id="261" r:id="rId15"/>
    <p:sldId id="315" r:id="rId16"/>
    <p:sldId id="262" r:id="rId17"/>
    <p:sldId id="263" r:id="rId18"/>
    <p:sldId id="264" r:id="rId19"/>
    <p:sldId id="265" r:id="rId20"/>
    <p:sldId id="266" r:id="rId21"/>
    <p:sldId id="267" r:id="rId22"/>
    <p:sldId id="269" r:id="rId23"/>
    <p:sldId id="270" r:id="rId24"/>
    <p:sldId id="271" r:id="rId25"/>
    <p:sldId id="272" r:id="rId26"/>
    <p:sldId id="273" r:id="rId27"/>
    <p:sldId id="274" r:id="rId28"/>
    <p:sldId id="275" r:id="rId29"/>
    <p:sldId id="276" r:id="rId30"/>
    <p:sldId id="283" r:id="rId31"/>
    <p:sldId id="285" r:id="rId32"/>
    <p:sldId id="286" r:id="rId33"/>
    <p:sldId id="287" r:id="rId34"/>
    <p:sldId id="288" r:id="rId35"/>
    <p:sldId id="289" r:id="rId36"/>
    <p:sldId id="290" r:id="rId37"/>
    <p:sldId id="291" r:id="rId38"/>
    <p:sldId id="297" r:id="rId39"/>
    <p:sldId id="298" r:id="rId40"/>
    <p:sldId id="299" r:id="rId41"/>
    <p:sldId id="300" r:id="rId42"/>
    <p:sldId id="301" r:id="rId43"/>
    <p:sldId id="302" r:id="rId44"/>
    <p:sldId id="303" r:id="rId45"/>
    <p:sldId id="319" r:id="rId46"/>
    <p:sldId id="320" r:id="rId47"/>
    <p:sldId id="321" r:id="rId48"/>
    <p:sldId id="322" r:id="rId49"/>
    <p:sldId id="304" r:id="rId50"/>
    <p:sldId id="305" r:id="rId51"/>
    <p:sldId id="30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01F13B-799A-4CFD-90D8-34A0915FF002}" type="datetimeFigureOut">
              <a:rPr lang="en-US" smtClean="0"/>
              <a:pPr/>
              <a:t>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98D096-42D8-40AD-9DA8-46C0523AF7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A26717-0D7F-4BD6-9C9F-F4A86FAF10BB}" type="slidenum">
              <a:rPr lang="en-US"/>
              <a:pPr/>
              <a:t>2</a:t>
            </a:fld>
            <a:endParaRPr 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094A5A-EFA5-4406-A885-C9FBA81AAA02}" type="slidenum">
              <a:rPr lang="en-US"/>
              <a:pPr/>
              <a:t>20</a:t>
            </a:fld>
            <a:endParaRPr 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74F767-0806-4E45-9494-6A39FDB87BE7}" type="slidenum">
              <a:rPr lang="en-US"/>
              <a:pPr/>
              <a:t>21</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FC123F-C958-4D18-BCE7-F762F29DD42E}" type="slidenum">
              <a:rPr lang="en-US"/>
              <a:pPr/>
              <a:t>22</a:t>
            </a:fld>
            <a:endParaRPr 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7A0540-F03E-4BF2-8017-AF069BB0E4EA}" type="slidenum">
              <a:rPr lang="en-US"/>
              <a:pPr/>
              <a:t>23</a:t>
            </a:fld>
            <a:endParaRPr 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CAE88-7839-4A39-A944-C863D74FD2F7}" type="slidenum">
              <a:rPr lang="en-US"/>
              <a:pPr/>
              <a:t>24</a:t>
            </a:fld>
            <a:endParaRPr lang="en-US"/>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343AD6-4A37-4651-8EF8-1D26736A81F5}" type="slidenum">
              <a:rPr lang="en-US"/>
              <a:pPr/>
              <a:t>25</a:t>
            </a:fld>
            <a:endParaRPr 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7216BE-C9B8-46CA-B746-7EB22A5CF3E0}" type="slidenum">
              <a:rPr lang="en-US"/>
              <a:pPr/>
              <a:t>26</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AEED5-4089-48E3-8AA4-29447C2C2136}" type="slidenum">
              <a:rPr lang="en-US"/>
              <a:pPr/>
              <a:t>27</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096EA-307B-4ED9-8FC7-CEF23FA9237A}" type="slidenum">
              <a:rPr lang="en-US"/>
              <a:pPr/>
              <a:t>28</a:t>
            </a:fld>
            <a:endParaRPr 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ADA5B-3272-4E84-BA8F-8FFBDC8D3BE7}" type="slidenum">
              <a:rPr lang="en-US"/>
              <a:pPr/>
              <a:t>29</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34BBDF-B2CC-4538-9A90-D6A7E15A5718}" type="slidenum">
              <a:rPr lang="en-US"/>
              <a:pPr/>
              <a:t>3</a:t>
            </a:fld>
            <a:endParaRPr lang="en-US"/>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534099-6E19-4560-96E1-FCFBEB253EBF}" type="slidenum">
              <a:rPr lang="en-US"/>
              <a:pPr/>
              <a:t>30</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94293-0004-44C2-9076-91F9BF807E3F}" type="slidenum">
              <a:rPr lang="en-US"/>
              <a:pPr/>
              <a:t>31</a:t>
            </a:fld>
            <a:endParaRPr 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D47873-4013-4B3E-BCBC-E07DFA63025A}" type="slidenum">
              <a:rPr lang="en-US"/>
              <a:pPr/>
              <a:t>32</a:t>
            </a:fld>
            <a:endParaRPr lang="en-US"/>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0E153-1666-414D-9E0A-5E5C034C74A4}" type="slidenum">
              <a:rPr lang="en-US"/>
              <a:pPr/>
              <a:t>33</a:t>
            </a:fld>
            <a:endParaRPr 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F78464-FBF1-47C7-AC3C-EE454FE4A516}" type="slidenum">
              <a:rPr lang="en-US"/>
              <a:pPr/>
              <a:t>34</a:t>
            </a:fld>
            <a:endParaRPr lang="en-US"/>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A740F-E13A-4FD1-98BB-5E8B1F1747BE}" type="slidenum">
              <a:rPr lang="en-US"/>
              <a:pPr/>
              <a:t>35</a:t>
            </a:fld>
            <a:endParaRPr lang="en-US"/>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2B80D-6A3C-433A-B6DC-70AD26F74C1F}" type="slidenum">
              <a:rPr lang="en-US"/>
              <a:pPr/>
              <a:t>36</a:t>
            </a:fld>
            <a:endParaRPr lang="en-US"/>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B9643-D6E2-4C4B-B6ED-B4E91ED7886E}" type="slidenum">
              <a:rPr lang="en-US"/>
              <a:pPr/>
              <a:t>37</a:t>
            </a:fld>
            <a:endParaRPr lang="en-US"/>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0FEDF-3479-4358-A51E-C6A3C1236C63}" type="slidenum">
              <a:rPr lang="en-US"/>
              <a:pPr/>
              <a:t>38</a:t>
            </a:fld>
            <a:endParaRPr lang="en-US"/>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01E83A-2777-40D3-AD7F-5F12F7ADB4D0}" type="slidenum">
              <a:rPr lang="en-US"/>
              <a:pPr/>
              <a:t>39</a:t>
            </a:fld>
            <a:endParaRPr lang="en-US"/>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339F92-EBEA-4A4E-845D-281C49F3ED4B}" type="slidenum">
              <a:rPr lang="en-US"/>
              <a:pPr/>
              <a:t>4</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E3972-2276-4157-AF54-BE16E5051D6C}" type="slidenum">
              <a:rPr lang="en-US"/>
              <a:pPr/>
              <a:t>40</a:t>
            </a:fld>
            <a:endParaRPr lang="en-US"/>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60AB5F-C4D8-49A5-9408-794101A4B6F6}" type="slidenum">
              <a:rPr lang="en-US"/>
              <a:pPr/>
              <a:t>41</a:t>
            </a:fld>
            <a:endParaRPr lang="en-US"/>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04679-45EB-47FA-B7DA-C16C8860C2EB}" type="slidenum">
              <a:rPr lang="en-US"/>
              <a:pPr/>
              <a:t>42</a:t>
            </a:fld>
            <a:endParaRPr lang="en-US"/>
          </a:p>
        </p:txBody>
      </p:sp>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DEFA6B-FADF-4278-8186-0AA035D39D9E}" type="slidenum">
              <a:rPr lang="en-US"/>
              <a:pPr/>
              <a:t>43</a:t>
            </a:fld>
            <a:endParaRPr lang="en-US"/>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EAD7C-60A6-4384-B694-FBC209553940}" type="slidenum">
              <a:rPr lang="en-US"/>
              <a:pPr/>
              <a:t>44</a:t>
            </a:fld>
            <a:endParaRPr lang="en-US"/>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3C4F7-E58C-419E-B2AE-01AEDE0CA41E}" type="slidenum">
              <a:rPr lang="en-US"/>
              <a:pPr/>
              <a:t>49</a:t>
            </a:fld>
            <a:endParaRPr lang="en-US"/>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477D56-6D2E-445F-B455-57FC97AA8D90}" type="slidenum">
              <a:rPr lang="en-US"/>
              <a:pPr/>
              <a:t>50</a:t>
            </a:fld>
            <a:endParaRPr lang="en-US"/>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1A584-8FA2-4B39-AAF6-D9CC4D2E5203}" type="slidenum">
              <a:rPr lang="en-US"/>
              <a:pPr/>
              <a:t>51</a:t>
            </a:fld>
            <a:endParaRPr 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82396-AC5D-46BB-9622-04CF1D078A5D}" type="slidenum">
              <a:rPr lang="en-US"/>
              <a:pPr/>
              <a:t>5</a:t>
            </a:fld>
            <a:endParaRPr 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00E8C0-53C0-4C62-A2EB-B8CC3BD78A09}" type="slidenum">
              <a:rPr lang="en-US"/>
              <a:pPr/>
              <a:t>14</a:t>
            </a:fld>
            <a:endParaRPr 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84B7E-9A8C-4C06-9312-09DD522080B9}" type="slidenum">
              <a:rPr lang="en-US"/>
              <a:pPr/>
              <a:t>16</a:t>
            </a:fld>
            <a:endParaRPr 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6043ED-2854-42E6-AFB2-E8F23D44BAD2}" type="slidenum">
              <a:rPr lang="en-US"/>
              <a:pPr/>
              <a:t>17</a:t>
            </a:fld>
            <a:endParaRPr 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DF8CA-6662-4951-A628-425C7187437E}" type="slidenum">
              <a:rPr lang="en-US"/>
              <a:pPr/>
              <a:t>18</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6FF312-B4FF-49DC-A828-5A6E8475E0B8}" type="slidenum">
              <a:rPr lang="en-US"/>
              <a:pPr/>
              <a:t>19</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EA1527-7C56-4E00-B7FB-7357C6AC22AC}"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50C3A-2641-4E87-BD19-B88EED9051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A1527-7C56-4E00-B7FB-7357C6AC22AC}"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50C3A-2641-4E87-BD19-B88EED9051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A1527-7C56-4E00-B7FB-7357C6AC22AC}"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50C3A-2641-4E87-BD19-B88EED90513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97625"/>
            <a:ext cx="2133600" cy="32385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397625"/>
            <a:ext cx="2133600" cy="323850"/>
          </a:xfrm>
        </p:spPr>
        <p:txBody>
          <a:bodyPr/>
          <a:lstStyle>
            <a:lvl1pPr>
              <a:defRPr/>
            </a:lvl1pPr>
          </a:lstStyle>
          <a:p>
            <a:fld id="{CE8BD549-68D7-4757-9031-4FBB474E42D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A1527-7C56-4E00-B7FB-7357C6AC22AC}"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50C3A-2641-4E87-BD19-B88EED9051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EA1527-7C56-4E00-B7FB-7357C6AC22AC}"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50C3A-2641-4E87-BD19-B88EED9051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EA1527-7C56-4E00-B7FB-7357C6AC22AC}"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50C3A-2641-4E87-BD19-B88EED9051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EA1527-7C56-4E00-B7FB-7357C6AC22AC}"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50C3A-2641-4E87-BD19-B88EED9051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EA1527-7C56-4E00-B7FB-7357C6AC22AC}"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50C3A-2641-4E87-BD19-B88EED9051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A1527-7C56-4E00-B7FB-7357C6AC22AC}"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50C3A-2641-4E87-BD19-B88EED9051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EA1527-7C56-4E00-B7FB-7357C6AC22AC}"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50C3A-2641-4E87-BD19-B88EED9051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EA1527-7C56-4E00-B7FB-7357C6AC22AC}"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50C3A-2641-4E87-BD19-B88EED9051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A1527-7C56-4E00-B7FB-7357C6AC22AC}" type="datetimeFigureOut">
              <a:rPr lang="en-US" smtClean="0"/>
              <a:pPr/>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50C3A-2641-4E87-BD19-B88EED9051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Hashing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371600"/>
            <a:ext cx="4572000" cy="2585323"/>
          </a:xfrm>
          <a:prstGeom prst="rect">
            <a:avLst/>
          </a:prstGeom>
        </p:spPr>
        <p:txBody>
          <a:bodyPr>
            <a:spAutoFit/>
          </a:bodyPr>
          <a:lstStyle/>
          <a:p>
            <a:r>
              <a:rPr lang="en-US" dirty="0" smtClean="0"/>
              <a:t>(1,20)</a:t>
            </a:r>
          </a:p>
          <a:p>
            <a:r>
              <a:rPr lang="en-US" dirty="0" smtClean="0"/>
              <a:t>(2,70)</a:t>
            </a:r>
          </a:p>
          <a:p>
            <a:r>
              <a:rPr lang="en-US" dirty="0" smtClean="0"/>
              <a:t>(42,80)</a:t>
            </a:r>
          </a:p>
          <a:p>
            <a:r>
              <a:rPr lang="en-US" dirty="0" smtClean="0"/>
              <a:t>(4,25)</a:t>
            </a:r>
          </a:p>
          <a:p>
            <a:r>
              <a:rPr lang="en-US" dirty="0" smtClean="0"/>
              <a:t>(12,44)</a:t>
            </a:r>
          </a:p>
          <a:p>
            <a:r>
              <a:rPr lang="en-US" dirty="0" smtClean="0"/>
              <a:t>(14,32)</a:t>
            </a:r>
          </a:p>
          <a:p>
            <a:r>
              <a:rPr lang="en-US" dirty="0" smtClean="0"/>
              <a:t>(17,11)</a:t>
            </a:r>
          </a:p>
          <a:p>
            <a:r>
              <a:rPr lang="en-US" dirty="0" smtClean="0"/>
              <a:t>(13,78)</a:t>
            </a:r>
          </a:p>
          <a:p>
            <a:r>
              <a:rPr lang="en-US" dirty="0" smtClean="0"/>
              <a:t>(37,98)</a:t>
            </a:r>
            <a:endParaRPr lang="en-US" dirty="0"/>
          </a:p>
        </p:txBody>
      </p:sp>
      <p:graphicFrame>
        <p:nvGraphicFramePr>
          <p:cNvPr id="3" name="Table 2"/>
          <p:cNvGraphicFramePr>
            <a:graphicFrameLocks noGrp="1"/>
          </p:cNvGraphicFramePr>
          <p:nvPr/>
        </p:nvGraphicFramePr>
        <p:xfrm>
          <a:off x="2590800" y="457200"/>
          <a:ext cx="6553200" cy="5333999"/>
        </p:xfrm>
        <a:graphic>
          <a:graphicData uri="http://schemas.openxmlformats.org/drawingml/2006/table">
            <a:tbl>
              <a:tblPr/>
              <a:tblGrid>
                <a:gridCol w="1638300"/>
                <a:gridCol w="1638300"/>
                <a:gridCol w="1638300"/>
                <a:gridCol w="1638300"/>
              </a:tblGrid>
              <a:tr h="819734">
                <a:tc>
                  <a:txBody>
                    <a:bodyPr/>
                    <a:lstStyle/>
                    <a:p>
                      <a:pPr algn="ctr"/>
                      <a:r>
                        <a:rPr lang="en-US" sz="1600" b="1" dirty="0" err="1">
                          <a:latin typeface="inherit"/>
                        </a:rPr>
                        <a:t>Sr.No</a:t>
                      </a:r>
                      <a:r>
                        <a:rPr lang="en-US" sz="1600" b="1" dirty="0">
                          <a:latin typeface="inherit"/>
                        </a:rPr>
                        <a:t>.</a:t>
                      </a:r>
                    </a:p>
                  </a:txBody>
                  <a:tcPr marL="68188" marR="68188" marT="68188" marB="68188" anchor="ctr">
                    <a:lnL>
                      <a:noFill/>
                    </a:lnL>
                    <a:lnR>
                      <a:noFill/>
                    </a:lnR>
                    <a:lnT>
                      <a:noFill/>
                    </a:lnT>
                    <a:lnB>
                      <a:noFill/>
                    </a:lnB>
                    <a:solidFill>
                      <a:schemeClr val="bg1">
                        <a:lumMod val="85000"/>
                      </a:schemeClr>
                    </a:solidFill>
                  </a:tcPr>
                </a:tc>
                <a:tc>
                  <a:txBody>
                    <a:bodyPr/>
                    <a:lstStyle/>
                    <a:p>
                      <a:pPr algn="ctr"/>
                      <a:r>
                        <a:rPr lang="en-US" sz="1600" b="1">
                          <a:latin typeface="inherit"/>
                        </a:rPr>
                        <a:t>Key</a:t>
                      </a:r>
                    </a:p>
                  </a:txBody>
                  <a:tcPr marL="68188" marR="68188" marT="68188" marB="68188" anchor="ctr">
                    <a:lnL>
                      <a:noFill/>
                    </a:lnL>
                    <a:lnR>
                      <a:noFill/>
                    </a:lnR>
                    <a:lnT>
                      <a:noFill/>
                    </a:lnT>
                    <a:lnB>
                      <a:noFill/>
                    </a:lnB>
                    <a:solidFill>
                      <a:schemeClr val="bg1">
                        <a:lumMod val="85000"/>
                      </a:schemeClr>
                    </a:solidFill>
                  </a:tcPr>
                </a:tc>
                <a:tc>
                  <a:txBody>
                    <a:bodyPr/>
                    <a:lstStyle/>
                    <a:p>
                      <a:pPr algn="ctr"/>
                      <a:r>
                        <a:rPr lang="en-US" sz="1600" b="1">
                          <a:latin typeface="inherit"/>
                        </a:rPr>
                        <a:t>Hash</a:t>
                      </a:r>
                    </a:p>
                  </a:txBody>
                  <a:tcPr marL="68188" marR="68188" marT="68188" marB="68188" anchor="ctr">
                    <a:lnL>
                      <a:noFill/>
                    </a:lnL>
                    <a:lnR>
                      <a:noFill/>
                    </a:lnR>
                    <a:lnT>
                      <a:noFill/>
                    </a:lnT>
                    <a:lnB>
                      <a:noFill/>
                    </a:lnB>
                    <a:solidFill>
                      <a:schemeClr val="bg1">
                        <a:lumMod val="85000"/>
                      </a:schemeClr>
                    </a:solidFill>
                  </a:tcPr>
                </a:tc>
                <a:tc>
                  <a:txBody>
                    <a:bodyPr/>
                    <a:lstStyle/>
                    <a:p>
                      <a:pPr algn="ctr"/>
                      <a:r>
                        <a:rPr lang="en-US" sz="1600" b="1">
                          <a:latin typeface="inherit"/>
                        </a:rPr>
                        <a:t>Array Index</a:t>
                      </a:r>
                    </a:p>
                  </a:txBody>
                  <a:tcPr marL="68188" marR="68188" marT="68188" marB="68188" anchor="ctr">
                    <a:lnL>
                      <a:noFill/>
                    </a:lnL>
                    <a:lnR>
                      <a:noFill/>
                    </a:lnR>
                    <a:lnT>
                      <a:noFill/>
                    </a:lnT>
                    <a:lnB>
                      <a:noFill/>
                    </a:lnB>
                    <a:solidFill>
                      <a:schemeClr val="bg1">
                        <a:lumMod val="85000"/>
                      </a:schemeClr>
                    </a:solidFill>
                  </a:tcPr>
                </a:tc>
              </a:tr>
              <a:tr h="501585">
                <a:tc>
                  <a:txBody>
                    <a:bodyPr/>
                    <a:lstStyle/>
                    <a:p>
                      <a:pPr algn="l"/>
                      <a:r>
                        <a:rPr lang="en-US" sz="1600" dirty="0"/>
                        <a:t>1</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dirty="0"/>
                        <a:t>1</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1 % 20 = 1</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1</a:t>
                      </a:r>
                    </a:p>
                  </a:txBody>
                  <a:tcPr marL="68188" marR="68188" marT="68188" marB="68188" anchor="ctr">
                    <a:lnL>
                      <a:noFill/>
                    </a:lnL>
                    <a:lnR>
                      <a:noFill/>
                    </a:lnR>
                    <a:lnT>
                      <a:noFill/>
                    </a:lnT>
                    <a:lnB>
                      <a:noFill/>
                    </a:lnB>
                    <a:solidFill>
                      <a:schemeClr val="bg1">
                        <a:lumMod val="85000"/>
                      </a:schemeClr>
                    </a:solidFill>
                  </a:tcPr>
                </a:tc>
              </a:tr>
              <a:tr h="501585">
                <a:tc>
                  <a:txBody>
                    <a:bodyPr/>
                    <a:lstStyle/>
                    <a:p>
                      <a:pPr algn="l"/>
                      <a:r>
                        <a:rPr lang="en-US" sz="1600"/>
                        <a:t>2</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dirty="0"/>
                        <a:t>2</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2 % 20 = 2</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2</a:t>
                      </a:r>
                    </a:p>
                  </a:txBody>
                  <a:tcPr marL="68188" marR="68188" marT="68188" marB="68188" anchor="ctr">
                    <a:lnL>
                      <a:noFill/>
                    </a:lnL>
                    <a:lnR>
                      <a:noFill/>
                    </a:lnR>
                    <a:lnT>
                      <a:noFill/>
                    </a:lnT>
                    <a:lnB>
                      <a:noFill/>
                    </a:lnB>
                    <a:solidFill>
                      <a:schemeClr val="bg1">
                        <a:lumMod val="85000"/>
                      </a:schemeClr>
                    </a:solidFill>
                  </a:tcPr>
                </a:tc>
              </a:tr>
              <a:tr h="501585">
                <a:tc>
                  <a:txBody>
                    <a:bodyPr/>
                    <a:lstStyle/>
                    <a:p>
                      <a:pPr algn="l"/>
                      <a:r>
                        <a:rPr lang="en-US" sz="1600" dirty="0"/>
                        <a:t>3</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dirty="0"/>
                        <a:t>42</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dirty="0"/>
                        <a:t>42 % 20 = 2</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2</a:t>
                      </a:r>
                    </a:p>
                  </a:txBody>
                  <a:tcPr marL="68188" marR="68188" marT="68188" marB="68188" anchor="ctr">
                    <a:lnL>
                      <a:noFill/>
                    </a:lnL>
                    <a:lnR>
                      <a:noFill/>
                    </a:lnR>
                    <a:lnT>
                      <a:noFill/>
                    </a:lnT>
                    <a:lnB>
                      <a:noFill/>
                    </a:lnB>
                    <a:solidFill>
                      <a:schemeClr val="bg1">
                        <a:lumMod val="85000"/>
                      </a:schemeClr>
                    </a:solidFill>
                  </a:tcPr>
                </a:tc>
              </a:tr>
              <a:tr h="501585">
                <a:tc>
                  <a:txBody>
                    <a:bodyPr/>
                    <a:lstStyle/>
                    <a:p>
                      <a:pPr algn="l"/>
                      <a:r>
                        <a:rPr lang="en-US" sz="1600"/>
                        <a:t>4</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4</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dirty="0"/>
                        <a:t>4 % 20 = 4</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4</a:t>
                      </a:r>
                    </a:p>
                  </a:txBody>
                  <a:tcPr marL="68188" marR="68188" marT="68188" marB="68188" anchor="ctr">
                    <a:lnL>
                      <a:noFill/>
                    </a:lnL>
                    <a:lnR>
                      <a:noFill/>
                    </a:lnR>
                    <a:lnT>
                      <a:noFill/>
                    </a:lnT>
                    <a:lnB>
                      <a:noFill/>
                    </a:lnB>
                    <a:solidFill>
                      <a:schemeClr val="bg1">
                        <a:lumMod val="85000"/>
                      </a:schemeClr>
                    </a:solidFill>
                  </a:tcPr>
                </a:tc>
              </a:tr>
              <a:tr h="501585">
                <a:tc>
                  <a:txBody>
                    <a:bodyPr/>
                    <a:lstStyle/>
                    <a:p>
                      <a:pPr algn="l"/>
                      <a:r>
                        <a:rPr lang="en-US" sz="1600"/>
                        <a:t>5</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12</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dirty="0"/>
                        <a:t>12 % 20 = 12</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12</a:t>
                      </a:r>
                    </a:p>
                  </a:txBody>
                  <a:tcPr marL="68188" marR="68188" marT="68188" marB="68188" anchor="ctr">
                    <a:lnL>
                      <a:noFill/>
                    </a:lnL>
                    <a:lnR>
                      <a:noFill/>
                    </a:lnR>
                    <a:lnT>
                      <a:noFill/>
                    </a:lnT>
                    <a:lnB>
                      <a:noFill/>
                    </a:lnB>
                    <a:solidFill>
                      <a:schemeClr val="bg1">
                        <a:lumMod val="85000"/>
                      </a:schemeClr>
                    </a:solidFill>
                  </a:tcPr>
                </a:tc>
              </a:tr>
              <a:tr h="501585">
                <a:tc>
                  <a:txBody>
                    <a:bodyPr/>
                    <a:lstStyle/>
                    <a:p>
                      <a:pPr algn="l"/>
                      <a:r>
                        <a:rPr lang="en-US" sz="1600"/>
                        <a:t>6</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14</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dirty="0"/>
                        <a:t>14 % 20 = 14</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14</a:t>
                      </a:r>
                    </a:p>
                  </a:txBody>
                  <a:tcPr marL="68188" marR="68188" marT="68188" marB="68188" anchor="ctr">
                    <a:lnL>
                      <a:noFill/>
                    </a:lnL>
                    <a:lnR>
                      <a:noFill/>
                    </a:lnR>
                    <a:lnT>
                      <a:noFill/>
                    </a:lnT>
                    <a:lnB>
                      <a:noFill/>
                    </a:lnB>
                    <a:solidFill>
                      <a:schemeClr val="bg1">
                        <a:lumMod val="85000"/>
                      </a:schemeClr>
                    </a:solidFill>
                  </a:tcPr>
                </a:tc>
              </a:tr>
              <a:tr h="501585">
                <a:tc>
                  <a:txBody>
                    <a:bodyPr/>
                    <a:lstStyle/>
                    <a:p>
                      <a:pPr algn="l"/>
                      <a:r>
                        <a:rPr lang="en-US" sz="1600"/>
                        <a:t>7</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17</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dirty="0"/>
                        <a:t>17 % 20 = 17</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17</a:t>
                      </a:r>
                    </a:p>
                  </a:txBody>
                  <a:tcPr marL="68188" marR="68188" marT="68188" marB="68188" anchor="ctr">
                    <a:lnL>
                      <a:noFill/>
                    </a:lnL>
                    <a:lnR>
                      <a:noFill/>
                    </a:lnR>
                    <a:lnT>
                      <a:noFill/>
                    </a:lnT>
                    <a:lnB>
                      <a:noFill/>
                    </a:lnB>
                    <a:solidFill>
                      <a:schemeClr val="bg1">
                        <a:lumMod val="85000"/>
                      </a:schemeClr>
                    </a:solidFill>
                  </a:tcPr>
                </a:tc>
              </a:tr>
              <a:tr h="501585">
                <a:tc>
                  <a:txBody>
                    <a:bodyPr/>
                    <a:lstStyle/>
                    <a:p>
                      <a:pPr algn="l"/>
                      <a:r>
                        <a:rPr lang="en-US" sz="1600"/>
                        <a:t>8</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13</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dirty="0"/>
                        <a:t>13 % 20 = 13</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13</a:t>
                      </a:r>
                    </a:p>
                  </a:txBody>
                  <a:tcPr marL="68188" marR="68188" marT="68188" marB="68188" anchor="ctr">
                    <a:lnL>
                      <a:noFill/>
                    </a:lnL>
                    <a:lnR>
                      <a:noFill/>
                    </a:lnR>
                    <a:lnT>
                      <a:noFill/>
                    </a:lnT>
                    <a:lnB>
                      <a:noFill/>
                    </a:lnB>
                    <a:solidFill>
                      <a:schemeClr val="bg1">
                        <a:lumMod val="85000"/>
                      </a:schemeClr>
                    </a:solidFill>
                  </a:tcPr>
                </a:tc>
              </a:tr>
              <a:tr h="501585">
                <a:tc>
                  <a:txBody>
                    <a:bodyPr/>
                    <a:lstStyle/>
                    <a:p>
                      <a:pPr algn="l"/>
                      <a:r>
                        <a:rPr lang="en-US" sz="1600"/>
                        <a:t>9</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a:t>37</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dirty="0"/>
                        <a:t>37 % 20 = 17</a:t>
                      </a:r>
                    </a:p>
                  </a:txBody>
                  <a:tcPr marL="68188" marR="68188" marT="68188" marB="68188" anchor="ctr">
                    <a:lnL>
                      <a:noFill/>
                    </a:lnL>
                    <a:lnR>
                      <a:noFill/>
                    </a:lnR>
                    <a:lnT>
                      <a:noFill/>
                    </a:lnT>
                    <a:lnB>
                      <a:noFill/>
                    </a:lnB>
                    <a:solidFill>
                      <a:schemeClr val="bg1">
                        <a:lumMod val="85000"/>
                      </a:schemeClr>
                    </a:solidFill>
                  </a:tcPr>
                </a:tc>
                <a:tc>
                  <a:txBody>
                    <a:bodyPr/>
                    <a:lstStyle/>
                    <a:p>
                      <a:pPr algn="l"/>
                      <a:r>
                        <a:rPr lang="en-US" sz="1600" dirty="0"/>
                        <a:t>17</a:t>
                      </a:r>
                    </a:p>
                  </a:txBody>
                  <a:tcPr marL="68188" marR="68188" marT="68188" marB="68188" anchor="ctr">
                    <a:lnL>
                      <a:noFill/>
                    </a:lnL>
                    <a:lnR>
                      <a:noFill/>
                    </a:lnR>
                    <a:lnT>
                      <a:noFill/>
                    </a:lnT>
                    <a:lnB>
                      <a:noFill/>
                    </a:lnB>
                    <a:solidFill>
                      <a:schemeClr val="bg1">
                        <a:lumMod val="85000"/>
                      </a:schemeClr>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normAutofit fontScale="85000" lnSpcReduction="20000"/>
          </a:bodyPr>
          <a:lstStyle/>
          <a:p>
            <a:pPr fontAlgn="base"/>
            <a:r>
              <a:rPr lang="en-US" dirty="0" smtClean="0"/>
              <a:t>A Function that translates keys to array indices is known as a hash function. The keys should be evenly distributed across the array via a decent hash function to reduce collisions and ensure quick lookup speeds.</a:t>
            </a:r>
          </a:p>
          <a:p>
            <a:pPr fontAlgn="base"/>
            <a:r>
              <a:rPr lang="en-US" b="1" u="sng" dirty="0" smtClean="0"/>
              <a:t>Integer universe assumption: </a:t>
            </a:r>
            <a:r>
              <a:rPr lang="en-US" dirty="0" smtClean="0"/>
              <a:t>The keys are assumed to be integers within a certain range according to the integer universe assumption. This enables the use of basic hashing operations like division or multiplication hashing.</a:t>
            </a:r>
          </a:p>
          <a:p>
            <a:pPr fontAlgn="base"/>
            <a:r>
              <a:rPr lang="en-US" b="1" u="sng" dirty="0" smtClean="0"/>
              <a:t>Hashing by division:</a:t>
            </a:r>
            <a:r>
              <a:rPr lang="en-US" dirty="0" smtClean="0"/>
              <a:t> This </a:t>
            </a:r>
            <a:r>
              <a:rPr lang="en-US" dirty="0" smtClean="0"/>
              <a:t>hashing </a:t>
            </a:r>
            <a:r>
              <a:rPr lang="en-US" dirty="0" smtClean="0"/>
              <a:t>technique uses the key’s remaining value after dividing it by the array’s size as the index. When an array size is a prime number and the keys are evenly spaced out, it performs well.</a:t>
            </a:r>
          </a:p>
          <a:p>
            <a:pPr fontAlgn="base"/>
            <a:r>
              <a:rPr lang="en-US" b="1" u="sng" dirty="0" smtClean="0"/>
              <a:t>Hashing by multiplication:</a:t>
            </a:r>
            <a:r>
              <a:rPr lang="en-US" dirty="0" smtClean="0"/>
              <a:t> This </a:t>
            </a:r>
            <a:r>
              <a:rPr lang="en-US" dirty="0" smtClean="0"/>
              <a:t>hashing </a:t>
            </a:r>
            <a:r>
              <a:rPr lang="en-US" dirty="0" smtClean="0"/>
              <a:t>operation multiplies the key by a constant between 0 and 1 before taking the fractional portion of the outcome. After that, the index is determined by multiplying the fractional component by the array’s size. Also, it functions effectively when the keys are scattered equally.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Probing</a:t>
            </a:r>
            <a:br>
              <a:rPr lang="en-US" dirty="0" smtClean="0"/>
            </a:br>
            <a:endParaRPr lang="en-US" dirty="0"/>
          </a:p>
        </p:txBody>
      </p:sp>
      <p:sp>
        <p:nvSpPr>
          <p:cNvPr id="3" name="Content Placeholder 2"/>
          <p:cNvSpPr>
            <a:spLocks noGrp="1"/>
          </p:cNvSpPr>
          <p:nvPr>
            <p:ph idx="1"/>
          </p:nvPr>
        </p:nvSpPr>
        <p:spPr/>
        <p:txBody>
          <a:bodyPr/>
          <a:lstStyle/>
          <a:p>
            <a:r>
              <a:rPr lang="en-US" dirty="0" smtClean="0"/>
              <a:t>hashing technique is used to create an already used index of the array. In such a case, we can search the next empty location in the array by looking into the next cell until we find an empty cell. This technique is called linear probing.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66800" y="533400"/>
          <a:ext cx="7315199" cy="5715000"/>
        </p:xfrm>
        <a:graphic>
          <a:graphicData uri="http://schemas.openxmlformats.org/drawingml/2006/table">
            <a:tbl>
              <a:tblPr/>
              <a:tblGrid>
                <a:gridCol w="931471"/>
                <a:gridCol w="647918"/>
                <a:gridCol w="1436917"/>
                <a:gridCol w="1440737"/>
                <a:gridCol w="2858156"/>
              </a:tblGrid>
              <a:tr h="765189">
                <a:tc>
                  <a:txBody>
                    <a:bodyPr/>
                    <a:lstStyle/>
                    <a:p>
                      <a:pPr algn="ctr" fontAlgn="ctr"/>
                      <a:r>
                        <a:rPr lang="en-US" sz="1000" b="1" dirty="0" err="1">
                          <a:latin typeface="inherit"/>
                        </a:rPr>
                        <a:t>Sr.No</a:t>
                      </a:r>
                      <a:r>
                        <a:rPr lang="en-US" sz="1000" b="1" dirty="0">
                          <a:latin typeface="inherit"/>
                        </a:rPr>
                        <a:t>.</a:t>
                      </a:r>
                    </a:p>
                  </a:txBody>
                  <a:tcPr marL="42510" marR="42510" marT="42510" marB="42510" anchor="ctr">
                    <a:lnL>
                      <a:noFill/>
                    </a:lnL>
                    <a:lnR>
                      <a:noFill/>
                    </a:lnR>
                    <a:lnT>
                      <a:noFill/>
                    </a:lnT>
                    <a:lnB>
                      <a:noFill/>
                    </a:lnB>
                    <a:solidFill>
                      <a:schemeClr val="bg1">
                        <a:lumMod val="85000"/>
                      </a:schemeClr>
                    </a:solidFill>
                  </a:tcPr>
                </a:tc>
                <a:tc>
                  <a:txBody>
                    <a:bodyPr/>
                    <a:lstStyle/>
                    <a:p>
                      <a:pPr algn="ctr" fontAlgn="ctr"/>
                      <a:r>
                        <a:rPr lang="en-US" sz="1000" b="1">
                          <a:latin typeface="inherit"/>
                        </a:rPr>
                        <a:t>Key</a:t>
                      </a:r>
                    </a:p>
                  </a:txBody>
                  <a:tcPr marL="42510" marR="42510" marT="42510" marB="42510" anchor="ctr">
                    <a:lnL>
                      <a:noFill/>
                    </a:lnL>
                    <a:lnR>
                      <a:noFill/>
                    </a:lnR>
                    <a:lnT>
                      <a:noFill/>
                    </a:lnT>
                    <a:lnB>
                      <a:noFill/>
                    </a:lnB>
                    <a:solidFill>
                      <a:schemeClr val="bg1">
                        <a:lumMod val="85000"/>
                      </a:schemeClr>
                    </a:solidFill>
                  </a:tcPr>
                </a:tc>
                <a:tc>
                  <a:txBody>
                    <a:bodyPr/>
                    <a:lstStyle/>
                    <a:p>
                      <a:pPr algn="ctr" fontAlgn="ctr"/>
                      <a:r>
                        <a:rPr lang="en-US" sz="1000" b="1">
                          <a:latin typeface="inherit"/>
                        </a:rPr>
                        <a:t>Hash</a:t>
                      </a:r>
                    </a:p>
                  </a:txBody>
                  <a:tcPr marL="42510" marR="42510" marT="42510" marB="42510" anchor="ctr">
                    <a:lnL>
                      <a:noFill/>
                    </a:lnL>
                    <a:lnR>
                      <a:noFill/>
                    </a:lnR>
                    <a:lnT>
                      <a:noFill/>
                    </a:lnT>
                    <a:lnB>
                      <a:noFill/>
                    </a:lnB>
                    <a:solidFill>
                      <a:schemeClr val="bg1">
                        <a:lumMod val="85000"/>
                      </a:schemeClr>
                    </a:solidFill>
                  </a:tcPr>
                </a:tc>
                <a:tc>
                  <a:txBody>
                    <a:bodyPr/>
                    <a:lstStyle/>
                    <a:p>
                      <a:pPr algn="ctr" fontAlgn="ctr"/>
                      <a:r>
                        <a:rPr lang="en-US" sz="1000" b="1">
                          <a:latin typeface="inherit"/>
                        </a:rPr>
                        <a:t>Array Index</a:t>
                      </a:r>
                    </a:p>
                  </a:txBody>
                  <a:tcPr marL="42510" marR="42510" marT="42510" marB="42510" anchor="ctr">
                    <a:lnL>
                      <a:noFill/>
                    </a:lnL>
                    <a:lnR>
                      <a:noFill/>
                    </a:lnR>
                    <a:lnT>
                      <a:noFill/>
                    </a:lnT>
                    <a:lnB>
                      <a:noFill/>
                    </a:lnB>
                    <a:solidFill>
                      <a:schemeClr val="bg1">
                        <a:lumMod val="85000"/>
                      </a:schemeClr>
                    </a:solidFill>
                  </a:tcPr>
                </a:tc>
                <a:tc>
                  <a:txBody>
                    <a:bodyPr/>
                    <a:lstStyle/>
                    <a:p>
                      <a:pPr algn="ctr"/>
                      <a:r>
                        <a:rPr lang="en-US" sz="1000" b="1">
                          <a:latin typeface="inherit"/>
                        </a:rPr>
                        <a:t>After Linear Probing, Array Index</a:t>
                      </a:r>
                    </a:p>
                  </a:txBody>
                  <a:tcPr marL="42510" marR="42510" marT="42510" marB="42510" anchor="ctr">
                    <a:lnL>
                      <a:noFill/>
                    </a:lnL>
                    <a:lnR>
                      <a:noFill/>
                    </a:lnR>
                    <a:lnT>
                      <a:noFill/>
                    </a:lnT>
                    <a:lnB>
                      <a:noFill/>
                    </a:lnB>
                    <a:solidFill>
                      <a:schemeClr val="bg1">
                        <a:lumMod val="85000"/>
                      </a:schemeClr>
                    </a:solidFill>
                  </a:tcPr>
                </a:tc>
              </a:tr>
              <a:tr h="549979">
                <a:tc>
                  <a:txBody>
                    <a:bodyPr/>
                    <a:lstStyle/>
                    <a:p>
                      <a:pPr algn="l"/>
                      <a:r>
                        <a:rPr lang="en-US" sz="1000"/>
                        <a:t>1</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dirty="0"/>
                        <a:t>1</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dirty="0"/>
                        <a:t>1 % 20 = 1</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1</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1</a:t>
                      </a:r>
                    </a:p>
                  </a:txBody>
                  <a:tcPr marL="42510" marR="42510" marT="42510" marB="42510" anchor="ctr">
                    <a:lnL>
                      <a:noFill/>
                    </a:lnL>
                    <a:lnR>
                      <a:noFill/>
                    </a:lnR>
                    <a:lnT>
                      <a:noFill/>
                    </a:lnT>
                    <a:lnB>
                      <a:noFill/>
                    </a:lnB>
                    <a:solidFill>
                      <a:schemeClr val="bg1">
                        <a:lumMod val="85000"/>
                      </a:schemeClr>
                    </a:solidFill>
                  </a:tcPr>
                </a:tc>
              </a:tr>
              <a:tr h="549979">
                <a:tc>
                  <a:txBody>
                    <a:bodyPr/>
                    <a:lstStyle/>
                    <a:p>
                      <a:pPr algn="l"/>
                      <a:r>
                        <a:rPr lang="en-US" sz="1000"/>
                        <a:t>2</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2</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dirty="0"/>
                        <a:t>2 % 20 = 2</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dirty="0"/>
                        <a:t>2</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2</a:t>
                      </a:r>
                    </a:p>
                  </a:txBody>
                  <a:tcPr marL="42510" marR="42510" marT="42510" marB="42510" anchor="ctr">
                    <a:lnL>
                      <a:noFill/>
                    </a:lnL>
                    <a:lnR>
                      <a:noFill/>
                    </a:lnR>
                    <a:lnT>
                      <a:noFill/>
                    </a:lnT>
                    <a:lnB>
                      <a:noFill/>
                    </a:lnB>
                    <a:solidFill>
                      <a:schemeClr val="bg1">
                        <a:lumMod val="85000"/>
                      </a:schemeClr>
                    </a:solidFill>
                  </a:tcPr>
                </a:tc>
              </a:tr>
              <a:tr h="549979">
                <a:tc>
                  <a:txBody>
                    <a:bodyPr/>
                    <a:lstStyle/>
                    <a:p>
                      <a:pPr algn="l"/>
                      <a:r>
                        <a:rPr lang="en-US" sz="1000"/>
                        <a:t>3</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42</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42 % 20 = 2</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dirty="0"/>
                        <a:t>2</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3</a:t>
                      </a:r>
                    </a:p>
                  </a:txBody>
                  <a:tcPr marL="42510" marR="42510" marT="42510" marB="42510" anchor="ctr">
                    <a:lnL>
                      <a:noFill/>
                    </a:lnL>
                    <a:lnR>
                      <a:noFill/>
                    </a:lnR>
                    <a:lnT>
                      <a:noFill/>
                    </a:lnT>
                    <a:lnB>
                      <a:noFill/>
                    </a:lnB>
                    <a:solidFill>
                      <a:schemeClr val="bg1">
                        <a:lumMod val="85000"/>
                      </a:schemeClr>
                    </a:solidFill>
                  </a:tcPr>
                </a:tc>
              </a:tr>
              <a:tr h="549979">
                <a:tc>
                  <a:txBody>
                    <a:bodyPr/>
                    <a:lstStyle/>
                    <a:p>
                      <a:pPr algn="l"/>
                      <a:r>
                        <a:rPr lang="en-US" sz="1000"/>
                        <a:t>4</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4</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4 % 20 = 4</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dirty="0"/>
                        <a:t>4</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dirty="0"/>
                        <a:t>4</a:t>
                      </a:r>
                    </a:p>
                  </a:txBody>
                  <a:tcPr marL="42510" marR="42510" marT="42510" marB="42510" anchor="ctr">
                    <a:lnL>
                      <a:noFill/>
                    </a:lnL>
                    <a:lnR>
                      <a:noFill/>
                    </a:lnR>
                    <a:lnT>
                      <a:noFill/>
                    </a:lnT>
                    <a:lnB>
                      <a:noFill/>
                    </a:lnB>
                    <a:solidFill>
                      <a:schemeClr val="bg1">
                        <a:lumMod val="85000"/>
                      </a:schemeClr>
                    </a:solidFill>
                  </a:tcPr>
                </a:tc>
              </a:tr>
              <a:tr h="549979">
                <a:tc>
                  <a:txBody>
                    <a:bodyPr/>
                    <a:lstStyle/>
                    <a:p>
                      <a:pPr algn="l"/>
                      <a:r>
                        <a:rPr lang="en-US" sz="1000"/>
                        <a:t>5</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12</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12 % 20 = 12</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12</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dirty="0"/>
                        <a:t>12</a:t>
                      </a:r>
                    </a:p>
                  </a:txBody>
                  <a:tcPr marL="42510" marR="42510" marT="42510" marB="42510" anchor="ctr">
                    <a:lnL>
                      <a:noFill/>
                    </a:lnL>
                    <a:lnR>
                      <a:noFill/>
                    </a:lnR>
                    <a:lnT>
                      <a:noFill/>
                    </a:lnT>
                    <a:lnB>
                      <a:noFill/>
                    </a:lnB>
                    <a:solidFill>
                      <a:schemeClr val="bg1">
                        <a:lumMod val="85000"/>
                      </a:schemeClr>
                    </a:solidFill>
                  </a:tcPr>
                </a:tc>
              </a:tr>
              <a:tr h="549979">
                <a:tc>
                  <a:txBody>
                    <a:bodyPr/>
                    <a:lstStyle/>
                    <a:p>
                      <a:pPr algn="l"/>
                      <a:r>
                        <a:rPr lang="en-US" sz="1000"/>
                        <a:t>6</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14</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14 % 20 = 14</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14</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dirty="0"/>
                        <a:t>14</a:t>
                      </a:r>
                    </a:p>
                  </a:txBody>
                  <a:tcPr marL="42510" marR="42510" marT="42510" marB="42510" anchor="ctr">
                    <a:lnL>
                      <a:noFill/>
                    </a:lnL>
                    <a:lnR>
                      <a:noFill/>
                    </a:lnR>
                    <a:lnT>
                      <a:noFill/>
                    </a:lnT>
                    <a:lnB>
                      <a:noFill/>
                    </a:lnB>
                    <a:solidFill>
                      <a:schemeClr val="bg1">
                        <a:lumMod val="85000"/>
                      </a:schemeClr>
                    </a:solidFill>
                  </a:tcPr>
                </a:tc>
              </a:tr>
              <a:tr h="549979">
                <a:tc>
                  <a:txBody>
                    <a:bodyPr/>
                    <a:lstStyle/>
                    <a:p>
                      <a:pPr algn="l"/>
                      <a:r>
                        <a:rPr lang="en-US" sz="1000"/>
                        <a:t>7</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17</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17 % 20 = 17</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17</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dirty="0"/>
                        <a:t>17</a:t>
                      </a:r>
                    </a:p>
                  </a:txBody>
                  <a:tcPr marL="42510" marR="42510" marT="42510" marB="42510" anchor="ctr">
                    <a:lnL>
                      <a:noFill/>
                    </a:lnL>
                    <a:lnR>
                      <a:noFill/>
                    </a:lnR>
                    <a:lnT>
                      <a:noFill/>
                    </a:lnT>
                    <a:lnB>
                      <a:noFill/>
                    </a:lnB>
                    <a:solidFill>
                      <a:schemeClr val="bg1">
                        <a:lumMod val="85000"/>
                      </a:schemeClr>
                    </a:solidFill>
                  </a:tcPr>
                </a:tc>
              </a:tr>
              <a:tr h="549979">
                <a:tc>
                  <a:txBody>
                    <a:bodyPr/>
                    <a:lstStyle/>
                    <a:p>
                      <a:pPr algn="l"/>
                      <a:r>
                        <a:rPr lang="en-US" sz="1000"/>
                        <a:t>8</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13</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13 % 20 = 13</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13</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dirty="0"/>
                        <a:t>13</a:t>
                      </a:r>
                    </a:p>
                  </a:txBody>
                  <a:tcPr marL="42510" marR="42510" marT="42510" marB="42510" anchor="ctr">
                    <a:lnL>
                      <a:noFill/>
                    </a:lnL>
                    <a:lnR>
                      <a:noFill/>
                    </a:lnR>
                    <a:lnT>
                      <a:noFill/>
                    </a:lnT>
                    <a:lnB>
                      <a:noFill/>
                    </a:lnB>
                    <a:solidFill>
                      <a:schemeClr val="bg1">
                        <a:lumMod val="85000"/>
                      </a:schemeClr>
                    </a:solidFill>
                  </a:tcPr>
                </a:tc>
              </a:tr>
              <a:tr h="549979">
                <a:tc>
                  <a:txBody>
                    <a:bodyPr/>
                    <a:lstStyle/>
                    <a:p>
                      <a:pPr algn="l"/>
                      <a:r>
                        <a:rPr lang="en-US" sz="1000"/>
                        <a:t>9</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37</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37 % 20 = 17</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a:t>17</a:t>
                      </a:r>
                    </a:p>
                  </a:txBody>
                  <a:tcPr marL="42510" marR="42510" marT="42510" marB="42510" anchor="ctr">
                    <a:lnL>
                      <a:noFill/>
                    </a:lnL>
                    <a:lnR>
                      <a:noFill/>
                    </a:lnR>
                    <a:lnT>
                      <a:noFill/>
                    </a:lnT>
                    <a:lnB>
                      <a:noFill/>
                    </a:lnB>
                    <a:solidFill>
                      <a:schemeClr val="bg1">
                        <a:lumMod val="85000"/>
                      </a:schemeClr>
                    </a:solidFill>
                  </a:tcPr>
                </a:tc>
                <a:tc>
                  <a:txBody>
                    <a:bodyPr/>
                    <a:lstStyle/>
                    <a:p>
                      <a:pPr algn="l"/>
                      <a:r>
                        <a:rPr lang="en-US" sz="1000" dirty="0"/>
                        <a:t>18</a:t>
                      </a:r>
                    </a:p>
                  </a:txBody>
                  <a:tcPr marL="42510" marR="42510" marT="42510" marB="42510" anchor="ctr">
                    <a:lnL>
                      <a:noFill/>
                    </a:lnL>
                    <a:lnR>
                      <a:noFill/>
                    </a:lnR>
                    <a:lnT>
                      <a:noFill/>
                    </a:lnT>
                    <a:lnB>
                      <a:noFill/>
                    </a:lnB>
                    <a:solidFill>
                      <a:schemeClr val="bg1">
                        <a:lumMod val="85000"/>
                      </a:scheme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AB10FA5-BD54-4A4C-BD8F-6B6ED3E8B9E9}" type="slidenum">
              <a:rPr lang="en-US"/>
              <a:pPr/>
              <a:t>14</a:t>
            </a:fld>
            <a:endParaRPr lang="en-US"/>
          </a:p>
        </p:txBody>
      </p:sp>
      <p:sp>
        <p:nvSpPr>
          <p:cNvPr id="669698" name="Rectangle 2"/>
          <p:cNvSpPr>
            <a:spLocks noGrp="1" noChangeArrowheads="1"/>
          </p:cNvSpPr>
          <p:nvPr>
            <p:ph type="title"/>
          </p:nvPr>
        </p:nvSpPr>
        <p:spPr/>
        <p:txBody>
          <a:bodyPr/>
          <a:lstStyle/>
          <a:p>
            <a:r>
              <a:rPr lang="en-US"/>
              <a:t>Direct Addressing (cont’d)</a:t>
            </a:r>
          </a:p>
        </p:txBody>
      </p:sp>
      <p:pic>
        <p:nvPicPr>
          <p:cNvPr id="669700" name="Picture 4"/>
          <p:cNvPicPr>
            <a:picLocks noChangeAspect="1" noChangeArrowheads="1"/>
          </p:cNvPicPr>
          <p:nvPr/>
        </p:nvPicPr>
        <p:blipFill>
          <a:blip r:embed="rId3"/>
          <a:srcRect/>
          <a:stretch>
            <a:fillRect/>
          </a:stretch>
        </p:blipFill>
        <p:spPr bwMode="auto">
          <a:xfrm>
            <a:off x="742950" y="1701800"/>
            <a:ext cx="7232650" cy="4000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Operations</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t>Search</a:t>
            </a:r>
            <a:r>
              <a:rPr lang="en-US" dirty="0" smtClean="0"/>
              <a:t> − Searches an element in a hash table.</a:t>
            </a:r>
          </a:p>
          <a:p>
            <a:r>
              <a:rPr lang="en-US" b="1" dirty="0" smtClean="0"/>
              <a:t>Insert</a:t>
            </a:r>
            <a:r>
              <a:rPr lang="en-US" dirty="0" smtClean="0"/>
              <a:t> − inserts an element in a hash table.</a:t>
            </a:r>
          </a:p>
          <a:p>
            <a:r>
              <a:rPr lang="en-US" b="1" dirty="0" smtClean="0"/>
              <a:t>delete</a:t>
            </a:r>
            <a:r>
              <a:rPr lang="en-US" dirty="0" smtClean="0"/>
              <a:t> − Deletes an element from a hash table.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9663DF7-7039-4433-99AA-D3F494AE6963}" type="slidenum">
              <a:rPr lang="en-US"/>
              <a:pPr/>
              <a:t>16</a:t>
            </a:fld>
            <a:endParaRPr lang="en-US"/>
          </a:p>
        </p:txBody>
      </p:sp>
      <p:sp>
        <p:nvSpPr>
          <p:cNvPr id="670722" name="Rectangle 2"/>
          <p:cNvSpPr>
            <a:spLocks noGrp="1" noChangeArrowheads="1"/>
          </p:cNvSpPr>
          <p:nvPr>
            <p:ph type="title"/>
          </p:nvPr>
        </p:nvSpPr>
        <p:spPr/>
        <p:txBody>
          <a:bodyPr/>
          <a:lstStyle/>
          <a:p>
            <a:r>
              <a:rPr lang="en-US"/>
              <a:t>Operations</a:t>
            </a:r>
          </a:p>
        </p:txBody>
      </p:sp>
      <p:sp>
        <p:nvSpPr>
          <p:cNvPr id="670723" name="Rectangle 3"/>
          <p:cNvSpPr>
            <a:spLocks noGrp="1" noChangeArrowheads="1"/>
          </p:cNvSpPr>
          <p:nvPr>
            <p:ph type="body" idx="1"/>
          </p:nvPr>
        </p:nvSpPr>
        <p:spPr>
          <a:xfrm>
            <a:off x="596900" y="1570038"/>
            <a:ext cx="8229600" cy="4845050"/>
          </a:xfrm>
        </p:spPr>
        <p:txBody>
          <a:bodyPr>
            <a:normAutofit fontScale="92500" lnSpcReduction="10000"/>
          </a:bodyPr>
          <a:lstStyle/>
          <a:p>
            <a:pPr>
              <a:buFontTx/>
              <a:buNone/>
            </a:pPr>
            <a:r>
              <a:rPr lang="en-US">
                <a:solidFill>
                  <a:srgbClr val="DD0111"/>
                </a:solidFill>
                <a:latin typeface="Monotype Corsiva" pitchFamily="66" charset="0"/>
              </a:rPr>
              <a:t>Alg.:</a:t>
            </a:r>
            <a:r>
              <a:rPr lang="en-US"/>
              <a:t> DIRECT-ADDRESS-SEARCH(</a:t>
            </a:r>
            <a:r>
              <a:rPr lang="en-US">
                <a:latin typeface="Comic Sans MS" pitchFamily="66" charset="0"/>
              </a:rPr>
              <a:t>T, k</a:t>
            </a:r>
            <a:r>
              <a:rPr lang="en-US"/>
              <a:t>)</a:t>
            </a:r>
          </a:p>
          <a:p>
            <a:pPr>
              <a:buFontTx/>
              <a:buNone/>
            </a:pPr>
            <a:r>
              <a:rPr lang="en-US" b="1"/>
              <a:t>		return </a:t>
            </a:r>
            <a:r>
              <a:rPr lang="en-US">
                <a:latin typeface="Comic Sans MS" pitchFamily="66" charset="0"/>
              </a:rPr>
              <a:t>T[k]</a:t>
            </a:r>
          </a:p>
          <a:p>
            <a:endParaRPr lang="en-US"/>
          </a:p>
          <a:p>
            <a:pPr>
              <a:buFontTx/>
              <a:buNone/>
            </a:pPr>
            <a:r>
              <a:rPr lang="en-US">
                <a:solidFill>
                  <a:srgbClr val="DD0111"/>
                </a:solidFill>
                <a:latin typeface="Monotype Corsiva" pitchFamily="66" charset="0"/>
              </a:rPr>
              <a:t>Alg.:</a:t>
            </a:r>
            <a:r>
              <a:rPr lang="en-US"/>
              <a:t> DIRECT-ADDRESS-INSERT(</a:t>
            </a:r>
            <a:r>
              <a:rPr lang="en-US">
                <a:latin typeface="Comic Sans MS" pitchFamily="66" charset="0"/>
              </a:rPr>
              <a:t>T, x</a:t>
            </a:r>
            <a:r>
              <a:rPr lang="en-US"/>
              <a:t>)</a:t>
            </a:r>
          </a:p>
          <a:p>
            <a:pPr>
              <a:buFontTx/>
              <a:buNone/>
            </a:pPr>
            <a:r>
              <a:rPr lang="en-US"/>
              <a:t>		</a:t>
            </a:r>
            <a:r>
              <a:rPr lang="en-US">
                <a:latin typeface="Comic Sans MS" pitchFamily="66" charset="0"/>
              </a:rPr>
              <a:t>T[key[x]] ← x</a:t>
            </a:r>
          </a:p>
          <a:p>
            <a:endParaRPr lang="en-US"/>
          </a:p>
          <a:p>
            <a:pPr>
              <a:buFontTx/>
              <a:buNone/>
            </a:pPr>
            <a:r>
              <a:rPr lang="en-US">
                <a:solidFill>
                  <a:srgbClr val="DD0111"/>
                </a:solidFill>
                <a:latin typeface="Monotype Corsiva" pitchFamily="66" charset="0"/>
              </a:rPr>
              <a:t>Alg.:</a:t>
            </a:r>
            <a:r>
              <a:rPr lang="en-US"/>
              <a:t> DIRECT-ADDRESS-DELETE(</a:t>
            </a:r>
            <a:r>
              <a:rPr lang="en-US">
                <a:latin typeface="Comic Sans MS" pitchFamily="66" charset="0"/>
              </a:rPr>
              <a:t>T, x</a:t>
            </a:r>
            <a:r>
              <a:rPr lang="en-US"/>
              <a:t>)</a:t>
            </a:r>
          </a:p>
          <a:p>
            <a:pPr>
              <a:buFontTx/>
              <a:buNone/>
            </a:pPr>
            <a:r>
              <a:rPr lang="en-US"/>
              <a:t>		</a:t>
            </a:r>
            <a:r>
              <a:rPr lang="en-US">
                <a:latin typeface="Comic Sans MS" pitchFamily="66" charset="0"/>
              </a:rPr>
              <a:t>T[key[x]] ← NIL</a:t>
            </a:r>
          </a:p>
          <a:p>
            <a:endParaRPr lang="en-US" sz="1000"/>
          </a:p>
          <a:p>
            <a:r>
              <a:rPr lang="en-US" sz="2400"/>
              <a:t>Running time for these operations: </a:t>
            </a:r>
            <a:r>
              <a:rPr lang="en-US" sz="2400">
                <a:latin typeface="Comic Sans MS" pitchFamily="66" charset="0"/>
              </a:rPr>
              <a:t>O(1)</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1"/>
          </p:nvPr>
        </p:nvSpPr>
        <p:spPr/>
        <p:txBody>
          <a:bodyPr/>
          <a:lstStyle/>
          <a:p>
            <a:fld id="{5224A8D4-6555-4F4B-8056-3681F3092187}" type="slidenum">
              <a:rPr lang="en-US"/>
              <a:pPr/>
              <a:t>17</a:t>
            </a:fld>
            <a:endParaRPr lang="en-US"/>
          </a:p>
        </p:txBody>
      </p:sp>
      <p:sp>
        <p:nvSpPr>
          <p:cNvPr id="667650" name="Rectangle 2"/>
          <p:cNvSpPr>
            <a:spLocks noGrp="1" noChangeArrowheads="1"/>
          </p:cNvSpPr>
          <p:nvPr>
            <p:ph type="title"/>
          </p:nvPr>
        </p:nvSpPr>
        <p:spPr/>
        <p:txBody>
          <a:bodyPr/>
          <a:lstStyle/>
          <a:p>
            <a:r>
              <a:rPr lang="en-US" sz="3600"/>
              <a:t>Comparing Different Implementations</a:t>
            </a:r>
          </a:p>
        </p:txBody>
      </p:sp>
      <p:sp>
        <p:nvSpPr>
          <p:cNvPr id="667651" name="Rectangle 3"/>
          <p:cNvSpPr>
            <a:spLocks noGrp="1" noChangeArrowheads="1"/>
          </p:cNvSpPr>
          <p:nvPr>
            <p:ph type="body" idx="1"/>
          </p:nvPr>
        </p:nvSpPr>
        <p:spPr>
          <a:xfrm>
            <a:off x="542925" y="1433513"/>
            <a:ext cx="6611938" cy="1962150"/>
          </a:xfrm>
        </p:spPr>
        <p:txBody>
          <a:bodyPr>
            <a:normAutofit lnSpcReduction="10000"/>
          </a:bodyPr>
          <a:lstStyle/>
          <a:p>
            <a:r>
              <a:rPr lang="en-US"/>
              <a:t>Implementing dictionaries using:</a:t>
            </a:r>
          </a:p>
          <a:p>
            <a:pPr lvl="1"/>
            <a:r>
              <a:rPr lang="en-US"/>
              <a:t>Direct addressing</a:t>
            </a:r>
          </a:p>
          <a:p>
            <a:pPr lvl="1"/>
            <a:r>
              <a:rPr lang="en-US"/>
              <a:t>Ordered/unordered arrays</a:t>
            </a:r>
          </a:p>
          <a:p>
            <a:pPr lvl="1"/>
            <a:r>
              <a:rPr lang="en-US"/>
              <a:t>Ordered/unordered linked lists</a:t>
            </a:r>
          </a:p>
        </p:txBody>
      </p:sp>
      <p:sp>
        <p:nvSpPr>
          <p:cNvPr id="667652" name="Text Box 4"/>
          <p:cNvSpPr txBox="1">
            <a:spLocks noChangeArrowheads="1"/>
          </p:cNvSpPr>
          <p:nvPr/>
        </p:nvSpPr>
        <p:spPr bwMode="auto">
          <a:xfrm>
            <a:off x="4710113" y="3614738"/>
            <a:ext cx="1114425" cy="457200"/>
          </a:xfrm>
          <a:prstGeom prst="rect">
            <a:avLst/>
          </a:prstGeom>
          <a:noFill/>
          <a:ln w="9525">
            <a:noFill/>
            <a:miter lim="800000"/>
            <a:headEnd/>
            <a:tailEnd/>
          </a:ln>
          <a:effectLst/>
        </p:spPr>
        <p:txBody>
          <a:bodyPr>
            <a:spAutoFit/>
          </a:bodyPr>
          <a:lstStyle/>
          <a:p>
            <a:r>
              <a:rPr lang="en-US" sz="2400">
                <a:solidFill>
                  <a:srgbClr val="CC0000"/>
                </a:solidFill>
                <a:latin typeface="Comic Sans MS" pitchFamily="66" charset="0"/>
              </a:rPr>
              <a:t>Insert</a:t>
            </a:r>
          </a:p>
        </p:txBody>
      </p:sp>
      <p:sp>
        <p:nvSpPr>
          <p:cNvPr id="667653" name="Text Box 5"/>
          <p:cNvSpPr txBox="1">
            <a:spLocks noChangeArrowheads="1"/>
          </p:cNvSpPr>
          <p:nvPr/>
        </p:nvSpPr>
        <p:spPr bwMode="auto">
          <a:xfrm>
            <a:off x="6477000" y="3613150"/>
            <a:ext cx="1196975" cy="457200"/>
          </a:xfrm>
          <a:prstGeom prst="rect">
            <a:avLst/>
          </a:prstGeom>
          <a:noFill/>
          <a:ln w="9525">
            <a:noFill/>
            <a:miter lim="800000"/>
            <a:headEnd/>
            <a:tailEnd/>
          </a:ln>
          <a:effectLst/>
        </p:spPr>
        <p:txBody>
          <a:bodyPr wrap="none">
            <a:spAutoFit/>
          </a:bodyPr>
          <a:lstStyle/>
          <a:p>
            <a:r>
              <a:rPr lang="en-US" sz="2400">
                <a:solidFill>
                  <a:srgbClr val="CC0000"/>
                </a:solidFill>
                <a:latin typeface="Comic Sans MS" pitchFamily="66" charset="0"/>
              </a:rPr>
              <a:t>Search</a:t>
            </a:r>
          </a:p>
        </p:txBody>
      </p:sp>
      <p:sp>
        <p:nvSpPr>
          <p:cNvPr id="667654" name="Text Box 6"/>
          <p:cNvSpPr txBox="1">
            <a:spLocks noChangeArrowheads="1"/>
          </p:cNvSpPr>
          <p:nvPr/>
        </p:nvSpPr>
        <p:spPr bwMode="auto">
          <a:xfrm>
            <a:off x="1501775" y="4492625"/>
            <a:ext cx="2181225" cy="457200"/>
          </a:xfrm>
          <a:prstGeom prst="rect">
            <a:avLst/>
          </a:prstGeom>
          <a:noFill/>
          <a:ln w="9525">
            <a:noFill/>
            <a:miter lim="800000"/>
            <a:headEnd/>
            <a:tailEnd/>
          </a:ln>
          <a:effectLst/>
        </p:spPr>
        <p:txBody>
          <a:bodyPr wrap="none">
            <a:spAutoFit/>
          </a:bodyPr>
          <a:lstStyle/>
          <a:p>
            <a:r>
              <a:rPr lang="en-US" sz="2400">
                <a:solidFill>
                  <a:schemeClr val="accent2"/>
                </a:solidFill>
                <a:latin typeface="Comic Sans MS" pitchFamily="66" charset="0"/>
              </a:rPr>
              <a:t>ordered array</a:t>
            </a:r>
          </a:p>
        </p:txBody>
      </p:sp>
      <p:sp>
        <p:nvSpPr>
          <p:cNvPr id="667655" name="Text Box 7"/>
          <p:cNvSpPr txBox="1">
            <a:spLocks noChangeArrowheads="1"/>
          </p:cNvSpPr>
          <p:nvPr/>
        </p:nvSpPr>
        <p:spPr bwMode="auto">
          <a:xfrm>
            <a:off x="1501775" y="4933950"/>
            <a:ext cx="1879600" cy="457200"/>
          </a:xfrm>
          <a:prstGeom prst="rect">
            <a:avLst/>
          </a:prstGeom>
          <a:noFill/>
          <a:ln w="9525">
            <a:noFill/>
            <a:miter lim="800000"/>
            <a:headEnd/>
            <a:tailEnd/>
          </a:ln>
          <a:effectLst/>
        </p:spPr>
        <p:txBody>
          <a:bodyPr wrap="none">
            <a:spAutoFit/>
          </a:bodyPr>
          <a:lstStyle/>
          <a:p>
            <a:r>
              <a:rPr lang="en-US" sz="2400">
                <a:solidFill>
                  <a:schemeClr val="accent2"/>
                </a:solidFill>
                <a:latin typeface="Comic Sans MS" pitchFamily="66" charset="0"/>
              </a:rPr>
              <a:t>ordered list</a:t>
            </a:r>
          </a:p>
        </p:txBody>
      </p:sp>
      <p:sp>
        <p:nvSpPr>
          <p:cNvPr id="667656" name="Text Box 8"/>
          <p:cNvSpPr txBox="1">
            <a:spLocks noChangeArrowheads="1"/>
          </p:cNvSpPr>
          <p:nvPr/>
        </p:nvSpPr>
        <p:spPr bwMode="auto">
          <a:xfrm>
            <a:off x="1501775" y="5376863"/>
            <a:ext cx="2500313" cy="457200"/>
          </a:xfrm>
          <a:prstGeom prst="rect">
            <a:avLst/>
          </a:prstGeom>
          <a:noFill/>
          <a:ln w="9525">
            <a:noFill/>
            <a:miter lim="800000"/>
            <a:headEnd/>
            <a:tailEnd/>
          </a:ln>
          <a:effectLst/>
        </p:spPr>
        <p:txBody>
          <a:bodyPr wrap="none">
            <a:spAutoFit/>
          </a:bodyPr>
          <a:lstStyle/>
          <a:p>
            <a:r>
              <a:rPr lang="en-US" sz="2400">
                <a:solidFill>
                  <a:schemeClr val="accent2"/>
                </a:solidFill>
                <a:latin typeface="Comic Sans MS" pitchFamily="66" charset="0"/>
              </a:rPr>
              <a:t>unordered array</a:t>
            </a:r>
          </a:p>
        </p:txBody>
      </p:sp>
      <p:sp>
        <p:nvSpPr>
          <p:cNvPr id="667657" name="Text Box 9"/>
          <p:cNvSpPr txBox="1">
            <a:spLocks noChangeArrowheads="1"/>
          </p:cNvSpPr>
          <p:nvPr/>
        </p:nvSpPr>
        <p:spPr bwMode="auto">
          <a:xfrm>
            <a:off x="1501775" y="5818188"/>
            <a:ext cx="2198688" cy="457200"/>
          </a:xfrm>
          <a:prstGeom prst="rect">
            <a:avLst/>
          </a:prstGeom>
          <a:noFill/>
          <a:ln w="9525">
            <a:noFill/>
            <a:miter lim="800000"/>
            <a:headEnd/>
            <a:tailEnd/>
          </a:ln>
          <a:effectLst/>
        </p:spPr>
        <p:txBody>
          <a:bodyPr wrap="none">
            <a:spAutoFit/>
          </a:bodyPr>
          <a:lstStyle/>
          <a:p>
            <a:r>
              <a:rPr lang="en-US" sz="2400">
                <a:solidFill>
                  <a:schemeClr val="accent2"/>
                </a:solidFill>
                <a:latin typeface="Comic Sans MS" pitchFamily="66" charset="0"/>
              </a:rPr>
              <a:t>unordered list</a:t>
            </a:r>
          </a:p>
        </p:txBody>
      </p:sp>
      <p:sp>
        <p:nvSpPr>
          <p:cNvPr id="667658" name="Text Box 10"/>
          <p:cNvSpPr txBox="1">
            <a:spLocks noChangeArrowheads="1"/>
          </p:cNvSpPr>
          <p:nvPr/>
        </p:nvSpPr>
        <p:spPr bwMode="auto">
          <a:xfrm>
            <a:off x="4819650" y="4492625"/>
            <a:ext cx="844550" cy="457200"/>
          </a:xfrm>
          <a:prstGeom prst="rect">
            <a:avLst/>
          </a:prstGeom>
          <a:noFill/>
          <a:ln w="9525">
            <a:noFill/>
            <a:miter lim="800000"/>
            <a:headEnd/>
            <a:tailEnd/>
          </a:ln>
          <a:effectLst/>
        </p:spPr>
        <p:txBody>
          <a:bodyPr wrap="none">
            <a:spAutoFit/>
          </a:bodyPr>
          <a:lstStyle/>
          <a:p>
            <a:r>
              <a:rPr lang="en-US" sz="2400"/>
              <a:t>O(N)</a:t>
            </a:r>
          </a:p>
        </p:txBody>
      </p:sp>
      <p:sp>
        <p:nvSpPr>
          <p:cNvPr id="667659" name="Text Box 11"/>
          <p:cNvSpPr txBox="1">
            <a:spLocks noChangeArrowheads="1"/>
          </p:cNvSpPr>
          <p:nvPr/>
        </p:nvSpPr>
        <p:spPr bwMode="auto">
          <a:xfrm>
            <a:off x="4819650" y="4933950"/>
            <a:ext cx="844550" cy="457200"/>
          </a:xfrm>
          <a:prstGeom prst="rect">
            <a:avLst/>
          </a:prstGeom>
          <a:noFill/>
          <a:ln w="9525">
            <a:noFill/>
            <a:miter lim="800000"/>
            <a:headEnd/>
            <a:tailEnd/>
          </a:ln>
          <a:effectLst/>
        </p:spPr>
        <p:txBody>
          <a:bodyPr wrap="none">
            <a:spAutoFit/>
          </a:bodyPr>
          <a:lstStyle/>
          <a:p>
            <a:r>
              <a:rPr lang="en-US" sz="2400"/>
              <a:t>O(N)</a:t>
            </a:r>
          </a:p>
        </p:txBody>
      </p:sp>
      <p:sp>
        <p:nvSpPr>
          <p:cNvPr id="667660" name="Text Box 12"/>
          <p:cNvSpPr txBox="1">
            <a:spLocks noChangeArrowheads="1"/>
          </p:cNvSpPr>
          <p:nvPr/>
        </p:nvSpPr>
        <p:spPr bwMode="auto">
          <a:xfrm>
            <a:off x="6680200" y="5376863"/>
            <a:ext cx="844550" cy="457200"/>
          </a:xfrm>
          <a:prstGeom prst="rect">
            <a:avLst/>
          </a:prstGeom>
          <a:noFill/>
          <a:ln w="9525">
            <a:noFill/>
            <a:miter lim="800000"/>
            <a:headEnd/>
            <a:tailEnd/>
          </a:ln>
          <a:effectLst/>
        </p:spPr>
        <p:txBody>
          <a:bodyPr wrap="none">
            <a:spAutoFit/>
          </a:bodyPr>
          <a:lstStyle/>
          <a:p>
            <a:r>
              <a:rPr lang="en-US" sz="2400"/>
              <a:t>O(N)</a:t>
            </a:r>
          </a:p>
        </p:txBody>
      </p:sp>
      <p:sp>
        <p:nvSpPr>
          <p:cNvPr id="667661" name="Text Box 13"/>
          <p:cNvSpPr txBox="1">
            <a:spLocks noChangeArrowheads="1"/>
          </p:cNvSpPr>
          <p:nvPr/>
        </p:nvSpPr>
        <p:spPr bwMode="auto">
          <a:xfrm>
            <a:off x="6680200" y="5818188"/>
            <a:ext cx="844550" cy="457200"/>
          </a:xfrm>
          <a:prstGeom prst="rect">
            <a:avLst/>
          </a:prstGeom>
          <a:noFill/>
          <a:ln w="9525">
            <a:noFill/>
            <a:miter lim="800000"/>
            <a:headEnd/>
            <a:tailEnd/>
          </a:ln>
          <a:effectLst/>
        </p:spPr>
        <p:txBody>
          <a:bodyPr wrap="none">
            <a:spAutoFit/>
          </a:bodyPr>
          <a:lstStyle/>
          <a:p>
            <a:r>
              <a:rPr lang="en-US" sz="2400"/>
              <a:t>O(N)</a:t>
            </a:r>
          </a:p>
        </p:txBody>
      </p:sp>
      <p:sp>
        <p:nvSpPr>
          <p:cNvPr id="667662" name="Text Box 14"/>
          <p:cNvSpPr txBox="1">
            <a:spLocks noChangeArrowheads="1"/>
          </p:cNvSpPr>
          <p:nvPr/>
        </p:nvSpPr>
        <p:spPr bwMode="auto">
          <a:xfrm>
            <a:off x="4845050" y="5376863"/>
            <a:ext cx="793750" cy="457200"/>
          </a:xfrm>
          <a:prstGeom prst="rect">
            <a:avLst/>
          </a:prstGeom>
          <a:noFill/>
          <a:ln w="9525">
            <a:noFill/>
            <a:miter lim="800000"/>
            <a:headEnd/>
            <a:tailEnd/>
          </a:ln>
          <a:effectLst/>
        </p:spPr>
        <p:txBody>
          <a:bodyPr wrap="none">
            <a:spAutoFit/>
          </a:bodyPr>
          <a:lstStyle/>
          <a:p>
            <a:r>
              <a:rPr lang="en-US" sz="2400"/>
              <a:t>O(1)</a:t>
            </a:r>
          </a:p>
        </p:txBody>
      </p:sp>
      <p:sp>
        <p:nvSpPr>
          <p:cNvPr id="667663" name="Text Box 15"/>
          <p:cNvSpPr txBox="1">
            <a:spLocks noChangeArrowheads="1"/>
          </p:cNvSpPr>
          <p:nvPr/>
        </p:nvSpPr>
        <p:spPr bwMode="auto">
          <a:xfrm>
            <a:off x="4845050" y="5818188"/>
            <a:ext cx="793750" cy="457200"/>
          </a:xfrm>
          <a:prstGeom prst="rect">
            <a:avLst/>
          </a:prstGeom>
          <a:noFill/>
          <a:ln w="9525">
            <a:noFill/>
            <a:miter lim="800000"/>
            <a:headEnd/>
            <a:tailEnd/>
          </a:ln>
          <a:effectLst/>
        </p:spPr>
        <p:txBody>
          <a:bodyPr wrap="none">
            <a:spAutoFit/>
          </a:bodyPr>
          <a:lstStyle/>
          <a:p>
            <a:r>
              <a:rPr lang="en-US" sz="2400"/>
              <a:t>O(1)</a:t>
            </a:r>
          </a:p>
        </p:txBody>
      </p:sp>
      <p:sp>
        <p:nvSpPr>
          <p:cNvPr id="667664" name="Text Box 16"/>
          <p:cNvSpPr txBox="1">
            <a:spLocks noChangeArrowheads="1"/>
          </p:cNvSpPr>
          <p:nvPr/>
        </p:nvSpPr>
        <p:spPr bwMode="auto">
          <a:xfrm>
            <a:off x="6704013" y="4494213"/>
            <a:ext cx="1082675" cy="457200"/>
          </a:xfrm>
          <a:prstGeom prst="rect">
            <a:avLst/>
          </a:prstGeom>
          <a:noFill/>
          <a:ln w="9525">
            <a:noFill/>
            <a:miter lim="800000"/>
            <a:headEnd/>
            <a:tailEnd/>
          </a:ln>
          <a:effectLst/>
        </p:spPr>
        <p:txBody>
          <a:bodyPr wrap="none">
            <a:spAutoFit/>
          </a:bodyPr>
          <a:lstStyle/>
          <a:p>
            <a:r>
              <a:rPr lang="en-US" sz="2400"/>
              <a:t>O(lgN)</a:t>
            </a:r>
          </a:p>
        </p:txBody>
      </p:sp>
      <p:sp>
        <p:nvSpPr>
          <p:cNvPr id="667665" name="Text Box 17"/>
          <p:cNvSpPr txBox="1">
            <a:spLocks noChangeArrowheads="1"/>
          </p:cNvSpPr>
          <p:nvPr/>
        </p:nvSpPr>
        <p:spPr bwMode="auto">
          <a:xfrm>
            <a:off x="6704013" y="4935538"/>
            <a:ext cx="844550" cy="457200"/>
          </a:xfrm>
          <a:prstGeom prst="rect">
            <a:avLst/>
          </a:prstGeom>
          <a:noFill/>
          <a:ln w="9525">
            <a:noFill/>
            <a:miter lim="800000"/>
            <a:headEnd/>
            <a:tailEnd/>
          </a:ln>
          <a:effectLst/>
        </p:spPr>
        <p:txBody>
          <a:bodyPr wrap="none">
            <a:spAutoFit/>
          </a:bodyPr>
          <a:lstStyle/>
          <a:p>
            <a:r>
              <a:rPr lang="en-US" sz="2400"/>
              <a:t>O(N)</a:t>
            </a:r>
          </a:p>
        </p:txBody>
      </p:sp>
      <p:sp>
        <p:nvSpPr>
          <p:cNvPr id="667666" name="Text Box 18"/>
          <p:cNvSpPr txBox="1">
            <a:spLocks noChangeArrowheads="1"/>
          </p:cNvSpPr>
          <p:nvPr/>
        </p:nvSpPr>
        <p:spPr bwMode="auto">
          <a:xfrm>
            <a:off x="1503363" y="4049713"/>
            <a:ext cx="2682875" cy="457200"/>
          </a:xfrm>
          <a:prstGeom prst="rect">
            <a:avLst/>
          </a:prstGeom>
          <a:noFill/>
          <a:ln w="9525">
            <a:noFill/>
            <a:miter lim="800000"/>
            <a:headEnd/>
            <a:tailEnd/>
          </a:ln>
          <a:effectLst/>
        </p:spPr>
        <p:txBody>
          <a:bodyPr wrap="none">
            <a:spAutoFit/>
          </a:bodyPr>
          <a:lstStyle/>
          <a:p>
            <a:r>
              <a:rPr lang="en-US" sz="2400">
                <a:solidFill>
                  <a:schemeClr val="accent2"/>
                </a:solidFill>
                <a:latin typeface="Comic Sans MS" pitchFamily="66" charset="0"/>
              </a:rPr>
              <a:t>direct addressing</a:t>
            </a:r>
          </a:p>
        </p:txBody>
      </p:sp>
      <p:sp>
        <p:nvSpPr>
          <p:cNvPr id="667667" name="Text Box 19"/>
          <p:cNvSpPr txBox="1">
            <a:spLocks noChangeArrowheads="1"/>
          </p:cNvSpPr>
          <p:nvPr/>
        </p:nvSpPr>
        <p:spPr bwMode="auto">
          <a:xfrm>
            <a:off x="4821238" y="4049713"/>
            <a:ext cx="793750" cy="457200"/>
          </a:xfrm>
          <a:prstGeom prst="rect">
            <a:avLst/>
          </a:prstGeom>
          <a:noFill/>
          <a:ln w="9525">
            <a:noFill/>
            <a:miter lim="800000"/>
            <a:headEnd/>
            <a:tailEnd/>
          </a:ln>
          <a:effectLst/>
        </p:spPr>
        <p:txBody>
          <a:bodyPr wrap="none">
            <a:spAutoFit/>
          </a:bodyPr>
          <a:lstStyle/>
          <a:p>
            <a:r>
              <a:rPr lang="en-US" sz="2400"/>
              <a:t>O(1)</a:t>
            </a:r>
          </a:p>
        </p:txBody>
      </p:sp>
      <p:sp>
        <p:nvSpPr>
          <p:cNvPr id="667668" name="Text Box 20"/>
          <p:cNvSpPr txBox="1">
            <a:spLocks noChangeArrowheads="1"/>
          </p:cNvSpPr>
          <p:nvPr/>
        </p:nvSpPr>
        <p:spPr bwMode="auto">
          <a:xfrm>
            <a:off x="6705600" y="4051300"/>
            <a:ext cx="793750" cy="457200"/>
          </a:xfrm>
          <a:prstGeom prst="rect">
            <a:avLst/>
          </a:prstGeom>
          <a:noFill/>
          <a:ln w="9525">
            <a:noFill/>
            <a:miter lim="800000"/>
            <a:headEnd/>
            <a:tailEnd/>
          </a:ln>
          <a:effectLst/>
        </p:spPr>
        <p:txBody>
          <a:bodyPr wrap="none">
            <a:spAutoFit/>
          </a:bodyPr>
          <a:lstStyle/>
          <a:p>
            <a:r>
              <a:rPr lang="en-US" sz="2400"/>
              <a:t>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676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76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76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76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76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76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76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76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76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76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76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76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676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676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76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676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67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2" grpId="0"/>
      <p:bldP spid="667653" grpId="0"/>
      <p:bldP spid="667654" grpId="0"/>
      <p:bldP spid="667655" grpId="0"/>
      <p:bldP spid="667656" grpId="0"/>
      <p:bldP spid="667657" grpId="0"/>
      <p:bldP spid="667658" grpId="0"/>
      <p:bldP spid="667659" grpId="0"/>
      <p:bldP spid="667660" grpId="0"/>
      <p:bldP spid="667661" grpId="0"/>
      <p:bldP spid="667662" grpId="0"/>
      <p:bldP spid="667663" grpId="0"/>
      <p:bldP spid="667664" grpId="0"/>
      <p:bldP spid="667665" grpId="0"/>
      <p:bldP spid="667666" grpId="0"/>
      <p:bldP spid="667667" grpId="0"/>
      <p:bldP spid="6676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6BF88C48-4399-4088-9D7D-20C80D576FCA}" type="slidenum">
              <a:rPr lang="en-US"/>
              <a:pPr/>
              <a:t>18</a:t>
            </a:fld>
            <a:endParaRPr lang="en-US"/>
          </a:p>
        </p:txBody>
      </p:sp>
      <p:sp>
        <p:nvSpPr>
          <p:cNvPr id="668674" name="Rectangle 2"/>
          <p:cNvSpPr>
            <a:spLocks noGrp="1" noChangeArrowheads="1"/>
          </p:cNvSpPr>
          <p:nvPr>
            <p:ph type="title"/>
          </p:nvPr>
        </p:nvSpPr>
        <p:spPr/>
        <p:txBody>
          <a:bodyPr/>
          <a:lstStyle/>
          <a:p>
            <a:r>
              <a:rPr lang="en-US"/>
              <a:t>Examples Using Direct Addressing</a:t>
            </a:r>
          </a:p>
        </p:txBody>
      </p:sp>
      <p:pic>
        <p:nvPicPr>
          <p:cNvPr id="668676" name="Picture 4"/>
          <p:cNvPicPr>
            <a:picLocks noGrp="1" noChangeAspect="1" noChangeArrowheads="1"/>
          </p:cNvPicPr>
          <p:nvPr>
            <p:ph type="body" idx="1"/>
          </p:nvPr>
        </p:nvPicPr>
        <p:blipFill>
          <a:blip r:embed="rId3"/>
          <a:srcRect/>
          <a:stretch>
            <a:fillRect/>
          </a:stretch>
        </p:blipFill>
        <p:spPr>
          <a:xfrm>
            <a:off x="804863" y="4025900"/>
            <a:ext cx="7908925" cy="1284288"/>
          </a:xfrm>
          <a:noFill/>
          <a:ln/>
        </p:spPr>
      </p:pic>
      <p:pic>
        <p:nvPicPr>
          <p:cNvPr id="668677" name="Picture 5"/>
          <p:cNvPicPr>
            <a:picLocks noChangeAspect="1" noChangeArrowheads="1"/>
          </p:cNvPicPr>
          <p:nvPr/>
        </p:nvPicPr>
        <p:blipFill>
          <a:blip r:embed="rId4"/>
          <a:srcRect/>
          <a:stretch>
            <a:fillRect/>
          </a:stretch>
        </p:blipFill>
        <p:spPr bwMode="auto">
          <a:xfrm>
            <a:off x="2674938" y="5459413"/>
            <a:ext cx="4292600" cy="1017587"/>
          </a:xfrm>
          <a:prstGeom prst="rect">
            <a:avLst/>
          </a:prstGeom>
          <a:noFill/>
          <a:ln w="9525">
            <a:noFill/>
            <a:miter lim="800000"/>
            <a:headEnd/>
            <a:tailEnd/>
          </a:ln>
          <a:effectLst/>
        </p:spPr>
      </p:pic>
      <p:sp>
        <p:nvSpPr>
          <p:cNvPr id="668679" name="Text Box 7"/>
          <p:cNvSpPr txBox="1">
            <a:spLocks noChangeArrowheads="1"/>
          </p:cNvSpPr>
          <p:nvPr/>
        </p:nvSpPr>
        <p:spPr bwMode="auto">
          <a:xfrm>
            <a:off x="671513" y="3482975"/>
            <a:ext cx="1727200" cy="457200"/>
          </a:xfrm>
          <a:prstGeom prst="rect">
            <a:avLst/>
          </a:prstGeom>
          <a:noFill/>
          <a:ln w="9525">
            <a:noFill/>
            <a:miter lim="800000"/>
            <a:headEnd/>
            <a:tailEnd/>
          </a:ln>
          <a:effectLst/>
        </p:spPr>
        <p:txBody>
          <a:bodyPr wrap="none">
            <a:spAutoFit/>
          </a:bodyPr>
          <a:lstStyle/>
          <a:p>
            <a:r>
              <a:rPr lang="en-US" sz="2400">
                <a:solidFill>
                  <a:schemeClr val="accent2"/>
                </a:solidFill>
                <a:latin typeface="Comic Sans MS" pitchFamily="66" charset="0"/>
              </a:rPr>
              <a:t>Example 2:</a:t>
            </a:r>
          </a:p>
        </p:txBody>
      </p:sp>
      <p:pic>
        <p:nvPicPr>
          <p:cNvPr id="668680" name="Picture 8"/>
          <p:cNvPicPr>
            <a:picLocks noChangeAspect="1" noChangeArrowheads="1"/>
          </p:cNvPicPr>
          <p:nvPr/>
        </p:nvPicPr>
        <p:blipFill>
          <a:blip r:embed="rId5"/>
          <a:srcRect l="1573" b="32593"/>
          <a:stretch>
            <a:fillRect/>
          </a:stretch>
        </p:blipFill>
        <p:spPr bwMode="auto">
          <a:xfrm>
            <a:off x="427038" y="1806575"/>
            <a:ext cx="8047037" cy="1493838"/>
          </a:xfrm>
          <a:prstGeom prst="rect">
            <a:avLst/>
          </a:prstGeom>
          <a:noFill/>
          <a:ln w="9525">
            <a:noFill/>
            <a:miter lim="800000"/>
            <a:headEnd/>
            <a:tailEnd/>
          </a:ln>
          <a:effectLst/>
        </p:spPr>
      </p:pic>
      <p:sp>
        <p:nvSpPr>
          <p:cNvPr id="668681" name="Text Box 9"/>
          <p:cNvSpPr txBox="1">
            <a:spLocks noChangeArrowheads="1"/>
          </p:cNvSpPr>
          <p:nvPr/>
        </p:nvSpPr>
        <p:spPr bwMode="auto">
          <a:xfrm>
            <a:off x="687388" y="1350963"/>
            <a:ext cx="1677987" cy="457200"/>
          </a:xfrm>
          <a:prstGeom prst="rect">
            <a:avLst/>
          </a:prstGeom>
          <a:noFill/>
          <a:ln w="9525">
            <a:noFill/>
            <a:miter lim="800000"/>
            <a:headEnd/>
            <a:tailEnd/>
          </a:ln>
          <a:effectLst/>
        </p:spPr>
        <p:txBody>
          <a:bodyPr wrap="none">
            <a:spAutoFit/>
          </a:bodyPr>
          <a:lstStyle/>
          <a:p>
            <a:r>
              <a:rPr lang="en-US" sz="2400">
                <a:solidFill>
                  <a:schemeClr val="accent2"/>
                </a:solidFill>
                <a:latin typeface="Comic Sans MS" pitchFamily="66" charset="0"/>
              </a:rPr>
              <a:t>Example 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57BD516-ADF5-409A-B578-A8F0D6BE38D9}" type="slidenum">
              <a:rPr lang="en-US"/>
              <a:pPr/>
              <a:t>19</a:t>
            </a:fld>
            <a:endParaRPr lang="en-US"/>
          </a:p>
        </p:txBody>
      </p:sp>
      <p:sp>
        <p:nvSpPr>
          <p:cNvPr id="562178" name="Rectangle 2"/>
          <p:cNvSpPr>
            <a:spLocks noGrp="1" noChangeArrowheads="1"/>
          </p:cNvSpPr>
          <p:nvPr>
            <p:ph type="title"/>
          </p:nvPr>
        </p:nvSpPr>
        <p:spPr/>
        <p:txBody>
          <a:bodyPr/>
          <a:lstStyle/>
          <a:p>
            <a:r>
              <a:rPr lang="en-US"/>
              <a:t>Hash Tables</a:t>
            </a:r>
          </a:p>
        </p:txBody>
      </p:sp>
      <p:sp>
        <p:nvSpPr>
          <p:cNvPr id="562179" name="Rectangle 3"/>
          <p:cNvSpPr>
            <a:spLocks noGrp="1" noChangeArrowheads="1"/>
          </p:cNvSpPr>
          <p:nvPr>
            <p:ph type="body" idx="1"/>
          </p:nvPr>
        </p:nvSpPr>
        <p:spPr/>
        <p:txBody>
          <a:bodyPr/>
          <a:lstStyle/>
          <a:p>
            <a:pPr>
              <a:lnSpc>
                <a:spcPct val="110000"/>
              </a:lnSpc>
            </a:pPr>
            <a:r>
              <a:rPr lang="en-US"/>
              <a:t>When </a:t>
            </a:r>
            <a:r>
              <a:rPr lang="en-US">
                <a:latin typeface="Comic Sans MS" pitchFamily="66" charset="0"/>
              </a:rPr>
              <a:t>K</a:t>
            </a:r>
            <a:r>
              <a:rPr lang="en-US"/>
              <a:t> is much smaller than </a:t>
            </a:r>
            <a:r>
              <a:rPr lang="en-US">
                <a:latin typeface="Comic Sans MS" pitchFamily="66" charset="0"/>
              </a:rPr>
              <a:t>U</a:t>
            </a:r>
            <a:r>
              <a:rPr lang="en-US"/>
              <a:t>, a </a:t>
            </a:r>
            <a:r>
              <a:rPr lang="en-US" b="1"/>
              <a:t>hash table</a:t>
            </a:r>
            <a:r>
              <a:rPr lang="en-US"/>
              <a:t> requires much less space than a </a:t>
            </a:r>
            <a:r>
              <a:rPr lang="en-US" b="1"/>
              <a:t>direct-address table</a:t>
            </a:r>
          </a:p>
          <a:p>
            <a:pPr lvl="1">
              <a:lnSpc>
                <a:spcPct val="110000"/>
              </a:lnSpc>
            </a:pPr>
            <a:r>
              <a:rPr lang="en-US"/>
              <a:t>Can reduce storage requirements to </a:t>
            </a:r>
            <a:r>
              <a:rPr lang="en-US">
                <a:latin typeface="Comic Sans MS" pitchFamily="66" charset="0"/>
              </a:rPr>
              <a:t>|K|</a:t>
            </a:r>
            <a:endParaRPr lang="en-US"/>
          </a:p>
          <a:p>
            <a:pPr lvl="1">
              <a:lnSpc>
                <a:spcPct val="110000"/>
              </a:lnSpc>
            </a:pPr>
            <a:r>
              <a:rPr lang="en-US"/>
              <a:t>Can still get </a:t>
            </a:r>
            <a:r>
              <a:rPr lang="en-US">
                <a:latin typeface="Comic Sans MS" pitchFamily="66" charset="0"/>
              </a:rPr>
              <a:t>O(1)</a:t>
            </a:r>
            <a:r>
              <a:rPr lang="en-US"/>
              <a:t> search time, but on the </a:t>
            </a:r>
            <a:r>
              <a:rPr lang="en-US" u="sng"/>
              <a:t>average</a:t>
            </a:r>
            <a:r>
              <a:rPr lang="en-US"/>
              <a:t> case, not the worst case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11A604D-6452-4C2C-9A8A-0715E28593FD}" type="slidenum">
              <a:rPr lang="en-US"/>
              <a:pPr/>
              <a:t>2</a:t>
            </a:fld>
            <a:endParaRPr lang="en-US"/>
          </a:p>
        </p:txBody>
      </p:sp>
      <p:sp>
        <p:nvSpPr>
          <p:cNvPr id="660482" name="Rectangle 2"/>
          <p:cNvSpPr>
            <a:spLocks noGrp="1" noChangeArrowheads="1"/>
          </p:cNvSpPr>
          <p:nvPr>
            <p:ph type="title"/>
          </p:nvPr>
        </p:nvSpPr>
        <p:spPr/>
        <p:txBody>
          <a:bodyPr/>
          <a:lstStyle/>
          <a:p>
            <a:r>
              <a:rPr lang="en-US"/>
              <a:t>The Search Problem</a:t>
            </a:r>
          </a:p>
        </p:txBody>
      </p:sp>
      <p:sp>
        <p:nvSpPr>
          <p:cNvPr id="660483" name="Rectangle 3"/>
          <p:cNvSpPr>
            <a:spLocks noGrp="1" noChangeArrowheads="1"/>
          </p:cNvSpPr>
          <p:nvPr>
            <p:ph type="body" idx="1"/>
          </p:nvPr>
        </p:nvSpPr>
        <p:spPr>
          <a:xfrm>
            <a:off x="350838" y="1214438"/>
            <a:ext cx="8474075" cy="5413375"/>
          </a:xfrm>
        </p:spPr>
        <p:txBody>
          <a:bodyPr/>
          <a:lstStyle/>
          <a:p>
            <a:r>
              <a:rPr lang="en-US" dirty="0"/>
              <a:t>Find items with </a:t>
            </a:r>
            <a:r>
              <a:rPr lang="en-US" dirty="0">
                <a:solidFill>
                  <a:srgbClr val="CC0000"/>
                </a:solidFill>
                <a:latin typeface="Comic Sans MS" pitchFamily="66" charset="0"/>
              </a:rPr>
              <a:t>keys</a:t>
            </a:r>
            <a:r>
              <a:rPr lang="en-US" dirty="0"/>
              <a:t> matching a given </a:t>
            </a:r>
            <a:r>
              <a:rPr lang="en-US" dirty="0">
                <a:solidFill>
                  <a:srgbClr val="CC0000"/>
                </a:solidFill>
                <a:latin typeface="Comic Sans MS" pitchFamily="66" charset="0"/>
              </a:rPr>
              <a:t>search key</a:t>
            </a:r>
          </a:p>
          <a:p>
            <a:pPr lvl="1"/>
            <a:r>
              <a:rPr lang="en-US" dirty="0">
                <a:latin typeface="Comic Sans MS" pitchFamily="66" charset="0"/>
              </a:rPr>
              <a:t>Given an array A, containing n keys, and a search key x, find the index </a:t>
            </a:r>
            <a:r>
              <a:rPr lang="en-US" dirty="0" err="1">
                <a:latin typeface="Comic Sans MS" pitchFamily="66" charset="0"/>
              </a:rPr>
              <a:t>i</a:t>
            </a:r>
            <a:r>
              <a:rPr lang="en-US" dirty="0">
                <a:latin typeface="Comic Sans MS" pitchFamily="66" charset="0"/>
              </a:rPr>
              <a:t> such as x=A[</a:t>
            </a:r>
            <a:r>
              <a:rPr lang="en-US" dirty="0" err="1">
                <a:latin typeface="Comic Sans MS" pitchFamily="66" charset="0"/>
              </a:rPr>
              <a:t>i</a:t>
            </a:r>
            <a:r>
              <a:rPr lang="en-US" dirty="0">
                <a:latin typeface="Comic Sans MS" pitchFamily="66" charset="0"/>
              </a:rPr>
              <a:t>]</a:t>
            </a:r>
          </a:p>
          <a:p>
            <a:pPr lvl="1"/>
            <a:r>
              <a:rPr lang="en-US" dirty="0" smtClean="0">
                <a:latin typeface="Comic Sans MS" pitchFamily="66" charset="0"/>
              </a:rPr>
              <a:t>As in the case of sorting, a key could be part of a large record</a:t>
            </a:r>
            <a:r>
              <a:rPr lang="en-US" dirty="0">
                <a:latin typeface="Comic Sans MS" pitchFamily="66" charset="0"/>
              </a:rPr>
              <a:t>.</a:t>
            </a:r>
          </a:p>
        </p:txBody>
      </p:sp>
      <p:pic>
        <p:nvPicPr>
          <p:cNvPr id="660485" name="Picture 5"/>
          <p:cNvPicPr>
            <a:picLocks noChangeAspect="1" noChangeArrowheads="1"/>
          </p:cNvPicPr>
          <p:nvPr/>
        </p:nvPicPr>
        <p:blipFill>
          <a:blip r:embed="rId3"/>
          <a:srcRect l="21936" t="55894" r="30228"/>
          <a:stretch>
            <a:fillRect/>
          </a:stretch>
        </p:blipFill>
        <p:spPr bwMode="auto">
          <a:xfrm>
            <a:off x="2362200" y="4419600"/>
            <a:ext cx="4984750" cy="14843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9E93A55-C040-4A68-A852-05E33174BD12}" type="slidenum">
              <a:rPr lang="en-US"/>
              <a:pPr/>
              <a:t>20</a:t>
            </a:fld>
            <a:endParaRPr lang="en-US"/>
          </a:p>
        </p:txBody>
      </p:sp>
      <p:sp>
        <p:nvSpPr>
          <p:cNvPr id="563202" name="Rectangle 2"/>
          <p:cNvSpPr>
            <a:spLocks noGrp="1" noChangeArrowheads="1"/>
          </p:cNvSpPr>
          <p:nvPr>
            <p:ph type="title"/>
          </p:nvPr>
        </p:nvSpPr>
        <p:spPr/>
        <p:txBody>
          <a:bodyPr/>
          <a:lstStyle/>
          <a:p>
            <a:r>
              <a:rPr lang="en-US"/>
              <a:t>Hash Tables</a:t>
            </a:r>
          </a:p>
        </p:txBody>
      </p:sp>
      <p:sp>
        <p:nvSpPr>
          <p:cNvPr id="563203" name="Rectangle 3"/>
          <p:cNvSpPr>
            <a:spLocks noGrp="1" noChangeArrowheads="1"/>
          </p:cNvSpPr>
          <p:nvPr>
            <p:ph type="body" idx="1"/>
          </p:nvPr>
        </p:nvSpPr>
        <p:spPr>
          <a:xfrm>
            <a:off x="350838" y="1106488"/>
            <a:ext cx="8229600" cy="5184775"/>
          </a:xfrm>
        </p:spPr>
        <p:txBody>
          <a:bodyPr/>
          <a:lstStyle/>
          <a:p>
            <a:pPr>
              <a:lnSpc>
                <a:spcPct val="130000"/>
              </a:lnSpc>
              <a:buFontTx/>
              <a:buNone/>
            </a:pPr>
            <a:r>
              <a:rPr lang="en-US" sz="2400" b="1"/>
              <a:t>Idea: </a:t>
            </a:r>
          </a:p>
          <a:p>
            <a:pPr lvl="1">
              <a:lnSpc>
                <a:spcPct val="130000"/>
              </a:lnSpc>
            </a:pPr>
            <a:r>
              <a:rPr lang="en-US" sz="2000"/>
              <a:t>Use a function </a:t>
            </a:r>
            <a:r>
              <a:rPr lang="en-US" sz="2000">
                <a:latin typeface="Comic Sans MS" pitchFamily="66" charset="0"/>
              </a:rPr>
              <a:t>h</a:t>
            </a:r>
            <a:r>
              <a:rPr lang="en-US" sz="2000"/>
              <a:t> to compute the slot for each key</a:t>
            </a:r>
          </a:p>
          <a:p>
            <a:pPr lvl="1">
              <a:lnSpc>
                <a:spcPct val="130000"/>
              </a:lnSpc>
            </a:pPr>
            <a:r>
              <a:rPr lang="en-US" sz="2000"/>
              <a:t>Store the element in slot</a:t>
            </a:r>
            <a:r>
              <a:rPr lang="en-US" sz="2000">
                <a:latin typeface="Comic Sans MS" pitchFamily="66" charset="0"/>
              </a:rPr>
              <a:t> h(k)</a:t>
            </a:r>
          </a:p>
          <a:p>
            <a:pPr>
              <a:lnSpc>
                <a:spcPct val="130000"/>
              </a:lnSpc>
            </a:pPr>
            <a:r>
              <a:rPr lang="en-US" sz="2400"/>
              <a:t>A </a:t>
            </a:r>
            <a:r>
              <a:rPr lang="en-US" sz="2400" b="1"/>
              <a:t>hash function</a:t>
            </a:r>
            <a:r>
              <a:rPr lang="en-US" sz="2400"/>
              <a:t> </a:t>
            </a:r>
            <a:r>
              <a:rPr lang="en-US" sz="2400">
                <a:latin typeface="Comic Sans MS" pitchFamily="66" charset="0"/>
              </a:rPr>
              <a:t>h</a:t>
            </a:r>
            <a:r>
              <a:rPr lang="en-US" sz="2400"/>
              <a:t> transforms a key into an index in a hash table </a:t>
            </a:r>
            <a:r>
              <a:rPr lang="en-US" sz="2400">
                <a:latin typeface="Comic Sans MS" pitchFamily="66" charset="0"/>
              </a:rPr>
              <a:t>T[0…m-1]:</a:t>
            </a:r>
          </a:p>
          <a:p>
            <a:pPr>
              <a:lnSpc>
                <a:spcPct val="130000"/>
              </a:lnSpc>
              <a:buFontTx/>
              <a:buNone/>
            </a:pPr>
            <a:r>
              <a:rPr lang="en-US" sz="2400"/>
              <a:t>		</a:t>
            </a:r>
            <a:r>
              <a:rPr lang="en-US" sz="2400">
                <a:latin typeface="Comic Sans MS" pitchFamily="66" charset="0"/>
              </a:rPr>
              <a:t>h : U → {0, 1, . . . , m - 1}</a:t>
            </a:r>
            <a:endParaRPr lang="en-US" sz="2400"/>
          </a:p>
          <a:p>
            <a:pPr>
              <a:lnSpc>
                <a:spcPct val="130000"/>
              </a:lnSpc>
            </a:pPr>
            <a:r>
              <a:rPr lang="en-US" sz="2400"/>
              <a:t>We say that </a:t>
            </a:r>
            <a:r>
              <a:rPr lang="en-US" sz="2400">
                <a:latin typeface="Comic Sans MS" pitchFamily="66" charset="0"/>
              </a:rPr>
              <a:t>k</a:t>
            </a:r>
            <a:r>
              <a:rPr lang="en-US" sz="2400"/>
              <a:t> </a:t>
            </a:r>
            <a:r>
              <a:rPr lang="en-US" sz="2400" b="1"/>
              <a:t>hashes </a:t>
            </a:r>
            <a:r>
              <a:rPr lang="en-US" sz="2400"/>
              <a:t>to slot </a:t>
            </a:r>
            <a:r>
              <a:rPr lang="en-US" sz="2400">
                <a:latin typeface="Comic Sans MS" pitchFamily="66" charset="0"/>
              </a:rPr>
              <a:t>h(k)</a:t>
            </a:r>
          </a:p>
          <a:p>
            <a:pPr>
              <a:lnSpc>
                <a:spcPct val="130000"/>
              </a:lnSpc>
            </a:pPr>
            <a:r>
              <a:rPr lang="en-US" sz="2400"/>
              <a:t>Advantages:</a:t>
            </a:r>
          </a:p>
          <a:p>
            <a:pPr lvl="1">
              <a:lnSpc>
                <a:spcPct val="130000"/>
              </a:lnSpc>
            </a:pPr>
            <a:r>
              <a:rPr lang="en-US" sz="2000"/>
              <a:t>Reduce the range of array indices handled: </a:t>
            </a:r>
            <a:r>
              <a:rPr lang="en-US" sz="2000">
                <a:solidFill>
                  <a:srgbClr val="DD0111"/>
                </a:solidFill>
                <a:latin typeface="Comic Sans MS" pitchFamily="66" charset="0"/>
              </a:rPr>
              <a:t>m</a:t>
            </a:r>
            <a:r>
              <a:rPr lang="en-US" sz="2000">
                <a:solidFill>
                  <a:srgbClr val="DD0111"/>
                </a:solidFill>
              </a:rPr>
              <a:t> instead of </a:t>
            </a:r>
            <a:r>
              <a:rPr lang="en-US" sz="2000">
                <a:solidFill>
                  <a:srgbClr val="DD0111"/>
                </a:solidFill>
                <a:latin typeface="Comic Sans MS" pitchFamily="66" charset="0"/>
              </a:rPr>
              <a:t>|U|</a:t>
            </a:r>
          </a:p>
          <a:p>
            <a:pPr lvl="1">
              <a:lnSpc>
                <a:spcPct val="130000"/>
              </a:lnSpc>
            </a:pPr>
            <a:r>
              <a:rPr lang="en-US" sz="2000"/>
              <a:t>Storage is also reduced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1"/>
          </p:nvPr>
        </p:nvSpPr>
        <p:spPr/>
        <p:txBody>
          <a:bodyPr/>
          <a:lstStyle/>
          <a:p>
            <a:fld id="{16F14EA1-C307-4E05-B543-61E6A86F1364}" type="slidenum">
              <a:rPr lang="en-US"/>
              <a:pPr/>
              <a:t>21</a:t>
            </a:fld>
            <a:endParaRPr lang="en-US"/>
          </a:p>
        </p:txBody>
      </p:sp>
      <p:sp>
        <p:nvSpPr>
          <p:cNvPr id="564226" name="Rectangle 2"/>
          <p:cNvSpPr>
            <a:spLocks noGrp="1" noChangeArrowheads="1"/>
          </p:cNvSpPr>
          <p:nvPr>
            <p:ph type="title"/>
          </p:nvPr>
        </p:nvSpPr>
        <p:spPr/>
        <p:txBody>
          <a:bodyPr/>
          <a:lstStyle/>
          <a:p>
            <a:r>
              <a:rPr lang="en-US"/>
              <a:t>Example: </a:t>
            </a:r>
            <a:r>
              <a:rPr lang="en-US" sz="3200"/>
              <a:t>HASH TABLES</a:t>
            </a:r>
          </a:p>
        </p:txBody>
      </p:sp>
      <p:sp>
        <p:nvSpPr>
          <p:cNvPr id="564228" name="Oval 4"/>
          <p:cNvSpPr>
            <a:spLocks noChangeArrowheads="1"/>
          </p:cNvSpPr>
          <p:nvPr/>
        </p:nvSpPr>
        <p:spPr bwMode="auto">
          <a:xfrm>
            <a:off x="1270000" y="1741488"/>
            <a:ext cx="3400425" cy="2771775"/>
          </a:xfrm>
          <a:prstGeom prst="ellipse">
            <a:avLst/>
          </a:prstGeom>
          <a:noFill/>
          <a:ln w="25400">
            <a:solidFill>
              <a:schemeClr val="tx1"/>
            </a:solidFill>
            <a:round/>
            <a:headEnd/>
            <a:tailEnd/>
          </a:ln>
          <a:effectLst/>
        </p:spPr>
        <p:txBody>
          <a:bodyPr wrap="none" anchor="ctr"/>
          <a:lstStyle/>
          <a:p>
            <a:endParaRPr lang="en-US"/>
          </a:p>
        </p:txBody>
      </p:sp>
      <p:sp>
        <p:nvSpPr>
          <p:cNvPr id="564229" name="Oval 5"/>
          <p:cNvSpPr>
            <a:spLocks noChangeArrowheads="1"/>
          </p:cNvSpPr>
          <p:nvPr/>
        </p:nvSpPr>
        <p:spPr bwMode="auto">
          <a:xfrm>
            <a:off x="1820863" y="2863850"/>
            <a:ext cx="2357437" cy="1322388"/>
          </a:xfrm>
          <a:prstGeom prst="ellipse">
            <a:avLst/>
          </a:prstGeom>
          <a:noFill/>
          <a:ln w="25400">
            <a:solidFill>
              <a:schemeClr val="tx1"/>
            </a:solidFill>
            <a:round/>
            <a:headEnd/>
            <a:tailEnd/>
          </a:ln>
          <a:effectLst/>
        </p:spPr>
        <p:txBody>
          <a:bodyPr wrap="none" anchor="ctr"/>
          <a:lstStyle/>
          <a:p>
            <a:endParaRPr lang="en-US"/>
          </a:p>
        </p:txBody>
      </p:sp>
      <p:sp>
        <p:nvSpPr>
          <p:cNvPr id="564230" name="Text Box 6"/>
          <p:cNvSpPr txBox="1">
            <a:spLocks noChangeArrowheads="1"/>
          </p:cNvSpPr>
          <p:nvPr/>
        </p:nvSpPr>
        <p:spPr bwMode="auto">
          <a:xfrm>
            <a:off x="1693863" y="1817688"/>
            <a:ext cx="1987550" cy="641350"/>
          </a:xfrm>
          <a:prstGeom prst="rect">
            <a:avLst/>
          </a:prstGeom>
          <a:noFill/>
          <a:ln w="9525">
            <a:noFill/>
            <a:miter lim="800000"/>
            <a:headEnd/>
            <a:tailEnd/>
          </a:ln>
          <a:effectLst/>
        </p:spPr>
        <p:txBody>
          <a:bodyPr wrap="none">
            <a:spAutoFit/>
          </a:bodyPr>
          <a:lstStyle/>
          <a:p>
            <a:pPr algn="ctr"/>
            <a:r>
              <a:rPr lang="en-US"/>
              <a:t>U</a:t>
            </a:r>
          </a:p>
          <a:p>
            <a:pPr algn="ctr"/>
            <a:r>
              <a:rPr lang="en-US"/>
              <a:t>(universe of keys)</a:t>
            </a:r>
          </a:p>
        </p:txBody>
      </p:sp>
      <p:sp>
        <p:nvSpPr>
          <p:cNvPr id="564231" name="Text Box 7"/>
          <p:cNvSpPr txBox="1">
            <a:spLocks noChangeArrowheads="1"/>
          </p:cNvSpPr>
          <p:nvPr/>
        </p:nvSpPr>
        <p:spPr bwMode="auto">
          <a:xfrm>
            <a:off x="1860550" y="2992438"/>
            <a:ext cx="869950" cy="915987"/>
          </a:xfrm>
          <a:prstGeom prst="rect">
            <a:avLst/>
          </a:prstGeom>
          <a:noFill/>
          <a:ln w="9525">
            <a:noFill/>
            <a:miter lim="800000"/>
            <a:headEnd/>
            <a:tailEnd/>
          </a:ln>
          <a:effectLst/>
        </p:spPr>
        <p:txBody>
          <a:bodyPr wrap="none">
            <a:spAutoFit/>
          </a:bodyPr>
          <a:lstStyle/>
          <a:p>
            <a:pPr algn="ctr"/>
            <a:r>
              <a:rPr lang="en-US"/>
              <a:t>K</a:t>
            </a:r>
          </a:p>
          <a:p>
            <a:pPr algn="ctr"/>
            <a:r>
              <a:rPr lang="en-US"/>
              <a:t>(actual</a:t>
            </a:r>
          </a:p>
          <a:p>
            <a:pPr algn="ctr"/>
            <a:r>
              <a:rPr lang="en-US"/>
              <a:t>keys)</a:t>
            </a:r>
          </a:p>
        </p:txBody>
      </p:sp>
      <p:graphicFrame>
        <p:nvGraphicFramePr>
          <p:cNvPr id="564232" name="Group 8"/>
          <p:cNvGraphicFramePr>
            <a:graphicFrameLocks noGrp="1"/>
          </p:cNvGraphicFramePr>
          <p:nvPr>
            <p:ph sz="half" idx="2"/>
          </p:nvPr>
        </p:nvGraphicFramePr>
        <p:xfrm>
          <a:off x="6062663" y="1403350"/>
          <a:ext cx="701675" cy="3427413"/>
        </p:xfrm>
        <a:graphic>
          <a:graphicData uri="http://schemas.openxmlformats.org/drawingml/2006/table">
            <a:tbl>
              <a:tblPr/>
              <a:tblGrid>
                <a:gridCol w="70167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4256" name="Text Box 32"/>
          <p:cNvSpPr txBox="1">
            <a:spLocks noChangeArrowheads="1"/>
          </p:cNvSpPr>
          <p:nvPr/>
        </p:nvSpPr>
        <p:spPr bwMode="auto">
          <a:xfrm>
            <a:off x="6773863" y="1358900"/>
            <a:ext cx="311150" cy="366713"/>
          </a:xfrm>
          <a:prstGeom prst="rect">
            <a:avLst/>
          </a:prstGeom>
          <a:noFill/>
          <a:ln w="9525">
            <a:noFill/>
            <a:miter lim="800000"/>
            <a:headEnd/>
            <a:tailEnd/>
          </a:ln>
          <a:effectLst/>
        </p:spPr>
        <p:txBody>
          <a:bodyPr wrap="none">
            <a:spAutoFit/>
          </a:bodyPr>
          <a:lstStyle/>
          <a:p>
            <a:r>
              <a:rPr lang="en-US"/>
              <a:t>0</a:t>
            </a:r>
          </a:p>
        </p:txBody>
      </p:sp>
      <p:sp>
        <p:nvSpPr>
          <p:cNvPr id="564257" name="Text Box 33"/>
          <p:cNvSpPr txBox="1">
            <a:spLocks noChangeArrowheads="1"/>
          </p:cNvSpPr>
          <p:nvPr/>
        </p:nvSpPr>
        <p:spPr bwMode="auto">
          <a:xfrm>
            <a:off x="6773863" y="4483100"/>
            <a:ext cx="704850" cy="366713"/>
          </a:xfrm>
          <a:prstGeom prst="rect">
            <a:avLst/>
          </a:prstGeom>
          <a:noFill/>
          <a:ln w="9525">
            <a:noFill/>
            <a:miter lim="800000"/>
            <a:headEnd/>
            <a:tailEnd/>
          </a:ln>
          <a:effectLst/>
        </p:spPr>
        <p:txBody>
          <a:bodyPr wrap="none">
            <a:spAutoFit/>
          </a:bodyPr>
          <a:lstStyle/>
          <a:p>
            <a:r>
              <a:rPr lang="en-US"/>
              <a:t>m - 1</a:t>
            </a:r>
          </a:p>
        </p:txBody>
      </p:sp>
      <p:sp>
        <p:nvSpPr>
          <p:cNvPr id="564258" name="Text Box 34"/>
          <p:cNvSpPr txBox="1">
            <a:spLocks noChangeArrowheads="1"/>
          </p:cNvSpPr>
          <p:nvPr/>
        </p:nvSpPr>
        <p:spPr bwMode="auto">
          <a:xfrm>
            <a:off x="6773863" y="3792538"/>
            <a:ext cx="661987" cy="366712"/>
          </a:xfrm>
          <a:prstGeom prst="rect">
            <a:avLst/>
          </a:prstGeom>
          <a:noFill/>
          <a:ln w="9525">
            <a:noFill/>
            <a:miter lim="800000"/>
            <a:headEnd/>
            <a:tailEnd/>
          </a:ln>
          <a:effectLst/>
        </p:spPr>
        <p:txBody>
          <a:bodyPr wrap="none">
            <a:spAutoFit/>
          </a:bodyPr>
          <a:lstStyle/>
          <a:p>
            <a:r>
              <a:rPr lang="en-US"/>
              <a:t>h(k</a:t>
            </a:r>
            <a:r>
              <a:rPr lang="en-US" baseline="-25000"/>
              <a:t>3</a:t>
            </a:r>
            <a:r>
              <a:rPr lang="en-US"/>
              <a:t>)</a:t>
            </a:r>
          </a:p>
        </p:txBody>
      </p:sp>
      <p:sp>
        <p:nvSpPr>
          <p:cNvPr id="564259" name="Text Box 35"/>
          <p:cNvSpPr txBox="1">
            <a:spLocks noChangeArrowheads="1"/>
          </p:cNvSpPr>
          <p:nvPr/>
        </p:nvSpPr>
        <p:spPr bwMode="auto">
          <a:xfrm>
            <a:off x="6773863" y="3130550"/>
            <a:ext cx="1463675" cy="366713"/>
          </a:xfrm>
          <a:prstGeom prst="rect">
            <a:avLst/>
          </a:prstGeom>
          <a:noFill/>
          <a:ln w="9525">
            <a:noFill/>
            <a:miter lim="800000"/>
            <a:headEnd/>
            <a:tailEnd/>
          </a:ln>
          <a:effectLst/>
        </p:spPr>
        <p:txBody>
          <a:bodyPr wrap="none">
            <a:spAutoFit/>
          </a:bodyPr>
          <a:lstStyle/>
          <a:p>
            <a:r>
              <a:rPr lang="en-US"/>
              <a:t>h(k</a:t>
            </a:r>
            <a:r>
              <a:rPr lang="en-US" baseline="-25000"/>
              <a:t>2</a:t>
            </a:r>
            <a:r>
              <a:rPr lang="en-US"/>
              <a:t>) = h(k</a:t>
            </a:r>
            <a:r>
              <a:rPr lang="en-US" baseline="-25000"/>
              <a:t>5</a:t>
            </a:r>
            <a:r>
              <a:rPr lang="en-US"/>
              <a:t>) </a:t>
            </a:r>
          </a:p>
        </p:txBody>
      </p:sp>
      <p:sp>
        <p:nvSpPr>
          <p:cNvPr id="564260" name="Rectangle 36"/>
          <p:cNvSpPr>
            <a:spLocks noChangeArrowheads="1"/>
          </p:cNvSpPr>
          <p:nvPr/>
        </p:nvSpPr>
        <p:spPr bwMode="auto">
          <a:xfrm>
            <a:off x="6773863" y="2081213"/>
            <a:ext cx="661987" cy="366712"/>
          </a:xfrm>
          <a:prstGeom prst="rect">
            <a:avLst/>
          </a:prstGeom>
          <a:noFill/>
          <a:ln w="9525">
            <a:noFill/>
            <a:miter lim="800000"/>
            <a:headEnd/>
            <a:tailEnd/>
          </a:ln>
          <a:effectLst/>
        </p:spPr>
        <p:txBody>
          <a:bodyPr wrap="none">
            <a:spAutoFit/>
          </a:bodyPr>
          <a:lstStyle/>
          <a:p>
            <a:r>
              <a:rPr lang="en-US"/>
              <a:t>h(k</a:t>
            </a:r>
            <a:r>
              <a:rPr lang="en-US" baseline="-25000"/>
              <a:t>1</a:t>
            </a:r>
            <a:r>
              <a:rPr lang="en-US"/>
              <a:t>)</a:t>
            </a:r>
          </a:p>
        </p:txBody>
      </p:sp>
      <p:sp>
        <p:nvSpPr>
          <p:cNvPr id="564261" name="Rectangle 37"/>
          <p:cNvSpPr>
            <a:spLocks noChangeArrowheads="1"/>
          </p:cNvSpPr>
          <p:nvPr/>
        </p:nvSpPr>
        <p:spPr bwMode="auto">
          <a:xfrm>
            <a:off x="6773863" y="2424113"/>
            <a:ext cx="661987" cy="366712"/>
          </a:xfrm>
          <a:prstGeom prst="rect">
            <a:avLst/>
          </a:prstGeom>
          <a:noFill/>
          <a:ln w="9525">
            <a:noFill/>
            <a:miter lim="800000"/>
            <a:headEnd/>
            <a:tailEnd/>
          </a:ln>
          <a:effectLst/>
        </p:spPr>
        <p:txBody>
          <a:bodyPr wrap="none">
            <a:spAutoFit/>
          </a:bodyPr>
          <a:lstStyle/>
          <a:p>
            <a:r>
              <a:rPr lang="en-US"/>
              <a:t>h(k</a:t>
            </a:r>
            <a:r>
              <a:rPr lang="en-US" baseline="-25000"/>
              <a:t>4</a:t>
            </a:r>
            <a:r>
              <a:rPr lang="en-US"/>
              <a:t>)</a:t>
            </a:r>
          </a:p>
        </p:txBody>
      </p:sp>
      <p:sp>
        <p:nvSpPr>
          <p:cNvPr id="564262" name="Line 38"/>
          <p:cNvSpPr>
            <a:spLocks noChangeShapeType="1"/>
          </p:cNvSpPr>
          <p:nvPr/>
        </p:nvSpPr>
        <p:spPr bwMode="auto">
          <a:xfrm flipV="1">
            <a:off x="2806700" y="2249488"/>
            <a:ext cx="3228975" cy="8001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564263" name="Line 39"/>
          <p:cNvSpPr>
            <a:spLocks noChangeShapeType="1"/>
          </p:cNvSpPr>
          <p:nvPr/>
        </p:nvSpPr>
        <p:spPr bwMode="auto">
          <a:xfrm flipV="1">
            <a:off x="3078163" y="2627313"/>
            <a:ext cx="2979737" cy="650875"/>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564264" name="Line 40"/>
          <p:cNvSpPr>
            <a:spLocks noChangeShapeType="1"/>
          </p:cNvSpPr>
          <p:nvPr/>
        </p:nvSpPr>
        <p:spPr bwMode="auto">
          <a:xfrm>
            <a:off x="3706813" y="3263900"/>
            <a:ext cx="2322512" cy="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564265" name="Line 41"/>
          <p:cNvSpPr>
            <a:spLocks noChangeShapeType="1"/>
          </p:cNvSpPr>
          <p:nvPr/>
        </p:nvSpPr>
        <p:spPr bwMode="auto">
          <a:xfrm flipV="1">
            <a:off x="2892425" y="3306763"/>
            <a:ext cx="3157538" cy="528637"/>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564266" name="Line 42"/>
          <p:cNvSpPr>
            <a:spLocks noChangeShapeType="1"/>
          </p:cNvSpPr>
          <p:nvPr/>
        </p:nvSpPr>
        <p:spPr bwMode="auto">
          <a:xfrm>
            <a:off x="3606800" y="3821113"/>
            <a:ext cx="2422525" cy="185737"/>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564267" name="Rectangle 43"/>
          <p:cNvSpPr>
            <a:spLocks noChangeArrowheads="1"/>
          </p:cNvSpPr>
          <p:nvPr/>
        </p:nvSpPr>
        <p:spPr bwMode="auto">
          <a:xfrm>
            <a:off x="2536825" y="2900363"/>
            <a:ext cx="382588" cy="366712"/>
          </a:xfrm>
          <a:prstGeom prst="rect">
            <a:avLst/>
          </a:prstGeom>
          <a:noFill/>
          <a:ln w="9525">
            <a:noFill/>
            <a:miter lim="800000"/>
            <a:headEnd/>
            <a:tailEnd/>
          </a:ln>
          <a:effectLst/>
        </p:spPr>
        <p:txBody>
          <a:bodyPr wrap="none">
            <a:spAutoFit/>
          </a:bodyPr>
          <a:lstStyle/>
          <a:p>
            <a:r>
              <a:rPr lang="en-US"/>
              <a:t>k</a:t>
            </a:r>
            <a:r>
              <a:rPr lang="en-US" baseline="-25000"/>
              <a:t>1</a:t>
            </a:r>
            <a:endParaRPr lang="en-US"/>
          </a:p>
        </p:txBody>
      </p:sp>
      <p:sp>
        <p:nvSpPr>
          <p:cNvPr id="564268" name="Rectangle 44"/>
          <p:cNvSpPr>
            <a:spLocks noChangeArrowheads="1"/>
          </p:cNvSpPr>
          <p:nvPr/>
        </p:nvSpPr>
        <p:spPr bwMode="auto">
          <a:xfrm>
            <a:off x="2760663" y="3159125"/>
            <a:ext cx="382587" cy="366713"/>
          </a:xfrm>
          <a:prstGeom prst="rect">
            <a:avLst/>
          </a:prstGeom>
          <a:noFill/>
          <a:ln w="9525">
            <a:noFill/>
            <a:miter lim="800000"/>
            <a:headEnd/>
            <a:tailEnd/>
          </a:ln>
          <a:effectLst/>
        </p:spPr>
        <p:txBody>
          <a:bodyPr wrap="none">
            <a:spAutoFit/>
          </a:bodyPr>
          <a:lstStyle/>
          <a:p>
            <a:r>
              <a:rPr lang="en-US"/>
              <a:t>k</a:t>
            </a:r>
            <a:r>
              <a:rPr lang="en-US" baseline="-25000"/>
              <a:t>4</a:t>
            </a:r>
            <a:endParaRPr lang="en-US"/>
          </a:p>
        </p:txBody>
      </p:sp>
      <p:sp>
        <p:nvSpPr>
          <p:cNvPr id="564269" name="Rectangle 45"/>
          <p:cNvSpPr>
            <a:spLocks noChangeArrowheads="1"/>
          </p:cNvSpPr>
          <p:nvPr/>
        </p:nvSpPr>
        <p:spPr bwMode="auto">
          <a:xfrm>
            <a:off x="3389313" y="3173413"/>
            <a:ext cx="382587" cy="366712"/>
          </a:xfrm>
          <a:prstGeom prst="rect">
            <a:avLst/>
          </a:prstGeom>
          <a:noFill/>
          <a:ln w="9525">
            <a:noFill/>
            <a:miter lim="800000"/>
            <a:headEnd/>
            <a:tailEnd/>
          </a:ln>
          <a:effectLst/>
        </p:spPr>
        <p:txBody>
          <a:bodyPr wrap="none">
            <a:spAutoFit/>
          </a:bodyPr>
          <a:lstStyle/>
          <a:p>
            <a:r>
              <a:rPr lang="en-US"/>
              <a:t>k</a:t>
            </a:r>
            <a:r>
              <a:rPr lang="en-US" baseline="-25000"/>
              <a:t>2</a:t>
            </a:r>
            <a:endParaRPr lang="en-US"/>
          </a:p>
        </p:txBody>
      </p:sp>
      <p:sp>
        <p:nvSpPr>
          <p:cNvPr id="564270" name="Rectangle 46"/>
          <p:cNvSpPr>
            <a:spLocks noChangeArrowheads="1"/>
          </p:cNvSpPr>
          <p:nvPr/>
        </p:nvSpPr>
        <p:spPr bwMode="auto">
          <a:xfrm>
            <a:off x="2581275" y="3781425"/>
            <a:ext cx="382588" cy="366713"/>
          </a:xfrm>
          <a:prstGeom prst="rect">
            <a:avLst/>
          </a:prstGeom>
          <a:noFill/>
          <a:ln w="9525">
            <a:noFill/>
            <a:miter lim="800000"/>
            <a:headEnd/>
            <a:tailEnd/>
          </a:ln>
          <a:effectLst/>
        </p:spPr>
        <p:txBody>
          <a:bodyPr wrap="none">
            <a:spAutoFit/>
          </a:bodyPr>
          <a:lstStyle/>
          <a:p>
            <a:r>
              <a:rPr lang="en-US"/>
              <a:t>k</a:t>
            </a:r>
            <a:r>
              <a:rPr lang="en-US" baseline="-25000"/>
              <a:t>5</a:t>
            </a:r>
            <a:endParaRPr lang="en-US"/>
          </a:p>
        </p:txBody>
      </p:sp>
      <p:sp>
        <p:nvSpPr>
          <p:cNvPr id="564271" name="Rectangle 47"/>
          <p:cNvSpPr>
            <a:spLocks noChangeArrowheads="1"/>
          </p:cNvSpPr>
          <p:nvPr/>
        </p:nvSpPr>
        <p:spPr bwMode="auto">
          <a:xfrm>
            <a:off x="3289300" y="3732213"/>
            <a:ext cx="382588" cy="366712"/>
          </a:xfrm>
          <a:prstGeom prst="rect">
            <a:avLst/>
          </a:prstGeom>
          <a:noFill/>
          <a:ln w="9525">
            <a:noFill/>
            <a:miter lim="800000"/>
            <a:headEnd/>
            <a:tailEnd/>
          </a:ln>
          <a:effectLst/>
        </p:spPr>
        <p:txBody>
          <a:bodyPr wrap="none">
            <a:spAutoFit/>
          </a:bodyPr>
          <a:lstStyle/>
          <a:p>
            <a:r>
              <a:rPr lang="en-US"/>
              <a:t>k</a:t>
            </a:r>
            <a:r>
              <a:rPr lang="en-US" baseline="-25000"/>
              <a:t>3</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5"/>
          <p:cNvSpPr>
            <a:spLocks noGrp="1"/>
          </p:cNvSpPr>
          <p:nvPr>
            <p:ph type="sldNum" sz="quarter" idx="11"/>
          </p:nvPr>
        </p:nvSpPr>
        <p:spPr/>
        <p:txBody>
          <a:bodyPr/>
          <a:lstStyle/>
          <a:p>
            <a:fld id="{893B2ACB-2583-4C05-8CE1-583FB10DFCAD}" type="slidenum">
              <a:rPr lang="en-US"/>
              <a:pPr/>
              <a:t>22</a:t>
            </a:fld>
            <a:endParaRPr lang="en-US"/>
          </a:p>
        </p:txBody>
      </p:sp>
      <p:sp>
        <p:nvSpPr>
          <p:cNvPr id="672770" name="Rectangle 2"/>
          <p:cNvSpPr>
            <a:spLocks noGrp="1" noChangeArrowheads="1"/>
          </p:cNvSpPr>
          <p:nvPr>
            <p:ph type="title"/>
          </p:nvPr>
        </p:nvSpPr>
        <p:spPr/>
        <p:txBody>
          <a:bodyPr>
            <a:normAutofit/>
          </a:bodyPr>
          <a:lstStyle/>
          <a:p>
            <a:r>
              <a:rPr lang="en-US" sz="3200" dirty="0" smtClean="0"/>
              <a:t>Collisions</a:t>
            </a:r>
            <a:endParaRPr lang="en-US" sz="3200" dirty="0"/>
          </a:p>
        </p:txBody>
      </p:sp>
      <p:sp>
        <p:nvSpPr>
          <p:cNvPr id="672772" name="Oval 4"/>
          <p:cNvSpPr>
            <a:spLocks noChangeArrowheads="1"/>
          </p:cNvSpPr>
          <p:nvPr/>
        </p:nvSpPr>
        <p:spPr bwMode="auto">
          <a:xfrm>
            <a:off x="1270000" y="1741488"/>
            <a:ext cx="3400425" cy="2771775"/>
          </a:xfrm>
          <a:prstGeom prst="ellipse">
            <a:avLst/>
          </a:prstGeom>
          <a:noFill/>
          <a:ln w="25400">
            <a:solidFill>
              <a:schemeClr val="tx1"/>
            </a:solidFill>
            <a:round/>
            <a:headEnd/>
            <a:tailEnd/>
          </a:ln>
          <a:effectLst/>
        </p:spPr>
        <p:txBody>
          <a:bodyPr wrap="none" anchor="ctr"/>
          <a:lstStyle/>
          <a:p>
            <a:endParaRPr lang="en-US"/>
          </a:p>
        </p:txBody>
      </p:sp>
      <p:sp>
        <p:nvSpPr>
          <p:cNvPr id="672773" name="Oval 5"/>
          <p:cNvSpPr>
            <a:spLocks noChangeArrowheads="1"/>
          </p:cNvSpPr>
          <p:nvPr/>
        </p:nvSpPr>
        <p:spPr bwMode="auto">
          <a:xfrm>
            <a:off x="1820863" y="2863850"/>
            <a:ext cx="2357437" cy="1322388"/>
          </a:xfrm>
          <a:prstGeom prst="ellipse">
            <a:avLst/>
          </a:prstGeom>
          <a:noFill/>
          <a:ln w="25400">
            <a:solidFill>
              <a:schemeClr val="tx1"/>
            </a:solidFill>
            <a:round/>
            <a:headEnd/>
            <a:tailEnd/>
          </a:ln>
          <a:effectLst/>
        </p:spPr>
        <p:txBody>
          <a:bodyPr wrap="none" anchor="ctr"/>
          <a:lstStyle/>
          <a:p>
            <a:endParaRPr lang="en-US"/>
          </a:p>
        </p:txBody>
      </p:sp>
      <p:sp>
        <p:nvSpPr>
          <p:cNvPr id="672774" name="Text Box 6"/>
          <p:cNvSpPr txBox="1">
            <a:spLocks noChangeArrowheads="1"/>
          </p:cNvSpPr>
          <p:nvPr/>
        </p:nvSpPr>
        <p:spPr bwMode="auto">
          <a:xfrm>
            <a:off x="1693863" y="1817688"/>
            <a:ext cx="1987550" cy="641350"/>
          </a:xfrm>
          <a:prstGeom prst="rect">
            <a:avLst/>
          </a:prstGeom>
          <a:noFill/>
          <a:ln w="9525">
            <a:noFill/>
            <a:miter lim="800000"/>
            <a:headEnd/>
            <a:tailEnd/>
          </a:ln>
          <a:effectLst/>
        </p:spPr>
        <p:txBody>
          <a:bodyPr wrap="none">
            <a:spAutoFit/>
          </a:bodyPr>
          <a:lstStyle/>
          <a:p>
            <a:pPr algn="ctr"/>
            <a:r>
              <a:rPr lang="en-US"/>
              <a:t>U</a:t>
            </a:r>
          </a:p>
          <a:p>
            <a:pPr algn="ctr"/>
            <a:r>
              <a:rPr lang="en-US"/>
              <a:t>(universe of keys)</a:t>
            </a:r>
          </a:p>
        </p:txBody>
      </p:sp>
      <p:sp>
        <p:nvSpPr>
          <p:cNvPr id="672775" name="Text Box 7"/>
          <p:cNvSpPr txBox="1">
            <a:spLocks noChangeArrowheads="1"/>
          </p:cNvSpPr>
          <p:nvPr/>
        </p:nvSpPr>
        <p:spPr bwMode="auto">
          <a:xfrm>
            <a:off x="1860550" y="2992438"/>
            <a:ext cx="869950" cy="915987"/>
          </a:xfrm>
          <a:prstGeom prst="rect">
            <a:avLst/>
          </a:prstGeom>
          <a:noFill/>
          <a:ln w="9525">
            <a:noFill/>
            <a:miter lim="800000"/>
            <a:headEnd/>
            <a:tailEnd/>
          </a:ln>
          <a:effectLst/>
        </p:spPr>
        <p:txBody>
          <a:bodyPr wrap="none">
            <a:spAutoFit/>
          </a:bodyPr>
          <a:lstStyle/>
          <a:p>
            <a:pPr algn="ctr"/>
            <a:r>
              <a:rPr lang="en-US"/>
              <a:t>K</a:t>
            </a:r>
          </a:p>
          <a:p>
            <a:pPr algn="ctr"/>
            <a:r>
              <a:rPr lang="en-US"/>
              <a:t>(actual</a:t>
            </a:r>
          </a:p>
          <a:p>
            <a:pPr algn="ctr"/>
            <a:r>
              <a:rPr lang="en-US"/>
              <a:t>keys)</a:t>
            </a:r>
          </a:p>
        </p:txBody>
      </p:sp>
      <p:graphicFrame>
        <p:nvGraphicFramePr>
          <p:cNvPr id="672776" name="Group 8"/>
          <p:cNvGraphicFramePr>
            <a:graphicFrameLocks noGrp="1"/>
          </p:cNvGraphicFramePr>
          <p:nvPr>
            <p:ph sz="half" idx="2"/>
          </p:nvPr>
        </p:nvGraphicFramePr>
        <p:xfrm>
          <a:off x="6062663" y="1403350"/>
          <a:ext cx="701675" cy="3427413"/>
        </p:xfrm>
        <a:graphic>
          <a:graphicData uri="http://schemas.openxmlformats.org/drawingml/2006/table">
            <a:tbl>
              <a:tblPr/>
              <a:tblGrid>
                <a:gridCol w="70167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2800" name="Text Box 32"/>
          <p:cNvSpPr txBox="1">
            <a:spLocks noChangeArrowheads="1"/>
          </p:cNvSpPr>
          <p:nvPr/>
        </p:nvSpPr>
        <p:spPr bwMode="auto">
          <a:xfrm>
            <a:off x="6773863" y="1358900"/>
            <a:ext cx="311150" cy="366713"/>
          </a:xfrm>
          <a:prstGeom prst="rect">
            <a:avLst/>
          </a:prstGeom>
          <a:noFill/>
          <a:ln w="9525">
            <a:noFill/>
            <a:miter lim="800000"/>
            <a:headEnd/>
            <a:tailEnd/>
          </a:ln>
          <a:effectLst/>
        </p:spPr>
        <p:txBody>
          <a:bodyPr wrap="none">
            <a:spAutoFit/>
          </a:bodyPr>
          <a:lstStyle/>
          <a:p>
            <a:r>
              <a:rPr lang="en-US"/>
              <a:t>0</a:t>
            </a:r>
          </a:p>
        </p:txBody>
      </p:sp>
      <p:sp>
        <p:nvSpPr>
          <p:cNvPr id="672801" name="Text Box 33"/>
          <p:cNvSpPr txBox="1">
            <a:spLocks noChangeArrowheads="1"/>
          </p:cNvSpPr>
          <p:nvPr/>
        </p:nvSpPr>
        <p:spPr bwMode="auto">
          <a:xfrm>
            <a:off x="6773863" y="4483100"/>
            <a:ext cx="704850" cy="366713"/>
          </a:xfrm>
          <a:prstGeom prst="rect">
            <a:avLst/>
          </a:prstGeom>
          <a:noFill/>
          <a:ln w="9525">
            <a:noFill/>
            <a:miter lim="800000"/>
            <a:headEnd/>
            <a:tailEnd/>
          </a:ln>
          <a:effectLst/>
        </p:spPr>
        <p:txBody>
          <a:bodyPr wrap="none">
            <a:spAutoFit/>
          </a:bodyPr>
          <a:lstStyle/>
          <a:p>
            <a:r>
              <a:rPr lang="en-US"/>
              <a:t>m - 1</a:t>
            </a:r>
          </a:p>
        </p:txBody>
      </p:sp>
      <p:sp>
        <p:nvSpPr>
          <p:cNvPr id="672802" name="Text Box 34"/>
          <p:cNvSpPr txBox="1">
            <a:spLocks noChangeArrowheads="1"/>
          </p:cNvSpPr>
          <p:nvPr/>
        </p:nvSpPr>
        <p:spPr bwMode="auto">
          <a:xfrm>
            <a:off x="6773863" y="3792538"/>
            <a:ext cx="661987" cy="366712"/>
          </a:xfrm>
          <a:prstGeom prst="rect">
            <a:avLst/>
          </a:prstGeom>
          <a:noFill/>
          <a:ln w="9525">
            <a:noFill/>
            <a:miter lim="800000"/>
            <a:headEnd/>
            <a:tailEnd/>
          </a:ln>
          <a:effectLst/>
        </p:spPr>
        <p:txBody>
          <a:bodyPr wrap="none">
            <a:spAutoFit/>
          </a:bodyPr>
          <a:lstStyle/>
          <a:p>
            <a:r>
              <a:rPr lang="en-US"/>
              <a:t>h(k</a:t>
            </a:r>
            <a:r>
              <a:rPr lang="en-US" baseline="-25000"/>
              <a:t>3</a:t>
            </a:r>
            <a:r>
              <a:rPr lang="en-US"/>
              <a:t>)</a:t>
            </a:r>
          </a:p>
        </p:txBody>
      </p:sp>
      <p:sp>
        <p:nvSpPr>
          <p:cNvPr id="672803" name="Text Box 35"/>
          <p:cNvSpPr txBox="1">
            <a:spLocks noChangeArrowheads="1"/>
          </p:cNvSpPr>
          <p:nvPr/>
        </p:nvSpPr>
        <p:spPr bwMode="auto">
          <a:xfrm>
            <a:off x="6773863" y="3130550"/>
            <a:ext cx="1463675" cy="366713"/>
          </a:xfrm>
          <a:prstGeom prst="rect">
            <a:avLst/>
          </a:prstGeom>
          <a:noFill/>
          <a:ln w="9525">
            <a:noFill/>
            <a:miter lim="800000"/>
            <a:headEnd/>
            <a:tailEnd/>
          </a:ln>
          <a:effectLst/>
        </p:spPr>
        <p:txBody>
          <a:bodyPr wrap="none">
            <a:spAutoFit/>
          </a:bodyPr>
          <a:lstStyle/>
          <a:p>
            <a:r>
              <a:rPr lang="en-US"/>
              <a:t>h(k</a:t>
            </a:r>
            <a:r>
              <a:rPr lang="en-US" baseline="-25000"/>
              <a:t>2</a:t>
            </a:r>
            <a:r>
              <a:rPr lang="en-US"/>
              <a:t>) = h(k</a:t>
            </a:r>
            <a:r>
              <a:rPr lang="en-US" baseline="-25000"/>
              <a:t>5</a:t>
            </a:r>
            <a:r>
              <a:rPr lang="en-US"/>
              <a:t>) </a:t>
            </a:r>
          </a:p>
        </p:txBody>
      </p:sp>
      <p:sp>
        <p:nvSpPr>
          <p:cNvPr id="672804" name="Rectangle 36"/>
          <p:cNvSpPr>
            <a:spLocks noChangeArrowheads="1"/>
          </p:cNvSpPr>
          <p:nvPr/>
        </p:nvSpPr>
        <p:spPr bwMode="auto">
          <a:xfrm>
            <a:off x="6773863" y="2081213"/>
            <a:ext cx="661987" cy="366712"/>
          </a:xfrm>
          <a:prstGeom prst="rect">
            <a:avLst/>
          </a:prstGeom>
          <a:noFill/>
          <a:ln w="9525">
            <a:noFill/>
            <a:miter lim="800000"/>
            <a:headEnd/>
            <a:tailEnd/>
          </a:ln>
          <a:effectLst/>
        </p:spPr>
        <p:txBody>
          <a:bodyPr wrap="none">
            <a:spAutoFit/>
          </a:bodyPr>
          <a:lstStyle/>
          <a:p>
            <a:r>
              <a:rPr lang="en-US"/>
              <a:t>h(k</a:t>
            </a:r>
            <a:r>
              <a:rPr lang="en-US" baseline="-25000"/>
              <a:t>1</a:t>
            </a:r>
            <a:r>
              <a:rPr lang="en-US"/>
              <a:t>)</a:t>
            </a:r>
          </a:p>
        </p:txBody>
      </p:sp>
      <p:sp>
        <p:nvSpPr>
          <p:cNvPr id="672805" name="Rectangle 37"/>
          <p:cNvSpPr>
            <a:spLocks noChangeArrowheads="1"/>
          </p:cNvSpPr>
          <p:nvPr/>
        </p:nvSpPr>
        <p:spPr bwMode="auto">
          <a:xfrm>
            <a:off x="6773863" y="2424113"/>
            <a:ext cx="661987" cy="366712"/>
          </a:xfrm>
          <a:prstGeom prst="rect">
            <a:avLst/>
          </a:prstGeom>
          <a:noFill/>
          <a:ln w="9525">
            <a:noFill/>
            <a:miter lim="800000"/>
            <a:headEnd/>
            <a:tailEnd/>
          </a:ln>
          <a:effectLst/>
        </p:spPr>
        <p:txBody>
          <a:bodyPr wrap="none">
            <a:spAutoFit/>
          </a:bodyPr>
          <a:lstStyle/>
          <a:p>
            <a:r>
              <a:rPr lang="en-US"/>
              <a:t>h(k</a:t>
            </a:r>
            <a:r>
              <a:rPr lang="en-US" baseline="-25000"/>
              <a:t>4</a:t>
            </a:r>
            <a:r>
              <a:rPr lang="en-US"/>
              <a:t>)</a:t>
            </a:r>
          </a:p>
        </p:txBody>
      </p:sp>
      <p:sp>
        <p:nvSpPr>
          <p:cNvPr id="672806" name="Line 38"/>
          <p:cNvSpPr>
            <a:spLocks noChangeShapeType="1"/>
          </p:cNvSpPr>
          <p:nvPr/>
        </p:nvSpPr>
        <p:spPr bwMode="auto">
          <a:xfrm flipV="1">
            <a:off x="2806700" y="2249488"/>
            <a:ext cx="3228975" cy="80010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672807" name="Line 39"/>
          <p:cNvSpPr>
            <a:spLocks noChangeShapeType="1"/>
          </p:cNvSpPr>
          <p:nvPr/>
        </p:nvSpPr>
        <p:spPr bwMode="auto">
          <a:xfrm flipV="1">
            <a:off x="3078163" y="2627313"/>
            <a:ext cx="2979737" cy="650875"/>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672808" name="Line 40"/>
          <p:cNvSpPr>
            <a:spLocks noChangeShapeType="1"/>
          </p:cNvSpPr>
          <p:nvPr/>
        </p:nvSpPr>
        <p:spPr bwMode="auto">
          <a:xfrm>
            <a:off x="3706813" y="3263900"/>
            <a:ext cx="2322512" cy="0"/>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672809" name="Line 41"/>
          <p:cNvSpPr>
            <a:spLocks noChangeShapeType="1"/>
          </p:cNvSpPr>
          <p:nvPr/>
        </p:nvSpPr>
        <p:spPr bwMode="auto">
          <a:xfrm flipV="1">
            <a:off x="2892425" y="3306763"/>
            <a:ext cx="3157538" cy="528637"/>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672810" name="Line 42"/>
          <p:cNvSpPr>
            <a:spLocks noChangeShapeType="1"/>
          </p:cNvSpPr>
          <p:nvPr/>
        </p:nvSpPr>
        <p:spPr bwMode="auto">
          <a:xfrm>
            <a:off x="3606800" y="3821113"/>
            <a:ext cx="2422525" cy="185737"/>
          </a:xfrm>
          <a:prstGeom prst="line">
            <a:avLst/>
          </a:prstGeom>
          <a:noFill/>
          <a:ln w="12700">
            <a:solidFill>
              <a:schemeClr val="tx1"/>
            </a:solidFill>
            <a:round/>
            <a:headEnd type="oval" w="med" len="med"/>
            <a:tailEnd type="triangle" w="med" len="med"/>
          </a:ln>
          <a:effectLst/>
        </p:spPr>
        <p:txBody>
          <a:bodyPr/>
          <a:lstStyle/>
          <a:p>
            <a:endParaRPr lang="en-US"/>
          </a:p>
        </p:txBody>
      </p:sp>
      <p:sp>
        <p:nvSpPr>
          <p:cNvPr id="672811" name="Rectangle 43"/>
          <p:cNvSpPr>
            <a:spLocks noChangeArrowheads="1"/>
          </p:cNvSpPr>
          <p:nvPr/>
        </p:nvSpPr>
        <p:spPr bwMode="auto">
          <a:xfrm>
            <a:off x="2536825" y="2900363"/>
            <a:ext cx="382588" cy="366712"/>
          </a:xfrm>
          <a:prstGeom prst="rect">
            <a:avLst/>
          </a:prstGeom>
          <a:noFill/>
          <a:ln w="9525">
            <a:noFill/>
            <a:miter lim="800000"/>
            <a:headEnd/>
            <a:tailEnd/>
          </a:ln>
          <a:effectLst/>
        </p:spPr>
        <p:txBody>
          <a:bodyPr wrap="none">
            <a:spAutoFit/>
          </a:bodyPr>
          <a:lstStyle/>
          <a:p>
            <a:r>
              <a:rPr lang="en-US"/>
              <a:t>k</a:t>
            </a:r>
            <a:r>
              <a:rPr lang="en-US" baseline="-25000"/>
              <a:t>1</a:t>
            </a:r>
            <a:endParaRPr lang="en-US"/>
          </a:p>
        </p:txBody>
      </p:sp>
      <p:sp>
        <p:nvSpPr>
          <p:cNvPr id="672812" name="Rectangle 44"/>
          <p:cNvSpPr>
            <a:spLocks noChangeArrowheads="1"/>
          </p:cNvSpPr>
          <p:nvPr/>
        </p:nvSpPr>
        <p:spPr bwMode="auto">
          <a:xfrm>
            <a:off x="2760663" y="3159125"/>
            <a:ext cx="382587" cy="366713"/>
          </a:xfrm>
          <a:prstGeom prst="rect">
            <a:avLst/>
          </a:prstGeom>
          <a:noFill/>
          <a:ln w="9525">
            <a:noFill/>
            <a:miter lim="800000"/>
            <a:headEnd/>
            <a:tailEnd/>
          </a:ln>
          <a:effectLst/>
        </p:spPr>
        <p:txBody>
          <a:bodyPr wrap="none">
            <a:spAutoFit/>
          </a:bodyPr>
          <a:lstStyle/>
          <a:p>
            <a:r>
              <a:rPr lang="en-US"/>
              <a:t>k</a:t>
            </a:r>
            <a:r>
              <a:rPr lang="en-US" baseline="-25000"/>
              <a:t>4</a:t>
            </a:r>
            <a:endParaRPr lang="en-US"/>
          </a:p>
        </p:txBody>
      </p:sp>
      <p:sp>
        <p:nvSpPr>
          <p:cNvPr id="672813" name="Rectangle 45"/>
          <p:cNvSpPr>
            <a:spLocks noChangeArrowheads="1"/>
          </p:cNvSpPr>
          <p:nvPr/>
        </p:nvSpPr>
        <p:spPr bwMode="auto">
          <a:xfrm>
            <a:off x="3389313" y="3173413"/>
            <a:ext cx="382587" cy="366712"/>
          </a:xfrm>
          <a:prstGeom prst="rect">
            <a:avLst/>
          </a:prstGeom>
          <a:noFill/>
          <a:ln w="9525">
            <a:noFill/>
            <a:miter lim="800000"/>
            <a:headEnd/>
            <a:tailEnd/>
          </a:ln>
          <a:effectLst/>
        </p:spPr>
        <p:txBody>
          <a:bodyPr wrap="none">
            <a:spAutoFit/>
          </a:bodyPr>
          <a:lstStyle/>
          <a:p>
            <a:r>
              <a:rPr lang="en-US"/>
              <a:t>k</a:t>
            </a:r>
            <a:r>
              <a:rPr lang="en-US" baseline="-25000"/>
              <a:t>2</a:t>
            </a:r>
            <a:endParaRPr lang="en-US"/>
          </a:p>
        </p:txBody>
      </p:sp>
      <p:sp>
        <p:nvSpPr>
          <p:cNvPr id="672814" name="Rectangle 46"/>
          <p:cNvSpPr>
            <a:spLocks noChangeArrowheads="1"/>
          </p:cNvSpPr>
          <p:nvPr/>
        </p:nvSpPr>
        <p:spPr bwMode="auto">
          <a:xfrm>
            <a:off x="2581275" y="3781425"/>
            <a:ext cx="382588" cy="366713"/>
          </a:xfrm>
          <a:prstGeom prst="rect">
            <a:avLst/>
          </a:prstGeom>
          <a:noFill/>
          <a:ln w="9525">
            <a:noFill/>
            <a:miter lim="800000"/>
            <a:headEnd/>
            <a:tailEnd/>
          </a:ln>
          <a:effectLst/>
        </p:spPr>
        <p:txBody>
          <a:bodyPr wrap="none">
            <a:spAutoFit/>
          </a:bodyPr>
          <a:lstStyle/>
          <a:p>
            <a:r>
              <a:rPr lang="en-US"/>
              <a:t>k</a:t>
            </a:r>
            <a:r>
              <a:rPr lang="en-US" baseline="-25000"/>
              <a:t>5</a:t>
            </a:r>
            <a:endParaRPr lang="en-US"/>
          </a:p>
        </p:txBody>
      </p:sp>
      <p:sp>
        <p:nvSpPr>
          <p:cNvPr id="672815" name="Rectangle 47"/>
          <p:cNvSpPr>
            <a:spLocks noChangeArrowheads="1"/>
          </p:cNvSpPr>
          <p:nvPr/>
        </p:nvSpPr>
        <p:spPr bwMode="auto">
          <a:xfrm>
            <a:off x="3289300" y="3732213"/>
            <a:ext cx="382588" cy="366712"/>
          </a:xfrm>
          <a:prstGeom prst="rect">
            <a:avLst/>
          </a:prstGeom>
          <a:noFill/>
          <a:ln w="9525">
            <a:noFill/>
            <a:miter lim="800000"/>
            <a:headEnd/>
            <a:tailEnd/>
          </a:ln>
          <a:effectLst/>
        </p:spPr>
        <p:txBody>
          <a:bodyPr wrap="none">
            <a:spAutoFit/>
          </a:bodyPr>
          <a:lstStyle/>
          <a:p>
            <a:r>
              <a:rPr lang="en-US"/>
              <a:t>k</a:t>
            </a:r>
            <a:r>
              <a:rPr lang="en-US" baseline="-25000"/>
              <a:t>3</a:t>
            </a:r>
            <a:endParaRPr lang="en-US"/>
          </a:p>
        </p:txBody>
      </p:sp>
      <p:sp>
        <p:nvSpPr>
          <p:cNvPr id="672816" name="Text Box 48"/>
          <p:cNvSpPr txBox="1">
            <a:spLocks noChangeArrowheads="1"/>
          </p:cNvSpPr>
          <p:nvPr/>
        </p:nvSpPr>
        <p:spPr bwMode="auto">
          <a:xfrm>
            <a:off x="7567613" y="3406775"/>
            <a:ext cx="1576387" cy="457200"/>
          </a:xfrm>
          <a:prstGeom prst="rect">
            <a:avLst/>
          </a:prstGeom>
          <a:noFill/>
          <a:ln w="9525">
            <a:noFill/>
            <a:miter lim="800000"/>
            <a:headEnd/>
            <a:tailEnd/>
          </a:ln>
          <a:effectLst/>
        </p:spPr>
        <p:txBody>
          <a:bodyPr wrap="none">
            <a:spAutoFit/>
          </a:bodyPr>
          <a:lstStyle/>
          <a:p>
            <a:r>
              <a:rPr lang="en-US" sz="2400">
                <a:solidFill>
                  <a:srgbClr val="DD0111"/>
                </a:solidFill>
              </a:rPr>
              <a:t>Collisions!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72816"/>
                                        </p:tgtEl>
                                        <p:attrNameLst>
                                          <p:attrName>style.visibility</p:attrName>
                                        </p:attrNameLst>
                                      </p:cBhvr>
                                      <p:to>
                                        <p:strVal val="visible"/>
                                      </p:to>
                                    </p:set>
                                    <p:anim calcmode="lin" valueType="num">
                                      <p:cBhvr additive="base">
                                        <p:cTn id="7" dur="500" fill="hold"/>
                                        <p:tgtEl>
                                          <p:spTgt spid="672816"/>
                                        </p:tgtEl>
                                        <p:attrNameLst>
                                          <p:attrName>ppt_x</p:attrName>
                                        </p:attrNameLst>
                                      </p:cBhvr>
                                      <p:tavLst>
                                        <p:tav tm="0">
                                          <p:val>
                                            <p:strVal val="0-#ppt_w/2"/>
                                          </p:val>
                                        </p:tav>
                                        <p:tav tm="100000">
                                          <p:val>
                                            <p:strVal val="#ppt_x"/>
                                          </p:val>
                                        </p:tav>
                                      </p:tavLst>
                                    </p:anim>
                                    <p:anim calcmode="lin" valueType="num">
                                      <p:cBhvr additive="base">
                                        <p:cTn id="8" dur="500" fill="hold"/>
                                        <p:tgtEl>
                                          <p:spTgt spid="6728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8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5017888-A2E7-4E66-8F71-7BF0BECC6CDC}" type="slidenum">
              <a:rPr lang="en-US"/>
              <a:pPr/>
              <a:t>23</a:t>
            </a:fld>
            <a:endParaRPr lang="en-US"/>
          </a:p>
        </p:txBody>
      </p:sp>
      <p:sp>
        <p:nvSpPr>
          <p:cNvPr id="565250" name="Rectangle 2"/>
          <p:cNvSpPr>
            <a:spLocks noGrp="1" noChangeArrowheads="1"/>
          </p:cNvSpPr>
          <p:nvPr>
            <p:ph type="title"/>
          </p:nvPr>
        </p:nvSpPr>
        <p:spPr/>
        <p:txBody>
          <a:bodyPr/>
          <a:lstStyle/>
          <a:p>
            <a:r>
              <a:rPr lang="en-US" dirty="0"/>
              <a:t>Collisions</a:t>
            </a:r>
          </a:p>
        </p:txBody>
      </p:sp>
      <p:sp>
        <p:nvSpPr>
          <p:cNvPr id="565251" name="Rectangle 3"/>
          <p:cNvSpPr>
            <a:spLocks noGrp="1" noChangeArrowheads="1"/>
          </p:cNvSpPr>
          <p:nvPr>
            <p:ph type="body" idx="1"/>
          </p:nvPr>
        </p:nvSpPr>
        <p:spPr/>
        <p:txBody>
          <a:bodyPr>
            <a:normAutofit fontScale="92500" lnSpcReduction="20000"/>
          </a:bodyPr>
          <a:lstStyle/>
          <a:p>
            <a:pPr>
              <a:lnSpc>
                <a:spcPct val="120000"/>
              </a:lnSpc>
            </a:pPr>
            <a:r>
              <a:rPr lang="en-US"/>
              <a:t>Two or more keys hash to the same slot!!</a:t>
            </a:r>
          </a:p>
          <a:p>
            <a:pPr>
              <a:lnSpc>
                <a:spcPct val="120000"/>
              </a:lnSpc>
            </a:pPr>
            <a:r>
              <a:rPr lang="en-US"/>
              <a:t>For a given set </a:t>
            </a:r>
            <a:r>
              <a:rPr lang="en-US">
                <a:latin typeface="Comic Sans MS" pitchFamily="66" charset="0"/>
              </a:rPr>
              <a:t>K</a:t>
            </a:r>
            <a:r>
              <a:rPr lang="en-US"/>
              <a:t> of keys </a:t>
            </a:r>
          </a:p>
          <a:p>
            <a:pPr lvl="1">
              <a:lnSpc>
                <a:spcPct val="120000"/>
              </a:lnSpc>
            </a:pPr>
            <a:r>
              <a:rPr lang="en-US"/>
              <a:t>If </a:t>
            </a:r>
            <a:r>
              <a:rPr lang="en-US">
                <a:latin typeface="Comic Sans MS" pitchFamily="66" charset="0"/>
              </a:rPr>
              <a:t>|K| ≤ m</a:t>
            </a:r>
            <a:r>
              <a:rPr lang="en-US"/>
              <a:t>, collisions may or may not happen, depending on the hash function </a:t>
            </a:r>
          </a:p>
          <a:p>
            <a:pPr lvl="1">
              <a:lnSpc>
                <a:spcPct val="120000"/>
              </a:lnSpc>
            </a:pPr>
            <a:r>
              <a:rPr lang="en-US"/>
              <a:t>If </a:t>
            </a:r>
            <a:r>
              <a:rPr lang="en-US">
                <a:latin typeface="Comic Sans MS" pitchFamily="66" charset="0"/>
              </a:rPr>
              <a:t>|K| &gt; m</a:t>
            </a:r>
            <a:r>
              <a:rPr lang="en-US"/>
              <a:t>, collisions will definitely happen (i.e., there must be at least two keys that have the same hash value)</a:t>
            </a:r>
          </a:p>
          <a:p>
            <a:pPr>
              <a:lnSpc>
                <a:spcPct val="120000"/>
              </a:lnSpc>
            </a:pPr>
            <a:r>
              <a:rPr lang="en-US"/>
              <a:t>Avoiding collisions completely is hard, even with a good hash function</a:t>
            </a:r>
          </a:p>
        </p:txBody>
      </p:sp>
      <p:sp>
        <p:nvSpPr>
          <p:cNvPr id="565252" name="AutoShape 4"/>
          <p:cNvSpPr>
            <a:spLocks noChangeArrowheads="1"/>
          </p:cNvSpPr>
          <p:nvPr/>
        </p:nvSpPr>
        <p:spPr bwMode="auto">
          <a:xfrm>
            <a:off x="157163" y="2743200"/>
            <a:ext cx="457200" cy="2298700"/>
          </a:xfrm>
          <a:prstGeom prst="curvedRightArrow">
            <a:avLst>
              <a:gd name="adj1" fmla="val 100556"/>
              <a:gd name="adj2" fmla="val 201111"/>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DA2F8B2-2BC7-4B36-A727-F9129F50E444}" type="slidenum">
              <a:rPr lang="en-US"/>
              <a:pPr/>
              <a:t>24</a:t>
            </a:fld>
            <a:endParaRPr lang="en-US"/>
          </a:p>
        </p:txBody>
      </p:sp>
      <p:sp>
        <p:nvSpPr>
          <p:cNvPr id="747522" name="Rectangle 2"/>
          <p:cNvSpPr>
            <a:spLocks noGrp="1" noChangeArrowheads="1"/>
          </p:cNvSpPr>
          <p:nvPr>
            <p:ph type="title"/>
          </p:nvPr>
        </p:nvSpPr>
        <p:spPr/>
        <p:txBody>
          <a:bodyPr/>
          <a:lstStyle/>
          <a:p>
            <a:r>
              <a:rPr lang="en-US"/>
              <a:t>Handling Collisions</a:t>
            </a:r>
          </a:p>
        </p:txBody>
      </p:sp>
      <p:sp>
        <p:nvSpPr>
          <p:cNvPr id="747523" name="Rectangle 3"/>
          <p:cNvSpPr>
            <a:spLocks noGrp="1" noChangeArrowheads="1"/>
          </p:cNvSpPr>
          <p:nvPr>
            <p:ph type="body" idx="1"/>
          </p:nvPr>
        </p:nvSpPr>
        <p:spPr/>
        <p:txBody>
          <a:bodyPr>
            <a:normAutofit lnSpcReduction="10000"/>
          </a:bodyPr>
          <a:lstStyle/>
          <a:p>
            <a:pPr>
              <a:lnSpc>
                <a:spcPct val="120000"/>
              </a:lnSpc>
            </a:pPr>
            <a:r>
              <a:rPr lang="en-US" sz="3200"/>
              <a:t>We will review the following methods:</a:t>
            </a:r>
          </a:p>
          <a:p>
            <a:pPr lvl="1">
              <a:lnSpc>
                <a:spcPct val="120000"/>
              </a:lnSpc>
            </a:pPr>
            <a:r>
              <a:rPr lang="en-US" sz="2800"/>
              <a:t>Chaining</a:t>
            </a:r>
          </a:p>
          <a:p>
            <a:pPr lvl="1">
              <a:lnSpc>
                <a:spcPct val="120000"/>
              </a:lnSpc>
            </a:pPr>
            <a:r>
              <a:rPr lang="en-US" sz="2800"/>
              <a:t>Open addressing</a:t>
            </a:r>
          </a:p>
          <a:p>
            <a:pPr lvl="2">
              <a:lnSpc>
                <a:spcPct val="120000"/>
              </a:lnSpc>
            </a:pPr>
            <a:r>
              <a:rPr lang="en-US" sz="2400"/>
              <a:t>Linear probing</a:t>
            </a:r>
          </a:p>
          <a:p>
            <a:pPr lvl="2">
              <a:lnSpc>
                <a:spcPct val="120000"/>
              </a:lnSpc>
            </a:pPr>
            <a:r>
              <a:rPr lang="en-US" sz="2400"/>
              <a:t>Quadratic probing</a:t>
            </a:r>
          </a:p>
          <a:p>
            <a:pPr lvl="2">
              <a:lnSpc>
                <a:spcPct val="120000"/>
              </a:lnSpc>
            </a:pPr>
            <a:r>
              <a:rPr lang="en-US" sz="2400"/>
              <a:t>Double hashing</a:t>
            </a:r>
          </a:p>
          <a:p>
            <a:pPr>
              <a:lnSpc>
                <a:spcPct val="120000"/>
              </a:lnSpc>
            </a:pPr>
            <a:r>
              <a:rPr lang="en-US" sz="3200"/>
              <a:t>We will discuss </a:t>
            </a:r>
            <a:r>
              <a:rPr lang="en-US" sz="3200">
                <a:solidFill>
                  <a:srgbClr val="DD0111"/>
                </a:solidFill>
              </a:rPr>
              <a:t>chaining</a:t>
            </a:r>
            <a:r>
              <a:rPr lang="en-US" sz="3200"/>
              <a:t> first, and ways to build “good” functions.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1D1552C2-74BD-42E4-AE6E-EBC3E7AA13FF}" type="slidenum">
              <a:rPr lang="en-US"/>
              <a:pPr/>
              <a:t>25</a:t>
            </a:fld>
            <a:endParaRPr lang="en-US"/>
          </a:p>
        </p:txBody>
      </p:sp>
      <p:sp>
        <p:nvSpPr>
          <p:cNvPr id="566274" name="Rectangle 2"/>
          <p:cNvSpPr>
            <a:spLocks noChangeArrowheads="1"/>
          </p:cNvSpPr>
          <p:nvPr/>
        </p:nvSpPr>
        <p:spPr bwMode="auto">
          <a:xfrm>
            <a:off x="3371850" y="6280150"/>
            <a:ext cx="2600325" cy="471488"/>
          </a:xfrm>
          <a:prstGeom prst="rect">
            <a:avLst/>
          </a:prstGeom>
          <a:solidFill>
            <a:schemeClr val="bg1"/>
          </a:solidFill>
          <a:ln w="9525">
            <a:noFill/>
            <a:miter lim="800000"/>
            <a:headEnd/>
            <a:tailEnd/>
          </a:ln>
          <a:effectLst/>
        </p:spPr>
        <p:txBody>
          <a:bodyPr wrap="none" anchor="ctr"/>
          <a:lstStyle/>
          <a:p>
            <a:endParaRPr lang="en-US"/>
          </a:p>
        </p:txBody>
      </p:sp>
      <p:pic>
        <p:nvPicPr>
          <p:cNvPr id="566275" name="Picture 3"/>
          <p:cNvPicPr>
            <a:picLocks noGrp="1" noChangeAspect="1" noChangeArrowheads="1"/>
          </p:cNvPicPr>
          <p:nvPr>
            <p:ph sz="half" idx="2"/>
          </p:nvPr>
        </p:nvPicPr>
        <p:blipFill>
          <a:blip r:embed="rId3"/>
          <a:srcRect/>
          <a:stretch>
            <a:fillRect/>
          </a:stretch>
        </p:blipFill>
        <p:spPr>
          <a:xfrm>
            <a:off x="347663" y="2071688"/>
            <a:ext cx="8375650" cy="3822700"/>
          </a:xfrm>
          <a:noFill/>
          <a:ln/>
        </p:spPr>
      </p:pic>
      <p:sp>
        <p:nvSpPr>
          <p:cNvPr id="566276" name="Rectangle 4"/>
          <p:cNvSpPr>
            <a:spLocks noGrp="1" noChangeArrowheads="1"/>
          </p:cNvSpPr>
          <p:nvPr>
            <p:ph type="title"/>
          </p:nvPr>
        </p:nvSpPr>
        <p:spPr/>
        <p:txBody>
          <a:bodyPr/>
          <a:lstStyle/>
          <a:p>
            <a:r>
              <a:rPr lang="en-US"/>
              <a:t>Handling Collisions Using Chaining</a:t>
            </a:r>
          </a:p>
        </p:txBody>
      </p:sp>
      <p:sp>
        <p:nvSpPr>
          <p:cNvPr id="566277" name="Rectangle 5"/>
          <p:cNvSpPr>
            <a:spLocks noGrp="1" noChangeArrowheads="1"/>
          </p:cNvSpPr>
          <p:nvPr>
            <p:ph type="body" sz="half" idx="1"/>
          </p:nvPr>
        </p:nvSpPr>
        <p:spPr>
          <a:xfrm>
            <a:off x="350838" y="1098550"/>
            <a:ext cx="8216900" cy="5634038"/>
          </a:xfrm>
        </p:spPr>
        <p:txBody>
          <a:bodyPr>
            <a:normAutofit fontScale="92500" lnSpcReduction="10000"/>
          </a:bodyPr>
          <a:lstStyle/>
          <a:p>
            <a:r>
              <a:rPr lang="en-US" b="1"/>
              <a:t>Idea</a:t>
            </a:r>
            <a:r>
              <a:rPr lang="en-US"/>
              <a:t>:</a:t>
            </a:r>
          </a:p>
          <a:p>
            <a:pPr lvl="1"/>
            <a:r>
              <a:rPr lang="en-US"/>
              <a:t>Put all elements that hash to the same slot into a linked list</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r>
              <a:rPr lang="en-US"/>
              <a:t>Slot </a:t>
            </a:r>
            <a:r>
              <a:rPr lang="en-US">
                <a:latin typeface="Comic Sans MS" pitchFamily="66" charset="0"/>
              </a:rPr>
              <a:t>j</a:t>
            </a:r>
            <a:r>
              <a:rPr lang="en-US"/>
              <a:t> contains a pointer to the head of the list of all elements that hash to </a:t>
            </a:r>
            <a:r>
              <a:rPr lang="en-US">
                <a:latin typeface="Comic Sans MS" pitchFamily="66" charset="0"/>
              </a:rPr>
              <a:t>j</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D67219B-0042-49C6-BEDF-D9D69DB7031D}" type="slidenum">
              <a:rPr lang="en-US"/>
              <a:pPr/>
              <a:t>26</a:t>
            </a:fld>
            <a:endParaRPr lang="en-US"/>
          </a:p>
        </p:txBody>
      </p:sp>
      <p:sp>
        <p:nvSpPr>
          <p:cNvPr id="567298" name="Rectangle 2"/>
          <p:cNvSpPr>
            <a:spLocks noGrp="1" noChangeArrowheads="1"/>
          </p:cNvSpPr>
          <p:nvPr>
            <p:ph type="title"/>
          </p:nvPr>
        </p:nvSpPr>
        <p:spPr/>
        <p:txBody>
          <a:bodyPr/>
          <a:lstStyle/>
          <a:p>
            <a:r>
              <a:rPr lang="en-US"/>
              <a:t>Collision with Chaining - Discussion</a:t>
            </a:r>
          </a:p>
        </p:txBody>
      </p:sp>
      <p:sp>
        <p:nvSpPr>
          <p:cNvPr id="567299" name="Rectangle 3"/>
          <p:cNvSpPr>
            <a:spLocks noGrp="1" noChangeArrowheads="1"/>
          </p:cNvSpPr>
          <p:nvPr>
            <p:ph type="body" idx="1"/>
          </p:nvPr>
        </p:nvSpPr>
        <p:spPr/>
        <p:txBody>
          <a:bodyPr>
            <a:normAutofit fontScale="92500" lnSpcReduction="10000"/>
          </a:bodyPr>
          <a:lstStyle/>
          <a:p>
            <a:pPr>
              <a:lnSpc>
                <a:spcPct val="130000"/>
              </a:lnSpc>
            </a:pPr>
            <a:r>
              <a:rPr lang="en-US"/>
              <a:t>Choosing the size of the table</a:t>
            </a:r>
          </a:p>
          <a:p>
            <a:pPr lvl="1">
              <a:lnSpc>
                <a:spcPct val="130000"/>
              </a:lnSpc>
            </a:pPr>
            <a:r>
              <a:rPr lang="en-US"/>
              <a:t>Small enough not to waste space</a:t>
            </a:r>
          </a:p>
          <a:p>
            <a:pPr lvl="1">
              <a:lnSpc>
                <a:spcPct val="130000"/>
              </a:lnSpc>
            </a:pPr>
            <a:r>
              <a:rPr lang="en-US"/>
              <a:t>Large enough such that lists remain short</a:t>
            </a:r>
          </a:p>
          <a:p>
            <a:pPr lvl="1">
              <a:lnSpc>
                <a:spcPct val="130000"/>
              </a:lnSpc>
            </a:pPr>
            <a:r>
              <a:rPr lang="en-US"/>
              <a:t>Typically 1/5 or 1/10 of the total number of elements</a:t>
            </a:r>
          </a:p>
          <a:p>
            <a:pPr>
              <a:lnSpc>
                <a:spcPct val="130000"/>
              </a:lnSpc>
            </a:pPr>
            <a:r>
              <a:rPr lang="en-US"/>
              <a:t>How should we keep the lists: ordered or not?</a:t>
            </a:r>
          </a:p>
          <a:p>
            <a:pPr lvl="1">
              <a:lnSpc>
                <a:spcPct val="130000"/>
              </a:lnSpc>
            </a:pPr>
            <a:r>
              <a:rPr lang="en-US"/>
              <a:t>Not ordered!</a:t>
            </a:r>
          </a:p>
          <a:p>
            <a:pPr lvl="2">
              <a:lnSpc>
                <a:spcPct val="130000"/>
              </a:lnSpc>
            </a:pPr>
            <a:r>
              <a:rPr lang="en-US"/>
              <a:t>Insert is fast</a:t>
            </a:r>
          </a:p>
          <a:p>
            <a:pPr lvl="2">
              <a:lnSpc>
                <a:spcPct val="130000"/>
              </a:lnSpc>
            </a:pPr>
            <a:r>
              <a:rPr lang="en-US"/>
              <a:t>Can easily remove the most recently inserted elements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4B08B20-812D-41E7-81F1-AFF3022BA3FB}" type="slidenum">
              <a:rPr lang="en-US"/>
              <a:pPr/>
              <a:t>27</a:t>
            </a:fld>
            <a:endParaRPr lang="en-US"/>
          </a:p>
        </p:txBody>
      </p:sp>
      <p:sp>
        <p:nvSpPr>
          <p:cNvPr id="568322" name="Rectangle 2"/>
          <p:cNvSpPr>
            <a:spLocks noGrp="1" noChangeArrowheads="1"/>
          </p:cNvSpPr>
          <p:nvPr>
            <p:ph type="title"/>
          </p:nvPr>
        </p:nvSpPr>
        <p:spPr/>
        <p:txBody>
          <a:bodyPr/>
          <a:lstStyle/>
          <a:p>
            <a:r>
              <a:rPr lang="en-US"/>
              <a:t>Insertion in Hash Tables</a:t>
            </a:r>
          </a:p>
        </p:txBody>
      </p:sp>
      <p:sp>
        <p:nvSpPr>
          <p:cNvPr id="568323" name="Rectangle 3"/>
          <p:cNvSpPr>
            <a:spLocks noGrp="1" noChangeArrowheads="1"/>
          </p:cNvSpPr>
          <p:nvPr>
            <p:ph type="body" idx="1"/>
          </p:nvPr>
        </p:nvSpPr>
        <p:spPr/>
        <p:txBody>
          <a:bodyPr>
            <a:normAutofit fontScale="85000" lnSpcReduction="10000"/>
          </a:bodyPr>
          <a:lstStyle/>
          <a:p>
            <a:pPr>
              <a:lnSpc>
                <a:spcPct val="130000"/>
              </a:lnSpc>
              <a:buFontTx/>
              <a:buNone/>
            </a:pPr>
            <a:r>
              <a:rPr lang="en-US">
                <a:solidFill>
                  <a:srgbClr val="DD0111"/>
                </a:solidFill>
                <a:latin typeface="Monotype Corsiva" pitchFamily="66" charset="0"/>
              </a:rPr>
              <a:t>Alg.:</a:t>
            </a:r>
            <a:r>
              <a:rPr lang="en-US"/>
              <a:t> CHAINED-HASH-INSERT(</a:t>
            </a:r>
            <a:r>
              <a:rPr lang="en-US">
                <a:latin typeface="Comic Sans MS" pitchFamily="66" charset="0"/>
              </a:rPr>
              <a:t>T, x</a:t>
            </a:r>
            <a:r>
              <a:rPr lang="en-US"/>
              <a:t>)</a:t>
            </a:r>
          </a:p>
          <a:p>
            <a:pPr>
              <a:lnSpc>
                <a:spcPct val="130000"/>
              </a:lnSpc>
              <a:buFontTx/>
              <a:buNone/>
            </a:pPr>
            <a:r>
              <a:rPr lang="en-US"/>
              <a:t>		insert </a:t>
            </a:r>
            <a:r>
              <a:rPr lang="en-US">
                <a:latin typeface="Comic Sans MS" pitchFamily="66" charset="0"/>
              </a:rPr>
              <a:t>x</a:t>
            </a:r>
            <a:r>
              <a:rPr lang="en-US"/>
              <a:t> at the head of list </a:t>
            </a:r>
            <a:r>
              <a:rPr lang="en-US">
                <a:latin typeface="Comic Sans MS" pitchFamily="66" charset="0"/>
              </a:rPr>
              <a:t>T[h(key[x])]</a:t>
            </a:r>
          </a:p>
          <a:p>
            <a:pPr>
              <a:lnSpc>
                <a:spcPct val="130000"/>
              </a:lnSpc>
              <a:buFontTx/>
              <a:buNone/>
            </a:pPr>
            <a:endParaRPr lang="en-US"/>
          </a:p>
          <a:p>
            <a:pPr>
              <a:lnSpc>
                <a:spcPct val="130000"/>
              </a:lnSpc>
            </a:pPr>
            <a:r>
              <a:rPr lang="en-US">
                <a:solidFill>
                  <a:schemeClr val="tx1"/>
                </a:solidFill>
              </a:rPr>
              <a:t>Worst-case running time is </a:t>
            </a:r>
            <a:r>
              <a:rPr lang="en-US">
                <a:solidFill>
                  <a:schemeClr val="tx1"/>
                </a:solidFill>
                <a:latin typeface="Comic Sans MS" pitchFamily="66" charset="0"/>
              </a:rPr>
              <a:t>O(1)</a:t>
            </a:r>
          </a:p>
          <a:p>
            <a:pPr>
              <a:lnSpc>
                <a:spcPct val="130000"/>
              </a:lnSpc>
            </a:pPr>
            <a:r>
              <a:rPr lang="en-US">
                <a:solidFill>
                  <a:schemeClr val="tx1"/>
                </a:solidFill>
              </a:rPr>
              <a:t>Assumes that the element being inserted isn’t already in the list</a:t>
            </a:r>
          </a:p>
          <a:p>
            <a:pPr>
              <a:lnSpc>
                <a:spcPct val="130000"/>
              </a:lnSpc>
            </a:pPr>
            <a:r>
              <a:rPr lang="en-US">
                <a:solidFill>
                  <a:schemeClr val="tx1"/>
                </a:solidFill>
              </a:rPr>
              <a:t>It would take an additional search to check if it was already inserted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53BC12E-6534-4FC6-AE52-7FA0454370C1}" type="slidenum">
              <a:rPr lang="en-US"/>
              <a:pPr/>
              <a:t>28</a:t>
            </a:fld>
            <a:endParaRPr lang="en-US"/>
          </a:p>
        </p:txBody>
      </p:sp>
      <p:sp>
        <p:nvSpPr>
          <p:cNvPr id="570370" name="Rectangle 2"/>
          <p:cNvSpPr>
            <a:spLocks noGrp="1" noChangeArrowheads="1"/>
          </p:cNvSpPr>
          <p:nvPr>
            <p:ph type="title"/>
          </p:nvPr>
        </p:nvSpPr>
        <p:spPr/>
        <p:txBody>
          <a:bodyPr/>
          <a:lstStyle/>
          <a:p>
            <a:r>
              <a:rPr lang="en-US"/>
              <a:t>Deletion in Hash Tables</a:t>
            </a:r>
          </a:p>
        </p:txBody>
      </p:sp>
      <p:sp>
        <p:nvSpPr>
          <p:cNvPr id="570371" name="Rectangle 3"/>
          <p:cNvSpPr>
            <a:spLocks noGrp="1" noChangeArrowheads="1"/>
          </p:cNvSpPr>
          <p:nvPr>
            <p:ph type="body" idx="1"/>
          </p:nvPr>
        </p:nvSpPr>
        <p:spPr>
          <a:xfrm>
            <a:off x="350838" y="1214438"/>
            <a:ext cx="8229600" cy="5462587"/>
          </a:xfrm>
        </p:spPr>
        <p:txBody>
          <a:bodyPr/>
          <a:lstStyle/>
          <a:p>
            <a:pPr>
              <a:lnSpc>
                <a:spcPct val="120000"/>
              </a:lnSpc>
              <a:buFontTx/>
              <a:buNone/>
            </a:pPr>
            <a:r>
              <a:rPr lang="en-US">
                <a:solidFill>
                  <a:srgbClr val="DD0111"/>
                </a:solidFill>
                <a:latin typeface="Monotype Corsiva" pitchFamily="66" charset="0"/>
              </a:rPr>
              <a:t>Alg.:</a:t>
            </a:r>
            <a:r>
              <a:rPr lang="en-US"/>
              <a:t> CHAINED-HASH-DELETE(T, x)</a:t>
            </a:r>
          </a:p>
          <a:p>
            <a:pPr>
              <a:lnSpc>
                <a:spcPct val="120000"/>
              </a:lnSpc>
              <a:buFontTx/>
              <a:buNone/>
            </a:pPr>
            <a:r>
              <a:rPr lang="en-US"/>
              <a:t>		delete </a:t>
            </a:r>
            <a:r>
              <a:rPr lang="en-US">
                <a:latin typeface="Comic Sans MS" pitchFamily="66" charset="0"/>
              </a:rPr>
              <a:t>x</a:t>
            </a:r>
            <a:r>
              <a:rPr lang="en-US"/>
              <a:t> from the list </a:t>
            </a:r>
            <a:r>
              <a:rPr lang="en-US">
                <a:latin typeface="Comic Sans MS" pitchFamily="66" charset="0"/>
              </a:rPr>
              <a:t>T[h(key[x])]</a:t>
            </a:r>
          </a:p>
          <a:p>
            <a:pPr>
              <a:lnSpc>
                <a:spcPct val="120000"/>
              </a:lnSpc>
              <a:buFontTx/>
              <a:buNone/>
            </a:pPr>
            <a:endParaRPr lang="en-US">
              <a:latin typeface="Comic Sans MS" pitchFamily="66" charset="0"/>
            </a:endParaRPr>
          </a:p>
          <a:p>
            <a:pPr>
              <a:lnSpc>
                <a:spcPct val="120000"/>
              </a:lnSpc>
            </a:pPr>
            <a:r>
              <a:rPr lang="en-US">
                <a:solidFill>
                  <a:schemeClr val="tx1"/>
                </a:solidFill>
              </a:rPr>
              <a:t>Need to find the element to be deleted.</a:t>
            </a:r>
          </a:p>
          <a:p>
            <a:pPr>
              <a:lnSpc>
                <a:spcPct val="120000"/>
              </a:lnSpc>
            </a:pPr>
            <a:r>
              <a:rPr lang="en-US">
                <a:solidFill>
                  <a:schemeClr val="tx1"/>
                </a:solidFill>
              </a:rPr>
              <a:t>Worst-case running time</a:t>
            </a:r>
            <a:r>
              <a:rPr lang="en-US"/>
              <a:t>:</a:t>
            </a:r>
          </a:p>
          <a:p>
            <a:pPr lvl="1">
              <a:lnSpc>
                <a:spcPct val="120000"/>
              </a:lnSpc>
            </a:pPr>
            <a:r>
              <a:rPr lang="en-US"/>
              <a:t>Deletion depends on searching the corresponding list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6378A3E-7626-4387-B2B9-14B413B704A6}" type="slidenum">
              <a:rPr lang="en-US"/>
              <a:pPr/>
              <a:t>29</a:t>
            </a:fld>
            <a:endParaRPr lang="en-US"/>
          </a:p>
        </p:txBody>
      </p:sp>
      <p:sp>
        <p:nvSpPr>
          <p:cNvPr id="673794" name="Rectangle 2"/>
          <p:cNvSpPr>
            <a:spLocks noGrp="1" noChangeArrowheads="1"/>
          </p:cNvSpPr>
          <p:nvPr>
            <p:ph type="title"/>
          </p:nvPr>
        </p:nvSpPr>
        <p:spPr/>
        <p:txBody>
          <a:bodyPr/>
          <a:lstStyle/>
          <a:p>
            <a:r>
              <a:rPr lang="en-US"/>
              <a:t>Searching in Hash Tables</a:t>
            </a:r>
          </a:p>
        </p:txBody>
      </p:sp>
      <p:sp>
        <p:nvSpPr>
          <p:cNvPr id="673795" name="Rectangle 3"/>
          <p:cNvSpPr>
            <a:spLocks noGrp="1" noChangeArrowheads="1"/>
          </p:cNvSpPr>
          <p:nvPr>
            <p:ph type="body" idx="1"/>
          </p:nvPr>
        </p:nvSpPr>
        <p:spPr/>
        <p:txBody>
          <a:bodyPr/>
          <a:lstStyle/>
          <a:p>
            <a:pPr>
              <a:lnSpc>
                <a:spcPct val="150000"/>
              </a:lnSpc>
              <a:buFontTx/>
              <a:buNone/>
            </a:pPr>
            <a:r>
              <a:rPr lang="en-US">
                <a:solidFill>
                  <a:srgbClr val="DD0111"/>
                </a:solidFill>
                <a:latin typeface="Monotype Corsiva" pitchFamily="66" charset="0"/>
              </a:rPr>
              <a:t>Alg.:</a:t>
            </a:r>
            <a:r>
              <a:rPr lang="en-US"/>
              <a:t> CHAINED-HASH-SEARCH(T, k)</a:t>
            </a:r>
          </a:p>
          <a:p>
            <a:pPr>
              <a:lnSpc>
                <a:spcPct val="150000"/>
              </a:lnSpc>
              <a:buFontTx/>
              <a:buNone/>
            </a:pPr>
            <a:r>
              <a:rPr lang="en-US"/>
              <a:t>	search for an element with key </a:t>
            </a:r>
            <a:r>
              <a:rPr lang="en-US">
                <a:latin typeface="Comic Sans MS" pitchFamily="66" charset="0"/>
              </a:rPr>
              <a:t>k</a:t>
            </a:r>
            <a:r>
              <a:rPr lang="en-US"/>
              <a:t> in list </a:t>
            </a:r>
            <a:r>
              <a:rPr lang="en-US">
                <a:latin typeface="Comic Sans MS" pitchFamily="66" charset="0"/>
              </a:rPr>
              <a:t>T[h(k)]</a:t>
            </a:r>
            <a:endParaRPr lang="en-US"/>
          </a:p>
          <a:p>
            <a:pPr>
              <a:lnSpc>
                <a:spcPct val="200000"/>
              </a:lnSpc>
            </a:pPr>
            <a:r>
              <a:rPr lang="en-US">
                <a:solidFill>
                  <a:schemeClr val="tx1"/>
                </a:solidFill>
              </a:rPr>
              <a:t>Running time is proportional to the length of the list of elements in slot </a:t>
            </a:r>
            <a:r>
              <a:rPr lang="en-US">
                <a:solidFill>
                  <a:schemeClr val="tx1"/>
                </a:solidFill>
                <a:latin typeface="Comic Sans MS" pitchFamily="66" charset="0"/>
              </a:rPr>
              <a:t>h(k)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702EC10-7CF5-4735-A293-9FB52BE6D75F}" type="slidenum">
              <a:rPr lang="en-US"/>
              <a:pPr/>
              <a:t>3</a:t>
            </a:fld>
            <a:endParaRPr lang="en-US"/>
          </a:p>
        </p:txBody>
      </p:sp>
      <p:sp>
        <p:nvSpPr>
          <p:cNvPr id="664578" name="Rectangle 2"/>
          <p:cNvSpPr>
            <a:spLocks noGrp="1" noChangeArrowheads="1"/>
          </p:cNvSpPr>
          <p:nvPr>
            <p:ph type="title"/>
          </p:nvPr>
        </p:nvSpPr>
        <p:spPr/>
        <p:txBody>
          <a:bodyPr/>
          <a:lstStyle/>
          <a:p>
            <a:r>
              <a:rPr lang="en-US"/>
              <a:t>Applications</a:t>
            </a:r>
          </a:p>
        </p:txBody>
      </p:sp>
      <p:sp>
        <p:nvSpPr>
          <p:cNvPr id="664579" name="Rectangle 3"/>
          <p:cNvSpPr>
            <a:spLocks noGrp="1" noChangeArrowheads="1"/>
          </p:cNvSpPr>
          <p:nvPr>
            <p:ph type="body" idx="1"/>
          </p:nvPr>
        </p:nvSpPr>
        <p:spPr>
          <a:xfrm>
            <a:off x="350838" y="1214438"/>
            <a:ext cx="8474075" cy="5413375"/>
          </a:xfrm>
        </p:spPr>
        <p:txBody>
          <a:bodyPr/>
          <a:lstStyle/>
          <a:p>
            <a:r>
              <a:rPr lang="en-US"/>
              <a:t>Keeping track of customer account information at a bank</a:t>
            </a:r>
          </a:p>
          <a:p>
            <a:pPr lvl="1"/>
            <a:r>
              <a:rPr lang="en-US"/>
              <a:t>Search through records to check balances and perform transactions</a:t>
            </a:r>
          </a:p>
          <a:p>
            <a:r>
              <a:rPr lang="en-US"/>
              <a:t>Keep track of reservations on flights</a:t>
            </a:r>
          </a:p>
          <a:p>
            <a:pPr lvl="1"/>
            <a:r>
              <a:rPr lang="en-US"/>
              <a:t>Search to find empty seats, cancel/modify reservations</a:t>
            </a:r>
          </a:p>
          <a:p>
            <a:r>
              <a:rPr lang="en-US"/>
              <a:t>Search engine </a:t>
            </a:r>
          </a:p>
          <a:p>
            <a:pPr lvl="1"/>
            <a:r>
              <a:rPr lang="en-US"/>
              <a:t>Looks for all documents containing a given word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762373F-BDD8-4550-A469-8A59D594F3C5}" type="slidenum">
              <a:rPr lang="en-US"/>
              <a:pPr/>
              <a:t>30</a:t>
            </a:fld>
            <a:endParaRPr lang="en-US"/>
          </a:p>
        </p:txBody>
      </p:sp>
      <p:sp>
        <p:nvSpPr>
          <p:cNvPr id="576514" name="Rectangle 2"/>
          <p:cNvSpPr>
            <a:spLocks noGrp="1" noChangeArrowheads="1"/>
          </p:cNvSpPr>
          <p:nvPr>
            <p:ph type="title"/>
          </p:nvPr>
        </p:nvSpPr>
        <p:spPr/>
        <p:txBody>
          <a:bodyPr/>
          <a:lstStyle/>
          <a:p>
            <a:r>
              <a:rPr lang="en-US"/>
              <a:t>Hash Functions</a:t>
            </a:r>
          </a:p>
        </p:txBody>
      </p:sp>
      <p:sp>
        <p:nvSpPr>
          <p:cNvPr id="576515" name="Rectangle 3"/>
          <p:cNvSpPr>
            <a:spLocks noGrp="1" noChangeArrowheads="1"/>
          </p:cNvSpPr>
          <p:nvPr>
            <p:ph type="body" idx="1"/>
          </p:nvPr>
        </p:nvSpPr>
        <p:spPr>
          <a:xfrm>
            <a:off x="609600" y="1524000"/>
            <a:ext cx="8229600" cy="4525963"/>
          </a:xfrm>
        </p:spPr>
        <p:txBody>
          <a:bodyPr>
            <a:normAutofit fontScale="92500" lnSpcReduction="10000"/>
          </a:bodyPr>
          <a:lstStyle/>
          <a:p>
            <a:r>
              <a:rPr lang="en-US" dirty="0"/>
              <a:t>A hash function transforms a key into a table address</a:t>
            </a:r>
          </a:p>
          <a:p>
            <a:r>
              <a:rPr lang="en-US" b="1" dirty="0"/>
              <a:t>What makes a good hash function?</a:t>
            </a:r>
          </a:p>
          <a:p>
            <a:pPr lvl="1">
              <a:buFontTx/>
              <a:buNone/>
            </a:pPr>
            <a:r>
              <a:rPr lang="en-US" dirty="0"/>
              <a:t>(1) Easy to compute</a:t>
            </a:r>
          </a:p>
          <a:p>
            <a:pPr lvl="1">
              <a:buFontTx/>
              <a:buNone/>
            </a:pPr>
            <a:r>
              <a:rPr lang="en-US" dirty="0"/>
              <a:t>(2) Approximates a random function: for every input, every output is equally </a:t>
            </a:r>
            <a:r>
              <a:rPr lang="en-US" dirty="0" smtClean="0"/>
              <a:t>likely</a:t>
            </a:r>
            <a:endParaRPr lang="en-US" dirty="0">
              <a:solidFill>
                <a:srgbClr val="CC0000"/>
              </a:solidFill>
            </a:endParaRPr>
          </a:p>
          <a:p>
            <a:r>
              <a:rPr lang="en-US" dirty="0"/>
              <a:t>In practice, it is very hard to satisfy the simple uniform hashing property</a:t>
            </a:r>
          </a:p>
          <a:p>
            <a:pPr lvl="1"/>
            <a:r>
              <a:rPr lang="en-US" dirty="0"/>
              <a:t>i.e., we don’t know in advance the probability distribution that keys are drawn from</a:t>
            </a:r>
          </a:p>
          <a:p>
            <a:pPr lvl="1">
              <a:buFontTx/>
              <a:buNone/>
            </a:pPr>
            <a:endParaRPr lang="en-US" dirty="0">
              <a:solidFill>
                <a:srgbClr val="CC0000"/>
              </a:solidFill>
            </a:endParaRPr>
          </a:p>
          <a:p>
            <a:pPr lvl="1"/>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CEEB818-55B1-492D-B966-137B4D16B8F2}" type="slidenum">
              <a:rPr lang="en-US"/>
              <a:pPr/>
              <a:t>31</a:t>
            </a:fld>
            <a:endParaRPr lang="en-US"/>
          </a:p>
        </p:txBody>
      </p:sp>
      <p:sp>
        <p:nvSpPr>
          <p:cNvPr id="581634" name="Rectangle 2"/>
          <p:cNvSpPr>
            <a:spLocks noGrp="1" noChangeArrowheads="1"/>
          </p:cNvSpPr>
          <p:nvPr>
            <p:ph type="title"/>
          </p:nvPr>
        </p:nvSpPr>
        <p:spPr/>
        <p:txBody>
          <a:bodyPr/>
          <a:lstStyle/>
          <a:p>
            <a:r>
              <a:rPr lang="en-US"/>
              <a:t>The Division Method</a:t>
            </a:r>
          </a:p>
        </p:txBody>
      </p:sp>
      <p:sp>
        <p:nvSpPr>
          <p:cNvPr id="581635" name="Rectangle 3"/>
          <p:cNvSpPr>
            <a:spLocks noGrp="1" noChangeArrowheads="1"/>
          </p:cNvSpPr>
          <p:nvPr>
            <p:ph type="body" idx="1"/>
          </p:nvPr>
        </p:nvSpPr>
        <p:spPr>
          <a:xfrm>
            <a:off x="350838" y="1085850"/>
            <a:ext cx="8229600" cy="5454650"/>
          </a:xfrm>
        </p:spPr>
        <p:txBody>
          <a:bodyPr/>
          <a:lstStyle/>
          <a:p>
            <a:r>
              <a:rPr lang="en-US" b="1"/>
              <a:t>Idea:</a:t>
            </a:r>
          </a:p>
          <a:p>
            <a:pPr lvl="1"/>
            <a:r>
              <a:rPr lang="en-US" sz="2800"/>
              <a:t>Map a key </a:t>
            </a:r>
            <a:r>
              <a:rPr lang="en-US" sz="2800">
                <a:latin typeface="Comic Sans MS" pitchFamily="66" charset="0"/>
              </a:rPr>
              <a:t>k</a:t>
            </a:r>
            <a:r>
              <a:rPr lang="en-US" sz="2800"/>
              <a:t> into one of the </a:t>
            </a:r>
            <a:r>
              <a:rPr lang="en-US" sz="2800">
                <a:latin typeface="Comic Sans MS" pitchFamily="66" charset="0"/>
              </a:rPr>
              <a:t>m</a:t>
            </a:r>
            <a:r>
              <a:rPr lang="en-US" sz="2800"/>
              <a:t> slots by taking the remainder of </a:t>
            </a:r>
            <a:r>
              <a:rPr lang="en-US" sz="2800">
                <a:latin typeface="Comic Sans MS" pitchFamily="66" charset="0"/>
              </a:rPr>
              <a:t>k</a:t>
            </a:r>
            <a:r>
              <a:rPr lang="en-US" sz="2800"/>
              <a:t> divided by </a:t>
            </a:r>
            <a:r>
              <a:rPr lang="en-US" sz="2800">
                <a:latin typeface="Comic Sans MS" pitchFamily="66" charset="0"/>
              </a:rPr>
              <a:t>m</a:t>
            </a:r>
          </a:p>
          <a:p>
            <a:pPr lvl="1">
              <a:buFontTx/>
              <a:buNone/>
            </a:pPr>
            <a:r>
              <a:rPr lang="en-US" sz="2800"/>
              <a:t>			</a:t>
            </a:r>
            <a:r>
              <a:rPr lang="en-US" sz="2800">
                <a:solidFill>
                  <a:srgbClr val="CC0000"/>
                </a:solidFill>
                <a:latin typeface="Comic Sans MS" pitchFamily="66" charset="0"/>
              </a:rPr>
              <a:t>h(k) = k mod m</a:t>
            </a:r>
          </a:p>
          <a:p>
            <a:r>
              <a:rPr lang="en-US" b="1"/>
              <a:t>Advantage</a:t>
            </a:r>
            <a:r>
              <a:rPr lang="en-US"/>
              <a:t>: </a:t>
            </a:r>
          </a:p>
          <a:p>
            <a:pPr lvl="1"/>
            <a:r>
              <a:rPr lang="en-US"/>
              <a:t>fast, requires only one operation</a:t>
            </a:r>
          </a:p>
          <a:p>
            <a:r>
              <a:rPr lang="en-US" b="1"/>
              <a:t>Disadvantage</a:t>
            </a:r>
            <a:r>
              <a:rPr lang="en-US"/>
              <a:t>: </a:t>
            </a:r>
          </a:p>
          <a:p>
            <a:pPr lvl="1"/>
            <a:r>
              <a:rPr lang="en-US"/>
              <a:t>Certain values of </a:t>
            </a:r>
            <a:r>
              <a:rPr lang="en-US">
                <a:latin typeface="Comic Sans MS" pitchFamily="66" charset="0"/>
              </a:rPr>
              <a:t>m</a:t>
            </a:r>
            <a:r>
              <a:rPr lang="en-US"/>
              <a:t> are bad, e.g.,</a:t>
            </a:r>
          </a:p>
          <a:p>
            <a:pPr lvl="2"/>
            <a:r>
              <a:rPr lang="en-US"/>
              <a:t>power of 2</a:t>
            </a:r>
          </a:p>
          <a:p>
            <a:pPr lvl="2"/>
            <a:r>
              <a:rPr lang="en-US"/>
              <a:t>non-prime numbers</a:t>
            </a:r>
            <a:endParaRPr 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95E4F8C0-412D-427C-A729-EBA409F65C52}" type="slidenum">
              <a:rPr lang="en-US"/>
              <a:pPr/>
              <a:t>32</a:t>
            </a:fld>
            <a:endParaRPr lang="en-US"/>
          </a:p>
        </p:txBody>
      </p:sp>
      <p:sp>
        <p:nvSpPr>
          <p:cNvPr id="582658" name="Rectangle 2"/>
          <p:cNvSpPr>
            <a:spLocks noGrp="1" noChangeArrowheads="1"/>
          </p:cNvSpPr>
          <p:nvPr>
            <p:ph type="title"/>
          </p:nvPr>
        </p:nvSpPr>
        <p:spPr/>
        <p:txBody>
          <a:bodyPr/>
          <a:lstStyle/>
          <a:p>
            <a:r>
              <a:rPr lang="en-US"/>
              <a:t>Example - The Division Method</a:t>
            </a:r>
          </a:p>
        </p:txBody>
      </p:sp>
      <p:sp>
        <p:nvSpPr>
          <p:cNvPr id="582659" name="Rectangle 3"/>
          <p:cNvSpPr>
            <a:spLocks noGrp="1" noChangeArrowheads="1"/>
          </p:cNvSpPr>
          <p:nvPr>
            <p:ph type="body" idx="1"/>
          </p:nvPr>
        </p:nvSpPr>
        <p:spPr>
          <a:xfrm>
            <a:off x="350838" y="1085850"/>
            <a:ext cx="6848475" cy="5584825"/>
          </a:xfrm>
        </p:spPr>
        <p:txBody>
          <a:bodyPr>
            <a:normAutofit fontScale="92500" lnSpcReduction="10000"/>
          </a:bodyPr>
          <a:lstStyle/>
          <a:p>
            <a:pPr>
              <a:lnSpc>
                <a:spcPct val="110000"/>
              </a:lnSpc>
            </a:pPr>
            <a:r>
              <a:rPr lang="en-US"/>
              <a:t>If </a:t>
            </a:r>
            <a:r>
              <a:rPr lang="en-US">
                <a:latin typeface="Comic Sans MS" pitchFamily="66" charset="0"/>
              </a:rPr>
              <a:t>m = 2</a:t>
            </a:r>
            <a:r>
              <a:rPr lang="en-US" baseline="30000">
                <a:latin typeface="Comic Sans MS" pitchFamily="66" charset="0"/>
              </a:rPr>
              <a:t>p</a:t>
            </a:r>
            <a:r>
              <a:rPr lang="en-US"/>
              <a:t>, then </a:t>
            </a:r>
            <a:r>
              <a:rPr lang="en-US">
                <a:latin typeface="Comic Sans MS" pitchFamily="66" charset="0"/>
              </a:rPr>
              <a:t>h(k)</a:t>
            </a:r>
            <a:r>
              <a:rPr lang="en-US"/>
              <a:t> is just the least significant </a:t>
            </a:r>
            <a:r>
              <a:rPr lang="en-US">
                <a:latin typeface="Comic Sans MS" pitchFamily="66" charset="0"/>
              </a:rPr>
              <a:t>p</a:t>
            </a:r>
            <a:r>
              <a:rPr lang="en-US"/>
              <a:t> bits of </a:t>
            </a:r>
            <a:r>
              <a:rPr lang="en-US">
                <a:latin typeface="Comic Sans MS" pitchFamily="66" charset="0"/>
              </a:rPr>
              <a:t>k</a:t>
            </a:r>
          </a:p>
          <a:p>
            <a:pPr lvl="1">
              <a:lnSpc>
                <a:spcPct val="110000"/>
              </a:lnSpc>
            </a:pPr>
            <a:r>
              <a:rPr lang="en-US">
                <a:latin typeface="Comic Sans MS" pitchFamily="66" charset="0"/>
              </a:rPr>
              <a:t>p = 1 </a:t>
            </a:r>
            <a:r>
              <a:rPr lang="en-US">
                <a:sym typeface="Symbol" pitchFamily="18" charset="2"/>
              </a:rPr>
              <a:t> </a:t>
            </a:r>
            <a:r>
              <a:rPr lang="en-US">
                <a:latin typeface="Comic Sans MS" pitchFamily="66" charset="0"/>
                <a:sym typeface="Symbol" pitchFamily="18" charset="2"/>
              </a:rPr>
              <a:t>m = 2 </a:t>
            </a:r>
          </a:p>
          <a:p>
            <a:pPr lvl="1">
              <a:lnSpc>
                <a:spcPct val="110000"/>
              </a:lnSpc>
              <a:buFontTx/>
              <a:buNone/>
            </a:pPr>
            <a:r>
              <a:rPr lang="en-US">
                <a:sym typeface="Symbol" pitchFamily="18" charset="2"/>
              </a:rPr>
              <a:t>   </a:t>
            </a:r>
            <a:r>
              <a:rPr lang="en-US">
                <a:latin typeface="Comic Sans MS" pitchFamily="66" charset="0"/>
              </a:rPr>
              <a:t>h(k) =         , </a:t>
            </a:r>
            <a:r>
              <a:rPr lang="en-US"/>
              <a:t>least significant 1 bit of </a:t>
            </a:r>
            <a:r>
              <a:rPr lang="en-US">
                <a:latin typeface="Comic Sans MS" pitchFamily="66" charset="0"/>
              </a:rPr>
              <a:t>k</a:t>
            </a:r>
            <a:endParaRPr lang="en-US"/>
          </a:p>
          <a:p>
            <a:pPr lvl="1">
              <a:lnSpc>
                <a:spcPct val="110000"/>
              </a:lnSpc>
            </a:pPr>
            <a:r>
              <a:rPr lang="en-US">
                <a:latin typeface="Comic Sans MS" pitchFamily="66" charset="0"/>
              </a:rPr>
              <a:t>p = 2</a:t>
            </a:r>
            <a:r>
              <a:rPr lang="en-US"/>
              <a:t> </a:t>
            </a:r>
            <a:r>
              <a:rPr lang="en-US">
                <a:sym typeface="Symbol" pitchFamily="18" charset="2"/>
              </a:rPr>
              <a:t> </a:t>
            </a:r>
            <a:r>
              <a:rPr lang="en-US">
                <a:latin typeface="Comic Sans MS" pitchFamily="66" charset="0"/>
                <a:sym typeface="Symbol" pitchFamily="18" charset="2"/>
              </a:rPr>
              <a:t>m = 4</a:t>
            </a:r>
            <a:endParaRPr lang="en-US"/>
          </a:p>
          <a:p>
            <a:pPr lvl="1">
              <a:lnSpc>
                <a:spcPct val="110000"/>
              </a:lnSpc>
              <a:buFont typeface="Symbol" pitchFamily="18" charset="2"/>
              <a:buNone/>
            </a:pPr>
            <a:r>
              <a:rPr lang="en-US">
                <a:sym typeface="Symbol" pitchFamily="18" charset="2"/>
              </a:rPr>
              <a:t> </a:t>
            </a:r>
            <a:r>
              <a:rPr lang="en-US">
                <a:latin typeface="Comic Sans MS" pitchFamily="66" charset="0"/>
              </a:rPr>
              <a:t>h(k) = 	           , </a:t>
            </a:r>
            <a:r>
              <a:rPr lang="en-US"/>
              <a:t>least significant 2 bits of </a:t>
            </a:r>
            <a:r>
              <a:rPr lang="en-US">
                <a:latin typeface="Comic Sans MS" pitchFamily="66" charset="0"/>
              </a:rPr>
              <a:t>k</a:t>
            </a:r>
          </a:p>
          <a:p>
            <a:pPr>
              <a:lnSpc>
                <a:spcPct val="110000"/>
              </a:lnSpc>
              <a:buFont typeface="Wingdings" pitchFamily="2" charset="2"/>
              <a:buChar char=""/>
            </a:pPr>
            <a:r>
              <a:rPr lang="en-US"/>
              <a:t>Choose </a:t>
            </a:r>
            <a:r>
              <a:rPr lang="en-US">
                <a:latin typeface="Comic Sans MS" pitchFamily="66" charset="0"/>
              </a:rPr>
              <a:t>m</a:t>
            </a:r>
            <a:r>
              <a:rPr lang="en-US"/>
              <a:t> to be a prime, not close to a</a:t>
            </a:r>
          </a:p>
          <a:p>
            <a:pPr>
              <a:lnSpc>
                <a:spcPct val="110000"/>
              </a:lnSpc>
              <a:buFont typeface="Wingdings" pitchFamily="2" charset="2"/>
              <a:buNone/>
            </a:pPr>
            <a:r>
              <a:rPr lang="en-US"/>
              <a:t>     power of 2</a:t>
            </a:r>
          </a:p>
          <a:p>
            <a:pPr lvl="1">
              <a:lnSpc>
                <a:spcPct val="110000"/>
              </a:lnSpc>
              <a:buFont typeface="Wingdings" pitchFamily="2" charset="2"/>
              <a:buChar char=""/>
            </a:pPr>
            <a:r>
              <a:rPr lang="en-US"/>
              <a:t>Column 2: </a:t>
            </a:r>
          </a:p>
          <a:p>
            <a:pPr lvl="1">
              <a:lnSpc>
                <a:spcPct val="110000"/>
              </a:lnSpc>
              <a:buFont typeface="Wingdings" pitchFamily="2" charset="2"/>
              <a:buChar char=""/>
            </a:pPr>
            <a:r>
              <a:rPr lang="en-US"/>
              <a:t>Column 3:</a:t>
            </a:r>
          </a:p>
        </p:txBody>
      </p:sp>
      <p:sp>
        <p:nvSpPr>
          <p:cNvPr id="582660" name="Text Box 4"/>
          <p:cNvSpPr txBox="1">
            <a:spLocks noChangeArrowheads="1"/>
          </p:cNvSpPr>
          <p:nvPr/>
        </p:nvSpPr>
        <p:spPr bwMode="auto">
          <a:xfrm>
            <a:off x="2290763" y="2651125"/>
            <a:ext cx="787400" cy="396875"/>
          </a:xfrm>
          <a:prstGeom prst="rect">
            <a:avLst/>
          </a:prstGeom>
          <a:noFill/>
          <a:ln w="9525">
            <a:noFill/>
            <a:miter lim="800000"/>
            <a:headEnd/>
            <a:tailEnd/>
          </a:ln>
          <a:effectLst/>
        </p:spPr>
        <p:txBody>
          <a:bodyPr wrap="none">
            <a:spAutoFit/>
          </a:bodyPr>
          <a:lstStyle/>
          <a:p>
            <a:r>
              <a:rPr lang="en-US" sz="2000">
                <a:latin typeface="Comic Sans MS" pitchFamily="66" charset="0"/>
              </a:rPr>
              <a:t>{0, 1}</a:t>
            </a:r>
          </a:p>
        </p:txBody>
      </p:sp>
      <p:sp>
        <p:nvSpPr>
          <p:cNvPr id="582661" name="Text Box 5"/>
          <p:cNvSpPr txBox="1">
            <a:spLocks noChangeArrowheads="1"/>
          </p:cNvSpPr>
          <p:nvPr/>
        </p:nvSpPr>
        <p:spPr bwMode="auto">
          <a:xfrm>
            <a:off x="1976438" y="3575050"/>
            <a:ext cx="1466850" cy="396875"/>
          </a:xfrm>
          <a:prstGeom prst="rect">
            <a:avLst/>
          </a:prstGeom>
          <a:noFill/>
          <a:ln w="9525">
            <a:noFill/>
            <a:miter lim="800000"/>
            <a:headEnd/>
            <a:tailEnd/>
          </a:ln>
          <a:effectLst/>
        </p:spPr>
        <p:txBody>
          <a:bodyPr wrap="none">
            <a:spAutoFit/>
          </a:bodyPr>
          <a:lstStyle/>
          <a:p>
            <a:r>
              <a:rPr lang="en-US" sz="2000">
                <a:latin typeface="Comic Sans MS" pitchFamily="66" charset="0"/>
              </a:rPr>
              <a:t>{0, 1, 2, 3} </a:t>
            </a:r>
          </a:p>
        </p:txBody>
      </p:sp>
      <p:pic>
        <p:nvPicPr>
          <p:cNvPr id="582663" name="Picture 7" descr="fig2"/>
          <p:cNvPicPr>
            <a:picLocks noChangeAspect="1" noChangeArrowheads="1"/>
          </p:cNvPicPr>
          <p:nvPr/>
        </p:nvPicPr>
        <p:blipFill>
          <a:blip r:embed="rId3"/>
          <a:srcRect r="24039"/>
          <a:stretch>
            <a:fillRect/>
          </a:stretch>
        </p:blipFill>
        <p:spPr bwMode="auto">
          <a:xfrm>
            <a:off x="7192963" y="1182688"/>
            <a:ext cx="1474787" cy="5675312"/>
          </a:xfrm>
          <a:prstGeom prst="rect">
            <a:avLst/>
          </a:prstGeom>
          <a:noFill/>
        </p:spPr>
      </p:pic>
      <p:sp>
        <p:nvSpPr>
          <p:cNvPr id="582664" name="Text Box 8"/>
          <p:cNvSpPr txBox="1">
            <a:spLocks noChangeArrowheads="1"/>
          </p:cNvSpPr>
          <p:nvPr/>
        </p:nvSpPr>
        <p:spPr bwMode="auto">
          <a:xfrm>
            <a:off x="2695575" y="5194300"/>
            <a:ext cx="1123950" cy="366713"/>
          </a:xfrm>
          <a:prstGeom prst="rect">
            <a:avLst/>
          </a:prstGeom>
          <a:noFill/>
          <a:ln w="9525">
            <a:noFill/>
            <a:miter lim="800000"/>
            <a:headEnd/>
            <a:tailEnd/>
          </a:ln>
          <a:effectLst/>
        </p:spPr>
        <p:txBody>
          <a:bodyPr wrap="none">
            <a:spAutoFit/>
          </a:bodyPr>
          <a:lstStyle/>
          <a:p>
            <a:r>
              <a:rPr lang="en-US"/>
              <a:t>k mod 97</a:t>
            </a:r>
          </a:p>
        </p:txBody>
      </p:sp>
      <p:sp>
        <p:nvSpPr>
          <p:cNvPr id="582665" name="Text Box 9"/>
          <p:cNvSpPr txBox="1">
            <a:spLocks noChangeArrowheads="1"/>
          </p:cNvSpPr>
          <p:nvPr/>
        </p:nvSpPr>
        <p:spPr bwMode="auto">
          <a:xfrm>
            <a:off x="2670175" y="5670550"/>
            <a:ext cx="1250950" cy="366713"/>
          </a:xfrm>
          <a:prstGeom prst="rect">
            <a:avLst/>
          </a:prstGeom>
          <a:noFill/>
          <a:ln w="9525">
            <a:noFill/>
            <a:miter lim="800000"/>
            <a:headEnd/>
            <a:tailEnd/>
          </a:ln>
          <a:effectLst/>
        </p:spPr>
        <p:txBody>
          <a:bodyPr wrap="none">
            <a:spAutoFit/>
          </a:bodyPr>
          <a:lstStyle/>
          <a:p>
            <a:r>
              <a:rPr lang="en-US"/>
              <a:t>k mod 100</a:t>
            </a:r>
          </a:p>
        </p:txBody>
      </p:sp>
      <p:sp>
        <p:nvSpPr>
          <p:cNvPr id="582667" name="Text Box 11"/>
          <p:cNvSpPr txBox="1">
            <a:spLocks noChangeArrowheads="1"/>
          </p:cNvSpPr>
          <p:nvPr/>
        </p:nvSpPr>
        <p:spPr bwMode="auto">
          <a:xfrm>
            <a:off x="7823200" y="735013"/>
            <a:ext cx="438150" cy="641350"/>
          </a:xfrm>
          <a:prstGeom prst="rect">
            <a:avLst/>
          </a:prstGeom>
          <a:solidFill>
            <a:schemeClr val="bg1"/>
          </a:solidFill>
          <a:ln w="9525">
            <a:noFill/>
            <a:miter lim="800000"/>
            <a:headEnd/>
            <a:tailEnd/>
          </a:ln>
          <a:effectLst/>
        </p:spPr>
        <p:txBody>
          <a:bodyPr>
            <a:spAutoFit/>
          </a:bodyPr>
          <a:lstStyle/>
          <a:p>
            <a:r>
              <a:rPr lang="en-US"/>
              <a:t>m97</a:t>
            </a:r>
          </a:p>
        </p:txBody>
      </p:sp>
      <p:sp>
        <p:nvSpPr>
          <p:cNvPr id="582668" name="Text Box 12"/>
          <p:cNvSpPr txBox="1">
            <a:spLocks noChangeArrowheads="1"/>
          </p:cNvSpPr>
          <p:nvPr/>
        </p:nvSpPr>
        <p:spPr bwMode="auto">
          <a:xfrm>
            <a:off x="8377238" y="758825"/>
            <a:ext cx="622300" cy="641350"/>
          </a:xfrm>
          <a:prstGeom prst="rect">
            <a:avLst/>
          </a:prstGeom>
          <a:solidFill>
            <a:schemeClr val="bg1"/>
          </a:solidFill>
          <a:ln w="9525">
            <a:noFill/>
            <a:miter lim="800000"/>
            <a:headEnd/>
            <a:tailEnd/>
          </a:ln>
          <a:effectLst/>
        </p:spPr>
        <p:txBody>
          <a:bodyPr>
            <a:spAutoFit/>
          </a:bodyPr>
          <a:lstStyle/>
          <a:p>
            <a:r>
              <a:rPr lang="en-US"/>
              <a:t>m</a:t>
            </a:r>
          </a:p>
          <a:p>
            <a:r>
              <a:rPr lang="en-US"/>
              <a:t>100</a:t>
            </a:r>
          </a:p>
        </p:txBody>
      </p:sp>
      <p:sp>
        <p:nvSpPr>
          <p:cNvPr id="582669" name="Line 13"/>
          <p:cNvSpPr>
            <a:spLocks noChangeShapeType="1"/>
          </p:cNvSpPr>
          <p:nvPr/>
        </p:nvSpPr>
        <p:spPr bwMode="auto">
          <a:xfrm>
            <a:off x="6323013" y="5538788"/>
            <a:ext cx="862012" cy="0"/>
          </a:xfrm>
          <a:prstGeom prst="line">
            <a:avLst/>
          </a:prstGeom>
          <a:noFill/>
          <a:ln w="38100">
            <a:solidFill>
              <a:srgbClr val="DD0111"/>
            </a:solidFill>
            <a:round/>
            <a:headEnd/>
            <a:tailEnd type="triangle" w="med" len="med"/>
          </a:ln>
          <a:effectLst/>
        </p:spPr>
        <p:txBody>
          <a:bodyPr/>
          <a:lstStyle/>
          <a:p>
            <a:endParaRPr lang="en-US"/>
          </a:p>
        </p:txBody>
      </p:sp>
      <p:sp>
        <p:nvSpPr>
          <p:cNvPr id="582670" name="Line 14"/>
          <p:cNvSpPr>
            <a:spLocks noChangeShapeType="1"/>
          </p:cNvSpPr>
          <p:nvPr/>
        </p:nvSpPr>
        <p:spPr bwMode="auto">
          <a:xfrm>
            <a:off x="6318250" y="5756275"/>
            <a:ext cx="862013" cy="0"/>
          </a:xfrm>
          <a:prstGeom prst="line">
            <a:avLst/>
          </a:prstGeom>
          <a:noFill/>
          <a:ln w="38100">
            <a:solidFill>
              <a:srgbClr val="DD011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26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2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0" grpId="0"/>
      <p:bldP spid="58266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C5A660A1-36FA-4275-89D8-E6A96ACACB0E}" type="slidenum">
              <a:rPr lang="en-US"/>
              <a:pPr/>
              <a:t>33</a:t>
            </a:fld>
            <a:endParaRPr lang="en-US"/>
          </a:p>
        </p:txBody>
      </p:sp>
      <p:sp>
        <p:nvSpPr>
          <p:cNvPr id="587778" name="Rectangle 2"/>
          <p:cNvSpPr>
            <a:spLocks noGrp="1" noChangeArrowheads="1"/>
          </p:cNvSpPr>
          <p:nvPr>
            <p:ph type="title"/>
          </p:nvPr>
        </p:nvSpPr>
        <p:spPr/>
        <p:txBody>
          <a:bodyPr/>
          <a:lstStyle/>
          <a:p>
            <a:r>
              <a:rPr lang="en-US"/>
              <a:t>The Multiplication Method</a:t>
            </a:r>
          </a:p>
        </p:txBody>
      </p:sp>
      <p:sp>
        <p:nvSpPr>
          <p:cNvPr id="587779" name="Rectangle 3"/>
          <p:cNvSpPr>
            <a:spLocks noGrp="1" noChangeArrowheads="1"/>
          </p:cNvSpPr>
          <p:nvPr>
            <p:ph type="body" idx="1"/>
          </p:nvPr>
        </p:nvSpPr>
        <p:spPr>
          <a:xfrm>
            <a:off x="350838" y="1214438"/>
            <a:ext cx="8229600" cy="5370512"/>
          </a:xfrm>
        </p:spPr>
        <p:txBody>
          <a:bodyPr/>
          <a:lstStyle/>
          <a:p>
            <a:pPr>
              <a:lnSpc>
                <a:spcPct val="120000"/>
              </a:lnSpc>
              <a:buFontTx/>
              <a:buNone/>
            </a:pPr>
            <a:r>
              <a:rPr lang="en-US" sz="2400" b="1"/>
              <a:t>Idea:</a:t>
            </a:r>
            <a:endParaRPr lang="en-US" sz="2400"/>
          </a:p>
          <a:p>
            <a:pPr>
              <a:lnSpc>
                <a:spcPct val="120000"/>
              </a:lnSpc>
            </a:pPr>
            <a:r>
              <a:rPr lang="en-US" sz="2400">
                <a:solidFill>
                  <a:schemeClr val="tx1"/>
                </a:solidFill>
              </a:rPr>
              <a:t>Multiply key </a:t>
            </a:r>
            <a:r>
              <a:rPr lang="en-US" sz="2400">
                <a:solidFill>
                  <a:schemeClr val="tx1"/>
                </a:solidFill>
                <a:latin typeface="Comic Sans MS" pitchFamily="66" charset="0"/>
              </a:rPr>
              <a:t>k</a:t>
            </a:r>
            <a:r>
              <a:rPr lang="en-US" sz="2400">
                <a:solidFill>
                  <a:schemeClr val="tx1"/>
                </a:solidFill>
              </a:rPr>
              <a:t> by a constant </a:t>
            </a:r>
            <a:r>
              <a:rPr lang="en-US" sz="2400">
                <a:solidFill>
                  <a:schemeClr val="tx1"/>
                </a:solidFill>
                <a:latin typeface="Comic Sans MS" pitchFamily="66" charset="0"/>
              </a:rPr>
              <a:t>A</a:t>
            </a:r>
            <a:r>
              <a:rPr lang="en-US" sz="2400">
                <a:solidFill>
                  <a:schemeClr val="tx1"/>
                </a:solidFill>
              </a:rPr>
              <a:t>, where </a:t>
            </a:r>
            <a:r>
              <a:rPr lang="en-US" sz="2400">
                <a:solidFill>
                  <a:schemeClr val="tx1"/>
                </a:solidFill>
                <a:latin typeface="Comic Sans MS" pitchFamily="66" charset="0"/>
              </a:rPr>
              <a:t>0 &lt; A &lt; 1</a:t>
            </a:r>
          </a:p>
          <a:p>
            <a:pPr>
              <a:lnSpc>
                <a:spcPct val="120000"/>
              </a:lnSpc>
            </a:pPr>
            <a:r>
              <a:rPr lang="en-US" sz="2400">
                <a:solidFill>
                  <a:schemeClr val="tx1"/>
                </a:solidFill>
              </a:rPr>
              <a:t>Extract the fractional part of </a:t>
            </a:r>
            <a:r>
              <a:rPr lang="en-US" sz="2400">
                <a:solidFill>
                  <a:schemeClr val="tx1"/>
                </a:solidFill>
                <a:latin typeface="Comic Sans MS" pitchFamily="66" charset="0"/>
              </a:rPr>
              <a:t>kA</a:t>
            </a:r>
          </a:p>
          <a:p>
            <a:pPr>
              <a:lnSpc>
                <a:spcPct val="120000"/>
              </a:lnSpc>
            </a:pPr>
            <a:r>
              <a:rPr lang="en-US" sz="2400">
                <a:solidFill>
                  <a:schemeClr val="tx1"/>
                </a:solidFill>
              </a:rPr>
              <a:t>Multiply the fractional part by </a:t>
            </a:r>
            <a:r>
              <a:rPr lang="en-US" sz="2400">
                <a:solidFill>
                  <a:schemeClr val="tx1"/>
                </a:solidFill>
                <a:latin typeface="Comic Sans MS" pitchFamily="66" charset="0"/>
              </a:rPr>
              <a:t>m</a:t>
            </a:r>
          </a:p>
          <a:p>
            <a:pPr>
              <a:lnSpc>
                <a:spcPct val="120000"/>
              </a:lnSpc>
            </a:pPr>
            <a:r>
              <a:rPr lang="en-US" sz="2400">
                <a:solidFill>
                  <a:schemeClr val="tx1"/>
                </a:solidFill>
              </a:rPr>
              <a:t>Take the floor of the result</a:t>
            </a:r>
          </a:p>
          <a:p>
            <a:pPr>
              <a:lnSpc>
                <a:spcPct val="120000"/>
              </a:lnSpc>
              <a:buFontTx/>
              <a:buNone/>
            </a:pPr>
            <a:r>
              <a:rPr lang="en-US" sz="2400">
                <a:solidFill>
                  <a:schemeClr val="tx1"/>
                </a:solidFill>
              </a:rPr>
              <a:t>			</a:t>
            </a:r>
            <a:r>
              <a:rPr lang="en-US" sz="2400">
                <a:solidFill>
                  <a:schemeClr val="tx1"/>
                </a:solidFill>
                <a:latin typeface="Comic Sans MS" pitchFamily="66" charset="0"/>
              </a:rPr>
              <a:t>h(k) =                      = </a:t>
            </a:r>
            <a:r>
              <a:rPr lang="en-US" sz="2400">
                <a:solidFill>
                  <a:schemeClr val="tx1"/>
                </a:solidFill>
                <a:latin typeface="Comic Sans MS" pitchFamily="66" charset="0"/>
                <a:sym typeface="Symbol" pitchFamily="18" charset="2"/>
              </a:rPr>
              <a:t></a:t>
            </a:r>
            <a:r>
              <a:rPr lang="en-US" sz="2400">
                <a:solidFill>
                  <a:schemeClr val="tx1"/>
                </a:solidFill>
                <a:latin typeface="Comic Sans MS" pitchFamily="66" charset="0"/>
              </a:rPr>
              <a:t>m (k A mod 1)</a:t>
            </a:r>
            <a:r>
              <a:rPr lang="en-US" sz="2400">
                <a:solidFill>
                  <a:schemeClr val="tx1"/>
                </a:solidFill>
                <a:latin typeface="Comic Sans MS" pitchFamily="66" charset="0"/>
                <a:sym typeface="Symbol" pitchFamily="18" charset="2"/>
              </a:rPr>
              <a:t></a:t>
            </a:r>
          </a:p>
          <a:p>
            <a:pPr>
              <a:lnSpc>
                <a:spcPct val="120000"/>
              </a:lnSpc>
              <a:buFontTx/>
              <a:buNone/>
            </a:pPr>
            <a:endParaRPr lang="en-US" sz="2400">
              <a:solidFill>
                <a:schemeClr val="tx1"/>
              </a:solidFill>
              <a:latin typeface="Comic Sans MS" pitchFamily="66" charset="0"/>
              <a:sym typeface="Symbol" pitchFamily="18" charset="2"/>
            </a:endParaRPr>
          </a:p>
          <a:p>
            <a:pPr>
              <a:lnSpc>
                <a:spcPct val="120000"/>
              </a:lnSpc>
              <a:buFontTx/>
              <a:buNone/>
            </a:pPr>
            <a:endParaRPr lang="en-US" sz="2400">
              <a:solidFill>
                <a:schemeClr val="tx1"/>
              </a:solidFill>
              <a:latin typeface="Comic Sans MS" pitchFamily="66" charset="0"/>
              <a:sym typeface="Symbol" pitchFamily="18" charset="2"/>
            </a:endParaRPr>
          </a:p>
          <a:p>
            <a:pPr>
              <a:lnSpc>
                <a:spcPct val="120000"/>
              </a:lnSpc>
            </a:pPr>
            <a:r>
              <a:rPr lang="en-US" sz="2400" b="1">
                <a:solidFill>
                  <a:schemeClr val="tx1"/>
                </a:solidFill>
              </a:rPr>
              <a:t>Disadvantage: </a:t>
            </a:r>
            <a:r>
              <a:rPr lang="en-US" sz="2400">
                <a:solidFill>
                  <a:schemeClr val="tx1"/>
                </a:solidFill>
              </a:rPr>
              <a:t>Slower than division method</a:t>
            </a:r>
          </a:p>
          <a:p>
            <a:pPr>
              <a:lnSpc>
                <a:spcPct val="120000"/>
              </a:lnSpc>
            </a:pPr>
            <a:r>
              <a:rPr lang="en-US" sz="2400" b="1">
                <a:solidFill>
                  <a:schemeClr val="tx1"/>
                </a:solidFill>
              </a:rPr>
              <a:t>Advantage: </a:t>
            </a:r>
            <a:r>
              <a:rPr lang="en-US" sz="2400">
                <a:solidFill>
                  <a:schemeClr val="tx1"/>
                </a:solidFill>
              </a:rPr>
              <a:t>Value of </a:t>
            </a:r>
            <a:r>
              <a:rPr lang="en-US" sz="2400">
                <a:solidFill>
                  <a:schemeClr val="tx1"/>
                </a:solidFill>
                <a:latin typeface="Comic Sans MS" pitchFamily="66" charset="0"/>
              </a:rPr>
              <a:t>m</a:t>
            </a:r>
            <a:r>
              <a:rPr lang="en-US" sz="2400">
                <a:solidFill>
                  <a:schemeClr val="tx1"/>
                </a:solidFill>
              </a:rPr>
              <a:t> is not critical, e.g., typically </a:t>
            </a:r>
            <a:r>
              <a:rPr lang="en-US" sz="2400">
                <a:solidFill>
                  <a:schemeClr val="tx1"/>
                </a:solidFill>
                <a:latin typeface="Comic Sans MS" pitchFamily="66" charset="0"/>
              </a:rPr>
              <a:t>2</a:t>
            </a:r>
            <a:r>
              <a:rPr lang="en-US" sz="2400" baseline="30000">
                <a:solidFill>
                  <a:schemeClr val="tx1"/>
                </a:solidFill>
                <a:latin typeface="Comic Sans MS" pitchFamily="66" charset="0"/>
              </a:rPr>
              <a:t>p</a:t>
            </a:r>
            <a:endParaRPr lang="en-US" sz="2400">
              <a:solidFill>
                <a:schemeClr val="tx1"/>
              </a:solidFill>
              <a:latin typeface="Comic Sans MS" pitchFamily="66" charset="0"/>
            </a:endParaRPr>
          </a:p>
        </p:txBody>
      </p:sp>
      <p:grpSp>
        <p:nvGrpSpPr>
          <p:cNvPr id="2" name="Group 4"/>
          <p:cNvGrpSpPr>
            <a:grpSpLocks/>
          </p:cNvGrpSpPr>
          <p:nvPr/>
        </p:nvGrpSpPr>
        <p:grpSpPr bwMode="auto">
          <a:xfrm>
            <a:off x="5006975" y="4306888"/>
            <a:ext cx="3324225" cy="603250"/>
            <a:chOff x="1783" y="2701"/>
            <a:chExt cx="2094" cy="380"/>
          </a:xfrm>
        </p:grpSpPr>
        <p:sp>
          <p:nvSpPr>
            <p:cNvPr id="587781" name="AutoShape 5"/>
            <p:cNvSpPr>
              <a:spLocks/>
            </p:cNvSpPr>
            <p:nvPr/>
          </p:nvSpPr>
          <p:spPr bwMode="auto">
            <a:xfrm rot="-5400000">
              <a:off x="2758" y="2249"/>
              <a:ext cx="73" cy="977"/>
            </a:xfrm>
            <a:prstGeom prst="leftBrace">
              <a:avLst>
                <a:gd name="adj1" fmla="val 111530"/>
                <a:gd name="adj2" fmla="val 50000"/>
              </a:avLst>
            </a:prstGeom>
            <a:noFill/>
            <a:ln w="9525">
              <a:solidFill>
                <a:schemeClr val="tx1"/>
              </a:solidFill>
              <a:round/>
              <a:headEnd/>
              <a:tailEnd/>
            </a:ln>
            <a:effectLst/>
          </p:spPr>
          <p:txBody>
            <a:bodyPr wrap="none" anchor="ctr"/>
            <a:lstStyle/>
            <a:p>
              <a:endParaRPr lang="en-US"/>
            </a:p>
          </p:txBody>
        </p:sp>
        <p:sp>
          <p:nvSpPr>
            <p:cNvPr id="587782" name="Text Box 6"/>
            <p:cNvSpPr txBox="1">
              <a:spLocks noChangeArrowheads="1"/>
            </p:cNvSpPr>
            <p:nvPr/>
          </p:nvSpPr>
          <p:spPr bwMode="auto">
            <a:xfrm>
              <a:off x="1783" y="2850"/>
              <a:ext cx="2094" cy="231"/>
            </a:xfrm>
            <a:prstGeom prst="rect">
              <a:avLst/>
            </a:prstGeom>
            <a:noFill/>
            <a:ln w="9525">
              <a:noFill/>
              <a:miter lim="800000"/>
              <a:headEnd/>
              <a:tailEnd/>
            </a:ln>
            <a:effectLst/>
          </p:spPr>
          <p:txBody>
            <a:bodyPr wrap="none">
              <a:spAutoFit/>
            </a:bodyPr>
            <a:lstStyle/>
            <a:p>
              <a:r>
                <a:rPr lang="en-US"/>
                <a:t>fractional part of kA = kA - </a:t>
              </a:r>
              <a:r>
                <a:rPr lang="en-US">
                  <a:sym typeface="Symbol" pitchFamily="18" charset="2"/>
                </a:rPr>
                <a:t>kA</a:t>
              </a:r>
            </a:p>
          </p:txBody>
        </p:sp>
      </p:grpSp>
      <p:pic>
        <p:nvPicPr>
          <p:cNvPr id="587783" name="Picture 7"/>
          <p:cNvPicPr>
            <a:picLocks noChangeAspect="1" noChangeArrowheads="1"/>
          </p:cNvPicPr>
          <p:nvPr/>
        </p:nvPicPr>
        <p:blipFill>
          <a:blip r:embed="rId3"/>
          <a:srcRect l="20468" r="34688"/>
          <a:stretch>
            <a:fillRect/>
          </a:stretch>
        </p:blipFill>
        <p:spPr bwMode="auto">
          <a:xfrm>
            <a:off x="3116263" y="3705225"/>
            <a:ext cx="1822450" cy="6175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5A5DA17-12DE-4108-BF15-C927BEE969AE}" type="slidenum">
              <a:rPr lang="en-US"/>
              <a:pPr/>
              <a:t>34</a:t>
            </a:fld>
            <a:endParaRPr lang="en-US"/>
          </a:p>
        </p:txBody>
      </p:sp>
      <p:sp>
        <p:nvSpPr>
          <p:cNvPr id="620546" name="Rectangle 2"/>
          <p:cNvSpPr>
            <a:spLocks noGrp="1" noChangeArrowheads="1"/>
          </p:cNvSpPr>
          <p:nvPr>
            <p:ph type="title"/>
          </p:nvPr>
        </p:nvSpPr>
        <p:spPr/>
        <p:txBody>
          <a:bodyPr/>
          <a:lstStyle/>
          <a:p>
            <a:r>
              <a:rPr lang="en-US"/>
              <a:t>Example – Multiplication Method</a:t>
            </a:r>
          </a:p>
        </p:txBody>
      </p:sp>
      <p:pic>
        <p:nvPicPr>
          <p:cNvPr id="620548" name="Picture 4"/>
          <p:cNvPicPr>
            <a:picLocks noGrp="1" noChangeAspect="1" noChangeArrowheads="1"/>
          </p:cNvPicPr>
          <p:nvPr>
            <p:ph type="body" idx="1"/>
          </p:nvPr>
        </p:nvPicPr>
        <p:blipFill>
          <a:blip r:embed="rId3"/>
          <a:srcRect/>
          <a:stretch>
            <a:fillRect/>
          </a:stretch>
        </p:blipFill>
        <p:spPr>
          <a:xfrm>
            <a:off x="1463675" y="1249363"/>
            <a:ext cx="6207125" cy="4967287"/>
          </a:xfrm>
          <a:noFill/>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687C47A-4A4B-4E32-AFB3-85F2F0137807}" type="slidenum">
              <a:rPr lang="en-US"/>
              <a:pPr/>
              <a:t>35</a:t>
            </a:fld>
            <a:endParaRPr lang="en-US"/>
          </a:p>
        </p:txBody>
      </p:sp>
      <p:sp>
        <p:nvSpPr>
          <p:cNvPr id="622594" name="Rectangle 2"/>
          <p:cNvSpPr>
            <a:spLocks noGrp="1" noChangeArrowheads="1"/>
          </p:cNvSpPr>
          <p:nvPr>
            <p:ph type="title"/>
          </p:nvPr>
        </p:nvSpPr>
        <p:spPr/>
        <p:txBody>
          <a:bodyPr/>
          <a:lstStyle/>
          <a:p>
            <a:r>
              <a:rPr lang="en-US"/>
              <a:t>Universal Hashing</a:t>
            </a:r>
          </a:p>
        </p:txBody>
      </p:sp>
      <p:sp>
        <p:nvSpPr>
          <p:cNvPr id="622595" name="Rectangle 3"/>
          <p:cNvSpPr>
            <a:spLocks noGrp="1" noChangeArrowheads="1"/>
          </p:cNvSpPr>
          <p:nvPr>
            <p:ph type="body" idx="1"/>
          </p:nvPr>
        </p:nvSpPr>
        <p:spPr>
          <a:xfrm>
            <a:off x="188913" y="1100138"/>
            <a:ext cx="8383587" cy="5578475"/>
          </a:xfrm>
        </p:spPr>
        <p:txBody>
          <a:bodyPr/>
          <a:lstStyle/>
          <a:p>
            <a:pPr>
              <a:lnSpc>
                <a:spcPct val="120000"/>
              </a:lnSpc>
            </a:pPr>
            <a:r>
              <a:rPr lang="en-US"/>
              <a:t>In practice, keys are </a:t>
            </a:r>
            <a:r>
              <a:rPr lang="en-US">
                <a:solidFill>
                  <a:srgbClr val="DD0111"/>
                </a:solidFill>
              </a:rPr>
              <a:t>not</a:t>
            </a:r>
            <a:r>
              <a:rPr lang="en-US"/>
              <a:t> randomly distributed</a:t>
            </a:r>
          </a:p>
          <a:p>
            <a:pPr>
              <a:lnSpc>
                <a:spcPct val="120000"/>
              </a:lnSpc>
            </a:pPr>
            <a:r>
              <a:rPr lang="en-US"/>
              <a:t>Any fixed hash function might yield </a:t>
            </a:r>
            <a:r>
              <a:rPr lang="el-GR">
                <a:cs typeface="Arial" pitchFamily="34" charset="0"/>
              </a:rPr>
              <a:t>Θ</a:t>
            </a:r>
            <a:r>
              <a:rPr lang="en-US">
                <a:cs typeface="Arial" pitchFamily="34" charset="0"/>
              </a:rPr>
              <a:t>(n) time</a:t>
            </a:r>
            <a:endParaRPr lang="el-GR">
              <a:cs typeface="Arial" pitchFamily="34" charset="0"/>
            </a:endParaRPr>
          </a:p>
          <a:p>
            <a:pPr>
              <a:lnSpc>
                <a:spcPct val="120000"/>
              </a:lnSpc>
            </a:pPr>
            <a:r>
              <a:rPr lang="en-US"/>
              <a:t>Goal: </a:t>
            </a:r>
            <a:r>
              <a:rPr lang="en-US">
                <a:solidFill>
                  <a:srgbClr val="CC0000"/>
                </a:solidFill>
                <a:latin typeface="Comic Sans MS" pitchFamily="66" charset="0"/>
              </a:rPr>
              <a:t>hash functions that produce random table indices irrespective of the keys</a:t>
            </a:r>
          </a:p>
          <a:p>
            <a:pPr>
              <a:lnSpc>
                <a:spcPct val="120000"/>
              </a:lnSpc>
            </a:pPr>
            <a:r>
              <a:rPr lang="en-US"/>
              <a:t>Idea:</a:t>
            </a:r>
          </a:p>
          <a:p>
            <a:pPr lvl="1">
              <a:lnSpc>
                <a:spcPct val="120000"/>
              </a:lnSpc>
            </a:pPr>
            <a:r>
              <a:rPr lang="en-US"/>
              <a:t>Select a hash function </a:t>
            </a:r>
            <a:r>
              <a:rPr lang="en-US">
                <a:solidFill>
                  <a:srgbClr val="DD0111"/>
                </a:solidFill>
              </a:rPr>
              <a:t>at random</a:t>
            </a:r>
            <a:r>
              <a:rPr lang="en-US"/>
              <a:t>, from a designed class of functions at the beginning of the execution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0EE245C-5ED8-4C9C-846A-32113EBDEB86}" type="slidenum">
              <a:rPr lang="en-US"/>
              <a:pPr/>
              <a:t>36</a:t>
            </a:fld>
            <a:endParaRPr lang="en-US"/>
          </a:p>
        </p:txBody>
      </p:sp>
      <p:sp>
        <p:nvSpPr>
          <p:cNvPr id="676866" name="Rectangle 2"/>
          <p:cNvSpPr>
            <a:spLocks noGrp="1" noChangeArrowheads="1"/>
          </p:cNvSpPr>
          <p:nvPr>
            <p:ph type="title"/>
          </p:nvPr>
        </p:nvSpPr>
        <p:spPr/>
        <p:txBody>
          <a:bodyPr/>
          <a:lstStyle/>
          <a:p>
            <a:r>
              <a:rPr lang="en-US"/>
              <a:t>Universal Hashing</a:t>
            </a:r>
          </a:p>
        </p:txBody>
      </p:sp>
      <p:pic>
        <p:nvPicPr>
          <p:cNvPr id="676868" name="Picture 4"/>
          <p:cNvPicPr>
            <a:picLocks noGrp="1" noChangeAspect="1" noChangeArrowheads="1"/>
          </p:cNvPicPr>
          <p:nvPr>
            <p:ph type="body" idx="1"/>
          </p:nvPr>
        </p:nvPicPr>
        <p:blipFill>
          <a:blip r:embed="rId3"/>
          <a:srcRect/>
          <a:stretch>
            <a:fillRect/>
          </a:stretch>
        </p:blipFill>
        <p:spPr>
          <a:xfrm>
            <a:off x="989013" y="2198688"/>
            <a:ext cx="7337425" cy="3252787"/>
          </a:xfrm>
          <a:noFill/>
          <a:ln/>
        </p:spPr>
      </p:pic>
      <p:sp>
        <p:nvSpPr>
          <p:cNvPr id="676869" name="Text Box 5"/>
          <p:cNvSpPr txBox="1">
            <a:spLocks noChangeArrowheads="1"/>
          </p:cNvSpPr>
          <p:nvPr/>
        </p:nvSpPr>
        <p:spPr bwMode="auto">
          <a:xfrm>
            <a:off x="841375" y="4916488"/>
            <a:ext cx="3295650" cy="641350"/>
          </a:xfrm>
          <a:prstGeom prst="rect">
            <a:avLst/>
          </a:prstGeom>
          <a:solidFill>
            <a:schemeClr val="bg1"/>
          </a:solidFill>
          <a:ln w="9525">
            <a:noFill/>
            <a:miter lim="800000"/>
            <a:headEnd/>
            <a:tailEnd/>
          </a:ln>
          <a:effectLst/>
        </p:spPr>
        <p:txBody>
          <a:bodyPr>
            <a:spAutoFit/>
          </a:bodyPr>
          <a:lstStyle/>
          <a:p>
            <a:endParaRPr lang="en-US"/>
          </a:p>
          <a:p>
            <a:r>
              <a:rPr lang="en-US"/>
              <a:t>                                                </a:t>
            </a:r>
          </a:p>
        </p:txBody>
      </p:sp>
      <p:sp>
        <p:nvSpPr>
          <p:cNvPr id="676870" name="Text Box 6"/>
          <p:cNvSpPr txBox="1">
            <a:spLocks noChangeArrowheads="1"/>
          </p:cNvSpPr>
          <p:nvPr/>
        </p:nvSpPr>
        <p:spPr bwMode="auto">
          <a:xfrm>
            <a:off x="3870325" y="3362325"/>
            <a:ext cx="1885950" cy="641350"/>
          </a:xfrm>
          <a:prstGeom prst="rect">
            <a:avLst/>
          </a:prstGeom>
          <a:noFill/>
          <a:ln w="9525">
            <a:noFill/>
            <a:miter lim="800000"/>
            <a:headEnd/>
            <a:tailEnd/>
          </a:ln>
          <a:effectLst/>
        </p:spPr>
        <p:txBody>
          <a:bodyPr wrap="none">
            <a:spAutoFit/>
          </a:bodyPr>
          <a:lstStyle/>
          <a:p>
            <a:r>
              <a:rPr lang="en-US">
                <a:solidFill>
                  <a:srgbClr val="DD0111"/>
                </a:solidFill>
              </a:rPr>
              <a:t>(at the beginning</a:t>
            </a:r>
          </a:p>
          <a:p>
            <a:r>
              <a:rPr lang="en-US">
                <a:solidFill>
                  <a:srgbClr val="DD0111"/>
                </a:solidFill>
              </a:rPr>
              <a:t>of the execution)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9A23478-765F-4EEA-B1E8-448F07847E62}" type="slidenum">
              <a:rPr lang="en-US"/>
              <a:pPr/>
              <a:t>37</a:t>
            </a:fld>
            <a:endParaRPr lang="en-US"/>
          </a:p>
        </p:txBody>
      </p:sp>
      <p:sp>
        <p:nvSpPr>
          <p:cNvPr id="679938" name="Rectangle 2"/>
          <p:cNvSpPr>
            <a:spLocks noGrp="1" noChangeArrowheads="1"/>
          </p:cNvSpPr>
          <p:nvPr>
            <p:ph type="title"/>
          </p:nvPr>
        </p:nvSpPr>
        <p:spPr/>
        <p:txBody>
          <a:bodyPr/>
          <a:lstStyle/>
          <a:p>
            <a:r>
              <a:rPr lang="en-US" sz="3600"/>
              <a:t>Definition of Universal Hash Functions</a:t>
            </a:r>
          </a:p>
        </p:txBody>
      </p:sp>
      <p:pic>
        <p:nvPicPr>
          <p:cNvPr id="679940" name="Picture 4"/>
          <p:cNvPicPr>
            <a:picLocks noGrp="1" noChangeAspect="1" noChangeArrowheads="1"/>
          </p:cNvPicPr>
          <p:nvPr>
            <p:ph type="body" idx="1"/>
          </p:nvPr>
        </p:nvPicPr>
        <p:blipFill>
          <a:blip r:embed="rId3"/>
          <a:srcRect/>
          <a:stretch>
            <a:fillRect/>
          </a:stretch>
        </p:blipFill>
        <p:spPr>
          <a:xfrm>
            <a:off x="712788" y="2481263"/>
            <a:ext cx="7824787" cy="2128837"/>
          </a:xfrm>
          <a:noFill/>
          <a:ln/>
        </p:spPr>
      </p:pic>
      <p:sp>
        <p:nvSpPr>
          <p:cNvPr id="679941" name="Text Box 5"/>
          <p:cNvSpPr txBox="1">
            <a:spLocks noChangeArrowheads="1"/>
          </p:cNvSpPr>
          <p:nvPr/>
        </p:nvSpPr>
        <p:spPr bwMode="auto">
          <a:xfrm>
            <a:off x="822325" y="2324100"/>
            <a:ext cx="4587875" cy="579438"/>
          </a:xfrm>
          <a:prstGeom prst="rect">
            <a:avLst/>
          </a:prstGeom>
          <a:solidFill>
            <a:schemeClr val="bg1"/>
          </a:solidFill>
          <a:ln w="9525">
            <a:noFill/>
            <a:miter lim="800000"/>
            <a:headEnd/>
            <a:tailEnd/>
          </a:ln>
          <a:effectLst/>
        </p:spPr>
        <p:txBody>
          <a:bodyPr wrap="none">
            <a:spAutoFit/>
          </a:bodyPr>
          <a:lstStyle/>
          <a:p>
            <a:r>
              <a:rPr lang="en-US" sz="3200"/>
              <a:t>H={h(k): U</a:t>
            </a:r>
            <a:r>
              <a:rPr lang="en-US" sz="3200">
                <a:sym typeface="Wingdings" pitchFamily="2" charset="2"/>
              </a:rPr>
              <a:t>(0,1,..,m-1)}</a:t>
            </a:r>
            <a:endParaRPr lang="en-US" sz="3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B46223A-9C73-47B4-B26A-3C7E28B7EE9D}" type="slidenum">
              <a:rPr lang="en-US"/>
              <a:pPr/>
              <a:t>38</a:t>
            </a:fld>
            <a:endParaRPr lang="en-US"/>
          </a:p>
        </p:txBody>
      </p:sp>
      <p:sp>
        <p:nvSpPr>
          <p:cNvPr id="627714" name="Rectangle 2"/>
          <p:cNvSpPr>
            <a:spLocks noGrp="1" noChangeArrowheads="1"/>
          </p:cNvSpPr>
          <p:nvPr>
            <p:ph type="title"/>
          </p:nvPr>
        </p:nvSpPr>
        <p:spPr/>
        <p:txBody>
          <a:bodyPr/>
          <a:lstStyle/>
          <a:p>
            <a:r>
              <a:rPr lang="en-US"/>
              <a:t>Open Addressing</a:t>
            </a:r>
          </a:p>
        </p:txBody>
      </p:sp>
      <p:sp>
        <p:nvSpPr>
          <p:cNvPr id="627715" name="Rectangle 3"/>
          <p:cNvSpPr>
            <a:spLocks noGrp="1" noChangeArrowheads="1"/>
          </p:cNvSpPr>
          <p:nvPr>
            <p:ph type="body" idx="1"/>
          </p:nvPr>
        </p:nvSpPr>
        <p:spPr>
          <a:xfrm>
            <a:off x="255588" y="1223963"/>
            <a:ext cx="8494712" cy="5076825"/>
          </a:xfrm>
        </p:spPr>
        <p:txBody>
          <a:bodyPr/>
          <a:lstStyle/>
          <a:p>
            <a:pPr>
              <a:lnSpc>
                <a:spcPct val="130000"/>
              </a:lnSpc>
            </a:pPr>
            <a:r>
              <a:rPr lang="en-US" sz="2400"/>
              <a:t>If we have enough contiguous memory to store all the keys (m &gt; N)   </a:t>
            </a:r>
            <a:r>
              <a:rPr lang="en-US" sz="2400">
                <a:sym typeface="Symbol" pitchFamily="18" charset="2"/>
              </a:rPr>
              <a:t> </a:t>
            </a:r>
            <a:r>
              <a:rPr lang="en-US" sz="2400">
                <a:solidFill>
                  <a:srgbClr val="CC0000"/>
                </a:solidFill>
                <a:sym typeface="Symbol" pitchFamily="18" charset="2"/>
              </a:rPr>
              <a:t>store the keys in the table itself</a:t>
            </a:r>
          </a:p>
          <a:p>
            <a:pPr>
              <a:lnSpc>
                <a:spcPct val="130000"/>
              </a:lnSpc>
            </a:pPr>
            <a:r>
              <a:rPr lang="en-US" sz="2400">
                <a:sym typeface="Symbol" pitchFamily="18" charset="2"/>
              </a:rPr>
              <a:t>No need to use linked lists anymore</a:t>
            </a:r>
          </a:p>
          <a:p>
            <a:pPr>
              <a:lnSpc>
                <a:spcPct val="130000"/>
              </a:lnSpc>
            </a:pPr>
            <a:r>
              <a:rPr lang="en-US" sz="2400">
                <a:sym typeface="Symbol" pitchFamily="18" charset="2"/>
              </a:rPr>
              <a:t>Basic idea:</a:t>
            </a:r>
          </a:p>
          <a:p>
            <a:pPr lvl="1">
              <a:lnSpc>
                <a:spcPct val="130000"/>
              </a:lnSpc>
            </a:pPr>
            <a:r>
              <a:rPr lang="en-US" sz="2000" u="sng">
                <a:sym typeface="Symbol" pitchFamily="18" charset="2"/>
              </a:rPr>
              <a:t>Insertion:</a:t>
            </a:r>
            <a:r>
              <a:rPr lang="en-US" sz="2000">
                <a:sym typeface="Symbol" pitchFamily="18" charset="2"/>
              </a:rPr>
              <a:t> if a slot is full, try another one, </a:t>
            </a:r>
          </a:p>
          <a:p>
            <a:pPr lvl="1">
              <a:lnSpc>
                <a:spcPct val="130000"/>
              </a:lnSpc>
              <a:buFontTx/>
              <a:buNone/>
            </a:pPr>
            <a:r>
              <a:rPr lang="en-US" sz="2000">
                <a:sym typeface="Symbol" pitchFamily="18" charset="2"/>
              </a:rPr>
              <a:t>                    until you find an empty one</a:t>
            </a:r>
          </a:p>
          <a:p>
            <a:pPr lvl="1">
              <a:lnSpc>
                <a:spcPct val="130000"/>
              </a:lnSpc>
            </a:pPr>
            <a:r>
              <a:rPr lang="en-US" sz="2000" u="sng">
                <a:sym typeface="Symbol" pitchFamily="18" charset="2"/>
              </a:rPr>
              <a:t>Search:</a:t>
            </a:r>
            <a:r>
              <a:rPr lang="en-US" sz="2000">
                <a:sym typeface="Symbol" pitchFamily="18" charset="2"/>
              </a:rPr>
              <a:t> follow the same sequence of probes</a:t>
            </a:r>
          </a:p>
          <a:p>
            <a:pPr lvl="1">
              <a:lnSpc>
                <a:spcPct val="130000"/>
              </a:lnSpc>
            </a:pPr>
            <a:r>
              <a:rPr lang="en-US" sz="2000" u="sng">
                <a:sym typeface="Symbol" pitchFamily="18" charset="2"/>
              </a:rPr>
              <a:t>Deletion:</a:t>
            </a:r>
            <a:r>
              <a:rPr lang="en-US" sz="2000">
                <a:sym typeface="Symbol" pitchFamily="18" charset="2"/>
              </a:rPr>
              <a:t> more difficult ... (we’ll see why)</a:t>
            </a:r>
          </a:p>
          <a:p>
            <a:pPr>
              <a:lnSpc>
                <a:spcPct val="130000"/>
              </a:lnSpc>
            </a:pPr>
            <a:r>
              <a:rPr lang="en-US" sz="2400">
                <a:sym typeface="Symbol" pitchFamily="18" charset="2"/>
              </a:rPr>
              <a:t>Search time depends on the length of the </a:t>
            </a:r>
          </a:p>
          <a:p>
            <a:pPr>
              <a:lnSpc>
                <a:spcPct val="130000"/>
              </a:lnSpc>
              <a:buFontTx/>
              <a:buNone/>
            </a:pPr>
            <a:r>
              <a:rPr lang="en-US" sz="2400">
                <a:sym typeface="Symbol" pitchFamily="18" charset="2"/>
              </a:rPr>
              <a:t>     probe sequence!</a:t>
            </a:r>
          </a:p>
        </p:txBody>
      </p:sp>
      <p:pic>
        <p:nvPicPr>
          <p:cNvPr id="627718" name="Picture 6"/>
          <p:cNvPicPr>
            <a:picLocks noChangeAspect="1" noChangeArrowheads="1"/>
          </p:cNvPicPr>
          <p:nvPr/>
        </p:nvPicPr>
        <p:blipFill>
          <a:blip r:embed="rId3"/>
          <a:srcRect/>
          <a:stretch>
            <a:fillRect/>
          </a:stretch>
        </p:blipFill>
        <p:spPr bwMode="auto">
          <a:xfrm>
            <a:off x="7680325" y="2265363"/>
            <a:ext cx="1284288" cy="3898900"/>
          </a:xfrm>
          <a:prstGeom prst="rect">
            <a:avLst/>
          </a:prstGeom>
          <a:noFill/>
          <a:ln w="9525">
            <a:noFill/>
            <a:miter lim="800000"/>
            <a:headEnd/>
            <a:tailEnd/>
          </a:ln>
          <a:effectLst/>
        </p:spPr>
      </p:pic>
      <p:sp>
        <p:nvSpPr>
          <p:cNvPr id="627719" name="Text Box 7"/>
          <p:cNvSpPr txBox="1">
            <a:spLocks noChangeArrowheads="1"/>
          </p:cNvSpPr>
          <p:nvPr/>
        </p:nvSpPr>
        <p:spPr bwMode="auto">
          <a:xfrm>
            <a:off x="7366000" y="1897063"/>
            <a:ext cx="1568450" cy="366712"/>
          </a:xfrm>
          <a:prstGeom prst="rect">
            <a:avLst/>
          </a:prstGeom>
          <a:noFill/>
          <a:ln w="9525">
            <a:noFill/>
            <a:miter lim="800000"/>
            <a:headEnd/>
            <a:tailEnd/>
          </a:ln>
          <a:effectLst/>
        </p:spPr>
        <p:txBody>
          <a:bodyPr wrap="none">
            <a:spAutoFit/>
          </a:bodyPr>
          <a:lstStyle/>
          <a:p>
            <a:r>
              <a:rPr lang="en-US"/>
              <a:t>e.g., insert 14</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3A58EB9F-AFBA-4849-A3F0-1868D17BC04C}" type="slidenum">
              <a:rPr lang="en-US"/>
              <a:pPr/>
              <a:t>39</a:t>
            </a:fld>
            <a:endParaRPr lang="en-US"/>
          </a:p>
        </p:txBody>
      </p:sp>
      <p:sp>
        <p:nvSpPr>
          <p:cNvPr id="683010" name="Rectangle 2"/>
          <p:cNvSpPr>
            <a:spLocks noGrp="1" noChangeArrowheads="1"/>
          </p:cNvSpPr>
          <p:nvPr>
            <p:ph type="title"/>
          </p:nvPr>
        </p:nvSpPr>
        <p:spPr/>
        <p:txBody>
          <a:bodyPr/>
          <a:lstStyle/>
          <a:p>
            <a:r>
              <a:rPr lang="en-US"/>
              <a:t>Generalize hash function notation:</a:t>
            </a:r>
          </a:p>
        </p:txBody>
      </p:sp>
      <p:sp>
        <p:nvSpPr>
          <p:cNvPr id="683011" name="Rectangle 3"/>
          <p:cNvSpPr>
            <a:spLocks noGrp="1" noChangeArrowheads="1"/>
          </p:cNvSpPr>
          <p:nvPr>
            <p:ph type="body" idx="1"/>
          </p:nvPr>
        </p:nvSpPr>
        <p:spPr/>
        <p:txBody>
          <a:bodyPr>
            <a:normAutofit fontScale="92500" lnSpcReduction="20000"/>
          </a:bodyPr>
          <a:lstStyle/>
          <a:p>
            <a:pPr>
              <a:lnSpc>
                <a:spcPct val="90000"/>
              </a:lnSpc>
            </a:pPr>
            <a:r>
              <a:rPr lang="en-US"/>
              <a:t>A hash function contains two arguments now:</a:t>
            </a:r>
          </a:p>
          <a:p>
            <a:pPr lvl="1">
              <a:lnSpc>
                <a:spcPct val="90000"/>
              </a:lnSpc>
              <a:buFontTx/>
              <a:buNone/>
            </a:pPr>
            <a:r>
              <a:rPr lang="en-US"/>
              <a:t>            (i) Key value, and (ii) Probe number</a:t>
            </a:r>
          </a:p>
          <a:p>
            <a:pPr lvl="1">
              <a:lnSpc>
                <a:spcPct val="90000"/>
              </a:lnSpc>
              <a:buFontTx/>
              <a:buNone/>
            </a:pPr>
            <a:r>
              <a:rPr lang="en-US">
                <a:solidFill>
                  <a:srgbClr val="0066FF"/>
                </a:solidFill>
                <a:latin typeface="Comic Sans MS" pitchFamily="66" charset="0"/>
              </a:rPr>
              <a:t>                            </a:t>
            </a:r>
          </a:p>
          <a:p>
            <a:pPr lvl="1">
              <a:lnSpc>
                <a:spcPct val="90000"/>
              </a:lnSpc>
              <a:buFontTx/>
              <a:buNone/>
            </a:pPr>
            <a:r>
              <a:rPr lang="en-US">
                <a:solidFill>
                  <a:srgbClr val="0066FF"/>
                </a:solidFill>
                <a:latin typeface="Comic Sans MS" pitchFamily="66" charset="0"/>
              </a:rPr>
              <a:t>				h(k,p),    p=0,1,...,m-1</a:t>
            </a:r>
          </a:p>
          <a:p>
            <a:pPr lvl="1">
              <a:lnSpc>
                <a:spcPct val="90000"/>
              </a:lnSpc>
              <a:buFontTx/>
              <a:buNone/>
            </a:pPr>
            <a:endParaRPr lang="en-US"/>
          </a:p>
          <a:p>
            <a:pPr>
              <a:lnSpc>
                <a:spcPct val="90000"/>
              </a:lnSpc>
            </a:pPr>
            <a:r>
              <a:rPr lang="en-US"/>
              <a:t>Probe sequences</a:t>
            </a:r>
          </a:p>
          <a:p>
            <a:pPr>
              <a:lnSpc>
                <a:spcPct val="90000"/>
              </a:lnSpc>
              <a:buFontTx/>
              <a:buNone/>
            </a:pPr>
            <a:r>
              <a:rPr lang="en-US"/>
              <a:t>		      </a:t>
            </a:r>
            <a:r>
              <a:rPr lang="en-US">
                <a:solidFill>
                  <a:srgbClr val="0066FF"/>
                </a:solidFill>
              </a:rPr>
              <a:t>&lt;h(k,0), h(k,1), ..., h(k,m-1)&gt;</a:t>
            </a:r>
          </a:p>
          <a:p>
            <a:pPr lvl="1">
              <a:lnSpc>
                <a:spcPct val="90000"/>
              </a:lnSpc>
              <a:buFontTx/>
              <a:buNone/>
            </a:pPr>
            <a:endParaRPr lang="en-US">
              <a:solidFill>
                <a:srgbClr val="0066FF"/>
              </a:solidFill>
            </a:endParaRPr>
          </a:p>
          <a:p>
            <a:pPr lvl="1">
              <a:lnSpc>
                <a:spcPct val="90000"/>
              </a:lnSpc>
            </a:pPr>
            <a:r>
              <a:rPr lang="en-US"/>
              <a:t>Must be a permutation of </a:t>
            </a:r>
            <a:r>
              <a:rPr lang="en-US">
                <a:solidFill>
                  <a:srgbClr val="0066FF"/>
                </a:solidFill>
              </a:rPr>
              <a:t>&lt;0,1,...,m-1&gt;</a:t>
            </a:r>
          </a:p>
          <a:p>
            <a:pPr lvl="1">
              <a:lnSpc>
                <a:spcPct val="90000"/>
              </a:lnSpc>
            </a:pPr>
            <a:r>
              <a:rPr lang="en-US"/>
              <a:t>There are </a:t>
            </a:r>
            <a:r>
              <a:rPr lang="en-US">
                <a:solidFill>
                  <a:srgbClr val="0066FF"/>
                </a:solidFill>
                <a:latin typeface="Comic Sans MS" pitchFamily="66" charset="0"/>
              </a:rPr>
              <a:t>m!</a:t>
            </a:r>
            <a:r>
              <a:rPr lang="en-US"/>
              <a:t> possible permutations </a:t>
            </a:r>
          </a:p>
          <a:p>
            <a:pPr lvl="1">
              <a:lnSpc>
                <a:spcPct val="90000"/>
              </a:lnSpc>
            </a:pPr>
            <a:r>
              <a:rPr lang="en-US"/>
              <a:t>Good hash functions should be able to </a:t>
            </a:r>
          </a:p>
          <a:p>
            <a:pPr lvl="1">
              <a:lnSpc>
                <a:spcPct val="90000"/>
              </a:lnSpc>
              <a:buFontTx/>
              <a:buNone/>
            </a:pPr>
            <a:r>
              <a:rPr lang="en-US"/>
              <a:t>   produce all </a:t>
            </a:r>
            <a:r>
              <a:rPr lang="en-US">
                <a:solidFill>
                  <a:srgbClr val="0066FF"/>
                </a:solidFill>
                <a:latin typeface="Comic Sans MS" pitchFamily="66" charset="0"/>
              </a:rPr>
              <a:t>m!</a:t>
            </a:r>
            <a:r>
              <a:rPr lang="en-US"/>
              <a:t> probe sequences</a:t>
            </a:r>
          </a:p>
        </p:txBody>
      </p:sp>
      <p:pic>
        <p:nvPicPr>
          <p:cNvPr id="683012" name="Picture 4"/>
          <p:cNvPicPr>
            <a:picLocks noChangeAspect="1" noChangeArrowheads="1"/>
          </p:cNvPicPr>
          <p:nvPr/>
        </p:nvPicPr>
        <p:blipFill>
          <a:blip r:embed="rId3"/>
          <a:srcRect/>
          <a:stretch>
            <a:fillRect/>
          </a:stretch>
        </p:blipFill>
        <p:spPr bwMode="auto">
          <a:xfrm>
            <a:off x="7270750" y="2017713"/>
            <a:ext cx="1284288" cy="3898900"/>
          </a:xfrm>
          <a:prstGeom prst="rect">
            <a:avLst/>
          </a:prstGeom>
          <a:noFill/>
          <a:ln w="9525">
            <a:noFill/>
            <a:miter lim="800000"/>
            <a:headEnd/>
            <a:tailEnd/>
          </a:ln>
          <a:effectLst/>
        </p:spPr>
      </p:pic>
      <p:sp>
        <p:nvSpPr>
          <p:cNvPr id="683013" name="Text Box 5"/>
          <p:cNvSpPr txBox="1">
            <a:spLocks noChangeArrowheads="1"/>
          </p:cNvSpPr>
          <p:nvPr/>
        </p:nvSpPr>
        <p:spPr bwMode="auto">
          <a:xfrm>
            <a:off x="7470775" y="1795463"/>
            <a:ext cx="1060450" cy="366712"/>
          </a:xfrm>
          <a:prstGeom prst="rect">
            <a:avLst/>
          </a:prstGeom>
          <a:noFill/>
          <a:ln w="9525">
            <a:noFill/>
            <a:miter lim="800000"/>
            <a:headEnd/>
            <a:tailEnd/>
          </a:ln>
          <a:effectLst/>
        </p:spPr>
        <p:txBody>
          <a:bodyPr wrap="none">
            <a:spAutoFit/>
          </a:bodyPr>
          <a:lstStyle/>
          <a:p>
            <a:r>
              <a:rPr lang="en-US"/>
              <a:t>insert 14</a:t>
            </a:r>
          </a:p>
        </p:txBody>
      </p:sp>
      <p:sp>
        <p:nvSpPr>
          <p:cNvPr id="683014" name="Text Box 6"/>
          <p:cNvSpPr txBox="1">
            <a:spLocks noChangeArrowheads="1"/>
          </p:cNvSpPr>
          <p:nvPr/>
        </p:nvSpPr>
        <p:spPr bwMode="auto">
          <a:xfrm>
            <a:off x="7446963" y="5949950"/>
            <a:ext cx="1085850" cy="366713"/>
          </a:xfrm>
          <a:prstGeom prst="rect">
            <a:avLst/>
          </a:prstGeom>
          <a:noFill/>
          <a:ln w="9525">
            <a:noFill/>
            <a:miter lim="800000"/>
            <a:headEnd/>
            <a:tailEnd/>
          </a:ln>
          <a:effectLst/>
        </p:spPr>
        <p:txBody>
          <a:bodyPr wrap="none">
            <a:spAutoFit/>
          </a:bodyPr>
          <a:lstStyle/>
          <a:p>
            <a:r>
              <a:rPr lang="en-US"/>
              <a:t>&lt;1, 5, 9&gt;</a:t>
            </a:r>
          </a:p>
        </p:txBody>
      </p:sp>
      <p:sp>
        <p:nvSpPr>
          <p:cNvPr id="683015" name="Line 7"/>
          <p:cNvSpPr>
            <a:spLocks noChangeShapeType="1"/>
          </p:cNvSpPr>
          <p:nvPr/>
        </p:nvSpPr>
        <p:spPr bwMode="auto">
          <a:xfrm>
            <a:off x="6473825" y="4370388"/>
            <a:ext cx="495300" cy="1125537"/>
          </a:xfrm>
          <a:prstGeom prst="line">
            <a:avLst/>
          </a:prstGeom>
          <a:noFill/>
          <a:ln w="9525">
            <a:solidFill>
              <a:schemeClr val="tx1"/>
            </a:solidFill>
            <a:round/>
            <a:headEnd/>
            <a:tailEnd type="triangle" w="med" len="med"/>
          </a:ln>
          <a:effectLst/>
        </p:spPr>
        <p:txBody>
          <a:bodyPr/>
          <a:lstStyle/>
          <a:p>
            <a:endParaRPr lang="en-US"/>
          </a:p>
        </p:txBody>
      </p:sp>
      <p:sp>
        <p:nvSpPr>
          <p:cNvPr id="683016" name="Text Box 8"/>
          <p:cNvSpPr txBox="1">
            <a:spLocks noChangeArrowheads="1"/>
          </p:cNvSpPr>
          <p:nvPr/>
        </p:nvSpPr>
        <p:spPr bwMode="auto">
          <a:xfrm>
            <a:off x="6499225" y="5665788"/>
            <a:ext cx="1073150" cy="366712"/>
          </a:xfrm>
          <a:prstGeom prst="rect">
            <a:avLst/>
          </a:prstGeom>
          <a:noFill/>
          <a:ln w="9525">
            <a:noFill/>
            <a:miter lim="800000"/>
            <a:headEnd/>
            <a:tailEnd/>
          </a:ln>
          <a:effectLst/>
        </p:spPr>
        <p:txBody>
          <a:bodyPr wrap="none">
            <a:spAutoFit/>
          </a:bodyPr>
          <a:lstStyle/>
          <a:p>
            <a:r>
              <a:rPr lang="en-US">
                <a:solidFill>
                  <a:srgbClr val="DD0111"/>
                </a:solidFill>
              </a:rPr>
              <a:t>Example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F030143-5645-4624-9C2F-07D4DE76203C}" type="slidenum">
              <a:rPr lang="en-US"/>
              <a:pPr/>
              <a:t>4</a:t>
            </a:fld>
            <a:endParaRPr lang="en-US"/>
          </a:p>
        </p:txBody>
      </p:sp>
      <p:sp>
        <p:nvSpPr>
          <p:cNvPr id="662530" name="Rectangle 2"/>
          <p:cNvSpPr>
            <a:spLocks noGrp="1" noChangeArrowheads="1"/>
          </p:cNvSpPr>
          <p:nvPr>
            <p:ph type="title"/>
          </p:nvPr>
        </p:nvSpPr>
        <p:spPr/>
        <p:txBody>
          <a:bodyPr/>
          <a:lstStyle/>
          <a:p>
            <a:r>
              <a:rPr lang="en-US" sz="3600"/>
              <a:t>Special Case: Dictionaries</a:t>
            </a:r>
          </a:p>
        </p:txBody>
      </p:sp>
      <p:sp>
        <p:nvSpPr>
          <p:cNvPr id="662531" name="Rectangle 3"/>
          <p:cNvSpPr>
            <a:spLocks noGrp="1" noChangeArrowheads="1"/>
          </p:cNvSpPr>
          <p:nvPr>
            <p:ph type="body" idx="1"/>
          </p:nvPr>
        </p:nvSpPr>
        <p:spPr/>
        <p:txBody>
          <a:bodyPr>
            <a:normAutofit fontScale="92500" lnSpcReduction="20000"/>
          </a:bodyPr>
          <a:lstStyle/>
          <a:p>
            <a:pPr>
              <a:lnSpc>
                <a:spcPct val="110000"/>
              </a:lnSpc>
            </a:pPr>
            <a:r>
              <a:rPr lang="en-US" b="1" dirty="0">
                <a:solidFill>
                  <a:schemeClr val="tx1"/>
                </a:solidFill>
                <a:latin typeface="Comic Sans MS" pitchFamily="66" charset="0"/>
              </a:rPr>
              <a:t>Dictionary</a:t>
            </a:r>
            <a:r>
              <a:rPr lang="en-US" dirty="0"/>
              <a:t> = data structure that supports mainly two basic operations: </a:t>
            </a:r>
            <a:r>
              <a:rPr lang="en-US" dirty="0">
                <a:solidFill>
                  <a:srgbClr val="CC0000"/>
                </a:solidFill>
                <a:latin typeface="Comic Sans MS" pitchFamily="66" charset="0"/>
              </a:rPr>
              <a:t>insert</a:t>
            </a:r>
            <a:r>
              <a:rPr lang="en-US" dirty="0"/>
              <a:t> a new item and </a:t>
            </a:r>
            <a:r>
              <a:rPr lang="en-US" dirty="0">
                <a:solidFill>
                  <a:srgbClr val="CC0000"/>
                </a:solidFill>
                <a:latin typeface="Comic Sans MS" pitchFamily="66" charset="0"/>
              </a:rPr>
              <a:t>return an item with a given key</a:t>
            </a:r>
          </a:p>
          <a:p>
            <a:pPr>
              <a:lnSpc>
                <a:spcPct val="110000"/>
              </a:lnSpc>
            </a:pPr>
            <a:r>
              <a:rPr lang="en-US" dirty="0"/>
              <a:t>Queries: </a:t>
            </a:r>
            <a:r>
              <a:rPr lang="en-US" dirty="0">
                <a:solidFill>
                  <a:schemeClr val="tx1"/>
                </a:solidFill>
              </a:rPr>
              <a:t>return information about the set S:</a:t>
            </a:r>
          </a:p>
          <a:p>
            <a:pPr lvl="1">
              <a:lnSpc>
                <a:spcPct val="110000"/>
              </a:lnSpc>
            </a:pPr>
            <a:r>
              <a:rPr lang="en-US" dirty="0"/>
              <a:t>Search (S, k)</a:t>
            </a:r>
          </a:p>
          <a:p>
            <a:pPr lvl="1">
              <a:lnSpc>
                <a:spcPct val="110000"/>
              </a:lnSpc>
            </a:pPr>
            <a:r>
              <a:rPr lang="en-US" dirty="0"/>
              <a:t>Minimum (S), Maximum (S)</a:t>
            </a:r>
          </a:p>
          <a:p>
            <a:pPr lvl="1">
              <a:lnSpc>
                <a:spcPct val="110000"/>
              </a:lnSpc>
            </a:pPr>
            <a:r>
              <a:rPr lang="en-US" dirty="0"/>
              <a:t>Successor (S, x), Predecessor (S, x)</a:t>
            </a:r>
          </a:p>
          <a:p>
            <a:pPr>
              <a:lnSpc>
                <a:spcPct val="110000"/>
              </a:lnSpc>
            </a:pPr>
            <a:r>
              <a:rPr lang="en-US" dirty="0"/>
              <a:t>Modifying operations: </a:t>
            </a:r>
            <a:r>
              <a:rPr lang="en-US" dirty="0">
                <a:solidFill>
                  <a:schemeClr val="tx1"/>
                </a:solidFill>
              </a:rPr>
              <a:t>change the set</a:t>
            </a:r>
          </a:p>
          <a:p>
            <a:pPr lvl="1">
              <a:lnSpc>
                <a:spcPct val="110000"/>
              </a:lnSpc>
            </a:pPr>
            <a:r>
              <a:rPr lang="en-US" dirty="0"/>
              <a:t>Insert (S, k)</a:t>
            </a:r>
          </a:p>
          <a:p>
            <a:pPr lvl="1">
              <a:lnSpc>
                <a:spcPct val="110000"/>
              </a:lnSpc>
            </a:pPr>
            <a:r>
              <a:rPr lang="en-US" dirty="0"/>
              <a:t>Delete (S, k) – </a:t>
            </a:r>
            <a:r>
              <a:rPr lang="en-US" dirty="0">
                <a:solidFill>
                  <a:srgbClr val="0066FF"/>
                </a:solidFill>
              </a:rPr>
              <a:t>not very often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84A5061-9F2A-40A4-943F-9C12050CCB47}" type="slidenum">
              <a:rPr lang="en-US"/>
              <a:pPr/>
              <a:t>40</a:t>
            </a:fld>
            <a:endParaRPr lang="en-US"/>
          </a:p>
        </p:txBody>
      </p:sp>
      <p:sp>
        <p:nvSpPr>
          <p:cNvPr id="681986" name="Rectangle 2"/>
          <p:cNvSpPr>
            <a:spLocks noGrp="1" noChangeArrowheads="1"/>
          </p:cNvSpPr>
          <p:nvPr>
            <p:ph type="title"/>
          </p:nvPr>
        </p:nvSpPr>
        <p:spPr/>
        <p:txBody>
          <a:bodyPr/>
          <a:lstStyle/>
          <a:p>
            <a:r>
              <a:rPr lang="en-US" sz="3600"/>
              <a:t>Common Open Addressing Methods</a:t>
            </a:r>
          </a:p>
        </p:txBody>
      </p:sp>
      <p:sp>
        <p:nvSpPr>
          <p:cNvPr id="681987" name="Rectangle 3"/>
          <p:cNvSpPr>
            <a:spLocks noGrp="1" noChangeArrowheads="1"/>
          </p:cNvSpPr>
          <p:nvPr>
            <p:ph type="body" idx="1"/>
          </p:nvPr>
        </p:nvSpPr>
        <p:spPr/>
        <p:txBody>
          <a:bodyPr/>
          <a:lstStyle/>
          <a:p>
            <a:endParaRPr lang="en-US"/>
          </a:p>
          <a:p>
            <a:r>
              <a:rPr lang="en-US"/>
              <a:t>Linear probing</a:t>
            </a:r>
          </a:p>
          <a:p>
            <a:r>
              <a:rPr lang="en-US"/>
              <a:t>Quadratic probing</a:t>
            </a:r>
          </a:p>
          <a:p>
            <a:r>
              <a:rPr lang="en-US"/>
              <a:t>Double hashing</a:t>
            </a:r>
          </a:p>
          <a:p>
            <a:endParaRPr lang="en-US"/>
          </a:p>
          <a:p>
            <a:r>
              <a:rPr lang="en-US">
                <a:solidFill>
                  <a:schemeClr val="tx1"/>
                </a:solidFill>
                <a:latin typeface="Comic Sans MS" pitchFamily="66" charset="0"/>
              </a:rPr>
              <a:t>Note:</a:t>
            </a:r>
            <a:r>
              <a:rPr lang="en-US">
                <a:solidFill>
                  <a:schemeClr val="tx1"/>
                </a:solidFill>
              </a:rPr>
              <a:t> None of these methods can generate more than </a:t>
            </a:r>
            <a:r>
              <a:rPr lang="en-US">
                <a:solidFill>
                  <a:schemeClr val="tx1"/>
                </a:solidFill>
                <a:latin typeface="Comic Sans MS" pitchFamily="66" charset="0"/>
              </a:rPr>
              <a:t>m</a:t>
            </a:r>
            <a:r>
              <a:rPr lang="en-US" baseline="30000">
                <a:solidFill>
                  <a:schemeClr val="tx1"/>
                </a:solidFill>
                <a:latin typeface="Comic Sans MS" pitchFamily="66" charset="0"/>
              </a:rPr>
              <a:t>2</a:t>
            </a:r>
            <a:r>
              <a:rPr lang="en-US" baseline="30000">
                <a:solidFill>
                  <a:schemeClr val="tx1"/>
                </a:solidFill>
              </a:rPr>
              <a:t> </a:t>
            </a:r>
            <a:r>
              <a:rPr lang="en-US">
                <a:solidFill>
                  <a:schemeClr val="tx1"/>
                </a:solidFill>
              </a:rPr>
              <a:t>different probing sequences!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fld id="{2A31FDEF-21F6-4DCF-991D-94465DA26B25}" type="slidenum">
              <a:rPr lang="en-US"/>
              <a:pPr/>
              <a:t>41</a:t>
            </a:fld>
            <a:endParaRPr lang="en-US"/>
          </a:p>
        </p:txBody>
      </p:sp>
      <p:sp>
        <p:nvSpPr>
          <p:cNvPr id="628738" name="Rectangle 2"/>
          <p:cNvSpPr>
            <a:spLocks noGrp="1" noChangeArrowheads="1"/>
          </p:cNvSpPr>
          <p:nvPr>
            <p:ph type="title"/>
          </p:nvPr>
        </p:nvSpPr>
        <p:spPr/>
        <p:txBody>
          <a:bodyPr/>
          <a:lstStyle/>
          <a:p>
            <a:r>
              <a:rPr lang="en-US"/>
              <a:t>Linear probing: Inserting a key</a:t>
            </a:r>
          </a:p>
        </p:txBody>
      </p:sp>
      <p:sp>
        <p:nvSpPr>
          <p:cNvPr id="628739" name="Rectangle 3"/>
          <p:cNvSpPr>
            <a:spLocks noGrp="1" noChangeArrowheads="1"/>
          </p:cNvSpPr>
          <p:nvPr>
            <p:ph type="body" idx="1"/>
          </p:nvPr>
        </p:nvSpPr>
        <p:spPr>
          <a:xfrm>
            <a:off x="350838" y="1214438"/>
            <a:ext cx="8224837" cy="5076825"/>
          </a:xfrm>
        </p:spPr>
        <p:txBody>
          <a:bodyPr/>
          <a:lstStyle/>
          <a:p>
            <a:r>
              <a:rPr lang="en-US" sz="2400"/>
              <a:t>Idea: when there is a collision, check the next available position in the table (i.e., probing)</a:t>
            </a:r>
          </a:p>
          <a:p>
            <a:endParaRPr lang="en-US" sz="2400"/>
          </a:p>
          <a:p>
            <a:pPr algn="ctr">
              <a:buFontTx/>
              <a:buNone/>
            </a:pPr>
            <a:r>
              <a:rPr lang="en-US">
                <a:solidFill>
                  <a:srgbClr val="CC0000"/>
                </a:solidFill>
              </a:rPr>
              <a:t>h(k,i) = (h</a:t>
            </a:r>
            <a:r>
              <a:rPr lang="en-US" baseline="-25000">
                <a:solidFill>
                  <a:srgbClr val="CC0000"/>
                </a:solidFill>
              </a:rPr>
              <a:t>1</a:t>
            </a:r>
            <a:r>
              <a:rPr lang="en-US">
                <a:solidFill>
                  <a:srgbClr val="CC0000"/>
                </a:solidFill>
              </a:rPr>
              <a:t>(k) + i) </a:t>
            </a:r>
            <a:r>
              <a:rPr lang="en-US">
                <a:solidFill>
                  <a:srgbClr val="CC0000"/>
                </a:solidFill>
                <a:latin typeface="Comic Sans MS" pitchFamily="66" charset="0"/>
              </a:rPr>
              <a:t>mod</a:t>
            </a:r>
            <a:r>
              <a:rPr lang="en-US">
                <a:solidFill>
                  <a:srgbClr val="CC0000"/>
                </a:solidFill>
              </a:rPr>
              <a:t> m</a:t>
            </a:r>
          </a:p>
          <a:p>
            <a:pPr algn="ctr">
              <a:buFontTx/>
              <a:buNone/>
            </a:pPr>
            <a:r>
              <a:rPr lang="en-US">
                <a:solidFill>
                  <a:srgbClr val="CC0000"/>
                </a:solidFill>
              </a:rPr>
              <a:t>i=0,1,2,...</a:t>
            </a:r>
            <a:endParaRPr lang="en-US"/>
          </a:p>
          <a:p>
            <a:r>
              <a:rPr lang="en-US" sz="2400"/>
              <a:t>First slot probed: h</a:t>
            </a:r>
            <a:r>
              <a:rPr lang="en-US" sz="2400" baseline="-25000"/>
              <a:t>1</a:t>
            </a:r>
            <a:r>
              <a:rPr lang="en-US" sz="2400"/>
              <a:t>(k)</a:t>
            </a:r>
          </a:p>
          <a:p>
            <a:r>
              <a:rPr lang="en-US" sz="2400"/>
              <a:t>Second slot probed: h</a:t>
            </a:r>
            <a:r>
              <a:rPr lang="en-US" sz="2400" baseline="-25000"/>
              <a:t>1</a:t>
            </a:r>
            <a:r>
              <a:rPr lang="en-US" sz="2400"/>
              <a:t>(k) + 1 </a:t>
            </a:r>
          </a:p>
          <a:p>
            <a:r>
              <a:rPr lang="en-US" sz="2400"/>
              <a:t>Third slot probed: h</a:t>
            </a:r>
            <a:r>
              <a:rPr lang="en-US" sz="2400" baseline="-25000"/>
              <a:t>1</a:t>
            </a:r>
            <a:r>
              <a:rPr lang="en-US" sz="2400"/>
              <a:t>(k)+2, and so on</a:t>
            </a:r>
          </a:p>
          <a:p>
            <a:endParaRPr lang="en-US" sz="2400"/>
          </a:p>
          <a:p>
            <a:endParaRPr lang="en-US" sz="2400"/>
          </a:p>
          <a:p>
            <a:r>
              <a:rPr lang="en-US" sz="2400"/>
              <a:t>Can generate </a:t>
            </a:r>
            <a:r>
              <a:rPr lang="en-US" sz="2400">
                <a:solidFill>
                  <a:srgbClr val="DD0111"/>
                </a:solidFill>
                <a:latin typeface="Comic Sans MS" pitchFamily="66" charset="0"/>
              </a:rPr>
              <a:t>m</a:t>
            </a:r>
            <a:r>
              <a:rPr lang="en-US" sz="2400"/>
              <a:t> probe sequences maximum, why?</a:t>
            </a:r>
          </a:p>
        </p:txBody>
      </p:sp>
      <p:graphicFrame>
        <p:nvGraphicFramePr>
          <p:cNvPr id="628743" name="Group 7"/>
          <p:cNvGraphicFramePr>
            <a:graphicFrameLocks noGrp="1"/>
          </p:cNvGraphicFramePr>
          <p:nvPr/>
        </p:nvGraphicFramePr>
        <p:xfrm>
          <a:off x="7654925" y="2174875"/>
          <a:ext cx="701675" cy="3427413"/>
        </p:xfrm>
        <a:graphic>
          <a:graphicData uri="http://schemas.openxmlformats.org/drawingml/2006/table">
            <a:tbl>
              <a:tblPr/>
              <a:tblGrid>
                <a:gridCol w="70167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8767" name="AutoShape 31"/>
          <p:cNvSpPr>
            <a:spLocks noChangeArrowheads="1"/>
          </p:cNvSpPr>
          <p:nvPr/>
        </p:nvSpPr>
        <p:spPr bwMode="auto">
          <a:xfrm>
            <a:off x="8348663" y="2890838"/>
            <a:ext cx="257175" cy="519112"/>
          </a:xfrm>
          <a:prstGeom prst="curvedLeftArrow">
            <a:avLst>
              <a:gd name="adj1" fmla="val 40370"/>
              <a:gd name="adj2" fmla="val 80741"/>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sp>
        <p:nvSpPr>
          <p:cNvPr id="628768" name="AutoShape 32"/>
          <p:cNvSpPr>
            <a:spLocks noChangeArrowheads="1"/>
          </p:cNvSpPr>
          <p:nvPr/>
        </p:nvSpPr>
        <p:spPr bwMode="auto">
          <a:xfrm>
            <a:off x="8362950" y="3335338"/>
            <a:ext cx="257175" cy="519112"/>
          </a:xfrm>
          <a:prstGeom prst="curvedLeftArrow">
            <a:avLst>
              <a:gd name="adj1" fmla="val 40370"/>
              <a:gd name="adj2" fmla="val 80741"/>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sp>
        <p:nvSpPr>
          <p:cNvPr id="628772" name="Text Box 36"/>
          <p:cNvSpPr txBox="1">
            <a:spLocks noChangeArrowheads="1"/>
          </p:cNvSpPr>
          <p:nvPr/>
        </p:nvSpPr>
        <p:spPr bwMode="auto">
          <a:xfrm>
            <a:off x="233363" y="4999038"/>
            <a:ext cx="6772275" cy="457200"/>
          </a:xfrm>
          <a:prstGeom prst="rect">
            <a:avLst/>
          </a:prstGeom>
          <a:noFill/>
          <a:ln w="9525">
            <a:noFill/>
            <a:miter lim="800000"/>
            <a:headEnd/>
            <a:tailEnd/>
          </a:ln>
          <a:effectLst/>
        </p:spPr>
        <p:txBody>
          <a:bodyPr wrap="none">
            <a:spAutoFit/>
          </a:bodyPr>
          <a:lstStyle/>
          <a:p>
            <a:r>
              <a:rPr lang="en-US" sz="2400"/>
              <a:t>probe sequence: &lt; </a:t>
            </a:r>
            <a:r>
              <a:rPr lang="en-US" sz="2400">
                <a:solidFill>
                  <a:schemeClr val="accent2"/>
                </a:solidFill>
              </a:rPr>
              <a:t>h1(k)</a:t>
            </a:r>
            <a:r>
              <a:rPr lang="en-US" sz="2400"/>
              <a:t>, </a:t>
            </a:r>
            <a:r>
              <a:rPr lang="en-US" sz="2400">
                <a:solidFill>
                  <a:schemeClr val="accent2"/>
                </a:solidFill>
              </a:rPr>
              <a:t>h1(k)+1</a:t>
            </a:r>
            <a:r>
              <a:rPr lang="en-US" sz="2400"/>
              <a:t> , </a:t>
            </a:r>
            <a:r>
              <a:rPr lang="en-US" sz="2400">
                <a:solidFill>
                  <a:schemeClr val="accent2"/>
                </a:solidFill>
              </a:rPr>
              <a:t>h1(k)+2</a:t>
            </a:r>
            <a:r>
              <a:rPr lang="en-US" sz="2400"/>
              <a:t> , ....&gt;</a:t>
            </a:r>
          </a:p>
        </p:txBody>
      </p:sp>
      <p:sp>
        <p:nvSpPr>
          <p:cNvPr id="628773" name="Line 37"/>
          <p:cNvSpPr>
            <a:spLocks noChangeShapeType="1"/>
          </p:cNvSpPr>
          <p:nvPr/>
        </p:nvSpPr>
        <p:spPr bwMode="auto">
          <a:xfrm flipV="1">
            <a:off x="3824288" y="3028950"/>
            <a:ext cx="3648075" cy="703263"/>
          </a:xfrm>
          <a:prstGeom prst="line">
            <a:avLst/>
          </a:prstGeom>
          <a:noFill/>
          <a:ln w="9525">
            <a:solidFill>
              <a:schemeClr val="tx1"/>
            </a:solidFill>
            <a:round/>
            <a:headEnd/>
            <a:tailEnd type="triangle" w="med" len="med"/>
          </a:ln>
          <a:effectLst/>
        </p:spPr>
        <p:txBody>
          <a:bodyPr/>
          <a:lstStyle/>
          <a:p>
            <a:endParaRPr lang="en-US"/>
          </a:p>
        </p:txBody>
      </p:sp>
      <p:sp>
        <p:nvSpPr>
          <p:cNvPr id="628774" name="Line 38"/>
          <p:cNvSpPr>
            <a:spLocks noChangeShapeType="1"/>
          </p:cNvSpPr>
          <p:nvPr/>
        </p:nvSpPr>
        <p:spPr bwMode="auto">
          <a:xfrm flipV="1">
            <a:off x="4857750" y="3333750"/>
            <a:ext cx="2706688" cy="858838"/>
          </a:xfrm>
          <a:prstGeom prst="line">
            <a:avLst/>
          </a:prstGeom>
          <a:noFill/>
          <a:ln w="9525">
            <a:solidFill>
              <a:schemeClr val="tx1"/>
            </a:solidFill>
            <a:round/>
            <a:headEnd/>
            <a:tailEnd type="triangle" w="med" len="med"/>
          </a:ln>
          <a:effectLst/>
        </p:spPr>
        <p:txBody>
          <a:bodyPr/>
          <a:lstStyle/>
          <a:p>
            <a:endParaRPr lang="en-US"/>
          </a:p>
        </p:txBody>
      </p:sp>
      <p:sp>
        <p:nvSpPr>
          <p:cNvPr id="628775" name="Line 39"/>
          <p:cNvSpPr>
            <a:spLocks noChangeShapeType="1"/>
          </p:cNvSpPr>
          <p:nvPr/>
        </p:nvSpPr>
        <p:spPr bwMode="auto">
          <a:xfrm flipV="1">
            <a:off x="5948363" y="3713163"/>
            <a:ext cx="1652587" cy="960437"/>
          </a:xfrm>
          <a:prstGeom prst="line">
            <a:avLst/>
          </a:prstGeom>
          <a:noFill/>
          <a:ln w="9525">
            <a:solidFill>
              <a:schemeClr val="tx1"/>
            </a:solidFill>
            <a:round/>
            <a:headEnd/>
            <a:tailEnd type="triangle" w="med" len="med"/>
          </a:ln>
          <a:effectLst/>
        </p:spPr>
        <p:txBody>
          <a:bodyPr/>
          <a:lstStyle/>
          <a:p>
            <a:endParaRPr lang="en-US"/>
          </a:p>
        </p:txBody>
      </p:sp>
      <p:sp>
        <p:nvSpPr>
          <p:cNvPr id="628781" name="AutoShape 45"/>
          <p:cNvSpPr>
            <a:spLocks noChangeArrowheads="1"/>
          </p:cNvSpPr>
          <p:nvPr/>
        </p:nvSpPr>
        <p:spPr bwMode="auto">
          <a:xfrm>
            <a:off x="8072438" y="5421313"/>
            <a:ext cx="904875" cy="350837"/>
          </a:xfrm>
          <a:prstGeom prst="curvedUpArrow">
            <a:avLst>
              <a:gd name="adj1" fmla="val 51584"/>
              <a:gd name="adj2" fmla="val 103168"/>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sp>
        <p:nvSpPr>
          <p:cNvPr id="628782" name="Text Box 46"/>
          <p:cNvSpPr txBox="1">
            <a:spLocks noChangeArrowheads="1"/>
          </p:cNvSpPr>
          <p:nvPr/>
        </p:nvSpPr>
        <p:spPr bwMode="auto">
          <a:xfrm>
            <a:off x="7689850" y="6061075"/>
            <a:ext cx="1454150" cy="366713"/>
          </a:xfrm>
          <a:prstGeom prst="rect">
            <a:avLst/>
          </a:prstGeom>
          <a:noFill/>
          <a:ln w="9525">
            <a:noFill/>
            <a:miter lim="800000"/>
            <a:headEnd/>
            <a:tailEnd/>
          </a:ln>
          <a:effectLst/>
        </p:spPr>
        <p:txBody>
          <a:bodyPr wrap="none">
            <a:spAutoFit/>
          </a:bodyPr>
          <a:lstStyle/>
          <a:p>
            <a:r>
              <a:rPr lang="en-US"/>
              <a:t>wrap around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4"/>
          <p:cNvSpPr>
            <a:spLocks noGrp="1"/>
          </p:cNvSpPr>
          <p:nvPr>
            <p:ph type="sldNum" sz="quarter" idx="11"/>
          </p:nvPr>
        </p:nvSpPr>
        <p:spPr/>
        <p:txBody>
          <a:bodyPr/>
          <a:lstStyle/>
          <a:p>
            <a:fld id="{74992EBB-5B52-4596-993C-3B7CAC110866}" type="slidenum">
              <a:rPr lang="en-US"/>
              <a:pPr/>
              <a:t>42</a:t>
            </a:fld>
            <a:endParaRPr lang="en-US"/>
          </a:p>
        </p:txBody>
      </p:sp>
      <p:sp>
        <p:nvSpPr>
          <p:cNvPr id="629762" name="Rectangle 2"/>
          <p:cNvSpPr>
            <a:spLocks noGrp="1" noChangeArrowheads="1"/>
          </p:cNvSpPr>
          <p:nvPr>
            <p:ph type="title"/>
          </p:nvPr>
        </p:nvSpPr>
        <p:spPr/>
        <p:txBody>
          <a:bodyPr/>
          <a:lstStyle/>
          <a:p>
            <a:r>
              <a:rPr lang="en-US"/>
              <a:t>Linear probing: </a:t>
            </a:r>
            <a:r>
              <a:rPr lang="en-US">
                <a:solidFill>
                  <a:srgbClr val="DD0111"/>
                </a:solidFill>
              </a:rPr>
              <a:t>Searching</a:t>
            </a:r>
            <a:r>
              <a:rPr lang="en-US"/>
              <a:t> for a key</a:t>
            </a:r>
          </a:p>
        </p:txBody>
      </p:sp>
      <p:sp>
        <p:nvSpPr>
          <p:cNvPr id="629763" name="Rectangle 3"/>
          <p:cNvSpPr>
            <a:spLocks noGrp="1" noChangeArrowheads="1"/>
          </p:cNvSpPr>
          <p:nvPr>
            <p:ph type="body" idx="1"/>
          </p:nvPr>
        </p:nvSpPr>
        <p:spPr>
          <a:xfrm>
            <a:off x="350838" y="1214438"/>
            <a:ext cx="6330950" cy="5076825"/>
          </a:xfrm>
        </p:spPr>
        <p:txBody>
          <a:bodyPr>
            <a:normAutofit fontScale="92500" lnSpcReduction="10000"/>
          </a:bodyPr>
          <a:lstStyle/>
          <a:p>
            <a:r>
              <a:rPr lang="en-US"/>
              <a:t>Three cases:</a:t>
            </a:r>
          </a:p>
          <a:p>
            <a:pPr lvl="1">
              <a:buFontTx/>
              <a:buNone/>
            </a:pPr>
            <a:r>
              <a:rPr lang="en-US"/>
              <a:t>(1) Position in table is occupied with an element of equal key</a:t>
            </a:r>
          </a:p>
          <a:p>
            <a:pPr lvl="1">
              <a:buFontTx/>
              <a:buNone/>
            </a:pPr>
            <a:r>
              <a:rPr lang="en-US"/>
              <a:t>(2) Position in table is empty</a:t>
            </a:r>
          </a:p>
          <a:p>
            <a:pPr lvl="1">
              <a:buFontTx/>
              <a:buNone/>
            </a:pPr>
            <a:r>
              <a:rPr lang="en-US"/>
              <a:t>(3) Position in table occupied with a different element</a:t>
            </a:r>
          </a:p>
          <a:p>
            <a:r>
              <a:rPr lang="en-US"/>
              <a:t>Case 2: probe the next higher index until the element is found or an empty position is found</a:t>
            </a:r>
          </a:p>
          <a:p>
            <a:r>
              <a:rPr lang="en-US"/>
              <a:t>The process wraps around to the beginning of the table</a:t>
            </a:r>
          </a:p>
        </p:txBody>
      </p:sp>
      <p:graphicFrame>
        <p:nvGraphicFramePr>
          <p:cNvPr id="629764" name="Group 4"/>
          <p:cNvGraphicFramePr>
            <a:graphicFrameLocks noGrp="1"/>
          </p:cNvGraphicFramePr>
          <p:nvPr/>
        </p:nvGraphicFramePr>
        <p:xfrm>
          <a:off x="6969125" y="2082800"/>
          <a:ext cx="701675" cy="3427413"/>
        </p:xfrm>
        <a:graphic>
          <a:graphicData uri="http://schemas.openxmlformats.org/drawingml/2006/table">
            <a:tbl>
              <a:tblPr/>
              <a:tblGrid>
                <a:gridCol w="70167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9788" name="Text Box 28"/>
          <p:cNvSpPr txBox="1">
            <a:spLocks noChangeArrowheads="1"/>
          </p:cNvSpPr>
          <p:nvPr/>
        </p:nvSpPr>
        <p:spPr bwMode="auto">
          <a:xfrm>
            <a:off x="7680325" y="2038350"/>
            <a:ext cx="311150" cy="366713"/>
          </a:xfrm>
          <a:prstGeom prst="rect">
            <a:avLst/>
          </a:prstGeom>
          <a:noFill/>
          <a:ln w="9525">
            <a:noFill/>
            <a:miter lim="800000"/>
            <a:headEnd/>
            <a:tailEnd/>
          </a:ln>
          <a:effectLst/>
        </p:spPr>
        <p:txBody>
          <a:bodyPr wrap="none">
            <a:spAutoFit/>
          </a:bodyPr>
          <a:lstStyle/>
          <a:p>
            <a:r>
              <a:rPr lang="en-US"/>
              <a:t>0</a:t>
            </a:r>
          </a:p>
        </p:txBody>
      </p:sp>
      <p:sp>
        <p:nvSpPr>
          <p:cNvPr id="629789" name="Text Box 29"/>
          <p:cNvSpPr txBox="1">
            <a:spLocks noChangeArrowheads="1"/>
          </p:cNvSpPr>
          <p:nvPr/>
        </p:nvSpPr>
        <p:spPr bwMode="auto">
          <a:xfrm>
            <a:off x="7680325" y="5162550"/>
            <a:ext cx="704850" cy="366713"/>
          </a:xfrm>
          <a:prstGeom prst="rect">
            <a:avLst/>
          </a:prstGeom>
          <a:noFill/>
          <a:ln w="9525">
            <a:noFill/>
            <a:miter lim="800000"/>
            <a:headEnd/>
            <a:tailEnd/>
          </a:ln>
          <a:effectLst/>
        </p:spPr>
        <p:txBody>
          <a:bodyPr wrap="none">
            <a:spAutoFit/>
          </a:bodyPr>
          <a:lstStyle/>
          <a:p>
            <a:r>
              <a:rPr lang="en-US"/>
              <a:t>m - 1</a:t>
            </a:r>
          </a:p>
        </p:txBody>
      </p:sp>
      <p:sp>
        <p:nvSpPr>
          <p:cNvPr id="629790" name="Text Box 30"/>
          <p:cNvSpPr txBox="1">
            <a:spLocks noChangeArrowheads="1"/>
          </p:cNvSpPr>
          <p:nvPr/>
        </p:nvSpPr>
        <p:spPr bwMode="auto">
          <a:xfrm>
            <a:off x="7680325" y="4471988"/>
            <a:ext cx="661988" cy="366712"/>
          </a:xfrm>
          <a:prstGeom prst="rect">
            <a:avLst/>
          </a:prstGeom>
          <a:noFill/>
          <a:ln w="9525">
            <a:noFill/>
            <a:miter lim="800000"/>
            <a:headEnd/>
            <a:tailEnd/>
          </a:ln>
          <a:effectLst/>
        </p:spPr>
        <p:txBody>
          <a:bodyPr wrap="none">
            <a:spAutoFit/>
          </a:bodyPr>
          <a:lstStyle/>
          <a:p>
            <a:r>
              <a:rPr lang="en-US"/>
              <a:t>h(k</a:t>
            </a:r>
            <a:r>
              <a:rPr lang="en-US" baseline="-25000"/>
              <a:t>3</a:t>
            </a:r>
            <a:r>
              <a:rPr lang="en-US"/>
              <a:t>)</a:t>
            </a:r>
          </a:p>
        </p:txBody>
      </p:sp>
      <p:sp>
        <p:nvSpPr>
          <p:cNvPr id="629791" name="Text Box 31"/>
          <p:cNvSpPr txBox="1">
            <a:spLocks noChangeArrowheads="1"/>
          </p:cNvSpPr>
          <p:nvPr/>
        </p:nvSpPr>
        <p:spPr bwMode="auto">
          <a:xfrm>
            <a:off x="7680325" y="3810000"/>
            <a:ext cx="1463675" cy="366713"/>
          </a:xfrm>
          <a:prstGeom prst="rect">
            <a:avLst/>
          </a:prstGeom>
          <a:noFill/>
          <a:ln w="9525">
            <a:noFill/>
            <a:miter lim="800000"/>
            <a:headEnd/>
            <a:tailEnd/>
          </a:ln>
          <a:effectLst/>
        </p:spPr>
        <p:txBody>
          <a:bodyPr wrap="none">
            <a:spAutoFit/>
          </a:bodyPr>
          <a:lstStyle/>
          <a:p>
            <a:r>
              <a:rPr lang="en-US"/>
              <a:t>h(k</a:t>
            </a:r>
            <a:r>
              <a:rPr lang="en-US" baseline="-25000"/>
              <a:t>2</a:t>
            </a:r>
            <a:r>
              <a:rPr lang="en-US"/>
              <a:t>) = h(k</a:t>
            </a:r>
            <a:r>
              <a:rPr lang="en-US" baseline="-25000"/>
              <a:t>5</a:t>
            </a:r>
            <a:r>
              <a:rPr lang="en-US"/>
              <a:t>) </a:t>
            </a:r>
          </a:p>
        </p:txBody>
      </p:sp>
      <p:sp>
        <p:nvSpPr>
          <p:cNvPr id="629792" name="Rectangle 32"/>
          <p:cNvSpPr>
            <a:spLocks noChangeArrowheads="1"/>
          </p:cNvSpPr>
          <p:nvPr/>
        </p:nvSpPr>
        <p:spPr bwMode="auto">
          <a:xfrm>
            <a:off x="7680325" y="2760663"/>
            <a:ext cx="661988" cy="366712"/>
          </a:xfrm>
          <a:prstGeom prst="rect">
            <a:avLst/>
          </a:prstGeom>
          <a:noFill/>
          <a:ln w="9525">
            <a:noFill/>
            <a:miter lim="800000"/>
            <a:headEnd/>
            <a:tailEnd/>
          </a:ln>
          <a:effectLst/>
        </p:spPr>
        <p:txBody>
          <a:bodyPr wrap="none">
            <a:spAutoFit/>
          </a:bodyPr>
          <a:lstStyle/>
          <a:p>
            <a:r>
              <a:rPr lang="en-US"/>
              <a:t>h(k</a:t>
            </a:r>
            <a:r>
              <a:rPr lang="en-US" baseline="-25000"/>
              <a:t>1</a:t>
            </a:r>
            <a:r>
              <a:rPr lang="en-US"/>
              <a:t>)</a:t>
            </a:r>
          </a:p>
        </p:txBody>
      </p:sp>
      <p:sp>
        <p:nvSpPr>
          <p:cNvPr id="629793" name="Rectangle 33"/>
          <p:cNvSpPr>
            <a:spLocks noChangeArrowheads="1"/>
          </p:cNvSpPr>
          <p:nvPr/>
        </p:nvSpPr>
        <p:spPr bwMode="auto">
          <a:xfrm>
            <a:off x="7680325" y="3103563"/>
            <a:ext cx="661988" cy="366712"/>
          </a:xfrm>
          <a:prstGeom prst="rect">
            <a:avLst/>
          </a:prstGeom>
          <a:noFill/>
          <a:ln w="9525">
            <a:noFill/>
            <a:miter lim="800000"/>
            <a:headEnd/>
            <a:tailEnd/>
          </a:ln>
          <a:effectLst/>
        </p:spPr>
        <p:txBody>
          <a:bodyPr wrap="none">
            <a:spAutoFit/>
          </a:bodyPr>
          <a:lstStyle/>
          <a:p>
            <a:r>
              <a:rPr lang="en-US"/>
              <a:t>h(k</a:t>
            </a:r>
            <a:r>
              <a:rPr lang="en-US" baseline="-25000"/>
              <a:t>4</a:t>
            </a:r>
            <a:r>
              <a:rPr lang="en-US"/>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1"/>
          </p:nvPr>
        </p:nvSpPr>
        <p:spPr/>
        <p:txBody>
          <a:bodyPr/>
          <a:lstStyle/>
          <a:p>
            <a:fld id="{DD90CC5A-364B-4CF4-84F2-8A6E01755173}" type="slidenum">
              <a:rPr lang="en-US"/>
              <a:pPr/>
              <a:t>43</a:t>
            </a:fld>
            <a:endParaRPr lang="en-US"/>
          </a:p>
        </p:txBody>
      </p:sp>
      <p:sp>
        <p:nvSpPr>
          <p:cNvPr id="630786" name="Rectangle 2"/>
          <p:cNvSpPr>
            <a:spLocks noGrp="1" noChangeArrowheads="1"/>
          </p:cNvSpPr>
          <p:nvPr>
            <p:ph type="title"/>
          </p:nvPr>
        </p:nvSpPr>
        <p:spPr/>
        <p:txBody>
          <a:bodyPr/>
          <a:lstStyle/>
          <a:p>
            <a:r>
              <a:rPr lang="en-US"/>
              <a:t>Linear probing: </a:t>
            </a:r>
            <a:r>
              <a:rPr lang="en-US">
                <a:solidFill>
                  <a:srgbClr val="DD0111"/>
                </a:solidFill>
              </a:rPr>
              <a:t>Deleting</a:t>
            </a:r>
            <a:r>
              <a:rPr lang="en-US"/>
              <a:t> a key</a:t>
            </a:r>
          </a:p>
        </p:txBody>
      </p:sp>
      <p:sp>
        <p:nvSpPr>
          <p:cNvPr id="630787" name="Rectangle 3"/>
          <p:cNvSpPr>
            <a:spLocks noGrp="1" noChangeArrowheads="1"/>
          </p:cNvSpPr>
          <p:nvPr>
            <p:ph type="body" idx="1"/>
          </p:nvPr>
        </p:nvSpPr>
        <p:spPr>
          <a:xfrm>
            <a:off x="350838" y="1214438"/>
            <a:ext cx="6307137" cy="5076825"/>
          </a:xfrm>
        </p:spPr>
        <p:txBody>
          <a:bodyPr>
            <a:normAutofit fontScale="92500" lnSpcReduction="10000"/>
          </a:bodyPr>
          <a:lstStyle/>
          <a:p>
            <a:r>
              <a:rPr lang="en-US">
                <a:solidFill>
                  <a:srgbClr val="CC0000"/>
                </a:solidFill>
              </a:rPr>
              <a:t>Problems</a:t>
            </a:r>
          </a:p>
          <a:p>
            <a:pPr lvl="1"/>
            <a:r>
              <a:rPr lang="en-US"/>
              <a:t>Cannot mark the slot as empty</a:t>
            </a:r>
          </a:p>
          <a:p>
            <a:pPr lvl="1"/>
            <a:r>
              <a:rPr lang="en-US"/>
              <a:t>Impossible to retrieve keys inserted after that slot was occupied</a:t>
            </a:r>
          </a:p>
          <a:p>
            <a:r>
              <a:rPr lang="en-US"/>
              <a:t>Solution</a:t>
            </a:r>
          </a:p>
          <a:p>
            <a:pPr lvl="1"/>
            <a:r>
              <a:rPr lang="en-US"/>
              <a:t>Mark the slot with a sentinel value DELETED</a:t>
            </a:r>
          </a:p>
          <a:p>
            <a:r>
              <a:rPr lang="en-US"/>
              <a:t>The deleted slot can later be used for insertion</a:t>
            </a:r>
          </a:p>
          <a:p>
            <a:r>
              <a:rPr lang="en-US"/>
              <a:t>Searching will be able to find all the keys</a:t>
            </a:r>
          </a:p>
        </p:txBody>
      </p:sp>
      <p:graphicFrame>
        <p:nvGraphicFramePr>
          <p:cNvPr id="630788" name="Group 4"/>
          <p:cNvGraphicFramePr>
            <a:graphicFrameLocks noGrp="1"/>
          </p:cNvGraphicFramePr>
          <p:nvPr/>
        </p:nvGraphicFramePr>
        <p:xfrm>
          <a:off x="6302375" y="1885950"/>
          <a:ext cx="701675" cy="3427413"/>
        </p:xfrm>
        <a:graphic>
          <a:graphicData uri="http://schemas.openxmlformats.org/drawingml/2006/table">
            <a:tbl>
              <a:tblPr/>
              <a:tblGrid>
                <a:gridCol w="701675"/>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0812" name="Text Box 28"/>
          <p:cNvSpPr txBox="1">
            <a:spLocks noChangeArrowheads="1"/>
          </p:cNvSpPr>
          <p:nvPr/>
        </p:nvSpPr>
        <p:spPr bwMode="auto">
          <a:xfrm>
            <a:off x="7040563" y="1878013"/>
            <a:ext cx="311150" cy="366712"/>
          </a:xfrm>
          <a:prstGeom prst="rect">
            <a:avLst/>
          </a:prstGeom>
          <a:noFill/>
          <a:ln w="9525">
            <a:noFill/>
            <a:miter lim="800000"/>
            <a:headEnd/>
            <a:tailEnd/>
          </a:ln>
          <a:effectLst/>
        </p:spPr>
        <p:txBody>
          <a:bodyPr wrap="none">
            <a:spAutoFit/>
          </a:bodyPr>
          <a:lstStyle/>
          <a:p>
            <a:r>
              <a:rPr lang="en-US"/>
              <a:t>0</a:t>
            </a:r>
          </a:p>
        </p:txBody>
      </p:sp>
      <p:sp>
        <p:nvSpPr>
          <p:cNvPr id="630813" name="Text Box 29"/>
          <p:cNvSpPr txBox="1">
            <a:spLocks noChangeArrowheads="1"/>
          </p:cNvSpPr>
          <p:nvPr/>
        </p:nvSpPr>
        <p:spPr bwMode="auto">
          <a:xfrm>
            <a:off x="7013575" y="4919663"/>
            <a:ext cx="704850" cy="366712"/>
          </a:xfrm>
          <a:prstGeom prst="rect">
            <a:avLst/>
          </a:prstGeom>
          <a:noFill/>
          <a:ln w="9525">
            <a:noFill/>
            <a:miter lim="800000"/>
            <a:headEnd/>
            <a:tailEnd/>
          </a:ln>
          <a:effectLst/>
        </p:spPr>
        <p:txBody>
          <a:bodyPr wrap="none">
            <a:spAutoFit/>
          </a:bodyPr>
          <a:lstStyle/>
          <a:p>
            <a:r>
              <a:rPr lang="en-US"/>
              <a:t>m - 1</a:t>
            </a:r>
          </a:p>
        </p:txBody>
      </p:sp>
      <p:sp>
        <p:nvSpPr>
          <p:cNvPr id="630814" name="Rectangle 30"/>
          <p:cNvSpPr>
            <a:spLocks noChangeArrowheads="1"/>
          </p:cNvSpPr>
          <p:nvPr/>
        </p:nvSpPr>
        <p:spPr bwMode="auto">
          <a:xfrm>
            <a:off x="6353175" y="2916238"/>
            <a:ext cx="696913" cy="344487"/>
          </a:xfrm>
          <a:prstGeom prst="rect">
            <a:avLst/>
          </a:prstGeom>
          <a:noFill/>
          <a:ln w="57150">
            <a:solidFill>
              <a:srgbClr val="DD0111"/>
            </a:solidFill>
            <a:miter lim="800000"/>
            <a:headEnd/>
            <a:tailEnd/>
          </a:ln>
          <a:effectLst/>
        </p:spPr>
        <p:txBody>
          <a:bodyPr wrap="none" anchor="ctr"/>
          <a:lstStyle/>
          <a:p>
            <a:endParaRPr lang="en-US"/>
          </a:p>
        </p:txBody>
      </p:sp>
      <p:pic>
        <p:nvPicPr>
          <p:cNvPr id="630815" name="Picture 31"/>
          <p:cNvPicPr>
            <a:picLocks noChangeAspect="1" noChangeArrowheads="1"/>
          </p:cNvPicPr>
          <p:nvPr/>
        </p:nvPicPr>
        <p:blipFill>
          <a:blip r:embed="rId3"/>
          <a:srcRect/>
          <a:stretch>
            <a:fillRect/>
          </a:stretch>
        </p:blipFill>
        <p:spPr bwMode="auto">
          <a:xfrm>
            <a:off x="7305675" y="1509713"/>
            <a:ext cx="1284288" cy="3898900"/>
          </a:xfrm>
          <a:prstGeom prst="rect">
            <a:avLst/>
          </a:prstGeom>
          <a:noFill/>
          <a:ln w="9525">
            <a:noFill/>
            <a:miter lim="800000"/>
            <a:headEnd/>
            <a:tailEnd/>
          </a:ln>
          <a:effectLst/>
        </p:spPr>
      </p:pic>
      <p:sp>
        <p:nvSpPr>
          <p:cNvPr id="630816" name="Rectangle 32"/>
          <p:cNvSpPr>
            <a:spLocks noChangeArrowheads="1"/>
          </p:cNvSpPr>
          <p:nvPr/>
        </p:nvSpPr>
        <p:spPr bwMode="auto">
          <a:xfrm>
            <a:off x="7724775" y="3022600"/>
            <a:ext cx="696913" cy="344488"/>
          </a:xfrm>
          <a:prstGeom prst="rect">
            <a:avLst/>
          </a:prstGeom>
          <a:noFill/>
          <a:ln w="57150">
            <a:solidFill>
              <a:srgbClr val="DD011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1"/>
          </p:nvPr>
        </p:nvSpPr>
        <p:spPr/>
        <p:txBody>
          <a:bodyPr/>
          <a:lstStyle/>
          <a:p>
            <a:fld id="{E80C1059-6A51-4431-B591-3858FBC868F4}" type="slidenum">
              <a:rPr lang="en-US"/>
              <a:pPr/>
              <a:t>44</a:t>
            </a:fld>
            <a:endParaRPr lang="en-US"/>
          </a:p>
        </p:txBody>
      </p:sp>
      <p:sp>
        <p:nvSpPr>
          <p:cNvPr id="631811" name="Rectangle 3"/>
          <p:cNvSpPr>
            <a:spLocks noGrp="1" noChangeArrowheads="1"/>
          </p:cNvSpPr>
          <p:nvPr>
            <p:ph type="title"/>
          </p:nvPr>
        </p:nvSpPr>
        <p:spPr/>
        <p:txBody>
          <a:bodyPr/>
          <a:lstStyle/>
          <a:p>
            <a:r>
              <a:rPr lang="en-US"/>
              <a:t>Primary Clustering Problem</a:t>
            </a:r>
          </a:p>
        </p:txBody>
      </p:sp>
      <p:sp>
        <p:nvSpPr>
          <p:cNvPr id="631812" name="Rectangle 4"/>
          <p:cNvSpPr>
            <a:spLocks noGrp="1" noChangeArrowheads="1"/>
          </p:cNvSpPr>
          <p:nvPr>
            <p:ph type="body" sz="half" idx="1"/>
          </p:nvPr>
        </p:nvSpPr>
        <p:spPr>
          <a:xfrm>
            <a:off x="350838" y="1214438"/>
            <a:ext cx="8375650" cy="5076825"/>
          </a:xfrm>
        </p:spPr>
        <p:txBody>
          <a:bodyPr/>
          <a:lstStyle/>
          <a:p>
            <a:pPr>
              <a:lnSpc>
                <a:spcPct val="130000"/>
              </a:lnSpc>
            </a:pPr>
            <a:r>
              <a:rPr lang="en-US" sz="2400">
                <a:solidFill>
                  <a:schemeClr val="tx1"/>
                </a:solidFill>
                <a:sym typeface="Symbol" pitchFamily="18" charset="2"/>
              </a:rPr>
              <a:t>Some slots become more likely than others</a:t>
            </a:r>
          </a:p>
          <a:p>
            <a:pPr>
              <a:lnSpc>
                <a:spcPct val="130000"/>
              </a:lnSpc>
            </a:pPr>
            <a:r>
              <a:rPr lang="en-US" sz="2400">
                <a:solidFill>
                  <a:schemeClr val="tx1"/>
                </a:solidFill>
                <a:sym typeface="Symbol" pitchFamily="18" charset="2"/>
              </a:rPr>
              <a:t>Long chunks of  occupied slots are created</a:t>
            </a:r>
            <a:r>
              <a:rPr lang="en-US" sz="2400">
                <a:sym typeface="Symbol" pitchFamily="18" charset="2"/>
              </a:rPr>
              <a:t>   </a:t>
            </a:r>
          </a:p>
          <a:p>
            <a:pPr>
              <a:lnSpc>
                <a:spcPct val="130000"/>
              </a:lnSpc>
              <a:buFontTx/>
              <a:buNone/>
            </a:pPr>
            <a:r>
              <a:rPr lang="en-US" sz="2400">
                <a:sym typeface="Symbol" pitchFamily="18" charset="2"/>
              </a:rPr>
              <a:t>                    search time increases!!</a:t>
            </a:r>
          </a:p>
          <a:p>
            <a:pPr>
              <a:lnSpc>
                <a:spcPct val="130000"/>
              </a:lnSpc>
              <a:buFontTx/>
              <a:buNone/>
            </a:pPr>
            <a:endParaRPr lang="en-US" sz="2400">
              <a:sym typeface="Symbol" pitchFamily="18" charset="2"/>
            </a:endParaRPr>
          </a:p>
        </p:txBody>
      </p:sp>
      <p:pic>
        <p:nvPicPr>
          <p:cNvPr id="631815" name="Picture 7"/>
          <p:cNvPicPr>
            <a:picLocks noChangeAspect="1" noChangeArrowheads="1"/>
          </p:cNvPicPr>
          <p:nvPr/>
        </p:nvPicPr>
        <p:blipFill>
          <a:blip r:embed="rId3"/>
          <a:srcRect/>
          <a:stretch>
            <a:fillRect/>
          </a:stretch>
        </p:blipFill>
        <p:spPr bwMode="auto">
          <a:xfrm>
            <a:off x="557213" y="3892550"/>
            <a:ext cx="7273925" cy="2333625"/>
          </a:xfrm>
          <a:prstGeom prst="rect">
            <a:avLst/>
          </a:prstGeom>
          <a:noFill/>
          <a:ln w="3175">
            <a:solidFill>
              <a:schemeClr val="tx1"/>
            </a:solidFill>
            <a:miter lim="800000"/>
            <a:headEnd/>
            <a:tailEnd/>
          </a:ln>
          <a:effectLst/>
        </p:spPr>
      </p:pic>
      <p:sp>
        <p:nvSpPr>
          <p:cNvPr id="631816" name="Line 8"/>
          <p:cNvSpPr>
            <a:spLocks noChangeShapeType="1"/>
          </p:cNvSpPr>
          <p:nvPr/>
        </p:nvSpPr>
        <p:spPr bwMode="auto">
          <a:xfrm flipV="1">
            <a:off x="2852738" y="4652963"/>
            <a:ext cx="182562" cy="7937"/>
          </a:xfrm>
          <a:prstGeom prst="line">
            <a:avLst/>
          </a:prstGeom>
          <a:noFill/>
          <a:ln w="76200">
            <a:solidFill>
              <a:schemeClr val="tx1"/>
            </a:solidFill>
            <a:round/>
            <a:headEnd/>
            <a:tailEnd/>
          </a:ln>
          <a:effectLst/>
        </p:spPr>
        <p:txBody>
          <a:bodyPr/>
          <a:lstStyle/>
          <a:p>
            <a:endParaRPr lang="en-US"/>
          </a:p>
        </p:txBody>
      </p:sp>
      <p:sp>
        <p:nvSpPr>
          <p:cNvPr id="631817" name="Line 9"/>
          <p:cNvSpPr>
            <a:spLocks noChangeShapeType="1"/>
          </p:cNvSpPr>
          <p:nvPr/>
        </p:nvSpPr>
        <p:spPr bwMode="auto">
          <a:xfrm flipV="1">
            <a:off x="3371850" y="5435600"/>
            <a:ext cx="182563" cy="7938"/>
          </a:xfrm>
          <a:prstGeom prst="line">
            <a:avLst/>
          </a:prstGeom>
          <a:noFill/>
          <a:ln w="76200">
            <a:solidFill>
              <a:schemeClr val="tx1"/>
            </a:solidFill>
            <a:round/>
            <a:headEnd/>
            <a:tailEnd/>
          </a:ln>
          <a:effectLst/>
        </p:spPr>
        <p:txBody>
          <a:bodyPr/>
          <a:lstStyle/>
          <a:p>
            <a:endParaRPr lang="en-US"/>
          </a:p>
        </p:txBody>
      </p:sp>
      <p:sp>
        <p:nvSpPr>
          <p:cNvPr id="631818" name="Line 10"/>
          <p:cNvSpPr>
            <a:spLocks noChangeShapeType="1"/>
          </p:cNvSpPr>
          <p:nvPr/>
        </p:nvSpPr>
        <p:spPr bwMode="auto">
          <a:xfrm flipV="1">
            <a:off x="3625850" y="6223000"/>
            <a:ext cx="182563" cy="7938"/>
          </a:xfrm>
          <a:prstGeom prst="line">
            <a:avLst/>
          </a:prstGeom>
          <a:noFill/>
          <a:ln w="76200">
            <a:solidFill>
              <a:schemeClr val="tx1"/>
            </a:solidFill>
            <a:round/>
            <a:headEnd/>
            <a:tailEnd/>
          </a:ln>
          <a:effectLst/>
        </p:spPr>
        <p:txBody>
          <a:bodyPr/>
          <a:lstStyle/>
          <a:p>
            <a:endParaRPr lang="en-US"/>
          </a:p>
        </p:txBody>
      </p:sp>
      <p:sp>
        <p:nvSpPr>
          <p:cNvPr id="631819" name="Text Box 11"/>
          <p:cNvSpPr txBox="1">
            <a:spLocks noChangeArrowheads="1"/>
          </p:cNvSpPr>
          <p:nvPr/>
        </p:nvSpPr>
        <p:spPr bwMode="auto">
          <a:xfrm>
            <a:off x="8008938" y="3883025"/>
            <a:ext cx="831850" cy="641350"/>
          </a:xfrm>
          <a:prstGeom prst="rect">
            <a:avLst/>
          </a:prstGeom>
          <a:noFill/>
          <a:ln w="9525">
            <a:noFill/>
            <a:miter lim="800000"/>
            <a:headEnd/>
            <a:tailEnd/>
          </a:ln>
          <a:effectLst/>
        </p:spPr>
        <p:txBody>
          <a:bodyPr wrap="none">
            <a:spAutoFit/>
          </a:bodyPr>
          <a:lstStyle/>
          <a:p>
            <a:r>
              <a:rPr lang="en-US"/>
              <a:t>Slot b:</a:t>
            </a:r>
          </a:p>
          <a:p>
            <a:r>
              <a:rPr lang="en-US"/>
              <a:t>2/m</a:t>
            </a:r>
          </a:p>
        </p:txBody>
      </p:sp>
      <p:sp>
        <p:nvSpPr>
          <p:cNvPr id="631820" name="Text Box 12"/>
          <p:cNvSpPr txBox="1">
            <a:spLocks noChangeArrowheads="1"/>
          </p:cNvSpPr>
          <p:nvPr/>
        </p:nvSpPr>
        <p:spPr bwMode="auto">
          <a:xfrm>
            <a:off x="8042275" y="4721225"/>
            <a:ext cx="831850" cy="641350"/>
          </a:xfrm>
          <a:prstGeom prst="rect">
            <a:avLst/>
          </a:prstGeom>
          <a:noFill/>
          <a:ln w="9525">
            <a:noFill/>
            <a:miter lim="800000"/>
            <a:headEnd/>
            <a:tailEnd/>
          </a:ln>
          <a:effectLst/>
        </p:spPr>
        <p:txBody>
          <a:bodyPr wrap="none">
            <a:spAutoFit/>
          </a:bodyPr>
          <a:lstStyle/>
          <a:p>
            <a:r>
              <a:rPr lang="en-US"/>
              <a:t>Slot d:</a:t>
            </a:r>
          </a:p>
          <a:p>
            <a:r>
              <a:rPr lang="en-US"/>
              <a:t>4/m</a:t>
            </a:r>
          </a:p>
        </p:txBody>
      </p:sp>
      <p:sp>
        <p:nvSpPr>
          <p:cNvPr id="631821" name="Text Box 13"/>
          <p:cNvSpPr txBox="1">
            <a:spLocks noChangeArrowheads="1"/>
          </p:cNvSpPr>
          <p:nvPr/>
        </p:nvSpPr>
        <p:spPr bwMode="auto">
          <a:xfrm>
            <a:off x="8061325" y="5527675"/>
            <a:ext cx="831850" cy="641350"/>
          </a:xfrm>
          <a:prstGeom prst="rect">
            <a:avLst/>
          </a:prstGeom>
          <a:noFill/>
          <a:ln w="9525">
            <a:noFill/>
            <a:miter lim="800000"/>
            <a:headEnd/>
            <a:tailEnd/>
          </a:ln>
          <a:effectLst/>
        </p:spPr>
        <p:txBody>
          <a:bodyPr wrap="none">
            <a:spAutoFit/>
          </a:bodyPr>
          <a:lstStyle/>
          <a:p>
            <a:r>
              <a:rPr lang="en-US"/>
              <a:t>Slot e:</a:t>
            </a:r>
          </a:p>
          <a:p>
            <a:r>
              <a:rPr lang="en-US"/>
              <a:t>5/m</a:t>
            </a:r>
          </a:p>
        </p:txBody>
      </p:sp>
      <p:sp>
        <p:nvSpPr>
          <p:cNvPr id="631822" name="Text Box 14"/>
          <p:cNvSpPr txBox="1">
            <a:spLocks noChangeArrowheads="1"/>
          </p:cNvSpPr>
          <p:nvPr/>
        </p:nvSpPr>
        <p:spPr bwMode="auto">
          <a:xfrm>
            <a:off x="1790700" y="3289300"/>
            <a:ext cx="3867150" cy="366713"/>
          </a:xfrm>
          <a:prstGeom prst="rect">
            <a:avLst/>
          </a:prstGeom>
          <a:noFill/>
          <a:ln w="9525">
            <a:noFill/>
            <a:miter lim="800000"/>
            <a:headEnd/>
            <a:tailEnd/>
          </a:ln>
          <a:effectLst/>
        </p:spPr>
        <p:txBody>
          <a:bodyPr wrap="none">
            <a:spAutoFit/>
          </a:bodyPr>
          <a:lstStyle/>
          <a:p>
            <a:r>
              <a:rPr lang="en-US"/>
              <a:t>initially, all slots have probability 1/m</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44688" y="623888"/>
            <a:ext cx="6589712" cy="1281112"/>
          </a:xfrm>
        </p:spPr>
        <p:txBody>
          <a:bodyPr/>
          <a:lstStyle/>
          <a:p>
            <a:pPr eaLnBrk="1" hangingPunct="1"/>
            <a:r>
              <a:rPr lang="en-US" altLang="en-US" smtClean="0">
                <a:ea typeface="ＭＳ Ｐゴシック" pitchFamily="34" charset="-128"/>
              </a:rPr>
              <a:t>Quadratic Probing</a:t>
            </a:r>
          </a:p>
        </p:txBody>
      </p:sp>
      <p:sp>
        <p:nvSpPr>
          <p:cNvPr id="41987" name="Rectangle 3"/>
          <p:cNvSpPr>
            <a:spLocks noGrp="1" noChangeArrowheads="1"/>
          </p:cNvSpPr>
          <p:nvPr>
            <p:ph idx="1"/>
          </p:nvPr>
        </p:nvSpPr>
        <p:spPr>
          <a:xfrm>
            <a:off x="533400" y="1905000"/>
            <a:ext cx="8153400" cy="4267200"/>
          </a:xfrm>
        </p:spPr>
        <p:txBody>
          <a:bodyPr/>
          <a:lstStyle/>
          <a:p>
            <a:pPr lvl="1" eaLnBrk="1" hangingPunct="1"/>
            <a:r>
              <a:rPr lang="en-US" altLang="en-US" sz="2400" smtClean="0">
                <a:ea typeface="ＭＳ Ｐゴシック" pitchFamily="34" charset="-128"/>
              </a:rPr>
              <a:t>Quadratic probing eliminates the primary clustering problem</a:t>
            </a:r>
          </a:p>
          <a:p>
            <a:pPr lvl="1" eaLnBrk="1" hangingPunct="1"/>
            <a:r>
              <a:rPr lang="en-US" altLang="en-US" sz="2400" smtClean="0">
                <a:ea typeface="ＭＳ Ｐゴシック" pitchFamily="34" charset="-128"/>
              </a:rPr>
              <a:t>Assume hVal is the value of the hash function</a:t>
            </a:r>
          </a:p>
          <a:p>
            <a:pPr lvl="2" eaLnBrk="1" hangingPunct="1"/>
            <a:r>
              <a:rPr lang="en-US" altLang="en-US" sz="2000" smtClean="0">
                <a:ea typeface="ＭＳ Ｐゴシック" pitchFamily="34" charset="-128"/>
              </a:rPr>
              <a:t>Instead of linear probing which searches for an open slot in a linear fashion like this</a:t>
            </a:r>
          </a:p>
          <a:p>
            <a:pPr lvl="3" eaLnBrk="1" hangingPunct="1">
              <a:buFont typeface="Symbol" pitchFamily="18" charset="2"/>
              <a:buNone/>
            </a:pPr>
            <a:r>
              <a:rPr lang="en-US" altLang="en-US" sz="1800" smtClean="0">
                <a:ea typeface="ＭＳ Ｐゴシック" pitchFamily="34" charset="-128"/>
              </a:rPr>
              <a:t>hVal  + 1,  hVal + 2,  hVal + 3, hVal + 4,  ...</a:t>
            </a:r>
          </a:p>
          <a:p>
            <a:pPr lvl="2" eaLnBrk="1" hangingPunct="1"/>
            <a:r>
              <a:rPr lang="en-US" altLang="en-US" sz="2000" smtClean="0">
                <a:ea typeface="ＭＳ Ｐゴシック" pitchFamily="34" charset="-128"/>
              </a:rPr>
              <a:t>add index values in increments of  powers of 2</a:t>
            </a:r>
          </a:p>
          <a:p>
            <a:pPr lvl="3" eaLnBrk="1" hangingPunct="1">
              <a:buFont typeface="Symbol" pitchFamily="18" charset="2"/>
              <a:buNone/>
            </a:pPr>
            <a:r>
              <a:rPr lang="en-US" altLang="en-US" sz="1800" smtClean="0">
                <a:ea typeface="ＭＳ Ｐゴシック" pitchFamily="34" charset="-128"/>
              </a:rPr>
              <a:t>hVal + 2</a:t>
            </a:r>
            <a:r>
              <a:rPr lang="en-US" altLang="en-US" sz="1800" baseline="30000" smtClean="0">
                <a:ea typeface="ＭＳ Ｐゴシック" pitchFamily="34" charset="-128"/>
              </a:rPr>
              <a:t>1</a:t>
            </a:r>
            <a:r>
              <a:rPr lang="en-US" altLang="en-US" sz="1800" smtClean="0">
                <a:ea typeface="ＭＳ Ｐゴシック" pitchFamily="34" charset="-128"/>
              </a:rPr>
              <a:t>, hVal + 2</a:t>
            </a:r>
            <a:r>
              <a:rPr lang="en-US" altLang="en-US" sz="1800" baseline="30000" smtClean="0">
                <a:ea typeface="ＭＳ Ｐゴシック" pitchFamily="34" charset="-128"/>
              </a:rPr>
              <a:t>2</a:t>
            </a:r>
            <a:r>
              <a:rPr lang="en-US" altLang="en-US" sz="1800" smtClean="0">
                <a:ea typeface="ＭＳ Ｐゴシック" pitchFamily="34" charset="-128"/>
              </a:rPr>
              <a:t>, hVal + 2</a:t>
            </a:r>
            <a:r>
              <a:rPr lang="en-US" altLang="en-US" sz="1800" baseline="30000" smtClean="0">
                <a:ea typeface="ＭＳ Ｐゴシック" pitchFamily="34" charset="-128"/>
              </a:rPr>
              <a:t>3</a:t>
            </a:r>
            <a:r>
              <a:rPr lang="en-US" altLang="en-US" sz="1800" smtClean="0">
                <a:ea typeface="ＭＳ Ｐゴシック" pitchFamily="34" charset="-128"/>
              </a:rPr>
              <a:t>, hVal + 2</a:t>
            </a:r>
            <a:r>
              <a:rPr lang="en-US" altLang="en-US" sz="1800" baseline="30000" smtClean="0">
                <a:ea typeface="ＭＳ Ｐゴシック" pitchFamily="34" charset="-128"/>
              </a:rPr>
              <a:t>4</a:t>
            </a:r>
            <a:r>
              <a:rPr lang="en-US" altLang="en-US" sz="1800" smtClean="0">
                <a:ea typeface="ＭＳ Ｐゴシック" pitchFamily="34" charset="-128"/>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44688" y="623888"/>
            <a:ext cx="6589712" cy="1281112"/>
          </a:xfrm>
        </p:spPr>
        <p:txBody>
          <a:bodyPr/>
          <a:lstStyle/>
          <a:p>
            <a:pPr eaLnBrk="1" hangingPunct="1"/>
            <a:r>
              <a:rPr lang="en-US" altLang="en-US" smtClean="0">
                <a:ea typeface="ＭＳ Ｐゴシック" pitchFamily="34" charset="-128"/>
              </a:rPr>
              <a:t>Does it work?</a:t>
            </a:r>
          </a:p>
        </p:txBody>
      </p:sp>
      <p:sp>
        <p:nvSpPr>
          <p:cNvPr id="43011" name="Rectangle 3"/>
          <p:cNvSpPr>
            <a:spLocks noGrp="1" noChangeArrowheads="1"/>
          </p:cNvSpPr>
          <p:nvPr>
            <p:ph idx="1"/>
          </p:nvPr>
        </p:nvSpPr>
        <p:spPr>
          <a:xfrm>
            <a:off x="304800" y="1676400"/>
            <a:ext cx="8534400" cy="4419600"/>
          </a:xfrm>
        </p:spPr>
        <p:txBody>
          <a:bodyPr/>
          <a:lstStyle/>
          <a:p>
            <a:pPr lvl="1" eaLnBrk="1" hangingPunct="1"/>
            <a:r>
              <a:rPr lang="en-US" altLang="en-US" sz="2400" smtClean="0">
                <a:ea typeface="ＭＳ Ｐゴシック" pitchFamily="34" charset="-128"/>
              </a:rPr>
              <a:t>Quadratic probing works well if</a:t>
            </a:r>
          </a:p>
          <a:p>
            <a:pPr lvl="2" eaLnBrk="1" hangingPunct="1"/>
            <a:r>
              <a:rPr lang="en-US" altLang="en-US" sz="2400" smtClean="0">
                <a:ea typeface="ＭＳ Ｐゴシック" pitchFamily="34" charset="-128"/>
              </a:rPr>
              <a:t>1) table size is prime </a:t>
            </a:r>
          </a:p>
          <a:p>
            <a:pPr lvl="3" eaLnBrk="1" hangingPunct="1"/>
            <a:r>
              <a:rPr lang="en-US" altLang="en-US" sz="1800" smtClean="0">
                <a:ea typeface="ＭＳ Ｐゴシック" pitchFamily="34" charset="-128"/>
              </a:rPr>
              <a:t>studies show the prime numbered table size removes some of the non-randomness of hash functions</a:t>
            </a:r>
          </a:p>
          <a:p>
            <a:pPr lvl="2" eaLnBrk="1" hangingPunct="1"/>
            <a:r>
              <a:rPr lang="en-US" altLang="en-US" sz="2400" smtClean="0">
                <a:ea typeface="ＭＳ Ｐゴシック" pitchFamily="34" charset="-128"/>
              </a:rPr>
              <a:t>2) table is never more than half full</a:t>
            </a:r>
          </a:p>
          <a:p>
            <a:pPr lvl="3" eaLnBrk="1" hangingPunct="1"/>
            <a:r>
              <a:rPr lang="en-US" altLang="en-US" sz="1800" smtClean="0">
                <a:ea typeface="ＭＳ Ｐゴシック" pitchFamily="34" charset="-128"/>
              </a:rPr>
              <a:t>probes 1, 4, 9, 17, 33, 65, 129, ... slots away</a:t>
            </a:r>
          </a:p>
          <a:p>
            <a:pPr lvl="1" eaLnBrk="1" hangingPunct="1"/>
            <a:r>
              <a:rPr lang="en-US" altLang="en-US" sz="2600" smtClean="0">
                <a:ea typeface="ＭＳ Ｐゴシック" pitchFamily="34" charset="-128"/>
              </a:rPr>
              <a:t>So make your table twice as big as you need</a:t>
            </a:r>
          </a:p>
          <a:p>
            <a:pPr lvl="2" eaLnBrk="1" hangingPunct="1"/>
            <a:r>
              <a:rPr lang="en-US" altLang="en-US" sz="2000" smtClean="0">
                <a:ea typeface="ＭＳ Ｐゴシック" pitchFamily="34" charset="-128"/>
              </a:rPr>
              <a:t>insert, find, remove are O(1)</a:t>
            </a:r>
          </a:p>
          <a:p>
            <a:pPr lvl="2" eaLnBrk="1" hangingPunct="1"/>
            <a:r>
              <a:rPr lang="en-US" altLang="en-US" sz="2000" smtClean="0">
                <a:ea typeface="ＭＳ Ｐゴシック" pitchFamily="34" charset="-128"/>
              </a:rPr>
              <a:t>A space (memory) tradeoff: </a:t>
            </a:r>
          </a:p>
          <a:p>
            <a:pPr lvl="3" eaLnBrk="1" hangingPunct="1"/>
            <a:r>
              <a:rPr lang="en-US" altLang="en-US" sz="1800" smtClean="0">
                <a:ea typeface="ＭＳ Ｐゴシック" pitchFamily="34" charset="-128"/>
              </a:rPr>
              <a:t>4*n additional bytes required for unused array locations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44688" y="623888"/>
            <a:ext cx="6589712" cy="1281112"/>
          </a:xfrm>
        </p:spPr>
        <p:txBody>
          <a:bodyPr/>
          <a:lstStyle/>
          <a:p>
            <a:pPr eaLnBrk="1" hangingPunct="1"/>
            <a:r>
              <a:rPr lang="en-US" altLang="en-US" smtClean="0">
                <a:ea typeface="ＭＳ Ｐゴシック" pitchFamily="34" charset="-128"/>
              </a:rPr>
              <a:t>Separate Chaining</a:t>
            </a:r>
          </a:p>
        </p:txBody>
      </p:sp>
      <p:sp>
        <p:nvSpPr>
          <p:cNvPr id="44035" name="Rectangle 3"/>
          <p:cNvSpPr>
            <a:spLocks noGrp="1" noChangeArrowheads="1"/>
          </p:cNvSpPr>
          <p:nvPr>
            <p:ph idx="1"/>
          </p:nvPr>
        </p:nvSpPr>
        <p:spPr>
          <a:xfrm>
            <a:off x="762000" y="1752600"/>
            <a:ext cx="8153400" cy="4114800"/>
          </a:xfrm>
        </p:spPr>
        <p:txBody>
          <a:bodyPr/>
          <a:lstStyle/>
          <a:p>
            <a:pPr eaLnBrk="1" hangingPunct="1">
              <a:spcBef>
                <a:spcPts val="600"/>
              </a:spcBef>
            </a:pPr>
            <a:r>
              <a:rPr lang="en-US" altLang="en-US" smtClean="0">
                <a:ea typeface="ＭＳ Ｐゴシック" pitchFamily="34" charset="-128"/>
              </a:rPr>
              <a:t>Separate Chaining is an alternative to probing</a:t>
            </a:r>
          </a:p>
          <a:p>
            <a:pPr eaLnBrk="1" hangingPunct="1">
              <a:spcBef>
                <a:spcPts val="600"/>
              </a:spcBef>
            </a:pPr>
            <a:r>
              <a:rPr lang="en-US" altLang="en-US" smtClean="0">
                <a:ea typeface="ＭＳ Ｐゴシック" pitchFamily="34" charset="-128"/>
              </a:rPr>
              <a:t>How? Maintain an array of lists</a:t>
            </a:r>
          </a:p>
          <a:p>
            <a:pPr eaLnBrk="1" hangingPunct="1">
              <a:spcBef>
                <a:spcPts val="600"/>
              </a:spcBef>
            </a:pPr>
            <a:r>
              <a:rPr lang="en-US" altLang="en-US" smtClean="0">
                <a:ea typeface="ＭＳ Ｐゴシック" pitchFamily="34" charset="-128"/>
              </a:rPr>
              <a:t>Hash to the same place always and insert at the beginning (or end) of the linked list.</a:t>
            </a:r>
          </a:p>
          <a:p>
            <a:pPr lvl="1" eaLnBrk="1" hangingPunct="1">
              <a:spcBef>
                <a:spcPts val="600"/>
              </a:spcBef>
            </a:pPr>
            <a:r>
              <a:rPr lang="en-US" altLang="en-US" smtClean="0">
                <a:ea typeface="ＭＳ Ｐゴシック" pitchFamily="34" charset="-128"/>
              </a:rPr>
              <a:t>The list needs add and remove methods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52400" y="2819400"/>
            <a:ext cx="8820150" cy="2546350"/>
          </a:xfrm>
          <a:prstGeom prst="rect">
            <a:avLst/>
          </a:prstGeom>
          <a:solidFill>
            <a:srgbClr val="FFFFFF"/>
          </a:solidFill>
          <a:ln w="0">
            <a:solidFill>
              <a:srgbClr val="FFFFFF"/>
            </a:solidFill>
            <a:miter lim="800000"/>
            <a:headEnd/>
            <a:tailEnd/>
          </a:ln>
        </p:spPr>
        <p:txBody>
          <a:bodyPr/>
          <a:lstStyle/>
          <a:p>
            <a:pPr eaLnBrk="1" hangingPunct="1"/>
            <a:endParaRPr lang="en-US" altLang="en-US"/>
          </a:p>
        </p:txBody>
      </p:sp>
      <p:sp>
        <p:nvSpPr>
          <p:cNvPr id="45059" name="Line 3"/>
          <p:cNvSpPr>
            <a:spLocks noChangeShapeType="1"/>
          </p:cNvSpPr>
          <p:nvPr/>
        </p:nvSpPr>
        <p:spPr bwMode="auto">
          <a:xfrm>
            <a:off x="749300" y="2863850"/>
            <a:ext cx="1588" cy="2457450"/>
          </a:xfrm>
          <a:prstGeom prst="line">
            <a:avLst/>
          </a:prstGeom>
          <a:noFill/>
          <a:ln w="22225">
            <a:solidFill>
              <a:srgbClr val="000000"/>
            </a:solidFill>
            <a:round/>
            <a:headEnd/>
            <a:tailEnd/>
          </a:ln>
        </p:spPr>
        <p:txBody>
          <a:bodyPr/>
          <a:lstStyle/>
          <a:p>
            <a:endParaRPr lang="en-US"/>
          </a:p>
        </p:txBody>
      </p:sp>
      <p:sp>
        <p:nvSpPr>
          <p:cNvPr id="45060" name="Line 4"/>
          <p:cNvSpPr>
            <a:spLocks noChangeShapeType="1"/>
          </p:cNvSpPr>
          <p:nvPr/>
        </p:nvSpPr>
        <p:spPr bwMode="auto">
          <a:xfrm>
            <a:off x="749300" y="3684588"/>
            <a:ext cx="1235075" cy="1587"/>
          </a:xfrm>
          <a:prstGeom prst="line">
            <a:avLst/>
          </a:prstGeom>
          <a:noFill/>
          <a:ln w="22225">
            <a:solidFill>
              <a:srgbClr val="000000"/>
            </a:solidFill>
            <a:round/>
            <a:headEnd/>
            <a:tailEnd/>
          </a:ln>
        </p:spPr>
        <p:txBody>
          <a:bodyPr/>
          <a:lstStyle/>
          <a:p>
            <a:endParaRPr lang="en-US"/>
          </a:p>
        </p:txBody>
      </p:sp>
      <p:sp>
        <p:nvSpPr>
          <p:cNvPr id="45061" name="Line 5"/>
          <p:cNvSpPr>
            <a:spLocks noChangeShapeType="1"/>
          </p:cNvSpPr>
          <p:nvPr/>
        </p:nvSpPr>
        <p:spPr bwMode="auto">
          <a:xfrm>
            <a:off x="749300" y="4502150"/>
            <a:ext cx="1235075" cy="1588"/>
          </a:xfrm>
          <a:prstGeom prst="line">
            <a:avLst/>
          </a:prstGeom>
          <a:noFill/>
          <a:ln w="22225">
            <a:solidFill>
              <a:srgbClr val="000000"/>
            </a:solidFill>
            <a:round/>
            <a:headEnd/>
            <a:tailEnd/>
          </a:ln>
        </p:spPr>
        <p:txBody>
          <a:bodyPr/>
          <a:lstStyle/>
          <a:p>
            <a:endParaRPr lang="en-US"/>
          </a:p>
        </p:txBody>
      </p:sp>
      <p:sp>
        <p:nvSpPr>
          <p:cNvPr id="45062" name="Line 6"/>
          <p:cNvSpPr>
            <a:spLocks noChangeShapeType="1"/>
          </p:cNvSpPr>
          <p:nvPr/>
        </p:nvSpPr>
        <p:spPr bwMode="auto">
          <a:xfrm>
            <a:off x="1984375" y="2863850"/>
            <a:ext cx="3175" cy="2457450"/>
          </a:xfrm>
          <a:prstGeom prst="line">
            <a:avLst/>
          </a:prstGeom>
          <a:noFill/>
          <a:ln w="22225">
            <a:solidFill>
              <a:srgbClr val="000000"/>
            </a:solidFill>
            <a:round/>
            <a:headEnd/>
            <a:tailEnd/>
          </a:ln>
        </p:spPr>
        <p:txBody>
          <a:bodyPr/>
          <a:lstStyle/>
          <a:p>
            <a:endParaRPr lang="en-US"/>
          </a:p>
        </p:txBody>
      </p:sp>
      <p:sp>
        <p:nvSpPr>
          <p:cNvPr id="45063" name="Rectangle 7"/>
          <p:cNvSpPr>
            <a:spLocks noChangeArrowheads="1"/>
          </p:cNvSpPr>
          <p:nvPr/>
        </p:nvSpPr>
        <p:spPr bwMode="auto">
          <a:xfrm>
            <a:off x="2800350" y="3602038"/>
            <a:ext cx="2057400" cy="817562"/>
          </a:xfrm>
          <a:prstGeom prst="rect">
            <a:avLst/>
          </a:prstGeom>
          <a:noFill/>
          <a:ln w="22225">
            <a:solidFill>
              <a:srgbClr val="000000"/>
            </a:solidFill>
            <a:miter lim="800000"/>
            <a:headEnd/>
            <a:tailEnd/>
          </a:ln>
        </p:spPr>
        <p:txBody>
          <a:bodyPr/>
          <a:lstStyle/>
          <a:p>
            <a:pPr eaLnBrk="1" hangingPunct="1"/>
            <a:endParaRPr lang="en-US" altLang="en-US"/>
          </a:p>
        </p:txBody>
      </p:sp>
      <p:sp>
        <p:nvSpPr>
          <p:cNvPr id="45064" name="Line 8"/>
          <p:cNvSpPr>
            <a:spLocks noChangeShapeType="1"/>
          </p:cNvSpPr>
          <p:nvPr/>
        </p:nvSpPr>
        <p:spPr bwMode="auto">
          <a:xfrm>
            <a:off x="4244975" y="3602038"/>
            <a:ext cx="3175" cy="817562"/>
          </a:xfrm>
          <a:prstGeom prst="line">
            <a:avLst/>
          </a:prstGeom>
          <a:noFill/>
          <a:ln w="22225">
            <a:solidFill>
              <a:srgbClr val="000000"/>
            </a:solidFill>
            <a:round/>
            <a:headEnd/>
            <a:tailEnd/>
          </a:ln>
        </p:spPr>
        <p:txBody>
          <a:bodyPr/>
          <a:lstStyle/>
          <a:p>
            <a:endParaRPr lang="en-US"/>
          </a:p>
        </p:txBody>
      </p:sp>
      <p:sp>
        <p:nvSpPr>
          <p:cNvPr id="45065" name="Rectangle 9"/>
          <p:cNvSpPr>
            <a:spLocks noChangeArrowheads="1"/>
          </p:cNvSpPr>
          <p:nvPr/>
        </p:nvSpPr>
        <p:spPr bwMode="auto">
          <a:xfrm>
            <a:off x="5656263" y="3602038"/>
            <a:ext cx="2058987" cy="817562"/>
          </a:xfrm>
          <a:prstGeom prst="rect">
            <a:avLst/>
          </a:prstGeom>
          <a:noFill/>
          <a:ln w="22225">
            <a:solidFill>
              <a:srgbClr val="000000"/>
            </a:solidFill>
            <a:miter lim="800000"/>
            <a:headEnd/>
            <a:tailEnd/>
          </a:ln>
        </p:spPr>
        <p:txBody>
          <a:bodyPr/>
          <a:lstStyle/>
          <a:p>
            <a:pPr eaLnBrk="1" hangingPunct="1"/>
            <a:endParaRPr lang="en-US" altLang="en-US"/>
          </a:p>
        </p:txBody>
      </p:sp>
      <p:sp>
        <p:nvSpPr>
          <p:cNvPr id="45066" name="Rectangle 10"/>
          <p:cNvSpPr>
            <a:spLocks noChangeArrowheads="1"/>
          </p:cNvSpPr>
          <p:nvPr/>
        </p:nvSpPr>
        <p:spPr bwMode="auto">
          <a:xfrm>
            <a:off x="2876550" y="3811588"/>
            <a:ext cx="1260475" cy="461962"/>
          </a:xfrm>
          <a:prstGeom prst="rect">
            <a:avLst/>
          </a:prstGeom>
          <a:noFill/>
          <a:ln w="9525">
            <a:noFill/>
            <a:miter lim="800000"/>
            <a:headEnd/>
            <a:tailEnd/>
          </a:ln>
        </p:spPr>
        <p:txBody>
          <a:bodyPr wrap="none" lIns="0" tIns="0" rIns="0" bIns="0">
            <a:spAutoFit/>
          </a:bodyPr>
          <a:lstStyle/>
          <a:p>
            <a:r>
              <a:rPr lang="en-US" altLang="en-US" sz="3000" b="1">
                <a:solidFill>
                  <a:srgbClr val="000000"/>
                </a:solidFill>
                <a:latin typeface="Helv" charset="0"/>
              </a:rPr>
              <a:t>“AB” 9</a:t>
            </a:r>
            <a:endParaRPr lang="en-US" altLang="en-US" sz="3000"/>
          </a:p>
        </p:txBody>
      </p:sp>
      <p:sp>
        <p:nvSpPr>
          <p:cNvPr id="45067" name="Rectangle 11"/>
          <p:cNvSpPr>
            <a:spLocks noChangeArrowheads="1"/>
          </p:cNvSpPr>
          <p:nvPr/>
        </p:nvSpPr>
        <p:spPr bwMode="auto">
          <a:xfrm>
            <a:off x="5772150" y="3811588"/>
            <a:ext cx="1260475" cy="461962"/>
          </a:xfrm>
          <a:prstGeom prst="rect">
            <a:avLst/>
          </a:prstGeom>
          <a:noFill/>
          <a:ln w="9525">
            <a:noFill/>
            <a:miter lim="800000"/>
            <a:headEnd/>
            <a:tailEnd/>
          </a:ln>
        </p:spPr>
        <p:txBody>
          <a:bodyPr wrap="none" lIns="0" tIns="0" rIns="0" bIns="0">
            <a:spAutoFit/>
          </a:bodyPr>
          <a:lstStyle/>
          <a:p>
            <a:r>
              <a:rPr lang="en-US" altLang="en-US" sz="3000" b="1">
                <a:solidFill>
                  <a:srgbClr val="000000"/>
                </a:solidFill>
                <a:latin typeface="Helv" charset="0"/>
              </a:rPr>
              <a:t>“BA” 9</a:t>
            </a:r>
            <a:endParaRPr lang="en-US" altLang="en-US" sz="3000"/>
          </a:p>
        </p:txBody>
      </p:sp>
      <p:sp>
        <p:nvSpPr>
          <p:cNvPr id="45068" name="Rectangle 12"/>
          <p:cNvSpPr>
            <a:spLocks noChangeArrowheads="1"/>
          </p:cNvSpPr>
          <p:nvPr/>
        </p:nvSpPr>
        <p:spPr bwMode="auto">
          <a:xfrm>
            <a:off x="336550" y="3081338"/>
            <a:ext cx="222250" cy="533400"/>
          </a:xfrm>
          <a:prstGeom prst="rect">
            <a:avLst/>
          </a:prstGeom>
          <a:noFill/>
          <a:ln w="9525">
            <a:noFill/>
            <a:miter lim="800000"/>
            <a:headEnd/>
            <a:tailEnd/>
          </a:ln>
        </p:spPr>
        <p:txBody>
          <a:bodyPr wrap="none" lIns="0" tIns="0" rIns="0" bIns="0">
            <a:spAutoFit/>
          </a:bodyPr>
          <a:lstStyle/>
          <a:p>
            <a:r>
              <a:rPr lang="en-US" altLang="en-US" sz="3500" b="1" i="1">
                <a:solidFill>
                  <a:srgbClr val="000000"/>
                </a:solidFill>
                <a:latin typeface="Tms Rmn" charset="0"/>
              </a:rPr>
              <a:t>0</a:t>
            </a:r>
            <a:endParaRPr lang="en-US" altLang="en-US"/>
          </a:p>
        </p:txBody>
      </p:sp>
      <p:sp>
        <p:nvSpPr>
          <p:cNvPr id="45069" name="Rectangle 13"/>
          <p:cNvSpPr>
            <a:spLocks noChangeArrowheads="1"/>
          </p:cNvSpPr>
          <p:nvPr/>
        </p:nvSpPr>
        <p:spPr bwMode="auto">
          <a:xfrm>
            <a:off x="336550" y="3900488"/>
            <a:ext cx="222250" cy="533400"/>
          </a:xfrm>
          <a:prstGeom prst="rect">
            <a:avLst/>
          </a:prstGeom>
          <a:noFill/>
          <a:ln w="9525">
            <a:noFill/>
            <a:miter lim="800000"/>
            <a:headEnd/>
            <a:tailEnd/>
          </a:ln>
        </p:spPr>
        <p:txBody>
          <a:bodyPr wrap="none" lIns="0" tIns="0" rIns="0" bIns="0">
            <a:spAutoFit/>
          </a:bodyPr>
          <a:lstStyle/>
          <a:p>
            <a:r>
              <a:rPr lang="en-US" altLang="en-US" sz="3500" b="1" i="1">
                <a:solidFill>
                  <a:srgbClr val="000000"/>
                </a:solidFill>
                <a:latin typeface="Tms Rmn" charset="0"/>
              </a:rPr>
              <a:t>1</a:t>
            </a:r>
            <a:endParaRPr lang="en-US" altLang="en-US"/>
          </a:p>
        </p:txBody>
      </p:sp>
      <p:sp>
        <p:nvSpPr>
          <p:cNvPr id="45070" name="Rectangle 14"/>
          <p:cNvSpPr>
            <a:spLocks noChangeArrowheads="1"/>
          </p:cNvSpPr>
          <p:nvPr/>
        </p:nvSpPr>
        <p:spPr bwMode="auto">
          <a:xfrm>
            <a:off x="336550" y="4719638"/>
            <a:ext cx="222250" cy="533400"/>
          </a:xfrm>
          <a:prstGeom prst="rect">
            <a:avLst/>
          </a:prstGeom>
          <a:noFill/>
          <a:ln w="9525">
            <a:noFill/>
            <a:miter lim="800000"/>
            <a:headEnd/>
            <a:tailEnd/>
          </a:ln>
        </p:spPr>
        <p:txBody>
          <a:bodyPr wrap="none" lIns="0" tIns="0" rIns="0" bIns="0">
            <a:spAutoFit/>
          </a:bodyPr>
          <a:lstStyle/>
          <a:p>
            <a:r>
              <a:rPr lang="en-US" altLang="en-US" sz="3500" b="1" i="1">
                <a:solidFill>
                  <a:srgbClr val="000000"/>
                </a:solidFill>
                <a:latin typeface="Tms Rmn" charset="0"/>
              </a:rPr>
              <a:t>2</a:t>
            </a:r>
            <a:endParaRPr lang="en-US" altLang="en-US"/>
          </a:p>
        </p:txBody>
      </p:sp>
      <p:sp>
        <p:nvSpPr>
          <p:cNvPr id="27663" name="Rectangle 15"/>
          <p:cNvSpPr>
            <a:spLocks noChangeArrowheads="1"/>
          </p:cNvSpPr>
          <p:nvPr/>
        </p:nvSpPr>
        <p:spPr bwMode="auto">
          <a:xfrm>
            <a:off x="457200" y="1828800"/>
            <a:ext cx="81534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9" tIns="45710" rIns="91419" bIns="45710"/>
          <a:lstStyle>
            <a:lvl1pPr marL="342900" indent="-342900" eaLnBrk="0" hangingPunct="0">
              <a:defRPr sz="2400">
                <a:solidFill>
                  <a:schemeClr val="tx1"/>
                </a:solidFill>
                <a:latin typeface="Times New Roman" panose="02020603050405020304" pitchFamily="18" charset="0"/>
                <a:ea typeface="ＭＳ Ｐゴシック" panose="020B0600070205080204" pitchFamily="34" charset="-128"/>
              </a:defRPr>
            </a:lvl1pPr>
            <a:lvl2pPr marL="395288" indent="-280988"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1" eaLnBrk="1" hangingPunct="1">
              <a:spcBef>
                <a:spcPct val="20000"/>
              </a:spcBef>
              <a:buClr>
                <a:schemeClr val="tx1"/>
              </a:buClr>
              <a:buFont typeface="Wingdings" panose="05000000000000000000" pitchFamily="2" charset="2"/>
              <a:buChar char="w"/>
              <a:defRPr/>
            </a:pPr>
            <a:r>
              <a:rPr lang="en-US" sz="3200" dirty="0" smtClean="0">
                <a:latin typeface="+mn-lt"/>
              </a:rPr>
              <a:t>Each array element is a List </a:t>
            </a:r>
          </a:p>
        </p:txBody>
      </p:sp>
      <p:sp>
        <p:nvSpPr>
          <p:cNvPr id="45072" name="Line 16"/>
          <p:cNvSpPr>
            <a:spLocks noChangeShapeType="1"/>
          </p:cNvSpPr>
          <p:nvPr/>
        </p:nvSpPr>
        <p:spPr bwMode="auto">
          <a:xfrm flipH="1">
            <a:off x="7237413" y="3629025"/>
            <a:ext cx="0" cy="762000"/>
          </a:xfrm>
          <a:prstGeom prst="line">
            <a:avLst/>
          </a:prstGeom>
          <a:noFill/>
          <a:ln w="15875">
            <a:solidFill>
              <a:schemeClr val="bg2"/>
            </a:solidFill>
            <a:round/>
            <a:headEnd/>
            <a:tailEnd/>
          </a:ln>
        </p:spPr>
        <p:txBody>
          <a:bodyPr wrap="none" anchor="ctr"/>
          <a:lstStyle/>
          <a:p>
            <a:endParaRPr lang="en-US"/>
          </a:p>
        </p:txBody>
      </p:sp>
      <p:sp>
        <p:nvSpPr>
          <p:cNvPr id="45073" name="Line 17"/>
          <p:cNvSpPr>
            <a:spLocks noChangeShapeType="1"/>
          </p:cNvSpPr>
          <p:nvPr/>
        </p:nvSpPr>
        <p:spPr bwMode="auto">
          <a:xfrm flipV="1">
            <a:off x="1504950" y="4038600"/>
            <a:ext cx="1219200" cy="0"/>
          </a:xfrm>
          <a:prstGeom prst="line">
            <a:avLst/>
          </a:prstGeom>
          <a:noFill/>
          <a:ln w="25400">
            <a:solidFill>
              <a:srgbClr val="000000"/>
            </a:solidFill>
            <a:round/>
            <a:headEnd type="oval" w="lg" len="lg"/>
            <a:tailEnd type="stealth" w="lg" len="lg"/>
          </a:ln>
        </p:spPr>
        <p:txBody>
          <a:bodyPr wrap="none" anchor="ctr"/>
          <a:lstStyle/>
          <a:p>
            <a:endParaRPr lang="en-US"/>
          </a:p>
        </p:txBody>
      </p:sp>
      <p:sp>
        <p:nvSpPr>
          <p:cNvPr id="45074" name="Line 18"/>
          <p:cNvSpPr>
            <a:spLocks noChangeShapeType="1"/>
          </p:cNvSpPr>
          <p:nvPr/>
        </p:nvSpPr>
        <p:spPr bwMode="auto">
          <a:xfrm flipV="1">
            <a:off x="4629150" y="4032250"/>
            <a:ext cx="963613" cy="6350"/>
          </a:xfrm>
          <a:prstGeom prst="line">
            <a:avLst/>
          </a:prstGeom>
          <a:noFill/>
          <a:ln w="25400">
            <a:solidFill>
              <a:srgbClr val="000000"/>
            </a:solidFill>
            <a:round/>
            <a:headEnd type="oval" w="lg" len="lg"/>
            <a:tailEnd type="stealth" w="lg" len="lg"/>
          </a:ln>
        </p:spPr>
        <p:txBody>
          <a:bodyPr wrap="none" anchor="ctr"/>
          <a:lstStyle/>
          <a:p>
            <a:endParaRPr lang="en-US"/>
          </a:p>
        </p:txBody>
      </p:sp>
      <p:sp>
        <p:nvSpPr>
          <p:cNvPr id="45075" name="Line 19"/>
          <p:cNvSpPr>
            <a:spLocks noChangeShapeType="1"/>
          </p:cNvSpPr>
          <p:nvPr/>
        </p:nvSpPr>
        <p:spPr bwMode="auto">
          <a:xfrm flipH="1">
            <a:off x="7237413" y="3629025"/>
            <a:ext cx="457200" cy="762000"/>
          </a:xfrm>
          <a:prstGeom prst="line">
            <a:avLst/>
          </a:prstGeom>
          <a:noFill/>
          <a:ln w="19050">
            <a:solidFill>
              <a:srgbClr val="000000"/>
            </a:solidFill>
            <a:round/>
            <a:headEnd type="none" w="sm" len="sm"/>
            <a:tailEnd type="none" w="lg" len="lg"/>
          </a:ln>
        </p:spPr>
        <p:txBody>
          <a:bodyPr wrap="none" anchor="ctr"/>
          <a:lstStyle/>
          <a:p>
            <a:endParaRPr lang="en-US"/>
          </a:p>
        </p:txBody>
      </p:sp>
      <p:sp>
        <p:nvSpPr>
          <p:cNvPr id="45076" name="Rectangle 20"/>
          <p:cNvSpPr>
            <a:spLocks noGrp="1" noChangeArrowheads="1"/>
          </p:cNvSpPr>
          <p:nvPr>
            <p:ph type="title"/>
          </p:nvPr>
        </p:nvSpPr>
        <p:spPr>
          <a:xfrm>
            <a:off x="1504950" y="623888"/>
            <a:ext cx="7029450" cy="1281112"/>
          </a:xfrm>
          <a:noFill/>
        </p:spPr>
        <p:txBody>
          <a:bodyPr lIns="92075" tIns="46038" rIns="92075" bIns="46038"/>
          <a:lstStyle/>
          <a:p>
            <a:pPr eaLnBrk="1" hangingPunct="1"/>
            <a:r>
              <a:rPr lang="en-US" altLang="en-US" sz="3200" smtClean="0">
                <a:ea typeface="ＭＳ Ｐゴシック" pitchFamily="34" charset="-128"/>
              </a:rPr>
              <a:t>Array of LinkedLists Data Structure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EE81DD6-EF50-437F-83A9-36820F0D5E21}" type="slidenum">
              <a:rPr lang="en-US"/>
              <a:pPr/>
              <a:t>49</a:t>
            </a:fld>
            <a:endParaRPr lang="en-US"/>
          </a:p>
        </p:txBody>
      </p:sp>
      <p:sp>
        <p:nvSpPr>
          <p:cNvPr id="685058" name="Rectangle 2"/>
          <p:cNvSpPr>
            <a:spLocks noGrp="1" noChangeArrowheads="1"/>
          </p:cNvSpPr>
          <p:nvPr>
            <p:ph type="title"/>
          </p:nvPr>
        </p:nvSpPr>
        <p:spPr/>
        <p:txBody>
          <a:bodyPr/>
          <a:lstStyle/>
          <a:p>
            <a:r>
              <a:rPr lang="en-US"/>
              <a:t>Quadratic probing</a:t>
            </a:r>
          </a:p>
        </p:txBody>
      </p:sp>
      <p:pic>
        <p:nvPicPr>
          <p:cNvPr id="685060" name="Picture 4"/>
          <p:cNvPicPr>
            <a:picLocks noGrp="1" noChangeAspect="1" noChangeArrowheads="1"/>
          </p:cNvPicPr>
          <p:nvPr>
            <p:ph type="body" idx="1"/>
          </p:nvPr>
        </p:nvPicPr>
        <p:blipFill>
          <a:blip r:embed="rId3"/>
          <a:srcRect/>
          <a:stretch>
            <a:fillRect/>
          </a:stretch>
        </p:blipFill>
        <p:spPr>
          <a:xfrm>
            <a:off x="615950" y="2578100"/>
            <a:ext cx="8099425" cy="2368550"/>
          </a:xfrm>
          <a:noFill/>
          <a:ln/>
        </p:spPr>
      </p:pic>
      <p:sp>
        <p:nvSpPr>
          <p:cNvPr id="685061" name="Rectangle 5"/>
          <p:cNvSpPr>
            <a:spLocks noChangeArrowheads="1"/>
          </p:cNvSpPr>
          <p:nvPr/>
        </p:nvSpPr>
        <p:spPr bwMode="auto">
          <a:xfrm>
            <a:off x="3876675" y="2905125"/>
            <a:ext cx="1130300" cy="366713"/>
          </a:xfrm>
          <a:prstGeom prst="rect">
            <a:avLst/>
          </a:prstGeom>
          <a:noFill/>
          <a:ln w="9525">
            <a:noFill/>
            <a:miter lim="800000"/>
            <a:headEnd/>
            <a:tailEnd/>
          </a:ln>
          <a:effectLst/>
        </p:spPr>
        <p:txBody>
          <a:bodyPr wrap="none">
            <a:spAutoFit/>
          </a:bodyPr>
          <a:lstStyle/>
          <a:p>
            <a:r>
              <a:rPr lang="en-US">
                <a:solidFill>
                  <a:srgbClr val="CC0000"/>
                </a:solidFill>
              </a:rPr>
              <a:t>i=0,1,2,...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94C4B50-23ED-48AD-A841-38AB4362CB33}" type="slidenum">
              <a:rPr lang="en-US"/>
              <a:pPr/>
              <a:t>5</a:t>
            </a:fld>
            <a:endParaRPr lang="en-US"/>
          </a:p>
        </p:txBody>
      </p:sp>
      <p:sp>
        <p:nvSpPr>
          <p:cNvPr id="663554" name="Rectangle 2"/>
          <p:cNvSpPr>
            <a:spLocks noGrp="1" noChangeArrowheads="1"/>
          </p:cNvSpPr>
          <p:nvPr>
            <p:ph type="title"/>
          </p:nvPr>
        </p:nvSpPr>
        <p:spPr/>
        <p:txBody>
          <a:bodyPr/>
          <a:lstStyle/>
          <a:p>
            <a:r>
              <a:rPr lang="en-US"/>
              <a:t>Direct Addressing</a:t>
            </a:r>
          </a:p>
        </p:txBody>
      </p:sp>
      <p:sp>
        <p:nvSpPr>
          <p:cNvPr id="663555" name="Rectangle 3"/>
          <p:cNvSpPr>
            <a:spLocks noGrp="1" noChangeArrowheads="1"/>
          </p:cNvSpPr>
          <p:nvPr>
            <p:ph type="body" idx="1"/>
          </p:nvPr>
        </p:nvSpPr>
        <p:spPr>
          <a:xfrm>
            <a:off x="203200" y="1423988"/>
            <a:ext cx="8678863" cy="2135187"/>
          </a:xfrm>
        </p:spPr>
        <p:txBody>
          <a:bodyPr/>
          <a:lstStyle/>
          <a:p>
            <a:pPr>
              <a:lnSpc>
                <a:spcPct val="90000"/>
              </a:lnSpc>
            </a:pPr>
            <a:r>
              <a:rPr lang="en-US" sz="2400"/>
              <a:t>Assumptions:</a:t>
            </a:r>
          </a:p>
          <a:p>
            <a:pPr lvl="1">
              <a:lnSpc>
                <a:spcPct val="90000"/>
              </a:lnSpc>
            </a:pPr>
            <a:r>
              <a:rPr lang="en-US" sz="2000"/>
              <a:t>Key values are distinct</a:t>
            </a:r>
          </a:p>
          <a:p>
            <a:pPr lvl="1">
              <a:lnSpc>
                <a:spcPct val="90000"/>
              </a:lnSpc>
            </a:pPr>
            <a:r>
              <a:rPr lang="en-US" sz="2000"/>
              <a:t>Each key is drawn from a universe U = {</a:t>
            </a:r>
            <a:r>
              <a:rPr lang="en-US" sz="2000">
                <a:latin typeface="Comic Sans MS" pitchFamily="66" charset="0"/>
              </a:rPr>
              <a:t>0, 1, . . . , m - 1</a:t>
            </a:r>
            <a:r>
              <a:rPr lang="en-US" sz="2000"/>
              <a:t>}</a:t>
            </a:r>
          </a:p>
          <a:p>
            <a:pPr>
              <a:lnSpc>
                <a:spcPct val="90000"/>
              </a:lnSpc>
            </a:pPr>
            <a:r>
              <a:rPr lang="en-US" sz="2400"/>
              <a:t>Idea:</a:t>
            </a:r>
          </a:p>
          <a:p>
            <a:pPr lvl="1">
              <a:lnSpc>
                <a:spcPct val="90000"/>
              </a:lnSpc>
            </a:pPr>
            <a:r>
              <a:rPr lang="en-US" sz="2000"/>
              <a:t>Store the items in an array, indexed by keys</a:t>
            </a:r>
          </a:p>
          <a:p>
            <a:pPr lvl="1">
              <a:lnSpc>
                <a:spcPct val="90000"/>
              </a:lnSpc>
            </a:pPr>
            <a:endParaRPr lang="en-US" sz="2000"/>
          </a:p>
        </p:txBody>
      </p:sp>
      <p:sp>
        <p:nvSpPr>
          <p:cNvPr id="663574" name="Rectangle 22"/>
          <p:cNvSpPr>
            <a:spLocks noChangeArrowheads="1"/>
          </p:cNvSpPr>
          <p:nvPr/>
        </p:nvSpPr>
        <p:spPr bwMode="auto">
          <a:xfrm>
            <a:off x="325438" y="3551238"/>
            <a:ext cx="8564562" cy="2408237"/>
          </a:xfrm>
          <a:prstGeom prst="rect">
            <a:avLst/>
          </a:prstGeom>
          <a:noFill/>
          <a:ln w="9525">
            <a:noFill/>
            <a:miter lim="800000"/>
            <a:headEnd/>
            <a:tailEnd/>
          </a:ln>
          <a:effectLst/>
        </p:spPr>
        <p:txBody>
          <a:bodyPr>
            <a:spAutoFit/>
          </a:bodyPr>
          <a:lstStyle/>
          <a:p>
            <a:pPr>
              <a:buFontTx/>
              <a:buChar char="•"/>
            </a:pPr>
            <a:r>
              <a:rPr lang="en-US" sz="2800">
                <a:solidFill>
                  <a:schemeClr val="accent2"/>
                </a:solidFill>
              </a:rPr>
              <a:t>   </a:t>
            </a:r>
            <a:r>
              <a:rPr lang="en-US" sz="2400" b="1">
                <a:solidFill>
                  <a:schemeClr val="accent2"/>
                </a:solidFill>
              </a:rPr>
              <a:t>Direct-address table</a:t>
            </a:r>
            <a:r>
              <a:rPr lang="en-US" sz="2400">
                <a:solidFill>
                  <a:schemeClr val="accent2"/>
                </a:solidFill>
              </a:rPr>
              <a:t> representation:</a:t>
            </a:r>
          </a:p>
          <a:p>
            <a:pPr lvl="1">
              <a:buFont typeface="Arial" pitchFamily="34" charset="0"/>
              <a:buChar char="–"/>
            </a:pPr>
            <a:r>
              <a:rPr lang="en-US" sz="2400"/>
              <a:t>  </a:t>
            </a:r>
            <a:r>
              <a:rPr lang="en-US" sz="2000"/>
              <a:t>An array T[0 . . . m - 1]</a:t>
            </a:r>
          </a:p>
          <a:p>
            <a:pPr lvl="1">
              <a:buFont typeface="Arial" pitchFamily="34" charset="0"/>
              <a:buChar char="–"/>
            </a:pPr>
            <a:r>
              <a:rPr lang="en-US" sz="2000"/>
              <a:t>   Each </a:t>
            </a:r>
            <a:r>
              <a:rPr lang="en-US" sz="2000" b="1"/>
              <a:t>slot</a:t>
            </a:r>
            <a:r>
              <a:rPr lang="en-US" sz="2000"/>
              <a:t>, or position, in T corresponds to a key in U</a:t>
            </a:r>
          </a:p>
          <a:p>
            <a:pPr lvl="1">
              <a:buFont typeface="Arial" pitchFamily="34" charset="0"/>
              <a:buChar char="–"/>
            </a:pPr>
            <a:r>
              <a:rPr lang="en-US" sz="2000"/>
              <a:t>   For an element x with key k, a pointer to x (or x itself) will be placed   	in location T[k] </a:t>
            </a:r>
          </a:p>
          <a:p>
            <a:pPr lvl="1">
              <a:buFont typeface="Arial" pitchFamily="34" charset="0"/>
              <a:buChar char="–"/>
            </a:pPr>
            <a:r>
              <a:rPr lang="en-US" sz="2000"/>
              <a:t>  If there are no elements with key k in the set, T[k] is empty, 	represented by NIL</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9A7FEF3-DD06-4E73-AE2E-581AD951B566}" type="slidenum">
              <a:rPr lang="en-US"/>
              <a:pPr/>
              <a:t>50</a:t>
            </a:fld>
            <a:endParaRPr lang="en-US"/>
          </a:p>
        </p:txBody>
      </p:sp>
      <p:sp>
        <p:nvSpPr>
          <p:cNvPr id="632834" name="Rectangle 2"/>
          <p:cNvSpPr>
            <a:spLocks noGrp="1" noChangeArrowheads="1"/>
          </p:cNvSpPr>
          <p:nvPr>
            <p:ph type="title"/>
          </p:nvPr>
        </p:nvSpPr>
        <p:spPr/>
        <p:txBody>
          <a:bodyPr/>
          <a:lstStyle/>
          <a:p>
            <a:r>
              <a:rPr lang="en-US"/>
              <a:t>Double Hashing</a:t>
            </a:r>
          </a:p>
        </p:txBody>
      </p:sp>
      <p:sp>
        <p:nvSpPr>
          <p:cNvPr id="632835" name="Rectangle 3"/>
          <p:cNvSpPr>
            <a:spLocks noGrp="1" noChangeArrowheads="1"/>
          </p:cNvSpPr>
          <p:nvPr>
            <p:ph type="body" idx="1"/>
          </p:nvPr>
        </p:nvSpPr>
        <p:spPr>
          <a:xfrm>
            <a:off x="350838" y="1214438"/>
            <a:ext cx="8372475" cy="5076825"/>
          </a:xfrm>
        </p:spPr>
        <p:txBody>
          <a:bodyPr>
            <a:normAutofit fontScale="92500"/>
          </a:bodyPr>
          <a:lstStyle/>
          <a:p>
            <a:pPr>
              <a:buFontTx/>
              <a:buNone/>
            </a:pPr>
            <a:r>
              <a:rPr lang="en-US"/>
              <a:t>(1) Use one hash function to determine the first slot</a:t>
            </a:r>
          </a:p>
          <a:p>
            <a:pPr>
              <a:buFontTx/>
              <a:buNone/>
            </a:pPr>
            <a:r>
              <a:rPr lang="en-US"/>
              <a:t>(2) Use a second hash function to determine the increment for the probe sequence</a:t>
            </a:r>
          </a:p>
          <a:p>
            <a:pPr algn="ctr">
              <a:buFontTx/>
              <a:buNone/>
            </a:pPr>
            <a:r>
              <a:rPr lang="en-US">
                <a:solidFill>
                  <a:srgbClr val="CC0000"/>
                </a:solidFill>
              </a:rPr>
              <a:t>h(k,i) = (h</a:t>
            </a:r>
            <a:r>
              <a:rPr lang="en-US" baseline="-25000">
                <a:solidFill>
                  <a:srgbClr val="CC0000"/>
                </a:solidFill>
              </a:rPr>
              <a:t>1</a:t>
            </a:r>
            <a:r>
              <a:rPr lang="en-US">
                <a:solidFill>
                  <a:srgbClr val="CC0000"/>
                </a:solidFill>
              </a:rPr>
              <a:t>(k) + i h</a:t>
            </a:r>
            <a:r>
              <a:rPr lang="en-US" baseline="-25000">
                <a:solidFill>
                  <a:srgbClr val="CC0000"/>
                </a:solidFill>
              </a:rPr>
              <a:t>2</a:t>
            </a:r>
            <a:r>
              <a:rPr lang="en-US">
                <a:solidFill>
                  <a:srgbClr val="CC0000"/>
                </a:solidFill>
              </a:rPr>
              <a:t>(k) ) </a:t>
            </a:r>
            <a:r>
              <a:rPr lang="en-US">
                <a:solidFill>
                  <a:srgbClr val="CC0000"/>
                </a:solidFill>
                <a:latin typeface="Comic Sans MS" pitchFamily="66" charset="0"/>
              </a:rPr>
              <a:t>mod</a:t>
            </a:r>
            <a:r>
              <a:rPr lang="en-US">
                <a:solidFill>
                  <a:srgbClr val="CC0000"/>
                </a:solidFill>
              </a:rPr>
              <a:t> m,   i=0,1,...</a:t>
            </a:r>
          </a:p>
          <a:p>
            <a:r>
              <a:rPr lang="en-US"/>
              <a:t>Initial probe: h</a:t>
            </a:r>
            <a:r>
              <a:rPr lang="en-US" baseline="-25000"/>
              <a:t>1</a:t>
            </a:r>
            <a:r>
              <a:rPr lang="en-US"/>
              <a:t>(k) </a:t>
            </a:r>
          </a:p>
          <a:p>
            <a:r>
              <a:rPr lang="en-US"/>
              <a:t>Second probe is offset by h</a:t>
            </a:r>
            <a:r>
              <a:rPr lang="en-US" baseline="-25000"/>
              <a:t>2</a:t>
            </a:r>
            <a:r>
              <a:rPr lang="en-US"/>
              <a:t>(k) </a:t>
            </a:r>
            <a:r>
              <a:rPr lang="en-US">
                <a:latin typeface="Comic Sans MS" pitchFamily="66" charset="0"/>
              </a:rPr>
              <a:t>mod</a:t>
            </a:r>
            <a:r>
              <a:rPr lang="en-US"/>
              <a:t> m, so on ...</a:t>
            </a:r>
          </a:p>
          <a:p>
            <a:r>
              <a:rPr lang="en-US">
                <a:solidFill>
                  <a:srgbClr val="008080"/>
                </a:solidFill>
              </a:rPr>
              <a:t>Advantage</a:t>
            </a:r>
            <a:r>
              <a:rPr lang="en-US"/>
              <a:t>: avoids clustering</a:t>
            </a:r>
          </a:p>
          <a:p>
            <a:r>
              <a:rPr lang="en-US">
                <a:solidFill>
                  <a:srgbClr val="CC0000"/>
                </a:solidFill>
              </a:rPr>
              <a:t>Disadvantage:</a:t>
            </a:r>
            <a:r>
              <a:rPr lang="en-US"/>
              <a:t> harder to delete an element</a:t>
            </a:r>
          </a:p>
          <a:p>
            <a:r>
              <a:rPr lang="en-US"/>
              <a:t>Can generate </a:t>
            </a:r>
            <a:r>
              <a:rPr lang="en-US">
                <a:latin typeface="Comic Sans MS" pitchFamily="66" charset="0"/>
              </a:rPr>
              <a:t>m</a:t>
            </a:r>
            <a:r>
              <a:rPr lang="en-US" baseline="30000">
                <a:latin typeface="Comic Sans MS" pitchFamily="66" charset="0"/>
              </a:rPr>
              <a:t>2</a:t>
            </a:r>
            <a:r>
              <a:rPr lang="en-US"/>
              <a:t> probe sequences maximum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283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283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283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283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28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4"/>
          <p:cNvSpPr>
            <a:spLocks noGrp="1"/>
          </p:cNvSpPr>
          <p:nvPr>
            <p:ph type="sldNum" sz="quarter" idx="11"/>
          </p:nvPr>
        </p:nvSpPr>
        <p:spPr/>
        <p:txBody>
          <a:bodyPr/>
          <a:lstStyle/>
          <a:p>
            <a:fld id="{A88526C8-3589-4266-9876-F85F1CA2B5F0}" type="slidenum">
              <a:rPr lang="en-US"/>
              <a:pPr/>
              <a:t>51</a:t>
            </a:fld>
            <a:endParaRPr lang="en-US"/>
          </a:p>
        </p:txBody>
      </p:sp>
      <p:sp>
        <p:nvSpPr>
          <p:cNvPr id="633858" name="Rectangle 2"/>
          <p:cNvSpPr>
            <a:spLocks noGrp="1" noChangeArrowheads="1"/>
          </p:cNvSpPr>
          <p:nvPr>
            <p:ph type="title"/>
          </p:nvPr>
        </p:nvSpPr>
        <p:spPr/>
        <p:txBody>
          <a:bodyPr/>
          <a:lstStyle/>
          <a:p>
            <a:r>
              <a:rPr lang="en-US"/>
              <a:t>Double Hashing: Example</a:t>
            </a:r>
          </a:p>
        </p:txBody>
      </p:sp>
      <p:sp>
        <p:nvSpPr>
          <p:cNvPr id="633859" name="Rectangle 3"/>
          <p:cNvSpPr>
            <a:spLocks noGrp="1" noChangeArrowheads="1"/>
          </p:cNvSpPr>
          <p:nvPr>
            <p:ph type="body" idx="1"/>
          </p:nvPr>
        </p:nvSpPr>
        <p:spPr>
          <a:xfrm>
            <a:off x="350838" y="1214438"/>
            <a:ext cx="7116762" cy="5076825"/>
          </a:xfrm>
        </p:spPr>
        <p:txBody>
          <a:bodyPr>
            <a:normAutofit lnSpcReduction="10000"/>
          </a:bodyPr>
          <a:lstStyle/>
          <a:p>
            <a:pPr>
              <a:buFontTx/>
              <a:buNone/>
            </a:pPr>
            <a:r>
              <a:rPr lang="en-US"/>
              <a:t>	h</a:t>
            </a:r>
            <a:r>
              <a:rPr lang="en-US" baseline="-25000"/>
              <a:t>1</a:t>
            </a:r>
            <a:r>
              <a:rPr lang="en-US"/>
              <a:t>(k) = k mod 13</a:t>
            </a:r>
          </a:p>
          <a:p>
            <a:pPr>
              <a:buFontTx/>
              <a:buNone/>
            </a:pPr>
            <a:r>
              <a:rPr lang="en-US"/>
              <a:t>	h</a:t>
            </a:r>
            <a:r>
              <a:rPr lang="en-US" baseline="-25000"/>
              <a:t>2</a:t>
            </a:r>
            <a:r>
              <a:rPr lang="en-US"/>
              <a:t>(k) = 1+ (k mod 11)</a:t>
            </a:r>
          </a:p>
          <a:p>
            <a:pPr algn="ctr">
              <a:buFontTx/>
              <a:buNone/>
            </a:pPr>
            <a:r>
              <a:rPr lang="en-US">
                <a:solidFill>
                  <a:srgbClr val="CC0000"/>
                </a:solidFill>
              </a:rPr>
              <a:t>h(k,i) = (h</a:t>
            </a:r>
            <a:r>
              <a:rPr lang="en-US" baseline="-25000">
                <a:solidFill>
                  <a:srgbClr val="CC0000"/>
                </a:solidFill>
              </a:rPr>
              <a:t>1</a:t>
            </a:r>
            <a:r>
              <a:rPr lang="en-US">
                <a:solidFill>
                  <a:srgbClr val="CC0000"/>
                </a:solidFill>
              </a:rPr>
              <a:t>(k) + i h</a:t>
            </a:r>
            <a:r>
              <a:rPr lang="en-US" baseline="-25000">
                <a:solidFill>
                  <a:srgbClr val="CC0000"/>
                </a:solidFill>
              </a:rPr>
              <a:t>2</a:t>
            </a:r>
            <a:r>
              <a:rPr lang="en-US">
                <a:solidFill>
                  <a:srgbClr val="CC0000"/>
                </a:solidFill>
              </a:rPr>
              <a:t>(k) ) </a:t>
            </a:r>
            <a:r>
              <a:rPr lang="en-US">
                <a:solidFill>
                  <a:srgbClr val="CC0000"/>
                </a:solidFill>
                <a:latin typeface="Comic Sans MS" pitchFamily="66" charset="0"/>
              </a:rPr>
              <a:t>mod</a:t>
            </a:r>
            <a:r>
              <a:rPr lang="en-US">
                <a:solidFill>
                  <a:srgbClr val="CC0000"/>
                </a:solidFill>
              </a:rPr>
              <a:t> 13</a:t>
            </a:r>
          </a:p>
          <a:p>
            <a:r>
              <a:rPr lang="en-US">
                <a:solidFill>
                  <a:schemeClr val="tx1"/>
                </a:solidFill>
              </a:rPr>
              <a:t>Insert key 14:</a:t>
            </a:r>
          </a:p>
          <a:p>
            <a:pPr>
              <a:buFontTx/>
              <a:buNone/>
            </a:pPr>
            <a:r>
              <a:rPr lang="en-US"/>
              <a:t>	h</a:t>
            </a:r>
            <a:r>
              <a:rPr lang="en-US" baseline="-25000"/>
              <a:t>1</a:t>
            </a:r>
            <a:r>
              <a:rPr lang="en-US"/>
              <a:t>(14,0) = 14 mod 13 = 1</a:t>
            </a:r>
          </a:p>
          <a:p>
            <a:pPr>
              <a:buFontTx/>
              <a:buNone/>
            </a:pPr>
            <a:r>
              <a:rPr lang="en-US"/>
              <a:t>	h(14,1) = (h</a:t>
            </a:r>
            <a:r>
              <a:rPr lang="en-US" baseline="-25000"/>
              <a:t>1</a:t>
            </a:r>
            <a:r>
              <a:rPr lang="en-US"/>
              <a:t>(14) + h</a:t>
            </a:r>
            <a:r>
              <a:rPr lang="en-US" baseline="-25000"/>
              <a:t>2</a:t>
            </a:r>
            <a:r>
              <a:rPr lang="en-US"/>
              <a:t>(14)) mod 13</a:t>
            </a:r>
          </a:p>
          <a:p>
            <a:pPr>
              <a:buFontTx/>
              <a:buNone/>
            </a:pPr>
            <a:r>
              <a:rPr lang="en-US"/>
              <a:t>		        = (1 + 4) mod 13 = 5</a:t>
            </a:r>
          </a:p>
          <a:p>
            <a:pPr>
              <a:buFontTx/>
              <a:buNone/>
            </a:pPr>
            <a:r>
              <a:rPr lang="en-US"/>
              <a:t>	h(14,2) = (h</a:t>
            </a:r>
            <a:r>
              <a:rPr lang="en-US" baseline="-25000"/>
              <a:t>1</a:t>
            </a:r>
            <a:r>
              <a:rPr lang="en-US"/>
              <a:t>(14) + 2 h</a:t>
            </a:r>
            <a:r>
              <a:rPr lang="en-US" baseline="-25000"/>
              <a:t>2</a:t>
            </a:r>
            <a:r>
              <a:rPr lang="en-US"/>
              <a:t>(14)) mod 13</a:t>
            </a:r>
          </a:p>
          <a:p>
            <a:pPr>
              <a:buFontTx/>
              <a:buNone/>
            </a:pPr>
            <a:r>
              <a:rPr lang="en-US"/>
              <a:t>		        = (1 + 8) mod 13 = 9</a:t>
            </a:r>
          </a:p>
        </p:txBody>
      </p:sp>
      <p:graphicFrame>
        <p:nvGraphicFramePr>
          <p:cNvPr id="633860" name="Group 4"/>
          <p:cNvGraphicFramePr>
            <a:graphicFrameLocks noGrp="1"/>
          </p:cNvGraphicFramePr>
          <p:nvPr/>
        </p:nvGraphicFramePr>
        <p:xfrm>
          <a:off x="7648575" y="1327150"/>
          <a:ext cx="701675" cy="4456113"/>
        </p:xfrm>
        <a:graphic>
          <a:graphicData uri="http://schemas.openxmlformats.org/drawingml/2006/table">
            <a:tbl>
              <a:tblPr/>
              <a:tblGrid>
                <a:gridCol w="701675"/>
              </a:tblGrid>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pitchFamily="34"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pitchFamily="34" charset="0"/>
                        </a:rPr>
                        <a:t>79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pitchFamily="34" charset="0"/>
                        </a:rPr>
                        <a:t>69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pitchFamily="34" charset="0"/>
                        </a:rPr>
                        <a:t>98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pitchFamily="34" charset="0"/>
                        </a:rPr>
                        <a:t>72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Arial" pitchFamily="34" charset="0"/>
                        </a:rPr>
                        <a:t>50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accent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3890" name="Text Box 34"/>
          <p:cNvSpPr txBox="1">
            <a:spLocks noChangeArrowheads="1"/>
          </p:cNvSpPr>
          <p:nvPr/>
        </p:nvSpPr>
        <p:spPr bwMode="auto">
          <a:xfrm>
            <a:off x="7362825" y="1331913"/>
            <a:ext cx="311150" cy="366712"/>
          </a:xfrm>
          <a:prstGeom prst="rect">
            <a:avLst/>
          </a:prstGeom>
          <a:noFill/>
          <a:ln w="9525">
            <a:noFill/>
            <a:miter lim="800000"/>
            <a:headEnd/>
            <a:tailEnd/>
          </a:ln>
          <a:effectLst/>
        </p:spPr>
        <p:txBody>
          <a:bodyPr wrap="none">
            <a:spAutoFit/>
          </a:bodyPr>
          <a:lstStyle/>
          <a:p>
            <a:r>
              <a:rPr lang="en-US"/>
              <a:t>0</a:t>
            </a:r>
          </a:p>
        </p:txBody>
      </p:sp>
      <p:sp>
        <p:nvSpPr>
          <p:cNvPr id="633891" name="Text Box 35"/>
          <p:cNvSpPr txBox="1">
            <a:spLocks noChangeArrowheads="1"/>
          </p:cNvSpPr>
          <p:nvPr/>
        </p:nvSpPr>
        <p:spPr bwMode="auto">
          <a:xfrm>
            <a:off x="7362825" y="4394200"/>
            <a:ext cx="311150" cy="366713"/>
          </a:xfrm>
          <a:prstGeom prst="rect">
            <a:avLst/>
          </a:prstGeom>
          <a:noFill/>
          <a:ln w="9525">
            <a:noFill/>
            <a:miter lim="800000"/>
            <a:headEnd/>
            <a:tailEnd/>
          </a:ln>
          <a:effectLst/>
        </p:spPr>
        <p:txBody>
          <a:bodyPr wrap="none">
            <a:spAutoFit/>
          </a:bodyPr>
          <a:lstStyle/>
          <a:p>
            <a:r>
              <a:rPr lang="en-US"/>
              <a:t>9</a:t>
            </a:r>
          </a:p>
        </p:txBody>
      </p:sp>
      <p:sp>
        <p:nvSpPr>
          <p:cNvPr id="633892" name="Text Box 36"/>
          <p:cNvSpPr txBox="1">
            <a:spLocks noChangeArrowheads="1"/>
          </p:cNvSpPr>
          <p:nvPr/>
        </p:nvSpPr>
        <p:spPr bwMode="auto">
          <a:xfrm>
            <a:off x="7321550" y="2692400"/>
            <a:ext cx="352425" cy="366713"/>
          </a:xfrm>
          <a:prstGeom prst="rect">
            <a:avLst/>
          </a:prstGeom>
          <a:noFill/>
          <a:ln w="9525">
            <a:noFill/>
            <a:miter lim="800000"/>
            <a:headEnd/>
            <a:tailEnd/>
          </a:ln>
          <a:effectLst/>
        </p:spPr>
        <p:txBody>
          <a:bodyPr>
            <a:spAutoFit/>
          </a:bodyPr>
          <a:lstStyle/>
          <a:p>
            <a:r>
              <a:rPr lang="en-US"/>
              <a:t>4</a:t>
            </a:r>
          </a:p>
        </p:txBody>
      </p:sp>
      <p:sp>
        <p:nvSpPr>
          <p:cNvPr id="633893" name="Rectangle 37"/>
          <p:cNvSpPr>
            <a:spLocks noChangeArrowheads="1"/>
          </p:cNvSpPr>
          <p:nvPr/>
        </p:nvSpPr>
        <p:spPr bwMode="auto">
          <a:xfrm>
            <a:off x="7362825" y="2012950"/>
            <a:ext cx="311150" cy="366713"/>
          </a:xfrm>
          <a:prstGeom prst="rect">
            <a:avLst/>
          </a:prstGeom>
          <a:noFill/>
          <a:ln w="9525">
            <a:noFill/>
            <a:miter lim="800000"/>
            <a:headEnd/>
            <a:tailEnd/>
          </a:ln>
          <a:effectLst/>
        </p:spPr>
        <p:txBody>
          <a:bodyPr wrap="none">
            <a:spAutoFit/>
          </a:bodyPr>
          <a:lstStyle/>
          <a:p>
            <a:r>
              <a:rPr lang="en-US"/>
              <a:t>2</a:t>
            </a:r>
          </a:p>
        </p:txBody>
      </p:sp>
      <p:sp>
        <p:nvSpPr>
          <p:cNvPr id="633894" name="Rectangle 38"/>
          <p:cNvSpPr>
            <a:spLocks noChangeArrowheads="1"/>
          </p:cNvSpPr>
          <p:nvPr/>
        </p:nvSpPr>
        <p:spPr bwMode="auto">
          <a:xfrm>
            <a:off x="7362825" y="2352675"/>
            <a:ext cx="311150" cy="366713"/>
          </a:xfrm>
          <a:prstGeom prst="rect">
            <a:avLst/>
          </a:prstGeom>
          <a:noFill/>
          <a:ln w="9525">
            <a:noFill/>
            <a:miter lim="800000"/>
            <a:headEnd/>
            <a:tailEnd/>
          </a:ln>
          <a:effectLst/>
        </p:spPr>
        <p:txBody>
          <a:bodyPr wrap="none">
            <a:spAutoFit/>
          </a:bodyPr>
          <a:lstStyle/>
          <a:p>
            <a:r>
              <a:rPr lang="en-US"/>
              <a:t>3</a:t>
            </a:r>
          </a:p>
        </p:txBody>
      </p:sp>
      <p:sp>
        <p:nvSpPr>
          <p:cNvPr id="633895" name="Text Box 39"/>
          <p:cNvSpPr txBox="1">
            <a:spLocks noChangeArrowheads="1"/>
          </p:cNvSpPr>
          <p:nvPr/>
        </p:nvSpPr>
        <p:spPr bwMode="auto">
          <a:xfrm>
            <a:off x="7362825" y="1673225"/>
            <a:ext cx="311150" cy="366713"/>
          </a:xfrm>
          <a:prstGeom prst="rect">
            <a:avLst/>
          </a:prstGeom>
          <a:noFill/>
          <a:ln w="9525">
            <a:noFill/>
            <a:miter lim="800000"/>
            <a:headEnd/>
            <a:tailEnd/>
          </a:ln>
          <a:effectLst/>
        </p:spPr>
        <p:txBody>
          <a:bodyPr wrap="none">
            <a:spAutoFit/>
          </a:bodyPr>
          <a:lstStyle/>
          <a:p>
            <a:r>
              <a:rPr lang="en-US"/>
              <a:t>1</a:t>
            </a:r>
          </a:p>
        </p:txBody>
      </p:sp>
      <p:sp>
        <p:nvSpPr>
          <p:cNvPr id="633896" name="Text Box 40"/>
          <p:cNvSpPr txBox="1">
            <a:spLocks noChangeArrowheads="1"/>
          </p:cNvSpPr>
          <p:nvPr/>
        </p:nvSpPr>
        <p:spPr bwMode="auto">
          <a:xfrm>
            <a:off x="7321550" y="3033713"/>
            <a:ext cx="352425" cy="366712"/>
          </a:xfrm>
          <a:prstGeom prst="rect">
            <a:avLst/>
          </a:prstGeom>
          <a:noFill/>
          <a:ln w="9525">
            <a:noFill/>
            <a:miter lim="800000"/>
            <a:headEnd/>
            <a:tailEnd/>
          </a:ln>
          <a:effectLst/>
        </p:spPr>
        <p:txBody>
          <a:bodyPr>
            <a:spAutoFit/>
          </a:bodyPr>
          <a:lstStyle/>
          <a:p>
            <a:r>
              <a:rPr lang="en-US"/>
              <a:t>5</a:t>
            </a:r>
          </a:p>
        </p:txBody>
      </p:sp>
      <p:sp>
        <p:nvSpPr>
          <p:cNvPr id="633897" name="Text Box 41"/>
          <p:cNvSpPr txBox="1">
            <a:spLocks noChangeArrowheads="1"/>
          </p:cNvSpPr>
          <p:nvPr/>
        </p:nvSpPr>
        <p:spPr bwMode="auto">
          <a:xfrm>
            <a:off x="7321550" y="3373438"/>
            <a:ext cx="352425" cy="366712"/>
          </a:xfrm>
          <a:prstGeom prst="rect">
            <a:avLst/>
          </a:prstGeom>
          <a:noFill/>
          <a:ln w="9525">
            <a:noFill/>
            <a:miter lim="800000"/>
            <a:headEnd/>
            <a:tailEnd/>
          </a:ln>
          <a:effectLst/>
        </p:spPr>
        <p:txBody>
          <a:bodyPr>
            <a:spAutoFit/>
          </a:bodyPr>
          <a:lstStyle/>
          <a:p>
            <a:r>
              <a:rPr lang="en-US"/>
              <a:t>6</a:t>
            </a:r>
          </a:p>
        </p:txBody>
      </p:sp>
      <p:sp>
        <p:nvSpPr>
          <p:cNvPr id="633898" name="Text Box 42"/>
          <p:cNvSpPr txBox="1">
            <a:spLocks noChangeArrowheads="1"/>
          </p:cNvSpPr>
          <p:nvPr/>
        </p:nvSpPr>
        <p:spPr bwMode="auto">
          <a:xfrm>
            <a:off x="7321550" y="3713163"/>
            <a:ext cx="352425" cy="366712"/>
          </a:xfrm>
          <a:prstGeom prst="rect">
            <a:avLst/>
          </a:prstGeom>
          <a:noFill/>
          <a:ln w="9525">
            <a:noFill/>
            <a:miter lim="800000"/>
            <a:headEnd/>
            <a:tailEnd/>
          </a:ln>
          <a:effectLst/>
        </p:spPr>
        <p:txBody>
          <a:bodyPr>
            <a:spAutoFit/>
          </a:bodyPr>
          <a:lstStyle/>
          <a:p>
            <a:r>
              <a:rPr lang="en-US"/>
              <a:t>7</a:t>
            </a:r>
          </a:p>
        </p:txBody>
      </p:sp>
      <p:sp>
        <p:nvSpPr>
          <p:cNvPr id="633899" name="Text Box 43"/>
          <p:cNvSpPr txBox="1">
            <a:spLocks noChangeArrowheads="1"/>
          </p:cNvSpPr>
          <p:nvPr/>
        </p:nvSpPr>
        <p:spPr bwMode="auto">
          <a:xfrm>
            <a:off x="7321550" y="4052888"/>
            <a:ext cx="352425" cy="366712"/>
          </a:xfrm>
          <a:prstGeom prst="rect">
            <a:avLst/>
          </a:prstGeom>
          <a:noFill/>
          <a:ln w="9525">
            <a:noFill/>
            <a:miter lim="800000"/>
            <a:headEnd/>
            <a:tailEnd/>
          </a:ln>
          <a:effectLst/>
        </p:spPr>
        <p:txBody>
          <a:bodyPr>
            <a:spAutoFit/>
          </a:bodyPr>
          <a:lstStyle/>
          <a:p>
            <a:r>
              <a:rPr lang="en-US"/>
              <a:t>8</a:t>
            </a:r>
          </a:p>
        </p:txBody>
      </p:sp>
      <p:sp>
        <p:nvSpPr>
          <p:cNvPr id="633900" name="Text Box 44"/>
          <p:cNvSpPr txBox="1">
            <a:spLocks noChangeArrowheads="1"/>
          </p:cNvSpPr>
          <p:nvPr/>
        </p:nvSpPr>
        <p:spPr bwMode="auto">
          <a:xfrm>
            <a:off x="7181850" y="4733925"/>
            <a:ext cx="492125" cy="366713"/>
          </a:xfrm>
          <a:prstGeom prst="rect">
            <a:avLst/>
          </a:prstGeom>
          <a:noFill/>
          <a:ln w="9525">
            <a:noFill/>
            <a:miter lim="800000"/>
            <a:headEnd/>
            <a:tailEnd/>
          </a:ln>
          <a:effectLst/>
        </p:spPr>
        <p:txBody>
          <a:bodyPr>
            <a:spAutoFit/>
          </a:bodyPr>
          <a:lstStyle/>
          <a:p>
            <a:r>
              <a:rPr lang="en-US"/>
              <a:t>10</a:t>
            </a:r>
          </a:p>
        </p:txBody>
      </p:sp>
      <p:sp>
        <p:nvSpPr>
          <p:cNvPr id="633901" name="Text Box 45"/>
          <p:cNvSpPr txBox="1">
            <a:spLocks noChangeArrowheads="1"/>
          </p:cNvSpPr>
          <p:nvPr/>
        </p:nvSpPr>
        <p:spPr bwMode="auto">
          <a:xfrm>
            <a:off x="7181850" y="5073650"/>
            <a:ext cx="492125" cy="366713"/>
          </a:xfrm>
          <a:prstGeom prst="rect">
            <a:avLst/>
          </a:prstGeom>
          <a:noFill/>
          <a:ln w="9525">
            <a:noFill/>
            <a:miter lim="800000"/>
            <a:headEnd/>
            <a:tailEnd/>
          </a:ln>
          <a:effectLst/>
        </p:spPr>
        <p:txBody>
          <a:bodyPr>
            <a:spAutoFit/>
          </a:bodyPr>
          <a:lstStyle/>
          <a:p>
            <a:r>
              <a:rPr lang="en-US"/>
              <a:t>11</a:t>
            </a:r>
          </a:p>
        </p:txBody>
      </p:sp>
      <p:sp>
        <p:nvSpPr>
          <p:cNvPr id="633902" name="Text Box 46"/>
          <p:cNvSpPr txBox="1">
            <a:spLocks noChangeArrowheads="1"/>
          </p:cNvSpPr>
          <p:nvPr/>
        </p:nvSpPr>
        <p:spPr bwMode="auto">
          <a:xfrm>
            <a:off x="7181850" y="5413375"/>
            <a:ext cx="492125" cy="366713"/>
          </a:xfrm>
          <a:prstGeom prst="rect">
            <a:avLst/>
          </a:prstGeom>
          <a:noFill/>
          <a:ln w="9525">
            <a:noFill/>
            <a:miter lim="800000"/>
            <a:headEnd/>
            <a:tailEnd/>
          </a:ln>
          <a:effectLst/>
        </p:spPr>
        <p:txBody>
          <a:bodyPr>
            <a:spAutoFit/>
          </a:bodyPr>
          <a:lstStyle/>
          <a:p>
            <a:r>
              <a:rPr lang="en-US"/>
              <a:t>12</a:t>
            </a:r>
          </a:p>
        </p:txBody>
      </p:sp>
      <p:sp>
        <p:nvSpPr>
          <p:cNvPr id="633903" name="Freeform 47"/>
          <p:cNvSpPr>
            <a:spLocks/>
          </p:cNvSpPr>
          <p:nvPr/>
        </p:nvSpPr>
        <p:spPr bwMode="auto">
          <a:xfrm>
            <a:off x="8388350" y="1441450"/>
            <a:ext cx="338138" cy="427038"/>
          </a:xfrm>
          <a:custGeom>
            <a:avLst/>
            <a:gdLst/>
            <a:ahLst/>
            <a:cxnLst>
              <a:cxn ang="0">
                <a:pos x="213" y="0"/>
              </a:cxn>
              <a:cxn ang="0">
                <a:pos x="163" y="219"/>
              </a:cxn>
              <a:cxn ang="0">
                <a:pos x="0" y="269"/>
              </a:cxn>
            </a:cxnLst>
            <a:rect l="0" t="0" r="r" b="b"/>
            <a:pathLst>
              <a:path w="213" h="269">
                <a:moveTo>
                  <a:pt x="213" y="0"/>
                </a:moveTo>
                <a:cubicBezTo>
                  <a:pt x="205" y="87"/>
                  <a:pt x="198" y="174"/>
                  <a:pt x="163" y="219"/>
                </a:cubicBezTo>
                <a:cubicBezTo>
                  <a:pt x="128" y="264"/>
                  <a:pt x="64" y="266"/>
                  <a:pt x="0" y="269"/>
                </a:cubicBezTo>
              </a:path>
            </a:pathLst>
          </a:custGeom>
          <a:noFill/>
          <a:ln w="9525">
            <a:solidFill>
              <a:schemeClr val="tx1"/>
            </a:solidFill>
            <a:round/>
            <a:headEnd/>
            <a:tailEnd type="stealth" w="med" len="med"/>
          </a:ln>
          <a:effectLst/>
        </p:spPr>
        <p:txBody>
          <a:bodyPr/>
          <a:lstStyle/>
          <a:p>
            <a:endParaRPr lang="en-US"/>
          </a:p>
        </p:txBody>
      </p:sp>
      <p:sp>
        <p:nvSpPr>
          <p:cNvPr id="633904" name="Freeform 48"/>
          <p:cNvSpPr>
            <a:spLocks/>
          </p:cNvSpPr>
          <p:nvPr/>
        </p:nvSpPr>
        <p:spPr bwMode="auto">
          <a:xfrm>
            <a:off x="8388350" y="1878013"/>
            <a:ext cx="327025" cy="1352550"/>
          </a:xfrm>
          <a:custGeom>
            <a:avLst/>
            <a:gdLst/>
            <a:ahLst/>
            <a:cxnLst>
              <a:cxn ang="0">
                <a:pos x="0" y="0"/>
              </a:cxn>
              <a:cxn ang="0">
                <a:pos x="132" y="151"/>
              </a:cxn>
              <a:cxn ang="0">
                <a:pos x="201" y="457"/>
              </a:cxn>
              <a:cxn ang="0">
                <a:pos x="100" y="752"/>
              </a:cxn>
              <a:cxn ang="0">
                <a:pos x="19" y="852"/>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p:spPr>
        <p:txBody>
          <a:bodyPr/>
          <a:lstStyle/>
          <a:p>
            <a:endParaRPr lang="en-US"/>
          </a:p>
        </p:txBody>
      </p:sp>
      <p:sp>
        <p:nvSpPr>
          <p:cNvPr id="633905" name="Freeform 49"/>
          <p:cNvSpPr>
            <a:spLocks/>
          </p:cNvSpPr>
          <p:nvPr/>
        </p:nvSpPr>
        <p:spPr bwMode="auto">
          <a:xfrm>
            <a:off x="8431213" y="3252788"/>
            <a:ext cx="327025" cy="1352550"/>
          </a:xfrm>
          <a:custGeom>
            <a:avLst/>
            <a:gdLst/>
            <a:ahLst/>
            <a:cxnLst>
              <a:cxn ang="0">
                <a:pos x="0" y="0"/>
              </a:cxn>
              <a:cxn ang="0">
                <a:pos x="132" y="151"/>
              </a:cxn>
              <a:cxn ang="0">
                <a:pos x="201" y="457"/>
              </a:cxn>
              <a:cxn ang="0">
                <a:pos x="100" y="752"/>
              </a:cxn>
              <a:cxn ang="0">
                <a:pos x="19" y="852"/>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p:spPr>
        <p:txBody>
          <a:bodyPr/>
          <a:lstStyle/>
          <a:p>
            <a:endParaRPr lang="en-US"/>
          </a:p>
        </p:txBody>
      </p:sp>
      <p:sp>
        <p:nvSpPr>
          <p:cNvPr id="633906" name="Rectangle 50"/>
          <p:cNvSpPr>
            <a:spLocks noChangeArrowheads="1"/>
          </p:cNvSpPr>
          <p:nvPr/>
        </p:nvSpPr>
        <p:spPr bwMode="auto">
          <a:xfrm>
            <a:off x="7796213" y="4422775"/>
            <a:ext cx="409575" cy="336550"/>
          </a:xfrm>
          <a:prstGeom prst="rect">
            <a:avLst/>
          </a:prstGeom>
          <a:noFill/>
          <a:ln w="9525">
            <a:noFill/>
            <a:miter lim="800000"/>
            <a:headEnd/>
            <a:tailEnd/>
          </a:ln>
          <a:effectLst/>
        </p:spPr>
        <p:txBody>
          <a:bodyPr wrap="none">
            <a:spAutoFit/>
          </a:bodyPr>
          <a:lstStyle/>
          <a:p>
            <a:r>
              <a:rPr lang="en-US" sz="1600">
                <a:solidFill>
                  <a:schemeClr val="accent2"/>
                </a:solidFill>
              </a:rPr>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385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39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38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385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39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3385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385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39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3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903" grpId="0" animBg="1"/>
      <p:bldP spid="633904" grpId="0" animBg="1"/>
      <p:bldP spid="633905" grpId="0" animBg="1"/>
      <p:bldP spid="6339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Hashing: </a:t>
            </a:r>
            <a:r>
              <a:rPr lang="en-US" dirty="0" smtClean="0"/>
              <a:t>Hashing is a popular technique for storing and retrieving data as fast as possible. The main reason behind using hashing is that it gives optimal results as it performs optimal searches</a:t>
            </a:r>
            <a:r>
              <a:rPr lang="en-US" dirty="0" smtClean="0"/>
              <a:t>.</a:t>
            </a:r>
          </a:p>
          <a:p>
            <a:r>
              <a:rPr lang="en-US" dirty="0" smtClean="0"/>
              <a:t>Hashing is a technique to convert a range of key values into a range of indexes of an array. We're going to use modulo operator to get a range of key values. Consider an example of hash table of size 20, and the following items are to be stored. Item are in the (</a:t>
            </a:r>
            <a:r>
              <a:rPr lang="en-US" dirty="0" err="1" smtClean="0"/>
              <a:t>key,value</a:t>
            </a:r>
            <a:r>
              <a:rPr lang="en-US" dirty="0" smtClean="0"/>
              <a:t>) format.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2" descr="Hash Table"/>
          <p:cNvPicPr>
            <a:picLocks noChangeAspect="1" noChangeArrowheads="1"/>
          </p:cNvPicPr>
          <p:nvPr/>
        </p:nvPicPr>
        <p:blipFill>
          <a:blip r:embed="rId2"/>
          <a:srcRect/>
          <a:stretch>
            <a:fillRect/>
          </a:stretch>
        </p:blipFill>
        <p:spPr bwMode="auto">
          <a:xfrm>
            <a:off x="133350" y="1371600"/>
            <a:ext cx="9010650" cy="345757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to use Hashing?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a:t>
            </a:r>
            <a:r>
              <a:rPr lang="en-US" dirty="0" smtClean="0"/>
              <a:t>a balanced binary search tree, if we try to search , insert or delete any element then the time complexity for the same is O(</a:t>
            </a:r>
            <a:r>
              <a:rPr lang="en-US" dirty="0" err="1" smtClean="0"/>
              <a:t>logn</a:t>
            </a:r>
            <a:r>
              <a:rPr lang="en-US" dirty="0" smtClean="0"/>
              <a:t>). </a:t>
            </a:r>
            <a:endParaRPr lang="en-US" dirty="0" smtClean="0"/>
          </a:p>
          <a:p>
            <a:r>
              <a:rPr lang="en-US" dirty="0" smtClean="0"/>
              <a:t>Now </a:t>
            </a:r>
            <a:r>
              <a:rPr lang="en-US" dirty="0" smtClean="0"/>
              <a:t>there might be a situation when our applications want to do the same operations in a faster way i.e. in a more optimized way and here hashing comes into play. </a:t>
            </a:r>
            <a:endParaRPr lang="en-US" dirty="0" smtClean="0"/>
          </a:p>
          <a:p>
            <a:r>
              <a:rPr lang="en-US" dirty="0" smtClean="0"/>
              <a:t>In </a:t>
            </a:r>
            <a:r>
              <a:rPr lang="en-US" dirty="0" smtClean="0"/>
              <a:t>hashing, all the above operations can be performed in O(1) i.e. constant time. It is important to understand that the worst case time complexity for hashing remains O(n) but the average case time complexity is O(1).</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descr="Hash Function"/>
          <p:cNvPicPr>
            <a:picLocks noChangeAspect="1" noChangeArrowheads="1"/>
          </p:cNvPicPr>
          <p:nvPr/>
        </p:nvPicPr>
        <p:blipFill>
          <a:blip r:embed="rId2"/>
          <a:srcRect/>
          <a:stretch>
            <a:fillRect/>
          </a:stretch>
        </p:blipFill>
        <p:spPr bwMode="auto">
          <a:xfrm>
            <a:off x="990600" y="1371600"/>
            <a:ext cx="7987224" cy="22098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2279</Words>
  <Application>Microsoft Office PowerPoint</Application>
  <PresentationFormat>On-screen Show (4:3)</PresentationFormat>
  <Paragraphs>571</Paragraphs>
  <Slides>51</Slides>
  <Notes>37</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Hashing</vt:lpstr>
      <vt:lpstr>The Search Problem</vt:lpstr>
      <vt:lpstr>Applications</vt:lpstr>
      <vt:lpstr>Special Case: Dictionaries</vt:lpstr>
      <vt:lpstr>Direct Addressing</vt:lpstr>
      <vt:lpstr>Hashing</vt:lpstr>
      <vt:lpstr>Slide 7</vt:lpstr>
      <vt:lpstr>Why to use Hashing?</vt:lpstr>
      <vt:lpstr>Slide 9</vt:lpstr>
      <vt:lpstr>Slide 10</vt:lpstr>
      <vt:lpstr>Slide 11</vt:lpstr>
      <vt:lpstr>Linear Probing </vt:lpstr>
      <vt:lpstr>Slide 13</vt:lpstr>
      <vt:lpstr>Direct Addressing (cont’d)</vt:lpstr>
      <vt:lpstr>Basic Operations  </vt:lpstr>
      <vt:lpstr>Operations</vt:lpstr>
      <vt:lpstr>Comparing Different Implementations</vt:lpstr>
      <vt:lpstr>Examples Using Direct Addressing</vt:lpstr>
      <vt:lpstr>Hash Tables</vt:lpstr>
      <vt:lpstr>Hash Tables</vt:lpstr>
      <vt:lpstr>Example: HASH TABLES</vt:lpstr>
      <vt:lpstr>Collisions</vt:lpstr>
      <vt:lpstr>Collisions</vt:lpstr>
      <vt:lpstr>Handling Collisions</vt:lpstr>
      <vt:lpstr>Handling Collisions Using Chaining</vt:lpstr>
      <vt:lpstr>Collision with Chaining - Discussion</vt:lpstr>
      <vt:lpstr>Insertion in Hash Tables</vt:lpstr>
      <vt:lpstr>Deletion in Hash Tables</vt:lpstr>
      <vt:lpstr>Searching in Hash Tables</vt:lpstr>
      <vt:lpstr>Hash Functions</vt:lpstr>
      <vt:lpstr>The Division Method</vt:lpstr>
      <vt:lpstr>Example - The Division Method</vt:lpstr>
      <vt:lpstr>The Multiplication Method</vt:lpstr>
      <vt:lpstr>Example – Multiplication Method</vt:lpstr>
      <vt:lpstr>Universal Hashing</vt:lpstr>
      <vt:lpstr>Universal Hashing</vt:lpstr>
      <vt:lpstr>Definition of Universal Hash Functions</vt:lpstr>
      <vt:lpstr>Open Addressing</vt:lpstr>
      <vt:lpstr>Generalize hash function notation:</vt:lpstr>
      <vt:lpstr>Common Open Addressing Methods</vt:lpstr>
      <vt:lpstr>Linear probing: Inserting a key</vt:lpstr>
      <vt:lpstr>Linear probing: Searching for a key</vt:lpstr>
      <vt:lpstr>Linear probing: Deleting a key</vt:lpstr>
      <vt:lpstr>Primary Clustering Problem</vt:lpstr>
      <vt:lpstr>Quadratic Probing</vt:lpstr>
      <vt:lpstr>Does it work?</vt:lpstr>
      <vt:lpstr>Separate Chaining</vt:lpstr>
      <vt:lpstr>Array of LinkedLists Data Structure</vt:lpstr>
      <vt:lpstr>Quadratic probing</vt:lpstr>
      <vt:lpstr>Double Hashing</vt:lpstr>
      <vt:lpstr>Double Hashing: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Admin</cp:lastModifiedBy>
  <cp:revision>20</cp:revision>
  <dcterms:created xsi:type="dcterms:W3CDTF">2022-02-28T06:57:25Z</dcterms:created>
  <dcterms:modified xsi:type="dcterms:W3CDTF">2023-11-02T10:07:44Z</dcterms:modified>
</cp:coreProperties>
</file>