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605A0-244C-43A1-8AC6-FBAD59858A46}" type="datetimeFigureOut">
              <a:rPr lang="en-IN" smtClean="0"/>
              <a:t>16-04-2020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2C8ED-E210-4C62-819D-9B5C244711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8436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605A0-244C-43A1-8AC6-FBAD59858A46}" type="datetimeFigureOut">
              <a:rPr lang="en-IN" smtClean="0"/>
              <a:t>16-04-2020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2C8ED-E210-4C62-819D-9B5C244711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793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605A0-244C-43A1-8AC6-FBAD59858A46}" type="datetimeFigureOut">
              <a:rPr lang="en-IN" smtClean="0"/>
              <a:t>16-04-2020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2C8ED-E210-4C62-819D-9B5C244711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4908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605A0-244C-43A1-8AC6-FBAD59858A46}" type="datetimeFigureOut">
              <a:rPr lang="en-IN" smtClean="0"/>
              <a:t>16-04-2020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2C8ED-E210-4C62-819D-9B5C244711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468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605A0-244C-43A1-8AC6-FBAD59858A46}" type="datetimeFigureOut">
              <a:rPr lang="en-IN" smtClean="0"/>
              <a:t>16-04-2020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2C8ED-E210-4C62-819D-9B5C244711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6463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605A0-244C-43A1-8AC6-FBAD59858A46}" type="datetimeFigureOut">
              <a:rPr lang="en-IN" smtClean="0"/>
              <a:t>16-04-2020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2C8ED-E210-4C62-819D-9B5C244711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2854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605A0-244C-43A1-8AC6-FBAD59858A46}" type="datetimeFigureOut">
              <a:rPr lang="en-IN" smtClean="0"/>
              <a:t>16-04-2020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2C8ED-E210-4C62-819D-9B5C244711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1866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605A0-244C-43A1-8AC6-FBAD59858A46}" type="datetimeFigureOut">
              <a:rPr lang="en-IN" smtClean="0"/>
              <a:t>16-04-2020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2C8ED-E210-4C62-819D-9B5C244711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3548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605A0-244C-43A1-8AC6-FBAD59858A46}" type="datetimeFigureOut">
              <a:rPr lang="en-IN" smtClean="0"/>
              <a:t>16-04-2020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2C8ED-E210-4C62-819D-9B5C244711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9156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605A0-244C-43A1-8AC6-FBAD59858A46}" type="datetimeFigureOut">
              <a:rPr lang="en-IN" smtClean="0"/>
              <a:t>16-04-2020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2C8ED-E210-4C62-819D-9B5C244711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772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605A0-244C-43A1-8AC6-FBAD59858A46}" type="datetimeFigureOut">
              <a:rPr lang="en-IN" smtClean="0"/>
              <a:t>16-04-2020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2C8ED-E210-4C62-819D-9B5C244711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5037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605A0-244C-43A1-8AC6-FBAD59858A46}" type="datetimeFigureOut">
              <a:rPr lang="en-IN" smtClean="0"/>
              <a:t>16-04-2020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2C8ED-E210-4C62-819D-9B5C244711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1481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Data Structure</a:t>
            </a:r>
            <a:br>
              <a:rPr lang="en-IN" dirty="0" smtClean="0"/>
            </a:br>
            <a:r>
              <a:rPr lang="en-IN" dirty="0" smtClean="0"/>
              <a:t>Height Balanced tree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By</a:t>
            </a:r>
          </a:p>
          <a:p>
            <a:r>
              <a:rPr lang="en-IN" dirty="0" err="1" smtClean="0"/>
              <a:t>Dr.</a:t>
            </a:r>
            <a:r>
              <a:rPr lang="en-IN" dirty="0" smtClean="0"/>
              <a:t> </a:t>
            </a:r>
            <a:r>
              <a:rPr lang="en-IN" dirty="0" err="1" smtClean="0"/>
              <a:t>Shubhangi</a:t>
            </a:r>
            <a:r>
              <a:rPr lang="en-IN" dirty="0" smtClean="0"/>
              <a:t> </a:t>
            </a:r>
            <a:r>
              <a:rPr lang="en-IN" dirty="0" err="1" smtClean="0"/>
              <a:t>Sapkal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7281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Right-Left Rotation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second type of double rotation is Right-Left Rotation. It is a combination of right rotation followed by left rotation.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106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43741"/>
              </p:ext>
            </p:extLst>
          </p:nvPr>
        </p:nvGraphicFramePr>
        <p:xfrm>
          <a:off x="0" y="173669"/>
          <a:ext cx="5653143" cy="6684331"/>
        </p:xfrm>
        <a:graphic>
          <a:graphicData uri="http://schemas.openxmlformats.org/drawingml/2006/table">
            <a:tbl>
              <a:tblPr/>
              <a:tblGrid>
                <a:gridCol w="1561886"/>
                <a:gridCol w="4091257"/>
              </a:tblGrid>
              <a:tr h="696738">
                <a:tc>
                  <a:txBody>
                    <a:bodyPr/>
                    <a:lstStyle/>
                    <a:p>
                      <a:pPr algn="ctr" fontAlgn="t"/>
                      <a:r>
                        <a:rPr lang="en-IN" sz="1500" dirty="0">
                          <a:effectLst/>
                        </a:rPr>
                        <a:t>State</a:t>
                      </a:r>
                    </a:p>
                  </a:txBody>
                  <a:tcPr marL="49168" marR="49168" marT="49168" marB="49168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500">
                          <a:effectLst/>
                        </a:rPr>
                        <a:t>Action</a:t>
                      </a:r>
                    </a:p>
                  </a:txBody>
                  <a:tcPr marL="49168" marR="49168" marT="49168" marB="49168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2158255">
                <a:tc>
                  <a:txBody>
                    <a:bodyPr/>
                    <a:lstStyle/>
                    <a:p>
                      <a:pPr fontAlgn="t"/>
                      <a:endParaRPr lang="en-IN" sz="1500">
                        <a:effectLst/>
                      </a:endParaRPr>
                    </a:p>
                  </a:txBody>
                  <a:tcPr marL="49168" marR="49168" marT="49168" marB="49168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500">
                          <a:effectLst/>
                        </a:rPr>
                        <a:t>A node has been inserted into the left subtree of the right subtree. This makes </a:t>
                      </a:r>
                      <a:r>
                        <a:rPr lang="en-US" sz="1500" b="1">
                          <a:effectLst/>
                        </a:rPr>
                        <a:t>A</a:t>
                      </a:r>
                      <a:r>
                        <a:rPr lang="en-US" sz="1500">
                          <a:effectLst/>
                        </a:rPr>
                        <a:t>, an unbalanced node with balance factor 2.</a:t>
                      </a:r>
                    </a:p>
                  </a:txBody>
                  <a:tcPr marL="49168" marR="49168" marT="49168" marB="49168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8255">
                <a:tc>
                  <a:txBody>
                    <a:bodyPr/>
                    <a:lstStyle/>
                    <a:p>
                      <a:pPr fontAlgn="t"/>
                      <a:endParaRPr lang="en-IN" sz="1500">
                        <a:effectLst/>
                      </a:endParaRPr>
                    </a:p>
                  </a:txBody>
                  <a:tcPr marL="49168" marR="49168" marT="49168" marB="49168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500" dirty="0">
                          <a:effectLst/>
                        </a:rPr>
                        <a:t>First, we perform the right rotation along </a:t>
                      </a:r>
                      <a:r>
                        <a:rPr lang="en-US" sz="1500" b="1" dirty="0">
                          <a:effectLst/>
                        </a:rPr>
                        <a:t>C</a:t>
                      </a:r>
                      <a:r>
                        <a:rPr lang="en-US" sz="1500" dirty="0">
                          <a:effectLst/>
                        </a:rPr>
                        <a:t> node, making </a:t>
                      </a:r>
                      <a:r>
                        <a:rPr lang="en-US" sz="1500" b="1" dirty="0">
                          <a:effectLst/>
                        </a:rPr>
                        <a:t>C</a:t>
                      </a:r>
                      <a:r>
                        <a:rPr lang="en-US" sz="1500" dirty="0">
                          <a:effectLst/>
                        </a:rPr>
                        <a:t> the right </a:t>
                      </a:r>
                      <a:r>
                        <a:rPr lang="en-US" sz="1500" dirty="0" err="1">
                          <a:effectLst/>
                        </a:rPr>
                        <a:t>subtree</a:t>
                      </a:r>
                      <a:r>
                        <a:rPr lang="en-US" sz="1500" dirty="0">
                          <a:effectLst/>
                        </a:rPr>
                        <a:t> of its own left </a:t>
                      </a:r>
                      <a:r>
                        <a:rPr lang="en-US" sz="1500" dirty="0" err="1">
                          <a:effectLst/>
                        </a:rPr>
                        <a:t>subtree</a:t>
                      </a:r>
                      <a:r>
                        <a:rPr lang="en-US" sz="1500" dirty="0">
                          <a:effectLst/>
                        </a:rPr>
                        <a:t> </a:t>
                      </a:r>
                      <a:r>
                        <a:rPr lang="en-US" sz="1500" b="1" dirty="0">
                          <a:effectLst/>
                        </a:rPr>
                        <a:t>B</a:t>
                      </a:r>
                      <a:r>
                        <a:rPr lang="en-US" sz="1500" dirty="0">
                          <a:effectLst/>
                        </a:rPr>
                        <a:t>. Now, </a:t>
                      </a:r>
                      <a:r>
                        <a:rPr lang="en-US" sz="1500" b="1" dirty="0">
                          <a:effectLst/>
                        </a:rPr>
                        <a:t>B</a:t>
                      </a:r>
                      <a:r>
                        <a:rPr lang="en-US" sz="1500" dirty="0">
                          <a:effectLst/>
                        </a:rPr>
                        <a:t> becomes the right </a:t>
                      </a:r>
                      <a:r>
                        <a:rPr lang="en-US" sz="1500" dirty="0" err="1">
                          <a:effectLst/>
                        </a:rPr>
                        <a:t>subtree</a:t>
                      </a:r>
                      <a:r>
                        <a:rPr lang="en-US" sz="1500" dirty="0">
                          <a:effectLst/>
                        </a:rPr>
                        <a:t> of </a:t>
                      </a:r>
                      <a:r>
                        <a:rPr lang="en-US" sz="1500" b="1" dirty="0">
                          <a:effectLst/>
                        </a:rPr>
                        <a:t>A</a:t>
                      </a:r>
                      <a:r>
                        <a:rPr lang="en-US" sz="1500" dirty="0">
                          <a:effectLst/>
                        </a:rPr>
                        <a:t>.</a:t>
                      </a:r>
                    </a:p>
                  </a:txBody>
                  <a:tcPr marL="49168" marR="49168" marT="49168" marB="49168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1083">
                <a:tc>
                  <a:txBody>
                    <a:bodyPr/>
                    <a:lstStyle/>
                    <a:p>
                      <a:pPr fontAlgn="t"/>
                      <a:endParaRPr lang="en-IN" sz="1500">
                        <a:effectLst/>
                      </a:endParaRPr>
                    </a:p>
                  </a:txBody>
                  <a:tcPr marL="49168" marR="49168" marT="49168" marB="49168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500" dirty="0">
                          <a:effectLst/>
                        </a:rPr>
                        <a:t>Node </a:t>
                      </a:r>
                      <a:r>
                        <a:rPr lang="en-US" sz="1500" b="1" dirty="0">
                          <a:effectLst/>
                        </a:rPr>
                        <a:t>A</a:t>
                      </a:r>
                      <a:r>
                        <a:rPr lang="en-US" sz="1500" dirty="0">
                          <a:effectLst/>
                        </a:rPr>
                        <a:t> is still unbalanced because of the right </a:t>
                      </a:r>
                      <a:r>
                        <a:rPr lang="en-US" sz="1500" dirty="0" err="1">
                          <a:effectLst/>
                        </a:rPr>
                        <a:t>subtree</a:t>
                      </a:r>
                      <a:r>
                        <a:rPr lang="en-US" sz="1500" dirty="0">
                          <a:effectLst/>
                        </a:rPr>
                        <a:t> of its right </a:t>
                      </a:r>
                      <a:r>
                        <a:rPr lang="en-US" sz="1500" dirty="0" err="1">
                          <a:effectLst/>
                        </a:rPr>
                        <a:t>subtree</a:t>
                      </a:r>
                      <a:r>
                        <a:rPr lang="en-US" sz="1500" dirty="0">
                          <a:effectLst/>
                        </a:rPr>
                        <a:t> and requires a left rotation.</a:t>
                      </a:r>
                    </a:p>
                  </a:txBody>
                  <a:tcPr marL="49168" marR="49168" marT="49168" marB="49168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7169" name="Picture 1" descr="Left Subtree of Right Sub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623" y="986047"/>
            <a:ext cx="762000" cy="16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Subtree Right Rot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936" y="3393735"/>
            <a:ext cx="1095375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Right Unbalanced Tre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35" y="5216214"/>
            <a:ext cx="1114425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Left Rotati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9569" y="986047"/>
            <a:ext cx="1095375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3" name="Picture 5" descr="Balanced AVL Tre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3368" y="3453556"/>
            <a:ext cx="1247775" cy="104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8845849"/>
              </p:ext>
            </p:extLst>
          </p:nvPr>
        </p:nvGraphicFramePr>
        <p:xfrm>
          <a:off x="6896356" y="462801"/>
          <a:ext cx="4395588" cy="5245849"/>
        </p:xfrm>
        <a:graphic>
          <a:graphicData uri="http://schemas.openxmlformats.org/drawingml/2006/table">
            <a:tbl>
              <a:tblPr/>
              <a:tblGrid>
                <a:gridCol w="1495614"/>
                <a:gridCol w="2899974"/>
              </a:tblGrid>
              <a:tr h="2861513">
                <a:tc>
                  <a:txBody>
                    <a:bodyPr/>
                    <a:lstStyle/>
                    <a:p>
                      <a:pPr fontAlgn="t"/>
                      <a:endParaRPr lang="en-IN" sz="1500" dirty="0">
                        <a:effectLst/>
                      </a:endParaRPr>
                    </a:p>
                  </a:txBody>
                  <a:tcPr marL="49168" marR="49168" marT="49168" marB="49168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500">
                          <a:effectLst/>
                        </a:rPr>
                        <a:t>A left rotation is performed by making </a:t>
                      </a:r>
                      <a:r>
                        <a:rPr lang="en-US" sz="1500" b="1">
                          <a:effectLst/>
                        </a:rPr>
                        <a:t>B</a:t>
                      </a:r>
                      <a:r>
                        <a:rPr lang="en-US" sz="1500">
                          <a:effectLst/>
                        </a:rPr>
                        <a:t> the new root node of the subtree. </a:t>
                      </a:r>
                      <a:r>
                        <a:rPr lang="en-US" sz="1500" b="1">
                          <a:effectLst/>
                        </a:rPr>
                        <a:t>A</a:t>
                      </a:r>
                      <a:r>
                        <a:rPr lang="en-US" sz="1500">
                          <a:effectLst/>
                        </a:rPr>
                        <a:t> becomes the left subtree of its right subtree </a:t>
                      </a:r>
                      <a:r>
                        <a:rPr lang="en-US" sz="1500" b="1">
                          <a:effectLst/>
                        </a:rPr>
                        <a:t>B</a:t>
                      </a:r>
                      <a:r>
                        <a:rPr lang="en-US" sz="1500">
                          <a:effectLst/>
                        </a:rPr>
                        <a:t>.</a:t>
                      </a:r>
                    </a:p>
                  </a:txBody>
                  <a:tcPr marL="49168" marR="49168" marT="49168" marB="49168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91314">
                <a:tc>
                  <a:txBody>
                    <a:bodyPr/>
                    <a:lstStyle/>
                    <a:p>
                      <a:pPr fontAlgn="t"/>
                      <a:endParaRPr lang="en-IN" sz="1500" dirty="0">
                        <a:effectLst/>
                      </a:endParaRPr>
                    </a:p>
                  </a:txBody>
                  <a:tcPr marL="49168" marR="49168" marT="49168" marB="49168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500" dirty="0">
                          <a:effectLst/>
                        </a:rPr>
                        <a:t>The tree is now balanced</a:t>
                      </a:r>
                      <a:r>
                        <a:rPr lang="en-US" sz="1500" dirty="0" smtClean="0">
                          <a:effectLst/>
                        </a:rPr>
                        <a:t>.</a:t>
                      </a:r>
                    </a:p>
                    <a:p>
                      <a:pPr fontAlgn="ctr"/>
                      <a:endParaRPr lang="en-US" sz="1500" dirty="0" smtClean="0">
                        <a:effectLst/>
                      </a:endParaRPr>
                    </a:p>
                    <a:p>
                      <a:pPr fontAlgn="ctr"/>
                      <a:endParaRPr lang="en-US" sz="1500" dirty="0" smtClean="0">
                        <a:effectLst/>
                      </a:endParaRPr>
                    </a:p>
                    <a:p>
                      <a:pPr fontAlgn="ctr"/>
                      <a:endParaRPr lang="en-US" sz="1500" dirty="0" smtClean="0">
                        <a:effectLst/>
                      </a:endParaRPr>
                    </a:p>
                    <a:p>
                      <a:pPr fontAlgn="ctr"/>
                      <a:endParaRPr lang="en-US" sz="1500" dirty="0" smtClean="0">
                        <a:effectLst/>
                      </a:endParaRPr>
                    </a:p>
                    <a:p>
                      <a:pPr fontAlgn="ctr"/>
                      <a:endParaRPr lang="en-US" sz="1500" dirty="0" smtClean="0">
                        <a:effectLst/>
                      </a:endParaRPr>
                    </a:p>
                    <a:p>
                      <a:pPr fontAlgn="ctr"/>
                      <a:endParaRPr lang="en-US" sz="1500" dirty="0" smtClean="0">
                        <a:effectLst/>
                      </a:endParaRPr>
                    </a:p>
                    <a:p>
                      <a:pPr fontAlgn="ctr"/>
                      <a:endParaRPr lang="en-US" sz="1500" dirty="0" smtClean="0">
                        <a:effectLst/>
                      </a:endParaRPr>
                    </a:p>
                    <a:p>
                      <a:pPr fontAlgn="ctr"/>
                      <a:endParaRPr lang="en-US" sz="1500" dirty="0" smtClean="0">
                        <a:effectLst/>
                      </a:endParaRPr>
                    </a:p>
                    <a:p>
                      <a:pPr fontAlgn="ctr"/>
                      <a:endParaRPr lang="en-US" sz="1500" dirty="0">
                        <a:effectLst/>
                      </a:endParaRPr>
                    </a:p>
                  </a:txBody>
                  <a:tcPr marL="49168" marR="49168" marT="49168" marB="49168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2097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AVL Trees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4321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What if the input to binary search tree comes in a sorted (ascending or descending) manner? It will then look like this </a:t>
            </a:r>
            <a:r>
              <a:rPr lang="en-US" dirty="0" smtClean="0"/>
              <a:t>−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026" name="Picture 2" descr="Unbalanced B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8179" y="2903774"/>
            <a:ext cx="6388969" cy="3821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5788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AVL Trees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It is observed that BST's worst-case performance is closest to linear search algorithms, that is Ο(n). In real-time data, we cannot predict data pattern and their frequencies. So, a need arises to balance out the existing BST.</a:t>
            </a:r>
          </a:p>
          <a:p>
            <a:r>
              <a:rPr lang="en-US" dirty="0"/>
              <a:t>Named after their inventor </a:t>
            </a:r>
            <a:r>
              <a:rPr lang="en-US" b="1" dirty="0" err="1"/>
              <a:t>Adelson</a:t>
            </a:r>
            <a:r>
              <a:rPr lang="en-US" dirty="0"/>
              <a:t>, </a:t>
            </a:r>
            <a:r>
              <a:rPr lang="en-US" b="1" dirty="0" err="1"/>
              <a:t>Velski</a:t>
            </a:r>
            <a:r>
              <a:rPr lang="en-US" dirty="0"/>
              <a:t> &amp; </a:t>
            </a:r>
            <a:r>
              <a:rPr lang="en-US" b="1" dirty="0"/>
              <a:t>Landis</a:t>
            </a:r>
            <a:r>
              <a:rPr lang="en-US" dirty="0"/>
              <a:t>, </a:t>
            </a:r>
            <a:r>
              <a:rPr lang="en-US" b="1" dirty="0"/>
              <a:t>AVL trees</a:t>
            </a:r>
            <a:r>
              <a:rPr lang="en-US" dirty="0"/>
              <a:t> are height balancing binary search tree. AVL tree checks the height of the left and the right sub-trees and assures that the difference is not more than 1. This difference is called the </a:t>
            </a:r>
            <a:r>
              <a:rPr lang="en-US" b="1" dirty="0"/>
              <a:t>Balance Factor</a:t>
            </a:r>
            <a:r>
              <a:rPr lang="en-US" dirty="0" smtClean="0"/>
              <a:t>.</a:t>
            </a:r>
          </a:p>
          <a:p>
            <a:r>
              <a:rPr lang="en-US" dirty="0"/>
              <a:t>AVL tree is a self-balancing Binary Search Tree (BST) where the difference between heights of left and right </a:t>
            </a:r>
            <a:r>
              <a:rPr lang="en-US" dirty="0" err="1"/>
              <a:t>subtrees</a:t>
            </a:r>
            <a:r>
              <a:rPr lang="en-US" dirty="0"/>
              <a:t> cannot be more than one for all nodes.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6208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AVL Trees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90888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Here we see that the first tree is balanced and the next two trees are not balanced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 </a:t>
            </a:r>
            <a:r>
              <a:rPr lang="en-US" dirty="0"/>
              <a:t>the second tree, the left </a:t>
            </a:r>
            <a:r>
              <a:rPr lang="en-US" dirty="0" err="1"/>
              <a:t>subtree</a:t>
            </a:r>
            <a:r>
              <a:rPr lang="en-US" dirty="0"/>
              <a:t> of </a:t>
            </a:r>
            <a:r>
              <a:rPr lang="en-US" b="1" dirty="0"/>
              <a:t>C</a:t>
            </a:r>
            <a:r>
              <a:rPr lang="en-US" dirty="0"/>
              <a:t> has height 2 and the right </a:t>
            </a:r>
            <a:r>
              <a:rPr lang="en-US" dirty="0" err="1"/>
              <a:t>subtree</a:t>
            </a:r>
            <a:r>
              <a:rPr lang="en-US" dirty="0"/>
              <a:t> has height 0, so the difference is 2.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 </a:t>
            </a:r>
            <a:r>
              <a:rPr lang="en-US" dirty="0"/>
              <a:t>the third tree, the right </a:t>
            </a:r>
            <a:r>
              <a:rPr lang="en-US" dirty="0" err="1"/>
              <a:t>subtree</a:t>
            </a:r>
            <a:r>
              <a:rPr lang="en-US" dirty="0"/>
              <a:t> of </a:t>
            </a:r>
            <a:r>
              <a:rPr lang="en-US" b="1" dirty="0"/>
              <a:t>A</a:t>
            </a:r>
            <a:r>
              <a:rPr lang="en-US" dirty="0"/>
              <a:t> has height 2 and the left is missing, so it is 0, and the difference is 2 again. AVL tree permits difference (balance factor) to be only 1.</a:t>
            </a:r>
            <a:endParaRPr lang="en-IN" dirty="0"/>
          </a:p>
        </p:txBody>
      </p:sp>
      <p:pic>
        <p:nvPicPr>
          <p:cNvPr id="2050" name="Picture 2" descr="Unbalanced AVL Tre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5630" y="3860875"/>
            <a:ext cx="7395019" cy="2898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7229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AVL Rotations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To balance itself, an AVL tree may perform the following four kinds of rotations −</a:t>
            </a:r>
          </a:p>
          <a:p>
            <a:pPr marL="0" indent="0">
              <a:buNone/>
            </a:pPr>
            <a:r>
              <a:rPr lang="en-US" dirty="0"/>
              <a:t>Left rotation</a:t>
            </a:r>
          </a:p>
          <a:p>
            <a:pPr marL="0" indent="0">
              <a:buNone/>
            </a:pPr>
            <a:r>
              <a:rPr lang="en-US" dirty="0"/>
              <a:t>Right rotation</a:t>
            </a:r>
          </a:p>
          <a:p>
            <a:pPr marL="0" indent="0">
              <a:buNone/>
            </a:pPr>
            <a:r>
              <a:rPr lang="en-US" dirty="0"/>
              <a:t>Left-Right rotation</a:t>
            </a:r>
          </a:p>
          <a:p>
            <a:pPr marL="0" indent="0">
              <a:buNone/>
            </a:pPr>
            <a:r>
              <a:rPr lang="en-US" dirty="0"/>
              <a:t>Right-Left rotation</a:t>
            </a:r>
          </a:p>
          <a:p>
            <a:pPr marL="0" indent="0">
              <a:buNone/>
            </a:pPr>
            <a:r>
              <a:rPr lang="en-US" dirty="0"/>
              <a:t>The first two rotations are single rotations and the next two rotations are double rotations. To have an unbalanced tree, we at least need a tree of height 2. With this simple tree, let's understand them one by one.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9222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Left Rotation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372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If a tree becomes unbalanced, when a node is inserted into the right </a:t>
            </a:r>
            <a:r>
              <a:rPr lang="en-US" dirty="0" err="1"/>
              <a:t>subtree</a:t>
            </a:r>
            <a:r>
              <a:rPr lang="en-US" dirty="0"/>
              <a:t> of the right </a:t>
            </a:r>
            <a:r>
              <a:rPr lang="en-US" dirty="0" err="1"/>
              <a:t>subtree</a:t>
            </a:r>
            <a:r>
              <a:rPr lang="en-US" dirty="0"/>
              <a:t>, then we perform a single left rotation −</a:t>
            </a:r>
            <a:endParaRPr lang="en-IN" dirty="0"/>
          </a:p>
        </p:txBody>
      </p:sp>
      <p:pic>
        <p:nvPicPr>
          <p:cNvPr id="3074" name="Picture 2" descr="Left Rot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836" y="3067836"/>
            <a:ext cx="6721429" cy="2486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9863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Right Rotation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0303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AVL tree may become unbalanced, if a node is inserted in the left </a:t>
            </a:r>
            <a:r>
              <a:rPr lang="en-US" dirty="0" err="1"/>
              <a:t>subtree</a:t>
            </a:r>
            <a:r>
              <a:rPr lang="en-US" dirty="0"/>
              <a:t> of the left </a:t>
            </a:r>
            <a:r>
              <a:rPr lang="en-US" dirty="0" err="1"/>
              <a:t>subtree</a:t>
            </a:r>
            <a:r>
              <a:rPr lang="en-US" dirty="0"/>
              <a:t>. The tree then needs a right rotation.</a:t>
            </a:r>
            <a:endParaRPr lang="en-IN" dirty="0"/>
          </a:p>
        </p:txBody>
      </p:sp>
      <p:pic>
        <p:nvPicPr>
          <p:cNvPr id="4098" name="Picture 2" descr="Right Rot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3656" y="2895095"/>
            <a:ext cx="6922229" cy="2505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1264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837" y="732594"/>
            <a:ext cx="10515600" cy="651825"/>
          </a:xfrm>
        </p:spPr>
        <p:txBody>
          <a:bodyPr>
            <a:normAutofit fontScale="90000"/>
          </a:bodyPr>
          <a:lstStyle/>
          <a:p>
            <a:r>
              <a:rPr lang="en-IN" dirty="0"/>
              <a:t>Left-Right Rotation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9295" y="2563739"/>
            <a:ext cx="10515600" cy="8118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 left-right rotation is a combination of left rotation followed by right rotation.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8256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133014"/>
              </p:ext>
            </p:extLst>
          </p:nvPr>
        </p:nvGraphicFramePr>
        <p:xfrm>
          <a:off x="548253" y="136733"/>
          <a:ext cx="5485078" cy="6417891"/>
        </p:xfrm>
        <a:graphic>
          <a:graphicData uri="http://schemas.openxmlformats.org/drawingml/2006/table">
            <a:tbl>
              <a:tblPr/>
              <a:tblGrid>
                <a:gridCol w="1515452"/>
                <a:gridCol w="3969626"/>
              </a:tblGrid>
              <a:tr h="564826">
                <a:tc>
                  <a:txBody>
                    <a:bodyPr/>
                    <a:lstStyle/>
                    <a:p>
                      <a:pPr algn="ctr" fontAlgn="t"/>
                      <a:r>
                        <a:rPr lang="en-IN" sz="1500" dirty="0">
                          <a:effectLst/>
                        </a:rPr>
                        <a:t>State</a:t>
                      </a:r>
                    </a:p>
                  </a:txBody>
                  <a:tcPr marL="49168" marR="49168" marT="49168" marB="49168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500">
                          <a:effectLst/>
                        </a:rPr>
                        <a:t>Action</a:t>
                      </a:r>
                    </a:p>
                  </a:txBody>
                  <a:tcPr marL="49168" marR="49168" marT="49168" marB="49168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1882838">
                <a:tc>
                  <a:txBody>
                    <a:bodyPr/>
                    <a:lstStyle/>
                    <a:p>
                      <a:pPr fontAlgn="t"/>
                      <a:endParaRPr lang="en-IN" sz="1500">
                        <a:effectLst/>
                      </a:endParaRPr>
                    </a:p>
                  </a:txBody>
                  <a:tcPr marL="49168" marR="49168" marT="49168" marB="49168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500" dirty="0">
                          <a:effectLst/>
                        </a:rPr>
                        <a:t>A node has been inserted into the right </a:t>
                      </a:r>
                      <a:r>
                        <a:rPr lang="en-US" sz="1500" dirty="0" err="1">
                          <a:effectLst/>
                        </a:rPr>
                        <a:t>subtree</a:t>
                      </a:r>
                      <a:r>
                        <a:rPr lang="en-US" sz="1500" dirty="0">
                          <a:effectLst/>
                        </a:rPr>
                        <a:t> of the left </a:t>
                      </a:r>
                      <a:r>
                        <a:rPr lang="en-US" sz="1500" dirty="0" err="1">
                          <a:effectLst/>
                        </a:rPr>
                        <a:t>subtree</a:t>
                      </a:r>
                      <a:r>
                        <a:rPr lang="en-US" sz="1500" dirty="0">
                          <a:effectLst/>
                        </a:rPr>
                        <a:t>. This makes </a:t>
                      </a:r>
                      <a:r>
                        <a:rPr lang="en-US" sz="1500" b="1" dirty="0">
                          <a:effectLst/>
                        </a:rPr>
                        <a:t>C</a:t>
                      </a:r>
                      <a:r>
                        <a:rPr lang="en-US" sz="1500" dirty="0">
                          <a:effectLst/>
                        </a:rPr>
                        <a:t> an unbalanced node. These scenarios cause AVL tree to perform left-right rotation.</a:t>
                      </a:r>
                    </a:p>
                  </a:txBody>
                  <a:tcPr marL="49168" marR="49168" marT="49168" marB="49168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75477">
                <a:tc>
                  <a:txBody>
                    <a:bodyPr/>
                    <a:lstStyle/>
                    <a:p>
                      <a:pPr fontAlgn="t"/>
                      <a:endParaRPr lang="en-IN" sz="1500">
                        <a:effectLst/>
                      </a:endParaRPr>
                    </a:p>
                  </a:txBody>
                  <a:tcPr marL="49168" marR="49168" marT="49168" marB="49168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500" dirty="0">
                          <a:effectLst/>
                        </a:rPr>
                        <a:t>We first perform the left rotation on the left </a:t>
                      </a:r>
                      <a:r>
                        <a:rPr lang="en-US" sz="1500" dirty="0" err="1">
                          <a:effectLst/>
                        </a:rPr>
                        <a:t>subtree</a:t>
                      </a:r>
                      <a:r>
                        <a:rPr lang="en-US" sz="1500" dirty="0">
                          <a:effectLst/>
                        </a:rPr>
                        <a:t> of </a:t>
                      </a:r>
                      <a:r>
                        <a:rPr lang="en-US" sz="1500" b="1" dirty="0">
                          <a:effectLst/>
                        </a:rPr>
                        <a:t>C</a:t>
                      </a:r>
                      <a:r>
                        <a:rPr lang="en-US" sz="1500" dirty="0">
                          <a:effectLst/>
                        </a:rPr>
                        <a:t>. This makes </a:t>
                      </a:r>
                      <a:r>
                        <a:rPr lang="en-US" sz="1500" b="1" dirty="0">
                          <a:effectLst/>
                        </a:rPr>
                        <a:t>A</a:t>
                      </a:r>
                      <a:r>
                        <a:rPr lang="en-US" sz="1500" dirty="0">
                          <a:effectLst/>
                        </a:rPr>
                        <a:t>, the left </a:t>
                      </a:r>
                      <a:r>
                        <a:rPr lang="en-US" sz="1500" dirty="0" err="1">
                          <a:effectLst/>
                        </a:rPr>
                        <a:t>subtree</a:t>
                      </a:r>
                      <a:r>
                        <a:rPr lang="en-US" sz="1500" dirty="0">
                          <a:effectLst/>
                        </a:rPr>
                        <a:t> of </a:t>
                      </a:r>
                      <a:r>
                        <a:rPr lang="en-US" sz="1500" b="1" dirty="0">
                          <a:effectLst/>
                        </a:rPr>
                        <a:t>B</a:t>
                      </a:r>
                      <a:r>
                        <a:rPr lang="en-US" sz="1500" dirty="0">
                          <a:effectLst/>
                        </a:rPr>
                        <a:t>.</a:t>
                      </a:r>
                    </a:p>
                  </a:txBody>
                  <a:tcPr marL="49168" marR="49168" marT="49168" marB="49168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94750">
                <a:tc>
                  <a:txBody>
                    <a:bodyPr/>
                    <a:lstStyle/>
                    <a:p>
                      <a:pPr fontAlgn="t"/>
                      <a:endParaRPr lang="en-IN" sz="1500">
                        <a:effectLst/>
                      </a:endParaRPr>
                    </a:p>
                  </a:txBody>
                  <a:tcPr marL="49168" marR="49168" marT="49168" marB="49168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500" dirty="0">
                          <a:effectLst/>
                        </a:rPr>
                        <a:t>Node </a:t>
                      </a:r>
                      <a:r>
                        <a:rPr lang="en-US" sz="1500" b="1" dirty="0">
                          <a:effectLst/>
                        </a:rPr>
                        <a:t>C</a:t>
                      </a:r>
                      <a:r>
                        <a:rPr lang="en-US" sz="1500" dirty="0">
                          <a:effectLst/>
                        </a:rPr>
                        <a:t> is still unbalanced, however now, it is because of the left-</a:t>
                      </a:r>
                      <a:r>
                        <a:rPr lang="en-US" sz="1500" dirty="0" err="1">
                          <a:effectLst/>
                        </a:rPr>
                        <a:t>subtree</a:t>
                      </a:r>
                      <a:r>
                        <a:rPr lang="en-US" sz="1500" dirty="0">
                          <a:effectLst/>
                        </a:rPr>
                        <a:t> of the left-</a:t>
                      </a:r>
                      <a:r>
                        <a:rPr lang="en-US" sz="1500" dirty="0" err="1">
                          <a:effectLst/>
                        </a:rPr>
                        <a:t>subtree</a:t>
                      </a:r>
                      <a:r>
                        <a:rPr lang="en-US" sz="1500" dirty="0">
                          <a:effectLst/>
                        </a:rPr>
                        <a:t>.</a:t>
                      </a:r>
                    </a:p>
                  </a:txBody>
                  <a:tcPr marL="49168" marR="49168" marT="49168" marB="49168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6145" name="Picture 1" descr="Right Rot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973" y="752846"/>
            <a:ext cx="869655" cy="1630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Left Rot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017" y="2639822"/>
            <a:ext cx="1205566" cy="170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Left Rotati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017" y="4602184"/>
            <a:ext cx="1268346" cy="1713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Right Rotati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012" y="641750"/>
            <a:ext cx="1605256" cy="2188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9" name="Picture 5" descr="Balanced Avl Tre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8646" y="3606852"/>
            <a:ext cx="1911713" cy="1605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951459"/>
              </p:ext>
            </p:extLst>
          </p:nvPr>
        </p:nvGraphicFramePr>
        <p:xfrm>
          <a:off x="6803776" y="395650"/>
          <a:ext cx="5265068" cy="5753108"/>
        </p:xfrm>
        <a:graphic>
          <a:graphicData uri="http://schemas.openxmlformats.org/drawingml/2006/table">
            <a:tbl>
              <a:tblPr/>
              <a:tblGrid>
                <a:gridCol w="1827476"/>
                <a:gridCol w="3437592"/>
              </a:tblGrid>
              <a:tr h="2911572">
                <a:tc>
                  <a:txBody>
                    <a:bodyPr/>
                    <a:lstStyle/>
                    <a:p>
                      <a:pPr fontAlgn="t"/>
                      <a:endParaRPr lang="en-IN" sz="1500" dirty="0">
                        <a:effectLst/>
                      </a:endParaRPr>
                    </a:p>
                  </a:txBody>
                  <a:tcPr marL="49168" marR="49168" marT="49168" marB="49168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500" dirty="0">
                          <a:effectLst/>
                        </a:rPr>
                        <a:t>We shall now right-rotate the tree, making </a:t>
                      </a:r>
                      <a:r>
                        <a:rPr lang="en-US" sz="1500" b="1" dirty="0">
                          <a:effectLst/>
                        </a:rPr>
                        <a:t>B</a:t>
                      </a:r>
                      <a:r>
                        <a:rPr lang="en-US" sz="1500" dirty="0">
                          <a:effectLst/>
                        </a:rPr>
                        <a:t> the new root node of this </a:t>
                      </a:r>
                      <a:r>
                        <a:rPr lang="en-US" sz="1500" dirty="0" err="1">
                          <a:effectLst/>
                        </a:rPr>
                        <a:t>subtree</a:t>
                      </a:r>
                      <a:r>
                        <a:rPr lang="en-US" sz="1500" dirty="0">
                          <a:effectLst/>
                        </a:rPr>
                        <a:t>. </a:t>
                      </a:r>
                      <a:r>
                        <a:rPr lang="en-US" sz="1500" b="1" dirty="0">
                          <a:effectLst/>
                        </a:rPr>
                        <a:t>C</a:t>
                      </a:r>
                      <a:r>
                        <a:rPr lang="en-US" sz="1500" dirty="0">
                          <a:effectLst/>
                        </a:rPr>
                        <a:t> now becomes the right </a:t>
                      </a:r>
                      <a:r>
                        <a:rPr lang="en-US" sz="1500" dirty="0" err="1">
                          <a:effectLst/>
                        </a:rPr>
                        <a:t>subtree</a:t>
                      </a:r>
                      <a:r>
                        <a:rPr lang="en-US" sz="1500" dirty="0">
                          <a:effectLst/>
                        </a:rPr>
                        <a:t> of its own left </a:t>
                      </a:r>
                      <a:r>
                        <a:rPr lang="en-US" sz="1500" dirty="0" err="1">
                          <a:effectLst/>
                        </a:rPr>
                        <a:t>subtree</a:t>
                      </a:r>
                      <a:r>
                        <a:rPr lang="en-US" sz="1500" dirty="0">
                          <a:effectLst/>
                        </a:rPr>
                        <a:t>.</a:t>
                      </a:r>
                    </a:p>
                  </a:txBody>
                  <a:tcPr marL="49168" marR="49168" marT="49168" marB="49168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87604">
                <a:tc>
                  <a:txBody>
                    <a:bodyPr/>
                    <a:lstStyle/>
                    <a:p>
                      <a:pPr fontAlgn="t"/>
                      <a:endParaRPr lang="en-IN" sz="1500" dirty="0">
                        <a:effectLst/>
                      </a:endParaRPr>
                    </a:p>
                  </a:txBody>
                  <a:tcPr marL="49168" marR="49168" marT="49168" marB="49168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500" dirty="0">
                          <a:effectLst/>
                        </a:rPr>
                        <a:t>The tree is now balanced</a:t>
                      </a:r>
                      <a:r>
                        <a:rPr lang="en-US" sz="1500" dirty="0" smtClean="0">
                          <a:effectLst/>
                        </a:rPr>
                        <a:t>.</a:t>
                      </a:r>
                    </a:p>
                    <a:p>
                      <a:pPr fontAlgn="ctr"/>
                      <a:endParaRPr lang="en-US" sz="1500" dirty="0" smtClean="0">
                        <a:effectLst/>
                      </a:endParaRPr>
                    </a:p>
                    <a:p>
                      <a:pPr fontAlgn="ctr"/>
                      <a:endParaRPr lang="en-US" sz="1500" dirty="0" smtClean="0">
                        <a:effectLst/>
                      </a:endParaRPr>
                    </a:p>
                    <a:p>
                      <a:pPr fontAlgn="ctr"/>
                      <a:endParaRPr lang="en-US" sz="1500" dirty="0" smtClean="0">
                        <a:effectLst/>
                      </a:endParaRPr>
                    </a:p>
                    <a:p>
                      <a:pPr fontAlgn="ctr"/>
                      <a:endParaRPr lang="en-US" sz="1500" dirty="0" smtClean="0">
                        <a:effectLst/>
                      </a:endParaRPr>
                    </a:p>
                    <a:p>
                      <a:pPr fontAlgn="ctr"/>
                      <a:endParaRPr lang="en-US" sz="1500" dirty="0" smtClean="0">
                        <a:effectLst/>
                      </a:endParaRPr>
                    </a:p>
                    <a:p>
                      <a:pPr fontAlgn="ctr"/>
                      <a:endParaRPr lang="en-US" sz="1500" dirty="0" smtClean="0">
                        <a:effectLst/>
                      </a:endParaRPr>
                    </a:p>
                    <a:p>
                      <a:pPr fontAlgn="ctr"/>
                      <a:endParaRPr lang="en-US" sz="1500" dirty="0" smtClean="0">
                        <a:effectLst/>
                      </a:endParaRPr>
                    </a:p>
                    <a:p>
                      <a:pPr fontAlgn="ctr"/>
                      <a:endParaRPr lang="en-US" sz="1500" dirty="0" smtClean="0">
                        <a:effectLst/>
                      </a:endParaRPr>
                    </a:p>
                    <a:p>
                      <a:pPr fontAlgn="ctr"/>
                      <a:endParaRPr lang="en-US" sz="1500" dirty="0" smtClean="0">
                        <a:effectLst/>
                      </a:endParaRPr>
                    </a:p>
                    <a:p>
                      <a:pPr fontAlgn="ctr"/>
                      <a:endParaRPr lang="en-US" sz="1500" dirty="0" smtClean="0">
                        <a:effectLst/>
                      </a:endParaRPr>
                    </a:p>
                    <a:p>
                      <a:pPr fontAlgn="ctr"/>
                      <a:endParaRPr lang="en-US" sz="1500" dirty="0">
                        <a:effectLst/>
                      </a:endParaRPr>
                    </a:p>
                  </a:txBody>
                  <a:tcPr marL="49168" marR="49168" marT="49168" marB="49168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9179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1909</TotalTime>
  <Words>357</Words>
  <Application>Microsoft Office PowerPoint</Application>
  <PresentationFormat>Widescreen</PresentationFormat>
  <Paragraphs>58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Data Structure Height Balanced tree</vt:lpstr>
      <vt:lpstr>AVL Trees </vt:lpstr>
      <vt:lpstr>AVL Trees</vt:lpstr>
      <vt:lpstr>AVL Trees</vt:lpstr>
      <vt:lpstr>AVL Rotations </vt:lpstr>
      <vt:lpstr>Left Rotation </vt:lpstr>
      <vt:lpstr>Right Rotation </vt:lpstr>
      <vt:lpstr>Left-Right Rotation </vt:lpstr>
      <vt:lpstr>PowerPoint Presentation</vt:lpstr>
      <vt:lpstr>Right-Left Rotation 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 Height Balanced tree</dc:title>
  <dc:creator>HP</dc:creator>
  <cp:lastModifiedBy>HP</cp:lastModifiedBy>
  <cp:revision>8</cp:revision>
  <dcterms:created xsi:type="dcterms:W3CDTF">2020-04-16T08:01:49Z</dcterms:created>
  <dcterms:modified xsi:type="dcterms:W3CDTF">2020-04-17T15:51:09Z</dcterms:modified>
</cp:coreProperties>
</file>