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59" r:id="rId11"/>
    <p:sldId id="260"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621F8F-6727-4613-827D-84471941D2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E6099-1782-415E-A202-598086FD1E6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21F8F-6727-4613-827D-84471941D2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E6099-1782-415E-A202-598086FD1E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21F8F-6727-4613-827D-84471941D2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E6099-1782-415E-A202-598086FD1E6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21F8F-6727-4613-827D-84471941D2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E6099-1782-415E-A202-598086FD1E6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21F8F-6727-4613-827D-84471941D2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E6099-1782-415E-A202-598086FD1E6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621F8F-6727-4613-827D-84471941D2D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E6099-1782-415E-A202-598086FD1E6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621F8F-6727-4613-827D-84471941D2DE}"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3E6099-1782-415E-A202-598086FD1E6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621F8F-6727-4613-827D-84471941D2DE}"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3E6099-1782-415E-A202-598086FD1E6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21F8F-6727-4613-827D-84471941D2DE}"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3E6099-1782-415E-A202-598086FD1E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21F8F-6727-4613-827D-84471941D2D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E6099-1782-415E-A202-598086FD1E6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21F8F-6727-4613-827D-84471941D2D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E6099-1782-415E-A202-598086FD1E6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21F8F-6727-4613-827D-84471941D2DE}" type="datetimeFigureOut">
              <a:rPr lang="en-US" smtClean="0"/>
              <a:t>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E6099-1782-415E-A202-598086FD1E6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Merge Sort </a:t>
            </a:r>
            <a:br>
              <a:rPr lang="en-US"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da-DK" dirty="0"/>
              <a:t>MERGE_SORT(arr, beg, end)  </a:t>
            </a:r>
          </a:p>
          <a:p>
            <a:pPr>
              <a:buNone/>
            </a:pPr>
            <a:r>
              <a:rPr lang="da-DK" dirty="0"/>
              <a:t>  </a:t>
            </a:r>
          </a:p>
          <a:p>
            <a:pPr>
              <a:buNone/>
            </a:pPr>
            <a:r>
              <a:rPr lang="da-DK" b="1" dirty="0"/>
              <a:t>if</a:t>
            </a:r>
            <a:r>
              <a:rPr lang="da-DK" dirty="0"/>
              <a:t> beg &lt; end  </a:t>
            </a:r>
          </a:p>
          <a:p>
            <a:pPr>
              <a:buNone/>
            </a:pPr>
            <a:r>
              <a:rPr lang="da-DK" dirty="0"/>
              <a:t>set mid = (beg + end)/2  </a:t>
            </a:r>
          </a:p>
          <a:p>
            <a:pPr>
              <a:buNone/>
            </a:pPr>
            <a:r>
              <a:rPr lang="da-DK" dirty="0"/>
              <a:t>MERGE_SORT(arr, beg, mid)  </a:t>
            </a:r>
          </a:p>
          <a:p>
            <a:pPr>
              <a:buNone/>
            </a:pPr>
            <a:r>
              <a:rPr lang="da-DK" dirty="0"/>
              <a:t>MERGE_SORT(arr, mid + 1, end)  </a:t>
            </a:r>
          </a:p>
          <a:p>
            <a:pPr>
              <a:buNone/>
            </a:pPr>
            <a:r>
              <a:rPr lang="da-DK" dirty="0"/>
              <a:t>MERGE (arr, beg, mid, end)  </a:t>
            </a:r>
          </a:p>
          <a:p>
            <a:pPr>
              <a:buNone/>
            </a:pPr>
            <a:r>
              <a:rPr lang="da-DK" dirty="0"/>
              <a:t>end of </a:t>
            </a:r>
            <a:r>
              <a:rPr lang="da-DK" b="1" dirty="0"/>
              <a:t>if</a:t>
            </a:r>
            <a:r>
              <a:rPr lang="da-DK" dirty="0"/>
              <a:t>  </a:t>
            </a:r>
          </a:p>
          <a:p>
            <a:pPr>
              <a:buNone/>
            </a:pPr>
            <a:r>
              <a:rPr lang="da-DK" dirty="0"/>
              <a:t>  </a:t>
            </a:r>
          </a:p>
          <a:p>
            <a:pPr>
              <a:buNone/>
            </a:pPr>
            <a:r>
              <a:rPr lang="da-DK" dirty="0"/>
              <a:t>END MERGE_SORT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Time Complexity</a:t>
            </a:r>
            <a:br>
              <a:rPr lang="en-US" dirty="0"/>
            </a:br>
            <a:endParaRPr lang="en-US" dirty="0"/>
          </a:p>
        </p:txBody>
      </p:sp>
      <p:sp>
        <p:nvSpPr>
          <p:cNvPr id="3" name="Content Placeholder 2"/>
          <p:cNvSpPr>
            <a:spLocks noGrp="1"/>
          </p:cNvSpPr>
          <p:nvPr>
            <p:ph idx="1"/>
          </p:nvPr>
        </p:nvSpPr>
        <p:spPr/>
        <p:txBody>
          <a:bodyPr/>
          <a:lstStyle/>
          <a:p>
            <a:r>
              <a:rPr lang="en-US" b="1" dirty="0"/>
              <a:t>Best </a:t>
            </a:r>
            <a:r>
              <a:rPr lang="en-US" b="1" dirty="0" smtClean="0"/>
              <a:t>Case    </a:t>
            </a:r>
            <a:r>
              <a:rPr lang="en-US" dirty="0"/>
              <a:t>O(n*</a:t>
            </a:r>
            <a:r>
              <a:rPr lang="en-US" dirty="0" err="1"/>
              <a:t>logn</a:t>
            </a:r>
            <a:r>
              <a:rPr lang="en-US" dirty="0" smtClean="0"/>
              <a:t>)</a:t>
            </a:r>
          </a:p>
          <a:p>
            <a:r>
              <a:rPr lang="en-US" b="1" dirty="0"/>
              <a:t>Average </a:t>
            </a:r>
            <a:r>
              <a:rPr lang="en-US" b="1" dirty="0" err="1"/>
              <a:t>Case</a:t>
            </a:r>
            <a:r>
              <a:rPr lang="en-US" dirty="0" err="1"/>
              <a:t>O</a:t>
            </a:r>
            <a:r>
              <a:rPr lang="en-US" dirty="0"/>
              <a:t>(n*</a:t>
            </a:r>
            <a:r>
              <a:rPr lang="en-US" dirty="0" err="1"/>
              <a:t>logn</a:t>
            </a:r>
            <a:r>
              <a:rPr lang="en-US" dirty="0" smtClean="0"/>
              <a:t>)</a:t>
            </a:r>
          </a:p>
          <a:p>
            <a:r>
              <a:rPr lang="en-US" b="1" dirty="0"/>
              <a:t>Worst </a:t>
            </a:r>
            <a:r>
              <a:rPr lang="en-US" b="1" dirty="0" err="1"/>
              <a:t>Case</a:t>
            </a:r>
            <a:r>
              <a:rPr lang="en-US" dirty="0" err="1"/>
              <a:t>O</a:t>
            </a:r>
            <a:r>
              <a:rPr lang="en-US" dirty="0"/>
              <a:t>(n*</a:t>
            </a:r>
            <a:r>
              <a:rPr lang="en-US" dirty="0" err="1"/>
              <a:t>logn</a:t>
            </a:r>
            <a:r>
              <a:rPr lang="en-US" dirty="0" smtClean="0"/>
              <a:t>)</a:t>
            </a:r>
          </a:p>
          <a:p>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Best Case Complexity -</a:t>
            </a:r>
            <a:r>
              <a:rPr lang="en-US" dirty="0"/>
              <a:t> It occurs when there is no sorting required, i.e. the array is already sorted. The best-case time complexity of merge sort is </a:t>
            </a:r>
            <a:r>
              <a:rPr lang="en-US" b="1" dirty="0"/>
              <a:t>O(n*</a:t>
            </a:r>
            <a:r>
              <a:rPr lang="en-US" b="1" dirty="0" err="1"/>
              <a:t>logn</a:t>
            </a:r>
            <a:r>
              <a:rPr lang="en-US" b="1" dirty="0"/>
              <a:t>)</a:t>
            </a:r>
            <a:r>
              <a:rPr lang="en-US" dirty="0"/>
              <a:t>.</a:t>
            </a:r>
          </a:p>
          <a:p>
            <a:r>
              <a:rPr lang="en-US" b="1" dirty="0"/>
              <a:t>Average Case Complexity -</a:t>
            </a:r>
            <a:r>
              <a:rPr lang="en-US" dirty="0"/>
              <a:t> It occurs when the array elements are in jumbled order that is not properly ascending and not properly descending. The average case time complexity of merge sort is </a:t>
            </a:r>
            <a:r>
              <a:rPr lang="en-US" b="1" dirty="0"/>
              <a:t>O(n*</a:t>
            </a:r>
            <a:r>
              <a:rPr lang="en-US" b="1" dirty="0" err="1"/>
              <a:t>logn</a:t>
            </a:r>
            <a:r>
              <a:rPr lang="en-US" b="1" dirty="0"/>
              <a:t>)</a:t>
            </a:r>
            <a:r>
              <a:rPr lang="en-US" dirty="0"/>
              <a:t>.</a:t>
            </a:r>
          </a:p>
          <a:p>
            <a:r>
              <a:rPr lang="en-US" b="1" dirty="0"/>
              <a:t>Worst Case Complexity -</a:t>
            </a:r>
            <a:r>
              <a:rPr lang="en-US" dirty="0"/>
              <a:t> It occurs when the array elements are required to be sorted in reverse order. That means suppose you have to sort the array elements in ascending order, but its elements are in descending order. The worst-case time complexity of merge sort is </a:t>
            </a:r>
            <a:r>
              <a:rPr lang="en-US" b="1" dirty="0"/>
              <a:t>O(n*</a:t>
            </a:r>
            <a:r>
              <a:rPr lang="en-US" b="1" dirty="0" err="1"/>
              <a:t>logn</a:t>
            </a:r>
            <a:r>
              <a:rPr lang="en-US" b="1" dirty="0"/>
              <a:t>)</a:t>
            </a:r>
            <a:r>
              <a:rPr lang="en-US" dirty="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space complexity of merge sort is O(n). It is because, in merge sort, an extra variable is required for swapping.</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Merge sort is the sorting technique that follows the divide and conquer approach. This article will be very helpful and interesting to students as they might face merge sort as a question in their </a:t>
            </a:r>
            <a:r>
              <a:rPr lang="en-US" dirty="0" smtClean="0"/>
              <a:t>examinations</a:t>
            </a:r>
          </a:p>
          <a:p>
            <a:r>
              <a:rPr lang="en-US" dirty="0"/>
              <a:t>Merge sort is similar to the quick sort algorithm as it uses the divide and conquer approach to sort the elements. It is one of the most popular and efficient sorting algorithm. It divides the given list into two equal halves, calls itself for the two halves and then merges the two sorted halves. We have to define the </a:t>
            </a:r>
            <a:r>
              <a:rPr lang="en-US" b="1" dirty="0"/>
              <a:t>merge()</a:t>
            </a:r>
            <a:r>
              <a:rPr lang="en-US" dirty="0"/>
              <a:t> function to perform the merging.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sub-lists are divided again and again into halves until the list cannot be divided further. Then we combine the pair of one element lists into two-element lists, sorting them in the process. The sorted two-element pairs is merged into the four-element lists, and so on until we get the sorted list.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457200" indent="-457200">
              <a:spcBef>
                <a:spcPts val="700"/>
              </a:spcBef>
              <a:buClr>
                <a:srgbClr val="003366"/>
              </a:buClr>
              <a:buSzPct val="75000"/>
              <a:buFont typeface="Wingdings" charset="2"/>
              <a:buChar char=""/>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2800" dirty="0" err="1" smtClean="0">
                <a:solidFill>
                  <a:srgbClr val="003366"/>
                </a:solidFill>
                <a:latin typeface="Arial" charset="0"/>
              </a:rPr>
              <a:t>MergeSort</a:t>
            </a:r>
            <a:r>
              <a:rPr lang="en-US" sz="2800" dirty="0" smtClean="0">
                <a:solidFill>
                  <a:srgbClr val="003366"/>
                </a:solidFill>
                <a:latin typeface="Arial" charset="0"/>
              </a:rPr>
              <a:t> is a recursive sorting procedure that uses at most </a:t>
            </a:r>
            <a:r>
              <a:rPr lang="en-US" sz="2800" b="1" dirty="0" smtClean="0">
                <a:solidFill>
                  <a:srgbClr val="003366"/>
                </a:solidFill>
                <a:latin typeface="Arial" charset="0"/>
              </a:rPr>
              <a:t>O(n </a:t>
            </a:r>
            <a:r>
              <a:rPr lang="en-US" sz="2800" b="1" dirty="0" err="1" smtClean="0">
                <a:solidFill>
                  <a:srgbClr val="003366"/>
                </a:solidFill>
                <a:latin typeface="Arial" charset="0"/>
              </a:rPr>
              <a:t>lg</a:t>
            </a:r>
            <a:r>
              <a:rPr lang="en-US" sz="2800" b="1" dirty="0" smtClean="0">
                <a:solidFill>
                  <a:srgbClr val="003366"/>
                </a:solidFill>
                <a:latin typeface="Arial" charset="0"/>
              </a:rPr>
              <a:t>(n))</a:t>
            </a:r>
            <a:r>
              <a:rPr lang="en-US" sz="2800" dirty="0" smtClean="0">
                <a:solidFill>
                  <a:srgbClr val="003366"/>
                </a:solidFill>
                <a:latin typeface="Arial" charset="0"/>
              </a:rPr>
              <a:t> comparisons. </a:t>
            </a:r>
          </a:p>
          <a:p>
            <a:pPr marL="457200" indent="-457200">
              <a:spcBef>
                <a:spcPts val="700"/>
              </a:spcBef>
              <a:buClr>
                <a:srgbClr val="003366"/>
              </a:buClr>
              <a:buSzPct val="75000"/>
              <a:buFont typeface="Wingdings" charset="2"/>
              <a:buChar char=""/>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2800" dirty="0" smtClean="0">
                <a:solidFill>
                  <a:srgbClr val="003366"/>
                </a:solidFill>
                <a:latin typeface="Arial" charset="0"/>
              </a:rPr>
              <a:t>To sort an array of </a:t>
            </a:r>
            <a:r>
              <a:rPr lang="en-US" sz="2800" b="1" dirty="0" smtClean="0">
                <a:solidFill>
                  <a:srgbClr val="003366"/>
                </a:solidFill>
                <a:latin typeface="Arial" charset="0"/>
              </a:rPr>
              <a:t>n</a:t>
            </a:r>
            <a:r>
              <a:rPr lang="en-US" sz="2800" dirty="0" smtClean="0">
                <a:solidFill>
                  <a:srgbClr val="003366"/>
                </a:solidFill>
                <a:latin typeface="Arial" charset="0"/>
              </a:rPr>
              <a:t> elements, we perform the following steps in sequence: </a:t>
            </a:r>
          </a:p>
          <a:p>
            <a:pPr marL="457200" indent="-457200">
              <a:spcBef>
                <a:spcPts val="700"/>
              </a:spcBef>
              <a:buClr>
                <a:srgbClr val="003366"/>
              </a:buClr>
              <a:buSzPct val="75000"/>
              <a:buFont typeface="Wingdings" charset="2"/>
              <a:buChar char=""/>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2800" dirty="0" smtClean="0">
                <a:solidFill>
                  <a:srgbClr val="003366"/>
                </a:solidFill>
                <a:latin typeface="Arial" charset="0"/>
              </a:rPr>
              <a:t>If </a:t>
            </a:r>
            <a:r>
              <a:rPr lang="en-US" sz="2800" b="1" dirty="0" smtClean="0">
                <a:solidFill>
                  <a:srgbClr val="003366"/>
                </a:solidFill>
                <a:latin typeface="Arial" charset="0"/>
              </a:rPr>
              <a:t>n &lt; 2</a:t>
            </a:r>
            <a:r>
              <a:rPr lang="en-US" sz="2800" dirty="0" smtClean="0">
                <a:solidFill>
                  <a:srgbClr val="003366"/>
                </a:solidFill>
                <a:latin typeface="Arial" charset="0"/>
              </a:rPr>
              <a:t> then the array is already sorted. </a:t>
            </a:r>
          </a:p>
          <a:p>
            <a:pPr marL="457200" indent="-457200">
              <a:spcBef>
                <a:spcPts val="700"/>
              </a:spcBef>
              <a:buClr>
                <a:srgbClr val="003366"/>
              </a:buClr>
              <a:buSzPct val="75000"/>
              <a:buFont typeface="Wingdings" charset="2"/>
              <a:buChar char=""/>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2800" dirty="0" smtClean="0">
                <a:solidFill>
                  <a:srgbClr val="003366"/>
                </a:solidFill>
                <a:latin typeface="Arial" charset="0"/>
              </a:rPr>
              <a:t>Otherwise, </a:t>
            </a:r>
            <a:r>
              <a:rPr lang="en-US" sz="2800" b="1" dirty="0" smtClean="0">
                <a:solidFill>
                  <a:srgbClr val="003366"/>
                </a:solidFill>
                <a:latin typeface="Arial" charset="0"/>
              </a:rPr>
              <a:t>n &gt; 1</a:t>
            </a:r>
            <a:r>
              <a:rPr lang="en-US" sz="2800" dirty="0" smtClean="0">
                <a:solidFill>
                  <a:srgbClr val="003366"/>
                </a:solidFill>
                <a:latin typeface="Arial" charset="0"/>
              </a:rPr>
              <a:t>, and we perform the following three steps in sequence: </a:t>
            </a:r>
          </a:p>
          <a:p>
            <a:pPr marL="836613" lvl="1" indent="-379413">
              <a:spcBef>
                <a:spcPts val="600"/>
              </a:spcBef>
              <a:buClr>
                <a:srgbClr val="003366"/>
              </a:buClr>
              <a:buSzPct val="75000"/>
              <a:buFont typeface="Arial" charset="0"/>
              <a:buAutoNum type="arabicPeriod"/>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b="1" dirty="0" smtClean="0">
                <a:solidFill>
                  <a:srgbClr val="003366"/>
                </a:solidFill>
                <a:latin typeface="Arial" charset="0"/>
              </a:rPr>
              <a:t>Sort </a:t>
            </a:r>
            <a:r>
              <a:rPr lang="en-US" dirty="0" smtClean="0">
                <a:solidFill>
                  <a:srgbClr val="003366"/>
                </a:solidFill>
                <a:latin typeface="Arial" charset="0"/>
              </a:rPr>
              <a:t>the</a:t>
            </a:r>
            <a:r>
              <a:rPr lang="en-US" b="1" dirty="0" smtClean="0">
                <a:solidFill>
                  <a:srgbClr val="003366"/>
                </a:solidFill>
                <a:latin typeface="Arial" charset="0"/>
              </a:rPr>
              <a:t> </a:t>
            </a:r>
            <a:r>
              <a:rPr lang="en-US" b="1" u="sng" dirty="0" smtClean="0">
                <a:solidFill>
                  <a:srgbClr val="003366"/>
                </a:solidFill>
                <a:latin typeface="Arial" charset="0"/>
              </a:rPr>
              <a:t>left</a:t>
            </a:r>
            <a:r>
              <a:rPr lang="en-US" b="1" dirty="0" smtClean="0">
                <a:solidFill>
                  <a:srgbClr val="003366"/>
                </a:solidFill>
                <a:latin typeface="Arial" charset="0"/>
              </a:rPr>
              <a:t> </a:t>
            </a:r>
            <a:r>
              <a:rPr lang="en-US" b="1" u="sng" dirty="0" smtClean="0">
                <a:solidFill>
                  <a:srgbClr val="003366"/>
                </a:solidFill>
                <a:latin typeface="Arial" charset="0"/>
              </a:rPr>
              <a:t>half</a:t>
            </a:r>
            <a:r>
              <a:rPr lang="en-US" dirty="0" smtClean="0">
                <a:solidFill>
                  <a:srgbClr val="003366"/>
                </a:solidFill>
                <a:latin typeface="Arial" charset="0"/>
              </a:rPr>
              <a:t> of the </a:t>
            </a:r>
            <a:r>
              <a:rPr lang="en-US" dirty="0" err="1" smtClean="0">
                <a:solidFill>
                  <a:srgbClr val="003366"/>
                </a:solidFill>
                <a:latin typeface="Arial" charset="0"/>
              </a:rPr>
              <a:t>the</a:t>
            </a:r>
            <a:r>
              <a:rPr lang="en-US" dirty="0" smtClean="0">
                <a:solidFill>
                  <a:srgbClr val="003366"/>
                </a:solidFill>
                <a:latin typeface="Arial" charset="0"/>
              </a:rPr>
              <a:t> array using </a:t>
            </a:r>
            <a:r>
              <a:rPr lang="en-US" dirty="0" err="1" smtClean="0">
                <a:solidFill>
                  <a:srgbClr val="003366"/>
                </a:solidFill>
                <a:latin typeface="Arial" charset="0"/>
              </a:rPr>
              <a:t>MergeSort</a:t>
            </a:r>
            <a:r>
              <a:rPr lang="en-US" dirty="0" smtClean="0">
                <a:solidFill>
                  <a:srgbClr val="003366"/>
                </a:solidFill>
                <a:latin typeface="Arial" charset="0"/>
              </a:rPr>
              <a:t>. </a:t>
            </a:r>
          </a:p>
          <a:p>
            <a:pPr marL="836613" lvl="1" indent="-379413">
              <a:spcBef>
                <a:spcPts val="600"/>
              </a:spcBef>
              <a:buClr>
                <a:srgbClr val="003366"/>
              </a:buClr>
              <a:buSzPct val="75000"/>
              <a:buFont typeface="Arial" charset="0"/>
              <a:buAutoNum type="arabicPeriod"/>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b="1" dirty="0" smtClean="0">
                <a:solidFill>
                  <a:srgbClr val="003366"/>
                </a:solidFill>
                <a:latin typeface="Arial" charset="0"/>
              </a:rPr>
              <a:t>Sort </a:t>
            </a:r>
            <a:r>
              <a:rPr lang="en-US" dirty="0" smtClean="0">
                <a:solidFill>
                  <a:srgbClr val="003366"/>
                </a:solidFill>
                <a:latin typeface="Arial" charset="0"/>
              </a:rPr>
              <a:t>the</a:t>
            </a:r>
            <a:r>
              <a:rPr lang="en-US" b="1" dirty="0" smtClean="0">
                <a:solidFill>
                  <a:srgbClr val="003366"/>
                </a:solidFill>
                <a:latin typeface="Arial" charset="0"/>
              </a:rPr>
              <a:t> </a:t>
            </a:r>
            <a:r>
              <a:rPr lang="en-US" b="1" u="sng" dirty="0" smtClean="0">
                <a:solidFill>
                  <a:srgbClr val="003366"/>
                </a:solidFill>
                <a:latin typeface="Arial" charset="0"/>
              </a:rPr>
              <a:t>right</a:t>
            </a:r>
            <a:r>
              <a:rPr lang="en-US" b="1" dirty="0" smtClean="0">
                <a:solidFill>
                  <a:srgbClr val="003366"/>
                </a:solidFill>
                <a:latin typeface="Arial" charset="0"/>
              </a:rPr>
              <a:t> </a:t>
            </a:r>
            <a:r>
              <a:rPr lang="en-US" b="1" u="sng" dirty="0" smtClean="0">
                <a:solidFill>
                  <a:srgbClr val="003366"/>
                </a:solidFill>
                <a:latin typeface="Arial" charset="0"/>
              </a:rPr>
              <a:t>half</a:t>
            </a:r>
            <a:r>
              <a:rPr lang="en-US" b="1" dirty="0" smtClean="0">
                <a:solidFill>
                  <a:srgbClr val="003366"/>
                </a:solidFill>
                <a:latin typeface="Arial" charset="0"/>
              </a:rPr>
              <a:t> </a:t>
            </a:r>
            <a:r>
              <a:rPr lang="en-US" dirty="0" smtClean="0">
                <a:solidFill>
                  <a:srgbClr val="003366"/>
                </a:solidFill>
                <a:latin typeface="Arial" charset="0"/>
              </a:rPr>
              <a:t>of the </a:t>
            </a:r>
            <a:r>
              <a:rPr lang="en-US" dirty="0" err="1" smtClean="0">
                <a:solidFill>
                  <a:srgbClr val="003366"/>
                </a:solidFill>
                <a:latin typeface="Arial" charset="0"/>
              </a:rPr>
              <a:t>the</a:t>
            </a:r>
            <a:r>
              <a:rPr lang="en-US" dirty="0" smtClean="0">
                <a:solidFill>
                  <a:srgbClr val="003366"/>
                </a:solidFill>
                <a:latin typeface="Arial" charset="0"/>
              </a:rPr>
              <a:t> array using </a:t>
            </a:r>
            <a:r>
              <a:rPr lang="en-US" dirty="0" err="1" smtClean="0">
                <a:solidFill>
                  <a:srgbClr val="003366"/>
                </a:solidFill>
                <a:latin typeface="Arial" charset="0"/>
              </a:rPr>
              <a:t>MergeSort</a:t>
            </a:r>
            <a:r>
              <a:rPr lang="en-US" dirty="0" smtClean="0">
                <a:solidFill>
                  <a:srgbClr val="003366"/>
                </a:solidFill>
                <a:latin typeface="Arial" charset="0"/>
              </a:rPr>
              <a:t>. </a:t>
            </a:r>
          </a:p>
          <a:p>
            <a:pPr marL="836613" lvl="1" indent="-379413">
              <a:spcBef>
                <a:spcPts val="600"/>
              </a:spcBef>
              <a:buClr>
                <a:srgbClr val="003366"/>
              </a:buClr>
              <a:buSzPct val="75000"/>
              <a:buFont typeface="Arial" charset="0"/>
              <a:buAutoNum type="arabicPeriod"/>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b="1" u="sng" dirty="0" smtClean="0">
                <a:solidFill>
                  <a:srgbClr val="003366"/>
                </a:solidFill>
                <a:latin typeface="Arial" charset="0"/>
              </a:rPr>
              <a:t>Merge</a:t>
            </a:r>
            <a:r>
              <a:rPr lang="en-US" dirty="0" smtClean="0">
                <a:solidFill>
                  <a:srgbClr val="003366"/>
                </a:solidFill>
                <a:latin typeface="Arial" charset="0"/>
              </a:rPr>
              <a:t> the sorted left and right halves.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important part of the merge sort is the </a:t>
            </a:r>
            <a:r>
              <a:rPr lang="en-US" b="1" dirty="0"/>
              <a:t>MERGE</a:t>
            </a:r>
            <a:r>
              <a:rPr lang="en-US" dirty="0"/>
              <a:t> function. This function performs the merging of two sorted sub-arrays that are </a:t>
            </a:r>
            <a:r>
              <a:rPr lang="en-US" b="1" dirty="0"/>
              <a:t>A[beg…mid]</a:t>
            </a:r>
            <a:r>
              <a:rPr lang="en-US" dirty="0"/>
              <a:t> and </a:t>
            </a:r>
            <a:r>
              <a:rPr lang="en-US" b="1" dirty="0"/>
              <a:t>A[mid+1…end]</a:t>
            </a:r>
            <a:r>
              <a:rPr lang="en-US" dirty="0"/>
              <a:t>, to build one sorted array </a:t>
            </a:r>
            <a:r>
              <a:rPr lang="en-US" b="1" dirty="0"/>
              <a:t>A[beg…end]</a:t>
            </a:r>
            <a:r>
              <a:rPr lang="en-US" dirty="0"/>
              <a:t>. So, the inputs of the </a:t>
            </a:r>
            <a:r>
              <a:rPr lang="en-US" b="1" dirty="0"/>
              <a:t>MERGE</a:t>
            </a:r>
            <a:r>
              <a:rPr lang="en-US" dirty="0"/>
              <a:t> function are </a:t>
            </a:r>
            <a:r>
              <a:rPr lang="en-US" b="1" dirty="0"/>
              <a:t>A[], beg, mid,</a:t>
            </a:r>
            <a:r>
              <a:rPr lang="en-US" dirty="0"/>
              <a:t> and </a:t>
            </a:r>
            <a:r>
              <a:rPr lang="en-US" b="1" dirty="0"/>
              <a:t>end</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0"/>
            <a:ext cx="4572000" cy="6186309"/>
          </a:xfrm>
          <a:prstGeom prst="rect">
            <a:avLst/>
          </a:prstGeom>
        </p:spPr>
        <p:txBody>
          <a:bodyPr>
            <a:spAutoFit/>
          </a:bodyPr>
          <a:lstStyle/>
          <a:p>
            <a:r>
              <a:rPr lang="en-US" dirty="0"/>
              <a:t>/* Function to merge the </a:t>
            </a:r>
            <a:r>
              <a:rPr lang="en-US" dirty="0" err="1"/>
              <a:t>subarrays</a:t>
            </a:r>
            <a:r>
              <a:rPr lang="en-US" dirty="0"/>
              <a:t> of a[] */  </a:t>
            </a:r>
          </a:p>
          <a:p>
            <a:r>
              <a:rPr lang="en-US" b="1" dirty="0"/>
              <a:t>void</a:t>
            </a:r>
            <a:r>
              <a:rPr lang="en-US" dirty="0"/>
              <a:t> merge(</a:t>
            </a:r>
            <a:r>
              <a:rPr lang="en-US" b="1" dirty="0" err="1"/>
              <a:t>int</a:t>
            </a:r>
            <a:r>
              <a:rPr lang="en-US" dirty="0"/>
              <a:t> a[], </a:t>
            </a:r>
            <a:r>
              <a:rPr lang="en-US" b="1" dirty="0" err="1"/>
              <a:t>int</a:t>
            </a:r>
            <a:r>
              <a:rPr lang="en-US" dirty="0"/>
              <a:t> beg, </a:t>
            </a:r>
            <a:r>
              <a:rPr lang="en-US" b="1" dirty="0" err="1"/>
              <a:t>int</a:t>
            </a:r>
            <a:r>
              <a:rPr lang="en-US" dirty="0"/>
              <a:t> mid, </a:t>
            </a:r>
            <a:r>
              <a:rPr lang="en-US" b="1" dirty="0" err="1"/>
              <a:t>int</a:t>
            </a:r>
            <a:r>
              <a:rPr lang="en-US" dirty="0"/>
              <a:t> end)    </a:t>
            </a:r>
          </a:p>
          <a:p>
            <a:r>
              <a:rPr lang="en-US" dirty="0"/>
              <a:t>{    </a:t>
            </a:r>
          </a:p>
          <a:p>
            <a:r>
              <a:rPr lang="en-US" dirty="0"/>
              <a:t>    </a:t>
            </a:r>
            <a:r>
              <a:rPr lang="en-US" b="1" dirty="0" err="1"/>
              <a:t>int</a:t>
            </a:r>
            <a:r>
              <a:rPr lang="en-US" dirty="0"/>
              <a:t> </a:t>
            </a:r>
            <a:r>
              <a:rPr lang="en-US" dirty="0" err="1"/>
              <a:t>i</a:t>
            </a:r>
            <a:r>
              <a:rPr lang="en-US" dirty="0"/>
              <a:t>, j, k;  </a:t>
            </a:r>
          </a:p>
          <a:p>
            <a:r>
              <a:rPr lang="en-US" dirty="0"/>
              <a:t>    </a:t>
            </a:r>
            <a:r>
              <a:rPr lang="en-US" b="1" dirty="0" err="1"/>
              <a:t>int</a:t>
            </a:r>
            <a:r>
              <a:rPr lang="en-US" dirty="0"/>
              <a:t> n1 = mid - beg + 1;    </a:t>
            </a:r>
          </a:p>
          <a:p>
            <a:r>
              <a:rPr lang="en-US" dirty="0"/>
              <a:t>    </a:t>
            </a:r>
            <a:r>
              <a:rPr lang="en-US" b="1" dirty="0" err="1"/>
              <a:t>int</a:t>
            </a:r>
            <a:r>
              <a:rPr lang="en-US" dirty="0"/>
              <a:t> n2 = end - mid;    </a:t>
            </a:r>
          </a:p>
          <a:p>
            <a:r>
              <a:rPr lang="en-US" dirty="0"/>
              <a:t>      </a:t>
            </a:r>
          </a:p>
          <a:p>
            <a:r>
              <a:rPr lang="en-US" dirty="0"/>
              <a:t>    </a:t>
            </a:r>
            <a:r>
              <a:rPr lang="en-US" b="1" dirty="0" err="1"/>
              <a:t>int</a:t>
            </a:r>
            <a:r>
              <a:rPr lang="en-US" dirty="0"/>
              <a:t> </a:t>
            </a:r>
            <a:r>
              <a:rPr lang="en-US" dirty="0" err="1"/>
              <a:t>LeftArray</a:t>
            </a:r>
            <a:r>
              <a:rPr lang="en-US" dirty="0"/>
              <a:t>[n1], </a:t>
            </a:r>
            <a:r>
              <a:rPr lang="en-US" dirty="0" err="1"/>
              <a:t>RightArray</a:t>
            </a:r>
            <a:r>
              <a:rPr lang="en-US" dirty="0"/>
              <a:t>[n2]; //temporary arrays  </a:t>
            </a:r>
          </a:p>
          <a:p>
            <a:r>
              <a:rPr lang="en-US" dirty="0"/>
              <a:t>      </a:t>
            </a:r>
          </a:p>
          <a:p>
            <a:r>
              <a:rPr lang="en-US" dirty="0"/>
              <a:t>    /* copy data to temp arrays */  </a:t>
            </a:r>
          </a:p>
          <a:p>
            <a:r>
              <a:rPr lang="en-US" dirty="0"/>
              <a:t>    </a:t>
            </a:r>
            <a:r>
              <a:rPr lang="en-US" b="1" dirty="0"/>
              <a:t>for</a:t>
            </a:r>
            <a:r>
              <a:rPr lang="en-US" dirty="0"/>
              <a:t> (</a:t>
            </a:r>
            <a:r>
              <a:rPr lang="en-US" b="1" dirty="0" err="1"/>
              <a:t>int</a:t>
            </a:r>
            <a:r>
              <a:rPr lang="en-US" dirty="0"/>
              <a:t> </a:t>
            </a:r>
            <a:r>
              <a:rPr lang="en-US" dirty="0" err="1"/>
              <a:t>i</a:t>
            </a:r>
            <a:r>
              <a:rPr lang="en-US" dirty="0"/>
              <a:t> = 0; </a:t>
            </a:r>
            <a:r>
              <a:rPr lang="en-US" dirty="0" err="1"/>
              <a:t>i</a:t>
            </a:r>
            <a:r>
              <a:rPr lang="en-US" dirty="0"/>
              <a:t> &lt; n1; </a:t>
            </a:r>
            <a:r>
              <a:rPr lang="en-US" dirty="0" err="1"/>
              <a:t>i</a:t>
            </a:r>
            <a:r>
              <a:rPr lang="en-US" dirty="0"/>
              <a:t>++)    </a:t>
            </a:r>
          </a:p>
          <a:p>
            <a:r>
              <a:rPr lang="en-US" dirty="0"/>
              <a:t>    </a:t>
            </a:r>
            <a:r>
              <a:rPr lang="en-US" dirty="0" err="1"/>
              <a:t>LeftArray</a:t>
            </a:r>
            <a:r>
              <a:rPr lang="en-US" dirty="0"/>
              <a:t>[</a:t>
            </a:r>
            <a:r>
              <a:rPr lang="en-US" dirty="0" err="1"/>
              <a:t>i</a:t>
            </a:r>
            <a:r>
              <a:rPr lang="en-US" dirty="0"/>
              <a:t>] = a[beg + </a:t>
            </a:r>
            <a:r>
              <a:rPr lang="en-US" dirty="0" err="1"/>
              <a:t>i</a:t>
            </a:r>
            <a:r>
              <a:rPr lang="en-US" dirty="0"/>
              <a:t>];    </a:t>
            </a:r>
          </a:p>
          <a:p>
            <a:r>
              <a:rPr lang="en-US" dirty="0"/>
              <a:t>    </a:t>
            </a:r>
            <a:r>
              <a:rPr lang="en-US" b="1" dirty="0"/>
              <a:t>for</a:t>
            </a:r>
            <a:r>
              <a:rPr lang="en-US" dirty="0"/>
              <a:t> (</a:t>
            </a:r>
            <a:r>
              <a:rPr lang="en-US" b="1" dirty="0" err="1"/>
              <a:t>int</a:t>
            </a:r>
            <a:r>
              <a:rPr lang="en-US" dirty="0"/>
              <a:t> j = 0; j &lt; n2; j++)    </a:t>
            </a:r>
          </a:p>
          <a:p>
            <a:r>
              <a:rPr lang="en-US" dirty="0"/>
              <a:t>    </a:t>
            </a:r>
            <a:r>
              <a:rPr lang="en-US" dirty="0" err="1"/>
              <a:t>RightArray</a:t>
            </a:r>
            <a:r>
              <a:rPr lang="en-US" dirty="0"/>
              <a:t>[j] = a[mid + 1 + j];    </a:t>
            </a:r>
          </a:p>
          <a:p>
            <a:r>
              <a:rPr lang="en-US" dirty="0"/>
              <a:t>      </a:t>
            </a:r>
          </a:p>
          <a:p>
            <a:r>
              <a:rPr lang="en-US" dirty="0"/>
              <a:t>    </a:t>
            </a:r>
            <a:r>
              <a:rPr lang="en-US" dirty="0" err="1"/>
              <a:t>i</a:t>
            </a:r>
            <a:r>
              <a:rPr lang="en-US" dirty="0"/>
              <a:t> = 0, /* initial index of first sub-array */  </a:t>
            </a:r>
          </a:p>
          <a:p>
            <a:r>
              <a:rPr lang="en-US" dirty="0"/>
              <a:t>    j = 0; /* initial index of second sub-array */   </a:t>
            </a:r>
          </a:p>
          <a:p>
            <a:r>
              <a:rPr lang="en-US" dirty="0"/>
              <a:t>    k = beg;  /* initial index of merged sub-array */  </a:t>
            </a:r>
          </a:p>
          <a:p>
            <a:r>
              <a:rPr lang="en-US" dirty="0"/>
              <a:t>      </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4247317"/>
          </a:xfrm>
          <a:prstGeom prst="rect">
            <a:avLst/>
          </a:prstGeom>
        </p:spPr>
        <p:txBody>
          <a:bodyPr wrap="square">
            <a:spAutoFit/>
          </a:bodyPr>
          <a:lstStyle/>
          <a:p>
            <a:r>
              <a:rPr lang="en-US" dirty="0" smtClean="0"/>
              <a:t>  </a:t>
            </a:r>
            <a:r>
              <a:rPr lang="en-US" b="1" dirty="0" smtClean="0"/>
              <a:t>while</a:t>
            </a:r>
            <a:r>
              <a:rPr lang="en-US" dirty="0" smtClean="0"/>
              <a:t> (</a:t>
            </a:r>
            <a:r>
              <a:rPr lang="en-US" dirty="0" err="1" smtClean="0"/>
              <a:t>i</a:t>
            </a:r>
            <a:r>
              <a:rPr lang="en-US" dirty="0" smtClean="0"/>
              <a:t> &lt; n1 &amp;&amp; j &lt; n2)    </a:t>
            </a:r>
          </a:p>
          <a:p>
            <a:r>
              <a:rPr lang="en-US" dirty="0" smtClean="0"/>
              <a:t>    {    </a:t>
            </a:r>
          </a:p>
          <a:p>
            <a:r>
              <a:rPr lang="en-US" dirty="0" smtClean="0"/>
              <a:t>        </a:t>
            </a:r>
            <a:r>
              <a:rPr lang="en-US" b="1" dirty="0" smtClean="0"/>
              <a:t>if</a:t>
            </a:r>
            <a:r>
              <a:rPr lang="en-US" dirty="0" smtClean="0"/>
              <a:t>(</a:t>
            </a:r>
            <a:r>
              <a:rPr lang="en-US" dirty="0" err="1" smtClean="0"/>
              <a:t>LeftArray</a:t>
            </a:r>
            <a:r>
              <a:rPr lang="en-US" dirty="0" smtClean="0"/>
              <a:t>[</a:t>
            </a:r>
            <a:r>
              <a:rPr lang="en-US" dirty="0" err="1" smtClean="0"/>
              <a:t>i</a:t>
            </a:r>
            <a:r>
              <a:rPr lang="en-US" dirty="0" smtClean="0"/>
              <a:t>] &lt;= </a:t>
            </a:r>
            <a:r>
              <a:rPr lang="en-US" dirty="0" err="1" smtClean="0"/>
              <a:t>RightArray</a:t>
            </a:r>
            <a:r>
              <a:rPr lang="en-US" dirty="0" smtClean="0"/>
              <a:t>[j])    </a:t>
            </a:r>
          </a:p>
          <a:p>
            <a:r>
              <a:rPr lang="en-US" dirty="0" smtClean="0"/>
              <a:t>        {    </a:t>
            </a:r>
          </a:p>
          <a:p>
            <a:r>
              <a:rPr lang="en-US" dirty="0" smtClean="0"/>
              <a:t>            a[k] = </a:t>
            </a:r>
            <a:r>
              <a:rPr lang="en-US" dirty="0" err="1" smtClean="0"/>
              <a:t>LeftArray</a:t>
            </a:r>
            <a:r>
              <a:rPr lang="en-US" dirty="0" smtClean="0"/>
              <a:t>[</a:t>
            </a:r>
            <a:r>
              <a:rPr lang="en-US" dirty="0" err="1" smtClean="0"/>
              <a:t>i</a:t>
            </a:r>
            <a:r>
              <a:rPr lang="en-US" dirty="0" smtClean="0"/>
              <a:t>];    </a:t>
            </a:r>
          </a:p>
          <a:p>
            <a:r>
              <a:rPr lang="en-US" dirty="0" smtClean="0"/>
              <a:t>            </a:t>
            </a:r>
            <a:r>
              <a:rPr lang="en-US" dirty="0" err="1" smtClean="0"/>
              <a:t>i</a:t>
            </a:r>
            <a:r>
              <a:rPr lang="en-US" dirty="0" smtClean="0"/>
              <a:t>++;    </a:t>
            </a:r>
          </a:p>
          <a:p>
            <a:r>
              <a:rPr lang="en-US" dirty="0" smtClean="0"/>
              <a:t>        }    </a:t>
            </a:r>
          </a:p>
          <a:p>
            <a:r>
              <a:rPr lang="en-US" dirty="0" smtClean="0"/>
              <a:t>        </a:t>
            </a:r>
            <a:r>
              <a:rPr lang="en-US" b="1" dirty="0" smtClean="0"/>
              <a:t>else</a:t>
            </a:r>
            <a:r>
              <a:rPr lang="en-US" dirty="0" smtClean="0"/>
              <a:t>    </a:t>
            </a:r>
          </a:p>
          <a:p>
            <a:r>
              <a:rPr lang="en-US" dirty="0" smtClean="0"/>
              <a:t>        {    </a:t>
            </a:r>
          </a:p>
          <a:p>
            <a:r>
              <a:rPr lang="en-US" dirty="0" smtClean="0"/>
              <a:t>            a[k] = </a:t>
            </a:r>
            <a:r>
              <a:rPr lang="en-US" dirty="0" err="1" smtClean="0"/>
              <a:t>RightArray</a:t>
            </a:r>
            <a:r>
              <a:rPr lang="en-US" dirty="0" smtClean="0"/>
              <a:t>[j];    </a:t>
            </a:r>
          </a:p>
          <a:p>
            <a:r>
              <a:rPr lang="en-US" dirty="0" smtClean="0"/>
              <a:t>            j++;    </a:t>
            </a:r>
          </a:p>
          <a:p>
            <a:r>
              <a:rPr lang="en-US" dirty="0" smtClean="0"/>
              <a:t>        }    </a:t>
            </a:r>
          </a:p>
          <a:p>
            <a:r>
              <a:rPr lang="en-US" dirty="0" smtClean="0"/>
              <a:t>        k++;    </a:t>
            </a:r>
          </a:p>
          <a:p>
            <a:r>
              <a:rPr lang="en-US" dirty="0" smtClean="0"/>
              <a:t>    }    </a:t>
            </a:r>
          </a:p>
          <a:p>
            <a:r>
              <a:rPr lang="en-US" dirty="0" smtClean="0"/>
              <a:t>  </a:t>
            </a:r>
            <a:endParaRPr lang="en-US" dirty="0"/>
          </a:p>
        </p:txBody>
      </p:sp>
      <p:sp>
        <p:nvSpPr>
          <p:cNvPr id="3" name="Rectangle 2"/>
          <p:cNvSpPr/>
          <p:nvPr/>
        </p:nvSpPr>
        <p:spPr>
          <a:xfrm>
            <a:off x="4191000" y="2887682"/>
            <a:ext cx="4572000" cy="3970318"/>
          </a:xfrm>
          <a:prstGeom prst="rect">
            <a:avLst/>
          </a:prstGeom>
        </p:spPr>
        <p:txBody>
          <a:bodyPr>
            <a:spAutoFit/>
          </a:bodyPr>
          <a:lstStyle/>
          <a:p>
            <a:r>
              <a:rPr lang="en-US" dirty="0" smtClean="0"/>
              <a:t>  </a:t>
            </a:r>
            <a:r>
              <a:rPr lang="en-US" b="1" dirty="0" smtClean="0"/>
              <a:t>while</a:t>
            </a:r>
            <a:r>
              <a:rPr lang="en-US" dirty="0" smtClean="0"/>
              <a:t> (</a:t>
            </a:r>
            <a:r>
              <a:rPr lang="en-US" dirty="0" err="1" smtClean="0"/>
              <a:t>i</a:t>
            </a:r>
            <a:r>
              <a:rPr lang="en-US" dirty="0" smtClean="0"/>
              <a:t>&lt;n1)    </a:t>
            </a:r>
          </a:p>
          <a:p>
            <a:r>
              <a:rPr lang="en-US" dirty="0" smtClean="0"/>
              <a:t>    {    </a:t>
            </a:r>
          </a:p>
          <a:p>
            <a:r>
              <a:rPr lang="en-US" dirty="0" smtClean="0"/>
              <a:t>        a[k] = </a:t>
            </a:r>
            <a:r>
              <a:rPr lang="en-US" dirty="0" err="1" smtClean="0"/>
              <a:t>LeftArray</a:t>
            </a:r>
            <a:r>
              <a:rPr lang="en-US" dirty="0" smtClean="0"/>
              <a:t>[</a:t>
            </a:r>
            <a:r>
              <a:rPr lang="en-US" dirty="0" err="1" smtClean="0"/>
              <a:t>i</a:t>
            </a:r>
            <a:r>
              <a:rPr lang="en-US" dirty="0" smtClean="0"/>
              <a:t>];    </a:t>
            </a:r>
          </a:p>
          <a:p>
            <a:r>
              <a:rPr lang="en-US" dirty="0" smtClean="0"/>
              <a:t>        </a:t>
            </a:r>
            <a:r>
              <a:rPr lang="en-US" dirty="0" err="1" smtClean="0"/>
              <a:t>i</a:t>
            </a:r>
            <a:r>
              <a:rPr lang="en-US" dirty="0" smtClean="0"/>
              <a:t>++;    </a:t>
            </a:r>
          </a:p>
          <a:p>
            <a:r>
              <a:rPr lang="en-US" dirty="0" smtClean="0"/>
              <a:t>        k++;    </a:t>
            </a:r>
          </a:p>
          <a:p>
            <a:r>
              <a:rPr lang="en-US" dirty="0" smtClean="0"/>
              <a:t>    }    </a:t>
            </a:r>
          </a:p>
          <a:p>
            <a:r>
              <a:rPr lang="en-US" dirty="0" smtClean="0"/>
              <a:t>      </a:t>
            </a:r>
          </a:p>
          <a:p>
            <a:r>
              <a:rPr lang="en-US" dirty="0" smtClean="0"/>
              <a:t>    </a:t>
            </a:r>
            <a:r>
              <a:rPr lang="en-US" b="1" dirty="0" smtClean="0"/>
              <a:t>while</a:t>
            </a:r>
            <a:r>
              <a:rPr lang="en-US" dirty="0" smtClean="0"/>
              <a:t> (j&lt;n2)    </a:t>
            </a:r>
          </a:p>
          <a:p>
            <a:r>
              <a:rPr lang="en-US" dirty="0" smtClean="0"/>
              <a:t>    {    </a:t>
            </a:r>
          </a:p>
          <a:p>
            <a:r>
              <a:rPr lang="en-US" dirty="0" smtClean="0"/>
              <a:t>        a[k] = </a:t>
            </a:r>
            <a:r>
              <a:rPr lang="en-US" dirty="0" err="1" smtClean="0"/>
              <a:t>RightArray</a:t>
            </a:r>
            <a:r>
              <a:rPr lang="en-US" dirty="0" smtClean="0"/>
              <a:t>[j];    </a:t>
            </a:r>
          </a:p>
          <a:p>
            <a:r>
              <a:rPr lang="en-US" dirty="0" smtClean="0"/>
              <a:t>        j++;    </a:t>
            </a:r>
          </a:p>
          <a:p>
            <a:r>
              <a:rPr lang="en-US" dirty="0" smtClean="0"/>
              <a:t>        k++;    </a:t>
            </a:r>
          </a:p>
          <a:p>
            <a:r>
              <a:rPr lang="en-US" dirty="0" smtClean="0"/>
              <a:t>    }    </a:t>
            </a:r>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Merge sort Algorithm</a:t>
            </a:r>
            <a:br>
              <a:rPr lang="en-US" dirty="0"/>
            </a:br>
            <a:endParaRPr lang="en-US" dirty="0"/>
          </a:p>
        </p:txBody>
      </p:sp>
      <p:pic>
        <p:nvPicPr>
          <p:cNvPr id="1026" name="Picture 2" descr="Merge sort"/>
          <p:cNvPicPr>
            <a:picLocks noChangeAspect="1" noChangeArrowheads="1"/>
          </p:cNvPicPr>
          <p:nvPr/>
        </p:nvPicPr>
        <p:blipFill>
          <a:blip r:embed="rId2"/>
          <a:srcRect/>
          <a:stretch>
            <a:fillRect/>
          </a:stretch>
        </p:blipFill>
        <p:spPr bwMode="auto">
          <a:xfrm>
            <a:off x="-228600" y="1295400"/>
            <a:ext cx="4286250" cy="781051"/>
          </a:xfrm>
          <a:prstGeom prst="rect">
            <a:avLst/>
          </a:prstGeom>
          <a:noFill/>
        </p:spPr>
      </p:pic>
      <p:pic>
        <p:nvPicPr>
          <p:cNvPr id="1028" name="Picture 4" descr="Merge sort"/>
          <p:cNvPicPr>
            <a:picLocks noChangeAspect="1" noChangeArrowheads="1"/>
          </p:cNvPicPr>
          <p:nvPr/>
        </p:nvPicPr>
        <p:blipFill>
          <a:blip r:embed="rId3"/>
          <a:srcRect/>
          <a:stretch>
            <a:fillRect/>
          </a:stretch>
        </p:blipFill>
        <p:spPr bwMode="auto">
          <a:xfrm>
            <a:off x="0" y="2133600"/>
            <a:ext cx="4724400" cy="677165"/>
          </a:xfrm>
          <a:prstGeom prst="rect">
            <a:avLst/>
          </a:prstGeom>
          <a:noFill/>
        </p:spPr>
      </p:pic>
      <p:pic>
        <p:nvPicPr>
          <p:cNvPr id="1030" name="Picture 6" descr="Merge sort"/>
          <p:cNvPicPr>
            <a:picLocks noChangeAspect="1" noChangeArrowheads="1"/>
          </p:cNvPicPr>
          <p:nvPr/>
        </p:nvPicPr>
        <p:blipFill>
          <a:blip r:embed="rId4"/>
          <a:srcRect/>
          <a:stretch>
            <a:fillRect/>
          </a:stretch>
        </p:blipFill>
        <p:spPr bwMode="auto">
          <a:xfrm>
            <a:off x="0" y="2895600"/>
            <a:ext cx="4800600" cy="664084"/>
          </a:xfrm>
          <a:prstGeom prst="rect">
            <a:avLst/>
          </a:prstGeom>
          <a:noFill/>
        </p:spPr>
      </p:pic>
      <p:pic>
        <p:nvPicPr>
          <p:cNvPr id="1032" name="Picture 8" descr="Merge sort"/>
          <p:cNvPicPr>
            <a:picLocks noChangeAspect="1" noChangeArrowheads="1"/>
          </p:cNvPicPr>
          <p:nvPr/>
        </p:nvPicPr>
        <p:blipFill>
          <a:blip r:embed="rId5"/>
          <a:srcRect/>
          <a:stretch>
            <a:fillRect/>
          </a:stretch>
        </p:blipFill>
        <p:spPr bwMode="auto">
          <a:xfrm>
            <a:off x="0" y="3581400"/>
            <a:ext cx="5334000" cy="590843"/>
          </a:xfrm>
          <a:prstGeom prst="rect">
            <a:avLst/>
          </a:prstGeom>
          <a:noFill/>
        </p:spPr>
      </p:pic>
      <p:pic>
        <p:nvPicPr>
          <p:cNvPr id="1034" name="Picture 10" descr="Merge sort"/>
          <p:cNvPicPr>
            <a:picLocks noChangeAspect="1" noChangeArrowheads="1"/>
          </p:cNvPicPr>
          <p:nvPr/>
        </p:nvPicPr>
        <p:blipFill>
          <a:blip r:embed="rId6"/>
          <a:srcRect/>
          <a:stretch>
            <a:fillRect/>
          </a:stretch>
        </p:blipFill>
        <p:spPr bwMode="auto">
          <a:xfrm>
            <a:off x="4267200" y="4191000"/>
            <a:ext cx="4572000" cy="632461"/>
          </a:xfrm>
          <a:prstGeom prst="rect">
            <a:avLst/>
          </a:prstGeom>
          <a:noFill/>
        </p:spPr>
      </p:pic>
      <p:pic>
        <p:nvPicPr>
          <p:cNvPr id="1036" name="Picture 12" descr="Merge sort"/>
          <p:cNvPicPr>
            <a:picLocks noChangeAspect="1" noChangeArrowheads="1"/>
          </p:cNvPicPr>
          <p:nvPr/>
        </p:nvPicPr>
        <p:blipFill>
          <a:blip r:embed="rId7"/>
          <a:srcRect/>
          <a:stretch>
            <a:fillRect/>
          </a:stretch>
        </p:blipFill>
        <p:spPr bwMode="auto">
          <a:xfrm>
            <a:off x="3886200" y="4876800"/>
            <a:ext cx="5257800" cy="727330"/>
          </a:xfrm>
          <a:prstGeom prst="rect">
            <a:avLst/>
          </a:prstGeom>
          <a:noFill/>
        </p:spPr>
      </p:pic>
      <p:pic>
        <p:nvPicPr>
          <p:cNvPr id="1038" name="Picture 14" descr="Merge sort"/>
          <p:cNvPicPr>
            <a:picLocks noChangeAspect="1" noChangeArrowheads="1"/>
          </p:cNvPicPr>
          <p:nvPr/>
        </p:nvPicPr>
        <p:blipFill>
          <a:blip r:embed="rId8"/>
          <a:srcRect/>
          <a:stretch>
            <a:fillRect/>
          </a:stretch>
        </p:blipFill>
        <p:spPr bwMode="auto">
          <a:xfrm>
            <a:off x="4800600" y="5819775"/>
            <a:ext cx="4343400" cy="78905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combine them in the same manner they were broken.</a:t>
            </a:r>
          </a:p>
          <a:p>
            <a:r>
              <a:rPr lang="en-US" dirty="0"/>
              <a:t>In combining, first compare the element of each array and then combine them into another array in sorted order.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338</Words>
  <Application>Microsoft Office PowerPoint</Application>
  <PresentationFormat>On-screen Show (4:3)</PresentationFormat>
  <Paragraphs>83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Merge Sort  </vt:lpstr>
      <vt:lpstr>Slide 2</vt:lpstr>
      <vt:lpstr>Slide 3</vt:lpstr>
      <vt:lpstr>Slide 4</vt:lpstr>
      <vt:lpstr>Slide 5</vt:lpstr>
      <vt:lpstr>Slide 6</vt:lpstr>
      <vt:lpstr>Slide 7</vt:lpstr>
      <vt:lpstr>Working of Merge sort Algorithm </vt:lpstr>
      <vt:lpstr>Slide 9</vt:lpstr>
      <vt:lpstr>Algorithm </vt:lpstr>
      <vt:lpstr>Time Complexity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 Sort</dc:title>
  <dc:creator>Admin</dc:creator>
  <cp:lastModifiedBy>Admin</cp:lastModifiedBy>
  <cp:revision>6</cp:revision>
  <dcterms:created xsi:type="dcterms:W3CDTF">2023-01-16T10:05:42Z</dcterms:created>
  <dcterms:modified xsi:type="dcterms:W3CDTF">2023-01-16T10:46:58Z</dcterms:modified>
</cp:coreProperties>
</file>