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69D89-581D-4D9F-A189-FC61FEE1C06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7D3F3-64DB-47DC-BD73-8735724979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9F89A-D3AB-434F-A097-733AD497A406}" type="slidenum">
              <a:rPr lang="en-US"/>
              <a:pPr/>
              <a:t>2</a:t>
            </a:fld>
            <a:endParaRPr lang="en-US"/>
          </a:p>
        </p:txBody>
      </p:sp>
      <p:sp>
        <p:nvSpPr>
          <p:cNvPr id="1208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51BAA-B2BC-4E12-BB16-4CB13EF568C0}" type="slidenum">
              <a:rPr lang="en-US"/>
              <a:pPr/>
              <a:t>11</a:t>
            </a:fld>
            <a:endParaRPr lang="en-US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9D24FF-10AC-4754-9642-5E18799DFD30}" type="slidenum">
              <a:rPr lang="en-US"/>
              <a:pPr/>
              <a:t>12</a:t>
            </a:fld>
            <a:endParaRPr lang="en-US"/>
          </a:p>
        </p:txBody>
      </p:sp>
      <p:sp>
        <p:nvSpPr>
          <p:cNvPr id="1310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E91B5-B063-408B-8F2F-7371276E4B8D}" type="slidenum">
              <a:rPr lang="en-US"/>
              <a:pPr/>
              <a:t>13</a:t>
            </a:fld>
            <a:endParaRPr lang="en-US"/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938005-ED94-4B64-9BBF-8B5F4E5062B7}" type="slidenum">
              <a:rPr lang="en-US"/>
              <a:pPr/>
              <a:t>14</a:t>
            </a:fld>
            <a:endParaRPr lang="en-US"/>
          </a:p>
        </p:txBody>
      </p:sp>
      <p:sp>
        <p:nvSpPr>
          <p:cNvPr id="133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FF54B-E0F4-42DE-8313-D8A86FF49C60}" type="slidenum">
              <a:rPr lang="en-US"/>
              <a:pPr/>
              <a:t>15</a:t>
            </a:fld>
            <a:endParaRPr lang="en-US"/>
          </a:p>
        </p:txBody>
      </p:sp>
      <p:sp>
        <p:nvSpPr>
          <p:cNvPr id="134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F4697-AE70-4AB5-88F5-F30DA6CCA9D4}" type="slidenum">
              <a:rPr lang="en-US"/>
              <a:pPr/>
              <a:t>3</a:t>
            </a:fld>
            <a:endParaRPr lang="en-US"/>
          </a:p>
        </p:txBody>
      </p:sp>
      <p:sp>
        <p:nvSpPr>
          <p:cNvPr id="1218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99099-DB5B-4538-ABEB-1600A9336B09}" type="slidenum">
              <a:rPr lang="en-US"/>
              <a:pPr/>
              <a:t>4</a:t>
            </a:fld>
            <a:endParaRPr lang="en-US"/>
          </a:p>
        </p:txBody>
      </p:sp>
      <p:sp>
        <p:nvSpPr>
          <p:cNvPr id="1228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53052-AE45-44EC-B6FC-1D69CDDCC086}" type="slidenum">
              <a:rPr lang="en-US"/>
              <a:pPr/>
              <a:t>5</a:t>
            </a:fld>
            <a:endParaRPr lang="en-US"/>
          </a:p>
        </p:txBody>
      </p:sp>
      <p:sp>
        <p:nvSpPr>
          <p:cNvPr id="1239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05817-026C-4FDC-9680-55701BF2315D}" type="slidenum">
              <a:rPr lang="en-US"/>
              <a:pPr/>
              <a:t>6</a:t>
            </a:fld>
            <a:endParaRPr lang="en-US"/>
          </a:p>
        </p:txBody>
      </p:sp>
      <p:sp>
        <p:nvSpPr>
          <p:cNvPr id="1249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44CB72-BF24-4CC1-8FAF-A7340AD0B6CA}" type="slidenum">
              <a:rPr lang="en-US"/>
              <a:pPr/>
              <a:t>7</a:t>
            </a:fld>
            <a:endParaRPr lang="en-US"/>
          </a:p>
        </p:txBody>
      </p:sp>
      <p:sp>
        <p:nvSpPr>
          <p:cNvPr id="1259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993190-BC0C-4A9A-8CB0-E138B0E880B2}" type="slidenum">
              <a:rPr lang="en-US"/>
              <a:pPr/>
              <a:t>8</a:t>
            </a:fld>
            <a:endParaRPr lang="en-US"/>
          </a:p>
        </p:txBody>
      </p:sp>
      <p:sp>
        <p:nvSpPr>
          <p:cNvPr id="1269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DDDA7A-E221-4A40-9A4F-40314D4FB3E1}" type="slidenum">
              <a:rPr lang="en-US"/>
              <a:pPr/>
              <a:t>9</a:t>
            </a:fld>
            <a:endParaRPr lang="en-US"/>
          </a:p>
        </p:txBody>
      </p:sp>
      <p:sp>
        <p:nvSpPr>
          <p:cNvPr id="1280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B91A8-3E68-4754-9407-CB0716CA29E7}" type="slidenum">
              <a:rPr lang="en-US"/>
              <a:pPr/>
              <a:t>10</a:t>
            </a:fld>
            <a:endParaRPr lang="en-US"/>
          </a:p>
        </p:txBody>
      </p:sp>
      <p:sp>
        <p:nvSpPr>
          <p:cNvPr id="1290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85F6-1169-422D-B16A-AB261DAEF67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071A-5C86-4FBA-ACFB-10CF31CB8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85F6-1169-422D-B16A-AB261DAEF67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071A-5C86-4FBA-ACFB-10CF31CB8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85F6-1169-422D-B16A-AB261DAEF67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071A-5C86-4FBA-ACFB-10CF31CB8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AE8A1-5D51-4F76-9333-7A2E78A68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34858-5DCB-4679-9D98-13A9E7879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85F6-1169-422D-B16A-AB261DAEF67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071A-5C86-4FBA-ACFB-10CF31CB8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85F6-1169-422D-B16A-AB261DAEF67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071A-5C86-4FBA-ACFB-10CF31CB8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85F6-1169-422D-B16A-AB261DAEF67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071A-5C86-4FBA-ACFB-10CF31CB8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85F6-1169-422D-B16A-AB261DAEF67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071A-5C86-4FBA-ACFB-10CF31CB8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85F6-1169-422D-B16A-AB261DAEF67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071A-5C86-4FBA-ACFB-10CF31CB8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85F6-1169-422D-B16A-AB261DAEF67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071A-5C86-4FBA-ACFB-10CF31CB8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85F6-1169-422D-B16A-AB261DAEF67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071A-5C86-4FBA-ACFB-10CF31CB8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85F6-1169-422D-B16A-AB261DAEF67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071A-5C86-4FBA-ACFB-10CF31CB8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C85F6-1169-422D-B16A-AB261DAEF67A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071A-5C86-4FBA-ACFB-10CF31CB8C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82D5D8-A027-433A-954E-5CDEB09E17BE}" type="slidenum">
              <a:rPr lang="en-US"/>
              <a:pPr/>
              <a:t>10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Worst Case Partitioning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59762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smtClean="0"/>
              <a:t>Worst-case partitioning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One region has one element and the other  has n – 1 elements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Maximally unbalanced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Recurrence: q=1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smtClean="0"/>
              <a:t>T(n) = T(1) + T(n – 1) + </a:t>
            </a:r>
            <a:r>
              <a:rPr lang="en-US" sz="2000" smtClean="0">
                <a:sym typeface="Symbol" pitchFamily="16" charset="2"/>
              </a:rPr>
              <a:t>n, 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smtClean="0">
                <a:sym typeface="Symbol" pitchFamily="16" charset="2"/>
              </a:rPr>
              <a:t>	T(1) = (1)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smtClean="0">
                <a:sym typeface="Symbol" pitchFamily="16" charset="2"/>
              </a:rPr>
              <a:t>T(n) = T(n – 1) + n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en-US" sz="1800" smtClean="0">
              <a:sym typeface="Symbol" pitchFamily="16" charset="2"/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smtClean="0">
                <a:sym typeface="Symbol" pitchFamily="16" charset="2"/>
              </a:rPr>
              <a:t>	    = </a:t>
            </a:r>
          </a:p>
        </p:txBody>
      </p:sp>
      <p:graphicFrame>
        <p:nvGraphicFramePr>
          <p:cNvPr id="2928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012950" y="5087938"/>
          <a:ext cx="5268913" cy="1036637"/>
        </p:xfrm>
        <a:graphic>
          <a:graphicData uri="http://schemas.openxmlformats.org/presentationml/2006/ole">
            <p:oleObj spid="_x0000_s1026" name="Equation" r:id="rId4" imgW="2323800" imgH="457200" progId="Equation.DSMT4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48200" y="2757488"/>
            <a:ext cx="4011613" cy="2957512"/>
            <a:chOff x="2928" y="1737"/>
            <a:chExt cx="2527" cy="1863"/>
          </a:xfrm>
        </p:grpSpPr>
        <p:sp>
          <p:nvSpPr>
            <p:cNvPr id="7176" name="Text Box 6"/>
            <p:cNvSpPr txBox="1">
              <a:spLocks noChangeArrowheads="1"/>
            </p:cNvSpPr>
            <p:nvPr/>
          </p:nvSpPr>
          <p:spPr bwMode="auto">
            <a:xfrm>
              <a:off x="3409" y="1737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</a:t>
              </a:r>
            </a:p>
          </p:txBody>
        </p:sp>
        <p:sp>
          <p:nvSpPr>
            <p:cNvPr id="7177" name="Text Box 7"/>
            <p:cNvSpPr txBox="1">
              <a:spLocks noChangeArrowheads="1"/>
            </p:cNvSpPr>
            <p:nvPr/>
          </p:nvSpPr>
          <p:spPr bwMode="auto">
            <a:xfrm>
              <a:off x="3630" y="1938"/>
              <a:ext cx="4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 - 1</a:t>
              </a:r>
            </a:p>
          </p:txBody>
        </p:sp>
        <p:sp>
          <p:nvSpPr>
            <p:cNvPr id="7178" name="Text Box 8"/>
            <p:cNvSpPr txBox="1">
              <a:spLocks noChangeArrowheads="1"/>
            </p:cNvSpPr>
            <p:nvPr/>
          </p:nvSpPr>
          <p:spPr bwMode="auto">
            <a:xfrm>
              <a:off x="3847" y="2178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 - 2</a:t>
              </a:r>
            </a:p>
          </p:txBody>
        </p:sp>
        <p:sp>
          <p:nvSpPr>
            <p:cNvPr id="7179" name="Text Box 9"/>
            <p:cNvSpPr txBox="1">
              <a:spLocks noChangeArrowheads="1"/>
            </p:cNvSpPr>
            <p:nvPr/>
          </p:nvSpPr>
          <p:spPr bwMode="auto">
            <a:xfrm>
              <a:off x="4087" y="2418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 - 3</a:t>
              </a:r>
            </a:p>
          </p:txBody>
        </p:sp>
        <p:sp>
          <p:nvSpPr>
            <p:cNvPr id="7180" name="Text Box 10"/>
            <p:cNvSpPr txBox="1">
              <a:spLocks noChangeArrowheads="1"/>
            </p:cNvSpPr>
            <p:nvPr/>
          </p:nvSpPr>
          <p:spPr bwMode="auto">
            <a:xfrm>
              <a:off x="4494" y="280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4715" y="3042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182" name="Text Box 12"/>
            <p:cNvSpPr txBox="1">
              <a:spLocks noChangeArrowheads="1"/>
            </p:cNvSpPr>
            <p:nvPr/>
          </p:nvSpPr>
          <p:spPr bwMode="auto">
            <a:xfrm>
              <a:off x="3120" y="1929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183" name="Text Box 13"/>
            <p:cNvSpPr txBox="1">
              <a:spLocks noChangeArrowheads="1"/>
            </p:cNvSpPr>
            <p:nvPr/>
          </p:nvSpPr>
          <p:spPr bwMode="auto">
            <a:xfrm>
              <a:off x="3323" y="217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184" name="Text Box 14"/>
            <p:cNvSpPr txBox="1">
              <a:spLocks noChangeArrowheads="1"/>
            </p:cNvSpPr>
            <p:nvPr/>
          </p:nvSpPr>
          <p:spPr bwMode="auto">
            <a:xfrm>
              <a:off x="3552" y="241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185" name="Text Box 15"/>
            <p:cNvSpPr txBox="1">
              <a:spLocks noChangeArrowheads="1"/>
            </p:cNvSpPr>
            <p:nvPr/>
          </p:nvSpPr>
          <p:spPr bwMode="auto">
            <a:xfrm>
              <a:off x="4235" y="3042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186" name="Line 16"/>
            <p:cNvSpPr>
              <a:spLocks noChangeShapeType="1"/>
            </p:cNvSpPr>
            <p:nvPr/>
          </p:nvSpPr>
          <p:spPr bwMode="auto">
            <a:xfrm flipH="1">
              <a:off x="331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7"/>
            <p:cNvSpPr>
              <a:spLocks noChangeShapeType="1"/>
            </p:cNvSpPr>
            <p:nvPr/>
          </p:nvSpPr>
          <p:spPr bwMode="auto">
            <a:xfrm flipH="1">
              <a:off x="3504" y="212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18"/>
            <p:cNvSpPr>
              <a:spLocks noChangeShapeType="1"/>
            </p:cNvSpPr>
            <p:nvPr/>
          </p:nvSpPr>
          <p:spPr bwMode="auto">
            <a:xfrm flipH="1">
              <a:off x="3744" y="236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19"/>
            <p:cNvSpPr>
              <a:spLocks noChangeShapeType="1"/>
            </p:cNvSpPr>
            <p:nvPr/>
          </p:nvSpPr>
          <p:spPr bwMode="auto">
            <a:xfrm flipH="1">
              <a:off x="3984" y="2649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Text Box 20"/>
            <p:cNvSpPr txBox="1">
              <a:spLocks noChangeArrowheads="1"/>
            </p:cNvSpPr>
            <p:nvPr/>
          </p:nvSpPr>
          <p:spPr bwMode="auto">
            <a:xfrm>
              <a:off x="3803" y="265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191" name="Line 21"/>
            <p:cNvSpPr>
              <a:spLocks noChangeShapeType="1"/>
            </p:cNvSpPr>
            <p:nvPr/>
          </p:nvSpPr>
          <p:spPr bwMode="auto">
            <a:xfrm>
              <a:off x="360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22"/>
            <p:cNvSpPr>
              <a:spLocks noChangeShapeType="1"/>
            </p:cNvSpPr>
            <p:nvPr/>
          </p:nvSpPr>
          <p:spPr bwMode="auto">
            <a:xfrm>
              <a:off x="3792" y="212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23"/>
            <p:cNvSpPr>
              <a:spLocks noChangeShapeType="1"/>
            </p:cNvSpPr>
            <p:nvPr/>
          </p:nvSpPr>
          <p:spPr bwMode="auto">
            <a:xfrm>
              <a:off x="4032" y="236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4"/>
            <p:cNvSpPr>
              <a:spLocks noChangeAspect="1" noChangeShapeType="1"/>
            </p:cNvSpPr>
            <p:nvPr/>
          </p:nvSpPr>
          <p:spPr bwMode="auto">
            <a:xfrm>
              <a:off x="4272" y="2649"/>
              <a:ext cx="173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5"/>
            <p:cNvSpPr>
              <a:spLocks noChangeShapeType="1"/>
            </p:cNvSpPr>
            <p:nvPr/>
          </p:nvSpPr>
          <p:spPr bwMode="auto">
            <a:xfrm>
              <a:off x="4656" y="298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26"/>
            <p:cNvSpPr>
              <a:spLocks noChangeShapeType="1"/>
            </p:cNvSpPr>
            <p:nvPr/>
          </p:nvSpPr>
          <p:spPr bwMode="auto">
            <a:xfrm flipH="1">
              <a:off x="4416" y="298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27"/>
            <p:cNvSpPr>
              <a:spLocks noChangeShapeType="1"/>
            </p:cNvSpPr>
            <p:nvPr/>
          </p:nvSpPr>
          <p:spPr bwMode="auto">
            <a:xfrm>
              <a:off x="3024" y="1833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Text Box 28"/>
            <p:cNvSpPr txBox="1">
              <a:spLocks noChangeArrowheads="1"/>
            </p:cNvSpPr>
            <p:nvPr/>
          </p:nvSpPr>
          <p:spPr bwMode="auto">
            <a:xfrm>
              <a:off x="2928" y="2409"/>
              <a:ext cx="191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</a:t>
              </a:r>
            </a:p>
          </p:txBody>
        </p:sp>
        <p:sp>
          <p:nvSpPr>
            <p:cNvPr id="7199" name="Text Box 29"/>
            <p:cNvSpPr txBox="1">
              <a:spLocks noChangeArrowheads="1"/>
            </p:cNvSpPr>
            <p:nvPr/>
          </p:nvSpPr>
          <p:spPr bwMode="auto">
            <a:xfrm>
              <a:off x="4944" y="1737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</a:t>
              </a:r>
            </a:p>
          </p:txBody>
        </p:sp>
        <p:sp>
          <p:nvSpPr>
            <p:cNvPr id="7200" name="Text Box 30"/>
            <p:cNvSpPr txBox="1">
              <a:spLocks noChangeArrowheads="1"/>
            </p:cNvSpPr>
            <p:nvPr/>
          </p:nvSpPr>
          <p:spPr bwMode="auto">
            <a:xfrm>
              <a:off x="4944" y="1938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</a:t>
              </a:r>
            </a:p>
          </p:txBody>
        </p:sp>
        <p:sp>
          <p:nvSpPr>
            <p:cNvPr id="7201" name="Text Box 31"/>
            <p:cNvSpPr txBox="1">
              <a:spLocks noChangeArrowheads="1"/>
            </p:cNvSpPr>
            <p:nvPr/>
          </p:nvSpPr>
          <p:spPr bwMode="auto">
            <a:xfrm>
              <a:off x="4944" y="2130"/>
              <a:ext cx="4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 - 1</a:t>
              </a:r>
            </a:p>
          </p:txBody>
        </p:sp>
        <p:sp>
          <p:nvSpPr>
            <p:cNvPr id="7202" name="Text Box 32"/>
            <p:cNvSpPr txBox="1">
              <a:spLocks noChangeArrowheads="1"/>
            </p:cNvSpPr>
            <p:nvPr/>
          </p:nvSpPr>
          <p:spPr bwMode="auto">
            <a:xfrm>
              <a:off x="4944" y="2370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 - 2</a:t>
              </a:r>
            </a:p>
          </p:txBody>
        </p:sp>
        <p:sp>
          <p:nvSpPr>
            <p:cNvPr id="7203" name="Line 33"/>
            <p:cNvSpPr>
              <a:spLocks noChangeShapeType="1"/>
            </p:cNvSpPr>
            <p:nvPr/>
          </p:nvSpPr>
          <p:spPr bwMode="auto">
            <a:xfrm>
              <a:off x="5136" y="260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Text Box 34"/>
            <p:cNvSpPr txBox="1">
              <a:spLocks noChangeArrowheads="1"/>
            </p:cNvSpPr>
            <p:nvPr/>
          </p:nvSpPr>
          <p:spPr bwMode="auto">
            <a:xfrm>
              <a:off x="4992" y="279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205" name="Text Box 35"/>
            <p:cNvSpPr txBox="1">
              <a:spLocks noChangeArrowheads="1"/>
            </p:cNvSpPr>
            <p:nvPr/>
          </p:nvSpPr>
          <p:spPr bwMode="auto">
            <a:xfrm>
              <a:off x="4992" y="304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06" name="Line 36"/>
            <p:cNvSpPr>
              <a:spLocks noChangeShapeType="1"/>
            </p:cNvSpPr>
            <p:nvPr/>
          </p:nvSpPr>
          <p:spPr bwMode="auto">
            <a:xfrm>
              <a:off x="4992" y="327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Text Box 37"/>
            <p:cNvSpPr txBox="1">
              <a:spLocks noChangeArrowheads="1"/>
            </p:cNvSpPr>
            <p:nvPr/>
          </p:nvSpPr>
          <p:spPr bwMode="auto">
            <a:xfrm>
              <a:off x="4992" y="3369"/>
              <a:ext cx="4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  <a:sym typeface="Symbol" pitchFamily="16" charset="2"/>
                </a:rPr>
                <a:t>(n</a:t>
              </a:r>
              <a:r>
                <a:rPr lang="en-US" baseline="30000">
                  <a:latin typeface="Comic Sans MS" pitchFamily="66" charset="0"/>
                  <a:sym typeface="Symbol" pitchFamily="16" charset="2"/>
                </a:rPr>
                <a:t>2</a:t>
              </a:r>
              <a:r>
                <a:rPr lang="en-US">
                  <a:latin typeface="Comic Sans MS" pitchFamily="66" charset="0"/>
                  <a:sym typeface="Symbol" pitchFamily="16" charset="2"/>
                </a:rPr>
                <a:t>)</a:t>
              </a:r>
            </a:p>
          </p:txBody>
        </p:sp>
      </p:grpSp>
      <p:sp>
        <p:nvSpPr>
          <p:cNvPr id="7175" name="Text Box 38"/>
          <p:cNvSpPr txBox="1">
            <a:spLocks noChangeArrowheads="1"/>
          </p:cNvSpPr>
          <p:nvPr/>
        </p:nvSpPr>
        <p:spPr bwMode="auto">
          <a:xfrm>
            <a:off x="2587625" y="6249988"/>
            <a:ext cx="5049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When does the worst case happen?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8DACC0-42B9-4C16-BF57-CEC9C96AE9AE}" type="slidenum">
              <a:rPr lang="en-US"/>
              <a:pPr/>
              <a:t>11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Best Case Partitioning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066800"/>
            <a:ext cx="8335962" cy="2747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/>
              <a:t>Best-case partitioning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Partitioning produces two regions of size </a:t>
            </a:r>
            <a:r>
              <a:rPr lang="en-US" sz="2000" smtClean="0">
                <a:latin typeface="Comic Sans MS" pitchFamily="66" charset="0"/>
              </a:rPr>
              <a:t>n/2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Recurrence: q=n/2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z="2000" smtClean="0">
                <a:latin typeface="Comic Sans MS" pitchFamily="66" charset="0"/>
              </a:rPr>
              <a:t>T(n) = 2T(n/2) + </a:t>
            </a:r>
            <a:r>
              <a:rPr lang="en-US" sz="2000" smtClean="0">
                <a:latin typeface="Comic Sans MS" pitchFamily="66" charset="0"/>
                <a:sym typeface="Symbol" pitchFamily="16" charset="2"/>
              </a:rPr>
              <a:t>(n)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z="2000" smtClean="0">
                <a:latin typeface="Comic Sans MS" pitchFamily="66" charset="0"/>
                <a:sym typeface="Symbol" pitchFamily="16" charset="2"/>
              </a:rPr>
              <a:t>T(n) = (nlgn)</a:t>
            </a:r>
            <a:r>
              <a:rPr lang="en-US" sz="2000" smtClean="0">
                <a:sym typeface="Symbol" pitchFamily="16" charset="2"/>
              </a:rPr>
              <a:t> (Master theorem)</a:t>
            </a:r>
          </a:p>
        </p:txBody>
      </p:sp>
      <p:graphicFrame>
        <p:nvGraphicFramePr>
          <p:cNvPr id="29389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00200" y="3581400"/>
          <a:ext cx="6096000" cy="3074988"/>
        </p:xfrm>
        <a:graphic>
          <a:graphicData uri="http://schemas.openxmlformats.org/presentationml/2006/ole">
            <p:oleObj spid="_x0000_s2050" name="Paint Shop Pro Image" r:id="rId4" imgW="6614634" imgH="3336585" progId="PaintShopPro">
              <p:embed/>
            </p:oleObj>
          </a:graphicData>
        </a:graphic>
      </p:graphicFrame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6248400" y="6400800"/>
            <a:ext cx="1143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7A52EC-1567-4D33-8FB6-51219A463D29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098675" y="2370138"/>
          <a:ext cx="4922838" cy="2992437"/>
        </p:xfrm>
        <a:graphic>
          <a:graphicData uri="http://schemas.openxmlformats.org/presentationml/2006/ole">
            <p:oleObj spid="_x0000_s3074" name="Paint Shop Pro Image" r:id="rId4" imgW="6546341" imgH="3980488" progId="PaintShopPro">
              <p:embed/>
            </p:oleObj>
          </a:graphicData>
        </a:graphic>
      </p:graphicFrame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Between Worst and Best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066800"/>
            <a:ext cx="8259762" cy="2824163"/>
          </a:xfrm>
        </p:spPr>
        <p:txBody>
          <a:bodyPr/>
          <a:lstStyle/>
          <a:p>
            <a:pPr eaLnBrk="1" hangingPunct="1"/>
            <a:endParaRPr lang="en-US" sz="2000" smtClean="0"/>
          </a:p>
          <a:p>
            <a:pPr eaLnBrk="1" hangingPunct="1"/>
            <a:r>
              <a:rPr lang="en-US" sz="2400" smtClean="0"/>
              <a:t>9-to-1 proportional split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mic Sans MS" pitchFamily="66" charset="0"/>
              </a:rPr>
              <a:t>			</a:t>
            </a:r>
            <a:r>
              <a:rPr lang="en-US" sz="1800" smtClean="0">
                <a:latin typeface="Comic Sans MS" pitchFamily="66" charset="0"/>
              </a:rPr>
              <a:t>Q(n) = Q(9n/10) + Q(n/10) + n</a:t>
            </a: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5735638" y="5942013"/>
            <a:ext cx="1487487" cy="4651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23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975" y="4424363"/>
            <a:ext cx="5610225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65E6C7-AC9B-4CED-8617-6DE44A0D624A}" type="slidenum">
              <a:rPr lang="en-US"/>
              <a:pPr/>
              <a:t>13</a:t>
            </a:fld>
            <a:endParaRPr lang="en-US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How does partition affect performance?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14425" y="1611313"/>
            <a:ext cx="7173913" cy="42656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E876E7-3E59-4FD6-AD51-DA655B7E9030}" type="slidenum">
              <a:rPr lang="en-US"/>
              <a:pPr/>
              <a:t>14</a:t>
            </a:fld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How does partition affect performance?</a:t>
            </a:r>
          </a:p>
        </p:txBody>
      </p:sp>
      <p:pic>
        <p:nvPicPr>
          <p:cNvPr id="66564" name="Picture 5"/>
          <p:cNvPicPr>
            <a:picLocks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65275" y="1295400"/>
            <a:ext cx="5861050" cy="53324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554FFE-6BB5-4C8C-A2F2-513D046DA828}" type="slidenum">
              <a:rPr lang="en-US"/>
              <a:pPr/>
              <a:t>15</a:t>
            </a:fld>
            <a:endParaRPr 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Performance of Quicksort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214562"/>
          </a:xfrm>
        </p:spPr>
        <p:txBody>
          <a:bodyPr/>
          <a:lstStyle/>
          <a:p>
            <a:pPr eaLnBrk="1" hangingPunct="1"/>
            <a:r>
              <a:rPr lang="en-US" sz="2400" smtClean="0"/>
              <a:t>Average case</a:t>
            </a:r>
          </a:p>
          <a:p>
            <a:pPr lvl="1" eaLnBrk="1" hangingPunct="1"/>
            <a:r>
              <a:rPr lang="en-US" sz="2000" smtClean="0"/>
              <a:t>All permutations of the input numbers are equally likely</a:t>
            </a:r>
          </a:p>
          <a:p>
            <a:pPr lvl="1" eaLnBrk="1" hangingPunct="1"/>
            <a:r>
              <a:rPr lang="en-US" sz="2000" smtClean="0"/>
              <a:t>On a random input array, we will have a </a:t>
            </a:r>
            <a:r>
              <a:rPr lang="en-US" sz="2000" b="1" smtClean="0"/>
              <a:t>mix</a:t>
            </a:r>
            <a:r>
              <a:rPr lang="en-US" sz="2000" smtClean="0"/>
              <a:t> of well balanced and unbalanced splits</a:t>
            </a:r>
          </a:p>
          <a:p>
            <a:pPr lvl="1" eaLnBrk="1" hangingPunct="1"/>
            <a:r>
              <a:rPr lang="en-US" sz="2000" smtClean="0"/>
              <a:t>Good and bad splits are randomly distributed across throughout the tree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1127125" y="4710113"/>
            <a:ext cx="211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Alternate of a good</a:t>
            </a:r>
          </a:p>
          <a:p>
            <a:r>
              <a:rPr lang="en-US"/>
              <a:t>and a bad split</a:t>
            </a:r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5657850" y="4749800"/>
            <a:ext cx="158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Nearly well</a:t>
            </a:r>
          </a:p>
          <a:p>
            <a:r>
              <a:rPr lang="en-US"/>
              <a:t>balanced split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17588" y="3429000"/>
            <a:ext cx="1447800" cy="685800"/>
            <a:chOff x="641" y="2169"/>
            <a:chExt cx="912" cy="432"/>
          </a:xfrm>
        </p:grpSpPr>
        <p:sp>
          <p:nvSpPr>
            <p:cNvPr id="67608" name="Text Box 7"/>
            <p:cNvSpPr txBox="1">
              <a:spLocks noChangeArrowheads="1"/>
            </p:cNvSpPr>
            <p:nvPr/>
          </p:nvSpPr>
          <p:spPr bwMode="auto">
            <a:xfrm>
              <a:off x="930" y="2169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</a:t>
              </a:r>
            </a:p>
          </p:txBody>
        </p:sp>
        <p:sp>
          <p:nvSpPr>
            <p:cNvPr id="67609" name="Text Box 8"/>
            <p:cNvSpPr txBox="1">
              <a:spLocks noChangeArrowheads="1"/>
            </p:cNvSpPr>
            <p:nvPr/>
          </p:nvSpPr>
          <p:spPr bwMode="auto">
            <a:xfrm>
              <a:off x="1151" y="2370"/>
              <a:ext cx="4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 - 1</a:t>
              </a:r>
            </a:p>
          </p:txBody>
        </p:sp>
        <p:sp>
          <p:nvSpPr>
            <p:cNvPr id="67610" name="Text Box 9"/>
            <p:cNvSpPr txBox="1">
              <a:spLocks noChangeArrowheads="1"/>
            </p:cNvSpPr>
            <p:nvPr/>
          </p:nvSpPr>
          <p:spPr bwMode="auto">
            <a:xfrm>
              <a:off x="641" y="2361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67611" name="Line 10"/>
            <p:cNvSpPr>
              <a:spLocks noChangeShapeType="1"/>
            </p:cNvSpPr>
            <p:nvPr/>
          </p:nvSpPr>
          <p:spPr bwMode="auto">
            <a:xfrm flipH="1">
              <a:off x="833" y="235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12" name="Line 11"/>
            <p:cNvSpPr>
              <a:spLocks noChangeShapeType="1"/>
            </p:cNvSpPr>
            <p:nvPr/>
          </p:nvSpPr>
          <p:spPr bwMode="auto">
            <a:xfrm>
              <a:off x="1121" y="235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90600" y="4038600"/>
            <a:ext cx="2251075" cy="519113"/>
            <a:chOff x="624" y="2553"/>
            <a:chExt cx="1418" cy="327"/>
          </a:xfrm>
        </p:grpSpPr>
        <p:sp>
          <p:nvSpPr>
            <p:cNvPr id="67604" name="Text Box 13"/>
            <p:cNvSpPr txBox="1">
              <a:spLocks noChangeArrowheads="1"/>
            </p:cNvSpPr>
            <p:nvPr/>
          </p:nvSpPr>
          <p:spPr bwMode="auto">
            <a:xfrm>
              <a:off x="1368" y="2649"/>
              <a:ext cx="6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(n – 1)/2</a:t>
              </a:r>
            </a:p>
          </p:txBody>
        </p:sp>
        <p:sp>
          <p:nvSpPr>
            <p:cNvPr id="67605" name="Text Box 14"/>
            <p:cNvSpPr txBox="1">
              <a:spLocks noChangeArrowheads="1"/>
            </p:cNvSpPr>
            <p:nvPr/>
          </p:nvSpPr>
          <p:spPr bwMode="auto">
            <a:xfrm>
              <a:off x="624" y="2649"/>
              <a:ext cx="6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(n – 1)/2</a:t>
              </a:r>
            </a:p>
          </p:txBody>
        </p:sp>
        <p:sp>
          <p:nvSpPr>
            <p:cNvPr id="67606" name="Line 15"/>
            <p:cNvSpPr>
              <a:spLocks noChangeShapeType="1"/>
            </p:cNvSpPr>
            <p:nvPr/>
          </p:nvSpPr>
          <p:spPr bwMode="auto">
            <a:xfrm flipH="1">
              <a:off x="1025" y="255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7" name="Line 16"/>
            <p:cNvSpPr>
              <a:spLocks noChangeShapeType="1"/>
            </p:cNvSpPr>
            <p:nvPr/>
          </p:nvSpPr>
          <p:spPr bwMode="auto">
            <a:xfrm>
              <a:off x="1313" y="255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953000" y="3429000"/>
            <a:ext cx="2641600" cy="900113"/>
            <a:chOff x="2928" y="2265"/>
            <a:chExt cx="1664" cy="567"/>
          </a:xfrm>
        </p:grpSpPr>
        <p:sp>
          <p:nvSpPr>
            <p:cNvPr id="67599" name="Text Box 18"/>
            <p:cNvSpPr txBox="1">
              <a:spLocks noChangeArrowheads="1"/>
            </p:cNvSpPr>
            <p:nvPr/>
          </p:nvSpPr>
          <p:spPr bwMode="auto">
            <a:xfrm>
              <a:off x="3697" y="2265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n</a:t>
              </a:r>
            </a:p>
          </p:txBody>
        </p:sp>
        <p:sp>
          <p:nvSpPr>
            <p:cNvPr id="67600" name="Text Box 19"/>
            <p:cNvSpPr txBox="1">
              <a:spLocks noChangeArrowheads="1"/>
            </p:cNvSpPr>
            <p:nvPr/>
          </p:nvSpPr>
          <p:spPr bwMode="auto">
            <a:xfrm>
              <a:off x="3918" y="2601"/>
              <a:ext cx="6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(n – 1)/2</a:t>
              </a:r>
            </a:p>
          </p:txBody>
        </p:sp>
        <p:sp>
          <p:nvSpPr>
            <p:cNvPr id="67601" name="Text Box 20"/>
            <p:cNvSpPr txBox="1">
              <a:spLocks noChangeArrowheads="1"/>
            </p:cNvSpPr>
            <p:nvPr/>
          </p:nvSpPr>
          <p:spPr bwMode="auto">
            <a:xfrm>
              <a:off x="2928" y="2592"/>
              <a:ext cx="8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(n – 1)/2 + 1</a:t>
              </a:r>
            </a:p>
          </p:txBody>
        </p:sp>
        <p:sp>
          <p:nvSpPr>
            <p:cNvPr id="67602" name="Line 21"/>
            <p:cNvSpPr>
              <a:spLocks noChangeShapeType="1"/>
            </p:cNvSpPr>
            <p:nvPr/>
          </p:nvSpPr>
          <p:spPr bwMode="auto">
            <a:xfrm flipH="1">
              <a:off x="3600" y="24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3" name="Line 22"/>
            <p:cNvSpPr>
              <a:spLocks noChangeShapeType="1"/>
            </p:cNvSpPr>
            <p:nvPr/>
          </p:nvSpPr>
          <p:spPr bwMode="auto">
            <a:xfrm>
              <a:off x="3888" y="24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5959" name="Rectangle 23"/>
          <p:cNvSpPr>
            <a:spLocks noChangeArrowheads="1"/>
          </p:cNvSpPr>
          <p:nvPr/>
        </p:nvSpPr>
        <p:spPr bwMode="auto">
          <a:xfrm>
            <a:off x="533400" y="5634038"/>
            <a:ext cx="8229600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Running time of Quicksort  when levels alternate between good and bad splits is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O(nlgn)</a:t>
            </a:r>
          </a:p>
        </p:txBody>
      </p:sp>
      <p:sp>
        <p:nvSpPr>
          <p:cNvPr id="295960" name="Text Box 24"/>
          <p:cNvSpPr txBox="1">
            <a:spLocks noChangeArrowheads="1"/>
          </p:cNvSpPr>
          <p:nvPr/>
        </p:nvSpPr>
        <p:spPr bwMode="auto">
          <a:xfrm>
            <a:off x="2774950" y="3397250"/>
            <a:ext cx="290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combined partitioning cost:</a:t>
            </a:r>
          </a:p>
          <a:p>
            <a:r>
              <a:rPr lang="en-US"/>
              <a:t>2n-1 = </a:t>
            </a:r>
            <a:r>
              <a:rPr lang="en-US">
                <a:sym typeface="Symbol" pitchFamily="16" charset="2"/>
              </a:rPr>
              <a:t>(n)</a:t>
            </a:r>
          </a:p>
        </p:txBody>
      </p:sp>
      <p:sp>
        <p:nvSpPr>
          <p:cNvPr id="295961" name="Text Box 25"/>
          <p:cNvSpPr txBox="1">
            <a:spLocks noChangeArrowheads="1"/>
          </p:cNvSpPr>
          <p:nvPr/>
        </p:nvSpPr>
        <p:spPr bwMode="auto">
          <a:xfrm>
            <a:off x="6734175" y="3232150"/>
            <a:ext cx="1847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partitioning cost:</a:t>
            </a:r>
          </a:p>
          <a:p>
            <a:r>
              <a:rPr lang="en-US"/>
              <a:t>n = </a:t>
            </a:r>
            <a:r>
              <a:rPr lang="en-US">
                <a:sym typeface="Symbol" pitchFamily="16" charset="2"/>
              </a:rPr>
              <a:t>(n)</a:t>
            </a:r>
          </a:p>
        </p:txBody>
      </p:sp>
      <p:sp>
        <p:nvSpPr>
          <p:cNvPr id="295962" name="Oval 26"/>
          <p:cNvSpPr>
            <a:spLocks noChangeArrowheads="1"/>
          </p:cNvSpPr>
          <p:nvPr/>
        </p:nvSpPr>
        <p:spPr bwMode="auto">
          <a:xfrm rot="1809080">
            <a:off x="1346200" y="3563938"/>
            <a:ext cx="1200150" cy="45243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3" name="Oval 27"/>
          <p:cNvSpPr>
            <a:spLocks noChangeArrowheads="1"/>
          </p:cNvSpPr>
          <p:nvPr/>
        </p:nvSpPr>
        <p:spPr bwMode="auto">
          <a:xfrm>
            <a:off x="6118225" y="3416300"/>
            <a:ext cx="428625" cy="40322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/>
      <p:bldP spid="295941" grpId="0"/>
      <p:bldP spid="295959" grpId="0"/>
      <p:bldP spid="295960" grpId="0"/>
      <p:bldP spid="295961" grpId="0"/>
      <p:bldP spid="295962" grpId="0" animBg="1"/>
      <p:bldP spid="2959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BEFC4ED-F6F8-47EF-A459-CC4BF3F64E9D}" type="slidenum">
              <a:rPr lang="en-US"/>
              <a:pPr/>
              <a:t>2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Quicksort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Sort an array </a:t>
            </a:r>
            <a:r>
              <a:rPr lang="en-US" smtClean="0">
                <a:latin typeface="Comic Sans MS" pitchFamily="66" charset="0"/>
              </a:rPr>
              <a:t>A[p…r]</a:t>
            </a:r>
          </a:p>
          <a:p>
            <a:pPr eaLnBrk="1" hangingPunct="1">
              <a:lnSpc>
                <a:spcPct val="120000"/>
              </a:lnSpc>
            </a:pPr>
            <a:r>
              <a:rPr lang="en-US" b="1" smtClean="0"/>
              <a:t>Divide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Partition the array </a:t>
            </a:r>
            <a:r>
              <a:rPr lang="en-US" sz="2000" smtClean="0">
                <a:latin typeface="Comic Sans MS" pitchFamily="66" charset="0"/>
              </a:rPr>
              <a:t>A</a:t>
            </a:r>
            <a:r>
              <a:rPr lang="en-US" sz="2000" smtClean="0"/>
              <a:t> into 2 subarrays </a:t>
            </a:r>
            <a:r>
              <a:rPr lang="en-US" sz="2000" smtClean="0">
                <a:latin typeface="Comic Sans MS" pitchFamily="66" charset="0"/>
              </a:rPr>
              <a:t>A[p..q]</a:t>
            </a:r>
            <a:r>
              <a:rPr lang="en-US" sz="2000" smtClean="0"/>
              <a:t> and </a:t>
            </a:r>
            <a:r>
              <a:rPr lang="en-US" sz="2000" smtClean="0">
                <a:latin typeface="Comic Sans MS" pitchFamily="66" charset="0"/>
              </a:rPr>
              <a:t>A[q+1..r]</a:t>
            </a:r>
            <a:r>
              <a:rPr lang="en-US" sz="2000" smtClean="0"/>
              <a:t>, such that each element of </a:t>
            </a:r>
            <a:r>
              <a:rPr lang="en-US" sz="2000" smtClean="0">
                <a:latin typeface="Comic Sans MS" pitchFamily="66" charset="0"/>
              </a:rPr>
              <a:t>A[p..q]</a:t>
            </a:r>
            <a:r>
              <a:rPr lang="en-US" sz="2000" smtClean="0"/>
              <a:t> is smaller than or equal to each element in </a:t>
            </a:r>
            <a:r>
              <a:rPr lang="en-US" sz="2000" smtClean="0">
                <a:latin typeface="Comic Sans MS" pitchFamily="66" charset="0"/>
              </a:rPr>
              <a:t>A[q+1..r]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Need to find index </a:t>
            </a:r>
            <a:r>
              <a:rPr lang="en-US" sz="2000" smtClean="0">
                <a:latin typeface="Comic Sans MS" pitchFamily="66" charset="0"/>
              </a:rPr>
              <a:t>q</a:t>
            </a:r>
            <a:r>
              <a:rPr lang="en-US" sz="2000" smtClean="0"/>
              <a:t> to partition the array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en-US" smtClean="0"/>
          </a:p>
        </p:txBody>
      </p:sp>
      <p:pic>
        <p:nvPicPr>
          <p:cNvPr id="57349" name="Picture 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135438"/>
            <a:ext cx="4837113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105400" y="1157288"/>
            <a:ext cx="3352800" cy="1019175"/>
            <a:chOff x="3216" y="729"/>
            <a:chExt cx="2112" cy="642"/>
          </a:xfrm>
        </p:grpSpPr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3245" y="1104"/>
              <a:ext cx="2083" cy="267"/>
              <a:chOff x="480" y="1152"/>
              <a:chExt cx="2083" cy="267"/>
            </a:xfrm>
          </p:grpSpPr>
          <p:sp>
            <p:nvSpPr>
              <p:cNvPr id="57357" name="Rectangle 32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58" name="Rectangle 33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59" name="Rectangle 34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60" name="Rectangle 35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61" name="Rectangle 36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62" name="Rectangle 37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63" name="Rectangle 38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64" name="Rectangle 39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65" name="Line 40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6" name="Line 41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7" name="Line 42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8" name="Line 43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9" name="Line 44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0" name="Line 45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1" name="Line 46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2" name="Line 47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3" name="Line 48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4" name="Line 49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5" name="Line 50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354" name="AutoShape 51"/>
            <p:cNvSpPr>
              <a:spLocks/>
            </p:cNvSpPr>
            <p:nvPr/>
          </p:nvSpPr>
          <p:spPr bwMode="auto">
            <a:xfrm rot="5400000">
              <a:off x="3816" y="312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AutoShape 52"/>
            <p:cNvSpPr>
              <a:spLocks/>
            </p:cNvSpPr>
            <p:nvPr/>
          </p:nvSpPr>
          <p:spPr bwMode="auto">
            <a:xfrm rot="5400000">
              <a:off x="4896" y="576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Text Box 53"/>
            <p:cNvSpPr txBox="1">
              <a:spLocks noChangeArrowheads="1"/>
            </p:cNvSpPr>
            <p:nvPr/>
          </p:nvSpPr>
          <p:spPr bwMode="auto">
            <a:xfrm>
              <a:off x="4416" y="7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Arial" charset="0"/>
                </a:rPr>
                <a:t>≤</a:t>
              </a:r>
            </a:p>
          </p:txBody>
        </p:sp>
      </p:grpSp>
      <p:sp>
        <p:nvSpPr>
          <p:cNvPr id="57351" name="Text Box 54"/>
          <p:cNvSpPr txBox="1">
            <a:spLocks noChangeArrowheads="1"/>
          </p:cNvSpPr>
          <p:nvPr/>
        </p:nvSpPr>
        <p:spPr bwMode="auto">
          <a:xfrm>
            <a:off x="5638800" y="1066800"/>
            <a:ext cx="917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A[p…q]</a:t>
            </a:r>
          </a:p>
        </p:txBody>
      </p:sp>
      <p:sp>
        <p:nvSpPr>
          <p:cNvPr id="57352" name="Text Box 55"/>
          <p:cNvSpPr txBox="1">
            <a:spLocks noChangeArrowheads="1"/>
          </p:cNvSpPr>
          <p:nvPr/>
        </p:nvSpPr>
        <p:spPr bwMode="auto">
          <a:xfrm>
            <a:off x="7315200" y="1066800"/>
            <a:ext cx="111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A[q+1…r]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829526-FE1B-4D38-887B-34B76A145717}" type="slidenum">
              <a:rPr lang="en-US"/>
              <a:pPr/>
              <a:t>3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Quicksort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endParaRPr lang="en-US" smtClean="0">
              <a:latin typeface="Comic Sans MS" pitchFamily="66" charset="0"/>
            </a:endParaRPr>
          </a:p>
          <a:p>
            <a:pPr eaLnBrk="1" hangingPunct="1">
              <a:lnSpc>
                <a:spcPct val="120000"/>
              </a:lnSpc>
            </a:pPr>
            <a:endParaRPr lang="en-US" b="1" smtClean="0"/>
          </a:p>
          <a:p>
            <a:pPr eaLnBrk="1" hangingPunct="1">
              <a:lnSpc>
                <a:spcPct val="120000"/>
              </a:lnSpc>
            </a:pPr>
            <a:r>
              <a:rPr lang="en-US" b="1" smtClean="0"/>
              <a:t>Conquer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Recursively sort </a:t>
            </a:r>
            <a:r>
              <a:rPr lang="en-US" smtClean="0">
                <a:latin typeface="Comic Sans MS" pitchFamily="66" charset="0"/>
              </a:rPr>
              <a:t>A[p..q]</a:t>
            </a:r>
            <a:r>
              <a:rPr lang="en-US" smtClean="0"/>
              <a:t> and </a:t>
            </a:r>
            <a:r>
              <a:rPr lang="en-US" smtClean="0">
                <a:latin typeface="Comic Sans MS" pitchFamily="66" charset="0"/>
              </a:rPr>
              <a:t>A[q+1..r]</a:t>
            </a:r>
            <a:r>
              <a:rPr lang="en-US" smtClean="0"/>
              <a:t> using Quicksort</a:t>
            </a:r>
          </a:p>
          <a:p>
            <a:pPr eaLnBrk="1" hangingPunct="1">
              <a:lnSpc>
                <a:spcPct val="120000"/>
              </a:lnSpc>
            </a:pPr>
            <a:r>
              <a:rPr lang="en-US" b="1" smtClean="0"/>
              <a:t>Combine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Trivial: the arrays are sorted in place </a:t>
            </a:r>
            <a:endParaRPr lang="en-US" smtClean="0">
              <a:sym typeface="Symbol" pitchFamily="16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ym typeface="Symbol" pitchFamily="16" charset="2"/>
              </a:rPr>
              <a:t>No additional work is required to combine them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ym typeface="Symbol" pitchFamily="16" charset="2"/>
              </a:rPr>
              <a:t>The entire array is now sorted</a:t>
            </a:r>
          </a:p>
        </p:txBody>
      </p:sp>
      <p:sp>
        <p:nvSpPr>
          <p:cNvPr id="58373" name="Text Box 26"/>
          <p:cNvSpPr txBox="1">
            <a:spLocks noChangeArrowheads="1"/>
          </p:cNvSpPr>
          <p:nvPr/>
        </p:nvSpPr>
        <p:spPr bwMode="auto">
          <a:xfrm>
            <a:off x="5638800" y="1066800"/>
            <a:ext cx="917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A[p…q]</a:t>
            </a:r>
          </a:p>
        </p:txBody>
      </p:sp>
      <p:sp>
        <p:nvSpPr>
          <p:cNvPr id="58374" name="Text Box 27"/>
          <p:cNvSpPr txBox="1">
            <a:spLocks noChangeArrowheads="1"/>
          </p:cNvSpPr>
          <p:nvPr/>
        </p:nvSpPr>
        <p:spPr bwMode="auto">
          <a:xfrm>
            <a:off x="7315200" y="1066800"/>
            <a:ext cx="111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A[q+1…r]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105400" y="1157288"/>
            <a:ext cx="3352800" cy="1019175"/>
            <a:chOff x="3216" y="729"/>
            <a:chExt cx="2112" cy="64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245" y="1104"/>
              <a:ext cx="2083" cy="267"/>
              <a:chOff x="480" y="1152"/>
              <a:chExt cx="2083" cy="267"/>
            </a:xfrm>
          </p:grpSpPr>
          <p:sp>
            <p:nvSpPr>
              <p:cNvPr id="58380" name="Rectangle 5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381" name="Rectangle 6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382" name="Rectangle 7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383" name="Rectangle 8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384" name="Rectangle 9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385" name="Rectangle 10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386" name="Rectangle 11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387" name="Rectangle 12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388" name="Line 13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9" name="Line 14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0" name="Line 15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1" name="Line 16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2" name="Line 17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3" name="Line 18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4" name="Line 19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5" name="Line 20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6" name="Line 21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7" name="Line 22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8" name="Line 23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377" name="AutoShape 24"/>
            <p:cNvSpPr>
              <a:spLocks/>
            </p:cNvSpPr>
            <p:nvPr/>
          </p:nvSpPr>
          <p:spPr bwMode="auto">
            <a:xfrm rot="5400000">
              <a:off x="3816" y="312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AutoShape 25"/>
            <p:cNvSpPr>
              <a:spLocks/>
            </p:cNvSpPr>
            <p:nvPr/>
          </p:nvSpPr>
          <p:spPr bwMode="auto">
            <a:xfrm rot="5400000">
              <a:off x="4896" y="576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Text Box 28"/>
            <p:cNvSpPr txBox="1">
              <a:spLocks noChangeArrowheads="1"/>
            </p:cNvSpPr>
            <p:nvPr/>
          </p:nvSpPr>
          <p:spPr bwMode="auto">
            <a:xfrm>
              <a:off x="4416" y="7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Arial" charset="0"/>
                </a:rPr>
                <a:t>≤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B9A77B-B4AF-4867-919A-2432C08D9E98}" type="slidenum">
              <a:rPr lang="en-US"/>
              <a:pPr/>
              <a:t>4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	QUICKSORT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z="2400" smtClean="0">
                <a:latin typeface="Monotype Corsiva" pitchFamily="66" charset="0"/>
              </a:rPr>
              <a:t>Alg.:</a:t>
            </a:r>
            <a:r>
              <a:rPr lang="en-US" sz="2400" smtClean="0"/>
              <a:t> QUICKSORT</a:t>
            </a:r>
            <a:r>
              <a:rPr lang="en-US" sz="2400" smtClean="0">
                <a:latin typeface="Comic Sans MS" pitchFamily="66" charset="0"/>
              </a:rPr>
              <a:t>(A, p, r)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/>
              <a:t>if</a:t>
            </a:r>
            <a:r>
              <a:rPr lang="en-US" sz="2400" smtClean="0"/>
              <a:t> </a:t>
            </a:r>
            <a:r>
              <a:rPr lang="en-US" sz="2400" smtClean="0">
                <a:latin typeface="Comic Sans MS" pitchFamily="66" charset="0"/>
              </a:rPr>
              <a:t>p &lt; r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z="2400" smtClean="0"/>
              <a:t>	   </a:t>
            </a:r>
            <a:r>
              <a:rPr lang="en-US" sz="2400" b="1" smtClean="0"/>
              <a:t>then</a:t>
            </a:r>
            <a:r>
              <a:rPr lang="en-US" sz="2400" smtClean="0"/>
              <a:t> </a:t>
            </a:r>
            <a:r>
              <a:rPr lang="en-US" sz="2400" smtClean="0">
                <a:latin typeface="Comic Sans MS" pitchFamily="66" charset="0"/>
              </a:rPr>
              <a:t>q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6" charset="2"/>
              </a:rPr>
              <a:t> PARTITION</a:t>
            </a:r>
            <a:r>
              <a:rPr lang="en-US" sz="2400" smtClean="0">
                <a:latin typeface="Comic Sans MS" pitchFamily="66" charset="0"/>
                <a:sym typeface="Symbol" pitchFamily="16" charset="2"/>
              </a:rPr>
              <a:t>(A, p, r)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z="2400" smtClean="0">
                <a:sym typeface="Symbol" pitchFamily="16" charset="2"/>
              </a:rPr>
              <a:t>		     QUICKSORT </a:t>
            </a:r>
            <a:r>
              <a:rPr lang="en-US" sz="2400" smtClean="0">
                <a:latin typeface="Comic Sans MS" pitchFamily="66" charset="0"/>
                <a:sym typeface="Symbol" pitchFamily="16" charset="2"/>
              </a:rPr>
              <a:t>(A, p, q)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z="2400" smtClean="0">
                <a:sym typeface="Symbol" pitchFamily="16" charset="2"/>
              </a:rPr>
              <a:t>		     QUICKSORT </a:t>
            </a:r>
            <a:r>
              <a:rPr lang="en-US" sz="2400" smtClean="0">
                <a:latin typeface="Comic Sans MS" pitchFamily="66" charset="0"/>
                <a:sym typeface="Symbol" pitchFamily="16" charset="2"/>
              </a:rPr>
              <a:t>(A, q+1, r)</a:t>
            </a:r>
          </a:p>
        </p:txBody>
      </p:sp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0813" y="5754688"/>
            <a:ext cx="650081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812800" y="5362575"/>
            <a:ext cx="184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Recurrence:</a:t>
            </a:r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4887913" y="1447800"/>
            <a:ext cx="2420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Initially: p=1, r=n</a:t>
            </a:r>
          </a:p>
        </p:txBody>
      </p: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6824663" y="5761038"/>
            <a:ext cx="16319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PARTITION())</a:t>
            </a:r>
          </a:p>
        </p:txBody>
      </p:sp>
      <p:sp>
        <p:nvSpPr>
          <p:cNvPr id="59401" name="Rectangle 10"/>
          <p:cNvSpPr>
            <a:spLocks noChangeArrowheads="1"/>
          </p:cNvSpPr>
          <p:nvPr/>
        </p:nvSpPr>
        <p:spPr bwMode="auto">
          <a:xfrm>
            <a:off x="949325" y="5784850"/>
            <a:ext cx="39719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T(n) = T(q) + T(n – q) + f(</a:t>
            </a:r>
            <a:r>
              <a:rPr lang="en-US" sz="2400">
                <a:solidFill>
                  <a:schemeClr val="accent2"/>
                </a:solidFill>
                <a:sym typeface="Symbol" pitchFamily="16" charset="2"/>
              </a:rPr>
              <a:t>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73FC8E-3EDC-4845-AED0-48F05740A727}" type="slidenum">
              <a:rPr lang="en-US"/>
              <a:pPr/>
              <a:t>5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Partitioning the Array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smtClean="0"/>
              <a:t>Choosing PARTITION()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mtClean="0"/>
              <a:t>There are different ways to do this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mtClean="0"/>
              <a:t>Each has its own advantages/disadvantages</a:t>
            </a:r>
          </a:p>
          <a:p>
            <a:pPr eaLnBrk="1" hangingPunct="1">
              <a:lnSpc>
                <a:spcPct val="140000"/>
              </a:lnSpc>
            </a:pPr>
            <a:r>
              <a:rPr lang="en-US" smtClean="0"/>
              <a:t>Hoare partition (see prob. 7-1, page 159)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mtClean="0"/>
              <a:t>Select a pivot element </a:t>
            </a:r>
            <a:r>
              <a:rPr lang="en-US" b="1" smtClean="0">
                <a:latin typeface="Comic Sans MS" pitchFamily="66" charset="0"/>
              </a:rPr>
              <a:t>x</a:t>
            </a:r>
            <a:r>
              <a:rPr lang="en-US" smtClean="0"/>
              <a:t> around which to partition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mtClean="0"/>
              <a:t>Grows two regions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chemeClr val="tx1"/>
                </a:solidFill>
                <a:latin typeface="Comic Sans MS" pitchFamily="66" charset="0"/>
              </a:rPr>
              <a:t>		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</a:rPr>
              <a:t>A[p…i]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6" charset="2"/>
              </a:rPr>
              <a:t>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b="1" smtClean="0">
                <a:solidFill>
                  <a:schemeClr val="tx1"/>
                </a:solidFill>
                <a:latin typeface="Comic Sans MS" pitchFamily="66" charset="0"/>
              </a:rPr>
              <a:t>x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6" charset="2"/>
              </a:rPr>
              <a:t>		</a:t>
            </a:r>
            <a:r>
              <a:rPr lang="en-US" sz="2400" b="1" smtClean="0">
                <a:solidFill>
                  <a:schemeClr val="tx1"/>
                </a:solidFill>
                <a:latin typeface="Comic Sans MS" pitchFamily="66" charset="0"/>
                <a:sym typeface="Symbol" pitchFamily="16" charset="2"/>
              </a:rPr>
              <a:t>x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6" charset="2"/>
              </a:rPr>
              <a:t> 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</a:rPr>
              <a:t>A[j…r]</a:t>
            </a:r>
            <a:endParaRPr lang="en-US" sz="2400" smtClean="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968875" y="4699000"/>
            <a:ext cx="3317875" cy="1735138"/>
            <a:chOff x="3266" y="1648"/>
            <a:chExt cx="2090" cy="1093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266" y="1648"/>
              <a:ext cx="2090" cy="676"/>
              <a:chOff x="3266" y="1648"/>
              <a:chExt cx="2090" cy="676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3266" y="2057"/>
                <a:ext cx="2083" cy="267"/>
                <a:chOff x="480" y="1152"/>
                <a:chExt cx="2083" cy="267"/>
              </a:xfrm>
            </p:grpSpPr>
            <p:sp>
              <p:nvSpPr>
                <p:cNvPr id="60434" name="Rectangle 5"/>
                <p:cNvSpPr>
                  <a:spLocks noChangeArrowheads="1"/>
                </p:cNvSpPr>
                <p:nvPr/>
              </p:nvSpPr>
              <p:spPr bwMode="auto">
                <a:xfrm>
                  <a:off x="2303" y="1152"/>
                  <a:ext cx="260" cy="267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435" name="Rectangle 6"/>
                <p:cNvSpPr>
                  <a:spLocks noChangeArrowheads="1"/>
                </p:cNvSpPr>
                <p:nvPr/>
              </p:nvSpPr>
              <p:spPr bwMode="auto">
                <a:xfrm>
                  <a:off x="2042" y="1152"/>
                  <a:ext cx="261" cy="267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436" name="Rectangle 7"/>
                <p:cNvSpPr>
                  <a:spLocks noChangeArrowheads="1"/>
                </p:cNvSpPr>
                <p:nvPr/>
              </p:nvSpPr>
              <p:spPr bwMode="auto">
                <a:xfrm>
                  <a:off x="1782" y="1152"/>
                  <a:ext cx="260" cy="267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437" name="Rectangle 8"/>
                <p:cNvSpPr>
                  <a:spLocks noChangeArrowheads="1"/>
                </p:cNvSpPr>
                <p:nvPr/>
              </p:nvSpPr>
              <p:spPr bwMode="auto">
                <a:xfrm>
                  <a:off x="1522" y="1152"/>
                  <a:ext cx="260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438" name="Rectangle 9"/>
                <p:cNvSpPr>
                  <a:spLocks noChangeArrowheads="1"/>
                </p:cNvSpPr>
                <p:nvPr/>
              </p:nvSpPr>
              <p:spPr bwMode="auto">
                <a:xfrm>
                  <a:off x="1261" y="1152"/>
                  <a:ext cx="261" cy="2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439" name="Rectangle 10"/>
                <p:cNvSpPr>
                  <a:spLocks noChangeArrowheads="1"/>
                </p:cNvSpPr>
                <p:nvPr/>
              </p:nvSpPr>
              <p:spPr bwMode="auto">
                <a:xfrm>
                  <a:off x="1001" y="1152"/>
                  <a:ext cx="260" cy="267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440" name="Rectangle 11"/>
                <p:cNvSpPr>
                  <a:spLocks noChangeArrowheads="1"/>
                </p:cNvSpPr>
                <p:nvPr/>
              </p:nvSpPr>
              <p:spPr bwMode="auto">
                <a:xfrm>
                  <a:off x="740" y="1152"/>
                  <a:ext cx="261" cy="267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441" name="Rectangle 12"/>
                <p:cNvSpPr>
                  <a:spLocks noChangeArrowheads="1"/>
                </p:cNvSpPr>
                <p:nvPr/>
              </p:nvSpPr>
              <p:spPr bwMode="auto">
                <a:xfrm>
                  <a:off x="480" y="1152"/>
                  <a:ext cx="260" cy="267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endParaRPr lang="en-U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442" name="Line 13"/>
                <p:cNvSpPr>
                  <a:spLocks noChangeShapeType="1"/>
                </p:cNvSpPr>
                <p:nvPr/>
              </p:nvSpPr>
              <p:spPr bwMode="auto">
                <a:xfrm>
                  <a:off x="480" y="1152"/>
                  <a:ext cx="2083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43" name="Line 14"/>
                <p:cNvSpPr>
                  <a:spLocks noChangeShapeType="1"/>
                </p:cNvSpPr>
                <p:nvPr/>
              </p:nvSpPr>
              <p:spPr bwMode="auto">
                <a:xfrm>
                  <a:off x="480" y="1419"/>
                  <a:ext cx="2083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44" name="Line 15"/>
                <p:cNvSpPr>
                  <a:spLocks noChangeShapeType="1"/>
                </p:cNvSpPr>
                <p:nvPr/>
              </p:nvSpPr>
              <p:spPr bwMode="auto">
                <a:xfrm>
                  <a:off x="480" y="1152"/>
                  <a:ext cx="0" cy="26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45" name="Line 16"/>
                <p:cNvSpPr>
                  <a:spLocks noChangeShapeType="1"/>
                </p:cNvSpPr>
                <p:nvPr/>
              </p:nvSpPr>
              <p:spPr bwMode="auto">
                <a:xfrm>
                  <a:off x="740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46" name="Line 17"/>
                <p:cNvSpPr>
                  <a:spLocks noChangeShapeType="1"/>
                </p:cNvSpPr>
                <p:nvPr/>
              </p:nvSpPr>
              <p:spPr bwMode="auto">
                <a:xfrm>
                  <a:off x="1001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47" name="Line 18"/>
                <p:cNvSpPr>
                  <a:spLocks noChangeShapeType="1"/>
                </p:cNvSpPr>
                <p:nvPr/>
              </p:nvSpPr>
              <p:spPr bwMode="auto">
                <a:xfrm>
                  <a:off x="1261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48" name="Line 19"/>
                <p:cNvSpPr>
                  <a:spLocks noChangeShapeType="1"/>
                </p:cNvSpPr>
                <p:nvPr/>
              </p:nvSpPr>
              <p:spPr bwMode="auto">
                <a:xfrm>
                  <a:off x="1522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49" name="Line 20"/>
                <p:cNvSpPr>
                  <a:spLocks noChangeShapeType="1"/>
                </p:cNvSpPr>
                <p:nvPr/>
              </p:nvSpPr>
              <p:spPr bwMode="auto">
                <a:xfrm>
                  <a:off x="1782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50" name="Line 21"/>
                <p:cNvSpPr>
                  <a:spLocks noChangeShapeType="1"/>
                </p:cNvSpPr>
                <p:nvPr/>
              </p:nvSpPr>
              <p:spPr bwMode="auto">
                <a:xfrm>
                  <a:off x="2042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51" name="Line 22"/>
                <p:cNvSpPr>
                  <a:spLocks noChangeShapeType="1"/>
                </p:cNvSpPr>
                <p:nvPr/>
              </p:nvSpPr>
              <p:spPr bwMode="auto">
                <a:xfrm>
                  <a:off x="2303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52" name="Line 23"/>
                <p:cNvSpPr>
                  <a:spLocks noChangeShapeType="1"/>
                </p:cNvSpPr>
                <p:nvPr/>
              </p:nvSpPr>
              <p:spPr bwMode="auto">
                <a:xfrm>
                  <a:off x="2563" y="1152"/>
                  <a:ext cx="0" cy="26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0430" name="AutoShape 24"/>
              <p:cNvSpPr>
                <a:spLocks/>
              </p:cNvSpPr>
              <p:nvPr/>
            </p:nvSpPr>
            <p:spPr bwMode="auto">
              <a:xfrm rot="5400000">
                <a:off x="3609" y="1589"/>
                <a:ext cx="110" cy="784"/>
              </a:xfrm>
              <a:prstGeom prst="leftBrace">
                <a:avLst>
                  <a:gd name="adj1" fmla="val 5939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1" name="AutoShape 25"/>
              <p:cNvSpPr>
                <a:spLocks/>
              </p:cNvSpPr>
              <p:nvPr/>
            </p:nvSpPr>
            <p:spPr bwMode="auto">
              <a:xfrm rot="5400000">
                <a:off x="4917" y="1604"/>
                <a:ext cx="96" cy="768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2" name="Text Box 26"/>
              <p:cNvSpPr txBox="1">
                <a:spLocks noChangeArrowheads="1"/>
              </p:cNvSpPr>
              <p:nvPr/>
            </p:nvSpPr>
            <p:spPr bwMode="auto">
              <a:xfrm>
                <a:off x="3413" y="1648"/>
                <a:ext cx="8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A[p…i] </a:t>
                </a:r>
                <a:r>
                  <a:rPr lang="en-US">
                    <a:latin typeface="Comic Sans MS" pitchFamily="66" charset="0"/>
                    <a:sym typeface="Symbol" pitchFamily="16" charset="2"/>
                  </a:rPr>
                  <a:t></a:t>
                </a:r>
                <a:r>
                  <a:rPr lang="en-US">
                    <a:latin typeface="Comic Sans MS" pitchFamily="66" charset="0"/>
                  </a:rPr>
                  <a:t> x </a:t>
                </a:r>
              </a:p>
            </p:txBody>
          </p:sp>
          <p:sp>
            <p:nvSpPr>
              <p:cNvPr id="60433" name="Text Box 27"/>
              <p:cNvSpPr txBox="1">
                <a:spLocks noChangeArrowheads="1"/>
              </p:cNvSpPr>
              <p:nvPr/>
            </p:nvSpPr>
            <p:spPr bwMode="auto">
              <a:xfrm>
                <a:off x="4553" y="1648"/>
                <a:ext cx="8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  <a:sym typeface="Symbol" pitchFamily="16" charset="2"/>
                  </a:rPr>
                  <a:t>x  </a:t>
                </a:r>
                <a:r>
                  <a:rPr lang="en-US">
                    <a:latin typeface="Comic Sans MS" pitchFamily="66" charset="0"/>
                  </a:rPr>
                  <a:t>A[j…r]</a:t>
                </a:r>
              </a:p>
            </p:txBody>
          </p:sp>
        </p:grp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3844" y="2357"/>
              <a:ext cx="148" cy="375"/>
              <a:chOff x="3308" y="2215"/>
              <a:chExt cx="148" cy="375"/>
            </a:xfrm>
          </p:grpSpPr>
          <p:sp>
            <p:nvSpPr>
              <p:cNvPr id="60427" name="Text Box 29"/>
              <p:cNvSpPr txBox="1">
                <a:spLocks noChangeArrowheads="1"/>
              </p:cNvSpPr>
              <p:nvPr/>
            </p:nvSpPr>
            <p:spPr bwMode="auto">
              <a:xfrm>
                <a:off x="3308" y="2359"/>
                <a:ext cx="1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</a:t>
                </a:r>
              </a:p>
            </p:txBody>
          </p:sp>
          <p:sp>
            <p:nvSpPr>
              <p:cNvPr id="60428" name="Line 30"/>
              <p:cNvSpPr>
                <a:spLocks noChangeShapeType="1"/>
              </p:cNvSpPr>
              <p:nvPr/>
            </p:nvSpPr>
            <p:spPr bwMode="auto">
              <a:xfrm flipV="1">
                <a:off x="3382" y="221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4647" y="2366"/>
              <a:ext cx="148" cy="375"/>
              <a:chOff x="5560" y="2224"/>
              <a:chExt cx="148" cy="375"/>
            </a:xfrm>
          </p:grpSpPr>
          <p:sp>
            <p:nvSpPr>
              <p:cNvPr id="60425" name="Text Box 32"/>
              <p:cNvSpPr txBox="1">
                <a:spLocks noChangeArrowheads="1"/>
              </p:cNvSpPr>
              <p:nvPr/>
            </p:nvSpPr>
            <p:spPr bwMode="auto">
              <a:xfrm>
                <a:off x="5560" y="2368"/>
                <a:ext cx="1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j</a:t>
                </a:r>
              </a:p>
            </p:txBody>
          </p:sp>
          <p:sp>
            <p:nvSpPr>
              <p:cNvPr id="60426" name="Line 33"/>
              <p:cNvSpPr>
                <a:spLocks noChangeShapeType="1"/>
              </p:cNvSpPr>
              <p:nvPr/>
            </p:nvSpPr>
            <p:spPr bwMode="auto">
              <a:xfrm flipV="1">
                <a:off x="5634" y="22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71A80A-C4C0-4B5B-8C76-9D48583DE626}" type="slidenum">
              <a:rPr lang="en-US"/>
              <a:pPr/>
              <a:t>6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76800" y="1828800"/>
            <a:ext cx="3306763" cy="1066800"/>
            <a:chOff x="3072" y="1152"/>
            <a:chExt cx="2083" cy="67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072" y="1152"/>
              <a:ext cx="2083" cy="267"/>
              <a:chOff x="480" y="1152"/>
              <a:chExt cx="2083" cy="267"/>
            </a:xfrm>
          </p:grpSpPr>
          <p:sp>
            <p:nvSpPr>
              <p:cNvPr id="61582" name="Rectangle 5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61583" name="Rectangle 6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61584" name="Rectangle 7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61585" name="Rectangle 8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61586" name="Rectangle 9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61587" name="Rectangle 10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61588" name="Rectangle 11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61589" name="Rectangle 12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61590" name="Line 13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1" name="Line 14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2" name="Line 15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3" name="Line 16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4" name="Line 17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5" name="Line 18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6" name="Line 19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7" name="Line 20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8" name="Line 21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9" name="Line 22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0" name="Line 23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78" name="Text Box 24"/>
            <p:cNvSpPr txBox="1">
              <a:spLocks noChangeArrowheads="1"/>
            </p:cNvSpPr>
            <p:nvPr/>
          </p:nvSpPr>
          <p:spPr bwMode="auto">
            <a:xfrm>
              <a:off x="3116" y="159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61579" name="Text Box 25"/>
            <p:cNvSpPr txBox="1">
              <a:spLocks noChangeArrowheads="1"/>
            </p:cNvSpPr>
            <p:nvPr/>
          </p:nvSpPr>
          <p:spPr bwMode="auto">
            <a:xfrm>
              <a:off x="4704" y="159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61580" name="Line 26"/>
            <p:cNvSpPr>
              <a:spLocks noChangeShapeType="1"/>
            </p:cNvSpPr>
            <p:nvPr/>
          </p:nvSpPr>
          <p:spPr bwMode="auto">
            <a:xfrm flipV="1">
              <a:off x="3190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1" name="Line 27"/>
            <p:cNvSpPr>
              <a:spLocks noChangeShapeType="1"/>
            </p:cNvSpPr>
            <p:nvPr/>
          </p:nvSpPr>
          <p:spPr bwMode="auto">
            <a:xfrm flipV="1">
              <a:off x="4778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609600" y="3505200"/>
            <a:ext cx="3306763" cy="1066800"/>
            <a:chOff x="384" y="2208"/>
            <a:chExt cx="2083" cy="672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384" y="2208"/>
              <a:ext cx="2083" cy="267"/>
              <a:chOff x="480" y="1152"/>
              <a:chExt cx="2083" cy="267"/>
            </a:xfrm>
          </p:grpSpPr>
          <p:sp>
            <p:nvSpPr>
              <p:cNvPr id="61558" name="Rectangle 30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61559" name="Rectangle 31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61560" name="Rectangle 32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61561" name="Rectangle 33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61562" name="Rectangle 34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61563" name="Rectangle 35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61564" name="Rectangle 36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61565" name="Rectangle 37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61566" name="Line 38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7" name="Line 39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8" name="Line 40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9" name="Line 41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0" name="Line 42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1" name="Line 43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2" name="Line 44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3" name="Line 45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4" name="Line 46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5" name="Line 47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6" name="Line 48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54" name="Text Box 49"/>
            <p:cNvSpPr txBox="1">
              <a:spLocks noChangeArrowheads="1"/>
            </p:cNvSpPr>
            <p:nvPr/>
          </p:nvSpPr>
          <p:spPr bwMode="auto">
            <a:xfrm>
              <a:off x="428" y="2649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61555" name="Text Box 50"/>
            <p:cNvSpPr txBox="1">
              <a:spLocks noChangeArrowheads="1"/>
            </p:cNvSpPr>
            <p:nvPr/>
          </p:nvSpPr>
          <p:spPr bwMode="auto">
            <a:xfrm>
              <a:off x="2016" y="2649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61556" name="Line 51"/>
            <p:cNvSpPr>
              <a:spLocks noChangeShapeType="1"/>
            </p:cNvSpPr>
            <p:nvPr/>
          </p:nvSpPr>
          <p:spPr bwMode="auto">
            <a:xfrm flipV="1">
              <a:off x="502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57" name="Line 52"/>
            <p:cNvSpPr>
              <a:spLocks noChangeShapeType="1"/>
            </p:cNvSpPr>
            <p:nvPr/>
          </p:nvSpPr>
          <p:spPr bwMode="auto">
            <a:xfrm flipV="1">
              <a:off x="2090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876800" y="3505200"/>
            <a:ext cx="3306763" cy="1066800"/>
            <a:chOff x="3072" y="2208"/>
            <a:chExt cx="2083" cy="672"/>
          </a:xfrm>
        </p:grpSpPr>
        <p:grpSp>
          <p:nvGrpSpPr>
            <p:cNvPr id="7" name="Group 54"/>
            <p:cNvGrpSpPr>
              <a:grpSpLocks/>
            </p:cNvGrpSpPr>
            <p:nvPr/>
          </p:nvGrpSpPr>
          <p:grpSpPr bwMode="auto">
            <a:xfrm>
              <a:off x="3072" y="2208"/>
              <a:ext cx="2083" cy="267"/>
              <a:chOff x="480" y="1152"/>
              <a:chExt cx="2083" cy="267"/>
            </a:xfrm>
          </p:grpSpPr>
          <p:sp>
            <p:nvSpPr>
              <p:cNvPr id="61534" name="Rectangle 55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61535" name="Rectangle 56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61536" name="Rectangle 57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61537" name="Rectangle 58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61538" name="Rectangle 59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61539" name="Rectangle 60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61540" name="Rectangle 61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61541" name="Rectangle 62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61542" name="Line 63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3" name="Line 64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4" name="Line 65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5" name="Line 66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6" name="Line 67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7" name="Line 68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8" name="Line 69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9" name="Line 70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0" name="Line 71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1" name="Line 72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2" name="Line 73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30" name="Text Box 74"/>
            <p:cNvSpPr txBox="1">
              <a:spLocks noChangeArrowheads="1"/>
            </p:cNvSpPr>
            <p:nvPr/>
          </p:nvSpPr>
          <p:spPr bwMode="auto">
            <a:xfrm>
              <a:off x="3888" y="2649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61531" name="Text Box 75"/>
            <p:cNvSpPr txBox="1">
              <a:spLocks noChangeArrowheads="1"/>
            </p:cNvSpPr>
            <p:nvPr/>
          </p:nvSpPr>
          <p:spPr bwMode="auto">
            <a:xfrm>
              <a:off x="4416" y="2649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61532" name="Line 76"/>
            <p:cNvSpPr>
              <a:spLocks noChangeShapeType="1"/>
            </p:cNvSpPr>
            <p:nvPr/>
          </p:nvSpPr>
          <p:spPr bwMode="auto">
            <a:xfrm flipV="1">
              <a:off x="3962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33" name="Line 77"/>
            <p:cNvSpPr>
              <a:spLocks noChangeShapeType="1"/>
            </p:cNvSpPr>
            <p:nvPr/>
          </p:nvSpPr>
          <p:spPr bwMode="auto">
            <a:xfrm flipV="1">
              <a:off x="4490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609600" y="5257800"/>
            <a:ext cx="3306763" cy="1066800"/>
            <a:chOff x="384" y="3312"/>
            <a:chExt cx="2083" cy="672"/>
          </a:xfrm>
        </p:grpSpPr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84" y="3312"/>
              <a:ext cx="2083" cy="267"/>
              <a:chOff x="480" y="1152"/>
              <a:chExt cx="2083" cy="267"/>
            </a:xfrm>
          </p:grpSpPr>
          <p:sp>
            <p:nvSpPr>
              <p:cNvPr id="61510" name="Rectangle 80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61511" name="Rectangle 81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61512" name="Rectangle 82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61513" name="Rectangle 83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61514" name="Rectangle 84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61515" name="Rectangle 85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61516" name="Rectangle 86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61517" name="Rectangle 87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61518" name="Line 88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9" name="Line 89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0" name="Line 90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1" name="Line 91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2" name="Line 92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3" name="Line 93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4" name="Line 94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5" name="Line 95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6" name="Line 96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7" name="Line 97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8" name="Line 98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06" name="Text Box 99"/>
            <p:cNvSpPr txBox="1">
              <a:spLocks noChangeArrowheads="1"/>
            </p:cNvSpPr>
            <p:nvPr/>
          </p:nvSpPr>
          <p:spPr bwMode="auto">
            <a:xfrm>
              <a:off x="1200" y="375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61507" name="Text Box 100"/>
            <p:cNvSpPr txBox="1">
              <a:spLocks noChangeArrowheads="1"/>
            </p:cNvSpPr>
            <p:nvPr/>
          </p:nvSpPr>
          <p:spPr bwMode="auto">
            <a:xfrm>
              <a:off x="1728" y="375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61508" name="Line 101"/>
            <p:cNvSpPr>
              <a:spLocks noChangeShapeType="1"/>
            </p:cNvSpPr>
            <p:nvPr/>
          </p:nvSpPr>
          <p:spPr bwMode="auto">
            <a:xfrm flipV="1">
              <a:off x="1274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09" name="Line 102"/>
            <p:cNvSpPr>
              <a:spLocks noChangeShapeType="1"/>
            </p:cNvSpPr>
            <p:nvPr/>
          </p:nvSpPr>
          <p:spPr bwMode="auto">
            <a:xfrm flipV="1">
              <a:off x="1802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3"/>
          <p:cNvGrpSpPr>
            <a:grpSpLocks/>
          </p:cNvGrpSpPr>
          <p:nvPr/>
        </p:nvGrpSpPr>
        <p:grpSpPr bwMode="auto">
          <a:xfrm>
            <a:off x="304800" y="1143000"/>
            <a:ext cx="3886200" cy="1752600"/>
            <a:chOff x="192" y="720"/>
            <a:chExt cx="2448" cy="1104"/>
          </a:xfrm>
        </p:grpSpPr>
        <p:grpSp>
          <p:nvGrpSpPr>
            <p:cNvPr id="11" name="Group 104"/>
            <p:cNvGrpSpPr>
              <a:grpSpLocks/>
            </p:cNvGrpSpPr>
            <p:nvPr/>
          </p:nvGrpSpPr>
          <p:grpSpPr bwMode="auto">
            <a:xfrm>
              <a:off x="384" y="1152"/>
              <a:ext cx="2083" cy="267"/>
              <a:chOff x="480" y="1152"/>
              <a:chExt cx="2083" cy="267"/>
            </a:xfrm>
          </p:grpSpPr>
          <p:sp>
            <p:nvSpPr>
              <p:cNvPr id="61486" name="Rectangle 105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61487" name="Rectangle 106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61488" name="Rectangle 107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61489" name="Rectangle 108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61490" name="Rectangle 109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61491" name="Rectangle 110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61492" name="Rectangle 111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61493" name="Rectangle 112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61494" name="Line 113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5" name="Line 114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6" name="Line 115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7" name="Line 116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8" name="Line 117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9" name="Line 118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0" name="Line 119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1" name="Line 120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2" name="Line 121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3" name="Line 122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4" name="Line 123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80" name="Text Box 124"/>
            <p:cNvSpPr txBox="1">
              <a:spLocks noChangeArrowheads="1"/>
            </p:cNvSpPr>
            <p:nvPr/>
          </p:nvSpPr>
          <p:spPr bwMode="auto">
            <a:xfrm>
              <a:off x="192" y="159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61481" name="Text Box 125"/>
            <p:cNvSpPr txBox="1">
              <a:spLocks noChangeArrowheads="1"/>
            </p:cNvSpPr>
            <p:nvPr/>
          </p:nvSpPr>
          <p:spPr bwMode="auto">
            <a:xfrm>
              <a:off x="2492" y="159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61482" name="Line 126"/>
            <p:cNvSpPr>
              <a:spLocks noChangeShapeType="1"/>
            </p:cNvSpPr>
            <p:nvPr/>
          </p:nvSpPr>
          <p:spPr bwMode="auto">
            <a:xfrm flipV="1">
              <a:off x="266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3" name="Line 127"/>
            <p:cNvSpPr>
              <a:spLocks noChangeShapeType="1"/>
            </p:cNvSpPr>
            <p:nvPr/>
          </p:nvSpPr>
          <p:spPr bwMode="auto">
            <a:xfrm flipV="1">
              <a:off x="2566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4" name="AutoShape 128"/>
            <p:cNvSpPr>
              <a:spLocks/>
            </p:cNvSpPr>
            <p:nvPr/>
          </p:nvSpPr>
          <p:spPr bwMode="auto">
            <a:xfrm rot="5400000">
              <a:off x="1368" y="-24"/>
              <a:ext cx="96" cy="2064"/>
            </a:xfrm>
            <a:prstGeom prst="leftBrace">
              <a:avLst>
                <a:gd name="adj1" fmla="val 17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5" name="Text Box 129"/>
            <p:cNvSpPr txBox="1">
              <a:spLocks noChangeArrowheads="1"/>
            </p:cNvSpPr>
            <p:nvPr/>
          </p:nvSpPr>
          <p:spPr bwMode="auto">
            <a:xfrm>
              <a:off x="1152" y="720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A[p…r]</a:t>
              </a:r>
            </a:p>
          </p:txBody>
        </p:sp>
      </p:grpSp>
      <p:grpSp>
        <p:nvGrpSpPr>
          <p:cNvPr id="12" name="Group 130"/>
          <p:cNvGrpSpPr>
            <a:grpSpLocks/>
          </p:cNvGrpSpPr>
          <p:nvPr/>
        </p:nvGrpSpPr>
        <p:grpSpPr bwMode="auto">
          <a:xfrm>
            <a:off x="4876800" y="4572000"/>
            <a:ext cx="3352800" cy="1752600"/>
            <a:chOff x="3072" y="2880"/>
            <a:chExt cx="2112" cy="1104"/>
          </a:xfrm>
        </p:grpSpPr>
        <p:grpSp>
          <p:nvGrpSpPr>
            <p:cNvPr id="13" name="Group 131"/>
            <p:cNvGrpSpPr>
              <a:grpSpLocks/>
            </p:cNvGrpSpPr>
            <p:nvPr/>
          </p:nvGrpSpPr>
          <p:grpSpPr bwMode="auto">
            <a:xfrm>
              <a:off x="3101" y="3312"/>
              <a:ext cx="2083" cy="267"/>
              <a:chOff x="480" y="1152"/>
              <a:chExt cx="2083" cy="267"/>
            </a:xfrm>
          </p:grpSpPr>
          <p:sp>
            <p:nvSpPr>
              <p:cNvPr id="61460" name="Rectangle 132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61461" name="Rectangle 133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61462" name="Rectangle 134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61463" name="Rectangle 135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61464" name="Rectangle 136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61465" name="Rectangle 137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61466" name="Rectangle 138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61467" name="Rectangle 139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61468" name="Line 140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9" name="Line 141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0" name="Line 142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1" name="Line 143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2" name="Line 144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3" name="Line 145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4" name="Line 146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5" name="Line 147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6" name="Line 148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7" name="Line 149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8" name="Line 150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52" name="Text Box 151"/>
            <p:cNvSpPr txBox="1">
              <a:spLocks noChangeArrowheads="1"/>
            </p:cNvSpPr>
            <p:nvPr/>
          </p:nvSpPr>
          <p:spPr bwMode="auto">
            <a:xfrm>
              <a:off x="4431" y="375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61453" name="Text Box 152"/>
            <p:cNvSpPr txBox="1">
              <a:spLocks noChangeArrowheads="1"/>
            </p:cNvSpPr>
            <p:nvPr/>
          </p:nvSpPr>
          <p:spPr bwMode="auto">
            <a:xfrm>
              <a:off x="4224" y="375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61454" name="Line 153"/>
            <p:cNvSpPr>
              <a:spLocks noChangeShapeType="1"/>
            </p:cNvSpPr>
            <p:nvPr/>
          </p:nvSpPr>
          <p:spPr bwMode="auto">
            <a:xfrm flipV="1">
              <a:off x="4505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5" name="Line 154"/>
            <p:cNvSpPr>
              <a:spLocks noChangeShapeType="1"/>
            </p:cNvSpPr>
            <p:nvPr/>
          </p:nvSpPr>
          <p:spPr bwMode="auto">
            <a:xfrm flipV="1">
              <a:off x="4298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6" name="AutoShape 155"/>
            <p:cNvSpPr>
              <a:spLocks/>
            </p:cNvSpPr>
            <p:nvPr/>
          </p:nvSpPr>
          <p:spPr bwMode="auto">
            <a:xfrm rot="5400000">
              <a:off x="3672" y="2520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7" name="AutoShape 156"/>
            <p:cNvSpPr>
              <a:spLocks/>
            </p:cNvSpPr>
            <p:nvPr/>
          </p:nvSpPr>
          <p:spPr bwMode="auto">
            <a:xfrm rot="5400000">
              <a:off x="4752" y="2784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8" name="Text Box 157"/>
            <p:cNvSpPr txBox="1">
              <a:spLocks noChangeArrowheads="1"/>
            </p:cNvSpPr>
            <p:nvPr/>
          </p:nvSpPr>
          <p:spPr bwMode="auto">
            <a:xfrm>
              <a:off x="3408" y="2880"/>
              <a:ext cx="5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A[p…q]</a:t>
              </a:r>
            </a:p>
          </p:txBody>
        </p:sp>
        <p:sp>
          <p:nvSpPr>
            <p:cNvPr id="61459" name="Text Box 158"/>
            <p:cNvSpPr txBox="1">
              <a:spLocks noChangeArrowheads="1"/>
            </p:cNvSpPr>
            <p:nvPr/>
          </p:nvSpPr>
          <p:spPr bwMode="auto">
            <a:xfrm>
              <a:off x="4464" y="2880"/>
              <a:ext cx="7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A[q+1…r]</a:t>
              </a:r>
            </a:p>
          </p:txBody>
        </p:sp>
      </p:grpSp>
      <p:sp>
        <p:nvSpPr>
          <p:cNvPr id="61450" name="Text Box 159"/>
          <p:cNvSpPr txBox="1">
            <a:spLocks noChangeArrowheads="1"/>
          </p:cNvSpPr>
          <p:nvPr/>
        </p:nvSpPr>
        <p:spPr bwMode="auto">
          <a:xfrm>
            <a:off x="4146550" y="1225550"/>
            <a:ext cx="110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pivot x=5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B6E3599-18BD-40ED-B155-C7A094B58AB1}" type="slidenum">
              <a:rPr lang="en-US"/>
              <a:pPr/>
              <a:t>7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47763" y="1314450"/>
            <a:ext cx="6388100" cy="50133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F3EEA9-ACB6-489E-A022-362D5F4CA822}" type="slidenum">
              <a:rPr lang="en-US"/>
              <a:pPr/>
              <a:t>8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Partitioning the Array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38762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400" smtClean="0">
                <a:solidFill>
                  <a:srgbClr val="CC0000"/>
                </a:solidFill>
                <a:latin typeface="Monotype Corsiva" pitchFamily="66" charset="0"/>
              </a:rPr>
              <a:t>Alg.</a:t>
            </a:r>
            <a:r>
              <a:rPr lang="en-US" sz="2400" smtClean="0"/>
              <a:t> </a:t>
            </a:r>
            <a:r>
              <a:rPr lang="en-US" sz="2400" smtClean="0">
                <a:solidFill>
                  <a:schemeClr val="tx1"/>
                </a:solidFill>
              </a:rPr>
              <a:t>PARTITION (A, p, r)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</a:rPr>
              <a:t>x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6" charset="2"/>
              </a:rPr>
              <a:t> A[p]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>
                <a:solidFill>
                  <a:schemeClr val="tx1"/>
                </a:solidFill>
                <a:sym typeface="Symbol" pitchFamily="16" charset="2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6" charset="2"/>
              </a:rPr>
              <a:t>i  p –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>
                <a:solidFill>
                  <a:schemeClr val="tx1"/>
                </a:solidFill>
                <a:sym typeface="Symbol" pitchFamily="16" charset="2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6" charset="2"/>
              </a:rPr>
              <a:t>j  r + 1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>
                <a:solidFill>
                  <a:schemeClr val="tx1"/>
                </a:solidFill>
                <a:sym typeface="Symbol" pitchFamily="16" charset="2"/>
              </a:rPr>
              <a:t> </a:t>
            </a:r>
            <a:r>
              <a:rPr lang="en-US" sz="2400" b="1" smtClean="0">
                <a:solidFill>
                  <a:schemeClr val="tx1"/>
                </a:solidFill>
                <a:sym typeface="Symbol" pitchFamily="16" charset="2"/>
              </a:rPr>
              <a:t>while</a:t>
            </a:r>
            <a:r>
              <a:rPr lang="en-US" sz="2400" smtClean="0">
                <a:solidFill>
                  <a:schemeClr val="tx1"/>
                </a:solidFill>
                <a:sym typeface="Symbol" pitchFamily="16" charset="2"/>
              </a:rPr>
              <a:t> TRUE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>
                <a:solidFill>
                  <a:schemeClr val="tx1"/>
                </a:solidFill>
                <a:sym typeface="Symbol" pitchFamily="16" charset="2"/>
              </a:rPr>
              <a:t>           </a:t>
            </a:r>
            <a:r>
              <a:rPr lang="en-US" sz="2400" b="1" smtClean="0">
                <a:solidFill>
                  <a:schemeClr val="tx1"/>
                </a:solidFill>
                <a:sym typeface="Symbol" pitchFamily="16" charset="2"/>
              </a:rPr>
              <a:t>do repeat</a:t>
            </a:r>
            <a:r>
              <a:rPr lang="en-US" sz="2400" smtClean="0">
                <a:solidFill>
                  <a:schemeClr val="tx1"/>
                </a:solidFill>
                <a:sym typeface="Symbol" pitchFamily="16" charset="2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6" charset="2"/>
              </a:rPr>
              <a:t>j  j –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>
                <a:solidFill>
                  <a:schemeClr val="tx1"/>
                </a:solidFill>
                <a:sym typeface="Symbol" pitchFamily="16" charset="2"/>
              </a:rPr>
              <a:t>                   </a:t>
            </a:r>
            <a:r>
              <a:rPr lang="en-US" sz="2400" b="1" smtClean="0">
                <a:solidFill>
                  <a:schemeClr val="tx1"/>
                </a:solidFill>
                <a:sym typeface="Symbol" pitchFamily="16" charset="2"/>
              </a:rPr>
              <a:t>until</a:t>
            </a:r>
            <a:r>
              <a:rPr lang="en-US" sz="2400" smtClean="0">
                <a:solidFill>
                  <a:schemeClr val="tx1"/>
                </a:solidFill>
                <a:sym typeface="Symbol" pitchFamily="16" charset="2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6" charset="2"/>
              </a:rPr>
              <a:t>A[j]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6" charset="2"/>
              </a:rPr>
              <a:t>≤ x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>
                <a:solidFill>
                  <a:schemeClr val="tx1"/>
                </a:solidFill>
                <a:cs typeface="Arial" charset="0"/>
                <a:sym typeface="Symbol" pitchFamily="16" charset="2"/>
              </a:rPr>
              <a:t>           </a:t>
            </a:r>
            <a:r>
              <a:rPr lang="en-US" sz="2400" b="1" smtClean="0">
                <a:solidFill>
                  <a:schemeClr val="tx1"/>
                </a:solidFill>
                <a:cs typeface="Arial" charset="0"/>
                <a:sym typeface="Symbol" pitchFamily="16" charset="2"/>
              </a:rPr>
              <a:t>do</a:t>
            </a:r>
            <a:r>
              <a:rPr lang="en-US" sz="2400" smtClean="0">
                <a:solidFill>
                  <a:schemeClr val="tx1"/>
                </a:solidFill>
                <a:cs typeface="Arial" charset="0"/>
                <a:sym typeface="Symbol" pitchFamily="16" charset="2"/>
              </a:rPr>
              <a:t>  </a:t>
            </a:r>
            <a:r>
              <a:rPr lang="en-US" sz="2400" b="1" smtClean="0">
                <a:solidFill>
                  <a:schemeClr val="tx1"/>
                </a:solidFill>
                <a:cs typeface="Arial" charset="0"/>
                <a:sym typeface="Symbol" pitchFamily="16" charset="2"/>
              </a:rPr>
              <a:t>repeat</a:t>
            </a:r>
            <a:r>
              <a:rPr lang="en-US" sz="2400" smtClean="0">
                <a:solidFill>
                  <a:schemeClr val="tx1"/>
                </a:solidFill>
                <a:cs typeface="Arial" charset="0"/>
                <a:sym typeface="Symbol" pitchFamily="16" charset="2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6" charset="2"/>
              </a:rPr>
              <a:t>i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6" charset="2"/>
              </a:rPr>
              <a:t> i + 1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>
                <a:solidFill>
                  <a:schemeClr val="tx1"/>
                </a:solidFill>
                <a:sym typeface="Symbol" pitchFamily="16" charset="2"/>
              </a:rPr>
              <a:t>                   </a:t>
            </a:r>
            <a:r>
              <a:rPr lang="en-US" sz="2400" b="1" smtClean="0">
                <a:solidFill>
                  <a:schemeClr val="tx1"/>
                </a:solidFill>
                <a:sym typeface="Symbol" pitchFamily="16" charset="2"/>
              </a:rPr>
              <a:t>until</a:t>
            </a:r>
            <a:r>
              <a:rPr lang="en-US" sz="2400" smtClean="0">
                <a:solidFill>
                  <a:schemeClr val="tx1"/>
                </a:solidFill>
                <a:sym typeface="Symbol" pitchFamily="16" charset="2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6" charset="2"/>
              </a:rPr>
              <a:t>A[i]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6" charset="2"/>
              </a:rPr>
              <a:t>≥ x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>
                <a:solidFill>
                  <a:schemeClr val="tx1"/>
                </a:solidFill>
                <a:cs typeface="Arial" charset="0"/>
                <a:sym typeface="Symbol" pitchFamily="16" charset="2"/>
              </a:rPr>
              <a:t>            </a:t>
            </a:r>
            <a:r>
              <a:rPr lang="en-US" sz="2400" b="1" smtClean="0">
                <a:solidFill>
                  <a:schemeClr val="tx1"/>
                </a:solidFill>
                <a:cs typeface="Arial" charset="0"/>
                <a:sym typeface="Symbol" pitchFamily="16" charset="2"/>
              </a:rPr>
              <a:t>if</a:t>
            </a:r>
            <a:r>
              <a:rPr lang="en-US" sz="2400" smtClean="0">
                <a:solidFill>
                  <a:schemeClr val="tx1"/>
                </a:solidFill>
                <a:cs typeface="Arial" charset="0"/>
                <a:sym typeface="Symbol" pitchFamily="16" charset="2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6" charset="2"/>
              </a:rPr>
              <a:t>i &lt; j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>
                <a:solidFill>
                  <a:schemeClr val="tx1"/>
                </a:solidFill>
                <a:cs typeface="Arial" charset="0"/>
                <a:sym typeface="Symbol" pitchFamily="16" charset="2"/>
              </a:rPr>
              <a:t>                   </a:t>
            </a:r>
            <a:r>
              <a:rPr lang="en-US" sz="2400" b="1" smtClean="0">
                <a:solidFill>
                  <a:schemeClr val="tx1"/>
                </a:solidFill>
                <a:cs typeface="Arial" charset="0"/>
                <a:sym typeface="Symbol" pitchFamily="16" charset="2"/>
              </a:rPr>
              <a:t>then</a:t>
            </a:r>
            <a:r>
              <a:rPr lang="en-US" sz="2400" smtClean="0">
                <a:solidFill>
                  <a:schemeClr val="tx1"/>
                </a:solidFill>
                <a:cs typeface="Arial" charset="0"/>
                <a:sym typeface="Symbol" pitchFamily="16" charset="2"/>
              </a:rPr>
              <a:t> exchange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6" charset="2"/>
              </a:rPr>
              <a:t>A[i]  A[j]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smtClean="0">
                <a:solidFill>
                  <a:schemeClr val="tx1"/>
                </a:solidFill>
                <a:sym typeface="Symbol" pitchFamily="16" charset="2"/>
              </a:rPr>
              <a:t>   	       </a:t>
            </a:r>
            <a:r>
              <a:rPr lang="en-US" sz="2400" b="1" smtClean="0">
                <a:solidFill>
                  <a:schemeClr val="tx1"/>
                </a:solidFill>
                <a:sym typeface="Symbol" pitchFamily="16" charset="2"/>
              </a:rPr>
              <a:t>else</a:t>
            </a:r>
            <a:r>
              <a:rPr lang="en-US" sz="2400" smtClean="0">
                <a:solidFill>
                  <a:schemeClr val="tx1"/>
                </a:solidFill>
                <a:sym typeface="Symbol" pitchFamily="16" charset="2"/>
              </a:rPr>
              <a:t> </a:t>
            </a:r>
            <a:r>
              <a:rPr lang="en-US" sz="2400" b="1" smtClean="0">
                <a:solidFill>
                  <a:schemeClr val="tx1"/>
                </a:solidFill>
                <a:sym typeface="Symbol" pitchFamily="16" charset="2"/>
              </a:rPr>
              <a:t>return</a:t>
            </a:r>
            <a:r>
              <a:rPr lang="en-US" sz="2400" smtClean="0">
                <a:solidFill>
                  <a:schemeClr val="tx1"/>
                </a:solidFill>
                <a:sym typeface="Symbol" pitchFamily="16" charset="2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6" charset="2"/>
              </a:rPr>
              <a:t>j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6724650" y="5638800"/>
            <a:ext cx="211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Running time: </a:t>
            </a:r>
            <a:r>
              <a:rPr lang="en-US">
                <a:latin typeface="Comic Sans MS" pitchFamily="66" charset="0"/>
                <a:sym typeface="Symbol" pitchFamily="16" charset="2"/>
              </a:rPr>
              <a:t>(n)</a:t>
            </a:r>
          </a:p>
          <a:p>
            <a:r>
              <a:rPr lang="en-US">
                <a:latin typeface="Comic Sans MS" pitchFamily="66" charset="0"/>
                <a:sym typeface="Symbol" pitchFamily="16" charset="2"/>
              </a:rPr>
              <a:t>n = r – p + 1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03838" y="1938338"/>
            <a:ext cx="3306762" cy="423862"/>
            <a:chOff x="480" y="1152"/>
            <a:chExt cx="2083" cy="267"/>
          </a:xfrm>
        </p:grpSpPr>
        <p:sp>
          <p:nvSpPr>
            <p:cNvPr id="63534" name="Rectangle 6"/>
            <p:cNvSpPr>
              <a:spLocks noChangeArrowheads="1"/>
            </p:cNvSpPr>
            <p:nvPr/>
          </p:nvSpPr>
          <p:spPr bwMode="auto">
            <a:xfrm>
              <a:off x="2303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63535" name="Rectangle 7"/>
            <p:cNvSpPr>
              <a:spLocks noChangeArrowheads="1"/>
            </p:cNvSpPr>
            <p:nvPr/>
          </p:nvSpPr>
          <p:spPr bwMode="auto">
            <a:xfrm>
              <a:off x="2042" y="1152"/>
              <a:ext cx="261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63536" name="Rectangle 8"/>
            <p:cNvSpPr>
              <a:spLocks noChangeArrowheads="1"/>
            </p:cNvSpPr>
            <p:nvPr/>
          </p:nvSpPr>
          <p:spPr bwMode="auto">
            <a:xfrm>
              <a:off x="1782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3537" name="Rectangle 9"/>
            <p:cNvSpPr>
              <a:spLocks noChangeArrowheads="1"/>
            </p:cNvSpPr>
            <p:nvPr/>
          </p:nvSpPr>
          <p:spPr bwMode="auto">
            <a:xfrm>
              <a:off x="1522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63538" name="Rectangle 10"/>
            <p:cNvSpPr>
              <a:spLocks noChangeArrowheads="1"/>
            </p:cNvSpPr>
            <p:nvPr/>
          </p:nvSpPr>
          <p:spPr bwMode="auto">
            <a:xfrm>
              <a:off x="1261" y="1152"/>
              <a:ext cx="261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63539" name="Rectangle 11"/>
            <p:cNvSpPr>
              <a:spLocks noChangeArrowheads="1"/>
            </p:cNvSpPr>
            <p:nvPr/>
          </p:nvSpPr>
          <p:spPr bwMode="auto">
            <a:xfrm>
              <a:off x="1001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63540" name="Rectangle 12"/>
            <p:cNvSpPr>
              <a:spLocks noChangeArrowheads="1"/>
            </p:cNvSpPr>
            <p:nvPr/>
          </p:nvSpPr>
          <p:spPr bwMode="auto">
            <a:xfrm>
              <a:off x="740" y="1152"/>
              <a:ext cx="261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63541" name="Rectangle 13"/>
            <p:cNvSpPr>
              <a:spLocks noChangeArrowheads="1"/>
            </p:cNvSpPr>
            <p:nvPr/>
          </p:nvSpPr>
          <p:spPr bwMode="auto">
            <a:xfrm>
              <a:off x="480" y="1152"/>
              <a:ext cx="26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63542" name="Line 14"/>
            <p:cNvSpPr>
              <a:spLocks noChangeShapeType="1"/>
            </p:cNvSpPr>
            <p:nvPr/>
          </p:nvSpPr>
          <p:spPr bwMode="auto">
            <a:xfrm>
              <a:off x="480" y="1152"/>
              <a:ext cx="20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3" name="Line 15"/>
            <p:cNvSpPr>
              <a:spLocks noChangeShapeType="1"/>
            </p:cNvSpPr>
            <p:nvPr/>
          </p:nvSpPr>
          <p:spPr bwMode="auto">
            <a:xfrm>
              <a:off x="480" y="1419"/>
              <a:ext cx="20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4" name="Line 16"/>
            <p:cNvSpPr>
              <a:spLocks noChangeShapeType="1"/>
            </p:cNvSpPr>
            <p:nvPr/>
          </p:nvSpPr>
          <p:spPr bwMode="auto">
            <a:xfrm>
              <a:off x="480" y="115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5" name="Line 17"/>
            <p:cNvSpPr>
              <a:spLocks noChangeShapeType="1"/>
            </p:cNvSpPr>
            <p:nvPr/>
          </p:nvSpPr>
          <p:spPr bwMode="auto">
            <a:xfrm>
              <a:off x="740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6" name="Line 18"/>
            <p:cNvSpPr>
              <a:spLocks noChangeShapeType="1"/>
            </p:cNvSpPr>
            <p:nvPr/>
          </p:nvSpPr>
          <p:spPr bwMode="auto">
            <a:xfrm>
              <a:off x="1001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7" name="Line 19"/>
            <p:cNvSpPr>
              <a:spLocks noChangeShapeType="1"/>
            </p:cNvSpPr>
            <p:nvPr/>
          </p:nvSpPr>
          <p:spPr bwMode="auto">
            <a:xfrm>
              <a:off x="1261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8" name="Line 20"/>
            <p:cNvSpPr>
              <a:spLocks noChangeShapeType="1"/>
            </p:cNvSpPr>
            <p:nvPr/>
          </p:nvSpPr>
          <p:spPr bwMode="auto">
            <a:xfrm>
              <a:off x="152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9" name="Line 21"/>
            <p:cNvSpPr>
              <a:spLocks noChangeShapeType="1"/>
            </p:cNvSpPr>
            <p:nvPr/>
          </p:nvSpPr>
          <p:spPr bwMode="auto">
            <a:xfrm>
              <a:off x="178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0" name="Line 22"/>
            <p:cNvSpPr>
              <a:spLocks noChangeShapeType="1"/>
            </p:cNvSpPr>
            <p:nvPr/>
          </p:nvSpPr>
          <p:spPr bwMode="auto">
            <a:xfrm>
              <a:off x="204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1" name="Line 23"/>
            <p:cNvSpPr>
              <a:spLocks noChangeShapeType="1"/>
            </p:cNvSpPr>
            <p:nvPr/>
          </p:nvSpPr>
          <p:spPr bwMode="auto">
            <a:xfrm>
              <a:off x="2303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2" name="Line 24"/>
            <p:cNvSpPr>
              <a:spLocks noChangeShapeType="1"/>
            </p:cNvSpPr>
            <p:nvPr/>
          </p:nvSpPr>
          <p:spPr bwMode="auto">
            <a:xfrm>
              <a:off x="2563" y="115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5" name="Text Box 25"/>
          <p:cNvSpPr txBox="1">
            <a:spLocks noChangeArrowheads="1"/>
          </p:cNvSpPr>
          <p:nvPr/>
        </p:nvSpPr>
        <p:spPr bwMode="auto">
          <a:xfrm>
            <a:off x="5029200" y="2667000"/>
            <a:ext cx="23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63496" name="Text Box 26"/>
          <p:cNvSpPr txBox="1">
            <a:spLocks noChangeArrowheads="1"/>
          </p:cNvSpPr>
          <p:nvPr/>
        </p:nvSpPr>
        <p:spPr bwMode="auto">
          <a:xfrm>
            <a:off x="8604250" y="2681288"/>
            <a:ext cx="23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</a:p>
        </p:txBody>
      </p:sp>
      <p:sp>
        <p:nvSpPr>
          <p:cNvPr id="63497" name="Line 27"/>
          <p:cNvSpPr>
            <a:spLocks noChangeShapeType="1"/>
          </p:cNvSpPr>
          <p:nvPr/>
        </p:nvSpPr>
        <p:spPr bwMode="auto">
          <a:xfrm flipV="1">
            <a:off x="5146675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498" name="Line 28"/>
          <p:cNvSpPr>
            <a:spLocks noChangeShapeType="1"/>
          </p:cNvSpPr>
          <p:nvPr/>
        </p:nvSpPr>
        <p:spPr bwMode="auto">
          <a:xfrm flipV="1">
            <a:off x="8721725" y="24526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Text Box 29"/>
          <p:cNvSpPr txBox="1">
            <a:spLocks noChangeArrowheads="1"/>
          </p:cNvSpPr>
          <p:nvPr/>
        </p:nvSpPr>
        <p:spPr bwMode="auto">
          <a:xfrm>
            <a:off x="4757738" y="1955800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A: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757738" y="2909888"/>
            <a:ext cx="3852862" cy="1662112"/>
            <a:chOff x="2997" y="1833"/>
            <a:chExt cx="2427" cy="1047"/>
          </a:xfrm>
        </p:grpSpPr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3341" y="2181"/>
              <a:ext cx="2083" cy="267"/>
              <a:chOff x="480" y="1152"/>
              <a:chExt cx="2083" cy="267"/>
            </a:xfrm>
          </p:grpSpPr>
          <p:sp>
            <p:nvSpPr>
              <p:cNvPr id="63515" name="Rectangle 32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a</a:t>
                </a:r>
                <a:r>
                  <a:rPr lang="en-US" baseline="-25000">
                    <a:solidFill>
                      <a:schemeClr val="accent2"/>
                    </a:solidFill>
                  </a:rPr>
                  <a:t>r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516" name="Rectangle 33"/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517" name="Rectangle 34"/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518" name="Rectangle 35"/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519" name="Rectangle 36"/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520" name="Rectangle 37"/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521" name="Rectangle 38"/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522" name="Rectangle 39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a</a:t>
                </a:r>
                <a:r>
                  <a:rPr lang="en-US" baseline="-25000">
                    <a:solidFill>
                      <a:schemeClr val="accent2"/>
                    </a:solidFill>
                  </a:rPr>
                  <a:t>p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523" name="Line 40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4" name="Line 41"/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5" name="Line 42"/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6" name="Line 43"/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7" name="Line 44"/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8" name="Line 45"/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9" name="Line 46"/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0" name="Line 47"/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1" name="Line 48"/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2" name="Line 49"/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3" name="Line 50"/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505" name="Text Box 51"/>
            <p:cNvSpPr txBox="1">
              <a:spLocks noChangeArrowheads="1"/>
            </p:cNvSpPr>
            <p:nvPr/>
          </p:nvSpPr>
          <p:spPr bwMode="auto">
            <a:xfrm>
              <a:off x="4700" y="2649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63506" name="Text Box 52"/>
            <p:cNvSpPr txBox="1">
              <a:spLocks noChangeArrowheads="1"/>
            </p:cNvSpPr>
            <p:nvPr/>
          </p:nvSpPr>
          <p:spPr bwMode="auto">
            <a:xfrm>
              <a:off x="4392" y="2649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j=q</a:t>
              </a:r>
            </a:p>
          </p:txBody>
        </p:sp>
        <p:sp>
          <p:nvSpPr>
            <p:cNvPr id="63507" name="Line 53"/>
            <p:cNvSpPr>
              <a:spLocks noChangeShapeType="1"/>
            </p:cNvSpPr>
            <p:nvPr/>
          </p:nvSpPr>
          <p:spPr bwMode="auto">
            <a:xfrm flipV="1">
              <a:off x="4774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8" name="Line 54"/>
            <p:cNvSpPr>
              <a:spLocks noChangeShapeType="1"/>
            </p:cNvSpPr>
            <p:nvPr/>
          </p:nvSpPr>
          <p:spPr bwMode="auto">
            <a:xfrm flipV="1">
              <a:off x="4534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Text Box 55"/>
            <p:cNvSpPr txBox="1">
              <a:spLocks noChangeArrowheads="1"/>
            </p:cNvSpPr>
            <p:nvPr/>
          </p:nvSpPr>
          <p:spPr bwMode="auto">
            <a:xfrm>
              <a:off x="2997" y="2192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A:</a:t>
              </a:r>
            </a:p>
          </p:txBody>
        </p:sp>
        <p:sp>
          <p:nvSpPr>
            <p:cNvPr id="63510" name="AutoShape 56"/>
            <p:cNvSpPr>
              <a:spLocks/>
            </p:cNvSpPr>
            <p:nvPr/>
          </p:nvSpPr>
          <p:spPr bwMode="auto">
            <a:xfrm rot="5400000">
              <a:off x="3912" y="1464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1" name="AutoShape 57"/>
            <p:cNvSpPr>
              <a:spLocks/>
            </p:cNvSpPr>
            <p:nvPr/>
          </p:nvSpPr>
          <p:spPr bwMode="auto">
            <a:xfrm rot="5400000">
              <a:off x="4992" y="1728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2" name="Text Box 58"/>
            <p:cNvSpPr txBox="1">
              <a:spLocks noChangeArrowheads="1"/>
            </p:cNvSpPr>
            <p:nvPr/>
          </p:nvSpPr>
          <p:spPr bwMode="auto">
            <a:xfrm>
              <a:off x="3648" y="1833"/>
              <a:ext cx="5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A[p…q]</a:t>
              </a:r>
            </a:p>
          </p:txBody>
        </p:sp>
        <p:sp>
          <p:nvSpPr>
            <p:cNvPr id="63513" name="Text Box 59"/>
            <p:cNvSpPr txBox="1">
              <a:spLocks noChangeArrowheads="1"/>
            </p:cNvSpPr>
            <p:nvPr/>
          </p:nvSpPr>
          <p:spPr bwMode="auto">
            <a:xfrm>
              <a:off x="4704" y="1833"/>
              <a:ext cx="7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A[q+1…r]</a:t>
              </a:r>
            </a:p>
          </p:txBody>
        </p:sp>
        <p:sp>
          <p:nvSpPr>
            <p:cNvPr id="63514" name="Text Box 60"/>
            <p:cNvSpPr txBox="1">
              <a:spLocks noChangeArrowheads="1"/>
            </p:cNvSpPr>
            <p:nvPr/>
          </p:nvSpPr>
          <p:spPr bwMode="auto">
            <a:xfrm>
              <a:off x="4512" y="188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Arial" charset="0"/>
                </a:rPr>
                <a:t>≤</a:t>
              </a:r>
            </a:p>
          </p:txBody>
        </p:sp>
      </p:grpSp>
      <p:sp>
        <p:nvSpPr>
          <p:cNvPr id="63501" name="Text Box 61"/>
          <p:cNvSpPr txBox="1">
            <a:spLocks noChangeArrowheads="1"/>
          </p:cNvSpPr>
          <p:nvPr/>
        </p:nvSpPr>
        <p:spPr bwMode="auto">
          <a:xfrm>
            <a:off x="5368925" y="1592263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p</a:t>
            </a:r>
          </a:p>
        </p:txBody>
      </p:sp>
      <p:sp>
        <p:nvSpPr>
          <p:cNvPr id="63502" name="Text Box 62"/>
          <p:cNvSpPr txBox="1">
            <a:spLocks noChangeArrowheads="1"/>
          </p:cNvSpPr>
          <p:nvPr/>
        </p:nvSpPr>
        <p:spPr bwMode="auto">
          <a:xfrm>
            <a:off x="8274050" y="1546225"/>
            <a:ext cx="252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r</a:t>
            </a:r>
          </a:p>
        </p:txBody>
      </p:sp>
      <p:sp>
        <p:nvSpPr>
          <p:cNvPr id="63503" name="Text Box 63"/>
          <p:cNvSpPr txBox="1">
            <a:spLocks noChangeArrowheads="1"/>
          </p:cNvSpPr>
          <p:nvPr/>
        </p:nvSpPr>
        <p:spPr bwMode="auto">
          <a:xfrm>
            <a:off x="6870700" y="4991100"/>
            <a:ext cx="1809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Each element is</a:t>
            </a:r>
          </a:p>
          <a:p>
            <a:r>
              <a:rPr lang="en-US">
                <a:solidFill>
                  <a:schemeClr val="folHlink"/>
                </a:solidFill>
              </a:rPr>
              <a:t>visited once!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408A9A-D201-4CA8-A732-16ED1C76ABE7}" type="slidenum">
              <a:rPr lang="en-US"/>
              <a:pPr/>
              <a:t>9</a:t>
            </a:fld>
            <a:endParaRPr 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	 Recurrence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z="2400" smtClean="0">
                <a:latin typeface="Monotype Corsiva" pitchFamily="66" charset="0"/>
              </a:rPr>
              <a:t>Alg.:</a:t>
            </a:r>
            <a:r>
              <a:rPr lang="en-US" sz="2400" smtClean="0"/>
              <a:t> QUICKSORT</a:t>
            </a:r>
            <a:r>
              <a:rPr lang="en-US" sz="2400" smtClean="0">
                <a:latin typeface="Comic Sans MS" pitchFamily="66" charset="0"/>
              </a:rPr>
              <a:t>(A, p, r)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/>
              <a:t>if</a:t>
            </a:r>
            <a:r>
              <a:rPr lang="en-US" sz="2400" smtClean="0"/>
              <a:t> </a:t>
            </a:r>
            <a:r>
              <a:rPr lang="en-US" sz="2400" smtClean="0">
                <a:latin typeface="Comic Sans MS" pitchFamily="66" charset="0"/>
              </a:rPr>
              <a:t>p &lt; r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z="2400" smtClean="0"/>
              <a:t>	   </a:t>
            </a:r>
            <a:r>
              <a:rPr lang="en-US" sz="2400" b="1" smtClean="0"/>
              <a:t>then</a:t>
            </a:r>
            <a:r>
              <a:rPr lang="en-US" sz="2400" smtClean="0"/>
              <a:t> </a:t>
            </a:r>
            <a:r>
              <a:rPr lang="en-US" sz="2400" smtClean="0">
                <a:latin typeface="Comic Sans MS" pitchFamily="66" charset="0"/>
              </a:rPr>
              <a:t>q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6" charset="2"/>
              </a:rPr>
              <a:t> PARTITION</a:t>
            </a:r>
            <a:r>
              <a:rPr lang="en-US" sz="2400" smtClean="0">
                <a:latin typeface="Comic Sans MS" pitchFamily="66" charset="0"/>
                <a:sym typeface="Symbol" pitchFamily="16" charset="2"/>
              </a:rPr>
              <a:t>(A, p, r)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z="2400" smtClean="0">
                <a:sym typeface="Symbol" pitchFamily="16" charset="2"/>
              </a:rPr>
              <a:t>		     QUICKSORT </a:t>
            </a:r>
            <a:r>
              <a:rPr lang="en-US" sz="2400" smtClean="0">
                <a:latin typeface="Comic Sans MS" pitchFamily="66" charset="0"/>
                <a:sym typeface="Symbol" pitchFamily="16" charset="2"/>
              </a:rPr>
              <a:t>(A, p, q)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z="2400" smtClean="0">
                <a:sym typeface="Symbol" pitchFamily="16" charset="2"/>
              </a:rPr>
              <a:t>		     QUICKSORT </a:t>
            </a:r>
            <a:r>
              <a:rPr lang="en-US" sz="2400" smtClean="0">
                <a:latin typeface="Comic Sans MS" pitchFamily="66" charset="0"/>
                <a:sym typeface="Symbol" pitchFamily="16" charset="2"/>
              </a:rPr>
              <a:t>(A, q+1, r)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812800" y="5362575"/>
            <a:ext cx="184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Recurrence: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4887913" y="1447800"/>
            <a:ext cx="2420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Initially: p=1, r=n</a:t>
            </a:r>
          </a:p>
        </p:txBody>
      </p:sp>
      <p:sp>
        <p:nvSpPr>
          <p:cNvPr id="64519" name="Rectangle 8"/>
          <p:cNvSpPr>
            <a:spLocks noChangeArrowheads="1"/>
          </p:cNvSpPr>
          <p:nvPr/>
        </p:nvSpPr>
        <p:spPr bwMode="auto">
          <a:xfrm>
            <a:off x="2832100" y="5881688"/>
            <a:ext cx="39719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T(n) = T(q) + T(n – q) + n</a:t>
            </a:r>
            <a:endParaRPr lang="en-US" sz="2400">
              <a:solidFill>
                <a:schemeClr val="accent2"/>
              </a:solidFill>
              <a:sym typeface="Symbol" pitchFamily="16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On-screen Show (4:3)</PresentationFormat>
  <Paragraphs>249</Paragraphs>
  <Slides>15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MathType 5.0 Equation</vt:lpstr>
      <vt:lpstr>Paint Shop Pro Image</vt:lpstr>
      <vt:lpstr>Quick Sort</vt:lpstr>
      <vt:lpstr>Quicksort</vt:lpstr>
      <vt:lpstr>Quicksort</vt:lpstr>
      <vt:lpstr> QUICKSORT</vt:lpstr>
      <vt:lpstr>Partitioning the Array</vt:lpstr>
      <vt:lpstr>Example</vt:lpstr>
      <vt:lpstr>Example</vt:lpstr>
      <vt:lpstr>Partitioning the Array</vt:lpstr>
      <vt:lpstr>  Recurrence</vt:lpstr>
      <vt:lpstr>Worst Case Partitioning</vt:lpstr>
      <vt:lpstr>Best Case Partitioning</vt:lpstr>
      <vt:lpstr>Case Between Worst and Best</vt:lpstr>
      <vt:lpstr>How does partition affect performance?</vt:lpstr>
      <vt:lpstr>How does partition affect performance?</vt:lpstr>
      <vt:lpstr>Performance of Quicksort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Admin</dc:creator>
  <cp:lastModifiedBy>Admin</cp:lastModifiedBy>
  <cp:revision>1</cp:revision>
  <dcterms:created xsi:type="dcterms:W3CDTF">2023-07-04T07:47:06Z</dcterms:created>
  <dcterms:modified xsi:type="dcterms:W3CDTF">2023-07-04T07:48:05Z</dcterms:modified>
</cp:coreProperties>
</file>