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1262-A68F-4BA5-87E7-A25CC9F04064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CF80-52D8-4C7E-B78B-BE1D35EFA9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55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1262-A68F-4BA5-87E7-A25CC9F04064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CF80-52D8-4C7E-B78B-BE1D35EFA9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135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1262-A68F-4BA5-87E7-A25CC9F04064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CF80-52D8-4C7E-B78B-BE1D35EFA9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566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1262-A68F-4BA5-87E7-A25CC9F04064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CF80-52D8-4C7E-B78B-BE1D35EFA9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406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1262-A68F-4BA5-87E7-A25CC9F04064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CF80-52D8-4C7E-B78B-BE1D35EFA9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85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1262-A68F-4BA5-87E7-A25CC9F04064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CF80-52D8-4C7E-B78B-BE1D35EFA9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68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1262-A68F-4BA5-87E7-A25CC9F04064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CF80-52D8-4C7E-B78B-BE1D35EFA9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84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1262-A68F-4BA5-87E7-A25CC9F04064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CF80-52D8-4C7E-B78B-BE1D35EFA9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895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1262-A68F-4BA5-87E7-A25CC9F04064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CF80-52D8-4C7E-B78B-BE1D35EFA9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37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1262-A68F-4BA5-87E7-A25CC9F04064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CF80-52D8-4C7E-B78B-BE1D35EFA9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764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1262-A68F-4BA5-87E7-A25CC9F04064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CF80-52D8-4C7E-B78B-BE1D35EFA9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775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C1262-A68F-4BA5-87E7-A25CC9F04064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CCF80-52D8-4C7E-B78B-BE1D35EFA9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371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br>
              <a:rPr lang="en-US" dirty="0" smtClean="0"/>
            </a:br>
            <a:r>
              <a:rPr lang="en-US" dirty="0" smtClean="0"/>
              <a:t>Binary Search Trees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</a:p>
          <a:p>
            <a:r>
              <a:rPr lang="en-US" dirty="0" smtClean="0"/>
              <a:t>Dr. </a:t>
            </a:r>
            <a:r>
              <a:rPr lang="en-US" dirty="0" err="1" smtClean="0"/>
              <a:t>Shubhangi</a:t>
            </a:r>
            <a:r>
              <a:rPr lang="en-US" dirty="0" smtClean="0"/>
              <a:t> </a:t>
            </a:r>
            <a:r>
              <a:rPr lang="en-US" dirty="0" err="1" smtClean="0"/>
              <a:t>Sapkal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912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</a:t>
            </a:r>
            <a:br>
              <a:rPr lang="en-IN" b="1" dirty="0"/>
            </a:b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838199" y="1317997"/>
            <a:ext cx="89210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0" i="0" dirty="0" smtClean="0">
                <a:solidFill>
                  <a:srgbClr val="333333"/>
                </a:solidFill>
                <a:effectLst/>
                <a:latin typeface="Open Sans"/>
              </a:rPr>
              <a:t>Construct a Binary Search Tree by inserting the following sequence of numbers...</a:t>
            </a:r>
          </a:p>
          <a:p>
            <a:pPr algn="ctr"/>
            <a:r>
              <a:rPr lang="en-US" b="1" i="0" dirty="0" smtClean="0">
                <a:solidFill>
                  <a:srgbClr val="333333"/>
                </a:solidFill>
                <a:effectLst/>
                <a:latin typeface="Open Sans"/>
              </a:rPr>
              <a:t>10,12,5,4,20,8,7,15 and 13</a:t>
            </a:r>
            <a:endParaRPr lang="en-US" b="1" i="0" dirty="0">
              <a:solidFill>
                <a:srgbClr val="333333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49734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inary search tree constru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995" y="781329"/>
            <a:ext cx="6023033" cy="5371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346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003634" y="-330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/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462044" y="1983162"/>
            <a:ext cx="7314487" cy="127278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 a binary tree, every node can have a maximum of two </a:t>
            </a:r>
            <a:r>
              <a:rPr lang="en-US" dirty="0" smtClean="0"/>
              <a:t>children</a:t>
            </a:r>
          </a:p>
          <a:p>
            <a:r>
              <a:rPr lang="en-US" dirty="0" smtClean="0"/>
              <a:t>Binary search tree is a binary tree in which every node contains only smaller values in its left </a:t>
            </a:r>
            <a:r>
              <a:rPr lang="en-US" dirty="0" err="1" smtClean="0"/>
              <a:t>subtree</a:t>
            </a:r>
            <a:r>
              <a:rPr lang="en-US" dirty="0" smtClean="0"/>
              <a:t> and only larger values in its right </a:t>
            </a:r>
            <a:r>
              <a:rPr lang="en-US" dirty="0" err="1" smtClean="0"/>
              <a:t>subtree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" name="Picture 3" descr="Binary Search Tree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723" y="3815488"/>
            <a:ext cx="5469307" cy="2734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911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Operations on a Binary Search Tree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following operations are performed on a binary search tree...</a:t>
            </a:r>
          </a:p>
          <a:p>
            <a:r>
              <a:rPr lang="en-US" b="1" dirty="0"/>
              <a:t>Search</a:t>
            </a:r>
          </a:p>
          <a:p>
            <a:r>
              <a:rPr lang="en-US" b="1" dirty="0"/>
              <a:t>Insertion</a:t>
            </a:r>
          </a:p>
          <a:p>
            <a:r>
              <a:rPr lang="en-US" b="1" dirty="0"/>
              <a:t>Deletion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5970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58" y="-109858"/>
            <a:ext cx="10515600" cy="1325563"/>
          </a:xfrm>
        </p:spPr>
        <p:txBody>
          <a:bodyPr/>
          <a:lstStyle/>
          <a:p>
            <a:r>
              <a:rPr lang="en-IN" b="1" dirty="0"/>
              <a:t>Search Operation in BST</a:t>
            </a:r>
            <a:br>
              <a:rPr lang="en-IN" b="1" dirty="0"/>
            </a:b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6912" y="860700"/>
            <a:ext cx="12115088" cy="62811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In a binary search tree, the search operation is performed with 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O(log n)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 time complexity.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The search operation is performed as follows...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62F59"/>
                </a:solidFill>
                <a:effectLst/>
                <a:latin typeface="Open Sans"/>
              </a:rPr>
              <a:t>Step 1 -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Read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the search element from the user.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62F59"/>
                </a:solidFill>
                <a:effectLst/>
                <a:latin typeface="Open Sans"/>
              </a:rPr>
              <a:t>Step 2 -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Compare the search element with the value of root node in the tree.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62F59"/>
                </a:solidFill>
                <a:effectLst/>
                <a:latin typeface="Open Sans"/>
              </a:rPr>
              <a:t>Step 3 -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If both are matched, then display "Given node is found!!!" and terminate the function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62F59"/>
                </a:solidFill>
                <a:effectLst/>
                <a:latin typeface="Open Sans"/>
              </a:rPr>
              <a:t>Step 4 -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If both are not matched, then check whether search element is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             smaller or larger than that node value.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62F59"/>
                </a:solidFill>
                <a:effectLst/>
                <a:latin typeface="Open Sans"/>
              </a:rPr>
              <a:t>Step 5 -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If search element is smaller, then continue the search process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             in left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subtree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62F59"/>
                </a:solidFill>
                <a:effectLst/>
                <a:latin typeface="Open Sans"/>
              </a:rPr>
              <a:t>Step 6-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If search element is larger, then continue the search process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             in right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subtree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62F59"/>
                </a:solidFill>
                <a:effectLst/>
                <a:latin typeface="Open Sans"/>
              </a:rPr>
              <a:t>Step 7 -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Repeat the same until we find the exact element or until the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             search element is compared with the leaf node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62F59"/>
                </a:solidFill>
                <a:effectLst/>
                <a:latin typeface="Open Sans"/>
              </a:rPr>
              <a:t>Step 8 -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If we reach to the node having the value equal to the search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              value then display "Element is found" and terminate the function.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62F59"/>
                </a:solidFill>
                <a:effectLst/>
                <a:latin typeface="Open Sans"/>
              </a:rPr>
              <a:t>Step 9 -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If we reach to the leaf node and if it is also not matched with the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             search element, then display "Element is not found"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             and terminate the function.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298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Insertion Operation in BST</a:t>
            </a:r>
            <a:br>
              <a:rPr lang="en-IN" b="1" dirty="0"/>
            </a:b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838199" y="1290593"/>
            <a:ext cx="1109172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  <a:latin typeface="Open Sans"/>
              </a:rPr>
              <a:t>In a binary search tree, the insertion operation is performed with </a:t>
            </a:r>
            <a:r>
              <a:rPr lang="en-US" b="1" i="0" dirty="0" smtClean="0">
                <a:solidFill>
                  <a:srgbClr val="333333"/>
                </a:solidFill>
                <a:effectLst/>
                <a:latin typeface="Open Sans"/>
              </a:rPr>
              <a:t>O(log n)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Open Sans"/>
              </a:rPr>
              <a:t> time complexity. In binary search tree, new node is always inserted as a leaf node. The insertion operation is performed as follows</a:t>
            </a:r>
          </a:p>
          <a:p>
            <a:endParaRPr lang="en-US" dirty="0">
              <a:solidFill>
                <a:srgbClr val="333333"/>
              </a:solidFill>
              <a:latin typeface="Open Sans"/>
            </a:endParaRPr>
          </a:p>
          <a:p>
            <a:r>
              <a:rPr lang="en-US" b="1" dirty="0"/>
              <a:t>Step 1 - </a:t>
            </a:r>
            <a:r>
              <a:rPr lang="en-US" dirty="0"/>
              <a:t>Create a </a:t>
            </a:r>
            <a:r>
              <a:rPr lang="en-US" dirty="0" err="1"/>
              <a:t>newNode</a:t>
            </a:r>
            <a:r>
              <a:rPr lang="en-US" dirty="0"/>
              <a:t> with given value and set its </a:t>
            </a:r>
            <a:r>
              <a:rPr lang="en-US" b="1" dirty="0"/>
              <a:t>left</a:t>
            </a:r>
            <a:r>
              <a:rPr lang="en-US" dirty="0"/>
              <a:t> and </a:t>
            </a:r>
            <a:r>
              <a:rPr lang="en-US" b="1" dirty="0"/>
              <a:t>right</a:t>
            </a:r>
            <a:r>
              <a:rPr lang="en-US" dirty="0"/>
              <a:t> to </a:t>
            </a:r>
            <a:r>
              <a:rPr lang="en-US" b="1" dirty="0"/>
              <a:t>NULL</a:t>
            </a:r>
            <a:r>
              <a:rPr lang="en-US" dirty="0" smtClean="0"/>
              <a:t>.</a:t>
            </a:r>
          </a:p>
          <a:p>
            <a:r>
              <a:rPr lang="en-US" b="1" dirty="0"/>
              <a:t>Step 2 - </a:t>
            </a:r>
            <a:r>
              <a:rPr lang="en-US" dirty="0"/>
              <a:t>Check whether tree is Empty</a:t>
            </a:r>
            <a:r>
              <a:rPr lang="en-US" dirty="0" smtClean="0"/>
              <a:t>.</a:t>
            </a:r>
          </a:p>
          <a:p>
            <a:r>
              <a:rPr lang="en-US" b="1" dirty="0"/>
              <a:t>Step 3 - </a:t>
            </a:r>
            <a:r>
              <a:rPr lang="en-US" dirty="0"/>
              <a:t>If the tree is </a:t>
            </a:r>
            <a:r>
              <a:rPr lang="en-US" b="1" dirty="0"/>
              <a:t>Empty</a:t>
            </a:r>
            <a:r>
              <a:rPr lang="en-US" dirty="0"/>
              <a:t>, then set </a:t>
            </a:r>
            <a:r>
              <a:rPr lang="en-US" b="1" dirty="0"/>
              <a:t>root</a:t>
            </a:r>
            <a:r>
              <a:rPr lang="en-US" dirty="0"/>
              <a:t> to </a:t>
            </a:r>
            <a:r>
              <a:rPr lang="en-US" b="1" dirty="0" err="1"/>
              <a:t>newNode</a:t>
            </a:r>
            <a:r>
              <a:rPr lang="en-US" dirty="0" smtClean="0"/>
              <a:t>.</a:t>
            </a:r>
          </a:p>
          <a:p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162F59"/>
                </a:solidFill>
                <a:effectLst/>
                <a:latin typeface="Open Sans"/>
              </a:rPr>
              <a:t>Step 4 -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If the tree is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Not Empty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, then check whether the value of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newNode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is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smaller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 or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larger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 than the node (here it is root node).</a:t>
            </a:r>
          </a:p>
          <a:p>
            <a:r>
              <a:rPr lang="en-US" b="1" dirty="0" smtClean="0">
                <a:solidFill>
                  <a:srgbClr val="333333"/>
                </a:solidFill>
                <a:latin typeface="Open Sans"/>
              </a:rPr>
              <a:t>Step5 – </a:t>
            </a:r>
            <a:r>
              <a:rPr lang="en-US" dirty="0" smtClean="0">
                <a:solidFill>
                  <a:srgbClr val="333333"/>
                </a:solidFill>
                <a:latin typeface="Open Sans"/>
              </a:rPr>
              <a:t>If new node is smaller than or equal to the node then move to its left child. If </a:t>
            </a:r>
            <a:r>
              <a:rPr lang="en-US" dirty="0" err="1" smtClean="0">
                <a:solidFill>
                  <a:srgbClr val="333333"/>
                </a:solidFill>
                <a:latin typeface="Open Sans"/>
              </a:rPr>
              <a:t>newNode</a:t>
            </a:r>
            <a:r>
              <a:rPr lang="en-US" dirty="0" smtClean="0">
                <a:solidFill>
                  <a:srgbClr val="333333"/>
                </a:solidFill>
                <a:latin typeface="Open Sans"/>
              </a:rPr>
              <a:t> is </a:t>
            </a:r>
            <a:r>
              <a:rPr lang="en-US" dirty="0" err="1" smtClean="0">
                <a:solidFill>
                  <a:srgbClr val="333333"/>
                </a:solidFill>
                <a:latin typeface="Open Sans"/>
              </a:rPr>
              <a:t>larher</a:t>
            </a:r>
            <a:r>
              <a:rPr lang="en-US" dirty="0" smtClean="0">
                <a:solidFill>
                  <a:srgbClr val="333333"/>
                </a:solidFill>
                <a:latin typeface="Open Sans"/>
              </a:rPr>
              <a:t> than the node then move to its right.</a:t>
            </a:r>
          </a:p>
          <a:p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Step6</a:t>
            </a: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– </a:t>
            </a:r>
            <a:r>
              <a:rPr kumimoji="0" lang="en-US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Repeat the above steps till we reach to the leaf node.</a:t>
            </a:r>
          </a:p>
          <a:p>
            <a:r>
              <a:rPr lang="en-US" b="1" baseline="0" dirty="0" smtClean="0">
                <a:solidFill>
                  <a:srgbClr val="333333"/>
                </a:solidFill>
                <a:latin typeface="Open Sans"/>
              </a:rPr>
              <a:t>Step7</a:t>
            </a:r>
            <a:r>
              <a:rPr lang="en-US" b="1" dirty="0" smtClean="0">
                <a:solidFill>
                  <a:srgbClr val="333333"/>
                </a:solidFill>
                <a:latin typeface="Open Sans"/>
              </a:rPr>
              <a:t> -  </a:t>
            </a:r>
            <a:r>
              <a:rPr lang="en-US" dirty="0" smtClean="0">
                <a:solidFill>
                  <a:srgbClr val="333333"/>
                </a:solidFill>
                <a:latin typeface="Open Sans"/>
              </a:rPr>
              <a:t>After reaching the leaf node, insert the new node as left child if it is smaller or equal to the leaf node or insert it as right node.</a:t>
            </a:r>
            <a:endParaRPr kumimoji="0" lang="en-US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Open Sans"/>
            </a:endParaRP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-447548"/>
            <a:ext cx="184731" cy="8950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332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Deletion </a:t>
            </a:r>
            <a:r>
              <a:rPr lang="en-IN" b="1" dirty="0"/>
              <a:t>Operation in BST</a:t>
            </a:r>
            <a:br>
              <a:rPr lang="en-IN" b="1" dirty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a binary search tree, the deletion operation is performed with </a:t>
            </a:r>
            <a:r>
              <a:rPr lang="en-US" b="1" dirty="0"/>
              <a:t>O(log n)</a:t>
            </a:r>
            <a:r>
              <a:rPr lang="en-US" dirty="0"/>
              <a:t> time complexity. Deleting a node from Binary search tree includes following three cases...</a:t>
            </a:r>
          </a:p>
          <a:p>
            <a:pPr marL="0" indent="0">
              <a:buNone/>
            </a:pPr>
            <a:r>
              <a:rPr lang="en-US" b="1" dirty="0"/>
              <a:t>Case 1: Deleting a Leaf node (A node with no children)</a:t>
            </a:r>
          </a:p>
          <a:p>
            <a:pPr marL="0" indent="0">
              <a:buNone/>
            </a:pPr>
            <a:r>
              <a:rPr lang="en-US" b="1" dirty="0"/>
              <a:t>Case 2: Deleting a node with one child</a:t>
            </a:r>
          </a:p>
          <a:p>
            <a:pPr marL="0" indent="0">
              <a:buNone/>
            </a:pPr>
            <a:r>
              <a:rPr lang="en-US" b="1" dirty="0"/>
              <a:t>Case 3: Deleting a node with two children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3596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Case 1: Deleting a leaf node</a:t>
            </a:r>
          </a:p>
          <a:p>
            <a:pPr marL="0" indent="0">
              <a:buNone/>
            </a:pPr>
            <a:r>
              <a:rPr lang="en-US" dirty="0"/>
              <a:t>We use the following steps to delete a leaf node from </a:t>
            </a:r>
            <a:r>
              <a:rPr lang="en-US" dirty="0" smtClean="0"/>
              <a:t>BST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Step 1 - Find</a:t>
            </a:r>
            <a:r>
              <a:rPr lang="en-US" dirty="0"/>
              <a:t> the node to be deleted using </a:t>
            </a:r>
            <a:r>
              <a:rPr lang="en-US" b="1" dirty="0"/>
              <a:t>search operation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Step 2 - </a:t>
            </a:r>
            <a:r>
              <a:rPr lang="en-US" dirty="0"/>
              <a:t>Delete the node using </a:t>
            </a:r>
            <a:r>
              <a:rPr lang="en-US" b="1" dirty="0"/>
              <a:t>free</a:t>
            </a:r>
            <a:r>
              <a:rPr lang="en-US" dirty="0"/>
              <a:t> function (If it is a leaf) and terminate the function.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4097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Case 2: Deleting a node with one child</a:t>
            </a:r>
          </a:p>
          <a:p>
            <a:pPr marL="0" indent="0">
              <a:buNone/>
            </a:pPr>
            <a:r>
              <a:rPr lang="en-US" dirty="0"/>
              <a:t>We use the following steps to delete a node with one child from BST...</a:t>
            </a:r>
          </a:p>
          <a:p>
            <a:pPr marL="0" indent="0">
              <a:buNone/>
            </a:pPr>
            <a:r>
              <a:rPr lang="en-US" b="1" dirty="0"/>
              <a:t>Step 1 - Find</a:t>
            </a:r>
            <a:r>
              <a:rPr lang="en-US" dirty="0"/>
              <a:t> the node to be deleted using </a:t>
            </a:r>
            <a:r>
              <a:rPr lang="en-US" b="1" dirty="0"/>
              <a:t>search operation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Step 2 - </a:t>
            </a:r>
            <a:r>
              <a:rPr lang="en-US" dirty="0"/>
              <a:t>If it has only one child then create a link between its parent node and child node.</a:t>
            </a:r>
          </a:p>
          <a:p>
            <a:pPr marL="0" indent="0">
              <a:buNone/>
            </a:pPr>
            <a:r>
              <a:rPr lang="en-US" b="1" dirty="0"/>
              <a:t>Step 3 - </a:t>
            </a:r>
            <a:r>
              <a:rPr lang="en-US" dirty="0"/>
              <a:t>Delete the node using </a:t>
            </a:r>
            <a:r>
              <a:rPr lang="en-US" b="1" dirty="0"/>
              <a:t>free</a:t>
            </a:r>
            <a:r>
              <a:rPr lang="en-US" dirty="0"/>
              <a:t> function and terminate the function.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5055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Case 3: Deleting a node with two children</a:t>
            </a:r>
          </a:p>
          <a:p>
            <a:pPr marL="0" indent="0">
              <a:buNone/>
            </a:pPr>
            <a:r>
              <a:rPr lang="en-US" dirty="0"/>
              <a:t>We use the following steps to delete a node with two children from BST...</a:t>
            </a:r>
          </a:p>
          <a:p>
            <a:pPr marL="0" indent="0">
              <a:buNone/>
            </a:pPr>
            <a:r>
              <a:rPr lang="en-US" b="1" dirty="0"/>
              <a:t>Step 1 - Find</a:t>
            </a:r>
            <a:r>
              <a:rPr lang="en-US" dirty="0"/>
              <a:t> the node to be deleted using </a:t>
            </a:r>
            <a:r>
              <a:rPr lang="en-US" b="1" dirty="0"/>
              <a:t>search operation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Step 2 - </a:t>
            </a:r>
            <a:r>
              <a:rPr lang="en-US" dirty="0"/>
              <a:t>If it has two children, then find the </a:t>
            </a:r>
            <a:r>
              <a:rPr lang="en-US" b="1" dirty="0"/>
              <a:t>largest</a:t>
            </a:r>
            <a:r>
              <a:rPr lang="en-US" dirty="0"/>
              <a:t> node in its </a:t>
            </a:r>
            <a:r>
              <a:rPr lang="en-US" b="1" dirty="0"/>
              <a:t>left </a:t>
            </a:r>
            <a:r>
              <a:rPr lang="en-US" b="1" dirty="0" err="1"/>
              <a:t>subtree</a:t>
            </a:r>
            <a:r>
              <a:rPr lang="en-US" dirty="0"/>
              <a:t> (OR) the </a:t>
            </a:r>
            <a:r>
              <a:rPr lang="en-US" b="1" dirty="0"/>
              <a:t>smallest</a:t>
            </a:r>
            <a:r>
              <a:rPr lang="en-US" dirty="0"/>
              <a:t> node in its </a:t>
            </a:r>
            <a:r>
              <a:rPr lang="en-US" b="1" dirty="0"/>
              <a:t>right </a:t>
            </a:r>
            <a:r>
              <a:rPr lang="en-US" b="1" dirty="0" err="1"/>
              <a:t>subtree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Step 3 - Swap</a:t>
            </a:r>
            <a:r>
              <a:rPr lang="en-US" dirty="0"/>
              <a:t> both </a:t>
            </a:r>
            <a:r>
              <a:rPr lang="en-US" b="1" dirty="0"/>
              <a:t>deleting node</a:t>
            </a:r>
            <a:r>
              <a:rPr lang="en-US" dirty="0"/>
              <a:t> and node which is found in the above step.</a:t>
            </a:r>
          </a:p>
          <a:p>
            <a:pPr marL="0" indent="0">
              <a:buNone/>
            </a:pPr>
            <a:r>
              <a:rPr lang="en-US" b="1" dirty="0"/>
              <a:t>Step 4 - </a:t>
            </a:r>
            <a:r>
              <a:rPr lang="en-US" dirty="0"/>
              <a:t>Then check whether deleting node came to </a:t>
            </a:r>
            <a:r>
              <a:rPr lang="en-US" b="1" dirty="0"/>
              <a:t>case 1</a:t>
            </a:r>
            <a:r>
              <a:rPr lang="en-US" dirty="0"/>
              <a:t> or </a:t>
            </a:r>
            <a:r>
              <a:rPr lang="en-US" b="1" dirty="0"/>
              <a:t>case 2</a:t>
            </a:r>
            <a:r>
              <a:rPr lang="en-US" dirty="0"/>
              <a:t> or else </a:t>
            </a:r>
            <a:r>
              <a:rPr lang="en-US" dirty="0" err="1"/>
              <a:t>goto</a:t>
            </a:r>
            <a:r>
              <a:rPr lang="en-US" dirty="0"/>
              <a:t> step 2</a:t>
            </a:r>
          </a:p>
          <a:p>
            <a:pPr marL="0" indent="0">
              <a:buNone/>
            </a:pPr>
            <a:r>
              <a:rPr lang="en-US" b="1" dirty="0"/>
              <a:t>Step 5 - </a:t>
            </a:r>
            <a:r>
              <a:rPr lang="en-US" dirty="0"/>
              <a:t>If it comes to </a:t>
            </a:r>
            <a:r>
              <a:rPr lang="en-US" b="1" dirty="0"/>
              <a:t>case 1</a:t>
            </a:r>
            <a:r>
              <a:rPr lang="en-US" dirty="0"/>
              <a:t>, then delete using case 1 logic.</a:t>
            </a:r>
          </a:p>
          <a:p>
            <a:pPr marL="0" indent="0">
              <a:buNone/>
            </a:pPr>
            <a:r>
              <a:rPr lang="en-US" b="1" dirty="0"/>
              <a:t>Step 6- </a:t>
            </a:r>
            <a:r>
              <a:rPr lang="en-US" dirty="0"/>
              <a:t>If it comes to </a:t>
            </a:r>
            <a:r>
              <a:rPr lang="en-US" b="1" dirty="0"/>
              <a:t>case 2</a:t>
            </a:r>
            <a:r>
              <a:rPr lang="en-US" dirty="0"/>
              <a:t>, then delete using case 2 logic.</a:t>
            </a:r>
          </a:p>
          <a:p>
            <a:pPr marL="0" indent="0">
              <a:buNone/>
            </a:pPr>
            <a:r>
              <a:rPr lang="en-US" b="1" dirty="0"/>
              <a:t>Step 7 - </a:t>
            </a:r>
            <a:r>
              <a:rPr lang="en-US" dirty="0"/>
              <a:t>Repeat the same process until the node is deleted from the tree.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0420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141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Open Sans</vt:lpstr>
      <vt:lpstr>Office Theme</vt:lpstr>
      <vt:lpstr>DATA STRUCTURES Binary Search Trees</vt:lpstr>
      <vt:lpstr>Binary Search tree</vt:lpstr>
      <vt:lpstr>Operations on a Binary Search Tree </vt:lpstr>
      <vt:lpstr>Search Operation in BST </vt:lpstr>
      <vt:lpstr>Insertion Operation in BST </vt:lpstr>
      <vt:lpstr> Deletion Operation in BST  </vt:lpstr>
      <vt:lpstr>PowerPoint Presentation</vt:lpstr>
      <vt:lpstr>PowerPoint Presentation</vt:lpstr>
      <vt:lpstr>PowerPoint Presentation</vt:lpstr>
      <vt:lpstr>Example 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Binary Search Trees</dc:title>
  <dc:creator>HP</dc:creator>
  <cp:lastModifiedBy>HP</cp:lastModifiedBy>
  <cp:revision>9</cp:revision>
  <dcterms:created xsi:type="dcterms:W3CDTF">2020-04-12T15:22:42Z</dcterms:created>
  <dcterms:modified xsi:type="dcterms:W3CDTF">2020-04-12T17:09:17Z</dcterms:modified>
</cp:coreProperties>
</file>