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57" r:id="rId11"/>
    <p:sldId id="258" r:id="rId12"/>
    <p:sldId id="259" r:id="rId13"/>
    <p:sldId id="260" r:id="rId14"/>
    <p:sldId id="261" r:id="rId15"/>
    <p:sldId id="262" r:id="rId16"/>
    <p:sldId id="263" r:id="rId17"/>
    <p:sldId id="264"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92526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111242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227573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368119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338753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120002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121887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307841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429124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181741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2B019-4352-44AB-93F5-43545BCEEE64}"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124627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2B019-4352-44AB-93F5-43545BCEEE64}" type="datetimeFigureOut">
              <a:rPr lang="en-IN" smtClean="0"/>
              <a:pPr/>
              <a:t>16-10-2023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754AD-CA09-460D-8E43-1E4FA0833FB1}" type="slidenum">
              <a:rPr lang="en-IN" smtClean="0"/>
              <a:pPr/>
              <a:t>‹#›</a:t>
            </a:fld>
            <a:endParaRPr lang="en-IN"/>
          </a:p>
        </p:txBody>
      </p:sp>
    </p:spTree>
    <p:extLst>
      <p:ext uri="{BB962C8B-B14F-4D97-AF65-F5344CB8AC3E}">
        <p14:creationId xmlns="" xmlns:p14="http://schemas.microsoft.com/office/powerpoint/2010/main" val="107349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br>
              <a:rPr lang="en-US" dirty="0" smtClean="0"/>
            </a:br>
            <a:r>
              <a:rPr lang="en-US" dirty="0" smtClean="0"/>
              <a:t>Heap Sort</a:t>
            </a:r>
            <a:endParaRPr lang="en-IN" dirty="0"/>
          </a:p>
        </p:txBody>
      </p:sp>
      <p:sp>
        <p:nvSpPr>
          <p:cNvPr id="3" name="Subtitle 2"/>
          <p:cNvSpPr>
            <a:spLocks noGrp="1"/>
          </p:cNvSpPr>
          <p:nvPr>
            <p:ph type="subTitle" idx="1"/>
          </p:nvPr>
        </p:nvSpPr>
        <p:spPr/>
        <p:txBody>
          <a:bodyPr/>
          <a:lstStyle/>
          <a:p>
            <a:r>
              <a:rPr lang="en-US" dirty="0" smtClean="0"/>
              <a:t>By</a:t>
            </a:r>
          </a:p>
          <a:p>
            <a:r>
              <a:rPr lang="en-US" dirty="0" smtClean="0"/>
              <a:t>Dr. </a:t>
            </a:r>
            <a:r>
              <a:rPr lang="en-US" dirty="0" err="1" smtClean="0"/>
              <a:t>Shubhangi</a:t>
            </a:r>
            <a:r>
              <a:rPr lang="en-US" dirty="0" smtClean="0"/>
              <a:t> </a:t>
            </a:r>
            <a:r>
              <a:rPr lang="en-US" dirty="0" err="1" smtClean="0"/>
              <a:t>Sapkal</a:t>
            </a:r>
            <a:endParaRPr lang="en-IN" dirty="0"/>
          </a:p>
        </p:txBody>
      </p:sp>
    </p:spTree>
    <p:extLst>
      <p:ext uri="{BB962C8B-B14F-4D97-AF65-F5344CB8AC3E}">
        <p14:creationId xmlns="" xmlns:p14="http://schemas.microsoft.com/office/powerpoint/2010/main" val="388916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sorting</a:t>
            </a:r>
            <a:endParaRPr lang="en-IN" dirty="0"/>
          </a:p>
        </p:txBody>
      </p:sp>
      <p:pic>
        <p:nvPicPr>
          <p:cNvPr id="4" name="Picture 3"/>
          <p:cNvPicPr>
            <a:picLocks noChangeAspect="1"/>
          </p:cNvPicPr>
          <p:nvPr/>
        </p:nvPicPr>
        <p:blipFill>
          <a:blip r:embed="rId2"/>
          <a:stretch>
            <a:fillRect/>
          </a:stretch>
        </p:blipFill>
        <p:spPr>
          <a:xfrm>
            <a:off x="1006263" y="1910204"/>
            <a:ext cx="9728586" cy="4729877"/>
          </a:xfrm>
          <a:prstGeom prst="rect">
            <a:avLst/>
          </a:prstGeom>
        </p:spPr>
      </p:pic>
    </p:spTree>
    <p:extLst>
      <p:ext uri="{BB962C8B-B14F-4D97-AF65-F5344CB8AC3E}">
        <p14:creationId xmlns="" xmlns:p14="http://schemas.microsoft.com/office/powerpoint/2010/main" val="212168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Max-</a:t>
            </a:r>
            <a:r>
              <a:rPr lang="en-IN" dirty="0" err="1" smtClean="0"/>
              <a:t>Heapify</a:t>
            </a:r>
            <a:endParaRPr lang="en-IN" dirty="0"/>
          </a:p>
        </p:txBody>
      </p:sp>
      <p:pic>
        <p:nvPicPr>
          <p:cNvPr id="4" name="Picture 3"/>
          <p:cNvPicPr>
            <a:picLocks noChangeAspect="1"/>
          </p:cNvPicPr>
          <p:nvPr/>
        </p:nvPicPr>
        <p:blipFill>
          <a:blip r:embed="rId2"/>
          <a:stretch>
            <a:fillRect/>
          </a:stretch>
        </p:blipFill>
        <p:spPr>
          <a:xfrm>
            <a:off x="1137016" y="1812793"/>
            <a:ext cx="7212226" cy="4660847"/>
          </a:xfrm>
          <a:prstGeom prst="rect">
            <a:avLst/>
          </a:prstGeom>
        </p:spPr>
      </p:pic>
    </p:spTree>
    <p:extLst>
      <p:ext uri="{BB962C8B-B14F-4D97-AF65-F5344CB8AC3E}">
        <p14:creationId xmlns="" xmlns:p14="http://schemas.microsoft.com/office/powerpoint/2010/main" val="170426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Max </a:t>
            </a:r>
            <a:r>
              <a:rPr lang="en-IN" dirty="0" err="1" smtClean="0"/>
              <a:t>Heapify</a:t>
            </a:r>
            <a:endParaRPr lang="en-IN" dirty="0"/>
          </a:p>
        </p:txBody>
      </p:sp>
      <p:pic>
        <p:nvPicPr>
          <p:cNvPr id="4" name="Picture 3"/>
          <p:cNvPicPr>
            <a:picLocks noChangeAspect="1"/>
          </p:cNvPicPr>
          <p:nvPr/>
        </p:nvPicPr>
        <p:blipFill>
          <a:blip r:embed="rId2"/>
          <a:stretch>
            <a:fillRect/>
          </a:stretch>
        </p:blipFill>
        <p:spPr>
          <a:xfrm>
            <a:off x="1308330" y="1552817"/>
            <a:ext cx="5597593" cy="5121447"/>
          </a:xfrm>
          <a:prstGeom prst="rect">
            <a:avLst/>
          </a:prstGeom>
        </p:spPr>
      </p:pic>
    </p:spTree>
    <p:extLst>
      <p:ext uri="{BB962C8B-B14F-4D97-AF65-F5344CB8AC3E}">
        <p14:creationId xmlns="" xmlns:p14="http://schemas.microsoft.com/office/powerpoint/2010/main" val="205621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Picture 3"/>
          <p:cNvPicPr>
            <a:picLocks noChangeAspect="1"/>
          </p:cNvPicPr>
          <p:nvPr/>
        </p:nvPicPr>
        <p:blipFill>
          <a:blip r:embed="rId2"/>
          <a:stretch>
            <a:fillRect/>
          </a:stretch>
        </p:blipFill>
        <p:spPr>
          <a:xfrm>
            <a:off x="1145561" y="1953943"/>
            <a:ext cx="7218721" cy="4575043"/>
          </a:xfrm>
          <a:prstGeom prst="rect">
            <a:avLst/>
          </a:prstGeom>
        </p:spPr>
      </p:pic>
    </p:spTree>
    <p:extLst>
      <p:ext uri="{BB962C8B-B14F-4D97-AF65-F5344CB8AC3E}">
        <p14:creationId xmlns="" xmlns:p14="http://schemas.microsoft.com/office/powerpoint/2010/main" val="380861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Build-Max-Heap</a:t>
            </a:r>
            <a:endParaRPr lang="en-IN" dirty="0"/>
          </a:p>
        </p:txBody>
      </p:sp>
      <p:pic>
        <p:nvPicPr>
          <p:cNvPr id="4" name="Picture 3"/>
          <p:cNvPicPr>
            <a:picLocks noChangeAspect="1"/>
          </p:cNvPicPr>
          <p:nvPr/>
        </p:nvPicPr>
        <p:blipFill>
          <a:blip r:embed="rId2"/>
          <a:stretch>
            <a:fillRect/>
          </a:stretch>
        </p:blipFill>
        <p:spPr>
          <a:xfrm>
            <a:off x="1131686" y="1943861"/>
            <a:ext cx="8482333" cy="4681652"/>
          </a:xfrm>
          <a:prstGeom prst="rect">
            <a:avLst/>
          </a:prstGeom>
        </p:spPr>
      </p:pic>
    </p:spTree>
    <p:extLst>
      <p:ext uri="{BB962C8B-B14F-4D97-AF65-F5344CB8AC3E}">
        <p14:creationId xmlns="" xmlns:p14="http://schemas.microsoft.com/office/powerpoint/2010/main" val="224928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sort algorithm</a:t>
            </a:r>
            <a:endParaRPr lang="en-IN" dirty="0"/>
          </a:p>
        </p:txBody>
      </p:sp>
      <p:pic>
        <p:nvPicPr>
          <p:cNvPr id="4" name="Picture 3"/>
          <p:cNvPicPr>
            <a:picLocks noChangeAspect="1"/>
          </p:cNvPicPr>
          <p:nvPr/>
        </p:nvPicPr>
        <p:blipFill>
          <a:blip r:embed="rId2"/>
          <a:stretch>
            <a:fillRect/>
          </a:stretch>
        </p:blipFill>
        <p:spPr>
          <a:xfrm>
            <a:off x="1148127" y="1923985"/>
            <a:ext cx="7908562" cy="4639185"/>
          </a:xfrm>
          <a:prstGeom prst="rect">
            <a:avLst/>
          </a:prstGeom>
        </p:spPr>
      </p:pic>
    </p:spTree>
    <p:extLst>
      <p:ext uri="{BB962C8B-B14F-4D97-AF65-F5344CB8AC3E}">
        <p14:creationId xmlns="" xmlns:p14="http://schemas.microsoft.com/office/powerpoint/2010/main" val="221577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3702" y="263318"/>
            <a:ext cx="8994141" cy="6453555"/>
          </a:xfrm>
          <a:prstGeom prst="rect">
            <a:avLst/>
          </a:prstGeom>
        </p:spPr>
      </p:pic>
    </p:spTree>
    <p:extLst>
      <p:ext uri="{BB962C8B-B14F-4D97-AF65-F5344CB8AC3E}">
        <p14:creationId xmlns="" xmlns:p14="http://schemas.microsoft.com/office/powerpoint/2010/main" val="256489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Complexity</a:t>
            </a:r>
            <a:endParaRPr lang="en-IN" dirty="0"/>
          </a:p>
        </p:txBody>
      </p:sp>
      <p:pic>
        <p:nvPicPr>
          <p:cNvPr id="4" name="Picture 3"/>
          <p:cNvPicPr>
            <a:picLocks noChangeAspect="1"/>
          </p:cNvPicPr>
          <p:nvPr/>
        </p:nvPicPr>
        <p:blipFill>
          <a:blip r:embed="rId2"/>
          <a:stretch>
            <a:fillRect/>
          </a:stretch>
        </p:blipFill>
        <p:spPr>
          <a:xfrm>
            <a:off x="968214" y="2004398"/>
            <a:ext cx="9520300" cy="2584694"/>
          </a:xfrm>
          <a:prstGeom prst="rect">
            <a:avLst/>
          </a:prstGeom>
        </p:spPr>
      </p:pic>
    </p:spTree>
    <p:extLst>
      <p:ext uri="{BB962C8B-B14F-4D97-AF65-F5344CB8AC3E}">
        <p14:creationId xmlns="" xmlns:p14="http://schemas.microsoft.com/office/powerpoint/2010/main" val="266297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a:t>
            </a:r>
            <a:r>
              <a:rPr lang="en-US" b="1" dirty="0" err="1"/>
              <a:t>heapsort</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Efficiency – </a:t>
            </a:r>
            <a:r>
              <a:rPr lang="en-US" dirty="0"/>
              <a:t> The time required to perform Heap sort increases logarithmically while other algorithms may grow exponentially slower as the number of items to sort increases. This sorting algorithm is very efficient.</a:t>
            </a:r>
          </a:p>
          <a:p>
            <a:pPr fontAlgn="base"/>
            <a:r>
              <a:rPr lang="en-US" b="1" dirty="0"/>
              <a:t>Memory Usage – </a:t>
            </a:r>
            <a:r>
              <a:rPr lang="en-US" dirty="0"/>
              <a:t>Memory usage is minimal because apart from what is necessary to hold the initial list of items to be sorted, it needs no additional memory space to work</a:t>
            </a:r>
          </a:p>
          <a:p>
            <a:pPr fontAlgn="base"/>
            <a:r>
              <a:rPr lang="en-US" b="1" dirty="0"/>
              <a:t>Simplicity – </a:t>
            </a:r>
            <a:r>
              <a:rPr lang="en-US" dirty="0"/>
              <a:t> It is simpler to understand than other equally efficient sorting algorithms because it does not use advanced computer science concepts such as recursion.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Heap Sort</a:t>
            </a:r>
            <a:br>
              <a:rPr lang="en-US" b="1" dirty="0" smtClean="0"/>
            </a:br>
            <a:endParaRPr lang="en-US" dirty="0"/>
          </a:p>
        </p:txBody>
      </p:sp>
      <p:sp>
        <p:nvSpPr>
          <p:cNvPr id="3" name="Content Placeholder 2"/>
          <p:cNvSpPr>
            <a:spLocks noGrp="1"/>
          </p:cNvSpPr>
          <p:nvPr>
            <p:ph idx="1"/>
          </p:nvPr>
        </p:nvSpPr>
        <p:spPr/>
        <p:txBody>
          <a:bodyPr/>
          <a:lstStyle/>
          <a:p>
            <a:pPr fontAlgn="base"/>
            <a:r>
              <a:rPr lang="en-US" b="1" dirty="0" smtClean="0"/>
              <a:t>Costly</a:t>
            </a:r>
            <a:r>
              <a:rPr lang="en-US" dirty="0"/>
              <a:t>: Heap sort is costly.</a:t>
            </a:r>
          </a:p>
          <a:p>
            <a:pPr fontAlgn="base"/>
            <a:r>
              <a:rPr lang="en-US" b="1" dirty="0"/>
              <a:t>Unstable</a:t>
            </a:r>
            <a:r>
              <a:rPr lang="en-US" dirty="0"/>
              <a:t>: Heat sort is unstable. It might rearrange the relative order.</a:t>
            </a:r>
          </a:p>
          <a:p>
            <a:pPr fontAlgn="base"/>
            <a:r>
              <a:rPr lang="en-US" b="1" dirty="0"/>
              <a:t>Efficient:</a:t>
            </a:r>
            <a:r>
              <a:rPr lang="en-US" dirty="0"/>
              <a:t> Heap Sort are not very efficient when working with highly complex data.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sorting</a:t>
            </a:r>
            <a:endParaRPr lang="en-IN" dirty="0"/>
          </a:p>
        </p:txBody>
      </p:sp>
      <p:pic>
        <p:nvPicPr>
          <p:cNvPr id="4" name="Picture 3"/>
          <p:cNvPicPr>
            <a:picLocks noChangeAspect="1"/>
          </p:cNvPicPr>
          <p:nvPr/>
        </p:nvPicPr>
        <p:blipFill>
          <a:blip r:embed="rId2"/>
          <a:stretch>
            <a:fillRect/>
          </a:stretch>
        </p:blipFill>
        <p:spPr>
          <a:xfrm>
            <a:off x="1006263" y="1910204"/>
            <a:ext cx="9728586" cy="4729877"/>
          </a:xfrm>
          <a:prstGeom prst="rect">
            <a:avLst/>
          </a:prstGeom>
        </p:spPr>
      </p:pic>
    </p:spTree>
    <p:extLst>
      <p:ext uri="{BB962C8B-B14F-4D97-AF65-F5344CB8AC3E}">
        <p14:creationId xmlns="" xmlns:p14="http://schemas.microsoft.com/office/powerpoint/2010/main" val="21216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Heap Sort Algorithm</a:t>
            </a:r>
            <a:br>
              <a:rPr lang="en-US" b="1" dirty="0"/>
            </a:br>
            <a:endParaRPr lang="en-US" dirty="0"/>
          </a:p>
        </p:txBody>
      </p:sp>
      <p:sp>
        <p:nvSpPr>
          <p:cNvPr id="3" name="Content Placeholder 2"/>
          <p:cNvSpPr>
            <a:spLocks noGrp="1"/>
          </p:cNvSpPr>
          <p:nvPr>
            <p:ph idx="1"/>
          </p:nvPr>
        </p:nvSpPr>
        <p:spPr/>
        <p:txBody>
          <a:bodyPr/>
          <a:lstStyle/>
          <a:p>
            <a:r>
              <a:rPr lang="en-US" i="1" dirty="0"/>
              <a:t>First convert the array into heap data structure using </a:t>
            </a:r>
            <a:r>
              <a:rPr lang="en-US" i="1" dirty="0" err="1"/>
              <a:t>heapify</a:t>
            </a:r>
            <a:r>
              <a:rPr lang="en-US" i="1" dirty="0"/>
              <a:t>, then one by one delete the root node of the Max-heap and replace it with the last node in the heap and then </a:t>
            </a:r>
            <a:r>
              <a:rPr lang="en-US" i="1" dirty="0" err="1"/>
              <a:t>heapify</a:t>
            </a:r>
            <a:r>
              <a:rPr lang="en-US" i="1" dirty="0"/>
              <a:t> the root of the heap. Repeat this process until size of heap is greater than 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Build a max heap from the input data. </a:t>
            </a:r>
          </a:p>
          <a:p>
            <a:pPr fontAlgn="base"/>
            <a:r>
              <a:rPr lang="en-US" dirty="0"/>
              <a:t>At this point, the maximum element is stored at the root of the heap. Replace it with the last item of the heap followed by reducing the size of the heap by 1. Finally, </a:t>
            </a:r>
            <a:r>
              <a:rPr lang="en-US" dirty="0" err="1"/>
              <a:t>heapify</a:t>
            </a:r>
            <a:r>
              <a:rPr lang="en-US" dirty="0"/>
              <a:t> the root of the tree. </a:t>
            </a:r>
          </a:p>
          <a:p>
            <a:pPr fontAlgn="base"/>
            <a:r>
              <a:rPr lang="en-US" dirty="0"/>
              <a:t>Repeat step 2 while the size of the heap is greater than 1.</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Max-</a:t>
            </a:r>
            <a:r>
              <a:rPr lang="en-IN" dirty="0" err="1" smtClean="0"/>
              <a:t>Heapify</a:t>
            </a:r>
            <a:endParaRPr lang="en-IN" dirty="0"/>
          </a:p>
        </p:txBody>
      </p:sp>
      <p:pic>
        <p:nvPicPr>
          <p:cNvPr id="4" name="Picture 3"/>
          <p:cNvPicPr>
            <a:picLocks noChangeAspect="1"/>
          </p:cNvPicPr>
          <p:nvPr/>
        </p:nvPicPr>
        <p:blipFill>
          <a:blip r:embed="rId2"/>
          <a:stretch>
            <a:fillRect/>
          </a:stretch>
        </p:blipFill>
        <p:spPr>
          <a:xfrm>
            <a:off x="1137016" y="1812793"/>
            <a:ext cx="7212226" cy="4660847"/>
          </a:xfrm>
          <a:prstGeom prst="rect">
            <a:avLst/>
          </a:prstGeom>
        </p:spPr>
      </p:pic>
    </p:spTree>
    <p:extLst>
      <p:ext uri="{BB962C8B-B14F-4D97-AF65-F5344CB8AC3E}">
        <p14:creationId xmlns="" xmlns:p14="http://schemas.microsoft.com/office/powerpoint/2010/main" val="170426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Max </a:t>
            </a:r>
            <a:r>
              <a:rPr lang="en-IN" dirty="0" err="1" smtClean="0"/>
              <a:t>Heapify</a:t>
            </a:r>
            <a:endParaRPr lang="en-IN" dirty="0"/>
          </a:p>
        </p:txBody>
      </p:sp>
      <p:pic>
        <p:nvPicPr>
          <p:cNvPr id="4" name="Picture 3"/>
          <p:cNvPicPr>
            <a:picLocks noChangeAspect="1"/>
          </p:cNvPicPr>
          <p:nvPr/>
        </p:nvPicPr>
        <p:blipFill>
          <a:blip r:embed="rId2"/>
          <a:stretch>
            <a:fillRect/>
          </a:stretch>
        </p:blipFill>
        <p:spPr>
          <a:xfrm>
            <a:off x="1308330" y="1552817"/>
            <a:ext cx="5597593" cy="5121447"/>
          </a:xfrm>
          <a:prstGeom prst="rect">
            <a:avLst/>
          </a:prstGeom>
        </p:spPr>
      </p:pic>
    </p:spTree>
    <p:extLst>
      <p:ext uri="{BB962C8B-B14F-4D97-AF65-F5344CB8AC3E}">
        <p14:creationId xmlns="" xmlns:p14="http://schemas.microsoft.com/office/powerpoint/2010/main" val="205621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Picture 3"/>
          <p:cNvPicPr>
            <a:picLocks noChangeAspect="1"/>
          </p:cNvPicPr>
          <p:nvPr/>
        </p:nvPicPr>
        <p:blipFill>
          <a:blip r:embed="rId2"/>
          <a:stretch>
            <a:fillRect/>
          </a:stretch>
        </p:blipFill>
        <p:spPr>
          <a:xfrm>
            <a:off x="1145561" y="1953943"/>
            <a:ext cx="7218721" cy="4575043"/>
          </a:xfrm>
          <a:prstGeom prst="rect">
            <a:avLst/>
          </a:prstGeom>
        </p:spPr>
      </p:pic>
    </p:spTree>
    <p:extLst>
      <p:ext uri="{BB962C8B-B14F-4D97-AF65-F5344CB8AC3E}">
        <p14:creationId xmlns="" xmlns:p14="http://schemas.microsoft.com/office/powerpoint/2010/main" val="380861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Build-Max-Heap</a:t>
            </a:r>
            <a:endParaRPr lang="en-IN" dirty="0"/>
          </a:p>
        </p:txBody>
      </p:sp>
      <p:pic>
        <p:nvPicPr>
          <p:cNvPr id="4" name="Picture 3"/>
          <p:cNvPicPr>
            <a:picLocks noChangeAspect="1"/>
          </p:cNvPicPr>
          <p:nvPr/>
        </p:nvPicPr>
        <p:blipFill>
          <a:blip r:embed="rId2"/>
          <a:stretch>
            <a:fillRect/>
          </a:stretch>
        </p:blipFill>
        <p:spPr>
          <a:xfrm>
            <a:off x="1131686" y="1943861"/>
            <a:ext cx="8482333" cy="4681652"/>
          </a:xfrm>
          <a:prstGeom prst="rect">
            <a:avLst/>
          </a:prstGeom>
        </p:spPr>
      </p:pic>
    </p:spTree>
    <p:extLst>
      <p:ext uri="{BB962C8B-B14F-4D97-AF65-F5344CB8AC3E}">
        <p14:creationId xmlns="" xmlns:p14="http://schemas.microsoft.com/office/powerpoint/2010/main" val="224928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sort algorithm</a:t>
            </a:r>
            <a:endParaRPr lang="en-IN" dirty="0"/>
          </a:p>
        </p:txBody>
      </p:sp>
      <p:pic>
        <p:nvPicPr>
          <p:cNvPr id="4" name="Picture 3"/>
          <p:cNvPicPr>
            <a:picLocks noChangeAspect="1"/>
          </p:cNvPicPr>
          <p:nvPr/>
        </p:nvPicPr>
        <p:blipFill>
          <a:blip r:embed="rId2"/>
          <a:stretch>
            <a:fillRect/>
          </a:stretch>
        </p:blipFill>
        <p:spPr>
          <a:xfrm>
            <a:off x="1148127" y="1923985"/>
            <a:ext cx="7908562" cy="4639185"/>
          </a:xfrm>
          <a:prstGeom prst="rect">
            <a:avLst/>
          </a:prstGeom>
        </p:spPr>
      </p:pic>
    </p:spTree>
    <p:extLst>
      <p:ext uri="{BB962C8B-B14F-4D97-AF65-F5344CB8AC3E}">
        <p14:creationId xmlns="" xmlns:p14="http://schemas.microsoft.com/office/powerpoint/2010/main" val="221577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3702" y="263318"/>
            <a:ext cx="8994141" cy="6453555"/>
          </a:xfrm>
          <a:prstGeom prst="rect">
            <a:avLst/>
          </a:prstGeom>
        </p:spPr>
      </p:pic>
    </p:spTree>
    <p:extLst>
      <p:ext uri="{BB962C8B-B14F-4D97-AF65-F5344CB8AC3E}">
        <p14:creationId xmlns="" xmlns:p14="http://schemas.microsoft.com/office/powerpoint/2010/main" val="256489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Complexity</a:t>
            </a:r>
            <a:endParaRPr lang="en-IN" dirty="0"/>
          </a:p>
        </p:txBody>
      </p:sp>
      <p:pic>
        <p:nvPicPr>
          <p:cNvPr id="4" name="Picture 3"/>
          <p:cNvPicPr>
            <a:picLocks noChangeAspect="1"/>
          </p:cNvPicPr>
          <p:nvPr/>
        </p:nvPicPr>
        <p:blipFill>
          <a:blip r:embed="rId2"/>
          <a:stretch>
            <a:fillRect/>
          </a:stretch>
        </p:blipFill>
        <p:spPr>
          <a:xfrm>
            <a:off x="968214" y="2004398"/>
            <a:ext cx="9520300" cy="2584694"/>
          </a:xfrm>
          <a:prstGeom prst="rect">
            <a:avLst/>
          </a:prstGeom>
        </p:spPr>
      </p:pic>
    </p:spTree>
    <p:extLst>
      <p:ext uri="{BB962C8B-B14F-4D97-AF65-F5344CB8AC3E}">
        <p14:creationId xmlns="" xmlns:p14="http://schemas.microsoft.com/office/powerpoint/2010/main" val="2662971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132</Words>
  <Application>Microsoft Office PowerPoint</Application>
  <PresentationFormat>Custom</PresentationFormat>
  <Paragraphs>30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Data Structures Heap Sort</vt:lpstr>
      <vt:lpstr>Heap sorting</vt:lpstr>
      <vt:lpstr>Max-Heapify</vt:lpstr>
      <vt:lpstr>Algorithm – Max Heapify</vt:lpstr>
      <vt:lpstr>Example</vt:lpstr>
      <vt:lpstr>Build-Max-Heap</vt:lpstr>
      <vt:lpstr>Heap sort algorithm</vt:lpstr>
      <vt:lpstr>Slide 8</vt:lpstr>
      <vt:lpstr>Time Complexity</vt:lpstr>
      <vt:lpstr>Heap sorting</vt:lpstr>
      <vt:lpstr>Max-Heapify</vt:lpstr>
      <vt:lpstr>Algorithm – Max Heapify</vt:lpstr>
      <vt:lpstr>Example</vt:lpstr>
      <vt:lpstr>Build-Max-Heap</vt:lpstr>
      <vt:lpstr>Heap sort algorithm</vt:lpstr>
      <vt:lpstr>Slide 16</vt:lpstr>
      <vt:lpstr>Time Complexity</vt:lpstr>
      <vt:lpstr>Advantages of heapsort </vt:lpstr>
      <vt:lpstr>Disadvantages of Heap Sort </vt:lpstr>
      <vt:lpstr>Heap Sort Algorithm </vt:lpstr>
      <vt:lpstr>Slide 21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Heap Sort</dc:title>
  <dc:creator>HP</dc:creator>
  <cp:lastModifiedBy>Admin</cp:lastModifiedBy>
  <cp:revision>3</cp:revision>
  <dcterms:created xsi:type="dcterms:W3CDTF">2020-04-07T13:21:17Z</dcterms:created>
  <dcterms:modified xsi:type="dcterms:W3CDTF">2023-10-16T09:31:45Z</dcterms:modified>
</cp:coreProperties>
</file>