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300" r:id="rId3"/>
    <p:sldId id="301" r:id="rId4"/>
    <p:sldId id="302" r:id="rId5"/>
    <p:sldId id="303" r:id="rId6"/>
    <p:sldId id="304" r:id="rId7"/>
    <p:sldId id="305" r:id="rId8"/>
    <p:sldId id="306" r:id="rId9"/>
    <p:sldId id="30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0870-DD48-EF78-070C-AD04D0A19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05ECA-9280-5CEE-45C9-DC14483C35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5467A6-5C57-DFAB-6333-7753E761BD63}"/>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5" name="Footer Placeholder 4">
            <a:extLst>
              <a:ext uri="{FF2B5EF4-FFF2-40B4-BE49-F238E27FC236}">
                <a16:creationId xmlns:a16="http://schemas.microsoft.com/office/drawing/2014/main" id="{B2FEE363-ACDA-8122-FFFF-279E4F2D4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0CF60-913A-804A-9C71-24A20944B05F}"/>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429179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20B2-28FF-A686-DD25-D49E03E0B6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4EA1E3-0365-A9C5-4823-62A30479CD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3275F-9908-5AA5-9018-1B1747C9D26D}"/>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5" name="Footer Placeholder 4">
            <a:extLst>
              <a:ext uri="{FF2B5EF4-FFF2-40B4-BE49-F238E27FC236}">
                <a16:creationId xmlns:a16="http://schemas.microsoft.com/office/drawing/2014/main" id="{31BCE761-650D-5419-4FE2-35CED7A8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AB2E9-4755-60C7-C47C-D4BF2DD12609}"/>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330089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15D57-0072-AEE7-BD97-8E95AF9812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4CE38-A757-BDC1-754D-FB8116B5E2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01077-0C70-E530-9741-7D133257A9BF}"/>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5" name="Footer Placeholder 4">
            <a:extLst>
              <a:ext uri="{FF2B5EF4-FFF2-40B4-BE49-F238E27FC236}">
                <a16:creationId xmlns:a16="http://schemas.microsoft.com/office/drawing/2014/main" id="{D33DD9E6-865A-3FCD-7A7E-4B2D103E2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A9D73-1DFC-B1BD-B011-6A0D8F8484F2}"/>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388529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5489-F750-E050-7C08-6BF612917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F4D0F-1369-4AF7-928B-10CDE7883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C8F56-38BE-C939-4325-64A168046A3C}"/>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5" name="Footer Placeholder 4">
            <a:extLst>
              <a:ext uri="{FF2B5EF4-FFF2-40B4-BE49-F238E27FC236}">
                <a16:creationId xmlns:a16="http://schemas.microsoft.com/office/drawing/2014/main" id="{FC71BBAF-DA2B-BE84-563D-6E6B62315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026D2-32ED-A05C-DDB8-DA06D0F9E812}"/>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21365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1D62-7D8B-AD91-FE14-97ACBDD00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66A415-AFBC-6E5B-D7D5-78BE3F77C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2D8E8-1A3C-302E-8957-4A651AC6D2F8}"/>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5" name="Footer Placeholder 4">
            <a:extLst>
              <a:ext uri="{FF2B5EF4-FFF2-40B4-BE49-F238E27FC236}">
                <a16:creationId xmlns:a16="http://schemas.microsoft.com/office/drawing/2014/main" id="{65861471-69E3-D997-8F20-43D73C90B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DDF55-01AF-BABA-42B3-C6A3FAE660EB}"/>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160325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ABF4-3225-09B9-66F1-262E5A806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256B7-0E23-F7DF-63BD-5F9129B88E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974828-670A-A168-D973-C1650D9A3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1EA9E2-75C9-7A76-02AE-33EE1F7ED2CF}"/>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6" name="Footer Placeholder 5">
            <a:extLst>
              <a:ext uri="{FF2B5EF4-FFF2-40B4-BE49-F238E27FC236}">
                <a16:creationId xmlns:a16="http://schemas.microsoft.com/office/drawing/2014/main" id="{1095D877-250A-AD16-068A-2E3449C906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A5D55-E920-8F1F-B08B-832BEEF2CC1B}"/>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174541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2222-E548-A0DE-93D5-2DBB0AF584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9F93A3-450F-BD16-7F41-7B32CD17A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AF2ED-B755-74C6-D09F-254B46DE1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8A8E47-0BEE-6544-1FCB-3EBAA5FDC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E8967-A529-B528-BB36-B128352D4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6FBF7F-1538-AD1C-175F-BBEE85EFE5A5}"/>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8" name="Footer Placeholder 7">
            <a:extLst>
              <a:ext uri="{FF2B5EF4-FFF2-40B4-BE49-F238E27FC236}">
                <a16:creationId xmlns:a16="http://schemas.microsoft.com/office/drawing/2014/main" id="{55FD7CFF-F63C-4D05-42AD-7C53349DF7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BD64F-286F-84CF-AA6E-75D30675C2C6}"/>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276309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4590-33BA-FBAF-BBC3-4C45B2BEF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73309F-A52A-4781-4495-813B8E4B1538}"/>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4" name="Footer Placeholder 3">
            <a:extLst>
              <a:ext uri="{FF2B5EF4-FFF2-40B4-BE49-F238E27FC236}">
                <a16:creationId xmlns:a16="http://schemas.microsoft.com/office/drawing/2014/main" id="{A9928E5B-C90F-3A64-3233-C2E1D89FE2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2945C-54D1-12B4-B1E6-DEF71289A4C4}"/>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377864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B094-D808-A707-BD60-9AFB69B1ECE7}"/>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3" name="Footer Placeholder 2">
            <a:extLst>
              <a:ext uri="{FF2B5EF4-FFF2-40B4-BE49-F238E27FC236}">
                <a16:creationId xmlns:a16="http://schemas.microsoft.com/office/drawing/2014/main" id="{C60DB158-6558-D7A9-F612-51AE372BD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4B106D-2976-C65D-E9F9-1460925D6107}"/>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217100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4457-925E-A236-4DB2-98D39C36E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0530D8-5D41-D9F2-FF5D-12AC59CE95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85F15-9A83-5EAC-207A-DF5B053BC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2BAD8-AB7E-1BAF-DDAB-8B514158447E}"/>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6" name="Footer Placeholder 5">
            <a:extLst>
              <a:ext uri="{FF2B5EF4-FFF2-40B4-BE49-F238E27FC236}">
                <a16:creationId xmlns:a16="http://schemas.microsoft.com/office/drawing/2014/main" id="{7DCDDFED-4631-38D9-9A23-E018A9D91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D254F-7D46-85E9-23D1-AEB3DB83D4F6}"/>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311062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3E5D-2278-87B8-C928-C6F1A8779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0DD3E9-663E-ED8B-914D-9976EC1B0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88052C-C9E5-77E5-626B-B7BDD2AF0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40235-845B-E335-104C-83C9F929360E}"/>
              </a:ext>
            </a:extLst>
          </p:cNvPr>
          <p:cNvSpPr>
            <a:spLocks noGrp="1"/>
          </p:cNvSpPr>
          <p:nvPr>
            <p:ph type="dt" sz="half" idx="10"/>
          </p:nvPr>
        </p:nvSpPr>
        <p:spPr/>
        <p:txBody>
          <a:bodyPr/>
          <a:lstStyle/>
          <a:p>
            <a:fld id="{6306183F-6C73-4031-810B-AE9AEA9A574E}" type="datetimeFigureOut">
              <a:rPr lang="en-US" smtClean="0"/>
              <a:t>11/15/2022</a:t>
            </a:fld>
            <a:endParaRPr lang="en-US"/>
          </a:p>
        </p:txBody>
      </p:sp>
      <p:sp>
        <p:nvSpPr>
          <p:cNvPr id="6" name="Footer Placeholder 5">
            <a:extLst>
              <a:ext uri="{FF2B5EF4-FFF2-40B4-BE49-F238E27FC236}">
                <a16:creationId xmlns:a16="http://schemas.microsoft.com/office/drawing/2014/main" id="{C7E13A81-3BDA-2C98-2FBD-8F4CE26C8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C74D8-D611-01E4-3151-F90308523EA2}"/>
              </a:ext>
            </a:extLst>
          </p:cNvPr>
          <p:cNvSpPr>
            <a:spLocks noGrp="1"/>
          </p:cNvSpPr>
          <p:nvPr>
            <p:ph type="sldNum" sz="quarter" idx="12"/>
          </p:nvPr>
        </p:nvSpPr>
        <p:spPr/>
        <p:txBody>
          <a:bodyPr/>
          <a:lstStyle/>
          <a:p>
            <a:fld id="{3C953AD6-01E3-4CD0-8917-3B5AF88E26B5}" type="slidenum">
              <a:rPr lang="en-US" smtClean="0"/>
              <a:t>‹#›</a:t>
            </a:fld>
            <a:endParaRPr lang="en-US"/>
          </a:p>
        </p:txBody>
      </p:sp>
    </p:spTree>
    <p:extLst>
      <p:ext uri="{BB962C8B-B14F-4D97-AF65-F5344CB8AC3E}">
        <p14:creationId xmlns:p14="http://schemas.microsoft.com/office/powerpoint/2010/main" val="243918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2CD0FA-B5BD-492E-6AD1-B3193A399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184BA6-1CE0-C5FA-7216-508158EB7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5A987-0AF1-3BB4-D35A-F6E83B635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6183F-6C73-4031-810B-AE9AEA9A574E}" type="datetimeFigureOut">
              <a:rPr lang="en-US" smtClean="0"/>
              <a:t>11/15/2022</a:t>
            </a:fld>
            <a:endParaRPr lang="en-US"/>
          </a:p>
        </p:txBody>
      </p:sp>
      <p:sp>
        <p:nvSpPr>
          <p:cNvPr id="5" name="Footer Placeholder 4">
            <a:extLst>
              <a:ext uri="{FF2B5EF4-FFF2-40B4-BE49-F238E27FC236}">
                <a16:creationId xmlns:a16="http://schemas.microsoft.com/office/drawing/2014/main" id="{4D93FCF7-4ECC-DE09-6991-85C5B4CFF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74D5EB-0D58-B895-C48C-A3415FC118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53AD6-01E3-4CD0-8917-3B5AF88E26B5}" type="slidenum">
              <a:rPr lang="en-US" smtClean="0"/>
              <a:t>‹#›</a:t>
            </a:fld>
            <a:endParaRPr lang="en-US"/>
          </a:p>
        </p:txBody>
      </p:sp>
    </p:spTree>
    <p:extLst>
      <p:ext uri="{BB962C8B-B14F-4D97-AF65-F5344CB8AC3E}">
        <p14:creationId xmlns:p14="http://schemas.microsoft.com/office/powerpoint/2010/main" val="2771471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B93518-9C08-3F58-F77D-93E1FADA044A}"/>
              </a:ext>
            </a:extLst>
          </p:cNvPr>
          <p:cNvSpPr>
            <a:spLocks noGrp="1"/>
          </p:cNvSpPr>
          <p:nvPr>
            <p:ph type="title"/>
          </p:nvPr>
        </p:nvSpPr>
        <p:spPr>
          <a:xfrm>
            <a:off x="2209800" y="2590800"/>
            <a:ext cx="7772400" cy="1143000"/>
          </a:xfrm>
        </p:spPr>
        <p:txBody>
          <a:bodyPr/>
          <a:lstStyle/>
          <a:p>
            <a:r>
              <a:rPr lang="en-US" dirty="0"/>
              <a:t>Abstract Data Type</a:t>
            </a:r>
          </a:p>
        </p:txBody>
      </p:sp>
    </p:spTree>
    <p:extLst>
      <p:ext uri="{BB962C8B-B14F-4D97-AF65-F5344CB8AC3E}">
        <p14:creationId xmlns:p14="http://schemas.microsoft.com/office/powerpoint/2010/main" val="46880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71D6-DD42-D824-1FCE-7F0E1509A3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4AD47A-5E42-A1E9-2AD6-86249FDEE0D2}"/>
              </a:ext>
            </a:extLst>
          </p:cNvPr>
          <p:cNvSpPr>
            <a:spLocks noGrp="1"/>
          </p:cNvSpPr>
          <p:nvPr>
            <p:ph idx="1"/>
          </p:nvPr>
        </p:nvSpPr>
        <p:spPr/>
        <p:txBody>
          <a:bodyPr/>
          <a:lstStyle/>
          <a:p>
            <a:r>
              <a:rPr lang="en-US" b="0" i="0" dirty="0">
                <a:solidFill>
                  <a:srgbClr val="273239"/>
                </a:solidFill>
                <a:effectLst/>
                <a:latin typeface="urw-din"/>
              </a:rPr>
              <a:t>In order to simplify the process of solving problems, we can create data structures along with their operations, and such data structures that are not in-built are known as Abstract Data Type (ADT).</a:t>
            </a:r>
            <a:endParaRPr lang="en-US" dirty="0"/>
          </a:p>
        </p:txBody>
      </p:sp>
    </p:spTree>
    <p:extLst>
      <p:ext uri="{BB962C8B-B14F-4D97-AF65-F5344CB8AC3E}">
        <p14:creationId xmlns:p14="http://schemas.microsoft.com/office/powerpoint/2010/main" val="236516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857AE-5F73-2455-13B6-970EB298993A}"/>
              </a:ext>
            </a:extLst>
          </p:cNvPr>
          <p:cNvSpPr>
            <a:spLocks noGrp="1"/>
          </p:cNvSpPr>
          <p:nvPr>
            <p:ph idx="1"/>
          </p:nvPr>
        </p:nvSpPr>
        <p:spPr>
          <a:xfrm>
            <a:off x="1352843" y="1132449"/>
            <a:ext cx="9662160" cy="4038600"/>
          </a:xfrm>
        </p:spPr>
        <p:txBody>
          <a:bodyPr>
            <a:normAutofit lnSpcReduction="10000"/>
          </a:bodyPr>
          <a:lstStyle/>
          <a:p>
            <a:r>
              <a:rPr lang="en-US" b="0" i="0" dirty="0">
                <a:solidFill>
                  <a:srgbClr val="273239"/>
                </a:solidFill>
                <a:effectLst/>
                <a:latin typeface="urw-din"/>
              </a:rPr>
              <a:t>Abstract Data type (ADT) is a type (or class) for objects whose behavior is defined by a set of values and a set of operations. The definition of ADT only mentions what operations are to be performed but not how these operations will be implemented.</a:t>
            </a:r>
          </a:p>
          <a:p>
            <a:r>
              <a:rPr lang="en-US" b="0" i="0" dirty="0">
                <a:solidFill>
                  <a:srgbClr val="273239"/>
                </a:solidFill>
                <a:effectLst/>
                <a:latin typeface="urw-din"/>
              </a:rPr>
              <a:t> It does not specify how data will be organized in memory and what algorithms will be used for implementing the operations. It is called “abstract” because it gives an implementation-independent view. </a:t>
            </a:r>
          </a:p>
          <a:p>
            <a:r>
              <a:rPr lang="en-US" b="0" i="0" dirty="0">
                <a:solidFill>
                  <a:srgbClr val="333333"/>
                </a:solidFill>
                <a:effectLst/>
                <a:latin typeface="inter-regular"/>
              </a:rPr>
              <a:t>Abstraction: It is a technique of hiding the internal details from the user and only showing the necessary details to the user.</a:t>
            </a:r>
            <a:endParaRPr lang="en-US" dirty="0"/>
          </a:p>
        </p:txBody>
      </p:sp>
    </p:spTree>
    <p:extLst>
      <p:ext uri="{BB962C8B-B14F-4D97-AF65-F5344CB8AC3E}">
        <p14:creationId xmlns:p14="http://schemas.microsoft.com/office/powerpoint/2010/main" val="4074594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F75E-C734-68A6-A362-9CACD6AFAE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6523FA-F37C-8355-8E8F-EEE2AB789725}"/>
              </a:ext>
            </a:extLst>
          </p:cNvPr>
          <p:cNvSpPr>
            <a:spLocks noGrp="1"/>
          </p:cNvSpPr>
          <p:nvPr>
            <p:ph idx="1"/>
          </p:nvPr>
        </p:nvSpPr>
        <p:spPr/>
        <p:txBody>
          <a:bodyPr/>
          <a:lstStyle/>
          <a:p>
            <a:r>
              <a:rPr lang="en-US" b="0" i="0" dirty="0">
                <a:solidFill>
                  <a:srgbClr val="333333"/>
                </a:solidFill>
                <a:effectLst/>
                <a:latin typeface="inter-regular"/>
              </a:rPr>
              <a:t>In other words, we can say that abstract data types are the entities that are definitions of data and operations but do not have implementation details. In this case, we know the data that we are storing and the operations that can be performed on the data, but we don't know about the implementation details. The reason for not having implementation details is that every programming language has a different implementation strategy for example; a C data structure is implemented using structures while a C++ data structure is implemented using objects and classes.</a:t>
            </a:r>
            <a:endParaRPr lang="en-US" dirty="0"/>
          </a:p>
        </p:txBody>
      </p:sp>
    </p:spTree>
    <p:extLst>
      <p:ext uri="{BB962C8B-B14F-4D97-AF65-F5344CB8AC3E}">
        <p14:creationId xmlns:p14="http://schemas.microsoft.com/office/powerpoint/2010/main" val="202462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8C40-10DA-2A62-17E1-878114DB42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F5EDDB-13AE-7369-E2E4-C9926389AB67}"/>
              </a:ext>
            </a:extLst>
          </p:cNvPr>
          <p:cNvSpPr>
            <a:spLocks noGrp="1"/>
          </p:cNvSpPr>
          <p:nvPr>
            <p:ph idx="1"/>
          </p:nvPr>
        </p:nvSpPr>
        <p:spPr/>
        <p:txBody>
          <a:bodyPr/>
          <a:lstStyle/>
          <a:p>
            <a:r>
              <a:rPr lang="en-US" b="1" i="0" dirty="0">
                <a:solidFill>
                  <a:srgbClr val="333333"/>
                </a:solidFill>
                <a:effectLst/>
                <a:latin typeface="inter-bold"/>
              </a:rPr>
              <a:t>For example,</a:t>
            </a:r>
            <a:r>
              <a:rPr lang="en-US" b="0" i="0" dirty="0">
                <a:solidFill>
                  <a:srgbClr val="333333"/>
                </a:solidFill>
                <a:effectLst/>
                <a:latin typeface="inter-regular"/>
              </a:rPr>
              <a:t> a List is an abstract data type that is implemented using a dynamic array and linked list. A queue is implemented using linked list-based queue, array-based queue, and stack-based queue. A Map is implemented using Tree map, hash map, or hash table.</a:t>
            </a:r>
            <a:endParaRPr lang="en-US" dirty="0"/>
          </a:p>
        </p:txBody>
      </p:sp>
    </p:spTree>
    <p:extLst>
      <p:ext uri="{BB962C8B-B14F-4D97-AF65-F5344CB8AC3E}">
        <p14:creationId xmlns:p14="http://schemas.microsoft.com/office/powerpoint/2010/main" val="28320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C4E2-C1DF-D8DA-471A-103B995D28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DF43C1-C5AE-07FC-0301-5316D257A4D8}"/>
              </a:ext>
            </a:extLst>
          </p:cNvPr>
          <p:cNvSpPr>
            <a:spLocks noGrp="1"/>
          </p:cNvSpPr>
          <p:nvPr>
            <p:ph idx="1"/>
          </p:nvPr>
        </p:nvSpPr>
        <p:spPr/>
        <p:txBody>
          <a:bodyPr/>
          <a:lstStyle/>
          <a:p>
            <a:r>
              <a:rPr lang="en-US" b="0" i="0" dirty="0">
                <a:solidFill>
                  <a:srgbClr val="273239"/>
                </a:solidFill>
                <a:effectLst/>
                <a:latin typeface="urw-din"/>
              </a:rPr>
              <a:t>user only needs to know what a data type can do, but not how it will be implemented. Think of ADT as a black box which hides the inner structure and design of the data type</a:t>
            </a:r>
            <a:endParaRPr lang="en-US" dirty="0"/>
          </a:p>
        </p:txBody>
      </p:sp>
    </p:spTree>
    <p:extLst>
      <p:ext uri="{BB962C8B-B14F-4D97-AF65-F5344CB8AC3E}">
        <p14:creationId xmlns:p14="http://schemas.microsoft.com/office/powerpoint/2010/main" val="279535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CAFB-078C-FEF4-2892-A224949073AD}"/>
              </a:ext>
            </a:extLst>
          </p:cNvPr>
          <p:cNvSpPr>
            <a:spLocks noGrp="1"/>
          </p:cNvSpPr>
          <p:nvPr>
            <p:ph type="title"/>
          </p:nvPr>
        </p:nvSpPr>
        <p:spPr/>
        <p:txBody>
          <a:bodyPr/>
          <a:lstStyle/>
          <a:p>
            <a:r>
              <a:rPr lang="en-US" b="1" i="0" dirty="0">
                <a:solidFill>
                  <a:srgbClr val="273239"/>
                </a:solidFill>
                <a:effectLst/>
                <a:latin typeface="urw-din"/>
              </a:rPr>
              <a:t>List ADT</a:t>
            </a:r>
            <a:br>
              <a:rPr lang="en-US" b="0"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7EF7D010-0558-3558-0C17-500183D27BE1}"/>
              </a:ext>
            </a:extLst>
          </p:cNvPr>
          <p:cNvSpPr>
            <a:spLocks noGrp="1"/>
          </p:cNvSpPr>
          <p:nvPr>
            <p:ph idx="1"/>
          </p:nvPr>
        </p:nvSpPr>
        <p:spPr/>
        <p:txBody>
          <a:bodyPr>
            <a:normAutofit fontScale="92500" lnSpcReduction="20000"/>
          </a:bodyPr>
          <a:lstStyle/>
          <a:p>
            <a:pPr marL="742950" lvl="1" indent="-285750" algn="l" fontAlgn="base">
              <a:buFont typeface="+mj-lt"/>
              <a:buAutoNum type="arabicPeriod"/>
            </a:pPr>
            <a:r>
              <a:rPr lang="en-US" b="0" i="0" dirty="0">
                <a:solidFill>
                  <a:srgbClr val="273239"/>
                </a:solidFill>
                <a:effectLst/>
                <a:latin typeface="urw-din"/>
              </a:rPr>
              <a:t>The data is generally stored in key sequence in a list which has a head structure consisting of </a:t>
            </a:r>
            <a:r>
              <a:rPr lang="en-US" b="0" i="1" dirty="0">
                <a:solidFill>
                  <a:srgbClr val="273239"/>
                </a:solidFill>
                <a:effectLst/>
                <a:latin typeface="urw-din"/>
              </a:rPr>
              <a:t>count</a:t>
            </a:r>
            <a:r>
              <a:rPr lang="en-US" b="0" i="0" dirty="0">
                <a:solidFill>
                  <a:srgbClr val="273239"/>
                </a:solidFill>
                <a:effectLst/>
                <a:latin typeface="urw-din"/>
              </a:rPr>
              <a:t>, </a:t>
            </a:r>
            <a:r>
              <a:rPr lang="en-US" b="0" i="1" dirty="0">
                <a:solidFill>
                  <a:srgbClr val="273239"/>
                </a:solidFill>
                <a:effectLst/>
                <a:latin typeface="urw-din"/>
              </a:rPr>
              <a:t>pointers</a:t>
            </a:r>
            <a:r>
              <a:rPr lang="en-US" b="0" i="0" dirty="0">
                <a:solidFill>
                  <a:srgbClr val="273239"/>
                </a:solidFill>
                <a:effectLst/>
                <a:latin typeface="urw-din"/>
              </a:rPr>
              <a:t> and </a:t>
            </a:r>
            <a:r>
              <a:rPr lang="en-US" b="0" i="1" dirty="0">
                <a:solidFill>
                  <a:srgbClr val="273239"/>
                </a:solidFill>
                <a:effectLst/>
                <a:latin typeface="urw-din"/>
              </a:rPr>
              <a:t>address of compare function</a:t>
            </a:r>
            <a:r>
              <a:rPr lang="en-US" b="0" i="0" dirty="0">
                <a:solidFill>
                  <a:srgbClr val="273239"/>
                </a:solidFill>
                <a:effectLst/>
                <a:latin typeface="urw-din"/>
              </a:rPr>
              <a:t> needed to compare the data in the list.</a:t>
            </a:r>
          </a:p>
          <a:p>
            <a:pPr marL="742950" lvl="1" indent="-285750" algn="l" fontAlgn="base">
              <a:buFont typeface="+mj-lt"/>
              <a:buAutoNum type="arabicPeriod"/>
            </a:pPr>
            <a:r>
              <a:rPr lang="en-US" b="0" i="0" dirty="0">
                <a:solidFill>
                  <a:srgbClr val="273239"/>
                </a:solidFill>
                <a:effectLst/>
                <a:latin typeface="urw-din"/>
              </a:rPr>
              <a:t>The data node contains the </a:t>
            </a:r>
            <a:r>
              <a:rPr lang="en-US" b="0" i="1" dirty="0">
                <a:solidFill>
                  <a:srgbClr val="273239"/>
                </a:solidFill>
                <a:effectLst/>
                <a:latin typeface="urw-din"/>
              </a:rPr>
              <a:t>pointer</a:t>
            </a:r>
            <a:r>
              <a:rPr lang="en-US" b="0" i="0" dirty="0">
                <a:solidFill>
                  <a:srgbClr val="273239"/>
                </a:solidFill>
                <a:effectLst/>
                <a:latin typeface="urw-din"/>
              </a:rPr>
              <a:t> to a data structure and a </a:t>
            </a:r>
            <a:r>
              <a:rPr lang="en-US" b="0" i="1" dirty="0">
                <a:solidFill>
                  <a:srgbClr val="273239"/>
                </a:solidFill>
                <a:effectLst/>
                <a:latin typeface="urw-din"/>
              </a:rPr>
              <a:t>self-referential pointer</a:t>
            </a:r>
            <a:r>
              <a:rPr lang="en-US" b="0" i="0" dirty="0">
                <a:solidFill>
                  <a:srgbClr val="273239"/>
                </a:solidFill>
                <a:effectLst/>
                <a:latin typeface="urw-din"/>
              </a:rPr>
              <a:t> which points to the next node in the list.</a:t>
            </a:r>
          </a:p>
          <a:p>
            <a:pPr marL="742950" lvl="1" indent="-285750" algn="l" fontAlgn="base">
              <a:buFont typeface="+mj-lt"/>
              <a:buAutoNum type="arabicPeriod"/>
            </a:pPr>
            <a:r>
              <a:rPr lang="en-US" b="0" i="0" dirty="0">
                <a:solidFill>
                  <a:srgbClr val="273239"/>
                </a:solidFill>
                <a:effectLst/>
                <a:latin typeface="urw-din"/>
              </a:rPr>
              <a:t>The </a:t>
            </a:r>
            <a:r>
              <a:rPr lang="en-US" b="1" i="0" dirty="0">
                <a:solidFill>
                  <a:srgbClr val="273239"/>
                </a:solidFill>
                <a:effectLst/>
                <a:latin typeface="urw-din"/>
              </a:rPr>
              <a:t>List ADT Functions</a:t>
            </a:r>
            <a:r>
              <a:rPr lang="en-US" b="0" i="0" dirty="0">
                <a:solidFill>
                  <a:srgbClr val="273239"/>
                </a:solidFill>
                <a:effectLst/>
                <a:latin typeface="urw-din"/>
              </a:rPr>
              <a:t> is given below:</a:t>
            </a:r>
          </a:p>
          <a:p>
            <a:pPr marL="742950" lvl="1" indent="-285750" algn="l" fontAlgn="base">
              <a:buFont typeface="+mj-lt"/>
              <a:buAutoNum type="arabicPeriod"/>
            </a:pPr>
            <a:r>
              <a:rPr lang="en-US" b="0" i="0" dirty="0">
                <a:solidFill>
                  <a:srgbClr val="273239"/>
                </a:solidFill>
                <a:effectLst/>
                <a:latin typeface="urw-din"/>
              </a:rPr>
              <a:t>get() – Return an element from the list at any given position.</a:t>
            </a:r>
          </a:p>
          <a:p>
            <a:pPr marL="742950" lvl="1" indent="-285750" algn="l" fontAlgn="base">
              <a:buFont typeface="+mj-lt"/>
              <a:buAutoNum type="arabicPeriod"/>
            </a:pPr>
            <a:r>
              <a:rPr lang="en-US" b="0" i="0" dirty="0">
                <a:solidFill>
                  <a:srgbClr val="273239"/>
                </a:solidFill>
                <a:effectLst/>
                <a:latin typeface="urw-din"/>
              </a:rPr>
              <a:t>insert() – Insert an element at any position of the list.</a:t>
            </a:r>
          </a:p>
          <a:p>
            <a:pPr marL="742950" lvl="1" indent="-285750" algn="l" fontAlgn="base">
              <a:buFont typeface="+mj-lt"/>
              <a:buAutoNum type="arabicPeriod"/>
            </a:pPr>
            <a:r>
              <a:rPr lang="en-US" b="0" i="0" dirty="0">
                <a:solidFill>
                  <a:srgbClr val="273239"/>
                </a:solidFill>
                <a:effectLst/>
                <a:latin typeface="urw-din"/>
              </a:rPr>
              <a:t>remove() – Remove the first occurrence of any element from a non-empty list.</a:t>
            </a:r>
          </a:p>
          <a:p>
            <a:pPr marL="742950" lvl="1" indent="-285750" algn="l" fontAlgn="base">
              <a:buFont typeface="+mj-lt"/>
              <a:buAutoNum type="arabicPeriod"/>
            </a:pPr>
            <a:r>
              <a:rPr lang="en-US" b="0" i="0" dirty="0" err="1">
                <a:solidFill>
                  <a:srgbClr val="273239"/>
                </a:solidFill>
                <a:effectLst/>
                <a:latin typeface="urw-din"/>
              </a:rPr>
              <a:t>removeAt</a:t>
            </a:r>
            <a:r>
              <a:rPr lang="en-US" b="0" i="0" dirty="0">
                <a:solidFill>
                  <a:srgbClr val="273239"/>
                </a:solidFill>
                <a:effectLst/>
                <a:latin typeface="urw-din"/>
              </a:rPr>
              <a:t>() – Remove the element at a specified location from a non-empty list.</a:t>
            </a:r>
          </a:p>
          <a:p>
            <a:pPr marL="742950" lvl="1" indent="-285750" algn="l" fontAlgn="base">
              <a:buFont typeface="+mj-lt"/>
              <a:buAutoNum type="arabicPeriod"/>
            </a:pPr>
            <a:r>
              <a:rPr lang="en-US" b="0" i="0" dirty="0">
                <a:solidFill>
                  <a:srgbClr val="273239"/>
                </a:solidFill>
                <a:effectLst/>
                <a:latin typeface="urw-din"/>
              </a:rPr>
              <a:t>replace() – Replace an element at any position by another element.</a:t>
            </a:r>
          </a:p>
          <a:p>
            <a:pPr marL="742950" lvl="1" indent="-285750" algn="l" fontAlgn="base">
              <a:buFont typeface="+mj-lt"/>
              <a:buAutoNum type="arabicPeriod"/>
            </a:pPr>
            <a:r>
              <a:rPr lang="en-US" b="0" i="0" dirty="0">
                <a:solidFill>
                  <a:srgbClr val="273239"/>
                </a:solidFill>
                <a:effectLst/>
                <a:latin typeface="urw-din"/>
              </a:rPr>
              <a:t>size() – Return the number of elements in the list.</a:t>
            </a:r>
          </a:p>
          <a:p>
            <a:pPr marL="742950" lvl="1" indent="-285750" algn="l" fontAlgn="base">
              <a:buFont typeface="+mj-lt"/>
              <a:buAutoNum type="arabicPeriod"/>
            </a:pPr>
            <a:r>
              <a:rPr lang="en-US" b="0" i="0" dirty="0" err="1">
                <a:solidFill>
                  <a:srgbClr val="273239"/>
                </a:solidFill>
                <a:effectLst/>
                <a:latin typeface="urw-din"/>
              </a:rPr>
              <a:t>isEmpty</a:t>
            </a:r>
            <a:r>
              <a:rPr lang="en-US" b="0" i="0" dirty="0">
                <a:solidFill>
                  <a:srgbClr val="273239"/>
                </a:solidFill>
                <a:effectLst/>
                <a:latin typeface="urw-din"/>
              </a:rPr>
              <a:t>() – Return true if the list is empty, otherwise return false.</a:t>
            </a:r>
          </a:p>
          <a:p>
            <a:pPr marL="742950" lvl="1" indent="-285750" algn="l" fontAlgn="base">
              <a:buFont typeface="+mj-lt"/>
              <a:buAutoNum type="arabicPeriod"/>
            </a:pPr>
            <a:r>
              <a:rPr lang="en-US" b="0" i="0" dirty="0" err="1">
                <a:solidFill>
                  <a:srgbClr val="273239"/>
                </a:solidFill>
                <a:effectLst/>
                <a:latin typeface="urw-din"/>
              </a:rPr>
              <a:t>isFull</a:t>
            </a:r>
            <a:r>
              <a:rPr lang="en-US" b="0" i="0" dirty="0">
                <a:solidFill>
                  <a:srgbClr val="273239"/>
                </a:solidFill>
                <a:effectLst/>
                <a:latin typeface="urw-din"/>
              </a:rPr>
              <a:t>() – Return true if the list is full, otherwise return false.</a:t>
            </a:r>
          </a:p>
          <a:p>
            <a:endParaRPr lang="en-US" dirty="0"/>
          </a:p>
        </p:txBody>
      </p:sp>
    </p:spTree>
    <p:extLst>
      <p:ext uri="{BB962C8B-B14F-4D97-AF65-F5344CB8AC3E}">
        <p14:creationId xmlns:p14="http://schemas.microsoft.com/office/powerpoint/2010/main" val="278540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113F-0F6E-567A-FA2F-204942D333ED}"/>
              </a:ext>
            </a:extLst>
          </p:cNvPr>
          <p:cNvSpPr>
            <a:spLocks noGrp="1"/>
          </p:cNvSpPr>
          <p:nvPr>
            <p:ph type="title"/>
          </p:nvPr>
        </p:nvSpPr>
        <p:spPr/>
        <p:txBody>
          <a:bodyPr/>
          <a:lstStyle/>
          <a:p>
            <a:r>
              <a:rPr lang="en-US" b="1" i="0" dirty="0">
                <a:solidFill>
                  <a:srgbClr val="273239"/>
                </a:solidFill>
                <a:effectLst/>
                <a:latin typeface="urw-din"/>
              </a:rPr>
              <a:t>Stack ADT</a:t>
            </a:r>
            <a:endParaRPr lang="en-US" dirty="0"/>
          </a:p>
        </p:txBody>
      </p:sp>
      <p:sp>
        <p:nvSpPr>
          <p:cNvPr id="3" name="Content Placeholder 2">
            <a:extLst>
              <a:ext uri="{FF2B5EF4-FFF2-40B4-BE49-F238E27FC236}">
                <a16:creationId xmlns:a16="http://schemas.microsoft.com/office/drawing/2014/main" id="{72A170BB-2F91-8F10-035D-9BF54B900E9A}"/>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b="0" i="0" dirty="0">
                <a:solidFill>
                  <a:srgbClr val="273239"/>
                </a:solidFill>
                <a:effectLst/>
                <a:latin typeface="urw-din"/>
              </a:rPr>
              <a:t>In Stack ADT Implementation instead of data being stored in each node, the pointer to data is stored.</a:t>
            </a:r>
          </a:p>
          <a:p>
            <a:pPr algn="l" fontAlgn="base">
              <a:buFont typeface="Arial" panose="020B0604020202020204" pitchFamily="34" charset="0"/>
              <a:buChar char="•"/>
            </a:pPr>
            <a:r>
              <a:rPr lang="en-US" b="0" i="0" dirty="0">
                <a:solidFill>
                  <a:srgbClr val="273239"/>
                </a:solidFill>
                <a:effectLst/>
                <a:latin typeface="urw-din"/>
              </a:rPr>
              <a:t>The program allocates memory for the </a:t>
            </a:r>
            <a:r>
              <a:rPr lang="en-US" b="0" i="1" dirty="0">
                <a:solidFill>
                  <a:srgbClr val="273239"/>
                </a:solidFill>
                <a:effectLst/>
                <a:latin typeface="urw-din"/>
              </a:rPr>
              <a:t>data</a:t>
            </a:r>
            <a:r>
              <a:rPr lang="en-US" b="0" i="0" dirty="0">
                <a:solidFill>
                  <a:srgbClr val="273239"/>
                </a:solidFill>
                <a:effectLst/>
                <a:latin typeface="urw-din"/>
              </a:rPr>
              <a:t> and </a:t>
            </a:r>
            <a:r>
              <a:rPr lang="en-US" b="0" i="1" dirty="0">
                <a:solidFill>
                  <a:srgbClr val="273239"/>
                </a:solidFill>
                <a:effectLst/>
                <a:latin typeface="urw-din"/>
              </a:rPr>
              <a:t>address</a:t>
            </a:r>
            <a:r>
              <a:rPr lang="en-US" b="0" i="0" dirty="0">
                <a:solidFill>
                  <a:srgbClr val="273239"/>
                </a:solidFill>
                <a:effectLst/>
                <a:latin typeface="urw-din"/>
              </a:rPr>
              <a:t> is passed to the stack ADT.</a:t>
            </a:r>
          </a:p>
          <a:p>
            <a:pPr algn="l" fontAlgn="base">
              <a:buFont typeface="Arial" panose="020B0604020202020204" pitchFamily="34" charset="0"/>
              <a:buChar char="•"/>
            </a:pPr>
            <a:r>
              <a:rPr lang="en-US" b="0" i="0" dirty="0">
                <a:solidFill>
                  <a:srgbClr val="273239"/>
                </a:solidFill>
                <a:effectLst/>
                <a:latin typeface="urw-din"/>
              </a:rPr>
              <a:t>The head node and the data nodes are encapsulated in the ADT. The calling function can only see the pointer to the stack.</a:t>
            </a:r>
          </a:p>
          <a:p>
            <a:pPr algn="l" fontAlgn="base">
              <a:buFont typeface="Arial" panose="020B0604020202020204" pitchFamily="34" charset="0"/>
              <a:buChar char="•"/>
            </a:pPr>
            <a:r>
              <a:rPr lang="en-US" b="0" i="0" dirty="0">
                <a:solidFill>
                  <a:srgbClr val="273239"/>
                </a:solidFill>
                <a:effectLst/>
                <a:latin typeface="urw-din"/>
              </a:rPr>
              <a:t>The stack head structure also contains a pointer to </a:t>
            </a:r>
            <a:r>
              <a:rPr lang="en-US" b="0" i="1" dirty="0">
                <a:solidFill>
                  <a:srgbClr val="273239"/>
                </a:solidFill>
                <a:effectLst/>
                <a:latin typeface="urw-din"/>
              </a:rPr>
              <a:t>top</a:t>
            </a:r>
            <a:r>
              <a:rPr lang="en-US" b="0" i="0" dirty="0">
                <a:solidFill>
                  <a:srgbClr val="273239"/>
                </a:solidFill>
                <a:effectLst/>
                <a:latin typeface="urw-din"/>
              </a:rPr>
              <a:t> and </a:t>
            </a:r>
            <a:r>
              <a:rPr lang="en-US" b="0" i="1" dirty="0">
                <a:solidFill>
                  <a:srgbClr val="273239"/>
                </a:solidFill>
                <a:effectLst/>
                <a:latin typeface="urw-din"/>
              </a:rPr>
              <a:t>count</a:t>
            </a:r>
            <a:r>
              <a:rPr lang="en-US" b="0" i="0" dirty="0">
                <a:solidFill>
                  <a:srgbClr val="273239"/>
                </a:solidFill>
                <a:effectLst/>
                <a:latin typeface="urw-din"/>
              </a:rPr>
              <a:t> of number of entries currently in stack.</a:t>
            </a:r>
          </a:p>
          <a:p>
            <a:pPr algn="l" fontAlgn="base">
              <a:buFont typeface="Arial" panose="020B0604020202020204" pitchFamily="34" charset="0"/>
              <a:buChar char="•"/>
            </a:pPr>
            <a:r>
              <a:rPr lang="en-US" b="0" i="0" dirty="0">
                <a:solidFill>
                  <a:srgbClr val="273239"/>
                </a:solidFill>
                <a:effectLst/>
                <a:latin typeface="urw-din"/>
              </a:rPr>
              <a:t>push() – Insert an element at one end of the stack called top.</a:t>
            </a:r>
          </a:p>
          <a:p>
            <a:pPr algn="l" fontAlgn="base">
              <a:buFont typeface="Arial" panose="020B0604020202020204" pitchFamily="34" charset="0"/>
              <a:buChar char="•"/>
            </a:pPr>
            <a:r>
              <a:rPr lang="en-US" b="0" i="0" dirty="0">
                <a:solidFill>
                  <a:srgbClr val="273239"/>
                </a:solidFill>
                <a:effectLst/>
                <a:latin typeface="urw-din"/>
              </a:rPr>
              <a:t>pop() – Remove and return the element at the top of the stack, if it is not empty.</a:t>
            </a:r>
          </a:p>
          <a:p>
            <a:pPr algn="l" fontAlgn="base">
              <a:buFont typeface="Arial" panose="020B0604020202020204" pitchFamily="34" charset="0"/>
              <a:buChar char="•"/>
            </a:pPr>
            <a:r>
              <a:rPr lang="en-US" b="0" i="0" dirty="0">
                <a:solidFill>
                  <a:srgbClr val="273239"/>
                </a:solidFill>
                <a:effectLst/>
                <a:latin typeface="urw-din"/>
              </a:rPr>
              <a:t>peek() – Return the element at the top of the stack without removing it, if the stack is not empty.</a:t>
            </a:r>
          </a:p>
          <a:p>
            <a:pPr algn="l" fontAlgn="base">
              <a:buFont typeface="Arial" panose="020B0604020202020204" pitchFamily="34" charset="0"/>
              <a:buChar char="•"/>
            </a:pPr>
            <a:r>
              <a:rPr lang="en-US" b="0" i="0" dirty="0">
                <a:solidFill>
                  <a:srgbClr val="273239"/>
                </a:solidFill>
                <a:effectLst/>
                <a:latin typeface="urw-din"/>
              </a:rPr>
              <a:t>size() – Return the number of elements in the stack.</a:t>
            </a:r>
          </a:p>
          <a:p>
            <a:pPr algn="l" fontAlgn="base">
              <a:buFont typeface="Arial" panose="020B0604020202020204" pitchFamily="34" charset="0"/>
              <a:buChar char="•"/>
            </a:pPr>
            <a:r>
              <a:rPr lang="en-US" b="0" i="0" dirty="0" err="1">
                <a:solidFill>
                  <a:srgbClr val="273239"/>
                </a:solidFill>
                <a:effectLst/>
                <a:latin typeface="urw-din"/>
              </a:rPr>
              <a:t>isEmpty</a:t>
            </a:r>
            <a:r>
              <a:rPr lang="en-US" b="0" i="0" dirty="0">
                <a:solidFill>
                  <a:srgbClr val="273239"/>
                </a:solidFill>
                <a:effectLst/>
                <a:latin typeface="urw-din"/>
              </a:rPr>
              <a:t>() – Return true if the stack is empty, otherwise return false.</a:t>
            </a:r>
          </a:p>
          <a:p>
            <a:pPr algn="l" fontAlgn="base">
              <a:buFont typeface="Arial" panose="020B0604020202020204" pitchFamily="34" charset="0"/>
              <a:buChar char="•"/>
            </a:pPr>
            <a:r>
              <a:rPr lang="en-US" b="0" i="0" dirty="0" err="1">
                <a:solidFill>
                  <a:srgbClr val="273239"/>
                </a:solidFill>
                <a:effectLst/>
                <a:latin typeface="urw-din"/>
              </a:rPr>
              <a:t>isFull</a:t>
            </a:r>
            <a:r>
              <a:rPr lang="en-US" b="0" i="0" dirty="0">
                <a:solidFill>
                  <a:srgbClr val="273239"/>
                </a:solidFill>
                <a:effectLst/>
                <a:latin typeface="urw-din"/>
              </a:rPr>
              <a:t>() – Return true if the stack is full, otherwise return false.</a:t>
            </a:r>
          </a:p>
          <a:p>
            <a:endParaRPr lang="en-US" dirty="0"/>
          </a:p>
        </p:txBody>
      </p:sp>
    </p:spTree>
    <p:extLst>
      <p:ext uri="{BB962C8B-B14F-4D97-AF65-F5344CB8AC3E}">
        <p14:creationId xmlns:p14="http://schemas.microsoft.com/office/powerpoint/2010/main" val="382044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DE33-D8DD-B138-1A41-278ECA76303E}"/>
              </a:ext>
            </a:extLst>
          </p:cNvPr>
          <p:cNvSpPr>
            <a:spLocks noGrp="1"/>
          </p:cNvSpPr>
          <p:nvPr>
            <p:ph type="title"/>
          </p:nvPr>
        </p:nvSpPr>
        <p:spPr/>
        <p:txBody>
          <a:bodyPr/>
          <a:lstStyle/>
          <a:p>
            <a:r>
              <a:rPr lang="en-US" b="1" i="0" dirty="0">
                <a:solidFill>
                  <a:srgbClr val="273239"/>
                </a:solidFill>
                <a:effectLst/>
                <a:latin typeface="urw-din"/>
              </a:rPr>
              <a:t>Queue ADT</a:t>
            </a:r>
            <a:endParaRPr lang="en-US" dirty="0"/>
          </a:p>
        </p:txBody>
      </p:sp>
      <p:sp>
        <p:nvSpPr>
          <p:cNvPr id="3" name="Content Placeholder 2">
            <a:extLst>
              <a:ext uri="{FF2B5EF4-FFF2-40B4-BE49-F238E27FC236}">
                <a16:creationId xmlns:a16="http://schemas.microsoft.com/office/drawing/2014/main" id="{D971E383-7911-0DC2-8A0B-7C6329085DE5}"/>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0" i="0" dirty="0">
                <a:solidFill>
                  <a:srgbClr val="273239"/>
                </a:solidFill>
                <a:effectLst/>
                <a:latin typeface="urw-din"/>
              </a:rPr>
              <a:t>The queue abstract data type (ADT) follows the basic design of the stack abstract data type.</a:t>
            </a:r>
          </a:p>
          <a:p>
            <a:pPr algn="l" fontAlgn="base">
              <a:buFont typeface="Arial" panose="020B0604020202020204" pitchFamily="34" charset="0"/>
              <a:buChar char="•"/>
            </a:pPr>
            <a:r>
              <a:rPr lang="en-US" b="0" i="0" dirty="0">
                <a:solidFill>
                  <a:srgbClr val="273239"/>
                </a:solidFill>
                <a:effectLst/>
                <a:latin typeface="urw-din"/>
              </a:rPr>
              <a:t>Each node contains a void pointer to the </a:t>
            </a:r>
            <a:r>
              <a:rPr lang="en-US" b="0" i="1" dirty="0">
                <a:solidFill>
                  <a:srgbClr val="273239"/>
                </a:solidFill>
                <a:effectLst/>
                <a:latin typeface="urw-din"/>
              </a:rPr>
              <a:t>data</a:t>
            </a:r>
            <a:r>
              <a:rPr lang="en-US" b="0" i="0" dirty="0">
                <a:solidFill>
                  <a:srgbClr val="273239"/>
                </a:solidFill>
                <a:effectLst/>
                <a:latin typeface="urw-din"/>
              </a:rPr>
              <a:t> and the </a:t>
            </a:r>
            <a:r>
              <a:rPr lang="en-US" b="0" i="1" dirty="0">
                <a:solidFill>
                  <a:srgbClr val="273239"/>
                </a:solidFill>
                <a:effectLst/>
                <a:latin typeface="urw-din"/>
              </a:rPr>
              <a:t>link pointer</a:t>
            </a:r>
            <a:r>
              <a:rPr lang="en-US" b="0" i="0" dirty="0">
                <a:solidFill>
                  <a:srgbClr val="273239"/>
                </a:solidFill>
                <a:effectLst/>
                <a:latin typeface="urw-din"/>
              </a:rPr>
              <a:t> to the next element in the queue. The program’s responsibility is to allocate memory for storing the data.</a:t>
            </a:r>
          </a:p>
          <a:p>
            <a:pPr algn="l" fontAlgn="base">
              <a:buFont typeface="Arial" panose="020B0604020202020204" pitchFamily="34" charset="0"/>
              <a:buChar char="•"/>
            </a:pPr>
            <a:r>
              <a:rPr lang="en-US" b="0" i="0" dirty="0">
                <a:solidFill>
                  <a:srgbClr val="273239"/>
                </a:solidFill>
                <a:effectLst/>
                <a:latin typeface="urw-din"/>
              </a:rPr>
              <a:t>enqueue() – Insert an element at the end of the queue.</a:t>
            </a:r>
          </a:p>
          <a:p>
            <a:pPr algn="l" fontAlgn="base">
              <a:buFont typeface="Arial" panose="020B0604020202020204" pitchFamily="34" charset="0"/>
              <a:buChar char="•"/>
            </a:pPr>
            <a:r>
              <a:rPr lang="en-US" b="0" i="0" dirty="0">
                <a:solidFill>
                  <a:srgbClr val="273239"/>
                </a:solidFill>
                <a:effectLst/>
                <a:latin typeface="urw-din"/>
              </a:rPr>
              <a:t>dequeue() – Remove and return the first element of the queue, if the queue is not empty.</a:t>
            </a:r>
          </a:p>
          <a:p>
            <a:pPr algn="l" fontAlgn="base">
              <a:buFont typeface="Arial" panose="020B0604020202020204" pitchFamily="34" charset="0"/>
              <a:buChar char="•"/>
            </a:pPr>
            <a:r>
              <a:rPr lang="en-US" b="0" i="0" dirty="0">
                <a:solidFill>
                  <a:srgbClr val="273239"/>
                </a:solidFill>
                <a:effectLst/>
                <a:latin typeface="urw-din"/>
              </a:rPr>
              <a:t>peek() – Return the element of the queue without removing it, if the queue is not empty.</a:t>
            </a:r>
          </a:p>
          <a:p>
            <a:pPr algn="l" fontAlgn="base">
              <a:buFont typeface="Arial" panose="020B0604020202020204" pitchFamily="34" charset="0"/>
              <a:buChar char="•"/>
            </a:pPr>
            <a:r>
              <a:rPr lang="en-US" b="0" i="0" dirty="0">
                <a:solidFill>
                  <a:srgbClr val="273239"/>
                </a:solidFill>
                <a:effectLst/>
                <a:latin typeface="urw-din"/>
              </a:rPr>
              <a:t>size() – Return the number of elements in the queue.</a:t>
            </a:r>
          </a:p>
          <a:p>
            <a:pPr algn="l" fontAlgn="base">
              <a:buFont typeface="Arial" panose="020B0604020202020204" pitchFamily="34" charset="0"/>
              <a:buChar char="•"/>
            </a:pPr>
            <a:r>
              <a:rPr lang="en-US" b="0" i="0" dirty="0" err="1">
                <a:solidFill>
                  <a:srgbClr val="273239"/>
                </a:solidFill>
                <a:effectLst/>
                <a:latin typeface="urw-din"/>
              </a:rPr>
              <a:t>isEmpty</a:t>
            </a:r>
            <a:r>
              <a:rPr lang="en-US" b="0" i="0" dirty="0">
                <a:solidFill>
                  <a:srgbClr val="273239"/>
                </a:solidFill>
                <a:effectLst/>
                <a:latin typeface="urw-din"/>
              </a:rPr>
              <a:t>() – Return true if the queue is empty, otherwise return false.</a:t>
            </a:r>
          </a:p>
          <a:p>
            <a:pPr algn="l" fontAlgn="base">
              <a:buFont typeface="Arial" panose="020B0604020202020204" pitchFamily="34" charset="0"/>
              <a:buChar char="•"/>
            </a:pPr>
            <a:r>
              <a:rPr lang="en-US" b="0" i="0" dirty="0" err="1">
                <a:solidFill>
                  <a:srgbClr val="273239"/>
                </a:solidFill>
                <a:effectLst/>
                <a:latin typeface="urw-din"/>
              </a:rPr>
              <a:t>isFull</a:t>
            </a:r>
            <a:r>
              <a:rPr lang="en-US" b="0" i="0" dirty="0">
                <a:solidFill>
                  <a:srgbClr val="273239"/>
                </a:solidFill>
                <a:effectLst/>
                <a:latin typeface="urw-din"/>
              </a:rPr>
              <a:t>() – Return true if the queue is full, otherwise return false.</a:t>
            </a:r>
          </a:p>
          <a:p>
            <a:endParaRPr lang="en-US" dirty="0"/>
          </a:p>
        </p:txBody>
      </p:sp>
    </p:spTree>
    <p:extLst>
      <p:ext uri="{BB962C8B-B14F-4D97-AF65-F5344CB8AC3E}">
        <p14:creationId xmlns:p14="http://schemas.microsoft.com/office/powerpoint/2010/main" val="387273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857</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inter-bold</vt:lpstr>
      <vt:lpstr>inter-regular</vt:lpstr>
      <vt:lpstr>urw-din</vt:lpstr>
      <vt:lpstr>Office Theme</vt:lpstr>
      <vt:lpstr>Abstract Data Type</vt:lpstr>
      <vt:lpstr>PowerPoint Presentation</vt:lpstr>
      <vt:lpstr>PowerPoint Presentation</vt:lpstr>
      <vt:lpstr>PowerPoint Presentation</vt:lpstr>
      <vt:lpstr>PowerPoint Presentation</vt:lpstr>
      <vt:lpstr>PowerPoint Presentation</vt:lpstr>
      <vt:lpstr>List ADT </vt:lpstr>
      <vt:lpstr>Stack ADT</vt:lpstr>
      <vt:lpstr>Queue ADT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Data Type</dc:title>
  <dc:creator>Admin</dc:creator>
  <cp:lastModifiedBy>Admin</cp:lastModifiedBy>
  <cp:revision>2</cp:revision>
  <dcterms:created xsi:type="dcterms:W3CDTF">2022-11-15T06:26:48Z</dcterms:created>
  <dcterms:modified xsi:type="dcterms:W3CDTF">2022-11-15T06:56:25Z</dcterms:modified>
</cp:coreProperties>
</file>