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44"/>
  </p:notesMasterIdLst>
  <p:sldIdLst>
    <p:sldId id="257" r:id="rId2"/>
    <p:sldId id="259" r:id="rId3"/>
    <p:sldId id="428" r:id="rId4"/>
    <p:sldId id="427" r:id="rId5"/>
    <p:sldId id="431" r:id="rId6"/>
    <p:sldId id="300" r:id="rId7"/>
    <p:sldId id="432" r:id="rId8"/>
    <p:sldId id="433" r:id="rId9"/>
    <p:sldId id="435" r:id="rId10"/>
    <p:sldId id="434" r:id="rId11"/>
    <p:sldId id="436" r:id="rId12"/>
    <p:sldId id="438" r:id="rId13"/>
    <p:sldId id="437" r:id="rId14"/>
    <p:sldId id="439" r:id="rId15"/>
    <p:sldId id="415" r:id="rId16"/>
    <p:sldId id="441" r:id="rId17"/>
    <p:sldId id="442" r:id="rId18"/>
    <p:sldId id="443" r:id="rId19"/>
    <p:sldId id="444" r:id="rId20"/>
    <p:sldId id="445" r:id="rId21"/>
    <p:sldId id="440" r:id="rId22"/>
    <p:sldId id="446" r:id="rId23"/>
    <p:sldId id="459" r:id="rId24"/>
    <p:sldId id="462" r:id="rId25"/>
    <p:sldId id="463" r:id="rId26"/>
    <p:sldId id="464" r:id="rId27"/>
    <p:sldId id="465" r:id="rId28"/>
    <p:sldId id="466" r:id="rId29"/>
    <p:sldId id="467" r:id="rId30"/>
    <p:sldId id="447" r:id="rId31"/>
    <p:sldId id="455" r:id="rId32"/>
    <p:sldId id="456" r:id="rId33"/>
    <p:sldId id="454" r:id="rId34"/>
    <p:sldId id="453" r:id="rId35"/>
    <p:sldId id="448" r:id="rId36"/>
    <p:sldId id="450" r:id="rId37"/>
    <p:sldId id="451" r:id="rId38"/>
    <p:sldId id="452" r:id="rId39"/>
    <p:sldId id="457" r:id="rId40"/>
    <p:sldId id="458" r:id="rId41"/>
    <p:sldId id="461" r:id="rId42"/>
    <p:sldId id="46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808BC"/>
    <a:srgbClr val="ECEFF8"/>
    <a:srgbClr val="DFE8F1"/>
    <a:srgbClr val="000000"/>
    <a:srgbClr val="DDE2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pPr/>
              <a:t>04-07-2023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pPr/>
              <a:t>‹#›</a:t>
            </a:fld>
            <a:endParaRPr lang="en-IN"/>
          </a:p>
        </p:txBody>
      </p:sp>
    </p:spTree>
    <p:extLst>
      <p:ext uri="{BB962C8B-B14F-4D97-AF65-F5344CB8AC3E}">
        <p14:creationId xmlns:p14="http://schemas.microsoft.com/office/powerpoint/2010/main" xmlns=""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pPr/>
              <a:t>2</a:t>
            </a:fld>
            <a:endParaRPr lang="en-IN"/>
          </a:p>
        </p:txBody>
      </p:sp>
    </p:spTree>
    <p:extLst>
      <p:ext uri="{BB962C8B-B14F-4D97-AF65-F5344CB8AC3E}">
        <p14:creationId xmlns:p14="http://schemas.microsoft.com/office/powerpoint/2010/main" xmlns="" val="2671592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20</a:t>
            </a:fld>
            <a:endParaRPr lang="en-IN"/>
          </a:p>
        </p:txBody>
      </p:sp>
    </p:spTree>
    <p:extLst>
      <p:ext uri="{BB962C8B-B14F-4D97-AF65-F5344CB8AC3E}">
        <p14:creationId xmlns:p14="http://schemas.microsoft.com/office/powerpoint/2010/main" xmlns="" val="155180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21</a:t>
            </a:fld>
            <a:endParaRPr lang="en-IN"/>
          </a:p>
        </p:txBody>
      </p:sp>
    </p:spTree>
    <p:extLst>
      <p:ext uri="{BB962C8B-B14F-4D97-AF65-F5344CB8AC3E}">
        <p14:creationId xmlns:p14="http://schemas.microsoft.com/office/powerpoint/2010/main" xmlns="" val="399982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22</a:t>
            </a:fld>
            <a:endParaRPr lang="en-IN"/>
          </a:p>
        </p:txBody>
      </p:sp>
    </p:spTree>
    <p:extLst>
      <p:ext uri="{BB962C8B-B14F-4D97-AF65-F5344CB8AC3E}">
        <p14:creationId xmlns:p14="http://schemas.microsoft.com/office/powerpoint/2010/main" xmlns="" val="171526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23</a:t>
            </a:fld>
            <a:endParaRPr lang="en-IN"/>
          </a:p>
        </p:txBody>
      </p:sp>
    </p:spTree>
    <p:extLst>
      <p:ext uri="{BB962C8B-B14F-4D97-AF65-F5344CB8AC3E}">
        <p14:creationId xmlns:p14="http://schemas.microsoft.com/office/powerpoint/2010/main" xmlns="" val="420633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24</a:t>
            </a:fld>
            <a:endParaRPr lang="en-IN"/>
          </a:p>
        </p:txBody>
      </p:sp>
    </p:spTree>
    <p:extLst>
      <p:ext uri="{BB962C8B-B14F-4D97-AF65-F5344CB8AC3E}">
        <p14:creationId xmlns:p14="http://schemas.microsoft.com/office/powerpoint/2010/main" xmlns="" val="25082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26</a:t>
            </a:fld>
            <a:endParaRPr lang="en-IN"/>
          </a:p>
        </p:txBody>
      </p:sp>
    </p:spTree>
    <p:extLst>
      <p:ext uri="{BB962C8B-B14F-4D97-AF65-F5344CB8AC3E}">
        <p14:creationId xmlns:p14="http://schemas.microsoft.com/office/powerpoint/2010/main" xmlns="" val="7910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27</a:t>
            </a:fld>
            <a:endParaRPr lang="en-IN"/>
          </a:p>
        </p:txBody>
      </p:sp>
    </p:spTree>
    <p:extLst>
      <p:ext uri="{BB962C8B-B14F-4D97-AF65-F5344CB8AC3E}">
        <p14:creationId xmlns:p14="http://schemas.microsoft.com/office/powerpoint/2010/main" xmlns="" val="104892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28</a:t>
            </a:fld>
            <a:endParaRPr lang="en-IN"/>
          </a:p>
        </p:txBody>
      </p:sp>
    </p:spTree>
    <p:extLst>
      <p:ext uri="{BB962C8B-B14F-4D97-AF65-F5344CB8AC3E}">
        <p14:creationId xmlns:p14="http://schemas.microsoft.com/office/powerpoint/2010/main" xmlns="" val="51031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31</a:t>
            </a:fld>
            <a:endParaRPr lang="en-IN"/>
          </a:p>
        </p:txBody>
      </p:sp>
    </p:spTree>
    <p:extLst>
      <p:ext uri="{BB962C8B-B14F-4D97-AF65-F5344CB8AC3E}">
        <p14:creationId xmlns:p14="http://schemas.microsoft.com/office/powerpoint/2010/main" xmlns="" val="376066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32</a:t>
            </a:fld>
            <a:endParaRPr lang="en-IN"/>
          </a:p>
        </p:txBody>
      </p:sp>
    </p:spTree>
    <p:extLst>
      <p:ext uri="{BB962C8B-B14F-4D97-AF65-F5344CB8AC3E}">
        <p14:creationId xmlns:p14="http://schemas.microsoft.com/office/powerpoint/2010/main" xmlns="" val="135691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a:t>
            </a:fld>
            <a:endParaRPr lang="en-IN"/>
          </a:p>
        </p:txBody>
      </p:sp>
    </p:spTree>
    <p:extLst>
      <p:ext uri="{BB962C8B-B14F-4D97-AF65-F5344CB8AC3E}">
        <p14:creationId xmlns:p14="http://schemas.microsoft.com/office/powerpoint/2010/main" xmlns="" val="236179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39</a:t>
            </a:fld>
            <a:endParaRPr lang="en-IN"/>
          </a:p>
        </p:txBody>
      </p:sp>
    </p:spTree>
    <p:extLst>
      <p:ext uri="{BB962C8B-B14F-4D97-AF65-F5344CB8AC3E}">
        <p14:creationId xmlns:p14="http://schemas.microsoft.com/office/powerpoint/2010/main" xmlns="" val="154861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40</a:t>
            </a:fld>
            <a:endParaRPr lang="en-IN"/>
          </a:p>
        </p:txBody>
      </p:sp>
    </p:spTree>
    <p:extLst>
      <p:ext uri="{BB962C8B-B14F-4D97-AF65-F5344CB8AC3E}">
        <p14:creationId xmlns:p14="http://schemas.microsoft.com/office/powerpoint/2010/main" xmlns="" val="47475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42</a:t>
            </a:fld>
            <a:endParaRPr lang="en-IN"/>
          </a:p>
        </p:txBody>
      </p:sp>
    </p:spTree>
    <p:extLst>
      <p:ext uri="{BB962C8B-B14F-4D97-AF65-F5344CB8AC3E}">
        <p14:creationId xmlns:p14="http://schemas.microsoft.com/office/powerpoint/2010/main" xmlns="" val="311567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5</a:t>
            </a:fld>
            <a:endParaRPr lang="en-IN"/>
          </a:p>
        </p:txBody>
      </p:sp>
    </p:spTree>
    <p:extLst>
      <p:ext uri="{BB962C8B-B14F-4D97-AF65-F5344CB8AC3E}">
        <p14:creationId xmlns:p14="http://schemas.microsoft.com/office/powerpoint/2010/main" xmlns="" val="39529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7</a:t>
            </a:fld>
            <a:endParaRPr lang="en-IN"/>
          </a:p>
        </p:txBody>
      </p:sp>
    </p:spTree>
    <p:extLst>
      <p:ext uri="{BB962C8B-B14F-4D97-AF65-F5344CB8AC3E}">
        <p14:creationId xmlns:p14="http://schemas.microsoft.com/office/powerpoint/2010/main" xmlns="" val="312629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15</a:t>
            </a:fld>
            <a:endParaRPr lang="en-IN"/>
          </a:p>
        </p:txBody>
      </p:sp>
    </p:spTree>
    <p:extLst>
      <p:ext uri="{BB962C8B-B14F-4D97-AF65-F5344CB8AC3E}">
        <p14:creationId xmlns:p14="http://schemas.microsoft.com/office/powerpoint/2010/main" xmlns="" val="18815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16</a:t>
            </a:fld>
            <a:endParaRPr lang="en-IN"/>
          </a:p>
        </p:txBody>
      </p:sp>
    </p:spTree>
    <p:extLst>
      <p:ext uri="{BB962C8B-B14F-4D97-AF65-F5344CB8AC3E}">
        <p14:creationId xmlns:p14="http://schemas.microsoft.com/office/powerpoint/2010/main" xmlns="" val="33938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17</a:t>
            </a:fld>
            <a:endParaRPr lang="en-IN"/>
          </a:p>
        </p:txBody>
      </p:sp>
    </p:spTree>
    <p:extLst>
      <p:ext uri="{BB962C8B-B14F-4D97-AF65-F5344CB8AC3E}">
        <p14:creationId xmlns:p14="http://schemas.microsoft.com/office/powerpoint/2010/main" xmlns="" val="29790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18</a:t>
            </a:fld>
            <a:endParaRPr lang="en-IN"/>
          </a:p>
        </p:txBody>
      </p:sp>
    </p:spTree>
    <p:extLst>
      <p:ext uri="{BB962C8B-B14F-4D97-AF65-F5344CB8AC3E}">
        <p14:creationId xmlns:p14="http://schemas.microsoft.com/office/powerpoint/2010/main" xmlns="" val="42735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19</a:t>
            </a:fld>
            <a:endParaRPr lang="en-IN"/>
          </a:p>
        </p:txBody>
      </p:sp>
    </p:spTree>
    <p:extLst>
      <p:ext uri="{BB962C8B-B14F-4D97-AF65-F5344CB8AC3E}">
        <p14:creationId xmlns:p14="http://schemas.microsoft.com/office/powerpoint/2010/main" xmlns="" val="365110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a:t>Click to edit Master title style</a:t>
            </a:r>
          </a:p>
        </p:txBody>
      </p:sp>
      <p:sp>
        <p:nvSpPr>
          <p:cNvPr id="3" name="Chart Placeholder 2"/>
          <p:cNvSpPr>
            <a:spLocks noGrp="1"/>
          </p:cNvSpPr>
          <p:nvPr>
            <p:ph type="chart" sz="half" idx="1"/>
          </p:nvPr>
        </p:nvSpPr>
        <p:spPr>
          <a:xfrm>
            <a:off x="685800" y="1371600"/>
            <a:ext cx="3810000" cy="4724400"/>
          </a:xfrm>
        </p:spPr>
        <p:txBody>
          <a:bodyPr rtlCol="0">
            <a:normAutofit/>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r>
              <a:rPr lang="en-IN" altLang="en-US"/>
              <a:t>Autumn 2016</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Autumn 2016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F67EA25-BD12-4A88-9DB3-B49942559E83}" type="slidenum">
              <a:rPr lang="en-US" altLang="en-US"/>
              <a:pPr/>
              <a:t>‹#›</a:t>
            </a:fld>
            <a:endParaRPr lang="en-US" altLang="en-US"/>
          </a:p>
        </p:txBody>
      </p:sp>
    </p:spTree>
    <p:extLst>
      <p:ext uri="{BB962C8B-B14F-4D97-AF65-F5344CB8AC3E}">
        <p14:creationId xmlns:p14="http://schemas.microsoft.com/office/powerpoint/2010/main" xmlns="" val="421079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#00: © DSamanta</a:t>
            </a:r>
            <a:endParaRPr lang="en-IN"/>
          </a:p>
        </p:txBody>
      </p:sp>
      <p:sp>
        <p:nvSpPr>
          <p:cNvPr id="8" name="Footer Placeholder 7"/>
          <p:cNvSpPr>
            <a:spLocks noGrp="1"/>
          </p:cNvSpPr>
          <p:nvPr>
            <p:ph type="ftr" sz="quarter" idx="11"/>
          </p:nvPr>
        </p:nvSpPr>
        <p:spPr/>
        <p:txBody>
          <a:bodyPr/>
          <a:lstStyle/>
          <a:p>
            <a:r>
              <a:rPr lang="en-IN"/>
              <a:t>CS 11001 : Programming and Data Structures</a:t>
            </a:r>
          </a:p>
        </p:txBody>
      </p:sp>
      <p:sp>
        <p:nvSpPr>
          <p:cNvPr id="9" name="Slide Number Placeholder 8"/>
          <p:cNvSpPr>
            <a:spLocks noGrp="1"/>
          </p:cNvSpPr>
          <p:nvPr>
            <p:ph type="sldNum" sz="quarter" idx="12"/>
          </p:nvPr>
        </p:nvSpPr>
        <p:spPr/>
        <p:txBody>
          <a:bodyPr/>
          <a:lstStyle/>
          <a:p>
            <a:fld id="{2412D51A-C1C7-4F6F-ADB4-90C3724E8DB4}"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#00: © DSamanta</a:t>
            </a:r>
            <a:endParaRPr lang="en-IN"/>
          </a:p>
        </p:txBody>
      </p:sp>
      <p:sp>
        <p:nvSpPr>
          <p:cNvPr id="3" name="Footer Placeholder 2"/>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a:t>Lecture #00: © DSamanta</a:t>
            </a:r>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IN"/>
              <a:t>CS 11001 : Programming and Data Structures</a:t>
            </a: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412D51A-C1C7-4F6F-ADB4-90C3724E8D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708920"/>
            <a:ext cx="8352928" cy="646331"/>
          </a:xfrm>
          <a:prstGeom prst="rect">
            <a:avLst/>
          </a:prstGeom>
        </p:spPr>
        <p:txBody>
          <a:bodyPr wrap="square">
            <a:spAutoFit/>
          </a:bodyPr>
          <a:lstStyle/>
          <a:p>
            <a:r>
              <a:rPr lang="en-IN" sz="3600" b="1" dirty="0">
                <a:solidFill>
                  <a:schemeClr val="accent1">
                    <a:lumMod val="75000"/>
                  </a:schemeClr>
                </a:solidFill>
                <a:latin typeface="Times New Roman" pitchFamily="18" charset="0"/>
                <a:cs typeface="Times New Roman" pitchFamily="18" charset="0"/>
              </a:rPr>
              <a:t>Stack &amp; Queue</a:t>
            </a:r>
            <a:endParaRPr lang="en-IN" sz="3600" b="1" dirty="0">
              <a:solidFill>
                <a:schemeClr val="accent1">
                  <a:lumMod val="75000"/>
                </a:schemeClr>
              </a:solidFill>
            </a:endParaRPr>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pPr/>
              <a:t>1</a:t>
            </a:fld>
            <a:endParaRPr lang="en-IN"/>
          </a:p>
        </p:txBody>
      </p:sp>
    </p:spTree>
    <p:extLst>
      <p:ext uri="{BB962C8B-B14F-4D97-AF65-F5344CB8AC3E}">
        <p14:creationId xmlns:p14="http://schemas.microsoft.com/office/powerpoint/2010/main" xmlns="" val="70822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530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127E7F-7B62-438F-9964-96F7BC5D014B}" type="slidenum">
              <a:rPr lang="en-US" altLang="en-US" sz="1200">
                <a:solidFill>
                  <a:srgbClr val="898989"/>
                </a:solidFill>
                <a:latin typeface="Times New Roman" panose="02020603050405020304" pitchFamily="18" charset="0"/>
              </a:rPr>
              <a:pPr>
                <a:spcBef>
                  <a:spcPct val="0"/>
                </a:spcBef>
                <a:buFontTx/>
                <a:buNone/>
              </a:pPr>
              <a:t>10</a:t>
            </a:fld>
            <a:endParaRPr lang="en-US" altLang="en-US" sz="1200">
              <a:solidFill>
                <a:srgbClr val="898989"/>
              </a:solidFill>
              <a:latin typeface="Times New Roman" panose="02020603050405020304" pitchFamily="18" charset="0"/>
            </a:endParaRPr>
          </a:p>
        </p:txBody>
      </p:sp>
      <p:sp>
        <p:nvSpPr>
          <p:cNvPr id="55303" name="Rectangle 4"/>
          <p:cNvSpPr>
            <a:spLocks noChangeArrowheads="1"/>
          </p:cNvSpPr>
          <p:nvPr/>
        </p:nvSpPr>
        <p:spPr bwMode="auto">
          <a:xfrm>
            <a:off x="4355976"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5304" name="Rectangle 5"/>
          <p:cNvSpPr>
            <a:spLocks noChangeArrowheads="1"/>
          </p:cNvSpPr>
          <p:nvPr/>
        </p:nvSpPr>
        <p:spPr bwMode="auto">
          <a:xfrm>
            <a:off x="4355976"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6"/>
          <p:cNvGrpSpPr>
            <a:grpSpLocks/>
          </p:cNvGrpSpPr>
          <p:nvPr/>
        </p:nvGrpSpPr>
        <p:grpSpPr bwMode="auto">
          <a:xfrm>
            <a:off x="3098676" y="3789164"/>
            <a:ext cx="1219200" cy="488950"/>
            <a:chOff x="576" y="2448"/>
            <a:chExt cx="768" cy="308"/>
          </a:xfrm>
        </p:grpSpPr>
        <p:sp>
          <p:nvSpPr>
            <p:cNvPr id="55311" name="Text Box 7"/>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5312"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grpSp>
        <p:nvGrpSpPr>
          <p:cNvPr id="3" name="Group 9"/>
          <p:cNvGrpSpPr>
            <a:grpSpLocks/>
          </p:cNvGrpSpPr>
          <p:nvPr/>
        </p:nvGrpSpPr>
        <p:grpSpPr bwMode="auto">
          <a:xfrm>
            <a:off x="3098676" y="3239893"/>
            <a:ext cx="1219200" cy="461963"/>
            <a:chOff x="576" y="2448"/>
            <a:chExt cx="768" cy="291"/>
          </a:xfrm>
        </p:grpSpPr>
        <p:sp>
          <p:nvSpPr>
            <p:cNvPr id="55309" name="Text Box 10"/>
            <p:cNvSpPr txBox="1">
              <a:spLocks noChangeArrowheads="1"/>
            </p:cNvSpPr>
            <p:nvPr/>
          </p:nvSpPr>
          <p:spPr bwMode="auto">
            <a:xfrm>
              <a:off x="576" y="2448"/>
              <a:ext cx="432" cy="291"/>
            </a:xfrm>
            <a:prstGeom prst="rect">
              <a:avLst/>
            </a:prstGeom>
            <a:noFill/>
            <a:ln w="31750">
              <a:solidFill>
                <a:srgbClr val="FFC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5310" name="Line 11"/>
            <p:cNvSpPr>
              <a:spLocks noChangeShapeType="1"/>
            </p:cNvSpPr>
            <p:nvPr/>
          </p:nvSpPr>
          <p:spPr bwMode="auto">
            <a:xfrm>
              <a:off x="1056" y="2592"/>
              <a:ext cx="288" cy="0"/>
            </a:xfrm>
            <a:prstGeom prst="line">
              <a:avLst/>
            </a:prstGeom>
            <a:noFill/>
            <a:ln w="31750">
              <a:solidFill>
                <a:srgbClr val="FFC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11628" name="Rectangle 12"/>
          <p:cNvSpPr>
            <a:spLocks noChangeArrowheads="1"/>
          </p:cNvSpPr>
          <p:nvPr/>
        </p:nvSpPr>
        <p:spPr bwMode="auto">
          <a:xfrm>
            <a:off x="4355976"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1629" name="Text Box 13"/>
          <p:cNvSpPr txBox="1">
            <a:spLocks noChangeArrowheads="1"/>
          </p:cNvSpPr>
          <p:nvPr/>
        </p:nvSpPr>
        <p:spPr bwMode="auto">
          <a:xfrm>
            <a:off x="6372200" y="2557264"/>
            <a:ext cx="792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POP</a:t>
            </a:r>
          </a:p>
        </p:txBody>
      </p:sp>
      <p:sp>
        <p:nvSpPr>
          <p:cNvPr id="1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a:off x="2627784" y="3140968"/>
            <a:ext cx="0" cy="12241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191620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9"/>
                                        </p:tgtEl>
                                        <p:attrNameLst>
                                          <p:attrName>style.visibility</p:attrName>
                                        </p:attrNameLst>
                                      </p:cBhvr>
                                      <p:to>
                                        <p:strVal val="visible"/>
                                      </p:to>
                                    </p:set>
                                    <p:animEffect transition="in" filter="checkerboard(across)">
                                      <p:cBhvr>
                                        <p:cTn id="7" dur="500"/>
                                        <p:tgtEl>
                                          <p:spTgt spid="11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11628"/>
                                        </p:tgtEl>
                                      </p:cBhvr>
                                    </p:animEffect>
                                    <p:set>
                                      <p:cBhvr>
                                        <p:cTn id="12" dur="1" fill="hold">
                                          <p:stCondLst>
                                            <p:cond delay="499"/>
                                          </p:stCondLst>
                                        </p:cTn>
                                        <p:tgtEl>
                                          <p:spTgt spid="11162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xmlns="" val="175578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4" name="Footer Placeholder 4"/>
          <p:cNvSpPr>
            <a:spLocks noGrp="1"/>
          </p:cNvSpPr>
          <p:nvPr>
            <p:ph type="ftr" sz="quarter" idx="11"/>
          </p:nvPr>
        </p:nvSpPr>
        <p:spPr/>
        <p:txBody>
          <a:bodyPr/>
          <a:lstStyle/>
          <a:p>
            <a:pPr>
              <a:defRPr/>
            </a:pPr>
            <a:r>
              <a:rPr lang="en-US"/>
              <a:t>Autumn 2016</a:t>
            </a:r>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48B1E3-FEA0-472D-91EA-8D58A742BA76}" type="slidenum">
              <a:rPr lang="en-US" altLang="en-US" sz="1200">
                <a:solidFill>
                  <a:srgbClr val="898989"/>
                </a:solidFill>
                <a:latin typeface="Times New Roman" panose="02020603050405020304" pitchFamily="18" charset="0"/>
              </a:rPr>
              <a:pPr>
                <a:spcBef>
                  <a:spcPct val="0"/>
                </a:spcBef>
                <a:buFontTx/>
                <a:buNone/>
              </a:pPr>
              <a:t>12</a:t>
            </a:fld>
            <a:endParaRPr lang="en-US" altLang="en-US" sz="1200">
              <a:solidFill>
                <a:srgbClr val="898989"/>
              </a:solidFill>
              <a:latin typeface="Times New Roman" panose="02020603050405020304" pitchFamily="18" charset="0"/>
            </a:endParaRPr>
          </a:p>
        </p:txBody>
      </p:sp>
      <p:grpSp>
        <p:nvGrpSpPr>
          <p:cNvPr id="56327" name="Group 4"/>
          <p:cNvGrpSpPr>
            <a:grpSpLocks/>
          </p:cNvGrpSpPr>
          <p:nvPr/>
        </p:nvGrpSpPr>
        <p:grpSpPr bwMode="auto">
          <a:xfrm>
            <a:off x="1028700" y="4114800"/>
            <a:ext cx="7086600" cy="914400"/>
            <a:chOff x="1008" y="3072"/>
            <a:chExt cx="4464" cy="576"/>
          </a:xfrm>
        </p:grpSpPr>
        <p:sp>
          <p:nvSpPr>
            <p:cNvPr id="56335" name="Rectangle 5"/>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6" name="Rectangle 6"/>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7" name="Rectangle 7"/>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8" name="Rectangle 8"/>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9" name="Rectangle 9"/>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40" name="Line 10"/>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6341" name="Line 11"/>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6342" name="Line 12"/>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6343" name="Line 13"/>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6344" name="Line 14"/>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56345" name="Line 15"/>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sp>
        <p:nvSpPr>
          <p:cNvPr id="56328"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6513"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6517" name="Line 21"/>
          <p:cNvSpPr>
            <a:spLocks noChangeShapeType="1"/>
          </p:cNvSpPr>
          <p:nvPr/>
        </p:nvSpPr>
        <p:spPr bwMode="auto">
          <a:xfrm>
            <a:off x="1600200" y="3276600"/>
            <a:ext cx="533400" cy="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nvGrpSpPr>
          <p:cNvPr id="3" name="Group 24"/>
          <p:cNvGrpSpPr>
            <a:grpSpLocks/>
          </p:cNvGrpSpPr>
          <p:nvPr/>
        </p:nvGrpSpPr>
        <p:grpSpPr bwMode="auto">
          <a:xfrm>
            <a:off x="1676400" y="3048000"/>
            <a:ext cx="1219200" cy="1066800"/>
            <a:chOff x="1008" y="1920"/>
            <a:chExt cx="768" cy="672"/>
          </a:xfrm>
        </p:grpSpPr>
        <p:sp>
          <p:nvSpPr>
            <p:cNvPr id="56333" name="Rectangle 18"/>
            <p:cNvSpPr>
              <a:spLocks noChangeArrowheads="1"/>
            </p:cNvSpPr>
            <p:nvPr/>
          </p:nvSpPr>
          <p:spPr bwMode="auto">
            <a:xfrm>
              <a:off x="1296" y="1920"/>
              <a:ext cx="480" cy="336"/>
            </a:xfrm>
            <a:prstGeom prst="rect">
              <a:avLst/>
            </a:prstGeom>
            <a:solidFill>
              <a:srgbClr val="CCFFFF"/>
            </a:solidFill>
            <a:ln w="317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4" name="Line 23"/>
            <p:cNvSpPr>
              <a:spLocks noChangeShapeType="1"/>
            </p:cNvSpPr>
            <p:nvPr/>
          </p:nvSpPr>
          <p:spPr bwMode="auto">
            <a:xfrm flipH="1">
              <a:off x="1008" y="2256"/>
              <a:ext cx="480" cy="336"/>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06521" name="Text Box 25"/>
          <p:cNvSpPr txBox="1">
            <a:spLocks noChangeArrowheads="1"/>
          </p:cNvSpPr>
          <p:nvPr/>
        </p:nvSpPr>
        <p:spPr bwMode="auto">
          <a:xfrm>
            <a:off x="3336925" y="2022475"/>
            <a:ext cx="2919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PUSH OPERATION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3241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21"/>
                                        </p:tgtEl>
                                        <p:attrNameLst>
                                          <p:attrName>style.visibility</p:attrName>
                                        </p:attrNameLst>
                                      </p:cBhvr>
                                      <p:to>
                                        <p:strVal val="visible"/>
                                      </p:to>
                                    </p:set>
                                    <p:animEffect transition="in" filter="checkerboard(across)">
                                      <p:cBhvr>
                                        <p:cTn id="7" dur="500"/>
                                        <p:tgtEl>
                                          <p:spTgt spid="10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6513"/>
                                        </p:tgtEl>
                                      </p:cBhvr>
                                    </p:animEffect>
                                    <p:set>
                                      <p:cBhvr>
                                        <p:cTn id="18" dur="1" fill="hold">
                                          <p:stCondLst>
                                            <p:cond delay="499"/>
                                          </p:stCondLst>
                                        </p:cTn>
                                        <p:tgtEl>
                                          <p:spTgt spid="1065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517"/>
                                        </p:tgtEl>
                                        <p:attrNameLst>
                                          <p:attrName>style.visibility</p:attrName>
                                        </p:attrNameLst>
                                      </p:cBhvr>
                                      <p:to>
                                        <p:strVal val="visible"/>
                                      </p:to>
                                    </p:set>
                                    <p:animEffect transition="in" filter="checkerboard(across)">
                                      <p:cBhvr>
                                        <p:cTn id="23"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3" grpId="0" animBg="1"/>
      <p:bldP spid="106517" grpId="0" animBg="1"/>
      <p:bldP spid="1065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1" name="Footer Placeholder 4"/>
          <p:cNvSpPr>
            <a:spLocks noGrp="1"/>
          </p:cNvSpPr>
          <p:nvPr>
            <p:ph type="ftr" sz="quarter" idx="11"/>
          </p:nvPr>
        </p:nvSpPr>
        <p:spPr/>
        <p:txBody>
          <a:bodyPr/>
          <a:lstStyle/>
          <a:p>
            <a:pPr>
              <a:defRPr/>
            </a:pPr>
            <a:r>
              <a:rPr lang="en-US"/>
              <a:t>Autumn 2016</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AA4E-80E3-40AB-8656-7D9CDC0D5027}" type="slidenum">
              <a:rPr lang="en-US" altLang="en-US" sz="1200">
                <a:solidFill>
                  <a:srgbClr val="898989"/>
                </a:solidFill>
                <a:latin typeface="Times New Roman" panose="02020603050405020304" pitchFamily="18" charset="0"/>
              </a:rPr>
              <a:pPr>
                <a:spcBef>
                  <a:spcPct val="0"/>
                </a:spcBef>
                <a:buFontTx/>
                <a:buNone/>
              </a:pPr>
              <a:t>13</a:t>
            </a:fld>
            <a:endParaRPr lang="en-US" altLang="en-US" sz="1200">
              <a:solidFill>
                <a:srgbClr val="898989"/>
              </a:solidFill>
              <a:latin typeface="Times New Roman" panose="02020603050405020304" pitchFamily="18" charset="0"/>
            </a:endParaRPr>
          </a:p>
        </p:txBody>
      </p:sp>
      <p:grpSp>
        <p:nvGrpSpPr>
          <p:cNvPr id="2" name="Group 24"/>
          <p:cNvGrpSpPr>
            <a:grpSpLocks/>
          </p:cNvGrpSpPr>
          <p:nvPr/>
        </p:nvGrpSpPr>
        <p:grpSpPr bwMode="auto">
          <a:xfrm>
            <a:off x="1028700" y="4114800"/>
            <a:ext cx="1447800" cy="609600"/>
            <a:chOff x="648" y="2592"/>
            <a:chExt cx="912" cy="384"/>
          </a:xfrm>
        </p:grpSpPr>
        <p:sp>
          <p:nvSpPr>
            <p:cNvPr id="57365" name="Rectangle 5"/>
            <p:cNvSpPr>
              <a:spLocks noChangeArrowheads="1"/>
            </p:cNvSpPr>
            <p:nvPr/>
          </p:nvSpPr>
          <p:spPr bwMode="auto">
            <a:xfrm>
              <a:off x="648"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6" name="Line 10"/>
            <p:cNvSpPr>
              <a:spLocks noChangeShapeType="1"/>
            </p:cNvSpPr>
            <p:nvPr/>
          </p:nvSpPr>
          <p:spPr bwMode="auto">
            <a:xfrm>
              <a:off x="1128" y="2784"/>
              <a:ext cx="432" cy="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grpSp>
      <p:grpSp>
        <p:nvGrpSpPr>
          <p:cNvPr id="57351" name="Group 23"/>
          <p:cNvGrpSpPr>
            <a:grpSpLocks/>
          </p:cNvGrpSpPr>
          <p:nvPr/>
        </p:nvGrpSpPr>
        <p:grpSpPr bwMode="auto">
          <a:xfrm>
            <a:off x="2476500" y="4114800"/>
            <a:ext cx="5638800" cy="914400"/>
            <a:chOff x="1560" y="2592"/>
            <a:chExt cx="3552" cy="576"/>
          </a:xfrm>
        </p:grpSpPr>
        <p:sp>
          <p:nvSpPr>
            <p:cNvPr id="57356" name="Rectangle 6"/>
            <p:cNvSpPr>
              <a:spLocks noChangeArrowheads="1"/>
            </p:cNvSpPr>
            <p:nvPr/>
          </p:nvSpPr>
          <p:spPr bwMode="auto">
            <a:xfrm>
              <a:off x="1560"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7" name="Rectangle 7"/>
            <p:cNvSpPr>
              <a:spLocks noChangeArrowheads="1"/>
            </p:cNvSpPr>
            <p:nvPr/>
          </p:nvSpPr>
          <p:spPr bwMode="auto">
            <a:xfrm>
              <a:off x="2472"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8" name="Rectangle 8"/>
            <p:cNvSpPr>
              <a:spLocks noChangeArrowheads="1"/>
            </p:cNvSpPr>
            <p:nvPr/>
          </p:nvSpPr>
          <p:spPr bwMode="auto">
            <a:xfrm>
              <a:off x="4296"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9" name="Rectangle 9"/>
            <p:cNvSpPr>
              <a:spLocks noChangeArrowheads="1"/>
            </p:cNvSpPr>
            <p:nvPr/>
          </p:nvSpPr>
          <p:spPr bwMode="auto">
            <a:xfrm>
              <a:off x="3384"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0" name="Line 11"/>
            <p:cNvSpPr>
              <a:spLocks noChangeShapeType="1"/>
            </p:cNvSpPr>
            <p:nvPr/>
          </p:nvSpPr>
          <p:spPr bwMode="auto">
            <a:xfrm>
              <a:off x="2040"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7361" name="Line 12"/>
            <p:cNvSpPr>
              <a:spLocks noChangeShapeType="1"/>
            </p:cNvSpPr>
            <p:nvPr/>
          </p:nvSpPr>
          <p:spPr bwMode="auto">
            <a:xfrm>
              <a:off x="2952"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7362" name="Line 13"/>
            <p:cNvSpPr>
              <a:spLocks noChangeShapeType="1"/>
            </p:cNvSpPr>
            <p:nvPr/>
          </p:nvSpPr>
          <p:spPr bwMode="auto">
            <a:xfrm>
              <a:off x="3864"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57363" name="Line 14"/>
            <p:cNvSpPr>
              <a:spLocks noChangeShapeType="1"/>
            </p:cNvSpPr>
            <p:nvPr/>
          </p:nvSpPr>
          <p:spPr bwMode="auto">
            <a:xfrm>
              <a:off x="4776" y="2784"/>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57364" name="Line 15"/>
            <p:cNvSpPr>
              <a:spLocks noChangeShapeType="1"/>
            </p:cNvSpPr>
            <p:nvPr/>
          </p:nvSpPr>
          <p:spPr bwMode="auto">
            <a:xfrm>
              <a:off x="5112" y="278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sp>
        <p:nvSpPr>
          <p:cNvPr id="57352"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7537"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7542" name="Text Box 22"/>
          <p:cNvSpPr txBox="1">
            <a:spLocks noChangeArrowheads="1"/>
          </p:cNvSpPr>
          <p:nvPr/>
        </p:nvSpPr>
        <p:spPr bwMode="auto">
          <a:xfrm>
            <a:off x="3336925" y="2022475"/>
            <a:ext cx="2714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POP OPERATION</a:t>
            </a:r>
          </a:p>
        </p:txBody>
      </p:sp>
      <p:sp>
        <p:nvSpPr>
          <p:cNvPr id="107545" name="Line 25"/>
          <p:cNvSpPr>
            <a:spLocks noChangeShapeType="1"/>
          </p:cNvSpPr>
          <p:nvPr/>
        </p:nvSpPr>
        <p:spPr bwMode="auto">
          <a:xfrm>
            <a:off x="1371600" y="3581400"/>
            <a:ext cx="1143000" cy="762000"/>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24"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5626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checkerboard(across)">
                                      <p:cBhvr>
                                        <p:cTn id="7" dur="5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7537"/>
                                        </p:tgtEl>
                                      </p:cBhvr>
                                    </p:animEffect>
                                    <p:set>
                                      <p:cBhvr>
                                        <p:cTn id="18" dur="1" fill="hold">
                                          <p:stCondLst>
                                            <p:cond delay="499"/>
                                          </p:stCondLst>
                                        </p:cTn>
                                        <p:tgtEl>
                                          <p:spTgt spid="1075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45"/>
                                        </p:tgtEl>
                                        <p:attrNameLst>
                                          <p:attrName>style.visibility</p:attrName>
                                        </p:attrNameLst>
                                      </p:cBhvr>
                                      <p:to>
                                        <p:strVal val="visible"/>
                                      </p:to>
                                    </p:set>
                                    <p:animEffect transition="in" filter="checkerboard(across)">
                                      <p:cBhvr>
                                        <p:cTn id="2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7" grpId="0" animBg="1"/>
      <p:bldP spid="107542" grpId="0"/>
      <p:bldP spid="1075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685800" y="1295400"/>
            <a:ext cx="8153400" cy="5105400"/>
          </a:xfrm>
          <a:prstGeom prst="rect">
            <a:avLst/>
          </a:prstGeom>
        </p:spPr>
        <p:txBody>
          <a:bodyPr/>
          <a:lstStyle/>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array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Declare an array of fixed size (which determines the maximum size of the stack).</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Keep a variable which always points to the “top” of the stack.</a:t>
            </a:r>
          </a:p>
          <a:p>
            <a:pPr lvl="2">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Contains the array index of the “top” element.</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linked list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Maintain the stack as a linked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 pointer variable top points to the start of the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The first element of the linked list is considered as the stack top.</a:t>
            </a:r>
          </a:p>
        </p:txBody>
      </p:sp>
      <p:sp>
        <p:nvSpPr>
          <p:cNvPr id="5939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Autumn 2016</a:t>
            </a:r>
          </a:p>
        </p:txBody>
      </p:sp>
      <p:sp>
        <p:nvSpPr>
          <p:cNvPr id="5939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249626-CC83-4AFE-B21A-5901CC80B905}" type="slidenum">
              <a:rPr lang="en-US" altLang="en-US" sz="1200">
                <a:solidFill>
                  <a:srgbClr val="898989"/>
                </a:solidFill>
                <a:latin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89360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7" dur="500"/>
                                        <p:tgtEl>
                                          <p:spTgt spid="95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3" end="3"/>
                                            </p:txEl>
                                          </p:spTgt>
                                        </p:tgtEl>
                                        <p:attrNameLst>
                                          <p:attrName>style.visibility</p:attrName>
                                        </p:attrNameLst>
                                      </p:cBhvr>
                                      <p:to>
                                        <p:strVal val="visible"/>
                                      </p:to>
                                    </p:set>
                                    <p:animEffect transition="in" filter="checkerboard(across)">
                                      <p:cBhvr>
                                        <p:cTn id="12" dur="500"/>
                                        <p:tgtEl>
                                          <p:spTgt spid="95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anim calcmode="lin" valueType="num">
                                      <p:cBhvr additive="base">
                                        <p:cTn id="17"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23" dur="500"/>
                                        <p:tgtEl>
                                          <p:spTgt spid="9523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5235">
                                            <p:txEl>
                                              <p:pRg st="8" end="8"/>
                                            </p:txEl>
                                          </p:spTgt>
                                        </p:tgtEl>
                                        <p:attrNameLst>
                                          <p:attrName>style.visibility</p:attrName>
                                        </p:attrNameLst>
                                      </p:cBhvr>
                                      <p:to>
                                        <p:strVal val="visible"/>
                                      </p:to>
                                    </p:set>
                                    <p:animEffect transition="in" filter="checkerboard(across)">
                                      <p:cBhvr>
                                        <p:cTn id="28" dur="500"/>
                                        <p:tgtEl>
                                          <p:spTgt spid="9523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95235">
                                            <p:txEl>
                                              <p:pRg st="9" end="9"/>
                                            </p:txEl>
                                          </p:spTgt>
                                        </p:tgtEl>
                                        <p:attrNameLst>
                                          <p:attrName>style.visibility</p:attrName>
                                        </p:attrNameLst>
                                      </p:cBhvr>
                                      <p:to>
                                        <p:strVal val="visible"/>
                                      </p:to>
                                    </p:set>
                                    <p:animEffect transition="in" filter="checkerboard(across)">
                                      <p:cBhvr>
                                        <p:cTn id="33" dur="5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Declaration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a:solidFill>
                  <a:srgbClr val="800080"/>
                </a:solidFill>
                <a:latin typeface="Courier New" panose="02070309020205020404" pitchFamily="49" charset="0"/>
              </a:rPr>
              <a:t>#define MAXSIZE 100</a:t>
            </a:r>
          </a:p>
          <a:p>
            <a:pPr>
              <a:lnSpc>
                <a:spcPct val="80000"/>
              </a:lnSpc>
            </a:pPr>
            <a:endParaRPr lang="en-US" altLang="en-US" dirty="0">
              <a:solidFill>
                <a:srgbClr val="800080"/>
              </a:solidFill>
              <a:latin typeface="Courier New" panose="02070309020205020404" pitchFamily="49" charset="0"/>
            </a:endParaRPr>
          </a:p>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a:t>
            </a:r>
            <a:r>
              <a:rPr lang="en-US" altLang="en-US" dirty="0">
                <a:solidFill>
                  <a:srgbClr val="800080"/>
                </a:solidFill>
                <a:latin typeface="Courier New" panose="02070309020205020404" pitchFamily="49" charset="0"/>
              </a:rPr>
              <a:t>[MAXSIZE];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top;</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stack s;</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value;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*next;</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stack *top;</a:t>
            </a:r>
          </a:p>
          <a:p>
            <a:pPr>
              <a:lnSpc>
                <a:spcPct val="80000"/>
              </a:lnSpc>
            </a:pPr>
            <a:r>
              <a:rPr lang="en-US" altLang="en-US" dirty="0">
                <a:solidFill>
                  <a:srgbClr val="800080"/>
                </a:solidFill>
                <a:latin typeface="Courier New" panose="02070309020205020404" pitchFamily="49" charset="0"/>
              </a:rPr>
              <a:t>  </a:t>
            </a:r>
            <a:endParaRPr lang="en-US" altLang="en-US" dirty="0"/>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xmlns="" val="281761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Creation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*s)</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s-&gt;top = -1;       </a:t>
            </a:r>
          </a:p>
          <a:p>
            <a:pPr>
              <a:lnSpc>
                <a:spcPct val="80000"/>
              </a:lnSpc>
            </a:pPr>
            <a:r>
              <a:rPr lang="en-IN" altLang="en-US" dirty="0">
                <a:solidFill>
                  <a:srgbClr val="800080"/>
                </a:solidFill>
                <a:latin typeface="Courier New" panose="02070309020205020404" pitchFamily="49" charset="0"/>
              </a:rPr>
              <a:t>       </a:t>
            </a:r>
          </a:p>
          <a:p>
            <a:pPr>
              <a:lnSpc>
                <a:spcPct val="80000"/>
              </a:lnSpc>
            </a:pPr>
            <a:r>
              <a:rPr lang="en-IN" altLang="en-US" dirty="0">
                <a:solidFill>
                  <a:srgbClr val="800080"/>
                </a:solidFill>
                <a:latin typeface="Courier New" panose="02070309020205020404" pitchFamily="49" charset="0"/>
              </a:rPr>
              <a:t>   /* s-&gt;top points to  </a:t>
            </a:r>
          </a:p>
          <a:p>
            <a:pPr>
              <a:lnSpc>
                <a:spcPct val="80000"/>
              </a:lnSpc>
            </a:pPr>
            <a:r>
              <a:rPr lang="en-IN" altLang="en-US" dirty="0">
                <a:solidFill>
                  <a:srgbClr val="800080"/>
                </a:solidFill>
                <a:latin typeface="Courier New" panose="02070309020205020404" pitchFamily="49" charset="0"/>
              </a:rPr>
              <a:t>      last element </a:t>
            </a:r>
          </a:p>
          <a:p>
            <a:pPr>
              <a:lnSpc>
                <a:spcPct val="80000"/>
              </a:lnSpc>
            </a:pPr>
            <a:r>
              <a:rPr lang="en-IN" altLang="en-US" dirty="0">
                <a:solidFill>
                  <a:srgbClr val="800080"/>
                </a:solidFill>
                <a:latin typeface="Courier New" panose="02070309020205020404" pitchFamily="49" charset="0"/>
              </a:rPr>
              <a:t>      pushed in;  </a:t>
            </a:r>
          </a:p>
          <a:p>
            <a:pPr>
              <a:lnSpc>
                <a:spcPct val="80000"/>
              </a:lnSpc>
            </a:pPr>
            <a:r>
              <a:rPr lang="en-IN" altLang="en-US" dirty="0">
                <a:solidFill>
                  <a:srgbClr val="800080"/>
                </a:solidFill>
                <a:latin typeface="Courier New" panose="02070309020205020404" pitchFamily="49" charset="0"/>
              </a:rPr>
              <a:t>      initially -1 */</a:t>
            </a:r>
          </a:p>
          <a:p>
            <a:pPr>
              <a:lnSpc>
                <a:spcPct val="80000"/>
              </a:lnSpc>
            </a:pPr>
            <a:r>
              <a:rPr lang="en-IN" altLang="en-US" dirty="0">
                <a:solidFill>
                  <a:srgbClr val="800080"/>
                </a:solidFill>
                <a:latin typeface="Courier New" panose="02070309020205020404" pitchFamily="49" charset="0"/>
              </a:rPr>
              <a:t>}</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**top)</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*top = NULL;</a:t>
            </a:r>
          </a:p>
          <a:p>
            <a:pPr>
              <a:lnSpc>
                <a:spcPct val="80000"/>
              </a:lnSpc>
            </a:pPr>
            <a:endParaRPr lang="en-IN" altLang="en-US" dirty="0">
              <a:solidFill>
                <a:srgbClr val="800080"/>
              </a:solidFill>
              <a:latin typeface="Courier New" panose="02070309020205020404" pitchFamily="49" charset="0"/>
            </a:endParaRPr>
          </a:p>
          <a:p>
            <a:pPr>
              <a:lnSpc>
                <a:spcPct val="80000"/>
              </a:lnSpc>
            </a:pPr>
            <a:r>
              <a:rPr lang="en-IN" altLang="en-US" dirty="0">
                <a:solidFill>
                  <a:srgbClr val="800080"/>
                </a:solidFill>
                <a:latin typeface="Courier New" panose="02070309020205020404" pitchFamily="49" charset="0"/>
              </a:rPr>
              <a:t>   /* top points to NULL,</a:t>
            </a:r>
          </a:p>
          <a:p>
            <a:pPr>
              <a:lnSpc>
                <a:spcPct val="80000"/>
              </a:lnSpc>
            </a:pPr>
            <a:r>
              <a:rPr lang="en-IN" altLang="en-US" dirty="0">
                <a:solidFill>
                  <a:srgbClr val="800080"/>
                </a:solidFill>
                <a:latin typeface="Courier New" panose="02070309020205020404" pitchFamily="49" charset="0"/>
              </a:rPr>
              <a:t>      indicating empty</a:t>
            </a:r>
          </a:p>
          <a:p>
            <a:pPr>
              <a:lnSpc>
                <a:spcPct val="80000"/>
              </a:lnSpc>
            </a:pPr>
            <a:r>
              <a:rPr lang="en-IN" altLang="en-US" dirty="0">
                <a:solidFill>
                  <a:srgbClr val="800080"/>
                </a:solidFill>
                <a:latin typeface="Courier New" panose="02070309020205020404" pitchFamily="49" charset="0"/>
              </a:rPr>
              <a:t>      stack            */</a:t>
            </a:r>
          </a:p>
          <a:p>
            <a:pPr>
              <a:lnSpc>
                <a:spcPct val="80000"/>
              </a:lnSpc>
            </a:pPr>
            <a:r>
              <a:rPr lang="en-IN" altLang="en-US" dirty="0">
                <a:solidFill>
                  <a:srgbClr val="800080"/>
                </a:solidFill>
                <a:latin typeface="Courier New" panose="02070309020205020404" pitchFamily="49" charset="0"/>
              </a:rPr>
              <a:t>}</a:t>
            </a:r>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xmlns="" val="263286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Pushing an element into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0" y="1468264"/>
            <a:ext cx="3888432"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a:solidFill>
                  <a:srgbClr val="800080"/>
                </a:solidFill>
                <a:latin typeface="Courier New" panose="02070309020205020404" pitchFamily="49" charset="0"/>
              </a:rPr>
              <a:t>void push (stack *s,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(MAXSIZE-1))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overflow”);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s-&gt;top++;</a:t>
            </a:r>
          </a:p>
          <a:p>
            <a:pPr>
              <a:spcBef>
                <a:spcPct val="5000"/>
              </a:spcBef>
            </a:pPr>
            <a:r>
              <a:rPr lang="en-US" altLang="en-US" sz="1400" dirty="0">
                <a:solidFill>
                  <a:srgbClr val="800080"/>
                </a:solidFill>
                <a:latin typeface="Courier New" panose="02070309020205020404" pitchFamily="49" charset="0"/>
              </a:rPr>
              <a:t>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 =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261108" y="1399952"/>
            <a:ext cx="4775388"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a:solidFill>
                  <a:srgbClr val="800080"/>
                </a:solidFill>
                <a:latin typeface="Courier New" panose="02070309020205020404" pitchFamily="49" charset="0"/>
              </a:rPr>
              <a:t>void push (stack **top,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stack *new;</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 = (stack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(stack));</a:t>
            </a:r>
          </a:p>
          <a:p>
            <a:pPr>
              <a:lnSpc>
                <a:spcPct val="90000"/>
              </a:lnSpc>
              <a:spcBef>
                <a:spcPct val="5000"/>
              </a:spcBef>
            </a:pPr>
            <a:r>
              <a:rPr lang="en-US" altLang="en-US" sz="1400" dirty="0">
                <a:solidFill>
                  <a:srgbClr val="800080"/>
                </a:solidFill>
                <a:latin typeface="Courier New" panose="02070309020205020404" pitchFamily="49" charset="0"/>
              </a:rPr>
              <a:t>    if (new == NULL)</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full”);</a:t>
            </a:r>
          </a:p>
          <a:p>
            <a:pPr>
              <a:lnSpc>
                <a:spcPct val="90000"/>
              </a:lnSpc>
              <a:spcBef>
                <a:spcPct val="5000"/>
              </a:spcBef>
            </a:pPr>
            <a:r>
              <a:rPr lang="en-US" altLang="en-US" sz="1400" dirty="0">
                <a:solidFill>
                  <a:srgbClr val="800080"/>
                </a:solidFill>
                <a:latin typeface="Courier New" panose="02070309020205020404" pitchFamily="49" charset="0"/>
              </a:rPr>
              <a:t>       exit(-1);</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new-&gt;value = element; </a:t>
            </a:r>
          </a:p>
          <a:p>
            <a:pPr>
              <a:lnSpc>
                <a:spcPct val="90000"/>
              </a:lnSpc>
              <a:spcBef>
                <a:spcPct val="5000"/>
              </a:spcBef>
            </a:pPr>
            <a:r>
              <a:rPr lang="en-US" altLang="en-US" sz="1400" dirty="0">
                <a:solidFill>
                  <a:srgbClr val="800080"/>
                </a:solidFill>
                <a:latin typeface="Courier New" panose="02070309020205020404" pitchFamily="49" charset="0"/>
              </a:rPr>
              <a:t>    new-&gt;next = *top;</a:t>
            </a:r>
          </a:p>
          <a:p>
            <a:pPr>
              <a:lnSpc>
                <a:spcPct val="90000"/>
              </a:lnSpc>
              <a:spcBef>
                <a:spcPct val="5000"/>
              </a:spcBef>
            </a:pPr>
            <a:r>
              <a:rPr lang="en-US" altLang="en-US" sz="1400" dirty="0">
                <a:solidFill>
                  <a:srgbClr val="800080"/>
                </a:solidFill>
                <a:latin typeface="Courier New" panose="02070309020205020404" pitchFamily="49" charset="0"/>
              </a:rPr>
              <a:t>    *top = new;</a:t>
            </a:r>
          </a:p>
          <a:p>
            <a:pPr>
              <a:lnSpc>
                <a:spcPct val="90000"/>
              </a:lnSpc>
              <a:spcBef>
                <a:spcPct val="5000"/>
              </a:spcBef>
            </a:pPr>
            <a:r>
              <a:rPr lang="en-US" altLang="en-US" sz="1400" dirty="0">
                <a:solidFill>
                  <a:srgbClr val="800080"/>
                </a:solidFill>
                <a:latin typeface="Courier New" panose="02070309020205020404" pitchFamily="49" charset="0"/>
              </a:rPr>
              <a:t>} </a:t>
            </a: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xmlns="" val="35327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Popping an element from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179512" y="1445816"/>
            <a:ext cx="4320479"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*s)</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underflow”);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return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678318" y="1445816"/>
            <a:ext cx="4464496"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**top)</a:t>
            </a:r>
          </a:p>
          <a:p>
            <a:pPr>
              <a:lnSpc>
                <a:spcPct val="80000"/>
              </a:lnSpc>
              <a:spcBef>
                <a:spcPct val="5000"/>
              </a:spcBef>
            </a:pPr>
            <a:r>
              <a:rPr lang="en-US" altLang="en-US" sz="1400" dirty="0">
                <a:solidFill>
                  <a:srgbClr val="800080"/>
                </a:solidFill>
                <a:latin typeface="Courier New" panose="02070309020205020404" pitchFamily="49" charset="0"/>
              </a:rPr>
              <a:t>{</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  </a:t>
            </a:r>
          </a:p>
          <a:p>
            <a:pPr>
              <a:lnSpc>
                <a:spcPct val="80000"/>
              </a:lnSpc>
              <a:spcBef>
                <a:spcPct val="5000"/>
              </a:spcBef>
            </a:pPr>
            <a:r>
              <a:rPr lang="en-US" altLang="en-US" sz="1400" dirty="0">
                <a:solidFill>
                  <a:srgbClr val="800080"/>
                </a:solidFill>
                <a:latin typeface="Courier New" panose="02070309020205020404" pitchFamily="49" charset="0"/>
              </a:rPr>
              <a:t>   stack *p;</a:t>
            </a:r>
          </a:p>
          <a:p>
            <a:pPr>
              <a:lnSpc>
                <a:spcPct val="80000"/>
              </a:lnSpc>
              <a:spcBef>
                <a:spcPct val="5000"/>
              </a:spcBef>
            </a:pPr>
            <a:endParaRPr lang="en-US" altLang="en-US" sz="800" dirty="0">
              <a:solidFill>
                <a:srgbClr val="800080"/>
              </a:solidFill>
              <a:latin typeface="Courier New" panose="02070309020205020404" pitchFamily="49" charset="0"/>
            </a:endParaRPr>
          </a:p>
          <a:p>
            <a:pPr>
              <a:lnSpc>
                <a:spcPct val="80000"/>
              </a:lnSpc>
              <a:spcBef>
                <a:spcPct val="5000"/>
              </a:spcBef>
            </a:pPr>
            <a:r>
              <a:rPr lang="en-US" altLang="en-US" sz="1400" dirty="0">
                <a:solidFill>
                  <a:srgbClr val="800080"/>
                </a:solidFill>
                <a:latin typeface="Courier New" panose="02070309020205020404" pitchFamily="49" charset="0"/>
              </a:rPr>
              <a:t>   if (*top == NULL)</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empty”);</a:t>
            </a:r>
          </a:p>
          <a:p>
            <a:pPr>
              <a:lnSpc>
                <a:spcPct val="80000"/>
              </a:lnSpc>
              <a:spcBef>
                <a:spcPct val="5000"/>
              </a:spcBef>
            </a:pPr>
            <a:r>
              <a:rPr lang="en-US" altLang="en-US" sz="1400" dirty="0">
                <a:solidFill>
                  <a:srgbClr val="800080"/>
                </a:solidFill>
                <a:latin typeface="Courier New" panose="02070309020205020404" pitchFamily="49" charset="0"/>
              </a:rPr>
              <a:t>      exit(-1);</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else</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t = (*top)-&gt;value;</a:t>
            </a:r>
          </a:p>
          <a:p>
            <a:pPr>
              <a:lnSpc>
                <a:spcPct val="80000"/>
              </a:lnSpc>
              <a:spcBef>
                <a:spcPct val="5000"/>
              </a:spcBef>
            </a:pPr>
            <a:r>
              <a:rPr lang="en-US" altLang="en-US" sz="1400" dirty="0">
                <a:solidFill>
                  <a:srgbClr val="800080"/>
                </a:solidFill>
                <a:latin typeface="Courier New" panose="02070309020205020404" pitchFamily="49" charset="0"/>
              </a:rPr>
              <a:t>      p = *top;</a:t>
            </a:r>
          </a:p>
          <a:p>
            <a:pPr>
              <a:lnSpc>
                <a:spcPct val="80000"/>
              </a:lnSpc>
              <a:spcBef>
                <a:spcPct val="5000"/>
              </a:spcBef>
            </a:pPr>
            <a:r>
              <a:rPr lang="en-US" altLang="en-US" sz="1400" dirty="0">
                <a:solidFill>
                  <a:srgbClr val="800080"/>
                </a:solidFill>
                <a:latin typeface="Courier New" panose="02070309020205020404" pitchFamily="49" charset="0"/>
              </a:rPr>
              <a:t>      *top = (*top)-&gt;next;</a:t>
            </a:r>
          </a:p>
          <a:p>
            <a:pPr>
              <a:lnSpc>
                <a:spcPct val="80000"/>
              </a:lnSpc>
              <a:spcBef>
                <a:spcPct val="5000"/>
              </a:spcBef>
            </a:pPr>
            <a:r>
              <a:rPr lang="en-US" altLang="en-US" sz="1400" dirty="0">
                <a:solidFill>
                  <a:srgbClr val="800080"/>
                </a:solidFill>
                <a:latin typeface="Courier New" panose="02070309020205020404" pitchFamily="49" charset="0"/>
              </a:rPr>
              <a:t>      free (p);</a:t>
            </a:r>
          </a:p>
          <a:p>
            <a:pPr>
              <a:lnSpc>
                <a:spcPct val="80000"/>
              </a:lnSpc>
              <a:spcBef>
                <a:spcPct val="5000"/>
              </a:spcBef>
            </a:pPr>
            <a:r>
              <a:rPr lang="en-US" altLang="en-US" sz="1400" dirty="0">
                <a:solidFill>
                  <a:srgbClr val="800080"/>
                </a:solidFill>
                <a:latin typeface="Courier New" panose="02070309020205020404" pitchFamily="49" charset="0"/>
              </a:rPr>
              <a:t>      return t;</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a:t>
            </a:r>
            <a:endParaRPr lang="en-US" altLang="en-US" sz="1600" dirty="0">
              <a:latin typeface="Courier New" panose="02070309020205020404" pitchFamily="49" charset="0"/>
            </a:endParaRP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xmlns="" val="49150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empty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xmlns="" val="25614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744988" y="1637184"/>
            <a:ext cx="3456384" cy="4641696"/>
          </a:xfrm>
        </p:spPr>
        <p:txBody>
          <a:bodyPr>
            <a:normAutofit/>
          </a:bodyPr>
          <a:lstStyle/>
          <a:p>
            <a:pPr marL="365760" lvl="1" indent="0">
              <a:buNone/>
            </a:pPr>
            <a:endParaRPr lang="en-US" sz="8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Queue</a:t>
            </a:r>
          </a:p>
          <a:p>
            <a:pPr lvl="1"/>
            <a:r>
              <a:rPr lang="en-US" dirty="0">
                <a:solidFill>
                  <a:srgbClr val="002060"/>
                </a:solidFill>
                <a:latin typeface="Times New Roman" pitchFamily="18" charset="0"/>
                <a:cs typeface="Times New Roman" pitchFamily="18" charset="0"/>
              </a:rPr>
              <a:t>Basic principles</a:t>
            </a:r>
          </a:p>
          <a:p>
            <a:pPr lvl="1"/>
            <a:r>
              <a:rPr lang="en-US" dirty="0">
                <a:solidFill>
                  <a:srgbClr val="002060"/>
                </a:solidFill>
                <a:latin typeface="Times New Roman" pitchFamily="18" charset="0"/>
                <a:cs typeface="Times New Roman" pitchFamily="18" charset="0"/>
              </a:rPr>
              <a:t>Operation of queue</a:t>
            </a:r>
          </a:p>
          <a:p>
            <a:pPr lvl="1"/>
            <a:r>
              <a:rPr lang="en-US" dirty="0">
                <a:solidFill>
                  <a:srgbClr val="002060"/>
                </a:solidFill>
                <a:latin typeface="Times New Roman" pitchFamily="18" charset="0"/>
                <a:cs typeface="Times New Roman" pitchFamily="18" charset="0"/>
              </a:rPr>
              <a:t>Queue using Array</a:t>
            </a:r>
          </a:p>
          <a:p>
            <a:pPr lvl="1"/>
            <a:r>
              <a:rPr lang="en-US" dirty="0">
                <a:solidFill>
                  <a:srgbClr val="002060"/>
                </a:solidFill>
                <a:latin typeface="Times New Roman" pitchFamily="18" charset="0"/>
                <a:cs typeface="Times New Roman" pitchFamily="18" charset="0"/>
              </a:rPr>
              <a:t>Queue using Linked List</a:t>
            </a:r>
          </a:p>
          <a:p>
            <a:pPr lvl="1"/>
            <a:r>
              <a:rPr lang="en-US" dirty="0">
                <a:solidFill>
                  <a:srgbClr val="002060"/>
                </a:solidFill>
                <a:latin typeface="Times New Roman" pitchFamily="18" charset="0"/>
                <a:cs typeface="Times New Roman" pitchFamily="18" charset="0"/>
              </a:rPr>
              <a:t>Applications of queue</a:t>
            </a:r>
          </a:p>
          <a:p>
            <a:pPr lvl="1"/>
            <a:endParaRPr lang="en-US" dirty="0">
              <a:solidFill>
                <a:srgbClr val="002060"/>
              </a:solidFill>
              <a:latin typeface="Times New Roman" pitchFamily="18" charset="0"/>
              <a:cs typeface="Times New Roman" pitchFamily="18" charset="0"/>
            </a:endParaRPr>
          </a:p>
          <a:p>
            <a:endParaRPr lang="en-US" sz="1000" dirty="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
        <p:nvSpPr>
          <p:cNvPr id="5" name="Title 1"/>
          <p:cNvSpPr>
            <a:spLocks noGrp="1"/>
          </p:cNvSpPr>
          <p:nvPr>
            <p:ph type="title"/>
          </p:nvPr>
        </p:nvSpPr>
        <p:spPr>
          <a:xfrm>
            <a:off x="179512" y="188640"/>
            <a:ext cx="8712968" cy="1008112"/>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Today’s discussion…</a:t>
            </a:r>
            <a:endParaRPr lang="en-IN" sz="4000" dirty="0">
              <a:solidFill>
                <a:srgbClr val="7030A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IN" sz="1000" i="1"/>
              <a:t>CS 11001 : Programming and Data Structures</a:t>
            </a:r>
            <a:endParaRPr lang="en-IN" sz="1000" i="1" dirty="0"/>
          </a:p>
        </p:txBody>
      </p:sp>
      <p:sp>
        <p:nvSpPr>
          <p:cNvPr id="4" name="Slide Number Placeholder 3"/>
          <p:cNvSpPr>
            <a:spLocks noGrp="1"/>
          </p:cNvSpPr>
          <p:nvPr>
            <p:ph type="sldNum" sz="quarter" idx="12"/>
          </p:nvPr>
        </p:nvSpPr>
        <p:spPr/>
        <p:txBody>
          <a:bodyPr/>
          <a:lstStyle/>
          <a:p>
            <a:fld id="{2412D51A-C1C7-4F6F-ADB4-90C3724E8DB4}" type="slidenum">
              <a:rPr lang="en-IN" smtClean="0"/>
              <a:pPr/>
              <a:t>2</a:t>
            </a:fld>
            <a:endParaRPr lang="en-IN"/>
          </a:p>
        </p:txBody>
      </p:sp>
      <p:sp>
        <p:nvSpPr>
          <p:cNvPr id="6" name="Date Placeholder 5"/>
          <p:cNvSpPr>
            <a:spLocks noGrp="1"/>
          </p:cNvSpPr>
          <p:nvPr>
            <p:ph type="dt" sz="half" idx="10"/>
          </p:nvPr>
        </p:nvSpPr>
        <p:spPr/>
        <p:txBody>
          <a:bodyPr/>
          <a:lstStyle/>
          <a:p>
            <a:r>
              <a:rPr lang="en-US"/>
              <a:t>Lecture #00: © DSamanta</a:t>
            </a:r>
            <a:endParaRPr lang="en-IN"/>
          </a:p>
        </p:txBody>
      </p:sp>
      <p:sp>
        <p:nvSpPr>
          <p:cNvPr id="7" name="Content Placeholder 2"/>
          <p:cNvSpPr txBox="1">
            <a:spLocks/>
          </p:cNvSpPr>
          <p:nvPr/>
        </p:nvSpPr>
        <p:spPr>
          <a:xfrm>
            <a:off x="331912" y="1637184"/>
            <a:ext cx="3456384" cy="464169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65760" lvl="1" indent="0">
              <a:buFont typeface="Georgia" pitchFamily="18" charset="0"/>
              <a:buNone/>
            </a:pPr>
            <a:endParaRPr lang="en-US" sz="800">
              <a:solidFill>
                <a:srgbClr val="002060"/>
              </a:solidFill>
              <a:latin typeface="Times New Roman" pitchFamily="18" charset="0"/>
              <a:cs typeface="Times New Roman" pitchFamily="18" charset="0"/>
            </a:endParaRPr>
          </a:p>
          <a:p>
            <a:r>
              <a:rPr lang="en-US" sz="2400">
                <a:solidFill>
                  <a:srgbClr val="002060"/>
                </a:solidFill>
                <a:latin typeface="Times New Roman" pitchFamily="18" charset="0"/>
                <a:cs typeface="Times New Roman" pitchFamily="18" charset="0"/>
              </a:rPr>
              <a:t>Stack</a:t>
            </a:r>
          </a:p>
          <a:p>
            <a:pPr lvl="1"/>
            <a:r>
              <a:rPr lang="en-US">
                <a:solidFill>
                  <a:srgbClr val="002060"/>
                </a:solidFill>
                <a:latin typeface="Times New Roman" pitchFamily="18" charset="0"/>
                <a:cs typeface="Times New Roman" pitchFamily="18" charset="0"/>
              </a:rPr>
              <a:t>Basic principles</a:t>
            </a:r>
          </a:p>
          <a:p>
            <a:pPr lvl="1"/>
            <a:r>
              <a:rPr lang="en-US">
                <a:solidFill>
                  <a:srgbClr val="002060"/>
                </a:solidFill>
                <a:latin typeface="Times New Roman" pitchFamily="18" charset="0"/>
                <a:cs typeface="Times New Roman" pitchFamily="18" charset="0"/>
              </a:rPr>
              <a:t>Operation of stack</a:t>
            </a:r>
          </a:p>
          <a:p>
            <a:pPr lvl="1"/>
            <a:r>
              <a:rPr lang="en-US">
                <a:solidFill>
                  <a:srgbClr val="002060"/>
                </a:solidFill>
                <a:latin typeface="Times New Roman" pitchFamily="18" charset="0"/>
                <a:cs typeface="Times New Roman" pitchFamily="18" charset="0"/>
              </a:rPr>
              <a:t>Stack using Array</a:t>
            </a:r>
          </a:p>
          <a:p>
            <a:pPr lvl="1"/>
            <a:r>
              <a:rPr lang="en-US">
                <a:solidFill>
                  <a:srgbClr val="002060"/>
                </a:solidFill>
                <a:latin typeface="Times New Roman" pitchFamily="18" charset="0"/>
                <a:cs typeface="Times New Roman" pitchFamily="18" charset="0"/>
              </a:rPr>
              <a:t>Stack using Linked List</a:t>
            </a:r>
          </a:p>
          <a:p>
            <a:pPr lvl="1"/>
            <a:r>
              <a:rPr lang="en-US">
                <a:solidFill>
                  <a:srgbClr val="002060"/>
                </a:solidFill>
                <a:latin typeface="Times New Roman" pitchFamily="18" charset="0"/>
                <a:cs typeface="Times New Roman" pitchFamily="18" charset="0"/>
              </a:rPr>
              <a:t>Applications of stack</a:t>
            </a:r>
          </a:p>
          <a:p>
            <a:pPr lvl="1"/>
            <a:endParaRPr lang="en-US">
              <a:solidFill>
                <a:srgbClr val="002060"/>
              </a:solidFill>
              <a:latin typeface="Times New Roman" pitchFamily="18" charset="0"/>
              <a:cs typeface="Times New Roman" pitchFamily="18" charset="0"/>
            </a:endParaRPr>
          </a:p>
          <a:p>
            <a:endParaRPr lang="en-US" sz="100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9233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Full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xmlns="" val="262289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A Stack using an Array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980728"/>
            <a:ext cx="6781278" cy="511256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a:solidFill>
                  <a:srgbClr val="800080"/>
                </a:solidFill>
                <a:latin typeface="Courier New" panose="02070309020205020404" pitchFamily="49" charset="0"/>
              </a:rPr>
              <a:t>#define MAXSIZE 100</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[MAXSIZE];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top;</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 </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8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(&amp;B))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xmlns="" val="186303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Example: A Stack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1124744"/>
            <a:ext cx="6781278"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value;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p:txBody>
      </p:sp>
    </p:spTree>
    <p:extLst>
      <p:ext uri="{BB962C8B-B14F-4D97-AF65-F5344CB8AC3E}">
        <p14:creationId xmlns:p14="http://schemas.microsoft.com/office/powerpoint/2010/main" xmlns="" val="3988704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Stacks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Page-visited history in a Web browser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Undo sequence in a text editor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Chain of method calls in the Java Virtual Machine</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Validate XML</a:t>
            </a:r>
          </a:p>
          <a:p>
            <a:pPr>
              <a:lnSpc>
                <a:spcPct val="110000"/>
              </a:lnSpc>
              <a:buFont typeface="Arial" panose="020B0604020202020204" pitchFamily="34" charset="0"/>
              <a:buChar char="•"/>
            </a:pPr>
            <a:endParaRPr lang="en-IN"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Indirect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Auxiliary data structure for algorithms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63251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and Postfix Notations </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Infix:  operators placed between operands:     </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Postfix: operands appear before their operators:-</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There are no precedence rules to learn in postfix notation, and parentheses are never needed</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49613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1403648" y="1412776"/>
          <a:ext cx="6059016" cy="2835276"/>
        </p:xfrm>
        <a:graphic>
          <a:graphicData uri="http://schemas.openxmlformats.org/drawingml/2006/table">
            <a:tbl>
              <a:tblPr firstRow="1" bandRow="1">
                <a:tableStyleId>{793D81CF-94F2-401A-BA57-92F5A7B2D0C5}</a:tableStyleId>
              </a:tblPr>
              <a:tblGrid>
                <a:gridCol w="3178696">
                  <a:extLst>
                    <a:ext uri="{9D8B030D-6E8A-4147-A177-3AD203B41FA5}">
                      <a16:colId xmlns:a16="http://schemas.microsoft.com/office/drawing/2014/main" xmlns="" val="20000"/>
                    </a:ext>
                  </a:extLst>
                </a:gridCol>
                <a:gridCol w="2880320">
                  <a:extLst>
                    <a:ext uri="{9D8B030D-6E8A-4147-A177-3AD203B41FA5}">
                      <a16:colId xmlns:a16="http://schemas.microsoft.com/office/drawing/2014/main" xmlns="" val="20001"/>
                    </a:ext>
                  </a:extLst>
                </a:gridCol>
              </a:tblGrid>
              <a:tr h="457302">
                <a:tc>
                  <a:txBody>
                    <a:bodyPr/>
                    <a:lstStyle/>
                    <a:p>
                      <a:pPr algn="ctr"/>
                      <a:r>
                        <a:rPr lang="en-US" sz="2400" dirty="0"/>
                        <a:t>Infix</a:t>
                      </a:r>
                      <a:endParaRPr lang="en-US" sz="2400" dirty="0">
                        <a:solidFill>
                          <a:srgbClr val="FFC000"/>
                        </a:solidFill>
                      </a:endParaRPr>
                    </a:p>
                  </a:txBody>
                  <a:tcPr marT="45730" marB="45730"/>
                </a:tc>
                <a:tc>
                  <a:txBody>
                    <a:bodyPr/>
                    <a:lstStyle/>
                    <a:p>
                      <a:pPr algn="ctr"/>
                      <a:r>
                        <a:rPr lang="en-US" sz="2400" dirty="0"/>
                        <a:t>Postfix</a:t>
                      </a:r>
                      <a:endParaRPr lang="en-US" sz="2400" dirty="0">
                        <a:solidFill>
                          <a:srgbClr val="FFC000"/>
                        </a:solidFill>
                      </a:endParaRPr>
                    </a:p>
                  </a:txBody>
                  <a:tcPr marT="45730" marB="45730"/>
                </a:tc>
                <a:extLst>
                  <a:ext uri="{0D108BD9-81ED-4DB2-BD59-A6C34878D82A}">
                    <a16:rowId xmlns:a16="http://schemas.microsoft.com/office/drawing/2014/main" xmlns="" val="10000"/>
                  </a:ext>
                </a:extLst>
              </a:tr>
              <a:tr h="396329">
                <a:tc>
                  <a:txBody>
                    <a:bodyPr/>
                    <a:lstStyle/>
                    <a:p>
                      <a:r>
                        <a:rPr lang="en-US" sz="2000" dirty="0"/>
                        <a:t>A + B</a:t>
                      </a:r>
                    </a:p>
                  </a:txBody>
                  <a:tcPr marT="45730" marB="45730"/>
                </a:tc>
                <a:tc>
                  <a:txBody>
                    <a:bodyPr/>
                    <a:lstStyle/>
                    <a:p>
                      <a:r>
                        <a:rPr lang="en-US" sz="2000" dirty="0"/>
                        <a:t>A B +</a:t>
                      </a:r>
                    </a:p>
                  </a:txBody>
                  <a:tcPr marT="45730" marB="45730"/>
                </a:tc>
                <a:extLst>
                  <a:ext uri="{0D108BD9-81ED-4DB2-BD59-A6C34878D82A}">
                    <a16:rowId xmlns:a16="http://schemas.microsoft.com/office/drawing/2014/main" xmlns="" val="10001"/>
                  </a:ext>
                </a:extLst>
              </a:tr>
              <a:tr h="396329">
                <a:tc>
                  <a:txBody>
                    <a:bodyPr/>
                    <a:lstStyle/>
                    <a:p>
                      <a:r>
                        <a:rPr lang="en-US" sz="2000" dirty="0"/>
                        <a:t>A</a:t>
                      </a:r>
                      <a:r>
                        <a:rPr lang="en-US" sz="2000" baseline="0" dirty="0"/>
                        <a:t> + B * C</a:t>
                      </a:r>
                      <a:endParaRPr lang="en-US" sz="2000" dirty="0"/>
                    </a:p>
                  </a:txBody>
                  <a:tcPr marT="45730" marB="45730"/>
                </a:tc>
                <a:tc>
                  <a:txBody>
                    <a:bodyPr/>
                    <a:lstStyle/>
                    <a:p>
                      <a:r>
                        <a:rPr lang="en-US" sz="2000" dirty="0"/>
                        <a:t>A B C * +</a:t>
                      </a:r>
                    </a:p>
                  </a:txBody>
                  <a:tcPr marT="45730" marB="45730"/>
                </a:tc>
                <a:extLst>
                  <a:ext uri="{0D108BD9-81ED-4DB2-BD59-A6C34878D82A}">
                    <a16:rowId xmlns:a16="http://schemas.microsoft.com/office/drawing/2014/main" xmlns="" val="10002"/>
                  </a:ext>
                </a:extLst>
              </a:tr>
              <a:tr h="396329">
                <a:tc>
                  <a:txBody>
                    <a:bodyPr/>
                    <a:lstStyle/>
                    <a:p>
                      <a:r>
                        <a:rPr lang="en-US" sz="2000" dirty="0"/>
                        <a:t>(A + B) * C</a:t>
                      </a:r>
                    </a:p>
                  </a:txBody>
                  <a:tcPr marT="45730" marB="45730"/>
                </a:tc>
                <a:tc>
                  <a:txBody>
                    <a:bodyPr/>
                    <a:lstStyle/>
                    <a:p>
                      <a:r>
                        <a:rPr lang="en-US" sz="2000" dirty="0"/>
                        <a:t>A B + C *</a:t>
                      </a:r>
                    </a:p>
                  </a:txBody>
                  <a:tcPr marT="45730" marB="45730"/>
                </a:tc>
                <a:extLst>
                  <a:ext uri="{0D108BD9-81ED-4DB2-BD59-A6C34878D82A}">
                    <a16:rowId xmlns:a16="http://schemas.microsoft.com/office/drawing/2014/main" xmlns="" val="10003"/>
                  </a:ext>
                </a:extLst>
              </a:tr>
              <a:tr h="396329">
                <a:tc>
                  <a:txBody>
                    <a:bodyPr/>
                    <a:lstStyle/>
                    <a:p>
                      <a:r>
                        <a:rPr lang="en-US" sz="2000" dirty="0"/>
                        <a:t>A + B * C + D</a:t>
                      </a:r>
                    </a:p>
                  </a:txBody>
                  <a:tcPr marT="45730" marB="45730"/>
                </a:tc>
                <a:tc>
                  <a:txBody>
                    <a:bodyPr/>
                    <a:lstStyle/>
                    <a:p>
                      <a:r>
                        <a:rPr lang="en-US" sz="2000" dirty="0"/>
                        <a:t>A B C * + D +</a:t>
                      </a:r>
                    </a:p>
                  </a:txBody>
                  <a:tcPr marT="45730" marB="45730"/>
                </a:tc>
                <a:extLst>
                  <a:ext uri="{0D108BD9-81ED-4DB2-BD59-A6C34878D82A}">
                    <a16:rowId xmlns:a16="http://schemas.microsoft.com/office/drawing/2014/main" xmlns="" val="10004"/>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xmlns="" val="10005"/>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xmlns="" val="10006"/>
                  </a:ext>
                </a:extLst>
              </a:tr>
            </a:tbl>
          </a:graphicData>
        </a:graphic>
      </p:graphicFrame>
      <p:sp>
        <p:nvSpPr>
          <p:cNvPr id="93213" name="TextBox 4"/>
          <p:cNvSpPr txBox="1">
            <a:spLocks noChangeArrowheads="1"/>
          </p:cNvSpPr>
          <p:nvPr/>
        </p:nvSpPr>
        <p:spPr bwMode="auto">
          <a:xfrm>
            <a:off x="0" y="4743450"/>
            <a:ext cx="7740352"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solidFill>
                  <a:schemeClr val="bg2">
                    <a:lumMod val="50000"/>
                  </a:schemeClr>
                </a:solidFill>
                <a:latin typeface="Times New Roman" panose="02020603050405020304" pitchFamily="18" charset="0"/>
              </a:rPr>
              <a:t>A + B * C    </a:t>
            </a:r>
            <a:r>
              <a:rPr lang="en-US" altLang="en-US" sz="2000" dirty="0">
                <a:solidFill>
                  <a:schemeClr val="bg2">
                    <a:lumMod val="50000"/>
                  </a:schemeClr>
                </a:solidFill>
                <a:latin typeface="Times New Roman" panose="02020603050405020304" pitchFamily="18" charset="0"/>
                <a:sym typeface="Wingdings" panose="05000000000000000000" pitchFamily="2" charset="2"/>
              </a:rPr>
              <a:t>  (A + (B * C))     (A  + (B C *) )      A  B  C  *  +</a:t>
            </a:r>
          </a:p>
          <a:p>
            <a:pPr>
              <a:spcBef>
                <a:spcPct val="0"/>
              </a:spcBef>
              <a:buFontTx/>
              <a:buNone/>
            </a:pPr>
            <a:endParaRPr lang="en-US" altLang="en-US" sz="2000" dirty="0">
              <a:solidFill>
                <a:schemeClr val="bg2">
                  <a:lumMod val="50000"/>
                </a:schemeClr>
              </a:solidFill>
              <a:latin typeface="Times New Roman" panose="02020603050405020304" pitchFamily="18" charset="0"/>
              <a:sym typeface="Wingdings" panose="05000000000000000000" pitchFamily="2" charset="2"/>
            </a:endParaRP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 B * C + D    ((A + (B * C)) + D )   ((A + (B C*) )+  D)   </a:t>
            </a: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B  C  *+)  +  D)  A B C * + D +</a:t>
            </a:r>
          </a:p>
        </p:txBody>
      </p:sp>
      <p:sp>
        <p:nvSpPr>
          <p:cNvPr id="9526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F8FCCF-E1A9-4416-A485-B728E122EE04}" type="slidenum">
              <a:rPr lang="en-US" altLang="en-US" sz="1200">
                <a:solidFill>
                  <a:srgbClr val="898989"/>
                </a:solidFill>
                <a:latin typeface="Times New Roman" panose="02020603050405020304" pitchFamily="18" charset="0"/>
              </a:rPr>
              <a:pPr>
                <a:spcBef>
                  <a:spcPct val="0"/>
                </a:spcBef>
                <a:buFontTx/>
                <a:buNone/>
              </a:pPr>
              <a:t>25</a:t>
            </a:fld>
            <a:endParaRPr lang="en-US" altLang="en-US" sz="1200">
              <a:solidFill>
                <a:srgbClr val="898989"/>
              </a:solidFill>
              <a:latin typeface="Times New Roman" panose="02020603050405020304" pitchFamily="18" charset="0"/>
            </a:endParaRPr>
          </a:p>
        </p:txBody>
      </p:sp>
      <p:sp>
        <p:nvSpPr>
          <p:cNvPr id="7" name="Footer Placeholder 6"/>
          <p:cNvSpPr>
            <a:spLocks noGrp="1"/>
          </p:cNvSpPr>
          <p:nvPr>
            <p:ph type="ftr" sz="quarter" idx="11"/>
          </p:nvPr>
        </p:nvSpPr>
        <p:spPr/>
        <p:txBody>
          <a:bodyPr/>
          <a:lstStyle/>
          <a:p>
            <a:pPr>
              <a:defRPr/>
            </a:pPr>
            <a:r>
              <a:rPr lang="en-US"/>
              <a:t>Autumn 2016</a:t>
            </a:r>
          </a:p>
        </p:txBody>
      </p:sp>
      <p:sp>
        <p:nvSpPr>
          <p:cNvPr id="9"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8307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Use a stack for processing operators (push and pop operations).</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Scan the sequence of operators and operands from left to right and perform one of the following:</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output the operand, </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push an operator of higher precedence,</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pop an operator and output, till the stack  top contains operator of a lower precedence and push the present operator.</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3785784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The algorithm steps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fontScale="77500" lnSpcReduction="20000"/>
          </a:bodyPr>
          <a:lstStyle/>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Print operands as they arrive.</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stack is empty or contains a left parenthesis on top, push the incoming operator onto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left parenthesis,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right parenthesis, pop the stack and print the operators until you see a left parenthesis. Discard the pair of parentheses.</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higher precedence than the top of the stack,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equal precedence with the top of the stack, use association. If the association is left to right, pop and print the top of the stack and then push the incoming operator. If the association is right to left, push the incoming operator.</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lower precedence than the symbol on the top of the stack, pop the stack and print the top operator. Then test the incoming operator against the new top of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At the end of the expression, pop and print all operators on the stack. (No parentheses should remain.)</a:t>
            </a:r>
          </a:p>
          <a:p>
            <a:pPr marL="502920" indent="-457200" algn="just">
              <a:lnSpc>
                <a:spcPct val="110000"/>
              </a:lnSpc>
              <a:buFont typeface="+mj-lt"/>
              <a:buAutoNum type="arabicPeriod"/>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328317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a:bodyPr>
          <a:lstStyle/>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Requires operator precedence information</a:t>
            </a:r>
          </a:p>
          <a:p>
            <a:pPr>
              <a:lnSpc>
                <a:spcPct val="80000"/>
              </a:lnSpc>
              <a:buFontTx/>
              <a:buNone/>
            </a:pPr>
            <a:endParaRPr lang="en-US" altLang="en-US" sz="2000" dirty="0">
              <a:solidFill>
                <a:srgbClr val="FFC000"/>
              </a:solidFill>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Operands: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Add to postfix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Close parenthesis: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stack symbols until an open parenthesis  appears.</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Operators: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stack symbols until a symbol of lower precedence appears. Then push the operator.</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End of input: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remaining stack symbols and add to the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1830147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75856" y="1154604"/>
          <a:ext cx="5452251" cy="5017596"/>
        </p:xfrm>
        <a:graphic>
          <a:graphicData uri="http://schemas.openxmlformats.org/drawingml/2006/table">
            <a:tbl>
              <a:tblPr>
                <a:tableStyleId>{D7AC3CCA-C797-4891-BE02-D94E43425B78}</a:tableStyleId>
              </a:tblPr>
              <a:tblGrid>
                <a:gridCol w="605807">
                  <a:extLst>
                    <a:ext uri="{9D8B030D-6E8A-4147-A177-3AD203B41FA5}">
                      <a16:colId xmlns:a16="http://schemas.microsoft.com/office/drawing/2014/main" xmlns="" val="20000"/>
                    </a:ext>
                  </a:extLst>
                </a:gridCol>
                <a:gridCol w="936245">
                  <a:extLst>
                    <a:ext uri="{9D8B030D-6E8A-4147-A177-3AD203B41FA5}">
                      <a16:colId xmlns:a16="http://schemas.microsoft.com/office/drawing/2014/main" xmlns="" val="20001"/>
                    </a:ext>
                  </a:extLst>
                </a:gridCol>
                <a:gridCol w="1046391">
                  <a:extLst>
                    <a:ext uri="{9D8B030D-6E8A-4147-A177-3AD203B41FA5}">
                      <a16:colId xmlns:a16="http://schemas.microsoft.com/office/drawing/2014/main" xmlns="" val="20002"/>
                    </a:ext>
                  </a:extLst>
                </a:gridCol>
                <a:gridCol w="2863808">
                  <a:extLst>
                    <a:ext uri="{9D8B030D-6E8A-4147-A177-3AD203B41FA5}">
                      <a16:colId xmlns:a16="http://schemas.microsoft.com/office/drawing/2014/main" xmlns="" val="20003"/>
                    </a:ext>
                  </a:extLst>
                </a:gridCol>
              </a:tblGrid>
              <a:tr h="601961">
                <a:tc>
                  <a:txBody>
                    <a:bodyPr/>
                    <a:lstStyle/>
                    <a:p>
                      <a:pPr algn="ctr"/>
                      <a:endParaRPr lang="en-US" sz="1600" dirty="0"/>
                    </a:p>
                  </a:txBody>
                  <a:tcPr marL="61686" marR="61686" marT="61686" marB="61686"/>
                </a:tc>
                <a:tc>
                  <a:txBody>
                    <a:bodyPr/>
                    <a:lstStyle/>
                    <a:p>
                      <a:r>
                        <a:rPr lang="en-US" sz="1600" dirty="0"/>
                        <a:t>Current symbol</a:t>
                      </a:r>
                      <a:endParaRPr lang="en-US" sz="1600" b="1" dirty="0"/>
                    </a:p>
                  </a:txBody>
                  <a:tcPr marL="61686" marR="61686" marT="61686" marB="61686"/>
                </a:tc>
                <a:tc>
                  <a:txBody>
                    <a:bodyPr/>
                    <a:lstStyle/>
                    <a:p>
                      <a:r>
                        <a:rPr lang="en-US" sz="1600" dirty="0"/>
                        <a:t>Operator Stack</a:t>
                      </a:r>
                      <a:endParaRPr lang="en-US" sz="1600" b="1" dirty="0"/>
                    </a:p>
                  </a:txBody>
                  <a:tcPr marL="61686" marR="61686" marT="61686" marB="61686"/>
                </a:tc>
                <a:tc>
                  <a:txBody>
                    <a:bodyPr/>
                    <a:lstStyle/>
                    <a:p>
                      <a:r>
                        <a:rPr lang="en-US" sz="1600" dirty="0"/>
                        <a:t>Postfix string</a:t>
                      </a:r>
                      <a:endParaRPr lang="en-US" sz="1600" b="1" dirty="0"/>
                    </a:p>
                  </a:txBody>
                  <a:tcPr marL="61686" marR="61686" marT="61686" marB="61686"/>
                </a:tc>
                <a:extLst>
                  <a:ext uri="{0D108BD9-81ED-4DB2-BD59-A6C34878D82A}">
                    <a16:rowId xmlns:a16="http://schemas.microsoft.com/office/drawing/2014/main" xmlns="" val="10000"/>
                  </a:ext>
                </a:extLst>
              </a:tr>
              <a:tr h="356237">
                <a:tc>
                  <a:txBody>
                    <a:bodyPr/>
                    <a:lstStyle/>
                    <a:p>
                      <a:pPr algn="ctr"/>
                      <a:r>
                        <a:rPr lang="en-US" sz="1600"/>
                        <a:t>1</a:t>
                      </a:r>
                    </a:p>
                  </a:txBody>
                  <a:tcPr marL="61686" marR="61686" marT="61686" marB="61686"/>
                </a:tc>
                <a:tc>
                  <a:txBody>
                    <a:bodyPr/>
                    <a:lstStyle/>
                    <a:p>
                      <a:r>
                        <a:rPr lang="en-US" sz="1600" dirty="0"/>
                        <a:t>A</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xmlns="" val="10001"/>
                  </a:ext>
                </a:extLst>
              </a:tr>
              <a:tr h="356237">
                <a:tc>
                  <a:txBody>
                    <a:bodyPr/>
                    <a:lstStyle/>
                    <a:p>
                      <a:pPr algn="ctr"/>
                      <a:r>
                        <a:rPr lang="en-US" sz="1600"/>
                        <a:t>2</a:t>
                      </a: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xmlns="" val="10002"/>
                  </a:ext>
                </a:extLst>
              </a:tr>
              <a:tr h="356237">
                <a:tc>
                  <a:txBody>
                    <a:bodyPr/>
                    <a:lstStyle/>
                    <a:p>
                      <a:pPr algn="ctr"/>
                      <a:r>
                        <a:rPr lang="en-US" sz="1600"/>
                        <a:t>3</a:t>
                      </a:r>
                    </a:p>
                  </a:txBody>
                  <a:tcPr marL="61686" marR="61686" marT="61686" marB="61686"/>
                </a:tc>
                <a:tc>
                  <a:txBody>
                    <a:bodyPr/>
                    <a:lstStyle/>
                    <a:p>
                      <a:r>
                        <a:rPr lang="en-US" sz="1600" dirty="0"/>
                        <a:t>(</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a:t>
                      </a:r>
                      <a:endParaRPr lang="en-US" sz="1600" b="1" dirty="0"/>
                    </a:p>
                  </a:txBody>
                  <a:tcPr marL="61686" marR="61686" marT="61686" marB="61686"/>
                </a:tc>
                <a:extLst>
                  <a:ext uri="{0D108BD9-81ED-4DB2-BD59-A6C34878D82A}">
                    <a16:rowId xmlns:a16="http://schemas.microsoft.com/office/drawing/2014/main" xmlns="" val="10003"/>
                  </a:ext>
                </a:extLst>
              </a:tr>
              <a:tr h="356237">
                <a:tc>
                  <a:txBody>
                    <a:bodyPr/>
                    <a:lstStyle/>
                    <a:p>
                      <a:pPr algn="ctr"/>
                      <a:r>
                        <a:rPr lang="en-US" sz="1600"/>
                        <a:t>4</a:t>
                      </a:r>
                    </a:p>
                  </a:txBody>
                  <a:tcPr marL="61686" marR="61686" marT="61686" marB="61686"/>
                </a:tc>
                <a:tc>
                  <a:txBody>
                    <a:bodyPr/>
                    <a:lstStyle/>
                    <a:p>
                      <a:r>
                        <a:rPr lang="en-US" sz="1600"/>
                        <a:t>B</a:t>
                      </a:r>
                      <a:endParaRPr lang="en-US" sz="1600" b="1"/>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xmlns="" val="10004"/>
                  </a:ext>
                </a:extLst>
              </a:tr>
              <a:tr h="356237">
                <a:tc>
                  <a:txBody>
                    <a:bodyPr/>
                    <a:lstStyle/>
                    <a:p>
                      <a:pPr algn="ctr"/>
                      <a:r>
                        <a:rPr lang="en-US" sz="1600"/>
                        <a:t>5</a:t>
                      </a:r>
                    </a:p>
                  </a:txBody>
                  <a:tcPr marL="61686" marR="61686" marT="61686" marB="61686"/>
                </a:tc>
                <a:tc>
                  <a:txBody>
                    <a:bodyPr/>
                    <a:lstStyle/>
                    <a:p>
                      <a:r>
                        <a:rPr lang="en-US" sz="1600" dirty="0"/>
                        <a:t>+</a:t>
                      </a:r>
                      <a:endParaRPr lang="en-US" sz="1600" b="1" dirty="0">
                        <a:solidFill>
                          <a:srgbClr val="7030A0"/>
                        </a:solidFill>
                      </a:endParaRPr>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xmlns="" val="10005"/>
                  </a:ext>
                </a:extLst>
              </a:tr>
              <a:tr h="356237">
                <a:tc>
                  <a:txBody>
                    <a:bodyPr/>
                    <a:lstStyle/>
                    <a:p>
                      <a:pPr algn="ctr"/>
                      <a:r>
                        <a:rPr lang="en-US" sz="1600"/>
                        <a:t>6</a:t>
                      </a:r>
                    </a:p>
                  </a:txBody>
                  <a:tcPr marL="61686" marR="61686" marT="61686" marB="61686"/>
                </a:tc>
                <a:tc>
                  <a:txBody>
                    <a:bodyPr/>
                    <a:lstStyle/>
                    <a:p>
                      <a:r>
                        <a:rPr lang="en-US" sz="1600"/>
                        <a:t>C</a:t>
                      </a:r>
                      <a:endParaRPr lang="en-US" sz="1600" b="1"/>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xmlns="" val="10006"/>
                  </a:ext>
                </a:extLst>
              </a:tr>
              <a:tr h="356237">
                <a:tc>
                  <a:txBody>
                    <a:bodyPr/>
                    <a:lstStyle/>
                    <a:p>
                      <a:pPr algn="ctr"/>
                      <a:r>
                        <a:rPr lang="en-US" sz="1600"/>
                        <a:t>7</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xmlns="" val="10007"/>
                  </a:ext>
                </a:extLst>
              </a:tr>
              <a:tr h="356237">
                <a:tc>
                  <a:txBody>
                    <a:bodyPr/>
                    <a:lstStyle/>
                    <a:p>
                      <a:pPr algn="ctr"/>
                      <a:r>
                        <a:rPr lang="en-US" sz="1600"/>
                        <a:t>8</a:t>
                      </a:r>
                    </a:p>
                  </a:txBody>
                  <a:tcPr marL="61686" marR="61686" marT="61686" marB="61686"/>
                </a:tc>
                <a:tc>
                  <a:txBody>
                    <a:bodyPr/>
                    <a:lstStyle/>
                    <a:p>
                      <a:r>
                        <a:rPr lang="en-US" sz="1600"/>
                        <a:t>D</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 D</a:t>
                      </a:r>
                      <a:endParaRPr lang="en-US" sz="1600" b="1" dirty="0"/>
                    </a:p>
                  </a:txBody>
                  <a:tcPr marL="61686" marR="61686" marT="61686" marB="61686"/>
                </a:tc>
                <a:extLst>
                  <a:ext uri="{0D108BD9-81ED-4DB2-BD59-A6C34878D82A}">
                    <a16:rowId xmlns:a16="http://schemas.microsoft.com/office/drawing/2014/main" xmlns="" val="10008"/>
                  </a:ext>
                </a:extLst>
              </a:tr>
              <a:tr h="356237">
                <a:tc>
                  <a:txBody>
                    <a:bodyPr/>
                    <a:lstStyle/>
                    <a:p>
                      <a:pPr algn="ctr"/>
                      <a:r>
                        <a:rPr lang="en-US" sz="1600"/>
                        <a:t>9</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 B C D * +</a:t>
                      </a:r>
                      <a:endParaRPr lang="en-US" sz="1600" b="1" dirty="0">
                        <a:solidFill>
                          <a:srgbClr val="7030A0"/>
                        </a:solidFill>
                      </a:endParaRPr>
                    </a:p>
                  </a:txBody>
                  <a:tcPr marL="61686" marR="61686" marT="61686" marB="61686"/>
                </a:tc>
                <a:extLst>
                  <a:ext uri="{0D108BD9-81ED-4DB2-BD59-A6C34878D82A}">
                    <a16:rowId xmlns:a16="http://schemas.microsoft.com/office/drawing/2014/main" xmlns="" val="10009"/>
                  </a:ext>
                </a:extLst>
              </a:tr>
              <a:tr h="356237">
                <a:tc>
                  <a:txBody>
                    <a:bodyPr/>
                    <a:lstStyle/>
                    <a:p>
                      <a:pPr algn="ctr"/>
                      <a:r>
                        <a:rPr lang="en-US" sz="1600"/>
                        <a:t>10</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 B C D * + * </a:t>
                      </a:r>
                      <a:endParaRPr lang="en-US" sz="1600" b="1" dirty="0"/>
                    </a:p>
                  </a:txBody>
                  <a:tcPr marL="61686" marR="61686" marT="61686" marB="61686"/>
                </a:tc>
                <a:extLst>
                  <a:ext uri="{0D108BD9-81ED-4DB2-BD59-A6C34878D82A}">
                    <a16:rowId xmlns:a16="http://schemas.microsoft.com/office/drawing/2014/main" xmlns="" val="10010"/>
                  </a:ext>
                </a:extLst>
              </a:tr>
              <a:tr h="356237">
                <a:tc>
                  <a:txBody>
                    <a:bodyPr/>
                    <a:lstStyle/>
                    <a:p>
                      <a:pPr algn="ctr"/>
                      <a:r>
                        <a:rPr lang="en-US" sz="1600"/>
                        <a:t>11</a:t>
                      </a:r>
                    </a:p>
                  </a:txBody>
                  <a:tcPr marL="61686" marR="61686" marT="61686" marB="61686"/>
                </a:tc>
                <a:tc>
                  <a:txBody>
                    <a:bodyPr/>
                    <a:lstStyle/>
                    <a:p>
                      <a:r>
                        <a:rPr lang="en-US" sz="1600"/>
                        <a:t>E</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pt-BR" sz="1600" dirty="0"/>
                        <a:t>A B C D * + * E</a:t>
                      </a:r>
                      <a:endParaRPr lang="pt-BR" sz="1600" b="1" dirty="0"/>
                    </a:p>
                  </a:txBody>
                  <a:tcPr marL="61686" marR="61686" marT="61686" marB="61686"/>
                </a:tc>
                <a:extLst>
                  <a:ext uri="{0D108BD9-81ED-4DB2-BD59-A6C34878D82A}">
                    <a16:rowId xmlns:a16="http://schemas.microsoft.com/office/drawing/2014/main" xmlns="" val="10011"/>
                  </a:ext>
                </a:extLst>
              </a:tr>
              <a:tr h="356237">
                <a:tc>
                  <a:txBody>
                    <a:bodyPr/>
                    <a:lstStyle/>
                    <a:p>
                      <a:pPr algn="ctr"/>
                      <a:r>
                        <a:rPr lang="en-US" sz="1600"/>
                        <a:t>12</a:t>
                      </a:r>
                    </a:p>
                  </a:txBody>
                  <a:tcPr marL="61686" marR="61686" marT="61686" marB="61686"/>
                </a:tc>
                <a:tc>
                  <a:txBody>
                    <a:bodyPr/>
                    <a:lstStyle/>
                    <a:p>
                      <a:r>
                        <a:rPr lang="en-US" sz="1600"/>
                        <a:t> </a:t>
                      </a:r>
                      <a:endParaRPr lang="en-US" sz="1600" b="1"/>
                    </a:p>
                  </a:txBody>
                  <a:tcPr marL="61686" marR="61686" marT="61686" marB="61686"/>
                </a:tc>
                <a:tc>
                  <a:txBody>
                    <a:bodyPr/>
                    <a:lstStyle/>
                    <a:p>
                      <a:r>
                        <a:rPr lang="en-US" sz="1600"/>
                        <a:t> </a:t>
                      </a:r>
                      <a:endParaRPr lang="en-US" sz="1600" b="1"/>
                    </a:p>
                  </a:txBody>
                  <a:tcPr marL="61686" marR="61686" marT="61686" marB="61686"/>
                </a:tc>
                <a:tc>
                  <a:txBody>
                    <a:bodyPr/>
                    <a:lstStyle/>
                    <a:p>
                      <a:r>
                        <a:rPr lang="pt-BR" sz="1600" dirty="0"/>
                        <a:t>A B C D * + * E +</a:t>
                      </a:r>
                      <a:endParaRPr lang="pt-BR" sz="1600" b="1" dirty="0"/>
                    </a:p>
                  </a:txBody>
                  <a:tcPr marL="61686" marR="61686" marT="61686" marB="61686"/>
                </a:tc>
                <a:extLst>
                  <a:ext uri="{0D108BD9-81ED-4DB2-BD59-A6C34878D82A}">
                    <a16:rowId xmlns:a16="http://schemas.microsoft.com/office/drawing/2014/main" xmlns="" val="10012"/>
                  </a:ext>
                </a:extLst>
              </a:tr>
            </a:tbl>
          </a:graphicData>
        </a:graphic>
      </p:graphicFrame>
      <p:sp>
        <p:nvSpPr>
          <p:cNvPr id="6" name="TextBox 5"/>
          <p:cNvSpPr txBox="1"/>
          <p:nvPr/>
        </p:nvSpPr>
        <p:spPr>
          <a:xfrm>
            <a:off x="211932" y="1357566"/>
            <a:ext cx="2590800" cy="2246769"/>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2400" b="1">
                <a:solidFill>
                  <a:srgbClr val="FF0000"/>
                </a:solidFill>
                <a:latin typeface="Times New Roman" pitchFamily="18" charset="0"/>
              </a:defRPr>
            </a:lvl1pPr>
            <a:lvl2pPr marL="742950" indent="-285750">
              <a:defRPr sz="2400" b="1">
                <a:solidFill>
                  <a:srgbClr val="FF0000"/>
                </a:solidFill>
                <a:latin typeface="Times New Roman" pitchFamily="18" charset="0"/>
              </a:defRPr>
            </a:lvl2pPr>
            <a:lvl3pPr marL="1143000" indent="-228600">
              <a:defRPr sz="2400" b="1">
                <a:solidFill>
                  <a:srgbClr val="FF0000"/>
                </a:solidFill>
                <a:latin typeface="Times New Roman" pitchFamily="18" charset="0"/>
              </a:defRPr>
            </a:lvl3pPr>
            <a:lvl4pPr marL="1600200" indent="-228600">
              <a:defRPr sz="2400" b="1">
                <a:solidFill>
                  <a:srgbClr val="FF0000"/>
                </a:solidFill>
                <a:latin typeface="Times New Roman" pitchFamily="18" charset="0"/>
              </a:defRPr>
            </a:lvl4pPr>
            <a:lvl5pPr marL="2057400" indent="-228600">
              <a:defRPr sz="2400" b="1">
                <a:solidFill>
                  <a:srgbClr val="FF0000"/>
                </a:solidFill>
                <a:latin typeface="Times New Roman" pitchFamily="18" charset="0"/>
              </a:defRPr>
            </a:lvl5pPr>
            <a:lvl6pPr marL="2514600" indent="-228600" eaLnBrk="0" fontAlgn="base" hangingPunct="0">
              <a:spcBef>
                <a:spcPct val="0"/>
              </a:spcBef>
              <a:spcAft>
                <a:spcPct val="0"/>
              </a:spcAft>
              <a:defRPr sz="2400" b="1">
                <a:solidFill>
                  <a:srgbClr val="FF0000"/>
                </a:solidFill>
                <a:latin typeface="Times New Roman" pitchFamily="18" charset="0"/>
              </a:defRPr>
            </a:lvl6pPr>
            <a:lvl7pPr marL="2971800" indent="-228600" eaLnBrk="0" fontAlgn="base" hangingPunct="0">
              <a:spcBef>
                <a:spcPct val="0"/>
              </a:spcBef>
              <a:spcAft>
                <a:spcPct val="0"/>
              </a:spcAft>
              <a:defRPr sz="2400" b="1">
                <a:solidFill>
                  <a:srgbClr val="FF0000"/>
                </a:solidFill>
                <a:latin typeface="Times New Roman" pitchFamily="18" charset="0"/>
              </a:defRPr>
            </a:lvl7pPr>
            <a:lvl8pPr marL="3429000" indent="-228600" eaLnBrk="0" fontAlgn="base" hangingPunct="0">
              <a:spcBef>
                <a:spcPct val="0"/>
              </a:spcBef>
              <a:spcAft>
                <a:spcPct val="0"/>
              </a:spcAft>
              <a:defRPr sz="2400" b="1">
                <a:solidFill>
                  <a:srgbClr val="FF0000"/>
                </a:solidFill>
                <a:latin typeface="Times New Roman" pitchFamily="18" charset="0"/>
              </a:defRPr>
            </a:lvl8pPr>
            <a:lvl9pPr marL="3886200" indent="-228600" eaLnBrk="0" fontAlgn="base" hangingPunct="0">
              <a:spcBef>
                <a:spcPct val="0"/>
              </a:spcBef>
              <a:spcAft>
                <a:spcPct val="0"/>
              </a:spcAft>
              <a:defRPr sz="2400" b="1">
                <a:solidFill>
                  <a:srgbClr val="FF0000"/>
                </a:solidFill>
                <a:latin typeface="Times New Roman" pitchFamily="18" charset="0"/>
              </a:defRPr>
            </a:lvl9pPr>
          </a:lstStyle>
          <a:p>
            <a:pPr>
              <a:defRPr/>
            </a:pPr>
            <a:r>
              <a:rPr lang="en-US" altLang="en-US" sz="2000" dirty="0">
                <a:solidFill>
                  <a:srgbClr val="000099"/>
                </a:solidFill>
                <a:cs typeface="Times New Roman" panose="02020603050405020304" pitchFamily="18" charset="0"/>
              </a:rPr>
              <a:t>Expression:  </a:t>
            </a:r>
          </a:p>
          <a:p>
            <a:pPr>
              <a:defRPr/>
            </a:pPr>
            <a:endParaRPr lang="en-US"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(B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C * D) + E </a:t>
            </a:r>
          </a:p>
          <a:p>
            <a:pPr>
              <a:defRPr/>
            </a:pPr>
            <a:endParaRPr lang="pt-BR" altLang="en-US" sz="2000" dirty="0">
              <a:solidFill>
                <a:srgbClr val="92D050"/>
              </a:solidFill>
              <a:cs typeface="Times New Roman" panose="02020603050405020304" pitchFamily="18" charset="0"/>
            </a:endParaRPr>
          </a:p>
          <a:p>
            <a:pPr>
              <a:defRPr/>
            </a:pPr>
            <a:r>
              <a:rPr lang="pt-BR" altLang="en-US" sz="2000" dirty="0">
                <a:solidFill>
                  <a:srgbClr val="000099"/>
                </a:solidFill>
                <a:cs typeface="Times New Roman" panose="02020603050405020304" pitchFamily="18" charset="0"/>
              </a:rPr>
              <a:t>becomes </a:t>
            </a:r>
          </a:p>
          <a:p>
            <a:pPr>
              <a:defRPr/>
            </a:pPr>
            <a:endParaRPr lang="pt-BR"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 B C D *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E +</a:t>
            </a:r>
            <a:endParaRPr lang="en-US" altLang="en-US" sz="2000" dirty="0">
              <a:solidFill>
                <a:schemeClr val="bg1"/>
              </a:solidFill>
              <a:cs typeface="Times New Roman" panose="02020603050405020304" pitchFamily="18" charset="0"/>
            </a:endParaRPr>
          </a:p>
        </p:txBody>
      </p:sp>
      <p:sp>
        <p:nvSpPr>
          <p:cNvPr id="7" name="TextBox 6"/>
          <p:cNvSpPr txBox="1"/>
          <p:nvPr/>
        </p:nvSpPr>
        <p:spPr>
          <a:xfrm>
            <a:off x="457199" y="4442219"/>
            <a:ext cx="1981200" cy="1323439"/>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US" sz="2000" dirty="0">
                <a:solidFill>
                  <a:schemeClr val="bg2">
                    <a:lumMod val="50000"/>
                  </a:schemeClr>
                </a:solidFill>
                <a:latin typeface="Times New Roman" panose="02020603050405020304" pitchFamily="18" charset="0"/>
                <a:cs typeface="Times New Roman" panose="02020603050405020304" pitchFamily="18" charset="0"/>
              </a:rPr>
              <a:t>Postfix notation is also called as Reverse Polish Notation (RPN)</a:t>
            </a:r>
          </a:p>
        </p:txBody>
      </p:sp>
      <p:sp>
        <p:nvSpPr>
          <p:cNvPr id="101384"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1FBC67-12B1-4AE8-9A4A-9DD811D518FD}" type="slidenum">
              <a:rPr lang="en-US" altLang="en-US" sz="1200">
                <a:solidFill>
                  <a:srgbClr val="898989"/>
                </a:solidFill>
                <a:latin typeface="Times New Roman" panose="02020603050405020304" pitchFamily="18" charset="0"/>
              </a:rPr>
              <a:pPr>
                <a:spcBef>
                  <a:spcPct val="0"/>
                </a:spcBef>
                <a:buFontTx/>
                <a:buNone/>
              </a:pPr>
              <a:t>29</a:t>
            </a:fld>
            <a:endParaRPr lang="en-US" altLang="en-US" sz="1200">
              <a:solidFill>
                <a:srgbClr val="898989"/>
              </a:solidFill>
              <a:latin typeface="Times New Roman" panose="02020603050405020304" pitchFamily="18" charset="0"/>
            </a:endParaRPr>
          </a:p>
        </p:txBody>
      </p:sp>
      <p:sp>
        <p:nvSpPr>
          <p:cNvPr id="9" name="Footer Placeholder 8"/>
          <p:cNvSpPr>
            <a:spLocks noGrp="1"/>
          </p:cNvSpPr>
          <p:nvPr>
            <p:ph type="ftr" sz="quarter" idx="11"/>
          </p:nvPr>
        </p:nvSpPr>
        <p:spPr/>
        <p:txBody>
          <a:bodyPr/>
          <a:lstStyle/>
          <a:p>
            <a:pPr>
              <a:defRPr/>
            </a:pPr>
            <a:r>
              <a:rPr lang="en-US" dirty="0"/>
              <a:t>Autumn 2016</a:t>
            </a:r>
          </a:p>
        </p:txBody>
      </p:sp>
      <p:sp>
        <p:nvSpPr>
          <p:cNvPr id="10"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Infix to Postfix Rules</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943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xmlns="" val="2804367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xmlns="" val="106406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Queue is an abstract data structure, somewhat similar to Stacks. Unlike stacks, a queue is open at both its ends. One end is always used to insert data (</a:t>
            </a:r>
            <a:r>
              <a:rPr lang="en-IN" dirty="0" err="1">
                <a:solidFill>
                  <a:srgbClr val="002060"/>
                </a:solidFill>
                <a:latin typeface="Times New Roman" pitchFamily="18" charset="0"/>
                <a:cs typeface="Times New Roman" pitchFamily="18" charset="0"/>
              </a:rPr>
              <a:t>enqueue</a:t>
            </a:r>
            <a:r>
              <a:rPr lang="en-IN" dirty="0">
                <a:solidFill>
                  <a:srgbClr val="002060"/>
                </a:solidFill>
                <a:latin typeface="Times New Roman" pitchFamily="18" charset="0"/>
                <a:cs typeface="Times New Roman" pitchFamily="18" charset="0"/>
              </a:rPr>
              <a:t>) and the other is used to remove data (</a:t>
            </a:r>
            <a:r>
              <a:rPr lang="en-IN" dirty="0" err="1">
                <a:solidFill>
                  <a:srgbClr val="002060"/>
                </a:solidFill>
                <a:latin typeface="Times New Roman" pitchFamily="18" charset="0"/>
                <a:cs typeface="Times New Roman" pitchFamily="18" charset="0"/>
              </a:rPr>
              <a:t>dequeue</a:t>
            </a:r>
            <a:r>
              <a:rPr lang="en-IN"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4098" name="Picture 2" descr="Queue Examp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1836" y="2811872"/>
            <a:ext cx="7694000" cy="18722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6339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Queue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As in stacks, a queue can also be implemented using Arrays, Linked-lists, Pointers and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3074" name="Picture 2" descr="Queue Examp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9334" y="1916832"/>
            <a:ext cx="8229486" cy="19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99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6" name="Oval 2"/>
          <p:cNvSpPr>
            <a:spLocks noChangeArrowheads="1"/>
          </p:cNvSpPr>
          <p:nvPr/>
        </p:nvSpPr>
        <p:spPr bwMode="auto">
          <a:xfrm>
            <a:off x="4495800" y="9144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bg2">
                    <a:lumMod val="50000"/>
                  </a:schemeClr>
                </a:solidFill>
                <a:latin typeface="Courier New" panose="02070309020205020404" pitchFamily="49" charset="0"/>
                <a:cs typeface="Courier New" panose="02070309020205020404" pitchFamily="49" charset="0"/>
              </a:rPr>
              <a:t>QUEUE</a:t>
            </a:r>
          </a:p>
        </p:txBody>
      </p:sp>
      <p:sp>
        <p:nvSpPr>
          <p:cNvPr id="17" name="Line 3"/>
          <p:cNvSpPr>
            <a:spLocks noChangeShapeType="1"/>
          </p:cNvSpPr>
          <p:nvPr/>
        </p:nvSpPr>
        <p:spPr bwMode="auto">
          <a:xfrm>
            <a:off x="2514600" y="9906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18" name="Line 4"/>
          <p:cNvSpPr>
            <a:spLocks noChangeShapeType="1"/>
          </p:cNvSpPr>
          <p:nvPr/>
        </p:nvSpPr>
        <p:spPr bwMode="auto">
          <a:xfrm>
            <a:off x="2590800" y="20574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0" name="Line 5"/>
          <p:cNvSpPr>
            <a:spLocks noChangeShapeType="1"/>
          </p:cNvSpPr>
          <p:nvPr/>
        </p:nvSpPr>
        <p:spPr bwMode="auto">
          <a:xfrm>
            <a:off x="2667000" y="3048000"/>
            <a:ext cx="1828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1" name="Line 6"/>
          <p:cNvSpPr>
            <a:spLocks noChangeShapeType="1"/>
          </p:cNvSpPr>
          <p:nvPr/>
        </p:nvSpPr>
        <p:spPr bwMode="auto">
          <a:xfrm flipV="1">
            <a:off x="2590800" y="36576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2" name="Line 7"/>
          <p:cNvSpPr>
            <a:spLocks noChangeShapeType="1"/>
          </p:cNvSpPr>
          <p:nvPr/>
        </p:nvSpPr>
        <p:spPr bwMode="auto">
          <a:xfrm flipV="1">
            <a:off x="2590800" y="41148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3" name="Text Box 8"/>
          <p:cNvSpPr txBox="1">
            <a:spLocks noChangeArrowheads="1"/>
          </p:cNvSpPr>
          <p:nvPr/>
        </p:nvSpPr>
        <p:spPr bwMode="auto">
          <a:xfrm>
            <a:off x="971600" y="685800"/>
            <a:ext cx="1543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enqueue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4" name="Text Box 9"/>
          <p:cNvSpPr txBox="1">
            <a:spLocks noChangeArrowheads="1"/>
          </p:cNvSpPr>
          <p:nvPr/>
        </p:nvSpPr>
        <p:spPr bwMode="auto">
          <a:xfrm>
            <a:off x="1331640" y="2743200"/>
            <a:ext cx="133536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a:solidFill>
                  <a:schemeClr val="bg2">
                    <a:lumMod val="50000"/>
                  </a:schemeClr>
                </a:solidFill>
                <a:latin typeface="Courier New" panose="02070309020205020404" pitchFamily="49" charset="0"/>
                <a:cs typeface="Courier New" panose="02070309020205020404" pitchFamily="49" charset="0"/>
              </a:rPr>
              <a:t>create</a:t>
            </a:r>
          </a:p>
        </p:txBody>
      </p:sp>
      <p:sp>
        <p:nvSpPr>
          <p:cNvPr id="35" name="Text Box 10"/>
          <p:cNvSpPr txBox="1">
            <a:spLocks noChangeArrowheads="1"/>
          </p:cNvSpPr>
          <p:nvPr/>
        </p:nvSpPr>
        <p:spPr bwMode="auto">
          <a:xfrm>
            <a:off x="971600" y="1828800"/>
            <a:ext cx="1619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dequeue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6" name="Text Box 11"/>
          <p:cNvSpPr txBox="1">
            <a:spLocks noChangeArrowheads="1"/>
          </p:cNvSpPr>
          <p:nvPr/>
        </p:nvSpPr>
        <p:spPr bwMode="auto">
          <a:xfrm>
            <a:off x="1524000" y="45720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a:solidFill>
                  <a:schemeClr val="bg2">
                    <a:lumMod val="50000"/>
                  </a:schemeClr>
                </a:solidFill>
                <a:latin typeface="Courier New" panose="02070309020205020404" pitchFamily="49" charset="0"/>
                <a:cs typeface="Courier New" panose="02070309020205020404" pitchFamily="49" charset="0"/>
              </a:rPr>
              <a:t>size</a:t>
            </a:r>
          </a:p>
        </p:txBody>
      </p:sp>
      <p:sp>
        <p:nvSpPr>
          <p:cNvPr id="37" name="Text Box 12"/>
          <p:cNvSpPr txBox="1">
            <a:spLocks noChangeArrowheads="1"/>
          </p:cNvSpPr>
          <p:nvPr/>
        </p:nvSpPr>
        <p:spPr bwMode="auto">
          <a:xfrm>
            <a:off x="1143000" y="35814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isempty</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01981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2"/>
          </p:nvPr>
        </p:nvSpPr>
        <p:spPr>
          <a:xfrm>
            <a:off x="685800" y="1371600"/>
            <a:ext cx="8001000" cy="4724400"/>
          </a:xfrm>
        </p:spPr>
        <p:txBody>
          <a:bodyPr/>
          <a:lstStyle/>
          <a:p>
            <a:pPr eaLnBrk="1" hangingPunct="1">
              <a:spcBef>
                <a:spcPct val="5000"/>
              </a:spcBef>
              <a:buFontTx/>
              <a:buNone/>
            </a:pPr>
            <a:r>
              <a:rPr lang="en-US" altLang="en-US" sz="2400" dirty="0"/>
              <a:t> </a:t>
            </a:r>
            <a:r>
              <a:rPr lang="en-US" altLang="en-US" sz="2400" b="1" dirty="0">
                <a:solidFill>
                  <a:srgbClr val="0070C0"/>
                </a:solidFill>
                <a:latin typeface="Courier New" panose="02070309020205020404" pitchFamily="49" charset="0"/>
              </a:rPr>
              <a:t>void </a:t>
            </a:r>
            <a:r>
              <a:rPr lang="en-US" altLang="en-US" sz="2400" b="1" dirty="0" err="1">
                <a:solidFill>
                  <a:srgbClr val="0070C0"/>
                </a:solidFill>
                <a:latin typeface="Courier New" panose="02070309020205020404" pitchFamily="49" charset="0"/>
              </a:rPr>
              <a:t>enqueue</a:t>
            </a:r>
            <a:r>
              <a:rPr lang="en-US" altLang="en-US" sz="2400" b="1" dirty="0">
                <a:solidFill>
                  <a:srgbClr val="0070C0"/>
                </a:solidFill>
                <a:latin typeface="Courier New" panose="02070309020205020404" pitchFamily="49" charset="0"/>
              </a:rPr>
              <a:t> (queue *q, </a:t>
            </a:r>
            <a:r>
              <a:rPr lang="en-US" altLang="en-US" sz="2400" b="1" dirty="0" err="1">
                <a:solidFill>
                  <a:srgbClr val="0070C0"/>
                </a:solidFill>
                <a:latin typeface="Courier New" panose="02070309020205020404" pitchFamily="49" charset="0"/>
              </a:rPr>
              <a:t>int</a:t>
            </a:r>
            <a:r>
              <a:rPr lang="en-US" altLang="en-US" sz="2400" b="1" dirty="0">
                <a:solidFill>
                  <a:srgbClr val="0070C0"/>
                </a:solidFill>
                <a:latin typeface="Courier New" panose="02070309020205020404" pitchFamily="49" charset="0"/>
              </a:rPr>
              <a:t> element);</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Insert an element in the queue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dequeue</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Remove an element from the queue */</a:t>
            </a:r>
          </a:p>
          <a:p>
            <a:pPr eaLnBrk="1" hangingPunct="1">
              <a:spcBef>
                <a:spcPct val="5000"/>
              </a:spcBef>
              <a:buFontTx/>
              <a:buNone/>
            </a:pPr>
            <a:r>
              <a:rPr lang="en-US" altLang="en-US" sz="2400" dirty="0"/>
              <a:t> </a:t>
            </a:r>
            <a:r>
              <a:rPr lang="en-US" altLang="en-US" sz="2400" b="1" dirty="0">
                <a:solidFill>
                  <a:schemeClr val="bg2">
                    <a:lumMod val="50000"/>
                  </a:schemeClr>
                </a:solidFill>
                <a:latin typeface="Courier New" panose="02070309020205020404" pitchFamily="49" charset="0"/>
              </a:rPr>
              <a:t>queue *create();</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Create a new queue */</a:t>
            </a:r>
          </a:p>
          <a:p>
            <a:pPr eaLnBrk="1" hangingPunct="1">
              <a:spcBef>
                <a:spcPct val="5000"/>
              </a:spcBef>
              <a:buFontTx/>
              <a:buNone/>
            </a:pPr>
            <a:r>
              <a:rPr lang="en-US" altLang="en-US" sz="2400" b="1"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isempty</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Check if queue is empty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size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Return the no. of elements in queue */</a:t>
            </a:r>
          </a:p>
        </p:txBody>
      </p:sp>
      <p:sp>
        <p:nvSpPr>
          <p:cNvPr id="51204" name="Date Placeholder 4"/>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5"/>
          <p:cNvSpPr>
            <a:spLocks noGrp="1"/>
          </p:cNvSpPr>
          <p:nvPr>
            <p:ph type="ftr" sz="quarter" idx="11"/>
          </p:nvPr>
        </p:nvSpPr>
        <p:spPr/>
        <p:txBody>
          <a:bodyPr/>
          <a:lstStyle/>
          <a:p>
            <a:pPr>
              <a:defRPr/>
            </a:pPr>
            <a:r>
              <a:rPr lang="en-US"/>
              <a:t>Autumn 2016</a:t>
            </a:r>
          </a:p>
        </p:txBody>
      </p:sp>
      <p:sp>
        <p:nvSpPr>
          <p:cNvPr id="51206"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690825-6885-4CC4-814C-E3EA27E56DF2}" type="slidenum">
              <a:rPr lang="en-US" altLang="en-US" sz="1200">
                <a:solidFill>
                  <a:srgbClr val="898989"/>
                </a:solidFill>
                <a:latin typeface="Times New Roman" panose="02020603050405020304" pitchFamily="18" charset="0"/>
              </a:rPr>
              <a:pPr>
                <a:spcBef>
                  <a:spcPct val="0"/>
                </a:spcBef>
                <a:buFontTx/>
                <a:buNone/>
              </a:pPr>
              <a:t>34</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endParaRPr lang="en-IN" sz="4000" dirty="0">
              <a:solidFill>
                <a:srgbClr val="7030A0"/>
              </a:solidFill>
              <a:latin typeface="Times New Roman" pitchFamily="18" charset="0"/>
              <a:cs typeface="Times New Roman" pitchFamily="18" charset="0"/>
            </a:endParaRPr>
          </a:p>
        </p:txBody>
      </p:sp>
      <p:sp>
        <p:nvSpPr>
          <p:cNvPr id="9" name="Rectangle 8"/>
          <p:cNvSpPr/>
          <p:nvPr/>
        </p:nvSpPr>
        <p:spPr>
          <a:xfrm>
            <a:off x="3521359" y="5618202"/>
            <a:ext cx="4996881" cy="369332"/>
          </a:xfrm>
          <a:prstGeom prst="rect">
            <a:avLst/>
          </a:prstGeom>
        </p:spPr>
        <p:txBody>
          <a:bodyPr wrap="none">
            <a:spAutoFit/>
          </a:bodyPr>
          <a:lstStyle/>
          <a:p>
            <a:pPr>
              <a:spcBef>
                <a:spcPct val="5000"/>
              </a:spcBef>
            </a:pPr>
            <a:r>
              <a:rPr lang="en-US" altLang="en-US" u="sng" dirty="0"/>
              <a:t>Assumption: queue contains integer elements!</a:t>
            </a:r>
          </a:p>
        </p:txBody>
      </p:sp>
      <p:sp>
        <p:nvSpPr>
          <p:cNvPr id="10" name="Title 1"/>
          <p:cNvSpPr txBox="1">
            <a:spLocks/>
          </p:cNvSpPr>
          <p:nvPr/>
        </p:nvSpPr>
        <p:spPr>
          <a:xfrm>
            <a:off x="331912" y="3410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US" sz="4000" dirty="0">
                <a:solidFill>
                  <a:srgbClr val="7030A0"/>
                </a:solidFill>
                <a:latin typeface="Times New Roman" pitchFamily="18" charset="0"/>
                <a:cs typeface="Times New Roman" pitchFamily="18" charset="0"/>
              </a:rPr>
              <a:t>QUEUE</a:t>
            </a:r>
            <a:r>
              <a:rPr lang="en-IN" sz="4000" dirty="0">
                <a:solidFill>
                  <a:srgbClr val="7030A0"/>
                </a:solidFill>
                <a:latin typeface="Times New Roman" pitchFamily="18" charset="0"/>
                <a:cs typeface="Times New Roman" pitchFamily="18" charset="0"/>
              </a:rPr>
              <a:t>: </a:t>
            </a:r>
            <a:r>
              <a:rPr lang="en-US" sz="4000" dirty="0">
                <a:solidFill>
                  <a:srgbClr val="7030A0"/>
                </a:solidFill>
                <a:latin typeface="Times New Roman" pitchFamily="18" charset="0"/>
                <a:cs typeface="Times New Roman" pitchFamily="18" charset="0"/>
              </a:rPr>
              <a:t>First-In-First-Out (LIFO)</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5341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0" dur="500"/>
                                        <p:tgtEl>
                                          <p:spTgt spid="542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5" dur="500"/>
                                        <p:tgtEl>
                                          <p:spTgt spid="542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18" dur="500"/>
                                        <p:tgtEl>
                                          <p:spTgt spid="542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checkerboard(across)">
                                      <p:cBhvr>
                                        <p:cTn id="23" dur="500"/>
                                        <p:tgtEl>
                                          <p:spTgt spid="5427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checkerboard(across)">
                                      <p:cBhvr>
                                        <p:cTn id="26" dur="500"/>
                                        <p:tgtEl>
                                          <p:spTgt spid="542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checkerboard(across)">
                                      <p:cBhvr>
                                        <p:cTn id="31" dur="500"/>
                                        <p:tgtEl>
                                          <p:spTgt spid="54275">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checkerboard(across)">
                                      <p:cBhvr>
                                        <p:cTn id="34" dur="500"/>
                                        <p:tgtEl>
                                          <p:spTgt spid="5427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checkerboard(across)">
                                      <p:cBhvr>
                                        <p:cTn id="39" dur="500"/>
                                        <p:tgtEl>
                                          <p:spTgt spid="54275">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checkerboard(across)">
                                      <p:cBhvr>
                                        <p:cTn id="42" dur="500"/>
                                        <p:tgtEl>
                                          <p:spTgt spid="54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xmlns="" val="51197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5" name="Footer Placeholder 4"/>
          <p:cNvSpPr>
            <a:spLocks noGrp="1"/>
          </p:cNvSpPr>
          <p:nvPr>
            <p:ph type="ftr" sz="quarter" idx="11"/>
          </p:nvPr>
        </p:nvSpPr>
        <p:spPr/>
        <p:txBody>
          <a:bodyPr/>
          <a:lstStyle/>
          <a:p>
            <a:pPr>
              <a:defRPr/>
            </a:pPr>
            <a:r>
              <a:rPr lang="en-US"/>
              <a:t>Autumn 2016</a:t>
            </a:r>
          </a:p>
        </p:txBody>
      </p:sp>
      <p:sp>
        <p:nvSpPr>
          <p:cNvPr id="7168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C3753-E8A1-4945-98FB-720A8155E300}" type="slidenum">
              <a:rPr lang="en-US" altLang="en-US" sz="1200">
                <a:solidFill>
                  <a:srgbClr val="898989"/>
                </a:solidFill>
                <a:latin typeface="Times New Roman" panose="02020603050405020304" pitchFamily="18" charset="0"/>
              </a:rPr>
              <a:pPr>
                <a:spcBef>
                  <a:spcPct val="0"/>
                </a:spcBef>
                <a:buFontTx/>
                <a:buNone/>
              </a:pPr>
              <a:t>36</a:t>
            </a:fld>
            <a:endParaRPr lang="en-US" altLang="en-US" sz="1200">
              <a:solidFill>
                <a:srgbClr val="898989"/>
              </a:solidFill>
              <a:latin typeface="Times New Roman" panose="02020603050405020304" pitchFamily="18" charset="0"/>
            </a:endParaRPr>
          </a:p>
        </p:txBody>
      </p:sp>
      <p:grpSp>
        <p:nvGrpSpPr>
          <p:cNvPr id="71687" name="Group 21"/>
          <p:cNvGrpSpPr>
            <a:grpSpLocks/>
          </p:cNvGrpSpPr>
          <p:nvPr/>
        </p:nvGrpSpPr>
        <p:grpSpPr bwMode="auto">
          <a:xfrm>
            <a:off x="1600200" y="4876800"/>
            <a:ext cx="7086600" cy="914400"/>
            <a:chOff x="1008" y="3072"/>
            <a:chExt cx="4464" cy="576"/>
          </a:xfrm>
        </p:grpSpPr>
        <p:sp>
          <p:nvSpPr>
            <p:cNvPr id="71696" name="Rectangle 4"/>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7" name="Rectangle 5"/>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8" name="Rectangle 6"/>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9" name="Rectangle 7"/>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0" name="Rectangle 8"/>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1" name="Line 9"/>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1702" name="Line 10"/>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1703" name="Line 11"/>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1704" name="Line 12"/>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1705" name="Line 13"/>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71706" name="Line 14"/>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grpSp>
        <p:nvGrpSpPr>
          <p:cNvPr id="3" name="Group 19"/>
          <p:cNvGrpSpPr>
            <a:grpSpLocks/>
          </p:cNvGrpSpPr>
          <p:nvPr/>
        </p:nvGrpSpPr>
        <p:grpSpPr bwMode="auto">
          <a:xfrm>
            <a:off x="0" y="5334000"/>
            <a:ext cx="1447800" cy="914400"/>
            <a:chOff x="0" y="3360"/>
            <a:chExt cx="912" cy="576"/>
          </a:xfrm>
        </p:grpSpPr>
        <p:sp>
          <p:nvSpPr>
            <p:cNvPr id="71694" name="Text Box 15"/>
            <p:cNvSpPr txBox="1">
              <a:spLocks noChangeArrowheads="1"/>
            </p:cNvSpPr>
            <p:nvPr/>
          </p:nvSpPr>
          <p:spPr bwMode="auto">
            <a:xfrm>
              <a:off x="0" y="3648"/>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Front</a:t>
              </a:r>
            </a:p>
          </p:txBody>
        </p:sp>
        <p:sp>
          <p:nvSpPr>
            <p:cNvPr id="71695" name="Line 17"/>
            <p:cNvSpPr>
              <a:spLocks noChangeShapeType="1"/>
            </p:cNvSpPr>
            <p:nvPr/>
          </p:nvSpPr>
          <p:spPr bwMode="auto">
            <a:xfrm flipV="1">
              <a:off x="432" y="3360"/>
              <a:ext cx="480" cy="336"/>
            </a:xfrm>
            <a:prstGeom prst="line">
              <a:avLst/>
            </a:prstGeom>
            <a:noFill/>
            <a:ln w="635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grpSp>
        <p:nvGrpSpPr>
          <p:cNvPr id="4" name="Group 20"/>
          <p:cNvGrpSpPr>
            <a:grpSpLocks/>
          </p:cNvGrpSpPr>
          <p:nvPr/>
        </p:nvGrpSpPr>
        <p:grpSpPr bwMode="auto">
          <a:xfrm>
            <a:off x="7848600" y="3886200"/>
            <a:ext cx="1295400" cy="838200"/>
            <a:chOff x="4944" y="2448"/>
            <a:chExt cx="816" cy="528"/>
          </a:xfrm>
        </p:grpSpPr>
        <p:sp>
          <p:nvSpPr>
            <p:cNvPr id="71692" name="Text Box 16"/>
            <p:cNvSpPr txBox="1">
              <a:spLocks noChangeArrowheads="1"/>
            </p:cNvSpPr>
            <p:nvPr/>
          </p:nvSpPr>
          <p:spPr bwMode="auto">
            <a:xfrm>
              <a:off x="5040" y="2448"/>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Rear</a:t>
              </a:r>
            </a:p>
          </p:txBody>
        </p:sp>
        <p:sp>
          <p:nvSpPr>
            <p:cNvPr id="71693" name="Line 18"/>
            <p:cNvSpPr>
              <a:spLocks noChangeShapeType="1"/>
            </p:cNvSpPr>
            <p:nvPr/>
          </p:nvSpPr>
          <p:spPr bwMode="auto">
            <a:xfrm flipH="1">
              <a:off x="4944" y="2688"/>
              <a:ext cx="384" cy="288"/>
            </a:xfrm>
            <a:prstGeom prst="line">
              <a:avLst/>
            </a:prstGeom>
            <a:noFill/>
            <a:ln w="63500">
              <a:solidFill>
                <a:srgbClr val="3366FF"/>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67606" name="Text Box 22"/>
          <p:cNvSpPr txBox="1">
            <a:spLocks noChangeArrowheads="1"/>
          </p:cNvSpPr>
          <p:nvPr/>
        </p:nvSpPr>
        <p:spPr bwMode="auto">
          <a:xfrm>
            <a:off x="1431925" y="5832475"/>
            <a:ext cx="179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DELETION</a:t>
            </a:r>
          </a:p>
        </p:txBody>
      </p:sp>
      <p:sp>
        <p:nvSpPr>
          <p:cNvPr id="67607" name="Text Box 23"/>
          <p:cNvSpPr txBox="1">
            <a:spLocks noChangeArrowheads="1"/>
          </p:cNvSpPr>
          <p:nvPr/>
        </p:nvSpPr>
        <p:spPr bwMode="auto">
          <a:xfrm>
            <a:off x="6477000" y="5867400"/>
            <a:ext cx="1897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INSERTION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67587" name="Rectangle 3"/>
          <p:cNvSpPr>
            <a:spLocks noGrp="1" noChangeArrowheads="1"/>
          </p:cNvSpPr>
          <p:nvPr>
            <p:ph idx="4294967295"/>
          </p:nvPr>
        </p:nvSpPr>
        <p:spPr>
          <a:xfrm>
            <a:off x="457200" y="1143000"/>
            <a:ext cx="8229600" cy="4525963"/>
          </a:xfrm>
          <a:prstGeom prst="rect">
            <a:avLst/>
          </a:prstGeom>
        </p:spPr>
        <p:txBody>
          <a:bodyPr/>
          <a:lstStyle/>
          <a:p>
            <a:pPr eaLnBrk="1" hangingPunct="1">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Basic idea:</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Create a linked list to which items would be added to one end and deleted from the other end.</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Two pointers will be maintained: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One pointing to the beginning of the list (point from where elements will be deleted).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Another pointing to the end of the list (point where new elements will be inserted).</a:t>
            </a:r>
          </a:p>
        </p:txBody>
      </p:sp>
    </p:spTree>
    <p:extLst>
      <p:ext uri="{BB962C8B-B14F-4D97-AF65-F5344CB8AC3E}">
        <p14:creationId xmlns:p14="http://schemas.microsoft.com/office/powerpoint/2010/main" xmlns="" val="390072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3" dur="500"/>
                                        <p:tgtEl>
                                          <p:spTgt spid="675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checkerboard(across)">
                                      <p:cBhvr>
                                        <p:cTn id="18" dur="500"/>
                                        <p:tgtEl>
                                          <p:spTgt spid="67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9" dur="500"/>
                                        <p:tgtEl>
                                          <p:spTgt spid="6758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7607"/>
                                        </p:tgtEl>
                                        <p:attrNameLst>
                                          <p:attrName>style.visibility</p:attrName>
                                        </p:attrNameLst>
                                      </p:cBhvr>
                                      <p:to>
                                        <p:strVal val="visible"/>
                                      </p:to>
                                    </p:set>
                                    <p:animEffect transition="in" filter="checkerboard(across)">
                                      <p:cBhvr>
                                        <p:cTn id="34"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p:bldP spid="6760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7" name="Footer Placeholder 4"/>
          <p:cNvSpPr>
            <a:spLocks noGrp="1"/>
          </p:cNvSpPr>
          <p:nvPr>
            <p:ph type="ftr" sz="quarter" idx="11"/>
          </p:nvPr>
        </p:nvSpPr>
        <p:spPr/>
        <p:txBody>
          <a:bodyPr/>
          <a:lstStyle/>
          <a:p>
            <a:pPr>
              <a:defRPr/>
            </a:pPr>
            <a:r>
              <a:rPr lang="en-US"/>
              <a:t>Autumn 2016</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60F95-BFAF-4D28-A6CD-94620953BBAC}" type="slidenum">
              <a:rPr lang="en-US" altLang="en-US" sz="1200">
                <a:solidFill>
                  <a:srgbClr val="898989"/>
                </a:solidFill>
                <a:latin typeface="Times New Roman" panose="02020603050405020304" pitchFamily="18" charset="0"/>
              </a:rPr>
              <a:pPr>
                <a:spcBef>
                  <a:spcPct val="0"/>
                </a:spcBef>
                <a:buFontTx/>
                <a:buNone/>
              </a:pPr>
              <a:t>37</a:t>
            </a:fld>
            <a:endParaRPr lang="en-US" altLang="en-US" sz="1200">
              <a:solidFill>
                <a:srgbClr val="898989"/>
              </a:solidFill>
              <a:latin typeface="Times New Roman" panose="02020603050405020304" pitchFamily="18" charset="0"/>
            </a:endParaRPr>
          </a:p>
        </p:txBody>
      </p:sp>
      <p:sp>
        <p:nvSpPr>
          <p:cNvPr id="72710" name="Rectangle 5"/>
          <p:cNvSpPr>
            <a:spLocks noChangeArrowheads="1"/>
          </p:cNvSpPr>
          <p:nvPr/>
        </p:nvSpPr>
        <p:spPr bwMode="auto">
          <a:xfrm>
            <a:off x="6858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1" name="Rectangle 6"/>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2" name="Rectangle 7"/>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3" name="Rectangle 9"/>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4" name="Line 10"/>
          <p:cNvSpPr>
            <a:spLocks noChangeShapeType="1"/>
          </p:cNvSpPr>
          <p:nvPr/>
        </p:nvSpPr>
        <p:spPr bwMode="auto">
          <a:xfrm>
            <a:off x="14478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2715" name="Line 11"/>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2716" name="Line 12"/>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2717" name="Line 13"/>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2718" name="Rectangle 8"/>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7239000" y="5257800"/>
            <a:ext cx="533400" cy="609600"/>
            <a:chOff x="4560" y="3312"/>
            <a:chExt cx="336" cy="384"/>
          </a:xfrm>
        </p:grpSpPr>
        <p:sp>
          <p:nvSpPr>
            <p:cNvPr id="72731" name="Line 1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72732" name="Line 1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sp>
        <p:nvSpPr>
          <p:cNvPr id="72720" name="Text Box 17"/>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2721" name="Text Box 18"/>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72722" name="Line 19"/>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08564" name="Line 20"/>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nvGrpSpPr>
          <p:cNvPr id="3" name="Group 22"/>
          <p:cNvGrpSpPr>
            <a:grpSpLocks/>
          </p:cNvGrpSpPr>
          <p:nvPr/>
        </p:nvGrpSpPr>
        <p:grpSpPr bwMode="auto">
          <a:xfrm>
            <a:off x="7543800" y="4114800"/>
            <a:ext cx="1295400" cy="914400"/>
            <a:chOff x="4080" y="3120"/>
            <a:chExt cx="816" cy="576"/>
          </a:xfrm>
        </p:grpSpPr>
        <p:sp>
          <p:nvSpPr>
            <p:cNvPr id="72728" name="Rectangle 23"/>
            <p:cNvSpPr>
              <a:spLocks noChangeArrowheads="1"/>
            </p:cNvSpPr>
            <p:nvPr/>
          </p:nvSpPr>
          <p:spPr bwMode="auto">
            <a:xfrm>
              <a:off x="4080"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29" name="Line 2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72730" name="Line 2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sp>
        <p:nvSpPr>
          <p:cNvPr id="108574" name="Line 30"/>
          <p:cNvSpPr>
            <a:spLocks noChangeShapeType="1"/>
          </p:cNvSpPr>
          <p:nvPr/>
        </p:nvSpPr>
        <p:spPr bwMode="auto">
          <a:xfrm flipV="1">
            <a:off x="7391400" y="4724400"/>
            <a:ext cx="533400" cy="381000"/>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08576" name="Line 32"/>
          <p:cNvSpPr>
            <a:spLocks noChangeShapeType="1"/>
          </p:cNvSpPr>
          <p:nvPr/>
        </p:nvSpPr>
        <p:spPr bwMode="auto">
          <a:xfrm>
            <a:off x="7239000" y="4419600"/>
            <a:ext cx="304800" cy="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08577" name="Text Box 33"/>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ENQUEUE</a:t>
            </a:r>
          </a:p>
        </p:txBody>
      </p:sp>
      <p:sp>
        <p:nvSpPr>
          <p:cNvPr id="30"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181939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checkerboard(across)">
                                      <p:cBhvr>
                                        <p:cTn id="7" dur="500"/>
                                        <p:tgtEl>
                                          <p:spTgt spid="108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8574"/>
                                        </p:tgtEl>
                                        <p:attrNameLst>
                                          <p:attrName>style.visibility</p:attrName>
                                        </p:attrNameLst>
                                      </p:cBhvr>
                                      <p:to>
                                        <p:strVal val="visible"/>
                                      </p:to>
                                    </p:set>
                                    <p:animEffect transition="in" filter="checkerboard(across)">
                                      <p:cBhvr>
                                        <p:cTn id="23" dur="500"/>
                                        <p:tgtEl>
                                          <p:spTgt spid="108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8564"/>
                                        </p:tgtEl>
                                      </p:cBhvr>
                                    </p:animEffect>
                                    <p:set>
                                      <p:cBhvr>
                                        <p:cTn id="28" dur="1" fill="hold">
                                          <p:stCondLst>
                                            <p:cond delay="499"/>
                                          </p:stCondLst>
                                        </p:cTn>
                                        <p:tgtEl>
                                          <p:spTgt spid="10856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8576"/>
                                        </p:tgtEl>
                                        <p:attrNameLst>
                                          <p:attrName>style.visibility</p:attrName>
                                        </p:attrNameLst>
                                      </p:cBhvr>
                                      <p:to>
                                        <p:strVal val="visible"/>
                                      </p:to>
                                    </p:set>
                                    <p:animEffect transition="in" filter="checkerboard(across)">
                                      <p:cBhvr>
                                        <p:cTn id="33" dur="500"/>
                                        <p:tgtEl>
                                          <p:spTgt spid="10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74" grpId="0" animBg="1"/>
      <p:bldP spid="108576" grpId="0" animBg="1"/>
      <p:bldP spid="1085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3" name="Footer Placeholder 4"/>
          <p:cNvSpPr>
            <a:spLocks noGrp="1"/>
          </p:cNvSpPr>
          <p:nvPr>
            <p:ph type="ftr" sz="quarter" idx="11"/>
          </p:nvPr>
        </p:nvSpPr>
        <p:spPr/>
        <p:txBody>
          <a:bodyPr/>
          <a:lstStyle/>
          <a:p>
            <a:pPr>
              <a:defRPr/>
            </a:pPr>
            <a:r>
              <a:rPr lang="en-US"/>
              <a:t>Autumn 2016</a:t>
            </a:r>
          </a:p>
        </p:txBody>
      </p:sp>
      <p:sp>
        <p:nvSpPr>
          <p:cNvPr id="737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5B2E62-4190-49F7-958B-D9C117580B0C}" type="slidenum">
              <a:rPr lang="en-US" altLang="en-US" sz="1200">
                <a:solidFill>
                  <a:srgbClr val="898989"/>
                </a:solidFill>
                <a:latin typeface="Times New Roman" panose="02020603050405020304" pitchFamily="18" charset="0"/>
              </a:rPr>
              <a:pPr>
                <a:spcBef>
                  <a:spcPct val="0"/>
                </a:spcBef>
                <a:buFontTx/>
                <a:buNone/>
              </a:pPr>
              <a:t>38</a:t>
            </a:fld>
            <a:endParaRPr lang="en-US" altLang="en-US" sz="1200">
              <a:solidFill>
                <a:srgbClr val="898989"/>
              </a:solidFill>
              <a:latin typeface="Times New Roman" panose="02020603050405020304" pitchFamily="18" charset="0"/>
            </a:endParaRPr>
          </a:p>
        </p:txBody>
      </p:sp>
      <p:sp>
        <p:nvSpPr>
          <p:cNvPr id="73734" name="Rectangle 4"/>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5" name="Rectangle 5"/>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6" name="Rectangle 6"/>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685800" y="4953000"/>
            <a:ext cx="1447800" cy="609600"/>
            <a:chOff x="432" y="3120"/>
            <a:chExt cx="912" cy="384"/>
          </a:xfrm>
        </p:grpSpPr>
        <p:sp>
          <p:nvSpPr>
            <p:cNvPr id="73751" name="Rectangle 3"/>
            <p:cNvSpPr>
              <a:spLocks noChangeArrowheads="1"/>
            </p:cNvSpPr>
            <p:nvPr/>
          </p:nvSpPr>
          <p:spPr bwMode="auto">
            <a:xfrm>
              <a:off x="432"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52" name="Line 7"/>
            <p:cNvSpPr>
              <a:spLocks noChangeShapeType="1"/>
            </p:cNvSpPr>
            <p:nvPr/>
          </p:nvSpPr>
          <p:spPr bwMode="auto">
            <a:xfrm>
              <a:off x="912" y="3312"/>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73738" name="Line 8"/>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3739" name="Line 9"/>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3740" name="Line 10"/>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3741" name="Rectangle 11"/>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73742" name="Group 12"/>
          <p:cNvGrpSpPr>
            <a:grpSpLocks/>
          </p:cNvGrpSpPr>
          <p:nvPr/>
        </p:nvGrpSpPr>
        <p:grpSpPr bwMode="auto">
          <a:xfrm>
            <a:off x="7239000" y="5257800"/>
            <a:ext cx="533400" cy="609600"/>
            <a:chOff x="4560" y="3312"/>
            <a:chExt cx="336" cy="384"/>
          </a:xfrm>
        </p:grpSpPr>
        <p:sp>
          <p:nvSpPr>
            <p:cNvPr id="73749" name="Line 13"/>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73750" name="Line 14"/>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xmlns="">
                  <a:noFill/>
                </a14:hiddenFill>
              </a:ext>
            </a:extLst>
          </p:spPr>
          <p:txBody>
            <a:bodyPr/>
            <a:lstStyle/>
            <a:p>
              <a:endParaRPr lang="en-IN"/>
            </a:p>
          </p:txBody>
        </p:sp>
      </p:grpSp>
      <p:sp>
        <p:nvSpPr>
          <p:cNvPr id="73743" name="Text Box 15"/>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3744" name="Text Box 16"/>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109585" name="Line 17"/>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3746" name="Line 18"/>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09593" name="Text Box 25"/>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DEQUEUE</a:t>
            </a:r>
          </a:p>
        </p:txBody>
      </p:sp>
      <p:sp>
        <p:nvSpPr>
          <p:cNvPr id="109595" name="Line 27"/>
          <p:cNvSpPr>
            <a:spLocks noChangeShapeType="1"/>
          </p:cNvSpPr>
          <p:nvPr/>
        </p:nvSpPr>
        <p:spPr bwMode="auto">
          <a:xfrm>
            <a:off x="1219200" y="4495800"/>
            <a:ext cx="914400" cy="68580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26"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88955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93"/>
                                        </p:tgtEl>
                                        <p:attrNameLst>
                                          <p:attrName>style.visibility</p:attrName>
                                        </p:attrNameLst>
                                      </p:cBhvr>
                                      <p:to>
                                        <p:strVal val="visible"/>
                                      </p:to>
                                    </p:set>
                                    <p:animEffect transition="in" filter="checkerboard(across)">
                                      <p:cBhvr>
                                        <p:cTn id="7" dur="500"/>
                                        <p:tgtEl>
                                          <p:spTgt spid="109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9585"/>
                                        </p:tgtEl>
                                      </p:cBhvr>
                                    </p:animEffect>
                                    <p:set>
                                      <p:cBhvr>
                                        <p:cTn id="18" dur="1" fill="hold">
                                          <p:stCondLst>
                                            <p:cond delay="499"/>
                                          </p:stCondLst>
                                        </p:cTn>
                                        <p:tgtEl>
                                          <p:spTgt spid="10958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9595"/>
                                        </p:tgtEl>
                                        <p:attrNameLst>
                                          <p:attrName>style.visibility</p:attrName>
                                        </p:attrNameLst>
                                      </p:cBhvr>
                                      <p:to>
                                        <p:strVal val="visible"/>
                                      </p:to>
                                    </p:set>
                                    <p:animEffect transition="in" filter="checkerboard(across)">
                                      <p:cBhvr>
                                        <p:cTn id="23" dur="500"/>
                                        <p:tgtEl>
                                          <p:spTgt spid="10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nimBg="1"/>
      <p:bldP spid="109593" grpId="0"/>
      <p:bldP spid="1095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1123628"/>
            <a:ext cx="3970785" cy="25922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endParaRPr lang="en-US" altLang="en-US" sz="14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qrear</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QUEUE</a:t>
            </a:r>
            <a:r>
              <a:rPr lang="en-US" altLang="en-US" sz="1400" dirty="0">
                <a:solidFill>
                  <a:srgbClr val="800080"/>
                </a:solidFill>
                <a:latin typeface="Courier New" panose="02070309020205020404" pitchFamily="49" charset="0"/>
              </a:rPr>
              <a:t>;</a:t>
            </a:r>
          </a:p>
        </p:txBody>
      </p:sp>
      <p:sp>
        <p:nvSpPr>
          <p:cNvPr id="8" name="Rounded Rectangle 7"/>
          <p:cNvSpPr/>
          <p:nvPr/>
        </p:nvSpPr>
        <p:spPr>
          <a:xfrm>
            <a:off x="2819354" y="3933056"/>
            <a:ext cx="5867446" cy="22391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void </a:t>
            </a:r>
            <a:r>
              <a:rPr lang="en-US" altLang="en-US" sz="1400" dirty="0" err="1">
                <a:solidFill>
                  <a:srgbClr val="800080"/>
                </a:solidFill>
                <a:latin typeface="Courier New" panose="02070309020205020404" pitchFamily="49" charset="0"/>
              </a:rPr>
              <a:t>enqueue</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q,int</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*q1;</a:t>
            </a:r>
          </a:p>
          <a:p>
            <a:pPr>
              <a:lnSpc>
                <a:spcPct val="90000"/>
              </a:lnSpc>
            </a:pPr>
            <a:r>
              <a:rPr lang="en-US" altLang="en-US" sz="1400" dirty="0">
                <a:solidFill>
                  <a:srgbClr val="800080"/>
                </a:solidFill>
                <a:latin typeface="Courier New" panose="02070309020205020404" pitchFamily="49" charset="0"/>
              </a:rPr>
              <a:t>   q1=(</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   q1-&gt;next=q-&gt;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xmlns="" val="351265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 stack is an Abstract Data Type (ADT), commonly used in most programming languages. It is named stack as it behaves like a real-world stack, for example – a deck of cards or a pile of plates, etc.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1026" name="Picture 2" descr="Stack Exampl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75656" y="3140968"/>
            <a:ext cx="6134937" cy="1593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835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564755" y="1052736"/>
            <a:ext cx="2646734" cy="2448272"/>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size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count=0;</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count++;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return count;</a:t>
            </a:r>
          </a:p>
          <a:p>
            <a:pPr>
              <a:lnSpc>
                <a:spcPct val="90000"/>
              </a:lnSpc>
            </a:pPr>
            <a:r>
              <a:rPr lang="en-US" altLang="en-US" sz="1400" dirty="0">
                <a:solidFill>
                  <a:srgbClr val="800080"/>
                </a:solidFill>
                <a:latin typeface="Courier New" panose="02070309020205020404" pitchFamily="49" charset="0"/>
              </a:rPr>
              <a:t>}</a:t>
            </a:r>
          </a:p>
        </p:txBody>
      </p:sp>
      <p:sp>
        <p:nvSpPr>
          <p:cNvPr id="8" name="Rounded Rectangle 7"/>
          <p:cNvSpPr/>
          <p:nvPr/>
        </p:nvSpPr>
        <p:spPr>
          <a:xfrm>
            <a:off x="464591" y="3713826"/>
            <a:ext cx="2880320" cy="22717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peek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return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
        <p:nvSpPr>
          <p:cNvPr id="9" name="Rounded Rectangle 8"/>
          <p:cNvSpPr/>
          <p:nvPr/>
        </p:nvSpPr>
        <p:spPr>
          <a:xfrm>
            <a:off x="4166289" y="1772816"/>
            <a:ext cx="4011821" cy="345638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dequeue</a:t>
            </a:r>
            <a:r>
              <a:rPr lang="en-US" altLang="en-US" sz="1400" dirty="0">
                <a:solidFill>
                  <a:srgbClr val="800080"/>
                </a:solidFill>
                <a:latin typeface="Courier New" panose="02070309020205020404" pitchFamily="49" charset="0"/>
              </a:rPr>
              <a:t>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-&gt;next=NULL;</a:t>
            </a:r>
          </a:p>
          <a:p>
            <a:pPr>
              <a:lnSpc>
                <a:spcPct val="90000"/>
              </a:lnSpc>
            </a:pPr>
            <a:r>
              <a:rPr lang="en-US" altLang="en-US" sz="1400" dirty="0">
                <a:solidFill>
                  <a:srgbClr val="800080"/>
                </a:solidFill>
                <a:latin typeface="Courier New" panose="02070309020205020404" pitchFamily="49" charset="0"/>
              </a:rPr>
              <a:t>   free(q1);</a:t>
            </a:r>
          </a:p>
          <a:p>
            <a:pPr>
              <a:lnSpc>
                <a:spcPct val="90000"/>
              </a:lnSpc>
            </a:pPr>
            <a:r>
              <a:rPr lang="en-US" altLang="en-US" sz="1400" dirty="0">
                <a:solidFill>
                  <a:srgbClr val="800080"/>
                </a:solidFill>
                <a:latin typeface="Courier New" panose="02070309020205020404" pitchFamily="49" charset="0"/>
              </a:rPr>
              <a:t>return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xmlns="" val="3043575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a:spLocks noGrp="1" noChangeArrowheads="1"/>
          </p:cNvSpPr>
          <p:nvPr>
            <p:ph idx="4294967295"/>
          </p:nvPr>
        </p:nvSpPr>
        <p:spPr>
          <a:xfrm>
            <a:off x="421196" y="1265237"/>
            <a:ext cx="8229600" cy="4525963"/>
          </a:xfrm>
          <a:prstGeom prst="rect">
            <a:avLst/>
          </a:prstGeom>
        </p:spPr>
        <p:txBody>
          <a:bodyPr>
            <a:normAutofit/>
          </a:bodyPr>
          <a:lstStyle/>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The size of the queue depends on the number and order of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and </a:t>
            </a:r>
            <a:r>
              <a:rPr lang="en-IN" altLang="en-US" dirty="0" err="1">
                <a:solidFill>
                  <a:srgbClr val="002060"/>
                </a:solidFill>
                <a:latin typeface="Times New Roman" pitchFamily="18" charset="0"/>
                <a:cs typeface="Times New Roman" pitchFamily="18" charset="0"/>
              </a:rPr>
              <a:t>dequeue</a:t>
            </a:r>
            <a:r>
              <a:rPr lang="en-IN" altLang="en-US" dirty="0">
                <a:solidFill>
                  <a:srgbClr val="002060"/>
                </a:solidFill>
                <a:latin typeface="Times New Roman" pitchFamily="18" charset="0"/>
                <a:cs typeface="Times New Roman" pitchFamily="18" charset="0"/>
              </a:rPr>
              <a:t>.</a:t>
            </a:r>
          </a:p>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It may be situation where memory is available but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is not possible.</a:t>
            </a:r>
            <a:endParaRPr lang="en-US" altLang="en-US" dirty="0">
              <a:solidFill>
                <a:srgbClr val="002060"/>
              </a:solidFill>
              <a:latin typeface="Times New Roman" pitchFamily="18" charset="0"/>
              <a:cs typeface="Times New Roman" pitchFamily="18" charset="0"/>
            </a:endParaRP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8" name="Footer Placeholder 4"/>
          <p:cNvSpPr>
            <a:spLocks noGrp="1"/>
          </p:cNvSpPr>
          <p:nvPr>
            <p:ph type="ftr" sz="quarter" idx="11"/>
          </p:nvPr>
        </p:nvSpPr>
        <p:spPr/>
        <p:txBody>
          <a:bodyPr/>
          <a:lstStyle/>
          <a:p>
            <a:pPr>
              <a:defRPr/>
            </a:pPr>
            <a:r>
              <a:rPr lang="en-US"/>
              <a:t>Autumn 2016</a:t>
            </a: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681434-8FC1-492D-AA8C-1DE458CB4EA5}" type="slidenum">
              <a:rPr lang="en-US" altLang="en-US" sz="1200">
                <a:solidFill>
                  <a:srgbClr val="898989"/>
                </a:solidFill>
                <a:latin typeface="Times New Roman" panose="02020603050405020304" pitchFamily="18" charset="0"/>
              </a:rPr>
              <a:pPr>
                <a:spcBef>
                  <a:spcPct val="0"/>
                </a:spcBef>
                <a:buFontTx/>
                <a:buNone/>
              </a:pPr>
              <a:t>41</a:t>
            </a:fld>
            <a:endParaRPr lang="en-US" altLang="en-US" sz="1200">
              <a:solidFill>
                <a:srgbClr val="898989"/>
              </a:solidFill>
              <a:latin typeface="Times New Roman" panose="02020603050405020304" pitchFamily="18" charset="0"/>
            </a:endParaRPr>
          </a:p>
        </p:txBody>
      </p:sp>
      <p:sp>
        <p:nvSpPr>
          <p:cNvPr id="80902" name="Rectangle 11"/>
          <p:cNvSpPr>
            <a:spLocks noChangeArrowheads="1"/>
          </p:cNvSpPr>
          <p:nvPr/>
        </p:nvSpPr>
        <p:spPr bwMode="auto">
          <a:xfrm>
            <a:off x="1905000" y="4038600"/>
            <a:ext cx="4572000" cy="609600"/>
          </a:xfrm>
          <a:prstGeom prst="rect">
            <a:avLst/>
          </a:prstGeom>
          <a:solidFill>
            <a:schemeClr val="hlink"/>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2644" name="Rectangle 4"/>
          <p:cNvSpPr>
            <a:spLocks noChangeArrowheads="1"/>
          </p:cNvSpPr>
          <p:nvPr/>
        </p:nvSpPr>
        <p:spPr bwMode="auto">
          <a:xfrm>
            <a:off x="19050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4" name="Rectangle 5"/>
          <p:cNvSpPr>
            <a:spLocks noChangeArrowheads="1"/>
          </p:cNvSpPr>
          <p:nvPr/>
        </p:nvSpPr>
        <p:spPr bwMode="auto">
          <a:xfrm>
            <a:off x="24384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5" name="Rectangle 6"/>
          <p:cNvSpPr>
            <a:spLocks noChangeArrowheads="1"/>
          </p:cNvSpPr>
          <p:nvPr/>
        </p:nvSpPr>
        <p:spPr bwMode="auto">
          <a:xfrm>
            <a:off x="29718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6" name="Rectangle 7"/>
          <p:cNvSpPr>
            <a:spLocks noChangeArrowheads="1"/>
          </p:cNvSpPr>
          <p:nvPr/>
        </p:nvSpPr>
        <p:spPr bwMode="auto">
          <a:xfrm>
            <a:off x="35052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14"/>
          <p:cNvGrpSpPr>
            <a:grpSpLocks/>
          </p:cNvGrpSpPr>
          <p:nvPr/>
        </p:nvGrpSpPr>
        <p:grpSpPr bwMode="auto">
          <a:xfrm>
            <a:off x="1812925" y="4572000"/>
            <a:ext cx="876300" cy="987425"/>
            <a:chOff x="1142" y="2880"/>
            <a:chExt cx="552" cy="622"/>
          </a:xfrm>
        </p:grpSpPr>
        <p:sp>
          <p:nvSpPr>
            <p:cNvPr id="80924" name="Text Box 12"/>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25" name="Line 13"/>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grpSp>
        <p:nvGrpSpPr>
          <p:cNvPr id="3" name="Group 15"/>
          <p:cNvGrpSpPr>
            <a:grpSpLocks/>
          </p:cNvGrpSpPr>
          <p:nvPr/>
        </p:nvGrpSpPr>
        <p:grpSpPr bwMode="auto">
          <a:xfrm>
            <a:off x="3352800" y="4572000"/>
            <a:ext cx="773113" cy="987425"/>
            <a:chOff x="1142" y="2880"/>
            <a:chExt cx="487" cy="622"/>
          </a:xfrm>
        </p:grpSpPr>
        <p:sp>
          <p:nvSpPr>
            <p:cNvPr id="80922" name="Text Box 16"/>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3" name="Line 17"/>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12658" name="Rectangle 18"/>
          <p:cNvSpPr>
            <a:spLocks noChangeArrowheads="1"/>
          </p:cNvSpPr>
          <p:nvPr/>
        </p:nvSpPr>
        <p:spPr bwMode="auto">
          <a:xfrm>
            <a:off x="40386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4" name="Group 19"/>
          <p:cNvGrpSpPr>
            <a:grpSpLocks/>
          </p:cNvGrpSpPr>
          <p:nvPr/>
        </p:nvGrpSpPr>
        <p:grpSpPr bwMode="auto">
          <a:xfrm>
            <a:off x="3798888" y="4572000"/>
            <a:ext cx="773112" cy="987425"/>
            <a:chOff x="1142" y="2880"/>
            <a:chExt cx="487" cy="622"/>
          </a:xfrm>
        </p:grpSpPr>
        <p:sp>
          <p:nvSpPr>
            <p:cNvPr id="80920" name="Text Box 20"/>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1" name="Line 21"/>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12662" name="Text Box 22"/>
          <p:cNvSpPr txBox="1">
            <a:spLocks noChangeArrowheads="1"/>
          </p:cNvSpPr>
          <p:nvPr/>
        </p:nvSpPr>
        <p:spPr bwMode="auto">
          <a:xfrm>
            <a:off x="2292350" y="2593554"/>
            <a:ext cx="1692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ENQUEUE</a:t>
            </a:r>
          </a:p>
        </p:txBody>
      </p:sp>
      <p:grpSp>
        <p:nvGrpSpPr>
          <p:cNvPr id="5" name="Group 23"/>
          <p:cNvGrpSpPr>
            <a:grpSpLocks/>
          </p:cNvGrpSpPr>
          <p:nvPr/>
        </p:nvGrpSpPr>
        <p:grpSpPr bwMode="auto">
          <a:xfrm>
            <a:off x="2209800" y="4648200"/>
            <a:ext cx="876300" cy="987425"/>
            <a:chOff x="1142" y="2880"/>
            <a:chExt cx="552" cy="622"/>
          </a:xfrm>
        </p:grpSpPr>
        <p:sp>
          <p:nvSpPr>
            <p:cNvPr id="80918" name="Text Box 24"/>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19" name="Line 25"/>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12666" name="Text Box 26"/>
          <p:cNvSpPr txBox="1">
            <a:spLocks noChangeArrowheads="1"/>
          </p:cNvSpPr>
          <p:nvPr/>
        </p:nvSpPr>
        <p:spPr bwMode="auto">
          <a:xfrm>
            <a:off x="4606131" y="2580829"/>
            <a:ext cx="1692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DEQUEUE</a:t>
            </a:r>
          </a:p>
        </p:txBody>
      </p:sp>
      <p:sp>
        <p:nvSpPr>
          <p:cNvPr id="112667" name="Text Box 27"/>
          <p:cNvSpPr txBox="1">
            <a:spLocks noChangeArrowheads="1"/>
          </p:cNvSpPr>
          <p:nvPr/>
        </p:nvSpPr>
        <p:spPr bwMode="auto">
          <a:xfrm>
            <a:off x="1203325" y="3115816"/>
            <a:ext cx="66664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Effective queuing storage area of array gets reduced.</a:t>
            </a:r>
          </a:p>
        </p:txBody>
      </p:sp>
      <p:sp>
        <p:nvSpPr>
          <p:cNvPr id="112668" name="Text Box 28"/>
          <p:cNvSpPr txBox="1">
            <a:spLocks noChangeArrowheads="1"/>
          </p:cNvSpPr>
          <p:nvPr/>
        </p:nvSpPr>
        <p:spPr bwMode="auto">
          <a:xfrm>
            <a:off x="4114800" y="5791200"/>
            <a:ext cx="38731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Use of circular array indexing</a:t>
            </a:r>
          </a:p>
        </p:txBody>
      </p:sp>
      <p:sp>
        <p:nvSpPr>
          <p:cNvPr id="80916" name="Text Box 29"/>
          <p:cNvSpPr txBox="1">
            <a:spLocks noChangeArrowheads="1"/>
          </p:cNvSpPr>
          <p:nvPr/>
        </p:nvSpPr>
        <p:spPr bwMode="auto">
          <a:xfrm>
            <a:off x="1981200" y="35814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0</a:t>
            </a:r>
          </a:p>
        </p:txBody>
      </p:sp>
      <p:sp>
        <p:nvSpPr>
          <p:cNvPr id="80917" name="Text Box 30"/>
          <p:cNvSpPr txBox="1">
            <a:spLocks noChangeArrowheads="1"/>
          </p:cNvSpPr>
          <p:nvPr/>
        </p:nvSpPr>
        <p:spPr bwMode="auto">
          <a:xfrm>
            <a:off x="6096000" y="3581400"/>
            <a:ext cx="404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N</a:t>
            </a:r>
          </a:p>
        </p:txBody>
      </p:sp>
      <p:sp>
        <p:nvSpPr>
          <p:cNvPr id="31"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Problem With Array Implementation</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20291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58"/>
                                        </p:tgtEl>
                                        <p:attrNameLst>
                                          <p:attrName>style.visibility</p:attrName>
                                        </p:attrNameLst>
                                      </p:cBhvr>
                                      <p:to>
                                        <p:strVal val="visible"/>
                                      </p:to>
                                    </p:set>
                                    <p:animEffect transition="in" filter="checkerboard(across)">
                                      <p:cBhvr>
                                        <p:cTn id="17" dur="500"/>
                                        <p:tgtEl>
                                          <p:spTgt spid="112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62"/>
                                        </p:tgtEl>
                                        <p:attrNameLst>
                                          <p:attrName>style.visibility</p:attrName>
                                        </p:attrNameLst>
                                      </p:cBhvr>
                                      <p:to>
                                        <p:strVal val="visible"/>
                                      </p:to>
                                    </p:set>
                                    <p:animEffect transition="in" filter="checkerboard(across)">
                                      <p:cBhvr>
                                        <p:cTn id="22" dur="500"/>
                                        <p:tgtEl>
                                          <p:spTgt spid="112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112662"/>
                                        </p:tgtEl>
                                      </p:cBhvr>
                                    </p:animEffect>
                                    <p:set>
                                      <p:cBhvr>
                                        <p:cTn id="27" dur="1" fill="hold">
                                          <p:stCondLst>
                                            <p:cond delay="499"/>
                                          </p:stCondLst>
                                        </p:cTn>
                                        <p:tgtEl>
                                          <p:spTgt spid="11266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12644"/>
                                        </p:tgtEl>
                                      </p:cBhvr>
                                    </p:animEffect>
                                    <p:set>
                                      <p:cBhvr>
                                        <p:cTn id="32" dur="1" fill="hold">
                                          <p:stCondLst>
                                            <p:cond delay="499"/>
                                          </p:stCondLst>
                                        </p:cTn>
                                        <p:tgtEl>
                                          <p:spTgt spid="11264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66"/>
                                        </p:tgtEl>
                                        <p:attrNameLst>
                                          <p:attrName>style.visibility</p:attrName>
                                        </p:attrNameLst>
                                      </p:cBhvr>
                                      <p:to>
                                        <p:strVal val="visible"/>
                                      </p:to>
                                    </p:set>
                                    <p:animEffect transition="in" filter="checkerboard(across)">
                                      <p:cBhvr>
                                        <p:cTn id="47" dur="500"/>
                                        <p:tgtEl>
                                          <p:spTgt spid="112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12666"/>
                                        </p:tgtEl>
                                      </p:cBhvr>
                                    </p:animEffect>
                                    <p:set>
                                      <p:cBhvr>
                                        <p:cTn id="52" dur="1" fill="hold">
                                          <p:stCondLst>
                                            <p:cond delay="499"/>
                                          </p:stCondLst>
                                        </p:cTn>
                                        <p:tgtEl>
                                          <p:spTgt spid="11266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2667"/>
                                        </p:tgtEl>
                                        <p:attrNameLst>
                                          <p:attrName>style.visibility</p:attrName>
                                        </p:attrNameLst>
                                      </p:cBhvr>
                                      <p:to>
                                        <p:strVal val="visible"/>
                                      </p:to>
                                    </p:set>
                                    <p:animEffect transition="in" filter="checkerboard(across)">
                                      <p:cBhvr>
                                        <p:cTn id="57" dur="500"/>
                                        <p:tgtEl>
                                          <p:spTgt spid="112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12668"/>
                                        </p:tgtEl>
                                        <p:attrNameLst>
                                          <p:attrName>style.visibility</p:attrName>
                                        </p:attrNameLst>
                                      </p:cBhvr>
                                      <p:to>
                                        <p:strVal val="visible"/>
                                      </p:to>
                                    </p:set>
                                    <p:animEffect transition="in" filter="checkerboard(across)">
                                      <p:cBhvr>
                                        <p:cTn id="62" dur="500"/>
                                        <p:tgtEl>
                                          <p:spTgt spid="112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8" grpId="0" animBg="1"/>
      <p:bldP spid="112662" grpId="0"/>
      <p:bldP spid="112662" grpId="1"/>
      <p:bldP spid="112666" grpId="0"/>
      <p:bldP spid="112666" grpId="1"/>
      <p:bldP spid="112667" grpId="0"/>
      <p:bldP spid="11266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Queues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Waiting lists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Access to shared resources (e.g., printer)</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Multiprogramming</a:t>
            </a:r>
          </a:p>
          <a:p>
            <a:pPr marL="45720" indent="0" algn="just">
              <a:lnSpc>
                <a:spcPct val="110000"/>
              </a:lnSpc>
              <a:buNone/>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Auxiliary data structure for algorithms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xmlns="" val="2623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Can be implemented by means of Array, Structure, Pointers and Linked List.</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Stack can either be a fixed size or dynamic.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2050" name="Picture 2" descr="Stack Representati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91680" y="1196752"/>
            <a:ext cx="5898628" cy="3604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138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9" name="Oval 18"/>
          <p:cNvSpPr>
            <a:spLocks noChangeArrowheads="1"/>
          </p:cNvSpPr>
          <p:nvPr/>
        </p:nvSpPr>
        <p:spPr bwMode="auto">
          <a:xfrm>
            <a:off x="4991100" y="12573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0"/>
              </a:spcBef>
              <a:buFontTx/>
              <a:buNone/>
            </a:pPr>
            <a:r>
              <a:rPr lang="en-US" altLang="en-US" sz="2800" dirty="0">
                <a:solidFill>
                  <a:srgbClr val="0070C0"/>
                </a:solidFill>
                <a:latin typeface="Courier New" panose="02070309020205020404" pitchFamily="49" charset="0"/>
                <a:cs typeface="Courier New" panose="02070309020205020404" pitchFamily="49" charset="0"/>
              </a:rPr>
              <a:t>STACK</a:t>
            </a:r>
          </a:p>
        </p:txBody>
      </p:sp>
      <p:sp>
        <p:nvSpPr>
          <p:cNvPr id="20" name="Line 3"/>
          <p:cNvSpPr>
            <a:spLocks noChangeShapeType="1"/>
          </p:cNvSpPr>
          <p:nvPr/>
        </p:nvSpPr>
        <p:spPr bwMode="auto">
          <a:xfrm>
            <a:off x="3009900" y="13335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1" name="Line 4"/>
          <p:cNvSpPr>
            <a:spLocks noChangeShapeType="1"/>
          </p:cNvSpPr>
          <p:nvPr/>
        </p:nvSpPr>
        <p:spPr bwMode="auto">
          <a:xfrm>
            <a:off x="3086100" y="24003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2" name="Line 5"/>
          <p:cNvSpPr>
            <a:spLocks noChangeShapeType="1"/>
          </p:cNvSpPr>
          <p:nvPr/>
        </p:nvSpPr>
        <p:spPr bwMode="auto">
          <a:xfrm>
            <a:off x="3162300" y="3390900"/>
            <a:ext cx="1828800" cy="1588"/>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3" name="Line 6"/>
          <p:cNvSpPr>
            <a:spLocks noChangeShapeType="1"/>
          </p:cNvSpPr>
          <p:nvPr/>
        </p:nvSpPr>
        <p:spPr bwMode="auto">
          <a:xfrm flipV="1">
            <a:off x="3086100" y="40005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4" name="Line 7"/>
          <p:cNvSpPr>
            <a:spLocks noChangeShapeType="1"/>
          </p:cNvSpPr>
          <p:nvPr/>
        </p:nvSpPr>
        <p:spPr bwMode="auto">
          <a:xfrm flipV="1">
            <a:off x="3086100" y="44577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5" name="Text Box 8"/>
          <p:cNvSpPr txBox="1">
            <a:spLocks noChangeArrowheads="1"/>
          </p:cNvSpPr>
          <p:nvPr/>
        </p:nvSpPr>
        <p:spPr bwMode="auto">
          <a:xfrm>
            <a:off x="1943100" y="1028700"/>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push</a:t>
            </a:r>
          </a:p>
        </p:txBody>
      </p:sp>
      <p:sp>
        <p:nvSpPr>
          <p:cNvPr id="26" name="Text Box 9"/>
          <p:cNvSpPr txBox="1">
            <a:spLocks noChangeArrowheads="1"/>
          </p:cNvSpPr>
          <p:nvPr/>
        </p:nvSpPr>
        <p:spPr bwMode="auto">
          <a:xfrm>
            <a:off x="1866900" y="30861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create</a:t>
            </a:r>
          </a:p>
        </p:txBody>
      </p:sp>
      <p:sp>
        <p:nvSpPr>
          <p:cNvPr id="27" name="Text Box 10"/>
          <p:cNvSpPr txBox="1">
            <a:spLocks noChangeArrowheads="1"/>
          </p:cNvSpPr>
          <p:nvPr/>
        </p:nvSpPr>
        <p:spPr bwMode="auto">
          <a:xfrm>
            <a:off x="2019300" y="2171700"/>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pop</a:t>
            </a:r>
          </a:p>
        </p:txBody>
      </p:sp>
      <p:sp>
        <p:nvSpPr>
          <p:cNvPr id="28" name="Text Box 11"/>
          <p:cNvSpPr txBox="1">
            <a:spLocks noChangeArrowheads="1"/>
          </p:cNvSpPr>
          <p:nvPr/>
        </p:nvSpPr>
        <p:spPr bwMode="auto">
          <a:xfrm>
            <a:off x="1638300" y="4983559"/>
            <a:ext cx="1447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isfull</a:t>
            </a:r>
            <a:endParaRPr lang="en-US" altLang="en-US" sz="2400" dirty="0">
              <a:solidFill>
                <a:srgbClr val="0070C0"/>
              </a:solidFill>
              <a:latin typeface="Courier New" panose="02070309020205020404" pitchFamily="49" charset="0"/>
              <a:cs typeface="Courier New" panose="02070309020205020404" pitchFamily="49" charset="0"/>
            </a:endParaRPr>
          </a:p>
        </p:txBody>
      </p:sp>
      <p:sp>
        <p:nvSpPr>
          <p:cNvPr id="29" name="Text Box 12"/>
          <p:cNvSpPr txBox="1">
            <a:spLocks noChangeArrowheads="1"/>
          </p:cNvSpPr>
          <p:nvPr/>
        </p:nvSpPr>
        <p:spPr bwMode="auto">
          <a:xfrm>
            <a:off x="1638300" y="39243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isempty</a:t>
            </a:r>
            <a:endParaRPr lang="en-US" altLang="en-US" sz="2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81421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Last-In-First-Out (LIFO)</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push (stack *s, </a:t>
            </a: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FF0000"/>
                </a:solidFill>
                <a:latin typeface="Courier New" panose="02070309020205020404" pitchFamily="49" charset="0"/>
                <a:cs typeface="Courier New" panose="02070309020205020404" pitchFamily="49" charset="0"/>
              </a:rPr>
              <a:t> element</a:t>
            </a:r>
            <a:r>
              <a:rPr lang="en-IN" b="1" dirty="0">
                <a:solidFill>
                  <a:srgbClr val="0070C0"/>
                </a:solidFill>
                <a:latin typeface="Courier New" panose="02070309020205020404" pitchFamily="49" charset="0"/>
                <a:cs typeface="Courier New" panose="02070309020205020404" pitchFamily="49" charset="0"/>
              </a:rPr>
              <a:t>);</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Insert an element in the stack */</a:t>
            </a:r>
          </a:p>
          <a:p>
            <a:pPr algn="just">
              <a:buFont typeface="Arial" pitchFamily="34" charset="0"/>
              <a:buChar char="•"/>
            </a:pP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pop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Remove and return the top element */</a:t>
            </a:r>
          </a:p>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create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Create a new stack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isempty</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B808BC"/>
                </a:solidFill>
                <a:latin typeface="Times New Roman" pitchFamily="18" charset="0"/>
                <a:cs typeface="Times New Roman" pitchFamily="18" charset="0"/>
              </a:rPr>
              <a:t>                                        /* Check if stack is empty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isfull</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Check if stack is full */</a:t>
            </a:r>
          </a:p>
          <a:p>
            <a:pPr algn="just">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ectangle 6"/>
          <p:cNvSpPr/>
          <p:nvPr/>
        </p:nvSpPr>
        <p:spPr>
          <a:xfrm>
            <a:off x="3555820" y="5802868"/>
            <a:ext cx="4899098" cy="369332"/>
          </a:xfrm>
          <a:prstGeom prst="rect">
            <a:avLst/>
          </a:prstGeom>
        </p:spPr>
        <p:txBody>
          <a:bodyPr wrap="none">
            <a:spAutoFit/>
          </a:bodyPr>
          <a:lstStyle/>
          <a:p>
            <a:pPr>
              <a:spcBef>
                <a:spcPct val="5000"/>
              </a:spcBef>
            </a:pPr>
            <a:r>
              <a:rPr lang="en-US" altLang="en-US" u="sng" dirty="0"/>
              <a:t>Assumption: stack contains integer elements!</a:t>
            </a:r>
          </a:p>
        </p:txBody>
      </p:sp>
    </p:spTree>
    <p:extLst>
      <p:ext uri="{BB962C8B-B14F-4D97-AF65-F5344CB8AC3E}">
        <p14:creationId xmlns:p14="http://schemas.microsoft.com/office/powerpoint/2010/main" xmlns="" val="56247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Array</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xmlns="" val="41852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427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F2038-4F56-497A-BF39-189FB0F2CD00}" type="slidenum">
              <a:rPr lang="en-US" altLang="en-US" sz="1200">
                <a:solidFill>
                  <a:srgbClr val="898989"/>
                </a:solidFill>
                <a:latin typeface="Times New Roman" panose="02020603050405020304" pitchFamily="18" charset="0"/>
              </a:rPr>
              <a:pPr>
                <a:spcBef>
                  <a:spcPct val="0"/>
                </a:spcBef>
                <a:buFontTx/>
                <a:buNone/>
              </a:pPr>
              <a:t>9</a:t>
            </a:fld>
            <a:endParaRPr lang="en-US" altLang="en-US" sz="1200">
              <a:solidFill>
                <a:srgbClr val="898989"/>
              </a:solidFill>
              <a:latin typeface="Times New Roman" panose="02020603050405020304" pitchFamily="18" charset="0"/>
            </a:endParaRPr>
          </a:p>
        </p:txBody>
      </p:sp>
      <p:sp>
        <p:nvSpPr>
          <p:cNvPr id="54279" name="Rectangle 4"/>
          <p:cNvSpPr>
            <a:spLocks noChangeArrowheads="1"/>
          </p:cNvSpPr>
          <p:nvPr/>
        </p:nvSpPr>
        <p:spPr bwMode="auto">
          <a:xfrm>
            <a:off x="4262909"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4280" name="Rectangle 5"/>
          <p:cNvSpPr>
            <a:spLocks noChangeArrowheads="1"/>
          </p:cNvSpPr>
          <p:nvPr/>
        </p:nvSpPr>
        <p:spPr bwMode="auto">
          <a:xfrm>
            <a:off x="4262909"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9"/>
          <p:cNvGrpSpPr>
            <a:grpSpLocks/>
          </p:cNvGrpSpPr>
          <p:nvPr/>
        </p:nvGrpSpPr>
        <p:grpSpPr bwMode="auto">
          <a:xfrm>
            <a:off x="3005609" y="3789168"/>
            <a:ext cx="1219200" cy="461963"/>
            <a:chOff x="576" y="2448"/>
            <a:chExt cx="768" cy="291"/>
          </a:xfrm>
        </p:grpSpPr>
        <p:sp>
          <p:nvSpPr>
            <p:cNvPr id="54287" name="Text Box 6"/>
            <p:cNvSpPr txBox="1">
              <a:spLocks noChangeArrowheads="1"/>
            </p:cNvSpPr>
            <p:nvPr/>
          </p:nvSpPr>
          <p:spPr bwMode="auto">
            <a:xfrm>
              <a:off x="576" y="2448"/>
              <a:ext cx="432" cy="291"/>
            </a:xfrm>
            <a:prstGeom prst="rect">
              <a:avLst/>
            </a:prstGeom>
            <a:solidFill>
              <a:srgbClr val="FFFFFF"/>
            </a:solidFill>
            <a:ln w="31750">
              <a:solidFill>
                <a:srgbClr val="FFC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4288"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grpSp>
        <p:nvGrpSpPr>
          <p:cNvPr id="3" name="Group 10"/>
          <p:cNvGrpSpPr>
            <a:grpSpLocks/>
          </p:cNvGrpSpPr>
          <p:nvPr/>
        </p:nvGrpSpPr>
        <p:grpSpPr bwMode="auto">
          <a:xfrm>
            <a:off x="3005609" y="3239889"/>
            <a:ext cx="1219200" cy="488950"/>
            <a:chOff x="576" y="2448"/>
            <a:chExt cx="768" cy="308"/>
          </a:xfrm>
        </p:grpSpPr>
        <p:sp>
          <p:nvSpPr>
            <p:cNvPr id="54285" name="Text Box 11"/>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4286" name="Line 12"/>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10605" name="Rectangle 13"/>
          <p:cNvSpPr>
            <a:spLocks noChangeArrowheads="1"/>
          </p:cNvSpPr>
          <p:nvPr/>
        </p:nvSpPr>
        <p:spPr bwMode="auto">
          <a:xfrm>
            <a:off x="4262909"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0606" name="Text Box 14"/>
          <p:cNvSpPr txBox="1">
            <a:spLocks noChangeArrowheads="1"/>
          </p:cNvSpPr>
          <p:nvPr/>
        </p:nvSpPr>
        <p:spPr bwMode="auto">
          <a:xfrm>
            <a:off x="6206480" y="2557264"/>
            <a:ext cx="996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PUSH</a:t>
            </a:r>
          </a:p>
        </p:txBody>
      </p:sp>
      <p:sp>
        <p:nvSpPr>
          <p:cNvPr id="1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flipV="1">
            <a:off x="2555776" y="3140968"/>
            <a:ext cx="0" cy="11371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361608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checkerboard(across)">
                                      <p:cBhvr>
                                        <p:cTn id="7" dur="500"/>
                                        <p:tgtEl>
                                          <p:spTgt spid="110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605"/>
                                        </p:tgtEl>
                                        <p:attrNameLst>
                                          <p:attrName>style.visibility</p:attrName>
                                        </p:attrNameLst>
                                      </p:cBhvr>
                                      <p:to>
                                        <p:strVal val="visible"/>
                                      </p:to>
                                    </p:set>
                                    <p:animEffect transition="in" filter="checkerboard(across)">
                                      <p:cBhvr>
                                        <p:cTn id="22" dur="5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animBg="1"/>
      <p:bldP spid="110606"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5589</TotalTime>
  <Words>2864</Words>
  <Application>Microsoft Office PowerPoint</Application>
  <PresentationFormat>On-screen Show (4:3)</PresentationFormat>
  <Paragraphs>672</Paragraphs>
  <Slides>42</Slides>
  <Notes>22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Slipstream</vt:lpstr>
      <vt:lpstr>Slide 1</vt:lpstr>
      <vt:lpstr>Today’s discussion…</vt:lpstr>
      <vt:lpstr>Stack</vt:lpstr>
      <vt:lpstr>Basic Idea</vt:lpstr>
      <vt:lpstr>Stack Representation</vt:lpstr>
      <vt:lpstr>Slide 6</vt:lpstr>
      <vt:lpstr>STACK: Last-In-First-Out (LIFO)</vt:lpstr>
      <vt:lpstr>Stack using Array</vt:lpstr>
      <vt:lpstr>Slide 9</vt:lpstr>
      <vt:lpstr>Slide 10</vt:lpstr>
      <vt:lpstr>Stack using Linked List</vt:lpstr>
      <vt:lpstr>Slide 12</vt:lpstr>
      <vt:lpstr>Slide 13</vt:lpstr>
      <vt:lpstr>Slide 14</vt:lpstr>
      <vt:lpstr>Declaration</vt:lpstr>
      <vt:lpstr>Stack Creation</vt:lpstr>
      <vt:lpstr>Pushing an element into stack</vt:lpstr>
      <vt:lpstr>Popping an element from stack</vt:lpstr>
      <vt:lpstr>Checking for stack empty</vt:lpstr>
      <vt:lpstr>Checking for Stack Full</vt:lpstr>
      <vt:lpstr>Example: A Stack using an Array</vt:lpstr>
      <vt:lpstr>Example: A Stack using Linked List</vt:lpstr>
      <vt:lpstr>Applications of Stacks</vt:lpstr>
      <vt:lpstr>Infix and Postfix Notations </vt:lpstr>
      <vt:lpstr>Infix to Postfix </vt:lpstr>
      <vt:lpstr>Infix to postfix conversion</vt:lpstr>
      <vt:lpstr>The algorithm steps</vt:lpstr>
      <vt:lpstr>Infix to Postfix Conversion</vt:lpstr>
      <vt:lpstr>Slide 29</vt:lpstr>
      <vt:lpstr>Queue</vt:lpstr>
      <vt:lpstr>Basic Idea</vt:lpstr>
      <vt:lpstr>Queue Representation</vt:lpstr>
      <vt:lpstr>Slide 33</vt:lpstr>
      <vt:lpstr>Slide 34</vt:lpstr>
      <vt:lpstr>Queue using Linked List</vt:lpstr>
      <vt:lpstr>Slide 36</vt:lpstr>
      <vt:lpstr>Queue: Linked List Structure</vt:lpstr>
      <vt:lpstr>Queue: Linked List Structure</vt:lpstr>
      <vt:lpstr>Example :Queue using Linked List</vt:lpstr>
      <vt:lpstr>Example :Queue using Linked List</vt:lpstr>
      <vt:lpstr>Problem With Array Implementation</vt:lpstr>
      <vt:lpstr>Applications of Queues</vt:lpstr>
    </vt:vector>
  </TitlesOfParts>
  <Company>IIT Kharagpur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Admin</cp:lastModifiedBy>
  <cp:revision>351</cp:revision>
  <dcterms:created xsi:type="dcterms:W3CDTF">2016-12-06T07:31:32Z</dcterms:created>
  <dcterms:modified xsi:type="dcterms:W3CDTF">2023-07-04T07:23:09Z</dcterms:modified>
</cp:coreProperties>
</file>