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29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937BE8-C353-4915-8EBA-0AF8FEEFA5BC}"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84D4BF-05C2-4E6C-892E-E285A68DC670}" type="slidenum">
              <a:rPr lang="en-IN" smtClean="0"/>
              <a:t>‹#›</a:t>
            </a:fld>
            <a:endParaRPr lang="en-IN"/>
          </a:p>
        </p:txBody>
      </p:sp>
    </p:spTree>
    <p:extLst>
      <p:ext uri="{BB962C8B-B14F-4D97-AF65-F5344CB8AC3E}">
        <p14:creationId xmlns:p14="http://schemas.microsoft.com/office/powerpoint/2010/main" val="281981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937BE8-C353-4915-8EBA-0AF8FEEFA5BC}"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84D4BF-05C2-4E6C-892E-E285A68DC670}" type="slidenum">
              <a:rPr lang="en-IN" smtClean="0"/>
              <a:t>‹#›</a:t>
            </a:fld>
            <a:endParaRPr lang="en-IN"/>
          </a:p>
        </p:txBody>
      </p:sp>
    </p:spTree>
    <p:extLst>
      <p:ext uri="{BB962C8B-B14F-4D97-AF65-F5344CB8AC3E}">
        <p14:creationId xmlns:p14="http://schemas.microsoft.com/office/powerpoint/2010/main" val="401814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937BE8-C353-4915-8EBA-0AF8FEEFA5BC}"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84D4BF-05C2-4E6C-892E-E285A68DC670}" type="slidenum">
              <a:rPr lang="en-IN" smtClean="0"/>
              <a:t>‹#›</a:t>
            </a:fld>
            <a:endParaRPr lang="en-IN"/>
          </a:p>
        </p:txBody>
      </p:sp>
    </p:spTree>
    <p:extLst>
      <p:ext uri="{BB962C8B-B14F-4D97-AF65-F5344CB8AC3E}">
        <p14:creationId xmlns:p14="http://schemas.microsoft.com/office/powerpoint/2010/main" val="379791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937BE8-C353-4915-8EBA-0AF8FEEFA5BC}"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84D4BF-05C2-4E6C-892E-E285A68DC670}" type="slidenum">
              <a:rPr lang="en-IN" smtClean="0"/>
              <a:t>‹#›</a:t>
            </a:fld>
            <a:endParaRPr lang="en-IN"/>
          </a:p>
        </p:txBody>
      </p:sp>
    </p:spTree>
    <p:extLst>
      <p:ext uri="{BB962C8B-B14F-4D97-AF65-F5344CB8AC3E}">
        <p14:creationId xmlns:p14="http://schemas.microsoft.com/office/powerpoint/2010/main" val="342784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937BE8-C353-4915-8EBA-0AF8FEEFA5BC}"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84D4BF-05C2-4E6C-892E-E285A68DC670}" type="slidenum">
              <a:rPr lang="en-IN" smtClean="0"/>
              <a:t>‹#›</a:t>
            </a:fld>
            <a:endParaRPr lang="en-IN"/>
          </a:p>
        </p:txBody>
      </p:sp>
    </p:spTree>
    <p:extLst>
      <p:ext uri="{BB962C8B-B14F-4D97-AF65-F5344CB8AC3E}">
        <p14:creationId xmlns:p14="http://schemas.microsoft.com/office/powerpoint/2010/main" val="286889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C937BE8-C353-4915-8EBA-0AF8FEEFA5BC}"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84D4BF-05C2-4E6C-892E-E285A68DC670}" type="slidenum">
              <a:rPr lang="en-IN" smtClean="0"/>
              <a:t>‹#›</a:t>
            </a:fld>
            <a:endParaRPr lang="en-IN"/>
          </a:p>
        </p:txBody>
      </p:sp>
    </p:spTree>
    <p:extLst>
      <p:ext uri="{BB962C8B-B14F-4D97-AF65-F5344CB8AC3E}">
        <p14:creationId xmlns:p14="http://schemas.microsoft.com/office/powerpoint/2010/main" val="356035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C937BE8-C353-4915-8EBA-0AF8FEEFA5BC}" type="datetimeFigureOut">
              <a:rPr lang="en-IN" smtClean="0"/>
              <a:t>15-04-2020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84D4BF-05C2-4E6C-892E-E285A68DC670}" type="slidenum">
              <a:rPr lang="en-IN" smtClean="0"/>
              <a:t>‹#›</a:t>
            </a:fld>
            <a:endParaRPr lang="en-IN"/>
          </a:p>
        </p:txBody>
      </p:sp>
    </p:spTree>
    <p:extLst>
      <p:ext uri="{BB962C8B-B14F-4D97-AF65-F5344CB8AC3E}">
        <p14:creationId xmlns:p14="http://schemas.microsoft.com/office/powerpoint/2010/main" val="31608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C937BE8-C353-4915-8EBA-0AF8FEEFA5BC}" type="datetimeFigureOut">
              <a:rPr lang="en-IN" smtClean="0"/>
              <a:t>15-04-2020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84D4BF-05C2-4E6C-892E-E285A68DC670}" type="slidenum">
              <a:rPr lang="en-IN" smtClean="0"/>
              <a:t>‹#›</a:t>
            </a:fld>
            <a:endParaRPr lang="en-IN"/>
          </a:p>
        </p:txBody>
      </p:sp>
    </p:spTree>
    <p:extLst>
      <p:ext uri="{BB962C8B-B14F-4D97-AF65-F5344CB8AC3E}">
        <p14:creationId xmlns:p14="http://schemas.microsoft.com/office/powerpoint/2010/main" val="131555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37BE8-C353-4915-8EBA-0AF8FEEFA5BC}" type="datetimeFigureOut">
              <a:rPr lang="en-IN" smtClean="0"/>
              <a:t>15-04-2020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84D4BF-05C2-4E6C-892E-E285A68DC670}" type="slidenum">
              <a:rPr lang="en-IN" smtClean="0"/>
              <a:t>‹#›</a:t>
            </a:fld>
            <a:endParaRPr lang="en-IN"/>
          </a:p>
        </p:txBody>
      </p:sp>
    </p:spTree>
    <p:extLst>
      <p:ext uri="{BB962C8B-B14F-4D97-AF65-F5344CB8AC3E}">
        <p14:creationId xmlns:p14="http://schemas.microsoft.com/office/powerpoint/2010/main" val="286465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937BE8-C353-4915-8EBA-0AF8FEEFA5BC}"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84D4BF-05C2-4E6C-892E-E285A68DC670}" type="slidenum">
              <a:rPr lang="en-IN" smtClean="0"/>
              <a:t>‹#›</a:t>
            </a:fld>
            <a:endParaRPr lang="en-IN"/>
          </a:p>
        </p:txBody>
      </p:sp>
    </p:spTree>
    <p:extLst>
      <p:ext uri="{BB962C8B-B14F-4D97-AF65-F5344CB8AC3E}">
        <p14:creationId xmlns:p14="http://schemas.microsoft.com/office/powerpoint/2010/main" val="349598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937BE8-C353-4915-8EBA-0AF8FEEFA5BC}"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84D4BF-05C2-4E6C-892E-E285A68DC670}" type="slidenum">
              <a:rPr lang="en-IN" smtClean="0"/>
              <a:t>‹#›</a:t>
            </a:fld>
            <a:endParaRPr lang="en-IN"/>
          </a:p>
        </p:txBody>
      </p:sp>
    </p:spTree>
    <p:extLst>
      <p:ext uri="{BB962C8B-B14F-4D97-AF65-F5344CB8AC3E}">
        <p14:creationId xmlns:p14="http://schemas.microsoft.com/office/powerpoint/2010/main" val="191750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37BE8-C353-4915-8EBA-0AF8FEEFA5BC}" type="datetimeFigureOut">
              <a:rPr lang="en-IN" smtClean="0"/>
              <a:t>15-04-2020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4D4BF-05C2-4E6C-892E-E285A68DC670}" type="slidenum">
              <a:rPr lang="en-IN" smtClean="0"/>
              <a:t>‹#›</a:t>
            </a:fld>
            <a:endParaRPr lang="en-IN"/>
          </a:p>
        </p:txBody>
      </p:sp>
    </p:spTree>
    <p:extLst>
      <p:ext uri="{BB962C8B-B14F-4D97-AF65-F5344CB8AC3E}">
        <p14:creationId xmlns:p14="http://schemas.microsoft.com/office/powerpoint/2010/main" val="2226592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Structure</a:t>
            </a:r>
            <a:br>
              <a:rPr lang="en-IN" dirty="0" smtClean="0"/>
            </a:br>
            <a:r>
              <a:rPr lang="en-IN" dirty="0" smtClean="0"/>
              <a:t>Trees – Binary Search Trees</a:t>
            </a:r>
            <a:endParaRPr lang="en-IN" dirty="0"/>
          </a:p>
        </p:txBody>
      </p:sp>
      <p:sp>
        <p:nvSpPr>
          <p:cNvPr id="3" name="Subtitle 2"/>
          <p:cNvSpPr>
            <a:spLocks noGrp="1"/>
          </p:cNvSpPr>
          <p:nvPr>
            <p:ph type="subTitle" idx="1"/>
          </p:nvPr>
        </p:nvSpPr>
        <p:spPr/>
        <p:txBody>
          <a:bodyPr/>
          <a:lstStyle/>
          <a:p>
            <a:r>
              <a:rPr lang="en-IN" dirty="0" smtClean="0"/>
              <a:t>By</a:t>
            </a:r>
          </a:p>
          <a:p>
            <a:r>
              <a:rPr lang="en-IN" dirty="0" err="1" smtClean="0"/>
              <a:t>Dr.</a:t>
            </a:r>
            <a:r>
              <a:rPr lang="en-IN" dirty="0" smtClean="0"/>
              <a:t> </a:t>
            </a:r>
            <a:r>
              <a:rPr lang="en-IN" dirty="0" err="1" smtClean="0"/>
              <a:t>Shubhangi</a:t>
            </a:r>
            <a:r>
              <a:rPr lang="en-IN" dirty="0" smtClean="0"/>
              <a:t> </a:t>
            </a:r>
            <a:r>
              <a:rPr lang="en-IN" dirty="0" err="1" smtClean="0"/>
              <a:t>Sapkal</a:t>
            </a:r>
            <a:endParaRPr lang="en-IN" dirty="0"/>
          </a:p>
        </p:txBody>
      </p:sp>
    </p:spTree>
    <p:extLst>
      <p:ext uri="{BB962C8B-B14F-4D97-AF65-F5344CB8AC3E}">
        <p14:creationId xmlns:p14="http://schemas.microsoft.com/office/powerpoint/2010/main" val="1990502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In-order Traversal</a:t>
            </a:r>
            <a:br>
              <a:rPr lang="en-IN" dirty="0"/>
            </a:br>
            <a:endParaRPr lang="en-IN" dirty="0"/>
          </a:p>
        </p:txBody>
      </p:sp>
      <p:sp>
        <p:nvSpPr>
          <p:cNvPr id="3" name="Content Placeholder 2"/>
          <p:cNvSpPr>
            <a:spLocks noGrp="1"/>
          </p:cNvSpPr>
          <p:nvPr>
            <p:ph idx="1"/>
          </p:nvPr>
        </p:nvSpPr>
        <p:spPr>
          <a:xfrm>
            <a:off x="838200" y="1825625"/>
            <a:ext cx="10515600" cy="1396139"/>
          </a:xfrm>
        </p:spPr>
        <p:txBody>
          <a:bodyPr/>
          <a:lstStyle/>
          <a:p>
            <a:pPr marL="0" indent="0">
              <a:buNone/>
            </a:pPr>
            <a:r>
              <a:rPr lang="en-US" dirty="0"/>
              <a:t>In this traversal method, the left </a:t>
            </a:r>
            <a:r>
              <a:rPr lang="en-US" dirty="0" err="1"/>
              <a:t>subtree</a:t>
            </a:r>
            <a:r>
              <a:rPr lang="en-US" dirty="0"/>
              <a:t> is visited first, then the root and later the right sub-tree. We should always remember that every node may represent a </a:t>
            </a:r>
            <a:r>
              <a:rPr lang="en-US" dirty="0" err="1"/>
              <a:t>subtree</a:t>
            </a:r>
            <a:r>
              <a:rPr lang="en-US" dirty="0"/>
              <a:t> itself.</a:t>
            </a:r>
            <a:endParaRPr lang="en-IN" dirty="0"/>
          </a:p>
        </p:txBody>
      </p:sp>
      <p:pic>
        <p:nvPicPr>
          <p:cNvPr id="1026" name="Picture 2" descr="In Order Travers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790" y="3114942"/>
            <a:ext cx="352425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58517" y="6201179"/>
            <a:ext cx="3463256" cy="369332"/>
          </a:xfrm>
          <a:prstGeom prst="rect">
            <a:avLst/>
          </a:prstGeom>
        </p:spPr>
        <p:txBody>
          <a:bodyPr wrap="none">
            <a:spAutoFit/>
          </a:bodyPr>
          <a:lstStyle/>
          <a:p>
            <a:r>
              <a:rPr lang="en-IN" b="1" i="1" dirty="0">
                <a:solidFill>
                  <a:srgbClr val="000000"/>
                </a:solidFill>
                <a:latin typeface="Arial" panose="020B0604020202020204" pitchFamily="34" charset="0"/>
              </a:rPr>
              <a:t>D → B → E → A → F → C → G</a:t>
            </a:r>
            <a:endParaRPr lang="en-IN" dirty="0"/>
          </a:p>
        </p:txBody>
      </p:sp>
    </p:spTree>
    <p:extLst>
      <p:ext uri="{BB962C8B-B14F-4D97-AF65-F5344CB8AC3E}">
        <p14:creationId xmlns:p14="http://schemas.microsoft.com/office/powerpoint/2010/main" val="317788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In-order Traversal </a:t>
            </a:r>
            <a:r>
              <a:rPr lang="en-IN" dirty="0" smtClean="0"/>
              <a:t>- Algorithm</a:t>
            </a:r>
            <a:r>
              <a:rPr lang="en-IN" dirty="0"/>
              <a:t/>
            </a:r>
            <a:br>
              <a:rPr lang="en-IN" dirty="0"/>
            </a:br>
            <a:endParaRPr lang="en-IN" dirty="0"/>
          </a:p>
        </p:txBody>
      </p:sp>
      <p:sp>
        <p:nvSpPr>
          <p:cNvPr id="4" name="Rectangle 1"/>
          <p:cNvSpPr>
            <a:spLocks noGrp="1" noChangeArrowheads="1"/>
          </p:cNvSpPr>
          <p:nvPr>
            <p:ph idx="1"/>
          </p:nvPr>
        </p:nvSpPr>
        <p:spPr bwMode="auto">
          <a:xfrm>
            <a:off x="684376" y="2361884"/>
            <a:ext cx="8364790" cy="15696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anose="02070309020205020404" pitchFamily="49" charset="0"/>
              </a:rPr>
              <a:t>Until all nodes are traversed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rPr>
              <a:t>Step 1</a:t>
            </a:r>
            <a:r>
              <a:rPr kumimoji="0" lang="en-US" sz="2400" b="0" i="0" u="none" strike="noStrike" cap="none" normalizeH="0" baseline="0" dirty="0" smtClean="0">
                <a:ln>
                  <a:noFill/>
                </a:ln>
                <a:solidFill>
                  <a:schemeClr val="tx1"/>
                </a:solidFill>
                <a:effectLst/>
                <a:latin typeface="Courier New" panose="02070309020205020404" pitchFamily="49" charset="0"/>
              </a:rPr>
              <a:t> − Recursively traverse left </a:t>
            </a:r>
            <a:r>
              <a:rPr kumimoji="0" lang="en-US" sz="2400" b="0" i="0" u="none" strike="noStrike" cap="none" normalizeH="0" baseline="0" dirty="0" err="1" smtClean="0">
                <a:ln>
                  <a:noFill/>
                </a:ln>
                <a:solidFill>
                  <a:schemeClr val="tx1"/>
                </a:solidFill>
                <a:effectLst/>
                <a:latin typeface="Courier New" panose="02070309020205020404" pitchFamily="49" charset="0"/>
              </a:rPr>
              <a:t>subtree</a:t>
            </a:r>
            <a:r>
              <a:rPr kumimoji="0" lang="en-US" sz="2400" b="0" i="0" u="none" strike="noStrike" cap="none" normalizeH="0" baseline="0" dirty="0" smtClean="0">
                <a:ln>
                  <a:noFill/>
                </a:ln>
                <a:solidFill>
                  <a:schemeClr val="tx1"/>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rPr>
              <a:t>Step 2</a:t>
            </a:r>
            <a:r>
              <a:rPr kumimoji="0" lang="en-US" sz="2400" b="0" i="0" u="none" strike="noStrike" cap="none" normalizeH="0" baseline="0" dirty="0" smtClean="0">
                <a:ln>
                  <a:noFill/>
                </a:ln>
                <a:solidFill>
                  <a:schemeClr val="tx1"/>
                </a:solidFill>
                <a:effectLst/>
                <a:latin typeface="Courier New" panose="02070309020205020404" pitchFamily="49" charset="0"/>
              </a:rPr>
              <a:t> − Visit root node.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rPr>
              <a:t>Step 3</a:t>
            </a:r>
            <a:r>
              <a:rPr kumimoji="0" lang="en-US" sz="2400" b="0" i="0" u="none" strike="noStrike" cap="none" normalizeH="0" baseline="0" dirty="0" smtClean="0">
                <a:ln>
                  <a:noFill/>
                </a:ln>
                <a:solidFill>
                  <a:schemeClr val="tx1"/>
                </a:solidFill>
                <a:effectLst/>
                <a:latin typeface="Courier New" panose="02070309020205020404" pitchFamily="49" charset="0"/>
              </a:rPr>
              <a:t> − Recursively traverse right </a:t>
            </a:r>
            <a:r>
              <a:rPr kumimoji="0" lang="en-US" sz="2400" b="0" i="0" u="none" strike="noStrike" cap="none" normalizeH="0" baseline="0" dirty="0" err="1" smtClean="0">
                <a:ln>
                  <a:noFill/>
                </a:ln>
                <a:solidFill>
                  <a:schemeClr val="tx1"/>
                </a:solidFill>
                <a:effectLst/>
                <a:latin typeface="Courier New" panose="02070309020205020404" pitchFamily="49" charset="0"/>
              </a:rPr>
              <a:t>subtree</a:t>
            </a:r>
            <a:r>
              <a:rPr kumimoji="0" lang="en-US" sz="2400" b="0" i="0" u="none" strike="noStrike" cap="none" normalizeH="0" baseline="0" dirty="0" smtClean="0">
                <a:ln>
                  <a:noFill/>
                </a:ln>
                <a:solidFill>
                  <a:schemeClr val="tx1"/>
                </a:solidFill>
                <a:effectLst/>
                <a:latin typeface="Courier New" panose="02070309020205020404" pitchFamily="49" charset="0"/>
              </a:rPr>
              <a:t>.</a:t>
            </a:r>
            <a:r>
              <a:rPr kumimoji="0" lang="en-US" sz="2400" b="0" i="0" u="none" strike="noStrike" cap="none" normalizeH="0" baseline="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7494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Pre-order Traversal</a:t>
            </a:r>
            <a:br>
              <a:rPr lang="en-IN" dirty="0"/>
            </a:br>
            <a:endParaRPr lang="en-IN" dirty="0"/>
          </a:p>
        </p:txBody>
      </p:sp>
      <p:sp>
        <p:nvSpPr>
          <p:cNvPr id="3" name="Content Placeholder 2"/>
          <p:cNvSpPr>
            <a:spLocks noGrp="1"/>
          </p:cNvSpPr>
          <p:nvPr>
            <p:ph idx="1"/>
          </p:nvPr>
        </p:nvSpPr>
        <p:spPr>
          <a:xfrm>
            <a:off x="838200" y="1825625"/>
            <a:ext cx="10515600" cy="1045762"/>
          </a:xfrm>
        </p:spPr>
        <p:txBody>
          <a:bodyPr/>
          <a:lstStyle/>
          <a:p>
            <a:pPr marL="0" indent="0">
              <a:buNone/>
            </a:pPr>
            <a:r>
              <a:rPr lang="en-US" dirty="0"/>
              <a:t>In this traversal method, the root node is visited first, then the left </a:t>
            </a:r>
            <a:r>
              <a:rPr lang="en-US" dirty="0" err="1"/>
              <a:t>subtree</a:t>
            </a:r>
            <a:r>
              <a:rPr lang="en-US" dirty="0"/>
              <a:t> and finally the right </a:t>
            </a:r>
            <a:r>
              <a:rPr lang="en-US" dirty="0" err="1"/>
              <a:t>subtree</a:t>
            </a:r>
            <a:r>
              <a:rPr lang="en-US" dirty="0"/>
              <a:t>.</a:t>
            </a:r>
            <a:endParaRPr lang="en-IN" dirty="0"/>
          </a:p>
        </p:txBody>
      </p:sp>
      <p:pic>
        <p:nvPicPr>
          <p:cNvPr id="3074" name="Picture 2" descr="Pre Order Travers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936" y="2713289"/>
            <a:ext cx="352425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88547" y="6089121"/>
            <a:ext cx="3471848" cy="369332"/>
          </a:xfrm>
          <a:prstGeom prst="rect">
            <a:avLst/>
          </a:prstGeom>
        </p:spPr>
        <p:txBody>
          <a:bodyPr wrap="none">
            <a:spAutoFit/>
          </a:bodyPr>
          <a:lstStyle/>
          <a:p>
            <a:r>
              <a:rPr lang="en-IN" b="1" i="1" dirty="0">
                <a:solidFill>
                  <a:srgbClr val="000000"/>
                </a:solidFill>
                <a:latin typeface="Arial" panose="020B0604020202020204" pitchFamily="34" charset="0"/>
              </a:rPr>
              <a:t>A → B → D → E → C → F → G</a:t>
            </a:r>
            <a:endParaRPr lang="en-IN" dirty="0"/>
          </a:p>
        </p:txBody>
      </p:sp>
    </p:spTree>
    <p:extLst>
      <p:ext uri="{BB962C8B-B14F-4D97-AF65-F5344CB8AC3E}">
        <p14:creationId xmlns:p14="http://schemas.microsoft.com/office/powerpoint/2010/main" val="78641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Pre-order Traversal - </a:t>
            </a:r>
            <a:r>
              <a:rPr lang="en-IN" dirty="0"/>
              <a:t>Algorithm</a:t>
            </a:r>
            <a:br>
              <a:rPr lang="en-IN" dirty="0"/>
            </a:br>
            <a:r>
              <a:rPr lang="en-IN" dirty="0"/>
              <a:t/>
            </a:r>
            <a:br>
              <a:rPr lang="en-IN" dirty="0"/>
            </a:br>
            <a:endParaRPr lang="en-IN" dirty="0"/>
          </a:p>
        </p:txBody>
      </p:sp>
      <p:sp>
        <p:nvSpPr>
          <p:cNvPr id="4" name="Rectangle 1"/>
          <p:cNvSpPr>
            <a:spLocks noGrp="1" noChangeArrowheads="1"/>
          </p:cNvSpPr>
          <p:nvPr>
            <p:ph idx="1"/>
          </p:nvPr>
        </p:nvSpPr>
        <p:spPr bwMode="auto">
          <a:xfrm>
            <a:off x="915113" y="2259335"/>
            <a:ext cx="8364790" cy="15696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Until all nodes are traversed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Step 1</a:t>
            </a:r>
            <a:r>
              <a:rPr kumimoji="0" 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Visit root node.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Step 2</a:t>
            </a:r>
            <a:r>
              <a:rPr kumimoji="0" 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Recursively traverse left </a:t>
            </a:r>
            <a:r>
              <a:rPr kumimoji="0" lang="en-US" sz="2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subtree</a:t>
            </a:r>
            <a:r>
              <a:rPr kumimoji="0" 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Step 3</a:t>
            </a:r>
            <a:r>
              <a:rPr kumimoji="0" 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Recursively traverse right </a:t>
            </a:r>
            <a:r>
              <a:rPr kumimoji="0" lang="en-US" sz="2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subtree</a:t>
            </a:r>
            <a:r>
              <a:rPr kumimoji="0" 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9384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Post-order Traversal</a:t>
            </a:r>
            <a:br>
              <a:rPr lang="en-IN" dirty="0"/>
            </a:br>
            <a:endParaRPr lang="en-IN" dirty="0"/>
          </a:p>
        </p:txBody>
      </p:sp>
      <p:sp>
        <p:nvSpPr>
          <p:cNvPr id="3" name="Content Placeholder 2"/>
          <p:cNvSpPr>
            <a:spLocks noGrp="1"/>
          </p:cNvSpPr>
          <p:nvPr>
            <p:ph idx="1"/>
          </p:nvPr>
        </p:nvSpPr>
        <p:spPr>
          <a:xfrm>
            <a:off x="838200" y="1825625"/>
            <a:ext cx="10515600" cy="1447414"/>
          </a:xfrm>
        </p:spPr>
        <p:txBody>
          <a:bodyPr/>
          <a:lstStyle/>
          <a:p>
            <a:pPr marL="0" indent="0">
              <a:buNone/>
            </a:pPr>
            <a:r>
              <a:rPr lang="en-US" dirty="0"/>
              <a:t>In this traversal method, the root node is visited last, hence the name. First we traverse the left </a:t>
            </a:r>
            <a:r>
              <a:rPr lang="en-US" dirty="0" err="1"/>
              <a:t>subtree</a:t>
            </a:r>
            <a:r>
              <a:rPr lang="en-US" dirty="0"/>
              <a:t>, then the right </a:t>
            </a:r>
            <a:r>
              <a:rPr lang="en-US" dirty="0" err="1"/>
              <a:t>subtree</a:t>
            </a:r>
            <a:r>
              <a:rPr lang="en-US" dirty="0"/>
              <a:t> and finally the root node.</a:t>
            </a:r>
            <a:endParaRPr lang="en-IN" dirty="0"/>
          </a:p>
        </p:txBody>
      </p:sp>
      <p:pic>
        <p:nvPicPr>
          <p:cNvPr id="5122" name="Picture 2" descr="Post Order Travers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859" y="3273039"/>
            <a:ext cx="353377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32928" y="6337912"/>
            <a:ext cx="3471848" cy="369332"/>
          </a:xfrm>
          <a:prstGeom prst="rect">
            <a:avLst/>
          </a:prstGeom>
        </p:spPr>
        <p:txBody>
          <a:bodyPr wrap="none">
            <a:spAutoFit/>
          </a:bodyPr>
          <a:lstStyle/>
          <a:p>
            <a:r>
              <a:rPr lang="en-IN" b="1" i="1" dirty="0">
                <a:solidFill>
                  <a:srgbClr val="000000"/>
                </a:solidFill>
                <a:latin typeface="Arial" panose="020B0604020202020204" pitchFamily="34" charset="0"/>
              </a:rPr>
              <a:t>D → E → B → F → G → C → A</a:t>
            </a:r>
            <a:endParaRPr lang="en-IN" dirty="0"/>
          </a:p>
        </p:txBody>
      </p:sp>
    </p:spTree>
    <p:extLst>
      <p:ext uri="{BB962C8B-B14F-4D97-AF65-F5344CB8AC3E}">
        <p14:creationId xmlns:p14="http://schemas.microsoft.com/office/powerpoint/2010/main" val="288593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Post-order Traversal - </a:t>
            </a:r>
            <a:r>
              <a:rPr lang="en-IN" dirty="0"/>
              <a:t>Algorithm</a:t>
            </a:r>
            <a:br>
              <a:rPr lang="en-IN" dirty="0"/>
            </a:br>
            <a:r>
              <a:rPr lang="en-IN" dirty="0"/>
              <a:t/>
            </a:r>
            <a:br>
              <a:rPr lang="en-IN" dirty="0"/>
            </a:br>
            <a:endParaRPr lang="en-IN" dirty="0"/>
          </a:p>
        </p:txBody>
      </p:sp>
      <p:sp>
        <p:nvSpPr>
          <p:cNvPr id="4" name="Rectangle 1"/>
          <p:cNvSpPr>
            <a:spLocks noGrp="1" noChangeArrowheads="1"/>
          </p:cNvSpPr>
          <p:nvPr>
            <p:ph idx="1"/>
          </p:nvPr>
        </p:nvSpPr>
        <p:spPr bwMode="auto">
          <a:xfrm>
            <a:off x="838200" y="2045690"/>
            <a:ext cx="8480207" cy="15696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Until all nodes are traversed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Step 1</a:t>
            </a:r>
            <a:r>
              <a:rPr kumimoji="0" 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Recursively traverse left </a:t>
            </a:r>
            <a:r>
              <a:rPr kumimoji="0" lang="en-US" sz="2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subtree</a:t>
            </a:r>
            <a:r>
              <a:rPr kumimoji="0" 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Step 2</a:t>
            </a:r>
            <a:r>
              <a:rPr kumimoji="0" 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Recursively traverse right </a:t>
            </a:r>
            <a:r>
              <a:rPr kumimoji="0" lang="en-US" sz="24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subtree</a:t>
            </a:r>
            <a:r>
              <a:rPr kumimoji="0" 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Step 3</a:t>
            </a:r>
            <a:r>
              <a:rPr kumimoji="0" lang="en-US" sz="2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Visit root node.</a:t>
            </a:r>
            <a:r>
              <a:rPr kumimoji="0" lang="en-US" sz="2400" b="0" i="0" u="none" strike="noStrike" cap="none" normalizeH="0" baseline="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563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Binary Search Tree</a:t>
            </a:r>
            <a:endParaRPr lang="en-IN" dirty="0"/>
          </a:p>
        </p:txBody>
      </p:sp>
      <p:sp>
        <p:nvSpPr>
          <p:cNvPr id="3" name="Content Placeholder 2"/>
          <p:cNvSpPr>
            <a:spLocks noGrp="1"/>
          </p:cNvSpPr>
          <p:nvPr>
            <p:ph idx="1"/>
          </p:nvPr>
        </p:nvSpPr>
        <p:spPr>
          <a:xfrm>
            <a:off x="838200" y="1825625"/>
            <a:ext cx="10515600" cy="1361956"/>
          </a:xfrm>
        </p:spPr>
        <p:txBody>
          <a:bodyPr>
            <a:normAutofit fontScale="92500" lnSpcReduction="10000"/>
          </a:bodyPr>
          <a:lstStyle/>
          <a:p>
            <a:pPr marL="0" indent="0">
              <a:buNone/>
            </a:pPr>
            <a:r>
              <a:rPr lang="en-US" dirty="0"/>
              <a:t>Binary Search tree exhibits a special behavior. A node's left child must have a value less than its parent's value and the node's right child must have a value greater than its parent value</a:t>
            </a:r>
            <a:r>
              <a:rPr lang="en-US" dirty="0" smtClean="0"/>
              <a:t>.</a:t>
            </a:r>
            <a:br>
              <a:rPr lang="en-US" dirty="0" smtClean="0"/>
            </a:br>
            <a:endParaRPr lang="en-IN" dirty="0"/>
          </a:p>
        </p:txBody>
      </p:sp>
      <p:pic>
        <p:nvPicPr>
          <p:cNvPr id="1026" name="Picture 2" descr="Binary Search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3322518"/>
            <a:ext cx="4279106" cy="2078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88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Node</a:t>
            </a:r>
            <a:br>
              <a:rPr lang="en-IN" dirty="0"/>
            </a:br>
            <a:endParaRPr lang="en-IN" dirty="0"/>
          </a:p>
        </p:txBody>
      </p:sp>
      <p:sp>
        <p:nvSpPr>
          <p:cNvPr id="5" name="Rectangle 2"/>
          <p:cNvSpPr>
            <a:spLocks noChangeArrowheads="1"/>
          </p:cNvSpPr>
          <p:nvPr/>
        </p:nvSpPr>
        <p:spPr bwMode="auto">
          <a:xfrm>
            <a:off x="900924" y="2276092"/>
            <a:ext cx="4793300" cy="186077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struct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node </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int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data</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struct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node </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leftChild</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struct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node </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rightChild</a:t>
            </a: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smtClean="0">
                <a:ln>
                  <a:noFill/>
                </a:ln>
                <a:solidFill>
                  <a:schemeClr val="tx1"/>
                </a:solidFill>
                <a:effectLst/>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9594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BST Basic Operations</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a:t>The basic operations that can be performed on a binary search tree data structure, are the following −</a:t>
            </a:r>
          </a:p>
          <a:p>
            <a:pPr marL="0" indent="0">
              <a:buNone/>
            </a:pPr>
            <a:r>
              <a:rPr lang="en-US" b="1" dirty="0"/>
              <a:t>Insert</a:t>
            </a:r>
            <a:r>
              <a:rPr lang="en-US" dirty="0"/>
              <a:t> − Inserts an element in a tree/create a tree.</a:t>
            </a:r>
          </a:p>
          <a:p>
            <a:pPr marL="0" indent="0">
              <a:buNone/>
            </a:pPr>
            <a:r>
              <a:rPr lang="en-US" b="1" dirty="0"/>
              <a:t>Search</a:t>
            </a:r>
            <a:r>
              <a:rPr lang="en-US" dirty="0"/>
              <a:t> − Searches an element in a tree.</a:t>
            </a:r>
          </a:p>
          <a:p>
            <a:pPr marL="0" indent="0">
              <a:buNone/>
            </a:pPr>
            <a:r>
              <a:rPr lang="en-US" b="1" dirty="0"/>
              <a:t>Preorder Traversal</a:t>
            </a:r>
            <a:r>
              <a:rPr lang="en-US" dirty="0"/>
              <a:t> − Traverses a tree in a pre-order manner.</a:t>
            </a:r>
          </a:p>
          <a:p>
            <a:pPr marL="0" indent="0">
              <a:buNone/>
            </a:pPr>
            <a:r>
              <a:rPr lang="en-US" b="1" dirty="0" err="1"/>
              <a:t>Inorder</a:t>
            </a:r>
            <a:r>
              <a:rPr lang="en-US" b="1" dirty="0"/>
              <a:t> Traversal</a:t>
            </a:r>
            <a:r>
              <a:rPr lang="en-US" dirty="0"/>
              <a:t> − Traverses a tree in an in-order manner.</a:t>
            </a:r>
          </a:p>
          <a:p>
            <a:pPr marL="0" indent="0">
              <a:buNone/>
            </a:pPr>
            <a:r>
              <a:rPr lang="en-US" b="1" dirty="0" err="1"/>
              <a:t>Postorder</a:t>
            </a:r>
            <a:r>
              <a:rPr lang="en-US" b="1" dirty="0"/>
              <a:t> Traversal</a:t>
            </a:r>
            <a:r>
              <a:rPr lang="en-US" dirty="0"/>
              <a:t> − Traverses a tree in a post-order manner.</a:t>
            </a:r>
          </a:p>
          <a:p>
            <a:pPr marL="0" indent="0">
              <a:buNone/>
            </a:pPr>
            <a:endParaRPr lang="en-IN" dirty="0"/>
          </a:p>
        </p:txBody>
      </p:sp>
    </p:spTree>
    <p:extLst>
      <p:ext uri="{BB962C8B-B14F-4D97-AF65-F5344CB8AC3E}">
        <p14:creationId xmlns:p14="http://schemas.microsoft.com/office/powerpoint/2010/main" val="12615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Operation</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a:t>The very first insertion creates the tree. Afterwards, whenever an element is to be inserted, first locate its proper location. Start searching from the root node, then if the data is less than the key value, search for the empty location in the left </a:t>
            </a:r>
            <a:r>
              <a:rPr lang="en-US" dirty="0" err="1"/>
              <a:t>subtree</a:t>
            </a:r>
            <a:r>
              <a:rPr lang="en-US" dirty="0"/>
              <a:t> and insert the data. Otherwise, search for the empty location in the right </a:t>
            </a:r>
            <a:r>
              <a:rPr lang="en-US" dirty="0" err="1"/>
              <a:t>subtree</a:t>
            </a:r>
            <a:r>
              <a:rPr lang="en-US" dirty="0"/>
              <a:t> and insert the data.</a:t>
            </a:r>
            <a:endParaRPr lang="en-IN" dirty="0"/>
          </a:p>
        </p:txBody>
      </p:sp>
    </p:spTree>
    <p:extLst>
      <p:ext uri="{BB962C8B-B14F-4D97-AF65-F5344CB8AC3E}">
        <p14:creationId xmlns:p14="http://schemas.microsoft.com/office/powerpoint/2010/main" val="321311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 Operation - </a:t>
            </a:r>
            <a:r>
              <a:rPr lang="en-IN" dirty="0"/>
              <a:t>Algorithm</a:t>
            </a:r>
            <a:br>
              <a:rPr lang="en-IN" dirty="0"/>
            </a:br>
            <a:endParaRPr lang="en-IN" dirty="0"/>
          </a:p>
        </p:txBody>
      </p:sp>
      <p:sp>
        <p:nvSpPr>
          <p:cNvPr id="4" name="Rectangle 1"/>
          <p:cNvSpPr>
            <a:spLocks noChangeArrowheads="1"/>
          </p:cNvSpPr>
          <p:nvPr/>
        </p:nvSpPr>
        <p:spPr bwMode="auto">
          <a:xfrm>
            <a:off x="967154" y="1610370"/>
            <a:ext cx="7927170" cy="481543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If</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root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is</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NULL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Courier New" panose="02070309020205020404" pitchFamily="49" charset="0"/>
                <a:cs typeface="Courier New" panose="02070309020205020404" pitchFamily="49" charset="0"/>
              </a:rPr>
              <a:t> </a:t>
            </a:r>
            <a:r>
              <a:rPr lang="en-US" sz="2400" dirty="0" smtClean="0">
                <a:solidFill>
                  <a:srgbClr val="000000"/>
                </a:solidFill>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then</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create root node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return</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If</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root exists t</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hen</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Courier New" panose="02070309020205020404" pitchFamily="49" charset="0"/>
                <a:cs typeface="Courier New" panose="02070309020205020404" pitchFamily="49" charset="0"/>
              </a:rPr>
              <a:t> </a:t>
            </a:r>
            <a:r>
              <a:rPr lang="en-US" sz="2400" dirty="0" smtClean="0">
                <a:solidFill>
                  <a:srgbClr val="000000"/>
                </a:solidFill>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compare the data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with</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node</a:t>
            </a:r>
            <a:r>
              <a:rPr kumimoji="0" lang="en-US" sz="24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while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until</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insertion position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is</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located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  If</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data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is</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greater than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node</a:t>
            </a:r>
            <a:r>
              <a:rPr kumimoji="0" lang="en-US" sz="24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Courier New" panose="02070309020205020404" pitchFamily="49" charset="0"/>
                <a:cs typeface="Courier New" panose="02070309020205020404" pitchFamily="49" charset="0"/>
              </a:rPr>
              <a:t> </a:t>
            </a:r>
            <a:r>
              <a:rPr lang="en-US" sz="2400" dirty="0" smtClean="0">
                <a:solidFill>
                  <a:srgbClr val="000000"/>
                </a:solidFill>
                <a:latin typeface="Courier New" panose="02070309020205020404" pitchFamily="49" charset="0"/>
                <a:cs typeface="Courier New" panose="02070309020205020404" pitchFamily="49" charset="0"/>
              </a:rPr>
              <a:t>    </a:t>
            </a:r>
            <a:r>
              <a:rPr kumimoji="0" lang="en-US" sz="24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goto</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right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subtree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else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Courier New" panose="02070309020205020404" pitchFamily="49" charset="0"/>
                <a:cs typeface="Courier New" panose="02070309020205020404" pitchFamily="49" charset="0"/>
              </a:rPr>
              <a:t> </a:t>
            </a:r>
            <a:r>
              <a:rPr lang="en-US" sz="2400" dirty="0" smtClean="0">
                <a:solidFill>
                  <a:srgbClr val="000000"/>
                </a:solidFill>
                <a:latin typeface="Courier New" panose="02070309020205020404" pitchFamily="49" charset="0"/>
                <a:cs typeface="Courier New" panose="02070309020205020404" pitchFamily="49" charset="0"/>
              </a:rPr>
              <a:t>    </a:t>
            </a:r>
            <a:r>
              <a:rPr kumimoji="0" lang="en-US" sz="24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goto</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subtree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endwhile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insert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end</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If</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187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Search Operation</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a:t>Whenever an element is to be searched, start searching from the root node, then if the data is less than the key value, search for the element in the left </a:t>
            </a:r>
            <a:r>
              <a:rPr lang="en-US" dirty="0" err="1"/>
              <a:t>subtree</a:t>
            </a:r>
            <a:r>
              <a:rPr lang="en-US" dirty="0"/>
              <a:t>. Otherwise, search for the element in the right </a:t>
            </a:r>
            <a:r>
              <a:rPr lang="en-US" dirty="0" err="1"/>
              <a:t>subtree</a:t>
            </a:r>
            <a:r>
              <a:rPr lang="en-US" dirty="0"/>
              <a:t>. Follow the same algorithm for each node.</a:t>
            </a:r>
            <a:endParaRPr lang="en-IN" dirty="0"/>
          </a:p>
        </p:txBody>
      </p:sp>
    </p:spTree>
    <p:extLst>
      <p:ext uri="{BB962C8B-B14F-4D97-AF65-F5344CB8AC3E}">
        <p14:creationId xmlns:p14="http://schemas.microsoft.com/office/powerpoint/2010/main" val="55138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 Operation - Algorithm</a:t>
            </a:r>
            <a:endParaRPr lang="en-IN" dirty="0"/>
          </a:p>
        </p:txBody>
      </p:sp>
      <p:sp>
        <p:nvSpPr>
          <p:cNvPr id="4" name="Rectangle 1"/>
          <p:cNvSpPr>
            <a:spLocks noGrp="1" noChangeArrowheads="1"/>
          </p:cNvSpPr>
          <p:nvPr>
            <p:ph idx="1"/>
          </p:nvPr>
        </p:nvSpPr>
        <p:spPr bwMode="auto">
          <a:xfrm>
            <a:off x="838200" y="1778245"/>
            <a:ext cx="7005444" cy="4446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If</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root</a:t>
            </a:r>
            <a:r>
              <a:rPr kumimoji="0" lang="en-US" sz="24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is</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equal to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search</a:t>
            </a:r>
            <a:r>
              <a:rPr kumimoji="0" lang="en-US" sz="24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return</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root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else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while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data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not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   If</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data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is</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greater than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node</a:t>
            </a:r>
            <a:r>
              <a:rPr kumimoji="0" lang="en-US" sz="24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data</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goto</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right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subtree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else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goto</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a:t>
            </a: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subtree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 If</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data found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return</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endwhile</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return</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data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not</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end</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4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if</a:t>
            </a:r>
            <a:r>
              <a:rPr kumimoji="0" 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5467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Tree Traversal</a:t>
            </a:r>
            <a:endParaRPr lang="en-IN" dirty="0"/>
          </a:p>
        </p:txBody>
      </p:sp>
      <p:sp>
        <p:nvSpPr>
          <p:cNvPr id="3" name="Content Placeholder 2"/>
          <p:cNvSpPr>
            <a:spLocks noGrp="1"/>
          </p:cNvSpPr>
          <p:nvPr>
            <p:ph idx="1"/>
          </p:nvPr>
        </p:nvSpPr>
        <p:spPr/>
        <p:txBody>
          <a:bodyPr/>
          <a:lstStyle/>
          <a:p>
            <a:pPr marL="0" indent="0">
              <a:buNone/>
            </a:pPr>
            <a:r>
              <a:rPr lang="en-US" dirty="0"/>
              <a:t>Traversal is a process to visit all the nodes of a tree and may print their values too. Because, all nodes are connected via edges (links) we always start from the root (head) node. That is, we cannot randomly access a node in a tree. There are three ways which we use to traverse a tree −</a:t>
            </a:r>
          </a:p>
          <a:p>
            <a:pPr marL="0" indent="0">
              <a:buNone/>
            </a:pPr>
            <a:r>
              <a:rPr lang="en-US" dirty="0"/>
              <a:t>In-order Traversal</a:t>
            </a:r>
          </a:p>
          <a:p>
            <a:pPr marL="0" indent="0">
              <a:buNone/>
            </a:pPr>
            <a:r>
              <a:rPr lang="en-US" dirty="0"/>
              <a:t>Pre-order Traversal</a:t>
            </a:r>
          </a:p>
          <a:p>
            <a:pPr marL="0" indent="0">
              <a:buNone/>
            </a:pPr>
            <a:r>
              <a:rPr lang="en-US" dirty="0"/>
              <a:t>Post-order Traversal</a:t>
            </a:r>
          </a:p>
          <a:p>
            <a:pPr marL="0" indent="0">
              <a:buNone/>
            </a:pPr>
            <a:endParaRPr lang="en-IN" dirty="0"/>
          </a:p>
        </p:txBody>
      </p:sp>
    </p:spTree>
    <p:extLst>
      <p:ext uri="{BB962C8B-B14F-4D97-AF65-F5344CB8AC3E}">
        <p14:creationId xmlns:p14="http://schemas.microsoft.com/office/powerpoint/2010/main" val="1669234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619</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Data Structure Trees – Binary Search Trees</vt:lpstr>
      <vt:lpstr>Binary Search Tree</vt:lpstr>
      <vt:lpstr>Tree Node </vt:lpstr>
      <vt:lpstr>BST Basic Operations </vt:lpstr>
      <vt:lpstr>Insert Operation </vt:lpstr>
      <vt:lpstr>Insert Operation - Algorithm </vt:lpstr>
      <vt:lpstr>Search Operation </vt:lpstr>
      <vt:lpstr>Search Operation - Algorithm</vt:lpstr>
      <vt:lpstr>Tree Traversal</vt:lpstr>
      <vt:lpstr>In-order Traversal </vt:lpstr>
      <vt:lpstr>In-order Traversal - Algorithm </vt:lpstr>
      <vt:lpstr>Pre-order Traversal </vt:lpstr>
      <vt:lpstr> Pre-order Traversal - Algorithm  </vt:lpstr>
      <vt:lpstr>Post-order Traversal </vt:lpstr>
      <vt:lpstr> Post-order Traversal - Algorithm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Trees</dc:title>
  <dc:creator>HP</dc:creator>
  <cp:lastModifiedBy>HP</cp:lastModifiedBy>
  <cp:revision>10</cp:revision>
  <dcterms:created xsi:type="dcterms:W3CDTF">2020-04-15T16:40:50Z</dcterms:created>
  <dcterms:modified xsi:type="dcterms:W3CDTF">2020-04-16T07:54:44Z</dcterms:modified>
</cp:coreProperties>
</file>