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B8BBB-5105-45C6-B7FC-79A528C02C98}" type="datetimeFigureOut">
              <a:rPr lang="en-US" smtClean="0"/>
              <a:pPr/>
              <a:t>2/9/2024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C3C99E-F3E5-4C00-891D-B4498B844A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7097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9C52-6BDA-4F3C-975C-8BEE048E5EB4}" type="datetimeFigureOut">
              <a:rPr lang="en-US" smtClean="0"/>
              <a:pPr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10B2-49AF-41D9-AA22-BC6544087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0874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9C52-6BDA-4F3C-975C-8BEE048E5EB4}" type="datetimeFigureOut">
              <a:rPr lang="en-US" smtClean="0"/>
              <a:pPr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10B2-49AF-41D9-AA22-BC6544087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51363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9C52-6BDA-4F3C-975C-8BEE048E5EB4}" type="datetimeFigureOut">
              <a:rPr lang="en-US" smtClean="0"/>
              <a:pPr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10B2-49AF-41D9-AA22-BC6544087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253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9C52-6BDA-4F3C-975C-8BEE048E5EB4}" type="datetimeFigureOut">
              <a:rPr lang="en-US" smtClean="0"/>
              <a:pPr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10B2-49AF-41D9-AA22-BC6544087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539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9C52-6BDA-4F3C-975C-8BEE048E5EB4}" type="datetimeFigureOut">
              <a:rPr lang="en-US" smtClean="0"/>
              <a:pPr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10B2-49AF-41D9-AA22-BC6544087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396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9C52-6BDA-4F3C-975C-8BEE048E5EB4}" type="datetimeFigureOut">
              <a:rPr lang="en-US" smtClean="0"/>
              <a:pPr/>
              <a:t>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10B2-49AF-41D9-AA22-BC6544087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0087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9C52-6BDA-4F3C-975C-8BEE048E5EB4}" type="datetimeFigureOut">
              <a:rPr lang="en-US" smtClean="0"/>
              <a:pPr/>
              <a:t>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10B2-49AF-41D9-AA22-BC6544087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0319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9C52-6BDA-4F3C-975C-8BEE048E5EB4}" type="datetimeFigureOut">
              <a:rPr lang="en-US" smtClean="0"/>
              <a:pPr/>
              <a:t>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10B2-49AF-41D9-AA22-BC6544087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1775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9C52-6BDA-4F3C-975C-8BEE048E5EB4}" type="datetimeFigureOut">
              <a:rPr lang="en-US" smtClean="0"/>
              <a:pPr/>
              <a:t>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10B2-49AF-41D9-AA22-BC6544087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899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9C52-6BDA-4F3C-975C-8BEE048E5EB4}" type="datetimeFigureOut">
              <a:rPr lang="en-US" smtClean="0"/>
              <a:pPr/>
              <a:t>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10B2-49AF-41D9-AA22-BC6544087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544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9C52-6BDA-4F3C-975C-8BEE048E5EB4}" type="datetimeFigureOut">
              <a:rPr lang="en-US" smtClean="0"/>
              <a:pPr/>
              <a:t>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10B2-49AF-41D9-AA22-BC6544087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7225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19C52-6BDA-4F3C-975C-8BEE048E5EB4}" type="datetimeFigureOut">
              <a:rPr lang="en-US" smtClean="0"/>
              <a:pPr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F10B2-49AF-41D9-AA22-BC6544087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3958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euvo_Kohonen" TargetMode="External"/><Relationship Id="rId2" Type="http://schemas.openxmlformats.org/officeDocument/2006/relationships/hyperlink" Target="https://en.wikipedia.org/wiki/Finlan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ector_quantization" TargetMode="External"/><Relationship Id="rId2" Type="http://schemas.openxmlformats.org/officeDocument/2006/relationships/hyperlink" Target="https://en.wikipedia.org/wiki/Competitive_learn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57200"/>
            <a:ext cx="7524776" cy="4400560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SOM  ALGORITHM</a:t>
            </a:r>
            <a:endParaRPr lang="en-US" sz="6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4907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diamond/>
      </p:transition>
    </mc:Choice>
    <mc:Fallback>
      <p:transition spd="slow">
        <p:diamond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0722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8596" y="1028343"/>
            <a:ext cx="821537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Step5: The input vector is closest to the output node 1, since          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D(1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is minimum, so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J=1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b) Step6: The weights on the wining unit are updated.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wij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(new)=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wij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(old)+α(x-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wij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(old))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w11(new)=w11(old)+0.3(0.3-0.2)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= 0.2+0.3(0.3-0.2)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w11(new)=0.23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w21(new)=w21(old)+α(x2-w21 (old))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=0.3+0.3(0.4-0.3)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w21(new)=0.33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new weights for units are, CJ=C1 is,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0.23	    0.6	   0.4	  0.9	   0.2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0.33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0.5	   0.7	  0.6	   0.8</a:t>
            </a:r>
          </a:p>
          <a:p>
            <a:endParaRPr lang="en-US" dirty="0"/>
          </a:p>
        </p:txBody>
      </p:sp>
      <p:sp>
        <p:nvSpPr>
          <p:cNvPr id="5" name="Double Bracket 4"/>
          <p:cNvSpPr/>
          <p:nvPr/>
        </p:nvSpPr>
        <p:spPr>
          <a:xfrm>
            <a:off x="571472" y="4800600"/>
            <a:ext cx="4286280" cy="114300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What is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som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….???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4373563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artificial neural network introduced by the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hlinkClick r:id="rId2" tooltip="Finland"/>
              </a:rPr>
              <a:t>Finnish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professor 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hlinkClick r:id="rId3" tooltip="Teuvo Kohonen"/>
              </a:rPr>
              <a:t>Teuvo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hlinkClick r:id="rId3" tooltip="Teuvo Kohonen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hlinkClick r:id="rId3" tooltip="Teuvo Kohonen"/>
              </a:rPr>
              <a:t>Kohonen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in the 1980s is sometimes called a 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Kohonen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map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or 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network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Self-Organizing Map(SOM) or Self-Organizing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eature Map(SOFM) is a type of artificial neural network(ANN)</a:t>
            </a: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is a method of dimensionality reduction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8346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diamond/>
      </p:transition>
    </mc:Choice>
    <mc:Fallback>
      <p:transition spd="slow">
        <p:diamond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035040"/>
          </a:xfrm>
        </p:spPr>
        <p:txBody>
          <a:bodyPr>
            <a:noAutofit/>
          </a:bodyPr>
          <a:lstStyle/>
          <a:p>
            <a:pPr marL="114300" indent="0" algn="just">
              <a:spcBef>
                <a:spcPts val="0"/>
              </a:spcBef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Self-Organizing Maps differ from other artificial neural networks as they apply competitive learning as opposed to error correction learning(such as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back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propogation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with gradient descent).</a:t>
            </a:r>
          </a:p>
          <a:p>
            <a:pPr algn="just">
              <a:spcBef>
                <a:spcPts val="0"/>
              </a:spcBef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This makes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SOMs useful for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visualizing low-dimensional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views of high-dimensional data, akin to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multidimensional scaling. </a:t>
            </a:r>
          </a:p>
          <a:p>
            <a:pPr algn="just">
              <a:spcBef>
                <a:spcPts val="0"/>
              </a:spcBef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trained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using unsupervised learning to produce a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low-dimensional(typically two dimensional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), discretized representation of the input space of the training samples, called a map.</a:t>
            </a:r>
          </a:p>
          <a:p>
            <a:pPr algn="just">
              <a:spcBef>
                <a:spcPts val="0"/>
              </a:spcBef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8804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diamond/>
      </p:transition>
    </mc:Choice>
    <mc:Fallback>
      <p:transition spd="slow">
        <p:diamond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819796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Like most artificial neural networks, SOMs operate in two modes: training and mapping. "Training" builds the map using input examples (a </a:t>
            </a:r>
            <a:r>
              <a:rPr lang="en-US" sz="2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hlinkClick r:id="rId2" tooltip="Competitive learning"/>
              </a:rPr>
              <a:t>competitive process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also called 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hlinkClick r:id="rId3" tooltip="Vector quantization"/>
              </a:rPr>
              <a:t>vector quantization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), while "mapping" automatically classifies a new input vector.</a:t>
            </a: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procedure for placing a vector from data space onto the map is to find the node with the closest (smallest distance metric) weight vector to the data space vector.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7390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diamond/>
      </p:transition>
    </mc:Choice>
    <mc:Fallback>
      <p:transition spd="slow">
        <p:diamond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i\Desktop\som image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2057400" y="152400"/>
            <a:ext cx="5333999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5577" y="3048000"/>
            <a:ext cx="807719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self-organizing map consists of components called nodes or neurons. Associated with each node are a weight vector of the same dimension as the input data vectors, and a position in the map space. 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self-organizing map describes a mapping from a higher-dimensional input space to a lower-dimensional map space. </a:t>
            </a:r>
          </a:p>
        </p:txBody>
      </p:sp>
    </p:spTree>
    <p:extLst>
      <p:ext uri="{BB962C8B-B14F-4D97-AF65-F5344CB8AC3E}">
        <p14:creationId xmlns:p14="http://schemas.microsoft.com/office/powerpoint/2010/main" xmlns="" val="777945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diamond/>
      </p:transition>
    </mc:Choice>
    <mc:Fallback>
      <p:transition spd="slow">
        <p:diamond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SOM 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algorithm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8229600" cy="45259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Training Algorithm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Step1: Set topological neighborhood parameters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 Set learning rate, initialize weights.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step2: While stopping condition is false, do steps 3-9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Step3:  For each input vector x, do steps 4-6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Step4:  For each j, compute squared Euclidean distance.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D(j)= ∑(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wij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– xi )2 i=1 to n and j= 1 to 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Step5:  Find index J, when D(j) is minimum.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Step6:  For all units J, with the specified neighborhood of J, and                     for all i, update the weights.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wij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(new)=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wij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(old)+α(x-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wij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(old))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Step7:  Update the learning rate.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Step8:  Reduce the radius of topological neighborhood at specified times.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Step9:  Test the stopping condition.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439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diamond/>
      </p:transition>
    </mc:Choice>
    <mc:Fallback>
      <p:transition spd="slow">
        <p:diamond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848600" y="1043940"/>
            <a:ext cx="685800" cy="685800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C5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63880" y="1043940"/>
            <a:ext cx="685800" cy="685800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349137" y="3276600"/>
            <a:ext cx="685800" cy="685800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102134" y="3276600"/>
            <a:ext cx="685800" cy="685800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362200" y="993865"/>
            <a:ext cx="685800" cy="685800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67200" y="994954"/>
            <a:ext cx="685800" cy="685800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248400" y="1043940"/>
            <a:ext cx="685800" cy="685800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C4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6" idx="1"/>
            <a:endCxn id="5" idx="4"/>
          </p:cNvCxnSpPr>
          <p:nvPr/>
        </p:nvCxnSpPr>
        <p:spPr>
          <a:xfrm flipH="1" flipV="1">
            <a:off x="906780" y="1729740"/>
            <a:ext cx="1542790" cy="164729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6"/>
            <a:endCxn id="10" idx="3"/>
          </p:cNvCxnSpPr>
          <p:nvPr/>
        </p:nvCxnSpPr>
        <p:spPr>
          <a:xfrm flipV="1">
            <a:off x="3034937" y="1629307"/>
            <a:ext cx="3313896" cy="199019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0"/>
            <a:endCxn id="9" idx="4"/>
          </p:cNvCxnSpPr>
          <p:nvPr/>
        </p:nvCxnSpPr>
        <p:spPr>
          <a:xfrm flipH="1" flipV="1">
            <a:off x="4610100" y="1680754"/>
            <a:ext cx="834934" cy="159584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7"/>
            <a:endCxn id="9" idx="3"/>
          </p:cNvCxnSpPr>
          <p:nvPr/>
        </p:nvCxnSpPr>
        <p:spPr>
          <a:xfrm flipV="1">
            <a:off x="2934504" y="1580321"/>
            <a:ext cx="1433129" cy="17967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1"/>
            <a:endCxn id="8" idx="5"/>
          </p:cNvCxnSpPr>
          <p:nvPr/>
        </p:nvCxnSpPr>
        <p:spPr>
          <a:xfrm flipH="1" flipV="1">
            <a:off x="2947567" y="1579232"/>
            <a:ext cx="2255000" cy="17978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0"/>
            <a:endCxn id="8" idx="4"/>
          </p:cNvCxnSpPr>
          <p:nvPr/>
        </p:nvCxnSpPr>
        <p:spPr>
          <a:xfrm flipV="1">
            <a:off x="2692037" y="1679665"/>
            <a:ext cx="13063" cy="15969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5" idx="6"/>
          </p:cNvCxnSpPr>
          <p:nvPr/>
        </p:nvCxnSpPr>
        <p:spPr>
          <a:xfrm flipH="1" flipV="1">
            <a:off x="1249680" y="1386840"/>
            <a:ext cx="3852454" cy="22326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5"/>
            <a:endCxn id="4" idx="3"/>
          </p:cNvCxnSpPr>
          <p:nvPr/>
        </p:nvCxnSpPr>
        <p:spPr>
          <a:xfrm flipV="1">
            <a:off x="2934504" y="1629307"/>
            <a:ext cx="5014529" cy="22326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7"/>
            <a:endCxn id="10" idx="4"/>
          </p:cNvCxnSpPr>
          <p:nvPr/>
        </p:nvCxnSpPr>
        <p:spPr>
          <a:xfrm flipV="1">
            <a:off x="5687501" y="1729740"/>
            <a:ext cx="903799" cy="164729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7" idx="6"/>
            <a:endCxn id="4" idx="4"/>
          </p:cNvCxnSpPr>
          <p:nvPr/>
        </p:nvCxnSpPr>
        <p:spPr>
          <a:xfrm flipV="1">
            <a:off x="5787934" y="1729740"/>
            <a:ext cx="2403566" cy="18897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00334" y="2063214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0.2</a:t>
            </a:r>
            <a:endParaRPr lang="en-US" sz="2800" dirty="0"/>
          </a:p>
        </p:txBody>
      </p:sp>
      <p:sp>
        <p:nvSpPr>
          <p:cNvPr id="56" name="TextBox 55"/>
          <p:cNvSpPr txBox="1"/>
          <p:nvPr/>
        </p:nvSpPr>
        <p:spPr>
          <a:xfrm>
            <a:off x="1524000" y="1206520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0.3</a:t>
            </a:r>
            <a:endParaRPr lang="en-US" sz="2800" dirty="0"/>
          </a:p>
        </p:txBody>
      </p:sp>
      <p:sp>
        <p:nvSpPr>
          <p:cNvPr id="57" name="TextBox 56"/>
          <p:cNvSpPr txBox="1"/>
          <p:nvPr/>
        </p:nvSpPr>
        <p:spPr>
          <a:xfrm>
            <a:off x="2063578" y="1580321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0.6</a:t>
            </a:r>
            <a:endParaRPr lang="en-US" sz="2800" dirty="0"/>
          </a:p>
        </p:txBody>
      </p:sp>
      <p:sp>
        <p:nvSpPr>
          <p:cNvPr id="58" name="TextBox 57"/>
          <p:cNvSpPr txBox="1"/>
          <p:nvPr/>
        </p:nvSpPr>
        <p:spPr>
          <a:xfrm>
            <a:off x="2855146" y="1750155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0.5</a:t>
            </a:r>
            <a:endParaRPr lang="en-US" sz="2800" dirty="0"/>
          </a:p>
        </p:txBody>
      </p:sp>
      <p:sp>
        <p:nvSpPr>
          <p:cNvPr id="59" name="TextBox 58"/>
          <p:cNvSpPr txBox="1"/>
          <p:nvPr/>
        </p:nvSpPr>
        <p:spPr>
          <a:xfrm>
            <a:off x="3625678" y="1513936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0.4</a:t>
            </a:r>
            <a:endParaRPr lang="en-US" sz="2800" dirty="0"/>
          </a:p>
        </p:txBody>
      </p:sp>
      <p:sp>
        <p:nvSpPr>
          <p:cNvPr id="60" name="TextBox 59"/>
          <p:cNvSpPr txBox="1"/>
          <p:nvPr/>
        </p:nvSpPr>
        <p:spPr>
          <a:xfrm>
            <a:off x="4706806" y="1629307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0.7</a:t>
            </a:r>
            <a:endParaRPr lang="en-US" sz="2800" dirty="0"/>
          </a:p>
        </p:txBody>
      </p:sp>
      <p:sp>
        <p:nvSpPr>
          <p:cNvPr id="61" name="TextBox 60"/>
          <p:cNvSpPr txBox="1"/>
          <p:nvPr/>
        </p:nvSpPr>
        <p:spPr>
          <a:xfrm>
            <a:off x="5621029" y="1317622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0.9</a:t>
            </a:r>
            <a:endParaRPr lang="en-US" sz="2800" dirty="0"/>
          </a:p>
        </p:txBody>
      </p:sp>
      <p:sp>
        <p:nvSpPr>
          <p:cNvPr id="62" name="TextBox 61"/>
          <p:cNvSpPr txBox="1"/>
          <p:nvPr/>
        </p:nvSpPr>
        <p:spPr>
          <a:xfrm>
            <a:off x="5853105" y="1801604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0.6</a:t>
            </a:r>
            <a:endParaRPr lang="en-US" sz="2800" dirty="0"/>
          </a:p>
        </p:txBody>
      </p:sp>
      <p:sp>
        <p:nvSpPr>
          <p:cNvPr id="63" name="TextBox 62"/>
          <p:cNvSpPr txBox="1"/>
          <p:nvPr/>
        </p:nvSpPr>
        <p:spPr>
          <a:xfrm>
            <a:off x="7207078" y="1321538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0.2</a:t>
            </a:r>
            <a:endParaRPr lang="en-US" sz="2800" dirty="0"/>
          </a:p>
        </p:txBody>
      </p:sp>
      <p:sp>
        <p:nvSpPr>
          <p:cNvPr id="64" name="TextBox 63"/>
          <p:cNvSpPr txBox="1"/>
          <p:nvPr/>
        </p:nvSpPr>
        <p:spPr>
          <a:xfrm>
            <a:off x="7829290" y="1857906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0.8</a:t>
            </a:r>
            <a:endParaRPr 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571472" y="4143380"/>
            <a:ext cx="80010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Kohonen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self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organizing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map is shown with weights in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above figure. Using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square of the Euclidean distance find the cluster unit CJ that is closest to the input vector (0.3,0.4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). Using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learning rate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0.3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find the new weights for unit CJ.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34097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diamond/>
      </p:transition>
    </mc:Choice>
    <mc:Fallback>
      <p:transition spd="slow">
        <p:diamond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229600" cy="641511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Solution: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Step1: Initial weight matrix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0.2    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0.6       0.4     0.9     0.2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0.3    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0.5       0.7     0.6     0.8</a:t>
            </a:r>
          </a:p>
          <a:p>
            <a:pPr marL="0" indent="0" algn="just"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Initial radius, R=0, Initial learning rate, α=0.3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Step2: Begin training.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Step3: For the vector (0.3,0.4) do steps 4-6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Step5: The input vector is closest to the output node 1, since D(1) is minimum, so J=1</a:t>
            </a:r>
          </a:p>
          <a:p>
            <a:pPr marL="0" indent="0" algn="just"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b) Step6: The weights on the wining unit are updated.</a:t>
            </a:r>
          </a:p>
          <a:p>
            <a:pPr marL="0" indent="0" algn="just"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wij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(new)=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wij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(old)+α(x-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wij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(old))</a:t>
            </a:r>
          </a:p>
          <a:p>
            <a:pPr marL="0" indent="0" algn="just"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w11(new)=w11(old)+0.3(0.3-0.2)</a:t>
            </a:r>
          </a:p>
          <a:p>
            <a:pPr marL="0" indent="0" algn="just"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 0.2+0.3(0.3-0.2)</a:t>
            </a:r>
          </a:p>
          <a:p>
            <a:pPr marL="0" indent="0" algn="just"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w11(new)=0.23</a:t>
            </a:r>
          </a:p>
          <a:p>
            <a:pPr marL="0" indent="0" algn="just"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w21(new)=w21(old)+α(x2-w21 (old))</a:t>
            </a:r>
          </a:p>
          <a:p>
            <a:pPr marL="0" indent="0" algn="just"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=0.3+0.3(0.4-0.3)</a:t>
            </a:r>
          </a:p>
          <a:p>
            <a:pPr marL="0" indent="0" algn="just"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w21(new)=0.33</a:t>
            </a:r>
          </a:p>
          <a:p>
            <a:pPr marL="0" indent="0" algn="just"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new weights for units are, CJ=C1 is,</a:t>
            </a:r>
          </a:p>
          <a:p>
            <a:pPr marL="0" indent="0" algn="just"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0.23</a:t>
            </a:r>
          </a:p>
          <a:p>
            <a:pPr marL="0" indent="0" algn="just"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0.6</a:t>
            </a:r>
          </a:p>
          <a:p>
            <a:pPr marL="0" indent="0" algn="just"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0.4</a:t>
            </a:r>
          </a:p>
          <a:p>
            <a:pPr marL="0" indent="0" algn="just"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0.9</a:t>
            </a:r>
          </a:p>
          <a:p>
            <a:pPr marL="0" indent="0" algn="just"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0.2</a:t>
            </a:r>
          </a:p>
          <a:p>
            <a:pPr marL="0" indent="0" algn="just"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0.33</a:t>
            </a:r>
          </a:p>
          <a:p>
            <a:pPr marL="0" indent="0" algn="just"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0.5</a:t>
            </a:r>
          </a:p>
          <a:p>
            <a:pPr marL="0" indent="0" algn="just"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0.7</a:t>
            </a:r>
          </a:p>
          <a:p>
            <a:pPr marL="0" indent="0" algn="just"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0.6</a:t>
            </a:r>
          </a:p>
          <a:p>
            <a:pPr marL="0" indent="0" algn="just"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0.8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ouble Bracket 3"/>
          <p:cNvSpPr/>
          <p:nvPr/>
        </p:nvSpPr>
        <p:spPr>
          <a:xfrm>
            <a:off x="838200" y="1366014"/>
            <a:ext cx="4419600" cy="1134292"/>
          </a:xfrm>
          <a:prstGeom prst="bracketPair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33349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diamond/>
      </p:transition>
    </mc:Choice>
    <mc:Fallback>
      <p:transition spd="slow">
        <p:diamond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811" y="182880"/>
            <a:ext cx="8229600" cy="576072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Step4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Compute the squared Euclidean distance,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         D(j)= ∑(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wij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– xi )2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D(1)=(0.2-0.3)2+(0.3 – 0.4)2=0.02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D(2)=(0.6-0.3)2+(0.5-0.4)2=0.10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D(3)=(0.4-0.3)2+(0.7-0.4)2=0.10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D(4)=(0.9-0.3)2+(0.6-0.4)2=0.40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D(5)=(0.2-0.3)2+(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0.8-0.4)2=0.17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6259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diamond/>
      </p:transition>
    </mc:Choice>
    <mc:Fallback>
      <p:transition spd="slow">
        <p:diamond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</TotalTime>
  <Words>592</Words>
  <Application>Microsoft Office PowerPoint</Application>
  <PresentationFormat>On-screen Show (4:3)</PresentationFormat>
  <Paragraphs>236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SOM  ALGORITHM</vt:lpstr>
      <vt:lpstr>What is som….???</vt:lpstr>
      <vt:lpstr>Slide 3</vt:lpstr>
      <vt:lpstr>Slide 4</vt:lpstr>
      <vt:lpstr>Slide 5</vt:lpstr>
      <vt:lpstr>SOM algorithm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 ALGORITHM</dc:title>
  <dc:creator>hi</dc:creator>
  <cp:lastModifiedBy>Admin</cp:lastModifiedBy>
  <cp:revision>25</cp:revision>
  <dcterms:created xsi:type="dcterms:W3CDTF">2017-11-02T05:36:46Z</dcterms:created>
  <dcterms:modified xsi:type="dcterms:W3CDTF">2024-02-09T08:07:57Z</dcterms:modified>
</cp:coreProperties>
</file>