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2"/>
  </p:notesMasterIdLst>
  <p:handoutMasterIdLst>
    <p:handoutMasterId r:id="rId93"/>
  </p:handoutMasterIdLst>
  <p:sldIdLst>
    <p:sldId id="256" r:id="rId2"/>
    <p:sldId id="258" r:id="rId3"/>
    <p:sldId id="259" r:id="rId4"/>
    <p:sldId id="260" r:id="rId5"/>
    <p:sldId id="261" r:id="rId6"/>
    <p:sldId id="262" r:id="rId7"/>
    <p:sldId id="376" r:id="rId8"/>
    <p:sldId id="325" r:id="rId9"/>
    <p:sldId id="326" r:id="rId10"/>
    <p:sldId id="327" r:id="rId11"/>
    <p:sldId id="328" r:id="rId12"/>
    <p:sldId id="329" r:id="rId13"/>
    <p:sldId id="330" r:id="rId14"/>
    <p:sldId id="331" r:id="rId15"/>
    <p:sldId id="332" r:id="rId16"/>
    <p:sldId id="333" r:id="rId17"/>
    <p:sldId id="334" r:id="rId18"/>
    <p:sldId id="335" r:id="rId19"/>
    <p:sldId id="377" r:id="rId20"/>
    <p:sldId id="378" r:id="rId21"/>
    <p:sldId id="379" r:id="rId22"/>
    <p:sldId id="380" r:id="rId23"/>
    <p:sldId id="381" r:id="rId24"/>
    <p:sldId id="382" r:id="rId25"/>
    <p:sldId id="38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00" r:id="rId57"/>
    <p:sldId id="301" r:id="rId58"/>
    <p:sldId id="302" r:id="rId59"/>
    <p:sldId id="303" r:id="rId60"/>
    <p:sldId id="304"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8" r:id="rId76"/>
    <p:sldId id="399" r:id="rId77"/>
    <p:sldId id="400" r:id="rId78"/>
    <p:sldId id="401" r:id="rId79"/>
    <p:sldId id="402" r:id="rId80"/>
    <p:sldId id="403" r:id="rId81"/>
    <p:sldId id="404" r:id="rId82"/>
    <p:sldId id="405" r:id="rId83"/>
    <p:sldId id="414" r:id="rId84"/>
    <p:sldId id="407" r:id="rId85"/>
    <p:sldId id="408" r:id="rId86"/>
    <p:sldId id="409" r:id="rId87"/>
    <p:sldId id="410" r:id="rId88"/>
    <p:sldId id="411" r:id="rId89"/>
    <p:sldId id="412" r:id="rId90"/>
    <p:sldId id="413" r:id="rId91"/>
  </p:sldIdLst>
  <p:sldSz cx="4610100" cy="346075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518" y="-12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433589" cy="355204"/>
          </a:xfrm>
          <a:prstGeom prst="rect">
            <a:avLst/>
          </a:prstGeom>
        </p:spPr>
        <p:txBody>
          <a:bodyPr vert="horz" lIns="196427" tIns="98213" rIns="196427" bIns="98213" rtlCol="0"/>
          <a:lstStyle>
            <a:lvl1pPr algn="l">
              <a:defRPr sz="2600"/>
            </a:lvl1pPr>
          </a:lstStyle>
          <a:p>
            <a:endParaRPr lang="en-US"/>
          </a:p>
        </p:txBody>
      </p:sp>
      <p:sp>
        <p:nvSpPr>
          <p:cNvPr id="3" name="Date Placeholder 2"/>
          <p:cNvSpPr>
            <a:spLocks noGrp="1"/>
          </p:cNvSpPr>
          <p:nvPr>
            <p:ph type="dt" sz="quarter" idx="1"/>
          </p:nvPr>
        </p:nvSpPr>
        <p:spPr>
          <a:xfrm>
            <a:off x="5797502" y="1"/>
            <a:ext cx="4433589" cy="355204"/>
          </a:xfrm>
          <a:prstGeom prst="rect">
            <a:avLst/>
          </a:prstGeom>
        </p:spPr>
        <p:txBody>
          <a:bodyPr vert="horz" lIns="196427" tIns="98213" rIns="196427" bIns="98213" rtlCol="0"/>
          <a:lstStyle>
            <a:lvl1pPr algn="r">
              <a:defRPr sz="2600"/>
            </a:lvl1pPr>
          </a:lstStyle>
          <a:p>
            <a:fld id="{3831D141-C41C-4357-97D6-B4C832348159}" type="datetimeFigureOut">
              <a:rPr lang="en-US" smtClean="0"/>
              <a:pPr/>
              <a:t>2/9/2024</a:t>
            </a:fld>
            <a:endParaRPr lang="en-US"/>
          </a:p>
        </p:txBody>
      </p:sp>
      <p:sp>
        <p:nvSpPr>
          <p:cNvPr id="4" name="Footer Placeholder 3"/>
          <p:cNvSpPr>
            <a:spLocks noGrp="1"/>
          </p:cNvSpPr>
          <p:nvPr>
            <p:ph type="ftr" sz="quarter" idx="2"/>
          </p:nvPr>
        </p:nvSpPr>
        <p:spPr>
          <a:xfrm>
            <a:off x="1" y="6748862"/>
            <a:ext cx="4433589" cy="355202"/>
          </a:xfrm>
          <a:prstGeom prst="rect">
            <a:avLst/>
          </a:prstGeom>
        </p:spPr>
        <p:txBody>
          <a:bodyPr vert="horz" lIns="196427" tIns="98213" rIns="196427" bIns="98213" rtlCol="0" anchor="b"/>
          <a:lstStyle>
            <a:lvl1pPr algn="l">
              <a:defRPr sz="2600"/>
            </a:lvl1pPr>
          </a:lstStyle>
          <a:p>
            <a:endParaRPr lang="en-US"/>
          </a:p>
        </p:txBody>
      </p:sp>
      <p:sp>
        <p:nvSpPr>
          <p:cNvPr id="5" name="Slide Number Placeholder 4"/>
          <p:cNvSpPr>
            <a:spLocks noGrp="1"/>
          </p:cNvSpPr>
          <p:nvPr>
            <p:ph type="sldNum" sz="quarter" idx="3"/>
          </p:nvPr>
        </p:nvSpPr>
        <p:spPr>
          <a:xfrm>
            <a:off x="5797502" y="6748862"/>
            <a:ext cx="4433589" cy="355202"/>
          </a:xfrm>
          <a:prstGeom prst="rect">
            <a:avLst/>
          </a:prstGeom>
        </p:spPr>
        <p:txBody>
          <a:bodyPr vert="horz" lIns="196427" tIns="98213" rIns="196427" bIns="98213" rtlCol="0" anchor="b"/>
          <a:lstStyle>
            <a:lvl1pPr algn="r">
              <a:defRPr sz="2600"/>
            </a:lvl1pPr>
          </a:lstStyle>
          <a:p>
            <a:fld id="{3AA3E691-DCA9-45CD-B616-F36DCA710D19}"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433589" cy="355204"/>
          </a:xfrm>
          <a:prstGeom prst="rect">
            <a:avLst/>
          </a:prstGeom>
        </p:spPr>
        <p:txBody>
          <a:bodyPr vert="horz" lIns="196427" tIns="98213" rIns="196427" bIns="98213" rtlCol="0"/>
          <a:lstStyle>
            <a:lvl1pPr algn="l">
              <a:defRPr sz="2600"/>
            </a:lvl1pPr>
          </a:lstStyle>
          <a:p>
            <a:endParaRPr lang="en-US"/>
          </a:p>
        </p:txBody>
      </p:sp>
      <p:sp>
        <p:nvSpPr>
          <p:cNvPr id="3" name="Date Placeholder 2"/>
          <p:cNvSpPr>
            <a:spLocks noGrp="1"/>
          </p:cNvSpPr>
          <p:nvPr>
            <p:ph type="dt" idx="1"/>
          </p:nvPr>
        </p:nvSpPr>
        <p:spPr>
          <a:xfrm>
            <a:off x="5797502" y="1"/>
            <a:ext cx="4433589" cy="355204"/>
          </a:xfrm>
          <a:prstGeom prst="rect">
            <a:avLst/>
          </a:prstGeom>
        </p:spPr>
        <p:txBody>
          <a:bodyPr vert="horz" lIns="196427" tIns="98213" rIns="196427" bIns="98213" rtlCol="0"/>
          <a:lstStyle>
            <a:lvl1pPr algn="r">
              <a:defRPr sz="2600"/>
            </a:lvl1pPr>
          </a:lstStyle>
          <a:p>
            <a:fld id="{DE4A5617-E5E5-479E-8958-A8078E53D764}" type="datetimeFigureOut">
              <a:rPr lang="en-US" smtClean="0"/>
              <a:pPr/>
              <a:t>2/9/2024</a:t>
            </a:fld>
            <a:endParaRPr lang="en-US"/>
          </a:p>
        </p:txBody>
      </p:sp>
      <p:sp>
        <p:nvSpPr>
          <p:cNvPr id="4" name="Slide Image Placeholder 3"/>
          <p:cNvSpPr>
            <a:spLocks noGrp="1" noRot="1" noChangeAspect="1"/>
          </p:cNvSpPr>
          <p:nvPr>
            <p:ph type="sldImg" idx="2"/>
          </p:nvPr>
        </p:nvSpPr>
        <p:spPr>
          <a:xfrm>
            <a:off x="3344863" y="534988"/>
            <a:ext cx="3544887" cy="2662237"/>
          </a:xfrm>
          <a:prstGeom prst="rect">
            <a:avLst/>
          </a:prstGeom>
          <a:noFill/>
          <a:ln w="12700">
            <a:solidFill>
              <a:prstClr val="black"/>
            </a:solidFill>
          </a:ln>
        </p:spPr>
        <p:txBody>
          <a:bodyPr vert="horz" lIns="196427" tIns="98213" rIns="196427" bIns="98213" rtlCol="0" anchor="ctr"/>
          <a:lstStyle/>
          <a:p>
            <a:endParaRPr lang="en-US"/>
          </a:p>
        </p:txBody>
      </p:sp>
      <p:sp>
        <p:nvSpPr>
          <p:cNvPr id="5" name="Notes Placeholder 4"/>
          <p:cNvSpPr>
            <a:spLocks noGrp="1"/>
          </p:cNvSpPr>
          <p:nvPr>
            <p:ph type="body" sz="quarter" idx="3"/>
          </p:nvPr>
        </p:nvSpPr>
        <p:spPr>
          <a:xfrm>
            <a:off x="1022055" y="3376060"/>
            <a:ext cx="8190510" cy="3196830"/>
          </a:xfrm>
          <a:prstGeom prst="rect">
            <a:avLst/>
          </a:prstGeom>
        </p:spPr>
        <p:txBody>
          <a:bodyPr vert="horz" lIns="196427" tIns="98213" rIns="196427" bIns="982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8862"/>
            <a:ext cx="4433589" cy="355202"/>
          </a:xfrm>
          <a:prstGeom prst="rect">
            <a:avLst/>
          </a:prstGeom>
        </p:spPr>
        <p:txBody>
          <a:bodyPr vert="horz" lIns="196427" tIns="98213" rIns="196427" bIns="98213" rtlCol="0" anchor="b"/>
          <a:lstStyle>
            <a:lvl1pPr algn="l">
              <a:defRPr sz="2600"/>
            </a:lvl1pPr>
          </a:lstStyle>
          <a:p>
            <a:endParaRPr lang="en-US"/>
          </a:p>
        </p:txBody>
      </p:sp>
      <p:sp>
        <p:nvSpPr>
          <p:cNvPr id="7" name="Slide Number Placeholder 6"/>
          <p:cNvSpPr>
            <a:spLocks noGrp="1"/>
          </p:cNvSpPr>
          <p:nvPr>
            <p:ph type="sldNum" sz="quarter" idx="5"/>
          </p:nvPr>
        </p:nvSpPr>
        <p:spPr>
          <a:xfrm>
            <a:off x="5797502" y="6748862"/>
            <a:ext cx="4433589" cy="355202"/>
          </a:xfrm>
          <a:prstGeom prst="rect">
            <a:avLst/>
          </a:prstGeom>
        </p:spPr>
        <p:txBody>
          <a:bodyPr vert="horz" lIns="196427" tIns="98213" rIns="196427" bIns="98213" rtlCol="0" anchor="b"/>
          <a:lstStyle>
            <a:lvl1pPr algn="r">
              <a:defRPr sz="2600"/>
            </a:lvl1pPr>
          </a:lstStyle>
          <a:p>
            <a:fld id="{3CC25435-02A1-45A8-971C-F5C2543142A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45" name="Google Shape;145;p12: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23" name="Google Shape;123;p8: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28" name="Google Shape;128;p9: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34" name="Google Shape;134;p10: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40" name="Google Shape;140;p11: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51" name="Google Shape;151;p13:notes"/>
          <p:cNvSpPr>
            <a:spLocks noGrp="1" noRot="1" noChangeAspect="1"/>
          </p:cNvSpPr>
          <p:nvPr>
            <p:ph type="sldImg" idx="2"/>
          </p:nvPr>
        </p:nvSpPr>
        <p:spPr>
          <a:xfrm>
            <a:off x="3341688" y="530225"/>
            <a:ext cx="3551237" cy="2667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57" name="Google Shape;157;p14: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63" name="Google Shape;163;p15: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70" name="Google Shape;170;p16: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77" name="Google Shape;177;p17: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84" name="Google Shape;184;p18: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1023462" y="3374430"/>
            <a:ext cx="8187690" cy="3196830"/>
          </a:xfrm>
          <a:prstGeom prst="rect">
            <a:avLst/>
          </a:prstGeom>
          <a:noFill/>
          <a:ln>
            <a:noFill/>
          </a:ln>
        </p:spPr>
        <p:txBody>
          <a:bodyPr spcFirstLastPara="1" wrap="square" lIns="99042" tIns="99042" rIns="99042" bIns="99042" anchor="ctr" anchorCtr="0">
            <a:noAutofit/>
          </a:bodyPr>
          <a:lstStyle/>
          <a:p>
            <a:endParaRPr/>
          </a:p>
        </p:txBody>
      </p:sp>
      <p:sp>
        <p:nvSpPr>
          <p:cNvPr id="117" name="Google Shape;117;p7:notes"/>
          <p:cNvSpPr>
            <a:spLocks noGrp="1" noRot="1" noChangeAspect="1"/>
          </p:cNvSpPr>
          <p:nvPr>
            <p:ph type="sldImg" idx="2"/>
          </p:nvPr>
        </p:nvSpPr>
        <p:spPr>
          <a:xfrm>
            <a:off x="3344863" y="534988"/>
            <a:ext cx="3544887" cy="2662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9181" y="702411"/>
            <a:ext cx="3989704" cy="1036955"/>
          </a:xfrm>
          <a:custGeom>
            <a:avLst/>
            <a:gdLst/>
            <a:ahLst/>
            <a:cxnLst/>
            <a:rect l="l" t="t" r="r" b="b"/>
            <a:pathLst>
              <a:path w="3989704" h="1036955">
                <a:moveTo>
                  <a:pt x="3989654" y="44424"/>
                </a:moveTo>
                <a:lnTo>
                  <a:pt x="3988358" y="44424"/>
                </a:lnTo>
                <a:lnTo>
                  <a:pt x="3985653" y="31076"/>
                </a:lnTo>
                <a:lnTo>
                  <a:pt x="3974731" y="14922"/>
                </a:lnTo>
                <a:lnTo>
                  <a:pt x="3958577" y="4013"/>
                </a:lnTo>
                <a:lnTo>
                  <a:pt x="3938854" y="0"/>
                </a:lnTo>
                <a:lnTo>
                  <a:pt x="50812" y="0"/>
                </a:lnTo>
                <a:lnTo>
                  <a:pt x="31076" y="4013"/>
                </a:lnTo>
                <a:lnTo>
                  <a:pt x="14922" y="14922"/>
                </a:lnTo>
                <a:lnTo>
                  <a:pt x="4013" y="31076"/>
                </a:lnTo>
                <a:lnTo>
                  <a:pt x="1295" y="44424"/>
                </a:lnTo>
                <a:lnTo>
                  <a:pt x="0" y="44424"/>
                </a:lnTo>
                <a:lnTo>
                  <a:pt x="0" y="50800"/>
                </a:lnTo>
                <a:lnTo>
                  <a:pt x="0" y="82384"/>
                </a:lnTo>
                <a:lnTo>
                  <a:pt x="0" y="986040"/>
                </a:lnTo>
                <a:lnTo>
                  <a:pt x="4013" y="1005776"/>
                </a:lnTo>
                <a:lnTo>
                  <a:pt x="14922" y="1021930"/>
                </a:lnTo>
                <a:lnTo>
                  <a:pt x="31076" y="1032840"/>
                </a:lnTo>
                <a:lnTo>
                  <a:pt x="50812" y="1036853"/>
                </a:lnTo>
                <a:lnTo>
                  <a:pt x="3938854" y="1036853"/>
                </a:lnTo>
                <a:lnTo>
                  <a:pt x="3958577" y="1032840"/>
                </a:lnTo>
                <a:lnTo>
                  <a:pt x="3974731" y="1021930"/>
                </a:lnTo>
                <a:lnTo>
                  <a:pt x="3985653" y="1005776"/>
                </a:lnTo>
                <a:lnTo>
                  <a:pt x="3989654" y="986040"/>
                </a:lnTo>
                <a:lnTo>
                  <a:pt x="3989654" y="82384"/>
                </a:lnTo>
                <a:lnTo>
                  <a:pt x="3989654" y="50800"/>
                </a:lnTo>
                <a:lnTo>
                  <a:pt x="3989654" y="44424"/>
                </a:lnTo>
                <a:close/>
              </a:path>
            </a:pathLst>
          </a:custGeom>
          <a:solidFill>
            <a:srgbClr val="E5E5E5"/>
          </a:solidFill>
        </p:spPr>
        <p:txBody>
          <a:bodyPr wrap="square" lIns="0" tIns="0" rIns="0" bIns="0" rtlCol="0"/>
          <a:lstStyle/>
          <a:p>
            <a:endParaRPr/>
          </a:p>
        </p:txBody>
      </p:sp>
      <p:sp>
        <p:nvSpPr>
          <p:cNvPr id="2" name="Holder 2"/>
          <p:cNvSpPr>
            <a:spLocks noGrp="1"/>
          </p:cNvSpPr>
          <p:nvPr>
            <p:ph type="ctrTitle"/>
          </p:nvPr>
        </p:nvSpPr>
        <p:spPr>
          <a:xfrm>
            <a:off x="521690" y="708216"/>
            <a:ext cx="3566718" cy="9442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1683E3A-26BC-49FF-A4F9-8608DF1BDE4C}" type="datetime1">
              <a:rPr lang="en-US" smtClean="0"/>
              <a:pPr/>
              <a:t>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C562F3E-A64F-4F01-BF5C-C050CE3EC3A8}" type="datetime1">
              <a:rPr lang="en-US" smtClean="0"/>
              <a:pPr/>
              <a:t>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Microsoft Sans Serif"/>
                <a:cs typeface="Microsoft Sans Serif"/>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442582F-B6AC-4A79-93B7-DEBBCF91EE0A}" type="datetime1">
              <a:rPr lang="en-US" smtClean="0"/>
              <a:pPr/>
              <a:t>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CC0000"/>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F214E88-BBA5-407C-9262-DD7F8DFB0A69}" type="datetime1">
              <a:rPr lang="en-US" smtClean="0"/>
              <a:pPr/>
              <a:t>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65CEA67-37A4-46CC-88C5-287729F9BA38}" type="datetime1">
              <a:rPr lang="en-US" smtClean="0"/>
              <a:pPr/>
              <a:t>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466725"/>
          </a:xfrm>
          <a:custGeom>
            <a:avLst/>
            <a:gdLst/>
            <a:ahLst/>
            <a:cxnLst/>
            <a:rect l="l" t="t" r="r" b="b"/>
            <a:pathLst>
              <a:path w="4608195" h="466725">
                <a:moveTo>
                  <a:pt x="4608004" y="0"/>
                </a:moveTo>
                <a:lnTo>
                  <a:pt x="0" y="0"/>
                </a:lnTo>
                <a:lnTo>
                  <a:pt x="0" y="466343"/>
                </a:lnTo>
                <a:lnTo>
                  <a:pt x="4608004" y="466343"/>
                </a:lnTo>
                <a:lnTo>
                  <a:pt x="4608004" y="0"/>
                </a:lnTo>
                <a:close/>
              </a:path>
            </a:pathLst>
          </a:custGeom>
          <a:solidFill>
            <a:srgbClr val="E5E5E5"/>
          </a:solidFill>
        </p:spPr>
        <p:txBody>
          <a:bodyPr wrap="square" lIns="0" tIns="0" rIns="0" bIns="0" rtlCol="0"/>
          <a:lstStyle/>
          <a:p>
            <a:endParaRPr/>
          </a:p>
        </p:txBody>
      </p:sp>
      <p:sp>
        <p:nvSpPr>
          <p:cNvPr id="2" name="Holder 2"/>
          <p:cNvSpPr>
            <a:spLocks noGrp="1"/>
          </p:cNvSpPr>
          <p:nvPr>
            <p:ph type="title"/>
          </p:nvPr>
        </p:nvSpPr>
        <p:spPr>
          <a:xfrm>
            <a:off x="239293" y="103436"/>
            <a:ext cx="4131513" cy="288290"/>
          </a:xfrm>
          <a:prstGeom prst="rect">
            <a:avLst/>
          </a:prstGeom>
        </p:spPr>
        <p:txBody>
          <a:bodyPr wrap="square" lIns="0" tIns="0" rIns="0" bIns="0">
            <a:spAutoFit/>
          </a:bodyPr>
          <a:lstStyle>
            <a:lvl1pPr>
              <a:defRPr sz="1700" b="0" i="0">
                <a:solidFill>
                  <a:srgbClr val="CC0000"/>
                </a:solidFill>
                <a:latin typeface="Microsoft Sans Serif"/>
                <a:cs typeface="Microsoft Sans Serif"/>
              </a:defRPr>
            </a:lvl1pPr>
          </a:lstStyle>
          <a:p>
            <a:endParaRPr/>
          </a:p>
        </p:txBody>
      </p:sp>
      <p:sp>
        <p:nvSpPr>
          <p:cNvPr id="3" name="Holder 3"/>
          <p:cNvSpPr>
            <a:spLocks noGrp="1"/>
          </p:cNvSpPr>
          <p:nvPr>
            <p:ph type="body" idx="1"/>
          </p:nvPr>
        </p:nvSpPr>
        <p:spPr>
          <a:xfrm>
            <a:off x="501027" y="966381"/>
            <a:ext cx="3155950" cy="982980"/>
          </a:xfrm>
          <a:prstGeom prst="rect">
            <a:avLst/>
          </a:prstGeom>
        </p:spPr>
        <p:txBody>
          <a:bodyPr wrap="square" lIns="0" tIns="0" rIns="0" bIns="0">
            <a:spAutoFit/>
          </a:bodyPr>
          <a:lstStyle>
            <a:lvl1pPr>
              <a:defRPr sz="12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2BDF1ACE-74D7-40D1-A53F-9CAFF9403923}" type="datetime1">
              <a:rPr lang="en-US" smtClean="0"/>
              <a:pPr/>
              <a:t>2/9/2024</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69.jpeg"/><Relationship Id="rId13" Type="http://schemas.openxmlformats.org/officeDocument/2006/relationships/image" Target="../media/image74.jpeg"/><Relationship Id="rId18" Type="http://schemas.openxmlformats.org/officeDocument/2006/relationships/image" Target="../media/image79.jpeg"/><Relationship Id="rId3" Type="http://schemas.openxmlformats.org/officeDocument/2006/relationships/image" Target="../media/image64.jpeg"/><Relationship Id="rId7" Type="http://schemas.openxmlformats.org/officeDocument/2006/relationships/image" Target="../media/image68.jpeg"/><Relationship Id="rId12" Type="http://schemas.openxmlformats.org/officeDocument/2006/relationships/image" Target="../media/image73.jpeg"/><Relationship Id="rId17" Type="http://schemas.openxmlformats.org/officeDocument/2006/relationships/image" Target="../media/image78.jpeg"/><Relationship Id="rId2" Type="http://schemas.openxmlformats.org/officeDocument/2006/relationships/image" Target="../media/image63.png"/><Relationship Id="rId16" Type="http://schemas.openxmlformats.org/officeDocument/2006/relationships/image" Target="../media/image77.jpeg"/><Relationship Id="rId1" Type="http://schemas.openxmlformats.org/officeDocument/2006/relationships/slideLayout" Target="../slideLayouts/slideLayout2.xml"/><Relationship Id="rId6" Type="http://schemas.openxmlformats.org/officeDocument/2006/relationships/image" Target="../media/image67.jpeg"/><Relationship Id="rId11" Type="http://schemas.openxmlformats.org/officeDocument/2006/relationships/image" Target="../media/image72.jpeg"/><Relationship Id="rId5" Type="http://schemas.openxmlformats.org/officeDocument/2006/relationships/image" Target="../media/image66.jpeg"/><Relationship Id="rId15" Type="http://schemas.openxmlformats.org/officeDocument/2006/relationships/image" Target="../media/image76.jpeg"/><Relationship Id="rId10" Type="http://schemas.openxmlformats.org/officeDocument/2006/relationships/image" Target="../media/image71.jpeg"/><Relationship Id="rId4" Type="http://schemas.openxmlformats.org/officeDocument/2006/relationships/image" Target="../media/image65.jpeg"/><Relationship Id="rId9" Type="http://schemas.openxmlformats.org/officeDocument/2006/relationships/image" Target="../media/image70.jpeg"/><Relationship Id="rId14" Type="http://schemas.openxmlformats.org/officeDocument/2006/relationships/image" Target="../media/image75.jpeg"/></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0.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1.jpe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12.jpe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113.jpe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850" y="739776"/>
            <a:ext cx="3810000" cy="794256"/>
          </a:xfrm>
          <a:prstGeom prst="rect">
            <a:avLst/>
          </a:prstGeom>
        </p:spPr>
        <p:txBody>
          <a:bodyPr vert="horz" wrap="square" lIns="0" tIns="59055" rIns="0" bIns="0" rtlCol="0">
            <a:spAutoFit/>
          </a:bodyPr>
          <a:lstStyle/>
          <a:p>
            <a:pPr algn="ctr">
              <a:lnSpc>
                <a:spcPct val="100000"/>
              </a:lnSpc>
              <a:spcBef>
                <a:spcPts val="465"/>
              </a:spcBef>
            </a:pPr>
            <a:endParaRPr sz="1700">
              <a:latin typeface="Microsoft Sans Serif"/>
              <a:cs typeface="Microsoft Sans Serif"/>
            </a:endParaRPr>
          </a:p>
          <a:p>
            <a:pPr marL="12700" marR="5080" algn="ctr">
              <a:lnSpc>
                <a:spcPct val="118200"/>
              </a:lnSpc>
            </a:pPr>
            <a:r>
              <a:rPr lang="en-US" sz="2800" b="1" dirty="0" smtClean="0"/>
              <a:t>Unit 4</a:t>
            </a:r>
            <a:endParaRPr sz="2800" b="1">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880" y="341653"/>
            <a:ext cx="2108480"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10" dirty="0">
                <a:solidFill>
                  <a:srgbClr val="333399"/>
                </a:solidFill>
              </a:rPr>
              <a:t> </a:t>
            </a:r>
            <a:r>
              <a:rPr sz="1600" dirty="0">
                <a:solidFill>
                  <a:srgbClr val="333399"/>
                </a:solidFill>
              </a:rPr>
              <a:t>Algorithm</a:t>
            </a:r>
            <a:endParaRPr sz="1600"/>
          </a:p>
        </p:txBody>
      </p:sp>
      <p:sp>
        <p:nvSpPr>
          <p:cNvPr id="3" name="object 3"/>
          <p:cNvSpPr txBox="1"/>
          <p:nvPr/>
        </p:nvSpPr>
        <p:spPr>
          <a:xfrm>
            <a:off x="159714" y="826926"/>
            <a:ext cx="3737062" cy="144967"/>
          </a:xfrm>
          <a:prstGeom prst="rect">
            <a:avLst/>
          </a:prstGeom>
        </p:spPr>
        <p:txBody>
          <a:bodyPr vert="horz" wrap="square" lIns="0" tIns="6405" rIns="0" bIns="0" rtlCol="0">
            <a:spAutoFit/>
          </a:bodyPr>
          <a:lstStyle/>
          <a:p>
            <a:pPr marL="6405">
              <a:spcBef>
                <a:spcPts val="50"/>
              </a:spcBef>
            </a:pPr>
            <a:r>
              <a:rPr sz="900" b="1" spc="-3" dirty="0">
                <a:latin typeface="Tahoma"/>
                <a:cs typeface="Tahoma"/>
              </a:rPr>
              <a:t>Step</a:t>
            </a:r>
            <a:r>
              <a:rPr sz="900" b="1" spc="3" dirty="0">
                <a:latin typeface="Tahoma"/>
                <a:cs typeface="Tahoma"/>
              </a:rPr>
              <a:t> </a:t>
            </a:r>
            <a:r>
              <a:rPr sz="900" b="1" dirty="0">
                <a:latin typeface="Tahoma"/>
                <a:cs typeface="Tahoma"/>
              </a:rPr>
              <a:t>0:</a:t>
            </a:r>
            <a:r>
              <a:rPr sz="900" b="1" spc="15" dirty="0">
                <a:latin typeface="Tahoma"/>
                <a:cs typeface="Tahoma"/>
              </a:rPr>
              <a:t> </a:t>
            </a:r>
            <a:r>
              <a:rPr sz="900" spc="-3" dirty="0">
                <a:latin typeface="Tahoma"/>
                <a:cs typeface="Tahoma"/>
              </a:rPr>
              <a:t>Initialize</a:t>
            </a:r>
            <a:r>
              <a:rPr sz="900" spc="13" dirty="0">
                <a:latin typeface="Tahoma"/>
                <a:cs typeface="Tahoma"/>
              </a:rPr>
              <a:t> </a:t>
            </a:r>
            <a:r>
              <a:rPr sz="900" spc="-3" dirty="0">
                <a:latin typeface="Tahoma"/>
                <a:cs typeface="Tahoma"/>
              </a:rPr>
              <a:t>parameters</a:t>
            </a:r>
            <a:r>
              <a:rPr sz="900" spc="15" dirty="0">
                <a:latin typeface="Tahoma"/>
                <a:cs typeface="Tahoma"/>
              </a:rPr>
              <a:t> </a:t>
            </a:r>
            <a:r>
              <a:rPr sz="900" spc="-3" dirty="0">
                <a:latin typeface="Tahoma"/>
                <a:cs typeface="Tahoma"/>
              </a:rPr>
              <a:t>t_max,</a:t>
            </a:r>
            <a:r>
              <a:rPr sz="900" dirty="0">
                <a:latin typeface="Tahoma"/>
                <a:cs typeface="Tahoma"/>
              </a:rPr>
              <a:t> R1,</a:t>
            </a:r>
            <a:r>
              <a:rPr sz="900" spc="3" dirty="0">
                <a:latin typeface="Tahoma"/>
                <a:cs typeface="Tahoma"/>
              </a:rPr>
              <a:t> </a:t>
            </a:r>
            <a:r>
              <a:rPr sz="900" spc="-3" dirty="0">
                <a:latin typeface="Tahoma"/>
                <a:cs typeface="Tahoma"/>
              </a:rPr>
              <a:t>R2</a:t>
            </a:r>
            <a:r>
              <a:rPr sz="900" dirty="0">
                <a:latin typeface="Tahoma"/>
                <a:cs typeface="Tahoma"/>
              </a:rPr>
              <a:t> as</a:t>
            </a:r>
            <a:r>
              <a:rPr sz="900" spc="3" dirty="0">
                <a:latin typeface="Tahoma"/>
                <a:cs typeface="Tahoma"/>
              </a:rPr>
              <a:t> </a:t>
            </a:r>
            <a:r>
              <a:rPr sz="900" spc="-5" dirty="0">
                <a:latin typeface="Tahoma"/>
                <a:cs typeface="Tahoma"/>
              </a:rPr>
              <a:t>desired</a:t>
            </a:r>
            <a:r>
              <a:rPr sz="900" spc="5" dirty="0">
                <a:latin typeface="Tahoma"/>
                <a:cs typeface="Tahoma"/>
              </a:rPr>
              <a:t> </a:t>
            </a:r>
            <a:r>
              <a:rPr sz="900" spc="-3" dirty="0">
                <a:latin typeface="Tahoma"/>
                <a:cs typeface="Tahoma"/>
              </a:rPr>
              <a:t>Initialize</a:t>
            </a:r>
            <a:r>
              <a:rPr sz="900" spc="10" dirty="0">
                <a:latin typeface="Tahoma"/>
                <a:cs typeface="Tahoma"/>
              </a:rPr>
              <a:t> </a:t>
            </a:r>
            <a:r>
              <a:rPr sz="900" spc="-3" dirty="0">
                <a:latin typeface="Tahoma"/>
                <a:cs typeface="Tahoma"/>
              </a:rPr>
              <a:t>weights:</a:t>
            </a:r>
            <a:endParaRPr sz="900">
              <a:latin typeface="Tahoma"/>
              <a:cs typeface="Tahoma"/>
            </a:endParaRPr>
          </a:p>
        </p:txBody>
      </p:sp>
      <p:pic>
        <p:nvPicPr>
          <p:cNvPr id="4" name="object 4"/>
          <p:cNvPicPr/>
          <p:nvPr/>
        </p:nvPicPr>
        <p:blipFill>
          <a:blip r:embed="rId2" cstate="print"/>
          <a:stretch>
            <a:fillRect/>
          </a:stretch>
        </p:blipFill>
        <p:spPr>
          <a:xfrm>
            <a:off x="891912" y="1161899"/>
            <a:ext cx="2299045" cy="643074"/>
          </a:xfrm>
          <a:prstGeom prst="rect">
            <a:avLst/>
          </a:prstGeom>
        </p:spPr>
      </p:pic>
      <p:sp>
        <p:nvSpPr>
          <p:cNvPr id="5" name="object 5"/>
          <p:cNvSpPr txBox="1"/>
          <p:nvPr/>
        </p:nvSpPr>
        <p:spPr>
          <a:xfrm>
            <a:off x="118992" y="2054532"/>
            <a:ext cx="2503540" cy="914408"/>
          </a:xfrm>
          <a:prstGeom prst="rect">
            <a:avLst/>
          </a:prstGeom>
        </p:spPr>
        <p:txBody>
          <a:bodyPr vert="horz" wrap="square" lIns="0" tIns="6405" rIns="0" bIns="0" rtlCol="0">
            <a:spAutoFit/>
          </a:bodyPr>
          <a:lstStyle/>
          <a:p>
            <a:pPr marL="42270">
              <a:spcBef>
                <a:spcPts val="50"/>
              </a:spcBef>
              <a:tabLst>
                <a:tab pos="1886158" algn="l"/>
              </a:tabLst>
            </a:pPr>
            <a:r>
              <a:rPr sz="900" b="1" spc="-3" dirty="0">
                <a:latin typeface="Tahoma"/>
                <a:cs typeface="Tahoma"/>
              </a:rPr>
              <a:t>Step</a:t>
            </a:r>
            <a:r>
              <a:rPr sz="900" b="1" spc="5" dirty="0">
                <a:latin typeface="Tahoma"/>
                <a:cs typeface="Tahoma"/>
              </a:rPr>
              <a:t> </a:t>
            </a:r>
            <a:r>
              <a:rPr sz="900" b="1" dirty="0">
                <a:latin typeface="Tahoma"/>
                <a:cs typeface="Tahoma"/>
              </a:rPr>
              <a:t>1:</a:t>
            </a:r>
            <a:r>
              <a:rPr sz="900" b="1" spc="-3" dirty="0">
                <a:latin typeface="Tahoma"/>
                <a:cs typeface="Tahoma"/>
              </a:rPr>
              <a:t> </a:t>
            </a:r>
            <a:r>
              <a:rPr sz="900" spc="-3" dirty="0">
                <a:latin typeface="Tahoma"/>
                <a:cs typeface="Tahoma"/>
              </a:rPr>
              <a:t>Present</a:t>
            </a:r>
            <a:r>
              <a:rPr sz="900" spc="-5" dirty="0">
                <a:latin typeface="Tahoma"/>
                <a:cs typeface="Tahoma"/>
              </a:rPr>
              <a:t> </a:t>
            </a:r>
            <a:r>
              <a:rPr sz="900" spc="-3" dirty="0">
                <a:latin typeface="Tahoma"/>
                <a:cs typeface="Tahoma"/>
              </a:rPr>
              <a:t>external signal</a:t>
            </a:r>
            <a:r>
              <a:rPr sz="900" spc="15" dirty="0">
                <a:latin typeface="Tahoma"/>
                <a:cs typeface="Tahoma"/>
              </a:rPr>
              <a:t> </a:t>
            </a:r>
            <a:r>
              <a:rPr sz="900" b="1" spc="-3" dirty="0">
                <a:latin typeface="Tahoma"/>
                <a:cs typeface="Tahoma"/>
              </a:rPr>
              <a:t>s</a:t>
            </a:r>
            <a:r>
              <a:rPr sz="900" spc="-3" dirty="0">
                <a:latin typeface="Tahoma"/>
                <a:cs typeface="Tahoma"/>
              </a:rPr>
              <a:t>:	x=</a:t>
            </a:r>
            <a:r>
              <a:rPr sz="900" b="1" spc="-3" dirty="0">
                <a:latin typeface="Tahoma"/>
                <a:cs typeface="Tahoma"/>
              </a:rPr>
              <a:t>s</a:t>
            </a:r>
            <a:endParaRPr sz="900">
              <a:latin typeface="Tahoma"/>
              <a:cs typeface="Tahoma"/>
            </a:endParaRPr>
          </a:p>
          <a:p>
            <a:pPr>
              <a:spcBef>
                <a:spcPts val="5"/>
              </a:spcBef>
            </a:pPr>
            <a:endParaRPr sz="900">
              <a:latin typeface="Tahoma"/>
              <a:cs typeface="Tahoma"/>
            </a:endParaRPr>
          </a:p>
          <a:p>
            <a:pPr marL="114322">
              <a:tabLst>
                <a:tab pos="2384436" algn="l"/>
              </a:tabLst>
            </a:pPr>
            <a:r>
              <a:rPr sz="900" dirty="0">
                <a:latin typeface="Tahoma"/>
                <a:cs typeface="Tahoma"/>
              </a:rPr>
              <a:t>S</a:t>
            </a:r>
            <a:r>
              <a:rPr sz="900" spc="-5" dirty="0">
                <a:latin typeface="Tahoma"/>
                <a:cs typeface="Tahoma"/>
              </a:rPr>
              <a:t>av</a:t>
            </a:r>
            <a:r>
              <a:rPr sz="900" dirty="0">
                <a:latin typeface="Tahoma"/>
                <a:cs typeface="Tahoma"/>
              </a:rPr>
              <a:t>e</a:t>
            </a:r>
            <a:r>
              <a:rPr sz="900" spc="-8" dirty="0">
                <a:latin typeface="Tahoma"/>
                <a:cs typeface="Tahoma"/>
              </a:rPr>
              <a:t> </a:t>
            </a:r>
            <a:r>
              <a:rPr sz="900" dirty="0">
                <a:latin typeface="Tahoma"/>
                <a:cs typeface="Tahoma"/>
              </a:rPr>
              <a:t>acti</a:t>
            </a:r>
            <a:r>
              <a:rPr sz="900" spc="-20" dirty="0">
                <a:latin typeface="Tahoma"/>
                <a:cs typeface="Tahoma"/>
              </a:rPr>
              <a:t>v</a:t>
            </a:r>
            <a:r>
              <a:rPr sz="900" dirty="0">
                <a:latin typeface="Tahoma"/>
                <a:cs typeface="Tahoma"/>
              </a:rPr>
              <a:t>ati</a:t>
            </a:r>
            <a:r>
              <a:rPr sz="900" spc="-5" dirty="0">
                <a:latin typeface="Tahoma"/>
                <a:cs typeface="Tahoma"/>
              </a:rPr>
              <a:t>o</a:t>
            </a:r>
            <a:r>
              <a:rPr sz="900" dirty="0">
                <a:latin typeface="Tahoma"/>
                <a:cs typeface="Tahoma"/>
              </a:rPr>
              <a:t>n</a:t>
            </a:r>
            <a:r>
              <a:rPr sz="900" spc="8" dirty="0">
                <a:latin typeface="Tahoma"/>
                <a:cs typeface="Tahoma"/>
              </a:rPr>
              <a:t> </a:t>
            </a:r>
            <a:r>
              <a:rPr sz="900" dirty="0">
                <a:latin typeface="Tahoma"/>
                <a:cs typeface="Tahoma"/>
              </a:rPr>
              <a:t>in</a:t>
            </a:r>
            <a:r>
              <a:rPr sz="900" spc="-5" dirty="0">
                <a:latin typeface="Tahoma"/>
                <a:cs typeface="Tahoma"/>
              </a:rPr>
              <a:t> </a:t>
            </a:r>
            <a:r>
              <a:rPr sz="900" dirty="0">
                <a:latin typeface="Tahoma"/>
                <a:cs typeface="Tahoma"/>
              </a:rPr>
              <a:t>ar</a:t>
            </a:r>
            <a:r>
              <a:rPr sz="900" spc="-18" dirty="0">
                <a:latin typeface="Tahoma"/>
                <a:cs typeface="Tahoma"/>
              </a:rPr>
              <a:t>r</a:t>
            </a:r>
            <a:r>
              <a:rPr sz="900" spc="-5" dirty="0">
                <a:latin typeface="Tahoma"/>
                <a:cs typeface="Tahoma"/>
              </a:rPr>
              <a:t>a</a:t>
            </a:r>
            <a:r>
              <a:rPr sz="900" dirty="0">
                <a:latin typeface="Tahoma"/>
                <a:cs typeface="Tahoma"/>
              </a:rPr>
              <a:t>y</a:t>
            </a:r>
            <a:r>
              <a:rPr sz="900" spc="8" dirty="0">
                <a:latin typeface="Tahoma"/>
                <a:cs typeface="Tahoma"/>
              </a:rPr>
              <a:t> </a:t>
            </a:r>
            <a:r>
              <a:rPr sz="900" spc="-3" dirty="0">
                <a:latin typeface="Tahoma"/>
                <a:cs typeface="Tahoma"/>
              </a:rPr>
              <a:t>x_</a:t>
            </a:r>
            <a:r>
              <a:rPr sz="900" spc="-5" dirty="0">
                <a:latin typeface="Tahoma"/>
                <a:cs typeface="Tahoma"/>
              </a:rPr>
              <a:t>o</a:t>
            </a:r>
            <a:r>
              <a:rPr sz="900" dirty="0">
                <a:latin typeface="Tahoma"/>
                <a:cs typeface="Tahoma"/>
              </a:rPr>
              <a:t>ld</a:t>
            </a:r>
            <a:r>
              <a:rPr sz="900" spc="3" dirty="0">
                <a:latin typeface="Tahoma"/>
                <a:cs typeface="Tahoma"/>
              </a:rPr>
              <a:t> </a:t>
            </a:r>
            <a:r>
              <a:rPr sz="900" dirty="0">
                <a:latin typeface="Tahoma"/>
                <a:cs typeface="Tahoma"/>
              </a:rPr>
              <a:t>(</a:t>
            </a:r>
            <a:r>
              <a:rPr sz="900" spc="-8" dirty="0">
                <a:latin typeface="Tahoma"/>
                <a:cs typeface="Tahoma"/>
              </a:rPr>
              <a:t>f</a:t>
            </a:r>
            <a:r>
              <a:rPr sz="900" dirty="0">
                <a:latin typeface="Tahoma"/>
                <a:cs typeface="Tahoma"/>
              </a:rPr>
              <a:t>or </a:t>
            </a:r>
            <a:r>
              <a:rPr sz="900" spc="-5" dirty="0">
                <a:latin typeface="Tahoma"/>
                <a:cs typeface="Tahoma"/>
              </a:rPr>
              <a:t>i</a:t>
            </a:r>
            <a:r>
              <a:rPr sz="900" dirty="0">
                <a:latin typeface="Tahoma"/>
                <a:cs typeface="Tahoma"/>
              </a:rPr>
              <a:t>=1,…,n)	</a:t>
            </a:r>
            <a:r>
              <a:rPr sz="900" dirty="0">
                <a:latin typeface="Wingdings"/>
                <a:cs typeface="Wingdings"/>
              </a:rPr>
              <a:t></a:t>
            </a:r>
            <a:endParaRPr sz="900">
              <a:latin typeface="Wingdings"/>
              <a:cs typeface="Wingdings"/>
            </a:endParaRPr>
          </a:p>
          <a:p>
            <a:pPr marL="114322">
              <a:spcBef>
                <a:spcPts val="18"/>
              </a:spcBef>
            </a:pPr>
            <a:r>
              <a:rPr sz="900" spc="-3" dirty="0">
                <a:latin typeface="Tahoma"/>
                <a:cs typeface="Tahoma"/>
              </a:rPr>
              <a:t>Set</a:t>
            </a:r>
            <a:r>
              <a:rPr sz="900" spc="-13" dirty="0">
                <a:latin typeface="Tahoma"/>
                <a:cs typeface="Tahoma"/>
              </a:rPr>
              <a:t> </a:t>
            </a:r>
            <a:r>
              <a:rPr sz="900" spc="-5" dirty="0">
                <a:latin typeface="Tahoma"/>
                <a:cs typeface="Tahoma"/>
              </a:rPr>
              <a:t>iteration</a:t>
            </a:r>
            <a:r>
              <a:rPr sz="900" spc="10" dirty="0">
                <a:latin typeface="Tahoma"/>
                <a:cs typeface="Tahoma"/>
              </a:rPr>
              <a:t> </a:t>
            </a:r>
            <a:r>
              <a:rPr sz="900" spc="-3" dirty="0">
                <a:latin typeface="Tahoma"/>
                <a:cs typeface="Tahoma"/>
              </a:rPr>
              <a:t>counter:</a:t>
            </a:r>
            <a:r>
              <a:rPr sz="900" spc="-10" dirty="0">
                <a:latin typeface="Tahoma"/>
                <a:cs typeface="Tahoma"/>
              </a:rPr>
              <a:t> </a:t>
            </a:r>
            <a:r>
              <a:rPr sz="900" dirty="0">
                <a:latin typeface="Tahoma"/>
                <a:cs typeface="Tahoma"/>
              </a:rPr>
              <a:t>t</a:t>
            </a:r>
            <a:r>
              <a:rPr sz="900" spc="-5" dirty="0">
                <a:latin typeface="Tahoma"/>
                <a:cs typeface="Tahoma"/>
              </a:rPr>
              <a:t> </a:t>
            </a:r>
            <a:r>
              <a:rPr sz="900" dirty="0">
                <a:latin typeface="Tahoma"/>
                <a:cs typeface="Tahoma"/>
              </a:rPr>
              <a:t>= 1</a:t>
            </a:r>
            <a:endParaRPr sz="900">
              <a:latin typeface="Tahoma"/>
              <a:cs typeface="Tahoma"/>
            </a:endParaRPr>
          </a:p>
          <a:p>
            <a:pPr>
              <a:spcBef>
                <a:spcPts val="3"/>
              </a:spcBef>
            </a:pPr>
            <a:endParaRPr sz="1400">
              <a:latin typeface="Tahoma"/>
              <a:cs typeface="Tahoma"/>
            </a:endParaRPr>
          </a:p>
          <a:p>
            <a:pPr marL="6405">
              <a:spcBef>
                <a:spcPts val="3"/>
              </a:spcBef>
            </a:pPr>
            <a:r>
              <a:rPr sz="900" b="1" spc="-3" dirty="0">
                <a:latin typeface="Tahoma"/>
                <a:cs typeface="Tahoma"/>
              </a:rPr>
              <a:t>Step</a:t>
            </a:r>
            <a:r>
              <a:rPr sz="900" b="1" dirty="0">
                <a:latin typeface="Tahoma"/>
                <a:cs typeface="Tahoma"/>
              </a:rPr>
              <a:t> 2:</a:t>
            </a:r>
            <a:r>
              <a:rPr sz="900" b="1" spc="-8" dirty="0">
                <a:latin typeface="Tahoma"/>
                <a:cs typeface="Tahoma"/>
              </a:rPr>
              <a:t> </a:t>
            </a:r>
            <a:r>
              <a:rPr sz="900" spc="-3" dirty="0">
                <a:latin typeface="Tahoma"/>
                <a:cs typeface="Tahoma"/>
              </a:rPr>
              <a:t>While</a:t>
            </a:r>
            <a:r>
              <a:rPr sz="900" spc="3" dirty="0">
                <a:latin typeface="Tahoma"/>
                <a:cs typeface="Tahoma"/>
              </a:rPr>
              <a:t> </a:t>
            </a:r>
            <a:r>
              <a:rPr sz="900" dirty="0">
                <a:latin typeface="Tahoma"/>
                <a:cs typeface="Tahoma"/>
              </a:rPr>
              <a:t>t</a:t>
            </a:r>
            <a:r>
              <a:rPr sz="900" spc="-5" dirty="0">
                <a:latin typeface="Tahoma"/>
                <a:cs typeface="Tahoma"/>
              </a:rPr>
              <a:t> </a:t>
            </a:r>
            <a:r>
              <a:rPr sz="900" dirty="0">
                <a:latin typeface="Tahoma"/>
                <a:cs typeface="Tahoma"/>
              </a:rPr>
              <a:t>is</a:t>
            </a:r>
            <a:r>
              <a:rPr sz="900" spc="-3" dirty="0">
                <a:latin typeface="Tahoma"/>
                <a:cs typeface="Tahoma"/>
              </a:rPr>
              <a:t> less</a:t>
            </a:r>
            <a:r>
              <a:rPr sz="900" spc="-8" dirty="0">
                <a:latin typeface="Tahoma"/>
                <a:cs typeface="Tahoma"/>
              </a:rPr>
              <a:t> </a:t>
            </a:r>
            <a:r>
              <a:rPr sz="900" spc="-3" dirty="0">
                <a:latin typeface="Tahoma"/>
                <a:cs typeface="Tahoma"/>
              </a:rPr>
              <a:t>than</a:t>
            </a:r>
            <a:r>
              <a:rPr sz="900" spc="-5" dirty="0">
                <a:latin typeface="Tahoma"/>
                <a:cs typeface="Tahoma"/>
              </a:rPr>
              <a:t> </a:t>
            </a:r>
            <a:r>
              <a:rPr sz="900" spc="-3" dirty="0">
                <a:latin typeface="Tahoma"/>
                <a:cs typeface="Tahoma"/>
              </a:rPr>
              <a:t>t_max, </a:t>
            </a:r>
            <a:r>
              <a:rPr sz="900" dirty="0">
                <a:latin typeface="Tahoma"/>
                <a:cs typeface="Tahoma"/>
              </a:rPr>
              <a:t>do </a:t>
            </a:r>
            <a:r>
              <a:rPr sz="900" spc="-3" dirty="0">
                <a:latin typeface="Tahoma"/>
                <a:cs typeface="Tahoma"/>
              </a:rPr>
              <a:t>steps</a:t>
            </a:r>
            <a:r>
              <a:rPr sz="900" spc="8" dirty="0">
                <a:latin typeface="Tahoma"/>
                <a:cs typeface="Tahoma"/>
              </a:rPr>
              <a:t> </a:t>
            </a:r>
            <a:r>
              <a:rPr sz="900" spc="-3" dirty="0">
                <a:latin typeface="Tahoma"/>
                <a:cs typeface="Tahoma"/>
              </a:rPr>
              <a:t>3-7</a:t>
            </a:r>
            <a:endParaRPr sz="900">
              <a:latin typeface="Tahoma"/>
              <a:cs typeface="Tahoma"/>
            </a:endParaRPr>
          </a:p>
        </p:txBody>
      </p:sp>
      <p:pic>
        <p:nvPicPr>
          <p:cNvPr id="6" name="object 6"/>
          <p:cNvPicPr/>
          <p:nvPr/>
        </p:nvPicPr>
        <p:blipFill>
          <a:blip r:embed="rId3" cstate="print"/>
          <a:stretch>
            <a:fillRect/>
          </a:stretch>
        </p:blipFill>
        <p:spPr>
          <a:xfrm>
            <a:off x="2765908" y="2350563"/>
            <a:ext cx="1332920" cy="10832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830" y="2191808"/>
            <a:ext cx="4288994" cy="1225362"/>
            <a:chOff x="27432" y="4343400"/>
            <a:chExt cx="8507095" cy="2428240"/>
          </a:xfrm>
        </p:grpSpPr>
        <p:pic>
          <p:nvPicPr>
            <p:cNvPr id="3" name="object 3"/>
            <p:cNvPicPr/>
            <p:nvPr/>
          </p:nvPicPr>
          <p:blipFill>
            <a:blip r:embed="rId2" cstate="print"/>
            <a:stretch>
              <a:fillRect/>
            </a:stretch>
          </p:blipFill>
          <p:spPr>
            <a:xfrm>
              <a:off x="1142999" y="4343400"/>
              <a:ext cx="6705600" cy="1938527"/>
            </a:xfrm>
            <a:prstGeom prst="rect">
              <a:avLst/>
            </a:prstGeom>
          </p:spPr>
        </p:pic>
        <p:pic>
          <p:nvPicPr>
            <p:cNvPr id="4" name="object 4"/>
            <p:cNvPicPr/>
            <p:nvPr/>
          </p:nvPicPr>
          <p:blipFill>
            <a:blip r:embed="rId3" cstate="print"/>
            <a:stretch>
              <a:fillRect/>
            </a:stretch>
          </p:blipFill>
          <p:spPr>
            <a:xfrm>
              <a:off x="5111496" y="4572000"/>
              <a:ext cx="2743200" cy="1303020"/>
            </a:xfrm>
            <a:prstGeom prst="rect">
              <a:avLst/>
            </a:prstGeom>
          </p:spPr>
        </p:pic>
      </p:grpSp>
      <p:sp>
        <p:nvSpPr>
          <p:cNvPr id="5" name="object 5"/>
          <p:cNvSpPr txBox="1"/>
          <p:nvPr/>
        </p:nvSpPr>
        <p:spPr>
          <a:xfrm>
            <a:off x="231785" y="832349"/>
            <a:ext cx="2007955" cy="144967"/>
          </a:xfrm>
          <a:prstGeom prst="rect">
            <a:avLst/>
          </a:prstGeom>
        </p:spPr>
        <p:txBody>
          <a:bodyPr vert="horz" wrap="square" lIns="0" tIns="6405" rIns="0" bIns="0" rtlCol="0">
            <a:spAutoFit/>
          </a:bodyPr>
          <a:lstStyle/>
          <a:p>
            <a:pPr marL="6405">
              <a:spcBef>
                <a:spcPts val="50"/>
              </a:spcBef>
            </a:pPr>
            <a:r>
              <a:rPr sz="900" b="1" spc="-3" dirty="0">
                <a:latin typeface="Tahoma"/>
                <a:cs typeface="Tahoma"/>
              </a:rPr>
              <a:t>Step</a:t>
            </a:r>
            <a:r>
              <a:rPr sz="900" b="1" dirty="0">
                <a:latin typeface="Tahoma"/>
                <a:cs typeface="Tahoma"/>
              </a:rPr>
              <a:t> 3:</a:t>
            </a:r>
            <a:r>
              <a:rPr sz="900" b="1" spc="10" dirty="0">
                <a:latin typeface="Tahoma"/>
                <a:cs typeface="Tahoma"/>
              </a:rPr>
              <a:t> </a:t>
            </a:r>
            <a:r>
              <a:rPr sz="900" spc="-3" dirty="0">
                <a:latin typeface="Tahoma"/>
                <a:cs typeface="Tahoma"/>
              </a:rPr>
              <a:t>Compute </a:t>
            </a:r>
            <a:r>
              <a:rPr sz="900" dirty="0">
                <a:latin typeface="Tahoma"/>
                <a:cs typeface="Tahoma"/>
              </a:rPr>
              <a:t>net</a:t>
            </a:r>
            <a:r>
              <a:rPr sz="900" spc="-8" dirty="0">
                <a:latin typeface="Tahoma"/>
                <a:cs typeface="Tahoma"/>
              </a:rPr>
              <a:t> </a:t>
            </a:r>
            <a:r>
              <a:rPr sz="900" dirty="0">
                <a:latin typeface="Tahoma"/>
                <a:cs typeface="Tahoma"/>
              </a:rPr>
              <a:t>input</a:t>
            </a:r>
            <a:r>
              <a:rPr sz="900" spc="-3" dirty="0">
                <a:latin typeface="Tahoma"/>
                <a:cs typeface="Tahoma"/>
              </a:rPr>
              <a:t> (i </a:t>
            </a:r>
            <a:r>
              <a:rPr sz="900" dirty="0">
                <a:latin typeface="Tahoma"/>
                <a:cs typeface="Tahoma"/>
              </a:rPr>
              <a:t>=</a:t>
            </a:r>
            <a:r>
              <a:rPr sz="900" spc="-10" dirty="0">
                <a:latin typeface="Tahoma"/>
                <a:cs typeface="Tahoma"/>
              </a:rPr>
              <a:t> </a:t>
            </a:r>
            <a:r>
              <a:rPr sz="900" dirty="0">
                <a:latin typeface="Tahoma"/>
                <a:cs typeface="Tahoma"/>
              </a:rPr>
              <a:t>1, </a:t>
            </a:r>
            <a:r>
              <a:rPr sz="900" spc="-3" dirty="0">
                <a:latin typeface="Tahoma"/>
                <a:cs typeface="Tahoma"/>
              </a:rPr>
              <a:t>…n)</a:t>
            </a:r>
            <a:endParaRPr sz="900">
              <a:latin typeface="Tahoma"/>
              <a:cs typeface="Tahoma"/>
            </a:endParaRPr>
          </a:p>
        </p:txBody>
      </p:sp>
      <p:sp>
        <p:nvSpPr>
          <p:cNvPr id="6" name="object 6"/>
          <p:cNvSpPr txBox="1"/>
          <p:nvPr/>
        </p:nvSpPr>
        <p:spPr>
          <a:xfrm>
            <a:off x="137432" y="1997622"/>
            <a:ext cx="3520644" cy="144967"/>
          </a:xfrm>
          <a:prstGeom prst="rect">
            <a:avLst/>
          </a:prstGeom>
        </p:spPr>
        <p:txBody>
          <a:bodyPr vert="horz" wrap="square" lIns="0" tIns="6405" rIns="0" bIns="0" rtlCol="0">
            <a:spAutoFit/>
          </a:bodyPr>
          <a:lstStyle/>
          <a:p>
            <a:pPr marL="6405">
              <a:spcBef>
                <a:spcPts val="50"/>
              </a:spcBef>
            </a:pPr>
            <a:r>
              <a:rPr sz="900" b="1" spc="-3" dirty="0">
                <a:latin typeface="Tahoma"/>
                <a:cs typeface="Tahoma"/>
              </a:rPr>
              <a:t>Step</a:t>
            </a:r>
            <a:r>
              <a:rPr sz="900" b="1" spc="3" dirty="0">
                <a:latin typeface="Tahoma"/>
                <a:cs typeface="Tahoma"/>
              </a:rPr>
              <a:t> </a:t>
            </a:r>
            <a:r>
              <a:rPr sz="900" b="1" dirty="0">
                <a:latin typeface="Tahoma"/>
                <a:cs typeface="Tahoma"/>
              </a:rPr>
              <a:t>4:</a:t>
            </a:r>
            <a:r>
              <a:rPr sz="900" b="1" spc="13" dirty="0">
                <a:latin typeface="Tahoma"/>
                <a:cs typeface="Tahoma"/>
              </a:rPr>
              <a:t> </a:t>
            </a:r>
            <a:r>
              <a:rPr sz="900" dirty="0">
                <a:latin typeface="Tahoma"/>
                <a:cs typeface="Tahoma"/>
              </a:rPr>
              <a:t>Apply</a:t>
            </a:r>
            <a:r>
              <a:rPr sz="900" spc="3" dirty="0">
                <a:latin typeface="Tahoma"/>
                <a:cs typeface="Tahoma"/>
              </a:rPr>
              <a:t> </a:t>
            </a:r>
            <a:r>
              <a:rPr sz="900" spc="-3" dirty="0">
                <a:latin typeface="Tahoma"/>
                <a:cs typeface="Tahoma"/>
              </a:rPr>
              <a:t>activation</a:t>
            </a:r>
            <a:r>
              <a:rPr sz="900" dirty="0">
                <a:latin typeface="Tahoma"/>
                <a:cs typeface="Tahoma"/>
              </a:rPr>
              <a:t> </a:t>
            </a:r>
            <a:r>
              <a:rPr sz="900" spc="-3" dirty="0">
                <a:latin typeface="Tahoma"/>
                <a:cs typeface="Tahoma"/>
              </a:rPr>
              <a:t>function</a:t>
            </a:r>
            <a:r>
              <a:rPr sz="900" spc="-13" dirty="0">
                <a:latin typeface="Tahoma"/>
                <a:cs typeface="Tahoma"/>
              </a:rPr>
              <a:t> </a:t>
            </a:r>
            <a:r>
              <a:rPr sz="900" dirty="0">
                <a:latin typeface="Tahoma"/>
                <a:cs typeface="Tahoma"/>
              </a:rPr>
              <a:t>f</a:t>
            </a:r>
            <a:r>
              <a:rPr sz="900" spc="-5" dirty="0">
                <a:latin typeface="Tahoma"/>
                <a:cs typeface="Tahoma"/>
              </a:rPr>
              <a:t> (ramp</a:t>
            </a:r>
            <a:r>
              <a:rPr sz="900" spc="5" dirty="0">
                <a:latin typeface="Tahoma"/>
                <a:cs typeface="Tahoma"/>
              </a:rPr>
              <a:t> </a:t>
            </a:r>
            <a:r>
              <a:rPr sz="900" spc="-5" dirty="0">
                <a:latin typeface="Tahoma"/>
                <a:cs typeface="Tahoma"/>
              </a:rPr>
              <a:t>from</a:t>
            </a:r>
            <a:r>
              <a:rPr sz="900" spc="5" dirty="0">
                <a:latin typeface="Tahoma"/>
                <a:cs typeface="Tahoma"/>
              </a:rPr>
              <a:t> </a:t>
            </a:r>
            <a:r>
              <a:rPr sz="900" dirty="0">
                <a:latin typeface="Tahoma"/>
                <a:cs typeface="Tahoma"/>
              </a:rPr>
              <a:t>0</a:t>
            </a:r>
            <a:r>
              <a:rPr sz="900" spc="-3" dirty="0">
                <a:latin typeface="Tahoma"/>
                <a:cs typeface="Tahoma"/>
              </a:rPr>
              <a:t> to</a:t>
            </a:r>
            <a:r>
              <a:rPr sz="900" spc="-8" dirty="0">
                <a:latin typeface="Tahoma"/>
                <a:cs typeface="Tahoma"/>
              </a:rPr>
              <a:t> </a:t>
            </a:r>
            <a:r>
              <a:rPr sz="900" spc="-3" dirty="0">
                <a:latin typeface="Tahoma"/>
                <a:cs typeface="Tahoma"/>
              </a:rPr>
              <a:t>x_max,</a:t>
            </a:r>
            <a:r>
              <a:rPr sz="900" spc="3" dirty="0">
                <a:latin typeface="Tahoma"/>
                <a:cs typeface="Tahoma"/>
              </a:rPr>
              <a:t> </a:t>
            </a:r>
            <a:r>
              <a:rPr sz="900" spc="-3" dirty="0">
                <a:latin typeface="Tahoma"/>
                <a:cs typeface="Tahoma"/>
              </a:rPr>
              <a:t>slope</a:t>
            </a:r>
            <a:r>
              <a:rPr sz="900" spc="8" dirty="0">
                <a:latin typeface="Tahoma"/>
                <a:cs typeface="Tahoma"/>
              </a:rPr>
              <a:t> </a:t>
            </a:r>
            <a:r>
              <a:rPr sz="900" spc="-5" dirty="0">
                <a:latin typeface="Tahoma"/>
                <a:cs typeface="Tahoma"/>
              </a:rPr>
              <a:t>1):</a:t>
            </a:r>
            <a:endParaRPr sz="900">
              <a:latin typeface="Tahoma"/>
              <a:cs typeface="Tahoma"/>
            </a:endParaRPr>
          </a:p>
        </p:txBody>
      </p:sp>
      <p:pic>
        <p:nvPicPr>
          <p:cNvPr id="7" name="object 7"/>
          <p:cNvPicPr/>
          <p:nvPr/>
        </p:nvPicPr>
        <p:blipFill>
          <a:blip r:embed="rId4" cstate="print"/>
          <a:stretch>
            <a:fillRect/>
          </a:stretch>
        </p:blipFill>
        <p:spPr>
          <a:xfrm>
            <a:off x="232041" y="1192036"/>
            <a:ext cx="4033838" cy="538339"/>
          </a:xfrm>
          <a:prstGeom prst="rect">
            <a:avLst/>
          </a:prstGeom>
        </p:spPr>
      </p:pic>
      <p:sp>
        <p:nvSpPr>
          <p:cNvPr id="8" name="object 8"/>
          <p:cNvSpPr txBox="1">
            <a:spLocks noGrp="1"/>
          </p:cNvSpPr>
          <p:nvPr>
            <p:ph type="title"/>
          </p:nvPr>
        </p:nvSpPr>
        <p:spPr>
          <a:xfrm>
            <a:off x="283880" y="341653"/>
            <a:ext cx="2108480"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10" dirty="0">
                <a:solidFill>
                  <a:srgbClr val="333399"/>
                </a:solidFill>
              </a:rPr>
              <a:t> </a:t>
            </a:r>
            <a:r>
              <a:rPr sz="1600" dirty="0">
                <a:solidFill>
                  <a:srgbClr val="333399"/>
                </a:solidFill>
              </a:rPr>
              <a:t>Algorithm</a:t>
            </a:r>
            <a:endParaRPr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0203" y="1092891"/>
            <a:ext cx="2149459" cy="144967"/>
          </a:xfrm>
          <a:prstGeom prst="rect">
            <a:avLst/>
          </a:prstGeom>
        </p:spPr>
        <p:txBody>
          <a:bodyPr vert="horz" wrap="square" lIns="0" tIns="6405" rIns="0" bIns="0" rtlCol="0">
            <a:spAutoFit/>
          </a:bodyPr>
          <a:lstStyle/>
          <a:p>
            <a:pPr marL="6405">
              <a:spcBef>
                <a:spcPts val="50"/>
              </a:spcBef>
            </a:pPr>
            <a:r>
              <a:rPr sz="900" b="1" spc="-3" dirty="0">
                <a:latin typeface="Tahoma"/>
                <a:cs typeface="Tahoma"/>
              </a:rPr>
              <a:t>Step </a:t>
            </a:r>
            <a:r>
              <a:rPr sz="900" b="1" dirty="0">
                <a:latin typeface="Tahoma"/>
                <a:cs typeface="Tahoma"/>
              </a:rPr>
              <a:t>5:</a:t>
            </a:r>
            <a:r>
              <a:rPr sz="900" b="1" spc="10" dirty="0">
                <a:latin typeface="Tahoma"/>
                <a:cs typeface="Tahoma"/>
              </a:rPr>
              <a:t> </a:t>
            </a:r>
            <a:r>
              <a:rPr sz="900" spc="-3" dirty="0">
                <a:latin typeface="Tahoma"/>
                <a:cs typeface="Tahoma"/>
              </a:rPr>
              <a:t>Save</a:t>
            </a:r>
            <a:r>
              <a:rPr sz="900" spc="-10" dirty="0">
                <a:latin typeface="Tahoma"/>
                <a:cs typeface="Tahoma"/>
              </a:rPr>
              <a:t> </a:t>
            </a:r>
            <a:r>
              <a:rPr sz="900" spc="-3" dirty="0">
                <a:latin typeface="Tahoma"/>
                <a:cs typeface="Tahoma"/>
              </a:rPr>
              <a:t>current</a:t>
            </a:r>
            <a:r>
              <a:rPr sz="900" spc="-13" dirty="0">
                <a:latin typeface="Tahoma"/>
                <a:cs typeface="Tahoma"/>
              </a:rPr>
              <a:t> </a:t>
            </a:r>
            <a:r>
              <a:rPr sz="900" spc="-3" dirty="0">
                <a:latin typeface="Tahoma"/>
                <a:cs typeface="Tahoma"/>
              </a:rPr>
              <a:t>activations</a:t>
            </a:r>
            <a:r>
              <a:rPr sz="900" spc="-5" dirty="0">
                <a:latin typeface="Tahoma"/>
                <a:cs typeface="Tahoma"/>
              </a:rPr>
              <a:t> </a:t>
            </a:r>
            <a:r>
              <a:rPr sz="900" dirty="0">
                <a:latin typeface="Tahoma"/>
                <a:cs typeface="Tahoma"/>
              </a:rPr>
              <a:t>in</a:t>
            </a:r>
            <a:r>
              <a:rPr sz="900" spc="-10" dirty="0">
                <a:latin typeface="Tahoma"/>
                <a:cs typeface="Tahoma"/>
              </a:rPr>
              <a:t> </a:t>
            </a:r>
            <a:r>
              <a:rPr sz="900" spc="-3" dirty="0">
                <a:latin typeface="Tahoma"/>
                <a:cs typeface="Tahoma"/>
              </a:rPr>
              <a:t>x_old:</a:t>
            </a:r>
            <a:endParaRPr sz="900">
              <a:latin typeface="Tahoma"/>
              <a:cs typeface="Tahoma"/>
            </a:endParaRPr>
          </a:p>
        </p:txBody>
      </p:sp>
      <p:sp>
        <p:nvSpPr>
          <p:cNvPr id="3" name="object 3"/>
          <p:cNvSpPr txBox="1"/>
          <p:nvPr/>
        </p:nvSpPr>
        <p:spPr>
          <a:xfrm>
            <a:off x="270203" y="1731336"/>
            <a:ext cx="2276237" cy="706659"/>
          </a:xfrm>
          <a:prstGeom prst="rect">
            <a:avLst/>
          </a:prstGeom>
        </p:spPr>
        <p:txBody>
          <a:bodyPr vert="horz" wrap="square" lIns="0" tIns="6405" rIns="0" bIns="0" rtlCol="0">
            <a:spAutoFit/>
          </a:bodyPr>
          <a:lstStyle/>
          <a:p>
            <a:pPr marL="6405">
              <a:spcBef>
                <a:spcPts val="50"/>
              </a:spcBef>
              <a:tabLst>
                <a:tab pos="1961732" algn="l"/>
              </a:tabLst>
            </a:pPr>
            <a:r>
              <a:rPr sz="900" b="1" spc="-3" dirty="0">
                <a:latin typeface="Tahoma"/>
                <a:cs typeface="Tahoma"/>
              </a:rPr>
              <a:t>St</a:t>
            </a:r>
            <a:r>
              <a:rPr sz="900" b="1" spc="-5" dirty="0">
                <a:latin typeface="Tahoma"/>
                <a:cs typeface="Tahoma"/>
              </a:rPr>
              <a:t>e</a:t>
            </a:r>
            <a:r>
              <a:rPr sz="900" b="1" dirty="0">
                <a:latin typeface="Tahoma"/>
                <a:cs typeface="Tahoma"/>
              </a:rPr>
              <a:t>p</a:t>
            </a:r>
            <a:r>
              <a:rPr sz="900" b="1" spc="5" dirty="0">
                <a:latin typeface="Tahoma"/>
                <a:cs typeface="Tahoma"/>
              </a:rPr>
              <a:t> </a:t>
            </a:r>
            <a:r>
              <a:rPr sz="900" b="1" spc="3" dirty="0">
                <a:latin typeface="Tahoma"/>
                <a:cs typeface="Tahoma"/>
              </a:rPr>
              <a:t>6</a:t>
            </a:r>
            <a:r>
              <a:rPr sz="900" b="1" dirty="0">
                <a:latin typeface="Tahoma"/>
                <a:cs typeface="Tahoma"/>
              </a:rPr>
              <a:t>:</a:t>
            </a:r>
            <a:r>
              <a:rPr sz="900" b="1" spc="15" dirty="0">
                <a:latin typeface="Tahoma"/>
                <a:cs typeface="Tahoma"/>
              </a:rPr>
              <a:t> </a:t>
            </a:r>
            <a:r>
              <a:rPr sz="900" spc="-8" dirty="0">
                <a:latin typeface="Tahoma"/>
                <a:cs typeface="Tahoma"/>
              </a:rPr>
              <a:t>I</a:t>
            </a:r>
            <a:r>
              <a:rPr sz="900" dirty="0">
                <a:latin typeface="Tahoma"/>
                <a:cs typeface="Tahoma"/>
              </a:rPr>
              <a:t>nc</a:t>
            </a:r>
            <a:r>
              <a:rPr sz="900" spc="-8" dirty="0">
                <a:latin typeface="Tahoma"/>
                <a:cs typeface="Tahoma"/>
              </a:rPr>
              <a:t>r</a:t>
            </a:r>
            <a:r>
              <a:rPr sz="900" spc="-3" dirty="0">
                <a:latin typeface="Tahoma"/>
                <a:cs typeface="Tahoma"/>
              </a:rPr>
              <a:t>eme</a:t>
            </a:r>
            <a:r>
              <a:rPr sz="900" dirty="0">
                <a:latin typeface="Tahoma"/>
                <a:cs typeface="Tahoma"/>
              </a:rPr>
              <a:t>nt</a:t>
            </a:r>
            <a:r>
              <a:rPr sz="900" spc="-3" dirty="0">
                <a:latin typeface="Tahoma"/>
                <a:cs typeface="Tahoma"/>
              </a:rPr>
              <a:t> </a:t>
            </a:r>
            <a:r>
              <a:rPr sz="900" dirty="0">
                <a:latin typeface="Tahoma"/>
                <a:cs typeface="Tahoma"/>
              </a:rPr>
              <a:t>i</a:t>
            </a:r>
            <a:r>
              <a:rPr sz="900" spc="-3" dirty="0">
                <a:latin typeface="Tahoma"/>
                <a:cs typeface="Tahoma"/>
              </a:rPr>
              <a:t>te</a:t>
            </a:r>
            <a:r>
              <a:rPr sz="900" spc="-18" dirty="0">
                <a:latin typeface="Tahoma"/>
                <a:cs typeface="Tahoma"/>
              </a:rPr>
              <a:t>r</a:t>
            </a:r>
            <a:r>
              <a:rPr sz="900" dirty="0">
                <a:latin typeface="Tahoma"/>
                <a:cs typeface="Tahoma"/>
              </a:rPr>
              <a:t>ati</a:t>
            </a:r>
            <a:r>
              <a:rPr sz="900" spc="-5" dirty="0">
                <a:latin typeface="Tahoma"/>
                <a:cs typeface="Tahoma"/>
              </a:rPr>
              <a:t>o</a:t>
            </a:r>
            <a:r>
              <a:rPr sz="900" dirty="0">
                <a:latin typeface="Tahoma"/>
                <a:cs typeface="Tahoma"/>
              </a:rPr>
              <a:t>n</a:t>
            </a:r>
            <a:r>
              <a:rPr sz="900" spc="8" dirty="0">
                <a:latin typeface="Tahoma"/>
                <a:cs typeface="Tahoma"/>
              </a:rPr>
              <a:t> </a:t>
            </a:r>
            <a:r>
              <a:rPr sz="900" spc="-3" dirty="0">
                <a:latin typeface="Tahoma"/>
                <a:cs typeface="Tahoma"/>
              </a:rPr>
              <a:t>c</a:t>
            </a:r>
            <a:r>
              <a:rPr sz="900" spc="-5" dirty="0">
                <a:latin typeface="Tahoma"/>
                <a:cs typeface="Tahoma"/>
              </a:rPr>
              <a:t>o</a:t>
            </a:r>
            <a:r>
              <a:rPr sz="900" dirty="0">
                <a:latin typeface="Tahoma"/>
                <a:cs typeface="Tahoma"/>
              </a:rPr>
              <a:t>u</a:t>
            </a:r>
            <a:r>
              <a:rPr sz="900" spc="3" dirty="0">
                <a:latin typeface="Tahoma"/>
                <a:cs typeface="Tahoma"/>
              </a:rPr>
              <a:t>n</a:t>
            </a:r>
            <a:r>
              <a:rPr sz="900" spc="-3" dirty="0">
                <a:latin typeface="Tahoma"/>
                <a:cs typeface="Tahoma"/>
              </a:rPr>
              <a:t>ter</a:t>
            </a:r>
            <a:r>
              <a:rPr sz="900" dirty="0">
                <a:latin typeface="Tahoma"/>
                <a:cs typeface="Tahoma"/>
              </a:rPr>
              <a:t>:	</a:t>
            </a:r>
            <a:r>
              <a:rPr sz="900" spc="-3" dirty="0">
                <a:latin typeface="Tahoma"/>
                <a:cs typeface="Tahoma"/>
              </a:rPr>
              <a:t>t=t</a:t>
            </a:r>
            <a:r>
              <a:rPr sz="900" spc="3" dirty="0">
                <a:latin typeface="Tahoma"/>
                <a:cs typeface="Tahoma"/>
              </a:rPr>
              <a:t>+</a:t>
            </a:r>
            <a:r>
              <a:rPr sz="900" dirty="0">
                <a:latin typeface="Tahoma"/>
                <a:cs typeface="Tahoma"/>
              </a:rPr>
              <a:t>1</a:t>
            </a:r>
            <a:endParaRPr sz="900">
              <a:latin typeface="Tahoma"/>
              <a:cs typeface="Tahoma"/>
            </a:endParaRPr>
          </a:p>
          <a:p>
            <a:pPr>
              <a:lnSpc>
                <a:spcPct val="100000"/>
              </a:lnSpc>
            </a:pPr>
            <a:endParaRPr sz="1100">
              <a:latin typeface="Tahoma"/>
              <a:cs typeface="Tahoma"/>
            </a:endParaRPr>
          </a:p>
          <a:p>
            <a:pPr marL="6405">
              <a:spcBef>
                <a:spcPts val="900"/>
              </a:spcBef>
              <a:tabLst>
                <a:tab pos="489632" algn="l"/>
              </a:tabLst>
            </a:pPr>
            <a:r>
              <a:rPr sz="900" b="1" spc="-3" dirty="0">
                <a:latin typeface="Tahoma"/>
                <a:cs typeface="Tahoma"/>
              </a:rPr>
              <a:t>Step</a:t>
            </a:r>
            <a:r>
              <a:rPr sz="900" b="1" spc="5" dirty="0">
                <a:latin typeface="Tahoma"/>
                <a:cs typeface="Tahoma"/>
              </a:rPr>
              <a:t> </a:t>
            </a:r>
            <a:r>
              <a:rPr sz="900" b="1" dirty="0">
                <a:latin typeface="Tahoma"/>
                <a:cs typeface="Tahoma"/>
              </a:rPr>
              <a:t>7:	</a:t>
            </a:r>
            <a:r>
              <a:rPr sz="900" spc="-25" dirty="0">
                <a:latin typeface="Tahoma"/>
                <a:cs typeface="Tahoma"/>
              </a:rPr>
              <a:t>Test</a:t>
            </a:r>
            <a:r>
              <a:rPr sz="900" spc="-15" dirty="0">
                <a:latin typeface="Tahoma"/>
                <a:cs typeface="Tahoma"/>
              </a:rPr>
              <a:t> </a:t>
            </a:r>
            <a:r>
              <a:rPr sz="900" spc="-3" dirty="0">
                <a:latin typeface="Tahoma"/>
                <a:cs typeface="Tahoma"/>
              </a:rPr>
              <a:t>stopping condition:</a:t>
            </a:r>
            <a:endParaRPr sz="900">
              <a:latin typeface="Tahoma"/>
              <a:cs typeface="Tahoma"/>
            </a:endParaRPr>
          </a:p>
          <a:p>
            <a:pPr marL="222240"/>
            <a:r>
              <a:rPr sz="900" spc="-3" dirty="0">
                <a:latin typeface="Tahoma"/>
                <a:cs typeface="Tahoma"/>
              </a:rPr>
              <a:t>If</a:t>
            </a:r>
            <a:r>
              <a:rPr sz="900" dirty="0">
                <a:latin typeface="Tahoma"/>
                <a:cs typeface="Tahoma"/>
              </a:rPr>
              <a:t> t</a:t>
            </a:r>
            <a:r>
              <a:rPr sz="900" spc="-3" dirty="0">
                <a:latin typeface="Tahoma"/>
                <a:cs typeface="Tahoma"/>
              </a:rPr>
              <a:t> </a:t>
            </a:r>
            <a:r>
              <a:rPr sz="900" dirty="0">
                <a:latin typeface="Tahoma"/>
                <a:cs typeface="Tahoma"/>
              </a:rPr>
              <a:t>&lt; </a:t>
            </a:r>
            <a:r>
              <a:rPr sz="900" spc="-3" dirty="0">
                <a:latin typeface="Tahoma"/>
                <a:cs typeface="Tahoma"/>
              </a:rPr>
              <a:t>t_max,</a:t>
            </a:r>
            <a:r>
              <a:rPr sz="900" spc="8" dirty="0">
                <a:latin typeface="Tahoma"/>
                <a:cs typeface="Tahoma"/>
              </a:rPr>
              <a:t> </a:t>
            </a:r>
            <a:r>
              <a:rPr sz="900" spc="-3" dirty="0">
                <a:latin typeface="Tahoma"/>
                <a:cs typeface="Tahoma"/>
              </a:rPr>
              <a:t>continue;</a:t>
            </a:r>
            <a:r>
              <a:rPr sz="900" spc="-13" dirty="0">
                <a:latin typeface="Tahoma"/>
                <a:cs typeface="Tahoma"/>
              </a:rPr>
              <a:t> </a:t>
            </a:r>
            <a:r>
              <a:rPr sz="900" spc="-3" dirty="0">
                <a:latin typeface="Tahoma"/>
                <a:cs typeface="Tahoma"/>
              </a:rPr>
              <a:t>otherwise,</a:t>
            </a:r>
            <a:r>
              <a:rPr sz="900" spc="3" dirty="0">
                <a:latin typeface="Tahoma"/>
                <a:cs typeface="Tahoma"/>
              </a:rPr>
              <a:t> </a:t>
            </a:r>
            <a:r>
              <a:rPr sz="900" spc="-5" dirty="0">
                <a:latin typeface="Tahoma"/>
                <a:cs typeface="Tahoma"/>
              </a:rPr>
              <a:t>stop.</a:t>
            </a:r>
            <a:endParaRPr sz="900">
              <a:latin typeface="Tahoma"/>
              <a:cs typeface="Tahoma"/>
            </a:endParaRPr>
          </a:p>
        </p:txBody>
      </p:sp>
      <p:pic>
        <p:nvPicPr>
          <p:cNvPr id="4" name="object 4"/>
          <p:cNvPicPr/>
          <p:nvPr/>
        </p:nvPicPr>
        <p:blipFill>
          <a:blip r:embed="rId2" cstate="print"/>
          <a:stretch>
            <a:fillRect/>
          </a:stretch>
        </p:blipFill>
        <p:spPr>
          <a:xfrm>
            <a:off x="672316" y="1321814"/>
            <a:ext cx="2007631" cy="163424"/>
          </a:xfrm>
          <a:prstGeom prst="rect">
            <a:avLst/>
          </a:prstGeom>
        </p:spPr>
      </p:pic>
      <p:sp>
        <p:nvSpPr>
          <p:cNvPr id="5" name="object 5"/>
          <p:cNvSpPr txBox="1">
            <a:spLocks noGrp="1"/>
          </p:cNvSpPr>
          <p:nvPr>
            <p:ph type="title"/>
          </p:nvPr>
        </p:nvSpPr>
        <p:spPr>
          <a:xfrm>
            <a:off x="283880" y="341653"/>
            <a:ext cx="2108480"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10" dirty="0">
                <a:solidFill>
                  <a:srgbClr val="333399"/>
                </a:solidFill>
              </a:rPr>
              <a:t> </a:t>
            </a:r>
            <a:r>
              <a:rPr sz="1600" dirty="0">
                <a:solidFill>
                  <a:srgbClr val="333399"/>
                </a:solidFill>
              </a:rPr>
              <a:t>Algorithm</a:t>
            </a:r>
            <a:endParaRPr sz="1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1514" y="1153584"/>
            <a:ext cx="2958148" cy="1984163"/>
          </a:xfrm>
          <a:prstGeom prst="rect">
            <a:avLst/>
          </a:prstGeom>
        </p:spPr>
      </p:pic>
      <p:sp>
        <p:nvSpPr>
          <p:cNvPr id="3" name="object 3"/>
          <p:cNvSpPr txBox="1">
            <a:spLocks noGrp="1"/>
          </p:cNvSpPr>
          <p:nvPr>
            <p:ph type="title"/>
          </p:nvPr>
        </p:nvSpPr>
        <p:spPr>
          <a:xfrm>
            <a:off x="231786" y="372864"/>
            <a:ext cx="2530464"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8" dirty="0">
                <a:solidFill>
                  <a:srgbClr val="333399"/>
                </a:solidFill>
              </a:rPr>
              <a:t> </a:t>
            </a:r>
            <a:r>
              <a:rPr sz="1600" spc="-3" dirty="0">
                <a:solidFill>
                  <a:srgbClr val="333399"/>
                </a:solidFill>
              </a:rPr>
              <a:t>Example</a:t>
            </a:r>
            <a:endParaRPr sz="1600"/>
          </a:p>
        </p:txBody>
      </p:sp>
      <p:sp>
        <p:nvSpPr>
          <p:cNvPr id="4" name="object 4"/>
          <p:cNvSpPr txBox="1"/>
          <p:nvPr/>
        </p:nvSpPr>
        <p:spPr>
          <a:xfrm>
            <a:off x="125292" y="751123"/>
            <a:ext cx="3902578" cy="581594"/>
          </a:xfrm>
          <a:prstGeom prst="rect">
            <a:avLst/>
          </a:prstGeom>
        </p:spPr>
        <p:txBody>
          <a:bodyPr vert="horz" wrap="square" lIns="0" tIns="40029" rIns="0" bIns="0" rtlCol="0">
            <a:spAutoFit/>
          </a:bodyPr>
          <a:lstStyle/>
          <a:p>
            <a:pPr marL="223201" indent="-217116">
              <a:spcBef>
                <a:spcPts val="315"/>
              </a:spcBef>
              <a:buClr>
                <a:srgbClr val="3333CC"/>
              </a:buClr>
              <a:buSzPct val="59090"/>
              <a:buFont typeface="Wingdings"/>
              <a:buChar char=""/>
              <a:tabLst>
                <a:tab pos="223201" algn="l"/>
                <a:tab pos="223521" algn="l"/>
              </a:tabLst>
            </a:pPr>
            <a:r>
              <a:rPr sz="1100" spc="-3" dirty="0">
                <a:latin typeface="Tahoma"/>
                <a:cs typeface="Tahoma"/>
              </a:rPr>
              <a:t>Using</a:t>
            </a:r>
            <a:r>
              <a:rPr sz="1100" spc="3" dirty="0">
                <a:latin typeface="Tahoma"/>
                <a:cs typeface="Tahoma"/>
              </a:rPr>
              <a:t> </a:t>
            </a:r>
            <a:r>
              <a:rPr sz="1100" spc="-5" dirty="0">
                <a:latin typeface="Tahoma"/>
                <a:cs typeface="Tahoma"/>
              </a:rPr>
              <a:t>the</a:t>
            </a:r>
            <a:r>
              <a:rPr sz="1100" spc="8" dirty="0">
                <a:latin typeface="Tahoma"/>
                <a:cs typeface="Tahoma"/>
              </a:rPr>
              <a:t> </a:t>
            </a:r>
            <a:r>
              <a:rPr sz="1100" spc="-3" dirty="0">
                <a:latin typeface="Tahoma"/>
                <a:cs typeface="Tahoma"/>
              </a:rPr>
              <a:t>Mexican</a:t>
            </a:r>
            <a:r>
              <a:rPr sz="1100" spc="10" dirty="0">
                <a:latin typeface="Tahoma"/>
                <a:cs typeface="Tahoma"/>
              </a:rPr>
              <a:t> </a:t>
            </a:r>
            <a:r>
              <a:rPr sz="1100" spc="-5" dirty="0">
                <a:latin typeface="Tahoma"/>
                <a:cs typeface="Tahoma"/>
              </a:rPr>
              <a:t>Hat</a:t>
            </a:r>
            <a:r>
              <a:rPr sz="1100" spc="3" dirty="0">
                <a:latin typeface="Tahoma"/>
                <a:cs typeface="Tahoma"/>
              </a:rPr>
              <a:t> </a:t>
            </a:r>
            <a:r>
              <a:rPr sz="1100" spc="-3" dirty="0">
                <a:latin typeface="Tahoma"/>
                <a:cs typeface="Tahoma"/>
              </a:rPr>
              <a:t>Algorithm</a:t>
            </a:r>
            <a:r>
              <a:rPr sz="1100" spc="13" dirty="0">
                <a:latin typeface="Tahoma"/>
                <a:cs typeface="Tahoma"/>
              </a:rPr>
              <a:t> </a:t>
            </a:r>
            <a:r>
              <a:rPr sz="1100" spc="-3" dirty="0">
                <a:latin typeface="Tahoma"/>
                <a:cs typeface="Tahoma"/>
              </a:rPr>
              <a:t>We</a:t>
            </a:r>
            <a:r>
              <a:rPr sz="1100" spc="3" dirty="0">
                <a:latin typeface="Tahoma"/>
                <a:cs typeface="Tahoma"/>
              </a:rPr>
              <a:t> </a:t>
            </a:r>
            <a:r>
              <a:rPr sz="1100" spc="-3" dirty="0">
                <a:latin typeface="Tahoma"/>
                <a:cs typeface="Tahoma"/>
              </a:rPr>
              <a:t>illustrate</a:t>
            </a:r>
            <a:r>
              <a:rPr sz="1100" spc="8" dirty="0">
                <a:latin typeface="Tahoma"/>
                <a:cs typeface="Tahoma"/>
              </a:rPr>
              <a:t> </a:t>
            </a:r>
            <a:r>
              <a:rPr sz="1100" spc="-5" dirty="0">
                <a:latin typeface="Tahoma"/>
                <a:cs typeface="Tahoma"/>
              </a:rPr>
              <a:t>the</a:t>
            </a:r>
            <a:r>
              <a:rPr sz="1100" spc="8" dirty="0">
                <a:latin typeface="Tahoma"/>
                <a:cs typeface="Tahoma"/>
              </a:rPr>
              <a:t> </a:t>
            </a:r>
            <a:r>
              <a:rPr sz="1100" spc="-3" dirty="0">
                <a:latin typeface="Tahoma"/>
                <a:cs typeface="Tahoma"/>
              </a:rPr>
              <a:t>Mexican</a:t>
            </a:r>
            <a:endParaRPr sz="1100">
              <a:latin typeface="Tahoma"/>
              <a:cs typeface="Tahoma"/>
            </a:endParaRPr>
          </a:p>
          <a:p>
            <a:pPr marL="6405" marR="2562">
              <a:lnSpc>
                <a:spcPts val="1311"/>
              </a:lnSpc>
              <a:spcBef>
                <a:spcPts val="328"/>
              </a:spcBef>
            </a:pPr>
            <a:r>
              <a:rPr sz="1100" spc="-3" dirty="0">
                <a:latin typeface="Tahoma"/>
                <a:cs typeface="Tahoma"/>
              </a:rPr>
              <a:t>Hat</a:t>
            </a:r>
            <a:r>
              <a:rPr sz="1100" spc="5" dirty="0">
                <a:latin typeface="Tahoma"/>
                <a:cs typeface="Tahoma"/>
              </a:rPr>
              <a:t> </a:t>
            </a:r>
            <a:r>
              <a:rPr sz="1100" spc="-3" dirty="0">
                <a:latin typeface="Tahoma"/>
                <a:cs typeface="Tahoma"/>
              </a:rPr>
              <a:t>algorithm</a:t>
            </a:r>
            <a:r>
              <a:rPr sz="1100" spc="5" dirty="0">
                <a:latin typeface="Tahoma"/>
                <a:cs typeface="Tahoma"/>
              </a:rPr>
              <a:t> </a:t>
            </a:r>
            <a:r>
              <a:rPr sz="1100" spc="-3" dirty="0">
                <a:latin typeface="Tahoma"/>
                <a:cs typeface="Tahoma"/>
              </a:rPr>
              <a:t>for</a:t>
            </a:r>
            <a:r>
              <a:rPr sz="1100" spc="10" dirty="0">
                <a:latin typeface="Tahoma"/>
                <a:cs typeface="Tahoma"/>
              </a:rPr>
              <a:t> </a:t>
            </a:r>
            <a:r>
              <a:rPr sz="1100" spc="-3" dirty="0">
                <a:latin typeface="Tahoma"/>
                <a:cs typeface="Tahoma"/>
              </a:rPr>
              <a:t>a</a:t>
            </a:r>
            <a:r>
              <a:rPr sz="1100" spc="3" dirty="0">
                <a:latin typeface="Tahoma"/>
                <a:cs typeface="Tahoma"/>
              </a:rPr>
              <a:t> </a:t>
            </a:r>
            <a:r>
              <a:rPr sz="1100" spc="-3" dirty="0">
                <a:latin typeface="Tahoma"/>
                <a:cs typeface="Tahoma"/>
              </a:rPr>
              <a:t>simple</a:t>
            </a:r>
            <a:r>
              <a:rPr sz="1100" spc="5" dirty="0">
                <a:latin typeface="Tahoma"/>
                <a:cs typeface="Tahoma"/>
              </a:rPr>
              <a:t> </a:t>
            </a:r>
            <a:r>
              <a:rPr sz="1100" spc="-3" dirty="0">
                <a:latin typeface="Tahoma"/>
                <a:cs typeface="Tahoma"/>
              </a:rPr>
              <a:t>net</a:t>
            </a:r>
            <a:r>
              <a:rPr sz="1100" spc="8" dirty="0">
                <a:latin typeface="Tahoma"/>
                <a:cs typeface="Tahoma"/>
              </a:rPr>
              <a:t> </a:t>
            </a:r>
            <a:r>
              <a:rPr sz="1100" spc="-3" dirty="0">
                <a:latin typeface="Tahoma"/>
                <a:cs typeface="Tahoma"/>
              </a:rPr>
              <a:t>with</a:t>
            </a:r>
            <a:r>
              <a:rPr sz="1100" spc="3" dirty="0">
                <a:latin typeface="Tahoma"/>
                <a:cs typeface="Tahoma"/>
              </a:rPr>
              <a:t> </a:t>
            </a:r>
            <a:r>
              <a:rPr sz="1100" spc="-3" dirty="0">
                <a:latin typeface="Tahoma"/>
                <a:cs typeface="Tahoma"/>
              </a:rPr>
              <a:t>seven</a:t>
            </a:r>
            <a:r>
              <a:rPr sz="1100" spc="23" dirty="0">
                <a:latin typeface="Tahoma"/>
                <a:cs typeface="Tahoma"/>
              </a:rPr>
              <a:t> </a:t>
            </a:r>
            <a:r>
              <a:rPr sz="1100" dirty="0">
                <a:latin typeface="Tahoma"/>
                <a:cs typeface="Tahoma"/>
              </a:rPr>
              <a:t>units.</a:t>
            </a:r>
            <a:r>
              <a:rPr sz="1100" spc="3" dirty="0">
                <a:latin typeface="Tahoma"/>
                <a:cs typeface="Tahoma"/>
              </a:rPr>
              <a:t> </a:t>
            </a:r>
            <a:r>
              <a:rPr sz="1100" spc="-3" dirty="0">
                <a:latin typeface="Tahoma"/>
                <a:cs typeface="Tahoma"/>
              </a:rPr>
              <a:t>The</a:t>
            </a:r>
            <a:r>
              <a:rPr sz="1100" spc="8" dirty="0">
                <a:latin typeface="Tahoma"/>
                <a:cs typeface="Tahoma"/>
              </a:rPr>
              <a:t> </a:t>
            </a:r>
            <a:r>
              <a:rPr sz="1100" spc="-3" dirty="0">
                <a:latin typeface="Tahoma"/>
                <a:cs typeface="Tahoma"/>
              </a:rPr>
              <a:t>activation </a:t>
            </a:r>
            <a:r>
              <a:rPr sz="1100" spc="-340" dirty="0">
                <a:latin typeface="Tahoma"/>
                <a:cs typeface="Tahoma"/>
              </a:rPr>
              <a:t> </a:t>
            </a:r>
            <a:r>
              <a:rPr sz="1100" spc="-5" dirty="0">
                <a:latin typeface="Tahoma"/>
                <a:cs typeface="Tahoma"/>
              </a:rPr>
              <a:t>function</a:t>
            </a:r>
            <a:r>
              <a:rPr sz="1100" spc="8" dirty="0">
                <a:latin typeface="Tahoma"/>
                <a:cs typeface="Tahoma"/>
              </a:rPr>
              <a:t> </a:t>
            </a:r>
            <a:r>
              <a:rPr sz="1100" spc="-3" dirty="0">
                <a:latin typeface="Tahoma"/>
                <a:cs typeface="Tahoma"/>
              </a:rPr>
              <a:t>for</a:t>
            </a:r>
            <a:r>
              <a:rPr sz="1100" spc="10" dirty="0">
                <a:latin typeface="Tahoma"/>
                <a:cs typeface="Tahoma"/>
              </a:rPr>
              <a:t> </a:t>
            </a:r>
            <a:r>
              <a:rPr sz="1100" spc="-5" dirty="0">
                <a:latin typeface="Tahoma"/>
                <a:cs typeface="Tahoma"/>
              </a:rPr>
              <a:t>this</a:t>
            </a:r>
            <a:r>
              <a:rPr sz="1100" spc="3" dirty="0">
                <a:latin typeface="Tahoma"/>
                <a:cs typeface="Tahoma"/>
              </a:rPr>
              <a:t> </a:t>
            </a:r>
            <a:r>
              <a:rPr sz="1100" spc="-3" dirty="0">
                <a:latin typeface="Tahoma"/>
                <a:cs typeface="Tahoma"/>
              </a:rPr>
              <a:t>net</a:t>
            </a:r>
            <a:r>
              <a:rPr sz="1100" spc="10" dirty="0">
                <a:latin typeface="Tahoma"/>
                <a:cs typeface="Tahoma"/>
              </a:rPr>
              <a:t> </a:t>
            </a:r>
            <a:r>
              <a:rPr sz="1100" dirty="0">
                <a:latin typeface="Tahoma"/>
                <a:cs typeface="Tahoma"/>
              </a:rPr>
              <a:t>is:</a:t>
            </a:r>
            <a:endParaRPr sz="1100">
              <a:latin typeface="Tahoma"/>
              <a:cs typeface="Tahom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758" y="769056"/>
            <a:ext cx="3679628" cy="2371767"/>
          </a:xfrm>
          <a:prstGeom prst="rect">
            <a:avLst/>
          </a:prstGeom>
        </p:spPr>
      </p:pic>
      <p:sp>
        <p:nvSpPr>
          <p:cNvPr id="3" name="object 3"/>
          <p:cNvSpPr txBox="1">
            <a:spLocks noGrp="1"/>
          </p:cNvSpPr>
          <p:nvPr>
            <p:ph type="title"/>
          </p:nvPr>
        </p:nvSpPr>
        <p:spPr>
          <a:xfrm>
            <a:off x="231786" y="372864"/>
            <a:ext cx="2530464"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8" dirty="0">
                <a:solidFill>
                  <a:srgbClr val="333399"/>
                </a:solidFill>
              </a:rPr>
              <a:t> </a:t>
            </a:r>
            <a:r>
              <a:rPr sz="1600" spc="-3" dirty="0">
                <a:solidFill>
                  <a:srgbClr val="333399"/>
                </a:solidFill>
              </a:rPr>
              <a:t>Example</a:t>
            </a:r>
            <a:endParaRPr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3174" y="1268941"/>
            <a:ext cx="3964465" cy="1257153"/>
          </a:xfrm>
          <a:prstGeom prst="rect">
            <a:avLst/>
          </a:prstGeom>
        </p:spPr>
      </p:pic>
      <p:sp>
        <p:nvSpPr>
          <p:cNvPr id="3" name="object 3"/>
          <p:cNvSpPr txBox="1">
            <a:spLocks noGrp="1"/>
          </p:cNvSpPr>
          <p:nvPr>
            <p:ph type="title"/>
          </p:nvPr>
        </p:nvSpPr>
        <p:spPr>
          <a:xfrm>
            <a:off x="231786" y="372864"/>
            <a:ext cx="2002192" cy="499233"/>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8" dirty="0">
                <a:solidFill>
                  <a:srgbClr val="333399"/>
                </a:solidFill>
              </a:rPr>
              <a:t> </a:t>
            </a:r>
            <a:r>
              <a:rPr sz="1600" spc="-3" dirty="0">
                <a:solidFill>
                  <a:srgbClr val="333399"/>
                </a:solidFill>
              </a:rPr>
              <a:t>Example</a:t>
            </a:r>
            <a:endParaRPr sz="1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757" y="760596"/>
            <a:ext cx="4099916" cy="2330238"/>
          </a:xfrm>
          <a:prstGeom prst="rect">
            <a:avLst/>
          </a:prstGeom>
        </p:spPr>
      </p:pic>
      <p:sp>
        <p:nvSpPr>
          <p:cNvPr id="3" name="object 3"/>
          <p:cNvSpPr txBox="1">
            <a:spLocks noGrp="1"/>
          </p:cNvSpPr>
          <p:nvPr>
            <p:ph type="title"/>
          </p:nvPr>
        </p:nvSpPr>
        <p:spPr>
          <a:xfrm>
            <a:off x="231786" y="372864"/>
            <a:ext cx="2002192" cy="499233"/>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8" dirty="0">
                <a:solidFill>
                  <a:srgbClr val="333399"/>
                </a:solidFill>
              </a:rPr>
              <a:t> </a:t>
            </a:r>
            <a:r>
              <a:rPr sz="1600" spc="-3" dirty="0">
                <a:solidFill>
                  <a:srgbClr val="333399"/>
                </a:solidFill>
              </a:rPr>
              <a:t>Example</a:t>
            </a:r>
            <a:endParaRPr sz="16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3046" y="838573"/>
            <a:ext cx="3524445" cy="2115889"/>
          </a:xfrm>
          <a:prstGeom prst="rect">
            <a:avLst/>
          </a:prstGeom>
        </p:spPr>
      </p:pic>
      <p:sp>
        <p:nvSpPr>
          <p:cNvPr id="3" name="object 3"/>
          <p:cNvSpPr txBox="1">
            <a:spLocks noGrp="1"/>
          </p:cNvSpPr>
          <p:nvPr>
            <p:ph type="title"/>
          </p:nvPr>
        </p:nvSpPr>
        <p:spPr>
          <a:xfrm>
            <a:off x="400050" y="130175"/>
            <a:ext cx="2154592"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8" dirty="0">
                <a:solidFill>
                  <a:srgbClr val="333399"/>
                </a:solidFill>
              </a:rPr>
              <a:t> </a:t>
            </a:r>
            <a:r>
              <a:rPr sz="1600" spc="-3" dirty="0">
                <a:solidFill>
                  <a:srgbClr val="333399"/>
                </a:solidFill>
              </a:rPr>
              <a:t>Example</a:t>
            </a:r>
            <a:endParaRPr sz="1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4657" y="922867"/>
            <a:ext cx="3073223" cy="2037997"/>
          </a:xfrm>
          <a:prstGeom prst="rect">
            <a:avLst/>
          </a:prstGeom>
        </p:spPr>
      </p:pic>
      <p:sp>
        <p:nvSpPr>
          <p:cNvPr id="3" name="object 3"/>
          <p:cNvSpPr txBox="1">
            <a:spLocks noGrp="1"/>
          </p:cNvSpPr>
          <p:nvPr>
            <p:ph type="title"/>
          </p:nvPr>
        </p:nvSpPr>
        <p:spPr>
          <a:xfrm>
            <a:off x="231786" y="372864"/>
            <a:ext cx="2002192" cy="499233"/>
          </a:xfrm>
          <a:prstGeom prst="rect">
            <a:avLst/>
          </a:prstGeom>
        </p:spPr>
        <p:txBody>
          <a:bodyPr vert="horz" wrap="square" lIns="0" tIns="6725" rIns="0" bIns="0" rtlCol="0">
            <a:spAutoFit/>
          </a:bodyPr>
          <a:lstStyle/>
          <a:p>
            <a:pPr marL="6405">
              <a:spcBef>
                <a:spcPts val="53"/>
              </a:spcBef>
            </a:pPr>
            <a:r>
              <a:rPr sz="1600" dirty="0">
                <a:solidFill>
                  <a:srgbClr val="333399"/>
                </a:solidFill>
              </a:rPr>
              <a:t>Mexican</a:t>
            </a:r>
            <a:r>
              <a:rPr sz="1600" spc="-18" dirty="0">
                <a:solidFill>
                  <a:srgbClr val="333399"/>
                </a:solidFill>
              </a:rPr>
              <a:t> </a:t>
            </a:r>
            <a:r>
              <a:rPr sz="1600" spc="-5" dirty="0">
                <a:solidFill>
                  <a:srgbClr val="333399"/>
                </a:solidFill>
              </a:rPr>
              <a:t>hat-</a:t>
            </a:r>
            <a:r>
              <a:rPr sz="1600" spc="-8" dirty="0">
                <a:solidFill>
                  <a:srgbClr val="333399"/>
                </a:solidFill>
              </a:rPr>
              <a:t> </a:t>
            </a:r>
            <a:r>
              <a:rPr sz="1600" spc="-3" dirty="0">
                <a:solidFill>
                  <a:srgbClr val="333399"/>
                </a:solidFill>
              </a:rPr>
              <a:t>Example</a:t>
            </a:r>
            <a:endParaRPr sz="1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230505" y="138590"/>
            <a:ext cx="4149090" cy="576792"/>
          </a:xfrm>
          <a:prstGeom prst="rect">
            <a:avLst/>
          </a:prstGeom>
          <a:noFill/>
          <a:ln>
            <a:noFill/>
          </a:ln>
        </p:spPr>
        <p:txBody>
          <a:bodyPr spcFirstLastPara="1" wrap="square" lIns="46106" tIns="23047" rIns="46106" bIns="23047" anchor="ctr" anchorCtr="0">
            <a:noAutofit/>
          </a:bodyPr>
          <a:lstStyle/>
          <a:p>
            <a:pPr algn="l" rtl="0">
              <a:buClr>
                <a:schemeClr val="dk2"/>
              </a:buClr>
              <a:buSzPts val="3690"/>
            </a:pPr>
            <a:r>
              <a:rPr lang="en-US" sz="1900" b="1" dirty="0">
                <a:solidFill>
                  <a:schemeClr val="dk2"/>
                </a:solidFill>
                <a:latin typeface="Rambla"/>
                <a:ea typeface="Rambla"/>
                <a:cs typeface="Rambla"/>
                <a:sym typeface="Rambla"/>
              </a:rPr>
              <a:t>The Mexican Hat Function of Lateral Connection</a:t>
            </a:r>
            <a:endParaRPr sz="1900" b="1">
              <a:solidFill>
                <a:schemeClr val="dk2"/>
              </a:solidFill>
              <a:latin typeface="Rambla"/>
              <a:ea typeface="Rambla"/>
              <a:cs typeface="Rambla"/>
              <a:sym typeface="Rambla"/>
            </a:endParaRPr>
          </a:p>
        </p:txBody>
      </p:sp>
      <p:pic>
        <p:nvPicPr>
          <p:cNvPr id="148" name="Google Shape;148;p21"/>
          <p:cNvPicPr preferRelativeResize="0"/>
          <p:nvPr/>
        </p:nvPicPr>
        <p:blipFill rotWithShape="1">
          <a:blip r:embed="rId3">
            <a:alphaModFix/>
          </a:blip>
          <a:srcRect/>
          <a:stretch/>
        </p:blipFill>
        <p:spPr>
          <a:xfrm>
            <a:off x="76835" y="807508"/>
            <a:ext cx="4302760" cy="249943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3888740" cy="288290"/>
          </a:xfrm>
          <a:prstGeom prst="rect">
            <a:avLst/>
          </a:prstGeom>
        </p:spPr>
        <p:txBody>
          <a:bodyPr vert="horz" wrap="square" lIns="0" tIns="15240" rIns="0" bIns="0" rtlCol="0">
            <a:spAutoFit/>
          </a:bodyPr>
          <a:lstStyle/>
          <a:p>
            <a:pPr marL="12700">
              <a:lnSpc>
                <a:spcPct val="100000"/>
              </a:lnSpc>
              <a:spcBef>
                <a:spcPts val="120"/>
              </a:spcBef>
            </a:pPr>
            <a:r>
              <a:rPr spc="10" dirty="0"/>
              <a:t>What</a:t>
            </a:r>
            <a:r>
              <a:rPr spc="20" dirty="0"/>
              <a:t> </a:t>
            </a:r>
            <a:r>
              <a:rPr dirty="0"/>
              <a:t>is</a:t>
            </a:r>
            <a:r>
              <a:rPr spc="25" dirty="0"/>
              <a:t> </a:t>
            </a:r>
            <a:r>
              <a:rPr spc="5" dirty="0"/>
              <a:t>competition</a:t>
            </a:r>
            <a:r>
              <a:rPr spc="25" dirty="0"/>
              <a:t> </a:t>
            </a:r>
            <a:r>
              <a:rPr dirty="0"/>
              <a:t>in</a:t>
            </a:r>
            <a:r>
              <a:rPr spc="25" dirty="0"/>
              <a:t> </a:t>
            </a:r>
            <a:r>
              <a:rPr dirty="0"/>
              <a:t>neural</a:t>
            </a:r>
            <a:r>
              <a:rPr spc="25" dirty="0"/>
              <a:t> </a:t>
            </a:r>
            <a:r>
              <a:rPr spc="10" dirty="0"/>
              <a:t>networks?</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501027" y="854050"/>
            <a:ext cx="3743960" cy="2119630"/>
          </a:xfrm>
          <a:prstGeom prst="rect">
            <a:avLst/>
          </a:prstGeom>
        </p:spPr>
        <p:txBody>
          <a:bodyPr vert="horz" wrap="square" lIns="0" tIns="12700" rIns="0" bIns="0" rtlCol="0">
            <a:spAutoFit/>
          </a:bodyPr>
          <a:lstStyle/>
          <a:p>
            <a:pPr marL="156210" marR="5080" indent="-144145" algn="just">
              <a:lnSpc>
                <a:spcPct val="110400"/>
              </a:lnSpc>
              <a:spcBef>
                <a:spcPts val="100"/>
              </a:spcBef>
              <a:buClr>
                <a:srgbClr val="3333B2"/>
              </a:buClr>
              <a:buSzPct val="91666"/>
              <a:buFont typeface="Lucida Sans Unicode"/>
              <a:buChar char="•"/>
              <a:tabLst>
                <a:tab pos="156845" algn="l"/>
              </a:tabLst>
            </a:pPr>
            <a:r>
              <a:rPr sz="1200" spc="-5" dirty="0">
                <a:solidFill>
                  <a:srgbClr val="FF0000"/>
                </a:solidFill>
                <a:latin typeface="Microsoft Sans Serif"/>
                <a:cs typeface="Microsoft Sans Serif"/>
              </a:rPr>
              <a:t>Competition </a:t>
            </a:r>
            <a:r>
              <a:rPr sz="1200" spc="-5" dirty="0">
                <a:latin typeface="Microsoft Sans Serif"/>
                <a:cs typeface="Microsoft Sans Serif"/>
              </a:rPr>
              <a:t>means that, </a:t>
            </a:r>
            <a:r>
              <a:rPr sz="1200" spc="-10" dirty="0">
                <a:latin typeface="Microsoft Sans Serif"/>
                <a:cs typeface="Microsoft Sans Serif"/>
              </a:rPr>
              <a:t>given </a:t>
            </a:r>
            <a:r>
              <a:rPr sz="1200" spc="-5" dirty="0">
                <a:latin typeface="Microsoft Sans Serif"/>
                <a:cs typeface="Microsoft Sans Serif"/>
              </a:rPr>
              <a:t>the input, the PEs </a:t>
            </a:r>
            <a:r>
              <a:rPr sz="1200" spc="-10" dirty="0">
                <a:latin typeface="Microsoft Sans Serif"/>
                <a:cs typeface="Microsoft Sans Serif"/>
              </a:rPr>
              <a:t>in </a:t>
            </a:r>
            <a:r>
              <a:rPr sz="1200" spc="-5" dirty="0">
                <a:latin typeface="Microsoft Sans Serif"/>
                <a:cs typeface="Microsoft Sans Serif"/>
              </a:rPr>
              <a:t>a </a:t>
            </a:r>
            <a:r>
              <a:rPr sz="1200" spc="-305" dirty="0">
                <a:latin typeface="Microsoft Sans Serif"/>
                <a:cs typeface="Microsoft Sans Serif"/>
              </a:rPr>
              <a:t> </a:t>
            </a:r>
            <a:r>
              <a:rPr sz="1200" spc="-10" dirty="0">
                <a:latin typeface="Microsoft Sans Serif"/>
                <a:cs typeface="Microsoft Sans Serif"/>
              </a:rPr>
              <a:t>neural </a:t>
            </a:r>
            <a:r>
              <a:rPr sz="1200" spc="-5" dirty="0">
                <a:latin typeface="Microsoft Sans Serif"/>
                <a:cs typeface="Microsoft Sans Serif"/>
              </a:rPr>
              <a:t>network </a:t>
            </a:r>
            <a:r>
              <a:rPr sz="1200" spc="-10" dirty="0">
                <a:latin typeface="Microsoft Sans Serif"/>
                <a:cs typeface="Microsoft Sans Serif"/>
              </a:rPr>
              <a:t>will </a:t>
            </a:r>
            <a:r>
              <a:rPr sz="1200" spc="-5" dirty="0">
                <a:latin typeface="Microsoft Sans Serif"/>
                <a:cs typeface="Microsoft Sans Serif"/>
              </a:rPr>
              <a:t>compete </a:t>
            </a:r>
            <a:r>
              <a:rPr sz="1200" spc="-20" dirty="0">
                <a:latin typeface="Microsoft Sans Serif"/>
                <a:cs typeface="Microsoft Sans Serif"/>
              </a:rPr>
              <a:t>for </a:t>
            </a:r>
            <a:r>
              <a:rPr sz="1200" spc="-5" dirty="0">
                <a:latin typeface="Microsoft Sans Serif"/>
                <a:cs typeface="Microsoft Sans Serif"/>
              </a:rPr>
              <a:t>the </a:t>
            </a:r>
            <a:r>
              <a:rPr sz="1200" spc="-15" dirty="0">
                <a:latin typeface="Microsoft Sans Serif"/>
                <a:cs typeface="Microsoft Sans Serif"/>
              </a:rPr>
              <a:t>“resources,” </a:t>
            </a:r>
            <a:r>
              <a:rPr sz="1200" spc="-5" dirty="0">
                <a:latin typeface="Microsoft Sans Serif"/>
                <a:cs typeface="Microsoft Sans Serif"/>
              </a:rPr>
              <a:t>such </a:t>
            </a:r>
            <a:r>
              <a:rPr sz="1200" dirty="0">
                <a:latin typeface="Microsoft Sans Serif"/>
                <a:cs typeface="Microsoft Sans Serif"/>
              </a:rPr>
              <a:t> </a:t>
            </a:r>
            <a:r>
              <a:rPr sz="1200" spc="-5" dirty="0">
                <a:latin typeface="Microsoft Sans Serif"/>
                <a:cs typeface="Microsoft Sans Serif"/>
              </a:rPr>
              <a:t>as</a:t>
            </a:r>
            <a:r>
              <a:rPr sz="1200" spc="5" dirty="0">
                <a:latin typeface="Microsoft Sans Serif"/>
                <a:cs typeface="Microsoft Sans Serif"/>
              </a:rPr>
              <a:t> </a:t>
            </a:r>
            <a:r>
              <a:rPr sz="1200" spc="-5" dirty="0">
                <a:latin typeface="Microsoft Sans Serif"/>
                <a:cs typeface="Microsoft Sans Serif"/>
              </a:rPr>
              <a:t>the</a:t>
            </a:r>
            <a:r>
              <a:rPr sz="1200" spc="10" dirty="0">
                <a:latin typeface="Microsoft Sans Serif"/>
                <a:cs typeface="Microsoft Sans Serif"/>
              </a:rPr>
              <a:t> </a:t>
            </a:r>
            <a:r>
              <a:rPr sz="1200" spc="-5" dirty="0">
                <a:latin typeface="Microsoft Sans Serif"/>
                <a:cs typeface="Microsoft Sans Serif"/>
              </a:rPr>
              <a:t>output.</a:t>
            </a:r>
            <a:endParaRPr sz="1200">
              <a:latin typeface="Microsoft Sans Serif"/>
              <a:cs typeface="Microsoft Sans Serif"/>
            </a:endParaRPr>
          </a:p>
          <a:p>
            <a:pPr marL="156210" marR="55880" indent="-144145" algn="just">
              <a:lnSpc>
                <a:spcPct val="110400"/>
              </a:lnSpc>
              <a:spcBef>
                <a:spcPts val="295"/>
              </a:spcBef>
              <a:buClr>
                <a:srgbClr val="3333B2"/>
              </a:buClr>
              <a:buSzPct val="91666"/>
              <a:buFont typeface="Lucida Sans Unicode"/>
              <a:buChar char="•"/>
              <a:tabLst>
                <a:tab pos="156845" algn="l"/>
              </a:tabLst>
            </a:pPr>
            <a:r>
              <a:rPr sz="1200" spc="-20" dirty="0">
                <a:latin typeface="Microsoft Sans Serif"/>
                <a:cs typeface="Microsoft Sans Serif"/>
              </a:rPr>
              <a:t>For </a:t>
            </a:r>
            <a:r>
              <a:rPr sz="1200" spc="-10" dirty="0">
                <a:latin typeface="Microsoft Sans Serif"/>
                <a:cs typeface="Microsoft Sans Serif"/>
              </a:rPr>
              <a:t>every </a:t>
            </a:r>
            <a:r>
              <a:rPr sz="1200" spc="-5" dirty="0">
                <a:latin typeface="Microsoft Sans Serif"/>
                <a:cs typeface="Microsoft Sans Serif"/>
              </a:rPr>
              <a:t>input the PEs </a:t>
            </a:r>
            <a:r>
              <a:rPr sz="1200" spc="-10" dirty="0">
                <a:latin typeface="Microsoft Sans Serif"/>
                <a:cs typeface="Microsoft Sans Serif"/>
              </a:rPr>
              <a:t>will </a:t>
            </a:r>
            <a:r>
              <a:rPr sz="1200" spc="-5" dirty="0">
                <a:latin typeface="Microsoft Sans Serif"/>
                <a:cs typeface="Microsoft Sans Serif"/>
              </a:rPr>
              <a:t>produce an output. Only </a:t>
            </a:r>
            <a:r>
              <a:rPr sz="1200" dirty="0">
                <a:latin typeface="Microsoft Sans Serif"/>
                <a:cs typeface="Microsoft Sans Serif"/>
              </a:rPr>
              <a:t> </a:t>
            </a:r>
            <a:r>
              <a:rPr sz="1200" spc="-5" dirty="0">
                <a:latin typeface="Microsoft Sans Serif"/>
                <a:cs typeface="Microsoft Sans Serif"/>
              </a:rPr>
              <a:t>the “most </a:t>
            </a:r>
            <a:r>
              <a:rPr sz="1200" spc="-10" dirty="0">
                <a:latin typeface="Microsoft Sans Serif"/>
                <a:cs typeface="Microsoft Sans Serif"/>
              </a:rPr>
              <a:t>suitable” </a:t>
            </a:r>
            <a:r>
              <a:rPr sz="1200" spc="-5" dirty="0">
                <a:latin typeface="Microsoft Sans Serif"/>
                <a:cs typeface="Microsoft Sans Serif"/>
              </a:rPr>
              <a:t>output </a:t>
            </a:r>
            <a:r>
              <a:rPr sz="1200" spc="-10" dirty="0">
                <a:latin typeface="Microsoft Sans Serif"/>
                <a:cs typeface="Microsoft Sans Serif"/>
              </a:rPr>
              <a:t>is utilized. </a:t>
            </a:r>
            <a:r>
              <a:rPr sz="1200" spc="-5" dirty="0">
                <a:latin typeface="Microsoft Sans Serif"/>
                <a:cs typeface="Microsoft Sans Serif"/>
              </a:rPr>
              <a:t>Only the </a:t>
            </a:r>
            <a:r>
              <a:rPr sz="1200" spc="-5" dirty="0">
                <a:solidFill>
                  <a:srgbClr val="FF0000"/>
                </a:solidFill>
                <a:latin typeface="Microsoft Sans Serif"/>
                <a:cs typeface="Microsoft Sans Serif"/>
              </a:rPr>
              <a:t>winner </a:t>
            </a:r>
            <a:r>
              <a:rPr sz="1200" spc="-305" dirty="0">
                <a:solidFill>
                  <a:srgbClr val="FF0000"/>
                </a:solidFill>
                <a:latin typeface="Microsoft Sans Serif"/>
                <a:cs typeface="Microsoft Sans Serif"/>
              </a:rPr>
              <a:t> </a:t>
            </a:r>
            <a:r>
              <a:rPr sz="1200" spc="-5" dirty="0">
                <a:latin typeface="Microsoft Sans Serif"/>
                <a:cs typeface="Microsoft Sans Serif"/>
              </a:rPr>
              <a:t>PE</a:t>
            </a:r>
            <a:r>
              <a:rPr sz="1200" spc="5" dirty="0">
                <a:latin typeface="Microsoft Sans Serif"/>
                <a:cs typeface="Microsoft Sans Serif"/>
              </a:rPr>
              <a:t> </a:t>
            </a:r>
            <a:r>
              <a:rPr sz="1200" spc="-10" dirty="0">
                <a:latin typeface="Microsoft Sans Serif"/>
                <a:cs typeface="Microsoft Sans Serif"/>
              </a:rPr>
              <a:t>is</a:t>
            </a:r>
            <a:r>
              <a:rPr sz="1200" spc="10" dirty="0">
                <a:latin typeface="Microsoft Sans Serif"/>
                <a:cs typeface="Microsoft Sans Serif"/>
              </a:rPr>
              <a:t> </a:t>
            </a:r>
            <a:r>
              <a:rPr sz="1200" spc="-5" dirty="0">
                <a:latin typeface="Microsoft Sans Serif"/>
                <a:cs typeface="Microsoft Sans Serif"/>
              </a:rPr>
              <a:t>updated.</a:t>
            </a:r>
            <a:endParaRPr sz="1200">
              <a:latin typeface="Microsoft Sans Serif"/>
              <a:cs typeface="Microsoft Sans Serif"/>
            </a:endParaRPr>
          </a:p>
          <a:p>
            <a:pPr marL="156210" marR="87630" indent="-144145">
              <a:lnSpc>
                <a:spcPct val="110300"/>
              </a:lnSpc>
              <a:spcBef>
                <a:spcPts val="300"/>
              </a:spcBef>
              <a:buClr>
                <a:srgbClr val="3333B2"/>
              </a:buClr>
              <a:buSzPct val="91666"/>
              <a:buFont typeface="Lucida Sans Unicode"/>
              <a:buChar char="•"/>
              <a:tabLst>
                <a:tab pos="156845" algn="l"/>
              </a:tabLst>
            </a:pPr>
            <a:r>
              <a:rPr sz="1200" spc="-5" dirty="0">
                <a:latin typeface="Microsoft Sans Serif"/>
                <a:cs typeface="Microsoft Sans Serif"/>
              </a:rPr>
              <a:t>As</a:t>
            </a:r>
            <a:r>
              <a:rPr sz="1200" spc="5" dirty="0">
                <a:latin typeface="Microsoft Sans Serif"/>
                <a:cs typeface="Microsoft Sans Serif"/>
              </a:rPr>
              <a:t> </a:t>
            </a:r>
            <a:r>
              <a:rPr sz="1200" spc="-5" dirty="0">
                <a:latin typeface="Microsoft Sans Serif"/>
                <a:cs typeface="Microsoft Sans Serif"/>
              </a:rPr>
              <a:t>an</a:t>
            </a:r>
            <a:r>
              <a:rPr sz="1200" spc="10" dirty="0">
                <a:latin typeface="Microsoft Sans Serif"/>
                <a:cs typeface="Microsoft Sans Serif"/>
              </a:rPr>
              <a:t> </a:t>
            </a:r>
            <a:r>
              <a:rPr sz="1200" spc="-20" dirty="0">
                <a:latin typeface="Microsoft Sans Serif"/>
                <a:cs typeface="Microsoft Sans Serif"/>
              </a:rPr>
              <a:t>analogy,</a:t>
            </a:r>
            <a:r>
              <a:rPr sz="1200" spc="10" dirty="0">
                <a:latin typeface="Microsoft Sans Serif"/>
                <a:cs typeface="Microsoft Sans Serif"/>
              </a:rPr>
              <a:t> </a:t>
            </a:r>
            <a:r>
              <a:rPr sz="1200" spc="-5" dirty="0">
                <a:latin typeface="Microsoft Sans Serif"/>
                <a:cs typeface="Microsoft Sans Serif"/>
              </a:rPr>
              <a:t>consider</a:t>
            </a:r>
            <a:r>
              <a:rPr sz="1200" spc="5" dirty="0">
                <a:latin typeface="Microsoft Sans Serif"/>
                <a:cs typeface="Microsoft Sans Serif"/>
              </a:rPr>
              <a:t> </a:t>
            </a:r>
            <a:r>
              <a:rPr sz="1200" spc="-5" dirty="0">
                <a:latin typeface="Microsoft Sans Serif"/>
                <a:cs typeface="Microsoft Sans Serif"/>
              </a:rPr>
              <a:t>bidding</a:t>
            </a:r>
            <a:r>
              <a:rPr sz="1200" spc="10" dirty="0">
                <a:latin typeface="Microsoft Sans Serif"/>
                <a:cs typeface="Microsoft Sans Serif"/>
              </a:rPr>
              <a:t> </a:t>
            </a:r>
            <a:r>
              <a:rPr sz="1200" spc="-10" dirty="0">
                <a:latin typeface="Microsoft Sans Serif"/>
                <a:cs typeface="Microsoft Sans Serif"/>
              </a:rPr>
              <a:t>in</a:t>
            </a:r>
            <a:r>
              <a:rPr sz="1200" spc="10" dirty="0">
                <a:latin typeface="Microsoft Sans Serif"/>
                <a:cs typeface="Microsoft Sans Serif"/>
              </a:rPr>
              <a:t> </a:t>
            </a:r>
            <a:r>
              <a:rPr sz="1200" spc="-5" dirty="0">
                <a:latin typeface="Microsoft Sans Serif"/>
                <a:cs typeface="Microsoft Sans Serif"/>
              </a:rPr>
              <a:t>the</a:t>
            </a:r>
            <a:r>
              <a:rPr sz="1200" spc="5" dirty="0">
                <a:latin typeface="Microsoft Sans Serif"/>
                <a:cs typeface="Microsoft Sans Serif"/>
              </a:rPr>
              <a:t> </a:t>
            </a:r>
            <a:r>
              <a:rPr sz="1200" spc="-10" dirty="0">
                <a:latin typeface="Microsoft Sans Serif"/>
                <a:cs typeface="Microsoft Sans Serif"/>
              </a:rPr>
              <a:t>stock</a:t>
            </a:r>
            <a:r>
              <a:rPr sz="1200" spc="10" dirty="0">
                <a:latin typeface="Microsoft Sans Serif"/>
                <a:cs typeface="Microsoft Sans Serif"/>
              </a:rPr>
              <a:t> </a:t>
            </a:r>
            <a:r>
              <a:rPr sz="1200" spc="-5" dirty="0">
                <a:latin typeface="Microsoft Sans Serif"/>
                <a:cs typeface="Microsoft Sans Serif"/>
              </a:rPr>
              <a:t>market. </a:t>
            </a:r>
            <a:r>
              <a:rPr sz="1200" spc="-305" dirty="0">
                <a:latin typeface="Microsoft Sans Serif"/>
                <a:cs typeface="Microsoft Sans Serif"/>
              </a:rPr>
              <a:t> </a:t>
            </a:r>
            <a:r>
              <a:rPr sz="1200" spc="-5" dirty="0">
                <a:latin typeface="Microsoft Sans Serif"/>
                <a:cs typeface="Microsoft Sans Serif"/>
              </a:rPr>
              <a:t>The</a:t>
            </a:r>
            <a:r>
              <a:rPr sz="1200" spc="10" dirty="0">
                <a:latin typeface="Microsoft Sans Serif"/>
                <a:cs typeface="Microsoft Sans Serif"/>
              </a:rPr>
              <a:t> </a:t>
            </a:r>
            <a:r>
              <a:rPr sz="1200" spc="-10" dirty="0">
                <a:latin typeface="Microsoft Sans Serif"/>
                <a:cs typeface="Microsoft Sans Serif"/>
              </a:rPr>
              <a:t>stock</a:t>
            </a:r>
            <a:r>
              <a:rPr sz="1200" spc="10" dirty="0">
                <a:latin typeface="Microsoft Sans Serif"/>
                <a:cs typeface="Microsoft Sans Serif"/>
              </a:rPr>
              <a:t> </a:t>
            </a:r>
            <a:r>
              <a:rPr sz="1200" spc="-5" dirty="0">
                <a:latin typeface="Microsoft Sans Serif"/>
                <a:cs typeface="Microsoft Sans Serif"/>
              </a:rPr>
              <a:t>are</a:t>
            </a:r>
            <a:r>
              <a:rPr sz="1200" spc="10" dirty="0">
                <a:latin typeface="Microsoft Sans Serif"/>
                <a:cs typeface="Microsoft Sans Serif"/>
              </a:rPr>
              <a:t> </a:t>
            </a:r>
            <a:r>
              <a:rPr sz="1200" spc="-5" dirty="0">
                <a:latin typeface="Microsoft Sans Serif"/>
                <a:cs typeface="Microsoft Sans Serif"/>
              </a:rPr>
              <a:t>the</a:t>
            </a:r>
            <a:r>
              <a:rPr sz="1200" spc="10" dirty="0">
                <a:latin typeface="Microsoft Sans Serif"/>
                <a:cs typeface="Microsoft Sans Serif"/>
              </a:rPr>
              <a:t> </a:t>
            </a:r>
            <a:r>
              <a:rPr sz="1200" spc="-5" dirty="0">
                <a:latin typeface="Microsoft Sans Serif"/>
                <a:cs typeface="Microsoft Sans Serif"/>
              </a:rPr>
              <a:t>input,</a:t>
            </a:r>
            <a:r>
              <a:rPr sz="1200" spc="10" dirty="0">
                <a:latin typeface="Microsoft Sans Serif"/>
                <a:cs typeface="Microsoft Sans Serif"/>
              </a:rPr>
              <a:t> </a:t>
            </a:r>
            <a:r>
              <a:rPr sz="1200" spc="-5" dirty="0">
                <a:latin typeface="Microsoft Sans Serif"/>
                <a:cs typeface="Microsoft Sans Serif"/>
              </a:rPr>
              <a:t>and</a:t>
            </a:r>
            <a:r>
              <a:rPr sz="1200" spc="15" dirty="0">
                <a:latin typeface="Microsoft Sans Serif"/>
                <a:cs typeface="Microsoft Sans Serif"/>
              </a:rPr>
              <a:t> </a:t>
            </a:r>
            <a:r>
              <a:rPr sz="1200" spc="-5" dirty="0">
                <a:latin typeface="Microsoft Sans Serif"/>
                <a:cs typeface="Microsoft Sans Serif"/>
              </a:rPr>
              <a:t>each</a:t>
            </a:r>
            <a:r>
              <a:rPr sz="1200" spc="10" dirty="0">
                <a:latin typeface="Microsoft Sans Serif"/>
                <a:cs typeface="Microsoft Sans Serif"/>
              </a:rPr>
              <a:t> </a:t>
            </a:r>
            <a:r>
              <a:rPr sz="1200" spc="-10" dirty="0">
                <a:latin typeface="Microsoft Sans Serif"/>
                <a:cs typeface="Microsoft Sans Serif"/>
              </a:rPr>
              <a:t>broker</a:t>
            </a:r>
            <a:r>
              <a:rPr sz="1200" spc="10" dirty="0">
                <a:latin typeface="Microsoft Sans Serif"/>
                <a:cs typeface="Microsoft Sans Serif"/>
              </a:rPr>
              <a:t> </a:t>
            </a:r>
            <a:r>
              <a:rPr sz="1200" spc="-5" dirty="0">
                <a:latin typeface="Microsoft Sans Serif"/>
                <a:cs typeface="Microsoft Sans Serif"/>
              </a:rPr>
              <a:t>competes </a:t>
            </a:r>
            <a:r>
              <a:rPr sz="1200" dirty="0">
                <a:latin typeface="Microsoft Sans Serif"/>
                <a:cs typeface="Microsoft Sans Serif"/>
              </a:rPr>
              <a:t> </a:t>
            </a:r>
            <a:r>
              <a:rPr sz="1200" spc="-15" dirty="0">
                <a:latin typeface="Microsoft Sans Serif"/>
                <a:cs typeface="Microsoft Sans Serif"/>
              </a:rPr>
              <a:t>by </a:t>
            </a:r>
            <a:r>
              <a:rPr sz="1200" spc="-5" dirty="0">
                <a:latin typeface="Microsoft Sans Serif"/>
                <a:cs typeface="Microsoft Sans Serif"/>
              </a:rPr>
              <a:t>bidding with a </a:t>
            </a:r>
            <a:r>
              <a:rPr sz="1200" spc="-15" dirty="0">
                <a:latin typeface="Microsoft Sans Serif"/>
                <a:cs typeface="Microsoft Sans Serif"/>
              </a:rPr>
              <a:t>value.</a:t>
            </a:r>
            <a:r>
              <a:rPr sz="1200" spc="-10" dirty="0">
                <a:latin typeface="Microsoft Sans Serif"/>
                <a:cs typeface="Microsoft Sans Serif"/>
              </a:rPr>
              <a:t> </a:t>
            </a:r>
            <a:r>
              <a:rPr sz="1200" spc="-5" dirty="0">
                <a:latin typeface="Microsoft Sans Serif"/>
                <a:cs typeface="Microsoft Sans Serif"/>
              </a:rPr>
              <a:t>The most </a:t>
            </a:r>
            <a:r>
              <a:rPr sz="1200" spc="-10" dirty="0">
                <a:latin typeface="Microsoft Sans Serif"/>
                <a:cs typeface="Microsoft Sans Serif"/>
              </a:rPr>
              <a:t>suitable </a:t>
            </a:r>
            <a:r>
              <a:rPr sz="1200" spc="-5" dirty="0">
                <a:latin typeface="Microsoft Sans Serif"/>
                <a:cs typeface="Microsoft Sans Serif"/>
              </a:rPr>
              <a:t>output </a:t>
            </a:r>
            <a:r>
              <a:rPr sz="1200" spc="-10" dirty="0">
                <a:latin typeface="Microsoft Sans Serif"/>
                <a:cs typeface="Microsoft Sans Serif"/>
              </a:rPr>
              <a:t>is </a:t>
            </a:r>
            <a:r>
              <a:rPr sz="1200" spc="-5" dirty="0">
                <a:latin typeface="Microsoft Sans Serif"/>
                <a:cs typeface="Microsoft Sans Serif"/>
              </a:rPr>
              <a:t> the</a:t>
            </a:r>
            <a:r>
              <a:rPr sz="1200" spc="5" dirty="0">
                <a:latin typeface="Microsoft Sans Serif"/>
                <a:cs typeface="Microsoft Sans Serif"/>
              </a:rPr>
              <a:t> </a:t>
            </a:r>
            <a:r>
              <a:rPr sz="1200" spc="-5" dirty="0">
                <a:latin typeface="Microsoft Sans Serif"/>
                <a:cs typeface="Microsoft Sans Serif"/>
              </a:rPr>
              <a:t>highest</a:t>
            </a:r>
            <a:r>
              <a:rPr sz="1200" spc="10" dirty="0">
                <a:latin typeface="Microsoft Sans Serif"/>
                <a:cs typeface="Microsoft Sans Serif"/>
              </a:rPr>
              <a:t> </a:t>
            </a:r>
            <a:r>
              <a:rPr sz="1200" spc="-10" dirty="0">
                <a:latin typeface="Microsoft Sans Serif"/>
                <a:cs typeface="Microsoft Sans Serif"/>
              </a:rPr>
              <a:t>value!</a:t>
            </a:r>
            <a:endParaRPr sz="12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body" idx="4294967295"/>
          </p:nvPr>
        </p:nvSpPr>
        <p:spPr>
          <a:xfrm>
            <a:off x="230505" y="192264"/>
            <a:ext cx="4149090" cy="3076222"/>
          </a:xfrm>
          <a:prstGeom prst="rect">
            <a:avLst/>
          </a:prstGeom>
          <a:noFill/>
          <a:ln>
            <a:noFill/>
          </a:ln>
        </p:spPr>
        <p:txBody>
          <a:bodyPr spcFirstLastPara="1" wrap="square" lIns="46106" tIns="23047" rIns="46106" bIns="23047" anchor="t" anchorCtr="0">
            <a:noAutofit/>
          </a:bodyPr>
          <a:lstStyle/>
          <a:p>
            <a:pPr marL="172924" indent="-172924" algn="l" rtl="0">
              <a:lnSpc>
                <a:spcPct val="90000"/>
              </a:lnSpc>
              <a:buClr>
                <a:schemeClr val="dk2"/>
              </a:buClr>
              <a:buSzPts val="2100"/>
              <a:buFont typeface="Arial"/>
              <a:buChar char="●"/>
            </a:pPr>
            <a:r>
              <a:rPr lang="en-US" sz="1400" dirty="0">
                <a:solidFill>
                  <a:schemeClr val="dk1"/>
                </a:solidFill>
                <a:latin typeface="Rambla"/>
                <a:ea typeface="Rambla"/>
                <a:cs typeface="Rambla"/>
                <a:sym typeface="Rambla"/>
              </a:rPr>
              <a:t>In the </a:t>
            </a:r>
            <a:r>
              <a:rPr lang="en-US" sz="1400" dirty="0" err="1">
                <a:solidFill>
                  <a:schemeClr val="dk1"/>
                </a:solidFill>
                <a:latin typeface="Rambla"/>
                <a:ea typeface="Rambla"/>
                <a:cs typeface="Rambla"/>
                <a:sym typeface="Rambla"/>
              </a:rPr>
              <a:t>Kohonen</a:t>
            </a:r>
            <a:r>
              <a:rPr lang="en-US" sz="1400" dirty="0">
                <a:solidFill>
                  <a:schemeClr val="dk1"/>
                </a:solidFill>
                <a:latin typeface="Rambla"/>
                <a:ea typeface="Rambla"/>
                <a:cs typeface="Rambla"/>
                <a:sym typeface="Rambla"/>
              </a:rPr>
              <a:t> network, a neuron learns by shifting its weights from inactive connections to active ones.  Only the winning neuron and its </a:t>
            </a:r>
            <a:r>
              <a:rPr lang="en-US" sz="1400" dirty="0" err="1">
                <a:solidFill>
                  <a:schemeClr val="dk1"/>
                </a:solidFill>
                <a:latin typeface="Rambla"/>
                <a:ea typeface="Rambla"/>
                <a:cs typeface="Rambla"/>
                <a:sym typeface="Rambla"/>
              </a:rPr>
              <a:t>neighbourhood</a:t>
            </a:r>
            <a:r>
              <a:rPr lang="en-US" sz="1400" dirty="0">
                <a:solidFill>
                  <a:schemeClr val="dk1"/>
                </a:solidFill>
                <a:latin typeface="Rambla"/>
                <a:ea typeface="Rambla"/>
                <a:cs typeface="Rambla"/>
                <a:sym typeface="Rambla"/>
              </a:rPr>
              <a:t> are allowed to learn.  If a neuron does not respond to a given input pattern, then learning cannot occur in that particular neuron.</a:t>
            </a:r>
            <a:endParaRPr/>
          </a:p>
          <a:p>
            <a:pPr marL="172924" indent="-172924" algn="l" rtl="0">
              <a:lnSpc>
                <a:spcPct val="90000"/>
              </a:lnSpc>
              <a:spcBef>
                <a:spcPts val="282"/>
              </a:spcBef>
              <a:buClr>
                <a:schemeClr val="dk2"/>
              </a:buClr>
              <a:buSzPts val="2100"/>
              <a:buFont typeface="Arial"/>
              <a:buChar char="●"/>
            </a:pPr>
            <a:r>
              <a:rPr lang="en-US" sz="1400" dirty="0">
                <a:solidFill>
                  <a:schemeClr val="dk1"/>
                </a:solidFill>
                <a:latin typeface="Rambla"/>
                <a:ea typeface="Rambla"/>
                <a:cs typeface="Rambla"/>
                <a:sym typeface="Rambla"/>
              </a:rPr>
              <a:t>The </a:t>
            </a:r>
            <a:r>
              <a:rPr lang="en-US" sz="1400" b="1" dirty="0">
                <a:solidFill>
                  <a:schemeClr val="dk2"/>
                </a:solidFill>
                <a:latin typeface="Rambla"/>
                <a:ea typeface="Rambla"/>
                <a:cs typeface="Rambla"/>
                <a:sym typeface="Rambla"/>
              </a:rPr>
              <a:t>competitive learning rule</a:t>
            </a:r>
            <a:r>
              <a:rPr lang="en-US" sz="1400" dirty="0">
                <a:solidFill>
                  <a:schemeClr val="dk1"/>
                </a:solidFill>
                <a:latin typeface="Rambla"/>
                <a:ea typeface="Rambla"/>
                <a:cs typeface="Rambla"/>
                <a:sym typeface="Rambla"/>
              </a:rPr>
              <a:t> defines the change </a:t>
            </a:r>
            <a:r>
              <a:rPr lang="en-US" sz="1400" dirty="0" err="1">
                <a:solidFill>
                  <a:schemeClr val="dk1"/>
                </a:solidFill>
                <a:latin typeface="Rambla"/>
                <a:ea typeface="Rambla"/>
                <a:cs typeface="Rambla"/>
                <a:sym typeface="Rambla"/>
              </a:rPr>
              <a:t>Δ</a:t>
            </a:r>
            <a:r>
              <a:rPr lang="en-US" sz="1400" i="1" dirty="0" err="1">
                <a:solidFill>
                  <a:schemeClr val="dk1"/>
                </a:solidFill>
                <a:latin typeface="Rambla"/>
                <a:ea typeface="Rambla"/>
                <a:cs typeface="Rambla"/>
                <a:sym typeface="Rambla"/>
              </a:rPr>
              <a:t>w</a:t>
            </a:r>
            <a:r>
              <a:rPr lang="en-US" sz="1400" i="1" baseline="-25000" dirty="0" err="1">
                <a:solidFill>
                  <a:schemeClr val="dk1"/>
                </a:solidFill>
                <a:latin typeface="Rambla"/>
                <a:ea typeface="Rambla"/>
                <a:cs typeface="Rambla"/>
                <a:sym typeface="Rambla"/>
              </a:rPr>
              <a:t>ij</a:t>
            </a:r>
            <a:r>
              <a:rPr lang="en-US" sz="1400" dirty="0">
                <a:solidFill>
                  <a:schemeClr val="dk1"/>
                </a:solidFill>
                <a:latin typeface="Rambla"/>
                <a:ea typeface="Rambla"/>
                <a:cs typeface="Rambla"/>
                <a:sym typeface="Rambla"/>
              </a:rPr>
              <a:t> applied to synaptic weight </a:t>
            </a:r>
            <a:r>
              <a:rPr lang="en-US" sz="1400" i="1" dirty="0" err="1">
                <a:solidFill>
                  <a:schemeClr val="dk1"/>
                </a:solidFill>
                <a:latin typeface="Rambla"/>
                <a:ea typeface="Rambla"/>
                <a:cs typeface="Rambla"/>
                <a:sym typeface="Rambla"/>
              </a:rPr>
              <a:t>w</a:t>
            </a:r>
            <a:r>
              <a:rPr lang="en-US" sz="1400" i="1" baseline="-25000" dirty="0" err="1">
                <a:solidFill>
                  <a:schemeClr val="dk1"/>
                </a:solidFill>
                <a:latin typeface="Rambla"/>
                <a:ea typeface="Rambla"/>
                <a:cs typeface="Rambla"/>
                <a:sym typeface="Rambla"/>
              </a:rPr>
              <a:t>ij</a:t>
            </a:r>
            <a:r>
              <a:rPr lang="en-US" sz="1400" dirty="0">
                <a:solidFill>
                  <a:schemeClr val="dk1"/>
                </a:solidFill>
                <a:latin typeface="Rambla"/>
                <a:ea typeface="Rambla"/>
                <a:cs typeface="Rambla"/>
                <a:sym typeface="Rambla"/>
              </a:rPr>
              <a:t> as</a:t>
            </a:r>
            <a:endParaRPr/>
          </a:p>
          <a:p>
            <a:pPr marL="172924" indent="-108078" algn="l" rtl="0">
              <a:lnSpc>
                <a:spcPct val="90000"/>
              </a:lnSpc>
              <a:spcBef>
                <a:spcPts val="272"/>
              </a:spcBef>
              <a:buClr>
                <a:schemeClr val="dk2"/>
              </a:buClr>
              <a:buSzPts val="2025"/>
            </a:pPr>
            <a:endParaRPr sz="1400">
              <a:solidFill>
                <a:schemeClr val="dk1"/>
              </a:solidFill>
              <a:latin typeface="Rambla"/>
              <a:ea typeface="Rambla"/>
              <a:cs typeface="Rambla"/>
              <a:sym typeface="Rambla"/>
            </a:endParaRPr>
          </a:p>
          <a:p>
            <a:pPr marL="172924" indent="-108078" algn="l" rtl="0">
              <a:lnSpc>
                <a:spcPct val="90000"/>
              </a:lnSpc>
              <a:spcBef>
                <a:spcPts val="272"/>
              </a:spcBef>
              <a:buClr>
                <a:schemeClr val="dk2"/>
              </a:buClr>
              <a:buSzPts val="2025"/>
            </a:pPr>
            <a:endParaRPr sz="1400">
              <a:solidFill>
                <a:schemeClr val="dk1"/>
              </a:solidFill>
              <a:latin typeface="Rambla"/>
              <a:ea typeface="Rambla"/>
              <a:cs typeface="Rambla"/>
              <a:sym typeface="Rambla"/>
            </a:endParaRPr>
          </a:p>
          <a:p>
            <a:pPr marL="172924" indent="-172924" algn="l" rtl="0">
              <a:lnSpc>
                <a:spcPct val="90000"/>
              </a:lnSpc>
              <a:spcBef>
                <a:spcPts val="282"/>
              </a:spcBef>
              <a:buClr>
                <a:schemeClr val="dk2"/>
              </a:buClr>
              <a:buSzPts val="2100"/>
            </a:pPr>
            <a:r>
              <a:rPr lang="en-US" sz="1400" dirty="0">
                <a:solidFill>
                  <a:schemeClr val="dk1"/>
                </a:solidFill>
                <a:latin typeface="Rambla"/>
                <a:ea typeface="Rambla"/>
                <a:cs typeface="Rambla"/>
                <a:sym typeface="Rambla"/>
              </a:rPr>
              <a:t>     </a:t>
            </a:r>
            <a:endParaRPr lang="en-US" sz="1400" dirty="0" smtClean="0">
              <a:solidFill>
                <a:schemeClr val="dk1"/>
              </a:solidFill>
              <a:latin typeface="Rambla"/>
              <a:ea typeface="Rambla"/>
              <a:cs typeface="Rambla"/>
              <a:sym typeface="Rambla"/>
            </a:endParaRPr>
          </a:p>
          <a:p>
            <a:pPr marL="172924" indent="-172924" algn="l" rtl="0">
              <a:lnSpc>
                <a:spcPct val="90000"/>
              </a:lnSpc>
              <a:spcBef>
                <a:spcPts val="282"/>
              </a:spcBef>
              <a:buClr>
                <a:schemeClr val="dk2"/>
              </a:buClr>
              <a:buSzPts val="2100"/>
            </a:pPr>
            <a:r>
              <a:rPr lang="en-US" sz="1400" dirty="0" smtClean="0">
                <a:solidFill>
                  <a:schemeClr val="dk1"/>
                </a:solidFill>
                <a:latin typeface="Rambla"/>
                <a:ea typeface="Rambla"/>
                <a:cs typeface="Rambla"/>
                <a:sym typeface="Rambla"/>
              </a:rPr>
              <a:t>where </a:t>
            </a:r>
            <a:r>
              <a:rPr lang="en-US" sz="1400" i="1" dirty="0">
                <a:solidFill>
                  <a:schemeClr val="dk1"/>
                </a:solidFill>
                <a:latin typeface="Rambla"/>
                <a:ea typeface="Rambla"/>
                <a:cs typeface="Rambla"/>
                <a:sym typeface="Rambla"/>
              </a:rPr>
              <a:t>x</a:t>
            </a:r>
            <a:r>
              <a:rPr lang="en-US" sz="1400" i="1" baseline="-25000" dirty="0">
                <a:solidFill>
                  <a:schemeClr val="dk1"/>
                </a:solidFill>
                <a:latin typeface="Rambla"/>
                <a:ea typeface="Rambla"/>
                <a:cs typeface="Rambla"/>
                <a:sym typeface="Rambla"/>
              </a:rPr>
              <a:t>i</a:t>
            </a:r>
            <a:r>
              <a:rPr lang="en-US" sz="1400" dirty="0">
                <a:solidFill>
                  <a:schemeClr val="dk1"/>
                </a:solidFill>
                <a:latin typeface="Rambla"/>
                <a:ea typeface="Rambla"/>
                <a:cs typeface="Rambla"/>
                <a:sym typeface="Rambla"/>
              </a:rPr>
              <a:t> is the input signal and </a:t>
            </a:r>
            <a:r>
              <a:rPr lang="en-US" sz="1400" i="1" dirty="0">
                <a:solidFill>
                  <a:schemeClr val="dk1"/>
                </a:solidFill>
                <a:latin typeface="Rambla"/>
                <a:ea typeface="Rambla"/>
                <a:cs typeface="Rambla"/>
                <a:sym typeface="Rambla"/>
              </a:rPr>
              <a:t>α</a:t>
            </a:r>
            <a:r>
              <a:rPr lang="en-US" sz="1400" dirty="0">
                <a:solidFill>
                  <a:schemeClr val="dk1"/>
                </a:solidFill>
                <a:latin typeface="Rambla"/>
                <a:ea typeface="Rambla"/>
                <a:cs typeface="Rambla"/>
                <a:sym typeface="Rambla"/>
              </a:rPr>
              <a:t> is the    </a:t>
            </a:r>
            <a:endParaRPr/>
          </a:p>
          <a:p>
            <a:pPr marL="172924" indent="-172924" algn="l" rtl="0">
              <a:lnSpc>
                <a:spcPct val="90000"/>
              </a:lnSpc>
              <a:spcBef>
                <a:spcPts val="282"/>
              </a:spcBef>
              <a:buClr>
                <a:schemeClr val="dk2"/>
              </a:buClr>
              <a:buSzPts val="2100"/>
            </a:pPr>
            <a:r>
              <a:rPr lang="en-US" sz="1400" i="1" dirty="0">
                <a:solidFill>
                  <a:schemeClr val="dk2"/>
                </a:solidFill>
                <a:latin typeface="Rambla"/>
                <a:ea typeface="Rambla"/>
                <a:cs typeface="Rambla"/>
                <a:sym typeface="Rambla"/>
              </a:rPr>
              <a:t>learning rate</a:t>
            </a:r>
            <a:r>
              <a:rPr lang="en-US" sz="1400" dirty="0">
                <a:solidFill>
                  <a:schemeClr val="dk1"/>
                </a:solidFill>
                <a:latin typeface="Rambla"/>
                <a:ea typeface="Rambla"/>
                <a:cs typeface="Rambla"/>
                <a:sym typeface="Rambla"/>
              </a:rPr>
              <a:t> parameter.</a:t>
            </a:r>
            <a:endParaRPr sz="1400">
              <a:solidFill>
                <a:schemeClr val="dk1"/>
              </a:solidFill>
              <a:latin typeface="Rambla"/>
              <a:ea typeface="Rambla"/>
              <a:cs typeface="Rambla"/>
              <a:sym typeface="Rambla"/>
            </a:endParaRPr>
          </a:p>
          <a:p>
            <a:pPr marL="184453" indent="-70323" algn="l" rtl="0">
              <a:lnSpc>
                <a:spcPct val="90000"/>
              </a:lnSpc>
              <a:spcBef>
                <a:spcPts val="202"/>
              </a:spcBef>
              <a:buClr>
                <a:schemeClr val="accent1"/>
              </a:buClr>
              <a:buSzPts val="1836"/>
            </a:pPr>
            <a:endParaRPr sz="1400">
              <a:solidFill>
                <a:schemeClr val="dk1"/>
              </a:solidFill>
              <a:latin typeface="Rambla"/>
              <a:ea typeface="Rambla"/>
              <a:cs typeface="Rambla"/>
              <a:sym typeface="Rambla"/>
            </a:endParaRPr>
          </a:p>
        </p:txBody>
      </p:sp>
      <p:pic>
        <p:nvPicPr>
          <p:cNvPr id="154" name="Google Shape;154;p22"/>
          <p:cNvPicPr preferRelativeResize="0"/>
          <p:nvPr/>
        </p:nvPicPr>
        <p:blipFill rotWithShape="1">
          <a:blip r:embed="rId3" cstate="print">
            <a:alphaModFix/>
          </a:blip>
          <a:srcRect/>
          <a:stretch/>
        </p:blipFill>
        <p:spPr>
          <a:xfrm>
            <a:off x="704850" y="1882775"/>
            <a:ext cx="3457573" cy="49908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body" idx="4294967295"/>
          </p:nvPr>
        </p:nvSpPr>
        <p:spPr>
          <a:xfrm>
            <a:off x="230505" y="115359"/>
            <a:ext cx="4110673" cy="3153128"/>
          </a:xfrm>
          <a:prstGeom prst="rect">
            <a:avLst/>
          </a:prstGeom>
          <a:noFill/>
          <a:ln>
            <a:noFill/>
          </a:ln>
        </p:spPr>
        <p:txBody>
          <a:bodyPr spcFirstLastPara="1" wrap="square" lIns="46106" tIns="23047" rIns="46106" bIns="23047" anchor="t" anchorCtr="0">
            <a:noAutofit/>
          </a:bodyPr>
          <a:lstStyle/>
          <a:p>
            <a:pPr marL="172924" indent="-172924" algn="l" rtl="0">
              <a:buClr>
                <a:schemeClr val="dk2"/>
              </a:buClr>
              <a:buSzPts val="2100"/>
              <a:buFont typeface="Arial"/>
              <a:buChar char="●"/>
            </a:pPr>
            <a:r>
              <a:rPr lang="en-US" sz="1400" dirty="0">
                <a:solidFill>
                  <a:schemeClr val="dk1"/>
                </a:solidFill>
                <a:latin typeface="Rambla"/>
                <a:ea typeface="Rambla"/>
                <a:cs typeface="Rambla"/>
                <a:sym typeface="Rambla"/>
              </a:rPr>
              <a:t>The overall effect of the competitive learning rule resides in moving the synaptic weight vector </a:t>
            </a:r>
            <a:r>
              <a:rPr lang="en-US" sz="1400" b="1" dirty="0" err="1">
                <a:solidFill>
                  <a:schemeClr val="dk1"/>
                </a:solidFill>
                <a:latin typeface="Rambla"/>
                <a:ea typeface="Rambla"/>
                <a:cs typeface="Rambla"/>
                <a:sym typeface="Rambla"/>
              </a:rPr>
              <a:t>W</a:t>
            </a:r>
            <a:r>
              <a:rPr lang="en-US" sz="1400" i="1" baseline="-25000" dirty="0" err="1">
                <a:solidFill>
                  <a:schemeClr val="dk1"/>
                </a:solidFill>
                <a:latin typeface="Rambla"/>
                <a:ea typeface="Rambla"/>
                <a:cs typeface="Rambla"/>
                <a:sym typeface="Rambla"/>
              </a:rPr>
              <a:t>j</a:t>
            </a:r>
            <a:r>
              <a:rPr lang="en-US" sz="1400" dirty="0">
                <a:solidFill>
                  <a:schemeClr val="dk1"/>
                </a:solidFill>
                <a:latin typeface="Rambla"/>
                <a:ea typeface="Rambla"/>
                <a:cs typeface="Rambla"/>
                <a:sym typeface="Rambla"/>
              </a:rPr>
              <a:t> of the winning neuron </a:t>
            </a:r>
            <a:r>
              <a:rPr lang="en-US" sz="1400" i="1" dirty="0">
                <a:solidFill>
                  <a:schemeClr val="dk1"/>
                </a:solidFill>
                <a:latin typeface="Rambla"/>
                <a:ea typeface="Rambla"/>
                <a:cs typeface="Rambla"/>
                <a:sym typeface="Rambla"/>
              </a:rPr>
              <a:t>j</a:t>
            </a:r>
            <a:r>
              <a:rPr lang="en-US" sz="1400" dirty="0">
                <a:solidFill>
                  <a:schemeClr val="dk1"/>
                </a:solidFill>
                <a:latin typeface="Rambla"/>
                <a:ea typeface="Rambla"/>
                <a:cs typeface="Rambla"/>
                <a:sym typeface="Rambla"/>
              </a:rPr>
              <a:t> towards the input pattern </a:t>
            </a:r>
            <a:r>
              <a:rPr lang="en-US" sz="1400" b="1" dirty="0">
                <a:solidFill>
                  <a:schemeClr val="dk1"/>
                </a:solidFill>
                <a:latin typeface="Rambla"/>
                <a:ea typeface="Rambla"/>
                <a:cs typeface="Rambla"/>
                <a:sym typeface="Rambla"/>
              </a:rPr>
              <a:t>X</a:t>
            </a:r>
            <a:r>
              <a:rPr lang="en-US" sz="1400" dirty="0">
                <a:solidFill>
                  <a:schemeClr val="dk1"/>
                </a:solidFill>
                <a:latin typeface="Rambla"/>
                <a:ea typeface="Rambla"/>
                <a:cs typeface="Rambla"/>
                <a:sym typeface="Rambla"/>
              </a:rPr>
              <a:t>. The matching criterion is equivalent to the minimum </a:t>
            </a:r>
            <a:r>
              <a:rPr lang="en-US" sz="1400" b="1" dirty="0">
                <a:solidFill>
                  <a:schemeClr val="dk2"/>
                </a:solidFill>
                <a:latin typeface="Rambla"/>
                <a:ea typeface="Rambla"/>
                <a:cs typeface="Rambla"/>
                <a:sym typeface="Rambla"/>
              </a:rPr>
              <a:t>Euclidean distance</a:t>
            </a:r>
            <a:r>
              <a:rPr lang="en-US" sz="1400" dirty="0">
                <a:solidFill>
                  <a:schemeClr val="dk1"/>
                </a:solidFill>
                <a:latin typeface="Rambla"/>
                <a:ea typeface="Rambla"/>
                <a:cs typeface="Rambla"/>
                <a:sym typeface="Rambla"/>
              </a:rPr>
              <a:t> between vectors.</a:t>
            </a:r>
            <a:endParaRPr/>
          </a:p>
          <a:p>
            <a:pPr marL="172924" indent="-172924" algn="l" rtl="0">
              <a:spcBef>
                <a:spcPts val="282"/>
              </a:spcBef>
              <a:buClr>
                <a:schemeClr val="dk2"/>
              </a:buClr>
              <a:buSzPts val="2100"/>
              <a:buFont typeface="Arial"/>
              <a:buChar char="●"/>
            </a:pPr>
            <a:r>
              <a:rPr lang="en-US" sz="1400" dirty="0">
                <a:solidFill>
                  <a:schemeClr val="dk1"/>
                </a:solidFill>
                <a:latin typeface="Rambla"/>
                <a:ea typeface="Rambla"/>
                <a:cs typeface="Rambla"/>
                <a:sym typeface="Rambla"/>
              </a:rPr>
              <a:t>The Euclidean distance between a pair of </a:t>
            </a:r>
            <a:r>
              <a:rPr lang="en-US" sz="1400" i="1" dirty="0">
                <a:solidFill>
                  <a:schemeClr val="dk1"/>
                </a:solidFill>
                <a:latin typeface="Rambla"/>
                <a:ea typeface="Rambla"/>
                <a:cs typeface="Rambla"/>
                <a:sym typeface="Rambla"/>
              </a:rPr>
              <a:t>n</a:t>
            </a:r>
            <a:r>
              <a:rPr lang="en-US" sz="1400" dirty="0">
                <a:solidFill>
                  <a:schemeClr val="dk1"/>
                </a:solidFill>
                <a:latin typeface="Rambla"/>
                <a:ea typeface="Rambla"/>
                <a:cs typeface="Rambla"/>
                <a:sym typeface="Rambla"/>
              </a:rPr>
              <a:t>-by-1 vectors </a:t>
            </a:r>
            <a:r>
              <a:rPr lang="en-US" sz="1400" b="1" dirty="0">
                <a:solidFill>
                  <a:schemeClr val="dk1"/>
                </a:solidFill>
                <a:latin typeface="Rambla"/>
                <a:ea typeface="Rambla"/>
                <a:cs typeface="Rambla"/>
                <a:sym typeface="Rambla"/>
              </a:rPr>
              <a:t>X</a:t>
            </a:r>
            <a:r>
              <a:rPr lang="en-US" sz="1400" dirty="0">
                <a:solidFill>
                  <a:schemeClr val="dk1"/>
                </a:solidFill>
                <a:latin typeface="Rambla"/>
                <a:ea typeface="Rambla"/>
                <a:cs typeface="Rambla"/>
                <a:sym typeface="Rambla"/>
              </a:rPr>
              <a:t> and </a:t>
            </a:r>
            <a:r>
              <a:rPr lang="en-US" sz="1400" b="1" dirty="0" err="1">
                <a:solidFill>
                  <a:schemeClr val="dk1"/>
                </a:solidFill>
                <a:latin typeface="Rambla"/>
                <a:ea typeface="Rambla"/>
                <a:cs typeface="Rambla"/>
                <a:sym typeface="Rambla"/>
              </a:rPr>
              <a:t>W</a:t>
            </a:r>
            <a:r>
              <a:rPr lang="en-US" sz="1400" i="1" baseline="-25000" dirty="0" err="1">
                <a:solidFill>
                  <a:schemeClr val="dk1"/>
                </a:solidFill>
                <a:latin typeface="Rambla"/>
                <a:ea typeface="Rambla"/>
                <a:cs typeface="Rambla"/>
                <a:sym typeface="Rambla"/>
              </a:rPr>
              <a:t>j</a:t>
            </a:r>
            <a:r>
              <a:rPr lang="en-US" sz="1400" dirty="0">
                <a:solidFill>
                  <a:schemeClr val="dk1"/>
                </a:solidFill>
                <a:latin typeface="Rambla"/>
                <a:ea typeface="Rambla"/>
                <a:cs typeface="Rambla"/>
                <a:sym typeface="Rambla"/>
              </a:rPr>
              <a:t> is defined by</a:t>
            </a:r>
            <a:endParaRPr/>
          </a:p>
          <a:p>
            <a:pPr marL="184453" indent="-129117" algn="l" rtl="0">
              <a:spcBef>
                <a:spcPts val="202"/>
              </a:spcBef>
              <a:buClr>
                <a:schemeClr val="accent1"/>
              </a:buClr>
              <a:buSzPts val="1904"/>
            </a:pP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where </a:t>
            </a:r>
            <a:r>
              <a:rPr lang="en-US" sz="1400" i="1" dirty="0">
                <a:solidFill>
                  <a:schemeClr val="dk1"/>
                </a:solidFill>
                <a:latin typeface="Rambla"/>
                <a:ea typeface="Rambla"/>
                <a:cs typeface="Rambla"/>
                <a:sym typeface="Rambla"/>
              </a:rPr>
              <a:t>x</a:t>
            </a:r>
            <a:r>
              <a:rPr lang="en-US" sz="1400" i="1" baseline="-25000" dirty="0">
                <a:solidFill>
                  <a:schemeClr val="dk1"/>
                </a:solidFill>
                <a:latin typeface="Rambla"/>
                <a:ea typeface="Rambla"/>
                <a:cs typeface="Rambla"/>
                <a:sym typeface="Rambla"/>
              </a:rPr>
              <a:t>i</a:t>
            </a:r>
            <a:r>
              <a:rPr lang="en-US" sz="1400" dirty="0">
                <a:solidFill>
                  <a:schemeClr val="dk1"/>
                </a:solidFill>
                <a:latin typeface="Rambla"/>
                <a:ea typeface="Rambla"/>
                <a:cs typeface="Rambla"/>
                <a:sym typeface="Rambla"/>
              </a:rPr>
              <a:t> and </a:t>
            </a:r>
            <a:r>
              <a:rPr lang="en-US" sz="1400" i="1" dirty="0" err="1">
                <a:solidFill>
                  <a:schemeClr val="dk1"/>
                </a:solidFill>
                <a:latin typeface="Rambla"/>
                <a:ea typeface="Rambla"/>
                <a:cs typeface="Rambla"/>
                <a:sym typeface="Rambla"/>
              </a:rPr>
              <a:t>w</a:t>
            </a:r>
            <a:r>
              <a:rPr lang="en-US" sz="1400" i="1" baseline="-25000" dirty="0" err="1">
                <a:solidFill>
                  <a:schemeClr val="dk1"/>
                </a:solidFill>
                <a:latin typeface="Rambla"/>
                <a:ea typeface="Rambla"/>
                <a:cs typeface="Rambla"/>
                <a:sym typeface="Rambla"/>
              </a:rPr>
              <a:t>ij</a:t>
            </a:r>
            <a:r>
              <a:rPr lang="en-US" sz="1400" dirty="0">
                <a:solidFill>
                  <a:schemeClr val="dk1"/>
                </a:solidFill>
                <a:latin typeface="Rambla"/>
                <a:ea typeface="Rambla"/>
                <a:cs typeface="Rambla"/>
                <a:sym typeface="Rambla"/>
              </a:rPr>
              <a:t> are the </a:t>
            </a:r>
            <a:r>
              <a:rPr lang="en-US" sz="1400" i="1" dirty="0" err="1">
                <a:solidFill>
                  <a:schemeClr val="dk1"/>
                </a:solidFill>
                <a:latin typeface="Rambla"/>
                <a:ea typeface="Rambla"/>
                <a:cs typeface="Rambla"/>
                <a:sym typeface="Rambla"/>
              </a:rPr>
              <a:t>i</a:t>
            </a:r>
            <a:r>
              <a:rPr lang="en-US" sz="1400" dirty="0" err="1">
                <a:solidFill>
                  <a:schemeClr val="dk1"/>
                </a:solidFill>
                <a:latin typeface="Rambla"/>
                <a:ea typeface="Rambla"/>
                <a:cs typeface="Rambla"/>
                <a:sym typeface="Rambla"/>
              </a:rPr>
              <a:t>th</a:t>
            </a:r>
            <a:r>
              <a:rPr lang="en-US" sz="1400" dirty="0">
                <a:solidFill>
                  <a:schemeClr val="dk1"/>
                </a:solidFill>
                <a:latin typeface="Rambla"/>
                <a:ea typeface="Rambla"/>
                <a:cs typeface="Rambla"/>
                <a:sym typeface="Rambla"/>
              </a:rPr>
              <a:t> elements of the vectors </a:t>
            </a:r>
            <a:r>
              <a:rPr lang="en-US" sz="1400" b="1" dirty="0">
                <a:solidFill>
                  <a:schemeClr val="dk1"/>
                </a:solidFill>
                <a:latin typeface="Rambla"/>
                <a:ea typeface="Rambla"/>
                <a:cs typeface="Rambla"/>
                <a:sym typeface="Rambla"/>
              </a:rPr>
              <a:t>X</a:t>
            </a:r>
            <a:r>
              <a:rPr lang="en-US" sz="1400" dirty="0">
                <a:solidFill>
                  <a:schemeClr val="dk1"/>
                </a:solidFill>
                <a:latin typeface="Rambla"/>
                <a:ea typeface="Rambla"/>
                <a:cs typeface="Rambla"/>
                <a:sym typeface="Rambla"/>
              </a:rPr>
              <a:t> and </a:t>
            </a:r>
            <a:r>
              <a:rPr lang="en-US" sz="1400" b="1" dirty="0" err="1">
                <a:solidFill>
                  <a:schemeClr val="dk1"/>
                </a:solidFill>
                <a:latin typeface="Rambla"/>
                <a:ea typeface="Rambla"/>
                <a:cs typeface="Rambla"/>
                <a:sym typeface="Rambla"/>
              </a:rPr>
              <a:t>W</a:t>
            </a:r>
            <a:r>
              <a:rPr lang="en-US" sz="1400" i="1" baseline="-25000" dirty="0" err="1">
                <a:solidFill>
                  <a:schemeClr val="dk1"/>
                </a:solidFill>
                <a:latin typeface="Rambla"/>
                <a:ea typeface="Rambla"/>
                <a:cs typeface="Rambla"/>
                <a:sym typeface="Rambla"/>
              </a:rPr>
              <a:t>j</a:t>
            </a:r>
            <a:r>
              <a:rPr lang="en-US" sz="1400" dirty="0">
                <a:solidFill>
                  <a:schemeClr val="dk1"/>
                </a:solidFill>
                <a:latin typeface="Rambla"/>
                <a:ea typeface="Rambla"/>
                <a:cs typeface="Rambla"/>
                <a:sym typeface="Rambla"/>
              </a:rPr>
              <a:t>, respectively.</a:t>
            </a:r>
            <a:endParaRPr sz="1400">
              <a:solidFill>
                <a:schemeClr val="dk1"/>
              </a:solidFill>
              <a:latin typeface="Rambla"/>
              <a:ea typeface="Rambla"/>
              <a:cs typeface="Rambla"/>
              <a:sym typeface="Rambla"/>
            </a:endParaRPr>
          </a:p>
        </p:txBody>
      </p:sp>
      <p:pic>
        <p:nvPicPr>
          <p:cNvPr id="160" name="Google Shape;160;p23"/>
          <p:cNvPicPr preferRelativeResize="0"/>
          <p:nvPr/>
        </p:nvPicPr>
        <p:blipFill rotWithShape="1">
          <a:blip r:embed="rId3" cstate="print">
            <a:alphaModFix/>
          </a:blip>
          <a:srcRect/>
          <a:stretch/>
        </p:blipFill>
        <p:spPr>
          <a:xfrm>
            <a:off x="799565" y="1971507"/>
            <a:ext cx="3163841" cy="527123"/>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body" idx="4294967295"/>
          </p:nvPr>
        </p:nvSpPr>
        <p:spPr>
          <a:xfrm>
            <a:off x="230505" y="230717"/>
            <a:ext cx="4264343" cy="2800740"/>
          </a:xfrm>
          <a:prstGeom prst="rect">
            <a:avLst/>
          </a:prstGeom>
          <a:noFill/>
          <a:ln>
            <a:noFill/>
          </a:ln>
        </p:spPr>
        <p:txBody>
          <a:bodyPr spcFirstLastPara="1" wrap="square" lIns="46106" tIns="23047" rIns="46106" bIns="23047" anchor="t" anchorCtr="0">
            <a:noAutofit/>
          </a:bodyPr>
          <a:lstStyle/>
          <a:p>
            <a:pPr marL="184453" indent="-129117" algn="l" rtl="0">
              <a:buClr>
                <a:schemeClr val="accent1"/>
              </a:buClr>
              <a:buSzPts val="1904"/>
              <a:buFont typeface="Noto Sans Symbols"/>
              <a:buChar char="▶"/>
            </a:pPr>
            <a:r>
              <a:rPr lang="en-US" sz="1400" dirty="0">
                <a:solidFill>
                  <a:schemeClr val="dk1"/>
                </a:solidFill>
                <a:latin typeface="Rambla"/>
                <a:ea typeface="Rambla"/>
                <a:cs typeface="Rambla"/>
                <a:sym typeface="Rambla"/>
              </a:rPr>
              <a:t>To identify the winning neuron, </a:t>
            </a:r>
            <a:r>
              <a:rPr lang="en-US" sz="1400" i="1" dirty="0" err="1">
                <a:solidFill>
                  <a:schemeClr val="dk1"/>
                </a:solidFill>
                <a:latin typeface="Rambla"/>
                <a:ea typeface="Rambla"/>
                <a:cs typeface="Rambla"/>
                <a:sym typeface="Rambla"/>
              </a:rPr>
              <a:t>j</a:t>
            </a:r>
            <a:r>
              <a:rPr lang="en-US" sz="1400" b="1" baseline="-25000" dirty="0" err="1">
                <a:solidFill>
                  <a:schemeClr val="dk1"/>
                </a:solidFill>
                <a:latin typeface="Rambla"/>
                <a:ea typeface="Rambla"/>
                <a:cs typeface="Rambla"/>
                <a:sym typeface="Rambla"/>
              </a:rPr>
              <a:t>X</a:t>
            </a:r>
            <a:r>
              <a:rPr lang="en-US" sz="1400" dirty="0">
                <a:solidFill>
                  <a:schemeClr val="dk1"/>
                </a:solidFill>
                <a:latin typeface="Rambla"/>
                <a:ea typeface="Rambla"/>
                <a:cs typeface="Rambla"/>
                <a:sym typeface="Rambla"/>
              </a:rPr>
              <a:t>, that best matches the input vector </a:t>
            </a:r>
            <a:r>
              <a:rPr lang="en-US" sz="1400" b="1" dirty="0">
                <a:solidFill>
                  <a:schemeClr val="dk1"/>
                </a:solidFill>
                <a:latin typeface="Rambla"/>
                <a:ea typeface="Rambla"/>
                <a:cs typeface="Rambla"/>
                <a:sym typeface="Rambla"/>
              </a:rPr>
              <a:t>X</a:t>
            </a:r>
            <a:r>
              <a:rPr lang="en-US" sz="1400" dirty="0">
                <a:solidFill>
                  <a:schemeClr val="dk1"/>
                </a:solidFill>
                <a:latin typeface="Rambla"/>
                <a:ea typeface="Rambla"/>
                <a:cs typeface="Rambla"/>
                <a:sym typeface="Rambla"/>
              </a:rPr>
              <a:t>, we may apply the following condition:</a:t>
            </a:r>
            <a:endParaRPr/>
          </a:p>
          <a:p>
            <a:pPr marL="184453" indent="-129117" algn="l" rtl="0">
              <a:spcBef>
                <a:spcPts val="202"/>
              </a:spcBef>
              <a:buClr>
                <a:schemeClr val="accent1"/>
              </a:buClr>
              <a:buSzPts val="1836"/>
              <a:buFont typeface="Noto Sans Symbols"/>
              <a:buChar char="▶"/>
            </a:pP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where </a:t>
            </a:r>
            <a:r>
              <a:rPr lang="en-US" sz="1400" i="1" dirty="0">
                <a:solidFill>
                  <a:schemeClr val="dk1"/>
                </a:solidFill>
                <a:latin typeface="Rambla"/>
                <a:ea typeface="Rambla"/>
                <a:cs typeface="Rambla"/>
                <a:sym typeface="Rambla"/>
              </a:rPr>
              <a:t>m</a:t>
            </a:r>
            <a:r>
              <a:rPr lang="en-US" sz="1400" dirty="0">
                <a:solidFill>
                  <a:schemeClr val="dk1"/>
                </a:solidFill>
                <a:latin typeface="Rambla"/>
                <a:ea typeface="Rambla"/>
                <a:cs typeface="Rambla"/>
                <a:sym typeface="Rambla"/>
              </a:rPr>
              <a:t> is the number of neurons in the </a:t>
            </a:r>
            <a:r>
              <a:rPr lang="en-US" sz="1400" dirty="0" err="1">
                <a:solidFill>
                  <a:schemeClr val="dk1"/>
                </a:solidFill>
                <a:latin typeface="Rambla"/>
                <a:ea typeface="Rambla"/>
                <a:cs typeface="Rambla"/>
                <a:sym typeface="Rambla"/>
              </a:rPr>
              <a:t>Kohonen</a:t>
            </a:r>
            <a:r>
              <a:rPr lang="en-US" sz="1400" dirty="0">
                <a:solidFill>
                  <a:schemeClr val="dk1"/>
                </a:solidFill>
                <a:latin typeface="Rambla"/>
                <a:ea typeface="Rambla"/>
                <a:cs typeface="Rambla"/>
                <a:sym typeface="Rambla"/>
              </a:rPr>
              <a:t> layer.</a:t>
            </a:r>
            <a:endParaRPr sz="1400">
              <a:solidFill>
                <a:schemeClr val="dk1"/>
              </a:solidFill>
              <a:latin typeface="Rambla"/>
              <a:ea typeface="Rambla"/>
              <a:cs typeface="Rambla"/>
              <a:sym typeface="Rambla"/>
            </a:endParaRPr>
          </a:p>
        </p:txBody>
      </p:sp>
      <p:pic>
        <p:nvPicPr>
          <p:cNvPr id="166" name="Google Shape;166;p24"/>
          <p:cNvPicPr preferRelativeResize="0"/>
          <p:nvPr/>
        </p:nvPicPr>
        <p:blipFill rotWithShape="1">
          <a:blip r:embed="rId3" cstate="print">
            <a:alphaModFix/>
          </a:blip>
          <a:srcRect/>
          <a:stretch/>
        </p:blipFill>
        <p:spPr>
          <a:xfrm>
            <a:off x="461010" y="845961"/>
            <a:ext cx="1997710" cy="439003"/>
          </a:xfrm>
          <a:prstGeom prst="rect">
            <a:avLst/>
          </a:prstGeom>
          <a:noFill/>
          <a:ln>
            <a:noFill/>
          </a:ln>
        </p:spPr>
      </p:pic>
      <p:pic>
        <p:nvPicPr>
          <p:cNvPr id="167" name="Google Shape;167;p24"/>
          <p:cNvPicPr preferRelativeResize="0"/>
          <p:nvPr/>
        </p:nvPicPr>
        <p:blipFill rotWithShape="1">
          <a:blip r:embed="rId4" cstate="print">
            <a:alphaModFix/>
          </a:blip>
          <a:srcRect/>
          <a:stretch/>
        </p:blipFill>
        <p:spPr>
          <a:xfrm>
            <a:off x="2535555" y="922867"/>
            <a:ext cx="1498283" cy="217899"/>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4294967295"/>
          </p:nvPr>
        </p:nvSpPr>
        <p:spPr>
          <a:xfrm>
            <a:off x="230505" y="76906"/>
            <a:ext cx="4149090" cy="2954551"/>
          </a:xfrm>
          <a:prstGeom prst="rect">
            <a:avLst/>
          </a:prstGeom>
          <a:noFill/>
          <a:ln>
            <a:noFill/>
          </a:ln>
        </p:spPr>
        <p:txBody>
          <a:bodyPr spcFirstLastPara="1" wrap="square" lIns="46106" tIns="23047" rIns="46106" bIns="23047" anchor="t" anchorCtr="0">
            <a:noAutofit/>
          </a:bodyPr>
          <a:lstStyle/>
          <a:p>
            <a:pPr marL="184453" indent="-129117" algn="l" rtl="0">
              <a:buClr>
                <a:schemeClr val="accent1"/>
              </a:buClr>
              <a:buSzPts val="1904"/>
              <a:buFont typeface="Noto Sans Symbols"/>
              <a:buChar char="▶"/>
            </a:pPr>
            <a:r>
              <a:rPr lang="en-US" sz="1400" dirty="0">
                <a:solidFill>
                  <a:schemeClr val="dk1"/>
                </a:solidFill>
                <a:latin typeface="Rambla"/>
                <a:ea typeface="Rambla"/>
                <a:cs typeface="Rambla"/>
                <a:sym typeface="Rambla"/>
              </a:rPr>
              <a:t>Suppose, for instance, that the 2-dimensional input vector </a:t>
            </a:r>
            <a:r>
              <a:rPr lang="en-US" sz="1400" b="1" dirty="0">
                <a:solidFill>
                  <a:schemeClr val="dk1"/>
                </a:solidFill>
                <a:latin typeface="Rambla"/>
                <a:ea typeface="Rambla"/>
                <a:cs typeface="Rambla"/>
                <a:sym typeface="Rambla"/>
              </a:rPr>
              <a:t>X</a:t>
            </a:r>
            <a:r>
              <a:rPr lang="en-US" sz="1400" dirty="0">
                <a:solidFill>
                  <a:schemeClr val="dk1"/>
                </a:solidFill>
                <a:latin typeface="Rambla"/>
                <a:ea typeface="Rambla"/>
                <a:cs typeface="Rambla"/>
                <a:sym typeface="Rambla"/>
              </a:rPr>
              <a:t> is presented to the three-neuron </a:t>
            </a:r>
            <a:r>
              <a:rPr lang="en-US" sz="1400" dirty="0" err="1">
                <a:solidFill>
                  <a:schemeClr val="dk1"/>
                </a:solidFill>
                <a:latin typeface="Rambla"/>
                <a:ea typeface="Rambla"/>
                <a:cs typeface="Rambla"/>
                <a:sym typeface="Rambla"/>
              </a:rPr>
              <a:t>Kohonen</a:t>
            </a:r>
            <a:r>
              <a:rPr lang="en-US" sz="1400" dirty="0">
                <a:solidFill>
                  <a:schemeClr val="dk1"/>
                </a:solidFill>
                <a:latin typeface="Rambla"/>
                <a:ea typeface="Rambla"/>
                <a:cs typeface="Rambla"/>
                <a:sym typeface="Rambla"/>
              </a:rPr>
              <a:t> network</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The initial weight vectors, </a:t>
            </a:r>
            <a:r>
              <a:rPr lang="en-US" sz="1400" b="1" dirty="0" err="1">
                <a:solidFill>
                  <a:schemeClr val="dk1"/>
                </a:solidFill>
                <a:latin typeface="Rambla"/>
                <a:ea typeface="Rambla"/>
                <a:cs typeface="Rambla"/>
                <a:sym typeface="Rambla"/>
              </a:rPr>
              <a:t>W</a:t>
            </a:r>
            <a:r>
              <a:rPr lang="en-US" sz="1400" i="1" baseline="-25000" dirty="0" err="1">
                <a:solidFill>
                  <a:schemeClr val="dk1"/>
                </a:solidFill>
                <a:latin typeface="Rambla"/>
                <a:ea typeface="Rambla"/>
                <a:cs typeface="Rambla"/>
                <a:sym typeface="Rambla"/>
              </a:rPr>
              <a:t>j</a:t>
            </a:r>
            <a:r>
              <a:rPr lang="en-US" sz="1400" dirty="0">
                <a:solidFill>
                  <a:schemeClr val="dk1"/>
                </a:solidFill>
                <a:latin typeface="Rambla"/>
                <a:ea typeface="Rambla"/>
                <a:cs typeface="Rambla"/>
                <a:sym typeface="Rambla"/>
              </a:rPr>
              <a:t>, are given by</a:t>
            </a:r>
            <a:endParaRPr sz="1400">
              <a:solidFill>
                <a:schemeClr val="dk1"/>
              </a:solidFill>
              <a:latin typeface="Rambla"/>
              <a:ea typeface="Rambla"/>
              <a:cs typeface="Rambla"/>
              <a:sym typeface="Rambla"/>
            </a:endParaRPr>
          </a:p>
          <a:p>
            <a:pPr marL="184453" indent="-68145" algn="l" rtl="0">
              <a:spcBef>
                <a:spcPts val="202"/>
              </a:spcBef>
              <a:buClr>
                <a:schemeClr val="accent1"/>
              </a:buClr>
              <a:buSzPts val="1904"/>
            </a:pPr>
            <a:endParaRPr sz="1400">
              <a:solidFill>
                <a:schemeClr val="dk1"/>
              </a:solidFill>
              <a:latin typeface="Rambla"/>
              <a:ea typeface="Rambla"/>
              <a:cs typeface="Rambla"/>
              <a:sym typeface="Rambla"/>
            </a:endParaRPr>
          </a:p>
          <a:p>
            <a:pPr marL="184453" indent="-70323" algn="l" rtl="0">
              <a:spcBef>
                <a:spcPts val="202"/>
              </a:spcBef>
              <a:buClr>
                <a:schemeClr val="accent1"/>
              </a:buClr>
              <a:buSzPts val="1836"/>
            </a:pPr>
            <a:endParaRPr sz="1400">
              <a:solidFill>
                <a:schemeClr val="dk1"/>
              </a:solidFill>
              <a:latin typeface="Rambla"/>
              <a:ea typeface="Rambla"/>
              <a:cs typeface="Rambla"/>
              <a:sym typeface="Rambla"/>
            </a:endParaRPr>
          </a:p>
        </p:txBody>
      </p:sp>
      <p:pic>
        <p:nvPicPr>
          <p:cNvPr id="173" name="Google Shape;173;p25"/>
          <p:cNvPicPr preferRelativeResize="0"/>
          <p:nvPr/>
        </p:nvPicPr>
        <p:blipFill rotWithShape="1">
          <a:blip r:embed="rId3" cstate="print">
            <a:alphaModFix/>
          </a:blip>
          <a:srcRect/>
          <a:stretch/>
        </p:blipFill>
        <p:spPr>
          <a:xfrm>
            <a:off x="691515" y="845961"/>
            <a:ext cx="1421448" cy="495080"/>
          </a:xfrm>
          <a:prstGeom prst="rect">
            <a:avLst/>
          </a:prstGeom>
          <a:noFill/>
          <a:ln>
            <a:noFill/>
          </a:ln>
        </p:spPr>
      </p:pic>
      <p:pic>
        <p:nvPicPr>
          <p:cNvPr id="174" name="Google Shape;174;p25"/>
          <p:cNvPicPr preferRelativeResize="0"/>
          <p:nvPr/>
        </p:nvPicPr>
        <p:blipFill rotWithShape="1">
          <a:blip r:embed="rId4" cstate="print">
            <a:alphaModFix/>
          </a:blip>
          <a:srcRect/>
          <a:stretch/>
        </p:blipFill>
        <p:spPr>
          <a:xfrm>
            <a:off x="422592" y="1807281"/>
            <a:ext cx="3803333" cy="523118"/>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body" idx="4294967295"/>
          </p:nvPr>
        </p:nvSpPr>
        <p:spPr>
          <a:xfrm>
            <a:off x="230505" y="76906"/>
            <a:ext cx="4149090" cy="2999316"/>
          </a:xfrm>
          <a:prstGeom prst="rect">
            <a:avLst/>
          </a:prstGeom>
          <a:noFill/>
          <a:ln>
            <a:noFill/>
          </a:ln>
        </p:spPr>
        <p:txBody>
          <a:bodyPr spcFirstLastPara="1" wrap="square" lIns="46106" tIns="23047" rIns="46106" bIns="23047" anchor="t" anchorCtr="0">
            <a:noAutofit/>
          </a:bodyPr>
          <a:lstStyle/>
          <a:p>
            <a:pPr marL="184453" indent="-129117" algn="l" rtl="0">
              <a:buClr>
                <a:schemeClr val="accent1"/>
              </a:buClr>
              <a:buSzPts val="1904"/>
              <a:buFont typeface="Noto Sans Symbols"/>
              <a:buChar char="▶"/>
            </a:pPr>
            <a:r>
              <a:rPr lang="en-US" sz="1400" dirty="0">
                <a:solidFill>
                  <a:schemeClr val="dk1"/>
                </a:solidFill>
                <a:latin typeface="Rambla"/>
                <a:ea typeface="Rambla"/>
                <a:cs typeface="Rambla"/>
                <a:sym typeface="Rambla"/>
              </a:rPr>
              <a:t>We find the winning (best-matching) neuron </a:t>
            </a:r>
            <a:r>
              <a:rPr lang="en-US" sz="1400" i="1" dirty="0" err="1">
                <a:solidFill>
                  <a:schemeClr val="dk1"/>
                </a:solidFill>
                <a:latin typeface="Rambla"/>
                <a:ea typeface="Rambla"/>
                <a:cs typeface="Rambla"/>
                <a:sym typeface="Rambla"/>
              </a:rPr>
              <a:t>j</a:t>
            </a:r>
            <a:r>
              <a:rPr lang="en-US" sz="1400" b="1" baseline="-25000" dirty="0" err="1">
                <a:solidFill>
                  <a:schemeClr val="dk1"/>
                </a:solidFill>
                <a:latin typeface="Rambla"/>
                <a:ea typeface="Rambla"/>
                <a:cs typeface="Rambla"/>
                <a:sym typeface="Rambla"/>
              </a:rPr>
              <a:t>X</a:t>
            </a:r>
            <a:r>
              <a:rPr lang="en-US" sz="1400" dirty="0">
                <a:solidFill>
                  <a:schemeClr val="dk1"/>
                </a:solidFill>
                <a:latin typeface="Rambla"/>
                <a:ea typeface="Rambla"/>
                <a:cs typeface="Rambla"/>
                <a:sym typeface="Rambla"/>
              </a:rPr>
              <a:t> using the minimum-distance Euclidean criterion:</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endParaRPr lang="en-US" sz="1400" dirty="0" smtClean="0">
              <a:solidFill>
                <a:schemeClr val="dk1"/>
              </a:solidFill>
              <a:latin typeface="Rambla"/>
              <a:ea typeface="Rambla"/>
              <a:cs typeface="Rambla"/>
              <a:sym typeface="Rambla"/>
            </a:endParaRPr>
          </a:p>
          <a:p>
            <a:pPr marL="184453" indent="-129117" algn="l" rtl="0">
              <a:buClr>
                <a:schemeClr val="accent1"/>
              </a:buClr>
              <a:buSzPts val="1904"/>
              <a:buFont typeface="Noto Sans Symbols"/>
              <a:buChar char="▶"/>
            </a:pPr>
            <a:endParaRPr lang="en-US" sz="1400" dirty="0" smtClean="0">
              <a:solidFill>
                <a:schemeClr val="dk1"/>
              </a:solidFill>
              <a:latin typeface="Rambla"/>
              <a:ea typeface="Rambla"/>
              <a:cs typeface="Rambla"/>
              <a:sym typeface="Rambla"/>
            </a:endParaRPr>
          </a:p>
          <a:p>
            <a:pPr marL="184453" indent="-129117" algn="l" rtl="0">
              <a:buClr>
                <a:schemeClr val="accent1"/>
              </a:buClr>
              <a:buSzPts val="1904"/>
              <a:buFont typeface="Noto Sans Symbols"/>
              <a:buChar char="▶"/>
            </a:pPr>
            <a:r>
              <a:rPr lang="en-US" sz="1400" dirty="0" smtClean="0">
                <a:solidFill>
                  <a:schemeClr val="dk1"/>
                </a:solidFill>
                <a:latin typeface="Rambla"/>
                <a:ea typeface="Rambla"/>
                <a:cs typeface="Rambla"/>
                <a:sym typeface="Rambla"/>
              </a:rPr>
              <a:t>Neuron </a:t>
            </a:r>
            <a:r>
              <a:rPr lang="en-US" sz="1400" dirty="0">
                <a:solidFill>
                  <a:schemeClr val="dk1"/>
                </a:solidFill>
                <a:latin typeface="Rambla"/>
                <a:ea typeface="Rambla"/>
                <a:cs typeface="Rambla"/>
                <a:sym typeface="Rambla"/>
              </a:rPr>
              <a:t>3 is the winner and its weight vector </a:t>
            </a:r>
            <a:r>
              <a:rPr lang="en-US" sz="1400" b="1" dirty="0">
                <a:solidFill>
                  <a:schemeClr val="dk1"/>
                </a:solidFill>
                <a:latin typeface="Rambla"/>
                <a:ea typeface="Rambla"/>
                <a:cs typeface="Rambla"/>
                <a:sym typeface="Rambla"/>
              </a:rPr>
              <a:t>W</a:t>
            </a:r>
            <a:r>
              <a:rPr lang="en-US" sz="1400" baseline="-25000" dirty="0">
                <a:solidFill>
                  <a:schemeClr val="dk1"/>
                </a:solidFill>
                <a:latin typeface="Rambla"/>
                <a:ea typeface="Rambla"/>
                <a:cs typeface="Rambla"/>
                <a:sym typeface="Rambla"/>
              </a:rPr>
              <a:t>3</a:t>
            </a:r>
            <a:r>
              <a:rPr lang="en-US" sz="1400" dirty="0">
                <a:solidFill>
                  <a:schemeClr val="dk1"/>
                </a:solidFill>
                <a:latin typeface="Rambla"/>
                <a:ea typeface="Rambla"/>
                <a:cs typeface="Rambla"/>
                <a:sym typeface="Rambla"/>
              </a:rPr>
              <a:t> is updated according to the competitive learning rule.  </a:t>
            </a:r>
            <a:endParaRPr sz="1400">
              <a:solidFill>
                <a:schemeClr val="dk1"/>
              </a:solidFill>
              <a:latin typeface="Rambla"/>
              <a:ea typeface="Rambla"/>
              <a:cs typeface="Rambla"/>
              <a:sym typeface="Rambla"/>
            </a:endParaRPr>
          </a:p>
          <a:p>
            <a:pPr marL="184453" indent="-129117" algn="l" rtl="0">
              <a:spcBef>
                <a:spcPts val="202"/>
              </a:spcBef>
              <a:buClr>
                <a:schemeClr val="accent1"/>
              </a:buClr>
              <a:buSzPts val="1904"/>
            </a:pP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endParaRPr sz="1400">
              <a:solidFill>
                <a:schemeClr val="dk1"/>
              </a:solidFill>
              <a:latin typeface="Rambla"/>
              <a:ea typeface="Rambla"/>
              <a:cs typeface="Rambla"/>
              <a:sym typeface="Rambla"/>
            </a:endParaRPr>
          </a:p>
          <a:p>
            <a:pPr marL="184453" indent="-70323" algn="l" rtl="0">
              <a:spcBef>
                <a:spcPts val="202"/>
              </a:spcBef>
              <a:buClr>
                <a:schemeClr val="accent1"/>
              </a:buClr>
              <a:buSzPts val="1836"/>
            </a:pPr>
            <a:endParaRPr sz="1400">
              <a:solidFill>
                <a:schemeClr val="dk1"/>
              </a:solidFill>
              <a:latin typeface="Rambla"/>
              <a:ea typeface="Rambla"/>
              <a:cs typeface="Rambla"/>
              <a:sym typeface="Rambla"/>
            </a:endParaRPr>
          </a:p>
        </p:txBody>
      </p:sp>
      <p:pic>
        <p:nvPicPr>
          <p:cNvPr id="180" name="Google Shape;180;p26"/>
          <p:cNvPicPr preferRelativeResize="0"/>
          <p:nvPr/>
        </p:nvPicPr>
        <p:blipFill rotWithShape="1">
          <a:blip r:embed="rId3">
            <a:alphaModFix/>
          </a:blip>
          <a:srcRect/>
          <a:stretch/>
        </p:blipFill>
        <p:spPr>
          <a:xfrm>
            <a:off x="0" y="511175"/>
            <a:ext cx="5767529" cy="1331945"/>
          </a:xfrm>
          <a:prstGeom prst="rect">
            <a:avLst/>
          </a:prstGeom>
          <a:noFill/>
          <a:ln>
            <a:noFill/>
          </a:ln>
        </p:spPr>
      </p:pic>
      <p:pic>
        <p:nvPicPr>
          <p:cNvPr id="181" name="Google Shape;181;p26"/>
          <p:cNvPicPr preferRelativeResize="0"/>
          <p:nvPr/>
        </p:nvPicPr>
        <p:blipFill rotWithShape="1">
          <a:blip r:embed="rId4">
            <a:alphaModFix/>
          </a:blip>
          <a:srcRect/>
          <a:stretch/>
        </p:blipFill>
        <p:spPr>
          <a:xfrm>
            <a:off x="461010" y="2307166"/>
            <a:ext cx="3534410" cy="817122"/>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body" idx="4294967295"/>
          </p:nvPr>
        </p:nvSpPr>
        <p:spPr>
          <a:xfrm>
            <a:off x="192087" y="153811"/>
            <a:ext cx="4264343" cy="3114675"/>
          </a:xfrm>
          <a:prstGeom prst="rect">
            <a:avLst/>
          </a:prstGeom>
          <a:noFill/>
          <a:ln>
            <a:noFill/>
          </a:ln>
        </p:spPr>
        <p:txBody>
          <a:bodyPr spcFirstLastPara="1" wrap="square" lIns="46106" tIns="23047" rIns="46106" bIns="23047" anchor="t" anchorCtr="0">
            <a:noAutofit/>
          </a:bodyPr>
          <a:lstStyle/>
          <a:p>
            <a:pPr marL="184453" indent="-129117" algn="l" rtl="0">
              <a:buClr>
                <a:schemeClr val="accent1"/>
              </a:buClr>
              <a:buSzPts val="1904"/>
              <a:buFont typeface="Noto Sans Symbols"/>
              <a:buChar char="▶"/>
            </a:pPr>
            <a:r>
              <a:rPr lang="en-US" sz="1400" dirty="0">
                <a:solidFill>
                  <a:schemeClr val="dk1"/>
                </a:solidFill>
                <a:latin typeface="Rambla"/>
                <a:ea typeface="Rambla"/>
                <a:cs typeface="Rambla"/>
                <a:sym typeface="Rambla"/>
              </a:rPr>
              <a:t>The updated weight vector </a:t>
            </a:r>
            <a:r>
              <a:rPr lang="en-US" sz="1400" b="1" dirty="0">
                <a:solidFill>
                  <a:schemeClr val="dk1"/>
                </a:solidFill>
                <a:latin typeface="Rambla"/>
                <a:ea typeface="Rambla"/>
                <a:cs typeface="Rambla"/>
                <a:sym typeface="Rambla"/>
              </a:rPr>
              <a:t>W</a:t>
            </a:r>
            <a:r>
              <a:rPr lang="en-US" sz="1400" baseline="-25000" dirty="0">
                <a:solidFill>
                  <a:schemeClr val="dk1"/>
                </a:solidFill>
                <a:latin typeface="Rambla"/>
                <a:ea typeface="Rambla"/>
                <a:cs typeface="Rambla"/>
                <a:sym typeface="Rambla"/>
              </a:rPr>
              <a:t>3</a:t>
            </a:r>
            <a:r>
              <a:rPr lang="en-US" sz="1400" dirty="0">
                <a:solidFill>
                  <a:schemeClr val="dk1"/>
                </a:solidFill>
                <a:latin typeface="Rambla"/>
                <a:ea typeface="Rambla"/>
                <a:cs typeface="Rambla"/>
                <a:sym typeface="Rambla"/>
              </a:rPr>
              <a:t> at iteration (</a:t>
            </a:r>
            <a:r>
              <a:rPr lang="en-US" sz="1400" i="1" dirty="0">
                <a:solidFill>
                  <a:schemeClr val="dk1"/>
                </a:solidFill>
                <a:latin typeface="Rambla"/>
                <a:ea typeface="Rambla"/>
                <a:cs typeface="Rambla"/>
                <a:sym typeface="Rambla"/>
              </a:rPr>
              <a:t>p</a:t>
            </a:r>
            <a:r>
              <a:rPr lang="en-US" sz="1400" dirty="0">
                <a:solidFill>
                  <a:schemeClr val="dk1"/>
                </a:solidFill>
                <a:latin typeface="Rambla"/>
                <a:ea typeface="Rambla"/>
                <a:cs typeface="Rambla"/>
                <a:sym typeface="Rambla"/>
              </a:rPr>
              <a:t> + 1) is determined as:</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r>
              <a:rPr lang="en-US" sz="1400" dirty="0">
                <a:solidFill>
                  <a:schemeClr val="dk1"/>
                </a:solidFill>
                <a:latin typeface="Rambla"/>
                <a:ea typeface="Rambla"/>
                <a:cs typeface="Rambla"/>
                <a:sym typeface="Rambla"/>
              </a:rPr>
              <a:t/>
            </a:r>
            <a:br>
              <a:rPr lang="en-US" sz="1400" dirty="0">
                <a:solidFill>
                  <a:schemeClr val="dk1"/>
                </a:solidFill>
                <a:latin typeface="Rambla"/>
                <a:ea typeface="Rambla"/>
                <a:cs typeface="Rambla"/>
                <a:sym typeface="Rambla"/>
              </a:rPr>
            </a:br>
            <a:endParaRPr sz="1400">
              <a:solidFill>
                <a:schemeClr val="dk1"/>
              </a:solidFill>
              <a:latin typeface="Rambla"/>
              <a:ea typeface="Rambla"/>
              <a:cs typeface="Rambla"/>
              <a:sym typeface="Rambla"/>
            </a:endParaRPr>
          </a:p>
          <a:p>
            <a:pPr marL="184453" indent="-129117" algn="l" rtl="0">
              <a:spcBef>
                <a:spcPts val="202"/>
              </a:spcBef>
              <a:buClr>
                <a:schemeClr val="accent1"/>
              </a:buClr>
              <a:buSzPts val="1904"/>
              <a:buFont typeface="Noto Sans Symbols"/>
              <a:buChar char="▶"/>
            </a:pPr>
            <a:endParaRPr lang="en-US" sz="1400" dirty="0" smtClean="0">
              <a:solidFill>
                <a:schemeClr val="dk1"/>
              </a:solidFill>
              <a:latin typeface="Rambla"/>
              <a:ea typeface="Rambla"/>
              <a:cs typeface="Rambla"/>
              <a:sym typeface="Rambla"/>
            </a:endParaRPr>
          </a:p>
          <a:p>
            <a:pPr marL="184453" indent="-129117" algn="l" rtl="0">
              <a:spcBef>
                <a:spcPts val="202"/>
              </a:spcBef>
              <a:buClr>
                <a:schemeClr val="accent1"/>
              </a:buClr>
              <a:buSzPts val="1904"/>
              <a:buFont typeface="Noto Sans Symbols"/>
              <a:buChar char="▶"/>
            </a:pPr>
            <a:r>
              <a:rPr lang="en-US" sz="1400" dirty="0" smtClean="0">
                <a:solidFill>
                  <a:schemeClr val="dk1"/>
                </a:solidFill>
                <a:latin typeface="Rambla"/>
                <a:ea typeface="Rambla"/>
                <a:cs typeface="Rambla"/>
                <a:sym typeface="Rambla"/>
              </a:rPr>
              <a:t>The </a:t>
            </a:r>
            <a:r>
              <a:rPr lang="en-US" sz="1400" dirty="0">
                <a:solidFill>
                  <a:schemeClr val="dk1"/>
                </a:solidFill>
                <a:latin typeface="Rambla"/>
                <a:ea typeface="Rambla"/>
                <a:cs typeface="Rambla"/>
                <a:sym typeface="Rambla"/>
              </a:rPr>
              <a:t>weight vector </a:t>
            </a:r>
            <a:r>
              <a:rPr lang="en-US" sz="1400" b="1" dirty="0">
                <a:solidFill>
                  <a:schemeClr val="dk1"/>
                </a:solidFill>
                <a:latin typeface="Rambla"/>
                <a:ea typeface="Rambla"/>
                <a:cs typeface="Rambla"/>
                <a:sym typeface="Rambla"/>
              </a:rPr>
              <a:t>W</a:t>
            </a:r>
            <a:r>
              <a:rPr lang="en-US" sz="1400" baseline="-25000" dirty="0">
                <a:solidFill>
                  <a:schemeClr val="dk1"/>
                </a:solidFill>
                <a:latin typeface="Rambla"/>
                <a:ea typeface="Rambla"/>
                <a:cs typeface="Rambla"/>
                <a:sym typeface="Rambla"/>
              </a:rPr>
              <a:t>3</a:t>
            </a:r>
            <a:r>
              <a:rPr lang="en-US" sz="1400" dirty="0">
                <a:solidFill>
                  <a:schemeClr val="dk1"/>
                </a:solidFill>
                <a:latin typeface="Rambla"/>
                <a:ea typeface="Rambla"/>
                <a:cs typeface="Rambla"/>
                <a:sym typeface="Rambla"/>
              </a:rPr>
              <a:t> of the wining neuron 3 becomes closer to the input vector </a:t>
            </a:r>
            <a:r>
              <a:rPr lang="en-US" sz="1400" b="1" dirty="0">
                <a:solidFill>
                  <a:schemeClr val="dk1"/>
                </a:solidFill>
                <a:latin typeface="Rambla"/>
                <a:ea typeface="Rambla"/>
                <a:cs typeface="Rambla"/>
                <a:sym typeface="Rambla"/>
              </a:rPr>
              <a:t>X</a:t>
            </a:r>
            <a:r>
              <a:rPr lang="en-US" sz="1400" dirty="0">
                <a:solidFill>
                  <a:schemeClr val="dk1"/>
                </a:solidFill>
                <a:latin typeface="Rambla"/>
                <a:ea typeface="Rambla"/>
                <a:cs typeface="Rambla"/>
                <a:sym typeface="Rambla"/>
              </a:rPr>
              <a:t> with each iteration</a:t>
            </a:r>
            <a:endParaRPr sz="1400">
              <a:solidFill>
                <a:schemeClr val="dk1"/>
              </a:solidFill>
              <a:latin typeface="Rambla"/>
              <a:ea typeface="Rambla"/>
              <a:cs typeface="Rambla"/>
              <a:sym typeface="Rambla"/>
            </a:endParaRPr>
          </a:p>
          <a:p>
            <a:pPr marL="184453" indent="-129117" algn="l" rtl="0">
              <a:spcBef>
                <a:spcPts val="202"/>
              </a:spcBef>
              <a:buClr>
                <a:schemeClr val="accent1"/>
              </a:buClr>
              <a:buSzPts val="1904"/>
            </a:pPr>
            <a:endParaRPr sz="1400">
              <a:solidFill>
                <a:schemeClr val="dk1"/>
              </a:solidFill>
              <a:latin typeface="Rambla"/>
              <a:ea typeface="Rambla"/>
              <a:cs typeface="Rambla"/>
              <a:sym typeface="Rambla"/>
            </a:endParaRPr>
          </a:p>
          <a:p>
            <a:pPr marL="184453" indent="-70323" algn="l" rtl="0">
              <a:spcBef>
                <a:spcPts val="202"/>
              </a:spcBef>
              <a:buClr>
                <a:schemeClr val="accent1"/>
              </a:buClr>
              <a:buSzPts val="1836"/>
            </a:pPr>
            <a:endParaRPr sz="1400">
              <a:solidFill>
                <a:schemeClr val="dk1"/>
              </a:solidFill>
              <a:latin typeface="Rambla"/>
              <a:ea typeface="Rambla"/>
              <a:cs typeface="Rambla"/>
              <a:sym typeface="Rambla"/>
            </a:endParaRPr>
          </a:p>
        </p:txBody>
      </p:sp>
      <p:pic>
        <p:nvPicPr>
          <p:cNvPr id="187" name="Google Shape;187;p27"/>
          <p:cNvPicPr preferRelativeResize="0"/>
          <p:nvPr/>
        </p:nvPicPr>
        <p:blipFill rotWithShape="1">
          <a:blip r:embed="rId3" cstate="print">
            <a:alphaModFix/>
          </a:blip>
          <a:srcRect/>
          <a:stretch/>
        </p:blipFill>
        <p:spPr>
          <a:xfrm>
            <a:off x="307340" y="769055"/>
            <a:ext cx="3915384" cy="503091"/>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162529" y="1658084"/>
            <a:ext cx="986561" cy="1461205"/>
          </a:xfrm>
          <a:prstGeom prst="rect">
            <a:avLst/>
          </a:prstGeom>
        </p:spPr>
      </p:pic>
      <p:sp>
        <p:nvSpPr>
          <p:cNvPr id="3" name="object 3"/>
          <p:cNvSpPr txBox="1">
            <a:spLocks noGrp="1"/>
          </p:cNvSpPr>
          <p:nvPr>
            <p:ph type="title"/>
          </p:nvPr>
        </p:nvSpPr>
        <p:spPr>
          <a:xfrm>
            <a:off x="270203" y="334411"/>
            <a:ext cx="2407177" cy="499233"/>
          </a:xfrm>
          <a:prstGeom prst="rect">
            <a:avLst/>
          </a:prstGeom>
        </p:spPr>
        <p:txBody>
          <a:bodyPr vert="horz" wrap="square" lIns="0" tIns="6725" rIns="0" bIns="0" rtlCol="0">
            <a:spAutoFit/>
          </a:bodyPr>
          <a:lstStyle/>
          <a:p>
            <a:pPr marL="6405">
              <a:spcBef>
                <a:spcPts val="53"/>
              </a:spcBef>
            </a:pPr>
            <a:r>
              <a:rPr sz="1600" dirty="0">
                <a:solidFill>
                  <a:srgbClr val="333399"/>
                </a:solidFill>
              </a:rPr>
              <a:t>Self</a:t>
            </a:r>
            <a:r>
              <a:rPr sz="1600" spc="-8" dirty="0">
                <a:solidFill>
                  <a:srgbClr val="333399"/>
                </a:solidFill>
              </a:rPr>
              <a:t> </a:t>
            </a:r>
            <a:r>
              <a:rPr sz="1600" dirty="0">
                <a:solidFill>
                  <a:srgbClr val="333399"/>
                </a:solidFill>
              </a:rPr>
              <a:t>Organized</a:t>
            </a:r>
            <a:r>
              <a:rPr sz="1600" spc="-25" dirty="0">
                <a:solidFill>
                  <a:srgbClr val="333399"/>
                </a:solidFill>
              </a:rPr>
              <a:t> </a:t>
            </a:r>
            <a:r>
              <a:rPr sz="1600" dirty="0">
                <a:solidFill>
                  <a:srgbClr val="333399"/>
                </a:solidFill>
              </a:rPr>
              <a:t>Map</a:t>
            </a:r>
            <a:r>
              <a:rPr sz="1600" spc="-15" dirty="0">
                <a:solidFill>
                  <a:srgbClr val="333399"/>
                </a:solidFill>
              </a:rPr>
              <a:t> </a:t>
            </a:r>
            <a:r>
              <a:rPr sz="1600" dirty="0">
                <a:solidFill>
                  <a:srgbClr val="333399"/>
                </a:solidFill>
              </a:rPr>
              <a:t>(SOM)</a:t>
            </a:r>
            <a:endParaRPr sz="1600"/>
          </a:p>
        </p:txBody>
      </p:sp>
      <p:pic>
        <p:nvPicPr>
          <p:cNvPr id="4" name="object 4"/>
          <p:cNvPicPr/>
          <p:nvPr/>
        </p:nvPicPr>
        <p:blipFill>
          <a:blip r:embed="rId4" cstate="print"/>
          <a:stretch>
            <a:fillRect/>
          </a:stretch>
        </p:blipFill>
        <p:spPr>
          <a:xfrm>
            <a:off x="268922" y="922867"/>
            <a:ext cx="1037273" cy="1384300"/>
          </a:xfrm>
          <a:prstGeom prst="rect">
            <a:avLst/>
          </a:prstGeom>
        </p:spPr>
      </p:pic>
      <p:sp>
        <p:nvSpPr>
          <p:cNvPr id="5" name="object 5"/>
          <p:cNvSpPr txBox="1"/>
          <p:nvPr/>
        </p:nvSpPr>
        <p:spPr>
          <a:xfrm>
            <a:off x="1423048" y="1052132"/>
            <a:ext cx="2221172" cy="596373"/>
          </a:xfrm>
          <a:prstGeom prst="rect">
            <a:avLst/>
          </a:prstGeom>
        </p:spPr>
        <p:txBody>
          <a:bodyPr vert="horz" wrap="square" lIns="0" tIns="6405" rIns="0" bIns="0" rtlCol="0">
            <a:spAutoFit/>
          </a:bodyPr>
          <a:lstStyle/>
          <a:p>
            <a:pPr marL="6405">
              <a:spcBef>
                <a:spcPts val="50"/>
              </a:spcBef>
            </a:pPr>
            <a:r>
              <a:rPr sz="900" spc="-3" dirty="0">
                <a:latin typeface="Tahoma"/>
                <a:cs typeface="Tahoma"/>
              </a:rPr>
              <a:t>Proposed</a:t>
            </a:r>
            <a:r>
              <a:rPr sz="900" dirty="0">
                <a:latin typeface="Tahoma"/>
                <a:cs typeface="Tahoma"/>
              </a:rPr>
              <a:t> by:</a:t>
            </a:r>
            <a:r>
              <a:rPr sz="900" spc="-5" dirty="0">
                <a:latin typeface="Tahoma"/>
                <a:cs typeface="Tahoma"/>
              </a:rPr>
              <a:t> </a:t>
            </a:r>
            <a:r>
              <a:rPr sz="900" spc="-20" dirty="0">
                <a:latin typeface="Tahoma"/>
                <a:cs typeface="Tahoma"/>
              </a:rPr>
              <a:t>Teuvo</a:t>
            </a:r>
            <a:r>
              <a:rPr sz="900" spc="-23" dirty="0">
                <a:latin typeface="Tahoma"/>
                <a:cs typeface="Tahoma"/>
              </a:rPr>
              <a:t> </a:t>
            </a:r>
            <a:r>
              <a:rPr sz="900" spc="-5" dirty="0">
                <a:latin typeface="Tahoma"/>
                <a:cs typeface="Tahoma"/>
              </a:rPr>
              <a:t>Kohonen, </a:t>
            </a:r>
            <a:r>
              <a:rPr sz="900" spc="-3" dirty="0">
                <a:latin typeface="Tahoma"/>
                <a:cs typeface="Tahoma"/>
              </a:rPr>
              <a:t>Finland</a:t>
            </a:r>
            <a:endParaRPr sz="900">
              <a:latin typeface="Tahoma"/>
              <a:cs typeface="Tahoma"/>
            </a:endParaRPr>
          </a:p>
          <a:p>
            <a:pPr>
              <a:spcBef>
                <a:spcPts val="10"/>
              </a:spcBef>
            </a:pPr>
            <a:endParaRPr sz="1100">
              <a:latin typeface="Tahoma"/>
              <a:cs typeface="Tahoma"/>
            </a:endParaRPr>
          </a:p>
          <a:p>
            <a:pPr marL="6405">
              <a:lnSpc>
                <a:spcPts val="1082"/>
              </a:lnSpc>
            </a:pPr>
            <a:r>
              <a:rPr sz="900" spc="-3" dirty="0">
                <a:latin typeface="Tahoma"/>
                <a:cs typeface="Tahoma"/>
              </a:rPr>
              <a:t>Author</a:t>
            </a:r>
            <a:r>
              <a:rPr sz="900" spc="-8" dirty="0">
                <a:latin typeface="Tahoma"/>
                <a:cs typeface="Tahoma"/>
              </a:rPr>
              <a:t> </a:t>
            </a:r>
            <a:r>
              <a:rPr sz="900" spc="-3" dirty="0">
                <a:latin typeface="Tahoma"/>
                <a:cs typeface="Tahoma"/>
              </a:rPr>
              <a:t>of</a:t>
            </a:r>
            <a:r>
              <a:rPr sz="900" dirty="0">
                <a:latin typeface="Tahoma"/>
                <a:cs typeface="Tahoma"/>
              </a:rPr>
              <a:t> </a:t>
            </a:r>
            <a:r>
              <a:rPr sz="900" spc="-3" dirty="0">
                <a:latin typeface="Tahoma"/>
                <a:cs typeface="Tahoma"/>
              </a:rPr>
              <a:t>the</a:t>
            </a:r>
            <a:r>
              <a:rPr sz="900" spc="-5" dirty="0">
                <a:latin typeface="Tahoma"/>
                <a:cs typeface="Tahoma"/>
              </a:rPr>
              <a:t> </a:t>
            </a:r>
            <a:r>
              <a:rPr sz="900" spc="-3" dirty="0">
                <a:latin typeface="Tahoma"/>
                <a:cs typeface="Tahoma"/>
              </a:rPr>
              <a:t>book:</a:t>
            </a:r>
            <a:r>
              <a:rPr sz="900" spc="5" dirty="0">
                <a:latin typeface="Tahoma"/>
                <a:cs typeface="Tahoma"/>
              </a:rPr>
              <a:t> </a:t>
            </a:r>
            <a:r>
              <a:rPr sz="900" spc="-5" dirty="0">
                <a:latin typeface="Tahoma"/>
                <a:cs typeface="Tahoma"/>
              </a:rPr>
              <a:t>“Self-organizing</a:t>
            </a:r>
            <a:r>
              <a:rPr sz="900" spc="5" dirty="0">
                <a:latin typeface="Tahoma"/>
                <a:cs typeface="Tahoma"/>
              </a:rPr>
              <a:t> </a:t>
            </a:r>
            <a:r>
              <a:rPr sz="900" spc="-15" dirty="0">
                <a:latin typeface="Tahoma"/>
                <a:cs typeface="Tahoma"/>
              </a:rPr>
              <a:t>maps”,</a:t>
            </a:r>
            <a:endParaRPr sz="900">
              <a:latin typeface="Tahoma"/>
              <a:cs typeface="Tahoma"/>
            </a:endParaRPr>
          </a:p>
          <a:p>
            <a:pPr marL="6405">
              <a:lnSpc>
                <a:spcPts val="1082"/>
              </a:lnSpc>
            </a:pPr>
            <a:r>
              <a:rPr sz="900" dirty="0">
                <a:latin typeface="Tahoma"/>
                <a:cs typeface="Tahoma"/>
              </a:rPr>
              <a:t>Springer</a:t>
            </a:r>
            <a:r>
              <a:rPr sz="900" spc="-20" dirty="0">
                <a:latin typeface="Tahoma"/>
                <a:cs typeface="Tahoma"/>
              </a:rPr>
              <a:t> </a:t>
            </a:r>
            <a:r>
              <a:rPr sz="900" spc="-3" dirty="0">
                <a:latin typeface="Tahoma"/>
                <a:cs typeface="Tahoma"/>
              </a:rPr>
              <a:t>(1997)</a:t>
            </a:r>
            <a:endParaRPr sz="900">
              <a:latin typeface="Tahoma"/>
              <a:cs typeface="Tahoma"/>
            </a:endParaRPr>
          </a:p>
        </p:txBody>
      </p:sp>
      <p:sp>
        <p:nvSpPr>
          <p:cNvPr id="7" name="object 7"/>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26</a:t>
            </a:fld>
            <a:endParaRPr sz="700">
              <a:latin typeface="Tahoma"/>
              <a:cs typeface="Tahoma"/>
            </a:endParaRPr>
          </a:p>
        </p:txBody>
      </p:sp>
      <p:sp>
        <p:nvSpPr>
          <p:cNvPr id="6" name="object 6"/>
          <p:cNvSpPr txBox="1"/>
          <p:nvPr/>
        </p:nvSpPr>
        <p:spPr>
          <a:xfrm>
            <a:off x="424026" y="2361385"/>
            <a:ext cx="2419662" cy="704094"/>
          </a:xfrm>
          <a:prstGeom prst="rect">
            <a:avLst/>
          </a:prstGeom>
        </p:spPr>
        <p:txBody>
          <a:bodyPr vert="horz" wrap="square" lIns="0" tIns="6405" rIns="0" bIns="0" rtlCol="0">
            <a:spAutoFit/>
          </a:bodyPr>
          <a:lstStyle/>
          <a:p>
            <a:pPr marL="6405" marR="2562">
              <a:spcBef>
                <a:spcPts val="50"/>
              </a:spcBef>
            </a:pPr>
            <a:r>
              <a:rPr sz="900" dirty="0">
                <a:latin typeface="Tahoma"/>
                <a:cs typeface="Tahoma"/>
              </a:rPr>
              <a:t>SOM assume a </a:t>
            </a:r>
            <a:r>
              <a:rPr sz="900" spc="-3" dirty="0">
                <a:latin typeface="Tahoma"/>
                <a:cs typeface="Tahoma"/>
              </a:rPr>
              <a:t>topological structure </a:t>
            </a:r>
            <a:r>
              <a:rPr sz="900" dirty="0">
                <a:latin typeface="Tahoma"/>
                <a:cs typeface="Tahoma"/>
              </a:rPr>
              <a:t>among </a:t>
            </a:r>
            <a:r>
              <a:rPr sz="900" spc="-3" dirty="0">
                <a:latin typeface="Tahoma"/>
                <a:cs typeface="Tahoma"/>
              </a:rPr>
              <a:t>the </a:t>
            </a:r>
            <a:r>
              <a:rPr sz="900" spc="-277" dirty="0">
                <a:latin typeface="Tahoma"/>
                <a:cs typeface="Tahoma"/>
              </a:rPr>
              <a:t> </a:t>
            </a:r>
            <a:r>
              <a:rPr sz="900" spc="-3" dirty="0">
                <a:latin typeface="Tahoma"/>
                <a:cs typeface="Tahoma"/>
              </a:rPr>
              <a:t>cluster</a:t>
            </a:r>
            <a:r>
              <a:rPr sz="900" spc="-5" dirty="0">
                <a:latin typeface="Tahoma"/>
                <a:cs typeface="Tahoma"/>
              </a:rPr>
              <a:t> </a:t>
            </a:r>
            <a:r>
              <a:rPr sz="900" dirty="0">
                <a:latin typeface="Tahoma"/>
                <a:cs typeface="Tahoma"/>
              </a:rPr>
              <a:t>units</a:t>
            </a:r>
            <a:endParaRPr sz="900">
              <a:latin typeface="Tahoma"/>
              <a:cs typeface="Tahoma"/>
            </a:endParaRPr>
          </a:p>
          <a:p>
            <a:pPr>
              <a:spcBef>
                <a:spcPts val="23"/>
              </a:spcBef>
            </a:pPr>
            <a:endParaRPr sz="900">
              <a:latin typeface="Tahoma"/>
              <a:cs typeface="Tahoma"/>
            </a:endParaRPr>
          </a:p>
          <a:p>
            <a:pPr marL="6405">
              <a:lnSpc>
                <a:spcPts val="1082"/>
              </a:lnSpc>
            </a:pPr>
            <a:r>
              <a:rPr sz="900" spc="-532" dirty="0">
                <a:latin typeface="Tahoma"/>
                <a:cs typeface="Tahoma"/>
              </a:rPr>
              <a:t>T</a:t>
            </a:r>
            <a:r>
              <a:rPr sz="900" spc="-378" dirty="0">
                <a:latin typeface="Tahoma"/>
                <a:cs typeface="Tahoma"/>
              </a:rPr>
              <a:t></a:t>
            </a:r>
            <a:r>
              <a:rPr sz="900" dirty="0">
                <a:latin typeface="Tahoma"/>
                <a:cs typeface="Tahoma"/>
              </a:rPr>
              <a:t>his</a:t>
            </a:r>
            <a:r>
              <a:rPr sz="900" spc="-8" dirty="0">
                <a:latin typeface="Tahoma"/>
                <a:cs typeface="Tahoma"/>
              </a:rPr>
              <a:t> </a:t>
            </a:r>
            <a:r>
              <a:rPr sz="900" dirty="0">
                <a:latin typeface="Tahoma"/>
                <a:cs typeface="Tahoma"/>
              </a:rPr>
              <a:t>p</a:t>
            </a:r>
            <a:r>
              <a:rPr sz="900" spc="-8" dirty="0">
                <a:latin typeface="Tahoma"/>
                <a:cs typeface="Tahoma"/>
              </a:rPr>
              <a:t>r</a:t>
            </a:r>
            <a:r>
              <a:rPr sz="900" spc="-5" dirty="0">
                <a:latin typeface="Tahoma"/>
                <a:cs typeface="Tahoma"/>
              </a:rPr>
              <a:t>o</a:t>
            </a:r>
            <a:r>
              <a:rPr sz="900" dirty="0">
                <a:latin typeface="Tahoma"/>
                <a:cs typeface="Tahoma"/>
              </a:rPr>
              <a:t>per</a:t>
            </a:r>
            <a:r>
              <a:rPr sz="900" spc="-10" dirty="0">
                <a:latin typeface="Tahoma"/>
                <a:cs typeface="Tahoma"/>
              </a:rPr>
              <a:t>t</a:t>
            </a:r>
            <a:r>
              <a:rPr sz="900" dirty="0">
                <a:latin typeface="Tahoma"/>
                <a:cs typeface="Tahoma"/>
              </a:rPr>
              <a:t>y</a:t>
            </a:r>
            <a:r>
              <a:rPr sz="900" spc="5" dirty="0">
                <a:latin typeface="Tahoma"/>
                <a:cs typeface="Tahoma"/>
              </a:rPr>
              <a:t> </a:t>
            </a:r>
            <a:r>
              <a:rPr sz="900" dirty="0">
                <a:latin typeface="Tahoma"/>
                <a:cs typeface="Tahoma"/>
              </a:rPr>
              <a:t>is </a:t>
            </a:r>
            <a:r>
              <a:rPr sz="900" spc="-8" dirty="0">
                <a:latin typeface="Tahoma"/>
                <a:cs typeface="Tahoma"/>
              </a:rPr>
              <a:t>o</a:t>
            </a:r>
            <a:r>
              <a:rPr sz="900" dirty="0">
                <a:latin typeface="Tahoma"/>
                <a:cs typeface="Tahoma"/>
              </a:rPr>
              <a:t>bser</a:t>
            </a:r>
            <a:r>
              <a:rPr sz="900" spc="-8" dirty="0">
                <a:latin typeface="Tahoma"/>
                <a:cs typeface="Tahoma"/>
              </a:rPr>
              <a:t>v</a:t>
            </a:r>
            <a:r>
              <a:rPr sz="900" spc="-3" dirty="0">
                <a:latin typeface="Tahoma"/>
                <a:cs typeface="Tahoma"/>
              </a:rPr>
              <a:t>e</a:t>
            </a:r>
            <a:r>
              <a:rPr sz="900" dirty="0">
                <a:latin typeface="Tahoma"/>
                <a:cs typeface="Tahoma"/>
              </a:rPr>
              <a:t>d</a:t>
            </a:r>
            <a:r>
              <a:rPr sz="900" spc="3" dirty="0">
                <a:latin typeface="Tahoma"/>
                <a:cs typeface="Tahoma"/>
              </a:rPr>
              <a:t> </a:t>
            </a:r>
            <a:r>
              <a:rPr sz="900" dirty="0">
                <a:latin typeface="Tahoma"/>
                <a:cs typeface="Tahoma"/>
              </a:rPr>
              <a:t>in</a:t>
            </a:r>
            <a:r>
              <a:rPr sz="900" spc="-8" dirty="0">
                <a:latin typeface="Tahoma"/>
                <a:cs typeface="Tahoma"/>
              </a:rPr>
              <a:t> </a:t>
            </a:r>
            <a:r>
              <a:rPr sz="900" spc="-3" dirty="0">
                <a:latin typeface="Tahoma"/>
                <a:cs typeface="Tahoma"/>
              </a:rPr>
              <a:t>th</a:t>
            </a:r>
            <a:r>
              <a:rPr sz="900" dirty="0">
                <a:latin typeface="Tahoma"/>
                <a:cs typeface="Tahoma"/>
              </a:rPr>
              <a:t>e b</a:t>
            </a:r>
            <a:r>
              <a:rPr sz="900" spc="-20" dirty="0">
                <a:latin typeface="Tahoma"/>
                <a:cs typeface="Tahoma"/>
              </a:rPr>
              <a:t>r</a:t>
            </a:r>
            <a:r>
              <a:rPr sz="900" dirty="0">
                <a:latin typeface="Tahoma"/>
                <a:cs typeface="Tahoma"/>
              </a:rPr>
              <a:t>ain,</a:t>
            </a:r>
            <a:r>
              <a:rPr sz="900" spc="3" dirty="0">
                <a:latin typeface="Tahoma"/>
                <a:cs typeface="Tahoma"/>
              </a:rPr>
              <a:t> </a:t>
            </a:r>
            <a:r>
              <a:rPr sz="900" dirty="0">
                <a:latin typeface="Tahoma"/>
                <a:cs typeface="Tahoma"/>
              </a:rPr>
              <a:t>but not</a:t>
            </a:r>
            <a:endParaRPr sz="900">
              <a:latin typeface="Tahoma"/>
              <a:cs typeface="Tahoma"/>
            </a:endParaRPr>
          </a:p>
          <a:p>
            <a:pPr marL="6405">
              <a:lnSpc>
                <a:spcPts val="1082"/>
              </a:lnSpc>
            </a:pPr>
            <a:r>
              <a:rPr sz="900" spc="-3" dirty="0">
                <a:latin typeface="Tahoma"/>
                <a:cs typeface="Tahoma"/>
              </a:rPr>
              <a:t>found</a:t>
            </a:r>
            <a:r>
              <a:rPr sz="900" spc="-15" dirty="0">
                <a:latin typeface="Tahoma"/>
                <a:cs typeface="Tahoma"/>
              </a:rPr>
              <a:t> </a:t>
            </a:r>
            <a:r>
              <a:rPr sz="900" dirty="0">
                <a:latin typeface="Tahoma"/>
                <a:cs typeface="Tahoma"/>
              </a:rPr>
              <a:t>in</a:t>
            </a:r>
            <a:r>
              <a:rPr sz="900" spc="-13" dirty="0">
                <a:latin typeface="Tahoma"/>
                <a:cs typeface="Tahoma"/>
              </a:rPr>
              <a:t> </a:t>
            </a:r>
            <a:r>
              <a:rPr sz="900" spc="-3" dirty="0">
                <a:latin typeface="Tahoma"/>
                <a:cs typeface="Tahoma"/>
              </a:rPr>
              <a:t>other</a:t>
            </a:r>
            <a:r>
              <a:rPr sz="900" spc="-8" dirty="0">
                <a:latin typeface="Tahoma"/>
                <a:cs typeface="Tahoma"/>
              </a:rPr>
              <a:t> </a:t>
            </a:r>
            <a:r>
              <a:rPr sz="900" spc="-3" dirty="0">
                <a:latin typeface="Tahoma"/>
                <a:cs typeface="Tahoma"/>
              </a:rPr>
              <a:t>ANNs</a:t>
            </a:r>
            <a:endParaRPr sz="900">
              <a:latin typeface="Tahoma"/>
              <a:cs typeface="Tahom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830" y="739062"/>
            <a:ext cx="4596334" cy="2677916"/>
            <a:chOff x="27432" y="1464564"/>
            <a:chExt cx="9116695" cy="5306695"/>
          </a:xfrm>
        </p:grpSpPr>
        <p:pic>
          <p:nvPicPr>
            <p:cNvPr id="3" name="object 3"/>
            <p:cNvPicPr/>
            <p:nvPr/>
          </p:nvPicPr>
          <p:blipFill>
            <a:blip r:embed="rId2" cstate="print"/>
            <a:stretch>
              <a:fillRect/>
            </a:stretch>
          </p:blipFill>
          <p:spPr>
            <a:xfrm>
              <a:off x="152400" y="1464564"/>
              <a:ext cx="5215128" cy="4582668"/>
            </a:xfrm>
            <a:prstGeom prst="rect">
              <a:avLst/>
            </a:prstGeom>
          </p:spPr>
        </p:pic>
        <p:pic>
          <p:nvPicPr>
            <p:cNvPr id="4" name="object 4"/>
            <p:cNvPicPr/>
            <p:nvPr/>
          </p:nvPicPr>
          <p:blipFill>
            <a:blip r:embed="rId3" cstate="print"/>
            <a:stretch>
              <a:fillRect/>
            </a:stretch>
          </p:blipFill>
          <p:spPr>
            <a:xfrm>
              <a:off x="5250179" y="4049267"/>
              <a:ext cx="3893820" cy="1888236"/>
            </a:xfrm>
            <a:prstGeom prst="rect">
              <a:avLst/>
            </a:prstGeom>
          </p:spPr>
        </p:pic>
        <p:pic>
          <p:nvPicPr>
            <p:cNvPr id="5" name="object 5"/>
            <p:cNvPicPr/>
            <p:nvPr/>
          </p:nvPicPr>
          <p:blipFill>
            <a:blip r:embed="rId4" cstate="print"/>
            <a:stretch>
              <a:fillRect/>
            </a:stretch>
          </p:blipFill>
          <p:spPr>
            <a:xfrm>
              <a:off x="5204460" y="4027932"/>
              <a:ext cx="3939540" cy="1984248"/>
            </a:xfrm>
            <a:prstGeom prst="rect">
              <a:avLst/>
            </a:prstGeom>
          </p:spPr>
        </p:pic>
        <p:sp>
          <p:nvSpPr>
            <p:cNvPr id="6" name="object 6"/>
            <p:cNvSpPr/>
            <p:nvPr/>
          </p:nvSpPr>
          <p:spPr>
            <a:xfrm>
              <a:off x="5454396" y="4204716"/>
              <a:ext cx="3657600" cy="1477010"/>
            </a:xfrm>
            <a:custGeom>
              <a:avLst/>
              <a:gdLst/>
              <a:ahLst/>
              <a:cxnLst/>
              <a:rect l="l" t="t" r="r" b="b"/>
              <a:pathLst>
                <a:path w="3657600" h="1477010">
                  <a:moveTo>
                    <a:pt x="3657600" y="0"/>
                  </a:moveTo>
                  <a:lnTo>
                    <a:pt x="0" y="0"/>
                  </a:lnTo>
                  <a:lnTo>
                    <a:pt x="0" y="1476756"/>
                  </a:lnTo>
                  <a:lnTo>
                    <a:pt x="3657600" y="1476756"/>
                  </a:lnTo>
                  <a:lnTo>
                    <a:pt x="3657600" y="0"/>
                  </a:lnTo>
                  <a:close/>
                </a:path>
              </a:pathLst>
            </a:custGeom>
            <a:solidFill>
              <a:srgbClr val="FFFFFF"/>
            </a:solidFill>
          </p:spPr>
          <p:txBody>
            <a:bodyPr wrap="square" lIns="0" tIns="0" rIns="0" bIns="0" rtlCol="0"/>
            <a:lstStyle/>
            <a:p>
              <a:endParaRPr/>
            </a:p>
          </p:txBody>
        </p:sp>
      </p:grpSp>
      <p:sp>
        <p:nvSpPr>
          <p:cNvPr id="7" name="object 7"/>
          <p:cNvSpPr txBox="1"/>
          <p:nvPr/>
        </p:nvSpPr>
        <p:spPr>
          <a:xfrm>
            <a:off x="2790263" y="2138615"/>
            <a:ext cx="1740633" cy="699288"/>
          </a:xfrm>
          <a:prstGeom prst="rect">
            <a:avLst/>
          </a:prstGeom>
        </p:spPr>
        <p:txBody>
          <a:bodyPr vert="horz" wrap="square" lIns="0" tIns="6725" rIns="0" bIns="0" rtlCol="0">
            <a:spAutoFit/>
          </a:bodyPr>
          <a:lstStyle/>
          <a:p>
            <a:pPr marL="6405" marR="2562">
              <a:lnSpc>
                <a:spcPct val="99600"/>
              </a:lnSpc>
              <a:spcBef>
                <a:spcPts val="53"/>
              </a:spcBef>
            </a:pPr>
            <a:r>
              <a:rPr sz="900" spc="-3" dirty="0">
                <a:latin typeface="Tahoma"/>
                <a:cs typeface="Tahoma"/>
              </a:rPr>
              <a:t>"Almost every </a:t>
            </a:r>
            <a:r>
              <a:rPr sz="900" spc="-5" dirty="0">
                <a:latin typeface="Tahoma"/>
                <a:cs typeface="Tahoma"/>
              </a:rPr>
              <a:t>region </a:t>
            </a:r>
            <a:r>
              <a:rPr sz="900" dirty="0">
                <a:latin typeface="Tahoma"/>
                <a:cs typeface="Tahoma"/>
              </a:rPr>
              <a:t>of </a:t>
            </a:r>
            <a:r>
              <a:rPr sz="900" spc="-3" dirty="0">
                <a:latin typeface="Tahoma"/>
                <a:cs typeface="Tahoma"/>
              </a:rPr>
              <a:t>the </a:t>
            </a:r>
            <a:r>
              <a:rPr sz="900" dirty="0">
                <a:latin typeface="Tahoma"/>
                <a:cs typeface="Tahoma"/>
              </a:rPr>
              <a:t>body </a:t>
            </a:r>
            <a:r>
              <a:rPr sz="900" spc="3" dirty="0">
                <a:latin typeface="Tahoma"/>
                <a:cs typeface="Tahoma"/>
              </a:rPr>
              <a:t> </a:t>
            </a:r>
            <a:r>
              <a:rPr sz="900" dirty="0">
                <a:latin typeface="Tahoma"/>
                <a:cs typeface="Tahoma"/>
              </a:rPr>
              <a:t>is</a:t>
            </a:r>
            <a:r>
              <a:rPr sz="900" spc="-3" dirty="0">
                <a:latin typeface="Tahoma"/>
                <a:cs typeface="Tahoma"/>
              </a:rPr>
              <a:t> </a:t>
            </a:r>
            <a:r>
              <a:rPr sz="900" spc="-5" dirty="0">
                <a:latin typeface="Tahoma"/>
                <a:cs typeface="Tahoma"/>
              </a:rPr>
              <a:t>represented</a:t>
            </a:r>
            <a:r>
              <a:rPr sz="900" spc="5" dirty="0">
                <a:latin typeface="Tahoma"/>
                <a:cs typeface="Tahoma"/>
              </a:rPr>
              <a:t> </a:t>
            </a:r>
            <a:r>
              <a:rPr sz="900" dirty="0">
                <a:latin typeface="Tahoma"/>
                <a:cs typeface="Tahoma"/>
              </a:rPr>
              <a:t>by a</a:t>
            </a:r>
            <a:r>
              <a:rPr sz="900" spc="3" dirty="0">
                <a:latin typeface="Tahoma"/>
                <a:cs typeface="Tahoma"/>
              </a:rPr>
              <a:t> </a:t>
            </a:r>
            <a:r>
              <a:rPr sz="900" spc="-5" dirty="0">
                <a:latin typeface="Tahoma"/>
                <a:cs typeface="Tahoma"/>
              </a:rPr>
              <a:t>corresponding </a:t>
            </a:r>
            <a:r>
              <a:rPr sz="900" spc="-277" dirty="0">
                <a:latin typeface="Tahoma"/>
                <a:cs typeface="Tahoma"/>
              </a:rPr>
              <a:t> </a:t>
            </a:r>
            <a:r>
              <a:rPr sz="900" spc="-5" dirty="0">
                <a:latin typeface="Tahoma"/>
                <a:cs typeface="Tahoma"/>
              </a:rPr>
              <a:t>region</a:t>
            </a:r>
            <a:r>
              <a:rPr sz="900" spc="3" dirty="0">
                <a:latin typeface="Tahoma"/>
                <a:cs typeface="Tahoma"/>
              </a:rPr>
              <a:t> </a:t>
            </a:r>
            <a:r>
              <a:rPr sz="900" dirty="0">
                <a:latin typeface="Tahoma"/>
                <a:cs typeface="Tahoma"/>
              </a:rPr>
              <a:t>in</a:t>
            </a:r>
            <a:r>
              <a:rPr sz="900" spc="-8" dirty="0">
                <a:latin typeface="Tahoma"/>
                <a:cs typeface="Tahoma"/>
              </a:rPr>
              <a:t> </a:t>
            </a:r>
            <a:r>
              <a:rPr sz="900" spc="-3" dirty="0">
                <a:latin typeface="Tahoma"/>
                <a:cs typeface="Tahoma"/>
              </a:rPr>
              <a:t>both the</a:t>
            </a:r>
            <a:r>
              <a:rPr sz="900" spc="-5" dirty="0">
                <a:latin typeface="Tahoma"/>
                <a:cs typeface="Tahoma"/>
              </a:rPr>
              <a:t> </a:t>
            </a:r>
            <a:r>
              <a:rPr sz="900" dirty="0">
                <a:latin typeface="Tahoma"/>
                <a:cs typeface="Tahoma"/>
              </a:rPr>
              <a:t>primary</a:t>
            </a:r>
            <a:r>
              <a:rPr sz="900" spc="3" dirty="0">
                <a:latin typeface="Tahoma"/>
                <a:cs typeface="Tahoma"/>
              </a:rPr>
              <a:t> </a:t>
            </a:r>
            <a:r>
              <a:rPr sz="900" spc="-3" dirty="0">
                <a:latin typeface="Tahoma"/>
                <a:cs typeface="Tahoma"/>
              </a:rPr>
              <a:t>motor </a:t>
            </a:r>
            <a:r>
              <a:rPr sz="900" dirty="0">
                <a:latin typeface="Tahoma"/>
                <a:cs typeface="Tahoma"/>
              </a:rPr>
              <a:t> </a:t>
            </a:r>
            <a:r>
              <a:rPr sz="900" spc="-3" dirty="0">
                <a:latin typeface="Tahoma"/>
                <a:cs typeface="Tahoma"/>
              </a:rPr>
              <a:t>cortex </a:t>
            </a:r>
            <a:r>
              <a:rPr sz="900" dirty="0">
                <a:latin typeface="Tahoma"/>
                <a:cs typeface="Tahoma"/>
              </a:rPr>
              <a:t>and </a:t>
            </a:r>
            <a:r>
              <a:rPr sz="900" spc="-3" dirty="0">
                <a:latin typeface="Tahoma"/>
                <a:cs typeface="Tahoma"/>
              </a:rPr>
              <a:t>the somatic sensory </a:t>
            </a:r>
            <a:r>
              <a:rPr sz="900" dirty="0">
                <a:latin typeface="Tahoma"/>
                <a:cs typeface="Tahoma"/>
              </a:rPr>
              <a:t> </a:t>
            </a:r>
            <a:r>
              <a:rPr sz="900" spc="-3" dirty="0">
                <a:latin typeface="Tahoma"/>
                <a:cs typeface="Tahoma"/>
              </a:rPr>
              <a:t>cortex" (Geschwind</a:t>
            </a:r>
            <a:r>
              <a:rPr sz="900" spc="-15" dirty="0">
                <a:latin typeface="Tahoma"/>
                <a:cs typeface="Tahoma"/>
              </a:rPr>
              <a:t> </a:t>
            </a:r>
            <a:r>
              <a:rPr sz="900" spc="-3" dirty="0">
                <a:latin typeface="Tahoma"/>
                <a:cs typeface="Tahoma"/>
              </a:rPr>
              <a:t>1979:106).</a:t>
            </a:r>
            <a:endParaRPr sz="900">
              <a:latin typeface="Tahoma"/>
              <a:cs typeface="Tahoma"/>
            </a:endParaRPr>
          </a:p>
        </p:txBody>
      </p:sp>
      <p:sp>
        <p:nvSpPr>
          <p:cNvPr id="10" name="object 10"/>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27</a:t>
            </a:fld>
            <a:endParaRPr sz="700">
              <a:latin typeface="Tahoma"/>
              <a:cs typeface="Tahoma"/>
            </a:endParaRPr>
          </a:p>
        </p:txBody>
      </p:sp>
      <p:sp>
        <p:nvSpPr>
          <p:cNvPr id="8" name="object 8"/>
          <p:cNvSpPr txBox="1"/>
          <p:nvPr/>
        </p:nvSpPr>
        <p:spPr>
          <a:xfrm>
            <a:off x="2790263" y="939080"/>
            <a:ext cx="1467869" cy="704094"/>
          </a:xfrm>
          <a:prstGeom prst="rect">
            <a:avLst/>
          </a:prstGeom>
        </p:spPr>
        <p:txBody>
          <a:bodyPr vert="horz" wrap="square" lIns="0" tIns="6405" rIns="0" bIns="0" rtlCol="0">
            <a:spAutoFit/>
          </a:bodyPr>
          <a:lstStyle/>
          <a:p>
            <a:pPr marL="6405" marR="2562" algn="just">
              <a:spcBef>
                <a:spcPts val="50"/>
              </a:spcBef>
            </a:pPr>
            <a:r>
              <a:rPr sz="900" spc="-3" dirty="0">
                <a:latin typeface="Tahoma"/>
                <a:cs typeface="Tahoma"/>
              </a:rPr>
              <a:t>Neurons </a:t>
            </a:r>
            <a:r>
              <a:rPr sz="900" dirty="0">
                <a:latin typeface="Tahoma"/>
                <a:cs typeface="Tahoma"/>
              </a:rPr>
              <a:t>dealing </a:t>
            </a:r>
            <a:r>
              <a:rPr sz="900" spc="-3" dirty="0">
                <a:latin typeface="Tahoma"/>
                <a:cs typeface="Tahoma"/>
              </a:rPr>
              <a:t>with closely </a:t>
            </a:r>
            <a:r>
              <a:rPr sz="900" spc="-277" dirty="0">
                <a:latin typeface="Tahoma"/>
                <a:cs typeface="Tahoma"/>
              </a:rPr>
              <a:t> </a:t>
            </a:r>
            <a:r>
              <a:rPr sz="900" spc="-5" dirty="0">
                <a:latin typeface="Tahoma"/>
                <a:cs typeface="Tahoma"/>
              </a:rPr>
              <a:t>related </a:t>
            </a:r>
            <a:r>
              <a:rPr sz="900" dirty="0">
                <a:latin typeface="Tahoma"/>
                <a:cs typeface="Tahoma"/>
              </a:rPr>
              <a:t>pieces of </a:t>
            </a:r>
            <a:r>
              <a:rPr sz="900" spc="-3" dirty="0">
                <a:latin typeface="Tahoma"/>
                <a:cs typeface="Tahoma"/>
              </a:rPr>
              <a:t>information </a:t>
            </a:r>
            <a:r>
              <a:rPr sz="900" spc="-277" dirty="0">
                <a:latin typeface="Tahoma"/>
                <a:cs typeface="Tahoma"/>
              </a:rPr>
              <a:t> </a:t>
            </a:r>
            <a:r>
              <a:rPr sz="900" spc="-3" dirty="0">
                <a:latin typeface="Tahoma"/>
                <a:cs typeface="Tahoma"/>
              </a:rPr>
              <a:t>are</a:t>
            </a:r>
            <a:r>
              <a:rPr sz="900" spc="3" dirty="0">
                <a:latin typeface="Tahoma"/>
                <a:cs typeface="Tahoma"/>
              </a:rPr>
              <a:t> </a:t>
            </a:r>
            <a:r>
              <a:rPr sz="900" spc="-3" dirty="0">
                <a:latin typeface="Tahoma"/>
                <a:cs typeface="Tahoma"/>
              </a:rPr>
              <a:t>close together</a:t>
            </a:r>
            <a:r>
              <a:rPr sz="900" spc="-5" dirty="0">
                <a:latin typeface="Tahoma"/>
                <a:cs typeface="Tahoma"/>
              </a:rPr>
              <a:t> </a:t>
            </a:r>
            <a:r>
              <a:rPr sz="900" spc="-3" dirty="0">
                <a:latin typeface="Tahoma"/>
                <a:cs typeface="Tahoma"/>
              </a:rPr>
              <a:t>so</a:t>
            </a:r>
            <a:endParaRPr sz="900">
              <a:latin typeface="Tahoma"/>
              <a:cs typeface="Tahoma"/>
            </a:endParaRPr>
          </a:p>
          <a:p>
            <a:pPr marL="6405" algn="just">
              <a:lnSpc>
                <a:spcPts val="1082"/>
              </a:lnSpc>
            </a:pPr>
            <a:r>
              <a:rPr sz="900" spc="-3" dirty="0">
                <a:latin typeface="Tahoma"/>
                <a:cs typeface="Tahoma"/>
              </a:rPr>
              <a:t>that</a:t>
            </a:r>
            <a:r>
              <a:rPr sz="900" spc="-15" dirty="0">
                <a:latin typeface="Tahoma"/>
                <a:cs typeface="Tahoma"/>
              </a:rPr>
              <a:t> </a:t>
            </a:r>
            <a:r>
              <a:rPr sz="900" spc="-3" dirty="0">
                <a:latin typeface="Tahoma"/>
                <a:cs typeface="Tahoma"/>
              </a:rPr>
              <a:t>they</a:t>
            </a:r>
            <a:r>
              <a:rPr sz="900" spc="-8" dirty="0">
                <a:latin typeface="Tahoma"/>
                <a:cs typeface="Tahoma"/>
              </a:rPr>
              <a:t> </a:t>
            </a:r>
            <a:r>
              <a:rPr sz="900" spc="-3" dirty="0">
                <a:latin typeface="Tahoma"/>
                <a:cs typeface="Tahoma"/>
              </a:rPr>
              <a:t>can</a:t>
            </a:r>
            <a:r>
              <a:rPr sz="900" spc="-10" dirty="0">
                <a:latin typeface="Tahoma"/>
                <a:cs typeface="Tahoma"/>
              </a:rPr>
              <a:t> </a:t>
            </a:r>
            <a:r>
              <a:rPr sz="900" spc="-3" dirty="0">
                <a:latin typeface="Tahoma"/>
                <a:cs typeface="Tahoma"/>
              </a:rPr>
              <a:t>interact</a:t>
            </a:r>
            <a:r>
              <a:rPr sz="900" spc="-8" dirty="0">
                <a:latin typeface="Tahoma"/>
                <a:cs typeface="Tahoma"/>
              </a:rPr>
              <a:t> </a:t>
            </a:r>
            <a:r>
              <a:rPr sz="900" spc="-3" dirty="0">
                <a:latin typeface="Tahoma"/>
                <a:cs typeface="Tahoma"/>
              </a:rPr>
              <a:t>via</a:t>
            </a:r>
            <a:endParaRPr sz="900">
              <a:latin typeface="Tahoma"/>
              <a:cs typeface="Tahoma"/>
            </a:endParaRPr>
          </a:p>
          <a:p>
            <a:pPr marL="6405" algn="just">
              <a:lnSpc>
                <a:spcPts val="1082"/>
              </a:lnSpc>
            </a:pPr>
            <a:r>
              <a:rPr sz="900" spc="-3" dirty="0">
                <a:latin typeface="Tahoma"/>
                <a:cs typeface="Tahoma"/>
              </a:rPr>
              <a:t>short</a:t>
            </a:r>
            <a:r>
              <a:rPr sz="900" spc="-15" dirty="0">
                <a:latin typeface="Tahoma"/>
                <a:cs typeface="Tahoma"/>
              </a:rPr>
              <a:t> </a:t>
            </a:r>
            <a:r>
              <a:rPr sz="900" spc="-3" dirty="0">
                <a:latin typeface="Tahoma"/>
                <a:cs typeface="Tahoma"/>
              </a:rPr>
              <a:t>synaptic</a:t>
            </a:r>
            <a:r>
              <a:rPr sz="900" spc="-8" dirty="0">
                <a:latin typeface="Tahoma"/>
                <a:cs typeface="Tahoma"/>
              </a:rPr>
              <a:t> </a:t>
            </a:r>
            <a:r>
              <a:rPr sz="900" spc="-3" dirty="0">
                <a:latin typeface="Tahoma"/>
                <a:cs typeface="Tahoma"/>
              </a:rPr>
              <a:t>connections.</a:t>
            </a:r>
            <a:endParaRPr sz="900">
              <a:latin typeface="Tahoma"/>
              <a:cs typeface="Tahoma"/>
            </a:endParaRPr>
          </a:p>
        </p:txBody>
      </p:sp>
      <p:sp>
        <p:nvSpPr>
          <p:cNvPr id="9" name="object 9"/>
          <p:cNvSpPr txBox="1">
            <a:spLocks noGrp="1"/>
          </p:cNvSpPr>
          <p:nvPr>
            <p:ph type="title"/>
          </p:nvPr>
        </p:nvSpPr>
        <p:spPr>
          <a:xfrm>
            <a:off x="231786" y="357483"/>
            <a:ext cx="1528056"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a:t>
            </a:r>
            <a:r>
              <a:rPr sz="1600" spc="-18" dirty="0">
                <a:solidFill>
                  <a:srgbClr val="333399"/>
                </a:solidFill>
              </a:rPr>
              <a:t> </a:t>
            </a:r>
            <a:r>
              <a:rPr sz="1600" spc="-5" dirty="0">
                <a:solidFill>
                  <a:srgbClr val="333399"/>
                </a:solidFill>
              </a:rPr>
              <a:t>Inspiration</a:t>
            </a:r>
            <a:endParaRPr sz="1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3368" y="1034443"/>
            <a:ext cx="4236170" cy="1661597"/>
          </a:xfrm>
          <a:prstGeom prst="rect">
            <a:avLst/>
          </a:prstGeom>
        </p:spPr>
        <p:txBody>
          <a:bodyPr vert="horz" wrap="square" lIns="0" tIns="6084" rIns="0" bIns="0" rtlCol="0">
            <a:spAutoFit/>
          </a:bodyPr>
          <a:lstStyle/>
          <a:p>
            <a:pPr marL="179329" marR="2562" indent="-172924">
              <a:spcBef>
                <a:spcPts val="48"/>
              </a:spcBef>
              <a:buClr>
                <a:srgbClr val="3333CC"/>
              </a:buClr>
              <a:buSzPct val="58928"/>
              <a:buFont typeface="Wingdings"/>
              <a:buChar char=""/>
              <a:tabLst>
                <a:tab pos="179009" algn="l"/>
                <a:tab pos="179329" algn="l"/>
              </a:tabLst>
            </a:pPr>
            <a:r>
              <a:rPr sz="1400" spc="-3" dirty="0">
                <a:latin typeface="Tahoma"/>
                <a:cs typeface="Tahoma"/>
              </a:rPr>
              <a:t>Retinotopy:</a:t>
            </a:r>
            <a:r>
              <a:rPr sz="1400" spc="13" dirty="0">
                <a:latin typeface="Tahoma"/>
                <a:cs typeface="Tahoma"/>
              </a:rPr>
              <a:t> </a:t>
            </a:r>
            <a:r>
              <a:rPr sz="1400" spc="-3" dirty="0">
                <a:latin typeface="Tahoma"/>
                <a:cs typeface="Tahoma"/>
              </a:rPr>
              <a:t>in</a:t>
            </a:r>
            <a:r>
              <a:rPr sz="1400" dirty="0">
                <a:latin typeface="Tahoma"/>
                <a:cs typeface="Tahoma"/>
              </a:rPr>
              <a:t> </a:t>
            </a:r>
            <a:r>
              <a:rPr sz="1400" spc="-3" dirty="0">
                <a:latin typeface="Tahoma"/>
                <a:cs typeface="Tahoma"/>
              </a:rPr>
              <a:t>the</a:t>
            </a:r>
            <a:r>
              <a:rPr sz="1400" spc="3" dirty="0">
                <a:latin typeface="Tahoma"/>
                <a:cs typeface="Tahoma"/>
              </a:rPr>
              <a:t> </a:t>
            </a:r>
            <a:r>
              <a:rPr sz="1400" spc="-5" dirty="0">
                <a:latin typeface="Tahoma"/>
                <a:cs typeface="Tahoma"/>
              </a:rPr>
              <a:t>visual</a:t>
            </a:r>
            <a:r>
              <a:rPr sz="1400" spc="13" dirty="0">
                <a:latin typeface="Tahoma"/>
                <a:cs typeface="Tahoma"/>
              </a:rPr>
              <a:t> </a:t>
            </a:r>
            <a:r>
              <a:rPr sz="1400" spc="-3" dirty="0">
                <a:latin typeface="Tahoma"/>
                <a:cs typeface="Tahoma"/>
              </a:rPr>
              <a:t>system,</a:t>
            </a:r>
            <a:r>
              <a:rPr sz="1400" spc="10" dirty="0">
                <a:latin typeface="Tahoma"/>
                <a:cs typeface="Tahoma"/>
              </a:rPr>
              <a:t> </a:t>
            </a:r>
            <a:r>
              <a:rPr sz="1400" dirty="0">
                <a:latin typeface="Tahoma"/>
                <a:cs typeface="Tahoma"/>
              </a:rPr>
              <a:t>adjacent</a:t>
            </a:r>
            <a:r>
              <a:rPr sz="1400" spc="10" dirty="0">
                <a:latin typeface="Tahoma"/>
                <a:cs typeface="Tahoma"/>
              </a:rPr>
              <a:t> </a:t>
            </a:r>
            <a:r>
              <a:rPr sz="1400" spc="-3" dirty="0">
                <a:latin typeface="Tahoma"/>
                <a:cs typeface="Tahoma"/>
              </a:rPr>
              <a:t>spots</a:t>
            </a:r>
            <a:r>
              <a:rPr sz="1400" spc="3" dirty="0">
                <a:latin typeface="Tahoma"/>
                <a:cs typeface="Tahoma"/>
              </a:rPr>
              <a:t> </a:t>
            </a:r>
            <a:r>
              <a:rPr sz="1400" spc="-3" dirty="0">
                <a:latin typeface="Tahoma"/>
                <a:cs typeface="Tahoma"/>
              </a:rPr>
              <a:t>on </a:t>
            </a:r>
            <a:r>
              <a:rPr sz="1400" spc="-434" dirty="0">
                <a:latin typeface="Tahoma"/>
                <a:cs typeface="Tahoma"/>
              </a:rPr>
              <a:t> </a:t>
            </a:r>
            <a:r>
              <a:rPr sz="1400" spc="-5" dirty="0">
                <a:latin typeface="Tahoma"/>
                <a:cs typeface="Tahoma"/>
              </a:rPr>
              <a:t>the</a:t>
            </a:r>
            <a:r>
              <a:rPr sz="1400" spc="5" dirty="0">
                <a:latin typeface="Tahoma"/>
                <a:cs typeface="Tahoma"/>
              </a:rPr>
              <a:t> </a:t>
            </a:r>
            <a:r>
              <a:rPr sz="1400" spc="-3" dirty="0">
                <a:latin typeface="Tahoma"/>
                <a:cs typeface="Tahoma"/>
              </a:rPr>
              <a:t>retina</a:t>
            </a:r>
            <a:r>
              <a:rPr sz="1400" spc="13" dirty="0">
                <a:latin typeface="Tahoma"/>
                <a:cs typeface="Tahoma"/>
              </a:rPr>
              <a:t> </a:t>
            </a:r>
            <a:r>
              <a:rPr sz="1400" spc="-3" dirty="0">
                <a:latin typeface="Tahoma"/>
                <a:cs typeface="Tahoma"/>
              </a:rPr>
              <a:t>are</a:t>
            </a:r>
            <a:r>
              <a:rPr sz="1400" spc="10" dirty="0">
                <a:latin typeface="Tahoma"/>
                <a:cs typeface="Tahoma"/>
              </a:rPr>
              <a:t> </a:t>
            </a:r>
            <a:r>
              <a:rPr sz="1400" spc="-3" dirty="0">
                <a:latin typeface="Tahoma"/>
                <a:cs typeface="Tahoma"/>
              </a:rPr>
              <a:t>represented</a:t>
            </a:r>
            <a:r>
              <a:rPr sz="1400" spc="8" dirty="0">
                <a:latin typeface="Tahoma"/>
                <a:cs typeface="Tahoma"/>
              </a:rPr>
              <a:t> </a:t>
            </a:r>
            <a:r>
              <a:rPr sz="1400" spc="-3" dirty="0">
                <a:latin typeface="Tahoma"/>
                <a:cs typeface="Tahoma"/>
              </a:rPr>
              <a:t>by</a:t>
            </a:r>
            <a:r>
              <a:rPr sz="1400" spc="10" dirty="0">
                <a:latin typeface="Tahoma"/>
                <a:cs typeface="Tahoma"/>
              </a:rPr>
              <a:t> </a:t>
            </a:r>
            <a:r>
              <a:rPr sz="1400" dirty="0">
                <a:latin typeface="Tahoma"/>
                <a:cs typeface="Tahoma"/>
              </a:rPr>
              <a:t>adjacent</a:t>
            </a:r>
            <a:r>
              <a:rPr sz="1400" spc="10" dirty="0">
                <a:latin typeface="Tahoma"/>
                <a:cs typeface="Tahoma"/>
              </a:rPr>
              <a:t> </a:t>
            </a:r>
            <a:r>
              <a:rPr sz="1400" dirty="0">
                <a:latin typeface="Tahoma"/>
                <a:cs typeface="Tahoma"/>
              </a:rPr>
              <a:t>neurons</a:t>
            </a:r>
            <a:r>
              <a:rPr sz="1400" spc="8" dirty="0">
                <a:latin typeface="Tahoma"/>
                <a:cs typeface="Tahoma"/>
              </a:rPr>
              <a:t> </a:t>
            </a:r>
            <a:r>
              <a:rPr sz="1400" spc="-3" dirty="0">
                <a:latin typeface="Tahoma"/>
                <a:cs typeface="Tahoma"/>
              </a:rPr>
              <a:t>in </a:t>
            </a:r>
            <a:r>
              <a:rPr sz="1400" dirty="0">
                <a:latin typeface="Tahoma"/>
                <a:cs typeface="Tahoma"/>
              </a:rPr>
              <a:t> </a:t>
            </a:r>
            <a:r>
              <a:rPr sz="1400" spc="-3" dirty="0">
                <a:latin typeface="Tahoma"/>
                <a:cs typeface="Tahoma"/>
              </a:rPr>
              <a:t>the</a:t>
            </a:r>
            <a:r>
              <a:rPr sz="1400" spc="3" dirty="0">
                <a:latin typeface="Tahoma"/>
                <a:cs typeface="Tahoma"/>
              </a:rPr>
              <a:t> </a:t>
            </a:r>
            <a:r>
              <a:rPr sz="1400" dirty="0">
                <a:latin typeface="Tahoma"/>
                <a:cs typeface="Tahoma"/>
              </a:rPr>
              <a:t>lateral</a:t>
            </a:r>
            <a:r>
              <a:rPr sz="1400" spc="15" dirty="0">
                <a:latin typeface="Tahoma"/>
                <a:cs typeface="Tahoma"/>
              </a:rPr>
              <a:t> </a:t>
            </a:r>
            <a:r>
              <a:rPr sz="1400" spc="-3" dirty="0">
                <a:latin typeface="Tahoma"/>
                <a:cs typeface="Tahoma"/>
              </a:rPr>
              <a:t>geniculate</a:t>
            </a:r>
            <a:r>
              <a:rPr sz="1400" spc="10" dirty="0">
                <a:latin typeface="Tahoma"/>
                <a:cs typeface="Tahoma"/>
              </a:rPr>
              <a:t> </a:t>
            </a:r>
            <a:r>
              <a:rPr sz="1400" dirty="0">
                <a:latin typeface="Tahoma"/>
                <a:cs typeface="Tahoma"/>
              </a:rPr>
              <a:t>nucleus</a:t>
            </a:r>
            <a:r>
              <a:rPr sz="1400" spc="3" dirty="0">
                <a:latin typeface="Tahoma"/>
                <a:cs typeface="Tahoma"/>
              </a:rPr>
              <a:t> </a:t>
            </a:r>
            <a:r>
              <a:rPr sz="1400" spc="-3" dirty="0">
                <a:latin typeface="Tahoma"/>
                <a:cs typeface="Tahoma"/>
              </a:rPr>
              <a:t>and</a:t>
            </a:r>
            <a:r>
              <a:rPr sz="1400" spc="8" dirty="0">
                <a:latin typeface="Tahoma"/>
                <a:cs typeface="Tahoma"/>
              </a:rPr>
              <a:t> </a:t>
            </a:r>
            <a:r>
              <a:rPr sz="1400" spc="-3" dirty="0">
                <a:latin typeface="Tahoma"/>
                <a:cs typeface="Tahoma"/>
              </a:rPr>
              <a:t>the</a:t>
            </a:r>
            <a:r>
              <a:rPr sz="1400" spc="3" dirty="0">
                <a:latin typeface="Tahoma"/>
                <a:cs typeface="Tahoma"/>
              </a:rPr>
              <a:t> </a:t>
            </a:r>
            <a:r>
              <a:rPr sz="1400" spc="-3" dirty="0">
                <a:latin typeface="Tahoma"/>
                <a:cs typeface="Tahoma"/>
              </a:rPr>
              <a:t>primary </a:t>
            </a:r>
            <a:r>
              <a:rPr sz="1400" dirty="0">
                <a:latin typeface="Tahoma"/>
                <a:cs typeface="Tahoma"/>
              </a:rPr>
              <a:t> </a:t>
            </a:r>
            <a:r>
              <a:rPr sz="1400" spc="-5" dirty="0">
                <a:latin typeface="Tahoma"/>
                <a:cs typeface="Tahoma"/>
              </a:rPr>
              <a:t>visual</a:t>
            </a:r>
            <a:r>
              <a:rPr sz="1400" spc="10" dirty="0">
                <a:latin typeface="Tahoma"/>
                <a:cs typeface="Tahoma"/>
              </a:rPr>
              <a:t> </a:t>
            </a:r>
            <a:r>
              <a:rPr sz="1400" spc="-3" dirty="0">
                <a:latin typeface="Tahoma"/>
                <a:cs typeface="Tahoma"/>
              </a:rPr>
              <a:t>cortex.</a:t>
            </a:r>
            <a:endParaRPr sz="1400">
              <a:latin typeface="Tahoma"/>
              <a:cs typeface="Tahoma"/>
            </a:endParaRPr>
          </a:p>
          <a:p>
            <a:pPr marL="179329" marR="141862" indent="-172924">
              <a:lnSpc>
                <a:spcPct val="99300"/>
              </a:lnSpc>
              <a:spcBef>
                <a:spcPts val="1223"/>
              </a:spcBef>
              <a:buClr>
                <a:srgbClr val="3333CC"/>
              </a:buClr>
              <a:buSzPct val="58928"/>
              <a:buFont typeface="Wingdings"/>
              <a:buChar char=""/>
              <a:tabLst>
                <a:tab pos="179009" algn="l"/>
                <a:tab pos="179329" algn="l"/>
              </a:tabLst>
            </a:pPr>
            <a:r>
              <a:rPr sz="1400" dirty="0">
                <a:latin typeface="Tahoma"/>
                <a:cs typeface="Tahoma"/>
              </a:rPr>
              <a:t>Tonotopy:</a:t>
            </a:r>
            <a:r>
              <a:rPr sz="1400" spc="8" dirty="0">
                <a:latin typeface="Tahoma"/>
                <a:cs typeface="Tahoma"/>
              </a:rPr>
              <a:t> </a:t>
            </a:r>
            <a:r>
              <a:rPr sz="1400" spc="-3" dirty="0">
                <a:latin typeface="Tahoma"/>
                <a:cs typeface="Tahoma"/>
              </a:rPr>
              <a:t>in</a:t>
            </a:r>
            <a:r>
              <a:rPr sz="1400" dirty="0">
                <a:latin typeface="Tahoma"/>
                <a:cs typeface="Tahoma"/>
              </a:rPr>
              <a:t> </a:t>
            </a:r>
            <a:r>
              <a:rPr sz="1400" spc="-3" dirty="0">
                <a:latin typeface="Tahoma"/>
                <a:cs typeface="Tahoma"/>
              </a:rPr>
              <a:t>the</a:t>
            </a:r>
            <a:r>
              <a:rPr sz="1400" spc="8" dirty="0">
                <a:latin typeface="Tahoma"/>
                <a:cs typeface="Tahoma"/>
              </a:rPr>
              <a:t> </a:t>
            </a:r>
            <a:r>
              <a:rPr sz="1400" spc="-3" dirty="0">
                <a:latin typeface="Tahoma"/>
                <a:cs typeface="Tahoma"/>
              </a:rPr>
              <a:t>auditory</a:t>
            </a:r>
            <a:r>
              <a:rPr sz="1400" spc="13" dirty="0">
                <a:latin typeface="Tahoma"/>
                <a:cs typeface="Tahoma"/>
              </a:rPr>
              <a:t> </a:t>
            </a:r>
            <a:r>
              <a:rPr sz="1400" spc="-3" dirty="0">
                <a:latin typeface="Tahoma"/>
                <a:cs typeface="Tahoma"/>
              </a:rPr>
              <a:t>system,</a:t>
            </a:r>
            <a:r>
              <a:rPr sz="1400" spc="8" dirty="0">
                <a:latin typeface="Tahoma"/>
                <a:cs typeface="Tahoma"/>
              </a:rPr>
              <a:t> </a:t>
            </a:r>
            <a:r>
              <a:rPr sz="1400" spc="-3" dirty="0">
                <a:latin typeface="Tahoma"/>
                <a:cs typeface="Tahoma"/>
              </a:rPr>
              <a:t>tones</a:t>
            </a:r>
            <a:r>
              <a:rPr sz="1400" spc="3" dirty="0">
                <a:latin typeface="Tahoma"/>
                <a:cs typeface="Tahoma"/>
              </a:rPr>
              <a:t> </a:t>
            </a:r>
            <a:r>
              <a:rPr sz="1400" dirty="0">
                <a:latin typeface="Tahoma"/>
                <a:cs typeface="Tahoma"/>
              </a:rPr>
              <a:t>close</a:t>
            </a:r>
            <a:r>
              <a:rPr sz="1400" spc="5" dirty="0">
                <a:latin typeface="Tahoma"/>
                <a:cs typeface="Tahoma"/>
              </a:rPr>
              <a:t> </a:t>
            </a:r>
            <a:r>
              <a:rPr sz="1400" spc="-5" dirty="0">
                <a:latin typeface="Tahoma"/>
                <a:cs typeface="Tahoma"/>
              </a:rPr>
              <a:t>to </a:t>
            </a:r>
            <a:r>
              <a:rPr sz="1400" spc="-3" dirty="0">
                <a:latin typeface="Tahoma"/>
                <a:cs typeface="Tahoma"/>
              </a:rPr>
              <a:t> each</a:t>
            </a:r>
            <a:r>
              <a:rPr sz="1400" spc="3" dirty="0">
                <a:latin typeface="Tahoma"/>
                <a:cs typeface="Tahoma"/>
              </a:rPr>
              <a:t> </a:t>
            </a:r>
            <a:r>
              <a:rPr sz="1400" spc="-3" dirty="0">
                <a:latin typeface="Tahoma"/>
                <a:cs typeface="Tahoma"/>
              </a:rPr>
              <a:t>other</a:t>
            </a:r>
            <a:r>
              <a:rPr sz="1400" spc="13" dirty="0">
                <a:latin typeface="Tahoma"/>
                <a:cs typeface="Tahoma"/>
              </a:rPr>
              <a:t> </a:t>
            </a:r>
            <a:r>
              <a:rPr sz="1400" spc="-3" dirty="0">
                <a:latin typeface="Tahoma"/>
                <a:cs typeface="Tahoma"/>
              </a:rPr>
              <a:t>in</a:t>
            </a:r>
            <a:r>
              <a:rPr sz="1400" spc="3" dirty="0">
                <a:latin typeface="Tahoma"/>
                <a:cs typeface="Tahoma"/>
              </a:rPr>
              <a:t> </a:t>
            </a:r>
            <a:r>
              <a:rPr sz="1400" spc="-3" dirty="0">
                <a:latin typeface="Tahoma"/>
                <a:cs typeface="Tahoma"/>
              </a:rPr>
              <a:t>terms</a:t>
            </a:r>
            <a:r>
              <a:rPr sz="1400" spc="3" dirty="0">
                <a:latin typeface="Tahoma"/>
                <a:cs typeface="Tahoma"/>
              </a:rPr>
              <a:t> </a:t>
            </a:r>
            <a:r>
              <a:rPr sz="1400" dirty="0">
                <a:latin typeface="Tahoma"/>
                <a:cs typeface="Tahoma"/>
              </a:rPr>
              <a:t>of </a:t>
            </a:r>
            <a:r>
              <a:rPr sz="1400" spc="-3" dirty="0">
                <a:latin typeface="Tahoma"/>
                <a:cs typeface="Tahoma"/>
              </a:rPr>
              <a:t>frequency</a:t>
            </a:r>
            <a:r>
              <a:rPr sz="1400" spc="10" dirty="0">
                <a:latin typeface="Tahoma"/>
                <a:cs typeface="Tahoma"/>
              </a:rPr>
              <a:t> </a:t>
            </a:r>
            <a:r>
              <a:rPr sz="1400" spc="-3" dirty="0">
                <a:latin typeface="Tahoma"/>
                <a:cs typeface="Tahoma"/>
              </a:rPr>
              <a:t>are</a:t>
            </a:r>
            <a:r>
              <a:rPr sz="1400" spc="15" dirty="0">
                <a:latin typeface="Tahoma"/>
                <a:cs typeface="Tahoma"/>
              </a:rPr>
              <a:t> </a:t>
            </a:r>
            <a:r>
              <a:rPr sz="1400" spc="-3" dirty="0">
                <a:latin typeface="Tahoma"/>
                <a:cs typeface="Tahoma"/>
              </a:rPr>
              <a:t>represented </a:t>
            </a:r>
            <a:r>
              <a:rPr sz="1400" spc="-434" dirty="0">
                <a:latin typeface="Tahoma"/>
                <a:cs typeface="Tahoma"/>
              </a:rPr>
              <a:t> </a:t>
            </a:r>
            <a:r>
              <a:rPr sz="1400" spc="-3" dirty="0">
                <a:latin typeface="Tahoma"/>
                <a:cs typeface="Tahoma"/>
              </a:rPr>
              <a:t>in</a:t>
            </a:r>
            <a:r>
              <a:rPr sz="1400" spc="5" dirty="0">
                <a:latin typeface="Tahoma"/>
                <a:cs typeface="Tahoma"/>
              </a:rPr>
              <a:t> </a:t>
            </a:r>
            <a:r>
              <a:rPr sz="1400" spc="-3" dirty="0">
                <a:latin typeface="Tahoma"/>
                <a:cs typeface="Tahoma"/>
              </a:rPr>
              <a:t>topologically</a:t>
            </a:r>
            <a:r>
              <a:rPr sz="1400" spc="20" dirty="0">
                <a:latin typeface="Tahoma"/>
                <a:cs typeface="Tahoma"/>
              </a:rPr>
              <a:t> </a:t>
            </a:r>
            <a:r>
              <a:rPr sz="1400" spc="-3" dirty="0">
                <a:latin typeface="Tahoma"/>
                <a:cs typeface="Tahoma"/>
              </a:rPr>
              <a:t>neighboring</a:t>
            </a:r>
            <a:r>
              <a:rPr sz="1400" spc="20" dirty="0">
                <a:latin typeface="Tahoma"/>
                <a:cs typeface="Tahoma"/>
              </a:rPr>
              <a:t> </a:t>
            </a:r>
            <a:r>
              <a:rPr sz="1400" spc="-3" dirty="0">
                <a:latin typeface="Tahoma"/>
                <a:cs typeface="Tahoma"/>
              </a:rPr>
              <a:t>regions</a:t>
            </a:r>
            <a:r>
              <a:rPr sz="1400" spc="13" dirty="0">
                <a:latin typeface="Tahoma"/>
                <a:cs typeface="Tahoma"/>
              </a:rPr>
              <a:t> </a:t>
            </a:r>
            <a:r>
              <a:rPr sz="1400" spc="-3" dirty="0">
                <a:latin typeface="Tahoma"/>
                <a:cs typeface="Tahoma"/>
              </a:rPr>
              <a:t>in</a:t>
            </a:r>
            <a:r>
              <a:rPr sz="1400" spc="5" dirty="0">
                <a:latin typeface="Tahoma"/>
                <a:cs typeface="Tahoma"/>
              </a:rPr>
              <a:t> </a:t>
            </a:r>
            <a:r>
              <a:rPr sz="1400" spc="-3" dirty="0">
                <a:latin typeface="Tahoma"/>
                <a:cs typeface="Tahoma"/>
              </a:rPr>
              <a:t>the</a:t>
            </a:r>
            <a:r>
              <a:rPr sz="1400" spc="8" dirty="0">
                <a:latin typeface="Tahoma"/>
                <a:cs typeface="Tahoma"/>
              </a:rPr>
              <a:t> </a:t>
            </a:r>
            <a:r>
              <a:rPr sz="1400" spc="-3" dirty="0">
                <a:latin typeface="Tahoma"/>
                <a:cs typeface="Tahoma"/>
              </a:rPr>
              <a:t>brain.</a:t>
            </a:r>
            <a:endParaRPr sz="1400">
              <a:latin typeface="Tahoma"/>
              <a:cs typeface="Tahoma"/>
            </a:endParaRPr>
          </a:p>
        </p:txBody>
      </p:sp>
      <p:sp>
        <p:nvSpPr>
          <p:cNvPr id="3" name="object 3"/>
          <p:cNvSpPr txBox="1"/>
          <p:nvPr/>
        </p:nvSpPr>
        <p:spPr>
          <a:xfrm>
            <a:off x="4360002" y="3244389"/>
            <a:ext cx="111410" cy="114189"/>
          </a:xfrm>
          <a:prstGeom prst="rect">
            <a:avLst/>
          </a:prstGeom>
        </p:spPr>
        <p:txBody>
          <a:bodyPr vert="horz" wrap="square" lIns="0" tIns="6405" rIns="0" bIns="0" rtlCol="0">
            <a:spAutoFit/>
          </a:bodyPr>
          <a:lstStyle/>
          <a:p>
            <a:pPr marL="6405">
              <a:spcBef>
                <a:spcPts val="50"/>
              </a:spcBef>
            </a:pPr>
            <a:r>
              <a:rPr sz="700" dirty="0">
                <a:latin typeface="Tahoma"/>
                <a:cs typeface="Tahoma"/>
              </a:rPr>
              <a:t>26</a:t>
            </a:r>
            <a:endParaRPr sz="700">
              <a:latin typeface="Tahoma"/>
              <a:cs typeface="Tahoma"/>
            </a:endParaRPr>
          </a:p>
        </p:txBody>
      </p:sp>
      <p:sp>
        <p:nvSpPr>
          <p:cNvPr id="4" name="object 4"/>
          <p:cNvSpPr txBox="1">
            <a:spLocks noGrp="1"/>
          </p:cNvSpPr>
          <p:nvPr>
            <p:ph type="title"/>
          </p:nvPr>
        </p:nvSpPr>
        <p:spPr>
          <a:xfrm>
            <a:off x="231786" y="357483"/>
            <a:ext cx="1528056"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a:t>
            </a:r>
            <a:r>
              <a:rPr sz="1600" spc="-18" dirty="0">
                <a:solidFill>
                  <a:srgbClr val="333399"/>
                </a:solidFill>
              </a:rPr>
              <a:t> </a:t>
            </a:r>
            <a:r>
              <a:rPr sz="1600" spc="-5" dirty="0">
                <a:solidFill>
                  <a:srgbClr val="333399"/>
                </a:solidFill>
              </a:rPr>
              <a:t>Inspiration</a:t>
            </a:r>
            <a:endParaRPr sz="16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7455" y="899026"/>
            <a:ext cx="1309076" cy="1408333"/>
            <a:chOff x="411480" y="1781555"/>
            <a:chExt cx="2596515" cy="2790825"/>
          </a:xfrm>
        </p:grpSpPr>
        <p:pic>
          <p:nvPicPr>
            <p:cNvPr id="3" name="object 3"/>
            <p:cNvPicPr/>
            <p:nvPr/>
          </p:nvPicPr>
          <p:blipFill>
            <a:blip r:embed="rId2" cstate="print"/>
            <a:stretch>
              <a:fillRect/>
            </a:stretch>
          </p:blipFill>
          <p:spPr>
            <a:xfrm>
              <a:off x="411480" y="1781555"/>
              <a:ext cx="2596230" cy="2790444"/>
            </a:xfrm>
            <a:prstGeom prst="rect">
              <a:avLst/>
            </a:prstGeom>
          </p:spPr>
        </p:pic>
        <p:pic>
          <p:nvPicPr>
            <p:cNvPr id="4" name="object 4"/>
            <p:cNvPicPr/>
            <p:nvPr/>
          </p:nvPicPr>
          <p:blipFill>
            <a:blip r:embed="rId3" cstate="print"/>
            <a:stretch>
              <a:fillRect/>
            </a:stretch>
          </p:blipFill>
          <p:spPr>
            <a:xfrm>
              <a:off x="1345691" y="3723132"/>
              <a:ext cx="807720" cy="835152"/>
            </a:xfrm>
            <a:prstGeom prst="rect">
              <a:avLst/>
            </a:prstGeom>
          </p:spPr>
        </p:pic>
        <p:pic>
          <p:nvPicPr>
            <p:cNvPr id="5" name="object 5"/>
            <p:cNvPicPr/>
            <p:nvPr/>
          </p:nvPicPr>
          <p:blipFill>
            <a:blip r:embed="rId4" cstate="print"/>
            <a:stretch>
              <a:fillRect/>
            </a:stretch>
          </p:blipFill>
          <p:spPr>
            <a:xfrm>
              <a:off x="1741932" y="3505200"/>
              <a:ext cx="15239" cy="13715"/>
            </a:xfrm>
            <a:prstGeom prst="rect">
              <a:avLst/>
            </a:prstGeom>
          </p:spPr>
        </p:pic>
        <p:pic>
          <p:nvPicPr>
            <p:cNvPr id="6" name="object 6"/>
            <p:cNvPicPr/>
            <p:nvPr/>
          </p:nvPicPr>
          <p:blipFill>
            <a:blip r:embed="rId5" cstate="print"/>
            <a:stretch>
              <a:fillRect/>
            </a:stretch>
          </p:blipFill>
          <p:spPr>
            <a:xfrm>
              <a:off x="1473708" y="3223259"/>
              <a:ext cx="551688" cy="577595"/>
            </a:xfrm>
            <a:prstGeom prst="rect">
              <a:avLst/>
            </a:prstGeom>
          </p:spPr>
        </p:pic>
      </p:grpSp>
      <p:grpSp>
        <p:nvGrpSpPr>
          <p:cNvPr id="7" name="object 7"/>
          <p:cNvGrpSpPr/>
          <p:nvPr/>
        </p:nvGrpSpPr>
        <p:grpSpPr>
          <a:xfrm>
            <a:off x="1794097" y="2116441"/>
            <a:ext cx="2521789" cy="586084"/>
            <a:chOff x="3558540" y="4194047"/>
            <a:chExt cx="5001895" cy="1161415"/>
          </a:xfrm>
        </p:grpSpPr>
        <p:pic>
          <p:nvPicPr>
            <p:cNvPr id="8" name="object 8"/>
            <p:cNvPicPr/>
            <p:nvPr/>
          </p:nvPicPr>
          <p:blipFill>
            <a:blip r:embed="rId6" cstate="print"/>
            <a:stretch>
              <a:fillRect/>
            </a:stretch>
          </p:blipFill>
          <p:spPr>
            <a:xfrm>
              <a:off x="3631641" y="4271146"/>
              <a:ext cx="4928716" cy="976297"/>
            </a:xfrm>
            <a:prstGeom prst="rect">
              <a:avLst/>
            </a:prstGeom>
          </p:spPr>
        </p:pic>
        <p:pic>
          <p:nvPicPr>
            <p:cNvPr id="9" name="object 9"/>
            <p:cNvPicPr/>
            <p:nvPr/>
          </p:nvPicPr>
          <p:blipFill>
            <a:blip r:embed="rId7" cstate="print"/>
            <a:stretch>
              <a:fillRect/>
            </a:stretch>
          </p:blipFill>
          <p:spPr>
            <a:xfrm>
              <a:off x="3558540" y="4194047"/>
              <a:ext cx="4986527" cy="1161288"/>
            </a:xfrm>
            <a:prstGeom prst="rect">
              <a:avLst/>
            </a:prstGeom>
          </p:spPr>
        </p:pic>
      </p:grpSp>
      <p:sp>
        <p:nvSpPr>
          <p:cNvPr id="10" name="object 10"/>
          <p:cNvSpPr txBox="1"/>
          <p:nvPr/>
        </p:nvSpPr>
        <p:spPr>
          <a:xfrm>
            <a:off x="1920875" y="2206420"/>
            <a:ext cx="2305050" cy="311877"/>
          </a:xfrm>
          <a:prstGeom prst="rect">
            <a:avLst/>
          </a:prstGeom>
          <a:solidFill>
            <a:srgbClr val="FFFFFF"/>
          </a:solidFill>
        </p:spPr>
        <p:txBody>
          <a:bodyPr vert="horz" wrap="square" lIns="0" tIns="29461" rIns="0" bIns="0" rtlCol="0">
            <a:spAutoFit/>
          </a:bodyPr>
          <a:lstStyle/>
          <a:p>
            <a:pPr marL="46433" marR="122328" indent="35866">
              <a:lnSpc>
                <a:spcPts val="1069"/>
              </a:lnSpc>
              <a:spcBef>
                <a:spcPts val="231"/>
              </a:spcBef>
            </a:pPr>
            <a:r>
              <a:rPr sz="900" dirty="0">
                <a:latin typeface="Tahoma"/>
                <a:cs typeface="Tahoma"/>
              </a:rPr>
              <a:t>The bigger </a:t>
            </a:r>
            <a:r>
              <a:rPr sz="900" spc="-3" dirty="0">
                <a:latin typeface="Tahoma"/>
                <a:cs typeface="Tahoma"/>
              </a:rPr>
              <a:t>areas like your lips </a:t>
            </a:r>
            <a:r>
              <a:rPr sz="900" dirty="0">
                <a:latin typeface="Tahoma"/>
                <a:cs typeface="Tahoma"/>
              </a:rPr>
              <a:t>and hands </a:t>
            </a:r>
            <a:r>
              <a:rPr sz="900" spc="-277" dirty="0">
                <a:latin typeface="Tahoma"/>
                <a:cs typeface="Tahoma"/>
              </a:rPr>
              <a:t> </a:t>
            </a:r>
            <a:r>
              <a:rPr sz="900" spc="-5" dirty="0">
                <a:latin typeface="Tahoma"/>
                <a:cs typeface="Tahoma"/>
              </a:rPr>
              <a:t>represented</a:t>
            </a:r>
            <a:r>
              <a:rPr sz="900" spc="5" dirty="0">
                <a:latin typeface="Tahoma"/>
                <a:cs typeface="Tahoma"/>
              </a:rPr>
              <a:t> </a:t>
            </a:r>
            <a:r>
              <a:rPr sz="900" spc="-3" dirty="0">
                <a:latin typeface="Tahoma"/>
                <a:cs typeface="Tahoma"/>
              </a:rPr>
              <a:t>here are</a:t>
            </a:r>
            <a:r>
              <a:rPr sz="900" spc="5" dirty="0">
                <a:latin typeface="Tahoma"/>
                <a:cs typeface="Tahoma"/>
              </a:rPr>
              <a:t> </a:t>
            </a:r>
            <a:r>
              <a:rPr sz="900" spc="-3" dirty="0">
                <a:latin typeface="Tahoma"/>
                <a:cs typeface="Tahoma"/>
              </a:rPr>
              <a:t>the </a:t>
            </a:r>
            <a:r>
              <a:rPr sz="900" dirty="0">
                <a:latin typeface="Tahoma"/>
                <a:cs typeface="Tahoma"/>
              </a:rPr>
              <a:t>most</a:t>
            </a:r>
            <a:r>
              <a:rPr sz="900" spc="-3" dirty="0">
                <a:latin typeface="Tahoma"/>
                <a:cs typeface="Tahoma"/>
              </a:rPr>
              <a:t> </a:t>
            </a:r>
            <a:r>
              <a:rPr sz="900" spc="-5" dirty="0">
                <a:latin typeface="Tahoma"/>
                <a:cs typeface="Tahoma"/>
              </a:rPr>
              <a:t>sensitive.</a:t>
            </a:r>
            <a:endParaRPr sz="900">
              <a:latin typeface="Tahoma"/>
              <a:cs typeface="Tahoma"/>
            </a:endParaRPr>
          </a:p>
        </p:txBody>
      </p:sp>
      <p:grpSp>
        <p:nvGrpSpPr>
          <p:cNvPr id="11" name="object 11"/>
          <p:cNvGrpSpPr/>
          <p:nvPr/>
        </p:nvGrpSpPr>
        <p:grpSpPr>
          <a:xfrm>
            <a:off x="1505965" y="1184346"/>
            <a:ext cx="3104134" cy="839873"/>
            <a:chOff x="2987039" y="2346960"/>
            <a:chExt cx="6156960" cy="1664335"/>
          </a:xfrm>
        </p:grpSpPr>
        <p:pic>
          <p:nvPicPr>
            <p:cNvPr id="12" name="object 12"/>
            <p:cNvPicPr/>
            <p:nvPr/>
          </p:nvPicPr>
          <p:blipFill>
            <a:blip r:embed="rId8" cstate="print"/>
            <a:stretch>
              <a:fillRect/>
            </a:stretch>
          </p:blipFill>
          <p:spPr>
            <a:xfrm>
              <a:off x="3115344" y="2450672"/>
              <a:ext cx="6028655" cy="1441583"/>
            </a:xfrm>
            <a:prstGeom prst="rect">
              <a:avLst/>
            </a:prstGeom>
          </p:spPr>
        </p:pic>
        <p:pic>
          <p:nvPicPr>
            <p:cNvPr id="13" name="object 13"/>
            <p:cNvPicPr/>
            <p:nvPr/>
          </p:nvPicPr>
          <p:blipFill>
            <a:blip r:embed="rId9" cstate="print"/>
            <a:stretch>
              <a:fillRect/>
            </a:stretch>
          </p:blipFill>
          <p:spPr>
            <a:xfrm>
              <a:off x="2987039" y="2346960"/>
              <a:ext cx="6156960" cy="1664208"/>
            </a:xfrm>
            <a:prstGeom prst="rect">
              <a:avLst/>
            </a:prstGeom>
          </p:spPr>
        </p:pic>
        <p:sp>
          <p:nvSpPr>
            <p:cNvPr id="14" name="object 14"/>
            <p:cNvSpPr/>
            <p:nvPr/>
          </p:nvSpPr>
          <p:spPr>
            <a:xfrm>
              <a:off x="3352799" y="2638044"/>
              <a:ext cx="5715000" cy="925194"/>
            </a:xfrm>
            <a:custGeom>
              <a:avLst/>
              <a:gdLst/>
              <a:ahLst/>
              <a:cxnLst/>
              <a:rect l="l" t="t" r="r" b="b"/>
              <a:pathLst>
                <a:path w="5715000" h="925195">
                  <a:moveTo>
                    <a:pt x="5715000" y="0"/>
                  </a:moveTo>
                  <a:lnTo>
                    <a:pt x="0" y="0"/>
                  </a:lnTo>
                  <a:lnTo>
                    <a:pt x="0" y="925067"/>
                  </a:lnTo>
                  <a:lnTo>
                    <a:pt x="5715000" y="925067"/>
                  </a:lnTo>
                  <a:lnTo>
                    <a:pt x="5715000" y="0"/>
                  </a:lnTo>
                  <a:close/>
                </a:path>
              </a:pathLst>
            </a:custGeom>
            <a:solidFill>
              <a:srgbClr val="FFFFFF"/>
            </a:solidFill>
          </p:spPr>
          <p:txBody>
            <a:bodyPr wrap="square" lIns="0" tIns="0" rIns="0" bIns="0" rtlCol="0"/>
            <a:lstStyle/>
            <a:p>
              <a:endParaRPr/>
            </a:p>
          </p:txBody>
        </p:sp>
      </p:grpSp>
      <p:sp>
        <p:nvSpPr>
          <p:cNvPr id="15" name="object 15"/>
          <p:cNvSpPr txBox="1"/>
          <p:nvPr/>
        </p:nvSpPr>
        <p:spPr>
          <a:xfrm>
            <a:off x="1730389" y="1347769"/>
            <a:ext cx="2782387" cy="418703"/>
          </a:xfrm>
          <a:prstGeom prst="rect">
            <a:avLst/>
          </a:prstGeom>
        </p:spPr>
        <p:txBody>
          <a:bodyPr vert="horz" wrap="square" lIns="0" tIns="7365" rIns="0" bIns="0" rtlCol="0">
            <a:spAutoFit/>
          </a:bodyPr>
          <a:lstStyle/>
          <a:p>
            <a:pPr marL="6405" marR="2562" algn="just">
              <a:lnSpc>
                <a:spcPct val="99200"/>
              </a:lnSpc>
              <a:spcBef>
                <a:spcPts val="57"/>
              </a:spcBef>
            </a:pPr>
            <a:r>
              <a:rPr sz="900" spc="-3" dirty="0">
                <a:latin typeface="Tahoma"/>
                <a:cs typeface="Tahoma"/>
              </a:rPr>
              <a:t>"The finger tips </a:t>
            </a:r>
            <a:r>
              <a:rPr sz="900" dirty="0">
                <a:latin typeface="Tahoma"/>
                <a:cs typeface="Tahoma"/>
              </a:rPr>
              <a:t>of humans </a:t>
            </a:r>
            <a:r>
              <a:rPr sz="900" spc="-3" dirty="0">
                <a:latin typeface="Tahoma"/>
                <a:cs typeface="Tahoma"/>
              </a:rPr>
              <a:t>have the </a:t>
            </a:r>
            <a:r>
              <a:rPr sz="900" dirty="0">
                <a:latin typeface="Tahoma"/>
                <a:cs typeface="Tahoma"/>
              </a:rPr>
              <a:t>highest </a:t>
            </a:r>
            <a:r>
              <a:rPr sz="900" spc="-3" dirty="0">
                <a:latin typeface="Tahoma"/>
                <a:cs typeface="Tahoma"/>
              </a:rPr>
              <a:t>density </a:t>
            </a:r>
            <a:r>
              <a:rPr sz="900" dirty="0">
                <a:latin typeface="Tahoma"/>
                <a:cs typeface="Tahoma"/>
              </a:rPr>
              <a:t>of </a:t>
            </a:r>
            <a:r>
              <a:rPr sz="900" spc="-280" dirty="0">
                <a:latin typeface="Tahoma"/>
                <a:cs typeface="Tahoma"/>
              </a:rPr>
              <a:t> </a:t>
            </a:r>
            <a:r>
              <a:rPr sz="900" spc="-5" dirty="0">
                <a:latin typeface="Tahoma"/>
                <a:cs typeface="Tahoma"/>
              </a:rPr>
              <a:t>receptors: </a:t>
            </a:r>
            <a:r>
              <a:rPr sz="900" dirty="0">
                <a:latin typeface="Tahoma"/>
                <a:cs typeface="Tahoma"/>
              </a:rPr>
              <a:t>about </a:t>
            </a:r>
            <a:r>
              <a:rPr sz="900" b="1" dirty="0">
                <a:solidFill>
                  <a:srgbClr val="FF0000"/>
                </a:solidFill>
                <a:latin typeface="Tahoma"/>
                <a:cs typeface="Tahoma"/>
              </a:rPr>
              <a:t>2500 </a:t>
            </a:r>
            <a:r>
              <a:rPr sz="900" b="1" spc="-3" dirty="0">
                <a:solidFill>
                  <a:srgbClr val="FF0000"/>
                </a:solidFill>
                <a:latin typeface="Tahoma"/>
                <a:cs typeface="Tahoma"/>
              </a:rPr>
              <a:t>per square cm</a:t>
            </a:r>
            <a:r>
              <a:rPr sz="900" spc="-3" dirty="0">
                <a:latin typeface="Tahoma"/>
                <a:cs typeface="Tahoma"/>
              </a:rPr>
              <a:t>!" </a:t>
            </a:r>
            <a:r>
              <a:rPr sz="900" spc="-5" dirty="0">
                <a:latin typeface="Tahoma"/>
                <a:cs typeface="Tahoma"/>
              </a:rPr>
              <a:t>(Kandel </a:t>
            </a:r>
            <a:r>
              <a:rPr sz="900" dirty="0">
                <a:latin typeface="Tahoma"/>
                <a:cs typeface="Tahoma"/>
              </a:rPr>
              <a:t>and </a:t>
            </a:r>
            <a:r>
              <a:rPr sz="900" spc="-277" dirty="0">
                <a:latin typeface="Tahoma"/>
                <a:cs typeface="Tahoma"/>
              </a:rPr>
              <a:t> </a:t>
            </a:r>
            <a:r>
              <a:rPr sz="900" spc="-3" dirty="0">
                <a:latin typeface="Tahoma"/>
                <a:cs typeface="Tahoma"/>
              </a:rPr>
              <a:t>Jessell</a:t>
            </a:r>
            <a:r>
              <a:rPr sz="900" spc="3" dirty="0">
                <a:latin typeface="Tahoma"/>
                <a:cs typeface="Tahoma"/>
              </a:rPr>
              <a:t> </a:t>
            </a:r>
            <a:r>
              <a:rPr sz="900" spc="-3" dirty="0">
                <a:latin typeface="Tahoma"/>
                <a:cs typeface="Tahoma"/>
              </a:rPr>
              <a:t>1991:374).</a:t>
            </a:r>
            <a:endParaRPr sz="900">
              <a:latin typeface="Tahoma"/>
              <a:cs typeface="Tahoma"/>
            </a:endParaRPr>
          </a:p>
        </p:txBody>
      </p:sp>
      <p:sp>
        <p:nvSpPr>
          <p:cNvPr id="18" name="object 18"/>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29</a:t>
            </a:fld>
            <a:endParaRPr sz="700">
              <a:latin typeface="Tahoma"/>
              <a:cs typeface="Tahoma"/>
            </a:endParaRPr>
          </a:p>
        </p:txBody>
      </p:sp>
      <p:sp>
        <p:nvSpPr>
          <p:cNvPr id="16" name="object 16"/>
          <p:cNvSpPr txBox="1"/>
          <p:nvPr/>
        </p:nvSpPr>
        <p:spPr>
          <a:xfrm>
            <a:off x="177386" y="2389943"/>
            <a:ext cx="1389753" cy="556233"/>
          </a:xfrm>
          <a:prstGeom prst="rect">
            <a:avLst/>
          </a:prstGeom>
        </p:spPr>
        <p:txBody>
          <a:bodyPr vert="horz" wrap="square" lIns="0" tIns="6405" rIns="0" bIns="0" rtlCol="0">
            <a:spAutoFit/>
          </a:bodyPr>
          <a:lstStyle/>
          <a:p>
            <a:pPr marL="6405">
              <a:spcBef>
                <a:spcPts val="50"/>
              </a:spcBef>
            </a:pPr>
            <a:r>
              <a:rPr sz="900" spc="-3" dirty="0">
                <a:latin typeface="Tahoma"/>
                <a:cs typeface="Tahoma"/>
              </a:rPr>
              <a:t>"small</a:t>
            </a:r>
            <a:r>
              <a:rPr sz="900" spc="-18" dirty="0">
                <a:latin typeface="Tahoma"/>
                <a:cs typeface="Tahoma"/>
              </a:rPr>
              <a:t> </a:t>
            </a:r>
            <a:r>
              <a:rPr sz="900" dirty="0">
                <a:latin typeface="Tahoma"/>
                <a:cs typeface="Tahoma"/>
              </a:rPr>
              <a:t>human"</a:t>
            </a:r>
            <a:endParaRPr sz="900">
              <a:latin typeface="Tahoma"/>
              <a:cs typeface="Tahoma"/>
            </a:endParaRPr>
          </a:p>
          <a:p>
            <a:pPr marL="6405" marR="2562">
              <a:lnSpc>
                <a:spcPct val="99200"/>
              </a:lnSpc>
              <a:spcBef>
                <a:spcPts val="10"/>
              </a:spcBef>
            </a:pPr>
            <a:r>
              <a:rPr sz="900" spc="-3" dirty="0">
                <a:latin typeface="Tahoma"/>
                <a:cs typeface="Tahoma"/>
              </a:rPr>
              <a:t>-schematization </a:t>
            </a:r>
            <a:r>
              <a:rPr sz="900" dirty="0">
                <a:latin typeface="Tahoma"/>
                <a:cs typeface="Tahoma"/>
              </a:rPr>
              <a:t>of </a:t>
            </a:r>
            <a:r>
              <a:rPr sz="900" spc="-3" dirty="0">
                <a:latin typeface="Tahoma"/>
                <a:cs typeface="Tahoma"/>
              </a:rPr>
              <a:t>body </a:t>
            </a:r>
            <a:r>
              <a:rPr sz="900" dirty="0">
                <a:latin typeface="Tahoma"/>
                <a:cs typeface="Tahoma"/>
              </a:rPr>
              <a:t>in </a:t>
            </a:r>
            <a:r>
              <a:rPr sz="900" spc="-277" dirty="0">
                <a:latin typeface="Tahoma"/>
                <a:cs typeface="Tahoma"/>
              </a:rPr>
              <a:t> </a:t>
            </a:r>
            <a:r>
              <a:rPr sz="900" dirty="0">
                <a:latin typeface="Tahoma"/>
                <a:cs typeface="Tahoma"/>
              </a:rPr>
              <a:t>primary</a:t>
            </a:r>
            <a:r>
              <a:rPr sz="900" spc="-5" dirty="0">
                <a:latin typeface="Tahoma"/>
                <a:cs typeface="Tahoma"/>
              </a:rPr>
              <a:t> </a:t>
            </a:r>
            <a:r>
              <a:rPr sz="900" spc="-3" dirty="0">
                <a:latin typeface="Tahoma"/>
                <a:cs typeface="Tahoma"/>
              </a:rPr>
              <a:t>motor</a:t>
            </a:r>
            <a:r>
              <a:rPr sz="900" spc="-10" dirty="0">
                <a:latin typeface="Tahoma"/>
                <a:cs typeface="Tahoma"/>
              </a:rPr>
              <a:t> </a:t>
            </a:r>
            <a:r>
              <a:rPr sz="900" dirty="0">
                <a:latin typeface="Tahoma"/>
                <a:cs typeface="Tahoma"/>
              </a:rPr>
              <a:t>and</a:t>
            </a:r>
            <a:r>
              <a:rPr sz="900" spc="-18" dirty="0">
                <a:latin typeface="Tahoma"/>
                <a:cs typeface="Tahoma"/>
              </a:rPr>
              <a:t> </a:t>
            </a:r>
            <a:r>
              <a:rPr sz="900" spc="-3" dirty="0">
                <a:latin typeface="Tahoma"/>
                <a:cs typeface="Tahoma"/>
              </a:rPr>
              <a:t>sensory </a:t>
            </a:r>
            <a:r>
              <a:rPr sz="900" spc="-277" dirty="0">
                <a:latin typeface="Tahoma"/>
                <a:cs typeface="Tahoma"/>
              </a:rPr>
              <a:t> </a:t>
            </a:r>
            <a:r>
              <a:rPr sz="900" spc="-5" dirty="0">
                <a:latin typeface="Tahoma"/>
                <a:cs typeface="Tahoma"/>
              </a:rPr>
              <a:t>cortices</a:t>
            </a:r>
            <a:endParaRPr sz="900">
              <a:latin typeface="Tahoma"/>
              <a:cs typeface="Tahoma"/>
            </a:endParaRPr>
          </a:p>
        </p:txBody>
      </p:sp>
      <p:sp>
        <p:nvSpPr>
          <p:cNvPr id="17" name="object 17"/>
          <p:cNvSpPr txBox="1">
            <a:spLocks noGrp="1"/>
          </p:cNvSpPr>
          <p:nvPr>
            <p:ph type="title"/>
          </p:nvPr>
        </p:nvSpPr>
        <p:spPr>
          <a:xfrm>
            <a:off x="231786" y="357483"/>
            <a:ext cx="1528056"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a:t>
            </a:r>
            <a:r>
              <a:rPr sz="1600" spc="-18" dirty="0">
                <a:solidFill>
                  <a:srgbClr val="333399"/>
                </a:solidFill>
              </a:rPr>
              <a:t> </a:t>
            </a:r>
            <a:r>
              <a:rPr sz="1600" spc="-5" dirty="0">
                <a:solidFill>
                  <a:srgbClr val="333399"/>
                </a:solidFill>
              </a:rPr>
              <a:t>Inspiration</a:t>
            </a:r>
            <a:endParaRPr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3039110" cy="288290"/>
          </a:xfrm>
          <a:prstGeom prst="rect">
            <a:avLst/>
          </a:prstGeom>
        </p:spPr>
        <p:txBody>
          <a:bodyPr vert="horz" wrap="square" lIns="0" tIns="15240" rIns="0" bIns="0" rtlCol="0">
            <a:spAutoFit/>
          </a:bodyPr>
          <a:lstStyle/>
          <a:p>
            <a:pPr marL="12700">
              <a:lnSpc>
                <a:spcPct val="100000"/>
              </a:lnSpc>
              <a:spcBef>
                <a:spcPts val="120"/>
              </a:spcBef>
            </a:pPr>
            <a:r>
              <a:rPr spc="-5" dirty="0"/>
              <a:t>Why</a:t>
            </a:r>
            <a:r>
              <a:rPr spc="5" dirty="0"/>
              <a:t> </a:t>
            </a:r>
            <a:r>
              <a:rPr dirty="0"/>
              <a:t>is</a:t>
            </a:r>
            <a:r>
              <a:rPr spc="10" dirty="0"/>
              <a:t> </a:t>
            </a:r>
            <a:r>
              <a:rPr spc="5" dirty="0"/>
              <a:t>competition</a:t>
            </a:r>
            <a:r>
              <a:rPr spc="10" dirty="0"/>
              <a:t> </a:t>
            </a:r>
            <a:r>
              <a:rPr spc="15" dirty="0"/>
              <a:t>necessary?</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424827" y="977443"/>
            <a:ext cx="3841750" cy="1746885"/>
          </a:xfrm>
          <a:prstGeom prst="rect">
            <a:avLst/>
          </a:prstGeom>
        </p:spPr>
        <p:txBody>
          <a:bodyPr vert="horz" wrap="square" lIns="0" tIns="62229" rIns="0" bIns="0" rtlCol="0">
            <a:spAutoFit/>
          </a:bodyPr>
          <a:lstStyle/>
          <a:p>
            <a:pPr marL="232410" indent="-144145">
              <a:lnSpc>
                <a:spcPct val="100000"/>
              </a:lnSpc>
              <a:spcBef>
                <a:spcPts val="489"/>
              </a:spcBef>
              <a:buClr>
                <a:srgbClr val="3333B2"/>
              </a:buClr>
              <a:buSzPct val="91666"/>
              <a:buFont typeface="Lucida Sans Unicode"/>
              <a:buChar char="•"/>
              <a:tabLst>
                <a:tab pos="233045" algn="l"/>
              </a:tabLst>
            </a:pPr>
            <a:r>
              <a:rPr sz="1200" spc="-5" dirty="0">
                <a:latin typeface="Microsoft Sans Serif"/>
                <a:cs typeface="Microsoft Sans Serif"/>
              </a:rPr>
              <a:t>Competition</a:t>
            </a:r>
            <a:r>
              <a:rPr sz="1200" spc="5" dirty="0">
                <a:latin typeface="Microsoft Sans Serif"/>
                <a:cs typeface="Microsoft Sans Serif"/>
              </a:rPr>
              <a:t> </a:t>
            </a:r>
            <a:r>
              <a:rPr sz="1200" spc="-5" dirty="0">
                <a:latin typeface="Microsoft Sans Serif"/>
                <a:cs typeface="Microsoft Sans Serif"/>
              </a:rPr>
              <a:t>creates</a:t>
            </a:r>
            <a:r>
              <a:rPr sz="1200" spc="10" dirty="0">
                <a:latin typeface="Microsoft Sans Serif"/>
                <a:cs typeface="Microsoft Sans Serif"/>
              </a:rPr>
              <a:t> </a:t>
            </a:r>
            <a:r>
              <a:rPr sz="1200" spc="-5" dirty="0">
                <a:solidFill>
                  <a:srgbClr val="FF0000"/>
                </a:solidFill>
                <a:latin typeface="Microsoft Sans Serif"/>
                <a:cs typeface="Microsoft Sans Serif"/>
              </a:rPr>
              <a:t>specialization</a:t>
            </a:r>
            <a:r>
              <a:rPr sz="1200" spc="10" dirty="0">
                <a:solidFill>
                  <a:srgbClr val="FF0000"/>
                </a:solidFill>
                <a:latin typeface="Microsoft Sans Serif"/>
                <a:cs typeface="Microsoft Sans Serif"/>
              </a:rPr>
              <a:t> </a:t>
            </a:r>
            <a:r>
              <a:rPr sz="1200" spc="-10" dirty="0">
                <a:latin typeface="Microsoft Sans Serif"/>
                <a:cs typeface="Microsoft Sans Serif"/>
              </a:rPr>
              <a:t>in</a:t>
            </a:r>
            <a:r>
              <a:rPr sz="1200" spc="5" dirty="0">
                <a:latin typeface="Microsoft Sans Serif"/>
                <a:cs typeface="Microsoft Sans Serif"/>
              </a:rPr>
              <a:t> </a:t>
            </a:r>
            <a:r>
              <a:rPr sz="1200" spc="-5" dirty="0">
                <a:latin typeface="Microsoft Sans Serif"/>
                <a:cs typeface="Microsoft Sans Serif"/>
              </a:rPr>
              <a:t>the</a:t>
            </a:r>
            <a:r>
              <a:rPr sz="1200" spc="10" dirty="0">
                <a:latin typeface="Microsoft Sans Serif"/>
                <a:cs typeface="Microsoft Sans Serif"/>
              </a:rPr>
              <a:t> </a:t>
            </a:r>
            <a:r>
              <a:rPr sz="1200" spc="-5" dirty="0">
                <a:latin typeface="Microsoft Sans Serif"/>
                <a:cs typeface="Microsoft Sans Serif"/>
              </a:rPr>
              <a:t>network.</a:t>
            </a:r>
            <a:endParaRPr sz="1200">
              <a:latin typeface="Microsoft Sans Serif"/>
              <a:cs typeface="Microsoft Sans Serif"/>
            </a:endParaRPr>
          </a:p>
          <a:p>
            <a:pPr marL="529590" marR="140970" indent="-142240">
              <a:lnSpc>
                <a:spcPct val="112900"/>
              </a:lnSpc>
              <a:spcBef>
                <a:spcPts val="180"/>
              </a:spcBef>
            </a:pPr>
            <a:r>
              <a:rPr sz="900" spc="502" baseline="13888" dirty="0">
                <a:solidFill>
                  <a:srgbClr val="3333B2"/>
                </a:solidFill>
                <a:latin typeface="Lucida Sans Unicode"/>
                <a:cs typeface="Lucida Sans Unicode"/>
              </a:rPr>
              <a:t>)</a:t>
            </a:r>
            <a:r>
              <a:rPr sz="900" spc="607" baseline="13888" dirty="0">
                <a:solidFill>
                  <a:srgbClr val="3333B2"/>
                </a:solidFill>
                <a:latin typeface="Lucida Sans Unicode"/>
                <a:cs typeface="Lucida Sans Unicode"/>
              </a:rPr>
              <a:t> </a:t>
            </a:r>
            <a:r>
              <a:rPr sz="1100" spc="-10" dirty="0">
                <a:latin typeface="Microsoft Sans Serif"/>
                <a:cs typeface="Microsoft Sans Serif"/>
              </a:rPr>
              <a:t>Specialization</a:t>
            </a:r>
            <a:r>
              <a:rPr sz="1100" spc="20" dirty="0">
                <a:latin typeface="Microsoft Sans Serif"/>
                <a:cs typeface="Microsoft Sans Serif"/>
              </a:rPr>
              <a:t> </a:t>
            </a:r>
            <a:r>
              <a:rPr sz="1100" spc="-10" dirty="0">
                <a:latin typeface="Microsoft Sans Serif"/>
                <a:cs typeface="Microsoft Sans Serif"/>
              </a:rPr>
              <a:t>means</a:t>
            </a:r>
            <a:r>
              <a:rPr sz="1100" spc="15" dirty="0">
                <a:latin typeface="Microsoft Sans Serif"/>
                <a:cs typeface="Microsoft Sans Serif"/>
              </a:rPr>
              <a:t> </a:t>
            </a:r>
            <a:r>
              <a:rPr sz="1100" spc="-5" dirty="0">
                <a:latin typeface="Microsoft Sans Serif"/>
                <a:cs typeface="Microsoft Sans Serif"/>
              </a:rPr>
              <a:t>that,</a:t>
            </a:r>
            <a:r>
              <a:rPr sz="1100" spc="15" dirty="0">
                <a:latin typeface="Microsoft Sans Serif"/>
                <a:cs typeface="Microsoft Sans Serif"/>
              </a:rPr>
              <a:t> </a:t>
            </a:r>
            <a:r>
              <a:rPr sz="1100" spc="-5" dirty="0">
                <a:latin typeface="Microsoft Sans Serif"/>
                <a:cs typeface="Microsoft Sans Serif"/>
              </a:rPr>
              <a:t>through</a:t>
            </a:r>
            <a:r>
              <a:rPr sz="1100" spc="20" dirty="0">
                <a:latin typeface="Microsoft Sans Serif"/>
                <a:cs typeface="Microsoft Sans Serif"/>
              </a:rPr>
              <a:t> </a:t>
            </a:r>
            <a:r>
              <a:rPr sz="1100" spc="-10" dirty="0">
                <a:latin typeface="Microsoft Sans Serif"/>
                <a:cs typeface="Microsoft Sans Serif"/>
              </a:rPr>
              <a:t>competition,</a:t>
            </a:r>
            <a:r>
              <a:rPr sz="1100" spc="15" dirty="0">
                <a:latin typeface="Microsoft Sans Serif"/>
                <a:cs typeface="Microsoft Sans Serif"/>
              </a:rPr>
              <a:t> </a:t>
            </a:r>
            <a:r>
              <a:rPr sz="1100" spc="-5" dirty="0">
                <a:latin typeface="Microsoft Sans Serif"/>
                <a:cs typeface="Microsoft Sans Serif"/>
              </a:rPr>
              <a:t>the </a:t>
            </a:r>
            <a:r>
              <a:rPr sz="1100" spc="-275" dirty="0">
                <a:latin typeface="Microsoft Sans Serif"/>
                <a:cs typeface="Microsoft Sans Serif"/>
              </a:rPr>
              <a:t> </a:t>
            </a:r>
            <a:r>
              <a:rPr sz="1100" spc="-10" dirty="0">
                <a:latin typeface="Microsoft Sans Serif"/>
                <a:cs typeface="Microsoft Sans Serif"/>
              </a:rPr>
              <a:t>PEs</a:t>
            </a:r>
            <a:r>
              <a:rPr sz="1100" spc="5" dirty="0">
                <a:latin typeface="Microsoft Sans Serif"/>
                <a:cs typeface="Microsoft Sans Serif"/>
              </a:rPr>
              <a:t> </a:t>
            </a:r>
            <a:r>
              <a:rPr sz="1100" spc="-5" dirty="0">
                <a:latin typeface="Microsoft Sans Serif"/>
                <a:cs typeface="Microsoft Sans Serif"/>
              </a:rPr>
              <a:t>are</a:t>
            </a:r>
            <a:r>
              <a:rPr sz="1100" spc="10" dirty="0">
                <a:latin typeface="Microsoft Sans Serif"/>
                <a:cs typeface="Microsoft Sans Serif"/>
              </a:rPr>
              <a:t> </a:t>
            </a:r>
            <a:r>
              <a:rPr sz="1100" spc="-5" dirty="0">
                <a:latin typeface="Microsoft Sans Serif"/>
                <a:cs typeface="Microsoft Sans Serif"/>
              </a:rPr>
              <a:t>tuned</a:t>
            </a:r>
            <a:r>
              <a:rPr sz="1100" spc="10" dirty="0">
                <a:latin typeface="Microsoft Sans Serif"/>
                <a:cs typeface="Microsoft Sans Serif"/>
              </a:rPr>
              <a:t> </a:t>
            </a:r>
            <a:r>
              <a:rPr sz="1100" spc="-20" dirty="0">
                <a:latin typeface="Microsoft Sans Serif"/>
                <a:cs typeface="Microsoft Sans Serif"/>
              </a:rPr>
              <a:t>for</a:t>
            </a:r>
            <a:r>
              <a:rPr sz="1100" spc="10" dirty="0">
                <a:latin typeface="Microsoft Sans Serif"/>
                <a:cs typeface="Microsoft Sans Serif"/>
              </a:rPr>
              <a:t> </a:t>
            </a:r>
            <a:r>
              <a:rPr sz="1100" spc="-10" dirty="0">
                <a:latin typeface="Microsoft Sans Serif"/>
                <a:cs typeface="Microsoft Sans Serif"/>
              </a:rPr>
              <a:t>different</a:t>
            </a:r>
            <a:r>
              <a:rPr sz="1100" spc="5" dirty="0">
                <a:latin typeface="Microsoft Sans Serif"/>
                <a:cs typeface="Microsoft Sans Serif"/>
              </a:rPr>
              <a:t> </a:t>
            </a:r>
            <a:r>
              <a:rPr sz="1100" spc="-5" dirty="0">
                <a:latin typeface="Microsoft Sans Serif"/>
                <a:cs typeface="Microsoft Sans Serif"/>
              </a:rPr>
              <a:t>areas</a:t>
            </a:r>
            <a:r>
              <a:rPr sz="1100" spc="10" dirty="0">
                <a:latin typeface="Microsoft Sans Serif"/>
                <a:cs typeface="Microsoft Sans Serif"/>
              </a:rPr>
              <a:t> </a:t>
            </a:r>
            <a:r>
              <a:rPr sz="1100" spc="-5" dirty="0">
                <a:latin typeface="Microsoft Sans Serif"/>
                <a:cs typeface="Microsoft Sans Serif"/>
              </a:rPr>
              <a:t>of</a:t>
            </a:r>
            <a:r>
              <a:rPr sz="1100" spc="10"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10" dirty="0">
                <a:latin typeface="Microsoft Sans Serif"/>
                <a:cs typeface="Microsoft Sans Serif"/>
              </a:rPr>
              <a:t>input</a:t>
            </a:r>
            <a:r>
              <a:rPr sz="1100" spc="5" dirty="0">
                <a:latin typeface="Microsoft Sans Serif"/>
                <a:cs typeface="Microsoft Sans Serif"/>
              </a:rPr>
              <a:t> </a:t>
            </a:r>
            <a:r>
              <a:rPr sz="1100" spc="-10" dirty="0">
                <a:latin typeface="Microsoft Sans Serif"/>
                <a:cs typeface="Microsoft Sans Serif"/>
              </a:rPr>
              <a:t>space.</a:t>
            </a:r>
            <a:endParaRPr sz="1100">
              <a:latin typeface="Microsoft Sans Serif"/>
              <a:cs typeface="Microsoft Sans Serif"/>
            </a:endParaRPr>
          </a:p>
          <a:p>
            <a:pPr marL="232410" marR="43180" indent="-144145">
              <a:lnSpc>
                <a:spcPct val="110400"/>
              </a:lnSpc>
              <a:spcBef>
                <a:spcPts val="315"/>
              </a:spcBef>
              <a:buClr>
                <a:srgbClr val="3333B2"/>
              </a:buClr>
              <a:buSzPct val="91666"/>
              <a:buFont typeface="Lucida Sans Unicode"/>
              <a:buChar char="•"/>
              <a:tabLst>
                <a:tab pos="233045" algn="l"/>
              </a:tabLst>
            </a:pPr>
            <a:r>
              <a:rPr sz="1200" spc="-5" dirty="0">
                <a:latin typeface="Microsoft Sans Serif"/>
                <a:cs typeface="Microsoft Sans Serif"/>
              </a:rPr>
              <a:t>In</a:t>
            </a:r>
            <a:r>
              <a:rPr sz="1200" spc="5" dirty="0">
                <a:latin typeface="Microsoft Sans Serif"/>
                <a:cs typeface="Microsoft Sans Serif"/>
              </a:rPr>
              <a:t> </a:t>
            </a:r>
            <a:r>
              <a:rPr sz="1200" spc="-10" dirty="0">
                <a:latin typeface="Microsoft Sans Serif"/>
                <a:cs typeface="Microsoft Sans Serif"/>
              </a:rPr>
              <a:t>many</a:t>
            </a:r>
            <a:r>
              <a:rPr sz="1200" spc="10" dirty="0">
                <a:latin typeface="Microsoft Sans Serif"/>
                <a:cs typeface="Microsoft Sans Serif"/>
              </a:rPr>
              <a:t> </a:t>
            </a:r>
            <a:r>
              <a:rPr sz="1200" spc="-5" dirty="0">
                <a:latin typeface="Microsoft Sans Serif"/>
                <a:cs typeface="Microsoft Sans Serif"/>
              </a:rPr>
              <a:t>situations,</a:t>
            </a:r>
            <a:r>
              <a:rPr sz="1200" spc="5" dirty="0">
                <a:latin typeface="Microsoft Sans Serif"/>
                <a:cs typeface="Microsoft Sans Serif"/>
              </a:rPr>
              <a:t> </a:t>
            </a:r>
            <a:r>
              <a:rPr sz="1200" spc="-5" dirty="0">
                <a:latin typeface="Microsoft Sans Serif"/>
                <a:cs typeface="Microsoft Sans Serif"/>
              </a:rPr>
              <a:t>resources</a:t>
            </a:r>
            <a:r>
              <a:rPr sz="1200" spc="10" dirty="0">
                <a:latin typeface="Microsoft Sans Serif"/>
                <a:cs typeface="Microsoft Sans Serif"/>
              </a:rPr>
              <a:t> </a:t>
            </a:r>
            <a:r>
              <a:rPr sz="1200" spc="-5" dirty="0">
                <a:latin typeface="Microsoft Sans Serif"/>
                <a:cs typeface="Microsoft Sans Serif"/>
              </a:rPr>
              <a:t>are</a:t>
            </a:r>
            <a:r>
              <a:rPr sz="1200" spc="5" dirty="0">
                <a:latin typeface="Microsoft Sans Serif"/>
                <a:cs typeface="Microsoft Sans Serif"/>
              </a:rPr>
              <a:t> </a:t>
            </a:r>
            <a:r>
              <a:rPr sz="1200" spc="-5" dirty="0">
                <a:latin typeface="Microsoft Sans Serif"/>
                <a:cs typeface="Microsoft Sans Serif"/>
              </a:rPr>
              <a:t>limited,</a:t>
            </a:r>
            <a:r>
              <a:rPr sz="1200" spc="10" dirty="0">
                <a:latin typeface="Microsoft Sans Serif"/>
                <a:cs typeface="Microsoft Sans Serif"/>
              </a:rPr>
              <a:t> </a:t>
            </a:r>
            <a:r>
              <a:rPr sz="1200" spc="-5" dirty="0">
                <a:latin typeface="Microsoft Sans Serif"/>
                <a:cs typeface="Microsoft Sans Serif"/>
              </a:rPr>
              <a:t>so </a:t>
            </a:r>
            <a:r>
              <a:rPr sz="1200" dirty="0">
                <a:latin typeface="Microsoft Sans Serif"/>
                <a:cs typeface="Microsoft Sans Serif"/>
              </a:rPr>
              <a:t> </a:t>
            </a:r>
            <a:r>
              <a:rPr sz="1200" spc="-5" dirty="0">
                <a:latin typeface="Microsoft Sans Serif"/>
                <a:cs typeface="Microsoft Sans Serif"/>
              </a:rPr>
              <a:t>competition</a:t>
            </a:r>
            <a:r>
              <a:rPr sz="1200" spc="10" dirty="0">
                <a:latin typeface="Microsoft Sans Serif"/>
                <a:cs typeface="Microsoft Sans Serif"/>
              </a:rPr>
              <a:t> </a:t>
            </a:r>
            <a:r>
              <a:rPr sz="1200" spc="-5" dirty="0">
                <a:latin typeface="Microsoft Sans Serif"/>
                <a:cs typeface="Microsoft Sans Serif"/>
              </a:rPr>
              <a:t>recreates</a:t>
            </a:r>
            <a:r>
              <a:rPr sz="1200" spc="15" dirty="0">
                <a:latin typeface="Microsoft Sans Serif"/>
                <a:cs typeface="Microsoft Sans Serif"/>
              </a:rPr>
              <a:t> </a:t>
            </a:r>
            <a:r>
              <a:rPr sz="1200" spc="-5" dirty="0">
                <a:latin typeface="Microsoft Sans Serif"/>
                <a:cs typeface="Microsoft Sans Serif"/>
              </a:rPr>
              <a:t>these</a:t>
            </a:r>
            <a:r>
              <a:rPr sz="1200" spc="10" dirty="0">
                <a:latin typeface="Microsoft Sans Serif"/>
                <a:cs typeface="Microsoft Sans Serif"/>
              </a:rPr>
              <a:t> </a:t>
            </a:r>
            <a:r>
              <a:rPr sz="1200" spc="-10" dirty="0">
                <a:latin typeface="Microsoft Sans Serif"/>
                <a:cs typeface="Microsoft Sans Serif"/>
              </a:rPr>
              <a:t>natural</a:t>
            </a:r>
            <a:r>
              <a:rPr sz="1200" spc="15" dirty="0">
                <a:latin typeface="Microsoft Sans Serif"/>
                <a:cs typeface="Microsoft Sans Serif"/>
              </a:rPr>
              <a:t> </a:t>
            </a:r>
            <a:r>
              <a:rPr sz="1200" spc="-5" dirty="0">
                <a:latin typeface="Microsoft Sans Serif"/>
                <a:cs typeface="Microsoft Sans Serif"/>
              </a:rPr>
              <a:t>constraints</a:t>
            </a:r>
            <a:r>
              <a:rPr sz="1200" spc="15" dirty="0">
                <a:latin typeface="Microsoft Sans Serif"/>
                <a:cs typeface="Microsoft Sans Serif"/>
              </a:rPr>
              <a:t> </a:t>
            </a:r>
            <a:r>
              <a:rPr sz="1200" spc="-10" dirty="0">
                <a:latin typeface="Microsoft Sans Serif"/>
                <a:cs typeface="Microsoft Sans Serif"/>
              </a:rPr>
              <a:t>in</a:t>
            </a:r>
            <a:r>
              <a:rPr sz="1200" spc="10" dirty="0">
                <a:latin typeface="Microsoft Sans Serif"/>
                <a:cs typeface="Microsoft Sans Serif"/>
              </a:rPr>
              <a:t> </a:t>
            </a:r>
            <a:r>
              <a:rPr sz="1200" spc="-5" dirty="0">
                <a:latin typeface="Microsoft Sans Serif"/>
                <a:cs typeface="Microsoft Sans Serif"/>
              </a:rPr>
              <a:t>the </a:t>
            </a:r>
            <a:r>
              <a:rPr sz="1200" spc="-305" dirty="0">
                <a:latin typeface="Microsoft Sans Serif"/>
                <a:cs typeface="Microsoft Sans Serif"/>
              </a:rPr>
              <a:t> </a:t>
            </a:r>
            <a:r>
              <a:rPr sz="1200" spc="-5" dirty="0">
                <a:latin typeface="Microsoft Sans Serif"/>
                <a:cs typeface="Microsoft Sans Serif"/>
              </a:rPr>
              <a:t>environment.</a:t>
            </a:r>
            <a:endParaRPr sz="1200">
              <a:latin typeface="Microsoft Sans Serif"/>
              <a:cs typeface="Microsoft Sans Serif"/>
            </a:endParaRPr>
          </a:p>
          <a:p>
            <a:pPr marL="232410" marR="236220" indent="-144145">
              <a:lnSpc>
                <a:spcPct val="110400"/>
              </a:lnSpc>
              <a:spcBef>
                <a:spcPts val="300"/>
              </a:spcBef>
              <a:buClr>
                <a:srgbClr val="3333B2"/>
              </a:buClr>
              <a:buSzPct val="91666"/>
              <a:buFont typeface="Lucida Sans Unicode"/>
              <a:buChar char="•"/>
              <a:tabLst>
                <a:tab pos="233045" algn="l"/>
              </a:tabLst>
            </a:pPr>
            <a:r>
              <a:rPr sz="1200" spc="-5" dirty="0">
                <a:latin typeface="Microsoft Sans Serif"/>
                <a:cs typeface="Microsoft Sans Serif"/>
              </a:rPr>
              <a:t>Competition</a:t>
            </a:r>
            <a:r>
              <a:rPr sz="1200" spc="10" dirty="0">
                <a:latin typeface="Microsoft Sans Serif"/>
                <a:cs typeface="Microsoft Sans Serif"/>
              </a:rPr>
              <a:t> </a:t>
            </a:r>
            <a:r>
              <a:rPr sz="1200" spc="-10" dirty="0">
                <a:latin typeface="Microsoft Sans Serif"/>
                <a:cs typeface="Microsoft Sans Serif"/>
              </a:rPr>
              <a:t>is</a:t>
            </a:r>
            <a:r>
              <a:rPr sz="1200" spc="10" dirty="0">
                <a:latin typeface="Microsoft Sans Serif"/>
                <a:cs typeface="Microsoft Sans Serif"/>
              </a:rPr>
              <a:t> </a:t>
            </a:r>
            <a:r>
              <a:rPr sz="1200" spc="-5" dirty="0">
                <a:latin typeface="Microsoft Sans Serif"/>
                <a:cs typeface="Microsoft Sans Serif"/>
              </a:rPr>
              <a:t>the</a:t>
            </a:r>
            <a:r>
              <a:rPr sz="1200" spc="15" dirty="0">
                <a:latin typeface="Microsoft Sans Serif"/>
                <a:cs typeface="Microsoft Sans Serif"/>
              </a:rPr>
              <a:t> </a:t>
            </a:r>
            <a:r>
              <a:rPr sz="1200" spc="-5" dirty="0">
                <a:latin typeface="Microsoft Sans Serif"/>
                <a:cs typeface="Microsoft Sans Serif"/>
              </a:rPr>
              <a:t>base</a:t>
            </a:r>
            <a:r>
              <a:rPr sz="1200" spc="10" dirty="0">
                <a:latin typeface="Microsoft Sans Serif"/>
                <a:cs typeface="Microsoft Sans Serif"/>
              </a:rPr>
              <a:t> </a:t>
            </a:r>
            <a:r>
              <a:rPr sz="1200" spc="-5" dirty="0">
                <a:latin typeface="Microsoft Sans Serif"/>
                <a:cs typeface="Microsoft Sans Serif"/>
              </a:rPr>
              <a:t>concept</a:t>
            </a:r>
            <a:r>
              <a:rPr sz="1200" spc="15" dirty="0">
                <a:latin typeface="Microsoft Sans Serif"/>
                <a:cs typeface="Microsoft Sans Serif"/>
              </a:rPr>
              <a:t> </a:t>
            </a:r>
            <a:r>
              <a:rPr sz="1200" spc="-20" dirty="0">
                <a:latin typeface="Microsoft Sans Serif"/>
                <a:cs typeface="Microsoft Sans Serif"/>
              </a:rPr>
              <a:t>for</a:t>
            </a:r>
            <a:r>
              <a:rPr sz="1200" spc="10" dirty="0">
                <a:latin typeface="Microsoft Sans Serif"/>
                <a:cs typeface="Microsoft Sans Serif"/>
              </a:rPr>
              <a:t> </a:t>
            </a:r>
            <a:r>
              <a:rPr sz="1200" spc="-5" dirty="0">
                <a:latin typeface="Microsoft Sans Serif"/>
                <a:cs typeface="Microsoft Sans Serif"/>
              </a:rPr>
              <a:t>clustering</a:t>
            </a:r>
            <a:r>
              <a:rPr sz="1200" spc="10" dirty="0">
                <a:latin typeface="Microsoft Sans Serif"/>
                <a:cs typeface="Microsoft Sans Serif"/>
              </a:rPr>
              <a:t> </a:t>
            </a:r>
            <a:r>
              <a:rPr sz="1200" spc="-5" dirty="0">
                <a:latin typeface="Microsoft Sans Serif"/>
                <a:cs typeface="Microsoft Sans Serif"/>
              </a:rPr>
              <a:t>and </a:t>
            </a:r>
            <a:r>
              <a:rPr sz="1200" spc="-300" dirty="0">
                <a:latin typeface="Microsoft Sans Serif"/>
                <a:cs typeface="Microsoft Sans Serif"/>
              </a:rPr>
              <a:t> </a:t>
            </a:r>
            <a:r>
              <a:rPr sz="1200" spc="-5" dirty="0">
                <a:latin typeface="Microsoft Sans Serif"/>
                <a:cs typeface="Microsoft Sans Serif"/>
              </a:rPr>
              <a:t>self-organizing</a:t>
            </a:r>
            <a:r>
              <a:rPr sz="1200" spc="5" dirty="0">
                <a:latin typeface="Microsoft Sans Serif"/>
                <a:cs typeface="Microsoft Sans Serif"/>
              </a:rPr>
              <a:t> </a:t>
            </a:r>
            <a:r>
              <a:rPr sz="1200" spc="-5" dirty="0">
                <a:latin typeface="Microsoft Sans Serif"/>
                <a:cs typeface="Microsoft Sans Serif"/>
              </a:rPr>
              <a:t>maps</a:t>
            </a:r>
            <a:r>
              <a:rPr sz="1200" spc="10" dirty="0">
                <a:latin typeface="Microsoft Sans Serif"/>
                <a:cs typeface="Microsoft Sans Serif"/>
              </a:rPr>
              <a:t> </a:t>
            </a:r>
            <a:r>
              <a:rPr sz="1200" spc="-5" dirty="0">
                <a:latin typeface="Microsoft Sans Serif"/>
                <a:cs typeface="Microsoft Sans Serif"/>
              </a:rPr>
              <a:t>(SOMs).</a:t>
            </a:r>
            <a:endParaRPr sz="12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2684" y="1073602"/>
            <a:ext cx="3087166" cy="624537"/>
            <a:chOff x="679704" y="2127504"/>
            <a:chExt cx="6123305" cy="1237615"/>
          </a:xfrm>
        </p:grpSpPr>
        <p:sp>
          <p:nvSpPr>
            <p:cNvPr id="3" name="object 3"/>
            <p:cNvSpPr/>
            <p:nvPr/>
          </p:nvSpPr>
          <p:spPr>
            <a:xfrm>
              <a:off x="685800" y="2133600"/>
              <a:ext cx="6111240" cy="1224915"/>
            </a:xfrm>
            <a:custGeom>
              <a:avLst/>
              <a:gdLst/>
              <a:ahLst/>
              <a:cxnLst/>
              <a:rect l="l" t="t" r="r" b="b"/>
              <a:pathLst>
                <a:path w="6111240" h="1224914">
                  <a:moveTo>
                    <a:pt x="6110858" y="0"/>
                  </a:moveTo>
                  <a:lnTo>
                    <a:pt x="1527175" y="0"/>
                  </a:lnTo>
                  <a:lnTo>
                    <a:pt x="0" y="1224914"/>
                  </a:lnTo>
                  <a:lnTo>
                    <a:pt x="4583303" y="1224914"/>
                  </a:lnTo>
                  <a:lnTo>
                    <a:pt x="6110858" y="0"/>
                  </a:lnTo>
                  <a:close/>
                </a:path>
              </a:pathLst>
            </a:custGeom>
            <a:solidFill>
              <a:srgbClr val="A8BCC9"/>
            </a:solidFill>
          </p:spPr>
          <p:txBody>
            <a:bodyPr wrap="square" lIns="0" tIns="0" rIns="0" bIns="0" rtlCol="0"/>
            <a:lstStyle/>
            <a:p>
              <a:endParaRPr/>
            </a:p>
          </p:txBody>
        </p:sp>
        <p:sp>
          <p:nvSpPr>
            <p:cNvPr id="4" name="object 4"/>
            <p:cNvSpPr/>
            <p:nvPr/>
          </p:nvSpPr>
          <p:spPr>
            <a:xfrm>
              <a:off x="685800" y="2133600"/>
              <a:ext cx="6111240" cy="1224915"/>
            </a:xfrm>
            <a:custGeom>
              <a:avLst/>
              <a:gdLst/>
              <a:ahLst/>
              <a:cxnLst/>
              <a:rect l="l" t="t" r="r" b="b"/>
              <a:pathLst>
                <a:path w="6111240" h="1224914">
                  <a:moveTo>
                    <a:pt x="1527175" y="0"/>
                  </a:moveTo>
                  <a:lnTo>
                    <a:pt x="6110858" y="0"/>
                  </a:lnTo>
                  <a:lnTo>
                    <a:pt x="4583303" y="1224914"/>
                  </a:lnTo>
                  <a:lnTo>
                    <a:pt x="0" y="1224914"/>
                  </a:lnTo>
                  <a:lnTo>
                    <a:pt x="1527175" y="0"/>
                  </a:lnTo>
                </a:path>
              </a:pathLst>
            </a:custGeom>
            <a:ln w="12192">
              <a:solidFill>
                <a:srgbClr val="000000"/>
              </a:solidFill>
            </a:ln>
          </p:spPr>
          <p:txBody>
            <a:bodyPr wrap="square" lIns="0" tIns="0" rIns="0" bIns="0" rtlCol="0"/>
            <a:lstStyle/>
            <a:p>
              <a:endParaRPr/>
            </a:p>
          </p:txBody>
        </p:sp>
        <p:sp>
          <p:nvSpPr>
            <p:cNvPr id="5" name="object 5"/>
            <p:cNvSpPr/>
            <p:nvPr/>
          </p:nvSpPr>
          <p:spPr>
            <a:xfrm>
              <a:off x="2281428" y="2263140"/>
              <a:ext cx="573405" cy="119380"/>
            </a:xfrm>
            <a:custGeom>
              <a:avLst/>
              <a:gdLst/>
              <a:ahLst/>
              <a:cxnLst/>
              <a:rect l="l" t="t" r="r" b="b"/>
              <a:pathLst>
                <a:path w="573405" h="119380">
                  <a:moveTo>
                    <a:pt x="286512" y="0"/>
                  </a:moveTo>
                  <a:lnTo>
                    <a:pt x="210343" y="2127"/>
                  </a:lnTo>
                  <a:lnTo>
                    <a:pt x="141901" y="8127"/>
                  </a:lnTo>
                  <a:lnTo>
                    <a:pt x="83915" y="17430"/>
                  </a:lnTo>
                  <a:lnTo>
                    <a:pt x="39116" y="29463"/>
                  </a:lnTo>
                  <a:lnTo>
                    <a:pt x="0" y="59436"/>
                  </a:lnTo>
                  <a:lnTo>
                    <a:pt x="10234" y="75215"/>
                  </a:lnTo>
                  <a:lnTo>
                    <a:pt x="83915" y="101441"/>
                  </a:lnTo>
                  <a:lnTo>
                    <a:pt x="141901" y="110743"/>
                  </a:lnTo>
                  <a:lnTo>
                    <a:pt x="210343" y="116744"/>
                  </a:lnTo>
                  <a:lnTo>
                    <a:pt x="286512" y="118872"/>
                  </a:lnTo>
                  <a:lnTo>
                    <a:pt x="362680" y="116744"/>
                  </a:lnTo>
                  <a:lnTo>
                    <a:pt x="431122" y="110744"/>
                  </a:lnTo>
                  <a:lnTo>
                    <a:pt x="489108" y="101441"/>
                  </a:lnTo>
                  <a:lnTo>
                    <a:pt x="533907" y="89408"/>
                  </a:lnTo>
                  <a:lnTo>
                    <a:pt x="573024" y="59436"/>
                  </a:lnTo>
                  <a:lnTo>
                    <a:pt x="562789" y="43656"/>
                  </a:lnTo>
                  <a:lnTo>
                    <a:pt x="489108" y="17430"/>
                  </a:lnTo>
                  <a:lnTo>
                    <a:pt x="431122" y="8128"/>
                  </a:lnTo>
                  <a:lnTo>
                    <a:pt x="362680" y="2127"/>
                  </a:lnTo>
                  <a:lnTo>
                    <a:pt x="286512" y="0"/>
                  </a:lnTo>
                  <a:close/>
                </a:path>
              </a:pathLst>
            </a:custGeom>
            <a:solidFill>
              <a:srgbClr val="FD9B03"/>
            </a:solidFill>
          </p:spPr>
          <p:txBody>
            <a:bodyPr wrap="square" lIns="0" tIns="0" rIns="0" bIns="0" rtlCol="0"/>
            <a:lstStyle/>
            <a:p>
              <a:endParaRPr/>
            </a:p>
          </p:txBody>
        </p:sp>
        <p:sp>
          <p:nvSpPr>
            <p:cNvPr id="6" name="object 6"/>
            <p:cNvSpPr/>
            <p:nvPr/>
          </p:nvSpPr>
          <p:spPr>
            <a:xfrm>
              <a:off x="2281428" y="2263140"/>
              <a:ext cx="573405" cy="119380"/>
            </a:xfrm>
            <a:custGeom>
              <a:avLst/>
              <a:gdLst/>
              <a:ahLst/>
              <a:cxnLst/>
              <a:rect l="l" t="t" r="r" b="b"/>
              <a:pathLst>
                <a:path w="573405" h="119380">
                  <a:moveTo>
                    <a:pt x="0" y="59436"/>
                  </a:moveTo>
                  <a:lnTo>
                    <a:pt x="39116" y="29463"/>
                  </a:lnTo>
                  <a:lnTo>
                    <a:pt x="83915" y="17430"/>
                  </a:lnTo>
                  <a:lnTo>
                    <a:pt x="141901" y="8127"/>
                  </a:lnTo>
                  <a:lnTo>
                    <a:pt x="210343" y="2127"/>
                  </a:lnTo>
                  <a:lnTo>
                    <a:pt x="286512" y="0"/>
                  </a:lnTo>
                  <a:lnTo>
                    <a:pt x="362680" y="2127"/>
                  </a:lnTo>
                  <a:lnTo>
                    <a:pt x="431122" y="8128"/>
                  </a:lnTo>
                  <a:lnTo>
                    <a:pt x="489108" y="17430"/>
                  </a:lnTo>
                  <a:lnTo>
                    <a:pt x="533907" y="29464"/>
                  </a:lnTo>
                  <a:lnTo>
                    <a:pt x="573024" y="59436"/>
                  </a:lnTo>
                  <a:lnTo>
                    <a:pt x="562789" y="75215"/>
                  </a:lnTo>
                  <a:lnTo>
                    <a:pt x="489108" y="101441"/>
                  </a:lnTo>
                  <a:lnTo>
                    <a:pt x="431122" y="110744"/>
                  </a:lnTo>
                  <a:lnTo>
                    <a:pt x="362680" y="116744"/>
                  </a:lnTo>
                  <a:lnTo>
                    <a:pt x="286512" y="118872"/>
                  </a:lnTo>
                  <a:lnTo>
                    <a:pt x="210343" y="116744"/>
                  </a:lnTo>
                  <a:lnTo>
                    <a:pt x="141901" y="110743"/>
                  </a:lnTo>
                  <a:lnTo>
                    <a:pt x="83915" y="101441"/>
                  </a:lnTo>
                  <a:lnTo>
                    <a:pt x="39116" y="89407"/>
                  </a:lnTo>
                  <a:lnTo>
                    <a:pt x="0" y="59436"/>
                  </a:lnTo>
                  <a:close/>
                </a:path>
              </a:pathLst>
            </a:custGeom>
            <a:ln w="12191">
              <a:solidFill>
                <a:srgbClr val="00279F"/>
              </a:solidFill>
            </a:ln>
          </p:spPr>
          <p:txBody>
            <a:bodyPr wrap="square" lIns="0" tIns="0" rIns="0" bIns="0" rtlCol="0"/>
            <a:lstStyle/>
            <a:p>
              <a:endParaRPr/>
            </a:p>
          </p:txBody>
        </p:sp>
        <p:sp>
          <p:nvSpPr>
            <p:cNvPr id="7" name="object 7"/>
            <p:cNvSpPr/>
            <p:nvPr/>
          </p:nvSpPr>
          <p:spPr>
            <a:xfrm>
              <a:off x="4796027" y="2263140"/>
              <a:ext cx="577850" cy="119380"/>
            </a:xfrm>
            <a:custGeom>
              <a:avLst/>
              <a:gdLst/>
              <a:ahLst/>
              <a:cxnLst/>
              <a:rect l="l" t="t" r="r" b="b"/>
              <a:pathLst>
                <a:path w="577850" h="119380">
                  <a:moveTo>
                    <a:pt x="288798" y="0"/>
                  </a:moveTo>
                  <a:lnTo>
                    <a:pt x="212019" y="2127"/>
                  </a:lnTo>
                  <a:lnTo>
                    <a:pt x="143030" y="8127"/>
                  </a:lnTo>
                  <a:lnTo>
                    <a:pt x="84581" y="17430"/>
                  </a:lnTo>
                  <a:lnTo>
                    <a:pt x="39426" y="29463"/>
                  </a:lnTo>
                  <a:lnTo>
                    <a:pt x="0" y="59436"/>
                  </a:lnTo>
                  <a:lnTo>
                    <a:pt x="10315" y="75215"/>
                  </a:lnTo>
                  <a:lnTo>
                    <a:pt x="84582" y="101441"/>
                  </a:lnTo>
                  <a:lnTo>
                    <a:pt x="143030" y="110743"/>
                  </a:lnTo>
                  <a:lnTo>
                    <a:pt x="212019" y="116744"/>
                  </a:lnTo>
                  <a:lnTo>
                    <a:pt x="288798" y="118872"/>
                  </a:lnTo>
                  <a:lnTo>
                    <a:pt x="365576" y="116744"/>
                  </a:lnTo>
                  <a:lnTo>
                    <a:pt x="434565" y="110744"/>
                  </a:lnTo>
                  <a:lnTo>
                    <a:pt x="493014" y="101441"/>
                  </a:lnTo>
                  <a:lnTo>
                    <a:pt x="538169" y="89408"/>
                  </a:lnTo>
                  <a:lnTo>
                    <a:pt x="577596" y="59436"/>
                  </a:lnTo>
                  <a:lnTo>
                    <a:pt x="567280" y="43656"/>
                  </a:lnTo>
                  <a:lnTo>
                    <a:pt x="493013" y="17430"/>
                  </a:lnTo>
                  <a:lnTo>
                    <a:pt x="434565" y="8128"/>
                  </a:lnTo>
                  <a:lnTo>
                    <a:pt x="365576" y="2127"/>
                  </a:lnTo>
                  <a:lnTo>
                    <a:pt x="288798" y="0"/>
                  </a:lnTo>
                  <a:close/>
                </a:path>
              </a:pathLst>
            </a:custGeom>
            <a:solidFill>
              <a:srgbClr val="FD9B03"/>
            </a:solidFill>
          </p:spPr>
          <p:txBody>
            <a:bodyPr wrap="square" lIns="0" tIns="0" rIns="0" bIns="0" rtlCol="0"/>
            <a:lstStyle/>
            <a:p>
              <a:endParaRPr/>
            </a:p>
          </p:txBody>
        </p:sp>
        <p:sp>
          <p:nvSpPr>
            <p:cNvPr id="8" name="object 8"/>
            <p:cNvSpPr/>
            <p:nvPr/>
          </p:nvSpPr>
          <p:spPr>
            <a:xfrm>
              <a:off x="4796027" y="2263140"/>
              <a:ext cx="577850" cy="119380"/>
            </a:xfrm>
            <a:custGeom>
              <a:avLst/>
              <a:gdLst/>
              <a:ahLst/>
              <a:cxnLst/>
              <a:rect l="l" t="t" r="r" b="b"/>
              <a:pathLst>
                <a:path w="577850" h="119380">
                  <a:moveTo>
                    <a:pt x="0" y="59436"/>
                  </a:moveTo>
                  <a:lnTo>
                    <a:pt x="39426" y="29463"/>
                  </a:lnTo>
                  <a:lnTo>
                    <a:pt x="84581" y="17430"/>
                  </a:lnTo>
                  <a:lnTo>
                    <a:pt x="143030" y="8127"/>
                  </a:lnTo>
                  <a:lnTo>
                    <a:pt x="212019" y="2127"/>
                  </a:lnTo>
                  <a:lnTo>
                    <a:pt x="288798" y="0"/>
                  </a:lnTo>
                  <a:lnTo>
                    <a:pt x="365576" y="2127"/>
                  </a:lnTo>
                  <a:lnTo>
                    <a:pt x="434565" y="8128"/>
                  </a:lnTo>
                  <a:lnTo>
                    <a:pt x="493013" y="17430"/>
                  </a:lnTo>
                  <a:lnTo>
                    <a:pt x="538169" y="29464"/>
                  </a:lnTo>
                  <a:lnTo>
                    <a:pt x="577596" y="59436"/>
                  </a:lnTo>
                  <a:lnTo>
                    <a:pt x="567280" y="75215"/>
                  </a:lnTo>
                  <a:lnTo>
                    <a:pt x="493014" y="101441"/>
                  </a:lnTo>
                  <a:lnTo>
                    <a:pt x="434565" y="110744"/>
                  </a:lnTo>
                  <a:lnTo>
                    <a:pt x="365576" y="116744"/>
                  </a:lnTo>
                  <a:lnTo>
                    <a:pt x="288798" y="118872"/>
                  </a:lnTo>
                  <a:lnTo>
                    <a:pt x="212019" y="116744"/>
                  </a:lnTo>
                  <a:lnTo>
                    <a:pt x="143030" y="110743"/>
                  </a:lnTo>
                  <a:lnTo>
                    <a:pt x="84582" y="101441"/>
                  </a:lnTo>
                  <a:lnTo>
                    <a:pt x="39426" y="89407"/>
                  </a:lnTo>
                  <a:lnTo>
                    <a:pt x="0" y="59436"/>
                  </a:lnTo>
                  <a:close/>
                </a:path>
              </a:pathLst>
            </a:custGeom>
            <a:ln w="12192">
              <a:solidFill>
                <a:srgbClr val="00279F"/>
              </a:solidFill>
            </a:ln>
          </p:spPr>
          <p:txBody>
            <a:bodyPr wrap="square" lIns="0" tIns="0" rIns="0" bIns="0" rtlCol="0"/>
            <a:lstStyle/>
            <a:p>
              <a:endParaRPr/>
            </a:p>
          </p:txBody>
        </p:sp>
        <p:sp>
          <p:nvSpPr>
            <p:cNvPr id="9" name="object 9"/>
            <p:cNvSpPr/>
            <p:nvPr/>
          </p:nvSpPr>
          <p:spPr>
            <a:xfrm>
              <a:off x="3957827" y="2263140"/>
              <a:ext cx="574675" cy="119380"/>
            </a:xfrm>
            <a:custGeom>
              <a:avLst/>
              <a:gdLst/>
              <a:ahLst/>
              <a:cxnLst/>
              <a:rect l="l" t="t" r="r" b="b"/>
              <a:pathLst>
                <a:path w="574675" h="119380">
                  <a:moveTo>
                    <a:pt x="287274" y="0"/>
                  </a:moveTo>
                  <a:lnTo>
                    <a:pt x="210917" y="2127"/>
                  </a:lnTo>
                  <a:lnTo>
                    <a:pt x="142296" y="8127"/>
                  </a:lnTo>
                  <a:lnTo>
                    <a:pt x="84153" y="17430"/>
                  </a:lnTo>
                  <a:lnTo>
                    <a:pt x="39228" y="29463"/>
                  </a:lnTo>
                  <a:lnTo>
                    <a:pt x="0" y="59436"/>
                  </a:lnTo>
                  <a:lnTo>
                    <a:pt x="10264" y="75215"/>
                  </a:lnTo>
                  <a:lnTo>
                    <a:pt x="84153" y="101441"/>
                  </a:lnTo>
                  <a:lnTo>
                    <a:pt x="142296" y="110743"/>
                  </a:lnTo>
                  <a:lnTo>
                    <a:pt x="210917" y="116744"/>
                  </a:lnTo>
                  <a:lnTo>
                    <a:pt x="287274" y="118872"/>
                  </a:lnTo>
                  <a:lnTo>
                    <a:pt x="363630" y="116744"/>
                  </a:lnTo>
                  <a:lnTo>
                    <a:pt x="432251" y="110744"/>
                  </a:lnTo>
                  <a:lnTo>
                    <a:pt x="490394" y="101441"/>
                  </a:lnTo>
                  <a:lnTo>
                    <a:pt x="535319" y="89408"/>
                  </a:lnTo>
                  <a:lnTo>
                    <a:pt x="574548" y="59436"/>
                  </a:lnTo>
                  <a:lnTo>
                    <a:pt x="564283" y="43656"/>
                  </a:lnTo>
                  <a:lnTo>
                    <a:pt x="490394" y="17430"/>
                  </a:lnTo>
                  <a:lnTo>
                    <a:pt x="432251" y="8128"/>
                  </a:lnTo>
                  <a:lnTo>
                    <a:pt x="363630" y="2127"/>
                  </a:lnTo>
                  <a:lnTo>
                    <a:pt x="287274" y="0"/>
                  </a:lnTo>
                  <a:close/>
                </a:path>
              </a:pathLst>
            </a:custGeom>
            <a:solidFill>
              <a:srgbClr val="FD9B03"/>
            </a:solidFill>
          </p:spPr>
          <p:txBody>
            <a:bodyPr wrap="square" lIns="0" tIns="0" rIns="0" bIns="0" rtlCol="0"/>
            <a:lstStyle/>
            <a:p>
              <a:endParaRPr/>
            </a:p>
          </p:txBody>
        </p:sp>
        <p:sp>
          <p:nvSpPr>
            <p:cNvPr id="10" name="object 10"/>
            <p:cNvSpPr/>
            <p:nvPr/>
          </p:nvSpPr>
          <p:spPr>
            <a:xfrm>
              <a:off x="3957827" y="2263140"/>
              <a:ext cx="574675" cy="119380"/>
            </a:xfrm>
            <a:custGeom>
              <a:avLst/>
              <a:gdLst/>
              <a:ahLst/>
              <a:cxnLst/>
              <a:rect l="l" t="t" r="r" b="b"/>
              <a:pathLst>
                <a:path w="574675" h="119380">
                  <a:moveTo>
                    <a:pt x="0" y="59436"/>
                  </a:moveTo>
                  <a:lnTo>
                    <a:pt x="39228" y="29463"/>
                  </a:lnTo>
                  <a:lnTo>
                    <a:pt x="84153" y="17430"/>
                  </a:lnTo>
                  <a:lnTo>
                    <a:pt x="142296" y="8127"/>
                  </a:lnTo>
                  <a:lnTo>
                    <a:pt x="210917" y="2127"/>
                  </a:lnTo>
                  <a:lnTo>
                    <a:pt x="287274" y="0"/>
                  </a:lnTo>
                  <a:lnTo>
                    <a:pt x="363630" y="2127"/>
                  </a:lnTo>
                  <a:lnTo>
                    <a:pt x="432251" y="8128"/>
                  </a:lnTo>
                  <a:lnTo>
                    <a:pt x="490394" y="17430"/>
                  </a:lnTo>
                  <a:lnTo>
                    <a:pt x="535319" y="29464"/>
                  </a:lnTo>
                  <a:lnTo>
                    <a:pt x="574548" y="59436"/>
                  </a:lnTo>
                  <a:lnTo>
                    <a:pt x="564283" y="75215"/>
                  </a:lnTo>
                  <a:lnTo>
                    <a:pt x="490394" y="101441"/>
                  </a:lnTo>
                  <a:lnTo>
                    <a:pt x="432251" y="110744"/>
                  </a:lnTo>
                  <a:lnTo>
                    <a:pt x="363630" y="116744"/>
                  </a:lnTo>
                  <a:lnTo>
                    <a:pt x="287274" y="118872"/>
                  </a:lnTo>
                  <a:lnTo>
                    <a:pt x="210917" y="116744"/>
                  </a:lnTo>
                  <a:lnTo>
                    <a:pt x="142296" y="110743"/>
                  </a:lnTo>
                  <a:lnTo>
                    <a:pt x="84153" y="101441"/>
                  </a:lnTo>
                  <a:lnTo>
                    <a:pt x="39228" y="89407"/>
                  </a:lnTo>
                  <a:lnTo>
                    <a:pt x="0" y="59436"/>
                  </a:lnTo>
                  <a:close/>
                </a:path>
              </a:pathLst>
            </a:custGeom>
            <a:ln w="12192">
              <a:solidFill>
                <a:srgbClr val="00279F"/>
              </a:solidFill>
            </a:ln>
          </p:spPr>
          <p:txBody>
            <a:bodyPr wrap="square" lIns="0" tIns="0" rIns="0" bIns="0" rtlCol="0"/>
            <a:lstStyle/>
            <a:p>
              <a:endParaRPr/>
            </a:p>
          </p:txBody>
        </p:sp>
        <p:sp>
          <p:nvSpPr>
            <p:cNvPr id="11" name="object 11"/>
            <p:cNvSpPr/>
            <p:nvPr/>
          </p:nvSpPr>
          <p:spPr>
            <a:xfrm>
              <a:off x="3116580" y="2263140"/>
              <a:ext cx="576580" cy="119380"/>
            </a:xfrm>
            <a:custGeom>
              <a:avLst/>
              <a:gdLst/>
              <a:ahLst/>
              <a:cxnLst/>
              <a:rect l="l" t="t" r="r" b="b"/>
              <a:pathLst>
                <a:path w="576579" h="119380">
                  <a:moveTo>
                    <a:pt x="288035" y="0"/>
                  </a:moveTo>
                  <a:lnTo>
                    <a:pt x="211446" y="2127"/>
                  </a:lnTo>
                  <a:lnTo>
                    <a:pt x="142635" y="8127"/>
                  </a:lnTo>
                  <a:lnTo>
                    <a:pt x="84343" y="17430"/>
                  </a:lnTo>
                  <a:lnTo>
                    <a:pt x="39313" y="29463"/>
                  </a:lnTo>
                  <a:lnTo>
                    <a:pt x="0" y="59436"/>
                  </a:lnTo>
                  <a:lnTo>
                    <a:pt x="10285" y="75215"/>
                  </a:lnTo>
                  <a:lnTo>
                    <a:pt x="84343" y="101441"/>
                  </a:lnTo>
                  <a:lnTo>
                    <a:pt x="142635" y="110743"/>
                  </a:lnTo>
                  <a:lnTo>
                    <a:pt x="211446" y="116744"/>
                  </a:lnTo>
                  <a:lnTo>
                    <a:pt x="288035" y="118872"/>
                  </a:lnTo>
                  <a:lnTo>
                    <a:pt x="364625" y="116744"/>
                  </a:lnTo>
                  <a:lnTo>
                    <a:pt x="433436" y="110744"/>
                  </a:lnTo>
                  <a:lnTo>
                    <a:pt x="491728" y="101441"/>
                  </a:lnTo>
                  <a:lnTo>
                    <a:pt x="536758" y="89408"/>
                  </a:lnTo>
                  <a:lnTo>
                    <a:pt x="576071" y="59436"/>
                  </a:lnTo>
                  <a:lnTo>
                    <a:pt x="565786" y="43656"/>
                  </a:lnTo>
                  <a:lnTo>
                    <a:pt x="491728" y="17430"/>
                  </a:lnTo>
                  <a:lnTo>
                    <a:pt x="433436" y="8128"/>
                  </a:lnTo>
                  <a:lnTo>
                    <a:pt x="364625" y="2127"/>
                  </a:lnTo>
                  <a:lnTo>
                    <a:pt x="288035" y="0"/>
                  </a:lnTo>
                  <a:close/>
                </a:path>
              </a:pathLst>
            </a:custGeom>
            <a:solidFill>
              <a:srgbClr val="FD9B03"/>
            </a:solidFill>
          </p:spPr>
          <p:txBody>
            <a:bodyPr wrap="square" lIns="0" tIns="0" rIns="0" bIns="0" rtlCol="0"/>
            <a:lstStyle/>
            <a:p>
              <a:endParaRPr/>
            </a:p>
          </p:txBody>
        </p:sp>
        <p:sp>
          <p:nvSpPr>
            <p:cNvPr id="12" name="object 12"/>
            <p:cNvSpPr/>
            <p:nvPr/>
          </p:nvSpPr>
          <p:spPr>
            <a:xfrm>
              <a:off x="3116580" y="2263140"/>
              <a:ext cx="576580" cy="119380"/>
            </a:xfrm>
            <a:custGeom>
              <a:avLst/>
              <a:gdLst/>
              <a:ahLst/>
              <a:cxnLst/>
              <a:rect l="l" t="t" r="r" b="b"/>
              <a:pathLst>
                <a:path w="576579" h="119380">
                  <a:moveTo>
                    <a:pt x="0" y="59436"/>
                  </a:moveTo>
                  <a:lnTo>
                    <a:pt x="39313" y="29463"/>
                  </a:lnTo>
                  <a:lnTo>
                    <a:pt x="84343" y="17430"/>
                  </a:lnTo>
                  <a:lnTo>
                    <a:pt x="142635" y="8127"/>
                  </a:lnTo>
                  <a:lnTo>
                    <a:pt x="211446" y="2127"/>
                  </a:lnTo>
                  <a:lnTo>
                    <a:pt x="288035" y="0"/>
                  </a:lnTo>
                  <a:lnTo>
                    <a:pt x="364625" y="2127"/>
                  </a:lnTo>
                  <a:lnTo>
                    <a:pt x="433436" y="8128"/>
                  </a:lnTo>
                  <a:lnTo>
                    <a:pt x="491728" y="17430"/>
                  </a:lnTo>
                  <a:lnTo>
                    <a:pt x="536758" y="29464"/>
                  </a:lnTo>
                  <a:lnTo>
                    <a:pt x="576071" y="59436"/>
                  </a:lnTo>
                  <a:lnTo>
                    <a:pt x="565786" y="75215"/>
                  </a:lnTo>
                  <a:lnTo>
                    <a:pt x="491728" y="101441"/>
                  </a:lnTo>
                  <a:lnTo>
                    <a:pt x="433436" y="110744"/>
                  </a:lnTo>
                  <a:lnTo>
                    <a:pt x="364625" y="116744"/>
                  </a:lnTo>
                  <a:lnTo>
                    <a:pt x="288035" y="118872"/>
                  </a:lnTo>
                  <a:lnTo>
                    <a:pt x="211446" y="116744"/>
                  </a:lnTo>
                  <a:lnTo>
                    <a:pt x="142635" y="110743"/>
                  </a:lnTo>
                  <a:lnTo>
                    <a:pt x="84343" y="101441"/>
                  </a:lnTo>
                  <a:lnTo>
                    <a:pt x="39313" y="89407"/>
                  </a:lnTo>
                  <a:lnTo>
                    <a:pt x="0" y="59436"/>
                  </a:lnTo>
                  <a:close/>
                </a:path>
              </a:pathLst>
            </a:custGeom>
            <a:ln w="12192">
              <a:solidFill>
                <a:srgbClr val="00279F"/>
              </a:solidFill>
            </a:ln>
          </p:spPr>
          <p:txBody>
            <a:bodyPr wrap="square" lIns="0" tIns="0" rIns="0" bIns="0" rtlCol="0"/>
            <a:lstStyle/>
            <a:p>
              <a:endParaRPr/>
            </a:p>
          </p:txBody>
        </p:sp>
        <p:sp>
          <p:nvSpPr>
            <p:cNvPr id="13" name="object 13"/>
            <p:cNvSpPr/>
            <p:nvPr/>
          </p:nvSpPr>
          <p:spPr>
            <a:xfrm>
              <a:off x="1943100" y="2523744"/>
              <a:ext cx="574675" cy="119380"/>
            </a:xfrm>
            <a:custGeom>
              <a:avLst/>
              <a:gdLst/>
              <a:ahLst/>
              <a:cxnLst/>
              <a:rect l="l" t="t" r="r" b="b"/>
              <a:pathLst>
                <a:path w="574675" h="119380">
                  <a:moveTo>
                    <a:pt x="287274" y="0"/>
                  </a:moveTo>
                  <a:lnTo>
                    <a:pt x="210917" y="2127"/>
                  </a:lnTo>
                  <a:lnTo>
                    <a:pt x="142296" y="8127"/>
                  </a:lnTo>
                  <a:lnTo>
                    <a:pt x="84153" y="17430"/>
                  </a:lnTo>
                  <a:lnTo>
                    <a:pt x="39228" y="29463"/>
                  </a:lnTo>
                  <a:lnTo>
                    <a:pt x="0" y="59435"/>
                  </a:lnTo>
                  <a:lnTo>
                    <a:pt x="10264" y="75215"/>
                  </a:lnTo>
                  <a:lnTo>
                    <a:pt x="84153" y="101441"/>
                  </a:lnTo>
                  <a:lnTo>
                    <a:pt x="142296" y="110743"/>
                  </a:lnTo>
                  <a:lnTo>
                    <a:pt x="210917" y="116744"/>
                  </a:lnTo>
                  <a:lnTo>
                    <a:pt x="287274" y="118871"/>
                  </a:lnTo>
                  <a:lnTo>
                    <a:pt x="363630" y="116744"/>
                  </a:lnTo>
                  <a:lnTo>
                    <a:pt x="432251" y="110743"/>
                  </a:lnTo>
                  <a:lnTo>
                    <a:pt x="490394" y="101441"/>
                  </a:lnTo>
                  <a:lnTo>
                    <a:pt x="535319" y="89407"/>
                  </a:lnTo>
                  <a:lnTo>
                    <a:pt x="574548" y="59435"/>
                  </a:lnTo>
                  <a:lnTo>
                    <a:pt x="564283" y="43656"/>
                  </a:lnTo>
                  <a:lnTo>
                    <a:pt x="490394" y="17430"/>
                  </a:lnTo>
                  <a:lnTo>
                    <a:pt x="432251" y="8127"/>
                  </a:lnTo>
                  <a:lnTo>
                    <a:pt x="363630" y="2127"/>
                  </a:lnTo>
                  <a:lnTo>
                    <a:pt x="287274" y="0"/>
                  </a:lnTo>
                  <a:close/>
                </a:path>
              </a:pathLst>
            </a:custGeom>
            <a:solidFill>
              <a:srgbClr val="F57A48"/>
            </a:solidFill>
          </p:spPr>
          <p:txBody>
            <a:bodyPr wrap="square" lIns="0" tIns="0" rIns="0" bIns="0" rtlCol="0"/>
            <a:lstStyle/>
            <a:p>
              <a:endParaRPr/>
            </a:p>
          </p:txBody>
        </p:sp>
        <p:sp>
          <p:nvSpPr>
            <p:cNvPr id="14" name="object 14"/>
            <p:cNvSpPr/>
            <p:nvPr/>
          </p:nvSpPr>
          <p:spPr>
            <a:xfrm>
              <a:off x="1943100" y="2523744"/>
              <a:ext cx="574675" cy="119380"/>
            </a:xfrm>
            <a:custGeom>
              <a:avLst/>
              <a:gdLst/>
              <a:ahLst/>
              <a:cxnLst/>
              <a:rect l="l" t="t" r="r" b="b"/>
              <a:pathLst>
                <a:path w="574675" h="119380">
                  <a:moveTo>
                    <a:pt x="0" y="59435"/>
                  </a:moveTo>
                  <a:lnTo>
                    <a:pt x="39228" y="29463"/>
                  </a:lnTo>
                  <a:lnTo>
                    <a:pt x="84153" y="17430"/>
                  </a:lnTo>
                  <a:lnTo>
                    <a:pt x="142296" y="8127"/>
                  </a:lnTo>
                  <a:lnTo>
                    <a:pt x="210917" y="2127"/>
                  </a:lnTo>
                  <a:lnTo>
                    <a:pt x="287274" y="0"/>
                  </a:lnTo>
                  <a:lnTo>
                    <a:pt x="363630" y="2127"/>
                  </a:lnTo>
                  <a:lnTo>
                    <a:pt x="432251" y="8127"/>
                  </a:lnTo>
                  <a:lnTo>
                    <a:pt x="490394" y="17430"/>
                  </a:lnTo>
                  <a:lnTo>
                    <a:pt x="535319" y="29463"/>
                  </a:lnTo>
                  <a:lnTo>
                    <a:pt x="574548" y="59435"/>
                  </a:lnTo>
                  <a:lnTo>
                    <a:pt x="564283" y="75215"/>
                  </a:lnTo>
                  <a:lnTo>
                    <a:pt x="490394" y="101441"/>
                  </a:lnTo>
                  <a:lnTo>
                    <a:pt x="432251" y="110743"/>
                  </a:lnTo>
                  <a:lnTo>
                    <a:pt x="363630" y="116744"/>
                  </a:lnTo>
                  <a:lnTo>
                    <a:pt x="287274" y="118871"/>
                  </a:lnTo>
                  <a:lnTo>
                    <a:pt x="210917" y="116744"/>
                  </a:lnTo>
                  <a:lnTo>
                    <a:pt x="142296" y="110743"/>
                  </a:lnTo>
                  <a:lnTo>
                    <a:pt x="84153" y="101441"/>
                  </a:lnTo>
                  <a:lnTo>
                    <a:pt x="39228" y="89407"/>
                  </a:lnTo>
                  <a:lnTo>
                    <a:pt x="0" y="59435"/>
                  </a:lnTo>
                  <a:close/>
                </a:path>
              </a:pathLst>
            </a:custGeom>
            <a:ln w="12191">
              <a:solidFill>
                <a:srgbClr val="00279F"/>
              </a:solidFill>
            </a:ln>
          </p:spPr>
          <p:txBody>
            <a:bodyPr wrap="square" lIns="0" tIns="0" rIns="0" bIns="0" rtlCol="0"/>
            <a:lstStyle/>
            <a:p>
              <a:endParaRPr/>
            </a:p>
          </p:txBody>
        </p:sp>
        <p:sp>
          <p:nvSpPr>
            <p:cNvPr id="15" name="object 15"/>
            <p:cNvSpPr/>
            <p:nvPr/>
          </p:nvSpPr>
          <p:spPr>
            <a:xfrm>
              <a:off x="1607820" y="2784348"/>
              <a:ext cx="576580" cy="119380"/>
            </a:xfrm>
            <a:custGeom>
              <a:avLst/>
              <a:gdLst/>
              <a:ahLst/>
              <a:cxnLst/>
              <a:rect l="l" t="t" r="r" b="b"/>
              <a:pathLst>
                <a:path w="576580" h="119380">
                  <a:moveTo>
                    <a:pt x="288036" y="0"/>
                  </a:moveTo>
                  <a:lnTo>
                    <a:pt x="211446" y="2127"/>
                  </a:lnTo>
                  <a:lnTo>
                    <a:pt x="142635" y="8127"/>
                  </a:lnTo>
                  <a:lnTo>
                    <a:pt x="84343" y="17430"/>
                  </a:lnTo>
                  <a:lnTo>
                    <a:pt x="39313" y="29463"/>
                  </a:lnTo>
                  <a:lnTo>
                    <a:pt x="0" y="59436"/>
                  </a:lnTo>
                  <a:lnTo>
                    <a:pt x="10285" y="75215"/>
                  </a:lnTo>
                  <a:lnTo>
                    <a:pt x="84343" y="101441"/>
                  </a:lnTo>
                  <a:lnTo>
                    <a:pt x="142635" y="110743"/>
                  </a:lnTo>
                  <a:lnTo>
                    <a:pt x="211446" y="116744"/>
                  </a:lnTo>
                  <a:lnTo>
                    <a:pt x="288036" y="118872"/>
                  </a:lnTo>
                  <a:lnTo>
                    <a:pt x="364625" y="116744"/>
                  </a:lnTo>
                  <a:lnTo>
                    <a:pt x="433436" y="110744"/>
                  </a:lnTo>
                  <a:lnTo>
                    <a:pt x="491728" y="101441"/>
                  </a:lnTo>
                  <a:lnTo>
                    <a:pt x="536758" y="89408"/>
                  </a:lnTo>
                  <a:lnTo>
                    <a:pt x="576072" y="59436"/>
                  </a:lnTo>
                  <a:lnTo>
                    <a:pt x="565786" y="43656"/>
                  </a:lnTo>
                  <a:lnTo>
                    <a:pt x="491728" y="17430"/>
                  </a:lnTo>
                  <a:lnTo>
                    <a:pt x="433436" y="8127"/>
                  </a:lnTo>
                  <a:lnTo>
                    <a:pt x="364625" y="2127"/>
                  </a:lnTo>
                  <a:lnTo>
                    <a:pt x="288036" y="0"/>
                  </a:lnTo>
                  <a:close/>
                </a:path>
              </a:pathLst>
            </a:custGeom>
            <a:solidFill>
              <a:srgbClr val="F57A48"/>
            </a:solidFill>
          </p:spPr>
          <p:txBody>
            <a:bodyPr wrap="square" lIns="0" tIns="0" rIns="0" bIns="0" rtlCol="0"/>
            <a:lstStyle/>
            <a:p>
              <a:endParaRPr/>
            </a:p>
          </p:txBody>
        </p:sp>
        <p:sp>
          <p:nvSpPr>
            <p:cNvPr id="16" name="object 16"/>
            <p:cNvSpPr/>
            <p:nvPr/>
          </p:nvSpPr>
          <p:spPr>
            <a:xfrm>
              <a:off x="1607820" y="2784348"/>
              <a:ext cx="576580" cy="119380"/>
            </a:xfrm>
            <a:custGeom>
              <a:avLst/>
              <a:gdLst/>
              <a:ahLst/>
              <a:cxnLst/>
              <a:rect l="l" t="t" r="r" b="b"/>
              <a:pathLst>
                <a:path w="576580" h="119380">
                  <a:moveTo>
                    <a:pt x="0" y="59436"/>
                  </a:moveTo>
                  <a:lnTo>
                    <a:pt x="39313" y="29463"/>
                  </a:lnTo>
                  <a:lnTo>
                    <a:pt x="84343" y="17430"/>
                  </a:lnTo>
                  <a:lnTo>
                    <a:pt x="142635" y="8127"/>
                  </a:lnTo>
                  <a:lnTo>
                    <a:pt x="211446" y="2127"/>
                  </a:lnTo>
                  <a:lnTo>
                    <a:pt x="288036" y="0"/>
                  </a:lnTo>
                  <a:lnTo>
                    <a:pt x="364625" y="2127"/>
                  </a:lnTo>
                  <a:lnTo>
                    <a:pt x="433436" y="8127"/>
                  </a:lnTo>
                  <a:lnTo>
                    <a:pt x="491728" y="17430"/>
                  </a:lnTo>
                  <a:lnTo>
                    <a:pt x="536758" y="29463"/>
                  </a:lnTo>
                  <a:lnTo>
                    <a:pt x="576072" y="59436"/>
                  </a:lnTo>
                  <a:lnTo>
                    <a:pt x="565786" y="75215"/>
                  </a:lnTo>
                  <a:lnTo>
                    <a:pt x="491728" y="101441"/>
                  </a:lnTo>
                  <a:lnTo>
                    <a:pt x="433436" y="110744"/>
                  </a:lnTo>
                  <a:lnTo>
                    <a:pt x="364625" y="116744"/>
                  </a:lnTo>
                  <a:lnTo>
                    <a:pt x="288036" y="118872"/>
                  </a:lnTo>
                  <a:lnTo>
                    <a:pt x="211446" y="116744"/>
                  </a:lnTo>
                  <a:lnTo>
                    <a:pt x="142635" y="110743"/>
                  </a:lnTo>
                  <a:lnTo>
                    <a:pt x="84343" y="101441"/>
                  </a:lnTo>
                  <a:lnTo>
                    <a:pt x="39313" y="89407"/>
                  </a:lnTo>
                  <a:lnTo>
                    <a:pt x="0" y="59436"/>
                  </a:lnTo>
                  <a:close/>
                </a:path>
              </a:pathLst>
            </a:custGeom>
            <a:ln w="12192">
              <a:solidFill>
                <a:srgbClr val="00279F"/>
              </a:solidFill>
            </a:ln>
          </p:spPr>
          <p:txBody>
            <a:bodyPr wrap="square" lIns="0" tIns="0" rIns="0" bIns="0" rtlCol="0"/>
            <a:lstStyle/>
            <a:p>
              <a:endParaRPr/>
            </a:p>
          </p:txBody>
        </p:sp>
        <p:sp>
          <p:nvSpPr>
            <p:cNvPr id="17" name="object 17"/>
            <p:cNvSpPr/>
            <p:nvPr/>
          </p:nvSpPr>
          <p:spPr>
            <a:xfrm>
              <a:off x="3622548" y="2523744"/>
              <a:ext cx="573405" cy="119380"/>
            </a:xfrm>
            <a:custGeom>
              <a:avLst/>
              <a:gdLst/>
              <a:ahLst/>
              <a:cxnLst/>
              <a:rect l="l" t="t" r="r" b="b"/>
              <a:pathLst>
                <a:path w="573404" h="119380">
                  <a:moveTo>
                    <a:pt x="286512" y="0"/>
                  </a:moveTo>
                  <a:lnTo>
                    <a:pt x="210343" y="2127"/>
                  </a:lnTo>
                  <a:lnTo>
                    <a:pt x="141901" y="8127"/>
                  </a:lnTo>
                  <a:lnTo>
                    <a:pt x="83915" y="17430"/>
                  </a:lnTo>
                  <a:lnTo>
                    <a:pt x="39115" y="29463"/>
                  </a:lnTo>
                  <a:lnTo>
                    <a:pt x="0" y="59435"/>
                  </a:lnTo>
                  <a:lnTo>
                    <a:pt x="10234" y="75215"/>
                  </a:lnTo>
                  <a:lnTo>
                    <a:pt x="83915" y="101441"/>
                  </a:lnTo>
                  <a:lnTo>
                    <a:pt x="141901" y="110743"/>
                  </a:lnTo>
                  <a:lnTo>
                    <a:pt x="210343" y="116744"/>
                  </a:lnTo>
                  <a:lnTo>
                    <a:pt x="286512" y="118871"/>
                  </a:lnTo>
                  <a:lnTo>
                    <a:pt x="362680" y="116744"/>
                  </a:lnTo>
                  <a:lnTo>
                    <a:pt x="431122" y="110743"/>
                  </a:lnTo>
                  <a:lnTo>
                    <a:pt x="489108" y="101441"/>
                  </a:lnTo>
                  <a:lnTo>
                    <a:pt x="533908" y="89407"/>
                  </a:lnTo>
                  <a:lnTo>
                    <a:pt x="573024" y="59435"/>
                  </a:lnTo>
                  <a:lnTo>
                    <a:pt x="562789" y="43656"/>
                  </a:lnTo>
                  <a:lnTo>
                    <a:pt x="489108" y="17430"/>
                  </a:lnTo>
                  <a:lnTo>
                    <a:pt x="431122" y="8127"/>
                  </a:lnTo>
                  <a:lnTo>
                    <a:pt x="362680" y="2127"/>
                  </a:lnTo>
                  <a:lnTo>
                    <a:pt x="286512" y="0"/>
                  </a:lnTo>
                  <a:close/>
                </a:path>
              </a:pathLst>
            </a:custGeom>
            <a:solidFill>
              <a:srgbClr val="F57A48"/>
            </a:solidFill>
          </p:spPr>
          <p:txBody>
            <a:bodyPr wrap="square" lIns="0" tIns="0" rIns="0" bIns="0" rtlCol="0"/>
            <a:lstStyle/>
            <a:p>
              <a:endParaRPr/>
            </a:p>
          </p:txBody>
        </p:sp>
        <p:sp>
          <p:nvSpPr>
            <p:cNvPr id="18" name="object 18"/>
            <p:cNvSpPr/>
            <p:nvPr/>
          </p:nvSpPr>
          <p:spPr>
            <a:xfrm>
              <a:off x="3622548" y="2523744"/>
              <a:ext cx="573405" cy="119380"/>
            </a:xfrm>
            <a:custGeom>
              <a:avLst/>
              <a:gdLst/>
              <a:ahLst/>
              <a:cxnLst/>
              <a:rect l="l" t="t" r="r" b="b"/>
              <a:pathLst>
                <a:path w="573404" h="119380">
                  <a:moveTo>
                    <a:pt x="0" y="59435"/>
                  </a:moveTo>
                  <a:lnTo>
                    <a:pt x="39115" y="29463"/>
                  </a:lnTo>
                  <a:lnTo>
                    <a:pt x="83915" y="17430"/>
                  </a:lnTo>
                  <a:lnTo>
                    <a:pt x="141901" y="8127"/>
                  </a:lnTo>
                  <a:lnTo>
                    <a:pt x="210343" y="2127"/>
                  </a:lnTo>
                  <a:lnTo>
                    <a:pt x="286512" y="0"/>
                  </a:lnTo>
                  <a:lnTo>
                    <a:pt x="362680" y="2127"/>
                  </a:lnTo>
                  <a:lnTo>
                    <a:pt x="431122" y="8127"/>
                  </a:lnTo>
                  <a:lnTo>
                    <a:pt x="489108" y="17430"/>
                  </a:lnTo>
                  <a:lnTo>
                    <a:pt x="533908" y="29463"/>
                  </a:lnTo>
                  <a:lnTo>
                    <a:pt x="573024" y="59435"/>
                  </a:lnTo>
                  <a:lnTo>
                    <a:pt x="562789" y="75215"/>
                  </a:lnTo>
                  <a:lnTo>
                    <a:pt x="489108" y="101441"/>
                  </a:lnTo>
                  <a:lnTo>
                    <a:pt x="431122" y="110743"/>
                  </a:lnTo>
                  <a:lnTo>
                    <a:pt x="362680" y="116744"/>
                  </a:lnTo>
                  <a:lnTo>
                    <a:pt x="286512" y="118871"/>
                  </a:lnTo>
                  <a:lnTo>
                    <a:pt x="210343" y="116744"/>
                  </a:lnTo>
                  <a:lnTo>
                    <a:pt x="141901" y="110743"/>
                  </a:lnTo>
                  <a:lnTo>
                    <a:pt x="83915" y="101441"/>
                  </a:lnTo>
                  <a:lnTo>
                    <a:pt x="39116" y="89407"/>
                  </a:lnTo>
                  <a:lnTo>
                    <a:pt x="0" y="59435"/>
                  </a:lnTo>
                  <a:close/>
                </a:path>
              </a:pathLst>
            </a:custGeom>
            <a:ln w="12192">
              <a:solidFill>
                <a:srgbClr val="00279F"/>
              </a:solidFill>
            </a:ln>
          </p:spPr>
          <p:txBody>
            <a:bodyPr wrap="square" lIns="0" tIns="0" rIns="0" bIns="0" rtlCol="0"/>
            <a:lstStyle/>
            <a:p>
              <a:endParaRPr/>
            </a:p>
          </p:txBody>
        </p:sp>
        <p:sp>
          <p:nvSpPr>
            <p:cNvPr id="19" name="object 19"/>
            <p:cNvSpPr/>
            <p:nvPr/>
          </p:nvSpPr>
          <p:spPr>
            <a:xfrm>
              <a:off x="4460748" y="2523744"/>
              <a:ext cx="574675" cy="119380"/>
            </a:xfrm>
            <a:custGeom>
              <a:avLst/>
              <a:gdLst/>
              <a:ahLst/>
              <a:cxnLst/>
              <a:rect l="l" t="t" r="r" b="b"/>
              <a:pathLst>
                <a:path w="574675" h="119380">
                  <a:moveTo>
                    <a:pt x="287274" y="0"/>
                  </a:moveTo>
                  <a:lnTo>
                    <a:pt x="210917" y="2127"/>
                  </a:lnTo>
                  <a:lnTo>
                    <a:pt x="142296" y="8127"/>
                  </a:lnTo>
                  <a:lnTo>
                    <a:pt x="84153" y="17430"/>
                  </a:lnTo>
                  <a:lnTo>
                    <a:pt x="39228" y="29463"/>
                  </a:lnTo>
                  <a:lnTo>
                    <a:pt x="0" y="59435"/>
                  </a:lnTo>
                  <a:lnTo>
                    <a:pt x="10264" y="75215"/>
                  </a:lnTo>
                  <a:lnTo>
                    <a:pt x="84153" y="101441"/>
                  </a:lnTo>
                  <a:lnTo>
                    <a:pt x="142296" y="110743"/>
                  </a:lnTo>
                  <a:lnTo>
                    <a:pt x="210917" y="116744"/>
                  </a:lnTo>
                  <a:lnTo>
                    <a:pt x="287274" y="118871"/>
                  </a:lnTo>
                  <a:lnTo>
                    <a:pt x="363630" y="116744"/>
                  </a:lnTo>
                  <a:lnTo>
                    <a:pt x="432251" y="110743"/>
                  </a:lnTo>
                  <a:lnTo>
                    <a:pt x="490394" y="101441"/>
                  </a:lnTo>
                  <a:lnTo>
                    <a:pt x="535319" y="89407"/>
                  </a:lnTo>
                  <a:lnTo>
                    <a:pt x="574548" y="59435"/>
                  </a:lnTo>
                  <a:lnTo>
                    <a:pt x="564283" y="43656"/>
                  </a:lnTo>
                  <a:lnTo>
                    <a:pt x="490394" y="17430"/>
                  </a:lnTo>
                  <a:lnTo>
                    <a:pt x="432251" y="8127"/>
                  </a:lnTo>
                  <a:lnTo>
                    <a:pt x="363630" y="2127"/>
                  </a:lnTo>
                  <a:lnTo>
                    <a:pt x="287274" y="0"/>
                  </a:lnTo>
                  <a:close/>
                </a:path>
              </a:pathLst>
            </a:custGeom>
            <a:solidFill>
              <a:srgbClr val="FD9B03"/>
            </a:solidFill>
          </p:spPr>
          <p:txBody>
            <a:bodyPr wrap="square" lIns="0" tIns="0" rIns="0" bIns="0" rtlCol="0"/>
            <a:lstStyle/>
            <a:p>
              <a:endParaRPr/>
            </a:p>
          </p:txBody>
        </p:sp>
        <p:sp>
          <p:nvSpPr>
            <p:cNvPr id="20" name="object 20"/>
            <p:cNvSpPr/>
            <p:nvPr/>
          </p:nvSpPr>
          <p:spPr>
            <a:xfrm>
              <a:off x="4460748" y="2523744"/>
              <a:ext cx="574675" cy="119380"/>
            </a:xfrm>
            <a:custGeom>
              <a:avLst/>
              <a:gdLst/>
              <a:ahLst/>
              <a:cxnLst/>
              <a:rect l="l" t="t" r="r" b="b"/>
              <a:pathLst>
                <a:path w="574675" h="119380">
                  <a:moveTo>
                    <a:pt x="0" y="59435"/>
                  </a:moveTo>
                  <a:lnTo>
                    <a:pt x="39228" y="29463"/>
                  </a:lnTo>
                  <a:lnTo>
                    <a:pt x="84153" y="17430"/>
                  </a:lnTo>
                  <a:lnTo>
                    <a:pt x="142296" y="8127"/>
                  </a:lnTo>
                  <a:lnTo>
                    <a:pt x="210917" y="2127"/>
                  </a:lnTo>
                  <a:lnTo>
                    <a:pt x="287274" y="0"/>
                  </a:lnTo>
                  <a:lnTo>
                    <a:pt x="363630" y="2127"/>
                  </a:lnTo>
                  <a:lnTo>
                    <a:pt x="432251" y="8127"/>
                  </a:lnTo>
                  <a:lnTo>
                    <a:pt x="490394" y="17430"/>
                  </a:lnTo>
                  <a:lnTo>
                    <a:pt x="535319" y="29463"/>
                  </a:lnTo>
                  <a:lnTo>
                    <a:pt x="574548" y="59435"/>
                  </a:lnTo>
                  <a:lnTo>
                    <a:pt x="564283" y="75215"/>
                  </a:lnTo>
                  <a:lnTo>
                    <a:pt x="490394" y="101441"/>
                  </a:lnTo>
                  <a:lnTo>
                    <a:pt x="432251" y="110743"/>
                  </a:lnTo>
                  <a:lnTo>
                    <a:pt x="363630" y="116744"/>
                  </a:lnTo>
                  <a:lnTo>
                    <a:pt x="287274" y="118871"/>
                  </a:lnTo>
                  <a:lnTo>
                    <a:pt x="210917" y="116744"/>
                  </a:lnTo>
                  <a:lnTo>
                    <a:pt x="142296" y="110743"/>
                  </a:lnTo>
                  <a:lnTo>
                    <a:pt x="84153" y="101441"/>
                  </a:lnTo>
                  <a:lnTo>
                    <a:pt x="39228" y="89407"/>
                  </a:lnTo>
                  <a:lnTo>
                    <a:pt x="0" y="59435"/>
                  </a:lnTo>
                  <a:close/>
                </a:path>
              </a:pathLst>
            </a:custGeom>
            <a:ln w="12191">
              <a:solidFill>
                <a:srgbClr val="00279F"/>
              </a:solidFill>
            </a:ln>
          </p:spPr>
          <p:txBody>
            <a:bodyPr wrap="square" lIns="0" tIns="0" rIns="0" bIns="0" rtlCol="0"/>
            <a:lstStyle/>
            <a:p>
              <a:endParaRPr/>
            </a:p>
          </p:txBody>
        </p:sp>
        <p:sp>
          <p:nvSpPr>
            <p:cNvPr id="21" name="object 21"/>
            <p:cNvSpPr/>
            <p:nvPr/>
          </p:nvSpPr>
          <p:spPr>
            <a:xfrm>
              <a:off x="5634227" y="2263140"/>
              <a:ext cx="574675" cy="119380"/>
            </a:xfrm>
            <a:custGeom>
              <a:avLst/>
              <a:gdLst/>
              <a:ahLst/>
              <a:cxnLst/>
              <a:rect l="l" t="t" r="r" b="b"/>
              <a:pathLst>
                <a:path w="574675" h="119380">
                  <a:moveTo>
                    <a:pt x="287274" y="0"/>
                  </a:moveTo>
                  <a:lnTo>
                    <a:pt x="210917" y="2127"/>
                  </a:lnTo>
                  <a:lnTo>
                    <a:pt x="142296" y="8127"/>
                  </a:lnTo>
                  <a:lnTo>
                    <a:pt x="84153" y="17430"/>
                  </a:lnTo>
                  <a:lnTo>
                    <a:pt x="39228" y="29463"/>
                  </a:lnTo>
                  <a:lnTo>
                    <a:pt x="0" y="59436"/>
                  </a:lnTo>
                  <a:lnTo>
                    <a:pt x="10264" y="75215"/>
                  </a:lnTo>
                  <a:lnTo>
                    <a:pt x="84153" y="101441"/>
                  </a:lnTo>
                  <a:lnTo>
                    <a:pt x="142296" y="110743"/>
                  </a:lnTo>
                  <a:lnTo>
                    <a:pt x="210917" y="116744"/>
                  </a:lnTo>
                  <a:lnTo>
                    <a:pt x="287274" y="118872"/>
                  </a:lnTo>
                  <a:lnTo>
                    <a:pt x="363630" y="116744"/>
                  </a:lnTo>
                  <a:lnTo>
                    <a:pt x="432251" y="110744"/>
                  </a:lnTo>
                  <a:lnTo>
                    <a:pt x="490394" y="101441"/>
                  </a:lnTo>
                  <a:lnTo>
                    <a:pt x="535319" y="89408"/>
                  </a:lnTo>
                  <a:lnTo>
                    <a:pt x="574548" y="59436"/>
                  </a:lnTo>
                  <a:lnTo>
                    <a:pt x="564283" y="43656"/>
                  </a:lnTo>
                  <a:lnTo>
                    <a:pt x="490394" y="17430"/>
                  </a:lnTo>
                  <a:lnTo>
                    <a:pt x="432251" y="8128"/>
                  </a:lnTo>
                  <a:lnTo>
                    <a:pt x="363630" y="2127"/>
                  </a:lnTo>
                  <a:lnTo>
                    <a:pt x="287274" y="0"/>
                  </a:lnTo>
                  <a:close/>
                </a:path>
              </a:pathLst>
            </a:custGeom>
            <a:solidFill>
              <a:srgbClr val="FD9B03"/>
            </a:solidFill>
          </p:spPr>
          <p:txBody>
            <a:bodyPr wrap="square" lIns="0" tIns="0" rIns="0" bIns="0" rtlCol="0"/>
            <a:lstStyle/>
            <a:p>
              <a:endParaRPr/>
            </a:p>
          </p:txBody>
        </p:sp>
        <p:sp>
          <p:nvSpPr>
            <p:cNvPr id="22" name="object 22"/>
            <p:cNvSpPr/>
            <p:nvPr/>
          </p:nvSpPr>
          <p:spPr>
            <a:xfrm>
              <a:off x="5634227" y="2263140"/>
              <a:ext cx="574675" cy="119380"/>
            </a:xfrm>
            <a:custGeom>
              <a:avLst/>
              <a:gdLst/>
              <a:ahLst/>
              <a:cxnLst/>
              <a:rect l="l" t="t" r="r" b="b"/>
              <a:pathLst>
                <a:path w="574675" h="119380">
                  <a:moveTo>
                    <a:pt x="0" y="59436"/>
                  </a:moveTo>
                  <a:lnTo>
                    <a:pt x="39228" y="29463"/>
                  </a:lnTo>
                  <a:lnTo>
                    <a:pt x="84153" y="17430"/>
                  </a:lnTo>
                  <a:lnTo>
                    <a:pt x="142296" y="8127"/>
                  </a:lnTo>
                  <a:lnTo>
                    <a:pt x="210917" y="2127"/>
                  </a:lnTo>
                  <a:lnTo>
                    <a:pt x="287274" y="0"/>
                  </a:lnTo>
                  <a:lnTo>
                    <a:pt x="363630" y="2127"/>
                  </a:lnTo>
                  <a:lnTo>
                    <a:pt x="432251" y="8128"/>
                  </a:lnTo>
                  <a:lnTo>
                    <a:pt x="490394" y="17430"/>
                  </a:lnTo>
                  <a:lnTo>
                    <a:pt x="535319" y="29464"/>
                  </a:lnTo>
                  <a:lnTo>
                    <a:pt x="574548" y="59436"/>
                  </a:lnTo>
                  <a:lnTo>
                    <a:pt x="564283" y="75215"/>
                  </a:lnTo>
                  <a:lnTo>
                    <a:pt x="490394" y="101441"/>
                  </a:lnTo>
                  <a:lnTo>
                    <a:pt x="432251" y="110744"/>
                  </a:lnTo>
                  <a:lnTo>
                    <a:pt x="363630" y="116744"/>
                  </a:lnTo>
                  <a:lnTo>
                    <a:pt x="287274" y="118872"/>
                  </a:lnTo>
                  <a:lnTo>
                    <a:pt x="210917" y="116744"/>
                  </a:lnTo>
                  <a:lnTo>
                    <a:pt x="142296" y="110743"/>
                  </a:lnTo>
                  <a:lnTo>
                    <a:pt x="84153" y="101441"/>
                  </a:lnTo>
                  <a:lnTo>
                    <a:pt x="39228" y="89407"/>
                  </a:lnTo>
                  <a:lnTo>
                    <a:pt x="0" y="59436"/>
                  </a:lnTo>
                  <a:close/>
                </a:path>
              </a:pathLst>
            </a:custGeom>
            <a:ln w="12192">
              <a:solidFill>
                <a:srgbClr val="00279F"/>
              </a:solidFill>
            </a:ln>
          </p:spPr>
          <p:txBody>
            <a:bodyPr wrap="square" lIns="0" tIns="0" rIns="0" bIns="0" rtlCol="0"/>
            <a:lstStyle/>
            <a:p>
              <a:endParaRPr/>
            </a:p>
          </p:txBody>
        </p:sp>
        <p:sp>
          <p:nvSpPr>
            <p:cNvPr id="23" name="object 23"/>
            <p:cNvSpPr/>
            <p:nvPr/>
          </p:nvSpPr>
          <p:spPr>
            <a:xfrm>
              <a:off x="1271016" y="3046476"/>
              <a:ext cx="577850" cy="117475"/>
            </a:xfrm>
            <a:custGeom>
              <a:avLst/>
              <a:gdLst/>
              <a:ahLst/>
              <a:cxnLst/>
              <a:rect l="l" t="t" r="r" b="b"/>
              <a:pathLst>
                <a:path w="577850" h="117475">
                  <a:moveTo>
                    <a:pt x="288797" y="0"/>
                  </a:moveTo>
                  <a:lnTo>
                    <a:pt x="212019" y="2097"/>
                  </a:lnTo>
                  <a:lnTo>
                    <a:pt x="143030" y="8015"/>
                  </a:lnTo>
                  <a:lnTo>
                    <a:pt x="84581" y="17192"/>
                  </a:lnTo>
                  <a:lnTo>
                    <a:pt x="39426" y="29068"/>
                  </a:lnTo>
                  <a:lnTo>
                    <a:pt x="0" y="58674"/>
                  </a:lnTo>
                  <a:lnTo>
                    <a:pt x="10315" y="74265"/>
                  </a:lnTo>
                  <a:lnTo>
                    <a:pt x="84581" y="100155"/>
                  </a:lnTo>
                  <a:lnTo>
                    <a:pt x="143030" y="109332"/>
                  </a:lnTo>
                  <a:lnTo>
                    <a:pt x="212019" y="115250"/>
                  </a:lnTo>
                  <a:lnTo>
                    <a:pt x="288797" y="117348"/>
                  </a:lnTo>
                  <a:lnTo>
                    <a:pt x="365576" y="115250"/>
                  </a:lnTo>
                  <a:lnTo>
                    <a:pt x="434565" y="109332"/>
                  </a:lnTo>
                  <a:lnTo>
                    <a:pt x="493013" y="100155"/>
                  </a:lnTo>
                  <a:lnTo>
                    <a:pt x="538169" y="88279"/>
                  </a:lnTo>
                  <a:lnTo>
                    <a:pt x="577596" y="58674"/>
                  </a:lnTo>
                  <a:lnTo>
                    <a:pt x="567280" y="43082"/>
                  </a:lnTo>
                  <a:lnTo>
                    <a:pt x="493014" y="17192"/>
                  </a:lnTo>
                  <a:lnTo>
                    <a:pt x="434565" y="8015"/>
                  </a:lnTo>
                  <a:lnTo>
                    <a:pt x="365576" y="2097"/>
                  </a:lnTo>
                  <a:lnTo>
                    <a:pt x="288797" y="0"/>
                  </a:lnTo>
                  <a:close/>
                </a:path>
              </a:pathLst>
            </a:custGeom>
            <a:solidFill>
              <a:srgbClr val="F57A48"/>
            </a:solidFill>
          </p:spPr>
          <p:txBody>
            <a:bodyPr wrap="square" lIns="0" tIns="0" rIns="0" bIns="0" rtlCol="0"/>
            <a:lstStyle/>
            <a:p>
              <a:endParaRPr/>
            </a:p>
          </p:txBody>
        </p:sp>
        <p:sp>
          <p:nvSpPr>
            <p:cNvPr id="24" name="object 24"/>
            <p:cNvSpPr/>
            <p:nvPr/>
          </p:nvSpPr>
          <p:spPr>
            <a:xfrm>
              <a:off x="1271016" y="3046476"/>
              <a:ext cx="577850" cy="117475"/>
            </a:xfrm>
            <a:custGeom>
              <a:avLst/>
              <a:gdLst/>
              <a:ahLst/>
              <a:cxnLst/>
              <a:rect l="l" t="t" r="r" b="b"/>
              <a:pathLst>
                <a:path w="577850" h="117475">
                  <a:moveTo>
                    <a:pt x="0" y="58674"/>
                  </a:moveTo>
                  <a:lnTo>
                    <a:pt x="39426" y="29068"/>
                  </a:lnTo>
                  <a:lnTo>
                    <a:pt x="84581" y="17192"/>
                  </a:lnTo>
                  <a:lnTo>
                    <a:pt x="143030" y="8015"/>
                  </a:lnTo>
                  <a:lnTo>
                    <a:pt x="212019" y="2097"/>
                  </a:lnTo>
                  <a:lnTo>
                    <a:pt x="288797" y="0"/>
                  </a:lnTo>
                  <a:lnTo>
                    <a:pt x="365576" y="2097"/>
                  </a:lnTo>
                  <a:lnTo>
                    <a:pt x="434565" y="8015"/>
                  </a:lnTo>
                  <a:lnTo>
                    <a:pt x="493014" y="17192"/>
                  </a:lnTo>
                  <a:lnTo>
                    <a:pt x="538169" y="29068"/>
                  </a:lnTo>
                  <a:lnTo>
                    <a:pt x="577596" y="58674"/>
                  </a:lnTo>
                  <a:lnTo>
                    <a:pt x="567280" y="74265"/>
                  </a:lnTo>
                  <a:lnTo>
                    <a:pt x="493013" y="100155"/>
                  </a:lnTo>
                  <a:lnTo>
                    <a:pt x="434565" y="109332"/>
                  </a:lnTo>
                  <a:lnTo>
                    <a:pt x="365576" y="115250"/>
                  </a:lnTo>
                  <a:lnTo>
                    <a:pt x="288797" y="117348"/>
                  </a:lnTo>
                  <a:lnTo>
                    <a:pt x="212019" y="115250"/>
                  </a:lnTo>
                  <a:lnTo>
                    <a:pt x="143030" y="109332"/>
                  </a:lnTo>
                  <a:lnTo>
                    <a:pt x="84581" y="100155"/>
                  </a:lnTo>
                  <a:lnTo>
                    <a:pt x="39426" y="88279"/>
                  </a:lnTo>
                  <a:lnTo>
                    <a:pt x="0" y="58674"/>
                  </a:lnTo>
                  <a:close/>
                </a:path>
              </a:pathLst>
            </a:custGeom>
            <a:ln w="12191">
              <a:solidFill>
                <a:srgbClr val="00279F"/>
              </a:solidFill>
            </a:ln>
          </p:spPr>
          <p:txBody>
            <a:bodyPr wrap="square" lIns="0" tIns="0" rIns="0" bIns="0" rtlCol="0"/>
            <a:lstStyle/>
            <a:p>
              <a:endParaRPr/>
            </a:p>
          </p:txBody>
        </p:sp>
        <p:sp>
          <p:nvSpPr>
            <p:cNvPr id="25" name="object 25"/>
            <p:cNvSpPr/>
            <p:nvPr/>
          </p:nvSpPr>
          <p:spPr>
            <a:xfrm>
              <a:off x="2784348" y="2523744"/>
              <a:ext cx="573405" cy="119380"/>
            </a:xfrm>
            <a:custGeom>
              <a:avLst/>
              <a:gdLst/>
              <a:ahLst/>
              <a:cxnLst/>
              <a:rect l="l" t="t" r="r" b="b"/>
              <a:pathLst>
                <a:path w="573404" h="119380">
                  <a:moveTo>
                    <a:pt x="286512" y="0"/>
                  </a:moveTo>
                  <a:lnTo>
                    <a:pt x="210343" y="2127"/>
                  </a:lnTo>
                  <a:lnTo>
                    <a:pt x="141901" y="8127"/>
                  </a:lnTo>
                  <a:lnTo>
                    <a:pt x="83915" y="17430"/>
                  </a:lnTo>
                  <a:lnTo>
                    <a:pt x="39116" y="29463"/>
                  </a:lnTo>
                  <a:lnTo>
                    <a:pt x="0" y="59435"/>
                  </a:lnTo>
                  <a:lnTo>
                    <a:pt x="10234" y="75215"/>
                  </a:lnTo>
                  <a:lnTo>
                    <a:pt x="83915" y="101441"/>
                  </a:lnTo>
                  <a:lnTo>
                    <a:pt x="141901" y="110743"/>
                  </a:lnTo>
                  <a:lnTo>
                    <a:pt x="210343" y="116744"/>
                  </a:lnTo>
                  <a:lnTo>
                    <a:pt x="286512" y="118871"/>
                  </a:lnTo>
                  <a:lnTo>
                    <a:pt x="362680" y="116744"/>
                  </a:lnTo>
                  <a:lnTo>
                    <a:pt x="431122" y="110743"/>
                  </a:lnTo>
                  <a:lnTo>
                    <a:pt x="489108" y="101441"/>
                  </a:lnTo>
                  <a:lnTo>
                    <a:pt x="533908" y="89407"/>
                  </a:lnTo>
                  <a:lnTo>
                    <a:pt x="573024" y="59435"/>
                  </a:lnTo>
                  <a:lnTo>
                    <a:pt x="562789" y="43656"/>
                  </a:lnTo>
                  <a:lnTo>
                    <a:pt x="489108" y="17430"/>
                  </a:lnTo>
                  <a:lnTo>
                    <a:pt x="431122" y="8127"/>
                  </a:lnTo>
                  <a:lnTo>
                    <a:pt x="362680" y="2127"/>
                  </a:lnTo>
                  <a:lnTo>
                    <a:pt x="286512" y="0"/>
                  </a:lnTo>
                  <a:close/>
                </a:path>
              </a:pathLst>
            </a:custGeom>
            <a:solidFill>
              <a:srgbClr val="F57A48"/>
            </a:solidFill>
          </p:spPr>
          <p:txBody>
            <a:bodyPr wrap="square" lIns="0" tIns="0" rIns="0" bIns="0" rtlCol="0"/>
            <a:lstStyle/>
            <a:p>
              <a:endParaRPr/>
            </a:p>
          </p:txBody>
        </p:sp>
        <p:sp>
          <p:nvSpPr>
            <p:cNvPr id="26" name="object 26"/>
            <p:cNvSpPr/>
            <p:nvPr/>
          </p:nvSpPr>
          <p:spPr>
            <a:xfrm>
              <a:off x="2784348" y="2523744"/>
              <a:ext cx="573405" cy="119380"/>
            </a:xfrm>
            <a:custGeom>
              <a:avLst/>
              <a:gdLst/>
              <a:ahLst/>
              <a:cxnLst/>
              <a:rect l="l" t="t" r="r" b="b"/>
              <a:pathLst>
                <a:path w="573404" h="119380">
                  <a:moveTo>
                    <a:pt x="0" y="59435"/>
                  </a:moveTo>
                  <a:lnTo>
                    <a:pt x="39116" y="29463"/>
                  </a:lnTo>
                  <a:lnTo>
                    <a:pt x="83915" y="17430"/>
                  </a:lnTo>
                  <a:lnTo>
                    <a:pt x="141901" y="8127"/>
                  </a:lnTo>
                  <a:lnTo>
                    <a:pt x="210343" y="2127"/>
                  </a:lnTo>
                  <a:lnTo>
                    <a:pt x="286512" y="0"/>
                  </a:lnTo>
                  <a:lnTo>
                    <a:pt x="362680" y="2127"/>
                  </a:lnTo>
                  <a:lnTo>
                    <a:pt x="431122" y="8127"/>
                  </a:lnTo>
                  <a:lnTo>
                    <a:pt x="489108" y="17430"/>
                  </a:lnTo>
                  <a:lnTo>
                    <a:pt x="533908" y="29463"/>
                  </a:lnTo>
                  <a:lnTo>
                    <a:pt x="573024" y="59435"/>
                  </a:lnTo>
                  <a:lnTo>
                    <a:pt x="562789" y="75215"/>
                  </a:lnTo>
                  <a:lnTo>
                    <a:pt x="489108" y="101441"/>
                  </a:lnTo>
                  <a:lnTo>
                    <a:pt x="431122" y="110743"/>
                  </a:lnTo>
                  <a:lnTo>
                    <a:pt x="362680" y="116744"/>
                  </a:lnTo>
                  <a:lnTo>
                    <a:pt x="286512" y="118871"/>
                  </a:lnTo>
                  <a:lnTo>
                    <a:pt x="210343" y="116744"/>
                  </a:lnTo>
                  <a:lnTo>
                    <a:pt x="141901" y="110743"/>
                  </a:lnTo>
                  <a:lnTo>
                    <a:pt x="83915" y="101441"/>
                  </a:lnTo>
                  <a:lnTo>
                    <a:pt x="39116" y="89407"/>
                  </a:lnTo>
                  <a:lnTo>
                    <a:pt x="0" y="59435"/>
                  </a:lnTo>
                  <a:close/>
                </a:path>
              </a:pathLst>
            </a:custGeom>
            <a:ln w="12192">
              <a:solidFill>
                <a:srgbClr val="00279F"/>
              </a:solidFill>
            </a:ln>
          </p:spPr>
          <p:txBody>
            <a:bodyPr wrap="square" lIns="0" tIns="0" rIns="0" bIns="0" rtlCol="0"/>
            <a:lstStyle/>
            <a:p>
              <a:endParaRPr/>
            </a:p>
          </p:txBody>
        </p:sp>
        <p:sp>
          <p:nvSpPr>
            <p:cNvPr id="27" name="object 27"/>
            <p:cNvSpPr/>
            <p:nvPr/>
          </p:nvSpPr>
          <p:spPr>
            <a:xfrm>
              <a:off x="2447543" y="2784348"/>
              <a:ext cx="573405" cy="119380"/>
            </a:xfrm>
            <a:custGeom>
              <a:avLst/>
              <a:gdLst/>
              <a:ahLst/>
              <a:cxnLst/>
              <a:rect l="l" t="t" r="r" b="b"/>
              <a:pathLst>
                <a:path w="573405" h="119380">
                  <a:moveTo>
                    <a:pt x="286512" y="0"/>
                  </a:moveTo>
                  <a:lnTo>
                    <a:pt x="210343" y="2127"/>
                  </a:lnTo>
                  <a:lnTo>
                    <a:pt x="141901" y="8127"/>
                  </a:lnTo>
                  <a:lnTo>
                    <a:pt x="83915" y="17430"/>
                  </a:lnTo>
                  <a:lnTo>
                    <a:pt x="39116" y="29463"/>
                  </a:lnTo>
                  <a:lnTo>
                    <a:pt x="0" y="59436"/>
                  </a:lnTo>
                  <a:lnTo>
                    <a:pt x="10234" y="75215"/>
                  </a:lnTo>
                  <a:lnTo>
                    <a:pt x="83915" y="101441"/>
                  </a:lnTo>
                  <a:lnTo>
                    <a:pt x="141901" y="110743"/>
                  </a:lnTo>
                  <a:lnTo>
                    <a:pt x="210343" y="116744"/>
                  </a:lnTo>
                  <a:lnTo>
                    <a:pt x="286512" y="118872"/>
                  </a:lnTo>
                  <a:lnTo>
                    <a:pt x="362680" y="116744"/>
                  </a:lnTo>
                  <a:lnTo>
                    <a:pt x="431122" y="110744"/>
                  </a:lnTo>
                  <a:lnTo>
                    <a:pt x="489108" y="101441"/>
                  </a:lnTo>
                  <a:lnTo>
                    <a:pt x="533907" y="89408"/>
                  </a:lnTo>
                  <a:lnTo>
                    <a:pt x="573024" y="59436"/>
                  </a:lnTo>
                  <a:lnTo>
                    <a:pt x="562789" y="43656"/>
                  </a:lnTo>
                  <a:lnTo>
                    <a:pt x="489108" y="17430"/>
                  </a:lnTo>
                  <a:lnTo>
                    <a:pt x="431122" y="8127"/>
                  </a:lnTo>
                  <a:lnTo>
                    <a:pt x="362680" y="2127"/>
                  </a:lnTo>
                  <a:lnTo>
                    <a:pt x="286512" y="0"/>
                  </a:lnTo>
                  <a:close/>
                </a:path>
              </a:pathLst>
            </a:custGeom>
            <a:solidFill>
              <a:srgbClr val="FB0028"/>
            </a:solidFill>
          </p:spPr>
          <p:txBody>
            <a:bodyPr wrap="square" lIns="0" tIns="0" rIns="0" bIns="0" rtlCol="0"/>
            <a:lstStyle/>
            <a:p>
              <a:endParaRPr/>
            </a:p>
          </p:txBody>
        </p:sp>
        <p:sp>
          <p:nvSpPr>
            <p:cNvPr id="28" name="object 28"/>
            <p:cNvSpPr/>
            <p:nvPr/>
          </p:nvSpPr>
          <p:spPr>
            <a:xfrm>
              <a:off x="2447543" y="2784348"/>
              <a:ext cx="573405" cy="119380"/>
            </a:xfrm>
            <a:custGeom>
              <a:avLst/>
              <a:gdLst/>
              <a:ahLst/>
              <a:cxnLst/>
              <a:rect l="l" t="t" r="r" b="b"/>
              <a:pathLst>
                <a:path w="573405" h="119380">
                  <a:moveTo>
                    <a:pt x="0" y="59436"/>
                  </a:moveTo>
                  <a:lnTo>
                    <a:pt x="39116" y="29463"/>
                  </a:lnTo>
                  <a:lnTo>
                    <a:pt x="83915" y="17430"/>
                  </a:lnTo>
                  <a:lnTo>
                    <a:pt x="141901" y="8127"/>
                  </a:lnTo>
                  <a:lnTo>
                    <a:pt x="210343" y="2127"/>
                  </a:lnTo>
                  <a:lnTo>
                    <a:pt x="286512" y="0"/>
                  </a:lnTo>
                  <a:lnTo>
                    <a:pt x="362680" y="2127"/>
                  </a:lnTo>
                  <a:lnTo>
                    <a:pt x="431122" y="8127"/>
                  </a:lnTo>
                  <a:lnTo>
                    <a:pt x="489108" y="17430"/>
                  </a:lnTo>
                  <a:lnTo>
                    <a:pt x="533907" y="29463"/>
                  </a:lnTo>
                  <a:lnTo>
                    <a:pt x="573024" y="59436"/>
                  </a:lnTo>
                  <a:lnTo>
                    <a:pt x="562789" y="75215"/>
                  </a:lnTo>
                  <a:lnTo>
                    <a:pt x="489108" y="101441"/>
                  </a:lnTo>
                  <a:lnTo>
                    <a:pt x="431122" y="110744"/>
                  </a:lnTo>
                  <a:lnTo>
                    <a:pt x="362680" y="116744"/>
                  </a:lnTo>
                  <a:lnTo>
                    <a:pt x="286512" y="118872"/>
                  </a:lnTo>
                  <a:lnTo>
                    <a:pt x="210343" y="116744"/>
                  </a:lnTo>
                  <a:lnTo>
                    <a:pt x="141901" y="110743"/>
                  </a:lnTo>
                  <a:lnTo>
                    <a:pt x="83915" y="101441"/>
                  </a:lnTo>
                  <a:lnTo>
                    <a:pt x="39116" y="89407"/>
                  </a:lnTo>
                  <a:lnTo>
                    <a:pt x="0" y="59436"/>
                  </a:lnTo>
                  <a:close/>
                </a:path>
              </a:pathLst>
            </a:custGeom>
            <a:ln w="12191">
              <a:solidFill>
                <a:srgbClr val="00279F"/>
              </a:solidFill>
            </a:ln>
          </p:spPr>
          <p:txBody>
            <a:bodyPr wrap="square" lIns="0" tIns="0" rIns="0" bIns="0" rtlCol="0"/>
            <a:lstStyle/>
            <a:p>
              <a:endParaRPr/>
            </a:p>
          </p:txBody>
        </p:sp>
        <p:sp>
          <p:nvSpPr>
            <p:cNvPr id="29" name="object 29"/>
            <p:cNvSpPr/>
            <p:nvPr/>
          </p:nvSpPr>
          <p:spPr>
            <a:xfrm>
              <a:off x="3287268" y="2784348"/>
              <a:ext cx="573405" cy="119380"/>
            </a:xfrm>
            <a:custGeom>
              <a:avLst/>
              <a:gdLst/>
              <a:ahLst/>
              <a:cxnLst/>
              <a:rect l="l" t="t" r="r" b="b"/>
              <a:pathLst>
                <a:path w="573404" h="119380">
                  <a:moveTo>
                    <a:pt x="286512" y="0"/>
                  </a:moveTo>
                  <a:lnTo>
                    <a:pt x="210343" y="2127"/>
                  </a:lnTo>
                  <a:lnTo>
                    <a:pt x="141901" y="8127"/>
                  </a:lnTo>
                  <a:lnTo>
                    <a:pt x="83915" y="17430"/>
                  </a:lnTo>
                  <a:lnTo>
                    <a:pt x="39115" y="29463"/>
                  </a:lnTo>
                  <a:lnTo>
                    <a:pt x="0" y="59436"/>
                  </a:lnTo>
                  <a:lnTo>
                    <a:pt x="10234" y="75215"/>
                  </a:lnTo>
                  <a:lnTo>
                    <a:pt x="83915" y="101441"/>
                  </a:lnTo>
                  <a:lnTo>
                    <a:pt x="141901" y="110743"/>
                  </a:lnTo>
                  <a:lnTo>
                    <a:pt x="210343" y="116744"/>
                  </a:lnTo>
                  <a:lnTo>
                    <a:pt x="286512" y="118872"/>
                  </a:lnTo>
                  <a:lnTo>
                    <a:pt x="362680" y="116744"/>
                  </a:lnTo>
                  <a:lnTo>
                    <a:pt x="431122" y="110744"/>
                  </a:lnTo>
                  <a:lnTo>
                    <a:pt x="489108" y="101441"/>
                  </a:lnTo>
                  <a:lnTo>
                    <a:pt x="533908" y="89408"/>
                  </a:lnTo>
                  <a:lnTo>
                    <a:pt x="573024" y="59436"/>
                  </a:lnTo>
                  <a:lnTo>
                    <a:pt x="562789" y="43656"/>
                  </a:lnTo>
                  <a:lnTo>
                    <a:pt x="489108" y="17430"/>
                  </a:lnTo>
                  <a:lnTo>
                    <a:pt x="431122" y="8127"/>
                  </a:lnTo>
                  <a:lnTo>
                    <a:pt x="362680" y="2127"/>
                  </a:lnTo>
                  <a:lnTo>
                    <a:pt x="286512" y="0"/>
                  </a:lnTo>
                  <a:close/>
                </a:path>
              </a:pathLst>
            </a:custGeom>
            <a:solidFill>
              <a:srgbClr val="F57A48"/>
            </a:solidFill>
          </p:spPr>
          <p:txBody>
            <a:bodyPr wrap="square" lIns="0" tIns="0" rIns="0" bIns="0" rtlCol="0"/>
            <a:lstStyle/>
            <a:p>
              <a:endParaRPr/>
            </a:p>
          </p:txBody>
        </p:sp>
        <p:sp>
          <p:nvSpPr>
            <p:cNvPr id="30" name="object 30"/>
            <p:cNvSpPr/>
            <p:nvPr/>
          </p:nvSpPr>
          <p:spPr>
            <a:xfrm>
              <a:off x="3287268" y="2784348"/>
              <a:ext cx="573405" cy="119380"/>
            </a:xfrm>
            <a:custGeom>
              <a:avLst/>
              <a:gdLst/>
              <a:ahLst/>
              <a:cxnLst/>
              <a:rect l="l" t="t" r="r" b="b"/>
              <a:pathLst>
                <a:path w="573404" h="119380">
                  <a:moveTo>
                    <a:pt x="0" y="59436"/>
                  </a:moveTo>
                  <a:lnTo>
                    <a:pt x="39115" y="29463"/>
                  </a:lnTo>
                  <a:lnTo>
                    <a:pt x="83915" y="17430"/>
                  </a:lnTo>
                  <a:lnTo>
                    <a:pt x="141901" y="8127"/>
                  </a:lnTo>
                  <a:lnTo>
                    <a:pt x="210343" y="2127"/>
                  </a:lnTo>
                  <a:lnTo>
                    <a:pt x="286512" y="0"/>
                  </a:lnTo>
                  <a:lnTo>
                    <a:pt x="362680" y="2127"/>
                  </a:lnTo>
                  <a:lnTo>
                    <a:pt x="431122" y="8127"/>
                  </a:lnTo>
                  <a:lnTo>
                    <a:pt x="489108" y="17430"/>
                  </a:lnTo>
                  <a:lnTo>
                    <a:pt x="533907" y="29463"/>
                  </a:lnTo>
                  <a:lnTo>
                    <a:pt x="573024" y="59436"/>
                  </a:lnTo>
                  <a:lnTo>
                    <a:pt x="562789" y="75215"/>
                  </a:lnTo>
                  <a:lnTo>
                    <a:pt x="489108" y="101441"/>
                  </a:lnTo>
                  <a:lnTo>
                    <a:pt x="431122" y="110744"/>
                  </a:lnTo>
                  <a:lnTo>
                    <a:pt x="362680" y="116744"/>
                  </a:lnTo>
                  <a:lnTo>
                    <a:pt x="286512" y="118872"/>
                  </a:lnTo>
                  <a:lnTo>
                    <a:pt x="210343" y="116744"/>
                  </a:lnTo>
                  <a:lnTo>
                    <a:pt x="141901" y="110743"/>
                  </a:lnTo>
                  <a:lnTo>
                    <a:pt x="83915" y="101441"/>
                  </a:lnTo>
                  <a:lnTo>
                    <a:pt x="39115" y="89407"/>
                  </a:lnTo>
                  <a:lnTo>
                    <a:pt x="0" y="59436"/>
                  </a:lnTo>
                  <a:close/>
                </a:path>
              </a:pathLst>
            </a:custGeom>
            <a:ln w="12191">
              <a:solidFill>
                <a:srgbClr val="00279F"/>
              </a:solidFill>
            </a:ln>
          </p:spPr>
          <p:txBody>
            <a:bodyPr wrap="square" lIns="0" tIns="0" rIns="0" bIns="0" rtlCol="0"/>
            <a:lstStyle/>
            <a:p>
              <a:endParaRPr/>
            </a:p>
          </p:txBody>
        </p:sp>
        <p:sp>
          <p:nvSpPr>
            <p:cNvPr id="31" name="object 31"/>
            <p:cNvSpPr/>
            <p:nvPr/>
          </p:nvSpPr>
          <p:spPr>
            <a:xfrm>
              <a:off x="4123944" y="2784348"/>
              <a:ext cx="574675" cy="119380"/>
            </a:xfrm>
            <a:custGeom>
              <a:avLst/>
              <a:gdLst/>
              <a:ahLst/>
              <a:cxnLst/>
              <a:rect l="l" t="t" r="r" b="b"/>
              <a:pathLst>
                <a:path w="574675" h="119380">
                  <a:moveTo>
                    <a:pt x="287273" y="0"/>
                  </a:moveTo>
                  <a:lnTo>
                    <a:pt x="210917" y="2127"/>
                  </a:lnTo>
                  <a:lnTo>
                    <a:pt x="142296" y="8127"/>
                  </a:lnTo>
                  <a:lnTo>
                    <a:pt x="84153" y="17430"/>
                  </a:lnTo>
                  <a:lnTo>
                    <a:pt x="39228" y="29463"/>
                  </a:lnTo>
                  <a:lnTo>
                    <a:pt x="0" y="59436"/>
                  </a:lnTo>
                  <a:lnTo>
                    <a:pt x="10264" y="75215"/>
                  </a:lnTo>
                  <a:lnTo>
                    <a:pt x="84153" y="101441"/>
                  </a:lnTo>
                  <a:lnTo>
                    <a:pt x="142296" y="110743"/>
                  </a:lnTo>
                  <a:lnTo>
                    <a:pt x="210917" y="116744"/>
                  </a:lnTo>
                  <a:lnTo>
                    <a:pt x="287273" y="118872"/>
                  </a:lnTo>
                  <a:lnTo>
                    <a:pt x="363630" y="116744"/>
                  </a:lnTo>
                  <a:lnTo>
                    <a:pt x="432251" y="110744"/>
                  </a:lnTo>
                  <a:lnTo>
                    <a:pt x="490394" y="101441"/>
                  </a:lnTo>
                  <a:lnTo>
                    <a:pt x="535319" y="89408"/>
                  </a:lnTo>
                  <a:lnTo>
                    <a:pt x="574547" y="59436"/>
                  </a:lnTo>
                  <a:lnTo>
                    <a:pt x="564283" y="43656"/>
                  </a:lnTo>
                  <a:lnTo>
                    <a:pt x="490394" y="17430"/>
                  </a:lnTo>
                  <a:lnTo>
                    <a:pt x="432251" y="8127"/>
                  </a:lnTo>
                  <a:lnTo>
                    <a:pt x="363630" y="2127"/>
                  </a:lnTo>
                  <a:lnTo>
                    <a:pt x="287273" y="0"/>
                  </a:lnTo>
                  <a:close/>
                </a:path>
              </a:pathLst>
            </a:custGeom>
            <a:solidFill>
              <a:srgbClr val="FD9B03"/>
            </a:solidFill>
          </p:spPr>
          <p:txBody>
            <a:bodyPr wrap="square" lIns="0" tIns="0" rIns="0" bIns="0" rtlCol="0"/>
            <a:lstStyle/>
            <a:p>
              <a:endParaRPr/>
            </a:p>
          </p:txBody>
        </p:sp>
        <p:sp>
          <p:nvSpPr>
            <p:cNvPr id="32" name="object 32"/>
            <p:cNvSpPr/>
            <p:nvPr/>
          </p:nvSpPr>
          <p:spPr>
            <a:xfrm>
              <a:off x="4123944" y="2784348"/>
              <a:ext cx="574675" cy="119380"/>
            </a:xfrm>
            <a:custGeom>
              <a:avLst/>
              <a:gdLst/>
              <a:ahLst/>
              <a:cxnLst/>
              <a:rect l="l" t="t" r="r" b="b"/>
              <a:pathLst>
                <a:path w="574675" h="119380">
                  <a:moveTo>
                    <a:pt x="0" y="59436"/>
                  </a:moveTo>
                  <a:lnTo>
                    <a:pt x="39228" y="29463"/>
                  </a:lnTo>
                  <a:lnTo>
                    <a:pt x="84153" y="17430"/>
                  </a:lnTo>
                  <a:lnTo>
                    <a:pt x="142296" y="8127"/>
                  </a:lnTo>
                  <a:lnTo>
                    <a:pt x="210917" y="2127"/>
                  </a:lnTo>
                  <a:lnTo>
                    <a:pt x="287273" y="0"/>
                  </a:lnTo>
                  <a:lnTo>
                    <a:pt x="363630" y="2127"/>
                  </a:lnTo>
                  <a:lnTo>
                    <a:pt x="432251" y="8127"/>
                  </a:lnTo>
                  <a:lnTo>
                    <a:pt x="490394" y="17430"/>
                  </a:lnTo>
                  <a:lnTo>
                    <a:pt x="535319" y="29463"/>
                  </a:lnTo>
                  <a:lnTo>
                    <a:pt x="574547" y="59436"/>
                  </a:lnTo>
                  <a:lnTo>
                    <a:pt x="564283" y="75215"/>
                  </a:lnTo>
                  <a:lnTo>
                    <a:pt x="490394" y="101441"/>
                  </a:lnTo>
                  <a:lnTo>
                    <a:pt x="432251" y="110744"/>
                  </a:lnTo>
                  <a:lnTo>
                    <a:pt x="363630" y="116744"/>
                  </a:lnTo>
                  <a:lnTo>
                    <a:pt x="287273" y="118872"/>
                  </a:lnTo>
                  <a:lnTo>
                    <a:pt x="210917" y="116744"/>
                  </a:lnTo>
                  <a:lnTo>
                    <a:pt x="142296" y="110743"/>
                  </a:lnTo>
                  <a:lnTo>
                    <a:pt x="84153" y="101441"/>
                  </a:lnTo>
                  <a:lnTo>
                    <a:pt x="39228" y="89407"/>
                  </a:lnTo>
                  <a:lnTo>
                    <a:pt x="0" y="59436"/>
                  </a:lnTo>
                  <a:close/>
                </a:path>
              </a:pathLst>
            </a:custGeom>
            <a:ln w="12191">
              <a:solidFill>
                <a:srgbClr val="00279F"/>
              </a:solidFill>
            </a:ln>
          </p:spPr>
          <p:txBody>
            <a:bodyPr wrap="square" lIns="0" tIns="0" rIns="0" bIns="0" rtlCol="0"/>
            <a:lstStyle/>
            <a:p>
              <a:endParaRPr/>
            </a:p>
          </p:txBody>
        </p:sp>
        <p:sp>
          <p:nvSpPr>
            <p:cNvPr id="33" name="object 33"/>
            <p:cNvSpPr/>
            <p:nvPr/>
          </p:nvSpPr>
          <p:spPr>
            <a:xfrm>
              <a:off x="4965192" y="2784348"/>
              <a:ext cx="573405" cy="119380"/>
            </a:xfrm>
            <a:custGeom>
              <a:avLst/>
              <a:gdLst/>
              <a:ahLst/>
              <a:cxnLst/>
              <a:rect l="l" t="t" r="r" b="b"/>
              <a:pathLst>
                <a:path w="573404" h="119380">
                  <a:moveTo>
                    <a:pt x="286512" y="0"/>
                  </a:moveTo>
                  <a:lnTo>
                    <a:pt x="210343" y="2127"/>
                  </a:lnTo>
                  <a:lnTo>
                    <a:pt x="141901" y="8127"/>
                  </a:lnTo>
                  <a:lnTo>
                    <a:pt x="83915" y="17430"/>
                  </a:lnTo>
                  <a:lnTo>
                    <a:pt x="39115" y="29463"/>
                  </a:lnTo>
                  <a:lnTo>
                    <a:pt x="0" y="59436"/>
                  </a:lnTo>
                  <a:lnTo>
                    <a:pt x="10234" y="75215"/>
                  </a:lnTo>
                  <a:lnTo>
                    <a:pt x="83915" y="101441"/>
                  </a:lnTo>
                  <a:lnTo>
                    <a:pt x="141901" y="110743"/>
                  </a:lnTo>
                  <a:lnTo>
                    <a:pt x="210343" y="116744"/>
                  </a:lnTo>
                  <a:lnTo>
                    <a:pt x="286512" y="118872"/>
                  </a:lnTo>
                  <a:lnTo>
                    <a:pt x="362680" y="116744"/>
                  </a:lnTo>
                  <a:lnTo>
                    <a:pt x="431122" y="110744"/>
                  </a:lnTo>
                  <a:lnTo>
                    <a:pt x="489108" y="101441"/>
                  </a:lnTo>
                  <a:lnTo>
                    <a:pt x="533908" y="89408"/>
                  </a:lnTo>
                  <a:lnTo>
                    <a:pt x="573024" y="59436"/>
                  </a:lnTo>
                  <a:lnTo>
                    <a:pt x="562789" y="43656"/>
                  </a:lnTo>
                  <a:lnTo>
                    <a:pt x="489108" y="17430"/>
                  </a:lnTo>
                  <a:lnTo>
                    <a:pt x="431122" y="8127"/>
                  </a:lnTo>
                  <a:lnTo>
                    <a:pt x="362680" y="2127"/>
                  </a:lnTo>
                  <a:lnTo>
                    <a:pt x="286512" y="0"/>
                  </a:lnTo>
                  <a:close/>
                </a:path>
              </a:pathLst>
            </a:custGeom>
            <a:solidFill>
              <a:srgbClr val="FD9B03"/>
            </a:solidFill>
          </p:spPr>
          <p:txBody>
            <a:bodyPr wrap="square" lIns="0" tIns="0" rIns="0" bIns="0" rtlCol="0"/>
            <a:lstStyle/>
            <a:p>
              <a:endParaRPr/>
            </a:p>
          </p:txBody>
        </p:sp>
        <p:sp>
          <p:nvSpPr>
            <p:cNvPr id="34" name="object 34"/>
            <p:cNvSpPr/>
            <p:nvPr/>
          </p:nvSpPr>
          <p:spPr>
            <a:xfrm>
              <a:off x="4965192" y="2784348"/>
              <a:ext cx="573405" cy="119380"/>
            </a:xfrm>
            <a:custGeom>
              <a:avLst/>
              <a:gdLst/>
              <a:ahLst/>
              <a:cxnLst/>
              <a:rect l="l" t="t" r="r" b="b"/>
              <a:pathLst>
                <a:path w="573404" h="119380">
                  <a:moveTo>
                    <a:pt x="0" y="59436"/>
                  </a:moveTo>
                  <a:lnTo>
                    <a:pt x="39115" y="29463"/>
                  </a:lnTo>
                  <a:lnTo>
                    <a:pt x="83915" y="17430"/>
                  </a:lnTo>
                  <a:lnTo>
                    <a:pt x="141901" y="8127"/>
                  </a:lnTo>
                  <a:lnTo>
                    <a:pt x="210343" y="2127"/>
                  </a:lnTo>
                  <a:lnTo>
                    <a:pt x="286512" y="0"/>
                  </a:lnTo>
                  <a:lnTo>
                    <a:pt x="362680" y="2127"/>
                  </a:lnTo>
                  <a:lnTo>
                    <a:pt x="431122" y="8127"/>
                  </a:lnTo>
                  <a:lnTo>
                    <a:pt x="489108" y="17430"/>
                  </a:lnTo>
                  <a:lnTo>
                    <a:pt x="533907" y="29463"/>
                  </a:lnTo>
                  <a:lnTo>
                    <a:pt x="573024" y="59436"/>
                  </a:lnTo>
                  <a:lnTo>
                    <a:pt x="562789" y="75215"/>
                  </a:lnTo>
                  <a:lnTo>
                    <a:pt x="489108" y="101441"/>
                  </a:lnTo>
                  <a:lnTo>
                    <a:pt x="431122" y="110744"/>
                  </a:lnTo>
                  <a:lnTo>
                    <a:pt x="362680" y="116744"/>
                  </a:lnTo>
                  <a:lnTo>
                    <a:pt x="286512" y="118872"/>
                  </a:lnTo>
                  <a:lnTo>
                    <a:pt x="210343" y="116744"/>
                  </a:lnTo>
                  <a:lnTo>
                    <a:pt x="141901" y="110743"/>
                  </a:lnTo>
                  <a:lnTo>
                    <a:pt x="83915" y="101441"/>
                  </a:lnTo>
                  <a:lnTo>
                    <a:pt x="39115" y="89407"/>
                  </a:lnTo>
                  <a:lnTo>
                    <a:pt x="0" y="59436"/>
                  </a:lnTo>
                  <a:close/>
                </a:path>
              </a:pathLst>
            </a:custGeom>
            <a:ln w="12191">
              <a:solidFill>
                <a:srgbClr val="00279F"/>
              </a:solidFill>
            </a:ln>
          </p:spPr>
          <p:txBody>
            <a:bodyPr wrap="square" lIns="0" tIns="0" rIns="0" bIns="0" rtlCol="0"/>
            <a:lstStyle/>
            <a:p>
              <a:endParaRPr/>
            </a:p>
          </p:txBody>
        </p:sp>
        <p:sp>
          <p:nvSpPr>
            <p:cNvPr id="35" name="object 35"/>
            <p:cNvSpPr/>
            <p:nvPr/>
          </p:nvSpPr>
          <p:spPr>
            <a:xfrm>
              <a:off x="5297424" y="2523744"/>
              <a:ext cx="576580" cy="119380"/>
            </a:xfrm>
            <a:custGeom>
              <a:avLst/>
              <a:gdLst/>
              <a:ahLst/>
              <a:cxnLst/>
              <a:rect l="l" t="t" r="r" b="b"/>
              <a:pathLst>
                <a:path w="576579" h="119380">
                  <a:moveTo>
                    <a:pt x="288036" y="0"/>
                  </a:moveTo>
                  <a:lnTo>
                    <a:pt x="211446" y="2127"/>
                  </a:lnTo>
                  <a:lnTo>
                    <a:pt x="142635" y="8127"/>
                  </a:lnTo>
                  <a:lnTo>
                    <a:pt x="84343" y="17430"/>
                  </a:lnTo>
                  <a:lnTo>
                    <a:pt x="39313" y="29463"/>
                  </a:lnTo>
                  <a:lnTo>
                    <a:pt x="0" y="59435"/>
                  </a:lnTo>
                  <a:lnTo>
                    <a:pt x="10285" y="75215"/>
                  </a:lnTo>
                  <a:lnTo>
                    <a:pt x="84343" y="101441"/>
                  </a:lnTo>
                  <a:lnTo>
                    <a:pt x="142635" y="110743"/>
                  </a:lnTo>
                  <a:lnTo>
                    <a:pt x="211446" y="116744"/>
                  </a:lnTo>
                  <a:lnTo>
                    <a:pt x="288036" y="118871"/>
                  </a:lnTo>
                  <a:lnTo>
                    <a:pt x="364625" y="116744"/>
                  </a:lnTo>
                  <a:lnTo>
                    <a:pt x="433436" y="110743"/>
                  </a:lnTo>
                  <a:lnTo>
                    <a:pt x="491728" y="101441"/>
                  </a:lnTo>
                  <a:lnTo>
                    <a:pt x="536758" y="89407"/>
                  </a:lnTo>
                  <a:lnTo>
                    <a:pt x="576072" y="59435"/>
                  </a:lnTo>
                  <a:lnTo>
                    <a:pt x="565786" y="43656"/>
                  </a:lnTo>
                  <a:lnTo>
                    <a:pt x="491728" y="17430"/>
                  </a:lnTo>
                  <a:lnTo>
                    <a:pt x="433436" y="8127"/>
                  </a:lnTo>
                  <a:lnTo>
                    <a:pt x="364625" y="2127"/>
                  </a:lnTo>
                  <a:lnTo>
                    <a:pt x="288036" y="0"/>
                  </a:lnTo>
                  <a:close/>
                </a:path>
              </a:pathLst>
            </a:custGeom>
            <a:solidFill>
              <a:srgbClr val="FD9B03"/>
            </a:solidFill>
          </p:spPr>
          <p:txBody>
            <a:bodyPr wrap="square" lIns="0" tIns="0" rIns="0" bIns="0" rtlCol="0"/>
            <a:lstStyle/>
            <a:p>
              <a:endParaRPr/>
            </a:p>
          </p:txBody>
        </p:sp>
        <p:sp>
          <p:nvSpPr>
            <p:cNvPr id="36" name="object 36"/>
            <p:cNvSpPr/>
            <p:nvPr/>
          </p:nvSpPr>
          <p:spPr>
            <a:xfrm>
              <a:off x="5297424" y="2523744"/>
              <a:ext cx="576580" cy="119380"/>
            </a:xfrm>
            <a:custGeom>
              <a:avLst/>
              <a:gdLst/>
              <a:ahLst/>
              <a:cxnLst/>
              <a:rect l="l" t="t" r="r" b="b"/>
              <a:pathLst>
                <a:path w="576579" h="119380">
                  <a:moveTo>
                    <a:pt x="0" y="59435"/>
                  </a:moveTo>
                  <a:lnTo>
                    <a:pt x="39313" y="29463"/>
                  </a:lnTo>
                  <a:lnTo>
                    <a:pt x="84343" y="17430"/>
                  </a:lnTo>
                  <a:lnTo>
                    <a:pt x="142635" y="8127"/>
                  </a:lnTo>
                  <a:lnTo>
                    <a:pt x="211446" y="2127"/>
                  </a:lnTo>
                  <a:lnTo>
                    <a:pt x="288036" y="0"/>
                  </a:lnTo>
                  <a:lnTo>
                    <a:pt x="364625" y="2127"/>
                  </a:lnTo>
                  <a:lnTo>
                    <a:pt x="433436" y="8127"/>
                  </a:lnTo>
                  <a:lnTo>
                    <a:pt x="491728" y="17430"/>
                  </a:lnTo>
                  <a:lnTo>
                    <a:pt x="536758" y="29463"/>
                  </a:lnTo>
                  <a:lnTo>
                    <a:pt x="576072" y="59435"/>
                  </a:lnTo>
                  <a:lnTo>
                    <a:pt x="565786" y="75215"/>
                  </a:lnTo>
                  <a:lnTo>
                    <a:pt x="491728" y="101441"/>
                  </a:lnTo>
                  <a:lnTo>
                    <a:pt x="433436" y="110743"/>
                  </a:lnTo>
                  <a:lnTo>
                    <a:pt x="364625" y="116744"/>
                  </a:lnTo>
                  <a:lnTo>
                    <a:pt x="288036" y="118871"/>
                  </a:lnTo>
                  <a:lnTo>
                    <a:pt x="211446" y="116744"/>
                  </a:lnTo>
                  <a:lnTo>
                    <a:pt x="142635" y="110743"/>
                  </a:lnTo>
                  <a:lnTo>
                    <a:pt x="84343" y="101441"/>
                  </a:lnTo>
                  <a:lnTo>
                    <a:pt x="39313" y="89407"/>
                  </a:lnTo>
                  <a:lnTo>
                    <a:pt x="0" y="59435"/>
                  </a:lnTo>
                  <a:close/>
                </a:path>
              </a:pathLst>
            </a:custGeom>
            <a:ln w="12192">
              <a:solidFill>
                <a:srgbClr val="00279F"/>
              </a:solidFill>
            </a:ln>
          </p:spPr>
          <p:txBody>
            <a:bodyPr wrap="square" lIns="0" tIns="0" rIns="0" bIns="0" rtlCol="0"/>
            <a:lstStyle/>
            <a:p>
              <a:endParaRPr/>
            </a:p>
          </p:txBody>
        </p:sp>
        <p:sp>
          <p:nvSpPr>
            <p:cNvPr id="37" name="object 37"/>
            <p:cNvSpPr/>
            <p:nvPr/>
          </p:nvSpPr>
          <p:spPr>
            <a:xfrm>
              <a:off x="4629912" y="3046476"/>
              <a:ext cx="573405" cy="117475"/>
            </a:xfrm>
            <a:custGeom>
              <a:avLst/>
              <a:gdLst/>
              <a:ahLst/>
              <a:cxnLst/>
              <a:rect l="l" t="t" r="r" b="b"/>
              <a:pathLst>
                <a:path w="573404" h="117475">
                  <a:moveTo>
                    <a:pt x="286512" y="0"/>
                  </a:moveTo>
                  <a:lnTo>
                    <a:pt x="210343" y="2097"/>
                  </a:lnTo>
                  <a:lnTo>
                    <a:pt x="141901" y="8015"/>
                  </a:lnTo>
                  <a:lnTo>
                    <a:pt x="83915" y="17192"/>
                  </a:lnTo>
                  <a:lnTo>
                    <a:pt x="39115" y="29068"/>
                  </a:lnTo>
                  <a:lnTo>
                    <a:pt x="0" y="58674"/>
                  </a:lnTo>
                  <a:lnTo>
                    <a:pt x="10234" y="74265"/>
                  </a:lnTo>
                  <a:lnTo>
                    <a:pt x="83915" y="100155"/>
                  </a:lnTo>
                  <a:lnTo>
                    <a:pt x="141901" y="109332"/>
                  </a:lnTo>
                  <a:lnTo>
                    <a:pt x="210343" y="115250"/>
                  </a:lnTo>
                  <a:lnTo>
                    <a:pt x="286512" y="117348"/>
                  </a:lnTo>
                  <a:lnTo>
                    <a:pt x="362680" y="115250"/>
                  </a:lnTo>
                  <a:lnTo>
                    <a:pt x="431122" y="109332"/>
                  </a:lnTo>
                  <a:lnTo>
                    <a:pt x="489108" y="100155"/>
                  </a:lnTo>
                  <a:lnTo>
                    <a:pt x="533908" y="88279"/>
                  </a:lnTo>
                  <a:lnTo>
                    <a:pt x="573024" y="58674"/>
                  </a:lnTo>
                  <a:lnTo>
                    <a:pt x="562789" y="43082"/>
                  </a:lnTo>
                  <a:lnTo>
                    <a:pt x="489108" y="17192"/>
                  </a:lnTo>
                  <a:lnTo>
                    <a:pt x="431122" y="8015"/>
                  </a:lnTo>
                  <a:lnTo>
                    <a:pt x="362680" y="2097"/>
                  </a:lnTo>
                  <a:lnTo>
                    <a:pt x="286512" y="0"/>
                  </a:lnTo>
                  <a:close/>
                </a:path>
              </a:pathLst>
            </a:custGeom>
            <a:solidFill>
              <a:srgbClr val="FD9B03"/>
            </a:solidFill>
          </p:spPr>
          <p:txBody>
            <a:bodyPr wrap="square" lIns="0" tIns="0" rIns="0" bIns="0" rtlCol="0"/>
            <a:lstStyle/>
            <a:p>
              <a:endParaRPr/>
            </a:p>
          </p:txBody>
        </p:sp>
        <p:sp>
          <p:nvSpPr>
            <p:cNvPr id="38" name="object 38"/>
            <p:cNvSpPr/>
            <p:nvPr/>
          </p:nvSpPr>
          <p:spPr>
            <a:xfrm>
              <a:off x="4629912" y="3046476"/>
              <a:ext cx="573405" cy="117475"/>
            </a:xfrm>
            <a:custGeom>
              <a:avLst/>
              <a:gdLst/>
              <a:ahLst/>
              <a:cxnLst/>
              <a:rect l="l" t="t" r="r" b="b"/>
              <a:pathLst>
                <a:path w="573404" h="117475">
                  <a:moveTo>
                    <a:pt x="0" y="58674"/>
                  </a:moveTo>
                  <a:lnTo>
                    <a:pt x="39115" y="29068"/>
                  </a:lnTo>
                  <a:lnTo>
                    <a:pt x="83915" y="17192"/>
                  </a:lnTo>
                  <a:lnTo>
                    <a:pt x="141901" y="8015"/>
                  </a:lnTo>
                  <a:lnTo>
                    <a:pt x="210343" y="2097"/>
                  </a:lnTo>
                  <a:lnTo>
                    <a:pt x="286512" y="0"/>
                  </a:lnTo>
                  <a:lnTo>
                    <a:pt x="362680" y="2097"/>
                  </a:lnTo>
                  <a:lnTo>
                    <a:pt x="431122" y="8015"/>
                  </a:lnTo>
                  <a:lnTo>
                    <a:pt x="489108" y="17192"/>
                  </a:lnTo>
                  <a:lnTo>
                    <a:pt x="533908" y="29068"/>
                  </a:lnTo>
                  <a:lnTo>
                    <a:pt x="573024" y="58674"/>
                  </a:lnTo>
                  <a:lnTo>
                    <a:pt x="562789" y="74265"/>
                  </a:lnTo>
                  <a:lnTo>
                    <a:pt x="489108" y="100155"/>
                  </a:lnTo>
                  <a:lnTo>
                    <a:pt x="431122" y="109332"/>
                  </a:lnTo>
                  <a:lnTo>
                    <a:pt x="362680" y="115250"/>
                  </a:lnTo>
                  <a:lnTo>
                    <a:pt x="286512" y="117348"/>
                  </a:lnTo>
                  <a:lnTo>
                    <a:pt x="210343" y="115250"/>
                  </a:lnTo>
                  <a:lnTo>
                    <a:pt x="141901" y="109332"/>
                  </a:lnTo>
                  <a:lnTo>
                    <a:pt x="83915" y="100155"/>
                  </a:lnTo>
                  <a:lnTo>
                    <a:pt x="39115" y="88279"/>
                  </a:lnTo>
                  <a:lnTo>
                    <a:pt x="0" y="58674"/>
                  </a:lnTo>
                  <a:close/>
                </a:path>
              </a:pathLst>
            </a:custGeom>
            <a:ln w="12192">
              <a:solidFill>
                <a:srgbClr val="00279F"/>
              </a:solidFill>
            </a:ln>
          </p:spPr>
          <p:txBody>
            <a:bodyPr wrap="square" lIns="0" tIns="0" rIns="0" bIns="0" rtlCol="0"/>
            <a:lstStyle/>
            <a:p>
              <a:endParaRPr/>
            </a:p>
          </p:txBody>
        </p:sp>
        <p:sp>
          <p:nvSpPr>
            <p:cNvPr id="39" name="object 39"/>
            <p:cNvSpPr/>
            <p:nvPr/>
          </p:nvSpPr>
          <p:spPr>
            <a:xfrm>
              <a:off x="3791711" y="3046476"/>
              <a:ext cx="574675" cy="117475"/>
            </a:xfrm>
            <a:custGeom>
              <a:avLst/>
              <a:gdLst/>
              <a:ahLst/>
              <a:cxnLst/>
              <a:rect l="l" t="t" r="r" b="b"/>
              <a:pathLst>
                <a:path w="574675" h="117475">
                  <a:moveTo>
                    <a:pt x="287274" y="0"/>
                  </a:moveTo>
                  <a:lnTo>
                    <a:pt x="210917" y="2097"/>
                  </a:lnTo>
                  <a:lnTo>
                    <a:pt x="142296" y="8015"/>
                  </a:lnTo>
                  <a:lnTo>
                    <a:pt x="84153" y="17192"/>
                  </a:lnTo>
                  <a:lnTo>
                    <a:pt x="39228" y="29068"/>
                  </a:lnTo>
                  <a:lnTo>
                    <a:pt x="0" y="58674"/>
                  </a:lnTo>
                  <a:lnTo>
                    <a:pt x="10264" y="74265"/>
                  </a:lnTo>
                  <a:lnTo>
                    <a:pt x="84153" y="100155"/>
                  </a:lnTo>
                  <a:lnTo>
                    <a:pt x="142296" y="109332"/>
                  </a:lnTo>
                  <a:lnTo>
                    <a:pt x="210917" y="115250"/>
                  </a:lnTo>
                  <a:lnTo>
                    <a:pt x="287274" y="117348"/>
                  </a:lnTo>
                  <a:lnTo>
                    <a:pt x="363630" y="115250"/>
                  </a:lnTo>
                  <a:lnTo>
                    <a:pt x="432251" y="109332"/>
                  </a:lnTo>
                  <a:lnTo>
                    <a:pt x="490394" y="100155"/>
                  </a:lnTo>
                  <a:lnTo>
                    <a:pt x="535319" y="88279"/>
                  </a:lnTo>
                  <a:lnTo>
                    <a:pt x="574548" y="58674"/>
                  </a:lnTo>
                  <a:lnTo>
                    <a:pt x="564283" y="43082"/>
                  </a:lnTo>
                  <a:lnTo>
                    <a:pt x="490394" y="17192"/>
                  </a:lnTo>
                  <a:lnTo>
                    <a:pt x="432251" y="8015"/>
                  </a:lnTo>
                  <a:lnTo>
                    <a:pt x="363630" y="2097"/>
                  </a:lnTo>
                  <a:lnTo>
                    <a:pt x="287274" y="0"/>
                  </a:lnTo>
                  <a:close/>
                </a:path>
              </a:pathLst>
            </a:custGeom>
            <a:solidFill>
              <a:srgbClr val="FD9B03"/>
            </a:solidFill>
          </p:spPr>
          <p:txBody>
            <a:bodyPr wrap="square" lIns="0" tIns="0" rIns="0" bIns="0" rtlCol="0"/>
            <a:lstStyle/>
            <a:p>
              <a:endParaRPr/>
            </a:p>
          </p:txBody>
        </p:sp>
        <p:sp>
          <p:nvSpPr>
            <p:cNvPr id="40" name="object 40"/>
            <p:cNvSpPr/>
            <p:nvPr/>
          </p:nvSpPr>
          <p:spPr>
            <a:xfrm>
              <a:off x="3791711" y="3046476"/>
              <a:ext cx="574675" cy="117475"/>
            </a:xfrm>
            <a:custGeom>
              <a:avLst/>
              <a:gdLst/>
              <a:ahLst/>
              <a:cxnLst/>
              <a:rect l="l" t="t" r="r" b="b"/>
              <a:pathLst>
                <a:path w="574675" h="117475">
                  <a:moveTo>
                    <a:pt x="0" y="58674"/>
                  </a:moveTo>
                  <a:lnTo>
                    <a:pt x="39228" y="29068"/>
                  </a:lnTo>
                  <a:lnTo>
                    <a:pt x="84153" y="17192"/>
                  </a:lnTo>
                  <a:lnTo>
                    <a:pt x="142296" y="8015"/>
                  </a:lnTo>
                  <a:lnTo>
                    <a:pt x="210917" y="2097"/>
                  </a:lnTo>
                  <a:lnTo>
                    <a:pt x="287274" y="0"/>
                  </a:lnTo>
                  <a:lnTo>
                    <a:pt x="363630" y="2097"/>
                  </a:lnTo>
                  <a:lnTo>
                    <a:pt x="432251" y="8015"/>
                  </a:lnTo>
                  <a:lnTo>
                    <a:pt x="490394" y="17192"/>
                  </a:lnTo>
                  <a:lnTo>
                    <a:pt x="535319" y="29068"/>
                  </a:lnTo>
                  <a:lnTo>
                    <a:pt x="574548" y="58674"/>
                  </a:lnTo>
                  <a:lnTo>
                    <a:pt x="564283" y="74265"/>
                  </a:lnTo>
                  <a:lnTo>
                    <a:pt x="490394" y="100155"/>
                  </a:lnTo>
                  <a:lnTo>
                    <a:pt x="432251" y="109332"/>
                  </a:lnTo>
                  <a:lnTo>
                    <a:pt x="363630" y="115250"/>
                  </a:lnTo>
                  <a:lnTo>
                    <a:pt x="287274" y="117348"/>
                  </a:lnTo>
                  <a:lnTo>
                    <a:pt x="210917" y="115250"/>
                  </a:lnTo>
                  <a:lnTo>
                    <a:pt x="142296" y="109332"/>
                  </a:lnTo>
                  <a:lnTo>
                    <a:pt x="84153" y="100155"/>
                  </a:lnTo>
                  <a:lnTo>
                    <a:pt x="39228" y="88279"/>
                  </a:lnTo>
                  <a:lnTo>
                    <a:pt x="0" y="58674"/>
                  </a:lnTo>
                  <a:close/>
                </a:path>
              </a:pathLst>
            </a:custGeom>
            <a:ln w="12191">
              <a:solidFill>
                <a:srgbClr val="00279F"/>
              </a:solidFill>
            </a:ln>
          </p:spPr>
          <p:txBody>
            <a:bodyPr wrap="square" lIns="0" tIns="0" rIns="0" bIns="0" rtlCol="0"/>
            <a:lstStyle/>
            <a:p>
              <a:endParaRPr/>
            </a:p>
          </p:txBody>
        </p:sp>
        <p:sp>
          <p:nvSpPr>
            <p:cNvPr id="41" name="object 41"/>
            <p:cNvSpPr/>
            <p:nvPr/>
          </p:nvSpPr>
          <p:spPr>
            <a:xfrm>
              <a:off x="2948939" y="3046476"/>
              <a:ext cx="576580" cy="117475"/>
            </a:xfrm>
            <a:custGeom>
              <a:avLst/>
              <a:gdLst/>
              <a:ahLst/>
              <a:cxnLst/>
              <a:rect l="l" t="t" r="r" b="b"/>
              <a:pathLst>
                <a:path w="576579" h="117475">
                  <a:moveTo>
                    <a:pt x="288036" y="0"/>
                  </a:moveTo>
                  <a:lnTo>
                    <a:pt x="211446" y="2097"/>
                  </a:lnTo>
                  <a:lnTo>
                    <a:pt x="142635" y="8015"/>
                  </a:lnTo>
                  <a:lnTo>
                    <a:pt x="84343" y="17192"/>
                  </a:lnTo>
                  <a:lnTo>
                    <a:pt x="39313" y="29068"/>
                  </a:lnTo>
                  <a:lnTo>
                    <a:pt x="0" y="58674"/>
                  </a:lnTo>
                  <a:lnTo>
                    <a:pt x="10285" y="74265"/>
                  </a:lnTo>
                  <a:lnTo>
                    <a:pt x="84343" y="100155"/>
                  </a:lnTo>
                  <a:lnTo>
                    <a:pt x="142635" y="109332"/>
                  </a:lnTo>
                  <a:lnTo>
                    <a:pt x="211446" y="115250"/>
                  </a:lnTo>
                  <a:lnTo>
                    <a:pt x="288036" y="117348"/>
                  </a:lnTo>
                  <a:lnTo>
                    <a:pt x="364625" y="115250"/>
                  </a:lnTo>
                  <a:lnTo>
                    <a:pt x="433436" y="109332"/>
                  </a:lnTo>
                  <a:lnTo>
                    <a:pt x="491728" y="100155"/>
                  </a:lnTo>
                  <a:lnTo>
                    <a:pt x="536758" y="88279"/>
                  </a:lnTo>
                  <a:lnTo>
                    <a:pt x="576072" y="58674"/>
                  </a:lnTo>
                  <a:lnTo>
                    <a:pt x="565786" y="43082"/>
                  </a:lnTo>
                  <a:lnTo>
                    <a:pt x="491728" y="17192"/>
                  </a:lnTo>
                  <a:lnTo>
                    <a:pt x="433436" y="8015"/>
                  </a:lnTo>
                  <a:lnTo>
                    <a:pt x="364625" y="2097"/>
                  </a:lnTo>
                  <a:lnTo>
                    <a:pt x="288036" y="0"/>
                  </a:lnTo>
                  <a:close/>
                </a:path>
              </a:pathLst>
            </a:custGeom>
            <a:solidFill>
              <a:srgbClr val="F57A48"/>
            </a:solidFill>
          </p:spPr>
          <p:txBody>
            <a:bodyPr wrap="square" lIns="0" tIns="0" rIns="0" bIns="0" rtlCol="0"/>
            <a:lstStyle/>
            <a:p>
              <a:endParaRPr/>
            </a:p>
          </p:txBody>
        </p:sp>
        <p:sp>
          <p:nvSpPr>
            <p:cNvPr id="42" name="object 42"/>
            <p:cNvSpPr/>
            <p:nvPr/>
          </p:nvSpPr>
          <p:spPr>
            <a:xfrm>
              <a:off x="2948939" y="3046476"/>
              <a:ext cx="576580" cy="117475"/>
            </a:xfrm>
            <a:custGeom>
              <a:avLst/>
              <a:gdLst/>
              <a:ahLst/>
              <a:cxnLst/>
              <a:rect l="l" t="t" r="r" b="b"/>
              <a:pathLst>
                <a:path w="576579" h="117475">
                  <a:moveTo>
                    <a:pt x="0" y="58674"/>
                  </a:moveTo>
                  <a:lnTo>
                    <a:pt x="39313" y="29068"/>
                  </a:lnTo>
                  <a:lnTo>
                    <a:pt x="84343" y="17192"/>
                  </a:lnTo>
                  <a:lnTo>
                    <a:pt x="142635" y="8015"/>
                  </a:lnTo>
                  <a:lnTo>
                    <a:pt x="211446" y="2097"/>
                  </a:lnTo>
                  <a:lnTo>
                    <a:pt x="288036" y="0"/>
                  </a:lnTo>
                  <a:lnTo>
                    <a:pt x="364625" y="2097"/>
                  </a:lnTo>
                  <a:lnTo>
                    <a:pt x="433436" y="8015"/>
                  </a:lnTo>
                  <a:lnTo>
                    <a:pt x="491728" y="17192"/>
                  </a:lnTo>
                  <a:lnTo>
                    <a:pt x="536758" y="29068"/>
                  </a:lnTo>
                  <a:lnTo>
                    <a:pt x="576072" y="58674"/>
                  </a:lnTo>
                  <a:lnTo>
                    <a:pt x="565786" y="74265"/>
                  </a:lnTo>
                  <a:lnTo>
                    <a:pt x="491728" y="100155"/>
                  </a:lnTo>
                  <a:lnTo>
                    <a:pt x="433436" y="109332"/>
                  </a:lnTo>
                  <a:lnTo>
                    <a:pt x="364625" y="115250"/>
                  </a:lnTo>
                  <a:lnTo>
                    <a:pt x="288036" y="117348"/>
                  </a:lnTo>
                  <a:lnTo>
                    <a:pt x="211446" y="115250"/>
                  </a:lnTo>
                  <a:lnTo>
                    <a:pt x="142635" y="109332"/>
                  </a:lnTo>
                  <a:lnTo>
                    <a:pt x="84343" y="100155"/>
                  </a:lnTo>
                  <a:lnTo>
                    <a:pt x="39313" y="88279"/>
                  </a:lnTo>
                  <a:lnTo>
                    <a:pt x="0" y="58674"/>
                  </a:lnTo>
                  <a:close/>
                </a:path>
              </a:pathLst>
            </a:custGeom>
            <a:ln w="12192">
              <a:solidFill>
                <a:srgbClr val="00279F"/>
              </a:solidFill>
            </a:ln>
          </p:spPr>
          <p:txBody>
            <a:bodyPr wrap="square" lIns="0" tIns="0" rIns="0" bIns="0" rtlCol="0"/>
            <a:lstStyle/>
            <a:p>
              <a:endParaRPr/>
            </a:p>
          </p:txBody>
        </p:sp>
        <p:sp>
          <p:nvSpPr>
            <p:cNvPr id="43" name="object 43"/>
            <p:cNvSpPr/>
            <p:nvPr/>
          </p:nvSpPr>
          <p:spPr>
            <a:xfrm>
              <a:off x="2110740" y="3046476"/>
              <a:ext cx="577850" cy="117475"/>
            </a:xfrm>
            <a:custGeom>
              <a:avLst/>
              <a:gdLst/>
              <a:ahLst/>
              <a:cxnLst/>
              <a:rect l="l" t="t" r="r" b="b"/>
              <a:pathLst>
                <a:path w="577850" h="117475">
                  <a:moveTo>
                    <a:pt x="288798" y="0"/>
                  </a:moveTo>
                  <a:lnTo>
                    <a:pt x="212019" y="2097"/>
                  </a:lnTo>
                  <a:lnTo>
                    <a:pt x="143030" y="8015"/>
                  </a:lnTo>
                  <a:lnTo>
                    <a:pt x="84582" y="17192"/>
                  </a:lnTo>
                  <a:lnTo>
                    <a:pt x="39426" y="29068"/>
                  </a:lnTo>
                  <a:lnTo>
                    <a:pt x="0" y="58674"/>
                  </a:lnTo>
                  <a:lnTo>
                    <a:pt x="10315" y="74265"/>
                  </a:lnTo>
                  <a:lnTo>
                    <a:pt x="84581" y="100155"/>
                  </a:lnTo>
                  <a:lnTo>
                    <a:pt x="143030" y="109332"/>
                  </a:lnTo>
                  <a:lnTo>
                    <a:pt x="212019" y="115250"/>
                  </a:lnTo>
                  <a:lnTo>
                    <a:pt x="288798" y="117348"/>
                  </a:lnTo>
                  <a:lnTo>
                    <a:pt x="365576" y="115250"/>
                  </a:lnTo>
                  <a:lnTo>
                    <a:pt x="434565" y="109332"/>
                  </a:lnTo>
                  <a:lnTo>
                    <a:pt x="493013" y="100155"/>
                  </a:lnTo>
                  <a:lnTo>
                    <a:pt x="538169" y="88279"/>
                  </a:lnTo>
                  <a:lnTo>
                    <a:pt x="577596" y="58674"/>
                  </a:lnTo>
                  <a:lnTo>
                    <a:pt x="567280" y="43082"/>
                  </a:lnTo>
                  <a:lnTo>
                    <a:pt x="493014" y="17192"/>
                  </a:lnTo>
                  <a:lnTo>
                    <a:pt x="434565" y="8015"/>
                  </a:lnTo>
                  <a:lnTo>
                    <a:pt x="365576" y="2097"/>
                  </a:lnTo>
                  <a:lnTo>
                    <a:pt x="288798" y="0"/>
                  </a:lnTo>
                  <a:close/>
                </a:path>
              </a:pathLst>
            </a:custGeom>
            <a:solidFill>
              <a:srgbClr val="F57A48"/>
            </a:solidFill>
          </p:spPr>
          <p:txBody>
            <a:bodyPr wrap="square" lIns="0" tIns="0" rIns="0" bIns="0" rtlCol="0"/>
            <a:lstStyle/>
            <a:p>
              <a:endParaRPr/>
            </a:p>
          </p:txBody>
        </p:sp>
        <p:sp>
          <p:nvSpPr>
            <p:cNvPr id="44" name="object 44"/>
            <p:cNvSpPr/>
            <p:nvPr/>
          </p:nvSpPr>
          <p:spPr>
            <a:xfrm>
              <a:off x="2110740" y="3046476"/>
              <a:ext cx="577850" cy="117475"/>
            </a:xfrm>
            <a:custGeom>
              <a:avLst/>
              <a:gdLst/>
              <a:ahLst/>
              <a:cxnLst/>
              <a:rect l="l" t="t" r="r" b="b"/>
              <a:pathLst>
                <a:path w="577850" h="117475">
                  <a:moveTo>
                    <a:pt x="0" y="58674"/>
                  </a:moveTo>
                  <a:lnTo>
                    <a:pt x="39426" y="29068"/>
                  </a:lnTo>
                  <a:lnTo>
                    <a:pt x="84582" y="17192"/>
                  </a:lnTo>
                  <a:lnTo>
                    <a:pt x="143030" y="8015"/>
                  </a:lnTo>
                  <a:lnTo>
                    <a:pt x="212019" y="2097"/>
                  </a:lnTo>
                  <a:lnTo>
                    <a:pt x="288798" y="0"/>
                  </a:lnTo>
                  <a:lnTo>
                    <a:pt x="365576" y="2097"/>
                  </a:lnTo>
                  <a:lnTo>
                    <a:pt x="434565" y="8015"/>
                  </a:lnTo>
                  <a:lnTo>
                    <a:pt x="493014" y="17192"/>
                  </a:lnTo>
                  <a:lnTo>
                    <a:pt x="538169" y="29068"/>
                  </a:lnTo>
                  <a:lnTo>
                    <a:pt x="577596" y="58674"/>
                  </a:lnTo>
                  <a:lnTo>
                    <a:pt x="567280" y="74265"/>
                  </a:lnTo>
                  <a:lnTo>
                    <a:pt x="493013" y="100155"/>
                  </a:lnTo>
                  <a:lnTo>
                    <a:pt x="434565" y="109332"/>
                  </a:lnTo>
                  <a:lnTo>
                    <a:pt x="365576" y="115250"/>
                  </a:lnTo>
                  <a:lnTo>
                    <a:pt x="288798" y="117348"/>
                  </a:lnTo>
                  <a:lnTo>
                    <a:pt x="212019" y="115250"/>
                  </a:lnTo>
                  <a:lnTo>
                    <a:pt x="143030" y="109332"/>
                  </a:lnTo>
                  <a:lnTo>
                    <a:pt x="84581" y="100155"/>
                  </a:lnTo>
                  <a:lnTo>
                    <a:pt x="39426" y="88279"/>
                  </a:lnTo>
                  <a:lnTo>
                    <a:pt x="0" y="58674"/>
                  </a:lnTo>
                  <a:close/>
                </a:path>
              </a:pathLst>
            </a:custGeom>
            <a:ln w="12191">
              <a:solidFill>
                <a:srgbClr val="00279F"/>
              </a:solidFill>
            </a:ln>
          </p:spPr>
          <p:txBody>
            <a:bodyPr wrap="square" lIns="0" tIns="0" rIns="0" bIns="0" rtlCol="0"/>
            <a:lstStyle/>
            <a:p>
              <a:endParaRPr/>
            </a:p>
          </p:txBody>
        </p:sp>
      </p:grpSp>
      <p:grpSp>
        <p:nvGrpSpPr>
          <p:cNvPr id="45" name="object 45"/>
          <p:cNvGrpSpPr/>
          <p:nvPr/>
        </p:nvGrpSpPr>
        <p:grpSpPr>
          <a:xfrm>
            <a:off x="384175" y="2093369"/>
            <a:ext cx="212897" cy="164065"/>
            <a:chOff x="762000" y="4148328"/>
            <a:chExt cx="422275" cy="325120"/>
          </a:xfrm>
        </p:grpSpPr>
        <p:sp>
          <p:nvSpPr>
            <p:cNvPr id="46" name="object 46"/>
            <p:cNvSpPr/>
            <p:nvPr/>
          </p:nvSpPr>
          <p:spPr>
            <a:xfrm>
              <a:off x="768095" y="4154424"/>
              <a:ext cx="410209" cy="312420"/>
            </a:xfrm>
            <a:custGeom>
              <a:avLst/>
              <a:gdLst/>
              <a:ahLst/>
              <a:cxnLst/>
              <a:rect l="l" t="t" r="r" b="b"/>
              <a:pathLst>
                <a:path w="410209" h="312420">
                  <a:moveTo>
                    <a:pt x="204978" y="0"/>
                  </a:moveTo>
                  <a:lnTo>
                    <a:pt x="150486" y="5582"/>
                  </a:lnTo>
                  <a:lnTo>
                    <a:pt x="101520" y="21336"/>
                  </a:lnTo>
                  <a:lnTo>
                    <a:pt x="60036" y="45767"/>
                  </a:lnTo>
                  <a:lnTo>
                    <a:pt x="27985" y="77385"/>
                  </a:lnTo>
                  <a:lnTo>
                    <a:pt x="7321" y="114696"/>
                  </a:lnTo>
                  <a:lnTo>
                    <a:pt x="0" y="156209"/>
                  </a:lnTo>
                  <a:lnTo>
                    <a:pt x="7321" y="197723"/>
                  </a:lnTo>
                  <a:lnTo>
                    <a:pt x="27985" y="235034"/>
                  </a:lnTo>
                  <a:lnTo>
                    <a:pt x="60036" y="266652"/>
                  </a:lnTo>
                  <a:lnTo>
                    <a:pt x="101520" y="291083"/>
                  </a:lnTo>
                  <a:lnTo>
                    <a:pt x="150486" y="306837"/>
                  </a:lnTo>
                  <a:lnTo>
                    <a:pt x="204978" y="312419"/>
                  </a:lnTo>
                  <a:lnTo>
                    <a:pt x="259469" y="306837"/>
                  </a:lnTo>
                  <a:lnTo>
                    <a:pt x="308435" y="291084"/>
                  </a:lnTo>
                  <a:lnTo>
                    <a:pt x="349919" y="266652"/>
                  </a:lnTo>
                  <a:lnTo>
                    <a:pt x="381970" y="235034"/>
                  </a:lnTo>
                  <a:lnTo>
                    <a:pt x="402634" y="197723"/>
                  </a:lnTo>
                  <a:lnTo>
                    <a:pt x="409956" y="156209"/>
                  </a:lnTo>
                  <a:lnTo>
                    <a:pt x="402634" y="114696"/>
                  </a:lnTo>
                  <a:lnTo>
                    <a:pt x="381970" y="77385"/>
                  </a:lnTo>
                  <a:lnTo>
                    <a:pt x="349919" y="45767"/>
                  </a:lnTo>
                  <a:lnTo>
                    <a:pt x="308435" y="21336"/>
                  </a:lnTo>
                  <a:lnTo>
                    <a:pt x="259469" y="5582"/>
                  </a:lnTo>
                  <a:lnTo>
                    <a:pt x="204978" y="0"/>
                  </a:lnTo>
                  <a:close/>
                </a:path>
              </a:pathLst>
            </a:custGeom>
            <a:solidFill>
              <a:srgbClr val="5FC800"/>
            </a:solidFill>
          </p:spPr>
          <p:txBody>
            <a:bodyPr wrap="square" lIns="0" tIns="0" rIns="0" bIns="0" rtlCol="0"/>
            <a:lstStyle/>
            <a:p>
              <a:endParaRPr/>
            </a:p>
          </p:txBody>
        </p:sp>
        <p:sp>
          <p:nvSpPr>
            <p:cNvPr id="47" name="object 47"/>
            <p:cNvSpPr/>
            <p:nvPr/>
          </p:nvSpPr>
          <p:spPr>
            <a:xfrm>
              <a:off x="768095" y="4154424"/>
              <a:ext cx="410209" cy="312420"/>
            </a:xfrm>
            <a:custGeom>
              <a:avLst/>
              <a:gdLst/>
              <a:ahLst/>
              <a:cxnLst/>
              <a:rect l="l" t="t" r="r" b="b"/>
              <a:pathLst>
                <a:path w="410209" h="312420">
                  <a:moveTo>
                    <a:pt x="0" y="156209"/>
                  </a:moveTo>
                  <a:lnTo>
                    <a:pt x="7321" y="114696"/>
                  </a:lnTo>
                  <a:lnTo>
                    <a:pt x="27985" y="77385"/>
                  </a:lnTo>
                  <a:lnTo>
                    <a:pt x="60036" y="45767"/>
                  </a:lnTo>
                  <a:lnTo>
                    <a:pt x="101520" y="21336"/>
                  </a:lnTo>
                  <a:lnTo>
                    <a:pt x="150486" y="5582"/>
                  </a:lnTo>
                  <a:lnTo>
                    <a:pt x="204978" y="0"/>
                  </a:lnTo>
                  <a:lnTo>
                    <a:pt x="259469" y="5582"/>
                  </a:lnTo>
                  <a:lnTo>
                    <a:pt x="308435" y="21336"/>
                  </a:lnTo>
                  <a:lnTo>
                    <a:pt x="349919" y="45767"/>
                  </a:lnTo>
                  <a:lnTo>
                    <a:pt x="381970" y="77385"/>
                  </a:lnTo>
                  <a:lnTo>
                    <a:pt x="402634" y="114696"/>
                  </a:lnTo>
                  <a:lnTo>
                    <a:pt x="409956" y="156209"/>
                  </a:lnTo>
                  <a:lnTo>
                    <a:pt x="402634" y="197723"/>
                  </a:lnTo>
                  <a:lnTo>
                    <a:pt x="381970" y="235034"/>
                  </a:lnTo>
                  <a:lnTo>
                    <a:pt x="349919" y="266652"/>
                  </a:lnTo>
                  <a:lnTo>
                    <a:pt x="308435" y="291084"/>
                  </a:lnTo>
                  <a:lnTo>
                    <a:pt x="259469" y="306837"/>
                  </a:lnTo>
                  <a:lnTo>
                    <a:pt x="204978" y="312419"/>
                  </a:lnTo>
                  <a:lnTo>
                    <a:pt x="150486" y="306837"/>
                  </a:lnTo>
                  <a:lnTo>
                    <a:pt x="101520" y="291083"/>
                  </a:lnTo>
                  <a:lnTo>
                    <a:pt x="60036" y="266652"/>
                  </a:lnTo>
                  <a:lnTo>
                    <a:pt x="27985" y="235034"/>
                  </a:lnTo>
                  <a:lnTo>
                    <a:pt x="7321" y="197723"/>
                  </a:lnTo>
                  <a:lnTo>
                    <a:pt x="0" y="156209"/>
                  </a:lnTo>
                  <a:close/>
                </a:path>
              </a:pathLst>
            </a:custGeom>
            <a:ln w="12192">
              <a:solidFill>
                <a:srgbClr val="000000"/>
              </a:solidFill>
            </a:ln>
          </p:spPr>
          <p:txBody>
            <a:bodyPr wrap="square" lIns="0" tIns="0" rIns="0" bIns="0" rtlCol="0"/>
            <a:lstStyle/>
            <a:p>
              <a:endParaRPr/>
            </a:p>
          </p:txBody>
        </p:sp>
      </p:grpSp>
      <p:grpSp>
        <p:nvGrpSpPr>
          <p:cNvPr id="48" name="object 48"/>
          <p:cNvGrpSpPr/>
          <p:nvPr/>
        </p:nvGrpSpPr>
        <p:grpSpPr>
          <a:xfrm>
            <a:off x="2414924" y="2093369"/>
            <a:ext cx="211296" cy="164065"/>
            <a:chOff x="4789932" y="4148328"/>
            <a:chExt cx="419100" cy="325120"/>
          </a:xfrm>
        </p:grpSpPr>
        <p:sp>
          <p:nvSpPr>
            <p:cNvPr id="49" name="object 49"/>
            <p:cNvSpPr/>
            <p:nvPr/>
          </p:nvSpPr>
          <p:spPr>
            <a:xfrm>
              <a:off x="4796028" y="4154424"/>
              <a:ext cx="407034" cy="312420"/>
            </a:xfrm>
            <a:custGeom>
              <a:avLst/>
              <a:gdLst/>
              <a:ahLst/>
              <a:cxnLst/>
              <a:rect l="l" t="t" r="r" b="b"/>
              <a:pathLst>
                <a:path w="407035" h="312420">
                  <a:moveTo>
                    <a:pt x="203454" y="0"/>
                  </a:moveTo>
                  <a:lnTo>
                    <a:pt x="149357" y="5582"/>
                  </a:lnTo>
                  <a:lnTo>
                    <a:pt x="100753" y="21336"/>
                  </a:lnTo>
                  <a:lnTo>
                    <a:pt x="59578" y="45767"/>
                  </a:lnTo>
                  <a:lnTo>
                    <a:pt x="27770" y="77385"/>
                  </a:lnTo>
                  <a:lnTo>
                    <a:pt x="7265" y="114696"/>
                  </a:lnTo>
                  <a:lnTo>
                    <a:pt x="0" y="156209"/>
                  </a:lnTo>
                  <a:lnTo>
                    <a:pt x="7265" y="197723"/>
                  </a:lnTo>
                  <a:lnTo>
                    <a:pt x="27770" y="235034"/>
                  </a:lnTo>
                  <a:lnTo>
                    <a:pt x="59578" y="266652"/>
                  </a:lnTo>
                  <a:lnTo>
                    <a:pt x="100753" y="291083"/>
                  </a:lnTo>
                  <a:lnTo>
                    <a:pt x="149357" y="306837"/>
                  </a:lnTo>
                  <a:lnTo>
                    <a:pt x="203454" y="312419"/>
                  </a:lnTo>
                  <a:lnTo>
                    <a:pt x="257550" y="306837"/>
                  </a:lnTo>
                  <a:lnTo>
                    <a:pt x="306154" y="291084"/>
                  </a:lnTo>
                  <a:lnTo>
                    <a:pt x="347329" y="266652"/>
                  </a:lnTo>
                  <a:lnTo>
                    <a:pt x="379137" y="235034"/>
                  </a:lnTo>
                  <a:lnTo>
                    <a:pt x="399642" y="197723"/>
                  </a:lnTo>
                  <a:lnTo>
                    <a:pt x="406908" y="156209"/>
                  </a:lnTo>
                  <a:lnTo>
                    <a:pt x="399642" y="114696"/>
                  </a:lnTo>
                  <a:lnTo>
                    <a:pt x="379137" y="77385"/>
                  </a:lnTo>
                  <a:lnTo>
                    <a:pt x="347329" y="45767"/>
                  </a:lnTo>
                  <a:lnTo>
                    <a:pt x="306154" y="21336"/>
                  </a:lnTo>
                  <a:lnTo>
                    <a:pt x="257550" y="5582"/>
                  </a:lnTo>
                  <a:lnTo>
                    <a:pt x="203454" y="0"/>
                  </a:lnTo>
                  <a:close/>
                </a:path>
              </a:pathLst>
            </a:custGeom>
            <a:solidFill>
              <a:srgbClr val="5FC800"/>
            </a:solidFill>
          </p:spPr>
          <p:txBody>
            <a:bodyPr wrap="square" lIns="0" tIns="0" rIns="0" bIns="0" rtlCol="0"/>
            <a:lstStyle/>
            <a:p>
              <a:endParaRPr/>
            </a:p>
          </p:txBody>
        </p:sp>
        <p:sp>
          <p:nvSpPr>
            <p:cNvPr id="50" name="object 50"/>
            <p:cNvSpPr/>
            <p:nvPr/>
          </p:nvSpPr>
          <p:spPr>
            <a:xfrm>
              <a:off x="4796028" y="4154424"/>
              <a:ext cx="407034" cy="312420"/>
            </a:xfrm>
            <a:custGeom>
              <a:avLst/>
              <a:gdLst/>
              <a:ahLst/>
              <a:cxnLst/>
              <a:rect l="l" t="t" r="r" b="b"/>
              <a:pathLst>
                <a:path w="407035" h="312420">
                  <a:moveTo>
                    <a:pt x="0" y="156209"/>
                  </a:moveTo>
                  <a:lnTo>
                    <a:pt x="7265" y="114696"/>
                  </a:lnTo>
                  <a:lnTo>
                    <a:pt x="27770" y="77385"/>
                  </a:lnTo>
                  <a:lnTo>
                    <a:pt x="59578" y="45767"/>
                  </a:lnTo>
                  <a:lnTo>
                    <a:pt x="100753" y="21336"/>
                  </a:lnTo>
                  <a:lnTo>
                    <a:pt x="149357" y="5582"/>
                  </a:lnTo>
                  <a:lnTo>
                    <a:pt x="203454" y="0"/>
                  </a:lnTo>
                  <a:lnTo>
                    <a:pt x="257550" y="5582"/>
                  </a:lnTo>
                  <a:lnTo>
                    <a:pt x="306154" y="21336"/>
                  </a:lnTo>
                  <a:lnTo>
                    <a:pt x="347329" y="45767"/>
                  </a:lnTo>
                  <a:lnTo>
                    <a:pt x="379137" y="77385"/>
                  </a:lnTo>
                  <a:lnTo>
                    <a:pt x="399642" y="114696"/>
                  </a:lnTo>
                  <a:lnTo>
                    <a:pt x="406908" y="156209"/>
                  </a:lnTo>
                  <a:lnTo>
                    <a:pt x="399642" y="197723"/>
                  </a:lnTo>
                  <a:lnTo>
                    <a:pt x="379137" y="235034"/>
                  </a:lnTo>
                  <a:lnTo>
                    <a:pt x="347329" y="266652"/>
                  </a:lnTo>
                  <a:lnTo>
                    <a:pt x="306154" y="291084"/>
                  </a:lnTo>
                  <a:lnTo>
                    <a:pt x="257550" y="306837"/>
                  </a:lnTo>
                  <a:lnTo>
                    <a:pt x="203454" y="312419"/>
                  </a:lnTo>
                  <a:lnTo>
                    <a:pt x="149357" y="306837"/>
                  </a:lnTo>
                  <a:lnTo>
                    <a:pt x="100753" y="291083"/>
                  </a:lnTo>
                  <a:lnTo>
                    <a:pt x="59578" y="266652"/>
                  </a:lnTo>
                  <a:lnTo>
                    <a:pt x="27770" y="235034"/>
                  </a:lnTo>
                  <a:lnTo>
                    <a:pt x="7265" y="197723"/>
                  </a:lnTo>
                  <a:lnTo>
                    <a:pt x="0" y="156209"/>
                  </a:lnTo>
                  <a:close/>
                </a:path>
              </a:pathLst>
            </a:custGeom>
            <a:ln w="12191">
              <a:solidFill>
                <a:srgbClr val="000000"/>
              </a:solidFill>
            </a:ln>
          </p:spPr>
          <p:txBody>
            <a:bodyPr wrap="square" lIns="0" tIns="0" rIns="0" bIns="0" rtlCol="0"/>
            <a:lstStyle/>
            <a:p>
              <a:endParaRPr/>
            </a:p>
          </p:txBody>
        </p:sp>
      </p:grpSp>
      <p:grpSp>
        <p:nvGrpSpPr>
          <p:cNvPr id="51" name="object 51"/>
          <p:cNvGrpSpPr/>
          <p:nvPr/>
        </p:nvGrpSpPr>
        <p:grpSpPr>
          <a:xfrm>
            <a:off x="723786" y="2093369"/>
            <a:ext cx="211296" cy="164065"/>
            <a:chOff x="1435608" y="4148328"/>
            <a:chExt cx="419100" cy="325120"/>
          </a:xfrm>
        </p:grpSpPr>
        <p:sp>
          <p:nvSpPr>
            <p:cNvPr id="52" name="object 52"/>
            <p:cNvSpPr/>
            <p:nvPr/>
          </p:nvSpPr>
          <p:spPr>
            <a:xfrm>
              <a:off x="1441704" y="4154424"/>
              <a:ext cx="407034" cy="312420"/>
            </a:xfrm>
            <a:custGeom>
              <a:avLst/>
              <a:gdLst/>
              <a:ahLst/>
              <a:cxnLst/>
              <a:rect l="l" t="t" r="r" b="b"/>
              <a:pathLst>
                <a:path w="407035" h="312420">
                  <a:moveTo>
                    <a:pt x="203453" y="0"/>
                  </a:moveTo>
                  <a:lnTo>
                    <a:pt x="149357" y="5582"/>
                  </a:lnTo>
                  <a:lnTo>
                    <a:pt x="100753" y="21336"/>
                  </a:lnTo>
                  <a:lnTo>
                    <a:pt x="59578" y="45767"/>
                  </a:lnTo>
                  <a:lnTo>
                    <a:pt x="27770" y="77385"/>
                  </a:lnTo>
                  <a:lnTo>
                    <a:pt x="7265" y="114696"/>
                  </a:lnTo>
                  <a:lnTo>
                    <a:pt x="0" y="156209"/>
                  </a:lnTo>
                  <a:lnTo>
                    <a:pt x="7265" y="197723"/>
                  </a:lnTo>
                  <a:lnTo>
                    <a:pt x="27770" y="235034"/>
                  </a:lnTo>
                  <a:lnTo>
                    <a:pt x="59578" y="266652"/>
                  </a:lnTo>
                  <a:lnTo>
                    <a:pt x="100753" y="291083"/>
                  </a:lnTo>
                  <a:lnTo>
                    <a:pt x="149357" y="306837"/>
                  </a:lnTo>
                  <a:lnTo>
                    <a:pt x="203453" y="312419"/>
                  </a:lnTo>
                  <a:lnTo>
                    <a:pt x="257550" y="306837"/>
                  </a:lnTo>
                  <a:lnTo>
                    <a:pt x="306154" y="291084"/>
                  </a:lnTo>
                  <a:lnTo>
                    <a:pt x="347329" y="266652"/>
                  </a:lnTo>
                  <a:lnTo>
                    <a:pt x="379137" y="235034"/>
                  </a:lnTo>
                  <a:lnTo>
                    <a:pt x="399642" y="197723"/>
                  </a:lnTo>
                  <a:lnTo>
                    <a:pt x="406908" y="156209"/>
                  </a:lnTo>
                  <a:lnTo>
                    <a:pt x="399642" y="114696"/>
                  </a:lnTo>
                  <a:lnTo>
                    <a:pt x="379137" y="77385"/>
                  </a:lnTo>
                  <a:lnTo>
                    <a:pt x="347329" y="45767"/>
                  </a:lnTo>
                  <a:lnTo>
                    <a:pt x="306154" y="21336"/>
                  </a:lnTo>
                  <a:lnTo>
                    <a:pt x="257550" y="5582"/>
                  </a:lnTo>
                  <a:lnTo>
                    <a:pt x="203453" y="0"/>
                  </a:lnTo>
                  <a:close/>
                </a:path>
              </a:pathLst>
            </a:custGeom>
            <a:solidFill>
              <a:srgbClr val="5FC800"/>
            </a:solidFill>
          </p:spPr>
          <p:txBody>
            <a:bodyPr wrap="square" lIns="0" tIns="0" rIns="0" bIns="0" rtlCol="0"/>
            <a:lstStyle/>
            <a:p>
              <a:endParaRPr/>
            </a:p>
          </p:txBody>
        </p:sp>
        <p:sp>
          <p:nvSpPr>
            <p:cNvPr id="53" name="object 53"/>
            <p:cNvSpPr/>
            <p:nvPr/>
          </p:nvSpPr>
          <p:spPr>
            <a:xfrm>
              <a:off x="1441704" y="4154424"/>
              <a:ext cx="407034" cy="312420"/>
            </a:xfrm>
            <a:custGeom>
              <a:avLst/>
              <a:gdLst/>
              <a:ahLst/>
              <a:cxnLst/>
              <a:rect l="l" t="t" r="r" b="b"/>
              <a:pathLst>
                <a:path w="407035" h="312420">
                  <a:moveTo>
                    <a:pt x="0" y="156209"/>
                  </a:moveTo>
                  <a:lnTo>
                    <a:pt x="7265" y="114696"/>
                  </a:lnTo>
                  <a:lnTo>
                    <a:pt x="27770" y="77385"/>
                  </a:lnTo>
                  <a:lnTo>
                    <a:pt x="59578" y="45767"/>
                  </a:lnTo>
                  <a:lnTo>
                    <a:pt x="100753" y="21336"/>
                  </a:lnTo>
                  <a:lnTo>
                    <a:pt x="149357" y="5582"/>
                  </a:lnTo>
                  <a:lnTo>
                    <a:pt x="203453" y="0"/>
                  </a:lnTo>
                  <a:lnTo>
                    <a:pt x="257550" y="5582"/>
                  </a:lnTo>
                  <a:lnTo>
                    <a:pt x="306154" y="21336"/>
                  </a:lnTo>
                  <a:lnTo>
                    <a:pt x="347329" y="45767"/>
                  </a:lnTo>
                  <a:lnTo>
                    <a:pt x="379137" y="77385"/>
                  </a:lnTo>
                  <a:lnTo>
                    <a:pt x="399642" y="114696"/>
                  </a:lnTo>
                  <a:lnTo>
                    <a:pt x="406908" y="156209"/>
                  </a:lnTo>
                  <a:lnTo>
                    <a:pt x="399642" y="197723"/>
                  </a:lnTo>
                  <a:lnTo>
                    <a:pt x="379137" y="235034"/>
                  </a:lnTo>
                  <a:lnTo>
                    <a:pt x="347329" y="266652"/>
                  </a:lnTo>
                  <a:lnTo>
                    <a:pt x="306154" y="291084"/>
                  </a:lnTo>
                  <a:lnTo>
                    <a:pt x="257550" y="306837"/>
                  </a:lnTo>
                  <a:lnTo>
                    <a:pt x="203453" y="312419"/>
                  </a:lnTo>
                  <a:lnTo>
                    <a:pt x="149357" y="306837"/>
                  </a:lnTo>
                  <a:lnTo>
                    <a:pt x="100753" y="291083"/>
                  </a:lnTo>
                  <a:lnTo>
                    <a:pt x="59578" y="266652"/>
                  </a:lnTo>
                  <a:lnTo>
                    <a:pt x="27770" y="235034"/>
                  </a:lnTo>
                  <a:lnTo>
                    <a:pt x="7265" y="197723"/>
                  </a:lnTo>
                  <a:lnTo>
                    <a:pt x="0" y="156209"/>
                  </a:lnTo>
                  <a:close/>
                </a:path>
              </a:pathLst>
            </a:custGeom>
            <a:ln w="12192">
              <a:solidFill>
                <a:srgbClr val="000000"/>
              </a:solidFill>
            </a:ln>
          </p:spPr>
          <p:txBody>
            <a:bodyPr wrap="square" lIns="0" tIns="0" rIns="0" bIns="0" rtlCol="0"/>
            <a:lstStyle/>
            <a:p>
              <a:endParaRPr/>
            </a:p>
          </p:txBody>
        </p:sp>
      </p:grpSp>
      <p:grpSp>
        <p:nvGrpSpPr>
          <p:cNvPr id="54" name="object 54"/>
          <p:cNvGrpSpPr/>
          <p:nvPr/>
        </p:nvGrpSpPr>
        <p:grpSpPr>
          <a:xfrm>
            <a:off x="1061091" y="2093369"/>
            <a:ext cx="211296" cy="164065"/>
            <a:chOff x="2104644" y="4148328"/>
            <a:chExt cx="419100" cy="325120"/>
          </a:xfrm>
        </p:grpSpPr>
        <p:sp>
          <p:nvSpPr>
            <p:cNvPr id="55" name="object 55"/>
            <p:cNvSpPr/>
            <p:nvPr/>
          </p:nvSpPr>
          <p:spPr>
            <a:xfrm>
              <a:off x="2110740" y="4154424"/>
              <a:ext cx="407034" cy="312420"/>
            </a:xfrm>
            <a:custGeom>
              <a:avLst/>
              <a:gdLst/>
              <a:ahLst/>
              <a:cxnLst/>
              <a:rect l="l" t="t" r="r" b="b"/>
              <a:pathLst>
                <a:path w="407035" h="312420">
                  <a:moveTo>
                    <a:pt x="203454" y="0"/>
                  </a:moveTo>
                  <a:lnTo>
                    <a:pt x="149357" y="5582"/>
                  </a:lnTo>
                  <a:lnTo>
                    <a:pt x="100753" y="21336"/>
                  </a:lnTo>
                  <a:lnTo>
                    <a:pt x="59578" y="45767"/>
                  </a:lnTo>
                  <a:lnTo>
                    <a:pt x="27770" y="77385"/>
                  </a:lnTo>
                  <a:lnTo>
                    <a:pt x="7265" y="114696"/>
                  </a:lnTo>
                  <a:lnTo>
                    <a:pt x="0" y="156209"/>
                  </a:lnTo>
                  <a:lnTo>
                    <a:pt x="7265" y="197723"/>
                  </a:lnTo>
                  <a:lnTo>
                    <a:pt x="27770" y="235034"/>
                  </a:lnTo>
                  <a:lnTo>
                    <a:pt x="59578" y="266652"/>
                  </a:lnTo>
                  <a:lnTo>
                    <a:pt x="100753" y="291083"/>
                  </a:lnTo>
                  <a:lnTo>
                    <a:pt x="149357" y="306837"/>
                  </a:lnTo>
                  <a:lnTo>
                    <a:pt x="203454" y="312419"/>
                  </a:lnTo>
                  <a:lnTo>
                    <a:pt x="257550" y="306837"/>
                  </a:lnTo>
                  <a:lnTo>
                    <a:pt x="306154" y="291084"/>
                  </a:lnTo>
                  <a:lnTo>
                    <a:pt x="347329" y="266652"/>
                  </a:lnTo>
                  <a:lnTo>
                    <a:pt x="379137" y="235034"/>
                  </a:lnTo>
                  <a:lnTo>
                    <a:pt x="399642" y="197723"/>
                  </a:lnTo>
                  <a:lnTo>
                    <a:pt x="406908" y="156209"/>
                  </a:lnTo>
                  <a:lnTo>
                    <a:pt x="399642" y="114696"/>
                  </a:lnTo>
                  <a:lnTo>
                    <a:pt x="379137" y="77385"/>
                  </a:lnTo>
                  <a:lnTo>
                    <a:pt x="347329" y="45767"/>
                  </a:lnTo>
                  <a:lnTo>
                    <a:pt x="306154" y="21336"/>
                  </a:lnTo>
                  <a:lnTo>
                    <a:pt x="257550" y="5582"/>
                  </a:lnTo>
                  <a:lnTo>
                    <a:pt x="203454" y="0"/>
                  </a:lnTo>
                  <a:close/>
                </a:path>
              </a:pathLst>
            </a:custGeom>
            <a:solidFill>
              <a:srgbClr val="5FC800"/>
            </a:solidFill>
          </p:spPr>
          <p:txBody>
            <a:bodyPr wrap="square" lIns="0" tIns="0" rIns="0" bIns="0" rtlCol="0"/>
            <a:lstStyle/>
            <a:p>
              <a:endParaRPr/>
            </a:p>
          </p:txBody>
        </p:sp>
        <p:sp>
          <p:nvSpPr>
            <p:cNvPr id="56" name="object 56"/>
            <p:cNvSpPr/>
            <p:nvPr/>
          </p:nvSpPr>
          <p:spPr>
            <a:xfrm>
              <a:off x="2110740" y="4154424"/>
              <a:ext cx="407034" cy="312420"/>
            </a:xfrm>
            <a:custGeom>
              <a:avLst/>
              <a:gdLst/>
              <a:ahLst/>
              <a:cxnLst/>
              <a:rect l="l" t="t" r="r" b="b"/>
              <a:pathLst>
                <a:path w="407035" h="312420">
                  <a:moveTo>
                    <a:pt x="0" y="156209"/>
                  </a:moveTo>
                  <a:lnTo>
                    <a:pt x="7265" y="114696"/>
                  </a:lnTo>
                  <a:lnTo>
                    <a:pt x="27770" y="77385"/>
                  </a:lnTo>
                  <a:lnTo>
                    <a:pt x="59578" y="45767"/>
                  </a:lnTo>
                  <a:lnTo>
                    <a:pt x="100753" y="21336"/>
                  </a:lnTo>
                  <a:lnTo>
                    <a:pt x="149357" y="5582"/>
                  </a:lnTo>
                  <a:lnTo>
                    <a:pt x="203454" y="0"/>
                  </a:lnTo>
                  <a:lnTo>
                    <a:pt x="257550" y="5582"/>
                  </a:lnTo>
                  <a:lnTo>
                    <a:pt x="306154" y="21336"/>
                  </a:lnTo>
                  <a:lnTo>
                    <a:pt x="347329" y="45767"/>
                  </a:lnTo>
                  <a:lnTo>
                    <a:pt x="379137" y="77385"/>
                  </a:lnTo>
                  <a:lnTo>
                    <a:pt x="399642" y="114696"/>
                  </a:lnTo>
                  <a:lnTo>
                    <a:pt x="406908" y="156209"/>
                  </a:lnTo>
                  <a:lnTo>
                    <a:pt x="399642" y="197723"/>
                  </a:lnTo>
                  <a:lnTo>
                    <a:pt x="379137" y="235034"/>
                  </a:lnTo>
                  <a:lnTo>
                    <a:pt x="347329" y="266652"/>
                  </a:lnTo>
                  <a:lnTo>
                    <a:pt x="306154" y="291084"/>
                  </a:lnTo>
                  <a:lnTo>
                    <a:pt x="257550" y="306837"/>
                  </a:lnTo>
                  <a:lnTo>
                    <a:pt x="203454" y="312419"/>
                  </a:lnTo>
                  <a:lnTo>
                    <a:pt x="149357" y="306837"/>
                  </a:lnTo>
                  <a:lnTo>
                    <a:pt x="100753" y="291083"/>
                  </a:lnTo>
                  <a:lnTo>
                    <a:pt x="59578" y="266652"/>
                  </a:lnTo>
                  <a:lnTo>
                    <a:pt x="27770" y="235034"/>
                  </a:lnTo>
                  <a:lnTo>
                    <a:pt x="7265" y="197723"/>
                  </a:lnTo>
                  <a:lnTo>
                    <a:pt x="0" y="156209"/>
                  </a:lnTo>
                  <a:close/>
                </a:path>
              </a:pathLst>
            </a:custGeom>
            <a:ln w="12191">
              <a:solidFill>
                <a:srgbClr val="000000"/>
              </a:solidFill>
            </a:ln>
          </p:spPr>
          <p:txBody>
            <a:bodyPr wrap="square" lIns="0" tIns="0" rIns="0" bIns="0" rtlCol="0"/>
            <a:lstStyle/>
            <a:p>
              <a:endParaRPr/>
            </a:p>
          </p:txBody>
        </p:sp>
      </p:grpSp>
      <p:grpSp>
        <p:nvGrpSpPr>
          <p:cNvPr id="57" name="object 57"/>
          <p:cNvGrpSpPr/>
          <p:nvPr/>
        </p:nvGrpSpPr>
        <p:grpSpPr>
          <a:xfrm>
            <a:off x="1400702" y="2093369"/>
            <a:ext cx="211296" cy="164065"/>
            <a:chOff x="2778251" y="4148328"/>
            <a:chExt cx="419100" cy="325120"/>
          </a:xfrm>
        </p:grpSpPr>
        <p:sp>
          <p:nvSpPr>
            <p:cNvPr id="58" name="object 58"/>
            <p:cNvSpPr/>
            <p:nvPr/>
          </p:nvSpPr>
          <p:spPr>
            <a:xfrm>
              <a:off x="2784347" y="4154424"/>
              <a:ext cx="407034" cy="312420"/>
            </a:xfrm>
            <a:custGeom>
              <a:avLst/>
              <a:gdLst/>
              <a:ahLst/>
              <a:cxnLst/>
              <a:rect l="l" t="t" r="r" b="b"/>
              <a:pathLst>
                <a:path w="407035" h="312420">
                  <a:moveTo>
                    <a:pt x="203453" y="0"/>
                  </a:moveTo>
                  <a:lnTo>
                    <a:pt x="149357" y="5582"/>
                  </a:lnTo>
                  <a:lnTo>
                    <a:pt x="100753" y="21336"/>
                  </a:lnTo>
                  <a:lnTo>
                    <a:pt x="59578" y="45767"/>
                  </a:lnTo>
                  <a:lnTo>
                    <a:pt x="27770" y="77385"/>
                  </a:lnTo>
                  <a:lnTo>
                    <a:pt x="7265" y="114696"/>
                  </a:lnTo>
                  <a:lnTo>
                    <a:pt x="0" y="156209"/>
                  </a:lnTo>
                  <a:lnTo>
                    <a:pt x="7265" y="197723"/>
                  </a:lnTo>
                  <a:lnTo>
                    <a:pt x="27770" y="235034"/>
                  </a:lnTo>
                  <a:lnTo>
                    <a:pt x="59578" y="266652"/>
                  </a:lnTo>
                  <a:lnTo>
                    <a:pt x="100753" y="291083"/>
                  </a:lnTo>
                  <a:lnTo>
                    <a:pt x="149357" y="306837"/>
                  </a:lnTo>
                  <a:lnTo>
                    <a:pt x="203453" y="312419"/>
                  </a:lnTo>
                  <a:lnTo>
                    <a:pt x="257550" y="306837"/>
                  </a:lnTo>
                  <a:lnTo>
                    <a:pt x="306154" y="291084"/>
                  </a:lnTo>
                  <a:lnTo>
                    <a:pt x="347329" y="266652"/>
                  </a:lnTo>
                  <a:lnTo>
                    <a:pt x="379137" y="235034"/>
                  </a:lnTo>
                  <a:lnTo>
                    <a:pt x="399642" y="197723"/>
                  </a:lnTo>
                  <a:lnTo>
                    <a:pt x="406907" y="156209"/>
                  </a:lnTo>
                  <a:lnTo>
                    <a:pt x="399642" y="114696"/>
                  </a:lnTo>
                  <a:lnTo>
                    <a:pt x="379137" y="77385"/>
                  </a:lnTo>
                  <a:lnTo>
                    <a:pt x="347329" y="45767"/>
                  </a:lnTo>
                  <a:lnTo>
                    <a:pt x="306154" y="21336"/>
                  </a:lnTo>
                  <a:lnTo>
                    <a:pt x="257550" y="5582"/>
                  </a:lnTo>
                  <a:lnTo>
                    <a:pt x="203453" y="0"/>
                  </a:lnTo>
                  <a:close/>
                </a:path>
              </a:pathLst>
            </a:custGeom>
            <a:solidFill>
              <a:srgbClr val="5FC800"/>
            </a:solidFill>
          </p:spPr>
          <p:txBody>
            <a:bodyPr wrap="square" lIns="0" tIns="0" rIns="0" bIns="0" rtlCol="0"/>
            <a:lstStyle/>
            <a:p>
              <a:endParaRPr/>
            </a:p>
          </p:txBody>
        </p:sp>
        <p:sp>
          <p:nvSpPr>
            <p:cNvPr id="59" name="object 59"/>
            <p:cNvSpPr/>
            <p:nvPr/>
          </p:nvSpPr>
          <p:spPr>
            <a:xfrm>
              <a:off x="2784347" y="4154424"/>
              <a:ext cx="407034" cy="312420"/>
            </a:xfrm>
            <a:custGeom>
              <a:avLst/>
              <a:gdLst/>
              <a:ahLst/>
              <a:cxnLst/>
              <a:rect l="l" t="t" r="r" b="b"/>
              <a:pathLst>
                <a:path w="407035" h="312420">
                  <a:moveTo>
                    <a:pt x="0" y="156209"/>
                  </a:moveTo>
                  <a:lnTo>
                    <a:pt x="7265" y="114696"/>
                  </a:lnTo>
                  <a:lnTo>
                    <a:pt x="27770" y="77385"/>
                  </a:lnTo>
                  <a:lnTo>
                    <a:pt x="59578" y="45767"/>
                  </a:lnTo>
                  <a:lnTo>
                    <a:pt x="100753" y="21336"/>
                  </a:lnTo>
                  <a:lnTo>
                    <a:pt x="149357" y="5582"/>
                  </a:lnTo>
                  <a:lnTo>
                    <a:pt x="203453" y="0"/>
                  </a:lnTo>
                  <a:lnTo>
                    <a:pt x="257550" y="5582"/>
                  </a:lnTo>
                  <a:lnTo>
                    <a:pt x="306154" y="21336"/>
                  </a:lnTo>
                  <a:lnTo>
                    <a:pt x="347329" y="45767"/>
                  </a:lnTo>
                  <a:lnTo>
                    <a:pt x="379137" y="77385"/>
                  </a:lnTo>
                  <a:lnTo>
                    <a:pt x="399642" y="114696"/>
                  </a:lnTo>
                  <a:lnTo>
                    <a:pt x="406907" y="156209"/>
                  </a:lnTo>
                  <a:lnTo>
                    <a:pt x="399642" y="197723"/>
                  </a:lnTo>
                  <a:lnTo>
                    <a:pt x="379137" y="235034"/>
                  </a:lnTo>
                  <a:lnTo>
                    <a:pt x="347329" y="266652"/>
                  </a:lnTo>
                  <a:lnTo>
                    <a:pt x="306154" y="291084"/>
                  </a:lnTo>
                  <a:lnTo>
                    <a:pt x="257550" y="306837"/>
                  </a:lnTo>
                  <a:lnTo>
                    <a:pt x="203453" y="312419"/>
                  </a:lnTo>
                  <a:lnTo>
                    <a:pt x="149357" y="306837"/>
                  </a:lnTo>
                  <a:lnTo>
                    <a:pt x="100753" y="291083"/>
                  </a:lnTo>
                  <a:lnTo>
                    <a:pt x="59578" y="266652"/>
                  </a:lnTo>
                  <a:lnTo>
                    <a:pt x="27770" y="235034"/>
                  </a:lnTo>
                  <a:lnTo>
                    <a:pt x="7265" y="197723"/>
                  </a:lnTo>
                  <a:lnTo>
                    <a:pt x="0" y="156209"/>
                  </a:lnTo>
                  <a:close/>
                </a:path>
              </a:pathLst>
            </a:custGeom>
            <a:ln w="12192">
              <a:solidFill>
                <a:srgbClr val="000000"/>
              </a:solidFill>
            </a:ln>
          </p:spPr>
          <p:txBody>
            <a:bodyPr wrap="square" lIns="0" tIns="0" rIns="0" bIns="0" rtlCol="0"/>
            <a:lstStyle/>
            <a:p>
              <a:endParaRPr/>
            </a:p>
          </p:txBody>
        </p:sp>
      </p:grpSp>
      <p:grpSp>
        <p:nvGrpSpPr>
          <p:cNvPr id="60" name="object 60"/>
          <p:cNvGrpSpPr/>
          <p:nvPr/>
        </p:nvGrpSpPr>
        <p:grpSpPr>
          <a:xfrm>
            <a:off x="1738008" y="2093369"/>
            <a:ext cx="211296" cy="164065"/>
            <a:chOff x="3447288" y="4148328"/>
            <a:chExt cx="419100" cy="325120"/>
          </a:xfrm>
        </p:grpSpPr>
        <p:sp>
          <p:nvSpPr>
            <p:cNvPr id="61" name="object 61"/>
            <p:cNvSpPr/>
            <p:nvPr/>
          </p:nvSpPr>
          <p:spPr>
            <a:xfrm>
              <a:off x="3453384" y="4154424"/>
              <a:ext cx="407034" cy="312420"/>
            </a:xfrm>
            <a:custGeom>
              <a:avLst/>
              <a:gdLst/>
              <a:ahLst/>
              <a:cxnLst/>
              <a:rect l="l" t="t" r="r" b="b"/>
              <a:pathLst>
                <a:path w="407035" h="312420">
                  <a:moveTo>
                    <a:pt x="203453" y="0"/>
                  </a:moveTo>
                  <a:lnTo>
                    <a:pt x="149357" y="5582"/>
                  </a:lnTo>
                  <a:lnTo>
                    <a:pt x="100753" y="21336"/>
                  </a:lnTo>
                  <a:lnTo>
                    <a:pt x="59578" y="45767"/>
                  </a:lnTo>
                  <a:lnTo>
                    <a:pt x="27770" y="77385"/>
                  </a:lnTo>
                  <a:lnTo>
                    <a:pt x="7265" y="114696"/>
                  </a:lnTo>
                  <a:lnTo>
                    <a:pt x="0" y="156209"/>
                  </a:lnTo>
                  <a:lnTo>
                    <a:pt x="7265" y="197723"/>
                  </a:lnTo>
                  <a:lnTo>
                    <a:pt x="27770" y="235034"/>
                  </a:lnTo>
                  <a:lnTo>
                    <a:pt x="59578" y="266652"/>
                  </a:lnTo>
                  <a:lnTo>
                    <a:pt x="100753" y="291083"/>
                  </a:lnTo>
                  <a:lnTo>
                    <a:pt x="149357" y="306837"/>
                  </a:lnTo>
                  <a:lnTo>
                    <a:pt x="203453" y="312419"/>
                  </a:lnTo>
                  <a:lnTo>
                    <a:pt x="257550" y="306837"/>
                  </a:lnTo>
                  <a:lnTo>
                    <a:pt x="306154" y="291084"/>
                  </a:lnTo>
                  <a:lnTo>
                    <a:pt x="347329" y="266652"/>
                  </a:lnTo>
                  <a:lnTo>
                    <a:pt x="379137" y="235034"/>
                  </a:lnTo>
                  <a:lnTo>
                    <a:pt x="399642" y="197723"/>
                  </a:lnTo>
                  <a:lnTo>
                    <a:pt x="406907" y="156209"/>
                  </a:lnTo>
                  <a:lnTo>
                    <a:pt x="399642" y="114696"/>
                  </a:lnTo>
                  <a:lnTo>
                    <a:pt x="379137" y="77385"/>
                  </a:lnTo>
                  <a:lnTo>
                    <a:pt x="347329" y="45767"/>
                  </a:lnTo>
                  <a:lnTo>
                    <a:pt x="306154" y="21336"/>
                  </a:lnTo>
                  <a:lnTo>
                    <a:pt x="257550" y="5582"/>
                  </a:lnTo>
                  <a:lnTo>
                    <a:pt x="203453" y="0"/>
                  </a:lnTo>
                  <a:close/>
                </a:path>
              </a:pathLst>
            </a:custGeom>
            <a:solidFill>
              <a:srgbClr val="5FC800"/>
            </a:solidFill>
          </p:spPr>
          <p:txBody>
            <a:bodyPr wrap="square" lIns="0" tIns="0" rIns="0" bIns="0" rtlCol="0"/>
            <a:lstStyle/>
            <a:p>
              <a:endParaRPr/>
            </a:p>
          </p:txBody>
        </p:sp>
        <p:sp>
          <p:nvSpPr>
            <p:cNvPr id="62" name="object 62"/>
            <p:cNvSpPr/>
            <p:nvPr/>
          </p:nvSpPr>
          <p:spPr>
            <a:xfrm>
              <a:off x="3453384" y="4154424"/>
              <a:ext cx="407034" cy="312420"/>
            </a:xfrm>
            <a:custGeom>
              <a:avLst/>
              <a:gdLst/>
              <a:ahLst/>
              <a:cxnLst/>
              <a:rect l="l" t="t" r="r" b="b"/>
              <a:pathLst>
                <a:path w="407035" h="312420">
                  <a:moveTo>
                    <a:pt x="0" y="156209"/>
                  </a:moveTo>
                  <a:lnTo>
                    <a:pt x="7265" y="114696"/>
                  </a:lnTo>
                  <a:lnTo>
                    <a:pt x="27770" y="77385"/>
                  </a:lnTo>
                  <a:lnTo>
                    <a:pt x="59578" y="45767"/>
                  </a:lnTo>
                  <a:lnTo>
                    <a:pt x="100753" y="21336"/>
                  </a:lnTo>
                  <a:lnTo>
                    <a:pt x="149357" y="5582"/>
                  </a:lnTo>
                  <a:lnTo>
                    <a:pt x="203453" y="0"/>
                  </a:lnTo>
                  <a:lnTo>
                    <a:pt x="257550" y="5582"/>
                  </a:lnTo>
                  <a:lnTo>
                    <a:pt x="306154" y="21336"/>
                  </a:lnTo>
                  <a:lnTo>
                    <a:pt x="347329" y="45767"/>
                  </a:lnTo>
                  <a:lnTo>
                    <a:pt x="379137" y="77385"/>
                  </a:lnTo>
                  <a:lnTo>
                    <a:pt x="399642" y="114696"/>
                  </a:lnTo>
                  <a:lnTo>
                    <a:pt x="406907" y="156209"/>
                  </a:lnTo>
                  <a:lnTo>
                    <a:pt x="399642" y="197723"/>
                  </a:lnTo>
                  <a:lnTo>
                    <a:pt x="379137" y="235034"/>
                  </a:lnTo>
                  <a:lnTo>
                    <a:pt x="347329" y="266652"/>
                  </a:lnTo>
                  <a:lnTo>
                    <a:pt x="306154" y="291084"/>
                  </a:lnTo>
                  <a:lnTo>
                    <a:pt x="257550" y="306837"/>
                  </a:lnTo>
                  <a:lnTo>
                    <a:pt x="203453" y="312419"/>
                  </a:lnTo>
                  <a:lnTo>
                    <a:pt x="149357" y="306837"/>
                  </a:lnTo>
                  <a:lnTo>
                    <a:pt x="100753" y="291083"/>
                  </a:lnTo>
                  <a:lnTo>
                    <a:pt x="59578" y="266652"/>
                  </a:lnTo>
                  <a:lnTo>
                    <a:pt x="27770" y="235034"/>
                  </a:lnTo>
                  <a:lnTo>
                    <a:pt x="7265" y="197723"/>
                  </a:lnTo>
                  <a:lnTo>
                    <a:pt x="0" y="156209"/>
                  </a:lnTo>
                  <a:close/>
                </a:path>
              </a:pathLst>
            </a:custGeom>
            <a:ln w="12192">
              <a:solidFill>
                <a:srgbClr val="000000"/>
              </a:solidFill>
            </a:ln>
          </p:spPr>
          <p:txBody>
            <a:bodyPr wrap="square" lIns="0" tIns="0" rIns="0" bIns="0" rtlCol="0"/>
            <a:lstStyle/>
            <a:p>
              <a:endParaRPr/>
            </a:p>
          </p:txBody>
        </p:sp>
      </p:grpSp>
      <p:grpSp>
        <p:nvGrpSpPr>
          <p:cNvPr id="63" name="object 63"/>
          <p:cNvGrpSpPr/>
          <p:nvPr/>
        </p:nvGrpSpPr>
        <p:grpSpPr>
          <a:xfrm>
            <a:off x="2076081" y="2093369"/>
            <a:ext cx="212257" cy="164065"/>
            <a:chOff x="4117847" y="4148328"/>
            <a:chExt cx="421005" cy="325120"/>
          </a:xfrm>
        </p:grpSpPr>
        <p:sp>
          <p:nvSpPr>
            <p:cNvPr id="64" name="object 64"/>
            <p:cNvSpPr/>
            <p:nvPr/>
          </p:nvSpPr>
          <p:spPr>
            <a:xfrm>
              <a:off x="4123943" y="4154424"/>
              <a:ext cx="408940" cy="312420"/>
            </a:xfrm>
            <a:custGeom>
              <a:avLst/>
              <a:gdLst/>
              <a:ahLst/>
              <a:cxnLst/>
              <a:rect l="l" t="t" r="r" b="b"/>
              <a:pathLst>
                <a:path w="408939" h="312420">
                  <a:moveTo>
                    <a:pt x="204215" y="0"/>
                  </a:moveTo>
                  <a:lnTo>
                    <a:pt x="149930" y="5582"/>
                  </a:lnTo>
                  <a:lnTo>
                    <a:pt x="101148" y="21336"/>
                  </a:lnTo>
                  <a:lnTo>
                    <a:pt x="59817" y="45767"/>
                  </a:lnTo>
                  <a:lnTo>
                    <a:pt x="27883" y="77385"/>
                  </a:lnTo>
                  <a:lnTo>
                    <a:pt x="7295" y="114696"/>
                  </a:lnTo>
                  <a:lnTo>
                    <a:pt x="0" y="156209"/>
                  </a:lnTo>
                  <a:lnTo>
                    <a:pt x="7295" y="197723"/>
                  </a:lnTo>
                  <a:lnTo>
                    <a:pt x="27883" y="235034"/>
                  </a:lnTo>
                  <a:lnTo>
                    <a:pt x="59816" y="266652"/>
                  </a:lnTo>
                  <a:lnTo>
                    <a:pt x="101148" y="291083"/>
                  </a:lnTo>
                  <a:lnTo>
                    <a:pt x="149930" y="306837"/>
                  </a:lnTo>
                  <a:lnTo>
                    <a:pt x="204215" y="312419"/>
                  </a:lnTo>
                  <a:lnTo>
                    <a:pt x="258501" y="306837"/>
                  </a:lnTo>
                  <a:lnTo>
                    <a:pt x="307283" y="291084"/>
                  </a:lnTo>
                  <a:lnTo>
                    <a:pt x="348614" y="266652"/>
                  </a:lnTo>
                  <a:lnTo>
                    <a:pt x="380548" y="235034"/>
                  </a:lnTo>
                  <a:lnTo>
                    <a:pt x="401136" y="197723"/>
                  </a:lnTo>
                  <a:lnTo>
                    <a:pt x="408431" y="156209"/>
                  </a:lnTo>
                  <a:lnTo>
                    <a:pt x="401136" y="114696"/>
                  </a:lnTo>
                  <a:lnTo>
                    <a:pt x="380548" y="77385"/>
                  </a:lnTo>
                  <a:lnTo>
                    <a:pt x="348614" y="45767"/>
                  </a:lnTo>
                  <a:lnTo>
                    <a:pt x="307283" y="21336"/>
                  </a:lnTo>
                  <a:lnTo>
                    <a:pt x="258501" y="5582"/>
                  </a:lnTo>
                  <a:lnTo>
                    <a:pt x="204215" y="0"/>
                  </a:lnTo>
                  <a:close/>
                </a:path>
              </a:pathLst>
            </a:custGeom>
            <a:solidFill>
              <a:srgbClr val="5FC800"/>
            </a:solidFill>
          </p:spPr>
          <p:txBody>
            <a:bodyPr wrap="square" lIns="0" tIns="0" rIns="0" bIns="0" rtlCol="0"/>
            <a:lstStyle/>
            <a:p>
              <a:endParaRPr/>
            </a:p>
          </p:txBody>
        </p:sp>
        <p:sp>
          <p:nvSpPr>
            <p:cNvPr id="65" name="object 65"/>
            <p:cNvSpPr/>
            <p:nvPr/>
          </p:nvSpPr>
          <p:spPr>
            <a:xfrm>
              <a:off x="4123943" y="4154424"/>
              <a:ext cx="408940" cy="312420"/>
            </a:xfrm>
            <a:custGeom>
              <a:avLst/>
              <a:gdLst/>
              <a:ahLst/>
              <a:cxnLst/>
              <a:rect l="l" t="t" r="r" b="b"/>
              <a:pathLst>
                <a:path w="408939" h="312420">
                  <a:moveTo>
                    <a:pt x="0" y="156209"/>
                  </a:moveTo>
                  <a:lnTo>
                    <a:pt x="7295" y="114696"/>
                  </a:lnTo>
                  <a:lnTo>
                    <a:pt x="27883" y="77385"/>
                  </a:lnTo>
                  <a:lnTo>
                    <a:pt x="59817" y="45767"/>
                  </a:lnTo>
                  <a:lnTo>
                    <a:pt x="101148" y="21336"/>
                  </a:lnTo>
                  <a:lnTo>
                    <a:pt x="149930" y="5582"/>
                  </a:lnTo>
                  <a:lnTo>
                    <a:pt x="204215" y="0"/>
                  </a:lnTo>
                  <a:lnTo>
                    <a:pt x="258501" y="5582"/>
                  </a:lnTo>
                  <a:lnTo>
                    <a:pt x="307283" y="21336"/>
                  </a:lnTo>
                  <a:lnTo>
                    <a:pt x="348614" y="45767"/>
                  </a:lnTo>
                  <a:lnTo>
                    <a:pt x="380548" y="77385"/>
                  </a:lnTo>
                  <a:lnTo>
                    <a:pt x="401136" y="114696"/>
                  </a:lnTo>
                  <a:lnTo>
                    <a:pt x="408431" y="156209"/>
                  </a:lnTo>
                  <a:lnTo>
                    <a:pt x="401136" y="197723"/>
                  </a:lnTo>
                  <a:lnTo>
                    <a:pt x="380548" y="235034"/>
                  </a:lnTo>
                  <a:lnTo>
                    <a:pt x="348614" y="266652"/>
                  </a:lnTo>
                  <a:lnTo>
                    <a:pt x="307283" y="291084"/>
                  </a:lnTo>
                  <a:lnTo>
                    <a:pt x="258501" y="306837"/>
                  </a:lnTo>
                  <a:lnTo>
                    <a:pt x="204215" y="312419"/>
                  </a:lnTo>
                  <a:lnTo>
                    <a:pt x="149930" y="306837"/>
                  </a:lnTo>
                  <a:lnTo>
                    <a:pt x="101148" y="291083"/>
                  </a:lnTo>
                  <a:lnTo>
                    <a:pt x="59816" y="266652"/>
                  </a:lnTo>
                  <a:lnTo>
                    <a:pt x="27883" y="235034"/>
                  </a:lnTo>
                  <a:lnTo>
                    <a:pt x="7295" y="197723"/>
                  </a:lnTo>
                  <a:lnTo>
                    <a:pt x="0" y="156209"/>
                  </a:lnTo>
                  <a:close/>
                </a:path>
              </a:pathLst>
            </a:custGeom>
            <a:ln w="12192">
              <a:solidFill>
                <a:srgbClr val="000000"/>
              </a:solidFill>
            </a:ln>
          </p:spPr>
          <p:txBody>
            <a:bodyPr wrap="square" lIns="0" tIns="0" rIns="0" bIns="0" rtlCol="0"/>
            <a:lstStyle/>
            <a:p>
              <a:endParaRPr/>
            </a:p>
          </p:txBody>
        </p:sp>
      </p:grpSp>
      <p:sp>
        <p:nvSpPr>
          <p:cNvPr id="66" name="object 66"/>
          <p:cNvSpPr/>
          <p:nvPr/>
        </p:nvSpPr>
        <p:spPr>
          <a:xfrm>
            <a:off x="512490" y="1697305"/>
            <a:ext cx="592590" cy="397025"/>
          </a:xfrm>
          <a:custGeom>
            <a:avLst/>
            <a:gdLst/>
            <a:ahLst/>
            <a:cxnLst/>
            <a:rect l="l" t="t" r="r" b="b"/>
            <a:pathLst>
              <a:path w="1175385" h="786764">
                <a:moveTo>
                  <a:pt x="0" y="786384"/>
                </a:moveTo>
                <a:lnTo>
                  <a:pt x="838199" y="0"/>
                </a:lnTo>
              </a:path>
              <a:path w="1175385" h="786764">
                <a:moveTo>
                  <a:pt x="669035" y="786384"/>
                </a:moveTo>
                <a:lnTo>
                  <a:pt x="1175004" y="0"/>
                </a:lnTo>
              </a:path>
            </a:pathLst>
          </a:custGeom>
          <a:ln w="12192">
            <a:solidFill>
              <a:srgbClr val="000000"/>
            </a:solidFill>
          </a:ln>
        </p:spPr>
        <p:txBody>
          <a:bodyPr wrap="square" lIns="0" tIns="0" rIns="0" bIns="0" rtlCol="0"/>
          <a:lstStyle/>
          <a:p>
            <a:endParaRPr/>
          </a:p>
        </p:txBody>
      </p:sp>
      <p:sp>
        <p:nvSpPr>
          <p:cNvPr id="67" name="object 67"/>
          <p:cNvSpPr/>
          <p:nvPr/>
        </p:nvSpPr>
        <p:spPr>
          <a:xfrm>
            <a:off x="1187869" y="1697305"/>
            <a:ext cx="84519" cy="397025"/>
          </a:xfrm>
          <a:custGeom>
            <a:avLst/>
            <a:gdLst/>
            <a:ahLst/>
            <a:cxnLst/>
            <a:rect l="l" t="t" r="r" b="b"/>
            <a:pathLst>
              <a:path w="167639" h="786764">
                <a:moveTo>
                  <a:pt x="0" y="786384"/>
                </a:moveTo>
                <a:lnTo>
                  <a:pt x="167639" y="0"/>
                </a:lnTo>
              </a:path>
            </a:pathLst>
          </a:custGeom>
          <a:ln w="12192">
            <a:solidFill>
              <a:srgbClr val="000000"/>
            </a:solidFill>
          </a:ln>
        </p:spPr>
        <p:txBody>
          <a:bodyPr wrap="square" lIns="0" tIns="0" rIns="0" bIns="0" rtlCol="0"/>
          <a:lstStyle/>
          <a:p>
            <a:endParaRPr/>
          </a:p>
        </p:txBody>
      </p:sp>
      <p:sp>
        <p:nvSpPr>
          <p:cNvPr id="68" name="object 68"/>
          <p:cNvSpPr txBox="1"/>
          <p:nvPr/>
        </p:nvSpPr>
        <p:spPr>
          <a:xfrm>
            <a:off x="3118347" y="1387568"/>
            <a:ext cx="1015503" cy="144967"/>
          </a:xfrm>
          <a:prstGeom prst="rect">
            <a:avLst/>
          </a:prstGeom>
        </p:spPr>
        <p:txBody>
          <a:bodyPr vert="horz" wrap="square" lIns="0" tIns="6405" rIns="0" bIns="0" rtlCol="0">
            <a:spAutoFit/>
          </a:bodyPr>
          <a:lstStyle/>
          <a:p>
            <a:pPr marL="6405">
              <a:spcBef>
                <a:spcPts val="50"/>
              </a:spcBef>
            </a:pPr>
            <a:r>
              <a:rPr sz="900" smtClean="0">
                <a:latin typeface="Tahoma"/>
                <a:cs typeface="Tahoma"/>
              </a:rPr>
              <a:t>2</a:t>
            </a:r>
            <a:r>
              <a:rPr lang="en-US" sz="900" dirty="0" smtClean="0">
                <a:latin typeface="Tahoma"/>
                <a:cs typeface="Tahoma"/>
              </a:rPr>
              <a:t>D</a:t>
            </a:r>
            <a:r>
              <a:rPr sz="900" spc="-13" smtClean="0">
                <a:latin typeface="Tahoma"/>
                <a:cs typeface="Tahoma"/>
              </a:rPr>
              <a:t> </a:t>
            </a:r>
            <a:r>
              <a:rPr sz="900" spc="-5" dirty="0">
                <a:latin typeface="Tahoma"/>
                <a:cs typeface="Tahoma"/>
              </a:rPr>
              <a:t>array</a:t>
            </a:r>
            <a:r>
              <a:rPr sz="900" spc="-3" dirty="0">
                <a:latin typeface="Tahoma"/>
                <a:cs typeface="Tahoma"/>
              </a:rPr>
              <a:t> </a:t>
            </a:r>
            <a:r>
              <a:rPr sz="900" dirty="0">
                <a:latin typeface="Tahoma"/>
                <a:cs typeface="Tahoma"/>
              </a:rPr>
              <a:t>of</a:t>
            </a:r>
            <a:r>
              <a:rPr sz="900" spc="-13" dirty="0">
                <a:latin typeface="Tahoma"/>
                <a:cs typeface="Tahoma"/>
              </a:rPr>
              <a:t> </a:t>
            </a:r>
            <a:r>
              <a:rPr sz="900" spc="-3" dirty="0">
                <a:latin typeface="Tahoma"/>
                <a:cs typeface="Tahoma"/>
              </a:rPr>
              <a:t>neurons</a:t>
            </a:r>
            <a:endParaRPr sz="900">
              <a:latin typeface="Tahoma"/>
              <a:cs typeface="Tahoma"/>
            </a:endParaRPr>
          </a:p>
        </p:txBody>
      </p:sp>
      <p:sp>
        <p:nvSpPr>
          <p:cNvPr id="69" name="object 69"/>
          <p:cNvSpPr/>
          <p:nvPr/>
        </p:nvSpPr>
        <p:spPr>
          <a:xfrm>
            <a:off x="1399933" y="1697305"/>
            <a:ext cx="84519" cy="397025"/>
          </a:xfrm>
          <a:custGeom>
            <a:avLst/>
            <a:gdLst/>
            <a:ahLst/>
            <a:cxnLst/>
            <a:rect l="l" t="t" r="r" b="b"/>
            <a:pathLst>
              <a:path w="167639" h="786764">
                <a:moveTo>
                  <a:pt x="167640" y="786384"/>
                </a:moveTo>
                <a:lnTo>
                  <a:pt x="0" y="0"/>
                </a:lnTo>
              </a:path>
            </a:pathLst>
          </a:custGeom>
          <a:ln w="12192">
            <a:solidFill>
              <a:srgbClr val="000000"/>
            </a:solidFill>
          </a:ln>
        </p:spPr>
        <p:txBody>
          <a:bodyPr wrap="square" lIns="0" tIns="0" rIns="0" bIns="0" rtlCol="0"/>
          <a:lstStyle/>
          <a:p>
            <a:endParaRPr/>
          </a:p>
        </p:txBody>
      </p:sp>
      <p:sp>
        <p:nvSpPr>
          <p:cNvPr id="70" name="object 70"/>
          <p:cNvSpPr/>
          <p:nvPr/>
        </p:nvSpPr>
        <p:spPr>
          <a:xfrm>
            <a:off x="1525174" y="1697305"/>
            <a:ext cx="975805" cy="397025"/>
          </a:xfrm>
          <a:custGeom>
            <a:avLst/>
            <a:gdLst/>
            <a:ahLst/>
            <a:cxnLst/>
            <a:rect l="l" t="t" r="r" b="b"/>
            <a:pathLst>
              <a:path w="1935479" h="786764">
                <a:moveTo>
                  <a:pt x="592836" y="786384"/>
                </a:moveTo>
                <a:lnTo>
                  <a:pt x="0" y="0"/>
                </a:lnTo>
              </a:path>
              <a:path w="1935479" h="786764">
                <a:moveTo>
                  <a:pt x="1263396" y="786384"/>
                </a:moveTo>
                <a:lnTo>
                  <a:pt x="336804" y="0"/>
                </a:lnTo>
              </a:path>
              <a:path w="1935479" h="786764">
                <a:moveTo>
                  <a:pt x="1935480" y="786384"/>
                </a:moveTo>
                <a:lnTo>
                  <a:pt x="672084" y="0"/>
                </a:lnTo>
              </a:path>
            </a:pathLst>
          </a:custGeom>
          <a:ln w="12192">
            <a:solidFill>
              <a:srgbClr val="000000"/>
            </a:solidFill>
          </a:ln>
        </p:spPr>
        <p:txBody>
          <a:bodyPr wrap="square" lIns="0" tIns="0" rIns="0" bIns="0" rtlCol="0"/>
          <a:lstStyle/>
          <a:p>
            <a:endParaRPr/>
          </a:p>
        </p:txBody>
      </p:sp>
      <p:sp>
        <p:nvSpPr>
          <p:cNvPr id="71" name="object 71"/>
          <p:cNvSpPr txBox="1"/>
          <p:nvPr/>
        </p:nvSpPr>
        <p:spPr>
          <a:xfrm>
            <a:off x="2706641" y="2191232"/>
            <a:ext cx="1418246" cy="262948"/>
          </a:xfrm>
          <a:prstGeom prst="rect">
            <a:avLst/>
          </a:prstGeom>
        </p:spPr>
        <p:txBody>
          <a:bodyPr vert="horz" wrap="square" lIns="0" tIns="6405" rIns="0" bIns="0" rtlCol="0">
            <a:spAutoFit/>
          </a:bodyPr>
          <a:lstStyle/>
          <a:p>
            <a:pPr marL="6405">
              <a:lnSpc>
                <a:spcPts val="1077"/>
              </a:lnSpc>
              <a:spcBef>
                <a:spcPts val="50"/>
              </a:spcBef>
            </a:pPr>
            <a:r>
              <a:rPr sz="900" spc="-3" dirty="0">
                <a:latin typeface="Tahoma"/>
                <a:cs typeface="Tahoma"/>
              </a:rPr>
              <a:t>Set</a:t>
            </a:r>
            <a:r>
              <a:rPr sz="900" spc="-15" dirty="0">
                <a:latin typeface="Tahoma"/>
                <a:cs typeface="Tahoma"/>
              </a:rPr>
              <a:t> </a:t>
            </a:r>
            <a:r>
              <a:rPr sz="900" dirty="0">
                <a:latin typeface="Tahoma"/>
                <a:cs typeface="Tahoma"/>
              </a:rPr>
              <a:t>of</a:t>
            </a:r>
            <a:r>
              <a:rPr sz="900" spc="-10" dirty="0">
                <a:latin typeface="Tahoma"/>
                <a:cs typeface="Tahoma"/>
              </a:rPr>
              <a:t> </a:t>
            </a:r>
            <a:r>
              <a:rPr sz="900" dirty="0">
                <a:latin typeface="Tahoma"/>
                <a:cs typeface="Tahoma"/>
              </a:rPr>
              <a:t>input</a:t>
            </a:r>
            <a:r>
              <a:rPr sz="900" spc="-18" dirty="0">
                <a:latin typeface="Tahoma"/>
                <a:cs typeface="Tahoma"/>
              </a:rPr>
              <a:t> </a:t>
            </a:r>
            <a:r>
              <a:rPr sz="900" spc="-3" dirty="0">
                <a:latin typeface="Tahoma"/>
                <a:cs typeface="Tahoma"/>
              </a:rPr>
              <a:t>signals</a:t>
            </a:r>
            <a:endParaRPr sz="900">
              <a:latin typeface="Tahoma"/>
              <a:cs typeface="Tahoma"/>
            </a:endParaRPr>
          </a:p>
          <a:p>
            <a:pPr marL="6405">
              <a:lnSpc>
                <a:spcPts val="864"/>
              </a:lnSpc>
            </a:pPr>
            <a:r>
              <a:rPr sz="700" dirty="0">
                <a:latin typeface="Tahoma"/>
                <a:cs typeface="Tahoma"/>
              </a:rPr>
              <a:t>(connected</a:t>
            </a:r>
            <a:r>
              <a:rPr sz="700" spc="-23" dirty="0">
                <a:latin typeface="Tahoma"/>
                <a:cs typeface="Tahoma"/>
              </a:rPr>
              <a:t> </a:t>
            </a:r>
            <a:r>
              <a:rPr sz="700" spc="-3" dirty="0">
                <a:latin typeface="Tahoma"/>
                <a:cs typeface="Tahoma"/>
              </a:rPr>
              <a:t>to </a:t>
            </a:r>
            <a:r>
              <a:rPr sz="700" spc="-10" dirty="0">
                <a:latin typeface="Tahoma"/>
                <a:cs typeface="Tahoma"/>
              </a:rPr>
              <a:t>all</a:t>
            </a:r>
            <a:r>
              <a:rPr sz="700" spc="-3" dirty="0">
                <a:latin typeface="Tahoma"/>
                <a:cs typeface="Tahoma"/>
              </a:rPr>
              <a:t> neurons</a:t>
            </a:r>
            <a:r>
              <a:rPr sz="700" spc="-15" dirty="0">
                <a:latin typeface="Tahoma"/>
                <a:cs typeface="Tahoma"/>
              </a:rPr>
              <a:t> </a:t>
            </a:r>
            <a:r>
              <a:rPr sz="700" dirty="0">
                <a:latin typeface="Tahoma"/>
                <a:cs typeface="Tahoma"/>
              </a:rPr>
              <a:t>in</a:t>
            </a:r>
            <a:r>
              <a:rPr sz="700" spc="-8" dirty="0">
                <a:latin typeface="Tahoma"/>
                <a:cs typeface="Tahoma"/>
              </a:rPr>
              <a:t> </a:t>
            </a:r>
            <a:r>
              <a:rPr sz="700" spc="-3" dirty="0">
                <a:latin typeface="Tahoma"/>
                <a:cs typeface="Tahoma"/>
              </a:rPr>
              <a:t>lattice)</a:t>
            </a:r>
            <a:endParaRPr sz="700">
              <a:latin typeface="Tahoma"/>
              <a:cs typeface="Tahoma"/>
            </a:endParaRPr>
          </a:p>
        </p:txBody>
      </p:sp>
      <p:sp>
        <p:nvSpPr>
          <p:cNvPr id="72" name="object 72"/>
          <p:cNvSpPr txBox="1"/>
          <p:nvPr/>
        </p:nvSpPr>
        <p:spPr>
          <a:xfrm>
            <a:off x="2536195" y="1797026"/>
            <a:ext cx="987650" cy="144967"/>
          </a:xfrm>
          <a:prstGeom prst="rect">
            <a:avLst/>
          </a:prstGeom>
        </p:spPr>
        <p:txBody>
          <a:bodyPr vert="horz" wrap="square" lIns="0" tIns="6405" rIns="0" bIns="0" rtlCol="0">
            <a:spAutoFit/>
          </a:bodyPr>
          <a:lstStyle/>
          <a:p>
            <a:pPr marL="6405">
              <a:spcBef>
                <a:spcPts val="50"/>
              </a:spcBef>
            </a:pPr>
            <a:r>
              <a:rPr sz="900" spc="-8" dirty="0">
                <a:latin typeface="Tahoma"/>
                <a:cs typeface="Tahoma"/>
              </a:rPr>
              <a:t>Weighted</a:t>
            </a:r>
            <a:r>
              <a:rPr sz="900" spc="-18" dirty="0">
                <a:latin typeface="Tahoma"/>
                <a:cs typeface="Tahoma"/>
              </a:rPr>
              <a:t> </a:t>
            </a:r>
            <a:r>
              <a:rPr sz="900" spc="-3" dirty="0">
                <a:latin typeface="Tahoma"/>
                <a:cs typeface="Tahoma"/>
              </a:rPr>
              <a:t>synapses</a:t>
            </a:r>
            <a:endParaRPr sz="900">
              <a:latin typeface="Tahoma"/>
              <a:cs typeface="Tahoma"/>
            </a:endParaRPr>
          </a:p>
        </p:txBody>
      </p:sp>
      <p:sp>
        <p:nvSpPr>
          <p:cNvPr id="73" name="object 73"/>
          <p:cNvSpPr txBox="1"/>
          <p:nvPr/>
        </p:nvSpPr>
        <p:spPr>
          <a:xfrm>
            <a:off x="401284" y="2251256"/>
            <a:ext cx="854789" cy="144967"/>
          </a:xfrm>
          <a:prstGeom prst="rect">
            <a:avLst/>
          </a:prstGeom>
        </p:spPr>
        <p:txBody>
          <a:bodyPr vert="horz" wrap="square" lIns="0" tIns="6405" rIns="0" bIns="0" rtlCol="0">
            <a:spAutoFit/>
          </a:bodyPr>
          <a:lstStyle/>
          <a:p>
            <a:pPr marL="25618">
              <a:spcBef>
                <a:spcPts val="50"/>
              </a:spcBef>
              <a:tabLst>
                <a:tab pos="364743" algn="l"/>
                <a:tab pos="703546" algn="l"/>
              </a:tabLst>
            </a:pPr>
            <a:r>
              <a:rPr sz="900" b="1" dirty="0">
                <a:latin typeface="Tahoma"/>
                <a:cs typeface="Tahoma"/>
              </a:rPr>
              <a:t>x</a:t>
            </a:r>
            <a:r>
              <a:rPr sz="900" b="1" baseline="-20833" dirty="0">
                <a:latin typeface="Tahoma"/>
                <a:cs typeface="Tahoma"/>
              </a:rPr>
              <a:t>1	</a:t>
            </a:r>
            <a:r>
              <a:rPr sz="900" b="1" dirty="0">
                <a:latin typeface="Tahoma"/>
                <a:cs typeface="Tahoma"/>
              </a:rPr>
              <a:t>x</a:t>
            </a:r>
            <a:r>
              <a:rPr sz="900" b="1" baseline="-20833" dirty="0">
                <a:latin typeface="Tahoma"/>
                <a:cs typeface="Tahoma"/>
              </a:rPr>
              <a:t>2	</a:t>
            </a:r>
            <a:r>
              <a:rPr sz="900" b="1" dirty="0">
                <a:latin typeface="Tahoma"/>
                <a:cs typeface="Tahoma"/>
              </a:rPr>
              <a:t>x</a:t>
            </a:r>
            <a:r>
              <a:rPr sz="900" b="1" baseline="-20833" dirty="0">
                <a:latin typeface="Tahoma"/>
                <a:cs typeface="Tahoma"/>
              </a:rPr>
              <a:t>3</a:t>
            </a:r>
            <a:endParaRPr sz="900" baseline="-20833">
              <a:latin typeface="Tahoma"/>
              <a:cs typeface="Tahoma"/>
            </a:endParaRPr>
          </a:p>
        </p:txBody>
      </p:sp>
      <p:sp>
        <p:nvSpPr>
          <p:cNvPr id="74" name="object 74"/>
          <p:cNvSpPr txBox="1"/>
          <p:nvPr/>
        </p:nvSpPr>
        <p:spPr>
          <a:xfrm>
            <a:off x="2438422" y="2251256"/>
            <a:ext cx="157832" cy="144967"/>
          </a:xfrm>
          <a:prstGeom prst="rect">
            <a:avLst/>
          </a:prstGeom>
        </p:spPr>
        <p:txBody>
          <a:bodyPr vert="horz" wrap="square" lIns="0" tIns="6405" rIns="0" bIns="0" rtlCol="0">
            <a:spAutoFit/>
          </a:bodyPr>
          <a:lstStyle/>
          <a:p>
            <a:pPr marL="19214">
              <a:spcBef>
                <a:spcPts val="50"/>
              </a:spcBef>
            </a:pPr>
            <a:r>
              <a:rPr sz="900" b="1" dirty="0">
                <a:latin typeface="Tahoma"/>
                <a:cs typeface="Tahoma"/>
              </a:rPr>
              <a:t>x</a:t>
            </a:r>
            <a:r>
              <a:rPr sz="900" b="1" baseline="-20833" dirty="0">
                <a:latin typeface="Tahoma"/>
                <a:cs typeface="Tahoma"/>
              </a:rPr>
              <a:t>n</a:t>
            </a:r>
            <a:endParaRPr sz="900" baseline="-20833">
              <a:latin typeface="Tahoma"/>
              <a:cs typeface="Tahoma"/>
            </a:endParaRPr>
          </a:p>
        </p:txBody>
      </p:sp>
      <p:sp>
        <p:nvSpPr>
          <p:cNvPr id="75" name="object 75"/>
          <p:cNvSpPr txBox="1"/>
          <p:nvPr/>
        </p:nvSpPr>
        <p:spPr>
          <a:xfrm>
            <a:off x="1689986" y="2251256"/>
            <a:ext cx="121655" cy="144967"/>
          </a:xfrm>
          <a:prstGeom prst="rect">
            <a:avLst/>
          </a:prstGeom>
        </p:spPr>
        <p:txBody>
          <a:bodyPr vert="horz" wrap="square" lIns="0" tIns="6405" rIns="0" bIns="0" rtlCol="0">
            <a:spAutoFit/>
          </a:bodyPr>
          <a:lstStyle/>
          <a:p>
            <a:pPr marL="6405">
              <a:spcBef>
                <a:spcPts val="50"/>
              </a:spcBef>
            </a:pPr>
            <a:r>
              <a:rPr sz="900" b="1" dirty="0">
                <a:latin typeface="Tahoma"/>
                <a:cs typeface="Tahoma"/>
              </a:rPr>
              <a:t>...</a:t>
            </a:r>
            <a:endParaRPr sz="900">
              <a:latin typeface="Tahoma"/>
              <a:cs typeface="Tahoma"/>
            </a:endParaRPr>
          </a:p>
        </p:txBody>
      </p:sp>
      <p:sp>
        <p:nvSpPr>
          <p:cNvPr id="76" name="object 76"/>
          <p:cNvSpPr txBox="1"/>
          <p:nvPr/>
        </p:nvSpPr>
        <p:spPr>
          <a:xfrm>
            <a:off x="486878" y="1851796"/>
            <a:ext cx="784357" cy="150097"/>
          </a:xfrm>
          <a:prstGeom prst="rect">
            <a:avLst/>
          </a:prstGeom>
        </p:spPr>
        <p:txBody>
          <a:bodyPr vert="horz" wrap="square" lIns="0" tIns="6405" rIns="0" bIns="0" rtlCol="0">
            <a:spAutoFit/>
          </a:bodyPr>
          <a:lstStyle/>
          <a:p>
            <a:pPr marL="25618">
              <a:spcBef>
                <a:spcPts val="50"/>
              </a:spcBef>
              <a:tabLst>
                <a:tab pos="320871" algn="l"/>
                <a:tab pos="579617" algn="l"/>
              </a:tabLst>
            </a:pPr>
            <a:r>
              <a:rPr sz="1400" b="1" spc="-4" baseline="13888" dirty="0">
                <a:latin typeface="Tahoma"/>
                <a:cs typeface="Tahoma"/>
              </a:rPr>
              <a:t>w</a:t>
            </a:r>
            <a:r>
              <a:rPr sz="600" b="1" spc="-3" dirty="0">
                <a:latin typeface="Tahoma"/>
                <a:cs typeface="Tahoma"/>
              </a:rPr>
              <a:t>j1	</a:t>
            </a:r>
            <a:r>
              <a:rPr sz="1400" b="1" spc="-4" baseline="13888" dirty="0">
                <a:latin typeface="Tahoma"/>
                <a:cs typeface="Tahoma"/>
              </a:rPr>
              <a:t>w</a:t>
            </a:r>
            <a:r>
              <a:rPr sz="600" b="1" spc="-3" dirty="0">
                <a:latin typeface="Tahoma"/>
                <a:cs typeface="Tahoma"/>
              </a:rPr>
              <a:t>j2	</a:t>
            </a:r>
            <a:r>
              <a:rPr sz="1400" b="1" spc="-4" baseline="13888" dirty="0">
                <a:latin typeface="Tahoma"/>
                <a:cs typeface="Tahoma"/>
              </a:rPr>
              <a:t>w</a:t>
            </a:r>
            <a:r>
              <a:rPr sz="600" b="1" spc="-3" dirty="0">
                <a:latin typeface="Tahoma"/>
                <a:cs typeface="Tahoma"/>
              </a:rPr>
              <a:t>j3</a:t>
            </a:r>
            <a:endParaRPr sz="600">
              <a:latin typeface="Tahoma"/>
              <a:cs typeface="Tahoma"/>
            </a:endParaRPr>
          </a:p>
        </p:txBody>
      </p:sp>
      <p:sp>
        <p:nvSpPr>
          <p:cNvPr id="77" name="object 77"/>
          <p:cNvSpPr txBox="1"/>
          <p:nvPr/>
        </p:nvSpPr>
        <p:spPr>
          <a:xfrm>
            <a:off x="2223925" y="1851796"/>
            <a:ext cx="217379" cy="150097"/>
          </a:xfrm>
          <a:prstGeom prst="rect">
            <a:avLst/>
          </a:prstGeom>
        </p:spPr>
        <p:txBody>
          <a:bodyPr vert="horz" wrap="square" lIns="0" tIns="6405" rIns="0" bIns="0" rtlCol="0">
            <a:spAutoFit/>
          </a:bodyPr>
          <a:lstStyle/>
          <a:p>
            <a:pPr marL="19214">
              <a:spcBef>
                <a:spcPts val="50"/>
              </a:spcBef>
            </a:pPr>
            <a:r>
              <a:rPr sz="1400" b="1" spc="-8" baseline="13888" dirty="0">
                <a:latin typeface="Tahoma"/>
                <a:cs typeface="Tahoma"/>
              </a:rPr>
              <a:t>w</a:t>
            </a:r>
            <a:r>
              <a:rPr sz="600" b="1" spc="-5" dirty="0">
                <a:latin typeface="Tahoma"/>
                <a:cs typeface="Tahoma"/>
              </a:rPr>
              <a:t>jn</a:t>
            </a:r>
            <a:endParaRPr sz="600">
              <a:latin typeface="Tahoma"/>
              <a:cs typeface="Tahoma"/>
            </a:endParaRPr>
          </a:p>
        </p:txBody>
      </p:sp>
      <p:pic>
        <p:nvPicPr>
          <p:cNvPr id="78" name="object 78"/>
          <p:cNvPicPr/>
          <p:nvPr/>
        </p:nvPicPr>
        <p:blipFill>
          <a:blip r:embed="rId2" cstate="print"/>
          <a:stretch>
            <a:fillRect/>
          </a:stretch>
        </p:blipFill>
        <p:spPr>
          <a:xfrm>
            <a:off x="1286218" y="1364304"/>
            <a:ext cx="196698" cy="259172"/>
          </a:xfrm>
          <a:prstGeom prst="rect">
            <a:avLst/>
          </a:prstGeom>
        </p:spPr>
      </p:pic>
      <p:sp>
        <p:nvSpPr>
          <p:cNvPr id="79" name="object 79"/>
          <p:cNvSpPr txBox="1"/>
          <p:nvPr/>
        </p:nvSpPr>
        <p:spPr>
          <a:xfrm>
            <a:off x="1352168" y="1395707"/>
            <a:ext cx="54745" cy="144967"/>
          </a:xfrm>
          <a:prstGeom prst="rect">
            <a:avLst/>
          </a:prstGeom>
        </p:spPr>
        <p:txBody>
          <a:bodyPr vert="horz" wrap="square" lIns="0" tIns="6405" rIns="0" bIns="0" rtlCol="0">
            <a:spAutoFit/>
          </a:bodyPr>
          <a:lstStyle/>
          <a:p>
            <a:pPr marL="6405">
              <a:spcBef>
                <a:spcPts val="50"/>
              </a:spcBef>
            </a:pPr>
            <a:r>
              <a:rPr sz="900" b="1" dirty="0">
                <a:latin typeface="Tahoma"/>
                <a:cs typeface="Tahoma"/>
              </a:rPr>
              <a:t>j</a:t>
            </a:r>
            <a:endParaRPr sz="900">
              <a:latin typeface="Tahoma"/>
              <a:cs typeface="Tahoma"/>
            </a:endParaRPr>
          </a:p>
        </p:txBody>
      </p:sp>
      <p:sp>
        <p:nvSpPr>
          <p:cNvPr id="80" name="object 80"/>
          <p:cNvSpPr txBox="1">
            <a:spLocks noGrp="1"/>
          </p:cNvSpPr>
          <p:nvPr>
            <p:ph type="title"/>
          </p:nvPr>
        </p:nvSpPr>
        <p:spPr>
          <a:xfrm>
            <a:off x="231785" y="562963"/>
            <a:ext cx="19208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SOM-Structure</a:t>
            </a:r>
            <a:endParaRPr sz="16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5674" y="1178069"/>
            <a:ext cx="2246347" cy="1594438"/>
          </a:xfrm>
          <a:prstGeom prst="rect">
            <a:avLst/>
          </a:prstGeom>
        </p:spPr>
      </p:pic>
      <p:grpSp>
        <p:nvGrpSpPr>
          <p:cNvPr id="3" name="object 3"/>
          <p:cNvGrpSpPr/>
          <p:nvPr/>
        </p:nvGrpSpPr>
        <p:grpSpPr>
          <a:xfrm>
            <a:off x="531699" y="2499815"/>
            <a:ext cx="2516026" cy="293523"/>
            <a:chOff x="1054608" y="4953761"/>
            <a:chExt cx="4990465" cy="581660"/>
          </a:xfrm>
        </p:grpSpPr>
        <p:sp>
          <p:nvSpPr>
            <p:cNvPr id="4" name="object 4"/>
            <p:cNvSpPr/>
            <p:nvPr/>
          </p:nvSpPr>
          <p:spPr>
            <a:xfrm>
              <a:off x="6031611" y="4953761"/>
              <a:ext cx="0" cy="457200"/>
            </a:xfrm>
            <a:custGeom>
              <a:avLst/>
              <a:gdLst/>
              <a:ahLst/>
              <a:cxnLst/>
              <a:rect l="l" t="t" r="r" b="b"/>
              <a:pathLst>
                <a:path h="457200">
                  <a:moveTo>
                    <a:pt x="0" y="0"/>
                  </a:moveTo>
                  <a:lnTo>
                    <a:pt x="0" y="457200"/>
                  </a:lnTo>
                </a:path>
              </a:pathLst>
            </a:custGeom>
            <a:ln w="25908">
              <a:solidFill>
                <a:srgbClr val="0000FF"/>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867780" y="5022595"/>
              <a:ext cx="173482" cy="191643"/>
            </a:xfrm>
            <a:prstGeom prst="rect">
              <a:avLst/>
            </a:prstGeom>
          </p:spPr>
        </p:pic>
        <p:sp>
          <p:nvSpPr>
            <p:cNvPr id="6" name="object 6"/>
            <p:cNvSpPr/>
            <p:nvPr/>
          </p:nvSpPr>
          <p:spPr>
            <a:xfrm>
              <a:off x="1067562" y="5065013"/>
              <a:ext cx="4800600" cy="457200"/>
            </a:xfrm>
            <a:custGeom>
              <a:avLst/>
              <a:gdLst/>
              <a:ahLst/>
              <a:cxnLst/>
              <a:rect l="l" t="t" r="r" b="b"/>
              <a:pathLst>
                <a:path w="4800600" h="457200">
                  <a:moveTo>
                    <a:pt x="0" y="76200"/>
                  </a:moveTo>
                  <a:lnTo>
                    <a:pt x="5987" y="46559"/>
                  </a:lnTo>
                  <a:lnTo>
                    <a:pt x="22317" y="22336"/>
                  </a:lnTo>
                  <a:lnTo>
                    <a:pt x="46537" y="5994"/>
                  </a:lnTo>
                  <a:lnTo>
                    <a:pt x="76200" y="0"/>
                  </a:lnTo>
                  <a:lnTo>
                    <a:pt x="4724400" y="0"/>
                  </a:lnTo>
                  <a:lnTo>
                    <a:pt x="4754040" y="5994"/>
                  </a:lnTo>
                  <a:lnTo>
                    <a:pt x="4778263" y="22336"/>
                  </a:lnTo>
                  <a:lnTo>
                    <a:pt x="4794605" y="46559"/>
                  </a:lnTo>
                  <a:lnTo>
                    <a:pt x="4800600" y="76200"/>
                  </a:lnTo>
                  <a:lnTo>
                    <a:pt x="4800600" y="381000"/>
                  </a:lnTo>
                  <a:lnTo>
                    <a:pt x="4794605" y="410640"/>
                  </a:lnTo>
                  <a:lnTo>
                    <a:pt x="4778263" y="434863"/>
                  </a:lnTo>
                  <a:lnTo>
                    <a:pt x="4754040" y="451205"/>
                  </a:lnTo>
                  <a:lnTo>
                    <a:pt x="4724400" y="457200"/>
                  </a:lnTo>
                  <a:lnTo>
                    <a:pt x="76200" y="457200"/>
                  </a:lnTo>
                  <a:lnTo>
                    <a:pt x="46537" y="451205"/>
                  </a:lnTo>
                  <a:lnTo>
                    <a:pt x="22317" y="434863"/>
                  </a:lnTo>
                  <a:lnTo>
                    <a:pt x="5987" y="410640"/>
                  </a:lnTo>
                  <a:lnTo>
                    <a:pt x="0" y="381000"/>
                  </a:lnTo>
                  <a:lnTo>
                    <a:pt x="0" y="76200"/>
                  </a:lnTo>
                  <a:close/>
                </a:path>
              </a:pathLst>
            </a:custGeom>
            <a:ln w="25908">
              <a:solidFill>
                <a:srgbClr val="0000FF"/>
              </a:solidFill>
            </a:ln>
          </p:spPr>
          <p:txBody>
            <a:bodyPr wrap="square" lIns="0" tIns="0" rIns="0" bIns="0" rtlCol="0"/>
            <a:lstStyle/>
            <a:p>
              <a:endParaRPr/>
            </a:p>
          </p:txBody>
        </p:sp>
      </p:grpSp>
      <p:sp>
        <p:nvSpPr>
          <p:cNvPr id="7" name="object 7"/>
          <p:cNvSpPr txBox="1"/>
          <p:nvPr/>
        </p:nvSpPr>
        <p:spPr>
          <a:xfrm>
            <a:off x="3073783" y="2499814"/>
            <a:ext cx="806768" cy="169086"/>
          </a:xfrm>
          <a:prstGeom prst="rect">
            <a:avLst/>
          </a:prstGeom>
          <a:solidFill>
            <a:srgbClr val="3399FF"/>
          </a:solidFill>
        </p:spPr>
        <p:txBody>
          <a:bodyPr vert="horz" wrap="square" lIns="0" tIns="15051" rIns="0" bIns="0" rtlCol="0">
            <a:spAutoFit/>
          </a:bodyPr>
          <a:lstStyle/>
          <a:p>
            <a:pPr marL="46113">
              <a:spcBef>
                <a:spcPts val="119"/>
              </a:spcBef>
            </a:pPr>
            <a:r>
              <a:rPr sz="1000" spc="-3" dirty="0">
                <a:solidFill>
                  <a:srgbClr val="FFFFFF"/>
                </a:solidFill>
                <a:latin typeface="Tahoma"/>
                <a:cs typeface="Tahoma"/>
              </a:rPr>
              <a:t>Input</a:t>
            </a:r>
            <a:r>
              <a:rPr sz="1000" spc="-15" dirty="0">
                <a:solidFill>
                  <a:srgbClr val="FFFFFF"/>
                </a:solidFill>
                <a:latin typeface="Tahoma"/>
                <a:cs typeface="Tahoma"/>
              </a:rPr>
              <a:t> </a:t>
            </a:r>
            <a:r>
              <a:rPr sz="1000" spc="-3" dirty="0">
                <a:solidFill>
                  <a:srgbClr val="FFFFFF"/>
                </a:solidFill>
                <a:latin typeface="Tahoma"/>
                <a:cs typeface="Tahoma"/>
              </a:rPr>
              <a:t>vector</a:t>
            </a:r>
            <a:endParaRPr sz="1000">
              <a:latin typeface="Tahoma"/>
              <a:cs typeface="Tahoma"/>
            </a:endParaRPr>
          </a:p>
        </p:txBody>
      </p:sp>
      <p:grpSp>
        <p:nvGrpSpPr>
          <p:cNvPr id="8" name="object 8"/>
          <p:cNvGrpSpPr/>
          <p:nvPr/>
        </p:nvGrpSpPr>
        <p:grpSpPr>
          <a:xfrm>
            <a:off x="493281" y="1136280"/>
            <a:ext cx="2532033" cy="272694"/>
            <a:chOff x="978408" y="2251710"/>
            <a:chExt cx="5022215" cy="540385"/>
          </a:xfrm>
        </p:grpSpPr>
        <p:sp>
          <p:nvSpPr>
            <p:cNvPr id="9" name="object 9"/>
            <p:cNvSpPr/>
            <p:nvPr/>
          </p:nvSpPr>
          <p:spPr>
            <a:xfrm>
              <a:off x="991362" y="2251710"/>
              <a:ext cx="4996180" cy="527685"/>
            </a:xfrm>
            <a:custGeom>
              <a:avLst/>
              <a:gdLst/>
              <a:ahLst/>
              <a:cxnLst/>
              <a:rect l="l" t="t" r="r" b="b"/>
              <a:pathLst>
                <a:path w="4996180" h="527685">
                  <a:moveTo>
                    <a:pt x="0" y="146303"/>
                  </a:moveTo>
                  <a:lnTo>
                    <a:pt x="5987" y="116663"/>
                  </a:lnTo>
                  <a:lnTo>
                    <a:pt x="22317" y="92440"/>
                  </a:lnTo>
                  <a:lnTo>
                    <a:pt x="46537" y="76098"/>
                  </a:lnTo>
                  <a:lnTo>
                    <a:pt x="76200" y="70103"/>
                  </a:lnTo>
                  <a:lnTo>
                    <a:pt x="4724400" y="70103"/>
                  </a:lnTo>
                  <a:lnTo>
                    <a:pt x="4754040" y="76098"/>
                  </a:lnTo>
                  <a:lnTo>
                    <a:pt x="4778263" y="92440"/>
                  </a:lnTo>
                  <a:lnTo>
                    <a:pt x="4794605" y="116663"/>
                  </a:lnTo>
                  <a:lnTo>
                    <a:pt x="4800600" y="146303"/>
                  </a:lnTo>
                  <a:lnTo>
                    <a:pt x="4800600" y="451103"/>
                  </a:lnTo>
                  <a:lnTo>
                    <a:pt x="4794605" y="480744"/>
                  </a:lnTo>
                  <a:lnTo>
                    <a:pt x="4778263" y="504967"/>
                  </a:lnTo>
                  <a:lnTo>
                    <a:pt x="4754040" y="521309"/>
                  </a:lnTo>
                  <a:lnTo>
                    <a:pt x="4724400" y="527303"/>
                  </a:lnTo>
                  <a:lnTo>
                    <a:pt x="76200" y="527303"/>
                  </a:lnTo>
                  <a:lnTo>
                    <a:pt x="46537" y="521309"/>
                  </a:lnTo>
                  <a:lnTo>
                    <a:pt x="22317" y="504967"/>
                  </a:lnTo>
                  <a:lnTo>
                    <a:pt x="5987" y="480744"/>
                  </a:lnTo>
                  <a:lnTo>
                    <a:pt x="0" y="451103"/>
                  </a:lnTo>
                  <a:lnTo>
                    <a:pt x="0" y="146303"/>
                  </a:lnTo>
                  <a:close/>
                </a:path>
                <a:path w="4996180" h="527685">
                  <a:moveTo>
                    <a:pt x="4995926" y="0"/>
                  </a:moveTo>
                  <a:lnTo>
                    <a:pt x="4995926" y="527303"/>
                  </a:lnTo>
                </a:path>
              </a:pathLst>
            </a:custGeom>
            <a:ln w="25908">
              <a:solidFill>
                <a:srgbClr val="FF33CC"/>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5799962" y="2332482"/>
              <a:ext cx="196976" cy="219709"/>
            </a:xfrm>
            <a:prstGeom prst="rect">
              <a:avLst/>
            </a:prstGeom>
          </p:spPr>
        </p:pic>
      </p:grpSp>
      <p:sp>
        <p:nvSpPr>
          <p:cNvPr id="11" name="object 11"/>
          <p:cNvSpPr txBox="1"/>
          <p:nvPr/>
        </p:nvSpPr>
        <p:spPr>
          <a:xfrm>
            <a:off x="3056112" y="1136280"/>
            <a:ext cx="922020" cy="186547"/>
          </a:xfrm>
          <a:prstGeom prst="rect">
            <a:avLst/>
          </a:prstGeom>
          <a:solidFill>
            <a:srgbClr val="CC00CC"/>
          </a:solidFill>
        </p:spPr>
        <p:txBody>
          <a:bodyPr vert="horz" wrap="square" lIns="0" tIns="32343" rIns="0" bIns="0" rtlCol="0">
            <a:spAutoFit/>
          </a:bodyPr>
          <a:lstStyle/>
          <a:p>
            <a:pPr marL="46113">
              <a:spcBef>
                <a:spcPts val="255"/>
              </a:spcBef>
            </a:pPr>
            <a:r>
              <a:rPr sz="1000" dirty="0">
                <a:solidFill>
                  <a:srgbClr val="FFFFFF"/>
                </a:solidFill>
                <a:latin typeface="Tahoma"/>
                <a:cs typeface="Tahoma"/>
              </a:rPr>
              <a:t>m</a:t>
            </a:r>
            <a:r>
              <a:rPr sz="1000" spc="-25" dirty="0">
                <a:solidFill>
                  <a:srgbClr val="FFFFFF"/>
                </a:solidFill>
                <a:latin typeface="Tahoma"/>
                <a:cs typeface="Tahoma"/>
              </a:rPr>
              <a:t> </a:t>
            </a:r>
            <a:r>
              <a:rPr sz="1000" spc="-3" dirty="0">
                <a:solidFill>
                  <a:srgbClr val="FFFFFF"/>
                </a:solidFill>
                <a:latin typeface="Tahoma"/>
                <a:cs typeface="Tahoma"/>
              </a:rPr>
              <a:t>clusters</a:t>
            </a:r>
            <a:endParaRPr sz="1000">
              <a:latin typeface="Tahoma"/>
              <a:cs typeface="Tahoma"/>
            </a:endParaRPr>
          </a:p>
        </p:txBody>
      </p:sp>
      <p:grpSp>
        <p:nvGrpSpPr>
          <p:cNvPr id="12" name="object 12"/>
          <p:cNvGrpSpPr/>
          <p:nvPr/>
        </p:nvGrpSpPr>
        <p:grpSpPr>
          <a:xfrm>
            <a:off x="2907372" y="1500042"/>
            <a:ext cx="151749" cy="192264"/>
            <a:chOff x="5766689" y="2972561"/>
            <a:chExt cx="300990" cy="381000"/>
          </a:xfrm>
        </p:grpSpPr>
        <p:sp>
          <p:nvSpPr>
            <p:cNvPr id="13" name="object 13"/>
            <p:cNvSpPr/>
            <p:nvPr/>
          </p:nvSpPr>
          <p:spPr>
            <a:xfrm>
              <a:off x="6054217" y="2972561"/>
              <a:ext cx="0" cy="381000"/>
            </a:xfrm>
            <a:custGeom>
              <a:avLst/>
              <a:gdLst/>
              <a:ahLst/>
              <a:cxnLst/>
              <a:rect l="l" t="t" r="r" b="b"/>
              <a:pathLst>
                <a:path h="381000">
                  <a:moveTo>
                    <a:pt x="0" y="0"/>
                  </a:moveTo>
                  <a:lnTo>
                    <a:pt x="0" y="381000"/>
                  </a:lnTo>
                </a:path>
              </a:pathLst>
            </a:custGeom>
            <a:ln w="25908">
              <a:solidFill>
                <a:srgbClr val="00CC00"/>
              </a:solidFill>
            </a:ln>
          </p:spPr>
          <p:txBody>
            <a:bodyPr wrap="square" lIns="0" tIns="0" rIns="0" bIns="0" rtlCol="0"/>
            <a:lstStyle/>
            <a:p>
              <a:endParaRPr/>
            </a:p>
          </p:txBody>
        </p:sp>
        <p:sp>
          <p:nvSpPr>
            <p:cNvPr id="14" name="object 14"/>
            <p:cNvSpPr/>
            <p:nvPr/>
          </p:nvSpPr>
          <p:spPr>
            <a:xfrm>
              <a:off x="5766689" y="3025139"/>
              <a:ext cx="292735" cy="132080"/>
            </a:xfrm>
            <a:custGeom>
              <a:avLst/>
              <a:gdLst/>
              <a:ahLst/>
              <a:cxnLst/>
              <a:rect l="l" t="t" r="r" b="b"/>
              <a:pathLst>
                <a:path w="292735" h="132080">
                  <a:moveTo>
                    <a:pt x="58420" y="59182"/>
                  </a:moveTo>
                  <a:lnTo>
                    <a:pt x="0" y="123571"/>
                  </a:lnTo>
                  <a:lnTo>
                    <a:pt x="86487" y="131699"/>
                  </a:lnTo>
                  <a:lnTo>
                    <a:pt x="65460" y="116839"/>
                  </a:lnTo>
                  <a:lnTo>
                    <a:pt x="52959" y="116839"/>
                  </a:lnTo>
                  <a:lnTo>
                    <a:pt x="43687" y="92710"/>
                  </a:lnTo>
                  <a:lnTo>
                    <a:pt x="51727" y="89593"/>
                  </a:lnTo>
                  <a:lnTo>
                    <a:pt x="58420" y="59182"/>
                  </a:lnTo>
                  <a:close/>
                </a:path>
                <a:path w="292735" h="132080">
                  <a:moveTo>
                    <a:pt x="51727" y="89593"/>
                  </a:moveTo>
                  <a:lnTo>
                    <a:pt x="43687" y="92710"/>
                  </a:lnTo>
                  <a:lnTo>
                    <a:pt x="52959" y="116839"/>
                  </a:lnTo>
                  <a:lnTo>
                    <a:pt x="61033" y="113711"/>
                  </a:lnTo>
                  <a:lnTo>
                    <a:pt x="48387" y="104775"/>
                  </a:lnTo>
                  <a:lnTo>
                    <a:pt x="51727" y="89593"/>
                  </a:lnTo>
                  <a:close/>
                </a:path>
                <a:path w="292735" h="132080">
                  <a:moveTo>
                    <a:pt x="61033" y="113711"/>
                  </a:moveTo>
                  <a:lnTo>
                    <a:pt x="52959" y="116839"/>
                  </a:lnTo>
                  <a:lnTo>
                    <a:pt x="65460" y="116839"/>
                  </a:lnTo>
                  <a:lnTo>
                    <a:pt x="61033" y="113711"/>
                  </a:lnTo>
                  <a:close/>
                </a:path>
                <a:path w="292735" h="132080">
                  <a:moveTo>
                    <a:pt x="282828" y="0"/>
                  </a:moveTo>
                  <a:lnTo>
                    <a:pt x="51727" y="89593"/>
                  </a:lnTo>
                  <a:lnTo>
                    <a:pt x="48387" y="104775"/>
                  </a:lnTo>
                  <a:lnTo>
                    <a:pt x="61033" y="113711"/>
                  </a:lnTo>
                  <a:lnTo>
                    <a:pt x="292226" y="24130"/>
                  </a:lnTo>
                  <a:lnTo>
                    <a:pt x="282828" y="0"/>
                  </a:lnTo>
                  <a:close/>
                </a:path>
              </a:pathLst>
            </a:custGeom>
            <a:solidFill>
              <a:srgbClr val="00CC00"/>
            </a:solidFill>
          </p:spPr>
          <p:txBody>
            <a:bodyPr wrap="square" lIns="0" tIns="0" rIns="0" bIns="0" rtlCol="0"/>
            <a:lstStyle/>
            <a:p>
              <a:endParaRPr/>
            </a:p>
          </p:txBody>
        </p:sp>
      </p:grpSp>
      <p:sp>
        <p:nvSpPr>
          <p:cNvPr id="15" name="object 15"/>
          <p:cNvSpPr txBox="1"/>
          <p:nvPr/>
        </p:nvSpPr>
        <p:spPr>
          <a:xfrm>
            <a:off x="3094529" y="1500042"/>
            <a:ext cx="1037273" cy="153888"/>
          </a:xfrm>
          <a:prstGeom prst="rect">
            <a:avLst/>
          </a:prstGeom>
          <a:solidFill>
            <a:srgbClr val="00CC00"/>
          </a:solidFill>
        </p:spPr>
        <p:txBody>
          <a:bodyPr vert="horz" wrap="square" lIns="0" tIns="0" rIns="0" bIns="0" rtlCol="0">
            <a:spAutoFit/>
          </a:bodyPr>
          <a:lstStyle/>
          <a:p>
            <a:pPr marL="46113">
              <a:lnSpc>
                <a:spcPts val="1178"/>
              </a:lnSpc>
            </a:pPr>
            <a:r>
              <a:rPr sz="1000" dirty="0">
                <a:solidFill>
                  <a:srgbClr val="FFFFFF"/>
                </a:solidFill>
                <a:latin typeface="Tahoma"/>
                <a:cs typeface="Tahoma"/>
              </a:rPr>
              <a:t>Codewords</a:t>
            </a:r>
            <a:endParaRPr sz="1000">
              <a:latin typeface="Tahoma"/>
              <a:cs typeface="Tahoma"/>
            </a:endParaRPr>
          </a:p>
        </p:txBody>
      </p:sp>
      <p:sp>
        <p:nvSpPr>
          <p:cNvPr id="17" name="object 17"/>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31</a:t>
            </a:fld>
            <a:endParaRPr sz="700">
              <a:latin typeface="Tahoma"/>
              <a:cs typeface="Tahoma"/>
            </a:endParaRPr>
          </a:p>
        </p:txBody>
      </p:sp>
      <p:sp>
        <p:nvSpPr>
          <p:cNvPr id="16" name="object 16"/>
          <p:cNvSpPr txBox="1">
            <a:spLocks noGrp="1"/>
          </p:cNvSpPr>
          <p:nvPr>
            <p:ph type="title"/>
          </p:nvPr>
        </p:nvSpPr>
        <p:spPr>
          <a:xfrm>
            <a:off x="231785" y="334411"/>
            <a:ext cx="19970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SOM-Structure</a:t>
            </a:r>
            <a:endParaRPr sz="16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4335" y="2104116"/>
            <a:ext cx="4114184" cy="994539"/>
          </a:xfrm>
          <a:prstGeom prst="rect">
            <a:avLst/>
          </a:prstGeom>
        </p:spPr>
      </p:pic>
      <p:sp>
        <p:nvSpPr>
          <p:cNvPr id="3" name="object 3"/>
          <p:cNvSpPr txBox="1">
            <a:spLocks noGrp="1"/>
          </p:cNvSpPr>
          <p:nvPr>
            <p:ph type="title"/>
          </p:nvPr>
        </p:nvSpPr>
        <p:spPr>
          <a:xfrm>
            <a:off x="252685" y="338256"/>
            <a:ext cx="2052365"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SOM-</a:t>
            </a:r>
            <a:r>
              <a:rPr sz="1600" spc="-48" dirty="0">
                <a:solidFill>
                  <a:srgbClr val="333399"/>
                </a:solidFill>
              </a:rPr>
              <a:t> </a:t>
            </a:r>
            <a:r>
              <a:rPr sz="1600" dirty="0">
                <a:solidFill>
                  <a:srgbClr val="333399"/>
                </a:solidFill>
              </a:rPr>
              <a:t>Concept</a:t>
            </a:r>
            <a:endParaRPr sz="1600"/>
          </a:p>
        </p:txBody>
      </p:sp>
      <p:pic>
        <p:nvPicPr>
          <p:cNvPr id="4" name="object 4"/>
          <p:cNvPicPr/>
          <p:nvPr/>
        </p:nvPicPr>
        <p:blipFill>
          <a:blip r:embed="rId3" cstate="print"/>
          <a:stretch>
            <a:fillRect/>
          </a:stretch>
        </p:blipFill>
        <p:spPr>
          <a:xfrm>
            <a:off x="259499" y="769056"/>
            <a:ext cx="4044754" cy="1151326"/>
          </a:xfrm>
          <a:prstGeom prst="rect">
            <a:avLst/>
          </a:prstGeom>
        </p:spPr>
      </p:pic>
      <p:sp>
        <p:nvSpPr>
          <p:cNvPr id="5" name="object 5"/>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32</a:t>
            </a:fld>
            <a:endParaRPr sz="700">
              <a:latin typeface="Tahoma"/>
              <a:cs typeface="Tahom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533" y="715818"/>
            <a:ext cx="4341498" cy="2387194"/>
          </a:xfrm>
          <a:prstGeom prst="rect">
            <a:avLst/>
          </a:prstGeom>
        </p:spPr>
        <p:txBody>
          <a:bodyPr vert="horz" wrap="square" lIns="0" tIns="37467" rIns="0" bIns="0" rtlCol="0">
            <a:spAutoFit/>
          </a:bodyPr>
          <a:lstStyle/>
          <a:p>
            <a:pPr marL="179329" indent="-172924">
              <a:spcBef>
                <a:spcPts val="295"/>
              </a:spcBef>
              <a:buClr>
                <a:srgbClr val="3333CC"/>
              </a:buClr>
              <a:buSzPct val="60000"/>
              <a:buFont typeface="Wingdings"/>
              <a:buChar char=""/>
              <a:tabLst>
                <a:tab pos="179009" algn="l"/>
                <a:tab pos="179329" algn="l"/>
              </a:tabLst>
            </a:pPr>
            <a:r>
              <a:rPr sz="1000" spc="-3" dirty="0">
                <a:latin typeface="Tahoma"/>
                <a:cs typeface="Tahoma"/>
              </a:rPr>
              <a:t>Initialization:</a:t>
            </a:r>
            <a:endParaRPr sz="1000">
              <a:latin typeface="Tahoma"/>
              <a:cs typeface="Tahoma"/>
            </a:endParaRPr>
          </a:p>
          <a:p>
            <a:pPr marL="245937" marR="1179089">
              <a:lnSpc>
                <a:spcPct val="120000"/>
              </a:lnSpc>
            </a:pPr>
            <a:r>
              <a:rPr sz="1000" dirty="0">
                <a:latin typeface="Tahoma"/>
                <a:cs typeface="Tahoma"/>
              </a:rPr>
              <a:t>1- Weights are </a:t>
            </a:r>
            <a:r>
              <a:rPr sz="1000" spc="-3" dirty="0">
                <a:latin typeface="Tahoma"/>
                <a:cs typeface="Tahoma"/>
              </a:rPr>
              <a:t>initialized with </a:t>
            </a:r>
            <a:r>
              <a:rPr sz="1000" dirty="0">
                <a:latin typeface="Tahoma"/>
                <a:cs typeface="Tahoma"/>
              </a:rPr>
              <a:t>small </a:t>
            </a:r>
            <a:r>
              <a:rPr sz="1000" spc="-3" dirty="0">
                <a:latin typeface="Tahoma"/>
                <a:cs typeface="Tahoma"/>
              </a:rPr>
              <a:t>random values. </a:t>
            </a:r>
            <a:r>
              <a:rPr sz="1000" spc="-308" dirty="0">
                <a:latin typeface="Tahoma"/>
                <a:cs typeface="Tahoma"/>
              </a:rPr>
              <a:t> </a:t>
            </a:r>
            <a:r>
              <a:rPr sz="1000" dirty="0">
                <a:latin typeface="Tahoma"/>
                <a:cs typeface="Tahoma"/>
              </a:rPr>
              <a:t>2-</a:t>
            </a:r>
            <a:r>
              <a:rPr sz="1000" spc="-3" dirty="0">
                <a:latin typeface="Tahoma"/>
                <a:cs typeface="Tahoma"/>
              </a:rPr>
              <a:t> Set</a:t>
            </a:r>
            <a:r>
              <a:rPr sz="1000" spc="-5" dirty="0">
                <a:latin typeface="Tahoma"/>
                <a:cs typeface="Tahoma"/>
              </a:rPr>
              <a:t> </a:t>
            </a:r>
            <a:r>
              <a:rPr sz="1000" spc="-3" dirty="0">
                <a:latin typeface="Tahoma"/>
                <a:cs typeface="Tahoma"/>
              </a:rPr>
              <a:t>topological</a:t>
            </a:r>
            <a:r>
              <a:rPr sz="1000" dirty="0">
                <a:latin typeface="Tahoma"/>
                <a:cs typeface="Tahoma"/>
              </a:rPr>
              <a:t> neighborhood</a:t>
            </a:r>
            <a:r>
              <a:rPr sz="1000" spc="-23" dirty="0">
                <a:latin typeface="Tahoma"/>
                <a:cs typeface="Tahoma"/>
              </a:rPr>
              <a:t> </a:t>
            </a:r>
            <a:r>
              <a:rPr sz="1000" dirty="0">
                <a:latin typeface="Tahoma"/>
                <a:cs typeface="Tahoma"/>
              </a:rPr>
              <a:t>parameters</a:t>
            </a:r>
            <a:endParaRPr sz="1000">
              <a:latin typeface="Tahoma"/>
              <a:cs typeface="Tahoma"/>
            </a:endParaRPr>
          </a:p>
          <a:p>
            <a:pPr marL="245937">
              <a:spcBef>
                <a:spcPts val="242"/>
              </a:spcBef>
            </a:pPr>
            <a:r>
              <a:rPr sz="1000" dirty="0">
                <a:latin typeface="Tahoma"/>
                <a:cs typeface="Tahoma"/>
              </a:rPr>
              <a:t>3-Set</a:t>
            </a:r>
            <a:r>
              <a:rPr sz="1000" spc="-15" dirty="0">
                <a:latin typeface="Tahoma"/>
                <a:cs typeface="Tahoma"/>
              </a:rPr>
              <a:t> </a:t>
            </a:r>
            <a:r>
              <a:rPr sz="1000" dirty="0">
                <a:latin typeface="Tahoma"/>
                <a:cs typeface="Tahoma"/>
              </a:rPr>
              <a:t>learning</a:t>
            </a:r>
            <a:r>
              <a:rPr sz="1000" spc="-13" dirty="0">
                <a:latin typeface="Tahoma"/>
                <a:cs typeface="Tahoma"/>
              </a:rPr>
              <a:t> </a:t>
            </a:r>
            <a:r>
              <a:rPr sz="1000" spc="-3" dirty="0">
                <a:latin typeface="Tahoma"/>
                <a:cs typeface="Tahoma"/>
              </a:rPr>
              <a:t>rate</a:t>
            </a:r>
            <a:r>
              <a:rPr sz="1000" spc="-5" dirty="0">
                <a:latin typeface="Tahoma"/>
                <a:cs typeface="Tahoma"/>
              </a:rPr>
              <a:t> </a:t>
            </a:r>
            <a:r>
              <a:rPr sz="1000" dirty="0">
                <a:latin typeface="Tahoma"/>
                <a:cs typeface="Tahoma"/>
              </a:rPr>
              <a:t>parameters</a:t>
            </a:r>
            <a:endParaRPr sz="1000">
              <a:latin typeface="Tahoma"/>
              <a:cs typeface="Tahoma"/>
            </a:endParaRPr>
          </a:p>
          <a:p>
            <a:pPr marL="179329" indent="-172924">
              <a:spcBef>
                <a:spcPts val="224"/>
              </a:spcBef>
              <a:buClr>
                <a:srgbClr val="3333CC"/>
              </a:buClr>
              <a:buSzPct val="60000"/>
              <a:buFont typeface="Wingdings"/>
              <a:buChar char=""/>
              <a:tabLst>
                <a:tab pos="179009" algn="l"/>
                <a:tab pos="179329" algn="l"/>
              </a:tabLst>
            </a:pPr>
            <a:r>
              <a:rPr sz="1000" dirty="0">
                <a:latin typeface="Tahoma"/>
                <a:cs typeface="Tahoma"/>
              </a:rPr>
              <a:t>Repeat</a:t>
            </a:r>
            <a:r>
              <a:rPr sz="1000" spc="-13" dirty="0">
                <a:latin typeface="Tahoma"/>
                <a:cs typeface="Tahoma"/>
              </a:rPr>
              <a:t> </a:t>
            </a:r>
            <a:r>
              <a:rPr sz="1000" spc="-3" dirty="0">
                <a:latin typeface="Tahoma"/>
                <a:cs typeface="Tahoma"/>
              </a:rPr>
              <a:t>for</a:t>
            </a:r>
            <a:r>
              <a:rPr sz="1000" spc="3" dirty="0">
                <a:latin typeface="Tahoma"/>
                <a:cs typeface="Tahoma"/>
              </a:rPr>
              <a:t> </a:t>
            </a:r>
            <a:r>
              <a:rPr sz="1000" dirty="0">
                <a:latin typeface="Tahoma"/>
                <a:cs typeface="Tahoma"/>
              </a:rPr>
              <a:t>a</a:t>
            </a:r>
            <a:r>
              <a:rPr sz="1000" spc="-5" dirty="0">
                <a:latin typeface="Tahoma"/>
                <a:cs typeface="Tahoma"/>
              </a:rPr>
              <a:t> </a:t>
            </a:r>
            <a:r>
              <a:rPr sz="1000" spc="-3" dirty="0">
                <a:latin typeface="Tahoma"/>
                <a:cs typeface="Tahoma"/>
              </a:rPr>
              <a:t>certain</a:t>
            </a:r>
            <a:r>
              <a:rPr sz="1000" spc="3" dirty="0">
                <a:latin typeface="Tahoma"/>
                <a:cs typeface="Tahoma"/>
              </a:rPr>
              <a:t> </a:t>
            </a:r>
            <a:r>
              <a:rPr sz="1000" spc="-3" dirty="0">
                <a:latin typeface="Tahoma"/>
                <a:cs typeface="Tahoma"/>
              </a:rPr>
              <a:t>number</a:t>
            </a:r>
            <a:r>
              <a:rPr sz="1000" spc="-13" dirty="0">
                <a:latin typeface="Tahoma"/>
                <a:cs typeface="Tahoma"/>
              </a:rPr>
              <a:t> </a:t>
            </a:r>
            <a:r>
              <a:rPr sz="1000" dirty="0">
                <a:latin typeface="Tahoma"/>
                <a:cs typeface="Tahoma"/>
              </a:rPr>
              <a:t>of</a:t>
            </a:r>
            <a:r>
              <a:rPr sz="1000" spc="3" dirty="0">
                <a:latin typeface="Tahoma"/>
                <a:cs typeface="Tahoma"/>
              </a:rPr>
              <a:t> </a:t>
            </a:r>
            <a:r>
              <a:rPr sz="1000" spc="-3" dirty="0">
                <a:latin typeface="Tahoma"/>
                <a:cs typeface="Tahoma"/>
              </a:rPr>
              <a:t>epochs</a:t>
            </a:r>
            <a:r>
              <a:rPr sz="1000" dirty="0">
                <a:latin typeface="Tahoma"/>
                <a:cs typeface="Tahoma"/>
              </a:rPr>
              <a:t> </a:t>
            </a:r>
            <a:r>
              <a:rPr sz="1000" b="1" dirty="0">
                <a:latin typeface="Tahoma"/>
                <a:cs typeface="Tahoma"/>
              </a:rPr>
              <a:t>t</a:t>
            </a:r>
            <a:r>
              <a:rPr sz="1000" b="1" spc="18" dirty="0">
                <a:latin typeface="Tahoma"/>
                <a:cs typeface="Tahoma"/>
              </a:rPr>
              <a:t> </a:t>
            </a:r>
            <a:r>
              <a:rPr sz="1000" dirty="0">
                <a:latin typeface="Tahoma"/>
                <a:cs typeface="Tahoma"/>
              </a:rPr>
              <a:t>or</a:t>
            </a:r>
            <a:r>
              <a:rPr sz="1000" spc="3" dirty="0">
                <a:latin typeface="Tahoma"/>
                <a:cs typeface="Tahoma"/>
              </a:rPr>
              <a:t> </a:t>
            </a:r>
            <a:r>
              <a:rPr sz="1000" dirty="0">
                <a:latin typeface="Tahoma"/>
                <a:cs typeface="Tahoma"/>
              </a:rPr>
              <a:t>until </a:t>
            </a:r>
            <a:r>
              <a:rPr sz="1000" spc="-3" dirty="0">
                <a:latin typeface="Tahoma"/>
                <a:cs typeface="Tahoma"/>
              </a:rPr>
              <a:t>the</a:t>
            </a:r>
            <a:r>
              <a:rPr sz="1000" spc="3" dirty="0">
                <a:latin typeface="Tahoma"/>
                <a:cs typeface="Tahoma"/>
              </a:rPr>
              <a:t> </a:t>
            </a:r>
            <a:r>
              <a:rPr sz="1000" spc="-3" dirty="0">
                <a:latin typeface="Tahoma"/>
                <a:cs typeface="Tahoma"/>
              </a:rPr>
              <a:t>map</a:t>
            </a:r>
            <a:r>
              <a:rPr sz="1000" spc="-5" dirty="0">
                <a:latin typeface="Tahoma"/>
                <a:cs typeface="Tahoma"/>
              </a:rPr>
              <a:t> </a:t>
            </a:r>
            <a:r>
              <a:rPr sz="1000" dirty="0">
                <a:latin typeface="Tahoma"/>
                <a:cs typeface="Tahoma"/>
              </a:rPr>
              <a:t>stops</a:t>
            </a:r>
            <a:r>
              <a:rPr sz="1000" spc="-15" dirty="0">
                <a:latin typeface="Tahoma"/>
                <a:cs typeface="Tahoma"/>
              </a:rPr>
              <a:t> </a:t>
            </a:r>
            <a:r>
              <a:rPr sz="1000" spc="-3" dirty="0">
                <a:latin typeface="Tahoma"/>
                <a:cs typeface="Tahoma"/>
              </a:rPr>
              <a:t>changing:</a:t>
            </a:r>
            <a:endParaRPr sz="1000">
              <a:latin typeface="Tahoma"/>
              <a:cs typeface="Tahoma"/>
            </a:endParaRPr>
          </a:p>
          <a:p>
            <a:pPr marL="275398">
              <a:spcBef>
                <a:spcPts val="562"/>
              </a:spcBef>
            </a:pPr>
            <a:r>
              <a:rPr sz="900" spc="-8" dirty="0">
                <a:latin typeface="Tahoma"/>
                <a:cs typeface="Tahoma"/>
              </a:rPr>
              <a:t>For </a:t>
            </a:r>
            <a:r>
              <a:rPr sz="900" spc="-3" dirty="0">
                <a:latin typeface="Tahoma"/>
                <a:cs typeface="Tahoma"/>
              </a:rPr>
              <a:t>each</a:t>
            </a:r>
            <a:r>
              <a:rPr sz="900" spc="-8" dirty="0">
                <a:latin typeface="Tahoma"/>
                <a:cs typeface="Tahoma"/>
              </a:rPr>
              <a:t> </a:t>
            </a:r>
            <a:r>
              <a:rPr sz="900" dirty="0">
                <a:latin typeface="Tahoma"/>
                <a:cs typeface="Tahoma"/>
              </a:rPr>
              <a:t>input</a:t>
            </a:r>
            <a:r>
              <a:rPr sz="900" spc="-13" dirty="0">
                <a:latin typeface="Tahoma"/>
                <a:cs typeface="Tahoma"/>
              </a:rPr>
              <a:t> </a:t>
            </a:r>
            <a:r>
              <a:rPr sz="900" spc="-3" dirty="0">
                <a:latin typeface="Tahoma"/>
                <a:cs typeface="Tahoma"/>
              </a:rPr>
              <a:t>instance:</a:t>
            </a:r>
            <a:endParaRPr sz="900">
              <a:latin typeface="Tahoma"/>
              <a:cs typeface="Tahoma"/>
            </a:endParaRPr>
          </a:p>
          <a:p>
            <a:pPr marL="347770"/>
            <a:r>
              <a:rPr sz="900" dirty="0">
                <a:solidFill>
                  <a:srgbClr val="FF0000"/>
                </a:solidFill>
                <a:latin typeface="Tahoma"/>
                <a:cs typeface="Tahoma"/>
              </a:rPr>
              <a:t>1:</a:t>
            </a:r>
            <a:r>
              <a:rPr sz="900" spc="-3" dirty="0">
                <a:solidFill>
                  <a:srgbClr val="FF0000"/>
                </a:solidFill>
                <a:latin typeface="Tahoma"/>
                <a:cs typeface="Tahoma"/>
              </a:rPr>
              <a:t> </a:t>
            </a:r>
            <a:r>
              <a:rPr sz="900" b="1" spc="-3" dirty="0">
                <a:latin typeface="Tahoma"/>
                <a:cs typeface="Tahoma"/>
              </a:rPr>
              <a:t>Competition</a:t>
            </a:r>
            <a:r>
              <a:rPr sz="900" spc="-3" dirty="0">
                <a:latin typeface="Tahoma"/>
                <a:cs typeface="Tahoma"/>
              </a:rPr>
              <a:t>:</a:t>
            </a:r>
            <a:r>
              <a:rPr sz="900" spc="8" dirty="0">
                <a:latin typeface="Tahoma"/>
                <a:cs typeface="Tahoma"/>
              </a:rPr>
              <a:t> </a:t>
            </a:r>
            <a:r>
              <a:rPr sz="900" spc="-3" dirty="0">
                <a:latin typeface="Tahoma"/>
                <a:cs typeface="Tahoma"/>
              </a:rPr>
              <a:t>Find</a:t>
            </a:r>
            <a:r>
              <a:rPr sz="900" spc="3" dirty="0">
                <a:latin typeface="Tahoma"/>
                <a:cs typeface="Tahoma"/>
              </a:rPr>
              <a:t> </a:t>
            </a:r>
            <a:r>
              <a:rPr sz="900" spc="-3" dirty="0">
                <a:latin typeface="Tahoma"/>
                <a:cs typeface="Tahoma"/>
              </a:rPr>
              <a:t>the</a:t>
            </a:r>
            <a:r>
              <a:rPr sz="900" spc="-5" dirty="0">
                <a:latin typeface="Tahoma"/>
                <a:cs typeface="Tahoma"/>
              </a:rPr>
              <a:t> </a:t>
            </a:r>
            <a:r>
              <a:rPr sz="900" spc="-3" dirty="0">
                <a:latin typeface="Tahoma"/>
                <a:cs typeface="Tahoma"/>
              </a:rPr>
              <a:t>neuron whose</a:t>
            </a:r>
            <a:r>
              <a:rPr sz="900" spc="3" dirty="0">
                <a:latin typeface="Tahoma"/>
                <a:cs typeface="Tahoma"/>
              </a:rPr>
              <a:t> </a:t>
            </a:r>
            <a:r>
              <a:rPr sz="900" spc="-3" dirty="0">
                <a:latin typeface="Tahoma"/>
                <a:cs typeface="Tahoma"/>
              </a:rPr>
              <a:t>weights</a:t>
            </a:r>
            <a:r>
              <a:rPr sz="900" dirty="0">
                <a:latin typeface="Tahoma"/>
                <a:cs typeface="Tahoma"/>
              </a:rPr>
              <a:t> </a:t>
            </a:r>
            <a:r>
              <a:rPr sz="900" spc="-3" dirty="0">
                <a:latin typeface="Tahoma"/>
                <a:cs typeface="Tahoma"/>
              </a:rPr>
              <a:t>are</a:t>
            </a:r>
            <a:r>
              <a:rPr sz="900" spc="8" dirty="0">
                <a:latin typeface="Tahoma"/>
                <a:cs typeface="Tahoma"/>
              </a:rPr>
              <a:t> </a:t>
            </a:r>
            <a:r>
              <a:rPr sz="900" dirty="0">
                <a:latin typeface="Tahoma"/>
                <a:cs typeface="Tahoma"/>
              </a:rPr>
              <a:t>most</a:t>
            </a:r>
            <a:r>
              <a:rPr sz="900" spc="3" dirty="0">
                <a:latin typeface="Tahoma"/>
                <a:cs typeface="Tahoma"/>
              </a:rPr>
              <a:t> </a:t>
            </a:r>
            <a:r>
              <a:rPr sz="900" spc="-3" dirty="0">
                <a:latin typeface="Tahoma"/>
                <a:cs typeface="Tahoma"/>
              </a:rPr>
              <a:t>similar</a:t>
            </a:r>
            <a:r>
              <a:rPr sz="900" spc="8" dirty="0">
                <a:latin typeface="Tahoma"/>
                <a:cs typeface="Tahoma"/>
              </a:rPr>
              <a:t> </a:t>
            </a:r>
            <a:r>
              <a:rPr sz="900" spc="-3" dirty="0">
                <a:latin typeface="Tahoma"/>
                <a:cs typeface="Tahoma"/>
              </a:rPr>
              <a:t>to </a:t>
            </a:r>
            <a:r>
              <a:rPr sz="900" dirty="0">
                <a:latin typeface="Tahoma"/>
                <a:cs typeface="Tahoma"/>
              </a:rPr>
              <a:t>the</a:t>
            </a:r>
            <a:endParaRPr sz="900">
              <a:latin typeface="Tahoma"/>
              <a:cs typeface="Tahoma"/>
            </a:endParaRPr>
          </a:p>
          <a:p>
            <a:pPr marL="275398"/>
            <a:r>
              <a:rPr sz="900" dirty="0">
                <a:latin typeface="Tahoma"/>
                <a:cs typeface="Tahoma"/>
              </a:rPr>
              <a:t>input</a:t>
            </a:r>
            <a:r>
              <a:rPr sz="900" spc="-5" dirty="0">
                <a:latin typeface="Tahoma"/>
                <a:cs typeface="Tahoma"/>
              </a:rPr>
              <a:t> </a:t>
            </a:r>
            <a:r>
              <a:rPr sz="900" dirty="0">
                <a:latin typeface="Tahoma"/>
                <a:cs typeface="Tahoma"/>
              </a:rPr>
              <a:t>instance </a:t>
            </a:r>
            <a:r>
              <a:rPr sz="900" spc="-3" dirty="0">
                <a:latin typeface="Tahoma"/>
                <a:cs typeface="Tahoma"/>
              </a:rPr>
              <a:t>(winner).</a:t>
            </a:r>
            <a:r>
              <a:rPr sz="900" spc="5" dirty="0">
                <a:latin typeface="Tahoma"/>
                <a:cs typeface="Tahoma"/>
              </a:rPr>
              <a:t> </a:t>
            </a:r>
            <a:r>
              <a:rPr sz="900" dirty="0">
                <a:latin typeface="Tahoma"/>
                <a:cs typeface="Tahoma"/>
              </a:rPr>
              <a:t>The neurons</a:t>
            </a:r>
            <a:r>
              <a:rPr sz="900" spc="-8" dirty="0">
                <a:latin typeface="Tahoma"/>
                <a:cs typeface="Tahoma"/>
              </a:rPr>
              <a:t> </a:t>
            </a:r>
            <a:r>
              <a:rPr sz="900" spc="-3" dirty="0">
                <a:latin typeface="Tahoma"/>
                <a:cs typeface="Tahoma"/>
              </a:rPr>
              <a:t>are</a:t>
            </a:r>
            <a:r>
              <a:rPr sz="900" spc="8" dirty="0">
                <a:latin typeface="Tahoma"/>
                <a:cs typeface="Tahoma"/>
              </a:rPr>
              <a:t> </a:t>
            </a:r>
            <a:r>
              <a:rPr sz="900" spc="-3" dirty="0">
                <a:latin typeface="Tahoma"/>
                <a:cs typeface="Tahoma"/>
              </a:rPr>
              <a:t>competing</a:t>
            </a:r>
            <a:r>
              <a:rPr sz="900" dirty="0">
                <a:latin typeface="Tahoma"/>
                <a:cs typeface="Tahoma"/>
              </a:rPr>
              <a:t> </a:t>
            </a:r>
            <a:r>
              <a:rPr sz="900" spc="-3" dirty="0">
                <a:latin typeface="Tahoma"/>
                <a:cs typeface="Tahoma"/>
              </a:rPr>
              <a:t>to</a:t>
            </a:r>
            <a:r>
              <a:rPr sz="900" spc="8" dirty="0">
                <a:latin typeface="Tahoma"/>
                <a:cs typeface="Tahoma"/>
              </a:rPr>
              <a:t> </a:t>
            </a:r>
            <a:r>
              <a:rPr sz="900" dirty="0">
                <a:latin typeface="Tahoma"/>
                <a:cs typeface="Tahoma"/>
              </a:rPr>
              <a:t>be</a:t>
            </a:r>
            <a:r>
              <a:rPr sz="900" spc="5" dirty="0">
                <a:latin typeface="Tahoma"/>
                <a:cs typeface="Tahoma"/>
              </a:rPr>
              <a:t> </a:t>
            </a:r>
            <a:r>
              <a:rPr sz="900" spc="-3" dirty="0">
                <a:latin typeface="Tahoma"/>
                <a:cs typeface="Tahoma"/>
              </a:rPr>
              <a:t>the</a:t>
            </a:r>
            <a:r>
              <a:rPr sz="900" dirty="0">
                <a:latin typeface="Tahoma"/>
                <a:cs typeface="Tahoma"/>
              </a:rPr>
              <a:t> </a:t>
            </a:r>
            <a:r>
              <a:rPr sz="900" spc="-20" dirty="0">
                <a:latin typeface="Tahoma"/>
                <a:cs typeface="Tahoma"/>
              </a:rPr>
              <a:t>winner.</a:t>
            </a:r>
            <a:endParaRPr sz="900">
              <a:latin typeface="Tahoma"/>
              <a:cs typeface="Tahoma"/>
            </a:endParaRPr>
          </a:p>
          <a:p>
            <a:pPr>
              <a:spcBef>
                <a:spcPts val="25"/>
              </a:spcBef>
            </a:pPr>
            <a:endParaRPr sz="900">
              <a:latin typeface="Tahoma"/>
              <a:cs typeface="Tahoma"/>
            </a:endParaRPr>
          </a:p>
          <a:p>
            <a:pPr marL="275398" marR="249460" indent="36186"/>
            <a:r>
              <a:rPr sz="900" dirty="0">
                <a:solidFill>
                  <a:srgbClr val="FF0000"/>
                </a:solidFill>
                <a:latin typeface="Tahoma"/>
                <a:cs typeface="Tahoma"/>
              </a:rPr>
              <a:t>2:</a:t>
            </a:r>
            <a:r>
              <a:rPr sz="900" spc="3" dirty="0">
                <a:solidFill>
                  <a:srgbClr val="FF0000"/>
                </a:solidFill>
                <a:latin typeface="Tahoma"/>
                <a:cs typeface="Tahoma"/>
              </a:rPr>
              <a:t> </a:t>
            </a:r>
            <a:r>
              <a:rPr sz="900" b="1" spc="-3" dirty="0">
                <a:latin typeface="Tahoma"/>
                <a:cs typeface="Tahoma"/>
              </a:rPr>
              <a:t>Cooperation</a:t>
            </a:r>
            <a:r>
              <a:rPr sz="900" spc="-3" dirty="0">
                <a:latin typeface="Tahoma"/>
                <a:cs typeface="Tahoma"/>
              </a:rPr>
              <a:t>:</a:t>
            </a:r>
            <a:r>
              <a:rPr sz="900" spc="3" dirty="0">
                <a:latin typeface="Tahoma"/>
                <a:cs typeface="Tahoma"/>
              </a:rPr>
              <a:t> </a:t>
            </a:r>
            <a:r>
              <a:rPr sz="900" spc="-3" dirty="0">
                <a:latin typeface="Tahoma"/>
                <a:cs typeface="Tahoma"/>
              </a:rPr>
              <a:t>Determine</a:t>
            </a:r>
            <a:r>
              <a:rPr sz="900" spc="5" dirty="0">
                <a:latin typeface="Tahoma"/>
                <a:cs typeface="Tahoma"/>
              </a:rPr>
              <a:t> </a:t>
            </a:r>
            <a:r>
              <a:rPr sz="900" spc="-3" dirty="0">
                <a:latin typeface="Tahoma"/>
                <a:cs typeface="Tahoma"/>
              </a:rPr>
              <a:t>the</a:t>
            </a:r>
            <a:r>
              <a:rPr sz="900" spc="5" dirty="0">
                <a:latin typeface="Tahoma"/>
                <a:cs typeface="Tahoma"/>
              </a:rPr>
              <a:t> </a:t>
            </a:r>
            <a:r>
              <a:rPr sz="900" spc="-3" dirty="0">
                <a:latin typeface="Tahoma"/>
                <a:cs typeface="Tahoma"/>
              </a:rPr>
              <a:t>neighborhood</a:t>
            </a:r>
            <a:r>
              <a:rPr sz="900" spc="5" dirty="0">
                <a:latin typeface="Tahoma"/>
                <a:cs typeface="Tahoma"/>
              </a:rPr>
              <a:t> </a:t>
            </a:r>
            <a:r>
              <a:rPr sz="900" dirty="0">
                <a:latin typeface="Tahoma"/>
                <a:cs typeface="Tahoma"/>
              </a:rPr>
              <a:t>of</a:t>
            </a:r>
            <a:r>
              <a:rPr sz="900" spc="3" dirty="0">
                <a:latin typeface="Tahoma"/>
                <a:cs typeface="Tahoma"/>
              </a:rPr>
              <a:t> </a:t>
            </a:r>
            <a:r>
              <a:rPr sz="900" spc="-3" dirty="0">
                <a:latin typeface="Tahoma"/>
                <a:cs typeface="Tahoma"/>
              </a:rPr>
              <a:t>the winner</a:t>
            </a:r>
            <a:r>
              <a:rPr sz="900" spc="3" dirty="0">
                <a:latin typeface="Tahoma"/>
                <a:cs typeface="Tahoma"/>
              </a:rPr>
              <a:t> </a:t>
            </a:r>
            <a:r>
              <a:rPr sz="900" spc="-3" dirty="0">
                <a:latin typeface="Tahoma"/>
                <a:cs typeface="Tahoma"/>
              </a:rPr>
              <a:t>neuron,</a:t>
            </a:r>
            <a:r>
              <a:rPr sz="900" spc="3" dirty="0">
                <a:latin typeface="Tahoma"/>
                <a:cs typeface="Tahoma"/>
              </a:rPr>
              <a:t> </a:t>
            </a:r>
            <a:r>
              <a:rPr sz="900" dirty="0">
                <a:latin typeface="Tahoma"/>
                <a:cs typeface="Tahoma"/>
              </a:rPr>
              <a:t>in </a:t>
            </a:r>
            <a:r>
              <a:rPr sz="900" spc="3" dirty="0">
                <a:latin typeface="Tahoma"/>
                <a:cs typeface="Tahoma"/>
              </a:rPr>
              <a:t> </a:t>
            </a:r>
            <a:r>
              <a:rPr sz="900" spc="-3" dirty="0">
                <a:latin typeface="Tahoma"/>
                <a:cs typeface="Tahoma"/>
              </a:rPr>
              <a:t>which</a:t>
            </a:r>
            <a:r>
              <a:rPr sz="900" spc="-5" dirty="0">
                <a:latin typeface="Tahoma"/>
                <a:cs typeface="Tahoma"/>
              </a:rPr>
              <a:t> </a:t>
            </a:r>
            <a:r>
              <a:rPr sz="900" dirty="0">
                <a:latin typeface="Tahoma"/>
                <a:cs typeface="Tahoma"/>
              </a:rPr>
              <a:t>all</a:t>
            </a:r>
            <a:r>
              <a:rPr sz="900" spc="3" dirty="0">
                <a:latin typeface="Tahoma"/>
                <a:cs typeface="Tahoma"/>
              </a:rPr>
              <a:t> </a:t>
            </a:r>
            <a:r>
              <a:rPr sz="900" spc="-3" dirty="0">
                <a:latin typeface="Tahoma"/>
                <a:cs typeface="Tahoma"/>
              </a:rPr>
              <a:t>neurons </a:t>
            </a:r>
            <a:r>
              <a:rPr sz="900" dirty="0">
                <a:latin typeface="Tahoma"/>
                <a:cs typeface="Tahoma"/>
              </a:rPr>
              <a:t>should</a:t>
            </a:r>
            <a:r>
              <a:rPr sz="900" spc="-5" dirty="0">
                <a:latin typeface="Tahoma"/>
                <a:cs typeface="Tahoma"/>
              </a:rPr>
              <a:t> </a:t>
            </a:r>
            <a:r>
              <a:rPr sz="900" dirty="0">
                <a:latin typeface="Tahoma"/>
                <a:cs typeface="Tahoma"/>
              </a:rPr>
              <a:t>be</a:t>
            </a:r>
            <a:r>
              <a:rPr sz="900" spc="3" dirty="0">
                <a:latin typeface="Tahoma"/>
                <a:cs typeface="Tahoma"/>
              </a:rPr>
              <a:t> </a:t>
            </a:r>
            <a:r>
              <a:rPr sz="900" spc="-3" dirty="0">
                <a:latin typeface="Tahoma"/>
                <a:cs typeface="Tahoma"/>
              </a:rPr>
              <a:t>excited</a:t>
            </a:r>
            <a:r>
              <a:rPr sz="900" spc="8" dirty="0">
                <a:latin typeface="Tahoma"/>
                <a:cs typeface="Tahoma"/>
              </a:rPr>
              <a:t> </a:t>
            </a:r>
            <a:r>
              <a:rPr sz="900" spc="-3" dirty="0">
                <a:latin typeface="Tahoma"/>
                <a:cs typeface="Tahoma"/>
              </a:rPr>
              <a:t>for</a:t>
            </a:r>
            <a:r>
              <a:rPr sz="900" dirty="0">
                <a:latin typeface="Tahoma"/>
                <a:cs typeface="Tahoma"/>
              </a:rPr>
              <a:t> </a:t>
            </a:r>
            <a:r>
              <a:rPr sz="900" spc="-3" dirty="0">
                <a:latin typeface="Tahoma"/>
                <a:cs typeface="Tahoma"/>
              </a:rPr>
              <a:t>being</a:t>
            </a:r>
            <a:r>
              <a:rPr sz="900" spc="3" dirty="0">
                <a:latin typeface="Tahoma"/>
                <a:cs typeface="Tahoma"/>
              </a:rPr>
              <a:t> </a:t>
            </a:r>
            <a:r>
              <a:rPr sz="900" spc="-3" dirty="0">
                <a:latin typeface="Tahoma"/>
                <a:cs typeface="Tahoma"/>
              </a:rPr>
              <a:t>reasonably</a:t>
            </a:r>
            <a:r>
              <a:rPr sz="900" spc="5" dirty="0">
                <a:latin typeface="Tahoma"/>
                <a:cs typeface="Tahoma"/>
              </a:rPr>
              <a:t> </a:t>
            </a:r>
            <a:r>
              <a:rPr sz="900" spc="-3" dirty="0">
                <a:latin typeface="Tahoma"/>
                <a:cs typeface="Tahoma"/>
              </a:rPr>
              <a:t>similar</a:t>
            </a:r>
            <a:r>
              <a:rPr sz="900" spc="8" dirty="0">
                <a:latin typeface="Tahoma"/>
                <a:cs typeface="Tahoma"/>
              </a:rPr>
              <a:t> </a:t>
            </a:r>
            <a:r>
              <a:rPr sz="900" spc="-3" dirty="0">
                <a:latin typeface="Tahoma"/>
                <a:cs typeface="Tahoma"/>
              </a:rPr>
              <a:t>to </a:t>
            </a:r>
            <a:r>
              <a:rPr sz="900" dirty="0">
                <a:latin typeface="Tahoma"/>
                <a:cs typeface="Tahoma"/>
              </a:rPr>
              <a:t>the </a:t>
            </a:r>
            <a:r>
              <a:rPr sz="900" spc="3" dirty="0">
                <a:latin typeface="Tahoma"/>
                <a:cs typeface="Tahoma"/>
              </a:rPr>
              <a:t> </a:t>
            </a:r>
            <a:r>
              <a:rPr sz="900" dirty="0">
                <a:latin typeface="Tahoma"/>
                <a:cs typeface="Tahoma"/>
              </a:rPr>
              <a:t>input</a:t>
            </a:r>
            <a:r>
              <a:rPr sz="900" spc="-5" dirty="0">
                <a:latin typeface="Tahoma"/>
                <a:cs typeface="Tahoma"/>
              </a:rPr>
              <a:t> </a:t>
            </a:r>
            <a:r>
              <a:rPr sz="900" spc="-3" dirty="0">
                <a:latin typeface="Tahoma"/>
                <a:cs typeface="Tahoma"/>
              </a:rPr>
              <a:t>instance.</a:t>
            </a:r>
            <a:r>
              <a:rPr sz="900" dirty="0">
                <a:latin typeface="Tahoma"/>
                <a:cs typeface="Tahoma"/>
              </a:rPr>
              <a:t> These</a:t>
            </a:r>
            <a:r>
              <a:rPr sz="900" spc="-8" dirty="0">
                <a:latin typeface="Tahoma"/>
                <a:cs typeface="Tahoma"/>
              </a:rPr>
              <a:t> </a:t>
            </a:r>
            <a:r>
              <a:rPr sz="900" spc="-3" dirty="0">
                <a:latin typeface="Tahoma"/>
                <a:cs typeface="Tahoma"/>
              </a:rPr>
              <a:t>neurons</a:t>
            </a:r>
            <a:r>
              <a:rPr sz="900" dirty="0">
                <a:latin typeface="Tahoma"/>
                <a:cs typeface="Tahoma"/>
              </a:rPr>
              <a:t> </a:t>
            </a:r>
            <a:r>
              <a:rPr sz="900" spc="-3" dirty="0">
                <a:latin typeface="Tahoma"/>
                <a:cs typeface="Tahoma"/>
              </a:rPr>
              <a:t>can</a:t>
            </a:r>
            <a:r>
              <a:rPr sz="900" dirty="0">
                <a:latin typeface="Tahoma"/>
                <a:cs typeface="Tahoma"/>
              </a:rPr>
              <a:t> be</a:t>
            </a:r>
            <a:r>
              <a:rPr sz="900" spc="5" dirty="0">
                <a:latin typeface="Tahoma"/>
                <a:cs typeface="Tahoma"/>
              </a:rPr>
              <a:t> </a:t>
            </a:r>
            <a:r>
              <a:rPr sz="900" spc="-3" dirty="0">
                <a:latin typeface="Tahoma"/>
                <a:cs typeface="Tahoma"/>
              </a:rPr>
              <a:t>seen</a:t>
            </a:r>
            <a:r>
              <a:rPr sz="900" spc="5" dirty="0">
                <a:latin typeface="Tahoma"/>
                <a:cs typeface="Tahoma"/>
              </a:rPr>
              <a:t> </a:t>
            </a:r>
            <a:r>
              <a:rPr sz="900" dirty="0">
                <a:latin typeface="Tahoma"/>
                <a:cs typeface="Tahoma"/>
              </a:rPr>
              <a:t>as </a:t>
            </a:r>
            <a:r>
              <a:rPr sz="900" spc="-5" dirty="0">
                <a:latin typeface="Tahoma"/>
                <a:cs typeface="Tahoma"/>
              </a:rPr>
              <a:t>cooperating</a:t>
            </a:r>
            <a:r>
              <a:rPr sz="900" spc="15" dirty="0">
                <a:latin typeface="Tahoma"/>
                <a:cs typeface="Tahoma"/>
              </a:rPr>
              <a:t> </a:t>
            </a:r>
            <a:r>
              <a:rPr sz="900" spc="-3" dirty="0">
                <a:latin typeface="Tahoma"/>
                <a:cs typeface="Tahoma"/>
              </a:rPr>
              <a:t>with</a:t>
            </a:r>
            <a:r>
              <a:rPr sz="900" spc="5" dirty="0">
                <a:latin typeface="Tahoma"/>
                <a:cs typeface="Tahoma"/>
              </a:rPr>
              <a:t> </a:t>
            </a:r>
            <a:r>
              <a:rPr sz="900" spc="-3" dirty="0">
                <a:latin typeface="Tahoma"/>
                <a:cs typeface="Tahoma"/>
              </a:rPr>
              <a:t>each</a:t>
            </a:r>
            <a:r>
              <a:rPr sz="900" dirty="0">
                <a:latin typeface="Tahoma"/>
                <a:cs typeface="Tahoma"/>
              </a:rPr>
              <a:t> </a:t>
            </a:r>
            <a:r>
              <a:rPr sz="900" spc="-20" dirty="0">
                <a:latin typeface="Tahoma"/>
                <a:cs typeface="Tahoma"/>
              </a:rPr>
              <a:t>other.</a:t>
            </a:r>
            <a:endParaRPr sz="900">
              <a:latin typeface="Tahoma"/>
              <a:cs typeface="Tahoma"/>
            </a:endParaRPr>
          </a:p>
          <a:p>
            <a:pPr>
              <a:spcBef>
                <a:spcPts val="15"/>
              </a:spcBef>
            </a:pPr>
            <a:endParaRPr sz="900">
              <a:latin typeface="Tahoma"/>
              <a:cs typeface="Tahoma"/>
            </a:endParaRPr>
          </a:p>
          <a:p>
            <a:pPr marL="275398" marR="475222" indent="36186">
              <a:lnSpc>
                <a:spcPts val="1069"/>
              </a:lnSpc>
              <a:spcBef>
                <a:spcPts val="3"/>
              </a:spcBef>
            </a:pPr>
            <a:r>
              <a:rPr sz="900" dirty="0">
                <a:solidFill>
                  <a:srgbClr val="FF0000"/>
                </a:solidFill>
                <a:latin typeface="Tahoma"/>
                <a:cs typeface="Tahoma"/>
              </a:rPr>
              <a:t>3: </a:t>
            </a:r>
            <a:r>
              <a:rPr sz="900" b="1" spc="-3" dirty="0">
                <a:latin typeface="Tahoma"/>
                <a:cs typeface="Tahoma"/>
              </a:rPr>
              <a:t>Adaptation</a:t>
            </a:r>
            <a:r>
              <a:rPr sz="900" spc="-3" dirty="0">
                <a:latin typeface="Tahoma"/>
                <a:cs typeface="Tahoma"/>
              </a:rPr>
              <a:t>: </a:t>
            </a:r>
            <a:r>
              <a:rPr sz="900" dirty="0">
                <a:latin typeface="Tahoma"/>
                <a:cs typeface="Tahoma"/>
              </a:rPr>
              <a:t>Update </a:t>
            </a:r>
            <a:r>
              <a:rPr sz="900" spc="-3" dirty="0">
                <a:latin typeface="Tahoma"/>
                <a:cs typeface="Tahoma"/>
              </a:rPr>
              <a:t>the winner </a:t>
            </a:r>
            <a:r>
              <a:rPr sz="900" dirty="0">
                <a:latin typeface="Tahoma"/>
                <a:cs typeface="Tahoma"/>
              </a:rPr>
              <a:t>and its neighbors </a:t>
            </a:r>
            <a:r>
              <a:rPr sz="900" spc="-3" dirty="0">
                <a:latin typeface="Tahoma"/>
                <a:cs typeface="Tahoma"/>
              </a:rPr>
              <a:t>so that they are </a:t>
            </a:r>
            <a:r>
              <a:rPr sz="900" spc="-277" dirty="0">
                <a:latin typeface="Tahoma"/>
                <a:cs typeface="Tahoma"/>
              </a:rPr>
              <a:t> </a:t>
            </a:r>
            <a:r>
              <a:rPr sz="900" spc="-3" dirty="0">
                <a:latin typeface="Tahoma"/>
                <a:cs typeface="Tahoma"/>
              </a:rPr>
              <a:t>even</a:t>
            </a:r>
            <a:r>
              <a:rPr sz="900" spc="-5" dirty="0">
                <a:latin typeface="Tahoma"/>
                <a:cs typeface="Tahoma"/>
              </a:rPr>
              <a:t> </a:t>
            </a:r>
            <a:r>
              <a:rPr sz="900" spc="-3" dirty="0">
                <a:latin typeface="Tahoma"/>
                <a:cs typeface="Tahoma"/>
              </a:rPr>
              <a:t>more</a:t>
            </a:r>
            <a:r>
              <a:rPr sz="900" spc="8" dirty="0">
                <a:latin typeface="Tahoma"/>
                <a:cs typeface="Tahoma"/>
              </a:rPr>
              <a:t> </a:t>
            </a:r>
            <a:r>
              <a:rPr sz="900" spc="-3" dirty="0">
                <a:latin typeface="Tahoma"/>
                <a:cs typeface="Tahoma"/>
              </a:rPr>
              <a:t>similar</a:t>
            </a:r>
            <a:r>
              <a:rPr sz="900" spc="8" dirty="0">
                <a:latin typeface="Tahoma"/>
                <a:cs typeface="Tahoma"/>
              </a:rPr>
              <a:t> </a:t>
            </a:r>
            <a:r>
              <a:rPr sz="900" spc="-3" dirty="0">
                <a:latin typeface="Tahoma"/>
                <a:cs typeface="Tahoma"/>
              </a:rPr>
              <a:t>to </a:t>
            </a:r>
            <a:r>
              <a:rPr sz="900" dirty="0">
                <a:latin typeface="Tahoma"/>
                <a:cs typeface="Tahoma"/>
              </a:rPr>
              <a:t>the input</a:t>
            </a:r>
            <a:r>
              <a:rPr sz="900" spc="-5" dirty="0">
                <a:latin typeface="Tahoma"/>
                <a:cs typeface="Tahoma"/>
              </a:rPr>
              <a:t> </a:t>
            </a:r>
            <a:r>
              <a:rPr sz="900" spc="-3" dirty="0">
                <a:latin typeface="Tahoma"/>
                <a:cs typeface="Tahoma"/>
              </a:rPr>
              <a:t>instance.</a:t>
            </a:r>
            <a:endParaRPr sz="900">
              <a:latin typeface="Tahoma"/>
              <a:cs typeface="Tahoma"/>
            </a:endParaRPr>
          </a:p>
        </p:txBody>
      </p:sp>
      <p:sp>
        <p:nvSpPr>
          <p:cNvPr id="3" name="object 3"/>
          <p:cNvSpPr txBox="1">
            <a:spLocks noGrp="1"/>
          </p:cNvSpPr>
          <p:nvPr>
            <p:ph type="title"/>
          </p:nvPr>
        </p:nvSpPr>
        <p:spPr>
          <a:xfrm>
            <a:off x="323850" y="130175"/>
            <a:ext cx="2034847"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a:t>
            </a:r>
            <a:r>
              <a:rPr sz="1600" spc="-35" dirty="0">
                <a:solidFill>
                  <a:srgbClr val="333399"/>
                </a:solidFill>
              </a:rPr>
              <a:t> </a:t>
            </a:r>
            <a:r>
              <a:rPr sz="1600" dirty="0">
                <a:solidFill>
                  <a:srgbClr val="333399"/>
                </a:solidFill>
              </a:rPr>
              <a:t>-Algorithm</a:t>
            </a:r>
            <a:endParaRPr sz="1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51" y="854933"/>
            <a:ext cx="4203834" cy="513975"/>
          </a:xfrm>
          <a:prstGeom prst="rect">
            <a:avLst/>
          </a:prstGeom>
        </p:spPr>
        <p:txBody>
          <a:bodyPr vert="horz" wrap="square" lIns="0" tIns="6084" rIns="0" bIns="0" rtlCol="0">
            <a:spAutoFit/>
          </a:bodyPr>
          <a:lstStyle/>
          <a:p>
            <a:pPr marL="179329" marR="2562" indent="-172924">
              <a:spcBef>
                <a:spcPts val="48"/>
              </a:spcBef>
              <a:buClr>
                <a:srgbClr val="3333CC"/>
              </a:buClr>
              <a:buSzPct val="59090"/>
              <a:buFont typeface="Wingdings"/>
              <a:buChar char=""/>
              <a:tabLst>
                <a:tab pos="179009" algn="l"/>
                <a:tab pos="179329" algn="l"/>
              </a:tabLst>
            </a:pPr>
            <a:r>
              <a:rPr sz="1100" spc="-3" dirty="0">
                <a:latin typeface="Tahoma"/>
                <a:cs typeface="Tahoma"/>
              </a:rPr>
              <a:t>In </a:t>
            </a:r>
            <a:r>
              <a:rPr sz="1100" spc="-5" dirty="0">
                <a:latin typeface="Tahoma"/>
                <a:cs typeface="Tahoma"/>
              </a:rPr>
              <a:t>the</a:t>
            </a:r>
            <a:r>
              <a:rPr sz="1100" spc="10" dirty="0">
                <a:latin typeface="Tahoma"/>
                <a:cs typeface="Tahoma"/>
              </a:rPr>
              <a:t> </a:t>
            </a:r>
            <a:r>
              <a:rPr sz="1100" spc="-3" dirty="0">
                <a:latin typeface="Tahoma"/>
                <a:cs typeface="Tahoma"/>
              </a:rPr>
              <a:t>learning </a:t>
            </a:r>
            <a:r>
              <a:rPr sz="1100" spc="-5" dirty="0">
                <a:latin typeface="Tahoma"/>
                <a:cs typeface="Tahoma"/>
              </a:rPr>
              <a:t>algorithm,</a:t>
            </a:r>
            <a:r>
              <a:rPr sz="1100" spc="3" dirty="0">
                <a:latin typeface="Tahoma"/>
                <a:cs typeface="Tahoma"/>
              </a:rPr>
              <a:t> </a:t>
            </a:r>
            <a:r>
              <a:rPr sz="1100" spc="-3" dirty="0">
                <a:latin typeface="Tahoma"/>
                <a:cs typeface="Tahoma"/>
              </a:rPr>
              <a:t>we</a:t>
            </a:r>
            <a:r>
              <a:rPr sz="1100" spc="8" dirty="0">
                <a:latin typeface="Tahoma"/>
                <a:cs typeface="Tahoma"/>
              </a:rPr>
              <a:t> </a:t>
            </a:r>
            <a:r>
              <a:rPr sz="1100" spc="-3" dirty="0">
                <a:latin typeface="Tahoma"/>
                <a:cs typeface="Tahoma"/>
              </a:rPr>
              <a:t>have</a:t>
            </a:r>
            <a:r>
              <a:rPr sz="1100" spc="3" dirty="0">
                <a:latin typeface="Tahoma"/>
                <a:cs typeface="Tahoma"/>
              </a:rPr>
              <a:t> </a:t>
            </a:r>
            <a:r>
              <a:rPr sz="1100" spc="-3" dirty="0">
                <a:latin typeface="Tahoma"/>
                <a:cs typeface="Tahoma"/>
              </a:rPr>
              <a:t>to</a:t>
            </a:r>
            <a:r>
              <a:rPr sz="1100" spc="8" dirty="0">
                <a:latin typeface="Tahoma"/>
                <a:cs typeface="Tahoma"/>
              </a:rPr>
              <a:t> </a:t>
            </a:r>
            <a:r>
              <a:rPr sz="1100" spc="-5" dirty="0">
                <a:latin typeface="Tahoma"/>
                <a:cs typeface="Tahoma"/>
              </a:rPr>
              <a:t>ﬁnd</a:t>
            </a:r>
            <a:r>
              <a:rPr sz="1100" spc="5" dirty="0">
                <a:latin typeface="Tahoma"/>
                <a:cs typeface="Tahoma"/>
              </a:rPr>
              <a:t> </a:t>
            </a:r>
            <a:r>
              <a:rPr sz="1100" spc="-5" dirty="0">
                <a:latin typeface="Tahoma"/>
                <a:cs typeface="Tahoma"/>
              </a:rPr>
              <a:t>the</a:t>
            </a:r>
            <a:r>
              <a:rPr sz="1100" spc="-3" dirty="0">
                <a:latin typeface="Tahoma"/>
                <a:cs typeface="Tahoma"/>
              </a:rPr>
              <a:t> neuron</a:t>
            </a:r>
            <a:r>
              <a:rPr sz="1100" spc="8" dirty="0">
                <a:latin typeface="Tahoma"/>
                <a:cs typeface="Tahoma"/>
              </a:rPr>
              <a:t> </a:t>
            </a:r>
            <a:r>
              <a:rPr sz="1100" spc="-5" dirty="0">
                <a:latin typeface="Tahoma"/>
                <a:cs typeface="Tahoma"/>
              </a:rPr>
              <a:t>whose </a:t>
            </a:r>
            <a:r>
              <a:rPr sz="1100" spc="-3" dirty="0">
                <a:latin typeface="Tahoma"/>
                <a:cs typeface="Tahoma"/>
              </a:rPr>
              <a:t> </a:t>
            </a:r>
            <a:r>
              <a:rPr sz="1100" spc="-5" dirty="0">
                <a:latin typeface="Tahoma"/>
                <a:cs typeface="Tahoma"/>
              </a:rPr>
              <a:t>weights</a:t>
            </a:r>
            <a:r>
              <a:rPr sz="1100" spc="10" dirty="0">
                <a:latin typeface="Tahoma"/>
                <a:cs typeface="Tahoma"/>
              </a:rPr>
              <a:t> </a:t>
            </a:r>
            <a:r>
              <a:rPr sz="1100" spc="-3" dirty="0">
                <a:latin typeface="Tahoma"/>
                <a:cs typeface="Tahoma"/>
              </a:rPr>
              <a:t>are</a:t>
            </a:r>
            <a:r>
              <a:rPr sz="1100" spc="3" dirty="0">
                <a:latin typeface="Tahoma"/>
                <a:cs typeface="Tahoma"/>
              </a:rPr>
              <a:t> </a:t>
            </a:r>
            <a:r>
              <a:rPr sz="1100" spc="-3" dirty="0">
                <a:latin typeface="Tahoma"/>
                <a:cs typeface="Tahoma"/>
              </a:rPr>
              <a:t>most</a:t>
            </a:r>
            <a:r>
              <a:rPr sz="1100" spc="13" dirty="0">
                <a:latin typeface="Tahoma"/>
                <a:cs typeface="Tahoma"/>
              </a:rPr>
              <a:t> </a:t>
            </a:r>
            <a:r>
              <a:rPr sz="1100" spc="-3" dirty="0">
                <a:latin typeface="Tahoma"/>
                <a:cs typeface="Tahoma"/>
              </a:rPr>
              <a:t>similar</a:t>
            </a:r>
            <a:r>
              <a:rPr sz="1100" spc="-5" dirty="0">
                <a:latin typeface="Tahoma"/>
                <a:cs typeface="Tahoma"/>
              </a:rPr>
              <a:t> </a:t>
            </a:r>
            <a:r>
              <a:rPr sz="1100" spc="-3" dirty="0">
                <a:latin typeface="Tahoma"/>
                <a:cs typeface="Tahoma"/>
              </a:rPr>
              <a:t>to</a:t>
            </a:r>
            <a:r>
              <a:rPr sz="1100" spc="8" dirty="0">
                <a:latin typeface="Tahoma"/>
                <a:cs typeface="Tahoma"/>
              </a:rPr>
              <a:t> </a:t>
            </a:r>
            <a:r>
              <a:rPr sz="1100" spc="-5" dirty="0">
                <a:latin typeface="Tahoma"/>
                <a:cs typeface="Tahoma"/>
              </a:rPr>
              <a:t>the</a:t>
            </a:r>
            <a:r>
              <a:rPr sz="1100" spc="10" dirty="0">
                <a:latin typeface="Tahoma"/>
                <a:cs typeface="Tahoma"/>
              </a:rPr>
              <a:t> </a:t>
            </a:r>
            <a:r>
              <a:rPr sz="1100" spc="-3" dirty="0">
                <a:latin typeface="Tahoma"/>
                <a:cs typeface="Tahoma"/>
              </a:rPr>
              <a:t>input instance</a:t>
            </a:r>
            <a:r>
              <a:rPr sz="1100" spc="8" dirty="0">
                <a:latin typeface="Tahoma"/>
                <a:cs typeface="Tahoma"/>
              </a:rPr>
              <a:t> </a:t>
            </a:r>
            <a:r>
              <a:rPr sz="1100" spc="-3" dirty="0">
                <a:latin typeface="Tahoma"/>
                <a:cs typeface="Tahoma"/>
              </a:rPr>
              <a:t>(</a:t>
            </a:r>
            <a:r>
              <a:rPr sz="1100" b="1" spc="-3" dirty="0">
                <a:latin typeface="Tahoma"/>
                <a:cs typeface="Tahoma"/>
              </a:rPr>
              <a:t>winner</a:t>
            </a:r>
            <a:r>
              <a:rPr sz="1100" spc="-3" dirty="0">
                <a:latin typeface="Tahoma"/>
                <a:cs typeface="Tahoma"/>
              </a:rPr>
              <a:t>).</a:t>
            </a:r>
            <a:r>
              <a:rPr sz="1100" spc="15" dirty="0">
                <a:latin typeface="Tahoma"/>
                <a:cs typeface="Tahoma"/>
              </a:rPr>
              <a:t> </a:t>
            </a:r>
            <a:r>
              <a:rPr sz="1100" spc="-5" dirty="0">
                <a:latin typeface="Tahoma"/>
                <a:cs typeface="Tahoma"/>
              </a:rPr>
              <a:t>How</a:t>
            </a:r>
            <a:r>
              <a:rPr sz="1100" spc="13" dirty="0">
                <a:latin typeface="Tahoma"/>
                <a:cs typeface="Tahoma"/>
              </a:rPr>
              <a:t> </a:t>
            </a:r>
            <a:r>
              <a:rPr sz="1100" spc="-5" dirty="0">
                <a:latin typeface="Tahoma"/>
                <a:cs typeface="Tahoma"/>
              </a:rPr>
              <a:t>to </a:t>
            </a:r>
            <a:r>
              <a:rPr sz="1100" spc="-340" dirty="0">
                <a:latin typeface="Tahoma"/>
                <a:cs typeface="Tahoma"/>
              </a:rPr>
              <a:t> </a:t>
            </a:r>
            <a:r>
              <a:rPr sz="1100" spc="-5" dirty="0">
                <a:latin typeface="Tahoma"/>
                <a:cs typeface="Tahoma"/>
              </a:rPr>
              <a:t>determine</a:t>
            </a:r>
            <a:r>
              <a:rPr sz="1100" spc="10" dirty="0">
                <a:latin typeface="Tahoma"/>
                <a:cs typeface="Tahoma"/>
              </a:rPr>
              <a:t> </a:t>
            </a:r>
            <a:r>
              <a:rPr sz="1100" spc="-3" dirty="0">
                <a:latin typeface="Tahoma"/>
                <a:cs typeface="Tahoma"/>
              </a:rPr>
              <a:t>the</a:t>
            </a:r>
            <a:r>
              <a:rPr sz="1100" spc="3" dirty="0">
                <a:latin typeface="Tahoma"/>
                <a:cs typeface="Tahoma"/>
              </a:rPr>
              <a:t> </a:t>
            </a:r>
            <a:r>
              <a:rPr sz="1100" spc="-5" dirty="0">
                <a:latin typeface="Tahoma"/>
                <a:cs typeface="Tahoma"/>
              </a:rPr>
              <a:t>winner?</a:t>
            </a:r>
            <a:endParaRPr sz="1100">
              <a:latin typeface="Tahoma"/>
              <a:cs typeface="Tahoma"/>
            </a:endParaRPr>
          </a:p>
        </p:txBody>
      </p:sp>
      <p:sp>
        <p:nvSpPr>
          <p:cNvPr id="3" name="object 3"/>
          <p:cNvSpPr txBox="1"/>
          <p:nvPr/>
        </p:nvSpPr>
        <p:spPr>
          <a:xfrm>
            <a:off x="154950" y="1599507"/>
            <a:ext cx="2205805" cy="175421"/>
          </a:xfrm>
          <a:prstGeom prst="rect">
            <a:avLst/>
          </a:prstGeom>
        </p:spPr>
        <p:txBody>
          <a:bodyPr vert="horz" wrap="square" lIns="0" tIns="6084" rIns="0" bIns="0" rtlCol="0">
            <a:spAutoFit/>
          </a:bodyPr>
          <a:lstStyle/>
          <a:p>
            <a:pPr marL="179329" indent="-172924">
              <a:spcBef>
                <a:spcPts val="48"/>
              </a:spcBef>
              <a:buClr>
                <a:srgbClr val="3333CC"/>
              </a:buClr>
              <a:buSzPct val="59090"/>
              <a:buFont typeface="Wingdings"/>
              <a:buChar char=""/>
              <a:tabLst>
                <a:tab pos="179009" algn="l"/>
                <a:tab pos="179329" algn="l"/>
              </a:tabLst>
            </a:pPr>
            <a:r>
              <a:rPr sz="1100" b="1" spc="-3" dirty="0">
                <a:latin typeface="Tahoma"/>
                <a:cs typeface="Tahoma"/>
              </a:rPr>
              <a:t>Similarity</a:t>
            </a:r>
            <a:r>
              <a:rPr sz="1100" b="1" spc="10" dirty="0">
                <a:latin typeface="Tahoma"/>
                <a:cs typeface="Tahoma"/>
              </a:rPr>
              <a:t> </a:t>
            </a:r>
            <a:r>
              <a:rPr sz="1100" spc="-3" dirty="0">
                <a:latin typeface="Tahoma"/>
                <a:cs typeface="Tahoma"/>
              </a:rPr>
              <a:t>(euclidean</a:t>
            </a:r>
            <a:r>
              <a:rPr sz="1100" spc="-8" dirty="0">
                <a:latin typeface="Tahoma"/>
                <a:cs typeface="Tahoma"/>
              </a:rPr>
              <a:t> </a:t>
            </a:r>
            <a:r>
              <a:rPr sz="1100" spc="-3" dirty="0">
                <a:latin typeface="Tahoma"/>
                <a:cs typeface="Tahoma"/>
              </a:rPr>
              <a:t>distance):</a:t>
            </a:r>
            <a:endParaRPr sz="1100">
              <a:latin typeface="Tahoma"/>
              <a:cs typeface="Tahoma"/>
            </a:endParaRPr>
          </a:p>
        </p:txBody>
      </p:sp>
      <p:sp>
        <p:nvSpPr>
          <p:cNvPr id="4" name="object 4"/>
          <p:cNvSpPr txBox="1">
            <a:spLocks noGrp="1"/>
          </p:cNvSpPr>
          <p:nvPr>
            <p:ph type="title"/>
          </p:nvPr>
        </p:nvSpPr>
        <p:spPr>
          <a:xfrm>
            <a:off x="247650" y="181963"/>
            <a:ext cx="2785269"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a:t>
            </a:r>
            <a:r>
              <a:rPr sz="1600" spc="-15" dirty="0">
                <a:solidFill>
                  <a:srgbClr val="333399"/>
                </a:solidFill>
              </a:rPr>
              <a:t> </a:t>
            </a:r>
            <a:r>
              <a:rPr sz="1600" dirty="0">
                <a:solidFill>
                  <a:srgbClr val="333399"/>
                </a:solidFill>
              </a:rPr>
              <a:t>–Algorithm</a:t>
            </a:r>
            <a:r>
              <a:rPr sz="1600" spc="-8" dirty="0">
                <a:solidFill>
                  <a:srgbClr val="333399"/>
                </a:solidFill>
              </a:rPr>
              <a:t> </a:t>
            </a:r>
            <a:r>
              <a:rPr sz="1600" dirty="0">
                <a:solidFill>
                  <a:srgbClr val="333399"/>
                </a:solidFill>
              </a:rPr>
              <a:t>(Competition)</a:t>
            </a:r>
            <a:endParaRPr sz="1600"/>
          </a:p>
        </p:txBody>
      </p:sp>
      <p:pic>
        <p:nvPicPr>
          <p:cNvPr id="5" name="object 5"/>
          <p:cNvPicPr/>
          <p:nvPr/>
        </p:nvPicPr>
        <p:blipFill>
          <a:blip r:embed="rId2" cstate="print"/>
          <a:stretch>
            <a:fillRect/>
          </a:stretch>
        </p:blipFill>
        <p:spPr>
          <a:xfrm>
            <a:off x="311214" y="2173040"/>
            <a:ext cx="3738712" cy="391455"/>
          </a:xfrm>
          <a:prstGeom prst="rect">
            <a:avLst/>
          </a:prstGeom>
        </p:spPr>
      </p:pic>
      <p:sp>
        <p:nvSpPr>
          <p:cNvPr id="6" name="object 6"/>
          <p:cNvSpPr txBox="1"/>
          <p:nvPr/>
        </p:nvSpPr>
        <p:spPr>
          <a:xfrm>
            <a:off x="885011" y="2782955"/>
            <a:ext cx="2910766" cy="144967"/>
          </a:xfrm>
          <a:prstGeom prst="rect">
            <a:avLst/>
          </a:prstGeom>
        </p:spPr>
        <p:txBody>
          <a:bodyPr vert="horz" wrap="square" lIns="0" tIns="6405" rIns="0" bIns="0" rtlCol="0">
            <a:spAutoFit/>
          </a:bodyPr>
          <a:lstStyle/>
          <a:p>
            <a:pPr marL="6405">
              <a:spcBef>
                <a:spcPts val="50"/>
              </a:spcBef>
            </a:pPr>
            <a:r>
              <a:rPr sz="900" b="1" dirty="0">
                <a:latin typeface="Tahoma"/>
                <a:cs typeface="Tahoma"/>
              </a:rPr>
              <a:t>Neuron</a:t>
            </a:r>
            <a:r>
              <a:rPr sz="900" b="1" spc="-8" dirty="0">
                <a:latin typeface="Tahoma"/>
                <a:cs typeface="Tahoma"/>
              </a:rPr>
              <a:t> </a:t>
            </a:r>
            <a:r>
              <a:rPr sz="900" b="1" dirty="0">
                <a:solidFill>
                  <a:srgbClr val="FF0000"/>
                </a:solidFill>
                <a:latin typeface="Tahoma"/>
                <a:cs typeface="Tahoma"/>
              </a:rPr>
              <a:t>i</a:t>
            </a:r>
            <a:r>
              <a:rPr sz="900" b="1" spc="-10" dirty="0">
                <a:solidFill>
                  <a:srgbClr val="FF0000"/>
                </a:solidFill>
                <a:latin typeface="Tahoma"/>
                <a:cs typeface="Tahoma"/>
              </a:rPr>
              <a:t> </a:t>
            </a:r>
            <a:r>
              <a:rPr sz="900" b="1" spc="-3" dirty="0">
                <a:latin typeface="Tahoma"/>
                <a:cs typeface="Tahoma"/>
              </a:rPr>
              <a:t>with</a:t>
            </a:r>
            <a:r>
              <a:rPr sz="900" b="1" spc="5" dirty="0">
                <a:latin typeface="Tahoma"/>
                <a:cs typeface="Tahoma"/>
              </a:rPr>
              <a:t> </a:t>
            </a:r>
            <a:r>
              <a:rPr sz="900" b="1" dirty="0">
                <a:latin typeface="Tahoma"/>
                <a:cs typeface="Tahoma"/>
              </a:rPr>
              <a:t>the</a:t>
            </a:r>
            <a:r>
              <a:rPr sz="900" b="1" spc="-5" dirty="0">
                <a:latin typeface="Tahoma"/>
                <a:cs typeface="Tahoma"/>
              </a:rPr>
              <a:t> </a:t>
            </a:r>
            <a:r>
              <a:rPr sz="900" b="1" spc="-3" dirty="0">
                <a:latin typeface="Tahoma"/>
                <a:cs typeface="Tahoma"/>
              </a:rPr>
              <a:t>minimum</a:t>
            </a:r>
            <a:r>
              <a:rPr sz="900" b="1" spc="-13" dirty="0">
                <a:latin typeface="Tahoma"/>
                <a:cs typeface="Tahoma"/>
              </a:rPr>
              <a:t> </a:t>
            </a:r>
            <a:r>
              <a:rPr sz="900" b="1" spc="-3" dirty="0">
                <a:latin typeface="Tahoma"/>
                <a:cs typeface="Tahoma"/>
              </a:rPr>
              <a:t>distance</a:t>
            </a:r>
            <a:r>
              <a:rPr sz="900" b="1" spc="8" dirty="0">
                <a:latin typeface="Tahoma"/>
                <a:cs typeface="Tahoma"/>
              </a:rPr>
              <a:t> </a:t>
            </a:r>
            <a:r>
              <a:rPr sz="900" b="1" dirty="0">
                <a:latin typeface="Tahoma"/>
                <a:cs typeface="Tahoma"/>
              </a:rPr>
              <a:t>is</a:t>
            </a:r>
            <a:r>
              <a:rPr sz="900" b="1" spc="-13" dirty="0">
                <a:latin typeface="Tahoma"/>
                <a:cs typeface="Tahoma"/>
              </a:rPr>
              <a:t> </a:t>
            </a:r>
            <a:r>
              <a:rPr sz="900" b="1" dirty="0">
                <a:latin typeface="Tahoma"/>
                <a:cs typeface="Tahoma"/>
              </a:rPr>
              <a:t>the</a:t>
            </a:r>
            <a:r>
              <a:rPr sz="900" b="1" spc="3" dirty="0">
                <a:latin typeface="Tahoma"/>
                <a:cs typeface="Tahoma"/>
              </a:rPr>
              <a:t> </a:t>
            </a:r>
            <a:r>
              <a:rPr sz="900" b="1" spc="-3" dirty="0">
                <a:latin typeface="Tahoma"/>
                <a:cs typeface="Tahoma"/>
              </a:rPr>
              <a:t>winner</a:t>
            </a:r>
            <a:endParaRPr sz="900">
              <a:latin typeface="Tahoma"/>
              <a:cs typeface="Tahoma"/>
            </a:endParaRPr>
          </a:p>
        </p:txBody>
      </p:sp>
      <p:sp>
        <p:nvSpPr>
          <p:cNvPr id="7" name="object 7"/>
          <p:cNvSpPr txBox="1"/>
          <p:nvPr/>
        </p:nvSpPr>
        <p:spPr>
          <a:xfrm>
            <a:off x="3257252" y="1677233"/>
            <a:ext cx="56986" cy="100417"/>
          </a:xfrm>
          <a:prstGeom prst="rect">
            <a:avLst/>
          </a:prstGeom>
        </p:spPr>
        <p:txBody>
          <a:bodyPr vert="horz" wrap="square" lIns="0" tIns="8006" rIns="0" bIns="0" rtlCol="0">
            <a:spAutoFit/>
          </a:bodyPr>
          <a:lstStyle/>
          <a:p>
            <a:pPr marL="6405">
              <a:spcBef>
                <a:spcPts val="63"/>
              </a:spcBef>
            </a:pPr>
            <a:r>
              <a:rPr sz="600" i="1" spc="-3" dirty="0">
                <a:latin typeface="Times New Roman"/>
                <a:cs typeface="Times New Roman"/>
              </a:rPr>
              <a:t>i</a:t>
            </a:r>
            <a:r>
              <a:rPr sz="600" i="1" spc="8" dirty="0">
                <a:latin typeface="Times New Roman"/>
                <a:cs typeface="Times New Roman"/>
              </a:rPr>
              <a:t>j</a:t>
            </a:r>
            <a:endParaRPr sz="600">
              <a:latin typeface="Times New Roman"/>
              <a:cs typeface="Times New Roman"/>
            </a:endParaRPr>
          </a:p>
        </p:txBody>
      </p:sp>
      <p:sp>
        <p:nvSpPr>
          <p:cNvPr id="8" name="object 8"/>
          <p:cNvSpPr txBox="1"/>
          <p:nvPr/>
        </p:nvSpPr>
        <p:spPr>
          <a:xfrm>
            <a:off x="2506072" y="1494644"/>
            <a:ext cx="752663" cy="564522"/>
          </a:xfrm>
          <a:prstGeom prst="rect">
            <a:avLst/>
          </a:prstGeom>
        </p:spPr>
        <p:txBody>
          <a:bodyPr vert="horz" wrap="square" lIns="0" tIns="30742" rIns="0" bIns="0" rtlCol="0">
            <a:spAutoFit/>
          </a:bodyPr>
          <a:lstStyle/>
          <a:p>
            <a:pPr marL="19214">
              <a:spcBef>
                <a:spcPts val="242"/>
              </a:spcBef>
            </a:pPr>
            <a:r>
              <a:rPr sz="1100" i="1" spc="30" dirty="0">
                <a:latin typeface="Times New Roman"/>
                <a:cs typeface="Times New Roman"/>
              </a:rPr>
              <a:t>D</a:t>
            </a:r>
            <a:r>
              <a:rPr sz="1100" i="1" spc="-131" dirty="0">
                <a:latin typeface="Times New Roman"/>
                <a:cs typeface="Times New Roman"/>
              </a:rPr>
              <a:t> </a:t>
            </a:r>
            <a:r>
              <a:rPr sz="1100" spc="13" dirty="0">
                <a:latin typeface="Times New Roman"/>
                <a:cs typeface="Times New Roman"/>
              </a:rPr>
              <a:t>(</a:t>
            </a:r>
            <a:r>
              <a:rPr sz="1100" spc="-88" dirty="0">
                <a:latin typeface="Times New Roman"/>
                <a:cs typeface="Times New Roman"/>
              </a:rPr>
              <a:t> </a:t>
            </a:r>
            <a:r>
              <a:rPr sz="1100" i="1" spc="10" dirty="0">
                <a:latin typeface="Times New Roman"/>
                <a:cs typeface="Times New Roman"/>
              </a:rPr>
              <a:t>j</a:t>
            </a:r>
            <a:r>
              <a:rPr sz="1100" i="1" spc="-73" dirty="0">
                <a:latin typeface="Times New Roman"/>
                <a:cs typeface="Times New Roman"/>
              </a:rPr>
              <a:t> </a:t>
            </a:r>
            <a:r>
              <a:rPr sz="1100" spc="13" dirty="0">
                <a:latin typeface="Times New Roman"/>
                <a:cs typeface="Times New Roman"/>
              </a:rPr>
              <a:t>)</a:t>
            </a:r>
            <a:r>
              <a:rPr sz="1100" spc="-23" dirty="0">
                <a:latin typeface="Times New Roman"/>
                <a:cs typeface="Times New Roman"/>
              </a:rPr>
              <a:t> </a:t>
            </a:r>
            <a:r>
              <a:rPr sz="1100" spc="23" dirty="0">
                <a:latin typeface="Symbol"/>
                <a:cs typeface="Symbol"/>
              </a:rPr>
              <a:t></a:t>
            </a:r>
            <a:r>
              <a:rPr sz="1100" spc="-38" dirty="0">
                <a:latin typeface="Times New Roman"/>
                <a:cs typeface="Times New Roman"/>
              </a:rPr>
              <a:t> </a:t>
            </a:r>
            <a:r>
              <a:rPr sz="2400" spc="155" baseline="-8818" dirty="0">
                <a:latin typeface="Symbol"/>
                <a:cs typeface="Symbol"/>
              </a:rPr>
              <a:t></a:t>
            </a:r>
            <a:r>
              <a:rPr sz="1100" spc="-121" dirty="0">
                <a:latin typeface="Times New Roman"/>
                <a:cs typeface="Times New Roman"/>
              </a:rPr>
              <a:t>(</a:t>
            </a:r>
            <a:r>
              <a:rPr sz="1100" i="1" spc="28" dirty="0">
                <a:latin typeface="Times New Roman"/>
                <a:cs typeface="Times New Roman"/>
              </a:rPr>
              <a:t>w</a:t>
            </a:r>
            <a:endParaRPr sz="1100">
              <a:latin typeface="Times New Roman"/>
              <a:cs typeface="Times New Roman"/>
            </a:endParaRPr>
          </a:p>
          <a:p>
            <a:pPr marR="220959" algn="r">
              <a:spcBef>
                <a:spcPts val="86"/>
              </a:spcBef>
            </a:pPr>
            <a:r>
              <a:rPr sz="600" i="1" spc="8" dirty="0">
                <a:latin typeface="Times New Roman"/>
                <a:cs typeface="Times New Roman"/>
              </a:rPr>
              <a:t>i</a:t>
            </a:r>
            <a:endParaRPr sz="600">
              <a:latin typeface="Times New Roman"/>
              <a:cs typeface="Times New Roman"/>
            </a:endParaRPr>
          </a:p>
        </p:txBody>
      </p:sp>
      <p:sp>
        <p:nvSpPr>
          <p:cNvPr id="9" name="object 9"/>
          <p:cNvSpPr txBox="1"/>
          <p:nvPr/>
        </p:nvSpPr>
        <p:spPr>
          <a:xfrm>
            <a:off x="3537826" y="1677233"/>
            <a:ext cx="35536" cy="100417"/>
          </a:xfrm>
          <a:prstGeom prst="rect">
            <a:avLst/>
          </a:prstGeom>
        </p:spPr>
        <p:txBody>
          <a:bodyPr vert="horz" wrap="square" lIns="0" tIns="8006" rIns="0" bIns="0" rtlCol="0">
            <a:spAutoFit/>
          </a:bodyPr>
          <a:lstStyle/>
          <a:p>
            <a:pPr marL="6405">
              <a:spcBef>
                <a:spcPts val="63"/>
              </a:spcBef>
            </a:pPr>
            <a:r>
              <a:rPr sz="600" i="1" spc="8" dirty="0">
                <a:latin typeface="Times New Roman"/>
                <a:cs typeface="Times New Roman"/>
              </a:rPr>
              <a:t>i</a:t>
            </a:r>
            <a:endParaRPr sz="600">
              <a:latin typeface="Times New Roman"/>
              <a:cs typeface="Times New Roman"/>
            </a:endParaRPr>
          </a:p>
        </p:txBody>
      </p:sp>
      <p:sp>
        <p:nvSpPr>
          <p:cNvPr id="10" name="object 10"/>
          <p:cNvSpPr txBox="1"/>
          <p:nvPr/>
        </p:nvSpPr>
        <p:spPr>
          <a:xfrm>
            <a:off x="3342254" y="1585310"/>
            <a:ext cx="363686" cy="176714"/>
          </a:xfrm>
          <a:prstGeom prst="rect">
            <a:avLst/>
          </a:prstGeom>
        </p:spPr>
        <p:txBody>
          <a:bodyPr vert="horz" wrap="square" lIns="0" tIns="7365" rIns="0" bIns="0" rtlCol="0">
            <a:spAutoFit/>
          </a:bodyPr>
          <a:lstStyle/>
          <a:p>
            <a:pPr marL="19214">
              <a:spcBef>
                <a:spcPts val="57"/>
              </a:spcBef>
              <a:tabLst>
                <a:tab pos="253943" algn="l"/>
              </a:tabLst>
            </a:pPr>
            <a:r>
              <a:rPr sz="1100" spc="23" dirty="0">
                <a:latin typeface="Symbol"/>
                <a:cs typeface="Symbol"/>
              </a:rPr>
              <a:t></a:t>
            </a:r>
            <a:r>
              <a:rPr sz="1100" spc="-78" dirty="0">
                <a:latin typeface="Times New Roman"/>
                <a:cs typeface="Times New Roman"/>
              </a:rPr>
              <a:t> </a:t>
            </a:r>
            <a:r>
              <a:rPr sz="1100" i="1" spc="18" dirty="0">
                <a:latin typeface="Times New Roman"/>
                <a:cs typeface="Times New Roman"/>
              </a:rPr>
              <a:t>x	</a:t>
            </a:r>
            <a:r>
              <a:rPr sz="1100" spc="28" dirty="0">
                <a:latin typeface="Times New Roman"/>
                <a:cs typeface="Times New Roman"/>
              </a:rPr>
              <a:t>)</a:t>
            </a:r>
            <a:r>
              <a:rPr sz="900" spc="41" baseline="43981" dirty="0">
                <a:latin typeface="Times New Roman"/>
                <a:cs typeface="Times New Roman"/>
              </a:rPr>
              <a:t>2</a:t>
            </a:r>
            <a:endParaRPr sz="900" baseline="43981">
              <a:latin typeface="Times New Roman"/>
              <a:cs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51" y="900628"/>
            <a:ext cx="4215680" cy="1878451"/>
          </a:xfrm>
          <a:prstGeom prst="rect">
            <a:avLst/>
          </a:prstGeom>
        </p:spPr>
        <p:txBody>
          <a:bodyPr vert="horz" wrap="square" lIns="0" tIns="6084" rIns="0" bIns="0" rtlCol="0">
            <a:spAutoFit/>
          </a:bodyPr>
          <a:lstStyle/>
          <a:p>
            <a:pPr marL="179329" marR="2562" indent="-172924">
              <a:spcBef>
                <a:spcPts val="48"/>
              </a:spcBef>
              <a:buClr>
                <a:srgbClr val="3333CC"/>
              </a:buClr>
              <a:buSzPct val="59090"/>
              <a:buFont typeface="Wingdings"/>
              <a:buChar char=""/>
              <a:tabLst>
                <a:tab pos="179009" algn="l"/>
                <a:tab pos="179329" algn="l"/>
              </a:tabLst>
            </a:pPr>
            <a:r>
              <a:rPr sz="1100" spc="-5" dirty="0">
                <a:latin typeface="Tahoma"/>
                <a:cs typeface="Tahoma"/>
              </a:rPr>
              <a:t>According</a:t>
            </a:r>
            <a:r>
              <a:rPr sz="1100" spc="8" dirty="0">
                <a:latin typeface="Tahoma"/>
                <a:cs typeface="Tahoma"/>
              </a:rPr>
              <a:t> </a:t>
            </a:r>
            <a:r>
              <a:rPr sz="1100" spc="-3" dirty="0">
                <a:latin typeface="Tahoma"/>
                <a:cs typeface="Tahoma"/>
              </a:rPr>
              <a:t>to</a:t>
            </a:r>
            <a:r>
              <a:rPr sz="1100" spc="10" dirty="0">
                <a:latin typeface="Tahoma"/>
                <a:cs typeface="Tahoma"/>
              </a:rPr>
              <a:t> </a:t>
            </a:r>
            <a:r>
              <a:rPr sz="1100" spc="-3" dirty="0">
                <a:latin typeface="Tahoma"/>
                <a:cs typeface="Tahoma"/>
              </a:rPr>
              <a:t>neurobiological</a:t>
            </a:r>
            <a:r>
              <a:rPr sz="1100" spc="18" dirty="0">
                <a:latin typeface="Tahoma"/>
                <a:cs typeface="Tahoma"/>
              </a:rPr>
              <a:t> </a:t>
            </a:r>
            <a:r>
              <a:rPr sz="1100" spc="-5" dirty="0">
                <a:latin typeface="Tahoma"/>
                <a:cs typeface="Tahoma"/>
              </a:rPr>
              <a:t>studies,</a:t>
            </a:r>
            <a:r>
              <a:rPr sz="1100" spc="8" dirty="0">
                <a:latin typeface="Tahoma"/>
                <a:cs typeface="Tahoma"/>
              </a:rPr>
              <a:t> </a:t>
            </a:r>
            <a:r>
              <a:rPr sz="1100" spc="-3" dirty="0">
                <a:latin typeface="Tahoma"/>
                <a:cs typeface="Tahoma"/>
              </a:rPr>
              <a:t>similar neurons</a:t>
            </a:r>
            <a:r>
              <a:rPr sz="1100" spc="15" dirty="0">
                <a:latin typeface="Tahoma"/>
                <a:cs typeface="Tahoma"/>
              </a:rPr>
              <a:t> </a:t>
            </a:r>
            <a:r>
              <a:rPr sz="1100" spc="-3" dirty="0">
                <a:latin typeface="Tahoma"/>
                <a:cs typeface="Tahoma"/>
              </a:rPr>
              <a:t>are</a:t>
            </a:r>
            <a:r>
              <a:rPr sz="1100" spc="5" dirty="0">
                <a:latin typeface="Tahoma"/>
                <a:cs typeface="Tahoma"/>
              </a:rPr>
              <a:t> </a:t>
            </a:r>
            <a:r>
              <a:rPr sz="1100" spc="-5" dirty="0">
                <a:latin typeface="Tahoma"/>
                <a:cs typeface="Tahoma"/>
              </a:rPr>
              <a:t>close</a:t>
            </a:r>
            <a:r>
              <a:rPr sz="1100" spc="10" dirty="0">
                <a:latin typeface="Tahoma"/>
                <a:cs typeface="Tahoma"/>
              </a:rPr>
              <a:t> </a:t>
            </a:r>
            <a:r>
              <a:rPr sz="1100" spc="-5" dirty="0">
                <a:latin typeface="Tahoma"/>
                <a:cs typeface="Tahoma"/>
              </a:rPr>
              <a:t>to </a:t>
            </a:r>
            <a:r>
              <a:rPr sz="1100" spc="-338" dirty="0">
                <a:latin typeface="Tahoma"/>
                <a:cs typeface="Tahoma"/>
              </a:rPr>
              <a:t> </a:t>
            </a:r>
            <a:r>
              <a:rPr sz="1100" spc="-5" dirty="0">
                <a:latin typeface="Tahoma"/>
                <a:cs typeface="Tahoma"/>
              </a:rPr>
              <a:t>each</a:t>
            </a:r>
            <a:r>
              <a:rPr sz="1100" spc="3" dirty="0">
                <a:latin typeface="Tahoma"/>
                <a:cs typeface="Tahoma"/>
              </a:rPr>
              <a:t> </a:t>
            </a:r>
            <a:r>
              <a:rPr sz="1100" spc="-3" dirty="0">
                <a:latin typeface="Tahoma"/>
                <a:cs typeface="Tahoma"/>
              </a:rPr>
              <a:t>other</a:t>
            </a:r>
            <a:r>
              <a:rPr sz="1100" spc="13" dirty="0">
                <a:latin typeface="Tahoma"/>
                <a:cs typeface="Tahoma"/>
              </a:rPr>
              <a:t> </a:t>
            </a:r>
            <a:r>
              <a:rPr sz="1100" spc="-3" dirty="0">
                <a:latin typeface="Tahoma"/>
                <a:cs typeface="Tahoma"/>
              </a:rPr>
              <a:t>in</a:t>
            </a:r>
            <a:r>
              <a:rPr sz="1100" dirty="0">
                <a:latin typeface="Tahoma"/>
                <a:cs typeface="Tahoma"/>
              </a:rPr>
              <a:t> </a:t>
            </a:r>
            <a:r>
              <a:rPr sz="1100" spc="-5" dirty="0">
                <a:latin typeface="Tahoma"/>
                <a:cs typeface="Tahoma"/>
              </a:rPr>
              <a:t>the</a:t>
            </a:r>
            <a:r>
              <a:rPr sz="1100" spc="3" dirty="0">
                <a:latin typeface="Tahoma"/>
                <a:cs typeface="Tahoma"/>
              </a:rPr>
              <a:t> </a:t>
            </a:r>
            <a:r>
              <a:rPr sz="1100" spc="-5" dirty="0">
                <a:latin typeface="Tahoma"/>
                <a:cs typeface="Tahoma"/>
              </a:rPr>
              <a:t>cortex.</a:t>
            </a:r>
            <a:r>
              <a:rPr sz="1100" spc="5" dirty="0">
                <a:latin typeface="Tahoma"/>
                <a:cs typeface="Tahoma"/>
              </a:rPr>
              <a:t> </a:t>
            </a:r>
            <a:r>
              <a:rPr sz="1100" spc="-3" dirty="0">
                <a:latin typeface="Tahoma"/>
                <a:cs typeface="Tahoma"/>
              </a:rPr>
              <a:t>When</a:t>
            </a:r>
            <a:r>
              <a:rPr sz="1100" spc="5" dirty="0">
                <a:latin typeface="Tahoma"/>
                <a:cs typeface="Tahoma"/>
              </a:rPr>
              <a:t> </a:t>
            </a:r>
            <a:r>
              <a:rPr sz="1100" spc="-3" dirty="0">
                <a:latin typeface="Tahoma"/>
                <a:cs typeface="Tahoma"/>
              </a:rPr>
              <a:t>a</a:t>
            </a:r>
            <a:r>
              <a:rPr sz="1100" dirty="0">
                <a:latin typeface="Tahoma"/>
                <a:cs typeface="Tahoma"/>
              </a:rPr>
              <a:t> </a:t>
            </a:r>
            <a:r>
              <a:rPr sz="1100" spc="-3" dirty="0">
                <a:latin typeface="Tahoma"/>
                <a:cs typeface="Tahoma"/>
              </a:rPr>
              <a:t>neuron</a:t>
            </a:r>
            <a:r>
              <a:rPr sz="1100" spc="5" dirty="0">
                <a:latin typeface="Tahoma"/>
                <a:cs typeface="Tahoma"/>
              </a:rPr>
              <a:t> </a:t>
            </a:r>
            <a:r>
              <a:rPr sz="1100" spc="-3" dirty="0">
                <a:latin typeface="Tahoma"/>
                <a:cs typeface="Tahoma"/>
              </a:rPr>
              <a:t>ﬁres, its</a:t>
            </a:r>
            <a:r>
              <a:rPr sz="1100" spc="5" dirty="0">
                <a:latin typeface="Tahoma"/>
                <a:cs typeface="Tahoma"/>
              </a:rPr>
              <a:t> </a:t>
            </a:r>
            <a:r>
              <a:rPr sz="1100" spc="-3" dirty="0">
                <a:latin typeface="Tahoma"/>
                <a:cs typeface="Tahoma"/>
              </a:rPr>
              <a:t>neighbors</a:t>
            </a:r>
            <a:r>
              <a:rPr sz="1100" spc="10" dirty="0">
                <a:latin typeface="Tahoma"/>
                <a:cs typeface="Tahoma"/>
              </a:rPr>
              <a:t> </a:t>
            </a:r>
            <a:r>
              <a:rPr sz="1100" spc="-3" dirty="0">
                <a:latin typeface="Tahoma"/>
                <a:cs typeface="Tahoma"/>
              </a:rPr>
              <a:t>are </a:t>
            </a:r>
            <a:r>
              <a:rPr sz="1100" dirty="0">
                <a:latin typeface="Tahoma"/>
                <a:cs typeface="Tahoma"/>
              </a:rPr>
              <a:t> </a:t>
            </a:r>
            <a:r>
              <a:rPr sz="1100" spc="-5" dirty="0">
                <a:latin typeface="Tahoma"/>
                <a:cs typeface="Tahoma"/>
              </a:rPr>
              <a:t>often</a:t>
            </a:r>
            <a:r>
              <a:rPr sz="1100" spc="8" dirty="0">
                <a:latin typeface="Tahoma"/>
                <a:cs typeface="Tahoma"/>
              </a:rPr>
              <a:t> </a:t>
            </a:r>
            <a:r>
              <a:rPr sz="1100" spc="-5" dirty="0">
                <a:latin typeface="Tahoma"/>
                <a:cs typeface="Tahoma"/>
              </a:rPr>
              <a:t>excited.</a:t>
            </a:r>
            <a:endParaRPr sz="1100">
              <a:latin typeface="Tahoma"/>
              <a:cs typeface="Tahoma"/>
            </a:endParaRPr>
          </a:p>
          <a:p>
            <a:pPr marL="179329" marR="182211" indent="-172924">
              <a:spcBef>
                <a:spcPts val="267"/>
              </a:spcBef>
              <a:buClr>
                <a:srgbClr val="3333CC"/>
              </a:buClr>
              <a:buSzPct val="59090"/>
              <a:buFont typeface="Wingdings"/>
              <a:buChar char=""/>
              <a:tabLst>
                <a:tab pos="179009" algn="l"/>
                <a:tab pos="179329" algn="l"/>
              </a:tabLst>
            </a:pPr>
            <a:r>
              <a:rPr sz="1100" spc="-3" dirty="0">
                <a:latin typeface="Tahoma"/>
                <a:cs typeface="Tahoma"/>
              </a:rPr>
              <a:t>We</a:t>
            </a:r>
            <a:r>
              <a:rPr sz="1100" spc="8" dirty="0">
                <a:latin typeface="Tahoma"/>
                <a:cs typeface="Tahoma"/>
              </a:rPr>
              <a:t> </a:t>
            </a:r>
            <a:r>
              <a:rPr sz="1100" spc="-3" dirty="0">
                <a:latin typeface="Tahoma"/>
                <a:cs typeface="Tahoma"/>
              </a:rPr>
              <a:t>also</a:t>
            </a:r>
            <a:r>
              <a:rPr sz="1100" spc="3" dirty="0">
                <a:latin typeface="Tahoma"/>
                <a:cs typeface="Tahoma"/>
              </a:rPr>
              <a:t> </a:t>
            </a:r>
            <a:r>
              <a:rPr sz="1100" spc="-5" dirty="0">
                <a:latin typeface="Tahoma"/>
                <a:cs typeface="Tahoma"/>
              </a:rPr>
              <a:t>want</a:t>
            </a:r>
            <a:r>
              <a:rPr sz="1100" spc="5" dirty="0">
                <a:latin typeface="Tahoma"/>
                <a:cs typeface="Tahoma"/>
              </a:rPr>
              <a:t> </a:t>
            </a:r>
            <a:r>
              <a:rPr sz="1100" spc="-3" dirty="0">
                <a:latin typeface="Tahoma"/>
                <a:cs typeface="Tahoma"/>
              </a:rPr>
              <a:t>our</a:t>
            </a:r>
            <a:r>
              <a:rPr sz="1100" dirty="0">
                <a:latin typeface="Tahoma"/>
                <a:cs typeface="Tahoma"/>
              </a:rPr>
              <a:t> </a:t>
            </a:r>
            <a:r>
              <a:rPr sz="1100" spc="-3" dirty="0">
                <a:latin typeface="Tahoma"/>
                <a:cs typeface="Tahoma"/>
              </a:rPr>
              <a:t>self-organizing</a:t>
            </a:r>
            <a:r>
              <a:rPr sz="1100" spc="8" dirty="0">
                <a:latin typeface="Tahoma"/>
                <a:cs typeface="Tahoma"/>
              </a:rPr>
              <a:t> </a:t>
            </a:r>
            <a:r>
              <a:rPr sz="1100" spc="-3" dirty="0">
                <a:latin typeface="Tahoma"/>
                <a:cs typeface="Tahoma"/>
              </a:rPr>
              <a:t>map</a:t>
            </a:r>
            <a:r>
              <a:rPr sz="1100" spc="5" dirty="0">
                <a:latin typeface="Tahoma"/>
                <a:cs typeface="Tahoma"/>
              </a:rPr>
              <a:t> </a:t>
            </a:r>
            <a:r>
              <a:rPr sz="1100" spc="-3" dirty="0">
                <a:latin typeface="Tahoma"/>
                <a:cs typeface="Tahoma"/>
              </a:rPr>
              <a:t>to</a:t>
            </a:r>
            <a:r>
              <a:rPr sz="1100" spc="5" dirty="0">
                <a:latin typeface="Tahoma"/>
                <a:cs typeface="Tahoma"/>
              </a:rPr>
              <a:t> </a:t>
            </a:r>
            <a:r>
              <a:rPr sz="1100" spc="-3" dirty="0">
                <a:latin typeface="Tahoma"/>
                <a:cs typeface="Tahoma"/>
              </a:rPr>
              <a:t>have</a:t>
            </a:r>
            <a:r>
              <a:rPr sz="1100" dirty="0">
                <a:latin typeface="Tahoma"/>
                <a:cs typeface="Tahoma"/>
              </a:rPr>
              <a:t> </a:t>
            </a:r>
            <a:r>
              <a:rPr sz="1100" spc="-3" dirty="0">
                <a:latin typeface="Tahoma"/>
                <a:cs typeface="Tahoma"/>
              </a:rPr>
              <a:t>similar</a:t>
            </a:r>
            <a:r>
              <a:rPr sz="1100" spc="-5" dirty="0">
                <a:latin typeface="Tahoma"/>
                <a:cs typeface="Tahoma"/>
              </a:rPr>
              <a:t> </a:t>
            </a:r>
            <a:r>
              <a:rPr sz="1100" spc="-3" dirty="0">
                <a:latin typeface="Tahoma"/>
                <a:cs typeface="Tahoma"/>
              </a:rPr>
              <a:t>neurons </a:t>
            </a:r>
            <a:r>
              <a:rPr sz="1100" spc="-340" dirty="0">
                <a:latin typeface="Tahoma"/>
                <a:cs typeface="Tahoma"/>
              </a:rPr>
              <a:t> </a:t>
            </a:r>
            <a:r>
              <a:rPr sz="1100" spc="-5" dirty="0">
                <a:latin typeface="Tahoma"/>
                <a:cs typeface="Tahoma"/>
              </a:rPr>
              <a:t>close</a:t>
            </a:r>
            <a:r>
              <a:rPr sz="1100" spc="5" dirty="0">
                <a:latin typeface="Tahoma"/>
                <a:cs typeface="Tahoma"/>
              </a:rPr>
              <a:t> </a:t>
            </a:r>
            <a:r>
              <a:rPr sz="1100" spc="-3" dirty="0">
                <a:latin typeface="Tahoma"/>
                <a:cs typeface="Tahoma"/>
              </a:rPr>
              <a:t>to</a:t>
            </a:r>
            <a:r>
              <a:rPr sz="1100" spc="5" dirty="0">
                <a:latin typeface="Tahoma"/>
                <a:cs typeface="Tahoma"/>
              </a:rPr>
              <a:t> </a:t>
            </a:r>
            <a:r>
              <a:rPr sz="1100" spc="-5" dirty="0">
                <a:latin typeface="Tahoma"/>
                <a:cs typeface="Tahoma"/>
              </a:rPr>
              <a:t>each</a:t>
            </a:r>
            <a:r>
              <a:rPr sz="1100" spc="8" dirty="0">
                <a:latin typeface="Tahoma"/>
                <a:cs typeface="Tahoma"/>
              </a:rPr>
              <a:t> </a:t>
            </a:r>
            <a:r>
              <a:rPr sz="1100" spc="-5" dirty="0">
                <a:latin typeface="Tahoma"/>
                <a:cs typeface="Tahoma"/>
              </a:rPr>
              <a:t>other</a:t>
            </a:r>
            <a:endParaRPr sz="1100">
              <a:latin typeface="Tahoma"/>
              <a:cs typeface="Tahoma"/>
            </a:endParaRPr>
          </a:p>
          <a:p>
            <a:pPr marL="179329" indent="-172924">
              <a:spcBef>
                <a:spcPts val="267"/>
              </a:spcBef>
              <a:buClr>
                <a:srgbClr val="3333CC"/>
              </a:buClr>
              <a:buSzPct val="59090"/>
              <a:buFont typeface="Wingdings"/>
              <a:buChar char=""/>
              <a:tabLst>
                <a:tab pos="179009" algn="l"/>
                <a:tab pos="179329" algn="l"/>
              </a:tabLst>
            </a:pPr>
            <a:r>
              <a:rPr sz="1100" spc="-3" dirty="0">
                <a:latin typeface="Tahoma"/>
                <a:cs typeface="Tahoma"/>
              </a:rPr>
              <a:t>How to</a:t>
            </a:r>
            <a:r>
              <a:rPr sz="1100" spc="-10" dirty="0">
                <a:latin typeface="Tahoma"/>
                <a:cs typeface="Tahoma"/>
              </a:rPr>
              <a:t> </a:t>
            </a:r>
            <a:r>
              <a:rPr sz="1100" spc="-3" dirty="0">
                <a:latin typeface="Tahoma"/>
                <a:cs typeface="Tahoma"/>
              </a:rPr>
              <a:t>do</a:t>
            </a:r>
            <a:r>
              <a:rPr sz="1100" dirty="0">
                <a:latin typeface="Tahoma"/>
                <a:cs typeface="Tahoma"/>
              </a:rPr>
              <a:t> </a:t>
            </a:r>
            <a:r>
              <a:rPr sz="1100" spc="-5" dirty="0">
                <a:latin typeface="Tahoma"/>
                <a:cs typeface="Tahoma"/>
              </a:rPr>
              <a:t>that?</a:t>
            </a:r>
            <a:endParaRPr sz="1100">
              <a:latin typeface="Tahoma"/>
              <a:cs typeface="Tahoma"/>
            </a:endParaRPr>
          </a:p>
          <a:p>
            <a:pPr marL="6405" marR="414698" indent="131935">
              <a:spcBef>
                <a:spcPts val="265"/>
              </a:spcBef>
            </a:pPr>
            <a:r>
              <a:rPr sz="1100" spc="-3" dirty="0">
                <a:latin typeface="Tahoma"/>
                <a:cs typeface="Tahoma"/>
              </a:rPr>
              <a:t>In SOM,</a:t>
            </a:r>
            <a:r>
              <a:rPr sz="1100" spc="5" dirty="0">
                <a:latin typeface="Tahoma"/>
                <a:cs typeface="Tahoma"/>
              </a:rPr>
              <a:t> </a:t>
            </a:r>
            <a:r>
              <a:rPr sz="1100" spc="-3" dirty="0">
                <a:latin typeface="Tahoma"/>
                <a:cs typeface="Tahoma"/>
              </a:rPr>
              <a:t>not</a:t>
            </a:r>
            <a:r>
              <a:rPr sz="1100" spc="5" dirty="0">
                <a:latin typeface="Tahoma"/>
                <a:cs typeface="Tahoma"/>
              </a:rPr>
              <a:t> </a:t>
            </a:r>
            <a:r>
              <a:rPr sz="1100" spc="-3" dirty="0">
                <a:latin typeface="Tahoma"/>
                <a:cs typeface="Tahoma"/>
              </a:rPr>
              <a:t>only</a:t>
            </a:r>
            <a:r>
              <a:rPr sz="1100" spc="8" dirty="0">
                <a:latin typeface="Tahoma"/>
                <a:cs typeface="Tahoma"/>
              </a:rPr>
              <a:t> </a:t>
            </a:r>
            <a:r>
              <a:rPr sz="1100" spc="-3" dirty="0">
                <a:latin typeface="Tahoma"/>
                <a:cs typeface="Tahoma"/>
              </a:rPr>
              <a:t>the</a:t>
            </a:r>
            <a:r>
              <a:rPr sz="1100" spc="3" dirty="0">
                <a:latin typeface="Tahoma"/>
                <a:cs typeface="Tahoma"/>
              </a:rPr>
              <a:t> </a:t>
            </a:r>
            <a:r>
              <a:rPr sz="1100" spc="-5" dirty="0">
                <a:latin typeface="Tahoma"/>
                <a:cs typeface="Tahoma"/>
              </a:rPr>
              <a:t>winning</a:t>
            </a:r>
            <a:r>
              <a:rPr sz="1100" spc="-8" dirty="0">
                <a:latin typeface="Tahoma"/>
                <a:cs typeface="Tahoma"/>
              </a:rPr>
              <a:t> </a:t>
            </a:r>
            <a:r>
              <a:rPr sz="1100" spc="-5" dirty="0">
                <a:latin typeface="Tahoma"/>
                <a:cs typeface="Tahoma"/>
              </a:rPr>
              <a:t>neuron</a:t>
            </a:r>
            <a:r>
              <a:rPr sz="1100" spc="3" dirty="0">
                <a:latin typeface="Tahoma"/>
                <a:cs typeface="Tahoma"/>
              </a:rPr>
              <a:t> </a:t>
            </a:r>
            <a:r>
              <a:rPr sz="1100" spc="-3" dirty="0">
                <a:latin typeface="Tahoma"/>
                <a:cs typeface="Tahoma"/>
              </a:rPr>
              <a:t>will have</a:t>
            </a:r>
            <a:r>
              <a:rPr sz="1100" spc="5" dirty="0">
                <a:latin typeface="Tahoma"/>
                <a:cs typeface="Tahoma"/>
              </a:rPr>
              <a:t> </a:t>
            </a:r>
            <a:r>
              <a:rPr sz="1100" spc="-3" dirty="0">
                <a:latin typeface="Tahoma"/>
                <a:cs typeface="Tahoma"/>
              </a:rPr>
              <a:t>its</a:t>
            </a:r>
            <a:r>
              <a:rPr sz="1100" dirty="0">
                <a:latin typeface="Tahoma"/>
                <a:cs typeface="Tahoma"/>
              </a:rPr>
              <a:t> </a:t>
            </a:r>
            <a:r>
              <a:rPr sz="1100" spc="-3" dirty="0">
                <a:latin typeface="Tahoma"/>
                <a:cs typeface="Tahoma"/>
              </a:rPr>
              <a:t>weights </a:t>
            </a:r>
            <a:r>
              <a:rPr sz="1100" dirty="0">
                <a:latin typeface="Tahoma"/>
                <a:cs typeface="Tahoma"/>
              </a:rPr>
              <a:t> </a:t>
            </a:r>
            <a:r>
              <a:rPr sz="1100" spc="-5" dirty="0">
                <a:latin typeface="Tahoma"/>
                <a:cs typeface="Tahoma"/>
              </a:rPr>
              <a:t>updated,</a:t>
            </a:r>
            <a:r>
              <a:rPr sz="1100" spc="5" dirty="0">
                <a:latin typeface="Tahoma"/>
                <a:cs typeface="Tahoma"/>
              </a:rPr>
              <a:t> </a:t>
            </a:r>
            <a:r>
              <a:rPr sz="1100" spc="-3" dirty="0">
                <a:latin typeface="Tahoma"/>
                <a:cs typeface="Tahoma"/>
              </a:rPr>
              <a:t>but</a:t>
            </a:r>
            <a:r>
              <a:rPr sz="1100" spc="3" dirty="0">
                <a:latin typeface="Tahoma"/>
                <a:cs typeface="Tahoma"/>
              </a:rPr>
              <a:t> </a:t>
            </a:r>
            <a:r>
              <a:rPr sz="1100" spc="-3" dirty="0">
                <a:latin typeface="Tahoma"/>
                <a:cs typeface="Tahoma"/>
              </a:rPr>
              <a:t>also</a:t>
            </a:r>
            <a:r>
              <a:rPr sz="1100" dirty="0">
                <a:latin typeface="Tahoma"/>
                <a:cs typeface="Tahoma"/>
              </a:rPr>
              <a:t> </a:t>
            </a:r>
            <a:r>
              <a:rPr sz="1100" spc="-3" dirty="0">
                <a:latin typeface="Tahoma"/>
                <a:cs typeface="Tahoma"/>
              </a:rPr>
              <a:t>its</a:t>
            </a:r>
            <a:r>
              <a:rPr sz="1100" spc="8" dirty="0">
                <a:latin typeface="Tahoma"/>
                <a:cs typeface="Tahoma"/>
              </a:rPr>
              <a:t> </a:t>
            </a:r>
            <a:r>
              <a:rPr sz="1100" spc="-3" dirty="0">
                <a:latin typeface="Tahoma"/>
                <a:cs typeface="Tahoma"/>
              </a:rPr>
              <a:t>neighbors,</a:t>
            </a:r>
            <a:r>
              <a:rPr sz="1100" spc="8" dirty="0">
                <a:latin typeface="Tahoma"/>
                <a:cs typeface="Tahoma"/>
              </a:rPr>
              <a:t> </a:t>
            </a:r>
            <a:r>
              <a:rPr sz="1100" spc="-3" dirty="0">
                <a:latin typeface="Tahoma"/>
                <a:cs typeface="Tahoma"/>
              </a:rPr>
              <a:t>although</a:t>
            </a:r>
            <a:r>
              <a:rPr sz="1100" spc="3" dirty="0">
                <a:latin typeface="Tahoma"/>
                <a:cs typeface="Tahoma"/>
              </a:rPr>
              <a:t> </a:t>
            </a:r>
            <a:r>
              <a:rPr sz="1100" spc="-3" dirty="0">
                <a:latin typeface="Tahoma"/>
                <a:cs typeface="Tahoma"/>
              </a:rPr>
              <a:t>not</a:t>
            </a:r>
            <a:r>
              <a:rPr sz="1100" spc="10" dirty="0">
                <a:latin typeface="Tahoma"/>
                <a:cs typeface="Tahoma"/>
              </a:rPr>
              <a:t> </a:t>
            </a:r>
            <a:r>
              <a:rPr sz="1100" spc="-3" dirty="0">
                <a:latin typeface="Tahoma"/>
                <a:cs typeface="Tahoma"/>
              </a:rPr>
              <a:t>as</a:t>
            </a:r>
            <a:r>
              <a:rPr sz="1100" spc="5" dirty="0">
                <a:latin typeface="Tahoma"/>
                <a:cs typeface="Tahoma"/>
              </a:rPr>
              <a:t> </a:t>
            </a:r>
            <a:r>
              <a:rPr sz="1100" spc="-3" dirty="0">
                <a:latin typeface="Tahoma"/>
                <a:cs typeface="Tahoma"/>
              </a:rPr>
              <a:t>much</a:t>
            </a:r>
            <a:r>
              <a:rPr sz="1100" spc="3" dirty="0">
                <a:latin typeface="Tahoma"/>
                <a:cs typeface="Tahoma"/>
              </a:rPr>
              <a:t> </a:t>
            </a:r>
            <a:r>
              <a:rPr sz="1100" spc="-3" dirty="0">
                <a:latin typeface="Tahoma"/>
                <a:cs typeface="Tahoma"/>
              </a:rPr>
              <a:t>as</a:t>
            </a:r>
            <a:r>
              <a:rPr sz="1100" spc="3" dirty="0">
                <a:latin typeface="Tahoma"/>
                <a:cs typeface="Tahoma"/>
              </a:rPr>
              <a:t> </a:t>
            </a:r>
            <a:r>
              <a:rPr sz="1100" spc="-5" dirty="0">
                <a:latin typeface="Tahoma"/>
                <a:cs typeface="Tahoma"/>
              </a:rPr>
              <a:t>the </a:t>
            </a:r>
            <a:r>
              <a:rPr sz="1100" spc="-338" dirty="0">
                <a:latin typeface="Tahoma"/>
                <a:cs typeface="Tahoma"/>
              </a:rPr>
              <a:t> </a:t>
            </a:r>
            <a:r>
              <a:rPr sz="1100" spc="-5" dirty="0">
                <a:latin typeface="Tahoma"/>
                <a:cs typeface="Tahoma"/>
              </a:rPr>
              <a:t>winning </a:t>
            </a:r>
            <a:r>
              <a:rPr sz="1100" spc="-3" dirty="0">
                <a:latin typeface="Tahoma"/>
                <a:cs typeface="Tahoma"/>
              </a:rPr>
              <a:t>neuron.</a:t>
            </a:r>
            <a:endParaRPr sz="1100">
              <a:latin typeface="Tahoma"/>
              <a:cs typeface="Tahoma"/>
            </a:endParaRPr>
          </a:p>
          <a:p>
            <a:pPr marL="179329" indent="-172924">
              <a:spcBef>
                <a:spcPts val="267"/>
              </a:spcBef>
              <a:buClr>
                <a:srgbClr val="3333CC"/>
              </a:buClr>
              <a:buSzPct val="59090"/>
              <a:buFont typeface="Wingdings"/>
              <a:buChar char=""/>
              <a:tabLst>
                <a:tab pos="179009" algn="l"/>
                <a:tab pos="179329" algn="l"/>
              </a:tabLst>
            </a:pPr>
            <a:r>
              <a:rPr sz="1100" spc="-3" dirty="0">
                <a:latin typeface="Tahoma"/>
                <a:cs typeface="Tahoma"/>
              </a:rPr>
              <a:t>The</a:t>
            </a:r>
            <a:r>
              <a:rPr sz="1100" spc="3" dirty="0">
                <a:latin typeface="Tahoma"/>
                <a:cs typeface="Tahoma"/>
              </a:rPr>
              <a:t> </a:t>
            </a:r>
            <a:r>
              <a:rPr sz="1100" spc="-3" dirty="0">
                <a:latin typeface="Tahoma"/>
                <a:cs typeface="Tahoma"/>
              </a:rPr>
              <a:t>size</a:t>
            </a:r>
            <a:r>
              <a:rPr sz="1100" spc="-5" dirty="0">
                <a:latin typeface="Tahoma"/>
                <a:cs typeface="Tahoma"/>
              </a:rPr>
              <a:t> </a:t>
            </a:r>
            <a:r>
              <a:rPr sz="1100" spc="-3" dirty="0">
                <a:latin typeface="Tahoma"/>
                <a:cs typeface="Tahoma"/>
              </a:rPr>
              <a:t>of</a:t>
            </a:r>
            <a:r>
              <a:rPr sz="1100" spc="3" dirty="0">
                <a:latin typeface="Tahoma"/>
                <a:cs typeface="Tahoma"/>
              </a:rPr>
              <a:t> </a:t>
            </a:r>
            <a:r>
              <a:rPr sz="1100" spc="-3" dirty="0">
                <a:latin typeface="Tahoma"/>
                <a:cs typeface="Tahoma"/>
              </a:rPr>
              <a:t>the</a:t>
            </a:r>
            <a:r>
              <a:rPr sz="1100" spc="-5" dirty="0">
                <a:latin typeface="Tahoma"/>
                <a:cs typeface="Tahoma"/>
              </a:rPr>
              <a:t> </a:t>
            </a:r>
            <a:r>
              <a:rPr sz="1100" spc="-3" dirty="0">
                <a:latin typeface="Tahoma"/>
                <a:cs typeface="Tahoma"/>
              </a:rPr>
              <a:t>neighborhood</a:t>
            </a:r>
            <a:r>
              <a:rPr sz="1100" spc="15" dirty="0">
                <a:latin typeface="Tahoma"/>
                <a:cs typeface="Tahoma"/>
              </a:rPr>
              <a:t> </a:t>
            </a:r>
            <a:r>
              <a:rPr sz="1100" spc="-3" dirty="0">
                <a:latin typeface="Tahoma"/>
                <a:cs typeface="Tahoma"/>
              </a:rPr>
              <a:t>should</a:t>
            </a:r>
            <a:r>
              <a:rPr sz="1100" spc="5" dirty="0">
                <a:latin typeface="Tahoma"/>
                <a:cs typeface="Tahoma"/>
              </a:rPr>
              <a:t> </a:t>
            </a:r>
            <a:r>
              <a:rPr sz="1100" spc="-3" dirty="0">
                <a:latin typeface="Tahoma"/>
                <a:cs typeface="Tahoma"/>
              </a:rPr>
              <a:t>shrink</a:t>
            </a:r>
            <a:r>
              <a:rPr sz="1100" spc="-8" dirty="0">
                <a:latin typeface="Tahoma"/>
                <a:cs typeface="Tahoma"/>
              </a:rPr>
              <a:t> </a:t>
            </a:r>
            <a:r>
              <a:rPr sz="1100" spc="-3" dirty="0">
                <a:latin typeface="Tahoma"/>
                <a:cs typeface="Tahoma"/>
              </a:rPr>
              <a:t>over</a:t>
            </a:r>
            <a:r>
              <a:rPr sz="1100" spc="10" dirty="0">
                <a:latin typeface="Tahoma"/>
                <a:cs typeface="Tahoma"/>
              </a:rPr>
              <a:t> </a:t>
            </a:r>
            <a:r>
              <a:rPr sz="1100" spc="-5" dirty="0">
                <a:latin typeface="Tahoma"/>
                <a:cs typeface="Tahoma"/>
              </a:rPr>
              <a:t>time.</a:t>
            </a:r>
            <a:endParaRPr sz="1100">
              <a:latin typeface="Tahoma"/>
              <a:cs typeface="Tahoma"/>
            </a:endParaRPr>
          </a:p>
        </p:txBody>
      </p:sp>
      <p:sp>
        <p:nvSpPr>
          <p:cNvPr id="3" name="object 3"/>
          <p:cNvSpPr txBox="1">
            <a:spLocks noGrp="1"/>
          </p:cNvSpPr>
          <p:nvPr>
            <p:ph type="title"/>
          </p:nvPr>
        </p:nvSpPr>
        <p:spPr>
          <a:xfrm>
            <a:off x="247650" y="206375"/>
            <a:ext cx="2790391"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a:t>
            </a:r>
            <a:r>
              <a:rPr sz="1600" spc="-8" dirty="0">
                <a:solidFill>
                  <a:srgbClr val="333399"/>
                </a:solidFill>
              </a:rPr>
              <a:t> </a:t>
            </a:r>
            <a:r>
              <a:rPr sz="1600" dirty="0">
                <a:solidFill>
                  <a:srgbClr val="333399"/>
                </a:solidFill>
              </a:rPr>
              <a:t>–Algorithm</a:t>
            </a:r>
            <a:r>
              <a:rPr sz="1600" spc="3" dirty="0">
                <a:solidFill>
                  <a:srgbClr val="333399"/>
                </a:solidFill>
              </a:rPr>
              <a:t> </a:t>
            </a:r>
            <a:r>
              <a:rPr sz="1600" spc="-3" dirty="0">
                <a:solidFill>
                  <a:srgbClr val="333399"/>
                </a:solidFill>
              </a:rPr>
              <a:t>(Cooperation)</a:t>
            </a:r>
            <a:endParaRPr sz="1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0" y="206375"/>
            <a:ext cx="2736607"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SOM-</a:t>
            </a:r>
            <a:r>
              <a:rPr sz="1600" spc="-25" dirty="0">
                <a:solidFill>
                  <a:srgbClr val="333399"/>
                </a:solidFill>
              </a:rPr>
              <a:t> </a:t>
            </a:r>
            <a:r>
              <a:rPr sz="1600" dirty="0">
                <a:solidFill>
                  <a:srgbClr val="333399"/>
                </a:solidFill>
              </a:rPr>
              <a:t>Neighborhood</a:t>
            </a:r>
            <a:r>
              <a:rPr sz="1600" spc="-20" dirty="0">
                <a:solidFill>
                  <a:srgbClr val="333399"/>
                </a:solidFill>
              </a:rPr>
              <a:t> </a:t>
            </a:r>
            <a:r>
              <a:rPr sz="1600" spc="-3" dirty="0">
                <a:solidFill>
                  <a:srgbClr val="333399"/>
                </a:solidFill>
              </a:rPr>
              <a:t>definition</a:t>
            </a:r>
            <a:endParaRPr sz="1600"/>
          </a:p>
        </p:txBody>
      </p:sp>
      <p:pic>
        <p:nvPicPr>
          <p:cNvPr id="3" name="object 3"/>
          <p:cNvPicPr/>
          <p:nvPr/>
        </p:nvPicPr>
        <p:blipFill>
          <a:blip r:embed="rId2" cstate="print"/>
          <a:stretch>
            <a:fillRect/>
          </a:stretch>
        </p:blipFill>
        <p:spPr>
          <a:xfrm>
            <a:off x="581065" y="850735"/>
            <a:ext cx="1930479" cy="172907"/>
          </a:xfrm>
          <a:prstGeom prst="rect">
            <a:avLst/>
          </a:prstGeom>
        </p:spPr>
      </p:pic>
      <p:sp>
        <p:nvSpPr>
          <p:cNvPr id="4" name="object 4"/>
          <p:cNvSpPr txBox="1"/>
          <p:nvPr/>
        </p:nvSpPr>
        <p:spPr>
          <a:xfrm>
            <a:off x="2767788" y="855830"/>
            <a:ext cx="588108"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linear</a:t>
            </a:r>
            <a:r>
              <a:rPr sz="900" spc="-25" dirty="0">
                <a:latin typeface="Tahoma"/>
                <a:cs typeface="Tahoma"/>
              </a:rPr>
              <a:t> </a:t>
            </a:r>
            <a:r>
              <a:rPr sz="900" spc="-5" dirty="0">
                <a:latin typeface="Tahoma"/>
                <a:cs typeface="Tahoma"/>
              </a:rPr>
              <a:t>array</a:t>
            </a:r>
            <a:endParaRPr sz="900">
              <a:latin typeface="Tahoma"/>
              <a:cs typeface="Tahoma"/>
            </a:endParaRPr>
          </a:p>
        </p:txBody>
      </p:sp>
      <p:pic>
        <p:nvPicPr>
          <p:cNvPr id="5" name="object 5"/>
          <p:cNvPicPr/>
          <p:nvPr/>
        </p:nvPicPr>
        <p:blipFill>
          <a:blip r:embed="rId3" cstate="print"/>
          <a:stretch>
            <a:fillRect/>
          </a:stretch>
        </p:blipFill>
        <p:spPr>
          <a:xfrm>
            <a:off x="574206" y="1350660"/>
            <a:ext cx="1536267" cy="1317188"/>
          </a:xfrm>
          <a:prstGeom prst="rect">
            <a:avLst/>
          </a:prstGeom>
        </p:spPr>
      </p:pic>
      <p:sp>
        <p:nvSpPr>
          <p:cNvPr id="6" name="object 6"/>
          <p:cNvSpPr txBox="1"/>
          <p:nvPr/>
        </p:nvSpPr>
        <p:spPr>
          <a:xfrm>
            <a:off x="539279" y="2782955"/>
            <a:ext cx="1451861"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rectangular</a:t>
            </a:r>
            <a:r>
              <a:rPr sz="900" spc="-10" dirty="0">
                <a:latin typeface="Tahoma"/>
                <a:cs typeface="Tahoma"/>
              </a:rPr>
              <a:t> </a:t>
            </a:r>
            <a:r>
              <a:rPr sz="900" dirty="0">
                <a:latin typeface="Tahoma"/>
                <a:cs typeface="Tahoma"/>
              </a:rPr>
              <a:t>matrix</a:t>
            </a:r>
            <a:r>
              <a:rPr sz="900" spc="-8" dirty="0">
                <a:latin typeface="Tahoma"/>
                <a:cs typeface="Tahoma"/>
              </a:rPr>
              <a:t> </a:t>
            </a:r>
            <a:r>
              <a:rPr sz="900" dirty="0">
                <a:latin typeface="Tahoma"/>
                <a:cs typeface="Tahoma"/>
              </a:rPr>
              <a:t>of</a:t>
            </a:r>
            <a:r>
              <a:rPr sz="900" spc="-10" dirty="0">
                <a:latin typeface="Tahoma"/>
                <a:cs typeface="Tahoma"/>
              </a:rPr>
              <a:t> </a:t>
            </a:r>
            <a:r>
              <a:rPr sz="900" spc="-3" dirty="0">
                <a:latin typeface="Tahoma"/>
                <a:cs typeface="Tahoma"/>
              </a:rPr>
              <a:t>cluster</a:t>
            </a:r>
            <a:endParaRPr sz="900">
              <a:latin typeface="Tahoma"/>
              <a:cs typeface="Tahoma"/>
            </a:endParaRPr>
          </a:p>
        </p:txBody>
      </p:sp>
      <p:pic>
        <p:nvPicPr>
          <p:cNvPr id="7" name="object 7"/>
          <p:cNvPicPr/>
          <p:nvPr/>
        </p:nvPicPr>
        <p:blipFill>
          <a:blip r:embed="rId4" cstate="print"/>
          <a:stretch>
            <a:fillRect/>
          </a:stretch>
        </p:blipFill>
        <p:spPr>
          <a:xfrm>
            <a:off x="2440279" y="1224628"/>
            <a:ext cx="1636586" cy="1524662"/>
          </a:xfrm>
          <a:prstGeom prst="rect">
            <a:avLst/>
          </a:prstGeom>
        </p:spPr>
      </p:pic>
      <p:sp>
        <p:nvSpPr>
          <p:cNvPr id="8" name="object 8"/>
          <p:cNvSpPr txBox="1"/>
          <p:nvPr/>
        </p:nvSpPr>
        <p:spPr>
          <a:xfrm>
            <a:off x="2542085" y="2863091"/>
            <a:ext cx="1397757" cy="144967"/>
          </a:xfrm>
          <a:prstGeom prst="rect">
            <a:avLst/>
          </a:prstGeom>
        </p:spPr>
        <p:txBody>
          <a:bodyPr vert="horz" wrap="square" lIns="0" tIns="6405" rIns="0" bIns="0" rtlCol="0">
            <a:spAutoFit/>
          </a:bodyPr>
          <a:lstStyle/>
          <a:p>
            <a:pPr marL="6405">
              <a:spcBef>
                <a:spcPts val="50"/>
              </a:spcBef>
            </a:pPr>
            <a:r>
              <a:rPr sz="900" dirty="0">
                <a:latin typeface="Tahoma"/>
                <a:cs typeface="Tahoma"/>
              </a:rPr>
              <a:t>hexagonal</a:t>
            </a:r>
            <a:r>
              <a:rPr sz="900" spc="-10" dirty="0">
                <a:latin typeface="Tahoma"/>
                <a:cs typeface="Tahoma"/>
              </a:rPr>
              <a:t> </a:t>
            </a:r>
            <a:r>
              <a:rPr sz="900" spc="-3" dirty="0">
                <a:latin typeface="Tahoma"/>
                <a:cs typeface="Tahoma"/>
              </a:rPr>
              <a:t>matrix</a:t>
            </a:r>
            <a:r>
              <a:rPr sz="900" spc="-5" dirty="0">
                <a:latin typeface="Tahoma"/>
                <a:cs typeface="Tahoma"/>
              </a:rPr>
              <a:t> </a:t>
            </a:r>
            <a:r>
              <a:rPr sz="900" dirty="0">
                <a:latin typeface="Tahoma"/>
                <a:cs typeface="Tahoma"/>
              </a:rPr>
              <a:t>of</a:t>
            </a:r>
            <a:r>
              <a:rPr sz="900" spc="-10" dirty="0">
                <a:latin typeface="Tahoma"/>
                <a:cs typeface="Tahoma"/>
              </a:rPr>
              <a:t> </a:t>
            </a:r>
            <a:r>
              <a:rPr sz="900" spc="-3" dirty="0">
                <a:latin typeface="Tahoma"/>
                <a:cs typeface="Tahoma"/>
              </a:rPr>
              <a:t>cluster</a:t>
            </a:r>
            <a:endParaRPr sz="900">
              <a:latin typeface="Tahoma"/>
              <a:cs typeface="Tahoma"/>
            </a:endParaRPr>
          </a:p>
        </p:txBody>
      </p:sp>
      <p:sp>
        <p:nvSpPr>
          <p:cNvPr id="9" name="object 9"/>
          <p:cNvSpPr txBox="1"/>
          <p:nvPr/>
        </p:nvSpPr>
        <p:spPr>
          <a:xfrm>
            <a:off x="4429666" y="3109761"/>
            <a:ext cx="153670" cy="114322"/>
          </a:xfrm>
          <a:prstGeom prst="rect">
            <a:avLst/>
          </a:prstGeom>
        </p:spPr>
        <p:txBody>
          <a:bodyPr vert="horz" wrap="square" lIns="0" tIns="21776" rIns="0" bIns="0" rtlCol="0">
            <a:spAutoFit/>
          </a:bodyPr>
          <a:lstStyle/>
          <a:p>
            <a:pPr marL="49636">
              <a:spcBef>
                <a:spcPts val="171"/>
              </a:spcBef>
            </a:pPr>
            <a:fld id="{81D60167-4931-47E6-BA6A-407CBD079E47}" type="slidenum">
              <a:rPr sz="600" dirty="0">
                <a:latin typeface="Tahoma"/>
                <a:cs typeface="Tahoma"/>
              </a:rPr>
              <a:pPr marL="49636">
                <a:spcBef>
                  <a:spcPts val="171"/>
                </a:spcBef>
              </a:pPr>
              <a:t>36</a:t>
            </a:fld>
            <a:endParaRPr sz="600">
              <a:latin typeface="Tahoma"/>
              <a:cs typeface="Tahom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3498" y="1071294"/>
            <a:ext cx="4114514" cy="1384300"/>
            <a:chOff x="601980" y="2122932"/>
            <a:chExt cx="8161020" cy="2743200"/>
          </a:xfrm>
        </p:grpSpPr>
        <p:pic>
          <p:nvPicPr>
            <p:cNvPr id="3" name="object 3"/>
            <p:cNvPicPr/>
            <p:nvPr/>
          </p:nvPicPr>
          <p:blipFill>
            <a:blip r:embed="rId2" cstate="print"/>
            <a:stretch>
              <a:fillRect/>
            </a:stretch>
          </p:blipFill>
          <p:spPr>
            <a:xfrm>
              <a:off x="601980" y="2122932"/>
              <a:ext cx="2743199" cy="2743200"/>
            </a:xfrm>
            <a:prstGeom prst="rect">
              <a:avLst/>
            </a:prstGeom>
          </p:spPr>
        </p:pic>
        <p:pic>
          <p:nvPicPr>
            <p:cNvPr id="4" name="object 4"/>
            <p:cNvPicPr/>
            <p:nvPr/>
          </p:nvPicPr>
          <p:blipFill>
            <a:blip r:embed="rId3" cstate="print"/>
            <a:stretch>
              <a:fillRect/>
            </a:stretch>
          </p:blipFill>
          <p:spPr>
            <a:xfrm>
              <a:off x="3345180" y="2133600"/>
              <a:ext cx="5417820" cy="2711196"/>
            </a:xfrm>
            <a:prstGeom prst="rect">
              <a:avLst/>
            </a:prstGeom>
          </p:spPr>
        </p:pic>
      </p:grpSp>
      <p:sp>
        <p:nvSpPr>
          <p:cNvPr id="5" name="object 5"/>
          <p:cNvSpPr/>
          <p:nvPr/>
        </p:nvSpPr>
        <p:spPr>
          <a:xfrm>
            <a:off x="672690" y="2620941"/>
            <a:ext cx="3419158" cy="65369"/>
          </a:xfrm>
          <a:custGeom>
            <a:avLst/>
            <a:gdLst/>
            <a:ahLst/>
            <a:cxnLst/>
            <a:rect l="l" t="t" r="r" b="b"/>
            <a:pathLst>
              <a:path w="6781800" h="129539">
                <a:moveTo>
                  <a:pt x="6704076" y="64769"/>
                </a:moveTo>
                <a:lnTo>
                  <a:pt x="6652259" y="129539"/>
                </a:lnTo>
                <a:lnTo>
                  <a:pt x="6755892" y="77723"/>
                </a:lnTo>
                <a:lnTo>
                  <a:pt x="6704076" y="77723"/>
                </a:lnTo>
                <a:lnTo>
                  <a:pt x="6704076" y="64769"/>
                </a:lnTo>
                <a:close/>
              </a:path>
              <a:path w="6781800" h="129539">
                <a:moveTo>
                  <a:pt x="6693712" y="51815"/>
                </a:moveTo>
                <a:lnTo>
                  <a:pt x="0" y="51815"/>
                </a:lnTo>
                <a:lnTo>
                  <a:pt x="0" y="77723"/>
                </a:lnTo>
                <a:lnTo>
                  <a:pt x="6693712" y="77723"/>
                </a:lnTo>
                <a:lnTo>
                  <a:pt x="6704076" y="64769"/>
                </a:lnTo>
                <a:lnTo>
                  <a:pt x="6693712" y="51815"/>
                </a:lnTo>
                <a:close/>
              </a:path>
              <a:path w="6781800" h="129539">
                <a:moveTo>
                  <a:pt x="6755892" y="51815"/>
                </a:moveTo>
                <a:lnTo>
                  <a:pt x="6704076" y="51815"/>
                </a:lnTo>
                <a:lnTo>
                  <a:pt x="6704076" y="77723"/>
                </a:lnTo>
                <a:lnTo>
                  <a:pt x="6755892" y="77723"/>
                </a:lnTo>
                <a:lnTo>
                  <a:pt x="6781800" y="64769"/>
                </a:lnTo>
                <a:lnTo>
                  <a:pt x="6755892" y="51815"/>
                </a:lnTo>
                <a:close/>
              </a:path>
              <a:path w="6781800" h="129539">
                <a:moveTo>
                  <a:pt x="6652259" y="0"/>
                </a:moveTo>
                <a:lnTo>
                  <a:pt x="6704076" y="64769"/>
                </a:lnTo>
                <a:lnTo>
                  <a:pt x="6704076" y="51815"/>
                </a:lnTo>
                <a:lnTo>
                  <a:pt x="6755892" y="51815"/>
                </a:lnTo>
                <a:lnTo>
                  <a:pt x="6652259" y="0"/>
                </a:lnTo>
                <a:close/>
              </a:path>
            </a:pathLst>
          </a:custGeom>
          <a:solidFill>
            <a:srgbClr val="000000"/>
          </a:solidFill>
        </p:spPr>
        <p:txBody>
          <a:bodyPr wrap="square" lIns="0" tIns="0" rIns="0" bIns="0" rtlCol="0"/>
          <a:lstStyle/>
          <a:p>
            <a:endParaRPr/>
          </a:p>
        </p:txBody>
      </p:sp>
      <p:sp>
        <p:nvSpPr>
          <p:cNvPr id="6" name="object 6"/>
          <p:cNvSpPr txBox="1"/>
          <p:nvPr/>
        </p:nvSpPr>
        <p:spPr>
          <a:xfrm>
            <a:off x="3713947" y="2667316"/>
            <a:ext cx="234987"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t</a:t>
            </a:r>
            <a:r>
              <a:rPr sz="900" spc="-5" dirty="0">
                <a:latin typeface="Tahoma"/>
                <a:cs typeface="Tahoma"/>
              </a:rPr>
              <a:t>i</a:t>
            </a:r>
            <a:r>
              <a:rPr sz="900" dirty="0">
                <a:latin typeface="Tahoma"/>
                <a:cs typeface="Tahoma"/>
              </a:rPr>
              <a:t>me</a:t>
            </a:r>
            <a:endParaRPr sz="900">
              <a:latin typeface="Tahoma"/>
              <a:cs typeface="Tahoma"/>
            </a:endParaRPr>
          </a:p>
        </p:txBody>
      </p:sp>
      <p:sp>
        <p:nvSpPr>
          <p:cNvPr id="8" name="object 8"/>
          <p:cNvSpPr txBox="1"/>
          <p:nvPr/>
        </p:nvSpPr>
        <p:spPr>
          <a:xfrm>
            <a:off x="4429666" y="3109761"/>
            <a:ext cx="153670" cy="114322"/>
          </a:xfrm>
          <a:prstGeom prst="rect">
            <a:avLst/>
          </a:prstGeom>
        </p:spPr>
        <p:txBody>
          <a:bodyPr vert="horz" wrap="square" lIns="0" tIns="21776" rIns="0" bIns="0" rtlCol="0">
            <a:spAutoFit/>
          </a:bodyPr>
          <a:lstStyle/>
          <a:p>
            <a:pPr marL="49636">
              <a:spcBef>
                <a:spcPts val="171"/>
              </a:spcBef>
            </a:pPr>
            <a:fld id="{81D60167-4931-47E6-BA6A-407CBD079E47}" type="slidenum">
              <a:rPr sz="600" dirty="0">
                <a:latin typeface="Tahoma"/>
                <a:cs typeface="Tahoma"/>
              </a:rPr>
              <a:pPr marL="49636">
                <a:spcBef>
                  <a:spcPts val="171"/>
                </a:spcBef>
              </a:pPr>
              <a:t>37</a:t>
            </a:fld>
            <a:endParaRPr sz="600">
              <a:latin typeface="Tahoma"/>
              <a:cs typeface="Tahoma"/>
            </a:endParaRPr>
          </a:p>
        </p:txBody>
      </p:sp>
      <p:sp>
        <p:nvSpPr>
          <p:cNvPr id="7" name="object 7"/>
          <p:cNvSpPr txBox="1">
            <a:spLocks noGrp="1"/>
          </p:cNvSpPr>
          <p:nvPr>
            <p:ph type="title"/>
          </p:nvPr>
        </p:nvSpPr>
        <p:spPr>
          <a:xfrm>
            <a:off x="247650" y="206375"/>
            <a:ext cx="1396156"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Neigh</a:t>
            </a:r>
            <a:r>
              <a:rPr sz="1600" spc="3" dirty="0">
                <a:solidFill>
                  <a:srgbClr val="333399"/>
                </a:solidFill>
              </a:rPr>
              <a:t>b</a:t>
            </a:r>
            <a:r>
              <a:rPr sz="1600" dirty="0">
                <a:solidFill>
                  <a:srgbClr val="333399"/>
                </a:solidFill>
              </a:rPr>
              <a:t>ourhood</a:t>
            </a:r>
            <a:endParaRPr sz="1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248" y="730603"/>
            <a:ext cx="3531528" cy="2443033"/>
            <a:chOff x="768095" y="1447800"/>
            <a:chExt cx="7004684" cy="4841240"/>
          </a:xfrm>
        </p:grpSpPr>
        <p:pic>
          <p:nvPicPr>
            <p:cNvPr id="3" name="object 3"/>
            <p:cNvPicPr/>
            <p:nvPr/>
          </p:nvPicPr>
          <p:blipFill>
            <a:blip r:embed="rId2" cstate="print"/>
            <a:stretch>
              <a:fillRect/>
            </a:stretch>
          </p:blipFill>
          <p:spPr>
            <a:xfrm>
              <a:off x="1142999" y="1447800"/>
              <a:ext cx="6629400" cy="3200400"/>
            </a:xfrm>
            <a:prstGeom prst="rect">
              <a:avLst/>
            </a:prstGeom>
          </p:spPr>
        </p:pic>
        <p:pic>
          <p:nvPicPr>
            <p:cNvPr id="4" name="object 4"/>
            <p:cNvPicPr/>
            <p:nvPr/>
          </p:nvPicPr>
          <p:blipFill>
            <a:blip r:embed="rId3" cstate="print"/>
            <a:stretch>
              <a:fillRect/>
            </a:stretch>
          </p:blipFill>
          <p:spPr>
            <a:xfrm>
              <a:off x="768095" y="4648231"/>
              <a:ext cx="2436612" cy="1640512"/>
            </a:xfrm>
            <a:prstGeom prst="rect">
              <a:avLst/>
            </a:prstGeom>
          </p:spPr>
        </p:pic>
      </p:grpSp>
      <p:sp>
        <p:nvSpPr>
          <p:cNvPr id="5" name="object 5"/>
          <p:cNvSpPr txBox="1">
            <a:spLocks noGrp="1"/>
          </p:cNvSpPr>
          <p:nvPr>
            <p:ph type="title"/>
          </p:nvPr>
        </p:nvSpPr>
        <p:spPr>
          <a:xfrm>
            <a:off x="247650" y="206375"/>
            <a:ext cx="3146713"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Common</a:t>
            </a:r>
            <a:r>
              <a:rPr sz="1600" spc="-15" dirty="0">
                <a:solidFill>
                  <a:srgbClr val="333399"/>
                </a:solidFill>
              </a:rPr>
              <a:t> </a:t>
            </a:r>
            <a:r>
              <a:rPr sz="1600" spc="-3" dirty="0">
                <a:solidFill>
                  <a:srgbClr val="333399"/>
                </a:solidFill>
              </a:rPr>
              <a:t>Neighbourhood</a:t>
            </a:r>
            <a:r>
              <a:rPr sz="1600" spc="-5" dirty="0">
                <a:solidFill>
                  <a:srgbClr val="333399"/>
                </a:solidFill>
              </a:rPr>
              <a:t> </a:t>
            </a:r>
            <a:r>
              <a:rPr sz="1600" spc="-3" dirty="0">
                <a:solidFill>
                  <a:srgbClr val="333399"/>
                </a:solidFill>
              </a:rPr>
              <a:t>functions</a:t>
            </a:r>
            <a:endParaRPr sz="1600"/>
          </a:p>
        </p:txBody>
      </p:sp>
      <p:sp>
        <p:nvSpPr>
          <p:cNvPr id="7" name="object 7"/>
          <p:cNvSpPr txBox="1"/>
          <p:nvPr/>
        </p:nvSpPr>
        <p:spPr>
          <a:xfrm>
            <a:off x="4429666" y="3109761"/>
            <a:ext cx="153670" cy="114322"/>
          </a:xfrm>
          <a:prstGeom prst="rect">
            <a:avLst/>
          </a:prstGeom>
        </p:spPr>
        <p:txBody>
          <a:bodyPr vert="horz" wrap="square" lIns="0" tIns="21776" rIns="0" bIns="0" rtlCol="0">
            <a:spAutoFit/>
          </a:bodyPr>
          <a:lstStyle/>
          <a:p>
            <a:pPr marL="49636">
              <a:spcBef>
                <a:spcPts val="171"/>
              </a:spcBef>
            </a:pPr>
            <a:fld id="{81D60167-4931-47E6-BA6A-407CBD079E47}" type="slidenum">
              <a:rPr sz="600" dirty="0">
                <a:latin typeface="Tahoma"/>
                <a:cs typeface="Tahoma"/>
              </a:rPr>
              <a:pPr marL="49636">
                <a:spcBef>
                  <a:spcPts val="171"/>
                </a:spcBef>
              </a:pPr>
              <a:t>38</a:t>
            </a:fld>
            <a:endParaRPr sz="600">
              <a:latin typeface="Tahoma"/>
              <a:cs typeface="Tahoma"/>
            </a:endParaRPr>
          </a:p>
        </p:txBody>
      </p:sp>
      <p:sp>
        <p:nvSpPr>
          <p:cNvPr id="6" name="object 6"/>
          <p:cNvSpPr txBox="1"/>
          <p:nvPr/>
        </p:nvSpPr>
        <p:spPr>
          <a:xfrm>
            <a:off x="1653553" y="2362154"/>
            <a:ext cx="2733405" cy="699288"/>
          </a:xfrm>
          <a:prstGeom prst="rect">
            <a:avLst/>
          </a:prstGeom>
        </p:spPr>
        <p:txBody>
          <a:bodyPr vert="horz" wrap="square" lIns="0" tIns="6725" rIns="0" bIns="0" rtlCol="0">
            <a:spAutoFit/>
          </a:bodyPr>
          <a:lstStyle/>
          <a:p>
            <a:pPr marL="6405" marR="2562">
              <a:lnSpc>
                <a:spcPct val="99600"/>
              </a:lnSpc>
              <a:spcBef>
                <a:spcPts val="53"/>
              </a:spcBef>
            </a:pPr>
            <a:r>
              <a:rPr sz="900" spc="-3" dirty="0">
                <a:latin typeface="Tahoma"/>
                <a:cs typeface="Tahoma"/>
              </a:rPr>
              <a:t>It </a:t>
            </a:r>
            <a:r>
              <a:rPr sz="900" dirty="0">
                <a:latin typeface="Tahoma"/>
                <a:cs typeface="Tahoma"/>
              </a:rPr>
              <a:t>is </a:t>
            </a:r>
            <a:r>
              <a:rPr sz="900" spc="-3" dirty="0">
                <a:latin typeface="Tahoma"/>
                <a:cs typeface="Tahoma"/>
              </a:rPr>
              <a:t>maximal </a:t>
            </a:r>
            <a:r>
              <a:rPr sz="900" dirty="0">
                <a:latin typeface="Tahoma"/>
                <a:cs typeface="Tahoma"/>
              </a:rPr>
              <a:t>at </a:t>
            </a:r>
            <a:r>
              <a:rPr sz="900" spc="-3" dirty="0">
                <a:latin typeface="Tahoma"/>
                <a:cs typeface="Tahoma"/>
              </a:rPr>
              <a:t>the winning neuron, </a:t>
            </a:r>
            <a:r>
              <a:rPr sz="900" dirty="0">
                <a:latin typeface="Tahoma"/>
                <a:cs typeface="Tahoma"/>
              </a:rPr>
              <a:t>it is </a:t>
            </a:r>
            <a:r>
              <a:rPr sz="900" spc="-3" dirty="0">
                <a:latin typeface="Tahoma"/>
                <a:cs typeface="Tahoma"/>
              </a:rPr>
              <a:t>symmetrical </a:t>
            </a:r>
            <a:r>
              <a:rPr sz="900" spc="-277" dirty="0">
                <a:latin typeface="Tahoma"/>
                <a:cs typeface="Tahoma"/>
              </a:rPr>
              <a:t> </a:t>
            </a:r>
            <a:r>
              <a:rPr sz="900" dirty="0">
                <a:latin typeface="Tahoma"/>
                <a:cs typeface="Tahoma"/>
              </a:rPr>
              <a:t>about</a:t>
            </a:r>
            <a:r>
              <a:rPr sz="900" spc="-3" dirty="0">
                <a:latin typeface="Tahoma"/>
                <a:cs typeface="Tahoma"/>
              </a:rPr>
              <a:t> that</a:t>
            </a:r>
            <a:r>
              <a:rPr sz="900" spc="-8" dirty="0">
                <a:latin typeface="Tahoma"/>
                <a:cs typeface="Tahoma"/>
              </a:rPr>
              <a:t> </a:t>
            </a:r>
            <a:r>
              <a:rPr sz="900" spc="-3" dirty="0">
                <a:latin typeface="Tahoma"/>
                <a:cs typeface="Tahoma"/>
              </a:rPr>
              <a:t>neuron,</a:t>
            </a:r>
            <a:r>
              <a:rPr sz="900" spc="-5" dirty="0">
                <a:latin typeface="Tahoma"/>
                <a:cs typeface="Tahoma"/>
              </a:rPr>
              <a:t> </a:t>
            </a:r>
            <a:r>
              <a:rPr sz="900" dirty="0">
                <a:latin typeface="Tahoma"/>
                <a:cs typeface="Tahoma"/>
              </a:rPr>
              <a:t>it</a:t>
            </a:r>
            <a:r>
              <a:rPr sz="900" spc="-3" dirty="0">
                <a:latin typeface="Tahoma"/>
                <a:cs typeface="Tahoma"/>
              </a:rPr>
              <a:t> decreases</a:t>
            </a:r>
            <a:r>
              <a:rPr sz="900" spc="5" dirty="0">
                <a:latin typeface="Tahoma"/>
                <a:cs typeface="Tahoma"/>
              </a:rPr>
              <a:t> </a:t>
            </a:r>
            <a:r>
              <a:rPr sz="900" spc="-3" dirty="0">
                <a:latin typeface="Tahoma"/>
                <a:cs typeface="Tahoma"/>
              </a:rPr>
              <a:t>monotonically</a:t>
            </a:r>
            <a:r>
              <a:rPr sz="900" spc="8" dirty="0">
                <a:latin typeface="Tahoma"/>
                <a:cs typeface="Tahoma"/>
              </a:rPr>
              <a:t> </a:t>
            </a:r>
            <a:r>
              <a:rPr sz="900" spc="-3" dirty="0">
                <a:latin typeface="Tahoma"/>
                <a:cs typeface="Tahoma"/>
              </a:rPr>
              <a:t>to</a:t>
            </a:r>
            <a:r>
              <a:rPr sz="900" spc="-5" dirty="0">
                <a:latin typeface="Tahoma"/>
                <a:cs typeface="Tahoma"/>
              </a:rPr>
              <a:t> zero </a:t>
            </a:r>
            <a:r>
              <a:rPr sz="900" spc="-277" dirty="0">
                <a:latin typeface="Tahoma"/>
                <a:cs typeface="Tahoma"/>
              </a:rPr>
              <a:t> </a:t>
            </a:r>
            <a:r>
              <a:rPr sz="900" dirty="0">
                <a:latin typeface="Tahoma"/>
                <a:cs typeface="Tahoma"/>
              </a:rPr>
              <a:t>as </a:t>
            </a:r>
            <a:r>
              <a:rPr sz="900" spc="-3" dirty="0">
                <a:latin typeface="Tahoma"/>
                <a:cs typeface="Tahoma"/>
              </a:rPr>
              <a:t>the</a:t>
            </a:r>
            <a:r>
              <a:rPr sz="900" spc="-8" dirty="0">
                <a:latin typeface="Tahoma"/>
                <a:cs typeface="Tahoma"/>
              </a:rPr>
              <a:t> </a:t>
            </a:r>
            <a:r>
              <a:rPr sz="900" spc="-3" dirty="0">
                <a:latin typeface="Tahoma"/>
                <a:cs typeface="Tahoma"/>
              </a:rPr>
              <a:t>distance</a:t>
            </a:r>
            <a:r>
              <a:rPr sz="900" spc="3" dirty="0">
                <a:latin typeface="Tahoma"/>
                <a:cs typeface="Tahoma"/>
              </a:rPr>
              <a:t> </a:t>
            </a:r>
            <a:r>
              <a:rPr sz="900" spc="-3" dirty="0">
                <a:latin typeface="Tahoma"/>
                <a:cs typeface="Tahoma"/>
              </a:rPr>
              <a:t>goes</a:t>
            </a:r>
            <a:r>
              <a:rPr sz="900" dirty="0">
                <a:latin typeface="Tahoma"/>
                <a:cs typeface="Tahoma"/>
              </a:rPr>
              <a:t> </a:t>
            </a:r>
            <a:r>
              <a:rPr sz="900" spc="-3" dirty="0">
                <a:latin typeface="Tahoma"/>
                <a:cs typeface="Tahoma"/>
              </a:rPr>
              <a:t>to </a:t>
            </a:r>
            <a:r>
              <a:rPr sz="900" spc="-13" dirty="0">
                <a:latin typeface="Tahoma"/>
                <a:cs typeface="Tahoma"/>
              </a:rPr>
              <a:t>inﬁnity,</a:t>
            </a:r>
            <a:r>
              <a:rPr sz="900" spc="-3" dirty="0">
                <a:latin typeface="Tahoma"/>
                <a:cs typeface="Tahoma"/>
              </a:rPr>
              <a:t> </a:t>
            </a:r>
            <a:r>
              <a:rPr sz="900" dirty="0">
                <a:latin typeface="Tahoma"/>
                <a:cs typeface="Tahoma"/>
              </a:rPr>
              <a:t>and</a:t>
            </a:r>
            <a:r>
              <a:rPr sz="900" spc="3" dirty="0">
                <a:latin typeface="Tahoma"/>
                <a:cs typeface="Tahoma"/>
              </a:rPr>
              <a:t> </a:t>
            </a:r>
            <a:r>
              <a:rPr sz="900" dirty="0">
                <a:latin typeface="Tahoma"/>
                <a:cs typeface="Tahoma"/>
              </a:rPr>
              <a:t>it </a:t>
            </a:r>
            <a:r>
              <a:rPr sz="900" spc="-3" dirty="0">
                <a:latin typeface="Tahoma"/>
                <a:cs typeface="Tahoma"/>
              </a:rPr>
              <a:t>is</a:t>
            </a:r>
            <a:r>
              <a:rPr sz="900" spc="3" dirty="0">
                <a:latin typeface="Tahoma"/>
                <a:cs typeface="Tahoma"/>
              </a:rPr>
              <a:t> </a:t>
            </a:r>
            <a:r>
              <a:rPr sz="900" spc="-5" dirty="0">
                <a:latin typeface="Tahoma"/>
                <a:cs typeface="Tahoma"/>
              </a:rPr>
              <a:t>translation </a:t>
            </a:r>
            <a:r>
              <a:rPr sz="900" spc="-3" dirty="0">
                <a:latin typeface="Tahoma"/>
                <a:cs typeface="Tahoma"/>
              </a:rPr>
              <a:t> </a:t>
            </a:r>
            <a:r>
              <a:rPr sz="900" spc="-5" dirty="0">
                <a:latin typeface="Tahoma"/>
                <a:cs typeface="Tahoma"/>
              </a:rPr>
              <a:t>invariant</a:t>
            </a:r>
            <a:r>
              <a:rPr sz="900" spc="-3" dirty="0">
                <a:latin typeface="Tahoma"/>
                <a:cs typeface="Tahoma"/>
              </a:rPr>
              <a:t> (independent</a:t>
            </a:r>
            <a:r>
              <a:rPr sz="900" spc="3" dirty="0">
                <a:latin typeface="Tahoma"/>
                <a:cs typeface="Tahoma"/>
              </a:rPr>
              <a:t> </a:t>
            </a:r>
            <a:r>
              <a:rPr sz="900" dirty="0">
                <a:latin typeface="Tahoma"/>
                <a:cs typeface="Tahoma"/>
              </a:rPr>
              <a:t>of</a:t>
            </a:r>
            <a:r>
              <a:rPr sz="900" spc="3" dirty="0">
                <a:latin typeface="Tahoma"/>
                <a:cs typeface="Tahoma"/>
              </a:rPr>
              <a:t> </a:t>
            </a:r>
            <a:r>
              <a:rPr sz="900" spc="-3" dirty="0">
                <a:latin typeface="Tahoma"/>
                <a:cs typeface="Tahoma"/>
              </a:rPr>
              <a:t>the</a:t>
            </a:r>
            <a:r>
              <a:rPr sz="900" spc="-5" dirty="0">
                <a:latin typeface="Tahoma"/>
                <a:cs typeface="Tahoma"/>
              </a:rPr>
              <a:t> </a:t>
            </a:r>
            <a:r>
              <a:rPr sz="900" spc="-3" dirty="0">
                <a:latin typeface="Tahoma"/>
                <a:cs typeface="Tahoma"/>
              </a:rPr>
              <a:t>location</a:t>
            </a:r>
            <a:r>
              <a:rPr sz="900" spc="3" dirty="0">
                <a:latin typeface="Tahoma"/>
                <a:cs typeface="Tahoma"/>
              </a:rPr>
              <a:t> </a:t>
            </a:r>
            <a:r>
              <a:rPr sz="900" dirty="0">
                <a:latin typeface="Tahoma"/>
                <a:cs typeface="Tahoma"/>
              </a:rPr>
              <a:t>of</a:t>
            </a:r>
            <a:r>
              <a:rPr sz="900" spc="3" dirty="0">
                <a:latin typeface="Tahoma"/>
                <a:cs typeface="Tahoma"/>
              </a:rPr>
              <a:t> </a:t>
            </a:r>
            <a:r>
              <a:rPr sz="900" spc="-3" dirty="0">
                <a:latin typeface="Tahoma"/>
                <a:cs typeface="Tahoma"/>
              </a:rPr>
              <a:t>the</a:t>
            </a:r>
            <a:r>
              <a:rPr sz="900" spc="3" dirty="0">
                <a:latin typeface="Tahoma"/>
                <a:cs typeface="Tahoma"/>
              </a:rPr>
              <a:t> </a:t>
            </a:r>
            <a:r>
              <a:rPr sz="900" spc="-3" dirty="0">
                <a:latin typeface="Tahoma"/>
                <a:cs typeface="Tahoma"/>
              </a:rPr>
              <a:t>winning </a:t>
            </a:r>
            <a:r>
              <a:rPr sz="900" dirty="0">
                <a:latin typeface="Tahoma"/>
                <a:cs typeface="Tahoma"/>
              </a:rPr>
              <a:t> </a:t>
            </a:r>
            <a:r>
              <a:rPr sz="900" spc="-3" dirty="0">
                <a:latin typeface="Tahoma"/>
                <a:cs typeface="Tahoma"/>
              </a:rPr>
              <a:t>neuron).</a:t>
            </a:r>
            <a:endParaRPr sz="900">
              <a:latin typeface="Tahoma"/>
              <a:cs typeface="Tahom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878" y="303200"/>
            <a:ext cx="1868771"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SOM-</a:t>
            </a:r>
            <a:r>
              <a:rPr sz="1600" spc="-43" dirty="0">
                <a:solidFill>
                  <a:srgbClr val="333399"/>
                </a:solidFill>
              </a:rPr>
              <a:t> </a:t>
            </a:r>
            <a:r>
              <a:rPr sz="1600" dirty="0">
                <a:solidFill>
                  <a:srgbClr val="333399"/>
                </a:solidFill>
              </a:rPr>
              <a:t>Adaptation</a:t>
            </a:r>
            <a:endParaRPr sz="1600"/>
          </a:p>
        </p:txBody>
      </p:sp>
      <p:sp>
        <p:nvSpPr>
          <p:cNvPr id="3" name="object 3"/>
          <p:cNvSpPr txBox="1"/>
          <p:nvPr/>
        </p:nvSpPr>
        <p:spPr>
          <a:xfrm>
            <a:off x="4360002" y="3244389"/>
            <a:ext cx="111410" cy="114189"/>
          </a:xfrm>
          <a:prstGeom prst="rect">
            <a:avLst/>
          </a:prstGeom>
        </p:spPr>
        <p:txBody>
          <a:bodyPr vert="horz" wrap="square" lIns="0" tIns="6405" rIns="0" bIns="0" rtlCol="0">
            <a:spAutoFit/>
          </a:bodyPr>
          <a:lstStyle/>
          <a:p>
            <a:pPr marL="6405">
              <a:spcBef>
                <a:spcPts val="50"/>
              </a:spcBef>
            </a:pPr>
            <a:r>
              <a:rPr sz="700" dirty="0">
                <a:latin typeface="Tahoma"/>
                <a:cs typeface="Tahoma"/>
              </a:rPr>
              <a:t>37</a:t>
            </a:r>
            <a:endParaRPr sz="700">
              <a:latin typeface="Tahoma"/>
              <a:cs typeface="Tahoma"/>
            </a:endParaRPr>
          </a:p>
        </p:txBody>
      </p:sp>
      <p:sp>
        <p:nvSpPr>
          <p:cNvPr id="4" name="object 4"/>
          <p:cNvSpPr txBox="1"/>
          <p:nvPr/>
        </p:nvSpPr>
        <p:spPr>
          <a:xfrm>
            <a:off x="1004324" y="1724021"/>
            <a:ext cx="2672325" cy="146584"/>
          </a:xfrm>
          <a:prstGeom prst="rect">
            <a:avLst/>
          </a:prstGeom>
        </p:spPr>
        <p:txBody>
          <a:bodyPr vert="horz" wrap="square" lIns="0" tIns="8006" rIns="0" bIns="0" rtlCol="0">
            <a:spAutoFit/>
          </a:bodyPr>
          <a:lstStyle/>
          <a:p>
            <a:pPr marL="19214">
              <a:spcBef>
                <a:spcPts val="63"/>
              </a:spcBef>
            </a:pPr>
            <a:r>
              <a:rPr sz="900" i="1" spc="-15" dirty="0">
                <a:latin typeface="Times New Roman"/>
                <a:cs typeface="Times New Roman"/>
              </a:rPr>
              <a:t>w</a:t>
            </a:r>
            <a:r>
              <a:rPr sz="800" i="1" spc="-22" baseline="-25000" dirty="0">
                <a:latin typeface="Times New Roman"/>
                <a:cs typeface="Times New Roman"/>
              </a:rPr>
              <a:t>ij</a:t>
            </a:r>
            <a:r>
              <a:rPr sz="800" i="1" spc="-34" baseline="-25000" dirty="0">
                <a:latin typeface="Times New Roman"/>
                <a:cs typeface="Times New Roman"/>
              </a:rPr>
              <a:t> </a:t>
            </a:r>
            <a:r>
              <a:rPr sz="900" spc="8" dirty="0">
                <a:latin typeface="Times New Roman"/>
                <a:cs typeface="Times New Roman"/>
              </a:rPr>
              <a:t>(</a:t>
            </a:r>
            <a:r>
              <a:rPr sz="900" i="1" spc="8" dirty="0">
                <a:latin typeface="Times New Roman"/>
                <a:cs typeface="Times New Roman"/>
              </a:rPr>
              <a:t>new</a:t>
            </a:r>
            <a:r>
              <a:rPr sz="900" spc="8" dirty="0">
                <a:latin typeface="Times New Roman"/>
                <a:cs typeface="Times New Roman"/>
              </a:rPr>
              <a:t>)</a:t>
            </a:r>
            <a:r>
              <a:rPr sz="900" spc="-25" dirty="0">
                <a:latin typeface="Times New Roman"/>
                <a:cs typeface="Times New Roman"/>
              </a:rPr>
              <a:t> </a:t>
            </a:r>
            <a:r>
              <a:rPr sz="900" spc="33" dirty="0">
                <a:latin typeface="Symbol"/>
                <a:cs typeface="Symbol"/>
              </a:rPr>
              <a:t></a:t>
            </a:r>
            <a:r>
              <a:rPr sz="900" spc="-20" dirty="0">
                <a:latin typeface="Times New Roman"/>
                <a:cs typeface="Times New Roman"/>
              </a:rPr>
              <a:t> </a:t>
            </a:r>
            <a:r>
              <a:rPr sz="900" i="1" spc="-15" dirty="0">
                <a:latin typeface="Times New Roman"/>
                <a:cs typeface="Times New Roman"/>
              </a:rPr>
              <a:t>w</a:t>
            </a:r>
            <a:r>
              <a:rPr sz="800" i="1" spc="-22" baseline="-25000" dirty="0">
                <a:latin typeface="Times New Roman"/>
                <a:cs typeface="Times New Roman"/>
              </a:rPr>
              <a:t>ij</a:t>
            </a:r>
            <a:r>
              <a:rPr sz="800" i="1" spc="-30" baseline="-25000" dirty="0">
                <a:latin typeface="Times New Roman"/>
                <a:cs typeface="Times New Roman"/>
              </a:rPr>
              <a:t> </a:t>
            </a:r>
            <a:r>
              <a:rPr sz="900" spc="28" dirty="0">
                <a:latin typeface="Times New Roman"/>
                <a:cs typeface="Times New Roman"/>
              </a:rPr>
              <a:t>(</a:t>
            </a:r>
            <a:r>
              <a:rPr sz="900" i="1" spc="28" dirty="0">
                <a:latin typeface="Times New Roman"/>
                <a:cs typeface="Times New Roman"/>
              </a:rPr>
              <a:t>old</a:t>
            </a:r>
            <a:r>
              <a:rPr sz="900" spc="28" dirty="0">
                <a:latin typeface="Times New Roman"/>
                <a:cs typeface="Times New Roman"/>
              </a:rPr>
              <a:t>)</a:t>
            </a:r>
            <a:r>
              <a:rPr sz="900" spc="-61" dirty="0">
                <a:latin typeface="Times New Roman"/>
                <a:cs typeface="Times New Roman"/>
              </a:rPr>
              <a:t> </a:t>
            </a:r>
            <a:r>
              <a:rPr sz="900" spc="33" dirty="0">
                <a:latin typeface="Symbol"/>
                <a:cs typeface="Symbol"/>
              </a:rPr>
              <a:t></a:t>
            </a:r>
            <a:r>
              <a:rPr sz="900" spc="-71" dirty="0">
                <a:latin typeface="Times New Roman"/>
                <a:cs typeface="Times New Roman"/>
              </a:rPr>
              <a:t> </a:t>
            </a:r>
            <a:r>
              <a:rPr sz="900" spc="45" dirty="0">
                <a:latin typeface="Symbol"/>
                <a:cs typeface="Symbol"/>
              </a:rPr>
              <a:t></a:t>
            </a:r>
            <a:r>
              <a:rPr sz="900" spc="45" dirty="0">
                <a:latin typeface="Times New Roman"/>
                <a:cs typeface="Times New Roman"/>
              </a:rPr>
              <a:t>[</a:t>
            </a:r>
            <a:r>
              <a:rPr sz="900" i="1" spc="45" dirty="0">
                <a:latin typeface="Times New Roman"/>
                <a:cs typeface="Times New Roman"/>
              </a:rPr>
              <a:t>x</a:t>
            </a:r>
            <a:r>
              <a:rPr sz="800" i="1" spc="68" baseline="-25000" dirty="0">
                <a:latin typeface="Times New Roman"/>
                <a:cs typeface="Times New Roman"/>
              </a:rPr>
              <a:t>i</a:t>
            </a:r>
            <a:r>
              <a:rPr sz="800" i="1" spc="197" baseline="-25000" dirty="0">
                <a:latin typeface="Times New Roman"/>
                <a:cs typeface="Times New Roman"/>
              </a:rPr>
              <a:t> </a:t>
            </a:r>
            <a:r>
              <a:rPr sz="900" spc="33" dirty="0">
                <a:latin typeface="Symbol"/>
                <a:cs typeface="Symbol"/>
              </a:rPr>
              <a:t></a:t>
            </a:r>
            <a:r>
              <a:rPr sz="900" spc="-55" dirty="0">
                <a:latin typeface="Times New Roman"/>
                <a:cs typeface="Times New Roman"/>
              </a:rPr>
              <a:t> </a:t>
            </a:r>
            <a:r>
              <a:rPr sz="900" i="1" spc="-15" dirty="0">
                <a:latin typeface="Times New Roman"/>
                <a:cs typeface="Times New Roman"/>
              </a:rPr>
              <a:t>w</a:t>
            </a:r>
            <a:r>
              <a:rPr sz="800" i="1" spc="-22" baseline="-25000" dirty="0">
                <a:latin typeface="Times New Roman"/>
                <a:cs typeface="Times New Roman"/>
              </a:rPr>
              <a:t>ij</a:t>
            </a:r>
            <a:r>
              <a:rPr sz="800" i="1" spc="-34" baseline="-25000" dirty="0">
                <a:latin typeface="Times New Roman"/>
                <a:cs typeface="Times New Roman"/>
              </a:rPr>
              <a:t> </a:t>
            </a:r>
            <a:r>
              <a:rPr sz="900" spc="23" dirty="0">
                <a:latin typeface="Times New Roman"/>
                <a:cs typeface="Times New Roman"/>
              </a:rPr>
              <a:t>(</a:t>
            </a:r>
            <a:r>
              <a:rPr sz="900" i="1" spc="23" dirty="0">
                <a:latin typeface="Times New Roman"/>
                <a:cs typeface="Times New Roman"/>
              </a:rPr>
              <a:t>old</a:t>
            </a:r>
            <a:r>
              <a:rPr sz="900" spc="23" dirty="0">
                <a:latin typeface="Times New Roman"/>
                <a:cs typeface="Times New Roman"/>
              </a:rPr>
              <a:t>)]</a:t>
            </a:r>
            <a:endParaRPr sz="900">
              <a:latin typeface="Times New Roman"/>
              <a:cs typeface="Times New Roman"/>
            </a:endParaRPr>
          </a:p>
        </p:txBody>
      </p:sp>
      <p:sp>
        <p:nvSpPr>
          <p:cNvPr id="5" name="object 5"/>
          <p:cNvSpPr txBox="1"/>
          <p:nvPr/>
        </p:nvSpPr>
        <p:spPr>
          <a:xfrm>
            <a:off x="193368" y="1131344"/>
            <a:ext cx="3896175" cy="295386"/>
          </a:xfrm>
          <a:prstGeom prst="rect">
            <a:avLst/>
          </a:prstGeom>
        </p:spPr>
        <p:txBody>
          <a:bodyPr vert="horz" wrap="square" lIns="0" tIns="13129" rIns="0" bIns="0" rtlCol="0">
            <a:spAutoFit/>
          </a:bodyPr>
          <a:lstStyle/>
          <a:p>
            <a:pPr marL="6405" marR="2562">
              <a:lnSpc>
                <a:spcPts val="1069"/>
              </a:lnSpc>
              <a:spcBef>
                <a:spcPts val="103"/>
              </a:spcBef>
            </a:pPr>
            <a:r>
              <a:rPr sz="900" spc="-8" dirty="0">
                <a:latin typeface="Tahoma"/>
                <a:cs typeface="Tahoma"/>
              </a:rPr>
              <a:t>Weights </a:t>
            </a:r>
            <a:r>
              <a:rPr sz="900" spc="-3" dirty="0">
                <a:latin typeface="Tahoma"/>
                <a:cs typeface="Tahoma"/>
              </a:rPr>
              <a:t>should </a:t>
            </a:r>
            <a:r>
              <a:rPr sz="900" dirty="0">
                <a:latin typeface="Tahoma"/>
                <a:cs typeface="Tahoma"/>
              </a:rPr>
              <a:t>be updated in </a:t>
            </a:r>
            <a:r>
              <a:rPr sz="900" spc="-3" dirty="0">
                <a:latin typeface="Tahoma"/>
                <a:cs typeface="Tahoma"/>
              </a:rPr>
              <a:t>such </a:t>
            </a:r>
            <a:r>
              <a:rPr sz="900" dirty="0">
                <a:latin typeface="Tahoma"/>
                <a:cs typeface="Tahoma"/>
              </a:rPr>
              <a:t>a </a:t>
            </a:r>
            <a:r>
              <a:rPr sz="900" spc="-5" dirty="0">
                <a:latin typeface="Tahoma"/>
                <a:cs typeface="Tahoma"/>
              </a:rPr>
              <a:t>way </a:t>
            </a:r>
            <a:r>
              <a:rPr sz="900" spc="-3" dirty="0">
                <a:latin typeface="Tahoma"/>
                <a:cs typeface="Tahoma"/>
              </a:rPr>
              <a:t>that the </a:t>
            </a:r>
            <a:r>
              <a:rPr sz="900" dirty="0">
                <a:latin typeface="Tahoma"/>
                <a:cs typeface="Tahoma"/>
              </a:rPr>
              <a:t>new </a:t>
            </a:r>
            <a:r>
              <a:rPr sz="900" spc="-3" dirty="0">
                <a:latin typeface="Tahoma"/>
                <a:cs typeface="Tahoma"/>
              </a:rPr>
              <a:t>weights will </a:t>
            </a:r>
            <a:r>
              <a:rPr sz="900" dirty="0">
                <a:latin typeface="Tahoma"/>
                <a:cs typeface="Tahoma"/>
              </a:rPr>
              <a:t>be </a:t>
            </a:r>
            <a:r>
              <a:rPr sz="900" spc="-3" dirty="0">
                <a:latin typeface="Tahoma"/>
                <a:cs typeface="Tahoma"/>
              </a:rPr>
              <a:t>more </a:t>
            </a:r>
            <a:r>
              <a:rPr sz="900" spc="-277" dirty="0">
                <a:latin typeface="Tahoma"/>
                <a:cs typeface="Tahoma"/>
              </a:rPr>
              <a:t> </a:t>
            </a:r>
            <a:r>
              <a:rPr sz="900" spc="-3" dirty="0">
                <a:latin typeface="Tahoma"/>
                <a:cs typeface="Tahoma"/>
              </a:rPr>
              <a:t>similar</a:t>
            </a:r>
            <a:r>
              <a:rPr sz="900" spc="3" dirty="0">
                <a:latin typeface="Tahoma"/>
                <a:cs typeface="Tahoma"/>
              </a:rPr>
              <a:t> </a:t>
            </a:r>
            <a:r>
              <a:rPr sz="900" spc="-3" dirty="0">
                <a:latin typeface="Tahoma"/>
                <a:cs typeface="Tahoma"/>
              </a:rPr>
              <a:t>(closer</a:t>
            </a:r>
            <a:r>
              <a:rPr sz="900" spc="5" dirty="0">
                <a:latin typeface="Tahoma"/>
                <a:cs typeface="Tahoma"/>
              </a:rPr>
              <a:t> </a:t>
            </a:r>
            <a:r>
              <a:rPr sz="900" dirty="0">
                <a:latin typeface="Tahoma"/>
                <a:cs typeface="Tahoma"/>
              </a:rPr>
              <a:t>in</a:t>
            </a:r>
            <a:r>
              <a:rPr sz="900" spc="-5" dirty="0">
                <a:latin typeface="Tahoma"/>
                <a:cs typeface="Tahoma"/>
              </a:rPr>
              <a:t> </a:t>
            </a:r>
            <a:r>
              <a:rPr sz="900" dirty="0">
                <a:latin typeface="Tahoma"/>
                <a:cs typeface="Tahoma"/>
              </a:rPr>
              <a:t>distance) </a:t>
            </a:r>
            <a:r>
              <a:rPr sz="900" spc="-3" dirty="0">
                <a:latin typeface="Tahoma"/>
                <a:cs typeface="Tahoma"/>
              </a:rPr>
              <a:t>to</a:t>
            </a:r>
            <a:r>
              <a:rPr sz="900" spc="-5" dirty="0">
                <a:latin typeface="Tahoma"/>
                <a:cs typeface="Tahoma"/>
              </a:rPr>
              <a:t> </a:t>
            </a:r>
            <a:r>
              <a:rPr sz="900" spc="-3" dirty="0">
                <a:latin typeface="Tahoma"/>
                <a:cs typeface="Tahoma"/>
              </a:rPr>
              <a:t>the</a:t>
            </a:r>
            <a:r>
              <a:rPr sz="900" spc="-5" dirty="0">
                <a:latin typeface="Tahoma"/>
                <a:cs typeface="Tahoma"/>
              </a:rPr>
              <a:t> </a:t>
            </a:r>
            <a:r>
              <a:rPr sz="900" spc="-3" dirty="0">
                <a:latin typeface="Tahoma"/>
                <a:cs typeface="Tahoma"/>
              </a:rPr>
              <a:t>input.</a:t>
            </a:r>
            <a:endParaRPr sz="900">
              <a:latin typeface="Tahoma"/>
              <a:cs typeface="Tahoma"/>
            </a:endParaRPr>
          </a:p>
        </p:txBody>
      </p:sp>
      <p:grpSp>
        <p:nvGrpSpPr>
          <p:cNvPr id="6" name="object 6"/>
          <p:cNvGrpSpPr/>
          <p:nvPr/>
        </p:nvGrpSpPr>
        <p:grpSpPr>
          <a:xfrm>
            <a:off x="1757025" y="1847848"/>
            <a:ext cx="229224" cy="498284"/>
            <a:chOff x="3485007" y="3661790"/>
            <a:chExt cx="454659" cy="987425"/>
          </a:xfrm>
        </p:grpSpPr>
        <p:sp>
          <p:nvSpPr>
            <p:cNvPr id="7" name="object 7"/>
            <p:cNvSpPr/>
            <p:nvPr/>
          </p:nvSpPr>
          <p:spPr>
            <a:xfrm>
              <a:off x="3497961" y="4115561"/>
              <a:ext cx="0" cy="533400"/>
            </a:xfrm>
            <a:custGeom>
              <a:avLst/>
              <a:gdLst/>
              <a:ahLst/>
              <a:cxnLst/>
              <a:rect l="l" t="t" r="r" b="b"/>
              <a:pathLst>
                <a:path h="533400">
                  <a:moveTo>
                    <a:pt x="0" y="0"/>
                  </a:moveTo>
                  <a:lnTo>
                    <a:pt x="0" y="533400"/>
                  </a:lnTo>
                </a:path>
              </a:pathLst>
            </a:custGeom>
            <a:ln w="25908">
              <a:solidFill>
                <a:srgbClr val="3366FF"/>
              </a:solidFill>
            </a:ln>
          </p:spPr>
          <p:txBody>
            <a:bodyPr wrap="square" lIns="0" tIns="0" rIns="0" bIns="0" rtlCol="0"/>
            <a:lstStyle/>
            <a:p>
              <a:endParaRPr/>
            </a:p>
          </p:txBody>
        </p:sp>
        <p:sp>
          <p:nvSpPr>
            <p:cNvPr id="8" name="object 8"/>
            <p:cNvSpPr/>
            <p:nvPr/>
          </p:nvSpPr>
          <p:spPr>
            <a:xfrm>
              <a:off x="3487928" y="3661790"/>
              <a:ext cx="451484" cy="546100"/>
            </a:xfrm>
            <a:custGeom>
              <a:avLst/>
              <a:gdLst/>
              <a:ahLst/>
              <a:cxnLst/>
              <a:rect l="l" t="t" r="r" b="b"/>
              <a:pathLst>
                <a:path w="451485" h="546100">
                  <a:moveTo>
                    <a:pt x="402945" y="38563"/>
                  </a:moveTo>
                  <a:lnTo>
                    <a:pt x="0" y="529589"/>
                  </a:lnTo>
                  <a:lnTo>
                    <a:pt x="20066" y="546099"/>
                  </a:lnTo>
                  <a:lnTo>
                    <a:pt x="422989" y="54974"/>
                  </a:lnTo>
                  <a:lnTo>
                    <a:pt x="418464" y="40131"/>
                  </a:lnTo>
                  <a:lnTo>
                    <a:pt x="402945" y="38563"/>
                  </a:lnTo>
                  <a:close/>
                </a:path>
                <a:path w="451485" h="546100">
                  <a:moveTo>
                    <a:pt x="444093" y="31876"/>
                  </a:moveTo>
                  <a:lnTo>
                    <a:pt x="408432" y="31876"/>
                  </a:lnTo>
                  <a:lnTo>
                    <a:pt x="428498" y="48259"/>
                  </a:lnTo>
                  <a:lnTo>
                    <a:pt x="422989" y="54974"/>
                  </a:lnTo>
                  <a:lnTo>
                    <a:pt x="432054" y="84708"/>
                  </a:lnTo>
                  <a:lnTo>
                    <a:pt x="444093" y="31876"/>
                  </a:lnTo>
                  <a:close/>
                </a:path>
                <a:path w="451485" h="546100">
                  <a:moveTo>
                    <a:pt x="408432" y="31876"/>
                  </a:moveTo>
                  <a:lnTo>
                    <a:pt x="402945" y="38563"/>
                  </a:lnTo>
                  <a:lnTo>
                    <a:pt x="418464" y="40131"/>
                  </a:lnTo>
                  <a:lnTo>
                    <a:pt x="422989" y="54974"/>
                  </a:lnTo>
                  <a:lnTo>
                    <a:pt x="428498" y="48259"/>
                  </a:lnTo>
                  <a:lnTo>
                    <a:pt x="408432" y="31876"/>
                  </a:lnTo>
                  <a:close/>
                </a:path>
                <a:path w="451485" h="546100">
                  <a:moveTo>
                    <a:pt x="451358" y="0"/>
                  </a:moveTo>
                  <a:lnTo>
                    <a:pt x="371983" y="35432"/>
                  </a:lnTo>
                  <a:lnTo>
                    <a:pt x="402945" y="38563"/>
                  </a:lnTo>
                  <a:lnTo>
                    <a:pt x="408432" y="31876"/>
                  </a:lnTo>
                  <a:lnTo>
                    <a:pt x="444093" y="31876"/>
                  </a:lnTo>
                  <a:lnTo>
                    <a:pt x="451358" y="0"/>
                  </a:lnTo>
                  <a:close/>
                </a:path>
              </a:pathLst>
            </a:custGeom>
            <a:solidFill>
              <a:srgbClr val="3366FF"/>
            </a:solidFill>
          </p:spPr>
          <p:txBody>
            <a:bodyPr wrap="square" lIns="0" tIns="0" rIns="0" bIns="0" rtlCol="0"/>
            <a:lstStyle/>
            <a:p>
              <a:endParaRPr/>
            </a:p>
          </p:txBody>
        </p:sp>
      </p:grpSp>
      <p:sp>
        <p:nvSpPr>
          <p:cNvPr id="9" name="object 9"/>
          <p:cNvSpPr txBox="1"/>
          <p:nvPr/>
        </p:nvSpPr>
        <p:spPr>
          <a:xfrm>
            <a:off x="883986" y="2076834"/>
            <a:ext cx="845185" cy="183769"/>
          </a:xfrm>
          <a:prstGeom prst="rect">
            <a:avLst/>
          </a:prstGeom>
          <a:solidFill>
            <a:srgbClr val="3366FF"/>
          </a:solidFill>
        </p:spPr>
        <p:txBody>
          <a:bodyPr vert="horz" wrap="square" lIns="0" tIns="44832" rIns="0" bIns="0" rtlCol="0">
            <a:spAutoFit/>
          </a:bodyPr>
          <a:lstStyle/>
          <a:p>
            <a:pPr marL="69490">
              <a:spcBef>
                <a:spcPts val="353"/>
              </a:spcBef>
            </a:pPr>
            <a:r>
              <a:rPr sz="900" spc="-3" dirty="0">
                <a:solidFill>
                  <a:srgbClr val="FFFFFF"/>
                </a:solidFill>
                <a:latin typeface="Tahoma"/>
                <a:cs typeface="Tahoma"/>
              </a:rPr>
              <a:t>Learning</a:t>
            </a:r>
            <a:r>
              <a:rPr sz="900" spc="-20" dirty="0">
                <a:solidFill>
                  <a:srgbClr val="FFFFFF"/>
                </a:solidFill>
                <a:latin typeface="Tahoma"/>
                <a:cs typeface="Tahoma"/>
              </a:rPr>
              <a:t> </a:t>
            </a:r>
            <a:r>
              <a:rPr sz="900" spc="-5" dirty="0">
                <a:solidFill>
                  <a:srgbClr val="FFFFFF"/>
                </a:solidFill>
                <a:latin typeface="Tahoma"/>
                <a:cs typeface="Tahoma"/>
              </a:rPr>
              <a:t>rate</a:t>
            </a:r>
            <a:endParaRPr sz="900">
              <a:latin typeface="Tahoma"/>
              <a:cs typeface="Tahoma"/>
            </a:endParaRPr>
          </a:p>
        </p:txBody>
      </p:sp>
      <p:sp>
        <p:nvSpPr>
          <p:cNvPr id="10" name="object 10"/>
          <p:cNvSpPr txBox="1"/>
          <p:nvPr/>
        </p:nvSpPr>
        <p:spPr>
          <a:xfrm>
            <a:off x="308621" y="2554418"/>
            <a:ext cx="2476968" cy="288596"/>
          </a:xfrm>
          <a:prstGeom prst="rect">
            <a:avLst/>
          </a:prstGeom>
        </p:spPr>
        <p:txBody>
          <a:bodyPr vert="horz" wrap="square" lIns="0" tIns="6405" rIns="0" bIns="0" rtlCol="0">
            <a:spAutoFit/>
          </a:bodyPr>
          <a:lstStyle/>
          <a:p>
            <a:pPr marL="150829" indent="-144744">
              <a:lnSpc>
                <a:spcPts val="1082"/>
              </a:lnSpc>
              <a:spcBef>
                <a:spcPts val="50"/>
              </a:spcBef>
              <a:buFont typeface="Arial MT"/>
              <a:buChar char="•"/>
              <a:tabLst>
                <a:tab pos="150829" algn="l"/>
                <a:tab pos="151149" algn="l"/>
              </a:tabLst>
            </a:pPr>
            <a:r>
              <a:rPr sz="900" spc="-3" dirty="0">
                <a:latin typeface="Tahoma"/>
                <a:cs typeface="Tahoma"/>
              </a:rPr>
              <a:t>Input</a:t>
            </a:r>
            <a:r>
              <a:rPr sz="900" spc="-13" dirty="0">
                <a:latin typeface="Tahoma"/>
                <a:cs typeface="Tahoma"/>
              </a:rPr>
              <a:t> </a:t>
            </a:r>
            <a:r>
              <a:rPr sz="900" dirty="0">
                <a:latin typeface="Tahoma"/>
                <a:cs typeface="Tahoma"/>
              </a:rPr>
              <a:t>X</a:t>
            </a:r>
            <a:r>
              <a:rPr sz="900" spc="3" dirty="0">
                <a:latin typeface="Tahoma"/>
                <a:cs typeface="Tahoma"/>
              </a:rPr>
              <a:t> </a:t>
            </a:r>
            <a:r>
              <a:rPr sz="900" spc="-3" dirty="0">
                <a:latin typeface="Tahoma"/>
                <a:cs typeface="Tahoma"/>
              </a:rPr>
              <a:t>larger</a:t>
            </a:r>
            <a:r>
              <a:rPr sz="900" spc="3" dirty="0">
                <a:latin typeface="Tahoma"/>
                <a:cs typeface="Tahoma"/>
              </a:rPr>
              <a:t> </a:t>
            </a:r>
            <a:r>
              <a:rPr sz="900" spc="-3" dirty="0">
                <a:latin typeface="Tahoma"/>
                <a:cs typeface="Tahoma"/>
              </a:rPr>
              <a:t>than</a:t>
            </a:r>
            <a:r>
              <a:rPr sz="900" spc="-5" dirty="0">
                <a:latin typeface="Tahoma"/>
                <a:cs typeface="Tahoma"/>
              </a:rPr>
              <a:t> </a:t>
            </a:r>
            <a:r>
              <a:rPr sz="900" spc="-3" dirty="0">
                <a:latin typeface="Tahoma"/>
                <a:cs typeface="Tahoma"/>
              </a:rPr>
              <a:t>weight</a:t>
            </a:r>
            <a:r>
              <a:rPr sz="900" spc="3" dirty="0">
                <a:latin typeface="Tahoma"/>
                <a:cs typeface="Tahoma"/>
              </a:rPr>
              <a:t> </a:t>
            </a:r>
            <a:r>
              <a:rPr sz="900" dirty="0">
                <a:latin typeface="Tahoma"/>
                <a:cs typeface="Tahoma"/>
              </a:rPr>
              <a:t>Wj</a:t>
            </a:r>
            <a:r>
              <a:rPr sz="900" spc="-3" dirty="0">
                <a:latin typeface="Tahoma"/>
                <a:cs typeface="Tahoma"/>
              </a:rPr>
              <a:t> </a:t>
            </a:r>
            <a:r>
              <a:rPr sz="900" dirty="0">
                <a:latin typeface="Tahoma"/>
                <a:cs typeface="Tahoma"/>
              </a:rPr>
              <a:t>,</a:t>
            </a:r>
            <a:r>
              <a:rPr sz="900" spc="-3" dirty="0">
                <a:latin typeface="Tahoma"/>
                <a:cs typeface="Tahoma"/>
              </a:rPr>
              <a:t> increase</a:t>
            </a:r>
            <a:r>
              <a:rPr sz="900" spc="-5" dirty="0">
                <a:latin typeface="Tahoma"/>
                <a:cs typeface="Tahoma"/>
              </a:rPr>
              <a:t> </a:t>
            </a:r>
            <a:r>
              <a:rPr sz="900" dirty="0">
                <a:latin typeface="Tahoma"/>
                <a:cs typeface="Tahoma"/>
              </a:rPr>
              <a:t>Wj</a:t>
            </a:r>
            <a:endParaRPr sz="900">
              <a:latin typeface="Tahoma"/>
              <a:cs typeface="Tahoma"/>
            </a:endParaRPr>
          </a:p>
          <a:p>
            <a:pPr marL="150829" indent="-144744">
              <a:lnSpc>
                <a:spcPts val="1082"/>
              </a:lnSpc>
              <a:buFont typeface="Arial MT"/>
              <a:buChar char="•"/>
              <a:tabLst>
                <a:tab pos="150829" algn="l"/>
                <a:tab pos="151149" algn="l"/>
              </a:tabLst>
            </a:pPr>
            <a:r>
              <a:rPr sz="900" spc="-3" dirty="0">
                <a:latin typeface="Tahoma"/>
                <a:cs typeface="Tahoma"/>
              </a:rPr>
              <a:t>Input</a:t>
            </a:r>
            <a:r>
              <a:rPr sz="900" spc="-13" dirty="0">
                <a:latin typeface="Tahoma"/>
                <a:cs typeface="Tahoma"/>
              </a:rPr>
              <a:t> </a:t>
            </a:r>
            <a:r>
              <a:rPr sz="900" dirty="0">
                <a:latin typeface="Tahoma"/>
                <a:cs typeface="Tahoma"/>
              </a:rPr>
              <a:t>X</a:t>
            </a:r>
            <a:r>
              <a:rPr sz="900" spc="3" dirty="0">
                <a:latin typeface="Tahoma"/>
                <a:cs typeface="Tahoma"/>
              </a:rPr>
              <a:t> </a:t>
            </a:r>
            <a:r>
              <a:rPr sz="900" spc="-3" dirty="0">
                <a:latin typeface="Tahoma"/>
                <a:cs typeface="Tahoma"/>
              </a:rPr>
              <a:t>smaller</a:t>
            </a:r>
            <a:r>
              <a:rPr sz="900" dirty="0">
                <a:latin typeface="Tahoma"/>
                <a:cs typeface="Tahoma"/>
              </a:rPr>
              <a:t> </a:t>
            </a:r>
            <a:r>
              <a:rPr sz="900" spc="-3" dirty="0">
                <a:latin typeface="Tahoma"/>
                <a:cs typeface="Tahoma"/>
              </a:rPr>
              <a:t>than</a:t>
            </a:r>
            <a:r>
              <a:rPr sz="900" spc="-5" dirty="0">
                <a:latin typeface="Tahoma"/>
                <a:cs typeface="Tahoma"/>
              </a:rPr>
              <a:t> </a:t>
            </a:r>
            <a:r>
              <a:rPr sz="900" spc="-3" dirty="0">
                <a:latin typeface="Tahoma"/>
                <a:cs typeface="Tahoma"/>
              </a:rPr>
              <a:t>weight</a:t>
            </a:r>
            <a:r>
              <a:rPr sz="900" spc="-5" dirty="0">
                <a:latin typeface="Tahoma"/>
                <a:cs typeface="Tahoma"/>
              </a:rPr>
              <a:t> </a:t>
            </a:r>
            <a:r>
              <a:rPr sz="900" dirty="0">
                <a:latin typeface="Tahoma"/>
                <a:cs typeface="Tahoma"/>
              </a:rPr>
              <a:t>Wj , </a:t>
            </a:r>
            <a:r>
              <a:rPr sz="900" spc="-3" dirty="0">
                <a:latin typeface="Tahoma"/>
                <a:cs typeface="Tahoma"/>
              </a:rPr>
              <a:t>decrease</a:t>
            </a:r>
            <a:r>
              <a:rPr sz="900" spc="3" dirty="0">
                <a:latin typeface="Tahoma"/>
                <a:cs typeface="Tahoma"/>
              </a:rPr>
              <a:t> </a:t>
            </a:r>
            <a:r>
              <a:rPr sz="900" dirty="0">
                <a:latin typeface="Tahoma"/>
                <a:cs typeface="Tahoma"/>
              </a:rPr>
              <a:t>Wj</a:t>
            </a:r>
            <a:endParaRPr sz="900">
              <a:latin typeface="Tahoma"/>
              <a:cs typeface="Tahom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3720465" cy="288290"/>
          </a:xfrm>
          <a:prstGeom prst="rect">
            <a:avLst/>
          </a:prstGeom>
        </p:spPr>
        <p:txBody>
          <a:bodyPr vert="horz" wrap="square" lIns="0" tIns="15240" rIns="0" bIns="0" rtlCol="0">
            <a:spAutoFit/>
          </a:bodyPr>
          <a:lstStyle/>
          <a:p>
            <a:pPr marL="12700">
              <a:lnSpc>
                <a:spcPct val="100000"/>
              </a:lnSpc>
              <a:spcBef>
                <a:spcPts val="120"/>
              </a:spcBef>
            </a:pPr>
            <a:r>
              <a:rPr spc="5" dirty="0"/>
              <a:t>Characteristics</a:t>
            </a:r>
            <a:r>
              <a:rPr spc="30" dirty="0"/>
              <a:t> </a:t>
            </a:r>
            <a:r>
              <a:rPr spc="5" dirty="0"/>
              <a:t>of</a:t>
            </a:r>
            <a:r>
              <a:rPr spc="30" dirty="0"/>
              <a:t> </a:t>
            </a:r>
            <a:r>
              <a:rPr dirty="0"/>
              <a:t>competitive</a:t>
            </a:r>
            <a:r>
              <a:rPr spc="30" dirty="0"/>
              <a:t> </a:t>
            </a:r>
            <a:r>
              <a:rPr spc="10" dirty="0"/>
              <a:t>learning</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437527" y="1038247"/>
            <a:ext cx="3816350" cy="1671955"/>
          </a:xfrm>
          <a:prstGeom prst="rect">
            <a:avLst/>
          </a:prstGeom>
        </p:spPr>
        <p:txBody>
          <a:bodyPr vert="horz" wrap="square" lIns="0" tIns="5715" rIns="0" bIns="0" rtlCol="0">
            <a:spAutoFit/>
          </a:bodyPr>
          <a:lstStyle/>
          <a:p>
            <a:pPr marL="219710" marR="643255" indent="-144145">
              <a:lnSpc>
                <a:spcPct val="103499"/>
              </a:lnSpc>
              <a:spcBef>
                <a:spcPts val="45"/>
              </a:spcBef>
              <a:buClr>
                <a:srgbClr val="3333B2"/>
              </a:buClr>
              <a:buSzPct val="91666"/>
              <a:buFont typeface="Lucida Sans Unicode"/>
              <a:buChar char="•"/>
              <a:tabLst>
                <a:tab pos="220345" algn="l"/>
              </a:tabLst>
            </a:pPr>
            <a:r>
              <a:rPr sz="1200" spc="-10" dirty="0">
                <a:latin typeface="Microsoft Sans Serif"/>
                <a:cs typeface="Microsoft Sans Serif"/>
              </a:rPr>
              <a:t>Competitive</a:t>
            </a:r>
            <a:r>
              <a:rPr sz="1200" spc="10" dirty="0">
                <a:latin typeface="Microsoft Sans Serif"/>
                <a:cs typeface="Microsoft Sans Serif"/>
              </a:rPr>
              <a:t> </a:t>
            </a:r>
            <a:r>
              <a:rPr sz="1200" spc="-5" dirty="0">
                <a:latin typeface="Microsoft Sans Serif"/>
                <a:cs typeface="Microsoft Sans Serif"/>
              </a:rPr>
              <a:t>learning</a:t>
            </a:r>
            <a:r>
              <a:rPr sz="1200" spc="10" dirty="0">
                <a:latin typeface="Microsoft Sans Serif"/>
                <a:cs typeface="Microsoft Sans Serif"/>
              </a:rPr>
              <a:t> </a:t>
            </a:r>
            <a:r>
              <a:rPr sz="1200" spc="-10" dirty="0">
                <a:latin typeface="Microsoft Sans Serif"/>
                <a:cs typeface="Microsoft Sans Serif"/>
              </a:rPr>
              <a:t>is</a:t>
            </a:r>
            <a:r>
              <a:rPr sz="1200" spc="10" dirty="0">
                <a:latin typeface="Microsoft Sans Serif"/>
                <a:cs typeface="Microsoft Sans Serif"/>
              </a:rPr>
              <a:t> </a:t>
            </a:r>
            <a:r>
              <a:rPr sz="1200" spc="-5" dirty="0">
                <a:latin typeface="Microsoft Sans Serif"/>
                <a:cs typeface="Microsoft Sans Serif"/>
              </a:rPr>
              <a:t>typically</a:t>
            </a:r>
            <a:r>
              <a:rPr sz="1200" spc="10" dirty="0">
                <a:latin typeface="Microsoft Sans Serif"/>
                <a:cs typeface="Microsoft Sans Serif"/>
              </a:rPr>
              <a:t> </a:t>
            </a:r>
            <a:r>
              <a:rPr sz="1200" spc="-5" dirty="0">
                <a:latin typeface="Microsoft Sans Serif"/>
                <a:cs typeface="Microsoft Sans Serif"/>
              </a:rPr>
              <a:t>applied</a:t>
            </a:r>
            <a:r>
              <a:rPr sz="1200" spc="10" dirty="0">
                <a:latin typeface="Microsoft Sans Serif"/>
                <a:cs typeface="Microsoft Sans Serif"/>
              </a:rPr>
              <a:t> </a:t>
            </a:r>
            <a:r>
              <a:rPr sz="1200" spc="-5" dirty="0">
                <a:latin typeface="Microsoft Sans Serif"/>
                <a:cs typeface="Microsoft Sans Serif"/>
              </a:rPr>
              <a:t>to</a:t>
            </a:r>
            <a:r>
              <a:rPr sz="1200" spc="15" dirty="0">
                <a:latin typeface="Microsoft Sans Serif"/>
                <a:cs typeface="Microsoft Sans Serif"/>
              </a:rPr>
              <a:t> </a:t>
            </a:r>
            <a:r>
              <a:rPr sz="1200" spc="-5" dirty="0">
                <a:latin typeface="Microsoft Sans Serif"/>
                <a:cs typeface="Microsoft Sans Serif"/>
              </a:rPr>
              <a:t>a </a:t>
            </a:r>
            <a:r>
              <a:rPr sz="1200" spc="-305" dirty="0">
                <a:latin typeface="Microsoft Sans Serif"/>
                <a:cs typeface="Microsoft Sans Serif"/>
              </a:rPr>
              <a:t> </a:t>
            </a:r>
            <a:r>
              <a:rPr sz="1200" spc="-10" dirty="0">
                <a:solidFill>
                  <a:srgbClr val="FF0000"/>
                </a:solidFill>
                <a:latin typeface="Microsoft Sans Serif"/>
                <a:cs typeface="Microsoft Sans Serif"/>
              </a:rPr>
              <a:t>single-layer</a:t>
            </a:r>
            <a:r>
              <a:rPr sz="1200" spc="5" dirty="0">
                <a:solidFill>
                  <a:srgbClr val="FF0000"/>
                </a:solidFill>
                <a:latin typeface="Microsoft Sans Serif"/>
                <a:cs typeface="Microsoft Sans Serif"/>
              </a:rPr>
              <a:t> </a:t>
            </a:r>
            <a:r>
              <a:rPr sz="1200" spc="-5" dirty="0">
                <a:solidFill>
                  <a:srgbClr val="FF0000"/>
                </a:solidFill>
                <a:latin typeface="Microsoft Sans Serif"/>
                <a:cs typeface="Microsoft Sans Serif"/>
              </a:rPr>
              <a:t>topology</a:t>
            </a:r>
            <a:r>
              <a:rPr sz="1200" spc="-5" dirty="0">
                <a:latin typeface="Microsoft Sans Serif"/>
                <a:cs typeface="Microsoft Sans Serif"/>
              </a:rPr>
              <a:t>.</a:t>
            </a:r>
            <a:endParaRPr sz="1200">
              <a:latin typeface="Microsoft Sans Serif"/>
              <a:cs typeface="Microsoft Sans Serif"/>
            </a:endParaRPr>
          </a:p>
          <a:p>
            <a:pPr marL="516890" marR="236220" indent="-142240" algn="just">
              <a:lnSpc>
                <a:spcPct val="112900"/>
              </a:lnSpc>
              <a:spcBef>
                <a:spcPts val="180"/>
              </a:spcBef>
            </a:pPr>
            <a:r>
              <a:rPr sz="900" spc="502" baseline="13888" dirty="0">
                <a:solidFill>
                  <a:srgbClr val="3333B2"/>
                </a:solidFill>
                <a:latin typeface="Lucida Sans Unicode"/>
                <a:cs typeface="Lucida Sans Unicode"/>
              </a:rPr>
              <a:t>) </a:t>
            </a:r>
            <a:r>
              <a:rPr sz="1100" spc="-10" dirty="0">
                <a:latin typeface="Microsoft Sans Serif"/>
                <a:cs typeface="Microsoft Sans Serif"/>
              </a:rPr>
              <a:t>Formulations using </a:t>
            </a:r>
            <a:r>
              <a:rPr sz="1100" spc="-15" dirty="0">
                <a:latin typeface="Microsoft Sans Serif"/>
                <a:cs typeface="Microsoft Sans Serif"/>
              </a:rPr>
              <a:t>multi-layer </a:t>
            </a:r>
            <a:r>
              <a:rPr sz="1100" spc="-10" dirty="0">
                <a:latin typeface="Microsoft Sans Serif"/>
                <a:cs typeface="Microsoft Sans Serif"/>
              </a:rPr>
              <a:t>topologies </a:t>
            </a:r>
            <a:r>
              <a:rPr sz="1100" spc="-15" dirty="0">
                <a:latin typeface="Microsoft Sans Serif"/>
                <a:cs typeface="Microsoft Sans Serif"/>
              </a:rPr>
              <a:t>exist but </a:t>
            </a:r>
            <a:r>
              <a:rPr sz="1100" spc="-280" dirty="0">
                <a:latin typeface="Microsoft Sans Serif"/>
                <a:cs typeface="Microsoft Sans Serif"/>
              </a:rPr>
              <a:t> </a:t>
            </a:r>
            <a:r>
              <a:rPr sz="1100" spc="-10" dirty="0">
                <a:latin typeface="Microsoft Sans Serif"/>
                <a:cs typeface="Microsoft Sans Serif"/>
              </a:rPr>
              <a:t>typically </a:t>
            </a:r>
            <a:r>
              <a:rPr sz="1100" spc="-15" dirty="0">
                <a:latin typeface="Microsoft Sans Serif"/>
                <a:cs typeface="Microsoft Sans Serif"/>
              </a:rPr>
              <a:t>employ </a:t>
            </a:r>
            <a:r>
              <a:rPr sz="1100" spc="-10" dirty="0">
                <a:latin typeface="Microsoft Sans Serif"/>
                <a:cs typeface="Microsoft Sans Serif"/>
              </a:rPr>
              <a:t>independent competition on each </a:t>
            </a:r>
            <a:r>
              <a:rPr sz="1100" spc="-280" dirty="0">
                <a:latin typeface="Microsoft Sans Serif"/>
                <a:cs typeface="Microsoft Sans Serif"/>
              </a:rPr>
              <a:t> </a:t>
            </a:r>
            <a:r>
              <a:rPr sz="1100" spc="-25" dirty="0">
                <a:latin typeface="Microsoft Sans Serif"/>
                <a:cs typeface="Microsoft Sans Serif"/>
              </a:rPr>
              <a:t>layer.</a:t>
            </a:r>
            <a:endParaRPr sz="1100">
              <a:latin typeface="Microsoft Sans Serif"/>
              <a:cs typeface="Microsoft Sans Serif"/>
            </a:endParaRPr>
          </a:p>
          <a:p>
            <a:pPr marL="219710" indent="-144145">
              <a:lnSpc>
                <a:spcPct val="100000"/>
              </a:lnSpc>
              <a:spcBef>
                <a:spcPts val="465"/>
              </a:spcBef>
              <a:buClr>
                <a:srgbClr val="3333B2"/>
              </a:buClr>
              <a:buSzPct val="91666"/>
              <a:buFont typeface="Lucida Sans Unicode"/>
              <a:buChar char="•"/>
              <a:tabLst>
                <a:tab pos="220345" algn="l"/>
              </a:tabLst>
            </a:pPr>
            <a:r>
              <a:rPr sz="1200" spc="-10" dirty="0">
                <a:latin typeface="Microsoft Sans Serif"/>
                <a:cs typeface="Microsoft Sans Serif"/>
              </a:rPr>
              <a:t>Competitive</a:t>
            </a:r>
            <a:r>
              <a:rPr sz="1200" spc="10" dirty="0">
                <a:latin typeface="Microsoft Sans Serif"/>
                <a:cs typeface="Microsoft Sans Serif"/>
              </a:rPr>
              <a:t> </a:t>
            </a:r>
            <a:r>
              <a:rPr sz="1200" spc="-5" dirty="0">
                <a:latin typeface="Microsoft Sans Serif"/>
                <a:cs typeface="Microsoft Sans Serif"/>
              </a:rPr>
              <a:t>learning</a:t>
            </a:r>
            <a:r>
              <a:rPr sz="1200" spc="15" dirty="0">
                <a:latin typeface="Microsoft Sans Serif"/>
                <a:cs typeface="Microsoft Sans Serif"/>
              </a:rPr>
              <a:t> </a:t>
            </a:r>
            <a:r>
              <a:rPr sz="1200" spc="-10" dirty="0">
                <a:latin typeface="Microsoft Sans Serif"/>
                <a:cs typeface="Microsoft Sans Serif"/>
              </a:rPr>
              <a:t>is</a:t>
            </a:r>
            <a:r>
              <a:rPr sz="1200" spc="15" dirty="0">
                <a:latin typeface="Microsoft Sans Serif"/>
                <a:cs typeface="Microsoft Sans Serif"/>
              </a:rPr>
              <a:t> </a:t>
            </a:r>
            <a:r>
              <a:rPr sz="1200" dirty="0">
                <a:solidFill>
                  <a:srgbClr val="FF0000"/>
                </a:solidFill>
                <a:latin typeface="Microsoft Sans Serif"/>
                <a:cs typeface="Microsoft Sans Serif"/>
              </a:rPr>
              <a:t>unsupervised</a:t>
            </a:r>
            <a:r>
              <a:rPr sz="1200" spc="15" dirty="0">
                <a:solidFill>
                  <a:srgbClr val="FF0000"/>
                </a:solidFill>
                <a:latin typeface="Microsoft Sans Serif"/>
                <a:cs typeface="Microsoft Sans Serif"/>
              </a:rPr>
              <a:t> </a:t>
            </a:r>
            <a:r>
              <a:rPr sz="1200" spc="-5" dirty="0">
                <a:solidFill>
                  <a:srgbClr val="FF0000"/>
                </a:solidFill>
                <a:latin typeface="Microsoft Sans Serif"/>
                <a:cs typeface="Microsoft Sans Serif"/>
              </a:rPr>
              <a:t>learning</a:t>
            </a:r>
            <a:r>
              <a:rPr sz="1200" spc="-5" dirty="0">
                <a:latin typeface="Microsoft Sans Serif"/>
                <a:cs typeface="Microsoft Sans Serif"/>
              </a:rPr>
              <a:t>.</a:t>
            </a:r>
            <a:endParaRPr sz="1200">
              <a:latin typeface="Microsoft Sans Serif"/>
              <a:cs typeface="Microsoft Sans Serif"/>
            </a:endParaRPr>
          </a:p>
          <a:p>
            <a:pPr marL="219710" marR="30480" indent="-144145">
              <a:lnSpc>
                <a:spcPct val="110400"/>
              </a:lnSpc>
              <a:spcBef>
                <a:spcPts val="300"/>
              </a:spcBef>
              <a:buClr>
                <a:srgbClr val="3333B2"/>
              </a:buClr>
              <a:buSzPct val="91666"/>
              <a:buFont typeface="Lucida Sans Unicode"/>
              <a:buChar char="•"/>
              <a:tabLst>
                <a:tab pos="220345" algn="l"/>
              </a:tabLst>
            </a:pPr>
            <a:r>
              <a:rPr sz="1200" spc="-5" dirty="0">
                <a:latin typeface="Microsoft Sans Serif"/>
                <a:cs typeface="Microsoft Sans Serif"/>
              </a:rPr>
              <a:t>Competition</a:t>
            </a:r>
            <a:r>
              <a:rPr sz="1200" spc="5" dirty="0">
                <a:latin typeface="Microsoft Sans Serif"/>
                <a:cs typeface="Microsoft Sans Serif"/>
              </a:rPr>
              <a:t> </a:t>
            </a:r>
            <a:r>
              <a:rPr sz="1200" spc="-10" dirty="0">
                <a:latin typeface="Microsoft Sans Serif"/>
                <a:cs typeface="Microsoft Sans Serif"/>
              </a:rPr>
              <a:t>is</a:t>
            </a:r>
            <a:r>
              <a:rPr sz="1200" spc="10" dirty="0">
                <a:latin typeface="Microsoft Sans Serif"/>
                <a:cs typeface="Microsoft Sans Serif"/>
              </a:rPr>
              <a:t> </a:t>
            </a:r>
            <a:r>
              <a:rPr sz="1200" spc="-15" dirty="0">
                <a:latin typeface="Microsoft Sans Serif"/>
                <a:cs typeface="Microsoft Sans Serif"/>
              </a:rPr>
              <a:t>by</a:t>
            </a:r>
            <a:r>
              <a:rPr sz="1200" spc="5" dirty="0">
                <a:latin typeface="Microsoft Sans Serif"/>
                <a:cs typeface="Microsoft Sans Serif"/>
              </a:rPr>
              <a:t> </a:t>
            </a:r>
            <a:r>
              <a:rPr sz="1200" spc="-5" dirty="0">
                <a:latin typeface="Microsoft Sans Serif"/>
                <a:cs typeface="Microsoft Sans Serif"/>
              </a:rPr>
              <a:t>itself</a:t>
            </a:r>
            <a:r>
              <a:rPr sz="1200" spc="10" dirty="0">
                <a:latin typeface="Microsoft Sans Serif"/>
                <a:cs typeface="Microsoft Sans Serif"/>
              </a:rPr>
              <a:t> </a:t>
            </a:r>
            <a:r>
              <a:rPr sz="1200" spc="-5" dirty="0">
                <a:latin typeface="Microsoft Sans Serif"/>
                <a:cs typeface="Microsoft Sans Serif"/>
              </a:rPr>
              <a:t>a</a:t>
            </a:r>
            <a:r>
              <a:rPr sz="1200" spc="10" dirty="0">
                <a:latin typeface="Microsoft Sans Serif"/>
                <a:cs typeface="Microsoft Sans Serif"/>
              </a:rPr>
              <a:t> </a:t>
            </a:r>
            <a:r>
              <a:rPr sz="1200" spc="-5" dirty="0">
                <a:latin typeface="Microsoft Sans Serif"/>
                <a:cs typeface="Microsoft Sans Serif"/>
              </a:rPr>
              <a:t>non-linear</a:t>
            </a:r>
            <a:r>
              <a:rPr sz="1200" spc="5" dirty="0">
                <a:latin typeface="Microsoft Sans Serif"/>
                <a:cs typeface="Microsoft Sans Serif"/>
              </a:rPr>
              <a:t> </a:t>
            </a:r>
            <a:r>
              <a:rPr sz="1200" spc="-5" dirty="0">
                <a:latin typeface="Microsoft Sans Serif"/>
                <a:cs typeface="Microsoft Sans Serif"/>
              </a:rPr>
              <a:t>process</a:t>
            </a:r>
            <a:r>
              <a:rPr sz="1200" spc="10" dirty="0">
                <a:latin typeface="Microsoft Sans Serif"/>
                <a:cs typeface="Microsoft Sans Serif"/>
              </a:rPr>
              <a:t> </a:t>
            </a:r>
            <a:r>
              <a:rPr sz="1200" spc="-5" dirty="0">
                <a:latin typeface="Microsoft Sans Serif"/>
                <a:cs typeface="Microsoft Sans Serif"/>
              </a:rPr>
              <a:t>and</a:t>
            </a:r>
            <a:r>
              <a:rPr sz="1200" spc="10" dirty="0">
                <a:latin typeface="Microsoft Sans Serif"/>
                <a:cs typeface="Microsoft Sans Serif"/>
              </a:rPr>
              <a:t> </a:t>
            </a:r>
            <a:r>
              <a:rPr sz="1200" spc="-5" dirty="0">
                <a:latin typeface="Microsoft Sans Serif"/>
                <a:cs typeface="Microsoft Sans Serif"/>
              </a:rPr>
              <a:t>thus </a:t>
            </a:r>
            <a:r>
              <a:rPr sz="1200" spc="-305" dirty="0">
                <a:latin typeface="Microsoft Sans Serif"/>
                <a:cs typeface="Microsoft Sans Serif"/>
              </a:rPr>
              <a:t> </a:t>
            </a:r>
            <a:r>
              <a:rPr sz="1200" spc="-5" dirty="0">
                <a:latin typeface="Microsoft Sans Serif"/>
                <a:cs typeface="Microsoft Sans Serif"/>
              </a:rPr>
              <a:t>difficult</a:t>
            </a:r>
            <a:r>
              <a:rPr sz="1200" spc="5" dirty="0">
                <a:latin typeface="Microsoft Sans Serif"/>
                <a:cs typeface="Microsoft Sans Serif"/>
              </a:rPr>
              <a:t> </a:t>
            </a:r>
            <a:r>
              <a:rPr sz="1200" spc="-5" dirty="0">
                <a:latin typeface="Microsoft Sans Serif"/>
                <a:cs typeface="Microsoft Sans Serif"/>
              </a:rPr>
              <a:t>to</a:t>
            </a:r>
            <a:r>
              <a:rPr sz="1200" spc="10" dirty="0">
                <a:latin typeface="Microsoft Sans Serif"/>
                <a:cs typeface="Microsoft Sans Serif"/>
              </a:rPr>
              <a:t> </a:t>
            </a:r>
            <a:r>
              <a:rPr sz="1200" spc="-5" dirty="0">
                <a:latin typeface="Microsoft Sans Serif"/>
                <a:cs typeface="Microsoft Sans Serif"/>
              </a:rPr>
              <a:t>treat</a:t>
            </a:r>
            <a:r>
              <a:rPr sz="1200" spc="10" dirty="0">
                <a:latin typeface="Microsoft Sans Serif"/>
                <a:cs typeface="Microsoft Sans Serif"/>
              </a:rPr>
              <a:t> </a:t>
            </a:r>
            <a:r>
              <a:rPr sz="1200" spc="-15" dirty="0">
                <a:latin typeface="Microsoft Sans Serif"/>
                <a:cs typeface="Microsoft Sans Serif"/>
              </a:rPr>
              <a:t>mathematically.</a:t>
            </a:r>
            <a:endParaRPr sz="12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203" y="325502"/>
            <a:ext cx="1730047"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3" name="object 3"/>
          <p:cNvSpPr txBox="1"/>
          <p:nvPr/>
        </p:nvSpPr>
        <p:spPr>
          <a:xfrm>
            <a:off x="153363" y="818090"/>
            <a:ext cx="2423184" cy="150097"/>
          </a:xfrm>
          <a:prstGeom prst="rect">
            <a:avLst/>
          </a:prstGeom>
        </p:spPr>
        <p:txBody>
          <a:bodyPr vert="horz" wrap="square" lIns="0" tIns="6405" rIns="0" bIns="0" rtlCol="0">
            <a:spAutoFit/>
          </a:bodyPr>
          <a:lstStyle/>
          <a:p>
            <a:pPr marL="19214">
              <a:spcBef>
                <a:spcPts val="50"/>
              </a:spcBef>
              <a:tabLst>
                <a:tab pos="1958850" algn="l"/>
              </a:tabLst>
            </a:pPr>
            <a:r>
              <a:rPr sz="900" dirty="0">
                <a:latin typeface="Tahoma"/>
                <a:cs typeface="Tahoma"/>
              </a:rPr>
              <a:t>A</a:t>
            </a:r>
            <a:r>
              <a:rPr sz="900" spc="-5" dirty="0">
                <a:latin typeface="Tahoma"/>
                <a:cs typeface="Tahoma"/>
              </a:rPr>
              <a:t> </a:t>
            </a:r>
            <a:r>
              <a:rPr sz="900" spc="-28" dirty="0">
                <a:latin typeface="Tahoma"/>
                <a:cs typeface="Tahoma"/>
              </a:rPr>
              <a:t>K</a:t>
            </a:r>
            <a:r>
              <a:rPr sz="900" dirty="0">
                <a:latin typeface="Tahoma"/>
                <a:cs typeface="Tahoma"/>
              </a:rPr>
              <a:t>oh</a:t>
            </a:r>
            <a:r>
              <a:rPr sz="900" spc="-5" dirty="0">
                <a:latin typeface="Tahoma"/>
                <a:cs typeface="Tahoma"/>
              </a:rPr>
              <a:t>o</a:t>
            </a:r>
            <a:r>
              <a:rPr sz="900" dirty="0">
                <a:latin typeface="Tahoma"/>
                <a:cs typeface="Tahoma"/>
              </a:rPr>
              <a:t>nen</a:t>
            </a:r>
            <a:r>
              <a:rPr sz="900" spc="-3" dirty="0">
                <a:latin typeface="Tahoma"/>
                <a:cs typeface="Tahoma"/>
              </a:rPr>
              <a:t> </a:t>
            </a:r>
            <a:r>
              <a:rPr sz="900" dirty="0">
                <a:latin typeface="Tahoma"/>
                <a:cs typeface="Tahoma"/>
              </a:rPr>
              <a:t>SOM</a:t>
            </a:r>
            <a:r>
              <a:rPr sz="900" spc="-5" dirty="0">
                <a:latin typeface="Tahoma"/>
                <a:cs typeface="Tahoma"/>
              </a:rPr>
              <a:t> </a:t>
            </a:r>
            <a:r>
              <a:rPr sz="900" spc="-3" dirty="0">
                <a:latin typeface="Tahoma"/>
                <a:cs typeface="Tahoma"/>
              </a:rPr>
              <a:t>t</a:t>
            </a:r>
            <a:r>
              <a:rPr sz="900" dirty="0">
                <a:latin typeface="Tahoma"/>
                <a:cs typeface="Tahoma"/>
              </a:rPr>
              <a:t>o </a:t>
            </a:r>
            <a:r>
              <a:rPr sz="900" spc="-3" dirty="0">
                <a:latin typeface="Tahoma"/>
                <a:cs typeface="Tahoma"/>
              </a:rPr>
              <a:t>c</a:t>
            </a:r>
            <a:r>
              <a:rPr sz="900" spc="-5" dirty="0">
                <a:latin typeface="Tahoma"/>
                <a:cs typeface="Tahoma"/>
              </a:rPr>
              <a:t>l</a:t>
            </a:r>
            <a:r>
              <a:rPr sz="900" dirty="0">
                <a:latin typeface="Tahoma"/>
                <a:cs typeface="Tahoma"/>
              </a:rPr>
              <a:t>uster</a:t>
            </a:r>
            <a:r>
              <a:rPr sz="900" spc="-5" dirty="0">
                <a:latin typeface="Tahoma"/>
                <a:cs typeface="Tahoma"/>
              </a:rPr>
              <a:t> </a:t>
            </a:r>
            <a:r>
              <a:rPr sz="900" dirty="0">
                <a:latin typeface="Tahoma"/>
                <a:cs typeface="Tahoma"/>
              </a:rPr>
              <a:t>4 </a:t>
            </a:r>
            <a:r>
              <a:rPr sz="900" spc="-5" dirty="0">
                <a:latin typeface="Tahoma"/>
                <a:cs typeface="Tahoma"/>
              </a:rPr>
              <a:t>v</a:t>
            </a:r>
            <a:r>
              <a:rPr sz="900" spc="-3" dirty="0">
                <a:latin typeface="Tahoma"/>
                <a:cs typeface="Tahoma"/>
              </a:rPr>
              <a:t>ect</a:t>
            </a:r>
            <a:r>
              <a:rPr sz="900" spc="-5" dirty="0">
                <a:latin typeface="Tahoma"/>
                <a:cs typeface="Tahoma"/>
              </a:rPr>
              <a:t>o</a:t>
            </a:r>
            <a:r>
              <a:rPr sz="900" spc="-3" dirty="0">
                <a:latin typeface="Tahoma"/>
                <a:cs typeface="Tahoma"/>
              </a:rPr>
              <a:t>rs</a:t>
            </a:r>
            <a:r>
              <a:rPr sz="900" dirty="0">
                <a:latin typeface="Tahoma"/>
                <a:cs typeface="Tahoma"/>
              </a:rPr>
              <a:t>:	</a:t>
            </a:r>
            <a:r>
              <a:rPr sz="1400" spc="-79" baseline="7507" dirty="0">
                <a:latin typeface="Times New Roman"/>
                <a:cs typeface="Times New Roman"/>
              </a:rPr>
              <a:t>(</a:t>
            </a:r>
            <a:r>
              <a:rPr sz="1400" spc="-227" baseline="7507" dirty="0">
                <a:latin typeface="Times New Roman"/>
                <a:cs typeface="Times New Roman"/>
              </a:rPr>
              <a:t>1</a:t>
            </a:r>
            <a:r>
              <a:rPr sz="1400" spc="34" baseline="7507" dirty="0">
                <a:latin typeface="Times New Roman"/>
                <a:cs typeface="Times New Roman"/>
              </a:rPr>
              <a:t>,</a:t>
            </a:r>
            <a:r>
              <a:rPr sz="1400" spc="-117" baseline="7507" dirty="0">
                <a:latin typeface="Times New Roman"/>
                <a:cs typeface="Times New Roman"/>
              </a:rPr>
              <a:t> </a:t>
            </a:r>
            <a:r>
              <a:rPr sz="1400" spc="-227" baseline="7507" dirty="0">
                <a:latin typeface="Times New Roman"/>
                <a:cs typeface="Times New Roman"/>
              </a:rPr>
              <a:t>1</a:t>
            </a:r>
            <a:r>
              <a:rPr sz="1400" spc="34" baseline="7507" dirty="0">
                <a:latin typeface="Times New Roman"/>
                <a:cs typeface="Times New Roman"/>
              </a:rPr>
              <a:t>,</a:t>
            </a:r>
            <a:r>
              <a:rPr sz="1400" spc="-162" baseline="7507" dirty="0">
                <a:latin typeface="Times New Roman"/>
                <a:cs typeface="Times New Roman"/>
              </a:rPr>
              <a:t> </a:t>
            </a:r>
            <a:r>
              <a:rPr sz="1400" spc="-90" baseline="7507" dirty="0">
                <a:latin typeface="Times New Roman"/>
                <a:cs typeface="Times New Roman"/>
              </a:rPr>
              <a:t>0</a:t>
            </a:r>
            <a:r>
              <a:rPr sz="1400" spc="34" baseline="7507" dirty="0">
                <a:latin typeface="Times New Roman"/>
                <a:cs typeface="Times New Roman"/>
              </a:rPr>
              <a:t>,</a:t>
            </a:r>
            <a:r>
              <a:rPr sz="1400" spc="-162" baseline="7507" dirty="0">
                <a:latin typeface="Times New Roman"/>
                <a:cs typeface="Times New Roman"/>
              </a:rPr>
              <a:t> </a:t>
            </a:r>
            <a:r>
              <a:rPr sz="1400" spc="-72" baseline="7507" dirty="0">
                <a:latin typeface="Times New Roman"/>
                <a:cs typeface="Times New Roman"/>
              </a:rPr>
              <a:t>0</a:t>
            </a:r>
            <a:r>
              <a:rPr sz="1400" spc="4" baseline="7507" dirty="0">
                <a:latin typeface="Times New Roman"/>
                <a:cs typeface="Times New Roman"/>
              </a:rPr>
              <a:t>)</a:t>
            </a:r>
            <a:r>
              <a:rPr sz="1400" spc="38" baseline="7507" dirty="0">
                <a:latin typeface="Times New Roman"/>
                <a:cs typeface="Times New Roman"/>
              </a:rPr>
              <a:t>;</a:t>
            </a:r>
            <a:endParaRPr sz="1400" baseline="7507">
              <a:latin typeface="Times New Roman"/>
              <a:cs typeface="Times New Roman"/>
            </a:endParaRPr>
          </a:p>
        </p:txBody>
      </p:sp>
      <p:sp>
        <p:nvSpPr>
          <p:cNvPr id="4" name="object 4"/>
          <p:cNvSpPr txBox="1"/>
          <p:nvPr/>
        </p:nvSpPr>
        <p:spPr>
          <a:xfrm>
            <a:off x="2639809" y="801927"/>
            <a:ext cx="1509808" cy="144967"/>
          </a:xfrm>
          <a:prstGeom prst="rect">
            <a:avLst/>
          </a:prstGeom>
        </p:spPr>
        <p:txBody>
          <a:bodyPr vert="horz" wrap="square" lIns="0" tIns="6405" rIns="0" bIns="0" rtlCol="0">
            <a:spAutoFit/>
          </a:bodyPr>
          <a:lstStyle/>
          <a:p>
            <a:pPr marL="6405">
              <a:spcBef>
                <a:spcPts val="50"/>
              </a:spcBef>
              <a:tabLst>
                <a:tab pos="568729" algn="l"/>
                <a:tab pos="1090705" algn="l"/>
              </a:tabLst>
            </a:pPr>
            <a:r>
              <a:rPr sz="900" spc="-83" dirty="0">
                <a:latin typeface="Times New Roman"/>
                <a:cs typeface="Times New Roman"/>
              </a:rPr>
              <a:t>(</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78" dirty="0">
                <a:latin typeface="Times New Roman"/>
                <a:cs typeface="Times New Roman"/>
              </a:rPr>
              <a:t> </a:t>
            </a:r>
            <a:r>
              <a:rPr sz="900" spc="-139" dirty="0">
                <a:latin typeface="Times New Roman"/>
                <a:cs typeface="Times New Roman"/>
              </a:rPr>
              <a:t>1</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50" dirty="0">
                <a:latin typeface="Times New Roman"/>
                <a:cs typeface="Times New Roman"/>
              </a:rPr>
              <a:t>(</a:t>
            </a:r>
            <a:r>
              <a:rPr sz="900" spc="-154" dirty="0">
                <a:latin typeface="Times New Roman"/>
                <a:cs typeface="Times New Roman"/>
              </a:rPr>
              <a:t>1</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50"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78" dirty="0">
                <a:latin typeface="Times New Roman"/>
                <a:cs typeface="Times New Roman"/>
              </a:rPr>
              <a:t>(</a:t>
            </a:r>
            <a:r>
              <a:rPr sz="900" spc="-66" dirty="0">
                <a:latin typeface="Times New Roman"/>
                <a:cs typeface="Times New Roman"/>
              </a:rPr>
              <a:t>0</a:t>
            </a:r>
            <a:r>
              <a:rPr sz="900" spc="23" dirty="0">
                <a:latin typeface="Times New Roman"/>
                <a:cs typeface="Times New Roman"/>
              </a:rPr>
              <a:t>,</a:t>
            </a:r>
            <a:r>
              <a:rPr sz="900" spc="-103" dirty="0">
                <a:latin typeface="Times New Roman"/>
                <a:cs typeface="Times New Roman"/>
              </a:rPr>
              <a:t> </a:t>
            </a:r>
            <a:r>
              <a:rPr sz="900" spc="-66" dirty="0">
                <a:latin typeface="Times New Roman"/>
                <a:cs typeface="Times New Roman"/>
              </a:rPr>
              <a:t>0</a:t>
            </a:r>
            <a:r>
              <a:rPr sz="900" spc="23" dirty="0">
                <a:latin typeface="Times New Roman"/>
                <a:cs typeface="Times New Roman"/>
              </a:rPr>
              <a:t>,</a:t>
            </a:r>
            <a:r>
              <a:rPr sz="900" spc="-73" dirty="0">
                <a:latin typeface="Times New Roman"/>
                <a:cs typeface="Times New Roman"/>
              </a:rPr>
              <a:t> </a:t>
            </a:r>
            <a:r>
              <a:rPr sz="900" spc="-156" dirty="0">
                <a:latin typeface="Times New Roman"/>
                <a:cs typeface="Times New Roman"/>
              </a:rPr>
              <a:t>1</a:t>
            </a:r>
            <a:r>
              <a:rPr sz="900" spc="23" dirty="0">
                <a:latin typeface="Times New Roman"/>
                <a:cs typeface="Times New Roman"/>
              </a:rPr>
              <a:t>,</a:t>
            </a:r>
            <a:r>
              <a:rPr sz="900" spc="-73" dirty="0">
                <a:latin typeface="Times New Roman"/>
                <a:cs typeface="Times New Roman"/>
              </a:rPr>
              <a:t> </a:t>
            </a:r>
            <a:r>
              <a:rPr sz="900" spc="-144" dirty="0">
                <a:latin typeface="Times New Roman"/>
                <a:cs typeface="Times New Roman"/>
              </a:rPr>
              <a:t>1</a:t>
            </a:r>
            <a:r>
              <a:rPr sz="900" spc="33" dirty="0">
                <a:latin typeface="Times New Roman"/>
                <a:cs typeface="Times New Roman"/>
              </a:rPr>
              <a:t>)</a:t>
            </a:r>
            <a:endParaRPr sz="900">
              <a:latin typeface="Times New Roman"/>
              <a:cs typeface="Times New Roman"/>
            </a:endParaRPr>
          </a:p>
        </p:txBody>
      </p:sp>
      <p:pic>
        <p:nvPicPr>
          <p:cNvPr id="5" name="object 5"/>
          <p:cNvPicPr/>
          <p:nvPr/>
        </p:nvPicPr>
        <p:blipFill>
          <a:blip r:embed="rId2" cstate="print"/>
          <a:stretch>
            <a:fillRect/>
          </a:stretch>
        </p:blipFill>
        <p:spPr>
          <a:xfrm>
            <a:off x="3371684" y="1302011"/>
            <a:ext cx="815823" cy="827115"/>
          </a:xfrm>
          <a:prstGeom prst="rect">
            <a:avLst/>
          </a:prstGeom>
        </p:spPr>
      </p:pic>
      <p:sp>
        <p:nvSpPr>
          <p:cNvPr id="6" name="object 6"/>
          <p:cNvSpPr txBox="1"/>
          <p:nvPr/>
        </p:nvSpPr>
        <p:spPr>
          <a:xfrm>
            <a:off x="218980" y="1541754"/>
            <a:ext cx="1984263" cy="161002"/>
          </a:xfrm>
          <a:prstGeom prst="rect">
            <a:avLst/>
          </a:prstGeom>
        </p:spPr>
        <p:txBody>
          <a:bodyPr vert="horz" wrap="square" lIns="0" tIns="7045" rIns="0" bIns="0" rtlCol="0">
            <a:spAutoFit/>
          </a:bodyPr>
          <a:lstStyle/>
          <a:p>
            <a:pPr marL="19214">
              <a:spcBef>
                <a:spcPts val="55"/>
              </a:spcBef>
            </a:pPr>
            <a:r>
              <a:rPr sz="900" dirty="0">
                <a:latin typeface="Tahoma"/>
                <a:cs typeface="Tahoma"/>
              </a:rPr>
              <a:t>Suppose</a:t>
            </a:r>
            <a:r>
              <a:rPr sz="900" spc="-5" dirty="0">
                <a:latin typeface="Tahoma"/>
                <a:cs typeface="Tahoma"/>
              </a:rPr>
              <a:t> </a:t>
            </a:r>
            <a:r>
              <a:rPr sz="900" spc="-3" dirty="0">
                <a:latin typeface="Tahoma"/>
                <a:cs typeface="Tahoma"/>
              </a:rPr>
              <a:t>th</a:t>
            </a:r>
            <a:r>
              <a:rPr sz="900" dirty="0">
                <a:latin typeface="Tahoma"/>
                <a:cs typeface="Tahoma"/>
              </a:rPr>
              <a:t>e</a:t>
            </a:r>
            <a:r>
              <a:rPr sz="900" spc="-3" dirty="0">
                <a:latin typeface="Tahoma"/>
                <a:cs typeface="Tahoma"/>
              </a:rPr>
              <a:t> </a:t>
            </a:r>
            <a:r>
              <a:rPr sz="900" dirty="0">
                <a:latin typeface="Tahoma"/>
                <a:cs typeface="Tahoma"/>
              </a:rPr>
              <a:t>lear</a:t>
            </a:r>
            <a:r>
              <a:rPr sz="900" spc="3" dirty="0">
                <a:latin typeface="Tahoma"/>
                <a:cs typeface="Tahoma"/>
              </a:rPr>
              <a:t>n</a:t>
            </a:r>
            <a:r>
              <a:rPr sz="900" dirty="0">
                <a:latin typeface="Tahoma"/>
                <a:cs typeface="Tahoma"/>
              </a:rPr>
              <a:t>ing </a:t>
            </a:r>
            <a:r>
              <a:rPr sz="900" spc="-20" dirty="0">
                <a:latin typeface="Tahoma"/>
                <a:cs typeface="Tahoma"/>
              </a:rPr>
              <a:t>r</a:t>
            </a:r>
            <a:r>
              <a:rPr sz="900" dirty="0">
                <a:latin typeface="Tahoma"/>
                <a:cs typeface="Tahoma"/>
              </a:rPr>
              <a:t>ate</a:t>
            </a:r>
            <a:r>
              <a:rPr sz="900" spc="8" dirty="0">
                <a:latin typeface="Tahoma"/>
                <a:cs typeface="Tahoma"/>
              </a:rPr>
              <a:t> </a:t>
            </a:r>
            <a:r>
              <a:rPr sz="900" dirty="0">
                <a:latin typeface="Tahoma"/>
                <a:cs typeface="Tahoma"/>
              </a:rPr>
              <a:t>is</a:t>
            </a:r>
            <a:r>
              <a:rPr sz="900" spc="53" dirty="0">
                <a:latin typeface="Tahoma"/>
                <a:cs typeface="Tahoma"/>
              </a:rPr>
              <a:t> </a:t>
            </a:r>
            <a:r>
              <a:rPr sz="1500" spc="102" baseline="7122" dirty="0">
                <a:latin typeface="Symbol"/>
                <a:cs typeface="Symbol"/>
              </a:rPr>
              <a:t></a:t>
            </a:r>
            <a:r>
              <a:rPr sz="1400" spc="-140" baseline="7507" dirty="0">
                <a:latin typeface="Times New Roman"/>
                <a:cs typeface="Times New Roman"/>
              </a:rPr>
              <a:t>(</a:t>
            </a:r>
            <a:r>
              <a:rPr sz="1400" spc="-98" baseline="7507" dirty="0">
                <a:latin typeface="Times New Roman"/>
                <a:cs typeface="Times New Roman"/>
              </a:rPr>
              <a:t>0</a:t>
            </a:r>
            <a:r>
              <a:rPr sz="1400" spc="22" baseline="7507" dirty="0">
                <a:latin typeface="Times New Roman"/>
                <a:cs typeface="Times New Roman"/>
              </a:rPr>
              <a:t>)</a:t>
            </a:r>
            <a:r>
              <a:rPr sz="1400" spc="-52" baseline="7507" dirty="0">
                <a:latin typeface="Times New Roman"/>
                <a:cs typeface="Times New Roman"/>
              </a:rPr>
              <a:t> </a:t>
            </a:r>
            <a:r>
              <a:rPr sz="1400" spc="38" baseline="7507" dirty="0">
                <a:latin typeface="Symbol"/>
                <a:cs typeface="Symbol"/>
              </a:rPr>
              <a:t></a:t>
            </a:r>
            <a:r>
              <a:rPr sz="1400" spc="-234" baseline="7507" dirty="0">
                <a:latin typeface="Times New Roman"/>
                <a:cs typeface="Times New Roman"/>
              </a:rPr>
              <a:t> </a:t>
            </a:r>
            <a:r>
              <a:rPr sz="1400" spc="-52" baseline="7507" dirty="0">
                <a:latin typeface="Times New Roman"/>
                <a:cs typeface="Times New Roman"/>
              </a:rPr>
              <a:t>0</a:t>
            </a:r>
            <a:r>
              <a:rPr sz="800" spc="26" baseline="-13227" dirty="0">
                <a:latin typeface="Times New Roman"/>
                <a:cs typeface="Times New Roman"/>
              </a:rPr>
              <a:t>/</a:t>
            </a:r>
            <a:r>
              <a:rPr sz="1400" spc="-8" baseline="7507" dirty="0">
                <a:latin typeface="Times New Roman"/>
                <a:cs typeface="Times New Roman"/>
              </a:rPr>
              <a:t>6</a:t>
            </a:r>
            <a:r>
              <a:rPr sz="1400" spc="15" baseline="7507" dirty="0">
                <a:latin typeface="Times New Roman"/>
                <a:cs typeface="Times New Roman"/>
              </a:rPr>
              <a:t>,</a:t>
            </a:r>
            <a:endParaRPr sz="1400" baseline="7507">
              <a:latin typeface="Times New Roman"/>
              <a:cs typeface="Times New Roman"/>
            </a:endParaRPr>
          </a:p>
        </p:txBody>
      </p:sp>
      <p:sp>
        <p:nvSpPr>
          <p:cNvPr id="7" name="object 7"/>
          <p:cNvSpPr txBox="1"/>
          <p:nvPr/>
        </p:nvSpPr>
        <p:spPr>
          <a:xfrm>
            <a:off x="2390057" y="1527001"/>
            <a:ext cx="854469" cy="161002"/>
          </a:xfrm>
          <a:prstGeom prst="rect">
            <a:avLst/>
          </a:prstGeom>
        </p:spPr>
        <p:txBody>
          <a:bodyPr vert="horz" wrap="square" lIns="0" tIns="7045" rIns="0" bIns="0" rtlCol="0">
            <a:spAutoFit/>
          </a:bodyPr>
          <a:lstStyle/>
          <a:p>
            <a:pPr marL="19214">
              <a:spcBef>
                <a:spcPts val="55"/>
              </a:spcBef>
            </a:pPr>
            <a:r>
              <a:rPr sz="1000" spc="71" dirty="0">
                <a:latin typeface="Symbol"/>
                <a:cs typeface="Symbol"/>
              </a:rPr>
              <a:t></a:t>
            </a:r>
            <a:r>
              <a:rPr sz="900" spc="-10" dirty="0">
                <a:latin typeface="Times New Roman"/>
                <a:cs typeface="Times New Roman"/>
              </a:rPr>
              <a:t>(</a:t>
            </a:r>
            <a:r>
              <a:rPr sz="900" i="1" spc="13" dirty="0">
                <a:latin typeface="Times New Roman"/>
                <a:cs typeface="Times New Roman"/>
              </a:rPr>
              <a:t>t</a:t>
            </a:r>
            <a:r>
              <a:rPr sz="900" i="1" spc="-15" dirty="0">
                <a:latin typeface="Times New Roman"/>
                <a:cs typeface="Times New Roman"/>
              </a:rPr>
              <a:t> </a:t>
            </a:r>
            <a:r>
              <a:rPr sz="900" spc="106" dirty="0">
                <a:latin typeface="Symbol"/>
                <a:cs typeface="Symbol"/>
              </a:rPr>
              <a:t></a:t>
            </a:r>
            <a:r>
              <a:rPr sz="900" spc="-151" dirty="0">
                <a:latin typeface="Times New Roman"/>
                <a:cs typeface="Times New Roman"/>
              </a:rPr>
              <a:t>1</a:t>
            </a:r>
            <a:r>
              <a:rPr sz="900" spc="15" dirty="0">
                <a:latin typeface="Times New Roman"/>
                <a:cs typeface="Times New Roman"/>
              </a:rPr>
              <a:t>)</a:t>
            </a:r>
            <a:r>
              <a:rPr sz="900" spc="-33" dirty="0">
                <a:latin typeface="Times New Roman"/>
                <a:cs typeface="Times New Roman"/>
              </a:rPr>
              <a:t> </a:t>
            </a:r>
            <a:r>
              <a:rPr sz="900" spc="25" dirty="0">
                <a:latin typeface="Symbol"/>
                <a:cs typeface="Symbol"/>
              </a:rPr>
              <a:t></a:t>
            </a:r>
            <a:r>
              <a:rPr sz="900" spc="-156" dirty="0">
                <a:latin typeface="Times New Roman"/>
                <a:cs typeface="Times New Roman"/>
              </a:rPr>
              <a:t> </a:t>
            </a:r>
            <a:r>
              <a:rPr sz="900" spc="-35" dirty="0">
                <a:latin typeface="Times New Roman"/>
                <a:cs typeface="Times New Roman"/>
              </a:rPr>
              <a:t>0</a:t>
            </a:r>
            <a:r>
              <a:rPr sz="800" spc="68" baseline="-26455" dirty="0">
                <a:latin typeface="Times New Roman"/>
                <a:cs typeface="Times New Roman"/>
              </a:rPr>
              <a:t>/</a:t>
            </a:r>
            <a:r>
              <a:rPr sz="900" spc="23" dirty="0">
                <a:latin typeface="Times New Roman"/>
                <a:cs typeface="Times New Roman"/>
              </a:rPr>
              <a:t>5</a:t>
            </a:r>
            <a:r>
              <a:rPr sz="900" spc="-136" dirty="0">
                <a:latin typeface="Times New Roman"/>
                <a:cs typeface="Times New Roman"/>
              </a:rPr>
              <a:t> </a:t>
            </a:r>
            <a:r>
              <a:rPr sz="1000" spc="68" dirty="0">
                <a:latin typeface="Symbol"/>
                <a:cs typeface="Symbol"/>
              </a:rPr>
              <a:t></a:t>
            </a:r>
            <a:r>
              <a:rPr sz="900" spc="-8" dirty="0">
                <a:latin typeface="Times New Roman"/>
                <a:cs typeface="Times New Roman"/>
              </a:rPr>
              <a:t>(</a:t>
            </a:r>
            <a:r>
              <a:rPr sz="900" i="1" spc="55" dirty="0">
                <a:latin typeface="Times New Roman"/>
                <a:cs typeface="Times New Roman"/>
              </a:rPr>
              <a:t>t</a:t>
            </a:r>
            <a:r>
              <a:rPr sz="900" spc="15" dirty="0">
                <a:latin typeface="Times New Roman"/>
                <a:cs typeface="Times New Roman"/>
              </a:rPr>
              <a:t>)</a:t>
            </a:r>
            <a:endParaRPr sz="900">
              <a:latin typeface="Times New Roman"/>
              <a:cs typeface="Times New Roman"/>
            </a:endParaRPr>
          </a:p>
        </p:txBody>
      </p:sp>
      <p:sp>
        <p:nvSpPr>
          <p:cNvPr id="8" name="object 8"/>
          <p:cNvSpPr txBox="1"/>
          <p:nvPr/>
        </p:nvSpPr>
        <p:spPr>
          <a:xfrm>
            <a:off x="1454980" y="2248674"/>
            <a:ext cx="210015" cy="128931"/>
          </a:xfrm>
          <a:prstGeom prst="rect">
            <a:avLst/>
          </a:prstGeom>
        </p:spPr>
        <p:txBody>
          <a:bodyPr vert="horz" wrap="square" lIns="0" tIns="5764" rIns="0" bIns="0" rtlCol="0">
            <a:spAutoFit/>
          </a:bodyPr>
          <a:lstStyle/>
          <a:p>
            <a:pPr marL="19214">
              <a:spcBef>
                <a:spcPts val="45"/>
              </a:spcBef>
            </a:pPr>
            <a:r>
              <a:rPr sz="800" spc="20" dirty="0">
                <a:latin typeface="Symbol"/>
                <a:cs typeface="Symbol"/>
              </a:rPr>
              <a:t></a:t>
            </a:r>
            <a:r>
              <a:rPr sz="1200" spc="38" baseline="1736" dirty="0">
                <a:latin typeface="Times New Roman"/>
                <a:cs typeface="Times New Roman"/>
              </a:rPr>
              <a:t>0</a:t>
            </a:r>
            <a:r>
              <a:rPr sz="700" spc="4" baseline="-21604" dirty="0">
                <a:latin typeface="Times New Roman"/>
                <a:cs typeface="Times New Roman"/>
              </a:rPr>
              <a:t>/</a:t>
            </a:r>
            <a:r>
              <a:rPr sz="700" spc="-94" baseline="-21604" dirty="0">
                <a:latin typeface="Times New Roman"/>
                <a:cs typeface="Times New Roman"/>
              </a:rPr>
              <a:t> </a:t>
            </a:r>
            <a:r>
              <a:rPr sz="1200" baseline="1736" dirty="0">
                <a:latin typeface="Times New Roman"/>
                <a:cs typeface="Times New Roman"/>
              </a:rPr>
              <a:t>2</a:t>
            </a:r>
            <a:endParaRPr sz="1200" baseline="1736">
              <a:latin typeface="Times New Roman"/>
              <a:cs typeface="Times New Roman"/>
            </a:endParaRPr>
          </a:p>
        </p:txBody>
      </p:sp>
      <p:sp>
        <p:nvSpPr>
          <p:cNvPr id="9" name="object 9"/>
          <p:cNvSpPr txBox="1"/>
          <p:nvPr/>
        </p:nvSpPr>
        <p:spPr>
          <a:xfrm>
            <a:off x="1723688" y="2248674"/>
            <a:ext cx="208414" cy="128931"/>
          </a:xfrm>
          <a:prstGeom prst="rect">
            <a:avLst/>
          </a:prstGeom>
        </p:spPr>
        <p:txBody>
          <a:bodyPr vert="horz" wrap="square" lIns="0" tIns="5764" rIns="0" bIns="0" rtlCol="0">
            <a:spAutoFit/>
          </a:bodyPr>
          <a:lstStyle/>
          <a:p>
            <a:pPr marL="19214">
              <a:spcBef>
                <a:spcPts val="45"/>
              </a:spcBef>
            </a:pPr>
            <a:r>
              <a:rPr sz="1200" spc="30" baseline="1736" dirty="0">
                <a:latin typeface="Times New Roman"/>
                <a:cs typeface="Times New Roman"/>
              </a:rPr>
              <a:t>0</a:t>
            </a:r>
            <a:r>
              <a:rPr sz="700" spc="30" baseline="-21604" dirty="0">
                <a:latin typeface="Times New Roman"/>
                <a:cs typeface="Times New Roman"/>
              </a:rPr>
              <a:t>/</a:t>
            </a:r>
            <a:r>
              <a:rPr sz="1200" spc="30" baseline="1736" dirty="0">
                <a:latin typeface="Times New Roman"/>
                <a:cs typeface="Times New Roman"/>
              </a:rPr>
              <a:t>8</a:t>
            </a:r>
            <a:r>
              <a:rPr sz="800" spc="20" dirty="0">
                <a:latin typeface="Symbol"/>
                <a:cs typeface="Symbol"/>
              </a:rPr>
              <a:t></a:t>
            </a:r>
            <a:endParaRPr sz="800">
              <a:latin typeface="Symbol"/>
              <a:cs typeface="Symbol"/>
            </a:endParaRPr>
          </a:p>
        </p:txBody>
      </p:sp>
      <p:sp>
        <p:nvSpPr>
          <p:cNvPr id="10" name="object 10"/>
          <p:cNvSpPr txBox="1"/>
          <p:nvPr/>
        </p:nvSpPr>
        <p:spPr>
          <a:xfrm>
            <a:off x="1565667" y="2466127"/>
            <a:ext cx="29453" cy="85028"/>
          </a:xfrm>
          <a:prstGeom prst="rect">
            <a:avLst/>
          </a:prstGeom>
        </p:spPr>
        <p:txBody>
          <a:bodyPr vert="horz" wrap="square" lIns="0" tIns="8006" rIns="0" bIns="0" rtlCol="0">
            <a:spAutoFit/>
          </a:bodyPr>
          <a:lstStyle/>
          <a:p>
            <a:pPr marL="6405">
              <a:spcBef>
                <a:spcPts val="63"/>
              </a:spcBef>
            </a:pPr>
            <a:r>
              <a:rPr sz="500" spc="3" dirty="0">
                <a:latin typeface="Times New Roman"/>
                <a:cs typeface="Times New Roman"/>
              </a:rPr>
              <a:t>/</a:t>
            </a:r>
            <a:endParaRPr sz="500">
              <a:latin typeface="Times New Roman"/>
              <a:cs typeface="Times New Roman"/>
            </a:endParaRPr>
          </a:p>
        </p:txBody>
      </p:sp>
      <p:sp>
        <p:nvSpPr>
          <p:cNvPr id="11" name="object 11"/>
          <p:cNvSpPr txBox="1"/>
          <p:nvPr/>
        </p:nvSpPr>
        <p:spPr>
          <a:xfrm>
            <a:off x="1788674" y="2466127"/>
            <a:ext cx="29453" cy="85028"/>
          </a:xfrm>
          <a:prstGeom prst="rect">
            <a:avLst/>
          </a:prstGeom>
        </p:spPr>
        <p:txBody>
          <a:bodyPr vert="horz" wrap="square" lIns="0" tIns="8006" rIns="0" bIns="0" rtlCol="0">
            <a:spAutoFit/>
          </a:bodyPr>
          <a:lstStyle/>
          <a:p>
            <a:pPr marL="6405">
              <a:spcBef>
                <a:spcPts val="63"/>
              </a:spcBef>
            </a:pPr>
            <a:r>
              <a:rPr sz="500" spc="3" dirty="0">
                <a:latin typeface="Times New Roman"/>
                <a:cs typeface="Times New Roman"/>
              </a:rPr>
              <a:t>/</a:t>
            </a:r>
            <a:endParaRPr sz="500">
              <a:latin typeface="Times New Roman"/>
              <a:cs typeface="Times New Roman"/>
            </a:endParaRPr>
          </a:p>
        </p:txBody>
      </p:sp>
      <p:sp>
        <p:nvSpPr>
          <p:cNvPr id="12" name="object 12"/>
          <p:cNvSpPr txBox="1"/>
          <p:nvPr/>
        </p:nvSpPr>
        <p:spPr>
          <a:xfrm>
            <a:off x="1566228" y="2771871"/>
            <a:ext cx="29453" cy="85028"/>
          </a:xfrm>
          <a:prstGeom prst="rect">
            <a:avLst/>
          </a:prstGeom>
        </p:spPr>
        <p:txBody>
          <a:bodyPr vert="horz" wrap="square" lIns="0" tIns="8006" rIns="0" bIns="0" rtlCol="0">
            <a:spAutoFit/>
          </a:bodyPr>
          <a:lstStyle/>
          <a:p>
            <a:pPr marL="6405">
              <a:spcBef>
                <a:spcPts val="63"/>
              </a:spcBef>
            </a:pPr>
            <a:r>
              <a:rPr sz="500" spc="3" dirty="0">
                <a:latin typeface="Times New Roman"/>
                <a:cs typeface="Times New Roman"/>
              </a:rPr>
              <a:t>/</a:t>
            </a:r>
            <a:endParaRPr sz="500">
              <a:latin typeface="Times New Roman"/>
              <a:cs typeface="Times New Roman"/>
            </a:endParaRPr>
          </a:p>
        </p:txBody>
      </p:sp>
      <p:sp>
        <p:nvSpPr>
          <p:cNvPr id="13" name="object 13"/>
          <p:cNvSpPr txBox="1"/>
          <p:nvPr/>
        </p:nvSpPr>
        <p:spPr>
          <a:xfrm>
            <a:off x="1791704" y="2771871"/>
            <a:ext cx="29453" cy="85028"/>
          </a:xfrm>
          <a:prstGeom prst="rect">
            <a:avLst/>
          </a:prstGeom>
        </p:spPr>
        <p:txBody>
          <a:bodyPr vert="horz" wrap="square" lIns="0" tIns="8006" rIns="0" bIns="0" rtlCol="0">
            <a:spAutoFit/>
          </a:bodyPr>
          <a:lstStyle/>
          <a:p>
            <a:pPr marL="6405">
              <a:spcBef>
                <a:spcPts val="63"/>
              </a:spcBef>
            </a:pPr>
            <a:r>
              <a:rPr sz="500" spc="3" dirty="0">
                <a:latin typeface="Times New Roman"/>
                <a:cs typeface="Times New Roman"/>
              </a:rPr>
              <a:t>/</a:t>
            </a:r>
            <a:endParaRPr sz="500">
              <a:latin typeface="Times New Roman"/>
              <a:cs typeface="Times New Roman"/>
            </a:endParaRPr>
          </a:p>
        </p:txBody>
      </p:sp>
      <p:sp>
        <p:nvSpPr>
          <p:cNvPr id="14" name="object 14"/>
          <p:cNvSpPr txBox="1"/>
          <p:nvPr/>
        </p:nvSpPr>
        <p:spPr>
          <a:xfrm>
            <a:off x="1448578" y="2397091"/>
            <a:ext cx="490143" cy="128931"/>
          </a:xfrm>
          <a:prstGeom prst="rect">
            <a:avLst/>
          </a:prstGeom>
        </p:spPr>
        <p:txBody>
          <a:bodyPr vert="horz" wrap="square" lIns="0" tIns="5764" rIns="0" bIns="0" rtlCol="0">
            <a:spAutoFit/>
          </a:bodyPr>
          <a:lstStyle/>
          <a:p>
            <a:pPr marL="25618">
              <a:spcBef>
                <a:spcPts val="45"/>
              </a:spcBef>
              <a:tabLst>
                <a:tab pos="291410" algn="l"/>
              </a:tabLst>
            </a:pPr>
            <a:r>
              <a:rPr sz="1200" spc="22" baseline="27777" dirty="0">
                <a:latin typeface="Symbol"/>
                <a:cs typeface="Symbol"/>
              </a:rPr>
              <a:t></a:t>
            </a:r>
            <a:r>
              <a:rPr sz="800" spc="15" dirty="0">
                <a:latin typeface="Times New Roman"/>
                <a:cs typeface="Times New Roman"/>
              </a:rPr>
              <a:t>0</a:t>
            </a:r>
            <a:r>
              <a:rPr sz="800" spc="-8" dirty="0">
                <a:latin typeface="Times New Roman"/>
                <a:cs typeface="Times New Roman"/>
              </a:rPr>
              <a:t> </a:t>
            </a:r>
            <a:r>
              <a:rPr sz="800" dirty="0">
                <a:latin typeface="Times New Roman"/>
                <a:cs typeface="Times New Roman"/>
              </a:rPr>
              <a:t>6	0</a:t>
            </a:r>
            <a:r>
              <a:rPr sz="800" spc="-18" dirty="0">
                <a:latin typeface="Times New Roman"/>
                <a:cs typeface="Times New Roman"/>
              </a:rPr>
              <a:t> </a:t>
            </a:r>
            <a:r>
              <a:rPr sz="800" spc="15" dirty="0">
                <a:latin typeface="Times New Roman"/>
                <a:cs typeface="Times New Roman"/>
              </a:rPr>
              <a:t>4</a:t>
            </a:r>
            <a:r>
              <a:rPr sz="1200" spc="22" baseline="27777" dirty="0">
                <a:latin typeface="Symbol"/>
                <a:cs typeface="Symbol"/>
              </a:rPr>
              <a:t></a:t>
            </a:r>
            <a:endParaRPr sz="1200" baseline="27777">
              <a:latin typeface="Symbol"/>
              <a:cs typeface="Symbol"/>
            </a:endParaRPr>
          </a:p>
        </p:txBody>
      </p:sp>
      <p:sp>
        <p:nvSpPr>
          <p:cNvPr id="15" name="object 15"/>
          <p:cNvSpPr txBox="1"/>
          <p:nvPr/>
        </p:nvSpPr>
        <p:spPr>
          <a:xfrm>
            <a:off x="1448578" y="2702836"/>
            <a:ext cx="490143" cy="128931"/>
          </a:xfrm>
          <a:prstGeom prst="rect">
            <a:avLst/>
          </a:prstGeom>
        </p:spPr>
        <p:txBody>
          <a:bodyPr vert="horz" wrap="square" lIns="0" tIns="5764" rIns="0" bIns="0" rtlCol="0">
            <a:spAutoFit/>
          </a:bodyPr>
          <a:lstStyle/>
          <a:p>
            <a:pPr marL="25618">
              <a:spcBef>
                <a:spcPts val="45"/>
              </a:spcBef>
              <a:tabLst>
                <a:tab pos="294932" algn="l"/>
              </a:tabLst>
            </a:pPr>
            <a:r>
              <a:rPr sz="1200" spc="26" baseline="38194" dirty="0">
                <a:latin typeface="Symbol"/>
                <a:cs typeface="Symbol"/>
              </a:rPr>
              <a:t></a:t>
            </a:r>
            <a:r>
              <a:rPr sz="800" spc="18" dirty="0">
                <a:latin typeface="Times New Roman"/>
                <a:cs typeface="Times New Roman"/>
              </a:rPr>
              <a:t>0</a:t>
            </a:r>
            <a:r>
              <a:rPr sz="800" spc="-20" dirty="0">
                <a:latin typeface="Times New Roman"/>
                <a:cs typeface="Times New Roman"/>
              </a:rPr>
              <a:t> </a:t>
            </a:r>
            <a:r>
              <a:rPr sz="800" dirty="0">
                <a:latin typeface="Times New Roman"/>
                <a:cs typeface="Times New Roman"/>
              </a:rPr>
              <a:t>9	0</a:t>
            </a:r>
            <a:r>
              <a:rPr sz="800" spc="-43" dirty="0">
                <a:latin typeface="Times New Roman"/>
                <a:cs typeface="Times New Roman"/>
              </a:rPr>
              <a:t> </a:t>
            </a:r>
            <a:r>
              <a:rPr sz="800" spc="15" dirty="0">
                <a:latin typeface="Times New Roman"/>
                <a:cs typeface="Times New Roman"/>
              </a:rPr>
              <a:t>3</a:t>
            </a:r>
            <a:r>
              <a:rPr sz="1200" spc="22" baseline="38194" dirty="0">
                <a:latin typeface="Symbol"/>
                <a:cs typeface="Symbol"/>
              </a:rPr>
              <a:t></a:t>
            </a:r>
            <a:endParaRPr sz="1200" baseline="38194">
              <a:latin typeface="Symbol"/>
              <a:cs typeface="Symbol"/>
            </a:endParaRPr>
          </a:p>
        </p:txBody>
      </p:sp>
      <p:sp>
        <p:nvSpPr>
          <p:cNvPr id="16" name="object 16"/>
          <p:cNvSpPr txBox="1"/>
          <p:nvPr/>
        </p:nvSpPr>
        <p:spPr>
          <a:xfrm>
            <a:off x="1866933" y="2440809"/>
            <a:ext cx="52503" cy="128931"/>
          </a:xfrm>
          <a:prstGeom prst="rect">
            <a:avLst/>
          </a:prstGeom>
        </p:spPr>
        <p:txBody>
          <a:bodyPr vert="horz" wrap="square" lIns="0" tIns="5764" rIns="0" bIns="0" rtlCol="0">
            <a:spAutoFit/>
          </a:bodyPr>
          <a:lstStyle/>
          <a:p>
            <a:pPr marL="6405">
              <a:spcBef>
                <a:spcPts val="45"/>
              </a:spcBef>
            </a:pPr>
            <a:r>
              <a:rPr sz="800" dirty="0">
                <a:latin typeface="Symbol"/>
                <a:cs typeface="Symbol"/>
              </a:rPr>
              <a:t></a:t>
            </a:r>
            <a:endParaRPr sz="800">
              <a:latin typeface="Symbol"/>
              <a:cs typeface="Symbol"/>
            </a:endParaRPr>
          </a:p>
        </p:txBody>
      </p:sp>
      <p:sp>
        <p:nvSpPr>
          <p:cNvPr id="17" name="object 17"/>
          <p:cNvSpPr txBox="1"/>
          <p:nvPr/>
        </p:nvSpPr>
        <p:spPr>
          <a:xfrm>
            <a:off x="1454980" y="2549963"/>
            <a:ext cx="209375" cy="128931"/>
          </a:xfrm>
          <a:prstGeom prst="rect">
            <a:avLst/>
          </a:prstGeom>
        </p:spPr>
        <p:txBody>
          <a:bodyPr vert="horz" wrap="square" lIns="0" tIns="5764" rIns="0" bIns="0" rtlCol="0">
            <a:spAutoFit/>
          </a:bodyPr>
          <a:lstStyle/>
          <a:p>
            <a:pPr marL="19214">
              <a:spcBef>
                <a:spcPts val="45"/>
              </a:spcBef>
            </a:pPr>
            <a:r>
              <a:rPr sz="1200" spc="34" baseline="6944" dirty="0">
                <a:latin typeface="Symbol"/>
                <a:cs typeface="Symbol"/>
              </a:rPr>
              <a:t></a:t>
            </a:r>
            <a:r>
              <a:rPr sz="800" spc="23" dirty="0">
                <a:latin typeface="Times New Roman"/>
                <a:cs typeface="Times New Roman"/>
              </a:rPr>
              <a:t>0</a:t>
            </a:r>
            <a:r>
              <a:rPr sz="700" spc="34" baseline="-24691" dirty="0">
                <a:latin typeface="Times New Roman"/>
                <a:cs typeface="Times New Roman"/>
              </a:rPr>
              <a:t>/</a:t>
            </a:r>
            <a:r>
              <a:rPr sz="800" spc="23" dirty="0">
                <a:latin typeface="Times New Roman"/>
                <a:cs typeface="Times New Roman"/>
              </a:rPr>
              <a:t>5</a:t>
            </a:r>
            <a:endParaRPr sz="800">
              <a:latin typeface="Times New Roman"/>
              <a:cs typeface="Times New Roman"/>
            </a:endParaRPr>
          </a:p>
        </p:txBody>
      </p:sp>
      <p:sp>
        <p:nvSpPr>
          <p:cNvPr id="18" name="object 18"/>
          <p:cNvSpPr txBox="1"/>
          <p:nvPr/>
        </p:nvSpPr>
        <p:spPr>
          <a:xfrm>
            <a:off x="1720963" y="2549963"/>
            <a:ext cx="211296" cy="128931"/>
          </a:xfrm>
          <a:prstGeom prst="rect">
            <a:avLst/>
          </a:prstGeom>
        </p:spPr>
        <p:txBody>
          <a:bodyPr vert="horz" wrap="square" lIns="0" tIns="5764" rIns="0" bIns="0" rtlCol="0">
            <a:spAutoFit/>
          </a:bodyPr>
          <a:lstStyle/>
          <a:p>
            <a:pPr marL="19214">
              <a:spcBef>
                <a:spcPts val="45"/>
              </a:spcBef>
            </a:pPr>
            <a:r>
              <a:rPr sz="800" spc="28" dirty="0">
                <a:latin typeface="Times New Roman"/>
                <a:cs typeface="Times New Roman"/>
              </a:rPr>
              <a:t>0</a:t>
            </a:r>
            <a:r>
              <a:rPr sz="700" spc="41" baseline="-24691" dirty="0">
                <a:latin typeface="Times New Roman"/>
                <a:cs typeface="Times New Roman"/>
              </a:rPr>
              <a:t>/</a:t>
            </a:r>
            <a:r>
              <a:rPr sz="800" spc="28" dirty="0">
                <a:latin typeface="Times New Roman"/>
                <a:cs typeface="Times New Roman"/>
              </a:rPr>
              <a:t>7</a:t>
            </a:r>
            <a:r>
              <a:rPr sz="1200" spc="41" baseline="6944" dirty="0">
                <a:latin typeface="Symbol"/>
                <a:cs typeface="Symbol"/>
              </a:rPr>
              <a:t></a:t>
            </a:r>
            <a:endParaRPr sz="1200" baseline="6944">
              <a:latin typeface="Symbol"/>
              <a:cs typeface="Symbol"/>
            </a:endParaRPr>
          </a:p>
        </p:txBody>
      </p:sp>
      <p:sp>
        <p:nvSpPr>
          <p:cNvPr id="19" name="object 19"/>
          <p:cNvSpPr txBox="1"/>
          <p:nvPr/>
        </p:nvSpPr>
        <p:spPr>
          <a:xfrm>
            <a:off x="1269883" y="2473388"/>
            <a:ext cx="263160" cy="128931"/>
          </a:xfrm>
          <a:prstGeom prst="rect">
            <a:avLst/>
          </a:prstGeom>
        </p:spPr>
        <p:txBody>
          <a:bodyPr vert="horz" wrap="square" lIns="0" tIns="5764" rIns="0" bIns="0" rtlCol="0">
            <a:spAutoFit/>
          </a:bodyPr>
          <a:lstStyle/>
          <a:p>
            <a:pPr marL="19214">
              <a:spcBef>
                <a:spcPts val="45"/>
              </a:spcBef>
            </a:pPr>
            <a:r>
              <a:rPr sz="800" b="1" spc="3" dirty="0">
                <a:latin typeface="Times New Roman"/>
                <a:cs typeface="Times New Roman"/>
              </a:rPr>
              <a:t>w</a:t>
            </a:r>
            <a:r>
              <a:rPr sz="800" b="1" spc="-3" dirty="0">
                <a:latin typeface="Times New Roman"/>
                <a:cs typeface="Times New Roman"/>
              </a:rPr>
              <a:t> </a:t>
            </a:r>
            <a:r>
              <a:rPr sz="800" dirty="0">
                <a:latin typeface="Symbol"/>
                <a:cs typeface="Symbol"/>
              </a:rPr>
              <a:t></a:t>
            </a:r>
            <a:r>
              <a:rPr sz="800" spc="-13" dirty="0">
                <a:latin typeface="Times New Roman"/>
                <a:cs typeface="Times New Roman"/>
              </a:rPr>
              <a:t> </a:t>
            </a:r>
            <a:r>
              <a:rPr sz="1200" baseline="17361" dirty="0">
                <a:latin typeface="Symbol"/>
                <a:cs typeface="Symbol"/>
              </a:rPr>
              <a:t></a:t>
            </a:r>
            <a:endParaRPr sz="1200" baseline="17361">
              <a:latin typeface="Symbol"/>
              <a:cs typeface="Symbol"/>
            </a:endParaRPr>
          </a:p>
        </p:txBody>
      </p:sp>
      <p:sp>
        <p:nvSpPr>
          <p:cNvPr id="20" name="object 20"/>
          <p:cNvSpPr txBox="1"/>
          <p:nvPr/>
        </p:nvSpPr>
        <p:spPr>
          <a:xfrm>
            <a:off x="1454980" y="2716202"/>
            <a:ext cx="78116" cy="128931"/>
          </a:xfrm>
          <a:prstGeom prst="rect">
            <a:avLst/>
          </a:prstGeom>
        </p:spPr>
        <p:txBody>
          <a:bodyPr vert="horz" wrap="square" lIns="0" tIns="5764" rIns="0" bIns="0" rtlCol="0">
            <a:spAutoFit/>
          </a:bodyPr>
          <a:lstStyle/>
          <a:p>
            <a:pPr marL="19214">
              <a:spcBef>
                <a:spcPts val="45"/>
              </a:spcBef>
            </a:pPr>
            <a:r>
              <a:rPr sz="800" spc="-156" dirty="0">
                <a:latin typeface="Symbol"/>
                <a:cs typeface="Symbol"/>
              </a:rPr>
              <a:t></a:t>
            </a:r>
            <a:r>
              <a:rPr sz="1200" spc="-234" baseline="-8680" dirty="0">
                <a:latin typeface="Symbol"/>
                <a:cs typeface="Symbol"/>
              </a:rPr>
              <a:t></a:t>
            </a:r>
            <a:endParaRPr sz="1200" baseline="-8680">
              <a:latin typeface="Symbol"/>
              <a:cs typeface="Symbol"/>
            </a:endParaRPr>
          </a:p>
        </p:txBody>
      </p:sp>
      <p:sp>
        <p:nvSpPr>
          <p:cNvPr id="21" name="object 21"/>
          <p:cNvSpPr txBox="1"/>
          <p:nvPr/>
        </p:nvSpPr>
        <p:spPr>
          <a:xfrm>
            <a:off x="1854127" y="2716202"/>
            <a:ext cx="78116" cy="128931"/>
          </a:xfrm>
          <a:prstGeom prst="rect">
            <a:avLst/>
          </a:prstGeom>
        </p:spPr>
        <p:txBody>
          <a:bodyPr vert="horz" wrap="square" lIns="0" tIns="5764" rIns="0" bIns="0" rtlCol="0">
            <a:spAutoFit/>
          </a:bodyPr>
          <a:lstStyle/>
          <a:p>
            <a:pPr marL="19214">
              <a:spcBef>
                <a:spcPts val="45"/>
              </a:spcBef>
            </a:pPr>
            <a:r>
              <a:rPr sz="800" spc="-156" dirty="0">
                <a:latin typeface="Symbol"/>
                <a:cs typeface="Symbol"/>
              </a:rPr>
              <a:t></a:t>
            </a:r>
            <a:r>
              <a:rPr sz="1200" spc="-234" baseline="-8680" dirty="0">
                <a:latin typeface="Symbol"/>
                <a:cs typeface="Symbol"/>
              </a:rPr>
              <a:t></a:t>
            </a:r>
            <a:endParaRPr sz="1200" baseline="-8680">
              <a:latin typeface="Symbol"/>
              <a:cs typeface="Symbol"/>
            </a:endParaRPr>
          </a:p>
        </p:txBody>
      </p:sp>
      <p:sp>
        <p:nvSpPr>
          <p:cNvPr id="22" name="object 22"/>
          <p:cNvSpPr txBox="1"/>
          <p:nvPr/>
        </p:nvSpPr>
        <p:spPr>
          <a:xfrm>
            <a:off x="2247678" y="2454624"/>
            <a:ext cx="238509" cy="145936"/>
          </a:xfrm>
          <a:prstGeom prst="rect">
            <a:avLst/>
          </a:prstGeom>
        </p:spPr>
        <p:txBody>
          <a:bodyPr vert="horz" wrap="square" lIns="0" tIns="7365" rIns="0" bIns="0" rtlCol="0">
            <a:spAutoFit/>
          </a:bodyPr>
          <a:lstStyle/>
          <a:p>
            <a:pPr marL="6405">
              <a:spcBef>
                <a:spcPts val="57"/>
              </a:spcBef>
            </a:pPr>
            <a:r>
              <a:rPr sz="900" i="1" spc="10" dirty="0">
                <a:latin typeface="Times New Roman"/>
                <a:cs typeface="Times New Roman"/>
              </a:rPr>
              <a:t>R</a:t>
            </a:r>
            <a:r>
              <a:rPr sz="900" i="1" spc="-20" dirty="0">
                <a:latin typeface="Times New Roman"/>
                <a:cs typeface="Times New Roman"/>
              </a:rPr>
              <a:t> </a:t>
            </a:r>
            <a:r>
              <a:rPr sz="900" spc="8" dirty="0">
                <a:latin typeface="Symbol"/>
                <a:cs typeface="Symbol"/>
              </a:rPr>
              <a:t></a:t>
            </a:r>
            <a:r>
              <a:rPr sz="900" spc="-141" dirty="0">
                <a:latin typeface="Times New Roman"/>
                <a:cs typeface="Times New Roman"/>
              </a:rPr>
              <a:t> </a:t>
            </a:r>
            <a:r>
              <a:rPr sz="900" spc="8" dirty="0">
                <a:latin typeface="Times New Roman"/>
                <a:cs typeface="Times New Roman"/>
              </a:rPr>
              <a:t>0</a:t>
            </a:r>
            <a:endParaRPr sz="900">
              <a:latin typeface="Times New Roman"/>
              <a:cs typeface="Times New Roman"/>
            </a:endParaRPr>
          </a:p>
        </p:txBody>
      </p:sp>
      <p:sp>
        <p:nvSpPr>
          <p:cNvPr id="23" name="object 23"/>
          <p:cNvSpPr txBox="1"/>
          <p:nvPr/>
        </p:nvSpPr>
        <p:spPr>
          <a:xfrm>
            <a:off x="2608950" y="2408859"/>
            <a:ext cx="503910" cy="161325"/>
          </a:xfrm>
          <a:prstGeom prst="rect">
            <a:avLst/>
          </a:prstGeom>
        </p:spPr>
        <p:txBody>
          <a:bodyPr vert="horz" wrap="square" lIns="0" tIns="7365" rIns="0" bIns="0" rtlCol="0">
            <a:spAutoFit/>
          </a:bodyPr>
          <a:lstStyle/>
          <a:p>
            <a:pPr marL="19214">
              <a:spcBef>
                <a:spcPts val="57"/>
              </a:spcBef>
            </a:pPr>
            <a:r>
              <a:rPr sz="1000" spc="8" dirty="0">
                <a:latin typeface="Symbol"/>
                <a:cs typeface="Symbol"/>
              </a:rPr>
              <a:t></a:t>
            </a:r>
            <a:r>
              <a:rPr sz="1000" spc="-161" dirty="0">
                <a:latin typeface="Times New Roman"/>
                <a:cs typeface="Times New Roman"/>
              </a:rPr>
              <a:t> </a:t>
            </a:r>
            <a:r>
              <a:rPr sz="900" spc="-88" dirty="0">
                <a:latin typeface="Times New Roman"/>
                <a:cs typeface="Times New Roman"/>
              </a:rPr>
              <a:t>(</a:t>
            </a:r>
            <a:r>
              <a:rPr sz="900" spc="-48" dirty="0">
                <a:latin typeface="Times New Roman"/>
                <a:cs typeface="Times New Roman"/>
              </a:rPr>
              <a:t>0</a:t>
            </a:r>
            <a:r>
              <a:rPr sz="900" spc="20" dirty="0">
                <a:latin typeface="Times New Roman"/>
                <a:cs typeface="Times New Roman"/>
              </a:rPr>
              <a:t>)</a:t>
            </a:r>
            <a:r>
              <a:rPr sz="900" spc="-18" dirty="0">
                <a:latin typeface="Times New Roman"/>
                <a:cs typeface="Times New Roman"/>
              </a:rPr>
              <a:t> </a:t>
            </a:r>
            <a:r>
              <a:rPr sz="900" spc="121" dirty="0">
                <a:latin typeface="Symbol"/>
                <a:cs typeface="Symbol"/>
              </a:rPr>
              <a:t></a:t>
            </a:r>
            <a:r>
              <a:rPr sz="900" spc="-20" dirty="0">
                <a:latin typeface="Times New Roman"/>
                <a:cs typeface="Times New Roman"/>
              </a:rPr>
              <a:t>0</a:t>
            </a:r>
            <a:r>
              <a:rPr sz="800" spc="34" baseline="-26455" dirty="0">
                <a:latin typeface="Times New Roman"/>
                <a:cs typeface="Times New Roman"/>
              </a:rPr>
              <a:t>/</a:t>
            </a:r>
            <a:r>
              <a:rPr sz="900" spc="33" dirty="0">
                <a:latin typeface="Times New Roman"/>
                <a:cs typeface="Times New Roman"/>
              </a:rPr>
              <a:t>6</a:t>
            </a:r>
            <a:endParaRPr sz="900">
              <a:latin typeface="Times New Roman"/>
              <a:cs typeface="Times New Roman"/>
            </a:endParaRPr>
          </a:p>
        </p:txBody>
      </p:sp>
      <p:sp>
        <p:nvSpPr>
          <p:cNvPr id="24" name="object 24"/>
          <p:cNvSpPr txBox="1"/>
          <p:nvPr/>
        </p:nvSpPr>
        <p:spPr>
          <a:xfrm>
            <a:off x="4442472" y="3109804"/>
            <a:ext cx="111410" cy="114189"/>
          </a:xfrm>
          <a:prstGeom prst="rect">
            <a:avLst/>
          </a:prstGeom>
        </p:spPr>
        <p:txBody>
          <a:bodyPr vert="horz" wrap="square" lIns="0" tIns="6405" rIns="0" bIns="0" rtlCol="0">
            <a:spAutoFit/>
          </a:bodyPr>
          <a:lstStyle/>
          <a:p>
            <a:pPr marL="6405">
              <a:spcBef>
                <a:spcPts val="50"/>
              </a:spcBef>
            </a:pPr>
            <a:r>
              <a:rPr sz="700" dirty="0">
                <a:latin typeface="Tahoma"/>
                <a:cs typeface="Tahoma"/>
              </a:rPr>
              <a:t>38</a:t>
            </a:r>
            <a:endParaRPr sz="700">
              <a:latin typeface="Tahoma"/>
              <a:cs typeface="Tahoma"/>
            </a:endParaRPr>
          </a:p>
        </p:txBody>
      </p:sp>
      <p:sp>
        <p:nvSpPr>
          <p:cNvPr id="25" name="object 25"/>
          <p:cNvSpPr txBox="1"/>
          <p:nvPr/>
        </p:nvSpPr>
        <p:spPr>
          <a:xfrm>
            <a:off x="139122" y="1048863"/>
            <a:ext cx="4474358"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10" dirty="0">
                <a:latin typeface="Tahoma"/>
                <a:cs typeface="Tahoma"/>
              </a:rPr>
              <a:t> </a:t>
            </a:r>
            <a:r>
              <a:rPr sz="900" dirty="0">
                <a:latin typeface="Tahoma"/>
                <a:cs typeface="Tahoma"/>
              </a:rPr>
              <a:t>maximum</a:t>
            </a:r>
            <a:r>
              <a:rPr sz="900" spc="-3" dirty="0">
                <a:latin typeface="Tahoma"/>
                <a:cs typeface="Tahoma"/>
              </a:rPr>
              <a:t> </a:t>
            </a:r>
            <a:r>
              <a:rPr sz="900" dirty="0">
                <a:latin typeface="Tahoma"/>
                <a:cs typeface="Tahoma"/>
              </a:rPr>
              <a:t>number</a:t>
            </a:r>
            <a:r>
              <a:rPr sz="900" spc="-5" dirty="0">
                <a:latin typeface="Tahoma"/>
                <a:cs typeface="Tahoma"/>
              </a:rPr>
              <a:t> </a:t>
            </a:r>
            <a:r>
              <a:rPr sz="900" dirty="0">
                <a:latin typeface="Tahoma"/>
                <a:cs typeface="Tahoma"/>
              </a:rPr>
              <a:t>of</a:t>
            </a:r>
            <a:r>
              <a:rPr sz="900" spc="-3" dirty="0">
                <a:latin typeface="Tahoma"/>
                <a:cs typeface="Tahoma"/>
              </a:rPr>
              <a:t> clusters</a:t>
            </a:r>
            <a:r>
              <a:rPr sz="900" spc="-5" dirty="0">
                <a:latin typeface="Tahoma"/>
                <a:cs typeface="Tahoma"/>
              </a:rPr>
              <a:t> </a:t>
            </a:r>
            <a:r>
              <a:rPr sz="900" spc="-3" dirty="0">
                <a:latin typeface="Tahoma"/>
                <a:cs typeface="Tahoma"/>
              </a:rPr>
              <a:t>to</a:t>
            </a:r>
            <a:r>
              <a:rPr sz="900" spc="-8" dirty="0">
                <a:latin typeface="Tahoma"/>
                <a:cs typeface="Tahoma"/>
              </a:rPr>
              <a:t> </a:t>
            </a:r>
            <a:r>
              <a:rPr sz="900" dirty="0">
                <a:latin typeface="Tahoma"/>
                <a:cs typeface="Tahoma"/>
              </a:rPr>
              <a:t>be</a:t>
            </a:r>
            <a:r>
              <a:rPr sz="900" spc="-3" dirty="0">
                <a:latin typeface="Tahoma"/>
                <a:cs typeface="Tahoma"/>
              </a:rPr>
              <a:t> formed</a:t>
            </a:r>
            <a:r>
              <a:rPr sz="900" spc="5" dirty="0">
                <a:latin typeface="Tahoma"/>
                <a:cs typeface="Tahoma"/>
              </a:rPr>
              <a:t> </a:t>
            </a:r>
            <a:r>
              <a:rPr sz="900" dirty="0">
                <a:latin typeface="Tahoma"/>
                <a:cs typeface="Tahoma"/>
              </a:rPr>
              <a:t>is</a:t>
            </a:r>
            <a:r>
              <a:rPr sz="900" spc="-3" dirty="0">
                <a:latin typeface="Tahoma"/>
                <a:cs typeface="Tahoma"/>
              </a:rPr>
              <a:t> m=2</a:t>
            </a:r>
            <a:r>
              <a:rPr sz="900" dirty="0">
                <a:latin typeface="Tahoma"/>
                <a:cs typeface="Tahoma"/>
              </a:rPr>
              <a:t> </a:t>
            </a:r>
            <a:r>
              <a:rPr sz="900" spc="-3" dirty="0">
                <a:latin typeface="Tahoma"/>
                <a:cs typeface="Tahoma"/>
              </a:rPr>
              <a:t>(4</a:t>
            </a:r>
            <a:r>
              <a:rPr sz="900" spc="3" dirty="0">
                <a:latin typeface="Tahoma"/>
                <a:cs typeface="Tahoma"/>
              </a:rPr>
              <a:t> </a:t>
            </a:r>
            <a:r>
              <a:rPr sz="900" dirty="0">
                <a:latin typeface="Tahoma"/>
                <a:cs typeface="Tahoma"/>
              </a:rPr>
              <a:t>input</a:t>
            </a:r>
            <a:r>
              <a:rPr sz="900" spc="-8" dirty="0">
                <a:latin typeface="Tahoma"/>
                <a:cs typeface="Tahoma"/>
              </a:rPr>
              <a:t> </a:t>
            </a:r>
            <a:r>
              <a:rPr sz="900" dirty="0">
                <a:latin typeface="Tahoma"/>
                <a:cs typeface="Tahoma"/>
              </a:rPr>
              <a:t>nodes,</a:t>
            </a:r>
            <a:r>
              <a:rPr sz="900" spc="-8" dirty="0">
                <a:latin typeface="Tahoma"/>
                <a:cs typeface="Tahoma"/>
              </a:rPr>
              <a:t> </a:t>
            </a:r>
            <a:r>
              <a:rPr sz="900" dirty="0">
                <a:latin typeface="Tahoma"/>
                <a:cs typeface="Tahoma"/>
              </a:rPr>
              <a:t>2</a:t>
            </a:r>
            <a:r>
              <a:rPr sz="900" spc="3" dirty="0">
                <a:latin typeface="Tahoma"/>
                <a:cs typeface="Tahoma"/>
              </a:rPr>
              <a:t> </a:t>
            </a:r>
            <a:r>
              <a:rPr sz="900" dirty="0">
                <a:latin typeface="Tahoma"/>
                <a:cs typeface="Tahoma"/>
              </a:rPr>
              <a:t>output</a:t>
            </a:r>
            <a:r>
              <a:rPr sz="900" spc="-5" dirty="0">
                <a:latin typeface="Tahoma"/>
                <a:cs typeface="Tahoma"/>
              </a:rPr>
              <a:t> </a:t>
            </a:r>
            <a:r>
              <a:rPr sz="900" dirty="0">
                <a:latin typeface="Tahoma"/>
                <a:cs typeface="Tahoma"/>
              </a:rPr>
              <a:t>nodes)</a:t>
            </a:r>
            <a:endParaRPr sz="900">
              <a:latin typeface="Tahoma"/>
              <a:cs typeface="Tahoma"/>
            </a:endParaRPr>
          </a:p>
        </p:txBody>
      </p:sp>
      <p:sp>
        <p:nvSpPr>
          <p:cNvPr id="26" name="object 26"/>
          <p:cNvSpPr/>
          <p:nvPr/>
        </p:nvSpPr>
        <p:spPr>
          <a:xfrm>
            <a:off x="1266240" y="2845506"/>
            <a:ext cx="1959293" cy="153811"/>
          </a:xfrm>
          <a:custGeom>
            <a:avLst/>
            <a:gdLst/>
            <a:ahLst/>
            <a:cxnLst/>
            <a:rect l="l" t="t" r="r" b="b"/>
            <a:pathLst>
              <a:path w="3886200" h="304800">
                <a:moveTo>
                  <a:pt x="3886200" y="0"/>
                </a:moveTo>
                <a:lnTo>
                  <a:pt x="3879006" y="40512"/>
                </a:lnTo>
                <a:lnTo>
                  <a:pt x="3858706" y="76916"/>
                </a:lnTo>
                <a:lnTo>
                  <a:pt x="3827224" y="107761"/>
                </a:lnTo>
                <a:lnTo>
                  <a:pt x="3786481" y="131591"/>
                </a:lnTo>
                <a:lnTo>
                  <a:pt x="3738400" y="146955"/>
                </a:lnTo>
                <a:lnTo>
                  <a:pt x="3684905" y="152400"/>
                </a:lnTo>
                <a:lnTo>
                  <a:pt x="2128901" y="152400"/>
                </a:lnTo>
                <a:lnTo>
                  <a:pt x="2075405" y="157843"/>
                </a:lnTo>
                <a:lnTo>
                  <a:pt x="2027324" y="173205"/>
                </a:lnTo>
                <a:lnTo>
                  <a:pt x="1986581" y="197034"/>
                </a:lnTo>
                <a:lnTo>
                  <a:pt x="1955099" y="227877"/>
                </a:lnTo>
                <a:lnTo>
                  <a:pt x="1934799" y="264283"/>
                </a:lnTo>
                <a:lnTo>
                  <a:pt x="1927606" y="304800"/>
                </a:lnTo>
                <a:lnTo>
                  <a:pt x="1920412" y="264283"/>
                </a:lnTo>
                <a:lnTo>
                  <a:pt x="1900112" y="227877"/>
                </a:lnTo>
                <a:lnTo>
                  <a:pt x="1868630" y="197034"/>
                </a:lnTo>
                <a:lnTo>
                  <a:pt x="1827887" y="173205"/>
                </a:lnTo>
                <a:lnTo>
                  <a:pt x="1779806" y="157843"/>
                </a:lnTo>
                <a:lnTo>
                  <a:pt x="1726311" y="152400"/>
                </a:lnTo>
                <a:lnTo>
                  <a:pt x="201295" y="152400"/>
                </a:lnTo>
                <a:lnTo>
                  <a:pt x="147799" y="146955"/>
                </a:lnTo>
                <a:lnTo>
                  <a:pt x="99718" y="131591"/>
                </a:lnTo>
                <a:lnTo>
                  <a:pt x="58975" y="107761"/>
                </a:lnTo>
                <a:lnTo>
                  <a:pt x="27493" y="76916"/>
                </a:lnTo>
                <a:lnTo>
                  <a:pt x="7193" y="40512"/>
                </a:lnTo>
                <a:lnTo>
                  <a:pt x="0" y="0"/>
                </a:lnTo>
              </a:path>
            </a:pathLst>
          </a:custGeom>
          <a:ln w="15240">
            <a:solidFill>
              <a:srgbClr val="000000"/>
            </a:solidFill>
          </a:ln>
        </p:spPr>
        <p:txBody>
          <a:bodyPr wrap="square" lIns="0" tIns="0" rIns="0" bIns="0" rtlCol="0"/>
          <a:lstStyle/>
          <a:p>
            <a:endParaRPr/>
          </a:p>
        </p:txBody>
      </p:sp>
      <p:sp>
        <p:nvSpPr>
          <p:cNvPr id="27" name="object 27"/>
          <p:cNvSpPr txBox="1"/>
          <p:nvPr/>
        </p:nvSpPr>
        <p:spPr>
          <a:xfrm>
            <a:off x="1928942" y="3019363"/>
            <a:ext cx="626846"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Initialization</a:t>
            </a:r>
            <a:endParaRPr sz="900">
              <a:latin typeface="Tahoma"/>
              <a:cs typeface="Tahoma"/>
            </a:endParaRPr>
          </a:p>
        </p:txBody>
      </p:sp>
      <p:grpSp>
        <p:nvGrpSpPr>
          <p:cNvPr id="28" name="object 28"/>
          <p:cNvGrpSpPr/>
          <p:nvPr/>
        </p:nvGrpSpPr>
        <p:grpSpPr>
          <a:xfrm>
            <a:off x="990595" y="2307551"/>
            <a:ext cx="306380" cy="269169"/>
            <a:chOff x="1964817" y="4572761"/>
            <a:chExt cx="607695" cy="533400"/>
          </a:xfrm>
        </p:grpSpPr>
        <p:sp>
          <p:nvSpPr>
            <p:cNvPr id="29" name="object 29"/>
            <p:cNvSpPr/>
            <p:nvPr/>
          </p:nvSpPr>
          <p:spPr>
            <a:xfrm>
              <a:off x="1977771" y="4572761"/>
              <a:ext cx="0" cy="533400"/>
            </a:xfrm>
            <a:custGeom>
              <a:avLst/>
              <a:gdLst/>
              <a:ahLst/>
              <a:cxnLst/>
              <a:rect l="l" t="t" r="r" b="b"/>
              <a:pathLst>
                <a:path h="533400">
                  <a:moveTo>
                    <a:pt x="0" y="0"/>
                  </a:moveTo>
                  <a:lnTo>
                    <a:pt x="0" y="533400"/>
                  </a:lnTo>
                </a:path>
              </a:pathLst>
            </a:custGeom>
            <a:ln w="25908">
              <a:solidFill>
                <a:srgbClr val="3366FF"/>
              </a:solidFill>
            </a:ln>
          </p:spPr>
          <p:txBody>
            <a:bodyPr wrap="square" lIns="0" tIns="0" rIns="0" bIns="0" rtlCol="0"/>
            <a:lstStyle/>
            <a:p>
              <a:endParaRPr/>
            </a:p>
          </p:txBody>
        </p:sp>
        <p:sp>
          <p:nvSpPr>
            <p:cNvPr id="30" name="object 30"/>
            <p:cNvSpPr/>
            <p:nvPr/>
          </p:nvSpPr>
          <p:spPr>
            <a:xfrm>
              <a:off x="1971040" y="4645786"/>
              <a:ext cx="601345" cy="370205"/>
            </a:xfrm>
            <a:custGeom>
              <a:avLst/>
              <a:gdLst/>
              <a:ahLst/>
              <a:cxnLst/>
              <a:rect l="l" t="t" r="r" b="b"/>
              <a:pathLst>
                <a:path w="601344" h="370204">
                  <a:moveTo>
                    <a:pt x="542674" y="349883"/>
                  </a:moveTo>
                  <a:lnTo>
                    <a:pt x="514477" y="363093"/>
                  </a:lnTo>
                  <a:lnTo>
                    <a:pt x="601091" y="370077"/>
                  </a:lnTo>
                  <a:lnTo>
                    <a:pt x="591136" y="354330"/>
                  </a:lnTo>
                  <a:lnTo>
                    <a:pt x="550037" y="354330"/>
                  </a:lnTo>
                  <a:lnTo>
                    <a:pt x="542674" y="349883"/>
                  </a:lnTo>
                  <a:close/>
                </a:path>
                <a:path w="601344" h="370204">
                  <a:moveTo>
                    <a:pt x="556679" y="343322"/>
                  </a:moveTo>
                  <a:lnTo>
                    <a:pt x="542674" y="349883"/>
                  </a:lnTo>
                  <a:lnTo>
                    <a:pt x="550037" y="354330"/>
                  </a:lnTo>
                  <a:lnTo>
                    <a:pt x="556679" y="343322"/>
                  </a:lnTo>
                  <a:close/>
                </a:path>
                <a:path w="601344" h="370204">
                  <a:moveTo>
                    <a:pt x="554609" y="296544"/>
                  </a:moveTo>
                  <a:lnTo>
                    <a:pt x="556053" y="327810"/>
                  </a:lnTo>
                  <a:lnTo>
                    <a:pt x="563372" y="332231"/>
                  </a:lnTo>
                  <a:lnTo>
                    <a:pt x="550037" y="354330"/>
                  </a:lnTo>
                  <a:lnTo>
                    <a:pt x="591136" y="354330"/>
                  </a:lnTo>
                  <a:lnTo>
                    <a:pt x="554609" y="296544"/>
                  </a:lnTo>
                  <a:close/>
                </a:path>
                <a:path w="601344" h="370204">
                  <a:moveTo>
                    <a:pt x="13462" y="0"/>
                  </a:moveTo>
                  <a:lnTo>
                    <a:pt x="0" y="22098"/>
                  </a:lnTo>
                  <a:lnTo>
                    <a:pt x="542674" y="349883"/>
                  </a:lnTo>
                  <a:lnTo>
                    <a:pt x="556679" y="343322"/>
                  </a:lnTo>
                  <a:lnTo>
                    <a:pt x="556763" y="343183"/>
                  </a:lnTo>
                  <a:lnTo>
                    <a:pt x="556053" y="327810"/>
                  </a:lnTo>
                  <a:lnTo>
                    <a:pt x="13462" y="0"/>
                  </a:lnTo>
                  <a:close/>
                </a:path>
                <a:path w="601344" h="370204">
                  <a:moveTo>
                    <a:pt x="556053" y="327810"/>
                  </a:moveTo>
                  <a:lnTo>
                    <a:pt x="556763" y="343183"/>
                  </a:lnTo>
                  <a:lnTo>
                    <a:pt x="563372" y="332231"/>
                  </a:lnTo>
                  <a:lnTo>
                    <a:pt x="556053" y="327810"/>
                  </a:lnTo>
                  <a:close/>
                </a:path>
              </a:pathLst>
            </a:custGeom>
            <a:solidFill>
              <a:srgbClr val="3366FF"/>
            </a:solidFill>
          </p:spPr>
          <p:txBody>
            <a:bodyPr wrap="square" lIns="0" tIns="0" rIns="0" bIns="0" rtlCol="0"/>
            <a:lstStyle/>
            <a:p>
              <a:endParaRPr/>
            </a:p>
          </p:txBody>
        </p:sp>
      </p:grpSp>
      <p:sp>
        <p:nvSpPr>
          <p:cNvPr id="31" name="object 31"/>
          <p:cNvSpPr txBox="1"/>
          <p:nvPr/>
        </p:nvSpPr>
        <p:spPr>
          <a:xfrm>
            <a:off x="461393" y="2307551"/>
            <a:ext cx="514795" cy="203818"/>
          </a:xfrm>
          <a:prstGeom prst="rect">
            <a:avLst/>
          </a:prstGeom>
          <a:solidFill>
            <a:srgbClr val="3366FF"/>
          </a:solidFill>
        </p:spPr>
        <p:txBody>
          <a:bodyPr vert="horz" wrap="square" lIns="0" tIns="64687" rIns="0" bIns="0" rtlCol="0">
            <a:spAutoFit/>
          </a:bodyPr>
          <a:lstStyle/>
          <a:p>
            <a:pPr marL="45793">
              <a:spcBef>
                <a:spcPts val="509"/>
              </a:spcBef>
            </a:pPr>
            <a:r>
              <a:rPr sz="900" spc="-3" dirty="0">
                <a:solidFill>
                  <a:srgbClr val="FFFFFF"/>
                </a:solidFill>
                <a:latin typeface="Tahoma"/>
                <a:cs typeface="Tahoma"/>
              </a:rPr>
              <a:t>Random</a:t>
            </a:r>
            <a:endParaRPr sz="900">
              <a:latin typeface="Tahoma"/>
              <a:cs typeface="Tahoma"/>
            </a:endParaRPr>
          </a:p>
        </p:txBody>
      </p:sp>
      <p:sp>
        <p:nvSpPr>
          <p:cNvPr id="32" name="object 32"/>
          <p:cNvSpPr/>
          <p:nvPr/>
        </p:nvSpPr>
        <p:spPr>
          <a:xfrm>
            <a:off x="2373753" y="2152651"/>
            <a:ext cx="129979" cy="334219"/>
          </a:xfrm>
          <a:custGeom>
            <a:avLst/>
            <a:gdLst/>
            <a:ahLst/>
            <a:cxnLst/>
            <a:rect l="l" t="t" r="r" b="b"/>
            <a:pathLst>
              <a:path w="257810" h="662304">
                <a:moveTo>
                  <a:pt x="0" y="575945"/>
                </a:moveTo>
                <a:lnTo>
                  <a:pt x="10413" y="662178"/>
                </a:lnTo>
                <a:lnTo>
                  <a:pt x="56837" y="617728"/>
                </a:lnTo>
                <a:lnTo>
                  <a:pt x="40131" y="617728"/>
                </a:lnTo>
                <a:lnTo>
                  <a:pt x="15620" y="609092"/>
                </a:lnTo>
                <a:lnTo>
                  <a:pt x="18566" y="600840"/>
                </a:lnTo>
                <a:lnTo>
                  <a:pt x="0" y="575945"/>
                </a:lnTo>
                <a:close/>
              </a:path>
              <a:path w="257810" h="662304">
                <a:moveTo>
                  <a:pt x="43017" y="609640"/>
                </a:moveTo>
                <a:lnTo>
                  <a:pt x="27939" y="613410"/>
                </a:lnTo>
                <a:lnTo>
                  <a:pt x="40131" y="617728"/>
                </a:lnTo>
                <a:lnTo>
                  <a:pt x="43017" y="609640"/>
                </a:lnTo>
                <a:close/>
              </a:path>
              <a:path w="257810" h="662304">
                <a:moveTo>
                  <a:pt x="73151" y="602107"/>
                </a:moveTo>
                <a:lnTo>
                  <a:pt x="43017" y="609640"/>
                </a:lnTo>
                <a:lnTo>
                  <a:pt x="40131" y="617728"/>
                </a:lnTo>
                <a:lnTo>
                  <a:pt x="56837" y="617728"/>
                </a:lnTo>
                <a:lnTo>
                  <a:pt x="73151" y="602107"/>
                </a:lnTo>
                <a:close/>
              </a:path>
              <a:path w="257810" h="662304">
                <a:moveTo>
                  <a:pt x="18566" y="600840"/>
                </a:moveTo>
                <a:lnTo>
                  <a:pt x="15620" y="609092"/>
                </a:lnTo>
                <a:lnTo>
                  <a:pt x="27876" y="613410"/>
                </a:lnTo>
                <a:lnTo>
                  <a:pt x="18566" y="600840"/>
                </a:lnTo>
                <a:close/>
              </a:path>
              <a:path w="257810" h="662304">
                <a:moveTo>
                  <a:pt x="233044" y="0"/>
                </a:moveTo>
                <a:lnTo>
                  <a:pt x="18566" y="600840"/>
                </a:lnTo>
                <a:lnTo>
                  <a:pt x="27939" y="613410"/>
                </a:lnTo>
                <a:lnTo>
                  <a:pt x="43017" y="609640"/>
                </a:lnTo>
                <a:lnTo>
                  <a:pt x="257428" y="8636"/>
                </a:lnTo>
                <a:lnTo>
                  <a:pt x="233044" y="0"/>
                </a:lnTo>
                <a:close/>
              </a:path>
            </a:pathLst>
          </a:custGeom>
          <a:solidFill>
            <a:srgbClr val="3366FF"/>
          </a:solidFill>
        </p:spPr>
        <p:txBody>
          <a:bodyPr wrap="square" lIns="0" tIns="0" rIns="0" bIns="0" rtlCol="0"/>
          <a:lstStyle/>
          <a:p>
            <a:endParaRPr/>
          </a:p>
        </p:txBody>
      </p:sp>
      <p:sp>
        <p:nvSpPr>
          <p:cNvPr id="33" name="object 33"/>
          <p:cNvSpPr txBox="1"/>
          <p:nvPr/>
        </p:nvSpPr>
        <p:spPr>
          <a:xfrm>
            <a:off x="1775273" y="1886108"/>
            <a:ext cx="1030549" cy="203818"/>
          </a:xfrm>
          <a:prstGeom prst="rect">
            <a:avLst/>
          </a:prstGeom>
          <a:solidFill>
            <a:srgbClr val="3366FF"/>
          </a:solidFill>
        </p:spPr>
        <p:txBody>
          <a:bodyPr vert="horz" wrap="square" lIns="0" tIns="64687" rIns="0" bIns="0" rtlCol="0">
            <a:spAutoFit/>
          </a:bodyPr>
          <a:lstStyle/>
          <a:p>
            <a:pPr marL="46113">
              <a:spcBef>
                <a:spcPts val="509"/>
              </a:spcBef>
            </a:pPr>
            <a:r>
              <a:rPr sz="900" spc="-3" dirty="0">
                <a:solidFill>
                  <a:srgbClr val="FFFFFF"/>
                </a:solidFill>
                <a:latin typeface="Tahoma"/>
                <a:cs typeface="Tahoma"/>
              </a:rPr>
              <a:t>No</a:t>
            </a:r>
            <a:r>
              <a:rPr sz="900" spc="-18" dirty="0">
                <a:solidFill>
                  <a:srgbClr val="FFFFFF"/>
                </a:solidFill>
                <a:latin typeface="Tahoma"/>
                <a:cs typeface="Tahoma"/>
              </a:rPr>
              <a:t> </a:t>
            </a:r>
            <a:r>
              <a:rPr sz="900" spc="-3" dirty="0">
                <a:solidFill>
                  <a:srgbClr val="FFFFFF"/>
                </a:solidFill>
                <a:latin typeface="Tahoma"/>
                <a:cs typeface="Tahoma"/>
              </a:rPr>
              <a:t>neighborhood</a:t>
            </a:r>
            <a:endParaRPr sz="900">
              <a:latin typeface="Tahoma"/>
              <a:cs typeface="Tahom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902" y="776549"/>
            <a:ext cx="2044131" cy="144643"/>
          </a:xfrm>
          <a:prstGeom prst="rect">
            <a:avLst/>
          </a:prstGeom>
        </p:spPr>
        <p:txBody>
          <a:bodyPr vert="horz" wrap="square" lIns="0" tIns="6084" rIns="0" bIns="0" rtlCol="0">
            <a:spAutoFit/>
          </a:bodyPr>
          <a:lstStyle/>
          <a:p>
            <a:pPr marL="6405">
              <a:spcBef>
                <a:spcPts val="48"/>
              </a:spcBef>
              <a:tabLst>
                <a:tab pos="540869" algn="l"/>
                <a:tab pos="1103514" algn="l"/>
                <a:tab pos="1625170" algn="l"/>
              </a:tabLst>
            </a:pPr>
            <a:r>
              <a:rPr sz="900" spc="-53" dirty="0">
                <a:latin typeface="Times New Roman"/>
                <a:cs typeface="Times New Roman"/>
              </a:rPr>
              <a:t>(</a:t>
            </a:r>
            <a:r>
              <a:rPr sz="900" spc="-151" dirty="0">
                <a:latin typeface="Times New Roman"/>
                <a:cs typeface="Times New Roman"/>
              </a:rPr>
              <a:t>1</a:t>
            </a:r>
            <a:r>
              <a:rPr sz="900" spc="23" dirty="0">
                <a:latin typeface="Times New Roman"/>
                <a:cs typeface="Times New Roman"/>
              </a:rPr>
              <a:t>,</a:t>
            </a:r>
            <a:r>
              <a:rPr sz="900" spc="-78" dirty="0">
                <a:latin typeface="Times New Roman"/>
                <a:cs typeface="Times New Roman"/>
              </a:rPr>
              <a:t> </a:t>
            </a:r>
            <a:r>
              <a:rPr sz="900" spc="-151" dirty="0">
                <a:latin typeface="Times New Roman"/>
                <a:cs typeface="Times New Roman"/>
              </a:rPr>
              <a:t>1</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48"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83" dirty="0">
                <a:latin typeface="Times New Roman"/>
                <a:cs typeface="Times New Roman"/>
              </a:rPr>
              <a:t>(</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78" dirty="0">
                <a:latin typeface="Times New Roman"/>
                <a:cs typeface="Times New Roman"/>
              </a:rPr>
              <a:t> </a:t>
            </a:r>
            <a:r>
              <a:rPr sz="900" spc="-139" dirty="0">
                <a:latin typeface="Times New Roman"/>
                <a:cs typeface="Times New Roman"/>
              </a:rPr>
              <a:t>1</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50" dirty="0">
                <a:latin typeface="Times New Roman"/>
                <a:cs typeface="Times New Roman"/>
              </a:rPr>
              <a:t>(</a:t>
            </a:r>
            <a:r>
              <a:rPr sz="900" spc="-154" dirty="0">
                <a:latin typeface="Times New Roman"/>
                <a:cs typeface="Times New Roman"/>
              </a:rPr>
              <a:t>1</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50"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78" dirty="0">
                <a:latin typeface="Times New Roman"/>
                <a:cs typeface="Times New Roman"/>
              </a:rPr>
              <a:t>(</a:t>
            </a:r>
            <a:r>
              <a:rPr sz="900" spc="-66" dirty="0">
                <a:latin typeface="Times New Roman"/>
                <a:cs typeface="Times New Roman"/>
              </a:rPr>
              <a:t>0</a:t>
            </a:r>
            <a:r>
              <a:rPr sz="900" spc="23" dirty="0">
                <a:latin typeface="Times New Roman"/>
                <a:cs typeface="Times New Roman"/>
              </a:rPr>
              <a:t>,</a:t>
            </a:r>
            <a:r>
              <a:rPr sz="900" spc="-103" dirty="0">
                <a:latin typeface="Times New Roman"/>
                <a:cs typeface="Times New Roman"/>
              </a:rPr>
              <a:t> </a:t>
            </a:r>
            <a:r>
              <a:rPr sz="900" spc="-66" dirty="0">
                <a:latin typeface="Times New Roman"/>
                <a:cs typeface="Times New Roman"/>
              </a:rPr>
              <a:t>0</a:t>
            </a:r>
            <a:r>
              <a:rPr sz="900" spc="23" dirty="0">
                <a:latin typeface="Times New Roman"/>
                <a:cs typeface="Times New Roman"/>
              </a:rPr>
              <a:t>,</a:t>
            </a:r>
            <a:r>
              <a:rPr sz="900" spc="-73" dirty="0">
                <a:latin typeface="Times New Roman"/>
                <a:cs typeface="Times New Roman"/>
              </a:rPr>
              <a:t> </a:t>
            </a:r>
            <a:r>
              <a:rPr sz="900" spc="-156" dirty="0">
                <a:latin typeface="Times New Roman"/>
                <a:cs typeface="Times New Roman"/>
              </a:rPr>
              <a:t>1</a:t>
            </a:r>
            <a:r>
              <a:rPr sz="900" spc="23" dirty="0">
                <a:latin typeface="Times New Roman"/>
                <a:cs typeface="Times New Roman"/>
              </a:rPr>
              <a:t>,</a:t>
            </a:r>
            <a:r>
              <a:rPr sz="900" spc="-73" dirty="0">
                <a:latin typeface="Times New Roman"/>
                <a:cs typeface="Times New Roman"/>
              </a:rPr>
              <a:t> </a:t>
            </a:r>
            <a:r>
              <a:rPr sz="900" spc="-144" dirty="0">
                <a:latin typeface="Times New Roman"/>
                <a:cs typeface="Times New Roman"/>
              </a:rPr>
              <a:t>1</a:t>
            </a:r>
            <a:r>
              <a:rPr sz="900" spc="33" dirty="0">
                <a:latin typeface="Times New Roman"/>
                <a:cs typeface="Times New Roman"/>
              </a:rPr>
              <a:t>)</a:t>
            </a:r>
            <a:endParaRPr sz="900">
              <a:latin typeface="Times New Roman"/>
              <a:cs typeface="Times New Roman"/>
            </a:endParaRPr>
          </a:p>
        </p:txBody>
      </p:sp>
      <p:sp>
        <p:nvSpPr>
          <p:cNvPr id="3" name="object 3"/>
          <p:cNvSpPr txBox="1"/>
          <p:nvPr/>
        </p:nvSpPr>
        <p:spPr>
          <a:xfrm>
            <a:off x="2617203" y="1209427"/>
            <a:ext cx="1504045" cy="83412"/>
          </a:xfrm>
          <a:prstGeom prst="rect">
            <a:avLst/>
          </a:prstGeom>
        </p:spPr>
        <p:txBody>
          <a:bodyPr vert="horz" wrap="square" lIns="0" tIns="6405" rIns="0" bIns="0" rtlCol="0">
            <a:spAutoFit/>
          </a:bodyPr>
          <a:lstStyle/>
          <a:p>
            <a:pPr marL="6405">
              <a:spcBef>
                <a:spcPts val="50"/>
              </a:spcBef>
              <a:tabLst>
                <a:tab pos="485149" algn="l"/>
                <a:tab pos="970298" algn="l"/>
                <a:tab pos="1466015" algn="l"/>
              </a:tabLst>
            </a:pPr>
            <a:r>
              <a:rPr sz="500" spc="-5" dirty="0">
                <a:latin typeface="Times New Roman"/>
                <a:cs typeface="Times New Roman"/>
              </a:rPr>
              <a:t>2	2	2	2</a:t>
            </a:r>
            <a:endParaRPr sz="500">
              <a:latin typeface="Times New Roman"/>
              <a:cs typeface="Times New Roman"/>
            </a:endParaRPr>
          </a:p>
        </p:txBody>
      </p:sp>
      <p:sp>
        <p:nvSpPr>
          <p:cNvPr id="4" name="object 4"/>
          <p:cNvSpPr txBox="1"/>
          <p:nvPr/>
        </p:nvSpPr>
        <p:spPr>
          <a:xfrm>
            <a:off x="3814214" y="1287262"/>
            <a:ext cx="478618" cy="83412"/>
          </a:xfrm>
          <a:prstGeom prst="rect">
            <a:avLst/>
          </a:prstGeom>
        </p:spPr>
        <p:txBody>
          <a:bodyPr vert="horz" wrap="square" lIns="0" tIns="6405" rIns="0" bIns="0" rtlCol="0">
            <a:spAutoFit/>
          </a:bodyPr>
          <a:lstStyle/>
          <a:p>
            <a:pPr marL="6405">
              <a:spcBef>
                <a:spcPts val="50"/>
              </a:spcBef>
              <a:tabLst>
                <a:tab pos="454407" algn="l"/>
              </a:tabLst>
            </a:pPr>
            <a:r>
              <a:rPr sz="500" spc="-3" dirty="0">
                <a:latin typeface="Times New Roman"/>
                <a:cs typeface="Times New Roman"/>
              </a:rPr>
              <a:t>/	/</a:t>
            </a:r>
            <a:endParaRPr sz="500">
              <a:latin typeface="Times New Roman"/>
              <a:cs typeface="Times New Roman"/>
            </a:endParaRPr>
          </a:p>
        </p:txBody>
      </p:sp>
      <p:sp>
        <p:nvSpPr>
          <p:cNvPr id="5" name="object 5"/>
          <p:cNvSpPr txBox="1"/>
          <p:nvPr/>
        </p:nvSpPr>
        <p:spPr>
          <a:xfrm>
            <a:off x="1958154" y="1212717"/>
            <a:ext cx="2455198" cy="146261"/>
          </a:xfrm>
          <a:prstGeom prst="rect">
            <a:avLst/>
          </a:prstGeom>
        </p:spPr>
        <p:txBody>
          <a:bodyPr vert="horz" wrap="square" lIns="0" tIns="7686" rIns="0" bIns="0" rtlCol="0">
            <a:spAutoFit/>
          </a:bodyPr>
          <a:lstStyle/>
          <a:p>
            <a:pPr marL="19214">
              <a:spcBef>
                <a:spcPts val="61"/>
              </a:spcBef>
              <a:tabLst>
                <a:tab pos="726603" algn="l"/>
                <a:tab pos="1205668" algn="l"/>
                <a:tab pos="2190377" algn="l"/>
              </a:tabLst>
            </a:pPr>
            <a:r>
              <a:rPr sz="900" i="1" spc="-3" dirty="0">
                <a:latin typeface="Times New Roman"/>
                <a:cs typeface="Times New Roman"/>
              </a:rPr>
              <a:t>D</a:t>
            </a:r>
            <a:r>
              <a:rPr sz="900" i="1" spc="-103" dirty="0">
                <a:latin typeface="Times New Roman"/>
                <a:cs typeface="Times New Roman"/>
              </a:rPr>
              <a:t> </a:t>
            </a:r>
            <a:r>
              <a:rPr sz="900" spc="-81" dirty="0">
                <a:latin typeface="Times New Roman"/>
                <a:cs typeface="Times New Roman"/>
              </a:rPr>
              <a:t>(1</a:t>
            </a:r>
            <a:r>
              <a:rPr sz="900" spc="-3" dirty="0">
                <a:latin typeface="Times New Roman"/>
                <a:cs typeface="Times New Roman"/>
              </a:rPr>
              <a:t>)</a:t>
            </a:r>
            <a:r>
              <a:rPr sz="900" spc="-25" dirty="0">
                <a:latin typeface="Times New Roman"/>
                <a:cs typeface="Times New Roman"/>
              </a:rPr>
              <a:t> </a:t>
            </a:r>
            <a:r>
              <a:rPr sz="900" spc="-3" dirty="0">
                <a:latin typeface="Symbol"/>
                <a:cs typeface="Symbol"/>
              </a:rPr>
              <a:t></a:t>
            </a:r>
            <a:r>
              <a:rPr sz="900" spc="-43" dirty="0">
                <a:latin typeface="Times New Roman"/>
                <a:cs typeface="Times New Roman"/>
              </a:rPr>
              <a:t> </a:t>
            </a:r>
            <a:r>
              <a:rPr sz="900" spc="-3" dirty="0">
                <a:latin typeface="Times New Roman"/>
                <a:cs typeface="Times New Roman"/>
              </a:rPr>
              <a:t>(</a:t>
            </a:r>
            <a:r>
              <a:rPr sz="900" spc="13" dirty="0">
                <a:latin typeface="Times New Roman"/>
                <a:cs typeface="Times New Roman"/>
              </a:rPr>
              <a:t>0</a:t>
            </a:r>
            <a:r>
              <a:rPr sz="800" spc="-4" baseline="-25000" dirty="0">
                <a:latin typeface="Times New Roman"/>
                <a:cs typeface="Times New Roman"/>
              </a:rPr>
              <a:t>/</a:t>
            </a:r>
            <a:r>
              <a:rPr sz="800" spc="-117" baseline="-25000" dirty="0">
                <a:latin typeface="Times New Roman"/>
                <a:cs typeface="Times New Roman"/>
              </a:rPr>
              <a:t> </a:t>
            </a:r>
            <a:r>
              <a:rPr sz="900" spc="-3" dirty="0">
                <a:latin typeface="Times New Roman"/>
                <a:cs typeface="Times New Roman"/>
              </a:rPr>
              <a:t>2</a:t>
            </a:r>
            <a:r>
              <a:rPr sz="900" spc="-71" dirty="0">
                <a:latin typeface="Times New Roman"/>
                <a:cs typeface="Times New Roman"/>
              </a:rPr>
              <a:t> </a:t>
            </a:r>
            <a:r>
              <a:rPr sz="900" spc="55" dirty="0">
                <a:latin typeface="Symbol"/>
                <a:cs typeface="Symbol"/>
              </a:rPr>
              <a:t></a:t>
            </a:r>
            <a:r>
              <a:rPr sz="900" spc="-81" dirty="0">
                <a:latin typeface="Times New Roman"/>
                <a:cs typeface="Times New Roman"/>
              </a:rPr>
              <a:t>1</a:t>
            </a:r>
            <a:r>
              <a:rPr sz="900" spc="-3" dirty="0">
                <a:latin typeface="Times New Roman"/>
                <a:cs typeface="Times New Roman"/>
              </a:rPr>
              <a:t>)</a:t>
            </a:r>
            <a:r>
              <a:rPr sz="900" dirty="0">
                <a:latin typeface="Times New Roman"/>
                <a:cs typeface="Times New Roman"/>
              </a:rPr>
              <a:t>	</a:t>
            </a:r>
            <a:r>
              <a:rPr sz="900" spc="-3" dirty="0">
                <a:latin typeface="Symbol"/>
                <a:cs typeface="Symbol"/>
              </a:rPr>
              <a:t></a:t>
            </a:r>
            <a:r>
              <a:rPr sz="900" spc="-63" dirty="0">
                <a:latin typeface="Times New Roman"/>
                <a:cs typeface="Times New Roman"/>
              </a:rPr>
              <a:t> </a:t>
            </a:r>
            <a:r>
              <a:rPr sz="900" spc="-3" dirty="0">
                <a:latin typeface="Times New Roman"/>
                <a:cs typeface="Times New Roman"/>
              </a:rPr>
              <a:t>(</a:t>
            </a:r>
            <a:r>
              <a:rPr sz="900" spc="15" dirty="0">
                <a:latin typeface="Times New Roman"/>
                <a:cs typeface="Times New Roman"/>
              </a:rPr>
              <a:t>0</a:t>
            </a:r>
            <a:r>
              <a:rPr sz="800" spc="45" baseline="-25000" dirty="0">
                <a:latin typeface="Times New Roman"/>
                <a:cs typeface="Times New Roman"/>
              </a:rPr>
              <a:t>/</a:t>
            </a:r>
            <a:r>
              <a:rPr sz="900" spc="-3" dirty="0">
                <a:latin typeface="Times New Roman"/>
                <a:cs typeface="Times New Roman"/>
              </a:rPr>
              <a:t>6</a:t>
            </a:r>
            <a:r>
              <a:rPr sz="900" spc="-68" dirty="0">
                <a:latin typeface="Times New Roman"/>
                <a:cs typeface="Times New Roman"/>
              </a:rPr>
              <a:t> </a:t>
            </a:r>
            <a:r>
              <a:rPr sz="900" spc="55" dirty="0">
                <a:latin typeface="Symbol"/>
                <a:cs typeface="Symbol"/>
              </a:rPr>
              <a:t></a:t>
            </a:r>
            <a:r>
              <a:rPr sz="900" spc="-81" dirty="0">
                <a:latin typeface="Times New Roman"/>
                <a:cs typeface="Times New Roman"/>
              </a:rPr>
              <a:t>1</a:t>
            </a:r>
            <a:r>
              <a:rPr sz="900" spc="-3" dirty="0">
                <a:latin typeface="Times New Roman"/>
                <a:cs typeface="Times New Roman"/>
              </a:rPr>
              <a:t>)</a:t>
            </a:r>
            <a:r>
              <a:rPr sz="900" dirty="0">
                <a:latin typeface="Times New Roman"/>
                <a:cs typeface="Times New Roman"/>
              </a:rPr>
              <a:t>	</a:t>
            </a:r>
            <a:r>
              <a:rPr sz="900" spc="78" dirty="0">
                <a:latin typeface="Symbol"/>
                <a:cs typeface="Symbol"/>
              </a:rPr>
              <a:t></a:t>
            </a:r>
            <a:r>
              <a:rPr sz="900" spc="-3" dirty="0">
                <a:latin typeface="Times New Roman"/>
                <a:cs typeface="Times New Roman"/>
              </a:rPr>
              <a:t>(</a:t>
            </a:r>
            <a:r>
              <a:rPr sz="900" spc="15" dirty="0">
                <a:latin typeface="Times New Roman"/>
                <a:cs typeface="Times New Roman"/>
              </a:rPr>
              <a:t>0</a:t>
            </a:r>
            <a:r>
              <a:rPr sz="800" spc="26" baseline="-25000" dirty="0">
                <a:latin typeface="Times New Roman"/>
                <a:cs typeface="Times New Roman"/>
              </a:rPr>
              <a:t>/</a:t>
            </a:r>
            <a:r>
              <a:rPr sz="900" spc="-3" dirty="0">
                <a:latin typeface="Times New Roman"/>
                <a:cs typeface="Times New Roman"/>
              </a:rPr>
              <a:t>5</a:t>
            </a:r>
            <a:r>
              <a:rPr sz="900" spc="-81" dirty="0">
                <a:latin typeface="Times New Roman"/>
                <a:cs typeface="Times New Roman"/>
              </a:rPr>
              <a:t> </a:t>
            </a:r>
            <a:r>
              <a:rPr sz="900" spc="-3" dirty="0">
                <a:latin typeface="Symbol"/>
                <a:cs typeface="Symbol"/>
              </a:rPr>
              <a:t></a:t>
            </a:r>
            <a:r>
              <a:rPr sz="900" spc="-78" dirty="0">
                <a:latin typeface="Times New Roman"/>
                <a:cs typeface="Times New Roman"/>
              </a:rPr>
              <a:t> </a:t>
            </a:r>
            <a:r>
              <a:rPr sz="900" spc="-15" dirty="0">
                <a:latin typeface="Times New Roman"/>
                <a:cs typeface="Times New Roman"/>
              </a:rPr>
              <a:t>0</a:t>
            </a:r>
            <a:r>
              <a:rPr sz="900" spc="-3" dirty="0">
                <a:latin typeface="Times New Roman"/>
                <a:cs typeface="Times New Roman"/>
              </a:rPr>
              <a:t>)</a:t>
            </a:r>
            <a:r>
              <a:rPr sz="900" dirty="0">
                <a:latin typeface="Times New Roman"/>
                <a:cs typeface="Times New Roman"/>
              </a:rPr>
              <a:t> </a:t>
            </a:r>
            <a:r>
              <a:rPr sz="900" spc="73" dirty="0">
                <a:latin typeface="Times New Roman"/>
                <a:cs typeface="Times New Roman"/>
              </a:rPr>
              <a:t> </a:t>
            </a:r>
            <a:r>
              <a:rPr sz="900" spc="-3" dirty="0">
                <a:latin typeface="Symbol"/>
                <a:cs typeface="Symbol"/>
              </a:rPr>
              <a:t></a:t>
            </a:r>
            <a:r>
              <a:rPr sz="900" spc="-63" dirty="0">
                <a:latin typeface="Times New Roman"/>
                <a:cs typeface="Times New Roman"/>
              </a:rPr>
              <a:t> </a:t>
            </a:r>
            <a:r>
              <a:rPr sz="900" spc="-3" dirty="0">
                <a:latin typeface="Times New Roman"/>
                <a:cs typeface="Times New Roman"/>
              </a:rPr>
              <a:t>(0</a:t>
            </a:r>
            <a:r>
              <a:rPr sz="900" spc="-38" dirty="0">
                <a:latin typeface="Times New Roman"/>
                <a:cs typeface="Times New Roman"/>
              </a:rPr>
              <a:t> </a:t>
            </a:r>
            <a:r>
              <a:rPr sz="900" spc="-3" dirty="0">
                <a:latin typeface="Times New Roman"/>
                <a:cs typeface="Times New Roman"/>
              </a:rPr>
              <a:t>9</a:t>
            </a:r>
            <a:r>
              <a:rPr sz="900" spc="-71" dirty="0">
                <a:latin typeface="Times New Roman"/>
                <a:cs typeface="Times New Roman"/>
              </a:rPr>
              <a:t> </a:t>
            </a:r>
            <a:r>
              <a:rPr sz="900" spc="-3" dirty="0">
                <a:latin typeface="Symbol"/>
                <a:cs typeface="Symbol"/>
              </a:rPr>
              <a:t></a:t>
            </a:r>
            <a:r>
              <a:rPr sz="900" spc="-78" dirty="0">
                <a:latin typeface="Times New Roman"/>
                <a:cs typeface="Times New Roman"/>
              </a:rPr>
              <a:t> </a:t>
            </a:r>
            <a:r>
              <a:rPr sz="900" spc="-15" dirty="0">
                <a:latin typeface="Times New Roman"/>
                <a:cs typeface="Times New Roman"/>
              </a:rPr>
              <a:t>0</a:t>
            </a:r>
            <a:r>
              <a:rPr sz="900" spc="-3" dirty="0">
                <a:latin typeface="Times New Roman"/>
                <a:cs typeface="Times New Roman"/>
              </a:rPr>
              <a:t>)</a:t>
            </a:r>
            <a:r>
              <a:rPr sz="900" dirty="0">
                <a:latin typeface="Times New Roman"/>
                <a:cs typeface="Times New Roman"/>
              </a:rPr>
              <a:t>	</a:t>
            </a:r>
            <a:r>
              <a:rPr sz="900" spc="-3" dirty="0">
                <a:latin typeface="Symbol"/>
                <a:cs typeface="Symbol"/>
              </a:rPr>
              <a:t></a:t>
            </a:r>
            <a:r>
              <a:rPr sz="900" spc="-121" dirty="0">
                <a:latin typeface="Times New Roman"/>
                <a:cs typeface="Times New Roman"/>
              </a:rPr>
              <a:t> </a:t>
            </a:r>
            <a:r>
              <a:rPr sz="900" spc="96" dirty="0">
                <a:latin typeface="Times New Roman"/>
                <a:cs typeface="Times New Roman"/>
              </a:rPr>
              <a:t>1</a:t>
            </a:r>
            <a:r>
              <a:rPr sz="900" spc="-15" dirty="0">
                <a:latin typeface="Times New Roman"/>
                <a:cs typeface="Times New Roman"/>
              </a:rPr>
              <a:t>8</a:t>
            </a:r>
            <a:r>
              <a:rPr sz="900" spc="-3" dirty="0">
                <a:latin typeface="Times New Roman"/>
                <a:cs typeface="Times New Roman"/>
              </a:rPr>
              <a:t>6</a:t>
            </a:r>
            <a:endParaRPr sz="900">
              <a:latin typeface="Times New Roman"/>
              <a:cs typeface="Times New Roman"/>
            </a:endParaRPr>
          </a:p>
        </p:txBody>
      </p:sp>
      <p:sp>
        <p:nvSpPr>
          <p:cNvPr id="6" name="object 6"/>
          <p:cNvSpPr txBox="1"/>
          <p:nvPr/>
        </p:nvSpPr>
        <p:spPr>
          <a:xfrm>
            <a:off x="1951751" y="1395718"/>
            <a:ext cx="2522429" cy="264242"/>
          </a:xfrm>
          <a:prstGeom prst="rect">
            <a:avLst/>
          </a:prstGeom>
        </p:spPr>
        <p:txBody>
          <a:bodyPr vert="horz" wrap="square" lIns="0" tIns="7686" rIns="0" bIns="0" rtlCol="0">
            <a:spAutoFit/>
          </a:bodyPr>
          <a:lstStyle/>
          <a:p>
            <a:pPr marL="25618">
              <a:lnSpc>
                <a:spcPts val="804"/>
              </a:lnSpc>
              <a:spcBef>
                <a:spcPts val="61"/>
              </a:spcBef>
            </a:pPr>
            <a:r>
              <a:rPr sz="900" i="1" spc="-3" dirty="0">
                <a:latin typeface="Times New Roman"/>
                <a:cs typeface="Times New Roman"/>
              </a:rPr>
              <a:t>D</a:t>
            </a:r>
            <a:r>
              <a:rPr sz="900" i="1" spc="-103" dirty="0">
                <a:latin typeface="Times New Roman"/>
                <a:cs typeface="Times New Roman"/>
              </a:rPr>
              <a:t> </a:t>
            </a:r>
            <a:r>
              <a:rPr sz="900" dirty="0">
                <a:latin typeface="Times New Roman"/>
                <a:cs typeface="Times New Roman"/>
              </a:rPr>
              <a:t>(2)</a:t>
            </a:r>
            <a:r>
              <a:rPr sz="900" spc="-25" dirty="0">
                <a:latin typeface="Times New Roman"/>
                <a:cs typeface="Times New Roman"/>
              </a:rPr>
              <a:t> </a:t>
            </a:r>
            <a:r>
              <a:rPr sz="900" spc="-3" dirty="0">
                <a:latin typeface="Symbol"/>
                <a:cs typeface="Symbol"/>
              </a:rPr>
              <a:t></a:t>
            </a:r>
            <a:r>
              <a:rPr sz="900" spc="-40" dirty="0">
                <a:latin typeface="Times New Roman"/>
                <a:cs typeface="Times New Roman"/>
              </a:rPr>
              <a:t> </a:t>
            </a:r>
            <a:r>
              <a:rPr sz="900" spc="-3" dirty="0">
                <a:latin typeface="Times New Roman"/>
                <a:cs typeface="Times New Roman"/>
              </a:rPr>
              <a:t>(0</a:t>
            </a:r>
            <a:r>
              <a:rPr sz="900" spc="-53" dirty="0">
                <a:latin typeface="Times New Roman"/>
                <a:cs typeface="Times New Roman"/>
              </a:rPr>
              <a:t> </a:t>
            </a:r>
            <a:r>
              <a:rPr sz="900" spc="-3" dirty="0">
                <a:latin typeface="Times New Roman"/>
                <a:cs typeface="Times New Roman"/>
              </a:rPr>
              <a:t>8</a:t>
            </a:r>
            <a:r>
              <a:rPr sz="900" spc="-83" dirty="0">
                <a:latin typeface="Times New Roman"/>
                <a:cs typeface="Times New Roman"/>
              </a:rPr>
              <a:t> </a:t>
            </a:r>
            <a:r>
              <a:rPr sz="900" spc="-3" dirty="0">
                <a:latin typeface="Symbol"/>
                <a:cs typeface="Symbol"/>
              </a:rPr>
              <a:t></a:t>
            </a:r>
            <a:r>
              <a:rPr sz="900" spc="-3" dirty="0">
                <a:latin typeface="Times New Roman"/>
                <a:cs typeface="Times New Roman"/>
              </a:rPr>
              <a:t>1)</a:t>
            </a:r>
            <a:r>
              <a:rPr sz="800" spc="-4" baseline="41666" dirty="0">
                <a:latin typeface="Times New Roman"/>
                <a:cs typeface="Times New Roman"/>
              </a:rPr>
              <a:t>2</a:t>
            </a:r>
            <a:r>
              <a:rPr sz="800" spc="162" baseline="41666" dirty="0">
                <a:latin typeface="Times New Roman"/>
                <a:cs typeface="Times New Roman"/>
              </a:rPr>
              <a:t> </a:t>
            </a:r>
            <a:r>
              <a:rPr sz="900" spc="-3" dirty="0">
                <a:latin typeface="Symbol"/>
                <a:cs typeface="Symbol"/>
              </a:rPr>
              <a:t></a:t>
            </a:r>
            <a:r>
              <a:rPr sz="900" spc="-61" dirty="0">
                <a:latin typeface="Times New Roman"/>
                <a:cs typeface="Times New Roman"/>
              </a:rPr>
              <a:t> </a:t>
            </a:r>
            <a:r>
              <a:rPr sz="900" spc="-3" dirty="0">
                <a:latin typeface="Times New Roman"/>
                <a:cs typeface="Times New Roman"/>
              </a:rPr>
              <a:t>(0</a:t>
            </a:r>
            <a:r>
              <a:rPr sz="900" spc="-10" dirty="0">
                <a:latin typeface="Times New Roman"/>
                <a:cs typeface="Times New Roman"/>
              </a:rPr>
              <a:t> </a:t>
            </a:r>
            <a:r>
              <a:rPr sz="900" spc="-3" dirty="0">
                <a:latin typeface="Times New Roman"/>
                <a:cs typeface="Times New Roman"/>
              </a:rPr>
              <a:t>4</a:t>
            </a:r>
            <a:r>
              <a:rPr sz="900" spc="-71" dirty="0">
                <a:latin typeface="Times New Roman"/>
                <a:cs typeface="Times New Roman"/>
              </a:rPr>
              <a:t> </a:t>
            </a:r>
            <a:r>
              <a:rPr sz="900" spc="-3" dirty="0">
                <a:latin typeface="Symbol"/>
                <a:cs typeface="Symbol"/>
              </a:rPr>
              <a:t></a:t>
            </a:r>
            <a:r>
              <a:rPr sz="900" spc="-3" dirty="0">
                <a:latin typeface="Times New Roman"/>
                <a:cs typeface="Times New Roman"/>
              </a:rPr>
              <a:t>1)</a:t>
            </a:r>
            <a:r>
              <a:rPr sz="800" spc="-4" baseline="41666" dirty="0">
                <a:latin typeface="Times New Roman"/>
                <a:cs typeface="Times New Roman"/>
              </a:rPr>
              <a:t>2</a:t>
            </a:r>
            <a:r>
              <a:rPr sz="800" spc="79" baseline="41666" dirty="0">
                <a:latin typeface="Times New Roman"/>
                <a:cs typeface="Times New Roman"/>
              </a:rPr>
              <a:t> </a:t>
            </a:r>
            <a:r>
              <a:rPr sz="900" spc="-3" dirty="0">
                <a:latin typeface="Symbol"/>
                <a:cs typeface="Symbol"/>
              </a:rPr>
              <a:t></a:t>
            </a:r>
            <a:r>
              <a:rPr sz="900" spc="-63" dirty="0">
                <a:latin typeface="Times New Roman"/>
                <a:cs typeface="Times New Roman"/>
              </a:rPr>
              <a:t> </a:t>
            </a:r>
            <a:r>
              <a:rPr sz="900" spc="-3" dirty="0">
                <a:latin typeface="Times New Roman"/>
                <a:cs typeface="Times New Roman"/>
              </a:rPr>
              <a:t>(0</a:t>
            </a:r>
            <a:r>
              <a:rPr sz="900" spc="-23" dirty="0">
                <a:latin typeface="Times New Roman"/>
                <a:cs typeface="Times New Roman"/>
              </a:rPr>
              <a:t> </a:t>
            </a:r>
            <a:r>
              <a:rPr sz="900" spc="-3" dirty="0">
                <a:latin typeface="Times New Roman"/>
                <a:cs typeface="Times New Roman"/>
              </a:rPr>
              <a:t>7</a:t>
            </a:r>
            <a:r>
              <a:rPr sz="900" spc="-55" dirty="0">
                <a:latin typeface="Times New Roman"/>
                <a:cs typeface="Times New Roman"/>
              </a:rPr>
              <a:t> </a:t>
            </a:r>
            <a:r>
              <a:rPr sz="900" spc="-3" dirty="0">
                <a:latin typeface="Symbol"/>
                <a:cs typeface="Symbol"/>
              </a:rPr>
              <a:t></a:t>
            </a:r>
            <a:r>
              <a:rPr sz="900" spc="-78" dirty="0">
                <a:latin typeface="Times New Roman"/>
                <a:cs typeface="Times New Roman"/>
              </a:rPr>
              <a:t> </a:t>
            </a:r>
            <a:r>
              <a:rPr sz="900" dirty="0">
                <a:latin typeface="Times New Roman"/>
                <a:cs typeface="Times New Roman"/>
              </a:rPr>
              <a:t>0)</a:t>
            </a:r>
            <a:r>
              <a:rPr sz="800" baseline="41666" dirty="0">
                <a:latin typeface="Times New Roman"/>
                <a:cs typeface="Times New Roman"/>
              </a:rPr>
              <a:t>2</a:t>
            </a:r>
            <a:r>
              <a:rPr sz="800" spc="155" baseline="41666" dirty="0">
                <a:latin typeface="Times New Roman"/>
                <a:cs typeface="Times New Roman"/>
              </a:rPr>
              <a:t> </a:t>
            </a:r>
            <a:r>
              <a:rPr sz="900" spc="-3" dirty="0">
                <a:latin typeface="Symbol"/>
                <a:cs typeface="Symbol"/>
              </a:rPr>
              <a:t></a:t>
            </a:r>
            <a:r>
              <a:rPr sz="900" spc="-57" dirty="0">
                <a:latin typeface="Times New Roman"/>
                <a:cs typeface="Times New Roman"/>
              </a:rPr>
              <a:t> </a:t>
            </a:r>
            <a:r>
              <a:rPr sz="900" spc="-3" dirty="0">
                <a:latin typeface="Times New Roman"/>
                <a:cs typeface="Times New Roman"/>
              </a:rPr>
              <a:t>(0</a:t>
            </a:r>
            <a:r>
              <a:rPr sz="900" spc="-38" dirty="0">
                <a:latin typeface="Times New Roman"/>
                <a:cs typeface="Times New Roman"/>
              </a:rPr>
              <a:t> </a:t>
            </a:r>
            <a:r>
              <a:rPr sz="900" spc="-3" dirty="0">
                <a:latin typeface="Times New Roman"/>
                <a:cs typeface="Times New Roman"/>
              </a:rPr>
              <a:t>3</a:t>
            </a:r>
            <a:r>
              <a:rPr sz="900" spc="-98" dirty="0">
                <a:latin typeface="Times New Roman"/>
                <a:cs typeface="Times New Roman"/>
              </a:rPr>
              <a:t> </a:t>
            </a:r>
            <a:r>
              <a:rPr sz="900" spc="-3" dirty="0">
                <a:latin typeface="Symbol"/>
                <a:cs typeface="Symbol"/>
              </a:rPr>
              <a:t></a:t>
            </a:r>
            <a:r>
              <a:rPr sz="900" spc="-76" dirty="0">
                <a:latin typeface="Times New Roman"/>
                <a:cs typeface="Times New Roman"/>
              </a:rPr>
              <a:t> </a:t>
            </a:r>
            <a:r>
              <a:rPr sz="900" spc="3" dirty="0">
                <a:latin typeface="Times New Roman"/>
                <a:cs typeface="Times New Roman"/>
              </a:rPr>
              <a:t>0)</a:t>
            </a:r>
            <a:r>
              <a:rPr sz="800" spc="4" baseline="41666" dirty="0">
                <a:latin typeface="Times New Roman"/>
                <a:cs typeface="Times New Roman"/>
              </a:rPr>
              <a:t>2 </a:t>
            </a:r>
            <a:r>
              <a:rPr sz="800" spc="8" baseline="41666" dirty="0">
                <a:latin typeface="Times New Roman"/>
                <a:cs typeface="Times New Roman"/>
              </a:rPr>
              <a:t> </a:t>
            </a:r>
            <a:r>
              <a:rPr sz="900" spc="-3" dirty="0">
                <a:latin typeface="Symbol"/>
                <a:cs typeface="Symbol"/>
              </a:rPr>
              <a:t></a:t>
            </a:r>
            <a:r>
              <a:rPr sz="900" spc="-35" dirty="0">
                <a:latin typeface="Times New Roman"/>
                <a:cs typeface="Times New Roman"/>
              </a:rPr>
              <a:t> </a:t>
            </a:r>
            <a:r>
              <a:rPr sz="900" spc="-3" dirty="0">
                <a:latin typeface="Times New Roman"/>
                <a:cs typeface="Times New Roman"/>
              </a:rPr>
              <a:t>0</a:t>
            </a:r>
            <a:r>
              <a:rPr sz="900" spc="-38" dirty="0">
                <a:latin typeface="Times New Roman"/>
                <a:cs typeface="Times New Roman"/>
              </a:rPr>
              <a:t> </a:t>
            </a:r>
            <a:r>
              <a:rPr sz="900" spc="-8" dirty="0">
                <a:latin typeface="Times New Roman"/>
                <a:cs typeface="Times New Roman"/>
              </a:rPr>
              <a:t>98</a:t>
            </a:r>
            <a:endParaRPr sz="900">
              <a:latin typeface="Times New Roman"/>
              <a:cs typeface="Times New Roman"/>
            </a:endParaRPr>
          </a:p>
          <a:p>
            <a:pPr marL="443519">
              <a:lnSpc>
                <a:spcPts val="381"/>
              </a:lnSpc>
              <a:tabLst>
                <a:tab pos="917781" algn="l"/>
                <a:tab pos="1407413" algn="l"/>
                <a:tab pos="1906332" algn="l"/>
                <a:tab pos="2369065" algn="l"/>
              </a:tabLst>
            </a:pPr>
            <a:r>
              <a:rPr sz="500" spc="-3" dirty="0">
                <a:latin typeface="Times New Roman"/>
                <a:cs typeface="Times New Roman"/>
              </a:rPr>
              <a:t>/	/	/	/	/</a:t>
            </a:r>
            <a:endParaRPr sz="500">
              <a:latin typeface="Times New Roman"/>
              <a:cs typeface="Times New Roman"/>
            </a:endParaRPr>
          </a:p>
        </p:txBody>
      </p:sp>
      <p:sp>
        <p:nvSpPr>
          <p:cNvPr id="7" name="object 7"/>
          <p:cNvSpPr txBox="1"/>
          <p:nvPr/>
        </p:nvSpPr>
        <p:spPr>
          <a:xfrm>
            <a:off x="3133088" y="1790153"/>
            <a:ext cx="221861" cy="131195"/>
          </a:xfrm>
          <a:prstGeom prst="rect">
            <a:avLst/>
          </a:prstGeom>
        </p:spPr>
        <p:txBody>
          <a:bodyPr vert="horz" wrap="square" lIns="0" tIns="8006" rIns="0" bIns="0" rtlCol="0">
            <a:spAutoFit/>
          </a:bodyPr>
          <a:lstStyle/>
          <a:p>
            <a:pPr marL="6405">
              <a:spcBef>
                <a:spcPts val="63"/>
              </a:spcBef>
            </a:pPr>
            <a:r>
              <a:rPr sz="800" i="1" spc="13" dirty="0">
                <a:latin typeface="Times New Roman"/>
                <a:cs typeface="Times New Roman"/>
              </a:rPr>
              <a:t>J</a:t>
            </a:r>
            <a:r>
              <a:rPr sz="800" i="1" spc="78" dirty="0">
                <a:latin typeface="Times New Roman"/>
                <a:cs typeface="Times New Roman"/>
              </a:rPr>
              <a:t> </a:t>
            </a:r>
            <a:r>
              <a:rPr sz="800" spc="15" dirty="0">
                <a:latin typeface="Symbol"/>
                <a:cs typeface="Symbol"/>
              </a:rPr>
              <a:t></a:t>
            </a:r>
            <a:r>
              <a:rPr sz="800" spc="-88" dirty="0">
                <a:latin typeface="Times New Roman"/>
                <a:cs typeface="Times New Roman"/>
              </a:rPr>
              <a:t> </a:t>
            </a:r>
            <a:r>
              <a:rPr sz="800" spc="13" dirty="0">
                <a:latin typeface="Times New Roman"/>
                <a:cs typeface="Times New Roman"/>
              </a:rPr>
              <a:t>2</a:t>
            </a:r>
            <a:endParaRPr sz="800">
              <a:latin typeface="Times New Roman"/>
              <a:cs typeface="Times New Roman"/>
            </a:endParaRPr>
          </a:p>
        </p:txBody>
      </p:sp>
      <p:sp>
        <p:nvSpPr>
          <p:cNvPr id="8" name="object 8"/>
          <p:cNvSpPr txBox="1"/>
          <p:nvPr/>
        </p:nvSpPr>
        <p:spPr>
          <a:xfrm>
            <a:off x="1636084" y="2133162"/>
            <a:ext cx="2899241" cy="144967"/>
          </a:xfrm>
          <a:prstGeom prst="rect">
            <a:avLst/>
          </a:prstGeom>
        </p:spPr>
        <p:txBody>
          <a:bodyPr vert="horz" wrap="square" lIns="0" tIns="6405" rIns="0" bIns="0" rtlCol="0">
            <a:spAutoFit/>
          </a:bodyPr>
          <a:lstStyle/>
          <a:p>
            <a:pPr marL="19214">
              <a:spcBef>
                <a:spcPts val="50"/>
              </a:spcBef>
            </a:pPr>
            <a:r>
              <a:rPr sz="900" i="1" spc="8" dirty="0">
                <a:latin typeface="Times New Roman"/>
                <a:cs typeface="Times New Roman"/>
              </a:rPr>
              <a:t>w</a:t>
            </a:r>
            <a:r>
              <a:rPr sz="800" i="1" spc="11" baseline="-26455" dirty="0">
                <a:latin typeface="Times New Roman"/>
                <a:cs typeface="Times New Roman"/>
              </a:rPr>
              <a:t>i</a:t>
            </a:r>
            <a:r>
              <a:rPr sz="800" spc="11" baseline="-26455" dirty="0">
                <a:latin typeface="Times New Roman"/>
                <a:cs typeface="Times New Roman"/>
              </a:rPr>
              <a:t>2</a:t>
            </a:r>
            <a:r>
              <a:rPr sz="800" spc="-87" baseline="-26455" dirty="0">
                <a:latin typeface="Times New Roman"/>
                <a:cs typeface="Times New Roman"/>
              </a:rPr>
              <a:t> </a:t>
            </a:r>
            <a:r>
              <a:rPr sz="900" spc="20" dirty="0">
                <a:latin typeface="Times New Roman"/>
                <a:cs typeface="Times New Roman"/>
              </a:rPr>
              <a:t>(</a:t>
            </a:r>
            <a:r>
              <a:rPr sz="900" i="1" spc="20" dirty="0">
                <a:latin typeface="Times New Roman"/>
                <a:cs typeface="Times New Roman"/>
              </a:rPr>
              <a:t>new</a:t>
            </a:r>
            <a:r>
              <a:rPr sz="900" spc="20" dirty="0">
                <a:latin typeface="Times New Roman"/>
                <a:cs typeface="Times New Roman"/>
              </a:rPr>
              <a:t>)</a:t>
            </a:r>
            <a:r>
              <a:rPr sz="900" spc="-25" dirty="0">
                <a:latin typeface="Times New Roman"/>
                <a:cs typeface="Times New Roman"/>
              </a:rPr>
              <a:t> </a:t>
            </a:r>
            <a:r>
              <a:rPr sz="900" spc="53" dirty="0">
                <a:latin typeface="Symbol"/>
                <a:cs typeface="Symbol"/>
              </a:rPr>
              <a:t></a:t>
            </a:r>
            <a:r>
              <a:rPr sz="900" spc="-23" dirty="0">
                <a:latin typeface="Times New Roman"/>
                <a:cs typeface="Times New Roman"/>
              </a:rPr>
              <a:t> </a:t>
            </a:r>
            <a:r>
              <a:rPr sz="900" i="1" spc="-5" dirty="0">
                <a:latin typeface="Times New Roman"/>
                <a:cs typeface="Times New Roman"/>
              </a:rPr>
              <a:t>w</a:t>
            </a:r>
            <a:r>
              <a:rPr sz="800" spc="-8" baseline="-26455" dirty="0">
                <a:latin typeface="Times New Roman"/>
                <a:cs typeface="Times New Roman"/>
              </a:rPr>
              <a:t>2</a:t>
            </a:r>
            <a:r>
              <a:rPr sz="800" i="1" spc="-8" baseline="-26455" dirty="0">
                <a:latin typeface="Times New Roman"/>
                <a:cs typeface="Times New Roman"/>
              </a:rPr>
              <a:t>i</a:t>
            </a:r>
            <a:r>
              <a:rPr sz="800" i="1" spc="-34" baseline="-26455" dirty="0">
                <a:latin typeface="Times New Roman"/>
                <a:cs typeface="Times New Roman"/>
              </a:rPr>
              <a:t> </a:t>
            </a:r>
            <a:r>
              <a:rPr sz="900" spc="40" dirty="0">
                <a:latin typeface="Times New Roman"/>
                <a:cs typeface="Times New Roman"/>
              </a:rPr>
              <a:t>(</a:t>
            </a:r>
            <a:r>
              <a:rPr sz="900" i="1" spc="40" dirty="0">
                <a:latin typeface="Times New Roman"/>
                <a:cs typeface="Times New Roman"/>
              </a:rPr>
              <a:t>old</a:t>
            </a:r>
            <a:r>
              <a:rPr sz="900" spc="40" dirty="0">
                <a:latin typeface="Times New Roman"/>
                <a:cs typeface="Times New Roman"/>
              </a:rPr>
              <a:t>)</a:t>
            </a:r>
            <a:r>
              <a:rPr sz="900" spc="-66" dirty="0">
                <a:latin typeface="Times New Roman"/>
                <a:cs typeface="Times New Roman"/>
              </a:rPr>
              <a:t> </a:t>
            </a:r>
            <a:r>
              <a:rPr sz="900" spc="25" dirty="0">
                <a:latin typeface="Symbol"/>
                <a:cs typeface="Symbol"/>
              </a:rPr>
              <a:t></a:t>
            </a:r>
            <a:r>
              <a:rPr sz="900" spc="25" dirty="0">
                <a:latin typeface="Times New Roman"/>
                <a:cs typeface="Times New Roman"/>
              </a:rPr>
              <a:t>0</a:t>
            </a:r>
            <a:r>
              <a:rPr sz="800" spc="38" baseline="-26455" dirty="0">
                <a:latin typeface="Times New Roman"/>
                <a:cs typeface="Times New Roman"/>
              </a:rPr>
              <a:t>/</a:t>
            </a:r>
            <a:r>
              <a:rPr sz="900" spc="25" dirty="0">
                <a:latin typeface="Times New Roman"/>
                <a:cs typeface="Times New Roman"/>
              </a:rPr>
              <a:t>6[</a:t>
            </a:r>
            <a:r>
              <a:rPr sz="900" i="1" spc="25" dirty="0">
                <a:latin typeface="Times New Roman"/>
                <a:cs typeface="Times New Roman"/>
              </a:rPr>
              <a:t>x</a:t>
            </a:r>
            <a:r>
              <a:rPr sz="800" i="1" spc="38" baseline="-26455" dirty="0">
                <a:latin typeface="Times New Roman"/>
                <a:cs typeface="Times New Roman"/>
              </a:rPr>
              <a:t>i</a:t>
            </a:r>
            <a:r>
              <a:rPr sz="800" i="1" spc="238" baseline="-26455" dirty="0">
                <a:latin typeface="Times New Roman"/>
                <a:cs typeface="Times New Roman"/>
              </a:rPr>
              <a:t> </a:t>
            </a:r>
            <a:r>
              <a:rPr sz="900" spc="53" dirty="0">
                <a:latin typeface="Symbol"/>
                <a:cs typeface="Symbol"/>
              </a:rPr>
              <a:t></a:t>
            </a:r>
            <a:r>
              <a:rPr sz="900" spc="-61" dirty="0">
                <a:latin typeface="Times New Roman"/>
                <a:cs typeface="Times New Roman"/>
              </a:rPr>
              <a:t> </a:t>
            </a:r>
            <a:r>
              <a:rPr sz="900" i="1" spc="8" dirty="0">
                <a:latin typeface="Times New Roman"/>
                <a:cs typeface="Times New Roman"/>
              </a:rPr>
              <a:t>w</a:t>
            </a:r>
            <a:r>
              <a:rPr sz="800" i="1" spc="11" baseline="-26455" dirty="0">
                <a:latin typeface="Times New Roman"/>
                <a:cs typeface="Times New Roman"/>
              </a:rPr>
              <a:t>i</a:t>
            </a:r>
            <a:r>
              <a:rPr sz="800" spc="11" baseline="-26455" dirty="0">
                <a:latin typeface="Times New Roman"/>
                <a:cs typeface="Times New Roman"/>
              </a:rPr>
              <a:t>2</a:t>
            </a:r>
            <a:r>
              <a:rPr sz="800" spc="-87" baseline="-26455" dirty="0">
                <a:latin typeface="Times New Roman"/>
                <a:cs typeface="Times New Roman"/>
              </a:rPr>
              <a:t> </a:t>
            </a:r>
            <a:r>
              <a:rPr sz="900" spc="33" dirty="0">
                <a:latin typeface="Times New Roman"/>
                <a:cs typeface="Times New Roman"/>
              </a:rPr>
              <a:t>(</a:t>
            </a:r>
            <a:r>
              <a:rPr sz="900" i="1" spc="33" dirty="0">
                <a:latin typeface="Times New Roman"/>
                <a:cs typeface="Times New Roman"/>
              </a:rPr>
              <a:t>old</a:t>
            </a:r>
            <a:r>
              <a:rPr sz="900" spc="33" dirty="0">
                <a:latin typeface="Times New Roman"/>
                <a:cs typeface="Times New Roman"/>
              </a:rPr>
              <a:t>)]</a:t>
            </a:r>
            <a:r>
              <a:rPr sz="900" spc="-71" dirty="0">
                <a:latin typeface="Times New Roman"/>
                <a:cs typeface="Times New Roman"/>
              </a:rPr>
              <a:t> </a:t>
            </a:r>
            <a:r>
              <a:rPr sz="900" spc="33" dirty="0">
                <a:latin typeface="Symbol"/>
                <a:cs typeface="Symbol"/>
              </a:rPr>
              <a:t></a:t>
            </a:r>
            <a:r>
              <a:rPr sz="900" spc="33" dirty="0">
                <a:latin typeface="Times New Roman"/>
                <a:cs typeface="Times New Roman"/>
              </a:rPr>
              <a:t>0</a:t>
            </a:r>
            <a:r>
              <a:rPr sz="800" spc="49" baseline="-26455" dirty="0">
                <a:latin typeface="Times New Roman"/>
                <a:cs typeface="Times New Roman"/>
              </a:rPr>
              <a:t>/</a:t>
            </a:r>
            <a:r>
              <a:rPr sz="900" spc="33" dirty="0">
                <a:latin typeface="Times New Roman"/>
                <a:cs typeface="Times New Roman"/>
              </a:rPr>
              <a:t>4</a:t>
            </a:r>
            <a:r>
              <a:rPr sz="900" i="1" spc="33" dirty="0">
                <a:latin typeface="Times New Roman"/>
                <a:cs typeface="Times New Roman"/>
              </a:rPr>
              <a:t>w</a:t>
            </a:r>
            <a:r>
              <a:rPr sz="800" i="1" spc="49" baseline="-26455" dirty="0">
                <a:latin typeface="Times New Roman"/>
                <a:cs typeface="Times New Roman"/>
              </a:rPr>
              <a:t>i</a:t>
            </a:r>
            <a:r>
              <a:rPr sz="800" spc="49" baseline="-26455" dirty="0">
                <a:latin typeface="Times New Roman"/>
                <a:cs typeface="Times New Roman"/>
              </a:rPr>
              <a:t>2</a:t>
            </a:r>
            <a:r>
              <a:rPr sz="800" spc="-87" baseline="-26455" dirty="0">
                <a:latin typeface="Times New Roman"/>
                <a:cs typeface="Times New Roman"/>
              </a:rPr>
              <a:t> </a:t>
            </a:r>
            <a:r>
              <a:rPr sz="900" spc="40" dirty="0">
                <a:latin typeface="Times New Roman"/>
                <a:cs typeface="Times New Roman"/>
              </a:rPr>
              <a:t>(</a:t>
            </a:r>
            <a:r>
              <a:rPr sz="900" i="1" spc="40" dirty="0">
                <a:latin typeface="Times New Roman"/>
                <a:cs typeface="Times New Roman"/>
              </a:rPr>
              <a:t>old</a:t>
            </a:r>
            <a:r>
              <a:rPr sz="900" spc="40" dirty="0">
                <a:latin typeface="Times New Roman"/>
                <a:cs typeface="Times New Roman"/>
              </a:rPr>
              <a:t>)</a:t>
            </a:r>
            <a:r>
              <a:rPr sz="900" spc="-68" dirty="0">
                <a:latin typeface="Times New Roman"/>
                <a:cs typeface="Times New Roman"/>
              </a:rPr>
              <a:t> </a:t>
            </a:r>
            <a:r>
              <a:rPr sz="900" spc="35" dirty="0">
                <a:latin typeface="Symbol"/>
                <a:cs typeface="Symbol"/>
              </a:rPr>
              <a:t></a:t>
            </a:r>
            <a:r>
              <a:rPr sz="900" spc="35" dirty="0">
                <a:latin typeface="Times New Roman"/>
                <a:cs typeface="Times New Roman"/>
              </a:rPr>
              <a:t>0</a:t>
            </a:r>
            <a:r>
              <a:rPr sz="800" spc="52" baseline="-26455" dirty="0">
                <a:latin typeface="Times New Roman"/>
                <a:cs typeface="Times New Roman"/>
              </a:rPr>
              <a:t>/</a:t>
            </a:r>
            <a:r>
              <a:rPr sz="900" spc="35" dirty="0">
                <a:latin typeface="Times New Roman"/>
                <a:cs typeface="Times New Roman"/>
              </a:rPr>
              <a:t>6</a:t>
            </a:r>
            <a:r>
              <a:rPr sz="900" i="1" spc="35" dirty="0">
                <a:latin typeface="Times New Roman"/>
                <a:cs typeface="Times New Roman"/>
              </a:rPr>
              <a:t>x</a:t>
            </a:r>
            <a:r>
              <a:rPr sz="800" i="1" spc="52" baseline="-26455" dirty="0">
                <a:latin typeface="Times New Roman"/>
                <a:cs typeface="Times New Roman"/>
              </a:rPr>
              <a:t>i</a:t>
            </a:r>
            <a:endParaRPr sz="800" baseline="-26455">
              <a:latin typeface="Times New Roman"/>
              <a:cs typeface="Times New Roman"/>
            </a:endParaRPr>
          </a:p>
        </p:txBody>
      </p:sp>
      <p:sp>
        <p:nvSpPr>
          <p:cNvPr id="9" name="object 9"/>
          <p:cNvSpPr txBox="1"/>
          <p:nvPr/>
        </p:nvSpPr>
        <p:spPr>
          <a:xfrm>
            <a:off x="2677208" y="2723761"/>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10" name="object 10"/>
          <p:cNvSpPr txBox="1"/>
          <p:nvPr/>
        </p:nvSpPr>
        <p:spPr>
          <a:xfrm>
            <a:off x="2901564" y="2723761"/>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11" name="object 11"/>
          <p:cNvSpPr txBox="1"/>
          <p:nvPr/>
        </p:nvSpPr>
        <p:spPr>
          <a:xfrm>
            <a:off x="2678055" y="3029505"/>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12" name="object 12"/>
          <p:cNvSpPr txBox="1"/>
          <p:nvPr/>
        </p:nvSpPr>
        <p:spPr>
          <a:xfrm>
            <a:off x="2906363" y="3029505"/>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13" name="object 13"/>
          <p:cNvSpPr txBox="1"/>
          <p:nvPr/>
        </p:nvSpPr>
        <p:spPr>
          <a:xfrm>
            <a:off x="2566212" y="2506308"/>
            <a:ext cx="210976" cy="128931"/>
          </a:xfrm>
          <a:prstGeom prst="rect">
            <a:avLst/>
          </a:prstGeom>
        </p:spPr>
        <p:txBody>
          <a:bodyPr vert="horz" wrap="square" lIns="0" tIns="5764" rIns="0" bIns="0" rtlCol="0">
            <a:spAutoFit/>
          </a:bodyPr>
          <a:lstStyle/>
          <a:p>
            <a:pPr marL="19214">
              <a:spcBef>
                <a:spcPts val="45"/>
              </a:spcBef>
            </a:pPr>
            <a:r>
              <a:rPr sz="800" spc="23" dirty="0">
                <a:latin typeface="Symbol"/>
                <a:cs typeface="Symbol"/>
              </a:rPr>
              <a:t></a:t>
            </a:r>
            <a:r>
              <a:rPr sz="1200" spc="41" baseline="1736" dirty="0">
                <a:latin typeface="Times New Roman"/>
                <a:cs typeface="Times New Roman"/>
              </a:rPr>
              <a:t>0</a:t>
            </a:r>
            <a:r>
              <a:rPr sz="700" spc="8" baseline="-21604" dirty="0">
                <a:latin typeface="Times New Roman"/>
                <a:cs typeface="Times New Roman"/>
              </a:rPr>
              <a:t>/</a:t>
            </a:r>
            <a:r>
              <a:rPr sz="700" spc="-94" baseline="-21604" dirty="0">
                <a:latin typeface="Times New Roman"/>
                <a:cs typeface="Times New Roman"/>
              </a:rPr>
              <a:t> </a:t>
            </a:r>
            <a:r>
              <a:rPr sz="1200" spc="4" baseline="1736" dirty="0">
                <a:latin typeface="Times New Roman"/>
                <a:cs typeface="Times New Roman"/>
              </a:rPr>
              <a:t>2</a:t>
            </a:r>
            <a:endParaRPr sz="1200" baseline="1736">
              <a:latin typeface="Times New Roman"/>
              <a:cs typeface="Times New Roman"/>
            </a:endParaRPr>
          </a:p>
        </p:txBody>
      </p:sp>
      <p:sp>
        <p:nvSpPr>
          <p:cNvPr id="14" name="object 14"/>
          <p:cNvSpPr txBox="1"/>
          <p:nvPr/>
        </p:nvSpPr>
        <p:spPr>
          <a:xfrm>
            <a:off x="2834267" y="2506308"/>
            <a:ext cx="261238" cy="128931"/>
          </a:xfrm>
          <a:prstGeom prst="rect">
            <a:avLst/>
          </a:prstGeom>
        </p:spPr>
        <p:txBody>
          <a:bodyPr vert="horz" wrap="square" lIns="0" tIns="5764" rIns="0" bIns="0" rtlCol="0">
            <a:spAutoFit/>
          </a:bodyPr>
          <a:lstStyle/>
          <a:p>
            <a:pPr marL="19214">
              <a:spcBef>
                <a:spcPts val="45"/>
              </a:spcBef>
            </a:pPr>
            <a:r>
              <a:rPr sz="1200" spc="30" baseline="1736" dirty="0">
                <a:latin typeface="Times New Roman"/>
                <a:cs typeface="Times New Roman"/>
              </a:rPr>
              <a:t>0</a:t>
            </a:r>
            <a:r>
              <a:rPr sz="700" spc="30" baseline="-21604" dirty="0">
                <a:latin typeface="Times New Roman"/>
                <a:cs typeface="Times New Roman"/>
              </a:rPr>
              <a:t>/</a:t>
            </a:r>
            <a:r>
              <a:rPr sz="1200" spc="30" baseline="1736" dirty="0">
                <a:latin typeface="Times New Roman"/>
                <a:cs typeface="Times New Roman"/>
              </a:rPr>
              <a:t>92</a:t>
            </a:r>
            <a:r>
              <a:rPr sz="800" spc="20" dirty="0">
                <a:latin typeface="Symbol"/>
                <a:cs typeface="Symbol"/>
              </a:rPr>
              <a:t></a:t>
            </a:r>
            <a:endParaRPr sz="800">
              <a:latin typeface="Symbol"/>
              <a:cs typeface="Symbol"/>
            </a:endParaRPr>
          </a:p>
        </p:txBody>
      </p:sp>
      <p:sp>
        <p:nvSpPr>
          <p:cNvPr id="15" name="object 15"/>
          <p:cNvSpPr txBox="1"/>
          <p:nvPr/>
        </p:nvSpPr>
        <p:spPr>
          <a:xfrm>
            <a:off x="2559809" y="2654725"/>
            <a:ext cx="542327" cy="128931"/>
          </a:xfrm>
          <a:prstGeom prst="rect">
            <a:avLst/>
          </a:prstGeom>
        </p:spPr>
        <p:txBody>
          <a:bodyPr vert="horz" wrap="square" lIns="0" tIns="5764" rIns="0" bIns="0" rtlCol="0">
            <a:spAutoFit/>
          </a:bodyPr>
          <a:lstStyle/>
          <a:p>
            <a:pPr marL="25618">
              <a:spcBef>
                <a:spcPts val="45"/>
              </a:spcBef>
              <a:tabLst>
                <a:tab pos="293011" algn="l"/>
              </a:tabLst>
            </a:pPr>
            <a:r>
              <a:rPr sz="1200" spc="26" baseline="27777" dirty="0">
                <a:latin typeface="Symbol"/>
                <a:cs typeface="Symbol"/>
              </a:rPr>
              <a:t></a:t>
            </a:r>
            <a:r>
              <a:rPr sz="800" spc="18" dirty="0">
                <a:latin typeface="Times New Roman"/>
                <a:cs typeface="Times New Roman"/>
              </a:rPr>
              <a:t>0</a:t>
            </a:r>
            <a:r>
              <a:rPr sz="800" spc="-8" dirty="0">
                <a:latin typeface="Times New Roman"/>
                <a:cs typeface="Times New Roman"/>
              </a:rPr>
              <a:t> </a:t>
            </a:r>
            <a:r>
              <a:rPr sz="800" spc="3" dirty="0">
                <a:latin typeface="Times New Roman"/>
                <a:cs typeface="Times New Roman"/>
              </a:rPr>
              <a:t>6	0</a:t>
            </a:r>
            <a:r>
              <a:rPr sz="800" spc="-28" dirty="0">
                <a:latin typeface="Times New Roman"/>
                <a:cs typeface="Times New Roman"/>
              </a:rPr>
              <a:t> </a:t>
            </a:r>
            <a:r>
              <a:rPr sz="800" spc="10" dirty="0">
                <a:latin typeface="Times New Roman"/>
                <a:cs typeface="Times New Roman"/>
              </a:rPr>
              <a:t>76</a:t>
            </a:r>
            <a:r>
              <a:rPr sz="1200" spc="15" baseline="27777" dirty="0">
                <a:latin typeface="Symbol"/>
                <a:cs typeface="Symbol"/>
              </a:rPr>
              <a:t></a:t>
            </a:r>
            <a:endParaRPr sz="1200" baseline="27777">
              <a:latin typeface="Symbol"/>
              <a:cs typeface="Symbol"/>
            </a:endParaRPr>
          </a:p>
        </p:txBody>
      </p:sp>
      <p:sp>
        <p:nvSpPr>
          <p:cNvPr id="16" name="object 16"/>
          <p:cNvSpPr txBox="1"/>
          <p:nvPr/>
        </p:nvSpPr>
        <p:spPr>
          <a:xfrm>
            <a:off x="3030148" y="2698443"/>
            <a:ext cx="5282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17" name="object 17"/>
          <p:cNvSpPr txBox="1"/>
          <p:nvPr/>
        </p:nvSpPr>
        <p:spPr>
          <a:xfrm>
            <a:off x="2566212" y="2807597"/>
            <a:ext cx="210336" cy="128931"/>
          </a:xfrm>
          <a:prstGeom prst="rect">
            <a:avLst/>
          </a:prstGeom>
        </p:spPr>
        <p:txBody>
          <a:bodyPr vert="horz" wrap="square" lIns="0" tIns="5764" rIns="0" bIns="0" rtlCol="0">
            <a:spAutoFit/>
          </a:bodyPr>
          <a:lstStyle/>
          <a:p>
            <a:pPr marL="19214">
              <a:spcBef>
                <a:spcPts val="45"/>
              </a:spcBef>
            </a:pPr>
            <a:r>
              <a:rPr sz="1200" spc="38" baseline="6944" dirty="0">
                <a:latin typeface="Symbol"/>
                <a:cs typeface="Symbol"/>
              </a:rPr>
              <a:t></a:t>
            </a:r>
            <a:r>
              <a:rPr sz="800" spc="25" dirty="0">
                <a:latin typeface="Times New Roman"/>
                <a:cs typeface="Times New Roman"/>
              </a:rPr>
              <a:t>0</a:t>
            </a:r>
            <a:r>
              <a:rPr sz="700" spc="38" baseline="-24691" dirty="0">
                <a:latin typeface="Times New Roman"/>
                <a:cs typeface="Times New Roman"/>
              </a:rPr>
              <a:t>/</a:t>
            </a:r>
            <a:r>
              <a:rPr sz="800" spc="25" dirty="0">
                <a:latin typeface="Times New Roman"/>
                <a:cs typeface="Times New Roman"/>
              </a:rPr>
              <a:t>5</a:t>
            </a:r>
            <a:endParaRPr sz="800">
              <a:latin typeface="Times New Roman"/>
              <a:cs typeface="Times New Roman"/>
            </a:endParaRPr>
          </a:p>
        </p:txBody>
      </p:sp>
      <p:sp>
        <p:nvSpPr>
          <p:cNvPr id="18" name="object 18"/>
          <p:cNvSpPr txBox="1"/>
          <p:nvPr/>
        </p:nvSpPr>
        <p:spPr>
          <a:xfrm>
            <a:off x="2833494" y="2807597"/>
            <a:ext cx="262199" cy="128931"/>
          </a:xfrm>
          <a:prstGeom prst="rect">
            <a:avLst/>
          </a:prstGeom>
        </p:spPr>
        <p:txBody>
          <a:bodyPr vert="horz" wrap="square" lIns="0" tIns="5764" rIns="0" bIns="0" rtlCol="0">
            <a:spAutoFit/>
          </a:bodyPr>
          <a:lstStyle/>
          <a:p>
            <a:pPr marL="19214">
              <a:spcBef>
                <a:spcPts val="45"/>
              </a:spcBef>
            </a:pPr>
            <a:r>
              <a:rPr sz="800" spc="28" dirty="0">
                <a:latin typeface="Times New Roman"/>
                <a:cs typeface="Times New Roman"/>
              </a:rPr>
              <a:t>0</a:t>
            </a:r>
            <a:r>
              <a:rPr sz="700" spc="8" baseline="-24691" dirty="0">
                <a:latin typeface="Times New Roman"/>
                <a:cs typeface="Times New Roman"/>
              </a:rPr>
              <a:t>/</a:t>
            </a:r>
            <a:r>
              <a:rPr sz="700" spc="-94" baseline="-24691" dirty="0">
                <a:latin typeface="Times New Roman"/>
                <a:cs typeface="Times New Roman"/>
              </a:rPr>
              <a:t> </a:t>
            </a:r>
            <a:r>
              <a:rPr sz="800" spc="3" dirty="0">
                <a:latin typeface="Times New Roman"/>
                <a:cs typeface="Times New Roman"/>
              </a:rPr>
              <a:t>2</a:t>
            </a:r>
            <a:r>
              <a:rPr sz="800" spc="18" dirty="0">
                <a:latin typeface="Times New Roman"/>
                <a:cs typeface="Times New Roman"/>
              </a:rPr>
              <a:t>8</a:t>
            </a:r>
            <a:r>
              <a:rPr sz="1200" spc="4" baseline="6944" dirty="0">
                <a:latin typeface="Symbol"/>
                <a:cs typeface="Symbol"/>
              </a:rPr>
              <a:t></a:t>
            </a:r>
            <a:endParaRPr sz="1200" baseline="6944">
              <a:latin typeface="Symbol"/>
              <a:cs typeface="Symbol"/>
            </a:endParaRPr>
          </a:p>
        </p:txBody>
      </p:sp>
      <p:sp>
        <p:nvSpPr>
          <p:cNvPr id="19" name="object 19"/>
          <p:cNvSpPr txBox="1"/>
          <p:nvPr/>
        </p:nvSpPr>
        <p:spPr>
          <a:xfrm>
            <a:off x="2559809" y="2960469"/>
            <a:ext cx="542327" cy="128931"/>
          </a:xfrm>
          <a:prstGeom prst="rect">
            <a:avLst/>
          </a:prstGeom>
        </p:spPr>
        <p:txBody>
          <a:bodyPr vert="horz" wrap="square" lIns="0" tIns="5764" rIns="0" bIns="0" rtlCol="0">
            <a:spAutoFit/>
          </a:bodyPr>
          <a:lstStyle/>
          <a:p>
            <a:pPr marL="25618">
              <a:spcBef>
                <a:spcPts val="45"/>
              </a:spcBef>
              <a:tabLst>
                <a:tab pos="297814" algn="l"/>
              </a:tabLst>
            </a:pPr>
            <a:r>
              <a:rPr sz="1200" spc="56" baseline="38194" dirty="0">
                <a:latin typeface="Symbol"/>
                <a:cs typeface="Symbol"/>
              </a:rPr>
              <a:t></a:t>
            </a:r>
            <a:r>
              <a:rPr sz="800" spc="3" dirty="0">
                <a:latin typeface="Times New Roman"/>
                <a:cs typeface="Times New Roman"/>
              </a:rPr>
              <a:t>0</a:t>
            </a:r>
            <a:r>
              <a:rPr sz="800" spc="-18" dirty="0">
                <a:latin typeface="Times New Roman"/>
                <a:cs typeface="Times New Roman"/>
              </a:rPr>
              <a:t> </a:t>
            </a:r>
            <a:r>
              <a:rPr sz="800" spc="3" dirty="0">
                <a:latin typeface="Times New Roman"/>
                <a:cs typeface="Times New Roman"/>
              </a:rPr>
              <a:t>9</a:t>
            </a:r>
            <a:r>
              <a:rPr sz="800" dirty="0">
                <a:latin typeface="Times New Roman"/>
                <a:cs typeface="Times New Roman"/>
              </a:rPr>
              <a:t>	</a:t>
            </a:r>
            <a:r>
              <a:rPr sz="800" spc="3" dirty="0">
                <a:latin typeface="Times New Roman"/>
                <a:cs typeface="Times New Roman"/>
              </a:rPr>
              <a:t>0</a:t>
            </a:r>
            <a:r>
              <a:rPr sz="800" spc="-83" dirty="0">
                <a:latin typeface="Times New Roman"/>
                <a:cs typeface="Times New Roman"/>
              </a:rPr>
              <a:t> </a:t>
            </a:r>
            <a:r>
              <a:rPr sz="800" spc="3" dirty="0">
                <a:latin typeface="Times New Roman"/>
                <a:cs typeface="Times New Roman"/>
              </a:rPr>
              <a:t>1</a:t>
            </a:r>
            <a:r>
              <a:rPr sz="800" spc="66" dirty="0">
                <a:latin typeface="Times New Roman"/>
                <a:cs typeface="Times New Roman"/>
              </a:rPr>
              <a:t>2</a:t>
            </a:r>
            <a:r>
              <a:rPr sz="1200" spc="4" baseline="38194" dirty="0">
                <a:latin typeface="Symbol"/>
                <a:cs typeface="Symbol"/>
              </a:rPr>
              <a:t></a:t>
            </a:r>
            <a:endParaRPr sz="1200" baseline="38194">
              <a:latin typeface="Symbol"/>
              <a:cs typeface="Symbol"/>
            </a:endParaRPr>
          </a:p>
        </p:txBody>
      </p:sp>
      <p:sp>
        <p:nvSpPr>
          <p:cNvPr id="20" name="object 20"/>
          <p:cNvSpPr txBox="1"/>
          <p:nvPr/>
        </p:nvSpPr>
        <p:spPr>
          <a:xfrm>
            <a:off x="2566212" y="2973835"/>
            <a:ext cx="78436" cy="128931"/>
          </a:xfrm>
          <a:prstGeom prst="rect">
            <a:avLst/>
          </a:prstGeom>
        </p:spPr>
        <p:txBody>
          <a:bodyPr vert="horz" wrap="square" lIns="0" tIns="5764" rIns="0" bIns="0" rtlCol="0">
            <a:spAutoFit/>
          </a:bodyPr>
          <a:lstStyle/>
          <a:p>
            <a:pPr marL="19214">
              <a:spcBef>
                <a:spcPts val="45"/>
              </a:spcBef>
            </a:pPr>
            <a:r>
              <a:rPr sz="800" spc="-156" dirty="0">
                <a:latin typeface="Symbol"/>
                <a:cs typeface="Symbol"/>
              </a:rPr>
              <a:t></a:t>
            </a:r>
            <a:r>
              <a:rPr sz="1200" spc="-234" baseline="-8680" dirty="0">
                <a:latin typeface="Symbol"/>
                <a:cs typeface="Symbol"/>
              </a:rPr>
              <a:t></a:t>
            </a:r>
            <a:endParaRPr sz="1200" baseline="-8680">
              <a:latin typeface="Symbol"/>
              <a:cs typeface="Symbol"/>
            </a:endParaRPr>
          </a:p>
        </p:txBody>
      </p:sp>
      <p:sp>
        <p:nvSpPr>
          <p:cNvPr id="21" name="object 21"/>
          <p:cNvSpPr txBox="1"/>
          <p:nvPr/>
        </p:nvSpPr>
        <p:spPr>
          <a:xfrm>
            <a:off x="3017342" y="2973835"/>
            <a:ext cx="78436" cy="128931"/>
          </a:xfrm>
          <a:prstGeom prst="rect">
            <a:avLst/>
          </a:prstGeom>
        </p:spPr>
        <p:txBody>
          <a:bodyPr vert="horz" wrap="square" lIns="0" tIns="5764" rIns="0" bIns="0" rtlCol="0">
            <a:spAutoFit/>
          </a:bodyPr>
          <a:lstStyle/>
          <a:p>
            <a:pPr marL="19214">
              <a:spcBef>
                <a:spcPts val="45"/>
              </a:spcBef>
            </a:pPr>
            <a:r>
              <a:rPr sz="800" spc="-156" dirty="0">
                <a:latin typeface="Symbol"/>
                <a:cs typeface="Symbol"/>
              </a:rPr>
              <a:t></a:t>
            </a:r>
            <a:r>
              <a:rPr sz="1200" spc="-234" baseline="-8680" dirty="0">
                <a:latin typeface="Symbol"/>
                <a:cs typeface="Symbol"/>
              </a:rPr>
              <a:t></a:t>
            </a:r>
            <a:endParaRPr sz="1200" baseline="-8680">
              <a:latin typeface="Symbol"/>
              <a:cs typeface="Symbol"/>
            </a:endParaRPr>
          </a:p>
        </p:txBody>
      </p:sp>
      <p:sp>
        <p:nvSpPr>
          <p:cNvPr id="22" name="object 22"/>
          <p:cNvSpPr txBox="1"/>
          <p:nvPr/>
        </p:nvSpPr>
        <p:spPr>
          <a:xfrm>
            <a:off x="2380278" y="2731022"/>
            <a:ext cx="264120" cy="128931"/>
          </a:xfrm>
          <a:prstGeom prst="rect">
            <a:avLst/>
          </a:prstGeom>
        </p:spPr>
        <p:txBody>
          <a:bodyPr vert="horz" wrap="square" lIns="0" tIns="5764" rIns="0" bIns="0" rtlCol="0">
            <a:spAutoFit/>
          </a:bodyPr>
          <a:lstStyle/>
          <a:p>
            <a:pPr marL="19214">
              <a:spcBef>
                <a:spcPts val="45"/>
              </a:spcBef>
            </a:pPr>
            <a:r>
              <a:rPr sz="800" b="1" spc="5" dirty="0">
                <a:latin typeface="Times New Roman"/>
                <a:cs typeface="Times New Roman"/>
              </a:rPr>
              <a:t>w</a:t>
            </a:r>
            <a:r>
              <a:rPr sz="800" b="1" dirty="0">
                <a:latin typeface="Times New Roman"/>
                <a:cs typeface="Times New Roman"/>
              </a:rPr>
              <a:t> </a:t>
            </a:r>
            <a:r>
              <a:rPr sz="800" spc="3" dirty="0">
                <a:latin typeface="Symbol"/>
                <a:cs typeface="Symbol"/>
              </a:rPr>
              <a:t></a:t>
            </a:r>
            <a:r>
              <a:rPr sz="800" spc="-13" dirty="0">
                <a:latin typeface="Times New Roman"/>
                <a:cs typeface="Times New Roman"/>
              </a:rPr>
              <a:t> </a:t>
            </a:r>
            <a:r>
              <a:rPr sz="1200" spc="4" baseline="17361" dirty="0">
                <a:latin typeface="Symbol"/>
                <a:cs typeface="Symbol"/>
              </a:rPr>
              <a:t></a:t>
            </a:r>
            <a:endParaRPr sz="1200" baseline="17361">
              <a:latin typeface="Symbol"/>
              <a:cs typeface="Symbol"/>
            </a:endParaRPr>
          </a:p>
        </p:txBody>
      </p:sp>
      <p:sp>
        <p:nvSpPr>
          <p:cNvPr id="23" name="object 23"/>
          <p:cNvSpPr/>
          <p:nvPr/>
        </p:nvSpPr>
        <p:spPr>
          <a:xfrm>
            <a:off x="2843279" y="2449826"/>
            <a:ext cx="230505" cy="730603"/>
          </a:xfrm>
          <a:custGeom>
            <a:avLst/>
            <a:gdLst/>
            <a:ahLst/>
            <a:cxnLst/>
            <a:rect l="l" t="t" r="r" b="b"/>
            <a:pathLst>
              <a:path w="457200" h="1447800">
                <a:moveTo>
                  <a:pt x="0" y="76200"/>
                </a:moveTo>
                <a:lnTo>
                  <a:pt x="5994" y="46559"/>
                </a:lnTo>
                <a:lnTo>
                  <a:pt x="22336" y="22336"/>
                </a:lnTo>
                <a:lnTo>
                  <a:pt x="46559" y="5994"/>
                </a:lnTo>
                <a:lnTo>
                  <a:pt x="76200" y="0"/>
                </a:lnTo>
                <a:lnTo>
                  <a:pt x="381000" y="0"/>
                </a:lnTo>
                <a:lnTo>
                  <a:pt x="410640" y="5994"/>
                </a:lnTo>
                <a:lnTo>
                  <a:pt x="434863" y="22336"/>
                </a:lnTo>
                <a:lnTo>
                  <a:pt x="451205" y="46559"/>
                </a:lnTo>
                <a:lnTo>
                  <a:pt x="457200" y="76200"/>
                </a:lnTo>
                <a:lnTo>
                  <a:pt x="457200" y="1371600"/>
                </a:lnTo>
                <a:lnTo>
                  <a:pt x="451205" y="1401262"/>
                </a:lnTo>
                <a:lnTo>
                  <a:pt x="434863" y="1425482"/>
                </a:lnTo>
                <a:lnTo>
                  <a:pt x="410640" y="1441812"/>
                </a:lnTo>
                <a:lnTo>
                  <a:pt x="381000" y="1447800"/>
                </a:lnTo>
                <a:lnTo>
                  <a:pt x="76200" y="1447800"/>
                </a:lnTo>
                <a:lnTo>
                  <a:pt x="46559" y="1441812"/>
                </a:lnTo>
                <a:lnTo>
                  <a:pt x="22336" y="1425482"/>
                </a:lnTo>
                <a:lnTo>
                  <a:pt x="5994" y="1401262"/>
                </a:lnTo>
                <a:lnTo>
                  <a:pt x="0" y="1371600"/>
                </a:lnTo>
                <a:lnTo>
                  <a:pt x="0" y="76200"/>
                </a:lnTo>
                <a:close/>
              </a:path>
            </a:pathLst>
          </a:custGeom>
          <a:ln w="25908">
            <a:solidFill>
              <a:srgbClr val="0000FF"/>
            </a:solidFill>
          </a:ln>
        </p:spPr>
        <p:txBody>
          <a:bodyPr wrap="square" lIns="0" tIns="0" rIns="0" bIns="0" rtlCol="0"/>
          <a:lstStyle/>
          <a:p>
            <a:endParaRPr/>
          </a:p>
        </p:txBody>
      </p:sp>
      <p:sp>
        <p:nvSpPr>
          <p:cNvPr id="24" name="object 24"/>
          <p:cNvSpPr/>
          <p:nvPr/>
        </p:nvSpPr>
        <p:spPr>
          <a:xfrm>
            <a:off x="218595" y="769439"/>
            <a:ext cx="499428" cy="230717"/>
          </a:xfrm>
          <a:custGeom>
            <a:avLst/>
            <a:gdLst/>
            <a:ahLst/>
            <a:cxnLst/>
            <a:rect l="l" t="t" r="r" b="b"/>
            <a:pathLst>
              <a:path w="990600" h="457200">
                <a:moveTo>
                  <a:pt x="0" y="76200"/>
                </a:moveTo>
                <a:lnTo>
                  <a:pt x="5987" y="46559"/>
                </a:lnTo>
                <a:lnTo>
                  <a:pt x="22317" y="22336"/>
                </a:lnTo>
                <a:lnTo>
                  <a:pt x="46537" y="5994"/>
                </a:lnTo>
                <a:lnTo>
                  <a:pt x="76200" y="0"/>
                </a:lnTo>
                <a:lnTo>
                  <a:pt x="914400" y="0"/>
                </a:lnTo>
                <a:lnTo>
                  <a:pt x="944040" y="5994"/>
                </a:lnTo>
                <a:lnTo>
                  <a:pt x="968263" y="22336"/>
                </a:lnTo>
                <a:lnTo>
                  <a:pt x="984605" y="46559"/>
                </a:lnTo>
                <a:lnTo>
                  <a:pt x="990600" y="76200"/>
                </a:lnTo>
                <a:lnTo>
                  <a:pt x="990600" y="381000"/>
                </a:lnTo>
                <a:lnTo>
                  <a:pt x="984605" y="410640"/>
                </a:lnTo>
                <a:lnTo>
                  <a:pt x="968263" y="434863"/>
                </a:lnTo>
                <a:lnTo>
                  <a:pt x="944040" y="451205"/>
                </a:lnTo>
                <a:lnTo>
                  <a:pt x="914400" y="457200"/>
                </a:lnTo>
                <a:lnTo>
                  <a:pt x="76200" y="457200"/>
                </a:lnTo>
                <a:lnTo>
                  <a:pt x="46537" y="451205"/>
                </a:lnTo>
                <a:lnTo>
                  <a:pt x="22317" y="434863"/>
                </a:lnTo>
                <a:lnTo>
                  <a:pt x="5987" y="410640"/>
                </a:lnTo>
                <a:lnTo>
                  <a:pt x="0" y="381000"/>
                </a:lnTo>
                <a:lnTo>
                  <a:pt x="0" y="76200"/>
                </a:lnTo>
                <a:close/>
              </a:path>
            </a:pathLst>
          </a:custGeom>
          <a:ln w="25908">
            <a:solidFill>
              <a:srgbClr val="FF33CC"/>
            </a:solidFill>
          </a:ln>
        </p:spPr>
        <p:txBody>
          <a:bodyPr wrap="square" lIns="0" tIns="0" rIns="0" bIns="0" rtlCol="0"/>
          <a:lstStyle/>
          <a:p>
            <a:endParaRPr/>
          </a:p>
        </p:txBody>
      </p:sp>
      <p:sp>
        <p:nvSpPr>
          <p:cNvPr id="25" name="object 25"/>
          <p:cNvSpPr txBox="1"/>
          <p:nvPr/>
        </p:nvSpPr>
        <p:spPr>
          <a:xfrm>
            <a:off x="271131" y="1156309"/>
            <a:ext cx="181203" cy="115806"/>
          </a:xfrm>
          <a:prstGeom prst="rect">
            <a:avLst/>
          </a:prstGeom>
        </p:spPr>
        <p:txBody>
          <a:bodyPr vert="horz" wrap="square" lIns="0" tIns="8006" rIns="0" bIns="0" rtlCol="0">
            <a:spAutoFit/>
          </a:bodyPr>
          <a:lstStyle/>
          <a:p>
            <a:pPr marL="19214">
              <a:spcBef>
                <a:spcPts val="63"/>
              </a:spcBef>
            </a:pPr>
            <a:r>
              <a:rPr sz="700" spc="23" dirty="0">
                <a:latin typeface="Symbol"/>
                <a:cs typeface="Symbol"/>
              </a:rPr>
              <a:t></a:t>
            </a:r>
            <a:r>
              <a:rPr sz="1000" spc="41" baseline="2136" dirty="0">
                <a:latin typeface="Times New Roman"/>
                <a:cs typeface="Times New Roman"/>
              </a:rPr>
              <a:t>0</a:t>
            </a:r>
            <a:r>
              <a:rPr sz="600" spc="4" baseline="-22222" dirty="0">
                <a:latin typeface="Times New Roman"/>
                <a:cs typeface="Times New Roman"/>
              </a:rPr>
              <a:t>/</a:t>
            </a:r>
            <a:r>
              <a:rPr sz="600" spc="-79" baseline="-22222" dirty="0">
                <a:latin typeface="Times New Roman"/>
                <a:cs typeface="Times New Roman"/>
              </a:rPr>
              <a:t> </a:t>
            </a:r>
            <a:r>
              <a:rPr sz="1000" spc="11" baseline="2136" dirty="0">
                <a:latin typeface="Times New Roman"/>
                <a:cs typeface="Times New Roman"/>
              </a:rPr>
              <a:t>2</a:t>
            </a:r>
            <a:endParaRPr sz="1000" baseline="2136">
              <a:latin typeface="Times New Roman"/>
              <a:cs typeface="Times New Roman"/>
            </a:endParaRPr>
          </a:p>
        </p:txBody>
      </p:sp>
      <p:sp>
        <p:nvSpPr>
          <p:cNvPr id="26" name="object 26"/>
          <p:cNvSpPr txBox="1"/>
          <p:nvPr/>
        </p:nvSpPr>
        <p:spPr>
          <a:xfrm>
            <a:off x="495061" y="1156309"/>
            <a:ext cx="180242" cy="115806"/>
          </a:xfrm>
          <a:prstGeom prst="rect">
            <a:avLst/>
          </a:prstGeom>
        </p:spPr>
        <p:txBody>
          <a:bodyPr vert="horz" wrap="square" lIns="0" tIns="8006" rIns="0" bIns="0" rtlCol="0">
            <a:spAutoFit/>
          </a:bodyPr>
          <a:lstStyle/>
          <a:p>
            <a:pPr marL="19214">
              <a:spcBef>
                <a:spcPts val="63"/>
              </a:spcBef>
            </a:pPr>
            <a:r>
              <a:rPr sz="1000" spc="34" baseline="2136" dirty="0">
                <a:latin typeface="Times New Roman"/>
                <a:cs typeface="Times New Roman"/>
              </a:rPr>
              <a:t>0</a:t>
            </a:r>
            <a:r>
              <a:rPr sz="600" spc="34" baseline="-22222" dirty="0">
                <a:latin typeface="Times New Roman"/>
                <a:cs typeface="Times New Roman"/>
              </a:rPr>
              <a:t>/</a:t>
            </a:r>
            <a:r>
              <a:rPr sz="1000" spc="34" baseline="2136" dirty="0">
                <a:latin typeface="Times New Roman"/>
                <a:cs typeface="Times New Roman"/>
              </a:rPr>
              <a:t>8</a:t>
            </a:r>
            <a:r>
              <a:rPr sz="700" spc="23" dirty="0">
                <a:latin typeface="Symbol"/>
                <a:cs typeface="Symbol"/>
              </a:rPr>
              <a:t></a:t>
            </a:r>
            <a:endParaRPr sz="700">
              <a:latin typeface="Symbol"/>
              <a:cs typeface="Symbol"/>
            </a:endParaRPr>
          </a:p>
        </p:txBody>
      </p:sp>
      <p:sp>
        <p:nvSpPr>
          <p:cNvPr id="27" name="object 27"/>
          <p:cNvSpPr txBox="1"/>
          <p:nvPr/>
        </p:nvSpPr>
        <p:spPr>
          <a:xfrm>
            <a:off x="365506" y="1337525"/>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28" name="object 28"/>
          <p:cNvSpPr txBox="1"/>
          <p:nvPr/>
        </p:nvSpPr>
        <p:spPr>
          <a:xfrm>
            <a:off x="551351" y="1337525"/>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29" name="object 29"/>
          <p:cNvSpPr txBox="1"/>
          <p:nvPr/>
        </p:nvSpPr>
        <p:spPr>
          <a:xfrm>
            <a:off x="365974" y="1592319"/>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30" name="object 30"/>
          <p:cNvSpPr txBox="1"/>
          <p:nvPr/>
        </p:nvSpPr>
        <p:spPr>
          <a:xfrm>
            <a:off x="553876" y="1592319"/>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31" name="object 31"/>
          <p:cNvSpPr txBox="1"/>
          <p:nvPr/>
        </p:nvSpPr>
        <p:spPr>
          <a:xfrm>
            <a:off x="264729" y="1279993"/>
            <a:ext cx="416829" cy="115806"/>
          </a:xfrm>
          <a:prstGeom prst="rect">
            <a:avLst/>
          </a:prstGeom>
        </p:spPr>
        <p:txBody>
          <a:bodyPr vert="horz" wrap="square" lIns="0" tIns="8006" rIns="0" bIns="0" rtlCol="0">
            <a:spAutoFit/>
          </a:bodyPr>
          <a:lstStyle/>
          <a:p>
            <a:pPr marL="25618">
              <a:spcBef>
                <a:spcPts val="63"/>
              </a:spcBef>
              <a:tabLst>
                <a:tab pos="247218" algn="l"/>
              </a:tabLst>
            </a:pPr>
            <a:r>
              <a:rPr sz="1000" spc="30" baseline="29914" dirty="0">
                <a:latin typeface="Symbol"/>
                <a:cs typeface="Symbol"/>
              </a:rPr>
              <a:t></a:t>
            </a:r>
            <a:r>
              <a:rPr sz="700" spc="20" dirty="0">
                <a:latin typeface="Times New Roman"/>
                <a:cs typeface="Times New Roman"/>
              </a:rPr>
              <a:t>0</a:t>
            </a:r>
            <a:r>
              <a:rPr sz="700" spc="-3" dirty="0">
                <a:latin typeface="Times New Roman"/>
                <a:cs typeface="Times New Roman"/>
              </a:rPr>
              <a:t> </a:t>
            </a:r>
            <a:r>
              <a:rPr sz="700" spc="8" dirty="0">
                <a:latin typeface="Times New Roman"/>
                <a:cs typeface="Times New Roman"/>
              </a:rPr>
              <a:t>6	0</a:t>
            </a:r>
            <a:r>
              <a:rPr sz="700" spc="-15" dirty="0">
                <a:latin typeface="Times New Roman"/>
                <a:cs typeface="Times New Roman"/>
              </a:rPr>
              <a:t> </a:t>
            </a:r>
            <a:r>
              <a:rPr sz="700" spc="20" dirty="0">
                <a:latin typeface="Times New Roman"/>
                <a:cs typeface="Times New Roman"/>
              </a:rPr>
              <a:t>4</a:t>
            </a:r>
            <a:r>
              <a:rPr sz="1000" spc="30" baseline="29914" dirty="0">
                <a:latin typeface="Symbol"/>
                <a:cs typeface="Symbol"/>
              </a:rPr>
              <a:t></a:t>
            </a:r>
            <a:endParaRPr sz="1000" baseline="29914">
              <a:latin typeface="Symbol"/>
              <a:cs typeface="Symbol"/>
            </a:endParaRPr>
          </a:p>
        </p:txBody>
      </p:sp>
      <p:sp>
        <p:nvSpPr>
          <p:cNvPr id="32" name="object 32"/>
          <p:cNvSpPr txBox="1"/>
          <p:nvPr/>
        </p:nvSpPr>
        <p:spPr>
          <a:xfrm>
            <a:off x="264729" y="1534787"/>
            <a:ext cx="416829" cy="115806"/>
          </a:xfrm>
          <a:prstGeom prst="rect">
            <a:avLst/>
          </a:prstGeom>
        </p:spPr>
        <p:txBody>
          <a:bodyPr vert="horz" wrap="square" lIns="0" tIns="8006" rIns="0" bIns="0" rtlCol="0">
            <a:spAutoFit/>
          </a:bodyPr>
          <a:lstStyle/>
          <a:p>
            <a:pPr marL="25618">
              <a:spcBef>
                <a:spcPts val="63"/>
              </a:spcBef>
              <a:tabLst>
                <a:tab pos="249780" algn="l"/>
              </a:tabLst>
            </a:pPr>
            <a:r>
              <a:rPr sz="1000" spc="34" baseline="38461" dirty="0">
                <a:latin typeface="Symbol"/>
                <a:cs typeface="Symbol"/>
              </a:rPr>
              <a:t></a:t>
            </a:r>
            <a:r>
              <a:rPr sz="700" spc="23" dirty="0">
                <a:latin typeface="Times New Roman"/>
                <a:cs typeface="Times New Roman"/>
              </a:rPr>
              <a:t>0</a:t>
            </a:r>
            <a:r>
              <a:rPr sz="700" spc="-13" dirty="0">
                <a:latin typeface="Times New Roman"/>
                <a:cs typeface="Times New Roman"/>
              </a:rPr>
              <a:t> </a:t>
            </a:r>
            <a:r>
              <a:rPr sz="700" spc="8" dirty="0">
                <a:latin typeface="Times New Roman"/>
                <a:cs typeface="Times New Roman"/>
              </a:rPr>
              <a:t>9	0</a:t>
            </a:r>
            <a:r>
              <a:rPr sz="700" spc="-33" dirty="0">
                <a:latin typeface="Times New Roman"/>
                <a:cs typeface="Times New Roman"/>
              </a:rPr>
              <a:t> </a:t>
            </a:r>
            <a:r>
              <a:rPr sz="700" spc="20" dirty="0">
                <a:latin typeface="Times New Roman"/>
                <a:cs typeface="Times New Roman"/>
              </a:rPr>
              <a:t>3</a:t>
            </a:r>
            <a:r>
              <a:rPr sz="1000" spc="30" baseline="38461" dirty="0">
                <a:latin typeface="Symbol"/>
                <a:cs typeface="Symbol"/>
              </a:rPr>
              <a:t></a:t>
            </a:r>
            <a:endParaRPr sz="1000" baseline="38461">
              <a:latin typeface="Symbol"/>
              <a:cs typeface="Symbol"/>
            </a:endParaRPr>
          </a:p>
        </p:txBody>
      </p:sp>
      <p:sp>
        <p:nvSpPr>
          <p:cNvPr id="33" name="object 33"/>
          <p:cNvSpPr txBox="1"/>
          <p:nvPr/>
        </p:nvSpPr>
        <p:spPr>
          <a:xfrm>
            <a:off x="616569" y="1316425"/>
            <a:ext cx="45781" cy="115038"/>
          </a:xfrm>
          <a:prstGeom prst="rect">
            <a:avLst/>
          </a:prstGeom>
        </p:spPr>
        <p:txBody>
          <a:bodyPr vert="horz" wrap="square" lIns="0" tIns="8006" rIns="0" bIns="0" rtlCol="0">
            <a:spAutoFit/>
          </a:bodyPr>
          <a:lstStyle/>
          <a:p>
            <a:pPr marL="6405">
              <a:spcBef>
                <a:spcPts val="63"/>
              </a:spcBef>
            </a:pPr>
            <a:r>
              <a:rPr sz="700" spc="8" dirty="0">
                <a:latin typeface="Symbol"/>
                <a:cs typeface="Symbol"/>
              </a:rPr>
              <a:t></a:t>
            </a:r>
            <a:endParaRPr sz="700">
              <a:latin typeface="Symbol"/>
              <a:cs typeface="Symbol"/>
            </a:endParaRPr>
          </a:p>
        </p:txBody>
      </p:sp>
      <p:sp>
        <p:nvSpPr>
          <p:cNvPr id="34" name="object 34"/>
          <p:cNvSpPr txBox="1"/>
          <p:nvPr/>
        </p:nvSpPr>
        <p:spPr>
          <a:xfrm>
            <a:off x="271132" y="1407390"/>
            <a:ext cx="180882" cy="115806"/>
          </a:xfrm>
          <a:prstGeom prst="rect">
            <a:avLst/>
          </a:prstGeom>
        </p:spPr>
        <p:txBody>
          <a:bodyPr vert="horz" wrap="square" lIns="0" tIns="8006" rIns="0" bIns="0" rtlCol="0">
            <a:spAutoFit/>
          </a:bodyPr>
          <a:lstStyle/>
          <a:p>
            <a:pPr marL="19214">
              <a:spcBef>
                <a:spcPts val="63"/>
              </a:spcBef>
            </a:pPr>
            <a:r>
              <a:rPr sz="1000" spc="38" baseline="6410" dirty="0">
                <a:latin typeface="Symbol"/>
                <a:cs typeface="Symbol"/>
              </a:rPr>
              <a:t></a:t>
            </a:r>
            <a:r>
              <a:rPr sz="700" spc="25" dirty="0">
                <a:latin typeface="Times New Roman"/>
                <a:cs typeface="Times New Roman"/>
              </a:rPr>
              <a:t>0</a:t>
            </a:r>
            <a:r>
              <a:rPr sz="600" spc="38" baseline="-25925" dirty="0">
                <a:latin typeface="Times New Roman"/>
                <a:cs typeface="Times New Roman"/>
              </a:rPr>
              <a:t>/</a:t>
            </a:r>
            <a:r>
              <a:rPr sz="700" spc="25" dirty="0">
                <a:latin typeface="Times New Roman"/>
                <a:cs typeface="Times New Roman"/>
              </a:rPr>
              <a:t>5</a:t>
            </a:r>
            <a:endParaRPr sz="700">
              <a:latin typeface="Times New Roman"/>
              <a:cs typeface="Times New Roman"/>
            </a:endParaRPr>
          </a:p>
        </p:txBody>
      </p:sp>
      <p:sp>
        <p:nvSpPr>
          <p:cNvPr id="35" name="object 35"/>
          <p:cNvSpPr txBox="1"/>
          <p:nvPr/>
        </p:nvSpPr>
        <p:spPr>
          <a:xfrm>
            <a:off x="492790" y="1407390"/>
            <a:ext cx="182483" cy="115806"/>
          </a:xfrm>
          <a:prstGeom prst="rect">
            <a:avLst/>
          </a:prstGeom>
        </p:spPr>
        <p:txBody>
          <a:bodyPr vert="horz" wrap="square" lIns="0" tIns="8006" rIns="0" bIns="0" rtlCol="0">
            <a:spAutoFit/>
          </a:bodyPr>
          <a:lstStyle/>
          <a:p>
            <a:pPr marL="19214">
              <a:spcBef>
                <a:spcPts val="63"/>
              </a:spcBef>
            </a:pPr>
            <a:r>
              <a:rPr sz="700" spc="28" dirty="0">
                <a:latin typeface="Times New Roman"/>
                <a:cs typeface="Times New Roman"/>
              </a:rPr>
              <a:t>0</a:t>
            </a:r>
            <a:r>
              <a:rPr sz="600" spc="41" baseline="-25925" dirty="0">
                <a:latin typeface="Times New Roman"/>
                <a:cs typeface="Times New Roman"/>
              </a:rPr>
              <a:t>/</a:t>
            </a:r>
            <a:r>
              <a:rPr sz="700" spc="28" dirty="0">
                <a:latin typeface="Times New Roman"/>
                <a:cs typeface="Times New Roman"/>
              </a:rPr>
              <a:t>7</a:t>
            </a:r>
            <a:r>
              <a:rPr sz="1000" spc="41" baseline="6410" dirty="0">
                <a:latin typeface="Symbol"/>
                <a:cs typeface="Symbol"/>
              </a:rPr>
              <a:t></a:t>
            </a:r>
            <a:endParaRPr sz="1000" baseline="6410">
              <a:latin typeface="Symbol"/>
              <a:cs typeface="Symbol"/>
            </a:endParaRPr>
          </a:p>
        </p:txBody>
      </p:sp>
      <p:sp>
        <p:nvSpPr>
          <p:cNvPr id="36" name="object 36"/>
          <p:cNvSpPr txBox="1"/>
          <p:nvPr/>
        </p:nvSpPr>
        <p:spPr>
          <a:xfrm>
            <a:off x="116880" y="1343576"/>
            <a:ext cx="225703" cy="115806"/>
          </a:xfrm>
          <a:prstGeom prst="rect">
            <a:avLst/>
          </a:prstGeom>
        </p:spPr>
        <p:txBody>
          <a:bodyPr vert="horz" wrap="square" lIns="0" tIns="8006" rIns="0" bIns="0" rtlCol="0">
            <a:spAutoFit/>
          </a:bodyPr>
          <a:lstStyle/>
          <a:p>
            <a:pPr marL="19214">
              <a:spcBef>
                <a:spcPts val="63"/>
              </a:spcBef>
            </a:pPr>
            <a:r>
              <a:rPr sz="700" b="1" spc="13" dirty="0">
                <a:latin typeface="Times New Roman"/>
                <a:cs typeface="Times New Roman"/>
              </a:rPr>
              <a:t>w</a:t>
            </a:r>
            <a:r>
              <a:rPr sz="700" b="1" spc="3" dirty="0">
                <a:latin typeface="Times New Roman"/>
                <a:cs typeface="Times New Roman"/>
              </a:rPr>
              <a:t> </a:t>
            </a:r>
            <a:r>
              <a:rPr sz="700" spc="10" dirty="0">
                <a:latin typeface="Symbol"/>
                <a:cs typeface="Symbol"/>
              </a:rPr>
              <a:t></a:t>
            </a:r>
            <a:r>
              <a:rPr sz="700" spc="-10" dirty="0">
                <a:latin typeface="Times New Roman"/>
                <a:cs typeface="Times New Roman"/>
              </a:rPr>
              <a:t> </a:t>
            </a:r>
            <a:r>
              <a:rPr sz="1000" spc="11" baseline="17094" dirty="0">
                <a:latin typeface="Symbol"/>
                <a:cs typeface="Symbol"/>
              </a:rPr>
              <a:t></a:t>
            </a:r>
            <a:endParaRPr sz="1000" baseline="17094">
              <a:latin typeface="Symbol"/>
              <a:cs typeface="Symbol"/>
            </a:endParaRPr>
          </a:p>
        </p:txBody>
      </p:sp>
      <p:sp>
        <p:nvSpPr>
          <p:cNvPr id="37" name="object 37"/>
          <p:cNvSpPr txBox="1"/>
          <p:nvPr/>
        </p:nvSpPr>
        <p:spPr>
          <a:xfrm>
            <a:off x="271131" y="1545926"/>
            <a:ext cx="71393" cy="115806"/>
          </a:xfrm>
          <a:prstGeom prst="rect">
            <a:avLst/>
          </a:prstGeom>
        </p:spPr>
        <p:txBody>
          <a:bodyPr vert="horz" wrap="square" lIns="0" tIns="8006" rIns="0" bIns="0" rtlCol="0">
            <a:spAutoFit/>
          </a:bodyPr>
          <a:lstStyle/>
          <a:p>
            <a:pPr marL="19214">
              <a:spcBef>
                <a:spcPts val="63"/>
              </a:spcBef>
            </a:pPr>
            <a:r>
              <a:rPr sz="700" spc="-124" dirty="0">
                <a:latin typeface="Symbol"/>
                <a:cs typeface="Symbol"/>
              </a:rPr>
              <a:t></a:t>
            </a:r>
            <a:r>
              <a:rPr sz="1000" spc="-185" baseline="-8547" dirty="0">
                <a:latin typeface="Symbol"/>
                <a:cs typeface="Symbol"/>
              </a:rPr>
              <a:t></a:t>
            </a:r>
            <a:endParaRPr sz="1000" baseline="-8547">
              <a:latin typeface="Symbol"/>
              <a:cs typeface="Symbol"/>
            </a:endParaRPr>
          </a:p>
        </p:txBody>
      </p:sp>
      <p:sp>
        <p:nvSpPr>
          <p:cNvPr id="38" name="object 38"/>
          <p:cNvSpPr txBox="1"/>
          <p:nvPr/>
        </p:nvSpPr>
        <p:spPr>
          <a:xfrm>
            <a:off x="603763" y="1545926"/>
            <a:ext cx="71393" cy="115806"/>
          </a:xfrm>
          <a:prstGeom prst="rect">
            <a:avLst/>
          </a:prstGeom>
        </p:spPr>
        <p:txBody>
          <a:bodyPr vert="horz" wrap="square" lIns="0" tIns="8006" rIns="0" bIns="0" rtlCol="0">
            <a:spAutoFit/>
          </a:bodyPr>
          <a:lstStyle/>
          <a:p>
            <a:pPr marL="19214">
              <a:spcBef>
                <a:spcPts val="63"/>
              </a:spcBef>
            </a:pPr>
            <a:r>
              <a:rPr sz="700" spc="-124" dirty="0">
                <a:latin typeface="Symbol"/>
                <a:cs typeface="Symbol"/>
              </a:rPr>
              <a:t></a:t>
            </a:r>
            <a:r>
              <a:rPr sz="1000" spc="-185" baseline="-8547" dirty="0">
                <a:latin typeface="Symbol"/>
                <a:cs typeface="Symbol"/>
              </a:rPr>
              <a:t></a:t>
            </a:r>
            <a:endParaRPr sz="1000" baseline="-8547">
              <a:latin typeface="Symbol"/>
              <a:cs typeface="Symbol"/>
            </a:endParaRPr>
          </a:p>
        </p:txBody>
      </p:sp>
      <p:sp>
        <p:nvSpPr>
          <p:cNvPr id="39" name="object 39"/>
          <p:cNvSpPr txBox="1">
            <a:spLocks noGrp="1"/>
          </p:cNvSpPr>
          <p:nvPr>
            <p:ph type="title"/>
          </p:nvPr>
        </p:nvSpPr>
        <p:spPr>
          <a:xfrm>
            <a:off x="231785" y="345498"/>
            <a:ext cx="18446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40" name="object 40"/>
          <p:cNvSpPr txBox="1"/>
          <p:nvPr/>
        </p:nvSpPr>
        <p:spPr>
          <a:xfrm>
            <a:off x="846593" y="1309932"/>
            <a:ext cx="1057122"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Distance</a:t>
            </a:r>
            <a:r>
              <a:rPr sz="900" spc="-40" dirty="0">
                <a:latin typeface="Tahoma"/>
                <a:cs typeface="Tahoma"/>
              </a:rPr>
              <a:t> </a:t>
            </a:r>
            <a:r>
              <a:rPr sz="900" spc="-3" dirty="0">
                <a:latin typeface="Tahoma"/>
                <a:cs typeface="Tahoma"/>
              </a:rPr>
              <a:t>calculation:</a:t>
            </a:r>
            <a:endParaRPr sz="900">
              <a:latin typeface="Tahoma"/>
              <a:cs typeface="Tahoma"/>
            </a:endParaRPr>
          </a:p>
        </p:txBody>
      </p:sp>
      <p:sp>
        <p:nvSpPr>
          <p:cNvPr id="41" name="object 41"/>
          <p:cNvSpPr/>
          <p:nvPr/>
        </p:nvSpPr>
        <p:spPr>
          <a:xfrm>
            <a:off x="4230919" y="1366996"/>
            <a:ext cx="230505" cy="214054"/>
          </a:xfrm>
          <a:custGeom>
            <a:avLst/>
            <a:gdLst/>
            <a:ahLst/>
            <a:cxnLst/>
            <a:rect l="l" t="t" r="r" b="b"/>
            <a:pathLst>
              <a:path w="457200" h="424180">
                <a:moveTo>
                  <a:pt x="0" y="211836"/>
                </a:moveTo>
                <a:lnTo>
                  <a:pt x="4644" y="169151"/>
                </a:lnTo>
                <a:lnTo>
                  <a:pt x="17966" y="129391"/>
                </a:lnTo>
                <a:lnTo>
                  <a:pt x="39045" y="93408"/>
                </a:lnTo>
                <a:lnTo>
                  <a:pt x="66960" y="62055"/>
                </a:lnTo>
                <a:lnTo>
                  <a:pt x="100793" y="36185"/>
                </a:lnTo>
                <a:lnTo>
                  <a:pt x="139624" y="16650"/>
                </a:lnTo>
                <a:lnTo>
                  <a:pt x="182533" y="4304"/>
                </a:lnTo>
                <a:lnTo>
                  <a:pt x="228600" y="0"/>
                </a:lnTo>
                <a:lnTo>
                  <a:pt x="274666" y="4304"/>
                </a:lnTo>
                <a:lnTo>
                  <a:pt x="317575" y="16650"/>
                </a:lnTo>
                <a:lnTo>
                  <a:pt x="356406" y="36185"/>
                </a:lnTo>
                <a:lnTo>
                  <a:pt x="390239" y="62055"/>
                </a:lnTo>
                <a:lnTo>
                  <a:pt x="418154" y="93408"/>
                </a:lnTo>
                <a:lnTo>
                  <a:pt x="439233" y="129391"/>
                </a:lnTo>
                <a:lnTo>
                  <a:pt x="452555" y="169151"/>
                </a:lnTo>
                <a:lnTo>
                  <a:pt x="457200" y="211836"/>
                </a:lnTo>
                <a:lnTo>
                  <a:pt x="452555" y="254520"/>
                </a:lnTo>
                <a:lnTo>
                  <a:pt x="439233" y="294280"/>
                </a:lnTo>
                <a:lnTo>
                  <a:pt x="418154" y="330263"/>
                </a:lnTo>
                <a:lnTo>
                  <a:pt x="390239" y="361616"/>
                </a:lnTo>
                <a:lnTo>
                  <a:pt x="356406" y="387486"/>
                </a:lnTo>
                <a:lnTo>
                  <a:pt x="317575" y="407021"/>
                </a:lnTo>
                <a:lnTo>
                  <a:pt x="274666" y="419367"/>
                </a:lnTo>
                <a:lnTo>
                  <a:pt x="228600" y="423672"/>
                </a:lnTo>
                <a:lnTo>
                  <a:pt x="182533" y="419367"/>
                </a:lnTo>
                <a:lnTo>
                  <a:pt x="139624" y="407021"/>
                </a:lnTo>
                <a:lnTo>
                  <a:pt x="100793" y="387486"/>
                </a:lnTo>
                <a:lnTo>
                  <a:pt x="66960" y="361616"/>
                </a:lnTo>
                <a:lnTo>
                  <a:pt x="39045" y="330263"/>
                </a:lnTo>
                <a:lnTo>
                  <a:pt x="17966" y="294280"/>
                </a:lnTo>
                <a:lnTo>
                  <a:pt x="4644" y="254520"/>
                </a:lnTo>
                <a:lnTo>
                  <a:pt x="0" y="211836"/>
                </a:lnTo>
                <a:close/>
              </a:path>
            </a:pathLst>
          </a:custGeom>
          <a:ln w="22860">
            <a:solidFill>
              <a:srgbClr val="FF0000"/>
            </a:solidFill>
            <a:prstDash val="sysDash"/>
          </a:ln>
        </p:spPr>
        <p:txBody>
          <a:bodyPr wrap="square" lIns="0" tIns="0" rIns="0" bIns="0" rtlCol="0"/>
          <a:lstStyle/>
          <a:p>
            <a:endParaRPr/>
          </a:p>
        </p:txBody>
      </p:sp>
      <p:sp>
        <p:nvSpPr>
          <p:cNvPr id="42" name="object 42"/>
          <p:cNvSpPr txBox="1"/>
          <p:nvPr/>
        </p:nvSpPr>
        <p:spPr>
          <a:xfrm>
            <a:off x="923429" y="1789336"/>
            <a:ext cx="2132491"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10" dirty="0">
                <a:latin typeface="Tahoma"/>
                <a:cs typeface="Tahoma"/>
              </a:rPr>
              <a:t> </a:t>
            </a:r>
            <a:r>
              <a:rPr sz="900" spc="-3" dirty="0">
                <a:latin typeface="Tahoma"/>
                <a:cs typeface="Tahoma"/>
              </a:rPr>
              <a:t>i/p</a:t>
            </a:r>
            <a:r>
              <a:rPr sz="900" spc="3" dirty="0">
                <a:latin typeface="Tahoma"/>
                <a:cs typeface="Tahoma"/>
              </a:rPr>
              <a:t> </a:t>
            </a:r>
            <a:r>
              <a:rPr sz="900" spc="-5" dirty="0">
                <a:latin typeface="Tahoma"/>
                <a:cs typeface="Tahoma"/>
              </a:rPr>
              <a:t>vector </a:t>
            </a:r>
            <a:r>
              <a:rPr sz="900" dirty="0">
                <a:latin typeface="Tahoma"/>
                <a:cs typeface="Tahoma"/>
              </a:rPr>
              <a:t>is </a:t>
            </a:r>
            <a:r>
              <a:rPr sz="900" spc="-3" dirty="0">
                <a:latin typeface="Tahoma"/>
                <a:cs typeface="Tahoma"/>
              </a:rPr>
              <a:t>closest</a:t>
            </a:r>
            <a:r>
              <a:rPr sz="900" spc="-10" dirty="0">
                <a:latin typeface="Tahoma"/>
                <a:cs typeface="Tahoma"/>
              </a:rPr>
              <a:t> </a:t>
            </a:r>
            <a:r>
              <a:rPr sz="900" spc="-3" dirty="0">
                <a:latin typeface="Tahoma"/>
                <a:cs typeface="Tahoma"/>
              </a:rPr>
              <a:t>to o/p </a:t>
            </a:r>
            <a:r>
              <a:rPr sz="900" dirty="0">
                <a:latin typeface="Tahoma"/>
                <a:cs typeface="Tahoma"/>
              </a:rPr>
              <a:t>node</a:t>
            </a:r>
            <a:r>
              <a:rPr sz="900" spc="3" dirty="0">
                <a:latin typeface="Tahoma"/>
                <a:cs typeface="Tahoma"/>
              </a:rPr>
              <a:t> </a:t>
            </a:r>
            <a:r>
              <a:rPr sz="900" dirty="0">
                <a:latin typeface="Tahoma"/>
                <a:cs typeface="Tahoma"/>
              </a:rPr>
              <a:t>2, </a:t>
            </a:r>
            <a:r>
              <a:rPr sz="900" spc="-3" dirty="0">
                <a:latin typeface="Tahoma"/>
                <a:cs typeface="Tahoma"/>
              </a:rPr>
              <a:t>so</a:t>
            </a:r>
            <a:endParaRPr sz="900">
              <a:latin typeface="Tahoma"/>
              <a:cs typeface="Tahoma"/>
            </a:endParaRPr>
          </a:p>
        </p:txBody>
      </p:sp>
      <p:sp>
        <p:nvSpPr>
          <p:cNvPr id="43" name="object 43"/>
          <p:cNvSpPr txBox="1"/>
          <p:nvPr/>
        </p:nvSpPr>
        <p:spPr>
          <a:xfrm>
            <a:off x="67666" y="2136949"/>
            <a:ext cx="1424009" cy="288596"/>
          </a:xfrm>
          <a:prstGeom prst="rect">
            <a:avLst/>
          </a:prstGeom>
        </p:spPr>
        <p:txBody>
          <a:bodyPr vert="horz" wrap="square" lIns="0" tIns="6405" rIns="0" bIns="0" rtlCol="0">
            <a:spAutoFit/>
          </a:bodyPr>
          <a:lstStyle/>
          <a:p>
            <a:pPr marL="6405">
              <a:lnSpc>
                <a:spcPts val="1079"/>
              </a:lnSpc>
              <a:spcBef>
                <a:spcPts val="50"/>
              </a:spcBef>
            </a:pPr>
            <a:r>
              <a:rPr sz="900" dirty="0">
                <a:latin typeface="Tahoma"/>
                <a:cs typeface="Tahoma"/>
              </a:rPr>
              <a:t>The</a:t>
            </a:r>
            <a:r>
              <a:rPr sz="900" spc="-15" dirty="0">
                <a:latin typeface="Tahoma"/>
                <a:cs typeface="Tahoma"/>
              </a:rPr>
              <a:t> </a:t>
            </a:r>
            <a:r>
              <a:rPr sz="900" spc="-3" dirty="0">
                <a:latin typeface="Tahoma"/>
                <a:cs typeface="Tahoma"/>
              </a:rPr>
              <a:t>weights</a:t>
            </a:r>
            <a:r>
              <a:rPr sz="900" spc="-8" dirty="0">
                <a:latin typeface="Tahoma"/>
                <a:cs typeface="Tahoma"/>
              </a:rPr>
              <a:t> </a:t>
            </a:r>
            <a:r>
              <a:rPr sz="900" dirty="0">
                <a:latin typeface="Tahoma"/>
                <a:cs typeface="Tahoma"/>
              </a:rPr>
              <a:t>on</a:t>
            </a:r>
            <a:r>
              <a:rPr sz="900" spc="-8" dirty="0">
                <a:latin typeface="Tahoma"/>
                <a:cs typeface="Tahoma"/>
              </a:rPr>
              <a:t> </a:t>
            </a:r>
            <a:r>
              <a:rPr sz="900" spc="-3" dirty="0">
                <a:latin typeface="Tahoma"/>
                <a:cs typeface="Tahoma"/>
              </a:rPr>
              <a:t>the</a:t>
            </a:r>
            <a:r>
              <a:rPr sz="900" spc="-13" dirty="0">
                <a:latin typeface="Tahoma"/>
                <a:cs typeface="Tahoma"/>
              </a:rPr>
              <a:t> </a:t>
            </a:r>
            <a:r>
              <a:rPr sz="900" spc="-3" dirty="0">
                <a:latin typeface="Tahoma"/>
                <a:cs typeface="Tahoma"/>
              </a:rPr>
              <a:t>winning</a:t>
            </a:r>
            <a:endParaRPr sz="900">
              <a:latin typeface="Tahoma"/>
              <a:cs typeface="Tahoma"/>
            </a:endParaRPr>
          </a:p>
          <a:p>
            <a:pPr marL="6405">
              <a:lnSpc>
                <a:spcPts val="1079"/>
              </a:lnSpc>
            </a:pPr>
            <a:r>
              <a:rPr sz="900" dirty="0">
                <a:latin typeface="Tahoma"/>
                <a:cs typeface="Tahoma"/>
              </a:rPr>
              <a:t>unit</a:t>
            </a:r>
            <a:r>
              <a:rPr sz="900" spc="-23" dirty="0">
                <a:latin typeface="Tahoma"/>
                <a:cs typeface="Tahoma"/>
              </a:rPr>
              <a:t> </a:t>
            </a:r>
            <a:r>
              <a:rPr sz="900" spc="-3" dirty="0">
                <a:latin typeface="Tahoma"/>
                <a:cs typeface="Tahoma"/>
              </a:rPr>
              <a:t>are</a:t>
            </a:r>
            <a:r>
              <a:rPr sz="900" spc="-8" dirty="0">
                <a:latin typeface="Tahoma"/>
                <a:cs typeface="Tahoma"/>
              </a:rPr>
              <a:t> </a:t>
            </a:r>
            <a:r>
              <a:rPr sz="900" dirty="0">
                <a:latin typeface="Tahoma"/>
                <a:cs typeface="Tahoma"/>
              </a:rPr>
              <a:t>updated</a:t>
            </a:r>
            <a:endParaRPr sz="900">
              <a:latin typeface="Tahoma"/>
              <a:cs typeface="Tahoma"/>
            </a:endParaRPr>
          </a:p>
        </p:txBody>
      </p:sp>
      <p:pic>
        <p:nvPicPr>
          <p:cNvPr id="44" name="object 44"/>
          <p:cNvPicPr/>
          <p:nvPr/>
        </p:nvPicPr>
        <p:blipFill>
          <a:blip r:embed="rId2" cstate="print"/>
          <a:stretch>
            <a:fillRect/>
          </a:stretch>
        </p:blipFill>
        <p:spPr>
          <a:xfrm>
            <a:off x="1534394" y="2177965"/>
            <a:ext cx="81445" cy="108437"/>
          </a:xfrm>
          <a:prstGeom prst="rect">
            <a:avLst/>
          </a:prstGeom>
        </p:spPr>
      </p:pic>
      <p:sp>
        <p:nvSpPr>
          <p:cNvPr id="45" name="object 45"/>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41</a:t>
            </a:fld>
            <a:endParaRPr sz="700">
              <a:latin typeface="Tahoma"/>
              <a:cs typeface="Tahom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902" y="979578"/>
            <a:ext cx="458448" cy="144967"/>
          </a:xfrm>
          <a:prstGeom prst="rect">
            <a:avLst/>
          </a:prstGeom>
        </p:spPr>
        <p:txBody>
          <a:bodyPr vert="horz" wrap="square" lIns="0" tIns="6405" rIns="0" bIns="0" rtlCol="0">
            <a:spAutoFit/>
          </a:bodyPr>
          <a:lstStyle/>
          <a:p>
            <a:pPr marL="6405">
              <a:spcBef>
                <a:spcPts val="50"/>
              </a:spcBef>
            </a:pPr>
            <a:r>
              <a:rPr sz="900" spc="-53" dirty="0">
                <a:latin typeface="Times New Roman"/>
                <a:cs typeface="Times New Roman"/>
              </a:rPr>
              <a:t>(</a:t>
            </a:r>
            <a:r>
              <a:rPr sz="900" spc="-151" dirty="0">
                <a:latin typeface="Times New Roman"/>
                <a:cs typeface="Times New Roman"/>
              </a:rPr>
              <a:t>1</a:t>
            </a:r>
            <a:r>
              <a:rPr sz="900" spc="23" dirty="0">
                <a:latin typeface="Times New Roman"/>
                <a:cs typeface="Times New Roman"/>
              </a:rPr>
              <a:t>,</a:t>
            </a:r>
            <a:r>
              <a:rPr sz="900" spc="-78" dirty="0">
                <a:latin typeface="Times New Roman"/>
                <a:cs typeface="Times New Roman"/>
              </a:rPr>
              <a:t> </a:t>
            </a:r>
            <a:r>
              <a:rPr sz="900" spc="-151" dirty="0">
                <a:latin typeface="Times New Roman"/>
                <a:cs typeface="Times New Roman"/>
              </a:rPr>
              <a:t>1</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48" dirty="0">
                <a:latin typeface="Times New Roman"/>
                <a:cs typeface="Times New Roman"/>
              </a:rPr>
              <a:t>0</a:t>
            </a:r>
            <a:r>
              <a:rPr sz="900" spc="3" dirty="0">
                <a:latin typeface="Times New Roman"/>
                <a:cs typeface="Times New Roman"/>
              </a:rPr>
              <a:t>)</a:t>
            </a:r>
            <a:r>
              <a:rPr sz="900" spc="25" dirty="0">
                <a:latin typeface="Times New Roman"/>
                <a:cs typeface="Times New Roman"/>
              </a:rPr>
              <a:t>;</a:t>
            </a:r>
            <a:endParaRPr sz="900">
              <a:latin typeface="Times New Roman"/>
              <a:cs typeface="Times New Roman"/>
            </a:endParaRPr>
          </a:p>
        </p:txBody>
      </p:sp>
      <p:sp>
        <p:nvSpPr>
          <p:cNvPr id="3" name="object 3"/>
          <p:cNvSpPr txBox="1"/>
          <p:nvPr/>
        </p:nvSpPr>
        <p:spPr>
          <a:xfrm>
            <a:off x="777329" y="979578"/>
            <a:ext cx="466132" cy="144967"/>
          </a:xfrm>
          <a:prstGeom prst="rect">
            <a:avLst/>
          </a:prstGeom>
        </p:spPr>
        <p:txBody>
          <a:bodyPr vert="horz" wrap="square" lIns="0" tIns="6405" rIns="0" bIns="0" rtlCol="0">
            <a:spAutoFit/>
          </a:bodyPr>
          <a:lstStyle/>
          <a:p>
            <a:pPr marL="6405">
              <a:spcBef>
                <a:spcPts val="50"/>
              </a:spcBef>
            </a:pPr>
            <a:r>
              <a:rPr sz="900" spc="-83" dirty="0">
                <a:latin typeface="Times New Roman"/>
                <a:cs typeface="Times New Roman"/>
              </a:rPr>
              <a:t>(</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78" dirty="0">
                <a:latin typeface="Times New Roman"/>
                <a:cs typeface="Times New Roman"/>
              </a:rPr>
              <a:t> </a:t>
            </a:r>
            <a:r>
              <a:rPr sz="900" spc="-139" dirty="0">
                <a:latin typeface="Times New Roman"/>
                <a:cs typeface="Times New Roman"/>
              </a:rPr>
              <a:t>1</a:t>
            </a:r>
            <a:r>
              <a:rPr sz="900" spc="3" dirty="0">
                <a:latin typeface="Times New Roman"/>
                <a:cs typeface="Times New Roman"/>
              </a:rPr>
              <a:t>)</a:t>
            </a:r>
            <a:r>
              <a:rPr sz="900" spc="25" dirty="0">
                <a:latin typeface="Times New Roman"/>
                <a:cs typeface="Times New Roman"/>
              </a:rPr>
              <a:t>;</a:t>
            </a:r>
            <a:endParaRPr sz="900">
              <a:latin typeface="Times New Roman"/>
              <a:cs typeface="Times New Roman"/>
            </a:endParaRPr>
          </a:p>
        </p:txBody>
      </p:sp>
      <p:sp>
        <p:nvSpPr>
          <p:cNvPr id="4" name="object 4"/>
          <p:cNvSpPr txBox="1"/>
          <p:nvPr/>
        </p:nvSpPr>
        <p:spPr>
          <a:xfrm>
            <a:off x="1339782" y="979578"/>
            <a:ext cx="947311" cy="144967"/>
          </a:xfrm>
          <a:prstGeom prst="rect">
            <a:avLst/>
          </a:prstGeom>
        </p:spPr>
        <p:txBody>
          <a:bodyPr vert="horz" wrap="square" lIns="0" tIns="6405" rIns="0" bIns="0" rtlCol="0">
            <a:spAutoFit/>
          </a:bodyPr>
          <a:lstStyle/>
          <a:p>
            <a:pPr marL="6405">
              <a:spcBef>
                <a:spcPts val="50"/>
              </a:spcBef>
              <a:tabLst>
                <a:tab pos="528060" algn="l"/>
              </a:tabLst>
            </a:pPr>
            <a:r>
              <a:rPr sz="900" spc="-50" dirty="0">
                <a:latin typeface="Times New Roman"/>
                <a:cs typeface="Times New Roman"/>
              </a:rPr>
              <a:t>(</a:t>
            </a:r>
            <a:r>
              <a:rPr sz="900" spc="-154" dirty="0">
                <a:latin typeface="Times New Roman"/>
                <a:cs typeface="Times New Roman"/>
              </a:rPr>
              <a:t>1</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50"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78" dirty="0">
                <a:latin typeface="Times New Roman"/>
                <a:cs typeface="Times New Roman"/>
              </a:rPr>
              <a:t>(</a:t>
            </a:r>
            <a:r>
              <a:rPr sz="900" spc="-66" dirty="0">
                <a:latin typeface="Times New Roman"/>
                <a:cs typeface="Times New Roman"/>
              </a:rPr>
              <a:t>0</a:t>
            </a:r>
            <a:r>
              <a:rPr sz="900" spc="23" dirty="0">
                <a:latin typeface="Times New Roman"/>
                <a:cs typeface="Times New Roman"/>
              </a:rPr>
              <a:t>,</a:t>
            </a:r>
            <a:r>
              <a:rPr sz="900" spc="-103" dirty="0">
                <a:latin typeface="Times New Roman"/>
                <a:cs typeface="Times New Roman"/>
              </a:rPr>
              <a:t> </a:t>
            </a:r>
            <a:r>
              <a:rPr sz="900" spc="-66" dirty="0">
                <a:latin typeface="Times New Roman"/>
                <a:cs typeface="Times New Roman"/>
              </a:rPr>
              <a:t>0</a:t>
            </a:r>
            <a:r>
              <a:rPr sz="900" spc="23" dirty="0">
                <a:latin typeface="Times New Roman"/>
                <a:cs typeface="Times New Roman"/>
              </a:rPr>
              <a:t>,</a:t>
            </a:r>
            <a:r>
              <a:rPr sz="900" spc="-73" dirty="0">
                <a:latin typeface="Times New Roman"/>
                <a:cs typeface="Times New Roman"/>
              </a:rPr>
              <a:t> </a:t>
            </a:r>
            <a:r>
              <a:rPr sz="900" spc="-156" dirty="0">
                <a:latin typeface="Times New Roman"/>
                <a:cs typeface="Times New Roman"/>
              </a:rPr>
              <a:t>1</a:t>
            </a:r>
            <a:r>
              <a:rPr sz="900" spc="23" dirty="0">
                <a:latin typeface="Times New Roman"/>
                <a:cs typeface="Times New Roman"/>
              </a:rPr>
              <a:t>,</a:t>
            </a:r>
            <a:r>
              <a:rPr sz="900" spc="-73" dirty="0">
                <a:latin typeface="Times New Roman"/>
                <a:cs typeface="Times New Roman"/>
              </a:rPr>
              <a:t> </a:t>
            </a:r>
            <a:r>
              <a:rPr sz="900" spc="-144" dirty="0">
                <a:latin typeface="Times New Roman"/>
                <a:cs typeface="Times New Roman"/>
              </a:rPr>
              <a:t>1</a:t>
            </a:r>
            <a:r>
              <a:rPr sz="900" spc="33" dirty="0">
                <a:latin typeface="Times New Roman"/>
                <a:cs typeface="Times New Roman"/>
              </a:rPr>
              <a:t>)</a:t>
            </a:r>
            <a:endParaRPr sz="900">
              <a:latin typeface="Times New Roman"/>
              <a:cs typeface="Times New Roman"/>
            </a:endParaRPr>
          </a:p>
        </p:txBody>
      </p:sp>
      <p:sp>
        <p:nvSpPr>
          <p:cNvPr id="5" name="object 5"/>
          <p:cNvSpPr/>
          <p:nvPr/>
        </p:nvSpPr>
        <p:spPr>
          <a:xfrm>
            <a:off x="768733" y="973240"/>
            <a:ext cx="499428" cy="230717"/>
          </a:xfrm>
          <a:custGeom>
            <a:avLst/>
            <a:gdLst/>
            <a:ahLst/>
            <a:cxnLst/>
            <a:rect l="l" t="t" r="r" b="b"/>
            <a:pathLst>
              <a:path w="990600" h="457200">
                <a:moveTo>
                  <a:pt x="0" y="76200"/>
                </a:moveTo>
                <a:lnTo>
                  <a:pt x="5994" y="46559"/>
                </a:lnTo>
                <a:lnTo>
                  <a:pt x="22336" y="22336"/>
                </a:lnTo>
                <a:lnTo>
                  <a:pt x="46559" y="5994"/>
                </a:lnTo>
                <a:lnTo>
                  <a:pt x="76200" y="0"/>
                </a:lnTo>
                <a:lnTo>
                  <a:pt x="914400" y="0"/>
                </a:lnTo>
                <a:lnTo>
                  <a:pt x="944040" y="5994"/>
                </a:lnTo>
                <a:lnTo>
                  <a:pt x="968263" y="22336"/>
                </a:lnTo>
                <a:lnTo>
                  <a:pt x="984605" y="46559"/>
                </a:lnTo>
                <a:lnTo>
                  <a:pt x="990600" y="76200"/>
                </a:lnTo>
                <a:lnTo>
                  <a:pt x="990600" y="381000"/>
                </a:lnTo>
                <a:lnTo>
                  <a:pt x="984605" y="410640"/>
                </a:lnTo>
                <a:lnTo>
                  <a:pt x="968263" y="434863"/>
                </a:lnTo>
                <a:lnTo>
                  <a:pt x="944040" y="451205"/>
                </a:lnTo>
                <a:lnTo>
                  <a:pt x="914400" y="457200"/>
                </a:lnTo>
                <a:lnTo>
                  <a:pt x="76200" y="457200"/>
                </a:lnTo>
                <a:lnTo>
                  <a:pt x="46559" y="451205"/>
                </a:lnTo>
                <a:lnTo>
                  <a:pt x="22336" y="434863"/>
                </a:lnTo>
                <a:lnTo>
                  <a:pt x="5994" y="410640"/>
                </a:lnTo>
                <a:lnTo>
                  <a:pt x="0" y="381000"/>
                </a:lnTo>
                <a:lnTo>
                  <a:pt x="0" y="76200"/>
                </a:lnTo>
                <a:close/>
              </a:path>
            </a:pathLst>
          </a:custGeom>
          <a:ln w="25908">
            <a:solidFill>
              <a:srgbClr val="FF33CC"/>
            </a:solidFill>
          </a:ln>
        </p:spPr>
        <p:txBody>
          <a:bodyPr wrap="square" lIns="0" tIns="0" rIns="0" bIns="0" rtlCol="0"/>
          <a:lstStyle/>
          <a:p>
            <a:endParaRPr/>
          </a:p>
        </p:txBody>
      </p:sp>
      <p:sp>
        <p:nvSpPr>
          <p:cNvPr id="6" name="object 6"/>
          <p:cNvSpPr txBox="1"/>
          <p:nvPr/>
        </p:nvSpPr>
        <p:spPr>
          <a:xfrm>
            <a:off x="271131" y="1360109"/>
            <a:ext cx="181203" cy="115806"/>
          </a:xfrm>
          <a:prstGeom prst="rect">
            <a:avLst/>
          </a:prstGeom>
        </p:spPr>
        <p:txBody>
          <a:bodyPr vert="horz" wrap="square" lIns="0" tIns="8006" rIns="0" bIns="0" rtlCol="0">
            <a:spAutoFit/>
          </a:bodyPr>
          <a:lstStyle/>
          <a:p>
            <a:pPr marL="19214">
              <a:spcBef>
                <a:spcPts val="63"/>
              </a:spcBef>
            </a:pPr>
            <a:r>
              <a:rPr sz="700" spc="23" dirty="0">
                <a:latin typeface="Symbol"/>
                <a:cs typeface="Symbol"/>
              </a:rPr>
              <a:t></a:t>
            </a:r>
            <a:r>
              <a:rPr sz="1000" spc="41" baseline="2136" dirty="0">
                <a:latin typeface="Times New Roman"/>
                <a:cs typeface="Times New Roman"/>
              </a:rPr>
              <a:t>0</a:t>
            </a:r>
            <a:r>
              <a:rPr sz="600" spc="4" baseline="-22222" dirty="0">
                <a:latin typeface="Times New Roman"/>
                <a:cs typeface="Times New Roman"/>
              </a:rPr>
              <a:t>/</a:t>
            </a:r>
            <a:r>
              <a:rPr sz="600" spc="-79" baseline="-22222" dirty="0">
                <a:latin typeface="Times New Roman"/>
                <a:cs typeface="Times New Roman"/>
              </a:rPr>
              <a:t> </a:t>
            </a:r>
            <a:r>
              <a:rPr sz="1000" spc="11" baseline="2136" dirty="0">
                <a:latin typeface="Times New Roman"/>
                <a:cs typeface="Times New Roman"/>
              </a:rPr>
              <a:t>2</a:t>
            </a:r>
            <a:endParaRPr sz="1000" baseline="2136">
              <a:latin typeface="Times New Roman"/>
              <a:cs typeface="Times New Roman"/>
            </a:endParaRPr>
          </a:p>
        </p:txBody>
      </p:sp>
      <p:sp>
        <p:nvSpPr>
          <p:cNvPr id="7" name="object 7"/>
          <p:cNvSpPr txBox="1"/>
          <p:nvPr/>
        </p:nvSpPr>
        <p:spPr>
          <a:xfrm>
            <a:off x="495061" y="1360109"/>
            <a:ext cx="180242" cy="115806"/>
          </a:xfrm>
          <a:prstGeom prst="rect">
            <a:avLst/>
          </a:prstGeom>
        </p:spPr>
        <p:txBody>
          <a:bodyPr vert="horz" wrap="square" lIns="0" tIns="8006" rIns="0" bIns="0" rtlCol="0">
            <a:spAutoFit/>
          </a:bodyPr>
          <a:lstStyle/>
          <a:p>
            <a:pPr marL="19214">
              <a:spcBef>
                <a:spcPts val="63"/>
              </a:spcBef>
            </a:pPr>
            <a:r>
              <a:rPr sz="1000" spc="34" baseline="2136" dirty="0">
                <a:latin typeface="Times New Roman"/>
                <a:cs typeface="Times New Roman"/>
              </a:rPr>
              <a:t>0</a:t>
            </a:r>
            <a:r>
              <a:rPr sz="600" spc="34" baseline="-22222" dirty="0">
                <a:latin typeface="Times New Roman"/>
                <a:cs typeface="Times New Roman"/>
              </a:rPr>
              <a:t>/</a:t>
            </a:r>
            <a:r>
              <a:rPr sz="1000" spc="34" baseline="2136" dirty="0">
                <a:latin typeface="Times New Roman"/>
                <a:cs typeface="Times New Roman"/>
              </a:rPr>
              <a:t>8</a:t>
            </a:r>
            <a:r>
              <a:rPr sz="700" spc="23" dirty="0">
                <a:latin typeface="Symbol"/>
                <a:cs typeface="Symbol"/>
              </a:rPr>
              <a:t></a:t>
            </a:r>
            <a:endParaRPr sz="700">
              <a:latin typeface="Symbol"/>
              <a:cs typeface="Symbol"/>
            </a:endParaRPr>
          </a:p>
        </p:txBody>
      </p:sp>
      <p:sp>
        <p:nvSpPr>
          <p:cNvPr id="8" name="object 8"/>
          <p:cNvSpPr txBox="1"/>
          <p:nvPr/>
        </p:nvSpPr>
        <p:spPr>
          <a:xfrm>
            <a:off x="365506" y="1541324"/>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9" name="object 9"/>
          <p:cNvSpPr txBox="1"/>
          <p:nvPr/>
        </p:nvSpPr>
        <p:spPr>
          <a:xfrm>
            <a:off x="551351" y="1541324"/>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10" name="object 10"/>
          <p:cNvSpPr txBox="1"/>
          <p:nvPr/>
        </p:nvSpPr>
        <p:spPr>
          <a:xfrm>
            <a:off x="365974" y="1796119"/>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11" name="object 11"/>
          <p:cNvSpPr txBox="1"/>
          <p:nvPr/>
        </p:nvSpPr>
        <p:spPr>
          <a:xfrm>
            <a:off x="553876" y="1796119"/>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12" name="object 12"/>
          <p:cNvSpPr txBox="1"/>
          <p:nvPr/>
        </p:nvSpPr>
        <p:spPr>
          <a:xfrm>
            <a:off x="264729" y="1483793"/>
            <a:ext cx="416829" cy="115806"/>
          </a:xfrm>
          <a:prstGeom prst="rect">
            <a:avLst/>
          </a:prstGeom>
        </p:spPr>
        <p:txBody>
          <a:bodyPr vert="horz" wrap="square" lIns="0" tIns="8006" rIns="0" bIns="0" rtlCol="0">
            <a:spAutoFit/>
          </a:bodyPr>
          <a:lstStyle/>
          <a:p>
            <a:pPr marL="25618">
              <a:spcBef>
                <a:spcPts val="63"/>
              </a:spcBef>
              <a:tabLst>
                <a:tab pos="247218" algn="l"/>
              </a:tabLst>
            </a:pPr>
            <a:r>
              <a:rPr sz="1000" spc="30" baseline="29914" dirty="0">
                <a:latin typeface="Symbol"/>
                <a:cs typeface="Symbol"/>
              </a:rPr>
              <a:t></a:t>
            </a:r>
            <a:r>
              <a:rPr sz="700" spc="20" dirty="0">
                <a:latin typeface="Times New Roman"/>
                <a:cs typeface="Times New Roman"/>
              </a:rPr>
              <a:t>0</a:t>
            </a:r>
            <a:r>
              <a:rPr sz="700" spc="-3" dirty="0">
                <a:latin typeface="Times New Roman"/>
                <a:cs typeface="Times New Roman"/>
              </a:rPr>
              <a:t> </a:t>
            </a:r>
            <a:r>
              <a:rPr sz="700" spc="8" dirty="0">
                <a:latin typeface="Times New Roman"/>
                <a:cs typeface="Times New Roman"/>
              </a:rPr>
              <a:t>6	0</a:t>
            </a:r>
            <a:r>
              <a:rPr sz="700" spc="-15" dirty="0">
                <a:latin typeface="Times New Roman"/>
                <a:cs typeface="Times New Roman"/>
              </a:rPr>
              <a:t> </a:t>
            </a:r>
            <a:r>
              <a:rPr sz="700" spc="20" dirty="0">
                <a:latin typeface="Times New Roman"/>
                <a:cs typeface="Times New Roman"/>
              </a:rPr>
              <a:t>4</a:t>
            </a:r>
            <a:r>
              <a:rPr sz="1000" spc="30" baseline="29914" dirty="0">
                <a:latin typeface="Symbol"/>
                <a:cs typeface="Symbol"/>
              </a:rPr>
              <a:t></a:t>
            </a:r>
            <a:endParaRPr sz="1000" baseline="29914">
              <a:latin typeface="Symbol"/>
              <a:cs typeface="Symbol"/>
            </a:endParaRPr>
          </a:p>
        </p:txBody>
      </p:sp>
      <p:sp>
        <p:nvSpPr>
          <p:cNvPr id="13" name="object 13"/>
          <p:cNvSpPr txBox="1"/>
          <p:nvPr/>
        </p:nvSpPr>
        <p:spPr>
          <a:xfrm>
            <a:off x="264729" y="1738587"/>
            <a:ext cx="416829" cy="115806"/>
          </a:xfrm>
          <a:prstGeom prst="rect">
            <a:avLst/>
          </a:prstGeom>
        </p:spPr>
        <p:txBody>
          <a:bodyPr vert="horz" wrap="square" lIns="0" tIns="8006" rIns="0" bIns="0" rtlCol="0">
            <a:spAutoFit/>
          </a:bodyPr>
          <a:lstStyle/>
          <a:p>
            <a:pPr marL="25618">
              <a:spcBef>
                <a:spcPts val="63"/>
              </a:spcBef>
              <a:tabLst>
                <a:tab pos="249780" algn="l"/>
              </a:tabLst>
            </a:pPr>
            <a:r>
              <a:rPr sz="1000" spc="34" baseline="38461" dirty="0">
                <a:latin typeface="Symbol"/>
                <a:cs typeface="Symbol"/>
              </a:rPr>
              <a:t></a:t>
            </a:r>
            <a:r>
              <a:rPr sz="700" spc="23" dirty="0">
                <a:latin typeface="Times New Roman"/>
                <a:cs typeface="Times New Roman"/>
              </a:rPr>
              <a:t>0</a:t>
            </a:r>
            <a:r>
              <a:rPr sz="700" spc="-13" dirty="0">
                <a:latin typeface="Times New Roman"/>
                <a:cs typeface="Times New Roman"/>
              </a:rPr>
              <a:t> </a:t>
            </a:r>
            <a:r>
              <a:rPr sz="700" spc="8" dirty="0">
                <a:latin typeface="Times New Roman"/>
                <a:cs typeface="Times New Roman"/>
              </a:rPr>
              <a:t>9	0</a:t>
            </a:r>
            <a:r>
              <a:rPr sz="700" spc="-33" dirty="0">
                <a:latin typeface="Times New Roman"/>
                <a:cs typeface="Times New Roman"/>
              </a:rPr>
              <a:t> </a:t>
            </a:r>
            <a:r>
              <a:rPr sz="700" spc="20" dirty="0">
                <a:latin typeface="Times New Roman"/>
                <a:cs typeface="Times New Roman"/>
              </a:rPr>
              <a:t>3</a:t>
            </a:r>
            <a:r>
              <a:rPr sz="1000" spc="30" baseline="38461" dirty="0">
                <a:latin typeface="Symbol"/>
                <a:cs typeface="Symbol"/>
              </a:rPr>
              <a:t></a:t>
            </a:r>
            <a:endParaRPr sz="1000" baseline="38461">
              <a:latin typeface="Symbol"/>
              <a:cs typeface="Symbol"/>
            </a:endParaRPr>
          </a:p>
        </p:txBody>
      </p:sp>
      <p:sp>
        <p:nvSpPr>
          <p:cNvPr id="14" name="object 14"/>
          <p:cNvSpPr txBox="1"/>
          <p:nvPr/>
        </p:nvSpPr>
        <p:spPr>
          <a:xfrm>
            <a:off x="616569" y="1520225"/>
            <a:ext cx="45781" cy="115038"/>
          </a:xfrm>
          <a:prstGeom prst="rect">
            <a:avLst/>
          </a:prstGeom>
        </p:spPr>
        <p:txBody>
          <a:bodyPr vert="horz" wrap="square" lIns="0" tIns="8006" rIns="0" bIns="0" rtlCol="0">
            <a:spAutoFit/>
          </a:bodyPr>
          <a:lstStyle/>
          <a:p>
            <a:pPr marL="6405">
              <a:spcBef>
                <a:spcPts val="63"/>
              </a:spcBef>
            </a:pPr>
            <a:r>
              <a:rPr sz="700" spc="8" dirty="0">
                <a:latin typeface="Symbol"/>
                <a:cs typeface="Symbol"/>
              </a:rPr>
              <a:t></a:t>
            </a:r>
            <a:endParaRPr sz="700">
              <a:latin typeface="Symbol"/>
              <a:cs typeface="Symbol"/>
            </a:endParaRPr>
          </a:p>
        </p:txBody>
      </p:sp>
      <p:sp>
        <p:nvSpPr>
          <p:cNvPr id="15" name="object 15"/>
          <p:cNvSpPr txBox="1"/>
          <p:nvPr/>
        </p:nvSpPr>
        <p:spPr>
          <a:xfrm>
            <a:off x="271132" y="1611190"/>
            <a:ext cx="180882" cy="115806"/>
          </a:xfrm>
          <a:prstGeom prst="rect">
            <a:avLst/>
          </a:prstGeom>
        </p:spPr>
        <p:txBody>
          <a:bodyPr vert="horz" wrap="square" lIns="0" tIns="8006" rIns="0" bIns="0" rtlCol="0">
            <a:spAutoFit/>
          </a:bodyPr>
          <a:lstStyle/>
          <a:p>
            <a:pPr marL="19214">
              <a:spcBef>
                <a:spcPts val="63"/>
              </a:spcBef>
            </a:pPr>
            <a:r>
              <a:rPr sz="1000" spc="38" baseline="6410" dirty="0">
                <a:latin typeface="Symbol"/>
                <a:cs typeface="Symbol"/>
              </a:rPr>
              <a:t></a:t>
            </a:r>
            <a:r>
              <a:rPr sz="700" spc="25" dirty="0">
                <a:latin typeface="Times New Roman"/>
                <a:cs typeface="Times New Roman"/>
              </a:rPr>
              <a:t>0</a:t>
            </a:r>
            <a:r>
              <a:rPr sz="600" spc="38" baseline="-25925" dirty="0">
                <a:latin typeface="Times New Roman"/>
                <a:cs typeface="Times New Roman"/>
              </a:rPr>
              <a:t>/</a:t>
            </a:r>
            <a:r>
              <a:rPr sz="700" spc="25" dirty="0">
                <a:latin typeface="Times New Roman"/>
                <a:cs typeface="Times New Roman"/>
              </a:rPr>
              <a:t>5</a:t>
            </a:r>
            <a:endParaRPr sz="700">
              <a:latin typeface="Times New Roman"/>
              <a:cs typeface="Times New Roman"/>
            </a:endParaRPr>
          </a:p>
        </p:txBody>
      </p:sp>
      <p:sp>
        <p:nvSpPr>
          <p:cNvPr id="16" name="object 16"/>
          <p:cNvSpPr txBox="1"/>
          <p:nvPr/>
        </p:nvSpPr>
        <p:spPr>
          <a:xfrm>
            <a:off x="492790" y="1611190"/>
            <a:ext cx="182483" cy="115806"/>
          </a:xfrm>
          <a:prstGeom prst="rect">
            <a:avLst/>
          </a:prstGeom>
        </p:spPr>
        <p:txBody>
          <a:bodyPr vert="horz" wrap="square" lIns="0" tIns="8006" rIns="0" bIns="0" rtlCol="0">
            <a:spAutoFit/>
          </a:bodyPr>
          <a:lstStyle/>
          <a:p>
            <a:pPr marL="19214">
              <a:spcBef>
                <a:spcPts val="63"/>
              </a:spcBef>
            </a:pPr>
            <a:r>
              <a:rPr sz="700" spc="28" dirty="0">
                <a:latin typeface="Times New Roman"/>
                <a:cs typeface="Times New Roman"/>
              </a:rPr>
              <a:t>0</a:t>
            </a:r>
            <a:r>
              <a:rPr sz="600" spc="41" baseline="-25925" dirty="0">
                <a:latin typeface="Times New Roman"/>
                <a:cs typeface="Times New Roman"/>
              </a:rPr>
              <a:t>/</a:t>
            </a:r>
            <a:r>
              <a:rPr sz="700" spc="28" dirty="0">
                <a:latin typeface="Times New Roman"/>
                <a:cs typeface="Times New Roman"/>
              </a:rPr>
              <a:t>7</a:t>
            </a:r>
            <a:r>
              <a:rPr sz="1000" spc="41" baseline="6410" dirty="0">
                <a:latin typeface="Symbol"/>
                <a:cs typeface="Symbol"/>
              </a:rPr>
              <a:t></a:t>
            </a:r>
            <a:endParaRPr sz="1000" baseline="6410">
              <a:latin typeface="Symbol"/>
              <a:cs typeface="Symbol"/>
            </a:endParaRPr>
          </a:p>
        </p:txBody>
      </p:sp>
      <p:sp>
        <p:nvSpPr>
          <p:cNvPr id="17" name="object 17"/>
          <p:cNvSpPr txBox="1"/>
          <p:nvPr/>
        </p:nvSpPr>
        <p:spPr>
          <a:xfrm>
            <a:off x="116880" y="1547375"/>
            <a:ext cx="225703" cy="115806"/>
          </a:xfrm>
          <a:prstGeom prst="rect">
            <a:avLst/>
          </a:prstGeom>
        </p:spPr>
        <p:txBody>
          <a:bodyPr vert="horz" wrap="square" lIns="0" tIns="8006" rIns="0" bIns="0" rtlCol="0">
            <a:spAutoFit/>
          </a:bodyPr>
          <a:lstStyle/>
          <a:p>
            <a:pPr marL="19214">
              <a:spcBef>
                <a:spcPts val="63"/>
              </a:spcBef>
            </a:pPr>
            <a:r>
              <a:rPr sz="700" b="1" spc="13" dirty="0">
                <a:latin typeface="Times New Roman"/>
                <a:cs typeface="Times New Roman"/>
              </a:rPr>
              <a:t>w</a:t>
            </a:r>
            <a:r>
              <a:rPr sz="700" b="1" spc="3" dirty="0">
                <a:latin typeface="Times New Roman"/>
                <a:cs typeface="Times New Roman"/>
              </a:rPr>
              <a:t> </a:t>
            </a:r>
            <a:r>
              <a:rPr sz="700" spc="10" dirty="0">
                <a:latin typeface="Symbol"/>
                <a:cs typeface="Symbol"/>
              </a:rPr>
              <a:t></a:t>
            </a:r>
            <a:r>
              <a:rPr sz="700" spc="-10" dirty="0">
                <a:latin typeface="Times New Roman"/>
                <a:cs typeface="Times New Roman"/>
              </a:rPr>
              <a:t> </a:t>
            </a:r>
            <a:r>
              <a:rPr sz="1000" spc="11" baseline="17094" dirty="0">
                <a:latin typeface="Symbol"/>
                <a:cs typeface="Symbol"/>
              </a:rPr>
              <a:t></a:t>
            </a:r>
            <a:endParaRPr sz="1000" baseline="17094">
              <a:latin typeface="Symbol"/>
              <a:cs typeface="Symbol"/>
            </a:endParaRPr>
          </a:p>
        </p:txBody>
      </p:sp>
      <p:sp>
        <p:nvSpPr>
          <p:cNvPr id="18" name="object 18"/>
          <p:cNvSpPr txBox="1"/>
          <p:nvPr/>
        </p:nvSpPr>
        <p:spPr>
          <a:xfrm>
            <a:off x="271131" y="1749726"/>
            <a:ext cx="71393" cy="115806"/>
          </a:xfrm>
          <a:prstGeom prst="rect">
            <a:avLst/>
          </a:prstGeom>
        </p:spPr>
        <p:txBody>
          <a:bodyPr vert="horz" wrap="square" lIns="0" tIns="8006" rIns="0" bIns="0" rtlCol="0">
            <a:spAutoFit/>
          </a:bodyPr>
          <a:lstStyle/>
          <a:p>
            <a:pPr marL="19214">
              <a:spcBef>
                <a:spcPts val="63"/>
              </a:spcBef>
            </a:pPr>
            <a:r>
              <a:rPr sz="700" spc="-124" dirty="0">
                <a:latin typeface="Symbol"/>
                <a:cs typeface="Symbol"/>
              </a:rPr>
              <a:t></a:t>
            </a:r>
            <a:r>
              <a:rPr sz="1000" spc="-185" baseline="-8547" dirty="0">
                <a:latin typeface="Symbol"/>
                <a:cs typeface="Symbol"/>
              </a:rPr>
              <a:t></a:t>
            </a:r>
            <a:endParaRPr sz="1000" baseline="-8547">
              <a:latin typeface="Symbol"/>
              <a:cs typeface="Symbol"/>
            </a:endParaRPr>
          </a:p>
        </p:txBody>
      </p:sp>
      <p:sp>
        <p:nvSpPr>
          <p:cNvPr id="19" name="object 19"/>
          <p:cNvSpPr txBox="1"/>
          <p:nvPr/>
        </p:nvSpPr>
        <p:spPr>
          <a:xfrm>
            <a:off x="603763" y="1749726"/>
            <a:ext cx="71393" cy="115806"/>
          </a:xfrm>
          <a:prstGeom prst="rect">
            <a:avLst/>
          </a:prstGeom>
        </p:spPr>
        <p:txBody>
          <a:bodyPr vert="horz" wrap="square" lIns="0" tIns="8006" rIns="0" bIns="0" rtlCol="0">
            <a:spAutoFit/>
          </a:bodyPr>
          <a:lstStyle/>
          <a:p>
            <a:pPr marL="19214">
              <a:spcBef>
                <a:spcPts val="63"/>
              </a:spcBef>
            </a:pPr>
            <a:r>
              <a:rPr sz="700" spc="-124" dirty="0">
                <a:latin typeface="Symbol"/>
                <a:cs typeface="Symbol"/>
              </a:rPr>
              <a:t></a:t>
            </a:r>
            <a:r>
              <a:rPr sz="1000" spc="-185" baseline="-8547" dirty="0">
                <a:latin typeface="Symbol"/>
                <a:cs typeface="Symbol"/>
              </a:rPr>
              <a:t></a:t>
            </a:r>
            <a:endParaRPr sz="1000" baseline="-8547">
              <a:latin typeface="Symbol"/>
              <a:cs typeface="Symbol"/>
            </a:endParaRPr>
          </a:p>
        </p:txBody>
      </p:sp>
      <p:sp>
        <p:nvSpPr>
          <p:cNvPr id="20" name="object 20"/>
          <p:cNvSpPr txBox="1"/>
          <p:nvPr/>
        </p:nvSpPr>
        <p:spPr>
          <a:xfrm>
            <a:off x="846593" y="1513693"/>
            <a:ext cx="1057122"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Distance</a:t>
            </a:r>
            <a:r>
              <a:rPr sz="900" spc="-38" dirty="0">
                <a:latin typeface="Tahoma"/>
                <a:cs typeface="Tahoma"/>
              </a:rPr>
              <a:t> </a:t>
            </a:r>
            <a:r>
              <a:rPr sz="900" spc="-3" dirty="0">
                <a:latin typeface="Tahoma"/>
                <a:cs typeface="Tahoma"/>
              </a:rPr>
              <a:t>calculation:</a:t>
            </a:r>
            <a:endParaRPr sz="900">
              <a:latin typeface="Tahoma"/>
              <a:cs typeface="Tahoma"/>
            </a:endParaRPr>
          </a:p>
        </p:txBody>
      </p:sp>
      <p:sp>
        <p:nvSpPr>
          <p:cNvPr id="21" name="object 21"/>
          <p:cNvSpPr/>
          <p:nvPr/>
        </p:nvSpPr>
        <p:spPr>
          <a:xfrm>
            <a:off x="4034221" y="1356229"/>
            <a:ext cx="230505" cy="214695"/>
          </a:xfrm>
          <a:custGeom>
            <a:avLst/>
            <a:gdLst/>
            <a:ahLst/>
            <a:cxnLst/>
            <a:rect l="l" t="t" r="r" b="b"/>
            <a:pathLst>
              <a:path w="457200" h="425450">
                <a:moveTo>
                  <a:pt x="0" y="212598"/>
                </a:moveTo>
                <a:lnTo>
                  <a:pt x="4644" y="169734"/>
                </a:lnTo>
                <a:lnTo>
                  <a:pt x="17966" y="129819"/>
                </a:lnTo>
                <a:lnTo>
                  <a:pt x="39045" y="93705"/>
                </a:lnTo>
                <a:lnTo>
                  <a:pt x="66960" y="62245"/>
                </a:lnTo>
                <a:lnTo>
                  <a:pt x="100793" y="36292"/>
                </a:lnTo>
                <a:lnTo>
                  <a:pt x="139624" y="16698"/>
                </a:lnTo>
                <a:lnTo>
                  <a:pt x="182533" y="4316"/>
                </a:lnTo>
                <a:lnTo>
                  <a:pt x="228600" y="0"/>
                </a:lnTo>
                <a:lnTo>
                  <a:pt x="274666" y="4316"/>
                </a:lnTo>
                <a:lnTo>
                  <a:pt x="317575" y="16698"/>
                </a:lnTo>
                <a:lnTo>
                  <a:pt x="356406" y="36292"/>
                </a:lnTo>
                <a:lnTo>
                  <a:pt x="390239" y="62245"/>
                </a:lnTo>
                <a:lnTo>
                  <a:pt x="418154" y="93705"/>
                </a:lnTo>
                <a:lnTo>
                  <a:pt x="439233" y="129819"/>
                </a:lnTo>
                <a:lnTo>
                  <a:pt x="452555" y="169734"/>
                </a:lnTo>
                <a:lnTo>
                  <a:pt x="457200" y="212598"/>
                </a:lnTo>
                <a:lnTo>
                  <a:pt x="452555" y="255461"/>
                </a:lnTo>
                <a:lnTo>
                  <a:pt x="439233" y="295376"/>
                </a:lnTo>
                <a:lnTo>
                  <a:pt x="418154" y="331490"/>
                </a:lnTo>
                <a:lnTo>
                  <a:pt x="390239" y="362950"/>
                </a:lnTo>
                <a:lnTo>
                  <a:pt x="356406" y="388903"/>
                </a:lnTo>
                <a:lnTo>
                  <a:pt x="317575" y="408497"/>
                </a:lnTo>
                <a:lnTo>
                  <a:pt x="274666" y="420879"/>
                </a:lnTo>
                <a:lnTo>
                  <a:pt x="228600" y="425196"/>
                </a:lnTo>
                <a:lnTo>
                  <a:pt x="182533" y="420879"/>
                </a:lnTo>
                <a:lnTo>
                  <a:pt x="139624" y="408497"/>
                </a:lnTo>
                <a:lnTo>
                  <a:pt x="100793" y="388903"/>
                </a:lnTo>
                <a:lnTo>
                  <a:pt x="66960" y="362950"/>
                </a:lnTo>
                <a:lnTo>
                  <a:pt x="39045" y="331490"/>
                </a:lnTo>
                <a:lnTo>
                  <a:pt x="17966" y="295376"/>
                </a:lnTo>
                <a:lnTo>
                  <a:pt x="4644" y="255461"/>
                </a:lnTo>
                <a:lnTo>
                  <a:pt x="0" y="212598"/>
                </a:lnTo>
                <a:close/>
              </a:path>
            </a:pathLst>
          </a:custGeom>
          <a:ln w="22860">
            <a:solidFill>
              <a:srgbClr val="FF0000"/>
            </a:solidFill>
            <a:prstDash val="sysDash"/>
          </a:ln>
        </p:spPr>
        <p:txBody>
          <a:bodyPr wrap="square" lIns="0" tIns="0" rIns="0" bIns="0" rtlCol="0"/>
          <a:lstStyle/>
          <a:p>
            <a:endParaRPr/>
          </a:p>
        </p:txBody>
      </p:sp>
      <p:sp>
        <p:nvSpPr>
          <p:cNvPr id="22" name="object 22"/>
          <p:cNvSpPr txBox="1"/>
          <p:nvPr/>
        </p:nvSpPr>
        <p:spPr>
          <a:xfrm>
            <a:off x="923429" y="1992815"/>
            <a:ext cx="2132491"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10" dirty="0">
                <a:latin typeface="Tahoma"/>
                <a:cs typeface="Tahoma"/>
              </a:rPr>
              <a:t> </a:t>
            </a:r>
            <a:r>
              <a:rPr sz="900" spc="-3" dirty="0">
                <a:latin typeface="Tahoma"/>
                <a:cs typeface="Tahoma"/>
              </a:rPr>
              <a:t>i/p</a:t>
            </a:r>
            <a:r>
              <a:rPr sz="900" spc="3" dirty="0">
                <a:latin typeface="Tahoma"/>
                <a:cs typeface="Tahoma"/>
              </a:rPr>
              <a:t> </a:t>
            </a:r>
            <a:r>
              <a:rPr sz="900" spc="-5" dirty="0">
                <a:latin typeface="Tahoma"/>
                <a:cs typeface="Tahoma"/>
              </a:rPr>
              <a:t>vector </a:t>
            </a:r>
            <a:r>
              <a:rPr sz="900" dirty="0">
                <a:latin typeface="Tahoma"/>
                <a:cs typeface="Tahoma"/>
              </a:rPr>
              <a:t>is </a:t>
            </a:r>
            <a:r>
              <a:rPr sz="900" spc="-3" dirty="0">
                <a:latin typeface="Tahoma"/>
                <a:cs typeface="Tahoma"/>
              </a:rPr>
              <a:t>closest</a:t>
            </a:r>
            <a:r>
              <a:rPr sz="900" spc="-10" dirty="0">
                <a:latin typeface="Tahoma"/>
                <a:cs typeface="Tahoma"/>
              </a:rPr>
              <a:t> </a:t>
            </a:r>
            <a:r>
              <a:rPr sz="900" spc="-3" dirty="0">
                <a:latin typeface="Tahoma"/>
                <a:cs typeface="Tahoma"/>
              </a:rPr>
              <a:t>to o/p </a:t>
            </a:r>
            <a:r>
              <a:rPr sz="900" dirty="0">
                <a:latin typeface="Tahoma"/>
                <a:cs typeface="Tahoma"/>
              </a:rPr>
              <a:t>node</a:t>
            </a:r>
            <a:r>
              <a:rPr sz="900" spc="3" dirty="0">
                <a:latin typeface="Tahoma"/>
                <a:cs typeface="Tahoma"/>
              </a:rPr>
              <a:t> </a:t>
            </a:r>
            <a:r>
              <a:rPr sz="900" dirty="0">
                <a:latin typeface="Tahoma"/>
                <a:cs typeface="Tahoma"/>
              </a:rPr>
              <a:t>1, </a:t>
            </a:r>
            <a:r>
              <a:rPr sz="900" spc="-3" dirty="0">
                <a:latin typeface="Tahoma"/>
                <a:cs typeface="Tahoma"/>
              </a:rPr>
              <a:t>so</a:t>
            </a:r>
            <a:endParaRPr sz="900">
              <a:latin typeface="Tahoma"/>
              <a:cs typeface="Tahoma"/>
            </a:endParaRPr>
          </a:p>
        </p:txBody>
      </p:sp>
      <p:sp>
        <p:nvSpPr>
          <p:cNvPr id="23" name="object 23"/>
          <p:cNvSpPr txBox="1"/>
          <p:nvPr/>
        </p:nvSpPr>
        <p:spPr>
          <a:xfrm>
            <a:off x="116533" y="2635425"/>
            <a:ext cx="2302809"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13" dirty="0">
                <a:latin typeface="Tahoma"/>
                <a:cs typeface="Tahoma"/>
              </a:rPr>
              <a:t> </a:t>
            </a:r>
            <a:r>
              <a:rPr sz="900" spc="-3" dirty="0">
                <a:latin typeface="Tahoma"/>
                <a:cs typeface="Tahoma"/>
              </a:rPr>
              <a:t>weights </a:t>
            </a:r>
            <a:r>
              <a:rPr sz="900" dirty="0">
                <a:latin typeface="Tahoma"/>
                <a:cs typeface="Tahoma"/>
              </a:rPr>
              <a:t>on</a:t>
            </a:r>
            <a:r>
              <a:rPr sz="900" spc="-3" dirty="0">
                <a:latin typeface="Tahoma"/>
                <a:cs typeface="Tahoma"/>
              </a:rPr>
              <a:t> the</a:t>
            </a:r>
            <a:r>
              <a:rPr sz="900" spc="-10" dirty="0">
                <a:latin typeface="Tahoma"/>
                <a:cs typeface="Tahoma"/>
              </a:rPr>
              <a:t> </a:t>
            </a:r>
            <a:r>
              <a:rPr sz="900" spc="-3" dirty="0">
                <a:latin typeface="Tahoma"/>
                <a:cs typeface="Tahoma"/>
              </a:rPr>
              <a:t>winning</a:t>
            </a:r>
            <a:r>
              <a:rPr sz="900" spc="-8" dirty="0">
                <a:latin typeface="Tahoma"/>
                <a:cs typeface="Tahoma"/>
              </a:rPr>
              <a:t> </a:t>
            </a:r>
            <a:r>
              <a:rPr sz="900" dirty="0">
                <a:latin typeface="Tahoma"/>
                <a:cs typeface="Tahoma"/>
              </a:rPr>
              <a:t>unit</a:t>
            </a:r>
            <a:r>
              <a:rPr sz="900" spc="-3" dirty="0">
                <a:latin typeface="Tahoma"/>
                <a:cs typeface="Tahoma"/>
              </a:rPr>
              <a:t> are</a:t>
            </a:r>
            <a:r>
              <a:rPr sz="900" spc="-5" dirty="0">
                <a:latin typeface="Tahoma"/>
                <a:cs typeface="Tahoma"/>
              </a:rPr>
              <a:t> </a:t>
            </a:r>
            <a:r>
              <a:rPr sz="900" dirty="0">
                <a:latin typeface="Tahoma"/>
                <a:cs typeface="Tahoma"/>
              </a:rPr>
              <a:t>updated</a:t>
            </a:r>
            <a:endParaRPr sz="900">
              <a:latin typeface="Tahoma"/>
              <a:cs typeface="Tahoma"/>
            </a:endParaRPr>
          </a:p>
        </p:txBody>
      </p:sp>
      <p:grpSp>
        <p:nvGrpSpPr>
          <p:cNvPr id="24" name="object 24"/>
          <p:cNvGrpSpPr/>
          <p:nvPr/>
        </p:nvGrpSpPr>
        <p:grpSpPr>
          <a:xfrm>
            <a:off x="2571667" y="2660932"/>
            <a:ext cx="153670" cy="107668"/>
            <a:chOff x="5100828" y="5273040"/>
            <a:chExt cx="304800" cy="213360"/>
          </a:xfrm>
        </p:grpSpPr>
        <p:sp>
          <p:nvSpPr>
            <p:cNvPr id="25" name="object 25"/>
            <p:cNvSpPr/>
            <p:nvPr/>
          </p:nvSpPr>
          <p:spPr>
            <a:xfrm>
              <a:off x="5105400" y="5277612"/>
              <a:ext cx="295910" cy="204470"/>
            </a:xfrm>
            <a:custGeom>
              <a:avLst/>
              <a:gdLst/>
              <a:ahLst/>
              <a:cxnLst/>
              <a:rect l="l" t="t" r="r" b="b"/>
              <a:pathLst>
                <a:path w="295910" h="204470">
                  <a:moveTo>
                    <a:pt x="194055" y="0"/>
                  </a:moveTo>
                  <a:lnTo>
                    <a:pt x="194055" y="51053"/>
                  </a:lnTo>
                  <a:lnTo>
                    <a:pt x="0" y="51053"/>
                  </a:lnTo>
                  <a:lnTo>
                    <a:pt x="0" y="153162"/>
                  </a:lnTo>
                  <a:lnTo>
                    <a:pt x="194055" y="153162"/>
                  </a:lnTo>
                  <a:lnTo>
                    <a:pt x="194055" y="204215"/>
                  </a:lnTo>
                  <a:lnTo>
                    <a:pt x="295655" y="102107"/>
                  </a:lnTo>
                  <a:lnTo>
                    <a:pt x="194055" y="0"/>
                  </a:lnTo>
                  <a:close/>
                </a:path>
              </a:pathLst>
            </a:custGeom>
            <a:solidFill>
              <a:srgbClr val="00E3A8"/>
            </a:solidFill>
          </p:spPr>
          <p:txBody>
            <a:bodyPr wrap="square" lIns="0" tIns="0" rIns="0" bIns="0" rtlCol="0"/>
            <a:lstStyle/>
            <a:p>
              <a:endParaRPr/>
            </a:p>
          </p:txBody>
        </p:sp>
        <p:sp>
          <p:nvSpPr>
            <p:cNvPr id="26" name="object 26"/>
            <p:cNvSpPr/>
            <p:nvPr/>
          </p:nvSpPr>
          <p:spPr>
            <a:xfrm>
              <a:off x="5105400" y="5277612"/>
              <a:ext cx="295910" cy="204470"/>
            </a:xfrm>
            <a:custGeom>
              <a:avLst/>
              <a:gdLst/>
              <a:ahLst/>
              <a:cxnLst/>
              <a:rect l="l" t="t" r="r" b="b"/>
              <a:pathLst>
                <a:path w="295910" h="204470">
                  <a:moveTo>
                    <a:pt x="0" y="51053"/>
                  </a:moveTo>
                  <a:lnTo>
                    <a:pt x="194055" y="51053"/>
                  </a:lnTo>
                  <a:lnTo>
                    <a:pt x="194055" y="0"/>
                  </a:lnTo>
                  <a:lnTo>
                    <a:pt x="295655" y="102107"/>
                  </a:lnTo>
                  <a:lnTo>
                    <a:pt x="194055" y="204215"/>
                  </a:lnTo>
                  <a:lnTo>
                    <a:pt x="194055" y="153162"/>
                  </a:lnTo>
                  <a:lnTo>
                    <a:pt x="0" y="153162"/>
                  </a:lnTo>
                  <a:lnTo>
                    <a:pt x="0" y="51053"/>
                  </a:lnTo>
                  <a:close/>
                </a:path>
              </a:pathLst>
            </a:custGeom>
            <a:ln w="9144">
              <a:solidFill>
                <a:srgbClr val="000000"/>
              </a:solidFill>
            </a:ln>
          </p:spPr>
          <p:txBody>
            <a:bodyPr wrap="square" lIns="0" tIns="0" rIns="0" bIns="0" rtlCol="0"/>
            <a:lstStyle/>
            <a:p>
              <a:endParaRPr/>
            </a:p>
          </p:txBody>
        </p:sp>
      </p:grpSp>
      <p:sp>
        <p:nvSpPr>
          <p:cNvPr id="27" name="object 27"/>
          <p:cNvSpPr txBox="1"/>
          <p:nvPr/>
        </p:nvSpPr>
        <p:spPr>
          <a:xfrm>
            <a:off x="1949812" y="1414020"/>
            <a:ext cx="2289363" cy="225122"/>
          </a:xfrm>
          <a:prstGeom prst="rect">
            <a:avLst/>
          </a:prstGeom>
        </p:spPr>
        <p:txBody>
          <a:bodyPr vert="horz" wrap="square" lIns="0" tIns="7045" rIns="0" bIns="0" rtlCol="0">
            <a:spAutoFit/>
          </a:bodyPr>
          <a:lstStyle/>
          <a:p>
            <a:pPr marL="25618">
              <a:lnSpc>
                <a:spcPts val="716"/>
              </a:lnSpc>
              <a:spcBef>
                <a:spcPts val="55"/>
              </a:spcBef>
            </a:pPr>
            <a:r>
              <a:rPr sz="800" i="1" spc="15" dirty="0">
                <a:latin typeface="Times New Roman"/>
                <a:cs typeface="Times New Roman"/>
              </a:rPr>
              <a:t>D</a:t>
            </a:r>
            <a:r>
              <a:rPr sz="800" i="1" spc="-88" dirty="0">
                <a:latin typeface="Times New Roman"/>
                <a:cs typeface="Times New Roman"/>
              </a:rPr>
              <a:t> </a:t>
            </a:r>
            <a:r>
              <a:rPr sz="800" spc="-66" dirty="0">
                <a:latin typeface="Times New Roman"/>
                <a:cs typeface="Times New Roman"/>
              </a:rPr>
              <a:t>(</a:t>
            </a:r>
            <a:r>
              <a:rPr sz="800" spc="-61" dirty="0">
                <a:latin typeface="Times New Roman"/>
                <a:cs typeface="Times New Roman"/>
              </a:rPr>
              <a:t>1</a:t>
            </a:r>
            <a:r>
              <a:rPr sz="800" spc="8" dirty="0">
                <a:latin typeface="Times New Roman"/>
                <a:cs typeface="Times New Roman"/>
              </a:rPr>
              <a:t>)</a:t>
            </a:r>
            <a:r>
              <a:rPr sz="800" spc="-15" dirty="0">
                <a:latin typeface="Times New Roman"/>
                <a:cs typeface="Times New Roman"/>
              </a:rPr>
              <a:t> </a:t>
            </a:r>
            <a:r>
              <a:rPr sz="800" spc="13" dirty="0">
                <a:latin typeface="Symbol"/>
                <a:cs typeface="Symbol"/>
              </a:rPr>
              <a:t></a:t>
            </a:r>
            <a:r>
              <a:rPr sz="800" spc="-33" dirty="0">
                <a:latin typeface="Times New Roman"/>
                <a:cs typeface="Times New Roman"/>
              </a:rPr>
              <a:t> </a:t>
            </a:r>
            <a:r>
              <a:rPr sz="800" spc="8" dirty="0">
                <a:latin typeface="Times New Roman"/>
                <a:cs typeface="Times New Roman"/>
              </a:rPr>
              <a:t>(0</a:t>
            </a:r>
            <a:r>
              <a:rPr sz="800" spc="-5" dirty="0">
                <a:latin typeface="Times New Roman"/>
                <a:cs typeface="Times New Roman"/>
              </a:rPr>
              <a:t> </a:t>
            </a:r>
            <a:r>
              <a:rPr sz="800" spc="10" dirty="0">
                <a:latin typeface="Times New Roman"/>
                <a:cs typeface="Times New Roman"/>
              </a:rPr>
              <a:t>2</a:t>
            </a:r>
            <a:r>
              <a:rPr sz="800" spc="-61" dirty="0">
                <a:latin typeface="Times New Roman"/>
                <a:cs typeface="Times New Roman"/>
              </a:rPr>
              <a:t> </a:t>
            </a:r>
            <a:r>
              <a:rPr sz="800" spc="13" dirty="0">
                <a:latin typeface="Symbol"/>
                <a:cs typeface="Symbol"/>
              </a:rPr>
              <a:t></a:t>
            </a:r>
            <a:r>
              <a:rPr sz="800" spc="-66" dirty="0">
                <a:latin typeface="Times New Roman"/>
                <a:cs typeface="Times New Roman"/>
              </a:rPr>
              <a:t> </a:t>
            </a:r>
            <a:r>
              <a:rPr sz="800" spc="-3" dirty="0">
                <a:latin typeface="Times New Roman"/>
                <a:cs typeface="Times New Roman"/>
              </a:rPr>
              <a:t>0</a:t>
            </a:r>
            <a:r>
              <a:rPr sz="800" spc="28"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600" spc="-8" baseline="45751" dirty="0">
                <a:latin typeface="Times New Roman"/>
                <a:cs typeface="Times New Roman"/>
              </a:rPr>
              <a:t> </a:t>
            </a:r>
            <a:r>
              <a:rPr sz="800" spc="13" dirty="0">
                <a:latin typeface="Symbol"/>
                <a:cs typeface="Symbol"/>
              </a:rPr>
              <a:t></a:t>
            </a:r>
            <a:r>
              <a:rPr sz="800" spc="-48" dirty="0">
                <a:latin typeface="Times New Roman"/>
                <a:cs typeface="Times New Roman"/>
              </a:rPr>
              <a:t> </a:t>
            </a:r>
            <a:r>
              <a:rPr sz="800" spc="8" dirty="0">
                <a:latin typeface="Times New Roman"/>
                <a:cs typeface="Times New Roman"/>
              </a:rPr>
              <a:t>(0</a:t>
            </a:r>
            <a:r>
              <a:rPr sz="800" spc="-18" dirty="0">
                <a:latin typeface="Times New Roman"/>
                <a:cs typeface="Times New Roman"/>
              </a:rPr>
              <a:t> </a:t>
            </a:r>
            <a:r>
              <a:rPr sz="800" spc="10" dirty="0">
                <a:latin typeface="Times New Roman"/>
                <a:cs typeface="Times New Roman"/>
              </a:rPr>
              <a:t>6</a:t>
            </a:r>
            <a:r>
              <a:rPr sz="800" spc="-61" dirty="0">
                <a:latin typeface="Times New Roman"/>
                <a:cs typeface="Times New Roman"/>
              </a:rPr>
              <a:t> </a:t>
            </a:r>
            <a:r>
              <a:rPr sz="800" spc="13" dirty="0">
                <a:latin typeface="Symbol"/>
                <a:cs typeface="Symbol"/>
              </a:rPr>
              <a:t></a:t>
            </a:r>
            <a:r>
              <a:rPr sz="800" spc="-63" dirty="0">
                <a:latin typeface="Times New Roman"/>
                <a:cs typeface="Times New Roman"/>
              </a:rPr>
              <a:t> </a:t>
            </a:r>
            <a:r>
              <a:rPr sz="800" spc="-3" dirty="0">
                <a:latin typeface="Times New Roman"/>
                <a:cs typeface="Times New Roman"/>
              </a:rPr>
              <a:t>0</a:t>
            </a:r>
            <a:r>
              <a:rPr sz="800" spc="28" dirty="0">
                <a:latin typeface="Times New Roman"/>
                <a:cs typeface="Times New Roman"/>
              </a:rPr>
              <a:t>)</a:t>
            </a:r>
            <a:r>
              <a:rPr sz="600" spc="15" baseline="45751" dirty="0">
                <a:latin typeface="Times New Roman"/>
                <a:cs typeface="Times New Roman"/>
              </a:rPr>
              <a:t>2</a:t>
            </a:r>
            <a:r>
              <a:rPr sz="600" spc="56" baseline="45751" dirty="0">
                <a:latin typeface="Times New Roman"/>
                <a:cs typeface="Times New Roman"/>
              </a:rPr>
              <a:t> </a:t>
            </a:r>
            <a:r>
              <a:rPr sz="800" spc="13" dirty="0">
                <a:latin typeface="Symbol"/>
                <a:cs typeface="Symbol"/>
              </a:rPr>
              <a:t></a:t>
            </a:r>
            <a:r>
              <a:rPr sz="800" spc="-50" dirty="0">
                <a:latin typeface="Times New Roman"/>
                <a:cs typeface="Times New Roman"/>
              </a:rPr>
              <a:t> </a:t>
            </a:r>
            <a:r>
              <a:rPr sz="800" spc="8" dirty="0">
                <a:latin typeface="Times New Roman"/>
                <a:cs typeface="Times New Roman"/>
              </a:rPr>
              <a:t>(0</a:t>
            </a:r>
            <a:r>
              <a:rPr sz="800" spc="-28" dirty="0">
                <a:latin typeface="Times New Roman"/>
                <a:cs typeface="Times New Roman"/>
              </a:rPr>
              <a:t> </a:t>
            </a:r>
            <a:r>
              <a:rPr sz="800" spc="10" dirty="0">
                <a:latin typeface="Times New Roman"/>
                <a:cs typeface="Times New Roman"/>
              </a:rPr>
              <a:t>5</a:t>
            </a:r>
            <a:r>
              <a:rPr sz="800" spc="-71" dirty="0">
                <a:latin typeface="Times New Roman"/>
                <a:cs typeface="Times New Roman"/>
              </a:rPr>
              <a:t> </a:t>
            </a:r>
            <a:r>
              <a:rPr sz="800" spc="13" dirty="0">
                <a:latin typeface="Symbol"/>
                <a:cs typeface="Symbol"/>
              </a:rPr>
              <a:t></a:t>
            </a:r>
            <a:r>
              <a:rPr sz="800" spc="-63" dirty="0">
                <a:latin typeface="Times New Roman"/>
                <a:cs typeface="Times New Roman"/>
              </a:rPr>
              <a:t> </a:t>
            </a:r>
            <a:r>
              <a:rPr sz="800" spc="-3" dirty="0">
                <a:latin typeface="Times New Roman"/>
                <a:cs typeface="Times New Roman"/>
              </a:rPr>
              <a:t>0</a:t>
            </a:r>
            <a:r>
              <a:rPr sz="800" spc="28"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600" spc="-11" baseline="45751" dirty="0">
                <a:latin typeface="Times New Roman"/>
                <a:cs typeface="Times New Roman"/>
              </a:rPr>
              <a:t> </a:t>
            </a:r>
            <a:r>
              <a:rPr sz="800" spc="13" dirty="0">
                <a:latin typeface="Symbol"/>
                <a:cs typeface="Symbol"/>
              </a:rPr>
              <a:t></a:t>
            </a:r>
            <a:r>
              <a:rPr sz="800" spc="-48" dirty="0">
                <a:latin typeface="Times New Roman"/>
                <a:cs typeface="Times New Roman"/>
              </a:rPr>
              <a:t> </a:t>
            </a:r>
            <a:r>
              <a:rPr sz="800" spc="8" dirty="0">
                <a:latin typeface="Times New Roman"/>
                <a:cs typeface="Times New Roman"/>
              </a:rPr>
              <a:t>(0</a:t>
            </a:r>
            <a:r>
              <a:rPr sz="800" spc="-28" dirty="0">
                <a:latin typeface="Times New Roman"/>
                <a:cs typeface="Times New Roman"/>
              </a:rPr>
              <a:t> </a:t>
            </a:r>
            <a:r>
              <a:rPr sz="800" spc="10" dirty="0">
                <a:latin typeface="Times New Roman"/>
                <a:cs typeface="Times New Roman"/>
              </a:rPr>
              <a:t>9</a:t>
            </a:r>
            <a:r>
              <a:rPr sz="800" spc="-63" dirty="0">
                <a:latin typeface="Times New Roman"/>
                <a:cs typeface="Times New Roman"/>
              </a:rPr>
              <a:t> </a:t>
            </a:r>
            <a:r>
              <a:rPr sz="800" spc="71" dirty="0">
                <a:latin typeface="Symbol"/>
                <a:cs typeface="Symbol"/>
              </a:rPr>
              <a:t></a:t>
            </a:r>
            <a:r>
              <a:rPr sz="800" spc="-61" dirty="0">
                <a:latin typeface="Times New Roman"/>
                <a:cs typeface="Times New Roman"/>
              </a:rPr>
              <a:t>1</a:t>
            </a:r>
            <a:r>
              <a:rPr sz="800" spc="30"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600" spc="34" baseline="45751" dirty="0">
                <a:latin typeface="Times New Roman"/>
                <a:cs typeface="Times New Roman"/>
              </a:rPr>
              <a:t> </a:t>
            </a:r>
            <a:r>
              <a:rPr sz="800" spc="13" dirty="0">
                <a:latin typeface="Symbol"/>
                <a:cs typeface="Symbol"/>
              </a:rPr>
              <a:t></a:t>
            </a:r>
            <a:r>
              <a:rPr sz="800" spc="-33" dirty="0">
                <a:latin typeface="Times New Roman"/>
                <a:cs typeface="Times New Roman"/>
              </a:rPr>
              <a:t> </a:t>
            </a:r>
            <a:r>
              <a:rPr sz="800" spc="10" dirty="0">
                <a:latin typeface="Times New Roman"/>
                <a:cs typeface="Times New Roman"/>
              </a:rPr>
              <a:t>0</a:t>
            </a:r>
            <a:r>
              <a:rPr sz="800" spc="-18" dirty="0">
                <a:latin typeface="Times New Roman"/>
                <a:cs typeface="Times New Roman"/>
              </a:rPr>
              <a:t> </a:t>
            </a:r>
            <a:r>
              <a:rPr sz="800" spc="-3" dirty="0">
                <a:latin typeface="Times New Roman"/>
                <a:cs typeface="Times New Roman"/>
              </a:rPr>
              <a:t>6</a:t>
            </a:r>
            <a:r>
              <a:rPr sz="800" spc="10" dirty="0">
                <a:latin typeface="Times New Roman"/>
                <a:cs typeface="Times New Roman"/>
              </a:rPr>
              <a:t>6</a:t>
            </a:r>
            <a:endParaRPr sz="800">
              <a:latin typeface="Times New Roman"/>
              <a:cs typeface="Times New Roman"/>
            </a:endParaRPr>
          </a:p>
          <a:p>
            <a:pPr marL="388440">
              <a:lnSpc>
                <a:spcPts val="323"/>
              </a:lnSpc>
              <a:tabLst>
                <a:tab pos="842847" algn="l"/>
                <a:tab pos="1287647" algn="l"/>
                <a:tab pos="1737571" algn="l"/>
                <a:tab pos="2145865" algn="l"/>
              </a:tabLst>
            </a:pPr>
            <a:r>
              <a:rPr sz="400" spc="5" dirty="0">
                <a:latin typeface="Times New Roman"/>
                <a:cs typeface="Times New Roman"/>
              </a:rPr>
              <a:t>/	/	/	/	/</a:t>
            </a:r>
            <a:endParaRPr sz="400">
              <a:latin typeface="Times New Roman"/>
              <a:cs typeface="Times New Roman"/>
            </a:endParaRPr>
          </a:p>
        </p:txBody>
      </p:sp>
      <p:sp>
        <p:nvSpPr>
          <p:cNvPr id="28" name="object 28"/>
          <p:cNvSpPr txBox="1"/>
          <p:nvPr/>
        </p:nvSpPr>
        <p:spPr>
          <a:xfrm>
            <a:off x="1949812" y="1574481"/>
            <a:ext cx="2592861" cy="225122"/>
          </a:xfrm>
          <a:prstGeom prst="rect">
            <a:avLst/>
          </a:prstGeom>
        </p:spPr>
        <p:txBody>
          <a:bodyPr vert="horz" wrap="square" lIns="0" tIns="7045" rIns="0" bIns="0" rtlCol="0">
            <a:spAutoFit/>
          </a:bodyPr>
          <a:lstStyle/>
          <a:p>
            <a:pPr marL="25618">
              <a:lnSpc>
                <a:spcPts val="716"/>
              </a:lnSpc>
              <a:spcBef>
                <a:spcPts val="55"/>
              </a:spcBef>
            </a:pPr>
            <a:r>
              <a:rPr sz="800" i="1" spc="15" dirty="0">
                <a:latin typeface="Times New Roman"/>
                <a:cs typeface="Times New Roman"/>
              </a:rPr>
              <a:t>D</a:t>
            </a:r>
            <a:r>
              <a:rPr sz="800" i="1" spc="-88" dirty="0">
                <a:latin typeface="Times New Roman"/>
                <a:cs typeface="Times New Roman"/>
              </a:rPr>
              <a:t> </a:t>
            </a:r>
            <a:r>
              <a:rPr sz="800" spc="8" dirty="0">
                <a:latin typeface="Times New Roman"/>
                <a:cs typeface="Times New Roman"/>
              </a:rPr>
              <a:t>(2)</a:t>
            </a:r>
            <a:r>
              <a:rPr sz="800" spc="-18" dirty="0">
                <a:latin typeface="Times New Roman"/>
                <a:cs typeface="Times New Roman"/>
              </a:rPr>
              <a:t> </a:t>
            </a:r>
            <a:r>
              <a:rPr sz="800" spc="13" dirty="0">
                <a:latin typeface="Symbol"/>
                <a:cs typeface="Symbol"/>
              </a:rPr>
              <a:t></a:t>
            </a:r>
            <a:r>
              <a:rPr sz="800" spc="-30" dirty="0">
                <a:latin typeface="Times New Roman"/>
                <a:cs typeface="Times New Roman"/>
              </a:rPr>
              <a:t> </a:t>
            </a:r>
            <a:r>
              <a:rPr sz="800" spc="8" dirty="0">
                <a:latin typeface="Times New Roman"/>
                <a:cs typeface="Times New Roman"/>
              </a:rPr>
              <a:t>(0</a:t>
            </a:r>
            <a:r>
              <a:rPr sz="800" spc="-25" dirty="0">
                <a:latin typeface="Times New Roman"/>
                <a:cs typeface="Times New Roman"/>
              </a:rPr>
              <a:t> </a:t>
            </a:r>
            <a:r>
              <a:rPr sz="800" spc="5" dirty="0">
                <a:latin typeface="Times New Roman"/>
                <a:cs typeface="Times New Roman"/>
              </a:rPr>
              <a:t>92</a:t>
            </a:r>
            <a:r>
              <a:rPr sz="800" spc="-61" dirty="0">
                <a:latin typeface="Times New Roman"/>
                <a:cs typeface="Times New Roman"/>
              </a:rPr>
              <a:t> </a:t>
            </a:r>
            <a:r>
              <a:rPr sz="800" spc="13" dirty="0">
                <a:latin typeface="Symbol"/>
                <a:cs typeface="Symbol"/>
              </a:rPr>
              <a:t></a:t>
            </a:r>
            <a:r>
              <a:rPr sz="800" spc="-63" dirty="0">
                <a:latin typeface="Times New Roman"/>
                <a:cs typeface="Times New Roman"/>
              </a:rPr>
              <a:t> </a:t>
            </a:r>
            <a:r>
              <a:rPr sz="800" spc="10" dirty="0">
                <a:latin typeface="Times New Roman"/>
                <a:cs typeface="Times New Roman"/>
              </a:rPr>
              <a:t>0)</a:t>
            </a:r>
            <a:r>
              <a:rPr sz="600" spc="15" baseline="45751" dirty="0">
                <a:latin typeface="Times New Roman"/>
                <a:cs typeface="Times New Roman"/>
              </a:rPr>
              <a:t>2</a:t>
            </a:r>
            <a:r>
              <a:rPr sz="600" spc="159" baseline="45751" dirty="0">
                <a:latin typeface="Times New Roman"/>
                <a:cs typeface="Times New Roman"/>
              </a:rPr>
              <a:t> </a:t>
            </a:r>
            <a:r>
              <a:rPr sz="800" spc="13" dirty="0">
                <a:latin typeface="Symbol"/>
                <a:cs typeface="Symbol"/>
              </a:rPr>
              <a:t></a:t>
            </a:r>
            <a:r>
              <a:rPr sz="800" spc="-48" dirty="0">
                <a:latin typeface="Times New Roman"/>
                <a:cs typeface="Times New Roman"/>
              </a:rPr>
              <a:t> </a:t>
            </a:r>
            <a:r>
              <a:rPr sz="800" spc="8" dirty="0">
                <a:latin typeface="Times New Roman"/>
                <a:cs typeface="Times New Roman"/>
              </a:rPr>
              <a:t>(0</a:t>
            </a:r>
            <a:r>
              <a:rPr sz="800" spc="-15" dirty="0">
                <a:latin typeface="Times New Roman"/>
                <a:cs typeface="Times New Roman"/>
              </a:rPr>
              <a:t> </a:t>
            </a:r>
            <a:r>
              <a:rPr sz="800" spc="5" dirty="0">
                <a:latin typeface="Times New Roman"/>
                <a:cs typeface="Times New Roman"/>
              </a:rPr>
              <a:t>76</a:t>
            </a:r>
            <a:r>
              <a:rPr sz="800" spc="-63" dirty="0">
                <a:latin typeface="Times New Roman"/>
                <a:cs typeface="Times New Roman"/>
              </a:rPr>
              <a:t> </a:t>
            </a:r>
            <a:r>
              <a:rPr sz="800" spc="13" dirty="0">
                <a:latin typeface="Symbol"/>
                <a:cs typeface="Symbol"/>
              </a:rPr>
              <a:t></a:t>
            </a:r>
            <a:r>
              <a:rPr sz="800" spc="-61" dirty="0">
                <a:latin typeface="Times New Roman"/>
                <a:cs typeface="Times New Roman"/>
              </a:rPr>
              <a:t> </a:t>
            </a:r>
            <a:r>
              <a:rPr sz="800" spc="10" dirty="0">
                <a:latin typeface="Times New Roman"/>
                <a:cs typeface="Times New Roman"/>
              </a:rPr>
              <a:t>0)</a:t>
            </a:r>
            <a:r>
              <a:rPr sz="600" spc="15" baseline="45751" dirty="0">
                <a:latin typeface="Times New Roman"/>
                <a:cs typeface="Times New Roman"/>
              </a:rPr>
              <a:t>2</a:t>
            </a:r>
            <a:r>
              <a:rPr sz="600" spc="61" baseline="45751" dirty="0">
                <a:latin typeface="Times New Roman"/>
                <a:cs typeface="Times New Roman"/>
              </a:rPr>
              <a:t> </a:t>
            </a:r>
            <a:r>
              <a:rPr sz="800" spc="13" dirty="0">
                <a:latin typeface="Symbol"/>
                <a:cs typeface="Symbol"/>
              </a:rPr>
              <a:t></a:t>
            </a:r>
            <a:r>
              <a:rPr sz="800" spc="-45" dirty="0">
                <a:latin typeface="Times New Roman"/>
                <a:cs typeface="Times New Roman"/>
              </a:rPr>
              <a:t> </a:t>
            </a:r>
            <a:r>
              <a:rPr sz="800" spc="8" dirty="0">
                <a:latin typeface="Times New Roman"/>
                <a:cs typeface="Times New Roman"/>
              </a:rPr>
              <a:t>(0</a:t>
            </a:r>
            <a:r>
              <a:rPr sz="800" spc="-5" dirty="0">
                <a:latin typeface="Times New Roman"/>
                <a:cs typeface="Times New Roman"/>
              </a:rPr>
              <a:t> </a:t>
            </a:r>
            <a:r>
              <a:rPr sz="800" spc="5" dirty="0">
                <a:latin typeface="Times New Roman"/>
                <a:cs typeface="Times New Roman"/>
              </a:rPr>
              <a:t>28</a:t>
            </a:r>
            <a:r>
              <a:rPr sz="800" spc="-73" dirty="0">
                <a:latin typeface="Times New Roman"/>
                <a:cs typeface="Times New Roman"/>
              </a:rPr>
              <a:t> </a:t>
            </a:r>
            <a:r>
              <a:rPr sz="800" spc="13" dirty="0">
                <a:latin typeface="Symbol"/>
                <a:cs typeface="Symbol"/>
              </a:rPr>
              <a:t></a:t>
            </a:r>
            <a:r>
              <a:rPr sz="800" spc="-61" dirty="0">
                <a:latin typeface="Times New Roman"/>
                <a:cs typeface="Times New Roman"/>
              </a:rPr>
              <a:t> </a:t>
            </a:r>
            <a:r>
              <a:rPr sz="800" spc="10" dirty="0">
                <a:latin typeface="Times New Roman"/>
                <a:cs typeface="Times New Roman"/>
              </a:rPr>
              <a:t>0)</a:t>
            </a:r>
            <a:r>
              <a:rPr sz="600" spc="15" baseline="45751" dirty="0">
                <a:latin typeface="Times New Roman"/>
                <a:cs typeface="Times New Roman"/>
              </a:rPr>
              <a:t>2</a:t>
            </a:r>
            <a:r>
              <a:rPr sz="600" spc="155" baseline="45751" dirty="0">
                <a:latin typeface="Times New Roman"/>
                <a:cs typeface="Times New Roman"/>
              </a:rPr>
              <a:t> </a:t>
            </a:r>
            <a:r>
              <a:rPr sz="800" spc="13" dirty="0">
                <a:latin typeface="Symbol"/>
                <a:cs typeface="Symbol"/>
              </a:rPr>
              <a:t></a:t>
            </a:r>
            <a:r>
              <a:rPr sz="800" spc="-43" dirty="0">
                <a:latin typeface="Times New Roman"/>
                <a:cs typeface="Times New Roman"/>
              </a:rPr>
              <a:t> </a:t>
            </a:r>
            <a:r>
              <a:rPr sz="800" spc="8" dirty="0">
                <a:latin typeface="Times New Roman"/>
                <a:cs typeface="Times New Roman"/>
              </a:rPr>
              <a:t>(0</a:t>
            </a:r>
            <a:r>
              <a:rPr sz="800" spc="-88" dirty="0">
                <a:latin typeface="Times New Roman"/>
                <a:cs typeface="Times New Roman"/>
              </a:rPr>
              <a:t> </a:t>
            </a:r>
            <a:r>
              <a:rPr sz="800" spc="5" dirty="0">
                <a:latin typeface="Times New Roman"/>
                <a:cs typeface="Times New Roman"/>
              </a:rPr>
              <a:t>12</a:t>
            </a:r>
            <a:r>
              <a:rPr sz="800" spc="-66" dirty="0">
                <a:latin typeface="Times New Roman"/>
                <a:cs typeface="Times New Roman"/>
              </a:rPr>
              <a:t> </a:t>
            </a:r>
            <a:r>
              <a:rPr sz="800" spc="10" dirty="0">
                <a:latin typeface="Symbol"/>
                <a:cs typeface="Symbol"/>
              </a:rPr>
              <a:t></a:t>
            </a:r>
            <a:r>
              <a:rPr sz="800" spc="10" dirty="0">
                <a:latin typeface="Times New Roman"/>
                <a:cs typeface="Times New Roman"/>
              </a:rPr>
              <a:t>1)</a:t>
            </a:r>
            <a:r>
              <a:rPr sz="600" spc="15" baseline="45751" dirty="0">
                <a:latin typeface="Times New Roman"/>
                <a:cs typeface="Times New Roman"/>
              </a:rPr>
              <a:t>2</a:t>
            </a:r>
            <a:r>
              <a:rPr sz="600" spc="30" baseline="45751" dirty="0">
                <a:latin typeface="Times New Roman"/>
                <a:cs typeface="Times New Roman"/>
              </a:rPr>
              <a:t> </a:t>
            </a:r>
            <a:r>
              <a:rPr sz="800" spc="13" dirty="0">
                <a:latin typeface="Symbol"/>
                <a:cs typeface="Symbol"/>
              </a:rPr>
              <a:t></a:t>
            </a:r>
            <a:r>
              <a:rPr sz="800" spc="-15" dirty="0">
                <a:latin typeface="Times New Roman"/>
                <a:cs typeface="Times New Roman"/>
              </a:rPr>
              <a:t> </a:t>
            </a:r>
            <a:r>
              <a:rPr sz="800" spc="10" dirty="0">
                <a:latin typeface="Times New Roman"/>
                <a:cs typeface="Times New Roman"/>
              </a:rPr>
              <a:t>2</a:t>
            </a:r>
            <a:r>
              <a:rPr sz="800" spc="-3" dirty="0">
                <a:latin typeface="Times New Roman"/>
                <a:cs typeface="Times New Roman"/>
              </a:rPr>
              <a:t> </a:t>
            </a:r>
            <a:r>
              <a:rPr sz="800" dirty="0">
                <a:latin typeface="Times New Roman"/>
                <a:cs typeface="Times New Roman"/>
              </a:rPr>
              <a:t>2768</a:t>
            </a:r>
            <a:endParaRPr sz="800">
              <a:latin typeface="Times New Roman"/>
              <a:cs typeface="Times New Roman"/>
            </a:endParaRPr>
          </a:p>
          <a:p>
            <a:pPr marL="406693">
              <a:lnSpc>
                <a:spcPts val="323"/>
              </a:lnSpc>
              <a:tabLst>
                <a:tab pos="906252" algn="l"/>
                <a:tab pos="1399087" algn="l"/>
                <a:tab pos="1900568" algn="l"/>
                <a:tab pos="2350812" algn="l"/>
              </a:tabLst>
            </a:pPr>
            <a:r>
              <a:rPr sz="400" spc="5" dirty="0">
                <a:latin typeface="Times New Roman"/>
                <a:cs typeface="Times New Roman"/>
              </a:rPr>
              <a:t>/	/	/	/	/</a:t>
            </a:r>
            <a:endParaRPr sz="400">
              <a:latin typeface="Times New Roman"/>
              <a:cs typeface="Times New Roman"/>
            </a:endParaRPr>
          </a:p>
        </p:txBody>
      </p:sp>
      <p:sp>
        <p:nvSpPr>
          <p:cNvPr id="29" name="object 29"/>
          <p:cNvSpPr txBox="1"/>
          <p:nvPr/>
        </p:nvSpPr>
        <p:spPr>
          <a:xfrm>
            <a:off x="3129627" y="1996262"/>
            <a:ext cx="225383" cy="130872"/>
          </a:xfrm>
          <a:prstGeom prst="rect">
            <a:avLst/>
          </a:prstGeom>
        </p:spPr>
        <p:txBody>
          <a:bodyPr vert="horz" wrap="square" lIns="0" tIns="7686" rIns="0" bIns="0" rtlCol="0">
            <a:spAutoFit/>
          </a:bodyPr>
          <a:lstStyle/>
          <a:p>
            <a:pPr marL="6405">
              <a:spcBef>
                <a:spcPts val="61"/>
              </a:spcBef>
            </a:pPr>
            <a:r>
              <a:rPr sz="800" i="1" spc="13" dirty="0">
                <a:latin typeface="Times New Roman"/>
                <a:cs typeface="Times New Roman"/>
              </a:rPr>
              <a:t>J </a:t>
            </a:r>
            <a:r>
              <a:rPr sz="800" i="1" spc="-73" dirty="0">
                <a:latin typeface="Times New Roman"/>
                <a:cs typeface="Times New Roman"/>
              </a:rPr>
              <a:t> </a:t>
            </a:r>
            <a:r>
              <a:rPr sz="800" spc="15" dirty="0">
                <a:latin typeface="Symbol"/>
                <a:cs typeface="Symbol"/>
              </a:rPr>
              <a:t></a:t>
            </a:r>
            <a:r>
              <a:rPr sz="800" spc="-111" dirty="0">
                <a:latin typeface="Times New Roman"/>
                <a:cs typeface="Times New Roman"/>
              </a:rPr>
              <a:t> </a:t>
            </a:r>
            <a:r>
              <a:rPr sz="800" spc="13" dirty="0">
                <a:latin typeface="Times New Roman"/>
                <a:cs typeface="Times New Roman"/>
              </a:rPr>
              <a:t>1</a:t>
            </a:r>
            <a:endParaRPr sz="800">
              <a:latin typeface="Times New Roman"/>
              <a:cs typeface="Times New Roman"/>
            </a:endParaRPr>
          </a:p>
        </p:txBody>
      </p:sp>
      <p:sp>
        <p:nvSpPr>
          <p:cNvPr id="30" name="object 30"/>
          <p:cNvSpPr txBox="1"/>
          <p:nvPr/>
        </p:nvSpPr>
        <p:spPr>
          <a:xfrm>
            <a:off x="3353001" y="2560338"/>
            <a:ext cx="30734" cy="82764"/>
          </a:xfrm>
          <a:prstGeom prst="rect">
            <a:avLst/>
          </a:prstGeom>
        </p:spPr>
        <p:txBody>
          <a:bodyPr vert="horz" wrap="square" lIns="0" tIns="5764" rIns="0" bIns="0" rtlCol="0">
            <a:spAutoFit/>
          </a:bodyPr>
          <a:lstStyle/>
          <a:p>
            <a:pPr marL="6405">
              <a:spcBef>
                <a:spcPts val="45"/>
              </a:spcBef>
            </a:pPr>
            <a:r>
              <a:rPr sz="500" dirty="0">
                <a:latin typeface="Times New Roman"/>
                <a:cs typeface="Times New Roman"/>
              </a:rPr>
              <a:t>/</a:t>
            </a:r>
            <a:endParaRPr sz="500">
              <a:latin typeface="Times New Roman"/>
              <a:cs typeface="Times New Roman"/>
            </a:endParaRPr>
          </a:p>
        </p:txBody>
      </p:sp>
      <p:sp>
        <p:nvSpPr>
          <p:cNvPr id="31" name="object 31"/>
          <p:cNvSpPr txBox="1"/>
          <p:nvPr/>
        </p:nvSpPr>
        <p:spPr>
          <a:xfrm>
            <a:off x="3648188" y="2560338"/>
            <a:ext cx="30734" cy="82764"/>
          </a:xfrm>
          <a:prstGeom prst="rect">
            <a:avLst/>
          </a:prstGeom>
        </p:spPr>
        <p:txBody>
          <a:bodyPr vert="horz" wrap="square" lIns="0" tIns="5764" rIns="0" bIns="0" rtlCol="0">
            <a:spAutoFit/>
          </a:bodyPr>
          <a:lstStyle/>
          <a:p>
            <a:pPr marL="6405">
              <a:spcBef>
                <a:spcPts val="45"/>
              </a:spcBef>
            </a:pPr>
            <a:r>
              <a:rPr sz="500" dirty="0">
                <a:latin typeface="Times New Roman"/>
                <a:cs typeface="Times New Roman"/>
              </a:rPr>
              <a:t>/</a:t>
            </a:r>
            <a:endParaRPr sz="500">
              <a:latin typeface="Times New Roman"/>
              <a:cs typeface="Times New Roman"/>
            </a:endParaRPr>
          </a:p>
        </p:txBody>
      </p:sp>
      <p:sp>
        <p:nvSpPr>
          <p:cNvPr id="32" name="object 32"/>
          <p:cNvSpPr txBox="1"/>
          <p:nvPr/>
        </p:nvSpPr>
        <p:spPr>
          <a:xfrm>
            <a:off x="3355109" y="2887921"/>
            <a:ext cx="30734" cy="82764"/>
          </a:xfrm>
          <a:prstGeom prst="rect">
            <a:avLst/>
          </a:prstGeom>
        </p:spPr>
        <p:txBody>
          <a:bodyPr vert="horz" wrap="square" lIns="0" tIns="5764" rIns="0" bIns="0" rtlCol="0">
            <a:spAutoFit/>
          </a:bodyPr>
          <a:lstStyle/>
          <a:p>
            <a:pPr marL="6405">
              <a:spcBef>
                <a:spcPts val="45"/>
              </a:spcBef>
            </a:pPr>
            <a:r>
              <a:rPr sz="500" dirty="0">
                <a:latin typeface="Times New Roman"/>
                <a:cs typeface="Times New Roman"/>
              </a:rPr>
              <a:t>/</a:t>
            </a:r>
            <a:endParaRPr sz="500">
              <a:latin typeface="Times New Roman"/>
              <a:cs typeface="Times New Roman"/>
            </a:endParaRPr>
          </a:p>
        </p:txBody>
      </p:sp>
      <p:sp>
        <p:nvSpPr>
          <p:cNvPr id="33" name="object 33"/>
          <p:cNvSpPr txBox="1"/>
          <p:nvPr/>
        </p:nvSpPr>
        <p:spPr>
          <a:xfrm>
            <a:off x="3653307" y="2887921"/>
            <a:ext cx="30734" cy="82764"/>
          </a:xfrm>
          <a:prstGeom prst="rect">
            <a:avLst/>
          </a:prstGeom>
        </p:spPr>
        <p:txBody>
          <a:bodyPr vert="horz" wrap="square" lIns="0" tIns="5764" rIns="0" bIns="0" rtlCol="0">
            <a:spAutoFit/>
          </a:bodyPr>
          <a:lstStyle/>
          <a:p>
            <a:pPr marL="6405">
              <a:spcBef>
                <a:spcPts val="45"/>
              </a:spcBef>
            </a:pPr>
            <a:r>
              <a:rPr sz="500" dirty="0">
                <a:latin typeface="Times New Roman"/>
                <a:cs typeface="Times New Roman"/>
              </a:rPr>
              <a:t>/</a:t>
            </a:r>
            <a:endParaRPr sz="500">
              <a:latin typeface="Times New Roman"/>
              <a:cs typeface="Times New Roman"/>
            </a:endParaRPr>
          </a:p>
        </p:txBody>
      </p:sp>
      <p:sp>
        <p:nvSpPr>
          <p:cNvPr id="34" name="object 34"/>
          <p:cNvSpPr txBox="1"/>
          <p:nvPr/>
        </p:nvSpPr>
        <p:spPr>
          <a:xfrm>
            <a:off x="3236969" y="2327352"/>
            <a:ext cx="277566" cy="145290"/>
          </a:xfrm>
          <a:prstGeom prst="rect">
            <a:avLst/>
          </a:prstGeom>
        </p:spPr>
        <p:txBody>
          <a:bodyPr vert="horz" wrap="square" lIns="0" tIns="6725" rIns="0" bIns="0" rtlCol="0">
            <a:spAutoFit/>
          </a:bodyPr>
          <a:lstStyle/>
          <a:p>
            <a:pPr marL="19214">
              <a:spcBef>
                <a:spcPts val="53"/>
              </a:spcBef>
            </a:pPr>
            <a:r>
              <a:rPr sz="900" spc="38" dirty="0">
                <a:latin typeface="Symbol"/>
                <a:cs typeface="Symbol"/>
              </a:rPr>
              <a:t></a:t>
            </a:r>
            <a:r>
              <a:rPr sz="1300" spc="41" baseline="1633" dirty="0">
                <a:latin typeface="Times New Roman"/>
                <a:cs typeface="Times New Roman"/>
              </a:rPr>
              <a:t>0</a:t>
            </a:r>
            <a:r>
              <a:rPr sz="800" baseline="-19444" dirty="0">
                <a:latin typeface="Times New Roman"/>
                <a:cs typeface="Times New Roman"/>
              </a:rPr>
              <a:t>/</a:t>
            </a:r>
            <a:r>
              <a:rPr sz="800" spc="-125" baseline="-19444" dirty="0">
                <a:latin typeface="Times New Roman"/>
                <a:cs typeface="Times New Roman"/>
              </a:rPr>
              <a:t> </a:t>
            </a:r>
            <a:r>
              <a:rPr sz="1300" spc="8" baseline="1633" dirty="0">
                <a:latin typeface="Times New Roman"/>
                <a:cs typeface="Times New Roman"/>
              </a:rPr>
              <a:t>08</a:t>
            </a:r>
            <a:endParaRPr sz="1300" baseline="1633">
              <a:latin typeface="Times New Roman"/>
              <a:cs typeface="Times New Roman"/>
            </a:endParaRPr>
          </a:p>
        </p:txBody>
      </p:sp>
      <p:sp>
        <p:nvSpPr>
          <p:cNvPr id="35" name="object 35"/>
          <p:cNvSpPr txBox="1"/>
          <p:nvPr/>
        </p:nvSpPr>
        <p:spPr>
          <a:xfrm>
            <a:off x="3578035" y="2327352"/>
            <a:ext cx="275646" cy="145290"/>
          </a:xfrm>
          <a:prstGeom prst="rect">
            <a:avLst/>
          </a:prstGeom>
        </p:spPr>
        <p:txBody>
          <a:bodyPr vert="horz" wrap="square" lIns="0" tIns="6725" rIns="0" bIns="0" rtlCol="0">
            <a:spAutoFit/>
          </a:bodyPr>
          <a:lstStyle/>
          <a:p>
            <a:pPr marL="19214">
              <a:spcBef>
                <a:spcPts val="53"/>
              </a:spcBef>
            </a:pPr>
            <a:r>
              <a:rPr sz="1300" spc="30" baseline="1633" dirty="0">
                <a:latin typeface="Times New Roman"/>
                <a:cs typeface="Times New Roman"/>
              </a:rPr>
              <a:t>0</a:t>
            </a:r>
            <a:r>
              <a:rPr sz="800" spc="30" baseline="-19444" dirty="0">
                <a:latin typeface="Times New Roman"/>
                <a:cs typeface="Times New Roman"/>
              </a:rPr>
              <a:t>/</a:t>
            </a:r>
            <a:r>
              <a:rPr sz="1300" spc="30" baseline="1633" dirty="0">
                <a:latin typeface="Times New Roman"/>
                <a:cs typeface="Times New Roman"/>
              </a:rPr>
              <a:t>92</a:t>
            </a:r>
            <a:r>
              <a:rPr sz="900" spc="20" dirty="0">
                <a:latin typeface="Symbol"/>
                <a:cs typeface="Symbol"/>
              </a:rPr>
              <a:t></a:t>
            </a:r>
            <a:endParaRPr sz="900">
              <a:latin typeface="Symbol"/>
              <a:cs typeface="Symbol"/>
            </a:endParaRPr>
          </a:p>
        </p:txBody>
      </p:sp>
      <p:sp>
        <p:nvSpPr>
          <p:cNvPr id="36" name="object 36"/>
          <p:cNvSpPr txBox="1"/>
          <p:nvPr/>
        </p:nvSpPr>
        <p:spPr>
          <a:xfrm>
            <a:off x="3236968" y="2486371"/>
            <a:ext cx="277246" cy="145290"/>
          </a:xfrm>
          <a:prstGeom prst="rect">
            <a:avLst/>
          </a:prstGeom>
        </p:spPr>
        <p:txBody>
          <a:bodyPr vert="horz" wrap="square" lIns="0" tIns="6725" rIns="0" bIns="0" rtlCol="0">
            <a:spAutoFit/>
          </a:bodyPr>
          <a:lstStyle/>
          <a:p>
            <a:pPr marL="19214">
              <a:spcBef>
                <a:spcPts val="53"/>
              </a:spcBef>
            </a:pPr>
            <a:r>
              <a:rPr sz="1300" spc="19" baseline="29411" dirty="0">
                <a:latin typeface="Symbol"/>
                <a:cs typeface="Symbol"/>
              </a:rPr>
              <a:t></a:t>
            </a:r>
            <a:r>
              <a:rPr sz="900" spc="13" dirty="0">
                <a:latin typeface="Times New Roman"/>
                <a:cs typeface="Times New Roman"/>
              </a:rPr>
              <a:t>0</a:t>
            </a:r>
            <a:r>
              <a:rPr sz="900" spc="-20" dirty="0">
                <a:latin typeface="Times New Roman"/>
                <a:cs typeface="Times New Roman"/>
              </a:rPr>
              <a:t> </a:t>
            </a:r>
            <a:r>
              <a:rPr sz="900" spc="5" dirty="0">
                <a:latin typeface="Times New Roman"/>
                <a:cs typeface="Times New Roman"/>
              </a:rPr>
              <a:t>24</a:t>
            </a:r>
            <a:endParaRPr sz="900">
              <a:latin typeface="Times New Roman"/>
              <a:cs typeface="Times New Roman"/>
            </a:endParaRPr>
          </a:p>
        </p:txBody>
      </p:sp>
      <p:sp>
        <p:nvSpPr>
          <p:cNvPr id="37" name="object 37"/>
          <p:cNvSpPr txBox="1"/>
          <p:nvPr/>
        </p:nvSpPr>
        <p:spPr>
          <a:xfrm>
            <a:off x="3576811" y="2486371"/>
            <a:ext cx="276926" cy="145290"/>
          </a:xfrm>
          <a:prstGeom prst="rect">
            <a:avLst/>
          </a:prstGeom>
        </p:spPr>
        <p:txBody>
          <a:bodyPr vert="horz" wrap="square" lIns="0" tIns="6725" rIns="0" bIns="0" rtlCol="0">
            <a:spAutoFit/>
          </a:bodyPr>
          <a:lstStyle/>
          <a:p>
            <a:pPr marL="19214">
              <a:spcBef>
                <a:spcPts val="53"/>
              </a:spcBef>
            </a:pPr>
            <a:r>
              <a:rPr sz="900" spc="5" dirty="0">
                <a:latin typeface="Times New Roman"/>
                <a:cs typeface="Times New Roman"/>
              </a:rPr>
              <a:t>0</a:t>
            </a:r>
            <a:r>
              <a:rPr sz="900" spc="-33" dirty="0">
                <a:latin typeface="Times New Roman"/>
                <a:cs typeface="Times New Roman"/>
              </a:rPr>
              <a:t> </a:t>
            </a:r>
            <a:r>
              <a:rPr sz="900" spc="13" dirty="0">
                <a:latin typeface="Times New Roman"/>
                <a:cs typeface="Times New Roman"/>
              </a:rPr>
              <a:t>76</a:t>
            </a:r>
            <a:r>
              <a:rPr sz="1300" spc="19" baseline="29411" dirty="0">
                <a:latin typeface="Symbol"/>
                <a:cs typeface="Symbol"/>
              </a:rPr>
              <a:t></a:t>
            </a:r>
            <a:endParaRPr sz="1300" baseline="29411">
              <a:latin typeface="Symbol"/>
              <a:cs typeface="Symbol"/>
            </a:endParaRPr>
          </a:p>
        </p:txBody>
      </p:sp>
      <p:sp>
        <p:nvSpPr>
          <p:cNvPr id="38" name="object 38"/>
          <p:cNvSpPr txBox="1"/>
          <p:nvPr/>
        </p:nvSpPr>
        <p:spPr>
          <a:xfrm>
            <a:off x="3785521" y="2533211"/>
            <a:ext cx="55385" cy="144198"/>
          </a:xfrm>
          <a:prstGeom prst="rect">
            <a:avLst/>
          </a:prstGeom>
        </p:spPr>
        <p:txBody>
          <a:bodyPr vert="horz" wrap="square" lIns="0" tIns="6725" rIns="0" bIns="0" rtlCol="0">
            <a:spAutoFit/>
          </a:bodyPr>
          <a:lstStyle/>
          <a:p>
            <a:pPr marL="6405">
              <a:spcBef>
                <a:spcPts val="53"/>
              </a:spcBef>
            </a:pPr>
            <a:r>
              <a:rPr sz="900" spc="3" dirty="0">
                <a:latin typeface="Symbol"/>
                <a:cs typeface="Symbol"/>
              </a:rPr>
              <a:t></a:t>
            </a:r>
            <a:endParaRPr sz="900">
              <a:latin typeface="Symbol"/>
              <a:cs typeface="Symbol"/>
            </a:endParaRPr>
          </a:p>
        </p:txBody>
      </p:sp>
      <p:sp>
        <p:nvSpPr>
          <p:cNvPr id="39" name="object 39"/>
          <p:cNvSpPr txBox="1"/>
          <p:nvPr/>
        </p:nvSpPr>
        <p:spPr>
          <a:xfrm>
            <a:off x="3236968" y="2650162"/>
            <a:ext cx="277246" cy="145290"/>
          </a:xfrm>
          <a:prstGeom prst="rect">
            <a:avLst/>
          </a:prstGeom>
        </p:spPr>
        <p:txBody>
          <a:bodyPr vert="horz" wrap="square" lIns="0" tIns="6725" rIns="0" bIns="0" rtlCol="0">
            <a:spAutoFit/>
          </a:bodyPr>
          <a:lstStyle/>
          <a:p>
            <a:pPr marL="19214">
              <a:spcBef>
                <a:spcPts val="53"/>
              </a:spcBef>
            </a:pPr>
            <a:r>
              <a:rPr sz="1300" spc="30" baseline="6535" dirty="0">
                <a:latin typeface="Symbol"/>
                <a:cs typeface="Symbol"/>
              </a:rPr>
              <a:t></a:t>
            </a:r>
            <a:r>
              <a:rPr sz="900" spc="28" dirty="0">
                <a:latin typeface="Times New Roman"/>
                <a:cs typeface="Times New Roman"/>
              </a:rPr>
              <a:t>0</a:t>
            </a:r>
            <a:r>
              <a:rPr sz="800" baseline="-25000" dirty="0">
                <a:latin typeface="Times New Roman"/>
                <a:cs typeface="Times New Roman"/>
              </a:rPr>
              <a:t>/</a:t>
            </a:r>
            <a:r>
              <a:rPr sz="800" spc="-105" baseline="-25000" dirty="0">
                <a:latin typeface="Times New Roman"/>
                <a:cs typeface="Times New Roman"/>
              </a:rPr>
              <a:t> </a:t>
            </a:r>
            <a:r>
              <a:rPr sz="900" spc="5" dirty="0">
                <a:latin typeface="Times New Roman"/>
                <a:cs typeface="Times New Roman"/>
              </a:rPr>
              <a:t>20</a:t>
            </a:r>
            <a:endParaRPr sz="900">
              <a:latin typeface="Times New Roman"/>
              <a:cs typeface="Times New Roman"/>
            </a:endParaRPr>
          </a:p>
        </p:txBody>
      </p:sp>
      <p:sp>
        <p:nvSpPr>
          <p:cNvPr id="40" name="object 40"/>
          <p:cNvSpPr txBox="1"/>
          <p:nvPr/>
        </p:nvSpPr>
        <p:spPr>
          <a:xfrm>
            <a:off x="3576480" y="2650162"/>
            <a:ext cx="277246" cy="145290"/>
          </a:xfrm>
          <a:prstGeom prst="rect">
            <a:avLst/>
          </a:prstGeom>
        </p:spPr>
        <p:txBody>
          <a:bodyPr vert="horz" wrap="square" lIns="0" tIns="6725" rIns="0" bIns="0" rtlCol="0">
            <a:spAutoFit/>
          </a:bodyPr>
          <a:lstStyle/>
          <a:p>
            <a:pPr marL="19214">
              <a:spcBef>
                <a:spcPts val="53"/>
              </a:spcBef>
            </a:pPr>
            <a:r>
              <a:rPr sz="900" spc="30" dirty="0">
                <a:latin typeface="Times New Roman"/>
                <a:cs typeface="Times New Roman"/>
              </a:rPr>
              <a:t>0</a:t>
            </a:r>
            <a:r>
              <a:rPr sz="800" baseline="-25000" dirty="0">
                <a:latin typeface="Times New Roman"/>
                <a:cs typeface="Times New Roman"/>
              </a:rPr>
              <a:t>/</a:t>
            </a:r>
            <a:r>
              <a:rPr sz="800" spc="-109" baseline="-25000" dirty="0">
                <a:latin typeface="Times New Roman"/>
                <a:cs typeface="Times New Roman"/>
              </a:rPr>
              <a:t> </a:t>
            </a:r>
            <a:r>
              <a:rPr sz="900" spc="5" dirty="0">
                <a:latin typeface="Times New Roman"/>
                <a:cs typeface="Times New Roman"/>
              </a:rPr>
              <a:t>2</a:t>
            </a:r>
            <a:r>
              <a:rPr sz="900" spc="23" dirty="0">
                <a:latin typeface="Times New Roman"/>
                <a:cs typeface="Times New Roman"/>
              </a:rPr>
              <a:t>8</a:t>
            </a:r>
            <a:r>
              <a:rPr sz="1300" spc="4" baseline="6535" dirty="0">
                <a:latin typeface="Symbol"/>
                <a:cs typeface="Symbol"/>
              </a:rPr>
              <a:t></a:t>
            </a:r>
            <a:endParaRPr sz="1300" baseline="6535">
              <a:latin typeface="Symbol"/>
              <a:cs typeface="Symbol"/>
            </a:endParaRPr>
          </a:p>
        </p:txBody>
      </p:sp>
      <p:sp>
        <p:nvSpPr>
          <p:cNvPr id="41" name="object 41"/>
          <p:cNvSpPr txBox="1"/>
          <p:nvPr/>
        </p:nvSpPr>
        <p:spPr>
          <a:xfrm>
            <a:off x="3236968" y="2813954"/>
            <a:ext cx="275966" cy="145290"/>
          </a:xfrm>
          <a:prstGeom prst="rect">
            <a:avLst/>
          </a:prstGeom>
        </p:spPr>
        <p:txBody>
          <a:bodyPr vert="horz" wrap="square" lIns="0" tIns="6725" rIns="0" bIns="0" rtlCol="0">
            <a:spAutoFit/>
          </a:bodyPr>
          <a:lstStyle/>
          <a:p>
            <a:pPr marL="19214">
              <a:spcBef>
                <a:spcPts val="53"/>
              </a:spcBef>
            </a:pPr>
            <a:r>
              <a:rPr sz="1300" spc="34" baseline="37581" dirty="0">
                <a:latin typeface="Symbol"/>
                <a:cs typeface="Symbol"/>
              </a:rPr>
              <a:t></a:t>
            </a:r>
            <a:r>
              <a:rPr sz="900" spc="23" dirty="0">
                <a:latin typeface="Times New Roman"/>
                <a:cs typeface="Times New Roman"/>
              </a:rPr>
              <a:t>0</a:t>
            </a:r>
            <a:r>
              <a:rPr sz="900" spc="-48" dirty="0">
                <a:latin typeface="Times New Roman"/>
                <a:cs typeface="Times New Roman"/>
              </a:rPr>
              <a:t> </a:t>
            </a:r>
            <a:r>
              <a:rPr sz="900" spc="5" dirty="0">
                <a:latin typeface="Times New Roman"/>
                <a:cs typeface="Times New Roman"/>
              </a:rPr>
              <a:t>96</a:t>
            </a:r>
            <a:endParaRPr sz="900">
              <a:latin typeface="Times New Roman"/>
              <a:cs typeface="Times New Roman"/>
            </a:endParaRPr>
          </a:p>
        </p:txBody>
      </p:sp>
      <p:sp>
        <p:nvSpPr>
          <p:cNvPr id="42" name="object 42"/>
          <p:cNvSpPr txBox="1"/>
          <p:nvPr/>
        </p:nvSpPr>
        <p:spPr>
          <a:xfrm>
            <a:off x="3581901" y="2813954"/>
            <a:ext cx="271804" cy="145290"/>
          </a:xfrm>
          <a:prstGeom prst="rect">
            <a:avLst/>
          </a:prstGeom>
        </p:spPr>
        <p:txBody>
          <a:bodyPr vert="horz" wrap="square" lIns="0" tIns="6725" rIns="0" bIns="0" rtlCol="0">
            <a:spAutoFit/>
          </a:bodyPr>
          <a:lstStyle/>
          <a:p>
            <a:pPr marL="19214">
              <a:spcBef>
                <a:spcPts val="53"/>
              </a:spcBef>
            </a:pPr>
            <a:r>
              <a:rPr sz="900" spc="5" dirty="0">
                <a:latin typeface="Times New Roman"/>
                <a:cs typeface="Times New Roman"/>
              </a:rPr>
              <a:t>0</a:t>
            </a:r>
            <a:r>
              <a:rPr sz="900" spc="-88" dirty="0">
                <a:latin typeface="Times New Roman"/>
                <a:cs typeface="Times New Roman"/>
              </a:rPr>
              <a:t> </a:t>
            </a:r>
            <a:r>
              <a:rPr sz="900" spc="5" dirty="0">
                <a:latin typeface="Times New Roman"/>
                <a:cs typeface="Times New Roman"/>
              </a:rPr>
              <a:t>1</a:t>
            </a:r>
            <a:r>
              <a:rPr sz="900" spc="76" dirty="0">
                <a:latin typeface="Times New Roman"/>
                <a:cs typeface="Times New Roman"/>
              </a:rPr>
              <a:t>2</a:t>
            </a:r>
            <a:r>
              <a:rPr sz="1300" spc="4" baseline="37581" dirty="0">
                <a:latin typeface="Symbol"/>
                <a:cs typeface="Symbol"/>
              </a:rPr>
              <a:t></a:t>
            </a:r>
            <a:endParaRPr sz="1300" baseline="37581">
              <a:latin typeface="Symbol"/>
              <a:cs typeface="Symbol"/>
            </a:endParaRPr>
          </a:p>
        </p:txBody>
      </p:sp>
      <p:sp>
        <p:nvSpPr>
          <p:cNvPr id="43" name="object 43"/>
          <p:cNvSpPr txBox="1"/>
          <p:nvPr/>
        </p:nvSpPr>
        <p:spPr>
          <a:xfrm>
            <a:off x="3236969" y="2828274"/>
            <a:ext cx="80997" cy="145290"/>
          </a:xfrm>
          <a:prstGeom prst="rect">
            <a:avLst/>
          </a:prstGeom>
        </p:spPr>
        <p:txBody>
          <a:bodyPr vert="horz" wrap="square" lIns="0" tIns="6725" rIns="0" bIns="0" rtlCol="0">
            <a:spAutoFit/>
          </a:bodyPr>
          <a:lstStyle/>
          <a:p>
            <a:pPr marL="19214">
              <a:spcBef>
                <a:spcPts val="53"/>
              </a:spcBef>
            </a:pPr>
            <a:r>
              <a:rPr sz="900" spc="-164" dirty="0">
                <a:latin typeface="Symbol"/>
                <a:cs typeface="Symbol"/>
              </a:rPr>
              <a:t></a:t>
            </a:r>
            <a:r>
              <a:rPr sz="1300" spc="-246" baseline="-9803" dirty="0">
                <a:latin typeface="Symbol"/>
                <a:cs typeface="Symbol"/>
              </a:rPr>
              <a:t></a:t>
            </a:r>
            <a:endParaRPr sz="1300" baseline="-9803">
              <a:latin typeface="Symbol"/>
              <a:cs typeface="Symbol"/>
            </a:endParaRPr>
          </a:p>
        </p:txBody>
      </p:sp>
      <p:sp>
        <p:nvSpPr>
          <p:cNvPr id="44" name="object 44"/>
          <p:cNvSpPr txBox="1"/>
          <p:nvPr/>
        </p:nvSpPr>
        <p:spPr>
          <a:xfrm>
            <a:off x="3772715" y="2828274"/>
            <a:ext cx="80997" cy="145290"/>
          </a:xfrm>
          <a:prstGeom prst="rect">
            <a:avLst/>
          </a:prstGeom>
        </p:spPr>
        <p:txBody>
          <a:bodyPr vert="horz" wrap="square" lIns="0" tIns="6725" rIns="0" bIns="0" rtlCol="0">
            <a:spAutoFit/>
          </a:bodyPr>
          <a:lstStyle/>
          <a:p>
            <a:pPr marL="19214">
              <a:spcBef>
                <a:spcPts val="53"/>
              </a:spcBef>
            </a:pPr>
            <a:r>
              <a:rPr sz="900" spc="-164" dirty="0">
                <a:latin typeface="Symbol"/>
                <a:cs typeface="Symbol"/>
              </a:rPr>
              <a:t></a:t>
            </a:r>
            <a:r>
              <a:rPr sz="1300" spc="-246" baseline="-9803" dirty="0">
                <a:latin typeface="Symbol"/>
                <a:cs typeface="Symbol"/>
              </a:rPr>
              <a:t></a:t>
            </a:r>
            <a:endParaRPr sz="1300" baseline="-9803">
              <a:latin typeface="Symbol"/>
              <a:cs typeface="Symbol"/>
            </a:endParaRPr>
          </a:p>
        </p:txBody>
      </p:sp>
      <p:sp>
        <p:nvSpPr>
          <p:cNvPr id="45" name="object 45"/>
          <p:cNvSpPr txBox="1"/>
          <p:nvPr/>
        </p:nvSpPr>
        <p:spPr>
          <a:xfrm>
            <a:off x="3038645" y="2568117"/>
            <a:ext cx="279167" cy="145290"/>
          </a:xfrm>
          <a:prstGeom prst="rect">
            <a:avLst/>
          </a:prstGeom>
        </p:spPr>
        <p:txBody>
          <a:bodyPr vert="horz" wrap="square" lIns="0" tIns="6725" rIns="0" bIns="0" rtlCol="0">
            <a:spAutoFit/>
          </a:bodyPr>
          <a:lstStyle/>
          <a:p>
            <a:pPr marL="19214">
              <a:spcBef>
                <a:spcPts val="53"/>
              </a:spcBef>
            </a:pPr>
            <a:r>
              <a:rPr sz="900" b="1" spc="8" dirty="0">
                <a:latin typeface="Times New Roman"/>
                <a:cs typeface="Times New Roman"/>
              </a:rPr>
              <a:t>w</a:t>
            </a:r>
            <a:r>
              <a:rPr sz="900" b="1" spc="3" dirty="0">
                <a:latin typeface="Times New Roman"/>
                <a:cs typeface="Times New Roman"/>
              </a:rPr>
              <a:t> </a:t>
            </a:r>
            <a:r>
              <a:rPr sz="900" spc="5" dirty="0">
                <a:latin typeface="Symbol"/>
                <a:cs typeface="Symbol"/>
              </a:rPr>
              <a:t></a:t>
            </a:r>
            <a:r>
              <a:rPr sz="900" spc="-13" dirty="0">
                <a:latin typeface="Times New Roman"/>
                <a:cs typeface="Times New Roman"/>
              </a:rPr>
              <a:t> </a:t>
            </a:r>
            <a:r>
              <a:rPr sz="1300" spc="4" baseline="17973" dirty="0">
                <a:latin typeface="Symbol"/>
                <a:cs typeface="Symbol"/>
              </a:rPr>
              <a:t></a:t>
            </a:r>
            <a:endParaRPr sz="1300" baseline="17973">
              <a:latin typeface="Symbol"/>
              <a:cs typeface="Symbol"/>
            </a:endParaRPr>
          </a:p>
        </p:txBody>
      </p:sp>
      <p:sp>
        <p:nvSpPr>
          <p:cNvPr id="46" name="object 46"/>
          <p:cNvSpPr/>
          <p:nvPr/>
        </p:nvSpPr>
        <p:spPr>
          <a:xfrm>
            <a:off x="3265871" y="2307551"/>
            <a:ext cx="230505" cy="730603"/>
          </a:xfrm>
          <a:custGeom>
            <a:avLst/>
            <a:gdLst/>
            <a:ahLst/>
            <a:cxnLst/>
            <a:rect l="l" t="t" r="r" b="b"/>
            <a:pathLst>
              <a:path w="457200" h="1447800">
                <a:moveTo>
                  <a:pt x="0" y="76200"/>
                </a:moveTo>
                <a:lnTo>
                  <a:pt x="5994" y="46559"/>
                </a:lnTo>
                <a:lnTo>
                  <a:pt x="22336" y="22336"/>
                </a:lnTo>
                <a:lnTo>
                  <a:pt x="46559" y="5994"/>
                </a:lnTo>
                <a:lnTo>
                  <a:pt x="76199" y="0"/>
                </a:lnTo>
                <a:lnTo>
                  <a:pt x="380999" y="0"/>
                </a:lnTo>
                <a:lnTo>
                  <a:pt x="410640" y="5994"/>
                </a:lnTo>
                <a:lnTo>
                  <a:pt x="434863" y="22336"/>
                </a:lnTo>
                <a:lnTo>
                  <a:pt x="451205" y="46559"/>
                </a:lnTo>
                <a:lnTo>
                  <a:pt x="457199" y="76200"/>
                </a:lnTo>
                <a:lnTo>
                  <a:pt x="457199" y="1371600"/>
                </a:lnTo>
                <a:lnTo>
                  <a:pt x="451205" y="1401262"/>
                </a:lnTo>
                <a:lnTo>
                  <a:pt x="434863" y="1425482"/>
                </a:lnTo>
                <a:lnTo>
                  <a:pt x="410640" y="1441812"/>
                </a:lnTo>
                <a:lnTo>
                  <a:pt x="380999" y="1447800"/>
                </a:lnTo>
                <a:lnTo>
                  <a:pt x="76199" y="1447800"/>
                </a:lnTo>
                <a:lnTo>
                  <a:pt x="46559" y="1441812"/>
                </a:lnTo>
                <a:lnTo>
                  <a:pt x="22336" y="1425482"/>
                </a:lnTo>
                <a:lnTo>
                  <a:pt x="5994" y="1401262"/>
                </a:lnTo>
                <a:lnTo>
                  <a:pt x="0" y="1371600"/>
                </a:lnTo>
                <a:lnTo>
                  <a:pt x="0" y="76200"/>
                </a:lnTo>
                <a:close/>
              </a:path>
            </a:pathLst>
          </a:custGeom>
          <a:ln w="25908">
            <a:solidFill>
              <a:srgbClr val="0000FF"/>
            </a:solidFill>
          </a:ln>
        </p:spPr>
        <p:txBody>
          <a:bodyPr wrap="square" lIns="0" tIns="0" rIns="0" bIns="0" rtlCol="0"/>
          <a:lstStyle/>
          <a:p>
            <a:endParaRPr/>
          </a:p>
        </p:txBody>
      </p:sp>
      <p:sp>
        <p:nvSpPr>
          <p:cNvPr id="47" name="object 47"/>
          <p:cNvSpPr txBox="1">
            <a:spLocks noGrp="1"/>
          </p:cNvSpPr>
          <p:nvPr>
            <p:ph type="title"/>
          </p:nvPr>
        </p:nvSpPr>
        <p:spPr>
          <a:xfrm>
            <a:off x="231785" y="345498"/>
            <a:ext cx="18446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48" name="object 48"/>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42</a:t>
            </a:fld>
            <a:endParaRPr sz="700">
              <a:latin typeface="Tahoma"/>
              <a:cs typeface="Tahom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902" y="979578"/>
            <a:ext cx="458448" cy="144967"/>
          </a:xfrm>
          <a:prstGeom prst="rect">
            <a:avLst/>
          </a:prstGeom>
        </p:spPr>
        <p:txBody>
          <a:bodyPr vert="horz" wrap="square" lIns="0" tIns="6405" rIns="0" bIns="0" rtlCol="0">
            <a:spAutoFit/>
          </a:bodyPr>
          <a:lstStyle/>
          <a:p>
            <a:pPr marL="6405">
              <a:spcBef>
                <a:spcPts val="50"/>
              </a:spcBef>
            </a:pPr>
            <a:r>
              <a:rPr sz="900" spc="-53" dirty="0">
                <a:latin typeface="Times New Roman"/>
                <a:cs typeface="Times New Roman"/>
              </a:rPr>
              <a:t>(</a:t>
            </a:r>
            <a:r>
              <a:rPr sz="900" spc="-151" dirty="0">
                <a:latin typeface="Times New Roman"/>
                <a:cs typeface="Times New Roman"/>
              </a:rPr>
              <a:t>1</a:t>
            </a:r>
            <a:r>
              <a:rPr sz="900" spc="23" dirty="0">
                <a:latin typeface="Times New Roman"/>
                <a:cs typeface="Times New Roman"/>
              </a:rPr>
              <a:t>,</a:t>
            </a:r>
            <a:r>
              <a:rPr sz="900" spc="-78" dirty="0">
                <a:latin typeface="Times New Roman"/>
                <a:cs typeface="Times New Roman"/>
              </a:rPr>
              <a:t> </a:t>
            </a:r>
            <a:r>
              <a:rPr sz="900" spc="-151" dirty="0">
                <a:latin typeface="Times New Roman"/>
                <a:cs typeface="Times New Roman"/>
              </a:rPr>
              <a:t>1</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48" dirty="0">
                <a:latin typeface="Times New Roman"/>
                <a:cs typeface="Times New Roman"/>
              </a:rPr>
              <a:t>0</a:t>
            </a:r>
            <a:r>
              <a:rPr sz="900" spc="3" dirty="0">
                <a:latin typeface="Times New Roman"/>
                <a:cs typeface="Times New Roman"/>
              </a:rPr>
              <a:t>)</a:t>
            </a:r>
            <a:r>
              <a:rPr sz="900" spc="25" dirty="0">
                <a:latin typeface="Times New Roman"/>
                <a:cs typeface="Times New Roman"/>
              </a:rPr>
              <a:t>;</a:t>
            </a:r>
            <a:endParaRPr sz="900">
              <a:latin typeface="Times New Roman"/>
              <a:cs typeface="Times New Roman"/>
            </a:endParaRPr>
          </a:p>
        </p:txBody>
      </p:sp>
      <p:sp>
        <p:nvSpPr>
          <p:cNvPr id="3" name="object 3"/>
          <p:cNvSpPr txBox="1"/>
          <p:nvPr/>
        </p:nvSpPr>
        <p:spPr>
          <a:xfrm>
            <a:off x="777329" y="979578"/>
            <a:ext cx="466132" cy="144967"/>
          </a:xfrm>
          <a:prstGeom prst="rect">
            <a:avLst/>
          </a:prstGeom>
        </p:spPr>
        <p:txBody>
          <a:bodyPr vert="horz" wrap="square" lIns="0" tIns="6405" rIns="0" bIns="0" rtlCol="0">
            <a:spAutoFit/>
          </a:bodyPr>
          <a:lstStyle/>
          <a:p>
            <a:pPr marL="6405">
              <a:spcBef>
                <a:spcPts val="50"/>
              </a:spcBef>
            </a:pPr>
            <a:r>
              <a:rPr sz="900" spc="-83" dirty="0">
                <a:latin typeface="Times New Roman"/>
                <a:cs typeface="Times New Roman"/>
              </a:rPr>
              <a:t>(</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78" dirty="0">
                <a:latin typeface="Times New Roman"/>
                <a:cs typeface="Times New Roman"/>
              </a:rPr>
              <a:t> </a:t>
            </a:r>
            <a:r>
              <a:rPr sz="900" spc="-139" dirty="0">
                <a:latin typeface="Times New Roman"/>
                <a:cs typeface="Times New Roman"/>
              </a:rPr>
              <a:t>1</a:t>
            </a:r>
            <a:r>
              <a:rPr sz="900" spc="3" dirty="0">
                <a:latin typeface="Times New Roman"/>
                <a:cs typeface="Times New Roman"/>
              </a:rPr>
              <a:t>)</a:t>
            </a:r>
            <a:r>
              <a:rPr sz="900" spc="25" dirty="0">
                <a:latin typeface="Times New Roman"/>
                <a:cs typeface="Times New Roman"/>
              </a:rPr>
              <a:t>;</a:t>
            </a:r>
            <a:endParaRPr sz="900">
              <a:latin typeface="Times New Roman"/>
              <a:cs typeface="Times New Roman"/>
            </a:endParaRPr>
          </a:p>
        </p:txBody>
      </p:sp>
      <p:sp>
        <p:nvSpPr>
          <p:cNvPr id="4" name="object 4"/>
          <p:cNvSpPr txBox="1"/>
          <p:nvPr/>
        </p:nvSpPr>
        <p:spPr>
          <a:xfrm>
            <a:off x="1339782" y="979578"/>
            <a:ext cx="947311" cy="144967"/>
          </a:xfrm>
          <a:prstGeom prst="rect">
            <a:avLst/>
          </a:prstGeom>
        </p:spPr>
        <p:txBody>
          <a:bodyPr vert="horz" wrap="square" lIns="0" tIns="6405" rIns="0" bIns="0" rtlCol="0">
            <a:spAutoFit/>
          </a:bodyPr>
          <a:lstStyle/>
          <a:p>
            <a:pPr marL="6405">
              <a:spcBef>
                <a:spcPts val="50"/>
              </a:spcBef>
              <a:tabLst>
                <a:tab pos="528060" algn="l"/>
              </a:tabLst>
            </a:pPr>
            <a:r>
              <a:rPr sz="900" spc="-50" dirty="0">
                <a:latin typeface="Times New Roman"/>
                <a:cs typeface="Times New Roman"/>
              </a:rPr>
              <a:t>(</a:t>
            </a:r>
            <a:r>
              <a:rPr sz="900" spc="-154" dirty="0">
                <a:latin typeface="Times New Roman"/>
                <a:cs typeface="Times New Roman"/>
              </a:rPr>
              <a:t>1</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50"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78" dirty="0">
                <a:latin typeface="Times New Roman"/>
                <a:cs typeface="Times New Roman"/>
              </a:rPr>
              <a:t>(</a:t>
            </a:r>
            <a:r>
              <a:rPr sz="900" spc="-66" dirty="0">
                <a:latin typeface="Times New Roman"/>
                <a:cs typeface="Times New Roman"/>
              </a:rPr>
              <a:t>0</a:t>
            </a:r>
            <a:r>
              <a:rPr sz="900" spc="23" dirty="0">
                <a:latin typeface="Times New Roman"/>
                <a:cs typeface="Times New Roman"/>
              </a:rPr>
              <a:t>,</a:t>
            </a:r>
            <a:r>
              <a:rPr sz="900" spc="-103" dirty="0">
                <a:latin typeface="Times New Roman"/>
                <a:cs typeface="Times New Roman"/>
              </a:rPr>
              <a:t> </a:t>
            </a:r>
            <a:r>
              <a:rPr sz="900" spc="-66" dirty="0">
                <a:latin typeface="Times New Roman"/>
                <a:cs typeface="Times New Roman"/>
              </a:rPr>
              <a:t>0</a:t>
            </a:r>
            <a:r>
              <a:rPr sz="900" spc="23" dirty="0">
                <a:latin typeface="Times New Roman"/>
                <a:cs typeface="Times New Roman"/>
              </a:rPr>
              <a:t>,</a:t>
            </a:r>
            <a:r>
              <a:rPr sz="900" spc="-73" dirty="0">
                <a:latin typeface="Times New Roman"/>
                <a:cs typeface="Times New Roman"/>
              </a:rPr>
              <a:t> </a:t>
            </a:r>
            <a:r>
              <a:rPr sz="900" spc="-156" dirty="0">
                <a:latin typeface="Times New Roman"/>
                <a:cs typeface="Times New Roman"/>
              </a:rPr>
              <a:t>1</a:t>
            </a:r>
            <a:r>
              <a:rPr sz="900" spc="23" dirty="0">
                <a:latin typeface="Times New Roman"/>
                <a:cs typeface="Times New Roman"/>
              </a:rPr>
              <a:t>,</a:t>
            </a:r>
            <a:r>
              <a:rPr sz="900" spc="-73" dirty="0">
                <a:latin typeface="Times New Roman"/>
                <a:cs typeface="Times New Roman"/>
              </a:rPr>
              <a:t> </a:t>
            </a:r>
            <a:r>
              <a:rPr sz="900" spc="-144" dirty="0">
                <a:latin typeface="Times New Roman"/>
                <a:cs typeface="Times New Roman"/>
              </a:rPr>
              <a:t>1</a:t>
            </a:r>
            <a:r>
              <a:rPr sz="900" spc="33" dirty="0">
                <a:latin typeface="Times New Roman"/>
                <a:cs typeface="Times New Roman"/>
              </a:rPr>
              <a:t>)</a:t>
            </a:r>
            <a:endParaRPr sz="900">
              <a:latin typeface="Times New Roman"/>
              <a:cs typeface="Times New Roman"/>
            </a:endParaRPr>
          </a:p>
        </p:txBody>
      </p:sp>
      <p:sp>
        <p:nvSpPr>
          <p:cNvPr id="5" name="object 5"/>
          <p:cNvSpPr/>
          <p:nvPr/>
        </p:nvSpPr>
        <p:spPr>
          <a:xfrm>
            <a:off x="1311957" y="973240"/>
            <a:ext cx="499428" cy="230717"/>
          </a:xfrm>
          <a:custGeom>
            <a:avLst/>
            <a:gdLst/>
            <a:ahLst/>
            <a:cxnLst/>
            <a:rect l="l" t="t" r="r" b="b"/>
            <a:pathLst>
              <a:path w="990600" h="457200">
                <a:moveTo>
                  <a:pt x="0" y="76200"/>
                </a:moveTo>
                <a:lnTo>
                  <a:pt x="5994" y="46559"/>
                </a:lnTo>
                <a:lnTo>
                  <a:pt x="22336" y="22336"/>
                </a:lnTo>
                <a:lnTo>
                  <a:pt x="46559" y="5994"/>
                </a:lnTo>
                <a:lnTo>
                  <a:pt x="76200" y="0"/>
                </a:lnTo>
                <a:lnTo>
                  <a:pt x="914399" y="0"/>
                </a:lnTo>
                <a:lnTo>
                  <a:pt x="944040" y="5994"/>
                </a:lnTo>
                <a:lnTo>
                  <a:pt x="968263" y="22336"/>
                </a:lnTo>
                <a:lnTo>
                  <a:pt x="984605" y="46559"/>
                </a:lnTo>
                <a:lnTo>
                  <a:pt x="990599" y="76200"/>
                </a:lnTo>
                <a:lnTo>
                  <a:pt x="990599" y="381000"/>
                </a:lnTo>
                <a:lnTo>
                  <a:pt x="984605" y="410640"/>
                </a:lnTo>
                <a:lnTo>
                  <a:pt x="968263" y="434863"/>
                </a:lnTo>
                <a:lnTo>
                  <a:pt x="944040" y="451205"/>
                </a:lnTo>
                <a:lnTo>
                  <a:pt x="914399" y="457200"/>
                </a:lnTo>
                <a:lnTo>
                  <a:pt x="76200" y="457200"/>
                </a:lnTo>
                <a:lnTo>
                  <a:pt x="46559" y="451205"/>
                </a:lnTo>
                <a:lnTo>
                  <a:pt x="22336" y="434863"/>
                </a:lnTo>
                <a:lnTo>
                  <a:pt x="5994" y="410640"/>
                </a:lnTo>
                <a:lnTo>
                  <a:pt x="0" y="381000"/>
                </a:lnTo>
                <a:lnTo>
                  <a:pt x="0" y="76200"/>
                </a:lnTo>
                <a:close/>
              </a:path>
            </a:pathLst>
          </a:custGeom>
          <a:ln w="25908">
            <a:solidFill>
              <a:srgbClr val="FF33CC"/>
            </a:solidFill>
          </a:ln>
        </p:spPr>
        <p:txBody>
          <a:bodyPr wrap="square" lIns="0" tIns="0" rIns="0" bIns="0" rtlCol="0"/>
          <a:lstStyle/>
          <a:p>
            <a:endParaRPr/>
          </a:p>
        </p:txBody>
      </p:sp>
      <p:sp>
        <p:nvSpPr>
          <p:cNvPr id="6" name="object 6"/>
          <p:cNvSpPr txBox="1"/>
          <p:nvPr/>
        </p:nvSpPr>
        <p:spPr>
          <a:xfrm>
            <a:off x="271131" y="1360109"/>
            <a:ext cx="181203" cy="115806"/>
          </a:xfrm>
          <a:prstGeom prst="rect">
            <a:avLst/>
          </a:prstGeom>
        </p:spPr>
        <p:txBody>
          <a:bodyPr vert="horz" wrap="square" lIns="0" tIns="8006" rIns="0" bIns="0" rtlCol="0">
            <a:spAutoFit/>
          </a:bodyPr>
          <a:lstStyle/>
          <a:p>
            <a:pPr marL="19214">
              <a:spcBef>
                <a:spcPts val="63"/>
              </a:spcBef>
            </a:pPr>
            <a:r>
              <a:rPr sz="700" spc="23" dirty="0">
                <a:latin typeface="Symbol"/>
                <a:cs typeface="Symbol"/>
              </a:rPr>
              <a:t></a:t>
            </a:r>
            <a:r>
              <a:rPr sz="1000" spc="41" baseline="2136" dirty="0">
                <a:latin typeface="Times New Roman"/>
                <a:cs typeface="Times New Roman"/>
              </a:rPr>
              <a:t>0</a:t>
            </a:r>
            <a:r>
              <a:rPr sz="600" spc="4" baseline="-22222" dirty="0">
                <a:latin typeface="Times New Roman"/>
                <a:cs typeface="Times New Roman"/>
              </a:rPr>
              <a:t>/</a:t>
            </a:r>
            <a:r>
              <a:rPr sz="600" spc="-79" baseline="-22222" dirty="0">
                <a:latin typeface="Times New Roman"/>
                <a:cs typeface="Times New Roman"/>
              </a:rPr>
              <a:t> </a:t>
            </a:r>
            <a:r>
              <a:rPr sz="1000" spc="11" baseline="2136" dirty="0">
                <a:latin typeface="Times New Roman"/>
                <a:cs typeface="Times New Roman"/>
              </a:rPr>
              <a:t>2</a:t>
            </a:r>
            <a:endParaRPr sz="1000" baseline="2136">
              <a:latin typeface="Times New Roman"/>
              <a:cs typeface="Times New Roman"/>
            </a:endParaRPr>
          </a:p>
        </p:txBody>
      </p:sp>
      <p:sp>
        <p:nvSpPr>
          <p:cNvPr id="7" name="object 7"/>
          <p:cNvSpPr txBox="1"/>
          <p:nvPr/>
        </p:nvSpPr>
        <p:spPr>
          <a:xfrm>
            <a:off x="495061" y="1360109"/>
            <a:ext cx="180242" cy="115806"/>
          </a:xfrm>
          <a:prstGeom prst="rect">
            <a:avLst/>
          </a:prstGeom>
        </p:spPr>
        <p:txBody>
          <a:bodyPr vert="horz" wrap="square" lIns="0" tIns="8006" rIns="0" bIns="0" rtlCol="0">
            <a:spAutoFit/>
          </a:bodyPr>
          <a:lstStyle/>
          <a:p>
            <a:pPr marL="19214">
              <a:spcBef>
                <a:spcPts val="63"/>
              </a:spcBef>
            </a:pPr>
            <a:r>
              <a:rPr sz="1000" spc="34" baseline="2136" dirty="0">
                <a:latin typeface="Times New Roman"/>
                <a:cs typeface="Times New Roman"/>
              </a:rPr>
              <a:t>0</a:t>
            </a:r>
            <a:r>
              <a:rPr sz="600" spc="34" baseline="-22222" dirty="0">
                <a:latin typeface="Times New Roman"/>
                <a:cs typeface="Times New Roman"/>
              </a:rPr>
              <a:t>/</a:t>
            </a:r>
            <a:r>
              <a:rPr sz="1000" spc="34" baseline="2136" dirty="0">
                <a:latin typeface="Times New Roman"/>
                <a:cs typeface="Times New Roman"/>
              </a:rPr>
              <a:t>8</a:t>
            </a:r>
            <a:r>
              <a:rPr sz="700" spc="23" dirty="0">
                <a:latin typeface="Symbol"/>
                <a:cs typeface="Symbol"/>
              </a:rPr>
              <a:t></a:t>
            </a:r>
            <a:endParaRPr sz="700">
              <a:latin typeface="Symbol"/>
              <a:cs typeface="Symbol"/>
            </a:endParaRPr>
          </a:p>
        </p:txBody>
      </p:sp>
      <p:sp>
        <p:nvSpPr>
          <p:cNvPr id="8" name="object 8"/>
          <p:cNvSpPr txBox="1"/>
          <p:nvPr/>
        </p:nvSpPr>
        <p:spPr>
          <a:xfrm>
            <a:off x="366676" y="1668722"/>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9" name="object 9"/>
          <p:cNvSpPr txBox="1"/>
          <p:nvPr/>
        </p:nvSpPr>
        <p:spPr>
          <a:xfrm>
            <a:off x="551304" y="1668722"/>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10" name="object 10"/>
          <p:cNvSpPr txBox="1"/>
          <p:nvPr/>
        </p:nvSpPr>
        <p:spPr>
          <a:xfrm>
            <a:off x="264729" y="1611190"/>
            <a:ext cx="416829" cy="115806"/>
          </a:xfrm>
          <a:prstGeom prst="rect">
            <a:avLst/>
          </a:prstGeom>
        </p:spPr>
        <p:txBody>
          <a:bodyPr vert="horz" wrap="square" lIns="0" tIns="8006" rIns="0" bIns="0" rtlCol="0">
            <a:spAutoFit/>
          </a:bodyPr>
          <a:lstStyle/>
          <a:p>
            <a:pPr marL="25618">
              <a:spcBef>
                <a:spcPts val="63"/>
              </a:spcBef>
              <a:tabLst>
                <a:tab pos="247218" algn="l"/>
              </a:tabLst>
            </a:pPr>
            <a:r>
              <a:rPr sz="1000" spc="38" baseline="6410" dirty="0">
                <a:latin typeface="Symbol"/>
                <a:cs typeface="Symbol"/>
              </a:rPr>
              <a:t></a:t>
            </a:r>
            <a:r>
              <a:rPr sz="700" spc="25" dirty="0">
                <a:latin typeface="Times New Roman"/>
                <a:cs typeface="Times New Roman"/>
              </a:rPr>
              <a:t>0</a:t>
            </a:r>
            <a:r>
              <a:rPr sz="700" spc="-13" dirty="0">
                <a:latin typeface="Times New Roman"/>
                <a:cs typeface="Times New Roman"/>
              </a:rPr>
              <a:t> </a:t>
            </a:r>
            <a:r>
              <a:rPr sz="700" spc="8" dirty="0">
                <a:latin typeface="Times New Roman"/>
                <a:cs typeface="Times New Roman"/>
              </a:rPr>
              <a:t>5	0</a:t>
            </a:r>
            <a:r>
              <a:rPr sz="700" spc="-23" dirty="0">
                <a:latin typeface="Times New Roman"/>
                <a:cs typeface="Times New Roman"/>
              </a:rPr>
              <a:t> </a:t>
            </a:r>
            <a:r>
              <a:rPr sz="700" spc="25" dirty="0">
                <a:latin typeface="Times New Roman"/>
                <a:cs typeface="Times New Roman"/>
              </a:rPr>
              <a:t>7</a:t>
            </a:r>
            <a:r>
              <a:rPr sz="1000" spc="38" baseline="6410" dirty="0">
                <a:latin typeface="Symbol"/>
                <a:cs typeface="Symbol"/>
              </a:rPr>
              <a:t></a:t>
            </a:r>
            <a:endParaRPr sz="1000" baseline="6410">
              <a:latin typeface="Symbol"/>
              <a:cs typeface="Symbol"/>
            </a:endParaRPr>
          </a:p>
        </p:txBody>
      </p:sp>
      <p:sp>
        <p:nvSpPr>
          <p:cNvPr id="11" name="object 11"/>
          <p:cNvSpPr txBox="1"/>
          <p:nvPr/>
        </p:nvSpPr>
        <p:spPr>
          <a:xfrm>
            <a:off x="283937" y="1440167"/>
            <a:ext cx="45781" cy="115038"/>
          </a:xfrm>
          <a:prstGeom prst="rect">
            <a:avLst/>
          </a:prstGeom>
        </p:spPr>
        <p:txBody>
          <a:bodyPr vert="horz" wrap="square" lIns="0" tIns="8006" rIns="0" bIns="0" rtlCol="0">
            <a:spAutoFit/>
          </a:bodyPr>
          <a:lstStyle/>
          <a:p>
            <a:pPr marL="6405">
              <a:spcBef>
                <a:spcPts val="63"/>
              </a:spcBef>
            </a:pPr>
            <a:r>
              <a:rPr sz="700" spc="8" dirty="0">
                <a:latin typeface="Symbol"/>
                <a:cs typeface="Symbol"/>
              </a:rPr>
              <a:t></a:t>
            </a:r>
            <a:endParaRPr sz="700">
              <a:latin typeface="Symbol"/>
              <a:cs typeface="Symbol"/>
            </a:endParaRPr>
          </a:p>
        </p:txBody>
      </p:sp>
      <p:sp>
        <p:nvSpPr>
          <p:cNvPr id="12" name="object 12"/>
          <p:cNvSpPr txBox="1"/>
          <p:nvPr/>
        </p:nvSpPr>
        <p:spPr>
          <a:xfrm>
            <a:off x="116880" y="1483793"/>
            <a:ext cx="335193" cy="115806"/>
          </a:xfrm>
          <a:prstGeom prst="rect">
            <a:avLst/>
          </a:prstGeom>
        </p:spPr>
        <p:txBody>
          <a:bodyPr vert="horz" wrap="square" lIns="0" tIns="8006" rIns="0" bIns="0" rtlCol="0">
            <a:spAutoFit/>
          </a:bodyPr>
          <a:lstStyle/>
          <a:p>
            <a:pPr marL="19214">
              <a:spcBef>
                <a:spcPts val="63"/>
              </a:spcBef>
            </a:pPr>
            <a:r>
              <a:rPr sz="1000" b="1" spc="19" baseline="-42735" dirty="0">
                <a:latin typeface="Times New Roman"/>
                <a:cs typeface="Times New Roman"/>
              </a:rPr>
              <a:t>w</a:t>
            </a:r>
            <a:r>
              <a:rPr sz="1000" b="1" spc="4" baseline="-42735" dirty="0">
                <a:latin typeface="Times New Roman"/>
                <a:cs typeface="Times New Roman"/>
              </a:rPr>
              <a:t> </a:t>
            </a:r>
            <a:r>
              <a:rPr sz="1000" spc="15" baseline="-42735" dirty="0">
                <a:latin typeface="Symbol"/>
                <a:cs typeface="Symbol"/>
              </a:rPr>
              <a:t></a:t>
            </a:r>
            <a:r>
              <a:rPr sz="1000" spc="-11" baseline="-42735" dirty="0">
                <a:latin typeface="Times New Roman"/>
                <a:cs typeface="Times New Roman"/>
              </a:rPr>
              <a:t> </a:t>
            </a:r>
            <a:r>
              <a:rPr sz="1000" spc="38" baseline="-23504" dirty="0">
                <a:latin typeface="Symbol"/>
                <a:cs typeface="Symbol"/>
              </a:rPr>
              <a:t></a:t>
            </a:r>
            <a:r>
              <a:rPr sz="700" spc="25" dirty="0">
                <a:latin typeface="Times New Roman"/>
                <a:cs typeface="Times New Roman"/>
              </a:rPr>
              <a:t>0</a:t>
            </a:r>
            <a:r>
              <a:rPr sz="600" spc="38" baseline="-25925" dirty="0">
                <a:latin typeface="Times New Roman"/>
                <a:cs typeface="Times New Roman"/>
              </a:rPr>
              <a:t>/</a:t>
            </a:r>
            <a:r>
              <a:rPr sz="700" spc="25" dirty="0">
                <a:latin typeface="Times New Roman"/>
                <a:cs typeface="Times New Roman"/>
              </a:rPr>
              <a:t>6</a:t>
            </a:r>
            <a:endParaRPr sz="700">
              <a:latin typeface="Times New Roman"/>
              <a:cs typeface="Times New Roman"/>
            </a:endParaRPr>
          </a:p>
        </p:txBody>
      </p:sp>
      <p:sp>
        <p:nvSpPr>
          <p:cNvPr id="13" name="object 13"/>
          <p:cNvSpPr txBox="1"/>
          <p:nvPr/>
        </p:nvSpPr>
        <p:spPr>
          <a:xfrm>
            <a:off x="616569" y="1440167"/>
            <a:ext cx="45781" cy="115038"/>
          </a:xfrm>
          <a:prstGeom prst="rect">
            <a:avLst/>
          </a:prstGeom>
        </p:spPr>
        <p:txBody>
          <a:bodyPr vert="horz" wrap="square" lIns="0" tIns="8006" rIns="0" bIns="0" rtlCol="0">
            <a:spAutoFit/>
          </a:bodyPr>
          <a:lstStyle/>
          <a:p>
            <a:pPr marL="6405">
              <a:spcBef>
                <a:spcPts val="63"/>
              </a:spcBef>
            </a:pPr>
            <a:r>
              <a:rPr sz="700" spc="8" dirty="0">
                <a:latin typeface="Symbol"/>
                <a:cs typeface="Symbol"/>
              </a:rPr>
              <a:t></a:t>
            </a:r>
            <a:endParaRPr sz="700">
              <a:latin typeface="Symbol"/>
              <a:cs typeface="Symbol"/>
            </a:endParaRPr>
          </a:p>
        </p:txBody>
      </p:sp>
      <p:sp>
        <p:nvSpPr>
          <p:cNvPr id="14" name="object 14"/>
          <p:cNvSpPr txBox="1"/>
          <p:nvPr/>
        </p:nvSpPr>
        <p:spPr>
          <a:xfrm>
            <a:off x="492736" y="1483793"/>
            <a:ext cx="182483" cy="115806"/>
          </a:xfrm>
          <a:prstGeom prst="rect">
            <a:avLst/>
          </a:prstGeom>
        </p:spPr>
        <p:txBody>
          <a:bodyPr vert="horz" wrap="square" lIns="0" tIns="8006" rIns="0" bIns="0" rtlCol="0">
            <a:spAutoFit/>
          </a:bodyPr>
          <a:lstStyle/>
          <a:p>
            <a:pPr marL="19214">
              <a:spcBef>
                <a:spcPts val="63"/>
              </a:spcBef>
            </a:pPr>
            <a:r>
              <a:rPr sz="700" spc="30" dirty="0">
                <a:latin typeface="Times New Roman"/>
                <a:cs typeface="Times New Roman"/>
              </a:rPr>
              <a:t>0</a:t>
            </a:r>
            <a:r>
              <a:rPr sz="600" spc="4" baseline="-25925" dirty="0">
                <a:latin typeface="Times New Roman"/>
                <a:cs typeface="Times New Roman"/>
              </a:rPr>
              <a:t>/</a:t>
            </a:r>
            <a:r>
              <a:rPr sz="600" spc="-83" baseline="-25925" dirty="0">
                <a:latin typeface="Times New Roman"/>
                <a:cs typeface="Times New Roman"/>
              </a:rPr>
              <a:t> </a:t>
            </a:r>
            <a:r>
              <a:rPr sz="700" spc="33" dirty="0">
                <a:latin typeface="Times New Roman"/>
                <a:cs typeface="Times New Roman"/>
              </a:rPr>
              <a:t>4</a:t>
            </a:r>
            <a:r>
              <a:rPr sz="1000" spc="11" baseline="-23504" dirty="0">
                <a:latin typeface="Symbol"/>
                <a:cs typeface="Symbol"/>
              </a:rPr>
              <a:t></a:t>
            </a:r>
            <a:endParaRPr sz="1000" baseline="-23504">
              <a:latin typeface="Symbol"/>
              <a:cs typeface="Symbol"/>
            </a:endParaRPr>
          </a:p>
        </p:txBody>
      </p:sp>
      <p:sp>
        <p:nvSpPr>
          <p:cNvPr id="15" name="object 15"/>
          <p:cNvSpPr txBox="1"/>
          <p:nvPr/>
        </p:nvSpPr>
        <p:spPr>
          <a:xfrm>
            <a:off x="283937" y="1680342"/>
            <a:ext cx="45781" cy="115038"/>
          </a:xfrm>
          <a:prstGeom prst="rect">
            <a:avLst/>
          </a:prstGeom>
        </p:spPr>
        <p:txBody>
          <a:bodyPr vert="horz" wrap="square" lIns="0" tIns="8006" rIns="0" bIns="0" rtlCol="0">
            <a:spAutoFit/>
          </a:bodyPr>
          <a:lstStyle/>
          <a:p>
            <a:pPr marL="6405">
              <a:spcBef>
                <a:spcPts val="63"/>
              </a:spcBef>
            </a:pPr>
            <a:r>
              <a:rPr sz="700" spc="8" dirty="0">
                <a:latin typeface="Symbol"/>
                <a:cs typeface="Symbol"/>
              </a:rPr>
              <a:t></a:t>
            </a:r>
            <a:endParaRPr sz="700">
              <a:latin typeface="Symbol"/>
              <a:cs typeface="Symbol"/>
            </a:endParaRPr>
          </a:p>
        </p:txBody>
      </p:sp>
      <p:sp>
        <p:nvSpPr>
          <p:cNvPr id="16" name="object 16"/>
          <p:cNvSpPr txBox="1"/>
          <p:nvPr/>
        </p:nvSpPr>
        <p:spPr>
          <a:xfrm>
            <a:off x="616569" y="1680342"/>
            <a:ext cx="45781" cy="115038"/>
          </a:xfrm>
          <a:prstGeom prst="rect">
            <a:avLst/>
          </a:prstGeom>
        </p:spPr>
        <p:txBody>
          <a:bodyPr vert="horz" wrap="square" lIns="0" tIns="8006" rIns="0" bIns="0" rtlCol="0">
            <a:spAutoFit/>
          </a:bodyPr>
          <a:lstStyle/>
          <a:p>
            <a:pPr marL="6405">
              <a:spcBef>
                <a:spcPts val="63"/>
              </a:spcBef>
            </a:pPr>
            <a:r>
              <a:rPr sz="700" spc="8" dirty="0">
                <a:latin typeface="Symbol"/>
                <a:cs typeface="Symbol"/>
              </a:rPr>
              <a:t></a:t>
            </a:r>
            <a:endParaRPr sz="700">
              <a:latin typeface="Symbol"/>
              <a:cs typeface="Symbol"/>
            </a:endParaRPr>
          </a:p>
        </p:txBody>
      </p:sp>
      <p:sp>
        <p:nvSpPr>
          <p:cNvPr id="17" name="object 17"/>
          <p:cNvSpPr txBox="1"/>
          <p:nvPr/>
        </p:nvSpPr>
        <p:spPr>
          <a:xfrm>
            <a:off x="271131" y="1738587"/>
            <a:ext cx="180562" cy="115806"/>
          </a:xfrm>
          <a:prstGeom prst="rect">
            <a:avLst/>
          </a:prstGeom>
        </p:spPr>
        <p:txBody>
          <a:bodyPr vert="horz" wrap="square" lIns="0" tIns="8006" rIns="0" bIns="0" rtlCol="0">
            <a:spAutoFit/>
          </a:bodyPr>
          <a:lstStyle/>
          <a:p>
            <a:pPr marL="19214">
              <a:spcBef>
                <a:spcPts val="63"/>
              </a:spcBef>
            </a:pPr>
            <a:r>
              <a:rPr sz="1000" spc="-49" baseline="-6410" dirty="0">
                <a:latin typeface="Symbol"/>
                <a:cs typeface="Symbol"/>
              </a:rPr>
              <a:t></a:t>
            </a:r>
            <a:r>
              <a:rPr sz="1000" spc="-49" baseline="-17094" dirty="0">
                <a:latin typeface="Symbol"/>
                <a:cs typeface="Symbol"/>
              </a:rPr>
              <a:t></a:t>
            </a:r>
            <a:r>
              <a:rPr sz="700" spc="-33" dirty="0">
                <a:latin typeface="Times New Roman"/>
                <a:cs typeface="Times New Roman"/>
              </a:rPr>
              <a:t>0</a:t>
            </a:r>
            <a:r>
              <a:rPr sz="600" spc="-49" baseline="-25925" dirty="0">
                <a:latin typeface="Times New Roman"/>
                <a:cs typeface="Times New Roman"/>
              </a:rPr>
              <a:t>/</a:t>
            </a:r>
            <a:r>
              <a:rPr sz="700" spc="-33" dirty="0">
                <a:latin typeface="Times New Roman"/>
                <a:cs typeface="Times New Roman"/>
              </a:rPr>
              <a:t>9</a:t>
            </a:r>
            <a:endParaRPr sz="700">
              <a:latin typeface="Times New Roman"/>
              <a:cs typeface="Times New Roman"/>
            </a:endParaRPr>
          </a:p>
        </p:txBody>
      </p:sp>
      <p:sp>
        <p:nvSpPr>
          <p:cNvPr id="18" name="object 18"/>
          <p:cNvSpPr txBox="1"/>
          <p:nvPr/>
        </p:nvSpPr>
        <p:spPr>
          <a:xfrm>
            <a:off x="495582" y="1738587"/>
            <a:ext cx="179602" cy="115806"/>
          </a:xfrm>
          <a:prstGeom prst="rect">
            <a:avLst/>
          </a:prstGeom>
        </p:spPr>
        <p:txBody>
          <a:bodyPr vert="horz" wrap="square" lIns="0" tIns="8006" rIns="0" bIns="0" rtlCol="0">
            <a:spAutoFit/>
          </a:bodyPr>
          <a:lstStyle/>
          <a:p>
            <a:pPr marL="19214">
              <a:spcBef>
                <a:spcPts val="63"/>
              </a:spcBef>
            </a:pPr>
            <a:r>
              <a:rPr sz="700" spc="-33" dirty="0">
                <a:latin typeface="Times New Roman"/>
                <a:cs typeface="Times New Roman"/>
              </a:rPr>
              <a:t>0</a:t>
            </a:r>
            <a:r>
              <a:rPr sz="600" spc="-49" baseline="-25925" dirty="0">
                <a:latin typeface="Times New Roman"/>
                <a:cs typeface="Times New Roman"/>
              </a:rPr>
              <a:t>/</a:t>
            </a:r>
            <a:r>
              <a:rPr sz="700" spc="-33" dirty="0">
                <a:latin typeface="Times New Roman"/>
                <a:cs typeface="Times New Roman"/>
              </a:rPr>
              <a:t>3</a:t>
            </a:r>
            <a:r>
              <a:rPr sz="1000" spc="-49" baseline="-6410" dirty="0">
                <a:latin typeface="Symbol"/>
                <a:cs typeface="Symbol"/>
              </a:rPr>
              <a:t></a:t>
            </a:r>
            <a:r>
              <a:rPr sz="1000" spc="-49" baseline="-17094" dirty="0">
                <a:latin typeface="Symbol"/>
                <a:cs typeface="Symbol"/>
              </a:rPr>
              <a:t></a:t>
            </a:r>
            <a:endParaRPr sz="1000" baseline="-17094">
              <a:latin typeface="Symbol"/>
              <a:cs typeface="Symbol"/>
            </a:endParaRPr>
          </a:p>
        </p:txBody>
      </p:sp>
      <p:sp>
        <p:nvSpPr>
          <p:cNvPr id="19" name="object 19"/>
          <p:cNvSpPr txBox="1"/>
          <p:nvPr/>
        </p:nvSpPr>
        <p:spPr>
          <a:xfrm>
            <a:off x="846593" y="1513693"/>
            <a:ext cx="1057122"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Distance</a:t>
            </a:r>
            <a:r>
              <a:rPr sz="900" spc="-38" dirty="0">
                <a:latin typeface="Tahoma"/>
                <a:cs typeface="Tahoma"/>
              </a:rPr>
              <a:t> </a:t>
            </a:r>
            <a:r>
              <a:rPr sz="900" spc="-3" dirty="0">
                <a:latin typeface="Tahoma"/>
                <a:cs typeface="Tahoma"/>
              </a:rPr>
              <a:t>calculation:</a:t>
            </a:r>
            <a:endParaRPr sz="900">
              <a:latin typeface="Tahoma"/>
              <a:cs typeface="Tahoma"/>
            </a:endParaRPr>
          </a:p>
        </p:txBody>
      </p:sp>
      <p:sp>
        <p:nvSpPr>
          <p:cNvPr id="20" name="object 20"/>
          <p:cNvSpPr/>
          <p:nvPr/>
        </p:nvSpPr>
        <p:spPr>
          <a:xfrm>
            <a:off x="4226309" y="1579255"/>
            <a:ext cx="307340" cy="190021"/>
          </a:xfrm>
          <a:custGeom>
            <a:avLst/>
            <a:gdLst/>
            <a:ahLst/>
            <a:cxnLst/>
            <a:rect l="l" t="t" r="r" b="b"/>
            <a:pathLst>
              <a:path w="609600" h="376554">
                <a:moveTo>
                  <a:pt x="0" y="188213"/>
                </a:moveTo>
                <a:lnTo>
                  <a:pt x="19076" y="122564"/>
                </a:lnTo>
                <a:lnTo>
                  <a:pt x="71705" y="66975"/>
                </a:lnTo>
                <a:lnTo>
                  <a:pt x="108446" y="44285"/>
                </a:lnTo>
                <a:lnTo>
                  <a:pt x="150988" y="25710"/>
                </a:lnTo>
                <a:lnTo>
                  <a:pt x="198470" y="11782"/>
                </a:lnTo>
                <a:lnTo>
                  <a:pt x="250027" y="3034"/>
                </a:lnTo>
                <a:lnTo>
                  <a:pt x="304800" y="0"/>
                </a:lnTo>
                <a:lnTo>
                  <a:pt x="359572" y="3034"/>
                </a:lnTo>
                <a:lnTo>
                  <a:pt x="411129" y="11782"/>
                </a:lnTo>
                <a:lnTo>
                  <a:pt x="458611" y="25710"/>
                </a:lnTo>
                <a:lnTo>
                  <a:pt x="501153" y="44285"/>
                </a:lnTo>
                <a:lnTo>
                  <a:pt x="537894" y="66975"/>
                </a:lnTo>
                <a:lnTo>
                  <a:pt x="567972" y="93246"/>
                </a:lnTo>
                <a:lnTo>
                  <a:pt x="604687" y="154398"/>
                </a:lnTo>
                <a:lnTo>
                  <a:pt x="609600" y="188213"/>
                </a:lnTo>
                <a:lnTo>
                  <a:pt x="604687" y="222029"/>
                </a:lnTo>
                <a:lnTo>
                  <a:pt x="567972" y="283181"/>
                </a:lnTo>
                <a:lnTo>
                  <a:pt x="537894" y="309452"/>
                </a:lnTo>
                <a:lnTo>
                  <a:pt x="501153" y="332142"/>
                </a:lnTo>
                <a:lnTo>
                  <a:pt x="458611" y="350717"/>
                </a:lnTo>
                <a:lnTo>
                  <a:pt x="411129" y="364645"/>
                </a:lnTo>
                <a:lnTo>
                  <a:pt x="359572" y="373393"/>
                </a:lnTo>
                <a:lnTo>
                  <a:pt x="304800" y="376427"/>
                </a:lnTo>
                <a:lnTo>
                  <a:pt x="250027" y="373393"/>
                </a:lnTo>
                <a:lnTo>
                  <a:pt x="198470" y="364645"/>
                </a:lnTo>
                <a:lnTo>
                  <a:pt x="150988" y="350717"/>
                </a:lnTo>
                <a:lnTo>
                  <a:pt x="108446" y="332142"/>
                </a:lnTo>
                <a:lnTo>
                  <a:pt x="71705" y="309452"/>
                </a:lnTo>
                <a:lnTo>
                  <a:pt x="41627" y="283181"/>
                </a:lnTo>
                <a:lnTo>
                  <a:pt x="4912" y="222029"/>
                </a:lnTo>
                <a:lnTo>
                  <a:pt x="0" y="188213"/>
                </a:lnTo>
                <a:close/>
              </a:path>
            </a:pathLst>
          </a:custGeom>
          <a:ln w="22860">
            <a:solidFill>
              <a:srgbClr val="FF0000"/>
            </a:solidFill>
            <a:prstDash val="sysDash"/>
          </a:ln>
        </p:spPr>
        <p:txBody>
          <a:bodyPr wrap="square" lIns="0" tIns="0" rIns="0" bIns="0" rtlCol="0"/>
          <a:lstStyle/>
          <a:p>
            <a:endParaRPr/>
          </a:p>
        </p:txBody>
      </p:sp>
      <p:sp>
        <p:nvSpPr>
          <p:cNvPr id="21" name="object 21"/>
          <p:cNvSpPr txBox="1"/>
          <p:nvPr/>
        </p:nvSpPr>
        <p:spPr>
          <a:xfrm>
            <a:off x="923429" y="1992815"/>
            <a:ext cx="2132491"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10" dirty="0">
                <a:latin typeface="Tahoma"/>
                <a:cs typeface="Tahoma"/>
              </a:rPr>
              <a:t> </a:t>
            </a:r>
            <a:r>
              <a:rPr sz="900" spc="-3" dirty="0">
                <a:latin typeface="Tahoma"/>
                <a:cs typeface="Tahoma"/>
              </a:rPr>
              <a:t>i/p</a:t>
            </a:r>
            <a:r>
              <a:rPr sz="900" spc="3" dirty="0">
                <a:latin typeface="Tahoma"/>
                <a:cs typeface="Tahoma"/>
              </a:rPr>
              <a:t> </a:t>
            </a:r>
            <a:r>
              <a:rPr sz="900" spc="-5" dirty="0">
                <a:latin typeface="Tahoma"/>
                <a:cs typeface="Tahoma"/>
              </a:rPr>
              <a:t>vector </a:t>
            </a:r>
            <a:r>
              <a:rPr sz="900" dirty="0">
                <a:latin typeface="Tahoma"/>
                <a:cs typeface="Tahoma"/>
              </a:rPr>
              <a:t>is </a:t>
            </a:r>
            <a:r>
              <a:rPr sz="900" spc="-3" dirty="0">
                <a:latin typeface="Tahoma"/>
                <a:cs typeface="Tahoma"/>
              </a:rPr>
              <a:t>closest</a:t>
            </a:r>
            <a:r>
              <a:rPr sz="900" spc="-10" dirty="0">
                <a:latin typeface="Tahoma"/>
                <a:cs typeface="Tahoma"/>
              </a:rPr>
              <a:t> </a:t>
            </a:r>
            <a:r>
              <a:rPr sz="900" spc="-3" dirty="0">
                <a:latin typeface="Tahoma"/>
                <a:cs typeface="Tahoma"/>
              </a:rPr>
              <a:t>to o/p </a:t>
            </a:r>
            <a:r>
              <a:rPr sz="900" dirty="0">
                <a:latin typeface="Tahoma"/>
                <a:cs typeface="Tahoma"/>
              </a:rPr>
              <a:t>node</a:t>
            </a:r>
            <a:r>
              <a:rPr sz="900" spc="3" dirty="0">
                <a:latin typeface="Tahoma"/>
                <a:cs typeface="Tahoma"/>
              </a:rPr>
              <a:t> </a:t>
            </a:r>
            <a:r>
              <a:rPr sz="900" dirty="0">
                <a:latin typeface="Tahoma"/>
                <a:cs typeface="Tahoma"/>
              </a:rPr>
              <a:t>2, </a:t>
            </a:r>
            <a:r>
              <a:rPr sz="900" spc="-3" dirty="0">
                <a:latin typeface="Tahoma"/>
                <a:cs typeface="Tahoma"/>
              </a:rPr>
              <a:t>so</a:t>
            </a:r>
            <a:endParaRPr sz="900">
              <a:latin typeface="Tahoma"/>
              <a:cs typeface="Tahoma"/>
            </a:endParaRPr>
          </a:p>
        </p:txBody>
      </p:sp>
      <p:sp>
        <p:nvSpPr>
          <p:cNvPr id="22" name="object 22"/>
          <p:cNvSpPr txBox="1"/>
          <p:nvPr/>
        </p:nvSpPr>
        <p:spPr>
          <a:xfrm>
            <a:off x="116533" y="2635425"/>
            <a:ext cx="2302809"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13" dirty="0">
                <a:latin typeface="Tahoma"/>
                <a:cs typeface="Tahoma"/>
              </a:rPr>
              <a:t> </a:t>
            </a:r>
            <a:r>
              <a:rPr sz="900" spc="-3" dirty="0">
                <a:latin typeface="Tahoma"/>
                <a:cs typeface="Tahoma"/>
              </a:rPr>
              <a:t>weights </a:t>
            </a:r>
            <a:r>
              <a:rPr sz="900" dirty="0">
                <a:latin typeface="Tahoma"/>
                <a:cs typeface="Tahoma"/>
              </a:rPr>
              <a:t>on</a:t>
            </a:r>
            <a:r>
              <a:rPr sz="900" spc="-3" dirty="0">
                <a:latin typeface="Tahoma"/>
                <a:cs typeface="Tahoma"/>
              </a:rPr>
              <a:t> the</a:t>
            </a:r>
            <a:r>
              <a:rPr sz="900" spc="-10" dirty="0">
                <a:latin typeface="Tahoma"/>
                <a:cs typeface="Tahoma"/>
              </a:rPr>
              <a:t> </a:t>
            </a:r>
            <a:r>
              <a:rPr sz="900" spc="-3" dirty="0">
                <a:latin typeface="Tahoma"/>
                <a:cs typeface="Tahoma"/>
              </a:rPr>
              <a:t>winning</a:t>
            </a:r>
            <a:r>
              <a:rPr sz="900" spc="-8" dirty="0">
                <a:latin typeface="Tahoma"/>
                <a:cs typeface="Tahoma"/>
              </a:rPr>
              <a:t> </a:t>
            </a:r>
            <a:r>
              <a:rPr sz="900" dirty="0">
                <a:latin typeface="Tahoma"/>
                <a:cs typeface="Tahoma"/>
              </a:rPr>
              <a:t>unit</a:t>
            </a:r>
            <a:r>
              <a:rPr sz="900" spc="-3" dirty="0">
                <a:latin typeface="Tahoma"/>
                <a:cs typeface="Tahoma"/>
              </a:rPr>
              <a:t> are</a:t>
            </a:r>
            <a:r>
              <a:rPr sz="900" spc="-5" dirty="0">
                <a:latin typeface="Tahoma"/>
                <a:cs typeface="Tahoma"/>
              </a:rPr>
              <a:t> </a:t>
            </a:r>
            <a:r>
              <a:rPr sz="900" dirty="0">
                <a:latin typeface="Tahoma"/>
                <a:cs typeface="Tahoma"/>
              </a:rPr>
              <a:t>updated</a:t>
            </a:r>
            <a:endParaRPr sz="900">
              <a:latin typeface="Tahoma"/>
              <a:cs typeface="Tahoma"/>
            </a:endParaRPr>
          </a:p>
        </p:txBody>
      </p:sp>
      <p:grpSp>
        <p:nvGrpSpPr>
          <p:cNvPr id="23" name="object 23"/>
          <p:cNvGrpSpPr/>
          <p:nvPr/>
        </p:nvGrpSpPr>
        <p:grpSpPr>
          <a:xfrm>
            <a:off x="2571667" y="2660932"/>
            <a:ext cx="153670" cy="107668"/>
            <a:chOff x="5100828" y="5273040"/>
            <a:chExt cx="304800" cy="213360"/>
          </a:xfrm>
        </p:grpSpPr>
        <p:sp>
          <p:nvSpPr>
            <p:cNvPr id="24" name="object 24"/>
            <p:cNvSpPr/>
            <p:nvPr/>
          </p:nvSpPr>
          <p:spPr>
            <a:xfrm>
              <a:off x="5105400" y="5277612"/>
              <a:ext cx="295910" cy="204470"/>
            </a:xfrm>
            <a:custGeom>
              <a:avLst/>
              <a:gdLst/>
              <a:ahLst/>
              <a:cxnLst/>
              <a:rect l="l" t="t" r="r" b="b"/>
              <a:pathLst>
                <a:path w="295910" h="204470">
                  <a:moveTo>
                    <a:pt x="194055" y="0"/>
                  </a:moveTo>
                  <a:lnTo>
                    <a:pt x="194055" y="51053"/>
                  </a:lnTo>
                  <a:lnTo>
                    <a:pt x="0" y="51053"/>
                  </a:lnTo>
                  <a:lnTo>
                    <a:pt x="0" y="153162"/>
                  </a:lnTo>
                  <a:lnTo>
                    <a:pt x="194055" y="153162"/>
                  </a:lnTo>
                  <a:lnTo>
                    <a:pt x="194055" y="204215"/>
                  </a:lnTo>
                  <a:lnTo>
                    <a:pt x="295655" y="102107"/>
                  </a:lnTo>
                  <a:lnTo>
                    <a:pt x="194055" y="0"/>
                  </a:lnTo>
                  <a:close/>
                </a:path>
              </a:pathLst>
            </a:custGeom>
            <a:solidFill>
              <a:srgbClr val="00E3A8"/>
            </a:solidFill>
          </p:spPr>
          <p:txBody>
            <a:bodyPr wrap="square" lIns="0" tIns="0" rIns="0" bIns="0" rtlCol="0"/>
            <a:lstStyle/>
            <a:p>
              <a:endParaRPr/>
            </a:p>
          </p:txBody>
        </p:sp>
        <p:sp>
          <p:nvSpPr>
            <p:cNvPr id="25" name="object 25"/>
            <p:cNvSpPr/>
            <p:nvPr/>
          </p:nvSpPr>
          <p:spPr>
            <a:xfrm>
              <a:off x="5105400" y="5277612"/>
              <a:ext cx="295910" cy="204470"/>
            </a:xfrm>
            <a:custGeom>
              <a:avLst/>
              <a:gdLst/>
              <a:ahLst/>
              <a:cxnLst/>
              <a:rect l="l" t="t" r="r" b="b"/>
              <a:pathLst>
                <a:path w="295910" h="204470">
                  <a:moveTo>
                    <a:pt x="0" y="51053"/>
                  </a:moveTo>
                  <a:lnTo>
                    <a:pt x="194055" y="51053"/>
                  </a:lnTo>
                  <a:lnTo>
                    <a:pt x="194055" y="0"/>
                  </a:lnTo>
                  <a:lnTo>
                    <a:pt x="295655" y="102107"/>
                  </a:lnTo>
                  <a:lnTo>
                    <a:pt x="194055" y="204215"/>
                  </a:lnTo>
                  <a:lnTo>
                    <a:pt x="194055" y="153162"/>
                  </a:lnTo>
                  <a:lnTo>
                    <a:pt x="0" y="153162"/>
                  </a:lnTo>
                  <a:lnTo>
                    <a:pt x="0" y="51053"/>
                  </a:lnTo>
                  <a:close/>
                </a:path>
              </a:pathLst>
            </a:custGeom>
            <a:ln w="9144">
              <a:solidFill>
                <a:srgbClr val="000000"/>
              </a:solidFill>
            </a:ln>
          </p:spPr>
          <p:txBody>
            <a:bodyPr wrap="square" lIns="0" tIns="0" rIns="0" bIns="0" rtlCol="0"/>
            <a:lstStyle/>
            <a:p>
              <a:endParaRPr/>
            </a:p>
          </p:txBody>
        </p:sp>
      </p:grpSp>
      <p:sp>
        <p:nvSpPr>
          <p:cNvPr id="26" name="object 26"/>
          <p:cNvSpPr txBox="1"/>
          <p:nvPr/>
        </p:nvSpPr>
        <p:spPr>
          <a:xfrm>
            <a:off x="1961361" y="1437092"/>
            <a:ext cx="2500659" cy="225122"/>
          </a:xfrm>
          <a:prstGeom prst="rect">
            <a:avLst/>
          </a:prstGeom>
        </p:spPr>
        <p:txBody>
          <a:bodyPr vert="horz" wrap="square" lIns="0" tIns="7045" rIns="0" bIns="0" rtlCol="0">
            <a:spAutoFit/>
          </a:bodyPr>
          <a:lstStyle/>
          <a:p>
            <a:pPr marL="25618">
              <a:lnSpc>
                <a:spcPts val="716"/>
              </a:lnSpc>
              <a:spcBef>
                <a:spcPts val="55"/>
              </a:spcBef>
            </a:pPr>
            <a:r>
              <a:rPr sz="800" i="1" spc="18" dirty="0">
                <a:latin typeface="Times New Roman"/>
                <a:cs typeface="Times New Roman"/>
              </a:rPr>
              <a:t>D</a:t>
            </a:r>
            <a:r>
              <a:rPr sz="800" i="1" spc="-88" dirty="0">
                <a:latin typeface="Times New Roman"/>
                <a:cs typeface="Times New Roman"/>
              </a:rPr>
              <a:t> </a:t>
            </a:r>
            <a:r>
              <a:rPr sz="800" spc="-66" dirty="0">
                <a:latin typeface="Times New Roman"/>
                <a:cs typeface="Times New Roman"/>
              </a:rPr>
              <a:t>(</a:t>
            </a:r>
            <a:r>
              <a:rPr sz="800" spc="-61" dirty="0">
                <a:latin typeface="Times New Roman"/>
                <a:cs typeface="Times New Roman"/>
              </a:rPr>
              <a:t>1</a:t>
            </a:r>
            <a:r>
              <a:rPr sz="800" spc="8" dirty="0">
                <a:latin typeface="Times New Roman"/>
                <a:cs typeface="Times New Roman"/>
              </a:rPr>
              <a:t>)</a:t>
            </a:r>
            <a:r>
              <a:rPr sz="800" spc="-15" dirty="0">
                <a:latin typeface="Times New Roman"/>
                <a:cs typeface="Times New Roman"/>
              </a:rPr>
              <a:t> </a:t>
            </a:r>
            <a:r>
              <a:rPr sz="800" spc="13" dirty="0">
                <a:latin typeface="Symbol"/>
                <a:cs typeface="Symbol"/>
              </a:rPr>
              <a:t></a:t>
            </a:r>
            <a:r>
              <a:rPr sz="800" spc="-33" dirty="0">
                <a:latin typeface="Times New Roman"/>
                <a:cs typeface="Times New Roman"/>
              </a:rPr>
              <a:t> </a:t>
            </a:r>
            <a:r>
              <a:rPr sz="800" spc="10" dirty="0">
                <a:latin typeface="Times New Roman"/>
                <a:cs typeface="Times New Roman"/>
              </a:rPr>
              <a:t>(0</a:t>
            </a:r>
            <a:r>
              <a:rPr sz="800" spc="-18" dirty="0">
                <a:latin typeface="Times New Roman"/>
                <a:cs typeface="Times New Roman"/>
              </a:rPr>
              <a:t> </a:t>
            </a:r>
            <a:r>
              <a:rPr sz="800" spc="-3" dirty="0">
                <a:latin typeface="Times New Roman"/>
                <a:cs typeface="Times New Roman"/>
              </a:rPr>
              <a:t>0</a:t>
            </a:r>
            <a:r>
              <a:rPr sz="800" spc="10" dirty="0">
                <a:latin typeface="Times New Roman"/>
                <a:cs typeface="Times New Roman"/>
              </a:rPr>
              <a:t>8</a:t>
            </a:r>
            <a:r>
              <a:rPr sz="800" spc="-71" dirty="0">
                <a:latin typeface="Times New Roman"/>
                <a:cs typeface="Times New Roman"/>
              </a:rPr>
              <a:t> </a:t>
            </a:r>
            <a:r>
              <a:rPr sz="800" spc="66" dirty="0">
                <a:latin typeface="Symbol"/>
                <a:cs typeface="Symbol"/>
              </a:rPr>
              <a:t></a:t>
            </a:r>
            <a:r>
              <a:rPr sz="800" spc="-61" dirty="0">
                <a:latin typeface="Times New Roman"/>
                <a:cs typeface="Times New Roman"/>
              </a:rPr>
              <a:t>1</a:t>
            </a:r>
            <a:r>
              <a:rPr sz="800" spc="25"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800" spc="13" dirty="0">
                <a:latin typeface="Symbol"/>
                <a:cs typeface="Symbol"/>
              </a:rPr>
              <a:t></a:t>
            </a:r>
            <a:r>
              <a:rPr sz="800" spc="-53" dirty="0">
                <a:latin typeface="Times New Roman"/>
                <a:cs typeface="Times New Roman"/>
              </a:rPr>
              <a:t> </a:t>
            </a:r>
            <a:r>
              <a:rPr sz="800" spc="10" dirty="0">
                <a:latin typeface="Times New Roman"/>
                <a:cs typeface="Times New Roman"/>
              </a:rPr>
              <a:t>(0</a:t>
            </a:r>
            <a:r>
              <a:rPr sz="800" spc="-3" dirty="0">
                <a:latin typeface="Times New Roman"/>
                <a:cs typeface="Times New Roman"/>
              </a:rPr>
              <a:t> 2</a:t>
            </a:r>
            <a:r>
              <a:rPr sz="800" spc="10" dirty="0">
                <a:latin typeface="Times New Roman"/>
                <a:cs typeface="Times New Roman"/>
              </a:rPr>
              <a:t>4</a:t>
            </a:r>
            <a:r>
              <a:rPr sz="800" spc="-61" dirty="0">
                <a:latin typeface="Times New Roman"/>
                <a:cs typeface="Times New Roman"/>
              </a:rPr>
              <a:t> </a:t>
            </a:r>
            <a:r>
              <a:rPr sz="800" spc="13" dirty="0">
                <a:latin typeface="Symbol"/>
                <a:cs typeface="Symbol"/>
              </a:rPr>
              <a:t></a:t>
            </a:r>
            <a:r>
              <a:rPr sz="800" spc="-63" dirty="0">
                <a:latin typeface="Times New Roman"/>
                <a:cs typeface="Times New Roman"/>
              </a:rPr>
              <a:t> </a:t>
            </a:r>
            <a:r>
              <a:rPr sz="800" spc="-3" dirty="0">
                <a:latin typeface="Times New Roman"/>
                <a:cs typeface="Times New Roman"/>
              </a:rPr>
              <a:t>0</a:t>
            </a:r>
            <a:r>
              <a:rPr sz="800" spc="25" dirty="0">
                <a:latin typeface="Times New Roman"/>
                <a:cs typeface="Times New Roman"/>
              </a:rPr>
              <a:t>)</a:t>
            </a:r>
            <a:r>
              <a:rPr sz="600" spc="15" baseline="45751" dirty="0">
                <a:latin typeface="Times New Roman"/>
                <a:cs typeface="Times New Roman"/>
              </a:rPr>
              <a:t>2</a:t>
            </a:r>
            <a:r>
              <a:rPr sz="600" spc="64" baseline="45751" dirty="0">
                <a:latin typeface="Times New Roman"/>
                <a:cs typeface="Times New Roman"/>
              </a:rPr>
              <a:t> </a:t>
            </a:r>
            <a:r>
              <a:rPr sz="800" spc="13" dirty="0">
                <a:latin typeface="Symbol"/>
                <a:cs typeface="Symbol"/>
              </a:rPr>
              <a:t></a:t>
            </a:r>
            <a:r>
              <a:rPr sz="800" spc="-53" dirty="0">
                <a:latin typeface="Times New Roman"/>
                <a:cs typeface="Times New Roman"/>
              </a:rPr>
              <a:t> </a:t>
            </a:r>
            <a:r>
              <a:rPr sz="800" spc="10" dirty="0">
                <a:latin typeface="Times New Roman"/>
                <a:cs typeface="Times New Roman"/>
              </a:rPr>
              <a:t>(0</a:t>
            </a:r>
            <a:r>
              <a:rPr sz="800" spc="-3" dirty="0">
                <a:latin typeface="Times New Roman"/>
                <a:cs typeface="Times New Roman"/>
              </a:rPr>
              <a:t> </a:t>
            </a:r>
            <a:r>
              <a:rPr sz="800" spc="10" dirty="0">
                <a:latin typeface="Times New Roman"/>
                <a:cs typeface="Times New Roman"/>
              </a:rPr>
              <a:t>2</a:t>
            </a:r>
            <a:r>
              <a:rPr sz="800" spc="-57" dirty="0">
                <a:latin typeface="Times New Roman"/>
                <a:cs typeface="Times New Roman"/>
              </a:rPr>
              <a:t> </a:t>
            </a:r>
            <a:r>
              <a:rPr sz="800" spc="13" dirty="0">
                <a:latin typeface="Symbol"/>
                <a:cs typeface="Symbol"/>
              </a:rPr>
              <a:t></a:t>
            </a:r>
            <a:r>
              <a:rPr sz="800" spc="-66" dirty="0">
                <a:latin typeface="Times New Roman"/>
                <a:cs typeface="Times New Roman"/>
              </a:rPr>
              <a:t> </a:t>
            </a:r>
            <a:r>
              <a:rPr sz="800" spc="-3" dirty="0">
                <a:latin typeface="Times New Roman"/>
                <a:cs typeface="Times New Roman"/>
              </a:rPr>
              <a:t>0</a:t>
            </a:r>
            <a:r>
              <a:rPr sz="800" spc="25"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600" spc="-4" baseline="45751" dirty="0">
                <a:latin typeface="Times New Roman"/>
                <a:cs typeface="Times New Roman"/>
              </a:rPr>
              <a:t> </a:t>
            </a:r>
            <a:r>
              <a:rPr sz="800" spc="13" dirty="0">
                <a:latin typeface="Symbol"/>
                <a:cs typeface="Symbol"/>
              </a:rPr>
              <a:t></a:t>
            </a:r>
            <a:r>
              <a:rPr sz="800" spc="-50" dirty="0">
                <a:latin typeface="Times New Roman"/>
                <a:cs typeface="Times New Roman"/>
              </a:rPr>
              <a:t> </a:t>
            </a:r>
            <a:r>
              <a:rPr sz="800" spc="10" dirty="0">
                <a:latin typeface="Times New Roman"/>
                <a:cs typeface="Times New Roman"/>
              </a:rPr>
              <a:t>(0</a:t>
            </a:r>
            <a:r>
              <a:rPr sz="800" spc="-28" dirty="0">
                <a:latin typeface="Times New Roman"/>
                <a:cs typeface="Times New Roman"/>
              </a:rPr>
              <a:t> </a:t>
            </a:r>
            <a:r>
              <a:rPr sz="800" spc="-3" dirty="0">
                <a:latin typeface="Times New Roman"/>
                <a:cs typeface="Times New Roman"/>
              </a:rPr>
              <a:t>9</a:t>
            </a:r>
            <a:r>
              <a:rPr sz="800" spc="10" dirty="0">
                <a:latin typeface="Times New Roman"/>
                <a:cs typeface="Times New Roman"/>
              </a:rPr>
              <a:t>6</a:t>
            </a:r>
            <a:r>
              <a:rPr sz="800" spc="-61" dirty="0">
                <a:latin typeface="Times New Roman"/>
                <a:cs typeface="Times New Roman"/>
              </a:rPr>
              <a:t> </a:t>
            </a:r>
            <a:r>
              <a:rPr sz="800" spc="68" dirty="0">
                <a:latin typeface="Symbol"/>
                <a:cs typeface="Symbol"/>
              </a:rPr>
              <a:t></a:t>
            </a:r>
            <a:r>
              <a:rPr sz="800" spc="-61" dirty="0">
                <a:latin typeface="Times New Roman"/>
                <a:cs typeface="Times New Roman"/>
              </a:rPr>
              <a:t>1</a:t>
            </a:r>
            <a:r>
              <a:rPr sz="800" spc="25"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600" spc="45" baseline="45751" dirty="0">
                <a:latin typeface="Times New Roman"/>
                <a:cs typeface="Times New Roman"/>
              </a:rPr>
              <a:t> </a:t>
            </a:r>
            <a:r>
              <a:rPr sz="800" spc="13" dirty="0">
                <a:latin typeface="Symbol"/>
                <a:cs typeface="Symbol"/>
              </a:rPr>
              <a:t></a:t>
            </a:r>
            <a:r>
              <a:rPr sz="800" spc="-103" dirty="0">
                <a:latin typeface="Times New Roman"/>
                <a:cs typeface="Times New Roman"/>
              </a:rPr>
              <a:t> </a:t>
            </a:r>
            <a:r>
              <a:rPr sz="800" spc="101" dirty="0">
                <a:latin typeface="Times New Roman"/>
                <a:cs typeface="Times New Roman"/>
              </a:rPr>
              <a:t>1</a:t>
            </a:r>
            <a:r>
              <a:rPr sz="800" spc="-3" dirty="0">
                <a:latin typeface="Times New Roman"/>
                <a:cs typeface="Times New Roman"/>
              </a:rPr>
              <a:t>865</a:t>
            </a:r>
            <a:r>
              <a:rPr sz="800" spc="10" dirty="0">
                <a:latin typeface="Times New Roman"/>
                <a:cs typeface="Times New Roman"/>
              </a:rPr>
              <a:t>6</a:t>
            </a:r>
            <a:endParaRPr sz="800">
              <a:latin typeface="Times New Roman"/>
              <a:cs typeface="Times New Roman"/>
            </a:endParaRPr>
          </a:p>
          <a:p>
            <a:pPr marL="389080">
              <a:lnSpc>
                <a:spcPts val="323"/>
              </a:lnSpc>
              <a:tabLst>
                <a:tab pos="872628" algn="l"/>
                <a:tab pos="1367704" algn="l"/>
                <a:tab pos="1822752" algn="l"/>
                <a:tab pos="2263069" algn="l"/>
              </a:tabLst>
            </a:pPr>
            <a:r>
              <a:rPr sz="400" spc="5" dirty="0">
                <a:latin typeface="Times New Roman"/>
                <a:cs typeface="Times New Roman"/>
              </a:rPr>
              <a:t>/	/	/	/	/</a:t>
            </a:r>
            <a:endParaRPr sz="400">
              <a:latin typeface="Times New Roman"/>
              <a:cs typeface="Times New Roman"/>
            </a:endParaRPr>
          </a:p>
        </p:txBody>
      </p:sp>
      <p:sp>
        <p:nvSpPr>
          <p:cNvPr id="27" name="object 27"/>
          <p:cNvSpPr txBox="1"/>
          <p:nvPr/>
        </p:nvSpPr>
        <p:spPr>
          <a:xfrm>
            <a:off x="1961361" y="1597552"/>
            <a:ext cx="2592221" cy="225122"/>
          </a:xfrm>
          <a:prstGeom prst="rect">
            <a:avLst/>
          </a:prstGeom>
        </p:spPr>
        <p:txBody>
          <a:bodyPr vert="horz" wrap="square" lIns="0" tIns="7045" rIns="0" bIns="0" rtlCol="0">
            <a:spAutoFit/>
          </a:bodyPr>
          <a:lstStyle/>
          <a:p>
            <a:pPr marL="25618">
              <a:lnSpc>
                <a:spcPts val="716"/>
              </a:lnSpc>
              <a:spcBef>
                <a:spcPts val="55"/>
              </a:spcBef>
            </a:pPr>
            <a:r>
              <a:rPr sz="800" i="1" spc="18" dirty="0">
                <a:latin typeface="Times New Roman"/>
                <a:cs typeface="Times New Roman"/>
              </a:rPr>
              <a:t>D</a:t>
            </a:r>
            <a:r>
              <a:rPr sz="800" i="1" spc="-88" dirty="0">
                <a:latin typeface="Times New Roman"/>
                <a:cs typeface="Times New Roman"/>
              </a:rPr>
              <a:t> </a:t>
            </a:r>
            <a:r>
              <a:rPr sz="800" spc="20" dirty="0">
                <a:latin typeface="Times New Roman"/>
                <a:cs typeface="Times New Roman"/>
              </a:rPr>
              <a:t>(</a:t>
            </a:r>
            <a:r>
              <a:rPr sz="800" spc="-3" dirty="0">
                <a:latin typeface="Times New Roman"/>
                <a:cs typeface="Times New Roman"/>
              </a:rPr>
              <a:t>2</a:t>
            </a:r>
            <a:r>
              <a:rPr sz="800" spc="8" dirty="0">
                <a:latin typeface="Times New Roman"/>
                <a:cs typeface="Times New Roman"/>
              </a:rPr>
              <a:t>)</a:t>
            </a:r>
            <a:r>
              <a:rPr sz="800" spc="-18" dirty="0">
                <a:latin typeface="Times New Roman"/>
                <a:cs typeface="Times New Roman"/>
              </a:rPr>
              <a:t> </a:t>
            </a:r>
            <a:r>
              <a:rPr sz="800" spc="13" dirty="0">
                <a:latin typeface="Symbol"/>
                <a:cs typeface="Symbol"/>
              </a:rPr>
              <a:t></a:t>
            </a:r>
            <a:r>
              <a:rPr sz="800" spc="-30" dirty="0">
                <a:latin typeface="Times New Roman"/>
                <a:cs typeface="Times New Roman"/>
              </a:rPr>
              <a:t> </a:t>
            </a:r>
            <a:r>
              <a:rPr sz="800" spc="10" dirty="0">
                <a:latin typeface="Times New Roman"/>
                <a:cs typeface="Times New Roman"/>
              </a:rPr>
              <a:t>(0</a:t>
            </a:r>
            <a:r>
              <a:rPr sz="800" spc="-28" dirty="0">
                <a:latin typeface="Times New Roman"/>
                <a:cs typeface="Times New Roman"/>
              </a:rPr>
              <a:t> </a:t>
            </a:r>
            <a:r>
              <a:rPr sz="800" spc="-3" dirty="0">
                <a:latin typeface="Times New Roman"/>
                <a:cs typeface="Times New Roman"/>
              </a:rPr>
              <a:t>9</a:t>
            </a:r>
            <a:r>
              <a:rPr sz="800" spc="10" dirty="0">
                <a:latin typeface="Times New Roman"/>
                <a:cs typeface="Times New Roman"/>
              </a:rPr>
              <a:t>2</a:t>
            </a:r>
            <a:r>
              <a:rPr sz="800" spc="-61" dirty="0">
                <a:latin typeface="Times New Roman"/>
                <a:cs typeface="Times New Roman"/>
              </a:rPr>
              <a:t> </a:t>
            </a:r>
            <a:r>
              <a:rPr sz="800" spc="68" dirty="0">
                <a:latin typeface="Symbol"/>
                <a:cs typeface="Symbol"/>
              </a:rPr>
              <a:t></a:t>
            </a:r>
            <a:r>
              <a:rPr sz="800" spc="-61" dirty="0">
                <a:latin typeface="Times New Roman"/>
                <a:cs typeface="Times New Roman"/>
              </a:rPr>
              <a:t>1</a:t>
            </a:r>
            <a:r>
              <a:rPr sz="800" spc="23"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800" spc="13" dirty="0">
                <a:latin typeface="Symbol"/>
                <a:cs typeface="Symbol"/>
              </a:rPr>
              <a:t></a:t>
            </a:r>
            <a:r>
              <a:rPr sz="800" spc="-50" dirty="0">
                <a:latin typeface="Times New Roman"/>
                <a:cs typeface="Times New Roman"/>
              </a:rPr>
              <a:t> </a:t>
            </a:r>
            <a:r>
              <a:rPr sz="800" spc="10" dirty="0">
                <a:latin typeface="Times New Roman"/>
                <a:cs typeface="Times New Roman"/>
              </a:rPr>
              <a:t>(0</a:t>
            </a:r>
            <a:r>
              <a:rPr sz="800" spc="-18" dirty="0">
                <a:latin typeface="Times New Roman"/>
                <a:cs typeface="Times New Roman"/>
              </a:rPr>
              <a:t> </a:t>
            </a:r>
            <a:r>
              <a:rPr sz="800" spc="-3" dirty="0">
                <a:latin typeface="Times New Roman"/>
                <a:cs typeface="Times New Roman"/>
              </a:rPr>
              <a:t>7</a:t>
            </a:r>
            <a:r>
              <a:rPr sz="800" spc="10" dirty="0">
                <a:latin typeface="Times New Roman"/>
                <a:cs typeface="Times New Roman"/>
              </a:rPr>
              <a:t>6</a:t>
            </a:r>
            <a:r>
              <a:rPr sz="800" spc="-61" dirty="0">
                <a:latin typeface="Times New Roman"/>
                <a:cs typeface="Times New Roman"/>
              </a:rPr>
              <a:t> </a:t>
            </a:r>
            <a:r>
              <a:rPr sz="800" spc="13" dirty="0">
                <a:latin typeface="Symbol"/>
                <a:cs typeface="Symbol"/>
              </a:rPr>
              <a:t></a:t>
            </a:r>
            <a:r>
              <a:rPr sz="800" spc="-63" dirty="0">
                <a:latin typeface="Times New Roman"/>
                <a:cs typeface="Times New Roman"/>
              </a:rPr>
              <a:t> </a:t>
            </a:r>
            <a:r>
              <a:rPr sz="800" spc="-3" dirty="0">
                <a:latin typeface="Times New Roman"/>
                <a:cs typeface="Times New Roman"/>
              </a:rPr>
              <a:t>0</a:t>
            </a:r>
            <a:r>
              <a:rPr sz="800" spc="23" dirty="0">
                <a:latin typeface="Times New Roman"/>
                <a:cs typeface="Times New Roman"/>
              </a:rPr>
              <a:t>)</a:t>
            </a:r>
            <a:r>
              <a:rPr sz="600" spc="15" baseline="45751" dirty="0">
                <a:latin typeface="Times New Roman"/>
                <a:cs typeface="Times New Roman"/>
              </a:rPr>
              <a:t>2</a:t>
            </a:r>
            <a:r>
              <a:rPr sz="600" spc="64" baseline="45751" dirty="0">
                <a:latin typeface="Times New Roman"/>
                <a:cs typeface="Times New Roman"/>
              </a:rPr>
              <a:t> </a:t>
            </a:r>
            <a:r>
              <a:rPr sz="800" spc="13" dirty="0">
                <a:latin typeface="Symbol"/>
                <a:cs typeface="Symbol"/>
              </a:rPr>
              <a:t></a:t>
            </a:r>
            <a:r>
              <a:rPr sz="800" spc="-50" dirty="0">
                <a:latin typeface="Times New Roman"/>
                <a:cs typeface="Times New Roman"/>
              </a:rPr>
              <a:t> </a:t>
            </a:r>
            <a:r>
              <a:rPr sz="800" spc="10" dirty="0">
                <a:latin typeface="Times New Roman"/>
                <a:cs typeface="Times New Roman"/>
              </a:rPr>
              <a:t>(0</a:t>
            </a:r>
            <a:r>
              <a:rPr sz="800" spc="-3" dirty="0">
                <a:latin typeface="Times New Roman"/>
                <a:cs typeface="Times New Roman"/>
              </a:rPr>
              <a:t> 2</a:t>
            </a:r>
            <a:r>
              <a:rPr sz="800" spc="10" dirty="0">
                <a:latin typeface="Times New Roman"/>
                <a:cs typeface="Times New Roman"/>
              </a:rPr>
              <a:t>8</a:t>
            </a:r>
            <a:r>
              <a:rPr sz="800" spc="-71" dirty="0">
                <a:latin typeface="Times New Roman"/>
                <a:cs typeface="Times New Roman"/>
              </a:rPr>
              <a:t> </a:t>
            </a:r>
            <a:r>
              <a:rPr sz="800" spc="13" dirty="0">
                <a:latin typeface="Symbol"/>
                <a:cs typeface="Symbol"/>
              </a:rPr>
              <a:t></a:t>
            </a:r>
            <a:r>
              <a:rPr sz="800" spc="-63" dirty="0">
                <a:latin typeface="Times New Roman"/>
                <a:cs typeface="Times New Roman"/>
              </a:rPr>
              <a:t> </a:t>
            </a:r>
            <a:r>
              <a:rPr sz="800" spc="-3" dirty="0">
                <a:latin typeface="Times New Roman"/>
                <a:cs typeface="Times New Roman"/>
              </a:rPr>
              <a:t>0</a:t>
            </a:r>
            <a:r>
              <a:rPr sz="800" spc="23"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600" spc="-4" baseline="45751" dirty="0">
                <a:latin typeface="Times New Roman"/>
                <a:cs typeface="Times New Roman"/>
              </a:rPr>
              <a:t> </a:t>
            </a:r>
            <a:r>
              <a:rPr sz="800" spc="13" dirty="0">
                <a:latin typeface="Symbol"/>
                <a:cs typeface="Symbol"/>
              </a:rPr>
              <a:t></a:t>
            </a:r>
            <a:r>
              <a:rPr sz="800" spc="-48" dirty="0">
                <a:latin typeface="Times New Roman"/>
                <a:cs typeface="Times New Roman"/>
              </a:rPr>
              <a:t> </a:t>
            </a:r>
            <a:r>
              <a:rPr sz="800" spc="10" dirty="0">
                <a:latin typeface="Times New Roman"/>
                <a:cs typeface="Times New Roman"/>
              </a:rPr>
              <a:t>(0</a:t>
            </a:r>
            <a:r>
              <a:rPr sz="800" spc="-88" dirty="0">
                <a:latin typeface="Times New Roman"/>
                <a:cs typeface="Times New Roman"/>
              </a:rPr>
              <a:t> </a:t>
            </a:r>
            <a:r>
              <a:rPr sz="800" spc="-3" dirty="0">
                <a:latin typeface="Times New Roman"/>
                <a:cs typeface="Times New Roman"/>
              </a:rPr>
              <a:t>1</a:t>
            </a:r>
            <a:r>
              <a:rPr sz="800" spc="10" dirty="0">
                <a:latin typeface="Times New Roman"/>
                <a:cs typeface="Times New Roman"/>
              </a:rPr>
              <a:t>2</a:t>
            </a:r>
            <a:r>
              <a:rPr sz="800" spc="-63" dirty="0">
                <a:latin typeface="Times New Roman"/>
                <a:cs typeface="Times New Roman"/>
              </a:rPr>
              <a:t> </a:t>
            </a:r>
            <a:r>
              <a:rPr sz="800" spc="13" dirty="0">
                <a:latin typeface="Symbol"/>
                <a:cs typeface="Symbol"/>
              </a:rPr>
              <a:t></a:t>
            </a:r>
            <a:r>
              <a:rPr sz="800" spc="-61" dirty="0">
                <a:latin typeface="Times New Roman"/>
                <a:cs typeface="Times New Roman"/>
              </a:rPr>
              <a:t> </a:t>
            </a:r>
            <a:r>
              <a:rPr sz="800" spc="-3" dirty="0">
                <a:latin typeface="Times New Roman"/>
                <a:cs typeface="Times New Roman"/>
              </a:rPr>
              <a:t>0</a:t>
            </a:r>
            <a:r>
              <a:rPr sz="800" spc="23" dirty="0">
                <a:latin typeface="Times New Roman"/>
                <a:cs typeface="Times New Roman"/>
              </a:rPr>
              <a:t>)</a:t>
            </a:r>
            <a:r>
              <a:rPr sz="600" spc="15" baseline="45751" dirty="0">
                <a:latin typeface="Times New Roman"/>
                <a:cs typeface="Times New Roman"/>
              </a:rPr>
              <a:t>2</a:t>
            </a:r>
            <a:r>
              <a:rPr sz="600" baseline="45751" dirty="0">
                <a:latin typeface="Times New Roman"/>
                <a:cs typeface="Times New Roman"/>
              </a:rPr>
              <a:t> </a:t>
            </a:r>
            <a:r>
              <a:rPr sz="600" spc="41" baseline="45751" dirty="0">
                <a:latin typeface="Times New Roman"/>
                <a:cs typeface="Times New Roman"/>
              </a:rPr>
              <a:t> </a:t>
            </a:r>
            <a:r>
              <a:rPr sz="800" spc="13" dirty="0">
                <a:latin typeface="Symbol"/>
                <a:cs typeface="Symbol"/>
              </a:rPr>
              <a:t></a:t>
            </a:r>
            <a:r>
              <a:rPr sz="800" spc="-28" dirty="0">
                <a:latin typeface="Times New Roman"/>
                <a:cs typeface="Times New Roman"/>
              </a:rPr>
              <a:t> </a:t>
            </a:r>
            <a:r>
              <a:rPr sz="800" spc="10" dirty="0">
                <a:latin typeface="Times New Roman"/>
                <a:cs typeface="Times New Roman"/>
              </a:rPr>
              <a:t>0</a:t>
            </a:r>
            <a:r>
              <a:rPr sz="800" spc="-18" dirty="0">
                <a:latin typeface="Times New Roman"/>
                <a:cs typeface="Times New Roman"/>
              </a:rPr>
              <a:t> </a:t>
            </a:r>
            <a:r>
              <a:rPr sz="800" spc="-3" dirty="0">
                <a:latin typeface="Times New Roman"/>
                <a:cs typeface="Times New Roman"/>
              </a:rPr>
              <a:t>676</a:t>
            </a:r>
            <a:r>
              <a:rPr sz="800" spc="10" dirty="0">
                <a:latin typeface="Times New Roman"/>
                <a:cs typeface="Times New Roman"/>
              </a:rPr>
              <a:t>8</a:t>
            </a:r>
            <a:endParaRPr sz="800">
              <a:latin typeface="Times New Roman"/>
              <a:cs typeface="Times New Roman"/>
            </a:endParaRPr>
          </a:p>
          <a:p>
            <a:pPr marL="407013">
              <a:lnSpc>
                <a:spcPts val="323"/>
              </a:lnSpc>
              <a:tabLst>
                <a:tab pos="890881" algn="l"/>
                <a:tab pos="1384356" algn="l"/>
                <a:tab pos="1886158" algn="l"/>
                <a:tab pos="2352093" algn="l"/>
              </a:tabLst>
            </a:pPr>
            <a:r>
              <a:rPr sz="400" spc="5" dirty="0">
                <a:latin typeface="Times New Roman"/>
                <a:cs typeface="Times New Roman"/>
              </a:rPr>
              <a:t>/	/	/	/	/</a:t>
            </a:r>
            <a:endParaRPr sz="400">
              <a:latin typeface="Times New Roman"/>
              <a:cs typeface="Times New Roman"/>
            </a:endParaRPr>
          </a:p>
        </p:txBody>
      </p:sp>
      <p:sp>
        <p:nvSpPr>
          <p:cNvPr id="28" name="object 28"/>
          <p:cNvSpPr txBox="1"/>
          <p:nvPr/>
        </p:nvSpPr>
        <p:spPr>
          <a:xfrm>
            <a:off x="3124636" y="1996262"/>
            <a:ext cx="221861" cy="130872"/>
          </a:xfrm>
          <a:prstGeom prst="rect">
            <a:avLst/>
          </a:prstGeom>
        </p:spPr>
        <p:txBody>
          <a:bodyPr vert="horz" wrap="square" lIns="0" tIns="7686" rIns="0" bIns="0" rtlCol="0">
            <a:spAutoFit/>
          </a:bodyPr>
          <a:lstStyle/>
          <a:p>
            <a:pPr marL="6405">
              <a:spcBef>
                <a:spcPts val="61"/>
              </a:spcBef>
            </a:pPr>
            <a:r>
              <a:rPr sz="800" i="1" spc="13" dirty="0">
                <a:latin typeface="Times New Roman"/>
                <a:cs typeface="Times New Roman"/>
              </a:rPr>
              <a:t>J</a:t>
            </a:r>
            <a:r>
              <a:rPr sz="800" i="1" spc="78" dirty="0">
                <a:latin typeface="Times New Roman"/>
                <a:cs typeface="Times New Roman"/>
              </a:rPr>
              <a:t> </a:t>
            </a:r>
            <a:r>
              <a:rPr sz="800" spc="15" dirty="0">
                <a:latin typeface="Symbol"/>
                <a:cs typeface="Symbol"/>
              </a:rPr>
              <a:t></a:t>
            </a:r>
            <a:r>
              <a:rPr sz="800" spc="-88" dirty="0">
                <a:latin typeface="Times New Roman"/>
                <a:cs typeface="Times New Roman"/>
              </a:rPr>
              <a:t> </a:t>
            </a:r>
            <a:r>
              <a:rPr sz="800" spc="13" dirty="0">
                <a:latin typeface="Times New Roman"/>
                <a:cs typeface="Times New Roman"/>
              </a:rPr>
              <a:t>2</a:t>
            </a:r>
            <a:endParaRPr sz="800">
              <a:latin typeface="Times New Roman"/>
              <a:cs typeface="Times New Roman"/>
            </a:endParaRPr>
          </a:p>
        </p:txBody>
      </p:sp>
      <p:sp>
        <p:nvSpPr>
          <p:cNvPr id="29" name="object 29"/>
          <p:cNvSpPr txBox="1"/>
          <p:nvPr/>
        </p:nvSpPr>
        <p:spPr>
          <a:xfrm>
            <a:off x="3102733" y="2626859"/>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30" name="object 30"/>
          <p:cNvSpPr txBox="1"/>
          <p:nvPr/>
        </p:nvSpPr>
        <p:spPr>
          <a:xfrm>
            <a:off x="3379403" y="2626859"/>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31" name="object 31"/>
          <p:cNvSpPr txBox="1"/>
          <p:nvPr/>
        </p:nvSpPr>
        <p:spPr>
          <a:xfrm>
            <a:off x="3104431" y="2932326"/>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32" name="object 32"/>
          <p:cNvSpPr txBox="1"/>
          <p:nvPr/>
        </p:nvSpPr>
        <p:spPr>
          <a:xfrm>
            <a:off x="3379403" y="2932326"/>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33" name="object 33"/>
          <p:cNvSpPr txBox="1"/>
          <p:nvPr/>
        </p:nvSpPr>
        <p:spPr>
          <a:xfrm>
            <a:off x="2992616" y="2409685"/>
            <a:ext cx="262839" cy="132164"/>
          </a:xfrm>
          <a:prstGeom prst="rect">
            <a:avLst/>
          </a:prstGeom>
        </p:spPr>
        <p:txBody>
          <a:bodyPr vert="horz" wrap="square" lIns="0" tIns="8966" rIns="0" bIns="0" rtlCol="0">
            <a:spAutoFit/>
          </a:bodyPr>
          <a:lstStyle/>
          <a:p>
            <a:pPr marL="19214">
              <a:spcBef>
                <a:spcPts val="71"/>
              </a:spcBef>
            </a:pPr>
            <a:r>
              <a:rPr sz="800" spc="30" dirty="0">
                <a:latin typeface="Symbol"/>
                <a:cs typeface="Symbol"/>
              </a:rPr>
              <a:t></a:t>
            </a:r>
            <a:r>
              <a:rPr sz="1200" spc="45" baseline="1792" dirty="0">
                <a:latin typeface="Times New Roman"/>
                <a:cs typeface="Times New Roman"/>
              </a:rPr>
              <a:t>0</a:t>
            </a:r>
            <a:r>
              <a:rPr sz="700" spc="45" baseline="-21604" dirty="0">
                <a:latin typeface="Times New Roman"/>
                <a:cs typeface="Times New Roman"/>
              </a:rPr>
              <a:t>/</a:t>
            </a:r>
            <a:r>
              <a:rPr sz="1200" spc="45" baseline="1792" dirty="0">
                <a:latin typeface="Times New Roman"/>
                <a:cs typeface="Times New Roman"/>
              </a:rPr>
              <a:t>08</a:t>
            </a:r>
            <a:endParaRPr sz="1200" baseline="1792">
              <a:latin typeface="Times New Roman"/>
              <a:cs typeface="Times New Roman"/>
            </a:endParaRPr>
          </a:p>
        </p:txBody>
      </p:sp>
      <p:sp>
        <p:nvSpPr>
          <p:cNvPr id="34" name="object 34"/>
          <p:cNvSpPr txBox="1"/>
          <p:nvPr/>
        </p:nvSpPr>
        <p:spPr>
          <a:xfrm>
            <a:off x="3312035" y="2409685"/>
            <a:ext cx="311502" cy="132164"/>
          </a:xfrm>
          <a:prstGeom prst="rect">
            <a:avLst/>
          </a:prstGeom>
        </p:spPr>
        <p:txBody>
          <a:bodyPr vert="horz" wrap="square" lIns="0" tIns="8966" rIns="0" bIns="0" rtlCol="0">
            <a:spAutoFit/>
          </a:bodyPr>
          <a:lstStyle/>
          <a:p>
            <a:pPr marL="19214">
              <a:spcBef>
                <a:spcPts val="71"/>
              </a:spcBef>
            </a:pPr>
            <a:r>
              <a:rPr sz="1200" spc="38" baseline="1792" dirty="0">
                <a:latin typeface="Times New Roman"/>
                <a:cs typeface="Times New Roman"/>
              </a:rPr>
              <a:t>0</a:t>
            </a:r>
            <a:r>
              <a:rPr sz="700" spc="38" baseline="-21604" dirty="0">
                <a:latin typeface="Times New Roman"/>
                <a:cs typeface="Times New Roman"/>
              </a:rPr>
              <a:t>/</a:t>
            </a:r>
            <a:r>
              <a:rPr sz="1200" spc="38" baseline="1792" dirty="0">
                <a:latin typeface="Times New Roman"/>
                <a:cs typeface="Times New Roman"/>
              </a:rPr>
              <a:t>968</a:t>
            </a:r>
            <a:r>
              <a:rPr sz="800" spc="25" dirty="0">
                <a:latin typeface="Symbol"/>
                <a:cs typeface="Symbol"/>
              </a:rPr>
              <a:t></a:t>
            </a:r>
            <a:endParaRPr sz="800">
              <a:latin typeface="Symbol"/>
              <a:cs typeface="Symbol"/>
            </a:endParaRPr>
          </a:p>
        </p:txBody>
      </p:sp>
      <p:sp>
        <p:nvSpPr>
          <p:cNvPr id="35" name="object 35"/>
          <p:cNvSpPr txBox="1"/>
          <p:nvPr/>
        </p:nvSpPr>
        <p:spPr>
          <a:xfrm>
            <a:off x="2992616" y="2558102"/>
            <a:ext cx="262839" cy="132164"/>
          </a:xfrm>
          <a:prstGeom prst="rect">
            <a:avLst/>
          </a:prstGeom>
        </p:spPr>
        <p:txBody>
          <a:bodyPr vert="horz" wrap="square" lIns="0" tIns="8966" rIns="0" bIns="0" rtlCol="0">
            <a:spAutoFit/>
          </a:bodyPr>
          <a:lstStyle/>
          <a:p>
            <a:pPr marL="19214">
              <a:spcBef>
                <a:spcPts val="71"/>
              </a:spcBef>
            </a:pPr>
            <a:r>
              <a:rPr sz="1200" spc="34" baseline="28673" dirty="0">
                <a:latin typeface="Symbol"/>
                <a:cs typeface="Symbol"/>
              </a:rPr>
              <a:t></a:t>
            </a:r>
            <a:r>
              <a:rPr sz="800" spc="23" dirty="0">
                <a:latin typeface="Times New Roman"/>
                <a:cs typeface="Times New Roman"/>
              </a:rPr>
              <a:t>0</a:t>
            </a:r>
            <a:r>
              <a:rPr sz="800" spc="-13" dirty="0">
                <a:latin typeface="Times New Roman"/>
                <a:cs typeface="Times New Roman"/>
              </a:rPr>
              <a:t> </a:t>
            </a:r>
            <a:r>
              <a:rPr sz="800" spc="15" dirty="0">
                <a:latin typeface="Times New Roman"/>
                <a:cs typeface="Times New Roman"/>
              </a:rPr>
              <a:t>24</a:t>
            </a:r>
            <a:endParaRPr sz="800">
              <a:latin typeface="Times New Roman"/>
              <a:cs typeface="Times New Roman"/>
            </a:endParaRPr>
          </a:p>
        </p:txBody>
      </p:sp>
      <p:sp>
        <p:nvSpPr>
          <p:cNvPr id="36" name="object 36"/>
          <p:cNvSpPr txBox="1"/>
          <p:nvPr/>
        </p:nvSpPr>
        <p:spPr>
          <a:xfrm>
            <a:off x="3311269" y="2558102"/>
            <a:ext cx="312142" cy="132164"/>
          </a:xfrm>
          <a:prstGeom prst="rect">
            <a:avLst/>
          </a:prstGeom>
        </p:spPr>
        <p:txBody>
          <a:bodyPr vert="horz" wrap="square" lIns="0" tIns="8966" rIns="0" bIns="0" rtlCol="0">
            <a:spAutoFit/>
          </a:bodyPr>
          <a:lstStyle/>
          <a:p>
            <a:pPr marL="19214">
              <a:spcBef>
                <a:spcPts val="71"/>
              </a:spcBef>
            </a:pPr>
            <a:r>
              <a:rPr sz="800" spc="15" dirty="0">
                <a:latin typeface="Times New Roman"/>
                <a:cs typeface="Times New Roman"/>
              </a:rPr>
              <a:t>0</a:t>
            </a:r>
            <a:r>
              <a:rPr sz="800" spc="-35" dirty="0">
                <a:latin typeface="Times New Roman"/>
                <a:cs typeface="Times New Roman"/>
              </a:rPr>
              <a:t> </a:t>
            </a:r>
            <a:r>
              <a:rPr sz="800" spc="20" dirty="0">
                <a:latin typeface="Times New Roman"/>
                <a:cs typeface="Times New Roman"/>
              </a:rPr>
              <a:t>304</a:t>
            </a:r>
            <a:r>
              <a:rPr sz="1200" spc="30" baseline="28673" dirty="0">
                <a:latin typeface="Symbol"/>
                <a:cs typeface="Symbol"/>
              </a:rPr>
              <a:t></a:t>
            </a:r>
            <a:endParaRPr sz="1200" baseline="28673">
              <a:latin typeface="Symbol"/>
              <a:cs typeface="Symbol"/>
            </a:endParaRPr>
          </a:p>
        </p:txBody>
      </p:sp>
      <p:sp>
        <p:nvSpPr>
          <p:cNvPr id="37" name="object 37"/>
          <p:cNvSpPr txBox="1"/>
          <p:nvPr/>
        </p:nvSpPr>
        <p:spPr>
          <a:xfrm>
            <a:off x="3557908" y="2601541"/>
            <a:ext cx="52824" cy="135226"/>
          </a:xfrm>
          <a:prstGeom prst="rect">
            <a:avLst/>
          </a:prstGeom>
        </p:spPr>
        <p:txBody>
          <a:bodyPr vert="horz" wrap="square" lIns="0" tIns="8966" rIns="0" bIns="0" rtlCol="0">
            <a:spAutoFit/>
          </a:bodyPr>
          <a:lstStyle/>
          <a:p>
            <a:pPr marL="6405">
              <a:spcBef>
                <a:spcPts val="71"/>
              </a:spcBef>
            </a:pPr>
            <a:r>
              <a:rPr sz="800" spc="13" dirty="0">
                <a:latin typeface="Symbol"/>
                <a:cs typeface="Symbol"/>
              </a:rPr>
              <a:t></a:t>
            </a:r>
            <a:endParaRPr sz="800">
              <a:latin typeface="Symbol"/>
              <a:cs typeface="Symbol"/>
            </a:endParaRPr>
          </a:p>
        </p:txBody>
      </p:sp>
      <p:sp>
        <p:nvSpPr>
          <p:cNvPr id="38" name="object 38"/>
          <p:cNvSpPr txBox="1"/>
          <p:nvPr/>
        </p:nvSpPr>
        <p:spPr>
          <a:xfrm>
            <a:off x="2992616" y="2710696"/>
            <a:ext cx="262839" cy="132164"/>
          </a:xfrm>
          <a:prstGeom prst="rect">
            <a:avLst/>
          </a:prstGeom>
        </p:spPr>
        <p:txBody>
          <a:bodyPr vert="horz" wrap="square" lIns="0" tIns="8966" rIns="0" bIns="0" rtlCol="0">
            <a:spAutoFit/>
          </a:bodyPr>
          <a:lstStyle/>
          <a:p>
            <a:pPr marL="19214">
              <a:spcBef>
                <a:spcPts val="71"/>
              </a:spcBef>
            </a:pPr>
            <a:r>
              <a:rPr sz="1200" spc="49" baseline="7168" dirty="0">
                <a:latin typeface="Symbol"/>
                <a:cs typeface="Symbol"/>
              </a:rPr>
              <a:t></a:t>
            </a:r>
            <a:r>
              <a:rPr sz="800" spc="38" dirty="0">
                <a:latin typeface="Times New Roman"/>
                <a:cs typeface="Times New Roman"/>
              </a:rPr>
              <a:t>0</a:t>
            </a:r>
            <a:r>
              <a:rPr sz="700" spc="8" baseline="-24691" dirty="0">
                <a:latin typeface="Times New Roman"/>
                <a:cs typeface="Times New Roman"/>
              </a:rPr>
              <a:t>/</a:t>
            </a:r>
            <a:r>
              <a:rPr sz="700" spc="-94" baseline="-24691" dirty="0">
                <a:latin typeface="Times New Roman"/>
                <a:cs typeface="Times New Roman"/>
              </a:rPr>
              <a:t> </a:t>
            </a:r>
            <a:r>
              <a:rPr sz="800" spc="15" dirty="0">
                <a:latin typeface="Times New Roman"/>
                <a:cs typeface="Times New Roman"/>
              </a:rPr>
              <a:t>20</a:t>
            </a:r>
            <a:endParaRPr sz="800">
              <a:latin typeface="Times New Roman"/>
              <a:cs typeface="Times New Roman"/>
            </a:endParaRPr>
          </a:p>
        </p:txBody>
      </p:sp>
      <p:sp>
        <p:nvSpPr>
          <p:cNvPr id="39" name="object 39"/>
          <p:cNvSpPr txBox="1"/>
          <p:nvPr/>
        </p:nvSpPr>
        <p:spPr>
          <a:xfrm>
            <a:off x="3315204" y="2710696"/>
            <a:ext cx="308300" cy="132164"/>
          </a:xfrm>
          <a:prstGeom prst="rect">
            <a:avLst/>
          </a:prstGeom>
        </p:spPr>
        <p:txBody>
          <a:bodyPr vert="horz" wrap="square" lIns="0" tIns="8966" rIns="0" bIns="0" rtlCol="0">
            <a:spAutoFit/>
          </a:bodyPr>
          <a:lstStyle/>
          <a:p>
            <a:pPr marL="19214">
              <a:spcBef>
                <a:spcPts val="71"/>
              </a:spcBef>
            </a:pPr>
            <a:r>
              <a:rPr sz="800" spc="20" dirty="0">
                <a:latin typeface="Times New Roman"/>
                <a:cs typeface="Times New Roman"/>
              </a:rPr>
              <a:t>0</a:t>
            </a:r>
            <a:r>
              <a:rPr sz="700" spc="30" baseline="-24691" dirty="0">
                <a:latin typeface="Times New Roman"/>
                <a:cs typeface="Times New Roman"/>
              </a:rPr>
              <a:t>/</a:t>
            </a:r>
            <a:r>
              <a:rPr sz="800" spc="20" dirty="0">
                <a:latin typeface="Times New Roman"/>
                <a:cs typeface="Times New Roman"/>
              </a:rPr>
              <a:t>112</a:t>
            </a:r>
            <a:r>
              <a:rPr sz="1200" spc="30" baseline="7168" dirty="0">
                <a:latin typeface="Symbol"/>
                <a:cs typeface="Symbol"/>
              </a:rPr>
              <a:t></a:t>
            </a:r>
            <a:endParaRPr sz="1200" baseline="7168">
              <a:latin typeface="Symbol"/>
              <a:cs typeface="Symbol"/>
            </a:endParaRPr>
          </a:p>
        </p:txBody>
      </p:sp>
      <p:sp>
        <p:nvSpPr>
          <p:cNvPr id="40" name="object 40"/>
          <p:cNvSpPr txBox="1"/>
          <p:nvPr/>
        </p:nvSpPr>
        <p:spPr>
          <a:xfrm>
            <a:off x="2992616" y="2863568"/>
            <a:ext cx="261238" cy="132164"/>
          </a:xfrm>
          <a:prstGeom prst="rect">
            <a:avLst/>
          </a:prstGeom>
        </p:spPr>
        <p:txBody>
          <a:bodyPr vert="horz" wrap="square" lIns="0" tIns="8966" rIns="0" bIns="0" rtlCol="0">
            <a:spAutoFit/>
          </a:bodyPr>
          <a:lstStyle/>
          <a:p>
            <a:pPr marL="19214">
              <a:spcBef>
                <a:spcPts val="71"/>
              </a:spcBef>
            </a:pPr>
            <a:r>
              <a:rPr sz="1200" spc="45" baseline="39426" dirty="0">
                <a:latin typeface="Symbol"/>
                <a:cs typeface="Symbol"/>
              </a:rPr>
              <a:t></a:t>
            </a:r>
            <a:r>
              <a:rPr sz="800" spc="30" dirty="0">
                <a:latin typeface="Times New Roman"/>
                <a:cs typeface="Times New Roman"/>
              </a:rPr>
              <a:t>0</a:t>
            </a:r>
            <a:r>
              <a:rPr sz="800" spc="-38" dirty="0">
                <a:latin typeface="Times New Roman"/>
                <a:cs typeface="Times New Roman"/>
              </a:rPr>
              <a:t> </a:t>
            </a:r>
            <a:r>
              <a:rPr sz="800" spc="15" dirty="0">
                <a:latin typeface="Times New Roman"/>
                <a:cs typeface="Times New Roman"/>
              </a:rPr>
              <a:t>96</a:t>
            </a:r>
            <a:endParaRPr sz="800">
              <a:latin typeface="Times New Roman"/>
              <a:cs typeface="Times New Roman"/>
            </a:endParaRPr>
          </a:p>
        </p:txBody>
      </p:sp>
      <p:sp>
        <p:nvSpPr>
          <p:cNvPr id="41" name="object 41"/>
          <p:cNvSpPr txBox="1"/>
          <p:nvPr/>
        </p:nvSpPr>
        <p:spPr>
          <a:xfrm>
            <a:off x="3311208" y="2863568"/>
            <a:ext cx="312142" cy="132164"/>
          </a:xfrm>
          <a:prstGeom prst="rect">
            <a:avLst/>
          </a:prstGeom>
        </p:spPr>
        <p:txBody>
          <a:bodyPr vert="horz" wrap="square" lIns="0" tIns="8966" rIns="0" bIns="0" rtlCol="0">
            <a:spAutoFit/>
          </a:bodyPr>
          <a:lstStyle/>
          <a:p>
            <a:pPr marL="19214">
              <a:spcBef>
                <a:spcPts val="71"/>
              </a:spcBef>
            </a:pPr>
            <a:r>
              <a:rPr sz="800" spc="15" dirty="0">
                <a:latin typeface="Times New Roman"/>
                <a:cs typeface="Times New Roman"/>
              </a:rPr>
              <a:t>0</a:t>
            </a:r>
            <a:r>
              <a:rPr sz="800" spc="-25" dirty="0">
                <a:latin typeface="Times New Roman"/>
                <a:cs typeface="Times New Roman"/>
              </a:rPr>
              <a:t> </a:t>
            </a:r>
            <a:r>
              <a:rPr sz="800" spc="18" dirty="0">
                <a:latin typeface="Times New Roman"/>
                <a:cs typeface="Times New Roman"/>
              </a:rPr>
              <a:t>048</a:t>
            </a:r>
            <a:r>
              <a:rPr sz="1200" spc="26" baseline="39426" dirty="0">
                <a:latin typeface="Symbol"/>
                <a:cs typeface="Symbol"/>
              </a:rPr>
              <a:t></a:t>
            </a:r>
            <a:endParaRPr sz="1200" baseline="39426">
              <a:latin typeface="Symbol"/>
              <a:cs typeface="Symbol"/>
            </a:endParaRPr>
          </a:p>
        </p:txBody>
      </p:sp>
      <p:sp>
        <p:nvSpPr>
          <p:cNvPr id="42" name="object 42"/>
          <p:cNvSpPr txBox="1"/>
          <p:nvPr/>
        </p:nvSpPr>
        <p:spPr>
          <a:xfrm>
            <a:off x="2992616" y="2876934"/>
            <a:ext cx="78436" cy="132164"/>
          </a:xfrm>
          <a:prstGeom prst="rect">
            <a:avLst/>
          </a:prstGeom>
        </p:spPr>
        <p:txBody>
          <a:bodyPr vert="horz" wrap="square" lIns="0" tIns="8966" rIns="0" bIns="0" rtlCol="0">
            <a:spAutoFit/>
          </a:bodyPr>
          <a:lstStyle/>
          <a:p>
            <a:pPr marL="19214">
              <a:spcBef>
                <a:spcPts val="71"/>
              </a:spcBef>
            </a:pPr>
            <a:r>
              <a:rPr sz="800" spc="-146" dirty="0">
                <a:latin typeface="Symbol"/>
                <a:cs typeface="Symbol"/>
              </a:rPr>
              <a:t></a:t>
            </a:r>
            <a:r>
              <a:rPr sz="1200" spc="-219" baseline="-8960" dirty="0">
                <a:latin typeface="Symbol"/>
                <a:cs typeface="Symbol"/>
              </a:rPr>
              <a:t></a:t>
            </a:r>
            <a:endParaRPr sz="1200" baseline="-8960">
              <a:latin typeface="Symbol"/>
              <a:cs typeface="Symbol"/>
            </a:endParaRPr>
          </a:p>
        </p:txBody>
      </p:sp>
      <p:sp>
        <p:nvSpPr>
          <p:cNvPr id="43" name="object 43"/>
          <p:cNvSpPr txBox="1"/>
          <p:nvPr/>
        </p:nvSpPr>
        <p:spPr>
          <a:xfrm>
            <a:off x="3545102" y="2876934"/>
            <a:ext cx="78436" cy="132164"/>
          </a:xfrm>
          <a:prstGeom prst="rect">
            <a:avLst/>
          </a:prstGeom>
        </p:spPr>
        <p:txBody>
          <a:bodyPr vert="horz" wrap="square" lIns="0" tIns="8966" rIns="0" bIns="0" rtlCol="0">
            <a:spAutoFit/>
          </a:bodyPr>
          <a:lstStyle/>
          <a:p>
            <a:pPr marL="19214">
              <a:spcBef>
                <a:spcPts val="71"/>
              </a:spcBef>
            </a:pPr>
            <a:r>
              <a:rPr sz="800" spc="-146" dirty="0">
                <a:latin typeface="Symbol"/>
                <a:cs typeface="Symbol"/>
              </a:rPr>
              <a:t></a:t>
            </a:r>
            <a:r>
              <a:rPr sz="1200" spc="-219" baseline="-8960" dirty="0">
                <a:latin typeface="Symbol"/>
                <a:cs typeface="Symbol"/>
              </a:rPr>
              <a:t></a:t>
            </a:r>
            <a:endParaRPr sz="1200" baseline="-8960">
              <a:latin typeface="Symbol"/>
              <a:cs typeface="Symbol"/>
            </a:endParaRPr>
          </a:p>
        </p:txBody>
      </p:sp>
      <p:sp>
        <p:nvSpPr>
          <p:cNvPr id="44" name="object 44"/>
          <p:cNvSpPr txBox="1"/>
          <p:nvPr/>
        </p:nvSpPr>
        <p:spPr>
          <a:xfrm>
            <a:off x="2806768" y="2634120"/>
            <a:ext cx="264120" cy="132164"/>
          </a:xfrm>
          <a:prstGeom prst="rect">
            <a:avLst/>
          </a:prstGeom>
        </p:spPr>
        <p:txBody>
          <a:bodyPr vert="horz" wrap="square" lIns="0" tIns="8966" rIns="0" bIns="0" rtlCol="0">
            <a:spAutoFit/>
          </a:bodyPr>
          <a:lstStyle/>
          <a:p>
            <a:pPr marL="19214">
              <a:spcBef>
                <a:spcPts val="71"/>
              </a:spcBef>
            </a:pPr>
            <a:r>
              <a:rPr sz="800" b="1" spc="23" dirty="0">
                <a:latin typeface="Times New Roman"/>
                <a:cs typeface="Times New Roman"/>
              </a:rPr>
              <a:t>w</a:t>
            </a:r>
            <a:r>
              <a:rPr sz="800" b="1" spc="5" dirty="0">
                <a:latin typeface="Times New Roman"/>
                <a:cs typeface="Times New Roman"/>
              </a:rPr>
              <a:t> </a:t>
            </a:r>
            <a:r>
              <a:rPr sz="800" spc="18" dirty="0">
                <a:latin typeface="Symbol"/>
                <a:cs typeface="Symbol"/>
              </a:rPr>
              <a:t></a:t>
            </a:r>
            <a:r>
              <a:rPr sz="800" spc="-8" dirty="0">
                <a:latin typeface="Times New Roman"/>
                <a:cs typeface="Times New Roman"/>
              </a:rPr>
              <a:t> </a:t>
            </a:r>
            <a:r>
              <a:rPr sz="1200" spc="19" baseline="17921" dirty="0">
                <a:latin typeface="Symbol"/>
                <a:cs typeface="Symbol"/>
              </a:rPr>
              <a:t></a:t>
            </a:r>
            <a:endParaRPr sz="1200" baseline="17921">
              <a:latin typeface="Symbol"/>
              <a:cs typeface="Symbol"/>
            </a:endParaRPr>
          </a:p>
        </p:txBody>
      </p:sp>
      <p:sp>
        <p:nvSpPr>
          <p:cNvPr id="45" name="object 45"/>
          <p:cNvSpPr/>
          <p:nvPr/>
        </p:nvSpPr>
        <p:spPr>
          <a:xfrm>
            <a:off x="3291227" y="2328315"/>
            <a:ext cx="294534" cy="730603"/>
          </a:xfrm>
          <a:custGeom>
            <a:avLst/>
            <a:gdLst/>
            <a:ahLst/>
            <a:cxnLst/>
            <a:rect l="l" t="t" r="r" b="b"/>
            <a:pathLst>
              <a:path w="584200" h="1447800">
                <a:moveTo>
                  <a:pt x="0" y="97281"/>
                </a:moveTo>
                <a:lnTo>
                  <a:pt x="7645" y="59418"/>
                </a:lnTo>
                <a:lnTo>
                  <a:pt x="28495" y="28495"/>
                </a:lnTo>
                <a:lnTo>
                  <a:pt x="59418" y="7645"/>
                </a:lnTo>
                <a:lnTo>
                  <a:pt x="97281" y="0"/>
                </a:lnTo>
                <a:lnTo>
                  <a:pt x="486410" y="0"/>
                </a:lnTo>
                <a:lnTo>
                  <a:pt x="524273" y="7645"/>
                </a:lnTo>
                <a:lnTo>
                  <a:pt x="555196" y="28495"/>
                </a:lnTo>
                <a:lnTo>
                  <a:pt x="576046" y="59418"/>
                </a:lnTo>
                <a:lnTo>
                  <a:pt x="583692" y="97281"/>
                </a:lnTo>
                <a:lnTo>
                  <a:pt x="583692" y="1350517"/>
                </a:lnTo>
                <a:lnTo>
                  <a:pt x="576046" y="1388381"/>
                </a:lnTo>
                <a:lnTo>
                  <a:pt x="555196" y="1419304"/>
                </a:lnTo>
                <a:lnTo>
                  <a:pt x="524273" y="1440154"/>
                </a:lnTo>
                <a:lnTo>
                  <a:pt x="486410" y="1447799"/>
                </a:lnTo>
                <a:lnTo>
                  <a:pt x="97281" y="1447799"/>
                </a:lnTo>
                <a:lnTo>
                  <a:pt x="59418" y="1440154"/>
                </a:lnTo>
                <a:lnTo>
                  <a:pt x="28495" y="1419304"/>
                </a:lnTo>
                <a:lnTo>
                  <a:pt x="7645" y="1388381"/>
                </a:lnTo>
                <a:lnTo>
                  <a:pt x="0" y="1350517"/>
                </a:lnTo>
                <a:lnTo>
                  <a:pt x="0" y="97281"/>
                </a:lnTo>
                <a:close/>
              </a:path>
            </a:pathLst>
          </a:custGeom>
          <a:ln w="25908">
            <a:solidFill>
              <a:srgbClr val="0000FF"/>
            </a:solidFill>
          </a:ln>
        </p:spPr>
        <p:txBody>
          <a:bodyPr wrap="square" lIns="0" tIns="0" rIns="0" bIns="0" rtlCol="0"/>
          <a:lstStyle/>
          <a:p>
            <a:endParaRPr/>
          </a:p>
        </p:txBody>
      </p:sp>
      <p:sp>
        <p:nvSpPr>
          <p:cNvPr id="46" name="object 46"/>
          <p:cNvSpPr txBox="1">
            <a:spLocks noGrp="1"/>
          </p:cNvSpPr>
          <p:nvPr>
            <p:ph type="title"/>
          </p:nvPr>
        </p:nvSpPr>
        <p:spPr>
          <a:xfrm>
            <a:off x="231785" y="345498"/>
            <a:ext cx="20732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47" name="object 47"/>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43</a:t>
            </a:fld>
            <a:endParaRPr sz="700">
              <a:latin typeface="Tahoma"/>
              <a:cs typeface="Tahom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902" y="979578"/>
            <a:ext cx="458448" cy="144967"/>
          </a:xfrm>
          <a:prstGeom prst="rect">
            <a:avLst/>
          </a:prstGeom>
        </p:spPr>
        <p:txBody>
          <a:bodyPr vert="horz" wrap="square" lIns="0" tIns="6405" rIns="0" bIns="0" rtlCol="0">
            <a:spAutoFit/>
          </a:bodyPr>
          <a:lstStyle/>
          <a:p>
            <a:pPr marL="6405">
              <a:spcBef>
                <a:spcPts val="50"/>
              </a:spcBef>
            </a:pPr>
            <a:r>
              <a:rPr sz="900" spc="-53" dirty="0">
                <a:latin typeface="Times New Roman"/>
                <a:cs typeface="Times New Roman"/>
              </a:rPr>
              <a:t>(</a:t>
            </a:r>
            <a:r>
              <a:rPr sz="900" spc="-151" dirty="0">
                <a:latin typeface="Times New Roman"/>
                <a:cs typeface="Times New Roman"/>
              </a:rPr>
              <a:t>1</a:t>
            </a:r>
            <a:r>
              <a:rPr sz="900" spc="23" dirty="0">
                <a:latin typeface="Times New Roman"/>
                <a:cs typeface="Times New Roman"/>
              </a:rPr>
              <a:t>,</a:t>
            </a:r>
            <a:r>
              <a:rPr sz="900" spc="-78" dirty="0">
                <a:latin typeface="Times New Roman"/>
                <a:cs typeface="Times New Roman"/>
              </a:rPr>
              <a:t> </a:t>
            </a:r>
            <a:r>
              <a:rPr sz="900" spc="-151" dirty="0">
                <a:latin typeface="Times New Roman"/>
                <a:cs typeface="Times New Roman"/>
              </a:rPr>
              <a:t>1</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48" dirty="0">
                <a:latin typeface="Times New Roman"/>
                <a:cs typeface="Times New Roman"/>
              </a:rPr>
              <a:t>0</a:t>
            </a:r>
            <a:r>
              <a:rPr sz="900" spc="3" dirty="0">
                <a:latin typeface="Times New Roman"/>
                <a:cs typeface="Times New Roman"/>
              </a:rPr>
              <a:t>)</a:t>
            </a:r>
            <a:r>
              <a:rPr sz="900" spc="25" dirty="0">
                <a:latin typeface="Times New Roman"/>
                <a:cs typeface="Times New Roman"/>
              </a:rPr>
              <a:t>;</a:t>
            </a:r>
            <a:endParaRPr sz="900">
              <a:latin typeface="Times New Roman"/>
              <a:cs typeface="Times New Roman"/>
            </a:endParaRPr>
          </a:p>
        </p:txBody>
      </p:sp>
      <p:sp>
        <p:nvSpPr>
          <p:cNvPr id="3" name="object 3"/>
          <p:cNvSpPr txBox="1"/>
          <p:nvPr/>
        </p:nvSpPr>
        <p:spPr>
          <a:xfrm>
            <a:off x="777329" y="979578"/>
            <a:ext cx="466132" cy="144967"/>
          </a:xfrm>
          <a:prstGeom prst="rect">
            <a:avLst/>
          </a:prstGeom>
        </p:spPr>
        <p:txBody>
          <a:bodyPr vert="horz" wrap="square" lIns="0" tIns="6405" rIns="0" bIns="0" rtlCol="0">
            <a:spAutoFit/>
          </a:bodyPr>
          <a:lstStyle/>
          <a:p>
            <a:pPr marL="6405">
              <a:spcBef>
                <a:spcPts val="50"/>
              </a:spcBef>
            </a:pPr>
            <a:r>
              <a:rPr sz="900" spc="-83" dirty="0">
                <a:latin typeface="Times New Roman"/>
                <a:cs typeface="Times New Roman"/>
              </a:rPr>
              <a:t>(</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78" dirty="0">
                <a:latin typeface="Times New Roman"/>
                <a:cs typeface="Times New Roman"/>
              </a:rPr>
              <a:t> </a:t>
            </a:r>
            <a:r>
              <a:rPr sz="900" spc="-139" dirty="0">
                <a:latin typeface="Times New Roman"/>
                <a:cs typeface="Times New Roman"/>
              </a:rPr>
              <a:t>1</a:t>
            </a:r>
            <a:r>
              <a:rPr sz="900" spc="3" dirty="0">
                <a:latin typeface="Times New Roman"/>
                <a:cs typeface="Times New Roman"/>
              </a:rPr>
              <a:t>)</a:t>
            </a:r>
            <a:r>
              <a:rPr sz="900" spc="25" dirty="0">
                <a:latin typeface="Times New Roman"/>
                <a:cs typeface="Times New Roman"/>
              </a:rPr>
              <a:t>;</a:t>
            </a:r>
            <a:endParaRPr sz="900">
              <a:latin typeface="Times New Roman"/>
              <a:cs typeface="Times New Roman"/>
            </a:endParaRPr>
          </a:p>
        </p:txBody>
      </p:sp>
      <p:sp>
        <p:nvSpPr>
          <p:cNvPr id="4" name="object 4"/>
          <p:cNvSpPr txBox="1"/>
          <p:nvPr/>
        </p:nvSpPr>
        <p:spPr>
          <a:xfrm>
            <a:off x="1339782" y="979578"/>
            <a:ext cx="947311" cy="144967"/>
          </a:xfrm>
          <a:prstGeom prst="rect">
            <a:avLst/>
          </a:prstGeom>
        </p:spPr>
        <p:txBody>
          <a:bodyPr vert="horz" wrap="square" lIns="0" tIns="6405" rIns="0" bIns="0" rtlCol="0">
            <a:spAutoFit/>
          </a:bodyPr>
          <a:lstStyle/>
          <a:p>
            <a:pPr marL="6405">
              <a:spcBef>
                <a:spcPts val="50"/>
              </a:spcBef>
              <a:tabLst>
                <a:tab pos="528060" algn="l"/>
              </a:tabLst>
            </a:pPr>
            <a:r>
              <a:rPr sz="900" spc="-50" dirty="0">
                <a:latin typeface="Times New Roman"/>
                <a:cs typeface="Times New Roman"/>
              </a:rPr>
              <a:t>(</a:t>
            </a:r>
            <a:r>
              <a:rPr sz="900" spc="-154" dirty="0">
                <a:latin typeface="Times New Roman"/>
                <a:cs typeface="Times New Roman"/>
              </a:rPr>
              <a:t>1</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50"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78" dirty="0">
                <a:latin typeface="Times New Roman"/>
                <a:cs typeface="Times New Roman"/>
              </a:rPr>
              <a:t>(</a:t>
            </a:r>
            <a:r>
              <a:rPr sz="900" spc="-66" dirty="0">
                <a:latin typeface="Times New Roman"/>
                <a:cs typeface="Times New Roman"/>
              </a:rPr>
              <a:t>0</a:t>
            </a:r>
            <a:r>
              <a:rPr sz="900" spc="23" dirty="0">
                <a:latin typeface="Times New Roman"/>
                <a:cs typeface="Times New Roman"/>
              </a:rPr>
              <a:t>,</a:t>
            </a:r>
            <a:r>
              <a:rPr sz="900" spc="-103" dirty="0">
                <a:latin typeface="Times New Roman"/>
                <a:cs typeface="Times New Roman"/>
              </a:rPr>
              <a:t> </a:t>
            </a:r>
            <a:r>
              <a:rPr sz="900" spc="-66" dirty="0">
                <a:latin typeface="Times New Roman"/>
                <a:cs typeface="Times New Roman"/>
              </a:rPr>
              <a:t>0</a:t>
            </a:r>
            <a:r>
              <a:rPr sz="900" spc="23" dirty="0">
                <a:latin typeface="Times New Roman"/>
                <a:cs typeface="Times New Roman"/>
              </a:rPr>
              <a:t>,</a:t>
            </a:r>
            <a:r>
              <a:rPr sz="900" spc="-73" dirty="0">
                <a:latin typeface="Times New Roman"/>
                <a:cs typeface="Times New Roman"/>
              </a:rPr>
              <a:t> </a:t>
            </a:r>
            <a:r>
              <a:rPr sz="900" spc="-156" dirty="0">
                <a:latin typeface="Times New Roman"/>
                <a:cs typeface="Times New Roman"/>
              </a:rPr>
              <a:t>1</a:t>
            </a:r>
            <a:r>
              <a:rPr sz="900" spc="23" dirty="0">
                <a:latin typeface="Times New Roman"/>
                <a:cs typeface="Times New Roman"/>
              </a:rPr>
              <a:t>,</a:t>
            </a:r>
            <a:r>
              <a:rPr sz="900" spc="-73" dirty="0">
                <a:latin typeface="Times New Roman"/>
                <a:cs typeface="Times New Roman"/>
              </a:rPr>
              <a:t> </a:t>
            </a:r>
            <a:r>
              <a:rPr sz="900" spc="-144" dirty="0">
                <a:latin typeface="Times New Roman"/>
                <a:cs typeface="Times New Roman"/>
              </a:rPr>
              <a:t>1</a:t>
            </a:r>
            <a:r>
              <a:rPr sz="900" spc="33" dirty="0">
                <a:latin typeface="Times New Roman"/>
                <a:cs typeface="Times New Roman"/>
              </a:rPr>
              <a:t>)</a:t>
            </a:r>
            <a:endParaRPr sz="900">
              <a:latin typeface="Times New Roman"/>
              <a:cs typeface="Times New Roman"/>
            </a:endParaRPr>
          </a:p>
        </p:txBody>
      </p:sp>
      <p:sp>
        <p:nvSpPr>
          <p:cNvPr id="5" name="object 5"/>
          <p:cNvSpPr/>
          <p:nvPr/>
        </p:nvSpPr>
        <p:spPr>
          <a:xfrm>
            <a:off x="1839813" y="973240"/>
            <a:ext cx="499428" cy="230717"/>
          </a:xfrm>
          <a:custGeom>
            <a:avLst/>
            <a:gdLst/>
            <a:ahLst/>
            <a:cxnLst/>
            <a:rect l="l" t="t" r="r" b="b"/>
            <a:pathLst>
              <a:path w="990600" h="457200">
                <a:moveTo>
                  <a:pt x="0" y="76200"/>
                </a:moveTo>
                <a:lnTo>
                  <a:pt x="5994" y="46559"/>
                </a:lnTo>
                <a:lnTo>
                  <a:pt x="22336" y="22336"/>
                </a:lnTo>
                <a:lnTo>
                  <a:pt x="46559" y="5994"/>
                </a:lnTo>
                <a:lnTo>
                  <a:pt x="76200" y="0"/>
                </a:lnTo>
                <a:lnTo>
                  <a:pt x="914400" y="0"/>
                </a:lnTo>
                <a:lnTo>
                  <a:pt x="944040" y="5994"/>
                </a:lnTo>
                <a:lnTo>
                  <a:pt x="968263" y="22336"/>
                </a:lnTo>
                <a:lnTo>
                  <a:pt x="984605" y="46559"/>
                </a:lnTo>
                <a:lnTo>
                  <a:pt x="990600" y="76200"/>
                </a:lnTo>
                <a:lnTo>
                  <a:pt x="990600" y="381000"/>
                </a:lnTo>
                <a:lnTo>
                  <a:pt x="984605" y="410640"/>
                </a:lnTo>
                <a:lnTo>
                  <a:pt x="968263" y="434863"/>
                </a:lnTo>
                <a:lnTo>
                  <a:pt x="944040" y="451205"/>
                </a:lnTo>
                <a:lnTo>
                  <a:pt x="914400" y="457200"/>
                </a:lnTo>
                <a:lnTo>
                  <a:pt x="76200" y="457200"/>
                </a:lnTo>
                <a:lnTo>
                  <a:pt x="46559" y="451205"/>
                </a:lnTo>
                <a:lnTo>
                  <a:pt x="22336" y="434863"/>
                </a:lnTo>
                <a:lnTo>
                  <a:pt x="5994" y="410640"/>
                </a:lnTo>
                <a:lnTo>
                  <a:pt x="0" y="381000"/>
                </a:lnTo>
                <a:lnTo>
                  <a:pt x="0" y="76200"/>
                </a:lnTo>
                <a:close/>
              </a:path>
            </a:pathLst>
          </a:custGeom>
          <a:ln w="25908">
            <a:solidFill>
              <a:srgbClr val="FF33CC"/>
            </a:solidFill>
          </a:ln>
        </p:spPr>
        <p:txBody>
          <a:bodyPr wrap="square" lIns="0" tIns="0" rIns="0" bIns="0" rtlCol="0"/>
          <a:lstStyle/>
          <a:p>
            <a:endParaRPr/>
          </a:p>
        </p:txBody>
      </p:sp>
      <p:sp>
        <p:nvSpPr>
          <p:cNvPr id="6" name="object 6"/>
          <p:cNvSpPr txBox="1"/>
          <p:nvPr/>
        </p:nvSpPr>
        <p:spPr>
          <a:xfrm>
            <a:off x="271131" y="1360109"/>
            <a:ext cx="181203" cy="115806"/>
          </a:xfrm>
          <a:prstGeom prst="rect">
            <a:avLst/>
          </a:prstGeom>
        </p:spPr>
        <p:txBody>
          <a:bodyPr vert="horz" wrap="square" lIns="0" tIns="8006" rIns="0" bIns="0" rtlCol="0">
            <a:spAutoFit/>
          </a:bodyPr>
          <a:lstStyle/>
          <a:p>
            <a:pPr marL="19214">
              <a:spcBef>
                <a:spcPts val="63"/>
              </a:spcBef>
            </a:pPr>
            <a:r>
              <a:rPr sz="700" spc="23" dirty="0">
                <a:latin typeface="Symbol"/>
                <a:cs typeface="Symbol"/>
              </a:rPr>
              <a:t></a:t>
            </a:r>
            <a:r>
              <a:rPr sz="1000" spc="41" baseline="2136" dirty="0">
                <a:latin typeface="Times New Roman"/>
                <a:cs typeface="Times New Roman"/>
              </a:rPr>
              <a:t>0</a:t>
            </a:r>
            <a:r>
              <a:rPr sz="600" spc="4" baseline="-22222" dirty="0">
                <a:latin typeface="Times New Roman"/>
                <a:cs typeface="Times New Roman"/>
              </a:rPr>
              <a:t>/</a:t>
            </a:r>
            <a:r>
              <a:rPr sz="600" spc="-79" baseline="-22222" dirty="0">
                <a:latin typeface="Times New Roman"/>
                <a:cs typeface="Times New Roman"/>
              </a:rPr>
              <a:t> </a:t>
            </a:r>
            <a:r>
              <a:rPr sz="1000" spc="11" baseline="2136" dirty="0">
                <a:latin typeface="Times New Roman"/>
                <a:cs typeface="Times New Roman"/>
              </a:rPr>
              <a:t>2</a:t>
            </a:r>
            <a:endParaRPr sz="1000" baseline="2136">
              <a:latin typeface="Times New Roman"/>
              <a:cs typeface="Times New Roman"/>
            </a:endParaRPr>
          </a:p>
        </p:txBody>
      </p:sp>
      <p:sp>
        <p:nvSpPr>
          <p:cNvPr id="7" name="object 7"/>
          <p:cNvSpPr txBox="1"/>
          <p:nvPr/>
        </p:nvSpPr>
        <p:spPr>
          <a:xfrm>
            <a:off x="495061" y="1360109"/>
            <a:ext cx="180242" cy="115806"/>
          </a:xfrm>
          <a:prstGeom prst="rect">
            <a:avLst/>
          </a:prstGeom>
        </p:spPr>
        <p:txBody>
          <a:bodyPr vert="horz" wrap="square" lIns="0" tIns="8006" rIns="0" bIns="0" rtlCol="0">
            <a:spAutoFit/>
          </a:bodyPr>
          <a:lstStyle/>
          <a:p>
            <a:pPr marL="19214">
              <a:spcBef>
                <a:spcPts val="63"/>
              </a:spcBef>
            </a:pPr>
            <a:r>
              <a:rPr sz="1000" spc="34" baseline="2136" dirty="0">
                <a:latin typeface="Times New Roman"/>
                <a:cs typeface="Times New Roman"/>
              </a:rPr>
              <a:t>0</a:t>
            </a:r>
            <a:r>
              <a:rPr sz="600" spc="34" baseline="-22222" dirty="0">
                <a:latin typeface="Times New Roman"/>
                <a:cs typeface="Times New Roman"/>
              </a:rPr>
              <a:t>/</a:t>
            </a:r>
            <a:r>
              <a:rPr sz="1000" spc="34" baseline="2136" dirty="0">
                <a:latin typeface="Times New Roman"/>
                <a:cs typeface="Times New Roman"/>
              </a:rPr>
              <a:t>8</a:t>
            </a:r>
            <a:r>
              <a:rPr sz="700" spc="23" dirty="0">
                <a:latin typeface="Symbol"/>
                <a:cs typeface="Symbol"/>
              </a:rPr>
              <a:t></a:t>
            </a:r>
            <a:endParaRPr sz="700">
              <a:latin typeface="Symbol"/>
              <a:cs typeface="Symbol"/>
            </a:endParaRPr>
          </a:p>
        </p:txBody>
      </p:sp>
      <p:sp>
        <p:nvSpPr>
          <p:cNvPr id="8" name="object 8"/>
          <p:cNvSpPr txBox="1"/>
          <p:nvPr/>
        </p:nvSpPr>
        <p:spPr>
          <a:xfrm>
            <a:off x="365506" y="1541324"/>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9" name="object 9"/>
          <p:cNvSpPr txBox="1"/>
          <p:nvPr/>
        </p:nvSpPr>
        <p:spPr>
          <a:xfrm>
            <a:off x="551351" y="1541324"/>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10" name="object 10"/>
          <p:cNvSpPr txBox="1"/>
          <p:nvPr/>
        </p:nvSpPr>
        <p:spPr>
          <a:xfrm>
            <a:off x="365974" y="1796119"/>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11" name="object 11"/>
          <p:cNvSpPr txBox="1"/>
          <p:nvPr/>
        </p:nvSpPr>
        <p:spPr>
          <a:xfrm>
            <a:off x="553876" y="1796119"/>
            <a:ext cx="26892" cy="69316"/>
          </a:xfrm>
          <a:prstGeom prst="rect">
            <a:avLst/>
          </a:prstGeom>
        </p:spPr>
        <p:txBody>
          <a:bodyPr vert="horz" wrap="square" lIns="0" tIns="7686" rIns="0" bIns="0" rtlCol="0">
            <a:spAutoFit/>
          </a:bodyPr>
          <a:lstStyle/>
          <a:p>
            <a:pPr marL="6405">
              <a:spcBef>
                <a:spcPts val="61"/>
              </a:spcBef>
            </a:pPr>
            <a:r>
              <a:rPr sz="400" spc="3" dirty="0">
                <a:latin typeface="Times New Roman"/>
                <a:cs typeface="Times New Roman"/>
              </a:rPr>
              <a:t>/</a:t>
            </a:r>
            <a:endParaRPr sz="400">
              <a:latin typeface="Times New Roman"/>
              <a:cs typeface="Times New Roman"/>
            </a:endParaRPr>
          </a:p>
        </p:txBody>
      </p:sp>
      <p:sp>
        <p:nvSpPr>
          <p:cNvPr id="12" name="object 12"/>
          <p:cNvSpPr txBox="1"/>
          <p:nvPr/>
        </p:nvSpPr>
        <p:spPr>
          <a:xfrm>
            <a:off x="264729" y="1483793"/>
            <a:ext cx="416829" cy="115806"/>
          </a:xfrm>
          <a:prstGeom prst="rect">
            <a:avLst/>
          </a:prstGeom>
        </p:spPr>
        <p:txBody>
          <a:bodyPr vert="horz" wrap="square" lIns="0" tIns="8006" rIns="0" bIns="0" rtlCol="0">
            <a:spAutoFit/>
          </a:bodyPr>
          <a:lstStyle/>
          <a:p>
            <a:pPr marL="25618">
              <a:spcBef>
                <a:spcPts val="63"/>
              </a:spcBef>
              <a:tabLst>
                <a:tab pos="247218" algn="l"/>
              </a:tabLst>
            </a:pPr>
            <a:r>
              <a:rPr sz="1000" spc="30" baseline="29914" dirty="0">
                <a:latin typeface="Symbol"/>
                <a:cs typeface="Symbol"/>
              </a:rPr>
              <a:t></a:t>
            </a:r>
            <a:r>
              <a:rPr sz="700" spc="20" dirty="0">
                <a:latin typeface="Times New Roman"/>
                <a:cs typeface="Times New Roman"/>
              </a:rPr>
              <a:t>0</a:t>
            </a:r>
            <a:r>
              <a:rPr sz="700" spc="-3" dirty="0">
                <a:latin typeface="Times New Roman"/>
                <a:cs typeface="Times New Roman"/>
              </a:rPr>
              <a:t> </a:t>
            </a:r>
            <a:r>
              <a:rPr sz="700" spc="8" dirty="0">
                <a:latin typeface="Times New Roman"/>
                <a:cs typeface="Times New Roman"/>
              </a:rPr>
              <a:t>6	0</a:t>
            </a:r>
            <a:r>
              <a:rPr sz="700" spc="-15" dirty="0">
                <a:latin typeface="Times New Roman"/>
                <a:cs typeface="Times New Roman"/>
              </a:rPr>
              <a:t> </a:t>
            </a:r>
            <a:r>
              <a:rPr sz="700" spc="20" dirty="0">
                <a:latin typeface="Times New Roman"/>
                <a:cs typeface="Times New Roman"/>
              </a:rPr>
              <a:t>4</a:t>
            </a:r>
            <a:r>
              <a:rPr sz="1000" spc="30" baseline="29914" dirty="0">
                <a:latin typeface="Symbol"/>
                <a:cs typeface="Symbol"/>
              </a:rPr>
              <a:t></a:t>
            </a:r>
            <a:endParaRPr sz="1000" baseline="29914">
              <a:latin typeface="Symbol"/>
              <a:cs typeface="Symbol"/>
            </a:endParaRPr>
          </a:p>
        </p:txBody>
      </p:sp>
      <p:sp>
        <p:nvSpPr>
          <p:cNvPr id="13" name="object 13"/>
          <p:cNvSpPr txBox="1"/>
          <p:nvPr/>
        </p:nvSpPr>
        <p:spPr>
          <a:xfrm>
            <a:off x="264729" y="1738587"/>
            <a:ext cx="416829" cy="115806"/>
          </a:xfrm>
          <a:prstGeom prst="rect">
            <a:avLst/>
          </a:prstGeom>
        </p:spPr>
        <p:txBody>
          <a:bodyPr vert="horz" wrap="square" lIns="0" tIns="8006" rIns="0" bIns="0" rtlCol="0">
            <a:spAutoFit/>
          </a:bodyPr>
          <a:lstStyle/>
          <a:p>
            <a:pPr marL="25618">
              <a:spcBef>
                <a:spcPts val="63"/>
              </a:spcBef>
              <a:tabLst>
                <a:tab pos="249780" algn="l"/>
              </a:tabLst>
            </a:pPr>
            <a:r>
              <a:rPr sz="1000" spc="34" baseline="38461" dirty="0">
                <a:latin typeface="Symbol"/>
                <a:cs typeface="Symbol"/>
              </a:rPr>
              <a:t></a:t>
            </a:r>
            <a:r>
              <a:rPr sz="700" spc="23" dirty="0">
                <a:latin typeface="Times New Roman"/>
                <a:cs typeface="Times New Roman"/>
              </a:rPr>
              <a:t>0</a:t>
            </a:r>
            <a:r>
              <a:rPr sz="700" spc="-13" dirty="0">
                <a:latin typeface="Times New Roman"/>
                <a:cs typeface="Times New Roman"/>
              </a:rPr>
              <a:t> </a:t>
            </a:r>
            <a:r>
              <a:rPr sz="700" spc="8" dirty="0">
                <a:latin typeface="Times New Roman"/>
                <a:cs typeface="Times New Roman"/>
              </a:rPr>
              <a:t>9	0</a:t>
            </a:r>
            <a:r>
              <a:rPr sz="700" spc="-33" dirty="0">
                <a:latin typeface="Times New Roman"/>
                <a:cs typeface="Times New Roman"/>
              </a:rPr>
              <a:t> </a:t>
            </a:r>
            <a:r>
              <a:rPr sz="700" spc="20" dirty="0">
                <a:latin typeface="Times New Roman"/>
                <a:cs typeface="Times New Roman"/>
              </a:rPr>
              <a:t>3</a:t>
            </a:r>
            <a:r>
              <a:rPr sz="1000" spc="30" baseline="38461" dirty="0">
                <a:latin typeface="Symbol"/>
                <a:cs typeface="Symbol"/>
              </a:rPr>
              <a:t></a:t>
            </a:r>
            <a:endParaRPr sz="1000" baseline="38461">
              <a:latin typeface="Symbol"/>
              <a:cs typeface="Symbol"/>
            </a:endParaRPr>
          </a:p>
        </p:txBody>
      </p:sp>
      <p:sp>
        <p:nvSpPr>
          <p:cNvPr id="14" name="object 14"/>
          <p:cNvSpPr txBox="1"/>
          <p:nvPr/>
        </p:nvSpPr>
        <p:spPr>
          <a:xfrm>
            <a:off x="616569" y="1520225"/>
            <a:ext cx="45781" cy="115038"/>
          </a:xfrm>
          <a:prstGeom prst="rect">
            <a:avLst/>
          </a:prstGeom>
        </p:spPr>
        <p:txBody>
          <a:bodyPr vert="horz" wrap="square" lIns="0" tIns="8006" rIns="0" bIns="0" rtlCol="0">
            <a:spAutoFit/>
          </a:bodyPr>
          <a:lstStyle/>
          <a:p>
            <a:pPr marL="6405">
              <a:spcBef>
                <a:spcPts val="63"/>
              </a:spcBef>
            </a:pPr>
            <a:r>
              <a:rPr sz="700" spc="8" dirty="0">
                <a:latin typeface="Symbol"/>
                <a:cs typeface="Symbol"/>
              </a:rPr>
              <a:t></a:t>
            </a:r>
            <a:endParaRPr sz="700">
              <a:latin typeface="Symbol"/>
              <a:cs typeface="Symbol"/>
            </a:endParaRPr>
          </a:p>
        </p:txBody>
      </p:sp>
      <p:sp>
        <p:nvSpPr>
          <p:cNvPr id="15" name="object 15"/>
          <p:cNvSpPr txBox="1"/>
          <p:nvPr/>
        </p:nvSpPr>
        <p:spPr>
          <a:xfrm>
            <a:off x="271132" y="1611190"/>
            <a:ext cx="180882" cy="115806"/>
          </a:xfrm>
          <a:prstGeom prst="rect">
            <a:avLst/>
          </a:prstGeom>
        </p:spPr>
        <p:txBody>
          <a:bodyPr vert="horz" wrap="square" lIns="0" tIns="8006" rIns="0" bIns="0" rtlCol="0">
            <a:spAutoFit/>
          </a:bodyPr>
          <a:lstStyle/>
          <a:p>
            <a:pPr marL="19214">
              <a:spcBef>
                <a:spcPts val="63"/>
              </a:spcBef>
            </a:pPr>
            <a:r>
              <a:rPr sz="1000" spc="38" baseline="6410" dirty="0">
                <a:latin typeface="Symbol"/>
                <a:cs typeface="Symbol"/>
              </a:rPr>
              <a:t></a:t>
            </a:r>
            <a:r>
              <a:rPr sz="700" spc="25" dirty="0">
                <a:latin typeface="Times New Roman"/>
                <a:cs typeface="Times New Roman"/>
              </a:rPr>
              <a:t>0</a:t>
            </a:r>
            <a:r>
              <a:rPr sz="600" spc="38" baseline="-25925" dirty="0">
                <a:latin typeface="Times New Roman"/>
                <a:cs typeface="Times New Roman"/>
              </a:rPr>
              <a:t>/</a:t>
            </a:r>
            <a:r>
              <a:rPr sz="700" spc="25" dirty="0">
                <a:latin typeface="Times New Roman"/>
                <a:cs typeface="Times New Roman"/>
              </a:rPr>
              <a:t>5</a:t>
            </a:r>
            <a:endParaRPr sz="700">
              <a:latin typeface="Times New Roman"/>
              <a:cs typeface="Times New Roman"/>
            </a:endParaRPr>
          </a:p>
        </p:txBody>
      </p:sp>
      <p:sp>
        <p:nvSpPr>
          <p:cNvPr id="16" name="object 16"/>
          <p:cNvSpPr txBox="1"/>
          <p:nvPr/>
        </p:nvSpPr>
        <p:spPr>
          <a:xfrm>
            <a:off x="492790" y="1611190"/>
            <a:ext cx="182483" cy="115806"/>
          </a:xfrm>
          <a:prstGeom prst="rect">
            <a:avLst/>
          </a:prstGeom>
        </p:spPr>
        <p:txBody>
          <a:bodyPr vert="horz" wrap="square" lIns="0" tIns="8006" rIns="0" bIns="0" rtlCol="0">
            <a:spAutoFit/>
          </a:bodyPr>
          <a:lstStyle/>
          <a:p>
            <a:pPr marL="19214">
              <a:spcBef>
                <a:spcPts val="63"/>
              </a:spcBef>
            </a:pPr>
            <a:r>
              <a:rPr sz="700" spc="28" dirty="0">
                <a:latin typeface="Times New Roman"/>
                <a:cs typeface="Times New Roman"/>
              </a:rPr>
              <a:t>0</a:t>
            </a:r>
            <a:r>
              <a:rPr sz="600" spc="41" baseline="-25925" dirty="0">
                <a:latin typeface="Times New Roman"/>
                <a:cs typeface="Times New Roman"/>
              </a:rPr>
              <a:t>/</a:t>
            </a:r>
            <a:r>
              <a:rPr sz="700" spc="28" dirty="0">
                <a:latin typeface="Times New Roman"/>
                <a:cs typeface="Times New Roman"/>
              </a:rPr>
              <a:t>7</a:t>
            </a:r>
            <a:r>
              <a:rPr sz="1000" spc="41" baseline="6410" dirty="0">
                <a:latin typeface="Symbol"/>
                <a:cs typeface="Symbol"/>
              </a:rPr>
              <a:t></a:t>
            </a:r>
            <a:endParaRPr sz="1000" baseline="6410">
              <a:latin typeface="Symbol"/>
              <a:cs typeface="Symbol"/>
            </a:endParaRPr>
          </a:p>
        </p:txBody>
      </p:sp>
      <p:sp>
        <p:nvSpPr>
          <p:cNvPr id="17" name="object 17"/>
          <p:cNvSpPr txBox="1"/>
          <p:nvPr/>
        </p:nvSpPr>
        <p:spPr>
          <a:xfrm>
            <a:off x="116880" y="1547375"/>
            <a:ext cx="225703" cy="115806"/>
          </a:xfrm>
          <a:prstGeom prst="rect">
            <a:avLst/>
          </a:prstGeom>
        </p:spPr>
        <p:txBody>
          <a:bodyPr vert="horz" wrap="square" lIns="0" tIns="8006" rIns="0" bIns="0" rtlCol="0">
            <a:spAutoFit/>
          </a:bodyPr>
          <a:lstStyle/>
          <a:p>
            <a:pPr marL="19214">
              <a:spcBef>
                <a:spcPts val="63"/>
              </a:spcBef>
            </a:pPr>
            <a:r>
              <a:rPr sz="700" b="1" spc="13" dirty="0">
                <a:latin typeface="Times New Roman"/>
                <a:cs typeface="Times New Roman"/>
              </a:rPr>
              <a:t>w</a:t>
            </a:r>
            <a:r>
              <a:rPr sz="700" b="1" spc="3" dirty="0">
                <a:latin typeface="Times New Roman"/>
                <a:cs typeface="Times New Roman"/>
              </a:rPr>
              <a:t> </a:t>
            </a:r>
            <a:r>
              <a:rPr sz="700" spc="10" dirty="0">
                <a:latin typeface="Symbol"/>
                <a:cs typeface="Symbol"/>
              </a:rPr>
              <a:t></a:t>
            </a:r>
            <a:r>
              <a:rPr sz="700" spc="-10" dirty="0">
                <a:latin typeface="Times New Roman"/>
                <a:cs typeface="Times New Roman"/>
              </a:rPr>
              <a:t> </a:t>
            </a:r>
            <a:r>
              <a:rPr sz="1000" spc="11" baseline="17094" dirty="0">
                <a:latin typeface="Symbol"/>
                <a:cs typeface="Symbol"/>
              </a:rPr>
              <a:t></a:t>
            </a:r>
            <a:endParaRPr sz="1000" baseline="17094">
              <a:latin typeface="Symbol"/>
              <a:cs typeface="Symbol"/>
            </a:endParaRPr>
          </a:p>
        </p:txBody>
      </p:sp>
      <p:sp>
        <p:nvSpPr>
          <p:cNvPr id="18" name="object 18"/>
          <p:cNvSpPr txBox="1"/>
          <p:nvPr/>
        </p:nvSpPr>
        <p:spPr>
          <a:xfrm>
            <a:off x="271131" y="1749726"/>
            <a:ext cx="71393" cy="115806"/>
          </a:xfrm>
          <a:prstGeom prst="rect">
            <a:avLst/>
          </a:prstGeom>
        </p:spPr>
        <p:txBody>
          <a:bodyPr vert="horz" wrap="square" lIns="0" tIns="8006" rIns="0" bIns="0" rtlCol="0">
            <a:spAutoFit/>
          </a:bodyPr>
          <a:lstStyle/>
          <a:p>
            <a:pPr marL="19214">
              <a:spcBef>
                <a:spcPts val="63"/>
              </a:spcBef>
            </a:pPr>
            <a:r>
              <a:rPr sz="700" spc="-124" dirty="0">
                <a:latin typeface="Symbol"/>
                <a:cs typeface="Symbol"/>
              </a:rPr>
              <a:t></a:t>
            </a:r>
            <a:r>
              <a:rPr sz="1000" spc="-185" baseline="-8547" dirty="0">
                <a:latin typeface="Symbol"/>
                <a:cs typeface="Symbol"/>
              </a:rPr>
              <a:t></a:t>
            </a:r>
            <a:endParaRPr sz="1000" baseline="-8547">
              <a:latin typeface="Symbol"/>
              <a:cs typeface="Symbol"/>
            </a:endParaRPr>
          </a:p>
        </p:txBody>
      </p:sp>
      <p:sp>
        <p:nvSpPr>
          <p:cNvPr id="19" name="object 19"/>
          <p:cNvSpPr txBox="1"/>
          <p:nvPr/>
        </p:nvSpPr>
        <p:spPr>
          <a:xfrm>
            <a:off x="603763" y="1749726"/>
            <a:ext cx="71393" cy="115806"/>
          </a:xfrm>
          <a:prstGeom prst="rect">
            <a:avLst/>
          </a:prstGeom>
        </p:spPr>
        <p:txBody>
          <a:bodyPr vert="horz" wrap="square" lIns="0" tIns="8006" rIns="0" bIns="0" rtlCol="0">
            <a:spAutoFit/>
          </a:bodyPr>
          <a:lstStyle/>
          <a:p>
            <a:pPr marL="19214">
              <a:spcBef>
                <a:spcPts val="63"/>
              </a:spcBef>
            </a:pPr>
            <a:r>
              <a:rPr sz="700" spc="-124" dirty="0">
                <a:latin typeface="Symbol"/>
                <a:cs typeface="Symbol"/>
              </a:rPr>
              <a:t></a:t>
            </a:r>
            <a:r>
              <a:rPr sz="1000" spc="-185" baseline="-8547" dirty="0">
                <a:latin typeface="Symbol"/>
                <a:cs typeface="Symbol"/>
              </a:rPr>
              <a:t></a:t>
            </a:r>
            <a:endParaRPr sz="1000" baseline="-8547">
              <a:latin typeface="Symbol"/>
              <a:cs typeface="Symbol"/>
            </a:endParaRPr>
          </a:p>
        </p:txBody>
      </p:sp>
      <p:sp>
        <p:nvSpPr>
          <p:cNvPr id="20" name="object 20"/>
          <p:cNvSpPr txBox="1"/>
          <p:nvPr/>
        </p:nvSpPr>
        <p:spPr>
          <a:xfrm>
            <a:off x="846593" y="1513693"/>
            <a:ext cx="1057122"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Distance</a:t>
            </a:r>
            <a:r>
              <a:rPr sz="900" spc="-38" dirty="0">
                <a:latin typeface="Tahoma"/>
                <a:cs typeface="Tahoma"/>
              </a:rPr>
              <a:t> </a:t>
            </a:r>
            <a:r>
              <a:rPr sz="900" spc="-3" dirty="0">
                <a:latin typeface="Tahoma"/>
                <a:cs typeface="Tahoma"/>
              </a:rPr>
              <a:t>calculation:</a:t>
            </a:r>
            <a:endParaRPr sz="900">
              <a:latin typeface="Tahoma"/>
              <a:cs typeface="Tahoma"/>
            </a:endParaRPr>
          </a:p>
        </p:txBody>
      </p:sp>
      <p:sp>
        <p:nvSpPr>
          <p:cNvPr id="21" name="object 21"/>
          <p:cNvSpPr/>
          <p:nvPr/>
        </p:nvSpPr>
        <p:spPr>
          <a:xfrm>
            <a:off x="4083396" y="1404680"/>
            <a:ext cx="307340" cy="190982"/>
          </a:xfrm>
          <a:custGeom>
            <a:avLst/>
            <a:gdLst/>
            <a:ahLst/>
            <a:cxnLst/>
            <a:rect l="l" t="t" r="r" b="b"/>
            <a:pathLst>
              <a:path w="609600" h="378460">
                <a:moveTo>
                  <a:pt x="0" y="188975"/>
                </a:moveTo>
                <a:lnTo>
                  <a:pt x="19076" y="123025"/>
                </a:lnTo>
                <a:lnTo>
                  <a:pt x="71705" y="67210"/>
                </a:lnTo>
                <a:lnTo>
                  <a:pt x="108446" y="44436"/>
                </a:lnTo>
                <a:lnTo>
                  <a:pt x="150988" y="25795"/>
                </a:lnTo>
                <a:lnTo>
                  <a:pt x="198470" y="11819"/>
                </a:lnTo>
                <a:lnTo>
                  <a:pt x="250027" y="3043"/>
                </a:lnTo>
                <a:lnTo>
                  <a:pt x="304800" y="0"/>
                </a:lnTo>
                <a:lnTo>
                  <a:pt x="359572" y="3043"/>
                </a:lnTo>
                <a:lnTo>
                  <a:pt x="411129" y="11819"/>
                </a:lnTo>
                <a:lnTo>
                  <a:pt x="458611" y="25795"/>
                </a:lnTo>
                <a:lnTo>
                  <a:pt x="501153" y="44436"/>
                </a:lnTo>
                <a:lnTo>
                  <a:pt x="537894" y="67210"/>
                </a:lnTo>
                <a:lnTo>
                  <a:pt x="567972" y="93584"/>
                </a:lnTo>
                <a:lnTo>
                  <a:pt x="604687" y="155000"/>
                </a:lnTo>
                <a:lnTo>
                  <a:pt x="609600" y="188975"/>
                </a:lnTo>
                <a:lnTo>
                  <a:pt x="604687" y="222951"/>
                </a:lnTo>
                <a:lnTo>
                  <a:pt x="567972" y="284367"/>
                </a:lnTo>
                <a:lnTo>
                  <a:pt x="537894" y="310741"/>
                </a:lnTo>
                <a:lnTo>
                  <a:pt x="501153" y="333515"/>
                </a:lnTo>
                <a:lnTo>
                  <a:pt x="458611" y="352156"/>
                </a:lnTo>
                <a:lnTo>
                  <a:pt x="411129" y="366132"/>
                </a:lnTo>
                <a:lnTo>
                  <a:pt x="359572" y="374908"/>
                </a:lnTo>
                <a:lnTo>
                  <a:pt x="304800" y="377951"/>
                </a:lnTo>
                <a:lnTo>
                  <a:pt x="250027" y="374908"/>
                </a:lnTo>
                <a:lnTo>
                  <a:pt x="198470" y="366132"/>
                </a:lnTo>
                <a:lnTo>
                  <a:pt x="150988" y="352156"/>
                </a:lnTo>
                <a:lnTo>
                  <a:pt x="108446" y="333515"/>
                </a:lnTo>
                <a:lnTo>
                  <a:pt x="71705" y="310741"/>
                </a:lnTo>
                <a:lnTo>
                  <a:pt x="41627" y="284367"/>
                </a:lnTo>
                <a:lnTo>
                  <a:pt x="4912" y="222951"/>
                </a:lnTo>
                <a:lnTo>
                  <a:pt x="0" y="188975"/>
                </a:lnTo>
                <a:close/>
              </a:path>
            </a:pathLst>
          </a:custGeom>
          <a:ln w="22860">
            <a:solidFill>
              <a:srgbClr val="FF0000"/>
            </a:solidFill>
            <a:prstDash val="sysDash"/>
          </a:ln>
        </p:spPr>
        <p:txBody>
          <a:bodyPr wrap="square" lIns="0" tIns="0" rIns="0" bIns="0" rtlCol="0"/>
          <a:lstStyle/>
          <a:p>
            <a:endParaRPr/>
          </a:p>
        </p:txBody>
      </p:sp>
      <p:sp>
        <p:nvSpPr>
          <p:cNvPr id="22" name="object 22"/>
          <p:cNvSpPr txBox="1"/>
          <p:nvPr/>
        </p:nvSpPr>
        <p:spPr>
          <a:xfrm>
            <a:off x="923429" y="1992815"/>
            <a:ext cx="2132491"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10" dirty="0">
                <a:latin typeface="Tahoma"/>
                <a:cs typeface="Tahoma"/>
              </a:rPr>
              <a:t> </a:t>
            </a:r>
            <a:r>
              <a:rPr sz="900" spc="-3" dirty="0">
                <a:latin typeface="Tahoma"/>
                <a:cs typeface="Tahoma"/>
              </a:rPr>
              <a:t>i/p</a:t>
            </a:r>
            <a:r>
              <a:rPr sz="900" spc="3" dirty="0">
                <a:latin typeface="Tahoma"/>
                <a:cs typeface="Tahoma"/>
              </a:rPr>
              <a:t> </a:t>
            </a:r>
            <a:r>
              <a:rPr sz="900" spc="-5" dirty="0">
                <a:latin typeface="Tahoma"/>
                <a:cs typeface="Tahoma"/>
              </a:rPr>
              <a:t>vector </a:t>
            </a:r>
            <a:r>
              <a:rPr sz="900" dirty="0">
                <a:latin typeface="Tahoma"/>
                <a:cs typeface="Tahoma"/>
              </a:rPr>
              <a:t>is </a:t>
            </a:r>
            <a:r>
              <a:rPr sz="900" spc="-3" dirty="0">
                <a:latin typeface="Tahoma"/>
                <a:cs typeface="Tahoma"/>
              </a:rPr>
              <a:t>closest</a:t>
            </a:r>
            <a:r>
              <a:rPr sz="900" spc="-10" dirty="0">
                <a:latin typeface="Tahoma"/>
                <a:cs typeface="Tahoma"/>
              </a:rPr>
              <a:t> </a:t>
            </a:r>
            <a:r>
              <a:rPr sz="900" spc="-3" dirty="0">
                <a:latin typeface="Tahoma"/>
                <a:cs typeface="Tahoma"/>
              </a:rPr>
              <a:t>to o/p </a:t>
            </a:r>
            <a:r>
              <a:rPr sz="900" dirty="0">
                <a:latin typeface="Tahoma"/>
                <a:cs typeface="Tahoma"/>
              </a:rPr>
              <a:t>node</a:t>
            </a:r>
            <a:r>
              <a:rPr sz="900" spc="3" dirty="0">
                <a:latin typeface="Tahoma"/>
                <a:cs typeface="Tahoma"/>
              </a:rPr>
              <a:t> </a:t>
            </a:r>
            <a:r>
              <a:rPr sz="900" dirty="0">
                <a:latin typeface="Tahoma"/>
                <a:cs typeface="Tahoma"/>
              </a:rPr>
              <a:t>1, </a:t>
            </a:r>
            <a:r>
              <a:rPr sz="900" spc="-3" dirty="0">
                <a:latin typeface="Tahoma"/>
                <a:cs typeface="Tahoma"/>
              </a:rPr>
              <a:t>so</a:t>
            </a:r>
            <a:endParaRPr sz="900">
              <a:latin typeface="Tahoma"/>
              <a:cs typeface="Tahoma"/>
            </a:endParaRPr>
          </a:p>
        </p:txBody>
      </p:sp>
      <p:sp>
        <p:nvSpPr>
          <p:cNvPr id="23" name="object 23"/>
          <p:cNvSpPr txBox="1"/>
          <p:nvPr/>
        </p:nvSpPr>
        <p:spPr>
          <a:xfrm>
            <a:off x="116533" y="2635425"/>
            <a:ext cx="2302809"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13" dirty="0">
                <a:latin typeface="Tahoma"/>
                <a:cs typeface="Tahoma"/>
              </a:rPr>
              <a:t> </a:t>
            </a:r>
            <a:r>
              <a:rPr sz="900" spc="-3" dirty="0">
                <a:latin typeface="Tahoma"/>
                <a:cs typeface="Tahoma"/>
              </a:rPr>
              <a:t>weights </a:t>
            </a:r>
            <a:r>
              <a:rPr sz="900" dirty="0">
                <a:latin typeface="Tahoma"/>
                <a:cs typeface="Tahoma"/>
              </a:rPr>
              <a:t>on</a:t>
            </a:r>
            <a:r>
              <a:rPr sz="900" spc="-3" dirty="0">
                <a:latin typeface="Tahoma"/>
                <a:cs typeface="Tahoma"/>
              </a:rPr>
              <a:t> the</a:t>
            </a:r>
            <a:r>
              <a:rPr sz="900" spc="-10" dirty="0">
                <a:latin typeface="Tahoma"/>
                <a:cs typeface="Tahoma"/>
              </a:rPr>
              <a:t> </a:t>
            </a:r>
            <a:r>
              <a:rPr sz="900" spc="-3" dirty="0">
                <a:latin typeface="Tahoma"/>
                <a:cs typeface="Tahoma"/>
              </a:rPr>
              <a:t>winning</a:t>
            </a:r>
            <a:r>
              <a:rPr sz="900" spc="-8" dirty="0">
                <a:latin typeface="Tahoma"/>
                <a:cs typeface="Tahoma"/>
              </a:rPr>
              <a:t> </a:t>
            </a:r>
            <a:r>
              <a:rPr sz="900" dirty="0">
                <a:latin typeface="Tahoma"/>
                <a:cs typeface="Tahoma"/>
              </a:rPr>
              <a:t>unit</a:t>
            </a:r>
            <a:r>
              <a:rPr sz="900" spc="-3" dirty="0">
                <a:latin typeface="Tahoma"/>
                <a:cs typeface="Tahoma"/>
              </a:rPr>
              <a:t> are</a:t>
            </a:r>
            <a:r>
              <a:rPr sz="900" spc="-5" dirty="0">
                <a:latin typeface="Tahoma"/>
                <a:cs typeface="Tahoma"/>
              </a:rPr>
              <a:t> </a:t>
            </a:r>
            <a:r>
              <a:rPr sz="900" dirty="0">
                <a:latin typeface="Tahoma"/>
                <a:cs typeface="Tahoma"/>
              </a:rPr>
              <a:t>updated</a:t>
            </a:r>
            <a:endParaRPr sz="900">
              <a:latin typeface="Tahoma"/>
              <a:cs typeface="Tahoma"/>
            </a:endParaRPr>
          </a:p>
        </p:txBody>
      </p:sp>
      <p:grpSp>
        <p:nvGrpSpPr>
          <p:cNvPr id="24" name="object 24"/>
          <p:cNvGrpSpPr/>
          <p:nvPr/>
        </p:nvGrpSpPr>
        <p:grpSpPr>
          <a:xfrm>
            <a:off x="2571667" y="2660932"/>
            <a:ext cx="153670" cy="107668"/>
            <a:chOff x="5100828" y="5273040"/>
            <a:chExt cx="304800" cy="213360"/>
          </a:xfrm>
        </p:grpSpPr>
        <p:sp>
          <p:nvSpPr>
            <p:cNvPr id="25" name="object 25"/>
            <p:cNvSpPr/>
            <p:nvPr/>
          </p:nvSpPr>
          <p:spPr>
            <a:xfrm>
              <a:off x="5105400" y="5277612"/>
              <a:ext cx="295910" cy="204470"/>
            </a:xfrm>
            <a:custGeom>
              <a:avLst/>
              <a:gdLst/>
              <a:ahLst/>
              <a:cxnLst/>
              <a:rect l="l" t="t" r="r" b="b"/>
              <a:pathLst>
                <a:path w="295910" h="204470">
                  <a:moveTo>
                    <a:pt x="194055" y="0"/>
                  </a:moveTo>
                  <a:lnTo>
                    <a:pt x="194055" y="51053"/>
                  </a:lnTo>
                  <a:lnTo>
                    <a:pt x="0" y="51053"/>
                  </a:lnTo>
                  <a:lnTo>
                    <a:pt x="0" y="153162"/>
                  </a:lnTo>
                  <a:lnTo>
                    <a:pt x="194055" y="153162"/>
                  </a:lnTo>
                  <a:lnTo>
                    <a:pt x="194055" y="204215"/>
                  </a:lnTo>
                  <a:lnTo>
                    <a:pt x="295655" y="102107"/>
                  </a:lnTo>
                  <a:lnTo>
                    <a:pt x="194055" y="0"/>
                  </a:lnTo>
                  <a:close/>
                </a:path>
              </a:pathLst>
            </a:custGeom>
            <a:solidFill>
              <a:srgbClr val="00E3A8"/>
            </a:solidFill>
          </p:spPr>
          <p:txBody>
            <a:bodyPr wrap="square" lIns="0" tIns="0" rIns="0" bIns="0" rtlCol="0"/>
            <a:lstStyle/>
            <a:p>
              <a:endParaRPr/>
            </a:p>
          </p:txBody>
        </p:sp>
        <p:sp>
          <p:nvSpPr>
            <p:cNvPr id="26" name="object 26"/>
            <p:cNvSpPr/>
            <p:nvPr/>
          </p:nvSpPr>
          <p:spPr>
            <a:xfrm>
              <a:off x="5105400" y="5277612"/>
              <a:ext cx="295910" cy="204470"/>
            </a:xfrm>
            <a:custGeom>
              <a:avLst/>
              <a:gdLst/>
              <a:ahLst/>
              <a:cxnLst/>
              <a:rect l="l" t="t" r="r" b="b"/>
              <a:pathLst>
                <a:path w="295910" h="204470">
                  <a:moveTo>
                    <a:pt x="0" y="51053"/>
                  </a:moveTo>
                  <a:lnTo>
                    <a:pt x="194055" y="51053"/>
                  </a:lnTo>
                  <a:lnTo>
                    <a:pt x="194055" y="0"/>
                  </a:lnTo>
                  <a:lnTo>
                    <a:pt x="295655" y="102107"/>
                  </a:lnTo>
                  <a:lnTo>
                    <a:pt x="194055" y="204215"/>
                  </a:lnTo>
                  <a:lnTo>
                    <a:pt x="194055" y="153162"/>
                  </a:lnTo>
                  <a:lnTo>
                    <a:pt x="0" y="153162"/>
                  </a:lnTo>
                  <a:lnTo>
                    <a:pt x="0" y="51053"/>
                  </a:lnTo>
                  <a:close/>
                </a:path>
              </a:pathLst>
            </a:custGeom>
            <a:ln w="9144">
              <a:solidFill>
                <a:srgbClr val="000000"/>
              </a:solidFill>
            </a:ln>
          </p:spPr>
          <p:txBody>
            <a:bodyPr wrap="square" lIns="0" tIns="0" rIns="0" bIns="0" rtlCol="0"/>
            <a:lstStyle/>
            <a:p>
              <a:endParaRPr/>
            </a:p>
          </p:txBody>
        </p:sp>
      </p:grpSp>
      <p:sp>
        <p:nvSpPr>
          <p:cNvPr id="27" name="object 27"/>
          <p:cNvSpPr txBox="1"/>
          <p:nvPr/>
        </p:nvSpPr>
        <p:spPr>
          <a:xfrm>
            <a:off x="1948968" y="1427308"/>
            <a:ext cx="2457439" cy="134061"/>
          </a:xfrm>
          <a:prstGeom prst="rect">
            <a:avLst/>
          </a:prstGeom>
        </p:spPr>
        <p:txBody>
          <a:bodyPr vert="horz" wrap="square" lIns="0" tIns="5764" rIns="0" bIns="0" rtlCol="0">
            <a:spAutoFit/>
          </a:bodyPr>
          <a:lstStyle/>
          <a:p>
            <a:pPr marL="25618">
              <a:lnSpc>
                <a:spcPts val="696"/>
              </a:lnSpc>
              <a:spcBef>
                <a:spcPts val="45"/>
              </a:spcBef>
            </a:pPr>
            <a:r>
              <a:rPr sz="700" i="1" spc="10" dirty="0">
                <a:latin typeface="Times New Roman"/>
                <a:cs typeface="Times New Roman"/>
              </a:rPr>
              <a:t>D</a:t>
            </a:r>
            <a:r>
              <a:rPr sz="700" i="1" spc="-88" dirty="0">
                <a:latin typeface="Times New Roman"/>
                <a:cs typeface="Times New Roman"/>
              </a:rPr>
              <a:t> </a:t>
            </a:r>
            <a:r>
              <a:rPr sz="700" spc="-40" dirty="0">
                <a:latin typeface="Times New Roman"/>
                <a:cs typeface="Times New Roman"/>
              </a:rPr>
              <a:t>(1)</a:t>
            </a:r>
            <a:r>
              <a:rPr sz="700" spc="-15" dirty="0">
                <a:latin typeface="Times New Roman"/>
                <a:cs typeface="Times New Roman"/>
              </a:rPr>
              <a:t> </a:t>
            </a:r>
            <a:r>
              <a:rPr sz="700" spc="8" dirty="0">
                <a:latin typeface="Symbol"/>
                <a:cs typeface="Symbol"/>
              </a:rPr>
              <a:t></a:t>
            </a:r>
            <a:r>
              <a:rPr sz="700" spc="-35" dirty="0">
                <a:latin typeface="Times New Roman"/>
                <a:cs typeface="Times New Roman"/>
              </a:rPr>
              <a:t> </a:t>
            </a:r>
            <a:r>
              <a:rPr sz="700" spc="5" dirty="0">
                <a:latin typeface="Times New Roman"/>
                <a:cs typeface="Times New Roman"/>
              </a:rPr>
              <a:t>(0</a:t>
            </a:r>
            <a:r>
              <a:rPr sz="700" spc="-20" dirty="0">
                <a:latin typeface="Times New Roman"/>
                <a:cs typeface="Times New Roman"/>
              </a:rPr>
              <a:t> </a:t>
            </a:r>
            <a:r>
              <a:rPr sz="700" spc="3" dirty="0">
                <a:latin typeface="Times New Roman"/>
                <a:cs typeface="Times New Roman"/>
              </a:rPr>
              <a:t>08</a:t>
            </a:r>
            <a:r>
              <a:rPr sz="700" spc="-68" dirty="0">
                <a:latin typeface="Times New Roman"/>
                <a:cs typeface="Times New Roman"/>
              </a:rPr>
              <a:t> </a:t>
            </a:r>
            <a:r>
              <a:rPr sz="700" spc="8" dirty="0">
                <a:latin typeface="Symbol"/>
                <a:cs typeface="Symbol"/>
              </a:rPr>
              <a:t></a:t>
            </a:r>
            <a:r>
              <a:rPr sz="700" spc="-66" dirty="0">
                <a:latin typeface="Times New Roman"/>
                <a:cs typeface="Times New Roman"/>
              </a:rPr>
              <a:t> </a:t>
            </a:r>
            <a:r>
              <a:rPr sz="700" spc="10" dirty="0">
                <a:latin typeface="Times New Roman"/>
                <a:cs typeface="Times New Roman"/>
              </a:rPr>
              <a:t>0)</a:t>
            </a:r>
            <a:r>
              <a:rPr sz="600" spc="15" baseline="45138" dirty="0">
                <a:latin typeface="Times New Roman"/>
                <a:cs typeface="Times New Roman"/>
              </a:rPr>
              <a:t>2</a:t>
            </a:r>
            <a:r>
              <a:rPr sz="600" spc="155" baseline="45138" dirty="0">
                <a:latin typeface="Times New Roman"/>
                <a:cs typeface="Times New Roman"/>
              </a:rPr>
              <a:t> </a:t>
            </a:r>
            <a:r>
              <a:rPr sz="700" spc="8" dirty="0">
                <a:latin typeface="Symbol"/>
                <a:cs typeface="Symbol"/>
              </a:rPr>
              <a:t></a:t>
            </a:r>
            <a:r>
              <a:rPr sz="700" spc="-53" dirty="0">
                <a:latin typeface="Times New Roman"/>
                <a:cs typeface="Times New Roman"/>
              </a:rPr>
              <a:t> </a:t>
            </a:r>
            <a:r>
              <a:rPr sz="700" spc="5" dirty="0">
                <a:latin typeface="Times New Roman"/>
                <a:cs typeface="Times New Roman"/>
              </a:rPr>
              <a:t>(0</a:t>
            </a:r>
            <a:r>
              <a:rPr sz="700" spc="-5" dirty="0">
                <a:latin typeface="Times New Roman"/>
                <a:cs typeface="Times New Roman"/>
              </a:rPr>
              <a:t> </a:t>
            </a:r>
            <a:r>
              <a:rPr sz="700" spc="3" dirty="0">
                <a:latin typeface="Times New Roman"/>
                <a:cs typeface="Times New Roman"/>
              </a:rPr>
              <a:t>24</a:t>
            </a:r>
            <a:r>
              <a:rPr sz="700" spc="-57" dirty="0">
                <a:latin typeface="Times New Roman"/>
                <a:cs typeface="Times New Roman"/>
              </a:rPr>
              <a:t> </a:t>
            </a:r>
            <a:r>
              <a:rPr sz="700" spc="8" dirty="0">
                <a:latin typeface="Symbol"/>
                <a:cs typeface="Symbol"/>
              </a:rPr>
              <a:t></a:t>
            </a:r>
            <a:r>
              <a:rPr sz="700" spc="-63" dirty="0">
                <a:latin typeface="Times New Roman"/>
                <a:cs typeface="Times New Roman"/>
              </a:rPr>
              <a:t> </a:t>
            </a:r>
            <a:r>
              <a:rPr sz="700" spc="13" dirty="0">
                <a:latin typeface="Times New Roman"/>
                <a:cs typeface="Times New Roman"/>
              </a:rPr>
              <a:t>0)</a:t>
            </a:r>
            <a:r>
              <a:rPr sz="600" spc="19" baseline="45138" dirty="0">
                <a:latin typeface="Times New Roman"/>
                <a:cs typeface="Times New Roman"/>
              </a:rPr>
              <a:t>2</a:t>
            </a:r>
            <a:r>
              <a:rPr sz="600" spc="61" baseline="45138" dirty="0">
                <a:latin typeface="Times New Roman"/>
                <a:cs typeface="Times New Roman"/>
              </a:rPr>
              <a:t> </a:t>
            </a:r>
            <a:r>
              <a:rPr sz="700" spc="8" dirty="0">
                <a:latin typeface="Symbol"/>
                <a:cs typeface="Symbol"/>
              </a:rPr>
              <a:t></a:t>
            </a:r>
            <a:r>
              <a:rPr sz="700" spc="-53" dirty="0">
                <a:latin typeface="Times New Roman"/>
                <a:cs typeface="Times New Roman"/>
              </a:rPr>
              <a:t> </a:t>
            </a:r>
            <a:r>
              <a:rPr sz="700" spc="5" dirty="0">
                <a:latin typeface="Times New Roman"/>
                <a:cs typeface="Times New Roman"/>
              </a:rPr>
              <a:t>(0</a:t>
            </a:r>
            <a:r>
              <a:rPr sz="700" spc="-5" dirty="0">
                <a:latin typeface="Times New Roman"/>
                <a:cs typeface="Times New Roman"/>
              </a:rPr>
              <a:t> </a:t>
            </a:r>
            <a:r>
              <a:rPr sz="700" spc="3" dirty="0">
                <a:latin typeface="Times New Roman"/>
                <a:cs typeface="Times New Roman"/>
              </a:rPr>
              <a:t>20</a:t>
            </a:r>
            <a:r>
              <a:rPr sz="700" spc="-55" dirty="0">
                <a:latin typeface="Times New Roman"/>
                <a:cs typeface="Times New Roman"/>
              </a:rPr>
              <a:t> </a:t>
            </a:r>
            <a:r>
              <a:rPr sz="700" spc="8" dirty="0">
                <a:latin typeface="Symbol"/>
                <a:cs typeface="Symbol"/>
              </a:rPr>
              <a:t></a:t>
            </a:r>
            <a:r>
              <a:rPr sz="700" spc="8" dirty="0">
                <a:latin typeface="Times New Roman"/>
                <a:cs typeface="Times New Roman"/>
              </a:rPr>
              <a:t>1)</a:t>
            </a:r>
            <a:r>
              <a:rPr sz="600" spc="11" baseline="45138" dirty="0">
                <a:latin typeface="Times New Roman"/>
                <a:cs typeface="Times New Roman"/>
              </a:rPr>
              <a:t>2</a:t>
            </a:r>
            <a:r>
              <a:rPr sz="600" spc="147" baseline="45138" dirty="0">
                <a:latin typeface="Times New Roman"/>
                <a:cs typeface="Times New Roman"/>
              </a:rPr>
              <a:t> </a:t>
            </a:r>
            <a:r>
              <a:rPr sz="700" spc="8" dirty="0">
                <a:latin typeface="Symbol"/>
                <a:cs typeface="Symbol"/>
              </a:rPr>
              <a:t></a:t>
            </a:r>
            <a:r>
              <a:rPr sz="700" spc="-53" dirty="0">
                <a:latin typeface="Times New Roman"/>
                <a:cs typeface="Times New Roman"/>
              </a:rPr>
              <a:t> </a:t>
            </a:r>
            <a:r>
              <a:rPr sz="700" spc="5" dirty="0">
                <a:latin typeface="Times New Roman"/>
                <a:cs typeface="Times New Roman"/>
              </a:rPr>
              <a:t>(0</a:t>
            </a:r>
            <a:r>
              <a:rPr sz="700" spc="-30" dirty="0">
                <a:latin typeface="Times New Roman"/>
                <a:cs typeface="Times New Roman"/>
              </a:rPr>
              <a:t> </a:t>
            </a:r>
            <a:r>
              <a:rPr sz="700" spc="3" dirty="0">
                <a:latin typeface="Times New Roman"/>
                <a:cs typeface="Times New Roman"/>
              </a:rPr>
              <a:t>96</a:t>
            </a:r>
            <a:r>
              <a:rPr sz="700" spc="-55" dirty="0">
                <a:latin typeface="Times New Roman"/>
                <a:cs typeface="Times New Roman"/>
              </a:rPr>
              <a:t> </a:t>
            </a:r>
            <a:r>
              <a:rPr sz="700" spc="8" dirty="0">
                <a:latin typeface="Symbol"/>
                <a:cs typeface="Symbol"/>
              </a:rPr>
              <a:t></a:t>
            </a:r>
            <a:r>
              <a:rPr sz="700" spc="8" dirty="0">
                <a:latin typeface="Times New Roman"/>
                <a:cs typeface="Times New Roman"/>
              </a:rPr>
              <a:t>1)</a:t>
            </a:r>
            <a:r>
              <a:rPr sz="600" spc="11" baseline="45138" dirty="0">
                <a:latin typeface="Times New Roman"/>
                <a:cs typeface="Times New Roman"/>
              </a:rPr>
              <a:t>2</a:t>
            </a:r>
            <a:r>
              <a:rPr sz="600" spc="34" baseline="45138" dirty="0">
                <a:latin typeface="Times New Roman"/>
                <a:cs typeface="Times New Roman"/>
              </a:rPr>
              <a:t> </a:t>
            </a:r>
            <a:r>
              <a:rPr sz="700" spc="8" dirty="0">
                <a:latin typeface="Symbol"/>
                <a:cs typeface="Symbol"/>
              </a:rPr>
              <a:t></a:t>
            </a:r>
            <a:r>
              <a:rPr sz="700" spc="-38" dirty="0">
                <a:latin typeface="Times New Roman"/>
                <a:cs typeface="Times New Roman"/>
              </a:rPr>
              <a:t> </a:t>
            </a:r>
            <a:r>
              <a:rPr sz="700" spc="8" dirty="0">
                <a:latin typeface="Times New Roman"/>
                <a:cs typeface="Times New Roman"/>
              </a:rPr>
              <a:t>0</a:t>
            </a:r>
            <a:r>
              <a:rPr sz="700" spc="-18" dirty="0">
                <a:latin typeface="Times New Roman"/>
                <a:cs typeface="Times New Roman"/>
              </a:rPr>
              <a:t> </a:t>
            </a:r>
            <a:r>
              <a:rPr sz="700" dirty="0">
                <a:latin typeface="Times New Roman"/>
                <a:cs typeface="Times New Roman"/>
              </a:rPr>
              <a:t>7056</a:t>
            </a:r>
            <a:endParaRPr sz="700">
              <a:latin typeface="Times New Roman"/>
              <a:cs typeface="Times New Roman"/>
            </a:endParaRPr>
          </a:p>
          <a:p>
            <a:pPr marL="373069">
              <a:lnSpc>
                <a:spcPts val="303"/>
              </a:lnSpc>
              <a:tabLst>
                <a:tab pos="851492" algn="l"/>
                <a:tab pos="1325114" algn="l"/>
                <a:tab pos="1790729" algn="l"/>
                <a:tab pos="2227844" algn="l"/>
              </a:tabLst>
            </a:pPr>
            <a:r>
              <a:rPr sz="400" spc="8" dirty="0">
                <a:latin typeface="Times New Roman"/>
                <a:cs typeface="Times New Roman"/>
              </a:rPr>
              <a:t>/	/	/	/	/</a:t>
            </a:r>
            <a:endParaRPr sz="400">
              <a:latin typeface="Times New Roman"/>
              <a:cs typeface="Times New Roman"/>
            </a:endParaRPr>
          </a:p>
        </p:txBody>
      </p:sp>
      <p:sp>
        <p:nvSpPr>
          <p:cNvPr id="28" name="object 28"/>
          <p:cNvSpPr txBox="1"/>
          <p:nvPr/>
        </p:nvSpPr>
        <p:spPr>
          <a:xfrm>
            <a:off x="1948968" y="1580510"/>
            <a:ext cx="2608228" cy="134061"/>
          </a:xfrm>
          <a:prstGeom prst="rect">
            <a:avLst/>
          </a:prstGeom>
        </p:spPr>
        <p:txBody>
          <a:bodyPr vert="horz" wrap="square" lIns="0" tIns="5764" rIns="0" bIns="0" rtlCol="0">
            <a:spAutoFit/>
          </a:bodyPr>
          <a:lstStyle/>
          <a:p>
            <a:pPr marL="25618">
              <a:lnSpc>
                <a:spcPts val="696"/>
              </a:lnSpc>
              <a:spcBef>
                <a:spcPts val="45"/>
              </a:spcBef>
            </a:pPr>
            <a:r>
              <a:rPr sz="700" i="1" spc="10" dirty="0">
                <a:latin typeface="Times New Roman"/>
                <a:cs typeface="Times New Roman"/>
              </a:rPr>
              <a:t>D</a:t>
            </a:r>
            <a:r>
              <a:rPr sz="700" i="1" spc="-88" dirty="0">
                <a:latin typeface="Times New Roman"/>
                <a:cs typeface="Times New Roman"/>
              </a:rPr>
              <a:t> </a:t>
            </a:r>
            <a:r>
              <a:rPr sz="700" spc="5" dirty="0">
                <a:latin typeface="Times New Roman"/>
                <a:cs typeface="Times New Roman"/>
              </a:rPr>
              <a:t>(2)</a:t>
            </a:r>
            <a:r>
              <a:rPr sz="700" spc="-15" dirty="0">
                <a:latin typeface="Times New Roman"/>
                <a:cs typeface="Times New Roman"/>
              </a:rPr>
              <a:t> </a:t>
            </a:r>
            <a:r>
              <a:rPr sz="700" spc="8" dirty="0">
                <a:latin typeface="Symbol"/>
                <a:cs typeface="Symbol"/>
              </a:rPr>
              <a:t></a:t>
            </a:r>
            <a:r>
              <a:rPr sz="700" spc="-33" dirty="0">
                <a:latin typeface="Times New Roman"/>
                <a:cs typeface="Times New Roman"/>
              </a:rPr>
              <a:t> </a:t>
            </a:r>
            <a:r>
              <a:rPr sz="700" spc="5" dirty="0">
                <a:latin typeface="Times New Roman"/>
                <a:cs typeface="Times New Roman"/>
              </a:rPr>
              <a:t>(0</a:t>
            </a:r>
            <a:r>
              <a:rPr sz="700" spc="-30" dirty="0">
                <a:latin typeface="Times New Roman"/>
                <a:cs typeface="Times New Roman"/>
              </a:rPr>
              <a:t> </a:t>
            </a:r>
            <a:r>
              <a:rPr sz="700" dirty="0">
                <a:latin typeface="Times New Roman"/>
                <a:cs typeface="Times New Roman"/>
              </a:rPr>
              <a:t>968</a:t>
            </a:r>
            <a:r>
              <a:rPr sz="700" spc="-68" dirty="0">
                <a:latin typeface="Times New Roman"/>
                <a:cs typeface="Times New Roman"/>
              </a:rPr>
              <a:t> </a:t>
            </a:r>
            <a:r>
              <a:rPr sz="700" spc="8" dirty="0">
                <a:latin typeface="Symbol"/>
                <a:cs typeface="Symbol"/>
              </a:rPr>
              <a:t></a:t>
            </a:r>
            <a:r>
              <a:rPr sz="700" spc="-63" dirty="0">
                <a:latin typeface="Times New Roman"/>
                <a:cs typeface="Times New Roman"/>
              </a:rPr>
              <a:t> </a:t>
            </a:r>
            <a:r>
              <a:rPr sz="700" spc="13" dirty="0">
                <a:latin typeface="Times New Roman"/>
                <a:cs typeface="Times New Roman"/>
              </a:rPr>
              <a:t>0)</a:t>
            </a:r>
            <a:r>
              <a:rPr sz="600" spc="19" baseline="45138" dirty="0">
                <a:latin typeface="Times New Roman"/>
                <a:cs typeface="Times New Roman"/>
              </a:rPr>
              <a:t>2</a:t>
            </a:r>
            <a:r>
              <a:rPr sz="600" spc="147" baseline="45138" dirty="0">
                <a:latin typeface="Times New Roman"/>
                <a:cs typeface="Times New Roman"/>
              </a:rPr>
              <a:t> </a:t>
            </a:r>
            <a:r>
              <a:rPr sz="700" spc="8" dirty="0">
                <a:latin typeface="Symbol"/>
                <a:cs typeface="Symbol"/>
              </a:rPr>
              <a:t></a:t>
            </a:r>
            <a:r>
              <a:rPr sz="700" spc="-50" dirty="0">
                <a:latin typeface="Times New Roman"/>
                <a:cs typeface="Times New Roman"/>
              </a:rPr>
              <a:t> </a:t>
            </a:r>
            <a:r>
              <a:rPr sz="700" spc="5" dirty="0">
                <a:latin typeface="Times New Roman"/>
                <a:cs typeface="Times New Roman"/>
              </a:rPr>
              <a:t>(0</a:t>
            </a:r>
            <a:r>
              <a:rPr sz="700" spc="-30" dirty="0">
                <a:latin typeface="Times New Roman"/>
                <a:cs typeface="Times New Roman"/>
              </a:rPr>
              <a:t> </a:t>
            </a:r>
            <a:r>
              <a:rPr sz="700" dirty="0">
                <a:latin typeface="Times New Roman"/>
                <a:cs typeface="Times New Roman"/>
              </a:rPr>
              <a:t>304</a:t>
            </a:r>
            <a:r>
              <a:rPr sz="700" spc="-57" dirty="0">
                <a:latin typeface="Times New Roman"/>
                <a:cs typeface="Times New Roman"/>
              </a:rPr>
              <a:t> </a:t>
            </a:r>
            <a:r>
              <a:rPr sz="700" spc="8" dirty="0">
                <a:latin typeface="Symbol"/>
                <a:cs typeface="Symbol"/>
              </a:rPr>
              <a:t></a:t>
            </a:r>
            <a:r>
              <a:rPr sz="700" spc="-63" dirty="0">
                <a:latin typeface="Times New Roman"/>
                <a:cs typeface="Times New Roman"/>
              </a:rPr>
              <a:t> </a:t>
            </a:r>
            <a:r>
              <a:rPr sz="700" spc="13" dirty="0">
                <a:latin typeface="Times New Roman"/>
                <a:cs typeface="Times New Roman"/>
              </a:rPr>
              <a:t>0)</a:t>
            </a:r>
            <a:r>
              <a:rPr sz="600" spc="19" baseline="45138" dirty="0">
                <a:latin typeface="Times New Roman"/>
                <a:cs typeface="Times New Roman"/>
              </a:rPr>
              <a:t>2</a:t>
            </a:r>
            <a:r>
              <a:rPr sz="600" spc="151" baseline="45138" dirty="0">
                <a:latin typeface="Times New Roman"/>
                <a:cs typeface="Times New Roman"/>
              </a:rPr>
              <a:t> </a:t>
            </a:r>
            <a:r>
              <a:rPr sz="700" spc="8" dirty="0">
                <a:latin typeface="Symbol"/>
                <a:cs typeface="Symbol"/>
              </a:rPr>
              <a:t></a:t>
            </a:r>
            <a:r>
              <a:rPr sz="700" spc="-50" dirty="0">
                <a:latin typeface="Times New Roman"/>
                <a:cs typeface="Times New Roman"/>
              </a:rPr>
              <a:t> </a:t>
            </a:r>
            <a:r>
              <a:rPr sz="700" spc="5" dirty="0">
                <a:latin typeface="Times New Roman"/>
                <a:cs typeface="Times New Roman"/>
              </a:rPr>
              <a:t>(0</a:t>
            </a:r>
            <a:r>
              <a:rPr sz="700" spc="-86" dirty="0">
                <a:latin typeface="Times New Roman"/>
                <a:cs typeface="Times New Roman"/>
              </a:rPr>
              <a:t> </a:t>
            </a:r>
            <a:r>
              <a:rPr sz="700" dirty="0">
                <a:latin typeface="Times New Roman"/>
                <a:cs typeface="Times New Roman"/>
              </a:rPr>
              <a:t>112</a:t>
            </a:r>
            <a:r>
              <a:rPr sz="700" spc="-61" dirty="0">
                <a:latin typeface="Times New Roman"/>
                <a:cs typeface="Times New Roman"/>
              </a:rPr>
              <a:t> </a:t>
            </a:r>
            <a:r>
              <a:rPr sz="700" spc="10" dirty="0">
                <a:latin typeface="Symbol"/>
                <a:cs typeface="Symbol"/>
              </a:rPr>
              <a:t></a:t>
            </a:r>
            <a:r>
              <a:rPr sz="700" spc="10" dirty="0">
                <a:latin typeface="Times New Roman"/>
                <a:cs typeface="Times New Roman"/>
              </a:rPr>
              <a:t>1)</a:t>
            </a:r>
            <a:r>
              <a:rPr sz="600" spc="15" baseline="45138" dirty="0">
                <a:latin typeface="Times New Roman"/>
                <a:cs typeface="Times New Roman"/>
              </a:rPr>
              <a:t>2</a:t>
            </a:r>
            <a:r>
              <a:rPr sz="600" spc="143" baseline="45138" dirty="0">
                <a:latin typeface="Times New Roman"/>
                <a:cs typeface="Times New Roman"/>
              </a:rPr>
              <a:t> </a:t>
            </a:r>
            <a:r>
              <a:rPr sz="700" spc="8" dirty="0">
                <a:latin typeface="Symbol"/>
                <a:cs typeface="Symbol"/>
              </a:rPr>
              <a:t></a:t>
            </a:r>
            <a:r>
              <a:rPr sz="700" spc="-48" dirty="0">
                <a:latin typeface="Times New Roman"/>
                <a:cs typeface="Times New Roman"/>
              </a:rPr>
              <a:t> </a:t>
            </a:r>
            <a:r>
              <a:rPr sz="700" spc="5" dirty="0">
                <a:latin typeface="Times New Roman"/>
                <a:cs typeface="Times New Roman"/>
              </a:rPr>
              <a:t>(0</a:t>
            </a:r>
            <a:r>
              <a:rPr sz="700" spc="-20" dirty="0">
                <a:latin typeface="Times New Roman"/>
                <a:cs typeface="Times New Roman"/>
              </a:rPr>
              <a:t> </a:t>
            </a:r>
            <a:r>
              <a:rPr sz="700" dirty="0">
                <a:latin typeface="Times New Roman"/>
                <a:cs typeface="Times New Roman"/>
              </a:rPr>
              <a:t>048</a:t>
            </a:r>
            <a:r>
              <a:rPr sz="700" spc="-71" dirty="0">
                <a:latin typeface="Times New Roman"/>
                <a:cs typeface="Times New Roman"/>
              </a:rPr>
              <a:t> </a:t>
            </a:r>
            <a:r>
              <a:rPr sz="700" spc="10" dirty="0">
                <a:latin typeface="Symbol"/>
                <a:cs typeface="Symbol"/>
              </a:rPr>
              <a:t></a:t>
            </a:r>
            <a:r>
              <a:rPr sz="700" spc="10" dirty="0">
                <a:latin typeface="Times New Roman"/>
                <a:cs typeface="Times New Roman"/>
              </a:rPr>
              <a:t>1)</a:t>
            </a:r>
            <a:r>
              <a:rPr sz="600" spc="15" baseline="45138" dirty="0">
                <a:latin typeface="Times New Roman"/>
                <a:cs typeface="Times New Roman"/>
              </a:rPr>
              <a:t>2</a:t>
            </a:r>
            <a:r>
              <a:rPr sz="600" spc="22" baseline="45138" dirty="0">
                <a:latin typeface="Times New Roman"/>
                <a:cs typeface="Times New Roman"/>
              </a:rPr>
              <a:t> </a:t>
            </a:r>
            <a:r>
              <a:rPr sz="700" spc="8" dirty="0">
                <a:latin typeface="Symbol"/>
                <a:cs typeface="Symbol"/>
              </a:rPr>
              <a:t></a:t>
            </a:r>
            <a:r>
              <a:rPr sz="700" spc="-18" dirty="0">
                <a:latin typeface="Times New Roman"/>
                <a:cs typeface="Times New Roman"/>
              </a:rPr>
              <a:t> </a:t>
            </a:r>
            <a:r>
              <a:rPr sz="700" spc="8" dirty="0">
                <a:latin typeface="Times New Roman"/>
                <a:cs typeface="Times New Roman"/>
              </a:rPr>
              <a:t>2</a:t>
            </a:r>
            <a:r>
              <a:rPr sz="700" spc="-20" dirty="0">
                <a:latin typeface="Times New Roman"/>
                <a:cs typeface="Times New Roman"/>
              </a:rPr>
              <a:t> </a:t>
            </a:r>
            <a:r>
              <a:rPr sz="700" dirty="0">
                <a:latin typeface="Times New Roman"/>
                <a:cs typeface="Times New Roman"/>
              </a:rPr>
              <a:t>724</a:t>
            </a:r>
            <a:endParaRPr sz="700">
              <a:latin typeface="Times New Roman"/>
              <a:cs typeface="Times New Roman"/>
            </a:endParaRPr>
          </a:p>
          <a:p>
            <a:pPr marL="390361">
              <a:lnSpc>
                <a:spcPts val="303"/>
              </a:lnSpc>
              <a:tabLst>
                <a:tab pos="913297" algn="l"/>
                <a:tab pos="1437835" algn="l"/>
                <a:tab pos="1939316" algn="l"/>
                <a:tab pos="2424145" algn="l"/>
              </a:tabLst>
            </a:pPr>
            <a:r>
              <a:rPr sz="400" spc="8" dirty="0">
                <a:latin typeface="Times New Roman"/>
                <a:cs typeface="Times New Roman"/>
              </a:rPr>
              <a:t>/	/	/	/	/</a:t>
            </a:r>
            <a:endParaRPr sz="400">
              <a:latin typeface="Times New Roman"/>
              <a:cs typeface="Times New Roman"/>
            </a:endParaRPr>
          </a:p>
        </p:txBody>
      </p:sp>
      <p:sp>
        <p:nvSpPr>
          <p:cNvPr id="29" name="object 29"/>
          <p:cNvSpPr txBox="1"/>
          <p:nvPr/>
        </p:nvSpPr>
        <p:spPr>
          <a:xfrm>
            <a:off x="3138847" y="1996262"/>
            <a:ext cx="225383" cy="130872"/>
          </a:xfrm>
          <a:prstGeom prst="rect">
            <a:avLst/>
          </a:prstGeom>
        </p:spPr>
        <p:txBody>
          <a:bodyPr vert="horz" wrap="square" lIns="0" tIns="7686" rIns="0" bIns="0" rtlCol="0">
            <a:spAutoFit/>
          </a:bodyPr>
          <a:lstStyle/>
          <a:p>
            <a:pPr marL="6405">
              <a:spcBef>
                <a:spcPts val="61"/>
              </a:spcBef>
            </a:pPr>
            <a:r>
              <a:rPr sz="800" i="1" spc="13" dirty="0">
                <a:latin typeface="Times New Roman"/>
                <a:cs typeface="Times New Roman"/>
              </a:rPr>
              <a:t>J </a:t>
            </a:r>
            <a:r>
              <a:rPr sz="800" i="1" spc="-73" dirty="0">
                <a:latin typeface="Times New Roman"/>
                <a:cs typeface="Times New Roman"/>
              </a:rPr>
              <a:t> </a:t>
            </a:r>
            <a:r>
              <a:rPr sz="800" spc="15" dirty="0">
                <a:latin typeface="Symbol"/>
                <a:cs typeface="Symbol"/>
              </a:rPr>
              <a:t></a:t>
            </a:r>
            <a:r>
              <a:rPr sz="800" spc="-111" dirty="0">
                <a:latin typeface="Times New Roman"/>
                <a:cs typeface="Times New Roman"/>
              </a:rPr>
              <a:t> </a:t>
            </a:r>
            <a:r>
              <a:rPr sz="800" spc="13" dirty="0">
                <a:latin typeface="Times New Roman"/>
                <a:cs typeface="Times New Roman"/>
              </a:rPr>
              <a:t>1</a:t>
            </a:r>
            <a:endParaRPr sz="800">
              <a:latin typeface="Times New Roman"/>
              <a:cs typeface="Times New Roman"/>
            </a:endParaRPr>
          </a:p>
        </p:txBody>
      </p:sp>
      <p:sp>
        <p:nvSpPr>
          <p:cNvPr id="30" name="object 30"/>
          <p:cNvSpPr txBox="1"/>
          <p:nvPr/>
        </p:nvSpPr>
        <p:spPr>
          <a:xfrm>
            <a:off x="3103807" y="2626859"/>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31" name="object 31"/>
          <p:cNvSpPr txBox="1"/>
          <p:nvPr/>
        </p:nvSpPr>
        <p:spPr>
          <a:xfrm>
            <a:off x="3431403" y="2626859"/>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32" name="object 32"/>
          <p:cNvSpPr txBox="1"/>
          <p:nvPr/>
        </p:nvSpPr>
        <p:spPr>
          <a:xfrm>
            <a:off x="3104660" y="2932326"/>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33" name="object 33"/>
          <p:cNvSpPr txBox="1"/>
          <p:nvPr/>
        </p:nvSpPr>
        <p:spPr>
          <a:xfrm>
            <a:off x="3431688" y="2932326"/>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34" name="object 34"/>
          <p:cNvSpPr txBox="1"/>
          <p:nvPr/>
        </p:nvSpPr>
        <p:spPr>
          <a:xfrm>
            <a:off x="2993540" y="2409685"/>
            <a:ext cx="313103" cy="132164"/>
          </a:xfrm>
          <a:prstGeom prst="rect">
            <a:avLst/>
          </a:prstGeom>
        </p:spPr>
        <p:txBody>
          <a:bodyPr vert="horz" wrap="square" lIns="0" tIns="8966" rIns="0" bIns="0" rtlCol="0">
            <a:spAutoFit/>
          </a:bodyPr>
          <a:lstStyle/>
          <a:p>
            <a:pPr marL="19214">
              <a:spcBef>
                <a:spcPts val="71"/>
              </a:spcBef>
            </a:pPr>
            <a:r>
              <a:rPr sz="800" spc="28" dirty="0">
                <a:latin typeface="Symbol"/>
                <a:cs typeface="Symbol"/>
              </a:rPr>
              <a:t></a:t>
            </a:r>
            <a:r>
              <a:rPr sz="1200" spc="41" baseline="1792" dirty="0">
                <a:latin typeface="Times New Roman"/>
                <a:cs typeface="Times New Roman"/>
              </a:rPr>
              <a:t>0</a:t>
            </a:r>
            <a:r>
              <a:rPr sz="700" spc="41" baseline="-21604" dirty="0">
                <a:latin typeface="Times New Roman"/>
                <a:cs typeface="Times New Roman"/>
              </a:rPr>
              <a:t>/</a:t>
            </a:r>
            <a:r>
              <a:rPr sz="1200" spc="41" baseline="1792" dirty="0">
                <a:latin typeface="Times New Roman"/>
                <a:cs typeface="Times New Roman"/>
              </a:rPr>
              <a:t>032</a:t>
            </a:r>
            <a:endParaRPr sz="1200" baseline="1792">
              <a:latin typeface="Times New Roman"/>
              <a:cs typeface="Times New Roman"/>
            </a:endParaRPr>
          </a:p>
        </p:txBody>
      </p:sp>
      <p:sp>
        <p:nvSpPr>
          <p:cNvPr id="35" name="object 35"/>
          <p:cNvSpPr txBox="1"/>
          <p:nvPr/>
        </p:nvSpPr>
        <p:spPr>
          <a:xfrm>
            <a:off x="3363872" y="2409685"/>
            <a:ext cx="312782" cy="132164"/>
          </a:xfrm>
          <a:prstGeom prst="rect">
            <a:avLst/>
          </a:prstGeom>
        </p:spPr>
        <p:txBody>
          <a:bodyPr vert="horz" wrap="square" lIns="0" tIns="8966" rIns="0" bIns="0" rtlCol="0">
            <a:spAutoFit/>
          </a:bodyPr>
          <a:lstStyle/>
          <a:p>
            <a:pPr marL="19214">
              <a:spcBef>
                <a:spcPts val="71"/>
              </a:spcBef>
            </a:pPr>
            <a:r>
              <a:rPr sz="1200" spc="38" baseline="1792" dirty="0">
                <a:latin typeface="Times New Roman"/>
                <a:cs typeface="Times New Roman"/>
              </a:rPr>
              <a:t>0</a:t>
            </a:r>
            <a:r>
              <a:rPr sz="700" spc="38" baseline="-21604" dirty="0">
                <a:latin typeface="Times New Roman"/>
                <a:cs typeface="Times New Roman"/>
              </a:rPr>
              <a:t>/</a:t>
            </a:r>
            <a:r>
              <a:rPr sz="1200" spc="38" baseline="1792" dirty="0">
                <a:latin typeface="Times New Roman"/>
                <a:cs typeface="Times New Roman"/>
              </a:rPr>
              <a:t>968</a:t>
            </a:r>
            <a:r>
              <a:rPr sz="800" spc="25" dirty="0">
                <a:latin typeface="Symbol"/>
                <a:cs typeface="Symbol"/>
              </a:rPr>
              <a:t></a:t>
            </a:r>
            <a:endParaRPr sz="800">
              <a:latin typeface="Symbol"/>
              <a:cs typeface="Symbol"/>
            </a:endParaRPr>
          </a:p>
        </p:txBody>
      </p:sp>
      <p:sp>
        <p:nvSpPr>
          <p:cNvPr id="36" name="object 36"/>
          <p:cNvSpPr txBox="1"/>
          <p:nvPr/>
        </p:nvSpPr>
        <p:spPr>
          <a:xfrm>
            <a:off x="2993540" y="2558102"/>
            <a:ext cx="313103" cy="132164"/>
          </a:xfrm>
          <a:prstGeom prst="rect">
            <a:avLst/>
          </a:prstGeom>
        </p:spPr>
        <p:txBody>
          <a:bodyPr vert="horz" wrap="square" lIns="0" tIns="8966" rIns="0" bIns="0" rtlCol="0">
            <a:spAutoFit/>
          </a:bodyPr>
          <a:lstStyle/>
          <a:p>
            <a:pPr marL="19214">
              <a:spcBef>
                <a:spcPts val="71"/>
              </a:spcBef>
            </a:pPr>
            <a:r>
              <a:rPr sz="1200" spc="38" baseline="28673" dirty="0">
                <a:latin typeface="Symbol"/>
                <a:cs typeface="Symbol"/>
              </a:rPr>
              <a:t></a:t>
            </a:r>
            <a:r>
              <a:rPr sz="800" spc="25" dirty="0">
                <a:latin typeface="Times New Roman"/>
                <a:cs typeface="Times New Roman"/>
              </a:rPr>
              <a:t>0</a:t>
            </a:r>
            <a:r>
              <a:rPr sz="800" spc="-25" dirty="0">
                <a:latin typeface="Times New Roman"/>
                <a:cs typeface="Times New Roman"/>
              </a:rPr>
              <a:t> </a:t>
            </a:r>
            <a:r>
              <a:rPr sz="800" spc="15" dirty="0">
                <a:latin typeface="Times New Roman"/>
                <a:cs typeface="Times New Roman"/>
              </a:rPr>
              <a:t>096</a:t>
            </a:r>
            <a:endParaRPr sz="800">
              <a:latin typeface="Times New Roman"/>
              <a:cs typeface="Times New Roman"/>
            </a:endParaRPr>
          </a:p>
        </p:txBody>
      </p:sp>
      <p:sp>
        <p:nvSpPr>
          <p:cNvPr id="37" name="object 37"/>
          <p:cNvSpPr txBox="1"/>
          <p:nvPr/>
        </p:nvSpPr>
        <p:spPr>
          <a:xfrm>
            <a:off x="3363248" y="2558102"/>
            <a:ext cx="313423" cy="132164"/>
          </a:xfrm>
          <a:prstGeom prst="rect">
            <a:avLst/>
          </a:prstGeom>
        </p:spPr>
        <p:txBody>
          <a:bodyPr vert="horz" wrap="square" lIns="0" tIns="8966" rIns="0" bIns="0" rtlCol="0">
            <a:spAutoFit/>
          </a:bodyPr>
          <a:lstStyle/>
          <a:p>
            <a:pPr marL="19214">
              <a:spcBef>
                <a:spcPts val="71"/>
              </a:spcBef>
            </a:pPr>
            <a:r>
              <a:rPr sz="800" spc="18" dirty="0">
                <a:latin typeface="Times New Roman"/>
                <a:cs typeface="Times New Roman"/>
              </a:rPr>
              <a:t>0</a:t>
            </a:r>
            <a:r>
              <a:rPr sz="800" spc="-38" dirty="0">
                <a:latin typeface="Times New Roman"/>
                <a:cs typeface="Times New Roman"/>
              </a:rPr>
              <a:t> </a:t>
            </a:r>
            <a:r>
              <a:rPr sz="800" spc="23" dirty="0">
                <a:latin typeface="Times New Roman"/>
                <a:cs typeface="Times New Roman"/>
              </a:rPr>
              <a:t>304</a:t>
            </a:r>
            <a:r>
              <a:rPr sz="1200" spc="34" baseline="28673" dirty="0">
                <a:latin typeface="Symbol"/>
                <a:cs typeface="Symbol"/>
              </a:rPr>
              <a:t></a:t>
            </a:r>
            <a:endParaRPr sz="1200" baseline="28673">
              <a:latin typeface="Symbol"/>
              <a:cs typeface="Symbol"/>
            </a:endParaRPr>
          </a:p>
        </p:txBody>
      </p:sp>
      <p:sp>
        <p:nvSpPr>
          <p:cNvPr id="38" name="object 38"/>
          <p:cNvSpPr txBox="1"/>
          <p:nvPr/>
        </p:nvSpPr>
        <p:spPr>
          <a:xfrm>
            <a:off x="3610988" y="2601541"/>
            <a:ext cx="52824" cy="135226"/>
          </a:xfrm>
          <a:prstGeom prst="rect">
            <a:avLst/>
          </a:prstGeom>
        </p:spPr>
        <p:txBody>
          <a:bodyPr vert="horz" wrap="square" lIns="0" tIns="8966" rIns="0" bIns="0" rtlCol="0">
            <a:spAutoFit/>
          </a:bodyPr>
          <a:lstStyle/>
          <a:p>
            <a:pPr marL="6405">
              <a:spcBef>
                <a:spcPts val="71"/>
              </a:spcBef>
            </a:pPr>
            <a:r>
              <a:rPr sz="800" spc="13" dirty="0">
                <a:latin typeface="Symbol"/>
                <a:cs typeface="Symbol"/>
              </a:rPr>
              <a:t></a:t>
            </a:r>
            <a:endParaRPr sz="800">
              <a:latin typeface="Symbol"/>
              <a:cs typeface="Symbol"/>
            </a:endParaRPr>
          </a:p>
        </p:txBody>
      </p:sp>
      <p:sp>
        <p:nvSpPr>
          <p:cNvPr id="39" name="object 39"/>
          <p:cNvSpPr txBox="1"/>
          <p:nvPr/>
        </p:nvSpPr>
        <p:spPr>
          <a:xfrm>
            <a:off x="2993540" y="2710696"/>
            <a:ext cx="313103" cy="132164"/>
          </a:xfrm>
          <a:prstGeom prst="rect">
            <a:avLst/>
          </a:prstGeom>
        </p:spPr>
        <p:txBody>
          <a:bodyPr vert="horz" wrap="square" lIns="0" tIns="8966" rIns="0" bIns="0" rtlCol="0">
            <a:spAutoFit/>
          </a:bodyPr>
          <a:lstStyle/>
          <a:p>
            <a:pPr marL="19214">
              <a:spcBef>
                <a:spcPts val="71"/>
              </a:spcBef>
            </a:pPr>
            <a:r>
              <a:rPr sz="1200" spc="41" baseline="7168" dirty="0">
                <a:latin typeface="Symbol"/>
                <a:cs typeface="Symbol"/>
              </a:rPr>
              <a:t></a:t>
            </a:r>
            <a:r>
              <a:rPr sz="800" spc="28" dirty="0">
                <a:latin typeface="Times New Roman"/>
                <a:cs typeface="Times New Roman"/>
              </a:rPr>
              <a:t>0</a:t>
            </a:r>
            <a:r>
              <a:rPr sz="700" spc="41" baseline="-24691" dirty="0">
                <a:latin typeface="Times New Roman"/>
                <a:cs typeface="Times New Roman"/>
              </a:rPr>
              <a:t>/</a:t>
            </a:r>
            <a:r>
              <a:rPr sz="800" spc="28" dirty="0">
                <a:latin typeface="Times New Roman"/>
                <a:cs typeface="Times New Roman"/>
              </a:rPr>
              <a:t>680</a:t>
            </a:r>
            <a:endParaRPr sz="800">
              <a:latin typeface="Times New Roman"/>
              <a:cs typeface="Times New Roman"/>
            </a:endParaRPr>
          </a:p>
        </p:txBody>
      </p:sp>
      <p:sp>
        <p:nvSpPr>
          <p:cNvPr id="40" name="object 40"/>
          <p:cNvSpPr txBox="1"/>
          <p:nvPr/>
        </p:nvSpPr>
        <p:spPr>
          <a:xfrm>
            <a:off x="3367303" y="2710696"/>
            <a:ext cx="309261" cy="132164"/>
          </a:xfrm>
          <a:prstGeom prst="rect">
            <a:avLst/>
          </a:prstGeom>
        </p:spPr>
        <p:txBody>
          <a:bodyPr vert="horz" wrap="square" lIns="0" tIns="8966" rIns="0" bIns="0" rtlCol="0">
            <a:spAutoFit/>
          </a:bodyPr>
          <a:lstStyle/>
          <a:p>
            <a:pPr marL="19214">
              <a:spcBef>
                <a:spcPts val="71"/>
              </a:spcBef>
            </a:pPr>
            <a:r>
              <a:rPr sz="800" spc="23" dirty="0">
                <a:latin typeface="Times New Roman"/>
                <a:cs typeface="Times New Roman"/>
              </a:rPr>
              <a:t>0</a:t>
            </a:r>
            <a:r>
              <a:rPr sz="700" spc="34" baseline="-24691" dirty="0">
                <a:latin typeface="Times New Roman"/>
                <a:cs typeface="Times New Roman"/>
              </a:rPr>
              <a:t>/</a:t>
            </a:r>
            <a:r>
              <a:rPr sz="800" spc="23" dirty="0">
                <a:latin typeface="Times New Roman"/>
                <a:cs typeface="Times New Roman"/>
              </a:rPr>
              <a:t>112</a:t>
            </a:r>
            <a:r>
              <a:rPr sz="1200" spc="34" baseline="7168" dirty="0">
                <a:latin typeface="Symbol"/>
                <a:cs typeface="Symbol"/>
              </a:rPr>
              <a:t></a:t>
            </a:r>
            <a:endParaRPr sz="1200" baseline="7168">
              <a:latin typeface="Symbol"/>
              <a:cs typeface="Symbol"/>
            </a:endParaRPr>
          </a:p>
        </p:txBody>
      </p:sp>
      <p:sp>
        <p:nvSpPr>
          <p:cNvPr id="41" name="object 41"/>
          <p:cNvSpPr txBox="1"/>
          <p:nvPr/>
        </p:nvSpPr>
        <p:spPr>
          <a:xfrm>
            <a:off x="2993541" y="2863568"/>
            <a:ext cx="312782" cy="132164"/>
          </a:xfrm>
          <a:prstGeom prst="rect">
            <a:avLst/>
          </a:prstGeom>
        </p:spPr>
        <p:txBody>
          <a:bodyPr vert="horz" wrap="square" lIns="0" tIns="8966" rIns="0" bIns="0" rtlCol="0">
            <a:spAutoFit/>
          </a:bodyPr>
          <a:lstStyle/>
          <a:p>
            <a:pPr marL="19214">
              <a:spcBef>
                <a:spcPts val="71"/>
              </a:spcBef>
            </a:pPr>
            <a:r>
              <a:rPr sz="1200" spc="41" baseline="39426" dirty="0">
                <a:latin typeface="Symbol"/>
                <a:cs typeface="Symbol"/>
              </a:rPr>
              <a:t></a:t>
            </a:r>
            <a:r>
              <a:rPr sz="800" spc="28" dirty="0">
                <a:latin typeface="Times New Roman"/>
                <a:cs typeface="Times New Roman"/>
              </a:rPr>
              <a:t>0</a:t>
            </a:r>
            <a:r>
              <a:rPr sz="800" spc="-35" dirty="0">
                <a:latin typeface="Times New Roman"/>
                <a:cs typeface="Times New Roman"/>
              </a:rPr>
              <a:t> </a:t>
            </a:r>
            <a:r>
              <a:rPr sz="800" spc="15" dirty="0">
                <a:latin typeface="Times New Roman"/>
                <a:cs typeface="Times New Roman"/>
              </a:rPr>
              <a:t>984</a:t>
            </a:r>
            <a:endParaRPr sz="800">
              <a:latin typeface="Times New Roman"/>
              <a:cs typeface="Times New Roman"/>
            </a:endParaRPr>
          </a:p>
        </p:txBody>
      </p:sp>
      <p:sp>
        <p:nvSpPr>
          <p:cNvPr id="42" name="object 42"/>
          <p:cNvSpPr txBox="1"/>
          <p:nvPr/>
        </p:nvSpPr>
        <p:spPr>
          <a:xfrm>
            <a:off x="3363373" y="2863568"/>
            <a:ext cx="313423" cy="132164"/>
          </a:xfrm>
          <a:prstGeom prst="rect">
            <a:avLst/>
          </a:prstGeom>
        </p:spPr>
        <p:txBody>
          <a:bodyPr vert="horz" wrap="square" lIns="0" tIns="8966" rIns="0" bIns="0" rtlCol="0">
            <a:spAutoFit/>
          </a:bodyPr>
          <a:lstStyle/>
          <a:p>
            <a:pPr marL="19214">
              <a:spcBef>
                <a:spcPts val="71"/>
              </a:spcBef>
            </a:pPr>
            <a:r>
              <a:rPr sz="800" spc="18" dirty="0">
                <a:latin typeface="Times New Roman"/>
                <a:cs typeface="Times New Roman"/>
              </a:rPr>
              <a:t>0</a:t>
            </a:r>
            <a:r>
              <a:rPr sz="800" spc="-28" dirty="0">
                <a:latin typeface="Times New Roman"/>
                <a:cs typeface="Times New Roman"/>
              </a:rPr>
              <a:t> </a:t>
            </a:r>
            <a:r>
              <a:rPr sz="800" spc="20" dirty="0">
                <a:latin typeface="Times New Roman"/>
                <a:cs typeface="Times New Roman"/>
              </a:rPr>
              <a:t>048</a:t>
            </a:r>
            <a:r>
              <a:rPr sz="1200" spc="30" baseline="39426" dirty="0">
                <a:latin typeface="Symbol"/>
                <a:cs typeface="Symbol"/>
              </a:rPr>
              <a:t></a:t>
            </a:r>
            <a:endParaRPr sz="1200" baseline="39426">
              <a:latin typeface="Symbol"/>
              <a:cs typeface="Symbol"/>
            </a:endParaRPr>
          </a:p>
        </p:txBody>
      </p:sp>
      <p:sp>
        <p:nvSpPr>
          <p:cNvPr id="43" name="object 43"/>
          <p:cNvSpPr txBox="1"/>
          <p:nvPr/>
        </p:nvSpPr>
        <p:spPr>
          <a:xfrm>
            <a:off x="2993541" y="2876934"/>
            <a:ext cx="78436" cy="132164"/>
          </a:xfrm>
          <a:prstGeom prst="rect">
            <a:avLst/>
          </a:prstGeom>
        </p:spPr>
        <p:txBody>
          <a:bodyPr vert="horz" wrap="square" lIns="0" tIns="8966" rIns="0" bIns="0" rtlCol="0">
            <a:spAutoFit/>
          </a:bodyPr>
          <a:lstStyle/>
          <a:p>
            <a:pPr marL="19214">
              <a:spcBef>
                <a:spcPts val="71"/>
              </a:spcBef>
            </a:pPr>
            <a:r>
              <a:rPr sz="800" spc="-144" dirty="0">
                <a:latin typeface="Symbol"/>
                <a:cs typeface="Symbol"/>
              </a:rPr>
              <a:t></a:t>
            </a:r>
            <a:r>
              <a:rPr sz="1200" spc="-215" baseline="-8960" dirty="0">
                <a:latin typeface="Symbol"/>
                <a:cs typeface="Symbol"/>
              </a:rPr>
              <a:t></a:t>
            </a:r>
            <a:endParaRPr sz="1200" baseline="-8960">
              <a:latin typeface="Symbol"/>
              <a:cs typeface="Symbol"/>
            </a:endParaRPr>
          </a:p>
        </p:txBody>
      </p:sp>
      <p:sp>
        <p:nvSpPr>
          <p:cNvPr id="44" name="object 44"/>
          <p:cNvSpPr txBox="1"/>
          <p:nvPr/>
        </p:nvSpPr>
        <p:spPr>
          <a:xfrm>
            <a:off x="3598182" y="2876934"/>
            <a:ext cx="78436" cy="132164"/>
          </a:xfrm>
          <a:prstGeom prst="rect">
            <a:avLst/>
          </a:prstGeom>
        </p:spPr>
        <p:txBody>
          <a:bodyPr vert="horz" wrap="square" lIns="0" tIns="8966" rIns="0" bIns="0" rtlCol="0">
            <a:spAutoFit/>
          </a:bodyPr>
          <a:lstStyle/>
          <a:p>
            <a:pPr marL="19214">
              <a:spcBef>
                <a:spcPts val="71"/>
              </a:spcBef>
            </a:pPr>
            <a:r>
              <a:rPr sz="800" spc="-144" dirty="0">
                <a:latin typeface="Symbol"/>
                <a:cs typeface="Symbol"/>
              </a:rPr>
              <a:t></a:t>
            </a:r>
            <a:r>
              <a:rPr sz="1200" spc="-215" baseline="-8960" dirty="0">
                <a:latin typeface="Symbol"/>
                <a:cs typeface="Symbol"/>
              </a:rPr>
              <a:t></a:t>
            </a:r>
            <a:endParaRPr sz="1200" baseline="-8960">
              <a:latin typeface="Symbol"/>
              <a:cs typeface="Symbol"/>
            </a:endParaRPr>
          </a:p>
        </p:txBody>
      </p:sp>
      <p:sp>
        <p:nvSpPr>
          <p:cNvPr id="45" name="object 45"/>
          <p:cNvSpPr txBox="1"/>
          <p:nvPr/>
        </p:nvSpPr>
        <p:spPr>
          <a:xfrm>
            <a:off x="2806863" y="2634120"/>
            <a:ext cx="265081" cy="132164"/>
          </a:xfrm>
          <a:prstGeom prst="rect">
            <a:avLst/>
          </a:prstGeom>
        </p:spPr>
        <p:txBody>
          <a:bodyPr vert="horz" wrap="square" lIns="0" tIns="8966" rIns="0" bIns="0" rtlCol="0">
            <a:spAutoFit/>
          </a:bodyPr>
          <a:lstStyle/>
          <a:p>
            <a:pPr marL="19214">
              <a:spcBef>
                <a:spcPts val="71"/>
              </a:spcBef>
            </a:pPr>
            <a:r>
              <a:rPr sz="800" b="1" spc="25" dirty="0">
                <a:latin typeface="Times New Roman"/>
                <a:cs typeface="Times New Roman"/>
              </a:rPr>
              <a:t>w</a:t>
            </a:r>
            <a:r>
              <a:rPr sz="800" b="1" spc="5" dirty="0">
                <a:latin typeface="Times New Roman"/>
                <a:cs typeface="Times New Roman"/>
              </a:rPr>
              <a:t> </a:t>
            </a:r>
            <a:r>
              <a:rPr sz="800" spc="20" dirty="0">
                <a:latin typeface="Symbol"/>
                <a:cs typeface="Symbol"/>
              </a:rPr>
              <a:t></a:t>
            </a:r>
            <a:r>
              <a:rPr sz="800" spc="-3" dirty="0">
                <a:latin typeface="Times New Roman"/>
                <a:cs typeface="Times New Roman"/>
              </a:rPr>
              <a:t> </a:t>
            </a:r>
            <a:r>
              <a:rPr sz="1200" spc="19" baseline="17921" dirty="0">
                <a:latin typeface="Symbol"/>
                <a:cs typeface="Symbol"/>
              </a:rPr>
              <a:t></a:t>
            </a:r>
            <a:endParaRPr sz="1200" baseline="17921">
              <a:latin typeface="Symbol"/>
              <a:cs typeface="Symbol"/>
            </a:endParaRPr>
          </a:p>
        </p:txBody>
      </p:sp>
      <p:grpSp>
        <p:nvGrpSpPr>
          <p:cNvPr id="46" name="object 46"/>
          <p:cNvGrpSpPr/>
          <p:nvPr/>
        </p:nvGrpSpPr>
        <p:grpSpPr>
          <a:xfrm>
            <a:off x="3004249" y="2360231"/>
            <a:ext cx="1563592" cy="743741"/>
            <a:chOff x="5958840" y="4677155"/>
            <a:chExt cx="3101340" cy="1473835"/>
          </a:xfrm>
        </p:grpSpPr>
        <p:sp>
          <p:nvSpPr>
            <p:cNvPr id="47" name="object 47"/>
            <p:cNvSpPr/>
            <p:nvPr/>
          </p:nvSpPr>
          <p:spPr>
            <a:xfrm>
              <a:off x="5971794" y="4690109"/>
              <a:ext cx="582295" cy="1447800"/>
            </a:xfrm>
            <a:custGeom>
              <a:avLst/>
              <a:gdLst/>
              <a:ahLst/>
              <a:cxnLst/>
              <a:rect l="l" t="t" r="r" b="b"/>
              <a:pathLst>
                <a:path w="582295" h="1447800">
                  <a:moveTo>
                    <a:pt x="0" y="97027"/>
                  </a:moveTo>
                  <a:lnTo>
                    <a:pt x="7623" y="59257"/>
                  </a:lnTo>
                  <a:lnTo>
                    <a:pt x="28416" y="28416"/>
                  </a:lnTo>
                  <a:lnTo>
                    <a:pt x="59257" y="7623"/>
                  </a:lnTo>
                  <a:lnTo>
                    <a:pt x="97027" y="0"/>
                  </a:lnTo>
                  <a:lnTo>
                    <a:pt x="485139" y="0"/>
                  </a:lnTo>
                  <a:lnTo>
                    <a:pt x="522910" y="7623"/>
                  </a:lnTo>
                  <a:lnTo>
                    <a:pt x="553751" y="28416"/>
                  </a:lnTo>
                  <a:lnTo>
                    <a:pt x="574544" y="59257"/>
                  </a:lnTo>
                  <a:lnTo>
                    <a:pt x="582167" y="97027"/>
                  </a:lnTo>
                  <a:lnTo>
                    <a:pt x="582167" y="1350771"/>
                  </a:lnTo>
                  <a:lnTo>
                    <a:pt x="574544" y="1388537"/>
                  </a:lnTo>
                  <a:lnTo>
                    <a:pt x="553751" y="1419378"/>
                  </a:lnTo>
                  <a:lnTo>
                    <a:pt x="522910" y="1440174"/>
                  </a:lnTo>
                  <a:lnTo>
                    <a:pt x="485139" y="1447799"/>
                  </a:lnTo>
                  <a:lnTo>
                    <a:pt x="97027" y="1447799"/>
                  </a:lnTo>
                  <a:lnTo>
                    <a:pt x="59257" y="1440174"/>
                  </a:lnTo>
                  <a:lnTo>
                    <a:pt x="28416" y="1419378"/>
                  </a:lnTo>
                  <a:lnTo>
                    <a:pt x="7623" y="1388537"/>
                  </a:lnTo>
                  <a:lnTo>
                    <a:pt x="0" y="1350771"/>
                  </a:lnTo>
                  <a:lnTo>
                    <a:pt x="0" y="97027"/>
                  </a:lnTo>
                  <a:close/>
                </a:path>
              </a:pathLst>
            </a:custGeom>
            <a:ln w="25908">
              <a:solidFill>
                <a:srgbClr val="0000FF"/>
              </a:solidFill>
            </a:ln>
          </p:spPr>
          <p:txBody>
            <a:bodyPr wrap="square" lIns="0" tIns="0" rIns="0" bIns="0" rtlCol="0"/>
            <a:lstStyle/>
            <a:p>
              <a:endParaRPr/>
            </a:p>
          </p:txBody>
        </p:sp>
        <p:sp>
          <p:nvSpPr>
            <p:cNvPr id="48" name="object 48"/>
            <p:cNvSpPr/>
            <p:nvPr/>
          </p:nvSpPr>
          <p:spPr>
            <a:xfrm>
              <a:off x="7620762" y="4927853"/>
              <a:ext cx="1426845" cy="892175"/>
            </a:xfrm>
            <a:custGeom>
              <a:avLst/>
              <a:gdLst/>
              <a:ahLst/>
              <a:cxnLst/>
              <a:rect l="l" t="t" r="r" b="b"/>
              <a:pathLst>
                <a:path w="1426845" h="892175">
                  <a:moveTo>
                    <a:pt x="1426464" y="0"/>
                  </a:moveTo>
                  <a:lnTo>
                    <a:pt x="0" y="0"/>
                  </a:lnTo>
                  <a:lnTo>
                    <a:pt x="0" y="843991"/>
                  </a:lnTo>
                  <a:lnTo>
                    <a:pt x="61117" y="856729"/>
                  </a:lnTo>
                  <a:lnTo>
                    <a:pt x="118751" y="867327"/>
                  </a:lnTo>
                  <a:lnTo>
                    <a:pt x="173118" y="875895"/>
                  </a:lnTo>
                  <a:lnTo>
                    <a:pt x="224436" y="882539"/>
                  </a:lnTo>
                  <a:lnTo>
                    <a:pt x="272924" y="887369"/>
                  </a:lnTo>
                  <a:lnTo>
                    <a:pt x="318798" y="890493"/>
                  </a:lnTo>
                  <a:lnTo>
                    <a:pt x="362277" y="892019"/>
                  </a:lnTo>
                  <a:lnTo>
                    <a:pt x="403579" y="892055"/>
                  </a:lnTo>
                  <a:lnTo>
                    <a:pt x="442920" y="890709"/>
                  </a:lnTo>
                  <a:lnTo>
                    <a:pt x="516595" y="884306"/>
                  </a:lnTo>
                  <a:lnTo>
                    <a:pt x="585044" y="873676"/>
                  </a:lnTo>
                  <a:lnTo>
                    <a:pt x="650009" y="859686"/>
                  </a:lnTo>
                  <a:lnTo>
                    <a:pt x="713231" y="843200"/>
                  </a:lnTo>
                  <a:lnTo>
                    <a:pt x="841419" y="806209"/>
                  </a:lnTo>
                  <a:lnTo>
                    <a:pt x="875099" y="796755"/>
                  </a:lnTo>
                  <a:lnTo>
                    <a:pt x="945943" y="778359"/>
                  </a:lnTo>
                  <a:lnTo>
                    <a:pt x="983543" y="769632"/>
                  </a:lnTo>
                  <a:lnTo>
                    <a:pt x="1022884" y="761365"/>
                  </a:lnTo>
                  <a:lnTo>
                    <a:pt x="1064186" y="753664"/>
                  </a:lnTo>
                  <a:lnTo>
                    <a:pt x="1107665" y="746640"/>
                  </a:lnTo>
                  <a:lnTo>
                    <a:pt x="1153539" y="740398"/>
                  </a:lnTo>
                  <a:lnTo>
                    <a:pt x="1202027" y="735049"/>
                  </a:lnTo>
                  <a:lnTo>
                    <a:pt x="1253345" y="730700"/>
                  </a:lnTo>
                  <a:lnTo>
                    <a:pt x="1307712" y="727460"/>
                  </a:lnTo>
                  <a:lnTo>
                    <a:pt x="1365346" y="725436"/>
                  </a:lnTo>
                  <a:lnTo>
                    <a:pt x="1426464" y="724738"/>
                  </a:lnTo>
                  <a:lnTo>
                    <a:pt x="1426464" y="0"/>
                  </a:lnTo>
                  <a:close/>
                </a:path>
              </a:pathLst>
            </a:custGeom>
            <a:solidFill>
              <a:srgbClr val="00E3A8"/>
            </a:solidFill>
          </p:spPr>
          <p:txBody>
            <a:bodyPr wrap="square" lIns="0" tIns="0" rIns="0" bIns="0" rtlCol="0"/>
            <a:lstStyle/>
            <a:p>
              <a:endParaRPr/>
            </a:p>
          </p:txBody>
        </p:sp>
        <p:sp>
          <p:nvSpPr>
            <p:cNvPr id="49" name="object 49"/>
            <p:cNvSpPr/>
            <p:nvPr/>
          </p:nvSpPr>
          <p:spPr>
            <a:xfrm>
              <a:off x="7620762" y="4927853"/>
              <a:ext cx="1426845" cy="892175"/>
            </a:xfrm>
            <a:custGeom>
              <a:avLst/>
              <a:gdLst/>
              <a:ahLst/>
              <a:cxnLst/>
              <a:rect l="l" t="t" r="r" b="b"/>
              <a:pathLst>
                <a:path w="1426845" h="892175">
                  <a:moveTo>
                    <a:pt x="0" y="0"/>
                  </a:moveTo>
                  <a:lnTo>
                    <a:pt x="1426464" y="0"/>
                  </a:lnTo>
                  <a:lnTo>
                    <a:pt x="1426464" y="724738"/>
                  </a:lnTo>
                  <a:lnTo>
                    <a:pt x="1365346" y="725436"/>
                  </a:lnTo>
                  <a:lnTo>
                    <a:pt x="1307712" y="727460"/>
                  </a:lnTo>
                  <a:lnTo>
                    <a:pt x="1253345" y="730700"/>
                  </a:lnTo>
                  <a:lnTo>
                    <a:pt x="1202027" y="735049"/>
                  </a:lnTo>
                  <a:lnTo>
                    <a:pt x="1153539" y="740398"/>
                  </a:lnTo>
                  <a:lnTo>
                    <a:pt x="1107665" y="746640"/>
                  </a:lnTo>
                  <a:lnTo>
                    <a:pt x="1064186" y="753664"/>
                  </a:lnTo>
                  <a:lnTo>
                    <a:pt x="1022884" y="761365"/>
                  </a:lnTo>
                  <a:lnTo>
                    <a:pt x="983543" y="769632"/>
                  </a:lnTo>
                  <a:lnTo>
                    <a:pt x="945943" y="778359"/>
                  </a:lnTo>
                  <a:lnTo>
                    <a:pt x="875099" y="796755"/>
                  </a:lnTo>
                  <a:lnTo>
                    <a:pt x="808610" y="815689"/>
                  </a:lnTo>
                  <a:lnTo>
                    <a:pt x="776454" y="825086"/>
                  </a:lnTo>
                  <a:lnTo>
                    <a:pt x="744734" y="834292"/>
                  </a:lnTo>
                  <a:lnTo>
                    <a:pt x="681729" y="851701"/>
                  </a:lnTo>
                  <a:lnTo>
                    <a:pt x="617853" y="867047"/>
                  </a:lnTo>
                  <a:lnTo>
                    <a:pt x="551364" y="879466"/>
                  </a:lnTo>
                  <a:lnTo>
                    <a:pt x="480520" y="888090"/>
                  </a:lnTo>
                  <a:lnTo>
                    <a:pt x="403579" y="892055"/>
                  </a:lnTo>
                  <a:lnTo>
                    <a:pt x="362277" y="892019"/>
                  </a:lnTo>
                  <a:lnTo>
                    <a:pt x="318798" y="890493"/>
                  </a:lnTo>
                  <a:lnTo>
                    <a:pt x="272924" y="887369"/>
                  </a:lnTo>
                  <a:lnTo>
                    <a:pt x="224436" y="882539"/>
                  </a:lnTo>
                  <a:lnTo>
                    <a:pt x="173118" y="875895"/>
                  </a:lnTo>
                  <a:lnTo>
                    <a:pt x="118751" y="867327"/>
                  </a:lnTo>
                  <a:lnTo>
                    <a:pt x="61117" y="856729"/>
                  </a:lnTo>
                  <a:lnTo>
                    <a:pt x="0" y="843991"/>
                  </a:lnTo>
                  <a:lnTo>
                    <a:pt x="0" y="0"/>
                  </a:lnTo>
                  <a:close/>
                </a:path>
              </a:pathLst>
            </a:custGeom>
            <a:ln w="25908">
              <a:solidFill>
                <a:srgbClr val="00A779"/>
              </a:solidFill>
            </a:ln>
          </p:spPr>
          <p:txBody>
            <a:bodyPr wrap="square" lIns="0" tIns="0" rIns="0" bIns="0" rtlCol="0"/>
            <a:lstStyle/>
            <a:p>
              <a:endParaRPr/>
            </a:p>
          </p:txBody>
        </p:sp>
      </p:grpSp>
      <p:sp>
        <p:nvSpPr>
          <p:cNvPr id="50" name="object 50"/>
          <p:cNvSpPr txBox="1"/>
          <p:nvPr/>
        </p:nvSpPr>
        <p:spPr>
          <a:xfrm>
            <a:off x="3885610" y="2509044"/>
            <a:ext cx="633248" cy="314244"/>
          </a:xfrm>
          <a:prstGeom prst="rect">
            <a:avLst/>
          </a:prstGeom>
        </p:spPr>
        <p:txBody>
          <a:bodyPr vert="horz" wrap="square" lIns="0" tIns="6405" rIns="0" bIns="0" rtlCol="0">
            <a:spAutoFit/>
          </a:bodyPr>
          <a:lstStyle/>
          <a:p>
            <a:pPr algn="ctr">
              <a:spcBef>
                <a:spcPts val="50"/>
              </a:spcBef>
            </a:pPr>
            <a:r>
              <a:rPr sz="1000" spc="-3" dirty="0">
                <a:latin typeface="Tahoma"/>
                <a:cs typeface="Tahoma"/>
              </a:rPr>
              <a:t>End</a:t>
            </a:r>
            <a:r>
              <a:rPr sz="1000" spc="-28" dirty="0">
                <a:latin typeface="Tahoma"/>
                <a:cs typeface="Tahoma"/>
              </a:rPr>
              <a:t> </a:t>
            </a:r>
            <a:r>
              <a:rPr sz="1000" dirty="0">
                <a:latin typeface="Tahoma"/>
                <a:cs typeface="Tahoma"/>
              </a:rPr>
              <a:t>of</a:t>
            </a:r>
            <a:r>
              <a:rPr sz="1000" spc="-15" dirty="0">
                <a:latin typeface="Tahoma"/>
                <a:cs typeface="Tahoma"/>
              </a:rPr>
              <a:t> </a:t>
            </a:r>
            <a:r>
              <a:rPr sz="1000" spc="-3" dirty="0">
                <a:latin typeface="Tahoma"/>
                <a:cs typeface="Tahoma"/>
              </a:rPr>
              <a:t>first</a:t>
            </a:r>
            <a:endParaRPr sz="1000">
              <a:latin typeface="Tahoma"/>
              <a:cs typeface="Tahoma"/>
            </a:endParaRPr>
          </a:p>
          <a:p>
            <a:pPr algn="ctr">
              <a:lnSpc>
                <a:spcPct val="100000"/>
              </a:lnSpc>
            </a:pPr>
            <a:r>
              <a:rPr sz="1000" spc="-3" dirty="0">
                <a:latin typeface="Tahoma"/>
                <a:cs typeface="Tahoma"/>
              </a:rPr>
              <a:t>iteration</a:t>
            </a:r>
            <a:endParaRPr sz="1000">
              <a:latin typeface="Tahoma"/>
              <a:cs typeface="Tahoma"/>
            </a:endParaRPr>
          </a:p>
        </p:txBody>
      </p:sp>
      <p:sp>
        <p:nvSpPr>
          <p:cNvPr id="52" name="object 52"/>
          <p:cNvSpPr txBox="1"/>
          <p:nvPr/>
        </p:nvSpPr>
        <p:spPr>
          <a:xfrm>
            <a:off x="4442472" y="3109761"/>
            <a:ext cx="111410" cy="114512"/>
          </a:xfrm>
          <a:prstGeom prst="rect">
            <a:avLst/>
          </a:prstGeom>
        </p:spPr>
        <p:txBody>
          <a:bodyPr vert="horz" wrap="square" lIns="0" tIns="6725" rIns="0" bIns="0" rtlCol="0">
            <a:spAutoFit/>
          </a:bodyPr>
          <a:lstStyle/>
          <a:p>
            <a:pPr marL="6405">
              <a:spcBef>
                <a:spcPts val="53"/>
              </a:spcBef>
            </a:pPr>
            <a:r>
              <a:rPr sz="700" dirty="0">
                <a:latin typeface="Tahoma"/>
                <a:cs typeface="Tahoma"/>
              </a:rPr>
              <a:t>42</a:t>
            </a:r>
            <a:endParaRPr sz="700">
              <a:latin typeface="Tahoma"/>
              <a:cs typeface="Tahoma"/>
            </a:endParaRPr>
          </a:p>
        </p:txBody>
      </p:sp>
      <p:sp>
        <p:nvSpPr>
          <p:cNvPr id="51" name="object 51"/>
          <p:cNvSpPr txBox="1">
            <a:spLocks noGrp="1"/>
          </p:cNvSpPr>
          <p:nvPr>
            <p:ph type="title"/>
          </p:nvPr>
        </p:nvSpPr>
        <p:spPr>
          <a:xfrm>
            <a:off x="231785" y="345498"/>
            <a:ext cx="23018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4160" y="1036488"/>
            <a:ext cx="2207085" cy="437355"/>
          </a:xfrm>
          <a:prstGeom prst="rect">
            <a:avLst/>
          </a:prstGeom>
        </p:spPr>
        <p:txBody>
          <a:bodyPr vert="horz" wrap="square" lIns="0" tIns="6405" rIns="0" bIns="0" rtlCol="0">
            <a:spAutoFit/>
          </a:bodyPr>
          <a:lstStyle/>
          <a:p>
            <a:pPr marL="156593">
              <a:spcBef>
                <a:spcPts val="50"/>
              </a:spcBef>
              <a:tabLst>
                <a:tab pos="691057" algn="l"/>
                <a:tab pos="1253702" algn="l"/>
                <a:tab pos="1775358" algn="l"/>
              </a:tabLst>
            </a:pPr>
            <a:r>
              <a:rPr sz="900" spc="-53" dirty="0">
                <a:latin typeface="Times New Roman"/>
                <a:cs typeface="Times New Roman"/>
              </a:rPr>
              <a:t>(</a:t>
            </a:r>
            <a:r>
              <a:rPr sz="900" spc="-151" dirty="0">
                <a:latin typeface="Times New Roman"/>
                <a:cs typeface="Times New Roman"/>
              </a:rPr>
              <a:t>1</a:t>
            </a:r>
            <a:r>
              <a:rPr sz="900" spc="23" dirty="0">
                <a:latin typeface="Times New Roman"/>
                <a:cs typeface="Times New Roman"/>
              </a:rPr>
              <a:t>,</a:t>
            </a:r>
            <a:r>
              <a:rPr sz="900" spc="-78" dirty="0">
                <a:latin typeface="Times New Roman"/>
                <a:cs typeface="Times New Roman"/>
              </a:rPr>
              <a:t> </a:t>
            </a:r>
            <a:r>
              <a:rPr sz="900" spc="-151" dirty="0">
                <a:latin typeface="Times New Roman"/>
                <a:cs typeface="Times New Roman"/>
              </a:rPr>
              <a:t>1</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48"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83" dirty="0">
                <a:latin typeface="Times New Roman"/>
                <a:cs typeface="Times New Roman"/>
              </a:rPr>
              <a:t>(</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78" dirty="0">
                <a:latin typeface="Times New Roman"/>
                <a:cs typeface="Times New Roman"/>
              </a:rPr>
              <a:t> </a:t>
            </a:r>
            <a:r>
              <a:rPr sz="900" spc="-139" dirty="0">
                <a:latin typeface="Times New Roman"/>
                <a:cs typeface="Times New Roman"/>
              </a:rPr>
              <a:t>1</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50" dirty="0">
                <a:latin typeface="Times New Roman"/>
                <a:cs typeface="Times New Roman"/>
              </a:rPr>
              <a:t>(</a:t>
            </a:r>
            <a:r>
              <a:rPr sz="900" spc="-154" dirty="0">
                <a:latin typeface="Times New Roman"/>
                <a:cs typeface="Times New Roman"/>
              </a:rPr>
              <a:t>1</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50"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78" dirty="0">
                <a:latin typeface="Times New Roman"/>
                <a:cs typeface="Times New Roman"/>
              </a:rPr>
              <a:t>(</a:t>
            </a:r>
            <a:r>
              <a:rPr sz="900" spc="-66" dirty="0">
                <a:latin typeface="Times New Roman"/>
                <a:cs typeface="Times New Roman"/>
              </a:rPr>
              <a:t>0</a:t>
            </a:r>
            <a:r>
              <a:rPr sz="900" spc="23" dirty="0">
                <a:latin typeface="Times New Roman"/>
                <a:cs typeface="Times New Roman"/>
              </a:rPr>
              <a:t>,</a:t>
            </a:r>
            <a:r>
              <a:rPr sz="900" spc="-103" dirty="0">
                <a:latin typeface="Times New Roman"/>
                <a:cs typeface="Times New Roman"/>
              </a:rPr>
              <a:t> </a:t>
            </a:r>
            <a:r>
              <a:rPr sz="900" spc="-66" dirty="0">
                <a:latin typeface="Times New Roman"/>
                <a:cs typeface="Times New Roman"/>
              </a:rPr>
              <a:t>0</a:t>
            </a:r>
            <a:r>
              <a:rPr sz="900" spc="23" dirty="0">
                <a:latin typeface="Times New Roman"/>
                <a:cs typeface="Times New Roman"/>
              </a:rPr>
              <a:t>,</a:t>
            </a:r>
            <a:r>
              <a:rPr sz="900" spc="-73" dirty="0">
                <a:latin typeface="Times New Roman"/>
                <a:cs typeface="Times New Roman"/>
              </a:rPr>
              <a:t> </a:t>
            </a:r>
            <a:r>
              <a:rPr sz="900" spc="-156" dirty="0">
                <a:latin typeface="Times New Roman"/>
                <a:cs typeface="Times New Roman"/>
              </a:rPr>
              <a:t>1</a:t>
            </a:r>
            <a:r>
              <a:rPr sz="900" spc="23" dirty="0">
                <a:latin typeface="Times New Roman"/>
                <a:cs typeface="Times New Roman"/>
              </a:rPr>
              <a:t>,</a:t>
            </a:r>
            <a:r>
              <a:rPr sz="900" spc="-73" dirty="0">
                <a:latin typeface="Times New Roman"/>
                <a:cs typeface="Times New Roman"/>
              </a:rPr>
              <a:t> </a:t>
            </a:r>
            <a:r>
              <a:rPr sz="900" spc="-144" dirty="0">
                <a:latin typeface="Times New Roman"/>
                <a:cs typeface="Times New Roman"/>
              </a:rPr>
              <a:t>1</a:t>
            </a:r>
            <a:r>
              <a:rPr sz="900" spc="33" dirty="0">
                <a:latin typeface="Times New Roman"/>
                <a:cs typeface="Times New Roman"/>
              </a:rPr>
              <a:t>)</a:t>
            </a:r>
            <a:endParaRPr sz="900">
              <a:latin typeface="Times New Roman"/>
              <a:cs typeface="Times New Roman"/>
            </a:endParaRPr>
          </a:p>
          <a:p>
            <a:pPr>
              <a:lnSpc>
                <a:spcPct val="100000"/>
              </a:lnSpc>
            </a:pPr>
            <a:endParaRPr sz="900">
              <a:latin typeface="Times New Roman"/>
              <a:cs typeface="Times New Roman"/>
            </a:endParaRPr>
          </a:p>
          <a:p>
            <a:pPr marL="25618">
              <a:spcBef>
                <a:spcPts val="3"/>
              </a:spcBef>
              <a:tabLst>
                <a:tab pos="1351693" algn="l"/>
              </a:tabLst>
            </a:pPr>
            <a:r>
              <a:rPr sz="900" spc="-20" dirty="0">
                <a:latin typeface="Tahoma"/>
                <a:cs typeface="Tahoma"/>
              </a:rPr>
              <a:t>R</a:t>
            </a:r>
            <a:r>
              <a:rPr sz="900" spc="-3" dirty="0">
                <a:latin typeface="Tahoma"/>
                <a:cs typeface="Tahoma"/>
              </a:rPr>
              <a:t>educ</a:t>
            </a:r>
            <a:r>
              <a:rPr sz="900" dirty="0">
                <a:latin typeface="Tahoma"/>
                <a:cs typeface="Tahoma"/>
              </a:rPr>
              <a:t>e </a:t>
            </a:r>
            <a:r>
              <a:rPr sz="900" spc="-3" dirty="0">
                <a:latin typeface="Tahoma"/>
                <a:cs typeface="Tahoma"/>
              </a:rPr>
              <a:t>th</a:t>
            </a:r>
            <a:r>
              <a:rPr sz="900" dirty="0">
                <a:latin typeface="Tahoma"/>
                <a:cs typeface="Tahoma"/>
              </a:rPr>
              <a:t>e</a:t>
            </a:r>
            <a:r>
              <a:rPr sz="900" spc="-8" dirty="0">
                <a:latin typeface="Tahoma"/>
                <a:cs typeface="Tahoma"/>
              </a:rPr>
              <a:t> </a:t>
            </a:r>
            <a:r>
              <a:rPr sz="900" dirty="0">
                <a:latin typeface="Tahoma"/>
                <a:cs typeface="Tahoma"/>
              </a:rPr>
              <a:t>learn</a:t>
            </a:r>
            <a:r>
              <a:rPr sz="900" spc="-5" dirty="0">
                <a:latin typeface="Tahoma"/>
                <a:cs typeface="Tahoma"/>
              </a:rPr>
              <a:t>i</a:t>
            </a:r>
            <a:r>
              <a:rPr sz="900" dirty="0">
                <a:latin typeface="Tahoma"/>
                <a:cs typeface="Tahoma"/>
              </a:rPr>
              <a:t>ng </a:t>
            </a:r>
            <a:r>
              <a:rPr sz="900" spc="-20" dirty="0">
                <a:latin typeface="Tahoma"/>
                <a:cs typeface="Tahoma"/>
              </a:rPr>
              <a:t>r</a:t>
            </a:r>
            <a:r>
              <a:rPr sz="900" dirty="0">
                <a:latin typeface="Tahoma"/>
                <a:cs typeface="Tahoma"/>
              </a:rPr>
              <a:t>ate	</a:t>
            </a:r>
            <a:r>
              <a:rPr sz="1500" spc="-11" baseline="1424" dirty="0">
                <a:latin typeface="Symbol"/>
                <a:cs typeface="Symbol"/>
              </a:rPr>
              <a:t></a:t>
            </a:r>
            <a:r>
              <a:rPr sz="1500" spc="61" baseline="1424" dirty="0">
                <a:latin typeface="Times New Roman"/>
                <a:cs typeface="Times New Roman"/>
              </a:rPr>
              <a:t> </a:t>
            </a:r>
            <a:r>
              <a:rPr sz="1400" spc="151" baseline="1501" dirty="0">
                <a:latin typeface="Symbol"/>
                <a:cs typeface="Symbol"/>
              </a:rPr>
              <a:t></a:t>
            </a:r>
            <a:r>
              <a:rPr sz="1400" spc="-56" baseline="1501" dirty="0">
                <a:latin typeface="Times New Roman"/>
                <a:cs typeface="Times New Roman"/>
              </a:rPr>
              <a:t>0</a:t>
            </a:r>
            <a:r>
              <a:rPr sz="800" spc="68" baseline="-23809" dirty="0">
                <a:latin typeface="Times New Roman"/>
                <a:cs typeface="Times New Roman"/>
              </a:rPr>
              <a:t>/</a:t>
            </a:r>
            <a:r>
              <a:rPr sz="1400" spc="26" baseline="1501" dirty="0">
                <a:latin typeface="Times New Roman"/>
                <a:cs typeface="Times New Roman"/>
              </a:rPr>
              <a:t>5</a:t>
            </a:r>
            <a:r>
              <a:rPr sz="1400" spc="-178" baseline="1501" dirty="0">
                <a:latin typeface="Times New Roman"/>
                <a:cs typeface="Times New Roman"/>
              </a:rPr>
              <a:t> </a:t>
            </a:r>
            <a:r>
              <a:rPr sz="1400" spc="49" baseline="1501" dirty="0">
                <a:latin typeface="Symbol"/>
                <a:cs typeface="Symbol"/>
              </a:rPr>
              <a:t></a:t>
            </a:r>
            <a:r>
              <a:rPr sz="1400" spc="-56" baseline="1501" dirty="0">
                <a:latin typeface="Times New Roman"/>
                <a:cs typeface="Times New Roman"/>
              </a:rPr>
              <a:t>0</a:t>
            </a:r>
            <a:r>
              <a:rPr sz="800" spc="19" baseline="-23809" dirty="0">
                <a:latin typeface="Times New Roman"/>
                <a:cs typeface="Times New Roman"/>
              </a:rPr>
              <a:t>/</a:t>
            </a:r>
            <a:r>
              <a:rPr sz="1400" spc="26" baseline="1501" dirty="0">
                <a:latin typeface="Times New Roman"/>
                <a:cs typeface="Times New Roman"/>
              </a:rPr>
              <a:t>6</a:t>
            </a:r>
            <a:r>
              <a:rPr sz="1400" spc="-52" baseline="1501" dirty="0">
                <a:latin typeface="Times New Roman"/>
                <a:cs typeface="Times New Roman"/>
              </a:rPr>
              <a:t> </a:t>
            </a:r>
            <a:r>
              <a:rPr sz="1400" spc="151" baseline="1501" dirty="0">
                <a:latin typeface="Symbol"/>
                <a:cs typeface="Symbol"/>
              </a:rPr>
              <a:t></a:t>
            </a:r>
            <a:r>
              <a:rPr sz="1400" spc="-52" baseline="1501" dirty="0">
                <a:latin typeface="Times New Roman"/>
                <a:cs typeface="Times New Roman"/>
              </a:rPr>
              <a:t>0</a:t>
            </a:r>
            <a:r>
              <a:rPr sz="800" spc="11" baseline="-23809" dirty="0">
                <a:latin typeface="Times New Roman"/>
                <a:cs typeface="Times New Roman"/>
              </a:rPr>
              <a:t>/</a:t>
            </a:r>
            <a:r>
              <a:rPr sz="800" spc="-125" baseline="-23809" dirty="0">
                <a:latin typeface="Times New Roman"/>
                <a:cs typeface="Times New Roman"/>
              </a:rPr>
              <a:t> </a:t>
            </a:r>
            <a:r>
              <a:rPr sz="1400" spc="26" baseline="1501" dirty="0">
                <a:latin typeface="Times New Roman"/>
                <a:cs typeface="Times New Roman"/>
              </a:rPr>
              <a:t>3</a:t>
            </a:r>
            <a:endParaRPr sz="1400" baseline="1501">
              <a:latin typeface="Times New Roman"/>
              <a:cs typeface="Times New Roman"/>
            </a:endParaRPr>
          </a:p>
        </p:txBody>
      </p:sp>
      <p:sp>
        <p:nvSpPr>
          <p:cNvPr id="3" name="object 3"/>
          <p:cNvSpPr txBox="1"/>
          <p:nvPr/>
        </p:nvSpPr>
        <p:spPr>
          <a:xfrm>
            <a:off x="257398" y="1672926"/>
            <a:ext cx="3488629" cy="524558"/>
          </a:xfrm>
          <a:prstGeom prst="rect">
            <a:avLst/>
          </a:prstGeom>
        </p:spPr>
        <p:txBody>
          <a:bodyPr vert="horz" wrap="square" lIns="0" tIns="6405" rIns="0" bIns="0" rtlCol="0">
            <a:spAutoFit/>
          </a:bodyPr>
          <a:lstStyle/>
          <a:p>
            <a:pPr marL="19214">
              <a:spcBef>
                <a:spcPts val="50"/>
              </a:spcBef>
            </a:pPr>
            <a:r>
              <a:rPr sz="900" dirty="0">
                <a:latin typeface="Tahoma"/>
                <a:cs typeface="Tahoma"/>
              </a:rPr>
              <a:t>The</a:t>
            </a:r>
            <a:r>
              <a:rPr sz="900" spc="-13" dirty="0">
                <a:latin typeface="Tahoma"/>
                <a:cs typeface="Tahoma"/>
              </a:rPr>
              <a:t> </a:t>
            </a:r>
            <a:r>
              <a:rPr sz="900" spc="-3" dirty="0">
                <a:latin typeface="Tahoma"/>
                <a:cs typeface="Tahoma"/>
              </a:rPr>
              <a:t>weights </a:t>
            </a:r>
            <a:r>
              <a:rPr sz="900" dirty="0">
                <a:latin typeface="Tahoma"/>
                <a:cs typeface="Tahoma"/>
              </a:rPr>
              <a:t>update</a:t>
            </a:r>
            <a:r>
              <a:rPr sz="900" spc="-3" dirty="0">
                <a:latin typeface="Tahoma"/>
                <a:cs typeface="Tahoma"/>
              </a:rPr>
              <a:t> equations are now:</a:t>
            </a:r>
            <a:endParaRPr sz="900">
              <a:latin typeface="Tahoma"/>
              <a:cs typeface="Tahoma"/>
            </a:endParaRPr>
          </a:p>
          <a:p>
            <a:pPr marL="842847">
              <a:spcBef>
                <a:spcPts val="840"/>
              </a:spcBef>
            </a:pPr>
            <a:r>
              <a:rPr sz="900" i="1" spc="-10" dirty="0">
                <a:latin typeface="Times New Roman"/>
                <a:cs typeface="Times New Roman"/>
              </a:rPr>
              <a:t>w</a:t>
            </a:r>
            <a:r>
              <a:rPr sz="800" i="1" spc="-15" baseline="-25000" dirty="0">
                <a:latin typeface="Times New Roman"/>
                <a:cs typeface="Times New Roman"/>
              </a:rPr>
              <a:t>ij</a:t>
            </a:r>
            <a:r>
              <a:rPr sz="800" i="1" spc="-34" baseline="-25000" dirty="0">
                <a:latin typeface="Times New Roman"/>
                <a:cs typeface="Times New Roman"/>
              </a:rPr>
              <a:t> </a:t>
            </a:r>
            <a:r>
              <a:rPr sz="900" spc="13" dirty="0">
                <a:latin typeface="Times New Roman"/>
                <a:cs typeface="Times New Roman"/>
              </a:rPr>
              <a:t>(</a:t>
            </a:r>
            <a:r>
              <a:rPr sz="900" i="1" spc="13" dirty="0">
                <a:latin typeface="Times New Roman"/>
                <a:cs typeface="Times New Roman"/>
              </a:rPr>
              <a:t>new</a:t>
            </a:r>
            <a:r>
              <a:rPr sz="900" spc="13" dirty="0">
                <a:latin typeface="Times New Roman"/>
                <a:cs typeface="Times New Roman"/>
              </a:rPr>
              <a:t>)</a:t>
            </a:r>
            <a:r>
              <a:rPr sz="900" spc="-23" dirty="0">
                <a:latin typeface="Times New Roman"/>
                <a:cs typeface="Times New Roman"/>
              </a:rPr>
              <a:t> </a:t>
            </a:r>
            <a:r>
              <a:rPr sz="900" spc="38" dirty="0">
                <a:latin typeface="Symbol"/>
                <a:cs typeface="Symbol"/>
              </a:rPr>
              <a:t></a:t>
            </a:r>
            <a:r>
              <a:rPr sz="900" spc="-23" dirty="0">
                <a:latin typeface="Times New Roman"/>
                <a:cs typeface="Times New Roman"/>
              </a:rPr>
              <a:t> </a:t>
            </a:r>
            <a:r>
              <a:rPr sz="900" i="1" spc="-10" dirty="0">
                <a:latin typeface="Times New Roman"/>
                <a:cs typeface="Times New Roman"/>
              </a:rPr>
              <a:t>w</a:t>
            </a:r>
            <a:r>
              <a:rPr sz="800" i="1" spc="-15" baseline="-25000" dirty="0">
                <a:latin typeface="Times New Roman"/>
                <a:cs typeface="Times New Roman"/>
              </a:rPr>
              <a:t>ij</a:t>
            </a:r>
            <a:r>
              <a:rPr sz="800" i="1" spc="-38" baseline="-25000" dirty="0">
                <a:latin typeface="Times New Roman"/>
                <a:cs typeface="Times New Roman"/>
              </a:rPr>
              <a:t> </a:t>
            </a:r>
            <a:r>
              <a:rPr sz="900" spc="30" dirty="0">
                <a:latin typeface="Times New Roman"/>
                <a:cs typeface="Times New Roman"/>
              </a:rPr>
              <a:t>(</a:t>
            </a:r>
            <a:r>
              <a:rPr sz="900" i="1" spc="30" dirty="0">
                <a:latin typeface="Times New Roman"/>
                <a:cs typeface="Times New Roman"/>
              </a:rPr>
              <a:t>old</a:t>
            </a:r>
            <a:r>
              <a:rPr sz="900" spc="30" dirty="0">
                <a:latin typeface="Times New Roman"/>
                <a:cs typeface="Times New Roman"/>
              </a:rPr>
              <a:t>)</a:t>
            </a:r>
            <a:r>
              <a:rPr sz="900" spc="-57" dirty="0">
                <a:latin typeface="Times New Roman"/>
                <a:cs typeface="Times New Roman"/>
              </a:rPr>
              <a:t> </a:t>
            </a:r>
            <a:r>
              <a:rPr sz="900" spc="25" dirty="0">
                <a:latin typeface="Symbol"/>
                <a:cs typeface="Symbol"/>
              </a:rPr>
              <a:t></a:t>
            </a:r>
            <a:r>
              <a:rPr sz="900" spc="25" dirty="0">
                <a:latin typeface="Times New Roman"/>
                <a:cs typeface="Times New Roman"/>
              </a:rPr>
              <a:t>0</a:t>
            </a:r>
            <a:r>
              <a:rPr sz="800" spc="38" baseline="-25000" dirty="0">
                <a:latin typeface="Times New Roman"/>
                <a:cs typeface="Times New Roman"/>
              </a:rPr>
              <a:t>/</a:t>
            </a:r>
            <a:r>
              <a:rPr sz="800" spc="-117" baseline="-25000" dirty="0">
                <a:latin typeface="Times New Roman"/>
                <a:cs typeface="Times New Roman"/>
              </a:rPr>
              <a:t> </a:t>
            </a:r>
            <a:r>
              <a:rPr sz="900" spc="35" dirty="0">
                <a:latin typeface="Times New Roman"/>
                <a:cs typeface="Times New Roman"/>
              </a:rPr>
              <a:t>3</a:t>
            </a:r>
            <a:r>
              <a:rPr sz="900" spc="-96" dirty="0">
                <a:latin typeface="Times New Roman"/>
                <a:cs typeface="Times New Roman"/>
              </a:rPr>
              <a:t> </a:t>
            </a:r>
            <a:r>
              <a:rPr sz="900" spc="23" dirty="0">
                <a:latin typeface="Times New Roman"/>
                <a:cs typeface="Times New Roman"/>
              </a:rPr>
              <a:t>[</a:t>
            </a:r>
            <a:r>
              <a:rPr sz="900" i="1" spc="23" dirty="0">
                <a:latin typeface="Times New Roman"/>
                <a:cs typeface="Times New Roman"/>
              </a:rPr>
              <a:t>x</a:t>
            </a:r>
            <a:r>
              <a:rPr sz="800" i="1" spc="34" baseline="-25000" dirty="0">
                <a:latin typeface="Times New Roman"/>
                <a:cs typeface="Times New Roman"/>
              </a:rPr>
              <a:t>i</a:t>
            </a:r>
            <a:r>
              <a:rPr sz="800" i="1" spc="200" baseline="-25000" dirty="0">
                <a:latin typeface="Times New Roman"/>
                <a:cs typeface="Times New Roman"/>
              </a:rPr>
              <a:t> </a:t>
            </a:r>
            <a:r>
              <a:rPr sz="900" spc="38" dirty="0">
                <a:latin typeface="Symbol"/>
                <a:cs typeface="Symbol"/>
              </a:rPr>
              <a:t></a:t>
            </a:r>
            <a:r>
              <a:rPr sz="900" spc="-55" dirty="0">
                <a:latin typeface="Times New Roman"/>
                <a:cs typeface="Times New Roman"/>
              </a:rPr>
              <a:t> </a:t>
            </a:r>
            <a:r>
              <a:rPr sz="900" i="1" spc="-10" dirty="0">
                <a:latin typeface="Times New Roman"/>
                <a:cs typeface="Times New Roman"/>
              </a:rPr>
              <a:t>w</a:t>
            </a:r>
            <a:r>
              <a:rPr sz="800" i="1" spc="-15" baseline="-25000" dirty="0">
                <a:latin typeface="Times New Roman"/>
                <a:cs typeface="Times New Roman"/>
              </a:rPr>
              <a:t>ij</a:t>
            </a:r>
            <a:r>
              <a:rPr sz="800" i="1" spc="-45" baseline="-25000" dirty="0">
                <a:latin typeface="Times New Roman"/>
                <a:cs typeface="Times New Roman"/>
              </a:rPr>
              <a:t> </a:t>
            </a:r>
            <a:r>
              <a:rPr sz="900" spc="25" dirty="0">
                <a:latin typeface="Times New Roman"/>
                <a:cs typeface="Times New Roman"/>
              </a:rPr>
              <a:t>(</a:t>
            </a:r>
            <a:r>
              <a:rPr sz="900" i="1" spc="25" dirty="0">
                <a:latin typeface="Times New Roman"/>
                <a:cs typeface="Times New Roman"/>
              </a:rPr>
              <a:t>old</a:t>
            </a:r>
            <a:r>
              <a:rPr sz="900" spc="25" dirty="0">
                <a:latin typeface="Times New Roman"/>
                <a:cs typeface="Times New Roman"/>
              </a:rPr>
              <a:t>)]</a:t>
            </a:r>
            <a:r>
              <a:rPr sz="900" spc="-61" dirty="0">
                <a:latin typeface="Times New Roman"/>
                <a:cs typeface="Times New Roman"/>
              </a:rPr>
              <a:t> </a:t>
            </a:r>
            <a:r>
              <a:rPr sz="900" spc="38" dirty="0">
                <a:latin typeface="Symbol"/>
                <a:cs typeface="Symbol"/>
              </a:rPr>
              <a:t></a:t>
            </a:r>
            <a:r>
              <a:rPr sz="900" spc="-141" dirty="0">
                <a:latin typeface="Times New Roman"/>
                <a:cs typeface="Times New Roman"/>
              </a:rPr>
              <a:t> </a:t>
            </a:r>
            <a:r>
              <a:rPr sz="900" spc="-5" dirty="0">
                <a:latin typeface="Times New Roman"/>
                <a:cs typeface="Times New Roman"/>
              </a:rPr>
              <a:t>0</a:t>
            </a:r>
            <a:r>
              <a:rPr sz="800" spc="-8" baseline="-25000" dirty="0">
                <a:latin typeface="Times New Roman"/>
                <a:cs typeface="Times New Roman"/>
              </a:rPr>
              <a:t>/</a:t>
            </a:r>
            <a:r>
              <a:rPr sz="800" spc="-117" baseline="-25000" dirty="0">
                <a:latin typeface="Times New Roman"/>
                <a:cs typeface="Times New Roman"/>
              </a:rPr>
              <a:t> </a:t>
            </a:r>
            <a:r>
              <a:rPr sz="900" spc="35" dirty="0">
                <a:latin typeface="Times New Roman"/>
                <a:cs typeface="Times New Roman"/>
              </a:rPr>
              <a:t>7</a:t>
            </a:r>
            <a:r>
              <a:rPr sz="900" spc="-23" dirty="0">
                <a:latin typeface="Times New Roman"/>
                <a:cs typeface="Times New Roman"/>
              </a:rPr>
              <a:t> </a:t>
            </a:r>
            <a:r>
              <a:rPr sz="900" i="1" spc="-10" dirty="0">
                <a:latin typeface="Times New Roman"/>
                <a:cs typeface="Times New Roman"/>
              </a:rPr>
              <a:t>w</a:t>
            </a:r>
            <a:r>
              <a:rPr sz="800" i="1" spc="-15" baseline="-25000" dirty="0">
                <a:latin typeface="Times New Roman"/>
                <a:cs typeface="Times New Roman"/>
              </a:rPr>
              <a:t>ij</a:t>
            </a:r>
            <a:r>
              <a:rPr sz="800" i="1" spc="-49" baseline="-25000" dirty="0">
                <a:latin typeface="Times New Roman"/>
                <a:cs typeface="Times New Roman"/>
              </a:rPr>
              <a:t> </a:t>
            </a:r>
            <a:r>
              <a:rPr sz="900" spc="30" dirty="0">
                <a:latin typeface="Times New Roman"/>
                <a:cs typeface="Times New Roman"/>
              </a:rPr>
              <a:t>(</a:t>
            </a:r>
            <a:r>
              <a:rPr sz="900" i="1" spc="30" dirty="0">
                <a:latin typeface="Times New Roman"/>
                <a:cs typeface="Times New Roman"/>
              </a:rPr>
              <a:t>old</a:t>
            </a:r>
            <a:r>
              <a:rPr sz="900" spc="30" dirty="0">
                <a:latin typeface="Times New Roman"/>
                <a:cs typeface="Times New Roman"/>
              </a:rPr>
              <a:t>)</a:t>
            </a:r>
            <a:r>
              <a:rPr sz="900" spc="-57" dirty="0">
                <a:latin typeface="Times New Roman"/>
                <a:cs typeface="Times New Roman"/>
              </a:rPr>
              <a:t> </a:t>
            </a:r>
            <a:r>
              <a:rPr sz="900" spc="28" dirty="0">
                <a:latin typeface="Symbol"/>
                <a:cs typeface="Symbol"/>
              </a:rPr>
              <a:t></a:t>
            </a:r>
            <a:r>
              <a:rPr sz="900" spc="28" dirty="0">
                <a:latin typeface="Times New Roman"/>
                <a:cs typeface="Times New Roman"/>
              </a:rPr>
              <a:t>0</a:t>
            </a:r>
            <a:r>
              <a:rPr sz="800" spc="41" baseline="-25000" dirty="0">
                <a:latin typeface="Times New Roman"/>
                <a:cs typeface="Times New Roman"/>
              </a:rPr>
              <a:t>/</a:t>
            </a:r>
            <a:r>
              <a:rPr sz="800" spc="-121" baseline="-25000" dirty="0">
                <a:latin typeface="Times New Roman"/>
                <a:cs typeface="Times New Roman"/>
              </a:rPr>
              <a:t> </a:t>
            </a:r>
            <a:r>
              <a:rPr sz="900" spc="35" dirty="0">
                <a:latin typeface="Times New Roman"/>
                <a:cs typeface="Times New Roman"/>
              </a:rPr>
              <a:t>3</a:t>
            </a:r>
            <a:r>
              <a:rPr sz="900" spc="18" dirty="0">
                <a:latin typeface="Times New Roman"/>
                <a:cs typeface="Times New Roman"/>
              </a:rPr>
              <a:t> </a:t>
            </a:r>
            <a:r>
              <a:rPr sz="900" i="1" dirty="0">
                <a:latin typeface="Times New Roman"/>
                <a:cs typeface="Times New Roman"/>
              </a:rPr>
              <a:t>x</a:t>
            </a:r>
            <a:r>
              <a:rPr sz="800" i="1" baseline="-25000" dirty="0">
                <a:latin typeface="Times New Roman"/>
                <a:cs typeface="Times New Roman"/>
              </a:rPr>
              <a:t>i</a:t>
            </a:r>
            <a:endParaRPr sz="800" baseline="-25000">
              <a:latin typeface="Times New Roman"/>
              <a:cs typeface="Times New Roman"/>
            </a:endParaRPr>
          </a:p>
        </p:txBody>
      </p:sp>
      <p:grpSp>
        <p:nvGrpSpPr>
          <p:cNvPr id="4" name="object 4"/>
          <p:cNvGrpSpPr/>
          <p:nvPr/>
        </p:nvGrpSpPr>
        <p:grpSpPr>
          <a:xfrm>
            <a:off x="3874021" y="1032072"/>
            <a:ext cx="666223" cy="820646"/>
            <a:chOff x="7684007" y="2045207"/>
            <a:chExt cx="1321435" cy="1626235"/>
          </a:xfrm>
        </p:grpSpPr>
        <p:sp>
          <p:nvSpPr>
            <p:cNvPr id="5" name="object 5"/>
            <p:cNvSpPr/>
            <p:nvPr/>
          </p:nvSpPr>
          <p:spPr>
            <a:xfrm>
              <a:off x="7696961" y="2058161"/>
              <a:ext cx="1295400" cy="1600200"/>
            </a:xfrm>
            <a:custGeom>
              <a:avLst/>
              <a:gdLst/>
              <a:ahLst/>
              <a:cxnLst/>
              <a:rect l="l" t="t" r="r" b="b"/>
              <a:pathLst>
                <a:path w="1295400" h="1600200">
                  <a:moveTo>
                    <a:pt x="1126236" y="0"/>
                  </a:moveTo>
                  <a:lnTo>
                    <a:pt x="169164" y="0"/>
                  </a:lnTo>
                  <a:lnTo>
                    <a:pt x="169164" y="1095248"/>
                  </a:lnTo>
                  <a:lnTo>
                    <a:pt x="0" y="1095248"/>
                  </a:lnTo>
                  <a:lnTo>
                    <a:pt x="647700" y="1600200"/>
                  </a:lnTo>
                  <a:lnTo>
                    <a:pt x="1295400" y="1095248"/>
                  </a:lnTo>
                  <a:lnTo>
                    <a:pt x="1126236" y="1095248"/>
                  </a:lnTo>
                  <a:lnTo>
                    <a:pt x="1126236" y="0"/>
                  </a:lnTo>
                  <a:close/>
                </a:path>
              </a:pathLst>
            </a:custGeom>
            <a:solidFill>
              <a:srgbClr val="00E3A8"/>
            </a:solidFill>
          </p:spPr>
          <p:txBody>
            <a:bodyPr wrap="square" lIns="0" tIns="0" rIns="0" bIns="0" rtlCol="0"/>
            <a:lstStyle/>
            <a:p>
              <a:endParaRPr/>
            </a:p>
          </p:txBody>
        </p:sp>
        <p:sp>
          <p:nvSpPr>
            <p:cNvPr id="6" name="object 6"/>
            <p:cNvSpPr/>
            <p:nvPr/>
          </p:nvSpPr>
          <p:spPr>
            <a:xfrm>
              <a:off x="7696961" y="2058161"/>
              <a:ext cx="1295400" cy="1600200"/>
            </a:xfrm>
            <a:custGeom>
              <a:avLst/>
              <a:gdLst/>
              <a:ahLst/>
              <a:cxnLst/>
              <a:rect l="l" t="t" r="r" b="b"/>
              <a:pathLst>
                <a:path w="1295400" h="1600200">
                  <a:moveTo>
                    <a:pt x="0" y="1095248"/>
                  </a:moveTo>
                  <a:lnTo>
                    <a:pt x="169164" y="1095248"/>
                  </a:lnTo>
                  <a:lnTo>
                    <a:pt x="169164" y="0"/>
                  </a:lnTo>
                  <a:lnTo>
                    <a:pt x="1126236" y="0"/>
                  </a:lnTo>
                  <a:lnTo>
                    <a:pt x="1126236" y="1095248"/>
                  </a:lnTo>
                  <a:lnTo>
                    <a:pt x="1295400" y="1095248"/>
                  </a:lnTo>
                  <a:lnTo>
                    <a:pt x="647700" y="1600200"/>
                  </a:lnTo>
                  <a:lnTo>
                    <a:pt x="0" y="1095248"/>
                  </a:lnTo>
                  <a:close/>
                </a:path>
              </a:pathLst>
            </a:custGeom>
            <a:ln w="25908">
              <a:solidFill>
                <a:srgbClr val="00A779"/>
              </a:solidFill>
            </a:ln>
          </p:spPr>
          <p:txBody>
            <a:bodyPr wrap="square" lIns="0" tIns="0" rIns="0" bIns="0" rtlCol="0"/>
            <a:lstStyle/>
            <a:p>
              <a:endParaRPr/>
            </a:p>
          </p:txBody>
        </p:sp>
      </p:grpSp>
      <p:sp>
        <p:nvSpPr>
          <p:cNvPr id="7" name="object 7"/>
          <p:cNvSpPr txBox="1"/>
          <p:nvPr/>
        </p:nvSpPr>
        <p:spPr>
          <a:xfrm>
            <a:off x="4008354" y="1218696"/>
            <a:ext cx="397941" cy="252365"/>
          </a:xfrm>
          <a:prstGeom prst="rect">
            <a:avLst/>
          </a:prstGeom>
        </p:spPr>
        <p:txBody>
          <a:bodyPr vert="horz" wrap="square" lIns="0" tIns="6084" rIns="0" bIns="0" rtlCol="0">
            <a:spAutoFit/>
          </a:bodyPr>
          <a:lstStyle/>
          <a:p>
            <a:pPr marL="35546">
              <a:spcBef>
                <a:spcPts val="48"/>
              </a:spcBef>
            </a:pPr>
            <a:r>
              <a:rPr sz="800" spc="-5" dirty="0">
                <a:latin typeface="Tahoma"/>
                <a:cs typeface="Tahoma"/>
              </a:rPr>
              <a:t>Second</a:t>
            </a:r>
            <a:endParaRPr sz="800">
              <a:latin typeface="Tahoma"/>
              <a:cs typeface="Tahoma"/>
            </a:endParaRPr>
          </a:p>
          <a:p>
            <a:pPr marL="6405"/>
            <a:r>
              <a:rPr sz="800" spc="-5" dirty="0">
                <a:latin typeface="Tahoma"/>
                <a:cs typeface="Tahoma"/>
              </a:rPr>
              <a:t>Iteration</a:t>
            </a:r>
            <a:endParaRPr sz="800">
              <a:latin typeface="Tahoma"/>
              <a:cs typeface="Tahoma"/>
            </a:endParaRPr>
          </a:p>
        </p:txBody>
      </p:sp>
      <p:sp>
        <p:nvSpPr>
          <p:cNvPr id="37" name="object 37"/>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45</a:t>
            </a:fld>
            <a:endParaRPr sz="700">
              <a:latin typeface="Tahoma"/>
              <a:cs typeface="Tahoma"/>
            </a:endParaRPr>
          </a:p>
        </p:txBody>
      </p:sp>
      <p:sp>
        <p:nvSpPr>
          <p:cNvPr id="8" name="object 8"/>
          <p:cNvSpPr txBox="1"/>
          <p:nvPr/>
        </p:nvSpPr>
        <p:spPr>
          <a:xfrm>
            <a:off x="3046804" y="999459"/>
            <a:ext cx="231465" cy="99770"/>
          </a:xfrm>
          <a:prstGeom prst="rect">
            <a:avLst/>
          </a:prstGeom>
        </p:spPr>
        <p:txBody>
          <a:bodyPr vert="horz" wrap="square" lIns="0" tIns="7365" rIns="0" bIns="0" rtlCol="0">
            <a:spAutoFit/>
          </a:bodyPr>
          <a:lstStyle/>
          <a:p>
            <a:pPr marL="19214">
              <a:spcBef>
                <a:spcPts val="57"/>
              </a:spcBef>
            </a:pPr>
            <a:r>
              <a:rPr sz="600" spc="15" dirty="0">
                <a:latin typeface="Symbol"/>
                <a:cs typeface="Symbol"/>
              </a:rPr>
              <a:t></a:t>
            </a:r>
            <a:r>
              <a:rPr sz="800" spc="22" baseline="2525" dirty="0">
                <a:latin typeface="Times New Roman"/>
                <a:cs typeface="Times New Roman"/>
              </a:rPr>
              <a:t>0</a:t>
            </a:r>
            <a:r>
              <a:rPr sz="500" spc="22" baseline="-21367" dirty="0">
                <a:latin typeface="Times New Roman"/>
                <a:cs typeface="Times New Roman"/>
              </a:rPr>
              <a:t>/</a:t>
            </a:r>
            <a:r>
              <a:rPr sz="800" spc="22" baseline="2525" dirty="0">
                <a:latin typeface="Times New Roman"/>
                <a:cs typeface="Times New Roman"/>
              </a:rPr>
              <a:t>032</a:t>
            </a:r>
            <a:endParaRPr sz="800" baseline="2525">
              <a:latin typeface="Times New Roman"/>
              <a:cs typeface="Times New Roman"/>
            </a:endParaRPr>
          </a:p>
        </p:txBody>
      </p:sp>
      <p:sp>
        <p:nvSpPr>
          <p:cNvPr id="9" name="object 9"/>
          <p:cNvSpPr txBox="1"/>
          <p:nvPr/>
        </p:nvSpPr>
        <p:spPr>
          <a:xfrm>
            <a:off x="3306911" y="999459"/>
            <a:ext cx="231145" cy="99770"/>
          </a:xfrm>
          <a:prstGeom prst="rect">
            <a:avLst/>
          </a:prstGeom>
        </p:spPr>
        <p:txBody>
          <a:bodyPr vert="horz" wrap="square" lIns="0" tIns="7365" rIns="0" bIns="0" rtlCol="0">
            <a:spAutoFit/>
          </a:bodyPr>
          <a:lstStyle/>
          <a:p>
            <a:pPr marL="19214">
              <a:spcBef>
                <a:spcPts val="57"/>
              </a:spcBef>
            </a:pPr>
            <a:r>
              <a:rPr sz="800" spc="22" baseline="2525" dirty="0">
                <a:latin typeface="Times New Roman"/>
                <a:cs typeface="Times New Roman"/>
              </a:rPr>
              <a:t>0</a:t>
            </a:r>
            <a:r>
              <a:rPr sz="500" spc="22" baseline="-21367" dirty="0">
                <a:latin typeface="Times New Roman"/>
                <a:cs typeface="Times New Roman"/>
              </a:rPr>
              <a:t>/</a:t>
            </a:r>
            <a:r>
              <a:rPr sz="800" spc="22" baseline="2525" dirty="0">
                <a:latin typeface="Times New Roman"/>
                <a:cs typeface="Times New Roman"/>
              </a:rPr>
              <a:t>968</a:t>
            </a:r>
            <a:r>
              <a:rPr sz="600" spc="15" dirty="0">
                <a:latin typeface="Symbol"/>
                <a:cs typeface="Symbol"/>
              </a:rPr>
              <a:t></a:t>
            </a:r>
            <a:endParaRPr sz="600">
              <a:latin typeface="Symbol"/>
              <a:cs typeface="Symbol"/>
            </a:endParaRPr>
          </a:p>
        </p:txBody>
      </p:sp>
      <p:sp>
        <p:nvSpPr>
          <p:cNvPr id="10" name="object 10"/>
          <p:cNvSpPr txBox="1"/>
          <p:nvPr/>
        </p:nvSpPr>
        <p:spPr>
          <a:xfrm>
            <a:off x="3358155" y="1151998"/>
            <a:ext cx="24651" cy="52634"/>
          </a:xfrm>
          <a:prstGeom prst="rect">
            <a:avLst/>
          </a:prstGeom>
        </p:spPr>
        <p:txBody>
          <a:bodyPr vert="horz" wrap="square" lIns="0" tIns="6405" rIns="0" bIns="0" rtlCol="0">
            <a:spAutoFit/>
          </a:bodyPr>
          <a:lstStyle/>
          <a:p>
            <a:pPr marL="6405">
              <a:spcBef>
                <a:spcPts val="50"/>
              </a:spcBef>
            </a:pPr>
            <a:r>
              <a:rPr sz="300" dirty="0">
                <a:latin typeface="Times New Roman"/>
                <a:cs typeface="Times New Roman"/>
              </a:rPr>
              <a:t>/</a:t>
            </a:r>
            <a:endParaRPr sz="300">
              <a:latin typeface="Times New Roman"/>
              <a:cs typeface="Times New Roman"/>
            </a:endParaRPr>
          </a:p>
        </p:txBody>
      </p:sp>
      <p:sp>
        <p:nvSpPr>
          <p:cNvPr id="11" name="object 11"/>
          <p:cNvSpPr txBox="1"/>
          <p:nvPr/>
        </p:nvSpPr>
        <p:spPr>
          <a:xfrm>
            <a:off x="3358355" y="1366550"/>
            <a:ext cx="24651" cy="52634"/>
          </a:xfrm>
          <a:prstGeom prst="rect">
            <a:avLst/>
          </a:prstGeom>
        </p:spPr>
        <p:txBody>
          <a:bodyPr vert="horz" wrap="square" lIns="0" tIns="6405" rIns="0" bIns="0" rtlCol="0">
            <a:spAutoFit/>
          </a:bodyPr>
          <a:lstStyle/>
          <a:p>
            <a:pPr marL="6405">
              <a:spcBef>
                <a:spcPts val="50"/>
              </a:spcBef>
            </a:pPr>
            <a:r>
              <a:rPr sz="300" dirty="0">
                <a:latin typeface="Times New Roman"/>
                <a:cs typeface="Times New Roman"/>
              </a:rPr>
              <a:t>/</a:t>
            </a:r>
            <a:endParaRPr sz="300">
              <a:latin typeface="Times New Roman"/>
              <a:cs typeface="Times New Roman"/>
            </a:endParaRPr>
          </a:p>
        </p:txBody>
      </p:sp>
      <p:sp>
        <p:nvSpPr>
          <p:cNvPr id="12" name="object 12"/>
          <p:cNvSpPr txBox="1"/>
          <p:nvPr/>
        </p:nvSpPr>
        <p:spPr>
          <a:xfrm>
            <a:off x="3046804" y="1103704"/>
            <a:ext cx="231465" cy="99770"/>
          </a:xfrm>
          <a:prstGeom prst="rect">
            <a:avLst/>
          </a:prstGeom>
        </p:spPr>
        <p:txBody>
          <a:bodyPr vert="horz" wrap="square" lIns="0" tIns="7365" rIns="0" bIns="0" rtlCol="0">
            <a:spAutoFit/>
          </a:bodyPr>
          <a:lstStyle/>
          <a:p>
            <a:pPr marL="19214">
              <a:spcBef>
                <a:spcPts val="57"/>
              </a:spcBef>
            </a:pPr>
            <a:r>
              <a:rPr sz="800" spc="22" baseline="30303" dirty="0">
                <a:latin typeface="Symbol"/>
                <a:cs typeface="Symbol"/>
              </a:rPr>
              <a:t></a:t>
            </a:r>
            <a:r>
              <a:rPr sz="600" spc="15" dirty="0">
                <a:latin typeface="Times New Roman"/>
                <a:cs typeface="Times New Roman"/>
              </a:rPr>
              <a:t>0</a:t>
            </a:r>
            <a:r>
              <a:rPr sz="600" spc="-25" dirty="0">
                <a:latin typeface="Times New Roman"/>
                <a:cs typeface="Times New Roman"/>
              </a:rPr>
              <a:t> </a:t>
            </a:r>
            <a:r>
              <a:rPr sz="600" spc="8" dirty="0">
                <a:latin typeface="Times New Roman"/>
                <a:cs typeface="Times New Roman"/>
              </a:rPr>
              <a:t>096</a:t>
            </a:r>
            <a:endParaRPr sz="600">
              <a:latin typeface="Times New Roman"/>
              <a:cs typeface="Times New Roman"/>
            </a:endParaRPr>
          </a:p>
        </p:txBody>
      </p:sp>
      <p:sp>
        <p:nvSpPr>
          <p:cNvPr id="13" name="object 13"/>
          <p:cNvSpPr txBox="1"/>
          <p:nvPr/>
        </p:nvSpPr>
        <p:spPr>
          <a:xfrm>
            <a:off x="3046804" y="1210882"/>
            <a:ext cx="231465" cy="99770"/>
          </a:xfrm>
          <a:prstGeom prst="rect">
            <a:avLst/>
          </a:prstGeom>
        </p:spPr>
        <p:txBody>
          <a:bodyPr vert="horz" wrap="square" lIns="0" tIns="7365" rIns="0" bIns="0" rtlCol="0">
            <a:spAutoFit/>
          </a:bodyPr>
          <a:lstStyle/>
          <a:p>
            <a:pPr marL="19214">
              <a:spcBef>
                <a:spcPts val="57"/>
              </a:spcBef>
            </a:pPr>
            <a:r>
              <a:rPr sz="800" spc="22" baseline="7575" dirty="0">
                <a:latin typeface="Symbol"/>
                <a:cs typeface="Symbol"/>
              </a:rPr>
              <a:t></a:t>
            </a:r>
            <a:r>
              <a:rPr sz="600" spc="15" dirty="0">
                <a:latin typeface="Times New Roman"/>
                <a:cs typeface="Times New Roman"/>
              </a:rPr>
              <a:t>0</a:t>
            </a:r>
            <a:r>
              <a:rPr sz="500" spc="22" baseline="-25641" dirty="0">
                <a:latin typeface="Times New Roman"/>
                <a:cs typeface="Times New Roman"/>
              </a:rPr>
              <a:t>/</a:t>
            </a:r>
            <a:r>
              <a:rPr sz="600" spc="15" dirty="0">
                <a:latin typeface="Times New Roman"/>
                <a:cs typeface="Times New Roman"/>
              </a:rPr>
              <a:t>680</a:t>
            </a:r>
            <a:endParaRPr sz="600">
              <a:latin typeface="Times New Roman"/>
              <a:cs typeface="Times New Roman"/>
            </a:endParaRPr>
          </a:p>
        </p:txBody>
      </p:sp>
      <p:sp>
        <p:nvSpPr>
          <p:cNvPr id="14" name="object 14"/>
          <p:cNvSpPr txBox="1"/>
          <p:nvPr/>
        </p:nvSpPr>
        <p:spPr>
          <a:xfrm>
            <a:off x="2915688" y="1157098"/>
            <a:ext cx="250033" cy="99770"/>
          </a:xfrm>
          <a:prstGeom prst="rect">
            <a:avLst/>
          </a:prstGeom>
        </p:spPr>
        <p:txBody>
          <a:bodyPr vert="horz" wrap="square" lIns="0" tIns="7365" rIns="0" bIns="0" rtlCol="0">
            <a:spAutoFit/>
          </a:bodyPr>
          <a:lstStyle/>
          <a:p>
            <a:pPr marL="19214">
              <a:spcBef>
                <a:spcPts val="57"/>
              </a:spcBef>
            </a:pPr>
            <a:r>
              <a:rPr sz="600" b="1" spc="13" dirty="0">
                <a:latin typeface="Times New Roman"/>
                <a:cs typeface="Times New Roman"/>
              </a:rPr>
              <a:t>w</a:t>
            </a:r>
            <a:r>
              <a:rPr sz="600" b="1" spc="5" dirty="0">
                <a:latin typeface="Times New Roman"/>
                <a:cs typeface="Times New Roman"/>
              </a:rPr>
              <a:t> </a:t>
            </a:r>
            <a:r>
              <a:rPr sz="600" spc="10" dirty="0">
                <a:latin typeface="Symbol"/>
                <a:cs typeface="Symbol"/>
              </a:rPr>
              <a:t></a:t>
            </a:r>
            <a:r>
              <a:rPr sz="600" dirty="0">
                <a:latin typeface="Times New Roman"/>
                <a:cs typeface="Times New Roman"/>
              </a:rPr>
              <a:t> </a:t>
            </a:r>
            <a:r>
              <a:rPr sz="800" spc="11" baseline="17676" dirty="0">
                <a:latin typeface="Symbol"/>
                <a:cs typeface="Symbol"/>
              </a:rPr>
              <a:t></a:t>
            </a:r>
            <a:r>
              <a:rPr sz="800" spc="11" baseline="17676" dirty="0">
                <a:latin typeface="Times New Roman"/>
                <a:cs typeface="Times New Roman"/>
              </a:rPr>
              <a:t> </a:t>
            </a:r>
            <a:r>
              <a:rPr sz="800" spc="19" baseline="17676" dirty="0">
                <a:latin typeface="Times New Roman"/>
                <a:cs typeface="Times New Roman"/>
              </a:rPr>
              <a:t> </a:t>
            </a:r>
            <a:r>
              <a:rPr sz="500" baseline="47008" dirty="0">
                <a:latin typeface="Times New Roman"/>
                <a:cs typeface="Times New Roman"/>
              </a:rPr>
              <a:t>/</a:t>
            </a:r>
            <a:endParaRPr sz="500" baseline="47008">
              <a:latin typeface="Times New Roman"/>
              <a:cs typeface="Times New Roman"/>
            </a:endParaRPr>
          </a:p>
        </p:txBody>
      </p:sp>
      <p:sp>
        <p:nvSpPr>
          <p:cNvPr id="15" name="object 15"/>
          <p:cNvSpPr txBox="1"/>
          <p:nvPr/>
        </p:nvSpPr>
        <p:spPr>
          <a:xfrm>
            <a:off x="3306474" y="1103704"/>
            <a:ext cx="231465" cy="99770"/>
          </a:xfrm>
          <a:prstGeom prst="rect">
            <a:avLst/>
          </a:prstGeom>
        </p:spPr>
        <p:txBody>
          <a:bodyPr vert="horz" wrap="square" lIns="0" tIns="7365" rIns="0" bIns="0" rtlCol="0">
            <a:spAutoFit/>
          </a:bodyPr>
          <a:lstStyle/>
          <a:p>
            <a:pPr marL="19214">
              <a:spcBef>
                <a:spcPts val="57"/>
              </a:spcBef>
            </a:pPr>
            <a:r>
              <a:rPr sz="600" spc="10" dirty="0">
                <a:latin typeface="Times New Roman"/>
                <a:cs typeface="Times New Roman"/>
              </a:rPr>
              <a:t>0</a:t>
            </a:r>
            <a:r>
              <a:rPr sz="600" spc="-33" dirty="0">
                <a:latin typeface="Times New Roman"/>
                <a:cs typeface="Times New Roman"/>
              </a:rPr>
              <a:t> </a:t>
            </a:r>
            <a:r>
              <a:rPr sz="600" spc="13" dirty="0">
                <a:latin typeface="Times New Roman"/>
                <a:cs typeface="Times New Roman"/>
              </a:rPr>
              <a:t>304</a:t>
            </a:r>
            <a:r>
              <a:rPr sz="800" spc="19" baseline="30303" dirty="0">
                <a:latin typeface="Symbol"/>
                <a:cs typeface="Symbol"/>
              </a:rPr>
              <a:t></a:t>
            </a:r>
            <a:endParaRPr sz="800" baseline="30303">
              <a:latin typeface="Symbol"/>
              <a:cs typeface="Symbol"/>
            </a:endParaRPr>
          </a:p>
        </p:txBody>
      </p:sp>
      <p:sp>
        <p:nvSpPr>
          <p:cNvPr id="16" name="object 16"/>
          <p:cNvSpPr txBox="1"/>
          <p:nvPr/>
        </p:nvSpPr>
        <p:spPr>
          <a:xfrm>
            <a:off x="3046804" y="1318257"/>
            <a:ext cx="231145" cy="99770"/>
          </a:xfrm>
          <a:prstGeom prst="rect">
            <a:avLst/>
          </a:prstGeom>
        </p:spPr>
        <p:txBody>
          <a:bodyPr vert="horz" wrap="square" lIns="0" tIns="7365" rIns="0" bIns="0" rtlCol="0">
            <a:spAutoFit/>
          </a:bodyPr>
          <a:lstStyle/>
          <a:p>
            <a:pPr marL="19214">
              <a:spcBef>
                <a:spcPts val="57"/>
              </a:spcBef>
            </a:pPr>
            <a:r>
              <a:rPr sz="800" spc="26" baseline="37878" dirty="0">
                <a:latin typeface="Symbol"/>
                <a:cs typeface="Symbol"/>
              </a:rPr>
              <a:t></a:t>
            </a:r>
            <a:r>
              <a:rPr sz="600" spc="18" dirty="0">
                <a:latin typeface="Times New Roman"/>
                <a:cs typeface="Times New Roman"/>
              </a:rPr>
              <a:t>0</a:t>
            </a:r>
            <a:r>
              <a:rPr sz="600" spc="-33" dirty="0">
                <a:latin typeface="Times New Roman"/>
                <a:cs typeface="Times New Roman"/>
              </a:rPr>
              <a:t> </a:t>
            </a:r>
            <a:r>
              <a:rPr sz="600" spc="8" dirty="0">
                <a:latin typeface="Times New Roman"/>
                <a:cs typeface="Times New Roman"/>
              </a:rPr>
              <a:t>984</a:t>
            </a:r>
            <a:endParaRPr sz="600">
              <a:latin typeface="Times New Roman"/>
              <a:cs typeface="Times New Roman"/>
            </a:endParaRPr>
          </a:p>
        </p:txBody>
      </p:sp>
      <p:sp>
        <p:nvSpPr>
          <p:cNvPr id="17" name="object 17"/>
          <p:cNvSpPr txBox="1"/>
          <p:nvPr/>
        </p:nvSpPr>
        <p:spPr>
          <a:xfrm>
            <a:off x="3046804" y="1339575"/>
            <a:ext cx="119414" cy="99770"/>
          </a:xfrm>
          <a:prstGeom prst="rect">
            <a:avLst/>
          </a:prstGeom>
        </p:spPr>
        <p:txBody>
          <a:bodyPr vert="horz" wrap="square" lIns="0" tIns="7365" rIns="0" bIns="0" rtlCol="0">
            <a:spAutoFit/>
          </a:bodyPr>
          <a:lstStyle/>
          <a:p>
            <a:pPr marL="19214">
              <a:spcBef>
                <a:spcPts val="57"/>
              </a:spcBef>
            </a:pPr>
            <a:r>
              <a:rPr sz="800" spc="-155" baseline="10101" dirty="0">
                <a:latin typeface="Symbol"/>
                <a:cs typeface="Symbol"/>
              </a:rPr>
              <a:t></a:t>
            </a:r>
            <a:r>
              <a:rPr sz="600" spc="-103" dirty="0">
                <a:latin typeface="Symbol"/>
                <a:cs typeface="Symbol"/>
              </a:rPr>
              <a:t></a:t>
            </a:r>
            <a:r>
              <a:rPr sz="600" spc="48" dirty="0">
                <a:latin typeface="Times New Roman"/>
                <a:cs typeface="Times New Roman"/>
              </a:rPr>
              <a:t> </a:t>
            </a:r>
            <a:r>
              <a:rPr sz="500" baseline="4273" dirty="0">
                <a:latin typeface="Times New Roman"/>
                <a:cs typeface="Times New Roman"/>
              </a:rPr>
              <a:t>/</a:t>
            </a:r>
            <a:endParaRPr sz="500" baseline="4273">
              <a:latin typeface="Times New Roman"/>
              <a:cs typeface="Times New Roman"/>
            </a:endParaRPr>
          </a:p>
        </p:txBody>
      </p:sp>
      <p:sp>
        <p:nvSpPr>
          <p:cNvPr id="18" name="object 18"/>
          <p:cNvSpPr txBox="1"/>
          <p:nvPr/>
        </p:nvSpPr>
        <p:spPr>
          <a:xfrm>
            <a:off x="3306561" y="1318257"/>
            <a:ext cx="231465" cy="99770"/>
          </a:xfrm>
          <a:prstGeom prst="rect">
            <a:avLst/>
          </a:prstGeom>
        </p:spPr>
        <p:txBody>
          <a:bodyPr vert="horz" wrap="square" lIns="0" tIns="7365" rIns="0" bIns="0" rtlCol="0">
            <a:spAutoFit/>
          </a:bodyPr>
          <a:lstStyle/>
          <a:p>
            <a:pPr marL="19214">
              <a:spcBef>
                <a:spcPts val="57"/>
              </a:spcBef>
            </a:pPr>
            <a:r>
              <a:rPr sz="600" spc="10" dirty="0">
                <a:latin typeface="Times New Roman"/>
                <a:cs typeface="Times New Roman"/>
              </a:rPr>
              <a:t>0</a:t>
            </a:r>
            <a:r>
              <a:rPr sz="600" spc="-25" dirty="0">
                <a:latin typeface="Times New Roman"/>
                <a:cs typeface="Times New Roman"/>
              </a:rPr>
              <a:t> </a:t>
            </a:r>
            <a:r>
              <a:rPr sz="600" spc="10" dirty="0">
                <a:latin typeface="Times New Roman"/>
                <a:cs typeface="Times New Roman"/>
              </a:rPr>
              <a:t>048</a:t>
            </a:r>
            <a:r>
              <a:rPr sz="800" spc="15" baseline="37878" dirty="0">
                <a:latin typeface="Symbol"/>
                <a:cs typeface="Symbol"/>
              </a:rPr>
              <a:t></a:t>
            </a:r>
            <a:endParaRPr sz="800" baseline="37878">
              <a:latin typeface="Symbol"/>
              <a:cs typeface="Symbol"/>
            </a:endParaRPr>
          </a:p>
        </p:txBody>
      </p:sp>
      <p:sp>
        <p:nvSpPr>
          <p:cNvPr id="19" name="object 19"/>
          <p:cNvSpPr txBox="1"/>
          <p:nvPr/>
        </p:nvSpPr>
        <p:spPr>
          <a:xfrm>
            <a:off x="3484289" y="1134215"/>
            <a:ext cx="40979" cy="99770"/>
          </a:xfrm>
          <a:prstGeom prst="rect">
            <a:avLst/>
          </a:prstGeom>
        </p:spPr>
        <p:txBody>
          <a:bodyPr vert="horz" wrap="square" lIns="0" tIns="7365" rIns="0" bIns="0" rtlCol="0">
            <a:spAutoFit/>
          </a:bodyPr>
          <a:lstStyle/>
          <a:p>
            <a:pPr marL="6405">
              <a:spcBef>
                <a:spcPts val="57"/>
              </a:spcBef>
            </a:pPr>
            <a:r>
              <a:rPr sz="600" spc="8" dirty="0">
                <a:latin typeface="Symbol"/>
                <a:cs typeface="Symbol"/>
              </a:rPr>
              <a:t></a:t>
            </a:r>
            <a:endParaRPr sz="600">
              <a:latin typeface="Symbol"/>
              <a:cs typeface="Symbol"/>
            </a:endParaRPr>
          </a:p>
        </p:txBody>
      </p:sp>
      <p:sp>
        <p:nvSpPr>
          <p:cNvPr id="20" name="object 20"/>
          <p:cNvSpPr txBox="1"/>
          <p:nvPr/>
        </p:nvSpPr>
        <p:spPr>
          <a:xfrm>
            <a:off x="3309323" y="1210883"/>
            <a:ext cx="228904" cy="99770"/>
          </a:xfrm>
          <a:prstGeom prst="rect">
            <a:avLst/>
          </a:prstGeom>
        </p:spPr>
        <p:txBody>
          <a:bodyPr vert="horz" wrap="square" lIns="0" tIns="7365" rIns="0" bIns="0" rtlCol="0">
            <a:spAutoFit/>
          </a:bodyPr>
          <a:lstStyle/>
          <a:p>
            <a:pPr marL="19214">
              <a:spcBef>
                <a:spcPts val="57"/>
              </a:spcBef>
            </a:pPr>
            <a:r>
              <a:rPr sz="600" spc="13" dirty="0">
                <a:latin typeface="Times New Roman"/>
                <a:cs typeface="Times New Roman"/>
              </a:rPr>
              <a:t>0</a:t>
            </a:r>
            <a:r>
              <a:rPr sz="500" spc="19" baseline="-25641" dirty="0">
                <a:latin typeface="Times New Roman"/>
                <a:cs typeface="Times New Roman"/>
              </a:rPr>
              <a:t>/</a:t>
            </a:r>
            <a:r>
              <a:rPr sz="600" spc="13" dirty="0">
                <a:latin typeface="Times New Roman"/>
                <a:cs typeface="Times New Roman"/>
              </a:rPr>
              <a:t>112</a:t>
            </a:r>
            <a:r>
              <a:rPr sz="800" spc="19" baseline="7575" dirty="0">
                <a:latin typeface="Symbol"/>
                <a:cs typeface="Symbol"/>
              </a:rPr>
              <a:t></a:t>
            </a:r>
            <a:endParaRPr sz="800" baseline="7575">
              <a:latin typeface="Symbol"/>
              <a:cs typeface="Symbol"/>
            </a:endParaRPr>
          </a:p>
        </p:txBody>
      </p:sp>
      <p:sp>
        <p:nvSpPr>
          <p:cNvPr id="21" name="object 21"/>
          <p:cNvSpPr txBox="1"/>
          <p:nvPr/>
        </p:nvSpPr>
        <p:spPr>
          <a:xfrm>
            <a:off x="3471484" y="1327644"/>
            <a:ext cx="66590" cy="99770"/>
          </a:xfrm>
          <a:prstGeom prst="rect">
            <a:avLst/>
          </a:prstGeom>
        </p:spPr>
        <p:txBody>
          <a:bodyPr vert="horz" wrap="square" lIns="0" tIns="7365" rIns="0" bIns="0" rtlCol="0">
            <a:spAutoFit/>
          </a:bodyPr>
          <a:lstStyle/>
          <a:p>
            <a:pPr marL="19214">
              <a:spcBef>
                <a:spcPts val="57"/>
              </a:spcBef>
            </a:pPr>
            <a:r>
              <a:rPr sz="600" spc="-103" dirty="0">
                <a:latin typeface="Symbol"/>
                <a:cs typeface="Symbol"/>
              </a:rPr>
              <a:t></a:t>
            </a:r>
            <a:r>
              <a:rPr sz="800" spc="-155" baseline="-10101" dirty="0">
                <a:latin typeface="Symbol"/>
                <a:cs typeface="Symbol"/>
              </a:rPr>
              <a:t></a:t>
            </a:r>
            <a:endParaRPr sz="800" baseline="-10101">
              <a:latin typeface="Symbol"/>
              <a:cs typeface="Symbol"/>
            </a:endParaRPr>
          </a:p>
        </p:txBody>
      </p:sp>
      <p:sp>
        <p:nvSpPr>
          <p:cNvPr id="22" name="object 22"/>
          <p:cNvSpPr txBox="1"/>
          <p:nvPr/>
        </p:nvSpPr>
        <p:spPr>
          <a:xfrm>
            <a:off x="3307744" y="2458626"/>
            <a:ext cx="294534" cy="128931"/>
          </a:xfrm>
          <a:prstGeom prst="rect">
            <a:avLst/>
          </a:prstGeom>
        </p:spPr>
        <p:txBody>
          <a:bodyPr vert="horz" wrap="square" lIns="0" tIns="5764" rIns="0" bIns="0" rtlCol="0">
            <a:spAutoFit/>
          </a:bodyPr>
          <a:lstStyle/>
          <a:p>
            <a:pPr marL="19214">
              <a:spcBef>
                <a:spcPts val="45"/>
              </a:spcBef>
            </a:pPr>
            <a:r>
              <a:rPr sz="800" spc="-8" dirty="0">
                <a:latin typeface="Symbol"/>
                <a:cs typeface="Symbol"/>
              </a:rPr>
              <a:t></a:t>
            </a:r>
            <a:r>
              <a:rPr sz="1200" spc="-11" baseline="1736" dirty="0">
                <a:latin typeface="Times New Roman"/>
                <a:cs typeface="Times New Roman"/>
              </a:rPr>
              <a:t>0</a:t>
            </a:r>
            <a:r>
              <a:rPr sz="700" spc="-11" baseline="-21604" dirty="0">
                <a:latin typeface="Times New Roman"/>
                <a:cs typeface="Times New Roman"/>
              </a:rPr>
              <a:t>/</a:t>
            </a:r>
            <a:r>
              <a:rPr sz="1200" spc="-11" baseline="1736" dirty="0">
                <a:latin typeface="Times New Roman"/>
                <a:cs typeface="Times New Roman"/>
              </a:rPr>
              <a:t>016</a:t>
            </a:r>
            <a:endParaRPr sz="1200" baseline="1736">
              <a:latin typeface="Times New Roman"/>
              <a:cs typeface="Times New Roman"/>
            </a:endParaRPr>
          </a:p>
        </p:txBody>
      </p:sp>
      <p:sp>
        <p:nvSpPr>
          <p:cNvPr id="23" name="object 23"/>
          <p:cNvSpPr txBox="1"/>
          <p:nvPr/>
        </p:nvSpPr>
        <p:spPr>
          <a:xfrm>
            <a:off x="3656826" y="2458626"/>
            <a:ext cx="308941" cy="128931"/>
          </a:xfrm>
          <a:prstGeom prst="rect">
            <a:avLst/>
          </a:prstGeom>
        </p:spPr>
        <p:txBody>
          <a:bodyPr vert="horz" wrap="square" lIns="0" tIns="5764" rIns="0" bIns="0" rtlCol="0">
            <a:spAutoFit/>
          </a:bodyPr>
          <a:lstStyle/>
          <a:p>
            <a:pPr marL="19214">
              <a:spcBef>
                <a:spcPts val="45"/>
              </a:spcBef>
            </a:pPr>
            <a:r>
              <a:rPr sz="1200" spc="15" baseline="1736" dirty="0">
                <a:latin typeface="Times New Roman"/>
                <a:cs typeface="Times New Roman"/>
              </a:rPr>
              <a:t>0</a:t>
            </a:r>
            <a:r>
              <a:rPr sz="700" spc="15" baseline="-21604" dirty="0">
                <a:latin typeface="Times New Roman"/>
                <a:cs typeface="Times New Roman"/>
              </a:rPr>
              <a:t>/</a:t>
            </a:r>
            <a:r>
              <a:rPr sz="1200" spc="15" baseline="1736" dirty="0">
                <a:latin typeface="Times New Roman"/>
                <a:cs typeface="Times New Roman"/>
              </a:rPr>
              <a:t>980</a:t>
            </a:r>
            <a:r>
              <a:rPr sz="800" spc="10" dirty="0">
                <a:latin typeface="Symbol"/>
                <a:cs typeface="Symbol"/>
              </a:rPr>
              <a:t></a:t>
            </a:r>
            <a:endParaRPr sz="800">
              <a:latin typeface="Symbol"/>
              <a:cs typeface="Symbol"/>
            </a:endParaRPr>
          </a:p>
        </p:txBody>
      </p:sp>
      <p:sp>
        <p:nvSpPr>
          <p:cNvPr id="24" name="object 24"/>
          <p:cNvSpPr txBox="1"/>
          <p:nvPr/>
        </p:nvSpPr>
        <p:spPr>
          <a:xfrm>
            <a:off x="3716335" y="2676079"/>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25" name="object 25"/>
          <p:cNvSpPr txBox="1"/>
          <p:nvPr/>
        </p:nvSpPr>
        <p:spPr>
          <a:xfrm>
            <a:off x="3307744" y="2633218"/>
            <a:ext cx="137343" cy="128931"/>
          </a:xfrm>
          <a:prstGeom prst="rect">
            <a:avLst/>
          </a:prstGeom>
        </p:spPr>
        <p:txBody>
          <a:bodyPr vert="horz" wrap="square" lIns="0" tIns="5764" rIns="0" bIns="0" rtlCol="0">
            <a:spAutoFit/>
          </a:bodyPr>
          <a:lstStyle/>
          <a:p>
            <a:pPr marL="19214">
              <a:spcBef>
                <a:spcPts val="45"/>
              </a:spcBef>
            </a:pPr>
            <a:r>
              <a:rPr sz="1200" spc="8" baseline="-8680" dirty="0">
                <a:latin typeface="Symbol"/>
                <a:cs typeface="Symbol"/>
              </a:rPr>
              <a:t></a:t>
            </a:r>
            <a:r>
              <a:rPr sz="1200" spc="140" baseline="-8680" dirty="0">
                <a:latin typeface="Times New Roman"/>
                <a:cs typeface="Times New Roman"/>
              </a:rPr>
              <a:t> </a:t>
            </a:r>
            <a:r>
              <a:rPr sz="500" spc="5" dirty="0">
                <a:latin typeface="Times New Roman"/>
                <a:cs typeface="Times New Roman"/>
              </a:rPr>
              <a:t>/</a:t>
            </a:r>
            <a:endParaRPr sz="500">
              <a:latin typeface="Times New Roman"/>
              <a:cs typeface="Times New Roman"/>
            </a:endParaRPr>
          </a:p>
        </p:txBody>
      </p:sp>
      <p:sp>
        <p:nvSpPr>
          <p:cNvPr id="26" name="object 26"/>
          <p:cNvSpPr txBox="1"/>
          <p:nvPr/>
        </p:nvSpPr>
        <p:spPr>
          <a:xfrm>
            <a:off x="3899870" y="2650761"/>
            <a:ext cx="53144" cy="128931"/>
          </a:xfrm>
          <a:prstGeom prst="rect">
            <a:avLst/>
          </a:prstGeom>
        </p:spPr>
        <p:txBody>
          <a:bodyPr vert="horz" wrap="square" lIns="0" tIns="5764" rIns="0" bIns="0" rtlCol="0">
            <a:spAutoFit/>
          </a:bodyPr>
          <a:lstStyle/>
          <a:p>
            <a:pPr marL="6405">
              <a:spcBef>
                <a:spcPts val="45"/>
              </a:spcBef>
            </a:pPr>
            <a:r>
              <a:rPr sz="800" spc="5" dirty="0">
                <a:latin typeface="Symbol"/>
                <a:cs typeface="Symbol"/>
              </a:rPr>
              <a:t></a:t>
            </a:r>
            <a:endParaRPr sz="800">
              <a:latin typeface="Symbol"/>
              <a:cs typeface="Symbol"/>
            </a:endParaRPr>
          </a:p>
        </p:txBody>
      </p:sp>
      <p:sp>
        <p:nvSpPr>
          <p:cNvPr id="27" name="object 27"/>
          <p:cNvSpPr txBox="1"/>
          <p:nvPr/>
        </p:nvSpPr>
        <p:spPr>
          <a:xfrm>
            <a:off x="3320550" y="2842895"/>
            <a:ext cx="53144" cy="128931"/>
          </a:xfrm>
          <a:prstGeom prst="rect">
            <a:avLst/>
          </a:prstGeom>
        </p:spPr>
        <p:txBody>
          <a:bodyPr vert="horz" wrap="square" lIns="0" tIns="5764" rIns="0" bIns="0" rtlCol="0">
            <a:spAutoFit/>
          </a:bodyPr>
          <a:lstStyle/>
          <a:p>
            <a:pPr marL="6405">
              <a:spcBef>
                <a:spcPts val="45"/>
              </a:spcBef>
            </a:pPr>
            <a:r>
              <a:rPr sz="800" spc="5" dirty="0">
                <a:latin typeface="Symbol"/>
                <a:cs typeface="Symbol"/>
              </a:rPr>
              <a:t></a:t>
            </a:r>
            <a:endParaRPr sz="800">
              <a:latin typeface="Symbol"/>
              <a:cs typeface="Symbol"/>
            </a:endParaRPr>
          </a:p>
        </p:txBody>
      </p:sp>
      <p:sp>
        <p:nvSpPr>
          <p:cNvPr id="28" name="object 28"/>
          <p:cNvSpPr txBox="1"/>
          <p:nvPr/>
        </p:nvSpPr>
        <p:spPr>
          <a:xfrm>
            <a:off x="3899870" y="2842895"/>
            <a:ext cx="53144" cy="128931"/>
          </a:xfrm>
          <a:prstGeom prst="rect">
            <a:avLst/>
          </a:prstGeom>
        </p:spPr>
        <p:txBody>
          <a:bodyPr vert="horz" wrap="square" lIns="0" tIns="5764" rIns="0" bIns="0" rtlCol="0">
            <a:spAutoFit/>
          </a:bodyPr>
          <a:lstStyle/>
          <a:p>
            <a:pPr marL="6405">
              <a:spcBef>
                <a:spcPts val="45"/>
              </a:spcBef>
            </a:pPr>
            <a:r>
              <a:rPr sz="800" spc="5" dirty="0">
                <a:latin typeface="Symbol"/>
                <a:cs typeface="Symbol"/>
              </a:rPr>
              <a:t></a:t>
            </a:r>
            <a:endParaRPr sz="800">
              <a:latin typeface="Symbol"/>
              <a:cs typeface="Symbol"/>
            </a:endParaRPr>
          </a:p>
        </p:txBody>
      </p:sp>
      <p:sp>
        <p:nvSpPr>
          <p:cNvPr id="29" name="object 29"/>
          <p:cNvSpPr txBox="1"/>
          <p:nvPr/>
        </p:nvSpPr>
        <p:spPr>
          <a:xfrm>
            <a:off x="3307744" y="2607043"/>
            <a:ext cx="294214" cy="128931"/>
          </a:xfrm>
          <a:prstGeom prst="rect">
            <a:avLst/>
          </a:prstGeom>
        </p:spPr>
        <p:txBody>
          <a:bodyPr vert="horz" wrap="square" lIns="0" tIns="5764" rIns="0" bIns="0" rtlCol="0">
            <a:spAutoFit/>
          </a:bodyPr>
          <a:lstStyle/>
          <a:p>
            <a:pPr marL="19214">
              <a:spcBef>
                <a:spcPts val="45"/>
              </a:spcBef>
            </a:pPr>
            <a:r>
              <a:rPr sz="1200" spc="22" baseline="27777" dirty="0">
                <a:latin typeface="Symbol"/>
                <a:cs typeface="Symbol"/>
              </a:rPr>
              <a:t></a:t>
            </a:r>
            <a:r>
              <a:rPr sz="800" spc="15" dirty="0">
                <a:latin typeface="Times New Roman"/>
                <a:cs typeface="Times New Roman"/>
              </a:rPr>
              <a:t>0047</a:t>
            </a:r>
            <a:endParaRPr sz="800">
              <a:latin typeface="Times New Roman"/>
              <a:cs typeface="Times New Roman"/>
            </a:endParaRPr>
          </a:p>
        </p:txBody>
      </p:sp>
      <p:sp>
        <p:nvSpPr>
          <p:cNvPr id="30" name="object 30"/>
          <p:cNvSpPr txBox="1"/>
          <p:nvPr/>
        </p:nvSpPr>
        <p:spPr>
          <a:xfrm>
            <a:off x="3654352" y="2607043"/>
            <a:ext cx="311502" cy="128931"/>
          </a:xfrm>
          <a:prstGeom prst="rect">
            <a:avLst/>
          </a:prstGeom>
        </p:spPr>
        <p:txBody>
          <a:bodyPr vert="horz" wrap="square" lIns="0" tIns="5764" rIns="0" bIns="0" rtlCol="0">
            <a:spAutoFit/>
          </a:bodyPr>
          <a:lstStyle/>
          <a:p>
            <a:pPr marL="19214">
              <a:spcBef>
                <a:spcPts val="45"/>
              </a:spcBef>
            </a:pPr>
            <a:r>
              <a:rPr sz="800" spc="8" dirty="0">
                <a:latin typeface="Times New Roman"/>
                <a:cs typeface="Times New Roman"/>
              </a:rPr>
              <a:t>0</a:t>
            </a:r>
            <a:r>
              <a:rPr sz="800" spc="-40" dirty="0">
                <a:latin typeface="Times New Roman"/>
                <a:cs typeface="Times New Roman"/>
              </a:rPr>
              <a:t> </a:t>
            </a:r>
            <a:r>
              <a:rPr sz="800" spc="30" dirty="0">
                <a:latin typeface="Times New Roman"/>
                <a:cs typeface="Times New Roman"/>
              </a:rPr>
              <a:t>36</a:t>
            </a:r>
            <a:r>
              <a:rPr sz="800" spc="-18" dirty="0">
                <a:latin typeface="Times New Roman"/>
                <a:cs typeface="Times New Roman"/>
              </a:rPr>
              <a:t>0</a:t>
            </a:r>
            <a:r>
              <a:rPr sz="1200" spc="8" baseline="27777" dirty="0">
                <a:latin typeface="Symbol"/>
                <a:cs typeface="Symbol"/>
              </a:rPr>
              <a:t></a:t>
            </a:r>
            <a:endParaRPr sz="1200" baseline="27777">
              <a:latin typeface="Symbol"/>
              <a:cs typeface="Symbol"/>
            </a:endParaRPr>
          </a:p>
        </p:txBody>
      </p:sp>
      <p:sp>
        <p:nvSpPr>
          <p:cNvPr id="31" name="object 31"/>
          <p:cNvSpPr txBox="1"/>
          <p:nvPr/>
        </p:nvSpPr>
        <p:spPr>
          <a:xfrm>
            <a:off x="3307745" y="2759916"/>
            <a:ext cx="303818" cy="128931"/>
          </a:xfrm>
          <a:prstGeom prst="rect">
            <a:avLst/>
          </a:prstGeom>
        </p:spPr>
        <p:txBody>
          <a:bodyPr vert="horz" wrap="square" lIns="0" tIns="5764" rIns="0" bIns="0" rtlCol="0">
            <a:spAutoFit/>
          </a:bodyPr>
          <a:lstStyle/>
          <a:p>
            <a:pPr marL="19214">
              <a:spcBef>
                <a:spcPts val="45"/>
              </a:spcBef>
            </a:pPr>
            <a:r>
              <a:rPr sz="1200" spc="8" baseline="6944" dirty="0">
                <a:latin typeface="Symbol"/>
                <a:cs typeface="Symbol"/>
              </a:rPr>
              <a:t></a:t>
            </a:r>
            <a:r>
              <a:rPr sz="800" spc="5" dirty="0">
                <a:latin typeface="Times New Roman"/>
                <a:cs typeface="Times New Roman"/>
              </a:rPr>
              <a:t>0</a:t>
            </a:r>
            <a:r>
              <a:rPr sz="700" spc="8" baseline="-24691" dirty="0">
                <a:latin typeface="Times New Roman"/>
                <a:cs typeface="Times New Roman"/>
              </a:rPr>
              <a:t>/</a:t>
            </a:r>
            <a:r>
              <a:rPr sz="800" spc="5" dirty="0">
                <a:latin typeface="Times New Roman"/>
                <a:cs typeface="Times New Roman"/>
              </a:rPr>
              <a:t>630</a:t>
            </a:r>
            <a:endParaRPr sz="800">
              <a:latin typeface="Times New Roman"/>
              <a:cs typeface="Times New Roman"/>
            </a:endParaRPr>
          </a:p>
        </p:txBody>
      </p:sp>
      <p:sp>
        <p:nvSpPr>
          <p:cNvPr id="32" name="object 32"/>
          <p:cNvSpPr txBox="1"/>
          <p:nvPr/>
        </p:nvSpPr>
        <p:spPr>
          <a:xfrm>
            <a:off x="3655642" y="2759916"/>
            <a:ext cx="310221" cy="128931"/>
          </a:xfrm>
          <a:prstGeom prst="rect">
            <a:avLst/>
          </a:prstGeom>
        </p:spPr>
        <p:txBody>
          <a:bodyPr vert="horz" wrap="square" lIns="0" tIns="5764" rIns="0" bIns="0" rtlCol="0">
            <a:spAutoFit/>
          </a:bodyPr>
          <a:lstStyle/>
          <a:p>
            <a:pPr marL="19214">
              <a:spcBef>
                <a:spcPts val="45"/>
              </a:spcBef>
            </a:pPr>
            <a:r>
              <a:rPr sz="800" spc="13" dirty="0">
                <a:latin typeface="Times New Roman"/>
                <a:cs typeface="Times New Roman"/>
              </a:rPr>
              <a:t>0</a:t>
            </a:r>
            <a:r>
              <a:rPr sz="700" spc="19" baseline="-24691" dirty="0">
                <a:latin typeface="Times New Roman"/>
                <a:cs typeface="Times New Roman"/>
              </a:rPr>
              <a:t>/</a:t>
            </a:r>
            <a:r>
              <a:rPr sz="800" spc="13" dirty="0">
                <a:latin typeface="Times New Roman"/>
                <a:cs typeface="Times New Roman"/>
              </a:rPr>
              <a:t>055</a:t>
            </a:r>
            <a:r>
              <a:rPr sz="1200" spc="19" baseline="6944" dirty="0">
                <a:latin typeface="Symbol"/>
                <a:cs typeface="Symbol"/>
              </a:rPr>
              <a:t></a:t>
            </a:r>
            <a:endParaRPr sz="1200" baseline="6944">
              <a:latin typeface="Symbol"/>
              <a:cs typeface="Symbol"/>
            </a:endParaRPr>
          </a:p>
        </p:txBody>
      </p:sp>
      <p:sp>
        <p:nvSpPr>
          <p:cNvPr id="33" name="object 33"/>
          <p:cNvSpPr txBox="1"/>
          <p:nvPr/>
        </p:nvSpPr>
        <p:spPr>
          <a:xfrm>
            <a:off x="3307744" y="2912788"/>
            <a:ext cx="300617" cy="128931"/>
          </a:xfrm>
          <a:prstGeom prst="rect">
            <a:avLst/>
          </a:prstGeom>
        </p:spPr>
        <p:txBody>
          <a:bodyPr vert="horz" wrap="square" lIns="0" tIns="5764" rIns="0" bIns="0" rtlCol="0">
            <a:spAutoFit/>
          </a:bodyPr>
          <a:lstStyle/>
          <a:p>
            <a:pPr marL="19214">
              <a:spcBef>
                <a:spcPts val="45"/>
              </a:spcBef>
            </a:pPr>
            <a:r>
              <a:rPr sz="1200" spc="-68" baseline="-6944" dirty="0">
                <a:latin typeface="Symbol"/>
                <a:cs typeface="Symbol"/>
              </a:rPr>
              <a:t></a:t>
            </a:r>
            <a:r>
              <a:rPr sz="1200" spc="-68" baseline="-15625" dirty="0">
                <a:latin typeface="Symbol"/>
                <a:cs typeface="Symbol"/>
              </a:rPr>
              <a:t></a:t>
            </a:r>
            <a:r>
              <a:rPr sz="800" spc="-45" dirty="0">
                <a:latin typeface="Times New Roman"/>
                <a:cs typeface="Times New Roman"/>
              </a:rPr>
              <a:t>0</a:t>
            </a:r>
            <a:r>
              <a:rPr sz="700" spc="-68" baseline="-24691" dirty="0">
                <a:latin typeface="Times New Roman"/>
                <a:cs typeface="Times New Roman"/>
              </a:rPr>
              <a:t>/</a:t>
            </a:r>
            <a:r>
              <a:rPr sz="800" spc="-45" dirty="0">
                <a:latin typeface="Times New Roman"/>
                <a:cs typeface="Times New Roman"/>
              </a:rPr>
              <a:t>999</a:t>
            </a:r>
            <a:endParaRPr sz="800">
              <a:latin typeface="Times New Roman"/>
              <a:cs typeface="Times New Roman"/>
            </a:endParaRPr>
          </a:p>
        </p:txBody>
      </p:sp>
      <p:sp>
        <p:nvSpPr>
          <p:cNvPr id="34" name="object 34"/>
          <p:cNvSpPr txBox="1"/>
          <p:nvPr/>
        </p:nvSpPr>
        <p:spPr>
          <a:xfrm>
            <a:off x="3656479" y="2912788"/>
            <a:ext cx="309261" cy="128931"/>
          </a:xfrm>
          <a:prstGeom prst="rect">
            <a:avLst/>
          </a:prstGeom>
        </p:spPr>
        <p:txBody>
          <a:bodyPr vert="horz" wrap="square" lIns="0" tIns="5764" rIns="0" bIns="0" rtlCol="0">
            <a:spAutoFit/>
          </a:bodyPr>
          <a:lstStyle/>
          <a:p>
            <a:pPr marL="19214">
              <a:spcBef>
                <a:spcPts val="45"/>
              </a:spcBef>
            </a:pPr>
            <a:r>
              <a:rPr sz="800" spc="-35" dirty="0">
                <a:latin typeface="Times New Roman"/>
                <a:cs typeface="Times New Roman"/>
              </a:rPr>
              <a:t>0</a:t>
            </a:r>
            <a:r>
              <a:rPr sz="700" spc="-52" baseline="-24691" dirty="0">
                <a:latin typeface="Times New Roman"/>
                <a:cs typeface="Times New Roman"/>
              </a:rPr>
              <a:t>/</a:t>
            </a:r>
            <a:r>
              <a:rPr sz="800" spc="-35" dirty="0">
                <a:latin typeface="Times New Roman"/>
                <a:cs typeface="Times New Roman"/>
              </a:rPr>
              <a:t>024</a:t>
            </a:r>
            <a:r>
              <a:rPr sz="1200" spc="-52" baseline="-6944" dirty="0">
                <a:latin typeface="Symbol"/>
                <a:cs typeface="Symbol"/>
              </a:rPr>
              <a:t></a:t>
            </a:r>
            <a:r>
              <a:rPr sz="1200" spc="-52" baseline="-15625" dirty="0">
                <a:latin typeface="Symbol"/>
                <a:cs typeface="Symbol"/>
              </a:rPr>
              <a:t></a:t>
            </a:r>
            <a:endParaRPr sz="1200" baseline="-15625">
              <a:latin typeface="Symbol"/>
              <a:cs typeface="Symbol"/>
            </a:endParaRPr>
          </a:p>
        </p:txBody>
      </p:sp>
      <p:sp>
        <p:nvSpPr>
          <p:cNvPr id="35" name="object 35"/>
          <p:cNvSpPr txBox="1"/>
          <p:nvPr/>
        </p:nvSpPr>
        <p:spPr>
          <a:xfrm>
            <a:off x="500861" y="2590410"/>
            <a:ext cx="2688585" cy="144967"/>
          </a:xfrm>
          <a:prstGeom prst="rect">
            <a:avLst/>
          </a:prstGeom>
        </p:spPr>
        <p:txBody>
          <a:bodyPr vert="horz" wrap="square" lIns="0" tIns="6405" rIns="0" bIns="0" rtlCol="0">
            <a:spAutoFit/>
          </a:bodyPr>
          <a:lstStyle/>
          <a:p>
            <a:pPr marL="6405">
              <a:spcBef>
                <a:spcPts val="50"/>
              </a:spcBef>
            </a:pPr>
            <a:r>
              <a:rPr sz="900" dirty="0">
                <a:latin typeface="Tahoma"/>
                <a:cs typeface="Tahoma"/>
              </a:rPr>
              <a:t>The</a:t>
            </a:r>
            <a:r>
              <a:rPr sz="900" spc="-8" dirty="0">
                <a:latin typeface="Tahoma"/>
                <a:cs typeface="Tahoma"/>
              </a:rPr>
              <a:t> </a:t>
            </a:r>
            <a:r>
              <a:rPr sz="900" spc="-3" dirty="0">
                <a:latin typeface="Tahoma"/>
                <a:cs typeface="Tahoma"/>
              </a:rPr>
              <a:t>weight</a:t>
            </a:r>
            <a:r>
              <a:rPr sz="900" dirty="0">
                <a:latin typeface="Tahoma"/>
                <a:cs typeface="Tahoma"/>
              </a:rPr>
              <a:t> </a:t>
            </a:r>
            <a:r>
              <a:rPr sz="900" spc="-3" dirty="0">
                <a:latin typeface="Tahoma"/>
                <a:cs typeface="Tahoma"/>
              </a:rPr>
              <a:t>matrix</a:t>
            </a:r>
            <a:r>
              <a:rPr sz="900" spc="3" dirty="0">
                <a:latin typeface="Tahoma"/>
                <a:cs typeface="Tahoma"/>
              </a:rPr>
              <a:t> </a:t>
            </a:r>
            <a:r>
              <a:rPr sz="900" dirty="0">
                <a:latin typeface="Tahoma"/>
                <a:cs typeface="Tahoma"/>
              </a:rPr>
              <a:t>after </a:t>
            </a:r>
            <a:r>
              <a:rPr sz="900" spc="-3" dirty="0">
                <a:latin typeface="Tahoma"/>
                <a:cs typeface="Tahoma"/>
              </a:rPr>
              <a:t>the</a:t>
            </a:r>
            <a:r>
              <a:rPr sz="900" dirty="0">
                <a:latin typeface="Tahoma"/>
                <a:cs typeface="Tahoma"/>
              </a:rPr>
              <a:t> 2nd</a:t>
            </a:r>
            <a:r>
              <a:rPr sz="900" spc="3" dirty="0">
                <a:latin typeface="Tahoma"/>
                <a:cs typeface="Tahoma"/>
              </a:rPr>
              <a:t> </a:t>
            </a:r>
            <a:r>
              <a:rPr sz="900" spc="-3" dirty="0">
                <a:latin typeface="Tahoma"/>
                <a:cs typeface="Tahoma"/>
              </a:rPr>
              <a:t>epoch</a:t>
            </a:r>
            <a:r>
              <a:rPr sz="900" spc="-8" dirty="0">
                <a:latin typeface="Tahoma"/>
                <a:cs typeface="Tahoma"/>
              </a:rPr>
              <a:t> </a:t>
            </a:r>
            <a:r>
              <a:rPr sz="900" spc="-3" dirty="0">
                <a:latin typeface="Tahoma"/>
                <a:cs typeface="Tahoma"/>
              </a:rPr>
              <a:t>of</a:t>
            </a:r>
            <a:r>
              <a:rPr sz="900" dirty="0">
                <a:latin typeface="Tahoma"/>
                <a:cs typeface="Tahoma"/>
              </a:rPr>
              <a:t> </a:t>
            </a:r>
            <a:r>
              <a:rPr sz="900" spc="-5" dirty="0">
                <a:latin typeface="Tahoma"/>
                <a:cs typeface="Tahoma"/>
              </a:rPr>
              <a:t>training</a:t>
            </a:r>
            <a:r>
              <a:rPr sz="900" spc="5" dirty="0">
                <a:latin typeface="Tahoma"/>
                <a:cs typeface="Tahoma"/>
              </a:rPr>
              <a:t> </a:t>
            </a:r>
            <a:r>
              <a:rPr sz="900" dirty="0">
                <a:latin typeface="Tahoma"/>
                <a:cs typeface="Tahoma"/>
              </a:rPr>
              <a:t>is:</a:t>
            </a:r>
            <a:endParaRPr sz="900">
              <a:latin typeface="Tahoma"/>
              <a:cs typeface="Tahoma"/>
            </a:endParaRPr>
          </a:p>
        </p:txBody>
      </p:sp>
      <p:sp>
        <p:nvSpPr>
          <p:cNvPr id="36" name="object 36"/>
          <p:cNvSpPr txBox="1">
            <a:spLocks noGrp="1"/>
          </p:cNvSpPr>
          <p:nvPr>
            <p:ph type="title"/>
          </p:nvPr>
        </p:nvSpPr>
        <p:spPr>
          <a:xfrm>
            <a:off x="231785" y="345498"/>
            <a:ext cx="20732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928" y="916516"/>
            <a:ext cx="458448" cy="144967"/>
          </a:xfrm>
          <a:prstGeom prst="rect">
            <a:avLst/>
          </a:prstGeom>
        </p:spPr>
        <p:txBody>
          <a:bodyPr vert="horz" wrap="square" lIns="0" tIns="6405" rIns="0" bIns="0" rtlCol="0">
            <a:spAutoFit/>
          </a:bodyPr>
          <a:lstStyle/>
          <a:p>
            <a:pPr marL="6405">
              <a:spcBef>
                <a:spcPts val="50"/>
              </a:spcBef>
            </a:pPr>
            <a:r>
              <a:rPr sz="900" spc="-53" dirty="0">
                <a:latin typeface="Times New Roman"/>
                <a:cs typeface="Times New Roman"/>
              </a:rPr>
              <a:t>(</a:t>
            </a:r>
            <a:r>
              <a:rPr sz="900" spc="-151" dirty="0">
                <a:latin typeface="Times New Roman"/>
                <a:cs typeface="Times New Roman"/>
              </a:rPr>
              <a:t>1</a:t>
            </a:r>
            <a:r>
              <a:rPr sz="900" spc="23" dirty="0">
                <a:latin typeface="Times New Roman"/>
                <a:cs typeface="Times New Roman"/>
              </a:rPr>
              <a:t>,</a:t>
            </a:r>
            <a:r>
              <a:rPr sz="900" spc="-78" dirty="0">
                <a:latin typeface="Times New Roman"/>
                <a:cs typeface="Times New Roman"/>
              </a:rPr>
              <a:t> </a:t>
            </a:r>
            <a:r>
              <a:rPr sz="900" spc="-151" dirty="0">
                <a:latin typeface="Times New Roman"/>
                <a:cs typeface="Times New Roman"/>
              </a:rPr>
              <a:t>1</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48" dirty="0">
                <a:latin typeface="Times New Roman"/>
                <a:cs typeface="Times New Roman"/>
              </a:rPr>
              <a:t>0</a:t>
            </a:r>
            <a:r>
              <a:rPr sz="900" spc="3" dirty="0">
                <a:latin typeface="Times New Roman"/>
                <a:cs typeface="Times New Roman"/>
              </a:rPr>
              <a:t>)</a:t>
            </a:r>
            <a:r>
              <a:rPr sz="900" spc="25" dirty="0">
                <a:latin typeface="Times New Roman"/>
                <a:cs typeface="Times New Roman"/>
              </a:rPr>
              <a:t>;</a:t>
            </a:r>
            <a:endParaRPr sz="900">
              <a:latin typeface="Times New Roman"/>
              <a:cs typeface="Times New Roman"/>
            </a:endParaRPr>
          </a:p>
        </p:txBody>
      </p:sp>
      <p:sp>
        <p:nvSpPr>
          <p:cNvPr id="3" name="object 3"/>
          <p:cNvSpPr txBox="1"/>
          <p:nvPr/>
        </p:nvSpPr>
        <p:spPr>
          <a:xfrm>
            <a:off x="956355" y="916516"/>
            <a:ext cx="466132" cy="144967"/>
          </a:xfrm>
          <a:prstGeom prst="rect">
            <a:avLst/>
          </a:prstGeom>
        </p:spPr>
        <p:txBody>
          <a:bodyPr vert="horz" wrap="square" lIns="0" tIns="6405" rIns="0" bIns="0" rtlCol="0">
            <a:spAutoFit/>
          </a:bodyPr>
          <a:lstStyle/>
          <a:p>
            <a:pPr marL="6405">
              <a:spcBef>
                <a:spcPts val="50"/>
              </a:spcBef>
            </a:pPr>
            <a:r>
              <a:rPr sz="900" spc="-83" dirty="0">
                <a:latin typeface="Times New Roman"/>
                <a:cs typeface="Times New Roman"/>
              </a:rPr>
              <a:t>(</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108" dirty="0">
                <a:latin typeface="Times New Roman"/>
                <a:cs typeface="Times New Roman"/>
              </a:rPr>
              <a:t> </a:t>
            </a:r>
            <a:r>
              <a:rPr sz="900" spc="-61" dirty="0">
                <a:latin typeface="Times New Roman"/>
                <a:cs typeface="Times New Roman"/>
              </a:rPr>
              <a:t>0</a:t>
            </a:r>
            <a:r>
              <a:rPr sz="900" spc="23" dirty="0">
                <a:latin typeface="Times New Roman"/>
                <a:cs typeface="Times New Roman"/>
              </a:rPr>
              <a:t>,</a:t>
            </a:r>
            <a:r>
              <a:rPr sz="900" spc="-78" dirty="0">
                <a:latin typeface="Times New Roman"/>
                <a:cs typeface="Times New Roman"/>
              </a:rPr>
              <a:t> </a:t>
            </a:r>
            <a:r>
              <a:rPr sz="900" spc="-139" dirty="0">
                <a:latin typeface="Times New Roman"/>
                <a:cs typeface="Times New Roman"/>
              </a:rPr>
              <a:t>1</a:t>
            </a:r>
            <a:r>
              <a:rPr sz="900" spc="3" dirty="0">
                <a:latin typeface="Times New Roman"/>
                <a:cs typeface="Times New Roman"/>
              </a:rPr>
              <a:t>)</a:t>
            </a:r>
            <a:r>
              <a:rPr sz="900" spc="25" dirty="0">
                <a:latin typeface="Times New Roman"/>
                <a:cs typeface="Times New Roman"/>
              </a:rPr>
              <a:t>;</a:t>
            </a:r>
            <a:endParaRPr sz="900">
              <a:latin typeface="Times New Roman"/>
              <a:cs typeface="Times New Roman"/>
            </a:endParaRPr>
          </a:p>
        </p:txBody>
      </p:sp>
      <p:sp>
        <p:nvSpPr>
          <p:cNvPr id="4" name="object 4"/>
          <p:cNvSpPr txBox="1"/>
          <p:nvPr/>
        </p:nvSpPr>
        <p:spPr>
          <a:xfrm>
            <a:off x="1518807" y="916516"/>
            <a:ext cx="947311" cy="144967"/>
          </a:xfrm>
          <a:prstGeom prst="rect">
            <a:avLst/>
          </a:prstGeom>
        </p:spPr>
        <p:txBody>
          <a:bodyPr vert="horz" wrap="square" lIns="0" tIns="6405" rIns="0" bIns="0" rtlCol="0">
            <a:spAutoFit/>
          </a:bodyPr>
          <a:lstStyle/>
          <a:p>
            <a:pPr marL="6405">
              <a:spcBef>
                <a:spcPts val="50"/>
              </a:spcBef>
              <a:tabLst>
                <a:tab pos="528060" algn="l"/>
              </a:tabLst>
            </a:pPr>
            <a:r>
              <a:rPr sz="900" spc="-50" dirty="0">
                <a:latin typeface="Times New Roman"/>
                <a:cs typeface="Times New Roman"/>
              </a:rPr>
              <a:t>(</a:t>
            </a:r>
            <a:r>
              <a:rPr sz="900" spc="-154" dirty="0">
                <a:latin typeface="Times New Roman"/>
                <a:cs typeface="Times New Roman"/>
              </a:rPr>
              <a:t>1</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63" dirty="0">
                <a:latin typeface="Times New Roman"/>
                <a:cs typeface="Times New Roman"/>
              </a:rPr>
              <a:t>0</a:t>
            </a:r>
            <a:r>
              <a:rPr sz="900" spc="23" dirty="0">
                <a:latin typeface="Times New Roman"/>
                <a:cs typeface="Times New Roman"/>
              </a:rPr>
              <a:t>,</a:t>
            </a:r>
            <a:r>
              <a:rPr sz="900" spc="-106" dirty="0">
                <a:latin typeface="Times New Roman"/>
                <a:cs typeface="Times New Roman"/>
              </a:rPr>
              <a:t> </a:t>
            </a:r>
            <a:r>
              <a:rPr sz="900" spc="-50" dirty="0">
                <a:latin typeface="Times New Roman"/>
                <a:cs typeface="Times New Roman"/>
              </a:rPr>
              <a:t>0</a:t>
            </a:r>
            <a:r>
              <a:rPr sz="900" spc="3" dirty="0">
                <a:latin typeface="Times New Roman"/>
                <a:cs typeface="Times New Roman"/>
              </a:rPr>
              <a:t>)</a:t>
            </a:r>
            <a:r>
              <a:rPr sz="900" spc="25" dirty="0">
                <a:latin typeface="Times New Roman"/>
                <a:cs typeface="Times New Roman"/>
              </a:rPr>
              <a:t>;</a:t>
            </a:r>
            <a:r>
              <a:rPr sz="900" dirty="0">
                <a:latin typeface="Times New Roman"/>
                <a:cs typeface="Times New Roman"/>
              </a:rPr>
              <a:t>	</a:t>
            </a:r>
            <a:r>
              <a:rPr sz="900" spc="-78" dirty="0">
                <a:latin typeface="Times New Roman"/>
                <a:cs typeface="Times New Roman"/>
              </a:rPr>
              <a:t>(</a:t>
            </a:r>
            <a:r>
              <a:rPr sz="900" spc="-66" dirty="0">
                <a:latin typeface="Times New Roman"/>
                <a:cs typeface="Times New Roman"/>
              </a:rPr>
              <a:t>0</a:t>
            </a:r>
            <a:r>
              <a:rPr sz="900" spc="23" dirty="0">
                <a:latin typeface="Times New Roman"/>
                <a:cs typeface="Times New Roman"/>
              </a:rPr>
              <a:t>,</a:t>
            </a:r>
            <a:r>
              <a:rPr sz="900" spc="-103" dirty="0">
                <a:latin typeface="Times New Roman"/>
                <a:cs typeface="Times New Roman"/>
              </a:rPr>
              <a:t> </a:t>
            </a:r>
            <a:r>
              <a:rPr sz="900" spc="-66" dirty="0">
                <a:latin typeface="Times New Roman"/>
                <a:cs typeface="Times New Roman"/>
              </a:rPr>
              <a:t>0</a:t>
            </a:r>
            <a:r>
              <a:rPr sz="900" spc="23" dirty="0">
                <a:latin typeface="Times New Roman"/>
                <a:cs typeface="Times New Roman"/>
              </a:rPr>
              <a:t>,</a:t>
            </a:r>
            <a:r>
              <a:rPr sz="900" spc="-73" dirty="0">
                <a:latin typeface="Times New Roman"/>
                <a:cs typeface="Times New Roman"/>
              </a:rPr>
              <a:t> </a:t>
            </a:r>
            <a:r>
              <a:rPr sz="900" spc="-156" dirty="0">
                <a:latin typeface="Times New Roman"/>
                <a:cs typeface="Times New Roman"/>
              </a:rPr>
              <a:t>1</a:t>
            </a:r>
            <a:r>
              <a:rPr sz="900" spc="23" dirty="0">
                <a:latin typeface="Times New Roman"/>
                <a:cs typeface="Times New Roman"/>
              </a:rPr>
              <a:t>,</a:t>
            </a:r>
            <a:r>
              <a:rPr sz="900" spc="-73" dirty="0">
                <a:latin typeface="Times New Roman"/>
                <a:cs typeface="Times New Roman"/>
              </a:rPr>
              <a:t> </a:t>
            </a:r>
            <a:r>
              <a:rPr sz="900" spc="-144" dirty="0">
                <a:latin typeface="Times New Roman"/>
                <a:cs typeface="Times New Roman"/>
              </a:rPr>
              <a:t>1</a:t>
            </a:r>
            <a:r>
              <a:rPr sz="900" spc="33" dirty="0">
                <a:latin typeface="Times New Roman"/>
                <a:cs typeface="Times New Roman"/>
              </a:rPr>
              <a:t>)</a:t>
            </a:r>
            <a:endParaRPr sz="900">
              <a:latin typeface="Times New Roman"/>
              <a:cs typeface="Times New Roman"/>
            </a:endParaRPr>
          </a:p>
        </p:txBody>
      </p:sp>
      <p:sp>
        <p:nvSpPr>
          <p:cNvPr id="5" name="object 5"/>
          <p:cNvSpPr txBox="1"/>
          <p:nvPr/>
        </p:nvSpPr>
        <p:spPr>
          <a:xfrm>
            <a:off x="1717861" y="2581485"/>
            <a:ext cx="29133" cy="85028"/>
          </a:xfrm>
          <a:prstGeom prst="rect">
            <a:avLst/>
          </a:prstGeom>
        </p:spPr>
        <p:txBody>
          <a:bodyPr vert="horz" wrap="square" lIns="0" tIns="8006" rIns="0" bIns="0" rtlCol="0">
            <a:spAutoFit/>
          </a:bodyPr>
          <a:lstStyle/>
          <a:p>
            <a:pPr marL="6405">
              <a:spcBef>
                <a:spcPts val="63"/>
              </a:spcBef>
            </a:pPr>
            <a:r>
              <a:rPr sz="500" dirty="0">
                <a:latin typeface="Times New Roman"/>
                <a:cs typeface="Times New Roman"/>
              </a:rPr>
              <a:t>/</a:t>
            </a:r>
            <a:endParaRPr sz="500">
              <a:latin typeface="Times New Roman"/>
              <a:cs typeface="Times New Roman"/>
            </a:endParaRPr>
          </a:p>
        </p:txBody>
      </p:sp>
      <p:sp>
        <p:nvSpPr>
          <p:cNvPr id="6" name="object 6"/>
          <p:cNvSpPr txBox="1"/>
          <p:nvPr/>
        </p:nvSpPr>
        <p:spPr>
          <a:xfrm>
            <a:off x="1912441" y="2581485"/>
            <a:ext cx="29133" cy="85028"/>
          </a:xfrm>
          <a:prstGeom prst="rect">
            <a:avLst/>
          </a:prstGeom>
        </p:spPr>
        <p:txBody>
          <a:bodyPr vert="horz" wrap="square" lIns="0" tIns="8006" rIns="0" bIns="0" rtlCol="0">
            <a:spAutoFit/>
          </a:bodyPr>
          <a:lstStyle/>
          <a:p>
            <a:pPr marL="6405">
              <a:spcBef>
                <a:spcPts val="63"/>
              </a:spcBef>
            </a:pPr>
            <a:r>
              <a:rPr sz="500" dirty="0">
                <a:latin typeface="Times New Roman"/>
                <a:cs typeface="Times New Roman"/>
              </a:rPr>
              <a:t>/</a:t>
            </a:r>
            <a:endParaRPr sz="500">
              <a:latin typeface="Times New Roman"/>
              <a:cs typeface="Times New Roman"/>
            </a:endParaRPr>
          </a:p>
        </p:txBody>
      </p:sp>
      <p:sp>
        <p:nvSpPr>
          <p:cNvPr id="7" name="object 7"/>
          <p:cNvSpPr txBox="1"/>
          <p:nvPr/>
        </p:nvSpPr>
        <p:spPr>
          <a:xfrm>
            <a:off x="1714572" y="2887229"/>
            <a:ext cx="29133" cy="85028"/>
          </a:xfrm>
          <a:prstGeom prst="rect">
            <a:avLst/>
          </a:prstGeom>
        </p:spPr>
        <p:txBody>
          <a:bodyPr vert="horz" wrap="square" lIns="0" tIns="8006" rIns="0" bIns="0" rtlCol="0">
            <a:spAutoFit/>
          </a:bodyPr>
          <a:lstStyle/>
          <a:p>
            <a:pPr marL="6405">
              <a:spcBef>
                <a:spcPts val="63"/>
              </a:spcBef>
            </a:pPr>
            <a:r>
              <a:rPr sz="500" dirty="0">
                <a:latin typeface="Times New Roman"/>
                <a:cs typeface="Times New Roman"/>
              </a:rPr>
              <a:t>/</a:t>
            </a:r>
            <a:endParaRPr sz="500">
              <a:latin typeface="Times New Roman"/>
              <a:cs typeface="Times New Roman"/>
            </a:endParaRPr>
          </a:p>
        </p:txBody>
      </p:sp>
      <p:sp>
        <p:nvSpPr>
          <p:cNvPr id="8" name="object 8"/>
          <p:cNvSpPr txBox="1"/>
          <p:nvPr/>
        </p:nvSpPr>
        <p:spPr>
          <a:xfrm>
            <a:off x="1922645" y="2887229"/>
            <a:ext cx="29133" cy="85028"/>
          </a:xfrm>
          <a:prstGeom prst="rect">
            <a:avLst/>
          </a:prstGeom>
        </p:spPr>
        <p:txBody>
          <a:bodyPr vert="horz" wrap="square" lIns="0" tIns="8006" rIns="0" bIns="0" rtlCol="0">
            <a:spAutoFit/>
          </a:bodyPr>
          <a:lstStyle/>
          <a:p>
            <a:pPr marL="6405">
              <a:spcBef>
                <a:spcPts val="63"/>
              </a:spcBef>
            </a:pPr>
            <a:r>
              <a:rPr sz="500" dirty="0">
                <a:latin typeface="Times New Roman"/>
                <a:cs typeface="Times New Roman"/>
              </a:rPr>
              <a:t>/</a:t>
            </a:r>
            <a:endParaRPr sz="500">
              <a:latin typeface="Times New Roman"/>
              <a:cs typeface="Times New Roman"/>
            </a:endParaRPr>
          </a:p>
        </p:txBody>
      </p:sp>
      <p:sp>
        <p:nvSpPr>
          <p:cNvPr id="9" name="object 9"/>
          <p:cNvSpPr txBox="1"/>
          <p:nvPr/>
        </p:nvSpPr>
        <p:spPr>
          <a:xfrm>
            <a:off x="1629607" y="2556167"/>
            <a:ext cx="51543" cy="128931"/>
          </a:xfrm>
          <a:prstGeom prst="rect">
            <a:avLst/>
          </a:prstGeom>
        </p:spPr>
        <p:txBody>
          <a:bodyPr vert="horz" wrap="square" lIns="0" tIns="5764" rIns="0" bIns="0" rtlCol="0">
            <a:spAutoFit/>
          </a:bodyPr>
          <a:lstStyle/>
          <a:p>
            <a:pPr marL="6405">
              <a:spcBef>
                <a:spcPts val="45"/>
              </a:spcBef>
            </a:pPr>
            <a:r>
              <a:rPr sz="800" spc="-8" dirty="0">
                <a:latin typeface="Symbol"/>
                <a:cs typeface="Symbol"/>
              </a:rPr>
              <a:t></a:t>
            </a:r>
            <a:endParaRPr sz="800">
              <a:latin typeface="Symbol"/>
              <a:cs typeface="Symbol"/>
            </a:endParaRPr>
          </a:p>
        </p:txBody>
      </p:sp>
      <p:sp>
        <p:nvSpPr>
          <p:cNvPr id="10" name="object 10"/>
          <p:cNvSpPr txBox="1"/>
          <p:nvPr/>
        </p:nvSpPr>
        <p:spPr>
          <a:xfrm>
            <a:off x="1991172" y="2556167"/>
            <a:ext cx="51543" cy="128931"/>
          </a:xfrm>
          <a:prstGeom prst="rect">
            <a:avLst/>
          </a:prstGeom>
        </p:spPr>
        <p:txBody>
          <a:bodyPr vert="horz" wrap="square" lIns="0" tIns="5764" rIns="0" bIns="0" rtlCol="0">
            <a:spAutoFit/>
          </a:bodyPr>
          <a:lstStyle/>
          <a:p>
            <a:pPr marL="6405">
              <a:spcBef>
                <a:spcPts val="45"/>
              </a:spcBef>
            </a:pPr>
            <a:r>
              <a:rPr sz="800" spc="-8" dirty="0">
                <a:latin typeface="Symbol"/>
                <a:cs typeface="Symbol"/>
              </a:rPr>
              <a:t></a:t>
            </a:r>
            <a:endParaRPr sz="800">
              <a:latin typeface="Symbol"/>
              <a:cs typeface="Symbol"/>
            </a:endParaRPr>
          </a:p>
        </p:txBody>
      </p:sp>
      <p:sp>
        <p:nvSpPr>
          <p:cNvPr id="11" name="object 11"/>
          <p:cNvSpPr txBox="1"/>
          <p:nvPr/>
        </p:nvSpPr>
        <p:spPr>
          <a:xfrm>
            <a:off x="1616801" y="2831560"/>
            <a:ext cx="77155" cy="128931"/>
          </a:xfrm>
          <a:prstGeom prst="rect">
            <a:avLst/>
          </a:prstGeom>
        </p:spPr>
        <p:txBody>
          <a:bodyPr vert="horz" wrap="square" lIns="0" tIns="5764" rIns="0" bIns="0" rtlCol="0">
            <a:spAutoFit/>
          </a:bodyPr>
          <a:lstStyle/>
          <a:p>
            <a:pPr marL="19214">
              <a:spcBef>
                <a:spcPts val="45"/>
              </a:spcBef>
            </a:pPr>
            <a:r>
              <a:rPr sz="800" spc="-159" dirty="0">
                <a:latin typeface="Symbol"/>
                <a:cs typeface="Symbol"/>
              </a:rPr>
              <a:t></a:t>
            </a:r>
            <a:r>
              <a:rPr sz="1200" spc="-238" baseline="-8680" dirty="0">
                <a:latin typeface="Symbol"/>
                <a:cs typeface="Symbol"/>
              </a:rPr>
              <a:t></a:t>
            </a:r>
            <a:endParaRPr sz="1200" baseline="-8680">
              <a:latin typeface="Symbol"/>
              <a:cs typeface="Symbol"/>
            </a:endParaRPr>
          </a:p>
        </p:txBody>
      </p:sp>
      <p:sp>
        <p:nvSpPr>
          <p:cNvPr id="12" name="object 12"/>
          <p:cNvSpPr txBox="1"/>
          <p:nvPr/>
        </p:nvSpPr>
        <p:spPr>
          <a:xfrm>
            <a:off x="1978366" y="2831560"/>
            <a:ext cx="77155" cy="128931"/>
          </a:xfrm>
          <a:prstGeom prst="rect">
            <a:avLst/>
          </a:prstGeom>
        </p:spPr>
        <p:txBody>
          <a:bodyPr vert="horz" wrap="square" lIns="0" tIns="5764" rIns="0" bIns="0" rtlCol="0">
            <a:spAutoFit/>
          </a:bodyPr>
          <a:lstStyle/>
          <a:p>
            <a:pPr marL="19214">
              <a:spcBef>
                <a:spcPts val="45"/>
              </a:spcBef>
            </a:pPr>
            <a:r>
              <a:rPr sz="800" spc="-159" dirty="0">
                <a:latin typeface="Symbol"/>
                <a:cs typeface="Symbol"/>
              </a:rPr>
              <a:t></a:t>
            </a:r>
            <a:r>
              <a:rPr sz="1200" spc="-238" baseline="-8680" dirty="0">
                <a:latin typeface="Symbol"/>
                <a:cs typeface="Symbol"/>
              </a:rPr>
              <a:t></a:t>
            </a:r>
            <a:endParaRPr sz="1200" baseline="-8680">
              <a:latin typeface="Symbol"/>
              <a:cs typeface="Symbol"/>
            </a:endParaRPr>
          </a:p>
        </p:txBody>
      </p:sp>
      <p:sp>
        <p:nvSpPr>
          <p:cNvPr id="13" name="object 13"/>
          <p:cNvSpPr txBox="1"/>
          <p:nvPr/>
        </p:nvSpPr>
        <p:spPr>
          <a:xfrm>
            <a:off x="1616801" y="2364033"/>
            <a:ext cx="187285" cy="128931"/>
          </a:xfrm>
          <a:prstGeom prst="rect">
            <a:avLst/>
          </a:prstGeom>
        </p:spPr>
        <p:txBody>
          <a:bodyPr vert="horz" wrap="square" lIns="0" tIns="5764" rIns="0" bIns="0" rtlCol="0">
            <a:spAutoFit/>
          </a:bodyPr>
          <a:lstStyle/>
          <a:p>
            <a:pPr marL="19214">
              <a:spcBef>
                <a:spcPts val="45"/>
              </a:spcBef>
            </a:pPr>
            <a:r>
              <a:rPr sz="800" spc="-20" dirty="0">
                <a:latin typeface="Symbol"/>
                <a:cs typeface="Symbol"/>
              </a:rPr>
              <a:t></a:t>
            </a:r>
            <a:r>
              <a:rPr sz="1200" spc="-30" baseline="1736" dirty="0">
                <a:latin typeface="Times New Roman"/>
                <a:cs typeface="Times New Roman"/>
              </a:rPr>
              <a:t>0</a:t>
            </a:r>
            <a:r>
              <a:rPr sz="700" spc="-30" baseline="-21604" dirty="0">
                <a:latin typeface="Times New Roman"/>
                <a:cs typeface="Times New Roman"/>
              </a:rPr>
              <a:t>/</a:t>
            </a:r>
            <a:r>
              <a:rPr sz="1200" spc="-30" baseline="1736" dirty="0">
                <a:latin typeface="Times New Roman"/>
                <a:cs typeface="Times New Roman"/>
              </a:rPr>
              <a:t>0</a:t>
            </a:r>
            <a:endParaRPr sz="1200" baseline="1736">
              <a:latin typeface="Times New Roman"/>
              <a:cs typeface="Times New Roman"/>
            </a:endParaRPr>
          </a:p>
        </p:txBody>
      </p:sp>
      <p:sp>
        <p:nvSpPr>
          <p:cNvPr id="14" name="object 14"/>
          <p:cNvSpPr txBox="1"/>
          <p:nvPr/>
        </p:nvSpPr>
        <p:spPr>
          <a:xfrm>
            <a:off x="1868472" y="2364033"/>
            <a:ext cx="186965" cy="128931"/>
          </a:xfrm>
          <a:prstGeom prst="rect">
            <a:avLst/>
          </a:prstGeom>
        </p:spPr>
        <p:txBody>
          <a:bodyPr vert="horz" wrap="square" lIns="0" tIns="5764" rIns="0" bIns="0" rtlCol="0">
            <a:spAutoFit/>
          </a:bodyPr>
          <a:lstStyle/>
          <a:p>
            <a:pPr marL="19214">
              <a:spcBef>
                <a:spcPts val="45"/>
              </a:spcBef>
            </a:pPr>
            <a:r>
              <a:rPr sz="1200" spc="-155" baseline="1736" dirty="0">
                <a:latin typeface="Times New Roman"/>
                <a:cs typeface="Times New Roman"/>
              </a:rPr>
              <a:t>1</a:t>
            </a:r>
            <a:r>
              <a:rPr sz="700" spc="-72" baseline="-21604" dirty="0">
                <a:latin typeface="Times New Roman"/>
                <a:cs typeface="Times New Roman"/>
              </a:rPr>
              <a:t>/</a:t>
            </a:r>
            <a:r>
              <a:rPr sz="1200" spc="-11" baseline="1736" dirty="0">
                <a:latin typeface="Times New Roman"/>
                <a:cs typeface="Times New Roman"/>
              </a:rPr>
              <a:t>0</a:t>
            </a:r>
            <a:r>
              <a:rPr sz="1200" spc="-174" baseline="1736" dirty="0">
                <a:latin typeface="Times New Roman"/>
                <a:cs typeface="Times New Roman"/>
              </a:rPr>
              <a:t> </a:t>
            </a:r>
            <a:r>
              <a:rPr sz="800" spc="-8" dirty="0">
                <a:latin typeface="Symbol"/>
                <a:cs typeface="Symbol"/>
              </a:rPr>
              <a:t></a:t>
            </a:r>
            <a:endParaRPr sz="800">
              <a:latin typeface="Symbol"/>
              <a:cs typeface="Symbol"/>
            </a:endParaRPr>
          </a:p>
        </p:txBody>
      </p:sp>
      <p:sp>
        <p:nvSpPr>
          <p:cNvPr id="15" name="object 15"/>
          <p:cNvSpPr txBox="1"/>
          <p:nvPr/>
        </p:nvSpPr>
        <p:spPr>
          <a:xfrm>
            <a:off x="1610397" y="2512449"/>
            <a:ext cx="451406" cy="128931"/>
          </a:xfrm>
          <a:prstGeom prst="rect">
            <a:avLst/>
          </a:prstGeom>
        </p:spPr>
        <p:txBody>
          <a:bodyPr vert="horz" wrap="square" lIns="0" tIns="5764" rIns="0" bIns="0" rtlCol="0">
            <a:spAutoFit/>
          </a:bodyPr>
          <a:lstStyle/>
          <a:p>
            <a:pPr marL="25618">
              <a:spcBef>
                <a:spcPts val="45"/>
              </a:spcBef>
              <a:tabLst>
                <a:tab pos="260668" algn="l"/>
              </a:tabLst>
            </a:pPr>
            <a:r>
              <a:rPr sz="1200" spc="11" baseline="27777" dirty="0">
                <a:latin typeface="Symbol"/>
                <a:cs typeface="Symbol"/>
              </a:rPr>
              <a:t></a:t>
            </a:r>
            <a:r>
              <a:rPr sz="800" spc="50" dirty="0">
                <a:latin typeface="Times New Roman"/>
                <a:cs typeface="Times New Roman"/>
              </a:rPr>
              <a:t>0</a:t>
            </a:r>
            <a:r>
              <a:rPr sz="800" spc="-8" dirty="0">
                <a:latin typeface="Times New Roman"/>
                <a:cs typeface="Times New Roman"/>
              </a:rPr>
              <a:t>0</a:t>
            </a:r>
            <a:r>
              <a:rPr sz="800" dirty="0">
                <a:latin typeface="Times New Roman"/>
                <a:cs typeface="Times New Roman"/>
              </a:rPr>
              <a:t>	</a:t>
            </a:r>
            <a:r>
              <a:rPr sz="800" spc="-8" dirty="0">
                <a:latin typeface="Times New Roman"/>
                <a:cs typeface="Times New Roman"/>
              </a:rPr>
              <a:t>0</a:t>
            </a:r>
            <a:r>
              <a:rPr sz="800" spc="-57" dirty="0">
                <a:latin typeface="Times New Roman"/>
                <a:cs typeface="Times New Roman"/>
              </a:rPr>
              <a:t> </a:t>
            </a:r>
            <a:r>
              <a:rPr sz="800" spc="48" dirty="0">
                <a:latin typeface="Times New Roman"/>
                <a:cs typeface="Times New Roman"/>
              </a:rPr>
              <a:t>5</a:t>
            </a:r>
            <a:r>
              <a:rPr sz="1200" spc="-11" baseline="27777" dirty="0">
                <a:latin typeface="Symbol"/>
                <a:cs typeface="Symbol"/>
              </a:rPr>
              <a:t></a:t>
            </a:r>
            <a:endParaRPr sz="1200" baseline="27777">
              <a:latin typeface="Symbol"/>
              <a:cs typeface="Symbol"/>
            </a:endParaRPr>
          </a:p>
        </p:txBody>
      </p:sp>
      <p:sp>
        <p:nvSpPr>
          <p:cNvPr id="16" name="object 16"/>
          <p:cNvSpPr txBox="1"/>
          <p:nvPr/>
        </p:nvSpPr>
        <p:spPr>
          <a:xfrm>
            <a:off x="1616800" y="2665322"/>
            <a:ext cx="188246" cy="128931"/>
          </a:xfrm>
          <a:prstGeom prst="rect">
            <a:avLst/>
          </a:prstGeom>
        </p:spPr>
        <p:txBody>
          <a:bodyPr vert="horz" wrap="square" lIns="0" tIns="5764" rIns="0" bIns="0" rtlCol="0">
            <a:spAutoFit/>
          </a:bodyPr>
          <a:lstStyle/>
          <a:p>
            <a:pPr marL="19214">
              <a:spcBef>
                <a:spcPts val="45"/>
              </a:spcBef>
            </a:pPr>
            <a:r>
              <a:rPr sz="1200" spc="-105" baseline="6944" dirty="0">
                <a:latin typeface="Symbol"/>
                <a:cs typeface="Symbol"/>
              </a:rPr>
              <a:t></a:t>
            </a:r>
            <a:r>
              <a:rPr sz="800" spc="-30" dirty="0">
                <a:latin typeface="Times New Roman"/>
                <a:cs typeface="Times New Roman"/>
              </a:rPr>
              <a:t>0</a:t>
            </a:r>
            <a:r>
              <a:rPr sz="700" baseline="-24691" dirty="0">
                <a:latin typeface="Times New Roman"/>
                <a:cs typeface="Times New Roman"/>
              </a:rPr>
              <a:t>/</a:t>
            </a:r>
            <a:r>
              <a:rPr sz="700" spc="-113" baseline="-24691" dirty="0">
                <a:latin typeface="Times New Roman"/>
                <a:cs typeface="Times New Roman"/>
              </a:rPr>
              <a:t> </a:t>
            </a:r>
            <a:r>
              <a:rPr sz="800" spc="-8" dirty="0">
                <a:latin typeface="Times New Roman"/>
                <a:cs typeface="Times New Roman"/>
              </a:rPr>
              <a:t>5</a:t>
            </a:r>
            <a:endParaRPr sz="800">
              <a:latin typeface="Times New Roman"/>
              <a:cs typeface="Times New Roman"/>
            </a:endParaRPr>
          </a:p>
        </p:txBody>
      </p:sp>
      <p:sp>
        <p:nvSpPr>
          <p:cNvPr id="17" name="object 17"/>
          <p:cNvSpPr txBox="1"/>
          <p:nvPr/>
        </p:nvSpPr>
        <p:spPr>
          <a:xfrm>
            <a:off x="1862153" y="2665322"/>
            <a:ext cx="193368" cy="128931"/>
          </a:xfrm>
          <a:prstGeom prst="rect">
            <a:avLst/>
          </a:prstGeom>
        </p:spPr>
        <p:txBody>
          <a:bodyPr vert="horz" wrap="square" lIns="0" tIns="5764" rIns="0" bIns="0" rtlCol="0">
            <a:spAutoFit/>
          </a:bodyPr>
          <a:lstStyle/>
          <a:p>
            <a:pPr marL="19214">
              <a:spcBef>
                <a:spcPts val="45"/>
              </a:spcBef>
            </a:pPr>
            <a:r>
              <a:rPr sz="800" spc="-8" dirty="0">
                <a:latin typeface="Times New Roman"/>
                <a:cs typeface="Times New Roman"/>
              </a:rPr>
              <a:t>0</a:t>
            </a:r>
            <a:r>
              <a:rPr sz="700" spc="-11" baseline="-24691" dirty="0">
                <a:latin typeface="Times New Roman"/>
                <a:cs typeface="Times New Roman"/>
              </a:rPr>
              <a:t>/</a:t>
            </a:r>
            <a:r>
              <a:rPr sz="800" spc="-8" dirty="0">
                <a:latin typeface="Times New Roman"/>
                <a:cs typeface="Times New Roman"/>
              </a:rPr>
              <a:t>0</a:t>
            </a:r>
            <a:r>
              <a:rPr sz="1200" spc="-11" baseline="6944" dirty="0">
                <a:latin typeface="Symbol"/>
                <a:cs typeface="Symbol"/>
              </a:rPr>
              <a:t></a:t>
            </a:r>
            <a:endParaRPr sz="1200" baseline="6944">
              <a:latin typeface="Symbol"/>
              <a:cs typeface="Symbol"/>
            </a:endParaRPr>
          </a:p>
        </p:txBody>
      </p:sp>
      <p:sp>
        <p:nvSpPr>
          <p:cNvPr id="18" name="object 18"/>
          <p:cNvSpPr txBox="1"/>
          <p:nvPr/>
        </p:nvSpPr>
        <p:spPr>
          <a:xfrm>
            <a:off x="1610398" y="2818194"/>
            <a:ext cx="451406" cy="128931"/>
          </a:xfrm>
          <a:prstGeom prst="rect">
            <a:avLst/>
          </a:prstGeom>
        </p:spPr>
        <p:txBody>
          <a:bodyPr vert="horz" wrap="square" lIns="0" tIns="5764" rIns="0" bIns="0" rtlCol="0">
            <a:spAutoFit/>
          </a:bodyPr>
          <a:lstStyle/>
          <a:p>
            <a:pPr marL="25618">
              <a:spcBef>
                <a:spcPts val="45"/>
              </a:spcBef>
              <a:tabLst>
                <a:tab pos="270915" algn="l"/>
              </a:tabLst>
            </a:pPr>
            <a:r>
              <a:rPr sz="1200" spc="11" baseline="38194" dirty="0">
                <a:latin typeface="Symbol"/>
                <a:cs typeface="Symbol"/>
              </a:rPr>
              <a:t></a:t>
            </a:r>
            <a:r>
              <a:rPr sz="800" spc="8" dirty="0">
                <a:latin typeface="Times New Roman"/>
                <a:cs typeface="Times New Roman"/>
              </a:rPr>
              <a:t>10	</a:t>
            </a:r>
            <a:r>
              <a:rPr sz="800" spc="33" dirty="0">
                <a:latin typeface="Times New Roman"/>
                <a:cs typeface="Times New Roman"/>
              </a:rPr>
              <a:t>00</a:t>
            </a:r>
            <a:r>
              <a:rPr sz="1200" spc="49" baseline="38194" dirty="0">
                <a:latin typeface="Symbol"/>
                <a:cs typeface="Symbol"/>
              </a:rPr>
              <a:t></a:t>
            </a:r>
            <a:endParaRPr sz="1200" baseline="38194">
              <a:latin typeface="Symbol"/>
              <a:cs typeface="Symbol"/>
            </a:endParaRPr>
          </a:p>
        </p:txBody>
      </p:sp>
      <p:sp>
        <p:nvSpPr>
          <p:cNvPr id="19" name="object 19"/>
          <p:cNvSpPr txBox="1"/>
          <p:nvPr/>
        </p:nvSpPr>
        <p:spPr>
          <a:xfrm>
            <a:off x="91627" y="1318102"/>
            <a:ext cx="187285" cy="128931"/>
          </a:xfrm>
          <a:prstGeom prst="rect">
            <a:avLst/>
          </a:prstGeom>
        </p:spPr>
        <p:txBody>
          <a:bodyPr vert="horz" wrap="square" lIns="0" tIns="5764" rIns="0" bIns="0" rtlCol="0">
            <a:spAutoFit/>
          </a:bodyPr>
          <a:lstStyle/>
          <a:p>
            <a:pPr marL="19214">
              <a:spcBef>
                <a:spcPts val="45"/>
              </a:spcBef>
            </a:pPr>
            <a:r>
              <a:rPr sz="800" spc="-20" dirty="0">
                <a:latin typeface="Symbol"/>
                <a:cs typeface="Symbol"/>
              </a:rPr>
              <a:t></a:t>
            </a:r>
            <a:r>
              <a:rPr sz="1200" spc="-30" baseline="1736" dirty="0">
                <a:latin typeface="Times New Roman"/>
                <a:cs typeface="Times New Roman"/>
              </a:rPr>
              <a:t>0</a:t>
            </a:r>
            <a:r>
              <a:rPr sz="700" spc="-30" baseline="-21604" dirty="0">
                <a:latin typeface="Times New Roman"/>
                <a:cs typeface="Times New Roman"/>
              </a:rPr>
              <a:t>/</a:t>
            </a:r>
            <a:r>
              <a:rPr sz="1200" spc="-30" baseline="1736" dirty="0">
                <a:latin typeface="Times New Roman"/>
                <a:cs typeface="Times New Roman"/>
              </a:rPr>
              <a:t>2</a:t>
            </a:r>
            <a:endParaRPr sz="1200" baseline="1736">
              <a:latin typeface="Times New Roman"/>
              <a:cs typeface="Times New Roman"/>
            </a:endParaRPr>
          </a:p>
        </p:txBody>
      </p:sp>
      <p:sp>
        <p:nvSpPr>
          <p:cNvPr id="20" name="object 20"/>
          <p:cNvSpPr txBox="1"/>
          <p:nvPr/>
        </p:nvSpPr>
        <p:spPr>
          <a:xfrm>
            <a:off x="327400" y="1318102"/>
            <a:ext cx="207775" cy="128931"/>
          </a:xfrm>
          <a:prstGeom prst="rect">
            <a:avLst/>
          </a:prstGeom>
        </p:spPr>
        <p:txBody>
          <a:bodyPr vert="horz" wrap="square" lIns="0" tIns="5764" rIns="0" bIns="0" rtlCol="0">
            <a:spAutoFit/>
          </a:bodyPr>
          <a:lstStyle/>
          <a:p>
            <a:pPr marL="19214">
              <a:spcBef>
                <a:spcPts val="45"/>
              </a:spcBef>
            </a:pPr>
            <a:r>
              <a:rPr sz="1200" spc="-41" baseline="1736" dirty="0">
                <a:latin typeface="Times New Roman"/>
                <a:cs typeface="Times New Roman"/>
              </a:rPr>
              <a:t>0</a:t>
            </a:r>
            <a:r>
              <a:rPr sz="700" baseline="-21604" dirty="0">
                <a:latin typeface="Times New Roman"/>
                <a:cs typeface="Times New Roman"/>
              </a:rPr>
              <a:t>/</a:t>
            </a:r>
            <a:r>
              <a:rPr sz="700" spc="-94" baseline="-21604" dirty="0">
                <a:latin typeface="Times New Roman"/>
                <a:cs typeface="Times New Roman"/>
              </a:rPr>
              <a:t> </a:t>
            </a:r>
            <a:r>
              <a:rPr sz="1200" spc="-11" baseline="1736" dirty="0">
                <a:latin typeface="Times New Roman"/>
                <a:cs typeface="Times New Roman"/>
              </a:rPr>
              <a:t>8</a:t>
            </a:r>
            <a:r>
              <a:rPr sz="1200" spc="-189" baseline="1736" dirty="0">
                <a:latin typeface="Times New Roman"/>
                <a:cs typeface="Times New Roman"/>
              </a:rPr>
              <a:t> </a:t>
            </a:r>
            <a:r>
              <a:rPr sz="800" spc="-8" dirty="0">
                <a:latin typeface="Symbol"/>
                <a:cs typeface="Symbol"/>
              </a:rPr>
              <a:t></a:t>
            </a:r>
            <a:endParaRPr sz="800">
              <a:latin typeface="Symbol"/>
              <a:cs typeface="Symbol"/>
            </a:endParaRPr>
          </a:p>
        </p:txBody>
      </p:sp>
      <p:sp>
        <p:nvSpPr>
          <p:cNvPr id="21" name="object 21"/>
          <p:cNvSpPr txBox="1"/>
          <p:nvPr/>
        </p:nvSpPr>
        <p:spPr>
          <a:xfrm>
            <a:off x="391110" y="1535291"/>
            <a:ext cx="29133" cy="83955"/>
          </a:xfrm>
          <a:prstGeom prst="rect">
            <a:avLst/>
          </a:prstGeom>
        </p:spPr>
        <p:txBody>
          <a:bodyPr vert="horz" wrap="square" lIns="0" tIns="7686" rIns="0" bIns="0" rtlCol="0">
            <a:spAutoFit/>
          </a:bodyPr>
          <a:lstStyle/>
          <a:p>
            <a:pPr marL="6405">
              <a:spcBef>
                <a:spcPts val="61"/>
              </a:spcBef>
            </a:pPr>
            <a:r>
              <a:rPr sz="500" dirty="0">
                <a:latin typeface="Times New Roman"/>
                <a:cs typeface="Times New Roman"/>
              </a:rPr>
              <a:t>/</a:t>
            </a:r>
            <a:endParaRPr sz="500">
              <a:latin typeface="Times New Roman"/>
              <a:cs typeface="Times New Roman"/>
            </a:endParaRPr>
          </a:p>
        </p:txBody>
      </p:sp>
      <p:sp>
        <p:nvSpPr>
          <p:cNvPr id="22" name="object 22"/>
          <p:cNvSpPr txBox="1"/>
          <p:nvPr/>
        </p:nvSpPr>
        <p:spPr>
          <a:xfrm>
            <a:off x="91627" y="1492482"/>
            <a:ext cx="134781" cy="128931"/>
          </a:xfrm>
          <a:prstGeom prst="rect">
            <a:avLst/>
          </a:prstGeom>
        </p:spPr>
        <p:txBody>
          <a:bodyPr vert="horz" wrap="square" lIns="0" tIns="5764" rIns="0" bIns="0" rtlCol="0">
            <a:spAutoFit/>
          </a:bodyPr>
          <a:lstStyle/>
          <a:p>
            <a:pPr marL="19214">
              <a:spcBef>
                <a:spcPts val="45"/>
              </a:spcBef>
            </a:pPr>
            <a:r>
              <a:rPr sz="1200" spc="-11" baseline="-8680" dirty="0">
                <a:latin typeface="Symbol"/>
                <a:cs typeface="Symbol"/>
              </a:rPr>
              <a:t></a:t>
            </a:r>
            <a:r>
              <a:rPr sz="1200" spc="136" baseline="-8680" dirty="0">
                <a:latin typeface="Times New Roman"/>
                <a:cs typeface="Times New Roman"/>
              </a:rPr>
              <a:t> </a:t>
            </a:r>
            <a:r>
              <a:rPr sz="500" dirty="0">
                <a:latin typeface="Times New Roman"/>
                <a:cs typeface="Times New Roman"/>
              </a:rPr>
              <a:t>/</a:t>
            </a:r>
            <a:endParaRPr sz="500">
              <a:latin typeface="Times New Roman"/>
              <a:cs typeface="Times New Roman"/>
            </a:endParaRPr>
          </a:p>
        </p:txBody>
      </p:sp>
      <p:sp>
        <p:nvSpPr>
          <p:cNvPr id="23" name="object 23"/>
          <p:cNvSpPr txBox="1"/>
          <p:nvPr/>
        </p:nvSpPr>
        <p:spPr>
          <a:xfrm>
            <a:off x="104433" y="1701905"/>
            <a:ext cx="51543" cy="128931"/>
          </a:xfrm>
          <a:prstGeom prst="rect">
            <a:avLst/>
          </a:prstGeom>
        </p:spPr>
        <p:txBody>
          <a:bodyPr vert="horz" wrap="square" lIns="0" tIns="5764" rIns="0" bIns="0" rtlCol="0">
            <a:spAutoFit/>
          </a:bodyPr>
          <a:lstStyle/>
          <a:p>
            <a:pPr marL="6405">
              <a:spcBef>
                <a:spcPts val="45"/>
              </a:spcBef>
            </a:pPr>
            <a:r>
              <a:rPr sz="800" spc="-8" dirty="0">
                <a:latin typeface="Symbol"/>
                <a:cs typeface="Symbol"/>
              </a:rPr>
              <a:t></a:t>
            </a:r>
            <a:endParaRPr sz="800">
              <a:latin typeface="Symbol"/>
              <a:cs typeface="Symbol"/>
            </a:endParaRPr>
          </a:p>
        </p:txBody>
      </p:sp>
      <p:sp>
        <p:nvSpPr>
          <p:cNvPr id="24" name="object 24"/>
          <p:cNvSpPr txBox="1"/>
          <p:nvPr/>
        </p:nvSpPr>
        <p:spPr>
          <a:xfrm>
            <a:off x="470933" y="1701905"/>
            <a:ext cx="51543" cy="128931"/>
          </a:xfrm>
          <a:prstGeom prst="rect">
            <a:avLst/>
          </a:prstGeom>
        </p:spPr>
        <p:txBody>
          <a:bodyPr vert="horz" wrap="square" lIns="0" tIns="5764" rIns="0" bIns="0" rtlCol="0">
            <a:spAutoFit/>
          </a:bodyPr>
          <a:lstStyle/>
          <a:p>
            <a:pPr marL="6405">
              <a:spcBef>
                <a:spcPts val="45"/>
              </a:spcBef>
            </a:pPr>
            <a:r>
              <a:rPr sz="800" spc="-8" dirty="0">
                <a:latin typeface="Symbol"/>
                <a:cs typeface="Symbol"/>
              </a:rPr>
              <a:t></a:t>
            </a:r>
            <a:endParaRPr sz="800">
              <a:latin typeface="Symbol"/>
              <a:cs typeface="Symbol"/>
            </a:endParaRPr>
          </a:p>
        </p:txBody>
      </p:sp>
      <p:sp>
        <p:nvSpPr>
          <p:cNvPr id="25" name="object 25"/>
          <p:cNvSpPr txBox="1"/>
          <p:nvPr/>
        </p:nvSpPr>
        <p:spPr>
          <a:xfrm>
            <a:off x="91626" y="1619026"/>
            <a:ext cx="188246" cy="128931"/>
          </a:xfrm>
          <a:prstGeom prst="rect">
            <a:avLst/>
          </a:prstGeom>
        </p:spPr>
        <p:txBody>
          <a:bodyPr vert="horz" wrap="square" lIns="0" tIns="5764" rIns="0" bIns="0" rtlCol="0">
            <a:spAutoFit/>
          </a:bodyPr>
          <a:lstStyle/>
          <a:p>
            <a:pPr marL="19214">
              <a:spcBef>
                <a:spcPts val="45"/>
              </a:spcBef>
            </a:pPr>
            <a:r>
              <a:rPr sz="1200" spc="-105" baseline="6944" dirty="0">
                <a:latin typeface="Symbol"/>
                <a:cs typeface="Symbol"/>
              </a:rPr>
              <a:t></a:t>
            </a:r>
            <a:r>
              <a:rPr sz="800" spc="-30" dirty="0">
                <a:latin typeface="Times New Roman"/>
                <a:cs typeface="Times New Roman"/>
              </a:rPr>
              <a:t>0</a:t>
            </a:r>
            <a:r>
              <a:rPr sz="700" baseline="-24691" dirty="0">
                <a:latin typeface="Times New Roman"/>
                <a:cs typeface="Times New Roman"/>
              </a:rPr>
              <a:t>/</a:t>
            </a:r>
            <a:r>
              <a:rPr sz="700" spc="-113" baseline="-24691" dirty="0">
                <a:latin typeface="Times New Roman"/>
                <a:cs typeface="Times New Roman"/>
              </a:rPr>
              <a:t> </a:t>
            </a:r>
            <a:r>
              <a:rPr sz="800" spc="-8" dirty="0">
                <a:latin typeface="Times New Roman"/>
                <a:cs typeface="Times New Roman"/>
              </a:rPr>
              <a:t>5</a:t>
            </a:r>
            <a:endParaRPr sz="800">
              <a:latin typeface="Times New Roman"/>
              <a:cs typeface="Times New Roman"/>
            </a:endParaRPr>
          </a:p>
        </p:txBody>
      </p:sp>
      <p:sp>
        <p:nvSpPr>
          <p:cNvPr id="26" name="object 26"/>
          <p:cNvSpPr txBox="1"/>
          <p:nvPr/>
        </p:nvSpPr>
        <p:spPr>
          <a:xfrm>
            <a:off x="327724" y="1619026"/>
            <a:ext cx="207455" cy="128931"/>
          </a:xfrm>
          <a:prstGeom prst="rect">
            <a:avLst/>
          </a:prstGeom>
        </p:spPr>
        <p:txBody>
          <a:bodyPr vert="horz" wrap="square" lIns="0" tIns="5764" rIns="0" bIns="0" rtlCol="0">
            <a:spAutoFit/>
          </a:bodyPr>
          <a:lstStyle/>
          <a:p>
            <a:pPr marL="19214">
              <a:spcBef>
                <a:spcPts val="45"/>
              </a:spcBef>
            </a:pPr>
            <a:r>
              <a:rPr sz="800" spc="-30" dirty="0">
                <a:latin typeface="Times New Roman"/>
                <a:cs typeface="Times New Roman"/>
              </a:rPr>
              <a:t>0</a:t>
            </a:r>
            <a:r>
              <a:rPr sz="700" baseline="-24691" dirty="0">
                <a:latin typeface="Times New Roman"/>
                <a:cs typeface="Times New Roman"/>
              </a:rPr>
              <a:t>/</a:t>
            </a:r>
            <a:r>
              <a:rPr sz="700" spc="-90" baseline="-24691" dirty="0">
                <a:latin typeface="Times New Roman"/>
                <a:cs typeface="Times New Roman"/>
              </a:rPr>
              <a:t> </a:t>
            </a:r>
            <a:r>
              <a:rPr sz="800" spc="-8" dirty="0">
                <a:latin typeface="Times New Roman"/>
                <a:cs typeface="Times New Roman"/>
              </a:rPr>
              <a:t>7</a:t>
            </a:r>
            <a:r>
              <a:rPr sz="800" spc="-128" dirty="0">
                <a:latin typeface="Times New Roman"/>
                <a:cs typeface="Times New Roman"/>
              </a:rPr>
              <a:t> </a:t>
            </a:r>
            <a:r>
              <a:rPr sz="1200" spc="-11" baseline="6944" dirty="0">
                <a:latin typeface="Symbol"/>
                <a:cs typeface="Symbol"/>
              </a:rPr>
              <a:t></a:t>
            </a:r>
            <a:endParaRPr sz="1200" baseline="6944">
              <a:latin typeface="Symbol"/>
              <a:cs typeface="Symbol"/>
            </a:endParaRPr>
          </a:p>
        </p:txBody>
      </p:sp>
      <p:sp>
        <p:nvSpPr>
          <p:cNvPr id="27" name="object 27"/>
          <p:cNvSpPr txBox="1"/>
          <p:nvPr/>
        </p:nvSpPr>
        <p:spPr>
          <a:xfrm>
            <a:off x="618401" y="1318102"/>
            <a:ext cx="313743" cy="128931"/>
          </a:xfrm>
          <a:prstGeom prst="rect">
            <a:avLst/>
          </a:prstGeom>
        </p:spPr>
        <p:txBody>
          <a:bodyPr vert="horz" wrap="square" lIns="0" tIns="5764" rIns="0" bIns="0" rtlCol="0">
            <a:spAutoFit/>
          </a:bodyPr>
          <a:lstStyle/>
          <a:p>
            <a:pPr marL="19214">
              <a:spcBef>
                <a:spcPts val="45"/>
              </a:spcBef>
            </a:pPr>
            <a:r>
              <a:rPr sz="800" spc="18" dirty="0">
                <a:latin typeface="Symbol"/>
                <a:cs typeface="Symbol"/>
              </a:rPr>
              <a:t></a:t>
            </a:r>
            <a:r>
              <a:rPr sz="1200" spc="26" baseline="1736" dirty="0">
                <a:latin typeface="Times New Roman"/>
                <a:cs typeface="Times New Roman"/>
              </a:rPr>
              <a:t>0</a:t>
            </a:r>
            <a:r>
              <a:rPr sz="700" spc="26" baseline="-21604" dirty="0">
                <a:latin typeface="Times New Roman"/>
                <a:cs typeface="Times New Roman"/>
              </a:rPr>
              <a:t>/</a:t>
            </a:r>
            <a:r>
              <a:rPr sz="1200" spc="26" baseline="1736" dirty="0">
                <a:latin typeface="Times New Roman"/>
                <a:cs typeface="Times New Roman"/>
              </a:rPr>
              <a:t>032</a:t>
            </a:r>
            <a:endParaRPr sz="1200" baseline="1736">
              <a:latin typeface="Times New Roman"/>
              <a:cs typeface="Times New Roman"/>
            </a:endParaRPr>
          </a:p>
        </p:txBody>
      </p:sp>
      <p:sp>
        <p:nvSpPr>
          <p:cNvPr id="28" name="object 28"/>
          <p:cNvSpPr txBox="1"/>
          <p:nvPr/>
        </p:nvSpPr>
        <p:spPr>
          <a:xfrm>
            <a:off x="989060" y="1318102"/>
            <a:ext cx="312782" cy="128931"/>
          </a:xfrm>
          <a:prstGeom prst="rect">
            <a:avLst/>
          </a:prstGeom>
        </p:spPr>
        <p:txBody>
          <a:bodyPr vert="horz" wrap="square" lIns="0" tIns="5764" rIns="0" bIns="0" rtlCol="0">
            <a:spAutoFit/>
          </a:bodyPr>
          <a:lstStyle/>
          <a:p>
            <a:pPr marL="19214">
              <a:spcBef>
                <a:spcPts val="45"/>
              </a:spcBef>
            </a:pPr>
            <a:r>
              <a:rPr sz="1200" spc="26" baseline="1736" dirty="0">
                <a:latin typeface="Times New Roman"/>
                <a:cs typeface="Times New Roman"/>
              </a:rPr>
              <a:t>0</a:t>
            </a:r>
            <a:r>
              <a:rPr sz="700" spc="26" baseline="-21604" dirty="0">
                <a:latin typeface="Times New Roman"/>
                <a:cs typeface="Times New Roman"/>
              </a:rPr>
              <a:t>/</a:t>
            </a:r>
            <a:r>
              <a:rPr sz="1200" spc="26" baseline="1736" dirty="0">
                <a:latin typeface="Times New Roman"/>
                <a:cs typeface="Times New Roman"/>
              </a:rPr>
              <a:t>968</a:t>
            </a:r>
            <a:r>
              <a:rPr sz="800" spc="18" dirty="0">
                <a:latin typeface="Symbol"/>
                <a:cs typeface="Symbol"/>
              </a:rPr>
              <a:t></a:t>
            </a:r>
            <a:endParaRPr sz="800">
              <a:latin typeface="Symbol"/>
              <a:cs typeface="Symbol"/>
            </a:endParaRPr>
          </a:p>
        </p:txBody>
      </p:sp>
      <p:sp>
        <p:nvSpPr>
          <p:cNvPr id="29" name="object 29"/>
          <p:cNvSpPr txBox="1"/>
          <p:nvPr/>
        </p:nvSpPr>
        <p:spPr>
          <a:xfrm>
            <a:off x="728874" y="1535291"/>
            <a:ext cx="29774" cy="83955"/>
          </a:xfrm>
          <a:prstGeom prst="rect">
            <a:avLst/>
          </a:prstGeom>
        </p:spPr>
        <p:txBody>
          <a:bodyPr vert="horz" wrap="square" lIns="0" tIns="7686" rIns="0" bIns="0" rtlCol="0">
            <a:spAutoFit/>
          </a:bodyPr>
          <a:lstStyle/>
          <a:p>
            <a:pPr marL="6405">
              <a:spcBef>
                <a:spcPts val="61"/>
              </a:spcBef>
            </a:pPr>
            <a:r>
              <a:rPr sz="500" spc="5" dirty="0">
                <a:latin typeface="Times New Roman"/>
                <a:cs typeface="Times New Roman"/>
              </a:rPr>
              <a:t>/</a:t>
            </a:r>
            <a:endParaRPr sz="500">
              <a:latin typeface="Times New Roman"/>
              <a:cs typeface="Times New Roman"/>
            </a:endParaRPr>
          </a:p>
        </p:txBody>
      </p:sp>
      <p:sp>
        <p:nvSpPr>
          <p:cNvPr id="30" name="object 30"/>
          <p:cNvSpPr txBox="1"/>
          <p:nvPr/>
        </p:nvSpPr>
        <p:spPr>
          <a:xfrm>
            <a:off x="85223" y="1466339"/>
            <a:ext cx="859592" cy="128931"/>
          </a:xfrm>
          <a:prstGeom prst="rect">
            <a:avLst/>
          </a:prstGeom>
        </p:spPr>
        <p:txBody>
          <a:bodyPr vert="horz" wrap="square" lIns="0" tIns="5764" rIns="0" bIns="0" rtlCol="0">
            <a:spAutoFit/>
          </a:bodyPr>
          <a:lstStyle/>
          <a:p>
            <a:pPr marL="25618">
              <a:spcBef>
                <a:spcPts val="45"/>
              </a:spcBef>
              <a:tabLst>
                <a:tab pos="264510" algn="l"/>
                <a:tab pos="552398" algn="l"/>
              </a:tabLst>
            </a:pPr>
            <a:r>
              <a:rPr sz="1200" spc="-49" baseline="27777" dirty="0">
                <a:latin typeface="Symbol"/>
                <a:cs typeface="Symbol"/>
              </a:rPr>
              <a:t></a:t>
            </a:r>
            <a:r>
              <a:rPr sz="800" spc="-33" dirty="0">
                <a:latin typeface="Times New Roman"/>
                <a:cs typeface="Times New Roman"/>
              </a:rPr>
              <a:t>0</a:t>
            </a:r>
            <a:r>
              <a:rPr sz="800" spc="-81" dirty="0">
                <a:latin typeface="Times New Roman"/>
                <a:cs typeface="Times New Roman"/>
              </a:rPr>
              <a:t> </a:t>
            </a:r>
            <a:r>
              <a:rPr sz="800" spc="-8" dirty="0">
                <a:latin typeface="Times New Roman"/>
                <a:cs typeface="Times New Roman"/>
              </a:rPr>
              <a:t>6	0</a:t>
            </a:r>
            <a:r>
              <a:rPr sz="800" spc="-68" dirty="0">
                <a:latin typeface="Times New Roman"/>
                <a:cs typeface="Times New Roman"/>
              </a:rPr>
              <a:t> </a:t>
            </a:r>
            <a:r>
              <a:rPr sz="800" spc="-8" dirty="0">
                <a:latin typeface="Times New Roman"/>
                <a:cs typeface="Times New Roman"/>
              </a:rPr>
              <a:t>4</a:t>
            </a:r>
            <a:r>
              <a:rPr sz="800" spc="-126" dirty="0">
                <a:latin typeface="Times New Roman"/>
                <a:cs typeface="Times New Roman"/>
              </a:rPr>
              <a:t> </a:t>
            </a:r>
            <a:r>
              <a:rPr sz="1200" spc="-11" baseline="27777" dirty="0">
                <a:latin typeface="Symbol"/>
                <a:cs typeface="Symbol"/>
              </a:rPr>
              <a:t></a:t>
            </a:r>
            <a:r>
              <a:rPr sz="1200" spc="-11" baseline="27777" dirty="0">
                <a:latin typeface="Times New Roman"/>
                <a:cs typeface="Times New Roman"/>
              </a:rPr>
              <a:t>	</a:t>
            </a:r>
            <a:r>
              <a:rPr sz="1200" spc="22" baseline="27777" dirty="0">
                <a:latin typeface="Symbol"/>
                <a:cs typeface="Symbol"/>
              </a:rPr>
              <a:t></a:t>
            </a:r>
            <a:r>
              <a:rPr sz="800" spc="15" dirty="0">
                <a:latin typeface="Times New Roman"/>
                <a:cs typeface="Times New Roman"/>
              </a:rPr>
              <a:t>0</a:t>
            </a:r>
            <a:r>
              <a:rPr sz="800" spc="-28" dirty="0">
                <a:latin typeface="Times New Roman"/>
                <a:cs typeface="Times New Roman"/>
              </a:rPr>
              <a:t> </a:t>
            </a:r>
            <a:r>
              <a:rPr sz="800" spc="5" dirty="0">
                <a:latin typeface="Times New Roman"/>
                <a:cs typeface="Times New Roman"/>
              </a:rPr>
              <a:t>096</a:t>
            </a:r>
            <a:endParaRPr sz="800">
              <a:latin typeface="Times New Roman"/>
              <a:cs typeface="Times New Roman"/>
            </a:endParaRPr>
          </a:p>
        </p:txBody>
      </p:sp>
      <p:sp>
        <p:nvSpPr>
          <p:cNvPr id="31" name="object 31"/>
          <p:cNvSpPr txBox="1"/>
          <p:nvPr/>
        </p:nvSpPr>
        <p:spPr>
          <a:xfrm>
            <a:off x="470933" y="1510004"/>
            <a:ext cx="213217" cy="128931"/>
          </a:xfrm>
          <a:prstGeom prst="rect">
            <a:avLst/>
          </a:prstGeom>
        </p:spPr>
        <p:txBody>
          <a:bodyPr vert="horz" wrap="square" lIns="0" tIns="5764" rIns="0" bIns="0" rtlCol="0">
            <a:spAutoFit/>
          </a:bodyPr>
          <a:lstStyle/>
          <a:p>
            <a:pPr marL="6405">
              <a:spcBef>
                <a:spcPts val="45"/>
              </a:spcBef>
              <a:tabLst>
                <a:tab pos="166520" algn="l"/>
              </a:tabLst>
            </a:pPr>
            <a:r>
              <a:rPr sz="800" spc="-8" dirty="0">
                <a:latin typeface="Symbol"/>
                <a:cs typeface="Symbol"/>
              </a:rPr>
              <a:t></a:t>
            </a:r>
            <a:r>
              <a:rPr sz="800" spc="-8" dirty="0">
                <a:latin typeface="Times New Roman"/>
                <a:cs typeface="Times New Roman"/>
              </a:rPr>
              <a:t>	</a:t>
            </a:r>
            <a:r>
              <a:rPr sz="800" spc="3" dirty="0">
                <a:latin typeface="Symbol"/>
                <a:cs typeface="Symbol"/>
              </a:rPr>
              <a:t></a:t>
            </a:r>
            <a:endParaRPr sz="800">
              <a:latin typeface="Symbol"/>
              <a:cs typeface="Symbol"/>
            </a:endParaRPr>
          </a:p>
        </p:txBody>
      </p:sp>
      <p:sp>
        <p:nvSpPr>
          <p:cNvPr id="32" name="object 32"/>
          <p:cNvSpPr txBox="1"/>
          <p:nvPr/>
        </p:nvSpPr>
        <p:spPr>
          <a:xfrm>
            <a:off x="1056729" y="1535291"/>
            <a:ext cx="29774" cy="83955"/>
          </a:xfrm>
          <a:prstGeom prst="rect">
            <a:avLst/>
          </a:prstGeom>
        </p:spPr>
        <p:txBody>
          <a:bodyPr vert="horz" wrap="square" lIns="0" tIns="7686" rIns="0" bIns="0" rtlCol="0">
            <a:spAutoFit/>
          </a:bodyPr>
          <a:lstStyle/>
          <a:p>
            <a:pPr marL="6405">
              <a:spcBef>
                <a:spcPts val="61"/>
              </a:spcBef>
            </a:pPr>
            <a:r>
              <a:rPr sz="500" spc="5" dirty="0">
                <a:latin typeface="Times New Roman"/>
                <a:cs typeface="Times New Roman"/>
              </a:rPr>
              <a:t>/</a:t>
            </a:r>
            <a:endParaRPr sz="500">
              <a:latin typeface="Times New Roman"/>
              <a:cs typeface="Times New Roman"/>
            </a:endParaRPr>
          </a:p>
        </p:txBody>
      </p:sp>
      <p:sp>
        <p:nvSpPr>
          <p:cNvPr id="33" name="object 33"/>
          <p:cNvSpPr txBox="1"/>
          <p:nvPr/>
        </p:nvSpPr>
        <p:spPr>
          <a:xfrm>
            <a:off x="618401" y="1619026"/>
            <a:ext cx="313743" cy="128931"/>
          </a:xfrm>
          <a:prstGeom prst="rect">
            <a:avLst/>
          </a:prstGeom>
        </p:spPr>
        <p:txBody>
          <a:bodyPr vert="horz" wrap="square" lIns="0" tIns="5764" rIns="0" bIns="0" rtlCol="0">
            <a:spAutoFit/>
          </a:bodyPr>
          <a:lstStyle/>
          <a:p>
            <a:pPr marL="19214">
              <a:spcBef>
                <a:spcPts val="45"/>
              </a:spcBef>
            </a:pPr>
            <a:r>
              <a:rPr sz="1200" spc="26" baseline="6944" dirty="0">
                <a:latin typeface="Symbol"/>
                <a:cs typeface="Symbol"/>
              </a:rPr>
              <a:t></a:t>
            </a:r>
            <a:r>
              <a:rPr sz="800" spc="18" dirty="0">
                <a:latin typeface="Times New Roman"/>
                <a:cs typeface="Times New Roman"/>
              </a:rPr>
              <a:t>0</a:t>
            </a:r>
            <a:r>
              <a:rPr sz="700" spc="26" baseline="-24691" dirty="0">
                <a:latin typeface="Times New Roman"/>
                <a:cs typeface="Times New Roman"/>
              </a:rPr>
              <a:t>/</a:t>
            </a:r>
            <a:r>
              <a:rPr sz="800" spc="18" dirty="0">
                <a:latin typeface="Times New Roman"/>
                <a:cs typeface="Times New Roman"/>
              </a:rPr>
              <a:t>680</a:t>
            </a:r>
            <a:endParaRPr sz="800">
              <a:latin typeface="Times New Roman"/>
              <a:cs typeface="Times New Roman"/>
            </a:endParaRPr>
          </a:p>
        </p:txBody>
      </p:sp>
      <p:sp>
        <p:nvSpPr>
          <p:cNvPr id="34" name="object 34"/>
          <p:cNvSpPr txBox="1"/>
          <p:nvPr/>
        </p:nvSpPr>
        <p:spPr>
          <a:xfrm>
            <a:off x="988436" y="1466339"/>
            <a:ext cx="313423" cy="128931"/>
          </a:xfrm>
          <a:prstGeom prst="rect">
            <a:avLst/>
          </a:prstGeom>
        </p:spPr>
        <p:txBody>
          <a:bodyPr vert="horz" wrap="square" lIns="0" tIns="5764" rIns="0" bIns="0" rtlCol="0">
            <a:spAutoFit/>
          </a:bodyPr>
          <a:lstStyle/>
          <a:p>
            <a:pPr marL="19214">
              <a:spcBef>
                <a:spcPts val="45"/>
              </a:spcBef>
            </a:pPr>
            <a:r>
              <a:rPr sz="800" spc="5" dirty="0">
                <a:latin typeface="Times New Roman"/>
                <a:cs typeface="Times New Roman"/>
              </a:rPr>
              <a:t>0</a:t>
            </a:r>
            <a:r>
              <a:rPr sz="800" spc="-40" dirty="0">
                <a:latin typeface="Times New Roman"/>
                <a:cs typeface="Times New Roman"/>
              </a:rPr>
              <a:t> </a:t>
            </a:r>
            <a:r>
              <a:rPr sz="800" spc="10" dirty="0">
                <a:latin typeface="Times New Roman"/>
                <a:cs typeface="Times New Roman"/>
              </a:rPr>
              <a:t>304</a:t>
            </a:r>
            <a:r>
              <a:rPr sz="1200" spc="15" baseline="27777" dirty="0">
                <a:latin typeface="Symbol"/>
                <a:cs typeface="Symbol"/>
              </a:rPr>
              <a:t></a:t>
            </a:r>
            <a:endParaRPr sz="1200" baseline="27777">
              <a:latin typeface="Symbol"/>
              <a:cs typeface="Symbol"/>
            </a:endParaRPr>
          </a:p>
        </p:txBody>
      </p:sp>
      <p:sp>
        <p:nvSpPr>
          <p:cNvPr id="35" name="object 35"/>
          <p:cNvSpPr txBox="1"/>
          <p:nvPr/>
        </p:nvSpPr>
        <p:spPr>
          <a:xfrm>
            <a:off x="1236211" y="1510004"/>
            <a:ext cx="5282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36" name="object 36"/>
          <p:cNvSpPr txBox="1"/>
          <p:nvPr/>
        </p:nvSpPr>
        <p:spPr>
          <a:xfrm>
            <a:off x="992384" y="1619026"/>
            <a:ext cx="309581" cy="128931"/>
          </a:xfrm>
          <a:prstGeom prst="rect">
            <a:avLst/>
          </a:prstGeom>
        </p:spPr>
        <p:txBody>
          <a:bodyPr vert="horz" wrap="square" lIns="0" tIns="5764" rIns="0" bIns="0" rtlCol="0">
            <a:spAutoFit/>
          </a:bodyPr>
          <a:lstStyle/>
          <a:p>
            <a:pPr marL="19214">
              <a:spcBef>
                <a:spcPts val="45"/>
              </a:spcBef>
            </a:pPr>
            <a:r>
              <a:rPr sz="800" spc="13" dirty="0">
                <a:latin typeface="Times New Roman"/>
                <a:cs typeface="Times New Roman"/>
              </a:rPr>
              <a:t>0</a:t>
            </a:r>
            <a:r>
              <a:rPr sz="700" spc="19" baseline="-24691" dirty="0">
                <a:latin typeface="Times New Roman"/>
                <a:cs typeface="Times New Roman"/>
              </a:rPr>
              <a:t>/</a:t>
            </a:r>
            <a:r>
              <a:rPr sz="800" spc="13" dirty="0">
                <a:latin typeface="Times New Roman"/>
                <a:cs typeface="Times New Roman"/>
              </a:rPr>
              <a:t>112</a:t>
            </a:r>
            <a:r>
              <a:rPr sz="1200" spc="19" baseline="6944" dirty="0">
                <a:latin typeface="Symbol"/>
                <a:cs typeface="Symbol"/>
              </a:rPr>
              <a:t></a:t>
            </a:r>
            <a:endParaRPr sz="1200" baseline="6944">
              <a:latin typeface="Symbol"/>
              <a:cs typeface="Symbol"/>
            </a:endParaRPr>
          </a:p>
        </p:txBody>
      </p:sp>
      <p:sp>
        <p:nvSpPr>
          <p:cNvPr id="37" name="object 37"/>
          <p:cNvSpPr txBox="1"/>
          <p:nvPr/>
        </p:nvSpPr>
        <p:spPr>
          <a:xfrm>
            <a:off x="631207" y="1701905"/>
            <a:ext cx="5282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38" name="object 38"/>
          <p:cNvSpPr txBox="1"/>
          <p:nvPr/>
        </p:nvSpPr>
        <p:spPr>
          <a:xfrm>
            <a:off x="1236211" y="1701905"/>
            <a:ext cx="5282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39" name="object 39"/>
          <p:cNvSpPr txBox="1"/>
          <p:nvPr/>
        </p:nvSpPr>
        <p:spPr>
          <a:xfrm>
            <a:off x="988558" y="1771713"/>
            <a:ext cx="313423" cy="128931"/>
          </a:xfrm>
          <a:prstGeom prst="rect">
            <a:avLst/>
          </a:prstGeom>
        </p:spPr>
        <p:txBody>
          <a:bodyPr vert="horz" wrap="square" lIns="0" tIns="5764" rIns="0" bIns="0" rtlCol="0">
            <a:spAutoFit/>
          </a:bodyPr>
          <a:lstStyle/>
          <a:p>
            <a:pPr marL="19214">
              <a:spcBef>
                <a:spcPts val="45"/>
              </a:spcBef>
            </a:pPr>
            <a:r>
              <a:rPr sz="800" spc="-30" dirty="0">
                <a:latin typeface="Times New Roman"/>
                <a:cs typeface="Times New Roman"/>
              </a:rPr>
              <a:t>0</a:t>
            </a:r>
            <a:r>
              <a:rPr sz="700" spc="-45" baseline="-24691" dirty="0">
                <a:latin typeface="Times New Roman"/>
                <a:cs typeface="Times New Roman"/>
              </a:rPr>
              <a:t>/</a:t>
            </a:r>
            <a:r>
              <a:rPr sz="800" spc="-30" dirty="0">
                <a:latin typeface="Times New Roman"/>
                <a:cs typeface="Times New Roman"/>
              </a:rPr>
              <a:t>048</a:t>
            </a:r>
            <a:r>
              <a:rPr sz="1200" spc="-45" baseline="-6944" dirty="0">
                <a:latin typeface="Symbol"/>
                <a:cs typeface="Symbol"/>
              </a:rPr>
              <a:t></a:t>
            </a:r>
            <a:r>
              <a:rPr sz="1200" spc="-45" baseline="-15625" dirty="0">
                <a:latin typeface="Symbol"/>
                <a:cs typeface="Symbol"/>
              </a:rPr>
              <a:t></a:t>
            </a:r>
            <a:endParaRPr sz="1200" baseline="-15625">
              <a:latin typeface="Symbol"/>
              <a:cs typeface="Symbol"/>
            </a:endParaRPr>
          </a:p>
        </p:txBody>
      </p:sp>
      <p:sp>
        <p:nvSpPr>
          <p:cNvPr id="40" name="object 40"/>
          <p:cNvSpPr txBox="1"/>
          <p:nvPr/>
        </p:nvSpPr>
        <p:spPr>
          <a:xfrm>
            <a:off x="1449691" y="1335790"/>
            <a:ext cx="392499" cy="128931"/>
          </a:xfrm>
          <a:prstGeom prst="rect">
            <a:avLst/>
          </a:prstGeom>
        </p:spPr>
        <p:txBody>
          <a:bodyPr vert="horz" wrap="square" lIns="0" tIns="5764" rIns="0" bIns="0" rtlCol="0">
            <a:spAutoFit/>
          </a:bodyPr>
          <a:lstStyle/>
          <a:p>
            <a:pPr marL="19214">
              <a:spcBef>
                <a:spcPts val="45"/>
              </a:spcBef>
            </a:pPr>
            <a:r>
              <a:rPr sz="800" spc="35" dirty="0">
                <a:latin typeface="Symbol"/>
                <a:cs typeface="Symbol"/>
              </a:rPr>
              <a:t></a:t>
            </a:r>
            <a:r>
              <a:rPr sz="1200" spc="-151" baseline="1736" dirty="0">
                <a:latin typeface="Times New Roman"/>
                <a:cs typeface="Times New Roman"/>
              </a:rPr>
              <a:t>1</a:t>
            </a:r>
            <a:r>
              <a:rPr sz="700" spc="64" baseline="-21604" dirty="0">
                <a:latin typeface="Times New Roman"/>
                <a:cs typeface="Times New Roman"/>
              </a:rPr>
              <a:t>/</a:t>
            </a:r>
            <a:r>
              <a:rPr sz="1200" spc="38" baseline="1736" dirty="0">
                <a:latin typeface="Times New Roman"/>
                <a:cs typeface="Times New Roman"/>
              </a:rPr>
              <a:t>5</a:t>
            </a:r>
            <a:r>
              <a:rPr sz="1200" i="1" spc="4" baseline="1736" dirty="0">
                <a:latin typeface="Times New Roman"/>
                <a:cs typeface="Times New Roman"/>
              </a:rPr>
              <a:t>e</a:t>
            </a:r>
            <a:r>
              <a:rPr sz="1200" i="1" spc="-68" baseline="1736" dirty="0">
                <a:latin typeface="Times New Roman"/>
                <a:cs typeface="Times New Roman"/>
              </a:rPr>
              <a:t> </a:t>
            </a:r>
            <a:r>
              <a:rPr sz="1200" spc="4" baseline="1736" dirty="0">
                <a:latin typeface="Symbol"/>
                <a:cs typeface="Symbol"/>
              </a:rPr>
              <a:t></a:t>
            </a:r>
            <a:r>
              <a:rPr sz="1200" spc="-68" baseline="1736" dirty="0">
                <a:latin typeface="Times New Roman"/>
                <a:cs typeface="Times New Roman"/>
              </a:rPr>
              <a:t> </a:t>
            </a:r>
            <a:r>
              <a:rPr sz="1200" spc="4" baseline="1736" dirty="0">
                <a:latin typeface="Times New Roman"/>
                <a:cs typeface="Times New Roman"/>
              </a:rPr>
              <a:t>7</a:t>
            </a:r>
            <a:endParaRPr sz="1200" baseline="1736">
              <a:latin typeface="Times New Roman"/>
              <a:cs typeface="Times New Roman"/>
            </a:endParaRPr>
          </a:p>
        </p:txBody>
      </p:sp>
      <p:sp>
        <p:nvSpPr>
          <p:cNvPr id="41" name="object 41"/>
          <p:cNvSpPr txBox="1"/>
          <p:nvPr/>
        </p:nvSpPr>
        <p:spPr>
          <a:xfrm>
            <a:off x="1945333" y="1335791"/>
            <a:ext cx="381294" cy="128931"/>
          </a:xfrm>
          <a:prstGeom prst="rect">
            <a:avLst/>
          </a:prstGeom>
        </p:spPr>
        <p:txBody>
          <a:bodyPr vert="horz" wrap="square" lIns="0" tIns="5764" rIns="0" bIns="0" rtlCol="0">
            <a:spAutoFit/>
          </a:bodyPr>
          <a:lstStyle/>
          <a:p>
            <a:pPr marL="19214">
              <a:spcBef>
                <a:spcPts val="45"/>
              </a:spcBef>
            </a:pPr>
            <a:r>
              <a:rPr sz="1200" spc="-15" baseline="1736" dirty="0">
                <a:latin typeface="Times New Roman"/>
                <a:cs typeface="Times New Roman"/>
              </a:rPr>
              <a:t>1</a:t>
            </a:r>
            <a:r>
              <a:rPr sz="700" spc="-15" baseline="-21604" dirty="0">
                <a:latin typeface="Times New Roman"/>
                <a:cs typeface="Times New Roman"/>
              </a:rPr>
              <a:t>/</a:t>
            </a:r>
            <a:r>
              <a:rPr sz="1200" spc="-15" baseline="1736" dirty="0">
                <a:latin typeface="Times New Roman"/>
                <a:cs typeface="Times New Roman"/>
              </a:rPr>
              <a:t>0000</a:t>
            </a:r>
            <a:r>
              <a:rPr sz="1200" spc="94" baseline="1736" dirty="0">
                <a:latin typeface="Times New Roman"/>
                <a:cs typeface="Times New Roman"/>
              </a:rPr>
              <a:t> </a:t>
            </a:r>
            <a:r>
              <a:rPr sz="800" spc="3" dirty="0">
                <a:latin typeface="Symbol"/>
                <a:cs typeface="Symbol"/>
              </a:rPr>
              <a:t></a:t>
            </a:r>
            <a:endParaRPr sz="800">
              <a:latin typeface="Symbol"/>
              <a:cs typeface="Symbol"/>
            </a:endParaRPr>
          </a:p>
        </p:txBody>
      </p:sp>
      <p:sp>
        <p:nvSpPr>
          <p:cNvPr id="42" name="object 42"/>
          <p:cNvSpPr txBox="1"/>
          <p:nvPr/>
        </p:nvSpPr>
        <p:spPr>
          <a:xfrm>
            <a:off x="1559610" y="1552979"/>
            <a:ext cx="29774" cy="83955"/>
          </a:xfrm>
          <a:prstGeom prst="rect">
            <a:avLst/>
          </a:prstGeom>
        </p:spPr>
        <p:txBody>
          <a:bodyPr vert="horz" wrap="square" lIns="0" tIns="7686" rIns="0" bIns="0" rtlCol="0">
            <a:spAutoFit/>
          </a:bodyPr>
          <a:lstStyle/>
          <a:p>
            <a:pPr marL="6405">
              <a:spcBef>
                <a:spcPts val="61"/>
              </a:spcBef>
            </a:pPr>
            <a:r>
              <a:rPr sz="500" spc="5" dirty="0">
                <a:latin typeface="Times New Roman"/>
                <a:cs typeface="Times New Roman"/>
              </a:rPr>
              <a:t>/</a:t>
            </a:r>
            <a:endParaRPr sz="500">
              <a:latin typeface="Times New Roman"/>
              <a:cs typeface="Times New Roman"/>
            </a:endParaRPr>
          </a:p>
        </p:txBody>
      </p:sp>
      <p:sp>
        <p:nvSpPr>
          <p:cNvPr id="43" name="object 43"/>
          <p:cNvSpPr txBox="1"/>
          <p:nvPr/>
        </p:nvSpPr>
        <p:spPr>
          <a:xfrm>
            <a:off x="1993763" y="1552979"/>
            <a:ext cx="29774" cy="83955"/>
          </a:xfrm>
          <a:prstGeom prst="rect">
            <a:avLst/>
          </a:prstGeom>
        </p:spPr>
        <p:txBody>
          <a:bodyPr vert="horz" wrap="square" lIns="0" tIns="7686" rIns="0" bIns="0" rtlCol="0">
            <a:spAutoFit/>
          </a:bodyPr>
          <a:lstStyle/>
          <a:p>
            <a:pPr marL="6405">
              <a:spcBef>
                <a:spcPts val="61"/>
              </a:spcBef>
            </a:pPr>
            <a:r>
              <a:rPr sz="500" spc="5" dirty="0">
                <a:latin typeface="Times New Roman"/>
                <a:cs typeface="Times New Roman"/>
              </a:rPr>
              <a:t>/</a:t>
            </a:r>
            <a:endParaRPr sz="500">
              <a:latin typeface="Times New Roman"/>
              <a:cs typeface="Times New Roman"/>
            </a:endParaRPr>
          </a:p>
        </p:txBody>
      </p:sp>
      <p:sp>
        <p:nvSpPr>
          <p:cNvPr id="44" name="object 44"/>
          <p:cNvSpPr txBox="1"/>
          <p:nvPr/>
        </p:nvSpPr>
        <p:spPr>
          <a:xfrm>
            <a:off x="1462498" y="1527692"/>
            <a:ext cx="5282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45" name="object 45"/>
          <p:cNvSpPr txBox="1"/>
          <p:nvPr/>
        </p:nvSpPr>
        <p:spPr>
          <a:xfrm>
            <a:off x="2261147" y="1527692"/>
            <a:ext cx="5282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46" name="object 46"/>
          <p:cNvSpPr txBox="1"/>
          <p:nvPr/>
        </p:nvSpPr>
        <p:spPr>
          <a:xfrm>
            <a:off x="1462498" y="1719593"/>
            <a:ext cx="5282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47" name="object 47"/>
          <p:cNvSpPr txBox="1"/>
          <p:nvPr/>
        </p:nvSpPr>
        <p:spPr>
          <a:xfrm>
            <a:off x="2261147" y="1719593"/>
            <a:ext cx="5282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48" name="object 48"/>
          <p:cNvSpPr txBox="1"/>
          <p:nvPr/>
        </p:nvSpPr>
        <p:spPr>
          <a:xfrm>
            <a:off x="1449692" y="1484027"/>
            <a:ext cx="402423" cy="128931"/>
          </a:xfrm>
          <a:prstGeom prst="rect">
            <a:avLst/>
          </a:prstGeom>
        </p:spPr>
        <p:txBody>
          <a:bodyPr vert="horz" wrap="square" lIns="0" tIns="5764" rIns="0" bIns="0" rtlCol="0">
            <a:spAutoFit/>
          </a:bodyPr>
          <a:lstStyle/>
          <a:p>
            <a:pPr marL="19214">
              <a:spcBef>
                <a:spcPts val="45"/>
              </a:spcBef>
            </a:pPr>
            <a:r>
              <a:rPr sz="1200" spc="11" baseline="27777" dirty="0">
                <a:latin typeface="Symbol"/>
                <a:cs typeface="Symbol"/>
              </a:rPr>
              <a:t></a:t>
            </a:r>
            <a:r>
              <a:rPr sz="800" spc="3" dirty="0">
                <a:latin typeface="Times New Roman"/>
                <a:cs typeface="Times New Roman"/>
              </a:rPr>
              <a:t>4</a:t>
            </a:r>
            <a:r>
              <a:rPr sz="800" spc="-20" dirty="0">
                <a:latin typeface="Times New Roman"/>
                <a:cs typeface="Times New Roman"/>
              </a:rPr>
              <a:t> </a:t>
            </a:r>
            <a:r>
              <a:rPr sz="800" spc="15" dirty="0">
                <a:latin typeface="Times New Roman"/>
                <a:cs typeface="Times New Roman"/>
              </a:rPr>
              <a:t>6</a:t>
            </a:r>
            <a:r>
              <a:rPr sz="800" i="1" spc="3" dirty="0">
                <a:latin typeface="Times New Roman"/>
                <a:cs typeface="Times New Roman"/>
              </a:rPr>
              <a:t>e</a:t>
            </a:r>
            <a:r>
              <a:rPr sz="800" i="1" spc="-45" dirty="0">
                <a:latin typeface="Times New Roman"/>
                <a:cs typeface="Times New Roman"/>
              </a:rPr>
              <a:t> </a:t>
            </a:r>
            <a:r>
              <a:rPr sz="800" spc="3" dirty="0">
                <a:latin typeface="Symbol"/>
                <a:cs typeface="Symbol"/>
              </a:rPr>
              <a:t></a:t>
            </a:r>
            <a:r>
              <a:rPr sz="800" spc="-45" dirty="0">
                <a:latin typeface="Times New Roman"/>
                <a:cs typeface="Times New Roman"/>
              </a:rPr>
              <a:t> </a:t>
            </a:r>
            <a:r>
              <a:rPr sz="800" spc="3" dirty="0">
                <a:latin typeface="Times New Roman"/>
                <a:cs typeface="Times New Roman"/>
              </a:rPr>
              <a:t>7</a:t>
            </a:r>
            <a:endParaRPr sz="800">
              <a:latin typeface="Times New Roman"/>
              <a:cs typeface="Times New Roman"/>
            </a:endParaRPr>
          </a:p>
        </p:txBody>
      </p:sp>
      <p:sp>
        <p:nvSpPr>
          <p:cNvPr id="49" name="object 49"/>
          <p:cNvSpPr txBox="1"/>
          <p:nvPr/>
        </p:nvSpPr>
        <p:spPr>
          <a:xfrm>
            <a:off x="1932414" y="1484027"/>
            <a:ext cx="394420" cy="128931"/>
          </a:xfrm>
          <a:prstGeom prst="rect">
            <a:avLst/>
          </a:prstGeom>
        </p:spPr>
        <p:txBody>
          <a:bodyPr vert="horz" wrap="square" lIns="0" tIns="5764" rIns="0" bIns="0" rtlCol="0">
            <a:spAutoFit/>
          </a:bodyPr>
          <a:lstStyle/>
          <a:p>
            <a:pPr marL="19214">
              <a:spcBef>
                <a:spcPts val="45"/>
              </a:spcBef>
            </a:pPr>
            <a:r>
              <a:rPr sz="800" spc="3" dirty="0">
                <a:latin typeface="Times New Roman"/>
                <a:cs typeface="Times New Roman"/>
              </a:rPr>
              <a:t>0</a:t>
            </a:r>
            <a:r>
              <a:rPr sz="800" spc="-45" dirty="0">
                <a:latin typeface="Times New Roman"/>
                <a:cs typeface="Times New Roman"/>
              </a:rPr>
              <a:t> </a:t>
            </a:r>
            <a:r>
              <a:rPr sz="800" spc="25" dirty="0">
                <a:latin typeface="Times New Roman"/>
                <a:cs typeface="Times New Roman"/>
              </a:rPr>
              <a:t>370</a:t>
            </a:r>
            <a:r>
              <a:rPr sz="800" spc="3" dirty="0">
                <a:latin typeface="Times New Roman"/>
                <a:cs typeface="Times New Roman"/>
              </a:rPr>
              <a:t>0</a:t>
            </a:r>
            <a:r>
              <a:rPr sz="800" spc="18" dirty="0">
                <a:latin typeface="Times New Roman"/>
                <a:cs typeface="Times New Roman"/>
              </a:rPr>
              <a:t> </a:t>
            </a:r>
            <a:r>
              <a:rPr sz="1200" spc="4" baseline="27777" dirty="0">
                <a:latin typeface="Symbol"/>
                <a:cs typeface="Symbol"/>
              </a:rPr>
              <a:t></a:t>
            </a:r>
            <a:endParaRPr sz="1200" baseline="27777">
              <a:latin typeface="Symbol"/>
              <a:cs typeface="Symbol"/>
            </a:endParaRPr>
          </a:p>
        </p:txBody>
      </p:sp>
      <p:sp>
        <p:nvSpPr>
          <p:cNvPr id="50" name="object 50"/>
          <p:cNvSpPr txBox="1"/>
          <p:nvPr/>
        </p:nvSpPr>
        <p:spPr>
          <a:xfrm>
            <a:off x="1449691" y="1636714"/>
            <a:ext cx="383215" cy="128931"/>
          </a:xfrm>
          <a:prstGeom prst="rect">
            <a:avLst/>
          </a:prstGeom>
        </p:spPr>
        <p:txBody>
          <a:bodyPr vert="horz" wrap="square" lIns="0" tIns="5764" rIns="0" bIns="0" rtlCol="0">
            <a:spAutoFit/>
          </a:bodyPr>
          <a:lstStyle/>
          <a:p>
            <a:pPr marL="19214">
              <a:spcBef>
                <a:spcPts val="45"/>
              </a:spcBef>
            </a:pPr>
            <a:r>
              <a:rPr sz="1200" spc="4" baseline="6944" dirty="0">
                <a:latin typeface="Symbol"/>
                <a:cs typeface="Symbol"/>
              </a:rPr>
              <a:t></a:t>
            </a:r>
            <a:r>
              <a:rPr sz="1200" spc="-45" baseline="6944" dirty="0">
                <a:latin typeface="Times New Roman"/>
                <a:cs typeface="Times New Roman"/>
              </a:rPr>
              <a:t> </a:t>
            </a:r>
            <a:r>
              <a:rPr sz="800" spc="-28" dirty="0">
                <a:latin typeface="Times New Roman"/>
                <a:cs typeface="Times New Roman"/>
              </a:rPr>
              <a:t>0</a:t>
            </a:r>
            <a:r>
              <a:rPr sz="700" spc="26" baseline="-24691" dirty="0">
                <a:latin typeface="Times New Roman"/>
                <a:cs typeface="Times New Roman"/>
              </a:rPr>
              <a:t>/</a:t>
            </a:r>
            <a:r>
              <a:rPr sz="800" spc="25" dirty="0">
                <a:latin typeface="Times New Roman"/>
                <a:cs typeface="Times New Roman"/>
              </a:rPr>
              <a:t>630</a:t>
            </a:r>
            <a:r>
              <a:rPr sz="800" spc="3" dirty="0">
                <a:latin typeface="Times New Roman"/>
                <a:cs typeface="Times New Roman"/>
              </a:rPr>
              <a:t>0</a:t>
            </a:r>
            <a:endParaRPr sz="800">
              <a:latin typeface="Times New Roman"/>
              <a:cs typeface="Times New Roman"/>
            </a:endParaRPr>
          </a:p>
        </p:txBody>
      </p:sp>
      <p:sp>
        <p:nvSpPr>
          <p:cNvPr id="51" name="object 51"/>
          <p:cNvSpPr txBox="1"/>
          <p:nvPr/>
        </p:nvSpPr>
        <p:spPr>
          <a:xfrm>
            <a:off x="1913182" y="1636714"/>
            <a:ext cx="413628" cy="128931"/>
          </a:xfrm>
          <a:prstGeom prst="rect">
            <a:avLst/>
          </a:prstGeom>
        </p:spPr>
        <p:txBody>
          <a:bodyPr vert="horz" wrap="square" lIns="0" tIns="5764" rIns="0" bIns="0" rtlCol="0">
            <a:spAutoFit/>
          </a:bodyPr>
          <a:lstStyle/>
          <a:p>
            <a:pPr marL="19214">
              <a:spcBef>
                <a:spcPts val="45"/>
              </a:spcBef>
            </a:pPr>
            <a:r>
              <a:rPr sz="800" spc="50" dirty="0">
                <a:latin typeface="Times New Roman"/>
                <a:cs typeface="Times New Roman"/>
              </a:rPr>
              <a:t>5</a:t>
            </a:r>
            <a:r>
              <a:rPr sz="700" spc="45" baseline="-24691" dirty="0">
                <a:latin typeface="Times New Roman"/>
                <a:cs typeface="Times New Roman"/>
              </a:rPr>
              <a:t>/</a:t>
            </a:r>
            <a:r>
              <a:rPr sz="800" spc="15" dirty="0">
                <a:latin typeface="Times New Roman"/>
                <a:cs typeface="Times New Roman"/>
              </a:rPr>
              <a:t>4</a:t>
            </a:r>
            <a:r>
              <a:rPr sz="800" i="1" spc="3" dirty="0">
                <a:latin typeface="Times New Roman"/>
                <a:cs typeface="Times New Roman"/>
              </a:rPr>
              <a:t>e</a:t>
            </a:r>
            <a:r>
              <a:rPr sz="800" i="1" spc="-45" dirty="0">
                <a:latin typeface="Times New Roman"/>
                <a:cs typeface="Times New Roman"/>
              </a:rPr>
              <a:t> </a:t>
            </a:r>
            <a:r>
              <a:rPr sz="800" spc="3" dirty="0">
                <a:latin typeface="Symbol"/>
                <a:cs typeface="Symbol"/>
              </a:rPr>
              <a:t></a:t>
            </a:r>
            <a:r>
              <a:rPr sz="800" spc="-45" dirty="0">
                <a:latin typeface="Times New Roman"/>
                <a:cs typeface="Times New Roman"/>
              </a:rPr>
              <a:t> </a:t>
            </a:r>
            <a:r>
              <a:rPr sz="800" spc="71" dirty="0">
                <a:latin typeface="Times New Roman"/>
                <a:cs typeface="Times New Roman"/>
              </a:rPr>
              <a:t>7</a:t>
            </a:r>
            <a:r>
              <a:rPr sz="1200" spc="4" baseline="6944" dirty="0">
                <a:latin typeface="Symbol"/>
                <a:cs typeface="Symbol"/>
              </a:rPr>
              <a:t></a:t>
            </a:r>
            <a:endParaRPr sz="1200" baseline="6944">
              <a:latin typeface="Symbol"/>
              <a:cs typeface="Symbol"/>
            </a:endParaRPr>
          </a:p>
        </p:txBody>
      </p:sp>
      <p:sp>
        <p:nvSpPr>
          <p:cNvPr id="52" name="object 52"/>
          <p:cNvSpPr txBox="1"/>
          <p:nvPr/>
        </p:nvSpPr>
        <p:spPr>
          <a:xfrm>
            <a:off x="1908708" y="1789401"/>
            <a:ext cx="418110" cy="128931"/>
          </a:xfrm>
          <a:prstGeom prst="rect">
            <a:avLst/>
          </a:prstGeom>
        </p:spPr>
        <p:txBody>
          <a:bodyPr vert="horz" wrap="square" lIns="0" tIns="5764" rIns="0" bIns="0" rtlCol="0">
            <a:spAutoFit/>
          </a:bodyPr>
          <a:lstStyle/>
          <a:p>
            <a:pPr marL="19214">
              <a:spcBef>
                <a:spcPts val="45"/>
              </a:spcBef>
            </a:pPr>
            <a:r>
              <a:rPr sz="800" spc="13" dirty="0">
                <a:latin typeface="Times New Roman"/>
                <a:cs typeface="Times New Roman"/>
              </a:rPr>
              <a:t>2</a:t>
            </a:r>
            <a:r>
              <a:rPr sz="700" spc="8" baseline="-24691" dirty="0">
                <a:latin typeface="Times New Roman"/>
                <a:cs typeface="Times New Roman"/>
              </a:rPr>
              <a:t>/</a:t>
            </a:r>
            <a:r>
              <a:rPr sz="700" spc="-94" baseline="-24691" dirty="0">
                <a:latin typeface="Times New Roman"/>
                <a:cs typeface="Times New Roman"/>
              </a:rPr>
              <a:t> </a:t>
            </a:r>
            <a:r>
              <a:rPr sz="800" spc="50" dirty="0">
                <a:latin typeface="Times New Roman"/>
                <a:cs typeface="Times New Roman"/>
              </a:rPr>
              <a:t>3</a:t>
            </a:r>
            <a:r>
              <a:rPr sz="800" i="1" spc="3" dirty="0">
                <a:latin typeface="Times New Roman"/>
                <a:cs typeface="Times New Roman"/>
              </a:rPr>
              <a:t>e</a:t>
            </a:r>
            <a:r>
              <a:rPr sz="800" i="1" spc="-45" dirty="0">
                <a:latin typeface="Times New Roman"/>
                <a:cs typeface="Times New Roman"/>
              </a:rPr>
              <a:t> </a:t>
            </a:r>
            <a:r>
              <a:rPr sz="800" spc="3" dirty="0">
                <a:latin typeface="Symbol"/>
                <a:cs typeface="Symbol"/>
              </a:rPr>
              <a:t></a:t>
            </a:r>
            <a:r>
              <a:rPr sz="800" spc="-43" dirty="0">
                <a:latin typeface="Times New Roman"/>
                <a:cs typeface="Times New Roman"/>
              </a:rPr>
              <a:t> </a:t>
            </a:r>
            <a:r>
              <a:rPr sz="800" spc="3" dirty="0">
                <a:latin typeface="Times New Roman"/>
                <a:cs typeface="Times New Roman"/>
              </a:rPr>
              <a:t>7</a:t>
            </a:r>
            <a:r>
              <a:rPr sz="800" spc="-124" dirty="0">
                <a:latin typeface="Times New Roman"/>
                <a:cs typeface="Times New Roman"/>
              </a:rPr>
              <a:t> </a:t>
            </a:r>
            <a:r>
              <a:rPr sz="1200" spc="-469" baseline="-6944" dirty="0">
                <a:latin typeface="Symbol"/>
                <a:cs typeface="Symbol"/>
              </a:rPr>
              <a:t></a:t>
            </a:r>
            <a:r>
              <a:rPr sz="1200" spc="4" baseline="-15625" dirty="0">
                <a:latin typeface="Symbol"/>
                <a:cs typeface="Symbol"/>
              </a:rPr>
              <a:t></a:t>
            </a:r>
            <a:endParaRPr sz="1200" baseline="-15625">
              <a:latin typeface="Symbol"/>
              <a:cs typeface="Symbol"/>
            </a:endParaRPr>
          </a:p>
        </p:txBody>
      </p:sp>
      <p:sp>
        <p:nvSpPr>
          <p:cNvPr id="53" name="object 53"/>
          <p:cNvSpPr txBox="1"/>
          <p:nvPr/>
        </p:nvSpPr>
        <p:spPr>
          <a:xfrm>
            <a:off x="2416974" y="1329653"/>
            <a:ext cx="436679" cy="128931"/>
          </a:xfrm>
          <a:prstGeom prst="rect">
            <a:avLst/>
          </a:prstGeom>
        </p:spPr>
        <p:txBody>
          <a:bodyPr vert="horz" wrap="square" lIns="0" tIns="5764" rIns="0" bIns="0" rtlCol="0">
            <a:spAutoFit/>
          </a:bodyPr>
          <a:lstStyle/>
          <a:p>
            <a:pPr marL="19214">
              <a:spcBef>
                <a:spcPts val="45"/>
              </a:spcBef>
            </a:pPr>
            <a:r>
              <a:rPr sz="800" spc="3" dirty="0">
                <a:latin typeface="Symbol"/>
                <a:cs typeface="Symbol"/>
              </a:rPr>
              <a:t></a:t>
            </a:r>
            <a:r>
              <a:rPr sz="800" spc="-88" dirty="0">
                <a:latin typeface="Times New Roman"/>
                <a:cs typeface="Times New Roman"/>
              </a:rPr>
              <a:t> </a:t>
            </a:r>
            <a:r>
              <a:rPr sz="1200" spc="-151" baseline="1736" dirty="0">
                <a:latin typeface="Times New Roman"/>
                <a:cs typeface="Times New Roman"/>
              </a:rPr>
              <a:t>1</a:t>
            </a:r>
            <a:r>
              <a:rPr sz="700" spc="22" baseline="-21604" dirty="0">
                <a:latin typeface="Times New Roman"/>
                <a:cs typeface="Times New Roman"/>
              </a:rPr>
              <a:t>/</a:t>
            </a:r>
            <a:r>
              <a:rPr sz="1200" spc="4" baseline="1736" dirty="0">
                <a:latin typeface="Times New Roman"/>
                <a:cs typeface="Times New Roman"/>
              </a:rPr>
              <a:t>9</a:t>
            </a:r>
            <a:r>
              <a:rPr sz="1200" i="1" spc="4" baseline="1736" dirty="0">
                <a:latin typeface="Times New Roman"/>
                <a:cs typeface="Times New Roman"/>
              </a:rPr>
              <a:t>e</a:t>
            </a:r>
            <a:r>
              <a:rPr sz="1200" i="1" spc="-68" baseline="1736" dirty="0">
                <a:latin typeface="Times New Roman"/>
                <a:cs typeface="Times New Roman"/>
              </a:rPr>
              <a:t> </a:t>
            </a:r>
            <a:r>
              <a:rPr sz="1200" spc="4" baseline="1736" dirty="0">
                <a:latin typeface="Symbol"/>
                <a:cs typeface="Symbol"/>
              </a:rPr>
              <a:t></a:t>
            </a:r>
            <a:r>
              <a:rPr sz="1200" spc="-185" baseline="1736" dirty="0">
                <a:latin typeface="Times New Roman"/>
                <a:cs typeface="Times New Roman"/>
              </a:rPr>
              <a:t> </a:t>
            </a:r>
            <a:r>
              <a:rPr sz="1200" spc="-4" baseline="1736" dirty="0">
                <a:latin typeface="Times New Roman"/>
                <a:cs typeface="Times New Roman"/>
              </a:rPr>
              <a:t>1</a:t>
            </a:r>
            <a:r>
              <a:rPr sz="1200" spc="4" baseline="1736" dirty="0">
                <a:latin typeface="Times New Roman"/>
                <a:cs typeface="Times New Roman"/>
              </a:rPr>
              <a:t>9</a:t>
            </a:r>
            <a:endParaRPr sz="1200" baseline="1736">
              <a:latin typeface="Times New Roman"/>
              <a:cs typeface="Times New Roman"/>
            </a:endParaRPr>
          </a:p>
        </p:txBody>
      </p:sp>
      <p:sp>
        <p:nvSpPr>
          <p:cNvPr id="54" name="object 54"/>
          <p:cNvSpPr txBox="1"/>
          <p:nvPr/>
        </p:nvSpPr>
        <p:spPr>
          <a:xfrm>
            <a:off x="2978626" y="1329653"/>
            <a:ext cx="397941" cy="128931"/>
          </a:xfrm>
          <a:prstGeom prst="rect">
            <a:avLst/>
          </a:prstGeom>
        </p:spPr>
        <p:txBody>
          <a:bodyPr vert="horz" wrap="square" lIns="0" tIns="5764" rIns="0" bIns="0" rtlCol="0">
            <a:spAutoFit/>
          </a:bodyPr>
          <a:lstStyle/>
          <a:p>
            <a:pPr marL="19214">
              <a:spcBef>
                <a:spcPts val="45"/>
              </a:spcBef>
            </a:pPr>
            <a:r>
              <a:rPr sz="1200" spc="-19" baseline="1736" dirty="0">
                <a:latin typeface="Times New Roman"/>
                <a:cs typeface="Times New Roman"/>
              </a:rPr>
              <a:t>1</a:t>
            </a:r>
            <a:r>
              <a:rPr sz="700" spc="-19" baseline="-21604" dirty="0">
                <a:latin typeface="Times New Roman"/>
                <a:cs typeface="Times New Roman"/>
              </a:rPr>
              <a:t>/</a:t>
            </a:r>
            <a:r>
              <a:rPr sz="1200" spc="-19" baseline="1736" dirty="0">
                <a:latin typeface="Times New Roman"/>
                <a:cs typeface="Times New Roman"/>
              </a:rPr>
              <a:t>0000</a:t>
            </a:r>
            <a:r>
              <a:rPr sz="1200" spc="306" baseline="1736" dirty="0">
                <a:latin typeface="Times New Roman"/>
                <a:cs typeface="Times New Roman"/>
              </a:rPr>
              <a:t> </a:t>
            </a:r>
            <a:r>
              <a:rPr sz="800" spc="3" dirty="0">
                <a:latin typeface="Symbol"/>
                <a:cs typeface="Symbol"/>
              </a:rPr>
              <a:t></a:t>
            </a:r>
            <a:endParaRPr sz="800">
              <a:latin typeface="Symbol"/>
              <a:cs typeface="Symbol"/>
            </a:endParaRPr>
          </a:p>
        </p:txBody>
      </p:sp>
      <p:sp>
        <p:nvSpPr>
          <p:cNvPr id="55" name="object 55"/>
          <p:cNvSpPr txBox="1"/>
          <p:nvPr/>
        </p:nvSpPr>
        <p:spPr>
          <a:xfrm>
            <a:off x="2529410" y="1547106"/>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56" name="object 56"/>
          <p:cNvSpPr txBox="1"/>
          <p:nvPr/>
        </p:nvSpPr>
        <p:spPr>
          <a:xfrm>
            <a:off x="3029247" y="1547106"/>
            <a:ext cx="29774" cy="85028"/>
          </a:xfrm>
          <a:prstGeom prst="rect">
            <a:avLst/>
          </a:prstGeom>
        </p:spPr>
        <p:txBody>
          <a:bodyPr vert="horz" wrap="square" lIns="0" tIns="8006" rIns="0" bIns="0" rtlCol="0">
            <a:spAutoFit/>
          </a:bodyPr>
          <a:lstStyle/>
          <a:p>
            <a:pPr marL="6405">
              <a:spcBef>
                <a:spcPts val="63"/>
              </a:spcBef>
            </a:pPr>
            <a:r>
              <a:rPr sz="500" spc="5" dirty="0">
                <a:latin typeface="Times New Roman"/>
                <a:cs typeface="Times New Roman"/>
              </a:rPr>
              <a:t>/</a:t>
            </a:r>
            <a:endParaRPr sz="500">
              <a:latin typeface="Times New Roman"/>
              <a:cs typeface="Times New Roman"/>
            </a:endParaRPr>
          </a:p>
        </p:txBody>
      </p:sp>
      <p:sp>
        <p:nvSpPr>
          <p:cNvPr id="57" name="object 57"/>
          <p:cNvSpPr txBox="1"/>
          <p:nvPr/>
        </p:nvSpPr>
        <p:spPr>
          <a:xfrm>
            <a:off x="2429780" y="1521787"/>
            <a:ext cx="52503"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58" name="object 58"/>
          <p:cNvSpPr txBox="1"/>
          <p:nvPr/>
        </p:nvSpPr>
        <p:spPr>
          <a:xfrm>
            <a:off x="3311241" y="1521788"/>
            <a:ext cx="52503"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59" name="object 59"/>
          <p:cNvSpPr txBox="1"/>
          <p:nvPr/>
        </p:nvSpPr>
        <p:spPr>
          <a:xfrm>
            <a:off x="2429780" y="1713922"/>
            <a:ext cx="52503"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60" name="object 60"/>
          <p:cNvSpPr txBox="1"/>
          <p:nvPr/>
        </p:nvSpPr>
        <p:spPr>
          <a:xfrm>
            <a:off x="3311241" y="1713922"/>
            <a:ext cx="52503"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61" name="object 61"/>
          <p:cNvSpPr txBox="1"/>
          <p:nvPr/>
        </p:nvSpPr>
        <p:spPr>
          <a:xfrm>
            <a:off x="2416974" y="1478070"/>
            <a:ext cx="453646" cy="128931"/>
          </a:xfrm>
          <a:prstGeom prst="rect">
            <a:avLst/>
          </a:prstGeom>
        </p:spPr>
        <p:txBody>
          <a:bodyPr vert="horz" wrap="square" lIns="0" tIns="5764" rIns="0" bIns="0" rtlCol="0">
            <a:spAutoFit/>
          </a:bodyPr>
          <a:lstStyle/>
          <a:p>
            <a:pPr marL="19214">
              <a:spcBef>
                <a:spcPts val="45"/>
              </a:spcBef>
            </a:pPr>
            <a:r>
              <a:rPr sz="1200" spc="30" baseline="27777" dirty="0">
                <a:latin typeface="Symbol"/>
                <a:cs typeface="Symbol"/>
              </a:rPr>
              <a:t></a:t>
            </a:r>
            <a:r>
              <a:rPr sz="800" spc="3" dirty="0">
                <a:latin typeface="Times New Roman"/>
                <a:cs typeface="Times New Roman"/>
              </a:rPr>
              <a:t>5</a:t>
            </a:r>
            <a:r>
              <a:rPr sz="800" spc="28" dirty="0">
                <a:latin typeface="Times New Roman"/>
                <a:cs typeface="Times New Roman"/>
              </a:rPr>
              <a:t> </a:t>
            </a:r>
            <a:r>
              <a:rPr sz="800" spc="38" dirty="0">
                <a:latin typeface="Times New Roman"/>
                <a:cs typeface="Times New Roman"/>
              </a:rPr>
              <a:t>7</a:t>
            </a:r>
            <a:r>
              <a:rPr sz="800" i="1" spc="3" dirty="0">
                <a:latin typeface="Times New Roman"/>
                <a:cs typeface="Times New Roman"/>
              </a:rPr>
              <a:t>e</a:t>
            </a:r>
            <a:r>
              <a:rPr sz="800" i="1" spc="-45" dirty="0">
                <a:latin typeface="Times New Roman"/>
                <a:cs typeface="Times New Roman"/>
              </a:rPr>
              <a:t> </a:t>
            </a:r>
            <a:r>
              <a:rPr sz="800" spc="3" dirty="0">
                <a:latin typeface="Symbol"/>
                <a:cs typeface="Symbol"/>
              </a:rPr>
              <a:t></a:t>
            </a:r>
            <a:r>
              <a:rPr sz="800" spc="-121" dirty="0">
                <a:latin typeface="Times New Roman"/>
                <a:cs typeface="Times New Roman"/>
              </a:rPr>
              <a:t> </a:t>
            </a:r>
            <a:r>
              <a:rPr sz="800" spc="-3" dirty="0">
                <a:latin typeface="Times New Roman"/>
                <a:cs typeface="Times New Roman"/>
              </a:rPr>
              <a:t>1</a:t>
            </a:r>
            <a:r>
              <a:rPr sz="800" spc="3" dirty="0">
                <a:latin typeface="Times New Roman"/>
                <a:cs typeface="Times New Roman"/>
              </a:rPr>
              <a:t>5</a:t>
            </a:r>
            <a:endParaRPr sz="800">
              <a:latin typeface="Times New Roman"/>
              <a:cs typeface="Times New Roman"/>
            </a:endParaRPr>
          </a:p>
        </p:txBody>
      </p:sp>
      <p:sp>
        <p:nvSpPr>
          <p:cNvPr id="62" name="object 62"/>
          <p:cNvSpPr txBox="1"/>
          <p:nvPr/>
        </p:nvSpPr>
        <p:spPr>
          <a:xfrm>
            <a:off x="2967999" y="1478070"/>
            <a:ext cx="408506" cy="128931"/>
          </a:xfrm>
          <a:prstGeom prst="rect">
            <a:avLst/>
          </a:prstGeom>
        </p:spPr>
        <p:txBody>
          <a:bodyPr vert="horz" wrap="square" lIns="0" tIns="5764" rIns="0" bIns="0" rtlCol="0">
            <a:spAutoFit/>
          </a:bodyPr>
          <a:lstStyle/>
          <a:p>
            <a:pPr marL="19214">
              <a:spcBef>
                <a:spcPts val="45"/>
              </a:spcBef>
            </a:pPr>
            <a:r>
              <a:rPr sz="800" spc="3" dirty="0">
                <a:latin typeface="Times New Roman"/>
                <a:cs typeface="Times New Roman"/>
              </a:rPr>
              <a:t>0</a:t>
            </a:r>
            <a:r>
              <a:rPr sz="800" spc="-73" dirty="0">
                <a:latin typeface="Times New Roman"/>
                <a:cs typeface="Times New Roman"/>
              </a:rPr>
              <a:t> </a:t>
            </a:r>
            <a:r>
              <a:rPr sz="800" spc="25" dirty="0">
                <a:latin typeface="Times New Roman"/>
                <a:cs typeface="Times New Roman"/>
              </a:rPr>
              <a:t>470</a:t>
            </a:r>
            <a:r>
              <a:rPr sz="800" spc="3" dirty="0">
                <a:latin typeface="Times New Roman"/>
                <a:cs typeface="Times New Roman"/>
              </a:rPr>
              <a:t>0</a:t>
            </a:r>
            <a:r>
              <a:rPr sz="800" dirty="0">
                <a:latin typeface="Times New Roman"/>
                <a:cs typeface="Times New Roman"/>
              </a:rPr>
              <a:t> </a:t>
            </a:r>
            <a:r>
              <a:rPr sz="800" spc="-35" dirty="0">
                <a:latin typeface="Times New Roman"/>
                <a:cs typeface="Times New Roman"/>
              </a:rPr>
              <a:t> </a:t>
            </a:r>
            <a:r>
              <a:rPr sz="1200" spc="4" baseline="27777" dirty="0">
                <a:latin typeface="Symbol"/>
                <a:cs typeface="Symbol"/>
              </a:rPr>
              <a:t></a:t>
            </a:r>
            <a:endParaRPr sz="1200" baseline="27777">
              <a:latin typeface="Symbol"/>
              <a:cs typeface="Symbol"/>
            </a:endParaRPr>
          </a:p>
        </p:txBody>
      </p:sp>
      <p:sp>
        <p:nvSpPr>
          <p:cNvPr id="63" name="object 63"/>
          <p:cNvSpPr txBox="1"/>
          <p:nvPr/>
        </p:nvSpPr>
        <p:spPr>
          <a:xfrm>
            <a:off x="2416974" y="1630942"/>
            <a:ext cx="409467" cy="128931"/>
          </a:xfrm>
          <a:prstGeom prst="rect">
            <a:avLst/>
          </a:prstGeom>
        </p:spPr>
        <p:txBody>
          <a:bodyPr vert="horz" wrap="square" lIns="0" tIns="5764" rIns="0" bIns="0" rtlCol="0">
            <a:spAutoFit/>
          </a:bodyPr>
          <a:lstStyle/>
          <a:p>
            <a:pPr marL="19214">
              <a:spcBef>
                <a:spcPts val="45"/>
              </a:spcBef>
            </a:pPr>
            <a:r>
              <a:rPr sz="1200" spc="4" baseline="6944" dirty="0">
                <a:latin typeface="Symbol"/>
                <a:cs typeface="Symbol"/>
              </a:rPr>
              <a:t></a:t>
            </a:r>
            <a:r>
              <a:rPr sz="1200" spc="197" baseline="6944" dirty="0">
                <a:latin typeface="Times New Roman"/>
                <a:cs typeface="Times New Roman"/>
              </a:rPr>
              <a:t> </a:t>
            </a:r>
            <a:r>
              <a:rPr sz="800" spc="15" dirty="0">
                <a:latin typeface="Times New Roman"/>
                <a:cs typeface="Times New Roman"/>
              </a:rPr>
              <a:t>0</a:t>
            </a:r>
            <a:r>
              <a:rPr sz="700" spc="22" baseline="-24691" dirty="0">
                <a:latin typeface="Times New Roman"/>
                <a:cs typeface="Times New Roman"/>
              </a:rPr>
              <a:t>/</a:t>
            </a:r>
            <a:r>
              <a:rPr sz="800" spc="15" dirty="0">
                <a:latin typeface="Times New Roman"/>
                <a:cs typeface="Times New Roman"/>
              </a:rPr>
              <a:t>5300</a:t>
            </a:r>
            <a:endParaRPr sz="800">
              <a:latin typeface="Times New Roman"/>
              <a:cs typeface="Times New Roman"/>
            </a:endParaRPr>
          </a:p>
        </p:txBody>
      </p:sp>
      <p:sp>
        <p:nvSpPr>
          <p:cNvPr id="64" name="object 64"/>
          <p:cNvSpPr txBox="1"/>
          <p:nvPr/>
        </p:nvSpPr>
        <p:spPr>
          <a:xfrm>
            <a:off x="2927105" y="1630942"/>
            <a:ext cx="449485" cy="128931"/>
          </a:xfrm>
          <a:prstGeom prst="rect">
            <a:avLst/>
          </a:prstGeom>
        </p:spPr>
        <p:txBody>
          <a:bodyPr vert="horz" wrap="square" lIns="0" tIns="5764" rIns="0" bIns="0" rtlCol="0">
            <a:spAutoFit/>
          </a:bodyPr>
          <a:lstStyle/>
          <a:p>
            <a:pPr marL="19214">
              <a:spcBef>
                <a:spcPts val="45"/>
              </a:spcBef>
            </a:pPr>
            <a:r>
              <a:rPr sz="800" spc="38" dirty="0">
                <a:latin typeface="Times New Roman"/>
                <a:cs typeface="Times New Roman"/>
              </a:rPr>
              <a:t>6</a:t>
            </a:r>
            <a:r>
              <a:rPr sz="700" spc="26" baseline="-24691" dirty="0">
                <a:latin typeface="Times New Roman"/>
                <a:cs typeface="Times New Roman"/>
              </a:rPr>
              <a:t>/</a:t>
            </a:r>
            <a:r>
              <a:rPr sz="800" spc="10" dirty="0">
                <a:latin typeface="Times New Roman"/>
                <a:cs typeface="Times New Roman"/>
              </a:rPr>
              <a:t>6</a:t>
            </a:r>
            <a:r>
              <a:rPr sz="800" i="1" spc="3" dirty="0">
                <a:latin typeface="Times New Roman"/>
                <a:cs typeface="Times New Roman"/>
              </a:rPr>
              <a:t>e</a:t>
            </a:r>
            <a:r>
              <a:rPr sz="800" i="1" spc="-45" dirty="0">
                <a:latin typeface="Times New Roman"/>
                <a:cs typeface="Times New Roman"/>
              </a:rPr>
              <a:t> </a:t>
            </a:r>
            <a:r>
              <a:rPr sz="800" spc="3" dirty="0">
                <a:latin typeface="Symbol"/>
                <a:cs typeface="Symbol"/>
              </a:rPr>
              <a:t></a:t>
            </a:r>
            <a:r>
              <a:rPr sz="800" spc="-119" dirty="0">
                <a:latin typeface="Times New Roman"/>
                <a:cs typeface="Times New Roman"/>
              </a:rPr>
              <a:t> </a:t>
            </a:r>
            <a:r>
              <a:rPr sz="800" spc="-3" dirty="0">
                <a:latin typeface="Times New Roman"/>
                <a:cs typeface="Times New Roman"/>
              </a:rPr>
              <a:t>1</a:t>
            </a:r>
            <a:r>
              <a:rPr sz="800" spc="61" dirty="0">
                <a:latin typeface="Times New Roman"/>
                <a:cs typeface="Times New Roman"/>
              </a:rPr>
              <a:t>5</a:t>
            </a:r>
            <a:r>
              <a:rPr sz="1200" spc="4" baseline="6944" dirty="0">
                <a:latin typeface="Symbol"/>
                <a:cs typeface="Symbol"/>
              </a:rPr>
              <a:t></a:t>
            </a:r>
            <a:endParaRPr sz="1200" baseline="6944">
              <a:latin typeface="Symbol"/>
              <a:cs typeface="Symbol"/>
            </a:endParaRPr>
          </a:p>
        </p:txBody>
      </p:sp>
      <p:sp>
        <p:nvSpPr>
          <p:cNvPr id="65" name="object 65"/>
          <p:cNvSpPr txBox="1"/>
          <p:nvPr/>
        </p:nvSpPr>
        <p:spPr>
          <a:xfrm>
            <a:off x="2923539" y="1783815"/>
            <a:ext cx="453006" cy="128931"/>
          </a:xfrm>
          <a:prstGeom prst="rect">
            <a:avLst/>
          </a:prstGeom>
        </p:spPr>
        <p:txBody>
          <a:bodyPr vert="horz" wrap="square" lIns="0" tIns="5764" rIns="0" bIns="0" rtlCol="0">
            <a:spAutoFit/>
          </a:bodyPr>
          <a:lstStyle/>
          <a:p>
            <a:pPr marL="19214">
              <a:spcBef>
                <a:spcPts val="45"/>
              </a:spcBef>
            </a:pPr>
            <a:r>
              <a:rPr sz="800" spc="10" dirty="0">
                <a:latin typeface="Times New Roman"/>
                <a:cs typeface="Times New Roman"/>
              </a:rPr>
              <a:t>2</a:t>
            </a:r>
            <a:r>
              <a:rPr sz="700" spc="8" baseline="-24691" dirty="0">
                <a:latin typeface="Times New Roman"/>
                <a:cs typeface="Times New Roman"/>
              </a:rPr>
              <a:t>/</a:t>
            </a:r>
            <a:r>
              <a:rPr sz="700" spc="-87" baseline="-24691" dirty="0">
                <a:latin typeface="Times New Roman"/>
                <a:cs typeface="Times New Roman"/>
              </a:rPr>
              <a:t> </a:t>
            </a:r>
            <a:r>
              <a:rPr sz="800" spc="35" dirty="0">
                <a:latin typeface="Times New Roman"/>
                <a:cs typeface="Times New Roman"/>
              </a:rPr>
              <a:t>8</a:t>
            </a:r>
            <a:r>
              <a:rPr sz="800" i="1" spc="3" dirty="0">
                <a:latin typeface="Times New Roman"/>
                <a:cs typeface="Times New Roman"/>
              </a:rPr>
              <a:t>e</a:t>
            </a:r>
            <a:r>
              <a:rPr sz="800" i="1" spc="-45" dirty="0">
                <a:latin typeface="Times New Roman"/>
                <a:cs typeface="Times New Roman"/>
              </a:rPr>
              <a:t> </a:t>
            </a:r>
            <a:r>
              <a:rPr sz="800" spc="3" dirty="0">
                <a:latin typeface="Symbol"/>
                <a:cs typeface="Symbol"/>
              </a:rPr>
              <a:t></a:t>
            </a:r>
            <a:r>
              <a:rPr sz="800" spc="-115" dirty="0">
                <a:latin typeface="Times New Roman"/>
                <a:cs typeface="Times New Roman"/>
              </a:rPr>
              <a:t> </a:t>
            </a:r>
            <a:r>
              <a:rPr sz="800" spc="-3" dirty="0">
                <a:latin typeface="Times New Roman"/>
                <a:cs typeface="Times New Roman"/>
              </a:rPr>
              <a:t>1</a:t>
            </a:r>
            <a:r>
              <a:rPr sz="800" spc="50" dirty="0">
                <a:latin typeface="Times New Roman"/>
                <a:cs typeface="Times New Roman"/>
              </a:rPr>
              <a:t>5</a:t>
            </a:r>
            <a:r>
              <a:rPr sz="1200" spc="-465" baseline="-6944" dirty="0">
                <a:latin typeface="Symbol"/>
                <a:cs typeface="Symbol"/>
              </a:rPr>
              <a:t></a:t>
            </a:r>
            <a:r>
              <a:rPr sz="1200" spc="4" baseline="-15625" dirty="0">
                <a:latin typeface="Symbol"/>
                <a:cs typeface="Symbol"/>
              </a:rPr>
              <a:t></a:t>
            </a:r>
            <a:endParaRPr sz="1200" baseline="-15625">
              <a:latin typeface="Symbol"/>
              <a:cs typeface="Symbol"/>
            </a:endParaRPr>
          </a:p>
        </p:txBody>
      </p:sp>
      <p:sp>
        <p:nvSpPr>
          <p:cNvPr id="66" name="object 66"/>
          <p:cNvSpPr txBox="1"/>
          <p:nvPr/>
        </p:nvSpPr>
        <p:spPr>
          <a:xfrm>
            <a:off x="3491633" y="1318593"/>
            <a:ext cx="450445" cy="128931"/>
          </a:xfrm>
          <a:prstGeom prst="rect">
            <a:avLst/>
          </a:prstGeom>
        </p:spPr>
        <p:txBody>
          <a:bodyPr vert="horz" wrap="square" lIns="0" tIns="5764" rIns="0" bIns="0" rtlCol="0">
            <a:spAutoFit/>
          </a:bodyPr>
          <a:lstStyle/>
          <a:p>
            <a:pPr marL="19214">
              <a:spcBef>
                <a:spcPts val="45"/>
              </a:spcBef>
            </a:pPr>
            <a:r>
              <a:rPr sz="800" spc="-10" dirty="0">
                <a:latin typeface="Symbol"/>
                <a:cs typeface="Symbol"/>
              </a:rPr>
              <a:t></a:t>
            </a:r>
            <a:r>
              <a:rPr sz="1200" spc="49" baseline="1736" dirty="0">
                <a:latin typeface="Times New Roman"/>
                <a:cs typeface="Times New Roman"/>
              </a:rPr>
              <a:t>6</a:t>
            </a:r>
            <a:r>
              <a:rPr sz="900" spc="8" baseline="-16203" dirty="0">
                <a:latin typeface="Times New Roman"/>
                <a:cs typeface="Times New Roman"/>
              </a:rPr>
              <a:t>/</a:t>
            </a:r>
            <a:r>
              <a:rPr sz="900" spc="-143" baseline="-16203" dirty="0">
                <a:latin typeface="Times New Roman"/>
                <a:cs typeface="Times New Roman"/>
              </a:rPr>
              <a:t> </a:t>
            </a:r>
            <a:r>
              <a:rPr sz="1200" spc="45" baseline="1736" dirty="0">
                <a:latin typeface="Times New Roman"/>
                <a:cs typeface="Times New Roman"/>
              </a:rPr>
              <a:t>7</a:t>
            </a:r>
            <a:r>
              <a:rPr sz="1200" i="1" spc="-4" baseline="1736" dirty="0">
                <a:latin typeface="Times New Roman"/>
                <a:cs typeface="Times New Roman"/>
              </a:rPr>
              <a:t>e</a:t>
            </a:r>
            <a:r>
              <a:rPr sz="1200" i="1" spc="-72" baseline="1736" dirty="0">
                <a:latin typeface="Times New Roman"/>
                <a:cs typeface="Times New Roman"/>
              </a:rPr>
              <a:t> </a:t>
            </a:r>
            <a:r>
              <a:rPr sz="1200" spc="-4" baseline="1736" dirty="0">
                <a:latin typeface="Symbol"/>
                <a:cs typeface="Symbol"/>
              </a:rPr>
              <a:t></a:t>
            </a:r>
            <a:r>
              <a:rPr sz="1200" spc="-181" baseline="1736" dirty="0">
                <a:latin typeface="Times New Roman"/>
                <a:cs typeface="Times New Roman"/>
              </a:rPr>
              <a:t> </a:t>
            </a:r>
            <a:r>
              <a:rPr sz="1200" spc="-11" baseline="1736" dirty="0">
                <a:latin typeface="Times New Roman"/>
                <a:cs typeface="Times New Roman"/>
              </a:rPr>
              <a:t>1</a:t>
            </a:r>
            <a:r>
              <a:rPr sz="1200" spc="-4" baseline="1736" dirty="0">
                <a:latin typeface="Times New Roman"/>
                <a:cs typeface="Times New Roman"/>
              </a:rPr>
              <a:t>7</a:t>
            </a:r>
            <a:endParaRPr sz="1200" baseline="1736">
              <a:latin typeface="Times New Roman"/>
              <a:cs typeface="Times New Roman"/>
            </a:endParaRPr>
          </a:p>
        </p:txBody>
      </p:sp>
      <p:sp>
        <p:nvSpPr>
          <p:cNvPr id="67" name="object 67"/>
          <p:cNvSpPr txBox="1"/>
          <p:nvPr/>
        </p:nvSpPr>
        <p:spPr>
          <a:xfrm>
            <a:off x="4050823" y="1318593"/>
            <a:ext cx="398902" cy="128931"/>
          </a:xfrm>
          <a:prstGeom prst="rect">
            <a:avLst/>
          </a:prstGeom>
        </p:spPr>
        <p:txBody>
          <a:bodyPr vert="horz" wrap="square" lIns="0" tIns="5764" rIns="0" bIns="0" rtlCol="0">
            <a:spAutoFit/>
          </a:bodyPr>
          <a:lstStyle/>
          <a:p>
            <a:pPr marL="19214">
              <a:spcBef>
                <a:spcPts val="45"/>
              </a:spcBef>
            </a:pPr>
            <a:r>
              <a:rPr sz="1200" spc="-22" baseline="1736" dirty="0">
                <a:latin typeface="Times New Roman"/>
                <a:cs typeface="Times New Roman"/>
              </a:rPr>
              <a:t>1</a:t>
            </a:r>
            <a:r>
              <a:rPr sz="900" spc="-22" baseline="-16203" dirty="0">
                <a:latin typeface="Times New Roman"/>
                <a:cs typeface="Times New Roman"/>
              </a:rPr>
              <a:t>/</a:t>
            </a:r>
            <a:r>
              <a:rPr sz="1200" spc="-22" baseline="1736" dirty="0">
                <a:latin typeface="Times New Roman"/>
                <a:cs typeface="Times New Roman"/>
              </a:rPr>
              <a:t>0000</a:t>
            </a:r>
            <a:r>
              <a:rPr sz="1200" spc="280" baseline="1736" dirty="0">
                <a:latin typeface="Times New Roman"/>
                <a:cs typeface="Times New Roman"/>
              </a:rPr>
              <a:t> </a:t>
            </a:r>
            <a:r>
              <a:rPr sz="800" spc="-3" dirty="0">
                <a:latin typeface="Symbol"/>
                <a:cs typeface="Symbol"/>
              </a:rPr>
              <a:t></a:t>
            </a:r>
            <a:endParaRPr sz="800">
              <a:latin typeface="Symbol"/>
              <a:cs typeface="Symbol"/>
            </a:endParaRPr>
          </a:p>
        </p:txBody>
      </p:sp>
      <p:sp>
        <p:nvSpPr>
          <p:cNvPr id="68" name="object 68"/>
          <p:cNvSpPr txBox="1"/>
          <p:nvPr/>
        </p:nvSpPr>
        <p:spPr>
          <a:xfrm>
            <a:off x="3608480" y="1516046"/>
            <a:ext cx="34896" cy="101063"/>
          </a:xfrm>
          <a:prstGeom prst="rect">
            <a:avLst/>
          </a:prstGeom>
        </p:spPr>
        <p:txBody>
          <a:bodyPr vert="horz" wrap="square" lIns="0" tIns="8646" rIns="0" bIns="0" rtlCol="0">
            <a:spAutoFit/>
          </a:bodyPr>
          <a:lstStyle/>
          <a:p>
            <a:pPr marL="6405">
              <a:spcBef>
                <a:spcPts val="68"/>
              </a:spcBef>
            </a:pPr>
            <a:r>
              <a:rPr sz="600" spc="5" dirty="0">
                <a:latin typeface="Times New Roman"/>
                <a:cs typeface="Times New Roman"/>
              </a:rPr>
              <a:t>/</a:t>
            </a:r>
            <a:endParaRPr sz="600">
              <a:latin typeface="Times New Roman"/>
              <a:cs typeface="Times New Roman"/>
            </a:endParaRPr>
          </a:p>
        </p:txBody>
      </p:sp>
      <p:sp>
        <p:nvSpPr>
          <p:cNvPr id="69" name="object 69"/>
          <p:cNvSpPr txBox="1"/>
          <p:nvPr/>
        </p:nvSpPr>
        <p:spPr>
          <a:xfrm>
            <a:off x="4100011" y="1516046"/>
            <a:ext cx="34896" cy="101063"/>
          </a:xfrm>
          <a:prstGeom prst="rect">
            <a:avLst/>
          </a:prstGeom>
        </p:spPr>
        <p:txBody>
          <a:bodyPr vert="horz" wrap="square" lIns="0" tIns="8646" rIns="0" bIns="0" rtlCol="0">
            <a:spAutoFit/>
          </a:bodyPr>
          <a:lstStyle/>
          <a:p>
            <a:pPr marL="6405">
              <a:spcBef>
                <a:spcPts val="68"/>
              </a:spcBef>
            </a:pPr>
            <a:r>
              <a:rPr sz="600" spc="5" dirty="0">
                <a:latin typeface="Times New Roman"/>
                <a:cs typeface="Times New Roman"/>
              </a:rPr>
              <a:t>/</a:t>
            </a:r>
            <a:endParaRPr sz="600">
              <a:latin typeface="Times New Roman"/>
              <a:cs typeface="Times New Roman"/>
            </a:endParaRPr>
          </a:p>
        </p:txBody>
      </p:sp>
      <p:sp>
        <p:nvSpPr>
          <p:cNvPr id="70" name="object 70"/>
          <p:cNvSpPr txBox="1"/>
          <p:nvPr/>
        </p:nvSpPr>
        <p:spPr>
          <a:xfrm>
            <a:off x="3504439" y="1510495"/>
            <a:ext cx="5218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71" name="object 71"/>
          <p:cNvSpPr txBox="1"/>
          <p:nvPr/>
        </p:nvSpPr>
        <p:spPr>
          <a:xfrm>
            <a:off x="4384673" y="1510495"/>
            <a:ext cx="5218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72" name="object 72"/>
          <p:cNvSpPr txBox="1"/>
          <p:nvPr/>
        </p:nvSpPr>
        <p:spPr>
          <a:xfrm>
            <a:off x="3504439" y="1702396"/>
            <a:ext cx="5218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73" name="object 73"/>
          <p:cNvSpPr txBox="1"/>
          <p:nvPr/>
        </p:nvSpPr>
        <p:spPr>
          <a:xfrm>
            <a:off x="3491633" y="1466830"/>
            <a:ext cx="436679" cy="128931"/>
          </a:xfrm>
          <a:prstGeom prst="rect">
            <a:avLst/>
          </a:prstGeom>
        </p:spPr>
        <p:txBody>
          <a:bodyPr vert="horz" wrap="square" lIns="0" tIns="5764" rIns="0" bIns="0" rtlCol="0">
            <a:spAutoFit/>
          </a:bodyPr>
          <a:lstStyle/>
          <a:p>
            <a:pPr marL="19214">
              <a:spcBef>
                <a:spcPts val="45"/>
              </a:spcBef>
            </a:pPr>
            <a:r>
              <a:rPr sz="1200" spc="-4" baseline="27777" dirty="0">
                <a:latin typeface="Symbol"/>
                <a:cs typeface="Symbol"/>
              </a:rPr>
              <a:t></a:t>
            </a:r>
            <a:r>
              <a:rPr sz="1200" spc="-155" baseline="27777" dirty="0">
                <a:latin typeface="Times New Roman"/>
                <a:cs typeface="Times New Roman"/>
              </a:rPr>
              <a:t> </a:t>
            </a:r>
            <a:r>
              <a:rPr sz="800" spc="-3" dirty="0">
                <a:latin typeface="Times New Roman"/>
                <a:cs typeface="Times New Roman"/>
              </a:rPr>
              <a:t>2</a:t>
            </a:r>
            <a:r>
              <a:rPr sz="800" spc="-63" dirty="0">
                <a:latin typeface="Times New Roman"/>
                <a:cs typeface="Times New Roman"/>
              </a:rPr>
              <a:t> </a:t>
            </a:r>
            <a:r>
              <a:rPr sz="800" spc="-57" dirty="0">
                <a:latin typeface="Times New Roman"/>
                <a:cs typeface="Times New Roman"/>
              </a:rPr>
              <a:t>0</a:t>
            </a:r>
            <a:r>
              <a:rPr sz="800" i="1" spc="-3" dirty="0">
                <a:latin typeface="Times New Roman"/>
                <a:cs typeface="Times New Roman"/>
              </a:rPr>
              <a:t>e</a:t>
            </a:r>
            <a:r>
              <a:rPr sz="800" i="1" spc="-48" dirty="0">
                <a:latin typeface="Times New Roman"/>
                <a:cs typeface="Times New Roman"/>
              </a:rPr>
              <a:t> </a:t>
            </a:r>
            <a:r>
              <a:rPr sz="800" spc="-3" dirty="0">
                <a:latin typeface="Symbol"/>
                <a:cs typeface="Symbol"/>
              </a:rPr>
              <a:t></a:t>
            </a:r>
            <a:r>
              <a:rPr sz="800" spc="-121" dirty="0">
                <a:latin typeface="Times New Roman"/>
                <a:cs typeface="Times New Roman"/>
              </a:rPr>
              <a:t> </a:t>
            </a:r>
            <a:r>
              <a:rPr sz="800" spc="-8" dirty="0">
                <a:latin typeface="Times New Roman"/>
                <a:cs typeface="Times New Roman"/>
              </a:rPr>
              <a:t>1</a:t>
            </a:r>
            <a:r>
              <a:rPr sz="800" spc="-3" dirty="0">
                <a:latin typeface="Times New Roman"/>
                <a:cs typeface="Times New Roman"/>
              </a:rPr>
              <a:t>6</a:t>
            </a:r>
            <a:endParaRPr sz="800">
              <a:latin typeface="Times New Roman"/>
              <a:cs typeface="Times New Roman"/>
            </a:endParaRPr>
          </a:p>
        </p:txBody>
      </p:sp>
      <p:sp>
        <p:nvSpPr>
          <p:cNvPr id="74" name="object 74"/>
          <p:cNvSpPr txBox="1"/>
          <p:nvPr/>
        </p:nvSpPr>
        <p:spPr>
          <a:xfrm>
            <a:off x="3491634" y="1619517"/>
            <a:ext cx="407546" cy="128931"/>
          </a:xfrm>
          <a:prstGeom prst="rect">
            <a:avLst/>
          </a:prstGeom>
        </p:spPr>
        <p:txBody>
          <a:bodyPr vert="horz" wrap="square" lIns="0" tIns="5764" rIns="0" bIns="0" rtlCol="0">
            <a:spAutoFit/>
          </a:bodyPr>
          <a:lstStyle/>
          <a:p>
            <a:pPr marL="19214">
              <a:spcBef>
                <a:spcPts val="45"/>
              </a:spcBef>
            </a:pPr>
            <a:r>
              <a:rPr sz="1200" spc="-4" baseline="6944" dirty="0">
                <a:latin typeface="Symbol"/>
                <a:cs typeface="Symbol"/>
              </a:rPr>
              <a:t></a:t>
            </a:r>
            <a:r>
              <a:rPr sz="1200" spc="197" baseline="6944" dirty="0">
                <a:latin typeface="Times New Roman"/>
                <a:cs typeface="Times New Roman"/>
              </a:rPr>
              <a:t> </a:t>
            </a:r>
            <a:r>
              <a:rPr sz="800" spc="5" dirty="0">
                <a:latin typeface="Times New Roman"/>
                <a:cs typeface="Times New Roman"/>
              </a:rPr>
              <a:t>0</a:t>
            </a:r>
            <a:r>
              <a:rPr sz="900" spc="8" baseline="-18518" dirty="0">
                <a:latin typeface="Times New Roman"/>
                <a:cs typeface="Times New Roman"/>
              </a:rPr>
              <a:t>/</a:t>
            </a:r>
            <a:r>
              <a:rPr sz="800" spc="5" dirty="0">
                <a:latin typeface="Times New Roman"/>
                <a:cs typeface="Times New Roman"/>
              </a:rPr>
              <a:t>5100</a:t>
            </a:r>
            <a:endParaRPr sz="800">
              <a:latin typeface="Times New Roman"/>
              <a:cs typeface="Times New Roman"/>
            </a:endParaRPr>
          </a:p>
        </p:txBody>
      </p:sp>
      <p:sp>
        <p:nvSpPr>
          <p:cNvPr id="75" name="object 75"/>
          <p:cNvSpPr txBox="1"/>
          <p:nvPr/>
        </p:nvSpPr>
        <p:spPr>
          <a:xfrm>
            <a:off x="3491634" y="1771925"/>
            <a:ext cx="400502" cy="128931"/>
          </a:xfrm>
          <a:prstGeom prst="rect">
            <a:avLst/>
          </a:prstGeom>
        </p:spPr>
        <p:txBody>
          <a:bodyPr vert="horz" wrap="square" lIns="0" tIns="5764" rIns="0" bIns="0" rtlCol="0">
            <a:spAutoFit/>
          </a:bodyPr>
          <a:lstStyle/>
          <a:p>
            <a:pPr marL="19214">
              <a:spcBef>
                <a:spcPts val="45"/>
              </a:spcBef>
            </a:pPr>
            <a:r>
              <a:rPr sz="1200" spc="-234" baseline="-6944" dirty="0">
                <a:latin typeface="Symbol"/>
                <a:cs typeface="Symbol"/>
              </a:rPr>
              <a:t></a:t>
            </a:r>
            <a:r>
              <a:rPr sz="1200" spc="-234" baseline="-17361" dirty="0">
                <a:latin typeface="Symbol"/>
                <a:cs typeface="Symbol"/>
              </a:rPr>
              <a:t></a:t>
            </a:r>
            <a:r>
              <a:rPr sz="1200" spc="166" baseline="-17361" dirty="0">
                <a:latin typeface="Times New Roman"/>
                <a:cs typeface="Times New Roman"/>
              </a:rPr>
              <a:t> </a:t>
            </a:r>
            <a:r>
              <a:rPr sz="800" spc="-15" dirty="0">
                <a:latin typeface="Times New Roman"/>
                <a:cs typeface="Times New Roman"/>
              </a:rPr>
              <a:t>1</a:t>
            </a:r>
            <a:r>
              <a:rPr sz="900" spc="-22" baseline="-18518" dirty="0">
                <a:latin typeface="Times New Roman"/>
                <a:cs typeface="Times New Roman"/>
              </a:rPr>
              <a:t>/</a:t>
            </a:r>
            <a:r>
              <a:rPr sz="800" spc="-15" dirty="0">
                <a:latin typeface="Times New Roman"/>
                <a:cs typeface="Times New Roman"/>
              </a:rPr>
              <a:t>0000</a:t>
            </a:r>
            <a:endParaRPr sz="800">
              <a:latin typeface="Times New Roman"/>
              <a:cs typeface="Times New Roman"/>
            </a:endParaRPr>
          </a:p>
        </p:txBody>
      </p:sp>
      <p:sp>
        <p:nvSpPr>
          <p:cNvPr id="76" name="object 76"/>
          <p:cNvSpPr txBox="1"/>
          <p:nvPr/>
        </p:nvSpPr>
        <p:spPr>
          <a:xfrm>
            <a:off x="4384673" y="1702396"/>
            <a:ext cx="52184" cy="128931"/>
          </a:xfrm>
          <a:prstGeom prst="rect">
            <a:avLst/>
          </a:prstGeom>
        </p:spPr>
        <p:txBody>
          <a:bodyPr vert="horz" wrap="square" lIns="0" tIns="5764" rIns="0" bIns="0" rtlCol="0">
            <a:spAutoFit/>
          </a:bodyPr>
          <a:lstStyle/>
          <a:p>
            <a:pPr marL="6405">
              <a:spcBef>
                <a:spcPts val="45"/>
              </a:spcBef>
            </a:pPr>
            <a:r>
              <a:rPr sz="800" spc="-3" dirty="0">
                <a:latin typeface="Symbol"/>
                <a:cs typeface="Symbol"/>
              </a:rPr>
              <a:t></a:t>
            </a:r>
            <a:endParaRPr sz="800">
              <a:latin typeface="Symbol"/>
              <a:cs typeface="Symbol"/>
            </a:endParaRPr>
          </a:p>
        </p:txBody>
      </p:sp>
      <p:sp>
        <p:nvSpPr>
          <p:cNvPr id="77" name="object 77"/>
          <p:cNvSpPr txBox="1"/>
          <p:nvPr/>
        </p:nvSpPr>
        <p:spPr>
          <a:xfrm>
            <a:off x="4039368" y="1466830"/>
            <a:ext cx="410107" cy="128931"/>
          </a:xfrm>
          <a:prstGeom prst="rect">
            <a:avLst/>
          </a:prstGeom>
        </p:spPr>
        <p:txBody>
          <a:bodyPr vert="horz" wrap="square" lIns="0" tIns="5764" rIns="0" bIns="0" rtlCol="0">
            <a:spAutoFit/>
          </a:bodyPr>
          <a:lstStyle/>
          <a:p>
            <a:pPr marL="19214">
              <a:spcBef>
                <a:spcPts val="45"/>
              </a:spcBef>
            </a:pPr>
            <a:r>
              <a:rPr sz="800" spc="-3" dirty="0">
                <a:latin typeface="Times New Roman"/>
                <a:cs typeface="Times New Roman"/>
              </a:rPr>
              <a:t>0</a:t>
            </a:r>
            <a:r>
              <a:rPr sz="800" spc="-40" dirty="0">
                <a:latin typeface="Times New Roman"/>
                <a:cs typeface="Times New Roman"/>
              </a:rPr>
              <a:t> </a:t>
            </a:r>
            <a:r>
              <a:rPr sz="800" spc="13" dirty="0">
                <a:latin typeface="Times New Roman"/>
                <a:cs typeface="Times New Roman"/>
              </a:rPr>
              <a:t>4900</a:t>
            </a:r>
            <a:r>
              <a:rPr sz="800" spc="141" dirty="0">
                <a:latin typeface="Times New Roman"/>
                <a:cs typeface="Times New Roman"/>
              </a:rPr>
              <a:t> </a:t>
            </a:r>
            <a:r>
              <a:rPr sz="1200" spc="-4" baseline="27777" dirty="0">
                <a:latin typeface="Symbol"/>
                <a:cs typeface="Symbol"/>
              </a:rPr>
              <a:t></a:t>
            </a:r>
            <a:endParaRPr sz="1200" baseline="27777">
              <a:latin typeface="Symbol"/>
              <a:cs typeface="Symbol"/>
            </a:endParaRPr>
          </a:p>
        </p:txBody>
      </p:sp>
      <p:sp>
        <p:nvSpPr>
          <p:cNvPr id="78" name="object 78"/>
          <p:cNvSpPr txBox="1"/>
          <p:nvPr/>
        </p:nvSpPr>
        <p:spPr>
          <a:xfrm>
            <a:off x="3995083" y="1619517"/>
            <a:ext cx="454607" cy="128931"/>
          </a:xfrm>
          <a:prstGeom prst="rect">
            <a:avLst/>
          </a:prstGeom>
        </p:spPr>
        <p:txBody>
          <a:bodyPr vert="horz" wrap="square" lIns="0" tIns="5764" rIns="0" bIns="0" rtlCol="0">
            <a:spAutoFit/>
          </a:bodyPr>
          <a:lstStyle/>
          <a:p>
            <a:pPr marL="19214">
              <a:spcBef>
                <a:spcPts val="45"/>
              </a:spcBef>
            </a:pPr>
            <a:r>
              <a:rPr sz="800" spc="8" dirty="0">
                <a:latin typeface="Times New Roman"/>
                <a:cs typeface="Times New Roman"/>
              </a:rPr>
              <a:t>2</a:t>
            </a:r>
            <a:r>
              <a:rPr sz="900" spc="8" baseline="-18518" dirty="0">
                <a:latin typeface="Times New Roman"/>
                <a:cs typeface="Times New Roman"/>
              </a:rPr>
              <a:t>/</a:t>
            </a:r>
            <a:r>
              <a:rPr sz="900" spc="-147" baseline="-18518" dirty="0">
                <a:latin typeface="Times New Roman"/>
                <a:cs typeface="Times New Roman"/>
              </a:rPr>
              <a:t> </a:t>
            </a:r>
            <a:r>
              <a:rPr sz="800" spc="45" dirty="0">
                <a:latin typeface="Times New Roman"/>
                <a:cs typeface="Times New Roman"/>
              </a:rPr>
              <a:t>3</a:t>
            </a:r>
            <a:r>
              <a:rPr sz="800" i="1" spc="-3" dirty="0">
                <a:latin typeface="Times New Roman"/>
                <a:cs typeface="Times New Roman"/>
              </a:rPr>
              <a:t>e</a:t>
            </a:r>
            <a:r>
              <a:rPr sz="800" i="1" spc="-48" dirty="0">
                <a:latin typeface="Times New Roman"/>
                <a:cs typeface="Times New Roman"/>
              </a:rPr>
              <a:t> </a:t>
            </a:r>
            <a:r>
              <a:rPr sz="800" spc="-3" dirty="0">
                <a:latin typeface="Symbol"/>
                <a:cs typeface="Symbol"/>
              </a:rPr>
              <a:t></a:t>
            </a:r>
            <a:r>
              <a:rPr sz="800" spc="-124" dirty="0">
                <a:latin typeface="Times New Roman"/>
                <a:cs typeface="Times New Roman"/>
              </a:rPr>
              <a:t> </a:t>
            </a:r>
            <a:r>
              <a:rPr sz="800" spc="-8" dirty="0">
                <a:latin typeface="Times New Roman"/>
                <a:cs typeface="Times New Roman"/>
              </a:rPr>
              <a:t>1</a:t>
            </a:r>
            <a:r>
              <a:rPr sz="800" spc="38" dirty="0">
                <a:latin typeface="Times New Roman"/>
                <a:cs typeface="Times New Roman"/>
              </a:rPr>
              <a:t>6</a:t>
            </a:r>
            <a:r>
              <a:rPr sz="1200" spc="-4" baseline="6944" dirty="0">
                <a:latin typeface="Symbol"/>
                <a:cs typeface="Symbol"/>
              </a:rPr>
              <a:t></a:t>
            </a:r>
            <a:endParaRPr sz="1200" baseline="6944">
              <a:latin typeface="Symbol"/>
              <a:cs typeface="Symbol"/>
            </a:endParaRPr>
          </a:p>
        </p:txBody>
      </p:sp>
      <p:sp>
        <p:nvSpPr>
          <p:cNvPr id="79" name="object 79"/>
          <p:cNvSpPr txBox="1"/>
          <p:nvPr/>
        </p:nvSpPr>
        <p:spPr>
          <a:xfrm>
            <a:off x="4014289" y="1771925"/>
            <a:ext cx="435398" cy="128931"/>
          </a:xfrm>
          <a:prstGeom prst="rect">
            <a:avLst/>
          </a:prstGeom>
        </p:spPr>
        <p:txBody>
          <a:bodyPr vert="horz" wrap="square" lIns="0" tIns="5764" rIns="0" bIns="0" rtlCol="0">
            <a:spAutoFit/>
          </a:bodyPr>
          <a:lstStyle/>
          <a:p>
            <a:pPr marL="19214">
              <a:spcBef>
                <a:spcPts val="45"/>
              </a:spcBef>
            </a:pPr>
            <a:r>
              <a:rPr sz="800" spc="-106" dirty="0">
                <a:latin typeface="Times New Roman"/>
                <a:cs typeface="Times New Roman"/>
              </a:rPr>
              <a:t>1</a:t>
            </a:r>
            <a:r>
              <a:rPr sz="900" spc="-64" baseline="-18518" dirty="0">
                <a:latin typeface="Times New Roman"/>
                <a:cs typeface="Times New Roman"/>
              </a:rPr>
              <a:t>/</a:t>
            </a:r>
            <a:r>
              <a:rPr sz="800" spc="-53" dirty="0">
                <a:latin typeface="Times New Roman"/>
                <a:cs typeface="Times New Roman"/>
              </a:rPr>
              <a:t>0</a:t>
            </a:r>
            <a:r>
              <a:rPr sz="800" i="1" spc="-3" dirty="0">
                <a:latin typeface="Times New Roman"/>
                <a:cs typeface="Times New Roman"/>
              </a:rPr>
              <a:t>e</a:t>
            </a:r>
            <a:r>
              <a:rPr sz="800" i="1" spc="-48" dirty="0">
                <a:latin typeface="Times New Roman"/>
                <a:cs typeface="Times New Roman"/>
              </a:rPr>
              <a:t> </a:t>
            </a:r>
            <a:r>
              <a:rPr sz="800" spc="-3" dirty="0">
                <a:latin typeface="Symbol"/>
                <a:cs typeface="Symbol"/>
              </a:rPr>
              <a:t></a:t>
            </a:r>
            <a:r>
              <a:rPr sz="800" spc="-126" dirty="0">
                <a:latin typeface="Times New Roman"/>
                <a:cs typeface="Times New Roman"/>
              </a:rPr>
              <a:t> </a:t>
            </a:r>
            <a:r>
              <a:rPr sz="800" spc="-8" dirty="0">
                <a:latin typeface="Times New Roman"/>
                <a:cs typeface="Times New Roman"/>
              </a:rPr>
              <a:t>1</a:t>
            </a:r>
            <a:r>
              <a:rPr sz="800" spc="-3" dirty="0">
                <a:latin typeface="Times New Roman"/>
                <a:cs typeface="Times New Roman"/>
              </a:rPr>
              <a:t>6</a:t>
            </a:r>
            <a:r>
              <a:rPr sz="800" dirty="0">
                <a:latin typeface="Times New Roman"/>
                <a:cs typeface="Times New Roman"/>
              </a:rPr>
              <a:t> </a:t>
            </a:r>
            <a:r>
              <a:rPr sz="1200" spc="-469" baseline="-6944" dirty="0">
                <a:latin typeface="Symbol"/>
                <a:cs typeface="Symbol"/>
              </a:rPr>
              <a:t></a:t>
            </a:r>
            <a:r>
              <a:rPr sz="1200" spc="-4" baseline="-17361" dirty="0">
                <a:latin typeface="Symbol"/>
                <a:cs typeface="Symbol"/>
              </a:rPr>
              <a:t></a:t>
            </a:r>
            <a:endParaRPr sz="1200" baseline="-17361">
              <a:latin typeface="Symbol"/>
              <a:cs typeface="Symbol"/>
            </a:endParaRPr>
          </a:p>
        </p:txBody>
      </p:sp>
      <p:sp>
        <p:nvSpPr>
          <p:cNvPr id="80" name="object 80"/>
          <p:cNvSpPr/>
          <p:nvPr/>
        </p:nvSpPr>
        <p:spPr>
          <a:xfrm>
            <a:off x="91050" y="2063440"/>
            <a:ext cx="4334134" cy="60884"/>
          </a:xfrm>
          <a:custGeom>
            <a:avLst/>
            <a:gdLst/>
            <a:ahLst/>
            <a:cxnLst/>
            <a:rect l="l" t="t" r="r" b="b"/>
            <a:pathLst>
              <a:path w="8596630" h="120650">
                <a:moveTo>
                  <a:pt x="8544959" y="60070"/>
                </a:moveTo>
                <a:lnTo>
                  <a:pt x="8486394" y="94233"/>
                </a:lnTo>
                <a:lnTo>
                  <a:pt x="8480171" y="97789"/>
                </a:lnTo>
                <a:lnTo>
                  <a:pt x="8478139" y="105790"/>
                </a:lnTo>
                <a:lnTo>
                  <a:pt x="8481695" y="111886"/>
                </a:lnTo>
                <a:lnTo>
                  <a:pt x="8485378" y="118109"/>
                </a:lnTo>
                <a:lnTo>
                  <a:pt x="8493252" y="120141"/>
                </a:lnTo>
                <a:lnTo>
                  <a:pt x="8499475" y="116585"/>
                </a:lnTo>
                <a:lnTo>
                  <a:pt x="8574164" y="73024"/>
                </a:lnTo>
                <a:lnTo>
                  <a:pt x="8570595" y="73024"/>
                </a:lnTo>
                <a:lnTo>
                  <a:pt x="8570595" y="71246"/>
                </a:lnTo>
                <a:lnTo>
                  <a:pt x="8564117" y="71246"/>
                </a:lnTo>
                <a:lnTo>
                  <a:pt x="8544959" y="60070"/>
                </a:lnTo>
                <a:close/>
              </a:path>
              <a:path w="8596630" h="120650">
                <a:moveTo>
                  <a:pt x="8522752" y="47116"/>
                </a:moveTo>
                <a:lnTo>
                  <a:pt x="0" y="47116"/>
                </a:lnTo>
                <a:lnTo>
                  <a:pt x="0" y="73024"/>
                </a:lnTo>
                <a:lnTo>
                  <a:pt x="8522752" y="73024"/>
                </a:lnTo>
                <a:lnTo>
                  <a:pt x="8544959" y="60070"/>
                </a:lnTo>
                <a:lnTo>
                  <a:pt x="8522752" y="47116"/>
                </a:lnTo>
                <a:close/>
              </a:path>
              <a:path w="8596630" h="120650">
                <a:moveTo>
                  <a:pt x="8574164" y="47116"/>
                </a:moveTo>
                <a:lnTo>
                  <a:pt x="8570595" y="47116"/>
                </a:lnTo>
                <a:lnTo>
                  <a:pt x="8570595" y="73024"/>
                </a:lnTo>
                <a:lnTo>
                  <a:pt x="8574164" y="73024"/>
                </a:lnTo>
                <a:lnTo>
                  <a:pt x="8596376" y="60070"/>
                </a:lnTo>
                <a:lnTo>
                  <a:pt x="8574164" y="47116"/>
                </a:lnTo>
                <a:close/>
              </a:path>
              <a:path w="8596630" h="120650">
                <a:moveTo>
                  <a:pt x="8564117" y="48894"/>
                </a:moveTo>
                <a:lnTo>
                  <a:pt x="8544959" y="60070"/>
                </a:lnTo>
                <a:lnTo>
                  <a:pt x="8564117" y="71246"/>
                </a:lnTo>
                <a:lnTo>
                  <a:pt x="8564117" y="48894"/>
                </a:lnTo>
                <a:close/>
              </a:path>
              <a:path w="8596630" h="120650">
                <a:moveTo>
                  <a:pt x="8570595" y="48894"/>
                </a:moveTo>
                <a:lnTo>
                  <a:pt x="8564117" y="48894"/>
                </a:lnTo>
                <a:lnTo>
                  <a:pt x="8564117" y="71246"/>
                </a:lnTo>
                <a:lnTo>
                  <a:pt x="8570595" y="71246"/>
                </a:lnTo>
                <a:lnTo>
                  <a:pt x="8570595" y="48894"/>
                </a:lnTo>
                <a:close/>
              </a:path>
              <a:path w="8596630" h="120650">
                <a:moveTo>
                  <a:pt x="8493252" y="0"/>
                </a:moveTo>
                <a:lnTo>
                  <a:pt x="8485378" y="2031"/>
                </a:lnTo>
                <a:lnTo>
                  <a:pt x="8481695" y="8254"/>
                </a:lnTo>
                <a:lnTo>
                  <a:pt x="8478139" y="14350"/>
                </a:lnTo>
                <a:lnTo>
                  <a:pt x="8480171" y="22351"/>
                </a:lnTo>
                <a:lnTo>
                  <a:pt x="8486394" y="25907"/>
                </a:lnTo>
                <a:lnTo>
                  <a:pt x="8544959" y="60070"/>
                </a:lnTo>
                <a:lnTo>
                  <a:pt x="8564117" y="48894"/>
                </a:lnTo>
                <a:lnTo>
                  <a:pt x="8570595" y="48894"/>
                </a:lnTo>
                <a:lnTo>
                  <a:pt x="8570595" y="47116"/>
                </a:lnTo>
                <a:lnTo>
                  <a:pt x="8574164" y="47116"/>
                </a:lnTo>
                <a:lnTo>
                  <a:pt x="8499475" y="3555"/>
                </a:lnTo>
                <a:lnTo>
                  <a:pt x="8493252" y="0"/>
                </a:lnTo>
                <a:close/>
              </a:path>
            </a:pathLst>
          </a:custGeom>
          <a:solidFill>
            <a:srgbClr val="00E3A7"/>
          </a:solidFill>
        </p:spPr>
        <p:txBody>
          <a:bodyPr wrap="square" lIns="0" tIns="0" rIns="0" bIns="0" rtlCol="0"/>
          <a:lstStyle/>
          <a:p>
            <a:endParaRPr/>
          </a:p>
        </p:txBody>
      </p:sp>
      <p:sp>
        <p:nvSpPr>
          <p:cNvPr id="81" name="object 81"/>
          <p:cNvSpPr txBox="1"/>
          <p:nvPr/>
        </p:nvSpPr>
        <p:spPr>
          <a:xfrm>
            <a:off x="85223" y="1729161"/>
            <a:ext cx="456528" cy="361733"/>
          </a:xfrm>
          <a:prstGeom prst="rect">
            <a:avLst/>
          </a:prstGeom>
        </p:spPr>
        <p:txBody>
          <a:bodyPr vert="horz" wrap="square" lIns="0" tIns="48355" rIns="0" bIns="0" rtlCol="0">
            <a:spAutoFit/>
          </a:bodyPr>
          <a:lstStyle/>
          <a:p>
            <a:pPr marL="25618">
              <a:spcBef>
                <a:spcPts val="381"/>
              </a:spcBef>
              <a:tabLst>
                <a:tab pos="260668" algn="l"/>
              </a:tabLst>
            </a:pPr>
            <a:r>
              <a:rPr sz="1200" spc="-469" baseline="-6944" dirty="0">
                <a:latin typeface="Symbol"/>
                <a:cs typeface="Symbol"/>
              </a:rPr>
              <a:t></a:t>
            </a:r>
            <a:r>
              <a:rPr sz="1200" spc="-72" baseline="-15625" dirty="0">
                <a:latin typeface="Symbol"/>
                <a:cs typeface="Symbol"/>
              </a:rPr>
              <a:t></a:t>
            </a:r>
            <a:r>
              <a:rPr sz="800" spc="-30" dirty="0">
                <a:latin typeface="Times New Roman"/>
                <a:cs typeface="Times New Roman"/>
              </a:rPr>
              <a:t>0</a:t>
            </a:r>
            <a:r>
              <a:rPr sz="700" spc="22" baseline="-24691" dirty="0">
                <a:latin typeface="Times New Roman"/>
                <a:cs typeface="Times New Roman"/>
              </a:rPr>
              <a:t>/</a:t>
            </a:r>
            <a:r>
              <a:rPr sz="800" spc="-8" dirty="0">
                <a:latin typeface="Times New Roman"/>
                <a:cs typeface="Times New Roman"/>
              </a:rPr>
              <a:t>9</a:t>
            </a:r>
            <a:r>
              <a:rPr sz="800" dirty="0">
                <a:latin typeface="Times New Roman"/>
                <a:cs typeface="Times New Roman"/>
              </a:rPr>
              <a:t>	</a:t>
            </a:r>
            <a:r>
              <a:rPr sz="800" spc="-30" dirty="0">
                <a:latin typeface="Times New Roman"/>
                <a:cs typeface="Times New Roman"/>
              </a:rPr>
              <a:t>0</a:t>
            </a:r>
            <a:r>
              <a:rPr sz="700" baseline="-24691" dirty="0">
                <a:latin typeface="Times New Roman"/>
                <a:cs typeface="Times New Roman"/>
              </a:rPr>
              <a:t>/</a:t>
            </a:r>
            <a:r>
              <a:rPr sz="700" spc="-90" baseline="-24691" dirty="0">
                <a:latin typeface="Times New Roman"/>
                <a:cs typeface="Times New Roman"/>
              </a:rPr>
              <a:t> </a:t>
            </a:r>
            <a:r>
              <a:rPr sz="800" spc="-8" dirty="0">
                <a:latin typeface="Times New Roman"/>
                <a:cs typeface="Times New Roman"/>
              </a:rPr>
              <a:t>3</a:t>
            </a:r>
            <a:r>
              <a:rPr sz="800" spc="-121" dirty="0">
                <a:latin typeface="Times New Roman"/>
                <a:cs typeface="Times New Roman"/>
              </a:rPr>
              <a:t> </a:t>
            </a:r>
            <a:r>
              <a:rPr sz="1200" spc="-469" baseline="-6944" dirty="0">
                <a:latin typeface="Symbol"/>
                <a:cs typeface="Symbol"/>
              </a:rPr>
              <a:t></a:t>
            </a:r>
            <a:r>
              <a:rPr sz="1200" spc="-11" baseline="-15625" dirty="0">
                <a:latin typeface="Symbol"/>
                <a:cs typeface="Symbol"/>
              </a:rPr>
              <a:t></a:t>
            </a:r>
            <a:endParaRPr sz="1200" baseline="-15625">
              <a:latin typeface="Symbol"/>
              <a:cs typeface="Symbol"/>
            </a:endParaRPr>
          </a:p>
          <a:p>
            <a:pPr marL="97030">
              <a:spcBef>
                <a:spcPts val="378"/>
              </a:spcBef>
            </a:pPr>
            <a:r>
              <a:rPr sz="900" dirty="0">
                <a:solidFill>
                  <a:srgbClr val="00AB7D"/>
                </a:solidFill>
                <a:latin typeface="Verdana"/>
                <a:cs typeface="Verdana"/>
              </a:rPr>
              <a:t>0</a:t>
            </a:r>
            <a:endParaRPr sz="900">
              <a:latin typeface="Verdana"/>
              <a:cs typeface="Verdana"/>
            </a:endParaRPr>
          </a:p>
        </p:txBody>
      </p:sp>
      <p:sp>
        <p:nvSpPr>
          <p:cNvPr id="82" name="object 82"/>
          <p:cNvSpPr txBox="1"/>
          <p:nvPr/>
        </p:nvSpPr>
        <p:spPr>
          <a:xfrm>
            <a:off x="618401" y="1735566"/>
            <a:ext cx="313743" cy="342442"/>
          </a:xfrm>
          <a:prstGeom prst="rect">
            <a:avLst/>
          </a:prstGeom>
        </p:spPr>
        <p:txBody>
          <a:bodyPr vert="horz" wrap="square" lIns="0" tIns="41950" rIns="0" bIns="0" rtlCol="0">
            <a:spAutoFit/>
          </a:bodyPr>
          <a:lstStyle/>
          <a:p>
            <a:pPr marL="19214">
              <a:spcBef>
                <a:spcPts val="330"/>
              </a:spcBef>
            </a:pPr>
            <a:r>
              <a:rPr sz="1200" spc="-45" baseline="-6944" dirty="0">
                <a:latin typeface="Symbol"/>
                <a:cs typeface="Symbol"/>
              </a:rPr>
              <a:t></a:t>
            </a:r>
            <a:r>
              <a:rPr sz="1200" spc="-45" baseline="-15625" dirty="0">
                <a:latin typeface="Symbol"/>
                <a:cs typeface="Symbol"/>
              </a:rPr>
              <a:t></a:t>
            </a:r>
            <a:r>
              <a:rPr sz="800" spc="-30" dirty="0">
                <a:latin typeface="Times New Roman"/>
                <a:cs typeface="Times New Roman"/>
              </a:rPr>
              <a:t>0</a:t>
            </a:r>
            <a:r>
              <a:rPr sz="700" spc="-45" baseline="-24691" dirty="0">
                <a:latin typeface="Times New Roman"/>
                <a:cs typeface="Times New Roman"/>
              </a:rPr>
              <a:t>/</a:t>
            </a:r>
            <a:r>
              <a:rPr sz="800" spc="-30" dirty="0">
                <a:latin typeface="Times New Roman"/>
                <a:cs typeface="Times New Roman"/>
              </a:rPr>
              <a:t>984</a:t>
            </a:r>
            <a:endParaRPr sz="800">
              <a:latin typeface="Times New Roman"/>
              <a:cs typeface="Times New Roman"/>
            </a:endParaRPr>
          </a:p>
          <a:p>
            <a:pPr marR="15371" algn="r">
              <a:spcBef>
                <a:spcPts val="320"/>
              </a:spcBef>
            </a:pPr>
            <a:r>
              <a:rPr sz="900" dirty="0">
                <a:solidFill>
                  <a:srgbClr val="00AB7D"/>
                </a:solidFill>
                <a:latin typeface="Verdana"/>
                <a:cs typeface="Verdana"/>
              </a:rPr>
              <a:t>1</a:t>
            </a:r>
            <a:endParaRPr sz="900">
              <a:latin typeface="Verdana"/>
              <a:cs typeface="Verdana"/>
            </a:endParaRPr>
          </a:p>
        </p:txBody>
      </p:sp>
      <p:sp>
        <p:nvSpPr>
          <p:cNvPr id="83" name="object 83"/>
          <p:cNvSpPr txBox="1"/>
          <p:nvPr/>
        </p:nvSpPr>
        <p:spPr>
          <a:xfrm>
            <a:off x="1449692" y="1766063"/>
            <a:ext cx="479578" cy="316684"/>
          </a:xfrm>
          <a:prstGeom prst="rect">
            <a:avLst/>
          </a:prstGeom>
        </p:spPr>
        <p:txBody>
          <a:bodyPr vert="horz" wrap="square" lIns="0" tIns="29141" rIns="0" bIns="0" rtlCol="0">
            <a:spAutoFit/>
          </a:bodyPr>
          <a:lstStyle/>
          <a:p>
            <a:pPr marL="19214">
              <a:spcBef>
                <a:spcPts val="229"/>
              </a:spcBef>
            </a:pPr>
            <a:r>
              <a:rPr sz="1200" spc="-469" baseline="-6944" dirty="0">
                <a:latin typeface="Symbol"/>
                <a:cs typeface="Symbol"/>
              </a:rPr>
              <a:t></a:t>
            </a:r>
            <a:r>
              <a:rPr sz="1200" spc="4" baseline="-15625" dirty="0">
                <a:latin typeface="Symbol"/>
                <a:cs typeface="Symbol"/>
              </a:rPr>
              <a:t></a:t>
            </a:r>
            <a:r>
              <a:rPr sz="1200" spc="79" baseline="-15625" dirty="0">
                <a:latin typeface="Times New Roman"/>
                <a:cs typeface="Times New Roman"/>
              </a:rPr>
              <a:t> </a:t>
            </a:r>
            <a:r>
              <a:rPr sz="800" spc="-103" dirty="0">
                <a:latin typeface="Times New Roman"/>
                <a:cs typeface="Times New Roman"/>
              </a:rPr>
              <a:t>1</a:t>
            </a:r>
            <a:r>
              <a:rPr sz="700" spc="-64" baseline="-24691" dirty="0">
                <a:latin typeface="Times New Roman"/>
                <a:cs typeface="Times New Roman"/>
              </a:rPr>
              <a:t>/</a:t>
            </a:r>
            <a:r>
              <a:rPr sz="800" spc="25" dirty="0">
                <a:latin typeface="Times New Roman"/>
                <a:cs typeface="Times New Roman"/>
              </a:rPr>
              <a:t>000</a:t>
            </a:r>
            <a:r>
              <a:rPr sz="800" spc="3" dirty="0">
                <a:latin typeface="Times New Roman"/>
                <a:cs typeface="Times New Roman"/>
              </a:rPr>
              <a:t>0</a:t>
            </a:r>
            <a:endParaRPr sz="800">
              <a:latin typeface="Times New Roman"/>
              <a:cs typeface="Times New Roman"/>
            </a:endParaRPr>
          </a:p>
          <a:p>
            <a:pPr marL="314146">
              <a:spcBef>
                <a:spcPts val="206"/>
              </a:spcBef>
            </a:pPr>
            <a:r>
              <a:rPr sz="900" spc="-3" dirty="0">
                <a:solidFill>
                  <a:srgbClr val="00AB7D"/>
                </a:solidFill>
                <a:latin typeface="Verdana"/>
                <a:cs typeface="Verdana"/>
              </a:rPr>
              <a:t>10</a:t>
            </a:r>
            <a:endParaRPr sz="900">
              <a:latin typeface="Verdana"/>
              <a:cs typeface="Verdana"/>
            </a:endParaRPr>
          </a:p>
        </p:txBody>
      </p:sp>
      <p:sp>
        <p:nvSpPr>
          <p:cNvPr id="84" name="object 84"/>
          <p:cNvSpPr txBox="1"/>
          <p:nvPr/>
        </p:nvSpPr>
        <p:spPr>
          <a:xfrm>
            <a:off x="2416974" y="1749902"/>
            <a:ext cx="522477" cy="340179"/>
          </a:xfrm>
          <a:prstGeom prst="rect">
            <a:avLst/>
          </a:prstGeom>
        </p:spPr>
        <p:txBody>
          <a:bodyPr vert="horz" wrap="square" lIns="0" tIns="39709" rIns="0" bIns="0" rtlCol="0">
            <a:spAutoFit/>
          </a:bodyPr>
          <a:lstStyle/>
          <a:p>
            <a:pPr marL="19214">
              <a:spcBef>
                <a:spcPts val="313"/>
              </a:spcBef>
            </a:pPr>
            <a:r>
              <a:rPr sz="1200" spc="-230" baseline="-6944" dirty="0">
                <a:latin typeface="Symbol"/>
                <a:cs typeface="Symbol"/>
              </a:rPr>
              <a:t></a:t>
            </a:r>
            <a:r>
              <a:rPr sz="1200" spc="-230" baseline="-15625" dirty="0">
                <a:latin typeface="Symbol"/>
                <a:cs typeface="Symbol"/>
              </a:rPr>
              <a:t></a:t>
            </a:r>
            <a:r>
              <a:rPr sz="1200" spc="64" baseline="-15625" dirty="0">
                <a:latin typeface="Times New Roman"/>
                <a:cs typeface="Times New Roman"/>
              </a:rPr>
              <a:t> </a:t>
            </a:r>
            <a:r>
              <a:rPr sz="800" spc="-13" dirty="0">
                <a:latin typeface="Times New Roman"/>
                <a:cs typeface="Times New Roman"/>
              </a:rPr>
              <a:t>1</a:t>
            </a:r>
            <a:r>
              <a:rPr sz="700" spc="-19" baseline="-24691" dirty="0">
                <a:latin typeface="Times New Roman"/>
                <a:cs typeface="Times New Roman"/>
              </a:rPr>
              <a:t>/</a:t>
            </a:r>
            <a:r>
              <a:rPr sz="800" spc="-13" dirty="0">
                <a:latin typeface="Times New Roman"/>
                <a:cs typeface="Times New Roman"/>
              </a:rPr>
              <a:t>0000</a:t>
            </a:r>
            <a:endParaRPr sz="800">
              <a:latin typeface="Times New Roman"/>
              <a:cs typeface="Times New Roman"/>
            </a:endParaRPr>
          </a:p>
          <a:p>
            <a:pPr marR="15371" algn="r">
              <a:spcBef>
                <a:spcPts val="303"/>
              </a:spcBef>
            </a:pPr>
            <a:r>
              <a:rPr sz="900" spc="-3" dirty="0">
                <a:solidFill>
                  <a:srgbClr val="00AB7D"/>
                </a:solidFill>
                <a:latin typeface="Verdana"/>
                <a:cs typeface="Verdana"/>
              </a:rPr>
              <a:t>50</a:t>
            </a:r>
            <a:endParaRPr sz="900">
              <a:latin typeface="Verdana"/>
              <a:cs typeface="Verdana"/>
            </a:endParaRPr>
          </a:p>
        </p:txBody>
      </p:sp>
      <p:sp>
        <p:nvSpPr>
          <p:cNvPr id="85" name="object 85"/>
          <p:cNvSpPr txBox="1"/>
          <p:nvPr/>
        </p:nvSpPr>
        <p:spPr>
          <a:xfrm>
            <a:off x="3808454" y="1938212"/>
            <a:ext cx="231786" cy="144967"/>
          </a:xfrm>
          <a:prstGeom prst="rect">
            <a:avLst/>
          </a:prstGeom>
        </p:spPr>
        <p:txBody>
          <a:bodyPr vert="horz" wrap="square" lIns="0" tIns="6405" rIns="0" bIns="0" rtlCol="0">
            <a:spAutoFit/>
          </a:bodyPr>
          <a:lstStyle/>
          <a:p>
            <a:pPr marL="6405">
              <a:spcBef>
                <a:spcPts val="50"/>
              </a:spcBef>
            </a:pPr>
            <a:r>
              <a:rPr sz="900" spc="-3" dirty="0">
                <a:solidFill>
                  <a:srgbClr val="00AB7D"/>
                </a:solidFill>
                <a:latin typeface="Verdana"/>
                <a:cs typeface="Verdana"/>
              </a:rPr>
              <a:t>100</a:t>
            </a:r>
            <a:endParaRPr sz="900">
              <a:latin typeface="Verdana"/>
              <a:cs typeface="Verdana"/>
            </a:endParaRPr>
          </a:p>
        </p:txBody>
      </p:sp>
      <p:grpSp>
        <p:nvGrpSpPr>
          <p:cNvPr id="86" name="object 86"/>
          <p:cNvGrpSpPr/>
          <p:nvPr/>
        </p:nvGrpSpPr>
        <p:grpSpPr>
          <a:xfrm>
            <a:off x="1451029" y="2307551"/>
            <a:ext cx="766429" cy="698879"/>
            <a:chOff x="2878073" y="4572761"/>
            <a:chExt cx="1520190" cy="1384935"/>
          </a:xfrm>
        </p:grpSpPr>
        <p:sp>
          <p:nvSpPr>
            <p:cNvPr id="87" name="object 87"/>
            <p:cNvSpPr/>
            <p:nvPr/>
          </p:nvSpPr>
          <p:spPr>
            <a:xfrm>
              <a:off x="4384928" y="4572761"/>
              <a:ext cx="0" cy="838200"/>
            </a:xfrm>
            <a:custGeom>
              <a:avLst/>
              <a:gdLst/>
              <a:ahLst/>
              <a:cxnLst/>
              <a:rect l="l" t="t" r="r" b="b"/>
              <a:pathLst>
                <a:path h="838200">
                  <a:moveTo>
                    <a:pt x="0" y="0"/>
                  </a:moveTo>
                  <a:lnTo>
                    <a:pt x="0" y="838200"/>
                  </a:lnTo>
                </a:path>
              </a:pathLst>
            </a:custGeom>
            <a:ln w="25908">
              <a:solidFill>
                <a:srgbClr val="0000FF"/>
              </a:solidFill>
            </a:ln>
          </p:spPr>
          <p:txBody>
            <a:bodyPr wrap="square" lIns="0" tIns="0" rIns="0" bIns="0" rtlCol="0"/>
            <a:lstStyle/>
            <a:p>
              <a:endParaRPr/>
            </a:p>
          </p:txBody>
        </p:sp>
        <p:sp>
          <p:nvSpPr>
            <p:cNvPr id="88" name="object 88"/>
            <p:cNvSpPr/>
            <p:nvPr/>
          </p:nvSpPr>
          <p:spPr>
            <a:xfrm>
              <a:off x="4104004" y="4706619"/>
              <a:ext cx="290830" cy="344170"/>
            </a:xfrm>
            <a:custGeom>
              <a:avLst/>
              <a:gdLst/>
              <a:ahLst/>
              <a:cxnLst/>
              <a:rect l="l" t="t" r="r" b="b"/>
              <a:pathLst>
                <a:path w="290829" h="344170">
                  <a:moveTo>
                    <a:pt x="20066" y="259206"/>
                  </a:moveTo>
                  <a:lnTo>
                    <a:pt x="0" y="343788"/>
                  </a:lnTo>
                  <a:lnTo>
                    <a:pt x="72336" y="312292"/>
                  </a:lnTo>
                  <a:lnTo>
                    <a:pt x="43180" y="312292"/>
                  </a:lnTo>
                  <a:lnTo>
                    <a:pt x="23368" y="295655"/>
                  </a:lnTo>
                  <a:lnTo>
                    <a:pt x="28869" y="289088"/>
                  </a:lnTo>
                  <a:lnTo>
                    <a:pt x="20066" y="259206"/>
                  </a:lnTo>
                  <a:close/>
                </a:path>
                <a:path w="290829" h="344170">
                  <a:moveTo>
                    <a:pt x="33360" y="304047"/>
                  </a:moveTo>
                  <a:lnTo>
                    <a:pt x="43180" y="312292"/>
                  </a:lnTo>
                  <a:lnTo>
                    <a:pt x="48680" y="305726"/>
                  </a:lnTo>
                  <a:lnTo>
                    <a:pt x="33360" y="304047"/>
                  </a:lnTo>
                  <a:close/>
                </a:path>
                <a:path w="290829" h="344170">
                  <a:moveTo>
                    <a:pt x="48680" y="305726"/>
                  </a:moveTo>
                  <a:lnTo>
                    <a:pt x="43180" y="312292"/>
                  </a:lnTo>
                  <a:lnTo>
                    <a:pt x="72336" y="312292"/>
                  </a:lnTo>
                  <a:lnTo>
                    <a:pt x="79629" y="309117"/>
                  </a:lnTo>
                  <a:lnTo>
                    <a:pt x="48680" y="305726"/>
                  </a:lnTo>
                  <a:close/>
                </a:path>
                <a:path w="290829" h="344170">
                  <a:moveTo>
                    <a:pt x="271018" y="0"/>
                  </a:moveTo>
                  <a:lnTo>
                    <a:pt x="28869" y="289088"/>
                  </a:lnTo>
                  <a:lnTo>
                    <a:pt x="33249" y="303953"/>
                  </a:lnTo>
                  <a:lnTo>
                    <a:pt x="48680" y="305726"/>
                  </a:lnTo>
                  <a:lnTo>
                    <a:pt x="290830" y="16636"/>
                  </a:lnTo>
                  <a:lnTo>
                    <a:pt x="271018" y="0"/>
                  </a:lnTo>
                  <a:close/>
                </a:path>
                <a:path w="290829" h="344170">
                  <a:moveTo>
                    <a:pt x="28869" y="289088"/>
                  </a:moveTo>
                  <a:lnTo>
                    <a:pt x="23368" y="295655"/>
                  </a:lnTo>
                  <a:lnTo>
                    <a:pt x="33249" y="303953"/>
                  </a:lnTo>
                  <a:lnTo>
                    <a:pt x="28869" y="289088"/>
                  </a:lnTo>
                  <a:close/>
                </a:path>
              </a:pathLst>
            </a:custGeom>
            <a:solidFill>
              <a:srgbClr val="0000FF"/>
            </a:solidFill>
          </p:spPr>
          <p:txBody>
            <a:bodyPr wrap="square" lIns="0" tIns="0" rIns="0" bIns="0" rtlCol="0"/>
            <a:lstStyle/>
            <a:p>
              <a:endParaRPr/>
            </a:p>
          </p:txBody>
        </p:sp>
        <p:sp>
          <p:nvSpPr>
            <p:cNvPr id="89" name="object 89"/>
            <p:cNvSpPr/>
            <p:nvPr/>
          </p:nvSpPr>
          <p:spPr>
            <a:xfrm>
              <a:off x="3658361" y="4648961"/>
              <a:ext cx="457200" cy="1295400"/>
            </a:xfrm>
            <a:custGeom>
              <a:avLst/>
              <a:gdLst/>
              <a:ahLst/>
              <a:cxnLst/>
              <a:rect l="l" t="t" r="r" b="b"/>
              <a:pathLst>
                <a:path w="457200" h="1295400">
                  <a:moveTo>
                    <a:pt x="0" y="76200"/>
                  </a:moveTo>
                  <a:lnTo>
                    <a:pt x="5994" y="46559"/>
                  </a:lnTo>
                  <a:lnTo>
                    <a:pt x="22336" y="22336"/>
                  </a:lnTo>
                  <a:lnTo>
                    <a:pt x="46559" y="5994"/>
                  </a:lnTo>
                  <a:lnTo>
                    <a:pt x="76200" y="0"/>
                  </a:lnTo>
                  <a:lnTo>
                    <a:pt x="381000" y="0"/>
                  </a:lnTo>
                  <a:lnTo>
                    <a:pt x="410640" y="5994"/>
                  </a:lnTo>
                  <a:lnTo>
                    <a:pt x="434863" y="22336"/>
                  </a:lnTo>
                  <a:lnTo>
                    <a:pt x="451205" y="46559"/>
                  </a:lnTo>
                  <a:lnTo>
                    <a:pt x="457200" y="76200"/>
                  </a:lnTo>
                  <a:lnTo>
                    <a:pt x="457200" y="1219200"/>
                  </a:lnTo>
                  <a:lnTo>
                    <a:pt x="451205" y="1248862"/>
                  </a:lnTo>
                  <a:lnTo>
                    <a:pt x="434863" y="1273082"/>
                  </a:lnTo>
                  <a:lnTo>
                    <a:pt x="410640" y="1289412"/>
                  </a:lnTo>
                  <a:lnTo>
                    <a:pt x="381000" y="1295400"/>
                  </a:lnTo>
                  <a:lnTo>
                    <a:pt x="76200" y="1295400"/>
                  </a:lnTo>
                  <a:lnTo>
                    <a:pt x="46559" y="1289412"/>
                  </a:lnTo>
                  <a:lnTo>
                    <a:pt x="22336" y="1273082"/>
                  </a:lnTo>
                  <a:lnTo>
                    <a:pt x="5994" y="1248862"/>
                  </a:lnTo>
                  <a:lnTo>
                    <a:pt x="0" y="1219200"/>
                  </a:lnTo>
                  <a:lnTo>
                    <a:pt x="0" y="76200"/>
                  </a:lnTo>
                  <a:close/>
                </a:path>
              </a:pathLst>
            </a:custGeom>
            <a:ln w="25908">
              <a:solidFill>
                <a:srgbClr val="0000FF"/>
              </a:solidFill>
            </a:ln>
          </p:spPr>
          <p:txBody>
            <a:bodyPr wrap="square" lIns="0" tIns="0" rIns="0" bIns="0" rtlCol="0"/>
            <a:lstStyle/>
            <a:p>
              <a:endParaRPr/>
            </a:p>
          </p:txBody>
        </p:sp>
        <p:sp>
          <p:nvSpPr>
            <p:cNvPr id="90" name="object 90"/>
            <p:cNvSpPr/>
            <p:nvPr/>
          </p:nvSpPr>
          <p:spPr>
            <a:xfrm>
              <a:off x="2891027" y="4586477"/>
              <a:ext cx="718820" cy="1358265"/>
            </a:xfrm>
            <a:custGeom>
              <a:avLst/>
              <a:gdLst/>
              <a:ahLst/>
              <a:cxnLst/>
              <a:rect l="l" t="t" r="r" b="b"/>
              <a:pathLst>
                <a:path w="718820" h="1358264">
                  <a:moveTo>
                    <a:pt x="261366" y="138684"/>
                  </a:moveTo>
                  <a:lnTo>
                    <a:pt x="267360" y="109043"/>
                  </a:lnTo>
                  <a:lnTo>
                    <a:pt x="283702" y="84820"/>
                  </a:lnTo>
                  <a:lnTo>
                    <a:pt x="307925" y="68478"/>
                  </a:lnTo>
                  <a:lnTo>
                    <a:pt x="337566" y="62484"/>
                  </a:lnTo>
                  <a:lnTo>
                    <a:pt x="642366" y="62484"/>
                  </a:lnTo>
                  <a:lnTo>
                    <a:pt x="672006" y="68478"/>
                  </a:lnTo>
                  <a:lnTo>
                    <a:pt x="696229" y="84820"/>
                  </a:lnTo>
                  <a:lnTo>
                    <a:pt x="712571" y="109043"/>
                  </a:lnTo>
                  <a:lnTo>
                    <a:pt x="718566" y="138684"/>
                  </a:lnTo>
                  <a:lnTo>
                    <a:pt x="718566" y="1281684"/>
                  </a:lnTo>
                  <a:lnTo>
                    <a:pt x="712571" y="1311346"/>
                  </a:lnTo>
                  <a:lnTo>
                    <a:pt x="696229" y="1335566"/>
                  </a:lnTo>
                  <a:lnTo>
                    <a:pt x="672006" y="1351896"/>
                  </a:lnTo>
                  <a:lnTo>
                    <a:pt x="642366" y="1357884"/>
                  </a:lnTo>
                  <a:lnTo>
                    <a:pt x="337566" y="1357884"/>
                  </a:lnTo>
                  <a:lnTo>
                    <a:pt x="307925" y="1351896"/>
                  </a:lnTo>
                  <a:lnTo>
                    <a:pt x="283702" y="1335566"/>
                  </a:lnTo>
                  <a:lnTo>
                    <a:pt x="267360" y="1311346"/>
                  </a:lnTo>
                  <a:lnTo>
                    <a:pt x="261366" y="1281684"/>
                  </a:lnTo>
                  <a:lnTo>
                    <a:pt x="261366" y="138684"/>
                  </a:lnTo>
                  <a:close/>
                </a:path>
                <a:path w="718820" h="1358264">
                  <a:moveTo>
                    <a:pt x="0" y="0"/>
                  </a:moveTo>
                  <a:lnTo>
                    <a:pt x="0" y="762000"/>
                  </a:lnTo>
                </a:path>
              </a:pathLst>
            </a:custGeom>
            <a:ln w="25908">
              <a:solidFill>
                <a:srgbClr val="FF33CC"/>
              </a:solidFill>
            </a:ln>
          </p:spPr>
          <p:txBody>
            <a:bodyPr wrap="square" lIns="0" tIns="0" rIns="0" bIns="0" rtlCol="0"/>
            <a:lstStyle/>
            <a:p>
              <a:endParaRPr/>
            </a:p>
          </p:txBody>
        </p:sp>
        <p:sp>
          <p:nvSpPr>
            <p:cNvPr id="91" name="object 91"/>
            <p:cNvSpPr/>
            <p:nvPr/>
          </p:nvSpPr>
          <p:spPr>
            <a:xfrm>
              <a:off x="2881375" y="4707127"/>
              <a:ext cx="276860" cy="313690"/>
            </a:xfrm>
            <a:custGeom>
              <a:avLst/>
              <a:gdLst/>
              <a:ahLst/>
              <a:cxnLst/>
              <a:rect l="l" t="t" r="r" b="b"/>
              <a:pathLst>
                <a:path w="276860" h="313689">
                  <a:moveTo>
                    <a:pt x="226988" y="276595"/>
                  </a:moveTo>
                  <a:lnTo>
                    <a:pt x="196087" y="280670"/>
                  </a:lnTo>
                  <a:lnTo>
                    <a:pt x="276479" y="313563"/>
                  </a:lnTo>
                  <a:lnTo>
                    <a:pt x="268513" y="283083"/>
                  </a:lnTo>
                  <a:lnTo>
                    <a:pt x="232663" y="283083"/>
                  </a:lnTo>
                  <a:lnTo>
                    <a:pt x="226988" y="276595"/>
                  </a:lnTo>
                  <a:close/>
                </a:path>
                <a:path w="276860" h="313689">
                  <a:moveTo>
                    <a:pt x="242306" y="274575"/>
                  </a:moveTo>
                  <a:lnTo>
                    <a:pt x="226988" y="276595"/>
                  </a:lnTo>
                  <a:lnTo>
                    <a:pt x="232663" y="283083"/>
                  </a:lnTo>
                  <a:lnTo>
                    <a:pt x="242306" y="274575"/>
                  </a:lnTo>
                  <a:close/>
                </a:path>
                <a:path w="276860" h="313689">
                  <a:moveTo>
                    <a:pt x="254507" y="229489"/>
                  </a:moveTo>
                  <a:lnTo>
                    <a:pt x="246408" y="259438"/>
                  </a:lnTo>
                  <a:lnTo>
                    <a:pt x="252094" y="265938"/>
                  </a:lnTo>
                  <a:lnTo>
                    <a:pt x="232663" y="283083"/>
                  </a:lnTo>
                  <a:lnTo>
                    <a:pt x="268513" y="283083"/>
                  </a:lnTo>
                  <a:lnTo>
                    <a:pt x="254507" y="229489"/>
                  </a:lnTo>
                  <a:close/>
                </a:path>
                <a:path w="276860" h="313689">
                  <a:moveTo>
                    <a:pt x="19431" y="0"/>
                  </a:moveTo>
                  <a:lnTo>
                    <a:pt x="0" y="17145"/>
                  </a:lnTo>
                  <a:lnTo>
                    <a:pt x="226988" y="276595"/>
                  </a:lnTo>
                  <a:lnTo>
                    <a:pt x="242318" y="274564"/>
                  </a:lnTo>
                  <a:lnTo>
                    <a:pt x="246408" y="259438"/>
                  </a:lnTo>
                  <a:lnTo>
                    <a:pt x="19431" y="0"/>
                  </a:lnTo>
                  <a:close/>
                </a:path>
                <a:path w="276860" h="313689">
                  <a:moveTo>
                    <a:pt x="246408" y="259438"/>
                  </a:moveTo>
                  <a:lnTo>
                    <a:pt x="242318" y="274564"/>
                  </a:lnTo>
                  <a:lnTo>
                    <a:pt x="252094" y="265938"/>
                  </a:lnTo>
                  <a:lnTo>
                    <a:pt x="246408" y="259438"/>
                  </a:lnTo>
                  <a:close/>
                </a:path>
              </a:pathLst>
            </a:custGeom>
            <a:solidFill>
              <a:srgbClr val="FF33CC"/>
            </a:solidFill>
          </p:spPr>
          <p:txBody>
            <a:bodyPr wrap="square" lIns="0" tIns="0" rIns="0" bIns="0" rtlCol="0"/>
            <a:lstStyle/>
            <a:p>
              <a:endParaRPr/>
            </a:p>
          </p:txBody>
        </p:sp>
      </p:grpSp>
      <p:sp>
        <p:nvSpPr>
          <p:cNvPr id="92" name="object 92"/>
          <p:cNvSpPr txBox="1"/>
          <p:nvPr/>
        </p:nvSpPr>
        <p:spPr>
          <a:xfrm>
            <a:off x="2267016" y="2307550"/>
            <a:ext cx="1383030" cy="338290"/>
          </a:xfrm>
          <a:prstGeom prst="rect">
            <a:avLst/>
          </a:prstGeom>
          <a:solidFill>
            <a:srgbClr val="3399FF"/>
          </a:solidFill>
        </p:spPr>
        <p:txBody>
          <a:bodyPr vert="horz" wrap="square" lIns="0" tIns="81018" rIns="0" bIns="0" rtlCol="0">
            <a:spAutoFit/>
          </a:bodyPr>
          <a:lstStyle/>
          <a:p>
            <a:pPr marL="46113" marR="130014" indent="32023">
              <a:lnSpc>
                <a:spcPts val="1028"/>
              </a:lnSpc>
              <a:spcBef>
                <a:spcPts val="638"/>
              </a:spcBef>
            </a:pPr>
            <a:r>
              <a:rPr sz="1000" spc="-3" dirty="0">
                <a:solidFill>
                  <a:srgbClr val="FFFFFF"/>
                </a:solidFill>
                <a:latin typeface="Tahoma"/>
                <a:cs typeface="Tahoma"/>
              </a:rPr>
              <a:t>the </a:t>
            </a:r>
            <a:r>
              <a:rPr sz="1000" spc="-5" dirty="0">
                <a:solidFill>
                  <a:srgbClr val="FFFFFF"/>
                </a:solidFill>
                <a:latin typeface="Tahoma"/>
                <a:cs typeface="Tahoma"/>
              </a:rPr>
              <a:t>average </a:t>
            </a:r>
            <a:r>
              <a:rPr sz="1000" dirty="0">
                <a:solidFill>
                  <a:srgbClr val="FFFFFF"/>
                </a:solidFill>
                <a:latin typeface="Tahoma"/>
                <a:cs typeface="Tahoma"/>
              </a:rPr>
              <a:t>of </a:t>
            </a:r>
            <a:r>
              <a:rPr sz="1000" spc="-3" dirty="0">
                <a:solidFill>
                  <a:srgbClr val="FFFFFF"/>
                </a:solidFill>
                <a:latin typeface="Tahoma"/>
                <a:cs typeface="Tahoma"/>
              </a:rPr>
              <a:t>the </a:t>
            </a:r>
            <a:r>
              <a:rPr sz="1000" dirty="0">
                <a:solidFill>
                  <a:srgbClr val="FFFFFF"/>
                </a:solidFill>
                <a:latin typeface="Tahoma"/>
                <a:cs typeface="Tahoma"/>
              </a:rPr>
              <a:t> </a:t>
            </a:r>
            <a:r>
              <a:rPr sz="1000" spc="-3" dirty="0">
                <a:solidFill>
                  <a:srgbClr val="FFFFFF"/>
                </a:solidFill>
                <a:latin typeface="Tahoma"/>
                <a:cs typeface="Tahoma"/>
              </a:rPr>
              <a:t>two</a:t>
            </a:r>
            <a:r>
              <a:rPr sz="1000" spc="-8" dirty="0">
                <a:solidFill>
                  <a:srgbClr val="FFFFFF"/>
                </a:solidFill>
                <a:latin typeface="Tahoma"/>
                <a:cs typeface="Tahoma"/>
              </a:rPr>
              <a:t> </a:t>
            </a:r>
            <a:r>
              <a:rPr sz="1000" spc="-3" dirty="0">
                <a:solidFill>
                  <a:srgbClr val="FFFFFF"/>
                </a:solidFill>
                <a:latin typeface="Tahoma"/>
                <a:cs typeface="Tahoma"/>
              </a:rPr>
              <a:t>vects</a:t>
            </a:r>
            <a:r>
              <a:rPr sz="1000" spc="-10" dirty="0">
                <a:solidFill>
                  <a:srgbClr val="FFFFFF"/>
                </a:solidFill>
                <a:latin typeface="Tahoma"/>
                <a:cs typeface="Tahoma"/>
              </a:rPr>
              <a:t> </a:t>
            </a:r>
            <a:r>
              <a:rPr sz="1000" dirty="0">
                <a:solidFill>
                  <a:srgbClr val="FFFFFF"/>
                </a:solidFill>
                <a:latin typeface="Tahoma"/>
                <a:cs typeface="Tahoma"/>
              </a:rPr>
              <a:t>in</a:t>
            </a:r>
            <a:r>
              <a:rPr sz="1000" spc="-10" dirty="0">
                <a:solidFill>
                  <a:srgbClr val="FFFFFF"/>
                </a:solidFill>
                <a:latin typeface="Tahoma"/>
                <a:cs typeface="Tahoma"/>
              </a:rPr>
              <a:t> </a:t>
            </a:r>
            <a:r>
              <a:rPr sz="1000" spc="-3" dirty="0">
                <a:solidFill>
                  <a:srgbClr val="FFFFFF"/>
                </a:solidFill>
                <a:latin typeface="Tahoma"/>
                <a:cs typeface="Tahoma"/>
              </a:rPr>
              <a:t>cluster </a:t>
            </a:r>
            <a:r>
              <a:rPr sz="1000" dirty="0">
                <a:solidFill>
                  <a:srgbClr val="FFFFFF"/>
                </a:solidFill>
                <a:latin typeface="Tahoma"/>
                <a:cs typeface="Tahoma"/>
              </a:rPr>
              <a:t>2</a:t>
            </a:r>
            <a:endParaRPr sz="1000">
              <a:latin typeface="Tahoma"/>
              <a:cs typeface="Tahoma"/>
            </a:endParaRPr>
          </a:p>
        </p:txBody>
      </p:sp>
      <p:sp>
        <p:nvSpPr>
          <p:cNvPr id="93" name="object 93"/>
          <p:cNvSpPr txBox="1"/>
          <p:nvPr/>
        </p:nvSpPr>
        <p:spPr>
          <a:xfrm>
            <a:off x="91050" y="2314473"/>
            <a:ext cx="1313238" cy="318888"/>
          </a:xfrm>
          <a:prstGeom prst="rect">
            <a:avLst/>
          </a:prstGeom>
          <a:solidFill>
            <a:srgbClr val="CC00CC"/>
          </a:solidFill>
        </p:spPr>
        <p:txBody>
          <a:bodyPr vert="horz" wrap="square" lIns="0" tIns="61804" rIns="0" bIns="0" rtlCol="0">
            <a:spAutoFit/>
          </a:bodyPr>
          <a:lstStyle/>
          <a:p>
            <a:pPr marL="45473" marR="60844" indent="39709">
              <a:lnSpc>
                <a:spcPts val="1028"/>
              </a:lnSpc>
              <a:spcBef>
                <a:spcPts val="487"/>
              </a:spcBef>
            </a:pPr>
            <a:r>
              <a:rPr sz="1000" spc="-3" dirty="0">
                <a:solidFill>
                  <a:srgbClr val="FFFFFF"/>
                </a:solidFill>
                <a:latin typeface="Tahoma"/>
                <a:cs typeface="Tahoma"/>
              </a:rPr>
              <a:t>the </a:t>
            </a:r>
            <a:r>
              <a:rPr sz="1000" spc="-5" dirty="0">
                <a:solidFill>
                  <a:srgbClr val="FFFFFF"/>
                </a:solidFill>
                <a:latin typeface="Tahoma"/>
                <a:cs typeface="Tahoma"/>
              </a:rPr>
              <a:t>average </a:t>
            </a:r>
            <a:r>
              <a:rPr sz="1000" dirty="0">
                <a:solidFill>
                  <a:srgbClr val="FFFFFF"/>
                </a:solidFill>
                <a:latin typeface="Tahoma"/>
                <a:cs typeface="Tahoma"/>
              </a:rPr>
              <a:t>of </a:t>
            </a:r>
            <a:r>
              <a:rPr sz="1000" spc="-3" dirty="0">
                <a:solidFill>
                  <a:srgbClr val="FFFFFF"/>
                </a:solidFill>
                <a:latin typeface="Tahoma"/>
                <a:cs typeface="Tahoma"/>
              </a:rPr>
              <a:t>the </a:t>
            </a:r>
            <a:r>
              <a:rPr sz="1000" dirty="0">
                <a:solidFill>
                  <a:srgbClr val="FFFFFF"/>
                </a:solidFill>
                <a:latin typeface="Tahoma"/>
                <a:cs typeface="Tahoma"/>
              </a:rPr>
              <a:t> </a:t>
            </a:r>
            <a:r>
              <a:rPr sz="1000" spc="-3" dirty="0">
                <a:solidFill>
                  <a:srgbClr val="FFFFFF"/>
                </a:solidFill>
                <a:latin typeface="Tahoma"/>
                <a:cs typeface="Tahoma"/>
              </a:rPr>
              <a:t>two</a:t>
            </a:r>
            <a:r>
              <a:rPr sz="1000" spc="-8" dirty="0">
                <a:solidFill>
                  <a:srgbClr val="FFFFFF"/>
                </a:solidFill>
                <a:latin typeface="Tahoma"/>
                <a:cs typeface="Tahoma"/>
              </a:rPr>
              <a:t> </a:t>
            </a:r>
            <a:r>
              <a:rPr sz="1000" spc="-3" dirty="0">
                <a:solidFill>
                  <a:srgbClr val="FFFFFF"/>
                </a:solidFill>
                <a:latin typeface="Tahoma"/>
                <a:cs typeface="Tahoma"/>
              </a:rPr>
              <a:t>vects</a:t>
            </a:r>
            <a:r>
              <a:rPr sz="1000" spc="-10" dirty="0">
                <a:solidFill>
                  <a:srgbClr val="FFFFFF"/>
                </a:solidFill>
                <a:latin typeface="Tahoma"/>
                <a:cs typeface="Tahoma"/>
              </a:rPr>
              <a:t> </a:t>
            </a:r>
            <a:r>
              <a:rPr sz="1000" dirty="0">
                <a:solidFill>
                  <a:srgbClr val="FFFFFF"/>
                </a:solidFill>
                <a:latin typeface="Tahoma"/>
                <a:cs typeface="Tahoma"/>
              </a:rPr>
              <a:t>in</a:t>
            </a:r>
            <a:r>
              <a:rPr sz="1000" spc="-10" dirty="0">
                <a:solidFill>
                  <a:srgbClr val="FFFFFF"/>
                </a:solidFill>
                <a:latin typeface="Tahoma"/>
                <a:cs typeface="Tahoma"/>
              </a:rPr>
              <a:t> </a:t>
            </a:r>
            <a:r>
              <a:rPr sz="1000" spc="-3" dirty="0">
                <a:solidFill>
                  <a:srgbClr val="FFFFFF"/>
                </a:solidFill>
                <a:latin typeface="Tahoma"/>
                <a:cs typeface="Tahoma"/>
              </a:rPr>
              <a:t>cluster </a:t>
            </a:r>
            <a:r>
              <a:rPr sz="1000" dirty="0">
                <a:solidFill>
                  <a:srgbClr val="FFFFFF"/>
                </a:solidFill>
                <a:latin typeface="Tahoma"/>
                <a:cs typeface="Tahoma"/>
              </a:rPr>
              <a:t>1</a:t>
            </a:r>
            <a:endParaRPr sz="1000">
              <a:latin typeface="Tahoma"/>
              <a:cs typeface="Tahoma"/>
            </a:endParaRPr>
          </a:p>
        </p:txBody>
      </p:sp>
      <p:grpSp>
        <p:nvGrpSpPr>
          <p:cNvPr id="94" name="object 94"/>
          <p:cNvGrpSpPr/>
          <p:nvPr/>
        </p:nvGrpSpPr>
        <p:grpSpPr>
          <a:xfrm>
            <a:off x="949681" y="878261"/>
            <a:ext cx="1573837" cy="243854"/>
            <a:chOff x="1883664" y="1740407"/>
            <a:chExt cx="3121660" cy="483234"/>
          </a:xfrm>
        </p:grpSpPr>
        <p:sp>
          <p:nvSpPr>
            <p:cNvPr id="95" name="object 95"/>
            <p:cNvSpPr/>
            <p:nvPr/>
          </p:nvSpPr>
          <p:spPr>
            <a:xfrm>
              <a:off x="1896618" y="1753361"/>
              <a:ext cx="3095625" cy="457200"/>
            </a:xfrm>
            <a:custGeom>
              <a:avLst/>
              <a:gdLst/>
              <a:ahLst/>
              <a:cxnLst/>
              <a:rect l="l" t="t" r="r" b="b"/>
              <a:pathLst>
                <a:path w="3095625" h="457200">
                  <a:moveTo>
                    <a:pt x="0" y="76200"/>
                  </a:moveTo>
                  <a:lnTo>
                    <a:pt x="5994" y="46559"/>
                  </a:lnTo>
                  <a:lnTo>
                    <a:pt x="22336" y="22336"/>
                  </a:lnTo>
                  <a:lnTo>
                    <a:pt x="46559" y="5994"/>
                  </a:lnTo>
                  <a:lnTo>
                    <a:pt x="76200" y="0"/>
                  </a:lnTo>
                  <a:lnTo>
                    <a:pt x="914400" y="0"/>
                  </a:lnTo>
                  <a:lnTo>
                    <a:pt x="944040" y="5994"/>
                  </a:lnTo>
                  <a:lnTo>
                    <a:pt x="968263" y="22336"/>
                  </a:lnTo>
                  <a:lnTo>
                    <a:pt x="984605" y="46559"/>
                  </a:lnTo>
                  <a:lnTo>
                    <a:pt x="990600" y="76200"/>
                  </a:lnTo>
                  <a:lnTo>
                    <a:pt x="990600" y="381000"/>
                  </a:lnTo>
                  <a:lnTo>
                    <a:pt x="984605" y="410640"/>
                  </a:lnTo>
                  <a:lnTo>
                    <a:pt x="968263" y="434863"/>
                  </a:lnTo>
                  <a:lnTo>
                    <a:pt x="944040" y="451205"/>
                  </a:lnTo>
                  <a:lnTo>
                    <a:pt x="914400" y="457200"/>
                  </a:lnTo>
                  <a:lnTo>
                    <a:pt x="76200" y="457200"/>
                  </a:lnTo>
                  <a:lnTo>
                    <a:pt x="46559" y="451205"/>
                  </a:lnTo>
                  <a:lnTo>
                    <a:pt x="22336" y="434863"/>
                  </a:lnTo>
                  <a:lnTo>
                    <a:pt x="5994" y="410640"/>
                  </a:lnTo>
                  <a:lnTo>
                    <a:pt x="0" y="381000"/>
                  </a:lnTo>
                  <a:lnTo>
                    <a:pt x="0" y="76200"/>
                  </a:lnTo>
                  <a:close/>
                </a:path>
                <a:path w="3095625" h="457200">
                  <a:moveTo>
                    <a:pt x="2104644" y="76200"/>
                  </a:moveTo>
                  <a:lnTo>
                    <a:pt x="2110638" y="46559"/>
                  </a:lnTo>
                  <a:lnTo>
                    <a:pt x="2126980" y="22336"/>
                  </a:lnTo>
                  <a:lnTo>
                    <a:pt x="2151203" y="5994"/>
                  </a:lnTo>
                  <a:lnTo>
                    <a:pt x="2180844" y="0"/>
                  </a:lnTo>
                  <a:lnTo>
                    <a:pt x="3019044" y="0"/>
                  </a:lnTo>
                  <a:lnTo>
                    <a:pt x="3048684" y="5994"/>
                  </a:lnTo>
                  <a:lnTo>
                    <a:pt x="3072907" y="22336"/>
                  </a:lnTo>
                  <a:lnTo>
                    <a:pt x="3089249" y="46559"/>
                  </a:lnTo>
                  <a:lnTo>
                    <a:pt x="3095244" y="76200"/>
                  </a:lnTo>
                  <a:lnTo>
                    <a:pt x="3095244" y="381000"/>
                  </a:lnTo>
                  <a:lnTo>
                    <a:pt x="3089249" y="410640"/>
                  </a:lnTo>
                  <a:lnTo>
                    <a:pt x="3072907" y="434863"/>
                  </a:lnTo>
                  <a:lnTo>
                    <a:pt x="3048684" y="451205"/>
                  </a:lnTo>
                  <a:lnTo>
                    <a:pt x="3019044" y="457200"/>
                  </a:lnTo>
                  <a:lnTo>
                    <a:pt x="2180844" y="457200"/>
                  </a:lnTo>
                  <a:lnTo>
                    <a:pt x="2151203" y="451205"/>
                  </a:lnTo>
                  <a:lnTo>
                    <a:pt x="2126980" y="434863"/>
                  </a:lnTo>
                  <a:lnTo>
                    <a:pt x="2110638" y="410640"/>
                  </a:lnTo>
                  <a:lnTo>
                    <a:pt x="2104644" y="381000"/>
                  </a:lnTo>
                  <a:lnTo>
                    <a:pt x="2104644" y="76200"/>
                  </a:lnTo>
                  <a:close/>
                </a:path>
              </a:pathLst>
            </a:custGeom>
            <a:ln w="25908">
              <a:solidFill>
                <a:srgbClr val="FF33CC"/>
              </a:solidFill>
            </a:ln>
          </p:spPr>
          <p:txBody>
            <a:bodyPr wrap="square" lIns="0" tIns="0" rIns="0" bIns="0" rtlCol="0"/>
            <a:lstStyle/>
            <a:p>
              <a:endParaRPr/>
            </a:p>
          </p:txBody>
        </p:sp>
        <p:sp>
          <p:nvSpPr>
            <p:cNvPr id="96" name="object 96"/>
            <p:cNvSpPr/>
            <p:nvPr/>
          </p:nvSpPr>
          <p:spPr>
            <a:xfrm>
              <a:off x="2946654" y="1753361"/>
              <a:ext cx="990600" cy="457200"/>
            </a:xfrm>
            <a:custGeom>
              <a:avLst/>
              <a:gdLst/>
              <a:ahLst/>
              <a:cxnLst/>
              <a:rect l="l" t="t" r="r" b="b"/>
              <a:pathLst>
                <a:path w="990600" h="457200">
                  <a:moveTo>
                    <a:pt x="0" y="76200"/>
                  </a:moveTo>
                  <a:lnTo>
                    <a:pt x="5994" y="46559"/>
                  </a:lnTo>
                  <a:lnTo>
                    <a:pt x="22336" y="22336"/>
                  </a:lnTo>
                  <a:lnTo>
                    <a:pt x="46559" y="5994"/>
                  </a:lnTo>
                  <a:lnTo>
                    <a:pt x="76200" y="0"/>
                  </a:lnTo>
                  <a:lnTo>
                    <a:pt x="914399" y="0"/>
                  </a:lnTo>
                  <a:lnTo>
                    <a:pt x="944040" y="5994"/>
                  </a:lnTo>
                  <a:lnTo>
                    <a:pt x="968263" y="22336"/>
                  </a:lnTo>
                  <a:lnTo>
                    <a:pt x="984605" y="46559"/>
                  </a:lnTo>
                  <a:lnTo>
                    <a:pt x="990599" y="76200"/>
                  </a:lnTo>
                  <a:lnTo>
                    <a:pt x="990599" y="381000"/>
                  </a:lnTo>
                  <a:lnTo>
                    <a:pt x="984605" y="410640"/>
                  </a:lnTo>
                  <a:lnTo>
                    <a:pt x="968263" y="434863"/>
                  </a:lnTo>
                  <a:lnTo>
                    <a:pt x="944040" y="451205"/>
                  </a:lnTo>
                  <a:lnTo>
                    <a:pt x="914399" y="457200"/>
                  </a:lnTo>
                  <a:lnTo>
                    <a:pt x="76200" y="457200"/>
                  </a:lnTo>
                  <a:lnTo>
                    <a:pt x="46559" y="451205"/>
                  </a:lnTo>
                  <a:lnTo>
                    <a:pt x="22336" y="434863"/>
                  </a:lnTo>
                  <a:lnTo>
                    <a:pt x="5994" y="410640"/>
                  </a:lnTo>
                  <a:lnTo>
                    <a:pt x="0" y="381000"/>
                  </a:lnTo>
                  <a:lnTo>
                    <a:pt x="0" y="76200"/>
                  </a:lnTo>
                  <a:close/>
                </a:path>
              </a:pathLst>
            </a:custGeom>
            <a:ln w="25908">
              <a:solidFill>
                <a:srgbClr val="333399"/>
              </a:solidFill>
            </a:ln>
          </p:spPr>
          <p:txBody>
            <a:bodyPr wrap="square" lIns="0" tIns="0" rIns="0" bIns="0" rtlCol="0"/>
            <a:lstStyle/>
            <a:p>
              <a:endParaRPr/>
            </a:p>
          </p:txBody>
        </p:sp>
      </p:grpSp>
      <p:sp>
        <p:nvSpPr>
          <p:cNvPr id="97" name="object 97"/>
          <p:cNvSpPr/>
          <p:nvPr/>
        </p:nvSpPr>
        <p:spPr>
          <a:xfrm>
            <a:off x="405304" y="884798"/>
            <a:ext cx="499428" cy="230717"/>
          </a:xfrm>
          <a:custGeom>
            <a:avLst/>
            <a:gdLst/>
            <a:ahLst/>
            <a:cxnLst/>
            <a:rect l="l" t="t" r="r" b="b"/>
            <a:pathLst>
              <a:path w="990600" h="457200">
                <a:moveTo>
                  <a:pt x="0" y="76200"/>
                </a:moveTo>
                <a:lnTo>
                  <a:pt x="5987" y="46559"/>
                </a:lnTo>
                <a:lnTo>
                  <a:pt x="22317" y="22336"/>
                </a:lnTo>
                <a:lnTo>
                  <a:pt x="46537" y="5994"/>
                </a:lnTo>
                <a:lnTo>
                  <a:pt x="76200" y="0"/>
                </a:lnTo>
                <a:lnTo>
                  <a:pt x="914400" y="0"/>
                </a:lnTo>
                <a:lnTo>
                  <a:pt x="944040" y="5994"/>
                </a:lnTo>
                <a:lnTo>
                  <a:pt x="968263" y="22336"/>
                </a:lnTo>
                <a:lnTo>
                  <a:pt x="984605" y="46559"/>
                </a:lnTo>
                <a:lnTo>
                  <a:pt x="990600" y="76200"/>
                </a:lnTo>
                <a:lnTo>
                  <a:pt x="990600" y="381000"/>
                </a:lnTo>
                <a:lnTo>
                  <a:pt x="984605" y="410640"/>
                </a:lnTo>
                <a:lnTo>
                  <a:pt x="968263" y="434863"/>
                </a:lnTo>
                <a:lnTo>
                  <a:pt x="944040" y="451205"/>
                </a:lnTo>
                <a:lnTo>
                  <a:pt x="914400" y="457200"/>
                </a:lnTo>
                <a:lnTo>
                  <a:pt x="76200" y="457200"/>
                </a:lnTo>
                <a:lnTo>
                  <a:pt x="46537" y="451205"/>
                </a:lnTo>
                <a:lnTo>
                  <a:pt x="22317" y="434863"/>
                </a:lnTo>
                <a:lnTo>
                  <a:pt x="5987" y="410640"/>
                </a:lnTo>
                <a:lnTo>
                  <a:pt x="0" y="381000"/>
                </a:lnTo>
                <a:lnTo>
                  <a:pt x="0" y="76200"/>
                </a:lnTo>
                <a:close/>
              </a:path>
            </a:pathLst>
          </a:custGeom>
          <a:ln w="25908">
            <a:solidFill>
              <a:srgbClr val="333399"/>
            </a:solidFill>
          </a:ln>
        </p:spPr>
        <p:txBody>
          <a:bodyPr wrap="square" lIns="0" tIns="0" rIns="0" bIns="0" rtlCol="0"/>
          <a:lstStyle/>
          <a:p>
            <a:endParaRPr/>
          </a:p>
        </p:txBody>
      </p:sp>
      <p:sp>
        <p:nvSpPr>
          <p:cNvPr id="98" name="object 98"/>
          <p:cNvSpPr txBox="1">
            <a:spLocks noGrp="1"/>
          </p:cNvSpPr>
          <p:nvPr>
            <p:ph type="title"/>
          </p:nvPr>
        </p:nvSpPr>
        <p:spPr>
          <a:xfrm>
            <a:off x="231785" y="345498"/>
            <a:ext cx="16160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99" name="object 99"/>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46</a:t>
            </a:fld>
            <a:endParaRPr sz="700">
              <a:latin typeface="Tahoma"/>
              <a:cs typeface="Tahom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37728" y="1015986"/>
            <a:ext cx="2372281" cy="1745728"/>
          </a:xfrm>
          <a:prstGeom prst="rect">
            <a:avLst/>
          </a:prstGeom>
        </p:spPr>
        <p:txBody>
          <a:bodyPr vert="horz" wrap="square" lIns="0" tIns="6725" rIns="0" bIns="0" rtlCol="0">
            <a:spAutoFit/>
          </a:bodyPr>
          <a:lstStyle/>
          <a:p>
            <a:pPr marL="179329" marR="2562" indent="-172924">
              <a:spcBef>
                <a:spcPts val="53"/>
              </a:spcBef>
              <a:buClr>
                <a:srgbClr val="3333CC"/>
              </a:buClr>
              <a:buSzPct val="60000"/>
              <a:buFont typeface="Wingdings"/>
              <a:buChar char=""/>
              <a:tabLst>
                <a:tab pos="179009" algn="l"/>
                <a:tab pos="179329" algn="l"/>
              </a:tabLst>
            </a:pPr>
            <a:r>
              <a:rPr sz="1000" dirty="0">
                <a:latin typeface="Tahoma"/>
                <a:cs typeface="Tahoma"/>
              </a:rPr>
              <a:t>The </a:t>
            </a:r>
            <a:r>
              <a:rPr sz="1000" spc="-3" dirty="0">
                <a:latin typeface="Tahoma"/>
                <a:cs typeface="Tahoma"/>
              </a:rPr>
              <a:t>100 input vectors </a:t>
            </a:r>
            <a:r>
              <a:rPr sz="1000" dirty="0">
                <a:latin typeface="Tahoma"/>
                <a:cs typeface="Tahoma"/>
              </a:rPr>
              <a:t>are </a:t>
            </a:r>
            <a:r>
              <a:rPr sz="1000" spc="-3" dirty="0">
                <a:latin typeface="Tahoma"/>
                <a:cs typeface="Tahoma"/>
              </a:rPr>
              <a:t>chosen </a:t>
            </a:r>
            <a:r>
              <a:rPr sz="1000" dirty="0">
                <a:latin typeface="Tahoma"/>
                <a:cs typeface="Tahoma"/>
              </a:rPr>
              <a:t> randomly</a:t>
            </a:r>
            <a:r>
              <a:rPr sz="1000" spc="-10" dirty="0">
                <a:latin typeface="Tahoma"/>
                <a:cs typeface="Tahoma"/>
              </a:rPr>
              <a:t> </a:t>
            </a:r>
            <a:r>
              <a:rPr sz="1000" dirty="0">
                <a:latin typeface="Tahoma"/>
                <a:cs typeface="Tahoma"/>
              </a:rPr>
              <a:t>from</a:t>
            </a:r>
            <a:r>
              <a:rPr sz="1000" spc="-5" dirty="0">
                <a:latin typeface="Tahoma"/>
                <a:cs typeface="Tahoma"/>
              </a:rPr>
              <a:t> </a:t>
            </a:r>
            <a:r>
              <a:rPr sz="1000" dirty="0">
                <a:latin typeface="Tahoma"/>
                <a:cs typeface="Tahoma"/>
              </a:rPr>
              <a:t>within</a:t>
            </a:r>
            <a:r>
              <a:rPr sz="1000" spc="3" dirty="0">
                <a:latin typeface="Tahoma"/>
                <a:cs typeface="Tahoma"/>
              </a:rPr>
              <a:t> </a:t>
            </a:r>
            <a:r>
              <a:rPr sz="1000" dirty="0">
                <a:latin typeface="Tahoma"/>
                <a:cs typeface="Tahoma"/>
              </a:rPr>
              <a:t>a</a:t>
            </a:r>
            <a:r>
              <a:rPr sz="1000" spc="-3" dirty="0">
                <a:latin typeface="Tahoma"/>
                <a:cs typeface="Tahoma"/>
              </a:rPr>
              <a:t> circle</a:t>
            </a:r>
            <a:r>
              <a:rPr sz="1000" spc="3" dirty="0">
                <a:latin typeface="Tahoma"/>
                <a:cs typeface="Tahoma"/>
              </a:rPr>
              <a:t> </a:t>
            </a:r>
            <a:r>
              <a:rPr sz="1000" dirty="0">
                <a:latin typeface="Tahoma"/>
                <a:cs typeface="Tahoma"/>
              </a:rPr>
              <a:t>of</a:t>
            </a:r>
            <a:r>
              <a:rPr sz="1000" spc="-3" dirty="0">
                <a:latin typeface="Tahoma"/>
                <a:cs typeface="Tahoma"/>
              </a:rPr>
              <a:t> </a:t>
            </a:r>
            <a:r>
              <a:rPr sz="1000" dirty="0">
                <a:latin typeface="Tahoma"/>
                <a:cs typeface="Tahoma"/>
              </a:rPr>
              <a:t>radius</a:t>
            </a:r>
            <a:endParaRPr sz="1000">
              <a:latin typeface="Tahoma"/>
              <a:cs typeface="Tahoma"/>
            </a:endParaRPr>
          </a:p>
          <a:p>
            <a:pPr marL="179329"/>
            <a:r>
              <a:rPr sz="1000" dirty="0">
                <a:latin typeface="Tahoma"/>
                <a:cs typeface="Tahoma"/>
              </a:rPr>
              <a:t>0.5</a:t>
            </a:r>
            <a:r>
              <a:rPr sz="1000" spc="-20" dirty="0">
                <a:latin typeface="Tahoma"/>
                <a:cs typeface="Tahoma"/>
              </a:rPr>
              <a:t> </a:t>
            </a:r>
            <a:r>
              <a:rPr sz="1000" dirty="0">
                <a:latin typeface="Tahoma"/>
                <a:cs typeface="Tahoma"/>
              </a:rPr>
              <a:t>(centered</a:t>
            </a:r>
            <a:r>
              <a:rPr sz="1000" spc="-18" dirty="0">
                <a:latin typeface="Tahoma"/>
                <a:cs typeface="Tahoma"/>
              </a:rPr>
              <a:t> </a:t>
            </a:r>
            <a:r>
              <a:rPr sz="1000" dirty="0">
                <a:latin typeface="Tahoma"/>
                <a:cs typeface="Tahoma"/>
              </a:rPr>
              <a:t>at</a:t>
            </a:r>
            <a:r>
              <a:rPr sz="1000" spc="-10" dirty="0">
                <a:latin typeface="Tahoma"/>
                <a:cs typeface="Tahoma"/>
              </a:rPr>
              <a:t> </a:t>
            </a:r>
            <a:r>
              <a:rPr sz="1000" spc="-3" dirty="0">
                <a:latin typeface="Tahoma"/>
                <a:cs typeface="Tahoma"/>
              </a:rPr>
              <a:t>the </a:t>
            </a:r>
            <a:r>
              <a:rPr sz="1000" dirty="0">
                <a:latin typeface="Tahoma"/>
                <a:cs typeface="Tahoma"/>
              </a:rPr>
              <a:t>origin).</a:t>
            </a:r>
            <a:endParaRPr sz="1000">
              <a:latin typeface="Tahoma"/>
              <a:cs typeface="Tahoma"/>
            </a:endParaRPr>
          </a:p>
          <a:p>
            <a:pPr marL="179329" indent="-172924">
              <a:spcBef>
                <a:spcPts val="242"/>
              </a:spcBef>
              <a:buClr>
                <a:srgbClr val="3333CC"/>
              </a:buClr>
              <a:buSzPct val="60000"/>
              <a:buFont typeface="Wingdings"/>
              <a:buChar char=""/>
              <a:tabLst>
                <a:tab pos="179009" algn="l"/>
                <a:tab pos="179329" algn="l"/>
              </a:tabLst>
            </a:pPr>
            <a:r>
              <a:rPr sz="1000" dirty="0">
                <a:latin typeface="Tahoma"/>
                <a:cs typeface="Tahoma"/>
              </a:rPr>
              <a:t>we</a:t>
            </a:r>
            <a:r>
              <a:rPr sz="1000" spc="-3" dirty="0">
                <a:latin typeface="Tahoma"/>
                <a:cs typeface="Tahoma"/>
              </a:rPr>
              <a:t> </a:t>
            </a:r>
            <a:r>
              <a:rPr sz="1000" dirty="0">
                <a:latin typeface="Tahoma"/>
                <a:cs typeface="Tahoma"/>
              </a:rPr>
              <a:t>assume</a:t>
            </a:r>
            <a:r>
              <a:rPr sz="1000" spc="-23" dirty="0">
                <a:latin typeface="Tahoma"/>
                <a:cs typeface="Tahoma"/>
              </a:rPr>
              <a:t> </a:t>
            </a:r>
            <a:r>
              <a:rPr sz="1000" dirty="0">
                <a:latin typeface="Tahoma"/>
                <a:cs typeface="Tahoma"/>
              </a:rPr>
              <a:t>a</a:t>
            </a:r>
            <a:r>
              <a:rPr sz="1000" spc="-10" dirty="0">
                <a:latin typeface="Tahoma"/>
                <a:cs typeface="Tahoma"/>
              </a:rPr>
              <a:t> </a:t>
            </a:r>
            <a:r>
              <a:rPr sz="1000" dirty="0">
                <a:latin typeface="Tahoma"/>
                <a:cs typeface="Tahoma"/>
              </a:rPr>
              <a:t>linear structure.</a:t>
            </a:r>
            <a:endParaRPr sz="1000">
              <a:latin typeface="Tahoma"/>
              <a:cs typeface="Tahoma"/>
            </a:endParaRPr>
          </a:p>
          <a:p>
            <a:pPr marL="179329" marR="249460" indent="-172924">
              <a:spcBef>
                <a:spcPts val="242"/>
              </a:spcBef>
              <a:buClr>
                <a:srgbClr val="3333CC"/>
              </a:buClr>
              <a:buSzPct val="60000"/>
              <a:buFont typeface="Wingdings"/>
              <a:buChar char=""/>
              <a:tabLst>
                <a:tab pos="179009" algn="l"/>
                <a:tab pos="179329" algn="l"/>
              </a:tabLst>
            </a:pPr>
            <a:r>
              <a:rPr sz="1000" dirty="0">
                <a:latin typeface="Tahoma"/>
                <a:cs typeface="Tahoma"/>
              </a:rPr>
              <a:t>The</a:t>
            </a:r>
            <a:r>
              <a:rPr sz="1000" spc="-13" dirty="0">
                <a:latin typeface="Tahoma"/>
                <a:cs typeface="Tahoma"/>
              </a:rPr>
              <a:t> </a:t>
            </a:r>
            <a:r>
              <a:rPr sz="1000" dirty="0">
                <a:latin typeface="Tahoma"/>
                <a:cs typeface="Tahoma"/>
              </a:rPr>
              <a:t>initial</a:t>
            </a:r>
            <a:r>
              <a:rPr sz="1000" spc="10" dirty="0">
                <a:latin typeface="Tahoma"/>
                <a:cs typeface="Tahoma"/>
              </a:rPr>
              <a:t> </a:t>
            </a:r>
            <a:r>
              <a:rPr sz="1000" spc="-3" dirty="0">
                <a:latin typeface="Tahoma"/>
                <a:cs typeface="Tahoma"/>
              </a:rPr>
              <a:t>learning </a:t>
            </a:r>
            <a:r>
              <a:rPr sz="1000" dirty="0">
                <a:latin typeface="Tahoma"/>
                <a:cs typeface="Tahoma"/>
              </a:rPr>
              <a:t>rate</a:t>
            </a:r>
            <a:r>
              <a:rPr sz="1000" spc="-5" dirty="0">
                <a:latin typeface="Tahoma"/>
                <a:cs typeface="Tahoma"/>
              </a:rPr>
              <a:t> </a:t>
            </a:r>
            <a:r>
              <a:rPr sz="1000" dirty="0">
                <a:latin typeface="Tahoma"/>
                <a:cs typeface="Tahoma"/>
              </a:rPr>
              <a:t>is</a:t>
            </a:r>
            <a:r>
              <a:rPr sz="1000" spc="-23" dirty="0">
                <a:latin typeface="Tahoma"/>
                <a:cs typeface="Tahoma"/>
              </a:rPr>
              <a:t> </a:t>
            </a:r>
            <a:r>
              <a:rPr sz="1000" dirty="0">
                <a:latin typeface="Tahoma"/>
                <a:cs typeface="Tahoma"/>
              </a:rPr>
              <a:t>0.5;</a:t>
            </a:r>
            <a:r>
              <a:rPr sz="1000" spc="-10" dirty="0">
                <a:latin typeface="Tahoma"/>
                <a:cs typeface="Tahoma"/>
              </a:rPr>
              <a:t> </a:t>
            </a:r>
            <a:r>
              <a:rPr sz="1000" dirty="0">
                <a:latin typeface="Tahoma"/>
                <a:cs typeface="Tahoma"/>
              </a:rPr>
              <a:t>it </a:t>
            </a:r>
            <a:r>
              <a:rPr sz="1000" spc="-3" dirty="0">
                <a:latin typeface="Tahoma"/>
                <a:cs typeface="Tahoma"/>
              </a:rPr>
              <a:t>is </a:t>
            </a:r>
            <a:r>
              <a:rPr sz="1000" spc="-308" dirty="0">
                <a:latin typeface="Tahoma"/>
                <a:cs typeface="Tahoma"/>
              </a:rPr>
              <a:t> </a:t>
            </a:r>
            <a:r>
              <a:rPr sz="1000" spc="-3" dirty="0">
                <a:latin typeface="Tahoma"/>
                <a:cs typeface="Tahoma"/>
              </a:rPr>
              <a:t>reduced </a:t>
            </a:r>
            <a:r>
              <a:rPr sz="1000" dirty="0">
                <a:latin typeface="Tahoma"/>
                <a:cs typeface="Tahoma"/>
              </a:rPr>
              <a:t>linearly </a:t>
            </a:r>
            <a:r>
              <a:rPr sz="1000" spc="-3" dirty="0">
                <a:latin typeface="Tahoma"/>
                <a:cs typeface="Tahoma"/>
              </a:rPr>
              <a:t>to </a:t>
            </a:r>
            <a:r>
              <a:rPr sz="1000" dirty="0">
                <a:latin typeface="Tahoma"/>
                <a:cs typeface="Tahoma"/>
              </a:rPr>
              <a:t>0.01 over </a:t>
            </a:r>
            <a:r>
              <a:rPr sz="1000" spc="3" dirty="0">
                <a:latin typeface="Tahoma"/>
                <a:cs typeface="Tahoma"/>
              </a:rPr>
              <a:t> </a:t>
            </a:r>
            <a:r>
              <a:rPr sz="1000" spc="-3" dirty="0">
                <a:latin typeface="Tahoma"/>
                <a:cs typeface="Tahoma"/>
              </a:rPr>
              <a:t>100epochs</a:t>
            </a:r>
            <a:endParaRPr sz="1000">
              <a:latin typeface="Tahoma"/>
              <a:cs typeface="Tahoma"/>
            </a:endParaRPr>
          </a:p>
          <a:p>
            <a:pPr marL="179329" marR="34905" indent="-172924">
              <a:spcBef>
                <a:spcPts val="242"/>
              </a:spcBef>
              <a:buClr>
                <a:srgbClr val="3333CC"/>
              </a:buClr>
              <a:buSzPct val="60000"/>
              <a:buFont typeface="Wingdings"/>
              <a:buChar char=""/>
              <a:tabLst>
                <a:tab pos="219358" algn="l"/>
                <a:tab pos="219678" algn="l"/>
              </a:tabLst>
            </a:pPr>
            <a:r>
              <a:rPr dirty="0"/>
              <a:t>	</a:t>
            </a:r>
            <a:r>
              <a:rPr sz="1000" spc="-3" dirty="0">
                <a:latin typeface="Tahoma"/>
                <a:cs typeface="Tahoma"/>
              </a:rPr>
              <a:t>the winning unit </a:t>
            </a:r>
            <a:r>
              <a:rPr sz="1000" dirty="0">
                <a:latin typeface="Tahoma"/>
                <a:cs typeface="Tahoma"/>
              </a:rPr>
              <a:t>and its nearest </a:t>
            </a:r>
            <a:r>
              <a:rPr sz="1000" spc="3" dirty="0">
                <a:latin typeface="Tahoma"/>
                <a:cs typeface="Tahoma"/>
              </a:rPr>
              <a:t> </a:t>
            </a:r>
            <a:r>
              <a:rPr sz="1000" dirty="0">
                <a:latin typeface="Tahoma"/>
                <a:cs typeface="Tahoma"/>
              </a:rPr>
              <a:t>neighbor</a:t>
            </a:r>
            <a:r>
              <a:rPr sz="1000" spc="-10" dirty="0">
                <a:latin typeface="Tahoma"/>
                <a:cs typeface="Tahoma"/>
              </a:rPr>
              <a:t> </a:t>
            </a:r>
            <a:r>
              <a:rPr sz="1000" dirty="0">
                <a:latin typeface="Tahoma"/>
                <a:cs typeface="Tahoma"/>
              </a:rPr>
              <a:t>unit</a:t>
            </a:r>
            <a:r>
              <a:rPr sz="1000" spc="-3" dirty="0">
                <a:latin typeface="Tahoma"/>
                <a:cs typeface="Tahoma"/>
              </a:rPr>
              <a:t> </a:t>
            </a:r>
            <a:r>
              <a:rPr sz="1000" dirty="0">
                <a:latin typeface="Tahoma"/>
                <a:cs typeface="Tahoma"/>
              </a:rPr>
              <a:t>on either</a:t>
            </a:r>
            <a:r>
              <a:rPr sz="1000" spc="-3" dirty="0">
                <a:latin typeface="Tahoma"/>
                <a:cs typeface="Tahoma"/>
              </a:rPr>
              <a:t> </a:t>
            </a:r>
            <a:r>
              <a:rPr sz="1000" dirty="0">
                <a:latin typeface="Tahoma"/>
                <a:cs typeface="Tahoma"/>
              </a:rPr>
              <a:t>side</a:t>
            </a:r>
            <a:r>
              <a:rPr sz="1000" spc="-13" dirty="0">
                <a:latin typeface="Tahoma"/>
                <a:cs typeface="Tahoma"/>
              </a:rPr>
              <a:t> </a:t>
            </a:r>
            <a:r>
              <a:rPr sz="1000" dirty="0">
                <a:latin typeface="Tahoma"/>
                <a:cs typeface="Tahoma"/>
              </a:rPr>
              <a:t>(units</a:t>
            </a:r>
            <a:r>
              <a:rPr sz="1000" spc="-3" dirty="0">
                <a:latin typeface="Tahoma"/>
                <a:cs typeface="Tahoma"/>
              </a:rPr>
              <a:t> </a:t>
            </a:r>
            <a:r>
              <a:rPr sz="1000" dirty="0">
                <a:latin typeface="Tahoma"/>
                <a:cs typeface="Tahoma"/>
              </a:rPr>
              <a:t>J,</a:t>
            </a:r>
            <a:r>
              <a:rPr sz="1000" spc="-5" dirty="0">
                <a:latin typeface="Tahoma"/>
                <a:cs typeface="Tahoma"/>
              </a:rPr>
              <a:t> </a:t>
            </a:r>
            <a:r>
              <a:rPr sz="1000" dirty="0">
                <a:latin typeface="Tahoma"/>
                <a:cs typeface="Tahoma"/>
              </a:rPr>
              <a:t>J</a:t>
            </a:r>
            <a:endParaRPr sz="1000">
              <a:latin typeface="Tahoma"/>
              <a:cs typeface="Tahoma"/>
            </a:endParaRPr>
          </a:p>
          <a:p>
            <a:pPr marL="179329">
              <a:lnSpc>
                <a:spcPts val="1193"/>
              </a:lnSpc>
            </a:pPr>
            <a:r>
              <a:rPr sz="1000" dirty="0">
                <a:latin typeface="Tahoma"/>
                <a:cs typeface="Tahoma"/>
              </a:rPr>
              <a:t>+</a:t>
            </a:r>
            <a:r>
              <a:rPr sz="1000" spc="-5" dirty="0">
                <a:latin typeface="Tahoma"/>
                <a:cs typeface="Tahoma"/>
              </a:rPr>
              <a:t> </a:t>
            </a:r>
            <a:r>
              <a:rPr sz="1000" spc="-3" dirty="0">
                <a:latin typeface="Tahoma"/>
                <a:cs typeface="Tahoma"/>
              </a:rPr>
              <a:t>1,</a:t>
            </a:r>
            <a:r>
              <a:rPr sz="1000" spc="-8" dirty="0">
                <a:latin typeface="Tahoma"/>
                <a:cs typeface="Tahoma"/>
              </a:rPr>
              <a:t> </a:t>
            </a:r>
            <a:r>
              <a:rPr sz="1000" dirty="0">
                <a:latin typeface="Tahoma"/>
                <a:cs typeface="Tahoma"/>
              </a:rPr>
              <a:t>and</a:t>
            </a:r>
            <a:r>
              <a:rPr sz="1000" spc="-10" dirty="0">
                <a:latin typeface="Tahoma"/>
                <a:cs typeface="Tahoma"/>
              </a:rPr>
              <a:t> </a:t>
            </a:r>
            <a:r>
              <a:rPr sz="1000" dirty="0">
                <a:latin typeface="Tahoma"/>
                <a:cs typeface="Tahoma"/>
              </a:rPr>
              <a:t>J</a:t>
            </a:r>
            <a:r>
              <a:rPr sz="1000" spc="-8" dirty="0">
                <a:latin typeface="Tahoma"/>
                <a:cs typeface="Tahoma"/>
              </a:rPr>
              <a:t> </a:t>
            </a:r>
            <a:r>
              <a:rPr sz="1000" dirty="0">
                <a:latin typeface="Tahoma"/>
                <a:cs typeface="Tahoma"/>
              </a:rPr>
              <a:t>-</a:t>
            </a:r>
            <a:r>
              <a:rPr sz="1000" spc="-3" dirty="0">
                <a:latin typeface="Tahoma"/>
                <a:cs typeface="Tahoma"/>
              </a:rPr>
              <a:t> 1)</a:t>
            </a:r>
            <a:r>
              <a:rPr sz="1000" spc="-8" dirty="0">
                <a:latin typeface="Tahoma"/>
                <a:cs typeface="Tahoma"/>
              </a:rPr>
              <a:t> </a:t>
            </a:r>
            <a:r>
              <a:rPr sz="1000" dirty="0">
                <a:latin typeface="Tahoma"/>
                <a:cs typeface="Tahoma"/>
              </a:rPr>
              <a:t>are</a:t>
            </a:r>
            <a:r>
              <a:rPr sz="1000" spc="-3" dirty="0">
                <a:latin typeface="Tahoma"/>
                <a:cs typeface="Tahoma"/>
              </a:rPr>
              <a:t> </a:t>
            </a:r>
            <a:r>
              <a:rPr sz="1000" dirty="0">
                <a:latin typeface="Tahoma"/>
                <a:cs typeface="Tahoma"/>
              </a:rPr>
              <a:t>allowed</a:t>
            </a:r>
            <a:r>
              <a:rPr sz="1000" spc="-10" dirty="0">
                <a:latin typeface="Tahoma"/>
                <a:cs typeface="Tahoma"/>
              </a:rPr>
              <a:t> </a:t>
            </a:r>
            <a:r>
              <a:rPr sz="1000" spc="-3" dirty="0">
                <a:latin typeface="Tahoma"/>
                <a:cs typeface="Tahoma"/>
              </a:rPr>
              <a:t>to</a:t>
            </a:r>
            <a:r>
              <a:rPr sz="1000" spc="3" dirty="0">
                <a:latin typeface="Tahoma"/>
                <a:cs typeface="Tahoma"/>
              </a:rPr>
              <a:t> </a:t>
            </a:r>
            <a:r>
              <a:rPr sz="1000" spc="-3" dirty="0">
                <a:latin typeface="Tahoma"/>
                <a:cs typeface="Tahoma"/>
              </a:rPr>
              <a:t>learn.</a:t>
            </a:r>
            <a:endParaRPr sz="1000">
              <a:latin typeface="Tahoma"/>
              <a:cs typeface="Tahoma"/>
            </a:endParaRPr>
          </a:p>
        </p:txBody>
      </p:sp>
      <p:pic>
        <p:nvPicPr>
          <p:cNvPr id="3" name="object 3"/>
          <p:cNvPicPr/>
          <p:nvPr/>
        </p:nvPicPr>
        <p:blipFill>
          <a:blip r:embed="rId2" cstate="print"/>
          <a:stretch>
            <a:fillRect/>
          </a:stretch>
        </p:blipFill>
        <p:spPr>
          <a:xfrm>
            <a:off x="134231" y="1038307"/>
            <a:ext cx="1766233" cy="1751846"/>
          </a:xfrm>
          <a:prstGeom prst="rect">
            <a:avLst/>
          </a:prstGeom>
        </p:spPr>
      </p:pic>
      <p:sp>
        <p:nvSpPr>
          <p:cNvPr id="4" name="object 4"/>
          <p:cNvSpPr txBox="1">
            <a:spLocks noGrp="1"/>
          </p:cNvSpPr>
          <p:nvPr>
            <p:ph type="title"/>
          </p:nvPr>
        </p:nvSpPr>
        <p:spPr>
          <a:xfrm>
            <a:off x="231785" y="345498"/>
            <a:ext cx="17684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5" name="object 5"/>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47</a:t>
            </a:fld>
            <a:endParaRPr sz="700">
              <a:latin typeface="Tahoma"/>
              <a:cs typeface="Tahom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68361" y="1054440"/>
            <a:ext cx="2122247" cy="673640"/>
          </a:xfrm>
          <a:prstGeom prst="rect">
            <a:avLst/>
          </a:prstGeom>
        </p:spPr>
        <p:txBody>
          <a:bodyPr vert="horz" wrap="square" lIns="0" tIns="6725" rIns="0" bIns="0" rtlCol="0">
            <a:spAutoFit/>
          </a:bodyPr>
          <a:lstStyle/>
          <a:p>
            <a:pPr marL="179329" marR="2562" indent="-172924">
              <a:spcBef>
                <a:spcPts val="53"/>
              </a:spcBef>
              <a:buClr>
                <a:srgbClr val="3333CC"/>
              </a:buClr>
              <a:buSzPct val="60000"/>
              <a:buFont typeface="Wingdings"/>
              <a:buChar char=""/>
              <a:tabLst>
                <a:tab pos="179009" algn="l"/>
                <a:tab pos="179329" algn="l"/>
              </a:tabLst>
            </a:pPr>
            <a:r>
              <a:rPr sz="1000" dirty="0">
                <a:latin typeface="Tahoma"/>
                <a:cs typeface="Tahoma"/>
              </a:rPr>
              <a:t>The </a:t>
            </a:r>
            <a:r>
              <a:rPr sz="1000" spc="-3" dirty="0">
                <a:latin typeface="Tahoma"/>
                <a:cs typeface="Tahoma"/>
              </a:rPr>
              <a:t>initial weights </a:t>
            </a:r>
            <a:r>
              <a:rPr sz="1000" dirty="0">
                <a:latin typeface="Tahoma"/>
                <a:cs typeface="Tahoma"/>
              </a:rPr>
              <a:t>are </a:t>
            </a:r>
            <a:r>
              <a:rPr sz="1000" spc="-3" dirty="0">
                <a:latin typeface="Tahoma"/>
                <a:cs typeface="Tahoma"/>
              </a:rPr>
              <a:t>chosen </a:t>
            </a:r>
            <a:r>
              <a:rPr sz="1000" dirty="0">
                <a:latin typeface="Tahoma"/>
                <a:cs typeface="Tahoma"/>
              </a:rPr>
              <a:t> </a:t>
            </a:r>
            <a:r>
              <a:rPr sz="1000" spc="-3" dirty="0">
                <a:latin typeface="Tahoma"/>
                <a:cs typeface="Tahoma"/>
              </a:rPr>
              <a:t>randomly, with each component </a:t>
            </a:r>
            <a:r>
              <a:rPr sz="1000" dirty="0">
                <a:latin typeface="Tahoma"/>
                <a:cs typeface="Tahoma"/>
              </a:rPr>
              <a:t> having</a:t>
            </a:r>
            <a:r>
              <a:rPr sz="1000" spc="-8" dirty="0">
                <a:latin typeface="Tahoma"/>
                <a:cs typeface="Tahoma"/>
              </a:rPr>
              <a:t> </a:t>
            </a:r>
            <a:r>
              <a:rPr sz="1000" dirty="0">
                <a:latin typeface="Tahoma"/>
                <a:cs typeface="Tahoma"/>
              </a:rPr>
              <a:t>a</a:t>
            </a:r>
            <a:r>
              <a:rPr sz="1000" spc="-10" dirty="0">
                <a:latin typeface="Tahoma"/>
                <a:cs typeface="Tahoma"/>
              </a:rPr>
              <a:t> </a:t>
            </a:r>
            <a:r>
              <a:rPr sz="1000" spc="-3" dirty="0">
                <a:latin typeface="Tahoma"/>
                <a:cs typeface="Tahoma"/>
              </a:rPr>
              <a:t>value between</a:t>
            </a:r>
            <a:r>
              <a:rPr sz="1000" spc="-13" dirty="0">
                <a:latin typeface="Tahoma"/>
                <a:cs typeface="Tahoma"/>
              </a:rPr>
              <a:t> </a:t>
            </a:r>
            <a:r>
              <a:rPr sz="1000" dirty="0">
                <a:latin typeface="Tahoma"/>
                <a:cs typeface="Tahoma"/>
              </a:rPr>
              <a:t>-</a:t>
            </a:r>
            <a:r>
              <a:rPr sz="1000" spc="-8" dirty="0">
                <a:latin typeface="Tahoma"/>
                <a:cs typeface="Tahoma"/>
              </a:rPr>
              <a:t> </a:t>
            </a:r>
            <a:r>
              <a:rPr sz="1000" dirty="0">
                <a:latin typeface="Tahoma"/>
                <a:cs typeface="Tahoma"/>
              </a:rPr>
              <a:t>1</a:t>
            </a:r>
            <a:r>
              <a:rPr sz="1000" spc="-5" dirty="0">
                <a:latin typeface="Tahoma"/>
                <a:cs typeface="Tahoma"/>
              </a:rPr>
              <a:t> </a:t>
            </a:r>
            <a:r>
              <a:rPr sz="1000" dirty="0">
                <a:latin typeface="Tahoma"/>
                <a:cs typeface="Tahoma"/>
              </a:rPr>
              <a:t>and</a:t>
            </a:r>
            <a:r>
              <a:rPr sz="1000" spc="-13" dirty="0">
                <a:latin typeface="Tahoma"/>
                <a:cs typeface="Tahoma"/>
              </a:rPr>
              <a:t> </a:t>
            </a:r>
            <a:r>
              <a:rPr sz="1000" dirty="0">
                <a:latin typeface="Tahoma"/>
                <a:cs typeface="Tahoma"/>
              </a:rPr>
              <a:t>1.</a:t>
            </a:r>
            <a:endParaRPr sz="1000">
              <a:latin typeface="Tahoma"/>
              <a:cs typeface="Tahoma"/>
            </a:endParaRPr>
          </a:p>
          <a:p>
            <a:pPr marL="179329" indent="-172924">
              <a:spcBef>
                <a:spcPts val="224"/>
              </a:spcBef>
              <a:buClr>
                <a:srgbClr val="3333CC"/>
              </a:buClr>
              <a:buSzPct val="60000"/>
              <a:buFont typeface="Wingdings"/>
              <a:buChar char=""/>
              <a:tabLst>
                <a:tab pos="179009" algn="l"/>
                <a:tab pos="179329" algn="l"/>
              </a:tabLst>
            </a:pPr>
            <a:r>
              <a:rPr sz="1000" dirty="0">
                <a:latin typeface="Tahoma"/>
                <a:cs typeface="Tahoma"/>
              </a:rPr>
              <a:t>There</a:t>
            </a:r>
            <a:r>
              <a:rPr sz="1000" spc="-18" dirty="0">
                <a:latin typeface="Tahoma"/>
                <a:cs typeface="Tahoma"/>
              </a:rPr>
              <a:t> </a:t>
            </a:r>
            <a:r>
              <a:rPr sz="1000" dirty="0">
                <a:latin typeface="Tahoma"/>
                <a:cs typeface="Tahoma"/>
              </a:rPr>
              <a:t>are</a:t>
            </a:r>
            <a:r>
              <a:rPr sz="1000" spc="-5" dirty="0">
                <a:latin typeface="Tahoma"/>
                <a:cs typeface="Tahoma"/>
              </a:rPr>
              <a:t> </a:t>
            </a:r>
            <a:r>
              <a:rPr sz="1000" spc="-3" dirty="0">
                <a:latin typeface="Tahoma"/>
                <a:cs typeface="Tahoma"/>
              </a:rPr>
              <a:t>50</a:t>
            </a:r>
            <a:r>
              <a:rPr sz="1000" spc="-13" dirty="0">
                <a:latin typeface="Tahoma"/>
                <a:cs typeface="Tahoma"/>
              </a:rPr>
              <a:t> </a:t>
            </a:r>
            <a:r>
              <a:rPr sz="1000" spc="-3" dirty="0">
                <a:latin typeface="Tahoma"/>
                <a:cs typeface="Tahoma"/>
              </a:rPr>
              <a:t>cluster</a:t>
            </a:r>
            <a:r>
              <a:rPr sz="1000" spc="-13" dirty="0">
                <a:latin typeface="Tahoma"/>
                <a:cs typeface="Tahoma"/>
              </a:rPr>
              <a:t> </a:t>
            </a:r>
            <a:r>
              <a:rPr sz="1000" dirty="0">
                <a:latin typeface="Tahoma"/>
                <a:cs typeface="Tahoma"/>
              </a:rPr>
              <a:t>units.</a:t>
            </a:r>
            <a:endParaRPr sz="1000">
              <a:latin typeface="Tahoma"/>
              <a:cs typeface="Tahoma"/>
            </a:endParaRPr>
          </a:p>
        </p:txBody>
      </p:sp>
      <p:pic>
        <p:nvPicPr>
          <p:cNvPr id="3" name="object 3"/>
          <p:cNvPicPr/>
          <p:nvPr/>
        </p:nvPicPr>
        <p:blipFill>
          <a:blip r:embed="rId2" cstate="print"/>
          <a:stretch>
            <a:fillRect/>
          </a:stretch>
        </p:blipFill>
        <p:spPr>
          <a:xfrm>
            <a:off x="144166" y="1129247"/>
            <a:ext cx="1939881" cy="1746176"/>
          </a:xfrm>
          <a:prstGeom prst="rect">
            <a:avLst/>
          </a:prstGeom>
        </p:spPr>
      </p:pic>
      <p:sp>
        <p:nvSpPr>
          <p:cNvPr id="4" name="object 4"/>
          <p:cNvSpPr txBox="1">
            <a:spLocks noGrp="1"/>
          </p:cNvSpPr>
          <p:nvPr>
            <p:ph type="title"/>
          </p:nvPr>
        </p:nvSpPr>
        <p:spPr>
          <a:xfrm>
            <a:off x="231785" y="345498"/>
            <a:ext cx="16160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5" name="object 5"/>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48</a:t>
            </a:fld>
            <a:endParaRPr sz="700">
              <a:latin typeface="Tahoma"/>
              <a:cs typeface="Tahom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1914" y="983993"/>
            <a:ext cx="1823584" cy="1808448"/>
          </a:xfrm>
          <a:prstGeom prst="rect">
            <a:avLst/>
          </a:prstGeom>
        </p:spPr>
      </p:pic>
      <p:sp>
        <p:nvSpPr>
          <p:cNvPr id="3" name="object 3"/>
          <p:cNvSpPr txBox="1"/>
          <p:nvPr/>
        </p:nvSpPr>
        <p:spPr>
          <a:xfrm>
            <a:off x="539279" y="2859861"/>
            <a:ext cx="1457304"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cluster</a:t>
            </a:r>
            <a:r>
              <a:rPr sz="900" spc="-10" dirty="0">
                <a:latin typeface="Tahoma"/>
                <a:cs typeface="Tahoma"/>
              </a:rPr>
              <a:t> </a:t>
            </a:r>
            <a:r>
              <a:rPr sz="900" dirty="0">
                <a:latin typeface="Tahoma"/>
                <a:cs typeface="Tahoma"/>
              </a:rPr>
              <a:t>units</a:t>
            </a:r>
            <a:r>
              <a:rPr sz="900" spc="-13" dirty="0">
                <a:latin typeface="Tahoma"/>
                <a:cs typeface="Tahoma"/>
              </a:rPr>
              <a:t> </a:t>
            </a:r>
            <a:r>
              <a:rPr sz="900" spc="-3" dirty="0">
                <a:latin typeface="Tahoma"/>
                <a:cs typeface="Tahoma"/>
              </a:rPr>
              <a:t>after </a:t>
            </a:r>
            <a:r>
              <a:rPr sz="900" dirty="0">
                <a:latin typeface="Tahoma"/>
                <a:cs typeface="Tahoma"/>
              </a:rPr>
              <a:t>10</a:t>
            </a:r>
            <a:r>
              <a:rPr sz="900" spc="-8" dirty="0">
                <a:latin typeface="Tahoma"/>
                <a:cs typeface="Tahoma"/>
              </a:rPr>
              <a:t> </a:t>
            </a:r>
            <a:r>
              <a:rPr sz="900" spc="-3" dirty="0">
                <a:latin typeface="Tahoma"/>
                <a:cs typeface="Tahoma"/>
              </a:rPr>
              <a:t>epochs</a:t>
            </a:r>
            <a:endParaRPr sz="900">
              <a:latin typeface="Tahoma"/>
              <a:cs typeface="Tahoma"/>
            </a:endParaRPr>
          </a:p>
        </p:txBody>
      </p:sp>
      <p:pic>
        <p:nvPicPr>
          <p:cNvPr id="4" name="object 4"/>
          <p:cNvPicPr/>
          <p:nvPr/>
        </p:nvPicPr>
        <p:blipFill>
          <a:blip r:embed="rId3" cstate="print"/>
          <a:stretch>
            <a:fillRect/>
          </a:stretch>
        </p:blipFill>
        <p:spPr>
          <a:xfrm>
            <a:off x="2412354" y="1000421"/>
            <a:ext cx="1880774" cy="1773562"/>
          </a:xfrm>
          <a:prstGeom prst="rect">
            <a:avLst/>
          </a:prstGeom>
        </p:spPr>
      </p:pic>
      <p:sp>
        <p:nvSpPr>
          <p:cNvPr id="5" name="object 5"/>
          <p:cNvSpPr txBox="1"/>
          <p:nvPr/>
        </p:nvSpPr>
        <p:spPr>
          <a:xfrm>
            <a:off x="2720599" y="2861399"/>
            <a:ext cx="1520373"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cluster</a:t>
            </a:r>
            <a:r>
              <a:rPr sz="900" spc="-10" dirty="0">
                <a:latin typeface="Tahoma"/>
                <a:cs typeface="Tahoma"/>
              </a:rPr>
              <a:t> </a:t>
            </a:r>
            <a:r>
              <a:rPr sz="900" dirty="0">
                <a:latin typeface="Tahoma"/>
                <a:cs typeface="Tahoma"/>
              </a:rPr>
              <a:t>units</a:t>
            </a:r>
            <a:r>
              <a:rPr sz="900" spc="-13" dirty="0">
                <a:latin typeface="Tahoma"/>
                <a:cs typeface="Tahoma"/>
              </a:rPr>
              <a:t> </a:t>
            </a:r>
            <a:r>
              <a:rPr sz="900" spc="-3" dirty="0">
                <a:latin typeface="Tahoma"/>
                <a:cs typeface="Tahoma"/>
              </a:rPr>
              <a:t>after </a:t>
            </a:r>
            <a:r>
              <a:rPr sz="900" dirty="0">
                <a:latin typeface="Tahoma"/>
                <a:cs typeface="Tahoma"/>
              </a:rPr>
              <a:t>100</a:t>
            </a:r>
            <a:r>
              <a:rPr sz="900" spc="-8" dirty="0">
                <a:latin typeface="Tahoma"/>
                <a:cs typeface="Tahoma"/>
              </a:rPr>
              <a:t> </a:t>
            </a:r>
            <a:r>
              <a:rPr sz="900" spc="-3" dirty="0">
                <a:latin typeface="Tahoma"/>
                <a:cs typeface="Tahoma"/>
              </a:rPr>
              <a:t>epochs</a:t>
            </a:r>
            <a:endParaRPr sz="900">
              <a:latin typeface="Tahoma"/>
              <a:cs typeface="Tahoma"/>
            </a:endParaRPr>
          </a:p>
        </p:txBody>
      </p:sp>
      <p:sp>
        <p:nvSpPr>
          <p:cNvPr id="7" name="object 7"/>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49</a:t>
            </a:fld>
            <a:endParaRPr sz="700">
              <a:latin typeface="Tahoma"/>
              <a:cs typeface="Tahoma"/>
            </a:endParaRPr>
          </a:p>
        </p:txBody>
      </p:sp>
      <p:sp>
        <p:nvSpPr>
          <p:cNvPr id="6" name="object 6"/>
          <p:cNvSpPr txBox="1">
            <a:spLocks noGrp="1"/>
          </p:cNvSpPr>
          <p:nvPr>
            <p:ph type="title"/>
          </p:nvPr>
        </p:nvSpPr>
        <p:spPr>
          <a:xfrm>
            <a:off x="231785" y="345498"/>
            <a:ext cx="17684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3172460" cy="288290"/>
          </a:xfrm>
          <a:prstGeom prst="rect">
            <a:avLst/>
          </a:prstGeom>
        </p:spPr>
        <p:txBody>
          <a:bodyPr vert="horz" wrap="square" lIns="0" tIns="15240" rIns="0" bIns="0" rtlCol="0">
            <a:spAutoFit/>
          </a:bodyPr>
          <a:lstStyle/>
          <a:p>
            <a:pPr marL="12700">
              <a:lnSpc>
                <a:spcPct val="100000"/>
              </a:lnSpc>
              <a:spcBef>
                <a:spcPts val="120"/>
              </a:spcBef>
            </a:pPr>
            <a:r>
              <a:rPr spc="10" dirty="0"/>
              <a:t>Criteria</a:t>
            </a:r>
            <a:r>
              <a:rPr spc="15" dirty="0"/>
              <a:t> </a:t>
            </a:r>
            <a:r>
              <a:rPr spc="-10" dirty="0"/>
              <a:t>for</a:t>
            </a:r>
            <a:r>
              <a:rPr spc="20" dirty="0"/>
              <a:t> </a:t>
            </a:r>
            <a:r>
              <a:rPr dirty="0"/>
              <a:t>competitive</a:t>
            </a:r>
            <a:r>
              <a:rPr spc="20" dirty="0"/>
              <a:t> </a:t>
            </a:r>
            <a:r>
              <a:rPr spc="10" dirty="0"/>
              <a:t>learning</a:t>
            </a:r>
            <a:r>
              <a:rPr spc="20" dirty="0"/>
              <a:t> </a:t>
            </a:r>
            <a:r>
              <a:rPr spc="5" dirty="0"/>
              <a:t>I</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2584373" y="1863584"/>
            <a:ext cx="76200" cy="147320"/>
          </a:xfrm>
          <a:prstGeom prst="rect">
            <a:avLst/>
          </a:prstGeom>
        </p:spPr>
        <p:txBody>
          <a:bodyPr vert="horz" wrap="square" lIns="0" tIns="12065" rIns="0" bIns="0" rtlCol="0">
            <a:spAutoFit/>
          </a:bodyPr>
          <a:lstStyle/>
          <a:p>
            <a:pPr marL="12700">
              <a:lnSpc>
                <a:spcPct val="100000"/>
              </a:lnSpc>
              <a:spcBef>
                <a:spcPts val="95"/>
              </a:spcBef>
            </a:pPr>
            <a:r>
              <a:rPr sz="800" b="1" spc="-5" dirty="0">
                <a:latin typeface="Times New Roman"/>
                <a:cs typeface="Times New Roman"/>
              </a:rPr>
              <a:t>y</a:t>
            </a:r>
            <a:endParaRPr sz="800">
              <a:latin typeface="Times New Roman"/>
              <a:cs typeface="Times New Roman"/>
            </a:endParaRPr>
          </a:p>
        </p:txBody>
      </p:sp>
      <p:sp>
        <p:nvSpPr>
          <p:cNvPr id="5" name="object 5"/>
          <p:cNvSpPr txBox="1"/>
          <p:nvPr/>
        </p:nvSpPr>
        <p:spPr>
          <a:xfrm>
            <a:off x="462927" y="923044"/>
            <a:ext cx="3261360" cy="1010919"/>
          </a:xfrm>
          <a:prstGeom prst="rect">
            <a:avLst/>
          </a:prstGeom>
        </p:spPr>
        <p:txBody>
          <a:bodyPr vert="horz" wrap="square" lIns="0" tIns="69215" rIns="0" bIns="0" rtlCol="0">
            <a:spAutoFit/>
          </a:bodyPr>
          <a:lstStyle/>
          <a:p>
            <a:pPr marL="194310" indent="-144145">
              <a:lnSpc>
                <a:spcPct val="100000"/>
              </a:lnSpc>
              <a:spcBef>
                <a:spcPts val="545"/>
              </a:spcBef>
              <a:buClr>
                <a:srgbClr val="3333B2"/>
              </a:buClr>
              <a:buSzPct val="91666"/>
              <a:buFont typeface="Lucida Sans Unicode"/>
              <a:buChar char="•"/>
              <a:tabLst>
                <a:tab pos="194945" algn="l"/>
              </a:tabLst>
            </a:pPr>
            <a:r>
              <a:rPr sz="1200" spc="-5" dirty="0">
                <a:latin typeface="Microsoft Sans Serif"/>
                <a:cs typeface="Microsoft Sans Serif"/>
              </a:rPr>
              <a:t>Error</a:t>
            </a:r>
            <a:r>
              <a:rPr sz="1200" spc="-30" dirty="0">
                <a:latin typeface="Microsoft Sans Serif"/>
                <a:cs typeface="Microsoft Sans Serif"/>
              </a:rPr>
              <a:t> </a:t>
            </a:r>
            <a:r>
              <a:rPr sz="1200" spc="-5" dirty="0">
                <a:latin typeface="Microsoft Sans Serif"/>
                <a:cs typeface="Microsoft Sans Serif"/>
              </a:rPr>
              <a:t>minimization</a:t>
            </a:r>
            <a:endParaRPr sz="1200">
              <a:latin typeface="Microsoft Sans Serif"/>
              <a:cs typeface="Microsoft Sans Serif"/>
            </a:endParaRPr>
          </a:p>
          <a:p>
            <a:pPr marL="491490" marR="43180" indent="-142240">
              <a:lnSpc>
                <a:spcPct val="112900"/>
              </a:lnSpc>
              <a:spcBef>
                <a:spcPts val="229"/>
              </a:spcBef>
            </a:pPr>
            <a:r>
              <a:rPr sz="900" spc="502" baseline="13888" dirty="0">
                <a:solidFill>
                  <a:srgbClr val="3333B2"/>
                </a:solidFill>
                <a:latin typeface="Lucida Sans Unicode"/>
                <a:cs typeface="Lucida Sans Unicode"/>
              </a:rPr>
              <a:t>)</a:t>
            </a:r>
            <a:r>
              <a:rPr sz="900" spc="585" baseline="13888" dirty="0">
                <a:solidFill>
                  <a:srgbClr val="3333B2"/>
                </a:solidFill>
                <a:latin typeface="Lucida Sans Unicode"/>
                <a:cs typeface="Lucida Sans Unicode"/>
              </a:rPr>
              <a:t> </a:t>
            </a:r>
            <a:r>
              <a:rPr sz="1100" spc="-10" dirty="0">
                <a:latin typeface="Microsoft Sans Serif"/>
                <a:cs typeface="Microsoft Sans Serif"/>
              </a:rPr>
              <a:t>Select</a:t>
            </a:r>
            <a:r>
              <a:rPr sz="1100" spc="5"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10" dirty="0">
                <a:latin typeface="Microsoft Sans Serif"/>
                <a:cs typeface="Microsoft Sans Serif"/>
              </a:rPr>
              <a:t>PE</a:t>
            </a:r>
            <a:r>
              <a:rPr sz="1100" spc="5" dirty="0">
                <a:latin typeface="Microsoft Sans Serif"/>
                <a:cs typeface="Microsoft Sans Serif"/>
              </a:rPr>
              <a:t> </a:t>
            </a:r>
            <a:r>
              <a:rPr sz="1100" spc="-5" dirty="0">
                <a:latin typeface="Microsoft Sans Serif"/>
                <a:cs typeface="Microsoft Sans Serif"/>
              </a:rPr>
              <a:t>such</a:t>
            </a:r>
            <a:r>
              <a:rPr sz="1100" spc="10" dirty="0">
                <a:latin typeface="Microsoft Sans Serif"/>
                <a:cs typeface="Microsoft Sans Serif"/>
              </a:rPr>
              <a:t> </a:t>
            </a:r>
            <a:r>
              <a:rPr sz="1100" spc="-5" dirty="0">
                <a:latin typeface="Microsoft Sans Serif"/>
                <a:cs typeface="Microsoft Sans Serif"/>
              </a:rPr>
              <a:t>that</a:t>
            </a:r>
            <a:r>
              <a:rPr sz="1100" spc="5"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5" dirty="0">
                <a:latin typeface="Microsoft Sans Serif"/>
                <a:cs typeface="Microsoft Sans Serif"/>
              </a:rPr>
              <a:t>output</a:t>
            </a:r>
            <a:r>
              <a:rPr sz="1100" spc="10" dirty="0">
                <a:latin typeface="Microsoft Sans Serif"/>
                <a:cs typeface="Microsoft Sans Serif"/>
              </a:rPr>
              <a:t> </a:t>
            </a:r>
            <a:r>
              <a:rPr sz="1100" spc="-10" dirty="0">
                <a:latin typeface="Microsoft Sans Serif"/>
                <a:cs typeface="Microsoft Sans Serif"/>
              </a:rPr>
              <a:t>yields</a:t>
            </a:r>
            <a:r>
              <a:rPr sz="1100" spc="5" dirty="0">
                <a:latin typeface="Microsoft Sans Serif"/>
                <a:cs typeface="Microsoft Sans Serif"/>
              </a:rPr>
              <a:t> </a:t>
            </a:r>
            <a:r>
              <a:rPr sz="1100" spc="-5" dirty="0">
                <a:latin typeface="Microsoft Sans Serif"/>
                <a:cs typeface="Microsoft Sans Serif"/>
              </a:rPr>
              <a:t>the </a:t>
            </a:r>
            <a:r>
              <a:rPr sz="1100" spc="-275" dirty="0">
                <a:latin typeface="Microsoft Sans Serif"/>
                <a:cs typeface="Microsoft Sans Serif"/>
              </a:rPr>
              <a:t> </a:t>
            </a:r>
            <a:r>
              <a:rPr sz="1100" spc="-10" dirty="0">
                <a:latin typeface="Microsoft Sans Serif"/>
                <a:cs typeface="Microsoft Sans Serif"/>
              </a:rPr>
              <a:t>minimum</a:t>
            </a:r>
            <a:r>
              <a:rPr sz="1100" spc="5" dirty="0">
                <a:latin typeface="Microsoft Sans Serif"/>
                <a:cs typeface="Microsoft Sans Serif"/>
              </a:rPr>
              <a:t> </a:t>
            </a:r>
            <a:r>
              <a:rPr sz="1100" spc="-5" dirty="0">
                <a:latin typeface="Microsoft Sans Serif"/>
                <a:cs typeface="Microsoft Sans Serif"/>
              </a:rPr>
              <a:t>‘error’,</a:t>
            </a:r>
            <a:endParaRPr sz="1100">
              <a:latin typeface="Microsoft Sans Serif"/>
              <a:cs typeface="Microsoft Sans Serif"/>
            </a:endParaRPr>
          </a:p>
          <a:p>
            <a:pPr>
              <a:lnSpc>
                <a:spcPct val="100000"/>
              </a:lnSpc>
              <a:spcBef>
                <a:spcPts val="40"/>
              </a:spcBef>
            </a:pPr>
            <a:endParaRPr sz="1150">
              <a:latin typeface="Microsoft Sans Serif"/>
              <a:cs typeface="Microsoft Sans Serif"/>
            </a:endParaRPr>
          </a:p>
          <a:p>
            <a:pPr marL="1528445">
              <a:lnSpc>
                <a:spcPct val="100000"/>
              </a:lnSpc>
            </a:pPr>
            <a:r>
              <a:rPr sz="1100" b="1" spc="-5" dirty="0">
                <a:latin typeface="Times New Roman"/>
                <a:cs typeface="Times New Roman"/>
              </a:rPr>
              <a:t>y</a:t>
            </a:r>
            <a:r>
              <a:rPr sz="1200" spc="52" baseline="31250" dirty="0">
                <a:latin typeface="Cambria"/>
                <a:cs typeface="Cambria"/>
              </a:rPr>
              <a:t>∗  </a:t>
            </a:r>
            <a:r>
              <a:rPr sz="1100" spc="-30" dirty="0">
                <a:latin typeface="Lucida Sans Unicode"/>
                <a:cs typeface="Lucida Sans Unicode"/>
              </a:rPr>
              <a:t>=</a:t>
            </a:r>
            <a:r>
              <a:rPr sz="1100" spc="-45" dirty="0">
                <a:latin typeface="Lucida Sans Unicode"/>
                <a:cs typeface="Lucida Sans Unicode"/>
              </a:rPr>
              <a:t> </a:t>
            </a:r>
            <a:r>
              <a:rPr sz="1100" spc="-5" dirty="0">
                <a:latin typeface="Times New Roman"/>
                <a:cs typeface="Times New Roman"/>
              </a:rPr>
              <a:t>a</a:t>
            </a:r>
            <a:r>
              <a:rPr sz="1100" spc="-25" dirty="0">
                <a:latin typeface="Times New Roman"/>
                <a:cs typeface="Times New Roman"/>
              </a:rPr>
              <a:t>r</a:t>
            </a:r>
            <a:r>
              <a:rPr sz="1100" spc="-5" dirty="0">
                <a:latin typeface="Times New Roman"/>
                <a:cs typeface="Times New Roman"/>
              </a:rPr>
              <a:t>g</a:t>
            </a:r>
            <a:r>
              <a:rPr sz="1100" spc="-95" dirty="0">
                <a:latin typeface="Times New Roman"/>
                <a:cs typeface="Times New Roman"/>
              </a:rPr>
              <a:t> </a:t>
            </a:r>
            <a:r>
              <a:rPr sz="1100" spc="-10" dirty="0">
                <a:latin typeface="Times New Roman"/>
                <a:cs typeface="Times New Roman"/>
              </a:rPr>
              <a:t>max</a:t>
            </a:r>
            <a:r>
              <a:rPr sz="1100" spc="-95" dirty="0">
                <a:latin typeface="Times New Roman"/>
                <a:cs typeface="Times New Roman"/>
              </a:rPr>
              <a:t> </a:t>
            </a:r>
            <a:r>
              <a:rPr sz="1100" spc="50" dirty="0">
                <a:latin typeface="Lucida Sans Unicode"/>
                <a:cs typeface="Lucida Sans Unicode"/>
              </a:rPr>
              <a:t>ǁ</a:t>
            </a:r>
            <a:r>
              <a:rPr sz="1100" b="1" spc="-5" dirty="0">
                <a:latin typeface="Times New Roman"/>
                <a:cs typeface="Times New Roman"/>
              </a:rPr>
              <a:t>x</a:t>
            </a:r>
            <a:r>
              <a:rPr sz="1100" b="1" spc="-35" dirty="0">
                <a:latin typeface="Times New Roman"/>
                <a:cs typeface="Times New Roman"/>
              </a:rPr>
              <a:t> </a:t>
            </a:r>
            <a:r>
              <a:rPr sz="1100" spc="-30" dirty="0">
                <a:latin typeface="Lucida Sans Unicode"/>
                <a:cs typeface="Lucida Sans Unicode"/>
              </a:rPr>
              <a:t>−</a:t>
            </a:r>
            <a:r>
              <a:rPr sz="1100" spc="-105" dirty="0">
                <a:latin typeface="Lucida Sans Unicode"/>
                <a:cs typeface="Lucida Sans Unicode"/>
              </a:rPr>
              <a:t> </a:t>
            </a:r>
            <a:r>
              <a:rPr sz="1100" b="1" spc="-5" dirty="0">
                <a:latin typeface="Times New Roman"/>
                <a:cs typeface="Times New Roman"/>
              </a:rPr>
              <a:t>y</a:t>
            </a:r>
            <a:r>
              <a:rPr sz="1100" spc="55" dirty="0">
                <a:latin typeface="Lucida Sans Unicode"/>
                <a:cs typeface="Lucida Sans Unicode"/>
              </a:rPr>
              <a:t>ǁ</a:t>
            </a:r>
            <a:endParaRPr sz="1100">
              <a:latin typeface="Lucida Sans Unicode"/>
              <a:cs typeface="Lucida Sans Unicode"/>
            </a:endParaRPr>
          </a:p>
        </p:txBody>
      </p:sp>
      <p:sp>
        <p:nvSpPr>
          <p:cNvPr id="6" name="object 6"/>
          <p:cNvSpPr txBox="1"/>
          <p:nvPr/>
        </p:nvSpPr>
        <p:spPr>
          <a:xfrm>
            <a:off x="774445" y="2100958"/>
            <a:ext cx="3512185" cy="789305"/>
          </a:xfrm>
          <a:prstGeom prst="rect">
            <a:avLst/>
          </a:prstGeom>
        </p:spPr>
        <p:txBody>
          <a:bodyPr vert="horz" wrap="square" lIns="0" tIns="12700" rIns="0" bIns="0" rtlCol="0">
            <a:spAutoFit/>
          </a:bodyPr>
          <a:lstStyle/>
          <a:p>
            <a:pPr marL="179705" marR="30480">
              <a:lnSpc>
                <a:spcPct val="112900"/>
              </a:lnSpc>
              <a:spcBef>
                <a:spcPts val="100"/>
              </a:spcBef>
            </a:pPr>
            <a:r>
              <a:rPr sz="1100" spc="-10" dirty="0">
                <a:latin typeface="Microsoft Sans Serif"/>
                <a:cs typeface="Microsoft Sans Serif"/>
              </a:rPr>
              <a:t>(Notice</a:t>
            </a:r>
            <a:r>
              <a:rPr sz="1100" spc="10" dirty="0">
                <a:latin typeface="Microsoft Sans Serif"/>
                <a:cs typeface="Microsoft Sans Serif"/>
              </a:rPr>
              <a:t> </a:t>
            </a:r>
            <a:r>
              <a:rPr sz="1100" spc="-5" dirty="0">
                <a:latin typeface="Microsoft Sans Serif"/>
                <a:cs typeface="Microsoft Sans Serif"/>
              </a:rPr>
              <a:t>that</a:t>
            </a:r>
            <a:r>
              <a:rPr sz="1100" spc="15" dirty="0">
                <a:latin typeface="Microsoft Sans Serif"/>
                <a:cs typeface="Microsoft Sans Serif"/>
              </a:rPr>
              <a:t> </a:t>
            </a:r>
            <a:r>
              <a:rPr sz="1100" spc="-5" dirty="0">
                <a:latin typeface="Microsoft Sans Serif"/>
                <a:cs typeface="Microsoft Sans Serif"/>
              </a:rPr>
              <a:t>error</a:t>
            </a:r>
            <a:r>
              <a:rPr sz="1100" spc="15" dirty="0">
                <a:latin typeface="Microsoft Sans Serif"/>
                <a:cs typeface="Microsoft Sans Serif"/>
              </a:rPr>
              <a:t> </a:t>
            </a:r>
            <a:r>
              <a:rPr sz="1100" spc="-5" dirty="0">
                <a:latin typeface="Microsoft Sans Serif"/>
                <a:cs typeface="Microsoft Sans Serif"/>
              </a:rPr>
              <a:t>can</a:t>
            </a:r>
            <a:r>
              <a:rPr sz="1100" spc="15" dirty="0">
                <a:latin typeface="Microsoft Sans Serif"/>
                <a:cs typeface="Microsoft Sans Serif"/>
              </a:rPr>
              <a:t> </a:t>
            </a:r>
            <a:r>
              <a:rPr sz="1100" spc="-10" dirty="0">
                <a:latin typeface="Microsoft Sans Serif"/>
                <a:cs typeface="Microsoft Sans Serif"/>
              </a:rPr>
              <a:t>be</a:t>
            </a:r>
            <a:r>
              <a:rPr sz="1100" spc="15" dirty="0">
                <a:latin typeface="Microsoft Sans Serif"/>
                <a:cs typeface="Microsoft Sans Serif"/>
              </a:rPr>
              <a:t> </a:t>
            </a:r>
            <a:r>
              <a:rPr sz="1100" spc="-10" dirty="0">
                <a:latin typeface="Microsoft Sans Serif"/>
                <a:cs typeface="Microsoft Sans Serif"/>
              </a:rPr>
              <a:t>defined</a:t>
            </a:r>
            <a:r>
              <a:rPr sz="1100" spc="10" dirty="0">
                <a:latin typeface="Microsoft Sans Serif"/>
                <a:cs typeface="Microsoft Sans Serif"/>
              </a:rPr>
              <a:t> </a:t>
            </a:r>
            <a:r>
              <a:rPr sz="1100" spc="-10" dirty="0">
                <a:latin typeface="Microsoft Sans Serif"/>
                <a:cs typeface="Microsoft Sans Serif"/>
              </a:rPr>
              <a:t>with</a:t>
            </a:r>
            <a:r>
              <a:rPr sz="1100" spc="15" dirty="0">
                <a:latin typeface="Microsoft Sans Serif"/>
                <a:cs typeface="Microsoft Sans Serif"/>
              </a:rPr>
              <a:t> </a:t>
            </a:r>
            <a:r>
              <a:rPr sz="1100" spc="-10" dirty="0">
                <a:latin typeface="Microsoft Sans Serif"/>
                <a:cs typeface="Microsoft Sans Serif"/>
              </a:rPr>
              <a:t>different</a:t>
            </a:r>
            <a:r>
              <a:rPr sz="1100" spc="15" dirty="0">
                <a:latin typeface="Microsoft Sans Serif"/>
                <a:cs typeface="Microsoft Sans Serif"/>
              </a:rPr>
              <a:t> </a:t>
            </a:r>
            <a:r>
              <a:rPr sz="1100" spc="-5" dirty="0">
                <a:latin typeface="Microsoft Sans Serif"/>
                <a:cs typeface="Microsoft Sans Serif"/>
              </a:rPr>
              <a:t>metrics </a:t>
            </a:r>
            <a:r>
              <a:rPr sz="1100" spc="-275" dirty="0">
                <a:latin typeface="Microsoft Sans Serif"/>
                <a:cs typeface="Microsoft Sans Serif"/>
              </a:rPr>
              <a:t> </a:t>
            </a:r>
            <a:r>
              <a:rPr sz="1100" spc="-10" dirty="0">
                <a:latin typeface="Microsoft Sans Serif"/>
                <a:cs typeface="Microsoft Sans Serif"/>
              </a:rPr>
              <a:t>and</a:t>
            </a:r>
            <a:r>
              <a:rPr sz="1100" spc="10" dirty="0">
                <a:latin typeface="Microsoft Sans Serif"/>
                <a:cs typeface="Microsoft Sans Serif"/>
              </a:rPr>
              <a:t> </a:t>
            </a:r>
            <a:r>
              <a:rPr sz="1100" spc="-10" dirty="0">
                <a:latin typeface="Microsoft Sans Serif"/>
                <a:cs typeface="Microsoft Sans Serif"/>
              </a:rPr>
              <a:t>depends</a:t>
            </a:r>
            <a:r>
              <a:rPr sz="1100" spc="10" dirty="0">
                <a:latin typeface="Microsoft Sans Serif"/>
                <a:cs typeface="Microsoft Sans Serif"/>
              </a:rPr>
              <a:t> </a:t>
            </a:r>
            <a:r>
              <a:rPr sz="1100" spc="-10" dirty="0">
                <a:latin typeface="Microsoft Sans Serif"/>
                <a:cs typeface="Microsoft Sans Serif"/>
              </a:rPr>
              <a:t>on</a:t>
            </a:r>
            <a:r>
              <a:rPr sz="1100" spc="10"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10" dirty="0">
                <a:latin typeface="Microsoft Sans Serif"/>
                <a:cs typeface="Microsoft Sans Serif"/>
              </a:rPr>
              <a:t>application.)</a:t>
            </a:r>
            <a:endParaRPr sz="1100">
              <a:latin typeface="Microsoft Sans Serif"/>
              <a:cs typeface="Microsoft Sans Serif"/>
            </a:endParaRPr>
          </a:p>
          <a:p>
            <a:pPr marL="179705" marR="145415" indent="-142240">
              <a:lnSpc>
                <a:spcPct val="112900"/>
              </a:lnSpc>
              <a:spcBef>
                <a:spcPts val="50"/>
              </a:spcBef>
            </a:pPr>
            <a:r>
              <a:rPr sz="900" spc="502" baseline="13888" dirty="0">
                <a:solidFill>
                  <a:srgbClr val="3333B2"/>
                </a:solidFill>
                <a:latin typeface="Lucida Sans Unicode"/>
                <a:cs typeface="Lucida Sans Unicode"/>
              </a:rPr>
              <a:t>)</a:t>
            </a:r>
            <a:r>
              <a:rPr sz="900" spc="592" baseline="13888" dirty="0">
                <a:solidFill>
                  <a:srgbClr val="3333B2"/>
                </a:solidFill>
                <a:latin typeface="Lucida Sans Unicode"/>
                <a:cs typeface="Lucida Sans Unicode"/>
              </a:rPr>
              <a:t> </a:t>
            </a:r>
            <a:r>
              <a:rPr sz="1100" spc="-10" dirty="0">
                <a:latin typeface="Microsoft Sans Serif"/>
                <a:cs typeface="Microsoft Sans Serif"/>
              </a:rPr>
              <a:t>Utilized</a:t>
            </a:r>
            <a:r>
              <a:rPr sz="1100" spc="10" dirty="0">
                <a:latin typeface="Microsoft Sans Serif"/>
                <a:cs typeface="Microsoft Sans Serif"/>
              </a:rPr>
              <a:t> </a:t>
            </a:r>
            <a:r>
              <a:rPr sz="1100" spc="-10" dirty="0">
                <a:latin typeface="Microsoft Sans Serif"/>
                <a:cs typeface="Microsoft Sans Serif"/>
              </a:rPr>
              <a:t>in</a:t>
            </a:r>
            <a:r>
              <a:rPr sz="1100" spc="10" dirty="0">
                <a:latin typeface="Microsoft Sans Serif"/>
                <a:cs typeface="Microsoft Sans Serif"/>
              </a:rPr>
              <a:t> </a:t>
            </a:r>
            <a:r>
              <a:rPr sz="1100" spc="-5" dirty="0">
                <a:latin typeface="Microsoft Sans Serif"/>
                <a:cs typeface="Microsoft Sans Serif"/>
              </a:rPr>
              <a:t>the</a:t>
            </a:r>
            <a:r>
              <a:rPr sz="1100" spc="15" dirty="0">
                <a:latin typeface="Microsoft Sans Serif"/>
                <a:cs typeface="Microsoft Sans Serif"/>
              </a:rPr>
              <a:t> </a:t>
            </a:r>
            <a:r>
              <a:rPr sz="1100" spc="-10" dirty="0">
                <a:latin typeface="Microsoft Sans Serif"/>
                <a:cs typeface="Microsoft Sans Serif"/>
              </a:rPr>
              <a:t>formulation</a:t>
            </a:r>
            <a:r>
              <a:rPr sz="1100" spc="10" dirty="0">
                <a:latin typeface="Microsoft Sans Serif"/>
                <a:cs typeface="Microsoft Sans Serif"/>
              </a:rPr>
              <a:t> </a:t>
            </a:r>
            <a:r>
              <a:rPr sz="1100" spc="-5" dirty="0">
                <a:latin typeface="Microsoft Sans Serif"/>
                <a:cs typeface="Microsoft Sans Serif"/>
              </a:rPr>
              <a:t>of</a:t>
            </a:r>
            <a:r>
              <a:rPr sz="1100" spc="10" dirty="0">
                <a:latin typeface="Microsoft Sans Serif"/>
                <a:cs typeface="Microsoft Sans Serif"/>
              </a:rPr>
              <a:t> </a:t>
            </a:r>
            <a:r>
              <a:rPr sz="1100" spc="-5" dirty="0">
                <a:latin typeface="Microsoft Sans Serif"/>
                <a:cs typeface="Microsoft Sans Serif"/>
              </a:rPr>
              <a:t>clustering</a:t>
            </a:r>
            <a:r>
              <a:rPr sz="1100" spc="10" dirty="0">
                <a:latin typeface="Microsoft Sans Serif"/>
                <a:cs typeface="Microsoft Sans Serif"/>
              </a:rPr>
              <a:t> </a:t>
            </a:r>
            <a:r>
              <a:rPr sz="1100" spc="-10" dirty="0">
                <a:latin typeface="Microsoft Sans Serif"/>
                <a:cs typeface="Microsoft Sans Serif"/>
              </a:rPr>
              <a:t>methods</a:t>
            </a:r>
            <a:r>
              <a:rPr sz="1100" spc="15" dirty="0">
                <a:latin typeface="Microsoft Sans Serif"/>
                <a:cs typeface="Microsoft Sans Serif"/>
              </a:rPr>
              <a:t> </a:t>
            </a:r>
            <a:r>
              <a:rPr sz="1100" spc="-10" dirty="0">
                <a:latin typeface="Microsoft Sans Serif"/>
                <a:cs typeface="Microsoft Sans Serif"/>
              </a:rPr>
              <a:t>and </a:t>
            </a:r>
            <a:r>
              <a:rPr sz="1100" spc="-280" dirty="0">
                <a:latin typeface="Microsoft Sans Serif"/>
                <a:cs typeface="Microsoft Sans Serif"/>
              </a:rPr>
              <a:t> </a:t>
            </a:r>
            <a:r>
              <a:rPr sz="1100" spc="-10" dirty="0">
                <a:latin typeface="Microsoft Sans Serif"/>
                <a:cs typeface="Microsoft Sans Serif"/>
              </a:rPr>
              <a:t>SOM.</a:t>
            </a:r>
            <a:endParaRPr sz="11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620" y="811454"/>
            <a:ext cx="3965967" cy="2295986"/>
          </a:xfrm>
          <a:prstGeom prst="rect">
            <a:avLst/>
          </a:prstGeom>
        </p:spPr>
        <p:txBody>
          <a:bodyPr vert="horz" wrap="square" lIns="0" tIns="56361" rIns="0" bIns="0" rtlCol="0">
            <a:spAutoFit/>
          </a:bodyPr>
          <a:lstStyle/>
          <a:p>
            <a:pPr marL="179329" indent="-173245">
              <a:spcBef>
                <a:spcPts val="444"/>
              </a:spcBef>
              <a:buClr>
                <a:srgbClr val="3333CC"/>
              </a:buClr>
              <a:buSzPct val="59375"/>
              <a:buFont typeface="Wingdings"/>
              <a:buChar char=""/>
              <a:tabLst>
                <a:tab pos="179329" algn="l"/>
                <a:tab pos="179649" algn="l"/>
              </a:tabLst>
            </a:pPr>
            <a:r>
              <a:rPr sz="1600" dirty="0">
                <a:latin typeface="Tahoma"/>
                <a:cs typeface="Tahoma"/>
              </a:rPr>
              <a:t>Traveling</a:t>
            </a:r>
            <a:r>
              <a:rPr sz="1600" spc="-5" dirty="0">
                <a:latin typeface="Tahoma"/>
                <a:cs typeface="Tahoma"/>
              </a:rPr>
              <a:t> </a:t>
            </a:r>
            <a:r>
              <a:rPr sz="1600" spc="-3" dirty="0">
                <a:latin typeface="Tahoma"/>
                <a:cs typeface="Tahoma"/>
              </a:rPr>
              <a:t>Salesman</a:t>
            </a:r>
            <a:r>
              <a:rPr sz="1600" spc="-15" dirty="0">
                <a:latin typeface="Tahoma"/>
                <a:cs typeface="Tahoma"/>
              </a:rPr>
              <a:t> </a:t>
            </a:r>
            <a:r>
              <a:rPr sz="1600" spc="-3" dirty="0">
                <a:latin typeface="Tahoma"/>
                <a:cs typeface="Tahoma"/>
              </a:rPr>
              <a:t>Problem(TSP)</a:t>
            </a:r>
            <a:endParaRPr sz="1600">
              <a:latin typeface="Tahoma"/>
              <a:cs typeface="Tahoma"/>
            </a:endParaRPr>
          </a:p>
          <a:p>
            <a:pPr marL="6405">
              <a:spcBef>
                <a:spcPts val="305"/>
              </a:spcBef>
            </a:pPr>
            <a:r>
              <a:rPr sz="1300" spc="-3" dirty="0">
                <a:latin typeface="Tahoma"/>
                <a:cs typeface="Tahoma"/>
              </a:rPr>
              <a:t>The</a:t>
            </a:r>
            <a:r>
              <a:rPr sz="1300" spc="13" dirty="0">
                <a:latin typeface="Tahoma"/>
                <a:cs typeface="Tahoma"/>
              </a:rPr>
              <a:t> </a:t>
            </a:r>
            <a:r>
              <a:rPr sz="1300" spc="-3" dirty="0">
                <a:latin typeface="Tahoma"/>
                <a:cs typeface="Tahoma"/>
              </a:rPr>
              <a:t>aim</a:t>
            </a:r>
            <a:r>
              <a:rPr sz="1300" spc="3" dirty="0">
                <a:latin typeface="Tahoma"/>
                <a:cs typeface="Tahoma"/>
              </a:rPr>
              <a:t> </a:t>
            </a:r>
            <a:r>
              <a:rPr sz="1300" spc="-3" dirty="0">
                <a:latin typeface="Tahoma"/>
                <a:cs typeface="Tahoma"/>
              </a:rPr>
              <a:t>of</a:t>
            </a:r>
            <a:r>
              <a:rPr sz="1300" spc="10" dirty="0">
                <a:latin typeface="Tahoma"/>
                <a:cs typeface="Tahoma"/>
              </a:rPr>
              <a:t> </a:t>
            </a:r>
            <a:r>
              <a:rPr sz="1300" spc="-3" dirty="0">
                <a:latin typeface="Tahoma"/>
                <a:cs typeface="Tahoma"/>
              </a:rPr>
              <a:t>the</a:t>
            </a:r>
            <a:r>
              <a:rPr sz="1300" spc="8" dirty="0">
                <a:latin typeface="Tahoma"/>
                <a:cs typeface="Tahoma"/>
              </a:rPr>
              <a:t> </a:t>
            </a:r>
            <a:r>
              <a:rPr sz="1300" spc="-3" dirty="0">
                <a:latin typeface="Tahoma"/>
                <a:cs typeface="Tahoma"/>
              </a:rPr>
              <a:t>TSP</a:t>
            </a:r>
            <a:r>
              <a:rPr sz="1300" spc="3" dirty="0">
                <a:latin typeface="Tahoma"/>
                <a:cs typeface="Tahoma"/>
              </a:rPr>
              <a:t> </a:t>
            </a:r>
            <a:r>
              <a:rPr sz="1300" spc="-3" dirty="0">
                <a:latin typeface="Tahoma"/>
                <a:cs typeface="Tahoma"/>
              </a:rPr>
              <a:t>is</a:t>
            </a:r>
            <a:r>
              <a:rPr sz="1300" spc="8" dirty="0">
                <a:latin typeface="Tahoma"/>
                <a:cs typeface="Tahoma"/>
              </a:rPr>
              <a:t> </a:t>
            </a:r>
            <a:r>
              <a:rPr sz="1300" spc="-3" dirty="0">
                <a:latin typeface="Tahoma"/>
                <a:cs typeface="Tahoma"/>
              </a:rPr>
              <a:t>to</a:t>
            </a:r>
            <a:r>
              <a:rPr sz="1300" spc="5" dirty="0">
                <a:latin typeface="Tahoma"/>
                <a:cs typeface="Tahoma"/>
              </a:rPr>
              <a:t> </a:t>
            </a:r>
            <a:r>
              <a:rPr sz="1300" spc="-5" dirty="0">
                <a:latin typeface="Tahoma"/>
                <a:cs typeface="Tahoma"/>
              </a:rPr>
              <a:t>find</a:t>
            </a:r>
            <a:r>
              <a:rPr sz="1300" spc="15" dirty="0">
                <a:latin typeface="Tahoma"/>
                <a:cs typeface="Tahoma"/>
              </a:rPr>
              <a:t> </a:t>
            </a:r>
            <a:r>
              <a:rPr sz="1300" spc="-3" dirty="0">
                <a:latin typeface="Tahoma"/>
                <a:cs typeface="Tahoma"/>
              </a:rPr>
              <a:t>a</a:t>
            </a:r>
            <a:r>
              <a:rPr sz="1300" spc="3" dirty="0">
                <a:latin typeface="Tahoma"/>
                <a:cs typeface="Tahoma"/>
              </a:rPr>
              <a:t> </a:t>
            </a:r>
            <a:r>
              <a:rPr sz="1300" spc="-3" dirty="0">
                <a:latin typeface="Tahoma"/>
                <a:cs typeface="Tahoma"/>
              </a:rPr>
              <a:t>tour</a:t>
            </a:r>
            <a:r>
              <a:rPr sz="1300" spc="10" dirty="0">
                <a:latin typeface="Tahoma"/>
                <a:cs typeface="Tahoma"/>
              </a:rPr>
              <a:t> </a:t>
            </a:r>
            <a:r>
              <a:rPr sz="1300" spc="-3" dirty="0">
                <a:latin typeface="Tahoma"/>
                <a:cs typeface="Tahoma"/>
              </a:rPr>
              <a:t>of</a:t>
            </a:r>
            <a:r>
              <a:rPr sz="1300" spc="10" dirty="0">
                <a:latin typeface="Tahoma"/>
                <a:cs typeface="Tahoma"/>
              </a:rPr>
              <a:t> </a:t>
            </a:r>
            <a:r>
              <a:rPr sz="1300" spc="-3" dirty="0">
                <a:latin typeface="Tahoma"/>
                <a:cs typeface="Tahoma"/>
              </a:rPr>
              <a:t>a</a:t>
            </a:r>
            <a:r>
              <a:rPr sz="1300" spc="5" dirty="0">
                <a:latin typeface="Tahoma"/>
                <a:cs typeface="Tahoma"/>
              </a:rPr>
              <a:t> </a:t>
            </a:r>
            <a:r>
              <a:rPr sz="1300" spc="-3" dirty="0">
                <a:latin typeface="Tahoma"/>
                <a:cs typeface="Tahoma"/>
              </a:rPr>
              <a:t>given</a:t>
            </a:r>
            <a:r>
              <a:rPr sz="1300" spc="8" dirty="0">
                <a:latin typeface="Tahoma"/>
                <a:cs typeface="Tahoma"/>
              </a:rPr>
              <a:t> </a:t>
            </a:r>
            <a:r>
              <a:rPr sz="1300" spc="-5" dirty="0">
                <a:latin typeface="Tahoma"/>
                <a:cs typeface="Tahoma"/>
              </a:rPr>
              <a:t>set</a:t>
            </a:r>
            <a:endParaRPr sz="1300">
              <a:latin typeface="Tahoma"/>
              <a:cs typeface="Tahoma"/>
            </a:endParaRPr>
          </a:p>
          <a:p>
            <a:pPr marL="6405" marR="32984">
              <a:spcBef>
                <a:spcPts val="303"/>
              </a:spcBef>
            </a:pPr>
            <a:r>
              <a:rPr sz="1300" spc="-3" dirty="0">
                <a:latin typeface="Tahoma"/>
                <a:cs typeface="Tahoma"/>
              </a:rPr>
              <a:t>of</a:t>
            </a:r>
            <a:r>
              <a:rPr sz="1300" spc="10" dirty="0">
                <a:latin typeface="Tahoma"/>
                <a:cs typeface="Tahoma"/>
              </a:rPr>
              <a:t> </a:t>
            </a:r>
            <a:r>
              <a:rPr sz="1300" spc="-3" dirty="0">
                <a:latin typeface="Tahoma"/>
                <a:cs typeface="Tahoma"/>
              </a:rPr>
              <a:t>cities</a:t>
            </a:r>
            <a:r>
              <a:rPr sz="1300" dirty="0">
                <a:latin typeface="Tahoma"/>
                <a:cs typeface="Tahoma"/>
              </a:rPr>
              <a:t> </a:t>
            </a:r>
            <a:r>
              <a:rPr sz="1300" spc="-3" dirty="0">
                <a:latin typeface="Tahoma"/>
                <a:cs typeface="Tahoma"/>
              </a:rPr>
              <a:t>that</a:t>
            </a:r>
            <a:r>
              <a:rPr sz="1300" spc="5" dirty="0">
                <a:latin typeface="Tahoma"/>
                <a:cs typeface="Tahoma"/>
              </a:rPr>
              <a:t> </a:t>
            </a:r>
            <a:r>
              <a:rPr sz="1300" spc="-3" dirty="0">
                <a:latin typeface="Tahoma"/>
                <a:cs typeface="Tahoma"/>
              </a:rPr>
              <a:t>is</a:t>
            </a:r>
            <a:r>
              <a:rPr sz="1300" spc="8" dirty="0">
                <a:latin typeface="Tahoma"/>
                <a:cs typeface="Tahoma"/>
              </a:rPr>
              <a:t> </a:t>
            </a:r>
            <a:r>
              <a:rPr sz="1300" spc="-3" dirty="0">
                <a:latin typeface="Tahoma"/>
                <a:cs typeface="Tahoma"/>
              </a:rPr>
              <a:t>of</a:t>
            </a:r>
            <a:r>
              <a:rPr sz="1300" spc="5" dirty="0">
                <a:latin typeface="Tahoma"/>
                <a:cs typeface="Tahoma"/>
              </a:rPr>
              <a:t> </a:t>
            </a:r>
            <a:r>
              <a:rPr sz="1300" b="1" spc="-3" dirty="0">
                <a:latin typeface="Tahoma"/>
                <a:cs typeface="Tahoma"/>
              </a:rPr>
              <a:t>minimum</a:t>
            </a:r>
            <a:r>
              <a:rPr sz="1300" b="1" spc="13" dirty="0">
                <a:latin typeface="Tahoma"/>
                <a:cs typeface="Tahoma"/>
              </a:rPr>
              <a:t> </a:t>
            </a:r>
            <a:r>
              <a:rPr sz="1300" b="1" spc="-3" dirty="0">
                <a:latin typeface="Tahoma"/>
                <a:cs typeface="Tahoma"/>
              </a:rPr>
              <a:t>length</a:t>
            </a:r>
            <a:r>
              <a:rPr sz="1300" spc="-3" dirty="0">
                <a:latin typeface="Tahoma"/>
                <a:cs typeface="Tahoma"/>
              </a:rPr>
              <a:t>.</a:t>
            </a:r>
            <a:r>
              <a:rPr sz="1300" spc="8" dirty="0">
                <a:latin typeface="Tahoma"/>
                <a:cs typeface="Tahoma"/>
              </a:rPr>
              <a:t> </a:t>
            </a:r>
            <a:r>
              <a:rPr sz="1300" spc="-3" dirty="0">
                <a:latin typeface="Tahoma"/>
                <a:cs typeface="Tahoma"/>
              </a:rPr>
              <a:t>A</a:t>
            </a:r>
            <a:r>
              <a:rPr sz="1300" spc="5" dirty="0">
                <a:latin typeface="Tahoma"/>
                <a:cs typeface="Tahoma"/>
              </a:rPr>
              <a:t> </a:t>
            </a:r>
            <a:r>
              <a:rPr sz="1300" spc="-3" dirty="0">
                <a:latin typeface="Tahoma"/>
                <a:cs typeface="Tahoma"/>
              </a:rPr>
              <a:t>tour</a:t>
            </a:r>
            <a:r>
              <a:rPr sz="1300" spc="10" dirty="0">
                <a:latin typeface="Tahoma"/>
                <a:cs typeface="Tahoma"/>
              </a:rPr>
              <a:t> </a:t>
            </a:r>
            <a:r>
              <a:rPr sz="1300" spc="-3" dirty="0">
                <a:latin typeface="Tahoma"/>
                <a:cs typeface="Tahoma"/>
              </a:rPr>
              <a:t>consists of </a:t>
            </a:r>
            <a:r>
              <a:rPr sz="1300" spc="-388" dirty="0">
                <a:latin typeface="Tahoma"/>
                <a:cs typeface="Tahoma"/>
              </a:rPr>
              <a:t> </a:t>
            </a:r>
            <a:r>
              <a:rPr sz="1300" spc="-3" dirty="0">
                <a:latin typeface="Tahoma"/>
                <a:cs typeface="Tahoma"/>
              </a:rPr>
              <a:t>visiting</a:t>
            </a:r>
            <a:r>
              <a:rPr sz="1300" spc="5" dirty="0">
                <a:latin typeface="Tahoma"/>
                <a:cs typeface="Tahoma"/>
              </a:rPr>
              <a:t> </a:t>
            </a:r>
            <a:r>
              <a:rPr sz="1300" spc="-5" dirty="0">
                <a:latin typeface="Tahoma"/>
                <a:cs typeface="Tahoma"/>
              </a:rPr>
              <a:t>each</a:t>
            </a:r>
            <a:r>
              <a:rPr sz="1300" spc="8" dirty="0">
                <a:latin typeface="Tahoma"/>
                <a:cs typeface="Tahoma"/>
              </a:rPr>
              <a:t> </a:t>
            </a:r>
            <a:r>
              <a:rPr sz="1300" spc="-3" dirty="0">
                <a:latin typeface="Tahoma"/>
                <a:cs typeface="Tahoma"/>
              </a:rPr>
              <a:t>city</a:t>
            </a:r>
            <a:r>
              <a:rPr sz="1300" spc="20" dirty="0">
                <a:latin typeface="Tahoma"/>
                <a:cs typeface="Tahoma"/>
              </a:rPr>
              <a:t> </a:t>
            </a:r>
            <a:r>
              <a:rPr sz="1300" b="1" spc="-3" dirty="0">
                <a:latin typeface="Tahoma"/>
                <a:cs typeface="Tahoma"/>
              </a:rPr>
              <a:t>exactly</a:t>
            </a:r>
            <a:r>
              <a:rPr sz="1300" b="1" spc="-5" dirty="0">
                <a:latin typeface="Tahoma"/>
                <a:cs typeface="Tahoma"/>
              </a:rPr>
              <a:t> once</a:t>
            </a:r>
            <a:r>
              <a:rPr sz="1300" b="1" dirty="0">
                <a:latin typeface="Tahoma"/>
                <a:cs typeface="Tahoma"/>
              </a:rPr>
              <a:t> </a:t>
            </a:r>
            <a:r>
              <a:rPr sz="1300" spc="-3" dirty="0">
                <a:latin typeface="Tahoma"/>
                <a:cs typeface="Tahoma"/>
              </a:rPr>
              <a:t>and</a:t>
            </a:r>
            <a:r>
              <a:rPr sz="1300" spc="18" dirty="0">
                <a:latin typeface="Tahoma"/>
                <a:cs typeface="Tahoma"/>
              </a:rPr>
              <a:t> </a:t>
            </a:r>
            <a:r>
              <a:rPr sz="1300" b="1" spc="-3" dirty="0">
                <a:latin typeface="Tahoma"/>
                <a:cs typeface="Tahoma"/>
              </a:rPr>
              <a:t>returning</a:t>
            </a:r>
            <a:r>
              <a:rPr sz="1300" b="1" spc="15" dirty="0">
                <a:latin typeface="Tahoma"/>
                <a:cs typeface="Tahoma"/>
              </a:rPr>
              <a:t> </a:t>
            </a:r>
            <a:r>
              <a:rPr sz="1300" b="1" spc="-3" dirty="0">
                <a:latin typeface="Tahoma"/>
                <a:cs typeface="Tahoma"/>
              </a:rPr>
              <a:t>to</a:t>
            </a:r>
            <a:r>
              <a:rPr sz="1300" b="1" dirty="0">
                <a:latin typeface="Tahoma"/>
                <a:cs typeface="Tahoma"/>
              </a:rPr>
              <a:t> </a:t>
            </a:r>
            <a:r>
              <a:rPr sz="1300" b="1" spc="-5" dirty="0">
                <a:latin typeface="Tahoma"/>
                <a:cs typeface="Tahoma"/>
              </a:rPr>
              <a:t>the </a:t>
            </a:r>
            <a:r>
              <a:rPr sz="1300" b="1" spc="-3" dirty="0">
                <a:latin typeface="Tahoma"/>
                <a:cs typeface="Tahoma"/>
              </a:rPr>
              <a:t> starting</a:t>
            </a:r>
            <a:r>
              <a:rPr sz="1300" b="1" spc="10" dirty="0">
                <a:latin typeface="Tahoma"/>
                <a:cs typeface="Tahoma"/>
              </a:rPr>
              <a:t> </a:t>
            </a:r>
            <a:r>
              <a:rPr sz="1300" b="1" spc="-3" dirty="0">
                <a:latin typeface="Tahoma"/>
                <a:cs typeface="Tahoma"/>
              </a:rPr>
              <a:t>city.</a:t>
            </a:r>
            <a:endParaRPr sz="1300">
              <a:latin typeface="Tahoma"/>
              <a:cs typeface="Tahoma"/>
            </a:endParaRPr>
          </a:p>
          <a:p>
            <a:pPr marL="179329" marR="2562" indent="-173245">
              <a:spcBef>
                <a:spcPts val="333"/>
              </a:spcBef>
              <a:buClr>
                <a:srgbClr val="3333CC"/>
              </a:buClr>
              <a:buSzPct val="59259"/>
              <a:buFont typeface="Wingdings"/>
              <a:buChar char=""/>
              <a:tabLst>
                <a:tab pos="179329" algn="l"/>
                <a:tab pos="179649" algn="l"/>
              </a:tabLst>
            </a:pPr>
            <a:r>
              <a:rPr sz="1400" spc="-3" dirty="0">
                <a:latin typeface="Tahoma"/>
                <a:cs typeface="Tahoma"/>
              </a:rPr>
              <a:t>The net uses the city coordinates </a:t>
            </a:r>
            <a:r>
              <a:rPr sz="1400" dirty="0">
                <a:latin typeface="Tahoma"/>
                <a:cs typeface="Tahoma"/>
              </a:rPr>
              <a:t>as </a:t>
            </a:r>
            <a:r>
              <a:rPr sz="1400" spc="-5" dirty="0">
                <a:latin typeface="Tahoma"/>
                <a:cs typeface="Tahoma"/>
              </a:rPr>
              <a:t>input </a:t>
            </a:r>
            <a:r>
              <a:rPr sz="1400" spc="3" dirty="0">
                <a:latin typeface="Tahoma"/>
                <a:cs typeface="Tahoma"/>
              </a:rPr>
              <a:t>(n=2); </a:t>
            </a:r>
            <a:r>
              <a:rPr sz="1400" spc="-419" dirty="0">
                <a:latin typeface="Tahoma"/>
                <a:cs typeface="Tahoma"/>
              </a:rPr>
              <a:t> </a:t>
            </a:r>
            <a:r>
              <a:rPr sz="1400" spc="-3" dirty="0">
                <a:latin typeface="Tahoma"/>
                <a:cs typeface="Tahoma"/>
              </a:rPr>
              <a:t>there</a:t>
            </a:r>
            <a:r>
              <a:rPr sz="1400" spc="3" dirty="0">
                <a:latin typeface="Tahoma"/>
                <a:cs typeface="Tahoma"/>
              </a:rPr>
              <a:t> </a:t>
            </a:r>
            <a:r>
              <a:rPr sz="1400" dirty="0">
                <a:latin typeface="Tahoma"/>
                <a:cs typeface="Tahoma"/>
              </a:rPr>
              <a:t>are</a:t>
            </a:r>
            <a:r>
              <a:rPr sz="1400" spc="-3" dirty="0">
                <a:latin typeface="Tahoma"/>
                <a:cs typeface="Tahoma"/>
              </a:rPr>
              <a:t> </a:t>
            </a:r>
            <a:r>
              <a:rPr sz="1400" dirty="0">
                <a:latin typeface="Tahoma"/>
                <a:cs typeface="Tahoma"/>
              </a:rPr>
              <a:t>as</a:t>
            </a:r>
            <a:r>
              <a:rPr sz="1400" spc="-3" dirty="0">
                <a:latin typeface="Tahoma"/>
                <a:cs typeface="Tahoma"/>
              </a:rPr>
              <a:t> </a:t>
            </a:r>
            <a:r>
              <a:rPr sz="1400" dirty="0">
                <a:latin typeface="Tahoma"/>
                <a:cs typeface="Tahoma"/>
              </a:rPr>
              <a:t>many</a:t>
            </a:r>
            <a:r>
              <a:rPr sz="1400" spc="-8" dirty="0">
                <a:latin typeface="Tahoma"/>
                <a:cs typeface="Tahoma"/>
              </a:rPr>
              <a:t> </a:t>
            </a:r>
            <a:r>
              <a:rPr sz="1400" spc="-5" dirty="0">
                <a:latin typeface="Tahoma"/>
                <a:cs typeface="Tahoma"/>
              </a:rPr>
              <a:t>cluster</a:t>
            </a:r>
            <a:r>
              <a:rPr sz="1400" spc="5" dirty="0">
                <a:latin typeface="Tahoma"/>
                <a:cs typeface="Tahoma"/>
              </a:rPr>
              <a:t> </a:t>
            </a:r>
            <a:r>
              <a:rPr sz="1400" spc="-3" dirty="0">
                <a:latin typeface="Tahoma"/>
                <a:cs typeface="Tahoma"/>
              </a:rPr>
              <a:t>units</a:t>
            </a:r>
            <a:r>
              <a:rPr sz="1400" spc="-10" dirty="0">
                <a:latin typeface="Tahoma"/>
                <a:cs typeface="Tahoma"/>
              </a:rPr>
              <a:t> </a:t>
            </a:r>
            <a:r>
              <a:rPr sz="1400" dirty="0">
                <a:latin typeface="Tahoma"/>
                <a:cs typeface="Tahoma"/>
              </a:rPr>
              <a:t>as </a:t>
            </a:r>
            <a:r>
              <a:rPr sz="1400" spc="-3" dirty="0">
                <a:latin typeface="Tahoma"/>
                <a:cs typeface="Tahoma"/>
              </a:rPr>
              <a:t>there</a:t>
            </a:r>
            <a:r>
              <a:rPr sz="1400" dirty="0">
                <a:latin typeface="Tahoma"/>
                <a:cs typeface="Tahoma"/>
              </a:rPr>
              <a:t> are</a:t>
            </a:r>
            <a:r>
              <a:rPr sz="1400" spc="3" dirty="0">
                <a:latin typeface="Tahoma"/>
                <a:cs typeface="Tahoma"/>
              </a:rPr>
              <a:t> </a:t>
            </a:r>
            <a:r>
              <a:rPr sz="1400" spc="-5" dirty="0">
                <a:latin typeface="Tahoma"/>
                <a:cs typeface="Tahoma"/>
              </a:rPr>
              <a:t>cities </a:t>
            </a:r>
            <a:r>
              <a:rPr sz="1400" spc="-419" dirty="0">
                <a:latin typeface="Tahoma"/>
                <a:cs typeface="Tahoma"/>
              </a:rPr>
              <a:t> </a:t>
            </a:r>
            <a:r>
              <a:rPr sz="1400" spc="-3" dirty="0">
                <a:latin typeface="Tahoma"/>
                <a:cs typeface="Tahoma"/>
              </a:rPr>
              <a:t>to </a:t>
            </a:r>
            <a:r>
              <a:rPr sz="1400" dirty="0">
                <a:latin typeface="Tahoma"/>
                <a:cs typeface="Tahoma"/>
              </a:rPr>
              <a:t>be </a:t>
            </a:r>
            <a:r>
              <a:rPr sz="1400" spc="-3" dirty="0">
                <a:latin typeface="Tahoma"/>
                <a:cs typeface="Tahoma"/>
              </a:rPr>
              <a:t>visited. The net </a:t>
            </a:r>
            <a:r>
              <a:rPr sz="1400" dirty="0">
                <a:latin typeface="Tahoma"/>
                <a:cs typeface="Tahoma"/>
              </a:rPr>
              <a:t>has a </a:t>
            </a:r>
            <a:r>
              <a:rPr sz="1400" spc="-3" dirty="0">
                <a:latin typeface="Tahoma"/>
                <a:cs typeface="Tahoma"/>
              </a:rPr>
              <a:t>linear topology (with </a:t>
            </a:r>
            <a:r>
              <a:rPr sz="1400" dirty="0">
                <a:latin typeface="Tahoma"/>
                <a:cs typeface="Tahoma"/>
              </a:rPr>
              <a:t> </a:t>
            </a:r>
            <a:r>
              <a:rPr sz="1400" spc="-5" dirty="0">
                <a:latin typeface="Tahoma"/>
                <a:cs typeface="Tahoma"/>
              </a:rPr>
              <a:t>the</a:t>
            </a:r>
            <a:r>
              <a:rPr sz="1400" spc="3" dirty="0">
                <a:latin typeface="Tahoma"/>
                <a:cs typeface="Tahoma"/>
              </a:rPr>
              <a:t> </a:t>
            </a:r>
            <a:r>
              <a:rPr sz="1400" spc="-3" dirty="0">
                <a:latin typeface="Tahoma"/>
                <a:cs typeface="Tahoma"/>
              </a:rPr>
              <a:t>first </a:t>
            </a:r>
            <a:r>
              <a:rPr sz="1400" dirty="0">
                <a:latin typeface="Tahoma"/>
                <a:cs typeface="Tahoma"/>
              </a:rPr>
              <a:t>and</a:t>
            </a:r>
            <a:r>
              <a:rPr sz="1400" spc="-10" dirty="0">
                <a:latin typeface="Tahoma"/>
                <a:cs typeface="Tahoma"/>
              </a:rPr>
              <a:t> </a:t>
            </a:r>
            <a:r>
              <a:rPr sz="1400" spc="-3" dirty="0">
                <a:latin typeface="Tahoma"/>
                <a:cs typeface="Tahoma"/>
              </a:rPr>
              <a:t>last</a:t>
            </a:r>
            <a:r>
              <a:rPr sz="1400" spc="-5" dirty="0">
                <a:latin typeface="Tahoma"/>
                <a:cs typeface="Tahoma"/>
              </a:rPr>
              <a:t> </a:t>
            </a:r>
            <a:r>
              <a:rPr sz="1400" spc="-3" dirty="0">
                <a:latin typeface="Tahoma"/>
                <a:cs typeface="Tahoma"/>
              </a:rPr>
              <a:t>unit also</a:t>
            </a:r>
            <a:r>
              <a:rPr sz="1400" spc="-8" dirty="0">
                <a:latin typeface="Tahoma"/>
                <a:cs typeface="Tahoma"/>
              </a:rPr>
              <a:t> </a:t>
            </a:r>
            <a:r>
              <a:rPr sz="1400" spc="-3" dirty="0">
                <a:latin typeface="Tahoma"/>
                <a:cs typeface="Tahoma"/>
              </a:rPr>
              <a:t>connected).</a:t>
            </a:r>
            <a:endParaRPr sz="1400">
              <a:latin typeface="Tahoma"/>
              <a:cs typeface="Tahoma"/>
            </a:endParaRPr>
          </a:p>
        </p:txBody>
      </p:sp>
      <p:sp>
        <p:nvSpPr>
          <p:cNvPr id="4" name="object 4"/>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50</a:t>
            </a:fld>
            <a:endParaRPr sz="700">
              <a:latin typeface="Tahoma"/>
              <a:cs typeface="Tahoma"/>
            </a:endParaRPr>
          </a:p>
        </p:txBody>
      </p:sp>
      <p:sp>
        <p:nvSpPr>
          <p:cNvPr id="3" name="object 3"/>
          <p:cNvSpPr txBox="1">
            <a:spLocks noGrp="1"/>
          </p:cNvSpPr>
          <p:nvPr>
            <p:ph type="title"/>
          </p:nvPr>
        </p:nvSpPr>
        <p:spPr>
          <a:xfrm>
            <a:off x="231785" y="345498"/>
            <a:ext cx="19970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2421" y="2658689"/>
            <a:ext cx="1518132" cy="295063"/>
          </a:xfrm>
          <a:prstGeom prst="rect">
            <a:avLst/>
          </a:prstGeom>
        </p:spPr>
        <p:txBody>
          <a:bodyPr vert="horz" wrap="square" lIns="0" tIns="12809" rIns="0" bIns="0" rtlCol="0">
            <a:spAutoFit/>
          </a:bodyPr>
          <a:lstStyle/>
          <a:p>
            <a:pPr marL="6405" marR="2562">
              <a:lnSpc>
                <a:spcPts val="1069"/>
              </a:lnSpc>
              <a:spcBef>
                <a:spcPts val="101"/>
              </a:spcBef>
            </a:pPr>
            <a:r>
              <a:rPr sz="900" spc="-3" dirty="0">
                <a:latin typeface="Tahoma"/>
                <a:cs typeface="Tahoma"/>
              </a:rPr>
              <a:t>Initial position </a:t>
            </a:r>
            <a:r>
              <a:rPr sz="900" dirty="0">
                <a:latin typeface="Tahoma"/>
                <a:cs typeface="Tahoma"/>
              </a:rPr>
              <a:t>of </a:t>
            </a:r>
            <a:r>
              <a:rPr sz="900" spc="-3" dirty="0">
                <a:latin typeface="Tahoma"/>
                <a:cs typeface="Tahoma"/>
              </a:rPr>
              <a:t>cluster </a:t>
            </a:r>
            <a:r>
              <a:rPr sz="900" dirty="0">
                <a:latin typeface="Tahoma"/>
                <a:cs typeface="Tahoma"/>
              </a:rPr>
              <a:t>units </a:t>
            </a:r>
            <a:r>
              <a:rPr sz="900" spc="-277" dirty="0">
                <a:latin typeface="Tahoma"/>
                <a:cs typeface="Tahoma"/>
              </a:rPr>
              <a:t> </a:t>
            </a:r>
            <a:r>
              <a:rPr sz="900" dirty="0">
                <a:latin typeface="Tahoma"/>
                <a:cs typeface="Tahoma"/>
              </a:rPr>
              <a:t>and</a:t>
            </a:r>
            <a:r>
              <a:rPr sz="900" spc="-3" dirty="0">
                <a:latin typeface="Tahoma"/>
                <a:cs typeface="Tahoma"/>
              </a:rPr>
              <a:t> location </a:t>
            </a:r>
            <a:r>
              <a:rPr sz="900" dirty="0">
                <a:latin typeface="Tahoma"/>
                <a:cs typeface="Tahoma"/>
              </a:rPr>
              <a:t>of</a:t>
            </a:r>
            <a:r>
              <a:rPr sz="900" spc="-3" dirty="0">
                <a:latin typeface="Tahoma"/>
                <a:cs typeface="Tahoma"/>
              </a:rPr>
              <a:t> </a:t>
            </a:r>
            <a:r>
              <a:rPr sz="900" spc="-5" dirty="0">
                <a:latin typeface="Tahoma"/>
                <a:cs typeface="Tahoma"/>
              </a:rPr>
              <a:t>cities</a:t>
            </a:r>
            <a:endParaRPr sz="900">
              <a:latin typeface="Tahoma"/>
              <a:cs typeface="Tahoma"/>
            </a:endParaRPr>
          </a:p>
        </p:txBody>
      </p:sp>
      <p:pic>
        <p:nvPicPr>
          <p:cNvPr id="3" name="object 3"/>
          <p:cNvPicPr/>
          <p:nvPr/>
        </p:nvPicPr>
        <p:blipFill>
          <a:blip r:embed="rId2" cstate="print"/>
          <a:stretch>
            <a:fillRect/>
          </a:stretch>
        </p:blipFill>
        <p:spPr>
          <a:xfrm>
            <a:off x="332513" y="1064875"/>
            <a:ext cx="1669807" cy="1535212"/>
          </a:xfrm>
          <a:prstGeom prst="rect">
            <a:avLst/>
          </a:prstGeom>
        </p:spPr>
      </p:pic>
      <p:sp>
        <p:nvSpPr>
          <p:cNvPr id="4" name="object 4"/>
          <p:cNvSpPr txBox="1"/>
          <p:nvPr/>
        </p:nvSpPr>
        <p:spPr>
          <a:xfrm>
            <a:off x="2537283" y="2629785"/>
            <a:ext cx="1940724" cy="418703"/>
          </a:xfrm>
          <a:prstGeom prst="rect">
            <a:avLst/>
          </a:prstGeom>
        </p:spPr>
        <p:txBody>
          <a:bodyPr vert="horz" wrap="square" lIns="0" tIns="7365" rIns="0" bIns="0" rtlCol="0">
            <a:spAutoFit/>
          </a:bodyPr>
          <a:lstStyle/>
          <a:p>
            <a:pPr marL="6405" marR="2562">
              <a:lnSpc>
                <a:spcPct val="99200"/>
              </a:lnSpc>
              <a:spcBef>
                <a:spcPts val="57"/>
              </a:spcBef>
            </a:pPr>
            <a:r>
              <a:rPr sz="900" spc="-3" dirty="0">
                <a:latin typeface="Tahoma"/>
                <a:cs typeface="Tahoma"/>
              </a:rPr>
              <a:t>the result </a:t>
            </a:r>
            <a:r>
              <a:rPr sz="900" dirty="0">
                <a:latin typeface="Tahoma"/>
                <a:cs typeface="Tahoma"/>
              </a:rPr>
              <a:t>after 100 </a:t>
            </a:r>
            <a:r>
              <a:rPr sz="900" spc="-3" dirty="0">
                <a:latin typeface="Tahoma"/>
                <a:cs typeface="Tahoma"/>
              </a:rPr>
              <a:t>epochs </a:t>
            </a:r>
            <a:r>
              <a:rPr sz="900" dirty="0">
                <a:latin typeface="Tahoma"/>
                <a:cs typeface="Tahoma"/>
              </a:rPr>
              <a:t>of </a:t>
            </a:r>
            <a:r>
              <a:rPr sz="900" spc="-5" dirty="0">
                <a:latin typeface="Tahoma"/>
                <a:cs typeface="Tahoma"/>
              </a:rPr>
              <a:t>training </a:t>
            </a:r>
            <a:r>
              <a:rPr sz="900" spc="-277" dirty="0">
                <a:latin typeface="Tahoma"/>
                <a:cs typeface="Tahoma"/>
              </a:rPr>
              <a:t> </a:t>
            </a:r>
            <a:r>
              <a:rPr sz="900" spc="-3" dirty="0">
                <a:latin typeface="Tahoma"/>
                <a:cs typeface="Tahoma"/>
              </a:rPr>
              <a:t>with</a:t>
            </a:r>
            <a:r>
              <a:rPr sz="900" spc="-8" dirty="0">
                <a:latin typeface="Tahoma"/>
                <a:cs typeface="Tahoma"/>
              </a:rPr>
              <a:t> </a:t>
            </a:r>
            <a:r>
              <a:rPr sz="900" dirty="0">
                <a:latin typeface="Tahoma"/>
                <a:cs typeface="Tahoma"/>
              </a:rPr>
              <a:t>R=1</a:t>
            </a:r>
            <a:r>
              <a:rPr sz="900" spc="3" dirty="0">
                <a:latin typeface="Tahoma"/>
                <a:cs typeface="Tahoma"/>
              </a:rPr>
              <a:t> </a:t>
            </a:r>
            <a:r>
              <a:rPr sz="900" spc="-3" dirty="0">
                <a:latin typeface="Tahoma"/>
                <a:cs typeface="Tahoma"/>
              </a:rPr>
              <a:t>(learning </a:t>
            </a:r>
            <a:r>
              <a:rPr sz="900" spc="-5" dirty="0">
                <a:latin typeface="Tahoma"/>
                <a:cs typeface="Tahoma"/>
              </a:rPr>
              <a:t>rate</a:t>
            </a:r>
            <a:r>
              <a:rPr sz="900" spc="3" dirty="0">
                <a:latin typeface="Tahoma"/>
                <a:cs typeface="Tahoma"/>
              </a:rPr>
              <a:t> </a:t>
            </a:r>
            <a:r>
              <a:rPr sz="900" spc="-3" dirty="0">
                <a:latin typeface="Tahoma"/>
                <a:cs typeface="Tahoma"/>
              </a:rPr>
              <a:t>decreasing </a:t>
            </a:r>
            <a:r>
              <a:rPr sz="900" dirty="0">
                <a:latin typeface="Tahoma"/>
                <a:cs typeface="Tahoma"/>
              </a:rPr>
              <a:t> </a:t>
            </a:r>
            <a:r>
              <a:rPr sz="900" spc="-5" dirty="0">
                <a:latin typeface="Tahoma"/>
                <a:cs typeface="Tahoma"/>
              </a:rPr>
              <a:t>from</a:t>
            </a:r>
            <a:r>
              <a:rPr sz="900" spc="3" dirty="0">
                <a:latin typeface="Tahoma"/>
                <a:cs typeface="Tahoma"/>
              </a:rPr>
              <a:t> </a:t>
            </a:r>
            <a:r>
              <a:rPr sz="900" spc="-3" dirty="0">
                <a:latin typeface="Tahoma"/>
                <a:cs typeface="Tahoma"/>
              </a:rPr>
              <a:t>0.5</a:t>
            </a:r>
            <a:r>
              <a:rPr sz="900" spc="5" dirty="0">
                <a:latin typeface="Tahoma"/>
                <a:cs typeface="Tahoma"/>
              </a:rPr>
              <a:t> </a:t>
            </a:r>
            <a:r>
              <a:rPr sz="900" spc="-3" dirty="0">
                <a:latin typeface="Tahoma"/>
                <a:cs typeface="Tahoma"/>
              </a:rPr>
              <a:t>to</a:t>
            </a:r>
            <a:r>
              <a:rPr sz="900" spc="-5" dirty="0">
                <a:latin typeface="Tahoma"/>
                <a:cs typeface="Tahoma"/>
              </a:rPr>
              <a:t> </a:t>
            </a:r>
            <a:r>
              <a:rPr sz="900" spc="-3" dirty="0">
                <a:latin typeface="Tahoma"/>
                <a:cs typeface="Tahoma"/>
              </a:rPr>
              <a:t>0.4)</a:t>
            </a:r>
            <a:endParaRPr sz="900">
              <a:latin typeface="Tahoma"/>
              <a:cs typeface="Tahoma"/>
            </a:endParaRPr>
          </a:p>
        </p:txBody>
      </p:sp>
      <p:pic>
        <p:nvPicPr>
          <p:cNvPr id="5" name="object 5"/>
          <p:cNvPicPr/>
          <p:nvPr/>
        </p:nvPicPr>
        <p:blipFill>
          <a:blip r:embed="rId3" cstate="print"/>
          <a:stretch>
            <a:fillRect/>
          </a:stretch>
        </p:blipFill>
        <p:spPr>
          <a:xfrm>
            <a:off x="2552477" y="998866"/>
            <a:ext cx="1604845" cy="1603338"/>
          </a:xfrm>
          <a:prstGeom prst="rect">
            <a:avLst/>
          </a:prstGeom>
        </p:spPr>
      </p:pic>
      <p:sp>
        <p:nvSpPr>
          <p:cNvPr id="6" name="object 6"/>
          <p:cNvSpPr txBox="1">
            <a:spLocks noGrp="1"/>
          </p:cNvSpPr>
          <p:nvPr>
            <p:ph type="title"/>
          </p:nvPr>
        </p:nvSpPr>
        <p:spPr>
          <a:xfrm>
            <a:off x="231785" y="345498"/>
            <a:ext cx="18446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7" name="object 7"/>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51</a:t>
            </a:fld>
            <a:endParaRPr sz="700">
              <a:latin typeface="Tahoma"/>
              <a:cs typeface="Tahom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06206" y="1243536"/>
            <a:ext cx="1352296" cy="825360"/>
          </a:xfrm>
          <a:prstGeom prst="rect">
            <a:avLst/>
          </a:prstGeom>
        </p:spPr>
        <p:txBody>
          <a:bodyPr vert="horz" wrap="square" lIns="0" tIns="52838" rIns="0" bIns="0" rtlCol="0">
            <a:spAutoFit/>
          </a:bodyPr>
          <a:lstStyle/>
          <a:p>
            <a:pPr marL="83260">
              <a:spcBef>
                <a:spcPts val="416"/>
              </a:spcBef>
            </a:pPr>
            <a:r>
              <a:rPr sz="900" spc="-30" dirty="0">
                <a:latin typeface="Tahoma"/>
                <a:cs typeface="Tahoma"/>
              </a:rPr>
              <a:t>Two</a:t>
            </a:r>
            <a:r>
              <a:rPr sz="900" spc="-13" dirty="0">
                <a:latin typeface="Tahoma"/>
                <a:cs typeface="Tahoma"/>
              </a:rPr>
              <a:t> </a:t>
            </a:r>
            <a:r>
              <a:rPr sz="900" spc="-3" dirty="0">
                <a:latin typeface="Tahoma"/>
                <a:cs typeface="Tahoma"/>
              </a:rPr>
              <a:t>candidate solutions</a:t>
            </a:r>
            <a:endParaRPr sz="900">
              <a:latin typeface="Tahoma"/>
              <a:cs typeface="Tahoma"/>
            </a:endParaRPr>
          </a:p>
          <a:p>
            <a:pPr marL="179329" indent="-172924">
              <a:spcBef>
                <a:spcPts val="653"/>
              </a:spcBef>
              <a:buClr>
                <a:srgbClr val="3333CC"/>
              </a:buClr>
              <a:buSzPct val="59375"/>
              <a:buFont typeface="Wingdings"/>
              <a:buChar char=""/>
              <a:tabLst>
                <a:tab pos="179009" algn="l"/>
                <a:tab pos="179329" algn="l"/>
              </a:tabLst>
            </a:pPr>
            <a:r>
              <a:rPr sz="1600" dirty="0">
                <a:latin typeface="Tahoma"/>
                <a:cs typeface="Tahoma"/>
              </a:rPr>
              <a:t>ADEFGHIJBC</a:t>
            </a:r>
            <a:endParaRPr sz="1600">
              <a:latin typeface="Tahoma"/>
              <a:cs typeface="Tahoma"/>
            </a:endParaRPr>
          </a:p>
          <a:p>
            <a:pPr marL="179329" indent="-172924">
              <a:spcBef>
                <a:spcPts val="419"/>
              </a:spcBef>
              <a:buClr>
                <a:srgbClr val="3333CC"/>
              </a:buClr>
              <a:buSzPct val="59375"/>
              <a:buFont typeface="Wingdings"/>
              <a:buChar char=""/>
              <a:tabLst>
                <a:tab pos="179009" algn="l"/>
                <a:tab pos="179329" algn="l"/>
              </a:tabLst>
            </a:pPr>
            <a:r>
              <a:rPr sz="1600" spc="-3" dirty="0">
                <a:latin typeface="Tahoma"/>
                <a:cs typeface="Tahoma"/>
              </a:rPr>
              <a:t>ADEFGHIJCB</a:t>
            </a:r>
            <a:endParaRPr sz="1600">
              <a:latin typeface="Tahoma"/>
              <a:cs typeface="Tahoma"/>
            </a:endParaRPr>
          </a:p>
        </p:txBody>
      </p:sp>
      <p:pic>
        <p:nvPicPr>
          <p:cNvPr id="3" name="object 3"/>
          <p:cNvPicPr/>
          <p:nvPr/>
        </p:nvPicPr>
        <p:blipFill>
          <a:blip r:embed="rId2" cstate="print"/>
          <a:stretch>
            <a:fillRect/>
          </a:stretch>
        </p:blipFill>
        <p:spPr>
          <a:xfrm>
            <a:off x="420813" y="844188"/>
            <a:ext cx="2131625" cy="2107412"/>
          </a:xfrm>
          <a:prstGeom prst="rect">
            <a:avLst/>
          </a:prstGeom>
        </p:spPr>
      </p:pic>
      <p:sp>
        <p:nvSpPr>
          <p:cNvPr id="4" name="object 4"/>
          <p:cNvSpPr txBox="1">
            <a:spLocks noGrp="1"/>
          </p:cNvSpPr>
          <p:nvPr>
            <p:ph type="title"/>
          </p:nvPr>
        </p:nvSpPr>
        <p:spPr>
          <a:xfrm>
            <a:off x="231785" y="345498"/>
            <a:ext cx="19208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
        <p:nvSpPr>
          <p:cNvPr id="5" name="object 5"/>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52</a:t>
            </a:fld>
            <a:endParaRPr sz="700">
              <a:latin typeface="Tahoma"/>
              <a:cs typeface="Tahom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830" y="712017"/>
            <a:ext cx="4289954" cy="2705153"/>
            <a:chOff x="27432" y="1410969"/>
            <a:chExt cx="8509000" cy="5360670"/>
          </a:xfrm>
        </p:grpSpPr>
        <p:sp>
          <p:nvSpPr>
            <p:cNvPr id="3" name="object 3"/>
            <p:cNvSpPr/>
            <p:nvPr/>
          </p:nvSpPr>
          <p:spPr>
            <a:xfrm>
              <a:off x="842771" y="2386583"/>
              <a:ext cx="175260" cy="470534"/>
            </a:xfrm>
            <a:custGeom>
              <a:avLst/>
              <a:gdLst/>
              <a:ahLst/>
              <a:cxnLst/>
              <a:rect l="l" t="t" r="r" b="b"/>
              <a:pathLst>
                <a:path w="175259" h="470535">
                  <a:moveTo>
                    <a:pt x="174701" y="0"/>
                  </a:moveTo>
                  <a:lnTo>
                    <a:pt x="142627" y="3359"/>
                  </a:lnTo>
                  <a:lnTo>
                    <a:pt x="114647" y="12207"/>
                  </a:lnTo>
                  <a:lnTo>
                    <a:pt x="94857" y="24699"/>
                  </a:lnTo>
                  <a:lnTo>
                    <a:pt x="87350" y="38988"/>
                  </a:lnTo>
                  <a:lnTo>
                    <a:pt x="87350" y="196087"/>
                  </a:lnTo>
                  <a:lnTo>
                    <a:pt x="79843" y="210490"/>
                  </a:lnTo>
                  <a:lnTo>
                    <a:pt x="60053" y="223107"/>
                  </a:lnTo>
                  <a:lnTo>
                    <a:pt x="32074" y="232056"/>
                  </a:lnTo>
                  <a:lnTo>
                    <a:pt x="0" y="235457"/>
                  </a:lnTo>
                  <a:lnTo>
                    <a:pt x="32074" y="238817"/>
                  </a:lnTo>
                  <a:lnTo>
                    <a:pt x="60053" y="247665"/>
                  </a:lnTo>
                  <a:lnTo>
                    <a:pt x="79843" y="260157"/>
                  </a:lnTo>
                  <a:lnTo>
                    <a:pt x="87350" y="274446"/>
                  </a:lnTo>
                  <a:lnTo>
                    <a:pt x="87350" y="431545"/>
                  </a:lnTo>
                  <a:lnTo>
                    <a:pt x="94857" y="445889"/>
                  </a:lnTo>
                  <a:lnTo>
                    <a:pt x="114647" y="458374"/>
                  </a:lnTo>
                  <a:lnTo>
                    <a:pt x="142627" y="467193"/>
                  </a:lnTo>
                  <a:lnTo>
                    <a:pt x="174701" y="470535"/>
                  </a:lnTo>
                  <a:lnTo>
                    <a:pt x="174701" y="0"/>
                  </a:lnTo>
                  <a:close/>
                </a:path>
              </a:pathLst>
            </a:custGeom>
            <a:solidFill>
              <a:srgbClr val="FFCC66"/>
            </a:solidFill>
          </p:spPr>
          <p:txBody>
            <a:bodyPr wrap="square" lIns="0" tIns="0" rIns="0" bIns="0" rtlCol="0"/>
            <a:lstStyle/>
            <a:p>
              <a:endParaRPr/>
            </a:p>
          </p:txBody>
        </p:sp>
        <p:sp>
          <p:nvSpPr>
            <p:cNvPr id="4" name="object 4"/>
            <p:cNvSpPr/>
            <p:nvPr/>
          </p:nvSpPr>
          <p:spPr>
            <a:xfrm>
              <a:off x="842771" y="2386583"/>
              <a:ext cx="175260" cy="470534"/>
            </a:xfrm>
            <a:custGeom>
              <a:avLst/>
              <a:gdLst/>
              <a:ahLst/>
              <a:cxnLst/>
              <a:rect l="l" t="t" r="r" b="b"/>
              <a:pathLst>
                <a:path w="175259" h="470535">
                  <a:moveTo>
                    <a:pt x="174701" y="0"/>
                  </a:moveTo>
                  <a:lnTo>
                    <a:pt x="142627" y="3359"/>
                  </a:lnTo>
                  <a:lnTo>
                    <a:pt x="114647" y="12207"/>
                  </a:lnTo>
                  <a:lnTo>
                    <a:pt x="94857" y="24699"/>
                  </a:lnTo>
                  <a:lnTo>
                    <a:pt x="87350" y="38988"/>
                  </a:lnTo>
                  <a:lnTo>
                    <a:pt x="87350" y="196087"/>
                  </a:lnTo>
                  <a:lnTo>
                    <a:pt x="79843" y="210490"/>
                  </a:lnTo>
                  <a:lnTo>
                    <a:pt x="60053" y="223107"/>
                  </a:lnTo>
                  <a:lnTo>
                    <a:pt x="32074" y="232056"/>
                  </a:lnTo>
                  <a:lnTo>
                    <a:pt x="0" y="235457"/>
                  </a:lnTo>
                  <a:lnTo>
                    <a:pt x="32074" y="238817"/>
                  </a:lnTo>
                  <a:lnTo>
                    <a:pt x="60053" y="247665"/>
                  </a:lnTo>
                  <a:lnTo>
                    <a:pt x="79843" y="260157"/>
                  </a:lnTo>
                  <a:lnTo>
                    <a:pt x="87350" y="274446"/>
                  </a:lnTo>
                  <a:lnTo>
                    <a:pt x="87350" y="431545"/>
                  </a:lnTo>
                  <a:lnTo>
                    <a:pt x="94857" y="445889"/>
                  </a:lnTo>
                  <a:lnTo>
                    <a:pt x="114647" y="458374"/>
                  </a:lnTo>
                  <a:lnTo>
                    <a:pt x="142627" y="467193"/>
                  </a:lnTo>
                  <a:lnTo>
                    <a:pt x="174701" y="470535"/>
                  </a:lnTo>
                  <a:lnTo>
                    <a:pt x="174701" y="0"/>
                  </a:lnTo>
                </a:path>
              </a:pathLst>
            </a:custGeom>
            <a:ln w="12192">
              <a:solidFill>
                <a:srgbClr val="009900"/>
              </a:solidFill>
            </a:ln>
          </p:spPr>
          <p:txBody>
            <a:bodyPr wrap="square" lIns="0" tIns="0" rIns="0" bIns="0" rtlCol="0"/>
            <a:lstStyle/>
            <a:p>
              <a:endParaRPr/>
            </a:p>
          </p:txBody>
        </p:sp>
        <p:sp>
          <p:nvSpPr>
            <p:cNvPr id="5" name="object 5"/>
            <p:cNvSpPr/>
            <p:nvPr/>
          </p:nvSpPr>
          <p:spPr>
            <a:xfrm>
              <a:off x="839723" y="1833371"/>
              <a:ext cx="73025" cy="510540"/>
            </a:xfrm>
            <a:custGeom>
              <a:avLst/>
              <a:gdLst/>
              <a:ahLst/>
              <a:cxnLst/>
              <a:rect l="l" t="t" r="r" b="b"/>
              <a:pathLst>
                <a:path w="73025" h="510539">
                  <a:moveTo>
                    <a:pt x="72593" y="0"/>
                  </a:moveTo>
                  <a:lnTo>
                    <a:pt x="59162" y="3649"/>
                  </a:lnTo>
                  <a:lnTo>
                    <a:pt x="47447" y="13287"/>
                  </a:lnTo>
                  <a:lnTo>
                    <a:pt x="39160" y="26949"/>
                  </a:lnTo>
                  <a:lnTo>
                    <a:pt x="36017" y="42672"/>
                  </a:lnTo>
                  <a:lnTo>
                    <a:pt x="36017" y="212725"/>
                  </a:lnTo>
                  <a:lnTo>
                    <a:pt x="32961" y="228300"/>
                  </a:lnTo>
                  <a:lnTo>
                    <a:pt x="24866" y="241887"/>
                  </a:lnTo>
                  <a:lnTo>
                    <a:pt x="13342" y="251497"/>
                  </a:lnTo>
                  <a:lnTo>
                    <a:pt x="0" y="255142"/>
                  </a:lnTo>
                  <a:lnTo>
                    <a:pt x="13342" y="258788"/>
                  </a:lnTo>
                  <a:lnTo>
                    <a:pt x="24866" y="268398"/>
                  </a:lnTo>
                  <a:lnTo>
                    <a:pt x="32961" y="281985"/>
                  </a:lnTo>
                  <a:lnTo>
                    <a:pt x="36017" y="297561"/>
                  </a:lnTo>
                  <a:lnTo>
                    <a:pt x="36017" y="467867"/>
                  </a:lnTo>
                  <a:lnTo>
                    <a:pt x="39160" y="483369"/>
                  </a:lnTo>
                  <a:lnTo>
                    <a:pt x="47447" y="496919"/>
                  </a:lnTo>
                  <a:lnTo>
                    <a:pt x="59162" y="506515"/>
                  </a:lnTo>
                  <a:lnTo>
                    <a:pt x="72593" y="510158"/>
                  </a:lnTo>
                  <a:lnTo>
                    <a:pt x="72593" y="0"/>
                  </a:lnTo>
                  <a:close/>
                </a:path>
              </a:pathLst>
            </a:custGeom>
            <a:solidFill>
              <a:srgbClr val="FFCC66"/>
            </a:solidFill>
          </p:spPr>
          <p:txBody>
            <a:bodyPr wrap="square" lIns="0" tIns="0" rIns="0" bIns="0" rtlCol="0"/>
            <a:lstStyle/>
            <a:p>
              <a:endParaRPr/>
            </a:p>
          </p:txBody>
        </p:sp>
        <p:sp>
          <p:nvSpPr>
            <p:cNvPr id="6" name="object 6"/>
            <p:cNvSpPr/>
            <p:nvPr/>
          </p:nvSpPr>
          <p:spPr>
            <a:xfrm>
              <a:off x="839723" y="1833371"/>
              <a:ext cx="73025" cy="510540"/>
            </a:xfrm>
            <a:custGeom>
              <a:avLst/>
              <a:gdLst/>
              <a:ahLst/>
              <a:cxnLst/>
              <a:rect l="l" t="t" r="r" b="b"/>
              <a:pathLst>
                <a:path w="73025" h="510539">
                  <a:moveTo>
                    <a:pt x="72593" y="0"/>
                  </a:moveTo>
                  <a:lnTo>
                    <a:pt x="59162" y="3649"/>
                  </a:lnTo>
                  <a:lnTo>
                    <a:pt x="47447" y="13287"/>
                  </a:lnTo>
                  <a:lnTo>
                    <a:pt x="39160" y="26949"/>
                  </a:lnTo>
                  <a:lnTo>
                    <a:pt x="36017" y="42672"/>
                  </a:lnTo>
                  <a:lnTo>
                    <a:pt x="36017" y="212725"/>
                  </a:lnTo>
                  <a:lnTo>
                    <a:pt x="32961" y="228300"/>
                  </a:lnTo>
                  <a:lnTo>
                    <a:pt x="24866" y="241887"/>
                  </a:lnTo>
                  <a:lnTo>
                    <a:pt x="13342" y="251497"/>
                  </a:lnTo>
                  <a:lnTo>
                    <a:pt x="0" y="255142"/>
                  </a:lnTo>
                  <a:lnTo>
                    <a:pt x="13342" y="258788"/>
                  </a:lnTo>
                  <a:lnTo>
                    <a:pt x="24866" y="268398"/>
                  </a:lnTo>
                  <a:lnTo>
                    <a:pt x="32961" y="281985"/>
                  </a:lnTo>
                  <a:lnTo>
                    <a:pt x="36017" y="297561"/>
                  </a:lnTo>
                  <a:lnTo>
                    <a:pt x="36017" y="467867"/>
                  </a:lnTo>
                  <a:lnTo>
                    <a:pt x="39160" y="483369"/>
                  </a:lnTo>
                  <a:lnTo>
                    <a:pt x="47447" y="496919"/>
                  </a:lnTo>
                  <a:lnTo>
                    <a:pt x="59162" y="506515"/>
                  </a:lnTo>
                  <a:lnTo>
                    <a:pt x="72593" y="510158"/>
                  </a:lnTo>
                  <a:lnTo>
                    <a:pt x="72593" y="0"/>
                  </a:lnTo>
                </a:path>
              </a:pathLst>
            </a:custGeom>
            <a:ln w="12192">
              <a:solidFill>
                <a:srgbClr val="009900"/>
              </a:solidFill>
            </a:ln>
          </p:spPr>
          <p:txBody>
            <a:bodyPr wrap="square" lIns="0" tIns="0" rIns="0" bIns="0" rtlCol="0"/>
            <a:lstStyle/>
            <a:p>
              <a:endParaRPr/>
            </a:p>
          </p:txBody>
        </p:sp>
        <p:sp>
          <p:nvSpPr>
            <p:cNvPr id="7" name="object 7"/>
            <p:cNvSpPr/>
            <p:nvPr/>
          </p:nvSpPr>
          <p:spPr>
            <a:xfrm>
              <a:off x="839723" y="1537715"/>
              <a:ext cx="73025" cy="255904"/>
            </a:xfrm>
            <a:custGeom>
              <a:avLst/>
              <a:gdLst/>
              <a:ahLst/>
              <a:cxnLst/>
              <a:rect l="l" t="t" r="r" b="b"/>
              <a:pathLst>
                <a:path w="73025" h="255905">
                  <a:moveTo>
                    <a:pt x="72593" y="0"/>
                  </a:moveTo>
                  <a:lnTo>
                    <a:pt x="59162" y="1795"/>
                  </a:lnTo>
                  <a:lnTo>
                    <a:pt x="47447" y="6556"/>
                  </a:lnTo>
                  <a:lnTo>
                    <a:pt x="39160" y="13340"/>
                  </a:lnTo>
                  <a:lnTo>
                    <a:pt x="36017" y="21209"/>
                  </a:lnTo>
                  <a:lnTo>
                    <a:pt x="36017" y="106553"/>
                  </a:lnTo>
                  <a:lnTo>
                    <a:pt x="32961" y="114333"/>
                  </a:lnTo>
                  <a:lnTo>
                    <a:pt x="24866" y="121173"/>
                  </a:lnTo>
                  <a:lnTo>
                    <a:pt x="13342" y="126037"/>
                  </a:lnTo>
                  <a:lnTo>
                    <a:pt x="0" y="127888"/>
                  </a:lnTo>
                  <a:lnTo>
                    <a:pt x="13342" y="129684"/>
                  </a:lnTo>
                  <a:lnTo>
                    <a:pt x="24866" y="134445"/>
                  </a:lnTo>
                  <a:lnTo>
                    <a:pt x="32961" y="141229"/>
                  </a:lnTo>
                  <a:lnTo>
                    <a:pt x="36017" y="149098"/>
                  </a:lnTo>
                  <a:lnTo>
                    <a:pt x="36017" y="234061"/>
                  </a:lnTo>
                  <a:lnTo>
                    <a:pt x="39160" y="241988"/>
                  </a:lnTo>
                  <a:lnTo>
                    <a:pt x="47447" y="248904"/>
                  </a:lnTo>
                  <a:lnTo>
                    <a:pt x="59162" y="253795"/>
                  </a:lnTo>
                  <a:lnTo>
                    <a:pt x="72593" y="255650"/>
                  </a:lnTo>
                  <a:lnTo>
                    <a:pt x="72593" y="0"/>
                  </a:lnTo>
                  <a:close/>
                </a:path>
              </a:pathLst>
            </a:custGeom>
            <a:solidFill>
              <a:srgbClr val="FFCC66"/>
            </a:solidFill>
          </p:spPr>
          <p:txBody>
            <a:bodyPr wrap="square" lIns="0" tIns="0" rIns="0" bIns="0" rtlCol="0"/>
            <a:lstStyle/>
            <a:p>
              <a:endParaRPr/>
            </a:p>
          </p:txBody>
        </p:sp>
        <p:sp>
          <p:nvSpPr>
            <p:cNvPr id="8" name="object 8"/>
            <p:cNvSpPr/>
            <p:nvPr/>
          </p:nvSpPr>
          <p:spPr>
            <a:xfrm>
              <a:off x="839723" y="1537715"/>
              <a:ext cx="73025" cy="255904"/>
            </a:xfrm>
            <a:custGeom>
              <a:avLst/>
              <a:gdLst/>
              <a:ahLst/>
              <a:cxnLst/>
              <a:rect l="l" t="t" r="r" b="b"/>
              <a:pathLst>
                <a:path w="73025" h="255905">
                  <a:moveTo>
                    <a:pt x="72593" y="0"/>
                  </a:moveTo>
                  <a:lnTo>
                    <a:pt x="59162" y="1795"/>
                  </a:lnTo>
                  <a:lnTo>
                    <a:pt x="47447" y="6556"/>
                  </a:lnTo>
                  <a:lnTo>
                    <a:pt x="39160" y="13340"/>
                  </a:lnTo>
                  <a:lnTo>
                    <a:pt x="36017" y="21209"/>
                  </a:lnTo>
                  <a:lnTo>
                    <a:pt x="36017" y="106553"/>
                  </a:lnTo>
                  <a:lnTo>
                    <a:pt x="32961" y="114333"/>
                  </a:lnTo>
                  <a:lnTo>
                    <a:pt x="24866" y="121173"/>
                  </a:lnTo>
                  <a:lnTo>
                    <a:pt x="13342" y="126037"/>
                  </a:lnTo>
                  <a:lnTo>
                    <a:pt x="0" y="127888"/>
                  </a:lnTo>
                  <a:lnTo>
                    <a:pt x="13342" y="129684"/>
                  </a:lnTo>
                  <a:lnTo>
                    <a:pt x="24866" y="134445"/>
                  </a:lnTo>
                  <a:lnTo>
                    <a:pt x="32961" y="141229"/>
                  </a:lnTo>
                  <a:lnTo>
                    <a:pt x="36017" y="149098"/>
                  </a:lnTo>
                  <a:lnTo>
                    <a:pt x="36017" y="234061"/>
                  </a:lnTo>
                  <a:lnTo>
                    <a:pt x="39160" y="241988"/>
                  </a:lnTo>
                  <a:lnTo>
                    <a:pt x="47447" y="248904"/>
                  </a:lnTo>
                  <a:lnTo>
                    <a:pt x="59162" y="253795"/>
                  </a:lnTo>
                  <a:lnTo>
                    <a:pt x="72593" y="255650"/>
                  </a:lnTo>
                  <a:lnTo>
                    <a:pt x="72593" y="0"/>
                  </a:lnTo>
                </a:path>
              </a:pathLst>
            </a:custGeom>
            <a:ln w="12192">
              <a:solidFill>
                <a:srgbClr val="009900"/>
              </a:solidFill>
            </a:ln>
          </p:spPr>
          <p:txBody>
            <a:bodyPr wrap="square" lIns="0" tIns="0" rIns="0" bIns="0" rtlCol="0"/>
            <a:lstStyle/>
            <a:p>
              <a:endParaRPr/>
            </a:p>
          </p:txBody>
        </p:sp>
        <p:sp>
          <p:nvSpPr>
            <p:cNvPr id="9" name="object 9"/>
            <p:cNvSpPr/>
            <p:nvPr/>
          </p:nvSpPr>
          <p:spPr>
            <a:xfrm>
              <a:off x="967740" y="1410969"/>
              <a:ext cx="7195184" cy="1550670"/>
            </a:xfrm>
            <a:custGeom>
              <a:avLst/>
              <a:gdLst/>
              <a:ahLst/>
              <a:cxnLst/>
              <a:rect l="l" t="t" r="r" b="b"/>
              <a:pathLst>
                <a:path w="7195184" h="1550670">
                  <a:moveTo>
                    <a:pt x="0" y="1550670"/>
                  </a:moveTo>
                  <a:lnTo>
                    <a:pt x="7194804" y="1550670"/>
                  </a:lnTo>
                  <a:lnTo>
                    <a:pt x="7194804" y="0"/>
                  </a:lnTo>
                  <a:lnTo>
                    <a:pt x="0" y="0"/>
                  </a:lnTo>
                  <a:lnTo>
                    <a:pt x="0" y="1550670"/>
                  </a:lnTo>
                  <a:close/>
                </a:path>
              </a:pathLst>
            </a:custGeom>
            <a:solidFill>
              <a:srgbClr val="FFFFFF"/>
            </a:solidFill>
          </p:spPr>
          <p:txBody>
            <a:bodyPr wrap="square" lIns="0" tIns="0" rIns="0" bIns="0" rtlCol="0"/>
            <a:lstStyle/>
            <a:p>
              <a:endParaRPr/>
            </a:p>
          </p:txBody>
        </p:sp>
      </p:grpSp>
      <p:sp>
        <p:nvSpPr>
          <p:cNvPr id="10" name="object 10"/>
          <p:cNvSpPr txBox="1"/>
          <p:nvPr/>
        </p:nvSpPr>
        <p:spPr>
          <a:xfrm>
            <a:off x="207659" y="1236359"/>
            <a:ext cx="135742" cy="83088"/>
          </a:xfrm>
          <a:prstGeom prst="rect">
            <a:avLst/>
          </a:prstGeom>
        </p:spPr>
        <p:txBody>
          <a:bodyPr vert="horz" wrap="square" lIns="0" tIns="6084" rIns="0" bIns="0" rtlCol="0">
            <a:spAutoFit/>
          </a:bodyPr>
          <a:lstStyle/>
          <a:p>
            <a:pPr marL="6405">
              <a:spcBef>
                <a:spcPts val="48"/>
              </a:spcBef>
            </a:pPr>
            <a:r>
              <a:rPr sz="500" spc="-3" dirty="0">
                <a:latin typeface="Tahoma"/>
                <a:cs typeface="Tahoma"/>
              </a:rPr>
              <a:t>li</a:t>
            </a:r>
            <a:r>
              <a:rPr sz="500" spc="-8" dirty="0">
                <a:latin typeface="Tahoma"/>
                <a:cs typeface="Tahoma"/>
              </a:rPr>
              <a:t>k</a:t>
            </a:r>
            <a:r>
              <a:rPr sz="500" spc="-5" dirty="0">
                <a:latin typeface="Tahoma"/>
                <a:cs typeface="Tahoma"/>
              </a:rPr>
              <a:t>es</a:t>
            </a:r>
            <a:endParaRPr sz="500">
              <a:latin typeface="Tahoma"/>
              <a:cs typeface="Tahoma"/>
            </a:endParaRPr>
          </a:p>
        </p:txBody>
      </p:sp>
      <p:sp>
        <p:nvSpPr>
          <p:cNvPr id="11" name="object 11"/>
          <p:cNvSpPr txBox="1"/>
          <p:nvPr/>
        </p:nvSpPr>
        <p:spPr>
          <a:xfrm>
            <a:off x="510355" y="1216088"/>
            <a:ext cx="123896" cy="128931"/>
          </a:xfrm>
          <a:prstGeom prst="rect">
            <a:avLst/>
          </a:prstGeom>
        </p:spPr>
        <p:txBody>
          <a:bodyPr vert="horz" wrap="square" lIns="0" tIns="5764" rIns="0" bIns="0" rtlCol="0">
            <a:spAutoFit/>
          </a:bodyPr>
          <a:lstStyle/>
          <a:p>
            <a:pPr marL="6405">
              <a:spcBef>
                <a:spcPts val="45"/>
              </a:spcBef>
            </a:pPr>
            <a:r>
              <a:rPr sz="400" spc="48" dirty="0">
                <a:latin typeface="Arial MT"/>
                <a:cs typeface="Arial MT"/>
              </a:rPr>
              <a:t>H</a:t>
            </a:r>
            <a:r>
              <a:rPr sz="400" spc="28" dirty="0">
                <a:latin typeface="Arial MT"/>
                <a:cs typeface="Arial MT"/>
              </a:rPr>
              <a:t>un</a:t>
            </a:r>
            <a:r>
              <a:rPr sz="400" spc="18" dirty="0">
                <a:latin typeface="Arial MT"/>
                <a:cs typeface="Arial MT"/>
              </a:rPr>
              <a:t>t</a:t>
            </a:r>
            <a:endParaRPr sz="400">
              <a:latin typeface="Arial MT"/>
              <a:cs typeface="Arial MT"/>
            </a:endParaRPr>
          </a:p>
        </p:txBody>
      </p:sp>
      <p:sp>
        <p:nvSpPr>
          <p:cNvPr id="12" name="object 12"/>
          <p:cNvSpPr/>
          <p:nvPr/>
        </p:nvSpPr>
        <p:spPr>
          <a:xfrm>
            <a:off x="840575" y="1588356"/>
            <a:ext cx="414589" cy="974457"/>
          </a:xfrm>
          <a:custGeom>
            <a:avLst/>
            <a:gdLst/>
            <a:ahLst/>
            <a:cxnLst/>
            <a:rect l="l" t="t" r="r" b="b"/>
            <a:pathLst>
              <a:path w="822325" h="1931035">
                <a:moveTo>
                  <a:pt x="745505" y="1816827"/>
                </a:moveTo>
                <a:lnTo>
                  <a:pt x="707644" y="1818005"/>
                </a:lnTo>
                <a:lnTo>
                  <a:pt x="768350" y="1930527"/>
                </a:lnTo>
                <a:lnTo>
                  <a:pt x="811917" y="1836166"/>
                </a:lnTo>
                <a:lnTo>
                  <a:pt x="746379" y="1836166"/>
                </a:lnTo>
                <a:lnTo>
                  <a:pt x="745505" y="1816827"/>
                </a:lnTo>
                <a:close/>
              </a:path>
              <a:path w="822325" h="1931035">
                <a:moveTo>
                  <a:pt x="783600" y="1815641"/>
                </a:moveTo>
                <a:lnTo>
                  <a:pt x="745505" y="1816827"/>
                </a:lnTo>
                <a:lnTo>
                  <a:pt x="746379" y="1836166"/>
                </a:lnTo>
                <a:lnTo>
                  <a:pt x="784479" y="1834388"/>
                </a:lnTo>
                <a:lnTo>
                  <a:pt x="783600" y="1815641"/>
                </a:lnTo>
                <a:close/>
              </a:path>
              <a:path w="822325" h="1931035">
                <a:moveTo>
                  <a:pt x="821944" y="1814449"/>
                </a:moveTo>
                <a:lnTo>
                  <a:pt x="783600" y="1815641"/>
                </a:lnTo>
                <a:lnTo>
                  <a:pt x="784479" y="1834388"/>
                </a:lnTo>
                <a:lnTo>
                  <a:pt x="746379" y="1836166"/>
                </a:lnTo>
                <a:lnTo>
                  <a:pt x="811917" y="1836166"/>
                </a:lnTo>
                <a:lnTo>
                  <a:pt x="821944" y="1814449"/>
                </a:lnTo>
                <a:close/>
              </a:path>
              <a:path w="822325" h="1931035">
                <a:moveTo>
                  <a:pt x="38100" y="0"/>
                </a:moveTo>
                <a:lnTo>
                  <a:pt x="0" y="508"/>
                </a:lnTo>
                <a:lnTo>
                  <a:pt x="635" y="45720"/>
                </a:lnTo>
                <a:lnTo>
                  <a:pt x="2158" y="91312"/>
                </a:lnTo>
                <a:lnTo>
                  <a:pt x="4825" y="136652"/>
                </a:lnTo>
                <a:lnTo>
                  <a:pt x="8381" y="181864"/>
                </a:lnTo>
                <a:lnTo>
                  <a:pt x="13207" y="226695"/>
                </a:lnTo>
                <a:lnTo>
                  <a:pt x="18668" y="270891"/>
                </a:lnTo>
                <a:lnTo>
                  <a:pt x="25145" y="314706"/>
                </a:lnTo>
                <a:lnTo>
                  <a:pt x="32512" y="357886"/>
                </a:lnTo>
                <a:lnTo>
                  <a:pt x="40639" y="400431"/>
                </a:lnTo>
                <a:lnTo>
                  <a:pt x="49530" y="441960"/>
                </a:lnTo>
                <a:lnTo>
                  <a:pt x="59308" y="482854"/>
                </a:lnTo>
                <a:lnTo>
                  <a:pt x="69723" y="522605"/>
                </a:lnTo>
                <a:lnTo>
                  <a:pt x="80899" y="561340"/>
                </a:lnTo>
                <a:lnTo>
                  <a:pt x="92837" y="599059"/>
                </a:lnTo>
                <a:lnTo>
                  <a:pt x="105282" y="635381"/>
                </a:lnTo>
                <a:lnTo>
                  <a:pt x="131825" y="704215"/>
                </a:lnTo>
                <a:lnTo>
                  <a:pt x="160908" y="767207"/>
                </a:lnTo>
                <a:lnTo>
                  <a:pt x="191516" y="823468"/>
                </a:lnTo>
                <a:lnTo>
                  <a:pt x="224281" y="872617"/>
                </a:lnTo>
                <a:lnTo>
                  <a:pt x="258571" y="913892"/>
                </a:lnTo>
                <a:lnTo>
                  <a:pt x="294639" y="946785"/>
                </a:lnTo>
                <a:lnTo>
                  <a:pt x="332739" y="970153"/>
                </a:lnTo>
                <a:lnTo>
                  <a:pt x="372491" y="982726"/>
                </a:lnTo>
                <a:lnTo>
                  <a:pt x="401700" y="984885"/>
                </a:lnTo>
                <a:lnTo>
                  <a:pt x="409067" y="985901"/>
                </a:lnTo>
                <a:lnTo>
                  <a:pt x="446531" y="999236"/>
                </a:lnTo>
                <a:lnTo>
                  <a:pt x="485267" y="1027557"/>
                </a:lnTo>
                <a:lnTo>
                  <a:pt x="517017" y="1061085"/>
                </a:lnTo>
                <a:lnTo>
                  <a:pt x="548005" y="1103122"/>
                </a:lnTo>
                <a:lnTo>
                  <a:pt x="577976" y="1153033"/>
                </a:lnTo>
                <a:lnTo>
                  <a:pt x="606679" y="1210437"/>
                </a:lnTo>
                <a:lnTo>
                  <a:pt x="633602" y="1274191"/>
                </a:lnTo>
                <a:lnTo>
                  <a:pt x="658494" y="1343787"/>
                </a:lnTo>
                <a:lnTo>
                  <a:pt x="670051" y="1380490"/>
                </a:lnTo>
                <a:lnTo>
                  <a:pt x="680974" y="1418463"/>
                </a:lnTo>
                <a:lnTo>
                  <a:pt x="691133" y="1457452"/>
                </a:lnTo>
                <a:lnTo>
                  <a:pt x="700658" y="1497330"/>
                </a:lnTo>
                <a:lnTo>
                  <a:pt x="709421" y="1538224"/>
                </a:lnTo>
                <a:lnTo>
                  <a:pt x="717423" y="1579753"/>
                </a:lnTo>
                <a:lnTo>
                  <a:pt x="724662" y="1622171"/>
                </a:lnTo>
                <a:lnTo>
                  <a:pt x="731012" y="1665097"/>
                </a:lnTo>
                <a:lnTo>
                  <a:pt x="736473" y="1708531"/>
                </a:lnTo>
                <a:lnTo>
                  <a:pt x="741044" y="1752600"/>
                </a:lnTo>
                <a:lnTo>
                  <a:pt x="744601" y="1796796"/>
                </a:lnTo>
                <a:lnTo>
                  <a:pt x="745505" y="1816827"/>
                </a:lnTo>
                <a:lnTo>
                  <a:pt x="783600" y="1815641"/>
                </a:lnTo>
                <a:lnTo>
                  <a:pt x="778891" y="1748536"/>
                </a:lnTo>
                <a:lnTo>
                  <a:pt x="774192" y="1703832"/>
                </a:lnTo>
                <a:lnTo>
                  <a:pt x="768731" y="1659509"/>
                </a:lnTo>
                <a:lnTo>
                  <a:pt x="762254" y="1615694"/>
                </a:lnTo>
                <a:lnTo>
                  <a:pt x="754888" y="1572514"/>
                </a:lnTo>
                <a:lnTo>
                  <a:pt x="746760" y="1530223"/>
                </a:lnTo>
                <a:lnTo>
                  <a:pt x="737743" y="1488440"/>
                </a:lnTo>
                <a:lnTo>
                  <a:pt x="728091" y="1447673"/>
                </a:lnTo>
                <a:lnTo>
                  <a:pt x="717550" y="1407922"/>
                </a:lnTo>
                <a:lnTo>
                  <a:pt x="706374" y="1369060"/>
                </a:lnTo>
                <a:lnTo>
                  <a:pt x="694436" y="1331468"/>
                </a:lnTo>
                <a:lnTo>
                  <a:pt x="681989" y="1295146"/>
                </a:lnTo>
                <a:lnTo>
                  <a:pt x="655319" y="1226185"/>
                </a:lnTo>
                <a:lnTo>
                  <a:pt x="626363" y="1163320"/>
                </a:lnTo>
                <a:lnTo>
                  <a:pt x="595376" y="1106805"/>
                </a:lnTo>
                <a:lnTo>
                  <a:pt x="562610" y="1057529"/>
                </a:lnTo>
                <a:lnTo>
                  <a:pt x="528319" y="1016381"/>
                </a:lnTo>
                <a:lnTo>
                  <a:pt x="492125" y="983742"/>
                </a:lnTo>
                <a:lnTo>
                  <a:pt x="453770" y="960247"/>
                </a:lnTo>
                <a:lnTo>
                  <a:pt x="413512" y="948055"/>
                </a:lnTo>
                <a:lnTo>
                  <a:pt x="387223" y="946277"/>
                </a:lnTo>
                <a:lnTo>
                  <a:pt x="379856" y="945388"/>
                </a:lnTo>
                <a:lnTo>
                  <a:pt x="342138" y="932434"/>
                </a:lnTo>
                <a:lnTo>
                  <a:pt x="310514" y="910717"/>
                </a:lnTo>
                <a:lnTo>
                  <a:pt x="271144" y="870839"/>
                </a:lnTo>
                <a:lnTo>
                  <a:pt x="239902" y="828675"/>
                </a:lnTo>
                <a:lnTo>
                  <a:pt x="209804" y="778510"/>
                </a:lnTo>
                <a:lnTo>
                  <a:pt x="180975" y="721106"/>
                </a:lnTo>
                <a:lnTo>
                  <a:pt x="153924" y="657225"/>
                </a:lnTo>
                <a:lnTo>
                  <a:pt x="129158" y="587502"/>
                </a:lnTo>
                <a:lnTo>
                  <a:pt x="117601" y="550926"/>
                </a:lnTo>
                <a:lnTo>
                  <a:pt x="106680" y="512826"/>
                </a:lnTo>
                <a:lnTo>
                  <a:pt x="96393" y="473964"/>
                </a:lnTo>
                <a:lnTo>
                  <a:pt x="86868" y="434086"/>
                </a:lnTo>
                <a:lnTo>
                  <a:pt x="78105" y="393192"/>
                </a:lnTo>
                <a:lnTo>
                  <a:pt x="69976" y="351536"/>
                </a:lnTo>
                <a:lnTo>
                  <a:pt x="62864" y="309118"/>
                </a:lnTo>
                <a:lnTo>
                  <a:pt x="56387" y="266192"/>
                </a:lnTo>
                <a:lnTo>
                  <a:pt x="51054" y="222631"/>
                </a:lnTo>
                <a:lnTo>
                  <a:pt x="46481" y="178689"/>
                </a:lnTo>
                <a:lnTo>
                  <a:pt x="42799" y="134493"/>
                </a:lnTo>
                <a:lnTo>
                  <a:pt x="40258" y="89916"/>
                </a:lnTo>
                <a:lnTo>
                  <a:pt x="38607" y="45212"/>
                </a:lnTo>
                <a:lnTo>
                  <a:pt x="38100" y="0"/>
                </a:lnTo>
                <a:close/>
              </a:path>
            </a:pathLst>
          </a:custGeom>
          <a:solidFill>
            <a:srgbClr val="000000"/>
          </a:solidFill>
        </p:spPr>
        <p:txBody>
          <a:bodyPr wrap="square" lIns="0" tIns="0" rIns="0" bIns="0" rtlCol="0"/>
          <a:lstStyle/>
          <a:p>
            <a:endParaRPr/>
          </a:p>
        </p:txBody>
      </p:sp>
      <p:sp>
        <p:nvSpPr>
          <p:cNvPr id="13" name="object 13"/>
          <p:cNvSpPr txBox="1"/>
          <p:nvPr/>
        </p:nvSpPr>
        <p:spPr>
          <a:xfrm>
            <a:off x="796202" y="2822177"/>
            <a:ext cx="276286" cy="313920"/>
          </a:xfrm>
          <a:prstGeom prst="rect">
            <a:avLst/>
          </a:prstGeom>
        </p:spPr>
        <p:txBody>
          <a:bodyPr vert="horz" wrap="square" lIns="0" tIns="6084" rIns="0" bIns="0" rtlCol="0">
            <a:spAutoFit/>
          </a:bodyPr>
          <a:lstStyle/>
          <a:p>
            <a:pPr marL="6405">
              <a:spcBef>
                <a:spcPts val="48"/>
              </a:spcBef>
            </a:pPr>
            <a:r>
              <a:rPr sz="1000" spc="-3" dirty="0">
                <a:solidFill>
                  <a:srgbClr val="C20F13"/>
                </a:solidFill>
                <a:latin typeface="Arial MT"/>
                <a:cs typeface="Arial MT"/>
              </a:rPr>
              <a:t>bir</a:t>
            </a:r>
            <a:r>
              <a:rPr sz="1000" dirty="0">
                <a:solidFill>
                  <a:srgbClr val="C20F13"/>
                </a:solidFill>
                <a:latin typeface="Arial MT"/>
                <a:cs typeface="Arial MT"/>
              </a:rPr>
              <a:t>d</a:t>
            </a:r>
            <a:r>
              <a:rPr sz="1000" spc="-3" dirty="0">
                <a:solidFill>
                  <a:srgbClr val="C20F13"/>
                </a:solidFill>
                <a:latin typeface="Arial MT"/>
                <a:cs typeface="Arial MT"/>
              </a:rPr>
              <a:t>s</a:t>
            </a:r>
            <a:endParaRPr sz="1000">
              <a:latin typeface="Arial MT"/>
              <a:cs typeface="Arial MT"/>
            </a:endParaRPr>
          </a:p>
        </p:txBody>
      </p:sp>
      <p:graphicFrame>
        <p:nvGraphicFramePr>
          <p:cNvPr id="14" name="object 14"/>
          <p:cNvGraphicFramePr>
            <a:graphicFrameLocks noGrp="1"/>
          </p:cNvGraphicFramePr>
          <p:nvPr/>
        </p:nvGraphicFramePr>
        <p:xfrm>
          <a:off x="19050" y="-24484"/>
          <a:ext cx="4495799" cy="3698904"/>
        </p:xfrm>
        <a:graphic>
          <a:graphicData uri="http://schemas.openxmlformats.org/drawingml/2006/table">
            <a:tbl>
              <a:tblPr firstRow="1" bandRow="1">
                <a:tableStyleId>{2D5ABB26-0587-4C30-8999-92F81FD0307C}</a:tableStyleId>
              </a:tblPr>
              <a:tblGrid>
                <a:gridCol w="735342"/>
                <a:gridCol w="233305"/>
                <a:gridCol w="210329"/>
                <a:gridCol w="235074"/>
                <a:gridCol w="275724"/>
                <a:gridCol w="208560"/>
                <a:gridCol w="253101"/>
                <a:gridCol w="249213"/>
                <a:gridCol w="200431"/>
                <a:gridCol w="214570"/>
                <a:gridCol w="220578"/>
                <a:gridCol w="199371"/>
                <a:gridCol w="232952"/>
                <a:gridCol w="216691"/>
                <a:gridCol w="260523"/>
                <a:gridCol w="255222"/>
                <a:gridCol w="294813"/>
              </a:tblGrid>
              <a:tr h="85482">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T w="19050">
                      <a:solidFill>
                        <a:srgbClr val="000000"/>
                      </a:solidFill>
                      <a:prstDash val="solid"/>
                    </a:lnT>
                    <a:lnB w="9525">
                      <a:solidFill>
                        <a:srgbClr val="008000"/>
                      </a:solidFill>
                      <a:prstDash val="solid"/>
                    </a:lnB>
                  </a:tcPr>
                </a:tc>
                <a:tc>
                  <a:txBody>
                    <a:bodyPr/>
                    <a:lstStyle/>
                    <a:p>
                      <a:pPr marR="3175" algn="ctr">
                        <a:lnSpc>
                          <a:spcPts val="770"/>
                        </a:lnSpc>
                        <a:spcBef>
                          <a:spcPts val="50"/>
                        </a:spcBef>
                      </a:pPr>
                      <a:r>
                        <a:rPr sz="400" spc="60" dirty="0">
                          <a:latin typeface="Arial MT"/>
                          <a:cs typeface="Arial MT"/>
                        </a:rPr>
                        <a:t>Dove</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marL="4445" algn="ctr">
                        <a:lnSpc>
                          <a:spcPts val="770"/>
                        </a:lnSpc>
                        <a:spcBef>
                          <a:spcPts val="50"/>
                        </a:spcBef>
                      </a:pPr>
                      <a:r>
                        <a:rPr sz="400" spc="75" dirty="0">
                          <a:latin typeface="Arial MT"/>
                          <a:cs typeface="Arial MT"/>
                        </a:rPr>
                        <a:t>Hen</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60" dirty="0">
                          <a:latin typeface="Arial MT"/>
                          <a:cs typeface="Arial MT"/>
                        </a:rPr>
                        <a:t>Duck</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50" dirty="0">
                          <a:latin typeface="Arial MT"/>
                          <a:cs typeface="Arial MT"/>
                        </a:rPr>
                        <a:t>Goose</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marL="1270" algn="ctr">
                        <a:lnSpc>
                          <a:spcPts val="770"/>
                        </a:lnSpc>
                        <a:spcBef>
                          <a:spcPts val="50"/>
                        </a:spcBef>
                      </a:pPr>
                      <a:r>
                        <a:rPr sz="400" spc="60" dirty="0">
                          <a:latin typeface="Arial MT"/>
                          <a:cs typeface="Arial MT"/>
                        </a:rPr>
                        <a:t>Owl</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marL="4445" algn="ctr">
                        <a:lnSpc>
                          <a:spcPts val="770"/>
                        </a:lnSpc>
                        <a:spcBef>
                          <a:spcPts val="50"/>
                        </a:spcBef>
                      </a:pPr>
                      <a:r>
                        <a:rPr sz="400" spc="80" dirty="0">
                          <a:latin typeface="Arial MT"/>
                          <a:cs typeface="Arial MT"/>
                        </a:rPr>
                        <a:t>Hawk</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45" dirty="0">
                          <a:latin typeface="Arial MT"/>
                          <a:cs typeface="Arial MT"/>
                        </a:rPr>
                        <a:t>Eagle</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45" dirty="0">
                          <a:latin typeface="Arial MT"/>
                          <a:cs typeface="Arial MT"/>
                        </a:rPr>
                        <a:t>Fox</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marL="2540" algn="ctr">
                        <a:lnSpc>
                          <a:spcPts val="770"/>
                        </a:lnSpc>
                        <a:spcBef>
                          <a:spcPts val="50"/>
                        </a:spcBef>
                      </a:pPr>
                      <a:r>
                        <a:rPr sz="400" spc="75" dirty="0">
                          <a:latin typeface="Arial MT"/>
                          <a:cs typeface="Arial MT"/>
                        </a:rPr>
                        <a:t>Dog</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45" dirty="0">
                          <a:latin typeface="Arial MT"/>
                          <a:cs typeface="Arial MT"/>
                        </a:rPr>
                        <a:t>Wolf</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marL="4445" algn="ctr">
                        <a:lnSpc>
                          <a:spcPts val="770"/>
                        </a:lnSpc>
                        <a:spcBef>
                          <a:spcPts val="50"/>
                        </a:spcBef>
                      </a:pPr>
                      <a:r>
                        <a:rPr sz="400" spc="60" dirty="0">
                          <a:latin typeface="Arial MT"/>
                          <a:cs typeface="Arial MT"/>
                        </a:rPr>
                        <a:t>Cat</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35" dirty="0">
                          <a:latin typeface="Arial MT"/>
                          <a:cs typeface="Arial MT"/>
                        </a:rPr>
                        <a:t>Tiger</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45" dirty="0">
                          <a:latin typeface="Arial MT"/>
                          <a:cs typeface="Arial MT"/>
                        </a:rPr>
                        <a:t>Lion</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45" dirty="0">
                          <a:latin typeface="Arial MT"/>
                          <a:cs typeface="Arial MT"/>
                        </a:rPr>
                        <a:t>Horse</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algn="ctr">
                        <a:lnSpc>
                          <a:spcPts val="770"/>
                        </a:lnSpc>
                        <a:spcBef>
                          <a:spcPts val="50"/>
                        </a:spcBef>
                      </a:pPr>
                      <a:r>
                        <a:rPr sz="400" spc="40" dirty="0">
                          <a:latin typeface="Arial MT"/>
                          <a:cs typeface="Arial MT"/>
                        </a:rPr>
                        <a:t>Zebra</a:t>
                      </a:r>
                      <a:endParaRPr sz="400">
                        <a:latin typeface="Arial MT"/>
                        <a:cs typeface="Arial MT"/>
                      </a:endParaRPr>
                    </a:p>
                  </a:txBody>
                  <a:tcPr marL="0" marR="0" marT="3204" marB="0">
                    <a:lnT w="19050">
                      <a:solidFill>
                        <a:srgbClr val="000000"/>
                      </a:solidFill>
                      <a:prstDash val="solid"/>
                    </a:lnT>
                    <a:lnB w="9525">
                      <a:solidFill>
                        <a:srgbClr val="008000"/>
                      </a:solidFill>
                      <a:prstDash val="solid"/>
                    </a:lnB>
                  </a:tcPr>
                </a:tc>
                <a:tc>
                  <a:txBody>
                    <a:bodyPr/>
                    <a:lstStyle/>
                    <a:p>
                      <a:pPr marR="112395" algn="ctr">
                        <a:lnSpc>
                          <a:spcPts val="770"/>
                        </a:lnSpc>
                        <a:spcBef>
                          <a:spcPts val="50"/>
                        </a:spcBef>
                      </a:pPr>
                      <a:r>
                        <a:rPr sz="400" spc="80" dirty="0">
                          <a:latin typeface="Arial MT"/>
                          <a:cs typeface="Arial MT"/>
                        </a:rPr>
                        <a:t>Cow</a:t>
                      </a:r>
                      <a:endParaRPr sz="400">
                        <a:latin typeface="Arial MT"/>
                        <a:cs typeface="Arial MT"/>
                      </a:endParaRPr>
                    </a:p>
                  </a:txBody>
                  <a:tcPr marL="0" marR="0" marT="3204" marB="0">
                    <a:lnR w="12700">
                      <a:solidFill>
                        <a:srgbClr val="000000"/>
                      </a:solidFill>
                      <a:prstDash val="solid"/>
                    </a:lnR>
                    <a:lnT w="19050">
                      <a:solidFill>
                        <a:srgbClr val="000000"/>
                      </a:solidFill>
                      <a:prstDash val="solid"/>
                    </a:lnT>
                    <a:lnB w="9525">
                      <a:solidFill>
                        <a:srgbClr val="008000"/>
                      </a:solidFill>
                      <a:prstDash val="solid"/>
                    </a:lnB>
                  </a:tcPr>
                </a:tc>
              </a:tr>
              <a:tr h="404976">
                <a:tc>
                  <a:txBody>
                    <a:bodyPr/>
                    <a:lstStyle/>
                    <a:p>
                      <a:pPr marL="742315">
                        <a:lnSpc>
                          <a:spcPts val="685"/>
                        </a:lnSpc>
                      </a:pPr>
                      <a:r>
                        <a:rPr sz="400" spc="45" dirty="0">
                          <a:latin typeface="Arial MT"/>
                          <a:cs typeface="Arial MT"/>
                        </a:rPr>
                        <a:t>Small</a:t>
                      </a:r>
                      <a:endParaRPr sz="400">
                        <a:latin typeface="Arial MT"/>
                        <a:cs typeface="Arial MT"/>
                      </a:endParaRPr>
                    </a:p>
                  </a:txBody>
                  <a:tcPr marL="0" marR="0" marT="0" marB="0">
                    <a:lnL w="12700">
                      <a:solidFill>
                        <a:srgbClr val="000000"/>
                      </a:solidFill>
                      <a:prstDash val="solid"/>
                    </a:lnL>
                    <a:lnT w="9525">
                      <a:solidFill>
                        <a:srgbClr val="008000"/>
                      </a:solidFill>
                      <a:prstDash val="solid"/>
                    </a:lnT>
                  </a:tcPr>
                </a:tc>
                <a:tc>
                  <a:txBody>
                    <a:bodyPr/>
                    <a:lstStyle/>
                    <a:p>
                      <a:pPr marR="1270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R="635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R="381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L="762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R="3175"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4445"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1651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9525"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R="110489" algn="ctr">
                        <a:lnSpc>
                          <a:spcPts val="685"/>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lnT w="9525">
                      <a:solidFill>
                        <a:srgbClr val="008000"/>
                      </a:solidFill>
                      <a:prstDash val="solid"/>
                    </a:lnT>
                  </a:tcPr>
                </a:tc>
              </a:tr>
              <a:tr h="239027">
                <a:tc>
                  <a:txBody>
                    <a:bodyPr/>
                    <a:lstStyle/>
                    <a:p>
                      <a:pPr marR="106680" algn="r">
                        <a:lnSpc>
                          <a:spcPts val="655"/>
                        </a:lnSpc>
                        <a:tabLst>
                          <a:tab pos="483234" algn="l"/>
                        </a:tabLst>
                      </a:pPr>
                      <a:r>
                        <a:rPr sz="800" spc="-7" baseline="-8333" dirty="0">
                          <a:latin typeface="Tahoma"/>
                          <a:cs typeface="Tahoma"/>
                        </a:rPr>
                        <a:t>is	</a:t>
                      </a:r>
                      <a:r>
                        <a:rPr sz="400" spc="60" dirty="0">
                          <a:latin typeface="Arial MT"/>
                          <a:cs typeface="Arial MT"/>
                        </a:rPr>
                        <a:t>Medium</a:t>
                      </a:r>
                      <a:endParaRPr sz="400">
                        <a:latin typeface="Arial MT"/>
                        <a:cs typeface="Arial MT"/>
                      </a:endParaRPr>
                    </a:p>
                  </a:txBody>
                  <a:tcPr marL="0" marR="0" marT="0" marB="0">
                    <a:lnL w="12700">
                      <a:solidFill>
                        <a:srgbClr val="000000"/>
                      </a:solidFill>
                      <a:prstDash val="solid"/>
                    </a:lnL>
                  </a:tcPr>
                </a:tc>
                <a:tc>
                  <a:txBody>
                    <a:bodyPr/>
                    <a:lstStyle/>
                    <a:p>
                      <a:pPr marR="1270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635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381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762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3175"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4445"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1651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9525"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110489" algn="ctr">
                        <a:lnSpc>
                          <a:spcPts val="655"/>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tcPr>
                </a:tc>
              </a:tr>
              <a:tr h="73077">
                <a:tc>
                  <a:txBody>
                    <a:bodyPr/>
                    <a:lstStyle/>
                    <a:p>
                      <a:pPr marR="213360" algn="r">
                        <a:lnSpc>
                          <a:spcPts val="745"/>
                        </a:lnSpc>
                      </a:pPr>
                      <a:r>
                        <a:rPr sz="400" spc="40" dirty="0">
                          <a:latin typeface="Arial MT"/>
                          <a:cs typeface="Arial MT"/>
                        </a:rPr>
                        <a:t>Big</a:t>
                      </a:r>
                      <a:endParaRPr sz="400">
                        <a:latin typeface="Arial MT"/>
                        <a:cs typeface="Arial MT"/>
                      </a:endParaRPr>
                    </a:p>
                  </a:txBody>
                  <a:tcPr marL="0" marR="0" marT="0" marB="0">
                    <a:lnL w="12700">
                      <a:solidFill>
                        <a:srgbClr val="000000"/>
                      </a:solidFill>
                      <a:prstDash val="solid"/>
                    </a:lnL>
                    <a:lnB w="9525">
                      <a:solidFill>
                        <a:srgbClr val="008000"/>
                      </a:solidFill>
                      <a:prstDash val="solid"/>
                    </a:lnB>
                  </a:tcPr>
                </a:tc>
                <a:tc>
                  <a:txBody>
                    <a:bodyPr/>
                    <a:lstStyle/>
                    <a:p>
                      <a:pPr marR="1270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R="635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R="381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762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R="3175"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4445"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L="16510"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L="9525"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R="110489" algn="ctr">
                        <a:lnSpc>
                          <a:spcPts val="745"/>
                        </a:lnSpc>
                      </a:pPr>
                      <a:r>
                        <a:rPr sz="400" dirty="0">
                          <a:latin typeface="Arial MT"/>
                          <a:cs typeface="Arial MT"/>
                        </a:rPr>
                        <a:t>1</a:t>
                      </a:r>
                      <a:endParaRPr sz="400">
                        <a:latin typeface="Arial MT"/>
                        <a:cs typeface="Arial MT"/>
                      </a:endParaRPr>
                    </a:p>
                  </a:txBody>
                  <a:tcPr marL="0" marR="0" marT="0" marB="0">
                    <a:lnR w="12700">
                      <a:solidFill>
                        <a:srgbClr val="000000"/>
                      </a:solidFill>
                      <a:prstDash val="solid"/>
                    </a:lnR>
                    <a:lnB w="9525">
                      <a:solidFill>
                        <a:srgbClr val="008000"/>
                      </a:solidFill>
                      <a:prstDash val="solid"/>
                    </a:lnB>
                  </a:tcPr>
                </a:tc>
              </a:tr>
              <a:tr h="487950">
                <a:tc>
                  <a:txBody>
                    <a:bodyPr/>
                    <a:lstStyle/>
                    <a:p>
                      <a:pPr marL="732155">
                        <a:lnSpc>
                          <a:spcPts val="685"/>
                        </a:lnSpc>
                      </a:pPr>
                      <a:r>
                        <a:rPr sz="400" spc="70" dirty="0">
                          <a:latin typeface="Arial MT"/>
                          <a:cs typeface="Arial MT"/>
                        </a:rPr>
                        <a:t>2</a:t>
                      </a:r>
                      <a:r>
                        <a:rPr sz="400" spc="-30" dirty="0">
                          <a:latin typeface="Arial MT"/>
                          <a:cs typeface="Arial MT"/>
                        </a:rPr>
                        <a:t> </a:t>
                      </a:r>
                      <a:r>
                        <a:rPr sz="400" spc="45" dirty="0">
                          <a:latin typeface="Arial MT"/>
                          <a:cs typeface="Arial MT"/>
                        </a:rPr>
                        <a:t>legs</a:t>
                      </a:r>
                      <a:endParaRPr sz="400">
                        <a:latin typeface="Arial MT"/>
                        <a:cs typeface="Arial MT"/>
                      </a:endParaRPr>
                    </a:p>
                  </a:txBody>
                  <a:tcPr marL="0" marR="0" marT="0" marB="0">
                    <a:lnL w="12700">
                      <a:solidFill>
                        <a:srgbClr val="000000"/>
                      </a:solidFill>
                      <a:prstDash val="solid"/>
                    </a:lnL>
                    <a:lnT w="9525">
                      <a:solidFill>
                        <a:srgbClr val="008000"/>
                      </a:solidFill>
                      <a:prstDash val="solid"/>
                    </a:lnT>
                  </a:tcPr>
                </a:tc>
                <a:tc>
                  <a:txBody>
                    <a:bodyPr/>
                    <a:lstStyle/>
                    <a:p>
                      <a:pPr marR="1270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R="635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R="381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L="762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R="3175"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4445"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1651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9525"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R="110489" algn="ctr">
                        <a:lnSpc>
                          <a:spcPts val="685"/>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lnT w="9525">
                      <a:solidFill>
                        <a:srgbClr val="008000"/>
                      </a:solidFill>
                      <a:prstDash val="solid"/>
                    </a:lnT>
                  </a:tcPr>
                </a:tc>
              </a:tr>
              <a:tr h="487950">
                <a:tc>
                  <a:txBody>
                    <a:bodyPr/>
                    <a:lstStyle/>
                    <a:p>
                      <a:pPr marL="732155">
                        <a:lnSpc>
                          <a:spcPts val="655"/>
                        </a:lnSpc>
                      </a:pPr>
                      <a:r>
                        <a:rPr sz="400" spc="70" dirty="0">
                          <a:latin typeface="Arial MT"/>
                          <a:cs typeface="Arial MT"/>
                        </a:rPr>
                        <a:t>4</a:t>
                      </a:r>
                      <a:r>
                        <a:rPr sz="400" spc="-30" dirty="0">
                          <a:latin typeface="Arial MT"/>
                          <a:cs typeface="Arial MT"/>
                        </a:rPr>
                        <a:t> </a:t>
                      </a:r>
                      <a:r>
                        <a:rPr sz="400" spc="45" dirty="0">
                          <a:latin typeface="Arial MT"/>
                          <a:cs typeface="Arial MT"/>
                        </a:rPr>
                        <a:t>legs</a:t>
                      </a:r>
                      <a:endParaRPr sz="400">
                        <a:latin typeface="Arial MT"/>
                        <a:cs typeface="Arial MT"/>
                      </a:endParaRPr>
                    </a:p>
                  </a:txBody>
                  <a:tcPr marL="0" marR="0" marT="0" marB="0">
                    <a:lnL w="12700">
                      <a:solidFill>
                        <a:srgbClr val="000000"/>
                      </a:solidFill>
                      <a:prstDash val="solid"/>
                    </a:lnL>
                  </a:tcPr>
                </a:tc>
                <a:tc>
                  <a:txBody>
                    <a:bodyPr/>
                    <a:lstStyle/>
                    <a:p>
                      <a:pPr marR="1270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635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381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762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3175"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4445"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1651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9525"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R="110489" algn="ctr">
                        <a:lnSpc>
                          <a:spcPts val="655"/>
                        </a:lnSpc>
                      </a:pPr>
                      <a:r>
                        <a:rPr sz="400" dirty="0">
                          <a:latin typeface="Arial MT"/>
                          <a:cs typeface="Arial MT"/>
                        </a:rPr>
                        <a:t>1</a:t>
                      </a:r>
                      <a:endParaRPr sz="400">
                        <a:latin typeface="Arial MT"/>
                        <a:cs typeface="Arial MT"/>
                      </a:endParaRPr>
                    </a:p>
                  </a:txBody>
                  <a:tcPr marL="0" marR="0" marT="0" marB="0">
                    <a:lnR w="12700">
                      <a:solidFill>
                        <a:srgbClr val="000000"/>
                      </a:solidFill>
                      <a:prstDash val="solid"/>
                    </a:lnR>
                  </a:tcPr>
                </a:tc>
              </a:tr>
              <a:tr h="154155">
                <a:tc>
                  <a:txBody>
                    <a:bodyPr/>
                    <a:lstStyle/>
                    <a:p>
                      <a:pPr marL="210820">
                        <a:lnSpc>
                          <a:spcPts val="685"/>
                        </a:lnSpc>
                        <a:tabLst>
                          <a:tab pos="780415" algn="l"/>
                        </a:tabLst>
                      </a:pPr>
                      <a:r>
                        <a:rPr sz="500" spc="-5" dirty="0">
                          <a:latin typeface="Tahoma"/>
                          <a:cs typeface="Tahoma"/>
                        </a:rPr>
                        <a:t>has	</a:t>
                      </a:r>
                      <a:r>
                        <a:rPr sz="500" spc="67" baseline="3968" dirty="0">
                          <a:latin typeface="Arial MT"/>
                          <a:cs typeface="Arial MT"/>
                        </a:rPr>
                        <a:t>Hair</a:t>
                      </a:r>
                      <a:endParaRPr sz="500" baseline="3968">
                        <a:latin typeface="Arial MT"/>
                        <a:cs typeface="Arial MT"/>
                      </a:endParaRPr>
                    </a:p>
                  </a:txBody>
                  <a:tcPr marL="0" marR="0" marT="0" marB="0">
                    <a:lnL w="12700">
                      <a:solidFill>
                        <a:srgbClr val="000000"/>
                      </a:solidFill>
                      <a:prstDash val="solid"/>
                    </a:lnL>
                  </a:tcPr>
                </a:tc>
                <a:tc>
                  <a:txBody>
                    <a:bodyPr/>
                    <a:lstStyle/>
                    <a:p>
                      <a:pPr marR="1270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R="635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R="381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762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R="3175"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L="4445"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L="16510"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L="9525"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R="110489" algn="ctr">
                        <a:lnSpc>
                          <a:spcPts val="685"/>
                        </a:lnSpc>
                      </a:pPr>
                      <a:r>
                        <a:rPr sz="400" dirty="0">
                          <a:latin typeface="Arial MT"/>
                          <a:cs typeface="Arial MT"/>
                        </a:rPr>
                        <a:t>1</a:t>
                      </a:r>
                      <a:endParaRPr sz="400">
                        <a:latin typeface="Arial MT"/>
                        <a:cs typeface="Arial MT"/>
                      </a:endParaRPr>
                    </a:p>
                  </a:txBody>
                  <a:tcPr marL="0" marR="0" marT="0" marB="0">
                    <a:lnR w="12700">
                      <a:solidFill>
                        <a:srgbClr val="000000"/>
                      </a:solidFill>
                      <a:prstDash val="solid"/>
                    </a:lnR>
                  </a:tcPr>
                </a:tc>
              </a:tr>
              <a:tr h="73077">
                <a:tc>
                  <a:txBody>
                    <a:bodyPr/>
                    <a:lstStyle/>
                    <a:p>
                      <a:pPr marR="113664" algn="r">
                        <a:lnSpc>
                          <a:spcPts val="685"/>
                        </a:lnSpc>
                      </a:pPr>
                      <a:r>
                        <a:rPr sz="400" spc="60" dirty="0">
                          <a:latin typeface="Arial MT"/>
                          <a:cs typeface="Arial MT"/>
                        </a:rPr>
                        <a:t>Hooves</a:t>
                      </a:r>
                      <a:endParaRPr sz="400">
                        <a:latin typeface="Arial MT"/>
                        <a:cs typeface="Arial MT"/>
                      </a:endParaRPr>
                    </a:p>
                  </a:txBody>
                  <a:tcPr marL="0" marR="0" marT="0" marB="0">
                    <a:lnL w="12700">
                      <a:solidFill>
                        <a:srgbClr val="000000"/>
                      </a:solidFill>
                      <a:prstDash val="solid"/>
                    </a:lnL>
                  </a:tcPr>
                </a:tc>
                <a:tc>
                  <a:txBody>
                    <a:bodyPr/>
                    <a:lstStyle/>
                    <a:p>
                      <a:pPr marR="1270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R="635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R="381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762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R="3175"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4445"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1651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L="9525"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R="110489" algn="ctr">
                        <a:lnSpc>
                          <a:spcPts val="685"/>
                        </a:lnSpc>
                      </a:pPr>
                      <a:r>
                        <a:rPr sz="400" dirty="0">
                          <a:latin typeface="Arial MT"/>
                          <a:cs typeface="Arial MT"/>
                        </a:rPr>
                        <a:t>1</a:t>
                      </a:r>
                      <a:endParaRPr sz="400">
                        <a:latin typeface="Arial MT"/>
                        <a:cs typeface="Arial MT"/>
                      </a:endParaRPr>
                    </a:p>
                  </a:txBody>
                  <a:tcPr marL="0" marR="0" marT="0" marB="0">
                    <a:lnR w="12700">
                      <a:solidFill>
                        <a:srgbClr val="000000"/>
                      </a:solidFill>
                      <a:prstDash val="solid"/>
                    </a:lnR>
                  </a:tcPr>
                </a:tc>
              </a:tr>
              <a:tr h="322001">
                <a:tc>
                  <a:txBody>
                    <a:bodyPr/>
                    <a:lstStyle/>
                    <a:p>
                      <a:pPr marL="742315">
                        <a:lnSpc>
                          <a:spcPts val="655"/>
                        </a:lnSpc>
                      </a:pPr>
                      <a:r>
                        <a:rPr sz="400" spc="70" dirty="0">
                          <a:latin typeface="Arial MT"/>
                          <a:cs typeface="Arial MT"/>
                        </a:rPr>
                        <a:t>Mane</a:t>
                      </a:r>
                      <a:endParaRPr sz="400">
                        <a:latin typeface="Arial MT"/>
                        <a:cs typeface="Arial MT"/>
                      </a:endParaRPr>
                    </a:p>
                  </a:txBody>
                  <a:tcPr marL="0" marR="0" marT="0" marB="0">
                    <a:lnL w="12700">
                      <a:solidFill>
                        <a:srgbClr val="000000"/>
                      </a:solidFill>
                      <a:prstDash val="solid"/>
                    </a:lnL>
                  </a:tcPr>
                </a:tc>
                <a:tc>
                  <a:txBody>
                    <a:bodyPr/>
                    <a:lstStyle/>
                    <a:p>
                      <a:pPr marR="1270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635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381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762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3175"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4445"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1651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9525"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R="110489" algn="ctr">
                        <a:lnSpc>
                          <a:spcPts val="655"/>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tcPr>
                </a:tc>
              </a:tr>
              <a:tr h="73077">
                <a:tc>
                  <a:txBody>
                    <a:bodyPr/>
                    <a:lstStyle/>
                    <a:p>
                      <a:pPr marR="75565" algn="r">
                        <a:lnSpc>
                          <a:spcPts val="745"/>
                        </a:lnSpc>
                      </a:pPr>
                      <a:r>
                        <a:rPr sz="400" spc="50" dirty="0">
                          <a:latin typeface="Arial MT"/>
                          <a:cs typeface="Arial MT"/>
                        </a:rPr>
                        <a:t>Feathers</a:t>
                      </a:r>
                      <a:endParaRPr sz="400">
                        <a:latin typeface="Arial MT"/>
                        <a:cs typeface="Arial MT"/>
                      </a:endParaRPr>
                    </a:p>
                  </a:txBody>
                  <a:tcPr marL="0" marR="0" marT="0" marB="0">
                    <a:lnL w="12700">
                      <a:solidFill>
                        <a:srgbClr val="000000"/>
                      </a:solidFill>
                      <a:prstDash val="solid"/>
                    </a:lnL>
                    <a:lnB w="9525">
                      <a:solidFill>
                        <a:srgbClr val="008000"/>
                      </a:solidFill>
                      <a:prstDash val="solid"/>
                    </a:lnB>
                  </a:tcPr>
                </a:tc>
                <a:tc>
                  <a:txBody>
                    <a:bodyPr/>
                    <a:lstStyle/>
                    <a:p>
                      <a:pPr marR="12700"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R="6350"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R="3810"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L="7620"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R="3175" algn="ctr">
                        <a:lnSpc>
                          <a:spcPts val="745"/>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4445"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16510"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9525" algn="ctr">
                        <a:lnSpc>
                          <a:spcPts val="745"/>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R="110489" algn="ctr">
                        <a:lnSpc>
                          <a:spcPts val="745"/>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lnB w="9525">
                      <a:solidFill>
                        <a:srgbClr val="008000"/>
                      </a:solidFill>
                      <a:prstDash val="solid"/>
                    </a:lnB>
                  </a:tcPr>
                </a:tc>
              </a:tr>
              <a:tr h="73077">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T w="9525">
                      <a:solidFill>
                        <a:srgbClr val="008000"/>
                      </a:solidFill>
                      <a:prstDash val="solid"/>
                    </a:lnT>
                  </a:tcPr>
                </a:tc>
                <a:tc>
                  <a:txBody>
                    <a:bodyPr/>
                    <a:lstStyle/>
                    <a:p>
                      <a:pPr marR="1270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R="635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R="381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762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R="3175"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4445"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L="254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marL="16510" algn="ctr">
                        <a:lnSpc>
                          <a:spcPts val="685"/>
                        </a:lnSpc>
                      </a:pPr>
                      <a:r>
                        <a:rPr sz="400" dirty="0">
                          <a:latin typeface="Arial MT"/>
                          <a:cs typeface="Arial MT"/>
                        </a:rPr>
                        <a:t>1</a:t>
                      </a:r>
                      <a:endParaRPr sz="400">
                        <a:latin typeface="Arial MT"/>
                        <a:cs typeface="Arial MT"/>
                      </a:endParaRPr>
                    </a:p>
                  </a:txBody>
                  <a:tcPr marL="0" marR="0" marT="0" marB="0">
                    <a:lnT w="9525">
                      <a:solidFill>
                        <a:srgbClr val="008000"/>
                      </a:solidFill>
                      <a:prstDash val="solid"/>
                    </a:lnT>
                  </a:tcPr>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L="9525" algn="ctr">
                        <a:lnSpc>
                          <a:spcPts val="685"/>
                        </a:lnSpc>
                      </a:pPr>
                      <a:r>
                        <a:rPr sz="400" dirty="0">
                          <a:latin typeface="Arial MT"/>
                          <a:cs typeface="Arial MT"/>
                        </a:rPr>
                        <a:t>0</a:t>
                      </a:r>
                      <a:endParaRPr sz="400">
                        <a:latin typeface="Arial MT"/>
                        <a:cs typeface="Arial MT"/>
                      </a:endParaRPr>
                    </a:p>
                  </a:txBody>
                  <a:tcPr marL="0" marR="0" marT="0" marB="0">
                    <a:lnT w="9525">
                      <a:solidFill>
                        <a:srgbClr val="008000"/>
                      </a:solidFill>
                      <a:prstDash val="solid"/>
                    </a:lnT>
                  </a:tcPr>
                </a:tc>
                <a:tc>
                  <a:txBody>
                    <a:bodyPr/>
                    <a:lstStyle/>
                    <a:p>
                      <a:pPr marR="110489" algn="ctr">
                        <a:lnSpc>
                          <a:spcPts val="685"/>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lnT w="9525">
                      <a:solidFill>
                        <a:srgbClr val="008000"/>
                      </a:solidFill>
                      <a:prstDash val="solid"/>
                    </a:lnT>
                  </a:tcPr>
                </a:tc>
              </a:tr>
              <a:tr h="73077">
                <a:tc>
                  <a:txBody>
                    <a:bodyPr/>
                    <a:lstStyle/>
                    <a:p>
                      <a:pPr marR="184150" algn="r">
                        <a:lnSpc>
                          <a:spcPts val="655"/>
                        </a:lnSpc>
                      </a:pPr>
                      <a:r>
                        <a:rPr sz="400" spc="75" dirty="0">
                          <a:latin typeface="Arial MT"/>
                          <a:cs typeface="Arial MT"/>
                        </a:rPr>
                        <a:t>Run</a:t>
                      </a:r>
                      <a:endParaRPr sz="400">
                        <a:latin typeface="Arial MT"/>
                        <a:cs typeface="Arial MT"/>
                      </a:endParaRPr>
                    </a:p>
                  </a:txBody>
                  <a:tcPr marL="0" marR="0" marT="0" marB="0">
                    <a:lnL w="12700">
                      <a:solidFill>
                        <a:srgbClr val="000000"/>
                      </a:solidFill>
                      <a:prstDash val="solid"/>
                    </a:lnL>
                  </a:tcPr>
                </a:tc>
                <a:tc>
                  <a:txBody>
                    <a:bodyPr/>
                    <a:lstStyle/>
                    <a:p>
                      <a:pPr marR="1270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635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381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762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R="3175"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4445"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algn="ctr">
                        <a:lnSpc>
                          <a:spcPts val="65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16510"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L="9525" algn="ctr">
                        <a:lnSpc>
                          <a:spcPts val="655"/>
                        </a:lnSpc>
                      </a:pPr>
                      <a:r>
                        <a:rPr sz="400" dirty="0">
                          <a:latin typeface="Arial MT"/>
                          <a:cs typeface="Arial MT"/>
                        </a:rPr>
                        <a:t>1</a:t>
                      </a:r>
                      <a:endParaRPr sz="400">
                        <a:latin typeface="Arial MT"/>
                        <a:cs typeface="Arial MT"/>
                      </a:endParaRPr>
                    </a:p>
                  </a:txBody>
                  <a:tcPr marL="0" marR="0" marT="0" marB="0"/>
                </a:tc>
                <a:tc>
                  <a:txBody>
                    <a:bodyPr/>
                    <a:lstStyle/>
                    <a:p>
                      <a:pPr marR="110489" algn="ctr">
                        <a:lnSpc>
                          <a:spcPts val="655"/>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tcPr>
                </a:tc>
              </a:tr>
              <a:tr h="156052">
                <a:tc>
                  <a:txBody>
                    <a:bodyPr/>
                    <a:lstStyle/>
                    <a:p>
                      <a:pPr marL="227965">
                        <a:lnSpc>
                          <a:spcPts val="685"/>
                        </a:lnSpc>
                        <a:tabLst>
                          <a:tab pos="799465" algn="l"/>
                        </a:tabLst>
                      </a:pPr>
                      <a:r>
                        <a:rPr sz="800" spc="-7" baseline="-16666" dirty="0">
                          <a:latin typeface="Tahoma"/>
                          <a:cs typeface="Tahoma"/>
                        </a:rPr>
                        <a:t>to	</a:t>
                      </a:r>
                      <a:r>
                        <a:rPr sz="400" spc="50" dirty="0">
                          <a:latin typeface="Arial MT"/>
                          <a:cs typeface="Arial MT"/>
                        </a:rPr>
                        <a:t>Fly</a:t>
                      </a:r>
                      <a:endParaRPr sz="400">
                        <a:latin typeface="Arial MT"/>
                        <a:cs typeface="Arial MT"/>
                      </a:endParaRPr>
                    </a:p>
                  </a:txBody>
                  <a:tcPr marL="0" marR="0" marT="0" marB="0">
                    <a:lnL w="12700">
                      <a:solidFill>
                        <a:srgbClr val="000000"/>
                      </a:solidFill>
                      <a:prstDash val="solid"/>
                    </a:lnL>
                  </a:tcPr>
                </a:tc>
                <a:tc>
                  <a:txBody>
                    <a:bodyPr/>
                    <a:lstStyle/>
                    <a:p>
                      <a:pPr marR="12700"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R="635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R="381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7620"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R="3175" algn="ctr">
                        <a:lnSpc>
                          <a:spcPts val="685"/>
                        </a:lnSpc>
                      </a:pPr>
                      <a:r>
                        <a:rPr sz="400" dirty="0">
                          <a:latin typeface="Arial MT"/>
                          <a:cs typeface="Arial MT"/>
                        </a:rPr>
                        <a:t>1</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4445"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254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16510"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L="9525" algn="ctr">
                        <a:lnSpc>
                          <a:spcPts val="685"/>
                        </a:lnSpc>
                      </a:pPr>
                      <a:r>
                        <a:rPr sz="400" dirty="0">
                          <a:latin typeface="Arial MT"/>
                          <a:cs typeface="Arial MT"/>
                        </a:rPr>
                        <a:t>0</a:t>
                      </a:r>
                      <a:endParaRPr sz="400">
                        <a:latin typeface="Arial MT"/>
                        <a:cs typeface="Arial MT"/>
                      </a:endParaRPr>
                    </a:p>
                  </a:txBody>
                  <a:tcPr marL="0" marR="0" marT="0" marB="0"/>
                </a:tc>
                <a:tc>
                  <a:txBody>
                    <a:bodyPr/>
                    <a:lstStyle/>
                    <a:p>
                      <a:pPr marR="110489" algn="ctr">
                        <a:lnSpc>
                          <a:spcPts val="685"/>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tcPr>
                </a:tc>
              </a:tr>
              <a:tr h="366452">
                <a:tc>
                  <a:txBody>
                    <a:bodyPr/>
                    <a:lstStyle/>
                    <a:p>
                      <a:pPr marL="742315">
                        <a:lnSpc>
                          <a:spcPts val="780"/>
                        </a:lnSpc>
                      </a:pPr>
                      <a:r>
                        <a:rPr sz="400" spc="65" dirty="0">
                          <a:latin typeface="Arial MT"/>
                          <a:cs typeface="Arial MT"/>
                        </a:rPr>
                        <a:t>Swim</a:t>
                      </a:r>
                      <a:endParaRPr sz="400">
                        <a:latin typeface="Arial MT"/>
                        <a:cs typeface="Arial MT"/>
                      </a:endParaRPr>
                    </a:p>
                  </a:txBody>
                  <a:tcPr marL="0" marR="0" marT="0" marB="0">
                    <a:lnL w="12700">
                      <a:solidFill>
                        <a:srgbClr val="000000"/>
                      </a:solidFill>
                      <a:prstDash val="solid"/>
                    </a:lnL>
                    <a:lnB w="9525">
                      <a:solidFill>
                        <a:srgbClr val="008000"/>
                      </a:solidFill>
                      <a:prstDash val="solid"/>
                    </a:lnB>
                  </a:tcPr>
                </a:tc>
                <a:tc>
                  <a:txBody>
                    <a:bodyPr/>
                    <a:lstStyle/>
                    <a:p>
                      <a:pPr marR="12700"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R="6350"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R="3810" algn="ctr">
                        <a:lnSpc>
                          <a:spcPts val="780"/>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marL="7620" algn="ctr">
                        <a:lnSpc>
                          <a:spcPts val="780"/>
                        </a:lnSpc>
                      </a:pPr>
                      <a:r>
                        <a:rPr sz="400" dirty="0">
                          <a:latin typeface="Arial MT"/>
                          <a:cs typeface="Arial MT"/>
                        </a:rPr>
                        <a:t>1</a:t>
                      </a:r>
                      <a:endParaRPr sz="400">
                        <a:latin typeface="Arial MT"/>
                        <a:cs typeface="Arial MT"/>
                      </a:endParaRPr>
                    </a:p>
                  </a:txBody>
                  <a:tcPr marL="0" marR="0" marT="0" marB="0">
                    <a:lnB w="9525">
                      <a:solidFill>
                        <a:srgbClr val="008000"/>
                      </a:solidFill>
                      <a:prstDash val="solid"/>
                    </a:lnB>
                  </a:tcPr>
                </a:tc>
                <a:tc>
                  <a:txBody>
                    <a:bodyPr/>
                    <a:lstStyle/>
                    <a:p>
                      <a:pPr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R="3175"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4445"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2540"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16510"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L="9525" algn="ctr">
                        <a:lnSpc>
                          <a:spcPts val="780"/>
                        </a:lnSpc>
                      </a:pPr>
                      <a:r>
                        <a:rPr sz="400" dirty="0">
                          <a:latin typeface="Arial MT"/>
                          <a:cs typeface="Arial MT"/>
                        </a:rPr>
                        <a:t>0</a:t>
                      </a:r>
                      <a:endParaRPr sz="400">
                        <a:latin typeface="Arial MT"/>
                        <a:cs typeface="Arial MT"/>
                      </a:endParaRPr>
                    </a:p>
                  </a:txBody>
                  <a:tcPr marL="0" marR="0" marT="0" marB="0">
                    <a:lnB w="9525">
                      <a:solidFill>
                        <a:srgbClr val="008000"/>
                      </a:solidFill>
                      <a:prstDash val="solid"/>
                    </a:lnB>
                  </a:tcPr>
                </a:tc>
                <a:tc>
                  <a:txBody>
                    <a:bodyPr/>
                    <a:lstStyle/>
                    <a:p>
                      <a:pPr marR="110489" algn="ctr">
                        <a:lnSpc>
                          <a:spcPts val="780"/>
                        </a:lnSpc>
                      </a:pPr>
                      <a:r>
                        <a:rPr sz="400" dirty="0">
                          <a:latin typeface="Arial MT"/>
                          <a:cs typeface="Arial MT"/>
                        </a:rPr>
                        <a:t>0</a:t>
                      </a:r>
                      <a:endParaRPr sz="400">
                        <a:latin typeface="Arial MT"/>
                        <a:cs typeface="Arial MT"/>
                      </a:endParaRPr>
                    </a:p>
                  </a:txBody>
                  <a:tcPr marL="0" marR="0" marT="0" marB="0">
                    <a:lnR w="12700">
                      <a:solidFill>
                        <a:srgbClr val="000000"/>
                      </a:solidFill>
                      <a:prstDash val="solid"/>
                    </a:lnR>
                    <a:lnB w="9525">
                      <a:solidFill>
                        <a:srgbClr val="008000"/>
                      </a:solidFill>
                      <a:prstDash val="solid"/>
                    </a:lnB>
                  </a:tcPr>
                </a:tc>
              </a:tr>
              <a:tr h="207169">
                <a:tc gridSpan="17">
                  <a:txBody>
                    <a:bodyPr/>
                    <a:lstStyle/>
                    <a:p>
                      <a:pPr marL="971550" algn="ctr">
                        <a:lnSpc>
                          <a:spcPts val="2045"/>
                        </a:lnSpc>
                      </a:pPr>
                      <a:r>
                        <a:rPr sz="1000" spc="-5" dirty="0">
                          <a:solidFill>
                            <a:srgbClr val="C20F13"/>
                          </a:solidFill>
                          <a:latin typeface="Arial MT"/>
                          <a:cs typeface="Arial MT"/>
                        </a:rPr>
                        <a:t>peaceful</a:t>
                      </a:r>
                      <a:endParaRPr sz="1000">
                        <a:latin typeface="Arial MT"/>
                        <a:cs typeface="Arial MT"/>
                      </a:endParaRPr>
                    </a:p>
                  </a:txBody>
                  <a:tcPr marL="0" marR="0" marT="0" marB="0">
                    <a:lnL w="12700">
                      <a:solidFill>
                        <a:srgbClr val="000000"/>
                      </a:solidFill>
                      <a:prstDash val="solid"/>
                    </a:lnL>
                    <a:lnR w="12700">
                      <a:solidFill>
                        <a:srgbClr val="000000"/>
                      </a:solidFill>
                      <a:prstDash val="solid"/>
                    </a:lnR>
                    <a:lnT w="9525" cap="flat" cmpd="sng" algn="ctr">
                      <a:solidFill>
                        <a:srgbClr val="008000"/>
                      </a:solidFill>
                      <a:prstDash val="solid"/>
                      <a:round/>
                      <a:headEnd type="none" w="med" len="med"/>
                      <a:tailEnd type="none" w="med" len="me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
        <p:nvSpPr>
          <p:cNvPr id="15" name="object 15"/>
          <p:cNvSpPr txBox="1"/>
          <p:nvPr/>
        </p:nvSpPr>
        <p:spPr>
          <a:xfrm>
            <a:off x="3775736" y="2572234"/>
            <a:ext cx="418430" cy="313920"/>
          </a:xfrm>
          <a:prstGeom prst="rect">
            <a:avLst/>
          </a:prstGeom>
        </p:spPr>
        <p:txBody>
          <a:bodyPr vert="horz" wrap="square" lIns="0" tIns="6084" rIns="0" bIns="0" rtlCol="0">
            <a:spAutoFit/>
          </a:bodyPr>
          <a:lstStyle/>
          <a:p>
            <a:pPr marL="6405">
              <a:spcBef>
                <a:spcPts val="48"/>
              </a:spcBef>
            </a:pPr>
            <a:r>
              <a:rPr sz="1000" spc="-3" dirty="0">
                <a:solidFill>
                  <a:srgbClr val="C20F13"/>
                </a:solidFill>
                <a:latin typeface="Arial MT"/>
                <a:cs typeface="Arial MT"/>
              </a:rPr>
              <a:t>hunters</a:t>
            </a:r>
            <a:endParaRPr sz="1000">
              <a:latin typeface="Arial MT"/>
              <a:cs typeface="Arial MT"/>
            </a:endParaRPr>
          </a:p>
        </p:txBody>
      </p:sp>
      <p:grpSp>
        <p:nvGrpSpPr>
          <p:cNvPr id="16" name="object 16"/>
          <p:cNvGrpSpPr/>
          <p:nvPr/>
        </p:nvGrpSpPr>
        <p:grpSpPr>
          <a:xfrm>
            <a:off x="1099317" y="1509143"/>
            <a:ext cx="2645365" cy="1634884"/>
            <a:chOff x="2180463" y="2990595"/>
            <a:chExt cx="5247005" cy="3239770"/>
          </a:xfrm>
        </p:grpSpPr>
        <p:pic>
          <p:nvPicPr>
            <p:cNvPr id="17" name="object 17"/>
            <p:cNvPicPr/>
            <p:nvPr/>
          </p:nvPicPr>
          <p:blipFill>
            <a:blip r:embed="rId2" cstate="print"/>
            <a:stretch>
              <a:fillRect/>
            </a:stretch>
          </p:blipFill>
          <p:spPr>
            <a:xfrm>
              <a:off x="2513076" y="3147059"/>
              <a:ext cx="4570476" cy="3083052"/>
            </a:xfrm>
            <a:prstGeom prst="rect">
              <a:avLst/>
            </a:prstGeom>
          </p:spPr>
        </p:pic>
        <p:sp>
          <p:nvSpPr>
            <p:cNvPr id="18" name="object 18"/>
            <p:cNvSpPr/>
            <p:nvPr/>
          </p:nvSpPr>
          <p:spPr>
            <a:xfrm>
              <a:off x="2180463" y="4636007"/>
              <a:ext cx="5247005" cy="1132205"/>
            </a:xfrm>
            <a:custGeom>
              <a:avLst/>
              <a:gdLst/>
              <a:ahLst/>
              <a:cxnLst/>
              <a:rect l="l" t="t" r="r" b="b"/>
              <a:pathLst>
                <a:path w="5247005" h="1132204">
                  <a:moveTo>
                    <a:pt x="890397" y="0"/>
                  </a:moveTo>
                  <a:lnTo>
                    <a:pt x="813435" y="36449"/>
                  </a:lnTo>
                  <a:lnTo>
                    <a:pt x="838327" y="56007"/>
                  </a:lnTo>
                  <a:lnTo>
                    <a:pt x="0" y="1123835"/>
                  </a:lnTo>
                  <a:lnTo>
                    <a:pt x="9906" y="1131684"/>
                  </a:lnTo>
                  <a:lnTo>
                    <a:pt x="848347" y="63893"/>
                  </a:lnTo>
                  <a:lnTo>
                    <a:pt x="873252" y="83439"/>
                  </a:lnTo>
                  <a:lnTo>
                    <a:pt x="880948" y="45974"/>
                  </a:lnTo>
                  <a:lnTo>
                    <a:pt x="890397" y="0"/>
                  </a:lnTo>
                  <a:close/>
                </a:path>
                <a:path w="5247005" h="1132204">
                  <a:moveTo>
                    <a:pt x="5246497" y="594626"/>
                  </a:moveTo>
                  <a:lnTo>
                    <a:pt x="5245481" y="581926"/>
                  </a:lnTo>
                  <a:lnTo>
                    <a:pt x="3907117" y="694397"/>
                  </a:lnTo>
                  <a:lnTo>
                    <a:pt x="3904488" y="662813"/>
                  </a:lnTo>
                  <a:lnTo>
                    <a:pt x="3831717" y="707136"/>
                  </a:lnTo>
                  <a:lnTo>
                    <a:pt x="3910838" y="738759"/>
                  </a:lnTo>
                  <a:lnTo>
                    <a:pt x="3908272" y="708152"/>
                  </a:lnTo>
                  <a:lnTo>
                    <a:pt x="3908183" y="707085"/>
                  </a:lnTo>
                  <a:lnTo>
                    <a:pt x="5246497" y="594626"/>
                  </a:lnTo>
                  <a:close/>
                </a:path>
              </a:pathLst>
            </a:custGeom>
            <a:solidFill>
              <a:srgbClr val="C20F13"/>
            </a:solidFill>
          </p:spPr>
          <p:txBody>
            <a:bodyPr wrap="square" lIns="0" tIns="0" rIns="0" bIns="0" rtlCol="0"/>
            <a:lstStyle/>
            <a:p>
              <a:endParaRPr/>
            </a:p>
          </p:txBody>
        </p:sp>
        <p:pic>
          <p:nvPicPr>
            <p:cNvPr id="19" name="object 19"/>
            <p:cNvPicPr/>
            <p:nvPr/>
          </p:nvPicPr>
          <p:blipFill>
            <a:blip r:embed="rId3" cstate="print"/>
            <a:stretch>
              <a:fillRect/>
            </a:stretch>
          </p:blipFill>
          <p:spPr>
            <a:xfrm>
              <a:off x="2721864" y="3782567"/>
              <a:ext cx="568451" cy="853440"/>
            </a:xfrm>
            <a:prstGeom prst="rect">
              <a:avLst/>
            </a:prstGeom>
          </p:spPr>
        </p:pic>
        <p:pic>
          <p:nvPicPr>
            <p:cNvPr id="20" name="object 20"/>
            <p:cNvPicPr/>
            <p:nvPr/>
          </p:nvPicPr>
          <p:blipFill>
            <a:blip r:embed="rId4" cstate="print"/>
            <a:stretch>
              <a:fillRect/>
            </a:stretch>
          </p:blipFill>
          <p:spPr>
            <a:xfrm>
              <a:off x="3442716" y="4503419"/>
              <a:ext cx="481584" cy="720851"/>
            </a:xfrm>
            <a:prstGeom prst="rect">
              <a:avLst/>
            </a:prstGeom>
          </p:spPr>
        </p:pic>
        <p:pic>
          <p:nvPicPr>
            <p:cNvPr id="21" name="object 21"/>
            <p:cNvPicPr/>
            <p:nvPr/>
          </p:nvPicPr>
          <p:blipFill>
            <a:blip r:embed="rId5" cstate="print"/>
            <a:stretch>
              <a:fillRect/>
            </a:stretch>
          </p:blipFill>
          <p:spPr>
            <a:xfrm>
              <a:off x="3875532" y="4288535"/>
              <a:ext cx="475488" cy="574548"/>
            </a:xfrm>
            <a:prstGeom prst="rect">
              <a:avLst/>
            </a:prstGeom>
          </p:spPr>
        </p:pic>
        <p:pic>
          <p:nvPicPr>
            <p:cNvPr id="22" name="object 22"/>
            <p:cNvPicPr/>
            <p:nvPr/>
          </p:nvPicPr>
          <p:blipFill>
            <a:blip r:embed="rId6" cstate="print"/>
            <a:stretch>
              <a:fillRect/>
            </a:stretch>
          </p:blipFill>
          <p:spPr>
            <a:xfrm>
              <a:off x="3803904" y="5440679"/>
              <a:ext cx="864108" cy="565404"/>
            </a:xfrm>
            <a:prstGeom prst="rect">
              <a:avLst/>
            </a:prstGeom>
          </p:spPr>
        </p:pic>
        <p:pic>
          <p:nvPicPr>
            <p:cNvPr id="23" name="object 23"/>
            <p:cNvPicPr/>
            <p:nvPr/>
          </p:nvPicPr>
          <p:blipFill>
            <a:blip r:embed="rId7" cstate="print"/>
            <a:stretch>
              <a:fillRect/>
            </a:stretch>
          </p:blipFill>
          <p:spPr>
            <a:xfrm>
              <a:off x="5027676" y="5655563"/>
              <a:ext cx="720851" cy="542544"/>
            </a:xfrm>
            <a:prstGeom prst="rect">
              <a:avLst/>
            </a:prstGeom>
          </p:spPr>
        </p:pic>
        <p:pic>
          <p:nvPicPr>
            <p:cNvPr id="24" name="object 24"/>
            <p:cNvPicPr/>
            <p:nvPr/>
          </p:nvPicPr>
          <p:blipFill>
            <a:blip r:embed="rId8" cstate="print"/>
            <a:stretch>
              <a:fillRect/>
            </a:stretch>
          </p:blipFill>
          <p:spPr>
            <a:xfrm>
              <a:off x="5099304" y="4864607"/>
              <a:ext cx="530351" cy="790956"/>
            </a:xfrm>
            <a:prstGeom prst="rect">
              <a:avLst/>
            </a:prstGeom>
          </p:spPr>
        </p:pic>
        <p:pic>
          <p:nvPicPr>
            <p:cNvPr id="25" name="object 25"/>
            <p:cNvPicPr/>
            <p:nvPr/>
          </p:nvPicPr>
          <p:blipFill>
            <a:blip r:embed="rId9" cstate="print"/>
            <a:stretch>
              <a:fillRect/>
            </a:stretch>
          </p:blipFill>
          <p:spPr>
            <a:xfrm>
              <a:off x="4882895" y="4143755"/>
              <a:ext cx="937260" cy="699515"/>
            </a:xfrm>
            <a:prstGeom prst="rect">
              <a:avLst/>
            </a:prstGeom>
          </p:spPr>
        </p:pic>
        <p:pic>
          <p:nvPicPr>
            <p:cNvPr id="26" name="object 26"/>
            <p:cNvPicPr/>
            <p:nvPr/>
          </p:nvPicPr>
          <p:blipFill>
            <a:blip r:embed="rId10" cstate="print"/>
            <a:stretch>
              <a:fillRect/>
            </a:stretch>
          </p:blipFill>
          <p:spPr>
            <a:xfrm>
              <a:off x="6178296" y="5367527"/>
              <a:ext cx="792479" cy="768096"/>
            </a:xfrm>
            <a:prstGeom prst="rect">
              <a:avLst/>
            </a:prstGeom>
          </p:spPr>
        </p:pic>
        <p:pic>
          <p:nvPicPr>
            <p:cNvPr id="27" name="object 27"/>
            <p:cNvPicPr/>
            <p:nvPr/>
          </p:nvPicPr>
          <p:blipFill>
            <a:blip r:embed="rId11" cstate="print"/>
            <a:stretch>
              <a:fillRect/>
            </a:stretch>
          </p:blipFill>
          <p:spPr>
            <a:xfrm>
              <a:off x="6106667" y="3710939"/>
              <a:ext cx="865632" cy="647700"/>
            </a:xfrm>
            <a:prstGeom prst="rect">
              <a:avLst/>
            </a:prstGeom>
          </p:spPr>
        </p:pic>
        <p:pic>
          <p:nvPicPr>
            <p:cNvPr id="28" name="object 28"/>
            <p:cNvPicPr/>
            <p:nvPr/>
          </p:nvPicPr>
          <p:blipFill>
            <a:blip r:embed="rId12" cstate="print"/>
            <a:stretch>
              <a:fillRect/>
            </a:stretch>
          </p:blipFill>
          <p:spPr>
            <a:xfrm>
              <a:off x="6178296" y="4575047"/>
              <a:ext cx="792479" cy="541019"/>
            </a:xfrm>
            <a:prstGeom prst="rect">
              <a:avLst/>
            </a:prstGeom>
          </p:spPr>
        </p:pic>
        <p:pic>
          <p:nvPicPr>
            <p:cNvPr id="29" name="object 29"/>
            <p:cNvPicPr/>
            <p:nvPr/>
          </p:nvPicPr>
          <p:blipFill>
            <a:blip r:embed="rId13" cstate="print"/>
            <a:stretch>
              <a:fillRect/>
            </a:stretch>
          </p:blipFill>
          <p:spPr>
            <a:xfrm>
              <a:off x="3803904" y="3134867"/>
              <a:ext cx="697991" cy="568452"/>
            </a:xfrm>
            <a:prstGeom prst="rect">
              <a:avLst/>
            </a:prstGeom>
          </p:spPr>
        </p:pic>
        <p:pic>
          <p:nvPicPr>
            <p:cNvPr id="30" name="object 30"/>
            <p:cNvPicPr/>
            <p:nvPr/>
          </p:nvPicPr>
          <p:blipFill>
            <a:blip r:embed="rId14" cstate="print"/>
            <a:stretch>
              <a:fillRect/>
            </a:stretch>
          </p:blipFill>
          <p:spPr>
            <a:xfrm>
              <a:off x="4378452" y="3496055"/>
              <a:ext cx="720851" cy="541020"/>
            </a:xfrm>
            <a:prstGeom prst="rect">
              <a:avLst/>
            </a:prstGeom>
          </p:spPr>
        </p:pic>
        <p:pic>
          <p:nvPicPr>
            <p:cNvPr id="31" name="object 31"/>
            <p:cNvPicPr/>
            <p:nvPr/>
          </p:nvPicPr>
          <p:blipFill>
            <a:blip r:embed="rId15" cstate="print"/>
            <a:stretch>
              <a:fillRect/>
            </a:stretch>
          </p:blipFill>
          <p:spPr>
            <a:xfrm>
              <a:off x="5530596" y="3134867"/>
              <a:ext cx="493775" cy="647699"/>
            </a:xfrm>
            <a:prstGeom prst="rect">
              <a:avLst/>
            </a:prstGeom>
          </p:spPr>
        </p:pic>
        <p:pic>
          <p:nvPicPr>
            <p:cNvPr id="32" name="object 32"/>
            <p:cNvPicPr/>
            <p:nvPr/>
          </p:nvPicPr>
          <p:blipFill>
            <a:blip r:embed="rId16" cstate="print"/>
            <a:stretch>
              <a:fillRect/>
            </a:stretch>
          </p:blipFill>
          <p:spPr>
            <a:xfrm>
              <a:off x="2651760" y="5655563"/>
              <a:ext cx="771143" cy="556260"/>
            </a:xfrm>
            <a:prstGeom prst="rect">
              <a:avLst/>
            </a:prstGeom>
          </p:spPr>
        </p:pic>
        <p:sp>
          <p:nvSpPr>
            <p:cNvPr id="33" name="object 33"/>
            <p:cNvSpPr/>
            <p:nvPr/>
          </p:nvSpPr>
          <p:spPr>
            <a:xfrm>
              <a:off x="5049266" y="2990595"/>
              <a:ext cx="146685" cy="720725"/>
            </a:xfrm>
            <a:custGeom>
              <a:avLst/>
              <a:gdLst/>
              <a:ahLst/>
              <a:cxnLst/>
              <a:rect l="l" t="t" r="r" b="b"/>
              <a:pathLst>
                <a:path w="146685" h="720725">
                  <a:moveTo>
                    <a:pt x="0" y="639063"/>
                  </a:moveTo>
                  <a:lnTo>
                    <a:pt x="25654" y="720343"/>
                  </a:lnTo>
                  <a:lnTo>
                    <a:pt x="69822" y="658621"/>
                  </a:lnTo>
                  <a:lnTo>
                    <a:pt x="41910" y="658621"/>
                  </a:lnTo>
                  <a:lnTo>
                    <a:pt x="29337" y="656589"/>
                  </a:lnTo>
                  <a:lnTo>
                    <a:pt x="31324" y="644090"/>
                  </a:lnTo>
                  <a:lnTo>
                    <a:pt x="0" y="639063"/>
                  </a:lnTo>
                  <a:close/>
                </a:path>
                <a:path w="146685" h="720725">
                  <a:moveTo>
                    <a:pt x="31324" y="644090"/>
                  </a:moveTo>
                  <a:lnTo>
                    <a:pt x="29337" y="656589"/>
                  </a:lnTo>
                  <a:lnTo>
                    <a:pt x="41910" y="658621"/>
                  </a:lnTo>
                  <a:lnTo>
                    <a:pt x="43897" y="646108"/>
                  </a:lnTo>
                  <a:lnTo>
                    <a:pt x="31324" y="644090"/>
                  </a:lnTo>
                  <a:close/>
                </a:path>
                <a:path w="146685" h="720725">
                  <a:moveTo>
                    <a:pt x="43897" y="646108"/>
                  </a:moveTo>
                  <a:lnTo>
                    <a:pt x="41910" y="658621"/>
                  </a:lnTo>
                  <a:lnTo>
                    <a:pt x="69822" y="658621"/>
                  </a:lnTo>
                  <a:lnTo>
                    <a:pt x="75184" y="651128"/>
                  </a:lnTo>
                  <a:lnTo>
                    <a:pt x="43897" y="646108"/>
                  </a:lnTo>
                  <a:close/>
                </a:path>
                <a:path w="146685" h="720725">
                  <a:moveTo>
                    <a:pt x="133731" y="0"/>
                  </a:moveTo>
                  <a:lnTo>
                    <a:pt x="31324" y="644090"/>
                  </a:lnTo>
                  <a:lnTo>
                    <a:pt x="43897" y="646108"/>
                  </a:lnTo>
                  <a:lnTo>
                    <a:pt x="146176" y="2031"/>
                  </a:lnTo>
                  <a:lnTo>
                    <a:pt x="133731" y="0"/>
                  </a:lnTo>
                  <a:close/>
                </a:path>
              </a:pathLst>
            </a:custGeom>
            <a:solidFill>
              <a:srgbClr val="C20F13"/>
            </a:solidFill>
          </p:spPr>
          <p:txBody>
            <a:bodyPr wrap="square" lIns="0" tIns="0" rIns="0" bIns="0" rtlCol="0"/>
            <a:lstStyle/>
            <a:p>
              <a:endParaRPr/>
            </a:p>
          </p:txBody>
        </p:sp>
        <p:pic>
          <p:nvPicPr>
            <p:cNvPr id="34" name="object 34"/>
            <p:cNvPicPr/>
            <p:nvPr/>
          </p:nvPicPr>
          <p:blipFill>
            <a:blip r:embed="rId17" cstate="print"/>
            <a:stretch>
              <a:fillRect/>
            </a:stretch>
          </p:blipFill>
          <p:spPr>
            <a:xfrm>
              <a:off x="2651760" y="4936235"/>
              <a:ext cx="664463" cy="434339"/>
            </a:xfrm>
            <a:prstGeom prst="rect">
              <a:avLst/>
            </a:prstGeom>
          </p:spPr>
        </p:pic>
        <p:pic>
          <p:nvPicPr>
            <p:cNvPr id="35" name="object 35"/>
            <p:cNvPicPr/>
            <p:nvPr/>
          </p:nvPicPr>
          <p:blipFill>
            <a:blip r:embed="rId18" cstate="print"/>
            <a:stretch>
              <a:fillRect/>
            </a:stretch>
          </p:blipFill>
          <p:spPr>
            <a:xfrm>
              <a:off x="2651760" y="3279647"/>
              <a:ext cx="762000" cy="385571"/>
            </a:xfrm>
            <a:prstGeom prst="rect">
              <a:avLst/>
            </a:prstGeom>
          </p:spPr>
        </p:pic>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98" y="730667"/>
            <a:ext cx="4518858" cy="144967"/>
          </a:xfrm>
          <a:prstGeom prst="rect">
            <a:avLst/>
          </a:prstGeom>
        </p:spPr>
        <p:txBody>
          <a:bodyPr vert="horz" wrap="square" lIns="0" tIns="6405" rIns="0" bIns="0" rtlCol="0">
            <a:spAutoFit/>
          </a:bodyPr>
          <a:lstStyle/>
          <a:p>
            <a:pPr marL="6405">
              <a:spcBef>
                <a:spcPts val="50"/>
              </a:spcBef>
            </a:pPr>
            <a:r>
              <a:rPr sz="900" spc="-3" dirty="0">
                <a:latin typeface="Tahoma"/>
                <a:cs typeface="Tahoma"/>
              </a:rPr>
              <a:t>Learning</a:t>
            </a:r>
            <a:r>
              <a:rPr sz="900" spc="3" dirty="0">
                <a:latin typeface="Tahoma"/>
                <a:cs typeface="Tahoma"/>
              </a:rPr>
              <a:t> </a:t>
            </a:r>
            <a:r>
              <a:rPr sz="900" dirty="0">
                <a:latin typeface="Tahoma"/>
                <a:cs typeface="Tahoma"/>
              </a:rPr>
              <a:t>a</a:t>
            </a:r>
            <a:r>
              <a:rPr sz="900" spc="10" dirty="0">
                <a:latin typeface="Tahoma"/>
                <a:cs typeface="Tahoma"/>
              </a:rPr>
              <a:t> </a:t>
            </a:r>
            <a:r>
              <a:rPr sz="900" spc="-3" dirty="0">
                <a:latin typeface="Tahoma"/>
                <a:cs typeface="Tahoma"/>
              </a:rPr>
              <a:t>one-dimensional</a:t>
            </a:r>
            <a:r>
              <a:rPr sz="900" spc="5" dirty="0">
                <a:latin typeface="Tahoma"/>
                <a:cs typeface="Tahoma"/>
              </a:rPr>
              <a:t> </a:t>
            </a:r>
            <a:r>
              <a:rPr sz="900" spc="-5" dirty="0">
                <a:latin typeface="Tahoma"/>
                <a:cs typeface="Tahoma"/>
              </a:rPr>
              <a:t>representation</a:t>
            </a:r>
            <a:r>
              <a:rPr sz="900" spc="15" dirty="0">
                <a:latin typeface="Tahoma"/>
                <a:cs typeface="Tahoma"/>
              </a:rPr>
              <a:t> </a:t>
            </a:r>
            <a:r>
              <a:rPr sz="900" dirty="0">
                <a:latin typeface="Tahoma"/>
                <a:cs typeface="Tahoma"/>
              </a:rPr>
              <a:t>of</a:t>
            </a:r>
            <a:r>
              <a:rPr sz="900" spc="8" dirty="0">
                <a:latin typeface="Tahoma"/>
                <a:cs typeface="Tahoma"/>
              </a:rPr>
              <a:t> </a:t>
            </a:r>
            <a:r>
              <a:rPr sz="900" dirty="0">
                <a:latin typeface="Tahoma"/>
                <a:cs typeface="Tahoma"/>
              </a:rPr>
              <a:t>a</a:t>
            </a:r>
            <a:r>
              <a:rPr sz="900" spc="5" dirty="0">
                <a:latin typeface="Tahoma"/>
                <a:cs typeface="Tahoma"/>
              </a:rPr>
              <a:t> </a:t>
            </a:r>
            <a:r>
              <a:rPr sz="900" spc="-3" dirty="0">
                <a:latin typeface="Tahoma"/>
                <a:cs typeface="Tahoma"/>
              </a:rPr>
              <a:t>two-dimensional</a:t>
            </a:r>
            <a:r>
              <a:rPr sz="900" spc="10" dirty="0">
                <a:latin typeface="Tahoma"/>
                <a:cs typeface="Tahoma"/>
              </a:rPr>
              <a:t> </a:t>
            </a:r>
            <a:r>
              <a:rPr sz="900" spc="-3" dirty="0">
                <a:latin typeface="Tahoma"/>
                <a:cs typeface="Tahoma"/>
              </a:rPr>
              <a:t>(triangular)</a:t>
            </a:r>
            <a:r>
              <a:rPr sz="900" spc="10" dirty="0">
                <a:latin typeface="Tahoma"/>
                <a:cs typeface="Tahoma"/>
              </a:rPr>
              <a:t> </a:t>
            </a:r>
            <a:r>
              <a:rPr sz="900" dirty="0">
                <a:latin typeface="Tahoma"/>
                <a:cs typeface="Tahoma"/>
              </a:rPr>
              <a:t>input </a:t>
            </a:r>
            <a:r>
              <a:rPr sz="900" spc="-3" dirty="0">
                <a:latin typeface="Tahoma"/>
                <a:cs typeface="Tahoma"/>
              </a:rPr>
              <a:t>space</a:t>
            </a:r>
            <a:endParaRPr sz="900">
              <a:latin typeface="Tahoma"/>
              <a:cs typeface="Tahoma"/>
            </a:endParaRPr>
          </a:p>
        </p:txBody>
      </p:sp>
      <p:grpSp>
        <p:nvGrpSpPr>
          <p:cNvPr id="3" name="object 3"/>
          <p:cNvGrpSpPr/>
          <p:nvPr/>
        </p:nvGrpSpPr>
        <p:grpSpPr>
          <a:xfrm>
            <a:off x="612375" y="1002848"/>
            <a:ext cx="888405" cy="812315"/>
            <a:chOff x="1214627" y="1987295"/>
            <a:chExt cx="1762125" cy="1609725"/>
          </a:xfrm>
        </p:grpSpPr>
        <p:sp>
          <p:nvSpPr>
            <p:cNvPr id="4" name="object 4"/>
            <p:cNvSpPr/>
            <p:nvPr/>
          </p:nvSpPr>
          <p:spPr>
            <a:xfrm>
              <a:off x="1219199" y="1991867"/>
              <a:ext cx="1752600" cy="1600200"/>
            </a:xfrm>
            <a:custGeom>
              <a:avLst/>
              <a:gdLst/>
              <a:ahLst/>
              <a:cxnLst/>
              <a:rect l="l" t="t" r="r" b="b"/>
              <a:pathLst>
                <a:path w="1752600" h="1600200">
                  <a:moveTo>
                    <a:pt x="0" y="1600200"/>
                  </a:moveTo>
                  <a:lnTo>
                    <a:pt x="876300" y="0"/>
                  </a:lnTo>
                  <a:lnTo>
                    <a:pt x="1752600" y="1600200"/>
                  </a:lnTo>
                  <a:lnTo>
                    <a:pt x="0" y="1600200"/>
                  </a:lnTo>
                  <a:close/>
                </a:path>
              </a:pathLst>
            </a:custGeom>
            <a:ln w="9144">
              <a:solidFill>
                <a:srgbClr val="000000"/>
              </a:solidFill>
            </a:ln>
          </p:spPr>
          <p:txBody>
            <a:bodyPr wrap="square" lIns="0" tIns="0" rIns="0" bIns="0" rtlCol="0"/>
            <a:lstStyle/>
            <a:p>
              <a:endParaRPr/>
            </a:p>
          </p:txBody>
        </p:sp>
        <p:sp>
          <p:nvSpPr>
            <p:cNvPr id="5" name="object 5"/>
            <p:cNvSpPr/>
            <p:nvPr/>
          </p:nvSpPr>
          <p:spPr>
            <a:xfrm>
              <a:off x="1981200" y="26014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6" name="object 6"/>
            <p:cNvSpPr/>
            <p:nvPr/>
          </p:nvSpPr>
          <p:spPr>
            <a:xfrm>
              <a:off x="1981200" y="26014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7" name="object 7"/>
            <p:cNvSpPr/>
            <p:nvPr/>
          </p:nvSpPr>
          <p:spPr>
            <a:xfrm>
              <a:off x="2133600" y="2753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8" name="object 8"/>
            <p:cNvSpPr/>
            <p:nvPr/>
          </p:nvSpPr>
          <p:spPr>
            <a:xfrm>
              <a:off x="2133600" y="27538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9" name="object 9"/>
            <p:cNvSpPr/>
            <p:nvPr/>
          </p:nvSpPr>
          <p:spPr>
            <a:xfrm>
              <a:off x="2057400" y="28300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10" name="object 10"/>
            <p:cNvSpPr/>
            <p:nvPr/>
          </p:nvSpPr>
          <p:spPr>
            <a:xfrm>
              <a:off x="2057400" y="28300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11" name="object 11"/>
            <p:cNvSpPr/>
            <p:nvPr/>
          </p:nvSpPr>
          <p:spPr>
            <a:xfrm>
              <a:off x="2057400" y="2753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12" name="object 12"/>
            <p:cNvSpPr/>
            <p:nvPr/>
          </p:nvSpPr>
          <p:spPr>
            <a:xfrm>
              <a:off x="2057400" y="27538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13" name="object 13"/>
            <p:cNvSpPr/>
            <p:nvPr/>
          </p:nvSpPr>
          <p:spPr>
            <a:xfrm>
              <a:off x="1981200" y="2753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14" name="object 14"/>
            <p:cNvSpPr/>
            <p:nvPr/>
          </p:nvSpPr>
          <p:spPr>
            <a:xfrm>
              <a:off x="1981200" y="2677667"/>
              <a:ext cx="76200" cy="152400"/>
            </a:xfrm>
            <a:custGeom>
              <a:avLst/>
              <a:gdLst/>
              <a:ahLst/>
              <a:cxnLst/>
              <a:rect l="l" t="t" r="r" b="b"/>
              <a:pathLst>
                <a:path w="76200" h="152400">
                  <a:moveTo>
                    <a:pt x="0" y="114300"/>
                  </a:moveTo>
                  <a:lnTo>
                    <a:pt x="2988" y="99452"/>
                  </a:lnTo>
                  <a:lnTo>
                    <a:pt x="11144" y="87344"/>
                  </a:lnTo>
                  <a:lnTo>
                    <a:pt x="23252" y="79188"/>
                  </a:lnTo>
                  <a:lnTo>
                    <a:pt x="38100" y="76200"/>
                  </a:lnTo>
                  <a:lnTo>
                    <a:pt x="52947" y="79188"/>
                  </a:lnTo>
                  <a:lnTo>
                    <a:pt x="65055" y="87344"/>
                  </a:lnTo>
                  <a:lnTo>
                    <a:pt x="73211" y="99452"/>
                  </a:lnTo>
                  <a:lnTo>
                    <a:pt x="76200" y="114300"/>
                  </a:lnTo>
                  <a:lnTo>
                    <a:pt x="73211" y="129147"/>
                  </a:lnTo>
                  <a:lnTo>
                    <a:pt x="65055" y="141255"/>
                  </a:lnTo>
                  <a:lnTo>
                    <a:pt x="52947" y="149411"/>
                  </a:lnTo>
                  <a:lnTo>
                    <a:pt x="38100" y="152400"/>
                  </a:lnTo>
                  <a:lnTo>
                    <a:pt x="23252" y="149411"/>
                  </a:lnTo>
                  <a:lnTo>
                    <a:pt x="11144" y="141255"/>
                  </a:lnTo>
                  <a:lnTo>
                    <a:pt x="2988" y="129147"/>
                  </a:lnTo>
                  <a:lnTo>
                    <a:pt x="0" y="114300"/>
                  </a:lnTo>
                  <a:close/>
                </a:path>
                <a:path w="76200" h="152400">
                  <a:moveTo>
                    <a:pt x="76200" y="0"/>
                  </a:moveTo>
                  <a:lnTo>
                    <a:pt x="76200" y="76200"/>
                  </a:lnTo>
                </a:path>
              </a:pathLst>
            </a:custGeom>
            <a:ln w="9144">
              <a:solidFill>
                <a:srgbClr val="000000"/>
              </a:solidFill>
            </a:ln>
          </p:spPr>
          <p:txBody>
            <a:bodyPr wrap="square" lIns="0" tIns="0" rIns="0" bIns="0" rtlCol="0"/>
            <a:lstStyle/>
            <a:p>
              <a:endParaRPr/>
            </a:p>
          </p:txBody>
        </p:sp>
        <p:sp>
          <p:nvSpPr>
            <p:cNvPr id="15" name="object 15"/>
            <p:cNvSpPr/>
            <p:nvPr/>
          </p:nvSpPr>
          <p:spPr>
            <a:xfrm>
              <a:off x="2133600" y="29824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16" name="object 16"/>
            <p:cNvSpPr/>
            <p:nvPr/>
          </p:nvSpPr>
          <p:spPr>
            <a:xfrm>
              <a:off x="2133600" y="2906267"/>
              <a:ext cx="76200" cy="152400"/>
            </a:xfrm>
            <a:custGeom>
              <a:avLst/>
              <a:gdLst/>
              <a:ahLst/>
              <a:cxnLst/>
              <a:rect l="l" t="t" r="r" b="b"/>
              <a:pathLst>
                <a:path w="76200" h="152400">
                  <a:moveTo>
                    <a:pt x="0" y="114300"/>
                  </a:moveTo>
                  <a:lnTo>
                    <a:pt x="2988" y="99452"/>
                  </a:lnTo>
                  <a:lnTo>
                    <a:pt x="11144" y="87344"/>
                  </a:lnTo>
                  <a:lnTo>
                    <a:pt x="23252" y="79188"/>
                  </a:lnTo>
                  <a:lnTo>
                    <a:pt x="38100" y="76200"/>
                  </a:lnTo>
                  <a:lnTo>
                    <a:pt x="52947" y="79188"/>
                  </a:lnTo>
                  <a:lnTo>
                    <a:pt x="65055" y="87344"/>
                  </a:lnTo>
                  <a:lnTo>
                    <a:pt x="73211" y="99452"/>
                  </a:lnTo>
                  <a:lnTo>
                    <a:pt x="76200" y="114300"/>
                  </a:lnTo>
                  <a:lnTo>
                    <a:pt x="73211" y="129147"/>
                  </a:lnTo>
                  <a:lnTo>
                    <a:pt x="65055" y="141255"/>
                  </a:lnTo>
                  <a:lnTo>
                    <a:pt x="52947" y="149411"/>
                  </a:lnTo>
                  <a:lnTo>
                    <a:pt x="38100" y="152400"/>
                  </a:lnTo>
                  <a:lnTo>
                    <a:pt x="23252" y="149411"/>
                  </a:lnTo>
                  <a:lnTo>
                    <a:pt x="11144" y="141255"/>
                  </a:lnTo>
                  <a:lnTo>
                    <a:pt x="2988" y="129147"/>
                  </a:lnTo>
                  <a:lnTo>
                    <a:pt x="0" y="114300"/>
                  </a:lnTo>
                  <a:close/>
                </a:path>
                <a:path w="76200" h="152400">
                  <a:moveTo>
                    <a:pt x="0" y="0"/>
                  </a:moveTo>
                  <a:lnTo>
                    <a:pt x="76200" y="152400"/>
                  </a:lnTo>
                </a:path>
              </a:pathLst>
            </a:custGeom>
            <a:ln w="9144">
              <a:solidFill>
                <a:srgbClr val="000000"/>
              </a:solidFill>
            </a:ln>
          </p:spPr>
          <p:txBody>
            <a:bodyPr wrap="square" lIns="0" tIns="0" rIns="0" bIns="0" rtlCol="0"/>
            <a:lstStyle/>
            <a:p>
              <a:endParaRPr/>
            </a:p>
          </p:txBody>
        </p:sp>
        <p:sp>
          <p:nvSpPr>
            <p:cNvPr id="17" name="object 17"/>
            <p:cNvSpPr/>
            <p:nvPr/>
          </p:nvSpPr>
          <p:spPr>
            <a:xfrm>
              <a:off x="2133600" y="2753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18" name="object 18"/>
            <p:cNvSpPr/>
            <p:nvPr/>
          </p:nvSpPr>
          <p:spPr>
            <a:xfrm>
              <a:off x="2133600" y="27538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19" name="object 19"/>
            <p:cNvSpPr/>
            <p:nvPr/>
          </p:nvSpPr>
          <p:spPr>
            <a:xfrm>
              <a:off x="1981200" y="2906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20" name="object 20"/>
            <p:cNvSpPr/>
            <p:nvPr/>
          </p:nvSpPr>
          <p:spPr>
            <a:xfrm>
              <a:off x="1981200" y="29062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21" name="object 21"/>
            <p:cNvSpPr/>
            <p:nvPr/>
          </p:nvSpPr>
          <p:spPr>
            <a:xfrm>
              <a:off x="2209800" y="29824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22" name="object 22"/>
            <p:cNvSpPr/>
            <p:nvPr/>
          </p:nvSpPr>
          <p:spPr>
            <a:xfrm>
              <a:off x="2209800" y="29824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23" name="object 23"/>
            <p:cNvSpPr/>
            <p:nvPr/>
          </p:nvSpPr>
          <p:spPr>
            <a:xfrm>
              <a:off x="2209800" y="2906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24" name="object 24"/>
            <p:cNvSpPr/>
            <p:nvPr/>
          </p:nvSpPr>
          <p:spPr>
            <a:xfrm>
              <a:off x="2209800" y="29062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25" name="object 25"/>
            <p:cNvSpPr/>
            <p:nvPr/>
          </p:nvSpPr>
          <p:spPr>
            <a:xfrm>
              <a:off x="2133600" y="2906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26" name="object 26"/>
            <p:cNvSpPr/>
            <p:nvPr/>
          </p:nvSpPr>
          <p:spPr>
            <a:xfrm>
              <a:off x="2133600" y="2830067"/>
              <a:ext cx="76200" cy="152400"/>
            </a:xfrm>
            <a:custGeom>
              <a:avLst/>
              <a:gdLst/>
              <a:ahLst/>
              <a:cxnLst/>
              <a:rect l="l" t="t" r="r" b="b"/>
              <a:pathLst>
                <a:path w="76200" h="152400">
                  <a:moveTo>
                    <a:pt x="0" y="114300"/>
                  </a:moveTo>
                  <a:lnTo>
                    <a:pt x="2988" y="99452"/>
                  </a:lnTo>
                  <a:lnTo>
                    <a:pt x="11144" y="87344"/>
                  </a:lnTo>
                  <a:lnTo>
                    <a:pt x="23252" y="79188"/>
                  </a:lnTo>
                  <a:lnTo>
                    <a:pt x="38100" y="76200"/>
                  </a:lnTo>
                  <a:lnTo>
                    <a:pt x="52947" y="79188"/>
                  </a:lnTo>
                  <a:lnTo>
                    <a:pt x="65055" y="87344"/>
                  </a:lnTo>
                  <a:lnTo>
                    <a:pt x="73211" y="99452"/>
                  </a:lnTo>
                  <a:lnTo>
                    <a:pt x="76200" y="114300"/>
                  </a:lnTo>
                  <a:lnTo>
                    <a:pt x="73211" y="129147"/>
                  </a:lnTo>
                  <a:lnTo>
                    <a:pt x="65055" y="141255"/>
                  </a:lnTo>
                  <a:lnTo>
                    <a:pt x="52947" y="149411"/>
                  </a:lnTo>
                  <a:lnTo>
                    <a:pt x="38100" y="152400"/>
                  </a:lnTo>
                  <a:lnTo>
                    <a:pt x="23252" y="149411"/>
                  </a:lnTo>
                  <a:lnTo>
                    <a:pt x="11144" y="141255"/>
                  </a:lnTo>
                  <a:lnTo>
                    <a:pt x="2988" y="129147"/>
                  </a:lnTo>
                  <a:lnTo>
                    <a:pt x="0" y="114300"/>
                  </a:lnTo>
                  <a:close/>
                </a:path>
                <a:path w="76200" h="152400">
                  <a:moveTo>
                    <a:pt x="76200" y="0"/>
                  </a:moveTo>
                  <a:lnTo>
                    <a:pt x="76200" y="76200"/>
                  </a:lnTo>
                </a:path>
              </a:pathLst>
            </a:custGeom>
            <a:ln w="9144">
              <a:solidFill>
                <a:srgbClr val="000000"/>
              </a:solidFill>
            </a:ln>
          </p:spPr>
          <p:txBody>
            <a:bodyPr wrap="square" lIns="0" tIns="0" rIns="0" bIns="0" rtlCol="0"/>
            <a:lstStyle/>
            <a:p>
              <a:endParaRPr/>
            </a:p>
          </p:txBody>
        </p:sp>
        <p:sp>
          <p:nvSpPr>
            <p:cNvPr id="27" name="object 27"/>
            <p:cNvSpPr/>
            <p:nvPr/>
          </p:nvSpPr>
          <p:spPr>
            <a:xfrm>
              <a:off x="2133600" y="3134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28" name="object 28"/>
            <p:cNvSpPr/>
            <p:nvPr/>
          </p:nvSpPr>
          <p:spPr>
            <a:xfrm>
              <a:off x="1905000" y="2830067"/>
              <a:ext cx="381000" cy="381000"/>
            </a:xfrm>
            <a:custGeom>
              <a:avLst/>
              <a:gdLst/>
              <a:ahLst/>
              <a:cxnLst/>
              <a:rect l="l" t="t" r="r" b="b"/>
              <a:pathLst>
                <a:path w="381000" h="381000">
                  <a:moveTo>
                    <a:pt x="228600" y="342900"/>
                  </a:moveTo>
                  <a:lnTo>
                    <a:pt x="231588" y="328052"/>
                  </a:lnTo>
                  <a:lnTo>
                    <a:pt x="239744" y="315944"/>
                  </a:lnTo>
                  <a:lnTo>
                    <a:pt x="251852" y="307788"/>
                  </a:lnTo>
                  <a:lnTo>
                    <a:pt x="266700" y="304800"/>
                  </a:lnTo>
                  <a:lnTo>
                    <a:pt x="281547" y="307788"/>
                  </a:lnTo>
                  <a:lnTo>
                    <a:pt x="293655" y="315944"/>
                  </a:lnTo>
                  <a:lnTo>
                    <a:pt x="301811" y="328052"/>
                  </a:lnTo>
                  <a:lnTo>
                    <a:pt x="304800" y="342900"/>
                  </a:lnTo>
                  <a:lnTo>
                    <a:pt x="301811" y="357747"/>
                  </a:lnTo>
                  <a:lnTo>
                    <a:pt x="293655" y="369855"/>
                  </a:lnTo>
                  <a:lnTo>
                    <a:pt x="281547" y="378011"/>
                  </a:lnTo>
                  <a:lnTo>
                    <a:pt x="266700" y="381000"/>
                  </a:lnTo>
                  <a:lnTo>
                    <a:pt x="251852" y="378011"/>
                  </a:lnTo>
                  <a:lnTo>
                    <a:pt x="239744" y="369855"/>
                  </a:lnTo>
                  <a:lnTo>
                    <a:pt x="231588" y="357747"/>
                  </a:lnTo>
                  <a:lnTo>
                    <a:pt x="228600" y="342900"/>
                  </a:lnTo>
                  <a:close/>
                </a:path>
                <a:path w="381000" h="381000">
                  <a:moveTo>
                    <a:pt x="152400" y="152400"/>
                  </a:moveTo>
                  <a:lnTo>
                    <a:pt x="228600" y="304800"/>
                  </a:lnTo>
                </a:path>
                <a:path w="381000" h="381000">
                  <a:moveTo>
                    <a:pt x="152400" y="228600"/>
                  </a:moveTo>
                  <a:lnTo>
                    <a:pt x="304800" y="76200"/>
                  </a:lnTo>
                </a:path>
                <a:path w="381000" h="381000">
                  <a:moveTo>
                    <a:pt x="152400" y="0"/>
                  </a:moveTo>
                  <a:lnTo>
                    <a:pt x="228600" y="152400"/>
                  </a:lnTo>
                </a:path>
                <a:path w="381000" h="381000">
                  <a:moveTo>
                    <a:pt x="0" y="76200"/>
                  </a:moveTo>
                  <a:lnTo>
                    <a:pt x="228600" y="0"/>
                  </a:lnTo>
                </a:path>
                <a:path w="381000" h="381000">
                  <a:moveTo>
                    <a:pt x="381000" y="228600"/>
                  </a:moveTo>
                  <a:lnTo>
                    <a:pt x="152400" y="304800"/>
                  </a:lnTo>
                </a:path>
              </a:pathLst>
            </a:custGeom>
            <a:ln w="9144">
              <a:solidFill>
                <a:srgbClr val="000000"/>
              </a:solidFill>
            </a:ln>
          </p:spPr>
          <p:txBody>
            <a:bodyPr wrap="square" lIns="0" tIns="0" rIns="0" bIns="0" rtlCol="0"/>
            <a:lstStyle/>
            <a:p>
              <a:endParaRPr/>
            </a:p>
          </p:txBody>
        </p:sp>
        <p:sp>
          <p:nvSpPr>
            <p:cNvPr id="29" name="object 29"/>
            <p:cNvSpPr/>
            <p:nvPr/>
          </p:nvSpPr>
          <p:spPr>
            <a:xfrm>
              <a:off x="1905000" y="28300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30" name="object 30"/>
            <p:cNvSpPr/>
            <p:nvPr/>
          </p:nvSpPr>
          <p:spPr>
            <a:xfrm>
              <a:off x="1905000" y="28300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31" name="object 31"/>
            <p:cNvSpPr/>
            <p:nvPr/>
          </p:nvSpPr>
          <p:spPr>
            <a:xfrm>
              <a:off x="2057400" y="30586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32" name="object 32"/>
            <p:cNvSpPr/>
            <p:nvPr/>
          </p:nvSpPr>
          <p:spPr>
            <a:xfrm>
              <a:off x="2057400" y="30586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grpSp>
      <p:sp>
        <p:nvSpPr>
          <p:cNvPr id="33" name="object 33"/>
          <p:cNvSpPr txBox="1"/>
          <p:nvPr/>
        </p:nvSpPr>
        <p:spPr>
          <a:xfrm>
            <a:off x="1384631" y="1811767"/>
            <a:ext cx="77155" cy="166949"/>
          </a:xfrm>
          <a:prstGeom prst="rect">
            <a:avLst/>
          </a:prstGeom>
        </p:spPr>
        <p:txBody>
          <a:bodyPr vert="horz" wrap="square" lIns="0" tIns="6725" rIns="0" bIns="0" rtlCol="0">
            <a:spAutoFit/>
          </a:bodyPr>
          <a:lstStyle/>
          <a:p>
            <a:pPr marL="6405">
              <a:spcBef>
                <a:spcPts val="53"/>
              </a:spcBef>
            </a:pPr>
            <a:r>
              <a:rPr sz="1000" dirty="0">
                <a:latin typeface="Times New Roman"/>
                <a:cs typeface="Times New Roman"/>
              </a:rPr>
              <a:t>0</a:t>
            </a:r>
            <a:endParaRPr sz="1000">
              <a:latin typeface="Times New Roman"/>
              <a:cs typeface="Times New Roman"/>
            </a:endParaRPr>
          </a:p>
        </p:txBody>
      </p:sp>
      <p:pic>
        <p:nvPicPr>
          <p:cNvPr id="34" name="object 34"/>
          <p:cNvPicPr/>
          <p:nvPr/>
        </p:nvPicPr>
        <p:blipFill>
          <a:blip r:embed="rId2" cstate="print"/>
          <a:stretch>
            <a:fillRect/>
          </a:stretch>
        </p:blipFill>
        <p:spPr>
          <a:xfrm>
            <a:off x="3071095" y="2041073"/>
            <a:ext cx="888213" cy="812123"/>
          </a:xfrm>
          <a:prstGeom prst="rect">
            <a:avLst/>
          </a:prstGeom>
        </p:spPr>
      </p:pic>
      <p:sp>
        <p:nvSpPr>
          <p:cNvPr id="35" name="object 35"/>
          <p:cNvSpPr txBox="1"/>
          <p:nvPr/>
        </p:nvSpPr>
        <p:spPr>
          <a:xfrm>
            <a:off x="3574748" y="2927231"/>
            <a:ext cx="335513" cy="160356"/>
          </a:xfrm>
          <a:prstGeom prst="rect">
            <a:avLst/>
          </a:prstGeom>
        </p:spPr>
        <p:txBody>
          <a:bodyPr vert="horz" wrap="square" lIns="0" tIns="6405" rIns="0" bIns="0" rtlCol="0">
            <a:spAutoFit/>
          </a:bodyPr>
          <a:lstStyle/>
          <a:p>
            <a:pPr marL="6405">
              <a:spcBef>
                <a:spcPts val="50"/>
              </a:spcBef>
            </a:pPr>
            <a:r>
              <a:rPr sz="1000" spc="3" dirty="0">
                <a:latin typeface="Times New Roman"/>
                <a:cs typeface="Times New Roman"/>
              </a:rPr>
              <a:t>25000</a:t>
            </a:r>
            <a:endParaRPr sz="1000">
              <a:latin typeface="Times New Roman"/>
              <a:cs typeface="Times New Roman"/>
            </a:endParaRPr>
          </a:p>
        </p:txBody>
      </p:sp>
      <p:grpSp>
        <p:nvGrpSpPr>
          <p:cNvPr id="36" name="object 36"/>
          <p:cNvGrpSpPr/>
          <p:nvPr/>
        </p:nvGrpSpPr>
        <p:grpSpPr>
          <a:xfrm>
            <a:off x="1764900" y="1002848"/>
            <a:ext cx="888405" cy="812315"/>
            <a:chOff x="3500628" y="1987295"/>
            <a:chExt cx="1762125" cy="1609725"/>
          </a:xfrm>
        </p:grpSpPr>
        <p:sp>
          <p:nvSpPr>
            <p:cNvPr id="37" name="object 37"/>
            <p:cNvSpPr/>
            <p:nvPr/>
          </p:nvSpPr>
          <p:spPr>
            <a:xfrm>
              <a:off x="3505200" y="1991867"/>
              <a:ext cx="1752600" cy="1600200"/>
            </a:xfrm>
            <a:custGeom>
              <a:avLst/>
              <a:gdLst/>
              <a:ahLst/>
              <a:cxnLst/>
              <a:rect l="l" t="t" r="r" b="b"/>
              <a:pathLst>
                <a:path w="1752600" h="1600200">
                  <a:moveTo>
                    <a:pt x="0" y="1600200"/>
                  </a:moveTo>
                  <a:lnTo>
                    <a:pt x="876300" y="0"/>
                  </a:lnTo>
                  <a:lnTo>
                    <a:pt x="1752600" y="1600200"/>
                  </a:lnTo>
                  <a:lnTo>
                    <a:pt x="0" y="1600200"/>
                  </a:lnTo>
                  <a:close/>
                </a:path>
              </a:pathLst>
            </a:custGeom>
            <a:ln w="9144">
              <a:solidFill>
                <a:srgbClr val="000000"/>
              </a:solidFill>
            </a:ln>
          </p:spPr>
          <p:txBody>
            <a:bodyPr wrap="square" lIns="0" tIns="0" rIns="0" bIns="0" rtlCol="0"/>
            <a:lstStyle/>
            <a:p>
              <a:endParaRPr/>
            </a:p>
          </p:txBody>
        </p:sp>
        <p:sp>
          <p:nvSpPr>
            <p:cNvPr id="38" name="object 38"/>
            <p:cNvSpPr/>
            <p:nvPr/>
          </p:nvSpPr>
          <p:spPr>
            <a:xfrm>
              <a:off x="4267200" y="26014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39" name="object 39"/>
            <p:cNvSpPr/>
            <p:nvPr/>
          </p:nvSpPr>
          <p:spPr>
            <a:xfrm>
              <a:off x="4267200" y="26014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40" name="object 40"/>
            <p:cNvSpPr/>
            <p:nvPr/>
          </p:nvSpPr>
          <p:spPr>
            <a:xfrm>
              <a:off x="4419600" y="2753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41" name="object 41"/>
            <p:cNvSpPr/>
            <p:nvPr/>
          </p:nvSpPr>
          <p:spPr>
            <a:xfrm>
              <a:off x="4419600" y="27538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42" name="object 42"/>
            <p:cNvSpPr/>
            <p:nvPr/>
          </p:nvSpPr>
          <p:spPr>
            <a:xfrm>
              <a:off x="4343400" y="28300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43" name="object 43"/>
            <p:cNvSpPr/>
            <p:nvPr/>
          </p:nvSpPr>
          <p:spPr>
            <a:xfrm>
              <a:off x="4343400" y="28300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44" name="object 44"/>
            <p:cNvSpPr/>
            <p:nvPr/>
          </p:nvSpPr>
          <p:spPr>
            <a:xfrm>
              <a:off x="4343400" y="2753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45" name="object 45"/>
            <p:cNvSpPr/>
            <p:nvPr/>
          </p:nvSpPr>
          <p:spPr>
            <a:xfrm>
              <a:off x="4343400" y="27538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46" name="object 46"/>
            <p:cNvSpPr/>
            <p:nvPr/>
          </p:nvSpPr>
          <p:spPr>
            <a:xfrm>
              <a:off x="4267200" y="2753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47" name="object 47"/>
            <p:cNvSpPr/>
            <p:nvPr/>
          </p:nvSpPr>
          <p:spPr>
            <a:xfrm>
              <a:off x="4267200" y="2525267"/>
              <a:ext cx="152400" cy="304800"/>
            </a:xfrm>
            <a:custGeom>
              <a:avLst/>
              <a:gdLst/>
              <a:ahLst/>
              <a:cxnLst/>
              <a:rect l="l" t="t" r="r" b="b"/>
              <a:pathLst>
                <a:path w="152400" h="304800">
                  <a:moveTo>
                    <a:pt x="0" y="266700"/>
                  </a:moveTo>
                  <a:lnTo>
                    <a:pt x="2988" y="251852"/>
                  </a:lnTo>
                  <a:lnTo>
                    <a:pt x="11144" y="239744"/>
                  </a:lnTo>
                  <a:lnTo>
                    <a:pt x="23252" y="231588"/>
                  </a:lnTo>
                  <a:lnTo>
                    <a:pt x="38100" y="228600"/>
                  </a:lnTo>
                  <a:lnTo>
                    <a:pt x="52947" y="231588"/>
                  </a:lnTo>
                  <a:lnTo>
                    <a:pt x="65055" y="239744"/>
                  </a:lnTo>
                  <a:lnTo>
                    <a:pt x="73211" y="251852"/>
                  </a:lnTo>
                  <a:lnTo>
                    <a:pt x="76200" y="266700"/>
                  </a:lnTo>
                  <a:lnTo>
                    <a:pt x="73211" y="281547"/>
                  </a:lnTo>
                  <a:lnTo>
                    <a:pt x="65055" y="293655"/>
                  </a:lnTo>
                  <a:lnTo>
                    <a:pt x="52947" y="301811"/>
                  </a:lnTo>
                  <a:lnTo>
                    <a:pt x="38100" y="304800"/>
                  </a:lnTo>
                  <a:lnTo>
                    <a:pt x="23252" y="301811"/>
                  </a:lnTo>
                  <a:lnTo>
                    <a:pt x="11144" y="293655"/>
                  </a:lnTo>
                  <a:lnTo>
                    <a:pt x="2988" y="281547"/>
                  </a:lnTo>
                  <a:lnTo>
                    <a:pt x="0" y="266700"/>
                  </a:lnTo>
                  <a:close/>
                </a:path>
                <a:path w="152400" h="304800">
                  <a:moveTo>
                    <a:pt x="76200" y="152400"/>
                  </a:moveTo>
                  <a:lnTo>
                    <a:pt x="152400" y="0"/>
                  </a:lnTo>
                </a:path>
              </a:pathLst>
            </a:custGeom>
            <a:ln w="9144">
              <a:solidFill>
                <a:srgbClr val="000000"/>
              </a:solidFill>
            </a:ln>
          </p:spPr>
          <p:txBody>
            <a:bodyPr wrap="square" lIns="0" tIns="0" rIns="0" bIns="0" rtlCol="0"/>
            <a:lstStyle/>
            <a:p>
              <a:endParaRPr/>
            </a:p>
          </p:txBody>
        </p:sp>
        <p:sp>
          <p:nvSpPr>
            <p:cNvPr id="48" name="object 48"/>
            <p:cNvSpPr/>
            <p:nvPr/>
          </p:nvSpPr>
          <p:spPr>
            <a:xfrm>
              <a:off x="4419600" y="29824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49" name="object 49"/>
            <p:cNvSpPr/>
            <p:nvPr/>
          </p:nvSpPr>
          <p:spPr>
            <a:xfrm>
              <a:off x="4419600" y="2982467"/>
              <a:ext cx="228600" cy="152400"/>
            </a:xfrm>
            <a:custGeom>
              <a:avLst/>
              <a:gdLst/>
              <a:ahLst/>
              <a:cxnLst/>
              <a:rect l="l" t="t" r="r" b="b"/>
              <a:pathLst>
                <a:path w="228600" h="1524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 w="228600" h="152400">
                  <a:moveTo>
                    <a:pt x="76200" y="76200"/>
                  </a:moveTo>
                  <a:lnTo>
                    <a:pt x="228600" y="152400"/>
                  </a:lnTo>
                </a:path>
              </a:pathLst>
            </a:custGeom>
            <a:ln w="9144">
              <a:solidFill>
                <a:srgbClr val="000000"/>
              </a:solidFill>
            </a:ln>
          </p:spPr>
          <p:txBody>
            <a:bodyPr wrap="square" lIns="0" tIns="0" rIns="0" bIns="0" rtlCol="0"/>
            <a:lstStyle/>
            <a:p>
              <a:endParaRPr/>
            </a:p>
          </p:txBody>
        </p:sp>
        <p:sp>
          <p:nvSpPr>
            <p:cNvPr id="50" name="object 50"/>
            <p:cNvSpPr/>
            <p:nvPr/>
          </p:nvSpPr>
          <p:spPr>
            <a:xfrm>
              <a:off x="4419600" y="2906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51" name="object 51"/>
            <p:cNvSpPr/>
            <p:nvPr/>
          </p:nvSpPr>
          <p:spPr>
            <a:xfrm>
              <a:off x="4419600" y="29062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52" name="object 52"/>
            <p:cNvSpPr/>
            <p:nvPr/>
          </p:nvSpPr>
          <p:spPr>
            <a:xfrm>
              <a:off x="4572000" y="3287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53" name="object 53"/>
            <p:cNvSpPr/>
            <p:nvPr/>
          </p:nvSpPr>
          <p:spPr>
            <a:xfrm>
              <a:off x="4572000" y="32872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54" name="object 54"/>
            <p:cNvSpPr/>
            <p:nvPr/>
          </p:nvSpPr>
          <p:spPr>
            <a:xfrm>
              <a:off x="4419600" y="2525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55" name="object 55"/>
            <p:cNvSpPr/>
            <p:nvPr/>
          </p:nvSpPr>
          <p:spPr>
            <a:xfrm>
              <a:off x="4419600" y="25252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56" name="object 56"/>
            <p:cNvSpPr/>
            <p:nvPr/>
          </p:nvSpPr>
          <p:spPr>
            <a:xfrm>
              <a:off x="4572000" y="30586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57" name="object 57"/>
            <p:cNvSpPr/>
            <p:nvPr/>
          </p:nvSpPr>
          <p:spPr>
            <a:xfrm>
              <a:off x="4267200" y="2601467"/>
              <a:ext cx="381000" cy="685800"/>
            </a:xfrm>
            <a:custGeom>
              <a:avLst/>
              <a:gdLst/>
              <a:ahLst/>
              <a:cxnLst/>
              <a:rect l="l" t="t" r="r" b="b"/>
              <a:pathLst>
                <a:path w="381000" h="685800">
                  <a:moveTo>
                    <a:pt x="304800" y="495300"/>
                  </a:moveTo>
                  <a:lnTo>
                    <a:pt x="307788" y="480452"/>
                  </a:lnTo>
                  <a:lnTo>
                    <a:pt x="315944" y="468344"/>
                  </a:lnTo>
                  <a:lnTo>
                    <a:pt x="328052" y="460188"/>
                  </a:lnTo>
                  <a:lnTo>
                    <a:pt x="342900" y="457200"/>
                  </a:lnTo>
                  <a:lnTo>
                    <a:pt x="357747" y="460188"/>
                  </a:lnTo>
                  <a:lnTo>
                    <a:pt x="369855" y="468344"/>
                  </a:lnTo>
                  <a:lnTo>
                    <a:pt x="378011" y="480452"/>
                  </a:lnTo>
                  <a:lnTo>
                    <a:pt x="381000" y="495300"/>
                  </a:lnTo>
                  <a:lnTo>
                    <a:pt x="378011" y="510147"/>
                  </a:lnTo>
                  <a:lnTo>
                    <a:pt x="369855" y="522255"/>
                  </a:lnTo>
                  <a:lnTo>
                    <a:pt x="357747" y="530411"/>
                  </a:lnTo>
                  <a:lnTo>
                    <a:pt x="342900" y="533400"/>
                  </a:lnTo>
                  <a:lnTo>
                    <a:pt x="328052" y="530411"/>
                  </a:lnTo>
                  <a:lnTo>
                    <a:pt x="315944" y="522255"/>
                  </a:lnTo>
                  <a:lnTo>
                    <a:pt x="307788" y="510147"/>
                  </a:lnTo>
                  <a:lnTo>
                    <a:pt x="304800" y="495300"/>
                  </a:lnTo>
                  <a:close/>
                </a:path>
                <a:path w="381000" h="685800">
                  <a:moveTo>
                    <a:pt x="381000" y="533400"/>
                  </a:moveTo>
                  <a:lnTo>
                    <a:pt x="381000" y="685800"/>
                  </a:lnTo>
                </a:path>
                <a:path w="381000" h="685800">
                  <a:moveTo>
                    <a:pt x="0" y="0"/>
                  </a:moveTo>
                  <a:lnTo>
                    <a:pt x="76200" y="152400"/>
                  </a:lnTo>
                </a:path>
              </a:pathLst>
            </a:custGeom>
            <a:ln w="9144">
              <a:solidFill>
                <a:srgbClr val="000000"/>
              </a:solidFill>
            </a:ln>
          </p:spPr>
          <p:txBody>
            <a:bodyPr wrap="square" lIns="0" tIns="0" rIns="0" bIns="0" rtlCol="0"/>
            <a:lstStyle/>
            <a:p>
              <a:endParaRPr/>
            </a:p>
          </p:txBody>
        </p:sp>
        <p:sp>
          <p:nvSpPr>
            <p:cNvPr id="58" name="object 58"/>
            <p:cNvSpPr/>
            <p:nvPr/>
          </p:nvSpPr>
          <p:spPr>
            <a:xfrm>
              <a:off x="4572000" y="2906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59" name="object 59"/>
            <p:cNvSpPr/>
            <p:nvPr/>
          </p:nvSpPr>
          <p:spPr>
            <a:xfrm>
              <a:off x="4572000" y="29062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60" name="object 60"/>
            <p:cNvSpPr/>
            <p:nvPr/>
          </p:nvSpPr>
          <p:spPr>
            <a:xfrm>
              <a:off x="4572000" y="31348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61" name="object 61"/>
            <p:cNvSpPr/>
            <p:nvPr/>
          </p:nvSpPr>
          <p:spPr>
            <a:xfrm>
              <a:off x="4572000" y="31348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62" name="object 62"/>
            <p:cNvSpPr/>
            <p:nvPr/>
          </p:nvSpPr>
          <p:spPr>
            <a:xfrm>
              <a:off x="4495800" y="28300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63" name="object 63"/>
            <p:cNvSpPr/>
            <p:nvPr/>
          </p:nvSpPr>
          <p:spPr>
            <a:xfrm>
              <a:off x="4343400" y="2525267"/>
              <a:ext cx="228600" cy="533400"/>
            </a:xfrm>
            <a:custGeom>
              <a:avLst/>
              <a:gdLst/>
              <a:ahLst/>
              <a:cxnLst/>
              <a:rect l="l" t="t" r="r" b="b"/>
              <a:pathLst>
                <a:path w="228600" h="533400">
                  <a:moveTo>
                    <a:pt x="152400" y="342900"/>
                  </a:moveTo>
                  <a:lnTo>
                    <a:pt x="155388" y="328052"/>
                  </a:lnTo>
                  <a:lnTo>
                    <a:pt x="163544" y="315944"/>
                  </a:lnTo>
                  <a:lnTo>
                    <a:pt x="175652" y="307788"/>
                  </a:lnTo>
                  <a:lnTo>
                    <a:pt x="190500" y="304800"/>
                  </a:lnTo>
                  <a:lnTo>
                    <a:pt x="205347" y="307788"/>
                  </a:lnTo>
                  <a:lnTo>
                    <a:pt x="217455" y="315944"/>
                  </a:lnTo>
                  <a:lnTo>
                    <a:pt x="225611" y="328052"/>
                  </a:lnTo>
                  <a:lnTo>
                    <a:pt x="228600" y="342900"/>
                  </a:lnTo>
                  <a:lnTo>
                    <a:pt x="225611" y="357747"/>
                  </a:lnTo>
                  <a:lnTo>
                    <a:pt x="217455" y="369855"/>
                  </a:lnTo>
                  <a:lnTo>
                    <a:pt x="205347" y="378011"/>
                  </a:lnTo>
                  <a:lnTo>
                    <a:pt x="190500" y="381000"/>
                  </a:lnTo>
                  <a:lnTo>
                    <a:pt x="175652" y="378011"/>
                  </a:lnTo>
                  <a:lnTo>
                    <a:pt x="163544" y="369855"/>
                  </a:lnTo>
                  <a:lnTo>
                    <a:pt x="155388" y="357747"/>
                  </a:lnTo>
                  <a:lnTo>
                    <a:pt x="152400" y="342900"/>
                  </a:lnTo>
                  <a:close/>
                </a:path>
                <a:path w="228600" h="533400">
                  <a:moveTo>
                    <a:pt x="76200" y="152400"/>
                  </a:moveTo>
                  <a:lnTo>
                    <a:pt x="76200" y="381000"/>
                  </a:lnTo>
                </a:path>
                <a:path w="228600" h="533400">
                  <a:moveTo>
                    <a:pt x="152400" y="381000"/>
                  </a:moveTo>
                  <a:lnTo>
                    <a:pt x="228600" y="533400"/>
                  </a:lnTo>
                </a:path>
                <a:path w="228600" h="533400">
                  <a:moveTo>
                    <a:pt x="0" y="152400"/>
                  </a:moveTo>
                  <a:lnTo>
                    <a:pt x="152400" y="0"/>
                  </a:lnTo>
                </a:path>
              </a:pathLst>
            </a:custGeom>
            <a:ln w="9144">
              <a:solidFill>
                <a:srgbClr val="000000"/>
              </a:solidFill>
            </a:ln>
          </p:spPr>
          <p:txBody>
            <a:bodyPr wrap="square" lIns="0" tIns="0" rIns="0" bIns="0" rtlCol="0"/>
            <a:lstStyle/>
            <a:p>
              <a:endParaRPr/>
            </a:p>
          </p:txBody>
        </p:sp>
      </p:grpSp>
      <p:sp>
        <p:nvSpPr>
          <p:cNvPr id="64" name="object 64"/>
          <p:cNvSpPr txBox="1"/>
          <p:nvPr/>
        </p:nvSpPr>
        <p:spPr>
          <a:xfrm>
            <a:off x="2498866" y="1850220"/>
            <a:ext cx="142145" cy="160356"/>
          </a:xfrm>
          <a:prstGeom prst="rect">
            <a:avLst/>
          </a:prstGeom>
        </p:spPr>
        <p:txBody>
          <a:bodyPr vert="horz" wrap="square" lIns="0" tIns="6405" rIns="0" bIns="0" rtlCol="0">
            <a:spAutoFit/>
          </a:bodyPr>
          <a:lstStyle/>
          <a:p>
            <a:pPr marL="6405">
              <a:spcBef>
                <a:spcPts val="50"/>
              </a:spcBef>
            </a:pPr>
            <a:r>
              <a:rPr sz="1000" spc="3" dirty="0">
                <a:latin typeface="Times New Roman"/>
                <a:cs typeface="Times New Roman"/>
              </a:rPr>
              <a:t>20</a:t>
            </a:r>
            <a:endParaRPr sz="1000">
              <a:latin typeface="Times New Roman"/>
              <a:cs typeface="Times New Roman"/>
            </a:endParaRPr>
          </a:p>
        </p:txBody>
      </p:sp>
      <p:grpSp>
        <p:nvGrpSpPr>
          <p:cNvPr id="65" name="object 65"/>
          <p:cNvGrpSpPr/>
          <p:nvPr/>
        </p:nvGrpSpPr>
        <p:grpSpPr>
          <a:xfrm>
            <a:off x="3032678" y="1002848"/>
            <a:ext cx="888405" cy="812315"/>
            <a:chOff x="6015228" y="1987295"/>
            <a:chExt cx="1762125" cy="1609725"/>
          </a:xfrm>
        </p:grpSpPr>
        <p:sp>
          <p:nvSpPr>
            <p:cNvPr id="66" name="object 66"/>
            <p:cNvSpPr/>
            <p:nvPr/>
          </p:nvSpPr>
          <p:spPr>
            <a:xfrm>
              <a:off x="6019800" y="1991867"/>
              <a:ext cx="1752600" cy="1600200"/>
            </a:xfrm>
            <a:custGeom>
              <a:avLst/>
              <a:gdLst/>
              <a:ahLst/>
              <a:cxnLst/>
              <a:rect l="l" t="t" r="r" b="b"/>
              <a:pathLst>
                <a:path w="1752600" h="1600200">
                  <a:moveTo>
                    <a:pt x="0" y="1600200"/>
                  </a:moveTo>
                  <a:lnTo>
                    <a:pt x="876300" y="0"/>
                  </a:lnTo>
                  <a:lnTo>
                    <a:pt x="1752600" y="1600200"/>
                  </a:lnTo>
                  <a:lnTo>
                    <a:pt x="0" y="1600200"/>
                  </a:lnTo>
                  <a:close/>
                </a:path>
              </a:pathLst>
            </a:custGeom>
            <a:ln w="9144">
              <a:solidFill>
                <a:srgbClr val="000000"/>
              </a:solidFill>
            </a:ln>
          </p:spPr>
          <p:txBody>
            <a:bodyPr wrap="square" lIns="0" tIns="0" rIns="0" bIns="0" rtlCol="0"/>
            <a:lstStyle/>
            <a:p>
              <a:endParaRPr/>
            </a:p>
          </p:txBody>
        </p:sp>
        <p:sp>
          <p:nvSpPr>
            <p:cNvPr id="67" name="object 67"/>
            <p:cNvSpPr/>
            <p:nvPr/>
          </p:nvSpPr>
          <p:spPr>
            <a:xfrm>
              <a:off x="6705600" y="2296667"/>
              <a:ext cx="709295" cy="1146810"/>
            </a:xfrm>
            <a:custGeom>
              <a:avLst/>
              <a:gdLst/>
              <a:ahLst/>
              <a:cxnLst/>
              <a:rect l="l" t="t" r="r" b="b"/>
              <a:pathLst>
                <a:path w="709295" h="1146810">
                  <a:moveTo>
                    <a:pt x="152526" y="0"/>
                  </a:moveTo>
                  <a:lnTo>
                    <a:pt x="155613" y="57036"/>
                  </a:lnTo>
                  <a:lnTo>
                    <a:pt x="158171" y="113011"/>
                  </a:lnTo>
                  <a:lnTo>
                    <a:pt x="159670" y="166862"/>
                  </a:lnTo>
                  <a:lnTo>
                    <a:pt x="159582" y="217527"/>
                  </a:lnTo>
                  <a:lnTo>
                    <a:pt x="157377" y="263945"/>
                  </a:lnTo>
                  <a:lnTo>
                    <a:pt x="152526" y="305054"/>
                  </a:lnTo>
                  <a:lnTo>
                    <a:pt x="137273" y="344130"/>
                  </a:lnTo>
                  <a:lnTo>
                    <a:pt x="112858" y="373428"/>
                  </a:lnTo>
                  <a:lnTo>
                    <a:pt x="88436" y="398441"/>
                  </a:lnTo>
                  <a:lnTo>
                    <a:pt x="73165" y="424661"/>
                  </a:lnTo>
                  <a:lnTo>
                    <a:pt x="92242" y="486953"/>
                  </a:lnTo>
                  <a:lnTo>
                    <a:pt x="117160" y="519646"/>
                  </a:lnTo>
                  <a:lnTo>
                    <a:pt x="148958" y="554332"/>
                  </a:lnTo>
                  <a:lnTo>
                    <a:pt x="185642" y="589683"/>
                  </a:lnTo>
                  <a:lnTo>
                    <a:pt x="225215" y="624369"/>
                  </a:lnTo>
                  <a:lnTo>
                    <a:pt x="265684" y="657062"/>
                  </a:lnTo>
                  <a:lnTo>
                    <a:pt x="305053" y="686435"/>
                  </a:lnTo>
                  <a:lnTo>
                    <a:pt x="346604" y="711539"/>
                  </a:lnTo>
                  <a:lnTo>
                    <a:pt x="393275" y="733313"/>
                  </a:lnTo>
                  <a:lnTo>
                    <a:pt x="442397" y="753092"/>
                  </a:lnTo>
                  <a:lnTo>
                    <a:pt x="491298" y="772211"/>
                  </a:lnTo>
                  <a:lnTo>
                    <a:pt x="537310" y="792006"/>
                  </a:lnTo>
                  <a:lnTo>
                    <a:pt x="577761" y="813811"/>
                  </a:lnTo>
                  <a:lnTo>
                    <a:pt x="609980" y="838962"/>
                  </a:lnTo>
                  <a:lnTo>
                    <a:pt x="642137" y="874425"/>
                  </a:lnTo>
                  <a:lnTo>
                    <a:pt x="672159" y="915194"/>
                  </a:lnTo>
                  <a:lnTo>
                    <a:pt x="695817" y="958088"/>
                  </a:lnTo>
                  <a:lnTo>
                    <a:pt x="708881" y="999922"/>
                  </a:lnTo>
                  <a:lnTo>
                    <a:pt x="707121" y="1037517"/>
                  </a:lnTo>
                  <a:lnTo>
                    <a:pt x="657625" y="1084137"/>
                  </a:lnTo>
                  <a:lnTo>
                    <a:pt x="616085" y="1099323"/>
                  </a:lnTo>
                  <a:lnTo>
                    <a:pt x="564825" y="1112933"/>
                  </a:lnTo>
                  <a:lnTo>
                    <a:pt x="506979" y="1124656"/>
                  </a:lnTo>
                  <a:lnTo>
                    <a:pt x="445684" y="1134179"/>
                  </a:lnTo>
                  <a:lnTo>
                    <a:pt x="384076" y="1141189"/>
                  </a:lnTo>
                  <a:lnTo>
                    <a:pt x="325289" y="1145373"/>
                  </a:lnTo>
                  <a:lnTo>
                    <a:pt x="272461" y="1146419"/>
                  </a:lnTo>
                  <a:lnTo>
                    <a:pt x="228726" y="1144016"/>
                  </a:lnTo>
                  <a:lnTo>
                    <a:pt x="176065" y="1133158"/>
                  </a:lnTo>
                  <a:lnTo>
                    <a:pt x="131327" y="1114349"/>
                  </a:lnTo>
                  <a:lnTo>
                    <a:pt x="92932" y="1089183"/>
                  </a:lnTo>
                  <a:lnTo>
                    <a:pt x="59299" y="1059255"/>
                  </a:lnTo>
                  <a:lnTo>
                    <a:pt x="28848" y="1026158"/>
                  </a:lnTo>
                  <a:lnTo>
                    <a:pt x="0" y="991489"/>
                  </a:lnTo>
                </a:path>
              </a:pathLst>
            </a:custGeom>
            <a:ln w="9144">
              <a:solidFill>
                <a:srgbClr val="000000"/>
              </a:solidFill>
            </a:ln>
          </p:spPr>
          <p:txBody>
            <a:bodyPr wrap="square" lIns="0" tIns="0" rIns="0" bIns="0" rtlCol="0"/>
            <a:lstStyle/>
            <a:p>
              <a:endParaRPr/>
            </a:p>
          </p:txBody>
        </p:sp>
        <p:pic>
          <p:nvPicPr>
            <p:cNvPr id="68" name="object 68"/>
            <p:cNvPicPr/>
            <p:nvPr/>
          </p:nvPicPr>
          <p:blipFill>
            <a:blip r:embed="rId3" cstate="print"/>
            <a:stretch>
              <a:fillRect/>
            </a:stretch>
          </p:blipFill>
          <p:spPr>
            <a:xfrm>
              <a:off x="6777228" y="2215895"/>
              <a:ext cx="85344" cy="85344"/>
            </a:xfrm>
            <a:prstGeom prst="rect">
              <a:avLst/>
            </a:prstGeom>
          </p:spPr>
        </p:pic>
        <p:pic>
          <p:nvPicPr>
            <p:cNvPr id="69" name="object 69"/>
            <p:cNvPicPr/>
            <p:nvPr/>
          </p:nvPicPr>
          <p:blipFill>
            <a:blip r:embed="rId3" cstate="print"/>
            <a:stretch>
              <a:fillRect/>
            </a:stretch>
          </p:blipFill>
          <p:spPr>
            <a:xfrm>
              <a:off x="6777228" y="2444495"/>
              <a:ext cx="85344" cy="85344"/>
            </a:xfrm>
            <a:prstGeom prst="rect">
              <a:avLst/>
            </a:prstGeom>
          </p:spPr>
        </p:pic>
        <p:pic>
          <p:nvPicPr>
            <p:cNvPr id="70" name="object 70"/>
            <p:cNvPicPr/>
            <p:nvPr/>
          </p:nvPicPr>
          <p:blipFill>
            <a:blip r:embed="rId3" cstate="print"/>
            <a:stretch>
              <a:fillRect/>
            </a:stretch>
          </p:blipFill>
          <p:spPr>
            <a:xfrm>
              <a:off x="6777228" y="2596895"/>
              <a:ext cx="85344" cy="85344"/>
            </a:xfrm>
            <a:prstGeom prst="rect">
              <a:avLst/>
            </a:prstGeom>
          </p:spPr>
        </p:pic>
        <p:pic>
          <p:nvPicPr>
            <p:cNvPr id="71" name="object 71"/>
            <p:cNvPicPr/>
            <p:nvPr/>
          </p:nvPicPr>
          <p:blipFill>
            <a:blip r:embed="rId4" cstate="print"/>
            <a:stretch>
              <a:fillRect/>
            </a:stretch>
          </p:blipFill>
          <p:spPr>
            <a:xfrm>
              <a:off x="6777228" y="2825495"/>
              <a:ext cx="161544" cy="85344"/>
            </a:xfrm>
            <a:prstGeom prst="rect">
              <a:avLst/>
            </a:prstGeom>
          </p:spPr>
        </p:pic>
        <p:sp>
          <p:nvSpPr>
            <p:cNvPr id="72" name="object 72"/>
            <p:cNvSpPr/>
            <p:nvPr/>
          </p:nvSpPr>
          <p:spPr>
            <a:xfrm>
              <a:off x="7010400" y="29824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73" name="object 73"/>
            <p:cNvSpPr/>
            <p:nvPr/>
          </p:nvSpPr>
          <p:spPr>
            <a:xfrm>
              <a:off x="7010400" y="29824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pic>
          <p:nvPicPr>
            <p:cNvPr id="74" name="object 74"/>
            <p:cNvPicPr/>
            <p:nvPr/>
          </p:nvPicPr>
          <p:blipFill>
            <a:blip r:embed="rId3" cstate="print"/>
            <a:stretch>
              <a:fillRect/>
            </a:stretch>
          </p:blipFill>
          <p:spPr>
            <a:xfrm>
              <a:off x="7158228" y="3130295"/>
              <a:ext cx="85344" cy="85344"/>
            </a:xfrm>
            <a:prstGeom prst="rect">
              <a:avLst/>
            </a:prstGeom>
          </p:spPr>
        </p:pic>
        <p:sp>
          <p:nvSpPr>
            <p:cNvPr id="75" name="object 75"/>
            <p:cNvSpPr/>
            <p:nvPr/>
          </p:nvSpPr>
          <p:spPr>
            <a:xfrm>
              <a:off x="7315200" y="3287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76" name="object 76"/>
            <p:cNvSpPr/>
            <p:nvPr/>
          </p:nvSpPr>
          <p:spPr>
            <a:xfrm>
              <a:off x="7315200" y="32872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pic>
          <p:nvPicPr>
            <p:cNvPr id="77" name="object 77"/>
            <p:cNvPicPr/>
            <p:nvPr/>
          </p:nvPicPr>
          <p:blipFill>
            <a:blip r:embed="rId3" cstate="print"/>
            <a:stretch>
              <a:fillRect/>
            </a:stretch>
          </p:blipFill>
          <p:spPr>
            <a:xfrm>
              <a:off x="6777228" y="3358895"/>
              <a:ext cx="85344" cy="85344"/>
            </a:xfrm>
            <a:prstGeom prst="rect">
              <a:avLst/>
            </a:prstGeom>
          </p:spPr>
        </p:pic>
        <p:pic>
          <p:nvPicPr>
            <p:cNvPr id="78" name="object 78"/>
            <p:cNvPicPr/>
            <p:nvPr/>
          </p:nvPicPr>
          <p:blipFill>
            <a:blip r:embed="rId3" cstate="print"/>
            <a:stretch>
              <a:fillRect/>
            </a:stretch>
          </p:blipFill>
          <p:spPr>
            <a:xfrm>
              <a:off x="6624828" y="3206495"/>
              <a:ext cx="85344" cy="85344"/>
            </a:xfrm>
            <a:prstGeom prst="rect">
              <a:avLst/>
            </a:prstGeom>
          </p:spPr>
        </p:pic>
        <p:pic>
          <p:nvPicPr>
            <p:cNvPr id="79" name="object 79"/>
            <p:cNvPicPr/>
            <p:nvPr/>
          </p:nvPicPr>
          <p:blipFill>
            <a:blip r:embed="rId3" cstate="print"/>
            <a:stretch>
              <a:fillRect/>
            </a:stretch>
          </p:blipFill>
          <p:spPr>
            <a:xfrm>
              <a:off x="7234428" y="3435095"/>
              <a:ext cx="85344" cy="85344"/>
            </a:xfrm>
            <a:prstGeom prst="rect">
              <a:avLst/>
            </a:prstGeom>
          </p:spPr>
        </p:pic>
        <p:pic>
          <p:nvPicPr>
            <p:cNvPr id="80" name="object 80"/>
            <p:cNvPicPr/>
            <p:nvPr/>
          </p:nvPicPr>
          <p:blipFill>
            <a:blip r:embed="rId3" cstate="print"/>
            <a:stretch>
              <a:fillRect/>
            </a:stretch>
          </p:blipFill>
          <p:spPr>
            <a:xfrm>
              <a:off x="7082028" y="3358895"/>
              <a:ext cx="85344" cy="85344"/>
            </a:xfrm>
            <a:prstGeom prst="rect">
              <a:avLst/>
            </a:prstGeom>
          </p:spPr>
        </p:pic>
        <p:pic>
          <p:nvPicPr>
            <p:cNvPr id="81" name="object 81"/>
            <p:cNvPicPr/>
            <p:nvPr/>
          </p:nvPicPr>
          <p:blipFill>
            <a:blip r:embed="rId3" cstate="print"/>
            <a:stretch>
              <a:fillRect/>
            </a:stretch>
          </p:blipFill>
          <p:spPr>
            <a:xfrm>
              <a:off x="6929628" y="3358895"/>
              <a:ext cx="85344" cy="85344"/>
            </a:xfrm>
            <a:prstGeom prst="rect">
              <a:avLst/>
            </a:prstGeom>
          </p:spPr>
        </p:pic>
        <p:sp>
          <p:nvSpPr>
            <p:cNvPr id="82" name="object 82"/>
            <p:cNvSpPr/>
            <p:nvPr/>
          </p:nvSpPr>
          <p:spPr>
            <a:xfrm>
              <a:off x="7315200" y="32110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83" name="object 83"/>
            <p:cNvSpPr/>
            <p:nvPr/>
          </p:nvSpPr>
          <p:spPr>
            <a:xfrm>
              <a:off x="7315200" y="32110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sp>
          <p:nvSpPr>
            <p:cNvPr id="84" name="object 84"/>
            <p:cNvSpPr/>
            <p:nvPr/>
          </p:nvSpPr>
          <p:spPr>
            <a:xfrm>
              <a:off x="7010400" y="2906267"/>
              <a:ext cx="76200" cy="76200"/>
            </a:xfrm>
            <a:custGeom>
              <a:avLst/>
              <a:gdLst/>
              <a:ahLst/>
              <a:cxnLst/>
              <a:rect l="l" t="t" r="r" b="b"/>
              <a:pathLst>
                <a:path w="76200"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6200" y="38100"/>
                  </a:lnTo>
                  <a:lnTo>
                    <a:pt x="73211" y="23252"/>
                  </a:lnTo>
                  <a:lnTo>
                    <a:pt x="65055" y="11144"/>
                  </a:lnTo>
                  <a:lnTo>
                    <a:pt x="52947" y="2988"/>
                  </a:lnTo>
                  <a:lnTo>
                    <a:pt x="38100" y="0"/>
                  </a:lnTo>
                  <a:close/>
                </a:path>
              </a:pathLst>
            </a:custGeom>
            <a:solidFill>
              <a:srgbClr val="00E3A8"/>
            </a:solidFill>
          </p:spPr>
          <p:txBody>
            <a:bodyPr wrap="square" lIns="0" tIns="0" rIns="0" bIns="0" rtlCol="0"/>
            <a:lstStyle/>
            <a:p>
              <a:endParaRPr/>
            </a:p>
          </p:txBody>
        </p:sp>
        <p:sp>
          <p:nvSpPr>
            <p:cNvPr id="85" name="object 85"/>
            <p:cNvSpPr/>
            <p:nvPr/>
          </p:nvSpPr>
          <p:spPr>
            <a:xfrm>
              <a:off x="7010400" y="2906267"/>
              <a:ext cx="76200" cy="76200"/>
            </a:xfrm>
            <a:custGeom>
              <a:avLst/>
              <a:gdLst/>
              <a:ahLst/>
              <a:cxnLst/>
              <a:rect l="l" t="t" r="r" b="b"/>
              <a:pathLst>
                <a:path w="76200" h="76200">
                  <a:moveTo>
                    <a:pt x="0" y="38100"/>
                  </a:moveTo>
                  <a:lnTo>
                    <a:pt x="2988" y="23252"/>
                  </a:lnTo>
                  <a:lnTo>
                    <a:pt x="11144" y="11144"/>
                  </a:lnTo>
                  <a:lnTo>
                    <a:pt x="23252" y="2988"/>
                  </a:lnTo>
                  <a:lnTo>
                    <a:pt x="38100" y="0"/>
                  </a:lnTo>
                  <a:lnTo>
                    <a:pt x="52947" y="2988"/>
                  </a:lnTo>
                  <a:lnTo>
                    <a:pt x="65055" y="11144"/>
                  </a:lnTo>
                  <a:lnTo>
                    <a:pt x="73211" y="23252"/>
                  </a:lnTo>
                  <a:lnTo>
                    <a:pt x="76200" y="38100"/>
                  </a:lnTo>
                  <a:lnTo>
                    <a:pt x="73211" y="52947"/>
                  </a:lnTo>
                  <a:lnTo>
                    <a:pt x="65055" y="65055"/>
                  </a:lnTo>
                  <a:lnTo>
                    <a:pt x="52947" y="73211"/>
                  </a:lnTo>
                  <a:lnTo>
                    <a:pt x="38100" y="76200"/>
                  </a:lnTo>
                  <a:lnTo>
                    <a:pt x="23252" y="73211"/>
                  </a:lnTo>
                  <a:lnTo>
                    <a:pt x="11144" y="65055"/>
                  </a:lnTo>
                  <a:lnTo>
                    <a:pt x="2988" y="52947"/>
                  </a:lnTo>
                  <a:lnTo>
                    <a:pt x="0" y="38100"/>
                  </a:lnTo>
                  <a:close/>
                </a:path>
              </a:pathLst>
            </a:custGeom>
            <a:ln w="9144">
              <a:solidFill>
                <a:srgbClr val="000000"/>
              </a:solidFill>
            </a:ln>
          </p:spPr>
          <p:txBody>
            <a:bodyPr wrap="square" lIns="0" tIns="0" rIns="0" bIns="0" rtlCol="0"/>
            <a:lstStyle/>
            <a:p>
              <a:endParaRPr/>
            </a:p>
          </p:txBody>
        </p:sp>
      </p:grpSp>
      <p:sp>
        <p:nvSpPr>
          <p:cNvPr id="86" name="object 86"/>
          <p:cNvSpPr txBox="1"/>
          <p:nvPr/>
        </p:nvSpPr>
        <p:spPr>
          <a:xfrm>
            <a:off x="3651583" y="1888673"/>
            <a:ext cx="206494" cy="160356"/>
          </a:xfrm>
          <a:prstGeom prst="rect">
            <a:avLst/>
          </a:prstGeom>
        </p:spPr>
        <p:txBody>
          <a:bodyPr vert="horz" wrap="square" lIns="0" tIns="6405" rIns="0" bIns="0" rtlCol="0">
            <a:spAutoFit/>
          </a:bodyPr>
          <a:lstStyle/>
          <a:p>
            <a:pPr marL="6405">
              <a:spcBef>
                <a:spcPts val="50"/>
              </a:spcBef>
            </a:pPr>
            <a:r>
              <a:rPr sz="1000" spc="3" dirty="0">
                <a:latin typeface="Times New Roman"/>
                <a:cs typeface="Times New Roman"/>
              </a:rPr>
              <a:t>100</a:t>
            </a:r>
            <a:endParaRPr sz="1000">
              <a:latin typeface="Times New Roman"/>
              <a:cs typeface="Times New Roman"/>
            </a:endParaRPr>
          </a:p>
        </p:txBody>
      </p:sp>
      <p:pic>
        <p:nvPicPr>
          <p:cNvPr id="87" name="object 87"/>
          <p:cNvPicPr/>
          <p:nvPr/>
        </p:nvPicPr>
        <p:blipFill>
          <a:blip r:embed="rId5" cstate="print"/>
          <a:stretch>
            <a:fillRect/>
          </a:stretch>
        </p:blipFill>
        <p:spPr>
          <a:xfrm>
            <a:off x="612374" y="2079526"/>
            <a:ext cx="888213" cy="812123"/>
          </a:xfrm>
          <a:prstGeom prst="rect">
            <a:avLst/>
          </a:prstGeom>
        </p:spPr>
      </p:pic>
      <p:sp>
        <p:nvSpPr>
          <p:cNvPr id="88" name="object 88"/>
          <p:cNvSpPr txBox="1"/>
          <p:nvPr/>
        </p:nvSpPr>
        <p:spPr>
          <a:xfrm>
            <a:off x="1192351" y="2965683"/>
            <a:ext cx="271164" cy="160356"/>
          </a:xfrm>
          <a:prstGeom prst="rect">
            <a:avLst/>
          </a:prstGeom>
        </p:spPr>
        <p:txBody>
          <a:bodyPr vert="horz" wrap="square" lIns="0" tIns="6405" rIns="0" bIns="0" rtlCol="0">
            <a:spAutoFit/>
          </a:bodyPr>
          <a:lstStyle/>
          <a:p>
            <a:pPr marL="6405">
              <a:spcBef>
                <a:spcPts val="50"/>
              </a:spcBef>
            </a:pPr>
            <a:r>
              <a:rPr sz="1000" spc="3" dirty="0">
                <a:latin typeface="Times New Roman"/>
                <a:cs typeface="Times New Roman"/>
              </a:rPr>
              <a:t>1000</a:t>
            </a:r>
            <a:endParaRPr sz="1000">
              <a:latin typeface="Times New Roman"/>
              <a:cs typeface="Times New Roman"/>
            </a:endParaRPr>
          </a:p>
        </p:txBody>
      </p:sp>
      <p:pic>
        <p:nvPicPr>
          <p:cNvPr id="89" name="object 89"/>
          <p:cNvPicPr/>
          <p:nvPr/>
        </p:nvPicPr>
        <p:blipFill>
          <a:blip r:embed="rId6" cstate="print"/>
          <a:stretch>
            <a:fillRect/>
          </a:stretch>
        </p:blipFill>
        <p:spPr>
          <a:xfrm>
            <a:off x="1841735" y="2041073"/>
            <a:ext cx="888213" cy="812123"/>
          </a:xfrm>
          <a:prstGeom prst="rect">
            <a:avLst/>
          </a:prstGeom>
        </p:spPr>
      </p:pic>
      <p:sp>
        <p:nvSpPr>
          <p:cNvPr id="90" name="object 90"/>
          <p:cNvSpPr txBox="1"/>
          <p:nvPr/>
        </p:nvSpPr>
        <p:spPr>
          <a:xfrm>
            <a:off x="2306778" y="2927231"/>
            <a:ext cx="335513" cy="160356"/>
          </a:xfrm>
          <a:prstGeom prst="rect">
            <a:avLst/>
          </a:prstGeom>
        </p:spPr>
        <p:txBody>
          <a:bodyPr vert="horz" wrap="square" lIns="0" tIns="6405" rIns="0" bIns="0" rtlCol="0">
            <a:spAutoFit/>
          </a:bodyPr>
          <a:lstStyle/>
          <a:p>
            <a:pPr marL="6405">
              <a:spcBef>
                <a:spcPts val="50"/>
              </a:spcBef>
            </a:pPr>
            <a:r>
              <a:rPr sz="1000" spc="3" dirty="0">
                <a:latin typeface="Times New Roman"/>
                <a:cs typeface="Times New Roman"/>
              </a:rPr>
              <a:t>10000</a:t>
            </a:r>
            <a:endParaRPr sz="1000">
              <a:latin typeface="Times New Roman"/>
              <a:cs typeface="Times New Roman"/>
            </a:endParaRPr>
          </a:p>
        </p:txBody>
      </p:sp>
      <p:sp>
        <p:nvSpPr>
          <p:cNvPr id="92" name="object 92"/>
          <p:cNvSpPr txBox="1"/>
          <p:nvPr/>
        </p:nvSpPr>
        <p:spPr>
          <a:xfrm>
            <a:off x="4429666" y="3109761"/>
            <a:ext cx="137022" cy="114512"/>
          </a:xfrm>
          <a:prstGeom prst="rect">
            <a:avLst/>
          </a:prstGeom>
        </p:spPr>
        <p:txBody>
          <a:bodyPr vert="horz" wrap="square" lIns="0" tIns="6725" rIns="0" bIns="0" rtlCol="0">
            <a:spAutoFit/>
          </a:bodyPr>
          <a:lstStyle/>
          <a:p>
            <a:pPr marL="19214">
              <a:spcBef>
                <a:spcPts val="53"/>
              </a:spcBef>
            </a:pPr>
            <a:fld id="{81D60167-4931-47E6-BA6A-407CBD079E47}" type="slidenum">
              <a:rPr sz="700" dirty="0">
                <a:latin typeface="Tahoma"/>
                <a:cs typeface="Tahoma"/>
              </a:rPr>
              <a:pPr marL="19214">
                <a:spcBef>
                  <a:spcPts val="53"/>
                </a:spcBef>
              </a:pPr>
              <a:t>54</a:t>
            </a:fld>
            <a:endParaRPr sz="700">
              <a:latin typeface="Tahoma"/>
              <a:cs typeface="Tahoma"/>
            </a:endParaRPr>
          </a:p>
        </p:txBody>
      </p:sp>
      <p:sp>
        <p:nvSpPr>
          <p:cNvPr id="91" name="object 91"/>
          <p:cNvSpPr txBox="1">
            <a:spLocks noGrp="1"/>
          </p:cNvSpPr>
          <p:nvPr>
            <p:ph type="title"/>
          </p:nvPr>
        </p:nvSpPr>
        <p:spPr>
          <a:xfrm>
            <a:off x="264671" y="334411"/>
            <a:ext cx="1659379" cy="253012"/>
          </a:xfrm>
          <a:prstGeom prst="rect">
            <a:avLst/>
          </a:prstGeom>
        </p:spPr>
        <p:txBody>
          <a:bodyPr vert="horz" wrap="square" lIns="0" tIns="6725" rIns="0" bIns="0" rtlCol="0">
            <a:spAutoFit/>
          </a:bodyPr>
          <a:lstStyle/>
          <a:p>
            <a:pPr marL="6405">
              <a:spcBef>
                <a:spcPts val="53"/>
              </a:spcBef>
            </a:pPr>
            <a:r>
              <a:rPr sz="1600" dirty="0">
                <a:solidFill>
                  <a:srgbClr val="333399"/>
                </a:solidFill>
              </a:rPr>
              <a:t>SOM-Example</a:t>
            </a:r>
            <a:endParaRPr sz="16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5189" y="717673"/>
            <a:ext cx="1217194" cy="960999"/>
            <a:chOff x="1478060" y="1422179"/>
            <a:chExt cx="2414270" cy="1904364"/>
          </a:xfrm>
        </p:grpSpPr>
        <p:sp>
          <p:nvSpPr>
            <p:cNvPr id="3" name="object 3"/>
            <p:cNvSpPr/>
            <p:nvPr/>
          </p:nvSpPr>
          <p:spPr>
            <a:xfrm>
              <a:off x="1480918" y="1425317"/>
              <a:ext cx="2408555" cy="1891664"/>
            </a:xfrm>
            <a:custGeom>
              <a:avLst/>
              <a:gdLst/>
              <a:ahLst/>
              <a:cxnLst/>
              <a:rect l="l" t="t" r="r" b="b"/>
              <a:pathLst>
                <a:path w="2408554" h="1891664">
                  <a:moveTo>
                    <a:pt x="0" y="1891264"/>
                  </a:moveTo>
                  <a:lnTo>
                    <a:pt x="2407930" y="1891264"/>
                  </a:lnTo>
                  <a:lnTo>
                    <a:pt x="2407930" y="0"/>
                  </a:lnTo>
                  <a:lnTo>
                    <a:pt x="0" y="0"/>
                  </a:lnTo>
                  <a:lnTo>
                    <a:pt x="0" y="1891264"/>
                  </a:lnTo>
                  <a:close/>
                </a:path>
              </a:pathLst>
            </a:custGeom>
            <a:ln w="5378">
              <a:solidFill>
                <a:srgbClr val="000000"/>
              </a:solidFill>
            </a:ln>
          </p:spPr>
          <p:txBody>
            <a:bodyPr wrap="square" lIns="0" tIns="0" rIns="0" bIns="0" rtlCol="0"/>
            <a:lstStyle/>
            <a:p>
              <a:endParaRPr/>
            </a:p>
          </p:txBody>
        </p:sp>
        <p:sp>
          <p:nvSpPr>
            <p:cNvPr id="4" name="object 4"/>
            <p:cNvSpPr/>
            <p:nvPr/>
          </p:nvSpPr>
          <p:spPr>
            <a:xfrm>
              <a:off x="1719463" y="1425354"/>
              <a:ext cx="1270" cy="22860"/>
            </a:xfrm>
            <a:custGeom>
              <a:avLst/>
              <a:gdLst/>
              <a:ahLst/>
              <a:cxnLst/>
              <a:rect l="l" t="t" r="r" b="b"/>
              <a:pathLst>
                <a:path w="1269" h="22859">
                  <a:moveTo>
                    <a:pt x="463" y="-2687"/>
                  </a:moveTo>
                  <a:lnTo>
                    <a:pt x="463" y="25114"/>
                  </a:lnTo>
                </a:path>
              </a:pathLst>
            </a:custGeom>
            <a:ln w="6302">
              <a:solidFill>
                <a:srgbClr val="000000"/>
              </a:solidFill>
            </a:ln>
          </p:spPr>
          <p:txBody>
            <a:bodyPr wrap="square" lIns="0" tIns="0" rIns="0" bIns="0" rtlCol="0"/>
            <a:lstStyle/>
            <a:p>
              <a:endParaRPr/>
            </a:p>
          </p:txBody>
        </p:sp>
        <p:sp>
          <p:nvSpPr>
            <p:cNvPr id="5" name="object 5"/>
            <p:cNvSpPr/>
            <p:nvPr/>
          </p:nvSpPr>
          <p:spPr>
            <a:xfrm>
              <a:off x="1966161" y="1425354"/>
              <a:ext cx="0" cy="22860"/>
            </a:xfrm>
            <a:custGeom>
              <a:avLst/>
              <a:gdLst/>
              <a:ahLst/>
              <a:cxnLst/>
              <a:rect l="l" t="t" r="r" b="b"/>
              <a:pathLst>
                <a:path h="22859">
                  <a:moveTo>
                    <a:pt x="0" y="0"/>
                  </a:moveTo>
                  <a:lnTo>
                    <a:pt x="0" y="22426"/>
                  </a:lnTo>
                </a:path>
              </a:pathLst>
            </a:custGeom>
            <a:ln w="5375">
              <a:solidFill>
                <a:srgbClr val="000000"/>
              </a:solidFill>
            </a:ln>
          </p:spPr>
          <p:txBody>
            <a:bodyPr wrap="square" lIns="0" tIns="0" rIns="0" bIns="0" rtlCol="0"/>
            <a:lstStyle/>
            <a:p>
              <a:endParaRPr/>
            </a:p>
          </p:txBody>
        </p:sp>
        <p:sp>
          <p:nvSpPr>
            <p:cNvPr id="6" name="object 6"/>
            <p:cNvSpPr/>
            <p:nvPr/>
          </p:nvSpPr>
          <p:spPr>
            <a:xfrm>
              <a:off x="2205604" y="1425354"/>
              <a:ext cx="1270" cy="22860"/>
            </a:xfrm>
            <a:custGeom>
              <a:avLst/>
              <a:gdLst/>
              <a:ahLst/>
              <a:cxnLst/>
              <a:rect l="l" t="t" r="r" b="b"/>
              <a:pathLst>
                <a:path w="1269" h="22859">
                  <a:moveTo>
                    <a:pt x="482" y="-2687"/>
                  </a:moveTo>
                  <a:lnTo>
                    <a:pt x="482" y="25114"/>
                  </a:lnTo>
                </a:path>
              </a:pathLst>
            </a:custGeom>
            <a:ln w="6339">
              <a:solidFill>
                <a:srgbClr val="000000"/>
              </a:solidFill>
            </a:ln>
          </p:spPr>
          <p:txBody>
            <a:bodyPr wrap="square" lIns="0" tIns="0" rIns="0" bIns="0" rtlCol="0"/>
            <a:lstStyle/>
            <a:p>
              <a:endParaRPr/>
            </a:p>
          </p:txBody>
        </p:sp>
        <p:sp>
          <p:nvSpPr>
            <p:cNvPr id="7" name="object 7"/>
            <p:cNvSpPr/>
            <p:nvPr/>
          </p:nvSpPr>
          <p:spPr>
            <a:xfrm>
              <a:off x="2445121" y="1425354"/>
              <a:ext cx="245745" cy="22860"/>
            </a:xfrm>
            <a:custGeom>
              <a:avLst/>
              <a:gdLst/>
              <a:ahLst/>
              <a:cxnLst/>
              <a:rect l="l" t="t" r="r" b="b"/>
              <a:pathLst>
                <a:path w="245744" h="22859">
                  <a:moveTo>
                    <a:pt x="0" y="0"/>
                  </a:moveTo>
                  <a:lnTo>
                    <a:pt x="0" y="22426"/>
                  </a:lnTo>
                </a:path>
                <a:path w="245744" h="22859">
                  <a:moveTo>
                    <a:pt x="245599" y="0"/>
                  </a:moveTo>
                  <a:lnTo>
                    <a:pt x="245599" y="22426"/>
                  </a:lnTo>
                </a:path>
              </a:pathLst>
            </a:custGeom>
            <a:ln w="5378">
              <a:solidFill>
                <a:srgbClr val="000000"/>
              </a:solidFill>
            </a:ln>
          </p:spPr>
          <p:txBody>
            <a:bodyPr wrap="square" lIns="0" tIns="0" rIns="0" bIns="0" rtlCol="0"/>
            <a:lstStyle/>
            <a:p>
              <a:endParaRPr/>
            </a:p>
          </p:txBody>
        </p:sp>
        <p:sp>
          <p:nvSpPr>
            <p:cNvPr id="8" name="object 8"/>
            <p:cNvSpPr/>
            <p:nvPr/>
          </p:nvSpPr>
          <p:spPr>
            <a:xfrm>
              <a:off x="2930164" y="1425354"/>
              <a:ext cx="1270" cy="22860"/>
            </a:xfrm>
            <a:custGeom>
              <a:avLst/>
              <a:gdLst/>
              <a:ahLst/>
              <a:cxnLst/>
              <a:rect l="l" t="t" r="r" b="b"/>
              <a:pathLst>
                <a:path w="1269" h="22859">
                  <a:moveTo>
                    <a:pt x="482" y="-2687"/>
                  </a:moveTo>
                  <a:lnTo>
                    <a:pt x="482" y="25114"/>
                  </a:lnTo>
                </a:path>
              </a:pathLst>
            </a:custGeom>
            <a:ln w="6339">
              <a:solidFill>
                <a:srgbClr val="000000"/>
              </a:solidFill>
            </a:ln>
          </p:spPr>
          <p:txBody>
            <a:bodyPr wrap="square" lIns="0" tIns="0" rIns="0" bIns="0" rtlCol="0"/>
            <a:lstStyle/>
            <a:p>
              <a:endParaRPr/>
            </a:p>
          </p:txBody>
        </p:sp>
        <p:sp>
          <p:nvSpPr>
            <p:cNvPr id="9" name="object 9"/>
            <p:cNvSpPr/>
            <p:nvPr/>
          </p:nvSpPr>
          <p:spPr>
            <a:xfrm>
              <a:off x="3169681" y="1425354"/>
              <a:ext cx="1270" cy="22860"/>
            </a:xfrm>
            <a:custGeom>
              <a:avLst/>
              <a:gdLst/>
              <a:ahLst/>
              <a:cxnLst/>
              <a:rect l="l" t="t" r="r" b="b"/>
              <a:pathLst>
                <a:path w="1269" h="22859">
                  <a:moveTo>
                    <a:pt x="445" y="-2687"/>
                  </a:moveTo>
                  <a:lnTo>
                    <a:pt x="445" y="25114"/>
                  </a:lnTo>
                </a:path>
              </a:pathLst>
            </a:custGeom>
            <a:ln w="6265">
              <a:solidFill>
                <a:srgbClr val="000000"/>
              </a:solidFill>
            </a:ln>
          </p:spPr>
          <p:txBody>
            <a:bodyPr wrap="square" lIns="0" tIns="0" rIns="0" bIns="0" rtlCol="0"/>
            <a:lstStyle/>
            <a:p>
              <a:endParaRPr/>
            </a:p>
          </p:txBody>
        </p:sp>
        <p:sp>
          <p:nvSpPr>
            <p:cNvPr id="10" name="object 10"/>
            <p:cNvSpPr/>
            <p:nvPr/>
          </p:nvSpPr>
          <p:spPr>
            <a:xfrm>
              <a:off x="3409866" y="1425354"/>
              <a:ext cx="0" cy="22860"/>
            </a:xfrm>
            <a:custGeom>
              <a:avLst/>
              <a:gdLst/>
              <a:ahLst/>
              <a:cxnLst/>
              <a:rect l="l" t="t" r="r" b="b"/>
              <a:pathLst>
                <a:path h="22859">
                  <a:moveTo>
                    <a:pt x="0" y="0"/>
                  </a:moveTo>
                  <a:lnTo>
                    <a:pt x="0" y="22426"/>
                  </a:lnTo>
                </a:path>
              </a:pathLst>
            </a:custGeom>
            <a:ln w="5375">
              <a:solidFill>
                <a:srgbClr val="000000"/>
              </a:solidFill>
            </a:ln>
          </p:spPr>
          <p:txBody>
            <a:bodyPr wrap="square" lIns="0" tIns="0" rIns="0" bIns="0" rtlCol="0"/>
            <a:lstStyle/>
            <a:p>
              <a:endParaRPr/>
            </a:p>
          </p:txBody>
        </p:sp>
        <p:sp>
          <p:nvSpPr>
            <p:cNvPr id="11" name="object 11"/>
            <p:cNvSpPr/>
            <p:nvPr/>
          </p:nvSpPr>
          <p:spPr>
            <a:xfrm>
              <a:off x="3653759" y="1425354"/>
              <a:ext cx="1270" cy="23495"/>
            </a:xfrm>
            <a:custGeom>
              <a:avLst/>
              <a:gdLst/>
              <a:ahLst/>
              <a:cxnLst/>
              <a:rect l="l" t="t" r="r" b="b"/>
              <a:pathLst>
                <a:path w="1270" h="23494">
                  <a:moveTo>
                    <a:pt x="482" y="-2687"/>
                  </a:moveTo>
                  <a:lnTo>
                    <a:pt x="482" y="25856"/>
                  </a:lnTo>
                </a:path>
              </a:pathLst>
            </a:custGeom>
            <a:ln w="6339">
              <a:solidFill>
                <a:srgbClr val="000000"/>
              </a:solidFill>
            </a:ln>
          </p:spPr>
          <p:txBody>
            <a:bodyPr wrap="square" lIns="0" tIns="0" rIns="0" bIns="0" rtlCol="0"/>
            <a:lstStyle/>
            <a:p>
              <a:endParaRPr/>
            </a:p>
          </p:txBody>
        </p:sp>
        <p:sp>
          <p:nvSpPr>
            <p:cNvPr id="12" name="object 12"/>
            <p:cNvSpPr/>
            <p:nvPr/>
          </p:nvSpPr>
          <p:spPr>
            <a:xfrm>
              <a:off x="1719463" y="3301543"/>
              <a:ext cx="1270" cy="21590"/>
            </a:xfrm>
            <a:custGeom>
              <a:avLst/>
              <a:gdLst/>
              <a:ahLst/>
              <a:cxnLst/>
              <a:rect l="l" t="t" r="r" b="b"/>
              <a:pathLst>
                <a:path w="1269" h="21589">
                  <a:moveTo>
                    <a:pt x="463" y="-2687"/>
                  </a:moveTo>
                  <a:lnTo>
                    <a:pt x="463" y="24037"/>
                  </a:lnTo>
                </a:path>
              </a:pathLst>
            </a:custGeom>
            <a:ln w="6302">
              <a:solidFill>
                <a:srgbClr val="000000"/>
              </a:solidFill>
            </a:ln>
          </p:spPr>
          <p:txBody>
            <a:bodyPr wrap="square" lIns="0" tIns="0" rIns="0" bIns="0" rtlCol="0"/>
            <a:lstStyle/>
            <a:p>
              <a:endParaRPr/>
            </a:p>
          </p:txBody>
        </p:sp>
        <p:sp>
          <p:nvSpPr>
            <p:cNvPr id="13" name="object 13"/>
            <p:cNvSpPr/>
            <p:nvPr/>
          </p:nvSpPr>
          <p:spPr>
            <a:xfrm>
              <a:off x="1966161" y="3300615"/>
              <a:ext cx="0" cy="22860"/>
            </a:xfrm>
            <a:custGeom>
              <a:avLst/>
              <a:gdLst/>
              <a:ahLst/>
              <a:cxnLst/>
              <a:rect l="l" t="t" r="r" b="b"/>
              <a:pathLst>
                <a:path h="22860">
                  <a:moveTo>
                    <a:pt x="0" y="22278"/>
                  </a:moveTo>
                  <a:lnTo>
                    <a:pt x="0" y="0"/>
                  </a:lnTo>
                </a:path>
              </a:pathLst>
            </a:custGeom>
            <a:ln w="5375">
              <a:solidFill>
                <a:srgbClr val="000000"/>
              </a:solidFill>
            </a:ln>
          </p:spPr>
          <p:txBody>
            <a:bodyPr wrap="square" lIns="0" tIns="0" rIns="0" bIns="0" rtlCol="0"/>
            <a:lstStyle/>
            <a:p>
              <a:endParaRPr/>
            </a:p>
          </p:txBody>
        </p:sp>
        <p:sp>
          <p:nvSpPr>
            <p:cNvPr id="14" name="object 14"/>
            <p:cNvSpPr/>
            <p:nvPr/>
          </p:nvSpPr>
          <p:spPr>
            <a:xfrm>
              <a:off x="2205604" y="3300615"/>
              <a:ext cx="1270" cy="22860"/>
            </a:xfrm>
            <a:custGeom>
              <a:avLst/>
              <a:gdLst/>
              <a:ahLst/>
              <a:cxnLst/>
              <a:rect l="l" t="t" r="r" b="b"/>
              <a:pathLst>
                <a:path w="1269" h="22860">
                  <a:moveTo>
                    <a:pt x="482" y="-2687"/>
                  </a:moveTo>
                  <a:lnTo>
                    <a:pt x="482" y="24965"/>
                  </a:lnTo>
                </a:path>
              </a:pathLst>
            </a:custGeom>
            <a:ln w="6339">
              <a:solidFill>
                <a:srgbClr val="000000"/>
              </a:solidFill>
            </a:ln>
          </p:spPr>
          <p:txBody>
            <a:bodyPr wrap="square" lIns="0" tIns="0" rIns="0" bIns="0" rtlCol="0"/>
            <a:lstStyle/>
            <a:p>
              <a:endParaRPr/>
            </a:p>
          </p:txBody>
        </p:sp>
        <p:sp>
          <p:nvSpPr>
            <p:cNvPr id="15" name="object 15"/>
            <p:cNvSpPr/>
            <p:nvPr/>
          </p:nvSpPr>
          <p:spPr>
            <a:xfrm>
              <a:off x="2445121" y="3300615"/>
              <a:ext cx="1270" cy="22860"/>
            </a:xfrm>
            <a:custGeom>
              <a:avLst/>
              <a:gdLst/>
              <a:ahLst/>
              <a:cxnLst/>
              <a:rect l="l" t="t" r="r" b="b"/>
              <a:pathLst>
                <a:path w="1269" h="22860">
                  <a:moveTo>
                    <a:pt x="370" y="-2687"/>
                  </a:moveTo>
                  <a:lnTo>
                    <a:pt x="370" y="24965"/>
                  </a:lnTo>
                </a:path>
              </a:pathLst>
            </a:custGeom>
            <a:ln w="6116">
              <a:solidFill>
                <a:srgbClr val="000000"/>
              </a:solidFill>
            </a:ln>
          </p:spPr>
          <p:txBody>
            <a:bodyPr wrap="square" lIns="0" tIns="0" rIns="0" bIns="0" rtlCol="0"/>
            <a:lstStyle/>
            <a:p>
              <a:endParaRPr/>
            </a:p>
          </p:txBody>
        </p:sp>
        <p:sp>
          <p:nvSpPr>
            <p:cNvPr id="16" name="object 16"/>
            <p:cNvSpPr/>
            <p:nvPr/>
          </p:nvSpPr>
          <p:spPr>
            <a:xfrm>
              <a:off x="2690721" y="3300615"/>
              <a:ext cx="0" cy="22860"/>
            </a:xfrm>
            <a:custGeom>
              <a:avLst/>
              <a:gdLst/>
              <a:ahLst/>
              <a:cxnLst/>
              <a:rect l="l" t="t" r="r" b="b"/>
              <a:pathLst>
                <a:path h="22860">
                  <a:moveTo>
                    <a:pt x="0" y="22278"/>
                  </a:moveTo>
                  <a:lnTo>
                    <a:pt x="0" y="0"/>
                  </a:lnTo>
                </a:path>
              </a:pathLst>
            </a:custGeom>
            <a:ln w="5375">
              <a:solidFill>
                <a:srgbClr val="000000"/>
              </a:solidFill>
            </a:ln>
          </p:spPr>
          <p:txBody>
            <a:bodyPr wrap="square" lIns="0" tIns="0" rIns="0" bIns="0" rtlCol="0"/>
            <a:lstStyle/>
            <a:p>
              <a:endParaRPr/>
            </a:p>
          </p:txBody>
        </p:sp>
        <p:sp>
          <p:nvSpPr>
            <p:cNvPr id="17" name="object 17"/>
            <p:cNvSpPr/>
            <p:nvPr/>
          </p:nvSpPr>
          <p:spPr>
            <a:xfrm>
              <a:off x="2930164" y="3300615"/>
              <a:ext cx="1270" cy="22860"/>
            </a:xfrm>
            <a:custGeom>
              <a:avLst/>
              <a:gdLst/>
              <a:ahLst/>
              <a:cxnLst/>
              <a:rect l="l" t="t" r="r" b="b"/>
              <a:pathLst>
                <a:path w="1269" h="22860">
                  <a:moveTo>
                    <a:pt x="482" y="-2687"/>
                  </a:moveTo>
                  <a:lnTo>
                    <a:pt x="482" y="24965"/>
                  </a:lnTo>
                </a:path>
              </a:pathLst>
            </a:custGeom>
            <a:ln w="6339">
              <a:solidFill>
                <a:srgbClr val="000000"/>
              </a:solidFill>
            </a:ln>
          </p:spPr>
          <p:txBody>
            <a:bodyPr wrap="square" lIns="0" tIns="0" rIns="0" bIns="0" rtlCol="0"/>
            <a:lstStyle/>
            <a:p>
              <a:endParaRPr/>
            </a:p>
          </p:txBody>
        </p:sp>
        <p:sp>
          <p:nvSpPr>
            <p:cNvPr id="18" name="object 18"/>
            <p:cNvSpPr/>
            <p:nvPr/>
          </p:nvSpPr>
          <p:spPr>
            <a:xfrm>
              <a:off x="3169681" y="3300615"/>
              <a:ext cx="1270" cy="22860"/>
            </a:xfrm>
            <a:custGeom>
              <a:avLst/>
              <a:gdLst/>
              <a:ahLst/>
              <a:cxnLst/>
              <a:rect l="l" t="t" r="r" b="b"/>
              <a:pathLst>
                <a:path w="1269" h="22860">
                  <a:moveTo>
                    <a:pt x="445" y="-2687"/>
                  </a:moveTo>
                  <a:lnTo>
                    <a:pt x="445" y="24965"/>
                  </a:lnTo>
                </a:path>
              </a:pathLst>
            </a:custGeom>
            <a:ln w="6265">
              <a:solidFill>
                <a:srgbClr val="000000"/>
              </a:solidFill>
            </a:ln>
          </p:spPr>
          <p:txBody>
            <a:bodyPr wrap="square" lIns="0" tIns="0" rIns="0" bIns="0" rtlCol="0"/>
            <a:lstStyle/>
            <a:p>
              <a:endParaRPr/>
            </a:p>
          </p:txBody>
        </p:sp>
        <p:sp>
          <p:nvSpPr>
            <p:cNvPr id="19" name="object 19"/>
            <p:cNvSpPr/>
            <p:nvPr/>
          </p:nvSpPr>
          <p:spPr>
            <a:xfrm>
              <a:off x="3409866" y="3300615"/>
              <a:ext cx="0" cy="22860"/>
            </a:xfrm>
            <a:custGeom>
              <a:avLst/>
              <a:gdLst/>
              <a:ahLst/>
              <a:cxnLst/>
              <a:rect l="l" t="t" r="r" b="b"/>
              <a:pathLst>
                <a:path h="22860">
                  <a:moveTo>
                    <a:pt x="0" y="22278"/>
                  </a:moveTo>
                  <a:lnTo>
                    <a:pt x="0" y="0"/>
                  </a:lnTo>
                </a:path>
              </a:pathLst>
            </a:custGeom>
            <a:ln w="5375">
              <a:solidFill>
                <a:srgbClr val="000000"/>
              </a:solidFill>
            </a:ln>
          </p:spPr>
          <p:txBody>
            <a:bodyPr wrap="square" lIns="0" tIns="0" rIns="0" bIns="0" rtlCol="0"/>
            <a:lstStyle/>
            <a:p>
              <a:endParaRPr/>
            </a:p>
          </p:txBody>
        </p:sp>
        <p:sp>
          <p:nvSpPr>
            <p:cNvPr id="20" name="object 20"/>
            <p:cNvSpPr/>
            <p:nvPr/>
          </p:nvSpPr>
          <p:spPr>
            <a:xfrm>
              <a:off x="3653759" y="3300615"/>
              <a:ext cx="1270" cy="22860"/>
            </a:xfrm>
            <a:custGeom>
              <a:avLst/>
              <a:gdLst/>
              <a:ahLst/>
              <a:cxnLst/>
              <a:rect l="l" t="t" r="r" b="b"/>
              <a:pathLst>
                <a:path w="1270" h="22860">
                  <a:moveTo>
                    <a:pt x="482" y="-2687"/>
                  </a:moveTo>
                  <a:lnTo>
                    <a:pt x="482" y="24965"/>
                  </a:lnTo>
                </a:path>
              </a:pathLst>
            </a:custGeom>
            <a:ln w="6339">
              <a:solidFill>
                <a:srgbClr val="000000"/>
              </a:solidFill>
            </a:ln>
          </p:spPr>
          <p:txBody>
            <a:bodyPr wrap="square" lIns="0" tIns="0" rIns="0" bIns="0" rtlCol="0"/>
            <a:lstStyle/>
            <a:p>
              <a:endParaRPr/>
            </a:p>
          </p:txBody>
        </p:sp>
      </p:grpSp>
      <p:sp>
        <p:nvSpPr>
          <p:cNvPr id="21" name="object 21"/>
          <p:cNvSpPr txBox="1"/>
          <p:nvPr/>
        </p:nvSpPr>
        <p:spPr>
          <a:xfrm>
            <a:off x="1948791" y="1678965"/>
            <a:ext cx="33615"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1</a:t>
            </a:r>
            <a:endParaRPr sz="300">
              <a:latin typeface="Arial MT"/>
              <a:cs typeface="Arial MT"/>
            </a:endParaRPr>
          </a:p>
        </p:txBody>
      </p:sp>
      <p:sp>
        <p:nvSpPr>
          <p:cNvPr id="22" name="object 22"/>
          <p:cNvSpPr txBox="1"/>
          <p:nvPr/>
        </p:nvSpPr>
        <p:spPr>
          <a:xfrm>
            <a:off x="720413" y="1678965"/>
            <a:ext cx="181523" cy="54574"/>
          </a:xfrm>
          <a:prstGeom prst="rect">
            <a:avLst/>
          </a:prstGeom>
        </p:spPr>
        <p:txBody>
          <a:bodyPr vert="horz" wrap="square" lIns="0" tIns="8326" rIns="0" bIns="0" rtlCol="0">
            <a:spAutoFit/>
          </a:bodyPr>
          <a:lstStyle/>
          <a:p>
            <a:pPr marL="6405">
              <a:spcBef>
                <a:spcPts val="66"/>
              </a:spcBef>
              <a:tabLst>
                <a:tab pos="110480" algn="l"/>
              </a:tabLst>
            </a:pPr>
            <a:r>
              <a:rPr sz="300" spc="5" dirty="0">
                <a:latin typeface="Arial MT"/>
                <a:cs typeface="Arial MT"/>
              </a:rPr>
              <a:t>-1	-0.8</a:t>
            </a:r>
            <a:endParaRPr sz="300">
              <a:latin typeface="Arial MT"/>
              <a:cs typeface="Arial MT"/>
            </a:endParaRPr>
          </a:p>
        </p:txBody>
      </p:sp>
      <p:sp>
        <p:nvSpPr>
          <p:cNvPr id="23" name="object 23"/>
          <p:cNvSpPr txBox="1"/>
          <p:nvPr/>
        </p:nvSpPr>
        <p:spPr>
          <a:xfrm>
            <a:off x="697893" y="1645239"/>
            <a:ext cx="46421"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-1</a:t>
            </a:r>
            <a:endParaRPr sz="300">
              <a:latin typeface="Arial MT"/>
              <a:cs typeface="Arial MT"/>
            </a:endParaRPr>
          </a:p>
        </p:txBody>
      </p:sp>
      <p:grpSp>
        <p:nvGrpSpPr>
          <p:cNvPr id="24" name="object 24"/>
          <p:cNvGrpSpPr/>
          <p:nvPr/>
        </p:nvGrpSpPr>
        <p:grpSpPr>
          <a:xfrm>
            <a:off x="745273" y="730143"/>
            <a:ext cx="1223277" cy="954911"/>
            <a:chOff x="1478227" y="1446889"/>
            <a:chExt cx="2426335" cy="1892300"/>
          </a:xfrm>
        </p:grpSpPr>
        <p:sp>
          <p:nvSpPr>
            <p:cNvPr id="25" name="object 25"/>
            <p:cNvSpPr/>
            <p:nvPr/>
          </p:nvSpPr>
          <p:spPr>
            <a:xfrm>
              <a:off x="1480918" y="3133715"/>
              <a:ext cx="22860" cy="1270"/>
            </a:xfrm>
            <a:custGeom>
              <a:avLst/>
              <a:gdLst/>
              <a:ahLst/>
              <a:cxnLst/>
              <a:rect l="l" t="t" r="r" b="b"/>
              <a:pathLst>
                <a:path w="22859" h="1269">
                  <a:moveTo>
                    <a:pt x="-2690" y="464"/>
                  </a:moveTo>
                  <a:lnTo>
                    <a:pt x="25114" y="464"/>
                  </a:lnTo>
                </a:path>
              </a:pathLst>
            </a:custGeom>
            <a:ln w="6309">
              <a:solidFill>
                <a:srgbClr val="000000"/>
              </a:solidFill>
            </a:ln>
          </p:spPr>
          <p:txBody>
            <a:bodyPr wrap="square" lIns="0" tIns="0" rIns="0" bIns="0" rtlCol="0"/>
            <a:lstStyle/>
            <a:p>
              <a:endParaRPr/>
            </a:p>
          </p:txBody>
        </p:sp>
        <p:sp>
          <p:nvSpPr>
            <p:cNvPr id="26" name="object 26"/>
            <p:cNvSpPr/>
            <p:nvPr/>
          </p:nvSpPr>
          <p:spPr>
            <a:xfrm>
              <a:off x="1480918" y="2376778"/>
              <a:ext cx="22860" cy="568325"/>
            </a:xfrm>
            <a:custGeom>
              <a:avLst/>
              <a:gdLst/>
              <a:ahLst/>
              <a:cxnLst/>
              <a:rect l="l" t="t" r="r" b="b"/>
              <a:pathLst>
                <a:path w="22859" h="568325">
                  <a:moveTo>
                    <a:pt x="0" y="567758"/>
                  </a:moveTo>
                  <a:lnTo>
                    <a:pt x="22423" y="567758"/>
                  </a:lnTo>
                </a:path>
                <a:path w="22859" h="568325">
                  <a:moveTo>
                    <a:pt x="0" y="378579"/>
                  </a:moveTo>
                  <a:lnTo>
                    <a:pt x="22423" y="378579"/>
                  </a:lnTo>
                </a:path>
                <a:path w="22859" h="568325">
                  <a:moveTo>
                    <a:pt x="0" y="189215"/>
                  </a:moveTo>
                  <a:lnTo>
                    <a:pt x="22423" y="189215"/>
                  </a:lnTo>
                </a:path>
                <a:path w="22859" h="568325">
                  <a:moveTo>
                    <a:pt x="0" y="0"/>
                  </a:moveTo>
                  <a:lnTo>
                    <a:pt x="22423" y="0"/>
                  </a:lnTo>
                </a:path>
              </a:pathLst>
            </a:custGeom>
            <a:ln w="5378">
              <a:solidFill>
                <a:srgbClr val="000000"/>
              </a:solidFill>
            </a:ln>
          </p:spPr>
          <p:txBody>
            <a:bodyPr wrap="square" lIns="0" tIns="0" rIns="0" bIns="0" rtlCol="0"/>
            <a:lstStyle/>
            <a:p>
              <a:endParaRPr/>
            </a:p>
          </p:txBody>
        </p:sp>
        <p:sp>
          <p:nvSpPr>
            <p:cNvPr id="27" name="object 27"/>
            <p:cNvSpPr/>
            <p:nvPr/>
          </p:nvSpPr>
          <p:spPr>
            <a:xfrm>
              <a:off x="1480918" y="2181325"/>
              <a:ext cx="22860" cy="1270"/>
            </a:xfrm>
            <a:custGeom>
              <a:avLst/>
              <a:gdLst/>
              <a:ahLst/>
              <a:cxnLst/>
              <a:rect l="l" t="t" r="r" b="b"/>
              <a:pathLst>
                <a:path w="22859" h="1269">
                  <a:moveTo>
                    <a:pt x="-2690" y="445"/>
                  </a:moveTo>
                  <a:lnTo>
                    <a:pt x="25114" y="445"/>
                  </a:lnTo>
                </a:path>
              </a:pathLst>
            </a:custGeom>
            <a:ln w="6272">
              <a:solidFill>
                <a:srgbClr val="000000"/>
              </a:solidFill>
            </a:ln>
          </p:spPr>
          <p:txBody>
            <a:bodyPr wrap="square" lIns="0" tIns="0" rIns="0" bIns="0" rtlCol="0"/>
            <a:lstStyle/>
            <a:p>
              <a:endParaRPr/>
            </a:p>
          </p:txBody>
        </p:sp>
        <p:sp>
          <p:nvSpPr>
            <p:cNvPr id="28" name="object 28"/>
            <p:cNvSpPr/>
            <p:nvPr/>
          </p:nvSpPr>
          <p:spPr>
            <a:xfrm>
              <a:off x="1480918" y="1614718"/>
              <a:ext cx="22860" cy="378460"/>
            </a:xfrm>
            <a:custGeom>
              <a:avLst/>
              <a:gdLst/>
              <a:ahLst/>
              <a:cxnLst/>
              <a:rect l="l" t="t" r="r" b="b"/>
              <a:pathLst>
                <a:path w="22859" h="378460">
                  <a:moveTo>
                    <a:pt x="0" y="378356"/>
                  </a:moveTo>
                  <a:lnTo>
                    <a:pt x="22423" y="378356"/>
                  </a:lnTo>
                </a:path>
                <a:path w="22859" h="378460">
                  <a:moveTo>
                    <a:pt x="0" y="189141"/>
                  </a:moveTo>
                  <a:lnTo>
                    <a:pt x="22423" y="189141"/>
                  </a:lnTo>
                </a:path>
                <a:path w="22859" h="378460">
                  <a:moveTo>
                    <a:pt x="0" y="0"/>
                  </a:moveTo>
                  <a:lnTo>
                    <a:pt x="22423" y="0"/>
                  </a:lnTo>
                </a:path>
              </a:pathLst>
            </a:custGeom>
            <a:ln w="5378">
              <a:solidFill>
                <a:srgbClr val="000000"/>
              </a:solidFill>
            </a:ln>
          </p:spPr>
          <p:txBody>
            <a:bodyPr wrap="square" lIns="0" tIns="0" rIns="0" bIns="0" rtlCol="0"/>
            <a:lstStyle/>
            <a:p>
              <a:endParaRPr/>
            </a:p>
          </p:txBody>
        </p:sp>
        <p:sp>
          <p:nvSpPr>
            <p:cNvPr id="29" name="object 29"/>
            <p:cNvSpPr/>
            <p:nvPr/>
          </p:nvSpPr>
          <p:spPr>
            <a:xfrm>
              <a:off x="3626165" y="1446889"/>
              <a:ext cx="38735" cy="38735"/>
            </a:xfrm>
            <a:custGeom>
              <a:avLst/>
              <a:gdLst/>
              <a:ahLst/>
              <a:cxnLst/>
              <a:rect l="l" t="t" r="r" b="b"/>
              <a:pathLst>
                <a:path w="38735" h="38734">
                  <a:moveTo>
                    <a:pt x="18692" y="0"/>
                  </a:moveTo>
                  <a:lnTo>
                    <a:pt x="11234" y="1409"/>
                  </a:lnTo>
                  <a:lnTo>
                    <a:pt x="5312" y="5318"/>
                  </a:lnTo>
                  <a:lnTo>
                    <a:pt x="1408" y="11246"/>
                  </a:lnTo>
                  <a:lnTo>
                    <a:pt x="0" y="18713"/>
                  </a:lnTo>
                  <a:lnTo>
                    <a:pt x="1408" y="26268"/>
                  </a:lnTo>
                  <a:lnTo>
                    <a:pt x="5312" y="32535"/>
                  </a:lnTo>
                  <a:lnTo>
                    <a:pt x="11234" y="36811"/>
                  </a:lnTo>
                  <a:lnTo>
                    <a:pt x="18692" y="38392"/>
                  </a:lnTo>
                  <a:lnTo>
                    <a:pt x="26301" y="36811"/>
                  </a:lnTo>
                  <a:lnTo>
                    <a:pt x="32554" y="32535"/>
                  </a:lnTo>
                  <a:lnTo>
                    <a:pt x="36790" y="26268"/>
                  </a:lnTo>
                  <a:lnTo>
                    <a:pt x="38349" y="18713"/>
                  </a:lnTo>
                  <a:lnTo>
                    <a:pt x="36790" y="11246"/>
                  </a:lnTo>
                  <a:lnTo>
                    <a:pt x="32554" y="5318"/>
                  </a:lnTo>
                  <a:lnTo>
                    <a:pt x="26301" y="1409"/>
                  </a:lnTo>
                  <a:lnTo>
                    <a:pt x="18692" y="0"/>
                  </a:lnTo>
                  <a:close/>
                </a:path>
              </a:pathLst>
            </a:custGeom>
            <a:solidFill>
              <a:srgbClr val="0D0000"/>
            </a:solidFill>
          </p:spPr>
          <p:txBody>
            <a:bodyPr wrap="square" lIns="0" tIns="0" rIns="0" bIns="0" rtlCol="0"/>
            <a:lstStyle/>
            <a:p>
              <a:endParaRPr/>
            </a:p>
          </p:txBody>
        </p:sp>
        <p:sp>
          <p:nvSpPr>
            <p:cNvPr id="30" name="object 30"/>
            <p:cNvSpPr/>
            <p:nvPr/>
          </p:nvSpPr>
          <p:spPr>
            <a:xfrm>
              <a:off x="1597131" y="2955118"/>
              <a:ext cx="506730" cy="5715"/>
            </a:xfrm>
            <a:custGeom>
              <a:avLst/>
              <a:gdLst/>
              <a:ahLst/>
              <a:cxnLst/>
              <a:rect l="l" t="t" r="r" b="b"/>
              <a:pathLst>
                <a:path w="506730" h="5714">
                  <a:moveTo>
                    <a:pt x="0" y="0"/>
                  </a:moveTo>
                  <a:lnTo>
                    <a:pt x="506554" y="5383"/>
                  </a:lnTo>
                </a:path>
              </a:pathLst>
            </a:custGeom>
            <a:ln w="5381">
              <a:solidFill>
                <a:srgbClr val="0E0000"/>
              </a:solidFill>
            </a:ln>
          </p:spPr>
          <p:txBody>
            <a:bodyPr wrap="square" lIns="0" tIns="0" rIns="0" bIns="0" rtlCol="0"/>
            <a:lstStyle/>
            <a:p>
              <a:endParaRPr/>
            </a:p>
          </p:txBody>
        </p:sp>
        <p:sp>
          <p:nvSpPr>
            <p:cNvPr id="31" name="object 31"/>
            <p:cNvSpPr/>
            <p:nvPr/>
          </p:nvSpPr>
          <p:spPr>
            <a:xfrm>
              <a:off x="1597131" y="2855238"/>
              <a:ext cx="1098550" cy="100330"/>
            </a:xfrm>
            <a:custGeom>
              <a:avLst/>
              <a:gdLst/>
              <a:ahLst/>
              <a:cxnLst/>
              <a:rect l="l" t="t" r="r" b="b"/>
              <a:pathLst>
                <a:path w="1098550" h="100330">
                  <a:moveTo>
                    <a:pt x="0" y="99880"/>
                  </a:moveTo>
                  <a:lnTo>
                    <a:pt x="1098040" y="0"/>
                  </a:lnTo>
                </a:path>
              </a:pathLst>
            </a:custGeom>
            <a:ln w="5381">
              <a:solidFill>
                <a:srgbClr val="110000"/>
              </a:solidFill>
            </a:ln>
          </p:spPr>
          <p:txBody>
            <a:bodyPr wrap="square" lIns="0" tIns="0" rIns="0" bIns="0" rtlCol="0"/>
            <a:lstStyle/>
            <a:p>
              <a:endParaRPr/>
            </a:p>
          </p:txBody>
        </p:sp>
        <p:sp>
          <p:nvSpPr>
            <p:cNvPr id="32" name="object 32"/>
            <p:cNvSpPr/>
            <p:nvPr/>
          </p:nvSpPr>
          <p:spPr>
            <a:xfrm>
              <a:off x="2103685" y="2471460"/>
              <a:ext cx="1734185" cy="489584"/>
            </a:xfrm>
            <a:custGeom>
              <a:avLst/>
              <a:gdLst/>
              <a:ahLst/>
              <a:cxnLst/>
              <a:rect l="l" t="t" r="r" b="b"/>
              <a:pathLst>
                <a:path w="1734185" h="489585">
                  <a:moveTo>
                    <a:pt x="0" y="489041"/>
                  </a:moveTo>
                  <a:lnTo>
                    <a:pt x="1734181" y="0"/>
                  </a:lnTo>
                </a:path>
              </a:pathLst>
            </a:custGeom>
            <a:ln w="5380">
              <a:solidFill>
                <a:srgbClr val="0E0000"/>
              </a:solidFill>
            </a:ln>
          </p:spPr>
          <p:txBody>
            <a:bodyPr wrap="square" lIns="0" tIns="0" rIns="0" bIns="0" rtlCol="0"/>
            <a:lstStyle/>
            <a:p>
              <a:endParaRPr/>
            </a:p>
          </p:txBody>
        </p:sp>
        <p:sp>
          <p:nvSpPr>
            <p:cNvPr id="33" name="object 33"/>
            <p:cNvSpPr/>
            <p:nvPr/>
          </p:nvSpPr>
          <p:spPr>
            <a:xfrm>
              <a:off x="1903518" y="1703088"/>
              <a:ext cx="200660" cy="1257935"/>
            </a:xfrm>
            <a:custGeom>
              <a:avLst/>
              <a:gdLst/>
              <a:ahLst/>
              <a:cxnLst/>
              <a:rect l="l" t="t" r="r" b="b"/>
              <a:pathLst>
                <a:path w="200660" h="1257935">
                  <a:moveTo>
                    <a:pt x="200166" y="1257414"/>
                  </a:moveTo>
                  <a:lnTo>
                    <a:pt x="0" y="0"/>
                  </a:lnTo>
                </a:path>
              </a:pathLst>
            </a:custGeom>
            <a:ln w="5375">
              <a:solidFill>
                <a:srgbClr val="110000"/>
              </a:solidFill>
            </a:ln>
          </p:spPr>
          <p:txBody>
            <a:bodyPr wrap="square" lIns="0" tIns="0" rIns="0" bIns="0" rtlCol="0"/>
            <a:lstStyle/>
            <a:p>
              <a:endParaRPr/>
            </a:p>
          </p:txBody>
        </p:sp>
        <p:sp>
          <p:nvSpPr>
            <p:cNvPr id="34" name="object 34"/>
            <p:cNvSpPr/>
            <p:nvPr/>
          </p:nvSpPr>
          <p:spPr>
            <a:xfrm>
              <a:off x="2226967" y="1764501"/>
              <a:ext cx="1610995" cy="707390"/>
            </a:xfrm>
            <a:custGeom>
              <a:avLst/>
              <a:gdLst/>
              <a:ahLst/>
              <a:cxnLst/>
              <a:rect l="l" t="t" r="r" b="b"/>
              <a:pathLst>
                <a:path w="1610995" h="707389">
                  <a:moveTo>
                    <a:pt x="1610899" y="706959"/>
                  </a:moveTo>
                  <a:lnTo>
                    <a:pt x="0" y="0"/>
                  </a:lnTo>
                </a:path>
              </a:pathLst>
            </a:custGeom>
            <a:ln w="5380">
              <a:solidFill>
                <a:srgbClr val="0E0000"/>
              </a:solidFill>
            </a:ln>
          </p:spPr>
          <p:txBody>
            <a:bodyPr wrap="square" lIns="0" tIns="0" rIns="0" bIns="0" rtlCol="0"/>
            <a:lstStyle/>
            <a:p>
              <a:endParaRPr/>
            </a:p>
          </p:txBody>
        </p:sp>
        <p:sp>
          <p:nvSpPr>
            <p:cNvPr id="35" name="object 35"/>
            <p:cNvSpPr/>
            <p:nvPr/>
          </p:nvSpPr>
          <p:spPr>
            <a:xfrm>
              <a:off x="3308095" y="2148279"/>
              <a:ext cx="530225" cy="323215"/>
            </a:xfrm>
            <a:custGeom>
              <a:avLst/>
              <a:gdLst/>
              <a:ahLst/>
              <a:cxnLst/>
              <a:rect l="l" t="t" r="r" b="b"/>
              <a:pathLst>
                <a:path w="530225" h="323214">
                  <a:moveTo>
                    <a:pt x="529771" y="323181"/>
                  </a:moveTo>
                  <a:lnTo>
                    <a:pt x="0" y="0"/>
                  </a:lnTo>
                </a:path>
              </a:pathLst>
            </a:custGeom>
            <a:ln w="5379">
              <a:solidFill>
                <a:srgbClr val="110000"/>
              </a:solidFill>
            </a:ln>
          </p:spPr>
          <p:txBody>
            <a:bodyPr wrap="square" lIns="0" tIns="0" rIns="0" bIns="0" rtlCol="0"/>
            <a:lstStyle/>
            <a:p>
              <a:endParaRPr/>
            </a:p>
          </p:txBody>
        </p:sp>
        <p:sp>
          <p:nvSpPr>
            <p:cNvPr id="36" name="object 36"/>
            <p:cNvSpPr/>
            <p:nvPr/>
          </p:nvSpPr>
          <p:spPr>
            <a:xfrm>
              <a:off x="2226967" y="1764501"/>
              <a:ext cx="1489075" cy="1202690"/>
            </a:xfrm>
            <a:custGeom>
              <a:avLst/>
              <a:gdLst/>
              <a:ahLst/>
              <a:cxnLst/>
              <a:rect l="l" t="t" r="r" b="b"/>
              <a:pathLst>
                <a:path w="1489075" h="1202689">
                  <a:moveTo>
                    <a:pt x="0" y="0"/>
                  </a:moveTo>
                  <a:lnTo>
                    <a:pt x="1488507" y="1202313"/>
                  </a:lnTo>
                </a:path>
              </a:pathLst>
            </a:custGeom>
            <a:ln w="5378">
              <a:solidFill>
                <a:srgbClr val="0E0000"/>
              </a:solidFill>
            </a:ln>
          </p:spPr>
          <p:txBody>
            <a:bodyPr wrap="square" lIns="0" tIns="0" rIns="0" bIns="0" rtlCol="0"/>
            <a:lstStyle/>
            <a:p>
              <a:endParaRPr/>
            </a:p>
          </p:txBody>
        </p:sp>
        <p:sp>
          <p:nvSpPr>
            <p:cNvPr id="37" name="object 37"/>
            <p:cNvSpPr/>
            <p:nvPr/>
          </p:nvSpPr>
          <p:spPr>
            <a:xfrm>
              <a:off x="1936690" y="1764501"/>
              <a:ext cx="290830" cy="1163320"/>
            </a:xfrm>
            <a:custGeom>
              <a:avLst/>
              <a:gdLst/>
              <a:ahLst/>
              <a:cxnLst/>
              <a:rect l="l" t="t" r="r" b="b"/>
              <a:pathLst>
                <a:path w="290830" h="1163320">
                  <a:moveTo>
                    <a:pt x="290276" y="0"/>
                  </a:moveTo>
                  <a:lnTo>
                    <a:pt x="0" y="1162955"/>
                  </a:lnTo>
                </a:path>
              </a:pathLst>
            </a:custGeom>
            <a:ln w="5375">
              <a:solidFill>
                <a:srgbClr val="110000"/>
              </a:solidFill>
            </a:ln>
          </p:spPr>
          <p:txBody>
            <a:bodyPr wrap="square" lIns="0" tIns="0" rIns="0" bIns="0" rtlCol="0"/>
            <a:lstStyle/>
            <a:p>
              <a:endParaRPr/>
            </a:p>
          </p:txBody>
        </p:sp>
        <p:sp>
          <p:nvSpPr>
            <p:cNvPr id="38" name="object 38"/>
            <p:cNvSpPr/>
            <p:nvPr/>
          </p:nvSpPr>
          <p:spPr>
            <a:xfrm>
              <a:off x="2160059" y="1558428"/>
              <a:ext cx="1555750" cy="1408430"/>
            </a:xfrm>
            <a:custGeom>
              <a:avLst/>
              <a:gdLst/>
              <a:ahLst/>
              <a:cxnLst/>
              <a:rect l="l" t="t" r="r" b="b"/>
              <a:pathLst>
                <a:path w="1555750" h="1408430">
                  <a:moveTo>
                    <a:pt x="1555415" y="1408386"/>
                  </a:moveTo>
                  <a:lnTo>
                    <a:pt x="0" y="0"/>
                  </a:lnTo>
                </a:path>
              </a:pathLst>
            </a:custGeom>
            <a:ln w="5378">
              <a:solidFill>
                <a:srgbClr val="0E0000"/>
              </a:solidFill>
            </a:ln>
          </p:spPr>
          <p:txBody>
            <a:bodyPr wrap="square" lIns="0" tIns="0" rIns="0" bIns="0" rtlCol="0"/>
            <a:lstStyle/>
            <a:p>
              <a:endParaRPr/>
            </a:p>
          </p:txBody>
        </p:sp>
        <p:sp>
          <p:nvSpPr>
            <p:cNvPr id="39" name="object 39"/>
            <p:cNvSpPr/>
            <p:nvPr/>
          </p:nvSpPr>
          <p:spPr>
            <a:xfrm>
              <a:off x="2595032" y="2966815"/>
              <a:ext cx="1120775" cy="88900"/>
            </a:xfrm>
            <a:custGeom>
              <a:avLst/>
              <a:gdLst/>
              <a:ahLst/>
              <a:cxnLst/>
              <a:rect l="l" t="t" r="r" b="b"/>
              <a:pathLst>
                <a:path w="1120775" h="88900">
                  <a:moveTo>
                    <a:pt x="1120441" y="0"/>
                  </a:moveTo>
                  <a:lnTo>
                    <a:pt x="0" y="88369"/>
                  </a:lnTo>
                </a:path>
              </a:pathLst>
            </a:custGeom>
            <a:ln w="5381">
              <a:solidFill>
                <a:srgbClr val="110000"/>
              </a:solidFill>
            </a:ln>
          </p:spPr>
          <p:txBody>
            <a:bodyPr wrap="square" lIns="0" tIns="0" rIns="0" bIns="0" rtlCol="0"/>
            <a:lstStyle/>
            <a:p>
              <a:endParaRPr/>
            </a:p>
          </p:txBody>
        </p:sp>
        <p:sp>
          <p:nvSpPr>
            <p:cNvPr id="40" name="object 40"/>
            <p:cNvSpPr/>
            <p:nvPr/>
          </p:nvSpPr>
          <p:spPr>
            <a:xfrm>
              <a:off x="1970611" y="1558428"/>
              <a:ext cx="189865" cy="851535"/>
            </a:xfrm>
            <a:custGeom>
              <a:avLst/>
              <a:gdLst/>
              <a:ahLst/>
              <a:cxnLst/>
              <a:rect l="l" t="t" r="r" b="b"/>
              <a:pathLst>
                <a:path w="189864" h="851535">
                  <a:moveTo>
                    <a:pt x="189447" y="0"/>
                  </a:moveTo>
                  <a:lnTo>
                    <a:pt x="0" y="851395"/>
                  </a:lnTo>
                </a:path>
              </a:pathLst>
            </a:custGeom>
            <a:ln w="5375">
              <a:solidFill>
                <a:srgbClr val="0E0000"/>
              </a:solidFill>
            </a:ln>
          </p:spPr>
          <p:txBody>
            <a:bodyPr wrap="square" lIns="0" tIns="0" rIns="0" bIns="0" rtlCol="0"/>
            <a:lstStyle/>
            <a:p>
              <a:endParaRPr/>
            </a:p>
          </p:txBody>
        </p:sp>
        <p:sp>
          <p:nvSpPr>
            <p:cNvPr id="41" name="object 41"/>
            <p:cNvSpPr/>
            <p:nvPr/>
          </p:nvSpPr>
          <p:spPr>
            <a:xfrm>
              <a:off x="2160059" y="1558428"/>
              <a:ext cx="1638935" cy="1619885"/>
            </a:xfrm>
            <a:custGeom>
              <a:avLst/>
              <a:gdLst/>
              <a:ahLst/>
              <a:cxnLst/>
              <a:rect l="l" t="t" r="r" b="b"/>
              <a:pathLst>
                <a:path w="1638935" h="1619885">
                  <a:moveTo>
                    <a:pt x="0" y="0"/>
                  </a:moveTo>
                  <a:lnTo>
                    <a:pt x="1638493" y="1619842"/>
                  </a:lnTo>
                </a:path>
              </a:pathLst>
            </a:custGeom>
            <a:ln w="5378">
              <a:solidFill>
                <a:srgbClr val="110000"/>
              </a:solidFill>
            </a:ln>
          </p:spPr>
          <p:txBody>
            <a:bodyPr wrap="square" lIns="0" tIns="0" rIns="0" bIns="0" rtlCol="0"/>
            <a:lstStyle/>
            <a:p>
              <a:endParaRPr/>
            </a:p>
          </p:txBody>
        </p:sp>
        <p:sp>
          <p:nvSpPr>
            <p:cNvPr id="42" name="object 42"/>
            <p:cNvSpPr/>
            <p:nvPr/>
          </p:nvSpPr>
          <p:spPr>
            <a:xfrm>
              <a:off x="1970611" y="2409824"/>
              <a:ext cx="84455" cy="913130"/>
            </a:xfrm>
            <a:custGeom>
              <a:avLst/>
              <a:gdLst/>
              <a:ahLst/>
              <a:cxnLst/>
              <a:rect l="l" t="t" r="r" b="b"/>
              <a:pathLst>
                <a:path w="84455" h="913129">
                  <a:moveTo>
                    <a:pt x="0" y="0"/>
                  </a:moveTo>
                  <a:lnTo>
                    <a:pt x="83968" y="913068"/>
                  </a:lnTo>
                </a:path>
              </a:pathLst>
            </a:custGeom>
            <a:ln w="5375">
              <a:solidFill>
                <a:srgbClr val="0E0000"/>
              </a:solidFill>
            </a:ln>
          </p:spPr>
          <p:txBody>
            <a:bodyPr wrap="square" lIns="0" tIns="0" rIns="0" bIns="0" rtlCol="0"/>
            <a:lstStyle/>
            <a:p>
              <a:endParaRPr/>
            </a:p>
          </p:txBody>
        </p:sp>
        <p:sp>
          <p:nvSpPr>
            <p:cNvPr id="43" name="object 43"/>
            <p:cNvSpPr/>
            <p:nvPr/>
          </p:nvSpPr>
          <p:spPr>
            <a:xfrm>
              <a:off x="1970611" y="1730713"/>
              <a:ext cx="1694180" cy="679450"/>
            </a:xfrm>
            <a:custGeom>
              <a:avLst/>
              <a:gdLst/>
              <a:ahLst/>
              <a:cxnLst/>
              <a:rect l="l" t="t" r="r" b="b"/>
              <a:pathLst>
                <a:path w="1694179" h="679450">
                  <a:moveTo>
                    <a:pt x="0" y="679111"/>
                  </a:moveTo>
                  <a:lnTo>
                    <a:pt x="1693903" y="0"/>
                  </a:lnTo>
                </a:path>
              </a:pathLst>
            </a:custGeom>
            <a:ln w="5380">
              <a:solidFill>
                <a:srgbClr val="110000"/>
              </a:solidFill>
            </a:ln>
          </p:spPr>
          <p:txBody>
            <a:bodyPr wrap="square" lIns="0" tIns="0" rIns="0" bIns="0" rtlCol="0"/>
            <a:lstStyle/>
            <a:p>
              <a:endParaRPr/>
            </a:p>
          </p:txBody>
        </p:sp>
        <p:sp>
          <p:nvSpPr>
            <p:cNvPr id="44" name="object 44"/>
            <p:cNvSpPr/>
            <p:nvPr/>
          </p:nvSpPr>
          <p:spPr>
            <a:xfrm>
              <a:off x="2054580" y="3060568"/>
              <a:ext cx="267335" cy="262890"/>
            </a:xfrm>
            <a:custGeom>
              <a:avLst/>
              <a:gdLst/>
              <a:ahLst/>
              <a:cxnLst/>
              <a:rect l="l" t="t" r="r" b="b"/>
              <a:pathLst>
                <a:path w="267335" h="262889">
                  <a:moveTo>
                    <a:pt x="0" y="262324"/>
                  </a:moveTo>
                  <a:lnTo>
                    <a:pt x="267110" y="0"/>
                  </a:lnTo>
                </a:path>
              </a:pathLst>
            </a:custGeom>
            <a:ln w="5378">
              <a:solidFill>
                <a:srgbClr val="0E0000"/>
              </a:solidFill>
            </a:ln>
          </p:spPr>
          <p:txBody>
            <a:bodyPr wrap="square" lIns="0" tIns="0" rIns="0" bIns="0" rtlCol="0"/>
            <a:lstStyle/>
            <a:p>
              <a:endParaRPr/>
            </a:p>
          </p:txBody>
        </p:sp>
        <p:sp>
          <p:nvSpPr>
            <p:cNvPr id="45" name="object 45"/>
            <p:cNvSpPr/>
            <p:nvPr/>
          </p:nvSpPr>
          <p:spPr>
            <a:xfrm>
              <a:off x="2054580" y="1909160"/>
              <a:ext cx="27940" cy="1414145"/>
            </a:xfrm>
            <a:custGeom>
              <a:avLst/>
              <a:gdLst/>
              <a:ahLst/>
              <a:cxnLst/>
              <a:rect l="l" t="t" r="r" b="b"/>
              <a:pathLst>
                <a:path w="27939" h="1414145">
                  <a:moveTo>
                    <a:pt x="0" y="1413732"/>
                  </a:moveTo>
                  <a:lnTo>
                    <a:pt x="27593" y="0"/>
                  </a:lnTo>
                </a:path>
              </a:pathLst>
            </a:custGeom>
            <a:ln w="5375">
              <a:solidFill>
                <a:srgbClr val="110000"/>
              </a:solidFill>
            </a:ln>
          </p:spPr>
          <p:txBody>
            <a:bodyPr wrap="square" lIns="0" tIns="0" rIns="0" bIns="0" rtlCol="0"/>
            <a:lstStyle/>
            <a:p>
              <a:endParaRPr/>
            </a:p>
          </p:txBody>
        </p:sp>
        <p:sp>
          <p:nvSpPr>
            <p:cNvPr id="46" name="object 46"/>
            <p:cNvSpPr/>
            <p:nvPr/>
          </p:nvSpPr>
          <p:spPr>
            <a:xfrm>
              <a:off x="1730212" y="3060568"/>
              <a:ext cx="591820" cy="212725"/>
            </a:xfrm>
            <a:custGeom>
              <a:avLst/>
              <a:gdLst/>
              <a:ahLst/>
              <a:cxnLst/>
              <a:rect l="l" t="t" r="r" b="b"/>
              <a:pathLst>
                <a:path w="591819" h="212725">
                  <a:moveTo>
                    <a:pt x="591479" y="0"/>
                  </a:moveTo>
                  <a:lnTo>
                    <a:pt x="0" y="212384"/>
                  </a:lnTo>
                </a:path>
              </a:pathLst>
            </a:custGeom>
            <a:ln w="5380">
              <a:solidFill>
                <a:srgbClr val="0E0000"/>
              </a:solidFill>
            </a:ln>
          </p:spPr>
          <p:txBody>
            <a:bodyPr wrap="square" lIns="0" tIns="0" rIns="0" bIns="0" rtlCol="0"/>
            <a:lstStyle/>
            <a:p>
              <a:endParaRPr/>
            </a:p>
          </p:txBody>
        </p:sp>
        <p:sp>
          <p:nvSpPr>
            <p:cNvPr id="47" name="object 47"/>
            <p:cNvSpPr/>
            <p:nvPr/>
          </p:nvSpPr>
          <p:spPr>
            <a:xfrm>
              <a:off x="2321691" y="2198405"/>
              <a:ext cx="391160" cy="862330"/>
            </a:xfrm>
            <a:custGeom>
              <a:avLst/>
              <a:gdLst/>
              <a:ahLst/>
              <a:cxnLst/>
              <a:rect l="l" t="t" r="r" b="b"/>
              <a:pathLst>
                <a:path w="391160" h="862330">
                  <a:moveTo>
                    <a:pt x="0" y="862163"/>
                  </a:moveTo>
                  <a:lnTo>
                    <a:pt x="390541" y="0"/>
                  </a:lnTo>
                </a:path>
              </a:pathLst>
            </a:custGeom>
            <a:ln w="5376">
              <a:solidFill>
                <a:srgbClr val="110000"/>
              </a:solidFill>
            </a:ln>
          </p:spPr>
          <p:txBody>
            <a:bodyPr wrap="square" lIns="0" tIns="0" rIns="0" bIns="0" rtlCol="0"/>
            <a:lstStyle/>
            <a:p>
              <a:endParaRPr/>
            </a:p>
          </p:txBody>
        </p:sp>
        <p:sp>
          <p:nvSpPr>
            <p:cNvPr id="48" name="object 48"/>
            <p:cNvSpPr/>
            <p:nvPr/>
          </p:nvSpPr>
          <p:spPr>
            <a:xfrm>
              <a:off x="1731139" y="1703088"/>
              <a:ext cx="1656080" cy="1570355"/>
            </a:xfrm>
            <a:custGeom>
              <a:avLst/>
              <a:gdLst/>
              <a:ahLst/>
              <a:cxnLst/>
              <a:rect l="l" t="t" r="r" b="b"/>
              <a:pathLst>
                <a:path w="1656079" h="1570354">
                  <a:moveTo>
                    <a:pt x="0" y="1569865"/>
                  </a:moveTo>
                  <a:lnTo>
                    <a:pt x="1655583" y="1569865"/>
                  </a:lnTo>
                </a:path>
                <a:path w="1656079" h="1570354">
                  <a:moveTo>
                    <a:pt x="964032" y="1152150"/>
                  </a:moveTo>
                  <a:lnTo>
                    <a:pt x="172379" y="0"/>
                  </a:lnTo>
                </a:path>
              </a:pathLst>
            </a:custGeom>
            <a:ln w="5378">
              <a:solidFill>
                <a:srgbClr val="0E0000"/>
              </a:solidFill>
            </a:ln>
          </p:spPr>
          <p:txBody>
            <a:bodyPr wrap="square" lIns="0" tIns="0" rIns="0" bIns="0" rtlCol="0"/>
            <a:lstStyle/>
            <a:p>
              <a:endParaRPr/>
            </a:p>
          </p:txBody>
        </p:sp>
        <p:sp>
          <p:nvSpPr>
            <p:cNvPr id="49" name="object 49"/>
            <p:cNvSpPr/>
            <p:nvPr/>
          </p:nvSpPr>
          <p:spPr>
            <a:xfrm>
              <a:off x="2695171" y="2069711"/>
              <a:ext cx="502284" cy="786130"/>
            </a:xfrm>
            <a:custGeom>
              <a:avLst/>
              <a:gdLst/>
              <a:ahLst/>
              <a:cxnLst/>
              <a:rect l="l" t="t" r="r" b="b"/>
              <a:pathLst>
                <a:path w="502285" h="786130">
                  <a:moveTo>
                    <a:pt x="0" y="785526"/>
                  </a:moveTo>
                  <a:lnTo>
                    <a:pt x="502103" y="0"/>
                  </a:lnTo>
                </a:path>
              </a:pathLst>
            </a:custGeom>
            <a:ln w="5376">
              <a:solidFill>
                <a:srgbClr val="110000"/>
              </a:solidFill>
            </a:ln>
          </p:spPr>
          <p:txBody>
            <a:bodyPr wrap="square" lIns="0" tIns="0" rIns="0" bIns="0" rtlCol="0"/>
            <a:lstStyle/>
            <a:p>
              <a:endParaRPr/>
            </a:p>
          </p:txBody>
        </p:sp>
        <p:sp>
          <p:nvSpPr>
            <p:cNvPr id="50" name="object 50"/>
            <p:cNvSpPr/>
            <p:nvPr/>
          </p:nvSpPr>
          <p:spPr>
            <a:xfrm>
              <a:off x="1903518" y="1703088"/>
              <a:ext cx="1404620" cy="445770"/>
            </a:xfrm>
            <a:custGeom>
              <a:avLst/>
              <a:gdLst/>
              <a:ahLst/>
              <a:cxnLst/>
              <a:rect l="l" t="t" r="r" b="b"/>
              <a:pathLst>
                <a:path w="1404620" h="445769">
                  <a:moveTo>
                    <a:pt x="0" y="0"/>
                  </a:moveTo>
                  <a:lnTo>
                    <a:pt x="1404576" y="445191"/>
                  </a:lnTo>
                </a:path>
              </a:pathLst>
            </a:custGeom>
            <a:ln w="5380">
              <a:solidFill>
                <a:srgbClr val="0E0000"/>
              </a:solidFill>
            </a:ln>
          </p:spPr>
          <p:txBody>
            <a:bodyPr wrap="square" lIns="0" tIns="0" rIns="0" bIns="0" rtlCol="0"/>
            <a:lstStyle/>
            <a:p>
              <a:endParaRPr/>
            </a:p>
          </p:txBody>
        </p:sp>
        <p:sp>
          <p:nvSpPr>
            <p:cNvPr id="51" name="object 51"/>
            <p:cNvSpPr/>
            <p:nvPr/>
          </p:nvSpPr>
          <p:spPr>
            <a:xfrm>
              <a:off x="1903518" y="1703088"/>
              <a:ext cx="1705610" cy="1414145"/>
            </a:xfrm>
            <a:custGeom>
              <a:avLst/>
              <a:gdLst/>
              <a:ahLst/>
              <a:cxnLst/>
              <a:rect l="l" t="t" r="r" b="b"/>
              <a:pathLst>
                <a:path w="1705610" h="1414145">
                  <a:moveTo>
                    <a:pt x="0" y="0"/>
                  </a:moveTo>
                  <a:lnTo>
                    <a:pt x="1705586" y="1413732"/>
                  </a:lnTo>
                </a:path>
              </a:pathLst>
            </a:custGeom>
            <a:ln w="5378">
              <a:solidFill>
                <a:srgbClr val="110000"/>
              </a:solidFill>
            </a:ln>
          </p:spPr>
          <p:txBody>
            <a:bodyPr wrap="square" lIns="0" tIns="0" rIns="0" bIns="0" rtlCol="0"/>
            <a:lstStyle/>
            <a:p>
              <a:endParaRPr/>
            </a:p>
          </p:txBody>
        </p:sp>
        <p:sp>
          <p:nvSpPr>
            <p:cNvPr id="52" name="object 52"/>
            <p:cNvSpPr/>
            <p:nvPr/>
          </p:nvSpPr>
          <p:spPr>
            <a:xfrm>
              <a:off x="1936690" y="2148279"/>
              <a:ext cx="1371600" cy="779780"/>
            </a:xfrm>
            <a:custGeom>
              <a:avLst/>
              <a:gdLst/>
              <a:ahLst/>
              <a:cxnLst/>
              <a:rect l="l" t="t" r="r" b="b"/>
              <a:pathLst>
                <a:path w="1371600" h="779780">
                  <a:moveTo>
                    <a:pt x="1371404" y="0"/>
                  </a:moveTo>
                  <a:lnTo>
                    <a:pt x="0" y="779177"/>
                  </a:lnTo>
                </a:path>
              </a:pathLst>
            </a:custGeom>
            <a:ln w="5379">
              <a:solidFill>
                <a:srgbClr val="0E0000"/>
              </a:solidFill>
            </a:ln>
          </p:spPr>
          <p:txBody>
            <a:bodyPr wrap="square" lIns="0" tIns="0" rIns="0" bIns="0" rtlCol="0"/>
            <a:lstStyle/>
            <a:p>
              <a:endParaRPr/>
            </a:p>
          </p:txBody>
        </p:sp>
        <p:sp>
          <p:nvSpPr>
            <p:cNvPr id="53" name="object 53"/>
            <p:cNvSpPr/>
            <p:nvPr/>
          </p:nvSpPr>
          <p:spPr>
            <a:xfrm>
              <a:off x="1585455" y="2053745"/>
              <a:ext cx="1722755" cy="94615"/>
            </a:xfrm>
            <a:custGeom>
              <a:avLst/>
              <a:gdLst/>
              <a:ahLst/>
              <a:cxnLst/>
              <a:rect l="l" t="t" r="r" b="b"/>
              <a:pathLst>
                <a:path w="1722754" h="94614">
                  <a:moveTo>
                    <a:pt x="1722639" y="94533"/>
                  </a:moveTo>
                  <a:lnTo>
                    <a:pt x="0" y="0"/>
                  </a:lnTo>
                </a:path>
              </a:pathLst>
            </a:custGeom>
            <a:ln w="5381">
              <a:solidFill>
                <a:srgbClr val="110000"/>
              </a:solidFill>
            </a:ln>
          </p:spPr>
          <p:txBody>
            <a:bodyPr wrap="square" lIns="0" tIns="0" rIns="0" bIns="0" rtlCol="0"/>
            <a:lstStyle/>
            <a:p>
              <a:endParaRPr/>
            </a:p>
          </p:txBody>
        </p:sp>
        <p:sp>
          <p:nvSpPr>
            <p:cNvPr id="54" name="object 54"/>
            <p:cNvSpPr/>
            <p:nvPr/>
          </p:nvSpPr>
          <p:spPr>
            <a:xfrm>
              <a:off x="1936690" y="2927456"/>
              <a:ext cx="658495" cy="128270"/>
            </a:xfrm>
            <a:custGeom>
              <a:avLst/>
              <a:gdLst/>
              <a:ahLst/>
              <a:cxnLst/>
              <a:rect l="l" t="t" r="r" b="b"/>
              <a:pathLst>
                <a:path w="658494" h="128269">
                  <a:moveTo>
                    <a:pt x="0" y="0"/>
                  </a:moveTo>
                  <a:lnTo>
                    <a:pt x="658342" y="127728"/>
                  </a:lnTo>
                </a:path>
              </a:pathLst>
            </a:custGeom>
            <a:ln w="5380">
              <a:solidFill>
                <a:srgbClr val="0E0000"/>
              </a:solidFill>
            </a:ln>
          </p:spPr>
          <p:txBody>
            <a:bodyPr wrap="square" lIns="0" tIns="0" rIns="0" bIns="0" rtlCol="0"/>
            <a:lstStyle/>
            <a:p>
              <a:endParaRPr/>
            </a:p>
          </p:txBody>
        </p:sp>
        <p:sp>
          <p:nvSpPr>
            <p:cNvPr id="55" name="object 55"/>
            <p:cNvSpPr/>
            <p:nvPr/>
          </p:nvSpPr>
          <p:spPr>
            <a:xfrm>
              <a:off x="1774881" y="1986762"/>
              <a:ext cx="161925" cy="941069"/>
            </a:xfrm>
            <a:custGeom>
              <a:avLst/>
              <a:gdLst/>
              <a:ahLst/>
              <a:cxnLst/>
              <a:rect l="l" t="t" r="r" b="b"/>
              <a:pathLst>
                <a:path w="161925" h="941069">
                  <a:moveTo>
                    <a:pt x="161809" y="940693"/>
                  </a:moveTo>
                  <a:lnTo>
                    <a:pt x="0" y="0"/>
                  </a:lnTo>
                </a:path>
              </a:pathLst>
            </a:custGeom>
            <a:ln w="5375">
              <a:solidFill>
                <a:srgbClr val="110000"/>
              </a:solidFill>
            </a:ln>
          </p:spPr>
          <p:txBody>
            <a:bodyPr wrap="square" lIns="0" tIns="0" rIns="0" bIns="0" rtlCol="0"/>
            <a:lstStyle/>
            <a:p>
              <a:endParaRPr/>
            </a:p>
          </p:txBody>
        </p:sp>
        <p:sp>
          <p:nvSpPr>
            <p:cNvPr id="56" name="object 56"/>
            <p:cNvSpPr/>
            <p:nvPr/>
          </p:nvSpPr>
          <p:spPr>
            <a:xfrm>
              <a:off x="2595032" y="3055184"/>
              <a:ext cx="1203960" cy="123189"/>
            </a:xfrm>
            <a:custGeom>
              <a:avLst/>
              <a:gdLst/>
              <a:ahLst/>
              <a:cxnLst/>
              <a:rect l="l" t="t" r="r" b="b"/>
              <a:pathLst>
                <a:path w="1203960" h="123189">
                  <a:moveTo>
                    <a:pt x="0" y="0"/>
                  </a:moveTo>
                  <a:lnTo>
                    <a:pt x="1203520" y="123086"/>
                  </a:lnTo>
                </a:path>
              </a:pathLst>
            </a:custGeom>
            <a:ln w="5381">
              <a:solidFill>
                <a:srgbClr val="0E0000"/>
              </a:solidFill>
            </a:ln>
          </p:spPr>
          <p:txBody>
            <a:bodyPr wrap="square" lIns="0" tIns="0" rIns="0" bIns="0" rtlCol="0"/>
            <a:lstStyle/>
            <a:p>
              <a:endParaRPr/>
            </a:p>
          </p:txBody>
        </p:sp>
        <p:sp>
          <p:nvSpPr>
            <p:cNvPr id="57" name="object 57"/>
            <p:cNvSpPr/>
            <p:nvPr/>
          </p:nvSpPr>
          <p:spPr>
            <a:xfrm>
              <a:off x="2595032" y="1953717"/>
              <a:ext cx="702310" cy="1101725"/>
            </a:xfrm>
            <a:custGeom>
              <a:avLst/>
              <a:gdLst/>
              <a:ahLst/>
              <a:cxnLst/>
              <a:rect l="l" t="t" r="r" b="b"/>
              <a:pathLst>
                <a:path w="702310" h="1101725">
                  <a:moveTo>
                    <a:pt x="0" y="1101467"/>
                  </a:moveTo>
                  <a:lnTo>
                    <a:pt x="702306" y="0"/>
                  </a:lnTo>
                </a:path>
              </a:pathLst>
            </a:custGeom>
            <a:ln w="5376">
              <a:solidFill>
                <a:srgbClr val="110000"/>
              </a:solidFill>
            </a:ln>
          </p:spPr>
          <p:txBody>
            <a:bodyPr wrap="square" lIns="0" tIns="0" rIns="0" bIns="0" rtlCol="0"/>
            <a:lstStyle/>
            <a:p>
              <a:endParaRPr/>
            </a:p>
          </p:txBody>
        </p:sp>
        <p:sp>
          <p:nvSpPr>
            <p:cNvPr id="58" name="object 58"/>
            <p:cNvSpPr/>
            <p:nvPr/>
          </p:nvSpPr>
          <p:spPr>
            <a:xfrm>
              <a:off x="3664515" y="1730713"/>
              <a:ext cx="134620" cy="1447800"/>
            </a:xfrm>
            <a:custGeom>
              <a:avLst/>
              <a:gdLst/>
              <a:ahLst/>
              <a:cxnLst/>
              <a:rect l="l" t="t" r="r" b="b"/>
              <a:pathLst>
                <a:path w="134620" h="1447800">
                  <a:moveTo>
                    <a:pt x="134037" y="1447558"/>
                  </a:moveTo>
                  <a:lnTo>
                    <a:pt x="0" y="0"/>
                  </a:lnTo>
                </a:path>
              </a:pathLst>
            </a:custGeom>
            <a:ln w="5375">
              <a:solidFill>
                <a:srgbClr val="0E0000"/>
              </a:solidFill>
            </a:ln>
          </p:spPr>
          <p:txBody>
            <a:bodyPr wrap="square" lIns="0" tIns="0" rIns="0" bIns="0" rtlCol="0"/>
            <a:lstStyle/>
            <a:p>
              <a:endParaRPr/>
            </a:p>
          </p:txBody>
        </p:sp>
        <p:sp>
          <p:nvSpPr>
            <p:cNvPr id="59" name="object 59"/>
            <p:cNvSpPr/>
            <p:nvPr/>
          </p:nvSpPr>
          <p:spPr>
            <a:xfrm>
              <a:off x="2249368" y="2153626"/>
              <a:ext cx="1549400" cy="1024890"/>
            </a:xfrm>
            <a:custGeom>
              <a:avLst/>
              <a:gdLst/>
              <a:ahLst/>
              <a:cxnLst/>
              <a:rect l="l" t="t" r="r" b="b"/>
              <a:pathLst>
                <a:path w="1549400" h="1024889">
                  <a:moveTo>
                    <a:pt x="1549184" y="1024645"/>
                  </a:moveTo>
                  <a:lnTo>
                    <a:pt x="0" y="0"/>
                  </a:lnTo>
                </a:path>
              </a:pathLst>
            </a:custGeom>
            <a:ln w="5379">
              <a:solidFill>
                <a:srgbClr val="110000"/>
              </a:solidFill>
            </a:ln>
          </p:spPr>
          <p:txBody>
            <a:bodyPr wrap="square" lIns="0" tIns="0" rIns="0" bIns="0" rtlCol="0"/>
            <a:lstStyle/>
            <a:p>
              <a:endParaRPr/>
            </a:p>
          </p:txBody>
        </p:sp>
        <p:sp>
          <p:nvSpPr>
            <p:cNvPr id="60" name="object 60"/>
            <p:cNvSpPr/>
            <p:nvPr/>
          </p:nvSpPr>
          <p:spPr>
            <a:xfrm>
              <a:off x="2082173" y="1730713"/>
              <a:ext cx="1582420" cy="179070"/>
            </a:xfrm>
            <a:custGeom>
              <a:avLst/>
              <a:gdLst/>
              <a:ahLst/>
              <a:cxnLst/>
              <a:rect l="l" t="t" r="r" b="b"/>
              <a:pathLst>
                <a:path w="1582420" h="179069">
                  <a:moveTo>
                    <a:pt x="1582341" y="0"/>
                  </a:moveTo>
                  <a:lnTo>
                    <a:pt x="0" y="178447"/>
                  </a:lnTo>
                </a:path>
              </a:pathLst>
            </a:custGeom>
            <a:ln w="5381">
              <a:solidFill>
                <a:srgbClr val="0E0000"/>
              </a:solidFill>
            </a:ln>
          </p:spPr>
          <p:txBody>
            <a:bodyPr wrap="square" lIns="0" tIns="0" rIns="0" bIns="0" rtlCol="0"/>
            <a:lstStyle/>
            <a:p>
              <a:endParaRPr/>
            </a:p>
          </p:txBody>
        </p:sp>
        <p:sp>
          <p:nvSpPr>
            <p:cNvPr id="61" name="object 61"/>
            <p:cNvSpPr/>
            <p:nvPr/>
          </p:nvSpPr>
          <p:spPr>
            <a:xfrm>
              <a:off x="2232307" y="1725366"/>
              <a:ext cx="1432560" cy="5715"/>
            </a:xfrm>
            <a:custGeom>
              <a:avLst/>
              <a:gdLst/>
              <a:ahLst/>
              <a:cxnLst/>
              <a:rect l="l" t="t" r="r" b="b"/>
              <a:pathLst>
                <a:path w="1432560" h="5714">
                  <a:moveTo>
                    <a:pt x="1432207" y="5346"/>
                  </a:moveTo>
                  <a:lnTo>
                    <a:pt x="0" y="0"/>
                  </a:lnTo>
                </a:path>
              </a:pathLst>
            </a:custGeom>
            <a:ln w="5381">
              <a:solidFill>
                <a:srgbClr val="110000"/>
              </a:solidFill>
            </a:ln>
          </p:spPr>
          <p:txBody>
            <a:bodyPr wrap="square" lIns="0" tIns="0" rIns="0" bIns="0" rtlCol="0"/>
            <a:lstStyle/>
            <a:p>
              <a:endParaRPr/>
            </a:p>
          </p:txBody>
        </p:sp>
        <p:sp>
          <p:nvSpPr>
            <p:cNvPr id="62" name="object 62"/>
            <p:cNvSpPr/>
            <p:nvPr/>
          </p:nvSpPr>
          <p:spPr>
            <a:xfrm>
              <a:off x="2082173" y="1909160"/>
              <a:ext cx="630555" cy="289560"/>
            </a:xfrm>
            <a:custGeom>
              <a:avLst/>
              <a:gdLst/>
              <a:ahLst/>
              <a:cxnLst/>
              <a:rect l="l" t="t" r="r" b="b"/>
              <a:pathLst>
                <a:path w="630555" h="289560">
                  <a:moveTo>
                    <a:pt x="0" y="0"/>
                  </a:moveTo>
                  <a:lnTo>
                    <a:pt x="630058" y="289244"/>
                  </a:lnTo>
                </a:path>
              </a:pathLst>
            </a:custGeom>
            <a:ln w="5380">
              <a:solidFill>
                <a:srgbClr val="0E0000"/>
              </a:solidFill>
            </a:ln>
          </p:spPr>
          <p:txBody>
            <a:bodyPr wrap="square" lIns="0" tIns="0" rIns="0" bIns="0" rtlCol="0"/>
            <a:lstStyle/>
            <a:p>
              <a:endParaRPr/>
            </a:p>
          </p:txBody>
        </p:sp>
        <p:sp>
          <p:nvSpPr>
            <p:cNvPr id="63" name="object 63"/>
            <p:cNvSpPr/>
            <p:nvPr/>
          </p:nvSpPr>
          <p:spPr>
            <a:xfrm>
              <a:off x="2082173" y="1909160"/>
              <a:ext cx="958850" cy="67310"/>
            </a:xfrm>
            <a:custGeom>
              <a:avLst/>
              <a:gdLst/>
              <a:ahLst/>
              <a:cxnLst/>
              <a:rect l="l" t="t" r="r" b="b"/>
              <a:pathLst>
                <a:path w="958850" h="67310">
                  <a:moveTo>
                    <a:pt x="0" y="0"/>
                  </a:moveTo>
                  <a:lnTo>
                    <a:pt x="958810" y="66983"/>
                  </a:lnTo>
                </a:path>
              </a:pathLst>
            </a:custGeom>
            <a:ln w="5381">
              <a:solidFill>
                <a:srgbClr val="110000"/>
              </a:solidFill>
            </a:ln>
          </p:spPr>
          <p:txBody>
            <a:bodyPr wrap="square" lIns="0" tIns="0" rIns="0" bIns="0" rtlCol="0"/>
            <a:lstStyle/>
            <a:p>
              <a:endParaRPr/>
            </a:p>
          </p:txBody>
        </p:sp>
        <p:sp>
          <p:nvSpPr>
            <p:cNvPr id="64" name="object 64"/>
            <p:cNvSpPr/>
            <p:nvPr/>
          </p:nvSpPr>
          <p:spPr>
            <a:xfrm>
              <a:off x="2712232" y="2198405"/>
              <a:ext cx="675005" cy="1075055"/>
            </a:xfrm>
            <a:custGeom>
              <a:avLst/>
              <a:gdLst/>
              <a:ahLst/>
              <a:cxnLst/>
              <a:rect l="l" t="t" r="r" b="b"/>
              <a:pathLst>
                <a:path w="675004" h="1075054">
                  <a:moveTo>
                    <a:pt x="0" y="0"/>
                  </a:moveTo>
                  <a:lnTo>
                    <a:pt x="674490" y="1074548"/>
                  </a:lnTo>
                </a:path>
              </a:pathLst>
            </a:custGeom>
            <a:ln w="5376">
              <a:solidFill>
                <a:srgbClr val="0E0000"/>
              </a:solidFill>
            </a:ln>
          </p:spPr>
          <p:txBody>
            <a:bodyPr wrap="square" lIns="0" tIns="0" rIns="0" bIns="0" rtlCol="0"/>
            <a:lstStyle/>
            <a:p>
              <a:endParaRPr/>
            </a:p>
          </p:txBody>
        </p:sp>
        <p:sp>
          <p:nvSpPr>
            <p:cNvPr id="65" name="object 65"/>
            <p:cNvSpPr/>
            <p:nvPr/>
          </p:nvSpPr>
          <p:spPr>
            <a:xfrm>
              <a:off x="2065335" y="2198405"/>
              <a:ext cx="647065" cy="133985"/>
            </a:xfrm>
            <a:custGeom>
              <a:avLst/>
              <a:gdLst/>
              <a:ahLst/>
              <a:cxnLst/>
              <a:rect l="l" t="t" r="r" b="b"/>
              <a:pathLst>
                <a:path w="647064" h="133985">
                  <a:moveTo>
                    <a:pt x="646896" y="0"/>
                  </a:moveTo>
                  <a:lnTo>
                    <a:pt x="0" y="133817"/>
                  </a:lnTo>
                </a:path>
              </a:pathLst>
            </a:custGeom>
            <a:ln w="5380">
              <a:solidFill>
                <a:srgbClr val="110000"/>
              </a:solidFill>
            </a:ln>
          </p:spPr>
          <p:txBody>
            <a:bodyPr wrap="square" lIns="0" tIns="0" rIns="0" bIns="0" rtlCol="0"/>
            <a:lstStyle/>
            <a:p>
              <a:endParaRPr/>
            </a:p>
          </p:txBody>
        </p:sp>
        <p:sp>
          <p:nvSpPr>
            <p:cNvPr id="66" name="object 66"/>
            <p:cNvSpPr/>
            <p:nvPr/>
          </p:nvSpPr>
          <p:spPr>
            <a:xfrm>
              <a:off x="3197275" y="2069711"/>
              <a:ext cx="412115" cy="1203325"/>
            </a:xfrm>
            <a:custGeom>
              <a:avLst/>
              <a:gdLst/>
              <a:ahLst/>
              <a:cxnLst/>
              <a:rect l="l" t="t" r="r" b="b"/>
              <a:pathLst>
                <a:path w="412114" h="1203325">
                  <a:moveTo>
                    <a:pt x="189447" y="1203241"/>
                  </a:moveTo>
                  <a:lnTo>
                    <a:pt x="127880" y="184017"/>
                  </a:lnTo>
                </a:path>
                <a:path w="412114" h="1203325">
                  <a:moveTo>
                    <a:pt x="0" y="0"/>
                  </a:moveTo>
                  <a:lnTo>
                    <a:pt x="411830" y="1047109"/>
                  </a:lnTo>
                </a:path>
              </a:pathLst>
            </a:custGeom>
            <a:ln w="5378">
              <a:solidFill>
                <a:srgbClr val="0E0000"/>
              </a:solidFill>
            </a:ln>
          </p:spPr>
          <p:txBody>
            <a:bodyPr wrap="square" lIns="0" tIns="0" rIns="0" bIns="0" rtlCol="0"/>
            <a:lstStyle/>
            <a:p>
              <a:endParaRPr/>
            </a:p>
          </p:txBody>
        </p:sp>
        <p:sp>
          <p:nvSpPr>
            <p:cNvPr id="67" name="object 67"/>
            <p:cNvSpPr/>
            <p:nvPr/>
          </p:nvSpPr>
          <p:spPr>
            <a:xfrm>
              <a:off x="1764133" y="2069711"/>
              <a:ext cx="1433195" cy="723900"/>
            </a:xfrm>
            <a:custGeom>
              <a:avLst/>
              <a:gdLst/>
              <a:ahLst/>
              <a:cxnLst/>
              <a:rect l="l" t="t" r="r" b="b"/>
              <a:pathLst>
                <a:path w="1433195" h="723900">
                  <a:moveTo>
                    <a:pt x="1433142" y="0"/>
                  </a:moveTo>
                  <a:lnTo>
                    <a:pt x="0" y="723890"/>
                  </a:lnTo>
                </a:path>
              </a:pathLst>
            </a:custGeom>
            <a:ln w="5379">
              <a:solidFill>
                <a:srgbClr val="110000"/>
              </a:solidFill>
            </a:ln>
          </p:spPr>
          <p:txBody>
            <a:bodyPr wrap="square" lIns="0" tIns="0" rIns="0" bIns="0" rtlCol="0"/>
            <a:lstStyle/>
            <a:p>
              <a:endParaRPr/>
            </a:p>
          </p:txBody>
        </p:sp>
        <p:sp>
          <p:nvSpPr>
            <p:cNvPr id="68" name="object 68"/>
            <p:cNvSpPr/>
            <p:nvPr/>
          </p:nvSpPr>
          <p:spPr>
            <a:xfrm>
              <a:off x="1585455" y="2053745"/>
              <a:ext cx="2023745" cy="1063625"/>
            </a:xfrm>
            <a:custGeom>
              <a:avLst/>
              <a:gdLst/>
              <a:ahLst/>
              <a:cxnLst/>
              <a:rect l="l" t="t" r="r" b="b"/>
              <a:pathLst>
                <a:path w="2023745" h="1063625">
                  <a:moveTo>
                    <a:pt x="2023649" y="1063075"/>
                  </a:moveTo>
                  <a:lnTo>
                    <a:pt x="0" y="0"/>
                  </a:lnTo>
                </a:path>
              </a:pathLst>
            </a:custGeom>
            <a:ln w="5379">
              <a:solidFill>
                <a:srgbClr val="0E0000"/>
              </a:solidFill>
            </a:ln>
          </p:spPr>
          <p:txBody>
            <a:bodyPr wrap="square" lIns="0" tIns="0" rIns="0" bIns="0" rtlCol="0"/>
            <a:lstStyle/>
            <a:p>
              <a:endParaRPr/>
            </a:p>
          </p:txBody>
        </p:sp>
        <p:sp>
          <p:nvSpPr>
            <p:cNvPr id="69" name="object 69"/>
            <p:cNvSpPr/>
            <p:nvPr/>
          </p:nvSpPr>
          <p:spPr>
            <a:xfrm>
              <a:off x="3430413" y="1786779"/>
              <a:ext cx="179070" cy="1330325"/>
            </a:xfrm>
            <a:custGeom>
              <a:avLst/>
              <a:gdLst/>
              <a:ahLst/>
              <a:cxnLst/>
              <a:rect l="l" t="t" r="r" b="b"/>
              <a:pathLst>
                <a:path w="179070" h="1330325">
                  <a:moveTo>
                    <a:pt x="178692" y="1330041"/>
                  </a:moveTo>
                  <a:lnTo>
                    <a:pt x="0" y="0"/>
                  </a:lnTo>
                </a:path>
              </a:pathLst>
            </a:custGeom>
            <a:ln w="5375">
              <a:solidFill>
                <a:srgbClr val="110000"/>
              </a:solidFill>
            </a:ln>
          </p:spPr>
          <p:txBody>
            <a:bodyPr wrap="square" lIns="0" tIns="0" rIns="0" bIns="0" rtlCol="0"/>
            <a:lstStyle/>
            <a:p>
              <a:endParaRPr/>
            </a:p>
          </p:txBody>
        </p:sp>
        <p:sp>
          <p:nvSpPr>
            <p:cNvPr id="70" name="object 70"/>
            <p:cNvSpPr/>
            <p:nvPr/>
          </p:nvSpPr>
          <p:spPr>
            <a:xfrm>
              <a:off x="1585455" y="1986762"/>
              <a:ext cx="189865" cy="67310"/>
            </a:xfrm>
            <a:custGeom>
              <a:avLst/>
              <a:gdLst/>
              <a:ahLst/>
              <a:cxnLst/>
              <a:rect l="l" t="t" r="r" b="b"/>
              <a:pathLst>
                <a:path w="189864" h="67310">
                  <a:moveTo>
                    <a:pt x="0" y="66982"/>
                  </a:moveTo>
                  <a:lnTo>
                    <a:pt x="189425" y="0"/>
                  </a:lnTo>
                </a:path>
              </a:pathLst>
            </a:custGeom>
            <a:ln w="5380">
              <a:solidFill>
                <a:srgbClr val="0E0000"/>
              </a:solidFill>
            </a:ln>
          </p:spPr>
          <p:txBody>
            <a:bodyPr wrap="square" lIns="0" tIns="0" rIns="0" bIns="0" rtlCol="0"/>
            <a:lstStyle/>
            <a:p>
              <a:endParaRPr/>
            </a:p>
          </p:txBody>
        </p:sp>
        <p:sp>
          <p:nvSpPr>
            <p:cNvPr id="71" name="object 71"/>
            <p:cNvSpPr/>
            <p:nvPr/>
          </p:nvSpPr>
          <p:spPr>
            <a:xfrm>
              <a:off x="1585455" y="1953717"/>
              <a:ext cx="714375" cy="100330"/>
            </a:xfrm>
            <a:custGeom>
              <a:avLst/>
              <a:gdLst/>
              <a:ahLst/>
              <a:cxnLst/>
              <a:rect l="l" t="t" r="r" b="b"/>
              <a:pathLst>
                <a:path w="714375" h="100330">
                  <a:moveTo>
                    <a:pt x="0" y="100028"/>
                  </a:moveTo>
                  <a:lnTo>
                    <a:pt x="713982" y="0"/>
                  </a:lnTo>
                </a:path>
              </a:pathLst>
            </a:custGeom>
            <a:ln w="5381">
              <a:solidFill>
                <a:srgbClr val="110000"/>
              </a:solidFill>
            </a:ln>
          </p:spPr>
          <p:txBody>
            <a:bodyPr wrap="square" lIns="0" tIns="0" rIns="0" bIns="0" rtlCol="0"/>
            <a:lstStyle/>
            <a:p>
              <a:endParaRPr/>
            </a:p>
          </p:txBody>
        </p:sp>
        <p:sp>
          <p:nvSpPr>
            <p:cNvPr id="72" name="object 72"/>
            <p:cNvSpPr/>
            <p:nvPr/>
          </p:nvSpPr>
          <p:spPr>
            <a:xfrm>
              <a:off x="1775808" y="1953717"/>
              <a:ext cx="1522095" cy="33655"/>
            </a:xfrm>
            <a:custGeom>
              <a:avLst/>
              <a:gdLst/>
              <a:ahLst/>
              <a:cxnLst/>
              <a:rect l="l" t="t" r="r" b="b"/>
              <a:pathLst>
                <a:path w="1522095" h="33655">
                  <a:moveTo>
                    <a:pt x="0" y="33045"/>
                  </a:moveTo>
                  <a:lnTo>
                    <a:pt x="1521531" y="0"/>
                  </a:lnTo>
                </a:path>
              </a:pathLst>
            </a:custGeom>
            <a:ln w="5381">
              <a:solidFill>
                <a:srgbClr val="0E0000"/>
              </a:solidFill>
            </a:ln>
          </p:spPr>
          <p:txBody>
            <a:bodyPr wrap="square" lIns="0" tIns="0" rIns="0" bIns="0" rtlCol="0"/>
            <a:lstStyle/>
            <a:p>
              <a:endParaRPr/>
            </a:p>
          </p:txBody>
        </p:sp>
        <p:sp>
          <p:nvSpPr>
            <p:cNvPr id="73" name="object 73"/>
            <p:cNvSpPr/>
            <p:nvPr/>
          </p:nvSpPr>
          <p:spPr>
            <a:xfrm>
              <a:off x="1774881" y="1986762"/>
              <a:ext cx="1243965" cy="1085850"/>
            </a:xfrm>
            <a:custGeom>
              <a:avLst/>
              <a:gdLst/>
              <a:ahLst/>
              <a:cxnLst/>
              <a:rect l="l" t="t" r="r" b="b"/>
              <a:pathLst>
                <a:path w="1243964" h="1085850">
                  <a:moveTo>
                    <a:pt x="0" y="0"/>
                  </a:moveTo>
                  <a:lnTo>
                    <a:pt x="1243701" y="1085316"/>
                  </a:lnTo>
                </a:path>
              </a:pathLst>
            </a:custGeom>
            <a:ln w="5378">
              <a:solidFill>
                <a:srgbClr val="110000"/>
              </a:solidFill>
            </a:ln>
          </p:spPr>
          <p:txBody>
            <a:bodyPr wrap="square" lIns="0" tIns="0" rIns="0" bIns="0" rtlCol="0"/>
            <a:lstStyle/>
            <a:p>
              <a:endParaRPr/>
            </a:p>
          </p:txBody>
        </p:sp>
        <p:sp>
          <p:nvSpPr>
            <p:cNvPr id="74" name="object 74"/>
            <p:cNvSpPr/>
            <p:nvPr/>
          </p:nvSpPr>
          <p:spPr>
            <a:xfrm>
              <a:off x="2249368" y="1953717"/>
              <a:ext cx="1048385" cy="200025"/>
            </a:xfrm>
            <a:custGeom>
              <a:avLst/>
              <a:gdLst/>
              <a:ahLst/>
              <a:cxnLst/>
              <a:rect l="l" t="t" r="r" b="b"/>
              <a:pathLst>
                <a:path w="1048385" h="200025">
                  <a:moveTo>
                    <a:pt x="1047971" y="0"/>
                  </a:moveTo>
                  <a:lnTo>
                    <a:pt x="0" y="199908"/>
                  </a:lnTo>
                </a:path>
              </a:pathLst>
            </a:custGeom>
            <a:ln w="5380">
              <a:solidFill>
                <a:srgbClr val="0E0000"/>
              </a:solidFill>
            </a:ln>
          </p:spPr>
          <p:txBody>
            <a:bodyPr wrap="square" lIns="0" tIns="0" rIns="0" bIns="0" rtlCol="0"/>
            <a:lstStyle/>
            <a:p>
              <a:endParaRPr/>
            </a:p>
          </p:txBody>
        </p:sp>
        <p:sp>
          <p:nvSpPr>
            <p:cNvPr id="75" name="object 75"/>
            <p:cNvSpPr/>
            <p:nvPr/>
          </p:nvSpPr>
          <p:spPr>
            <a:xfrm>
              <a:off x="3247344" y="1953717"/>
              <a:ext cx="50165" cy="1123950"/>
            </a:xfrm>
            <a:custGeom>
              <a:avLst/>
              <a:gdLst/>
              <a:ahLst/>
              <a:cxnLst/>
              <a:rect l="l" t="t" r="r" b="b"/>
              <a:pathLst>
                <a:path w="50164" h="1123950">
                  <a:moveTo>
                    <a:pt x="49995" y="0"/>
                  </a:moveTo>
                  <a:lnTo>
                    <a:pt x="0" y="1123745"/>
                  </a:lnTo>
                </a:path>
              </a:pathLst>
            </a:custGeom>
            <a:ln w="5375">
              <a:solidFill>
                <a:srgbClr val="110000"/>
              </a:solidFill>
            </a:ln>
          </p:spPr>
          <p:txBody>
            <a:bodyPr wrap="square" lIns="0" tIns="0" rIns="0" bIns="0" rtlCol="0"/>
            <a:lstStyle/>
            <a:p>
              <a:endParaRPr/>
            </a:p>
          </p:txBody>
        </p:sp>
        <p:sp>
          <p:nvSpPr>
            <p:cNvPr id="76" name="object 76"/>
            <p:cNvSpPr/>
            <p:nvPr/>
          </p:nvSpPr>
          <p:spPr>
            <a:xfrm>
              <a:off x="2232307" y="1725366"/>
              <a:ext cx="17145" cy="428625"/>
            </a:xfrm>
            <a:custGeom>
              <a:avLst/>
              <a:gdLst/>
              <a:ahLst/>
              <a:cxnLst/>
              <a:rect l="l" t="t" r="r" b="b"/>
              <a:pathLst>
                <a:path w="17144" h="428625">
                  <a:moveTo>
                    <a:pt x="17060" y="428259"/>
                  </a:moveTo>
                  <a:lnTo>
                    <a:pt x="0" y="0"/>
                  </a:lnTo>
                </a:path>
              </a:pathLst>
            </a:custGeom>
            <a:ln w="5375">
              <a:solidFill>
                <a:srgbClr val="0E0000"/>
              </a:solidFill>
            </a:ln>
          </p:spPr>
          <p:txBody>
            <a:bodyPr wrap="square" lIns="0" tIns="0" rIns="0" bIns="0" rtlCol="0"/>
            <a:lstStyle/>
            <a:p>
              <a:endParaRPr/>
            </a:p>
          </p:txBody>
        </p:sp>
        <p:sp>
          <p:nvSpPr>
            <p:cNvPr id="77" name="object 77"/>
            <p:cNvSpPr/>
            <p:nvPr/>
          </p:nvSpPr>
          <p:spPr>
            <a:xfrm>
              <a:off x="2249368" y="2153626"/>
              <a:ext cx="886460" cy="490220"/>
            </a:xfrm>
            <a:custGeom>
              <a:avLst/>
              <a:gdLst/>
              <a:ahLst/>
              <a:cxnLst/>
              <a:rect l="l" t="t" r="r" b="b"/>
              <a:pathLst>
                <a:path w="886460" h="490219">
                  <a:moveTo>
                    <a:pt x="0" y="0"/>
                  </a:moveTo>
                  <a:lnTo>
                    <a:pt x="886339" y="490118"/>
                  </a:lnTo>
                </a:path>
              </a:pathLst>
            </a:custGeom>
            <a:ln w="5379">
              <a:solidFill>
                <a:srgbClr val="110000"/>
              </a:solidFill>
            </a:ln>
          </p:spPr>
          <p:txBody>
            <a:bodyPr wrap="square" lIns="0" tIns="0" rIns="0" bIns="0" rtlCol="0"/>
            <a:lstStyle/>
            <a:p>
              <a:endParaRPr/>
            </a:p>
          </p:txBody>
        </p:sp>
        <p:sp>
          <p:nvSpPr>
            <p:cNvPr id="78" name="object 78"/>
            <p:cNvSpPr/>
            <p:nvPr/>
          </p:nvSpPr>
          <p:spPr>
            <a:xfrm>
              <a:off x="2232307" y="1725366"/>
              <a:ext cx="808990" cy="250825"/>
            </a:xfrm>
            <a:custGeom>
              <a:avLst/>
              <a:gdLst/>
              <a:ahLst/>
              <a:cxnLst/>
              <a:rect l="l" t="t" r="r" b="b"/>
              <a:pathLst>
                <a:path w="808989" h="250825">
                  <a:moveTo>
                    <a:pt x="0" y="0"/>
                  </a:moveTo>
                  <a:lnTo>
                    <a:pt x="808676" y="250777"/>
                  </a:lnTo>
                </a:path>
              </a:pathLst>
            </a:custGeom>
            <a:ln w="5380">
              <a:solidFill>
                <a:srgbClr val="0E0000"/>
              </a:solidFill>
            </a:ln>
          </p:spPr>
          <p:txBody>
            <a:bodyPr wrap="square" lIns="0" tIns="0" rIns="0" bIns="0" rtlCol="0"/>
            <a:lstStyle/>
            <a:p>
              <a:endParaRPr/>
            </a:p>
          </p:txBody>
        </p:sp>
        <p:sp>
          <p:nvSpPr>
            <p:cNvPr id="79" name="object 79"/>
            <p:cNvSpPr/>
            <p:nvPr/>
          </p:nvSpPr>
          <p:spPr>
            <a:xfrm>
              <a:off x="2232307" y="1725366"/>
              <a:ext cx="423545" cy="1135380"/>
            </a:xfrm>
            <a:custGeom>
              <a:avLst/>
              <a:gdLst/>
              <a:ahLst/>
              <a:cxnLst/>
              <a:rect l="l" t="t" r="r" b="b"/>
              <a:pathLst>
                <a:path w="423544" h="1135380">
                  <a:moveTo>
                    <a:pt x="0" y="0"/>
                  </a:moveTo>
                  <a:lnTo>
                    <a:pt x="423550" y="1135256"/>
                  </a:lnTo>
                </a:path>
              </a:pathLst>
            </a:custGeom>
            <a:ln w="5375">
              <a:solidFill>
                <a:srgbClr val="110000"/>
              </a:solidFill>
            </a:ln>
          </p:spPr>
          <p:txBody>
            <a:bodyPr wrap="square" lIns="0" tIns="0" rIns="0" bIns="0" rtlCol="0"/>
            <a:lstStyle/>
            <a:p>
              <a:endParaRPr/>
            </a:p>
          </p:txBody>
        </p:sp>
        <p:sp>
          <p:nvSpPr>
            <p:cNvPr id="80" name="object 80"/>
            <p:cNvSpPr/>
            <p:nvPr/>
          </p:nvSpPr>
          <p:spPr>
            <a:xfrm>
              <a:off x="2065335" y="1976143"/>
              <a:ext cx="975994" cy="356235"/>
            </a:xfrm>
            <a:custGeom>
              <a:avLst/>
              <a:gdLst/>
              <a:ahLst/>
              <a:cxnLst/>
              <a:rect l="l" t="t" r="r" b="b"/>
              <a:pathLst>
                <a:path w="975994" h="356235">
                  <a:moveTo>
                    <a:pt x="975648" y="0"/>
                  </a:moveTo>
                  <a:lnTo>
                    <a:pt x="0" y="356078"/>
                  </a:lnTo>
                </a:path>
              </a:pathLst>
            </a:custGeom>
            <a:ln w="5380">
              <a:solidFill>
                <a:srgbClr val="0E0000"/>
              </a:solidFill>
            </a:ln>
          </p:spPr>
          <p:txBody>
            <a:bodyPr wrap="square" lIns="0" tIns="0" rIns="0" bIns="0" rtlCol="0"/>
            <a:lstStyle/>
            <a:p>
              <a:endParaRPr/>
            </a:p>
          </p:txBody>
        </p:sp>
        <p:sp>
          <p:nvSpPr>
            <p:cNvPr id="81" name="object 81"/>
            <p:cNvSpPr/>
            <p:nvPr/>
          </p:nvSpPr>
          <p:spPr>
            <a:xfrm>
              <a:off x="1747265" y="1976143"/>
              <a:ext cx="1294130" cy="1207770"/>
            </a:xfrm>
            <a:custGeom>
              <a:avLst/>
              <a:gdLst/>
              <a:ahLst/>
              <a:cxnLst/>
              <a:rect l="l" t="t" r="r" b="b"/>
              <a:pathLst>
                <a:path w="1294130" h="1207770">
                  <a:moveTo>
                    <a:pt x="1293719" y="0"/>
                  </a:moveTo>
                  <a:lnTo>
                    <a:pt x="0" y="1207511"/>
                  </a:lnTo>
                </a:path>
              </a:pathLst>
            </a:custGeom>
            <a:ln w="5378">
              <a:solidFill>
                <a:srgbClr val="110000"/>
              </a:solidFill>
            </a:ln>
          </p:spPr>
          <p:txBody>
            <a:bodyPr wrap="square" lIns="0" tIns="0" rIns="0" bIns="0" rtlCol="0"/>
            <a:lstStyle/>
            <a:p>
              <a:endParaRPr/>
            </a:p>
          </p:txBody>
        </p:sp>
        <p:sp>
          <p:nvSpPr>
            <p:cNvPr id="82" name="object 82"/>
            <p:cNvSpPr/>
            <p:nvPr/>
          </p:nvSpPr>
          <p:spPr>
            <a:xfrm>
              <a:off x="2065335" y="2253729"/>
              <a:ext cx="1259840" cy="78740"/>
            </a:xfrm>
            <a:custGeom>
              <a:avLst/>
              <a:gdLst/>
              <a:ahLst/>
              <a:cxnLst/>
              <a:rect l="l" t="t" r="r" b="b"/>
              <a:pathLst>
                <a:path w="1259839" h="78739">
                  <a:moveTo>
                    <a:pt x="0" y="78493"/>
                  </a:moveTo>
                  <a:lnTo>
                    <a:pt x="1259820" y="0"/>
                  </a:lnTo>
                </a:path>
              </a:pathLst>
            </a:custGeom>
            <a:ln w="5381">
              <a:solidFill>
                <a:srgbClr val="0E0000"/>
              </a:solidFill>
            </a:ln>
          </p:spPr>
          <p:txBody>
            <a:bodyPr wrap="square" lIns="0" tIns="0" rIns="0" bIns="0" rtlCol="0"/>
            <a:lstStyle/>
            <a:p>
              <a:endParaRPr/>
            </a:p>
          </p:txBody>
        </p:sp>
        <p:sp>
          <p:nvSpPr>
            <p:cNvPr id="83" name="object 83"/>
            <p:cNvSpPr/>
            <p:nvPr/>
          </p:nvSpPr>
          <p:spPr>
            <a:xfrm>
              <a:off x="2065335" y="2332222"/>
              <a:ext cx="1165225" cy="245110"/>
            </a:xfrm>
            <a:custGeom>
              <a:avLst/>
              <a:gdLst/>
              <a:ahLst/>
              <a:cxnLst/>
              <a:rect l="l" t="t" r="r" b="b"/>
              <a:pathLst>
                <a:path w="1165225" h="245110">
                  <a:moveTo>
                    <a:pt x="0" y="0"/>
                  </a:moveTo>
                  <a:lnTo>
                    <a:pt x="1165096" y="244539"/>
                  </a:lnTo>
                </a:path>
              </a:pathLst>
            </a:custGeom>
            <a:ln w="5380">
              <a:solidFill>
                <a:srgbClr val="110000"/>
              </a:solidFill>
            </a:ln>
          </p:spPr>
          <p:txBody>
            <a:bodyPr wrap="square" lIns="0" tIns="0" rIns="0" bIns="0" rtlCol="0"/>
            <a:lstStyle/>
            <a:p>
              <a:endParaRPr/>
            </a:p>
          </p:txBody>
        </p:sp>
        <p:sp>
          <p:nvSpPr>
            <p:cNvPr id="84" name="object 84"/>
            <p:cNvSpPr/>
            <p:nvPr/>
          </p:nvSpPr>
          <p:spPr>
            <a:xfrm>
              <a:off x="1714085" y="1786779"/>
              <a:ext cx="1716405" cy="1007110"/>
            </a:xfrm>
            <a:custGeom>
              <a:avLst/>
              <a:gdLst/>
              <a:ahLst/>
              <a:cxnLst/>
              <a:rect l="l" t="t" r="r" b="b"/>
              <a:pathLst>
                <a:path w="1716404" h="1007110">
                  <a:moveTo>
                    <a:pt x="1611070" y="466949"/>
                  </a:moveTo>
                  <a:lnTo>
                    <a:pt x="0" y="800749"/>
                  </a:lnTo>
                </a:path>
                <a:path w="1716404" h="1007110">
                  <a:moveTo>
                    <a:pt x="50047" y="1006822"/>
                  </a:moveTo>
                  <a:lnTo>
                    <a:pt x="1716327" y="0"/>
                  </a:lnTo>
                </a:path>
              </a:pathLst>
            </a:custGeom>
            <a:ln w="5378">
              <a:solidFill>
                <a:srgbClr val="0E0000"/>
              </a:solidFill>
            </a:ln>
          </p:spPr>
          <p:txBody>
            <a:bodyPr wrap="square" lIns="0" tIns="0" rIns="0" bIns="0" rtlCol="0"/>
            <a:lstStyle/>
            <a:p>
              <a:endParaRPr/>
            </a:p>
          </p:txBody>
        </p:sp>
        <p:sp>
          <p:nvSpPr>
            <p:cNvPr id="85" name="object 85"/>
            <p:cNvSpPr/>
            <p:nvPr/>
          </p:nvSpPr>
          <p:spPr>
            <a:xfrm>
              <a:off x="1764133" y="2793602"/>
              <a:ext cx="758825" cy="328930"/>
            </a:xfrm>
            <a:custGeom>
              <a:avLst/>
              <a:gdLst/>
              <a:ahLst/>
              <a:cxnLst/>
              <a:rect l="l" t="t" r="r" b="b"/>
              <a:pathLst>
                <a:path w="758825" h="328930">
                  <a:moveTo>
                    <a:pt x="0" y="0"/>
                  </a:moveTo>
                  <a:lnTo>
                    <a:pt x="758651" y="328416"/>
                  </a:lnTo>
                </a:path>
              </a:pathLst>
            </a:custGeom>
            <a:ln w="5380">
              <a:solidFill>
                <a:srgbClr val="110000"/>
              </a:solidFill>
            </a:ln>
          </p:spPr>
          <p:txBody>
            <a:bodyPr wrap="square" lIns="0" tIns="0" rIns="0" bIns="0" rtlCol="0"/>
            <a:lstStyle/>
            <a:p>
              <a:endParaRPr/>
            </a:p>
          </p:txBody>
        </p:sp>
        <p:sp>
          <p:nvSpPr>
            <p:cNvPr id="86" name="object 86"/>
            <p:cNvSpPr/>
            <p:nvPr/>
          </p:nvSpPr>
          <p:spPr>
            <a:xfrm>
              <a:off x="2299438" y="1786779"/>
              <a:ext cx="1131570" cy="167005"/>
            </a:xfrm>
            <a:custGeom>
              <a:avLst/>
              <a:gdLst/>
              <a:ahLst/>
              <a:cxnLst/>
              <a:rect l="l" t="t" r="r" b="b"/>
              <a:pathLst>
                <a:path w="1131570" h="167005">
                  <a:moveTo>
                    <a:pt x="1130975" y="0"/>
                  </a:moveTo>
                  <a:lnTo>
                    <a:pt x="0" y="166937"/>
                  </a:lnTo>
                </a:path>
              </a:pathLst>
            </a:custGeom>
            <a:ln w="5381">
              <a:solidFill>
                <a:srgbClr val="0E0000"/>
              </a:solidFill>
            </a:ln>
          </p:spPr>
          <p:txBody>
            <a:bodyPr wrap="square" lIns="0" tIns="0" rIns="0" bIns="0" rtlCol="0"/>
            <a:lstStyle/>
            <a:p>
              <a:endParaRPr/>
            </a:p>
          </p:txBody>
        </p:sp>
        <p:sp>
          <p:nvSpPr>
            <p:cNvPr id="87" name="object 87"/>
            <p:cNvSpPr/>
            <p:nvPr/>
          </p:nvSpPr>
          <p:spPr>
            <a:xfrm>
              <a:off x="2929274" y="1691355"/>
              <a:ext cx="501650" cy="95885"/>
            </a:xfrm>
            <a:custGeom>
              <a:avLst/>
              <a:gdLst/>
              <a:ahLst/>
              <a:cxnLst/>
              <a:rect l="l" t="t" r="r" b="b"/>
              <a:pathLst>
                <a:path w="501650" h="95885">
                  <a:moveTo>
                    <a:pt x="501139" y="95424"/>
                  </a:moveTo>
                  <a:lnTo>
                    <a:pt x="0" y="0"/>
                  </a:lnTo>
                </a:path>
              </a:pathLst>
            </a:custGeom>
            <a:ln w="5380">
              <a:solidFill>
                <a:srgbClr val="110000"/>
              </a:solidFill>
            </a:ln>
          </p:spPr>
          <p:txBody>
            <a:bodyPr wrap="square" lIns="0" tIns="0" rIns="0" bIns="0" rtlCol="0"/>
            <a:lstStyle/>
            <a:p>
              <a:endParaRPr/>
            </a:p>
          </p:txBody>
        </p:sp>
        <p:sp>
          <p:nvSpPr>
            <p:cNvPr id="88" name="object 88"/>
            <p:cNvSpPr/>
            <p:nvPr/>
          </p:nvSpPr>
          <p:spPr>
            <a:xfrm>
              <a:off x="2299438" y="1953717"/>
              <a:ext cx="719455" cy="1118870"/>
            </a:xfrm>
            <a:custGeom>
              <a:avLst/>
              <a:gdLst/>
              <a:ahLst/>
              <a:cxnLst/>
              <a:rect l="l" t="t" r="r" b="b"/>
              <a:pathLst>
                <a:path w="719455" h="1118870">
                  <a:moveTo>
                    <a:pt x="0" y="0"/>
                  </a:moveTo>
                  <a:lnTo>
                    <a:pt x="719145" y="1118361"/>
                  </a:lnTo>
                </a:path>
              </a:pathLst>
            </a:custGeom>
            <a:ln w="5376">
              <a:solidFill>
                <a:srgbClr val="0E0000"/>
              </a:solidFill>
            </a:ln>
          </p:spPr>
          <p:txBody>
            <a:bodyPr wrap="square" lIns="0" tIns="0" rIns="0" bIns="0" rtlCol="0"/>
            <a:lstStyle/>
            <a:p>
              <a:endParaRPr/>
            </a:p>
          </p:txBody>
        </p:sp>
        <p:sp>
          <p:nvSpPr>
            <p:cNvPr id="89" name="object 89"/>
            <p:cNvSpPr/>
            <p:nvPr/>
          </p:nvSpPr>
          <p:spPr>
            <a:xfrm>
              <a:off x="2299438" y="1513724"/>
              <a:ext cx="462915" cy="440055"/>
            </a:xfrm>
            <a:custGeom>
              <a:avLst/>
              <a:gdLst/>
              <a:ahLst/>
              <a:cxnLst/>
              <a:rect l="l" t="t" r="r" b="b"/>
              <a:pathLst>
                <a:path w="462914" h="440055">
                  <a:moveTo>
                    <a:pt x="0" y="439992"/>
                  </a:moveTo>
                  <a:lnTo>
                    <a:pt x="462789" y="0"/>
                  </a:lnTo>
                </a:path>
              </a:pathLst>
            </a:custGeom>
            <a:ln w="5378">
              <a:solidFill>
                <a:srgbClr val="110000"/>
              </a:solidFill>
            </a:ln>
          </p:spPr>
          <p:txBody>
            <a:bodyPr wrap="square" lIns="0" tIns="0" rIns="0" bIns="0" rtlCol="0"/>
            <a:lstStyle/>
            <a:p>
              <a:endParaRPr/>
            </a:p>
          </p:txBody>
        </p:sp>
        <p:sp>
          <p:nvSpPr>
            <p:cNvPr id="90" name="object 90"/>
            <p:cNvSpPr/>
            <p:nvPr/>
          </p:nvSpPr>
          <p:spPr>
            <a:xfrm>
              <a:off x="3018583" y="3072079"/>
              <a:ext cx="229235" cy="5715"/>
            </a:xfrm>
            <a:custGeom>
              <a:avLst/>
              <a:gdLst/>
              <a:ahLst/>
              <a:cxnLst/>
              <a:rect l="l" t="t" r="r" b="b"/>
              <a:pathLst>
                <a:path w="229235" h="5714">
                  <a:moveTo>
                    <a:pt x="0" y="0"/>
                  </a:moveTo>
                  <a:lnTo>
                    <a:pt x="228761" y="5383"/>
                  </a:lnTo>
                </a:path>
              </a:pathLst>
            </a:custGeom>
            <a:ln w="5381">
              <a:solidFill>
                <a:srgbClr val="0E0000"/>
              </a:solidFill>
            </a:ln>
          </p:spPr>
          <p:txBody>
            <a:bodyPr wrap="square" lIns="0" tIns="0" rIns="0" bIns="0" rtlCol="0"/>
            <a:lstStyle/>
            <a:p>
              <a:endParaRPr/>
            </a:p>
          </p:txBody>
        </p:sp>
        <p:sp>
          <p:nvSpPr>
            <p:cNvPr id="91" name="object 91"/>
            <p:cNvSpPr/>
            <p:nvPr/>
          </p:nvSpPr>
          <p:spPr>
            <a:xfrm>
              <a:off x="3018583" y="1469168"/>
              <a:ext cx="630555" cy="1603375"/>
            </a:xfrm>
            <a:custGeom>
              <a:avLst/>
              <a:gdLst/>
              <a:ahLst/>
              <a:cxnLst/>
              <a:rect l="l" t="t" r="r" b="b"/>
              <a:pathLst>
                <a:path w="630554" h="1603375">
                  <a:moveTo>
                    <a:pt x="0" y="1602911"/>
                  </a:moveTo>
                  <a:lnTo>
                    <a:pt x="629984" y="0"/>
                  </a:lnTo>
                </a:path>
              </a:pathLst>
            </a:custGeom>
            <a:ln w="5375">
              <a:solidFill>
                <a:srgbClr val="110000"/>
              </a:solidFill>
            </a:ln>
          </p:spPr>
          <p:txBody>
            <a:bodyPr wrap="square" lIns="0" tIns="0" rIns="0" bIns="0" rtlCol="0"/>
            <a:lstStyle/>
            <a:p>
              <a:endParaRPr/>
            </a:p>
          </p:txBody>
        </p:sp>
        <p:sp>
          <p:nvSpPr>
            <p:cNvPr id="92" name="object 92"/>
            <p:cNvSpPr/>
            <p:nvPr/>
          </p:nvSpPr>
          <p:spPr>
            <a:xfrm>
              <a:off x="3135708" y="2643745"/>
              <a:ext cx="111760" cy="434340"/>
            </a:xfrm>
            <a:custGeom>
              <a:avLst/>
              <a:gdLst/>
              <a:ahLst/>
              <a:cxnLst/>
              <a:rect l="l" t="t" r="r" b="b"/>
              <a:pathLst>
                <a:path w="111760" h="434339">
                  <a:moveTo>
                    <a:pt x="111636" y="433717"/>
                  </a:moveTo>
                  <a:lnTo>
                    <a:pt x="0" y="0"/>
                  </a:lnTo>
                </a:path>
              </a:pathLst>
            </a:custGeom>
            <a:ln w="5375">
              <a:solidFill>
                <a:srgbClr val="0E0000"/>
              </a:solidFill>
            </a:ln>
          </p:spPr>
          <p:txBody>
            <a:bodyPr wrap="square" lIns="0" tIns="0" rIns="0" bIns="0" rtlCol="0"/>
            <a:lstStyle/>
            <a:p>
              <a:endParaRPr/>
            </a:p>
          </p:txBody>
        </p:sp>
        <p:sp>
          <p:nvSpPr>
            <p:cNvPr id="93" name="object 93"/>
            <p:cNvSpPr/>
            <p:nvPr/>
          </p:nvSpPr>
          <p:spPr>
            <a:xfrm>
              <a:off x="3247344" y="3077463"/>
              <a:ext cx="67310" cy="128905"/>
            </a:xfrm>
            <a:custGeom>
              <a:avLst/>
              <a:gdLst/>
              <a:ahLst/>
              <a:cxnLst/>
              <a:rect l="l" t="t" r="r" b="b"/>
              <a:pathLst>
                <a:path w="67310" h="128905">
                  <a:moveTo>
                    <a:pt x="0" y="0"/>
                  </a:moveTo>
                  <a:lnTo>
                    <a:pt x="67055" y="128470"/>
                  </a:lnTo>
                </a:path>
              </a:pathLst>
            </a:custGeom>
            <a:ln w="5376">
              <a:solidFill>
                <a:srgbClr val="110000"/>
              </a:solidFill>
            </a:ln>
          </p:spPr>
          <p:txBody>
            <a:bodyPr wrap="square" lIns="0" tIns="0" rIns="0" bIns="0" rtlCol="0"/>
            <a:lstStyle/>
            <a:p>
              <a:endParaRPr/>
            </a:p>
          </p:txBody>
        </p:sp>
        <p:sp>
          <p:nvSpPr>
            <p:cNvPr id="94" name="object 94"/>
            <p:cNvSpPr/>
            <p:nvPr/>
          </p:nvSpPr>
          <p:spPr>
            <a:xfrm>
              <a:off x="2655858" y="2643745"/>
              <a:ext cx="480059" cy="217170"/>
            </a:xfrm>
            <a:custGeom>
              <a:avLst/>
              <a:gdLst/>
              <a:ahLst/>
              <a:cxnLst/>
              <a:rect l="l" t="t" r="r" b="b"/>
              <a:pathLst>
                <a:path w="480060" h="217169">
                  <a:moveTo>
                    <a:pt x="479850" y="0"/>
                  </a:moveTo>
                  <a:lnTo>
                    <a:pt x="0" y="216877"/>
                  </a:lnTo>
                </a:path>
              </a:pathLst>
            </a:custGeom>
            <a:ln w="5380">
              <a:solidFill>
                <a:srgbClr val="0E0000"/>
              </a:solidFill>
            </a:ln>
          </p:spPr>
          <p:txBody>
            <a:bodyPr wrap="square" lIns="0" tIns="0" rIns="0" bIns="0" rtlCol="0"/>
            <a:lstStyle/>
            <a:p>
              <a:endParaRPr/>
            </a:p>
          </p:txBody>
        </p:sp>
        <p:sp>
          <p:nvSpPr>
            <p:cNvPr id="95" name="object 95"/>
            <p:cNvSpPr/>
            <p:nvPr/>
          </p:nvSpPr>
          <p:spPr>
            <a:xfrm>
              <a:off x="3135708" y="2643745"/>
              <a:ext cx="10795" cy="278765"/>
            </a:xfrm>
            <a:custGeom>
              <a:avLst/>
              <a:gdLst/>
              <a:ahLst/>
              <a:cxnLst/>
              <a:rect l="l" t="t" r="r" b="b"/>
              <a:pathLst>
                <a:path w="10794" h="278764">
                  <a:moveTo>
                    <a:pt x="0" y="0"/>
                  </a:moveTo>
                  <a:lnTo>
                    <a:pt x="10607" y="278513"/>
                  </a:lnTo>
                </a:path>
              </a:pathLst>
            </a:custGeom>
            <a:ln w="5375">
              <a:solidFill>
                <a:srgbClr val="110000"/>
              </a:solidFill>
            </a:ln>
          </p:spPr>
          <p:txBody>
            <a:bodyPr wrap="square" lIns="0" tIns="0" rIns="0" bIns="0" rtlCol="0"/>
            <a:lstStyle/>
            <a:p>
              <a:endParaRPr/>
            </a:p>
          </p:txBody>
        </p:sp>
        <p:sp>
          <p:nvSpPr>
            <p:cNvPr id="96" name="object 96"/>
            <p:cNvSpPr/>
            <p:nvPr/>
          </p:nvSpPr>
          <p:spPr>
            <a:xfrm>
              <a:off x="1747265" y="2860622"/>
              <a:ext cx="908685" cy="323215"/>
            </a:xfrm>
            <a:custGeom>
              <a:avLst/>
              <a:gdLst/>
              <a:ahLst/>
              <a:cxnLst/>
              <a:rect l="l" t="t" r="r" b="b"/>
              <a:pathLst>
                <a:path w="908685" h="323214">
                  <a:moveTo>
                    <a:pt x="908592" y="0"/>
                  </a:moveTo>
                  <a:lnTo>
                    <a:pt x="0" y="323032"/>
                  </a:lnTo>
                </a:path>
              </a:pathLst>
            </a:custGeom>
            <a:ln w="5380">
              <a:solidFill>
                <a:srgbClr val="0E0000"/>
              </a:solidFill>
            </a:ln>
          </p:spPr>
          <p:txBody>
            <a:bodyPr wrap="square" lIns="0" tIns="0" rIns="0" bIns="0" rtlCol="0"/>
            <a:lstStyle/>
            <a:p>
              <a:endParaRPr/>
            </a:p>
          </p:txBody>
        </p:sp>
        <p:sp>
          <p:nvSpPr>
            <p:cNvPr id="97" name="object 97"/>
            <p:cNvSpPr/>
            <p:nvPr/>
          </p:nvSpPr>
          <p:spPr>
            <a:xfrm>
              <a:off x="2655858" y="2860622"/>
              <a:ext cx="1182370" cy="300990"/>
            </a:xfrm>
            <a:custGeom>
              <a:avLst/>
              <a:gdLst/>
              <a:ahLst/>
              <a:cxnLst/>
              <a:rect l="l" t="t" r="r" b="b"/>
              <a:pathLst>
                <a:path w="1182370" h="300989">
                  <a:moveTo>
                    <a:pt x="0" y="0"/>
                  </a:moveTo>
                  <a:lnTo>
                    <a:pt x="1182008" y="300754"/>
                  </a:lnTo>
                </a:path>
              </a:pathLst>
            </a:custGeom>
            <a:ln w="5380">
              <a:solidFill>
                <a:srgbClr val="110000"/>
              </a:solidFill>
            </a:ln>
          </p:spPr>
          <p:txBody>
            <a:bodyPr wrap="square" lIns="0" tIns="0" rIns="0" bIns="0" rtlCol="0"/>
            <a:lstStyle/>
            <a:p>
              <a:endParaRPr/>
            </a:p>
          </p:txBody>
        </p:sp>
        <p:sp>
          <p:nvSpPr>
            <p:cNvPr id="98" name="object 98"/>
            <p:cNvSpPr/>
            <p:nvPr/>
          </p:nvSpPr>
          <p:spPr>
            <a:xfrm>
              <a:off x="1747265" y="2576762"/>
              <a:ext cx="1483360" cy="607060"/>
            </a:xfrm>
            <a:custGeom>
              <a:avLst/>
              <a:gdLst/>
              <a:ahLst/>
              <a:cxnLst/>
              <a:rect l="l" t="t" r="r" b="b"/>
              <a:pathLst>
                <a:path w="1483360" h="607060">
                  <a:moveTo>
                    <a:pt x="0" y="606893"/>
                  </a:moveTo>
                  <a:lnTo>
                    <a:pt x="1483166" y="0"/>
                  </a:lnTo>
                </a:path>
              </a:pathLst>
            </a:custGeom>
            <a:ln w="5380">
              <a:solidFill>
                <a:srgbClr val="0E0000"/>
              </a:solidFill>
            </a:ln>
          </p:spPr>
          <p:txBody>
            <a:bodyPr wrap="square" lIns="0" tIns="0" rIns="0" bIns="0" rtlCol="0"/>
            <a:lstStyle/>
            <a:p>
              <a:endParaRPr/>
            </a:p>
          </p:txBody>
        </p:sp>
        <p:sp>
          <p:nvSpPr>
            <p:cNvPr id="99" name="object 99"/>
            <p:cNvSpPr/>
            <p:nvPr/>
          </p:nvSpPr>
          <p:spPr>
            <a:xfrm>
              <a:off x="1747265" y="2220683"/>
              <a:ext cx="541655" cy="963294"/>
            </a:xfrm>
            <a:custGeom>
              <a:avLst/>
              <a:gdLst/>
              <a:ahLst/>
              <a:cxnLst/>
              <a:rect l="l" t="t" r="r" b="b"/>
              <a:pathLst>
                <a:path w="541655" h="963294">
                  <a:moveTo>
                    <a:pt x="0" y="962971"/>
                  </a:moveTo>
                  <a:lnTo>
                    <a:pt x="541417" y="0"/>
                  </a:lnTo>
                </a:path>
              </a:pathLst>
            </a:custGeom>
            <a:ln w="5376">
              <a:solidFill>
                <a:srgbClr val="110000"/>
              </a:solidFill>
            </a:ln>
          </p:spPr>
          <p:txBody>
            <a:bodyPr wrap="square" lIns="0" tIns="0" rIns="0" bIns="0" rtlCol="0"/>
            <a:lstStyle/>
            <a:p>
              <a:endParaRPr/>
            </a:p>
          </p:txBody>
        </p:sp>
        <p:sp>
          <p:nvSpPr>
            <p:cNvPr id="100" name="object 100"/>
            <p:cNvSpPr/>
            <p:nvPr/>
          </p:nvSpPr>
          <p:spPr>
            <a:xfrm>
              <a:off x="1714085" y="2576762"/>
              <a:ext cx="1516380" cy="10795"/>
            </a:xfrm>
            <a:custGeom>
              <a:avLst/>
              <a:gdLst/>
              <a:ahLst/>
              <a:cxnLst/>
              <a:rect l="l" t="t" r="r" b="b"/>
              <a:pathLst>
                <a:path w="1516380" h="10794">
                  <a:moveTo>
                    <a:pt x="1516346" y="0"/>
                  </a:moveTo>
                  <a:lnTo>
                    <a:pt x="0" y="10767"/>
                  </a:lnTo>
                </a:path>
              </a:pathLst>
            </a:custGeom>
            <a:ln w="5381">
              <a:solidFill>
                <a:srgbClr val="0E0000"/>
              </a:solidFill>
            </a:ln>
          </p:spPr>
          <p:txBody>
            <a:bodyPr wrap="square" lIns="0" tIns="0" rIns="0" bIns="0" rtlCol="0"/>
            <a:lstStyle/>
            <a:p>
              <a:endParaRPr/>
            </a:p>
          </p:txBody>
        </p:sp>
        <p:sp>
          <p:nvSpPr>
            <p:cNvPr id="101" name="object 101"/>
            <p:cNvSpPr/>
            <p:nvPr/>
          </p:nvSpPr>
          <p:spPr>
            <a:xfrm>
              <a:off x="2221552" y="2086791"/>
              <a:ext cx="1009015" cy="490220"/>
            </a:xfrm>
            <a:custGeom>
              <a:avLst/>
              <a:gdLst/>
              <a:ahLst/>
              <a:cxnLst/>
              <a:rect l="l" t="t" r="r" b="b"/>
              <a:pathLst>
                <a:path w="1009014" h="490219">
                  <a:moveTo>
                    <a:pt x="1008879" y="489970"/>
                  </a:moveTo>
                  <a:lnTo>
                    <a:pt x="0" y="0"/>
                  </a:lnTo>
                </a:path>
              </a:pathLst>
            </a:custGeom>
            <a:ln w="5380">
              <a:solidFill>
                <a:srgbClr val="110000"/>
              </a:solidFill>
            </a:ln>
          </p:spPr>
          <p:txBody>
            <a:bodyPr wrap="square" lIns="0" tIns="0" rIns="0" bIns="0" rtlCol="0"/>
            <a:lstStyle/>
            <a:p>
              <a:endParaRPr/>
            </a:p>
          </p:txBody>
        </p:sp>
        <p:sp>
          <p:nvSpPr>
            <p:cNvPr id="102" name="object 102"/>
            <p:cNvSpPr/>
            <p:nvPr/>
          </p:nvSpPr>
          <p:spPr>
            <a:xfrm>
              <a:off x="1714085" y="1691355"/>
              <a:ext cx="1215390" cy="1431290"/>
            </a:xfrm>
            <a:custGeom>
              <a:avLst/>
              <a:gdLst/>
              <a:ahLst/>
              <a:cxnLst/>
              <a:rect l="l" t="t" r="r" b="b"/>
              <a:pathLst>
                <a:path w="1215389" h="1431289">
                  <a:moveTo>
                    <a:pt x="0" y="896174"/>
                  </a:moveTo>
                  <a:lnTo>
                    <a:pt x="1031081" y="295407"/>
                  </a:lnTo>
                </a:path>
                <a:path w="1215389" h="1431289">
                  <a:moveTo>
                    <a:pt x="808698" y="1430664"/>
                  </a:moveTo>
                  <a:lnTo>
                    <a:pt x="1215188" y="0"/>
                  </a:lnTo>
                </a:path>
              </a:pathLst>
            </a:custGeom>
            <a:ln w="5378">
              <a:solidFill>
                <a:srgbClr val="0E0000"/>
              </a:solidFill>
            </a:ln>
          </p:spPr>
          <p:txBody>
            <a:bodyPr wrap="square" lIns="0" tIns="0" rIns="0" bIns="0" rtlCol="0"/>
            <a:lstStyle/>
            <a:p>
              <a:endParaRPr/>
            </a:p>
          </p:txBody>
        </p:sp>
        <p:sp>
          <p:nvSpPr>
            <p:cNvPr id="103" name="object 103"/>
            <p:cNvSpPr/>
            <p:nvPr/>
          </p:nvSpPr>
          <p:spPr>
            <a:xfrm>
              <a:off x="2522784" y="2047433"/>
              <a:ext cx="725170" cy="1075055"/>
            </a:xfrm>
            <a:custGeom>
              <a:avLst/>
              <a:gdLst/>
              <a:ahLst/>
              <a:cxnLst/>
              <a:rect l="l" t="t" r="r" b="b"/>
              <a:pathLst>
                <a:path w="725169" h="1075055">
                  <a:moveTo>
                    <a:pt x="0" y="1074585"/>
                  </a:moveTo>
                  <a:lnTo>
                    <a:pt x="724559" y="0"/>
                  </a:lnTo>
                </a:path>
              </a:pathLst>
            </a:custGeom>
            <a:ln w="5377">
              <a:solidFill>
                <a:srgbClr val="110000"/>
              </a:solidFill>
            </a:ln>
          </p:spPr>
          <p:txBody>
            <a:bodyPr wrap="square" lIns="0" tIns="0" rIns="0" bIns="0" rtlCol="0"/>
            <a:lstStyle/>
            <a:p>
              <a:endParaRPr/>
            </a:p>
          </p:txBody>
        </p:sp>
        <p:sp>
          <p:nvSpPr>
            <p:cNvPr id="104" name="object 104"/>
            <p:cNvSpPr/>
            <p:nvPr/>
          </p:nvSpPr>
          <p:spPr>
            <a:xfrm>
              <a:off x="2762227" y="1513724"/>
              <a:ext cx="167640" cy="177800"/>
            </a:xfrm>
            <a:custGeom>
              <a:avLst/>
              <a:gdLst/>
              <a:ahLst/>
              <a:cxnLst/>
              <a:rect l="l" t="t" r="r" b="b"/>
              <a:pathLst>
                <a:path w="167639" h="177800">
                  <a:moveTo>
                    <a:pt x="167046" y="177630"/>
                  </a:moveTo>
                  <a:lnTo>
                    <a:pt x="0" y="0"/>
                  </a:lnTo>
                </a:path>
              </a:pathLst>
            </a:custGeom>
            <a:ln w="5377">
              <a:solidFill>
                <a:srgbClr val="0E0000"/>
              </a:solidFill>
            </a:ln>
          </p:spPr>
          <p:txBody>
            <a:bodyPr wrap="square" lIns="0" tIns="0" rIns="0" bIns="0" rtlCol="0"/>
            <a:lstStyle/>
            <a:p>
              <a:endParaRPr/>
            </a:p>
          </p:txBody>
        </p:sp>
        <p:sp>
          <p:nvSpPr>
            <p:cNvPr id="105" name="object 105"/>
            <p:cNvSpPr/>
            <p:nvPr/>
          </p:nvSpPr>
          <p:spPr>
            <a:xfrm>
              <a:off x="2929274" y="1691355"/>
              <a:ext cx="78105" cy="1219835"/>
            </a:xfrm>
            <a:custGeom>
              <a:avLst/>
              <a:gdLst/>
              <a:ahLst/>
              <a:cxnLst/>
              <a:rect l="l" t="t" r="r" b="b"/>
              <a:pathLst>
                <a:path w="78105" h="1219835">
                  <a:moveTo>
                    <a:pt x="0" y="0"/>
                  </a:moveTo>
                  <a:lnTo>
                    <a:pt x="77811" y="1219207"/>
                  </a:lnTo>
                </a:path>
              </a:pathLst>
            </a:custGeom>
            <a:ln w="5375">
              <a:solidFill>
                <a:srgbClr val="110000"/>
              </a:solidFill>
            </a:ln>
          </p:spPr>
          <p:txBody>
            <a:bodyPr wrap="square" lIns="0" tIns="0" rIns="0" bIns="0" rtlCol="0"/>
            <a:lstStyle/>
            <a:p>
              <a:endParaRPr/>
            </a:p>
          </p:txBody>
        </p:sp>
        <p:sp>
          <p:nvSpPr>
            <p:cNvPr id="106" name="object 106"/>
            <p:cNvSpPr/>
            <p:nvPr/>
          </p:nvSpPr>
          <p:spPr>
            <a:xfrm>
              <a:off x="2762227" y="1469168"/>
              <a:ext cx="886460" cy="45085"/>
            </a:xfrm>
            <a:custGeom>
              <a:avLst/>
              <a:gdLst/>
              <a:ahLst/>
              <a:cxnLst/>
              <a:rect l="l" t="t" r="r" b="b"/>
              <a:pathLst>
                <a:path w="886460" h="45084">
                  <a:moveTo>
                    <a:pt x="0" y="44556"/>
                  </a:moveTo>
                  <a:lnTo>
                    <a:pt x="886339" y="0"/>
                  </a:lnTo>
                </a:path>
              </a:pathLst>
            </a:custGeom>
            <a:ln w="5381">
              <a:solidFill>
                <a:srgbClr val="0E0000"/>
              </a:solidFill>
            </a:ln>
          </p:spPr>
          <p:txBody>
            <a:bodyPr wrap="square" lIns="0" tIns="0" rIns="0" bIns="0" rtlCol="0"/>
            <a:lstStyle/>
            <a:p>
              <a:endParaRPr/>
            </a:p>
          </p:txBody>
        </p:sp>
        <p:sp>
          <p:nvSpPr>
            <p:cNvPr id="107" name="object 107"/>
            <p:cNvSpPr/>
            <p:nvPr/>
          </p:nvSpPr>
          <p:spPr>
            <a:xfrm>
              <a:off x="2762227" y="1513724"/>
              <a:ext cx="657860" cy="1686560"/>
            </a:xfrm>
            <a:custGeom>
              <a:avLst/>
              <a:gdLst/>
              <a:ahLst/>
              <a:cxnLst/>
              <a:rect l="l" t="t" r="r" b="b"/>
              <a:pathLst>
                <a:path w="657860" h="1686560">
                  <a:moveTo>
                    <a:pt x="0" y="0"/>
                  </a:moveTo>
                  <a:lnTo>
                    <a:pt x="657652" y="1686082"/>
                  </a:lnTo>
                </a:path>
              </a:pathLst>
            </a:custGeom>
            <a:ln w="5375">
              <a:solidFill>
                <a:srgbClr val="110000"/>
              </a:solidFill>
            </a:ln>
          </p:spPr>
          <p:txBody>
            <a:bodyPr wrap="square" lIns="0" tIns="0" rIns="0" bIns="0" rtlCol="0"/>
            <a:lstStyle/>
            <a:p>
              <a:endParaRPr/>
            </a:p>
          </p:txBody>
        </p:sp>
        <p:sp>
          <p:nvSpPr>
            <p:cNvPr id="108" name="object 108"/>
            <p:cNvSpPr/>
            <p:nvPr/>
          </p:nvSpPr>
          <p:spPr>
            <a:xfrm>
              <a:off x="3314400" y="1469168"/>
              <a:ext cx="334645" cy="1737360"/>
            </a:xfrm>
            <a:custGeom>
              <a:avLst/>
              <a:gdLst/>
              <a:ahLst/>
              <a:cxnLst/>
              <a:rect l="l" t="t" r="r" b="b"/>
              <a:pathLst>
                <a:path w="334645" h="1737360">
                  <a:moveTo>
                    <a:pt x="334166" y="0"/>
                  </a:moveTo>
                  <a:lnTo>
                    <a:pt x="0" y="1736765"/>
                  </a:lnTo>
                </a:path>
              </a:pathLst>
            </a:custGeom>
            <a:ln w="5375">
              <a:solidFill>
                <a:srgbClr val="0E0000"/>
              </a:solidFill>
            </a:ln>
          </p:spPr>
          <p:txBody>
            <a:bodyPr wrap="square" lIns="0" tIns="0" rIns="0" bIns="0" rtlCol="0"/>
            <a:lstStyle/>
            <a:p>
              <a:endParaRPr/>
            </a:p>
          </p:txBody>
        </p:sp>
        <p:sp>
          <p:nvSpPr>
            <p:cNvPr id="109" name="object 109"/>
            <p:cNvSpPr/>
            <p:nvPr/>
          </p:nvSpPr>
          <p:spPr>
            <a:xfrm>
              <a:off x="2879204" y="1469168"/>
              <a:ext cx="769620" cy="139700"/>
            </a:xfrm>
            <a:custGeom>
              <a:avLst/>
              <a:gdLst/>
              <a:ahLst/>
              <a:cxnLst/>
              <a:rect l="l" t="t" r="r" b="b"/>
              <a:pathLst>
                <a:path w="769620" h="139700">
                  <a:moveTo>
                    <a:pt x="769362" y="0"/>
                  </a:moveTo>
                  <a:lnTo>
                    <a:pt x="0" y="139238"/>
                  </a:lnTo>
                </a:path>
              </a:pathLst>
            </a:custGeom>
            <a:ln w="5381">
              <a:solidFill>
                <a:srgbClr val="110000"/>
              </a:solidFill>
            </a:ln>
          </p:spPr>
          <p:txBody>
            <a:bodyPr wrap="square" lIns="0" tIns="0" rIns="0" bIns="0" rtlCol="0"/>
            <a:lstStyle/>
            <a:p>
              <a:endParaRPr/>
            </a:p>
          </p:txBody>
        </p:sp>
        <p:sp>
          <p:nvSpPr>
            <p:cNvPr id="110" name="object 110"/>
            <p:cNvSpPr/>
            <p:nvPr/>
          </p:nvSpPr>
          <p:spPr>
            <a:xfrm>
              <a:off x="3146315" y="2922258"/>
              <a:ext cx="168275" cy="283845"/>
            </a:xfrm>
            <a:custGeom>
              <a:avLst/>
              <a:gdLst/>
              <a:ahLst/>
              <a:cxnLst/>
              <a:rect l="l" t="t" r="r" b="b"/>
              <a:pathLst>
                <a:path w="168275" h="283844">
                  <a:moveTo>
                    <a:pt x="168084" y="283674"/>
                  </a:moveTo>
                  <a:lnTo>
                    <a:pt x="0" y="0"/>
                  </a:lnTo>
                </a:path>
              </a:pathLst>
            </a:custGeom>
            <a:ln w="5376">
              <a:solidFill>
                <a:srgbClr val="0E0000"/>
              </a:solidFill>
            </a:ln>
          </p:spPr>
          <p:txBody>
            <a:bodyPr wrap="square" lIns="0" tIns="0" rIns="0" bIns="0" rtlCol="0"/>
            <a:lstStyle/>
            <a:p>
              <a:endParaRPr/>
            </a:p>
          </p:txBody>
        </p:sp>
        <p:sp>
          <p:nvSpPr>
            <p:cNvPr id="111" name="object 111"/>
            <p:cNvSpPr/>
            <p:nvPr/>
          </p:nvSpPr>
          <p:spPr>
            <a:xfrm>
              <a:off x="2026022" y="2838344"/>
              <a:ext cx="1288415" cy="367665"/>
            </a:xfrm>
            <a:custGeom>
              <a:avLst/>
              <a:gdLst/>
              <a:ahLst/>
              <a:cxnLst/>
              <a:rect l="l" t="t" r="r" b="b"/>
              <a:pathLst>
                <a:path w="1288414" h="367664">
                  <a:moveTo>
                    <a:pt x="1288378" y="367589"/>
                  </a:moveTo>
                  <a:lnTo>
                    <a:pt x="0" y="0"/>
                  </a:lnTo>
                </a:path>
              </a:pathLst>
            </a:custGeom>
            <a:ln w="5380">
              <a:solidFill>
                <a:srgbClr val="110000"/>
              </a:solidFill>
            </a:ln>
          </p:spPr>
          <p:txBody>
            <a:bodyPr wrap="square" lIns="0" tIns="0" rIns="0" bIns="0" rtlCol="0"/>
            <a:lstStyle/>
            <a:p>
              <a:endParaRPr/>
            </a:p>
          </p:txBody>
        </p:sp>
        <p:sp>
          <p:nvSpPr>
            <p:cNvPr id="112" name="object 112"/>
            <p:cNvSpPr/>
            <p:nvPr/>
          </p:nvSpPr>
          <p:spPr>
            <a:xfrm>
              <a:off x="3146315" y="2922258"/>
              <a:ext cx="692150" cy="239395"/>
            </a:xfrm>
            <a:custGeom>
              <a:avLst/>
              <a:gdLst/>
              <a:ahLst/>
              <a:cxnLst/>
              <a:rect l="l" t="t" r="r" b="b"/>
              <a:pathLst>
                <a:path w="692150" h="239394">
                  <a:moveTo>
                    <a:pt x="0" y="0"/>
                  </a:moveTo>
                  <a:lnTo>
                    <a:pt x="691551" y="239118"/>
                  </a:lnTo>
                </a:path>
              </a:pathLst>
            </a:custGeom>
            <a:ln w="5380">
              <a:solidFill>
                <a:srgbClr val="0E0000"/>
              </a:solidFill>
            </a:ln>
          </p:spPr>
          <p:txBody>
            <a:bodyPr wrap="square" lIns="0" tIns="0" rIns="0" bIns="0" rtlCol="0"/>
            <a:lstStyle/>
            <a:p>
              <a:endParaRPr/>
            </a:p>
          </p:txBody>
        </p:sp>
        <p:sp>
          <p:nvSpPr>
            <p:cNvPr id="113" name="object 113"/>
            <p:cNvSpPr/>
            <p:nvPr/>
          </p:nvSpPr>
          <p:spPr>
            <a:xfrm>
              <a:off x="3141123" y="2922258"/>
              <a:ext cx="5715" cy="105410"/>
            </a:xfrm>
            <a:custGeom>
              <a:avLst/>
              <a:gdLst/>
              <a:ahLst/>
              <a:cxnLst/>
              <a:rect l="l" t="t" r="r" b="b"/>
              <a:pathLst>
                <a:path w="5714" h="105410">
                  <a:moveTo>
                    <a:pt x="5192" y="0"/>
                  </a:moveTo>
                  <a:lnTo>
                    <a:pt x="0" y="105264"/>
                  </a:lnTo>
                </a:path>
              </a:pathLst>
            </a:custGeom>
            <a:ln w="5375">
              <a:solidFill>
                <a:srgbClr val="110000"/>
              </a:solidFill>
            </a:ln>
          </p:spPr>
          <p:txBody>
            <a:bodyPr wrap="square" lIns="0" tIns="0" rIns="0" bIns="0" rtlCol="0"/>
            <a:lstStyle/>
            <a:p>
              <a:endParaRPr/>
            </a:p>
          </p:txBody>
        </p:sp>
        <p:sp>
          <p:nvSpPr>
            <p:cNvPr id="114" name="object 114"/>
            <p:cNvSpPr/>
            <p:nvPr/>
          </p:nvSpPr>
          <p:spPr>
            <a:xfrm>
              <a:off x="2288682" y="2220683"/>
              <a:ext cx="1549400" cy="941069"/>
            </a:xfrm>
            <a:custGeom>
              <a:avLst/>
              <a:gdLst/>
              <a:ahLst/>
              <a:cxnLst/>
              <a:rect l="l" t="t" r="r" b="b"/>
              <a:pathLst>
                <a:path w="1549400" h="941069">
                  <a:moveTo>
                    <a:pt x="1549184" y="940694"/>
                  </a:moveTo>
                  <a:lnTo>
                    <a:pt x="0" y="0"/>
                  </a:lnTo>
                </a:path>
              </a:pathLst>
            </a:custGeom>
            <a:ln w="5379">
              <a:solidFill>
                <a:srgbClr val="0E0000"/>
              </a:solidFill>
            </a:ln>
          </p:spPr>
          <p:txBody>
            <a:bodyPr wrap="square" lIns="0" tIns="0" rIns="0" bIns="0" rtlCol="0"/>
            <a:lstStyle/>
            <a:p>
              <a:endParaRPr/>
            </a:p>
          </p:txBody>
        </p:sp>
        <p:sp>
          <p:nvSpPr>
            <p:cNvPr id="115" name="object 115"/>
            <p:cNvSpPr/>
            <p:nvPr/>
          </p:nvSpPr>
          <p:spPr>
            <a:xfrm>
              <a:off x="2566549" y="1486024"/>
              <a:ext cx="1271905" cy="1675764"/>
            </a:xfrm>
            <a:custGeom>
              <a:avLst/>
              <a:gdLst/>
              <a:ahLst/>
              <a:cxnLst/>
              <a:rect l="l" t="t" r="r" b="b"/>
              <a:pathLst>
                <a:path w="1271904" h="1675764">
                  <a:moveTo>
                    <a:pt x="1271317" y="1675352"/>
                  </a:moveTo>
                  <a:lnTo>
                    <a:pt x="0" y="0"/>
                  </a:lnTo>
                </a:path>
              </a:pathLst>
            </a:custGeom>
            <a:ln w="5377">
              <a:solidFill>
                <a:srgbClr val="110000"/>
              </a:solidFill>
            </a:ln>
          </p:spPr>
          <p:txBody>
            <a:bodyPr wrap="square" lIns="0" tIns="0" rIns="0" bIns="0" rtlCol="0"/>
            <a:lstStyle/>
            <a:p>
              <a:endParaRPr/>
            </a:p>
          </p:txBody>
        </p:sp>
        <p:sp>
          <p:nvSpPr>
            <p:cNvPr id="116" name="object 116"/>
            <p:cNvSpPr/>
            <p:nvPr/>
          </p:nvSpPr>
          <p:spPr>
            <a:xfrm>
              <a:off x="2221552" y="2086791"/>
              <a:ext cx="67310" cy="133985"/>
            </a:xfrm>
            <a:custGeom>
              <a:avLst/>
              <a:gdLst/>
              <a:ahLst/>
              <a:cxnLst/>
              <a:rect l="l" t="t" r="r" b="b"/>
              <a:pathLst>
                <a:path w="67310" h="133985">
                  <a:moveTo>
                    <a:pt x="67130" y="133891"/>
                  </a:moveTo>
                  <a:lnTo>
                    <a:pt x="0" y="0"/>
                  </a:lnTo>
                </a:path>
              </a:pathLst>
            </a:custGeom>
            <a:ln w="5376">
              <a:solidFill>
                <a:srgbClr val="0E0000"/>
              </a:solidFill>
            </a:ln>
          </p:spPr>
          <p:txBody>
            <a:bodyPr wrap="square" lIns="0" tIns="0" rIns="0" bIns="0" rtlCol="0"/>
            <a:lstStyle/>
            <a:p>
              <a:endParaRPr/>
            </a:p>
          </p:txBody>
        </p:sp>
        <p:sp>
          <p:nvSpPr>
            <p:cNvPr id="117" name="object 117"/>
            <p:cNvSpPr/>
            <p:nvPr/>
          </p:nvSpPr>
          <p:spPr>
            <a:xfrm>
              <a:off x="2288682" y="2220683"/>
              <a:ext cx="680085" cy="1090930"/>
            </a:xfrm>
            <a:custGeom>
              <a:avLst/>
              <a:gdLst/>
              <a:ahLst/>
              <a:cxnLst/>
              <a:rect l="l" t="t" r="r" b="b"/>
              <a:pathLst>
                <a:path w="680085" h="1090929">
                  <a:moveTo>
                    <a:pt x="0" y="0"/>
                  </a:moveTo>
                  <a:lnTo>
                    <a:pt x="679831" y="1090699"/>
                  </a:lnTo>
                </a:path>
              </a:pathLst>
            </a:custGeom>
            <a:ln w="5376">
              <a:solidFill>
                <a:srgbClr val="110000"/>
              </a:solidFill>
            </a:ln>
          </p:spPr>
          <p:txBody>
            <a:bodyPr wrap="square" lIns="0" tIns="0" rIns="0" bIns="0" rtlCol="0"/>
            <a:lstStyle/>
            <a:p>
              <a:endParaRPr/>
            </a:p>
          </p:txBody>
        </p:sp>
        <p:sp>
          <p:nvSpPr>
            <p:cNvPr id="118" name="object 118"/>
            <p:cNvSpPr/>
            <p:nvPr/>
          </p:nvSpPr>
          <p:spPr>
            <a:xfrm>
              <a:off x="2221552" y="1986763"/>
              <a:ext cx="523875" cy="100330"/>
            </a:xfrm>
            <a:custGeom>
              <a:avLst/>
              <a:gdLst/>
              <a:ahLst/>
              <a:cxnLst/>
              <a:rect l="l" t="t" r="r" b="b"/>
              <a:pathLst>
                <a:path w="523875" h="100330">
                  <a:moveTo>
                    <a:pt x="0" y="100028"/>
                  </a:moveTo>
                  <a:lnTo>
                    <a:pt x="523614" y="0"/>
                  </a:lnTo>
                </a:path>
              </a:pathLst>
            </a:custGeom>
            <a:ln w="5380">
              <a:solidFill>
                <a:srgbClr val="0E0000"/>
              </a:solidFill>
            </a:ln>
          </p:spPr>
          <p:txBody>
            <a:bodyPr wrap="square" lIns="0" tIns="0" rIns="0" bIns="0" rtlCol="0"/>
            <a:lstStyle/>
            <a:p>
              <a:endParaRPr/>
            </a:p>
          </p:txBody>
        </p:sp>
        <p:sp>
          <p:nvSpPr>
            <p:cNvPr id="119" name="object 119"/>
            <p:cNvSpPr/>
            <p:nvPr/>
          </p:nvSpPr>
          <p:spPr>
            <a:xfrm>
              <a:off x="2221552" y="2086791"/>
              <a:ext cx="914400" cy="1057910"/>
            </a:xfrm>
            <a:custGeom>
              <a:avLst/>
              <a:gdLst/>
              <a:ahLst/>
              <a:cxnLst/>
              <a:rect l="l" t="t" r="r" b="b"/>
              <a:pathLst>
                <a:path w="914400" h="1057910">
                  <a:moveTo>
                    <a:pt x="0" y="0"/>
                  </a:moveTo>
                  <a:lnTo>
                    <a:pt x="914156" y="1057691"/>
                  </a:lnTo>
                </a:path>
              </a:pathLst>
            </a:custGeom>
            <a:ln w="5377">
              <a:solidFill>
                <a:srgbClr val="110000"/>
              </a:solidFill>
            </a:ln>
          </p:spPr>
          <p:txBody>
            <a:bodyPr wrap="square" lIns="0" tIns="0" rIns="0" bIns="0" rtlCol="0"/>
            <a:lstStyle/>
            <a:p>
              <a:endParaRPr/>
            </a:p>
          </p:txBody>
        </p:sp>
        <p:sp>
          <p:nvSpPr>
            <p:cNvPr id="120" name="object 120"/>
            <p:cNvSpPr/>
            <p:nvPr/>
          </p:nvSpPr>
          <p:spPr>
            <a:xfrm>
              <a:off x="2327031" y="1986763"/>
              <a:ext cx="920750" cy="923925"/>
            </a:xfrm>
            <a:custGeom>
              <a:avLst/>
              <a:gdLst/>
              <a:ahLst/>
              <a:cxnLst/>
              <a:rect l="l" t="t" r="r" b="b"/>
              <a:pathLst>
                <a:path w="920750" h="923925">
                  <a:moveTo>
                    <a:pt x="418135" y="0"/>
                  </a:moveTo>
                  <a:lnTo>
                    <a:pt x="0" y="645322"/>
                  </a:lnTo>
                </a:path>
                <a:path w="920750" h="923925">
                  <a:moveTo>
                    <a:pt x="920312" y="60670"/>
                  </a:moveTo>
                  <a:lnTo>
                    <a:pt x="680053" y="923799"/>
                  </a:lnTo>
                </a:path>
              </a:pathLst>
            </a:custGeom>
            <a:ln w="5378">
              <a:solidFill>
                <a:srgbClr val="0E0000"/>
              </a:solidFill>
            </a:ln>
          </p:spPr>
          <p:txBody>
            <a:bodyPr wrap="square" lIns="0" tIns="0" rIns="0" bIns="0" rtlCol="0"/>
            <a:lstStyle/>
            <a:p>
              <a:endParaRPr/>
            </a:p>
          </p:txBody>
        </p:sp>
        <p:sp>
          <p:nvSpPr>
            <p:cNvPr id="121" name="object 121"/>
            <p:cNvSpPr/>
            <p:nvPr/>
          </p:nvSpPr>
          <p:spPr>
            <a:xfrm>
              <a:off x="3247344" y="2047433"/>
              <a:ext cx="568325" cy="78740"/>
            </a:xfrm>
            <a:custGeom>
              <a:avLst/>
              <a:gdLst/>
              <a:ahLst/>
              <a:cxnLst/>
              <a:rect l="l" t="t" r="r" b="b"/>
              <a:pathLst>
                <a:path w="568325" h="78739">
                  <a:moveTo>
                    <a:pt x="0" y="0"/>
                  </a:moveTo>
                  <a:lnTo>
                    <a:pt x="568269" y="78567"/>
                  </a:lnTo>
                </a:path>
              </a:pathLst>
            </a:custGeom>
            <a:ln w="5381">
              <a:solidFill>
                <a:srgbClr val="110000"/>
              </a:solidFill>
            </a:ln>
          </p:spPr>
          <p:txBody>
            <a:bodyPr wrap="square" lIns="0" tIns="0" rIns="0" bIns="0" rtlCol="0"/>
            <a:lstStyle/>
            <a:p>
              <a:endParaRPr/>
            </a:p>
          </p:txBody>
        </p:sp>
        <p:sp>
          <p:nvSpPr>
            <p:cNvPr id="122" name="object 122"/>
            <p:cNvSpPr/>
            <p:nvPr/>
          </p:nvSpPr>
          <p:spPr>
            <a:xfrm>
              <a:off x="3007085" y="2910562"/>
              <a:ext cx="413384" cy="289560"/>
            </a:xfrm>
            <a:custGeom>
              <a:avLst/>
              <a:gdLst/>
              <a:ahLst/>
              <a:cxnLst/>
              <a:rect l="l" t="t" r="r" b="b"/>
              <a:pathLst>
                <a:path w="413385" h="289560">
                  <a:moveTo>
                    <a:pt x="0" y="0"/>
                  </a:moveTo>
                  <a:lnTo>
                    <a:pt x="412794" y="289244"/>
                  </a:lnTo>
                </a:path>
              </a:pathLst>
            </a:custGeom>
            <a:ln w="5379">
              <a:solidFill>
                <a:srgbClr val="0E0000"/>
              </a:solidFill>
            </a:ln>
          </p:spPr>
          <p:txBody>
            <a:bodyPr wrap="square" lIns="0" tIns="0" rIns="0" bIns="0" rtlCol="0"/>
            <a:lstStyle/>
            <a:p>
              <a:endParaRPr/>
            </a:p>
          </p:txBody>
        </p:sp>
        <p:sp>
          <p:nvSpPr>
            <p:cNvPr id="123" name="object 123"/>
            <p:cNvSpPr/>
            <p:nvPr/>
          </p:nvSpPr>
          <p:spPr>
            <a:xfrm>
              <a:off x="2605788" y="2270586"/>
              <a:ext cx="401320" cy="640080"/>
            </a:xfrm>
            <a:custGeom>
              <a:avLst/>
              <a:gdLst/>
              <a:ahLst/>
              <a:cxnLst/>
              <a:rect l="l" t="t" r="r" b="b"/>
              <a:pathLst>
                <a:path w="401319" h="640080">
                  <a:moveTo>
                    <a:pt x="401297" y="639976"/>
                  </a:moveTo>
                  <a:lnTo>
                    <a:pt x="0" y="0"/>
                  </a:lnTo>
                </a:path>
              </a:pathLst>
            </a:custGeom>
            <a:ln w="5376">
              <a:solidFill>
                <a:srgbClr val="110000"/>
              </a:solidFill>
            </a:ln>
          </p:spPr>
          <p:txBody>
            <a:bodyPr wrap="square" lIns="0" tIns="0" rIns="0" bIns="0" rtlCol="0"/>
            <a:lstStyle/>
            <a:p>
              <a:endParaRPr/>
            </a:p>
          </p:txBody>
        </p:sp>
        <p:sp>
          <p:nvSpPr>
            <p:cNvPr id="124" name="object 124"/>
            <p:cNvSpPr/>
            <p:nvPr/>
          </p:nvSpPr>
          <p:spPr>
            <a:xfrm>
              <a:off x="2879204" y="1608406"/>
              <a:ext cx="541020" cy="1591945"/>
            </a:xfrm>
            <a:custGeom>
              <a:avLst/>
              <a:gdLst/>
              <a:ahLst/>
              <a:cxnLst/>
              <a:rect l="l" t="t" r="r" b="b"/>
              <a:pathLst>
                <a:path w="541020" h="1591945">
                  <a:moveTo>
                    <a:pt x="540675" y="1591400"/>
                  </a:moveTo>
                  <a:lnTo>
                    <a:pt x="0" y="0"/>
                  </a:lnTo>
                </a:path>
              </a:pathLst>
            </a:custGeom>
            <a:ln w="5375">
              <a:solidFill>
                <a:srgbClr val="0E0000"/>
              </a:solidFill>
            </a:ln>
          </p:spPr>
          <p:txBody>
            <a:bodyPr wrap="square" lIns="0" tIns="0" rIns="0" bIns="0" rtlCol="0"/>
            <a:lstStyle/>
            <a:p>
              <a:endParaRPr/>
            </a:p>
          </p:txBody>
        </p:sp>
        <p:sp>
          <p:nvSpPr>
            <p:cNvPr id="125" name="object 125"/>
            <p:cNvSpPr/>
            <p:nvPr/>
          </p:nvSpPr>
          <p:spPr>
            <a:xfrm>
              <a:off x="3191118" y="2760556"/>
              <a:ext cx="229235" cy="439420"/>
            </a:xfrm>
            <a:custGeom>
              <a:avLst/>
              <a:gdLst/>
              <a:ahLst/>
              <a:cxnLst/>
              <a:rect l="l" t="t" r="r" b="b"/>
              <a:pathLst>
                <a:path w="229235" h="439419">
                  <a:moveTo>
                    <a:pt x="228761" y="439250"/>
                  </a:moveTo>
                  <a:lnTo>
                    <a:pt x="0" y="0"/>
                  </a:lnTo>
                </a:path>
              </a:pathLst>
            </a:custGeom>
            <a:ln w="5376">
              <a:solidFill>
                <a:srgbClr val="110000"/>
              </a:solidFill>
            </a:ln>
          </p:spPr>
          <p:txBody>
            <a:bodyPr wrap="square" lIns="0" tIns="0" rIns="0" bIns="0" rtlCol="0"/>
            <a:lstStyle/>
            <a:p>
              <a:endParaRPr/>
            </a:p>
          </p:txBody>
        </p:sp>
        <p:sp>
          <p:nvSpPr>
            <p:cNvPr id="126" name="object 126"/>
            <p:cNvSpPr/>
            <p:nvPr/>
          </p:nvSpPr>
          <p:spPr>
            <a:xfrm>
              <a:off x="2026022" y="1608406"/>
              <a:ext cx="853440" cy="1229995"/>
            </a:xfrm>
            <a:custGeom>
              <a:avLst/>
              <a:gdLst/>
              <a:ahLst/>
              <a:cxnLst/>
              <a:rect l="l" t="t" r="r" b="b"/>
              <a:pathLst>
                <a:path w="853439" h="1229995">
                  <a:moveTo>
                    <a:pt x="853182" y="0"/>
                  </a:moveTo>
                  <a:lnTo>
                    <a:pt x="0" y="1229938"/>
                  </a:lnTo>
                </a:path>
              </a:pathLst>
            </a:custGeom>
            <a:ln w="5377">
              <a:solidFill>
                <a:srgbClr val="0E0000"/>
              </a:solidFill>
            </a:ln>
          </p:spPr>
          <p:txBody>
            <a:bodyPr wrap="square" lIns="0" tIns="0" rIns="0" bIns="0" rtlCol="0"/>
            <a:lstStyle/>
            <a:p>
              <a:endParaRPr/>
            </a:p>
          </p:txBody>
        </p:sp>
        <p:sp>
          <p:nvSpPr>
            <p:cNvPr id="127" name="object 127"/>
            <p:cNvSpPr/>
            <p:nvPr/>
          </p:nvSpPr>
          <p:spPr>
            <a:xfrm>
              <a:off x="2160059" y="1608406"/>
              <a:ext cx="719455" cy="1680845"/>
            </a:xfrm>
            <a:custGeom>
              <a:avLst/>
              <a:gdLst/>
              <a:ahLst/>
              <a:cxnLst/>
              <a:rect l="l" t="t" r="r" b="b"/>
              <a:pathLst>
                <a:path w="719455" h="1680845">
                  <a:moveTo>
                    <a:pt x="719144" y="0"/>
                  </a:moveTo>
                  <a:lnTo>
                    <a:pt x="0" y="1680513"/>
                  </a:lnTo>
                </a:path>
              </a:pathLst>
            </a:custGeom>
            <a:ln w="5376">
              <a:solidFill>
                <a:srgbClr val="110000"/>
              </a:solidFill>
            </a:ln>
          </p:spPr>
          <p:txBody>
            <a:bodyPr wrap="square" lIns="0" tIns="0" rIns="0" bIns="0" rtlCol="0"/>
            <a:lstStyle/>
            <a:p>
              <a:endParaRPr/>
            </a:p>
          </p:txBody>
        </p:sp>
        <p:sp>
          <p:nvSpPr>
            <p:cNvPr id="128" name="object 128"/>
            <p:cNvSpPr/>
            <p:nvPr/>
          </p:nvSpPr>
          <p:spPr>
            <a:xfrm>
              <a:off x="2026022" y="2838344"/>
              <a:ext cx="1115695" cy="189230"/>
            </a:xfrm>
            <a:custGeom>
              <a:avLst/>
              <a:gdLst/>
              <a:ahLst/>
              <a:cxnLst/>
              <a:rect l="l" t="t" r="r" b="b"/>
              <a:pathLst>
                <a:path w="1115695" h="189230">
                  <a:moveTo>
                    <a:pt x="0" y="0"/>
                  </a:moveTo>
                  <a:lnTo>
                    <a:pt x="1115101" y="189178"/>
                  </a:lnTo>
                </a:path>
              </a:pathLst>
            </a:custGeom>
            <a:ln w="5381">
              <a:solidFill>
                <a:srgbClr val="0E0000"/>
              </a:solidFill>
            </a:ln>
          </p:spPr>
          <p:txBody>
            <a:bodyPr wrap="square" lIns="0" tIns="0" rIns="0" bIns="0" rtlCol="0"/>
            <a:lstStyle/>
            <a:p>
              <a:endParaRPr/>
            </a:p>
          </p:txBody>
        </p:sp>
        <p:sp>
          <p:nvSpPr>
            <p:cNvPr id="129" name="object 129"/>
            <p:cNvSpPr/>
            <p:nvPr/>
          </p:nvSpPr>
          <p:spPr>
            <a:xfrm>
              <a:off x="2026022" y="2226030"/>
              <a:ext cx="117475" cy="612775"/>
            </a:xfrm>
            <a:custGeom>
              <a:avLst/>
              <a:gdLst/>
              <a:ahLst/>
              <a:cxnLst/>
              <a:rect l="l" t="t" r="r" b="b"/>
              <a:pathLst>
                <a:path w="117475" h="612775">
                  <a:moveTo>
                    <a:pt x="0" y="612314"/>
                  </a:moveTo>
                  <a:lnTo>
                    <a:pt x="116976" y="0"/>
                  </a:lnTo>
                </a:path>
              </a:pathLst>
            </a:custGeom>
            <a:ln w="5375">
              <a:solidFill>
                <a:srgbClr val="110000"/>
              </a:solidFill>
            </a:ln>
          </p:spPr>
          <p:txBody>
            <a:bodyPr wrap="square" lIns="0" tIns="0" rIns="0" bIns="0" rtlCol="0"/>
            <a:lstStyle/>
            <a:p>
              <a:endParaRPr/>
            </a:p>
          </p:txBody>
        </p:sp>
        <p:sp>
          <p:nvSpPr>
            <p:cNvPr id="130" name="object 130"/>
            <p:cNvSpPr/>
            <p:nvPr/>
          </p:nvSpPr>
          <p:spPr>
            <a:xfrm>
              <a:off x="2566549" y="1486024"/>
              <a:ext cx="574675" cy="1541780"/>
            </a:xfrm>
            <a:custGeom>
              <a:avLst/>
              <a:gdLst/>
              <a:ahLst/>
              <a:cxnLst/>
              <a:rect l="l" t="t" r="r" b="b"/>
              <a:pathLst>
                <a:path w="574675" h="1541780">
                  <a:moveTo>
                    <a:pt x="574574" y="1541497"/>
                  </a:moveTo>
                  <a:lnTo>
                    <a:pt x="0" y="0"/>
                  </a:lnTo>
                </a:path>
              </a:pathLst>
            </a:custGeom>
            <a:ln w="5375">
              <a:solidFill>
                <a:srgbClr val="0E0000"/>
              </a:solidFill>
            </a:ln>
          </p:spPr>
          <p:txBody>
            <a:bodyPr wrap="square" lIns="0" tIns="0" rIns="0" bIns="0" rtlCol="0"/>
            <a:lstStyle/>
            <a:p>
              <a:endParaRPr/>
            </a:p>
          </p:txBody>
        </p:sp>
        <p:sp>
          <p:nvSpPr>
            <p:cNvPr id="131" name="object 131"/>
            <p:cNvSpPr/>
            <p:nvPr/>
          </p:nvSpPr>
          <p:spPr>
            <a:xfrm>
              <a:off x="1781186" y="2822192"/>
              <a:ext cx="1360170" cy="205740"/>
            </a:xfrm>
            <a:custGeom>
              <a:avLst/>
              <a:gdLst/>
              <a:ahLst/>
              <a:cxnLst/>
              <a:rect l="l" t="t" r="r" b="b"/>
              <a:pathLst>
                <a:path w="1360170" h="205739">
                  <a:moveTo>
                    <a:pt x="1359936" y="205330"/>
                  </a:moveTo>
                  <a:lnTo>
                    <a:pt x="0" y="0"/>
                  </a:lnTo>
                </a:path>
              </a:pathLst>
            </a:custGeom>
            <a:ln w="5381">
              <a:solidFill>
                <a:srgbClr val="110000"/>
              </a:solidFill>
            </a:ln>
          </p:spPr>
          <p:txBody>
            <a:bodyPr wrap="square" lIns="0" tIns="0" rIns="0" bIns="0" rtlCol="0"/>
            <a:lstStyle/>
            <a:p>
              <a:endParaRPr/>
            </a:p>
          </p:txBody>
        </p:sp>
        <p:sp>
          <p:nvSpPr>
            <p:cNvPr id="132" name="object 132"/>
            <p:cNvSpPr/>
            <p:nvPr/>
          </p:nvSpPr>
          <p:spPr>
            <a:xfrm>
              <a:off x="2566549" y="1486024"/>
              <a:ext cx="402590" cy="1825625"/>
            </a:xfrm>
            <a:custGeom>
              <a:avLst/>
              <a:gdLst/>
              <a:ahLst/>
              <a:cxnLst/>
              <a:rect l="l" t="t" r="r" b="b"/>
              <a:pathLst>
                <a:path w="402589" h="1825625">
                  <a:moveTo>
                    <a:pt x="0" y="0"/>
                  </a:moveTo>
                  <a:lnTo>
                    <a:pt x="401964" y="1825358"/>
                  </a:lnTo>
                </a:path>
              </a:pathLst>
            </a:custGeom>
            <a:ln w="5375">
              <a:solidFill>
                <a:srgbClr val="0E0000"/>
              </a:solidFill>
            </a:ln>
          </p:spPr>
          <p:txBody>
            <a:bodyPr wrap="square" lIns="0" tIns="0" rIns="0" bIns="0" rtlCol="0"/>
            <a:lstStyle/>
            <a:p>
              <a:endParaRPr/>
            </a:p>
          </p:txBody>
        </p:sp>
        <p:sp>
          <p:nvSpPr>
            <p:cNvPr id="133" name="object 133"/>
            <p:cNvSpPr/>
            <p:nvPr/>
          </p:nvSpPr>
          <p:spPr>
            <a:xfrm>
              <a:off x="1814180" y="1486024"/>
              <a:ext cx="752475" cy="996315"/>
            </a:xfrm>
            <a:custGeom>
              <a:avLst/>
              <a:gdLst/>
              <a:ahLst/>
              <a:cxnLst/>
              <a:rect l="l" t="t" r="r" b="b"/>
              <a:pathLst>
                <a:path w="752475" h="996314">
                  <a:moveTo>
                    <a:pt x="752368" y="0"/>
                  </a:moveTo>
                  <a:lnTo>
                    <a:pt x="0" y="996054"/>
                  </a:lnTo>
                </a:path>
              </a:pathLst>
            </a:custGeom>
            <a:ln w="5377">
              <a:solidFill>
                <a:srgbClr val="110000"/>
              </a:solidFill>
            </a:ln>
          </p:spPr>
          <p:txBody>
            <a:bodyPr wrap="square" lIns="0" tIns="0" rIns="0" bIns="0" rtlCol="0"/>
            <a:lstStyle/>
            <a:p>
              <a:endParaRPr/>
            </a:p>
          </p:txBody>
        </p:sp>
        <p:sp>
          <p:nvSpPr>
            <p:cNvPr id="134" name="object 134"/>
            <p:cNvSpPr/>
            <p:nvPr/>
          </p:nvSpPr>
          <p:spPr>
            <a:xfrm>
              <a:off x="2968513" y="3144482"/>
              <a:ext cx="167640" cy="167005"/>
            </a:xfrm>
            <a:custGeom>
              <a:avLst/>
              <a:gdLst/>
              <a:ahLst/>
              <a:cxnLst/>
              <a:rect l="l" t="t" r="r" b="b"/>
              <a:pathLst>
                <a:path w="167639" h="167004">
                  <a:moveTo>
                    <a:pt x="0" y="166900"/>
                  </a:moveTo>
                  <a:lnTo>
                    <a:pt x="167194" y="0"/>
                  </a:lnTo>
                </a:path>
              </a:pathLst>
            </a:custGeom>
            <a:ln w="5378">
              <a:solidFill>
                <a:srgbClr val="0E0000"/>
              </a:solidFill>
            </a:ln>
          </p:spPr>
          <p:txBody>
            <a:bodyPr wrap="square" lIns="0" tIns="0" rIns="0" bIns="0" rtlCol="0"/>
            <a:lstStyle/>
            <a:p>
              <a:endParaRPr/>
            </a:p>
          </p:txBody>
        </p:sp>
        <p:sp>
          <p:nvSpPr>
            <p:cNvPr id="135" name="object 135"/>
            <p:cNvSpPr/>
            <p:nvPr/>
          </p:nvSpPr>
          <p:spPr>
            <a:xfrm>
              <a:off x="2555793" y="3300615"/>
              <a:ext cx="412750" cy="10795"/>
            </a:xfrm>
            <a:custGeom>
              <a:avLst/>
              <a:gdLst/>
              <a:ahLst/>
              <a:cxnLst/>
              <a:rect l="l" t="t" r="r" b="b"/>
              <a:pathLst>
                <a:path w="412750" h="10795">
                  <a:moveTo>
                    <a:pt x="412720" y="10767"/>
                  </a:moveTo>
                  <a:lnTo>
                    <a:pt x="0" y="0"/>
                  </a:lnTo>
                </a:path>
              </a:pathLst>
            </a:custGeom>
            <a:ln w="5381">
              <a:solidFill>
                <a:srgbClr val="110000"/>
              </a:solidFill>
            </a:ln>
          </p:spPr>
          <p:txBody>
            <a:bodyPr wrap="square" lIns="0" tIns="0" rIns="0" bIns="0" rtlCol="0"/>
            <a:lstStyle/>
            <a:p>
              <a:endParaRPr/>
            </a:p>
          </p:txBody>
        </p:sp>
        <p:sp>
          <p:nvSpPr>
            <p:cNvPr id="136" name="object 136"/>
            <p:cNvSpPr/>
            <p:nvPr/>
          </p:nvSpPr>
          <p:spPr>
            <a:xfrm>
              <a:off x="2327031" y="2632085"/>
              <a:ext cx="808990" cy="512445"/>
            </a:xfrm>
            <a:custGeom>
              <a:avLst/>
              <a:gdLst/>
              <a:ahLst/>
              <a:cxnLst/>
              <a:rect l="l" t="t" r="r" b="b"/>
              <a:pathLst>
                <a:path w="808989" h="512444">
                  <a:moveTo>
                    <a:pt x="808676" y="512396"/>
                  </a:moveTo>
                  <a:lnTo>
                    <a:pt x="0" y="0"/>
                  </a:lnTo>
                </a:path>
              </a:pathLst>
            </a:custGeom>
            <a:ln w="5379">
              <a:solidFill>
                <a:srgbClr val="0E0000"/>
              </a:solidFill>
            </a:ln>
          </p:spPr>
          <p:txBody>
            <a:bodyPr wrap="square" lIns="0" tIns="0" rIns="0" bIns="0" rtlCol="0"/>
            <a:lstStyle/>
            <a:p>
              <a:endParaRPr/>
            </a:p>
          </p:txBody>
        </p:sp>
        <p:sp>
          <p:nvSpPr>
            <p:cNvPr id="137" name="object 137"/>
            <p:cNvSpPr/>
            <p:nvPr/>
          </p:nvSpPr>
          <p:spPr>
            <a:xfrm>
              <a:off x="1707973" y="1998421"/>
              <a:ext cx="1428115" cy="1146175"/>
            </a:xfrm>
            <a:custGeom>
              <a:avLst/>
              <a:gdLst/>
              <a:ahLst/>
              <a:cxnLst/>
              <a:rect l="l" t="t" r="r" b="b"/>
              <a:pathLst>
                <a:path w="1428114" h="1146175">
                  <a:moveTo>
                    <a:pt x="1427734" y="1146061"/>
                  </a:moveTo>
                  <a:lnTo>
                    <a:pt x="0" y="0"/>
                  </a:lnTo>
                </a:path>
              </a:pathLst>
            </a:custGeom>
            <a:ln w="5378">
              <a:solidFill>
                <a:srgbClr val="110000"/>
              </a:solidFill>
            </a:ln>
          </p:spPr>
          <p:txBody>
            <a:bodyPr wrap="square" lIns="0" tIns="0" rIns="0" bIns="0" rtlCol="0"/>
            <a:lstStyle/>
            <a:p>
              <a:endParaRPr/>
            </a:p>
          </p:txBody>
        </p:sp>
        <p:sp>
          <p:nvSpPr>
            <p:cNvPr id="138" name="object 138"/>
            <p:cNvSpPr/>
            <p:nvPr/>
          </p:nvSpPr>
          <p:spPr>
            <a:xfrm>
              <a:off x="1914267" y="1947553"/>
              <a:ext cx="1901825" cy="684530"/>
            </a:xfrm>
            <a:custGeom>
              <a:avLst/>
              <a:gdLst/>
              <a:ahLst/>
              <a:cxnLst/>
              <a:rect l="l" t="t" r="r" b="b"/>
              <a:pathLst>
                <a:path w="1901825" h="684530">
                  <a:moveTo>
                    <a:pt x="412764" y="684532"/>
                  </a:moveTo>
                  <a:lnTo>
                    <a:pt x="0" y="0"/>
                  </a:lnTo>
                </a:path>
                <a:path w="1901825" h="684530">
                  <a:moveTo>
                    <a:pt x="1901346" y="178448"/>
                  </a:moveTo>
                  <a:lnTo>
                    <a:pt x="691521" y="323032"/>
                  </a:lnTo>
                </a:path>
              </a:pathLst>
            </a:custGeom>
            <a:ln w="5378">
              <a:solidFill>
                <a:srgbClr val="0E0000"/>
              </a:solidFill>
            </a:ln>
          </p:spPr>
          <p:txBody>
            <a:bodyPr wrap="square" lIns="0" tIns="0" rIns="0" bIns="0" rtlCol="0"/>
            <a:lstStyle/>
            <a:p>
              <a:endParaRPr/>
            </a:p>
          </p:txBody>
        </p:sp>
        <p:sp>
          <p:nvSpPr>
            <p:cNvPr id="139" name="object 139"/>
            <p:cNvSpPr/>
            <p:nvPr/>
          </p:nvSpPr>
          <p:spPr>
            <a:xfrm>
              <a:off x="2020681" y="2126001"/>
              <a:ext cx="1795145" cy="250190"/>
            </a:xfrm>
            <a:custGeom>
              <a:avLst/>
              <a:gdLst/>
              <a:ahLst/>
              <a:cxnLst/>
              <a:rect l="l" t="t" r="r" b="b"/>
              <a:pathLst>
                <a:path w="1795145" h="250189">
                  <a:moveTo>
                    <a:pt x="1794932" y="0"/>
                  </a:moveTo>
                  <a:lnTo>
                    <a:pt x="0" y="249886"/>
                  </a:lnTo>
                </a:path>
              </a:pathLst>
            </a:custGeom>
            <a:ln w="5381">
              <a:solidFill>
                <a:srgbClr val="110000"/>
              </a:solidFill>
            </a:ln>
          </p:spPr>
          <p:txBody>
            <a:bodyPr wrap="square" lIns="0" tIns="0" rIns="0" bIns="0" rtlCol="0"/>
            <a:lstStyle/>
            <a:p>
              <a:endParaRPr/>
            </a:p>
          </p:txBody>
        </p:sp>
        <p:sp>
          <p:nvSpPr>
            <p:cNvPr id="140" name="object 140"/>
            <p:cNvSpPr/>
            <p:nvPr/>
          </p:nvSpPr>
          <p:spPr>
            <a:xfrm>
              <a:off x="2605788" y="2270586"/>
              <a:ext cx="585470" cy="490220"/>
            </a:xfrm>
            <a:custGeom>
              <a:avLst/>
              <a:gdLst/>
              <a:ahLst/>
              <a:cxnLst/>
              <a:rect l="l" t="t" r="r" b="b"/>
              <a:pathLst>
                <a:path w="585469" h="490219">
                  <a:moveTo>
                    <a:pt x="0" y="0"/>
                  </a:moveTo>
                  <a:lnTo>
                    <a:pt x="585329" y="489970"/>
                  </a:lnTo>
                </a:path>
              </a:pathLst>
            </a:custGeom>
            <a:ln w="5378">
              <a:solidFill>
                <a:srgbClr val="0E0000"/>
              </a:solidFill>
            </a:ln>
          </p:spPr>
          <p:txBody>
            <a:bodyPr wrap="square" lIns="0" tIns="0" rIns="0" bIns="0" rtlCol="0"/>
            <a:lstStyle/>
            <a:p>
              <a:endParaRPr/>
            </a:p>
          </p:txBody>
        </p:sp>
        <p:sp>
          <p:nvSpPr>
            <p:cNvPr id="141" name="object 141"/>
            <p:cNvSpPr/>
            <p:nvPr/>
          </p:nvSpPr>
          <p:spPr>
            <a:xfrm>
              <a:off x="1791934" y="2270586"/>
              <a:ext cx="814069" cy="974090"/>
            </a:xfrm>
            <a:custGeom>
              <a:avLst/>
              <a:gdLst/>
              <a:ahLst/>
              <a:cxnLst/>
              <a:rect l="l" t="t" r="r" b="b"/>
              <a:pathLst>
                <a:path w="814069" h="974089">
                  <a:moveTo>
                    <a:pt x="813854" y="0"/>
                  </a:moveTo>
                  <a:lnTo>
                    <a:pt x="0" y="973776"/>
                  </a:lnTo>
                </a:path>
              </a:pathLst>
            </a:custGeom>
            <a:ln w="5377">
              <a:solidFill>
                <a:srgbClr val="110000"/>
              </a:solidFill>
            </a:ln>
          </p:spPr>
          <p:txBody>
            <a:bodyPr wrap="square" lIns="0" tIns="0" rIns="0" bIns="0" rtlCol="0"/>
            <a:lstStyle/>
            <a:p>
              <a:endParaRPr/>
            </a:p>
          </p:txBody>
        </p:sp>
        <p:sp>
          <p:nvSpPr>
            <p:cNvPr id="142" name="object 142"/>
            <p:cNvSpPr/>
            <p:nvPr/>
          </p:nvSpPr>
          <p:spPr>
            <a:xfrm>
              <a:off x="2160059" y="2760556"/>
              <a:ext cx="1031240" cy="528955"/>
            </a:xfrm>
            <a:custGeom>
              <a:avLst/>
              <a:gdLst/>
              <a:ahLst/>
              <a:cxnLst/>
              <a:rect l="l" t="t" r="r" b="b"/>
              <a:pathLst>
                <a:path w="1031239" h="528954">
                  <a:moveTo>
                    <a:pt x="1031058" y="0"/>
                  </a:moveTo>
                  <a:lnTo>
                    <a:pt x="0" y="528362"/>
                  </a:lnTo>
                </a:path>
              </a:pathLst>
            </a:custGeom>
            <a:ln w="5379">
              <a:solidFill>
                <a:srgbClr val="0E0000"/>
              </a:solidFill>
            </a:ln>
          </p:spPr>
          <p:txBody>
            <a:bodyPr wrap="square" lIns="0" tIns="0" rIns="0" bIns="0" rtlCol="0"/>
            <a:lstStyle/>
            <a:p>
              <a:endParaRPr/>
            </a:p>
          </p:txBody>
        </p:sp>
        <p:sp>
          <p:nvSpPr>
            <p:cNvPr id="143" name="object 143"/>
            <p:cNvSpPr/>
            <p:nvPr/>
          </p:nvSpPr>
          <p:spPr>
            <a:xfrm>
              <a:off x="2672918" y="2760556"/>
              <a:ext cx="518795" cy="322580"/>
            </a:xfrm>
            <a:custGeom>
              <a:avLst/>
              <a:gdLst/>
              <a:ahLst/>
              <a:cxnLst/>
              <a:rect l="l" t="t" r="r" b="b"/>
              <a:pathLst>
                <a:path w="518794" h="322580">
                  <a:moveTo>
                    <a:pt x="518199" y="0"/>
                  </a:moveTo>
                  <a:lnTo>
                    <a:pt x="0" y="322290"/>
                  </a:lnTo>
                </a:path>
              </a:pathLst>
            </a:custGeom>
            <a:ln w="5379">
              <a:solidFill>
                <a:srgbClr val="110000"/>
              </a:solidFill>
            </a:ln>
          </p:spPr>
          <p:txBody>
            <a:bodyPr wrap="square" lIns="0" tIns="0" rIns="0" bIns="0" rtlCol="0"/>
            <a:lstStyle/>
            <a:p>
              <a:endParaRPr/>
            </a:p>
          </p:txBody>
        </p:sp>
        <p:sp>
          <p:nvSpPr>
            <p:cNvPr id="144" name="object 144"/>
            <p:cNvSpPr/>
            <p:nvPr/>
          </p:nvSpPr>
          <p:spPr>
            <a:xfrm>
              <a:off x="2142998" y="2226030"/>
              <a:ext cx="17145" cy="1062990"/>
            </a:xfrm>
            <a:custGeom>
              <a:avLst/>
              <a:gdLst/>
              <a:ahLst/>
              <a:cxnLst/>
              <a:rect l="l" t="t" r="r" b="b"/>
              <a:pathLst>
                <a:path w="17144" h="1062989">
                  <a:moveTo>
                    <a:pt x="17060" y="1062889"/>
                  </a:moveTo>
                  <a:lnTo>
                    <a:pt x="0" y="0"/>
                  </a:lnTo>
                </a:path>
              </a:pathLst>
            </a:custGeom>
            <a:ln w="5375">
              <a:solidFill>
                <a:srgbClr val="0E0000"/>
              </a:solidFill>
            </a:ln>
          </p:spPr>
          <p:txBody>
            <a:bodyPr wrap="square" lIns="0" tIns="0" rIns="0" bIns="0" rtlCol="0"/>
            <a:lstStyle/>
            <a:p>
              <a:endParaRPr/>
            </a:p>
          </p:txBody>
        </p:sp>
        <p:sp>
          <p:nvSpPr>
            <p:cNvPr id="145" name="object 145"/>
            <p:cNvSpPr/>
            <p:nvPr/>
          </p:nvSpPr>
          <p:spPr>
            <a:xfrm>
              <a:off x="1535408" y="2114490"/>
              <a:ext cx="624840" cy="1174750"/>
            </a:xfrm>
            <a:custGeom>
              <a:avLst/>
              <a:gdLst/>
              <a:ahLst/>
              <a:cxnLst/>
              <a:rect l="l" t="t" r="r" b="b"/>
              <a:pathLst>
                <a:path w="624839" h="1174750">
                  <a:moveTo>
                    <a:pt x="624651" y="1174428"/>
                  </a:moveTo>
                  <a:lnTo>
                    <a:pt x="0" y="0"/>
                  </a:lnTo>
                </a:path>
              </a:pathLst>
            </a:custGeom>
            <a:ln w="5376">
              <a:solidFill>
                <a:srgbClr val="110000"/>
              </a:solidFill>
            </a:ln>
          </p:spPr>
          <p:txBody>
            <a:bodyPr wrap="square" lIns="0" tIns="0" rIns="0" bIns="0" rtlCol="0"/>
            <a:lstStyle/>
            <a:p>
              <a:endParaRPr/>
            </a:p>
          </p:txBody>
        </p:sp>
        <p:sp>
          <p:nvSpPr>
            <p:cNvPr id="146" name="object 146"/>
            <p:cNvSpPr/>
            <p:nvPr/>
          </p:nvSpPr>
          <p:spPr>
            <a:xfrm>
              <a:off x="1781186" y="2226030"/>
              <a:ext cx="361950" cy="596265"/>
            </a:xfrm>
            <a:custGeom>
              <a:avLst/>
              <a:gdLst/>
              <a:ahLst/>
              <a:cxnLst/>
              <a:rect l="l" t="t" r="r" b="b"/>
              <a:pathLst>
                <a:path w="361950" h="596264">
                  <a:moveTo>
                    <a:pt x="361812" y="0"/>
                  </a:moveTo>
                  <a:lnTo>
                    <a:pt x="0" y="596162"/>
                  </a:lnTo>
                </a:path>
              </a:pathLst>
            </a:custGeom>
            <a:ln w="5376">
              <a:solidFill>
                <a:srgbClr val="0E0000"/>
              </a:solidFill>
            </a:ln>
          </p:spPr>
          <p:txBody>
            <a:bodyPr wrap="square" lIns="0" tIns="0" rIns="0" bIns="0" rtlCol="0"/>
            <a:lstStyle/>
            <a:p>
              <a:endParaRPr/>
            </a:p>
          </p:txBody>
        </p:sp>
        <p:sp>
          <p:nvSpPr>
            <p:cNvPr id="147" name="object 147"/>
            <p:cNvSpPr/>
            <p:nvPr/>
          </p:nvSpPr>
          <p:spPr>
            <a:xfrm>
              <a:off x="2142998" y="2226030"/>
              <a:ext cx="12065" cy="589915"/>
            </a:xfrm>
            <a:custGeom>
              <a:avLst/>
              <a:gdLst/>
              <a:ahLst/>
              <a:cxnLst/>
              <a:rect l="l" t="t" r="r" b="b"/>
              <a:pathLst>
                <a:path w="12064" h="589914">
                  <a:moveTo>
                    <a:pt x="0" y="0"/>
                  </a:moveTo>
                  <a:lnTo>
                    <a:pt x="11645" y="589850"/>
                  </a:lnTo>
                </a:path>
              </a:pathLst>
            </a:custGeom>
            <a:ln w="5375">
              <a:solidFill>
                <a:srgbClr val="110000"/>
              </a:solidFill>
            </a:ln>
          </p:spPr>
          <p:txBody>
            <a:bodyPr wrap="square" lIns="0" tIns="0" rIns="0" bIns="0" rtlCol="0"/>
            <a:lstStyle/>
            <a:p>
              <a:endParaRPr/>
            </a:p>
          </p:txBody>
        </p:sp>
        <p:sp>
          <p:nvSpPr>
            <p:cNvPr id="148" name="object 148"/>
            <p:cNvSpPr/>
            <p:nvPr/>
          </p:nvSpPr>
          <p:spPr>
            <a:xfrm>
              <a:off x="1781186" y="2482079"/>
              <a:ext cx="33020" cy="340360"/>
            </a:xfrm>
            <a:custGeom>
              <a:avLst/>
              <a:gdLst/>
              <a:ahLst/>
              <a:cxnLst/>
              <a:rect l="l" t="t" r="r" b="b"/>
              <a:pathLst>
                <a:path w="33019" h="340360">
                  <a:moveTo>
                    <a:pt x="16496" y="-2687"/>
                  </a:moveTo>
                  <a:lnTo>
                    <a:pt x="16496" y="342800"/>
                  </a:lnTo>
                </a:path>
              </a:pathLst>
            </a:custGeom>
            <a:ln w="38369">
              <a:solidFill>
                <a:srgbClr val="0E0000"/>
              </a:solidFill>
            </a:ln>
          </p:spPr>
          <p:txBody>
            <a:bodyPr wrap="square" lIns="0" tIns="0" rIns="0" bIns="0" rtlCol="0"/>
            <a:lstStyle/>
            <a:p>
              <a:endParaRPr/>
            </a:p>
          </p:txBody>
        </p:sp>
        <p:sp>
          <p:nvSpPr>
            <p:cNvPr id="149" name="object 149"/>
            <p:cNvSpPr/>
            <p:nvPr/>
          </p:nvSpPr>
          <p:spPr>
            <a:xfrm>
              <a:off x="1781186" y="1780690"/>
              <a:ext cx="1705610" cy="1042035"/>
            </a:xfrm>
            <a:custGeom>
              <a:avLst/>
              <a:gdLst/>
              <a:ahLst/>
              <a:cxnLst/>
              <a:rect l="l" t="t" r="r" b="b"/>
              <a:pathLst>
                <a:path w="1705610" h="1042035">
                  <a:moveTo>
                    <a:pt x="0" y="1041502"/>
                  </a:moveTo>
                  <a:lnTo>
                    <a:pt x="1705601" y="0"/>
                  </a:lnTo>
                </a:path>
              </a:pathLst>
            </a:custGeom>
            <a:ln w="5379">
              <a:solidFill>
                <a:srgbClr val="110000"/>
              </a:solidFill>
            </a:ln>
          </p:spPr>
          <p:txBody>
            <a:bodyPr wrap="square" lIns="0" tIns="0" rIns="0" bIns="0" rtlCol="0"/>
            <a:lstStyle/>
            <a:p>
              <a:endParaRPr/>
            </a:p>
          </p:txBody>
        </p:sp>
        <p:sp>
          <p:nvSpPr>
            <p:cNvPr id="150" name="object 150"/>
            <p:cNvSpPr/>
            <p:nvPr/>
          </p:nvSpPr>
          <p:spPr>
            <a:xfrm>
              <a:off x="1814180" y="2482079"/>
              <a:ext cx="741680" cy="819150"/>
            </a:xfrm>
            <a:custGeom>
              <a:avLst/>
              <a:gdLst/>
              <a:ahLst/>
              <a:cxnLst/>
              <a:rect l="l" t="t" r="r" b="b"/>
              <a:pathLst>
                <a:path w="741680" h="819150">
                  <a:moveTo>
                    <a:pt x="0" y="0"/>
                  </a:moveTo>
                  <a:lnTo>
                    <a:pt x="741613" y="818535"/>
                  </a:lnTo>
                </a:path>
              </a:pathLst>
            </a:custGeom>
            <a:ln w="5377">
              <a:solidFill>
                <a:srgbClr val="0E0000"/>
              </a:solidFill>
            </a:ln>
          </p:spPr>
          <p:txBody>
            <a:bodyPr wrap="square" lIns="0" tIns="0" rIns="0" bIns="0" rtlCol="0"/>
            <a:lstStyle/>
            <a:p>
              <a:endParaRPr/>
            </a:p>
          </p:txBody>
        </p:sp>
        <p:sp>
          <p:nvSpPr>
            <p:cNvPr id="151" name="object 151"/>
            <p:cNvSpPr/>
            <p:nvPr/>
          </p:nvSpPr>
          <p:spPr>
            <a:xfrm>
              <a:off x="1814180" y="2064513"/>
              <a:ext cx="1237615" cy="417830"/>
            </a:xfrm>
            <a:custGeom>
              <a:avLst/>
              <a:gdLst/>
              <a:ahLst/>
              <a:cxnLst/>
              <a:rect l="l" t="t" r="r" b="b"/>
              <a:pathLst>
                <a:path w="1237614" h="417830">
                  <a:moveTo>
                    <a:pt x="0" y="417566"/>
                  </a:moveTo>
                  <a:lnTo>
                    <a:pt x="1237559" y="0"/>
                  </a:lnTo>
                </a:path>
              </a:pathLst>
            </a:custGeom>
            <a:ln w="5380">
              <a:solidFill>
                <a:srgbClr val="110000"/>
              </a:solidFill>
            </a:ln>
          </p:spPr>
          <p:txBody>
            <a:bodyPr wrap="square" lIns="0" tIns="0" rIns="0" bIns="0" rtlCol="0"/>
            <a:lstStyle/>
            <a:p>
              <a:endParaRPr/>
            </a:p>
          </p:txBody>
        </p:sp>
        <p:sp>
          <p:nvSpPr>
            <p:cNvPr id="152" name="object 152"/>
            <p:cNvSpPr/>
            <p:nvPr/>
          </p:nvSpPr>
          <p:spPr>
            <a:xfrm>
              <a:off x="1707973" y="1998421"/>
              <a:ext cx="848360" cy="1302385"/>
            </a:xfrm>
            <a:custGeom>
              <a:avLst/>
              <a:gdLst/>
              <a:ahLst/>
              <a:cxnLst/>
              <a:rect l="l" t="t" r="r" b="b"/>
              <a:pathLst>
                <a:path w="848360" h="1302385">
                  <a:moveTo>
                    <a:pt x="847819" y="1302193"/>
                  </a:moveTo>
                  <a:lnTo>
                    <a:pt x="0" y="0"/>
                  </a:lnTo>
                </a:path>
              </a:pathLst>
            </a:custGeom>
            <a:ln w="5376">
              <a:solidFill>
                <a:srgbClr val="0E0000"/>
              </a:solidFill>
            </a:ln>
          </p:spPr>
          <p:txBody>
            <a:bodyPr wrap="square" lIns="0" tIns="0" rIns="0" bIns="0" rtlCol="0"/>
            <a:lstStyle/>
            <a:p>
              <a:endParaRPr/>
            </a:p>
          </p:txBody>
        </p:sp>
        <p:sp>
          <p:nvSpPr>
            <p:cNvPr id="153" name="object 153"/>
            <p:cNvSpPr/>
            <p:nvPr/>
          </p:nvSpPr>
          <p:spPr>
            <a:xfrm>
              <a:off x="2210054" y="1691354"/>
              <a:ext cx="346075" cy="1609725"/>
            </a:xfrm>
            <a:custGeom>
              <a:avLst/>
              <a:gdLst/>
              <a:ahLst/>
              <a:cxnLst/>
              <a:rect l="l" t="t" r="r" b="b"/>
              <a:pathLst>
                <a:path w="346075" h="1609725">
                  <a:moveTo>
                    <a:pt x="345738" y="1609260"/>
                  </a:moveTo>
                  <a:lnTo>
                    <a:pt x="0" y="0"/>
                  </a:lnTo>
                </a:path>
              </a:pathLst>
            </a:custGeom>
            <a:ln w="5375">
              <a:solidFill>
                <a:srgbClr val="110000"/>
              </a:solidFill>
            </a:ln>
          </p:spPr>
          <p:txBody>
            <a:bodyPr wrap="square" lIns="0" tIns="0" rIns="0" bIns="0" rtlCol="0"/>
            <a:lstStyle/>
            <a:p>
              <a:endParaRPr/>
            </a:p>
          </p:txBody>
        </p:sp>
        <p:sp>
          <p:nvSpPr>
            <p:cNvPr id="154" name="object 154"/>
            <p:cNvSpPr/>
            <p:nvPr/>
          </p:nvSpPr>
          <p:spPr>
            <a:xfrm>
              <a:off x="1707973" y="1947553"/>
              <a:ext cx="206375" cy="51435"/>
            </a:xfrm>
            <a:custGeom>
              <a:avLst/>
              <a:gdLst/>
              <a:ahLst/>
              <a:cxnLst/>
              <a:rect l="l" t="t" r="r" b="b"/>
              <a:pathLst>
                <a:path w="206375" h="51435">
                  <a:moveTo>
                    <a:pt x="0" y="50868"/>
                  </a:moveTo>
                  <a:lnTo>
                    <a:pt x="206293" y="0"/>
                  </a:lnTo>
                </a:path>
              </a:pathLst>
            </a:custGeom>
            <a:ln w="5380">
              <a:solidFill>
                <a:srgbClr val="0E0000"/>
              </a:solidFill>
            </a:ln>
          </p:spPr>
          <p:txBody>
            <a:bodyPr wrap="square" lIns="0" tIns="0" rIns="0" bIns="0" rtlCol="0"/>
            <a:lstStyle/>
            <a:p>
              <a:endParaRPr/>
            </a:p>
          </p:txBody>
        </p:sp>
        <p:sp>
          <p:nvSpPr>
            <p:cNvPr id="155" name="object 155"/>
            <p:cNvSpPr/>
            <p:nvPr/>
          </p:nvSpPr>
          <p:spPr>
            <a:xfrm>
              <a:off x="1707973" y="1998421"/>
              <a:ext cx="22860" cy="668020"/>
            </a:xfrm>
            <a:custGeom>
              <a:avLst/>
              <a:gdLst/>
              <a:ahLst/>
              <a:cxnLst/>
              <a:rect l="l" t="t" r="r" b="b"/>
              <a:pathLst>
                <a:path w="22860" h="668019">
                  <a:moveTo>
                    <a:pt x="0" y="0"/>
                  </a:moveTo>
                  <a:lnTo>
                    <a:pt x="22238" y="667601"/>
                  </a:lnTo>
                </a:path>
              </a:pathLst>
            </a:custGeom>
            <a:ln w="5375">
              <a:solidFill>
                <a:srgbClr val="110000"/>
              </a:solidFill>
            </a:ln>
          </p:spPr>
          <p:txBody>
            <a:bodyPr wrap="square" lIns="0" tIns="0" rIns="0" bIns="0" rtlCol="0"/>
            <a:lstStyle/>
            <a:p>
              <a:endParaRPr/>
            </a:p>
          </p:txBody>
        </p:sp>
        <p:sp>
          <p:nvSpPr>
            <p:cNvPr id="156" name="object 156"/>
            <p:cNvSpPr/>
            <p:nvPr/>
          </p:nvSpPr>
          <p:spPr>
            <a:xfrm>
              <a:off x="1791934" y="1769922"/>
              <a:ext cx="1801495" cy="1474470"/>
            </a:xfrm>
            <a:custGeom>
              <a:avLst/>
              <a:gdLst/>
              <a:ahLst/>
              <a:cxnLst/>
              <a:rect l="l" t="t" r="r" b="b"/>
              <a:pathLst>
                <a:path w="1801495" h="1474470">
                  <a:moveTo>
                    <a:pt x="122332" y="177630"/>
                  </a:moveTo>
                  <a:lnTo>
                    <a:pt x="1801222" y="0"/>
                  </a:lnTo>
                </a:path>
                <a:path w="1801495" h="1474470">
                  <a:moveTo>
                    <a:pt x="228746" y="605964"/>
                  </a:moveTo>
                  <a:lnTo>
                    <a:pt x="0" y="1474440"/>
                  </a:lnTo>
                </a:path>
              </a:pathLst>
            </a:custGeom>
            <a:ln w="5378">
              <a:solidFill>
                <a:srgbClr val="0E0000"/>
              </a:solidFill>
            </a:ln>
          </p:spPr>
          <p:txBody>
            <a:bodyPr wrap="square" lIns="0" tIns="0" rIns="0" bIns="0" rtlCol="0"/>
            <a:lstStyle/>
            <a:p>
              <a:endParaRPr/>
            </a:p>
          </p:txBody>
        </p:sp>
        <p:sp>
          <p:nvSpPr>
            <p:cNvPr id="157" name="object 157"/>
            <p:cNvSpPr/>
            <p:nvPr/>
          </p:nvSpPr>
          <p:spPr>
            <a:xfrm>
              <a:off x="2020681" y="2375887"/>
              <a:ext cx="1349375" cy="139700"/>
            </a:xfrm>
            <a:custGeom>
              <a:avLst/>
              <a:gdLst/>
              <a:ahLst/>
              <a:cxnLst/>
              <a:rect l="l" t="t" r="r" b="b"/>
              <a:pathLst>
                <a:path w="1349375" h="139700">
                  <a:moveTo>
                    <a:pt x="0" y="0"/>
                  </a:moveTo>
                  <a:lnTo>
                    <a:pt x="1349129" y="139238"/>
                  </a:lnTo>
                </a:path>
              </a:pathLst>
            </a:custGeom>
            <a:ln w="5381">
              <a:solidFill>
                <a:srgbClr val="110000"/>
              </a:solidFill>
            </a:ln>
          </p:spPr>
          <p:txBody>
            <a:bodyPr wrap="square" lIns="0" tIns="0" rIns="0" bIns="0" rtlCol="0"/>
            <a:lstStyle/>
            <a:p>
              <a:endParaRPr/>
            </a:p>
          </p:txBody>
        </p:sp>
        <p:sp>
          <p:nvSpPr>
            <p:cNvPr id="158" name="object 158"/>
            <p:cNvSpPr/>
            <p:nvPr/>
          </p:nvSpPr>
          <p:spPr>
            <a:xfrm>
              <a:off x="1791934" y="3082846"/>
              <a:ext cx="881380" cy="161925"/>
            </a:xfrm>
            <a:custGeom>
              <a:avLst/>
              <a:gdLst/>
              <a:ahLst/>
              <a:cxnLst/>
              <a:rect l="l" t="t" r="r" b="b"/>
              <a:pathLst>
                <a:path w="881380" h="161925">
                  <a:moveTo>
                    <a:pt x="0" y="161516"/>
                  </a:moveTo>
                  <a:lnTo>
                    <a:pt x="880984" y="0"/>
                  </a:lnTo>
                </a:path>
              </a:pathLst>
            </a:custGeom>
            <a:ln w="5381">
              <a:solidFill>
                <a:srgbClr val="0E0000"/>
              </a:solidFill>
            </a:ln>
          </p:spPr>
          <p:txBody>
            <a:bodyPr wrap="square" lIns="0" tIns="0" rIns="0" bIns="0" rtlCol="0"/>
            <a:lstStyle/>
            <a:p>
              <a:endParaRPr/>
            </a:p>
          </p:txBody>
        </p:sp>
        <p:sp>
          <p:nvSpPr>
            <p:cNvPr id="159" name="object 159"/>
            <p:cNvSpPr/>
            <p:nvPr/>
          </p:nvSpPr>
          <p:spPr>
            <a:xfrm>
              <a:off x="1791934" y="2047433"/>
              <a:ext cx="708660" cy="1196975"/>
            </a:xfrm>
            <a:custGeom>
              <a:avLst/>
              <a:gdLst/>
              <a:ahLst/>
              <a:cxnLst/>
              <a:rect l="l" t="t" r="r" b="b"/>
              <a:pathLst>
                <a:path w="708660" h="1196975">
                  <a:moveTo>
                    <a:pt x="0" y="1196929"/>
                  </a:moveTo>
                  <a:lnTo>
                    <a:pt x="708448" y="0"/>
                  </a:lnTo>
                </a:path>
              </a:pathLst>
            </a:custGeom>
            <a:ln w="5376">
              <a:solidFill>
                <a:srgbClr val="110000"/>
              </a:solidFill>
            </a:ln>
          </p:spPr>
          <p:txBody>
            <a:bodyPr wrap="square" lIns="0" tIns="0" rIns="0" bIns="0" rtlCol="0"/>
            <a:lstStyle/>
            <a:p>
              <a:endParaRPr/>
            </a:p>
          </p:txBody>
        </p:sp>
        <p:sp>
          <p:nvSpPr>
            <p:cNvPr id="160" name="object 160"/>
            <p:cNvSpPr/>
            <p:nvPr/>
          </p:nvSpPr>
          <p:spPr>
            <a:xfrm>
              <a:off x="1535408" y="2114490"/>
              <a:ext cx="1137920" cy="968375"/>
            </a:xfrm>
            <a:custGeom>
              <a:avLst/>
              <a:gdLst/>
              <a:ahLst/>
              <a:cxnLst/>
              <a:rect l="l" t="t" r="r" b="b"/>
              <a:pathLst>
                <a:path w="1137920" h="968375">
                  <a:moveTo>
                    <a:pt x="1137510" y="968355"/>
                  </a:moveTo>
                  <a:lnTo>
                    <a:pt x="0" y="0"/>
                  </a:lnTo>
                </a:path>
              </a:pathLst>
            </a:custGeom>
            <a:ln w="5378">
              <a:solidFill>
                <a:srgbClr val="0E0000"/>
              </a:solidFill>
            </a:ln>
          </p:spPr>
          <p:txBody>
            <a:bodyPr wrap="square" lIns="0" tIns="0" rIns="0" bIns="0" rtlCol="0"/>
            <a:lstStyle/>
            <a:p>
              <a:endParaRPr/>
            </a:p>
          </p:txBody>
        </p:sp>
        <p:sp>
          <p:nvSpPr>
            <p:cNvPr id="161" name="object 161"/>
            <p:cNvSpPr/>
            <p:nvPr/>
          </p:nvSpPr>
          <p:spPr>
            <a:xfrm>
              <a:off x="2048275" y="3082846"/>
              <a:ext cx="624840" cy="95885"/>
            </a:xfrm>
            <a:custGeom>
              <a:avLst/>
              <a:gdLst/>
              <a:ahLst/>
              <a:cxnLst/>
              <a:rect l="l" t="t" r="r" b="b"/>
              <a:pathLst>
                <a:path w="624839" h="95885">
                  <a:moveTo>
                    <a:pt x="624643" y="0"/>
                  </a:moveTo>
                  <a:lnTo>
                    <a:pt x="0" y="95424"/>
                  </a:lnTo>
                </a:path>
              </a:pathLst>
            </a:custGeom>
            <a:ln w="5381">
              <a:solidFill>
                <a:srgbClr val="110000"/>
              </a:solidFill>
            </a:ln>
          </p:spPr>
          <p:txBody>
            <a:bodyPr wrap="square" lIns="0" tIns="0" rIns="0" bIns="0" rtlCol="0"/>
            <a:lstStyle/>
            <a:p>
              <a:endParaRPr/>
            </a:p>
          </p:txBody>
        </p:sp>
        <p:sp>
          <p:nvSpPr>
            <p:cNvPr id="162" name="object 162"/>
            <p:cNvSpPr/>
            <p:nvPr/>
          </p:nvSpPr>
          <p:spPr>
            <a:xfrm>
              <a:off x="1535408" y="2114490"/>
              <a:ext cx="619760" cy="701675"/>
            </a:xfrm>
            <a:custGeom>
              <a:avLst/>
              <a:gdLst/>
              <a:ahLst/>
              <a:cxnLst/>
              <a:rect l="l" t="t" r="r" b="b"/>
              <a:pathLst>
                <a:path w="619760" h="701675">
                  <a:moveTo>
                    <a:pt x="0" y="0"/>
                  </a:moveTo>
                  <a:lnTo>
                    <a:pt x="619236" y="701389"/>
                  </a:lnTo>
                </a:path>
              </a:pathLst>
            </a:custGeom>
            <a:ln w="5377">
              <a:solidFill>
                <a:srgbClr val="0E0000"/>
              </a:solidFill>
            </a:ln>
          </p:spPr>
          <p:txBody>
            <a:bodyPr wrap="square" lIns="0" tIns="0" rIns="0" bIns="0" rtlCol="0"/>
            <a:lstStyle/>
            <a:p>
              <a:endParaRPr/>
            </a:p>
          </p:txBody>
        </p:sp>
        <p:sp>
          <p:nvSpPr>
            <p:cNvPr id="163" name="object 163"/>
            <p:cNvSpPr/>
            <p:nvPr/>
          </p:nvSpPr>
          <p:spPr>
            <a:xfrm>
              <a:off x="1535408" y="1663730"/>
              <a:ext cx="1577975" cy="450850"/>
            </a:xfrm>
            <a:custGeom>
              <a:avLst/>
              <a:gdLst/>
              <a:ahLst/>
              <a:cxnLst/>
              <a:rect l="l" t="t" r="r" b="b"/>
              <a:pathLst>
                <a:path w="1577975" h="450850">
                  <a:moveTo>
                    <a:pt x="0" y="450760"/>
                  </a:moveTo>
                  <a:lnTo>
                    <a:pt x="1577898" y="0"/>
                  </a:lnTo>
                </a:path>
              </a:pathLst>
            </a:custGeom>
            <a:ln w="5380">
              <a:solidFill>
                <a:srgbClr val="110000"/>
              </a:solidFill>
            </a:ln>
          </p:spPr>
          <p:txBody>
            <a:bodyPr wrap="square" lIns="0" tIns="0" rIns="0" bIns="0" rtlCol="0"/>
            <a:lstStyle/>
            <a:p>
              <a:endParaRPr/>
            </a:p>
          </p:txBody>
        </p:sp>
        <p:sp>
          <p:nvSpPr>
            <p:cNvPr id="164" name="object 164"/>
            <p:cNvSpPr/>
            <p:nvPr/>
          </p:nvSpPr>
          <p:spPr>
            <a:xfrm>
              <a:off x="2154644" y="1780690"/>
              <a:ext cx="1332230" cy="1035685"/>
            </a:xfrm>
            <a:custGeom>
              <a:avLst/>
              <a:gdLst/>
              <a:ahLst/>
              <a:cxnLst/>
              <a:rect l="l" t="t" r="r" b="b"/>
              <a:pathLst>
                <a:path w="1332229" h="1035685">
                  <a:moveTo>
                    <a:pt x="0" y="1035190"/>
                  </a:moveTo>
                  <a:lnTo>
                    <a:pt x="1332142" y="0"/>
                  </a:lnTo>
                </a:path>
              </a:pathLst>
            </a:custGeom>
            <a:ln w="5378">
              <a:solidFill>
                <a:srgbClr val="0E0000"/>
              </a:solidFill>
            </a:ln>
          </p:spPr>
          <p:txBody>
            <a:bodyPr wrap="square" lIns="0" tIns="0" rIns="0" bIns="0" rtlCol="0"/>
            <a:lstStyle/>
            <a:p>
              <a:endParaRPr/>
            </a:p>
          </p:txBody>
        </p:sp>
        <p:sp>
          <p:nvSpPr>
            <p:cNvPr id="165" name="object 165"/>
            <p:cNvSpPr/>
            <p:nvPr/>
          </p:nvSpPr>
          <p:spPr>
            <a:xfrm>
              <a:off x="2154644" y="2788181"/>
              <a:ext cx="161290" cy="27940"/>
            </a:xfrm>
            <a:custGeom>
              <a:avLst/>
              <a:gdLst/>
              <a:ahLst/>
              <a:cxnLst/>
              <a:rect l="l" t="t" r="r" b="b"/>
              <a:pathLst>
                <a:path w="161289" h="27939">
                  <a:moveTo>
                    <a:pt x="0" y="27699"/>
                  </a:moveTo>
                  <a:lnTo>
                    <a:pt x="160889" y="0"/>
                  </a:lnTo>
                </a:path>
              </a:pathLst>
            </a:custGeom>
            <a:ln w="5381">
              <a:solidFill>
                <a:srgbClr val="110000"/>
              </a:solidFill>
            </a:ln>
          </p:spPr>
          <p:txBody>
            <a:bodyPr wrap="square" lIns="0" tIns="0" rIns="0" bIns="0" rtlCol="0"/>
            <a:lstStyle/>
            <a:p>
              <a:endParaRPr/>
            </a:p>
          </p:txBody>
        </p:sp>
        <p:sp>
          <p:nvSpPr>
            <p:cNvPr id="166" name="object 166"/>
            <p:cNvSpPr/>
            <p:nvPr/>
          </p:nvSpPr>
          <p:spPr>
            <a:xfrm>
              <a:off x="3051740" y="1780690"/>
              <a:ext cx="435609" cy="283845"/>
            </a:xfrm>
            <a:custGeom>
              <a:avLst/>
              <a:gdLst/>
              <a:ahLst/>
              <a:cxnLst/>
              <a:rect l="l" t="t" r="r" b="b"/>
              <a:pathLst>
                <a:path w="435610" h="283844">
                  <a:moveTo>
                    <a:pt x="435047" y="0"/>
                  </a:moveTo>
                  <a:lnTo>
                    <a:pt x="0" y="283823"/>
                  </a:lnTo>
                </a:path>
              </a:pathLst>
            </a:custGeom>
            <a:ln w="5379">
              <a:solidFill>
                <a:srgbClr val="0E0000"/>
              </a:solidFill>
            </a:ln>
          </p:spPr>
          <p:txBody>
            <a:bodyPr wrap="square" lIns="0" tIns="0" rIns="0" bIns="0" rtlCol="0"/>
            <a:lstStyle/>
            <a:p>
              <a:endParaRPr/>
            </a:p>
          </p:txBody>
        </p:sp>
        <p:sp>
          <p:nvSpPr>
            <p:cNvPr id="167" name="object 167"/>
            <p:cNvSpPr/>
            <p:nvPr/>
          </p:nvSpPr>
          <p:spPr>
            <a:xfrm>
              <a:off x="3486787" y="1780690"/>
              <a:ext cx="267335" cy="802005"/>
            </a:xfrm>
            <a:custGeom>
              <a:avLst/>
              <a:gdLst/>
              <a:ahLst/>
              <a:cxnLst/>
              <a:rect l="l" t="t" r="r" b="b"/>
              <a:pathLst>
                <a:path w="267335" h="802005">
                  <a:moveTo>
                    <a:pt x="0" y="0"/>
                  </a:moveTo>
                  <a:lnTo>
                    <a:pt x="267111" y="801418"/>
                  </a:lnTo>
                </a:path>
              </a:pathLst>
            </a:custGeom>
            <a:ln w="5375">
              <a:solidFill>
                <a:srgbClr val="110000"/>
              </a:solidFill>
            </a:ln>
          </p:spPr>
          <p:txBody>
            <a:bodyPr wrap="square" lIns="0" tIns="0" rIns="0" bIns="0" rtlCol="0"/>
            <a:lstStyle/>
            <a:p>
              <a:endParaRPr/>
            </a:p>
          </p:txBody>
        </p:sp>
        <p:sp>
          <p:nvSpPr>
            <p:cNvPr id="168" name="object 168"/>
            <p:cNvSpPr/>
            <p:nvPr/>
          </p:nvSpPr>
          <p:spPr>
            <a:xfrm>
              <a:off x="2210054" y="1691354"/>
              <a:ext cx="842010" cy="373380"/>
            </a:xfrm>
            <a:custGeom>
              <a:avLst/>
              <a:gdLst/>
              <a:ahLst/>
              <a:cxnLst/>
              <a:rect l="l" t="t" r="r" b="b"/>
              <a:pathLst>
                <a:path w="842010" h="373380">
                  <a:moveTo>
                    <a:pt x="841685" y="373158"/>
                  </a:moveTo>
                  <a:lnTo>
                    <a:pt x="0" y="0"/>
                  </a:lnTo>
                </a:path>
              </a:pathLst>
            </a:custGeom>
            <a:ln w="5380">
              <a:solidFill>
                <a:srgbClr val="0E0000"/>
              </a:solidFill>
            </a:ln>
          </p:spPr>
          <p:txBody>
            <a:bodyPr wrap="square" lIns="0" tIns="0" rIns="0" bIns="0" rtlCol="0"/>
            <a:lstStyle/>
            <a:p>
              <a:endParaRPr/>
            </a:p>
          </p:txBody>
        </p:sp>
        <p:sp>
          <p:nvSpPr>
            <p:cNvPr id="169" name="object 169"/>
            <p:cNvSpPr/>
            <p:nvPr/>
          </p:nvSpPr>
          <p:spPr>
            <a:xfrm>
              <a:off x="2528125" y="2064513"/>
              <a:ext cx="523875" cy="735965"/>
            </a:xfrm>
            <a:custGeom>
              <a:avLst/>
              <a:gdLst/>
              <a:ahLst/>
              <a:cxnLst/>
              <a:rect l="l" t="t" r="r" b="b"/>
              <a:pathLst>
                <a:path w="523875" h="735964">
                  <a:moveTo>
                    <a:pt x="523614" y="0"/>
                  </a:moveTo>
                  <a:lnTo>
                    <a:pt x="0" y="735400"/>
                  </a:lnTo>
                </a:path>
              </a:pathLst>
            </a:custGeom>
            <a:ln w="5377">
              <a:solidFill>
                <a:srgbClr val="110000"/>
              </a:solidFill>
            </a:ln>
          </p:spPr>
          <p:txBody>
            <a:bodyPr wrap="square" lIns="0" tIns="0" rIns="0" bIns="0" rtlCol="0"/>
            <a:lstStyle/>
            <a:p>
              <a:endParaRPr/>
            </a:p>
          </p:txBody>
        </p:sp>
        <p:sp>
          <p:nvSpPr>
            <p:cNvPr id="170" name="object 170"/>
            <p:cNvSpPr/>
            <p:nvPr/>
          </p:nvSpPr>
          <p:spPr>
            <a:xfrm>
              <a:off x="1730212" y="1691354"/>
              <a:ext cx="480059" cy="974725"/>
            </a:xfrm>
            <a:custGeom>
              <a:avLst/>
              <a:gdLst/>
              <a:ahLst/>
              <a:cxnLst/>
              <a:rect l="l" t="t" r="r" b="b"/>
              <a:pathLst>
                <a:path w="480060" h="974725">
                  <a:moveTo>
                    <a:pt x="479842" y="0"/>
                  </a:moveTo>
                  <a:lnTo>
                    <a:pt x="0" y="974667"/>
                  </a:lnTo>
                </a:path>
              </a:pathLst>
            </a:custGeom>
            <a:ln w="5376">
              <a:solidFill>
                <a:srgbClr val="0E0000"/>
              </a:solidFill>
            </a:ln>
          </p:spPr>
          <p:txBody>
            <a:bodyPr wrap="square" lIns="0" tIns="0" rIns="0" bIns="0" rtlCol="0"/>
            <a:lstStyle/>
            <a:p>
              <a:endParaRPr/>
            </a:p>
          </p:txBody>
        </p:sp>
        <p:sp>
          <p:nvSpPr>
            <p:cNvPr id="171" name="object 171"/>
            <p:cNvSpPr/>
            <p:nvPr/>
          </p:nvSpPr>
          <p:spPr>
            <a:xfrm>
              <a:off x="1803610" y="1691354"/>
              <a:ext cx="407034" cy="217804"/>
            </a:xfrm>
            <a:custGeom>
              <a:avLst/>
              <a:gdLst/>
              <a:ahLst/>
              <a:cxnLst/>
              <a:rect l="l" t="t" r="r" b="b"/>
              <a:pathLst>
                <a:path w="407035" h="217805">
                  <a:moveTo>
                    <a:pt x="406444" y="0"/>
                  </a:moveTo>
                  <a:lnTo>
                    <a:pt x="0" y="217805"/>
                  </a:lnTo>
                </a:path>
              </a:pathLst>
            </a:custGeom>
            <a:ln w="5379">
              <a:solidFill>
                <a:srgbClr val="110000"/>
              </a:solidFill>
            </a:ln>
          </p:spPr>
          <p:txBody>
            <a:bodyPr wrap="square" lIns="0" tIns="0" rIns="0" bIns="0" rtlCol="0"/>
            <a:lstStyle/>
            <a:p>
              <a:endParaRPr/>
            </a:p>
          </p:txBody>
        </p:sp>
        <p:sp>
          <p:nvSpPr>
            <p:cNvPr id="172" name="object 172"/>
            <p:cNvSpPr/>
            <p:nvPr/>
          </p:nvSpPr>
          <p:spPr>
            <a:xfrm>
              <a:off x="1730212" y="1769922"/>
              <a:ext cx="1863089" cy="896619"/>
            </a:xfrm>
            <a:custGeom>
              <a:avLst/>
              <a:gdLst/>
              <a:ahLst/>
              <a:cxnLst/>
              <a:rect l="l" t="t" r="r" b="b"/>
              <a:pathLst>
                <a:path w="1863089" h="896619">
                  <a:moveTo>
                    <a:pt x="0" y="896100"/>
                  </a:moveTo>
                  <a:lnTo>
                    <a:pt x="1862945" y="0"/>
                  </a:lnTo>
                </a:path>
              </a:pathLst>
            </a:custGeom>
            <a:ln w="5380">
              <a:solidFill>
                <a:srgbClr val="0E0000"/>
              </a:solidFill>
            </a:ln>
          </p:spPr>
          <p:txBody>
            <a:bodyPr wrap="square" lIns="0" tIns="0" rIns="0" bIns="0" rtlCol="0"/>
            <a:lstStyle/>
            <a:p>
              <a:endParaRPr/>
            </a:p>
          </p:txBody>
        </p:sp>
        <p:sp>
          <p:nvSpPr>
            <p:cNvPr id="173" name="object 173"/>
            <p:cNvSpPr/>
            <p:nvPr/>
          </p:nvSpPr>
          <p:spPr>
            <a:xfrm>
              <a:off x="1730212" y="2237540"/>
              <a:ext cx="1054735" cy="428625"/>
            </a:xfrm>
            <a:custGeom>
              <a:avLst/>
              <a:gdLst/>
              <a:ahLst/>
              <a:cxnLst/>
              <a:rect l="l" t="t" r="r" b="b"/>
              <a:pathLst>
                <a:path w="1054735" h="428625">
                  <a:moveTo>
                    <a:pt x="0" y="428482"/>
                  </a:moveTo>
                  <a:lnTo>
                    <a:pt x="1054268" y="0"/>
                  </a:lnTo>
                </a:path>
              </a:pathLst>
            </a:custGeom>
            <a:ln w="5380">
              <a:solidFill>
                <a:srgbClr val="110000"/>
              </a:solidFill>
            </a:ln>
          </p:spPr>
          <p:txBody>
            <a:bodyPr wrap="square" lIns="0" tIns="0" rIns="0" bIns="0" rtlCol="0"/>
            <a:lstStyle/>
            <a:p>
              <a:endParaRPr/>
            </a:p>
          </p:txBody>
        </p:sp>
        <p:sp>
          <p:nvSpPr>
            <p:cNvPr id="174" name="object 174"/>
            <p:cNvSpPr/>
            <p:nvPr/>
          </p:nvSpPr>
          <p:spPr>
            <a:xfrm>
              <a:off x="2500383" y="1769922"/>
              <a:ext cx="1092835" cy="968375"/>
            </a:xfrm>
            <a:custGeom>
              <a:avLst/>
              <a:gdLst/>
              <a:ahLst/>
              <a:cxnLst/>
              <a:rect l="l" t="t" r="r" b="b"/>
              <a:pathLst>
                <a:path w="1092835" h="968375">
                  <a:moveTo>
                    <a:pt x="1092773" y="0"/>
                  </a:moveTo>
                  <a:lnTo>
                    <a:pt x="847025" y="968355"/>
                  </a:lnTo>
                </a:path>
                <a:path w="1092835" h="968375">
                  <a:moveTo>
                    <a:pt x="869427" y="745203"/>
                  </a:moveTo>
                  <a:lnTo>
                    <a:pt x="0" y="277511"/>
                  </a:lnTo>
                </a:path>
              </a:pathLst>
            </a:custGeom>
            <a:ln w="5378">
              <a:solidFill>
                <a:srgbClr val="0E0000"/>
              </a:solidFill>
            </a:ln>
          </p:spPr>
          <p:txBody>
            <a:bodyPr wrap="square" lIns="0" tIns="0" rIns="0" bIns="0" rtlCol="0"/>
            <a:lstStyle/>
            <a:p>
              <a:endParaRPr/>
            </a:p>
          </p:txBody>
        </p:sp>
        <p:sp>
          <p:nvSpPr>
            <p:cNvPr id="175" name="object 175"/>
            <p:cNvSpPr/>
            <p:nvPr/>
          </p:nvSpPr>
          <p:spPr>
            <a:xfrm>
              <a:off x="1663304" y="2003842"/>
              <a:ext cx="1706880" cy="511809"/>
            </a:xfrm>
            <a:custGeom>
              <a:avLst/>
              <a:gdLst/>
              <a:ahLst/>
              <a:cxnLst/>
              <a:rect l="l" t="t" r="r" b="b"/>
              <a:pathLst>
                <a:path w="1706879" h="511810">
                  <a:moveTo>
                    <a:pt x="1706506" y="511283"/>
                  </a:moveTo>
                  <a:lnTo>
                    <a:pt x="0" y="0"/>
                  </a:lnTo>
                </a:path>
              </a:pathLst>
            </a:custGeom>
            <a:ln w="5380">
              <a:solidFill>
                <a:srgbClr val="110000"/>
              </a:solidFill>
            </a:ln>
          </p:spPr>
          <p:txBody>
            <a:bodyPr wrap="square" lIns="0" tIns="0" rIns="0" bIns="0" rtlCol="0"/>
            <a:lstStyle/>
            <a:p>
              <a:endParaRPr/>
            </a:p>
          </p:txBody>
        </p:sp>
        <p:sp>
          <p:nvSpPr>
            <p:cNvPr id="176" name="object 176"/>
            <p:cNvSpPr/>
            <p:nvPr/>
          </p:nvSpPr>
          <p:spPr>
            <a:xfrm>
              <a:off x="2048275" y="2047433"/>
              <a:ext cx="452120" cy="1130935"/>
            </a:xfrm>
            <a:custGeom>
              <a:avLst/>
              <a:gdLst/>
              <a:ahLst/>
              <a:cxnLst/>
              <a:rect l="l" t="t" r="r" b="b"/>
              <a:pathLst>
                <a:path w="452119" h="1130935">
                  <a:moveTo>
                    <a:pt x="452108" y="0"/>
                  </a:moveTo>
                  <a:lnTo>
                    <a:pt x="0" y="1130837"/>
                  </a:lnTo>
                </a:path>
              </a:pathLst>
            </a:custGeom>
            <a:ln w="5375">
              <a:solidFill>
                <a:srgbClr val="0E0000"/>
              </a:solidFill>
            </a:ln>
          </p:spPr>
          <p:txBody>
            <a:bodyPr wrap="square" lIns="0" tIns="0" rIns="0" bIns="0" rtlCol="0"/>
            <a:lstStyle/>
            <a:p>
              <a:endParaRPr/>
            </a:p>
          </p:txBody>
        </p:sp>
        <p:sp>
          <p:nvSpPr>
            <p:cNvPr id="177" name="object 177"/>
            <p:cNvSpPr/>
            <p:nvPr/>
          </p:nvSpPr>
          <p:spPr>
            <a:xfrm>
              <a:off x="2500383" y="2047433"/>
              <a:ext cx="697230" cy="495934"/>
            </a:xfrm>
            <a:custGeom>
              <a:avLst/>
              <a:gdLst/>
              <a:ahLst/>
              <a:cxnLst/>
              <a:rect l="l" t="t" r="r" b="b"/>
              <a:pathLst>
                <a:path w="697230" h="495935">
                  <a:moveTo>
                    <a:pt x="0" y="0"/>
                  </a:moveTo>
                  <a:lnTo>
                    <a:pt x="696891" y="495317"/>
                  </a:lnTo>
                </a:path>
              </a:pathLst>
            </a:custGeom>
            <a:ln w="5379">
              <a:solidFill>
                <a:srgbClr val="110000"/>
              </a:solidFill>
            </a:ln>
          </p:spPr>
          <p:txBody>
            <a:bodyPr wrap="square" lIns="0" tIns="0" rIns="0" bIns="0" rtlCol="0"/>
            <a:lstStyle/>
            <a:p>
              <a:endParaRPr/>
            </a:p>
          </p:txBody>
        </p:sp>
        <p:sp>
          <p:nvSpPr>
            <p:cNvPr id="178" name="object 178"/>
            <p:cNvSpPr/>
            <p:nvPr/>
          </p:nvSpPr>
          <p:spPr>
            <a:xfrm>
              <a:off x="2048275" y="1663730"/>
              <a:ext cx="1065530" cy="1515110"/>
            </a:xfrm>
            <a:custGeom>
              <a:avLst/>
              <a:gdLst/>
              <a:ahLst/>
              <a:cxnLst/>
              <a:rect l="l" t="t" r="r" b="b"/>
              <a:pathLst>
                <a:path w="1065530" h="1515110">
                  <a:moveTo>
                    <a:pt x="0" y="1514541"/>
                  </a:moveTo>
                  <a:lnTo>
                    <a:pt x="1065031" y="0"/>
                  </a:lnTo>
                </a:path>
              </a:pathLst>
            </a:custGeom>
            <a:ln w="5377">
              <a:solidFill>
                <a:srgbClr val="0E0000"/>
              </a:solidFill>
            </a:ln>
          </p:spPr>
          <p:txBody>
            <a:bodyPr wrap="square" lIns="0" tIns="0" rIns="0" bIns="0" rtlCol="0"/>
            <a:lstStyle/>
            <a:p>
              <a:endParaRPr/>
            </a:p>
          </p:txBody>
        </p:sp>
        <p:sp>
          <p:nvSpPr>
            <p:cNvPr id="179" name="object 179"/>
            <p:cNvSpPr/>
            <p:nvPr/>
          </p:nvSpPr>
          <p:spPr>
            <a:xfrm>
              <a:off x="1530216" y="2432102"/>
              <a:ext cx="518159" cy="746760"/>
            </a:xfrm>
            <a:custGeom>
              <a:avLst/>
              <a:gdLst/>
              <a:ahLst/>
              <a:cxnLst/>
              <a:rect l="l" t="t" r="r" b="b"/>
              <a:pathLst>
                <a:path w="518160" h="746760">
                  <a:moveTo>
                    <a:pt x="518058" y="746168"/>
                  </a:moveTo>
                  <a:lnTo>
                    <a:pt x="0" y="0"/>
                  </a:lnTo>
                </a:path>
              </a:pathLst>
            </a:custGeom>
            <a:ln w="5377">
              <a:solidFill>
                <a:srgbClr val="110000"/>
              </a:solidFill>
            </a:ln>
          </p:spPr>
          <p:txBody>
            <a:bodyPr wrap="square" lIns="0" tIns="0" rIns="0" bIns="0" rtlCol="0"/>
            <a:lstStyle/>
            <a:p>
              <a:endParaRPr/>
            </a:p>
          </p:txBody>
        </p:sp>
        <p:sp>
          <p:nvSpPr>
            <p:cNvPr id="180" name="object 180"/>
            <p:cNvSpPr/>
            <p:nvPr/>
          </p:nvSpPr>
          <p:spPr>
            <a:xfrm>
              <a:off x="2315534" y="1663730"/>
              <a:ext cx="798195" cy="1124585"/>
            </a:xfrm>
            <a:custGeom>
              <a:avLst/>
              <a:gdLst/>
              <a:ahLst/>
              <a:cxnLst/>
              <a:rect l="l" t="t" r="r" b="b"/>
              <a:pathLst>
                <a:path w="798194" h="1124585">
                  <a:moveTo>
                    <a:pt x="797772" y="0"/>
                  </a:moveTo>
                  <a:lnTo>
                    <a:pt x="0" y="1124451"/>
                  </a:lnTo>
                </a:path>
              </a:pathLst>
            </a:custGeom>
            <a:ln w="5377">
              <a:solidFill>
                <a:srgbClr val="0E0000"/>
              </a:solidFill>
            </a:ln>
          </p:spPr>
          <p:txBody>
            <a:bodyPr wrap="square" lIns="0" tIns="0" rIns="0" bIns="0" rtlCol="0"/>
            <a:lstStyle/>
            <a:p>
              <a:endParaRPr/>
            </a:p>
          </p:txBody>
        </p:sp>
        <p:sp>
          <p:nvSpPr>
            <p:cNvPr id="181" name="object 181"/>
            <p:cNvSpPr/>
            <p:nvPr/>
          </p:nvSpPr>
          <p:spPr>
            <a:xfrm>
              <a:off x="3113306" y="1663730"/>
              <a:ext cx="774700" cy="590550"/>
            </a:xfrm>
            <a:custGeom>
              <a:avLst/>
              <a:gdLst/>
              <a:ahLst/>
              <a:cxnLst/>
              <a:rect l="l" t="t" r="r" b="b"/>
              <a:pathLst>
                <a:path w="774700" h="590550">
                  <a:moveTo>
                    <a:pt x="0" y="0"/>
                  </a:moveTo>
                  <a:lnTo>
                    <a:pt x="774555" y="589999"/>
                  </a:lnTo>
                </a:path>
              </a:pathLst>
            </a:custGeom>
            <a:ln w="5378">
              <a:solidFill>
                <a:srgbClr val="110000"/>
              </a:solidFill>
            </a:ln>
          </p:spPr>
          <p:txBody>
            <a:bodyPr wrap="square" lIns="0" tIns="0" rIns="0" bIns="0" rtlCol="0"/>
            <a:lstStyle/>
            <a:p>
              <a:endParaRPr/>
            </a:p>
          </p:txBody>
        </p:sp>
        <p:sp>
          <p:nvSpPr>
            <p:cNvPr id="182" name="object 182"/>
            <p:cNvSpPr/>
            <p:nvPr/>
          </p:nvSpPr>
          <p:spPr>
            <a:xfrm>
              <a:off x="2315534" y="2582108"/>
              <a:ext cx="1438910" cy="206375"/>
            </a:xfrm>
            <a:custGeom>
              <a:avLst/>
              <a:gdLst/>
              <a:ahLst/>
              <a:cxnLst/>
              <a:rect l="l" t="t" r="r" b="b"/>
              <a:pathLst>
                <a:path w="1438910" h="206375">
                  <a:moveTo>
                    <a:pt x="0" y="206072"/>
                  </a:moveTo>
                  <a:lnTo>
                    <a:pt x="1438364" y="0"/>
                  </a:lnTo>
                </a:path>
              </a:pathLst>
            </a:custGeom>
            <a:ln w="5381">
              <a:solidFill>
                <a:srgbClr val="0E0000"/>
              </a:solidFill>
            </a:ln>
          </p:spPr>
          <p:txBody>
            <a:bodyPr wrap="square" lIns="0" tIns="0" rIns="0" bIns="0" rtlCol="0"/>
            <a:lstStyle/>
            <a:p>
              <a:endParaRPr/>
            </a:p>
          </p:txBody>
        </p:sp>
        <p:sp>
          <p:nvSpPr>
            <p:cNvPr id="183" name="object 183"/>
            <p:cNvSpPr/>
            <p:nvPr/>
          </p:nvSpPr>
          <p:spPr>
            <a:xfrm>
              <a:off x="1557839" y="2688301"/>
              <a:ext cx="758190" cy="100330"/>
            </a:xfrm>
            <a:custGeom>
              <a:avLst/>
              <a:gdLst/>
              <a:ahLst/>
              <a:cxnLst/>
              <a:rect l="l" t="t" r="r" b="b"/>
              <a:pathLst>
                <a:path w="758189" h="100330">
                  <a:moveTo>
                    <a:pt x="757694" y="99880"/>
                  </a:moveTo>
                  <a:lnTo>
                    <a:pt x="0" y="0"/>
                  </a:lnTo>
                </a:path>
              </a:pathLst>
            </a:custGeom>
            <a:ln w="5381">
              <a:solidFill>
                <a:srgbClr val="110000"/>
              </a:solidFill>
            </a:ln>
          </p:spPr>
          <p:txBody>
            <a:bodyPr wrap="square" lIns="0" tIns="0" rIns="0" bIns="0" rtlCol="0"/>
            <a:lstStyle/>
            <a:p>
              <a:endParaRPr/>
            </a:p>
          </p:txBody>
        </p:sp>
        <p:sp>
          <p:nvSpPr>
            <p:cNvPr id="184" name="object 184"/>
            <p:cNvSpPr/>
            <p:nvPr/>
          </p:nvSpPr>
          <p:spPr>
            <a:xfrm>
              <a:off x="2528125" y="2582108"/>
              <a:ext cx="1226185" cy="217804"/>
            </a:xfrm>
            <a:custGeom>
              <a:avLst/>
              <a:gdLst/>
              <a:ahLst/>
              <a:cxnLst/>
              <a:rect l="l" t="t" r="r" b="b"/>
              <a:pathLst>
                <a:path w="1226185" h="217805">
                  <a:moveTo>
                    <a:pt x="1225773" y="0"/>
                  </a:moveTo>
                  <a:lnTo>
                    <a:pt x="0" y="217805"/>
                  </a:lnTo>
                </a:path>
              </a:pathLst>
            </a:custGeom>
            <a:ln w="5381">
              <a:solidFill>
                <a:srgbClr val="0E0000"/>
              </a:solidFill>
            </a:ln>
          </p:spPr>
          <p:txBody>
            <a:bodyPr wrap="square" lIns="0" tIns="0" rIns="0" bIns="0" rtlCol="0"/>
            <a:lstStyle/>
            <a:p>
              <a:endParaRPr/>
            </a:p>
          </p:txBody>
        </p:sp>
        <p:sp>
          <p:nvSpPr>
            <p:cNvPr id="185" name="object 185"/>
            <p:cNvSpPr/>
            <p:nvPr/>
          </p:nvSpPr>
          <p:spPr>
            <a:xfrm>
              <a:off x="1953558" y="1486024"/>
              <a:ext cx="1800860" cy="1096645"/>
            </a:xfrm>
            <a:custGeom>
              <a:avLst/>
              <a:gdLst/>
              <a:ahLst/>
              <a:cxnLst/>
              <a:rect l="l" t="t" r="r" b="b"/>
              <a:pathLst>
                <a:path w="1800860" h="1096645">
                  <a:moveTo>
                    <a:pt x="1800340" y="1096084"/>
                  </a:moveTo>
                  <a:lnTo>
                    <a:pt x="0" y="0"/>
                  </a:lnTo>
                </a:path>
              </a:pathLst>
            </a:custGeom>
            <a:ln w="5379">
              <a:solidFill>
                <a:srgbClr val="110000"/>
              </a:solidFill>
            </a:ln>
          </p:spPr>
          <p:txBody>
            <a:bodyPr wrap="square" lIns="0" tIns="0" rIns="0" bIns="0" rtlCol="0"/>
            <a:lstStyle/>
            <a:p>
              <a:endParaRPr/>
            </a:p>
          </p:txBody>
        </p:sp>
        <p:sp>
          <p:nvSpPr>
            <p:cNvPr id="186" name="object 186"/>
            <p:cNvSpPr/>
            <p:nvPr/>
          </p:nvSpPr>
          <p:spPr>
            <a:xfrm>
              <a:off x="1803610" y="1909160"/>
              <a:ext cx="724535" cy="890905"/>
            </a:xfrm>
            <a:custGeom>
              <a:avLst/>
              <a:gdLst/>
              <a:ahLst/>
              <a:cxnLst/>
              <a:rect l="l" t="t" r="r" b="b"/>
              <a:pathLst>
                <a:path w="724535" h="890905">
                  <a:moveTo>
                    <a:pt x="724515" y="890753"/>
                  </a:moveTo>
                  <a:lnTo>
                    <a:pt x="0" y="0"/>
                  </a:lnTo>
                </a:path>
              </a:pathLst>
            </a:custGeom>
            <a:ln w="5377">
              <a:solidFill>
                <a:srgbClr val="0E0000"/>
              </a:solidFill>
            </a:ln>
          </p:spPr>
          <p:txBody>
            <a:bodyPr wrap="square" lIns="0" tIns="0" rIns="0" bIns="0" rtlCol="0"/>
            <a:lstStyle/>
            <a:p>
              <a:endParaRPr/>
            </a:p>
          </p:txBody>
        </p:sp>
        <p:sp>
          <p:nvSpPr>
            <p:cNvPr id="187" name="object 187"/>
            <p:cNvSpPr/>
            <p:nvPr/>
          </p:nvSpPr>
          <p:spPr>
            <a:xfrm>
              <a:off x="1808802" y="1852871"/>
              <a:ext cx="719455" cy="947419"/>
            </a:xfrm>
            <a:custGeom>
              <a:avLst/>
              <a:gdLst/>
              <a:ahLst/>
              <a:cxnLst/>
              <a:rect l="l" t="t" r="r" b="b"/>
              <a:pathLst>
                <a:path w="719455" h="947419">
                  <a:moveTo>
                    <a:pt x="719323" y="947043"/>
                  </a:moveTo>
                  <a:lnTo>
                    <a:pt x="0" y="0"/>
                  </a:lnTo>
                </a:path>
              </a:pathLst>
            </a:custGeom>
            <a:ln w="5377">
              <a:solidFill>
                <a:srgbClr val="110000"/>
              </a:solidFill>
            </a:ln>
          </p:spPr>
          <p:txBody>
            <a:bodyPr wrap="square" lIns="0" tIns="0" rIns="0" bIns="0" rtlCol="0"/>
            <a:lstStyle/>
            <a:p>
              <a:endParaRPr/>
            </a:p>
          </p:txBody>
        </p:sp>
        <p:sp>
          <p:nvSpPr>
            <p:cNvPr id="188" name="object 188"/>
            <p:cNvSpPr/>
            <p:nvPr/>
          </p:nvSpPr>
          <p:spPr>
            <a:xfrm>
              <a:off x="1803610" y="1909160"/>
              <a:ext cx="981075" cy="328930"/>
            </a:xfrm>
            <a:custGeom>
              <a:avLst/>
              <a:gdLst/>
              <a:ahLst/>
              <a:cxnLst/>
              <a:rect l="l" t="t" r="r" b="b"/>
              <a:pathLst>
                <a:path w="981075" h="328930">
                  <a:moveTo>
                    <a:pt x="0" y="0"/>
                  </a:moveTo>
                  <a:lnTo>
                    <a:pt x="980870" y="328379"/>
                  </a:lnTo>
                </a:path>
              </a:pathLst>
            </a:custGeom>
            <a:ln w="5380">
              <a:solidFill>
                <a:srgbClr val="0E0000"/>
              </a:solidFill>
            </a:ln>
          </p:spPr>
          <p:txBody>
            <a:bodyPr wrap="square" lIns="0" tIns="0" rIns="0" bIns="0" rtlCol="0"/>
            <a:lstStyle/>
            <a:p>
              <a:endParaRPr/>
            </a:p>
          </p:txBody>
        </p:sp>
        <p:sp>
          <p:nvSpPr>
            <p:cNvPr id="189" name="object 189"/>
            <p:cNvSpPr/>
            <p:nvPr/>
          </p:nvSpPr>
          <p:spPr>
            <a:xfrm>
              <a:off x="1803610" y="1909160"/>
              <a:ext cx="1220470" cy="278130"/>
            </a:xfrm>
            <a:custGeom>
              <a:avLst/>
              <a:gdLst/>
              <a:ahLst/>
              <a:cxnLst/>
              <a:rect l="l" t="t" r="r" b="b"/>
              <a:pathLst>
                <a:path w="1220470" h="278130">
                  <a:moveTo>
                    <a:pt x="0" y="0"/>
                  </a:moveTo>
                  <a:lnTo>
                    <a:pt x="1220387" y="277511"/>
                  </a:lnTo>
                </a:path>
              </a:pathLst>
            </a:custGeom>
            <a:ln w="5380">
              <a:solidFill>
                <a:srgbClr val="110000"/>
              </a:solidFill>
            </a:ln>
          </p:spPr>
          <p:txBody>
            <a:bodyPr wrap="square" lIns="0" tIns="0" rIns="0" bIns="0" rtlCol="0"/>
            <a:lstStyle/>
            <a:p>
              <a:endParaRPr/>
            </a:p>
          </p:txBody>
        </p:sp>
        <p:sp>
          <p:nvSpPr>
            <p:cNvPr id="190" name="object 190"/>
            <p:cNvSpPr/>
            <p:nvPr/>
          </p:nvSpPr>
          <p:spPr>
            <a:xfrm>
              <a:off x="2784480" y="2237540"/>
              <a:ext cx="563245" cy="501015"/>
            </a:xfrm>
            <a:custGeom>
              <a:avLst/>
              <a:gdLst/>
              <a:ahLst/>
              <a:cxnLst/>
              <a:rect l="l" t="t" r="r" b="b"/>
              <a:pathLst>
                <a:path w="563245" h="501014">
                  <a:moveTo>
                    <a:pt x="0" y="0"/>
                  </a:moveTo>
                  <a:lnTo>
                    <a:pt x="562928" y="500738"/>
                  </a:lnTo>
                </a:path>
              </a:pathLst>
            </a:custGeom>
            <a:ln w="5378">
              <a:solidFill>
                <a:srgbClr val="0E0000"/>
              </a:solidFill>
            </a:ln>
          </p:spPr>
          <p:txBody>
            <a:bodyPr wrap="square" lIns="0" tIns="0" rIns="0" bIns="0" rtlCol="0"/>
            <a:lstStyle/>
            <a:p>
              <a:endParaRPr/>
            </a:p>
          </p:txBody>
        </p:sp>
        <p:sp>
          <p:nvSpPr>
            <p:cNvPr id="191" name="object 191"/>
            <p:cNvSpPr/>
            <p:nvPr/>
          </p:nvSpPr>
          <p:spPr>
            <a:xfrm>
              <a:off x="2628264" y="2237540"/>
              <a:ext cx="156845" cy="996315"/>
            </a:xfrm>
            <a:custGeom>
              <a:avLst/>
              <a:gdLst/>
              <a:ahLst/>
              <a:cxnLst/>
              <a:rect l="l" t="t" r="r" b="b"/>
              <a:pathLst>
                <a:path w="156844" h="996314">
                  <a:moveTo>
                    <a:pt x="156216" y="0"/>
                  </a:moveTo>
                  <a:lnTo>
                    <a:pt x="0" y="996054"/>
                  </a:lnTo>
                </a:path>
              </a:pathLst>
            </a:custGeom>
            <a:ln w="5375">
              <a:solidFill>
                <a:srgbClr val="110000"/>
              </a:solidFill>
            </a:ln>
          </p:spPr>
          <p:txBody>
            <a:bodyPr wrap="square" lIns="0" tIns="0" rIns="0" bIns="0" rtlCol="0"/>
            <a:lstStyle/>
            <a:p>
              <a:endParaRPr/>
            </a:p>
          </p:txBody>
        </p:sp>
        <p:sp>
          <p:nvSpPr>
            <p:cNvPr id="192" name="object 192"/>
            <p:cNvSpPr/>
            <p:nvPr/>
          </p:nvSpPr>
          <p:spPr>
            <a:xfrm>
              <a:off x="1530216" y="2003842"/>
              <a:ext cx="2357755" cy="734695"/>
            </a:xfrm>
            <a:custGeom>
              <a:avLst/>
              <a:gdLst/>
              <a:ahLst/>
              <a:cxnLst/>
              <a:rect l="l" t="t" r="r" b="b"/>
              <a:pathLst>
                <a:path w="2357754" h="734694">
                  <a:moveTo>
                    <a:pt x="1817192" y="734435"/>
                  </a:moveTo>
                  <a:lnTo>
                    <a:pt x="1131946" y="734435"/>
                  </a:lnTo>
                </a:path>
                <a:path w="2357754" h="734694">
                  <a:moveTo>
                    <a:pt x="133088" y="0"/>
                  </a:moveTo>
                  <a:lnTo>
                    <a:pt x="1667058" y="538908"/>
                  </a:lnTo>
                </a:path>
                <a:path w="2357754" h="734694">
                  <a:moveTo>
                    <a:pt x="1667058" y="538908"/>
                  </a:moveTo>
                  <a:lnTo>
                    <a:pt x="0" y="428259"/>
                  </a:lnTo>
                </a:path>
                <a:path w="2357754" h="734694">
                  <a:moveTo>
                    <a:pt x="0" y="428259"/>
                  </a:moveTo>
                  <a:lnTo>
                    <a:pt x="2357645" y="249886"/>
                  </a:lnTo>
                </a:path>
                <a:path w="2357754" h="734694">
                  <a:moveTo>
                    <a:pt x="2357645" y="249886"/>
                  </a:moveTo>
                  <a:lnTo>
                    <a:pt x="27623" y="684458"/>
                  </a:lnTo>
                </a:path>
              </a:pathLst>
            </a:custGeom>
            <a:ln w="5378">
              <a:solidFill>
                <a:srgbClr val="0E0000"/>
              </a:solidFill>
            </a:ln>
          </p:spPr>
          <p:txBody>
            <a:bodyPr wrap="square" lIns="0" tIns="0" rIns="0" bIns="0" rtlCol="0"/>
            <a:lstStyle/>
            <a:p>
              <a:endParaRPr/>
            </a:p>
          </p:txBody>
        </p:sp>
        <p:pic>
          <p:nvPicPr>
            <p:cNvPr id="193" name="object 193"/>
            <p:cNvPicPr/>
            <p:nvPr/>
          </p:nvPicPr>
          <p:blipFill>
            <a:blip r:embed="rId2" cstate="print"/>
            <a:stretch>
              <a:fillRect/>
            </a:stretch>
          </p:blipFill>
          <p:spPr>
            <a:xfrm>
              <a:off x="1507792" y="1463746"/>
              <a:ext cx="1995091" cy="1863602"/>
            </a:xfrm>
            <a:prstGeom prst="rect">
              <a:avLst/>
            </a:prstGeom>
          </p:spPr>
        </p:pic>
        <p:sp>
          <p:nvSpPr>
            <p:cNvPr id="194" name="object 194"/>
            <p:cNvSpPr/>
            <p:nvPr/>
          </p:nvSpPr>
          <p:spPr>
            <a:xfrm>
              <a:off x="2032317" y="1708289"/>
              <a:ext cx="1871980" cy="1631314"/>
            </a:xfrm>
            <a:custGeom>
              <a:avLst/>
              <a:gdLst/>
              <a:ahLst/>
              <a:cxnLst/>
              <a:rect l="l" t="t" r="r" b="b"/>
              <a:pathLst>
                <a:path w="1871979" h="1631314">
                  <a:moveTo>
                    <a:pt x="38354" y="1611083"/>
                  </a:moveTo>
                  <a:lnTo>
                    <a:pt x="36791" y="1603616"/>
                  </a:lnTo>
                  <a:lnTo>
                    <a:pt x="32562" y="1597672"/>
                  </a:lnTo>
                  <a:lnTo>
                    <a:pt x="26301" y="1593748"/>
                  </a:lnTo>
                  <a:lnTo>
                    <a:pt x="18694" y="1592326"/>
                  </a:lnTo>
                  <a:lnTo>
                    <a:pt x="11264" y="1593748"/>
                  </a:lnTo>
                  <a:lnTo>
                    <a:pt x="5346" y="1597672"/>
                  </a:lnTo>
                  <a:lnTo>
                    <a:pt x="1422" y="1603616"/>
                  </a:lnTo>
                  <a:lnTo>
                    <a:pt x="0" y="1611083"/>
                  </a:lnTo>
                  <a:lnTo>
                    <a:pt x="1422" y="1618703"/>
                  </a:lnTo>
                  <a:lnTo>
                    <a:pt x="5346" y="1624965"/>
                  </a:lnTo>
                  <a:lnTo>
                    <a:pt x="11264" y="1629206"/>
                  </a:lnTo>
                  <a:lnTo>
                    <a:pt x="18694" y="1630756"/>
                  </a:lnTo>
                  <a:lnTo>
                    <a:pt x="26301" y="1629206"/>
                  </a:lnTo>
                  <a:lnTo>
                    <a:pt x="32562" y="1624965"/>
                  </a:lnTo>
                  <a:lnTo>
                    <a:pt x="36791" y="1618703"/>
                  </a:lnTo>
                  <a:lnTo>
                    <a:pt x="38354" y="1611083"/>
                  </a:lnTo>
                  <a:close/>
                </a:path>
                <a:path w="1871979" h="1631314">
                  <a:moveTo>
                    <a:pt x="1231112" y="1365656"/>
                  </a:moveTo>
                  <a:lnTo>
                    <a:pt x="1229563" y="1358176"/>
                  </a:lnTo>
                  <a:lnTo>
                    <a:pt x="1225321" y="1352245"/>
                  </a:lnTo>
                  <a:lnTo>
                    <a:pt x="1219073" y="1348320"/>
                  </a:lnTo>
                  <a:lnTo>
                    <a:pt x="1211465" y="1346898"/>
                  </a:lnTo>
                  <a:lnTo>
                    <a:pt x="1203998" y="1348320"/>
                  </a:lnTo>
                  <a:lnTo>
                    <a:pt x="1198079" y="1352245"/>
                  </a:lnTo>
                  <a:lnTo>
                    <a:pt x="1194181" y="1358176"/>
                  </a:lnTo>
                  <a:lnTo>
                    <a:pt x="1192771" y="1365656"/>
                  </a:lnTo>
                  <a:lnTo>
                    <a:pt x="1194181" y="1373187"/>
                  </a:lnTo>
                  <a:lnTo>
                    <a:pt x="1198079" y="1379461"/>
                  </a:lnTo>
                  <a:lnTo>
                    <a:pt x="1203998" y="1383741"/>
                  </a:lnTo>
                  <a:lnTo>
                    <a:pt x="1211465" y="1385328"/>
                  </a:lnTo>
                  <a:lnTo>
                    <a:pt x="1219073" y="1383741"/>
                  </a:lnTo>
                  <a:lnTo>
                    <a:pt x="1225321" y="1379461"/>
                  </a:lnTo>
                  <a:lnTo>
                    <a:pt x="1229563" y="1373187"/>
                  </a:lnTo>
                  <a:lnTo>
                    <a:pt x="1231112" y="1365656"/>
                  </a:lnTo>
                  <a:close/>
                </a:path>
                <a:path w="1871979" h="1631314">
                  <a:moveTo>
                    <a:pt x="1308785" y="541883"/>
                  </a:moveTo>
                  <a:lnTo>
                    <a:pt x="1307223" y="534416"/>
                  </a:lnTo>
                  <a:lnTo>
                    <a:pt x="1302981" y="528485"/>
                  </a:lnTo>
                  <a:lnTo>
                    <a:pt x="1296733" y="524573"/>
                  </a:lnTo>
                  <a:lnTo>
                    <a:pt x="1289126" y="523163"/>
                  </a:lnTo>
                  <a:lnTo>
                    <a:pt x="1281671" y="524573"/>
                  </a:lnTo>
                  <a:lnTo>
                    <a:pt x="1275740" y="528485"/>
                  </a:lnTo>
                  <a:lnTo>
                    <a:pt x="1271841" y="534416"/>
                  </a:lnTo>
                  <a:lnTo>
                    <a:pt x="1270431" y="541883"/>
                  </a:lnTo>
                  <a:lnTo>
                    <a:pt x="1271841" y="549414"/>
                  </a:lnTo>
                  <a:lnTo>
                    <a:pt x="1275740" y="555625"/>
                  </a:lnTo>
                  <a:lnTo>
                    <a:pt x="1281671" y="559854"/>
                  </a:lnTo>
                  <a:lnTo>
                    <a:pt x="1289126" y="561416"/>
                  </a:lnTo>
                  <a:lnTo>
                    <a:pt x="1296733" y="559854"/>
                  </a:lnTo>
                  <a:lnTo>
                    <a:pt x="1302981" y="555625"/>
                  </a:lnTo>
                  <a:lnTo>
                    <a:pt x="1307223" y="549414"/>
                  </a:lnTo>
                  <a:lnTo>
                    <a:pt x="1308785" y="541883"/>
                  </a:lnTo>
                  <a:close/>
                </a:path>
                <a:path w="1871979" h="1631314">
                  <a:moveTo>
                    <a:pt x="1576044" y="58077"/>
                  </a:moveTo>
                  <a:lnTo>
                    <a:pt x="1574596" y="50609"/>
                  </a:lnTo>
                  <a:lnTo>
                    <a:pt x="1570621" y="44678"/>
                  </a:lnTo>
                  <a:lnTo>
                    <a:pt x="1564614" y="40767"/>
                  </a:lnTo>
                  <a:lnTo>
                    <a:pt x="1557121" y="39357"/>
                  </a:lnTo>
                  <a:lnTo>
                    <a:pt x="1549755" y="40767"/>
                  </a:lnTo>
                  <a:lnTo>
                    <a:pt x="1543824" y="44678"/>
                  </a:lnTo>
                  <a:lnTo>
                    <a:pt x="1539875" y="50609"/>
                  </a:lnTo>
                  <a:lnTo>
                    <a:pt x="1538427" y="58077"/>
                  </a:lnTo>
                  <a:lnTo>
                    <a:pt x="1539875" y="65697"/>
                  </a:lnTo>
                  <a:lnTo>
                    <a:pt x="1543824" y="71958"/>
                  </a:lnTo>
                  <a:lnTo>
                    <a:pt x="1549755" y="76187"/>
                  </a:lnTo>
                  <a:lnTo>
                    <a:pt x="1557121" y="77749"/>
                  </a:lnTo>
                  <a:lnTo>
                    <a:pt x="1564614" y="76187"/>
                  </a:lnTo>
                  <a:lnTo>
                    <a:pt x="1570621" y="71958"/>
                  </a:lnTo>
                  <a:lnTo>
                    <a:pt x="1574596" y="65697"/>
                  </a:lnTo>
                  <a:lnTo>
                    <a:pt x="1576044" y="58077"/>
                  </a:lnTo>
                  <a:close/>
                </a:path>
                <a:path w="1871979" h="1631314">
                  <a:moveTo>
                    <a:pt x="1592948" y="1404823"/>
                  </a:moveTo>
                  <a:lnTo>
                    <a:pt x="1591398" y="1397431"/>
                  </a:lnTo>
                  <a:lnTo>
                    <a:pt x="1587157" y="1391475"/>
                  </a:lnTo>
                  <a:lnTo>
                    <a:pt x="1580908" y="1387513"/>
                  </a:lnTo>
                  <a:lnTo>
                    <a:pt x="1573301" y="1386078"/>
                  </a:lnTo>
                  <a:lnTo>
                    <a:pt x="1565821" y="1387513"/>
                  </a:lnTo>
                  <a:lnTo>
                    <a:pt x="1559877" y="1391475"/>
                  </a:lnTo>
                  <a:lnTo>
                    <a:pt x="1555953" y="1397431"/>
                  </a:lnTo>
                  <a:lnTo>
                    <a:pt x="1554530" y="1404823"/>
                  </a:lnTo>
                  <a:lnTo>
                    <a:pt x="1555953" y="1412443"/>
                  </a:lnTo>
                  <a:lnTo>
                    <a:pt x="1559877" y="1418704"/>
                  </a:lnTo>
                  <a:lnTo>
                    <a:pt x="1565821" y="1422946"/>
                  </a:lnTo>
                  <a:lnTo>
                    <a:pt x="1573301" y="1424508"/>
                  </a:lnTo>
                  <a:lnTo>
                    <a:pt x="1580908" y="1422946"/>
                  </a:lnTo>
                  <a:lnTo>
                    <a:pt x="1587157" y="1418704"/>
                  </a:lnTo>
                  <a:lnTo>
                    <a:pt x="1591398" y="1412443"/>
                  </a:lnTo>
                  <a:lnTo>
                    <a:pt x="1592948" y="1404823"/>
                  </a:lnTo>
                  <a:close/>
                </a:path>
                <a:path w="1871979" h="1631314">
                  <a:moveTo>
                    <a:pt x="1649247" y="18719"/>
                  </a:moveTo>
                  <a:lnTo>
                    <a:pt x="1647698" y="11341"/>
                  </a:lnTo>
                  <a:lnTo>
                    <a:pt x="1643456" y="5410"/>
                  </a:lnTo>
                  <a:lnTo>
                    <a:pt x="1637207" y="1447"/>
                  </a:lnTo>
                  <a:lnTo>
                    <a:pt x="1629600" y="0"/>
                  </a:lnTo>
                  <a:lnTo>
                    <a:pt x="1622132" y="1447"/>
                  </a:lnTo>
                  <a:lnTo>
                    <a:pt x="1616214" y="5410"/>
                  </a:lnTo>
                  <a:lnTo>
                    <a:pt x="1612315" y="11341"/>
                  </a:lnTo>
                  <a:lnTo>
                    <a:pt x="1610906" y="18719"/>
                  </a:lnTo>
                  <a:lnTo>
                    <a:pt x="1612315" y="26339"/>
                  </a:lnTo>
                  <a:lnTo>
                    <a:pt x="1616214" y="32588"/>
                  </a:lnTo>
                  <a:lnTo>
                    <a:pt x="1622132" y="36830"/>
                  </a:lnTo>
                  <a:lnTo>
                    <a:pt x="1629600" y="38392"/>
                  </a:lnTo>
                  <a:lnTo>
                    <a:pt x="1637207" y="36830"/>
                  </a:lnTo>
                  <a:lnTo>
                    <a:pt x="1643456" y="32588"/>
                  </a:lnTo>
                  <a:lnTo>
                    <a:pt x="1647698" y="26339"/>
                  </a:lnTo>
                  <a:lnTo>
                    <a:pt x="1649247" y="18719"/>
                  </a:lnTo>
                  <a:close/>
                </a:path>
                <a:path w="1871979" h="1631314">
                  <a:moveTo>
                    <a:pt x="1699323" y="1255001"/>
                  </a:moveTo>
                  <a:lnTo>
                    <a:pt x="1697761" y="1247533"/>
                  </a:lnTo>
                  <a:lnTo>
                    <a:pt x="1693532" y="1241590"/>
                  </a:lnTo>
                  <a:lnTo>
                    <a:pt x="1687271" y="1237665"/>
                  </a:lnTo>
                  <a:lnTo>
                    <a:pt x="1679663" y="1236256"/>
                  </a:lnTo>
                  <a:lnTo>
                    <a:pt x="1672209" y="1237665"/>
                  </a:lnTo>
                  <a:lnTo>
                    <a:pt x="1666290" y="1241590"/>
                  </a:lnTo>
                  <a:lnTo>
                    <a:pt x="1662379" y="1247533"/>
                  </a:lnTo>
                  <a:lnTo>
                    <a:pt x="1660969" y="1255001"/>
                  </a:lnTo>
                  <a:lnTo>
                    <a:pt x="1662379" y="1262392"/>
                  </a:lnTo>
                  <a:lnTo>
                    <a:pt x="1666290" y="1268349"/>
                  </a:lnTo>
                  <a:lnTo>
                    <a:pt x="1672209" y="1272311"/>
                  </a:lnTo>
                  <a:lnTo>
                    <a:pt x="1679663" y="1273759"/>
                  </a:lnTo>
                  <a:lnTo>
                    <a:pt x="1687271" y="1272311"/>
                  </a:lnTo>
                  <a:lnTo>
                    <a:pt x="1693532" y="1268349"/>
                  </a:lnTo>
                  <a:lnTo>
                    <a:pt x="1697761" y="1262392"/>
                  </a:lnTo>
                  <a:lnTo>
                    <a:pt x="1699323" y="1255001"/>
                  </a:lnTo>
                  <a:close/>
                </a:path>
                <a:path w="1871979" h="1631314">
                  <a:moveTo>
                    <a:pt x="1738630" y="870331"/>
                  </a:moveTo>
                  <a:lnTo>
                    <a:pt x="1737080" y="862863"/>
                  </a:lnTo>
                  <a:lnTo>
                    <a:pt x="1732838" y="856907"/>
                  </a:lnTo>
                  <a:lnTo>
                    <a:pt x="1726590" y="852970"/>
                  </a:lnTo>
                  <a:lnTo>
                    <a:pt x="1718983" y="851547"/>
                  </a:lnTo>
                  <a:lnTo>
                    <a:pt x="1711502" y="852970"/>
                  </a:lnTo>
                  <a:lnTo>
                    <a:pt x="1705559" y="856907"/>
                  </a:lnTo>
                  <a:lnTo>
                    <a:pt x="1701634" y="862863"/>
                  </a:lnTo>
                  <a:lnTo>
                    <a:pt x="1700212" y="870331"/>
                  </a:lnTo>
                  <a:lnTo>
                    <a:pt x="1701634" y="877824"/>
                  </a:lnTo>
                  <a:lnTo>
                    <a:pt x="1705559" y="884021"/>
                  </a:lnTo>
                  <a:lnTo>
                    <a:pt x="1711502" y="888238"/>
                  </a:lnTo>
                  <a:lnTo>
                    <a:pt x="1718983" y="889787"/>
                  </a:lnTo>
                  <a:lnTo>
                    <a:pt x="1726590" y="888238"/>
                  </a:lnTo>
                  <a:lnTo>
                    <a:pt x="1732838" y="884021"/>
                  </a:lnTo>
                  <a:lnTo>
                    <a:pt x="1737080" y="877824"/>
                  </a:lnTo>
                  <a:lnTo>
                    <a:pt x="1738630" y="870331"/>
                  </a:lnTo>
                  <a:close/>
                </a:path>
                <a:path w="1871979" h="1631314">
                  <a:moveTo>
                    <a:pt x="1782330" y="1466456"/>
                  </a:moveTo>
                  <a:lnTo>
                    <a:pt x="1780921" y="1458988"/>
                  </a:lnTo>
                  <a:lnTo>
                    <a:pt x="1777009" y="1453045"/>
                  </a:lnTo>
                  <a:lnTo>
                    <a:pt x="1771091" y="1449120"/>
                  </a:lnTo>
                  <a:lnTo>
                    <a:pt x="1763636" y="1447711"/>
                  </a:lnTo>
                  <a:lnTo>
                    <a:pt x="1756168" y="1449120"/>
                  </a:lnTo>
                  <a:lnTo>
                    <a:pt x="1750250" y="1453045"/>
                  </a:lnTo>
                  <a:lnTo>
                    <a:pt x="1746351" y="1458988"/>
                  </a:lnTo>
                  <a:lnTo>
                    <a:pt x="1744941" y="1466456"/>
                  </a:lnTo>
                  <a:lnTo>
                    <a:pt x="1746351" y="1473936"/>
                  </a:lnTo>
                  <a:lnTo>
                    <a:pt x="1750250" y="1479880"/>
                  </a:lnTo>
                  <a:lnTo>
                    <a:pt x="1756168" y="1483791"/>
                  </a:lnTo>
                  <a:lnTo>
                    <a:pt x="1763636" y="1485214"/>
                  </a:lnTo>
                  <a:lnTo>
                    <a:pt x="1771091" y="1483791"/>
                  </a:lnTo>
                  <a:lnTo>
                    <a:pt x="1777009" y="1479880"/>
                  </a:lnTo>
                  <a:lnTo>
                    <a:pt x="1780921" y="1473936"/>
                  </a:lnTo>
                  <a:lnTo>
                    <a:pt x="1782330" y="1466456"/>
                  </a:lnTo>
                  <a:close/>
                </a:path>
                <a:path w="1871979" h="1631314">
                  <a:moveTo>
                    <a:pt x="1799386" y="414159"/>
                  </a:moveTo>
                  <a:lnTo>
                    <a:pt x="1797812" y="406692"/>
                  </a:lnTo>
                  <a:lnTo>
                    <a:pt x="1793532" y="400761"/>
                  </a:lnTo>
                  <a:lnTo>
                    <a:pt x="1787271" y="396849"/>
                  </a:lnTo>
                  <a:lnTo>
                    <a:pt x="1779727" y="395439"/>
                  </a:lnTo>
                  <a:lnTo>
                    <a:pt x="1772234" y="396849"/>
                  </a:lnTo>
                  <a:lnTo>
                    <a:pt x="1766239" y="400761"/>
                  </a:lnTo>
                  <a:lnTo>
                    <a:pt x="1762252" y="406692"/>
                  </a:lnTo>
                  <a:lnTo>
                    <a:pt x="1760816" y="414159"/>
                  </a:lnTo>
                  <a:lnTo>
                    <a:pt x="1762252" y="421767"/>
                  </a:lnTo>
                  <a:lnTo>
                    <a:pt x="1766239" y="428028"/>
                  </a:lnTo>
                  <a:lnTo>
                    <a:pt x="1772234" y="432269"/>
                  </a:lnTo>
                  <a:lnTo>
                    <a:pt x="1779727" y="433832"/>
                  </a:lnTo>
                  <a:lnTo>
                    <a:pt x="1787271" y="432269"/>
                  </a:lnTo>
                  <a:lnTo>
                    <a:pt x="1793532" y="428028"/>
                  </a:lnTo>
                  <a:lnTo>
                    <a:pt x="1797812" y="421767"/>
                  </a:lnTo>
                  <a:lnTo>
                    <a:pt x="1799386" y="414159"/>
                  </a:lnTo>
                  <a:close/>
                </a:path>
                <a:path w="1871979" h="1631314">
                  <a:moveTo>
                    <a:pt x="1821637" y="1449565"/>
                  </a:moveTo>
                  <a:lnTo>
                    <a:pt x="1820075" y="1442097"/>
                  </a:lnTo>
                  <a:lnTo>
                    <a:pt x="1815846" y="1436154"/>
                  </a:lnTo>
                  <a:lnTo>
                    <a:pt x="1809597" y="1432229"/>
                  </a:lnTo>
                  <a:lnTo>
                    <a:pt x="1801977" y="1430820"/>
                  </a:lnTo>
                  <a:lnTo>
                    <a:pt x="1794522" y="1432229"/>
                  </a:lnTo>
                  <a:lnTo>
                    <a:pt x="1788604" y="1436154"/>
                  </a:lnTo>
                  <a:lnTo>
                    <a:pt x="1784692" y="1442097"/>
                  </a:lnTo>
                  <a:lnTo>
                    <a:pt x="1783295" y="1449565"/>
                  </a:lnTo>
                  <a:lnTo>
                    <a:pt x="1784692" y="1457071"/>
                  </a:lnTo>
                  <a:lnTo>
                    <a:pt x="1788604" y="1463281"/>
                  </a:lnTo>
                  <a:lnTo>
                    <a:pt x="1794522" y="1467497"/>
                  </a:lnTo>
                  <a:lnTo>
                    <a:pt x="1801977" y="1469059"/>
                  </a:lnTo>
                  <a:lnTo>
                    <a:pt x="1809597" y="1467497"/>
                  </a:lnTo>
                  <a:lnTo>
                    <a:pt x="1815846" y="1463281"/>
                  </a:lnTo>
                  <a:lnTo>
                    <a:pt x="1820075" y="1457071"/>
                  </a:lnTo>
                  <a:lnTo>
                    <a:pt x="1821637" y="1449565"/>
                  </a:lnTo>
                  <a:close/>
                </a:path>
                <a:path w="1871979" h="1631314">
                  <a:moveTo>
                    <a:pt x="1821637" y="759688"/>
                  </a:moveTo>
                  <a:lnTo>
                    <a:pt x="1820075" y="752208"/>
                  </a:lnTo>
                  <a:lnTo>
                    <a:pt x="1815846" y="746252"/>
                  </a:lnTo>
                  <a:lnTo>
                    <a:pt x="1809597" y="742315"/>
                  </a:lnTo>
                  <a:lnTo>
                    <a:pt x="1801977" y="740905"/>
                  </a:lnTo>
                  <a:lnTo>
                    <a:pt x="1794522" y="742315"/>
                  </a:lnTo>
                  <a:lnTo>
                    <a:pt x="1788604" y="746252"/>
                  </a:lnTo>
                  <a:lnTo>
                    <a:pt x="1784692" y="752208"/>
                  </a:lnTo>
                  <a:lnTo>
                    <a:pt x="1783295" y="759688"/>
                  </a:lnTo>
                  <a:lnTo>
                    <a:pt x="1784692" y="767181"/>
                  </a:lnTo>
                  <a:lnTo>
                    <a:pt x="1788604" y="773366"/>
                  </a:lnTo>
                  <a:lnTo>
                    <a:pt x="1794522" y="777582"/>
                  </a:lnTo>
                  <a:lnTo>
                    <a:pt x="1801977" y="779145"/>
                  </a:lnTo>
                  <a:lnTo>
                    <a:pt x="1809597" y="777582"/>
                  </a:lnTo>
                  <a:lnTo>
                    <a:pt x="1815846" y="773366"/>
                  </a:lnTo>
                  <a:lnTo>
                    <a:pt x="1820075" y="767181"/>
                  </a:lnTo>
                  <a:lnTo>
                    <a:pt x="1821637" y="759688"/>
                  </a:lnTo>
                  <a:close/>
                </a:path>
                <a:path w="1871979" h="1631314">
                  <a:moveTo>
                    <a:pt x="1871713" y="541883"/>
                  </a:moveTo>
                  <a:lnTo>
                    <a:pt x="1870290" y="534416"/>
                  </a:lnTo>
                  <a:lnTo>
                    <a:pt x="1866353" y="528485"/>
                  </a:lnTo>
                  <a:lnTo>
                    <a:pt x="1860410" y="524573"/>
                  </a:lnTo>
                  <a:lnTo>
                    <a:pt x="1852942" y="523163"/>
                  </a:lnTo>
                  <a:lnTo>
                    <a:pt x="1845487" y="524573"/>
                  </a:lnTo>
                  <a:lnTo>
                    <a:pt x="1839556" y="528485"/>
                  </a:lnTo>
                  <a:lnTo>
                    <a:pt x="1835658" y="534416"/>
                  </a:lnTo>
                  <a:lnTo>
                    <a:pt x="1834248" y="541883"/>
                  </a:lnTo>
                  <a:lnTo>
                    <a:pt x="1835658" y="549414"/>
                  </a:lnTo>
                  <a:lnTo>
                    <a:pt x="1839556" y="555625"/>
                  </a:lnTo>
                  <a:lnTo>
                    <a:pt x="1845487" y="559854"/>
                  </a:lnTo>
                  <a:lnTo>
                    <a:pt x="1852942" y="561416"/>
                  </a:lnTo>
                  <a:lnTo>
                    <a:pt x="1860410" y="559854"/>
                  </a:lnTo>
                  <a:lnTo>
                    <a:pt x="1866353" y="555625"/>
                  </a:lnTo>
                  <a:lnTo>
                    <a:pt x="1870290" y="549414"/>
                  </a:lnTo>
                  <a:lnTo>
                    <a:pt x="1871713" y="541883"/>
                  </a:lnTo>
                  <a:close/>
                </a:path>
              </a:pathLst>
            </a:custGeom>
            <a:solidFill>
              <a:srgbClr val="0D0000"/>
            </a:solidFill>
          </p:spPr>
          <p:txBody>
            <a:bodyPr wrap="square" lIns="0" tIns="0" rIns="0" bIns="0" rtlCol="0"/>
            <a:lstStyle/>
            <a:p>
              <a:endParaRPr/>
            </a:p>
          </p:txBody>
        </p:sp>
        <p:sp>
          <p:nvSpPr>
            <p:cNvPr id="195" name="object 195"/>
            <p:cNvSpPr/>
            <p:nvPr/>
          </p:nvSpPr>
          <p:spPr>
            <a:xfrm>
              <a:off x="3871914" y="3133715"/>
              <a:ext cx="22860" cy="1270"/>
            </a:xfrm>
            <a:custGeom>
              <a:avLst/>
              <a:gdLst/>
              <a:ahLst/>
              <a:cxnLst/>
              <a:rect l="l" t="t" r="r" b="b"/>
              <a:pathLst>
                <a:path w="22860" h="1269">
                  <a:moveTo>
                    <a:pt x="-2690" y="464"/>
                  </a:moveTo>
                  <a:lnTo>
                    <a:pt x="24943" y="464"/>
                  </a:lnTo>
                </a:path>
              </a:pathLst>
            </a:custGeom>
            <a:ln w="6309">
              <a:solidFill>
                <a:srgbClr val="000000"/>
              </a:solidFill>
            </a:ln>
          </p:spPr>
          <p:txBody>
            <a:bodyPr wrap="square" lIns="0" tIns="0" rIns="0" bIns="0" rtlCol="0"/>
            <a:lstStyle/>
            <a:p>
              <a:endParaRPr/>
            </a:p>
          </p:txBody>
        </p:sp>
        <p:sp>
          <p:nvSpPr>
            <p:cNvPr id="196" name="object 196"/>
            <p:cNvSpPr/>
            <p:nvPr/>
          </p:nvSpPr>
          <p:spPr>
            <a:xfrm>
              <a:off x="3871913" y="2565994"/>
              <a:ext cx="22860" cy="379095"/>
            </a:xfrm>
            <a:custGeom>
              <a:avLst/>
              <a:gdLst/>
              <a:ahLst/>
              <a:cxnLst/>
              <a:rect l="l" t="t" r="r" b="b"/>
              <a:pathLst>
                <a:path w="22860" h="379094">
                  <a:moveTo>
                    <a:pt x="0" y="378542"/>
                  </a:moveTo>
                  <a:lnTo>
                    <a:pt x="22253" y="378542"/>
                  </a:lnTo>
                </a:path>
                <a:path w="22860" h="379094">
                  <a:moveTo>
                    <a:pt x="0" y="189364"/>
                  </a:moveTo>
                  <a:lnTo>
                    <a:pt x="22253" y="189364"/>
                  </a:lnTo>
                </a:path>
                <a:path w="22860" h="379094">
                  <a:moveTo>
                    <a:pt x="0" y="0"/>
                  </a:moveTo>
                  <a:lnTo>
                    <a:pt x="22253" y="0"/>
                  </a:lnTo>
                </a:path>
              </a:pathLst>
            </a:custGeom>
            <a:ln w="5378">
              <a:solidFill>
                <a:srgbClr val="000000"/>
              </a:solidFill>
            </a:ln>
          </p:spPr>
          <p:txBody>
            <a:bodyPr wrap="square" lIns="0" tIns="0" rIns="0" bIns="0" rtlCol="0"/>
            <a:lstStyle/>
            <a:p>
              <a:endParaRPr/>
            </a:p>
          </p:txBody>
        </p:sp>
        <p:sp>
          <p:nvSpPr>
            <p:cNvPr id="197" name="object 197"/>
            <p:cNvSpPr/>
            <p:nvPr/>
          </p:nvSpPr>
          <p:spPr>
            <a:xfrm>
              <a:off x="3871913" y="2376778"/>
              <a:ext cx="22860" cy="1270"/>
            </a:xfrm>
            <a:custGeom>
              <a:avLst/>
              <a:gdLst/>
              <a:ahLst/>
              <a:cxnLst/>
              <a:rect l="l" t="t" r="r" b="b"/>
              <a:pathLst>
                <a:path w="22860" h="1269">
                  <a:moveTo>
                    <a:pt x="-2690" y="482"/>
                  </a:moveTo>
                  <a:lnTo>
                    <a:pt x="24943" y="482"/>
                  </a:lnTo>
                </a:path>
              </a:pathLst>
            </a:custGeom>
            <a:ln w="6346">
              <a:solidFill>
                <a:srgbClr val="000000"/>
              </a:solidFill>
            </a:ln>
          </p:spPr>
          <p:txBody>
            <a:bodyPr wrap="square" lIns="0" tIns="0" rIns="0" bIns="0" rtlCol="0"/>
            <a:lstStyle/>
            <a:p>
              <a:endParaRPr/>
            </a:p>
          </p:txBody>
        </p:sp>
        <p:sp>
          <p:nvSpPr>
            <p:cNvPr id="198" name="object 198"/>
            <p:cNvSpPr/>
            <p:nvPr/>
          </p:nvSpPr>
          <p:spPr>
            <a:xfrm>
              <a:off x="3871913" y="2181325"/>
              <a:ext cx="22860" cy="1270"/>
            </a:xfrm>
            <a:custGeom>
              <a:avLst/>
              <a:gdLst/>
              <a:ahLst/>
              <a:cxnLst/>
              <a:rect l="l" t="t" r="r" b="b"/>
              <a:pathLst>
                <a:path w="22860" h="1269">
                  <a:moveTo>
                    <a:pt x="-2690" y="445"/>
                  </a:moveTo>
                  <a:lnTo>
                    <a:pt x="24943" y="445"/>
                  </a:lnTo>
                </a:path>
              </a:pathLst>
            </a:custGeom>
            <a:ln w="6272">
              <a:solidFill>
                <a:srgbClr val="000000"/>
              </a:solidFill>
            </a:ln>
          </p:spPr>
          <p:txBody>
            <a:bodyPr wrap="square" lIns="0" tIns="0" rIns="0" bIns="0" rtlCol="0"/>
            <a:lstStyle/>
            <a:p>
              <a:endParaRPr/>
            </a:p>
          </p:txBody>
        </p:sp>
        <p:sp>
          <p:nvSpPr>
            <p:cNvPr id="199" name="object 199"/>
            <p:cNvSpPr/>
            <p:nvPr/>
          </p:nvSpPr>
          <p:spPr>
            <a:xfrm>
              <a:off x="3871913" y="1614718"/>
              <a:ext cx="22860" cy="378460"/>
            </a:xfrm>
            <a:custGeom>
              <a:avLst/>
              <a:gdLst/>
              <a:ahLst/>
              <a:cxnLst/>
              <a:rect l="l" t="t" r="r" b="b"/>
              <a:pathLst>
                <a:path w="22860" h="378460">
                  <a:moveTo>
                    <a:pt x="0" y="378356"/>
                  </a:moveTo>
                  <a:lnTo>
                    <a:pt x="22253" y="378356"/>
                  </a:lnTo>
                </a:path>
                <a:path w="22860" h="378460">
                  <a:moveTo>
                    <a:pt x="0" y="189141"/>
                  </a:moveTo>
                  <a:lnTo>
                    <a:pt x="22253" y="189141"/>
                  </a:lnTo>
                </a:path>
                <a:path w="22860" h="378460">
                  <a:moveTo>
                    <a:pt x="0" y="0"/>
                  </a:moveTo>
                  <a:lnTo>
                    <a:pt x="22253" y="0"/>
                  </a:lnTo>
                </a:path>
              </a:pathLst>
            </a:custGeom>
            <a:ln w="5378">
              <a:solidFill>
                <a:srgbClr val="000000"/>
              </a:solidFill>
            </a:ln>
          </p:spPr>
          <p:txBody>
            <a:bodyPr wrap="square" lIns="0" tIns="0" rIns="0" bIns="0" rtlCol="0"/>
            <a:lstStyle/>
            <a:p>
              <a:endParaRPr/>
            </a:p>
          </p:txBody>
        </p:sp>
      </p:grpSp>
      <p:sp>
        <p:nvSpPr>
          <p:cNvPr id="200" name="object 200"/>
          <p:cNvSpPr txBox="1"/>
          <p:nvPr/>
        </p:nvSpPr>
        <p:spPr>
          <a:xfrm>
            <a:off x="947958" y="1676020"/>
            <a:ext cx="927783" cy="313964"/>
          </a:xfrm>
          <a:prstGeom prst="rect">
            <a:avLst/>
          </a:prstGeom>
        </p:spPr>
        <p:txBody>
          <a:bodyPr vert="horz" wrap="square" lIns="0" tIns="11208" rIns="0" bIns="0" rtlCol="0">
            <a:spAutoFit/>
          </a:bodyPr>
          <a:lstStyle/>
          <a:p>
            <a:pPr algn="ctr">
              <a:spcBef>
                <a:spcPts val="88"/>
              </a:spcBef>
              <a:tabLst>
                <a:tab pos="393563" algn="l"/>
                <a:tab pos="497638" algn="l"/>
                <a:tab pos="618365" algn="l"/>
                <a:tab pos="739732" algn="l"/>
                <a:tab pos="863021" algn="l"/>
              </a:tabLst>
            </a:pPr>
            <a:r>
              <a:rPr sz="300" spc="5" dirty="0">
                <a:latin typeface="Arial MT"/>
                <a:cs typeface="Arial MT"/>
              </a:rPr>
              <a:t>-0.6    </a:t>
            </a:r>
            <a:r>
              <a:rPr sz="300" spc="45" dirty="0">
                <a:latin typeface="Arial MT"/>
                <a:cs typeface="Arial MT"/>
              </a:rPr>
              <a:t> </a:t>
            </a:r>
            <a:r>
              <a:rPr sz="300" spc="5" dirty="0">
                <a:latin typeface="Arial MT"/>
                <a:cs typeface="Arial MT"/>
              </a:rPr>
              <a:t>-0.4    </a:t>
            </a:r>
            <a:r>
              <a:rPr sz="300" spc="45" dirty="0">
                <a:latin typeface="Arial MT"/>
                <a:cs typeface="Arial MT"/>
              </a:rPr>
              <a:t> </a:t>
            </a:r>
            <a:r>
              <a:rPr sz="300" spc="5" dirty="0">
                <a:latin typeface="Arial MT"/>
                <a:cs typeface="Arial MT"/>
              </a:rPr>
              <a:t>-0.2	</a:t>
            </a:r>
            <a:r>
              <a:rPr sz="300" spc="8" dirty="0">
                <a:latin typeface="Arial MT"/>
                <a:cs typeface="Arial MT"/>
              </a:rPr>
              <a:t>0	0.2	0.4	0.6	0.8</a:t>
            </a:r>
            <a:endParaRPr sz="300">
              <a:latin typeface="Arial MT"/>
              <a:cs typeface="Arial MT"/>
            </a:endParaRPr>
          </a:p>
          <a:p>
            <a:pPr marR="114322" algn="ctr">
              <a:spcBef>
                <a:spcPts val="45"/>
              </a:spcBef>
            </a:pPr>
            <a:r>
              <a:rPr sz="300" spc="5" dirty="0">
                <a:latin typeface="Arial MT"/>
                <a:cs typeface="Arial MT"/>
              </a:rPr>
              <a:t>W(1,j)</a:t>
            </a:r>
            <a:endParaRPr sz="300">
              <a:latin typeface="Arial MT"/>
              <a:cs typeface="Arial MT"/>
            </a:endParaRPr>
          </a:p>
          <a:p>
            <a:pPr marR="139941" algn="ctr">
              <a:spcBef>
                <a:spcPts val="182"/>
              </a:spcBef>
            </a:pPr>
            <a:r>
              <a:rPr sz="600" b="1" dirty="0">
                <a:solidFill>
                  <a:srgbClr val="004700"/>
                </a:solidFill>
                <a:latin typeface="Arial"/>
                <a:cs typeface="Arial"/>
              </a:rPr>
              <a:t>Initial</a:t>
            </a:r>
            <a:r>
              <a:rPr sz="600" b="1" spc="-38" dirty="0">
                <a:solidFill>
                  <a:srgbClr val="004700"/>
                </a:solidFill>
                <a:latin typeface="Arial"/>
                <a:cs typeface="Arial"/>
              </a:rPr>
              <a:t> </a:t>
            </a:r>
            <a:r>
              <a:rPr sz="600" b="1" dirty="0">
                <a:solidFill>
                  <a:srgbClr val="004700"/>
                </a:solidFill>
                <a:latin typeface="Arial"/>
                <a:cs typeface="Arial"/>
              </a:rPr>
              <a:t>random</a:t>
            </a:r>
            <a:r>
              <a:rPr sz="600" b="1" spc="-15" dirty="0">
                <a:solidFill>
                  <a:srgbClr val="004700"/>
                </a:solidFill>
                <a:latin typeface="Arial"/>
                <a:cs typeface="Arial"/>
              </a:rPr>
              <a:t> </a:t>
            </a:r>
            <a:r>
              <a:rPr sz="600" b="1" dirty="0">
                <a:solidFill>
                  <a:srgbClr val="004700"/>
                </a:solidFill>
                <a:latin typeface="Arial"/>
                <a:cs typeface="Arial"/>
              </a:rPr>
              <a:t>network</a:t>
            </a:r>
            <a:endParaRPr sz="600">
              <a:latin typeface="Arial"/>
              <a:cs typeface="Arial"/>
            </a:endParaRPr>
          </a:p>
        </p:txBody>
      </p:sp>
      <p:sp>
        <p:nvSpPr>
          <p:cNvPr id="201" name="object 201"/>
          <p:cNvSpPr txBox="1"/>
          <p:nvPr/>
        </p:nvSpPr>
        <p:spPr>
          <a:xfrm>
            <a:off x="667242" y="1549774"/>
            <a:ext cx="77475"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-0.8</a:t>
            </a:r>
            <a:endParaRPr sz="300">
              <a:latin typeface="Arial MT"/>
              <a:cs typeface="Arial MT"/>
            </a:endParaRPr>
          </a:p>
        </p:txBody>
      </p:sp>
      <p:sp>
        <p:nvSpPr>
          <p:cNvPr id="202" name="object 202"/>
          <p:cNvSpPr txBox="1"/>
          <p:nvPr/>
        </p:nvSpPr>
        <p:spPr>
          <a:xfrm>
            <a:off x="667242" y="1454308"/>
            <a:ext cx="77475"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-0.6</a:t>
            </a:r>
            <a:endParaRPr sz="300">
              <a:latin typeface="Arial MT"/>
              <a:cs typeface="Arial MT"/>
            </a:endParaRPr>
          </a:p>
        </p:txBody>
      </p:sp>
      <p:sp>
        <p:nvSpPr>
          <p:cNvPr id="203" name="object 203"/>
          <p:cNvSpPr txBox="1"/>
          <p:nvPr/>
        </p:nvSpPr>
        <p:spPr>
          <a:xfrm>
            <a:off x="667242" y="1358731"/>
            <a:ext cx="77475"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-0.4</a:t>
            </a:r>
            <a:endParaRPr sz="300">
              <a:latin typeface="Arial MT"/>
              <a:cs typeface="Arial MT"/>
            </a:endParaRPr>
          </a:p>
        </p:txBody>
      </p:sp>
      <p:sp>
        <p:nvSpPr>
          <p:cNvPr id="204" name="object 204"/>
          <p:cNvSpPr txBox="1"/>
          <p:nvPr/>
        </p:nvSpPr>
        <p:spPr>
          <a:xfrm>
            <a:off x="667242" y="1263285"/>
            <a:ext cx="77475"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-0.2</a:t>
            </a:r>
            <a:endParaRPr sz="300">
              <a:latin typeface="Arial MT"/>
              <a:cs typeface="Arial MT"/>
            </a:endParaRPr>
          </a:p>
        </p:txBody>
      </p:sp>
      <p:sp>
        <p:nvSpPr>
          <p:cNvPr id="205" name="object 205"/>
          <p:cNvSpPr txBox="1"/>
          <p:nvPr/>
        </p:nvSpPr>
        <p:spPr>
          <a:xfrm>
            <a:off x="709202" y="1167801"/>
            <a:ext cx="33615"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a:t>
            </a:r>
            <a:endParaRPr sz="300">
              <a:latin typeface="Arial MT"/>
              <a:cs typeface="Arial MT"/>
            </a:endParaRPr>
          </a:p>
        </p:txBody>
      </p:sp>
      <p:sp>
        <p:nvSpPr>
          <p:cNvPr id="206" name="object 206"/>
          <p:cNvSpPr txBox="1"/>
          <p:nvPr/>
        </p:nvSpPr>
        <p:spPr>
          <a:xfrm>
            <a:off x="678550" y="1069619"/>
            <a:ext cx="64990"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0.2</a:t>
            </a:r>
            <a:endParaRPr sz="300">
              <a:latin typeface="Arial MT"/>
              <a:cs typeface="Arial MT"/>
            </a:endParaRPr>
          </a:p>
        </p:txBody>
      </p:sp>
      <p:sp>
        <p:nvSpPr>
          <p:cNvPr id="207" name="object 207"/>
          <p:cNvSpPr txBox="1"/>
          <p:nvPr/>
        </p:nvSpPr>
        <p:spPr>
          <a:xfrm>
            <a:off x="678550" y="974173"/>
            <a:ext cx="64990"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0.4</a:t>
            </a:r>
            <a:endParaRPr sz="300">
              <a:latin typeface="Arial MT"/>
              <a:cs typeface="Arial MT"/>
            </a:endParaRPr>
          </a:p>
        </p:txBody>
      </p:sp>
      <p:sp>
        <p:nvSpPr>
          <p:cNvPr id="208" name="object 208"/>
          <p:cNvSpPr txBox="1"/>
          <p:nvPr/>
        </p:nvSpPr>
        <p:spPr>
          <a:xfrm>
            <a:off x="678550" y="878689"/>
            <a:ext cx="64990"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0.6</a:t>
            </a:r>
            <a:endParaRPr sz="300">
              <a:latin typeface="Arial MT"/>
              <a:cs typeface="Arial MT"/>
            </a:endParaRPr>
          </a:p>
        </p:txBody>
      </p:sp>
      <p:sp>
        <p:nvSpPr>
          <p:cNvPr id="209" name="object 209"/>
          <p:cNvSpPr txBox="1"/>
          <p:nvPr/>
        </p:nvSpPr>
        <p:spPr>
          <a:xfrm>
            <a:off x="678550" y="783130"/>
            <a:ext cx="64990"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0.8</a:t>
            </a:r>
            <a:endParaRPr sz="300">
              <a:latin typeface="Arial MT"/>
              <a:cs typeface="Arial MT"/>
            </a:endParaRPr>
          </a:p>
        </p:txBody>
      </p:sp>
      <p:sp>
        <p:nvSpPr>
          <p:cNvPr id="210" name="object 210"/>
          <p:cNvSpPr txBox="1"/>
          <p:nvPr/>
        </p:nvSpPr>
        <p:spPr>
          <a:xfrm>
            <a:off x="709202" y="687197"/>
            <a:ext cx="33615"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1</a:t>
            </a:r>
            <a:endParaRPr sz="300">
              <a:latin typeface="Arial MT"/>
              <a:cs typeface="Arial MT"/>
            </a:endParaRPr>
          </a:p>
        </p:txBody>
      </p:sp>
      <p:sp>
        <p:nvSpPr>
          <p:cNvPr id="211" name="object 211"/>
          <p:cNvSpPr txBox="1"/>
          <p:nvPr/>
        </p:nvSpPr>
        <p:spPr>
          <a:xfrm>
            <a:off x="612837" y="1146140"/>
            <a:ext cx="92333" cy="112474"/>
          </a:xfrm>
          <a:prstGeom prst="rect">
            <a:avLst/>
          </a:prstGeom>
        </p:spPr>
        <p:txBody>
          <a:bodyPr vert="vert270" wrap="square" lIns="0" tIns="4803" rIns="0" bIns="0" rtlCol="0">
            <a:spAutoFit/>
          </a:bodyPr>
          <a:lstStyle/>
          <a:p>
            <a:pPr marL="6405">
              <a:spcBef>
                <a:spcPts val="38"/>
              </a:spcBef>
            </a:pPr>
            <a:r>
              <a:rPr sz="300" dirty="0">
                <a:latin typeface="Arial MT"/>
                <a:cs typeface="Arial MT"/>
              </a:rPr>
              <a:t>W(2,</a:t>
            </a:r>
            <a:r>
              <a:rPr sz="300" spc="-3" dirty="0">
                <a:latin typeface="Arial MT"/>
                <a:cs typeface="Arial MT"/>
              </a:rPr>
              <a:t>j</a:t>
            </a:r>
            <a:r>
              <a:rPr sz="300" dirty="0">
                <a:latin typeface="Arial MT"/>
                <a:cs typeface="Arial MT"/>
              </a:rPr>
              <a:t>)</a:t>
            </a:r>
            <a:endParaRPr sz="300">
              <a:latin typeface="Arial MT"/>
              <a:cs typeface="Arial MT"/>
            </a:endParaRPr>
          </a:p>
        </p:txBody>
      </p:sp>
      <p:grpSp>
        <p:nvGrpSpPr>
          <p:cNvPr id="212" name="object 212"/>
          <p:cNvGrpSpPr/>
          <p:nvPr/>
        </p:nvGrpSpPr>
        <p:grpSpPr>
          <a:xfrm>
            <a:off x="2668855" y="717900"/>
            <a:ext cx="1219115" cy="960358"/>
            <a:chOff x="5293597" y="1422627"/>
            <a:chExt cx="2418080" cy="1903095"/>
          </a:xfrm>
        </p:grpSpPr>
        <p:sp>
          <p:nvSpPr>
            <p:cNvPr id="213" name="object 213"/>
            <p:cNvSpPr/>
            <p:nvPr/>
          </p:nvSpPr>
          <p:spPr>
            <a:xfrm>
              <a:off x="5296288" y="1425316"/>
              <a:ext cx="2407285" cy="1891664"/>
            </a:xfrm>
            <a:custGeom>
              <a:avLst/>
              <a:gdLst/>
              <a:ahLst/>
              <a:cxnLst/>
              <a:rect l="l" t="t" r="r" b="b"/>
              <a:pathLst>
                <a:path w="2407284" h="1891664">
                  <a:moveTo>
                    <a:pt x="0" y="1891264"/>
                  </a:moveTo>
                  <a:lnTo>
                    <a:pt x="2406966" y="1891264"/>
                  </a:lnTo>
                  <a:lnTo>
                    <a:pt x="2406966" y="0"/>
                  </a:lnTo>
                  <a:lnTo>
                    <a:pt x="0" y="0"/>
                  </a:lnTo>
                  <a:lnTo>
                    <a:pt x="0" y="1891264"/>
                  </a:lnTo>
                  <a:close/>
                </a:path>
                <a:path w="2407284" h="1891664">
                  <a:moveTo>
                    <a:pt x="239472" y="37"/>
                  </a:moveTo>
                  <a:lnTo>
                    <a:pt x="239472" y="22463"/>
                  </a:lnTo>
                </a:path>
              </a:pathLst>
            </a:custGeom>
            <a:ln w="5378">
              <a:solidFill>
                <a:srgbClr val="000000"/>
              </a:solidFill>
            </a:ln>
          </p:spPr>
          <p:txBody>
            <a:bodyPr wrap="square" lIns="0" tIns="0" rIns="0" bIns="0" rtlCol="0"/>
            <a:lstStyle/>
            <a:p>
              <a:endParaRPr/>
            </a:p>
          </p:txBody>
        </p:sp>
        <p:sp>
          <p:nvSpPr>
            <p:cNvPr id="214" name="object 214"/>
            <p:cNvSpPr/>
            <p:nvPr/>
          </p:nvSpPr>
          <p:spPr>
            <a:xfrm>
              <a:off x="6260313" y="1425354"/>
              <a:ext cx="1270" cy="22860"/>
            </a:xfrm>
            <a:custGeom>
              <a:avLst/>
              <a:gdLst/>
              <a:ahLst/>
              <a:cxnLst/>
              <a:rect l="l" t="t" r="r" b="b"/>
              <a:pathLst>
                <a:path w="1270" h="22859">
                  <a:moveTo>
                    <a:pt x="445" y="-2687"/>
                  </a:moveTo>
                  <a:lnTo>
                    <a:pt x="445" y="25114"/>
                  </a:lnTo>
                </a:path>
              </a:pathLst>
            </a:custGeom>
            <a:ln w="6265">
              <a:solidFill>
                <a:srgbClr val="000000"/>
              </a:solidFill>
            </a:ln>
          </p:spPr>
          <p:txBody>
            <a:bodyPr wrap="square" lIns="0" tIns="0" rIns="0" bIns="0" rtlCol="0"/>
            <a:lstStyle/>
            <a:p>
              <a:endParaRPr/>
            </a:p>
          </p:txBody>
        </p:sp>
        <p:sp>
          <p:nvSpPr>
            <p:cNvPr id="215" name="object 215"/>
            <p:cNvSpPr/>
            <p:nvPr/>
          </p:nvSpPr>
          <p:spPr>
            <a:xfrm>
              <a:off x="5535761" y="1425354"/>
              <a:ext cx="1934845" cy="1898014"/>
            </a:xfrm>
            <a:custGeom>
              <a:avLst/>
              <a:gdLst/>
              <a:ahLst/>
              <a:cxnLst/>
              <a:rect l="l" t="t" r="r" b="b"/>
              <a:pathLst>
                <a:path w="1934845" h="1898014">
                  <a:moveTo>
                    <a:pt x="1934303" y="0"/>
                  </a:moveTo>
                  <a:lnTo>
                    <a:pt x="1934303" y="23169"/>
                  </a:lnTo>
                </a:path>
                <a:path w="1934845" h="1898014">
                  <a:moveTo>
                    <a:pt x="0" y="1897539"/>
                  </a:moveTo>
                  <a:lnTo>
                    <a:pt x="0" y="1876189"/>
                  </a:lnTo>
                </a:path>
                <a:path w="1934845" h="1898014">
                  <a:moveTo>
                    <a:pt x="245814" y="1897539"/>
                  </a:moveTo>
                  <a:lnTo>
                    <a:pt x="245814" y="1875261"/>
                  </a:lnTo>
                </a:path>
              </a:pathLst>
            </a:custGeom>
            <a:ln w="5378">
              <a:solidFill>
                <a:srgbClr val="000000"/>
              </a:solidFill>
            </a:ln>
          </p:spPr>
          <p:txBody>
            <a:bodyPr wrap="square" lIns="0" tIns="0" rIns="0" bIns="0" rtlCol="0"/>
            <a:lstStyle/>
            <a:p>
              <a:endParaRPr/>
            </a:p>
          </p:txBody>
        </p:sp>
        <p:sp>
          <p:nvSpPr>
            <p:cNvPr id="216" name="object 216"/>
            <p:cNvSpPr/>
            <p:nvPr/>
          </p:nvSpPr>
          <p:spPr>
            <a:xfrm>
              <a:off x="6021019" y="3300615"/>
              <a:ext cx="1270" cy="22860"/>
            </a:xfrm>
            <a:custGeom>
              <a:avLst/>
              <a:gdLst/>
              <a:ahLst/>
              <a:cxnLst/>
              <a:rect l="l" t="t" r="r" b="b"/>
              <a:pathLst>
                <a:path w="1270" h="22860">
                  <a:moveTo>
                    <a:pt x="370" y="-2687"/>
                  </a:moveTo>
                  <a:lnTo>
                    <a:pt x="370" y="24965"/>
                  </a:lnTo>
                </a:path>
              </a:pathLst>
            </a:custGeom>
            <a:ln w="6116">
              <a:solidFill>
                <a:srgbClr val="000000"/>
              </a:solidFill>
            </a:ln>
          </p:spPr>
          <p:txBody>
            <a:bodyPr wrap="square" lIns="0" tIns="0" rIns="0" bIns="0" rtlCol="0"/>
            <a:lstStyle/>
            <a:p>
              <a:endParaRPr/>
            </a:p>
          </p:txBody>
        </p:sp>
        <p:sp>
          <p:nvSpPr>
            <p:cNvPr id="217" name="object 217"/>
            <p:cNvSpPr/>
            <p:nvPr/>
          </p:nvSpPr>
          <p:spPr>
            <a:xfrm>
              <a:off x="6261203" y="3300615"/>
              <a:ext cx="0" cy="22860"/>
            </a:xfrm>
            <a:custGeom>
              <a:avLst/>
              <a:gdLst/>
              <a:ahLst/>
              <a:cxnLst/>
              <a:rect l="l" t="t" r="r" b="b"/>
              <a:pathLst>
                <a:path h="22860">
                  <a:moveTo>
                    <a:pt x="0" y="22278"/>
                  </a:moveTo>
                  <a:lnTo>
                    <a:pt x="0" y="0"/>
                  </a:lnTo>
                </a:path>
              </a:pathLst>
            </a:custGeom>
            <a:ln w="5375">
              <a:solidFill>
                <a:srgbClr val="000000"/>
              </a:solidFill>
            </a:ln>
          </p:spPr>
          <p:txBody>
            <a:bodyPr wrap="square" lIns="0" tIns="0" rIns="0" bIns="0" rtlCol="0"/>
            <a:lstStyle/>
            <a:p>
              <a:endParaRPr/>
            </a:p>
          </p:txBody>
        </p:sp>
        <p:sp>
          <p:nvSpPr>
            <p:cNvPr id="218" name="object 218"/>
            <p:cNvSpPr/>
            <p:nvPr/>
          </p:nvSpPr>
          <p:spPr>
            <a:xfrm>
              <a:off x="6506061" y="3300615"/>
              <a:ext cx="1270" cy="22860"/>
            </a:xfrm>
            <a:custGeom>
              <a:avLst/>
              <a:gdLst/>
              <a:ahLst/>
              <a:cxnLst/>
              <a:rect l="l" t="t" r="r" b="b"/>
              <a:pathLst>
                <a:path w="1270" h="22860">
                  <a:moveTo>
                    <a:pt x="482" y="-2687"/>
                  </a:moveTo>
                  <a:lnTo>
                    <a:pt x="482" y="24965"/>
                  </a:lnTo>
                </a:path>
              </a:pathLst>
            </a:custGeom>
            <a:ln w="6339">
              <a:solidFill>
                <a:srgbClr val="000000"/>
              </a:solidFill>
            </a:ln>
          </p:spPr>
          <p:txBody>
            <a:bodyPr wrap="square" lIns="0" tIns="0" rIns="0" bIns="0" rtlCol="0"/>
            <a:lstStyle/>
            <a:p>
              <a:endParaRPr/>
            </a:p>
          </p:txBody>
        </p:sp>
        <p:sp>
          <p:nvSpPr>
            <p:cNvPr id="219" name="object 219"/>
            <p:cNvSpPr/>
            <p:nvPr/>
          </p:nvSpPr>
          <p:spPr>
            <a:xfrm>
              <a:off x="6746469" y="3300615"/>
              <a:ext cx="723900" cy="22860"/>
            </a:xfrm>
            <a:custGeom>
              <a:avLst/>
              <a:gdLst/>
              <a:ahLst/>
              <a:cxnLst/>
              <a:rect l="l" t="t" r="r" b="b"/>
              <a:pathLst>
                <a:path w="723900" h="22860">
                  <a:moveTo>
                    <a:pt x="0" y="22278"/>
                  </a:moveTo>
                  <a:lnTo>
                    <a:pt x="0" y="0"/>
                  </a:lnTo>
                </a:path>
                <a:path w="723900" h="22860">
                  <a:moveTo>
                    <a:pt x="239517" y="22278"/>
                  </a:moveTo>
                  <a:lnTo>
                    <a:pt x="239517" y="0"/>
                  </a:lnTo>
                </a:path>
                <a:path w="723900" h="22860">
                  <a:moveTo>
                    <a:pt x="478737" y="22278"/>
                  </a:moveTo>
                  <a:lnTo>
                    <a:pt x="478737" y="0"/>
                  </a:lnTo>
                </a:path>
                <a:path w="723900" h="22860">
                  <a:moveTo>
                    <a:pt x="723595" y="22278"/>
                  </a:moveTo>
                  <a:lnTo>
                    <a:pt x="723595" y="0"/>
                  </a:lnTo>
                </a:path>
              </a:pathLst>
            </a:custGeom>
            <a:ln w="5378">
              <a:solidFill>
                <a:srgbClr val="000000"/>
              </a:solidFill>
            </a:ln>
          </p:spPr>
          <p:txBody>
            <a:bodyPr wrap="square" lIns="0" tIns="0" rIns="0" bIns="0" rtlCol="0"/>
            <a:lstStyle/>
            <a:p>
              <a:endParaRPr/>
            </a:p>
          </p:txBody>
        </p:sp>
        <p:sp>
          <p:nvSpPr>
            <p:cNvPr id="220" name="object 220"/>
            <p:cNvSpPr/>
            <p:nvPr/>
          </p:nvSpPr>
          <p:spPr>
            <a:xfrm>
              <a:off x="5296288" y="3133714"/>
              <a:ext cx="22860" cy="1270"/>
            </a:xfrm>
            <a:custGeom>
              <a:avLst/>
              <a:gdLst/>
              <a:ahLst/>
              <a:cxnLst/>
              <a:rect l="l" t="t" r="r" b="b"/>
              <a:pathLst>
                <a:path w="22860" h="1269">
                  <a:moveTo>
                    <a:pt x="-2690" y="464"/>
                  </a:moveTo>
                  <a:lnTo>
                    <a:pt x="25121" y="464"/>
                  </a:lnTo>
                </a:path>
              </a:pathLst>
            </a:custGeom>
            <a:ln w="6309">
              <a:solidFill>
                <a:srgbClr val="000000"/>
              </a:solidFill>
            </a:ln>
          </p:spPr>
          <p:txBody>
            <a:bodyPr wrap="square" lIns="0" tIns="0" rIns="0" bIns="0" rtlCol="0"/>
            <a:lstStyle/>
            <a:p>
              <a:endParaRPr/>
            </a:p>
          </p:txBody>
        </p:sp>
        <p:sp>
          <p:nvSpPr>
            <p:cNvPr id="221" name="object 221"/>
            <p:cNvSpPr/>
            <p:nvPr/>
          </p:nvSpPr>
          <p:spPr>
            <a:xfrm>
              <a:off x="5296288" y="2376778"/>
              <a:ext cx="22860" cy="568325"/>
            </a:xfrm>
            <a:custGeom>
              <a:avLst/>
              <a:gdLst/>
              <a:ahLst/>
              <a:cxnLst/>
              <a:rect l="l" t="t" r="r" b="b"/>
              <a:pathLst>
                <a:path w="22860" h="568325">
                  <a:moveTo>
                    <a:pt x="0" y="567758"/>
                  </a:moveTo>
                  <a:lnTo>
                    <a:pt x="22431" y="567758"/>
                  </a:lnTo>
                </a:path>
                <a:path w="22860" h="568325">
                  <a:moveTo>
                    <a:pt x="0" y="378579"/>
                  </a:moveTo>
                  <a:lnTo>
                    <a:pt x="22431" y="378579"/>
                  </a:lnTo>
                </a:path>
                <a:path w="22860" h="568325">
                  <a:moveTo>
                    <a:pt x="0" y="189215"/>
                  </a:moveTo>
                  <a:lnTo>
                    <a:pt x="22431" y="189215"/>
                  </a:lnTo>
                </a:path>
                <a:path w="22860" h="568325">
                  <a:moveTo>
                    <a:pt x="0" y="0"/>
                  </a:moveTo>
                  <a:lnTo>
                    <a:pt x="22431" y="0"/>
                  </a:lnTo>
                </a:path>
              </a:pathLst>
            </a:custGeom>
            <a:ln w="5378">
              <a:solidFill>
                <a:srgbClr val="000000"/>
              </a:solidFill>
            </a:ln>
          </p:spPr>
          <p:txBody>
            <a:bodyPr wrap="square" lIns="0" tIns="0" rIns="0" bIns="0" rtlCol="0"/>
            <a:lstStyle/>
            <a:p>
              <a:endParaRPr/>
            </a:p>
          </p:txBody>
        </p:sp>
        <p:sp>
          <p:nvSpPr>
            <p:cNvPr id="222" name="object 222"/>
            <p:cNvSpPr/>
            <p:nvPr/>
          </p:nvSpPr>
          <p:spPr>
            <a:xfrm>
              <a:off x="5296288" y="2181325"/>
              <a:ext cx="22860" cy="1270"/>
            </a:xfrm>
            <a:custGeom>
              <a:avLst/>
              <a:gdLst/>
              <a:ahLst/>
              <a:cxnLst/>
              <a:rect l="l" t="t" r="r" b="b"/>
              <a:pathLst>
                <a:path w="22860" h="1269">
                  <a:moveTo>
                    <a:pt x="-2690" y="445"/>
                  </a:moveTo>
                  <a:lnTo>
                    <a:pt x="25121" y="445"/>
                  </a:lnTo>
                </a:path>
              </a:pathLst>
            </a:custGeom>
            <a:ln w="6272">
              <a:solidFill>
                <a:srgbClr val="000000"/>
              </a:solidFill>
            </a:ln>
          </p:spPr>
          <p:txBody>
            <a:bodyPr wrap="square" lIns="0" tIns="0" rIns="0" bIns="0" rtlCol="0"/>
            <a:lstStyle/>
            <a:p>
              <a:endParaRPr/>
            </a:p>
          </p:txBody>
        </p:sp>
        <p:sp>
          <p:nvSpPr>
            <p:cNvPr id="223" name="object 223"/>
            <p:cNvSpPr/>
            <p:nvPr/>
          </p:nvSpPr>
          <p:spPr>
            <a:xfrm>
              <a:off x="5296288" y="1614718"/>
              <a:ext cx="22860" cy="378460"/>
            </a:xfrm>
            <a:custGeom>
              <a:avLst/>
              <a:gdLst/>
              <a:ahLst/>
              <a:cxnLst/>
              <a:rect l="l" t="t" r="r" b="b"/>
              <a:pathLst>
                <a:path w="22860" h="378460">
                  <a:moveTo>
                    <a:pt x="0" y="378356"/>
                  </a:moveTo>
                  <a:lnTo>
                    <a:pt x="22431" y="378356"/>
                  </a:lnTo>
                </a:path>
                <a:path w="22860" h="378460">
                  <a:moveTo>
                    <a:pt x="0" y="189141"/>
                  </a:moveTo>
                  <a:lnTo>
                    <a:pt x="22431" y="189141"/>
                  </a:lnTo>
                </a:path>
                <a:path w="22860" h="378460">
                  <a:moveTo>
                    <a:pt x="0" y="0"/>
                  </a:moveTo>
                  <a:lnTo>
                    <a:pt x="22431" y="0"/>
                  </a:lnTo>
                </a:path>
              </a:pathLst>
            </a:custGeom>
            <a:ln w="5378">
              <a:solidFill>
                <a:srgbClr val="000000"/>
              </a:solidFill>
            </a:ln>
          </p:spPr>
          <p:txBody>
            <a:bodyPr wrap="square" lIns="0" tIns="0" rIns="0" bIns="0" rtlCol="0"/>
            <a:lstStyle/>
            <a:p>
              <a:endParaRPr/>
            </a:p>
          </p:txBody>
        </p:sp>
        <p:pic>
          <p:nvPicPr>
            <p:cNvPr id="224" name="object 224"/>
            <p:cNvPicPr/>
            <p:nvPr/>
          </p:nvPicPr>
          <p:blipFill>
            <a:blip r:embed="rId3" cstate="print"/>
            <a:stretch>
              <a:fillRect/>
            </a:stretch>
          </p:blipFill>
          <p:spPr>
            <a:xfrm>
              <a:off x="5495542" y="1422666"/>
              <a:ext cx="2081856" cy="1777882"/>
            </a:xfrm>
            <a:prstGeom prst="rect">
              <a:avLst/>
            </a:prstGeom>
          </p:spPr>
        </p:pic>
        <p:sp>
          <p:nvSpPr>
            <p:cNvPr id="225" name="object 225"/>
            <p:cNvSpPr/>
            <p:nvPr/>
          </p:nvSpPr>
          <p:spPr>
            <a:xfrm>
              <a:off x="7686364" y="3133715"/>
              <a:ext cx="22860" cy="1270"/>
            </a:xfrm>
            <a:custGeom>
              <a:avLst/>
              <a:gdLst/>
              <a:ahLst/>
              <a:cxnLst/>
              <a:rect l="l" t="t" r="r" b="b"/>
              <a:pathLst>
                <a:path w="22859" h="1269">
                  <a:moveTo>
                    <a:pt x="-2690" y="464"/>
                  </a:moveTo>
                  <a:lnTo>
                    <a:pt x="24943" y="464"/>
                  </a:lnTo>
                </a:path>
              </a:pathLst>
            </a:custGeom>
            <a:ln w="6309">
              <a:solidFill>
                <a:srgbClr val="000000"/>
              </a:solidFill>
            </a:ln>
          </p:spPr>
          <p:txBody>
            <a:bodyPr wrap="square" lIns="0" tIns="0" rIns="0" bIns="0" rtlCol="0"/>
            <a:lstStyle/>
            <a:p>
              <a:endParaRPr/>
            </a:p>
          </p:txBody>
        </p:sp>
        <p:sp>
          <p:nvSpPr>
            <p:cNvPr id="226" name="object 226"/>
            <p:cNvSpPr/>
            <p:nvPr/>
          </p:nvSpPr>
          <p:spPr>
            <a:xfrm>
              <a:off x="7686364" y="2944536"/>
              <a:ext cx="22860" cy="1270"/>
            </a:xfrm>
            <a:custGeom>
              <a:avLst/>
              <a:gdLst/>
              <a:ahLst/>
              <a:cxnLst/>
              <a:rect l="l" t="t" r="r" b="b"/>
              <a:pathLst>
                <a:path w="22859" h="1269">
                  <a:moveTo>
                    <a:pt x="-2690" y="464"/>
                  </a:moveTo>
                  <a:lnTo>
                    <a:pt x="24943" y="464"/>
                  </a:lnTo>
                </a:path>
              </a:pathLst>
            </a:custGeom>
            <a:ln w="6309">
              <a:solidFill>
                <a:srgbClr val="000000"/>
              </a:solidFill>
            </a:ln>
          </p:spPr>
          <p:txBody>
            <a:bodyPr wrap="square" lIns="0" tIns="0" rIns="0" bIns="0" rtlCol="0"/>
            <a:lstStyle/>
            <a:p>
              <a:endParaRPr/>
            </a:p>
          </p:txBody>
        </p:sp>
        <p:sp>
          <p:nvSpPr>
            <p:cNvPr id="227" name="object 227"/>
            <p:cNvSpPr/>
            <p:nvPr/>
          </p:nvSpPr>
          <p:spPr>
            <a:xfrm>
              <a:off x="7686364" y="2565994"/>
              <a:ext cx="22860" cy="189865"/>
            </a:xfrm>
            <a:custGeom>
              <a:avLst/>
              <a:gdLst/>
              <a:ahLst/>
              <a:cxnLst/>
              <a:rect l="l" t="t" r="r" b="b"/>
              <a:pathLst>
                <a:path w="22859" h="189864">
                  <a:moveTo>
                    <a:pt x="0" y="189364"/>
                  </a:moveTo>
                  <a:lnTo>
                    <a:pt x="22253" y="189364"/>
                  </a:lnTo>
                </a:path>
                <a:path w="22859" h="189864">
                  <a:moveTo>
                    <a:pt x="0" y="0"/>
                  </a:moveTo>
                  <a:lnTo>
                    <a:pt x="22253" y="0"/>
                  </a:lnTo>
                </a:path>
              </a:pathLst>
            </a:custGeom>
            <a:ln w="5378">
              <a:solidFill>
                <a:srgbClr val="000000"/>
              </a:solidFill>
            </a:ln>
          </p:spPr>
          <p:txBody>
            <a:bodyPr wrap="square" lIns="0" tIns="0" rIns="0" bIns="0" rtlCol="0"/>
            <a:lstStyle/>
            <a:p>
              <a:endParaRPr/>
            </a:p>
          </p:txBody>
        </p:sp>
        <p:sp>
          <p:nvSpPr>
            <p:cNvPr id="228" name="object 228"/>
            <p:cNvSpPr/>
            <p:nvPr/>
          </p:nvSpPr>
          <p:spPr>
            <a:xfrm>
              <a:off x="7686364" y="2376778"/>
              <a:ext cx="22860" cy="1270"/>
            </a:xfrm>
            <a:custGeom>
              <a:avLst/>
              <a:gdLst/>
              <a:ahLst/>
              <a:cxnLst/>
              <a:rect l="l" t="t" r="r" b="b"/>
              <a:pathLst>
                <a:path w="22859" h="1269">
                  <a:moveTo>
                    <a:pt x="-2690" y="482"/>
                  </a:moveTo>
                  <a:lnTo>
                    <a:pt x="24943" y="482"/>
                  </a:lnTo>
                </a:path>
              </a:pathLst>
            </a:custGeom>
            <a:ln w="6346">
              <a:solidFill>
                <a:srgbClr val="000000"/>
              </a:solidFill>
            </a:ln>
          </p:spPr>
          <p:txBody>
            <a:bodyPr wrap="square" lIns="0" tIns="0" rIns="0" bIns="0" rtlCol="0"/>
            <a:lstStyle/>
            <a:p>
              <a:endParaRPr/>
            </a:p>
          </p:txBody>
        </p:sp>
        <p:sp>
          <p:nvSpPr>
            <p:cNvPr id="229" name="object 229"/>
            <p:cNvSpPr/>
            <p:nvPr/>
          </p:nvSpPr>
          <p:spPr>
            <a:xfrm>
              <a:off x="7686364" y="2181325"/>
              <a:ext cx="22860" cy="1270"/>
            </a:xfrm>
            <a:custGeom>
              <a:avLst/>
              <a:gdLst/>
              <a:ahLst/>
              <a:cxnLst/>
              <a:rect l="l" t="t" r="r" b="b"/>
              <a:pathLst>
                <a:path w="22859" h="1269">
                  <a:moveTo>
                    <a:pt x="-2690" y="445"/>
                  </a:moveTo>
                  <a:lnTo>
                    <a:pt x="24943" y="445"/>
                  </a:lnTo>
                </a:path>
              </a:pathLst>
            </a:custGeom>
            <a:ln w="6272">
              <a:solidFill>
                <a:srgbClr val="000000"/>
              </a:solidFill>
            </a:ln>
          </p:spPr>
          <p:txBody>
            <a:bodyPr wrap="square" lIns="0" tIns="0" rIns="0" bIns="0" rtlCol="0"/>
            <a:lstStyle/>
            <a:p>
              <a:endParaRPr/>
            </a:p>
          </p:txBody>
        </p:sp>
        <p:sp>
          <p:nvSpPr>
            <p:cNvPr id="230" name="object 230"/>
            <p:cNvSpPr/>
            <p:nvPr/>
          </p:nvSpPr>
          <p:spPr>
            <a:xfrm>
              <a:off x="7686364" y="1993075"/>
              <a:ext cx="22860" cy="1270"/>
            </a:xfrm>
            <a:custGeom>
              <a:avLst/>
              <a:gdLst/>
              <a:ahLst/>
              <a:cxnLst/>
              <a:rect l="l" t="t" r="r" b="b"/>
              <a:pathLst>
                <a:path w="22859" h="1269">
                  <a:moveTo>
                    <a:pt x="-2690" y="445"/>
                  </a:moveTo>
                  <a:lnTo>
                    <a:pt x="24943" y="445"/>
                  </a:lnTo>
                </a:path>
              </a:pathLst>
            </a:custGeom>
            <a:ln w="6272">
              <a:solidFill>
                <a:srgbClr val="000000"/>
              </a:solidFill>
            </a:ln>
          </p:spPr>
          <p:txBody>
            <a:bodyPr wrap="square" lIns="0" tIns="0" rIns="0" bIns="0" rtlCol="0"/>
            <a:lstStyle/>
            <a:p>
              <a:endParaRPr/>
            </a:p>
          </p:txBody>
        </p:sp>
        <p:sp>
          <p:nvSpPr>
            <p:cNvPr id="231" name="object 231"/>
            <p:cNvSpPr/>
            <p:nvPr/>
          </p:nvSpPr>
          <p:spPr>
            <a:xfrm>
              <a:off x="7686364" y="1614718"/>
              <a:ext cx="22860" cy="189230"/>
            </a:xfrm>
            <a:custGeom>
              <a:avLst/>
              <a:gdLst/>
              <a:ahLst/>
              <a:cxnLst/>
              <a:rect l="l" t="t" r="r" b="b"/>
              <a:pathLst>
                <a:path w="22859" h="189230">
                  <a:moveTo>
                    <a:pt x="0" y="189141"/>
                  </a:moveTo>
                  <a:lnTo>
                    <a:pt x="22253" y="189141"/>
                  </a:lnTo>
                </a:path>
                <a:path w="22859" h="189230">
                  <a:moveTo>
                    <a:pt x="0" y="0"/>
                  </a:moveTo>
                  <a:lnTo>
                    <a:pt x="22253" y="0"/>
                  </a:lnTo>
                </a:path>
              </a:pathLst>
            </a:custGeom>
            <a:ln w="5378">
              <a:solidFill>
                <a:srgbClr val="000000"/>
              </a:solidFill>
            </a:ln>
          </p:spPr>
          <p:txBody>
            <a:bodyPr wrap="square" lIns="0" tIns="0" rIns="0" bIns="0" rtlCol="0"/>
            <a:lstStyle/>
            <a:p>
              <a:endParaRPr/>
            </a:p>
          </p:txBody>
        </p:sp>
      </p:grpSp>
      <p:sp>
        <p:nvSpPr>
          <p:cNvPr id="232" name="object 232"/>
          <p:cNvSpPr txBox="1"/>
          <p:nvPr/>
        </p:nvSpPr>
        <p:spPr>
          <a:xfrm>
            <a:off x="2644000" y="1678965"/>
            <a:ext cx="181523" cy="54574"/>
          </a:xfrm>
          <a:prstGeom prst="rect">
            <a:avLst/>
          </a:prstGeom>
        </p:spPr>
        <p:txBody>
          <a:bodyPr vert="horz" wrap="square" lIns="0" tIns="8326" rIns="0" bIns="0" rtlCol="0">
            <a:spAutoFit/>
          </a:bodyPr>
          <a:lstStyle/>
          <a:p>
            <a:pPr marL="6405">
              <a:spcBef>
                <a:spcPts val="66"/>
              </a:spcBef>
              <a:tabLst>
                <a:tab pos="110480" algn="l"/>
              </a:tabLst>
            </a:pPr>
            <a:r>
              <a:rPr sz="300" spc="5" dirty="0">
                <a:latin typeface="Arial MT"/>
                <a:cs typeface="Arial MT"/>
              </a:rPr>
              <a:t>-1	-0.8</a:t>
            </a:r>
            <a:endParaRPr sz="300">
              <a:latin typeface="Arial MT"/>
              <a:cs typeface="Arial MT"/>
            </a:endParaRPr>
          </a:p>
        </p:txBody>
      </p:sp>
      <p:sp>
        <p:nvSpPr>
          <p:cNvPr id="233" name="object 233"/>
          <p:cNvSpPr txBox="1"/>
          <p:nvPr/>
        </p:nvSpPr>
        <p:spPr>
          <a:xfrm>
            <a:off x="2871919" y="1676020"/>
            <a:ext cx="588428" cy="288316"/>
          </a:xfrm>
          <a:prstGeom prst="rect">
            <a:avLst/>
          </a:prstGeom>
        </p:spPr>
        <p:txBody>
          <a:bodyPr vert="horz" wrap="square" lIns="0" tIns="11208" rIns="0" bIns="0" rtlCol="0">
            <a:spAutoFit/>
          </a:bodyPr>
          <a:lstStyle/>
          <a:p>
            <a:pPr marL="6405">
              <a:spcBef>
                <a:spcPts val="88"/>
              </a:spcBef>
              <a:tabLst>
                <a:tab pos="399648" algn="l"/>
                <a:tab pos="503723" algn="l"/>
              </a:tabLst>
            </a:pPr>
            <a:r>
              <a:rPr sz="300" spc="5" dirty="0">
                <a:latin typeface="Arial MT"/>
                <a:cs typeface="Arial MT"/>
              </a:rPr>
              <a:t>-0.6    </a:t>
            </a:r>
            <a:r>
              <a:rPr sz="300" spc="43" dirty="0">
                <a:latin typeface="Arial MT"/>
                <a:cs typeface="Arial MT"/>
              </a:rPr>
              <a:t> </a:t>
            </a:r>
            <a:r>
              <a:rPr sz="300" spc="5" dirty="0">
                <a:latin typeface="Arial MT"/>
                <a:cs typeface="Arial MT"/>
              </a:rPr>
              <a:t>-0.4    </a:t>
            </a:r>
            <a:r>
              <a:rPr sz="300" spc="45" dirty="0">
                <a:latin typeface="Arial MT"/>
                <a:cs typeface="Arial MT"/>
              </a:rPr>
              <a:t> </a:t>
            </a:r>
            <a:r>
              <a:rPr sz="300" spc="5" dirty="0">
                <a:latin typeface="Arial MT"/>
                <a:cs typeface="Arial MT"/>
              </a:rPr>
              <a:t>-0.2	</a:t>
            </a:r>
            <a:r>
              <a:rPr sz="300" spc="8" dirty="0">
                <a:latin typeface="Arial MT"/>
                <a:cs typeface="Arial MT"/>
              </a:rPr>
              <a:t>0	0.2</a:t>
            </a:r>
            <a:endParaRPr sz="300">
              <a:latin typeface="Arial MT"/>
              <a:cs typeface="Arial MT"/>
            </a:endParaRPr>
          </a:p>
          <a:p>
            <a:pPr marL="354495">
              <a:spcBef>
                <a:spcPts val="45"/>
              </a:spcBef>
            </a:pPr>
            <a:r>
              <a:rPr sz="300" spc="5" dirty="0">
                <a:latin typeface="Arial MT"/>
                <a:cs typeface="Arial MT"/>
              </a:rPr>
              <a:t>W(1,j)</a:t>
            </a:r>
            <a:endParaRPr sz="300">
              <a:latin typeface="Arial MT"/>
              <a:cs typeface="Arial MT"/>
            </a:endParaRPr>
          </a:p>
          <a:p>
            <a:pPr marL="76855">
              <a:spcBef>
                <a:spcPts val="48"/>
              </a:spcBef>
            </a:pPr>
            <a:r>
              <a:rPr sz="600" b="1" spc="-5" dirty="0">
                <a:solidFill>
                  <a:srgbClr val="004700"/>
                </a:solidFill>
                <a:latin typeface="Arial"/>
                <a:cs typeface="Arial"/>
              </a:rPr>
              <a:t>After </a:t>
            </a:r>
            <a:r>
              <a:rPr sz="600" b="1" spc="-3" dirty="0">
                <a:solidFill>
                  <a:srgbClr val="004700"/>
                </a:solidFill>
                <a:latin typeface="Arial"/>
                <a:cs typeface="Arial"/>
              </a:rPr>
              <a:t>100</a:t>
            </a:r>
            <a:r>
              <a:rPr sz="600" b="1" spc="-18" dirty="0">
                <a:solidFill>
                  <a:srgbClr val="004700"/>
                </a:solidFill>
                <a:latin typeface="Arial"/>
                <a:cs typeface="Arial"/>
              </a:rPr>
              <a:t> </a:t>
            </a:r>
            <a:r>
              <a:rPr sz="600" b="1" dirty="0">
                <a:solidFill>
                  <a:srgbClr val="004700"/>
                </a:solidFill>
                <a:latin typeface="Arial"/>
                <a:cs typeface="Arial"/>
              </a:rPr>
              <a:t>steps</a:t>
            </a:r>
            <a:endParaRPr sz="600">
              <a:latin typeface="Arial"/>
              <a:cs typeface="Arial"/>
            </a:endParaRPr>
          </a:p>
        </p:txBody>
      </p:sp>
      <p:sp>
        <p:nvSpPr>
          <p:cNvPr id="234" name="object 234"/>
          <p:cNvSpPr txBox="1"/>
          <p:nvPr/>
        </p:nvSpPr>
        <p:spPr>
          <a:xfrm>
            <a:off x="3490455" y="1678965"/>
            <a:ext cx="309261" cy="54574"/>
          </a:xfrm>
          <a:prstGeom prst="rect">
            <a:avLst/>
          </a:prstGeom>
        </p:spPr>
        <p:txBody>
          <a:bodyPr vert="horz" wrap="square" lIns="0" tIns="8326" rIns="0" bIns="0" rtlCol="0">
            <a:spAutoFit/>
          </a:bodyPr>
          <a:lstStyle/>
          <a:p>
            <a:pPr marL="6405">
              <a:spcBef>
                <a:spcPts val="66"/>
              </a:spcBef>
              <a:tabLst>
                <a:tab pos="126811" algn="l"/>
                <a:tab pos="250740" algn="l"/>
              </a:tabLst>
            </a:pPr>
            <a:r>
              <a:rPr sz="300" spc="8" dirty="0">
                <a:latin typeface="Arial MT"/>
                <a:cs typeface="Arial MT"/>
              </a:rPr>
              <a:t>0.4	0.6	0.8</a:t>
            </a:r>
            <a:endParaRPr sz="300">
              <a:latin typeface="Arial MT"/>
              <a:cs typeface="Arial MT"/>
            </a:endParaRPr>
          </a:p>
        </p:txBody>
      </p:sp>
      <p:sp>
        <p:nvSpPr>
          <p:cNvPr id="235" name="object 235"/>
          <p:cNvSpPr txBox="1"/>
          <p:nvPr/>
        </p:nvSpPr>
        <p:spPr>
          <a:xfrm>
            <a:off x="3872359" y="1678965"/>
            <a:ext cx="33615"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1</a:t>
            </a:r>
            <a:endParaRPr sz="300">
              <a:latin typeface="Arial MT"/>
              <a:cs typeface="Arial MT"/>
            </a:endParaRPr>
          </a:p>
        </p:txBody>
      </p:sp>
      <p:sp>
        <p:nvSpPr>
          <p:cNvPr id="236" name="object 236"/>
          <p:cNvSpPr txBox="1"/>
          <p:nvPr/>
        </p:nvSpPr>
        <p:spPr>
          <a:xfrm>
            <a:off x="2621947" y="1645239"/>
            <a:ext cx="46421"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-1</a:t>
            </a:r>
            <a:endParaRPr sz="300">
              <a:latin typeface="Arial MT"/>
              <a:cs typeface="Arial MT"/>
            </a:endParaRPr>
          </a:p>
        </p:txBody>
      </p:sp>
      <p:sp>
        <p:nvSpPr>
          <p:cNvPr id="237" name="object 237"/>
          <p:cNvSpPr txBox="1"/>
          <p:nvPr/>
        </p:nvSpPr>
        <p:spPr>
          <a:xfrm>
            <a:off x="2590828" y="1549774"/>
            <a:ext cx="77475"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-0.8</a:t>
            </a:r>
            <a:endParaRPr sz="300">
              <a:latin typeface="Arial MT"/>
              <a:cs typeface="Arial MT"/>
            </a:endParaRPr>
          </a:p>
        </p:txBody>
      </p:sp>
      <p:sp>
        <p:nvSpPr>
          <p:cNvPr id="238" name="object 238"/>
          <p:cNvSpPr txBox="1"/>
          <p:nvPr/>
        </p:nvSpPr>
        <p:spPr>
          <a:xfrm>
            <a:off x="2590828" y="1454308"/>
            <a:ext cx="77475"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-0.6</a:t>
            </a:r>
            <a:endParaRPr sz="300">
              <a:latin typeface="Arial MT"/>
              <a:cs typeface="Arial MT"/>
            </a:endParaRPr>
          </a:p>
        </p:txBody>
      </p:sp>
      <p:sp>
        <p:nvSpPr>
          <p:cNvPr id="239" name="object 239"/>
          <p:cNvSpPr txBox="1"/>
          <p:nvPr/>
        </p:nvSpPr>
        <p:spPr>
          <a:xfrm>
            <a:off x="2590828" y="1358731"/>
            <a:ext cx="77475"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-0.4</a:t>
            </a:r>
            <a:endParaRPr sz="300">
              <a:latin typeface="Arial MT"/>
              <a:cs typeface="Arial MT"/>
            </a:endParaRPr>
          </a:p>
        </p:txBody>
      </p:sp>
      <p:sp>
        <p:nvSpPr>
          <p:cNvPr id="240" name="object 240"/>
          <p:cNvSpPr txBox="1"/>
          <p:nvPr/>
        </p:nvSpPr>
        <p:spPr>
          <a:xfrm>
            <a:off x="2590828" y="1263285"/>
            <a:ext cx="77475" cy="54574"/>
          </a:xfrm>
          <a:prstGeom prst="rect">
            <a:avLst/>
          </a:prstGeom>
        </p:spPr>
        <p:txBody>
          <a:bodyPr vert="horz" wrap="square" lIns="0" tIns="8326" rIns="0" bIns="0" rtlCol="0">
            <a:spAutoFit/>
          </a:bodyPr>
          <a:lstStyle/>
          <a:p>
            <a:pPr marL="6405">
              <a:spcBef>
                <a:spcPts val="66"/>
              </a:spcBef>
            </a:pPr>
            <a:r>
              <a:rPr sz="300" spc="5" dirty="0">
                <a:latin typeface="Arial MT"/>
                <a:cs typeface="Arial MT"/>
              </a:rPr>
              <a:t>-0.2</a:t>
            </a:r>
            <a:endParaRPr sz="300">
              <a:latin typeface="Arial MT"/>
              <a:cs typeface="Arial MT"/>
            </a:endParaRPr>
          </a:p>
        </p:txBody>
      </p:sp>
      <p:sp>
        <p:nvSpPr>
          <p:cNvPr id="241" name="object 241"/>
          <p:cNvSpPr txBox="1"/>
          <p:nvPr/>
        </p:nvSpPr>
        <p:spPr>
          <a:xfrm>
            <a:off x="2632784" y="1167801"/>
            <a:ext cx="33615"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a:t>
            </a:r>
            <a:endParaRPr sz="300">
              <a:latin typeface="Arial MT"/>
              <a:cs typeface="Arial MT"/>
            </a:endParaRPr>
          </a:p>
        </p:txBody>
      </p:sp>
      <p:sp>
        <p:nvSpPr>
          <p:cNvPr id="242" name="object 242"/>
          <p:cNvSpPr txBox="1"/>
          <p:nvPr/>
        </p:nvSpPr>
        <p:spPr>
          <a:xfrm>
            <a:off x="2602133" y="1069619"/>
            <a:ext cx="64990"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0.2</a:t>
            </a:r>
            <a:endParaRPr sz="300">
              <a:latin typeface="Arial MT"/>
              <a:cs typeface="Arial MT"/>
            </a:endParaRPr>
          </a:p>
        </p:txBody>
      </p:sp>
      <p:sp>
        <p:nvSpPr>
          <p:cNvPr id="243" name="object 243"/>
          <p:cNvSpPr txBox="1"/>
          <p:nvPr/>
        </p:nvSpPr>
        <p:spPr>
          <a:xfrm>
            <a:off x="2602133" y="974173"/>
            <a:ext cx="64990"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0.4</a:t>
            </a:r>
            <a:endParaRPr sz="300">
              <a:latin typeface="Arial MT"/>
              <a:cs typeface="Arial MT"/>
            </a:endParaRPr>
          </a:p>
        </p:txBody>
      </p:sp>
      <p:sp>
        <p:nvSpPr>
          <p:cNvPr id="244" name="object 244"/>
          <p:cNvSpPr txBox="1"/>
          <p:nvPr/>
        </p:nvSpPr>
        <p:spPr>
          <a:xfrm>
            <a:off x="2602133" y="878689"/>
            <a:ext cx="64990"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0.6</a:t>
            </a:r>
            <a:endParaRPr sz="300">
              <a:latin typeface="Arial MT"/>
              <a:cs typeface="Arial MT"/>
            </a:endParaRPr>
          </a:p>
        </p:txBody>
      </p:sp>
      <p:sp>
        <p:nvSpPr>
          <p:cNvPr id="245" name="object 245"/>
          <p:cNvSpPr txBox="1"/>
          <p:nvPr/>
        </p:nvSpPr>
        <p:spPr>
          <a:xfrm>
            <a:off x="2602133" y="783130"/>
            <a:ext cx="64990"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0.8</a:t>
            </a:r>
            <a:endParaRPr sz="300">
              <a:latin typeface="Arial MT"/>
              <a:cs typeface="Arial MT"/>
            </a:endParaRPr>
          </a:p>
        </p:txBody>
      </p:sp>
      <p:sp>
        <p:nvSpPr>
          <p:cNvPr id="246" name="object 246"/>
          <p:cNvSpPr txBox="1"/>
          <p:nvPr/>
        </p:nvSpPr>
        <p:spPr>
          <a:xfrm>
            <a:off x="2632784" y="687197"/>
            <a:ext cx="33615" cy="54574"/>
          </a:xfrm>
          <a:prstGeom prst="rect">
            <a:avLst/>
          </a:prstGeom>
        </p:spPr>
        <p:txBody>
          <a:bodyPr vert="horz" wrap="square" lIns="0" tIns="8326" rIns="0" bIns="0" rtlCol="0">
            <a:spAutoFit/>
          </a:bodyPr>
          <a:lstStyle/>
          <a:p>
            <a:pPr marL="6405">
              <a:spcBef>
                <a:spcPts val="66"/>
              </a:spcBef>
            </a:pPr>
            <a:r>
              <a:rPr sz="300" spc="8" dirty="0">
                <a:latin typeface="Arial MT"/>
                <a:cs typeface="Arial MT"/>
              </a:rPr>
              <a:t>1</a:t>
            </a:r>
            <a:endParaRPr sz="300">
              <a:latin typeface="Arial MT"/>
              <a:cs typeface="Arial MT"/>
            </a:endParaRPr>
          </a:p>
        </p:txBody>
      </p:sp>
      <p:sp>
        <p:nvSpPr>
          <p:cNvPr id="247" name="object 247"/>
          <p:cNvSpPr txBox="1"/>
          <p:nvPr/>
        </p:nvSpPr>
        <p:spPr>
          <a:xfrm>
            <a:off x="2536423" y="1146140"/>
            <a:ext cx="92333" cy="112474"/>
          </a:xfrm>
          <a:prstGeom prst="rect">
            <a:avLst/>
          </a:prstGeom>
        </p:spPr>
        <p:txBody>
          <a:bodyPr vert="vert270" wrap="square" lIns="0" tIns="4803" rIns="0" bIns="0" rtlCol="0">
            <a:spAutoFit/>
          </a:bodyPr>
          <a:lstStyle/>
          <a:p>
            <a:pPr marL="6405">
              <a:spcBef>
                <a:spcPts val="38"/>
              </a:spcBef>
            </a:pPr>
            <a:r>
              <a:rPr sz="300" dirty="0">
                <a:latin typeface="Arial MT"/>
                <a:cs typeface="Arial MT"/>
              </a:rPr>
              <a:t>W(2,</a:t>
            </a:r>
            <a:r>
              <a:rPr sz="300" spc="-3" dirty="0">
                <a:latin typeface="Arial MT"/>
                <a:cs typeface="Arial MT"/>
              </a:rPr>
              <a:t>j</a:t>
            </a:r>
            <a:r>
              <a:rPr sz="300" dirty="0">
                <a:latin typeface="Arial MT"/>
                <a:cs typeface="Arial MT"/>
              </a:rPr>
              <a:t>)</a:t>
            </a:r>
            <a:endParaRPr sz="300">
              <a:latin typeface="Arial MT"/>
              <a:cs typeface="Arial MT"/>
            </a:endParaRPr>
          </a:p>
        </p:txBody>
      </p:sp>
      <p:grpSp>
        <p:nvGrpSpPr>
          <p:cNvPr id="248" name="object 248"/>
          <p:cNvGrpSpPr/>
          <p:nvPr/>
        </p:nvGrpSpPr>
        <p:grpSpPr>
          <a:xfrm>
            <a:off x="779942" y="2039158"/>
            <a:ext cx="1183259" cy="933761"/>
            <a:chOff x="1546993" y="4040899"/>
            <a:chExt cx="2346960" cy="1850389"/>
          </a:xfrm>
        </p:grpSpPr>
        <p:sp>
          <p:nvSpPr>
            <p:cNvPr id="249" name="object 249"/>
            <p:cNvSpPr/>
            <p:nvPr/>
          </p:nvSpPr>
          <p:spPr>
            <a:xfrm>
              <a:off x="1549851" y="4043756"/>
              <a:ext cx="2341245" cy="1838325"/>
            </a:xfrm>
            <a:custGeom>
              <a:avLst/>
              <a:gdLst/>
              <a:ahLst/>
              <a:cxnLst/>
              <a:rect l="l" t="t" r="r" b="b"/>
              <a:pathLst>
                <a:path w="2341245" h="1838325">
                  <a:moveTo>
                    <a:pt x="0" y="1837966"/>
                  </a:moveTo>
                  <a:lnTo>
                    <a:pt x="2341070" y="1837966"/>
                  </a:lnTo>
                  <a:lnTo>
                    <a:pt x="2341069" y="0"/>
                  </a:lnTo>
                  <a:lnTo>
                    <a:pt x="0" y="0"/>
                  </a:lnTo>
                  <a:lnTo>
                    <a:pt x="0" y="1837966"/>
                  </a:lnTo>
                  <a:close/>
                </a:path>
              </a:pathLst>
            </a:custGeom>
            <a:ln w="5228">
              <a:solidFill>
                <a:srgbClr val="000000"/>
              </a:solidFill>
            </a:ln>
          </p:spPr>
          <p:txBody>
            <a:bodyPr wrap="square" lIns="0" tIns="0" rIns="0" bIns="0" rtlCol="0"/>
            <a:lstStyle/>
            <a:p>
              <a:endParaRPr/>
            </a:p>
          </p:txBody>
        </p:sp>
        <p:sp>
          <p:nvSpPr>
            <p:cNvPr id="250" name="object 250"/>
            <p:cNvSpPr/>
            <p:nvPr/>
          </p:nvSpPr>
          <p:spPr>
            <a:xfrm>
              <a:off x="1781773" y="5867109"/>
              <a:ext cx="1270" cy="20955"/>
            </a:xfrm>
            <a:custGeom>
              <a:avLst/>
              <a:gdLst/>
              <a:ahLst/>
              <a:cxnLst/>
              <a:rect l="l" t="t" r="r" b="b"/>
              <a:pathLst>
                <a:path w="1269" h="20954">
                  <a:moveTo>
                    <a:pt x="450" y="-2612"/>
                  </a:moveTo>
                  <a:lnTo>
                    <a:pt x="450" y="23361"/>
                  </a:lnTo>
                </a:path>
              </a:pathLst>
            </a:custGeom>
            <a:ln w="6127">
              <a:solidFill>
                <a:srgbClr val="000000"/>
              </a:solidFill>
            </a:ln>
          </p:spPr>
          <p:txBody>
            <a:bodyPr wrap="square" lIns="0" tIns="0" rIns="0" bIns="0" rtlCol="0"/>
            <a:lstStyle/>
            <a:p>
              <a:endParaRPr/>
            </a:p>
          </p:txBody>
        </p:sp>
        <p:sp>
          <p:nvSpPr>
            <p:cNvPr id="251" name="object 251"/>
            <p:cNvSpPr/>
            <p:nvPr/>
          </p:nvSpPr>
          <p:spPr>
            <a:xfrm>
              <a:off x="2021620" y="5866207"/>
              <a:ext cx="0" cy="22225"/>
            </a:xfrm>
            <a:custGeom>
              <a:avLst/>
              <a:gdLst/>
              <a:ahLst/>
              <a:cxnLst/>
              <a:rect l="l" t="t" r="r" b="b"/>
              <a:pathLst>
                <a:path h="22225">
                  <a:moveTo>
                    <a:pt x="0" y="21650"/>
                  </a:moveTo>
                  <a:lnTo>
                    <a:pt x="0" y="0"/>
                  </a:lnTo>
                </a:path>
              </a:pathLst>
            </a:custGeom>
            <a:ln w="5225">
              <a:solidFill>
                <a:srgbClr val="000000"/>
              </a:solidFill>
            </a:ln>
          </p:spPr>
          <p:txBody>
            <a:bodyPr wrap="square" lIns="0" tIns="0" rIns="0" bIns="0" rtlCol="0"/>
            <a:lstStyle/>
            <a:p>
              <a:endParaRPr/>
            </a:p>
          </p:txBody>
        </p:sp>
        <p:sp>
          <p:nvSpPr>
            <p:cNvPr id="252" name="object 252"/>
            <p:cNvSpPr/>
            <p:nvPr/>
          </p:nvSpPr>
          <p:spPr>
            <a:xfrm>
              <a:off x="2254415" y="5866207"/>
              <a:ext cx="1270" cy="22225"/>
            </a:xfrm>
            <a:custGeom>
              <a:avLst/>
              <a:gdLst/>
              <a:ahLst/>
              <a:cxnLst/>
              <a:rect l="l" t="t" r="r" b="b"/>
              <a:pathLst>
                <a:path w="1269" h="22225">
                  <a:moveTo>
                    <a:pt x="468" y="-2612"/>
                  </a:moveTo>
                  <a:lnTo>
                    <a:pt x="468" y="24263"/>
                  </a:lnTo>
                </a:path>
              </a:pathLst>
            </a:custGeom>
            <a:ln w="6163">
              <a:solidFill>
                <a:srgbClr val="000000"/>
              </a:solidFill>
            </a:ln>
          </p:spPr>
          <p:txBody>
            <a:bodyPr wrap="square" lIns="0" tIns="0" rIns="0" bIns="0" rtlCol="0"/>
            <a:lstStyle/>
            <a:p>
              <a:endParaRPr/>
            </a:p>
          </p:txBody>
        </p:sp>
        <p:sp>
          <p:nvSpPr>
            <p:cNvPr id="253" name="object 253"/>
            <p:cNvSpPr/>
            <p:nvPr/>
          </p:nvSpPr>
          <p:spPr>
            <a:xfrm>
              <a:off x="2487281" y="5866207"/>
              <a:ext cx="1270" cy="22225"/>
            </a:xfrm>
            <a:custGeom>
              <a:avLst/>
              <a:gdLst/>
              <a:ahLst/>
              <a:cxnLst/>
              <a:rect l="l" t="t" r="r" b="b"/>
              <a:pathLst>
                <a:path w="1269" h="22225">
                  <a:moveTo>
                    <a:pt x="360" y="-2612"/>
                  </a:moveTo>
                  <a:lnTo>
                    <a:pt x="360" y="24263"/>
                  </a:lnTo>
                </a:path>
              </a:pathLst>
            </a:custGeom>
            <a:ln w="5947">
              <a:solidFill>
                <a:srgbClr val="000000"/>
              </a:solidFill>
            </a:ln>
          </p:spPr>
          <p:txBody>
            <a:bodyPr wrap="square" lIns="0" tIns="0" rIns="0" bIns="0" rtlCol="0"/>
            <a:lstStyle/>
            <a:p>
              <a:endParaRPr/>
            </a:p>
          </p:txBody>
        </p:sp>
        <p:sp>
          <p:nvSpPr>
            <p:cNvPr id="254" name="object 254"/>
            <p:cNvSpPr/>
            <p:nvPr/>
          </p:nvSpPr>
          <p:spPr>
            <a:xfrm>
              <a:off x="2726061" y="5866207"/>
              <a:ext cx="0" cy="22225"/>
            </a:xfrm>
            <a:custGeom>
              <a:avLst/>
              <a:gdLst/>
              <a:ahLst/>
              <a:cxnLst/>
              <a:rect l="l" t="t" r="r" b="b"/>
              <a:pathLst>
                <a:path h="22225">
                  <a:moveTo>
                    <a:pt x="0" y="21650"/>
                  </a:moveTo>
                  <a:lnTo>
                    <a:pt x="0" y="0"/>
                  </a:lnTo>
                </a:path>
              </a:pathLst>
            </a:custGeom>
            <a:ln w="5225">
              <a:solidFill>
                <a:srgbClr val="000000"/>
              </a:solidFill>
            </a:ln>
          </p:spPr>
          <p:txBody>
            <a:bodyPr wrap="square" lIns="0" tIns="0" rIns="0" bIns="0" rtlCol="0"/>
            <a:lstStyle/>
            <a:p>
              <a:endParaRPr/>
            </a:p>
          </p:txBody>
        </p:sp>
        <p:sp>
          <p:nvSpPr>
            <p:cNvPr id="255" name="object 255"/>
            <p:cNvSpPr/>
            <p:nvPr/>
          </p:nvSpPr>
          <p:spPr>
            <a:xfrm>
              <a:off x="2958856" y="5866207"/>
              <a:ext cx="1270" cy="22225"/>
            </a:xfrm>
            <a:custGeom>
              <a:avLst/>
              <a:gdLst/>
              <a:ahLst/>
              <a:cxnLst/>
              <a:rect l="l" t="t" r="r" b="b"/>
              <a:pathLst>
                <a:path w="1269" h="22225">
                  <a:moveTo>
                    <a:pt x="468" y="-2612"/>
                  </a:moveTo>
                  <a:lnTo>
                    <a:pt x="468" y="24263"/>
                  </a:lnTo>
                </a:path>
              </a:pathLst>
            </a:custGeom>
            <a:ln w="6163">
              <a:solidFill>
                <a:srgbClr val="000000"/>
              </a:solidFill>
            </a:ln>
          </p:spPr>
          <p:txBody>
            <a:bodyPr wrap="square" lIns="0" tIns="0" rIns="0" bIns="0" rtlCol="0"/>
            <a:lstStyle/>
            <a:p>
              <a:endParaRPr/>
            </a:p>
          </p:txBody>
        </p:sp>
        <p:sp>
          <p:nvSpPr>
            <p:cNvPr id="256" name="object 256"/>
            <p:cNvSpPr/>
            <p:nvPr/>
          </p:nvSpPr>
          <p:spPr>
            <a:xfrm>
              <a:off x="3191722" y="5866207"/>
              <a:ext cx="1270" cy="22225"/>
            </a:xfrm>
            <a:custGeom>
              <a:avLst/>
              <a:gdLst/>
              <a:ahLst/>
              <a:cxnLst/>
              <a:rect l="l" t="t" r="r" b="b"/>
              <a:pathLst>
                <a:path w="1269" h="22225">
                  <a:moveTo>
                    <a:pt x="432" y="-2612"/>
                  </a:moveTo>
                  <a:lnTo>
                    <a:pt x="432" y="24263"/>
                  </a:lnTo>
                </a:path>
              </a:pathLst>
            </a:custGeom>
            <a:ln w="6091">
              <a:solidFill>
                <a:srgbClr val="000000"/>
              </a:solidFill>
            </a:ln>
          </p:spPr>
          <p:txBody>
            <a:bodyPr wrap="square" lIns="0" tIns="0" rIns="0" bIns="0" rtlCol="0"/>
            <a:lstStyle/>
            <a:p>
              <a:endParaRPr/>
            </a:p>
          </p:txBody>
        </p:sp>
        <p:sp>
          <p:nvSpPr>
            <p:cNvPr id="257" name="object 257"/>
            <p:cNvSpPr/>
            <p:nvPr/>
          </p:nvSpPr>
          <p:spPr>
            <a:xfrm>
              <a:off x="3425238" y="5866207"/>
              <a:ext cx="0" cy="22225"/>
            </a:xfrm>
            <a:custGeom>
              <a:avLst/>
              <a:gdLst/>
              <a:ahLst/>
              <a:cxnLst/>
              <a:rect l="l" t="t" r="r" b="b"/>
              <a:pathLst>
                <a:path h="22225">
                  <a:moveTo>
                    <a:pt x="0" y="21650"/>
                  </a:moveTo>
                  <a:lnTo>
                    <a:pt x="0" y="0"/>
                  </a:lnTo>
                </a:path>
              </a:pathLst>
            </a:custGeom>
            <a:ln w="5225">
              <a:solidFill>
                <a:srgbClr val="000000"/>
              </a:solidFill>
            </a:ln>
          </p:spPr>
          <p:txBody>
            <a:bodyPr wrap="square" lIns="0" tIns="0" rIns="0" bIns="0" rtlCol="0"/>
            <a:lstStyle/>
            <a:p>
              <a:endParaRPr/>
            </a:p>
          </p:txBody>
        </p:sp>
        <p:sp>
          <p:nvSpPr>
            <p:cNvPr id="258" name="object 258"/>
            <p:cNvSpPr/>
            <p:nvPr/>
          </p:nvSpPr>
          <p:spPr>
            <a:xfrm>
              <a:off x="3662360" y="5866207"/>
              <a:ext cx="1270" cy="22225"/>
            </a:xfrm>
            <a:custGeom>
              <a:avLst/>
              <a:gdLst/>
              <a:ahLst/>
              <a:cxnLst/>
              <a:rect l="l" t="t" r="r" b="b"/>
              <a:pathLst>
                <a:path w="1270" h="22225">
                  <a:moveTo>
                    <a:pt x="468" y="-2612"/>
                  </a:moveTo>
                  <a:lnTo>
                    <a:pt x="468" y="24263"/>
                  </a:lnTo>
                </a:path>
              </a:pathLst>
            </a:custGeom>
            <a:ln w="6163">
              <a:solidFill>
                <a:srgbClr val="000000"/>
              </a:solidFill>
            </a:ln>
          </p:spPr>
          <p:txBody>
            <a:bodyPr wrap="square" lIns="0" tIns="0" rIns="0" bIns="0" rtlCol="0"/>
            <a:lstStyle/>
            <a:p>
              <a:endParaRPr/>
            </a:p>
          </p:txBody>
        </p:sp>
      </p:grpSp>
      <p:sp>
        <p:nvSpPr>
          <p:cNvPr id="259" name="object 259"/>
          <p:cNvSpPr txBox="1"/>
          <p:nvPr/>
        </p:nvSpPr>
        <p:spPr>
          <a:xfrm>
            <a:off x="1949987" y="2973082"/>
            <a:ext cx="32975"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1</a:t>
            </a:r>
            <a:endParaRPr sz="300">
              <a:latin typeface="Arial MT"/>
              <a:cs typeface="Arial MT"/>
            </a:endParaRPr>
          </a:p>
        </p:txBody>
      </p:sp>
      <p:sp>
        <p:nvSpPr>
          <p:cNvPr id="260" name="object 260"/>
          <p:cNvSpPr txBox="1"/>
          <p:nvPr/>
        </p:nvSpPr>
        <p:spPr>
          <a:xfrm>
            <a:off x="733821" y="2940305"/>
            <a:ext cx="45461"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-1</a:t>
            </a:r>
            <a:endParaRPr sz="300">
              <a:latin typeface="Arial MT"/>
              <a:cs typeface="Arial MT"/>
            </a:endParaRPr>
          </a:p>
        </p:txBody>
      </p:sp>
      <p:sp>
        <p:nvSpPr>
          <p:cNvPr id="261" name="object 261"/>
          <p:cNvSpPr/>
          <p:nvPr/>
        </p:nvSpPr>
        <p:spPr>
          <a:xfrm>
            <a:off x="781384" y="2878412"/>
            <a:ext cx="11205" cy="641"/>
          </a:xfrm>
          <a:custGeom>
            <a:avLst/>
            <a:gdLst/>
            <a:ahLst/>
            <a:cxnLst/>
            <a:rect l="l" t="t" r="r" b="b"/>
            <a:pathLst>
              <a:path w="22225" h="1270">
                <a:moveTo>
                  <a:pt x="-2614" y="451"/>
                </a:moveTo>
                <a:lnTo>
                  <a:pt x="24415" y="451"/>
                </a:lnTo>
              </a:path>
            </a:pathLst>
          </a:custGeom>
          <a:ln w="6131">
            <a:solidFill>
              <a:srgbClr val="000000"/>
            </a:solidFill>
          </a:ln>
        </p:spPr>
        <p:txBody>
          <a:bodyPr wrap="square" lIns="0" tIns="0" rIns="0" bIns="0" rtlCol="0"/>
          <a:lstStyle/>
          <a:p>
            <a:endParaRPr/>
          </a:p>
        </p:txBody>
      </p:sp>
      <p:sp>
        <p:nvSpPr>
          <p:cNvPr id="262" name="object 262"/>
          <p:cNvSpPr txBox="1"/>
          <p:nvPr/>
        </p:nvSpPr>
        <p:spPr>
          <a:xfrm>
            <a:off x="704022" y="2847530"/>
            <a:ext cx="75554"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-0.8</a:t>
            </a:r>
            <a:endParaRPr sz="300">
              <a:latin typeface="Arial MT"/>
              <a:cs typeface="Arial MT"/>
            </a:endParaRPr>
          </a:p>
        </p:txBody>
      </p:sp>
      <p:sp>
        <p:nvSpPr>
          <p:cNvPr id="263" name="object 263"/>
          <p:cNvSpPr txBox="1"/>
          <p:nvPr/>
        </p:nvSpPr>
        <p:spPr>
          <a:xfrm>
            <a:off x="704022" y="2754756"/>
            <a:ext cx="75554"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-0.6</a:t>
            </a:r>
            <a:endParaRPr sz="300">
              <a:latin typeface="Arial MT"/>
              <a:cs typeface="Arial MT"/>
            </a:endParaRPr>
          </a:p>
        </p:txBody>
      </p:sp>
      <p:sp>
        <p:nvSpPr>
          <p:cNvPr id="264" name="object 264"/>
          <p:cNvSpPr/>
          <p:nvPr/>
        </p:nvSpPr>
        <p:spPr>
          <a:xfrm>
            <a:off x="781384" y="2692863"/>
            <a:ext cx="11205" cy="0"/>
          </a:xfrm>
          <a:custGeom>
            <a:avLst/>
            <a:gdLst/>
            <a:ahLst/>
            <a:cxnLst/>
            <a:rect l="l" t="t" r="r" b="b"/>
            <a:pathLst>
              <a:path w="22225">
                <a:moveTo>
                  <a:pt x="0" y="0"/>
                </a:moveTo>
                <a:lnTo>
                  <a:pt x="21801" y="0"/>
                </a:lnTo>
              </a:path>
            </a:pathLst>
          </a:custGeom>
          <a:ln w="5229">
            <a:solidFill>
              <a:srgbClr val="000000"/>
            </a:solidFill>
          </a:ln>
        </p:spPr>
        <p:txBody>
          <a:bodyPr wrap="square" lIns="0" tIns="0" rIns="0" bIns="0" rtlCol="0"/>
          <a:lstStyle/>
          <a:p>
            <a:endParaRPr/>
          </a:p>
        </p:txBody>
      </p:sp>
      <p:sp>
        <p:nvSpPr>
          <p:cNvPr id="265" name="object 265"/>
          <p:cNvSpPr txBox="1"/>
          <p:nvPr/>
        </p:nvSpPr>
        <p:spPr>
          <a:xfrm>
            <a:off x="704022" y="2661872"/>
            <a:ext cx="75554"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-0.4</a:t>
            </a:r>
            <a:endParaRPr sz="300">
              <a:latin typeface="Arial MT"/>
              <a:cs typeface="Arial MT"/>
            </a:endParaRPr>
          </a:p>
        </p:txBody>
      </p:sp>
      <p:sp>
        <p:nvSpPr>
          <p:cNvPr id="266" name="object 266"/>
          <p:cNvSpPr/>
          <p:nvPr/>
        </p:nvSpPr>
        <p:spPr>
          <a:xfrm>
            <a:off x="781384" y="2599997"/>
            <a:ext cx="11205" cy="0"/>
          </a:xfrm>
          <a:custGeom>
            <a:avLst/>
            <a:gdLst/>
            <a:ahLst/>
            <a:cxnLst/>
            <a:rect l="l" t="t" r="r" b="b"/>
            <a:pathLst>
              <a:path w="22225">
                <a:moveTo>
                  <a:pt x="0" y="0"/>
                </a:moveTo>
                <a:lnTo>
                  <a:pt x="21801" y="0"/>
                </a:lnTo>
              </a:path>
            </a:pathLst>
          </a:custGeom>
          <a:ln w="5229">
            <a:solidFill>
              <a:srgbClr val="000000"/>
            </a:solidFill>
          </a:ln>
        </p:spPr>
        <p:txBody>
          <a:bodyPr wrap="square" lIns="0" tIns="0" rIns="0" bIns="0" rtlCol="0"/>
          <a:lstStyle/>
          <a:p>
            <a:endParaRPr/>
          </a:p>
        </p:txBody>
      </p:sp>
      <p:sp>
        <p:nvSpPr>
          <p:cNvPr id="267" name="object 267"/>
          <p:cNvSpPr txBox="1"/>
          <p:nvPr/>
        </p:nvSpPr>
        <p:spPr>
          <a:xfrm>
            <a:off x="704022" y="2569116"/>
            <a:ext cx="75554"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-0.2</a:t>
            </a:r>
            <a:endParaRPr sz="300">
              <a:latin typeface="Arial MT"/>
              <a:cs typeface="Arial MT"/>
            </a:endParaRPr>
          </a:p>
        </p:txBody>
      </p:sp>
      <p:sp>
        <p:nvSpPr>
          <p:cNvPr id="268" name="object 268"/>
          <p:cNvSpPr/>
          <p:nvPr/>
        </p:nvSpPr>
        <p:spPr>
          <a:xfrm>
            <a:off x="781384" y="2507204"/>
            <a:ext cx="11205" cy="0"/>
          </a:xfrm>
          <a:custGeom>
            <a:avLst/>
            <a:gdLst/>
            <a:ahLst/>
            <a:cxnLst/>
            <a:rect l="l" t="t" r="r" b="b"/>
            <a:pathLst>
              <a:path w="22225">
                <a:moveTo>
                  <a:pt x="0" y="0"/>
                </a:moveTo>
                <a:lnTo>
                  <a:pt x="21801" y="0"/>
                </a:lnTo>
              </a:path>
            </a:pathLst>
          </a:custGeom>
          <a:ln w="5229">
            <a:solidFill>
              <a:srgbClr val="000000"/>
            </a:solidFill>
          </a:ln>
        </p:spPr>
        <p:txBody>
          <a:bodyPr wrap="square" lIns="0" tIns="0" rIns="0" bIns="0" rtlCol="0"/>
          <a:lstStyle/>
          <a:p>
            <a:endParaRPr/>
          </a:p>
        </p:txBody>
      </p:sp>
      <p:sp>
        <p:nvSpPr>
          <p:cNvPr id="269" name="object 269"/>
          <p:cNvSpPr txBox="1"/>
          <p:nvPr/>
        </p:nvSpPr>
        <p:spPr>
          <a:xfrm>
            <a:off x="744817" y="2476322"/>
            <a:ext cx="32975"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a:t>
            </a:r>
            <a:endParaRPr sz="300">
              <a:latin typeface="Arial MT"/>
              <a:cs typeface="Arial MT"/>
            </a:endParaRPr>
          </a:p>
        </p:txBody>
      </p:sp>
      <p:sp>
        <p:nvSpPr>
          <p:cNvPr id="270" name="object 270"/>
          <p:cNvSpPr txBox="1"/>
          <p:nvPr/>
        </p:nvSpPr>
        <p:spPr>
          <a:xfrm>
            <a:off x="715017" y="2380907"/>
            <a:ext cx="63389"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0.2</a:t>
            </a:r>
            <a:endParaRPr sz="300">
              <a:latin typeface="Arial MT"/>
              <a:cs typeface="Arial MT"/>
            </a:endParaRPr>
          </a:p>
        </p:txBody>
      </p:sp>
      <p:sp>
        <p:nvSpPr>
          <p:cNvPr id="271" name="object 271"/>
          <p:cNvSpPr txBox="1"/>
          <p:nvPr/>
        </p:nvSpPr>
        <p:spPr>
          <a:xfrm>
            <a:off x="715017" y="2288151"/>
            <a:ext cx="63389"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0.4</a:t>
            </a:r>
            <a:endParaRPr sz="300">
              <a:latin typeface="Arial MT"/>
              <a:cs typeface="Arial MT"/>
            </a:endParaRPr>
          </a:p>
        </p:txBody>
      </p:sp>
      <p:sp>
        <p:nvSpPr>
          <p:cNvPr id="272" name="object 272"/>
          <p:cNvSpPr txBox="1"/>
          <p:nvPr/>
        </p:nvSpPr>
        <p:spPr>
          <a:xfrm>
            <a:off x="715017" y="2195358"/>
            <a:ext cx="63389"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0.6</a:t>
            </a:r>
            <a:endParaRPr sz="300">
              <a:latin typeface="Arial MT"/>
              <a:cs typeface="Arial MT"/>
            </a:endParaRPr>
          </a:p>
        </p:txBody>
      </p:sp>
      <p:sp>
        <p:nvSpPr>
          <p:cNvPr id="273" name="object 273"/>
          <p:cNvSpPr txBox="1"/>
          <p:nvPr/>
        </p:nvSpPr>
        <p:spPr>
          <a:xfrm>
            <a:off x="715017" y="2102492"/>
            <a:ext cx="63389"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0.8</a:t>
            </a:r>
            <a:endParaRPr sz="300">
              <a:latin typeface="Arial MT"/>
              <a:cs typeface="Arial MT"/>
            </a:endParaRPr>
          </a:p>
        </p:txBody>
      </p:sp>
      <p:sp>
        <p:nvSpPr>
          <p:cNvPr id="274" name="object 274"/>
          <p:cNvSpPr txBox="1"/>
          <p:nvPr/>
        </p:nvSpPr>
        <p:spPr>
          <a:xfrm>
            <a:off x="744817" y="2009262"/>
            <a:ext cx="32975" cy="53603"/>
          </a:xfrm>
          <a:prstGeom prst="rect">
            <a:avLst/>
          </a:prstGeom>
        </p:spPr>
        <p:txBody>
          <a:bodyPr vert="horz" wrap="square" lIns="0" tIns="7365" rIns="0" bIns="0" rtlCol="0">
            <a:spAutoFit/>
          </a:bodyPr>
          <a:lstStyle/>
          <a:p>
            <a:pPr marL="6405">
              <a:spcBef>
                <a:spcPts val="57"/>
              </a:spcBef>
            </a:pPr>
            <a:r>
              <a:rPr sz="300" spc="3" dirty="0">
                <a:latin typeface="Arial MT"/>
                <a:cs typeface="Arial MT"/>
              </a:rPr>
              <a:t>1</a:t>
            </a:r>
            <a:endParaRPr sz="300">
              <a:latin typeface="Arial MT"/>
              <a:cs typeface="Arial MT"/>
            </a:endParaRPr>
          </a:p>
        </p:txBody>
      </p:sp>
      <p:sp>
        <p:nvSpPr>
          <p:cNvPr id="275" name="object 275"/>
          <p:cNvSpPr txBox="1"/>
          <p:nvPr/>
        </p:nvSpPr>
        <p:spPr>
          <a:xfrm>
            <a:off x="651128" y="2455272"/>
            <a:ext cx="92333" cy="109910"/>
          </a:xfrm>
          <a:prstGeom prst="rect">
            <a:avLst/>
          </a:prstGeom>
        </p:spPr>
        <p:txBody>
          <a:bodyPr vert="vert270" wrap="square" lIns="0" tIns="3843" rIns="0" bIns="0" rtlCol="0">
            <a:spAutoFit/>
          </a:bodyPr>
          <a:lstStyle/>
          <a:p>
            <a:pPr marL="6405">
              <a:spcBef>
                <a:spcPts val="30"/>
              </a:spcBef>
            </a:pPr>
            <a:r>
              <a:rPr sz="300" dirty="0">
                <a:latin typeface="Arial MT"/>
                <a:cs typeface="Arial MT"/>
              </a:rPr>
              <a:t>W(2,</a:t>
            </a:r>
            <a:r>
              <a:rPr sz="300" spc="-3" dirty="0">
                <a:latin typeface="Arial MT"/>
                <a:cs typeface="Arial MT"/>
              </a:rPr>
              <a:t>j</a:t>
            </a:r>
            <a:r>
              <a:rPr sz="300" dirty="0">
                <a:latin typeface="Arial MT"/>
                <a:cs typeface="Arial MT"/>
              </a:rPr>
              <a:t>)</a:t>
            </a:r>
            <a:endParaRPr sz="300">
              <a:latin typeface="Arial MT"/>
              <a:cs typeface="Arial MT"/>
            </a:endParaRPr>
          </a:p>
        </p:txBody>
      </p:sp>
      <p:grpSp>
        <p:nvGrpSpPr>
          <p:cNvPr id="276" name="object 276"/>
          <p:cNvGrpSpPr/>
          <p:nvPr/>
        </p:nvGrpSpPr>
        <p:grpSpPr>
          <a:xfrm>
            <a:off x="773070" y="2031468"/>
            <a:ext cx="1192543" cy="852370"/>
            <a:chOff x="1533362" y="4025662"/>
            <a:chExt cx="2365375" cy="1689100"/>
          </a:xfrm>
        </p:grpSpPr>
        <p:pic>
          <p:nvPicPr>
            <p:cNvPr id="277" name="object 277"/>
            <p:cNvPicPr/>
            <p:nvPr/>
          </p:nvPicPr>
          <p:blipFill>
            <a:blip r:embed="rId4" cstate="print"/>
            <a:stretch>
              <a:fillRect/>
            </a:stretch>
          </p:blipFill>
          <p:spPr>
            <a:xfrm>
              <a:off x="1533362" y="4025662"/>
              <a:ext cx="2153463" cy="1688719"/>
            </a:xfrm>
            <a:prstGeom prst="rect">
              <a:avLst/>
            </a:prstGeom>
          </p:spPr>
        </p:pic>
        <p:sp>
          <p:nvSpPr>
            <p:cNvPr id="278" name="object 278"/>
            <p:cNvSpPr/>
            <p:nvPr/>
          </p:nvSpPr>
          <p:spPr>
            <a:xfrm>
              <a:off x="3871842" y="5520614"/>
              <a:ext cx="27305" cy="184150"/>
            </a:xfrm>
            <a:custGeom>
              <a:avLst/>
              <a:gdLst/>
              <a:ahLst/>
              <a:cxnLst/>
              <a:rect l="l" t="t" r="r" b="b"/>
              <a:pathLst>
                <a:path w="27304" h="184150">
                  <a:moveTo>
                    <a:pt x="0" y="183847"/>
                  </a:moveTo>
                  <a:lnTo>
                    <a:pt x="26864" y="183847"/>
                  </a:lnTo>
                </a:path>
                <a:path w="27304" h="184150">
                  <a:moveTo>
                    <a:pt x="0" y="0"/>
                  </a:moveTo>
                  <a:lnTo>
                    <a:pt x="26864" y="0"/>
                  </a:lnTo>
                </a:path>
              </a:pathLst>
            </a:custGeom>
            <a:ln w="6131">
              <a:solidFill>
                <a:srgbClr val="000000"/>
              </a:solidFill>
            </a:ln>
          </p:spPr>
          <p:txBody>
            <a:bodyPr wrap="square" lIns="0" tIns="0" rIns="0" bIns="0" rtlCol="0"/>
            <a:lstStyle/>
            <a:p>
              <a:endParaRPr/>
            </a:p>
          </p:txBody>
        </p:sp>
        <p:sp>
          <p:nvSpPr>
            <p:cNvPr id="279" name="object 279"/>
            <p:cNvSpPr/>
            <p:nvPr/>
          </p:nvSpPr>
          <p:spPr>
            <a:xfrm>
              <a:off x="3874456" y="5152288"/>
              <a:ext cx="22225" cy="184150"/>
            </a:xfrm>
            <a:custGeom>
              <a:avLst/>
              <a:gdLst/>
              <a:ahLst/>
              <a:cxnLst/>
              <a:rect l="l" t="t" r="r" b="b"/>
              <a:pathLst>
                <a:path w="22225" h="184150">
                  <a:moveTo>
                    <a:pt x="0" y="184027"/>
                  </a:moveTo>
                  <a:lnTo>
                    <a:pt x="21635" y="184027"/>
                  </a:lnTo>
                </a:path>
                <a:path w="22225" h="184150">
                  <a:moveTo>
                    <a:pt x="0" y="0"/>
                  </a:moveTo>
                  <a:lnTo>
                    <a:pt x="21635" y="0"/>
                  </a:lnTo>
                </a:path>
              </a:pathLst>
            </a:custGeom>
            <a:ln w="5227">
              <a:solidFill>
                <a:srgbClr val="000000"/>
              </a:solidFill>
            </a:ln>
          </p:spPr>
          <p:txBody>
            <a:bodyPr wrap="square" lIns="0" tIns="0" rIns="0" bIns="0" rtlCol="0"/>
            <a:lstStyle/>
            <a:p>
              <a:endParaRPr/>
            </a:p>
          </p:txBody>
        </p:sp>
        <p:sp>
          <p:nvSpPr>
            <p:cNvPr id="280" name="object 280"/>
            <p:cNvSpPr/>
            <p:nvPr/>
          </p:nvSpPr>
          <p:spPr>
            <a:xfrm>
              <a:off x="3874456" y="4968405"/>
              <a:ext cx="22225" cy="1270"/>
            </a:xfrm>
            <a:custGeom>
              <a:avLst/>
              <a:gdLst/>
              <a:ahLst/>
              <a:cxnLst/>
              <a:rect l="l" t="t" r="r" b="b"/>
              <a:pathLst>
                <a:path w="22225" h="1270">
                  <a:moveTo>
                    <a:pt x="-2614" y="469"/>
                  </a:moveTo>
                  <a:lnTo>
                    <a:pt x="24249" y="469"/>
                  </a:lnTo>
                </a:path>
              </a:pathLst>
            </a:custGeom>
            <a:ln w="6167">
              <a:solidFill>
                <a:srgbClr val="000000"/>
              </a:solidFill>
            </a:ln>
          </p:spPr>
          <p:txBody>
            <a:bodyPr wrap="square" lIns="0" tIns="0" rIns="0" bIns="0" rtlCol="0"/>
            <a:lstStyle/>
            <a:p>
              <a:endParaRPr/>
            </a:p>
          </p:txBody>
        </p:sp>
        <p:sp>
          <p:nvSpPr>
            <p:cNvPr id="281" name="object 281"/>
            <p:cNvSpPr/>
            <p:nvPr/>
          </p:nvSpPr>
          <p:spPr>
            <a:xfrm>
              <a:off x="3871841" y="4595947"/>
              <a:ext cx="27305" cy="183515"/>
            </a:xfrm>
            <a:custGeom>
              <a:avLst/>
              <a:gdLst/>
              <a:ahLst/>
              <a:cxnLst/>
              <a:rect l="l" t="t" r="r" b="b"/>
              <a:pathLst>
                <a:path w="27304" h="183514">
                  <a:moveTo>
                    <a:pt x="0" y="182945"/>
                  </a:moveTo>
                  <a:lnTo>
                    <a:pt x="26864" y="182945"/>
                  </a:lnTo>
                </a:path>
                <a:path w="27304" h="183514">
                  <a:moveTo>
                    <a:pt x="0" y="0"/>
                  </a:moveTo>
                  <a:lnTo>
                    <a:pt x="26864" y="0"/>
                  </a:lnTo>
                </a:path>
              </a:pathLst>
            </a:custGeom>
            <a:ln w="6095">
              <a:solidFill>
                <a:srgbClr val="000000"/>
              </a:solidFill>
            </a:ln>
          </p:spPr>
          <p:txBody>
            <a:bodyPr wrap="square" lIns="0" tIns="0" rIns="0" bIns="0" rtlCol="0"/>
            <a:lstStyle/>
            <a:p>
              <a:endParaRPr/>
            </a:p>
          </p:txBody>
        </p:sp>
        <p:sp>
          <p:nvSpPr>
            <p:cNvPr id="282" name="object 282"/>
            <p:cNvSpPr/>
            <p:nvPr/>
          </p:nvSpPr>
          <p:spPr>
            <a:xfrm>
              <a:off x="3874456" y="4227820"/>
              <a:ext cx="22225" cy="184150"/>
            </a:xfrm>
            <a:custGeom>
              <a:avLst/>
              <a:gdLst/>
              <a:ahLst/>
              <a:cxnLst/>
              <a:rect l="l" t="t" r="r" b="b"/>
              <a:pathLst>
                <a:path w="22225" h="184150">
                  <a:moveTo>
                    <a:pt x="0" y="183811"/>
                  </a:moveTo>
                  <a:lnTo>
                    <a:pt x="21635" y="183811"/>
                  </a:lnTo>
                </a:path>
                <a:path w="22225" h="184150">
                  <a:moveTo>
                    <a:pt x="0" y="0"/>
                  </a:moveTo>
                  <a:lnTo>
                    <a:pt x="21635" y="0"/>
                  </a:lnTo>
                </a:path>
              </a:pathLst>
            </a:custGeom>
            <a:ln w="5227">
              <a:solidFill>
                <a:srgbClr val="000000"/>
              </a:solidFill>
            </a:ln>
          </p:spPr>
          <p:txBody>
            <a:bodyPr wrap="square" lIns="0" tIns="0" rIns="0" bIns="0" rtlCol="0"/>
            <a:lstStyle/>
            <a:p>
              <a:endParaRPr/>
            </a:p>
          </p:txBody>
        </p:sp>
      </p:grpSp>
      <p:grpSp>
        <p:nvGrpSpPr>
          <p:cNvPr id="283" name="object 283"/>
          <p:cNvGrpSpPr/>
          <p:nvPr/>
        </p:nvGrpSpPr>
        <p:grpSpPr>
          <a:xfrm>
            <a:off x="2700829" y="2034741"/>
            <a:ext cx="1159248" cy="914856"/>
            <a:chOff x="5357015" y="4032147"/>
            <a:chExt cx="2299335" cy="1812925"/>
          </a:xfrm>
        </p:grpSpPr>
        <p:sp>
          <p:nvSpPr>
            <p:cNvPr id="284" name="object 284"/>
            <p:cNvSpPr/>
            <p:nvPr/>
          </p:nvSpPr>
          <p:spPr>
            <a:xfrm>
              <a:off x="5359872" y="4035287"/>
              <a:ext cx="2293620" cy="1800860"/>
            </a:xfrm>
            <a:custGeom>
              <a:avLst/>
              <a:gdLst/>
              <a:ahLst/>
              <a:cxnLst/>
              <a:rect l="l" t="t" r="r" b="b"/>
              <a:pathLst>
                <a:path w="2293620" h="1800860">
                  <a:moveTo>
                    <a:pt x="0" y="1800594"/>
                  </a:moveTo>
                  <a:lnTo>
                    <a:pt x="2293277" y="1800594"/>
                  </a:lnTo>
                  <a:lnTo>
                    <a:pt x="2293276" y="0"/>
                  </a:lnTo>
                  <a:lnTo>
                    <a:pt x="0" y="0"/>
                  </a:lnTo>
                  <a:lnTo>
                    <a:pt x="0" y="1800594"/>
                  </a:lnTo>
                  <a:close/>
                </a:path>
                <a:path w="2293620" h="1800860">
                  <a:moveTo>
                    <a:pt x="462365" y="35"/>
                  </a:moveTo>
                  <a:lnTo>
                    <a:pt x="462365" y="21386"/>
                  </a:lnTo>
                </a:path>
              </a:pathLst>
            </a:custGeom>
            <a:ln w="5122">
              <a:solidFill>
                <a:srgbClr val="000000"/>
              </a:solidFill>
            </a:ln>
          </p:spPr>
          <p:txBody>
            <a:bodyPr wrap="square" lIns="0" tIns="0" rIns="0" bIns="0" rtlCol="0"/>
            <a:lstStyle/>
            <a:p>
              <a:endParaRPr/>
            </a:p>
          </p:txBody>
        </p:sp>
        <p:sp>
          <p:nvSpPr>
            <p:cNvPr id="285" name="object 285"/>
            <p:cNvSpPr/>
            <p:nvPr/>
          </p:nvSpPr>
          <p:spPr>
            <a:xfrm>
              <a:off x="6050371" y="4035322"/>
              <a:ext cx="1270" cy="21590"/>
            </a:xfrm>
            <a:custGeom>
              <a:avLst/>
              <a:gdLst/>
              <a:ahLst/>
              <a:cxnLst/>
              <a:rect l="l" t="t" r="r" b="b"/>
              <a:pathLst>
                <a:path w="1270" h="21589">
                  <a:moveTo>
                    <a:pt x="353" y="-2560"/>
                  </a:moveTo>
                  <a:lnTo>
                    <a:pt x="353" y="23912"/>
                  </a:lnTo>
                </a:path>
              </a:pathLst>
            </a:custGeom>
            <a:ln w="5828">
              <a:solidFill>
                <a:srgbClr val="000000"/>
              </a:solidFill>
            </a:ln>
          </p:spPr>
          <p:txBody>
            <a:bodyPr wrap="square" lIns="0" tIns="0" rIns="0" bIns="0" rtlCol="0"/>
            <a:lstStyle/>
            <a:p>
              <a:endParaRPr/>
            </a:p>
          </p:txBody>
        </p:sp>
        <p:sp>
          <p:nvSpPr>
            <p:cNvPr id="286" name="object 286"/>
            <p:cNvSpPr/>
            <p:nvPr/>
          </p:nvSpPr>
          <p:spPr>
            <a:xfrm>
              <a:off x="5588034" y="4035322"/>
              <a:ext cx="1843405" cy="1806575"/>
            </a:xfrm>
            <a:custGeom>
              <a:avLst/>
              <a:gdLst/>
              <a:ahLst/>
              <a:cxnLst/>
              <a:rect l="l" t="t" r="r" b="b"/>
              <a:pathLst>
                <a:path w="1843404" h="1806575">
                  <a:moveTo>
                    <a:pt x="1153521" y="0"/>
                  </a:moveTo>
                  <a:lnTo>
                    <a:pt x="1153521" y="21351"/>
                  </a:lnTo>
                </a:path>
                <a:path w="1843404" h="1806575">
                  <a:moveTo>
                    <a:pt x="1381725" y="0"/>
                  </a:moveTo>
                  <a:lnTo>
                    <a:pt x="1381725" y="21351"/>
                  </a:lnTo>
                </a:path>
                <a:path w="1843404" h="1806575">
                  <a:moveTo>
                    <a:pt x="1842939" y="0"/>
                  </a:moveTo>
                  <a:lnTo>
                    <a:pt x="1842939" y="22058"/>
                  </a:lnTo>
                </a:path>
                <a:path w="1843404" h="1806575">
                  <a:moveTo>
                    <a:pt x="0" y="1806568"/>
                  </a:moveTo>
                  <a:lnTo>
                    <a:pt x="0" y="1786242"/>
                  </a:lnTo>
                </a:path>
                <a:path w="1843404" h="1806575">
                  <a:moveTo>
                    <a:pt x="234204" y="1806568"/>
                  </a:moveTo>
                  <a:lnTo>
                    <a:pt x="234204" y="1785358"/>
                  </a:lnTo>
                </a:path>
              </a:pathLst>
            </a:custGeom>
            <a:ln w="5122">
              <a:solidFill>
                <a:srgbClr val="000000"/>
              </a:solidFill>
            </a:ln>
          </p:spPr>
          <p:txBody>
            <a:bodyPr wrap="square" lIns="0" tIns="0" rIns="0" bIns="0" rtlCol="0"/>
            <a:lstStyle/>
            <a:p>
              <a:endParaRPr/>
            </a:p>
          </p:txBody>
        </p:sp>
        <p:sp>
          <p:nvSpPr>
            <p:cNvPr id="287" name="object 287"/>
            <p:cNvSpPr/>
            <p:nvPr/>
          </p:nvSpPr>
          <p:spPr>
            <a:xfrm>
              <a:off x="6050372" y="5820681"/>
              <a:ext cx="1270" cy="21590"/>
            </a:xfrm>
            <a:custGeom>
              <a:avLst/>
              <a:gdLst/>
              <a:ahLst/>
              <a:cxnLst/>
              <a:rect l="l" t="t" r="r" b="b"/>
              <a:pathLst>
                <a:path w="1270" h="21589">
                  <a:moveTo>
                    <a:pt x="353" y="-2560"/>
                  </a:moveTo>
                  <a:lnTo>
                    <a:pt x="353" y="23770"/>
                  </a:lnTo>
                </a:path>
              </a:pathLst>
            </a:custGeom>
            <a:ln w="5827">
              <a:solidFill>
                <a:srgbClr val="000000"/>
              </a:solidFill>
            </a:ln>
          </p:spPr>
          <p:txBody>
            <a:bodyPr wrap="square" lIns="0" tIns="0" rIns="0" bIns="0" rtlCol="0"/>
            <a:lstStyle/>
            <a:p>
              <a:endParaRPr/>
            </a:p>
          </p:txBody>
        </p:sp>
        <p:sp>
          <p:nvSpPr>
            <p:cNvPr id="288" name="object 288"/>
            <p:cNvSpPr/>
            <p:nvPr/>
          </p:nvSpPr>
          <p:spPr>
            <a:xfrm>
              <a:off x="6279212" y="5820681"/>
              <a:ext cx="0" cy="21590"/>
            </a:xfrm>
            <a:custGeom>
              <a:avLst/>
              <a:gdLst/>
              <a:ahLst/>
              <a:cxnLst/>
              <a:rect l="l" t="t" r="r" b="b"/>
              <a:pathLst>
                <a:path h="21589">
                  <a:moveTo>
                    <a:pt x="0" y="21210"/>
                  </a:moveTo>
                  <a:lnTo>
                    <a:pt x="0" y="0"/>
                  </a:lnTo>
                </a:path>
              </a:pathLst>
            </a:custGeom>
            <a:ln w="5121">
              <a:solidFill>
                <a:srgbClr val="000000"/>
              </a:solidFill>
            </a:ln>
          </p:spPr>
          <p:txBody>
            <a:bodyPr wrap="square" lIns="0" tIns="0" rIns="0" bIns="0" rtlCol="0"/>
            <a:lstStyle/>
            <a:p>
              <a:endParaRPr/>
            </a:p>
          </p:txBody>
        </p:sp>
        <p:sp>
          <p:nvSpPr>
            <p:cNvPr id="289" name="object 289"/>
            <p:cNvSpPr/>
            <p:nvPr/>
          </p:nvSpPr>
          <p:spPr>
            <a:xfrm>
              <a:off x="6512504" y="5820681"/>
              <a:ext cx="1270" cy="21590"/>
            </a:xfrm>
            <a:custGeom>
              <a:avLst/>
              <a:gdLst/>
              <a:ahLst/>
              <a:cxnLst/>
              <a:rect l="l" t="t" r="r" b="b"/>
              <a:pathLst>
                <a:path w="1270" h="21589">
                  <a:moveTo>
                    <a:pt x="459" y="-2560"/>
                  </a:moveTo>
                  <a:lnTo>
                    <a:pt x="459" y="23770"/>
                  </a:lnTo>
                </a:path>
              </a:pathLst>
            </a:custGeom>
            <a:ln w="6040">
              <a:solidFill>
                <a:srgbClr val="000000"/>
              </a:solidFill>
            </a:ln>
          </p:spPr>
          <p:txBody>
            <a:bodyPr wrap="square" lIns="0" tIns="0" rIns="0" bIns="0" rtlCol="0"/>
            <a:lstStyle/>
            <a:p>
              <a:endParaRPr/>
            </a:p>
          </p:txBody>
        </p:sp>
        <p:sp>
          <p:nvSpPr>
            <p:cNvPr id="290" name="object 290"/>
            <p:cNvSpPr/>
            <p:nvPr/>
          </p:nvSpPr>
          <p:spPr>
            <a:xfrm>
              <a:off x="6741556" y="5820681"/>
              <a:ext cx="689610" cy="21590"/>
            </a:xfrm>
            <a:custGeom>
              <a:avLst/>
              <a:gdLst/>
              <a:ahLst/>
              <a:cxnLst/>
              <a:rect l="l" t="t" r="r" b="b"/>
              <a:pathLst>
                <a:path w="689609" h="21589">
                  <a:moveTo>
                    <a:pt x="0" y="21210"/>
                  </a:moveTo>
                  <a:lnTo>
                    <a:pt x="0" y="0"/>
                  </a:lnTo>
                </a:path>
                <a:path w="689609" h="21589">
                  <a:moveTo>
                    <a:pt x="228203" y="21210"/>
                  </a:moveTo>
                  <a:lnTo>
                    <a:pt x="228203" y="0"/>
                  </a:lnTo>
                </a:path>
                <a:path w="689609" h="21589">
                  <a:moveTo>
                    <a:pt x="456125" y="21210"/>
                  </a:moveTo>
                  <a:lnTo>
                    <a:pt x="456125" y="0"/>
                  </a:lnTo>
                </a:path>
                <a:path w="689609" h="21589">
                  <a:moveTo>
                    <a:pt x="689417" y="21210"/>
                  </a:moveTo>
                  <a:lnTo>
                    <a:pt x="689417" y="0"/>
                  </a:lnTo>
                </a:path>
              </a:pathLst>
            </a:custGeom>
            <a:ln w="5122">
              <a:solidFill>
                <a:srgbClr val="000000"/>
              </a:solidFill>
            </a:ln>
          </p:spPr>
          <p:txBody>
            <a:bodyPr wrap="square" lIns="0" tIns="0" rIns="0" bIns="0" rtlCol="0"/>
            <a:lstStyle/>
            <a:p>
              <a:endParaRPr/>
            </a:p>
          </p:txBody>
        </p:sp>
      </p:grpSp>
      <p:sp>
        <p:nvSpPr>
          <p:cNvPr id="291" name="object 291"/>
          <p:cNvSpPr txBox="1"/>
          <p:nvPr/>
        </p:nvSpPr>
        <p:spPr>
          <a:xfrm>
            <a:off x="2676992" y="2949716"/>
            <a:ext cx="173519" cy="52957"/>
          </a:xfrm>
          <a:prstGeom prst="rect">
            <a:avLst/>
          </a:prstGeom>
        </p:spPr>
        <p:txBody>
          <a:bodyPr vert="horz" wrap="square" lIns="0" tIns="6725" rIns="0" bIns="0" rtlCol="0">
            <a:spAutoFit/>
          </a:bodyPr>
          <a:lstStyle/>
          <a:p>
            <a:pPr marL="6405">
              <a:spcBef>
                <a:spcPts val="53"/>
              </a:spcBef>
              <a:tabLst>
                <a:tab pos="105356" algn="l"/>
              </a:tabLst>
            </a:pPr>
            <a:r>
              <a:rPr sz="300" dirty="0">
                <a:latin typeface="Arial MT"/>
                <a:cs typeface="Arial MT"/>
              </a:rPr>
              <a:t>-1	-0.8</a:t>
            </a:r>
            <a:endParaRPr sz="300">
              <a:latin typeface="Arial MT"/>
              <a:cs typeface="Arial MT"/>
            </a:endParaRPr>
          </a:p>
        </p:txBody>
      </p:sp>
      <p:sp>
        <p:nvSpPr>
          <p:cNvPr id="292" name="object 292"/>
          <p:cNvSpPr txBox="1"/>
          <p:nvPr/>
        </p:nvSpPr>
        <p:spPr>
          <a:xfrm>
            <a:off x="2894146" y="2946912"/>
            <a:ext cx="536244" cy="101711"/>
          </a:xfrm>
          <a:prstGeom prst="rect">
            <a:avLst/>
          </a:prstGeom>
        </p:spPr>
        <p:txBody>
          <a:bodyPr vert="horz" wrap="square" lIns="0" tIns="9287" rIns="0" bIns="0" rtlCol="0">
            <a:spAutoFit/>
          </a:bodyPr>
          <a:lstStyle/>
          <a:p>
            <a:pPr marL="6405">
              <a:spcBef>
                <a:spcPts val="73"/>
              </a:spcBef>
              <a:tabLst>
                <a:tab pos="381074" algn="l"/>
                <a:tab pos="480026" algn="l"/>
              </a:tabLst>
            </a:pPr>
            <a:r>
              <a:rPr sz="300" dirty="0">
                <a:latin typeface="Arial MT"/>
                <a:cs typeface="Arial MT"/>
              </a:rPr>
              <a:t>-0.6    </a:t>
            </a:r>
            <a:r>
              <a:rPr sz="300" spc="35" dirty="0">
                <a:latin typeface="Arial MT"/>
                <a:cs typeface="Arial MT"/>
              </a:rPr>
              <a:t> </a:t>
            </a:r>
            <a:r>
              <a:rPr sz="300" dirty="0">
                <a:latin typeface="Arial MT"/>
                <a:cs typeface="Arial MT"/>
              </a:rPr>
              <a:t>-0.4    </a:t>
            </a:r>
            <a:r>
              <a:rPr sz="300" spc="35" dirty="0">
                <a:latin typeface="Arial MT"/>
                <a:cs typeface="Arial MT"/>
              </a:rPr>
              <a:t> </a:t>
            </a:r>
            <a:r>
              <a:rPr sz="300" dirty="0">
                <a:latin typeface="Arial MT"/>
                <a:cs typeface="Arial MT"/>
              </a:rPr>
              <a:t>-0.2	0	0.2</a:t>
            </a:r>
            <a:endParaRPr sz="300">
              <a:latin typeface="Arial MT"/>
              <a:cs typeface="Arial MT"/>
            </a:endParaRPr>
          </a:p>
          <a:p>
            <a:pPr marL="338163">
              <a:spcBef>
                <a:spcPts val="25"/>
              </a:spcBef>
            </a:pPr>
            <a:r>
              <a:rPr sz="300" dirty="0">
                <a:latin typeface="Arial MT"/>
                <a:cs typeface="Arial MT"/>
              </a:rPr>
              <a:t>W(1,j)</a:t>
            </a:r>
            <a:endParaRPr sz="300">
              <a:latin typeface="Arial MT"/>
              <a:cs typeface="Arial MT"/>
            </a:endParaRPr>
          </a:p>
        </p:txBody>
      </p:sp>
      <p:sp>
        <p:nvSpPr>
          <p:cNvPr id="293" name="object 293"/>
          <p:cNvSpPr txBox="1"/>
          <p:nvPr/>
        </p:nvSpPr>
        <p:spPr>
          <a:xfrm>
            <a:off x="3483467" y="2949716"/>
            <a:ext cx="295495" cy="52957"/>
          </a:xfrm>
          <a:prstGeom prst="rect">
            <a:avLst/>
          </a:prstGeom>
        </p:spPr>
        <p:txBody>
          <a:bodyPr vert="horz" wrap="square" lIns="0" tIns="6725" rIns="0" bIns="0" rtlCol="0">
            <a:spAutoFit/>
          </a:bodyPr>
          <a:lstStyle/>
          <a:p>
            <a:pPr marL="6405">
              <a:spcBef>
                <a:spcPts val="53"/>
              </a:spcBef>
              <a:tabLst>
                <a:tab pos="121047" algn="l"/>
                <a:tab pos="239212" algn="l"/>
              </a:tabLst>
            </a:pPr>
            <a:r>
              <a:rPr sz="300" dirty="0">
                <a:latin typeface="Arial MT"/>
                <a:cs typeface="Arial MT"/>
              </a:rPr>
              <a:t>0.4	0.6	0.8</a:t>
            </a:r>
            <a:endParaRPr sz="300">
              <a:latin typeface="Arial MT"/>
              <a:cs typeface="Arial MT"/>
            </a:endParaRPr>
          </a:p>
        </p:txBody>
      </p:sp>
      <p:sp>
        <p:nvSpPr>
          <p:cNvPr id="294" name="object 294"/>
          <p:cNvSpPr txBox="1"/>
          <p:nvPr/>
        </p:nvSpPr>
        <p:spPr>
          <a:xfrm>
            <a:off x="3847332" y="2949716"/>
            <a:ext cx="32654"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1</a:t>
            </a:r>
            <a:endParaRPr sz="300">
              <a:latin typeface="Arial MT"/>
              <a:cs typeface="Arial MT"/>
            </a:endParaRPr>
          </a:p>
        </p:txBody>
      </p:sp>
      <p:sp>
        <p:nvSpPr>
          <p:cNvPr id="295" name="object 295"/>
          <p:cNvSpPr txBox="1"/>
          <p:nvPr/>
        </p:nvSpPr>
        <p:spPr>
          <a:xfrm>
            <a:off x="2655981" y="2917607"/>
            <a:ext cx="44820"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-1</a:t>
            </a:r>
            <a:endParaRPr sz="300">
              <a:latin typeface="Arial MT"/>
              <a:cs typeface="Arial MT"/>
            </a:endParaRPr>
          </a:p>
        </p:txBody>
      </p:sp>
      <p:grpSp>
        <p:nvGrpSpPr>
          <p:cNvPr id="296" name="object 296"/>
          <p:cNvGrpSpPr/>
          <p:nvPr/>
        </p:nvGrpSpPr>
        <p:grpSpPr>
          <a:xfrm>
            <a:off x="2700978" y="2035051"/>
            <a:ext cx="1161489" cy="850447"/>
            <a:chOff x="5357311" y="4032761"/>
            <a:chExt cx="2303780" cy="1685289"/>
          </a:xfrm>
        </p:grpSpPr>
        <p:sp>
          <p:nvSpPr>
            <p:cNvPr id="297" name="object 297"/>
            <p:cNvSpPr/>
            <p:nvPr/>
          </p:nvSpPr>
          <p:spPr>
            <a:xfrm>
              <a:off x="5359873" y="5661782"/>
              <a:ext cx="21590" cy="1270"/>
            </a:xfrm>
            <a:custGeom>
              <a:avLst/>
              <a:gdLst/>
              <a:ahLst/>
              <a:cxnLst/>
              <a:rect l="l" t="t" r="r" b="b"/>
              <a:pathLst>
                <a:path w="21589" h="1270">
                  <a:moveTo>
                    <a:pt x="-2561" y="441"/>
                  </a:moveTo>
                  <a:lnTo>
                    <a:pt x="23933" y="441"/>
                  </a:lnTo>
                </a:path>
              </a:pathLst>
            </a:custGeom>
            <a:ln w="6006">
              <a:solidFill>
                <a:srgbClr val="000000"/>
              </a:solidFill>
            </a:ln>
          </p:spPr>
          <p:txBody>
            <a:bodyPr wrap="square" lIns="0" tIns="0" rIns="0" bIns="0" rtlCol="0"/>
            <a:lstStyle/>
            <a:p>
              <a:endParaRPr/>
            </a:p>
          </p:txBody>
        </p:sp>
        <p:sp>
          <p:nvSpPr>
            <p:cNvPr id="298" name="object 298"/>
            <p:cNvSpPr/>
            <p:nvPr/>
          </p:nvSpPr>
          <p:spPr>
            <a:xfrm>
              <a:off x="5359873" y="4941134"/>
              <a:ext cx="21590" cy="541020"/>
            </a:xfrm>
            <a:custGeom>
              <a:avLst/>
              <a:gdLst/>
              <a:ahLst/>
              <a:cxnLst/>
              <a:rect l="l" t="t" r="r" b="b"/>
              <a:pathLst>
                <a:path w="21589" h="541020">
                  <a:moveTo>
                    <a:pt x="0" y="540538"/>
                  </a:moveTo>
                  <a:lnTo>
                    <a:pt x="21371" y="540538"/>
                  </a:lnTo>
                </a:path>
                <a:path w="21589" h="541020">
                  <a:moveTo>
                    <a:pt x="0" y="360429"/>
                  </a:moveTo>
                  <a:lnTo>
                    <a:pt x="21371" y="360429"/>
                  </a:lnTo>
                </a:path>
                <a:path w="21589" h="541020">
                  <a:moveTo>
                    <a:pt x="0" y="180144"/>
                  </a:moveTo>
                  <a:lnTo>
                    <a:pt x="21371" y="180144"/>
                  </a:lnTo>
                </a:path>
                <a:path w="21589" h="541020">
                  <a:moveTo>
                    <a:pt x="0" y="0"/>
                  </a:moveTo>
                  <a:lnTo>
                    <a:pt x="21371" y="0"/>
                  </a:lnTo>
                </a:path>
              </a:pathLst>
            </a:custGeom>
            <a:ln w="5122">
              <a:solidFill>
                <a:srgbClr val="000000"/>
              </a:solidFill>
            </a:ln>
          </p:spPr>
          <p:txBody>
            <a:bodyPr wrap="square" lIns="0" tIns="0" rIns="0" bIns="0" rtlCol="0"/>
            <a:lstStyle/>
            <a:p>
              <a:endParaRPr/>
            </a:p>
          </p:txBody>
        </p:sp>
        <p:sp>
          <p:nvSpPr>
            <p:cNvPr id="299" name="object 299"/>
            <p:cNvSpPr/>
            <p:nvPr/>
          </p:nvSpPr>
          <p:spPr>
            <a:xfrm>
              <a:off x="5359872" y="4755051"/>
              <a:ext cx="21590" cy="1270"/>
            </a:xfrm>
            <a:custGeom>
              <a:avLst/>
              <a:gdLst/>
              <a:ahLst/>
              <a:cxnLst/>
              <a:rect l="l" t="t" r="r" b="b"/>
              <a:pathLst>
                <a:path w="21589" h="1270">
                  <a:moveTo>
                    <a:pt x="-2561" y="424"/>
                  </a:moveTo>
                  <a:lnTo>
                    <a:pt x="23933" y="424"/>
                  </a:lnTo>
                </a:path>
              </a:pathLst>
            </a:custGeom>
            <a:ln w="5971">
              <a:solidFill>
                <a:srgbClr val="000000"/>
              </a:solidFill>
            </a:ln>
          </p:spPr>
          <p:txBody>
            <a:bodyPr wrap="square" lIns="0" tIns="0" rIns="0" bIns="0" rtlCol="0"/>
            <a:lstStyle/>
            <a:p>
              <a:endParaRPr/>
            </a:p>
          </p:txBody>
        </p:sp>
        <p:sp>
          <p:nvSpPr>
            <p:cNvPr id="300" name="object 300"/>
            <p:cNvSpPr/>
            <p:nvPr/>
          </p:nvSpPr>
          <p:spPr>
            <a:xfrm>
              <a:off x="5359872" y="4215608"/>
              <a:ext cx="21590" cy="360680"/>
            </a:xfrm>
            <a:custGeom>
              <a:avLst/>
              <a:gdLst/>
              <a:ahLst/>
              <a:cxnLst/>
              <a:rect l="l" t="t" r="r" b="b"/>
              <a:pathLst>
                <a:path w="21589" h="360679">
                  <a:moveTo>
                    <a:pt x="0" y="360217"/>
                  </a:moveTo>
                  <a:lnTo>
                    <a:pt x="21371" y="360217"/>
                  </a:lnTo>
                </a:path>
                <a:path w="21589" h="360679">
                  <a:moveTo>
                    <a:pt x="0" y="180073"/>
                  </a:moveTo>
                  <a:lnTo>
                    <a:pt x="21371" y="180073"/>
                  </a:lnTo>
                </a:path>
                <a:path w="21589" h="360679">
                  <a:moveTo>
                    <a:pt x="0" y="0"/>
                  </a:moveTo>
                  <a:lnTo>
                    <a:pt x="21371" y="0"/>
                  </a:lnTo>
                </a:path>
              </a:pathLst>
            </a:custGeom>
            <a:ln w="5122">
              <a:solidFill>
                <a:srgbClr val="000000"/>
              </a:solidFill>
            </a:ln>
          </p:spPr>
          <p:txBody>
            <a:bodyPr wrap="square" lIns="0" tIns="0" rIns="0" bIns="0" rtlCol="0"/>
            <a:lstStyle/>
            <a:p>
              <a:endParaRPr/>
            </a:p>
          </p:txBody>
        </p:sp>
        <p:pic>
          <p:nvPicPr>
            <p:cNvPr id="301" name="object 301"/>
            <p:cNvPicPr/>
            <p:nvPr/>
          </p:nvPicPr>
          <p:blipFill>
            <a:blip r:embed="rId5" cstate="print"/>
            <a:stretch>
              <a:fillRect/>
            </a:stretch>
          </p:blipFill>
          <p:spPr>
            <a:xfrm>
              <a:off x="5466276" y="4032761"/>
              <a:ext cx="2059276" cy="1685136"/>
            </a:xfrm>
            <a:prstGeom prst="rect">
              <a:avLst/>
            </a:prstGeom>
          </p:spPr>
        </p:pic>
        <p:sp>
          <p:nvSpPr>
            <p:cNvPr id="302" name="object 302"/>
            <p:cNvSpPr/>
            <p:nvPr/>
          </p:nvSpPr>
          <p:spPr>
            <a:xfrm>
              <a:off x="7637057" y="5661782"/>
              <a:ext cx="21590" cy="1270"/>
            </a:xfrm>
            <a:custGeom>
              <a:avLst/>
              <a:gdLst/>
              <a:ahLst/>
              <a:cxnLst/>
              <a:rect l="l" t="t" r="r" b="b"/>
              <a:pathLst>
                <a:path w="21590" h="1270">
                  <a:moveTo>
                    <a:pt x="-2561" y="441"/>
                  </a:moveTo>
                  <a:lnTo>
                    <a:pt x="23763" y="441"/>
                  </a:lnTo>
                </a:path>
              </a:pathLst>
            </a:custGeom>
            <a:ln w="6006">
              <a:solidFill>
                <a:srgbClr val="000000"/>
              </a:solidFill>
            </a:ln>
          </p:spPr>
          <p:txBody>
            <a:bodyPr wrap="square" lIns="0" tIns="0" rIns="0" bIns="0" rtlCol="0"/>
            <a:lstStyle/>
            <a:p>
              <a:endParaRPr/>
            </a:p>
          </p:txBody>
        </p:sp>
        <p:sp>
          <p:nvSpPr>
            <p:cNvPr id="303" name="object 303"/>
            <p:cNvSpPr/>
            <p:nvPr/>
          </p:nvSpPr>
          <p:spPr>
            <a:xfrm>
              <a:off x="7637057" y="5481673"/>
              <a:ext cx="21590" cy="1270"/>
            </a:xfrm>
            <a:custGeom>
              <a:avLst/>
              <a:gdLst/>
              <a:ahLst/>
              <a:cxnLst/>
              <a:rect l="l" t="t" r="r" b="b"/>
              <a:pathLst>
                <a:path w="21590" h="1270">
                  <a:moveTo>
                    <a:pt x="-2561" y="441"/>
                  </a:moveTo>
                  <a:lnTo>
                    <a:pt x="23763" y="441"/>
                  </a:lnTo>
                </a:path>
              </a:pathLst>
            </a:custGeom>
            <a:ln w="6006">
              <a:solidFill>
                <a:srgbClr val="000000"/>
              </a:solidFill>
            </a:ln>
          </p:spPr>
          <p:txBody>
            <a:bodyPr wrap="square" lIns="0" tIns="0" rIns="0" bIns="0" rtlCol="0"/>
            <a:lstStyle/>
            <a:p>
              <a:endParaRPr/>
            </a:p>
          </p:txBody>
        </p:sp>
        <p:sp>
          <p:nvSpPr>
            <p:cNvPr id="304" name="object 304"/>
            <p:cNvSpPr/>
            <p:nvPr/>
          </p:nvSpPr>
          <p:spPr>
            <a:xfrm>
              <a:off x="7637057" y="5121278"/>
              <a:ext cx="21590" cy="180340"/>
            </a:xfrm>
            <a:custGeom>
              <a:avLst/>
              <a:gdLst/>
              <a:ahLst/>
              <a:cxnLst/>
              <a:rect l="l" t="t" r="r" b="b"/>
              <a:pathLst>
                <a:path w="21590" h="180339">
                  <a:moveTo>
                    <a:pt x="0" y="180285"/>
                  </a:moveTo>
                  <a:lnTo>
                    <a:pt x="21202" y="180285"/>
                  </a:lnTo>
                </a:path>
                <a:path w="21590" h="180339">
                  <a:moveTo>
                    <a:pt x="0" y="0"/>
                  </a:moveTo>
                  <a:lnTo>
                    <a:pt x="21201" y="0"/>
                  </a:lnTo>
                </a:path>
              </a:pathLst>
            </a:custGeom>
            <a:ln w="5122">
              <a:solidFill>
                <a:srgbClr val="000000"/>
              </a:solidFill>
            </a:ln>
          </p:spPr>
          <p:txBody>
            <a:bodyPr wrap="square" lIns="0" tIns="0" rIns="0" bIns="0" rtlCol="0"/>
            <a:lstStyle/>
            <a:p>
              <a:endParaRPr/>
            </a:p>
          </p:txBody>
        </p:sp>
        <p:sp>
          <p:nvSpPr>
            <p:cNvPr id="305" name="object 305"/>
            <p:cNvSpPr/>
            <p:nvPr/>
          </p:nvSpPr>
          <p:spPr>
            <a:xfrm>
              <a:off x="7637057" y="4941134"/>
              <a:ext cx="21590" cy="1270"/>
            </a:xfrm>
            <a:custGeom>
              <a:avLst/>
              <a:gdLst/>
              <a:ahLst/>
              <a:cxnLst/>
              <a:rect l="l" t="t" r="r" b="b"/>
              <a:pathLst>
                <a:path w="21590" h="1270">
                  <a:moveTo>
                    <a:pt x="-2561" y="459"/>
                  </a:moveTo>
                  <a:lnTo>
                    <a:pt x="23763" y="459"/>
                  </a:lnTo>
                </a:path>
              </a:pathLst>
            </a:custGeom>
            <a:ln w="6042">
              <a:solidFill>
                <a:srgbClr val="000000"/>
              </a:solidFill>
            </a:ln>
          </p:spPr>
          <p:txBody>
            <a:bodyPr wrap="square" lIns="0" tIns="0" rIns="0" bIns="0" rtlCol="0"/>
            <a:lstStyle/>
            <a:p>
              <a:endParaRPr/>
            </a:p>
          </p:txBody>
        </p:sp>
        <p:sp>
          <p:nvSpPr>
            <p:cNvPr id="306" name="object 306"/>
            <p:cNvSpPr/>
            <p:nvPr/>
          </p:nvSpPr>
          <p:spPr>
            <a:xfrm>
              <a:off x="7637057" y="4755051"/>
              <a:ext cx="21590" cy="1270"/>
            </a:xfrm>
            <a:custGeom>
              <a:avLst/>
              <a:gdLst/>
              <a:ahLst/>
              <a:cxnLst/>
              <a:rect l="l" t="t" r="r" b="b"/>
              <a:pathLst>
                <a:path w="21590" h="1270">
                  <a:moveTo>
                    <a:pt x="-2561" y="424"/>
                  </a:moveTo>
                  <a:lnTo>
                    <a:pt x="23763" y="424"/>
                  </a:lnTo>
                </a:path>
              </a:pathLst>
            </a:custGeom>
            <a:ln w="5971">
              <a:solidFill>
                <a:srgbClr val="000000"/>
              </a:solidFill>
            </a:ln>
          </p:spPr>
          <p:txBody>
            <a:bodyPr wrap="square" lIns="0" tIns="0" rIns="0" bIns="0" rtlCol="0"/>
            <a:lstStyle/>
            <a:p>
              <a:endParaRPr/>
            </a:p>
          </p:txBody>
        </p:sp>
        <p:sp>
          <p:nvSpPr>
            <p:cNvPr id="307" name="object 307"/>
            <p:cNvSpPr/>
            <p:nvPr/>
          </p:nvSpPr>
          <p:spPr>
            <a:xfrm>
              <a:off x="7637057" y="4575826"/>
              <a:ext cx="21590" cy="1270"/>
            </a:xfrm>
            <a:custGeom>
              <a:avLst/>
              <a:gdLst/>
              <a:ahLst/>
              <a:cxnLst/>
              <a:rect l="l" t="t" r="r" b="b"/>
              <a:pathLst>
                <a:path w="21590" h="1270">
                  <a:moveTo>
                    <a:pt x="-2561" y="424"/>
                  </a:moveTo>
                  <a:lnTo>
                    <a:pt x="23763" y="424"/>
                  </a:lnTo>
                </a:path>
              </a:pathLst>
            </a:custGeom>
            <a:ln w="5971">
              <a:solidFill>
                <a:srgbClr val="000000"/>
              </a:solidFill>
            </a:ln>
          </p:spPr>
          <p:txBody>
            <a:bodyPr wrap="square" lIns="0" tIns="0" rIns="0" bIns="0" rtlCol="0"/>
            <a:lstStyle/>
            <a:p>
              <a:endParaRPr/>
            </a:p>
          </p:txBody>
        </p:sp>
        <p:sp>
          <p:nvSpPr>
            <p:cNvPr id="308" name="object 308"/>
            <p:cNvSpPr/>
            <p:nvPr/>
          </p:nvSpPr>
          <p:spPr>
            <a:xfrm>
              <a:off x="7637057" y="4215608"/>
              <a:ext cx="21590" cy="180340"/>
            </a:xfrm>
            <a:custGeom>
              <a:avLst/>
              <a:gdLst/>
              <a:ahLst/>
              <a:cxnLst/>
              <a:rect l="l" t="t" r="r" b="b"/>
              <a:pathLst>
                <a:path w="21590" h="180339">
                  <a:moveTo>
                    <a:pt x="0" y="180073"/>
                  </a:moveTo>
                  <a:lnTo>
                    <a:pt x="21202" y="180073"/>
                  </a:lnTo>
                </a:path>
                <a:path w="21590" h="180339">
                  <a:moveTo>
                    <a:pt x="0" y="0"/>
                  </a:moveTo>
                  <a:lnTo>
                    <a:pt x="21201" y="0"/>
                  </a:lnTo>
                </a:path>
              </a:pathLst>
            </a:custGeom>
            <a:ln w="5122">
              <a:solidFill>
                <a:srgbClr val="000000"/>
              </a:solidFill>
            </a:ln>
          </p:spPr>
          <p:txBody>
            <a:bodyPr wrap="square" lIns="0" tIns="0" rIns="0" bIns="0" rtlCol="0"/>
            <a:lstStyle/>
            <a:p>
              <a:endParaRPr/>
            </a:p>
          </p:txBody>
        </p:sp>
      </p:grpSp>
      <p:sp>
        <p:nvSpPr>
          <p:cNvPr id="309" name="object 309"/>
          <p:cNvSpPr txBox="1"/>
          <p:nvPr/>
        </p:nvSpPr>
        <p:spPr>
          <a:xfrm>
            <a:off x="755717" y="2970219"/>
            <a:ext cx="1123712" cy="220661"/>
          </a:xfrm>
          <a:prstGeom prst="rect">
            <a:avLst/>
          </a:prstGeom>
        </p:spPr>
        <p:txBody>
          <a:bodyPr vert="horz" wrap="square" lIns="0" tIns="10247" rIns="0" bIns="0" rtlCol="0">
            <a:spAutoFit/>
          </a:bodyPr>
          <a:lstStyle/>
          <a:p>
            <a:pPr algn="ctr">
              <a:spcBef>
                <a:spcPts val="81"/>
              </a:spcBef>
              <a:tabLst>
                <a:tab pos="101193" algn="l"/>
                <a:tab pos="603955" algn="l"/>
                <a:tab pos="705148" algn="l"/>
                <a:tab pos="822672" algn="l"/>
                <a:tab pos="940517" algn="l"/>
                <a:tab pos="1060283" algn="l"/>
              </a:tabLst>
            </a:pPr>
            <a:r>
              <a:rPr sz="300" spc="3" dirty="0">
                <a:latin typeface="Arial MT"/>
                <a:cs typeface="Arial MT"/>
              </a:rPr>
              <a:t>-1	-0.8    </a:t>
            </a:r>
            <a:r>
              <a:rPr sz="300" spc="57" dirty="0">
                <a:latin typeface="Arial MT"/>
                <a:cs typeface="Arial MT"/>
              </a:rPr>
              <a:t> </a:t>
            </a:r>
            <a:r>
              <a:rPr sz="300" spc="3" dirty="0">
                <a:latin typeface="Arial MT"/>
                <a:cs typeface="Arial MT"/>
              </a:rPr>
              <a:t>-0.6    </a:t>
            </a:r>
            <a:r>
              <a:rPr sz="300" spc="40" dirty="0">
                <a:latin typeface="Arial MT"/>
                <a:cs typeface="Arial MT"/>
              </a:rPr>
              <a:t> </a:t>
            </a:r>
            <a:r>
              <a:rPr sz="300" spc="3" dirty="0">
                <a:latin typeface="Arial MT"/>
                <a:cs typeface="Arial MT"/>
              </a:rPr>
              <a:t>-0.4    </a:t>
            </a:r>
            <a:r>
              <a:rPr sz="300" spc="38" dirty="0">
                <a:latin typeface="Arial MT"/>
                <a:cs typeface="Arial MT"/>
              </a:rPr>
              <a:t> </a:t>
            </a:r>
            <a:r>
              <a:rPr sz="300" spc="3" dirty="0">
                <a:latin typeface="Arial MT"/>
                <a:cs typeface="Arial MT"/>
              </a:rPr>
              <a:t>-0.2	0	0.2	0.4	0.6	0.8</a:t>
            </a:r>
            <a:endParaRPr sz="300">
              <a:latin typeface="Arial MT"/>
              <a:cs typeface="Arial MT"/>
            </a:endParaRPr>
          </a:p>
          <a:p>
            <a:pPr marL="106317" algn="ctr">
              <a:spcBef>
                <a:spcPts val="33"/>
              </a:spcBef>
            </a:pPr>
            <a:r>
              <a:rPr sz="300" spc="3" dirty="0">
                <a:latin typeface="Arial MT"/>
                <a:cs typeface="Arial MT"/>
              </a:rPr>
              <a:t>W(1,j)</a:t>
            </a:r>
            <a:endParaRPr sz="300">
              <a:latin typeface="Arial MT"/>
              <a:cs typeface="Arial MT"/>
            </a:endParaRPr>
          </a:p>
          <a:p>
            <a:pPr marL="269314">
              <a:spcBef>
                <a:spcPts val="174"/>
              </a:spcBef>
            </a:pPr>
            <a:r>
              <a:rPr sz="600" b="1" spc="-5" dirty="0">
                <a:solidFill>
                  <a:srgbClr val="004700"/>
                </a:solidFill>
                <a:latin typeface="Arial"/>
                <a:cs typeface="Arial"/>
              </a:rPr>
              <a:t>After</a:t>
            </a:r>
            <a:r>
              <a:rPr sz="600" b="1" spc="-3" dirty="0">
                <a:solidFill>
                  <a:srgbClr val="004700"/>
                </a:solidFill>
                <a:latin typeface="Arial"/>
                <a:cs typeface="Arial"/>
              </a:rPr>
              <a:t> 1000</a:t>
            </a:r>
            <a:r>
              <a:rPr sz="600" b="1" spc="-13" dirty="0">
                <a:solidFill>
                  <a:srgbClr val="004700"/>
                </a:solidFill>
                <a:latin typeface="Arial"/>
                <a:cs typeface="Arial"/>
              </a:rPr>
              <a:t> </a:t>
            </a:r>
            <a:r>
              <a:rPr sz="600" b="1" dirty="0">
                <a:solidFill>
                  <a:srgbClr val="004700"/>
                </a:solidFill>
                <a:latin typeface="Arial"/>
                <a:cs typeface="Arial"/>
              </a:rPr>
              <a:t>steps</a:t>
            </a:r>
            <a:endParaRPr sz="600">
              <a:latin typeface="Arial"/>
              <a:cs typeface="Arial"/>
            </a:endParaRPr>
          </a:p>
        </p:txBody>
      </p:sp>
      <p:sp>
        <p:nvSpPr>
          <p:cNvPr id="310" name="object 310"/>
          <p:cNvSpPr txBox="1"/>
          <p:nvPr/>
        </p:nvSpPr>
        <p:spPr>
          <a:xfrm>
            <a:off x="2626332" y="2826718"/>
            <a:ext cx="74274"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-0.8</a:t>
            </a:r>
            <a:endParaRPr sz="300">
              <a:latin typeface="Arial MT"/>
              <a:cs typeface="Arial MT"/>
            </a:endParaRPr>
          </a:p>
        </p:txBody>
      </p:sp>
      <p:sp>
        <p:nvSpPr>
          <p:cNvPr id="311" name="object 311"/>
          <p:cNvSpPr txBox="1"/>
          <p:nvPr/>
        </p:nvSpPr>
        <p:spPr>
          <a:xfrm>
            <a:off x="2626332" y="2735830"/>
            <a:ext cx="74274"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-0.6</a:t>
            </a:r>
            <a:endParaRPr sz="300">
              <a:latin typeface="Arial MT"/>
              <a:cs typeface="Arial MT"/>
            </a:endParaRPr>
          </a:p>
        </p:txBody>
      </p:sp>
      <p:sp>
        <p:nvSpPr>
          <p:cNvPr id="312" name="object 312"/>
          <p:cNvSpPr txBox="1"/>
          <p:nvPr/>
        </p:nvSpPr>
        <p:spPr>
          <a:xfrm>
            <a:off x="2626332" y="2644835"/>
            <a:ext cx="74274"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-0.4</a:t>
            </a:r>
            <a:endParaRPr sz="300">
              <a:latin typeface="Arial MT"/>
              <a:cs typeface="Arial MT"/>
            </a:endParaRPr>
          </a:p>
        </p:txBody>
      </p:sp>
      <p:sp>
        <p:nvSpPr>
          <p:cNvPr id="313" name="object 313"/>
          <p:cNvSpPr txBox="1"/>
          <p:nvPr/>
        </p:nvSpPr>
        <p:spPr>
          <a:xfrm>
            <a:off x="2626332" y="2553965"/>
            <a:ext cx="74274"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-0.2</a:t>
            </a:r>
            <a:endParaRPr sz="300">
              <a:latin typeface="Arial MT"/>
              <a:cs typeface="Arial MT"/>
            </a:endParaRPr>
          </a:p>
        </p:txBody>
      </p:sp>
      <p:sp>
        <p:nvSpPr>
          <p:cNvPr id="314" name="object 314"/>
          <p:cNvSpPr txBox="1"/>
          <p:nvPr/>
        </p:nvSpPr>
        <p:spPr>
          <a:xfrm>
            <a:off x="2666307" y="2463059"/>
            <a:ext cx="32654"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a:t>
            </a:r>
            <a:endParaRPr sz="300">
              <a:latin typeface="Arial MT"/>
              <a:cs typeface="Arial MT"/>
            </a:endParaRPr>
          </a:p>
        </p:txBody>
      </p:sp>
      <p:sp>
        <p:nvSpPr>
          <p:cNvPr id="315" name="object 315"/>
          <p:cNvSpPr txBox="1"/>
          <p:nvPr/>
        </p:nvSpPr>
        <p:spPr>
          <a:xfrm>
            <a:off x="2637104" y="2369584"/>
            <a:ext cx="62428"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0.2</a:t>
            </a:r>
            <a:endParaRPr sz="300">
              <a:latin typeface="Arial MT"/>
              <a:cs typeface="Arial MT"/>
            </a:endParaRPr>
          </a:p>
        </p:txBody>
      </p:sp>
      <p:sp>
        <p:nvSpPr>
          <p:cNvPr id="316" name="object 316"/>
          <p:cNvSpPr txBox="1"/>
          <p:nvPr/>
        </p:nvSpPr>
        <p:spPr>
          <a:xfrm>
            <a:off x="2637104" y="2278713"/>
            <a:ext cx="62428"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0.4</a:t>
            </a:r>
            <a:endParaRPr sz="300">
              <a:latin typeface="Arial MT"/>
              <a:cs typeface="Arial MT"/>
            </a:endParaRPr>
          </a:p>
        </p:txBody>
      </p:sp>
      <p:sp>
        <p:nvSpPr>
          <p:cNvPr id="317" name="object 317"/>
          <p:cNvSpPr txBox="1"/>
          <p:nvPr/>
        </p:nvSpPr>
        <p:spPr>
          <a:xfrm>
            <a:off x="2637104" y="2187807"/>
            <a:ext cx="62428"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0.6</a:t>
            </a:r>
            <a:endParaRPr sz="300">
              <a:latin typeface="Arial MT"/>
              <a:cs typeface="Arial MT"/>
            </a:endParaRPr>
          </a:p>
        </p:txBody>
      </p:sp>
      <p:sp>
        <p:nvSpPr>
          <p:cNvPr id="318" name="object 318"/>
          <p:cNvSpPr txBox="1"/>
          <p:nvPr/>
        </p:nvSpPr>
        <p:spPr>
          <a:xfrm>
            <a:off x="2637104" y="2096829"/>
            <a:ext cx="62428"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0.8</a:t>
            </a:r>
            <a:endParaRPr sz="300">
              <a:latin typeface="Arial MT"/>
              <a:cs typeface="Arial MT"/>
            </a:endParaRPr>
          </a:p>
        </p:txBody>
      </p:sp>
      <p:sp>
        <p:nvSpPr>
          <p:cNvPr id="319" name="object 319"/>
          <p:cNvSpPr txBox="1"/>
          <p:nvPr/>
        </p:nvSpPr>
        <p:spPr>
          <a:xfrm>
            <a:off x="2666307" y="2005495"/>
            <a:ext cx="32654" cy="52957"/>
          </a:xfrm>
          <a:prstGeom prst="rect">
            <a:avLst/>
          </a:prstGeom>
        </p:spPr>
        <p:txBody>
          <a:bodyPr vert="horz" wrap="square" lIns="0" tIns="6725" rIns="0" bIns="0" rtlCol="0">
            <a:spAutoFit/>
          </a:bodyPr>
          <a:lstStyle/>
          <a:p>
            <a:pPr marL="6405">
              <a:spcBef>
                <a:spcPts val="53"/>
              </a:spcBef>
            </a:pPr>
            <a:r>
              <a:rPr sz="300" dirty="0">
                <a:latin typeface="Arial MT"/>
                <a:cs typeface="Arial MT"/>
              </a:rPr>
              <a:t>1</a:t>
            </a:r>
            <a:endParaRPr sz="300">
              <a:latin typeface="Arial MT"/>
              <a:cs typeface="Arial MT"/>
            </a:endParaRPr>
          </a:p>
        </p:txBody>
      </p:sp>
      <p:sp>
        <p:nvSpPr>
          <p:cNvPr id="320" name="object 320"/>
          <p:cNvSpPr txBox="1"/>
          <p:nvPr/>
        </p:nvSpPr>
        <p:spPr>
          <a:xfrm>
            <a:off x="2574498" y="2442436"/>
            <a:ext cx="92333" cy="107668"/>
          </a:xfrm>
          <a:prstGeom prst="rect">
            <a:avLst/>
          </a:prstGeom>
        </p:spPr>
        <p:txBody>
          <a:bodyPr vert="vert270" wrap="square" lIns="0" tIns="3202" rIns="0" bIns="0" rtlCol="0">
            <a:spAutoFit/>
          </a:bodyPr>
          <a:lstStyle/>
          <a:p>
            <a:pPr marL="6405">
              <a:spcBef>
                <a:spcPts val="25"/>
              </a:spcBef>
            </a:pPr>
            <a:r>
              <a:rPr sz="300" dirty="0">
                <a:latin typeface="Arial MT"/>
                <a:cs typeface="Arial MT"/>
              </a:rPr>
              <a:t>W(2,</a:t>
            </a:r>
            <a:r>
              <a:rPr sz="300" spc="-3" dirty="0">
                <a:latin typeface="Arial MT"/>
                <a:cs typeface="Arial MT"/>
              </a:rPr>
              <a:t>j</a:t>
            </a:r>
            <a:r>
              <a:rPr sz="300" dirty="0">
                <a:latin typeface="Arial MT"/>
                <a:cs typeface="Arial MT"/>
              </a:rPr>
              <a:t>)</a:t>
            </a:r>
            <a:endParaRPr sz="300">
              <a:latin typeface="Arial MT"/>
              <a:cs typeface="Arial MT"/>
            </a:endParaRPr>
          </a:p>
        </p:txBody>
      </p:sp>
      <p:sp>
        <p:nvSpPr>
          <p:cNvPr id="321" name="object 321"/>
          <p:cNvSpPr txBox="1"/>
          <p:nvPr/>
        </p:nvSpPr>
        <p:spPr>
          <a:xfrm>
            <a:off x="2912686" y="3082580"/>
            <a:ext cx="596432" cy="191133"/>
          </a:xfrm>
          <a:prstGeom prst="rect">
            <a:avLst/>
          </a:prstGeom>
        </p:spPr>
        <p:txBody>
          <a:bodyPr vert="horz" wrap="square" lIns="0" tIns="6405" rIns="0" bIns="0" rtlCol="0">
            <a:spAutoFit/>
          </a:bodyPr>
          <a:lstStyle/>
          <a:p>
            <a:pPr marL="6405">
              <a:spcBef>
                <a:spcPts val="50"/>
              </a:spcBef>
            </a:pPr>
            <a:r>
              <a:rPr sz="600" b="1" spc="-5" dirty="0">
                <a:solidFill>
                  <a:srgbClr val="004700"/>
                </a:solidFill>
                <a:latin typeface="Arial"/>
                <a:cs typeface="Arial"/>
              </a:rPr>
              <a:t>After </a:t>
            </a:r>
            <a:r>
              <a:rPr sz="600" b="1" spc="-3" dirty="0">
                <a:solidFill>
                  <a:srgbClr val="004700"/>
                </a:solidFill>
                <a:latin typeface="Arial"/>
                <a:cs typeface="Arial"/>
              </a:rPr>
              <a:t>10000</a:t>
            </a:r>
            <a:r>
              <a:rPr sz="600" b="1" spc="-18" dirty="0">
                <a:solidFill>
                  <a:srgbClr val="004700"/>
                </a:solidFill>
                <a:latin typeface="Arial"/>
                <a:cs typeface="Arial"/>
              </a:rPr>
              <a:t> </a:t>
            </a:r>
            <a:r>
              <a:rPr sz="600" b="1" dirty="0">
                <a:solidFill>
                  <a:srgbClr val="004700"/>
                </a:solidFill>
                <a:latin typeface="Arial"/>
                <a:cs typeface="Arial"/>
              </a:rPr>
              <a:t>steps</a:t>
            </a:r>
            <a:endParaRPr sz="600">
              <a:latin typeface="Arial"/>
              <a:cs typeface="Arial"/>
            </a:endParaRPr>
          </a:p>
        </p:txBody>
      </p:sp>
      <p:sp>
        <p:nvSpPr>
          <p:cNvPr id="322" name="object 322"/>
          <p:cNvSpPr txBox="1"/>
          <p:nvPr/>
        </p:nvSpPr>
        <p:spPr>
          <a:xfrm>
            <a:off x="4442472" y="3109804"/>
            <a:ext cx="111410" cy="114189"/>
          </a:xfrm>
          <a:prstGeom prst="rect">
            <a:avLst/>
          </a:prstGeom>
        </p:spPr>
        <p:txBody>
          <a:bodyPr vert="horz" wrap="square" lIns="0" tIns="6405" rIns="0" bIns="0" rtlCol="0">
            <a:spAutoFit/>
          </a:bodyPr>
          <a:lstStyle/>
          <a:p>
            <a:pPr marL="6405">
              <a:spcBef>
                <a:spcPts val="50"/>
              </a:spcBef>
            </a:pPr>
            <a:r>
              <a:rPr sz="700" dirty="0">
                <a:latin typeface="Tahoma"/>
                <a:cs typeface="Tahoma"/>
              </a:rPr>
              <a:t>53</a:t>
            </a:r>
            <a:endParaRPr sz="700">
              <a:latin typeface="Tahoma"/>
              <a:cs typeface="Tahoma"/>
            </a:endParaRPr>
          </a:p>
        </p:txBody>
      </p:sp>
      <p:sp>
        <p:nvSpPr>
          <p:cNvPr id="323" name="object 323"/>
          <p:cNvSpPr txBox="1">
            <a:spLocks noGrp="1"/>
          </p:cNvSpPr>
          <p:nvPr>
            <p:ph type="title"/>
          </p:nvPr>
        </p:nvSpPr>
        <p:spPr>
          <a:xfrm>
            <a:off x="231785" y="345498"/>
            <a:ext cx="2682865"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SOM-Example</a:t>
            </a:r>
            <a:endParaRPr sz="16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body" idx="4294967295"/>
          </p:nvPr>
        </p:nvSpPr>
        <p:spPr>
          <a:xfrm>
            <a:off x="230505" y="747522"/>
            <a:ext cx="4149090" cy="2283935"/>
          </a:xfrm>
          <a:prstGeom prst="rect">
            <a:avLst/>
          </a:prstGeom>
          <a:noFill/>
          <a:ln>
            <a:noFill/>
          </a:ln>
        </p:spPr>
        <p:txBody>
          <a:bodyPr spcFirstLastPara="1" wrap="square" lIns="46106" tIns="23047" rIns="46106" bIns="23047" anchor="t" anchorCtr="0">
            <a:noAutofit/>
          </a:bodyPr>
          <a:lstStyle/>
          <a:p>
            <a:pPr marL="184453" indent="-129117" algn="l" rtl="0">
              <a:buClr>
                <a:schemeClr val="accent1"/>
              </a:buClr>
              <a:buSzPts val="1761"/>
              <a:buFont typeface="Noto Sans Symbols"/>
              <a:buChar char="▶"/>
            </a:pPr>
            <a:r>
              <a:rPr lang="en-US" sz="1300" dirty="0">
                <a:solidFill>
                  <a:schemeClr val="dk1"/>
                </a:solidFill>
                <a:latin typeface="Rambla"/>
                <a:ea typeface="Rambla"/>
                <a:cs typeface="Rambla"/>
                <a:sym typeface="Rambla"/>
              </a:rPr>
              <a:t>Our brain is dominated by the cerebral cortex, a very complex structure of billions of neurons and hundreds of billions of synapses.  The cortex includes areas that are responsible for different human activities (motor, visual, auditory, </a:t>
            </a:r>
            <a:r>
              <a:rPr lang="en-US" sz="1300" dirty="0" err="1">
                <a:solidFill>
                  <a:schemeClr val="dk1"/>
                </a:solidFill>
                <a:latin typeface="Rambla"/>
                <a:ea typeface="Rambla"/>
                <a:cs typeface="Rambla"/>
                <a:sym typeface="Rambla"/>
              </a:rPr>
              <a:t>somatosensory</a:t>
            </a:r>
            <a:r>
              <a:rPr lang="en-US" sz="1300" dirty="0">
                <a:solidFill>
                  <a:schemeClr val="dk1"/>
                </a:solidFill>
                <a:latin typeface="Rambla"/>
                <a:ea typeface="Rambla"/>
                <a:cs typeface="Rambla"/>
                <a:sym typeface="Rambla"/>
              </a:rPr>
              <a:t>, etc.), and associated with different sensory inputs.  We can say that each sensory input is mapped into a corresponding area of the cerebral cortex. </a:t>
            </a:r>
            <a:r>
              <a:rPr lang="en-US" sz="1300" b="1" dirty="0">
                <a:solidFill>
                  <a:schemeClr val="dk2"/>
                </a:solidFill>
                <a:latin typeface="Rambla"/>
                <a:ea typeface="Rambla"/>
                <a:cs typeface="Rambla"/>
                <a:sym typeface="Rambla"/>
              </a:rPr>
              <a:t>The cortex is a self-</a:t>
            </a:r>
            <a:r>
              <a:rPr lang="en-US" sz="1300" b="1" dirty="0" err="1">
                <a:solidFill>
                  <a:schemeClr val="dk2"/>
                </a:solidFill>
                <a:latin typeface="Rambla"/>
                <a:ea typeface="Rambla"/>
                <a:cs typeface="Rambla"/>
                <a:sym typeface="Rambla"/>
              </a:rPr>
              <a:t>organising</a:t>
            </a:r>
            <a:r>
              <a:rPr lang="en-US" sz="1300" b="1" dirty="0">
                <a:solidFill>
                  <a:schemeClr val="dk2"/>
                </a:solidFill>
                <a:latin typeface="Rambla"/>
                <a:ea typeface="Rambla"/>
                <a:cs typeface="Rambla"/>
                <a:sym typeface="Rambla"/>
              </a:rPr>
              <a:t> computational map in the human brain.</a:t>
            </a:r>
            <a:endParaRPr sz="1300">
              <a:solidFill>
                <a:schemeClr val="dk1"/>
              </a:solidFill>
              <a:latin typeface="Rambla"/>
              <a:ea typeface="Rambla"/>
              <a:cs typeface="Rambla"/>
              <a:sym typeface="Rambla"/>
            </a:endParaRPr>
          </a:p>
        </p:txBody>
      </p:sp>
      <p:sp>
        <p:nvSpPr>
          <p:cNvPr id="120" name="Google Shape;120;p16"/>
          <p:cNvSpPr txBox="1">
            <a:spLocks noGrp="1"/>
          </p:cNvSpPr>
          <p:nvPr>
            <p:ph type="title"/>
          </p:nvPr>
        </p:nvSpPr>
        <p:spPr>
          <a:xfrm>
            <a:off x="230505" y="138590"/>
            <a:ext cx="4149090" cy="576792"/>
          </a:xfrm>
          <a:prstGeom prst="rect">
            <a:avLst/>
          </a:prstGeom>
          <a:noFill/>
          <a:ln>
            <a:noFill/>
          </a:ln>
        </p:spPr>
        <p:txBody>
          <a:bodyPr spcFirstLastPara="1" wrap="square" lIns="46106" tIns="23047" rIns="46106" bIns="23047" anchor="ctr" anchorCtr="0">
            <a:noAutofit/>
          </a:bodyPr>
          <a:lstStyle/>
          <a:p>
            <a:pPr algn="l" rtl="0">
              <a:buClr>
                <a:schemeClr val="dk2"/>
              </a:buClr>
              <a:buSzPts val="3690"/>
            </a:pPr>
            <a:r>
              <a:rPr lang="en-US" sz="1900" b="1" dirty="0">
                <a:solidFill>
                  <a:schemeClr val="dk2"/>
                </a:solidFill>
                <a:latin typeface="Rambla"/>
                <a:ea typeface="Rambla"/>
                <a:cs typeface="Rambla"/>
                <a:sym typeface="Rambla"/>
              </a:rPr>
              <a:t>What is self-</a:t>
            </a:r>
            <a:r>
              <a:rPr lang="en-US" sz="1900" b="1" dirty="0" err="1">
                <a:solidFill>
                  <a:schemeClr val="dk2"/>
                </a:solidFill>
                <a:latin typeface="Rambla"/>
                <a:ea typeface="Rambla"/>
                <a:cs typeface="Rambla"/>
                <a:sym typeface="Rambla"/>
              </a:rPr>
              <a:t>organising</a:t>
            </a:r>
            <a:r>
              <a:rPr lang="en-US" sz="1900" b="1" dirty="0">
                <a:solidFill>
                  <a:schemeClr val="dk2"/>
                </a:solidFill>
                <a:latin typeface="Rambla"/>
                <a:ea typeface="Rambla"/>
                <a:cs typeface="Rambla"/>
                <a:sym typeface="Rambla"/>
              </a:rPr>
              <a:t> feature map?</a:t>
            </a:r>
            <a:endParaRPr sz="1900" b="1">
              <a:solidFill>
                <a:schemeClr val="dk2"/>
              </a:solidFill>
              <a:latin typeface="Rambla"/>
              <a:ea typeface="Rambla"/>
              <a:cs typeface="Rambla"/>
              <a:sym typeface="Rambl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7"/>
          <p:cNvPicPr preferRelativeResize="0"/>
          <p:nvPr/>
        </p:nvPicPr>
        <p:blipFill rotWithShape="1">
          <a:blip r:embed="rId3">
            <a:alphaModFix/>
          </a:blip>
          <a:srcRect/>
          <a:stretch/>
        </p:blipFill>
        <p:spPr>
          <a:xfrm>
            <a:off x="153671" y="76905"/>
            <a:ext cx="4379594" cy="3191581"/>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body" idx="4294967295"/>
          </p:nvPr>
        </p:nvSpPr>
        <p:spPr>
          <a:xfrm>
            <a:off x="230505" y="747522"/>
            <a:ext cx="4149090" cy="2283935"/>
          </a:xfrm>
          <a:prstGeom prst="rect">
            <a:avLst/>
          </a:prstGeom>
          <a:noFill/>
          <a:ln>
            <a:noFill/>
          </a:ln>
        </p:spPr>
        <p:txBody>
          <a:bodyPr spcFirstLastPara="1" wrap="square" lIns="46106" tIns="23047" rIns="46106" bIns="23047" anchor="t" anchorCtr="0">
            <a:noAutofit/>
          </a:bodyPr>
          <a:lstStyle/>
          <a:p>
            <a:pPr marL="184453" indent="-129117" algn="l" rtl="0">
              <a:buClr>
                <a:schemeClr val="accent1"/>
              </a:buClr>
              <a:buSzPts val="1904"/>
              <a:buFont typeface="Noto Sans Symbols"/>
              <a:buChar char="▶"/>
            </a:pPr>
            <a:r>
              <a:rPr lang="en-US" sz="1400" dirty="0">
                <a:solidFill>
                  <a:schemeClr val="dk1"/>
                </a:solidFill>
                <a:latin typeface="Rambla"/>
                <a:ea typeface="Rambla"/>
                <a:cs typeface="Rambla"/>
                <a:sym typeface="Rambla"/>
              </a:rPr>
              <a:t>The </a:t>
            </a:r>
            <a:r>
              <a:rPr lang="en-US" sz="1400" dirty="0" err="1">
                <a:solidFill>
                  <a:schemeClr val="dk1"/>
                </a:solidFill>
                <a:latin typeface="Rambla"/>
                <a:ea typeface="Rambla"/>
                <a:cs typeface="Rambla"/>
                <a:sym typeface="Rambla"/>
              </a:rPr>
              <a:t>Kohonen</a:t>
            </a:r>
            <a:r>
              <a:rPr lang="en-US" sz="1400" dirty="0">
                <a:solidFill>
                  <a:schemeClr val="dk1"/>
                </a:solidFill>
                <a:latin typeface="Rambla"/>
                <a:ea typeface="Rambla"/>
                <a:cs typeface="Rambla"/>
                <a:sym typeface="Rambla"/>
              </a:rPr>
              <a:t> model provides a topological mapping.  It places a fixed number of input patterns from the input layer into a higher-dimensional output or </a:t>
            </a:r>
            <a:r>
              <a:rPr lang="en-US" sz="1400" dirty="0" err="1">
                <a:solidFill>
                  <a:schemeClr val="dk1"/>
                </a:solidFill>
                <a:latin typeface="Rambla"/>
                <a:ea typeface="Rambla"/>
                <a:cs typeface="Rambla"/>
                <a:sym typeface="Rambla"/>
              </a:rPr>
              <a:t>Kohonen</a:t>
            </a:r>
            <a:r>
              <a:rPr lang="en-US" sz="1400" dirty="0">
                <a:solidFill>
                  <a:schemeClr val="dk1"/>
                </a:solidFill>
                <a:latin typeface="Rambla"/>
                <a:ea typeface="Rambla"/>
                <a:cs typeface="Rambla"/>
                <a:sym typeface="Rambla"/>
              </a:rPr>
              <a:t> layer. </a:t>
            </a:r>
            <a:endParaRPr/>
          </a:p>
          <a:p>
            <a:pPr marL="184453" indent="-129117" algn="l" rtl="0">
              <a:spcBef>
                <a:spcPts val="202"/>
              </a:spcBef>
              <a:buClr>
                <a:schemeClr val="accent1"/>
              </a:buClr>
              <a:buSzPts val="1904"/>
              <a:buFont typeface="Noto Sans Symbols"/>
              <a:buChar char="▶"/>
            </a:pPr>
            <a:r>
              <a:rPr lang="en-US" sz="1400" dirty="0">
                <a:solidFill>
                  <a:schemeClr val="dk1"/>
                </a:solidFill>
                <a:latin typeface="Rambla"/>
                <a:ea typeface="Rambla"/>
                <a:cs typeface="Rambla"/>
                <a:sym typeface="Rambla"/>
              </a:rPr>
              <a:t>Training in the </a:t>
            </a:r>
            <a:r>
              <a:rPr lang="en-US" sz="1400" dirty="0" err="1">
                <a:solidFill>
                  <a:schemeClr val="dk1"/>
                </a:solidFill>
                <a:latin typeface="Rambla"/>
                <a:ea typeface="Rambla"/>
                <a:cs typeface="Rambla"/>
                <a:sym typeface="Rambla"/>
              </a:rPr>
              <a:t>Kohonen</a:t>
            </a:r>
            <a:r>
              <a:rPr lang="en-US" sz="1400" dirty="0">
                <a:solidFill>
                  <a:schemeClr val="dk1"/>
                </a:solidFill>
                <a:latin typeface="Rambla"/>
                <a:ea typeface="Rambla"/>
                <a:cs typeface="Rambla"/>
                <a:sym typeface="Rambla"/>
              </a:rPr>
              <a:t> network begins with the winner’s </a:t>
            </a:r>
            <a:r>
              <a:rPr lang="en-US" sz="1400" dirty="0" err="1">
                <a:solidFill>
                  <a:schemeClr val="dk1"/>
                </a:solidFill>
                <a:latin typeface="Rambla"/>
                <a:ea typeface="Rambla"/>
                <a:cs typeface="Rambla"/>
                <a:sym typeface="Rambla"/>
              </a:rPr>
              <a:t>neighbourhood</a:t>
            </a:r>
            <a:r>
              <a:rPr lang="en-US" sz="1400" dirty="0">
                <a:solidFill>
                  <a:schemeClr val="dk1"/>
                </a:solidFill>
                <a:latin typeface="Rambla"/>
                <a:ea typeface="Rambla"/>
                <a:cs typeface="Rambla"/>
                <a:sym typeface="Rambla"/>
              </a:rPr>
              <a:t> of a fairly large size.  Then, as training proceeds, the </a:t>
            </a:r>
            <a:r>
              <a:rPr lang="en-US" sz="1400" dirty="0" err="1">
                <a:solidFill>
                  <a:schemeClr val="dk1"/>
                </a:solidFill>
                <a:latin typeface="Rambla"/>
                <a:ea typeface="Rambla"/>
                <a:cs typeface="Rambla"/>
                <a:sym typeface="Rambla"/>
              </a:rPr>
              <a:t>neighbourhood</a:t>
            </a:r>
            <a:r>
              <a:rPr lang="en-US" sz="1400" dirty="0">
                <a:solidFill>
                  <a:schemeClr val="dk1"/>
                </a:solidFill>
                <a:latin typeface="Rambla"/>
                <a:ea typeface="Rambla"/>
                <a:cs typeface="Rambla"/>
                <a:sym typeface="Rambla"/>
              </a:rPr>
              <a:t> size gradually decreases.</a:t>
            </a:r>
            <a:endParaRPr sz="1400">
              <a:solidFill>
                <a:schemeClr val="dk1"/>
              </a:solidFill>
              <a:latin typeface="Rambla"/>
              <a:ea typeface="Rambla"/>
              <a:cs typeface="Rambla"/>
              <a:sym typeface="Rambla"/>
            </a:endParaRPr>
          </a:p>
          <a:p>
            <a:pPr marL="184453" indent="-129117" algn="l" rtl="0">
              <a:spcBef>
                <a:spcPts val="202"/>
              </a:spcBef>
              <a:buClr>
                <a:schemeClr val="accent1"/>
              </a:buClr>
              <a:buSzPts val="1836"/>
            </a:pPr>
            <a:endParaRPr sz="1400">
              <a:solidFill>
                <a:schemeClr val="dk1"/>
              </a:solidFill>
              <a:latin typeface="Rambla"/>
              <a:ea typeface="Rambla"/>
              <a:cs typeface="Rambla"/>
              <a:sym typeface="Rambla"/>
            </a:endParaRPr>
          </a:p>
        </p:txBody>
      </p:sp>
      <p:sp>
        <p:nvSpPr>
          <p:cNvPr id="131" name="Google Shape;131;p18"/>
          <p:cNvSpPr txBox="1">
            <a:spLocks noGrp="1"/>
          </p:cNvSpPr>
          <p:nvPr>
            <p:ph type="title"/>
          </p:nvPr>
        </p:nvSpPr>
        <p:spPr>
          <a:xfrm>
            <a:off x="230505" y="138590"/>
            <a:ext cx="4149090" cy="576792"/>
          </a:xfrm>
          <a:prstGeom prst="rect">
            <a:avLst/>
          </a:prstGeom>
          <a:noFill/>
          <a:ln>
            <a:noFill/>
          </a:ln>
        </p:spPr>
        <p:txBody>
          <a:bodyPr spcFirstLastPara="1" wrap="square" lIns="46106" tIns="23047" rIns="46106" bIns="23047" anchor="ctr" anchorCtr="0">
            <a:noAutofit/>
          </a:bodyPr>
          <a:lstStyle/>
          <a:p>
            <a:pPr algn="l" rtl="0">
              <a:buClr>
                <a:schemeClr val="dk2"/>
              </a:buClr>
              <a:buSzPts val="4100"/>
            </a:pPr>
            <a:r>
              <a:rPr lang="en-US" sz="2100" b="1" dirty="0">
                <a:solidFill>
                  <a:schemeClr val="dk2"/>
                </a:solidFill>
                <a:latin typeface="Rambla"/>
                <a:ea typeface="Rambla"/>
                <a:cs typeface="Rambla"/>
                <a:sym typeface="Rambla"/>
              </a:rPr>
              <a:t>The </a:t>
            </a:r>
            <a:r>
              <a:rPr lang="en-US" sz="2100" b="1" dirty="0" err="1">
                <a:solidFill>
                  <a:schemeClr val="dk2"/>
                </a:solidFill>
                <a:latin typeface="Rambla"/>
                <a:ea typeface="Rambla"/>
                <a:cs typeface="Rambla"/>
                <a:sym typeface="Rambla"/>
              </a:rPr>
              <a:t>Kohonen</a:t>
            </a:r>
            <a:r>
              <a:rPr lang="en-US" sz="2100" b="1" dirty="0">
                <a:solidFill>
                  <a:schemeClr val="dk2"/>
                </a:solidFill>
                <a:latin typeface="Rambla"/>
                <a:ea typeface="Rambla"/>
                <a:cs typeface="Rambla"/>
                <a:sym typeface="Rambla"/>
              </a:rPr>
              <a:t> Network</a:t>
            </a:r>
            <a:endParaRPr sz="2100" b="1">
              <a:solidFill>
                <a:schemeClr val="dk2"/>
              </a:solidFill>
              <a:latin typeface="Rambla"/>
              <a:ea typeface="Rambla"/>
              <a:cs typeface="Rambla"/>
              <a:sym typeface="Rambl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230505" y="138590"/>
            <a:ext cx="4149090" cy="576792"/>
          </a:xfrm>
          <a:prstGeom prst="rect">
            <a:avLst/>
          </a:prstGeom>
          <a:noFill/>
          <a:ln>
            <a:noFill/>
          </a:ln>
        </p:spPr>
        <p:txBody>
          <a:bodyPr spcFirstLastPara="1" wrap="square" lIns="46106" tIns="23047" rIns="46106" bIns="23047" anchor="ctr" anchorCtr="0">
            <a:noAutofit/>
          </a:bodyPr>
          <a:lstStyle/>
          <a:p>
            <a:pPr algn="l" rtl="0">
              <a:buClr>
                <a:schemeClr val="dk2"/>
              </a:buClr>
              <a:buSzPts val="3690"/>
            </a:pPr>
            <a:r>
              <a:rPr lang="en-US" sz="1900" b="1" dirty="0">
                <a:solidFill>
                  <a:schemeClr val="dk2"/>
                </a:solidFill>
                <a:latin typeface="Rambla"/>
                <a:ea typeface="Rambla"/>
                <a:cs typeface="Rambla"/>
                <a:sym typeface="Rambla"/>
              </a:rPr>
              <a:t>Architecture of </a:t>
            </a:r>
            <a:r>
              <a:rPr lang="en-US" sz="1900" b="1" dirty="0" err="1">
                <a:solidFill>
                  <a:schemeClr val="dk2"/>
                </a:solidFill>
                <a:latin typeface="Rambla"/>
                <a:ea typeface="Rambla"/>
                <a:cs typeface="Rambla"/>
                <a:sym typeface="Rambla"/>
              </a:rPr>
              <a:t>Kohonen</a:t>
            </a:r>
            <a:r>
              <a:rPr lang="en-US" sz="1900" b="1" dirty="0">
                <a:solidFill>
                  <a:schemeClr val="dk2"/>
                </a:solidFill>
                <a:latin typeface="Rambla"/>
                <a:ea typeface="Rambla"/>
                <a:cs typeface="Rambla"/>
                <a:sym typeface="Rambla"/>
              </a:rPr>
              <a:t> Network</a:t>
            </a:r>
            <a:endParaRPr sz="1900" b="1">
              <a:solidFill>
                <a:schemeClr val="dk2"/>
              </a:solidFill>
              <a:latin typeface="Rambla"/>
              <a:ea typeface="Rambla"/>
              <a:cs typeface="Rambla"/>
              <a:sym typeface="Rambla"/>
            </a:endParaRPr>
          </a:p>
        </p:txBody>
      </p:sp>
      <p:pic>
        <p:nvPicPr>
          <p:cNvPr id="137" name="Google Shape;137;p19"/>
          <p:cNvPicPr preferRelativeResize="0"/>
          <p:nvPr/>
        </p:nvPicPr>
        <p:blipFill rotWithShape="1">
          <a:blip r:embed="rId3">
            <a:alphaModFix/>
          </a:blip>
          <a:srcRect/>
          <a:stretch/>
        </p:blipFill>
        <p:spPr>
          <a:xfrm>
            <a:off x="153670" y="576792"/>
            <a:ext cx="4379595" cy="273014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3233420" cy="288290"/>
          </a:xfrm>
          <a:prstGeom prst="rect">
            <a:avLst/>
          </a:prstGeom>
        </p:spPr>
        <p:txBody>
          <a:bodyPr vert="horz" wrap="square" lIns="0" tIns="15240" rIns="0" bIns="0" rtlCol="0">
            <a:spAutoFit/>
          </a:bodyPr>
          <a:lstStyle/>
          <a:p>
            <a:pPr marL="12700">
              <a:lnSpc>
                <a:spcPct val="100000"/>
              </a:lnSpc>
              <a:spcBef>
                <a:spcPts val="120"/>
              </a:spcBef>
            </a:pPr>
            <a:r>
              <a:rPr spc="10" dirty="0"/>
              <a:t>Criteria</a:t>
            </a:r>
            <a:r>
              <a:rPr spc="20" dirty="0"/>
              <a:t> </a:t>
            </a:r>
            <a:r>
              <a:rPr spc="-10" dirty="0"/>
              <a:t>for</a:t>
            </a:r>
            <a:r>
              <a:rPr spc="20" dirty="0"/>
              <a:t> </a:t>
            </a:r>
            <a:r>
              <a:rPr dirty="0"/>
              <a:t>competitive</a:t>
            </a:r>
            <a:r>
              <a:rPr spc="20" dirty="0"/>
              <a:t> </a:t>
            </a:r>
            <a:r>
              <a:rPr spc="10" dirty="0"/>
              <a:t>learning</a:t>
            </a:r>
            <a:r>
              <a:rPr spc="20" dirty="0"/>
              <a:t> </a:t>
            </a:r>
            <a:r>
              <a:rPr spc="5" dirty="0"/>
              <a:t>II</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475627" y="922939"/>
            <a:ext cx="3725545" cy="1643380"/>
          </a:xfrm>
          <a:prstGeom prst="rect">
            <a:avLst/>
          </a:prstGeom>
        </p:spPr>
        <p:txBody>
          <a:bodyPr vert="horz" wrap="square" lIns="0" tIns="72390" rIns="0" bIns="0" rtlCol="0">
            <a:spAutoFit/>
          </a:bodyPr>
          <a:lstStyle/>
          <a:p>
            <a:pPr marL="181610" indent="-144145">
              <a:lnSpc>
                <a:spcPct val="100000"/>
              </a:lnSpc>
              <a:spcBef>
                <a:spcPts val="570"/>
              </a:spcBef>
              <a:buClr>
                <a:srgbClr val="3333B2"/>
              </a:buClr>
              <a:buSzPct val="91666"/>
              <a:buFont typeface="Lucida Sans Unicode"/>
              <a:buChar char="•"/>
              <a:tabLst>
                <a:tab pos="182245" algn="l"/>
              </a:tabLst>
            </a:pPr>
            <a:r>
              <a:rPr sz="1200" spc="-10" dirty="0">
                <a:latin typeface="Microsoft Sans Serif"/>
                <a:cs typeface="Microsoft Sans Serif"/>
              </a:rPr>
              <a:t>Entropy</a:t>
            </a:r>
            <a:r>
              <a:rPr sz="1200" spc="-25" dirty="0">
                <a:latin typeface="Microsoft Sans Serif"/>
                <a:cs typeface="Microsoft Sans Serif"/>
              </a:rPr>
              <a:t> </a:t>
            </a:r>
            <a:r>
              <a:rPr sz="1200" spc="-5" dirty="0">
                <a:latin typeface="Microsoft Sans Serif"/>
                <a:cs typeface="Microsoft Sans Serif"/>
              </a:rPr>
              <a:t>maximization</a:t>
            </a:r>
            <a:endParaRPr sz="1200">
              <a:latin typeface="Microsoft Sans Serif"/>
              <a:cs typeface="Microsoft Sans Serif"/>
            </a:endParaRPr>
          </a:p>
          <a:p>
            <a:pPr marL="478790" marR="36195" indent="-142240">
              <a:lnSpc>
                <a:spcPct val="112900"/>
              </a:lnSpc>
              <a:spcBef>
                <a:spcPts val="250"/>
              </a:spcBef>
            </a:pPr>
            <a:r>
              <a:rPr sz="900" spc="502" baseline="13888" dirty="0">
                <a:solidFill>
                  <a:srgbClr val="3333B2"/>
                </a:solidFill>
                <a:latin typeface="Lucida Sans Unicode"/>
                <a:cs typeface="Lucida Sans Unicode"/>
              </a:rPr>
              <a:t>)</a:t>
            </a:r>
            <a:r>
              <a:rPr sz="900" spc="592" baseline="13888" dirty="0">
                <a:solidFill>
                  <a:srgbClr val="3333B2"/>
                </a:solidFill>
                <a:latin typeface="Lucida Sans Unicode"/>
                <a:cs typeface="Lucida Sans Unicode"/>
              </a:rPr>
              <a:t> </a:t>
            </a:r>
            <a:r>
              <a:rPr sz="1100" spc="-10" dirty="0">
                <a:latin typeface="Microsoft Sans Serif"/>
                <a:cs typeface="Microsoft Sans Serif"/>
              </a:rPr>
              <a:t>Selects</a:t>
            </a:r>
            <a:r>
              <a:rPr sz="1100" spc="10"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10" dirty="0">
                <a:latin typeface="Microsoft Sans Serif"/>
                <a:cs typeface="Microsoft Sans Serif"/>
              </a:rPr>
              <a:t>PE</a:t>
            </a:r>
            <a:r>
              <a:rPr sz="1100" spc="15" dirty="0">
                <a:latin typeface="Microsoft Sans Serif"/>
                <a:cs typeface="Microsoft Sans Serif"/>
              </a:rPr>
              <a:t> </a:t>
            </a:r>
            <a:r>
              <a:rPr sz="1100" spc="-5" dirty="0">
                <a:latin typeface="Microsoft Sans Serif"/>
                <a:cs typeface="Microsoft Sans Serif"/>
              </a:rPr>
              <a:t>such</a:t>
            </a:r>
            <a:r>
              <a:rPr sz="1100" spc="10" dirty="0">
                <a:latin typeface="Microsoft Sans Serif"/>
                <a:cs typeface="Microsoft Sans Serif"/>
              </a:rPr>
              <a:t> </a:t>
            </a:r>
            <a:r>
              <a:rPr sz="1100" spc="-5" dirty="0">
                <a:latin typeface="Microsoft Sans Serif"/>
                <a:cs typeface="Microsoft Sans Serif"/>
              </a:rPr>
              <a:t>that,</a:t>
            </a:r>
            <a:r>
              <a:rPr sz="1100" spc="10" dirty="0">
                <a:latin typeface="Microsoft Sans Serif"/>
                <a:cs typeface="Microsoft Sans Serif"/>
              </a:rPr>
              <a:t> </a:t>
            </a:r>
            <a:r>
              <a:rPr sz="1100" spc="-10" dirty="0">
                <a:latin typeface="Microsoft Sans Serif"/>
                <a:cs typeface="Microsoft Sans Serif"/>
              </a:rPr>
              <a:t>on</a:t>
            </a:r>
            <a:r>
              <a:rPr sz="1100" spc="15" dirty="0">
                <a:latin typeface="Microsoft Sans Serif"/>
                <a:cs typeface="Microsoft Sans Serif"/>
              </a:rPr>
              <a:t> </a:t>
            </a:r>
            <a:r>
              <a:rPr sz="1100" spc="-20" dirty="0">
                <a:latin typeface="Microsoft Sans Serif"/>
                <a:cs typeface="Microsoft Sans Serif"/>
              </a:rPr>
              <a:t>average,</a:t>
            </a:r>
            <a:r>
              <a:rPr sz="1100" spc="10" dirty="0">
                <a:latin typeface="Microsoft Sans Serif"/>
                <a:cs typeface="Microsoft Sans Serif"/>
              </a:rPr>
              <a:t> </a:t>
            </a:r>
            <a:r>
              <a:rPr sz="1100" spc="-10" dirty="0">
                <a:latin typeface="Microsoft Sans Serif"/>
                <a:cs typeface="Microsoft Sans Serif"/>
              </a:rPr>
              <a:t>all</a:t>
            </a:r>
            <a:r>
              <a:rPr sz="1100" spc="10" dirty="0">
                <a:latin typeface="Microsoft Sans Serif"/>
                <a:cs typeface="Microsoft Sans Serif"/>
              </a:rPr>
              <a:t> </a:t>
            </a:r>
            <a:r>
              <a:rPr sz="1100" spc="-10" dirty="0">
                <a:latin typeface="Microsoft Sans Serif"/>
                <a:cs typeface="Microsoft Sans Serif"/>
              </a:rPr>
              <a:t>PEs</a:t>
            </a:r>
            <a:r>
              <a:rPr sz="1100" spc="10" dirty="0">
                <a:latin typeface="Microsoft Sans Serif"/>
                <a:cs typeface="Microsoft Sans Serif"/>
              </a:rPr>
              <a:t> </a:t>
            </a:r>
            <a:r>
              <a:rPr sz="1100" spc="-5" dirty="0">
                <a:latin typeface="Microsoft Sans Serif"/>
                <a:cs typeface="Microsoft Sans Serif"/>
              </a:rPr>
              <a:t>are </a:t>
            </a:r>
            <a:r>
              <a:rPr sz="1100" dirty="0">
                <a:latin typeface="Microsoft Sans Serif"/>
                <a:cs typeface="Microsoft Sans Serif"/>
              </a:rPr>
              <a:t> </a:t>
            </a:r>
            <a:r>
              <a:rPr sz="1100" spc="-10" dirty="0">
                <a:latin typeface="Microsoft Sans Serif"/>
                <a:cs typeface="Microsoft Sans Serif"/>
              </a:rPr>
              <a:t>equally </a:t>
            </a:r>
            <a:r>
              <a:rPr sz="1100" spc="-15" dirty="0">
                <a:latin typeface="Microsoft Sans Serif"/>
                <a:cs typeface="Microsoft Sans Serif"/>
              </a:rPr>
              <a:t>likely </a:t>
            </a:r>
            <a:r>
              <a:rPr sz="1100" spc="-5" dirty="0">
                <a:latin typeface="Microsoft Sans Serif"/>
                <a:cs typeface="Microsoft Sans Serif"/>
              </a:rPr>
              <a:t>to </a:t>
            </a:r>
            <a:r>
              <a:rPr sz="1100" spc="-10" dirty="0">
                <a:latin typeface="Microsoft Sans Serif"/>
                <a:cs typeface="Microsoft Sans Serif"/>
              </a:rPr>
              <a:t>be a </a:t>
            </a:r>
            <a:r>
              <a:rPr sz="1100" spc="-15" dirty="0">
                <a:latin typeface="Microsoft Sans Serif"/>
                <a:cs typeface="Microsoft Sans Serif"/>
              </a:rPr>
              <a:t>winner.</a:t>
            </a:r>
            <a:r>
              <a:rPr sz="1100" spc="-10" dirty="0">
                <a:latin typeface="Microsoft Sans Serif"/>
                <a:cs typeface="Microsoft Sans Serif"/>
              </a:rPr>
              <a:t> </a:t>
            </a:r>
            <a:r>
              <a:rPr sz="1100" spc="-5" dirty="0">
                <a:latin typeface="Microsoft Sans Serif"/>
                <a:cs typeface="Microsoft Sans Serif"/>
              </a:rPr>
              <a:t>Put </a:t>
            </a:r>
            <a:r>
              <a:rPr sz="1100" spc="-20" dirty="0">
                <a:latin typeface="Microsoft Sans Serif"/>
                <a:cs typeface="Microsoft Sans Serif"/>
              </a:rPr>
              <a:t>differently, </a:t>
            </a:r>
            <a:r>
              <a:rPr sz="1100" spc="-10" dirty="0">
                <a:latin typeface="Microsoft Sans Serif"/>
                <a:cs typeface="Microsoft Sans Serif"/>
              </a:rPr>
              <a:t>an </a:t>
            </a:r>
            <a:r>
              <a:rPr sz="1100" spc="-5" dirty="0">
                <a:latin typeface="Microsoft Sans Serif"/>
                <a:cs typeface="Microsoft Sans Serif"/>
              </a:rPr>
              <a:t> </a:t>
            </a:r>
            <a:r>
              <a:rPr sz="1100" spc="-10" dirty="0">
                <a:latin typeface="Microsoft Sans Serif"/>
                <a:cs typeface="Microsoft Sans Serif"/>
              </a:rPr>
              <a:t>histogram</a:t>
            </a:r>
            <a:r>
              <a:rPr sz="1100" spc="10" dirty="0">
                <a:latin typeface="Microsoft Sans Serif"/>
                <a:cs typeface="Microsoft Sans Serif"/>
              </a:rPr>
              <a:t> </a:t>
            </a:r>
            <a:r>
              <a:rPr sz="1100" spc="-5" dirty="0">
                <a:latin typeface="Microsoft Sans Serif"/>
                <a:cs typeface="Microsoft Sans Serif"/>
              </a:rPr>
              <a:t>of</a:t>
            </a:r>
            <a:r>
              <a:rPr sz="1100" spc="15" dirty="0">
                <a:latin typeface="Microsoft Sans Serif"/>
                <a:cs typeface="Microsoft Sans Serif"/>
              </a:rPr>
              <a:t> </a:t>
            </a:r>
            <a:r>
              <a:rPr sz="1100" spc="-15" dirty="0">
                <a:latin typeface="Microsoft Sans Serif"/>
                <a:cs typeface="Microsoft Sans Serif"/>
              </a:rPr>
              <a:t>how</a:t>
            </a:r>
            <a:r>
              <a:rPr sz="1100" spc="10" dirty="0">
                <a:latin typeface="Microsoft Sans Serif"/>
                <a:cs typeface="Microsoft Sans Serif"/>
              </a:rPr>
              <a:t> </a:t>
            </a:r>
            <a:r>
              <a:rPr sz="1100" spc="-15" dirty="0">
                <a:latin typeface="Microsoft Sans Serif"/>
                <a:cs typeface="Microsoft Sans Serif"/>
              </a:rPr>
              <a:t>many</a:t>
            </a:r>
            <a:r>
              <a:rPr sz="1100" spc="15" dirty="0">
                <a:latin typeface="Microsoft Sans Serif"/>
                <a:cs typeface="Microsoft Sans Serif"/>
              </a:rPr>
              <a:t> </a:t>
            </a:r>
            <a:r>
              <a:rPr sz="1100" spc="-10" dirty="0">
                <a:latin typeface="Microsoft Sans Serif"/>
                <a:cs typeface="Microsoft Sans Serif"/>
              </a:rPr>
              <a:t>times</a:t>
            </a:r>
            <a:r>
              <a:rPr sz="1100" spc="15" dirty="0">
                <a:latin typeface="Microsoft Sans Serif"/>
                <a:cs typeface="Microsoft Sans Serif"/>
              </a:rPr>
              <a:t> </a:t>
            </a:r>
            <a:r>
              <a:rPr sz="1100" spc="-10" dirty="0">
                <a:latin typeface="Microsoft Sans Serif"/>
                <a:cs typeface="Microsoft Sans Serif"/>
              </a:rPr>
              <a:t>each</a:t>
            </a:r>
            <a:r>
              <a:rPr sz="1100" spc="10" dirty="0">
                <a:latin typeface="Microsoft Sans Serif"/>
                <a:cs typeface="Microsoft Sans Serif"/>
              </a:rPr>
              <a:t> </a:t>
            </a:r>
            <a:r>
              <a:rPr sz="1100" spc="-10" dirty="0">
                <a:latin typeface="Microsoft Sans Serif"/>
                <a:cs typeface="Microsoft Sans Serif"/>
              </a:rPr>
              <a:t>PE</a:t>
            </a:r>
            <a:r>
              <a:rPr sz="1100" spc="15" dirty="0">
                <a:latin typeface="Microsoft Sans Serif"/>
                <a:cs typeface="Microsoft Sans Serif"/>
              </a:rPr>
              <a:t> </a:t>
            </a:r>
            <a:r>
              <a:rPr sz="1100" spc="-15" dirty="0">
                <a:latin typeface="Microsoft Sans Serif"/>
                <a:cs typeface="Microsoft Sans Serif"/>
              </a:rPr>
              <a:t>was</a:t>
            </a:r>
            <a:r>
              <a:rPr sz="1100" spc="15" dirty="0">
                <a:latin typeface="Microsoft Sans Serif"/>
                <a:cs typeface="Microsoft Sans Serif"/>
              </a:rPr>
              <a:t> </a:t>
            </a:r>
            <a:r>
              <a:rPr sz="1100" spc="-10" dirty="0">
                <a:latin typeface="Microsoft Sans Serif"/>
                <a:cs typeface="Microsoft Sans Serif"/>
              </a:rPr>
              <a:t>a</a:t>
            </a:r>
            <a:r>
              <a:rPr sz="1100" spc="10" dirty="0">
                <a:latin typeface="Microsoft Sans Serif"/>
                <a:cs typeface="Microsoft Sans Serif"/>
              </a:rPr>
              <a:t> </a:t>
            </a:r>
            <a:r>
              <a:rPr sz="1100" spc="-10" dirty="0">
                <a:latin typeface="Microsoft Sans Serif"/>
                <a:cs typeface="Microsoft Sans Serif"/>
              </a:rPr>
              <a:t>winner </a:t>
            </a:r>
            <a:r>
              <a:rPr sz="1100" spc="-275" dirty="0">
                <a:latin typeface="Microsoft Sans Serif"/>
                <a:cs typeface="Microsoft Sans Serif"/>
              </a:rPr>
              <a:t> </a:t>
            </a:r>
            <a:r>
              <a:rPr sz="1100" spc="-10" dirty="0">
                <a:latin typeface="Microsoft Sans Serif"/>
                <a:cs typeface="Microsoft Sans Serif"/>
              </a:rPr>
              <a:t>is</a:t>
            </a:r>
            <a:r>
              <a:rPr sz="1100" spc="5" dirty="0">
                <a:latin typeface="Microsoft Sans Serif"/>
                <a:cs typeface="Microsoft Sans Serif"/>
              </a:rPr>
              <a:t> </a:t>
            </a:r>
            <a:r>
              <a:rPr sz="1100" spc="-10" dirty="0">
                <a:latin typeface="Microsoft Sans Serif"/>
                <a:cs typeface="Microsoft Sans Serif"/>
              </a:rPr>
              <a:t>approximately</a:t>
            </a:r>
            <a:r>
              <a:rPr sz="1100" spc="10" dirty="0">
                <a:latin typeface="Microsoft Sans Serif"/>
                <a:cs typeface="Microsoft Sans Serif"/>
              </a:rPr>
              <a:t> </a:t>
            </a:r>
            <a:r>
              <a:rPr sz="1100" spc="-10" dirty="0">
                <a:latin typeface="Microsoft Sans Serif"/>
                <a:cs typeface="Microsoft Sans Serif"/>
              </a:rPr>
              <a:t>uniform.</a:t>
            </a:r>
            <a:endParaRPr sz="1100">
              <a:latin typeface="Microsoft Sans Serif"/>
              <a:cs typeface="Microsoft Sans Serif"/>
            </a:endParaRPr>
          </a:p>
          <a:p>
            <a:pPr marL="336550">
              <a:lnSpc>
                <a:spcPct val="100000"/>
              </a:lnSpc>
              <a:spcBef>
                <a:spcPts val="244"/>
              </a:spcBef>
            </a:pPr>
            <a:r>
              <a:rPr sz="900" spc="502" baseline="13888" dirty="0">
                <a:solidFill>
                  <a:srgbClr val="3333B2"/>
                </a:solidFill>
                <a:latin typeface="Lucida Sans Unicode"/>
                <a:cs typeface="Lucida Sans Unicode"/>
              </a:rPr>
              <a:t>)</a:t>
            </a:r>
            <a:r>
              <a:rPr sz="900" spc="592" baseline="13888" dirty="0">
                <a:solidFill>
                  <a:srgbClr val="3333B2"/>
                </a:solidFill>
                <a:latin typeface="Lucida Sans Unicode"/>
                <a:cs typeface="Lucida Sans Unicode"/>
              </a:rPr>
              <a:t> </a:t>
            </a:r>
            <a:r>
              <a:rPr sz="1100" dirty="0">
                <a:latin typeface="Microsoft Sans Serif"/>
                <a:cs typeface="Microsoft Sans Serif"/>
              </a:rPr>
              <a:t>Important</a:t>
            </a:r>
            <a:r>
              <a:rPr sz="1100" spc="10" dirty="0">
                <a:latin typeface="Microsoft Sans Serif"/>
                <a:cs typeface="Microsoft Sans Serif"/>
              </a:rPr>
              <a:t> </a:t>
            </a:r>
            <a:r>
              <a:rPr sz="1100" spc="-20" dirty="0">
                <a:latin typeface="Microsoft Sans Serif"/>
                <a:cs typeface="Microsoft Sans Serif"/>
              </a:rPr>
              <a:t>for</a:t>
            </a:r>
            <a:r>
              <a:rPr sz="1100" spc="10" dirty="0">
                <a:latin typeface="Microsoft Sans Serif"/>
                <a:cs typeface="Microsoft Sans Serif"/>
              </a:rPr>
              <a:t> </a:t>
            </a:r>
            <a:r>
              <a:rPr sz="1100" spc="-10" dirty="0">
                <a:latin typeface="Microsoft Sans Serif"/>
                <a:cs typeface="Microsoft Sans Serif"/>
              </a:rPr>
              <a:t>density</a:t>
            </a:r>
            <a:r>
              <a:rPr sz="1100" spc="10" dirty="0">
                <a:latin typeface="Microsoft Sans Serif"/>
                <a:cs typeface="Microsoft Sans Serif"/>
              </a:rPr>
              <a:t> </a:t>
            </a:r>
            <a:r>
              <a:rPr sz="1100" spc="-10" dirty="0">
                <a:latin typeface="Microsoft Sans Serif"/>
                <a:cs typeface="Microsoft Sans Serif"/>
              </a:rPr>
              <a:t>estimation.</a:t>
            </a:r>
            <a:endParaRPr sz="1100">
              <a:latin typeface="Microsoft Sans Serif"/>
              <a:cs typeface="Microsoft Sans Serif"/>
            </a:endParaRPr>
          </a:p>
          <a:p>
            <a:pPr marL="478790" marR="30480" indent="-142240">
              <a:lnSpc>
                <a:spcPct val="112900"/>
              </a:lnSpc>
              <a:spcBef>
                <a:spcPts val="70"/>
              </a:spcBef>
            </a:pPr>
            <a:r>
              <a:rPr sz="900" spc="502" baseline="13888" dirty="0">
                <a:solidFill>
                  <a:srgbClr val="3333B2"/>
                </a:solidFill>
                <a:latin typeface="Lucida Sans Unicode"/>
                <a:cs typeface="Lucida Sans Unicode"/>
              </a:rPr>
              <a:t>)</a:t>
            </a:r>
            <a:r>
              <a:rPr sz="900" spc="585" baseline="13888" dirty="0">
                <a:solidFill>
                  <a:srgbClr val="3333B2"/>
                </a:solidFill>
                <a:latin typeface="Lucida Sans Unicode"/>
                <a:cs typeface="Lucida Sans Unicode"/>
              </a:rPr>
              <a:t> </a:t>
            </a:r>
            <a:r>
              <a:rPr sz="1100" spc="-10" dirty="0">
                <a:latin typeface="Microsoft Sans Serif"/>
                <a:cs typeface="Microsoft Sans Serif"/>
              </a:rPr>
              <a:t>Depends</a:t>
            </a:r>
            <a:r>
              <a:rPr sz="1100" spc="10" dirty="0">
                <a:latin typeface="Microsoft Sans Serif"/>
                <a:cs typeface="Microsoft Sans Serif"/>
              </a:rPr>
              <a:t> </a:t>
            </a:r>
            <a:r>
              <a:rPr sz="1100" spc="-10" dirty="0">
                <a:latin typeface="Microsoft Sans Serif"/>
                <a:cs typeface="Microsoft Sans Serif"/>
              </a:rPr>
              <a:t>on</a:t>
            </a:r>
            <a:r>
              <a:rPr sz="1100" spc="10"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10" dirty="0">
                <a:latin typeface="Microsoft Sans Serif"/>
                <a:cs typeface="Microsoft Sans Serif"/>
              </a:rPr>
              <a:t>formulation,</a:t>
            </a:r>
            <a:r>
              <a:rPr sz="1100" spc="10" dirty="0">
                <a:latin typeface="Microsoft Sans Serif"/>
                <a:cs typeface="Microsoft Sans Serif"/>
              </a:rPr>
              <a:t> </a:t>
            </a:r>
            <a:r>
              <a:rPr sz="1100" spc="-15" dirty="0">
                <a:latin typeface="Microsoft Sans Serif"/>
                <a:cs typeface="Microsoft Sans Serif"/>
              </a:rPr>
              <a:t>but</a:t>
            </a:r>
            <a:r>
              <a:rPr sz="1100" spc="10" dirty="0">
                <a:latin typeface="Microsoft Sans Serif"/>
                <a:cs typeface="Microsoft Sans Serif"/>
              </a:rPr>
              <a:t> </a:t>
            </a:r>
            <a:r>
              <a:rPr sz="1100" spc="-10" dirty="0">
                <a:latin typeface="Microsoft Sans Serif"/>
                <a:cs typeface="Microsoft Sans Serif"/>
              </a:rPr>
              <a:t>entropy </a:t>
            </a:r>
            <a:r>
              <a:rPr sz="1100" spc="-5" dirty="0">
                <a:latin typeface="Microsoft Sans Serif"/>
                <a:cs typeface="Microsoft Sans Serif"/>
              </a:rPr>
              <a:t> </a:t>
            </a:r>
            <a:r>
              <a:rPr sz="1100" spc="-10" dirty="0">
                <a:latin typeface="Microsoft Sans Serif"/>
                <a:cs typeface="Microsoft Sans Serif"/>
              </a:rPr>
              <a:t>maximization</a:t>
            </a:r>
            <a:r>
              <a:rPr sz="1100" spc="10" dirty="0">
                <a:latin typeface="Microsoft Sans Serif"/>
                <a:cs typeface="Microsoft Sans Serif"/>
              </a:rPr>
              <a:t> </a:t>
            </a:r>
            <a:r>
              <a:rPr sz="1100" spc="-5" dirty="0">
                <a:latin typeface="Microsoft Sans Serif"/>
                <a:cs typeface="Microsoft Sans Serif"/>
              </a:rPr>
              <a:t>can</a:t>
            </a:r>
            <a:r>
              <a:rPr sz="1100" spc="15" dirty="0">
                <a:latin typeface="Microsoft Sans Serif"/>
                <a:cs typeface="Microsoft Sans Serif"/>
              </a:rPr>
              <a:t> </a:t>
            </a:r>
            <a:r>
              <a:rPr sz="1100" spc="-10" dirty="0">
                <a:latin typeface="Microsoft Sans Serif"/>
                <a:cs typeface="Microsoft Sans Serif"/>
              </a:rPr>
              <a:t>be</a:t>
            </a:r>
            <a:r>
              <a:rPr sz="1100" spc="15" dirty="0">
                <a:latin typeface="Microsoft Sans Serif"/>
                <a:cs typeface="Microsoft Sans Serif"/>
              </a:rPr>
              <a:t> </a:t>
            </a:r>
            <a:r>
              <a:rPr sz="1100" spc="-15" dirty="0">
                <a:latin typeface="Microsoft Sans Serif"/>
                <a:cs typeface="Microsoft Sans Serif"/>
              </a:rPr>
              <a:t>achieved</a:t>
            </a:r>
            <a:r>
              <a:rPr sz="1100" spc="15" dirty="0">
                <a:latin typeface="Microsoft Sans Serif"/>
                <a:cs typeface="Microsoft Sans Serif"/>
              </a:rPr>
              <a:t> </a:t>
            </a:r>
            <a:r>
              <a:rPr sz="1100" spc="-20" dirty="0">
                <a:latin typeface="Microsoft Sans Serif"/>
                <a:cs typeface="Microsoft Sans Serif"/>
              </a:rPr>
              <a:t>by</a:t>
            </a:r>
            <a:r>
              <a:rPr sz="1100" spc="15" dirty="0">
                <a:latin typeface="Microsoft Sans Serif"/>
                <a:cs typeface="Microsoft Sans Serif"/>
              </a:rPr>
              <a:t> </a:t>
            </a:r>
            <a:r>
              <a:rPr sz="1100" spc="-5" dirty="0">
                <a:latin typeface="Microsoft Sans Serif"/>
                <a:cs typeface="Microsoft Sans Serif"/>
              </a:rPr>
              <a:t>error</a:t>
            </a:r>
            <a:r>
              <a:rPr sz="1100" spc="15" dirty="0">
                <a:latin typeface="Microsoft Sans Serif"/>
                <a:cs typeface="Microsoft Sans Serif"/>
              </a:rPr>
              <a:t> </a:t>
            </a:r>
            <a:r>
              <a:rPr sz="1100" spc="-10" dirty="0">
                <a:latin typeface="Microsoft Sans Serif"/>
                <a:cs typeface="Microsoft Sans Serif"/>
              </a:rPr>
              <a:t>minimization.</a:t>
            </a:r>
            <a:endParaRPr sz="11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body" idx="4294967295"/>
          </p:nvPr>
        </p:nvSpPr>
        <p:spPr>
          <a:xfrm>
            <a:off x="230505" y="115359"/>
            <a:ext cx="4149090" cy="3230033"/>
          </a:xfrm>
          <a:prstGeom prst="rect">
            <a:avLst/>
          </a:prstGeom>
          <a:noFill/>
          <a:ln>
            <a:noFill/>
          </a:ln>
        </p:spPr>
        <p:txBody>
          <a:bodyPr spcFirstLastPara="1" wrap="square" lIns="46106" tIns="23047" rIns="46106" bIns="23047" anchor="t" anchorCtr="0">
            <a:noAutofit/>
          </a:bodyPr>
          <a:lstStyle/>
          <a:p>
            <a:pPr marL="184453" indent="-129117" algn="l" rtl="0">
              <a:buClr>
                <a:schemeClr val="accent1"/>
              </a:buClr>
              <a:buSzPts val="1904"/>
              <a:buFont typeface="Noto Sans Symbols"/>
              <a:buChar char="▶"/>
            </a:pPr>
            <a:r>
              <a:rPr lang="en-US" sz="1400" dirty="0">
                <a:solidFill>
                  <a:schemeClr val="dk1"/>
                </a:solidFill>
                <a:latin typeface="Rambla"/>
                <a:ea typeface="Rambla"/>
                <a:cs typeface="Rambla"/>
                <a:sym typeface="Rambla"/>
              </a:rPr>
              <a:t>The lateral connections are used to create a that produces an output signal.  The active competition between neurons.  The neuron with the largest activation level among all neurons in the output layer becomes the winner.  This neuron is the only neuron y of all other neurons is suppressed in the competition.</a:t>
            </a:r>
            <a:endParaRPr/>
          </a:p>
          <a:p>
            <a:pPr marL="184453" indent="-129117" algn="l" rtl="0">
              <a:spcBef>
                <a:spcPts val="202"/>
              </a:spcBef>
              <a:buClr>
                <a:schemeClr val="accent1"/>
              </a:buClr>
              <a:buSzPts val="1904"/>
              <a:buFont typeface="Noto Sans Symbols"/>
              <a:buChar char="▶"/>
            </a:pPr>
            <a:r>
              <a:rPr lang="en-US" sz="1400" dirty="0">
                <a:solidFill>
                  <a:schemeClr val="dk1"/>
                </a:solidFill>
                <a:latin typeface="Rambla"/>
                <a:ea typeface="Rambla"/>
                <a:cs typeface="Rambla"/>
                <a:sym typeface="Rambla"/>
              </a:rPr>
              <a:t>The lateral feedback connections produce excitatory or inhibitory effects, depending on the distance from the winning neuron.  This is achieved by the use of a </a:t>
            </a:r>
            <a:r>
              <a:rPr lang="en-US" sz="1400" b="1" dirty="0">
                <a:solidFill>
                  <a:schemeClr val="dk2"/>
                </a:solidFill>
                <a:latin typeface="Rambla"/>
                <a:ea typeface="Rambla"/>
                <a:cs typeface="Rambla"/>
                <a:sym typeface="Rambla"/>
              </a:rPr>
              <a:t>Mexican hat function</a:t>
            </a:r>
            <a:r>
              <a:rPr lang="en-US" sz="1400" dirty="0">
                <a:solidFill>
                  <a:schemeClr val="dk1"/>
                </a:solidFill>
                <a:latin typeface="Rambla"/>
                <a:ea typeface="Rambla"/>
                <a:cs typeface="Rambla"/>
                <a:sym typeface="Rambla"/>
              </a:rPr>
              <a:t> which describes synaptic weights between neurons in the </a:t>
            </a:r>
            <a:r>
              <a:rPr lang="en-US" sz="1400" dirty="0" err="1">
                <a:solidFill>
                  <a:schemeClr val="dk1"/>
                </a:solidFill>
                <a:latin typeface="Rambla"/>
                <a:ea typeface="Rambla"/>
                <a:cs typeface="Rambla"/>
                <a:sym typeface="Rambla"/>
              </a:rPr>
              <a:t>Kohonen</a:t>
            </a:r>
            <a:r>
              <a:rPr lang="en-US" sz="1400" dirty="0">
                <a:solidFill>
                  <a:schemeClr val="dk1"/>
                </a:solidFill>
                <a:latin typeface="Rambla"/>
                <a:ea typeface="Rambla"/>
                <a:cs typeface="Rambla"/>
                <a:sym typeface="Rambla"/>
              </a:rPr>
              <a:t> layer.</a:t>
            </a:r>
            <a:endParaRPr sz="1400">
              <a:solidFill>
                <a:schemeClr val="dk1"/>
              </a:solidFill>
              <a:latin typeface="Rambla"/>
              <a:ea typeface="Rambla"/>
              <a:cs typeface="Rambla"/>
              <a:sym typeface="Rambla"/>
            </a:endParaRPr>
          </a:p>
          <a:p>
            <a:pPr marL="184453" indent="-68145" algn="l" rtl="0">
              <a:spcBef>
                <a:spcPts val="202"/>
              </a:spcBef>
              <a:buClr>
                <a:schemeClr val="accent1"/>
              </a:buClr>
              <a:buSzPts val="1904"/>
            </a:pPr>
            <a:endParaRPr sz="1400">
              <a:solidFill>
                <a:schemeClr val="dk1"/>
              </a:solidFill>
              <a:latin typeface="Rambla"/>
              <a:ea typeface="Rambla"/>
              <a:cs typeface="Rambla"/>
              <a:sym typeface="Rambla"/>
            </a:endParaRPr>
          </a:p>
          <a:p>
            <a:pPr marL="184453" indent="-70323" algn="l" rtl="0">
              <a:spcBef>
                <a:spcPts val="202"/>
              </a:spcBef>
              <a:buClr>
                <a:schemeClr val="accent1"/>
              </a:buClr>
              <a:buSzPts val="1836"/>
            </a:pPr>
            <a:endParaRPr sz="1400">
              <a:solidFill>
                <a:schemeClr val="dk1"/>
              </a:solidFill>
              <a:latin typeface="Rambla"/>
              <a:ea typeface="Rambla"/>
              <a:cs typeface="Rambla"/>
              <a:sym typeface="Rambl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93" y="103436"/>
            <a:ext cx="4131513" cy="261610"/>
          </a:xfrm>
        </p:spPr>
        <p:txBody>
          <a:bodyPr/>
          <a:lstStyle/>
          <a:p>
            <a:r>
              <a:rPr lang="en-US" dirty="0" smtClean="0"/>
              <a:t>Application</a:t>
            </a:r>
            <a:endParaRPr lang="en-US" dirty="0"/>
          </a:p>
        </p:txBody>
      </p:sp>
      <p:sp>
        <p:nvSpPr>
          <p:cNvPr id="3" name="Text Placeholder 2"/>
          <p:cNvSpPr>
            <a:spLocks noGrp="1"/>
          </p:cNvSpPr>
          <p:nvPr>
            <p:ph type="body" idx="1"/>
          </p:nvPr>
        </p:nvSpPr>
        <p:spPr>
          <a:xfrm>
            <a:off x="171450" y="587375"/>
            <a:ext cx="4038600" cy="1846659"/>
          </a:xfrm>
        </p:spPr>
        <p:txBody>
          <a:bodyPr/>
          <a:lstStyle/>
          <a:p>
            <a:pPr>
              <a:buFont typeface="Arial" pitchFamily="34" charset="0"/>
              <a:buChar char="•"/>
            </a:pPr>
            <a:r>
              <a:rPr lang="en-US" dirty="0" smtClean="0"/>
              <a:t>Dimensionality Reduction using SOM based Technique for Face Recognition.</a:t>
            </a:r>
          </a:p>
          <a:p>
            <a:pPr>
              <a:buFont typeface="Arial" pitchFamily="34" charset="0"/>
              <a:buChar char="•"/>
            </a:pPr>
            <a:endParaRPr lang="en-US" dirty="0" smtClean="0"/>
          </a:p>
          <a:p>
            <a:pPr>
              <a:buFont typeface="Arial" pitchFamily="34" charset="0"/>
              <a:buChar char="•"/>
            </a:pPr>
            <a:r>
              <a:rPr lang="en-US" dirty="0" smtClean="0"/>
              <a:t>A comparative study of PCA, SOM and ICA</a:t>
            </a:r>
          </a:p>
          <a:p>
            <a:pPr>
              <a:buFont typeface="Arial" pitchFamily="34" charset="0"/>
              <a:buChar char="•"/>
            </a:pPr>
            <a:endParaRPr lang="en-US" dirty="0" smtClean="0"/>
          </a:p>
          <a:p>
            <a:pPr>
              <a:buFont typeface="Arial" pitchFamily="34" charset="0"/>
              <a:buChar char="•"/>
            </a:pPr>
            <a:r>
              <a:rPr lang="en-US" dirty="0" smtClean="0"/>
              <a:t>SOM is better than the other techniques for the given face database and the classifier used</a:t>
            </a:r>
          </a:p>
          <a:p>
            <a:pPr>
              <a:buFont typeface="Arial" pitchFamily="34" charset="0"/>
              <a:buChar char="•"/>
            </a:pPr>
            <a:endParaRPr lang="en-US" dirty="0" smtClean="0"/>
          </a:p>
          <a:p>
            <a:pPr>
              <a:buFont typeface="Arial" pitchFamily="34" charset="0"/>
              <a:buChar char="•"/>
            </a:pPr>
            <a:r>
              <a:rPr lang="en-US" dirty="0" smtClean="0"/>
              <a:t>The results also show that the performance of the system decreases as the number of classes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93" y="103436"/>
            <a:ext cx="4131513" cy="261610"/>
          </a:xfrm>
        </p:spPr>
        <p:txBody>
          <a:bodyPr/>
          <a:lstStyle/>
          <a:p>
            <a:r>
              <a:rPr lang="en-US" dirty="0" smtClean="0"/>
              <a:t>Application</a:t>
            </a:r>
            <a:endParaRPr lang="en-US" dirty="0"/>
          </a:p>
        </p:txBody>
      </p:sp>
      <p:sp>
        <p:nvSpPr>
          <p:cNvPr id="3" name="Text Placeholder 2"/>
          <p:cNvSpPr>
            <a:spLocks noGrp="1"/>
          </p:cNvSpPr>
          <p:nvPr>
            <p:ph type="body" idx="1"/>
          </p:nvPr>
        </p:nvSpPr>
        <p:spPr>
          <a:xfrm>
            <a:off x="171450" y="892175"/>
            <a:ext cx="3962400" cy="1447800"/>
          </a:xfrm>
        </p:spPr>
        <p:txBody>
          <a:bodyPr/>
          <a:lstStyle/>
          <a:p>
            <a:pPr>
              <a:buFont typeface="Arial" pitchFamily="34" charset="0"/>
              <a:buChar char="•"/>
            </a:pPr>
            <a:r>
              <a:rPr lang="en-US" dirty="0" smtClean="0"/>
              <a:t> Gene functions can be analyzed using an adaptive method – SOM</a:t>
            </a:r>
          </a:p>
          <a:p>
            <a:pPr>
              <a:buFont typeface="Arial" pitchFamily="34" charset="0"/>
              <a:buChar char="•"/>
            </a:pPr>
            <a:r>
              <a:rPr lang="en-US" dirty="0" smtClean="0"/>
              <a:t>Clustering with the SOM </a:t>
            </a:r>
            <a:r>
              <a:rPr lang="en-US" dirty="0" err="1" smtClean="0"/>
              <a:t>Visualizer</a:t>
            </a:r>
            <a:r>
              <a:rPr lang="en-US" dirty="0" smtClean="0"/>
              <a:t>- create a standard neural network based classifier based on the results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93" y="103436"/>
            <a:ext cx="4131513" cy="261610"/>
          </a:xfrm>
        </p:spPr>
        <p:txBody>
          <a:bodyPr/>
          <a:lstStyle/>
          <a:p>
            <a:r>
              <a:rPr lang="en-US" dirty="0" smtClean="0"/>
              <a:t>Application</a:t>
            </a:r>
            <a:endParaRPr lang="en-US" dirty="0"/>
          </a:p>
        </p:txBody>
      </p:sp>
      <p:sp>
        <p:nvSpPr>
          <p:cNvPr id="3" name="Text Placeholder 2"/>
          <p:cNvSpPr>
            <a:spLocks noGrp="1"/>
          </p:cNvSpPr>
          <p:nvPr>
            <p:ph type="body" idx="1"/>
          </p:nvPr>
        </p:nvSpPr>
        <p:spPr>
          <a:xfrm>
            <a:off x="323850" y="739775"/>
            <a:ext cx="3733800" cy="1292662"/>
          </a:xfrm>
        </p:spPr>
        <p:txBody>
          <a:bodyPr/>
          <a:lstStyle/>
          <a:p>
            <a:pPr>
              <a:buFont typeface="Arial" pitchFamily="34" charset="0"/>
              <a:buChar char="•"/>
            </a:pPr>
            <a:r>
              <a:rPr lang="en-US" dirty="0" smtClean="0"/>
              <a:t>A neural network comprised of a plurality of layers of nodes. </a:t>
            </a:r>
          </a:p>
          <a:p>
            <a:pPr>
              <a:buFont typeface="Arial" pitchFamily="34" charset="0"/>
              <a:buChar char="•"/>
            </a:pPr>
            <a:r>
              <a:rPr lang="en-US" dirty="0" smtClean="0"/>
              <a:t>A system for organization of multi-dimensional pattern data into a two-dimensional representation comprising</a:t>
            </a:r>
          </a:p>
          <a:p>
            <a:pPr>
              <a:buFont typeface="Arial" pitchFamily="34" charset="0"/>
              <a:buChar char="•"/>
            </a:pPr>
            <a:r>
              <a:rPr lang="en-US" dirty="0" smtClean="0"/>
              <a:t>It allows for a reduced-dimension description of a body of pattern data to be representative of the original body of data</a:t>
            </a:r>
            <a:endParaRPr lang="en-US" dirty="0"/>
          </a:p>
        </p:txBody>
      </p:sp>
      <p:pic>
        <p:nvPicPr>
          <p:cNvPr id="4" name="Picture 3" descr="1.PNG"/>
          <p:cNvPicPr>
            <a:picLocks noChangeAspect="1"/>
          </p:cNvPicPr>
          <p:nvPr/>
        </p:nvPicPr>
        <p:blipFill>
          <a:blip r:embed="rId2"/>
          <a:stretch>
            <a:fillRect/>
          </a:stretch>
        </p:blipFill>
        <p:spPr>
          <a:xfrm>
            <a:off x="247650" y="2111375"/>
            <a:ext cx="4152900" cy="1165468"/>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1012825" cy="288290"/>
          </a:xfrm>
          <a:prstGeom prst="rect">
            <a:avLst/>
          </a:prstGeom>
        </p:spPr>
        <p:txBody>
          <a:bodyPr vert="horz" wrap="square" lIns="0" tIns="15240" rIns="0" bIns="0" rtlCol="0">
            <a:spAutoFit/>
          </a:bodyPr>
          <a:lstStyle/>
          <a:p>
            <a:pPr marL="12700">
              <a:lnSpc>
                <a:spcPct val="100000"/>
              </a:lnSpc>
              <a:spcBef>
                <a:spcPts val="120"/>
              </a:spcBef>
            </a:pPr>
            <a:r>
              <a:rPr spc="5" dirty="0"/>
              <a:t>Cluste</a:t>
            </a:r>
            <a:r>
              <a:rPr spc="30" dirty="0"/>
              <a:t>r</a:t>
            </a:r>
            <a:r>
              <a:rPr spc="5" dirty="0"/>
              <a:t>ing</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488327" y="901040"/>
            <a:ext cx="3785235" cy="2004060"/>
          </a:xfrm>
          <a:prstGeom prst="rect">
            <a:avLst/>
          </a:prstGeom>
        </p:spPr>
        <p:txBody>
          <a:bodyPr vert="horz" wrap="square" lIns="0" tIns="12700" rIns="0" bIns="0" rtlCol="0">
            <a:spAutoFit/>
          </a:bodyPr>
          <a:lstStyle/>
          <a:p>
            <a:pPr marL="168910" marR="384810" indent="-144145">
              <a:lnSpc>
                <a:spcPct val="110400"/>
              </a:lnSpc>
              <a:spcBef>
                <a:spcPts val="100"/>
              </a:spcBef>
              <a:buClr>
                <a:srgbClr val="3333B2"/>
              </a:buClr>
              <a:buSzPct val="91666"/>
              <a:buFont typeface="Lucida Sans Unicode"/>
              <a:buChar char="•"/>
              <a:tabLst>
                <a:tab pos="169545" algn="l"/>
              </a:tabLst>
            </a:pPr>
            <a:r>
              <a:rPr sz="1200" spc="-5" dirty="0">
                <a:latin typeface="Microsoft Sans Serif"/>
                <a:cs typeface="Microsoft Sans Serif"/>
              </a:rPr>
              <a:t>Clustering</a:t>
            </a:r>
            <a:r>
              <a:rPr sz="1200" spc="10" dirty="0">
                <a:latin typeface="Microsoft Sans Serif"/>
                <a:cs typeface="Microsoft Sans Serif"/>
              </a:rPr>
              <a:t> </a:t>
            </a:r>
            <a:r>
              <a:rPr sz="1200" spc="-10" dirty="0">
                <a:latin typeface="Microsoft Sans Serif"/>
                <a:cs typeface="Microsoft Sans Serif"/>
              </a:rPr>
              <a:t>is</a:t>
            </a:r>
            <a:r>
              <a:rPr sz="1200" spc="10" dirty="0">
                <a:latin typeface="Microsoft Sans Serif"/>
                <a:cs typeface="Microsoft Sans Serif"/>
              </a:rPr>
              <a:t> </a:t>
            </a:r>
            <a:r>
              <a:rPr sz="1200" spc="-5" dirty="0">
                <a:latin typeface="Microsoft Sans Serif"/>
                <a:cs typeface="Microsoft Sans Serif"/>
              </a:rPr>
              <a:t>a</a:t>
            </a:r>
            <a:r>
              <a:rPr sz="1200" spc="10" dirty="0">
                <a:latin typeface="Microsoft Sans Serif"/>
                <a:cs typeface="Microsoft Sans Serif"/>
              </a:rPr>
              <a:t> </a:t>
            </a:r>
            <a:r>
              <a:rPr sz="1200" dirty="0">
                <a:latin typeface="Microsoft Sans Serif"/>
                <a:cs typeface="Microsoft Sans Serif"/>
              </a:rPr>
              <a:t>particular</a:t>
            </a:r>
            <a:r>
              <a:rPr sz="1200" spc="10" dirty="0">
                <a:latin typeface="Microsoft Sans Serif"/>
                <a:cs typeface="Microsoft Sans Serif"/>
              </a:rPr>
              <a:t> </a:t>
            </a:r>
            <a:r>
              <a:rPr sz="1200" spc="-10" dirty="0">
                <a:latin typeface="Microsoft Sans Serif"/>
                <a:cs typeface="Microsoft Sans Serif"/>
              </a:rPr>
              <a:t>example</a:t>
            </a:r>
            <a:r>
              <a:rPr sz="1200" spc="15" dirty="0">
                <a:latin typeface="Microsoft Sans Serif"/>
                <a:cs typeface="Microsoft Sans Serif"/>
              </a:rPr>
              <a:t> </a:t>
            </a:r>
            <a:r>
              <a:rPr sz="1200" spc="-5" dirty="0">
                <a:latin typeface="Microsoft Sans Serif"/>
                <a:cs typeface="Microsoft Sans Serif"/>
              </a:rPr>
              <a:t>of</a:t>
            </a:r>
            <a:r>
              <a:rPr sz="1200" spc="10" dirty="0">
                <a:latin typeface="Microsoft Sans Serif"/>
                <a:cs typeface="Microsoft Sans Serif"/>
              </a:rPr>
              <a:t> </a:t>
            </a:r>
            <a:r>
              <a:rPr sz="1200" spc="-10" dirty="0">
                <a:latin typeface="Microsoft Sans Serif"/>
                <a:cs typeface="Microsoft Sans Serif"/>
              </a:rPr>
              <a:t>competitive </a:t>
            </a:r>
            <a:r>
              <a:rPr sz="1200" spc="-305" dirty="0">
                <a:latin typeface="Microsoft Sans Serif"/>
                <a:cs typeface="Microsoft Sans Serif"/>
              </a:rPr>
              <a:t> </a:t>
            </a:r>
            <a:r>
              <a:rPr sz="1200" spc="-5" dirty="0">
                <a:latin typeface="Microsoft Sans Serif"/>
                <a:cs typeface="Microsoft Sans Serif"/>
              </a:rPr>
              <a:t>learning,</a:t>
            </a:r>
            <a:r>
              <a:rPr sz="1200" spc="10" dirty="0">
                <a:latin typeface="Microsoft Sans Serif"/>
                <a:cs typeface="Microsoft Sans Serif"/>
              </a:rPr>
              <a:t> </a:t>
            </a:r>
            <a:r>
              <a:rPr sz="1200" spc="-5" dirty="0">
                <a:latin typeface="Microsoft Sans Serif"/>
                <a:cs typeface="Microsoft Sans Serif"/>
              </a:rPr>
              <a:t>and</a:t>
            </a:r>
            <a:r>
              <a:rPr sz="1200" spc="10" dirty="0">
                <a:latin typeface="Microsoft Sans Serif"/>
                <a:cs typeface="Microsoft Sans Serif"/>
              </a:rPr>
              <a:t> </a:t>
            </a:r>
            <a:r>
              <a:rPr sz="1200" spc="-10" dirty="0">
                <a:latin typeface="Microsoft Sans Serif"/>
                <a:cs typeface="Microsoft Sans Serif"/>
              </a:rPr>
              <a:t>therefore</a:t>
            </a:r>
            <a:r>
              <a:rPr sz="1200" spc="15" dirty="0">
                <a:latin typeface="Microsoft Sans Serif"/>
                <a:cs typeface="Microsoft Sans Serif"/>
              </a:rPr>
              <a:t> </a:t>
            </a:r>
            <a:r>
              <a:rPr sz="1200" dirty="0">
                <a:solidFill>
                  <a:srgbClr val="FF0000"/>
                </a:solidFill>
                <a:latin typeface="Microsoft Sans Serif"/>
                <a:cs typeface="Microsoft Sans Serif"/>
              </a:rPr>
              <a:t>unsupervised</a:t>
            </a:r>
            <a:r>
              <a:rPr sz="1200" spc="10" dirty="0">
                <a:solidFill>
                  <a:srgbClr val="FF0000"/>
                </a:solidFill>
                <a:latin typeface="Microsoft Sans Serif"/>
                <a:cs typeface="Microsoft Sans Serif"/>
              </a:rPr>
              <a:t> </a:t>
            </a:r>
            <a:r>
              <a:rPr sz="1200" spc="-5" dirty="0">
                <a:solidFill>
                  <a:srgbClr val="FF0000"/>
                </a:solidFill>
                <a:latin typeface="Microsoft Sans Serif"/>
                <a:cs typeface="Microsoft Sans Serif"/>
              </a:rPr>
              <a:t>learning</a:t>
            </a:r>
            <a:r>
              <a:rPr sz="1200" spc="-5" dirty="0">
                <a:latin typeface="Microsoft Sans Serif"/>
                <a:cs typeface="Microsoft Sans Serif"/>
              </a:rPr>
              <a:t>.</a:t>
            </a:r>
            <a:endParaRPr sz="1200">
              <a:latin typeface="Microsoft Sans Serif"/>
              <a:cs typeface="Microsoft Sans Serif"/>
            </a:endParaRPr>
          </a:p>
          <a:p>
            <a:pPr marL="168910" marR="17780" indent="-144145">
              <a:lnSpc>
                <a:spcPct val="103499"/>
              </a:lnSpc>
              <a:spcBef>
                <a:spcPts val="300"/>
              </a:spcBef>
              <a:buClr>
                <a:srgbClr val="3333B2"/>
              </a:buClr>
              <a:buSzPct val="91666"/>
              <a:buFont typeface="Lucida Sans Unicode"/>
              <a:buChar char="•"/>
              <a:tabLst>
                <a:tab pos="169545" algn="l"/>
              </a:tabLst>
            </a:pPr>
            <a:r>
              <a:rPr sz="1200" spc="-5" dirty="0">
                <a:latin typeface="Microsoft Sans Serif"/>
                <a:cs typeface="Microsoft Sans Serif"/>
              </a:rPr>
              <a:t>Clustering</a:t>
            </a:r>
            <a:r>
              <a:rPr sz="1200" spc="5" dirty="0">
                <a:latin typeface="Microsoft Sans Serif"/>
                <a:cs typeface="Microsoft Sans Serif"/>
              </a:rPr>
              <a:t> </a:t>
            </a:r>
            <a:r>
              <a:rPr sz="1200" spc="-5" dirty="0">
                <a:latin typeface="Microsoft Sans Serif"/>
                <a:cs typeface="Microsoft Sans Serif"/>
              </a:rPr>
              <a:t>aims</a:t>
            </a:r>
            <a:r>
              <a:rPr sz="1200" spc="5" dirty="0">
                <a:latin typeface="Microsoft Sans Serif"/>
                <a:cs typeface="Microsoft Sans Serif"/>
              </a:rPr>
              <a:t> </a:t>
            </a:r>
            <a:r>
              <a:rPr sz="1200" spc="-5" dirty="0">
                <a:latin typeface="Microsoft Sans Serif"/>
                <a:cs typeface="Microsoft Sans Serif"/>
              </a:rPr>
              <a:t>at</a:t>
            </a:r>
            <a:r>
              <a:rPr sz="1200" spc="5" dirty="0">
                <a:latin typeface="Microsoft Sans Serif"/>
                <a:cs typeface="Microsoft Sans Serif"/>
              </a:rPr>
              <a:t> </a:t>
            </a:r>
            <a:r>
              <a:rPr sz="1200" spc="-5" dirty="0">
                <a:latin typeface="Microsoft Sans Serif"/>
                <a:cs typeface="Microsoft Sans Serif"/>
              </a:rPr>
              <a:t>representing</a:t>
            </a:r>
            <a:r>
              <a:rPr sz="1200" spc="5" dirty="0">
                <a:latin typeface="Microsoft Sans Serif"/>
                <a:cs typeface="Microsoft Sans Serif"/>
              </a:rPr>
              <a:t> </a:t>
            </a:r>
            <a:r>
              <a:rPr sz="1200" spc="-5" dirty="0">
                <a:latin typeface="Microsoft Sans Serif"/>
                <a:cs typeface="Microsoft Sans Serif"/>
              </a:rPr>
              <a:t>the</a:t>
            </a:r>
            <a:r>
              <a:rPr sz="1200" spc="10" dirty="0">
                <a:latin typeface="Microsoft Sans Serif"/>
                <a:cs typeface="Microsoft Sans Serif"/>
              </a:rPr>
              <a:t> </a:t>
            </a:r>
            <a:r>
              <a:rPr sz="1200" spc="-5" dirty="0">
                <a:latin typeface="Microsoft Sans Serif"/>
                <a:cs typeface="Microsoft Sans Serif"/>
              </a:rPr>
              <a:t>input</a:t>
            </a:r>
            <a:r>
              <a:rPr sz="1200" spc="5" dirty="0">
                <a:latin typeface="Microsoft Sans Serif"/>
                <a:cs typeface="Microsoft Sans Serif"/>
              </a:rPr>
              <a:t> </a:t>
            </a:r>
            <a:r>
              <a:rPr sz="1200" spc="-5" dirty="0">
                <a:latin typeface="Microsoft Sans Serif"/>
                <a:cs typeface="Microsoft Sans Serif"/>
              </a:rPr>
              <a:t>space</a:t>
            </a:r>
            <a:r>
              <a:rPr sz="1200" spc="5" dirty="0">
                <a:latin typeface="Microsoft Sans Serif"/>
                <a:cs typeface="Microsoft Sans Serif"/>
              </a:rPr>
              <a:t> </a:t>
            </a:r>
            <a:r>
              <a:rPr sz="1200" spc="-5" dirty="0">
                <a:latin typeface="Microsoft Sans Serif"/>
                <a:cs typeface="Microsoft Sans Serif"/>
              </a:rPr>
              <a:t>of</a:t>
            </a:r>
            <a:r>
              <a:rPr sz="1200" spc="5" dirty="0">
                <a:latin typeface="Microsoft Sans Serif"/>
                <a:cs typeface="Microsoft Sans Serif"/>
              </a:rPr>
              <a:t> </a:t>
            </a:r>
            <a:r>
              <a:rPr sz="1200" spc="-5" dirty="0">
                <a:latin typeface="Microsoft Sans Serif"/>
                <a:cs typeface="Microsoft Sans Serif"/>
              </a:rPr>
              <a:t>the </a:t>
            </a:r>
            <a:r>
              <a:rPr sz="1200" spc="-300" dirty="0">
                <a:latin typeface="Microsoft Sans Serif"/>
                <a:cs typeface="Microsoft Sans Serif"/>
              </a:rPr>
              <a:t> </a:t>
            </a:r>
            <a:r>
              <a:rPr sz="1200" spc="-5" dirty="0">
                <a:latin typeface="Microsoft Sans Serif"/>
                <a:cs typeface="Microsoft Sans Serif"/>
              </a:rPr>
              <a:t>data</a:t>
            </a:r>
            <a:r>
              <a:rPr sz="1200" spc="10" dirty="0">
                <a:latin typeface="Microsoft Sans Serif"/>
                <a:cs typeface="Microsoft Sans Serif"/>
              </a:rPr>
              <a:t> </a:t>
            </a:r>
            <a:r>
              <a:rPr sz="1200" spc="-5" dirty="0">
                <a:latin typeface="Microsoft Sans Serif"/>
                <a:cs typeface="Microsoft Sans Serif"/>
              </a:rPr>
              <a:t>with</a:t>
            </a:r>
            <a:r>
              <a:rPr sz="1200" spc="10" dirty="0">
                <a:latin typeface="Microsoft Sans Serif"/>
                <a:cs typeface="Microsoft Sans Serif"/>
              </a:rPr>
              <a:t> </a:t>
            </a:r>
            <a:r>
              <a:rPr sz="1200" spc="-5" dirty="0">
                <a:latin typeface="Microsoft Sans Serif"/>
                <a:cs typeface="Microsoft Sans Serif"/>
              </a:rPr>
              <a:t>a</a:t>
            </a:r>
            <a:r>
              <a:rPr sz="1200" spc="10" dirty="0">
                <a:latin typeface="Microsoft Sans Serif"/>
                <a:cs typeface="Microsoft Sans Serif"/>
              </a:rPr>
              <a:t> </a:t>
            </a:r>
            <a:r>
              <a:rPr sz="1200" spc="-5" dirty="0">
                <a:latin typeface="Microsoft Sans Serif"/>
                <a:cs typeface="Microsoft Sans Serif"/>
              </a:rPr>
              <a:t>small</a:t>
            </a:r>
            <a:r>
              <a:rPr sz="1200" spc="10" dirty="0">
                <a:latin typeface="Microsoft Sans Serif"/>
                <a:cs typeface="Microsoft Sans Serif"/>
              </a:rPr>
              <a:t> </a:t>
            </a:r>
            <a:r>
              <a:rPr sz="1200" spc="-10" dirty="0">
                <a:latin typeface="Microsoft Sans Serif"/>
                <a:cs typeface="Microsoft Sans Serif"/>
              </a:rPr>
              <a:t>number</a:t>
            </a:r>
            <a:r>
              <a:rPr sz="1200" spc="10" dirty="0">
                <a:latin typeface="Microsoft Sans Serif"/>
                <a:cs typeface="Microsoft Sans Serif"/>
              </a:rPr>
              <a:t> </a:t>
            </a:r>
            <a:r>
              <a:rPr sz="1200" spc="-5" dirty="0">
                <a:latin typeface="Microsoft Sans Serif"/>
                <a:cs typeface="Microsoft Sans Serif"/>
              </a:rPr>
              <a:t>of</a:t>
            </a:r>
            <a:r>
              <a:rPr sz="1200" spc="10" dirty="0">
                <a:latin typeface="Microsoft Sans Serif"/>
                <a:cs typeface="Microsoft Sans Serif"/>
              </a:rPr>
              <a:t> </a:t>
            </a:r>
            <a:r>
              <a:rPr sz="1200" spc="-10" dirty="0">
                <a:latin typeface="Microsoft Sans Serif"/>
                <a:cs typeface="Microsoft Sans Serif"/>
              </a:rPr>
              <a:t>reference</a:t>
            </a:r>
            <a:r>
              <a:rPr sz="1200" spc="10" dirty="0">
                <a:latin typeface="Microsoft Sans Serif"/>
                <a:cs typeface="Microsoft Sans Serif"/>
              </a:rPr>
              <a:t> </a:t>
            </a:r>
            <a:r>
              <a:rPr sz="1200" spc="-10" dirty="0">
                <a:latin typeface="Microsoft Sans Serif"/>
                <a:cs typeface="Microsoft Sans Serif"/>
              </a:rPr>
              <a:t>points.</a:t>
            </a:r>
            <a:endParaRPr sz="1200">
              <a:latin typeface="Microsoft Sans Serif"/>
              <a:cs typeface="Microsoft Sans Serif"/>
            </a:endParaRPr>
          </a:p>
          <a:p>
            <a:pPr marL="466090" marR="196215" indent="-142240">
              <a:lnSpc>
                <a:spcPct val="112900"/>
              </a:lnSpc>
              <a:spcBef>
                <a:spcPts val="175"/>
              </a:spcBef>
            </a:pPr>
            <a:r>
              <a:rPr sz="900" spc="502" baseline="13888" dirty="0">
                <a:solidFill>
                  <a:srgbClr val="3333B2"/>
                </a:solidFill>
                <a:latin typeface="Lucida Sans Unicode"/>
                <a:cs typeface="Lucida Sans Unicode"/>
              </a:rPr>
              <a:t>)</a:t>
            </a:r>
            <a:r>
              <a:rPr sz="900" spc="592" baseline="13888" dirty="0">
                <a:solidFill>
                  <a:srgbClr val="3333B2"/>
                </a:solidFill>
                <a:latin typeface="Lucida Sans Unicode"/>
                <a:cs typeface="Lucida Sans Unicode"/>
              </a:rPr>
              <a:t> </a:t>
            </a:r>
            <a:r>
              <a:rPr sz="1100" spc="-10" dirty="0">
                <a:latin typeface="Microsoft Sans Serif"/>
                <a:cs typeface="Microsoft Sans Serif"/>
              </a:rPr>
              <a:t>The</a:t>
            </a:r>
            <a:r>
              <a:rPr sz="1100" spc="15" dirty="0">
                <a:latin typeface="Microsoft Sans Serif"/>
                <a:cs typeface="Microsoft Sans Serif"/>
              </a:rPr>
              <a:t> </a:t>
            </a:r>
            <a:r>
              <a:rPr sz="1100" spc="-10" dirty="0">
                <a:latin typeface="Microsoft Sans Serif"/>
                <a:cs typeface="Microsoft Sans Serif"/>
              </a:rPr>
              <a:t>reference</a:t>
            </a:r>
            <a:r>
              <a:rPr sz="1100" spc="10" dirty="0">
                <a:latin typeface="Microsoft Sans Serif"/>
                <a:cs typeface="Microsoft Sans Serif"/>
              </a:rPr>
              <a:t> </a:t>
            </a:r>
            <a:r>
              <a:rPr sz="1100" spc="-10" dirty="0">
                <a:latin typeface="Microsoft Sans Serif"/>
                <a:cs typeface="Microsoft Sans Serif"/>
              </a:rPr>
              <a:t>points</a:t>
            </a:r>
            <a:r>
              <a:rPr sz="1100" spc="15" dirty="0">
                <a:latin typeface="Microsoft Sans Serif"/>
                <a:cs typeface="Microsoft Sans Serif"/>
              </a:rPr>
              <a:t> </a:t>
            </a:r>
            <a:r>
              <a:rPr sz="1100" spc="-5" dirty="0">
                <a:latin typeface="Microsoft Sans Serif"/>
                <a:cs typeface="Microsoft Sans Serif"/>
              </a:rPr>
              <a:t>are</a:t>
            </a:r>
            <a:r>
              <a:rPr sz="1100" spc="10" dirty="0">
                <a:latin typeface="Microsoft Sans Serif"/>
                <a:cs typeface="Microsoft Sans Serif"/>
              </a:rPr>
              <a:t> </a:t>
            </a:r>
            <a:r>
              <a:rPr sz="1100" spc="-10" dirty="0">
                <a:latin typeface="Microsoft Sans Serif"/>
                <a:cs typeface="Microsoft Sans Serif"/>
              </a:rPr>
              <a:t>called</a:t>
            </a:r>
            <a:r>
              <a:rPr sz="1100" spc="15" dirty="0">
                <a:latin typeface="Microsoft Sans Serif"/>
                <a:cs typeface="Microsoft Sans Serif"/>
              </a:rPr>
              <a:t> </a:t>
            </a:r>
            <a:r>
              <a:rPr sz="1100" spc="-5" dirty="0">
                <a:solidFill>
                  <a:srgbClr val="FF0000"/>
                </a:solidFill>
                <a:latin typeface="Microsoft Sans Serif"/>
                <a:cs typeface="Microsoft Sans Serif"/>
              </a:rPr>
              <a:t>centroids</a:t>
            </a:r>
            <a:r>
              <a:rPr sz="1100" spc="10" dirty="0">
                <a:solidFill>
                  <a:srgbClr val="FF0000"/>
                </a:solidFill>
                <a:latin typeface="Microsoft Sans Serif"/>
                <a:cs typeface="Microsoft Sans Serif"/>
              </a:rPr>
              <a:t> </a:t>
            </a:r>
            <a:r>
              <a:rPr sz="1100" spc="-10" dirty="0">
                <a:latin typeface="Microsoft Sans Serif"/>
                <a:cs typeface="Microsoft Sans Serif"/>
              </a:rPr>
              <a:t>and</a:t>
            </a:r>
            <a:r>
              <a:rPr sz="1100" spc="15" dirty="0">
                <a:latin typeface="Microsoft Sans Serif"/>
                <a:cs typeface="Microsoft Sans Serif"/>
              </a:rPr>
              <a:t> </a:t>
            </a:r>
            <a:r>
              <a:rPr sz="1100" spc="-10" dirty="0">
                <a:latin typeface="Microsoft Sans Serif"/>
                <a:cs typeface="Microsoft Sans Serif"/>
              </a:rPr>
              <a:t>each </a:t>
            </a:r>
            <a:r>
              <a:rPr sz="1100" spc="-280" dirty="0">
                <a:latin typeface="Microsoft Sans Serif"/>
                <a:cs typeface="Microsoft Sans Serif"/>
              </a:rPr>
              <a:t> </a:t>
            </a:r>
            <a:r>
              <a:rPr sz="1100" spc="-5" dirty="0">
                <a:latin typeface="Microsoft Sans Serif"/>
                <a:cs typeface="Microsoft Sans Serif"/>
              </a:rPr>
              <a:t>centroid</a:t>
            </a:r>
            <a:r>
              <a:rPr sz="1100" spc="5" dirty="0">
                <a:latin typeface="Microsoft Sans Serif"/>
                <a:cs typeface="Microsoft Sans Serif"/>
              </a:rPr>
              <a:t> </a:t>
            </a:r>
            <a:r>
              <a:rPr sz="1100" spc="-10" dirty="0">
                <a:latin typeface="Microsoft Sans Serif"/>
                <a:cs typeface="Microsoft Sans Serif"/>
              </a:rPr>
              <a:t>defines</a:t>
            </a:r>
            <a:r>
              <a:rPr sz="1100" spc="10" dirty="0">
                <a:latin typeface="Microsoft Sans Serif"/>
                <a:cs typeface="Microsoft Sans Serif"/>
              </a:rPr>
              <a:t> </a:t>
            </a:r>
            <a:r>
              <a:rPr sz="1100" spc="-10" dirty="0">
                <a:latin typeface="Microsoft Sans Serif"/>
                <a:cs typeface="Microsoft Sans Serif"/>
              </a:rPr>
              <a:t>a</a:t>
            </a:r>
            <a:r>
              <a:rPr sz="1100" spc="10" dirty="0">
                <a:latin typeface="Microsoft Sans Serif"/>
                <a:cs typeface="Microsoft Sans Serif"/>
              </a:rPr>
              <a:t> </a:t>
            </a:r>
            <a:r>
              <a:rPr sz="1100" spc="-5" dirty="0">
                <a:solidFill>
                  <a:srgbClr val="FF0000"/>
                </a:solidFill>
                <a:latin typeface="Microsoft Sans Serif"/>
                <a:cs typeface="Microsoft Sans Serif"/>
              </a:rPr>
              <a:t>cluster</a:t>
            </a:r>
            <a:r>
              <a:rPr sz="1100" spc="-5" dirty="0">
                <a:latin typeface="Microsoft Sans Serif"/>
                <a:cs typeface="Microsoft Sans Serif"/>
              </a:rPr>
              <a:t>.</a:t>
            </a:r>
            <a:endParaRPr sz="1100">
              <a:latin typeface="Microsoft Sans Serif"/>
              <a:cs typeface="Microsoft Sans Serif"/>
            </a:endParaRPr>
          </a:p>
          <a:p>
            <a:pPr marL="466090" marR="281305" indent="-142240">
              <a:lnSpc>
                <a:spcPct val="112900"/>
              </a:lnSpc>
            </a:pPr>
            <a:r>
              <a:rPr sz="900" spc="502" baseline="13888" dirty="0">
                <a:solidFill>
                  <a:srgbClr val="3333B2"/>
                </a:solidFill>
                <a:latin typeface="Lucida Sans Unicode"/>
                <a:cs typeface="Lucida Sans Unicode"/>
              </a:rPr>
              <a:t>)</a:t>
            </a:r>
            <a:r>
              <a:rPr sz="900" spc="585" baseline="13888" dirty="0">
                <a:solidFill>
                  <a:srgbClr val="3333B2"/>
                </a:solidFill>
                <a:latin typeface="Lucida Sans Unicode"/>
                <a:cs typeface="Lucida Sans Unicode"/>
              </a:rPr>
              <a:t> </a:t>
            </a:r>
            <a:r>
              <a:rPr sz="1100" spc="-10" dirty="0">
                <a:latin typeface="Microsoft Sans Serif"/>
                <a:cs typeface="Microsoft Sans Serif"/>
              </a:rPr>
              <a:t>The</a:t>
            </a:r>
            <a:r>
              <a:rPr sz="1100" spc="10" dirty="0">
                <a:latin typeface="Microsoft Sans Serif"/>
                <a:cs typeface="Microsoft Sans Serif"/>
              </a:rPr>
              <a:t> </a:t>
            </a:r>
            <a:r>
              <a:rPr sz="1100" spc="-10" dirty="0">
                <a:latin typeface="Microsoft Sans Serif"/>
                <a:cs typeface="Microsoft Sans Serif"/>
              </a:rPr>
              <a:t>difference</a:t>
            </a:r>
            <a:r>
              <a:rPr sz="1100" spc="10" dirty="0">
                <a:latin typeface="Microsoft Sans Serif"/>
                <a:cs typeface="Microsoft Sans Serif"/>
              </a:rPr>
              <a:t> </a:t>
            </a:r>
            <a:r>
              <a:rPr sz="1100" spc="-10" dirty="0">
                <a:latin typeface="Microsoft Sans Serif"/>
                <a:cs typeface="Microsoft Sans Serif"/>
              </a:rPr>
              <a:t>with</a:t>
            </a:r>
            <a:r>
              <a:rPr sz="1100" spc="10" dirty="0">
                <a:latin typeface="Microsoft Sans Serif"/>
                <a:cs typeface="Microsoft Sans Serif"/>
              </a:rPr>
              <a:t> </a:t>
            </a:r>
            <a:r>
              <a:rPr sz="1100" spc="-10" dirty="0">
                <a:latin typeface="Microsoft Sans Serif"/>
                <a:cs typeface="Microsoft Sans Serif"/>
              </a:rPr>
              <a:t>PCA</a:t>
            </a:r>
            <a:r>
              <a:rPr sz="1100" spc="10" dirty="0">
                <a:latin typeface="Microsoft Sans Serif"/>
                <a:cs typeface="Microsoft Sans Serif"/>
              </a:rPr>
              <a:t> </a:t>
            </a:r>
            <a:r>
              <a:rPr sz="1100" spc="-10" dirty="0">
                <a:latin typeface="Microsoft Sans Serif"/>
                <a:cs typeface="Microsoft Sans Serif"/>
              </a:rPr>
              <a:t>is</a:t>
            </a:r>
            <a:r>
              <a:rPr sz="1100" spc="10" dirty="0">
                <a:latin typeface="Microsoft Sans Serif"/>
                <a:cs typeface="Microsoft Sans Serif"/>
              </a:rPr>
              <a:t> </a:t>
            </a:r>
            <a:r>
              <a:rPr sz="1100" spc="-5" dirty="0">
                <a:latin typeface="Microsoft Sans Serif"/>
                <a:cs typeface="Microsoft Sans Serif"/>
              </a:rPr>
              <a:t>that</a:t>
            </a:r>
            <a:r>
              <a:rPr sz="1100" spc="10" dirty="0">
                <a:latin typeface="Microsoft Sans Serif"/>
                <a:cs typeface="Microsoft Sans Serif"/>
              </a:rPr>
              <a:t> </a:t>
            </a:r>
            <a:r>
              <a:rPr sz="1100" spc="-10" dirty="0">
                <a:latin typeface="Microsoft Sans Serif"/>
                <a:cs typeface="Microsoft Sans Serif"/>
              </a:rPr>
              <a:t>a</a:t>
            </a:r>
            <a:r>
              <a:rPr sz="1100" spc="10" dirty="0">
                <a:latin typeface="Microsoft Sans Serif"/>
                <a:cs typeface="Microsoft Sans Serif"/>
              </a:rPr>
              <a:t> </a:t>
            </a:r>
            <a:r>
              <a:rPr sz="1100" spc="-5" dirty="0">
                <a:latin typeface="Microsoft Sans Serif"/>
                <a:cs typeface="Microsoft Sans Serif"/>
              </a:rPr>
              <a:t>cluster</a:t>
            </a:r>
            <a:r>
              <a:rPr sz="1100" spc="5" dirty="0">
                <a:latin typeface="Microsoft Sans Serif"/>
                <a:cs typeface="Microsoft Sans Serif"/>
              </a:rPr>
              <a:t> </a:t>
            </a:r>
            <a:r>
              <a:rPr sz="1100" spc="-10" dirty="0">
                <a:latin typeface="Microsoft Sans Serif"/>
                <a:cs typeface="Microsoft Sans Serif"/>
              </a:rPr>
              <a:t>is</a:t>
            </a:r>
            <a:r>
              <a:rPr sz="1100" spc="10" dirty="0">
                <a:latin typeface="Microsoft Sans Serif"/>
                <a:cs typeface="Microsoft Sans Serif"/>
              </a:rPr>
              <a:t> </a:t>
            </a:r>
            <a:r>
              <a:rPr sz="1100" spc="-10" dirty="0">
                <a:latin typeface="Microsoft Sans Serif"/>
                <a:cs typeface="Microsoft Sans Serif"/>
              </a:rPr>
              <a:t>a</a:t>
            </a:r>
            <a:r>
              <a:rPr sz="1100" spc="10" dirty="0">
                <a:latin typeface="Microsoft Sans Serif"/>
                <a:cs typeface="Microsoft Sans Serif"/>
              </a:rPr>
              <a:t> </a:t>
            </a:r>
            <a:r>
              <a:rPr sz="1100" spc="-5" dirty="0">
                <a:solidFill>
                  <a:srgbClr val="FF0000"/>
                </a:solidFill>
                <a:latin typeface="Microsoft Sans Serif"/>
                <a:cs typeface="Microsoft Sans Serif"/>
              </a:rPr>
              <a:t>hard </a:t>
            </a:r>
            <a:r>
              <a:rPr sz="1100" spc="-275" dirty="0">
                <a:solidFill>
                  <a:srgbClr val="FF0000"/>
                </a:solidFill>
                <a:latin typeface="Microsoft Sans Serif"/>
                <a:cs typeface="Microsoft Sans Serif"/>
              </a:rPr>
              <a:t> </a:t>
            </a:r>
            <a:r>
              <a:rPr sz="1100" spc="-10" dirty="0">
                <a:latin typeface="Microsoft Sans Serif"/>
                <a:cs typeface="Microsoft Sans Serif"/>
              </a:rPr>
              <a:t>neighborhood.</a:t>
            </a:r>
            <a:endParaRPr sz="1100">
              <a:latin typeface="Microsoft Sans Serif"/>
              <a:cs typeface="Microsoft Sans Serif"/>
            </a:endParaRPr>
          </a:p>
          <a:p>
            <a:pPr marL="466090" marR="611505" indent="-142240">
              <a:lnSpc>
                <a:spcPct val="112900"/>
              </a:lnSpc>
            </a:pPr>
            <a:r>
              <a:rPr sz="900" spc="502" baseline="13888" dirty="0">
                <a:solidFill>
                  <a:srgbClr val="3333B2"/>
                </a:solidFill>
                <a:latin typeface="Lucida Sans Unicode"/>
                <a:cs typeface="Lucida Sans Unicode"/>
              </a:rPr>
              <a:t>)</a:t>
            </a:r>
            <a:r>
              <a:rPr sz="900" spc="592" baseline="13888" dirty="0">
                <a:solidFill>
                  <a:srgbClr val="3333B2"/>
                </a:solidFill>
                <a:latin typeface="Lucida Sans Unicode"/>
                <a:cs typeface="Lucida Sans Unicode"/>
              </a:rPr>
              <a:t> </a:t>
            </a:r>
            <a:r>
              <a:rPr sz="1100" spc="-5" dirty="0">
                <a:latin typeface="Microsoft Sans Serif"/>
                <a:cs typeface="Microsoft Sans Serif"/>
              </a:rPr>
              <a:t>That</a:t>
            </a:r>
            <a:r>
              <a:rPr sz="1100" spc="10" dirty="0">
                <a:latin typeface="Microsoft Sans Serif"/>
                <a:cs typeface="Microsoft Sans Serif"/>
              </a:rPr>
              <a:t> </a:t>
            </a:r>
            <a:r>
              <a:rPr sz="1100" spc="-15" dirty="0">
                <a:latin typeface="Microsoft Sans Serif"/>
                <a:cs typeface="Microsoft Sans Serif"/>
              </a:rPr>
              <a:t>is,</a:t>
            </a:r>
            <a:r>
              <a:rPr sz="1100" spc="15" dirty="0">
                <a:latin typeface="Microsoft Sans Serif"/>
                <a:cs typeface="Microsoft Sans Serif"/>
              </a:rPr>
              <a:t> </a:t>
            </a:r>
            <a:r>
              <a:rPr sz="1100" spc="-15" dirty="0">
                <a:latin typeface="Microsoft Sans Serif"/>
                <a:cs typeface="Microsoft Sans Serif"/>
              </a:rPr>
              <a:t>any</a:t>
            </a:r>
            <a:r>
              <a:rPr sz="1100" spc="10" dirty="0">
                <a:latin typeface="Microsoft Sans Serif"/>
                <a:cs typeface="Microsoft Sans Serif"/>
              </a:rPr>
              <a:t> </a:t>
            </a:r>
            <a:r>
              <a:rPr sz="1100" spc="-10" dirty="0">
                <a:latin typeface="Microsoft Sans Serif"/>
                <a:cs typeface="Microsoft Sans Serif"/>
              </a:rPr>
              <a:t>point</a:t>
            </a:r>
            <a:r>
              <a:rPr sz="1100" spc="10" dirty="0">
                <a:latin typeface="Microsoft Sans Serif"/>
                <a:cs typeface="Microsoft Sans Serif"/>
              </a:rPr>
              <a:t> </a:t>
            </a:r>
            <a:r>
              <a:rPr sz="1100" spc="-10" dirty="0">
                <a:latin typeface="Microsoft Sans Serif"/>
                <a:cs typeface="Microsoft Sans Serif"/>
              </a:rPr>
              <a:t>in</a:t>
            </a:r>
            <a:r>
              <a:rPr sz="1100" spc="15"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10" dirty="0">
                <a:latin typeface="Microsoft Sans Serif"/>
                <a:cs typeface="Microsoft Sans Serif"/>
              </a:rPr>
              <a:t>neighborhood</a:t>
            </a:r>
            <a:r>
              <a:rPr sz="1100" spc="10" dirty="0">
                <a:latin typeface="Microsoft Sans Serif"/>
                <a:cs typeface="Microsoft Sans Serif"/>
              </a:rPr>
              <a:t> </a:t>
            </a:r>
            <a:r>
              <a:rPr sz="1100" spc="-5" dirty="0">
                <a:latin typeface="Microsoft Sans Serif"/>
                <a:cs typeface="Microsoft Sans Serif"/>
              </a:rPr>
              <a:t>of</a:t>
            </a:r>
            <a:r>
              <a:rPr sz="1100" spc="15" dirty="0">
                <a:latin typeface="Microsoft Sans Serif"/>
                <a:cs typeface="Microsoft Sans Serif"/>
              </a:rPr>
              <a:t> </a:t>
            </a:r>
            <a:r>
              <a:rPr sz="1100" spc="-5" dirty="0">
                <a:latin typeface="Microsoft Sans Serif"/>
                <a:cs typeface="Microsoft Sans Serif"/>
              </a:rPr>
              <a:t>the </a:t>
            </a:r>
            <a:r>
              <a:rPr sz="1100" spc="-280" dirty="0">
                <a:latin typeface="Microsoft Sans Serif"/>
                <a:cs typeface="Microsoft Sans Serif"/>
              </a:rPr>
              <a:t> </a:t>
            </a:r>
            <a:r>
              <a:rPr sz="1100" spc="-10" dirty="0">
                <a:latin typeface="Microsoft Sans Serif"/>
                <a:cs typeface="Microsoft Sans Serif"/>
              </a:rPr>
              <a:t>reference</a:t>
            </a:r>
            <a:r>
              <a:rPr sz="1100" dirty="0">
                <a:latin typeface="Microsoft Sans Serif"/>
                <a:cs typeface="Microsoft Sans Serif"/>
              </a:rPr>
              <a:t> </a:t>
            </a:r>
            <a:r>
              <a:rPr sz="1100" spc="-10" dirty="0">
                <a:latin typeface="Microsoft Sans Serif"/>
                <a:cs typeface="Microsoft Sans Serif"/>
              </a:rPr>
              <a:t>point</a:t>
            </a:r>
            <a:r>
              <a:rPr sz="1100" spc="5" dirty="0">
                <a:latin typeface="Microsoft Sans Serif"/>
                <a:cs typeface="Microsoft Sans Serif"/>
              </a:rPr>
              <a:t> </a:t>
            </a:r>
            <a:r>
              <a:rPr sz="1100" spc="-10" dirty="0">
                <a:latin typeface="Microsoft Sans Serif"/>
                <a:cs typeface="Microsoft Sans Serif"/>
              </a:rPr>
              <a:t>is</a:t>
            </a:r>
            <a:r>
              <a:rPr sz="1100" spc="5" dirty="0">
                <a:latin typeface="Microsoft Sans Serif"/>
                <a:cs typeface="Microsoft Sans Serif"/>
              </a:rPr>
              <a:t> </a:t>
            </a:r>
            <a:r>
              <a:rPr sz="1100" spc="-5" dirty="0">
                <a:latin typeface="Microsoft Sans Serif"/>
                <a:cs typeface="Microsoft Sans Serif"/>
              </a:rPr>
              <a:t>represented</a:t>
            </a:r>
            <a:r>
              <a:rPr sz="1100" spc="5" dirty="0">
                <a:latin typeface="Microsoft Sans Serif"/>
                <a:cs typeface="Microsoft Sans Serif"/>
              </a:rPr>
              <a:t> </a:t>
            </a:r>
            <a:r>
              <a:rPr sz="1100" spc="-20" dirty="0">
                <a:latin typeface="Microsoft Sans Serif"/>
                <a:cs typeface="Microsoft Sans Serif"/>
              </a:rPr>
              <a:t>by</a:t>
            </a:r>
            <a:r>
              <a:rPr sz="1100" spc="5" dirty="0">
                <a:latin typeface="Microsoft Sans Serif"/>
                <a:cs typeface="Microsoft Sans Serif"/>
              </a:rPr>
              <a:t> </a:t>
            </a:r>
            <a:r>
              <a:rPr sz="1100" spc="-5" dirty="0">
                <a:latin typeface="Microsoft Sans Serif"/>
                <a:cs typeface="Microsoft Sans Serif"/>
              </a:rPr>
              <a:t>that</a:t>
            </a:r>
            <a:r>
              <a:rPr sz="1100" spc="5" dirty="0">
                <a:latin typeface="Microsoft Sans Serif"/>
                <a:cs typeface="Microsoft Sans Serif"/>
              </a:rPr>
              <a:t> </a:t>
            </a:r>
            <a:r>
              <a:rPr sz="1100" spc="-5" dirty="0">
                <a:latin typeface="Microsoft Sans Serif"/>
                <a:cs typeface="Microsoft Sans Serif"/>
              </a:rPr>
              <a:t>point.</a:t>
            </a:r>
            <a:endParaRPr sz="11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900430" cy="288290"/>
          </a:xfrm>
          <a:prstGeom prst="rect">
            <a:avLst/>
          </a:prstGeom>
        </p:spPr>
        <p:txBody>
          <a:bodyPr vert="horz" wrap="square" lIns="0" tIns="15240" rIns="0" bIns="0" rtlCol="0">
            <a:spAutoFit/>
          </a:bodyPr>
          <a:lstStyle/>
          <a:p>
            <a:pPr marL="12700">
              <a:lnSpc>
                <a:spcPct val="100000"/>
              </a:lnSpc>
              <a:spcBef>
                <a:spcPts val="120"/>
              </a:spcBef>
            </a:pPr>
            <a:r>
              <a:rPr spc="10" dirty="0"/>
              <a:t>K-means</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501027" y="822131"/>
            <a:ext cx="3502025" cy="207645"/>
          </a:xfrm>
          <a:prstGeom prst="rect">
            <a:avLst/>
          </a:prstGeom>
        </p:spPr>
        <p:txBody>
          <a:bodyPr vert="horz" wrap="square" lIns="0" tIns="12065" rIns="0" bIns="0" rtlCol="0">
            <a:spAutoFit/>
          </a:bodyPr>
          <a:lstStyle/>
          <a:p>
            <a:pPr marL="156210" indent="-144145">
              <a:lnSpc>
                <a:spcPct val="100000"/>
              </a:lnSpc>
              <a:spcBef>
                <a:spcPts val="95"/>
              </a:spcBef>
              <a:buClr>
                <a:srgbClr val="3333B2"/>
              </a:buClr>
              <a:buSzPct val="91666"/>
              <a:buFont typeface="Lucida Sans Unicode"/>
              <a:buChar char="•"/>
              <a:tabLst>
                <a:tab pos="156845" algn="l"/>
              </a:tabLst>
            </a:pPr>
            <a:r>
              <a:rPr sz="1200" spc="-5" dirty="0">
                <a:latin typeface="Microsoft Sans Serif"/>
                <a:cs typeface="Microsoft Sans Serif"/>
              </a:rPr>
              <a:t>K-means</a:t>
            </a:r>
            <a:r>
              <a:rPr sz="1200" spc="5" dirty="0">
                <a:latin typeface="Microsoft Sans Serif"/>
                <a:cs typeface="Microsoft Sans Serif"/>
              </a:rPr>
              <a:t> </a:t>
            </a:r>
            <a:r>
              <a:rPr sz="1200" spc="-10" dirty="0">
                <a:latin typeface="Microsoft Sans Serif"/>
                <a:cs typeface="Microsoft Sans Serif"/>
              </a:rPr>
              <a:t>is</a:t>
            </a:r>
            <a:r>
              <a:rPr sz="1200" spc="5" dirty="0">
                <a:latin typeface="Microsoft Sans Serif"/>
                <a:cs typeface="Microsoft Sans Serif"/>
              </a:rPr>
              <a:t> </a:t>
            </a:r>
            <a:r>
              <a:rPr sz="1200" spc="-5" dirty="0">
                <a:latin typeface="Microsoft Sans Serif"/>
                <a:cs typeface="Microsoft Sans Serif"/>
              </a:rPr>
              <a:t>perhaps</a:t>
            </a:r>
            <a:r>
              <a:rPr sz="1200" spc="10" dirty="0">
                <a:latin typeface="Microsoft Sans Serif"/>
                <a:cs typeface="Microsoft Sans Serif"/>
              </a:rPr>
              <a:t> </a:t>
            </a:r>
            <a:r>
              <a:rPr sz="1200" spc="-5" dirty="0">
                <a:latin typeface="Microsoft Sans Serif"/>
                <a:cs typeface="Microsoft Sans Serif"/>
              </a:rPr>
              <a:t>the</a:t>
            </a:r>
            <a:r>
              <a:rPr sz="1200" spc="5" dirty="0">
                <a:latin typeface="Microsoft Sans Serif"/>
                <a:cs typeface="Microsoft Sans Serif"/>
              </a:rPr>
              <a:t> </a:t>
            </a:r>
            <a:r>
              <a:rPr sz="1200" spc="-5" dirty="0">
                <a:latin typeface="Microsoft Sans Serif"/>
                <a:cs typeface="Microsoft Sans Serif"/>
              </a:rPr>
              <a:t>simplest</a:t>
            </a:r>
            <a:r>
              <a:rPr sz="1200" spc="10" dirty="0">
                <a:latin typeface="Microsoft Sans Serif"/>
                <a:cs typeface="Microsoft Sans Serif"/>
              </a:rPr>
              <a:t> </a:t>
            </a:r>
            <a:r>
              <a:rPr sz="1200" spc="-5" dirty="0">
                <a:latin typeface="Microsoft Sans Serif"/>
                <a:cs typeface="Microsoft Sans Serif"/>
              </a:rPr>
              <a:t>and</a:t>
            </a:r>
            <a:r>
              <a:rPr sz="1200" spc="5" dirty="0">
                <a:latin typeface="Microsoft Sans Serif"/>
                <a:cs typeface="Microsoft Sans Serif"/>
              </a:rPr>
              <a:t> </a:t>
            </a:r>
            <a:r>
              <a:rPr sz="1200" spc="-5" dirty="0">
                <a:latin typeface="Microsoft Sans Serif"/>
                <a:cs typeface="Microsoft Sans Serif"/>
              </a:rPr>
              <a:t>most</a:t>
            </a:r>
            <a:r>
              <a:rPr sz="1200" spc="10" dirty="0">
                <a:latin typeface="Microsoft Sans Serif"/>
                <a:cs typeface="Microsoft Sans Serif"/>
              </a:rPr>
              <a:t> </a:t>
            </a:r>
            <a:r>
              <a:rPr sz="1200" spc="-5" dirty="0">
                <a:latin typeface="Microsoft Sans Serif"/>
                <a:cs typeface="Microsoft Sans Serif"/>
              </a:rPr>
              <a:t>widely</a:t>
            </a:r>
            <a:endParaRPr sz="1200">
              <a:latin typeface="Microsoft Sans Serif"/>
              <a:cs typeface="Microsoft Sans Serif"/>
            </a:endParaRPr>
          </a:p>
        </p:txBody>
      </p:sp>
      <p:sp>
        <p:nvSpPr>
          <p:cNvPr id="5" name="object 5"/>
          <p:cNvSpPr txBox="1">
            <a:spLocks noGrp="1"/>
          </p:cNvSpPr>
          <p:nvPr>
            <p:ph type="body" idx="1"/>
          </p:nvPr>
        </p:nvSpPr>
        <p:spPr>
          <a:prstGeom prst="rect">
            <a:avLst/>
          </a:prstGeom>
        </p:spPr>
        <p:txBody>
          <a:bodyPr vert="horz" wrap="square" lIns="0" tIns="69215" rIns="0" bIns="0" rtlCol="0">
            <a:spAutoFit/>
          </a:bodyPr>
          <a:lstStyle/>
          <a:p>
            <a:pPr marL="156210">
              <a:lnSpc>
                <a:spcPct val="100000"/>
              </a:lnSpc>
              <a:spcBef>
                <a:spcPts val="545"/>
              </a:spcBef>
            </a:pPr>
            <a:r>
              <a:rPr spc="-5" dirty="0"/>
              <a:t>used clustering method.</a:t>
            </a:r>
          </a:p>
          <a:p>
            <a:pPr marL="156210" indent="-144145">
              <a:lnSpc>
                <a:spcPct val="100000"/>
              </a:lnSpc>
              <a:spcBef>
                <a:spcPts val="450"/>
              </a:spcBef>
              <a:buClr>
                <a:srgbClr val="3333B2"/>
              </a:buClr>
              <a:buSzPct val="91666"/>
              <a:buFont typeface="Lucida Sans Unicode"/>
              <a:buChar char="•"/>
              <a:tabLst>
                <a:tab pos="156845" algn="l"/>
              </a:tabLst>
            </a:pPr>
            <a:r>
              <a:rPr sz="1200" spc="-5" dirty="0"/>
              <a:t>K-means</a:t>
            </a:r>
            <a:r>
              <a:rPr sz="1200" spc="10" dirty="0"/>
              <a:t> </a:t>
            </a:r>
            <a:r>
              <a:rPr sz="1200" spc="-10" dirty="0"/>
              <a:t>minimizes</a:t>
            </a:r>
            <a:r>
              <a:rPr sz="1200" spc="15" dirty="0"/>
              <a:t> </a:t>
            </a:r>
            <a:r>
              <a:rPr sz="1200" spc="-5" dirty="0"/>
              <a:t>the</a:t>
            </a:r>
            <a:r>
              <a:rPr sz="1200" spc="10" dirty="0"/>
              <a:t> </a:t>
            </a:r>
            <a:r>
              <a:rPr sz="1200" spc="-5" dirty="0"/>
              <a:t>reconstruction</a:t>
            </a:r>
            <a:r>
              <a:rPr sz="1200" spc="15" dirty="0"/>
              <a:t> </a:t>
            </a:r>
            <a:r>
              <a:rPr sz="1200" spc="-5" dirty="0"/>
              <a:t>MSE.</a:t>
            </a:r>
            <a:endParaRPr sz="1200"/>
          </a:p>
          <a:p>
            <a:pPr marL="156210" indent="-144145">
              <a:lnSpc>
                <a:spcPct val="100000"/>
              </a:lnSpc>
              <a:spcBef>
                <a:spcPts val="450"/>
              </a:spcBef>
              <a:buClr>
                <a:srgbClr val="3333B2"/>
              </a:buClr>
              <a:buSzPct val="91666"/>
              <a:buFont typeface="Lucida Sans Unicode"/>
              <a:buChar char="•"/>
              <a:tabLst>
                <a:tab pos="156845" algn="l"/>
              </a:tabLst>
            </a:pPr>
            <a:r>
              <a:rPr sz="1200" spc="-5" dirty="0"/>
              <a:t>Cost</a:t>
            </a:r>
            <a:r>
              <a:rPr sz="1200" spc="-25" dirty="0"/>
              <a:t> </a:t>
            </a:r>
            <a:r>
              <a:rPr sz="1200" spc="-5" dirty="0"/>
              <a:t>function:</a:t>
            </a:r>
            <a:endParaRPr sz="1200"/>
          </a:p>
          <a:p>
            <a:pPr marL="39370" algn="ctr">
              <a:lnSpc>
                <a:spcPct val="100000"/>
              </a:lnSpc>
              <a:spcBef>
                <a:spcPts val="910"/>
              </a:spcBef>
            </a:pPr>
            <a:r>
              <a:rPr sz="800" i="1" spc="-5" dirty="0">
                <a:latin typeface="Times New Roman"/>
                <a:cs typeface="Times New Roman"/>
              </a:rPr>
              <a:t>K</a:t>
            </a:r>
            <a:endParaRPr sz="800">
              <a:latin typeface="Times New Roman"/>
              <a:cs typeface="Times New Roman"/>
            </a:endParaRPr>
          </a:p>
        </p:txBody>
      </p:sp>
      <p:sp>
        <p:nvSpPr>
          <p:cNvPr id="6" name="object 6"/>
          <p:cNvSpPr txBox="1"/>
          <p:nvPr/>
        </p:nvSpPr>
        <p:spPr>
          <a:xfrm>
            <a:off x="1979079" y="1796996"/>
            <a:ext cx="502284" cy="207645"/>
          </a:xfrm>
          <a:prstGeom prst="rect">
            <a:avLst/>
          </a:prstGeom>
        </p:spPr>
        <p:txBody>
          <a:bodyPr vert="horz" wrap="square" lIns="0" tIns="12065" rIns="0" bIns="0" rtlCol="0">
            <a:spAutoFit/>
          </a:bodyPr>
          <a:lstStyle/>
          <a:p>
            <a:pPr marL="12700">
              <a:lnSpc>
                <a:spcPct val="100000"/>
              </a:lnSpc>
              <a:spcBef>
                <a:spcPts val="95"/>
              </a:spcBef>
            </a:pPr>
            <a:r>
              <a:rPr sz="1200" spc="1010" dirty="0">
                <a:latin typeface="Lucida Sans Unicode"/>
                <a:cs typeface="Lucida Sans Unicode"/>
              </a:rPr>
              <a:t>Σ</a:t>
            </a:r>
            <a:r>
              <a:rPr sz="1200" spc="-80" dirty="0">
                <a:latin typeface="Lucida Sans Unicode"/>
                <a:cs typeface="Lucida Sans Unicode"/>
              </a:rPr>
              <a:t> </a:t>
            </a:r>
            <a:r>
              <a:rPr sz="1200" spc="1010" dirty="0">
                <a:latin typeface="Lucida Sans Unicode"/>
                <a:cs typeface="Lucida Sans Unicode"/>
              </a:rPr>
              <a:t>Σ</a:t>
            </a:r>
            <a:endParaRPr sz="1200">
              <a:latin typeface="Lucida Sans Unicode"/>
              <a:cs typeface="Lucida Sans Unicode"/>
            </a:endParaRPr>
          </a:p>
        </p:txBody>
      </p:sp>
      <p:sp>
        <p:nvSpPr>
          <p:cNvPr id="7" name="object 7"/>
          <p:cNvSpPr txBox="1"/>
          <p:nvPr/>
        </p:nvSpPr>
        <p:spPr>
          <a:xfrm>
            <a:off x="1982139" y="2169285"/>
            <a:ext cx="530860" cy="147320"/>
          </a:xfrm>
          <a:prstGeom prst="rect">
            <a:avLst/>
          </a:prstGeom>
        </p:spPr>
        <p:txBody>
          <a:bodyPr vert="horz" wrap="square" lIns="0" tIns="12065" rIns="0" bIns="0" rtlCol="0">
            <a:spAutoFit/>
          </a:bodyPr>
          <a:lstStyle/>
          <a:p>
            <a:pPr marL="38100">
              <a:lnSpc>
                <a:spcPct val="100000"/>
              </a:lnSpc>
              <a:spcBef>
                <a:spcPts val="95"/>
              </a:spcBef>
            </a:pPr>
            <a:r>
              <a:rPr sz="800" i="1" spc="-5" dirty="0">
                <a:latin typeface="Times New Roman"/>
                <a:cs typeface="Times New Roman"/>
              </a:rPr>
              <a:t>i</a:t>
            </a:r>
            <a:r>
              <a:rPr sz="800" spc="-5" dirty="0">
                <a:latin typeface="Verdana"/>
                <a:cs typeface="Verdana"/>
              </a:rPr>
              <a:t>=</a:t>
            </a:r>
            <a:r>
              <a:rPr sz="800" spc="-5" dirty="0">
                <a:latin typeface="Times New Roman"/>
                <a:cs typeface="Times New Roman"/>
              </a:rPr>
              <a:t>1</a:t>
            </a:r>
            <a:r>
              <a:rPr sz="800" spc="165" dirty="0">
                <a:latin typeface="Times New Roman"/>
                <a:cs typeface="Times New Roman"/>
              </a:rPr>
              <a:t> </a:t>
            </a:r>
            <a:r>
              <a:rPr sz="800" b="1" spc="20" dirty="0">
                <a:latin typeface="Times New Roman"/>
                <a:cs typeface="Times New Roman"/>
              </a:rPr>
              <a:t>x</a:t>
            </a:r>
            <a:r>
              <a:rPr sz="900" i="1" spc="30" baseline="-9259" dirty="0">
                <a:latin typeface="Times New Roman"/>
                <a:cs typeface="Times New Roman"/>
              </a:rPr>
              <a:t>j</a:t>
            </a:r>
            <a:r>
              <a:rPr sz="800" spc="20" dirty="0">
                <a:latin typeface="Cambria"/>
                <a:cs typeface="Cambria"/>
              </a:rPr>
              <a:t>∈</a:t>
            </a:r>
            <a:r>
              <a:rPr sz="800" i="1" spc="20" dirty="0">
                <a:latin typeface="Times New Roman"/>
                <a:cs typeface="Times New Roman"/>
              </a:rPr>
              <a:t>C</a:t>
            </a:r>
            <a:r>
              <a:rPr sz="900" i="1" spc="30" baseline="-9259" dirty="0">
                <a:latin typeface="Times New Roman"/>
                <a:cs typeface="Times New Roman"/>
              </a:rPr>
              <a:t>i</a:t>
            </a:r>
            <a:endParaRPr sz="900" baseline="-9259">
              <a:latin typeface="Times New Roman"/>
              <a:cs typeface="Times New Roman"/>
            </a:endParaRPr>
          </a:p>
        </p:txBody>
      </p:sp>
      <p:sp>
        <p:nvSpPr>
          <p:cNvPr id="8" name="object 8"/>
          <p:cNvSpPr txBox="1"/>
          <p:nvPr/>
        </p:nvSpPr>
        <p:spPr>
          <a:xfrm>
            <a:off x="2645511" y="2014612"/>
            <a:ext cx="349885" cy="147320"/>
          </a:xfrm>
          <a:prstGeom prst="rect">
            <a:avLst/>
          </a:prstGeom>
        </p:spPr>
        <p:txBody>
          <a:bodyPr vert="horz" wrap="square" lIns="0" tIns="12065" rIns="0" bIns="0" rtlCol="0">
            <a:spAutoFit/>
          </a:bodyPr>
          <a:lstStyle/>
          <a:p>
            <a:pPr marL="12700">
              <a:lnSpc>
                <a:spcPct val="100000"/>
              </a:lnSpc>
              <a:spcBef>
                <a:spcPts val="95"/>
              </a:spcBef>
              <a:tabLst>
                <a:tab pos="307975" algn="l"/>
              </a:tabLst>
            </a:pPr>
            <a:r>
              <a:rPr sz="800" i="1" spc="-5" dirty="0">
                <a:latin typeface="Times New Roman"/>
                <a:cs typeface="Times New Roman"/>
              </a:rPr>
              <a:t>i	j</a:t>
            </a:r>
            <a:endParaRPr sz="800">
              <a:latin typeface="Times New Roman"/>
              <a:cs typeface="Times New Roman"/>
            </a:endParaRPr>
          </a:p>
        </p:txBody>
      </p:sp>
      <p:sp>
        <p:nvSpPr>
          <p:cNvPr id="9" name="object 9"/>
          <p:cNvSpPr txBox="1"/>
          <p:nvPr/>
        </p:nvSpPr>
        <p:spPr>
          <a:xfrm>
            <a:off x="3051848" y="1918029"/>
            <a:ext cx="76200" cy="147320"/>
          </a:xfrm>
          <a:prstGeom prst="rect">
            <a:avLst/>
          </a:prstGeom>
        </p:spPr>
        <p:txBody>
          <a:bodyPr vert="horz" wrap="square" lIns="0" tIns="12065" rIns="0" bIns="0" rtlCol="0">
            <a:spAutoFit/>
          </a:bodyPr>
          <a:lstStyle/>
          <a:p>
            <a:pPr marL="12700">
              <a:lnSpc>
                <a:spcPct val="100000"/>
              </a:lnSpc>
              <a:spcBef>
                <a:spcPts val="95"/>
              </a:spcBef>
            </a:pPr>
            <a:r>
              <a:rPr sz="800" spc="-5" dirty="0">
                <a:latin typeface="Times New Roman"/>
                <a:cs typeface="Times New Roman"/>
              </a:rPr>
              <a:t>2</a:t>
            </a:r>
            <a:endParaRPr sz="800">
              <a:latin typeface="Times New Roman"/>
              <a:cs typeface="Times New Roman"/>
            </a:endParaRPr>
          </a:p>
        </p:txBody>
      </p:sp>
      <p:sp>
        <p:nvSpPr>
          <p:cNvPr id="10" name="object 10"/>
          <p:cNvSpPr txBox="1"/>
          <p:nvPr/>
        </p:nvSpPr>
        <p:spPr>
          <a:xfrm>
            <a:off x="1704555" y="1941230"/>
            <a:ext cx="1496695" cy="207645"/>
          </a:xfrm>
          <a:prstGeom prst="rect">
            <a:avLst/>
          </a:prstGeom>
        </p:spPr>
        <p:txBody>
          <a:bodyPr vert="horz" wrap="square" lIns="0" tIns="12065" rIns="0" bIns="0" rtlCol="0">
            <a:spAutoFit/>
          </a:bodyPr>
          <a:lstStyle/>
          <a:p>
            <a:pPr marL="12700">
              <a:lnSpc>
                <a:spcPct val="100000"/>
              </a:lnSpc>
              <a:spcBef>
                <a:spcPts val="95"/>
              </a:spcBef>
              <a:tabLst>
                <a:tab pos="801370" algn="l"/>
              </a:tabLst>
            </a:pPr>
            <a:r>
              <a:rPr sz="1200" i="1" spc="-5" dirty="0">
                <a:latin typeface="Times New Roman"/>
                <a:cs typeface="Times New Roman"/>
              </a:rPr>
              <a:t>J</a:t>
            </a:r>
            <a:r>
              <a:rPr sz="1200" i="1" spc="85" dirty="0">
                <a:latin typeface="Times New Roman"/>
                <a:cs typeface="Times New Roman"/>
              </a:rPr>
              <a:t> </a:t>
            </a:r>
            <a:r>
              <a:rPr sz="1200" spc="35" dirty="0">
                <a:latin typeface="Tahoma"/>
                <a:cs typeface="Tahoma"/>
              </a:rPr>
              <a:t>=</a:t>
            </a:r>
            <a:r>
              <a:rPr sz="1200" dirty="0">
                <a:latin typeface="Tahoma"/>
                <a:cs typeface="Tahoma"/>
              </a:rPr>
              <a:t>	</a:t>
            </a:r>
            <a:r>
              <a:rPr sz="1200" spc="60" dirty="0">
                <a:latin typeface="Lucida Sans Unicode"/>
                <a:cs typeface="Lucida Sans Unicode"/>
              </a:rPr>
              <a:t>ǁ</a:t>
            </a:r>
            <a:r>
              <a:rPr sz="1200" b="1" spc="-5" dirty="0">
                <a:latin typeface="Times New Roman"/>
                <a:cs typeface="Times New Roman"/>
              </a:rPr>
              <a:t>y</a:t>
            </a:r>
            <a:r>
              <a:rPr sz="1200" b="1" dirty="0">
                <a:latin typeface="Times New Roman"/>
                <a:cs typeface="Times New Roman"/>
              </a:rPr>
              <a:t> </a:t>
            </a:r>
            <a:r>
              <a:rPr sz="1200" b="1" spc="-65" dirty="0">
                <a:latin typeface="Times New Roman"/>
                <a:cs typeface="Times New Roman"/>
              </a:rPr>
              <a:t> </a:t>
            </a:r>
            <a:r>
              <a:rPr sz="1200" spc="-25" dirty="0">
                <a:latin typeface="Lucida Sans Unicode"/>
                <a:cs typeface="Lucida Sans Unicode"/>
              </a:rPr>
              <a:t>−</a:t>
            </a:r>
            <a:r>
              <a:rPr sz="1200" spc="-114" dirty="0">
                <a:latin typeface="Lucida Sans Unicode"/>
                <a:cs typeface="Lucida Sans Unicode"/>
              </a:rPr>
              <a:t> </a:t>
            </a:r>
            <a:r>
              <a:rPr sz="1200" b="1" spc="-5" dirty="0">
                <a:latin typeface="Times New Roman"/>
                <a:cs typeface="Times New Roman"/>
              </a:rPr>
              <a:t>x</a:t>
            </a:r>
            <a:r>
              <a:rPr sz="1200" b="1" spc="-30" dirty="0">
                <a:latin typeface="Times New Roman"/>
                <a:cs typeface="Times New Roman"/>
              </a:rPr>
              <a:t> </a:t>
            </a:r>
            <a:r>
              <a:rPr sz="1200" spc="60" dirty="0">
                <a:latin typeface="Lucida Sans Unicode"/>
                <a:cs typeface="Lucida Sans Unicode"/>
              </a:rPr>
              <a:t>ǁ</a:t>
            </a:r>
            <a:r>
              <a:rPr sz="1200" dirty="0">
                <a:latin typeface="Lucida Sans Unicode"/>
                <a:cs typeface="Lucida Sans Unicode"/>
              </a:rPr>
              <a:t> </a:t>
            </a:r>
            <a:r>
              <a:rPr sz="1200" spc="-114" dirty="0">
                <a:latin typeface="Lucida Sans Unicode"/>
                <a:cs typeface="Lucida Sans Unicode"/>
              </a:rPr>
              <a:t> </a:t>
            </a:r>
            <a:r>
              <a:rPr sz="1200" i="1" spc="-10" dirty="0">
                <a:latin typeface="Arial"/>
                <a:cs typeface="Arial"/>
              </a:rPr>
              <a:t>,</a:t>
            </a:r>
            <a:endParaRPr sz="1200">
              <a:latin typeface="Arial"/>
              <a:cs typeface="Arial"/>
            </a:endParaRPr>
          </a:p>
        </p:txBody>
      </p:sp>
      <p:sp>
        <p:nvSpPr>
          <p:cNvPr id="11" name="object 11"/>
          <p:cNvSpPr txBox="1"/>
          <p:nvPr/>
        </p:nvSpPr>
        <p:spPr>
          <a:xfrm>
            <a:off x="619226" y="2419934"/>
            <a:ext cx="3655695" cy="631190"/>
          </a:xfrm>
          <a:prstGeom prst="rect">
            <a:avLst/>
          </a:prstGeom>
        </p:spPr>
        <p:txBody>
          <a:bodyPr vert="horz" wrap="square" lIns="0" tIns="12700" rIns="0" bIns="0" rtlCol="0">
            <a:spAutoFit/>
          </a:bodyPr>
          <a:lstStyle/>
          <a:p>
            <a:pPr marL="38100" marR="30480" algn="just">
              <a:lnSpc>
                <a:spcPct val="110400"/>
              </a:lnSpc>
              <a:spcBef>
                <a:spcPts val="100"/>
              </a:spcBef>
            </a:pPr>
            <a:r>
              <a:rPr sz="1200" spc="-5" dirty="0">
                <a:latin typeface="Microsoft Sans Serif"/>
                <a:cs typeface="Microsoft Sans Serif"/>
              </a:rPr>
              <a:t>where </a:t>
            </a:r>
            <a:r>
              <a:rPr sz="1200" i="1" spc="-5" dirty="0">
                <a:latin typeface="Times New Roman"/>
                <a:cs typeface="Times New Roman"/>
              </a:rPr>
              <a:t>K </a:t>
            </a:r>
            <a:r>
              <a:rPr sz="1200" spc="-10" dirty="0">
                <a:latin typeface="Microsoft Sans Serif"/>
                <a:cs typeface="Microsoft Sans Serif"/>
              </a:rPr>
              <a:t>is </a:t>
            </a:r>
            <a:r>
              <a:rPr sz="1200" spc="-5" dirty="0">
                <a:latin typeface="Microsoft Sans Serif"/>
                <a:cs typeface="Microsoft Sans Serif"/>
              </a:rPr>
              <a:t>the </a:t>
            </a:r>
            <a:r>
              <a:rPr sz="1200" spc="-10" dirty="0">
                <a:latin typeface="Microsoft Sans Serif"/>
                <a:cs typeface="Microsoft Sans Serif"/>
              </a:rPr>
              <a:t>number </a:t>
            </a:r>
            <a:r>
              <a:rPr sz="1200" spc="-5" dirty="0">
                <a:latin typeface="Microsoft Sans Serif"/>
                <a:cs typeface="Microsoft Sans Serif"/>
              </a:rPr>
              <a:t>of clusters (or centroids), </a:t>
            </a:r>
            <a:r>
              <a:rPr sz="1200" b="1" spc="-5" dirty="0">
                <a:latin typeface="Times New Roman"/>
                <a:cs typeface="Times New Roman"/>
              </a:rPr>
              <a:t>y</a:t>
            </a:r>
            <a:r>
              <a:rPr sz="1200" i="1" spc="-7" baseline="-13888" dirty="0">
                <a:latin typeface="Times New Roman"/>
                <a:cs typeface="Times New Roman"/>
              </a:rPr>
              <a:t>i</a:t>
            </a:r>
            <a:r>
              <a:rPr sz="1200" i="1" baseline="-13888" dirty="0">
                <a:latin typeface="Times New Roman"/>
                <a:cs typeface="Times New Roman"/>
              </a:rPr>
              <a:t> </a:t>
            </a:r>
            <a:r>
              <a:rPr sz="1200" spc="-10" dirty="0">
                <a:latin typeface="Microsoft Sans Serif"/>
                <a:cs typeface="Microsoft Sans Serif"/>
              </a:rPr>
              <a:t>is </a:t>
            </a:r>
            <a:r>
              <a:rPr sz="1200" spc="-5" dirty="0">
                <a:latin typeface="Microsoft Sans Serif"/>
                <a:cs typeface="Microsoft Sans Serif"/>
              </a:rPr>
              <a:t> the </a:t>
            </a:r>
            <a:r>
              <a:rPr sz="1200" i="1" spc="-5" dirty="0">
                <a:latin typeface="Times New Roman"/>
                <a:cs typeface="Times New Roman"/>
              </a:rPr>
              <a:t>i</a:t>
            </a:r>
            <a:r>
              <a:rPr sz="1200" spc="-5" dirty="0">
                <a:latin typeface="Microsoft Sans Serif"/>
                <a:cs typeface="Microsoft Sans Serif"/>
              </a:rPr>
              <a:t>th centroid and </a:t>
            </a:r>
            <a:r>
              <a:rPr sz="1200" i="1" spc="-5" dirty="0">
                <a:latin typeface="Times New Roman"/>
                <a:cs typeface="Times New Roman"/>
              </a:rPr>
              <a:t>C</a:t>
            </a:r>
            <a:r>
              <a:rPr sz="1200" i="1" spc="-7" baseline="-13888" dirty="0">
                <a:latin typeface="Times New Roman"/>
                <a:cs typeface="Times New Roman"/>
              </a:rPr>
              <a:t>i</a:t>
            </a:r>
            <a:r>
              <a:rPr sz="1200" i="1" baseline="-13888" dirty="0">
                <a:latin typeface="Times New Roman"/>
                <a:cs typeface="Times New Roman"/>
              </a:rPr>
              <a:t> </a:t>
            </a:r>
            <a:r>
              <a:rPr sz="1200" spc="-5" dirty="0">
                <a:latin typeface="Microsoft Sans Serif"/>
                <a:cs typeface="Microsoft Sans Serif"/>
              </a:rPr>
              <a:t>are the input data points within </a:t>
            </a:r>
            <a:r>
              <a:rPr sz="1200" spc="-305" dirty="0">
                <a:latin typeface="Microsoft Sans Serif"/>
                <a:cs typeface="Microsoft Sans Serif"/>
              </a:rPr>
              <a:t> </a:t>
            </a:r>
            <a:r>
              <a:rPr sz="1200" spc="-5" dirty="0">
                <a:latin typeface="Microsoft Sans Serif"/>
                <a:cs typeface="Microsoft Sans Serif"/>
              </a:rPr>
              <a:t>the</a:t>
            </a:r>
            <a:r>
              <a:rPr sz="1200" spc="5" dirty="0">
                <a:latin typeface="Microsoft Sans Serif"/>
                <a:cs typeface="Microsoft Sans Serif"/>
              </a:rPr>
              <a:t> </a:t>
            </a:r>
            <a:r>
              <a:rPr sz="1200" spc="-5" dirty="0">
                <a:latin typeface="Microsoft Sans Serif"/>
                <a:cs typeface="Microsoft Sans Serif"/>
              </a:rPr>
              <a:t>corresponding</a:t>
            </a:r>
            <a:r>
              <a:rPr sz="1200" spc="10" dirty="0">
                <a:latin typeface="Microsoft Sans Serif"/>
                <a:cs typeface="Microsoft Sans Serif"/>
              </a:rPr>
              <a:t> </a:t>
            </a:r>
            <a:r>
              <a:rPr sz="1200" spc="-15" dirty="0">
                <a:latin typeface="Microsoft Sans Serif"/>
                <a:cs typeface="Microsoft Sans Serif"/>
              </a:rPr>
              <a:t>cluster.</a:t>
            </a:r>
            <a:endParaRPr sz="12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2419350" cy="288290"/>
          </a:xfrm>
          <a:prstGeom prst="rect">
            <a:avLst/>
          </a:prstGeom>
        </p:spPr>
        <p:txBody>
          <a:bodyPr vert="horz" wrap="square" lIns="0" tIns="15240" rIns="0" bIns="0" rtlCol="0">
            <a:spAutoFit/>
          </a:bodyPr>
          <a:lstStyle/>
          <a:p>
            <a:pPr marL="12700">
              <a:lnSpc>
                <a:spcPct val="100000"/>
              </a:lnSpc>
              <a:spcBef>
                <a:spcPts val="120"/>
              </a:spcBef>
            </a:pPr>
            <a:r>
              <a:rPr spc="5" dirty="0"/>
              <a:t>Optimization</a:t>
            </a:r>
            <a:r>
              <a:rPr dirty="0"/>
              <a:t> </a:t>
            </a:r>
            <a:r>
              <a:rPr spc="5" dirty="0"/>
              <a:t>of </a:t>
            </a:r>
            <a:r>
              <a:rPr spc="10" dirty="0"/>
              <a:t>K-means</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501027" y="602676"/>
            <a:ext cx="2643505" cy="207645"/>
          </a:xfrm>
          <a:prstGeom prst="rect">
            <a:avLst/>
          </a:prstGeom>
        </p:spPr>
        <p:txBody>
          <a:bodyPr vert="horz" wrap="square" lIns="0" tIns="12065" rIns="0" bIns="0" rtlCol="0">
            <a:spAutoFit/>
          </a:bodyPr>
          <a:lstStyle/>
          <a:p>
            <a:pPr marL="156210" indent="-144145">
              <a:lnSpc>
                <a:spcPct val="100000"/>
              </a:lnSpc>
              <a:spcBef>
                <a:spcPts val="95"/>
              </a:spcBef>
              <a:buClr>
                <a:srgbClr val="3333B2"/>
              </a:buClr>
              <a:buSzPct val="91666"/>
              <a:buFont typeface="Lucida Sans Unicode"/>
              <a:buChar char="•"/>
              <a:tabLst>
                <a:tab pos="156845" algn="l"/>
              </a:tabLst>
            </a:pPr>
            <a:r>
              <a:rPr sz="1200" spc="-45" dirty="0">
                <a:latin typeface="Microsoft Sans Serif"/>
                <a:cs typeface="Microsoft Sans Serif"/>
              </a:rPr>
              <a:t>Take</a:t>
            </a:r>
            <a:r>
              <a:rPr sz="1200" spc="5" dirty="0">
                <a:latin typeface="Microsoft Sans Serif"/>
                <a:cs typeface="Microsoft Sans Serif"/>
              </a:rPr>
              <a:t> </a:t>
            </a:r>
            <a:r>
              <a:rPr sz="1200" spc="-5" dirty="0">
                <a:latin typeface="Microsoft Sans Serif"/>
                <a:cs typeface="Microsoft Sans Serif"/>
              </a:rPr>
              <a:t>the</a:t>
            </a:r>
            <a:r>
              <a:rPr sz="1200" spc="5" dirty="0">
                <a:latin typeface="Microsoft Sans Serif"/>
                <a:cs typeface="Microsoft Sans Serif"/>
              </a:rPr>
              <a:t> </a:t>
            </a:r>
            <a:r>
              <a:rPr sz="1200" spc="-10" dirty="0">
                <a:latin typeface="Microsoft Sans Serif"/>
                <a:cs typeface="Microsoft Sans Serif"/>
              </a:rPr>
              <a:t>gradient</a:t>
            </a:r>
            <a:r>
              <a:rPr sz="1200" spc="5" dirty="0">
                <a:latin typeface="Microsoft Sans Serif"/>
                <a:cs typeface="Microsoft Sans Serif"/>
              </a:rPr>
              <a:t> </a:t>
            </a:r>
            <a:r>
              <a:rPr sz="1200" spc="-5" dirty="0">
                <a:latin typeface="Microsoft Sans Serif"/>
                <a:cs typeface="Microsoft Sans Serif"/>
              </a:rPr>
              <a:t>of</a:t>
            </a:r>
            <a:r>
              <a:rPr sz="1200" spc="10" dirty="0">
                <a:latin typeface="Microsoft Sans Serif"/>
                <a:cs typeface="Microsoft Sans Serif"/>
              </a:rPr>
              <a:t> </a:t>
            </a:r>
            <a:r>
              <a:rPr sz="1200" spc="-5" dirty="0">
                <a:latin typeface="Microsoft Sans Serif"/>
                <a:cs typeface="Microsoft Sans Serif"/>
              </a:rPr>
              <a:t>the</a:t>
            </a:r>
            <a:r>
              <a:rPr sz="1200" spc="5" dirty="0">
                <a:latin typeface="Microsoft Sans Serif"/>
                <a:cs typeface="Microsoft Sans Serif"/>
              </a:rPr>
              <a:t> </a:t>
            </a:r>
            <a:r>
              <a:rPr sz="1200" spc="-5" dirty="0">
                <a:latin typeface="Microsoft Sans Serif"/>
                <a:cs typeface="Microsoft Sans Serif"/>
              </a:rPr>
              <a:t>cost</a:t>
            </a:r>
            <a:r>
              <a:rPr sz="1200" spc="5" dirty="0">
                <a:latin typeface="Microsoft Sans Serif"/>
                <a:cs typeface="Microsoft Sans Serif"/>
              </a:rPr>
              <a:t> </a:t>
            </a:r>
            <a:r>
              <a:rPr sz="1200" spc="-5" dirty="0">
                <a:latin typeface="Microsoft Sans Serif"/>
                <a:cs typeface="Microsoft Sans Serif"/>
              </a:rPr>
              <a:t>function</a:t>
            </a:r>
            <a:endParaRPr sz="1200">
              <a:latin typeface="Microsoft Sans Serif"/>
              <a:cs typeface="Microsoft Sans Serif"/>
            </a:endParaRPr>
          </a:p>
        </p:txBody>
      </p:sp>
      <p:sp>
        <p:nvSpPr>
          <p:cNvPr id="5" name="object 5"/>
          <p:cNvSpPr txBox="1"/>
          <p:nvPr/>
        </p:nvSpPr>
        <p:spPr>
          <a:xfrm>
            <a:off x="1330985" y="900989"/>
            <a:ext cx="283845" cy="439420"/>
          </a:xfrm>
          <a:prstGeom prst="rect">
            <a:avLst/>
          </a:prstGeom>
        </p:spPr>
        <p:txBody>
          <a:bodyPr vert="horz" wrap="square" lIns="0" tIns="36830" rIns="0" bIns="0" rtlCol="0">
            <a:spAutoFit/>
          </a:bodyPr>
          <a:lstStyle/>
          <a:p>
            <a:pPr marL="64769">
              <a:lnSpc>
                <a:spcPct val="100000"/>
              </a:lnSpc>
              <a:spcBef>
                <a:spcPts val="290"/>
              </a:spcBef>
            </a:pPr>
            <a:r>
              <a:rPr sz="1200" i="1" u="sng" spc="40" dirty="0">
                <a:uFill>
                  <a:solidFill>
                    <a:srgbClr val="000000"/>
                  </a:solidFill>
                </a:uFill>
                <a:latin typeface="Arial"/>
                <a:cs typeface="Arial"/>
              </a:rPr>
              <a:t>∂</a:t>
            </a:r>
            <a:r>
              <a:rPr sz="1200" i="1" u="sng" spc="40" dirty="0">
                <a:uFill>
                  <a:solidFill>
                    <a:srgbClr val="000000"/>
                  </a:solidFill>
                </a:uFill>
                <a:latin typeface="Times New Roman"/>
                <a:cs typeface="Times New Roman"/>
              </a:rPr>
              <a:t>J</a:t>
            </a:r>
            <a:endParaRPr sz="1200">
              <a:latin typeface="Times New Roman"/>
              <a:cs typeface="Times New Roman"/>
            </a:endParaRPr>
          </a:p>
          <a:p>
            <a:pPr marL="38100">
              <a:lnSpc>
                <a:spcPct val="100000"/>
              </a:lnSpc>
              <a:spcBef>
                <a:spcPts val="185"/>
              </a:spcBef>
            </a:pPr>
            <a:r>
              <a:rPr sz="1200" i="1" spc="25" dirty="0">
                <a:latin typeface="Arial"/>
                <a:cs typeface="Arial"/>
              </a:rPr>
              <a:t>∂</a:t>
            </a:r>
            <a:r>
              <a:rPr sz="1200" b="1" spc="25" dirty="0">
                <a:latin typeface="Times New Roman"/>
                <a:cs typeface="Times New Roman"/>
              </a:rPr>
              <a:t>y</a:t>
            </a:r>
            <a:r>
              <a:rPr sz="1200" i="1" spc="37" baseline="-13888" dirty="0">
                <a:latin typeface="Times New Roman"/>
                <a:cs typeface="Times New Roman"/>
              </a:rPr>
              <a:t>k</a:t>
            </a:r>
            <a:endParaRPr sz="1200" baseline="-13888">
              <a:latin typeface="Times New Roman"/>
              <a:cs typeface="Times New Roman"/>
            </a:endParaRPr>
          </a:p>
        </p:txBody>
      </p:sp>
      <p:sp>
        <p:nvSpPr>
          <p:cNvPr id="6" name="object 6"/>
          <p:cNvSpPr txBox="1"/>
          <p:nvPr/>
        </p:nvSpPr>
        <p:spPr>
          <a:xfrm>
            <a:off x="1860308" y="889202"/>
            <a:ext cx="93345" cy="147320"/>
          </a:xfrm>
          <a:prstGeom prst="rect">
            <a:avLst/>
          </a:prstGeom>
        </p:spPr>
        <p:txBody>
          <a:bodyPr vert="horz" wrap="square" lIns="0" tIns="12065" rIns="0" bIns="0" rtlCol="0">
            <a:spAutoFit/>
          </a:bodyPr>
          <a:lstStyle/>
          <a:p>
            <a:pPr marL="12700">
              <a:lnSpc>
                <a:spcPct val="100000"/>
              </a:lnSpc>
              <a:spcBef>
                <a:spcPts val="95"/>
              </a:spcBef>
            </a:pPr>
            <a:r>
              <a:rPr sz="800" i="1" spc="-5" dirty="0">
                <a:latin typeface="Times New Roman"/>
                <a:cs typeface="Times New Roman"/>
              </a:rPr>
              <a:t>K</a:t>
            </a:r>
            <a:endParaRPr sz="800">
              <a:latin typeface="Times New Roman"/>
              <a:cs typeface="Times New Roman"/>
            </a:endParaRPr>
          </a:p>
        </p:txBody>
      </p:sp>
      <p:sp>
        <p:nvSpPr>
          <p:cNvPr id="7" name="object 7"/>
          <p:cNvSpPr txBox="1"/>
          <p:nvPr/>
        </p:nvSpPr>
        <p:spPr>
          <a:xfrm>
            <a:off x="1787194" y="884146"/>
            <a:ext cx="502284" cy="207645"/>
          </a:xfrm>
          <a:prstGeom prst="rect">
            <a:avLst/>
          </a:prstGeom>
        </p:spPr>
        <p:txBody>
          <a:bodyPr vert="horz" wrap="square" lIns="0" tIns="12065" rIns="0" bIns="0" rtlCol="0">
            <a:spAutoFit/>
          </a:bodyPr>
          <a:lstStyle/>
          <a:p>
            <a:pPr marL="12700">
              <a:lnSpc>
                <a:spcPct val="100000"/>
              </a:lnSpc>
              <a:spcBef>
                <a:spcPts val="95"/>
              </a:spcBef>
            </a:pPr>
            <a:r>
              <a:rPr sz="1200" spc="1010" dirty="0">
                <a:latin typeface="Lucida Sans Unicode"/>
                <a:cs typeface="Lucida Sans Unicode"/>
              </a:rPr>
              <a:t>Σ</a:t>
            </a:r>
            <a:r>
              <a:rPr sz="1200" spc="-85" dirty="0">
                <a:latin typeface="Lucida Sans Unicode"/>
                <a:cs typeface="Lucida Sans Unicode"/>
              </a:rPr>
              <a:t> </a:t>
            </a:r>
            <a:r>
              <a:rPr sz="1200" spc="1010" dirty="0">
                <a:latin typeface="Lucida Sans Unicode"/>
                <a:cs typeface="Lucida Sans Unicode"/>
              </a:rPr>
              <a:t>Σ</a:t>
            </a:r>
            <a:endParaRPr sz="1200">
              <a:latin typeface="Lucida Sans Unicode"/>
              <a:cs typeface="Lucida Sans Unicode"/>
            </a:endParaRPr>
          </a:p>
        </p:txBody>
      </p:sp>
      <p:sp>
        <p:nvSpPr>
          <p:cNvPr id="8" name="object 8"/>
          <p:cNvSpPr txBox="1"/>
          <p:nvPr/>
        </p:nvSpPr>
        <p:spPr>
          <a:xfrm>
            <a:off x="1790242" y="1256435"/>
            <a:ext cx="530860" cy="147320"/>
          </a:xfrm>
          <a:prstGeom prst="rect">
            <a:avLst/>
          </a:prstGeom>
        </p:spPr>
        <p:txBody>
          <a:bodyPr vert="horz" wrap="square" lIns="0" tIns="12065" rIns="0" bIns="0" rtlCol="0">
            <a:spAutoFit/>
          </a:bodyPr>
          <a:lstStyle/>
          <a:p>
            <a:pPr marL="38100">
              <a:lnSpc>
                <a:spcPct val="100000"/>
              </a:lnSpc>
              <a:spcBef>
                <a:spcPts val="95"/>
              </a:spcBef>
            </a:pPr>
            <a:r>
              <a:rPr sz="800" i="1" dirty="0">
                <a:latin typeface="Times New Roman"/>
                <a:cs typeface="Times New Roman"/>
              </a:rPr>
              <a:t>i</a:t>
            </a:r>
            <a:r>
              <a:rPr sz="800" dirty="0">
                <a:latin typeface="Verdana"/>
                <a:cs typeface="Verdana"/>
              </a:rPr>
              <a:t>=</a:t>
            </a:r>
            <a:r>
              <a:rPr sz="800" dirty="0">
                <a:latin typeface="Times New Roman"/>
                <a:cs typeface="Times New Roman"/>
              </a:rPr>
              <a:t>1</a:t>
            </a:r>
            <a:r>
              <a:rPr sz="800" spc="160" dirty="0">
                <a:latin typeface="Times New Roman"/>
                <a:cs typeface="Times New Roman"/>
              </a:rPr>
              <a:t> </a:t>
            </a:r>
            <a:r>
              <a:rPr sz="800" b="1" spc="20" dirty="0">
                <a:latin typeface="Times New Roman"/>
                <a:cs typeface="Times New Roman"/>
              </a:rPr>
              <a:t>x</a:t>
            </a:r>
            <a:r>
              <a:rPr sz="900" i="1" spc="30" baseline="-9259" dirty="0">
                <a:latin typeface="Times New Roman"/>
                <a:cs typeface="Times New Roman"/>
              </a:rPr>
              <a:t>j</a:t>
            </a:r>
            <a:r>
              <a:rPr sz="800" spc="20" dirty="0">
                <a:latin typeface="Cambria"/>
                <a:cs typeface="Cambria"/>
              </a:rPr>
              <a:t>∈</a:t>
            </a:r>
            <a:r>
              <a:rPr sz="800" i="1" spc="20" dirty="0">
                <a:latin typeface="Times New Roman"/>
                <a:cs typeface="Times New Roman"/>
              </a:rPr>
              <a:t>C</a:t>
            </a:r>
            <a:r>
              <a:rPr sz="900" i="1" spc="30" baseline="-9259" dirty="0">
                <a:latin typeface="Times New Roman"/>
                <a:cs typeface="Times New Roman"/>
              </a:rPr>
              <a:t>i</a:t>
            </a:r>
            <a:endParaRPr sz="900" baseline="-9259">
              <a:latin typeface="Times New Roman"/>
              <a:cs typeface="Times New Roman"/>
            </a:endParaRPr>
          </a:p>
        </p:txBody>
      </p:sp>
      <p:sp>
        <p:nvSpPr>
          <p:cNvPr id="9" name="object 9"/>
          <p:cNvSpPr txBox="1"/>
          <p:nvPr/>
        </p:nvSpPr>
        <p:spPr>
          <a:xfrm>
            <a:off x="2511437" y="1101761"/>
            <a:ext cx="349885" cy="147320"/>
          </a:xfrm>
          <a:prstGeom prst="rect">
            <a:avLst/>
          </a:prstGeom>
        </p:spPr>
        <p:txBody>
          <a:bodyPr vert="horz" wrap="square" lIns="0" tIns="12065" rIns="0" bIns="0" rtlCol="0">
            <a:spAutoFit/>
          </a:bodyPr>
          <a:lstStyle/>
          <a:p>
            <a:pPr marL="12700">
              <a:lnSpc>
                <a:spcPct val="100000"/>
              </a:lnSpc>
              <a:spcBef>
                <a:spcPts val="95"/>
              </a:spcBef>
              <a:tabLst>
                <a:tab pos="307975" algn="l"/>
              </a:tabLst>
            </a:pPr>
            <a:r>
              <a:rPr sz="800" i="1" spc="-5" dirty="0">
                <a:latin typeface="Times New Roman"/>
                <a:cs typeface="Times New Roman"/>
              </a:rPr>
              <a:t>i	j</a:t>
            </a:r>
            <a:endParaRPr sz="800">
              <a:latin typeface="Times New Roman"/>
              <a:cs typeface="Times New Roman"/>
            </a:endParaRPr>
          </a:p>
        </p:txBody>
      </p:sp>
      <p:sp>
        <p:nvSpPr>
          <p:cNvPr id="10" name="object 10"/>
          <p:cNvSpPr txBox="1"/>
          <p:nvPr/>
        </p:nvSpPr>
        <p:spPr>
          <a:xfrm>
            <a:off x="1629384" y="1028380"/>
            <a:ext cx="1296035" cy="207645"/>
          </a:xfrm>
          <a:prstGeom prst="rect">
            <a:avLst/>
          </a:prstGeom>
        </p:spPr>
        <p:txBody>
          <a:bodyPr vert="horz" wrap="square" lIns="0" tIns="12065" rIns="0" bIns="0" rtlCol="0">
            <a:spAutoFit/>
          </a:bodyPr>
          <a:lstStyle/>
          <a:p>
            <a:pPr marL="12700">
              <a:lnSpc>
                <a:spcPct val="100000"/>
              </a:lnSpc>
              <a:spcBef>
                <a:spcPts val="95"/>
              </a:spcBef>
              <a:tabLst>
                <a:tab pos="684530" algn="l"/>
              </a:tabLst>
            </a:pPr>
            <a:r>
              <a:rPr sz="1200" spc="35" dirty="0">
                <a:latin typeface="Tahoma"/>
                <a:cs typeface="Tahoma"/>
              </a:rPr>
              <a:t>=	</a:t>
            </a:r>
            <a:r>
              <a:rPr sz="1200" spc="-5" dirty="0">
                <a:latin typeface="Times New Roman"/>
                <a:cs typeface="Times New Roman"/>
              </a:rPr>
              <a:t>2</a:t>
            </a:r>
            <a:r>
              <a:rPr sz="1200" spc="-10" dirty="0">
                <a:latin typeface="Tahoma"/>
                <a:cs typeface="Tahoma"/>
              </a:rPr>
              <a:t>(</a:t>
            </a:r>
            <a:r>
              <a:rPr sz="1200" b="1" spc="-5" dirty="0">
                <a:latin typeface="Times New Roman"/>
                <a:cs typeface="Times New Roman"/>
              </a:rPr>
              <a:t>y </a:t>
            </a:r>
            <a:r>
              <a:rPr sz="1200" b="1" spc="-65" dirty="0">
                <a:latin typeface="Times New Roman"/>
                <a:cs typeface="Times New Roman"/>
              </a:rPr>
              <a:t> </a:t>
            </a:r>
            <a:r>
              <a:rPr sz="1200" spc="-25" dirty="0">
                <a:latin typeface="Lucida Sans Unicode"/>
                <a:cs typeface="Lucida Sans Unicode"/>
              </a:rPr>
              <a:t>−</a:t>
            </a:r>
            <a:r>
              <a:rPr sz="1200" spc="-114" dirty="0">
                <a:latin typeface="Lucida Sans Unicode"/>
                <a:cs typeface="Lucida Sans Unicode"/>
              </a:rPr>
              <a:t> </a:t>
            </a:r>
            <a:r>
              <a:rPr sz="1200" b="1" spc="-5" dirty="0">
                <a:latin typeface="Times New Roman"/>
                <a:cs typeface="Times New Roman"/>
              </a:rPr>
              <a:t>x</a:t>
            </a:r>
            <a:r>
              <a:rPr sz="1200" b="1" spc="-30" dirty="0">
                <a:latin typeface="Times New Roman"/>
                <a:cs typeface="Times New Roman"/>
              </a:rPr>
              <a:t> </a:t>
            </a:r>
            <a:r>
              <a:rPr sz="1200" spc="-10" dirty="0">
                <a:latin typeface="Tahoma"/>
                <a:cs typeface="Tahoma"/>
              </a:rPr>
              <a:t>)</a:t>
            </a:r>
            <a:endParaRPr sz="1200">
              <a:latin typeface="Tahoma"/>
              <a:cs typeface="Tahoma"/>
            </a:endParaRPr>
          </a:p>
        </p:txBody>
      </p:sp>
      <p:sp>
        <p:nvSpPr>
          <p:cNvPr id="11" name="object 11"/>
          <p:cNvSpPr txBox="1"/>
          <p:nvPr/>
        </p:nvSpPr>
        <p:spPr>
          <a:xfrm>
            <a:off x="3135312" y="999056"/>
            <a:ext cx="356235" cy="147320"/>
          </a:xfrm>
          <a:prstGeom prst="rect">
            <a:avLst/>
          </a:prstGeom>
        </p:spPr>
        <p:txBody>
          <a:bodyPr vert="horz" wrap="square" lIns="0" tIns="12065" rIns="0" bIns="0" rtlCol="0">
            <a:spAutoFit/>
          </a:bodyPr>
          <a:lstStyle/>
          <a:p>
            <a:pPr marL="12700">
              <a:lnSpc>
                <a:spcPct val="100000"/>
              </a:lnSpc>
              <a:spcBef>
                <a:spcPts val="95"/>
              </a:spcBef>
              <a:tabLst>
                <a:tab pos="307975" algn="l"/>
              </a:tabLst>
            </a:pPr>
            <a:r>
              <a:rPr sz="800" i="1" u="sng" spc="-5" dirty="0">
                <a:uFill>
                  <a:solidFill>
                    <a:srgbClr val="000000"/>
                  </a:solidFill>
                </a:uFill>
                <a:latin typeface="Times New Roman"/>
                <a:cs typeface="Times New Roman"/>
              </a:rPr>
              <a:t>i </a:t>
            </a:r>
            <a:r>
              <a:rPr sz="800" i="1" u="sng" spc="-85" dirty="0">
                <a:uFill>
                  <a:solidFill>
                    <a:srgbClr val="000000"/>
                  </a:solidFill>
                </a:uFill>
                <a:latin typeface="Times New Roman"/>
                <a:cs typeface="Times New Roman"/>
              </a:rPr>
              <a:t> </a:t>
            </a:r>
            <a:r>
              <a:rPr sz="800" i="1" dirty="0">
                <a:latin typeface="Times New Roman"/>
                <a:cs typeface="Times New Roman"/>
              </a:rPr>
              <a:t>	</a:t>
            </a:r>
            <a:r>
              <a:rPr sz="800" i="1" u="sng" spc="40" dirty="0">
                <a:uFill>
                  <a:solidFill>
                    <a:srgbClr val="000000"/>
                  </a:solidFill>
                </a:uFill>
                <a:latin typeface="Times New Roman"/>
                <a:cs typeface="Times New Roman"/>
              </a:rPr>
              <a:t>j</a:t>
            </a:r>
            <a:endParaRPr sz="800">
              <a:latin typeface="Times New Roman"/>
              <a:cs typeface="Times New Roman"/>
            </a:endParaRPr>
          </a:p>
        </p:txBody>
      </p:sp>
      <p:sp>
        <p:nvSpPr>
          <p:cNvPr id="12" name="object 12"/>
          <p:cNvSpPr txBox="1"/>
          <p:nvPr/>
        </p:nvSpPr>
        <p:spPr>
          <a:xfrm>
            <a:off x="2914853" y="925662"/>
            <a:ext cx="634365" cy="207645"/>
          </a:xfrm>
          <a:prstGeom prst="rect">
            <a:avLst/>
          </a:prstGeom>
        </p:spPr>
        <p:txBody>
          <a:bodyPr vert="horz" wrap="square" lIns="0" tIns="12065" rIns="0" bIns="0" rtlCol="0">
            <a:spAutoFit/>
          </a:bodyPr>
          <a:lstStyle/>
          <a:p>
            <a:pPr marL="12700">
              <a:lnSpc>
                <a:spcPct val="100000"/>
              </a:lnSpc>
              <a:spcBef>
                <a:spcPts val="95"/>
              </a:spcBef>
            </a:pPr>
            <a:r>
              <a:rPr sz="1200" i="1" u="sng" spc="85" dirty="0">
                <a:uFill>
                  <a:solidFill>
                    <a:srgbClr val="000000"/>
                  </a:solidFill>
                </a:uFill>
                <a:latin typeface="Arial"/>
                <a:cs typeface="Arial"/>
              </a:rPr>
              <a:t>∂</a:t>
            </a:r>
            <a:r>
              <a:rPr sz="1200" u="sng" spc="-10" dirty="0">
                <a:uFill>
                  <a:solidFill>
                    <a:srgbClr val="000000"/>
                  </a:solidFill>
                </a:uFill>
                <a:latin typeface="Tahoma"/>
                <a:cs typeface="Tahoma"/>
              </a:rPr>
              <a:t>(</a:t>
            </a:r>
            <a:r>
              <a:rPr sz="1200" b="1" u="sng" spc="-5" dirty="0">
                <a:uFill>
                  <a:solidFill>
                    <a:srgbClr val="000000"/>
                  </a:solidFill>
                </a:uFill>
                <a:latin typeface="Times New Roman"/>
                <a:cs typeface="Times New Roman"/>
              </a:rPr>
              <a:t>y</a:t>
            </a:r>
            <a:r>
              <a:rPr sz="1200" b="1" dirty="0">
                <a:latin typeface="Times New Roman"/>
                <a:cs typeface="Times New Roman"/>
              </a:rPr>
              <a:t> </a:t>
            </a:r>
            <a:r>
              <a:rPr sz="1200" b="1" spc="-65" dirty="0">
                <a:latin typeface="Times New Roman"/>
                <a:cs typeface="Times New Roman"/>
              </a:rPr>
              <a:t> </a:t>
            </a:r>
            <a:r>
              <a:rPr sz="1200" u="sng" spc="-25" dirty="0">
                <a:uFill>
                  <a:solidFill>
                    <a:srgbClr val="000000"/>
                  </a:solidFill>
                </a:uFill>
                <a:latin typeface="Lucida Sans Unicode"/>
                <a:cs typeface="Lucida Sans Unicode"/>
              </a:rPr>
              <a:t>−</a:t>
            </a:r>
            <a:r>
              <a:rPr sz="1200" u="sng" spc="-114" dirty="0">
                <a:uFill>
                  <a:solidFill>
                    <a:srgbClr val="000000"/>
                  </a:solidFill>
                </a:uFill>
                <a:latin typeface="Lucida Sans Unicode"/>
                <a:cs typeface="Lucida Sans Unicode"/>
              </a:rPr>
              <a:t> </a:t>
            </a:r>
            <a:r>
              <a:rPr sz="1200" b="1" u="sng" spc="-5" dirty="0">
                <a:uFill>
                  <a:solidFill>
                    <a:srgbClr val="000000"/>
                  </a:solidFill>
                </a:uFill>
                <a:latin typeface="Times New Roman"/>
                <a:cs typeface="Times New Roman"/>
              </a:rPr>
              <a:t>x</a:t>
            </a:r>
            <a:r>
              <a:rPr sz="1200" b="1" spc="-30" dirty="0">
                <a:latin typeface="Times New Roman"/>
                <a:cs typeface="Times New Roman"/>
              </a:rPr>
              <a:t> </a:t>
            </a:r>
            <a:r>
              <a:rPr sz="1200" u="sng" spc="-10" dirty="0">
                <a:uFill>
                  <a:solidFill>
                    <a:srgbClr val="000000"/>
                  </a:solidFill>
                </a:uFill>
                <a:latin typeface="Tahoma"/>
                <a:cs typeface="Tahoma"/>
              </a:rPr>
              <a:t>)</a:t>
            </a:r>
            <a:endParaRPr sz="1200">
              <a:latin typeface="Tahoma"/>
              <a:cs typeface="Tahoma"/>
            </a:endParaRPr>
          </a:p>
        </p:txBody>
      </p:sp>
      <p:sp>
        <p:nvSpPr>
          <p:cNvPr id="13" name="object 13"/>
          <p:cNvSpPr txBox="1"/>
          <p:nvPr/>
        </p:nvSpPr>
        <p:spPr>
          <a:xfrm>
            <a:off x="3085973" y="1132532"/>
            <a:ext cx="283845" cy="207645"/>
          </a:xfrm>
          <a:prstGeom prst="rect">
            <a:avLst/>
          </a:prstGeom>
        </p:spPr>
        <p:txBody>
          <a:bodyPr vert="horz" wrap="square" lIns="0" tIns="12065" rIns="0" bIns="0" rtlCol="0">
            <a:spAutoFit/>
          </a:bodyPr>
          <a:lstStyle/>
          <a:p>
            <a:pPr marL="38100">
              <a:lnSpc>
                <a:spcPct val="100000"/>
              </a:lnSpc>
              <a:spcBef>
                <a:spcPts val="95"/>
              </a:spcBef>
            </a:pPr>
            <a:r>
              <a:rPr sz="1200" i="1" spc="25" dirty="0">
                <a:latin typeface="Arial"/>
                <a:cs typeface="Arial"/>
              </a:rPr>
              <a:t>∂</a:t>
            </a:r>
            <a:r>
              <a:rPr sz="1200" b="1" spc="25" dirty="0">
                <a:latin typeface="Times New Roman"/>
                <a:cs typeface="Times New Roman"/>
              </a:rPr>
              <a:t>y</a:t>
            </a:r>
            <a:r>
              <a:rPr sz="1200" i="1" spc="37" baseline="-13888" dirty="0">
                <a:latin typeface="Times New Roman"/>
                <a:cs typeface="Times New Roman"/>
              </a:rPr>
              <a:t>k</a:t>
            </a:r>
            <a:endParaRPr sz="1200" baseline="-13888">
              <a:latin typeface="Times New Roman"/>
              <a:cs typeface="Times New Roman"/>
            </a:endParaRPr>
          </a:p>
        </p:txBody>
      </p:sp>
      <p:sp>
        <p:nvSpPr>
          <p:cNvPr id="14" name="object 14"/>
          <p:cNvSpPr txBox="1"/>
          <p:nvPr/>
        </p:nvSpPr>
        <p:spPr>
          <a:xfrm>
            <a:off x="1806816" y="1316352"/>
            <a:ext cx="245110" cy="207645"/>
          </a:xfrm>
          <a:prstGeom prst="rect">
            <a:avLst/>
          </a:prstGeom>
        </p:spPr>
        <p:txBody>
          <a:bodyPr vert="horz" wrap="square" lIns="0" tIns="12065" rIns="0" bIns="0" rtlCol="0">
            <a:spAutoFit/>
          </a:bodyPr>
          <a:lstStyle/>
          <a:p>
            <a:pPr marL="12700">
              <a:lnSpc>
                <a:spcPct val="100000"/>
              </a:lnSpc>
              <a:spcBef>
                <a:spcPts val="95"/>
              </a:spcBef>
            </a:pPr>
            <a:r>
              <a:rPr sz="1200" spc="1010" dirty="0">
                <a:latin typeface="Lucida Sans Unicode"/>
                <a:cs typeface="Lucida Sans Unicode"/>
              </a:rPr>
              <a:t>Σ</a:t>
            </a:r>
            <a:endParaRPr sz="1200">
              <a:latin typeface="Lucida Sans Unicode"/>
              <a:cs typeface="Lucida Sans Unicode"/>
            </a:endParaRPr>
          </a:p>
        </p:txBody>
      </p:sp>
      <p:sp>
        <p:nvSpPr>
          <p:cNvPr id="15" name="object 15"/>
          <p:cNvSpPr txBox="1"/>
          <p:nvPr/>
        </p:nvSpPr>
        <p:spPr>
          <a:xfrm>
            <a:off x="1761782" y="1688641"/>
            <a:ext cx="327660" cy="147320"/>
          </a:xfrm>
          <a:prstGeom prst="rect">
            <a:avLst/>
          </a:prstGeom>
        </p:spPr>
        <p:txBody>
          <a:bodyPr vert="horz" wrap="square" lIns="0" tIns="12065" rIns="0" bIns="0" rtlCol="0">
            <a:spAutoFit/>
          </a:bodyPr>
          <a:lstStyle/>
          <a:p>
            <a:pPr marL="38100">
              <a:lnSpc>
                <a:spcPct val="100000"/>
              </a:lnSpc>
              <a:spcBef>
                <a:spcPts val="95"/>
              </a:spcBef>
            </a:pPr>
            <a:r>
              <a:rPr sz="800" b="1" spc="20" dirty="0">
                <a:latin typeface="Times New Roman"/>
                <a:cs typeface="Times New Roman"/>
              </a:rPr>
              <a:t>x</a:t>
            </a:r>
            <a:r>
              <a:rPr sz="900" i="1" spc="30" baseline="-9259" dirty="0">
                <a:latin typeface="Times New Roman"/>
                <a:cs typeface="Times New Roman"/>
              </a:rPr>
              <a:t>j</a:t>
            </a:r>
            <a:r>
              <a:rPr sz="800" spc="20" dirty="0">
                <a:latin typeface="Cambria"/>
                <a:cs typeface="Cambria"/>
              </a:rPr>
              <a:t>∈</a:t>
            </a:r>
            <a:r>
              <a:rPr sz="800" i="1" spc="20" dirty="0">
                <a:latin typeface="Times New Roman"/>
                <a:cs typeface="Times New Roman"/>
              </a:rPr>
              <a:t>C</a:t>
            </a:r>
            <a:r>
              <a:rPr sz="900" i="1" spc="30" baseline="-13888" dirty="0">
                <a:latin typeface="Times New Roman"/>
                <a:cs typeface="Times New Roman"/>
              </a:rPr>
              <a:t>k</a:t>
            </a:r>
            <a:endParaRPr sz="900" baseline="-13888">
              <a:latin typeface="Times New Roman"/>
              <a:cs typeface="Times New Roman"/>
            </a:endParaRPr>
          </a:p>
        </p:txBody>
      </p:sp>
      <p:sp>
        <p:nvSpPr>
          <p:cNvPr id="16" name="object 16"/>
          <p:cNvSpPr txBox="1"/>
          <p:nvPr/>
        </p:nvSpPr>
        <p:spPr>
          <a:xfrm>
            <a:off x="2280716" y="1533968"/>
            <a:ext cx="368300" cy="147320"/>
          </a:xfrm>
          <a:prstGeom prst="rect">
            <a:avLst/>
          </a:prstGeom>
        </p:spPr>
        <p:txBody>
          <a:bodyPr vert="horz" wrap="square" lIns="0" tIns="12065" rIns="0" bIns="0" rtlCol="0">
            <a:spAutoFit/>
          </a:bodyPr>
          <a:lstStyle/>
          <a:p>
            <a:pPr marL="12700">
              <a:lnSpc>
                <a:spcPct val="100000"/>
              </a:lnSpc>
              <a:spcBef>
                <a:spcPts val="95"/>
              </a:spcBef>
              <a:tabLst>
                <a:tab pos="327025" algn="l"/>
              </a:tabLst>
            </a:pPr>
            <a:r>
              <a:rPr sz="800" i="1" spc="-5" dirty="0">
                <a:latin typeface="Times New Roman"/>
                <a:cs typeface="Times New Roman"/>
              </a:rPr>
              <a:t>k	j</a:t>
            </a:r>
            <a:endParaRPr sz="800">
              <a:latin typeface="Times New Roman"/>
              <a:cs typeface="Times New Roman"/>
            </a:endParaRPr>
          </a:p>
        </p:txBody>
      </p:sp>
      <p:sp>
        <p:nvSpPr>
          <p:cNvPr id="17" name="object 17"/>
          <p:cNvSpPr txBox="1"/>
          <p:nvPr/>
        </p:nvSpPr>
        <p:spPr>
          <a:xfrm>
            <a:off x="1629384" y="1460586"/>
            <a:ext cx="1083945" cy="207645"/>
          </a:xfrm>
          <a:prstGeom prst="rect">
            <a:avLst/>
          </a:prstGeom>
        </p:spPr>
        <p:txBody>
          <a:bodyPr vert="horz" wrap="square" lIns="0" tIns="12065" rIns="0" bIns="0" rtlCol="0">
            <a:spAutoFit/>
          </a:bodyPr>
          <a:lstStyle/>
          <a:p>
            <a:pPr marL="12700">
              <a:lnSpc>
                <a:spcPct val="100000"/>
              </a:lnSpc>
              <a:spcBef>
                <a:spcPts val="95"/>
              </a:spcBef>
              <a:tabLst>
                <a:tab pos="454025" algn="l"/>
              </a:tabLst>
            </a:pPr>
            <a:r>
              <a:rPr sz="1200" spc="35" dirty="0">
                <a:latin typeface="Tahoma"/>
                <a:cs typeface="Tahoma"/>
              </a:rPr>
              <a:t>=	</a:t>
            </a:r>
            <a:r>
              <a:rPr sz="1200" spc="-5" dirty="0">
                <a:latin typeface="Times New Roman"/>
                <a:cs typeface="Times New Roman"/>
              </a:rPr>
              <a:t>2</a:t>
            </a:r>
            <a:r>
              <a:rPr sz="1200" spc="-10" dirty="0">
                <a:latin typeface="Tahoma"/>
                <a:cs typeface="Tahoma"/>
              </a:rPr>
              <a:t>(</a:t>
            </a:r>
            <a:r>
              <a:rPr sz="1200" b="1" spc="-5" dirty="0">
                <a:latin typeface="Times New Roman"/>
                <a:cs typeface="Times New Roman"/>
              </a:rPr>
              <a:t>y </a:t>
            </a:r>
            <a:r>
              <a:rPr sz="1200" b="1" spc="80" dirty="0">
                <a:latin typeface="Times New Roman"/>
                <a:cs typeface="Times New Roman"/>
              </a:rPr>
              <a:t> </a:t>
            </a:r>
            <a:r>
              <a:rPr sz="1200" spc="-25" dirty="0">
                <a:latin typeface="Lucida Sans Unicode"/>
                <a:cs typeface="Lucida Sans Unicode"/>
              </a:rPr>
              <a:t>−</a:t>
            </a:r>
            <a:r>
              <a:rPr sz="1200" spc="-114" dirty="0">
                <a:latin typeface="Lucida Sans Unicode"/>
                <a:cs typeface="Lucida Sans Unicode"/>
              </a:rPr>
              <a:t> </a:t>
            </a:r>
            <a:r>
              <a:rPr sz="1200" b="1" spc="-5" dirty="0">
                <a:latin typeface="Times New Roman"/>
                <a:cs typeface="Times New Roman"/>
              </a:rPr>
              <a:t>x</a:t>
            </a:r>
            <a:r>
              <a:rPr sz="1200" b="1" spc="-30" dirty="0">
                <a:latin typeface="Times New Roman"/>
                <a:cs typeface="Times New Roman"/>
              </a:rPr>
              <a:t> </a:t>
            </a:r>
            <a:r>
              <a:rPr sz="1200" spc="-10" dirty="0">
                <a:latin typeface="Tahoma"/>
                <a:cs typeface="Tahoma"/>
              </a:rPr>
              <a:t>)</a:t>
            </a:r>
            <a:endParaRPr sz="1200">
              <a:latin typeface="Tahoma"/>
              <a:cs typeface="Tahoma"/>
            </a:endParaRPr>
          </a:p>
        </p:txBody>
      </p:sp>
      <p:sp>
        <p:nvSpPr>
          <p:cNvPr id="18" name="object 18"/>
          <p:cNvSpPr txBox="1"/>
          <p:nvPr/>
        </p:nvSpPr>
        <p:spPr>
          <a:xfrm>
            <a:off x="1774875" y="2659188"/>
            <a:ext cx="947419" cy="147320"/>
          </a:xfrm>
          <a:prstGeom prst="rect">
            <a:avLst/>
          </a:prstGeom>
        </p:spPr>
        <p:txBody>
          <a:bodyPr vert="horz" wrap="square" lIns="0" tIns="12065" rIns="0" bIns="0" rtlCol="0">
            <a:spAutoFit/>
          </a:bodyPr>
          <a:lstStyle/>
          <a:p>
            <a:pPr marL="50800">
              <a:lnSpc>
                <a:spcPct val="100000"/>
              </a:lnSpc>
              <a:spcBef>
                <a:spcPts val="95"/>
              </a:spcBef>
              <a:tabLst>
                <a:tab pos="644525" algn="l"/>
              </a:tabLst>
            </a:pPr>
            <a:r>
              <a:rPr sz="800" b="1" spc="20" dirty="0">
                <a:latin typeface="Times New Roman"/>
                <a:cs typeface="Times New Roman"/>
              </a:rPr>
              <a:t>x</a:t>
            </a:r>
            <a:r>
              <a:rPr sz="900" i="1" spc="30" baseline="-9259" dirty="0">
                <a:latin typeface="Times New Roman"/>
                <a:cs typeface="Times New Roman"/>
              </a:rPr>
              <a:t>j</a:t>
            </a:r>
            <a:r>
              <a:rPr sz="800" spc="20" dirty="0">
                <a:latin typeface="Cambria"/>
                <a:cs typeface="Cambria"/>
              </a:rPr>
              <a:t>∈</a:t>
            </a:r>
            <a:r>
              <a:rPr sz="800" i="1" spc="20" dirty="0">
                <a:latin typeface="Times New Roman"/>
                <a:cs typeface="Times New Roman"/>
              </a:rPr>
              <a:t>C</a:t>
            </a:r>
            <a:r>
              <a:rPr sz="900" i="1" spc="30" baseline="-13888" dirty="0">
                <a:latin typeface="Times New Roman"/>
                <a:cs typeface="Times New Roman"/>
              </a:rPr>
              <a:t>k	</a:t>
            </a:r>
            <a:r>
              <a:rPr sz="800" b="1" spc="20" dirty="0">
                <a:latin typeface="Times New Roman"/>
                <a:cs typeface="Times New Roman"/>
              </a:rPr>
              <a:t>x</a:t>
            </a:r>
            <a:r>
              <a:rPr sz="900" i="1" spc="30" baseline="-9259" dirty="0">
                <a:latin typeface="Times New Roman"/>
                <a:cs typeface="Times New Roman"/>
              </a:rPr>
              <a:t>j</a:t>
            </a:r>
            <a:r>
              <a:rPr sz="800" spc="20" dirty="0">
                <a:latin typeface="Cambria"/>
                <a:cs typeface="Cambria"/>
              </a:rPr>
              <a:t>∈</a:t>
            </a:r>
            <a:r>
              <a:rPr sz="800" i="1" spc="20" dirty="0">
                <a:latin typeface="Times New Roman"/>
                <a:cs typeface="Times New Roman"/>
              </a:rPr>
              <a:t>C</a:t>
            </a:r>
            <a:r>
              <a:rPr sz="900" i="1" spc="30" baseline="-13888" dirty="0">
                <a:latin typeface="Times New Roman"/>
                <a:cs typeface="Times New Roman"/>
              </a:rPr>
              <a:t>k</a:t>
            </a:r>
            <a:endParaRPr sz="900" baseline="-13888">
              <a:latin typeface="Times New Roman"/>
              <a:cs typeface="Times New Roman"/>
            </a:endParaRPr>
          </a:p>
        </p:txBody>
      </p:sp>
      <p:sp>
        <p:nvSpPr>
          <p:cNvPr id="19" name="object 19"/>
          <p:cNvSpPr txBox="1"/>
          <p:nvPr/>
        </p:nvSpPr>
        <p:spPr>
          <a:xfrm>
            <a:off x="2172766" y="2504527"/>
            <a:ext cx="53975" cy="147320"/>
          </a:xfrm>
          <a:prstGeom prst="rect">
            <a:avLst/>
          </a:prstGeom>
        </p:spPr>
        <p:txBody>
          <a:bodyPr vert="horz" wrap="square" lIns="0" tIns="12065" rIns="0" bIns="0" rtlCol="0">
            <a:spAutoFit/>
          </a:bodyPr>
          <a:lstStyle/>
          <a:p>
            <a:pPr marL="12700">
              <a:lnSpc>
                <a:spcPct val="100000"/>
              </a:lnSpc>
              <a:spcBef>
                <a:spcPts val="95"/>
              </a:spcBef>
            </a:pPr>
            <a:r>
              <a:rPr sz="800" i="1" spc="-5" dirty="0">
                <a:latin typeface="Times New Roman"/>
                <a:cs typeface="Times New Roman"/>
              </a:rPr>
              <a:t>j</a:t>
            </a:r>
            <a:endParaRPr sz="800">
              <a:latin typeface="Times New Roman"/>
              <a:cs typeface="Times New Roman"/>
            </a:endParaRPr>
          </a:p>
        </p:txBody>
      </p:sp>
      <p:sp>
        <p:nvSpPr>
          <p:cNvPr id="20" name="object 20"/>
          <p:cNvSpPr txBox="1"/>
          <p:nvPr/>
        </p:nvSpPr>
        <p:spPr>
          <a:xfrm>
            <a:off x="501027" y="1896567"/>
            <a:ext cx="3371215" cy="598170"/>
          </a:xfrm>
          <a:prstGeom prst="rect">
            <a:avLst/>
          </a:prstGeom>
        </p:spPr>
        <p:txBody>
          <a:bodyPr vert="horz" wrap="square" lIns="0" tIns="12700" rIns="0" bIns="0" rtlCol="0">
            <a:spAutoFit/>
          </a:bodyPr>
          <a:lstStyle/>
          <a:p>
            <a:pPr marL="156210" marR="5080" indent="-144145">
              <a:lnSpc>
                <a:spcPct val="110400"/>
              </a:lnSpc>
              <a:spcBef>
                <a:spcPts val="100"/>
              </a:spcBef>
              <a:buClr>
                <a:srgbClr val="3333B2"/>
              </a:buClr>
              <a:buSzPct val="91666"/>
              <a:buFont typeface="Lucida Sans Unicode"/>
              <a:buChar char="•"/>
              <a:tabLst>
                <a:tab pos="156845" algn="l"/>
              </a:tabLst>
            </a:pPr>
            <a:r>
              <a:rPr sz="1200" spc="-5" dirty="0">
                <a:latin typeface="Microsoft Sans Serif"/>
                <a:cs typeface="Microsoft Sans Serif"/>
              </a:rPr>
              <a:t>Setting</a:t>
            </a:r>
            <a:r>
              <a:rPr sz="1200" spc="10" dirty="0">
                <a:latin typeface="Microsoft Sans Serif"/>
                <a:cs typeface="Microsoft Sans Serif"/>
              </a:rPr>
              <a:t> </a:t>
            </a:r>
            <a:r>
              <a:rPr sz="1200" spc="-5" dirty="0">
                <a:latin typeface="Microsoft Sans Serif"/>
                <a:cs typeface="Microsoft Sans Serif"/>
              </a:rPr>
              <a:t>the</a:t>
            </a:r>
            <a:r>
              <a:rPr sz="1200" spc="15" dirty="0">
                <a:latin typeface="Microsoft Sans Serif"/>
                <a:cs typeface="Microsoft Sans Serif"/>
              </a:rPr>
              <a:t> </a:t>
            </a:r>
            <a:r>
              <a:rPr sz="1200" spc="-10" dirty="0">
                <a:latin typeface="Microsoft Sans Serif"/>
                <a:cs typeface="Microsoft Sans Serif"/>
              </a:rPr>
              <a:t>gradient</a:t>
            </a:r>
            <a:r>
              <a:rPr sz="1200" spc="15" dirty="0">
                <a:latin typeface="Microsoft Sans Serif"/>
                <a:cs typeface="Microsoft Sans Serif"/>
              </a:rPr>
              <a:t> </a:t>
            </a:r>
            <a:r>
              <a:rPr sz="1200" spc="-5" dirty="0">
                <a:latin typeface="Microsoft Sans Serif"/>
                <a:cs typeface="Microsoft Sans Serif"/>
              </a:rPr>
              <a:t>to</a:t>
            </a:r>
            <a:r>
              <a:rPr sz="1200" spc="10" dirty="0">
                <a:latin typeface="Microsoft Sans Serif"/>
                <a:cs typeface="Microsoft Sans Serif"/>
              </a:rPr>
              <a:t> </a:t>
            </a:r>
            <a:r>
              <a:rPr sz="1200" spc="-10" dirty="0">
                <a:latin typeface="Microsoft Sans Serif"/>
                <a:cs typeface="Microsoft Sans Serif"/>
              </a:rPr>
              <a:t>zero</a:t>
            </a:r>
            <a:r>
              <a:rPr sz="1200" spc="15" dirty="0">
                <a:latin typeface="Microsoft Sans Serif"/>
                <a:cs typeface="Microsoft Sans Serif"/>
              </a:rPr>
              <a:t> </a:t>
            </a:r>
            <a:r>
              <a:rPr sz="1200" spc="-10" dirty="0">
                <a:latin typeface="Microsoft Sans Serif"/>
                <a:cs typeface="Microsoft Sans Serif"/>
              </a:rPr>
              <a:t>gives</a:t>
            </a:r>
            <a:r>
              <a:rPr sz="1200" spc="15" dirty="0">
                <a:latin typeface="Microsoft Sans Serif"/>
                <a:cs typeface="Microsoft Sans Serif"/>
              </a:rPr>
              <a:t> </a:t>
            </a:r>
            <a:r>
              <a:rPr sz="1200" spc="-5" dirty="0">
                <a:latin typeface="Microsoft Sans Serif"/>
                <a:cs typeface="Microsoft Sans Serif"/>
              </a:rPr>
              <a:t>the</a:t>
            </a:r>
            <a:r>
              <a:rPr sz="1200" spc="10" dirty="0">
                <a:latin typeface="Microsoft Sans Serif"/>
                <a:cs typeface="Microsoft Sans Serif"/>
              </a:rPr>
              <a:t> </a:t>
            </a:r>
            <a:r>
              <a:rPr sz="1200" i="1" spc="-10" dirty="0">
                <a:latin typeface="Arial"/>
                <a:cs typeface="Arial"/>
              </a:rPr>
              <a:t>fixed-point </a:t>
            </a:r>
            <a:r>
              <a:rPr sz="1200" i="1" spc="-315" dirty="0">
                <a:latin typeface="Arial"/>
                <a:cs typeface="Arial"/>
              </a:rPr>
              <a:t> </a:t>
            </a:r>
            <a:r>
              <a:rPr sz="1200" i="1" spc="-5" dirty="0">
                <a:latin typeface="Arial"/>
                <a:cs typeface="Arial"/>
              </a:rPr>
              <a:t>update</a:t>
            </a:r>
            <a:r>
              <a:rPr sz="1200" i="1" spc="-10" dirty="0">
                <a:latin typeface="Arial"/>
                <a:cs typeface="Arial"/>
              </a:rPr>
              <a:t> </a:t>
            </a:r>
            <a:r>
              <a:rPr sz="1200" i="1" dirty="0">
                <a:latin typeface="Arial"/>
                <a:cs typeface="Arial"/>
              </a:rPr>
              <a:t>rule</a:t>
            </a:r>
            <a:r>
              <a:rPr sz="1200" dirty="0">
                <a:latin typeface="Microsoft Sans Serif"/>
                <a:cs typeface="Microsoft Sans Serif"/>
              </a:rPr>
              <a:t>,</a:t>
            </a:r>
            <a:endParaRPr sz="1200">
              <a:latin typeface="Microsoft Sans Serif"/>
              <a:cs typeface="Microsoft Sans Serif"/>
            </a:endParaRPr>
          </a:p>
          <a:p>
            <a:pPr marL="130810" algn="ctr">
              <a:lnSpc>
                <a:spcPts val="1330"/>
              </a:lnSpc>
              <a:tabLst>
                <a:tab pos="725170" algn="l"/>
              </a:tabLst>
            </a:pPr>
            <a:r>
              <a:rPr sz="1200" spc="1010" dirty="0">
                <a:latin typeface="Lucida Sans Unicode"/>
                <a:cs typeface="Lucida Sans Unicode"/>
              </a:rPr>
              <a:t>Σ	Σ</a:t>
            </a:r>
            <a:endParaRPr sz="1200">
              <a:latin typeface="Lucida Sans Unicode"/>
              <a:cs typeface="Lucida Sans Unicode"/>
            </a:endParaRPr>
          </a:p>
        </p:txBody>
      </p:sp>
      <p:sp>
        <p:nvSpPr>
          <p:cNvPr id="21" name="object 21"/>
          <p:cNvSpPr txBox="1"/>
          <p:nvPr/>
        </p:nvSpPr>
        <p:spPr>
          <a:xfrm>
            <a:off x="1618970" y="2431145"/>
            <a:ext cx="1656714" cy="207645"/>
          </a:xfrm>
          <a:prstGeom prst="rect">
            <a:avLst/>
          </a:prstGeom>
        </p:spPr>
        <p:txBody>
          <a:bodyPr vert="horz" wrap="square" lIns="0" tIns="12065" rIns="0" bIns="0" rtlCol="0">
            <a:spAutoFit/>
          </a:bodyPr>
          <a:lstStyle/>
          <a:p>
            <a:pPr marL="12700">
              <a:lnSpc>
                <a:spcPct val="100000"/>
              </a:lnSpc>
              <a:spcBef>
                <a:spcPts val="95"/>
              </a:spcBef>
              <a:tabLst>
                <a:tab pos="490220" algn="l"/>
                <a:tab pos="1084580" algn="l"/>
              </a:tabLst>
            </a:pPr>
            <a:r>
              <a:rPr sz="1200" spc="-250" dirty="0">
                <a:latin typeface="Lucida Sans Unicode"/>
                <a:cs typeface="Lucida Sans Unicode"/>
              </a:rPr>
              <a:t>⇔	</a:t>
            </a:r>
            <a:r>
              <a:rPr sz="1200" b="1" spc="-5" dirty="0">
                <a:latin typeface="Times New Roman"/>
                <a:cs typeface="Times New Roman"/>
              </a:rPr>
              <a:t>x</a:t>
            </a:r>
            <a:r>
              <a:rPr sz="1200" b="1" spc="300" dirty="0">
                <a:latin typeface="Times New Roman"/>
                <a:cs typeface="Times New Roman"/>
              </a:rPr>
              <a:t> </a:t>
            </a:r>
            <a:r>
              <a:rPr sz="1200" spc="35" dirty="0">
                <a:latin typeface="Tahoma"/>
                <a:cs typeface="Tahoma"/>
              </a:rPr>
              <a:t>=	</a:t>
            </a:r>
            <a:r>
              <a:rPr sz="1200" b="1" spc="-5" dirty="0">
                <a:latin typeface="Times New Roman"/>
                <a:cs typeface="Times New Roman"/>
              </a:rPr>
              <a:t>y</a:t>
            </a:r>
            <a:r>
              <a:rPr sz="1200" b="1" spc="400" dirty="0">
                <a:latin typeface="Times New Roman"/>
                <a:cs typeface="Times New Roman"/>
              </a:rPr>
              <a:t> </a:t>
            </a:r>
            <a:r>
              <a:rPr sz="1200" spc="35" dirty="0">
                <a:latin typeface="Tahoma"/>
                <a:cs typeface="Tahoma"/>
              </a:rPr>
              <a:t>=</a:t>
            </a:r>
            <a:r>
              <a:rPr sz="1200" spc="-60" dirty="0">
                <a:latin typeface="Tahoma"/>
                <a:cs typeface="Tahoma"/>
              </a:rPr>
              <a:t> </a:t>
            </a:r>
            <a:r>
              <a:rPr sz="1200" i="1" spc="-5" dirty="0">
                <a:latin typeface="Times New Roman"/>
                <a:cs typeface="Times New Roman"/>
              </a:rPr>
              <a:t>N</a:t>
            </a:r>
            <a:r>
              <a:rPr sz="1200" i="1" spc="90" dirty="0">
                <a:latin typeface="Times New Roman"/>
                <a:cs typeface="Times New Roman"/>
              </a:rPr>
              <a:t> </a:t>
            </a:r>
            <a:r>
              <a:rPr sz="1200" b="1" spc="-5" dirty="0">
                <a:latin typeface="Times New Roman"/>
                <a:cs typeface="Times New Roman"/>
              </a:rPr>
              <a:t>y</a:t>
            </a:r>
            <a:endParaRPr sz="1200">
              <a:latin typeface="Times New Roman"/>
              <a:cs typeface="Times New Roman"/>
            </a:endParaRPr>
          </a:p>
        </p:txBody>
      </p:sp>
      <p:sp>
        <p:nvSpPr>
          <p:cNvPr id="22" name="object 22"/>
          <p:cNvSpPr txBox="1"/>
          <p:nvPr/>
        </p:nvSpPr>
        <p:spPr>
          <a:xfrm>
            <a:off x="2767012" y="2504527"/>
            <a:ext cx="553720" cy="147320"/>
          </a:xfrm>
          <a:prstGeom prst="rect">
            <a:avLst/>
          </a:prstGeom>
        </p:spPr>
        <p:txBody>
          <a:bodyPr vert="horz" wrap="square" lIns="0" tIns="12065" rIns="0" bIns="0" rtlCol="0">
            <a:spAutoFit/>
          </a:bodyPr>
          <a:lstStyle/>
          <a:p>
            <a:pPr marL="12700">
              <a:lnSpc>
                <a:spcPct val="100000"/>
              </a:lnSpc>
              <a:spcBef>
                <a:spcPts val="95"/>
              </a:spcBef>
              <a:tabLst>
                <a:tab pos="366395" algn="l"/>
              </a:tabLst>
            </a:pPr>
            <a:r>
              <a:rPr sz="800" i="1" spc="-5" dirty="0">
                <a:latin typeface="Times New Roman"/>
                <a:cs typeface="Times New Roman"/>
              </a:rPr>
              <a:t>k	k</a:t>
            </a:r>
            <a:r>
              <a:rPr sz="800" i="1" spc="380" dirty="0">
                <a:latin typeface="Times New Roman"/>
                <a:cs typeface="Times New Roman"/>
              </a:rPr>
              <a:t> </a:t>
            </a:r>
            <a:r>
              <a:rPr sz="800" i="1" spc="-5" dirty="0">
                <a:latin typeface="Times New Roman"/>
                <a:cs typeface="Times New Roman"/>
              </a:rPr>
              <a:t>k</a:t>
            </a:r>
            <a:endParaRPr sz="800">
              <a:latin typeface="Times New Roman"/>
              <a:cs typeface="Times New Roman"/>
            </a:endParaRPr>
          </a:p>
        </p:txBody>
      </p:sp>
      <p:sp>
        <p:nvSpPr>
          <p:cNvPr id="23" name="object 23"/>
          <p:cNvSpPr txBox="1"/>
          <p:nvPr/>
        </p:nvSpPr>
        <p:spPr>
          <a:xfrm>
            <a:off x="1888896" y="2982962"/>
            <a:ext cx="70485" cy="147320"/>
          </a:xfrm>
          <a:prstGeom prst="rect">
            <a:avLst/>
          </a:prstGeom>
        </p:spPr>
        <p:txBody>
          <a:bodyPr vert="horz" wrap="square" lIns="0" tIns="12065" rIns="0" bIns="0" rtlCol="0">
            <a:spAutoFit/>
          </a:bodyPr>
          <a:lstStyle/>
          <a:p>
            <a:pPr marL="12700">
              <a:lnSpc>
                <a:spcPct val="100000"/>
              </a:lnSpc>
              <a:spcBef>
                <a:spcPts val="95"/>
              </a:spcBef>
            </a:pPr>
            <a:r>
              <a:rPr sz="800" i="1" spc="-5" dirty="0">
                <a:latin typeface="Times New Roman"/>
                <a:cs typeface="Times New Roman"/>
              </a:rPr>
              <a:t>k</a:t>
            </a:r>
            <a:endParaRPr sz="800">
              <a:latin typeface="Times New Roman"/>
              <a:cs typeface="Times New Roman"/>
            </a:endParaRPr>
          </a:p>
        </p:txBody>
      </p:sp>
      <p:sp>
        <p:nvSpPr>
          <p:cNvPr id="24" name="object 24"/>
          <p:cNvSpPr txBox="1"/>
          <p:nvPr/>
        </p:nvSpPr>
        <p:spPr>
          <a:xfrm>
            <a:off x="1618970" y="2909580"/>
            <a:ext cx="506095" cy="207645"/>
          </a:xfrm>
          <a:prstGeom prst="rect">
            <a:avLst/>
          </a:prstGeom>
        </p:spPr>
        <p:txBody>
          <a:bodyPr vert="horz" wrap="square" lIns="0" tIns="12065" rIns="0" bIns="0" rtlCol="0">
            <a:spAutoFit/>
          </a:bodyPr>
          <a:lstStyle/>
          <a:p>
            <a:pPr marL="12700">
              <a:lnSpc>
                <a:spcPct val="100000"/>
              </a:lnSpc>
              <a:spcBef>
                <a:spcPts val="95"/>
              </a:spcBef>
            </a:pPr>
            <a:r>
              <a:rPr sz="1200" spc="-250" dirty="0">
                <a:latin typeface="Lucida Sans Unicode"/>
                <a:cs typeface="Lucida Sans Unicode"/>
              </a:rPr>
              <a:t>⇔</a:t>
            </a:r>
            <a:r>
              <a:rPr sz="1200" spc="-50" dirty="0">
                <a:latin typeface="Lucida Sans Unicode"/>
                <a:cs typeface="Lucida Sans Unicode"/>
              </a:rPr>
              <a:t> </a:t>
            </a:r>
            <a:r>
              <a:rPr sz="1200" b="1" spc="-5" dirty="0">
                <a:latin typeface="Times New Roman"/>
                <a:cs typeface="Times New Roman"/>
              </a:rPr>
              <a:t>y</a:t>
            </a:r>
            <a:r>
              <a:rPr sz="1200" b="1" dirty="0">
                <a:latin typeface="Times New Roman"/>
                <a:cs typeface="Times New Roman"/>
              </a:rPr>
              <a:t> </a:t>
            </a:r>
            <a:r>
              <a:rPr sz="1200" b="1" spc="145" dirty="0">
                <a:latin typeface="Times New Roman"/>
                <a:cs typeface="Times New Roman"/>
              </a:rPr>
              <a:t> </a:t>
            </a:r>
            <a:r>
              <a:rPr sz="1200" spc="35" dirty="0">
                <a:latin typeface="Tahoma"/>
                <a:cs typeface="Tahoma"/>
              </a:rPr>
              <a:t>=</a:t>
            </a:r>
            <a:endParaRPr sz="1200">
              <a:latin typeface="Tahoma"/>
              <a:cs typeface="Tahoma"/>
            </a:endParaRPr>
          </a:p>
        </p:txBody>
      </p:sp>
      <p:sp>
        <p:nvSpPr>
          <p:cNvPr id="25" name="object 25"/>
          <p:cNvSpPr txBox="1"/>
          <p:nvPr/>
        </p:nvSpPr>
        <p:spPr>
          <a:xfrm>
            <a:off x="2157044" y="2806862"/>
            <a:ext cx="179705" cy="207645"/>
          </a:xfrm>
          <a:prstGeom prst="rect">
            <a:avLst/>
          </a:prstGeom>
        </p:spPr>
        <p:txBody>
          <a:bodyPr vert="horz" wrap="square" lIns="0" tIns="12065" rIns="0" bIns="0" rtlCol="0">
            <a:spAutoFit/>
          </a:bodyPr>
          <a:lstStyle/>
          <a:p>
            <a:pPr marL="12700">
              <a:lnSpc>
                <a:spcPct val="100000"/>
              </a:lnSpc>
              <a:spcBef>
                <a:spcPts val="95"/>
              </a:spcBef>
            </a:pPr>
            <a:r>
              <a:rPr sz="1200" u="sng" dirty="0">
                <a:uFill>
                  <a:solidFill>
                    <a:srgbClr val="000000"/>
                  </a:solidFill>
                </a:uFill>
                <a:latin typeface="Times New Roman"/>
                <a:cs typeface="Times New Roman"/>
              </a:rPr>
              <a:t> </a:t>
            </a:r>
            <a:r>
              <a:rPr sz="1200" u="sng" spc="-5" dirty="0">
                <a:uFill>
                  <a:solidFill>
                    <a:srgbClr val="000000"/>
                  </a:solidFill>
                </a:uFill>
                <a:latin typeface="Times New Roman"/>
                <a:cs typeface="Times New Roman"/>
              </a:rPr>
              <a:t>1</a:t>
            </a:r>
            <a:r>
              <a:rPr sz="1200" u="sng" spc="5" dirty="0">
                <a:uFill>
                  <a:solidFill>
                    <a:srgbClr val="000000"/>
                  </a:solidFill>
                </a:uFill>
                <a:latin typeface="Times New Roman"/>
                <a:cs typeface="Times New Roman"/>
              </a:rPr>
              <a:t> </a:t>
            </a:r>
            <a:endParaRPr sz="1200">
              <a:latin typeface="Times New Roman"/>
              <a:cs typeface="Times New Roman"/>
            </a:endParaRPr>
          </a:p>
        </p:txBody>
      </p:sp>
      <p:sp>
        <p:nvSpPr>
          <p:cNvPr id="26" name="object 26"/>
          <p:cNvSpPr txBox="1"/>
          <p:nvPr/>
        </p:nvSpPr>
        <p:spPr>
          <a:xfrm>
            <a:off x="2131644" y="3087011"/>
            <a:ext cx="521970" cy="207645"/>
          </a:xfrm>
          <a:prstGeom prst="rect">
            <a:avLst/>
          </a:prstGeom>
        </p:spPr>
        <p:txBody>
          <a:bodyPr vert="horz" wrap="square" lIns="0" tIns="12065" rIns="0" bIns="0" rtlCol="0">
            <a:spAutoFit/>
          </a:bodyPr>
          <a:lstStyle/>
          <a:p>
            <a:pPr marL="38100">
              <a:lnSpc>
                <a:spcPct val="100000"/>
              </a:lnSpc>
              <a:spcBef>
                <a:spcPts val="95"/>
              </a:spcBef>
            </a:pPr>
            <a:r>
              <a:rPr sz="1800" i="1" spc="-7" baseline="27777" dirty="0">
                <a:latin typeface="Times New Roman"/>
                <a:cs typeface="Times New Roman"/>
              </a:rPr>
              <a:t>N</a:t>
            </a:r>
            <a:r>
              <a:rPr sz="1200" i="1" spc="-7" baseline="27777" dirty="0">
                <a:latin typeface="Times New Roman"/>
                <a:cs typeface="Times New Roman"/>
              </a:rPr>
              <a:t>k</a:t>
            </a:r>
            <a:r>
              <a:rPr sz="1200" i="1" spc="195" baseline="27777" dirty="0">
                <a:latin typeface="Times New Roman"/>
                <a:cs typeface="Times New Roman"/>
              </a:rPr>
              <a:t> </a:t>
            </a:r>
            <a:r>
              <a:rPr sz="800" b="1" spc="20" dirty="0">
                <a:latin typeface="Times New Roman"/>
                <a:cs typeface="Times New Roman"/>
              </a:rPr>
              <a:t>x</a:t>
            </a:r>
            <a:r>
              <a:rPr sz="900" i="1" spc="30" baseline="-9259" dirty="0">
                <a:latin typeface="Times New Roman"/>
                <a:cs typeface="Times New Roman"/>
              </a:rPr>
              <a:t>j</a:t>
            </a:r>
            <a:r>
              <a:rPr sz="800" spc="20" dirty="0">
                <a:latin typeface="Cambria"/>
                <a:cs typeface="Cambria"/>
              </a:rPr>
              <a:t>∈</a:t>
            </a:r>
            <a:r>
              <a:rPr sz="800" i="1" spc="20" dirty="0">
                <a:latin typeface="Times New Roman"/>
                <a:cs typeface="Times New Roman"/>
              </a:rPr>
              <a:t>C</a:t>
            </a:r>
            <a:r>
              <a:rPr sz="900" i="1" spc="30" baseline="-13888" dirty="0">
                <a:latin typeface="Times New Roman"/>
                <a:cs typeface="Times New Roman"/>
              </a:rPr>
              <a:t>k</a:t>
            </a:r>
            <a:endParaRPr sz="900" baseline="-13888">
              <a:latin typeface="Times New Roman"/>
              <a:cs typeface="Times New Roman"/>
            </a:endParaRPr>
          </a:p>
        </p:txBody>
      </p:sp>
      <p:sp>
        <p:nvSpPr>
          <p:cNvPr id="27" name="object 27"/>
          <p:cNvSpPr txBox="1"/>
          <p:nvPr/>
        </p:nvSpPr>
        <p:spPr>
          <a:xfrm>
            <a:off x="2371420" y="2765333"/>
            <a:ext cx="245110" cy="207645"/>
          </a:xfrm>
          <a:prstGeom prst="rect">
            <a:avLst/>
          </a:prstGeom>
        </p:spPr>
        <p:txBody>
          <a:bodyPr vert="horz" wrap="square" lIns="0" tIns="12065" rIns="0" bIns="0" rtlCol="0">
            <a:spAutoFit/>
          </a:bodyPr>
          <a:lstStyle/>
          <a:p>
            <a:pPr marL="12700">
              <a:lnSpc>
                <a:spcPct val="100000"/>
              </a:lnSpc>
              <a:spcBef>
                <a:spcPts val="95"/>
              </a:spcBef>
            </a:pPr>
            <a:r>
              <a:rPr sz="1200" spc="1010" dirty="0">
                <a:latin typeface="Lucida Sans Unicode"/>
                <a:cs typeface="Lucida Sans Unicode"/>
              </a:rPr>
              <a:t>Σ</a:t>
            </a:r>
            <a:endParaRPr sz="1200">
              <a:latin typeface="Lucida Sans Unicode"/>
              <a:cs typeface="Lucida Sans Unicode"/>
            </a:endParaRPr>
          </a:p>
        </p:txBody>
      </p:sp>
    </p:spTree>
  </p:cSld>
  <p:clrMapOvr>
    <a:masterClrMapping/>
  </p:clrMapOvr>
  <p:transition>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952500" cy="288290"/>
          </a:xfrm>
          <a:prstGeom prst="rect">
            <a:avLst/>
          </a:prstGeom>
        </p:spPr>
        <p:txBody>
          <a:bodyPr vert="horz" wrap="square" lIns="0" tIns="15240" rIns="0" bIns="0" rtlCol="0">
            <a:spAutoFit/>
          </a:bodyPr>
          <a:lstStyle/>
          <a:p>
            <a:pPr marL="12700">
              <a:lnSpc>
                <a:spcPct val="100000"/>
              </a:lnSpc>
              <a:spcBef>
                <a:spcPts val="120"/>
              </a:spcBef>
            </a:pPr>
            <a:r>
              <a:rPr spc="5" dirty="0"/>
              <a:t>Algo</a:t>
            </a:r>
            <a:r>
              <a:rPr spc="30" dirty="0"/>
              <a:t>r</a:t>
            </a:r>
            <a:r>
              <a:rPr spc="5" dirty="0"/>
              <a:t>ithm</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347294" y="930237"/>
            <a:ext cx="3864610" cy="1969135"/>
          </a:xfrm>
          <a:prstGeom prst="rect">
            <a:avLst/>
          </a:prstGeom>
        </p:spPr>
        <p:txBody>
          <a:bodyPr vert="horz" wrap="square" lIns="0" tIns="12700" rIns="0" bIns="0" rtlCol="0">
            <a:spAutoFit/>
          </a:bodyPr>
          <a:lstStyle/>
          <a:p>
            <a:pPr marL="309880" marR="541655" indent="-201295">
              <a:lnSpc>
                <a:spcPct val="110400"/>
              </a:lnSpc>
              <a:spcBef>
                <a:spcPts val="100"/>
              </a:spcBef>
              <a:buClr>
                <a:srgbClr val="3333B2"/>
              </a:buClr>
              <a:buAutoNum type="arabicPeriod"/>
              <a:tabLst>
                <a:tab pos="310515" algn="l"/>
              </a:tabLst>
            </a:pPr>
            <a:r>
              <a:rPr sz="1200" spc="-5" dirty="0">
                <a:latin typeface="Microsoft Sans Serif"/>
                <a:cs typeface="Microsoft Sans Serif"/>
              </a:rPr>
              <a:t>Initialization:</a:t>
            </a:r>
            <a:r>
              <a:rPr sz="1200" spc="85" dirty="0">
                <a:latin typeface="Microsoft Sans Serif"/>
                <a:cs typeface="Microsoft Sans Serif"/>
              </a:rPr>
              <a:t> </a:t>
            </a:r>
            <a:r>
              <a:rPr sz="1200" spc="-5" dirty="0">
                <a:latin typeface="Microsoft Sans Serif"/>
                <a:cs typeface="Microsoft Sans Serif"/>
              </a:rPr>
              <a:t>Select</a:t>
            </a:r>
            <a:r>
              <a:rPr sz="1200" spc="5" dirty="0">
                <a:latin typeface="Microsoft Sans Serif"/>
                <a:cs typeface="Microsoft Sans Serif"/>
              </a:rPr>
              <a:t> </a:t>
            </a:r>
            <a:r>
              <a:rPr sz="1200" i="1" spc="-5" dirty="0">
                <a:latin typeface="Times New Roman"/>
                <a:cs typeface="Times New Roman"/>
              </a:rPr>
              <a:t>K</a:t>
            </a:r>
            <a:r>
              <a:rPr sz="1200" i="1" spc="90" dirty="0">
                <a:latin typeface="Times New Roman"/>
                <a:cs typeface="Times New Roman"/>
              </a:rPr>
              <a:t> </a:t>
            </a:r>
            <a:r>
              <a:rPr sz="1200" spc="-10" dirty="0">
                <a:latin typeface="Microsoft Sans Serif"/>
                <a:cs typeface="Microsoft Sans Serif"/>
              </a:rPr>
              <a:t>random</a:t>
            </a:r>
            <a:r>
              <a:rPr sz="1200" spc="5" dirty="0">
                <a:latin typeface="Microsoft Sans Serif"/>
                <a:cs typeface="Microsoft Sans Serif"/>
              </a:rPr>
              <a:t> </a:t>
            </a:r>
            <a:r>
              <a:rPr sz="1200" spc="-5" dirty="0">
                <a:latin typeface="Microsoft Sans Serif"/>
                <a:cs typeface="Microsoft Sans Serif"/>
              </a:rPr>
              <a:t>data</a:t>
            </a:r>
            <a:r>
              <a:rPr sz="1200" spc="10" dirty="0">
                <a:latin typeface="Microsoft Sans Serif"/>
                <a:cs typeface="Microsoft Sans Serif"/>
              </a:rPr>
              <a:t> </a:t>
            </a:r>
            <a:r>
              <a:rPr sz="1200" spc="-5" dirty="0">
                <a:latin typeface="Microsoft Sans Serif"/>
                <a:cs typeface="Microsoft Sans Serif"/>
              </a:rPr>
              <a:t>points</a:t>
            </a:r>
            <a:r>
              <a:rPr sz="1200" spc="5" dirty="0">
                <a:latin typeface="Microsoft Sans Serif"/>
                <a:cs typeface="Microsoft Sans Serif"/>
              </a:rPr>
              <a:t> </a:t>
            </a:r>
            <a:r>
              <a:rPr sz="1200" spc="-5" dirty="0">
                <a:latin typeface="Microsoft Sans Serif"/>
                <a:cs typeface="Microsoft Sans Serif"/>
              </a:rPr>
              <a:t>as </a:t>
            </a:r>
            <a:r>
              <a:rPr sz="1200" spc="-305" dirty="0">
                <a:latin typeface="Microsoft Sans Serif"/>
                <a:cs typeface="Microsoft Sans Serif"/>
              </a:rPr>
              <a:t> </a:t>
            </a:r>
            <a:r>
              <a:rPr sz="1200" spc="-5" dirty="0">
                <a:latin typeface="Microsoft Sans Serif"/>
                <a:cs typeface="Microsoft Sans Serif"/>
              </a:rPr>
              <a:t>centroids.</a:t>
            </a:r>
            <a:endParaRPr sz="1200">
              <a:latin typeface="Microsoft Sans Serif"/>
              <a:cs typeface="Microsoft Sans Serif"/>
            </a:endParaRPr>
          </a:p>
          <a:p>
            <a:pPr marL="309880" indent="-201930">
              <a:lnSpc>
                <a:spcPct val="100000"/>
              </a:lnSpc>
              <a:spcBef>
                <a:spcPts val="350"/>
              </a:spcBef>
              <a:buClr>
                <a:srgbClr val="3333B2"/>
              </a:buClr>
              <a:buAutoNum type="arabicPeriod"/>
              <a:tabLst>
                <a:tab pos="310515" algn="l"/>
              </a:tabLst>
            </a:pPr>
            <a:r>
              <a:rPr sz="1200" spc="-10" dirty="0">
                <a:latin typeface="Microsoft Sans Serif"/>
                <a:cs typeface="Microsoft Sans Serif"/>
              </a:rPr>
              <a:t>While</a:t>
            </a:r>
            <a:r>
              <a:rPr sz="1200" spc="5" dirty="0">
                <a:latin typeface="Microsoft Sans Serif"/>
                <a:cs typeface="Microsoft Sans Serif"/>
              </a:rPr>
              <a:t> </a:t>
            </a:r>
            <a:r>
              <a:rPr sz="1200" spc="-5" dirty="0">
                <a:latin typeface="Microsoft Sans Serif"/>
                <a:cs typeface="Microsoft Sans Serif"/>
              </a:rPr>
              <a:t>“change</a:t>
            </a:r>
            <a:r>
              <a:rPr sz="1200" spc="5" dirty="0">
                <a:latin typeface="Microsoft Sans Serif"/>
                <a:cs typeface="Microsoft Sans Serif"/>
              </a:rPr>
              <a:t> </a:t>
            </a:r>
            <a:r>
              <a:rPr sz="1200" spc="-10" dirty="0">
                <a:latin typeface="Microsoft Sans Serif"/>
                <a:cs typeface="Microsoft Sans Serif"/>
              </a:rPr>
              <a:t>in</a:t>
            </a:r>
            <a:r>
              <a:rPr sz="1200" spc="5" dirty="0">
                <a:latin typeface="Microsoft Sans Serif"/>
                <a:cs typeface="Microsoft Sans Serif"/>
              </a:rPr>
              <a:t> </a:t>
            </a:r>
            <a:r>
              <a:rPr sz="1200" i="1" spc="-5" dirty="0">
                <a:latin typeface="Times New Roman"/>
                <a:cs typeface="Times New Roman"/>
              </a:rPr>
              <a:t>J</a:t>
            </a:r>
            <a:r>
              <a:rPr sz="1200" i="1" spc="80" dirty="0">
                <a:latin typeface="Times New Roman"/>
                <a:cs typeface="Times New Roman"/>
              </a:rPr>
              <a:t> </a:t>
            </a:r>
            <a:r>
              <a:rPr sz="1200" spc="-10" dirty="0">
                <a:latin typeface="Microsoft Sans Serif"/>
                <a:cs typeface="Microsoft Sans Serif"/>
              </a:rPr>
              <a:t>is</a:t>
            </a:r>
            <a:r>
              <a:rPr sz="1200" spc="5" dirty="0">
                <a:latin typeface="Microsoft Sans Serif"/>
                <a:cs typeface="Microsoft Sans Serif"/>
              </a:rPr>
              <a:t> </a:t>
            </a:r>
            <a:r>
              <a:rPr sz="1200" spc="-5" dirty="0">
                <a:latin typeface="Microsoft Sans Serif"/>
                <a:cs typeface="Microsoft Sans Serif"/>
              </a:rPr>
              <a:t>large”</a:t>
            </a:r>
            <a:endParaRPr sz="1200">
              <a:latin typeface="Microsoft Sans Serif"/>
              <a:cs typeface="Microsoft Sans Serif"/>
            </a:endParaRPr>
          </a:p>
          <a:p>
            <a:pPr marL="607060" marR="31750" lvl="1" indent="-267335">
              <a:lnSpc>
                <a:spcPct val="112900"/>
              </a:lnSpc>
              <a:spcBef>
                <a:spcPts val="175"/>
              </a:spcBef>
              <a:buClr>
                <a:srgbClr val="3333B2"/>
              </a:buClr>
              <a:buAutoNum type="arabicPeriod"/>
              <a:tabLst>
                <a:tab pos="607695" algn="l"/>
              </a:tabLst>
            </a:pPr>
            <a:r>
              <a:rPr sz="1100" spc="-10" dirty="0">
                <a:latin typeface="Microsoft Sans Serif"/>
                <a:cs typeface="Microsoft Sans Serif"/>
              </a:rPr>
              <a:t>Assign</a:t>
            </a:r>
            <a:r>
              <a:rPr sz="1100" spc="5" dirty="0">
                <a:latin typeface="Microsoft Sans Serif"/>
                <a:cs typeface="Microsoft Sans Serif"/>
              </a:rPr>
              <a:t> </a:t>
            </a:r>
            <a:r>
              <a:rPr sz="1100" spc="-10" dirty="0">
                <a:latin typeface="Microsoft Sans Serif"/>
                <a:cs typeface="Microsoft Sans Serif"/>
              </a:rPr>
              <a:t>each</a:t>
            </a:r>
            <a:r>
              <a:rPr sz="1100" spc="10" dirty="0">
                <a:latin typeface="Microsoft Sans Serif"/>
                <a:cs typeface="Microsoft Sans Serif"/>
              </a:rPr>
              <a:t> </a:t>
            </a:r>
            <a:r>
              <a:rPr sz="1100" spc="-5" dirty="0">
                <a:latin typeface="Microsoft Sans Serif"/>
                <a:cs typeface="Microsoft Sans Serif"/>
              </a:rPr>
              <a:t>data</a:t>
            </a:r>
            <a:r>
              <a:rPr sz="1100" spc="10" dirty="0">
                <a:latin typeface="Microsoft Sans Serif"/>
                <a:cs typeface="Microsoft Sans Serif"/>
              </a:rPr>
              <a:t> </a:t>
            </a:r>
            <a:r>
              <a:rPr sz="1100" spc="-10" dirty="0">
                <a:latin typeface="Microsoft Sans Serif"/>
                <a:cs typeface="Microsoft Sans Serif"/>
              </a:rPr>
              <a:t>point</a:t>
            </a:r>
            <a:r>
              <a:rPr sz="1100" spc="10" dirty="0">
                <a:latin typeface="Microsoft Sans Serif"/>
                <a:cs typeface="Microsoft Sans Serif"/>
              </a:rPr>
              <a:t> </a:t>
            </a:r>
            <a:r>
              <a:rPr sz="1100" spc="-5" dirty="0">
                <a:latin typeface="Microsoft Sans Serif"/>
                <a:cs typeface="Microsoft Sans Serif"/>
              </a:rPr>
              <a:t>to</a:t>
            </a:r>
            <a:r>
              <a:rPr sz="1100" spc="10"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5" dirty="0">
                <a:latin typeface="Microsoft Sans Serif"/>
                <a:cs typeface="Microsoft Sans Serif"/>
              </a:rPr>
              <a:t>“nearest”</a:t>
            </a:r>
            <a:r>
              <a:rPr sz="1100" spc="10" dirty="0">
                <a:latin typeface="Microsoft Sans Serif"/>
                <a:cs typeface="Microsoft Sans Serif"/>
              </a:rPr>
              <a:t> </a:t>
            </a:r>
            <a:r>
              <a:rPr sz="1100" spc="-5" dirty="0">
                <a:latin typeface="Microsoft Sans Serif"/>
                <a:cs typeface="Microsoft Sans Serif"/>
              </a:rPr>
              <a:t>centroid</a:t>
            </a:r>
            <a:r>
              <a:rPr sz="1100" spc="10" dirty="0">
                <a:latin typeface="Microsoft Sans Serif"/>
                <a:cs typeface="Microsoft Sans Serif"/>
              </a:rPr>
              <a:t> </a:t>
            </a:r>
            <a:r>
              <a:rPr sz="1100" spc="-10" dirty="0">
                <a:latin typeface="Microsoft Sans Serif"/>
                <a:cs typeface="Microsoft Sans Serif"/>
              </a:rPr>
              <a:t>(i.e., </a:t>
            </a:r>
            <a:r>
              <a:rPr sz="1100" spc="-280" dirty="0">
                <a:latin typeface="Microsoft Sans Serif"/>
                <a:cs typeface="Microsoft Sans Serif"/>
              </a:rPr>
              <a:t> </a:t>
            </a:r>
            <a:r>
              <a:rPr sz="1100" spc="-10" dirty="0">
                <a:latin typeface="Microsoft Sans Serif"/>
                <a:cs typeface="Microsoft Sans Serif"/>
              </a:rPr>
              <a:t>smaller</a:t>
            </a:r>
            <a:r>
              <a:rPr sz="1100" spc="5" dirty="0">
                <a:latin typeface="Microsoft Sans Serif"/>
                <a:cs typeface="Microsoft Sans Serif"/>
              </a:rPr>
              <a:t> </a:t>
            </a:r>
            <a:r>
              <a:rPr sz="1100" spc="-5" dirty="0">
                <a:latin typeface="Microsoft Sans Serif"/>
                <a:cs typeface="Microsoft Sans Serif"/>
              </a:rPr>
              <a:t>error).</a:t>
            </a:r>
            <a:endParaRPr sz="1100">
              <a:latin typeface="Microsoft Sans Serif"/>
              <a:cs typeface="Microsoft Sans Serif"/>
            </a:endParaRPr>
          </a:p>
          <a:p>
            <a:pPr marL="607060" lvl="1" indent="-267335">
              <a:lnSpc>
                <a:spcPct val="100000"/>
              </a:lnSpc>
              <a:spcBef>
                <a:spcPts val="175"/>
              </a:spcBef>
              <a:buClr>
                <a:srgbClr val="3333B2"/>
              </a:buClr>
              <a:buAutoNum type="arabicPeriod"/>
              <a:tabLst>
                <a:tab pos="607695" algn="l"/>
              </a:tabLst>
            </a:pPr>
            <a:r>
              <a:rPr sz="1100" spc="-10" dirty="0">
                <a:latin typeface="Microsoft Sans Serif"/>
                <a:cs typeface="Microsoft Sans Serif"/>
              </a:rPr>
              <a:t>Compute</a:t>
            </a:r>
            <a:r>
              <a:rPr sz="1100" spc="10" dirty="0">
                <a:latin typeface="Microsoft Sans Serif"/>
                <a:cs typeface="Microsoft Sans Serif"/>
              </a:rPr>
              <a:t> </a:t>
            </a:r>
            <a:r>
              <a:rPr sz="1100" spc="-15" dirty="0">
                <a:latin typeface="Microsoft Sans Serif"/>
                <a:cs typeface="Microsoft Sans Serif"/>
              </a:rPr>
              <a:t>new</a:t>
            </a:r>
            <a:r>
              <a:rPr sz="1100" spc="10" dirty="0">
                <a:latin typeface="Microsoft Sans Serif"/>
                <a:cs typeface="Microsoft Sans Serif"/>
              </a:rPr>
              <a:t> </a:t>
            </a:r>
            <a:r>
              <a:rPr sz="1100" spc="-10" dirty="0">
                <a:latin typeface="Microsoft Sans Serif"/>
                <a:cs typeface="Microsoft Sans Serif"/>
              </a:rPr>
              <a:t>location</a:t>
            </a:r>
            <a:r>
              <a:rPr sz="1100" spc="10" dirty="0">
                <a:latin typeface="Microsoft Sans Serif"/>
                <a:cs typeface="Microsoft Sans Serif"/>
              </a:rPr>
              <a:t> </a:t>
            </a:r>
            <a:r>
              <a:rPr sz="1100" spc="-5" dirty="0">
                <a:latin typeface="Microsoft Sans Serif"/>
                <a:cs typeface="Microsoft Sans Serif"/>
              </a:rPr>
              <a:t>of</a:t>
            </a:r>
            <a:r>
              <a:rPr sz="1100" spc="10" dirty="0">
                <a:latin typeface="Microsoft Sans Serif"/>
                <a:cs typeface="Microsoft Sans Serif"/>
              </a:rPr>
              <a:t> </a:t>
            </a:r>
            <a:r>
              <a:rPr sz="1100" spc="-10" dirty="0">
                <a:latin typeface="Microsoft Sans Serif"/>
                <a:cs typeface="Microsoft Sans Serif"/>
              </a:rPr>
              <a:t>centroids.</a:t>
            </a:r>
            <a:endParaRPr sz="1100">
              <a:latin typeface="Microsoft Sans Serif"/>
              <a:cs typeface="Microsoft Sans Serif"/>
            </a:endParaRPr>
          </a:p>
          <a:p>
            <a:pPr marL="12700">
              <a:lnSpc>
                <a:spcPct val="100000"/>
              </a:lnSpc>
              <a:spcBef>
                <a:spcPts val="765"/>
              </a:spcBef>
            </a:pPr>
            <a:r>
              <a:rPr sz="1200" spc="-5" dirty="0">
                <a:latin typeface="Microsoft Sans Serif"/>
                <a:cs typeface="Microsoft Sans Serif"/>
              </a:rPr>
              <a:t>Note:</a:t>
            </a:r>
            <a:endParaRPr sz="1200">
              <a:latin typeface="Microsoft Sans Serif"/>
              <a:cs typeface="Microsoft Sans Serif"/>
            </a:endParaRPr>
          </a:p>
          <a:p>
            <a:pPr marL="309880" marR="5080" indent="-144145">
              <a:lnSpc>
                <a:spcPct val="110400"/>
              </a:lnSpc>
              <a:spcBef>
                <a:spcPts val="300"/>
              </a:spcBef>
              <a:buClr>
                <a:srgbClr val="3333B2"/>
              </a:buClr>
              <a:buSzPct val="91666"/>
              <a:buFont typeface="Lucida Sans Unicode"/>
              <a:buChar char="•"/>
              <a:tabLst>
                <a:tab pos="310515" algn="l"/>
              </a:tabLst>
            </a:pPr>
            <a:r>
              <a:rPr sz="1200" spc="-20" dirty="0">
                <a:latin typeface="Microsoft Sans Serif"/>
                <a:cs typeface="Microsoft Sans Serif"/>
              </a:rPr>
              <a:t>For</a:t>
            </a:r>
            <a:r>
              <a:rPr sz="1200" spc="10" dirty="0">
                <a:latin typeface="Microsoft Sans Serif"/>
                <a:cs typeface="Microsoft Sans Serif"/>
              </a:rPr>
              <a:t> </a:t>
            </a:r>
            <a:r>
              <a:rPr sz="1200" spc="-5" dirty="0">
                <a:latin typeface="Microsoft Sans Serif"/>
                <a:cs typeface="Microsoft Sans Serif"/>
              </a:rPr>
              <a:t>finite</a:t>
            </a:r>
            <a:r>
              <a:rPr sz="1200" spc="10" dirty="0">
                <a:latin typeface="Microsoft Sans Serif"/>
                <a:cs typeface="Microsoft Sans Serif"/>
              </a:rPr>
              <a:t> </a:t>
            </a:r>
            <a:r>
              <a:rPr sz="1200" spc="-5" dirty="0">
                <a:latin typeface="Microsoft Sans Serif"/>
                <a:cs typeface="Microsoft Sans Serif"/>
              </a:rPr>
              <a:t>data,</a:t>
            </a:r>
            <a:r>
              <a:rPr sz="1200" spc="10" dirty="0">
                <a:latin typeface="Microsoft Sans Serif"/>
                <a:cs typeface="Microsoft Sans Serif"/>
              </a:rPr>
              <a:t> </a:t>
            </a:r>
            <a:r>
              <a:rPr sz="1200" spc="-5" dirty="0">
                <a:latin typeface="Microsoft Sans Serif"/>
                <a:cs typeface="Microsoft Sans Serif"/>
              </a:rPr>
              <a:t>this</a:t>
            </a:r>
            <a:r>
              <a:rPr sz="1200" spc="10" dirty="0">
                <a:latin typeface="Microsoft Sans Serif"/>
                <a:cs typeface="Microsoft Sans Serif"/>
              </a:rPr>
              <a:t> </a:t>
            </a:r>
            <a:r>
              <a:rPr sz="1200" spc="-5" dirty="0">
                <a:latin typeface="Microsoft Sans Serif"/>
                <a:cs typeface="Microsoft Sans Serif"/>
              </a:rPr>
              <a:t>algorithm</a:t>
            </a:r>
            <a:r>
              <a:rPr sz="1200" spc="15" dirty="0">
                <a:latin typeface="Microsoft Sans Serif"/>
                <a:cs typeface="Microsoft Sans Serif"/>
              </a:rPr>
              <a:t> </a:t>
            </a:r>
            <a:r>
              <a:rPr sz="1200" spc="-10" dirty="0">
                <a:latin typeface="Microsoft Sans Serif"/>
                <a:cs typeface="Microsoft Sans Serif"/>
              </a:rPr>
              <a:t>is</a:t>
            </a:r>
            <a:r>
              <a:rPr sz="1200" spc="10" dirty="0">
                <a:latin typeface="Microsoft Sans Serif"/>
                <a:cs typeface="Microsoft Sans Serif"/>
              </a:rPr>
              <a:t> </a:t>
            </a:r>
            <a:r>
              <a:rPr sz="1200" spc="-10" dirty="0">
                <a:latin typeface="Microsoft Sans Serif"/>
                <a:cs typeface="Microsoft Sans Serif"/>
              </a:rPr>
              <a:t>known</a:t>
            </a:r>
            <a:r>
              <a:rPr sz="1200" spc="10" dirty="0">
                <a:latin typeface="Microsoft Sans Serif"/>
                <a:cs typeface="Microsoft Sans Serif"/>
              </a:rPr>
              <a:t> </a:t>
            </a:r>
            <a:r>
              <a:rPr sz="1200" spc="-5" dirty="0">
                <a:latin typeface="Microsoft Sans Serif"/>
                <a:cs typeface="Microsoft Sans Serif"/>
              </a:rPr>
              <a:t>to</a:t>
            </a:r>
            <a:r>
              <a:rPr sz="1200" spc="10" dirty="0">
                <a:latin typeface="Microsoft Sans Serif"/>
                <a:cs typeface="Microsoft Sans Serif"/>
              </a:rPr>
              <a:t> </a:t>
            </a:r>
            <a:r>
              <a:rPr sz="1200" spc="-10" dirty="0">
                <a:latin typeface="Microsoft Sans Serif"/>
                <a:cs typeface="Microsoft Sans Serif"/>
              </a:rPr>
              <a:t>converge</a:t>
            </a:r>
            <a:r>
              <a:rPr sz="1200" spc="15" dirty="0">
                <a:latin typeface="Microsoft Sans Serif"/>
                <a:cs typeface="Microsoft Sans Serif"/>
              </a:rPr>
              <a:t> </a:t>
            </a:r>
            <a:r>
              <a:rPr sz="1200" spc="-5" dirty="0">
                <a:latin typeface="Microsoft Sans Serif"/>
                <a:cs typeface="Microsoft Sans Serif"/>
              </a:rPr>
              <a:t>to </a:t>
            </a:r>
            <a:r>
              <a:rPr sz="1200" spc="-305" dirty="0">
                <a:latin typeface="Microsoft Sans Serif"/>
                <a:cs typeface="Microsoft Sans Serif"/>
              </a:rPr>
              <a:t> </a:t>
            </a:r>
            <a:r>
              <a:rPr sz="1200" spc="-5" dirty="0">
                <a:latin typeface="Microsoft Sans Serif"/>
                <a:cs typeface="Microsoft Sans Serif"/>
              </a:rPr>
              <a:t>a</a:t>
            </a:r>
            <a:r>
              <a:rPr sz="1200" spc="5" dirty="0">
                <a:latin typeface="Microsoft Sans Serif"/>
                <a:cs typeface="Microsoft Sans Serif"/>
              </a:rPr>
              <a:t> </a:t>
            </a:r>
            <a:r>
              <a:rPr sz="1200" spc="-5" dirty="0">
                <a:solidFill>
                  <a:srgbClr val="FF0000"/>
                </a:solidFill>
                <a:latin typeface="Microsoft Sans Serif"/>
                <a:cs typeface="Microsoft Sans Serif"/>
              </a:rPr>
              <a:t>local</a:t>
            </a:r>
            <a:r>
              <a:rPr sz="1200" spc="10" dirty="0">
                <a:solidFill>
                  <a:srgbClr val="FF0000"/>
                </a:solidFill>
                <a:latin typeface="Microsoft Sans Serif"/>
                <a:cs typeface="Microsoft Sans Serif"/>
              </a:rPr>
              <a:t> </a:t>
            </a:r>
            <a:r>
              <a:rPr sz="1200" spc="-5" dirty="0">
                <a:solidFill>
                  <a:srgbClr val="FF0000"/>
                </a:solidFill>
                <a:latin typeface="Microsoft Sans Serif"/>
                <a:cs typeface="Microsoft Sans Serif"/>
              </a:rPr>
              <a:t>minima</a:t>
            </a:r>
            <a:r>
              <a:rPr sz="1200" spc="10" dirty="0">
                <a:solidFill>
                  <a:srgbClr val="FF0000"/>
                </a:solidFill>
                <a:latin typeface="Microsoft Sans Serif"/>
                <a:cs typeface="Microsoft Sans Serif"/>
              </a:rPr>
              <a:t> </a:t>
            </a:r>
            <a:r>
              <a:rPr sz="1200" spc="-10" dirty="0">
                <a:latin typeface="Microsoft Sans Serif"/>
                <a:cs typeface="Microsoft Sans Serif"/>
              </a:rPr>
              <a:t>in</a:t>
            </a:r>
            <a:r>
              <a:rPr sz="1200" spc="10" dirty="0">
                <a:latin typeface="Microsoft Sans Serif"/>
                <a:cs typeface="Microsoft Sans Serif"/>
              </a:rPr>
              <a:t> </a:t>
            </a:r>
            <a:r>
              <a:rPr sz="1200" spc="-5" dirty="0">
                <a:latin typeface="Microsoft Sans Serif"/>
                <a:cs typeface="Microsoft Sans Serif"/>
              </a:rPr>
              <a:t>a</a:t>
            </a:r>
            <a:r>
              <a:rPr sz="1200" spc="10" dirty="0">
                <a:latin typeface="Microsoft Sans Serif"/>
                <a:cs typeface="Microsoft Sans Serif"/>
              </a:rPr>
              <a:t> </a:t>
            </a:r>
            <a:r>
              <a:rPr sz="1200" spc="-5" dirty="0">
                <a:latin typeface="Microsoft Sans Serif"/>
                <a:cs typeface="Microsoft Sans Serif"/>
              </a:rPr>
              <a:t>finite</a:t>
            </a:r>
            <a:r>
              <a:rPr sz="1200" spc="10" dirty="0">
                <a:latin typeface="Microsoft Sans Serif"/>
                <a:cs typeface="Microsoft Sans Serif"/>
              </a:rPr>
              <a:t> </a:t>
            </a:r>
            <a:r>
              <a:rPr sz="1200" spc="-10" dirty="0">
                <a:latin typeface="Microsoft Sans Serif"/>
                <a:cs typeface="Microsoft Sans Serif"/>
              </a:rPr>
              <a:t>number</a:t>
            </a:r>
            <a:r>
              <a:rPr sz="1200" spc="10" dirty="0">
                <a:latin typeface="Microsoft Sans Serif"/>
                <a:cs typeface="Microsoft Sans Serif"/>
              </a:rPr>
              <a:t> </a:t>
            </a:r>
            <a:r>
              <a:rPr sz="1200" spc="-5" dirty="0">
                <a:latin typeface="Microsoft Sans Serif"/>
                <a:cs typeface="Microsoft Sans Serif"/>
              </a:rPr>
              <a:t>of</a:t>
            </a:r>
            <a:r>
              <a:rPr sz="1200" spc="10" dirty="0">
                <a:latin typeface="Microsoft Sans Serif"/>
                <a:cs typeface="Microsoft Sans Serif"/>
              </a:rPr>
              <a:t> </a:t>
            </a:r>
            <a:r>
              <a:rPr sz="1200" spc="-10" dirty="0">
                <a:latin typeface="Microsoft Sans Serif"/>
                <a:cs typeface="Microsoft Sans Serif"/>
              </a:rPr>
              <a:t>steps.</a:t>
            </a:r>
            <a:endParaRPr sz="12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3450590" cy="288290"/>
          </a:xfrm>
          <a:prstGeom prst="rect">
            <a:avLst/>
          </a:prstGeom>
        </p:spPr>
        <p:txBody>
          <a:bodyPr vert="horz" wrap="square" lIns="0" tIns="15240" rIns="0" bIns="0" rtlCol="0">
            <a:spAutoFit/>
          </a:bodyPr>
          <a:lstStyle/>
          <a:p>
            <a:pPr marL="12700">
              <a:lnSpc>
                <a:spcPct val="100000"/>
              </a:lnSpc>
              <a:spcBef>
                <a:spcPts val="120"/>
              </a:spcBef>
            </a:pPr>
            <a:r>
              <a:rPr spc="10" dirty="0"/>
              <a:t>Clustering and</a:t>
            </a:r>
            <a:r>
              <a:rPr spc="15" dirty="0"/>
              <a:t> </a:t>
            </a:r>
            <a:r>
              <a:rPr dirty="0"/>
              <a:t>vector</a:t>
            </a:r>
            <a:r>
              <a:rPr spc="15" dirty="0"/>
              <a:t> </a:t>
            </a:r>
            <a:r>
              <a:rPr spc="5" dirty="0"/>
              <a:t>quantization</a:t>
            </a:r>
            <a:r>
              <a:rPr spc="15" dirty="0"/>
              <a:t> </a:t>
            </a:r>
            <a:r>
              <a:rPr spc="5" dirty="0"/>
              <a:t>I</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501027" y="1313891"/>
            <a:ext cx="3667760" cy="1085215"/>
          </a:xfrm>
          <a:prstGeom prst="rect">
            <a:avLst/>
          </a:prstGeom>
        </p:spPr>
        <p:txBody>
          <a:bodyPr vert="horz" wrap="square" lIns="0" tIns="12700" rIns="0" bIns="0" rtlCol="0">
            <a:spAutoFit/>
          </a:bodyPr>
          <a:lstStyle/>
          <a:p>
            <a:pPr marL="156210" marR="234950" indent="-144145">
              <a:lnSpc>
                <a:spcPct val="110300"/>
              </a:lnSpc>
              <a:spcBef>
                <a:spcPts val="100"/>
              </a:spcBef>
              <a:buClr>
                <a:srgbClr val="3333B2"/>
              </a:buClr>
              <a:buSzPct val="91666"/>
              <a:buFont typeface="Lucida Sans Unicode"/>
              <a:buChar char="•"/>
              <a:tabLst>
                <a:tab pos="156845" algn="l"/>
              </a:tabLst>
            </a:pPr>
            <a:r>
              <a:rPr sz="1200" spc="-20" dirty="0">
                <a:latin typeface="Microsoft Sans Serif"/>
                <a:cs typeface="Microsoft Sans Serif"/>
              </a:rPr>
              <a:t>Vector</a:t>
            </a:r>
            <a:r>
              <a:rPr sz="1200" spc="5" dirty="0">
                <a:latin typeface="Microsoft Sans Serif"/>
                <a:cs typeface="Microsoft Sans Serif"/>
              </a:rPr>
              <a:t> </a:t>
            </a:r>
            <a:r>
              <a:rPr sz="1200" spc="-5" dirty="0">
                <a:latin typeface="Microsoft Sans Serif"/>
                <a:cs typeface="Microsoft Sans Serif"/>
              </a:rPr>
              <a:t>quantization</a:t>
            </a:r>
            <a:r>
              <a:rPr sz="1200" spc="5" dirty="0">
                <a:latin typeface="Microsoft Sans Serif"/>
                <a:cs typeface="Microsoft Sans Serif"/>
              </a:rPr>
              <a:t> </a:t>
            </a:r>
            <a:r>
              <a:rPr sz="1200" spc="-10" dirty="0">
                <a:latin typeface="Microsoft Sans Serif"/>
                <a:cs typeface="Microsoft Sans Serif"/>
              </a:rPr>
              <a:t>is</a:t>
            </a:r>
            <a:r>
              <a:rPr sz="1200" spc="5" dirty="0">
                <a:latin typeface="Microsoft Sans Serif"/>
                <a:cs typeface="Microsoft Sans Serif"/>
              </a:rPr>
              <a:t> </a:t>
            </a:r>
            <a:r>
              <a:rPr sz="1200" spc="-5" dirty="0">
                <a:latin typeface="Microsoft Sans Serif"/>
                <a:cs typeface="Microsoft Sans Serif"/>
              </a:rPr>
              <a:t>an</a:t>
            </a:r>
            <a:r>
              <a:rPr sz="1200" spc="10" dirty="0">
                <a:latin typeface="Microsoft Sans Serif"/>
                <a:cs typeface="Microsoft Sans Serif"/>
              </a:rPr>
              <a:t> </a:t>
            </a:r>
            <a:r>
              <a:rPr sz="1200" dirty="0">
                <a:latin typeface="Microsoft Sans Serif"/>
                <a:cs typeface="Microsoft Sans Serif"/>
              </a:rPr>
              <a:t>important</a:t>
            </a:r>
            <a:r>
              <a:rPr sz="1200" spc="5" dirty="0">
                <a:latin typeface="Microsoft Sans Serif"/>
                <a:cs typeface="Microsoft Sans Serif"/>
              </a:rPr>
              <a:t> </a:t>
            </a:r>
            <a:r>
              <a:rPr sz="1200" spc="-5" dirty="0">
                <a:latin typeface="Microsoft Sans Serif"/>
                <a:cs typeface="Microsoft Sans Serif"/>
              </a:rPr>
              <a:t>application</a:t>
            </a:r>
            <a:r>
              <a:rPr sz="1200" spc="5" dirty="0">
                <a:latin typeface="Microsoft Sans Serif"/>
                <a:cs typeface="Microsoft Sans Serif"/>
              </a:rPr>
              <a:t> </a:t>
            </a:r>
            <a:r>
              <a:rPr sz="1200" spc="-5" dirty="0">
                <a:latin typeface="Microsoft Sans Serif"/>
                <a:cs typeface="Microsoft Sans Serif"/>
              </a:rPr>
              <a:t>of </a:t>
            </a:r>
            <a:r>
              <a:rPr sz="1200" spc="-305" dirty="0">
                <a:latin typeface="Microsoft Sans Serif"/>
                <a:cs typeface="Microsoft Sans Serif"/>
              </a:rPr>
              <a:t> </a:t>
            </a:r>
            <a:r>
              <a:rPr sz="1200" spc="-5" dirty="0">
                <a:latin typeface="Microsoft Sans Serif"/>
                <a:cs typeface="Microsoft Sans Serif"/>
              </a:rPr>
              <a:t>clustering</a:t>
            </a:r>
            <a:r>
              <a:rPr sz="1200" spc="5" dirty="0">
                <a:latin typeface="Microsoft Sans Serif"/>
                <a:cs typeface="Microsoft Sans Serif"/>
              </a:rPr>
              <a:t> </a:t>
            </a:r>
            <a:r>
              <a:rPr sz="1200" spc="-10" dirty="0">
                <a:latin typeface="Microsoft Sans Serif"/>
                <a:cs typeface="Microsoft Sans Serif"/>
              </a:rPr>
              <a:t>in</a:t>
            </a:r>
            <a:r>
              <a:rPr sz="1200" spc="10" dirty="0">
                <a:latin typeface="Microsoft Sans Serif"/>
                <a:cs typeface="Microsoft Sans Serif"/>
              </a:rPr>
              <a:t> </a:t>
            </a:r>
            <a:r>
              <a:rPr sz="1200" spc="-5" dirty="0">
                <a:latin typeface="Microsoft Sans Serif"/>
                <a:cs typeface="Microsoft Sans Serif"/>
              </a:rPr>
              <a:t>engineering.</a:t>
            </a:r>
            <a:endParaRPr sz="1200">
              <a:latin typeface="Microsoft Sans Serif"/>
              <a:cs typeface="Microsoft Sans Serif"/>
            </a:endParaRPr>
          </a:p>
          <a:p>
            <a:pPr marL="156210" marR="5080" indent="-144145">
              <a:lnSpc>
                <a:spcPct val="110400"/>
              </a:lnSpc>
              <a:spcBef>
                <a:spcPts val="395"/>
              </a:spcBef>
              <a:buClr>
                <a:srgbClr val="3333B2"/>
              </a:buClr>
              <a:buSzPct val="91666"/>
              <a:buFont typeface="Lucida Sans Unicode"/>
              <a:buChar char="•"/>
              <a:tabLst>
                <a:tab pos="156845" algn="l"/>
              </a:tabLst>
            </a:pPr>
            <a:r>
              <a:rPr sz="1200" spc="-5" dirty="0">
                <a:latin typeface="Microsoft Sans Serif"/>
                <a:cs typeface="Microsoft Sans Serif"/>
              </a:rPr>
              <a:t>The</a:t>
            </a:r>
            <a:r>
              <a:rPr sz="1200" spc="15" dirty="0">
                <a:latin typeface="Microsoft Sans Serif"/>
                <a:cs typeface="Microsoft Sans Serif"/>
              </a:rPr>
              <a:t> </a:t>
            </a:r>
            <a:r>
              <a:rPr sz="1200" spc="-5" dirty="0">
                <a:latin typeface="Microsoft Sans Serif"/>
                <a:cs typeface="Microsoft Sans Serif"/>
              </a:rPr>
              <a:t>K-means</a:t>
            </a:r>
            <a:r>
              <a:rPr sz="1200" spc="15" dirty="0">
                <a:latin typeface="Microsoft Sans Serif"/>
                <a:cs typeface="Microsoft Sans Serif"/>
              </a:rPr>
              <a:t> </a:t>
            </a:r>
            <a:r>
              <a:rPr sz="1200" spc="-10" dirty="0">
                <a:latin typeface="Microsoft Sans Serif"/>
                <a:cs typeface="Microsoft Sans Serif"/>
              </a:rPr>
              <a:t>is</a:t>
            </a:r>
            <a:r>
              <a:rPr sz="1200" spc="15" dirty="0">
                <a:latin typeface="Microsoft Sans Serif"/>
                <a:cs typeface="Microsoft Sans Serif"/>
              </a:rPr>
              <a:t> </a:t>
            </a:r>
            <a:r>
              <a:rPr sz="1200" spc="-10" dirty="0">
                <a:latin typeface="Microsoft Sans Serif"/>
                <a:cs typeface="Microsoft Sans Serif"/>
              </a:rPr>
              <a:t>equivalent</a:t>
            </a:r>
            <a:r>
              <a:rPr sz="1200" spc="15" dirty="0">
                <a:latin typeface="Microsoft Sans Serif"/>
                <a:cs typeface="Microsoft Sans Serif"/>
              </a:rPr>
              <a:t> </a:t>
            </a:r>
            <a:r>
              <a:rPr sz="1200" spc="-5" dirty="0">
                <a:latin typeface="Microsoft Sans Serif"/>
                <a:cs typeface="Microsoft Sans Serif"/>
              </a:rPr>
              <a:t>to</a:t>
            </a:r>
            <a:r>
              <a:rPr sz="1200" spc="15" dirty="0">
                <a:latin typeface="Microsoft Sans Serif"/>
                <a:cs typeface="Microsoft Sans Serif"/>
              </a:rPr>
              <a:t> </a:t>
            </a:r>
            <a:r>
              <a:rPr sz="1200" spc="-5" dirty="0">
                <a:latin typeface="Microsoft Sans Serif"/>
                <a:cs typeface="Microsoft Sans Serif"/>
              </a:rPr>
              <a:t>the</a:t>
            </a:r>
            <a:r>
              <a:rPr sz="1200" spc="15" dirty="0">
                <a:latin typeface="Microsoft Sans Serif"/>
                <a:cs typeface="Microsoft Sans Serif"/>
              </a:rPr>
              <a:t> </a:t>
            </a:r>
            <a:r>
              <a:rPr sz="1200" spc="-10" dirty="0">
                <a:latin typeface="Microsoft Sans Serif"/>
                <a:cs typeface="Microsoft Sans Serif"/>
              </a:rPr>
              <a:t>“Linde-Buze-Gray” </a:t>
            </a:r>
            <a:r>
              <a:rPr sz="1200" spc="-305" dirty="0">
                <a:latin typeface="Microsoft Sans Serif"/>
                <a:cs typeface="Microsoft Sans Serif"/>
              </a:rPr>
              <a:t> </a:t>
            </a:r>
            <a:r>
              <a:rPr sz="1200" spc="-5" dirty="0">
                <a:latin typeface="Microsoft Sans Serif"/>
                <a:cs typeface="Microsoft Sans Serif"/>
              </a:rPr>
              <a:t>(LBG)</a:t>
            </a:r>
            <a:r>
              <a:rPr sz="1200" spc="5" dirty="0">
                <a:latin typeface="Microsoft Sans Serif"/>
                <a:cs typeface="Microsoft Sans Serif"/>
              </a:rPr>
              <a:t> </a:t>
            </a:r>
            <a:r>
              <a:rPr sz="1200" spc="-5" dirty="0">
                <a:latin typeface="Microsoft Sans Serif"/>
                <a:cs typeface="Microsoft Sans Serif"/>
              </a:rPr>
              <a:t>algorithm</a:t>
            </a:r>
            <a:r>
              <a:rPr sz="1200" spc="10" dirty="0">
                <a:latin typeface="Microsoft Sans Serif"/>
                <a:cs typeface="Microsoft Sans Serif"/>
              </a:rPr>
              <a:t> </a:t>
            </a:r>
            <a:r>
              <a:rPr sz="1200" spc="-5" dirty="0">
                <a:latin typeface="Microsoft Sans Serif"/>
                <a:cs typeface="Microsoft Sans Serif"/>
              </a:rPr>
              <a:t>commonly</a:t>
            </a:r>
            <a:r>
              <a:rPr sz="1200" spc="10" dirty="0">
                <a:latin typeface="Microsoft Sans Serif"/>
                <a:cs typeface="Microsoft Sans Serif"/>
              </a:rPr>
              <a:t> </a:t>
            </a:r>
            <a:r>
              <a:rPr sz="1200" spc="-10" dirty="0">
                <a:latin typeface="Microsoft Sans Serif"/>
                <a:cs typeface="Microsoft Sans Serif"/>
              </a:rPr>
              <a:t>known</a:t>
            </a:r>
            <a:r>
              <a:rPr sz="1200" spc="10" dirty="0">
                <a:latin typeface="Microsoft Sans Serif"/>
                <a:cs typeface="Microsoft Sans Serif"/>
              </a:rPr>
              <a:t> </a:t>
            </a:r>
            <a:r>
              <a:rPr sz="1200" spc="-10" dirty="0">
                <a:latin typeface="Microsoft Sans Serif"/>
                <a:cs typeface="Microsoft Sans Serif"/>
              </a:rPr>
              <a:t>in</a:t>
            </a:r>
            <a:r>
              <a:rPr sz="1200" spc="10" dirty="0">
                <a:latin typeface="Microsoft Sans Serif"/>
                <a:cs typeface="Microsoft Sans Serif"/>
              </a:rPr>
              <a:t> </a:t>
            </a:r>
            <a:r>
              <a:rPr sz="1200" spc="-10" dirty="0">
                <a:latin typeface="Microsoft Sans Serif"/>
                <a:cs typeface="Microsoft Sans Serif"/>
              </a:rPr>
              <a:t>vector </a:t>
            </a:r>
            <a:r>
              <a:rPr sz="1200" spc="-5" dirty="0">
                <a:latin typeface="Microsoft Sans Serif"/>
                <a:cs typeface="Microsoft Sans Serif"/>
              </a:rPr>
              <a:t> quantization.</a:t>
            </a:r>
            <a:endParaRPr sz="1200">
              <a:latin typeface="Microsoft Sans Serif"/>
              <a:cs typeface="Microsoft Sans Serif"/>
            </a:endParaRPr>
          </a:p>
        </p:txBody>
      </p:sp>
    </p:spTree>
  </p:cSld>
  <p:clrMapOvr>
    <a:masterClrMapping/>
  </p:clrMapOvr>
  <p:transition>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3510915" cy="288290"/>
          </a:xfrm>
          <a:prstGeom prst="rect">
            <a:avLst/>
          </a:prstGeom>
        </p:spPr>
        <p:txBody>
          <a:bodyPr vert="horz" wrap="square" lIns="0" tIns="15240" rIns="0" bIns="0" rtlCol="0">
            <a:spAutoFit/>
          </a:bodyPr>
          <a:lstStyle/>
          <a:p>
            <a:pPr marL="12700">
              <a:lnSpc>
                <a:spcPct val="100000"/>
              </a:lnSpc>
              <a:spcBef>
                <a:spcPts val="120"/>
              </a:spcBef>
            </a:pPr>
            <a:r>
              <a:rPr spc="10" dirty="0"/>
              <a:t>Clustering and</a:t>
            </a:r>
            <a:r>
              <a:rPr spc="15" dirty="0"/>
              <a:t> </a:t>
            </a:r>
            <a:r>
              <a:rPr dirty="0"/>
              <a:t>vector</a:t>
            </a:r>
            <a:r>
              <a:rPr spc="15" dirty="0"/>
              <a:t> </a:t>
            </a:r>
            <a:r>
              <a:rPr spc="5" dirty="0"/>
              <a:t>quantization</a:t>
            </a:r>
            <a:r>
              <a:rPr spc="15" dirty="0"/>
              <a:t> </a:t>
            </a:r>
            <a:r>
              <a:rPr spc="5" dirty="0"/>
              <a:t>II</a:t>
            </a:r>
          </a:p>
        </p:txBody>
      </p:sp>
      <p:sp>
        <p:nvSpPr>
          <p:cNvPr id="3" name="object 3"/>
          <p:cNvSpPr/>
          <p:nvPr/>
        </p:nvSpPr>
        <p:spPr>
          <a:xfrm>
            <a:off x="0" y="466344"/>
            <a:ext cx="4608195" cy="12700"/>
          </a:xfrm>
          <a:custGeom>
            <a:avLst/>
            <a:gdLst/>
            <a:ahLst/>
            <a:cxnLst/>
            <a:rect l="l" t="t" r="r" b="b"/>
            <a:pathLst>
              <a:path w="4608195" h="12700">
                <a:moveTo>
                  <a:pt x="0" y="12649"/>
                </a:moveTo>
                <a:lnTo>
                  <a:pt x="4608004" y="12649"/>
                </a:lnTo>
                <a:lnTo>
                  <a:pt x="4608004" y="0"/>
                </a:lnTo>
                <a:lnTo>
                  <a:pt x="0" y="0"/>
                </a:lnTo>
                <a:lnTo>
                  <a:pt x="0" y="12649"/>
                </a:lnTo>
                <a:close/>
              </a:path>
            </a:pathLst>
          </a:custGeom>
          <a:solidFill>
            <a:srgbClr val="CC0000"/>
          </a:solidFill>
        </p:spPr>
        <p:txBody>
          <a:bodyPr wrap="square" lIns="0" tIns="0" rIns="0" bIns="0" rtlCol="0"/>
          <a:lstStyle/>
          <a:p>
            <a:endParaRPr/>
          </a:p>
        </p:txBody>
      </p:sp>
      <p:sp>
        <p:nvSpPr>
          <p:cNvPr id="4" name="object 4"/>
          <p:cNvSpPr txBox="1"/>
          <p:nvPr/>
        </p:nvSpPr>
        <p:spPr>
          <a:xfrm>
            <a:off x="488327" y="708378"/>
            <a:ext cx="3801745" cy="1370330"/>
          </a:xfrm>
          <a:prstGeom prst="rect">
            <a:avLst/>
          </a:prstGeom>
        </p:spPr>
        <p:txBody>
          <a:bodyPr vert="horz" wrap="square" lIns="0" tIns="5715" rIns="0" bIns="0" rtlCol="0">
            <a:spAutoFit/>
          </a:bodyPr>
          <a:lstStyle/>
          <a:p>
            <a:pPr marL="168910" marR="226060" indent="-144145">
              <a:lnSpc>
                <a:spcPct val="103499"/>
              </a:lnSpc>
              <a:spcBef>
                <a:spcPts val="45"/>
              </a:spcBef>
              <a:buClr>
                <a:srgbClr val="3333B2"/>
              </a:buClr>
              <a:buSzPct val="91666"/>
              <a:buFont typeface="Lucida Sans Unicode"/>
              <a:buChar char="•"/>
              <a:tabLst>
                <a:tab pos="169545" algn="l"/>
              </a:tabLst>
            </a:pPr>
            <a:r>
              <a:rPr sz="1200" spc="-20" dirty="0">
                <a:latin typeface="Microsoft Sans Serif"/>
                <a:cs typeface="Microsoft Sans Serif"/>
              </a:rPr>
              <a:t>Vector</a:t>
            </a:r>
            <a:r>
              <a:rPr sz="1200" spc="10" dirty="0">
                <a:latin typeface="Microsoft Sans Serif"/>
                <a:cs typeface="Microsoft Sans Serif"/>
              </a:rPr>
              <a:t> </a:t>
            </a:r>
            <a:r>
              <a:rPr sz="1200" spc="-5" dirty="0">
                <a:latin typeface="Microsoft Sans Serif"/>
                <a:cs typeface="Microsoft Sans Serif"/>
              </a:rPr>
              <a:t>quantization</a:t>
            </a:r>
            <a:r>
              <a:rPr sz="1200" spc="10" dirty="0">
                <a:latin typeface="Microsoft Sans Serif"/>
                <a:cs typeface="Microsoft Sans Serif"/>
              </a:rPr>
              <a:t> </a:t>
            </a:r>
            <a:r>
              <a:rPr sz="1200" spc="-10" dirty="0">
                <a:latin typeface="Microsoft Sans Serif"/>
                <a:cs typeface="Microsoft Sans Serif"/>
              </a:rPr>
              <a:t>is</a:t>
            </a:r>
            <a:r>
              <a:rPr sz="1200" spc="10" dirty="0">
                <a:latin typeface="Microsoft Sans Serif"/>
                <a:cs typeface="Microsoft Sans Serif"/>
              </a:rPr>
              <a:t> </a:t>
            </a:r>
            <a:r>
              <a:rPr sz="1200" spc="-5" dirty="0">
                <a:latin typeface="Microsoft Sans Serif"/>
                <a:cs typeface="Microsoft Sans Serif"/>
              </a:rPr>
              <a:t>a</a:t>
            </a:r>
            <a:r>
              <a:rPr sz="1200" spc="10" dirty="0">
                <a:latin typeface="Microsoft Sans Serif"/>
                <a:cs typeface="Microsoft Sans Serif"/>
              </a:rPr>
              <a:t> </a:t>
            </a:r>
            <a:r>
              <a:rPr sz="1200" spc="-10" dirty="0">
                <a:latin typeface="Microsoft Sans Serif"/>
                <a:cs typeface="Microsoft Sans Serif"/>
              </a:rPr>
              <a:t>form</a:t>
            </a:r>
            <a:r>
              <a:rPr sz="1200" spc="10" dirty="0">
                <a:latin typeface="Microsoft Sans Serif"/>
                <a:cs typeface="Microsoft Sans Serif"/>
              </a:rPr>
              <a:t> </a:t>
            </a:r>
            <a:r>
              <a:rPr sz="1200" spc="-5" dirty="0">
                <a:latin typeface="Microsoft Sans Serif"/>
                <a:cs typeface="Microsoft Sans Serif"/>
              </a:rPr>
              <a:t>of</a:t>
            </a:r>
            <a:r>
              <a:rPr sz="1200" spc="10" dirty="0">
                <a:latin typeface="Microsoft Sans Serif"/>
                <a:cs typeface="Microsoft Sans Serif"/>
              </a:rPr>
              <a:t> </a:t>
            </a:r>
            <a:r>
              <a:rPr sz="1200" spc="-5" dirty="0">
                <a:latin typeface="Microsoft Sans Serif"/>
                <a:cs typeface="Microsoft Sans Serif"/>
              </a:rPr>
              <a:t>clustering</a:t>
            </a:r>
            <a:r>
              <a:rPr sz="1200" spc="10" dirty="0">
                <a:latin typeface="Microsoft Sans Serif"/>
                <a:cs typeface="Microsoft Sans Serif"/>
              </a:rPr>
              <a:t> </a:t>
            </a:r>
            <a:r>
              <a:rPr sz="1200" spc="-5" dirty="0">
                <a:latin typeface="Microsoft Sans Serif"/>
                <a:cs typeface="Microsoft Sans Serif"/>
              </a:rPr>
              <a:t>aimed</a:t>
            </a:r>
            <a:r>
              <a:rPr sz="1200" spc="10" dirty="0">
                <a:latin typeface="Microsoft Sans Serif"/>
                <a:cs typeface="Microsoft Sans Serif"/>
              </a:rPr>
              <a:t> </a:t>
            </a:r>
            <a:r>
              <a:rPr sz="1200" spc="-5" dirty="0">
                <a:latin typeface="Microsoft Sans Serif"/>
                <a:cs typeface="Microsoft Sans Serif"/>
              </a:rPr>
              <a:t>at </a:t>
            </a:r>
            <a:r>
              <a:rPr sz="1200" spc="-300" dirty="0">
                <a:latin typeface="Microsoft Sans Serif"/>
                <a:cs typeface="Microsoft Sans Serif"/>
              </a:rPr>
              <a:t> </a:t>
            </a:r>
            <a:r>
              <a:rPr sz="1200" spc="-5" dirty="0">
                <a:solidFill>
                  <a:srgbClr val="FF0000"/>
                </a:solidFill>
                <a:latin typeface="Microsoft Sans Serif"/>
                <a:cs typeface="Microsoft Sans Serif"/>
              </a:rPr>
              <a:t>lossy</a:t>
            </a:r>
            <a:r>
              <a:rPr sz="1200" spc="5" dirty="0">
                <a:solidFill>
                  <a:srgbClr val="FF0000"/>
                </a:solidFill>
                <a:latin typeface="Microsoft Sans Serif"/>
                <a:cs typeface="Microsoft Sans Serif"/>
              </a:rPr>
              <a:t> </a:t>
            </a:r>
            <a:r>
              <a:rPr sz="1200" spc="-5" dirty="0">
                <a:solidFill>
                  <a:srgbClr val="FF0000"/>
                </a:solidFill>
                <a:latin typeface="Microsoft Sans Serif"/>
                <a:cs typeface="Microsoft Sans Serif"/>
              </a:rPr>
              <a:t>data</a:t>
            </a:r>
            <a:r>
              <a:rPr sz="1200" spc="10" dirty="0">
                <a:solidFill>
                  <a:srgbClr val="FF0000"/>
                </a:solidFill>
                <a:latin typeface="Microsoft Sans Serif"/>
                <a:cs typeface="Microsoft Sans Serif"/>
              </a:rPr>
              <a:t> </a:t>
            </a:r>
            <a:r>
              <a:rPr sz="1200" spc="-5" dirty="0">
                <a:solidFill>
                  <a:srgbClr val="FF0000"/>
                </a:solidFill>
                <a:latin typeface="Microsoft Sans Serif"/>
                <a:cs typeface="Microsoft Sans Serif"/>
              </a:rPr>
              <a:t>compression</a:t>
            </a:r>
            <a:r>
              <a:rPr sz="1200" spc="-5" dirty="0">
                <a:latin typeface="Microsoft Sans Serif"/>
                <a:cs typeface="Microsoft Sans Serif"/>
              </a:rPr>
              <a:t>.</a:t>
            </a:r>
            <a:endParaRPr sz="1200">
              <a:latin typeface="Microsoft Sans Serif"/>
              <a:cs typeface="Microsoft Sans Serif"/>
            </a:endParaRPr>
          </a:p>
          <a:p>
            <a:pPr marL="466090" marR="43180" indent="-142240">
              <a:lnSpc>
                <a:spcPct val="112900"/>
              </a:lnSpc>
              <a:spcBef>
                <a:spcPts val="210"/>
              </a:spcBef>
            </a:pPr>
            <a:r>
              <a:rPr sz="900" spc="502" baseline="13888" dirty="0">
                <a:solidFill>
                  <a:srgbClr val="3333B2"/>
                </a:solidFill>
                <a:latin typeface="Lucida Sans Unicode"/>
                <a:cs typeface="Lucida Sans Unicode"/>
              </a:rPr>
              <a:t>)</a:t>
            </a:r>
            <a:r>
              <a:rPr sz="900" spc="577" baseline="13888" dirty="0">
                <a:solidFill>
                  <a:srgbClr val="3333B2"/>
                </a:solidFill>
                <a:latin typeface="Lucida Sans Unicode"/>
                <a:cs typeface="Lucida Sans Unicode"/>
              </a:rPr>
              <a:t> </a:t>
            </a:r>
            <a:r>
              <a:rPr sz="1100" spc="-5" dirty="0">
                <a:latin typeface="Microsoft Sans Serif"/>
                <a:cs typeface="Microsoft Sans Serif"/>
              </a:rPr>
              <a:t>Idea:</a:t>
            </a:r>
            <a:r>
              <a:rPr sz="1100" spc="75" dirty="0">
                <a:latin typeface="Microsoft Sans Serif"/>
                <a:cs typeface="Microsoft Sans Serif"/>
              </a:rPr>
              <a:t> </a:t>
            </a:r>
            <a:r>
              <a:rPr sz="1100" spc="-10" dirty="0">
                <a:latin typeface="Microsoft Sans Serif"/>
                <a:cs typeface="Microsoft Sans Serif"/>
              </a:rPr>
              <a:t>The</a:t>
            </a:r>
            <a:r>
              <a:rPr sz="1100" spc="5" dirty="0">
                <a:latin typeface="Microsoft Sans Serif"/>
                <a:cs typeface="Microsoft Sans Serif"/>
              </a:rPr>
              <a:t> </a:t>
            </a:r>
            <a:r>
              <a:rPr sz="1100" spc="-5" dirty="0">
                <a:latin typeface="Microsoft Sans Serif"/>
                <a:cs typeface="Microsoft Sans Serif"/>
              </a:rPr>
              <a:t>centroids</a:t>
            </a:r>
            <a:r>
              <a:rPr sz="1100" spc="5" dirty="0">
                <a:latin typeface="Microsoft Sans Serif"/>
                <a:cs typeface="Microsoft Sans Serif"/>
              </a:rPr>
              <a:t> </a:t>
            </a:r>
            <a:r>
              <a:rPr sz="1100" spc="-5" dirty="0">
                <a:latin typeface="Microsoft Sans Serif"/>
                <a:cs typeface="Microsoft Sans Serif"/>
              </a:rPr>
              <a:t>are</a:t>
            </a:r>
            <a:r>
              <a:rPr sz="1100" spc="5" dirty="0">
                <a:latin typeface="Microsoft Sans Serif"/>
                <a:cs typeface="Microsoft Sans Serif"/>
              </a:rPr>
              <a:t> </a:t>
            </a:r>
            <a:r>
              <a:rPr sz="1100" spc="-10" dirty="0">
                <a:latin typeface="Microsoft Sans Serif"/>
                <a:cs typeface="Microsoft Sans Serif"/>
              </a:rPr>
              <a:t>known</a:t>
            </a:r>
            <a:r>
              <a:rPr sz="1100" spc="5" dirty="0">
                <a:latin typeface="Microsoft Sans Serif"/>
                <a:cs typeface="Microsoft Sans Serif"/>
              </a:rPr>
              <a:t> </a:t>
            </a:r>
            <a:r>
              <a:rPr sz="1100" spc="-5" dirty="0">
                <a:latin typeface="Microsoft Sans Serif"/>
                <a:cs typeface="Microsoft Sans Serif"/>
              </a:rPr>
              <a:t>both</a:t>
            </a:r>
            <a:r>
              <a:rPr sz="1100" spc="5" dirty="0">
                <a:latin typeface="Microsoft Sans Serif"/>
                <a:cs typeface="Microsoft Sans Serif"/>
              </a:rPr>
              <a:t> </a:t>
            </a:r>
            <a:r>
              <a:rPr sz="1100" spc="-20" dirty="0">
                <a:latin typeface="Microsoft Sans Serif"/>
                <a:cs typeface="Microsoft Sans Serif"/>
              </a:rPr>
              <a:t>by</a:t>
            </a:r>
            <a:r>
              <a:rPr sz="1100" spc="10" dirty="0">
                <a:latin typeface="Microsoft Sans Serif"/>
                <a:cs typeface="Microsoft Sans Serif"/>
              </a:rPr>
              <a:t> </a:t>
            </a:r>
            <a:r>
              <a:rPr sz="1100" spc="-5" dirty="0">
                <a:latin typeface="Microsoft Sans Serif"/>
                <a:cs typeface="Microsoft Sans Serif"/>
              </a:rPr>
              <a:t>the</a:t>
            </a:r>
            <a:r>
              <a:rPr sz="1100" spc="5" dirty="0">
                <a:latin typeface="Microsoft Sans Serif"/>
                <a:cs typeface="Microsoft Sans Serif"/>
              </a:rPr>
              <a:t> </a:t>
            </a:r>
            <a:r>
              <a:rPr sz="1100" spc="-5" dirty="0">
                <a:latin typeface="Microsoft Sans Serif"/>
                <a:cs typeface="Microsoft Sans Serif"/>
              </a:rPr>
              <a:t>encoder </a:t>
            </a:r>
            <a:r>
              <a:rPr sz="1100" dirty="0">
                <a:latin typeface="Microsoft Sans Serif"/>
                <a:cs typeface="Microsoft Sans Serif"/>
              </a:rPr>
              <a:t> </a:t>
            </a:r>
            <a:r>
              <a:rPr sz="1100" spc="-10" dirty="0">
                <a:latin typeface="Microsoft Sans Serif"/>
                <a:cs typeface="Microsoft Sans Serif"/>
              </a:rPr>
              <a:t>and </a:t>
            </a:r>
            <a:r>
              <a:rPr sz="1100" spc="-15" dirty="0">
                <a:latin typeface="Microsoft Sans Serif"/>
                <a:cs typeface="Microsoft Sans Serif"/>
              </a:rPr>
              <a:t>decoder.</a:t>
            </a:r>
            <a:r>
              <a:rPr sz="1100" spc="-10" dirty="0">
                <a:latin typeface="Microsoft Sans Serif"/>
                <a:cs typeface="Microsoft Sans Serif"/>
              </a:rPr>
              <a:t> </a:t>
            </a:r>
            <a:r>
              <a:rPr sz="1100" spc="-5" dirty="0">
                <a:latin typeface="Microsoft Sans Serif"/>
                <a:cs typeface="Microsoft Sans Serif"/>
              </a:rPr>
              <a:t>Instead of </a:t>
            </a:r>
            <a:r>
              <a:rPr sz="1100" spc="-10" dirty="0">
                <a:latin typeface="Microsoft Sans Serif"/>
                <a:cs typeface="Microsoft Sans Serif"/>
              </a:rPr>
              <a:t>transmit </a:t>
            </a:r>
            <a:r>
              <a:rPr sz="1100" spc="-5" dirty="0">
                <a:latin typeface="Microsoft Sans Serif"/>
                <a:cs typeface="Microsoft Sans Serif"/>
              </a:rPr>
              <a:t>the data, </a:t>
            </a:r>
            <a:r>
              <a:rPr sz="1100" spc="-10" dirty="0">
                <a:latin typeface="Microsoft Sans Serif"/>
                <a:cs typeface="Microsoft Sans Serif"/>
              </a:rPr>
              <a:t>send </a:t>
            </a:r>
            <a:r>
              <a:rPr sz="1100" spc="-5" dirty="0">
                <a:latin typeface="Microsoft Sans Serif"/>
                <a:cs typeface="Microsoft Sans Serif"/>
              </a:rPr>
              <a:t>the </a:t>
            </a:r>
            <a:r>
              <a:rPr sz="1100" dirty="0">
                <a:latin typeface="Microsoft Sans Serif"/>
                <a:cs typeface="Microsoft Sans Serif"/>
              </a:rPr>
              <a:t> </a:t>
            </a:r>
            <a:r>
              <a:rPr sz="1100" spc="-15" dirty="0">
                <a:latin typeface="Microsoft Sans Serif"/>
                <a:cs typeface="Microsoft Sans Serif"/>
              </a:rPr>
              <a:t>index</a:t>
            </a:r>
            <a:r>
              <a:rPr sz="1100" spc="5" dirty="0">
                <a:latin typeface="Microsoft Sans Serif"/>
                <a:cs typeface="Microsoft Sans Serif"/>
              </a:rPr>
              <a:t> </a:t>
            </a:r>
            <a:r>
              <a:rPr sz="1100" spc="-5" dirty="0">
                <a:latin typeface="Microsoft Sans Serif"/>
                <a:cs typeface="Microsoft Sans Serif"/>
              </a:rPr>
              <a:t>of</a:t>
            </a:r>
            <a:r>
              <a:rPr sz="1100" spc="5" dirty="0">
                <a:latin typeface="Microsoft Sans Serif"/>
                <a:cs typeface="Microsoft Sans Serif"/>
              </a:rPr>
              <a:t> </a:t>
            </a:r>
            <a:r>
              <a:rPr sz="1100" spc="-5" dirty="0">
                <a:latin typeface="Microsoft Sans Serif"/>
                <a:cs typeface="Microsoft Sans Serif"/>
              </a:rPr>
              <a:t>the</a:t>
            </a:r>
            <a:r>
              <a:rPr sz="1100" spc="5" dirty="0">
                <a:latin typeface="Microsoft Sans Serif"/>
                <a:cs typeface="Microsoft Sans Serif"/>
              </a:rPr>
              <a:t> </a:t>
            </a:r>
            <a:r>
              <a:rPr sz="1100" spc="-5" dirty="0">
                <a:latin typeface="Microsoft Sans Serif"/>
                <a:cs typeface="Microsoft Sans Serif"/>
              </a:rPr>
              <a:t>centroid</a:t>
            </a:r>
            <a:r>
              <a:rPr sz="1100" spc="5" dirty="0">
                <a:latin typeface="Microsoft Sans Serif"/>
                <a:cs typeface="Microsoft Sans Serif"/>
              </a:rPr>
              <a:t> </a:t>
            </a:r>
            <a:r>
              <a:rPr sz="1100" spc="-5" dirty="0">
                <a:latin typeface="Microsoft Sans Serif"/>
                <a:cs typeface="Microsoft Sans Serif"/>
              </a:rPr>
              <a:t>that</a:t>
            </a:r>
            <a:r>
              <a:rPr sz="1100" spc="5" dirty="0">
                <a:latin typeface="Microsoft Sans Serif"/>
                <a:cs typeface="Microsoft Sans Serif"/>
              </a:rPr>
              <a:t> </a:t>
            </a:r>
            <a:r>
              <a:rPr sz="1100" spc="-10" dirty="0">
                <a:latin typeface="Microsoft Sans Serif"/>
                <a:cs typeface="Microsoft Sans Serif"/>
              </a:rPr>
              <a:t>is</a:t>
            </a:r>
            <a:r>
              <a:rPr sz="1100" spc="5" dirty="0">
                <a:latin typeface="Microsoft Sans Serif"/>
                <a:cs typeface="Microsoft Sans Serif"/>
              </a:rPr>
              <a:t> </a:t>
            </a:r>
            <a:r>
              <a:rPr sz="1100" spc="-5" dirty="0">
                <a:latin typeface="Microsoft Sans Serif"/>
                <a:cs typeface="Microsoft Sans Serif"/>
              </a:rPr>
              <a:t>nearest.</a:t>
            </a:r>
            <a:r>
              <a:rPr sz="1100" spc="75" dirty="0">
                <a:latin typeface="Microsoft Sans Serif"/>
                <a:cs typeface="Microsoft Sans Serif"/>
              </a:rPr>
              <a:t> </a:t>
            </a:r>
            <a:r>
              <a:rPr sz="1100" spc="-5" dirty="0">
                <a:latin typeface="Microsoft Sans Serif"/>
                <a:cs typeface="Microsoft Sans Serif"/>
              </a:rPr>
              <a:t>At</a:t>
            </a:r>
            <a:r>
              <a:rPr sz="1100" spc="5" dirty="0">
                <a:latin typeface="Microsoft Sans Serif"/>
                <a:cs typeface="Microsoft Sans Serif"/>
              </a:rPr>
              <a:t> </a:t>
            </a:r>
            <a:r>
              <a:rPr sz="1100" spc="-5" dirty="0">
                <a:latin typeface="Microsoft Sans Serif"/>
                <a:cs typeface="Microsoft Sans Serif"/>
              </a:rPr>
              <a:t>the</a:t>
            </a:r>
            <a:r>
              <a:rPr sz="1100" spc="5" dirty="0">
                <a:latin typeface="Microsoft Sans Serif"/>
                <a:cs typeface="Microsoft Sans Serif"/>
              </a:rPr>
              <a:t> </a:t>
            </a:r>
            <a:r>
              <a:rPr sz="1100" spc="-5" dirty="0">
                <a:latin typeface="Microsoft Sans Serif"/>
                <a:cs typeface="Microsoft Sans Serif"/>
              </a:rPr>
              <a:t>decoder </a:t>
            </a:r>
            <a:r>
              <a:rPr sz="1100" dirty="0">
                <a:latin typeface="Microsoft Sans Serif"/>
                <a:cs typeface="Microsoft Sans Serif"/>
              </a:rPr>
              <a:t> </a:t>
            </a:r>
            <a:r>
              <a:rPr sz="1100" spc="-5" dirty="0">
                <a:latin typeface="Microsoft Sans Serif"/>
                <a:cs typeface="Microsoft Sans Serif"/>
              </a:rPr>
              <a:t>end,</a:t>
            </a:r>
            <a:r>
              <a:rPr sz="1100" spc="5" dirty="0">
                <a:latin typeface="Microsoft Sans Serif"/>
                <a:cs typeface="Microsoft Sans Serif"/>
              </a:rPr>
              <a:t> </a:t>
            </a:r>
            <a:r>
              <a:rPr sz="1100" spc="-5" dirty="0">
                <a:latin typeface="Microsoft Sans Serif"/>
                <a:cs typeface="Microsoft Sans Serif"/>
              </a:rPr>
              <a:t>use</a:t>
            </a:r>
            <a:r>
              <a:rPr sz="1100" spc="5" dirty="0">
                <a:latin typeface="Microsoft Sans Serif"/>
                <a:cs typeface="Microsoft Sans Serif"/>
              </a:rPr>
              <a:t> </a:t>
            </a:r>
            <a:r>
              <a:rPr sz="1100" spc="-5" dirty="0">
                <a:latin typeface="Microsoft Sans Serif"/>
                <a:cs typeface="Microsoft Sans Serif"/>
              </a:rPr>
              <a:t>the</a:t>
            </a:r>
            <a:r>
              <a:rPr sz="1100" spc="10" dirty="0">
                <a:latin typeface="Microsoft Sans Serif"/>
                <a:cs typeface="Microsoft Sans Serif"/>
              </a:rPr>
              <a:t> </a:t>
            </a:r>
            <a:r>
              <a:rPr sz="1100" spc="-5" dirty="0">
                <a:latin typeface="Microsoft Sans Serif"/>
                <a:cs typeface="Microsoft Sans Serif"/>
              </a:rPr>
              <a:t>centroid</a:t>
            </a:r>
            <a:r>
              <a:rPr sz="1100" spc="5" dirty="0">
                <a:latin typeface="Microsoft Sans Serif"/>
                <a:cs typeface="Microsoft Sans Serif"/>
              </a:rPr>
              <a:t> </a:t>
            </a:r>
            <a:r>
              <a:rPr sz="1100" spc="-10" dirty="0">
                <a:latin typeface="Microsoft Sans Serif"/>
                <a:cs typeface="Microsoft Sans Serif"/>
              </a:rPr>
              <a:t>itself</a:t>
            </a:r>
            <a:r>
              <a:rPr sz="1100" spc="5" dirty="0">
                <a:latin typeface="Microsoft Sans Serif"/>
                <a:cs typeface="Microsoft Sans Serif"/>
              </a:rPr>
              <a:t> </a:t>
            </a:r>
            <a:r>
              <a:rPr sz="1100" spc="-5" dirty="0">
                <a:latin typeface="Microsoft Sans Serif"/>
                <a:cs typeface="Microsoft Sans Serif"/>
              </a:rPr>
              <a:t>as</a:t>
            </a:r>
            <a:r>
              <a:rPr sz="1100" spc="10" dirty="0">
                <a:latin typeface="Microsoft Sans Serif"/>
                <a:cs typeface="Microsoft Sans Serif"/>
              </a:rPr>
              <a:t> </a:t>
            </a:r>
            <a:r>
              <a:rPr sz="1100" spc="-10" dirty="0">
                <a:latin typeface="Microsoft Sans Serif"/>
                <a:cs typeface="Microsoft Sans Serif"/>
              </a:rPr>
              <a:t>an</a:t>
            </a:r>
            <a:r>
              <a:rPr sz="1100" spc="5" dirty="0">
                <a:latin typeface="Microsoft Sans Serif"/>
                <a:cs typeface="Microsoft Sans Serif"/>
              </a:rPr>
              <a:t> </a:t>
            </a:r>
            <a:r>
              <a:rPr sz="1100" spc="-10" dirty="0">
                <a:latin typeface="Microsoft Sans Serif"/>
                <a:cs typeface="Microsoft Sans Serif"/>
              </a:rPr>
              <a:t>approximation</a:t>
            </a:r>
            <a:r>
              <a:rPr sz="1100" spc="5" dirty="0">
                <a:latin typeface="Microsoft Sans Serif"/>
                <a:cs typeface="Microsoft Sans Serif"/>
              </a:rPr>
              <a:t> </a:t>
            </a:r>
            <a:r>
              <a:rPr sz="1100" spc="-5" dirty="0">
                <a:latin typeface="Microsoft Sans Serif"/>
                <a:cs typeface="Microsoft Sans Serif"/>
              </a:rPr>
              <a:t>to</a:t>
            </a:r>
            <a:r>
              <a:rPr sz="1100" spc="10" dirty="0">
                <a:latin typeface="Microsoft Sans Serif"/>
                <a:cs typeface="Microsoft Sans Serif"/>
              </a:rPr>
              <a:t> </a:t>
            </a:r>
            <a:r>
              <a:rPr sz="1100" spc="-5" dirty="0">
                <a:latin typeface="Microsoft Sans Serif"/>
                <a:cs typeface="Microsoft Sans Serif"/>
              </a:rPr>
              <a:t>the </a:t>
            </a:r>
            <a:r>
              <a:rPr sz="1100" spc="-280" dirty="0">
                <a:latin typeface="Microsoft Sans Serif"/>
                <a:cs typeface="Microsoft Sans Serif"/>
              </a:rPr>
              <a:t> </a:t>
            </a:r>
            <a:r>
              <a:rPr sz="1100" spc="-5" dirty="0">
                <a:latin typeface="Microsoft Sans Serif"/>
                <a:cs typeface="Microsoft Sans Serif"/>
              </a:rPr>
              <a:t>original</a:t>
            </a:r>
            <a:r>
              <a:rPr sz="1100" spc="5" dirty="0">
                <a:latin typeface="Microsoft Sans Serif"/>
                <a:cs typeface="Microsoft Sans Serif"/>
              </a:rPr>
              <a:t> </a:t>
            </a:r>
            <a:r>
              <a:rPr sz="1100" spc="-5" dirty="0">
                <a:latin typeface="Microsoft Sans Serif"/>
                <a:cs typeface="Microsoft Sans Serif"/>
              </a:rPr>
              <a:t>data</a:t>
            </a:r>
            <a:r>
              <a:rPr sz="1100" spc="10" dirty="0">
                <a:latin typeface="Microsoft Sans Serif"/>
                <a:cs typeface="Microsoft Sans Serif"/>
              </a:rPr>
              <a:t> </a:t>
            </a:r>
            <a:r>
              <a:rPr sz="1100" spc="-5" dirty="0">
                <a:latin typeface="Microsoft Sans Serif"/>
                <a:cs typeface="Microsoft Sans Serif"/>
              </a:rPr>
              <a:t>data</a:t>
            </a:r>
            <a:r>
              <a:rPr sz="1100" spc="5" dirty="0">
                <a:latin typeface="Microsoft Sans Serif"/>
                <a:cs typeface="Microsoft Sans Serif"/>
              </a:rPr>
              <a:t> </a:t>
            </a:r>
            <a:r>
              <a:rPr sz="1100" spc="-5" dirty="0">
                <a:latin typeface="Microsoft Sans Serif"/>
                <a:cs typeface="Microsoft Sans Serif"/>
              </a:rPr>
              <a:t>point.</a:t>
            </a:r>
            <a:endParaRPr sz="1100">
              <a:latin typeface="Microsoft Sans Serif"/>
              <a:cs typeface="Microsoft Sans Serif"/>
            </a:endParaRPr>
          </a:p>
        </p:txBody>
      </p:sp>
      <p:pic>
        <p:nvPicPr>
          <p:cNvPr id="5" name="object 5"/>
          <p:cNvPicPr/>
          <p:nvPr/>
        </p:nvPicPr>
        <p:blipFill>
          <a:blip r:embed="rId2" cstate="print"/>
          <a:stretch>
            <a:fillRect/>
          </a:stretch>
        </p:blipFill>
        <p:spPr>
          <a:xfrm>
            <a:off x="701302" y="2169436"/>
            <a:ext cx="3459724" cy="769520"/>
          </a:xfrm>
          <a:prstGeom prst="rect">
            <a:avLst/>
          </a:prstGeom>
        </p:spPr>
      </p:pic>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4850" y="1407209"/>
            <a:ext cx="3429000" cy="369332"/>
          </a:xfrm>
          <a:prstGeom prst="rect">
            <a:avLst/>
          </a:prstGeom>
        </p:spPr>
        <p:txBody>
          <a:bodyPr wrap="square">
            <a:spAutoFit/>
          </a:bodyPr>
          <a:lstStyle/>
          <a:p>
            <a:r>
              <a:rPr lang="en-US" b="1" spc="-3" dirty="0" smtClean="0">
                <a:latin typeface="Tahoma"/>
                <a:cs typeface="Tahoma"/>
              </a:rPr>
              <a:t>The</a:t>
            </a:r>
            <a:r>
              <a:rPr lang="en-US" b="1" spc="8" dirty="0" smtClean="0">
                <a:latin typeface="Tahoma"/>
                <a:cs typeface="Tahoma"/>
              </a:rPr>
              <a:t> </a:t>
            </a:r>
            <a:r>
              <a:rPr lang="en-US" b="1" spc="-3" dirty="0" smtClean="0">
                <a:latin typeface="Tahoma"/>
                <a:cs typeface="Tahoma"/>
              </a:rPr>
              <a:t>Mexican</a:t>
            </a:r>
            <a:r>
              <a:rPr lang="en-US" b="1" spc="3" dirty="0" smtClean="0">
                <a:latin typeface="Tahoma"/>
                <a:cs typeface="Tahoma"/>
              </a:rPr>
              <a:t> </a:t>
            </a:r>
            <a:r>
              <a:rPr lang="en-US" b="1" spc="-3" dirty="0" smtClean="0">
                <a:latin typeface="Tahoma"/>
                <a:cs typeface="Tahoma"/>
              </a:rPr>
              <a:t>Hat</a:t>
            </a:r>
            <a:r>
              <a:rPr lang="en-US" b="1" spc="3" dirty="0" smtClean="0">
                <a:latin typeface="Tahoma"/>
                <a:cs typeface="Tahoma"/>
              </a:rPr>
              <a:t> </a:t>
            </a:r>
            <a:r>
              <a:rPr lang="en-US" b="1" spc="-3" dirty="0" smtClean="0">
                <a:latin typeface="Tahoma"/>
                <a:cs typeface="Tahoma"/>
              </a:rPr>
              <a:t>network</a:t>
            </a:r>
            <a:endParaRPr lang="en-US"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614" y="944355"/>
            <a:ext cx="2585323" cy="282803"/>
          </a:xfrm>
          <a:prstGeom prst="rect">
            <a:avLst/>
          </a:prstGeom>
        </p:spPr>
        <p:txBody>
          <a:bodyPr vert="horz" wrap="square" lIns="0" tIns="5748" rIns="0" bIns="0" rtlCol="0">
            <a:spAutoFit/>
          </a:bodyPr>
          <a:lstStyle/>
          <a:p>
            <a:pPr marL="5748">
              <a:spcBef>
                <a:spcPts val="45"/>
              </a:spcBef>
            </a:pPr>
            <a:r>
              <a:rPr spc="-2" smtClean="0">
                <a:latin typeface="Times New Roman"/>
                <a:cs typeface="Times New Roman"/>
              </a:rPr>
              <a:t>Vector</a:t>
            </a:r>
            <a:r>
              <a:rPr spc="-11" smtClean="0">
                <a:latin typeface="Times New Roman"/>
                <a:cs typeface="Times New Roman"/>
              </a:rPr>
              <a:t> </a:t>
            </a:r>
            <a:r>
              <a:rPr spc="-2" dirty="0">
                <a:latin typeface="Times New Roman"/>
                <a:cs typeface="Times New Roman"/>
              </a:rPr>
              <a:t>Quantization</a:t>
            </a:r>
            <a:endParaRPr>
              <a:latin typeface="Times New Roman"/>
              <a:cs typeface="Times New Roman"/>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922" y="234561"/>
            <a:ext cx="1002056" cy="255598"/>
          </a:xfrm>
          <a:prstGeom prst="rect">
            <a:avLst/>
          </a:prstGeom>
        </p:spPr>
        <p:txBody>
          <a:bodyPr vert="horz" wrap="square" lIns="0" tIns="5748" rIns="0" bIns="0" rtlCol="0">
            <a:spAutoFit/>
          </a:bodyPr>
          <a:lstStyle/>
          <a:p>
            <a:pPr marL="5748">
              <a:spcBef>
                <a:spcPts val="45"/>
              </a:spcBef>
            </a:pPr>
            <a:r>
              <a:rPr sz="1600" spc="-2" dirty="0"/>
              <a:t>Motivation</a:t>
            </a:r>
            <a:endParaRPr sz="1600"/>
          </a:p>
        </p:txBody>
      </p:sp>
      <p:grpSp>
        <p:nvGrpSpPr>
          <p:cNvPr id="3" name="object 3"/>
          <p:cNvGrpSpPr/>
          <p:nvPr/>
        </p:nvGrpSpPr>
        <p:grpSpPr>
          <a:xfrm>
            <a:off x="790265" y="2785140"/>
            <a:ext cx="3024214" cy="270583"/>
            <a:chOff x="1724215" y="6255067"/>
            <a:chExt cx="6598284" cy="607695"/>
          </a:xfrm>
        </p:grpSpPr>
        <p:sp>
          <p:nvSpPr>
            <p:cNvPr id="4" name="object 4"/>
            <p:cNvSpPr/>
            <p:nvPr/>
          </p:nvSpPr>
          <p:spPr>
            <a:xfrm>
              <a:off x="1728977" y="6259829"/>
              <a:ext cx="6588759" cy="598170"/>
            </a:xfrm>
            <a:custGeom>
              <a:avLst/>
              <a:gdLst/>
              <a:ahLst/>
              <a:cxnLst/>
              <a:rect l="l" t="t" r="r" b="b"/>
              <a:pathLst>
                <a:path w="6588759" h="598170">
                  <a:moveTo>
                    <a:pt x="6588252" y="498348"/>
                  </a:moveTo>
                  <a:lnTo>
                    <a:pt x="6588252" y="99060"/>
                  </a:lnTo>
                  <a:lnTo>
                    <a:pt x="6580370" y="60436"/>
                  </a:lnTo>
                  <a:lnTo>
                    <a:pt x="6558914" y="28956"/>
                  </a:lnTo>
                  <a:lnTo>
                    <a:pt x="6527172" y="7762"/>
                  </a:lnTo>
                  <a:lnTo>
                    <a:pt x="6488430" y="0"/>
                  </a:lnTo>
                  <a:lnTo>
                    <a:pt x="99822" y="0"/>
                  </a:lnTo>
                  <a:lnTo>
                    <a:pt x="60757" y="7762"/>
                  </a:lnTo>
                  <a:lnTo>
                    <a:pt x="29051" y="28956"/>
                  </a:lnTo>
                  <a:lnTo>
                    <a:pt x="7774" y="60436"/>
                  </a:lnTo>
                  <a:lnTo>
                    <a:pt x="0" y="99060"/>
                  </a:lnTo>
                  <a:lnTo>
                    <a:pt x="0" y="498348"/>
                  </a:lnTo>
                  <a:lnTo>
                    <a:pt x="7774" y="537090"/>
                  </a:lnTo>
                  <a:lnTo>
                    <a:pt x="29051" y="568833"/>
                  </a:lnTo>
                  <a:lnTo>
                    <a:pt x="60757" y="590288"/>
                  </a:lnTo>
                  <a:lnTo>
                    <a:pt x="99822" y="598170"/>
                  </a:lnTo>
                  <a:lnTo>
                    <a:pt x="6488430" y="598170"/>
                  </a:lnTo>
                  <a:lnTo>
                    <a:pt x="6527172" y="590288"/>
                  </a:lnTo>
                  <a:lnTo>
                    <a:pt x="6558914" y="568833"/>
                  </a:lnTo>
                  <a:lnTo>
                    <a:pt x="6580370" y="537090"/>
                  </a:lnTo>
                  <a:lnTo>
                    <a:pt x="6588252" y="498348"/>
                  </a:lnTo>
                  <a:close/>
                </a:path>
              </a:pathLst>
            </a:custGeom>
            <a:solidFill>
              <a:srgbClr val="FFFFCC"/>
            </a:solidFill>
          </p:spPr>
          <p:txBody>
            <a:bodyPr wrap="square" lIns="0" tIns="0" rIns="0" bIns="0" rtlCol="0"/>
            <a:lstStyle/>
            <a:p>
              <a:endParaRPr/>
            </a:p>
          </p:txBody>
        </p:sp>
        <p:sp>
          <p:nvSpPr>
            <p:cNvPr id="5" name="object 5"/>
            <p:cNvSpPr/>
            <p:nvPr/>
          </p:nvSpPr>
          <p:spPr>
            <a:xfrm>
              <a:off x="1728977" y="6259829"/>
              <a:ext cx="6588759" cy="598170"/>
            </a:xfrm>
            <a:custGeom>
              <a:avLst/>
              <a:gdLst/>
              <a:ahLst/>
              <a:cxnLst/>
              <a:rect l="l" t="t" r="r" b="b"/>
              <a:pathLst>
                <a:path w="6588759" h="598170">
                  <a:moveTo>
                    <a:pt x="99822" y="0"/>
                  </a:moveTo>
                  <a:lnTo>
                    <a:pt x="60757" y="7762"/>
                  </a:lnTo>
                  <a:lnTo>
                    <a:pt x="29051" y="28956"/>
                  </a:lnTo>
                  <a:lnTo>
                    <a:pt x="7774" y="60436"/>
                  </a:lnTo>
                  <a:lnTo>
                    <a:pt x="0" y="99060"/>
                  </a:lnTo>
                  <a:lnTo>
                    <a:pt x="0" y="498348"/>
                  </a:lnTo>
                  <a:lnTo>
                    <a:pt x="7774" y="537090"/>
                  </a:lnTo>
                  <a:lnTo>
                    <a:pt x="29051" y="568833"/>
                  </a:lnTo>
                  <a:lnTo>
                    <a:pt x="60757" y="590288"/>
                  </a:lnTo>
                  <a:lnTo>
                    <a:pt x="99822" y="598170"/>
                  </a:lnTo>
                  <a:lnTo>
                    <a:pt x="6488430" y="598170"/>
                  </a:lnTo>
                  <a:lnTo>
                    <a:pt x="6527172" y="590288"/>
                  </a:lnTo>
                  <a:lnTo>
                    <a:pt x="6558914" y="568833"/>
                  </a:lnTo>
                  <a:lnTo>
                    <a:pt x="6580370" y="537090"/>
                  </a:lnTo>
                  <a:lnTo>
                    <a:pt x="6588252" y="498348"/>
                  </a:lnTo>
                  <a:lnTo>
                    <a:pt x="6588252" y="99060"/>
                  </a:lnTo>
                  <a:lnTo>
                    <a:pt x="6580370" y="60436"/>
                  </a:lnTo>
                  <a:lnTo>
                    <a:pt x="6558914" y="28956"/>
                  </a:lnTo>
                  <a:lnTo>
                    <a:pt x="6527172" y="7762"/>
                  </a:lnTo>
                  <a:lnTo>
                    <a:pt x="6488430" y="0"/>
                  </a:lnTo>
                  <a:lnTo>
                    <a:pt x="99822" y="0"/>
                  </a:lnTo>
                  <a:close/>
                </a:path>
              </a:pathLst>
            </a:custGeom>
            <a:ln w="9524">
              <a:solidFill>
                <a:srgbClr val="3333CC"/>
              </a:solidFill>
            </a:ln>
          </p:spPr>
          <p:txBody>
            <a:bodyPr wrap="square" lIns="0" tIns="0" rIns="0" bIns="0" rtlCol="0"/>
            <a:lstStyle/>
            <a:p>
              <a:endParaRPr/>
            </a:p>
          </p:txBody>
        </p:sp>
      </p:grpSp>
      <p:sp>
        <p:nvSpPr>
          <p:cNvPr id="6" name="object 6"/>
          <p:cNvSpPr txBox="1"/>
          <p:nvPr/>
        </p:nvSpPr>
        <p:spPr>
          <a:xfrm>
            <a:off x="371020" y="477493"/>
            <a:ext cx="3638603" cy="2711415"/>
          </a:xfrm>
          <a:prstGeom prst="rect">
            <a:avLst/>
          </a:prstGeom>
        </p:spPr>
        <p:txBody>
          <a:bodyPr vert="horz" wrap="square" lIns="0" tIns="38512" rIns="0" bIns="0" rtlCol="0">
            <a:spAutoFit/>
          </a:bodyPr>
          <a:lstStyle/>
          <a:p>
            <a:pPr marL="5748">
              <a:spcBef>
                <a:spcPts val="303"/>
              </a:spcBef>
            </a:pPr>
            <a:r>
              <a:rPr sz="1100" u="heavy" spc="-2" dirty="0">
                <a:uFill>
                  <a:solidFill>
                    <a:srgbClr val="000000"/>
                  </a:solidFill>
                </a:uFill>
                <a:latin typeface="Times New Roman"/>
                <a:cs typeface="Times New Roman"/>
              </a:rPr>
              <a:t>Recall</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in</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Lossless</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Methods:</a:t>
            </a:r>
            <a:endParaRPr sz="1100">
              <a:latin typeface="Times New Roman"/>
              <a:cs typeface="Times New Roman"/>
            </a:endParaRPr>
          </a:p>
          <a:p>
            <a:pPr marL="160657" indent="-155197">
              <a:spcBef>
                <a:spcPts val="258"/>
              </a:spcBef>
              <a:buChar char="•"/>
              <a:tabLst>
                <a:tab pos="160657" algn="l"/>
                <a:tab pos="160945" algn="l"/>
              </a:tabLst>
            </a:pPr>
            <a:r>
              <a:rPr sz="1100" spc="-2" dirty="0">
                <a:latin typeface="Times New Roman"/>
                <a:cs typeface="Times New Roman"/>
              </a:rPr>
              <a:t>Block</a:t>
            </a:r>
            <a:r>
              <a:rPr sz="1100" spc="-7" dirty="0">
                <a:latin typeface="Times New Roman"/>
                <a:cs typeface="Times New Roman"/>
              </a:rPr>
              <a:t> </a:t>
            </a:r>
            <a:r>
              <a:rPr sz="1100" spc="-2" dirty="0">
                <a:latin typeface="Times New Roman"/>
                <a:cs typeface="Times New Roman"/>
              </a:rPr>
              <a:t>Huffman</a:t>
            </a:r>
            <a:r>
              <a:rPr sz="1100" spc="-7" dirty="0">
                <a:latin typeface="Times New Roman"/>
                <a:cs typeface="Times New Roman"/>
              </a:rPr>
              <a:t> </a:t>
            </a:r>
            <a:r>
              <a:rPr sz="1100" spc="-2" dirty="0">
                <a:latin typeface="Times New Roman"/>
                <a:cs typeface="Times New Roman"/>
              </a:rPr>
              <a:t>is</a:t>
            </a:r>
            <a:r>
              <a:rPr sz="1100" spc="-7" dirty="0">
                <a:latin typeface="Times New Roman"/>
                <a:cs typeface="Times New Roman"/>
              </a:rPr>
              <a:t> </a:t>
            </a:r>
            <a:r>
              <a:rPr sz="1100" spc="-2" dirty="0">
                <a:latin typeface="Times New Roman"/>
                <a:cs typeface="Times New Roman"/>
              </a:rPr>
              <a:t>better</a:t>
            </a:r>
            <a:r>
              <a:rPr sz="1100" spc="-7" dirty="0">
                <a:latin typeface="Times New Roman"/>
                <a:cs typeface="Times New Roman"/>
              </a:rPr>
              <a:t> </a:t>
            </a:r>
            <a:r>
              <a:rPr sz="1100" spc="-2" dirty="0">
                <a:latin typeface="Times New Roman"/>
                <a:cs typeface="Times New Roman"/>
              </a:rPr>
              <a:t>than</a:t>
            </a:r>
            <a:r>
              <a:rPr sz="1100" spc="-5" dirty="0">
                <a:latin typeface="Times New Roman"/>
                <a:cs typeface="Times New Roman"/>
              </a:rPr>
              <a:t> </a:t>
            </a:r>
            <a:r>
              <a:rPr sz="1100" spc="-2" dirty="0">
                <a:latin typeface="Times New Roman"/>
                <a:cs typeface="Times New Roman"/>
              </a:rPr>
              <a:t>single-symbol</a:t>
            </a:r>
            <a:r>
              <a:rPr sz="1100" spc="-7" dirty="0">
                <a:latin typeface="Times New Roman"/>
                <a:cs typeface="Times New Roman"/>
              </a:rPr>
              <a:t> </a:t>
            </a:r>
            <a:r>
              <a:rPr sz="1100" spc="-2" dirty="0">
                <a:latin typeface="Times New Roman"/>
                <a:cs typeface="Times New Roman"/>
              </a:rPr>
              <a:t>Huffman</a:t>
            </a:r>
            <a:endParaRPr sz="1100">
              <a:latin typeface="Times New Roman"/>
              <a:cs typeface="Times New Roman"/>
            </a:endParaRPr>
          </a:p>
          <a:p>
            <a:pPr marL="341720" marR="2299" indent="-129330">
              <a:spcBef>
                <a:spcPts val="217"/>
              </a:spcBef>
              <a:tabLst>
                <a:tab pos="341720" algn="l"/>
              </a:tabLst>
            </a:pPr>
            <a:r>
              <a:rPr sz="900" spc="-2" dirty="0">
                <a:latin typeface="Times New Roman"/>
                <a:cs typeface="Times New Roman"/>
              </a:rPr>
              <a:t>–	</a:t>
            </a:r>
            <a:r>
              <a:rPr sz="900" spc="-5" dirty="0">
                <a:latin typeface="Times New Roman"/>
                <a:cs typeface="Times New Roman"/>
              </a:rPr>
              <a:t>Blocks</a:t>
            </a:r>
            <a:r>
              <a:rPr sz="900" spc="5" dirty="0">
                <a:latin typeface="Times New Roman"/>
                <a:cs typeface="Times New Roman"/>
              </a:rPr>
              <a:t> </a:t>
            </a:r>
            <a:r>
              <a:rPr sz="900" spc="-2" dirty="0">
                <a:latin typeface="Times New Roman"/>
                <a:cs typeface="Times New Roman"/>
              </a:rPr>
              <a:t>allow</a:t>
            </a:r>
            <a:r>
              <a:rPr sz="900" spc="5" dirty="0">
                <a:latin typeface="Times New Roman"/>
                <a:cs typeface="Times New Roman"/>
              </a:rPr>
              <a:t> </a:t>
            </a:r>
            <a:r>
              <a:rPr sz="900" spc="-2" dirty="0">
                <a:latin typeface="Times New Roman"/>
                <a:cs typeface="Times New Roman"/>
              </a:rPr>
              <a:t>to</a:t>
            </a:r>
            <a:r>
              <a:rPr sz="900" spc="5" dirty="0">
                <a:latin typeface="Times New Roman"/>
                <a:cs typeface="Times New Roman"/>
              </a:rPr>
              <a:t> </a:t>
            </a:r>
            <a:r>
              <a:rPr sz="900" spc="-5" dirty="0">
                <a:latin typeface="Times New Roman"/>
                <a:cs typeface="Times New Roman"/>
              </a:rPr>
              <a:t>exploit</a:t>
            </a:r>
            <a:r>
              <a:rPr sz="900" spc="5" dirty="0">
                <a:latin typeface="Times New Roman"/>
                <a:cs typeface="Times New Roman"/>
              </a:rPr>
              <a:t> </a:t>
            </a:r>
            <a:r>
              <a:rPr sz="900" spc="-5" dirty="0">
                <a:latin typeface="Times New Roman"/>
                <a:cs typeface="Times New Roman"/>
              </a:rPr>
              <a:t>correlation</a:t>
            </a:r>
            <a:r>
              <a:rPr sz="900" spc="5" dirty="0">
                <a:latin typeface="Times New Roman"/>
                <a:cs typeface="Times New Roman"/>
              </a:rPr>
              <a:t> </a:t>
            </a:r>
            <a:r>
              <a:rPr sz="900" spc="-2" dirty="0">
                <a:latin typeface="Times New Roman"/>
                <a:cs typeface="Times New Roman"/>
              </a:rPr>
              <a:t>between</a:t>
            </a:r>
            <a:r>
              <a:rPr sz="900" spc="5" dirty="0">
                <a:latin typeface="Times New Roman"/>
                <a:cs typeface="Times New Roman"/>
              </a:rPr>
              <a:t> </a:t>
            </a:r>
            <a:r>
              <a:rPr sz="900" spc="-2" dirty="0">
                <a:latin typeface="Times New Roman"/>
                <a:cs typeface="Times New Roman"/>
              </a:rPr>
              <a:t>symbols</a:t>
            </a:r>
            <a:r>
              <a:rPr sz="900" spc="5" dirty="0">
                <a:latin typeface="Times New Roman"/>
                <a:cs typeface="Times New Roman"/>
              </a:rPr>
              <a:t> </a:t>
            </a:r>
            <a:r>
              <a:rPr sz="900" spc="-2" dirty="0">
                <a:latin typeface="Times New Roman"/>
                <a:cs typeface="Times New Roman"/>
              </a:rPr>
              <a:t>(assuming</a:t>
            </a:r>
            <a:r>
              <a:rPr sz="900" spc="7" dirty="0">
                <a:latin typeface="Times New Roman"/>
                <a:cs typeface="Times New Roman"/>
              </a:rPr>
              <a:t> </a:t>
            </a:r>
            <a:r>
              <a:rPr sz="900" spc="-2" dirty="0">
                <a:latin typeface="Times New Roman"/>
                <a:cs typeface="Times New Roman"/>
              </a:rPr>
              <a:t>source </a:t>
            </a:r>
            <a:r>
              <a:rPr sz="900" spc="-219" dirty="0">
                <a:latin typeface="Times New Roman"/>
                <a:cs typeface="Times New Roman"/>
              </a:rPr>
              <a:t> </a:t>
            </a:r>
            <a:r>
              <a:rPr sz="900" spc="-5" dirty="0">
                <a:latin typeface="Times New Roman"/>
                <a:cs typeface="Times New Roman"/>
              </a:rPr>
              <a:t>symbols </a:t>
            </a:r>
            <a:r>
              <a:rPr sz="900" spc="-2" dirty="0">
                <a:latin typeface="Times New Roman"/>
                <a:cs typeface="Times New Roman"/>
              </a:rPr>
              <a:t>are </a:t>
            </a:r>
            <a:r>
              <a:rPr sz="900" u="sng" spc="-2" dirty="0">
                <a:uFill>
                  <a:solidFill>
                    <a:srgbClr val="000000"/>
                  </a:solidFill>
                </a:uFill>
                <a:latin typeface="Times New Roman"/>
                <a:cs typeface="Times New Roman"/>
              </a:rPr>
              <a:t>not</a:t>
            </a:r>
            <a:r>
              <a:rPr sz="900" spc="-5" dirty="0">
                <a:latin typeface="Times New Roman"/>
                <a:cs typeface="Times New Roman"/>
              </a:rPr>
              <a:t> </a:t>
            </a:r>
            <a:r>
              <a:rPr sz="900" spc="-2" dirty="0">
                <a:latin typeface="Times New Roman"/>
                <a:cs typeface="Times New Roman"/>
              </a:rPr>
              <a:t>independent!)</a:t>
            </a:r>
            <a:endParaRPr sz="900">
              <a:latin typeface="Times New Roman"/>
              <a:cs typeface="Times New Roman"/>
            </a:endParaRPr>
          </a:p>
          <a:p>
            <a:pPr marL="160945" marR="167267" indent="-155197">
              <a:spcBef>
                <a:spcPts val="253"/>
              </a:spcBef>
              <a:buChar char="•"/>
              <a:tabLst>
                <a:tab pos="160657" algn="l"/>
                <a:tab pos="160945" algn="l"/>
              </a:tabLst>
            </a:pPr>
            <a:r>
              <a:rPr sz="1100" spc="-2" dirty="0">
                <a:latin typeface="Times New Roman"/>
                <a:cs typeface="Times New Roman"/>
              </a:rPr>
              <a:t>Shannon </a:t>
            </a:r>
            <a:r>
              <a:rPr sz="1100" u="heavy" dirty="0">
                <a:uFill>
                  <a:solidFill>
                    <a:srgbClr val="000000"/>
                  </a:solidFill>
                </a:uFill>
                <a:latin typeface="Times New Roman"/>
                <a:cs typeface="Times New Roman"/>
              </a:rPr>
              <a:t>proved</a:t>
            </a:r>
            <a:r>
              <a:rPr sz="1100" dirty="0">
                <a:latin typeface="Times New Roman"/>
                <a:cs typeface="Times New Roman"/>
              </a:rPr>
              <a:t> </a:t>
            </a:r>
            <a:r>
              <a:rPr sz="1100" spc="-2" dirty="0">
                <a:latin typeface="Times New Roman"/>
                <a:cs typeface="Times New Roman"/>
              </a:rPr>
              <a:t>that “blocking taken to the limit” achieves </a:t>
            </a:r>
            <a:r>
              <a:rPr sz="1100" spc="-265" dirty="0">
                <a:latin typeface="Times New Roman"/>
                <a:cs typeface="Times New Roman"/>
              </a:rPr>
              <a:t> </a:t>
            </a:r>
            <a:r>
              <a:rPr sz="1100" spc="-2" dirty="0">
                <a:latin typeface="Times New Roman"/>
                <a:cs typeface="Times New Roman"/>
              </a:rPr>
              <a:t>optimal</a:t>
            </a:r>
            <a:r>
              <a:rPr sz="1100" spc="-5" dirty="0">
                <a:latin typeface="Times New Roman"/>
                <a:cs typeface="Times New Roman"/>
              </a:rPr>
              <a:t> </a:t>
            </a:r>
            <a:r>
              <a:rPr sz="1100" spc="-2" dirty="0">
                <a:latin typeface="Times New Roman"/>
                <a:cs typeface="Times New Roman"/>
              </a:rPr>
              <a:t>compression… exploits correlation</a:t>
            </a:r>
            <a:endParaRPr sz="1100">
              <a:latin typeface="Times New Roman"/>
              <a:cs typeface="Times New Roman"/>
            </a:endParaRPr>
          </a:p>
          <a:p>
            <a:pPr>
              <a:spcBef>
                <a:spcPts val="2"/>
              </a:spcBef>
              <a:buFont typeface="Times New Roman"/>
              <a:buChar char="•"/>
            </a:pPr>
            <a:endParaRPr sz="1500">
              <a:latin typeface="Times New Roman"/>
              <a:cs typeface="Times New Roman"/>
            </a:endParaRPr>
          </a:p>
          <a:p>
            <a:pPr marL="20693"/>
            <a:r>
              <a:rPr sz="1100" u="heavy" spc="-2" dirty="0">
                <a:uFill>
                  <a:solidFill>
                    <a:srgbClr val="000000"/>
                  </a:solidFill>
                </a:uFill>
                <a:latin typeface="Times New Roman"/>
                <a:cs typeface="Times New Roman"/>
              </a:rPr>
              <a:t>Recall</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in</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Scalar</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Quantization:</a:t>
            </a:r>
            <a:endParaRPr sz="1100">
              <a:latin typeface="Times New Roman"/>
              <a:cs typeface="Times New Roman"/>
            </a:endParaRPr>
          </a:p>
          <a:p>
            <a:pPr marL="175889" indent="-155484">
              <a:spcBef>
                <a:spcPts val="258"/>
              </a:spcBef>
              <a:buChar char="•"/>
              <a:tabLst>
                <a:tab pos="175889" algn="l"/>
                <a:tab pos="176177" algn="l"/>
              </a:tabLst>
            </a:pPr>
            <a:r>
              <a:rPr sz="1100" spc="-2" dirty="0">
                <a:latin typeface="Times New Roman"/>
                <a:cs typeface="Times New Roman"/>
              </a:rPr>
              <a:t>It is </a:t>
            </a:r>
            <a:r>
              <a:rPr sz="1100" dirty="0">
                <a:latin typeface="Times New Roman"/>
                <a:cs typeface="Times New Roman"/>
              </a:rPr>
              <a:t>the</a:t>
            </a:r>
            <a:r>
              <a:rPr sz="1100" spc="-2" dirty="0">
                <a:latin typeface="Times New Roman"/>
                <a:cs typeface="Times New Roman"/>
              </a:rPr>
              <a:t> lossy </a:t>
            </a:r>
            <a:r>
              <a:rPr sz="1100" dirty="0">
                <a:latin typeface="Times New Roman"/>
                <a:cs typeface="Times New Roman"/>
              </a:rPr>
              <a:t>version of</a:t>
            </a:r>
            <a:r>
              <a:rPr sz="1100" spc="-2" dirty="0">
                <a:latin typeface="Times New Roman"/>
                <a:cs typeface="Times New Roman"/>
              </a:rPr>
              <a:t> </a:t>
            </a:r>
            <a:r>
              <a:rPr sz="1100" dirty="0">
                <a:latin typeface="Times New Roman"/>
                <a:cs typeface="Times New Roman"/>
              </a:rPr>
              <a:t>a</a:t>
            </a:r>
            <a:r>
              <a:rPr sz="1100" spc="-2" dirty="0">
                <a:latin typeface="Times New Roman"/>
                <a:cs typeface="Times New Roman"/>
              </a:rPr>
              <a:t> </a:t>
            </a:r>
            <a:r>
              <a:rPr sz="1100" u="heavy" spc="-2" dirty="0">
                <a:uFill>
                  <a:solidFill>
                    <a:srgbClr val="000000"/>
                  </a:solidFill>
                </a:uFill>
                <a:latin typeface="Times New Roman"/>
                <a:cs typeface="Times New Roman"/>
              </a:rPr>
              <a:t>single</a:t>
            </a:r>
            <a:r>
              <a:rPr sz="1100" spc="-2" dirty="0">
                <a:latin typeface="Times New Roman"/>
                <a:cs typeface="Times New Roman"/>
              </a:rPr>
              <a:t>-symbol</a:t>
            </a:r>
            <a:r>
              <a:rPr sz="1100" spc="-7" dirty="0">
                <a:latin typeface="Times New Roman"/>
                <a:cs typeface="Times New Roman"/>
              </a:rPr>
              <a:t> </a:t>
            </a:r>
            <a:r>
              <a:rPr sz="1100" spc="-2" dirty="0">
                <a:latin typeface="Times New Roman"/>
                <a:cs typeface="Times New Roman"/>
              </a:rPr>
              <a:t>method</a:t>
            </a:r>
            <a:endParaRPr sz="1100">
              <a:latin typeface="Times New Roman"/>
              <a:cs typeface="Times New Roman"/>
            </a:endParaRPr>
          </a:p>
          <a:p>
            <a:pPr marL="175889" marR="63516" indent="-155197">
              <a:spcBef>
                <a:spcPts val="258"/>
              </a:spcBef>
              <a:buChar char="•"/>
              <a:tabLst>
                <a:tab pos="175889" algn="l"/>
                <a:tab pos="176177" algn="l"/>
              </a:tabLst>
            </a:pPr>
            <a:r>
              <a:rPr sz="1100" spc="-2" dirty="0">
                <a:latin typeface="Times New Roman"/>
                <a:cs typeface="Times New Roman"/>
              </a:rPr>
              <a:t>Shannon </a:t>
            </a:r>
            <a:r>
              <a:rPr sz="1100" dirty="0">
                <a:latin typeface="Times New Roman"/>
                <a:cs typeface="Times New Roman"/>
              </a:rPr>
              <a:t>also </a:t>
            </a:r>
            <a:r>
              <a:rPr sz="1100" u="heavy" dirty="0">
                <a:uFill>
                  <a:solidFill>
                    <a:srgbClr val="000000"/>
                  </a:solidFill>
                </a:uFill>
                <a:latin typeface="Times New Roman"/>
                <a:cs typeface="Times New Roman"/>
              </a:rPr>
              <a:t>proved</a:t>
            </a:r>
            <a:r>
              <a:rPr sz="1100" dirty="0">
                <a:latin typeface="Times New Roman"/>
                <a:cs typeface="Times New Roman"/>
              </a:rPr>
              <a:t> that </a:t>
            </a:r>
            <a:r>
              <a:rPr sz="1100" spc="-2" dirty="0">
                <a:latin typeface="Times New Roman"/>
                <a:cs typeface="Times New Roman"/>
              </a:rPr>
              <a:t>for </a:t>
            </a:r>
            <a:r>
              <a:rPr sz="1100" u="heavy" spc="-2" dirty="0">
                <a:uFill>
                  <a:solidFill>
                    <a:srgbClr val="000000"/>
                  </a:solidFill>
                </a:uFill>
                <a:latin typeface="Times New Roman"/>
                <a:cs typeface="Times New Roman"/>
              </a:rPr>
              <a:t>lossy</a:t>
            </a:r>
            <a:r>
              <a:rPr sz="1100" spc="-2" dirty="0">
                <a:latin typeface="Times New Roman"/>
                <a:cs typeface="Times New Roman"/>
              </a:rPr>
              <a:t> we can achieve the </a:t>
            </a:r>
            <a:r>
              <a:rPr sz="1100" dirty="0">
                <a:latin typeface="Times New Roman"/>
                <a:cs typeface="Times New Roman"/>
              </a:rPr>
              <a:t> </a:t>
            </a:r>
            <a:r>
              <a:rPr sz="1100" u="heavy" spc="-2" dirty="0">
                <a:uFill>
                  <a:solidFill>
                    <a:srgbClr val="000000"/>
                  </a:solidFill>
                </a:uFill>
                <a:latin typeface="Times New Roman"/>
                <a:cs typeface="Times New Roman"/>
              </a:rPr>
              <a:t>theoretical bound</a:t>
            </a:r>
            <a:r>
              <a:rPr sz="1100" spc="-2" dirty="0">
                <a:latin typeface="Times New Roman"/>
                <a:cs typeface="Times New Roman"/>
              </a:rPr>
              <a:t> on </a:t>
            </a:r>
            <a:r>
              <a:rPr sz="1100" dirty="0">
                <a:latin typeface="Times New Roman"/>
                <a:cs typeface="Times New Roman"/>
              </a:rPr>
              <a:t>compression </a:t>
            </a:r>
            <a:r>
              <a:rPr sz="1100" spc="-2" dirty="0">
                <a:latin typeface="Times New Roman"/>
                <a:cs typeface="Times New Roman"/>
              </a:rPr>
              <a:t>(R-D </a:t>
            </a:r>
            <a:r>
              <a:rPr sz="1100" dirty="0">
                <a:latin typeface="Times New Roman"/>
                <a:cs typeface="Times New Roman"/>
              </a:rPr>
              <a:t>curve) </a:t>
            </a:r>
            <a:r>
              <a:rPr sz="1100" spc="-2" dirty="0">
                <a:latin typeface="Times New Roman"/>
                <a:cs typeface="Times New Roman"/>
              </a:rPr>
              <a:t>via “</a:t>
            </a:r>
            <a:r>
              <a:rPr sz="1100" u="heavy" spc="-2" dirty="0">
                <a:uFill>
                  <a:solidFill>
                    <a:srgbClr val="000000"/>
                  </a:solidFill>
                </a:uFill>
                <a:latin typeface="Times New Roman"/>
                <a:cs typeface="Times New Roman"/>
              </a:rPr>
              <a:t>blocking </a:t>
            </a:r>
            <a:r>
              <a:rPr sz="1100" spc="-265" dirty="0">
                <a:latin typeface="Times New Roman"/>
                <a:cs typeface="Times New Roman"/>
              </a:rPr>
              <a:t> </a:t>
            </a:r>
            <a:r>
              <a:rPr sz="1100" spc="-2" dirty="0">
                <a:latin typeface="Times New Roman"/>
                <a:cs typeface="Times New Roman"/>
              </a:rPr>
              <a:t>taken</a:t>
            </a:r>
            <a:r>
              <a:rPr sz="1100" spc="-7" dirty="0">
                <a:latin typeface="Times New Roman"/>
                <a:cs typeface="Times New Roman"/>
              </a:rPr>
              <a:t> </a:t>
            </a:r>
            <a:r>
              <a:rPr sz="1100" spc="-2" dirty="0">
                <a:latin typeface="Times New Roman"/>
                <a:cs typeface="Times New Roman"/>
              </a:rPr>
              <a:t>to</a:t>
            </a:r>
            <a:r>
              <a:rPr sz="1100" spc="-5" dirty="0">
                <a:latin typeface="Times New Roman"/>
                <a:cs typeface="Times New Roman"/>
              </a:rPr>
              <a:t> </a:t>
            </a:r>
            <a:r>
              <a:rPr sz="1100" spc="-2" dirty="0">
                <a:latin typeface="Times New Roman"/>
                <a:cs typeface="Times New Roman"/>
              </a:rPr>
              <a:t>the</a:t>
            </a:r>
            <a:r>
              <a:rPr sz="1100" spc="-5" dirty="0">
                <a:latin typeface="Times New Roman"/>
                <a:cs typeface="Times New Roman"/>
              </a:rPr>
              <a:t> </a:t>
            </a:r>
            <a:r>
              <a:rPr sz="1100" spc="-2" dirty="0">
                <a:latin typeface="Times New Roman"/>
                <a:cs typeface="Times New Roman"/>
              </a:rPr>
              <a:t>limit”</a:t>
            </a:r>
            <a:endParaRPr sz="1100">
              <a:latin typeface="Times New Roman"/>
              <a:cs typeface="Times New Roman"/>
            </a:endParaRPr>
          </a:p>
          <a:p>
            <a:pPr>
              <a:lnSpc>
                <a:spcPct val="100000"/>
              </a:lnSpc>
            </a:pPr>
            <a:endParaRPr sz="1400">
              <a:latin typeface="Times New Roman"/>
              <a:cs typeface="Times New Roman"/>
            </a:endParaRPr>
          </a:p>
          <a:p>
            <a:pPr marL="220437" algn="ctr"/>
            <a:r>
              <a:rPr sz="1100" spc="-2" dirty="0">
                <a:latin typeface="Times New Roman"/>
                <a:cs typeface="Times New Roman"/>
              </a:rPr>
              <a:t>This</a:t>
            </a:r>
            <a:r>
              <a:rPr sz="1100" spc="-5" dirty="0">
                <a:latin typeface="Times New Roman"/>
                <a:cs typeface="Times New Roman"/>
              </a:rPr>
              <a:t> </a:t>
            </a:r>
            <a:r>
              <a:rPr sz="1100" spc="-2" dirty="0">
                <a:latin typeface="Times New Roman"/>
                <a:cs typeface="Times New Roman"/>
              </a:rPr>
              <a:t>blocking</a:t>
            </a:r>
            <a:r>
              <a:rPr sz="1100" spc="-5" dirty="0">
                <a:latin typeface="Times New Roman"/>
                <a:cs typeface="Times New Roman"/>
              </a:rPr>
              <a:t> </a:t>
            </a:r>
            <a:r>
              <a:rPr sz="1100" spc="-2" dirty="0">
                <a:latin typeface="Times New Roman"/>
                <a:cs typeface="Times New Roman"/>
              </a:rPr>
              <a:t>idea motivates</a:t>
            </a:r>
            <a:r>
              <a:rPr sz="1100" spc="-5" dirty="0">
                <a:latin typeface="Times New Roman"/>
                <a:cs typeface="Times New Roman"/>
              </a:rPr>
              <a:t> </a:t>
            </a:r>
            <a:r>
              <a:rPr sz="1100" spc="-2" dirty="0">
                <a:latin typeface="Times New Roman"/>
                <a:cs typeface="Times New Roman"/>
              </a:rPr>
              <a:t>Vector</a:t>
            </a:r>
            <a:r>
              <a:rPr sz="1100" spc="-5" dirty="0">
                <a:latin typeface="Times New Roman"/>
                <a:cs typeface="Times New Roman"/>
              </a:rPr>
              <a:t> Quantization</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921" y="234561"/>
            <a:ext cx="1530879" cy="252025"/>
          </a:xfrm>
          <a:prstGeom prst="rect">
            <a:avLst/>
          </a:prstGeom>
        </p:spPr>
        <p:txBody>
          <a:bodyPr vert="horz" wrap="square" lIns="0" tIns="5748" rIns="0" bIns="0" rtlCol="0">
            <a:spAutoFit/>
          </a:bodyPr>
          <a:lstStyle/>
          <a:p>
            <a:pPr marL="5748">
              <a:spcBef>
                <a:spcPts val="45"/>
              </a:spcBef>
            </a:pPr>
            <a:r>
              <a:rPr sz="1600" spc="-2" dirty="0"/>
              <a:t>Main</a:t>
            </a:r>
            <a:r>
              <a:rPr sz="1600" spc="-9" dirty="0"/>
              <a:t> </a:t>
            </a:r>
            <a:r>
              <a:rPr sz="1600" spc="-2" dirty="0"/>
              <a:t>Idea</a:t>
            </a:r>
            <a:r>
              <a:rPr sz="1600" spc="-7" dirty="0"/>
              <a:t> </a:t>
            </a:r>
            <a:r>
              <a:rPr sz="1600" dirty="0"/>
              <a:t>of</a:t>
            </a:r>
            <a:r>
              <a:rPr sz="1600" spc="-9" dirty="0"/>
              <a:t> </a:t>
            </a:r>
            <a:r>
              <a:rPr sz="1600" spc="-2" dirty="0"/>
              <a:t>VQ</a:t>
            </a:r>
            <a:endParaRPr sz="1600"/>
          </a:p>
        </p:txBody>
      </p:sp>
      <p:pic>
        <p:nvPicPr>
          <p:cNvPr id="3" name="object 3"/>
          <p:cNvPicPr/>
          <p:nvPr/>
        </p:nvPicPr>
        <p:blipFill>
          <a:blip r:embed="rId2" cstate="print"/>
          <a:stretch>
            <a:fillRect/>
          </a:stretch>
        </p:blipFill>
        <p:spPr>
          <a:xfrm>
            <a:off x="1204049" y="1079279"/>
            <a:ext cx="1800898" cy="952659"/>
          </a:xfrm>
          <a:prstGeom prst="rect">
            <a:avLst/>
          </a:prstGeom>
        </p:spPr>
      </p:pic>
      <p:sp>
        <p:nvSpPr>
          <p:cNvPr id="4" name="object 4"/>
          <p:cNvSpPr txBox="1"/>
          <p:nvPr/>
        </p:nvSpPr>
        <p:spPr>
          <a:xfrm>
            <a:off x="2903780" y="1307734"/>
            <a:ext cx="81492" cy="174168"/>
          </a:xfrm>
          <a:prstGeom prst="rect">
            <a:avLst/>
          </a:prstGeom>
        </p:spPr>
        <p:txBody>
          <a:bodyPr vert="horz" wrap="square" lIns="0" tIns="5748" rIns="0" bIns="0" rtlCol="0">
            <a:spAutoFit/>
          </a:bodyPr>
          <a:lstStyle/>
          <a:p>
            <a:pPr marL="5748">
              <a:spcBef>
                <a:spcPts val="45"/>
              </a:spcBef>
            </a:pPr>
            <a:r>
              <a:rPr sz="1100" i="1" dirty="0">
                <a:latin typeface="Times New Roman"/>
                <a:cs typeface="Times New Roman"/>
              </a:rPr>
              <a:t>n</a:t>
            </a:r>
            <a:endParaRPr sz="1100">
              <a:latin typeface="Times New Roman"/>
              <a:cs typeface="Times New Roman"/>
            </a:endParaRPr>
          </a:p>
        </p:txBody>
      </p:sp>
      <p:sp>
        <p:nvSpPr>
          <p:cNvPr id="5" name="object 5"/>
          <p:cNvSpPr txBox="1"/>
          <p:nvPr/>
        </p:nvSpPr>
        <p:spPr>
          <a:xfrm>
            <a:off x="349367" y="503957"/>
            <a:ext cx="3835638" cy="636746"/>
          </a:xfrm>
          <a:prstGeom prst="rect">
            <a:avLst/>
          </a:prstGeom>
        </p:spPr>
        <p:txBody>
          <a:bodyPr vert="horz" wrap="square" lIns="0" tIns="5748" rIns="0" bIns="0" rtlCol="0">
            <a:spAutoFit/>
          </a:bodyPr>
          <a:lstStyle/>
          <a:p>
            <a:pPr marL="27590">
              <a:spcBef>
                <a:spcPts val="45"/>
              </a:spcBef>
            </a:pPr>
            <a:r>
              <a:rPr sz="1100" spc="-2" dirty="0">
                <a:latin typeface="Times New Roman"/>
                <a:cs typeface="Times New Roman"/>
              </a:rPr>
              <a:t>That</a:t>
            </a:r>
            <a:r>
              <a:rPr sz="1100" spc="-5" dirty="0">
                <a:latin typeface="Times New Roman"/>
                <a:cs typeface="Times New Roman"/>
              </a:rPr>
              <a:t> </a:t>
            </a:r>
            <a:r>
              <a:rPr sz="1100" spc="-2" dirty="0">
                <a:latin typeface="Times New Roman"/>
                <a:cs typeface="Times New Roman"/>
              </a:rPr>
              <a:t>info theory says</a:t>
            </a:r>
            <a:r>
              <a:rPr sz="1100" spc="-5" dirty="0">
                <a:latin typeface="Times New Roman"/>
                <a:cs typeface="Times New Roman"/>
              </a:rPr>
              <a:t> </a:t>
            </a:r>
            <a:r>
              <a:rPr sz="1100" spc="-2" dirty="0">
                <a:latin typeface="Times New Roman"/>
                <a:cs typeface="Times New Roman"/>
              </a:rPr>
              <a:t>to consider </a:t>
            </a:r>
            <a:r>
              <a:rPr sz="1100" spc="-5" dirty="0">
                <a:latin typeface="Times New Roman"/>
                <a:cs typeface="Times New Roman"/>
              </a:rPr>
              <a:t>“</a:t>
            </a:r>
            <a:r>
              <a:rPr sz="1100" u="heavy" spc="-5" dirty="0">
                <a:uFill>
                  <a:solidFill>
                    <a:srgbClr val="000000"/>
                  </a:solidFill>
                </a:uFill>
                <a:latin typeface="Times New Roman"/>
                <a:cs typeface="Times New Roman"/>
              </a:rPr>
              <a:t>blocking</a:t>
            </a:r>
            <a:r>
              <a:rPr sz="1100" spc="-5" dirty="0">
                <a:latin typeface="Times New Roman"/>
                <a:cs typeface="Times New Roman"/>
              </a:rPr>
              <a:t>”</a:t>
            </a:r>
            <a:r>
              <a:rPr sz="1100" spc="-2" dirty="0">
                <a:latin typeface="Times New Roman"/>
                <a:cs typeface="Times New Roman"/>
              </a:rPr>
              <a:t> to </a:t>
            </a:r>
            <a:r>
              <a:rPr sz="1100" u="heavy" spc="-2" dirty="0">
                <a:uFill>
                  <a:solidFill>
                    <a:srgbClr val="000000"/>
                  </a:solidFill>
                </a:uFill>
                <a:latin typeface="Times New Roman"/>
                <a:cs typeface="Times New Roman"/>
              </a:rPr>
              <a:t>exploit correlation</a:t>
            </a:r>
            <a:endParaRPr sz="1100">
              <a:latin typeface="Times New Roman"/>
              <a:cs typeface="Times New Roman"/>
            </a:endParaRPr>
          </a:p>
          <a:p>
            <a:pPr marL="5748">
              <a:lnSpc>
                <a:spcPts val="1285"/>
              </a:lnSpc>
              <a:spcBef>
                <a:spcPts val="998"/>
              </a:spcBef>
            </a:pPr>
            <a:r>
              <a:rPr sz="1100" dirty="0">
                <a:latin typeface="Wingdings"/>
                <a:cs typeface="Wingdings"/>
              </a:rPr>
              <a:t></a:t>
            </a:r>
            <a:r>
              <a:rPr sz="1100" spc="-5" dirty="0">
                <a:latin typeface="Times New Roman"/>
                <a:cs typeface="Times New Roman"/>
              </a:rPr>
              <a:t> </a:t>
            </a:r>
            <a:r>
              <a:rPr sz="1100" spc="-2" dirty="0">
                <a:latin typeface="Times New Roman"/>
                <a:cs typeface="Times New Roman"/>
              </a:rPr>
              <a:t>Group</a:t>
            </a:r>
            <a:r>
              <a:rPr sz="1100" spc="-7" dirty="0">
                <a:latin typeface="Times New Roman"/>
                <a:cs typeface="Times New Roman"/>
              </a:rPr>
              <a:t> </a:t>
            </a:r>
            <a:r>
              <a:rPr sz="1100" spc="-2" dirty="0">
                <a:latin typeface="Times New Roman"/>
                <a:cs typeface="Times New Roman"/>
              </a:rPr>
              <a:t>into</a:t>
            </a:r>
            <a:r>
              <a:rPr sz="1100" spc="-5" dirty="0">
                <a:latin typeface="Times New Roman"/>
                <a:cs typeface="Times New Roman"/>
              </a:rPr>
              <a:t> </a:t>
            </a:r>
            <a:r>
              <a:rPr sz="1100" spc="-2" dirty="0">
                <a:latin typeface="Times New Roman"/>
                <a:cs typeface="Times New Roman"/>
              </a:rPr>
              <a:t>vectors</a:t>
            </a:r>
            <a:r>
              <a:rPr sz="1100" spc="-7" dirty="0">
                <a:latin typeface="Times New Roman"/>
                <a:cs typeface="Times New Roman"/>
              </a:rPr>
              <a:t> </a:t>
            </a:r>
            <a:r>
              <a:rPr sz="1100" spc="-2" dirty="0">
                <a:latin typeface="Times New Roman"/>
                <a:cs typeface="Times New Roman"/>
              </a:rPr>
              <a:t>(non-overlapping)</a:t>
            </a:r>
            <a:r>
              <a:rPr sz="1100" spc="-5" dirty="0">
                <a:latin typeface="Times New Roman"/>
                <a:cs typeface="Times New Roman"/>
              </a:rPr>
              <a:t> </a:t>
            </a:r>
            <a:r>
              <a:rPr sz="1100" spc="-2" dirty="0">
                <a:latin typeface="Times New Roman"/>
                <a:cs typeface="Times New Roman"/>
              </a:rPr>
              <a:t>and</a:t>
            </a:r>
            <a:r>
              <a:rPr sz="1100" spc="-7" dirty="0">
                <a:latin typeface="Times New Roman"/>
                <a:cs typeface="Times New Roman"/>
              </a:rPr>
              <a:t> </a:t>
            </a:r>
            <a:r>
              <a:rPr sz="1100" spc="-2" dirty="0">
                <a:latin typeface="Times New Roman"/>
                <a:cs typeface="Times New Roman"/>
              </a:rPr>
              <a:t>“quantize”</a:t>
            </a:r>
            <a:r>
              <a:rPr sz="1100" spc="-5" dirty="0">
                <a:latin typeface="Times New Roman"/>
                <a:cs typeface="Times New Roman"/>
              </a:rPr>
              <a:t> </a:t>
            </a:r>
            <a:r>
              <a:rPr sz="1100" spc="-2" dirty="0">
                <a:latin typeface="Times New Roman"/>
                <a:cs typeface="Times New Roman"/>
              </a:rPr>
              <a:t>each</a:t>
            </a:r>
            <a:r>
              <a:rPr sz="1100" spc="-7" dirty="0">
                <a:latin typeface="Times New Roman"/>
                <a:cs typeface="Times New Roman"/>
              </a:rPr>
              <a:t> </a:t>
            </a:r>
            <a:r>
              <a:rPr sz="1100" spc="-2" dirty="0">
                <a:latin typeface="Times New Roman"/>
                <a:cs typeface="Times New Roman"/>
              </a:rPr>
              <a:t>vector</a:t>
            </a:r>
            <a:endParaRPr sz="1100">
              <a:latin typeface="Times New Roman"/>
              <a:cs typeface="Times New Roman"/>
            </a:endParaRPr>
          </a:p>
          <a:p>
            <a:pPr marL="769085">
              <a:lnSpc>
                <a:spcPts val="1285"/>
              </a:lnSpc>
            </a:pPr>
            <a:r>
              <a:rPr sz="1100" i="1" spc="-2" dirty="0">
                <a:latin typeface="Times New Roman"/>
                <a:cs typeface="Times New Roman"/>
              </a:rPr>
              <a:t>x</a:t>
            </a:r>
            <a:r>
              <a:rPr sz="1100" spc="-2" dirty="0">
                <a:latin typeface="Times New Roman"/>
                <a:cs typeface="Times New Roman"/>
              </a:rPr>
              <a:t>[</a:t>
            </a:r>
            <a:r>
              <a:rPr sz="1100" i="1" spc="-2" dirty="0">
                <a:latin typeface="Times New Roman"/>
                <a:cs typeface="Times New Roman"/>
              </a:rPr>
              <a:t>n</a:t>
            </a:r>
            <a:r>
              <a:rPr sz="1100" spc="-2" dirty="0">
                <a:latin typeface="Times New Roman"/>
                <a:cs typeface="Times New Roman"/>
              </a:rPr>
              <a:t>]</a:t>
            </a:r>
            <a:endParaRPr sz="1100">
              <a:latin typeface="Times New Roman"/>
              <a:cs typeface="Times New Roman"/>
            </a:endParaRPr>
          </a:p>
        </p:txBody>
      </p:sp>
      <p:pic>
        <p:nvPicPr>
          <p:cNvPr id="6" name="object 6"/>
          <p:cNvPicPr/>
          <p:nvPr/>
        </p:nvPicPr>
        <p:blipFill>
          <a:blip r:embed="rId3" cstate="print"/>
          <a:stretch>
            <a:fillRect/>
          </a:stretch>
        </p:blipFill>
        <p:spPr>
          <a:xfrm>
            <a:off x="1453407" y="2292237"/>
            <a:ext cx="1511512" cy="773919"/>
          </a:xfrm>
          <a:prstGeom prst="rect">
            <a:avLst/>
          </a:prstGeom>
        </p:spPr>
      </p:pic>
      <p:sp>
        <p:nvSpPr>
          <p:cNvPr id="7" name="object 7"/>
          <p:cNvSpPr txBox="1"/>
          <p:nvPr/>
        </p:nvSpPr>
        <p:spPr>
          <a:xfrm>
            <a:off x="2303769" y="2928518"/>
            <a:ext cx="331205" cy="144014"/>
          </a:xfrm>
          <a:prstGeom prst="rect">
            <a:avLst/>
          </a:prstGeom>
        </p:spPr>
        <p:txBody>
          <a:bodyPr vert="horz" wrap="square" lIns="0" tIns="5461" rIns="0" bIns="0" rtlCol="0">
            <a:spAutoFit/>
          </a:bodyPr>
          <a:lstStyle/>
          <a:p>
            <a:pPr marL="5748">
              <a:spcBef>
                <a:spcPts val="43"/>
              </a:spcBef>
              <a:tabLst>
                <a:tab pos="263834" algn="l"/>
              </a:tabLst>
            </a:pPr>
            <a:r>
              <a:rPr sz="900" spc="-2" dirty="0">
                <a:latin typeface="Times New Roman"/>
                <a:cs typeface="Times New Roman"/>
              </a:rPr>
              <a:t>1  2</a:t>
            </a:r>
            <a:r>
              <a:rPr sz="900" dirty="0">
                <a:latin typeface="Times New Roman"/>
                <a:cs typeface="Times New Roman"/>
              </a:rPr>
              <a:t>	</a:t>
            </a:r>
            <a:r>
              <a:rPr sz="900" spc="-2" dirty="0">
                <a:latin typeface="Times New Roman"/>
                <a:cs typeface="Times New Roman"/>
              </a:rPr>
              <a:t>3</a:t>
            </a:r>
            <a:endParaRPr sz="900">
              <a:latin typeface="Times New Roman"/>
              <a:cs typeface="Times New Roman"/>
            </a:endParaRPr>
          </a:p>
        </p:txBody>
      </p:sp>
      <p:sp>
        <p:nvSpPr>
          <p:cNvPr id="8" name="object 8"/>
          <p:cNvSpPr txBox="1"/>
          <p:nvPr/>
        </p:nvSpPr>
        <p:spPr>
          <a:xfrm>
            <a:off x="1196300" y="2363941"/>
            <a:ext cx="729350" cy="144014"/>
          </a:xfrm>
          <a:prstGeom prst="rect">
            <a:avLst/>
          </a:prstGeom>
        </p:spPr>
        <p:txBody>
          <a:bodyPr vert="horz" wrap="square" lIns="0" tIns="5461" rIns="0" bIns="0" rtlCol="0">
            <a:spAutoFit/>
          </a:bodyPr>
          <a:lstStyle/>
          <a:p>
            <a:pPr marL="5748">
              <a:spcBef>
                <a:spcPts val="43"/>
              </a:spcBef>
            </a:pPr>
            <a:r>
              <a:rPr sz="900" spc="-2" dirty="0">
                <a:latin typeface="Times New Roman"/>
                <a:cs typeface="Times New Roman"/>
              </a:rPr>
              <a:t>ACF</a:t>
            </a:r>
            <a:r>
              <a:rPr sz="900" spc="-16" dirty="0">
                <a:latin typeface="Times New Roman"/>
                <a:cs typeface="Times New Roman"/>
              </a:rPr>
              <a:t> </a:t>
            </a:r>
            <a:r>
              <a:rPr sz="900" spc="-2" dirty="0">
                <a:latin typeface="Times New Roman"/>
                <a:cs typeface="Times New Roman"/>
              </a:rPr>
              <a:t>of</a:t>
            </a:r>
            <a:r>
              <a:rPr sz="900" spc="-14" dirty="0">
                <a:latin typeface="Times New Roman"/>
                <a:cs typeface="Times New Roman"/>
              </a:rPr>
              <a:t> </a:t>
            </a:r>
            <a:r>
              <a:rPr sz="900" spc="-2" dirty="0">
                <a:latin typeface="Times New Roman"/>
                <a:cs typeface="Times New Roman"/>
              </a:rPr>
              <a:t>Speech</a:t>
            </a:r>
            <a:endParaRPr sz="900">
              <a:latin typeface="Times New Roman"/>
              <a:cs typeface="Times New Roman"/>
            </a:endParaRPr>
          </a:p>
        </p:txBody>
      </p:sp>
      <p:sp>
        <p:nvSpPr>
          <p:cNvPr id="9" name="object 9"/>
          <p:cNvSpPr txBox="1"/>
          <p:nvPr/>
        </p:nvSpPr>
        <p:spPr>
          <a:xfrm>
            <a:off x="2885619" y="2845053"/>
            <a:ext cx="73925" cy="174168"/>
          </a:xfrm>
          <a:prstGeom prst="rect">
            <a:avLst/>
          </a:prstGeom>
        </p:spPr>
        <p:txBody>
          <a:bodyPr vert="horz" wrap="square" lIns="0" tIns="5748" rIns="0" bIns="0" rtlCol="0">
            <a:spAutoFit/>
          </a:bodyPr>
          <a:lstStyle/>
          <a:p>
            <a:pPr marL="5748">
              <a:spcBef>
                <a:spcPts val="45"/>
              </a:spcBef>
            </a:pPr>
            <a:r>
              <a:rPr sz="1100" i="1" dirty="0">
                <a:latin typeface="Times New Roman"/>
                <a:cs typeface="Times New Roman"/>
              </a:rPr>
              <a:t>k</a:t>
            </a:r>
            <a:endParaRPr sz="1100">
              <a:latin typeface="Times New Roman"/>
              <a:cs typeface="Times New Roman"/>
            </a:endParaRPr>
          </a:p>
        </p:txBody>
      </p:sp>
      <p:grpSp>
        <p:nvGrpSpPr>
          <p:cNvPr id="10" name="object 10"/>
          <p:cNvGrpSpPr/>
          <p:nvPr/>
        </p:nvGrpSpPr>
        <p:grpSpPr>
          <a:xfrm>
            <a:off x="2411135" y="2280278"/>
            <a:ext cx="1475290" cy="430615"/>
            <a:chOff x="5260657" y="5121211"/>
            <a:chExt cx="3218815" cy="967105"/>
          </a:xfrm>
        </p:grpSpPr>
        <p:sp>
          <p:nvSpPr>
            <p:cNvPr id="11" name="object 11"/>
            <p:cNvSpPr/>
            <p:nvPr/>
          </p:nvSpPr>
          <p:spPr>
            <a:xfrm>
              <a:off x="5265420" y="5125973"/>
              <a:ext cx="3209290" cy="957580"/>
            </a:xfrm>
            <a:custGeom>
              <a:avLst/>
              <a:gdLst/>
              <a:ahLst/>
              <a:cxnLst/>
              <a:rect l="l" t="t" r="r" b="b"/>
              <a:pathLst>
                <a:path w="3209290" h="957579">
                  <a:moveTo>
                    <a:pt x="3208781" y="797813"/>
                  </a:moveTo>
                  <a:lnTo>
                    <a:pt x="3208781" y="159258"/>
                  </a:lnTo>
                  <a:lnTo>
                    <a:pt x="3202281" y="127255"/>
                  </a:lnTo>
                  <a:lnTo>
                    <a:pt x="3154132" y="70358"/>
                  </a:lnTo>
                  <a:lnTo>
                    <a:pt x="3115055" y="46767"/>
                  </a:lnTo>
                  <a:lnTo>
                    <a:pt x="3067692" y="27284"/>
                  </a:lnTo>
                  <a:lnTo>
                    <a:pt x="3013329" y="12561"/>
                  </a:lnTo>
                  <a:lnTo>
                    <a:pt x="2953250" y="3248"/>
                  </a:lnTo>
                  <a:lnTo>
                    <a:pt x="2888741" y="0"/>
                  </a:lnTo>
                  <a:lnTo>
                    <a:pt x="1610868" y="0"/>
                  </a:lnTo>
                  <a:lnTo>
                    <a:pt x="1546359" y="3248"/>
                  </a:lnTo>
                  <a:lnTo>
                    <a:pt x="1486280" y="12561"/>
                  </a:lnTo>
                  <a:lnTo>
                    <a:pt x="1431917" y="27284"/>
                  </a:lnTo>
                  <a:lnTo>
                    <a:pt x="1384553" y="46767"/>
                  </a:lnTo>
                  <a:lnTo>
                    <a:pt x="1345477" y="70358"/>
                  </a:lnTo>
                  <a:lnTo>
                    <a:pt x="1315974" y="97405"/>
                  </a:lnTo>
                  <a:lnTo>
                    <a:pt x="1290827" y="159258"/>
                  </a:lnTo>
                  <a:lnTo>
                    <a:pt x="0" y="448056"/>
                  </a:lnTo>
                  <a:lnTo>
                    <a:pt x="1290827" y="398525"/>
                  </a:lnTo>
                  <a:lnTo>
                    <a:pt x="1290827" y="797813"/>
                  </a:lnTo>
                  <a:lnTo>
                    <a:pt x="1297328" y="830035"/>
                  </a:lnTo>
                  <a:lnTo>
                    <a:pt x="1345477" y="887048"/>
                  </a:lnTo>
                  <a:lnTo>
                    <a:pt x="1384553" y="910590"/>
                  </a:lnTo>
                  <a:lnTo>
                    <a:pt x="1431917" y="929988"/>
                  </a:lnTo>
                  <a:lnTo>
                    <a:pt x="1486280" y="944618"/>
                  </a:lnTo>
                  <a:lnTo>
                    <a:pt x="1546359" y="953854"/>
                  </a:lnTo>
                  <a:lnTo>
                    <a:pt x="1610868" y="957072"/>
                  </a:lnTo>
                  <a:lnTo>
                    <a:pt x="2888741" y="957072"/>
                  </a:lnTo>
                  <a:lnTo>
                    <a:pt x="2953250" y="953854"/>
                  </a:lnTo>
                  <a:lnTo>
                    <a:pt x="3013329" y="944618"/>
                  </a:lnTo>
                  <a:lnTo>
                    <a:pt x="3067692" y="929988"/>
                  </a:lnTo>
                  <a:lnTo>
                    <a:pt x="3115055" y="910589"/>
                  </a:lnTo>
                  <a:lnTo>
                    <a:pt x="3154132" y="887048"/>
                  </a:lnTo>
                  <a:lnTo>
                    <a:pt x="3183635" y="859988"/>
                  </a:lnTo>
                  <a:lnTo>
                    <a:pt x="3202281" y="830035"/>
                  </a:lnTo>
                  <a:lnTo>
                    <a:pt x="3208781" y="797813"/>
                  </a:lnTo>
                  <a:close/>
                </a:path>
              </a:pathLst>
            </a:custGeom>
            <a:solidFill>
              <a:srgbClr val="FFFF00"/>
            </a:solidFill>
          </p:spPr>
          <p:txBody>
            <a:bodyPr wrap="square" lIns="0" tIns="0" rIns="0" bIns="0" rtlCol="0"/>
            <a:lstStyle/>
            <a:p>
              <a:endParaRPr/>
            </a:p>
          </p:txBody>
        </p:sp>
        <p:sp>
          <p:nvSpPr>
            <p:cNvPr id="12" name="object 12"/>
            <p:cNvSpPr/>
            <p:nvPr/>
          </p:nvSpPr>
          <p:spPr>
            <a:xfrm>
              <a:off x="5265420" y="5125973"/>
              <a:ext cx="3209290" cy="957580"/>
            </a:xfrm>
            <a:custGeom>
              <a:avLst/>
              <a:gdLst/>
              <a:ahLst/>
              <a:cxnLst/>
              <a:rect l="l" t="t" r="r" b="b"/>
              <a:pathLst>
                <a:path w="3209290" h="957579">
                  <a:moveTo>
                    <a:pt x="1610868" y="0"/>
                  </a:moveTo>
                  <a:lnTo>
                    <a:pt x="1546359" y="3248"/>
                  </a:lnTo>
                  <a:lnTo>
                    <a:pt x="1486280" y="12561"/>
                  </a:lnTo>
                  <a:lnTo>
                    <a:pt x="1431917" y="27284"/>
                  </a:lnTo>
                  <a:lnTo>
                    <a:pt x="1384553" y="46767"/>
                  </a:lnTo>
                  <a:lnTo>
                    <a:pt x="1345477" y="70358"/>
                  </a:lnTo>
                  <a:lnTo>
                    <a:pt x="1315974" y="97405"/>
                  </a:lnTo>
                  <a:lnTo>
                    <a:pt x="1290827" y="159258"/>
                  </a:lnTo>
                  <a:lnTo>
                    <a:pt x="0" y="448056"/>
                  </a:lnTo>
                  <a:lnTo>
                    <a:pt x="1290827" y="398525"/>
                  </a:lnTo>
                  <a:lnTo>
                    <a:pt x="1290827" y="797813"/>
                  </a:lnTo>
                  <a:lnTo>
                    <a:pt x="1297328" y="830035"/>
                  </a:lnTo>
                  <a:lnTo>
                    <a:pt x="1345477" y="887048"/>
                  </a:lnTo>
                  <a:lnTo>
                    <a:pt x="1384553" y="910590"/>
                  </a:lnTo>
                  <a:lnTo>
                    <a:pt x="1431917" y="929988"/>
                  </a:lnTo>
                  <a:lnTo>
                    <a:pt x="1486280" y="944618"/>
                  </a:lnTo>
                  <a:lnTo>
                    <a:pt x="1546359" y="953854"/>
                  </a:lnTo>
                  <a:lnTo>
                    <a:pt x="1610868" y="957072"/>
                  </a:lnTo>
                  <a:lnTo>
                    <a:pt x="2888741" y="957072"/>
                  </a:lnTo>
                  <a:lnTo>
                    <a:pt x="2953250" y="953854"/>
                  </a:lnTo>
                  <a:lnTo>
                    <a:pt x="3013329" y="944618"/>
                  </a:lnTo>
                  <a:lnTo>
                    <a:pt x="3067692" y="929988"/>
                  </a:lnTo>
                  <a:lnTo>
                    <a:pt x="3115055" y="910589"/>
                  </a:lnTo>
                  <a:lnTo>
                    <a:pt x="3154132" y="887048"/>
                  </a:lnTo>
                  <a:lnTo>
                    <a:pt x="3183635" y="859988"/>
                  </a:lnTo>
                  <a:lnTo>
                    <a:pt x="3208781" y="797813"/>
                  </a:lnTo>
                  <a:lnTo>
                    <a:pt x="3208781" y="159258"/>
                  </a:lnTo>
                  <a:lnTo>
                    <a:pt x="3183635" y="97405"/>
                  </a:lnTo>
                  <a:lnTo>
                    <a:pt x="3154132" y="70358"/>
                  </a:lnTo>
                  <a:lnTo>
                    <a:pt x="3115055" y="46767"/>
                  </a:lnTo>
                  <a:lnTo>
                    <a:pt x="3067692" y="27284"/>
                  </a:lnTo>
                  <a:lnTo>
                    <a:pt x="3013329" y="12561"/>
                  </a:lnTo>
                  <a:lnTo>
                    <a:pt x="2953250" y="3248"/>
                  </a:lnTo>
                  <a:lnTo>
                    <a:pt x="2888741" y="0"/>
                  </a:lnTo>
                  <a:lnTo>
                    <a:pt x="1610868" y="0"/>
                  </a:lnTo>
                  <a:close/>
                </a:path>
              </a:pathLst>
            </a:custGeom>
            <a:ln w="9525">
              <a:solidFill>
                <a:srgbClr val="FF0000"/>
              </a:solidFill>
            </a:ln>
          </p:spPr>
          <p:txBody>
            <a:bodyPr wrap="square" lIns="0" tIns="0" rIns="0" bIns="0" rtlCol="0"/>
            <a:lstStyle/>
            <a:p>
              <a:endParaRPr/>
            </a:p>
          </p:txBody>
        </p:sp>
      </p:grpSp>
      <p:sp>
        <p:nvSpPr>
          <p:cNvPr id="13" name="object 13"/>
          <p:cNvSpPr txBox="1"/>
          <p:nvPr/>
        </p:nvSpPr>
        <p:spPr>
          <a:xfrm>
            <a:off x="3083645" y="2309994"/>
            <a:ext cx="721783" cy="375136"/>
          </a:xfrm>
          <a:prstGeom prst="rect">
            <a:avLst/>
          </a:prstGeom>
        </p:spPr>
        <p:txBody>
          <a:bodyPr vert="horz" wrap="square" lIns="0" tIns="5748" rIns="0" bIns="0" rtlCol="0">
            <a:spAutoFit/>
          </a:bodyPr>
          <a:lstStyle/>
          <a:p>
            <a:pPr marL="5748" marR="2299" indent="-287" algn="ctr">
              <a:spcBef>
                <a:spcPts val="45"/>
              </a:spcBef>
            </a:pPr>
            <a:r>
              <a:rPr sz="800" spc="-2" dirty="0">
                <a:solidFill>
                  <a:srgbClr val="FF0000"/>
                </a:solidFill>
                <a:latin typeface="Times New Roman"/>
                <a:cs typeface="Times New Roman"/>
              </a:rPr>
              <a:t>Samples </a:t>
            </a:r>
            <a:r>
              <a:rPr sz="800" spc="-5" dirty="0">
                <a:solidFill>
                  <a:srgbClr val="FF0000"/>
                </a:solidFill>
                <a:latin typeface="Times New Roman"/>
                <a:cs typeface="Times New Roman"/>
              </a:rPr>
              <a:t>in </a:t>
            </a:r>
            <a:r>
              <a:rPr sz="800" spc="-2" dirty="0">
                <a:solidFill>
                  <a:srgbClr val="FF0000"/>
                </a:solidFill>
                <a:latin typeface="Times New Roman"/>
                <a:cs typeface="Times New Roman"/>
              </a:rPr>
              <a:t> vector</a:t>
            </a:r>
            <a:r>
              <a:rPr sz="800" spc="-7" dirty="0">
                <a:solidFill>
                  <a:srgbClr val="FF0000"/>
                </a:solidFill>
                <a:latin typeface="Times New Roman"/>
                <a:cs typeface="Times New Roman"/>
              </a:rPr>
              <a:t> </a:t>
            </a:r>
            <a:r>
              <a:rPr sz="800" spc="-2" dirty="0">
                <a:solidFill>
                  <a:srgbClr val="FF0000"/>
                </a:solidFill>
                <a:latin typeface="Times New Roman"/>
                <a:cs typeface="Times New Roman"/>
              </a:rPr>
              <a:t>are</a:t>
            </a:r>
            <a:r>
              <a:rPr sz="800" spc="-7" dirty="0">
                <a:solidFill>
                  <a:srgbClr val="FF0000"/>
                </a:solidFill>
                <a:latin typeface="Times New Roman"/>
                <a:cs typeface="Times New Roman"/>
              </a:rPr>
              <a:t> </a:t>
            </a:r>
            <a:r>
              <a:rPr sz="800" spc="-2" dirty="0">
                <a:solidFill>
                  <a:srgbClr val="FF0000"/>
                </a:solidFill>
                <a:latin typeface="Times New Roman"/>
                <a:cs typeface="Times New Roman"/>
              </a:rPr>
              <a:t>highly </a:t>
            </a:r>
            <a:r>
              <a:rPr sz="800" spc="-196" dirty="0">
                <a:solidFill>
                  <a:srgbClr val="FF0000"/>
                </a:solidFill>
                <a:latin typeface="Times New Roman"/>
                <a:cs typeface="Times New Roman"/>
              </a:rPr>
              <a:t> </a:t>
            </a:r>
            <a:r>
              <a:rPr sz="800" spc="-2" dirty="0">
                <a:solidFill>
                  <a:srgbClr val="FF0000"/>
                </a:solidFill>
                <a:latin typeface="Times New Roman"/>
                <a:cs typeface="Times New Roman"/>
              </a:rPr>
              <a:t>correlated!</a:t>
            </a:r>
            <a:endParaRPr sz="800">
              <a:latin typeface="Times New Roman"/>
              <a:cs typeface="Times New Roman"/>
            </a:endParaRPr>
          </a:p>
        </p:txBody>
      </p:sp>
      <p:grpSp>
        <p:nvGrpSpPr>
          <p:cNvPr id="14" name="object 14"/>
          <p:cNvGrpSpPr/>
          <p:nvPr/>
        </p:nvGrpSpPr>
        <p:grpSpPr>
          <a:xfrm>
            <a:off x="2423009" y="1391001"/>
            <a:ext cx="1837346" cy="358516"/>
            <a:chOff x="5286565" y="3124009"/>
            <a:chExt cx="4008754" cy="805180"/>
          </a:xfrm>
        </p:grpSpPr>
        <p:sp>
          <p:nvSpPr>
            <p:cNvPr id="15" name="object 15"/>
            <p:cNvSpPr/>
            <p:nvPr/>
          </p:nvSpPr>
          <p:spPr>
            <a:xfrm>
              <a:off x="5291328" y="3128772"/>
              <a:ext cx="3999229" cy="795655"/>
            </a:xfrm>
            <a:custGeom>
              <a:avLst/>
              <a:gdLst/>
              <a:ahLst/>
              <a:cxnLst/>
              <a:rect l="l" t="t" r="r" b="b"/>
              <a:pathLst>
                <a:path w="3999229" h="795654">
                  <a:moveTo>
                    <a:pt x="3998976" y="662939"/>
                  </a:moveTo>
                  <a:lnTo>
                    <a:pt x="3998976" y="132587"/>
                  </a:lnTo>
                  <a:lnTo>
                    <a:pt x="3992697" y="108774"/>
                  </a:lnTo>
                  <a:lnTo>
                    <a:pt x="3945777" y="65701"/>
                  </a:lnTo>
                  <a:lnTo>
                    <a:pt x="3907343" y="47193"/>
                  </a:lnTo>
                  <a:lnTo>
                    <a:pt x="3860399" y="31207"/>
                  </a:lnTo>
                  <a:lnTo>
                    <a:pt x="3806048" y="18118"/>
                  </a:lnTo>
                  <a:lnTo>
                    <a:pt x="3745395" y="8303"/>
                  </a:lnTo>
                  <a:lnTo>
                    <a:pt x="3679542" y="2138"/>
                  </a:lnTo>
                  <a:lnTo>
                    <a:pt x="3609594" y="0"/>
                  </a:lnTo>
                  <a:lnTo>
                    <a:pt x="2054352" y="0"/>
                  </a:lnTo>
                  <a:lnTo>
                    <a:pt x="1984403" y="2138"/>
                  </a:lnTo>
                  <a:lnTo>
                    <a:pt x="1918550" y="8303"/>
                  </a:lnTo>
                  <a:lnTo>
                    <a:pt x="1857897" y="18118"/>
                  </a:lnTo>
                  <a:lnTo>
                    <a:pt x="1803546" y="31207"/>
                  </a:lnTo>
                  <a:lnTo>
                    <a:pt x="1756602" y="47193"/>
                  </a:lnTo>
                  <a:lnTo>
                    <a:pt x="1718168" y="65701"/>
                  </a:lnTo>
                  <a:lnTo>
                    <a:pt x="1671248" y="108774"/>
                  </a:lnTo>
                  <a:lnTo>
                    <a:pt x="1664970" y="132587"/>
                  </a:lnTo>
                  <a:lnTo>
                    <a:pt x="1664970" y="464057"/>
                  </a:lnTo>
                  <a:lnTo>
                    <a:pt x="0" y="739902"/>
                  </a:lnTo>
                  <a:lnTo>
                    <a:pt x="1664970" y="662939"/>
                  </a:lnTo>
                  <a:lnTo>
                    <a:pt x="1671248" y="686753"/>
                  </a:lnTo>
                  <a:lnTo>
                    <a:pt x="1689349" y="709174"/>
                  </a:lnTo>
                  <a:lnTo>
                    <a:pt x="1756602" y="748334"/>
                  </a:lnTo>
                  <a:lnTo>
                    <a:pt x="1803546" y="764320"/>
                  </a:lnTo>
                  <a:lnTo>
                    <a:pt x="1857897" y="777409"/>
                  </a:lnTo>
                  <a:lnTo>
                    <a:pt x="1918550" y="787224"/>
                  </a:lnTo>
                  <a:lnTo>
                    <a:pt x="1984403" y="793389"/>
                  </a:lnTo>
                  <a:lnTo>
                    <a:pt x="2054352" y="795527"/>
                  </a:lnTo>
                  <a:lnTo>
                    <a:pt x="3609594" y="795527"/>
                  </a:lnTo>
                  <a:lnTo>
                    <a:pt x="3679542" y="793389"/>
                  </a:lnTo>
                  <a:lnTo>
                    <a:pt x="3745395" y="787224"/>
                  </a:lnTo>
                  <a:lnTo>
                    <a:pt x="3806048" y="777409"/>
                  </a:lnTo>
                  <a:lnTo>
                    <a:pt x="3860399" y="764320"/>
                  </a:lnTo>
                  <a:lnTo>
                    <a:pt x="3907343" y="748334"/>
                  </a:lnTo>
                  <a:lnTo>
                    <a:pt x="3945777" y="729826"/>
                  </a:lnTo>
                  <a:lnTo>
                    <a:pt x="3992697" y="686753"/>
                  </a:lnTo>
                  <a:lnTo>
                    <a:pt x="3998976" y="662939"/>
                  </a:lnTo>
                  <a:close/>
                </a:path>
              </a:pathLst>
            </a:custGeom>
            <a:solidFill>
              <a:srgbClr val="FFFF00"/>
            </a:solidFill>
          </p:spPr>
          <p:txBody>
            <a:bodyPr wrap="square" lIns="0" tIns="0" rIns="0" bIns="0" rtlCol="0"/>
            <a:lstStyle/>
            <a:p>
              <a:endParaRPr/>
            </a:p>
          </p:txBody>
        </p:sp>
        <p:sp>
          <p:nvSpPr>
            <p:cNvPr id="16" name="object 16"/>
            <p:cNvSpPr/>
            <p:nvPr/>
          </p:nvSpPr>
          <p:spPr>
            <a:xfrm>
              <a:off x="5291328" y="3128772"/>
              <a:ext cx="3999229" cy="795655"/>
            </a:xfrm>
            <a:custGeom>
              <a:avLst/>
              <a:gdLst/>
              <a:ahLst/>
              <a:cxnLst/>
              <a:rect l="l" t="t" r="r" b="b"/>
              <a:pathLst>
                <a:path w="3999229" h="795654">
                  <a:moveTo>
                    <a:pt x="2054352" y="0"/>
                  </a:moveTo>
                  <a:lnTo>
                    <a:pt x="1984403" y="2138"/>
                  </a:lnTo>
                  <a:lnTo>
                    <a:pt x="1918550" y="8303"/>
                  </a:lnTo>
                  <a:lnTo>
                    <a:pt x="1857897" y="18118"/>
                  </a:lnTo>
                  <a:lnTo>
                    <a:pt x="1803546" y="31207"/>
                  </a:lnTo>
                  <a:lnTo>
                    <a:pt x="1756602" y="47193"/>
                  </a:lnTo>
                  <a:lnTo>
                    <a:pt x="1718168" y="65701"/>
                  </a:lnTo>
                  <a:lnTo>
                    <a:pt x="1671248" y="108774"/>
                  </a:lnTo>
                  <a:lnTo>
                    <a:pt x="1664970" y="132587"/>
                  </a:lnTo>
                  <a:lnTo>
                    <a:pt x="1664970" y="464057"/>
                  </a:lnTo>
                  <a:lnTo>
                    <a:pt x="0" y="739902"/>
                  </a:lnTo>
                  <a:lnTo>
                    <a:pt x="1664970" y="662939"/>
                  </a:lnTo>
                  <a:lnTo>
                    <a:pt x="1671248" y="686753"/>
                  </a:lnTo>
                  <a:lnTo>
                    <a:pt x="1689349" y="709174"/>
                  </a:lnTo>
                  <a:lnTo>
                    <a:pt x="1756602" y="748334"/>
                  </a:lnTo>
                  <a:lnTo>
                    <a:pt x="1803546" y="764320"/>
                  </a:lnTo>
                  <a:lnTo>
                    <a:pt x="1857897" y="777409"/>
                  </a:lnTo>
                  <a:lnTo>
                    <a:pt x="1918550" y="787224"/>
                  </a:lnTo>
                  <a:lnTo>
                    <a:pt x="1984403" y="793389"/>
                  </a:lnTo>
                  <a:lnTo>
                    <a:pt x="2054352" y="795527"/>
                  </a:lnTo>
                  <a:lnTo>
                    <a:pt x="3609594" y="795527"/>
                  </a:lnTo>
                  <a:lnTo>
                    <a:pt x="3679542" y="793389"/>
                  </a:lnTo>
                  <a:lnTo>
                    <a:pt x="3745395" y="787224"/>
                  </a:lnTo>
                  <a:lnTo>
                    <a:pt x="3806048" y="777409"/>
                  </a:lnTo>
                  <a:lnTo>
                    <a:pt x="3860399" y="764320"/>
                  </a:lnTo>
                  <a:lnTo>
                    <a:pt x="3907343" y="748334"/>
                  </a:lnTo>
                  <a:lnTo>
                    <a:pt x="3945777" y="729826"/>
                  </a:lnTo>
                  <a:lnTo>
                    <a:pt x="3992697" y="686753"/>
                  </a:lnTo>
                  <a:lnTo>
                    <a:pt x="3998976" y="662939"/>
                  </a:lnTo>
                  <a:lnTo>
                    <a:pt x="3998976" y="132587"/>
                  </a:lnTo>
                  <a:lnTo>
                    <a:pt x="3974596" y="86353"/>
                  </a:lnTo>
                  <a:lnTo>
                    <a:pt x="3907343" y="47193"/>
                  </a:lnTo>
                  <a:lnTo>
                    <a:pt x="3860399" y="31207"/>
                  </a:lnTo>
                  <a:lnTo>
                    <a:pt x="3806048" y="18118"/>
                  </a:lnTo>
                  <a:lnTo>
                    <a:pt x="3745395" y="8303"/>
                  </a:lnTo>
                  <a:lnTo>
                    <a:pt x="3679542" y="2138"/>
                  </a:lnTo>
                  <a:lnTo>
                    <a:pt x="3609594" y="0"/>
                  </a:lnTo>
                  <a:lnTo>
                    <a:pt x="2054352" y="0"/>
                  </a:lnTo>
                  <a:close/>
                </a:path>
              </a:pathLst>
            </a:custGeom>
            <a:ln w="9525">
              <a:solidFill>
                <a:srgbClr val="000000"/>
              </a:solidFill>
            </a:ln>
          </p:spPr>
          <p:txBody>
            <a:bodyPr wrap="square" lIns="0" tIns="0" rIns="0" bIns="0" rtlCol="0"/>
            <a:lstStyle/>
            <a:p>
              <a:endParaRPr/>
            </a:p>
          </p:txBody>
        </p:sp>
      </p:grpSp>
      <p:sp>
        <p:nvSpPr>
          <p:cNvPr id="17" name="object 17"/>
          <p:cNvSpPr txBox="1"/>
          <p:nvPr/>
        </p:nvSpPr>
        <p:spPr>
          <a:xfrm>
            <a:off x="3305418" y="1417324"/>
            <a:ext cx="836163" cy="282513"/>
          </a:xfrm>
          <a:prstGeom prst="rect">
            <a:avLst/>
          </a:prstGeom>
        </p:spPr>
        <p:txBody>
          <a:bodyPr vert="horz" wrap="square" lIns="0" tIns="5461" rIns="0" bIns="0" rtlCol="0">
            <a:spAutoFit/>
          </a:bodyPr>
          <a:lstStyle/>
          <a:p>
            <a:pPr marL="71275" marR="2299" indent="-65815">
              <a:spcBef>
                <a:spcPts val="43"/>
              </a:spcBef>
            </a:pPr>
            <a:r>
              <a:rPr sz="900" spc="-2" dirty="0">
                <a:latin typeface="Times New Roman"/>
                <a:cs typeface="Times New Roman"/>
              </a:rPr>
              <a:t>No</a:t>
            </a:r>
            <a:r>
              <a:rPr sz="900" spc="-7" dirty="0">
                <a:latin typeface="Times New Roman"/>
                <a:cs typeface="Times New Roman"/>
              </a:rPr>
              <a:t> </a:t>
            </a:r>
            <a:r>
              <a:rPr sz="900" spc="-2" dirty="0">
                <a:latin typeface="Times New Roman"/>
                <a:cs typeface="Times New Roman"/>
              </a:rPr>
              <a:t>Need</a:t>
            </a:r>
            <a:r>
              <a:rPr sz="900" spc="-9" dirty="0">
                <a:latin typeface="Times New Roman"/>
                <a:cs typeface="Times New Roman"/>
              </a:rPr>
              <a:t> </a:t>
            </a:r>
            <a:r>
              <a:rPr sz="900" spc="-2" dirty="0">
                <a:latin typeface="Times New Roman"/>
                <a:cs typeface="Times New Roman"/>
              </a:rPr>
              <a:t>to</a:t>
            </a:r>
            <a:r>
              <a:rPr sz="900" spc="-7" dirty="0">
                <a:latin typeface="Times New Roman"/>
                <a:cs typeface="Times New Roman"/>
              </a:rPr>
              <a:t> </a:t>
            </a:r>
            <a:r>
              <a:rPr sz="900" spc="-2" dirty="0">
                <a:latin typeface="Times New Roman"/>
                <a:cs typeface="Times New Roman"/>
              </a:rPr>
              <a:t>Limit </a:t>
            </a:r>
            <a:r>
              <a:rPr sz="900" spc="-219" dirty="0">
                <a:latin typeface="Times New Roman"/>
                <a:cs typeface="Times New Roman"/>
              </a:rPr>
              <a:t> </a:t>
            </a:r>
            <a:r>
              <a:rPr sz="900" spc="-2" dirty="0">
                <a:latin typeface="Times New Roman"/>
                <a:cs typeface="Times New Roman"/>
              </a:rPr>
              <a:t>to</a:t>
            </a:r>
            <a:r>
              <a:rPr sz="900" spc="-9" dirty="0">
                <a:latin typeface="Times New Roman"/>
                <a:cs typeface="Times New Roman"/>
              </a:rPr>
              <a:t> </a:t>
            </a:r>
            <a:r>
              <a:rPr sz="900" u="sng" spc="-2" dirty="0">
                <a:uFill>
                  <a:solidFill>
                    <a:srgbClr val="000000"/>
                  </a:solidFill>
                </a:uFill>
                <a:latin typeface="Times New Roman"/>
                <a:cs typeface="Times New Roman"/>
              </a:rPr>
              <a:t>2-D</a:t>
            </a:r>
            <a:r>
              <a:rPr sz="900" spc="-5" dirty="0">
                <a:latin typeface="Times New Roman"/>
                <a:cs typeface="Times New Roman"/>
              </a:rPr>
              <a:t> </a:t>
            </a:r>
            <a:r>
              <a:rPr sz="900" spc="-2" dirty="0">
                <a:latin typeface="Times New Roman"/>
                <a:cs typeface="Times New Roman"/>
              </a:rPr>
              <a:t>Vectors</a:t>
            </a:r>
            <a:endParaRPr sz="900">
              <a:latin typeface="Times New Roman"/>
              <a:cs typeface="Times New Roman"/>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2289" y="538113"/>
            <a:ext cx="1775213" cy="1656071"/>
          </a:xfrm>
          <a:prstGeom prst="rect">
            <a:avLst/>
          </a:prstGeom>
        </p:spPr>
      </p:pic>
      <p:sp>
        <p:nvSpPr>
          <p:cNvPr id="3" name="object 3"/>
          <p:cNvSpPr txBox="1"/>
          <p:nvPr/>
        </p:nvSpPr>
        <p:spPr>
          <a:xfrm>
            <a:off x="243078" y="1231394"/>
            <a:ext cx="151633" cy="175081"/>
          </a:xfrm>
          <a:prstGeom prst="rect">
            <a:avLst/>
          </a:prstGeom>
        </p:spPr>
        <p:txBody>
          <a:bodyPr vert="horz" wrap="square" lIns="0" tIns="5748" rIns="0" bIns="0" rtlCol="0">
            <a:spAutoFit/>
          </a:bodyPr>
          <a:lstStyle/>
          <a:p>
            <a:pPr marL="17244">
              <a:spcBef>
                <a:spcPts val="45"/>
              </a:spcBef>
            </a:pPr>
            <a:r>
              <a:rPr sz="1100" dirty="0">
                <a:latin typeface="Times New Roman"/>
                <a:cs typeface="Times New Roman"/>
              </a:rPr>
              <a:t>x</a:t>
            </a:r>
            <a:r>
              <a:rPr sz="1100" baseline="-20833" dirty="0">
                <a:latin typeface="Times New Roman"/>
                <a:cs typeface="Times New Roman"/>
              </a:rPr>
              <a:t>1</a:t>
            </a:r>
            <a:endParaRPr sz="1100" baseline="-20833">
              <a:latin typeface="Times New Roman"/>
              <a:cs typeface="Times New Roman"/>
            </a:endParaRPr>
          </a:p>
        </p:txBody>
      </p:sp>
      <p:sp>
        <p:nvSpPr>
          <p:cNvPr id="4" name="object 4"/>
          <p:cNvSpPr txBox="1"/>
          <p:nvPr/>
        </p:nvSpPr>
        <p:spPr>
          <a:xfrm>
            <a:off x="1183259" y="2135939"/>
            <a:ext cx="151633" cy="175081"/>
          </a:xfrm>
          <a:prstGeom prst="rect">
            <a:avLst/>
          </a:prstGeom>
        </p:spPr>
        <p:txBody>
          <a:bodyPr vert="horz" wrap="square" lIns="0" tIns="5748" rIns="0" bIns="0" rtlCol="0">
            <a:spAutoFit/>
          </a:bodyPr>
          <a:lstStyle/>
          <a:p>
            <a:pPr marL="17244">
              <a:spcBef>
                <a:spcPts val="45"/>
              </a:spcBef>
            </a:pPr>
            <a:r>
              <a:rPr sz="1100" dirty="0">
                <a:latin typeface="Times New Roman"/>
                <a:cs typeface="Times New Roman"/>
              </a:rPr>
              <a:t>x</a:t>
            </a:r>
            <a:r>
              <a:rPr sz="1100" baseline="-20833" dirty="0">
                <a:latin typeface="Times New Roman"/>
                <a:cs typeface="Times New Roman"/>
              </a:rPr>
              <a:t>2</a:t>
            </a:r>
            <a:endParaRPr sz="1100" baseline="-20833">
              <a:latin typeface="Times New Roman"/>
              <a:cs typeface="Times New Roman"/>
            </a:endParaRPr>
          </a:p>
        </p:txBody>
      </p:sp>
      <p:grpSp>
        <p:nvGrpSpPr>
          <p:cNvPr id="5" name="object 5"/>
          <p:cNvGrpSpPr/>
          <p:nvPr/>
        </p:nvGrpSpPr>
        <p:grpSpPr>
          <a:xfrm>
            <a:off x="1721366" y="998783"/>
            <a:ext cx="342847" cy="411388"/>
            <a:chOff x="3755707" y="2243137"/>
            <a:chExt cx="748030" cy="923925"/>
          </a:xfrm>
        </p:grpSpPr>
        <p:sp>
          <p:nvSpPr>
            <p:cNvPr id="6" name="object 6"/>
            <p:cNvSpPr/>
            <p:nvPr/>
          </p:nvSpPr>
          <p:spPr>
            <a:xfrm>
              <a:off x="3760470" y="2247900"/>
              <a:ext cx="738505" cy="914400"/>
            </a:xfrm>
            <a:custGeom>
              <a:avLst/>
              <a:gdLst/>
              <a:ahLst/>
              <a:cxnLst/>
              <a:rect l="l" t="t" r="r" b="b"/>
              <a:pathLst>
                <a:path w="738504" h="914400">
                  <a:moveTo>
                    <a:pt x="738377" y="791717"/>
                  </a:moveTo>
                  <a:lnTo>
                    <a:pt x="738377" y="122681"/>
                  </a:lnTo>
                  <a:lnTo>
                    <a:pt x="728745" y="74902"/>
                  </a:lnTo>
                  <a:lnTo>
                    <a:pt x="702468" y="35909"/>
                  </a:lnTo>
                  <a:lnTo>
                    <a:pt x="663475" y="9632"/>
                  </a:lnTo>
                  <a:lnTo>
                    <a:pt x="615695" y="0"/>
                  </a:lnTo>
                  <a:lnTo>
                    <a:pt x="123443" y="0"/>
                  </a:lnTo>
                  <a:lnTo>
                    <a:pt x="75545" y="9632"/>
                  </a:lnTo>
                  <a:lnTo>
                    <a:pt x="36290" y="35909"/>
                  </a:lnTo>
                  <a:lnTo>
                    <a:pt x="9751" y="74902"/>
                  </a:lnTo>
                  <a:lnTo>
                    <a:pt x="0" y="122681"/>
                  </a:lnTo>
                  <a:lnTo>
                    <a:pt x="0" y="791717"/>
                  </a:lnTo>
                  <a:lnTo>
                    <a:pt x="9751" y="839497"/>
                  </a:lnTo>
                  <a:lnTo>
                    <a:pt x="36290" y="878490"/>
                  </a:lnTo>
                  <a:lnTo>
                    <a:pt x="75545" y="904767"/>
                  </a:lnTo>
                  <a:lnTo>
                    <a:pt x="123443" y="914399"/>
                  </a:lnTo>
                  <a:lnTo>
                    <a:pt x="615695" y="914399"/>
                  </a:lnTo>
                  <a:lnTo>
                    <a:pt x="663475" y="904767"/>
                  </a:lnTo>
                  <a:lnTo>
                    <a:pt x="702468" y="878490"/>
                  </a:lnTo>
                  <a:lnTo>
                    <a:pt x="728745" y="839497"/>
                  </a:lnTo>
                  <a:lnTo>
                    <a:pt x="738377" y="791717"/>
                  </a:lnTo>
                  <a:close/>
                </a:path>
              </a:pathLst>
            </a:custGeom>
            <a:solidFill>
              <a:srgbClr val="FFFFCC"/>
            </a:solidFill>
          </p:spPr>
          <p:txBody>
            <a:bodyPr wrap="square" lIns="0" tIns="0" rIns="0" bIns="0" rtlCol="0"/>
            <a:lstStyle/>
            <a:p>
              <a:endParaRPr/>
            </a:p>
          </p:txBody>
        </p:sp>
        <p:sp>
          <p:nvSpPr>
            <p:cNvPr id="7" name="object 7"/>
            <p:cNvSpPr/>
            <p:nvPr/>
          </p:nvSpPr>
          <p:spPr>
            <a:xfrm>
              <a:off x="3760470" y="2247900"/>
              <a:ext cx="738505" cy="914400"/>
            </a:xfrm>
            <a:custGeom>
              <a:avLst/>
              <a:gdLst/>
              <a:ahLst/>
              <a:cxnLst/>
              <a:rect l="l" t="t" r="r" b="b"/>
              <a:pathLst>
                <a:path w="738504" h="914400">
                  <a:moveTo>
                    <a:pt x="123443" y="0"/>
                  </a:moveTo>
                  <a:lnTo>
                    <a:pt x="75545" y="9632"/>
                  </a:lnTo>
                  <a:lnTo>
                    <a:pt x="36290" y="35909"/>
                  </a:lnTo>
                  <a:lnTo>
                    <a:pt x="9751" y="74902"/>
                  </a:lnTo>
                  <a:lnTo>
                    <a:pt x="0" y="122681"/>
                  </a:lnTo>
                  <a:lnTo>
                    <a:pt x="0" y="791717"/>
                  </a:lnTo>
                  <a:lnTo>
                    <a:pt x="9751" y="839497"/>
                  </a:lnTo>
                  <a:lnTo>
                    <a:pt x="36290" y="878490"/>
                  </a:lnTo>
                  <a:lnTo>
                    <a:pt x="75545" y="904767"/>
                  </a:lnTo>
                  <a:lnTo>
                    <a:pt x="123443" y="914399"/>
                  </a:lnTo>
                  <a:lnTo>
                    <a:pt x="615695" y="914399"/>
                  </a:lnTo>
                  <a:lnTo>
                    <a:pt x="663475" y="904767"/>
                  </a:lnTo>
                  <a:lnTo>
                    <a:pt x="702468" y="878490"/>
                  </a:lnTo>
                  <a:lnTo>
                    <a:pt x="728745" y="839497"/>
                  </a:lnTo>
                  <a:lnTo>
                    <a:pt x="738377" y="791717"/>
                  </a:lnTo>
                  <a:lnTo>
                    <a:pt x="738377" y="122681"/>
                  </a:lnTo>
                  <a:lnTo>
                    <a:pt x="728745" y="74902"/>
                  </a:lnTo>
                  <a:lnTo>
                    <a:pt x="702468" y="35909"/>
                  </a:lnTo>
                  <a:lnTo>
                    <a:pt x="663475" y="9632"/>
                  </a:lnTo>
                  <a:lnTo>
                    <a:pt x="615695" y="0"/>
                  </a:lnTo>
                  <a:lnTo>
                    <a:pt x="123443" y="0"/>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1743223" y="1012213"/>
            <a:ext cx="296863" cy="375136"/>
          </a:xfrm>
          <a:prstGeom prst="rect">
            <a:avLst/>
          </a:prstGeom>
        </p:spPr>
        <p:txBody>
          <a:bodyPr vert="horz" wrap="square" lIns="0" tIns="5748" rIns="0" bIns="0" rtlCol="0">
            <a:spAutoFit/>
          </a:bodyPr>
          <a:lstStyle/>
          <a:p>
            <a:pPr marL="5748">
              <a:spcBef>
                <a:spcPts val="45"/>
              </a:spcBef>
            </a:pPr>
            <a:r>
              <a:rPr sz="800" dirty="0">
                <a:latin typeface="Times New Roman"/>
                <a:cs typeface="Times New Roman"/>
              </a:rPr>
              <a:t>10x10</a:t>
            </a:r>
            <a:endParaRPr sz="800">
              <a:latin typeface="Times New Roman"/>
              <a:cs typeface="Times New Roman"/>
            </a:endParaRPr>
          </a:p>
          <a:p>
            <a:pPr marL="41961" marR="2299" indent="-33339"/>
            <a:r>
              <a:rPr sz="800" spc="-2" dirty="0">
                <a:latin typeface="Times New Roman"/>
                <a:cs typeface="Times New Roman"/>
              </a:rPr>
              <a:t>Quant.  Cells</a:t>
            </a:r>
            <a:endParaRPr sz="800">
              <a:latin typeface="Times New Roman"/>
              <a:cs typeface="Times New Roman"/>
            </a:endParaRPr>
          </a:p>
        </p:txBody>
      </p:sp>
      <p:grpSp>
        <p:nvGrpSpPr>
          <p:cNvPr id="9" name="object 9"/>
          <p:cNvGrpSpPr/>
          <p:nvPr/>
        </p:nvGrpSpPr>
        <p:grpSpPr>
          <a:xfrm>
            <a:off x="545092" y="572635"/>
            <a:ext cx="541920" cy="304512"/>
            <a:chOff x="1189291" y="1286065"/>
            <a:chExt cx="1182370" cy="683895"/>
          </a:xfrm>
        </p:grpSpPr>
        <p:sp>
          <p:nvSpPr>
            <p:cNvPr id="10" name="object 10"/>
            <p:cNvSpPr/>
            <p:nvPr/>
          </p:nvSpPr>
          <p:spPr>
            <a:xfrm>
              <a:off x="1194053" y="1290827"/>
              <a:ext cx="1172845" cy="674370"/>
            </a:xfrm>
            <a:custGeom>
              <a:avLst/>
              <a:gdLst/>
              <a:ahLst/>
              <a:cxnLst/>
              <a:rect l="l" t="t" r="r" b="b"/>
              <a:pathLst>
                <a:path w="1172845" h="674369">
                  <a:moveTo>
                    <a:pt x="1172718" y="562356"/>
                  </a:moveTo>
                  <a:lnTo>
                    <a:pt x="1172718" y="112013"/>
                  </a:lnTo>
                  <a:lnTo>
                    <a:pt x="1163895" y="68472"/>
                  </a:lnTo>
                  <a:lnTo>
                    <a:pt x="1139856" y="32861"/>
                  </a:lnTo>
                  <a:lnTo>
                    <a:pt x="1104245" y="8822"/>
                  </a:lnTo>
                  <a:lnTo>
                    <a:pt x="1060704" y="0"/>
                  </a:lnTo>
                  <a:lnTo>
                    <a:pt x="112014" y="0"/>
                  </a:lnTo>
                  <a:lnTo>
                    <a:pt x="68472" y="8822"/>
                  </a:lnTo>
                  <a:lnTo>
                    <a:pt x="32861" y="32861"/>
                  </a:lnTo>
                  <a:lnTo>
                    <a:pt x="8822" y="68472"/>
                  </a:lnTo>
                  <a:lnTo>
                    <a:pt x="0" y="112014"/>
                  </a:lnTo>
                  <a:lnTo>
                    <a:pt x="0" y="562356"/>
                  </a:lnTo>
                  <a:lnTo>
                    <a:pt x="8822" y="605897"/>
                  </a:lnTo>
                  <a:lnTo>
                    <a:pt x="32861" y="641508"/>
                  </a:lnTo>
                  <a:lnTo>
                    <a:pt x="68472" y="665547"/>
                  </a:lnTo>
                  <a:lnTo>
                    <a:pt x="112014" y="674370"/>
                  </a:lnTo>
                  <a:lnTo>
                    <a:pt x="1060704" y="674370"/>
                  </a:lnTo>
                  <a:lnTo>
                    <a:pt x="1104245" y="665547"/>
                  </a:lnTo>
                  <a:lnTo>
                    <a:pt x="1139856" y="641508"/>
                  </a:lnTo>
                  <a:lnTo>
                    <a:pt x="1163895" y="605897"/>
                  </a:lnTo>
                  <a:lnTo>
                    <a:pt x="1172718" y="562356"/>
                  </a:lnTo>
                  <a:close/>
                </a:path>
              </a:pathLst>
            </a:custGeom>
            <a:solidFill>
              <a:srgbClr val="FFFF00"/>
            </a:solidFill>
          </p:spPr>
          <p:txBody>
            <a:bodyPr wrap="square" lIns="0" tIns="0" rIns="0" bIns="0" rtlCol="0"/>
            <a:lstStyle/>
            <a:p>
              <a:endParaRPr/>
            </a:p>
          </p:txBody>
        </p:sp>
        <p:sp>
          <p:nvSpPr>
            <p:cNvPr id="11" name="object 11"/>
            <p:cNvSpPr/>
            <p:nvPr/>
          </p:nvSpPr>
          <p:spPr>
            <a:xfrm>
              <a:off x="1194053" y="1290827"/>
              <a:ext cx="1172845" cy="674370"/>
            </a:xfrm>
            <a:custGeom>
              <a:avLst/>
              <a:gdLst/>
              <a:ahLst/>
              <a:cxnLst/>
              <a:rect l="l" t="t" r="r" b="b"/>
              <a:pathLst>
                <a:path w="1172845" h="674369">
                  <a:moveTo>
                    <a:pt x="112014" y="0"/>
                  </a:moveTo>
                  <a:lnTo>
                    <a:pt x="68472" y="8822"/>
                  </a:lnTo>
                  <a:lnTo>
                    <a:pt x="32861" y="32861"/>
                  </a:lnTo>
                  <a:lnTo>
                    <a:pt x="8822" y="68472"/>
                  </a:lnTo>
                  <a:lnTo>
                    <a:pt x="0" y="112014"/>
                  </a:lnTo>
                  <a:lnTo>
                    <a:pt x="0" y="562356"/>
                  </a:lnTo>
                  <a:lnTo>
                    <a:pt x="8822" y="605897"/>
                  </a:lnTo>
                  <a:lnTo>
                    <a:pt x="32861" y="641508"/>
                  </a:lnTo>
                  <a:lnTo>
                    <a:pt x="68472" y="665547"/>
                  </a:lnTo>
                  <a:lnTo>
                    <a:pt x="112014" y="674370"/>
                  </a:lnTo>
                  <a:lnTo>
                    <a:pt x="1060704" y="674370"/>
                  </a:lnTo>
                  <a:lnTo>
                    <a:pt x="1104245" y="665547"/>
                  </a:lnTo>
                  <a:lnTo>
                    <a:pt x="1139856" y="641508"/>
                  </a:lnTo>
                  <a:lnTo>
                    <a:pt x="1163895" y="605897"/>
                  </a:lnTo>
                  <a:lnTo>
                    <a:pt x="1172718" y="562356"/>
                  </a:lnTo>
                  <a:lnTo>
                    <a:pt x="1172718" y="112013"/>
                  </a:lnTo>
                  <a:lnTo>
                    <a:pt x="1163895" y="68472"/>
                  </a:lnTo>
                  <a:lnTo>
                    <a:pt x="1139856" y="32861"/>
                  </a:lnTo>
                  <a:lnTo>
                    <a:pt x="1104245" y="8822"/>
                  </a:lnTo>
                  <a:lnTo>
                    <a:pt x="1060704" y="0"/>
                  </a:lnTo>
                  <a:lnTo>
                    <a:pt x="112014" y="0"/>
                  </a:lnTo>
                  <a:close/>
                </a:path>
              </a:pathLst>
            </a:custGeom>
            <a:ln w="9525">
              <a:solidFill>
                <a:srgbClr val="000000"/>
              </a:solidFill>
            </a:ln>
          </p:spPr>
          <p:txBody>
            <a:bodyPr wrap="square" lIns="0" tIns="0" rIns="0" bIns="0" rtlCol="0"/>
            <a:lstStyle/>
            <a:p>
              <a:endParaRPr/>
            </a:p>
          </p:txBody>
        </p:sp>
      </p:grpSp>
      <p:sp>
        <p:nvSpPr>
          <p:cNvPr id="12" name="object 12"/>
          <p:cNvSpPr txBox="1"/>
          <p:nvPr/>
        </p:nvSpPr>
        <p:spPr>
          <a:xfrm>
            <a:off x="552979" y="593869"/>
            <a:ext cx="500592" cy="252025"/>
          </a:xfrm>
          <a:prstGeom prst="rect">
            <a:avLst/>
          </a:prstGeom>
        </p:spPr>
        <p:txBody>
          <a:bodyPr vert="horz" wrap="square" lIns="0" tIns="5748" rIns="0" bIns="0" rtlCol="0">
            <a:spAutoFit/>
          </a:bodyPr>
          <a:lstStyle/>
          <a:p>
            <a:pPr marL="122145" marR="2299" indent="-116685">
              <a:spcBef>
                <a:spcPts val="45"/>
              </a:spcBef>
            </a:pPr>
            <a:r>
              <a:rPr sz="800" b="1" spc="-5" dirty="0">
                <a:solidFill>
                  <a:srgbClr val="FF0000"/>
                </a:solidFill>
                <a:latin typeface="Times New Roman"/>
                <a:cs typeface="Times New Roman"/>
              </a:rPr>
              <a:t>Equivalent  </a:t>
            </a:r>
            <a:r>
              <a:rPr sz="800" b="1" spc="-2" dirty="0">
                <a:solidFill>
                  <a:srgbClr val="FF0000"/>
                </a:solidFill>
                <a:latin typeface="Times New Roman"/>
                <a:cs typeface="Times New Roman"/>
              </a:rPr>
              <a:t>to</a:t>
            </a:r>
            <a:r>
              <a:rPr sz="800" b="1" spc="-11" dirty="0">
                <a:solidFill>
                  <a:srgbClr val="FF0000"/>
                </a:solidFill>
                <a:latin typeface="Times New Roman"/>
                <a:cs typeface="Times New Roman"/>
              </a:rPr>
              <a:t> </a:t>
            </a:r>
            <a:r>
              <a:rPr sz="800" b="1" spc="-5" dirty="0">
                <a:solidFill>
                  <a:srgbClr val="FF0000"/>
                </a:solidFill>
                <a:latin typeface="Times New Roman"/>
                <a:cs typeface="Times New Roman"/>
              </a:rPr>
              <a:t>SQ</a:t>
            </a:r>
            <a:endParaRPr sz="800">
              <a:latin typeface="Times New Roman"/>
              <a:cs typeface="Times New Roman"/>
            </a:endParaRPr>
          </a:p>
        </p:txBody>
      </p:sp>
      <p:grpSp>
        <p:nvGrpSpPr>
          <p:cNvPr id="13" name="object 13"/>
          <p:cNvGrpSpPr/>
          <p:nvPr/>
        </p:nvGrpSpPr>
        <p:grpSpPr>
          <a:xfrm>
            <a:off x="2364921" y="559827"/>
            <a:ext cx="1711325" cy="1648663"/>
            <a:chOff x="5159827" y="1257300"/>
            <a:chExt cx="3733800" cy="3702685"/>
          </a:xfrm>
        </p:grpSpPr>
        <p:pic>
          <p:nvPicPr>
            <p:cNvPr id="14" name="object 14"/>
            <p:cNvPicPr/>
            <p:nvPr/>
          </p:nvPicPr>
          <p:blipFill>
            <a:blip r:embed="rId3" cstate="print"/>
            <a:stretch>
              <a:fillRect/>
            </a:stretch>
          </p:blipFill>
          <p:spPr>
            <a:xfrm>
              <a:off x="5159827" y="1257300"/>
              <a:ext cx="3733586" cy="3702540"/>
            </a:xfrm>
            <a:prstGeom prst="rect">
              <a:avLst/>
            </a:prstGeom>
          </p:spPr>
        </p:pic>
        <p:sp>
          <p:nvSpPr>
            <p:cNvPr id="15" name="object 15"/>
            <p:cNvSpPr/>
            <p:nvPr/>
          </p:nvSpPr>
          <p:spPr>
            <a:xfrm>
              <a:off x="6983729" y="2716530"/>
              <a:ext cx="1873250" cy="1911350"/>
            </a:xfrm>
            <a:custGeom>
              <a:avLst/>
              <a:gdLst/>
              <a:ahLst/>
              <a:cxnLst/>
              <a:rect l="l" t="t" r="r" b="b"/>
              <a:pathLst>
                <a:path w="1873250" h="1911350">
                  <a:moveTo>
                    <a:pt x="1872996" y="1753361"/>
                  </a:moveTo>
                  <a:lnTo>
                    <a:pt x="1872996" y="1120902"/>
                  </a:lnTo>
                  <a:lnTo>
                    <a:pt x="1866635" y="1089183"/>
                  </a:lnTo>
                  <a:lnTo>
                    <a:pt x="1819551" y="1032819"/>
                  </a:lnTo>
                  <a:lnTo>
                    <a:pt x="1781365" y="1009459"/>
                  </a:lnTo>
                  <a:lnTo>
                    <a:pt x="1735106" y="990171"/>
                  </a:lnTo>
                  <a:lnTo>
                    <a:pt x="1682043" y="975598"/>
                  </a:lnTo>
                  <a:lnTo>
                    <a:pt x="1623443" y="966382"/>
                  </a:lnTo>
                  <a:lnTo>
                    <a:pt x="1560576" y="963167"/>
                  </a:lnTo>
                  <a:lnTo>
                    <a:pt x="1015746" y="0"/>
                  </a:lnTo>
                  <a:lnTo>
                    <a:pt x="1092708" y="963167"/>
                  </a:lnTo>
                  <a:lnTo>
                    <a:pt x="311658" y="963167"/>
                  </a:lnTo>
                  <a:lnTo>
                    <a:pt x="248822" y="966382"/>
                  </a:lnTo>
                  <a:lnTo>
                    <a:pt x="190309" y="975598"/>
                  </a:lnTo>
                  <a:lnTo>
                    <a:pt x="137368" y="990171"/>
                  </a:lnTo>
                  <a:lnTo>
                    <a:pt x="91249" y="1009459"/>
                  </a:lnTo>
                  <a:lnTo>
                    <a:pt x="53203" y="1032819"/>
                  </a:lnTo>
                  <a:lnTo>
                    <a:pt x="24479" y="1059608"/>
                  </a:lnTo>
                  <a:lnTo>
                    <a:pt x="0" y="1120902"/>
                  </a:lnTo>
                  <a:lnTo>
                    <a:pt x="0" y="1753361"/>
                  </a:lnTo>
                  <a:lnTo>
                    <a:pt x="24479" y="1814655"/>
                  </a:lnTo>
                  <a:lnTo>
                    <a:pt x="53203" y="1841444"/>
                  </a:lnTo>
                  <a:lnTo>
                    <a:pt x="91249" y="1864804"/>
                  </a:lnTo>
                  <a:lnTo>
                    <a:pt x="137368" y="1884092"/>
                  </a:lnTo>
                  <a:lnTo>
                    <a:pt x="190309" y="1898665"/>
                  </a:lnTo>
                  <a:lnTo>
                    <a:pt x="248822" y="1907881"/>
                  </a:lnTo>
                  <a:lnTo>
                    <a:pt x="311658" y="1911095"/>
                  </a:lnTo>
                  <a:lnTo>
                    <a:pt x="1560576" y="1911095"/>
                  </a:lnTo>
                  <a:lnTo>
                    <a:pt x="1623443" y="1907881"/>
                  </a:lnTo>
                  <a:lnTo>
                    <a:pt x="1682043" y="1898665"/>
                  </a:lnTo>
                  <a:lnTo>
                    <a:pt x="1735106" y="1884092"/>
                  </a:lnTo>
                  <a:lnTo>
                    <a:pt x="1781365" y="1864804"/>
                  </a:lnTo>
                  <a:lnTo>
                    <a:pt x="1819551" y="1841444"/>
                  </a:lnTo>
                  <a:lnTo>
                    <a:pt x="1848397" y="1814655"/>
                  </a:lnTo>
                  <a:lnTo>
                    <a:pt x="1866635" y="1785080"/>
                  </a:lnTo>
                  <a:lnTo>
                    <a:pt x="1872996" y="1753361"/>
                  </a:lnTo>
                  <a:close/>
                </a:path>
              </a:pathLst>
            </a:custGeom>
            <a:solidFill>
              <a:srgbClr val="FFFF00"/>
            </a:solidFill>
          </p:spPr>
          <p:txBody>
            <a:bodyPr wrap="square" lIns="0" tIns="0" rIns="0" bIns="0" rtlCol="0"/>
            <a:lstStyle/>
            <a:p>
              <a:endParaRPr/>
            </a:p>
          </p:txBody>
        </p:sp>
        <p:sp>
          <p:nvSpPr>
            <p:cNvPr id="16" name="object 16"/>
            <p:cNvSpPr/>
            <p:nvPr/>
          </p:nvSpPr>
          <p:spPr>
            <a:xfrm>
              <a:off x="6983729" y="2716530"/>
              <a:ext cx="1873250" cy="1911350"/>
            </a:xfrm>
            <a:custGeom>
              <a:avLst/>
              <a:gdLst/>
              <a:ahLst/>
              <a:cxnLst/>
              <a:rect l="l" t="t" r="r" b="b"/>
              <a:pathLst>
                <a:path w="1873250" h="1911350">
                  <a:moveTo>
                    <a:pt x="311658" y="963167"/>
                  </a:moveTo>
                  <a:lnTo>
                    <a:pt x="248822" y="966382"/>
                  </a:lnTo>
                  <a:lnTo>
                    <a:pt x="190309" y="975598"/>
                  </a:lnTo>
                  <a:lnTo>
                    <a:pt x="137368" y="990171"/>
                  </a:lnTo>
                  <a:lnTo>
                    <a:pt x="91249" y="1009459"/>
                  </a:lnTo>
                  <a:lnTo>
                    <a:pt x="53203" y="1032819"/>
                  </a:lnTo>
                  <a:lnTo>
                    <a:pt x="24479" y="1059608"/>
                  </a:lnTo>
                  <a:lnTo>
                    <a:pt x="0" y="1120902"/>
                  </a:lnTo>
                  <a:lnTo>
                    <a:pt x="0" y="1753361"/>
                  </a:lnTo>
                  <a:lnTo>
                    <a:pt x="24479" y="1814655"/>
                  </a:lnTo>
                  <a:lnTo>
                    <a:pt x="53203" y="1841444"/>
                  </a:lnTo>
                  <a:lnTo>
                    <a:pt x="91249" y="1864804"/>
                  </a:lnTo>
                  <a:lnTo>
                    <a:pt x="137368" y="1884092"/>
                  </a:lnTo>
                  <a:lnTo>
                    <a:pt x="190309" y="1898665"/>
                  </a:lnTo>
                  <a:lnTo>
                    <a:pt x="248822" y="1907881"/>
                  </a:lnTo>
                  <a:lnTo>
                    <a:pt x="311658" y="1911095"/>
                  </a:lnTo>
                  <a:lnTo>
                    <a:pt x="1560576" y="1911095"/>
                  </a:lnTo>
                  <a:lnTo>
                    <a:pt x="1623443" y="1907881"/>
                  </a:lnTo>
                  <a:lnTo>
                    <a:pt x="1682043" y="1898665"/>
                  </a:lnTo>
                  <a:lnTo>
                    <a:pt x="1735106" y="1884092"/>
                  </a:lnTo>
                  <a:lnTo>
                    <a:pt x="1781365" y="1864804"/>
                  </a:lnTo>
                  <a:lnTo>
                    <a:pt x="1819551" y="1841444"/>
                  </a:lnTo>
                  <a:lnTo>
                    <a:pt x="1848397" y="1814655"/>
                  </a:lnTo>
                  <a:lnTo>
                    <a:pt x="1872996" y="1753361"/>
                  </a:lnTo>
                  <a:lnTo>
                    <a:pt x="1872996" y="1120902"/>
                  </a:lnTo>
                  <a:lnTo>
                    <a:pt x="1848397" y="1059608"/>
                  </a:lnTo>
                  <a:lnTo>
                    <a:pt x="1819551" y="1032819"/>
                  </a:lnTo>
                  <a:lnTo>
                    <a:pt x="1781365" y="1009459"/>
                  </a:lnTo>
                  <a:lnTo>
                    <a:pt x="1735106" y="990171"/>
                  </a:lnTo>
                  <a:lnTo>
                    <a:pt x="1682043" y="975598"/>
                  </a:lnTo>
                  <a:lnTo>
                    <a:pt x="1623443" y="966382"/>
                  </a:lnTo>
                  <a:lnTo>
                    <a:pt x="1560576" y="963167"/>
                  </a:lnTo>
                  <a:lnTo>
                    <a:pt x="1015746" y="0"/>
                  </a:lnTo>
                  <a:lnTo>
                    <a:pt x="1092708" y="963167"/>
                  </a:lnTo>
                  <a:lnTo>
                    <a:pt x="311658" y="963167"/>
                  </a:lnTo>
                  <a:close/>
                </a:path>
              </a:pathLst>
            </a:custGeom>
            <a:ln w="9525">
              <a:solidFill>
                <a:srgbClr val="000000"/>
              </a:solidFill>
            </a:ln>
          </p:spPr>
          <p:txBody>
            <a:bodyPr wrap="square" lIns="0" tIns="0" rIns="0" bIns="0" rtlCol="0"/>
            <a:lstStyle/>
            <a:p>
              <a:endParaRPr/>
            </a:p>
          </p:txBody>
        </p:sp>
      </p:grpSp>
      <p:sp>
        <p:nvSpPr>
          <p:cNvPr id="17" name="object 17"/>
          <p:cNvSpPr txBox="1"/>
          <p:nvPr/>
        </p:nvSpPr>
        <p:spPr>
          <a:xfrm>
            <a:off x="3289698" y="1666023"/>
            <a:ext cx="681329" cy="375136"/>
          </a:xfrm>
          <a:prstGeom prst="rect">
            <a:avLst/>
          </a:prstGeom>
        </p:spPr>
        <p:txBody>
          <a:bodyPr vert="horz" wrap="square" lIns="0" tIns="5748" rIns="0" bIns="0" rtlCol="0">
            <a:spAutoFit/>
          </a:bodyPr>
          <a:lstStyle/>
          <a:p>
            <a:pPr marL="5748" marR="2299" indent="-287" algn="ctr">
              <a:spcBef>
                <a:spcPts val="45"/>
              </a:spcBef>
            </a:pPr>
            <a:r>
              <a:rPr sz="800" spc="-2" dirty="0">
                <a:latin typeface="Times New Roman"/>
                <a:cs typeface="Times New Roman"/>
              </a:rPr>
              <a:t>Only </a:t>
            </a:r>
            <a:r>
              <a:rPr sz="800" spc="-5" dirty="0">
                <a:latin typeface="Times New Roman"/>
                <a:cs typeface="Times New Roman"/>
              </a:rPr>
              <a:t>quantize </a:t>
            </a:r>
            <a:r>
              <a:rPr sz="800" spc="-2" dirty="0">
                <a:latin typeface="Times New Roman"/>
                <a:cs typeface="Times New Roman"/>
              </a:rPr>
              <a:t> this</a:t>
            </a:r>
            <a:r>
              <a:rPr sz="800" spc="-11" dirty="0">
                <a:latin typeface="Times New Roman"/>
                <a:cs typeface="Times New Roman"/>
              </a:rPr>
              <a:t> </a:t>
            </a:r>
            <a:r>
              <a:rPr sz="800" spc="-2" dirty="0">
                <a:latin typeface="Times New Roman"/>
                <a:cs typeface="Times New Roman"/>
              </a:rPr>
              <a:t>band…</a:t>
            </a:r>
            <a:r>
              <a:rPr sz="800" spc="-9" dirty="0">
                <a:latin typeface="Times New Roman"/>
                <a:cs typeface="Times New Roman"/>
              </a:rPr>
              <a:t> </a:t>
            </a:r>
            <a:r>
              <a:rPr sz="800" spc="-2" dirty="0">
                <a:latin typeface="Times New Roman"/>
                <a:cs typeface="Times New Roman"/>
              </a:rPr>
              <a:t>two </a:t>
            </a:r>
            <a:r>
              <a:rPr sz="800" spc="-196" dirty="0">
                <a:latin typeface="Times New Roman"/>
                <a:cs typeface="Times New Roman"/>
              </a:rPr>
              <a:t> </a:t>
            </a:r>
            <a:r>
              <a:rPr sz="800" spc="-5" dirty="0">
                <a:latin typeface="Times New Roman"/>
                <a:cs typeface="Times New Roman"/>
              </a:rPr>
              <a:t>options!</a:t>
            </a:r>
            <a:endParaRPr sz="800">
              <a:latin typeface="Times New Roman"/>
              <a:cs typeface="Times New Roman"/>
            </a:endParaRPr>
          </a:p>
        </p:txBody>
      </p:sp>
      <p:sp>
        <p:nvSpPr>
          <p:cNvPr id="18" name="object 18"/>
          <p:cNvSpPr txBox="1"/>
          <p:nvPr/>
        </p:nvSpPr>
        <p:spPr>
          <a:xfrm>
            <a:off x="2246026" y="1245983"/>
            <a:ext cx="151633" cy="175081"/>
          </a:xfrm>
          <a:prstGeom prst="rect">
            <a:avLst/>
          </a:prstGeom>
        </p:spPr>
        <p:txBody>
          <a:bodyPr vert="horz" wrap="square" lIns="0" tIns="5748" rIns="0" bIns="0" rtlCol="0">
            <a:spAutoFit/>
          </a:bodyPr>
          <a:lstStyle/>
          <a:p>
            <a:pPr marL="17244">
              <a:spcBef>
                <a:spcPts val="45"/>
              </a:spcBef>
            </a:pPr>
            <a:r>
              <a:rPr sz="1100" dirty="0">
                <a:latin typeface="Times New Roman"/>
                <a:cs typeface="Times New Roman"/>
              </a:rPr>
              <a:t>x</a:t>
            </a:r>
            <a:r>
              <a:rPr sz="1100" baseline="-20833" dirty="0">
                <a:latin typeface="Times New Roman"/>
                <a:cs typeface="Times New Roman"/>
              </a:rPr>
              <a:t>1</a:t>
            </a:r>
            <a:endParaRPr sz="1100" baseline="-20833">
              <a:latin typeface="Times New Roman"/>
              <a:cs typeface="Times New Roman"/>
            </a:endParaRPr>
          </a:p>
        </p:txBody>
      </p:sp>
      <p:sp>
        <p:nvSpPr>
          <p:cNvPr id="19" name="object 19"/>
          <p:cNvSpPr txBox="1"/>
          <p:nvPr/>
        </p:nvSpPr>
        <p:spPr>
          <a:xfrm>
            <a:off x="3190398" y="2163761"/>
            <a:ext cx="151633" cy="175081"/>
          </a:xfrm>
          <a:prstGeom prst="rect">
            <a:avLst/>
          </a:prstGeom>
        </p:spPr>
        <p:txBody>
          <a:bodyPr vert="horz" wrap="square" lIns="0" tIns="5748" rIns="0" bIns="0" rtlCol="0">
            <a:spAutoFit/>
          </a:bodyPr>
          <a:lstStyle/>
          <a:p>
            <a:pPr marL="17244">
              <a:spcBef>
                <a:spcPts val="45"/>
              </a:spcBef>
            </a:pPr>
            <a:r>
              <a:rPr sz="1100" dirty="0">
                <a:latin typeface="Times New Roman"/>
                <a:cs typeface="Times New Roman"/>
              </a:rPr>
              <a:t>x</a:t>
            </a:r>
            <a:r>
              <a:rPr sz="1100" baseline="-20833" dirty="0">
                <a:latin typeface="Times New Roman"/>
                <a:cs typeface="Times New Roman"/>
              </a:rPr>
              <a:t>2</a:t>
            </a:r>
            <a:endParaRPr sz="1100" baseline="-20833">
              <a:latin typeface="Times New Roman"/>
              <a:cs typeface="Times New Roman"/>
            </a:endParaRPr>
          </a:p>
        </p:txBody>
      </p:sp>
      <p:grpSp>
        <p:nvGrpSpPr>
          <p:cNvPr id="20" name="object 20"/>
          <p:cNvGrpSpPr/>
          <p:nvPr/>
        </p:nvGrpSpPr>
        <p:grpSpPr>
          <a:xfrm>
            <a:off x="2527086" y="589599"/>
            <a:ext cx="553852" cy="356254"/>
            <a:chOff x="5513641" y="1324165"/>
            <a:chExt cx="1208405" cy="800100"/>
          </a:xfrm>
        </p:grpSpPr>
        <p:sp>
          <p:nvSpPr>
            <p:cNvPr id="21" name="object 21"/>
            <p:cNvSpPr/>
            <p:nvPr/>
          </p:nvSpPr>
          <p:spPr>
            <a:xfrm>
              <a:off x="5518403" y="1328927"/>
              <a:ext cx="1198880" cy="790575"/>
            </a:xfrm>
            <a:custGeom>
              <a:avLst/>
              <a:gdLst/>
              <a:ahLst/>
              <a:cxnLst/>
              <a:rect l="l" t="t" r="r" b="b"/>
              <a:pathLst>
                <a:path w="1198879" h="790575">
                  <a:moveTo>
                    <a:pt x="1198626" y="658367"/>
                  </a:moveTo>
                  <a:lnTo>
                    <a:pt x="1198626" y="131825"/>
                  </a:lnTo>
                  <a:lnTo>
                    <a:pt x="1191865" y="90025"/>
                  </a:lnTo>
                  <a:lnTo>
                    <a:pt x="1173071" y="53821"/>
                  </a:lnTo>
                  <a:lnTo>
                    <a:pt x="1144475" y="25334"/>
                  </a:lnTo>
                  <a:lnTo>
                    <a:pt x="1108307" y="6687"/>
                  </a:lnTo>
                  <a:lnTo>
                    <a:pt x="1066800" y="0"/>
                  </a:lnTo>
                  <a:lnTo>
                    <a:pt x="131825" y="0"/>
                  </a:lnTo>
                  <a:lnTo>
                    <a:pt x="90025" y="6687"/>
                  </a:lnTo>
                  <a:lnTo>
                    <a:pt x="53821" y="25334"/>
                  </a:lnTo>
                  <a:lnTo>
                    <a:pt x="25334" y="53821"/>
                  </a:lnTo>
                  <a:lnTo>
                    <a:pt x="6687" y="90025"/>
                  </a:lnTo>
                  <a:lnTo>
                    <a:pt x="0" y="131825"/>
                  </a:lnTo>
                  <a:lnTo>
                    <a:pt x="0" y="658367"/>
                  </a:lnTo>
                  <a:lnTo>
                    <a:pt x="6687" y="700168"/>
                  </a:lnTo>
                  <a:lnTo>
                    <a:pt x="25334" y="736372"/>
                  </a:lnTo>
                  <a:lnTo>
                    <a:pt x="53821" y="764859"/>
                  </a:lnTo>
                  <a:lnTo>
                    <a:pt x="90025" y="783506"/>
                  </a:lnTo>
                  <a:lnTo>
                    <a:pt x="131825" y="790194"/>
                  </a:lnTo>
                  <a:lnTo>
                    <a:pt x="1066800" y="790194"/>
                  </a:lnTo>
                  <a:lnTo>
                    <a:pt x="1108307" y="783506"/>
                  </a:lnTo>
                  <a:lnTo>
                    <a:pt x="1144475" y="764859"/>
                  </a:lnTo>
                  <a:lnTo>
                    <a:pt x="1173071" y="736372"/>
                  </a:lnTo>
                  <a:lnTo>
                    <a:pt x="1191865" y="700168"/>
                  </a:lnTo>
                  <a:lnTo>
                    <a:pt x="1198626" y="658367"/>
                  </a:lnTo>
                  <a:close/>
                </a:path>
              </a:pathLst>
            </a:custGeom>
            <a:solidFill>
              <a:srgbClr val="FFFF00"/>
            </a:solidFill>
          </p:spPr>
          <p:txBody>
            <a:bodyPr wrap="square" lIns="0" tIns="0" rIns="0" bIns="0" rtlCol="0"/>
            <a:lstStyle/>
            <a:p>
              <a:endParaRPr/>
            </a:p>
          </p:txBody>
        </p:sp>
        <p:sp>
          <p:nvSpPr>
            <p:cNvPr id="22" name="object 22"/>
            <p:cNvSpPr/>
            <p:nvPr/>
          </p:nvSpPr>
          <p:spPr>
            <a:xfrm>
              <a:off x="5518403" y="1328927"/>
              <a:ext cx="1198880" cy="790575"/>
            </a:xfrm>
            <a:custGeom>
              <a:avLst/>
              <a:gdLst/>
              <a:ahLst/>
              <a:cxnLst/>
              <a:rect l="l" t="t" r="r" b="b"/>
              <a:pathLst>
                <a:path w="1198879" h="790575">
                  <a:moveTo>
                    <a:pt x="131825" y="0"/>
                  </a:moveTo>
                  <a:lnTo>
                    <a:pt x="90025" y="6687"/>
                  </a:lnTo>
                  <a:lnTo>
                    <a:pt x="53821" y="25334"/>
                  </a:lnTo>
                  <a:lnTo>
                    <a:pt x="25334" y="53821"/>
                  </a:lnTo>
                  <a:lnTo>
                    <a:pt x="6687" y="90025"/>
                  </a:lnTo>
                  <a:lnTo>
                    <a:pt x="0" y="131825"/>
                  </a:lnTo>
                  <a:lnTo>
                    <a:pt x="0" y="658367"/>
                  </a:lnTo>
                  <a:lnTo>
                    <a:pt x="6687" y="700168"/>
                  </a:lnTo>
                  <a:lnTo>
                    <a:pt x="25334" y="736372"/>
                  </a:lnTo>
                  <a:lnTo>
                    <a:pt x="53821" y="764859"/>
                  </a:lnTo>
                  <a:lnTo>
                    <a:pt x="90025" y="783506"/>
                  </a:lnTo>
                  <a:lnTo>
                    <a:pt x="131825" y="790194"/>
                  </a:lnTo>
                  <a:lnTo>
                    <a:pt x="1066800" y="790194"/>
                  </a:lnTo>
                  <a:lnTo>
                    <a:pt x="1108307" y="783506"/>
                  </a:lnTo>
                  <a:lnTo>
                    <a:pt x="1144475" y="764859"/>
                  </a:lnTo>
                  <a:lnTo>
                    <a:pt x="1173071" y="736372"/>
                  </a:lnTo>
                  <a:lnTo>
                    <a:pt x="1191865" y="700168"/>
                  </a:lnTo>
                  <a:lnTo>
                    <a:pt x="1198626" y="658367"/>
                  </a:lnTo>
                  <a:lnTo>
                    <a:pt x="1198626" y="131825"/>
                  </a:lnTo>
                  <a:lnTo>
                    <a:pt x="1191865" y="90025"/>
                  </a:lnTo>
                  <a:lnTo>
                    <a:pt x="1173071" y="53821"/>
                  </a:lnTo>
                  <a:lnTo>
                    <a:pt x="1144475" y="25334"/>
                  </a:lnTo>
                  <a:lnTo>
                    <a:pt x="1108307" y="6687"/>
                  </a:lnTo>
                  <a:lnTo>
                    <a:pt x="1066800" y="0"/>
                  </a:lnTo>
                  <a:lnTo>
                    <a:pt x="131825" y="0"/>
                  </a:lnTo>
                  <a:close/>
                </a:path>
              </a:pathLst>
            </a:custGeom>
            <a:ln w="9524">
              <a:solidFill>
                <a:srgbClr val="000000"/>
              </a:solidFill>
            </a:ln>
          </p:spPr>
          <p:txBody>
            <a:bodyPr wrap="square" lIns="0" tIns="0" rIns="0" bIns="0" rtlCol="0"/>
            <a:lstStyle/>
            <a:p>
              <a:endParaRPr/>
            </a:p>
          </p:txBody>
        </p:sp>
      </p:grpSp>
      <p:sp>
        <p:nvSpPr>
          <p:cNvPr id="23" name="object 23"/>
          <p:cNvSpPr txBox="1"/>
          <p:nvPr/>
        </p:nvSpPr>
        <p:spPr>
          <a:xfrm>
            <a:off x="2599587" y="575209"/>
            <a:ext cx="381265" cy="375136"/>
          </a:xfrm>
          <a:prstGeom prst="rect">
            <a:avLst/>
          </a:prstGeom>
        </p:spPr>
        <p:txBody>
          <a:bodyPr vert="horz" wrap="square" lIns="0" tIns="5748" rIns="0" bIns="0" rtlCol="0">
            <a:spAutoFit/>
          </a:bodyPr>
          <a:lstStyle/>
          <a:p>
            <a:pPr marL="5748" marR="2299" indent="70413" algn="just">
              <a:spcBef>
                <a:spcPts val="45"/>
              </a:spcBef>
            </a:pPr>
            <a:r>
              <a:rPr sz="800" b="1" spc="-2" dirty="0">
                <a:solidFill>
                  <a:srgbClr val="FF0000"/>
                </a:solidFill>
                <a:latin typeface="Times New Roman"/>
                <a:cs typeface="Times New Roman"/>
              </a:rPr>
              <a:t>VQ </a:t>
            </a:r>
            <a:r>
              <a:rPr sz="800" b="1" spc="-5" dirty="0">
                <a:solidFill>
                  <a:srgbClr val="FF0000"/>
                </a:solidFill>
                <a:latin typeface="Times New Roman"/>
                <a:cs typeface="Times New Roman"/>
              </a:rPr>
              <a:t>is </a:t>
            </a:r>
            <a:r>
              <a:rPr sz="800" b="1" spc="-2" dirty="0">
                <a:solidFill>
                  <a:srgbClr val="FF0000"/>
                </a:solidFill>
                <a:latin typeface="Times New Roman"/>
                <a:cs typeface="Times New Roman"/>
              </a:rPr>
              <a:t> Better </a:t>
            </a:r>
            <a:r>
              <a:rPr sz="800" b="1" dirty="0">
                <a:solidFill>
                  <a:srgbClr val="FF0000"/>
                </a:solidFill>
                <a:latin typeface="Times New Roman"/>
                <a:cs typeface="Times New Roman"/>
              </a:rPr>
              <a:t> </a:t>
            </a:r>
            <a:r>
              <a:rPr sz="800" b="1" spc="-2" dirty="0">
                <a:solidFill>
                  <a:srgbClr val="FF0000"/>
                </a:solidFill>
                <a:latin typeface="Times New Roman"/>
                <a:cs typeface="Times New Roman"/>
              </a:rPr>
              <a:t>than</a:t>
            </a:r>
            <a:r>
              <a:rPr sz="800" b="1" spc="-38" dirty="0">
                <a:solidFill>
                  <a:srgbClr val="FF0000"/>
                </a:solidFill>
                <a:latin typeface="Times New Roman"/>
                <a:cs typeface="Times New Roman"/>
              </a:rPr>
              <a:t> </a:t>
            </a:r>
            <a:r>
              <a:rPr sz="800" b="1" spc="-5" dirty="0">
                <a:solidFill>
                  <a:srgbClr val="FF0000"/>
                </a:solidFill>
                <a:latin typeface="Times New Roman"/>
                <a:cs typeface="Times New Roman"/>
              </a:rPr>
              <a:t>SQ</a:t>
            </a:r>
            <a:endParaRPr sz="800">
              <a:latin typeface="Times New Roman"/>
              <a:cs typeface="Times New Roman"/>
            </a:endParaRPr>
          </a:p>
        </p:txBody>
      </p:sp>
      <p:sp>
        <p:nvSpPr>
          <p:cNvPr id="24" name="object 24"/>
          <p:cNvSpPr/>
          <p:nvPr/>
        </p:nvSpPr>
        <p:spPr>
          <a:xfrm>
            <a:off x="1983391" y="2416079"/>
            <a:ext cx="2209879" cy="623444"/>
          </a:xfrm>
          <a:custGeom>
            <a:avLst/>
            <a:gdLst/>
            <a:ahLst/>
            <a:cxnLst/>
            <a:rect l="l" t="t" r="r" b="b"/>
            <a:pathLst>
              <a:path w="4821555" h="1400175">
                <a:moveTo>
                  <a:pt x="4821174" y="1399794"/>
                </a:moveTo>
                <a:lnTo>
                  <a:pt x="4821174" y="0"/>
                </a:lnTo>
                <a:lnTo>
                  <a:pt x="0" y="0"/>
                </a:lnTo>
                <a:lnTo>
                  <a:pt x="0" y="1399794"/>
                </a:lnTo>
                <a:lnTo>
                  <a:pt x="4821174" y="1399794"/>
                </a:lnTo>
                <a:close/>
              </a:path>
            </a:pathLst>
          </a:custGeom>
          <a:solidFill>
            <a:srgbClr val="FFFFCC"/>
          </a:solidFill>
        </p:spPr>
        <p:txBody>
          <a:bodyPr wrap="square" lIns="0" tIns="0" rIns="0" bIns="0" rtlCol="0"/>
          <a:lstStyle/>
          <a:p>
            <a:endParaRPr/>
          </a:p>
        </p:txBody>
      </p:sp>
      <p:sp>
        <p:nvSpPr>
          <p:cNvPr id="25" name="object 25"/>
          <p:cNvSpPr txBox="1"/>
          <p:nvPr/>
        </p:nvSpPr>
        <p:spPr>
          <a:xfrm>
            <a:off x="1983391" y="2416079"/>
            <a:ext cx="2209879" cy="592603"/>
          </a:xfrm>
          <a:prstGeom prst="rect">
            <a:avLst/>
          </a:prstGeom>
          <a:ln w="28575">
            <a:solidFill>
              <a:srgbClr val="3333CC"/>
            </a:solidFill>
          </a:ln>
        </p:spPr>
        <p:txBody>
          <a:bodyPr vert="horz" wrap="square" lIns="0" tIns="22992" rIns="0" bIns="0" rtlCol="0">
            <a:spAutoFit/>
          </a:bodyPr>
          <a:lstStyle/>
          <a:p>
            <a:pPr marL="116972" indent="-69264">
              <a:lnSpc>
                <a:spcPts val="1082"/>
              </a:lnSpc>
              <a:spcBef>
                <a:spcPts val="181"/>
              </a:spcBef>
              <a:buChar char="•"/>
              <a:tabLst>
                <a:tab pos="117259" algn="l"/>
              </a:tabLst>
            </a:pPr>
            <a:r>
              <a:rPr sz="900" spc="-2" dirty="0">
                <a:latin typeface="Times New Roman"/>
                <a:cs typeface="Times New Roman"/>
              </a:rPr>
              <a:t>100</a:t>
            </a:r>
            <a:r>
              <a:rPr sz="900" spc="-5" dirty="0">
                <a:latin typeface="Times New Roman"/>
                <a:cs typeface="Times New Roman"/>
              </a:rPr>
              <a:t> </a:t>
            </a:r>
            <a:r>
              <a:rPr sz="900" spc="-2" dirty="0">
                <a:latin typeface="Times New Roman"/>
                <a:cs typeface="Times New Roman"/>
              </a:rPr>
              <a:t>cells</a:t>
            </a:r>
            <a:r>
              <a:rPr sz="900" spc="-5" dirty="0">
                <a:latin typeface="Times New Roman"/>
                <a:cs typeface="Times New Roman"/>
              </a:rPr>
              <a:t> </a:t>
            </a:r>
            <a:r>
              <a:rPr sz="900" spc="-2" dirty="0">
                <a:latin typeface="Times New Roman"/>
                <a:cs typeface="Times New Roman"/>
              </a:rPr>
              <a:t>smaller than</a:t>
            </a:r>
            <a:r>
              <a:rPr sz="900" spc="-5" dirty="0">
                <a:latin typeface="Times New Roman"/>
                <a:cs typeface="Times New Roman"/>
              </a:rPr>
              <a:t> </a:t>
            </a:r>
            <a:r>
              <a:rPr sz="900" spc="-2" dirty="0">
                <a:latin typeface="Times New Roman"/>
                <a:cs typeface="Times New Roman"/>
              </a:rPr>
              <a:t>SQ</a:t>
            </a:r>
            <a:endParaRPr sz="900">
              <a:latin typeface="Times New Roman"/>
              <a:cs typeface="Times New Roman"/>
            </a:endParaRPr>
          </a:p>
          <a:p>
            <a:pPr marL="393165" lvl="1" indent="-137952">
              <a:lnSpc>
                <a:spcPts val="1299"/>
              </a:lnSpc>
              <a:buSzPct val="133333"/>
              <a:buChar char="–"/>
              <a:tabLst>
                <a:tab pos="392877" algn="l"/>
                <a:tab pos="393165" algn="l"/>
              </a:tabLst>
            </a:pPr>
            <a:r>
              <a:rPr sz="800" dirty="0">
                <a:latin typeface="Times New Roman"/>
                <a:cs typeface="Times New Roman"/>
              </a:rPr>
              <a:t>Same</a:t>
            </a:r>
            <a:r>
              <a:rPr sz="800" spc="-11" dirty="0">
                <a:latin typeface="Times New Roman"/>
                <a:cs typeface="Times New Roman"/>
              </a:rPr>
              <a:t> </a:t>
            </a:r>
            <a:r>
              <a:rPr sz="800" dirty="0">
                <a:latin typeface="Times New Roman"/>
                <a:cs typeface="Times New Roman"/>
              </a:rPr>
              <a:t>Rate,</a:t>
            </a:r>
            <a:r>
              <a:rPr sz="800" spc="-11" dirty="0">
                <a:latin typeface="Times New Roman"/>
                <a:cs typeface="Times New Roman"/>
              </a:rPr>
              <a:t> </a:t>
            </a:r>
            <a:r>
              <a:rPr sz="800" dirty="0">
                <a:latin typeface="Times New Roman"/>
                <a:cs typeface="Times New Roman"/>
              </a:rPr>
              <a:t>Lower</a:t>
            </a:r>
            <a:r>
              <a:rPr sz="800" spc="-9" dirty="0">
                <a:latin typeface="Times New Roman"/>
                <a:cs typeface="Times New Roman"/>
              </a:rPr>
              <a:t> </a:t>
            </a:r>
            <a:r>
              <a:rPr sz="800" dirty="0">
                <a:latin typeface="Times New Roman"/>
                <a:cs typeface="Times New Roman"/>
              </a:rPr>
              <a:t>Distortion</a:t>
            </a:r>
            <a:endParaRPr sz="800">
              <a:latin typeface="Times New Roman"/>
              <a:cs typeface="Times New Roman"/>
            </a:endParaRPr>
          </a:p>
          <a:p>
            <a:pPr marL="138527" indent="-90531">
              <a:spcBef>
                <a:spcPts val="5"/>
              </a:spcBef>
              <a:buSzPct val="90000"/>
              <a:buChar char="•"/>
              <a:tabLst>
                <a:tab pos="138815" algn="l"/>
              </a:tabLst>
            </a:pPr>
            <a:r>
              <a:rPr sz="900" spc="-2" dirty="0">
                <a:latin typeface="Times New Roman"/>
                <a:cs typeface="Times New Roman"/>
              </a:rPr>
              <a:t>Fewer than</a:t>
            </a:r>
            <a:r>
              <a:rPr sz="900" dirty="0">
                <a:latin typeface="Times New Roman"/>
                <a:cs typeface="Times New Roman"/>
              </a:rPr>
              <a:t> </a:t>
            </a:r>
            <a:r>
              <a:rPr sz="900" spc="-2" dirty="0">
                <a:latin typeface="Times New Roman"/>
                <a:cs typeface="Times New Roman"/>
              </a:rPr>
              <a:t>100 cells</a:t>
            </a:r>
            <a:r>
              <a:rPr sz="900" dirty="0">
                <a:latin typeface="Times New Roman"/>
                <a:cs typeface="Times New Roman"/>
              </a:rPr>
              <a:t> </a:t>
            </a:r>
            <a:r>
              <a:rPr sz="900" spc="-2" dirty="0">
                <a:latin typeface="Times New Roman"/>
                <a:cs typeface="Times New Roman"/>
              </a:rPr>
              <a:t>of same</a:t>
            </a:r>
            <a:r>
              <a:rPr sz="900" dirty="0">
                <a:latin typeface="Times New Roman"/>
                <a:cs typeface="Times New Roman"/>
              </a:rPr>
              <a:t> </a:t>
            </a:r>
            <a:r>
              <a:rPr sz="900" spc="-2" dirty="0">
                <a:latin typeface="Times New Roman"/>
                <a:cs typeface="Times New Roman"/>
              </a:rPr>
              <a:t>size as</a:t>
            </a:r>
            <a:r>
              <a:rPr sz="900" dirty="0">
                <a:latin typeface="Times New Roman"/>
                <a:cs typeface="Times New Roman"/>
              </a:rPr>
              <a:t> </a:t>
            </a:r>
            <a:r>
              <a:rPr sz="900" spc="-2" dirty="0">
                <a:latin typeface="Times New Roman"/>
                <a:cs typeface="Times New Roman"/>
              </a:rPr>
              <a:t>SQ</a:t>
            </a:r>
            <a:endParaRPr sz="900">
              <a:latin typeface="Times New Roman"/>
              <a:cs typeface="Times New Roman"/>
            </a:endParaRPr>
          </a:p>
          <a:p>
            <a:pPr marL="369885" lvl="1" indent="-115248">
              <a:buSzPct val="111111"/>
              <a:buChar char="–"/>
              <a:tabLst>
                <a:tab pos="370172" algn="l"/>
              </a:tabLst>
            </a:pPr>
            <a:r>
              <a:rPr sz="800" dirty="0">
                <a:latin typeface="Times New Roman"/>
                <a:cs typeface="Times New Roman"/>
              </a:rPr>
              <a:t>Lower</a:t>
            </a:r>
            <a:r>
              <a:rPr sz="800" spc="-11" dirty="0">
                <a:latin typeface="Times New Roman"/>
                <a:cs typeface="Times New Roman"/>
              </a:rPr>
              <a:t> </a:t>
            </a:r>
            <a:r>
              <a:rPr sz="800" dirty="0">
                <a:latin typeface="Times New Roman"/>
                <a:cs typeface="Times New Roman"/>
              </a:rPr>
              <a:t>rate,</a:t>
            </a:r>
            <a:r>
              <a:rPr sz="800" spc="-11" dirty="0">
                <a:latin typeface="Times New Roman"/>
                <a:cs typeface="Times New Roman"/>
              </a:rPr>
              <a:t> </a:t>
            </a:r>
            <a:r>
              <a:rPr sz="800" dirty="0">
                <a:latin typeface="Times New Roman"/>
                <a:cs typeface="Times New Roman"/>
              </a:rPr>
              <a:t>Same</a:t>
            </a:r>
            <a:r>
              <a:rPr sz="800" spc="-9" dirty="0">
                <a:latin typeface="Times New Roman"/>
                <a:cs typeface="Times New Roman"/>
              </a:rPr>
              <a:t> </a:t>
            </a:r>
            <a:r>
              <a:rPr sz="800" dirty="0">
                <a:latin typeface="Times New Roman"/>
                <a:cs typeface="Times New Roman"/>
              </a:rPr>
              <a:t>Distortion</a:t>
            </a:r>
            <a:endParaRPr sz="800">
              <a:latin typeface="Times New Roman"/>
              <a:cs typeface="Times New Roman"/>
            </a:endParaRPr>
          </a:p>
        </p:txBody>
      </p:sp>
      <p:sp>
        <p:nvSpPr>
          <p:cNvPr id="26" name="object 26"/>
          <p:cNvSpPr/>
          <p:nvPr/>
        </p:nvSpPr>
        <p:spPr>
          <a:xfrm>
            <a:off x="3843146" y="1864539"/>
            <a:ext cx="386212" cy="577074"/>
          </a:xfrm>
          <a:custGeom>
            <a:avLst/>
            <a:gdLst/>
            <a:ahLst/>
            <a:cxnLst/>
            <a:rect l="l" t="t" r="r" b="b"/>
            <a:pathLst>
              <a:path w="842645" h="1296035">
                <a:moveTo>
                  <a:pt x="128016" y="1295837"/>
                </a:moveTo>
                <a:lnTo>
                  <a:pt x="111229" y="1261502"/>
                </a:lnTo>
                <a:lnTo>
                  <a:pt x="94487" y="1269929"/>
                </a:lnTo>
                <a:lnTo>
                  <a:pt x="77724" y="1235639"/>
                </a:lnTo>
                <a:lnTo>
                  <a:pt x="77724" y="1192967"/>
                </a:lnTo>
                <a:lnTo>
                  <a:pt x="0" y="1294313"/>
                </a:lnTo>
                <a:lnTo>
                  <a:pt x="77724" y="1295239"/>
                </a:lnTo>
                <a:lnTo>
                  <a:pt x="77724" y="1235639"/>
                </a:lnTo>
                <a:lnTo>
                  <a:pt x="94480" y="1227243"/>
                </a:lnTo>
                <a:lnTo>
                  <a:pt x="94487" y="1295438"/>
                </a:lnTo>
                <a:lnTo>
                  <a:pt x="128016" y="1295837"/>
                </a:lnTo>
                <a:close/>
              </a:path>
              <a:path w="842645" h="1296035">
                <a:moveTo>
                  <a:pt x="111229" y="1261502"/>
                </a:moveTo>
                <a:lnTo>
                  <a:pt x="94480" y="1227243"/>
                </a:lnTo>
                <a:lnTo>
                  <a:pt x="77724" y="1235639"/>
                </a:lnTo>
                <a:lnTo>
                  <a:pt x="94487" y="1269929"/>
                </a:lnTo>
                <a:lnTo>
                  <a:pt x="111229" y="1261502"/>
                </a:lnTo>
                <a:close/>
              </a:path>
              <a:path w="842645" h="1296035">
                <a:moveTo>
                  <a:pt x="803909" y="707623"/>
                </a:moveTo>
                <a:lnTo>
                  <a:pt x="803909" y="422585"/>
                </a:lnTo>
                <a:lnTo>
                  <a:pt x="803881" y="473040"/>
                </a:lnTo>
                <a:lnTo>
                  <a:pt x="801520" y="523295"/>
                </a:lnTo>
                <a:lnTo>
                  <a:pt x="796426" y="573043"/>
                </a:lnTo>
                <a:lnTo>
                  <a:pt x="788200" y="621978"/>
                </a:lnTo>
                <a:lnTo>
                  <a:pt x="776444" y="669792"/>
                </a:lnTo>
                <a:lnTo>
                  <a:pt x="760759" y="716179"/>
                </a:lnTo>
                <a:lnTo>
                  <a:pt x="740746" y="760831"/>
                </a:lnTo>
                <a:lnTo>
                  <a:pt x="716005" y="803441"/>
                </a:lnTo>
                <a:lnTo>
                  <a:pt x="686139" y="843703"/>
                </a:lnTo>
                <a:lnTo>
                  <a:pt x="650748" y="881309"/>
                </a:lnTo>
                <a:lnTo>
                  <a:pt x="613527" y="915927"/>
                </a:lnTo>
                <a:lnTo>
                  <a:pt x="574201" y="948862"/>
                </a:lnTo>
                <a:lnTo>
                  <a:pt x="533032" y="980238"/>
                </a:lnTo>
                <a:lnTo>
                  <a:pt x="490283" y="1010180"/>
                </a:lnTo>
                <a:lnTo>
                  <a:pt x="446216" y="1038812"/>
                </a:lnTo>
                <a:lnTo>
                  <a:pt x="401093" y="1066259"/>
                </a:lnTo>
                <a:lnTo>
                  <a:pt x="355178" y="1092645"/>
                </a:lnTo>
                <a:lnTo>
                  <a:pt x="308731" y="1118094"/>
                </a:lnTo>
                <a:lnTo>
                  <a:pt x="262017" y="1142731"/>
                </a:lnTo>
                <a:lnTo>
                  <a:pt x="215296" y="1166679"/>
                </a:lnTo>
                <a:lnTo>
                  <a:pt x="168832" y="1190064"/>
                </a:lnTo>
                <a:lnTo>
                  <a:pt x="94480" y="1227243"/>
                </a:lnTo>
                <a:lnTo>
                  <a:pt x="111229" y="1261502"/>
                </a:lnTo>
                <a:lnTo>
                  <a:pt x="227263" y="1203161"/>
                </a:lnTo>
                <a:lnTo>
                  <a:pt x="273222" y="1179615"/>
                </a:lnTo>
                <a:lnTo>
                  <a:pt x="319482" y="1155300"/>
                </a:lnTo>
                <a:lnTo>
                  <a:pt x="365712" y="1130143"/>
                </a:lnTo>
                <a:lnTo>
                  <a:pt x="411584" y="1104071"/>
                </a:lnTo>
                <a:lnTo>
                  <a:pt x="456768" y="1077007"/>
                </a:lnTo>
                <a:lnTo>
                  <a:pt x="500933" y="1048880"/>
                </a:lnTo>
                <a:lnTo>
                  <a:pt x="543750" y="1019615"/>
                </a:lnTo>
                <a:lnTo>
                  <a:pt x="584889" y="989137"/>
                </a:lnTo>
                <a:lnTo>
                  <a:pt x="624021" y="957373"/>
                </a:lnTo>
                <a:lnTo>
                  <a:pt x="660816" y="924249"/>
                </a:lnTo>
                <a:lnTo>
                  <a:pt x="694944" y="889691"/>
                </a:lnTo>
                <a:lnTo>
                  <a:pt x="727182" y="853109"/>
                </a:lnTo>
                <a:lnTo>
                  <a:pt x="754723" y="813785"/>
                </a:lnTo>
                <a:lnTo>
                  <a:pt x="777869" y="772085"/>
                </a:lnTo>
                <a:lnTo>
                  <a:pt x="796925" y="728373"/>
                </a:lnTo>
                <a:lnTo>
                  <a:pt x="803909" y="707623"/>
                </a:lnTo>
                <a:close/>
              </a:path>
              <a:path w="842645" h="1296035">
                <a:moveTo>
                  <a:pt x="842336" y="444265"/>
                </a:moveTo>
                <a:lnTo>
                  <a:pt x="841248" y="396677"/>
                </a:lnTo>
                <a:lnTo>
                  <a:pt x="835409" y="332300"/>
                </a:lnTo>
                <a:lnTo>
                  <a:pt x="827462" y="274930"/>
                </a:lnTo>
                <a:lnTo>
                  <a:pt x="817220" y="224204"/>
                </a:lnTo>
                <a:lnTo>
                  <a:pt x="804494" y="179753"/>
                </a:lnTo>
                <a:lnTo>
                  <a:pt x="789097" y="141214"/>
                </a:lnTo>
                <a:lnTo>
                  <a:pt x="749540" y="80402"/>
                </a:lnTo>
                <a:lnTo>
                  <a:pt x="697046" y="38840"/>
                </a:lnTo>
                <a:lnTo>
                  <a:pt x="630113" y="13600"/>
                </a:lnTo>
                <a:lnTo>
                  <a:pt x="590762" y="6186"/>
                </a:lnTo>
                <a:lnTo>
                  <a:pt x="547239" y="1755"/>
                </a:lnTo>
                <a:lnTo>
                  <a:pt x="500933" y="0"/>
                </a:lnTo>
                <a:lnTo>
                  <a:pt x="490283" y="15"/>
                </a:lnTo>
                <a:lnTo>
                  <a:pt x="456768" y="293"/>
                </a:lnTo>
                <a:lnTo>
                  <a:pt x="446216" y="404"/>
                </a:lnTo>
                <a:lnTo>
                  <a:pt x="389753" y="2695"/>
                </a:lnTo>
                <a:lnTo>
                  <a:pt x="327659" y="6533"/>
                </a:lnTo>
                <a:lnTo>
                  <a:pt x="329946" y="44633"/>
                </a:lnTo>
                <a:lnTo>
                  <a:pt x="394909" y="40701"/>
                </a:lnTo>
                <a:lnTo>
                  <a:pt x="453734" y="38369"/>
                </a:lnTo>
                <a:lnTo>
                  <a:pt x="506727" y="38080"/>
                </a:lnTo>
                <a:lnTo>
                  <a:pt x="554193" y="40280"/>
                </a:lnTo>
                <a:lnTo>
                  <a:pt x="596437" y="45414"/>
                </a:lnTo>
                <a:lnTo>
                  <a:pt x="633765" y="53925"/>
                </a:lnTo>
                <a:lnTo>
                  <a:pt x="694944" y="82899"/>
                </a:lnTo>
                <a:lnTo>
                  <a:pt x="740031" y="130634"/>
                </a:lnTo>
                <a:lnTo>
                  <a:pt x="771615" y="200810"/>
                </a:lnTo>
                <a:lnTo>
                  <a:pt x="783089" y="245409"/>
                </a:lnTo>
                <a:lnTo>
                  <a:pt x="792093" y="296942"/>
                </a:lnTo>
                <a:lnTo>
                  <a:pt x="798931" y="355852"/>
                </a:lnTo>
                <a:lnTo>
                  <a:pt x="803909" y="422585"/>
                </a:lnTo>
                <a:lnTo>
                  <a:pt x="803909" y="707623"/>
                </a:lnTo>
                <a:lnTo>
                  <a:pt x="812193" y="683013"/>
                </a:lnTo>
                <a:lnTo>
                  <a:pt x="823977" y="636370"/>
                </a:lnTo>
                <a:lnTo>
                  <a:pt x="832580" y="588810"/>
                </a:lnTo>
                <a:lnTo>
                  <a:pt x="838305" y="540695"/>
                </a:lnTo>
                <a:lnTo>
                  <a:pt x="841456" y="492392"/>
                </a:lnTo>
                <a:lnTo>
                  <a:pt x="842336" y="444265"/>
                </a:lnTo>
                <a:close/>
              </a:path>
            </a:pathLst>
          </a:custGeom>
          <a:solidFill>
            <a:srgbClr val="FF0000"/>
          </a:solidFill>
        </p:spPr>
        <p:txBody>
          <a:bodyPr wrap="square" lIns="0" tIns="0" rIns="0" bIns="0" rtlCol="0"/>
          <a:lstStyle/>
          <a:p>
            <a:endParaRPr/>
          </a:p>
        </p:txBody>
      </p:sp>
      <p:sp>
        <p:nvSpPr>
          <p:cNvPr id="27" name="object 27"/>
          <p:cNvSpPr txBox="1">
            <a:spLocks noGrp="1"/>
          </p:cNvSpPr>
          <p:nvPr>
            <p:ph type="title"/>
          </p:nvPr>
        </p:nvSpPr>
        <p:spPr>
          <a:xfrm>
            <a:off x="393721" y="223365"/>
            <a:ext cx="3649371" cy="220958"/>
          </a:xfrm>
          <a:prstGeom prst="rect">
            <a:avLst/>
          </a:prstGeom>
        </p:spPr>
        <p:txBody>
          <a:bodyPr vert="horz" wrap="square" lIns="0" tIns="5461" rIns="0" bIns="0" rtlCol="0">
            <a:spAutoFit/>
          </a:bodyPr>
          <a:lstStyle/>
          <a:p>
            <a:pPr marL="5748">
              <a:spcBef>
                <a:spcPts val="43"/>
              </a:spcBef>
            </a:pPr>
            <a:r>
              <a:rPr sz="1400" spc="-2" dirty="0"/>
              <a:t>Illustration of</a:t>
            </a:r>
            <a:r>
              <a:rPr sz="1400" dirty="0"/>
              <a:t> </a:t>
            </a:r>
            <a:r>
              <a:rPr sz="1400" spc="-2" dirty="0"/>
              <a:t>Gain from</a:t>
            </a:r>
            <a:r>
              <a:rPr sz="1400" dirty="0"/>
              <a:t> </a:t>
            </a:r>
            <a:r>
              <a:rPr sz="1400" spc="-2" dirty="0"/>
              <a:t>VQ:</a:t>
            </a:r>
            <a:r>
              <a:rPr sz="1400" spc="5" dirty="0"/>
              <a:t> </a:t>
            </a:r>
            <a:r>
              <a:rPr sz="1300" spc="-2" dirty="0"/>
              <a:t>Real</a:t>
            </a:r>
            <a:r>
              <a:rPr sz="1300" dirty="0"/>
              <a:t> </a:t>
            </a:r>
            <a:r>
              <a:rPr sz="1300" spc="-2" dirty="0"/>
              <a:t>Speech Data</a:t>
            </a:r>
            <a:endParaRPr sz="13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9242" y="731166"/>
            <a:ext cx="3665088" cy="2479073"/>
            <a:chOff x="696527" y="1642104"/>
            <a:chExt cx="7996555" cy="5567680"/>
          </a:xfrm>
        </p:grpSpPr>
        <p:pic>
          <p:nvPicPr>
            <p:cNvPr id="3" name="object 3"/>
            <p:cNvPicPr/>
            <p:nvPr/>
          </p:nvPicPr>
          <p:blipFill>
            <a:blip r:embed="rId2" cstate="print"/>
            <a:stretch>
              <a:fillRect/>
            </a:stretch>
          </p:blipFill>
          <p:spPr>
            <a:xfrm>
              <a:off x="696527" y="1642104"/>
              <a:ext cx="7996308" cy="5567221"/>
            </a:xfrm>
            <a:prstGeom prst="rect">
              <a:avLst/>
            </a:prstGeom>
          </p:spPr>
        </p:pic>
        <p:sp>
          <p:nvSpPr>
            <p:cNvPr id="4" name="object 4"/>
            <p:cNvSpPr/>
            <p:nvPr/>
          </p:nvSpPr>
          <p:spPr>
            <a:xfrm>
              <a:off x="5615177" y="2330195"/>
              <a:ext cx="2832100" cy="914400"/>
            </a:xfrm>
            <a:custGeom>
              <a:avLst/>
              <a:gdLst/>
              <a:ahLst/>
              <a:cxnLst/>
              <a:rect l="l" t="t" r="r" b="b"/>
              <a:pathLst>
                <a:path w="2832100" h="914400">
                  <a:moveTo>
                    <a:pt x="2831592" y="762000"/>
                  </a:moveTo>
                  <a:lnTo>
                    <a:pt x="2831592" y="152400"/>
                  </a:lnTo>
                  <a:lnTo>
                    <a:pt x="2823862" y="104363"/>
                  </a:lnTo>
                  <a:lnTo>
                    <a:pt x="2802306" y="62544"/>
                  </a:lnTo>
                  <a:lnTo>
                    <a:pt x="2769376" y="29504"/>
                  </a:lnTo>
                  <a:lnTo>
                    <a:pt x="2727521" y="7802"/>
                  </a:lnTo>
                  <a:lnTo>
                    <a:pt x="2679192" y="0"/>
                  </a:lnTo>
                  <a:lnTo>
                    <a:pt x="152400" y="0"/>
                  </a:lnTo>
                  <a:lnTo>
                    <a:pt x="104070" y="7802"/>
                  </a:lnTo>
                  <a:lnTo>
                    <a:pt x="62215" y="29504"/>
                  </a:lnTo>
                  <a:lnTo>
                    <a:pt x="29285" y="62544"/>
                  </a:lnTo>
                  <a:lnTo>
                    <a:pt x="7729" y="104363"/>
                  </a:lnTo>
                  <a:lnTo>
                    <a:pt x="0" y="152400"/>
                  </a:lnTo>
                  <a:lnTo>
                    <a:pt x="0" y="762000"/>
                  </a:lnTo>
                  <a:lnTo>
                    <a:pt x="7729" y="810329"/>
                  </a:lnTo>
                  <a:lnTo>
                    <a:pt x="29285" y="852184"/>
                  </a:lnTo>
                  <a:lnTo>
                    <a:pt x="62215" y="885114"/>
                  </a:lnTo>
                  <a:lnTo>
                    <a:pt x="104070" y="906670"/>
                  </a:lnTo>
                  <a:lnTo>
                    <a:pt x="152400" y="914400"/>
                  </a:lnTo>
                  <a:lnTo>
                    <a:pt x="2679192" y="914400"/>
                  </a:lnTo>
                  <a:lnTo>
                    <a:pt x="2727521" y="906670"/>
                  </a:lnTo>
                  <a:lnTo>
                    <a:pt x="2769376" y="885114"/>
                  </a:lnTo>
                  <a:lnTo>
                    <a:pt x="2802306" y="852184"/>
                  </a:lnTo>
                  <a:lnTo>
                    <a:pt x="2823862" y="810329"/>
                  </a:lnTo>
                  <a:lnTo>
                    <a:pt x="2831592" y="762000"/>
                  </a:lnTo>
                  <a:close/>
                </a:path>
              </a:pathLst>
            </a:custGeom>
            <a:solidFill>
              <a:srgbClr val="FFFFCC"/>
            </a:solidFill>
          </p:spPr>
          <p:txBody>
            <a:bodyPr wrap="square" lIns="0" tIns="0" rIns="0" bIns="0" rtlCol="0"/>
            <a:lstStyle/>
            <a:p>
              <a:endParaRPr/>
            </a:p>
          </p:txBody>
        </p:sp>
        <p:sp>
          <p:nvSpPr>
            <p:cNvPr id="5" name="object 5"/>
            <p:cNvSpPr/>
            <p:nvPr/>
          </p:nvSpPr>
          <p:spPr>
            <a:xfrm>
              <a:off x="5615177" y="2330195"/>
              <a:ext cx="2832100" cy="914400"/>
            </a:xfrm>
            <a:custGeom>
              <a:avLst/>
              <a:gdLst/>
              <a:ahLst/>
              <a:cxnLst/>
              <a:rect l="l" t="t" r="r" b="b"/>
              <a:pathLst>
                <a:path w="2832100" h="914400">
                  <a:moveTo>
                    <a:pt x="152400" y="0"/>
                  </a:moveTo>
                  <a:lnTo>
                    <a:pt x="104070" y="7802"/>
                  </a:lnTo>
                  <a:lnTo>
                    <a:pt x="62215" y="29504"/>
                  </a:lnTo>
                  <a:lnTo>
                    <a:pt x="29285" y="62544"/>
                  </a:lnTo>
                  <a:lnTo>
                    <a:pt x="7729" y="104363"/>
                  </a:lnTo>
                  <a:lnTo>
                    <a:pt x="0" y="152400"/>
                  </a:lnTo>
                  <a:lnTo>
                    <a:pt x="0" y="762000"/>
                  </a:lnTo>
                  <a:lnTo>
                    <a:pt x="7729" y="810329"/>
                  </a:lnTo>
                  <a:lnTo>
                    <a:pt x="29285" y="852184"/>
                  </a:lnTo>
                  <a:lnTo>
                    <a:pt x="62215" y="885114"/>
                  </a:lnTo>
                  <a:lnTo>
                    <a:pt x="104070" y="906670"/>
                  </a:lnTo>
                  <a:lnTo>
                    <a:pt x="152400" y="914400"/>
                  </a:lnTo>
                  <a:lnTo>
                    <a:pt x="2679192" y="914400"/>
                  </a:lnTo>
                  <a:lnTo>
                    <a:pt x="2727521" y="906670"/>
                  </a:lnTo>
                  <a:lnTo>
                    <a:pt x="2769376" y="885114"/>
                  </a:lnTo>
                  <a:lnTo>
                    <a:pt x="2802306" y="852184"/>
                  </a:lnTo>
                  <a:lnTo>
                    <a:pt x="2823862" y="810329"/>
                  </a:lnTo>
                  <a:lnTo>
                    <a:pt x="2831592" y="762000"/>
                  </a:lnTo>
                  <a:lnTo>
                    <a:pt x="2831592" y="152400"/>
                  </a:lnTo>
                  <a:lnTo>
                    <a:pt x="2823862" y="104363"/>
                  </a:lnTo>
                  <a:lnTo>
                    <a:pt x="2802306" y="62544"/>
                  </a:lnTo>
                  <a:lnTo>
                    <a:pt x="2769376" y="29504"/>
                  </a:lnTo>
                  <a:lnTo>
                    <a:pt x="2727521" y="7802"/>
                  </a:lnTo>
                  <a:lnTo>
                    <a:pt x="2679192" y="0"/>
                  </a:lnTo>
                  <a:lnTo>
                    <a:pt x="152400" y="0"/>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2741030" y="1109589"/>
            <a:ext cx="936863" cy="252025"/>
          </a:xfrm>
          <a:prstGeom prst="rect">
            <a:avLst/>
          </a:prstGeom>
        </p:spPr>
        <p:txBody>
          <a:bodyPr vert="horz" wrap="square" lIns="0" tIns="5748" rIns="0" bIns="0" rtlCol="0">
            <a:spAutoFit/>
          </a:bodyPr>
          <a:lstStyle/>
          <a:p>
            <a:pPr marL="307519" marR="2299" indent="-302058">
              <a:spcBef>
                <a:spcPts val="45"/>
              </a:spcBef>
            </a:pPr>
            <a:r>
              <a:rPr sz="800" spc="-2" dirty="0">
                <a:latin typeface="Times New Roman"/>
                <a:cs typeface="Times New Roman"/>
              </a:rPr>
              <a:t>Same speech </a:t>
            </a:r>
            <a:r>
              <a:rPr sz="800" spc="-5" dirty="0">
                <a:latin typeface="Times New Roman"/>
                <a:cs typeface="Times New Roman"/>
              </a:rPr>
              <a:t>signal… </a:t>
            </a:r>
            <a:r>
              <a:rPr sz="800" spc="-196" dirty="0">
                <a:latin typeface="Times New Roman"/>
                <a:cs typeface="Times New Roman"/>
              </a:rPr>
              <a:t> </a:t>
            </a:r>
            <a:r>
              <a:rPr sz="800" spc="-2" dirty="0">
                <a:latin typeface="Times New Roman"/>
                <a:cs typeface="Times New Roman"/>
              </a:rPr>
              <a:t>3-D</a:t>
            </a:r>
            <a:r>
              <a:rPr sz="800" spc="-5" dirty="0">
                <a:latin typeface="Times New Roman"/>
                <a:cs typeface="Times New Roman"/>
              </a:rPr>
              <a:t> </a:t>
            </a:r>
            <a:r>
              <a:rPr sz="800" spc="-2" dirty="0">
                <a:latin typeface="Times New Roman"/>
                <a:cs typeface="Times New Roman"/>
              </a:rPr>
              <a:t>VQ</a:t>
            </a:r>
            <a:endParaRPr sz="800">
              <a:latin typeface="Times New Roman"/>
              <a:cs typeface="Times New Roman"/>
            </a:endParaRPr>
          </a:p>
        </p:txBody>
      </p:sp>
      <p:sp>
        <p:nvSpPr>
          <p:cNvPr id="7" name="object 7"/>
          <p:cNvSpPr txBox="1"/>
          <p:nvPr/>
        </p:nvSpPr>
        <p:spPr>
          <a:xfrm>
            <a:off x="502920" y="267020"/>
            <a:ext cx="3539649" cy="354029"/>
          </a:xfrm>
          <a:prstGeom prst="rect">
            <a:avLst/>
          </a:prstGeom>
          <a:solidFill>
            <a:srgbClr val="FFFFCC"/>
          </a:solidFill>
          <a:ln w="19050">
            <a:solidFill>
              <a:srgbClr val="3333CC"/>
            </a:solidFill>
          </a:ln>
        </p:spPr>
        <p:txBody>
          <a:bodyPr vert="horz" wrap="square" lIns="0" tIns="20405" rIns="0" bIns="0" rtlCol="0">
            <a:spAutoFit/>
          </a:bodyPr>
          <a:lstStyle/>
          <a:p>
            <a:pPr marL="575" algn="ctr">
              <a:lnSpc>
                <a:spcPts val="1301"/>
              </a:lnSpc>
              <a:spcBef>
                <a:spcPts val="161"/>
              </a:spcBef>
            </a:pPr>
            <a:r>
              <a:rPr sz="1100" spc="-2" dirty="0">
                <a:latin typeface="Times New Roman"/>
                <a:cs typeface="Times New Roman"/>
              </a:rPr>
              <a:t>Going</a:t>
            </a:r>
            <a:r>
              <a:rPr sz="1100" spc="-5" dirty="0">
                <a:latin typeface="Times New Roman"/>
                <a:cs typeface="Times New Roman"/>
              </a:rPr>
              <a:t> </a:t>
            </a:r>
            <a:r>
              <a:rPr sz="1100" spc="-2" dirty="0">
                <a:latin typeface="Times New Roman"/>
                <a:cs typeface="Times New Roman"/>
              </a:rPr>
              <a:t>to</a:t>
            </a:r>
            <a:r>
              <a:rPr sz="1100" spc="-5" dirty="0">
                <a:latin typeface="Times New Roman"/>
                <a:cs typeface="Times New Roman"/>
              </a:rPr>
              <a:t> </a:t>
            </a:r>
            <a:r>
              <a:rPr sz="1100" spc="-2" dirty="0">
                <a:latin typeface="Times New Roman"/>
                <a:cs typeface="Times New Roman"/>
              </a:rPr>
              <a:t>higher</a:t>
            </a:r>
            <a:r>
              <a:rPr sz="1100" spc="-5" dirty="0">
                <a:latin typeface="Times New Roman"/>
                <a:cs typeface="Times New Roman"/>
              </a:rPr>
              <a:t> </a:t>
            </a:r>
            <a:r>
              <a:rPr sz="1100" spc="-2" dirty="0">
                <a:latin typeface="Times New Roman"/>
                <a:cs typeface="Times New Roman"/>
              </a:rPr>
              <a:t>dimension:</a:t>
            </a:r>
            <a:r>
              <a:rPr sz="1100" spc="-5" dirty="0">
                <a:latin typeface="Times New Roman"/>
                <a:cs typeface="Times New Roman"/>
              </a:rPr>
              <a:t> </a:t>
            </a:r>
            <a:r>
              <a:rPr sz="1100" spc="-2" dirty="0">
                <a:latin typeface="Times New Roman"/>
                <a:cs typeface="Times New Roman"/>
              </a:rPr>
              <a:t>vectors</a:t>
            </a:r>
            <a:r>
              <a:rPr sz="1100" spc="-5" dirty="0">
                <a:latin typeface="Times New Roman"/>
                <a:cs typeface="Times New Roman"/>
              </a:rPr>
              <a:t> </a:t>
            </a:r>
            <a:r>
              <a:rPr sz="1100" spc="-2" dirty="0">
                <a:latin typeface="Times New Roman"/>
                <a:cs typeface="Times New Roman"/>
              </a:rPr>
              <a:t>concentrated in</a:t>
            </a:r>
            <a:r>
              <a:rPr sz="1100" spc="-5" dirty="0">
                <a:latin typeface="Times New Roman"/>
                <a:cs typeface="Times New Roman"/>
              </a:rPr>
              <a:t> smaller</a:t>
            </a:r>
            <a:endParaRPr sz="1100">
              <a:latin typeface="Times New Roman"/>
              <a:cs typeface="Times New Roman"/>
            </a:endParaRPr>
          </a:p>
          <a:p>
            <a:pPr algn="ctr">
              <a:lnSpc>
                <a:spcPts val="1301"/>
              </a:lnSpc>
              <a:tabLst>
                <a:tab pos="1045565" algn="l"/>
                <a:tab pos="1261690" algn="l"/>
              </a:tabLst>
            </a:pPr>
            <a:r>
              <a:rPr sz="1100" dirty="0">
                <a:latin typeface="Times New Roman"/>
                <a:cs typeface="Times New Roman"/>
              </a:rPr>
              <a:t>% </a:t>
            </a:r>
            <a:r>
              <a:rPr sz="1100" spc="-2" dirty="0">
                <a:latin typeface="Times New Roman"/>
                <a:cs typeface="Times New Roman"/>
              </a:rPr>
              <a:t>of</a:t>
            </a:r>
            <a:r>
              <a:rPr sz="1100" spc="2" dirty="0">
                <a:latin typeface="Times New Roman"/>
                <a:cs typeface="Times New Roman"/>
              </a:rPr>
              <a:t> </a:t>
            </a:r>
            <a:r>
              <a:rPr sz="1100" spc="-2" dirty="0">
                <a:latin typeface="Times New Roman"/>
                <a:cs typeface="Times New Roman"/>
              </a:rPr>
              <a:t>whole</a:t>
            </a:r>
            <a:r>
              <a:rPr sz="1100" dirty="0">
                <a:latin typeface="Times New Roman"/>
                <a:cs typeface="Times New Roman"/>
              </a:rPr>
              <a:t> </a:t>
            </a:r>
            <a:r>
              <a:rPr sz="1100" spc="-2" dirty="0">
                <a:latin typeface="Times New Roman"/>
                <a:cs typeface="Times New Roman"/>
              </a:rPr>
              <a:t>space	</a:t>
            </a:r>
            <a:r>
              <a:rPr sz="1100" dirty="0">
                <a:latin typeface="Wingdings"/>
                <a:cs typeface="Wingdings"/>
              </a:rPr>
              <a:t></a:t>
            </a:r>
            <a:r>
              <a:rPr sz="1100" dirty="0">
                <a:latin typeface="Times New Roman"/>
                <a:cs typeface="Times New Roman"/>
              </a:rPr>
              <a:t>	</a:t>
            </a:r>
            <a:r>
              <a:rPr sz="1100" spc="-2" dirty="0">
                <a:latin typeface="Times New Roman"/>
                <a:cs typeface="Times New Roman"/>
              </a:rPr>
              <a:t>Improved</a:t>
            </a:r>
            <a:r>
              <a:rPr sz="1100" spc="-20" dirty="0">
                <a:latin typeface="Times New Roman"/>
                <a:cs typeface="Times New Roman"/>
              </a:rPr>
              <a:t> </a:t>
            </a:r>
            <a:r>
              <a:rPr sz="1100" spc="-2" dirty="0">
                <a:latin typeface="Times New Roman"/>
                <a:cs typeface="Times New Roman"/>
              </a:rPr>
              <a:t>Performance</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6922" y="234561"/>
            <a:ext cx="1530588" cy="252025"/>
          </a:xfrm>
          <a:prstGeom prst="rect">
            <a:avLst/>
          </a:prstGeom>
        </p:spPr>
        <p:txBody>
          <a:bodyPr vert="horz" wrap="square" lIns="0" tIns="5748" rIns="0" bIns="0" rtlCol="0">
            <a:spAutoFit/>
          </a:bodyPr>
          <a:lstStyle/>
          <a:p>
            <a:pPr marL="5748">
              <a:spcBef>
                <a:spcPts val="45"/>
              </a:spcBef>
            </a:pPr>
            <a:r>
              <a:rPr sz="1600" spc="-2" dirty="0"/>
              <a:t>Forming</a:t>
            </a:r>
            <a:r>
              <a:rPr sz="1600" spc="-14" dirty="0"/>
              <a:t> </a:t>
            </a:r>
            <a:r>
              <a:rPr sz="1600" spc="-2" dirty="0"/>
              <a:t>Vectors</a:t>
            </a:r>
            <a:endParaRPr sz="1600"/>
          </a:p>
        </p:txBody>
      </p:sp>
      <p:sp>
        <p:nvSpPr>
          <p:cNvPr id="4" name="object 4"/>
          <p:cNvSpPr txBox="1"/>
          <p:nvPr/>
        </p:nvSpPr>
        <p:spPr>
          <a:xfrm>
            <a:off x="388482" y="526690"/>
            <a:ext cx="3754728" cy="385105"/>
          </a:xfrm>
          <a:prstGeom prst="rect">
            <a:avLst/>
          </a:prstGeom>
        </p:spPr>
        <p:txBody>
          <a:bodyPr vert="horz" wrap="square" lIns="0" tIns="5461" rIns="0" bIns="0" rtlCol="0">
            <a:spAutoFit/>
          </a:bodyPr>
          <a:lstStyle/>
          <a:p>
            <a:pPr marL="5748">
              <a:spcBef>
                <a:spcPts val="43"/>
              </a:spcBef>
            </a:pPr>
            <a:r>
              <a:rPr sz="900" spc="-2" dirty="0">
                <a:latin typeface="Times New Roman"/>
                <a:cs typeface="Times New Roman"/>
              </a:rPr>
              <a:t>For</a:t>
            </a:r>
            <a:r>
              <a:rPr sz="900" spc="2" dirty="0">
                <a:latin typeface="Times New Roman"/>
                <a:cs typeface="Times New Roman"/>
              </a:rPr>
              <a:t> </a:t>
            </a:r>
            <a:r>
              <a:rPr sz="900" spc="-2" dirty="0">
                <a:latin typeface="Times New Roman"/>
                <a:cs typeface="Times New Roman"/>
              </a:rPr>
              <a:t>time</a:t>
            </a:r>
            <a:r>
              <a:rPr sz="900" spc="5" dirty="0">
                <a:latin typeface="Times New Roman"/>
                <a:cs typeface="Times New Roman"/>
              </a:rPr>
              <a:t> </a:t>
            </a:r>
            <a:r>
              <a:rPr sz="900" spc="-2" dirty="0">
                <a:latin typeface="Times New Roman"/>
                <a:cs typeface="Times New Roman"/>
              </a:rPr>
              <a:t>signals…</a:t>
            </a:r>
            <a:r>
              <a:rPr sz="900" spc="5" dirty="0">
                <a:latin typeface="Times New Roman"/>
                <a:cs typeface="Times New Roman"/>
              </a:rPr>
              <a:t> </a:t>
            </a:r>
            <a:r>
              <a:rPr sz="900" spc="-2" dirty="0">
                <a:latin typeface="Times New Roman"/>
                <a:cs typeface="Times New Roman"/>
              </a:rPr>
              <a:t>we</a:t>
            </a:r>
            <a:r>
              <a:rPr sz="900" spc="5" dirty="0">
                <a:latin typeface="Times New Roman"/>
                <a:cs typeface="Times New Roman"/>
              </a:rPr>
              <a:t> </a:t>
            </a:r>
            <a:r>
              <a:rPr sz="900" spc="-2" dirty="0">
                <a:latin typeface="Times New Roman"/>
                <a:cs typeface="Times New Roman"/>
              </a:rPr>
              <a:t>usually</a:t>
            </a:r>
            <a:r>
              <a:rPr sz="900" spc="5" dirty="0">
                <a:latin typeface="Times New Roman"/>
                <a:cs typeface="Times New Roman"/>
              </a:rPr>
              <a:t> </a:t>
            </a:r>
            <a:r>
              <a:rPr sz="900" spc="-2" dirty="0">
                <a:latin typeface="Times New Roman"/>
                <a:cs typeface="Times New Roman"/>
              </a:rPr>
              <a:t>form</a:t>
            </a:r>
            <a:r>
              <a:rPr sz="900" spc="5" dirty="0">
                <a:latin typeface="Times New Roman"/>
                <a:cs typeface="Times New Roman"/>
              </a:rPr>
              <a:t> </a:t>
            </a:r>
            <a:r>
              <a:rPr sz="900" spc="-2" dirty="0">
                <a:latin typeface="Times New Roman"/>
                <a:cs typeface="Times New Roman"/>
              </a:rPr>
              <a:t>vectors</a:t>
            </a:r>
            <a:r>
              <a:rPr sz="900" spc="5" dirty="0">
                <a:latin typeface="Times New Roman"/>
                <a:cs typeface="Times New Roman"/>
              </a:rPr>
              <a:t> </a:t>
            </a:r>
            <a:r>
              <a:rPr sz="900" spc="-2" dirty="0">
                <a:latin typeface="Times New Roman"/>
                <a:cs typeface="Times New Roman"/>
              </a:rPr>
              <a:t>from</a:t>
            </a:r>
            <a:r>
              <a:rPr sz="900" spc="2" dirty="0">
                <a:latin typeface="Times New Roman"/>
                <a:cs typeface="Times New Roman"/>
              </a:rPr>
              <a:t> </a:t>
            </a:r>
            <a:r>
              <a:rPr sz="900" spc="-5" dirty="0">
                <a:latin typeface="Times New Roman"/>
                <a:cs typeface="Times New Roman"/>
              </a:rPr>
              <a:t>temporally-sequential</a:t>
            </a:r>
            <a:r>
              <a:rPr sz="900" spc="5" dirty="0">
                <a:latin typeface="Times New Roman"/>
                <a:cs typeface="Times New Roman"/>
              </a:rPr>
              <a:t> </a:t>
            </a:r>
            <a:r>
              <a:rPr sz="900" spc="-5" dirty="0">
                <a:latin typeface="Times New Roman"/>
                <a:cs typeface="Times New Roman"/>
              </a:rPr>
              <a:t>samples.</a:t>
            </a:r>
            <a:endParaRPr sz="900">
              <a:latin typeface="Times New Roman"/>
              <a:cs typeface="Times New Roman"/>
            </a:endParaRPr>
          </a:p>
          <a:p>
            <a:pPr marL="5748">
              <a:spcBef>
                <a:spcPts val="758"/>
              </a:spcBef>
            </a:pPr>
            <a:r>
              <a:rPr sz="900" spc="-2" dirty="0">
                <a:latin typeface="Times New Roman"/>
                <a:cs typeface="Times New Roman"/>
              </a:rPr>
              <a:t>For</a:t>
            </a:r>
            <a:r>
              <a:rPr sz="900" spc="2" dirty="0">
                <a:latin typeface="Times New Roman"/>
                <a:cs typeface="Times New Roman"/>
              </a:rPr>
              <a:t> </a:t>
            </a:r>
            <a:r>
              <a:rPr sz="900" spc="-2" dirty="0">
                <a:latin typeface="Times New Roman"/>
                <a:cs typeface="Times New Roman"/>
              </a:rPr>
              <a:t>images…</a:t>
            </a:r>
            <a:r>
              <a:rPr sz="900" spc="2" dirty="0">
                <a:latin typeface="Times New Roman"/>
                <a:cs typeface="Times New Roman"/>
              </a:rPr>
              <a:t> </a:t>
            </a:r>
            <a:r>
              <a:rPr sz="900" spc="-2" dirty="0">
                <a:latin typeface="Times New Roman"/>
                <a:cs typeface="Times New Roman"/>
              </a:rPr>
              <a:t>we</a:t>
            </a:r>
            <a:r>
              <a:rPr sz="900" spc="5" dirty="0">
                <a:latin typeface="Times New Roman"/>
                <a:cs typeface="Times New Roman"/>
              </a:rPr>
              <a:t> </a:t>
            </a:r>
            <a:r>
              <a:rPr sz="900" spc="-5" dirty="0">
                <a:latin typeface="Times New Roman"/>
                <a:cs typeface="Times New Roman"/>
              </a:rPr>
              <a:t>usually</a:t>
            </a:r>
            <a:r>
              <a:rPr sz="900" spc="2" dirty="0">
                <a:latin typeface="Times New Roman"/>
                <a:cs typeface="Times New Roman"/>
              </a:rPr>
              <a:t> </a:t>
            </a:r>
            <a:r>
              <a:rPr sz="900" spc="-2" dirty="0">
                <a:latin typeface="Times New Roman"/>
                <a:cs typeface="Times New Roman"/>
              </a:rPr>
              <a:t>form</a:t>
            </a:r>
            <a:r>
              <a:rPr sz="900" spc="5" dirty="0">
                <a:latin typeface="Times New Roman"/>
                <a:cs typeface="Times New Roman"/>
              </a:rPr>
              <a:t> </a:t>
            </a:r>
            <a:r>
              <a:rPr sz="900" spc="-5" dirty="0">
                <a:latin typeface="Times New Roman"/>
                <a:cs typeface="Times New Roman"/>
              </a:rPr>
              <a:t>vectors</a:t>
            </a:r>
            <a:r>
              <a:rPr sz="900" spc="5" dirty="0">
                <a:latin typeface="Times New Roman"/>
                <a:cs typeface="Times New Roman"/>
              </a:rPr>
              <a:t> </a:t>
            </a:r>
            <a:r>
              <a:rPr sz="900" spc="-2" dirty="0">
                <a:latin typeface="Times New Roman"/>
                <a:cs typeface="Times New Roman"/>
              </a:rPr>
              <a:t>from</a:t>
            </a:r>
            <a:r>
              <a:rPr sz="900" spc="2" dirty="0">
                <a:latin typeface="Times New Roman"/>
                <a:cs typeface="Times New Roman"/>
              </a:rPr>
              <a:t> </a:t>
            </a:r>
            <a:r>
              <a:rPr sz="900" spc="-5" dirty="0">
                <a:latin typeface="Times New Roman"/>
                <a:cs typeface="Times New Roman"/>
              </a:rPr>
              <a:t>spatially-sequential</a:t>
            </a:r>
            <a:r>
              <a:rPr sz="900" dirty="0">
                <a:latin typeface="Times New Roman"/>
                <a:cs typeface="Times New Roman"/>
              </a:rPr>
              <a:t> </a:t>
            </a:r>
            <a:r>
              <a:rPr sz="900" spc="-5" dirty="0">
                <a:latin typeface="Times New Roman"/>
                <a:cs typeface="Times New Roman"/>
              </a:rPr>
              <a:t>samples.</a:t>
            </a:r>
            <a:endParaRPr sz="900">
              <a:latin typeface="Times New Roman"/>
              <a:cs typeface="Times New Roman"/>
            </a:endParaRPr>
          </a:p>
        </p:txBody>
      </p:sp>
      <p:sp>
        <p:nvSpPr>
          <p:cNvPr id="5" name="object 5"/>
          <p:cNvSpPr txBox="1"/>
          <p:nvPr/>
        </p:nvSpPr>
        <p:spPr>
          <a:xfrm>
            <a:off x="1686865" y="2473113"/>
            <a:ext cx="440346" cy="684833"/>
          </a:xfrm>
          <a:prstGeom prst="rect">
            <a:avLst/>
          </a:prstGeom>
        </p:spPr>
        <p:txBody>
          <a:bodyPr vert="horz" wrap="square" lIns="0" tIns="5173" rIns="0" bIns="0" rtlCol="0">
            <a:spAutoFit/>
          </a:bodyPr>
          <a:lstStyle/>
          <a:p>
            <a:pPr marL="17244" marR="13795" algn="just">
              <a:lnSpc>
                <a:spcPct val="137800"/>
              </a:lnSpc>
              <a:spcBef>
                <a:spcPts val="41"/>
              </a:spcBef>
            </a:pPr>
            <a:r>
              <a:rPr sz="800" b="1" spc="2" dirty="0">
                <a:latin typeface="Times New Roman"/>
                <a:cs typeface="Times New Roman"/>
              </a:rPr>
              <a:t>x</a:t>
            </a:r>
            <a:r>
              <a:rPr sz="700" spc="3" baseline="-25000" dirty="0">
                <a:latin typeface="Times New Roman"/>
                <a:cs typeface="Times New Roman"/>
              </a:rPr>
              <a:t>1</a:t>
            </a:r>
            <a:r>
              <a:rPr sz="700" baseline="-25000" dirty="0">
                <a:latin typeface="Times New Roman"/>
                <a:cs typeface="Times New Roman"/>
              </a:rPr>
              <a:t> </a:t>
            </a:r>
            <a:r>
              <a:rPr sz="700" spc="10" baseline="-25000" dirty="0">
                <a:latin typeface="Times New Roman"/>
                <a:cs typeface="Times New Roman"/>
              </a:rPr>
              <a:t> </a:t>
            </a:r>
            <a:r>
              <a:rPr sz="800" dirty="0">
                <a:latin typeface="Symbol"/>
                <a:cs typeface="Symbol"/>
              </a:rPr>
              <a:t></a:t>
            </a:r>
            <a:r>
              <a:rPr sz="800" spc="-54" dirty="0">
                <a:latin typeface="Times New Roman"/>
                <a:cs typeface="Times New Roman"/>
              </a:rPr>
              <a:t> </a:t>
            </a:r>
            <a:r>
              <a:rPr sz="1600" baseline="-2415" dirty="0">
                <a:latin typeface="Symbol"/>
                <a:cs typeface="Symbol"/>
              </a:rPr>
              <a:t></a:t>
            </a:r>
            <a:r>
              <a:rPr sz="800" i="1" spc="-5" dirty="0">
                <a:latin typeface="Times New Roman"/>
                <a:cs typeface="Times New Roman"/>
              </a:rPr>
              <a:t>x</a:t>
            </a:r>
            <a:r>
              <a:rPr sz="800" spc="5" dirty="0">
                <a:latin typeface="Times New Roman"/>
                <a:cs typeface="Times New Roman"/>
              </a:rPr>
              <a:t>[</a:t>
            </a:r>
            <a:r>
              <a:rPr sz="800" dirty="0">
                <a:latin typeface="Times New Roman"/>
                <a:cs typeface="Times New Roman"/>
              </a:rPr>
              <a:t>0]  </a:t>
            </a:r>
            <a:r>
              <a:rPr sz="800" b="1" spc="41" dirty="0">
                <a:latin typeface="Times New Roman"/>
                <a:cs typeface="Times New Roman"/>
              </a:rPr>
              <a:t>x</a:t>
            </a:r>
            <a:r>
              <a:rPr sz="700" spc="3" baseline="-25000" dirty="0">
                <a:latin typeface="Times New Roman"/>
                <a:cs typeface="Times New Roman"/>
              </a:rPr>
              <a:t>2</a:t>
            </a:r>
            <a:r>
              <a:rPr sz="700" baseline="-25000" dirty="0">
                <a:latin typeface="Times New Roman"/>
                <a:cs typeface="Times New Roman"/>
              </a:rPr>
              <a:t> </a:t>
            </a:r>
            <a:r>
              <a:rPr sz="700" spc="68" baseline="-25000" dirty="0">
                <a:latin typeface="Times New Roman"/>
                <a:cs typeface="Times New Roman"/>
              </a:rPr>
              <a:t> </a:t>
            </a:r>
            <a:r>
              <a:rPr sz="800" dirty="0">
                <a:latin typeface="Symbol"/>
                <a:cs typeface="Symbol"/>
              </a:rPr>
              <a:t></a:t>
            </a:r>
            <a:r>
              <a:rPr sz="800" spc="-54" dirty="0">
                <a:latin typeface="Times New Roman"/>
                <a:cs typeface="Times New Roman"/>
              </a:rPr>
              <a:t> </a:t>
            </a:r>
            <a:r>
              <a:rPr sz="1600" spc="-3" baseline="-2415" dirty="0">
                <a:latin typeface="Symbol"/>
                <a:cs typeface="Symbol"/>
              </a:rPr>
              <a:t></a:t>
            </a:r>
            <a:r>
              <a:rPr sz="800" i="1" spc="-5" dirty="0">
                <a:latin typeface="Times New Roman"/>
                <a:cs typeface="Times New Roman"/>
              </a:rPr>
              <a:t>x</a:t>
            </a:r>
            <a:r>
              <a:rPr sz="800" spc="-54" dirty="0">
                <a:latin typeface="Times New Roman"/>
                <a:cs typeface="Times New Roman"/>
              </a:rPr>
              <a:t>[</a:t>
            </a:r>
            <a:r>
              <a:rPr sz="800" spc="-50" dirty="0">
                <a:latin typeface="Times New Roman"/>
                <a:cs typeface="Times New Roman"/>
              </a:rPr>
              <a:t>1</a:t>
            </a:r>
            <a:r>
              <a:rPr sz="800" dirty="0">
                <a:latin typeface="Times New Roman"/>
                <a:cs typeface="Times New Roman"/>
              </a:rPr>
              <a:t>]  </a:t>
            </a:r>
            <a:r>
              <a:rPr sz="800" b="1" spc="38" dirty="0">
                <a:latin typeface="Times New Roman"/>
                <a:cs typeface="Times New Roman"/>
              </a:rPr>
              <a:t>x</a:t>
            </a:r>
            <a:r>
              <a:rPr sz="700" spc="3" baseline="-25000" dirty="0">
                <a:latin typeface="Times New Roman"/>
                <a:cs typeface="Times New Roman"/>
              </a:rPr>
              <a:t>3</a:t>
            </a:r>
            <a:r>
              <a:rPr sz="700" baseline="-25000" dirty="0">
                <a:latin typeface="Times New Roman"/>
                <a:cs typeface="Times New Roman"/>
              </a:rPr>
              <a:t> </a:t>
            </a:r>
            <a:r>
              <a:rPr sz="700" spc="27" baseline="-25000" dirty="0">
                <a:latin typeface="Times New Roman"/>
                <a:cs typeface="Times New Roman"/>
              </a:rPr>
              <a:t> </a:t>
            </a:r>
            <a:r>
              <a:rPr sz="800" dirty="0">
                <a:latin typeface="Symbol"/>
                <a:cs typeface="Symbol"/>
              </a:rPr>
              <a:t></a:t>
            </a:r>
            <a:r>
              <a:rPr sz="800" spc="-52" dirty="0">
                <a:latin typeface="Times New Roman"/>
                <a:cs typeface="Times New Roman"/>
              </a:rPr>
              <a:t> </a:t>
            </a:r>
            <a:r>
              <a:rPr sz="1600" spc="-3" baseline="-2415" dirty="0">
                <a:latin typeface="Symbol"/>
                <a:cs typeface="Symbol"/>
              </a:rPr>
              <a:t></a:t>
            </a:r>
            <a:r>
              <a:rPr sz="800" i="1" spc="-5" dirty="0">
                <a:latin typeface="Times New Roman"/>
                <a:cs typeface="Times New Roman"/>
              </a:rPr>
              <a:t>x</a:t>
            </a:r>
            <a:r>
              <a:rPr sz="800" spc="16" dirty="0">
                <a:latin typeface="Times New Roman"/>
                <a:cs typeface="Times New Roman"/>
              </a:rPr>
              <a:t>[</a:t>
            </a:r>
            <a:r>
              <a:rPr sz="800" spc="11" dirty="0">
                <a:latin typeface="Times New Roman"/>
                <a:cs typeface="Times New Roman"/>
              </a:rPr>
              <a:t>2</a:t>
            </a:r>
            <a:r>
              <a:rPr sz="800" dirty="0">
                <a:latin typeface="Times New Roman"/>
                <a:cs typeface="Times New Roman"/>
              </a:rPr>
              <a:t>]</a:t>
            </a:r>
            <a:endParaRPr sz="800">
              <a:latin typeface="Times New Roman"/>
              <a:cs typeface="Times New Roman"/>
            </a:endParaRPr>
          </a:p>
        </p:txBody>
      </p:sp>
      <p:sp>
        <p:nvSpPr>
          <p:cNvPr id="6" name="object 6"/>
          <p:cNvSpPr txBox="1"/>
          <p:nvPr/>
        </p:nvSpPr>
        <p:spPr>
          <a:xfrm>
            <a:off x="2615665" y="2744879"/>
            <a:ext cx="899027" cy="171983"/>
          </a:xfrm>
          <a:prstGeom prst="rect">
            <a:avLst/>
          </a:prstGeom>
        </p:spPr>
        <p:txBody>
          <a:bodyPr vert="horz" wrap="square" lIns="0" tIns="7760" rIns="0" bIns="0" rtlCol="0">
            <a:spAutoFit/>
          </a:bodyPr>
          <a:lstStyle/>
          <a:p>
            <a:pPr marL="5748">
              <a:spcBef>
                <a:spcPts val="61"/>
              </a:spcBef>
              <a:tabLst>
                <a:tab pos="479385" algn="l"/>
              </a:tabLst>
            </a:pPr>
            <a:r>
              <a:rPr sz="800" i="1" spc="-5" dirty="0">
                <a:latin typeface="Times New Roman"/>
                <a:cs typeface="Times New Roman"/>
              </a:rPr>
              <a:t>x</a:t>
            </a:r>
            <a:r>
              <a:rPr sz="800" spc="14" dirty="0">
                <a:latin typeface="Times New Roman"/>
                <a:cs typeface="Times New Roman"/>
              </a:rPr>
              <a:t>[</a:t>
            </a:r>
            <a:r>
              <a:rPr sz="800" spc="52" dirty="0">
                <a:latin typeface="Times New Roman"/>
                <a:cs typeface="Times New Roman"/>
              </a:rPr>
              <a:t>2</a:t>
            </a:r>
            <a:r>
              <a:rPr sz="800" i="1" spc="2" dirty="0">
                <a:latin typeface="Times New Roman"/>
                <a:cs typeface="Times New Roman"/>
              </a:rPr>
              <a:t>N</a:t>
            </a:r>
            <a:r>
              <a:rPr sz="800" i="1" spc="29" dirty="0">
                <a:latin typeface="Times New Roman"/>
                <a:cs typeface="Times New Roman"/>
              </a:rPr>
              <a:t> </a:t>
            </a:r>
            <a:r>
              <a:rPr sz="800" dirty="0">
                <a:latin typeface="Symbol"/>
                <a:cs typeface="Symbol"/>
              </a:rPr>
              <a:t></a:t>
            </a:r>
            <a:r>
              <a:rPr sz="800" spc="-120" dirty="0">
                <a:latin typeface="Times New Roman"/>
                <a:cs typeface="Times New Roman"/>
              </a:rPr>
              <a:t> </a:t>
            </a:r>
            <a:r>
              <a:rPr sz="800" spc="-50" dirty="0">
                <a:latin typeface="Times New Roman"/>
                <a:cs typeface="Times New Roman"/>
              </a:rPr>
              <a:t>1</a:t>
            </a:r>
            <a:r>
              <a:rPr sz="800" dirty="0">
                <a:latin typeface="Times New Roman"/>
                <a:cs typeface="Times New Roman"/>
              </a:rPr>
              <a:t>]	</a:t>
            </a:r>
            <a:r>
              <a:rPr sz="800" i="1" spc="-5" dirty="0">
                <a:latin typeface="Times New Roman"/>
                <a:cs typeface="Times New Roman"/>
              </a:rPr>
              <a:t>x</a:t>
            </a:r>
            <a:r>
              <a:rPr sz="800" spc="5" dirty="0">
                <a:latin typeface="Times New Roman"/>
                <a:cs typeface="Times New Roman"/>
              </a:rPr>
              <a:t>[</a:t>
            </a:r>
            <a:r>
              <a:rPr sz="800" spc="11" dirty="0">
                <a:latin typeface="Times New Roman"/>
                <a:cs typeface="Times New Roman"/>
              </a:rPr>
              <a:t>3</a:t>
            </a:r>
            <a:r>
              <a:rPr sz="800" i="1" spc="2" dirty="0">
                <a:latin typeface="Times New Roman"/>
                <a:cs typeface="Times New Roman"/>
              </a:rPr>
              <a:t>N</a:t>
            </a:r>
            <a:r>
              <a:rPr sz="800" i="1" spc="27" dirty="0">
                <a:latin typeface="Times New Roman"/>
                <a:cs typeface="Times New Roman"/>
              </a:rPr>
              <a:t> </a:t>
            </a:r>
            <a:r>
              <a:rPr sz="800" dirty="0">
                <a:latin typeface="Symbol"/>
                <a:cs typeface="Symbol"/>
              </a:rPr>
              <a:t></a:t>
            </a:r>
            <a:r>
              <a:rPr sz="800" spc="-120" dirty="0">
                <a:latin typeface="Times New Roman"/>
                <a:cs typeface="Times New Roman"/>
              </a:rPr>
              <a:t> </a:t>
            </a:r>
            <a:r>
              <a:rPr sz="800" spc="-50" dirty="0">
                <a:latin typeface="Times New Roman"/>
                <a:cs typeface="Times New Roman"/>
              </a:rPr>
              <a:t>1</a:t>
            </a:r>
            <a:r>
              <a:rPr sz="800" spc="-18" dirty="0">
                <a:latin typeface="Times New Roman"/>
                <a:cs typeface="Times New Roman"/>
              </a:rPr>
              <a:t>]</a:t>
            </a:r>
            <a:r>
              <a:rPr sz="1600" spc="-125" baseline="-2415" dirty="0">
                <a:latin typeface="Symbol"/>
                <a:cs typeface="Symbol"/>
              </a:rPr>
              <a:t></a:t>
            </a:r>
            <a:endParaRPr sz="1600" baseline="-2415">
              <a:latin typeface="Symbol"/>
              <a:cs typeface="Symbol"/>
            </a:endParaRPr>
          </a:p>
        </p:txBody>
      </p:sp>
      <p:sp>
        <p:nvSpPr>
          <p:cNvPr id="7" name="object 7"/>
          <p:cNvSpPr txBox="1"/>
          <p:nvPr/>
        </p:nvSpPr>
        <p:spPr>
          <a:xfrm>
            <a:off x="2188522" y="2729942"/>
            <a:ext cx="1389433" cy="406518"/>
          </a:xfrm>
          <a:prstGeom prst="rect">
            <a:avLst/>
          </a:prstGeom>
        </p:spPr>
        <p:txBody>
          <a:bodyPr vert="horz" wrap="square" lIns="0" tIns="54606" rIns="0" bIns="0" rtlCol="0">
            <a:spAutoFit/>
          </a:bodyPr>
          <a:lstStyle/>
          <a:p>
            <a:pPr marL="5748">
              <a:spcBef>
                <a:spcPts val="430"/>
              </a:spcBef>
            </a:pPr>
            <a:r>
              <a:rPr sz="800" i="1" spc="-5" dirty="0">
                <a:latin typeface="Times New Roman"/>
                <a:cs typeface="Times New Roman"/>
              </a:rPr>
              <a:t>x</a:t>
            </a:r>
            <a:r>
              <a:rPr sz="800" spc="54" dirty="0">
                <a:latin typeface="Times New Roman"/>
                <a:cs typeface="Times New Roman"/>
              </a:rPr>
              <a:t>[</a:t>
            </a:r>
            <a:r>
              <a:rPr sz="800" i="1" spc="2" dirty="0">
                <a:latin typeface="Times New Roman"/>
                <a:cs typeface="Times New Roman"/>
              </a:rPr>
              <a:t>N</a:t>
            </a:r>
            <a:r>
              <a:rPr sz="800" i="1" spc="29" dirty="0">
                <a:latin typeface="Times New Roman"/>
                <a:cs typeface="Times New Roman"/>
              </a:rPr>
              <a:t> </a:t>
            </a:r>
            <a:r>
              <a:rPr sz="800" dirty="0">
                <a:latin typeface="Symbol"/>
                <a:cs typeface="Symbol"/>
              </a:rPr>
              <a:t></a:t>
            </a:r>
            <a:r>
              <a:rPr sz="800" spc="-122" dirty="0">
                <a:latin typeface="Times New Roman"/>
                <a:cs typeface="Times New Roman"/>
              </a:rPr>
              <a:t> </a:t>
            </a:r>
            <a:r>
              <a:rPr sz="800" spc="-50" dirty="0">
                <a:latin typeface="Times New Roman"/>
                <a:cs typeface="Times New Roman"/>
              </a:rPr>
              <a:t>1]</a:t>
            </a:r>
            <a:endParaRPr sz="800">
              <a:latin typeface="Times New Roman"/>
              <a:cs typeface="Times New Roman"/>
            </a:endParaRPr>
          </a:p>
          <a:p>
            <a:pPr marL="18394">
              <a:spcBef>
                <a:spcPts val="520"/>
              </a:spcBef>
              <a:tabLst>
                <a:tab pos="456680" algn="l"/>
                <a:tab pos="946698" algn="l"/>
              </a:tabLst>
            </a:pPr>
            <a:r>
              <a:rPr sz="800" i="1" spc="-5" dirty="0">
                <a:latin typeface="Times New Roman"/>
                <a:cs typeface="Times New Roman"/>
              </a:rPr>
              <a:t>x</a:t>
            </a:r>
            <a:r>
              <a:rPr sz="800" spc="57" dirty="0">
                <a:latin typeface="Times New Roman"/>
                <a:cs typeface="Times New Roman"/>
              </a:rPr>
              <a:t>[</a:t>
            </a:r>
            <a:r>
              <a:rPr sz="800" i="1" spc="2" dirty="0">
                <a:latin typeface="Times New Roman"/>
                <a:cs typeface="Times New Roman"/>
              </a:rPr>
              <a:t>N</a:t>
            </a:r>
            <a:r>
              <a:rPr sz="800" i="1" spc="29" dirty="0">
                <a:latin typeface="Times New Roman"/>
                <a:cs typeface="Times New Roman"/>
              </a:rPr>
              <a:t> </a:t>
            </a:r>
            <a:r>
              <a:rPr sz="800" dirty="0">
                <a:latin typeface="Symbol"/>
                <a:cs typeface="Symbol"/>
              </a:rPr>
              <a:t></a:t>
            </a:r>
            <a:r>
              <a:rPr sz="800" spc="-54" dirty="0">
                <a:latin typeface="Times New Roman"/>
                <a:cs typeface="Times New Roman"/>
              </a:rPr>
              <a:t> </a:t>
            </a:r>
            <a:r>
              <a:rPr sz="800" spc="11" dirty="0">
                <a:latin typeface="Times New Roman"/>
                <a:cs typeface="Times New Roman"/>
              </a:rPr>
              <a:t>2</a:t>
            </a:r>
            <a:r>
              <a:rPr sz="800" dirty="0">
                <a:latin typeface="Times New Roman"/>
                <a:cs typeface="Times New Roman"/>
              </a:rPr>
              <a:t>]	</a:t>
            </a:r>
            <a:r>
              <a:rPr sz="800" i="1" spc="-5" dirty="0">
                <a:latin typeface="Times New Roman"/>
                <a:cs typeface="Times New Roman"/>
              </a:rPr>
              <a:t>x</a:t>
            </a:r>
            <a:r>
              <a:rPr sz="800" spc="11" dirty="0">
                <a:latin typeface="Times New Roman"/>
                <a:cs typeface="Times New Roman"/>
              </a:rPr>
              <a:t>[</a:t>
            </a:r>
            <a:r>
              <a:rPr sz="800" spc="52" dirty="0">
                <a:latin typeface="Times New Roman"/>
                <a:cs typeface="Times New Roman"/>
              </a:rPr>
              <a:t>2</a:t>
            </a:r>
            <a:r>
              <a:rPr sz="800" i="1" spc="2" dirty="0">
                <a:latin typeface="Times New Roman"/>
                <a:cs typeface="Times New Roman"/>
              </a:rPr>
              <a:t>N</a:t>
            </a:r>
            <a:r>
              <a:rPr sz="800" i="1" spc="29" dirty="0">
                <a:latin typeface="Times New Roman"/>
                <a:cs typeface="Times New Roman"/>
              </a:rPr>
              <a:t> </a:t>
            </a:r>
            <a:r>
              <a:rPr sz="800" dirty="0">
                <a:latin typeface="Symbol"/>
                <a:cs typeface="Symbol"/>
              </a:rPr>
              <a:t></a:t>
            </a:r>
            <a:r>
              <a:rPr sz="800" spc="-52" dirty="0">
                <a:latin typeface="Times New Roman"/>
                <a:cs typeface="Times New Roman"/>
              </a:rPr>
              <a:t> </a:t>
            </a:r>
            <a:r>
              <a:rPr sz="800" spc="11" dirty="0">
                <a:latin typeface="Times New Roman"/>
                <a:cs typeface="Times New Roman"/>
              </a:rPr>
              <a:t>2</a:t>
            </a:r>
            <a:r>
              <a:rPr sz="800" dirty="0">
                <a:latin typeface="Times New Roman"/>
                <a:cs typeface="Times New Roman"/>
              </a:rPr>
              <a:t>]	</a:t>
            </a:r>
            <a:r>
              <a:rPr sz="800" i="1" spc="-2" dirty="0">
                <a:latin typeface="Times New Roman"/>
                <a:cs typeface="Times New Roman"/>
              </a:rPr>
              <a:t>x</a:t>
            </a:r>
            <a:r>
              <a:rPr sz="800" spc="2" dirty="0">
                <a:latin typeface="Times New Roman"/>
                <a:cs typeface="Times New Roman"/>
              </a:rPr>
              <a:t>[</a:t>
            </a:r>
            <a:r>
              <a:rPr sz="800" spc="14" dirty="0">
                <a:latin typeface="Times New Roman"/>
                <a:cs typeface="Times New Roman"/>
              </a:rPr>
              <a:t>3</a:t>
            </a:r>
            <a:r>
              <a:rPr sz="800" i="1" spc="2" dirty="0">
                <a:latin typeface="Times New Roman"/>
                <a:cs typeface="Times New Roman"/>
              </a:rPr>
              <a:t>N</a:t>
            </a:r>
            <a:r>
              <a:rPr sz="800" i="1" spc="27" dirty="0">
                <a:latin typeface="Times New Roman"/>
                <a:cs typeface="Times New Roman"/>
              </a:rPr>
              <a:t> </a:t>
            </a:r>
            <a:r>
              <a:rPr sz="800" dirty="0">
                <a:latin typeface="Symbol"/>
                <a:cs typeface="Symbol"/>
              </a:rPr>
              <a:t></a:t>
            </a:r>
            <a:r>
              <a:rPr sz="800" spc="-52" dirty="0">
                <a:latin typeface="Times New Roman"/>
                <a:cs typeface="Times New Roman"/>
              </a:rPr>
              <a:t> </a:t>
            </a:r>
            <a:r>
              <a:rPr sz="800" spc="11" dirty="0">
                <a:latin typeface="Times New Roman"/>
                <a:cs typeface="Times New Roman"/>
              </a:rPr>
              <a:t>2</a:t>
            </a:r>
            <a:r>
              <a:rPr sz="800" spc="-16" dirty="0">
                <a:latin typeface="Times New Roman"/>
                <a:cs typeface="Times New Roman"/>
              </a:rPr>
              <a:t>]</a:t>
            </a:r>
            <a:r>
              <a:rPr sz="1600" spc="-125" baseline="-2415" dirty="0">
                <a:latin typeface="Symbol"/>
                <a:cs typeface="Symbol"/>
              </a:rPr>
              <a:t></a:t>
            </a:r>
            <a:endParaRPr sz="1600" baseline="-2415">
              <a:latin typeface="Symbol"/>
              <a:cs typeface="Symbol"/>
            </a:endParaRPr>
          </a:p>
        </p:txBody>
      </p:sp>
      <p:grpSp>
        <p:nvGrpSpPr>
          <p:cNvPr id="2" name="object 8"/>
          <p:cNvGrpSpPr/>
          <p:nvPr/>
        </p:nvGrpSpPr>
        <p:grpSpPr>
          <a:xfrm>
            <a:off x="1180028" y="2743408"/>
            <a:ext cx="342265" cy="210077"/>
            <a:chOff x="2574607" y="6161341"/>
            <a:chExt cx="746760" cy="471805"/>
          </a:xfrm>
        </p:grpSpPr>
        <p:sp>
          <p:nvSpPr>
            <p:cNvPr id="9" name="object 9"/>
            <p:cNvSpPr/>
            <p:nvPr/>
          </p:nvSpPr>
          <p:spPr>
            <a:xfrm>
              <a:off x="2579370" y="6166103"/>
              <a:ext cx="737235" cy="462280"/>
            </a:xfrm>
            <a:custGeom>
              <a:avLst/>
              <a:gdLst/>
              <a:ahLst/>
              <a:cxnLst/>
              <a:rect l="l" t="t" r="r" b="b"/>
              <a:pathLst>
                <a:path w="737235" h="462279">
                  <a:moveTo>
                    <a:pt x="736854" y="230886"/>
                  </a:moveTo>
                  <a:lnTo>
                    <a:pt x="552450" y="0"/>
                  </a:lnTo>
                  <a:lnTo>
                    <a:pt x="552450" y="115062"/>
                  </a:lnTo>
                  <a:lnTo>
                    <a:pt x="0" y="115062"/>
                  </a:lnTo>
                  <a:lnTo>
                    <a:pt x="0" y="345948"/>
                  </a:lnTo>
                  <a:lnTo>
                    <a:pt x="552450" y="345948"/>
                  </a:lnTo>
                  <a:lnTo>
                    <a:pt x="552450" y="461772"/>
                  </a:lnTo>
                  <a:lnTo>
                    <a:pt x="736854" y="230886"/>
                  </a:lnTo>
                  <a:close/>
                </a:path>
              </a:pathLst>
            </a:custGeom>
            <a:solidFill>
              <a:srgbClr val="00CC99"/>
            </a:solidFill>
          </p:spPr>
          <p:txBody>
            <a:bodyPr wrap="square" lIns="0" tIns="0" rIns="0" bIns="0" rtlCol="0"/>
            <a:lstStyle/>
            <a:p>
              <a:endParaRPr/>
            </a:p>
          </p:txBody>
        </p:sp>
        <p:sp>
          <p:nvSpPr>
            <p:cNvPr id="10" name="object 10"/>
            <p:cNvSpPr/>
            <p:nvPr/>
          </p:nvSpPr>
          <p:spPr>
            <a:xfrm>
              <a:off x="2579370" y="6166103"/>
              <a:ext cx="737235" cy="462280"/>
            </a:xfrm>
            <a:custGeom>
              <a:avLst/>
              <a:gdLst/>
              <a:ahLst/>
              <a:cxnLst/>
              <a:rect l="l" t="t" r="r" b="b"/>
              <a:pathLst>
                <a:path w="737235" h="462279">
                  <a:moveTo>
                    <a:pt x="552450" y="0"/>
                  </a:moveTo>
                  <a:lnTo>
                    <a:pt x="552450" y="115062"/>
                  </a:lnTo>
                  <a:lnTo>
                    <a:pt x="0" y="115062"/>
                  </a:lnTo>
                  <a:lnTo>
                    <a:pt x="0" y="345948"/>
                  </a:lnTo>
                  <a:lnTo>
                    <a:pt x="552450" y="345948"/>
                  </a:lnTo>
                  <a:lnTo>
                    <a:pt x="552450" y="461772"/>
                  </a:lnTo>
                  <a:lnTo>
                    <a:pt x="736854" y="230886"/>
                  </a:lnTo>
                  <a:lnTo>
                    <a:pt x="552450" y="0"/>
                  </a:lnTo>
                  <a:close/>
                </a:path>
              </a:pathLst>
            </a:custGeom>
            <a:ln w="9525">
              <a:solidFill>
                <a:srgbClr val="000000"/>
              </a:solidFill>
            </a:ln>
          </p:spPr>
          <p:txBody>
            <a:bodyPr wrap="square" lIns="0" tIns="0" rIns="0" bIns="0" rtlCol="0"/>
            <a:lstStyle/>
            <a:p>
              <a:endParaRPr/>
            </a:p>
          </p:txBody>
        </p:sp>
      </p:grpSp>
      <p:grpSp>
        <p:nvGrpSpPr>
          <p:cNvPr id="8" name="object 11"/>
          <p:cNvGrpSpPr/>
          <p:nvPr/>
        </p:nvGrpSpPr>
        <p:grpSpPr>
          <a:xfrm>
            <a:off x="1134070" y="877062"/>
            <a:ext cx="1147868" cy="674055"/>
            <a:chOff x="2474334" y="1969770"/>
            <a:chExt cx="2504440" cy="1513840"/>
          </a:xfrm>
        </p:grpSpPr>
        <p:pic>
          <p:nvPicPr>
            <p:cNvPr id="12" name="object 12"/>
            <p:cNvPicPr/>
            <p:nvPr/>
          </p:nvPicPr>
          <p:blipFill>
            <a:blip r:embed="rId2" cstate="print"/>
            <a:stretch>
              <a:fillRect/>
            </a:stretch>
          </p:blipFill>
          <p:spPr>
            <a:xfrm>
              <a:off x="2474334" y="2086355"/>
              <a:ext cx="2503811" cy="1396746"/>
            </a:xfrm>
            <a:prstGeom prst="rect">
              <a:avLst/>
            </a:prstGeom>
          </p:spPr>
        </p:pic>
        <p:pic>
          <p:nvPicPr>
            <p:cNvPr id="13" name="object 13"/>
            <p:cNvPicPr/>
            <p:nvPr/>
          </p:nvPicPr>
          <p:blipFill>
            <a:blip r:embed="rId3" cstate="print"/>
            <a:stretch>
              <a:fillRect/>
            </a:stretch>
          </p:blipFill>
          <p:spPr>
            <a:xfrm>
              <a:off x="2827019" y="1969770"/>
              <a:ext cx="249174" cy="230124"/>
            </a:xfrm>
            <a:prstGeom prst="rect">
              <a:avLst/>
            </a:prstGeom>
          </p:spPr>
        </p:pic>
      </p:grpSp>
      <p:grpSp>
        <p:nvGrpSpPr>
          <p:cNvPr id="11" name="object 14"/>
          <p:cNvGrpSpPr/>
          <p:nvPr/>
        </p:nvGrpSpPr>
        <p:grpSpPr>
          <a:xfrm>
            <a:off x="670909" y="1846411"/>
            <a:ext cx="2387997" cy="517416"/>
            <a:chOff x="1463802" y="4146803"/>
            <a:chExt cx="5210175" cy="1162050"/>
          </a:xfrm>
        </p:grpSpPr>
        <p:sp>
          <p:nvSpPr>
            <p:cNvPr id="15" name="object 15"/>
            <p:cNvSpPr/>
            <p:nvPr/>
          </p:nvSpPr>
          <p:spPr>
            <a:xfrm>
              <a:off x="1463802" y="4146803"/>
              <a:ext cx="5210175" cy="1153795"/>
            </a:xfrm>
            <a:custGeom>
              <a:avLst/>
              <a:gdLst/>
              <a:ahLst/>
              <a:cxnLst/>
              <a:rect l="l" t="t" r="r" b="b"/>
              <a:pathLst>
                <a:path w="5210175" h="1153795">
                  <a:moveTo>
                    <a:pt x="5209794" y="1030224"/>
                  </a:moveTo>
                  <a:lnTo>
                    <a:pt x="5124450" y="986790"/>
                  </a:lnTo>
                  <a:lnTo>
                    <a:pt x="5124450" y="1015746"/>
                  </a:lnTo>
                  <a:lnTo>
                    <a:pt x="2436876" y="1015746"/>
                  </a:lnTo>
                  <a:lnTo>
                    <a:pt x="2436876" y="85344"/>
                  </a:lnTo>
                  <a:lnTo>
                    <a:pt x="2465070" y="85344"/>
                  </a:lnTo>
                  <a:lnTo>
                    <a:pt x="2422398" y="0"/>
                  </a:lnTo>
                  <a:lnTo>
                    <a:pt x="2379726" y="85344"/>
                  </a:lnTo>
                  <a:lnTo>
                    <a:pt x="2407920" y="85344"/>
                  </a:lnTo>
                  <a:lnTo>
                    <a:pt x="2407920" y="1015746"/>
                  </a:lnTo>
                  <a:lnTo>
                    <a:pt x="0" y="1015746"/>
                  </a:lnTo>
                  <a:lnTo>
                    <a:pt x="0" y="1043940"/>
                  </a:lnTo>
                  <a:lnTo>
                    <a:pt x="2407920" y="1043940"/>
                  </a:lnTo>
                  <a:lnTo>
                    <a:pt x="2407920" y="1153668"/>
                  </a:lnTo>
                  <a:lnTo>
                    <a:pt x="2436876" y="1153668"/>
                  </a:lnTo>
                  <a:lnTo>
                    <a:pt x="2436876" y="1043940"/>
                  </a:lnTo>
                  <a:lnTo>
                    <a:pt x="5124450" y="1043940"/>
                  </a:lnTo>
                  <a:lnTo>
                    <a:pt x="5124450" y="1072896"/>
                  </a:lnTo>
                  <a:lnTo>
                    <a:pt x="5138928" y="1065657"/>
                  </a:lnTo>
                  <a:lnTo>
                    <a:pt x="5209794" y="1030224"/>
                  </a:lnTo>
                  <a:close/>
                </a:path>
              </a:pathLst>
            </a:custGeom>
            <a:solidFill>
              <a:srgbClr val="000000"/>
            </a:solidFill>
          </p:spPr>
          <p:txBody>
            <a:bodyPr wrap="square" lIns="0" tIns="0" rIns="0" bIns="0" rtlCol="0"/>
            <a:lstStyle/>
            <a:p>
              <a:endParaRPr/>
            </a:p>
          </p:txBody>
        </p:sp>
        <p:sp>
          <p:nvSpPr>
            <p:cNvPr id="16" name="object 16"/>
            <p:cNvSpPr/>
            <p:nvPr/>
          </p:nvSpPr>
          <p:spPr>
            <a:xfrm>
              <a:off x="1651254" y="4490180"/>
              <a:ext cx="4392295" cy="804545"/>
            </a:xfrm>
            <a:custGeom>
              <a:avLst/>
              <a:gdLst/>
              <a:ahLst/>
              <a:cxnLst/>
              <a:rect l="l" t="t" r="r" b="b"/>
              <a:pathLst>
                <a:path w="4392295" h="804545">
                  <a:moveTo>
                    <a:pt x="2234945" y="29241"/>
                  </a:moveTo>
                  <a:lnTo>
                    <a:pt x="2254924" y="8084"/>
                  </a:lnTo>
                  <a:lnTo>
                    <a:pt x="2274188" y="0"/>
                  </a:lnTo>
                  <a:lnTo>
                    <a:pt x="2291738" y="17776"/>
                  </a:lnTo>
                  <a:lnTo>
                    <a:pt x="2306573" y="74199"/>
                  </a:lnTo>
                  <a:lnTo>
                    <a:pt x="2313350" y="148762"/>
                  </a:lnTo>
                  <a:lnTo>
                    <a:pt x="2315587" y="199120"/>
                  </a:lnTo>
                  <a:lnTo>
                    <a:pt x="2317354" y="255414"/>
                  </a:lnTo>
                  <a:lnTo>
                    <a:pt x="2318879" y="315561"/>
                  </a:lnTo>
                  <a:lnTo>
                    <a:pt x="2320385" y="377475"/>
                  </a:lnTo>
                  <a:lnTo>
                    <a:pt x="2322097" y="439072"/>
                  </a:lnTo>
                  <a:lnTo>
                    <a:pt x="2324241" y="498266"/>
                  </a:lnTo>
                  <a:lnTo>
                    <a:pt x="2327040" y="552973"/>
                  </a:lnTo>
                  <a:lnTo>
                    <a:pt x="2330721" y="601108"/>
                  </a:lnTo>
                  <a:lnTo>
                    <a:pt x="2335508" y="640586"/>
                  </a:lnTo>
                  <a:lnTo>
                    <a:pt x="2356597" y="696111"/>
                  </a:lnTo>
                  <a:lnTo>
                    <a:pt x="2374533" y="693395"/>
                  </a:lnTo>
                  <a:lnTo>
                    <a:pt x="2394965" y="672560"/>
                  </a:lnTo>
                  <a:lnTo>
                    <a:pt x="2417430" y="644994"/>
                  </a:lnTo>
                  <a:lnTo>
                    <a:pt x="2441462" y="622084"/>
                  </a:lnTo>
                  <a:lnTo>
                    <a:pt x="2466593" y="615219"/>
                  </a:lnTo>
                  <a:lnTo>
                    <a:pt x="2499030" y="630191"/>
                  </a:lnTo>
                  <a:lnTo>
                    <a:pt x="2534247" y="658184"/>
                  </a:lnTo>
                  <a:lnTo>
                    <a:pt x="2571000" y="690273"/>
                  </a:lnTo>
                  <a:lnTo>
                    <a:pt x="2608045" y="717535"/>
                  </a:lnTo>
                  <a:lnTo>
                    <a:pt x="2644140" y="731043"/>
                  </a:lnTo>
                  <a:lnTo>
                    <a:pt x="2689014" y="721447"/>
                  </a:lnTo>
                  <a:lnTo>
                    <a:pt x="2733960" y="694277"/>
                  </a:lnTo>
                  <a:lnTo>
                    <a:pt x="2778192" y="665678"/>
                  </a:lnTo>
                  <a:lnTo>
                    <a:pt x="2820923" y="651795"/>
                  </a:lnTo>
                  <a:lnTo>
                    <a:pt x="2862000" y="663201"/>
                  </a:lnTo>
                  <a:lnTo>
                    <a:pt x="2902076" y="689324"/>
                  </a:lnTo>
                  <a:lnTo>
                    <a:pt x="2941581" y="714589"/>
                  </a:lnTo>
                  <a:lnTo>
                    <a:pt x="2980943" y="723423"/>
                  </a:lnTo>
                  <a:lnTo>
                    <a:pt x="3020056" y="718839"/>
                  </a:lnTo>
                  <a:lnTo>
                    <a:pt x="3058382" y="707326"/>
                  </a:lnTo>
                  <a:lnTo>
                    <a:pt x="3095708" y="676810"/>
                  </a:lnTo>
                  <a:lnTo>
                    <a:pt x="3131819" y="615219"/>
                  </a:lnTo>
                  <a:lnTo>
                    <a:pt x="3155403" y="536250"/>
                  </a:lnTo>
                  <a:lnTo>
                    <a:pt x="3166907" y="482357"/>
                  </a:lnTo>
                  <a:lnTo>
                    <a:pt x="3178245" y="422631"/>
                  </a:lnTo>
                  <a:lnTo>
                    <a:pt x="3189435" y="359899"/>
                  </a:lnTo>
                  <a:lnTo>
                    <a:pt x="3200495" y="296989"/>
                  </a:lnTo>
                  <a:lnTo>
                    <a:pt x="3211444" y="236731"/>
                  </a:lnTo>
                  <a:lnTo>
                    <a:pt x="3222300" y="181952"/>
                  </a:lnTo>
                  <a:lnTo>
                    <a:pt x="3233082" y="135481"/>
                  </a:lnTo>
                  <a:lnTo>
                    <a:pt x="3254498" y="78776"/>
                  </a:lnTo>
                  <a:lnTo>
                    <a:pt x="3265169" y="74199"/>
                  </a:lnTo>
                  <a:lnTo>
                    <a:pt x="3274247" y="86005"/>
                  </a:lnTo>
                  <a:lnTo>
                    <a:pt x="3292069" y="149502"/>
                  </a:lnTo>
                  <a:lnTo>
                    <a:pt x="3300857" y="196888"/>
                  </a:lnTo>
                  <a:lnTo>
                    <a:pt x="3309591" y="251828"/>
                  </a:lnTo>
                  <a:lnTo>
                    <a:pt x="3318294" y="312170"/>
                  </a:lnTo>
                  <a:lnTo>
                    <a:pt x="3326987" y="375761"/>
                  </a:lnTo>
                  <a:lnTo>
                    <a:pt x="3335691" y="440448"/>
                  </a:lnTo>
                  <a:lnTo>
                    <a:pt x="3344429" y="504079"/>
                  </a:lnTo>
                  <a:lnTo>
                    <a:pt x="3353222" y="564501"/>
                  </a:lnTo>
                  <a:lnTo>
                    <a:pt x="3362091" y="619561"/>
                  </a:lnTo>
                  <a:lnTo>
                    <a:pt x="3371059" y="667106"/>
                  </a:lnTo>
                  <a:lnTo>
                    <a:pt x="3380146" y="704985"/>
                  </a:lnTo>
                  <a:lnTo>
                    <a:pt x="3408279" y="753099"/>
                  </a:lnTo>
                  <a:lnTo>
                    <a:pt x="3428075" y="747470"/>
                  </a:lnTo>
                  <a:lnTo>
                    <a:pt x="3448258" y="723046"/>
                  </a:lnTo>
                  <a:lnTo>
                    <a:pt x="3468321" y="688718"/>
                  </a:lnTo>
                  <a:lnTo>
                    <a:pt x="3487758" y="653377"/>
                  </a:lnTo>
                  <a:lnTo>
                    <a:pt x="3506061" y="625914"/>
                  </a:lnTo>
                  <a:lnTo>
                    <a:pt x="3522725" y="615219"/>
                  </a:lnTo>
                  <a:lnTo>
                    <a:pt x="3548110" y="635186"/>
                  </a:lnTo>
                  <a:lnTo>
                    <a:pt x="3570922" y="677799"/>
                  </a:lnTo>
                  <a:lnTo>
                    <a:pt x="3591734" y="720554"/>
                  </a:lnTo>
                  <a:lnTo>
                    <a:pt x="3611117" y="740949"/>
                  </a:lnTo>
                  <a:lnTo>
                    <a:pt x="3625905" y="723376"/>
                  </a:lnTo>
                  <a:lnTo>
                    <a:pt x="3636264" y="683228"/>
                  </a:lnTo>
                  <a:lnTo>
                    <a:pt x="3649479" y="642794"/>
                  </a:lnTo>
                  <a:lnTo>
                    <a:pt x="3672840" y="624363"/>
                  </a:lnTo>
                  <a:lnTo>
                    <a:pt x="3703234" y="636634"/>
                  </a:lnTo>
                  <a:lnTo>
                    <a:pt x="3741346" y="665840"/>
                  </a:lnTo>
                  <a:lnTo>
                    <a:pt x="3783006" y="700569"/>
                  </a:lnTo>
                  <a:lnTo>
                    <a:pt x="3824045" y="729410"/>
                  </a:lnTo>
                  <a:lnTo>
                    <a:pt x="3860291" y="740949"/>
                  </a:lnTo>
                  <a:lnTo>
                    <a:pt x="3891052" y="726264"/>
                  </a:lnTo>
                  <a:lnTo>
                    <a:pt x="3919289" y="693510"/>
                  </a:lnTo>
                  <a:lnTo>
                    <a:pt x="3946318" y="655526"/>
                  </a:lnTo>
                  <a:lnTo>
                    <a:pt x="3973458" y="625150"/>
                  </a:lnTo>
                  <a:lnTo>
                    <a:pt x="4020727" y="628428"/>
                  </a:lnTo>
                  <a:lnTo>
                    <a:pt x="4059741" y="696243"/>
                  </a:lnTo>
                  <a:lnTo>
                    <a:pt x="4079462" y="737044"/>
                  </a:lnTo>
                  <a:lnTo>
                    <a:pt x="4098933" y="773238"/>
                  </a:lnTo>
                  <a:lnTo>
                    <a:pt x="4117859" y="797921"/>
                  </a:lnTo>
                  <a:lnTo>
                    <a:pt x="4135946" y="804191"/>
                  </a:lnTo>
                  <a:lnTo>
                    <a:pt x="4152899" y="785145"/>
                  </a:lnTo>
                  <a:lnTo>
                    <a:pt x="4169035" y="723918"/>
                  </a:lnTo>
                  <a:lnTo>
                    <a:pt x="4176497" y="677557"/>
                  </a:lnTo>
                  <a:lnTo>
                    <a:pt x="4183638" y="623336"/>
                  </a:lnTo>
                  <a:lnTo>
                    <a:pt x="4190520" y="563234"/>
                  </a:lnTo>
                  <a:lnTo>
                    <a:pt x="4197205" y="499231"/>
                  </a:lnTo>
                  <a:lnTo>
                    <a:pt x="4203757" y="433305"/>
                  </a:lnTo>
                  <a:lnTo>
                    <a:pt x="4210236" y="367436"/>
                  </a:lnTo>
                  <a:lnTo>
                    <a:pt x="4216706" y="303604"/>
                  </a:lnTo>
                  <a:lnTo>
                    <a:pt x="4223229" y="243787"/>
                  </a:lnTo>
                  <a:lnTo>
                    <a:pt x="4229867" y="189964"/>
                  </a:lnTo>
                  <a:lnTo>
                    <a:pt x="4236683" y="144114"/>
                  </a:lnTo>
                  <a:lnTo>
                    <a:pt x="4251096" y="84253"/>
                  </a:lnTo>
                  <a:lnTo>
                    <a:pt x="4258818" y="74199"/>
                  </a:lnTo>
                  <a:lnTo>
                    <a:pt x="4267704" y="79118"/>
                  </a:lnTo>
                  <a:lnTo>
                    <a:pt x="4287402" y="129198"/>
                  </a:lnTo>
                  <a:lnTo>
                    <a:pt x="4297917" y="170407"/>
                  </a:lnTo>
                  <a:lnTo>
                    <a:pt x="4308679" y="219760"/>
                  </a:lnTo>
                  <a:lnTo>
                    <a:pt x="4319540" y="275281"/>
                  </a:lnTo>
                  <a:lnTo>
                    <a:pt x="4330350" y="334994"/>
                  </a:lnTo>
                  <a:lnTo>
                    <a:pt x="4340962" y="396923"/>
                  </a:lnTo>
                  <a:lnTo>
                    <a:pt x="4351228" y="459092"/>
                  </a:lnTo>
                  <a:lnTo>
                    <a:pt x="4360999" y="519525"/>
                  </a:lnTo>
                  <a:lnTo>
                    <a:pt x="4370126" y="576246"/>
                  </a:lnTo>
                  <a:lnTo>
                    <a:pt x="4378463" y="627278"/>
                  </a:lnTo>
                  <a:lnTo>
                    <a:pt x="4385859" y="670646"/>
                  </a:lnTo>
                  <a:lnTo>
                    <a:pt x="4392168" y="704373"/>
                  </a:lnTo>
                </a:path>
                <a:path w="4392295" h="804545">
                  <a:moveTo>
                    <a:pt x="2237993" y="29241"/>
                  </a:moveTo>
                  <a:lnTo>
                    <a:pt x="2218015" y="8084"/>
                  </a:lnTo>
                  <a:lnTo>
                    <a:pt x="2198751" y="0"/>
                  </a:lnTo>
                  <a:lnTo>
                    <a:pt x="2181201" y="17776"/>
                  </a:lnTo>
                  <a:lnTo>
                    <a:pt x="2166366" y="74199"/>
                  </a:lnTo>
                  <a:lnTo>
                    <a:pt x="2159592" y="148762"/>
                  </a:lnTo>
                  <a:lnTo>
                    <a:pt x="2157364" y="199120"/>
                  </a:lnTo>
                  <a:lnTo>
                    <a:pt x="2155613" y="255414"/>
                  </a:lnTo>
                  <a:lnTo>
                    <a:pt x="2154115" y="315561"/>
                  </a:lnTo>
                  <a:lnTo>
                    <a:pt x="2152650" y="377475"/>
                  </a:lnTo>
                  <a:lnTo>
                    <a:pt x="2150993" y="439072"/>
                  </a:lnTo>
                  <a:lnTo>
                    <a:pt x="2148924" y="498266"/>
                  </a:lnTo>
                  <a:lnTo>
                    <a:pt x="2146220" y="552973"/>
                  </a:lnTo>
                  <a:lnTo>
                    <a:pt x="2142659" y="601108"/>
                  </a:lnTo>
                  <a:lnTo>
                    <a:pt x="2138018" y="640586"/>
                  </a:lnTo>
                  <a:lnTo>
                    <a:pt x="2116783" y="696111"/>
                  </a:lnTo>
                  <a:lnTo>
                    <a:pt x="2098632" y="693395"/>
                  </a:lnTo>
                  <a:lnTo>
                    <a:pt x="2078069" y="672560"/>
                  </a:lnTo>
                  <a:lnTo>
                    <a:pt x="2055537" y="644994"/>
                  </a:lnTo>
                  <a:lnTo>
                    <a:pt x="2031481" y="622084"/>
                  </a:lnTo>
                  <a:lnTo>
                    <a:pt x="2006345" y="615219"/>
                  </a:lnTo>
                  <a:lnTo>
                    <a:pt x="1973909" y="630191"/>
                  </a:lnTo>
                  <a:lnTo>
                    <a:pt x="1938692" y="658184"/>
                  </a:lnTo>
                  <a:lnTo>
                    <a:pt x="1901939" y="690273"/>
                  </a:lnTo>
                  <a:lnTo>
                    <a:pt x="1864894" y="717535"/>
                  </a:lnTo>
                  <a:lnTo>
                    <a:pt x="1828799" y="731043"/>
                  </a:lnTo>
                  <a:lnTo>
                    <a:pt x="1784246" y="721447"/>
                  </a:lnTo>
                  <a:lnTo>
                    <a:pt x="1739264" y="694277"/>
                  </a:lnTo>
                  <a:lnTo>
                    <a:pt x="1694854" y="665678"/>
                  </a:lnTo>
                  <a:lnTo>
                    <a:pt x="1652015" y="651795"/>
                  </a:lnTo>
                  <a:lnTo>
                    <a:pt x="1610939" y="663201"/>
                  </a:lnTo>
                  <a:lnTo>
                    <a:pt x="1570863" y="689324"/>
                  </a:lnTo>
                  <a:lnTo>
                    <a:pt x="1531358" y="714589"/>
                  </a:lnTo>
                  <a:lnTo>
                    <a:pt x="1491995" y="723423"/>
                  </a:lnTo>
                  <a:lnTo>
                    <a:pt x="1452669" y="719054"/>
                  </a:lnTo>
                  <a:lnTo>
                    <a:pt x="1413986" y="707898"/>
                  </a:lnTo>
                  <a:lnTo>
                    <a:pt x="1376588" y="677453"/>
                  </a:lnTo>
                  <a:lnTo>
                    <a:pt x="1341120" y="615219"/>
                  </a:lnTo>
                  <a:lnTo>
                    <a:pt x="1315955" y="533331"/>
                  </a:lnTo>
                  <a:lnTo>
                    <a:pt x="1303372" y="479548"/>
                  </a:lnTo>
                  <a:lnTo>
                    <a:pt x="1290941" y="420486"/>
                  </a:lnTo>
                  <a:lnTo>
                    <a:pt x="1278774" y="358604"/>
                  </a:lnTo>
                  <a:lnTo>
                    <a:pt x="1266985" y="296361"/>
                  </a:lnTo>
                  <a:lnTo>
                    <a:pt x="1255687" y="236217"/>
                  </a:lnTo>
                  <a:lnTo>
                    <a:pt x="1244994" y="180631"/>
                  </a:lnTo>
                  <a:lnTo>
                    <a:pt x="1235019" y="132063"/>
                  </a:lnTo>
                  <a:lnTo>
                    <a:pt x="1225875" y="92972"/>
                  </a:lnTo>
                  <a:lnTo>
                    <a:pt x="1217676" y="65817"/>
                  </a:lnTo>
                  <a:lnTo>
                    <a:pt x="1204002" y="37556"/>
                  </a:lnTo>
                  <a:lnTo>
                    <a:pt x="1195706" y="39068"/>
                  </a:lnTo>
                  <a:lnTo>
                    <a:pt x="1189750" y="65378"/>
                  </a:lnTo>
                  <a:lnTo>
                    <a:pt x="1183099" y="111513"/>
                  </a:lnTo>
                  <a:lnTo>
                    <a:pt x="1172718" y="172497"/>
                  </a:lnTo>
                  <a:lnTo>
                    <a:pt x="1166485" y="208933"/>
                  </a:lnTo>
                  <a:lnTo>
                    <a:pt x="1159851" y="255863"/>
                  </a:lnTo>
                  <a:lnTo>
                    <a:pt x="1152829" y="310744"/>
                  </a:lnTo>
                  <a:lnTo>
                    <a:pt x="1145432" y="371036"/>
                  </a:lnTo>
                  <a:lnTo>
                    <a:pt x="1137675" y="434196"/>
                  </a:lnTo>
                  <a:lnTo>
                    <a:pt x="1129570" y="497683"/>
                  </a:lnTo>
                  <a:lnTo>
                    <a:pt x="1121133" y="558954"/>
                  </a:lnTo>
                  <a:lnTo>
                    <a:pt x="1112376" y="615467"/>
                  </a:lnTo>
                  <a:lnTo>
                    <a:pt x="1103313" y="664681"/>
                  </a:lnTo>
                  <a:lnTo>
                    <a:pt x="1093958" y="704054"/>
                  </a:lnTo>
                  <a:lnTo>
                    <a:pt x="1064235" y="747758"/>
                  </a:lnTo>
                  <a:lnTo>
                    <a:pt x="1041456" y="733188"/>
                  </a:lnTo>
                  <a:lnTo>
                    <a:pt x="1017365" y="699992"/>
                  </a:lnTo>
                  <a:lnTo>
                    <a:pt x="993337" y="660826"/>
                  </a:lnTo>
                  <a:lnTo>
                    <a:pt x="970749" y="628350"/>
                  </a:lnTo>
                  <a:lnTo>
                    <a:pt x="950976" y="615219"/>
                  </a:lnTo>
                  <a:lnTo>
                    <a:pt x="925151" y="635186"/>
                  </a:lnTo>
                  <a:lnTo>
                    <a:pt x="902112" y="677799"/>
                  </a:lnTo>
                  <a:lnTo>
                    <a:pt x="881217" y="720554"/>
                  </a:lnTo>
                  <a:lnTo>
                    <a:pt x="861821" y="740949"/>
                  </a:lnTo>
                  <a:lnTo>
                    <a:pt x="847355" y="723376"/>
                  </a:lnTo>
                  <a:lnTo>
                    <a:pt x="836961" y="683228"/>
                  </a:lnTo>
                  <a:lnTo>
                    <a:pt x="823567" y="642794"/>
                  </a:lnTo>
                  <a:lnTo>
                    <a:pt x="800100" y="624363"/>
                  </a:lnTo>
                  <a:lnTo>
                    <a:pt x="769705" y="636634"/>
                  </a:lnTo>
                  <a:lnTo>
                    <a:pt x="731593" y="665840"/>
                  </a:lnTo>
                  <a:lnTo>
                    <a:pt x="689933" y="700569"/>
                  </a:lnTo>
                  <a:lnTo>
                    <a:pt x="648894" y="729410"/>
                  </a:lnTo>
                  <a:lnTo>
                    <a:pt x="612647" y="740949"/>
                  </a:lnTo>
                  <a:lnTo>
                    <a:pt x="581887" y="726264"/>
                  </a:lnTo>
                  <a:lnTo>
                    <a:pt x="553650" y="693510"/>
                  </a:lnTo>
                  <a:lnTo>
                    <a:pt x="526621" y="655526"/>
                  </a:lnTo>
                  <a:lnTo>
                    <a:pt x="499481" y="625150"/>
                  </a:lnTo>
                  <a:lnTo>
                    <a:pt x="470915" y="615219"/>
                  </a:lnTo>
                  <a:lnTo>
                    <a:pt x="440960" y="635818"/>
                  </a:lnTo>
                  <a:lnTo>
                    <a:pt x="410126" y="678325"/>
                  </a:lnTo>
                  <a:lnTo>
                    <a:pt x="379183" y="727526"/>
                  </a:lnTo>
                  <a:lnTo>
                    <a:pt x="348898" y="768204"/>
                  </a:lnTo>
                  <a:lnTo>
                    <a:pt x="320039" y="785145"/>
                  </a:lnTo>
                  <a:lnTo>
                    <a:pt x="293302" y="779982"/>
                  </a:lnTo>
                  <a:lnTo>
                    <a:pt x="267809" y="762858"/>
                  </a:lnTo>
                  <a:lnTo>
                    <a:pt x="243340" y="731324"/>
                  </a:lnTo>
                  <a:lnTo>
                    <a:pt x="219675" y="682928"/>
                  </a:lnTo>
                  <a:lnTo>
                    <a:pt x="196595" y="615219"/>
                  </a:lnTo>
                  <a:lnTo>
                    <a:pt x="179125" y="532714"/>
                  </a:lnTo>
                  <a:lnTo>
                    <a:pt x="170481" y="478197"/>
                  </a:lnTo>
                  <a:lnTo>
                    <a:pt x="161904" y="417954"/>
                  </a:lnTo>
                  <a:lnTo>
                    <a:pt x="153397" y="354325"/>
                  </a:lnTo>
                  <a:lnTo>
                    <a:pt x="144965" y="289650"/>
                  </a:lnTo>
                  <a:lnTo>
                    <a:pt x="136613" y="226267"/>
                  </a:lnTo>
                  <a:lnTo>
                    <a:pt x="128344" y="166515"/>
                  </a:lnTo>
                  <a:lnTo>
                    <a:pt x="120162" y="112734"/>
                  </a:lnTo>
                  <a:lnTo>
                    <a:pt x="112071" y="67263"/>
                  </a:lnTo>
                  <a:lnTo>
                    <a:pt x="96182" y="10604"/>
                  </a:lnTo>
                  <a:lnTo>
                    <a:pt x="88391" y="4095"/>
                  </a:lnTo>
                  <a:lnTo>
                    <a:pt x="80922" y="11323"/>
                  </a:lnTo>
                  <a:lnTo>
                    <a:pt x="66485" y="56006"/>
                  </a:lnTo>
                  <a:lnTo>
                    <a:pt x="52605" y="135234"/>
                  </a:lnTo>
                  <a:lnTo>
                    <a:pt x="45833" y="185643"/>
                  </a:lnTo>
                  <a:lnTo>
                    <a:pt x="39150" y="242098"/>
                  </a:lnTo>
                  <a:lnTo>
                    <a:pt x="32540" y="303734"/>
                  </a:lnTo>
                  <a:lnTo>
                    <a:pt x="25986" y="369689"/>
                  </a:lnTo>
                  <a:lnTo>
                    <a:pt x="19472" y="439098"/>
                  </a:lnTo>
                  <a:lnTo>
                    <a:pt x="12980" y="511098"/>
                  </a:lnTo>
                  <a:lnTo>
                    <a:pt x="6495" y="584825"/>
                  </a:lnTo>
                  <a:lnTo>
                    <a:pt x="0" y="659415"/>
                  </a:lnTo>
                </a:path>
              </a:pathLst>
            </a:custGeom>
            <a:ln w="28575">
              <a:solidFill>
                <a:srgbClr val="FF0000"/>
              </a:solidFill>
            </a:ln>
          </p:spPr>
          <p:txBody>
            <a:bodyPr wrap="square" lIns="0" tIns="0" rIns="0" bIns="0" rtlCol="0"/>
            <a:lstStyle/>
            <a:p>
              <a:endParaRPr/>
            </a:p>
          </p:txBody>
        </p:sp>
        <p:sp>
          <p:nvSpPr>
            <p:cNvPr id="17" name="object 17"/>
            <p:cNvSpPr/>
            <p:nvPr/>
          </p:nvSpPr>
          <p:spPr>
            <a:xfrm>
              <a:off x="3878580" y="4386071"/>
              <a:ext cx="2068195" cy="114300"/>
            </a:xfrm>
            <a:custGeom>
              <a:avLst/>
              <a:gdLst/>
              <a:ahLst/>
              <a:cxnLst/>
              <a:rect l="l" t="t" r="r" b="b"/>
              <a:pathLst>
                <a:path w="2068195" h="114300">
                  <a:moveTo>
                    <a:pt x="2068068" y="57150"/>
                  </a:moveTo>
                  <a:lnTo>
                    <a:pt x="1953768" y="0"/>
                  </a:lnTo>
                  <a:lnTo>
                    <a:pt x="1953768" y="38100"/>
                  </a:lnTo>
                  <a:lnTo>
                    <a:pt x="1144524" y="38100"/>
                  </a:lnTo>
                  <a:lnTo>
                    <a:pt x="1144524" y="0"/>
                  </a:lnTo>
                  <a:lnTo>
                    <a:pt x="1034034" y="55245"/>
                  </a:lnTo>
                  <a:lnTo>
                    <a:pt x="923544" y="0"/>
                  </a:lnTo>
                  <a:lnTo>
                    <a:pt x="923544" y="38100"/>
                  </a:lnTo>
                  <a:lnTo>
                    <a:pt x="114300" y="38100"/>
                  </a:lnTo>
                  <a:lnTo>
                    <a:pt x="114300" y="0"/>
                  </a:lnTo>
                  <a:lnTo>
                    <a:pt x="0" y="57150"/>
                  </a:lnTo>
                  <a:lnTo>
                    <a:pt x="95250" y="104775"/>
                  </a:lnTo>
                  <a:lnTo>
                    <a:pt x="114300" y="114300"/>
                  </a:lnTo>
                  <a:lnTo>
                    <a:pt x="114300" y="76200"/>
                  </a:lnTo>
                  <a:lnTo>
                    <a:pt x="923544" y="76200"/>
                  </a:lnTo>
                  <a:lnTo>
                    <a:pt x="923544" y="114300"/>
                  </a:lnTo>
                  <a:lnTo>
                    <a:pt x="942594" y="104775"/>
                  </a:lnTo>
                  <a:lnTo>
                    <a:pt x="1034034" y="59055"/>
                  </a:lnTo>
                  <a:lnTo>
                    <a:pt x="1125474" y="104775"/>
                  </a:lnTo>
                  <a:lnTo>
                    <a:pt x="1144524" y="114300"/>
                  </a:lnTo>
                  <a:lnTo>
                    <a:pt x="1144524" y="76200"/>
                  </a:lnTo>
                  <a:lnTo>
                    <a:pt x="1953768" y="76200"/>
                  </a:lnTo>
                  <a:lnTo>
                    <a:pt x="1953768" y="114300"/>
                  </a:lnTo>
                  <a:lnTo>
                    <a:pt x="1972818" y="104775"/>
                  </a:lnTo>
                  <a:lnTo>
                    <a:pt x="2068068" y="57150"/>
                  </a:lnTo>
                  <a:close/>
                </a:path>
              </a:pathLst>
            </a:custGeom>
            <a:solidFill>
              <a:srgbClr val="000000"/>
            </a:solidFill>
          </p:spPr>
          <p:txBody>
            <a:bodyPr wrap="square" lIns="0" tIns="0" rIns="0" bIns="0" rtlCol="0"/>
            <a:lstStyle/>
            <a:p>
              <a:endParaRPr/>
            </a:p>
          </p:txBody>
        </p:sp>
      </p:grpSp>
      <p:sp>
        <p:nvSpPr>
          <p:cNvPr id="18" name="object 18"/>
          <p:cNvSpPr txBox="1"/>
          <p:nvPr/>
        </p:nvSpPr>
        <p:spPr>
          <a:xfrm>
            <a:off x="2193067" y="2275574"/>
            <a:ext cx="946176" cy="437828"/>
          </a:xfrm>
          <a:prstGeom prst="rect">
            <a:avLst/>
          </a:prstGeom>
        </p:spPr>
        <p:txBody>
          <a:bodyPr vert="horz" wrap="square" lIns="0" tIns="52594" rIns="0" bIns="0" rtlCol="0">
            <a:spAutoFit/>
          </a:bodyPr>
          <a:lstStyle/>
          <a:p>
            <a:pPr marL="806735">
              <a:spcBef>
                <a:spcPts val="414"/>
              </a:spcBef>
            </a:pPr>
            <a:r>
              <a:rPr sz="1100" i="1" dirty="0">
                <a:latin typeface="Times New Roman"/>
                <a:cs typeface="Times New Roman"/>
              </a:rPr>
              <a:t>k</a:t>
            </a:r>
            <a:endParaRPr sz="1100">
              <a:latin typeface="Times New Roman"/>
              <a:cs typeface="Times New Roman"/>
            </a:endParaRPr>
          </a:p>
          <a:p>
            <a:pPr marL="5748">
              <a:spcBef>
                <a:spcPts val="378"/>
              </a:spcBef>
              <a:tabLst>
                <a:tab pos="302058" algn="l"/>
                <a:tab pos="650963" algn="l"/>
              </a:tabLst>
            </a:pPr>
            <a:r>
              <a:rPr sz="800" i="1" spc="-5" dirty="0">
                <a:latin typeface="Times New Roman"/>
                <a:cs typeface="Times New Roman"/>
              </a:rPr>
              <a:t>x</a:t>
            </a:r>
            <a:r>
              <a:rPr sz="800" spc="54" dirty="0">
                <a:latin typeface="Times New Roman"/>
                <a:cs typeface="Times New Roman"/>
              </a:rPr>
              <a:t>[</a:t>
            </a:r>
            <a:r>
              <a:rPr sz="800" i="1" spc="2" dirty="0">
                <a:latin typeface="Times New Roman"/>
                <a:cs typeface="Times New Roman"/>
              </a:rPr>
              <a:t>N</a:t>
            </a:r>
            <a:r>
              <a:rPr sz="800" i="1" spc="-92" dirty="0">
                <a:latin typeface="Times New Roman"/>
                <a:cs typeface="Times New Roman"/>
              </a:rPr>
              <a:t> </a:t>
            </a:r>
            <a:r>
              <a:rPr sz="800" dirty="0">
                <a:latin typeface="Times New Roman"/>
                <a:cs typeface="Times New Roman"/>
              </a:rPr>
              <a:t>]	</a:t>
            </a:r>
            <a:r>
              <a:rPr sz="800" i="1" spc="-5" dirty="0">
                <a:latin typeface="Times New Roman"/>
                <a:cs typeface="Times New Roman"/>
              </a:rPr>
              <a:t>x</a:t>
            </a:r>
            <a:r>
              <a:rPr sz="800" spc="14" dirty="0">
                <a:latin typeface="Times New Roman"/>
                <a:cs typeface="Times New Roman"/>
              </a:rPr>
              <a:t>[</a:t>
            </a:r>
            <a:r>
              <a:rPr sz="800" spc="52" dirty="0">
                <a:latin typeface="Times New Roman"/>
                <a:cs typeface="Times New Roman"/>
              </a:rPr>
              <a:t>2</a:t>
            </a:r>
            <a:r>
              <a:rPr sz="800" i="1" spc="2" dirty="0">
                <a:latin typeface="Times New Roman"/>
                <a:cs typeface="Times New Roman"/>
              </a:rPr>
              <a:t>N</a:t>
            </a:r>
            <a:r>
              <a:rPr sz="800" i="1" spc="-88" dirty="0">
                <a:latin typeface="Times New Roman"/>
                <a:cs typeface="Times New Roman"/>
              </a:rPr>
              <a:t> </a:t>
            </a:r>
            <a:r>
              <a:rPr sz="800" dirty="0">
                <a:latin typeface="Times New Roman"/>
                <a:cs typeface="Times New Roman"/>
              </a:rPr>
              <a:t>]	</a:t>
            </a:r>
            <a:r>
              <a:rPr sz="800" i="1" spc="-5" dirty="0">
                <a:latin typeface="Times New Roman"/>
                <a:cs typeface="Times New Roman"/>
              </a:rPr>
              <a:t>x</a:t>
            </a:r>
            <a:r>
              <a:rPr sz="800" spc="5" dirty="0">
                <a:latin typeface="Times New Roman"/>
                <a:cs typeface="Times New Roman"/>
              </a:rPr>
              <a:t>[</a:t>
            </a:r>
            <a:r>
              <a:rPr sz="800" spc="11" dirty="0">
                <a:latin typeface="Times New Roman"/>
                <a:cs typeface="Times New Roman"/>
              </a:rPr>
              <a:t>3</a:t>
            </a:r>
            <a:r>
              <a:rPr sz="800" i="1" spc="2" dirty="0">
                <a:latin typeface="Times New Roman"/>
                <a:cs typeface="Times New Roman"/>
              </a:rPr>
              <a:t>N</a:t>
            </a:r>
            <a:r>
              <a:rPr sz="800" i="1" spc="-92" dirty="0">
                <a:latin typeface="Times New Roman"/>
                <a:cs typeface="Times New Roman"/>
              </a:rPr>
              <a:t> </a:t>
            </a:r>
            <a:r>
              <a:rPr sz="800" spc="-16" dirty="0">
                <a:latin typeface="Times New Roman"/>
                <a:cs typeface="Times New Roman"/>
              </a:rPr>
              <a:t>]</a:t>
            </a:r>
            <a:r>
              <a:rPr sz="1600" spc="-125" baseline="-2415" dirty="0">
                <a:latin typeface="Symbol"/>
                <a:cs typeface="Symbol"/>
              </a:rPr>
              <a:t></a:t>
            </a:r>
            <a:endParaRPr sz="1600" baseline="-2415">
              <a:latin typeface="Symbol"/>
              <a:cs typeface="Symbol"/>
            </a:endParaRPr>
          </a:p>
        </p:txBody>
      </p:sp>
      <p:sp>
        <p:nvSpPr>
          <p:cNvPr id="19" name="object 19"/>
          <p:cNvSpPr txBox="1"/>
          <p:nvPr/>
        </p:nvSpPr>
        <p:spPr>
          <a:xfrm>
            <a:off x="355651" y="1574811"/>
            <a:ext cx="2825141" cy="538978"/>
          </a:xfrm>
          <a:prstGeom prst="rect">
            <a:avLst/>
          </a:prstGeom>
        </p:spPr>
        <p:txBody>
          <a:bodyPr vert="horz" wrap="square" lIns="0" tIns="35925" rIns="0" bIns="0" rtlCol="0">
            <a:spAutoFit/>
          </a:bodyPr>
          <a:lstStyle/>
          <a:p>
            <a:pPr marL="5748">
              <a:spcBef>
                <a:spcPts val="283"/>
              </a:spcBef>
            </a:pPr>
            <a:r>
              <a:rPr sz="900" spc="-2" dirty="0">
                <a:latin typeface="Times New Roman"/>
                <a:cs typeface="Times New Roman"/>
              </a:rPr>
              <a:t>But…</a:t>
            </a:r>
            <a:r>
              <a:rPr sz="900" dirty="0">
                <a:latin typeface="Times New Roman"/>
                <a:cs typeface="Times New Roman"/>
              </a:rPr>
              <a:t> </a:t>
            </a:r>
            <a:r>
              <a:rPr sz="900" spc="-2" dirty="0">
                <a:latin typeface="Times New Roman"/>
                <a:cs typeface="Times New Roman"/>
              </a:rPr>
              <a:t>you</a:t>
            </a:r>
            <a:r>
              <a:rPr sz="900" spc="2" dirty="0">
                <a:latin typeface="Times New Roman"/>
                <a:cs typeface="Times New Roman"/>
              </a:rPr>
              <a:t> </a:t>
            </a:r>
            <a:r>
              <a:rPr sz="900" spc="-2" dirty="0">
                <a:latin typeface="Times New Roman"/>
                <a:cs typeface="Times New Roman"/>
              </a:rPr>
              <a:t>should</a:t>
            </a:r>
            <a:r>
              <a:rPr sz="900" spc="2" dirty="0">
                <a:latin typeface="Times New Roman"/>
                <a:cs typeface="Times New Roman"/>
              </a:rPr>
              <a:t> </a:t>
            </a:r>
            <a:r>
              <a:rPr sz="900" spc="-2" dirty="0">
                <a:latin typeface="Times New Roman"/>
                <a:cs typeface="Times New Roman"/>
              </a:rPr>
              <a:t>let</a:t>
            </a:r>
            <a:r>
              <a:rPr sz="900" spc="-5" dirty="0">
                <a:latin typeface="Times New Roman"/>
                <a:cs typeface="Times New Roman"/>
              </a:rPr>
              <a:t> </a:t>
            </a:r>
            <a:r>
              <a:rPr sz="900" spc="-2" dirty="0">
                <a:latin typeface="Times New Roman"/>
                <a:cs typeface="Times New Roman"/>
              </a:rPr>
              <a:t>the</a:t>
            </a:r>
            <a:r>
              <a:rPr sz="900" spc="2" dirty="0">
                <a:latin typeface="Times New Roman"/>
                <a:cs typeface="Times New Roman"/>
              </a:rPr>
              <a:t> </a:t>
            </a:r>
            <a:r>
              <a:rPr sz="900" spc="-2" dirty="0">
                <a:latin typeface="Times New Roman"/>
                <a:cs typeface="Times New Roman"/>
              </a:rPr>
              <a:t>ACF</a:t>
            </a:r>
            <a:r>
              <a:rPr sz="900" spc="2" dirty="0">
                <a:latin typeface="Times New Roman"/>
                <a:cs typeface="Times New Roman"/>
              </a:rPr>
              <a:t> </a:t>
            </a:r>
            <a:r>
              <a:rPr sz="900" spc="-2" dirty="0">
                <a:latin typeface="Times New Roman"/>
                <a:cs typeface="Times New Roman"/>
              </a:rPr>
              <a:t>structure</a:t>
            </a:r>
            <a:r>
              <a:rPr sz="900" dirty="0">
                <a:latin typeface="Times New Roman"/>
                <a:cs typeface="Times New Roman"/>
              </a:rPr>
              <a:t> </a:t>
            </a:r>
            <a:r>
              <a:rPr sz="900" spc="-2" dirty="0">
                <a:latin typeface="Times New Roman"/>
                <a:cs typeface="Times New Roman"/>
              </a:rPr>
              <a:t>guide</a:t>
            </a:r>
            <a:r>
              <a:rPr sz="900" spc="2" dirty="0">
                <a:latin typeface="Times New Roman"/>
                <a:cs typeface="Times New Roman"/>
              </a:rPr>
              <a:t> </a:t>
            </a:r>
            <a:r>
              <a:rPr sz="900" spc="-2" dirty="0">
                <a:latin typeface="Times New Roman"/>
                <a:cs typeface="Times New Roman"/>
              </a:rPr>
              <a:t>your</a:t>
            </a:r>
            <a:r>
              <a:rPr sz="900" spc="2" dirty="0">
                <a:latin typeface="Times New Roman"/>
                <a:cs typeface="Times New Roman"/>
              </a:rPr>
              <a:t> </a:t>
            </a:r>
            <a:r>
              <a:rPr sz="900" spc="-2" dirty="0">
                <a:latin typeface="Times New Roman"/>
                <a:cs typeface="Times New Roman"/>
              </a:rPr>
              <a:t>choice…</a:t>
            </a:r>
            <a:endParaRPr sz="900">
              <a:latin typeface="Times New Roman"/>
              <a:cs typeface="Times New Roman"/>
            </a:endParaRPr>
          </a:p>
          <a:p>
            <a:pPr marL="280216" algn="ctr">
              <a:spcBef>
                <a:spcPts val="190"/>
              </a:spcBef>
            </a:pPr>
            <a:r>
              <a:rPr sz="700" spc="-2" dirty="0">
                <a:latin typeface="Times New Roman"/>
                <a:cs typeface="Times New Roman"/>
              </a:rPr>
              <a:t>ACF</a:t>
            </a:r>
            <a:endParaRPr sz="700">
              <a:latin typeface="Times New Roman"/>
              <a:cs typeface="Times New Roman"/>
            </a:endParaRPr>
          </a:p>
          <a:p>
            <a:pPr>
              <a:lnSpc>
                <a:spcPct val="100000"/>
              </a:lnSpc>
            </a:pPr>
            <a:endParaRPr sz="600">
              <a:latin typeface="Times New Roman"/>
              <a:cs typeface="Times New Roman"/>
            </a:endParaRPr>
          </a:p>
          <a:p>
            <a:pPr marL="1597374">
              <a:spcBef>
                <a:spcPts val="2"/>
              </a:spcBef>
              <a:tabLst>
                <a:tab pos="2051468" algn="l"/>
              </a:tabLst>
            </a:pPr>
            <a:r>
              <a:rPr sz="900" i="1" spc="-2" dirty="0">
                <a:latin typeface="Times New Roman"/>
                <a:cs typeface="Times New Roman"/>
              </a:rPr>
              <a:t>N	N</a:t>
            </a:r>
            <a:endParaRPr sz="900">
              <a:latin typeface="Times New Roman"/>
              <a:cs typeface="Times New Roman"/>
            </a:endParaRPr>
          </a:p>
        </p:txBody>
      </p:sp>
      <p:grpSp>
        <p:nvGrpSpPr>
          <p:cNvPr id="14" name="object 20"/>
          <p:cNvGrpSpPr/>
          <p:nvPr/>
        </p:nvGrpSpPr>
        <p:grpSpPr>
          <a:xfrm>
            <a:off x="3292292" y="2034972"/>
            <a:ext cx="1053571" cy="668117"/>
            <a:chOff x="7183183" y="4570285"/>
            <a:chExt cx="2298700" cy="1500505"/>
          </a:xfrm>
        </p:grpSpPr>
        <p:sp>
          <p:nvSpPr>
            <p:cNvPr id="21" name="object 21"/>
            <p:cNvSpPr/>
            <p:nvPr/>
          </p:nvSpPr>
          <p:spPr>
            <a:xfrm>
              <a:off x="7187945" y="4575047"/>
              <a:ext cx="2289175" cy="1490980"/>
            </a:xfrm>
            <a:custGeom>
              <a:avLst/>
              <a:gdLst/>
              <a:ahLst/>
              <a:cxnLst/>
              <a:rect l="l" t="t" r="r" b="b"/>
              <a:pathLst>
                <a:path w="2289175" h="1490979">
                  <a:moveTo>
                    <a:pt x="2289048" y="1242060"/>
                  </a:moveTo>
                  <a:lnTo>
                    <a:pt x="2289048" y="248412"/>
                  </a:lnTo>
                  <a:lnTo>
                    <a:pt x="2283999" y="198358"/>
                  </a:lnTo>
                  <a:lnTo>
                    <a:pt x="2269521" y="151733"/>
                  </a:lnTo>
                  <a:lnTo>
                    <a:pt x="2246614" y="109537"/>
                  </a:lnTo>
                  <a:lnTo>
                    <a:pt x="2216277" y="72771"/>
                  </a:lnTo>
                  <a:lnTo>
                    <a:pt x="2179510" y="42433"/>
                  </a:lnTo>
                  <a:lnTo>
                    <a:pt x="2137314" y="19526"/>
                  </a:lnTo>
                  <a:lnTo>
                    <a:pt x="2090689" y="5048"/>
                  </a:lnTo>
                  <a:lnTo>
                    <a:pt x="2040635" y="0"/>
                  </a:lnTo>
                  <a:lnTo>
                    <a:pt x="248411" y="0"/>
                  </a:lnTo>
                  <a:lnTo>
                    <a:pt x="198358" y="5048"/>
                  </a:lnTo>
                  <a:lnTo>
                    <a:pt x="151733" y="19526"/>
                  </a:lnTo>
                  <a:lnTo>
                    <a:pt x="109537" y="42433"/>
                  </a:lnTo>
                  <a:lnTo>
                    <a:pt x="72771" y="72770"/>
                  </a:lnTo>
                  <a:lnTo>
                    <a:pt x="42433" y="109537"/>
                  </a:lnTo>
                  <a:lnTo>
                    <a:pt x="19526" y="151733"/>
                  </a:lnTo>
                  <a:lnTo>
                    <a:pt x="5048" y="198358"/>
                  </a:lnTo>
                  <a:lnTo>
                    <a:pt x="0" y="248412"/>
                  </a:lnTo>
                  <a:lnTo>
                    <a:pt x="0" y="1242060"/>
                  </a:lnTo>
                  <a:lnTo>
                    <a:pt x="5048" y="1292113"/>
                  </a:lnTo>
                  <a:lnTo>
                    <a:pt x="19526" y="1338738"/>
                  </a:lnTo>
                  <a:lnTo>
                    <a:pt x="42433" y="1380934"/>
                  </a:lnTo>
                  <a:lnTo>
                    <a:pt x="72771" y="1417700"/>
                  </a:lnTo>
                  <a:lnTo>
                    <a:pt x="109537" y="1448038"/>
                  </a:lnTo>
                  <a:lnTo>
                    <a:pt x="151733" y="1470945"/>
                  </a:lnTo>
                  <a:lnTo>
                    <a:pt x="198358" y="1485423"/>
                  </a:lnTo>
                  <a:lnTo>
                    <a:pt x="248411" y="1490472"/>
                  </a:lnTo>
                  <a:lnTo>
                    <a:pt x="2040635" y="1490472"/>
                  </a:lnTo>
                  <a:lnTo>
                    <a:pt x="2090689" y="1485423"/>
                  </a:lnTo>
                  <a:lnTo>
                    <a:pt x="2137314" y="1470945"/>
                  </a:lnTo>
                  <a:lnTo>
                    <a:pt x="2179510" y="1448038"/>
                  </a:lnTo>
                  <a:lnTo>
                    <a:pt x="2216276" y="1417701"/>
                  </a:lnTo>
                  <a:lnTo>
                    <a:pt x="2246614" y="1380934"/>
                  </a:lnTo>
                  <a:lnTo>
                    <a:pt x="2269521" y="1338738"/>
                  </a:lnTo>
                  <a:lnTo>
                    <a:pt x="2283999" y="1292113"/>
                  </a:lnTo>
                  <a:lnTo>
                    <a:pt x="2289048" y="1242060"/>
                  </a:lnTo>
                  <a:close/>
                </a:path>
              </a:pathLst>
            </a:custGeom>
            <a:solidFill>
              <a:srgbClr val="FFFFCC"/>
            </a:solidFill>
          </p:spPr>
          <p:txBody>
            <a:bodyPr wrap="square" lIns="0" tIns="0" rIns="0" bIns="0" rtlCol="0"/>
            <a:lstStyle/>
            <a:p>
              <a:endParaRPr/>
            </a:p>
          </p:txBody>
        </p:sp>
        <p:sp>
          <p:nvSpPr>
            <p:cNvPr id="22" name="object 22"/>
            <p:cNvSpPr/>
            <p:nvPr/>
          </p:nvSpPr>
          <p:spPr>
            <a:xfrm>
              <a:off x="7187945" y="4575047"/>
              <a:ext cx="2289175" cy="1490980"/>
            </a:xfrm>
            <a:custGeom>
              <a:avLst/>
              <a:gdLst/>
              <a:ahLst/>
              <a:cxnLst/>
              <a:rect l="l" t="t" r="r" b="b"/>
              <a:pathLst>
                <a:path w="2289175" h="1490979">
                  <a:moveTo>
                    <a:pt x="248411" y="0"/>
                  </a:moveTo>
                  <a:lnTo>
                    <a:pt x="198358" y="5048"/>
                  </a:lnTo>
                  <a:lnTo>
                    <a:pt x="151733" y="19526"/>
                  </a:lnTo>
                  <a:lnTo>
                    <a:pt x="109537" y="42433"/>
                  </a:lnTo>
                  <a:lnTo>
                    <a:pt x="72771" y="72770"/>
                  </a:lnTo>
                  <a:lnTo>
                    <a:pt x="42433" y="109537"/>
                  </a:lnTo>
                  <a:lnTo>
                    <a:pt x="19526" y="151733"/>
                  </a:lnTo>
                  <a:lnTo>
                    <a:pt x="5048" y="198358"/>
                  </a:lnTo>
                  <a:lnTo>
                    <a:pt x="0" y="248412"/>
                  </a:lnTo>
                  <a:lnTo>
                    <a:pt x="0" y="1242060"/>
                  </a:lnTo>
                  <a:lnTo>
                    <a:pt x="5048" y="1292113"/>
                  </a:lnTo>
                  <a:lnTo>
                    <a:pt x="19526" y="1338738"/>
                  </a:lnTo>
                  <a:lnTo>
                    <a:pt x="42433" y="1380934"/>
                  </a:lnTo>
                  <a:lnTo>
                    <a:pt x="72771" y="1417700"/>
                  </a:lnTo>
                  <a:lnTo>
                    <a:pt x="109537" y="1448038"/>
                  </a:lnTo>
                  <a:lnTo>
                    <a:pt x="151733" y="1470945"/>
                  </a:lnTo>
                  <a:lnTo>
                    <a:pt x="198358" y="1485423"/>
                  </a:lnTo>
                  <a:lnTo>
                    <a:pt x="248411" y="1490472"/>
                  </a:lnTo>
                  <a:lnTo>
                    <a:pt x="2040635" y="1490472"/>
                  </a:lnTo>
                  <a:lnTo>
                    <a:pt x="2090689" y="1485423"/>
                  </a:lnTo>
                  <a:lnTo>
                    <a:pt x="2137314" y="1470945"/>
                  </a:lnTo>
                  <a:lnTo>
                    <a:pt x="2179510" y="1448038"/>
                  </a:lnTo>
                  <a:lnTo>
                    <a:pt x="2216276" y="1417701"/>
                  </a:lnTo>
                  <a:lnTo>
                    <a:pt x="2246614" y="1380934"/>
                  </a:lnTo>
                  <a:lnTo>
                    <a:pt x="2269521" y="1338738"/>
                  </a:lnTo>
                  <a:lnTo>
                    <a:pt x="2283999" y="1292113"/>
                  </a:lnTo>
                  <a:lnTo>
                    <a:pt x="2289048" y="1242060"/>
                  </a:lnTo>
                  <a:lnTo>
                    <a:pt x="2289048" y="248412"/>
                  </a:lnTo>
                  <a:lnTo>
                    <a:pt x="2283999" y="198358"/>
                  </a:lnTo>
                  <a:lnTo>
                    <a:pt x="2269521" y="151733"/>
                  </a:lnTo>
                  <a:lnTo>
                    <a:pt x="2246614" y="109537"/>
                  </a:lnTo>
                  <a:lnTo>
                    <a:pt x="2216277" y="72771"/>
                  </a:lnTo>
                  <a:lnTo>
                    <a:pt x="2179510" y="42433"/>
                  </a:lnTo>
                  <a:lnTo>
                    <a:pt x="2137314" y="19526"/>
                  </a:lnTo>
                  <a:lnTo>
                    <a:pt x="2090689" y="5048"/>
                  </a:lnTo>
                  <a:lnTo>
                    <a:pt x="2040635" y="0"/>
                  </a:lnTo>
                  <a:lnTo>
                    <a:pt x="248411" y="0"/>
                  </a:lnTo>
                  <a:close/>
                </a:path>
              </a:pathLst>
            </a:custGeom>
            <a:ln w="9525">
              <a:solidFill>
                <a:srgbClr val="000000"/>
              </a:solidFill>
            </a:ln>
          </p:spPr>
          <p:txBody>
            <a:bodyPr wrap="square" lIns="0" tIns="0" rIns="0" bIns="0" rtlCol="0"/>
            <a:lstStyle/>
            <a:p>
              <a:endParaRPr/>
            </a:p>
          </p:txBody>
        </p:sp>
      </p:grpSp>
      <p:sp>
        <p:nvSpPr>
          <p:cNvPr id="23" name="object 23"/>
          <p:cNvSpPr txBox="1"/>
          <p:nvPr/>
        </p:nvSpPr>
        <p:spPr>
          <a:xfrm>
            <a:off x="3364442" y="2081313"/>
            <a:ext cx="899901" cy="544413"/>
          </a:xfrm>
          <a:prstGeom prst="rect">
            <a:avLst/>
          </a:prstGeom>
        </p:spPr>
        <p:txBody>
          <a:bodyPr vert="horz" wrap="square" lIns="0" tIns="5748" rIns="0" bIns="0" rtlCol="0">
            <a:spAutoFit/>
          </a:bodyPr>
          <a:lstStyle/>
          <a:p>
            <a:pPr marL="5748" marR="2299">
              <a:spcBef>
                <a:spcPts val="45"/>
              </a:spcBef>
            </a:pPr>
            <a:r>
              <a:rPr sz="700" b="1" u="heavy" spc="-2" dirty="0">
                <a:uFill>
                  <a:solidFill>
                    <a:srgbClr val="000000"/>
                  </a:solidFill>
                </a:uFill>
                <a:latin typeface="Times New Roman"/>
                <a:cs typeface="Times New Roman"/>
              </a:rPr>
              <a:t>Note</a:t>
            </a:r>
            <a:r>
              <a:rPr sz="700" spc="-2" dirty="0">
                <a:latin typeface="Times New Roman"/>
                <a:cs typeface="Times New Roman"/>
              </a:rPr>
              <a:t>:</a:t>
            </a:r>
            <a:r>
              <a:rPr sz="700" spc="-11" dirty="0">
                <a:latin typeface="Times New Roman"/>
                <a:cs typeface="Times New Roman"/>
              </a:rPr>
              <a:t> </a:t>
            </a:r>
            <a:r>
              <a:rPr sz="700" spc="-2" dirty="0">
                <a:latin typeface="Times New Roman"/>
                <a:cs typeface="Times New Roman"/>
              </a:rPr>
              <a:t>Book</a:t>
            </a:r>
            <a:r>
              <a:rPr sz="700" spc="-9" dirty="0">
                <a:latin typeface="Times New Roman"/>
                <a:cs typeface="Times New Roman"/>
              </a:rPr>
              <a:t> </a:t>
            </a:r>
            <a:r>
              <a:rPr sz="700" dirty="0">
                <a:latin typeface="Times New Roman"/>
                <a:cs typeface="Times New Roman"/>
              </a:rPr>
              <a:t>uses</a:t>
            </a:r>
            <a:r>
              <a:rPr sz="700" spc="-14" dirty="0">
                <a:latin typeface="Times New Roman"/>
                <a:cs typeface="Times New Roman"/>
              </a:rPr>
              <a:t> </a:t>
            </a:r>
            <a:r>
              <a:rPr sz="700" dirty="0">
                <a:latin typeface="Times New Roman"/>
                <a:cs typeface="Times New Roman"/>
              </a:rPr>
              <a:t>upper- </a:t>
            </a:r>
            <a:r>
              <a:rPr sz="700" spc="-174" dirty="0">
                <a:latin typeface="Times New Roman"/>
                <a:cs typeface="Times New Roman"/>
              </a:rPr>
              <a:t> </a:t>
            </a:r>
            <a:r>
              <a:rPr sz="700" dirty="0">
                <a:latin typeface="Times New Roman"/>
                <a:cs typeface="Times New Roman"/>
              </a:rPr>
              <a:t>case italic to indicate a </a:t>
            </a:r>
            <a:r>
              <a:rPr sz="700" spc="2" dirty="0">
                <a:latin typeface="Times New Roman"/>
                <a:cs typeface="Times New Roman"/>
              </a:rPr>
              <a:t> </a:t>
            </a:r>
            <a:r>
              <a:rPr sz="700" dirty="0">
                <a:latin typeface="Times New Roman"/>
                <a:cs typeface="Times New Roman"/>
              </a:rPr>
              <a:t>vector…</a:t>
            </a:r>
            <a:r>
              <a:rPr sz="700" spc="201" dirty="0">
                <a:latin typeface="Times New Roman"/>
                <a:cs typeface="Times New Roman"/>
              </a:rPr>
              <a:t> </a:t>
            </a:r>
            <a:r>
              <a:rPr sz="700" dirty="0">
                <a:latin typeface="Times New Roman"/>
                <a:cs typeface="Times New Roman"/>
              </a:rPr>
              <a:t>I</a:t>
            </a:r>
            <a:r>
              <a:rPr sz="700" spc="25" dirty="0">
                <a:latin typeface="Times New Roman"/>
                <a:cs typeface="Times New Roman"/>
              </a:rPr>
              <a:t> </a:t>
            </a:r>
            <a:r>
              <a:rPr sz="700" dirty="0">
                <a:latin typeface="Times New Roman"/>
                <a:cs typeface="Times New Roman"/>
              </a:rPr>
              <a:t>use</a:t>
            </a:r>
            <a:r>
              <a:rPr sz="700" spc="27" dirty="0">
                <a:latin typeface="Times New Roman"/>
                <a:cs typeface="Times New Roman"/>
              </a:rPr>
              <a:t> </a:t>
            </a:r>
            <a:r>
              <a:rPr sz="700" dirty="0">
                <a:latin typeface="Times New Roman"/>
                <a:cs typeface="Times New Roman"/>
              </a:rPr>
              <a:t>the </a:t>
            </a:r>
            <a:r>
              <a:rPr sz="700" spc="2" dirty="0">
                <a:latin typeface="Times New Roman"/>
                <a:cs typeface="Times New Roman"/>
              </a:rPr>
              <a:t> </a:t>
            </a:r>
            <a:r>
              <a:rPr sz="700" dirty="0">
                <a:latin typeface="Times New Roman"/>
                <a:cs typeface="Times New Roman"/>
              </a:rPr>
              <a:t>more standard lower- </a:t>
            </a:r>
            <a:r>
              <a:rPr sz="700" spc="2" dirty="0">
                <a:latin typeface="Times New Roman"/>
                <a:cs typeface="Times New Roman"/>
              </a:rPr>
              <a:t> </a:t>
            </a:r>
            <a:r>
              <a:rPr sz="700" dirty="0">
                <a:latin typeface="Times New Roman"/>
                <a:cs typeface="Times New Roman"/>
              </a:rPr>
              <a:t>case</a:t>
            </a:r>
            <a:r>
              <a:rPr sz="700" spc="-9" dirty="0">
                <a:latin typeface="Times New Roman"/>
                <a:cs typeface="Times New Roman"/>
              </a:rPr>
              <a:t> </a:t>
            </a:r>
            <a:r>
              <a:rPr sz="700" dirty="0">
                <a:latin typeface="Times New Roman"/>
                <a:cs typeface="Times New Roman"/>
              </a:rPr>
              <a:t>bold</a:t>
            </a:r>
            <a:r>
              <a:rPr sz="700" spc="-7" dirty="0">
                <a:latin typeface="Times New Roman"/>
                <a:cs typeface="Times New Roman"/>
              </a:rPr>
              <a:t> </a:t>
            </a:r>
            <a:r>
              <a:rPr sz="700" dirty="0">
                <a:latin typeface="Times New Roman"/>
                <a:cs typeface="Times New Roman"/>
              </a:rPr>
              <a:t>non-italic…</a:t>
            </a:r>
            <a:endParaRPr sz="700">
              <a:latin typeface="Times New Roman"/>
              <a:cs typeface="Times New Roman"/>
            </a:endParaRPr>
          </a:p>
        </p:txBody>
      </p:sp>
      <p:sp>
        <p:nvSpPr>
          <p:cNvPr id="24" name="object 24"/>
          <p:cNvSpPr/>
          <p:nvPr/>
        </p:nvSpPr>
        <p:spPr>
          <a:xfrm>
            <a:off x="1716564" y="2415432"/>
            <a:ext cx="1634199" cy="179541"/>
          </a:xfrm>
          <a:custGeom>
            <a:avLst/>
            <a:gdLst/>
            <a:ahLst/>
            <a:cxnLst/>
            <a:rect l="l" t="t" r="r" b="b"/>
            <a:pathLst>
              <a:path w="3565525" h="403225">
                <a:moveTo>
                  <a:pt x="28405" y="326235"/>
                </a:moveTo>
                <a:lnTo>
                  <a:pt x="0" y="320728"/>
                </a:lnTo>
                <a:lnTo>
                  <a:pt x="23622" y="403024"/>
                </a:lnTo>
                <a:lnTo>
                  <a:pt x="25908" y="399987"/>
                </a:lnTo>
                <a:lnTo>
                  <a:pt x="25908" y="338254"/>
                </a:lnTo>
                <a:lnTo>
                  <a:pt x="28405" y="326235"/>
                </a:lnTo>
                <a:close/>
              </a:path>
              <a:path w="3565525" h="403225">
                <a:moveTo>
                  <a:pt x="46790" y="329800"/>
                </a:moveTo>
                <a:lnTo>
                  <a:pt x="28405" y="326235"/>
                </a:lnTo>
                <a:lnTo>
                  <a:pt x="25908" y="338254"/>
                </a:lnTo>
                <a:lnTo>
                  <a:pt x="44196" y="342064"/>
                </a:lnTo>
                <a:lnTo>
                  <a:pt x="46790" y="329800"/>
                </a:lnTo>
                <a:close/>
              </a:path>
              <a:path w="3565525" h="403225">
                <a:moveTo>
                  <a:pt x="74675" y="335206"/>
                </a:moveTo>
                <a:lnTo>
                  <a:pt x="46790" y="329800"/>
                </a:lnTo>
                <a:lnTo>
                  <a:pt x="44196" y="342064"/>
                </a:lnTo>
                <a:lnTo>
                  <a:pt x="25908" y="338254"/>
                </a:lnTo>
                <a:lnTo>
                  <a:pt x="25908" y="399987"/>
                </a:lnTo>
                <a:lnTo>
                  <a:pt x="74675" y="335206"/>
                </a:lnTo>
                <a:close/>
              </a:path>
              <a:path w="3565525" h="403225">
                <a:moveTo>
                  <a:pt x="3565398" y="199570"/>
                </a:moveTo>
                <a:lnTo>
                  <a:pt x="3564636" y="180520"/>
                </a:lnTo>
                <a:lnTo>
                  <a:pt x="3514357" y="183760"/>
                </a:lnTo>
                <a:lnTo>
                  <a:pt x="3465747" y="186672"/>
                </a:lnTo>
                <a:lnTo>
                  <a:pt x="3416357" y="189415"/>
                </a:lnTo>
                <a:lnTo>
                  <a:pt x="3366991" y="191951"/>
                </a:lnTo>
                <a:lnTo>
                  <a:pt x="3317639" y="194289"/>
                </a:lnTo>
                <a:lnTo>
                  <a:pt x="3268293" y="196441"/>
                </a:lnTo>
                <a:lnTo>
                  <a:pt x="3218944" y="198418"/>
                </a:lnTo>
                <a:lnTo>
                  <a:pt x="3169582" y="200229"/>
                </a:lnTo>
                <a:lnTo>
                  <a:pt x="3120198" y="201887"/>
                </a:lnTo>
                <a:lnTo>
                  <a:pt x="3070785" y="203401"/>
                </a:lnTo>
                <a:lnTo>
                  <a:pt x="3021331" y="204783"/>
                </a:lnTo>
                <a:lnTo>
                  <a:pt x="2971829" y="206042"/>
                </a:lnTo>
                <a:lnTo>
                  <a:pt x="2922270" y="207190"/>
                </a:lnTo>
                <a:lnTo>
                  <a:pt x="2872122" y="208114"/>
                </a:lnTo>
                <a:lnTo>
                  <a:pt x="2821878" y="209219"/>
                </a:lnTo>
                <a:lnTo>
                  <a:pt x="2771546" y="210480"/>
                </a:lnTo>
                <a:lnTo>
                  <a:pt x="2721135" y="211870"/>
                </a:lnTo>
                <a:lnTo>
                  <a:pt x="2670651" y="213364"/>
                </a:lnTo>
                <a:lnTo>
                  <a:pt x="2620103" y="214934"/>
                </a:lnTo>
                <a:lnTo>
                  <a:pt x="2569498" y="216555"/>
                </a:lnTo>
                <a:lnTo>
                  <a:pt x="2468151" y="219842"/>
                </a:lnTo>
                <a:lnTo>
                  <a:pt x="2417423" y="221456"/>
                </a:lnTo>
                <a:lnTo>
                  <a:pt x="2366670" y="223016"/>
                </a:lnTo>
                <a:lnTo>
                  <a:pt x="2315900" y="224495"/>
                </a:lnTo>
                <a:lnTo>
                  <a:pt x="2265120" y="225866"/>
                </a:lnTo>
                <a:lnTo>
                  <a:pt x="2214338" y="227104"/>
                </a:lnTo>
                <a:lnTo>
                  <a:pt x="2163563" y="228181"/>
                </a:lnTo>
                <a:lnTo>
                  <a:pt x="2112801" y="229073"/>
                </a:lnTo>
                <a:lnTo>
                  <a:pt x="2062060" y="229752"/>
                </a:lnTo>
                <a:lnTo>
                  <a:pt x="2011349" y="230193"/>
                </a:lnTo>
                <a:lnTo>
                  <a:pt x="1910047" y="230252"/>
                </a:lnTo>
                <a:lnTo>
                  <a:pt x="1859471" y="229819"/>
                </a:lnTo>
                <a:lnTo>
                  <a:pt x="1808956" y="229042"/>
                </a:lnTo>
                <a:lnTo>
                  <a:pt x="1758509" y="227894"/>
                </a:lnTo>
                <a:lnTo>
                  <a:pt x="1708139" y="226350"/>
                </a:lnTo>
                <a:lnTo>
                  <a:pt x="1657853" y="224383"/>
                </a:lnTo>
                <a:lnTo>
                  <a:pt x="1607658" y="221967"/>
                </a:lnTo>
                <a:lnTo>
                  <a:pt x="1557564" y="219076"/>
                </a:lnTo>
                <a:lnTo>
                  <a:pt x="1507577" y="215683"/>
                </a:lnTo>
                <a:lnTo>
                  <a:pt x="1457706" y="211762"/>
                </a:lnTo>
                <a:lnTo>
                  <a:pt x="1406138" y="205805"/>
                </a:lnTo>
                <a:lnTo>
                  <a:pt x="1354769" y="198591"/>
                </a:lnTo>
                <a:lnTo>
                  <a:pt x="1303579" y="190245"/>
                </a:lnTo>
                <a:lnTo>
                  <a:pt x="1252549" y="180895"/>
                </a:lnTo>
                <a:lnTo>
                  <a:pt x="1201661" y="170664"/>
                </a:lnTo>
                <a:lnTo>
                  <a:pt x="1150894" y="159680"/>
                </a:lnTo>
                <a:lnTo>
                  <a:pt x="1099911" y="147991"/>
                </a:lnTo>
                <a:lnTo>
                  <a:pt x="1049653" y="135953"/>
                </a:lnTo>
                <a:lnTo>
                  <a:pt x="999140" y="123462"/>
                </a:lnTo>
                <a:lnTo>
                  <a:pt x="948674" y="110721"/>
                </a:lnTo>
                <a:lnTo>
                  <a:pt x="847805" y="84988"/>
                </a:lnTo>
                <a:lnTo>
                  <a:pt x="797364" y="72249"/>
                </a:lnTo>
                <a:lnTo>
                  <a:pt x="746895" y="59762"/>
                </a:lnTo>
                <a:lnTo>
                  <a:pt x="696377" y="47653"/>
                </a:lnTo>
                <a:lnTo>
                  <a:pt x="645792" y="36048"/>
                </a:lnTo>
                <a:lnTo>
                  <a:pt x="595122" y="25072"/>
                </a:lnTo>
                <a:lnTo>
                  <a:pt x="545158" y="15987"/>
                </a:lnTo>
                <a:lnTo>
                  <a:pt x="494032" y="7989"/>
                </a:lnTo>
                <a:lnTo>
                  <a:pt x="442288" y="2265"/>
                </a:lnTo>
                <a:lnTo>
                  <a:pt x="390471" y="0"/>
                </a:lnTo>
                <a:lnTo>
                  <a:pt x="339126" y="2381"/>
                </a:lnTo>
                <a:lnTo>
                  <a:pt x="288798" y="10594"/>
                </a:lnTo>
                <a:lnTo>
                  <a:pt x="239487" y="24676"/>
                </a:lnTo>
                <a:lnTo>
                  <a:pt x="196764" y="43769"/>
                </a:lnTo>
                <a:lnTo>
                  <a:pt x="160075" y="67551"/>
                </a:lnTo>
                <a:lnTo>
                  <a:pt x="128871" y="95700"/>
                </a:lnTo>
                <a:lnTo>
                  <a:pt x="102598" y="127894"/>
                </a:lnTo>
                <a:lnTo>
                  <a:pt x="80706" y="163811"/>
                </a:lnTo>
                <a:lnTo>
                  <a:pt x="62642" y="203128"/>
                </a:lnTo>
                <a:lnTo>
                  <a:pt x="47856" y="245522"/>
                </a:lnTo>
                <a:lnTo>
                  <a:pt x="35795" y="290671"/>
                </a:lnTo>
                <a:lnTo>
                  <a:pt x="28405" y="326235"/>
                </a:lnTo>
                <a:lnTo>
                  <a:pt x="46790" y="329800"/>
                </a:lnTo>
                <a:lnTo>
                  <a:pt x="55086" y="290591"/>
                </a:lnTo>
                <a:lnTo>
                  <a:pt x="68678" y="242089"/>
                </a:lnTo>
                <a:lnTo>
                  <a:pt x="85733" y="197053"/>
                </a:lnTo>
                <a:lnTo>
                  <a:pt x="107009" y="155978"/>
                </a:lnTo>
                <a:lnTo>
                  <a:pt x="133265" y="119360"/>
                </a:lnTo>
                <a:lnTo>
                  <a:pt x="165260" y="87694"/>
                </a:lnTo>
                <a:lnTo>
                  <a:pt x="203755" y="61475"/>
                </a:lnTo>
                <a:lnTo>
                  <a:pt x="249507" y="41198"/>
                </a:lnTo>
                <a:lnTo>
                  <a:pt x="303275" y="27358"/>
                </a:lnTo>
                <a:lnTo>
                  <a:pt x="351998" y="20533"/>
                </a:lnTo>
                <a:lnTo>
                  <a:pt x="403289" y="19309"/>
                </a:lnTo>
                <a:lnTo>
                  <a:pt x="456072" y="22584"/>
                </a:lnTo>
                <a:lnTo>
                  <a:pt x="509275" y="29253"/>
                </a:lnTo>
                <a:lnTo>
                  <a:pt x="561822" y="38214"/>
                </a:lnTo>
                <a:lnTo>
                  <a:pt x="612640" y="48364"/>
                </a:lnTo>
                <a:lnTo>
                  <a:pt x="660654" y="58600"/>
                </a:lnTo>
                <a:lnTo>
                  <a:pt x="709431" y="70181"/>
                </a:lnTo>
                <a:lnTo>
                  <a:pt x="758185" y="82152"/>
                </a:lnTo>
                <a:lnTo>
                  <a:pt x="806927" y="94405"/>
                </a:lnTo>
                <a:lnTo>
                  <a:pt x="855671" y="106830"/>
                </a:lnTo>
                <a:lnTo>
                  <a:pt x="904432" y="119320"/>
                </a:lnTo>
                <a:lnTo>
                  <a:pt x="953222" y="131766"/>
                </a:lnTo>
                <a:lnTo>
                  <a:pt x="1002057" y="144058"/>
                </a:lnTo>
                <a:lnTo>
                  <a:pt x="1050948" y="156087"/>
                </a:lnTo>
                <a:lnTo>
                  <a:pt x="1100231" y="167820"/>
                </a:lnTo>
                <a:lnTo>
                  <a:pt x="1148958" y="178926"/>
                </a:lnTo>
                <a:lnTo>
                  <a:pt x="1198103" y="189517"/>
                </a:lnTo>
                <a:lnTo>
                  <a:pt x="1247360" y="199412"/>
                </a:lnTo>
                <a:lnTo>
                  <a:pt x="1296743" y="208500"/>
                </a:lnTo>
                <a:lnTo>
                  <a:pt x="1346266" y="216674"/>
                </a:lnTo>
                <a:lnTo>
                  <a:pt x="1395941" y="223825"/>
                </a:lnTo>
                <a:lnTo>
                  <a:pt x="1445783" y="229844"/>
                </a:lnTo>
                <a:lnTo>
                  <a:pt x="1495806" y="234622"/>
                </a:lnTo>
                <a:lnTo>
                  <a:pt x="1545699" y="237890"/>
                </a:lnTo>
                <a:lnTo>
                  <a:pt x="1595661" y="240689"/>
                </a:lnTo>
                <a:lnTo>
                  <a:pt x="1645685" y="243045"/>
                </a:lnTo>
                <a:lnTo>
                  <a:pt x="1695768" y="244980"/>
                </a:lnTo>
                <a:lnTo>
                  <a:pt x="1745905" y="246517"/>
                </a:lnTo>
                <a:lnTo>
                  <a:pt x="1796092" y="247681"/>
                </a:lnTo>
                <a:lnTo>
                  <a:pt x="1846323" y="248496"/>
                </a:lnTo>
                <a:lnTo>
                  <a:pt x="1896594" y="248983"/>
                </a:lnTo>
                <a:lnTo>
                  <a:pt x="1910047" y="249032"/>
                </a:lnTo>
                <a:lnTo>
                  <a:pt x="2011349" y="248975"/>
                </a:lnTo>
                <a:lnTo>
                  <a:pt x="2097992" y="248139"/>
                </a:lnTo>
                <a:lnTo>
                  <a:pt x="2148396" y="247347"/>
                </a:lnTo>
                <a:lnTo>
                  <a:pt x="2198813" y="246370"/>
                </a:lnTo>
                <a:lnTo>
                  <a:pt x="2249239" y="245230"/>
                </a:lnTo>
                <a:lnTo>
                  <a:pt x="2299668" y="243953"/>
                </a:lnTo>
                <a:lnTo>
                  <a:pt x="2350096" y="242561"/>
                </a:lnTo>
                <a:lnTo>
                  <a:pt x="2400519" y="241078"/>
                </a:lnTo>
                <a:lnTo>
                  <a:pt x="2450932" y="239527"/>
                </a:lnTo>
                <a:lnTo>
                  <a:pt x="2501331" y="237932"/>
                </a:lnTo>
                <a:lnTo>
                  <a:pt x="2602066" y="234705"/>
                </a:lnTo>
                <a:lnTo>
                  <a:pt x="2652394" y="233119"/>
                </a:lnTo>
                <a:lnTo>
                  <a:pt x="2702689" y="231583"/>
                </a:lnTo>
                <a:lnTo>
                  <a:pt x="2752946" y="230121"/>
                </a:lnTo>
                <a:lnTo>
                  <a:pt x="2803162" y="228755"/>
                </a:lnTo>
                <a:lnTo>
                  <a:pt x="2853331" y="227511"/>
                </a:lnTo>
                <a:lnTo>
                  <a:pt x="2903449" y="226411"/>
                </a:lnTo>
                <a:lnTo>
                  <a:pt x="2953512" y="225478"/>
                </a:lnTo>
                <a:lnTo>
                  <a:pt x="3004651" y="224265"/>
                </a:lnTo>
                <a:lnTo>
                  <a:pt x="3055727" y="222911"/>
                </a:lnTo>
                <a:lnTo>
                  <a:pt x="3106751" y="221407"/>
                </a:lnTo>
                <a:lnTo>
                  <a:pt x="3157733" y="219743"/>
                </a:lnTo>
                <a:lnTo>
                  <a:pt x="3208685" y="217911"/>
                </a:lnTo>
                <a:lnTo>
                  <a:pt x="3259616" y="215901"/>
                </a:lnTo>
                <a:lnTo>
                  <a:pt x="3310539" y="213703"/>
                </a:lnTo>
                <a:lnTo>
                  <a:pt x="3361464" y="211308"/>
                </a:lnTo>
                <a:lnTo>
                  <a:pt x="3412401" y="208706"/>
                </a:lnTo>
                <a:lnTo>
                  <a:pt x="3463362" y="205889"/>
                </a:lnTo>
                <a:lnTo>
                  <a:pt x="3515170" y="202795"/>
                </a:lnTo>
                <a:lnTo>
                  <a:pt x="3565398" y="199570"/>
                </a:lnTo>
                <a:close/>
              </a:path>
            </a:pathLst>
          </a:custGeom>
          <a:solidFill>
            <a:srgbClr val="FF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6921" y="234561"/>
            <a:ext cx="1262539" cy="252025"/>
          </a:xfrm>
          <a:prstGeom prst="rect">
            <a:avLst/>
          </a:prstGeom>
        </p:spPr>
        <p:txBody>
          <a:bodyPr vert="horz" wrap="square" lIns="0" tIns="5748" rIns="0" bIns="0" rtlCol="0">
            <a:spAutoFit/>
          </a:bodyPr>
          <a:lstStyle/>
          <a:p>
            <a:pPr marL="5748">
              <a:spcBef>
                <a:spcPts val="45"/>
              </a:spcBef>
            </a:pPr>
            <a:r>
              <a:rPr sz="1600" spc="-2" dirty="0"/>
              <a:t>Designing</a:t>
            </a:r>
            <a:r>
              <a:rPr sz="1600" spc="-41" dirty="0"/>
              <a:t> </a:t>
            </a:r>
            <a:r>
              <a:rPr sz="1600" spc="-5" dirty="0"/>
              <a:t>VQ</a:t>
            </a:r>
            <a:endParaRPr sz="1600"/>
          </a:p>
        </p:txBody>
      </p:sp>
      <p:sp>
        <p:nvSpPr>
          <p:cNvPr id="4" name="object 4"/>
          <p:cNvSpPr txBox="1"/>
          <p:nvPr/>
        </p:nvSpPr>
        <p:spPr>
          <a:xfrm>
            <a:off x="376957" y="479053"/>
            <a:ext cx="3809153" cy="1111557"/>
          </a:xfrm>
          <a:prstGeom prst="rect">
            <a:avLst/>
          </a:prstGeom>
        </p:spPr>
        <p:txBody>
          <a:bodyPr vert="horz" wrap="square" lIns="0" tIns="39087" rIns="0" bIns="0" rtlCol="0">
            <a:spAutoFit/>
          </a:bodyPr>
          <a:lstStyle/>
          <a:p>
            <a:pPr marL="5748">
              <a:spcBef>
                <a:spcPts val="308"/>
              </a:spcBef>
            </a:pPr>
            <a:r>
              <a:rPr sz="900" spc="-2" dirty="0">
                <a:latin typeface="Times New Roman"/>
                <a:cs typeface="Times New Roman"/>
              </a:rPr>
              <a:t>Q: What does it mean to design a VQ?</a:t>
            </a:r>
            <a:endParaRPr sz="900">
              <a:latin typeface="Times New Roman"/>
              <a:cs typeface="Times New Roman"/>
            </a:endParaRPr>
          </a:p>
          <a:p>
            <a:pPr marL="5748" marR="2299">
              <a:spcBef>
                <a:spcPts val="265"/>
              </a:spcBef>
              <a:tabLst>
                <a:tab pos="953309" algn="l"/>
                <a:tab pos="1772689" algn="l"/>
              </a:tabLst>
            </a:pPr>
            <a:r>
              <a:rPr sz="900" spc="-2" dirty="0">
                <a:latin typeface="Times New Roman"/>
                <a:cs typeface="Times New Roman"/>
              </a:rPr>
              <a:t>A:</a:t>
            </a:r>
            <a:r>
              <a:rPr sz="900" spc="2" dirty="0">
                <a:latin typeface="Times New Roman"/>
                <a:cs typeface="Times New Roman"/>
              </a:rPr>
              <a:t> </a:t>
            </a:r>
            <a:r>
              <a:rPr sz="900" spc="-2" dirty="0">
                <a:latin typeface="Times New Roman"/>
                <a:cs typeface="Times New Roman"/>
              </a:rPr>
              <a:t>Similar</a:t>
            </a:r>
            <a:r>
              <a:rPr sz="900" spc="2" dirty="0">
                <a:latin typeface="Times New Roman"/>
                <a:cs typeface="Times New Roman"/>
              </a:rPr>
              <a:t> </a:t>
            </a:r>
            <a:r>
              <a:rPr sz="900" spc="-2" dirty="0">
                <a:latin typeface="Times New Roman"/>
                <a:cs typeface="Times New Roman"/>
              </a:rPr>
              <a:t>to</a:t>
            </a:r>
            <a:r>
              <a:rPr sz="900" spc="2" dirty="0">
                <a:latin typeface="Times New Roman"/>
                <a:cs typeface="Times New Roman"/>
              </a:rPr>
              <a:t> </a:t>
            </a:r>
            <a:r>
              <a:rPr sz="900" spc="-2" dirty="0">
                <a:latin typeface="Times New Roman"/>
                <a:cs typeface="Times New Roman"/>
              </a:rPr>
              <a:t>SQ…	Specify</a:t>
            </a:r>
            <a:r>
              <a:rPr sz="900" spc="2" dirty="0">
                <a:latin typeface="Times New Roman"/>
                <a:cs typeface="Times New Roman"/>
              </a:rPr>
              <a:t> </a:t>
            </a:r>
            <a:r>
              <a:rPr sz="900" spc="-2" dirty="0">
                <a:latin typeface="Times New Roman"/>
                <a:cs typeface="Times New Roman"/>
              </a:rPr>
              <a:t>Decision</a:t>
            </a:r>
            <a:r>
              <a:rPr sz="900" spc="2" dirty="0">
                <a:latin typeface="Times New Roman"/>
                <a:cs typeface="Times New Roman"/>
              </a:rPr>
              <a:t> </a:t>
            </a:r>
            <a:r>
              <a:rPr sz="900" spc="-2" dirty="0">
                <a:latin typeface="Times New Roman"/>
                <a:cs typeface="Times New Roman"/>
              </a:rPr>
              <a:t>Boundaries</a:t>
            </a:r>
            <a:r>
              <a:rPr sz="900" spc="2" dirty="0">
                <a:latin typeface="Times New Roman"/>
                <a:cs typeface="Times New Roman"/>
              </a:rPr>
              <a:t> </a:t>
            </a:r>
            <a:r>
              <a:rPr sz="900" spc="-2" dirty="0">
                <a:latin typeface="Times New Roman"/>
                <a:cs typeface="Times New Roman"/>
              </a:rPr>
              <a:t>and</a:t>
            </a:r>
            <a:r>
              <a:rPr sz="900" spc="2" dirty="0">
                <a:latin typeface="Times New Roman"/>
                <a:cs typeface="Times New Roman"/>
              </a:rPr>
              <a:t> </a:t>
            </a:r>
            <a:r>
              <a:rPr sz="900" spc="-2" dirty="0">
                <a:latin typeface="Times New Roman"/>
                <a:cs typeface="Times New Roman"/>
              </a:rPr>
              <a:t>Reconstruction</a:t>
            </a:r>
            <a:r>
              <a:rPr sz="900" spc="2" dirty="0">
                <a:latin typeface="Times New Roman"/>
                <a:cs typeface="Times New Roman"/>
              </a:rPr>
              <a:t> </a:t>
            </a:r>
            <a:r>
              <a:rPr sz="900" spc="-2" dirty="0">
                <a:latin typeface="Times New Roman"/>
                <a:cs typeface="Times New Roman"/>
              </a:rPr>
              <a:t>Values… </a:t>
            </a:r>
            <a:r>
              <a:rPr sz="900" dirty="0">
                <a:latin typeface="Times New Roman"/>
                <a:cs typeface="Times New Roman"/>
              </a:rPr>
              <a:t> </a:t>
            </a:r>
            <a:r>
              <a:rPr sz="900" spc="-2" dirty="0">
                <a:latin typeface="Times New Roman"/>
                <a:cs typeface="Times New Roman"/>
              </a:rPr>
              <a:t>except</a:t>
            </a:r>
            <a:r>
              <a:rPr sz="900" spc="5" dirty="0">
                <a:latin typeface="Times New Roman"/>
                <a:cs typeface="Times New Roman"/>
              </a:rPr>
              <a:t> </a:t>
            </a:r>
            <a:r>
              <a:rPr sz="900" spc="-2" dirty="0">
                <a:latin typeface="Times New Roman"/>
                <a:cs typeface="Times New Roman"/>
              </a:rPr>
              <a:t>now</a:t>
            </a:r>
            <a:r>
              <a:rPr sz="900" spc="5" dirty="0">
                <a:latin typeface="Times New Roman"/>
                <a:cs typeface="Times New Roman"/>
              </a:rPr>
              <a:t> </a:t>
            </a:r>
            <a:r>
              <a:rPr sz="900" spc="-2" dirty="0">
                <a:latin typeface="Times New Roman"/>
                <a:cs typeface="Times New Roman"/>
              </a:rPr>
              <a:t>those</a:t>
            </a:r>
            <a:r>
              <a:rPr sz="900" spc="7" dirty="0">
                <a:latin typeface="Times New Roman"/>
                <a:cs typeface="Times New Roman"/>
              </a:rPr>
              <a:t> </a:t>
            </a:r>
            <a:r>
              <a:rPr sz="900" spc="-2" dirty="0">
                <a:latin typeface="Times New Roman"/>
                <a:cs typeface="Times New Roman"/>
              </a:rPr>
              <a:t>are</a:t>
            </a:r>
            <a:r>
              <a:rPr sz="900" spc="5" dirty="0">
                <a:latin typeface="Times New Roman"/>
                <a:cs typeface="Times New Roman"/>
              </a:rPr>
              <a:t> </a:t>
            </a:r>
            <a:r>
              <a:rPr sz="900" spc="-2" dirty="0">
                <a:latin typeface="Times New Roman"/>
                <a:cs typeface="Times New Roman"/>
              </a:rPr>
              <a:t>in</a:t>
            </a:r>
            <a:r>
              <a:rPr sz="900" spc="7" dirty="0">
                <a:latin typeface="Times New Roman"/>
                <a:cs typeface="Times New Roman"/>
              </a:rPr>
              <a:t> </a:t>
            </a:r>
            <a:r>
              <a:rPr sz="900" i="1" spc="-2" dirty="0">
                <a:latin typeface="Times New Roman"/>
                <a:cs typeface="Times New Roman"/>
              </a:rPr>
              <a:t>N</a:t>
            </a:r>
            <a:r>
              <a:rPr sz="900" spc="-2" dirty="0">
                <a:latin typeface="Times New Roman"/>
                <a:cs typeface="Times New Roman"/>
              </a:rPr>
              <a:t>-D</a:t>
            </a:r>
            <a:r>
              <a:rPr sz="900" spc="5" dirty="0">
                <a:latin typeface="Times New Roman"/>
                <a:cs typeface="Times New Roman"/>
              </a:rPr>
              <a:t> </a:t>
            </a:r>
            <a:r>
              <a:rPr sz="900" spc="-2" dirty="0">
                <a:latin typeface="Times New Roman"/>
                <a:cs typeface="Times New Roman"/>
              </a:rPr>
              <a:t>space…	Goal</a:t>
            </a:r>
            <a:r>
              <a:rPr sz="900" dirty="0">
                <a:latin typeface="Times New Roman"/>
                <a:cs typeface="Times New Roman"/>
              </a:rPr>
              <a:t> </a:t>
            </a:r>
            <a:r>
              <a:rPr sz="900" spc="-2" dirty="0">
                <a:latin typeface="Times New Roman"/>
                <a:cs typeface="Times New Roman"/>
              </a:rPr>
              <a:t>is to</a:t>
            </a:r>
            <a:r>
              <a:rPr sz="900" dirty="0">
                <a:latin typeface="Times New Roman"/>
                <a:cs typeface="Times New Roman"/>
              </a:rPr>
              <a:t> </a:t>
            </a:r>
            <a:r>
              <a:rPr sz="900" spc="-2" dirty="0">
                <a:latin typeface="Times New Roman"/>
                <a:cs typeface="Times New Roman"/>
              </a:rPr>
              <a:t>minimize MSQE for</a:t>
            </a:r>
            <a:r>
              <a:rPr sz="900" dirty="0">
                <a:latin typeface="Times New Roman"/>
                <a:cs typeface="Times New Roman"/>
              </a:rPr>
              <a:t> </a:t>
            </a:r>
            <a:r>
              <a:rPr sz="900" spc="-2" dirty="0">
                <a:latin typeface="Times New Roman"/>
                <a:cs typeface="Times New Roman"/>
              </a:rPr>
              <a:t>a given</a:t>
            </a:r>
            <a:r>
              <a:rPr sz="900" dirty="0">
                <a:latin typeface="Times New Roman"/>
                <a:cs typeface="Times New Roman"/>
              </a:rPr>
              <a:t> </a:t>
            </a:r>
            <a:r>
              <a:rPr sz="900" spc="-2" dirty="0">
                <a:latin typeface="Times New Roman"/>
                <a:cs typeface="Times New Roman"/>
              </a:rPr>
              <a:t>rate </a:t>
            </a:r>
            <a:r>
              <a:rPr sz="900" spc="-219" dirty="0">
                <a:latin typeface="Times New Roman"/>
                <a:cs typeface="Times New Roman"/>
              </a:rPr>
              <a:t> </a:t>
            </a:r>
            <a:r>
              <a:rPr sz="900" spc="-2" dirty="0">
                <a:latin typeface="Times New Roman"/>
                <a:cs typeface="Times New Roman"/>
              </a:rPr>
              <a:t>(or</a:t>
            </a:r>
            <a:r>
              <a:rPr sz="900" spc="-5" dirty="0">
                <a:latin typeface="Times New Roman"/>
                <a:cs typeface="Times New Roman"/>
              </a:rPr>
              <a:t> </a:t>
            </a:r>
            <a:r>
              <a:rPr sz="900" spc="-2" dirty="0">
                <a:latin typeface="Times New Roman"/>
                <a:cs typeface="Times New Roman"/>
              </a:rPr>
              <a:t>vice </a:t>
            </a:r>
            <a:r>
              <a:rPr sz="900" spc="-5" dirty="0">
                <a:latin typeface="Times New Roman"/>
                <a:cs typeface="Times New Roman"/>
              </a:rPr>
              <a:t>versa)</a:t>
            </a:r>
            <a:endParaRPr sz="900">
              <a:latin typeface="Times New Roman"/>
              <a:cs typeface="Times New Roman"/>
            </a:endParaRPr>
          </a:p>
          <a:p>
            <a:pPr marL="12071" marR="2111823">
              <a:spcBef>
                <a:spcPts val="536"/>
              </a:spcBef>
            </a:pPr>
            <a:r>
              <a:rPr sz="900" b="1" u="heavy" spc="-2" dirty="0">
                <a:uFill>
                  <a:solidFill>
                    <a:srgbClr val="000000"/>
                  </a:solidFill>
                </a:uFill>
                <a:latin typeface="Times New Roman"/>
                <a:cs typeface="Times New Roman"/>
              </a:rPr>
              <a:t>Example of a VQ Design</a:t>
            </a:r>
            <a:r>
              <a:rPr sz="900" spc="-2" dirty="0">
                <a:latin typeface="Times New Roman"/>
                <a:cs typeface="Times New Roman"/>
              </a:rPr>
              <a:t>: For 2-D </a:t>
            </a:r>
            <a:r>
              <a:rPr sz="900" spc="-219" dirty="0">
                <a:latin typeface="Times New Roman"/>
                <a:cs typeface="Times New Roman"/>
              </a:rPr>
              <a:t> </a:t>
            </a:r>
            <a:r>
              <a:rPr sz="900" spc="-5" dirty="0">
                <a:latin typeface="Times New Roman"/>
                <a:cs typeface="Times New Roman"/>
              </a:rPr>
              <a:t>vectors</a:t>
            </a:r>
            <a:r>
              <a:rPr sz="900" spc="-2" dirty="0">
                <a:latin typeface="Times New Roman"/>
                <a:cs typeface="Times New Roman"/>
              </a:rPr>
              <a:t> taken from a </a:t>
            </a:r>
            <a:r>
              <a:rPr sz="900" spc="-5" dirty="0">
                <a:latin typeface="Times New Roman"/>
                <a:cs typeface="Times New Roman"/>
              </a:rPr>
              <a:t>sequence</a:t>
            </a:r>
            <a:r>
              <a:rPr sz="900" spc="-2" dirty="0">
                <a:latin typeface="Times New Roman"/>
                <a:cs typeface="Times New Roman"/>
              </a:rPr>
              <a:t> </a:t>
            </a:r>
            <a:r>
              <a:rPr sz="900" spc="-5" dirty="0">
                <a:latin typeface="Times New Roman"/>
                <a:cs typeface="Times New Roman"/>
              </a:rPr>
              <a:t>of </a:t>
            </a:r>
            <a:r>
              <a:rPr sz="900" spc="-2" dirty="0">
                <a:latin typeface="Times New Roman"/>
                <a:cs typeface="Times New Roman"/>
              </a:rPr>
              <a:t> </a:t>
            </a:r>
            <a:r>
              <a:rPr sz="900" u="sng" spc="-2" dirty="0">
                <a:uFill>
                  <a:solidFill>
                    <a:srgbClr val="000000"/>
                  </a:solidFill>
                </a:uFill>
                <a:latin typeface="Times New Roman"/>
                <a:cs typeface="Times New Roman"/>
              </a:rPr>
              <a:t>independent</a:t>
            </a:r>
            <a:r>
              <a:rPr sz="900" spc="-5" dirty="0">
                <a:latin typeface="Times New Roman"/>
                <a:cs typeface="Times New Roman"/>
              </a:rPr>
              <a:t> </a:t>
            </a:r>
            <a:r>
              <a:rPr sz="900" u="sng" spc="-2" dirty="0">
                <a:uFill>
                  <a:solidFill>
                    <a:srgbClr val="000000"/>
                  </a:solidFill>
                </a:uFill>
                <a:latin typeface="Times New Roman"/>
                <a:cs typeface="Times New Roman"/>
              </a:rPr>
              <a:t>Gaussian</a:t>
            </a:r>
            <a:r>
              <a:rPr sz="900" spc="2" dirty="0">
                <a:latin typeface="Times New Roman"/>
                <a:cs typeface="Times New Roman"/>
              </a:rPr>
              <a:t> </a:t>
            </a:r>
            <a:r>
              <a:rPr sz="900" spc="-5" dirty="0">
                <a:latin typeface="Times New Roman"/>
                <a:cs typeface="Times New Roman"/>
              </a:rPr>
              <a:t>samples…</a:t>
            </a:r>
            <a:endParaRPr sz="900">
              <a:latin typeface="Times New Roman"/>
              <a:cs typeface="Times New Roman"/>
            </a:endParaRPr>
          </a:p>
        </p:txBody>
      </p:sp>
      <p:grpSp>
        <p:nvGrpSpPr>
          <p:cNvPr id="2" name="object 5"/>
          <p:cNvGrpSpPr/>
          <p:nvPr/>
        </p:nvGrpSpPr>
        <p:grpSpPr>
          <a:xfrm>
            <a:off x="461001" y="1617900"/>
            <a:ext cx="2213954" cy="1450461"/>
            <a:chOff x="1005820" y="3633596"/>
            <a:chExt cx="4830445" cy="3257550"/>
          </a:xfrm>
        </p:grpSpPr>
        <p:pic>
          <p:nvPicPr>
            <p:cNvPr id="6" name="object 6"/>
            <p:cNvPicPr/>
            <p:nvPr/>
          </p:nvPicPr>
          <p:blipFill>
            <a:blip r:embed="rId2" cstate="print"/>
            <a:stretch>
              <a:fillRect/>
            </a:stretch>
          </p:blipFill>
          <p:spPr>
            <a:xfrm>
              <a:off x="1005820" y="3660274"/>
              <a:ext cx="3370234" cy="3230865"/>
            </a:xfrm>
            <a:prstGeom prst="rect">
              <a:avLst/>
            </a:prstGeom>
          </p:spPr>
        </p:pic>
        <p:sp>
          <p:nvSpPr>
            <p:cNvPr id="7" name="object 7"/>
            <p:cNvSpPr/>
            <p:nvPr/>
          </p:nvSpPr>
          <p:spPr>
            <a:xfrm>
              <a:off x="3662172" y="3643121"/>
              <a:ext cx="2164080" cy="748030"/>
            </a:xfrm>
            <a:custGeom>
              <a:avLst/>
              <a:gdLst/>
              <a:ahLst/>
              <a:cxnLst/>
              <a:rect l="l" t="t" r="r" b="b"/>
              <a:pathLst>
                <a:path w="2164079" h="748029">
                  <a:moveTo>
                    <a:pt x="2164079" y="623315"/>
                  </a:moveTo>
                  <a:lnTo>
                    <a:pt x="2164079" y="124967"/>
                  </a:lnTo>
                  <a:lnTo>
                    <a:pt x="2156908" y="91634"/>
                  </a:lnTo>
                  <a:lnTo>
                    <a:pt x="2105310" y="36480"/>
                  </a:lnTo>
                  <a:lnTo>
                    <a:pt x="2064737" y="16989"/>
                  </a:lnTo>
                  <a:lnTo>
                    <a:pt x="2016883" y="4441"/>
                  </a:lnTo>
                  <a:lnTo>
                    <a:pt x="1963674" y="0"/>
                  </a:lnTo>
                  <a:lnTo>
                    <a:pt x="1163574" y="0"/>
                  </a:lnTo>
                  <a:lnTo>
                    <a:pt x="1110420" y="4441"/>
                  </a:lnTo>
                  <a:lnTo>
                    <a:pt x="1062707" y="16989"/>
                  </a:lnTo>
                  <a:lnTo>
                    <a:pt x="1022318" y="36480"/>
                  </a:lnTo>
                  <a:lnTo>
                    <a:pt x="991136" y="61750"/>
                  </a:lnTo>
                  <a:lnTo>
                    <a:pt x="963929" y="124967"/>
                  </a:lnTo>
                  <a:lnTo>
                    <a:pt x="963929" y="436625"/>
                  </a:lnTo>
                  <a:lnTo>
                    <a:pt x="0" y="457200"/>
                  </a:lnTo>
                  <a:lnTo>
                    <a:pt x="963929" y="623315"/>
                  </a:lnTo>
                  <a:lnTo>
                    <a:pt x="971045" y="656328"/>
                  </a:lnTo>
                  <a:lnTo>
                    <a:pt x="991136" y="685997"/>
                  </a:lnTo>
                  <a:lnTo>
                    <a:pt x="1022318" y="711136"/>
                  </a:lnTo>
                  <a:lnTo>
                    <a:pt x="1062707" y="730560"/>
                  </a:lnTo>
                  <a:lnTo>
                    <a:pt x="1110420" y="743084"/>
                  </a:lnTo>
                  <a:lnTo>
                    <a:pt x="1163574" y="747522"/>
                  </a:lnTo>
                  <a:lnTo>
                    <a:pt x="1963674" y="747522"/>
                  </a:lnTo>
                  <a:lnTo>
                    <a:pt x="2016883" y="743084"/>
                  </a:lnTo>
                  <a:lnTo>
                    <a:pt x="2064737" y="730560"/>
                  </a:lnTo>
                  <a:lnTo>
                    <a:pt x="2105310" y="711136"/>
                  </a:lnTo>
                  <a:lnTo>
                    <a:pt x="2136676" y="685997"/>
                  </a:lnTo>
                  <a:lnTo>
                    <a:pt x="2156908" y="656328"/>
                  </a:lnTo>
                  <a:lnTo>
                    <a:pt x="2164079" y="623315"/>
                  </a:lnTo>
                  <a:close/>
                </a:path>
              </a:pathLst>
            </a:custGeom>
            <a:solidFill>
              <a:srgbClr val="FFFF00"/>
            </a:solidFill>
          </p:spPr>
          <p:txBody>
            <a:bodyPr wrap="square" lIns="0" tIns="0" rIns="0" bIns="0" rtlCol="0"/>
            <a:lstStyle/>
            <a:p>
              <a:endParaRPr/>
            </a:p>
          </p:txBody>
        </p:sp>
        <p:sp>
          <p:nvSpPr>
            <p:cNvPr id="8" name="object 8"/>
            <p:cNvSpPr/>
            <p:nvPr/>
          </p:nvSpPr>
          <p:spPr>
            <a:xfrm>
              <a:off x="3662172" y="3643121"/>
              <a:ext cx="2164080" cy="748030"/>
            </a:xfrm>
            <a:custGeom>
              <a:avLst/>
              <a:gdLst/>
              <a:ahLst/>
              <a:cxnLst/>
              <a:rect l="l" t="t" r="r" b="b"/>
              <a:pathLst>
                <a:path w="2164079" h="748029">
                  <a:moveTo>
                    <a:pt x="1163574" y="0"/>
                  </a:moveTo>
                  <a:lnTo>
                    <a:pt x="1110420" y="4441"/>
                  </a:lnTo>
                  <a:lnTo>
                    <a:pt x="1062707" y="16989"/>
                  </a:lnTo>
                  <a:lnTo>
                    <a:pt x="1022318" y="36480"/>
                  </a:lnTo>
                  <a:lnTo>
                    <a:pt x="991136" y="61750"/>
                  </a:lnTo>
                  <a:lnTo>
                    <a:pt x="963929" y="124967"/>
                  </a:lnTo>
                  <a:lnTo>
                    <a:pt x="963929" y="436625"/>
                  </a:lnTo>
                  <a:lnTo>
                    <a:pt x="0" y="457200"/>
                  </a:lnTo>
                  <a:lnTo>
                    <a:pt x="963929" y="623315"/>
                  </a:lnTo>
                  <a:lnTo>
                    <a:pt x="971045" y="656328"/>
                  </a:lnTo>
                  <a:lnTo>
                    <a:pt x="991136" y="685997"/>
                  </a:lnTo>
                  <a:lnTo>
                    <a:pt x="1022318" y="711136"/>
                  </a:lnTo>
                  <a:lnTo>
                    <a:pt x="1062707" y="730560"/>
                  </a:lnTo>
                  <a:lnTo>
                    <a:pt x="1110420" y="743084"/>
                  </a:lnTo>
                  <a:lnTo>
                    <a:pt x="1163574" y="747522"/>
                  </a:lnTo>
                  <a:lnTo>
                    <a:pt x="1963674" y="747522"/>
                  </a:lnTo>
                  <a:lnTo>
                    <a:pt x="2016883" y="743084"/>
                  </a:lnTo>
                  <a:lnTo>
                    <a:pt x="2064737" y="730560"/>
                  </a:lnTo>
                  <a:lnTo>
                    <a:pt x="2105310" y="711136"/>
                  </a:lnTo>
                  <a:lnTo>
                    <a:pt x="2136676" y="685997"/>
                  </a:lnTo>
                  <a:lnTo>
                    <a:pt x="2164079" y="623315"/>
                  </a:lnTo>
                  <a:lnTo>
                    <a:pt x="2164079" y="124967"/>
                  </a:lnTo>
                  <a:lnTo>
                    <a:pt x="2136676" y="61750"/>
                  </a:lnTo>
                  <a:lnTo>
                    <a:pt x="2105310" y="36480"/>
                  </a:lnTo>
                  <a:lnTo>
                    <a:pt x="2064737" y="16989"/>
                  </a:lnTo>
                  <a:lnTo>
                    <a:pt x="2016883" y="4441"/>
                  </a:lnTo>
                  <a:lnTo>
                    <a:pt x="1963674" y="0"/>
                  </a:lnTo>
                  <a:lnTo>
                    <a:pt x="1163574" y="0"/>
                  </a:lnTo>
                  <a:close/>
                </a:path>
              </a:pathLst>
            </a:custGeom>
            <a:ln w="19049">
              <a:solidFill>
                <a:srgbClr val="3333CC"/>
              </a:solidFill>
            </a:ln>
          </p:spPr>
          <p:txBody>
            <a:bodyPr wrap="square" lIns="0" tIns="0" rIns="0" bIns="0" rtlCol="0"/>
            <a:lstStyle/>
            <a:p>
              <a:endParaRPr/>
            </a:p>
          </p:txBody>
        </p:sp>
      </p:grpSp>
      <p:sp>
        <p:nvSpPr>
          <p:cNvPr id="9" name="object 9"/>
          <p:cNvSpPr txBox="1"/>
          <p:nvPr/>
        </p:nvSpPr>
        <p:spPr>
          <a:xfrm>
            <a:off x="411882" y="3105288"/>
            <a:ext cx="3489008" cy="128915"/>
          </a:xfrm>
          <a:prstGeom prst="rect">
            <a:avLst/>
          </a:prstGeom>
        </p:spPr>
        <p:txBody>
          <a:bodyPr vert="horz" wrap="square" lIns="0" tIns="5748" rIns="0" bIns="0" rtlCol="0">
            <a:spAutoFit/>
          </a:bodyPr>
          <a:lstStyle/>
          <a:p>
            <a:pPr marL="5748">
              <a:spcBef>
                <a:spcPts val="45"/>
              </a:spcBef>
            </a:pPr>
            <a:r>
              <a:rPr sz="800" spc="-2" dirty="0">
                <a:latin typeface="Times New Roman"/>
                <a:cs typeface="Times New Roman"/>
              </a:rPr>
              <a:t>Figure</a:t>
            </a:r>
            <a:r>
              <a:rPr sz="800" spc="-5" dirty="0">
                <a:latin typeface="Times New Roman"/>
                <a:cs typeface="Times New Roman"/>
              </a:rPr>
              <a:t> </a:t>
            </a:r>
            <a:r>
              <a:rPr sz="800" spc="-2" dirty="0">
                <a:latin typeface="Times New Roman"/>
                <a:cs typeface="Times New Roman"/>
              </a:rPr>
              <a:t>from book</a:t>
            </a:r>
            <a:r>
              <a:rPr sz="800" dirty="0">
                <a:latin typeface="Times New Roman"/>
                <a:cs typeface="Times New Roman"/>
              </a:rPr>
              <a:t> </a:t>
            </a:r>
            <a:r>
              <a:rPr sz="800" i="1" dirty="0">
                <a:latin typeface="Times New Roman"/>
                <a:cs typeface="Times New Roman"/>
              </a:rPr>
              <a:t>Vector </a:t>
            </a:r>
            <a:r>
              <a:rPr sz="800" i="1" spc="-2" dirty="0">
                <a:latin typeface="Times New Roman"/>
                <a:cs typeface="Times New Roman"/>
              </a:rPr>
              <a:t>Quantization</a:t>
            </a:r>
            <a:r>
              <a:rPr sz="800" i="1" dirty="0">
                <a:latin typeface="Times New Roman"/>
                <a:cs typeface="Times New Roman"/>
              </a:rPr>
              <a:t> </a:t>
            </a:r>
            <a:r>
              <a:rPr sz="800" i="1" spc="-2" dirty="0">
                <a:latin typeface="Times New Roman"/>
                <a:cs typeface="Times New Roman"/>
              </a:rPr>
              <a:t>and</a:t>
            </a:r>
            <a:r>
              <a:rPr sz="800" i="1" dirty="0">
                <a:latin typeface="Times New Roman"/>
                <a:cs typeface="Times New Roman"/>
              </a:rPr>
              <a:t> </a:t>
            </a:r>
            <a:r>
              <a:rPr sz="800" i="1" spc="-2" dirty="0">
                <a:latin typeface="Times New Roman"/>
                <a:cs typeface="Times New Roman"/>
              </a:rPr>
              <a:t>Signal</a:t>
            </a:r>
            <a:r>
              <a:rPr sz="800" i="1" dirty="0">
                <a:latin typeface="Times New Roman"/>
                <a:cs typeface="Times New Roman"/>
              </a:rPr>
              <a:t> </a:t>
            </a:r>
            <a:r>
              <a:rPr sz="800" i="1" spc="-2" dirty="0">
                <a:latin typeface="Times New Roman"/>
                <a:cs typeface="Times New Roman"/>
              </a:rPr>
              <a:t>Compression </a:t>
            </a:r>
            <a:r>
              <a:rPr sz="800" spc="-2" dirty="0">
                <a:latin typeface="Times New Roman"/>
                <a:cs typeface="Times New Roman"/>
              </a:rPr>
              <a:t>by</a:t>
            </a:r>
            <a:r>
              <a:rPr sz="800" dirty="0">
                <a:latin typeface="Times New Roman"/>
                <a:cs typeface="Times New Roman"/>
              </a:rPr>
              <a:t> </a:t>
            </a:r>
            <a:r>
              <a:rPr sz="800" spc="-2" dirty="0">
                <a:latin typeface="Times New Roman"/>
                <a:cs typeface="Times New Roman"/>
              </a:rPr>
              <a:t>Gersho</a:t>
            </a:r>
            <a:r>
              <a:rPr sz="800" dirty="0">
                <a:latin typeface="Times New Roman"/>
                <a:cs typeface="Times New Roman"/>
              </a:rPr>
              <a:t> </a:t>
            </a:r>
            <a:r>
              <a:rPr sz="800" spc="-2" dirty="0">
                <a:latin typeface="Times New Roman"/>
                <a:cs typeface="Times New Roman"/>
              </a:rPr>
              <a:t>&amp;</a:t>
            </a:r>
            <a:r>
              <a:rPr sz="800" dirty="0">
                <a:latin typeface="Times New Roman"/>
                <a:cs typeface="Times New Roman"/>
              </a:rPr>
              <a:t> </a:t>
            </a:r>
            <a:r>
              <a:rPr sz="800" spc="-2" dirty="0">
                <a:latin typeface="Times New Roman"/>
                <a:cs typeface="Times New Roman"/>
              </a:rPr>
              <a:t>Gray</a:t>
            </a:r>
            <a:endParaRPr sz="800">
              <a:latin typeface="Times New Roman"/>
              <a:cs typeface="Times New Roman"/>
            </a:endParaRPr>
          </a:p>
        </p:txBody>
      </p:sp>
      <p:sp>
        <p:nvSpPr>
          <p:cNvPr id="10" name="object 10"/>
          <p:cNvSpPr txBox="1"/>
          <p:nvPr/>
        </p:nvSpPr>
        <p:spPr>
          <a:xfrm>
            <a:off x="2182932" y="1648380"/>
            <a:ext cx="424921" cy="252025"/>
          </a:xfrm>
          <a:prstGeom prst="rect">
            <a:avLst/>
          </a:prstGeom>
        </p:spPr>
        <p:txBody>
          <a:bodyPr vert="horz" wrap="square" lIns="0" tIns="5748" rIns="0" bIns="0" rtlCol="0">
            <a:spAutoFit/>
          </a:bodyPr>
          <a:lstStyle/>
          <a:p>
            <a:pPr marL="5748" marR="2299" indent="19831">
              <a:spcBef>
                <a:spcPts val="45"/>
              </a:spcBef>
            </a:pPr>
            <a:r>
              <a:rPr sz="800" spc="-2" dirty="0">
                <a:latin typeface="Times New Roman"/>
                <a:cs typeface="Times New Roman"/>
              </a:rPr>
              <a:t>Decision </a:t>
            </a:r>
            <a:r>
              <a:rPr sz="800" spc="-196" dirty="0">
                <a:latin typeface="Times New Roman"/>
                <a:cs typeface="Times New Roman"/>
              </a:rPr>
              <a:t> </a:t>
            </a:r>
            <a:r>
              <a:rPr sz="800" spc="-2" dirty="0">
                <a:latin typeface="Times New Roman"/>
                <a:cs typeface="Times New Roman"/>
              </a:rPr>
              <a:t>Boundary</a:t>
            </a:r>
            <a:endParaRPr sz="800">
              <a:latin typeface="Times New Roman"/>
              <a:cs typeface="Times New Roman"/>
            </a:endParaRPr>
          </a:p>
        </p:txBody>
      </p:sp>
      <p:grpSp>
        <p:nvGrpSpPr>
          <p:cNvPr id="5" name="object 11"/>
          <p:cNvGrpSpPr/>
          <p:nvPr/>
        </p:nvGrpSpPr>
        <p:grpSpPr>
          <a:xfrm>
            <a:off x="1730359" y="2120388"/>
            <a:ext cx="891461" cy="341834"/>
            <a:chOff x="3775328" y="4762119"/>
            <a:chExt cx="1945005" cy="767715"/>
          </a:xfrm>
        </p:grpSpPr>
        <p:sp>
          <p:nvSpPr>
            <p:cNvPr id="12" name="object 12"/>
            <p:cNvSpPr/>
            <p:nvPr/>
          </p:nvSpPr>
          <p:spPr>
            <a:xfrm>
              <a:off x="3784853" y="4771644"/>
              <a:ext cx="1925955" cy="748665"/>
            </a:xfrm>
            <a:custGeom>
              <a:avLst/>
              <a:gdLst/>
              <a:ahLst/>
              <a:cxnLst/>
              <a:rect l="l" t="t" r="r" b="b"/>
              <a:pathLst>
                <a:path w="1925954" h="748664">
                  <a:moveTo>
                    <a:pt x="1925574" y="623315"/>
                  </a:moveTo>
                  <a:lnTo>
                    <a:pt x="1925574" y="124967"/>
                  </a:lnTo>
                  <a:lnTo>
                    <a:pt x="1918402" y="91898"/>
                  </a:lnTo>
                  <a:lnTo>
                    <a:pt x="1866804" y="36766"/>
                  </a:lnTo>
                  <a:lnTo>
                    <a:pt x="1826231" y="17159"/>
                  </a:lnTo>
                  <a:lnTo>
                    <a:pt x="1778377" y="4494"/>
                  </a:lnTo>
                  <a:lnTo>
                    <a:pt x="1725168" y="0"/>
                  </a:lnTo>
                  <a:lnTo>
                    <a:pt x="925068" y="0"/>
                  </a:lnTo>
                  <a:lnTo>
                    <a:pt x="871914" y="4494"/>
                  </a:lnTo>
                  <a:lnTo>
                    <a:pt x="824201" y="17159"/>
                  </a:lnTo>
                  <a:lnTo>
                    <a:pt x="783812" y="36766"/>
                  </a:lnTo>
                  <a:lnTo>
                    <a:pt x="752630" y="62088"/>
                  </a:lnTo>
                  <a:lnTo>
                    <a:pt x="725424" y="124967"/>
                  </a:lnTo>
                  <a:lnTo>
                    <a:pt x="725424" y="436625"/>
                  </a:lnTo>
                  <a:lnTo>
                    <a:pt x="0" y="492251"/>
                  </a:lnTo>
                  <a:lnTo>
                    <a:pt x="725424" y="623315"/>
                  </a:lnTo>
                  <a:lnTo>
                    <a:pt x="732539" y="656385"/>
                  </a:lnTo>
                  <a:lnTo>
                    <a:pt x="752630" y="686195"/>
                  </a:lnTo>
                  <a:lnTo>
                    <a:pt x="783812" y="711517"/>
                  </a:lnTo>
                  <a:lnTo>
                    <a:pt x="824201" y="731124"/>
                  </a:lnTo>
                  <a:lnTo>
                    <a:pt x="871914" y="743789"/>
                  </a:lnTo>
                  <a:lnTo>
                    <a:pt x="925068" y="748283"/>
                  </a:lnTo>
                  <a:lnTo>
                    <a:pt x="1725168" y="748283"/>
                  </a:lnTo>
                  <a:lnTo>
                    <a:pt x="1778377" y="743789"/>
                  </a:lnTo>
                  <a:lnTo>
                    <a:pt x="1826231" y="731124"/>
                  </a:lnTo>
                  <a:lnTo>
                    <a:pt x="1866804" y="711517"/>
                  </a:lnTo>
                  <a:lnTo>
                    <a:pt x="1898170" y="686195"/>
                  </a:lnTo>
                  <a:lnTo>
                    <a:pt x="1918402" y="656385"/>
                  </a:lnTo>
                  <a:lnTo>
                    <a:pt x="1925574" y="623315"/>
                  </a:lnTo>
                  <a:close/>
                </a:path>
              </a:pathLst>
            </a:custGeom>
            <a:solidFill>
              <a:srgbClr val="FFFF00"/>
            </a:solidFill>
          </p:spPr>
          <p:txBody>
            <a:bodyPr wrap="square" lIns="0" tIns="0" rIns="0" bIns="0" rtlCol="0"/>
            <a:lstStyle/>
            <a:p>
              <a:endParaRPr/>
            </a:p>
          </p:txBody>
        </p:sp>
        <p:sp>
          <p:nvSpPr>
            <p:cNvPr id="13" name="object 13"/>
            <p:cNvSpPr/>
            <p:nvPr/>
          </p:nvSpPr>
          <p:spPr>
            <a:xfrm>
              <a:off x="3784853" y="4771644"/>
              <a:ext cx="1925955" cy="748665"/>
            </a:xfrm>
            <a:custGeom>
              <a:avLst/>
              <a:gdLst/>
              <a:ahLst/>
              <a:cxnLst/>
              <a:rect l="l" t="t" r="r" b="b"/>
              <a:pathLst>
                <a:path w="1925954" h="748664">
                  <a:moveTo>
                    <a:pt x="925068" y="0"/>
                  </a:moveTo>
                  <a:lnTo>
                    <a:pt x="871914" y="4494"/>
                  </a:lnTo>
                  <a:lnTo>
                    <a:pt x="824201" y="17159"/>
                  </a:lnTo>
                  <a:lnTo>
                    <a:pt x="783812" y="36766"/>
                  </a:lnTo>
                  <a:lnTo>
                    <a:pt x="752630" y="62088"/>
                  </a:lnTo>
                  <a:lnTo>
                    <a:pt x="725424" y="124967"/>
                  </a:lnTo>
                  <a:lnTo>
                    <a:pt x="725424" y="436625"/>
                  </a:lnTo>
                  <a:lnTo>
                    <a:pt x="0" y="492251"/>
                  </a:lnTo>
                  <a:lnTo>
                    <a:pt x="725424" y="623315"/>
                  </a:lnTo>
                  <a:lnTo>
                    <a:pt x="732539" y="656385"/>
                  </a:lnTo>
                  <a:lnTo>
                    <a:pt x="752630" y="686195"/>
                  </a:lnTo>
                  <a:lnTo>
                    <a:pt x="783812" y="711517"/>
                  </a:lnTo>
                  <a:lnTo>
                    <a:pt x="824201" y="731124"/>
                  </a:lnTo>
                  <a:lnTo>
                    <a:pt x="871914" y="743789"/>
                  </a:lnTo>
                  <a:lnTo>
                    <a:pt x="925068" y="748283"/>
                  </a:lnTo>
                  <a:lnTo>
                    <a:pt x="1725168" y="748283"/>
                  </a:lnTo>
                  <a:lnTo>
                    <a:pt x="1778377" y="743789"/>
                  </a:lnTo>
                  <a:lnTo>
                    <a:pt x="1826231" y="731124"/>
                  </a:lnTo>
                  <a:lnTo>
                    <a:pt x="1866804" y="711517"/>
                  </a:lnTo>
                  <a:lnTo>
                    <a:pt x="1898170" y="686195"/>
                  </a:lnTo>
                  <a:lnTo>
                    <a:pt x="1925574" y="623315"/>
                  </a:lnTo>
                  <a:lnTo>
                    <a:pt x="1925574" y="124967"/>
                  </a:lnTo>
                  <a:lnTo>
                    <a:pt x="1898170" y="62088"/>
                  </a:lnTo>
                  <a:lnTo>
                    <a:pt x="1866804" y="36766"/>
                  </a:lnTo>
                  <a:lnTo>
                    <a:pt x="1826231" y="17159"/>
                  </a:lnTo>
                  <a:lnTo>
                    <a:pt x="1778377" y="4494"/>
                  </a:lnTo>
                  <a:lnTo>
                    <a:pt x="1725168" y="0"/>
                  </a:lnTo>
                  <a:lnTo>
                    <a:pt x="925068" y="0"/>
                  </a:lnTo>
                  <a:close/>
                </a:path>
              </a:pathLst>
            </a:custGeom>
            <a:ln w="19050">
              <a:solidFill>
                <a:srgbClr val="3333CC"/>
              </a:solidFill>
            </a:ln>
          </p:spPr>
          <p:txBody>
            <a:bodyPr wrap="square" lIns="0" tIns="0" rIns="0" bIns="0" rtlCol="0"/>
            <a:lstStyle/>
            <a:p>
              <a:endParaRPr/>
            </a:p>
          </p:txBody>
        </p:sp>
      </p:grpSp>
      <p:sp>
        <p:nvSpPr>
          <p:cNvPr id="14" name="object 14"/>
          <p:cNvSpPr txBox="1"/>
          <p:nvPr/>
        </p:nvSpPr>
        <p:spPr>
          <a:xfrm>
            <a:off x="2202487" y="2150867"/>
            <a:ext cx="279400" cy="256163"/>
          </a:xfrm>
          <a:prstGeom prst="rect">
            <a:avLst/>
          </a:prstGeom>
        </p:spPr>
        <p:txBody>
          <a:bodyPr vert="horz" wrap="square" lIns="0" tIns="5748" rIns="0" bIns="0" rtlCol="0">
            <a:spAutoFit/>
          </a:bodyPr>
          <a:lstStyle/>
          <a:p>
            <a:pPr marL="20118" marR="2299" indent="-14657">
              <a:spcBef>
                <a:spcPts val="45"/>
              </a:spcBef>
            </a:pPr>
            <a:r>
              <a:rPr sz="800" spc="-2" dirty="0">
                <a:latin typeface="Times New Roman"/>
                <a:cs typeface="Times New Roman"/>
              </a:rPr>
              <a:t>Recon  Level</a:t>
            </a:r>
            <a:endParaRPr sz="800">
              <a:latin typeface="Times New Roman"/>
              <a:cs typeface="Times New Roman"/>
            </a:endParaRPr>
          </a:p>
        </p:txBody>
      </p:sp>
      <p:sp>
        <p:nvSpPr>
          <p:cNvPr id="15" name="object 15"/>
          <p:cNvSpPr txBox="1"/>
          <p:nvPr/>
        </p:nvSpPr>
        <p:spPr>
          <a:xfrm>
            <a:off x="2764314" y="1618070"/>
            <a:ext cx="1525640" cy="1321832"/>
          </a:xfrm>
          <a:prstGeom prst="rect">
            <a:avLst/>
          </a:prstGeom>
          <a:solidFill>
            <a:srgbClr val="FFFFCC"/>
          </a:solidFill>
          <a:ln w="19050">
            <a:solidFill>
              <a:srgbClr val="3333CC"/>
            </a:solidFill>
          </a:ln>
        </p:spPr>
        <p:txBody>
          <a:bodyPr vert="horz" wrap="square" lIns="0" tIns="21268" rIns="0" bIns="0" rtlCol="0">
            <a:spAutoFit/>
          </a:bodyPr>
          <a:lstStyle/>
          <a:p>
            <a:pPr marL="45697" marR="120708">
              <a:spcBef>
                <a:spcPts val="167"/>
              </a:spcBef>
            </a:pPr>
            <a:r>
              <a:rPr sz="800" spc="-2" dirty="0">
                <a:latin typeface="Times New Roman"/>
                <a:cs typeface="Times New Roman"/>
              </a:rPr>
              <a:t>Somehow</a:t>
            </a:r>
            <a:r>
              <a:rPr sz="800" dirty="0">
                <a:latin typeface="Times New Roman"/>
                <a:cs typeface="Times New Roman"/>
              </a:rPr>
              <a:t> </a:t>
            </a:r>
            <a:r>
              <a:rPr sz="800" spc="-2" dirty="0">
                <a:latin typeface="Times New Roman"/>
                <a:cs typeface="Times New Roman"/>
              </a:rPr>
              <a:t>we</a:t>
            </a:r>
            <a:r>
              <a:rPr sz="800" spc="2" dirty="0">
                <a:latin typeface="Times New Roman"/>
                <a:cs typeface="Times New Roman"/>
              </a:rPr>
              <a:t> </a:t>
            </a:r>
            <a:r>
              <a:rPr sz="800" spc="-2" dirty="0">
                <a:latin typeface="Times New Roman"/>
                <a:cs typeface="Times New Roman"/>
              </a:rPr>
              <a:t>need</a:t>
            </a:r>
            <a:r>
              <a:rPr sz="800" spc="2" dirty="0">
                <a:latin typeface="Times New Roman"/>
                <a:cs typeface="Times New Roman"/>
              </a:rPr>
              <a:t> </a:t>
            </a:r>
            <a:r>
              <a:rPr sz="800" spc="-2" dirty="0">
                <a:latin typeface="Times New Roman"/>
                <a:cs typeface="Times New Roman"/>
              </a:rPr>
              <a:t>to</a:t>
            </a:r>
            <a:r>
              <a:rPr sz="800" dirty="0">
                <a:latin typeface="Times New Roman"/>
                <a:cs typeface="Times New Roman"/>
              </a:rPr>
              <a:t> </a:t>
            </a:r>
            <a:r>
              <a:rPr sz="800" spc="-2" dirty="0">
                <a:latin typeface="Times New Roman"/>
                <a:cs typeface="Times New Roman"/>
              </a:rPr>
              <a:t>design</a:t>
            </a:r>
            <a:r>
              <a:rPr sz="800" spc="2" dirty="0">
                <a:latin typeface="Times New Roman"/>
                <a:cs typeface="Times New Roman"/>
              </a:rPr>
              <a:t> </a:t>
            </a:r>
            <a:r>
              <a:rPr sz="800" spc="-2" dirty="0">
                <a:latin typeface="Times New Roman"/>
                <a:cs typeface="Times New Roman"/>
              </a:rPr>
              <a:t>the </a:t>
            </a:r>
            <a:r>
              <a:rPr sz="800" spc="-196" dirty="0">
                <a:latin typeface="Times New Roman"/>
                <a:cs typeface="Times New Roman"/>
              </a:rPr>
              <a:t> </a:t>
            </a:r>
            <a:r>
              <a:rPr sz="800" spc="-2" dirty="0">
                <a:latin typeface="Times New Roman"/>
                <a:cs typeface="Times New Roman"/>
              </a:rPr>
              <a:t>DBs and </a:t>
            </a:r>
            <a:r>
              <a:rPr sz="800" dirty="0">
                <a:latin typeface="Times New Roman"/>
                <a:cs typeface="Times New Roman"/>
              </a:rPr>
              <a:t>RLs…</a:t>
            </a:r>
            <a:endParaRPr sz="800">
              <a:latin typeface="Times New Roman"/>
              <a:cs typeface="Times New Roman"/>
            </a:endParaRPr>
          </a:p>
          <a:p>
            <a:pPr marL="45697" marR="106338">
              <a:spcBef>
                <a:spcPts val="493"/>
              </a:spcBef>
            </a:pPr>
            <a:r>
              <a:rPr sz="800" spc="-2" dirty="0">
                <a:latin typeface="Times New Roman"/>
                <a:cs typeface="Times New Roman"/>
              </a:rPr>
              <a:t>However,</a:t>
            </a:r>
            <a:r>
              <a:rPr sz="800" spc="2" dirty="0">
                <a:latin typeface="Times New Roman"/>
                <a:cs typeface="Times New Roman"/>
              </a:rPr>
              <a:t> </a:t>
            </a:r>
            <a:r>
              <a:rPr sz="800" spc="-2" dirty="0">
                <a:latin typeface="Times New Roman"/>
                <a:cs typeface="Times New Roman"/>
              </a:rPr>
              <a:t>we</a:t>
            </a:r>
            <a:r>
              <a:rPr sz="800" spc="2" dirty="0">
                <a:latin typeface="Times New Roman"/>
                <a:cs typeface="Times New Roman"/>
              </a:rPr>
              <a:t> </a:t>
            </a:r>
            <a:r>
              <a:rPr sz="800" spc="-2" dirty="0">
                <a:latin typeface="Times New Roman"/>
                <a:cs typeface="Times New Roman"/>
              </a:rPr>
              <a:t>really</a:t>
            </a:r>
            <a:r>
              <a:rPr sz="800" spc="2" dirty="0">
                <a:latin typeface="Times New Roman"/>
                <a:cs typeface="Times New Roman"/>
              </a:rPr>
              <a:t> </a:t>
            </a:r>
            <a:r>
              <a:rPr sz="800" spc="-2" dirty="0">
                <a:latin typeface="Times New Roman"/>
                <a:cs typeface="Times New Roman"/>
              </a:rPr>
              <a:t>only</a:t>
            </a:r>
            <a:r>
              <a:rPr sz="800" spc="2" dirty="0">
                <a:latin typeface="Times New Roman"/>
                <a:cs typeface="Times New Roman"/>
              </a:rPr>
              <a:t> </a:t>
            </a:r>
            <a:r>
              <a:rPr sz="800" spc="-2" dirty="0">
                <a:latin typeface="Times New Roman"/>
                <a:cs typeface="Times New Roman"/>
              </a:rPr>
              <a:t>need</a:t>
            </a:r>
            <a:r>
              <a:rPr sz="800" spc="2" dirty="0">
                <a:latin typeface="Times New Roman"/>
                <a:cs typeface="Times New Roman"/>
              </a:rPr>
              <a:t> </a:t>
            </a:r>
            <a:r>
              <a:rPr sz="800" spc="-2" dirty="0">
                <a:latin typeface="Times New Roman"/>
                <a:cs typeface="Times New Roman"/>
              </a:rPr>
              <a:t>to </a:t>
            </a:r>
            <a:r>
              <a:rPr sz="800" spc="-196" dirty="0">
                <a:latin typeface="Times New Roman"/>
                <a:cs typeface="Times New Roman"/>
              </a:rPr>
              <a:t> </a:t>
            </a:r>
            <a:r>
              <a:rPr sz="800" spc="-2" dirty="0">
                <a:latin typeface="Times New Roman"/>
                <a:cs typeface="Times New Roman"/>
              </a:rPr>
              <a:t>specify the</a:t>
            </a:r>
            <a:r>
              <a:rPr sz="800" dirty="0">
                <a:latin typeface="Times New Roman"/>
                <a:cs typeface="Times New Roman"/>
              </a:rPr>
              <a:t> </a:t>
            </a:r>
            <a:r>
              <a:rPr sz="800" spc="-2" dirty="0">
                <a:latin typeface="Times New Roman"/>
                <a:cs typeface="Times New Roman"/>
              </a:rPr>
              <a:t>RLs…</a:t>
            </a:r>
            <a:endParaRPr sz="800">
              <a:latin typeface="Times New Roman"/>
              <a:cs typeface="Times New Roman"/>
            </a:endParaRPr>
          </a:p>
          <a:p>
            <a:pPr marL="45697" marR="77311" indent="-287">
              <a:spcBef>
                <a:spcPts val="496"/>
              </a:spcBef>
            </a:pPr>
            <a:r>
              <a:rPr sz="800" dirty="0">
                <a:latin typeface="Times New Roman"/>
                <a:cs typeface="Times New Roman"/>
              </a:rPr>
              <a:t>Then the </a:t>
            </a:r>
            <a:r>
              <a:rPr sz="800" i="1" spc="-2" dirty="0">
                <a:latin typeface="Times New Roman"/>
                <a:cs typeface="Times New Roman"/>
              </a:rPr>
              <a:t>i</a:t>
            </a:r>
            <a:r>
              <a:rPr sz="800" spc="-3" baseline="23148" dirty="0">
                <a:latin typeface="Times New Roman"/>
                <a:cs typeface="Times New Roman"/>
              </a:rPr>
              <a:t>th</a:t>
            </a:r>
            <a:r>
              <a:rPr sz="800" baseline="23148" dirty="0">
                <a:latin typeface="Times New Roman"/>
                <a:cs typeface="Times New Roman"/>
              </a:rPr>
              <a:t> </a:t>
            </a:r>
            <a:r>
              <a:rPr sz="800" dirty="0">
                <a:latin typeface="Times New Roman"/>
                <a:cs typeface="Times New Roman"/>
              </a:rPr>
              <a:t>Decision Region </a:t>
            </a:r>
            <a:r>
              <a:rPr sz="800" spc="2" dirty="0">
                <a:latin typeface="Times New Roman"/>
                <a:cs typeface="Times New Roman"/>
              </a:rPr>
              <a:t> </a:t>
            </a:r>
            <a:r>
              <a:rPr sz="800" spc="-2" dirty="0">
                <a:latin typeface="Times New Roman"/>
                <a:cs typeface="Times New Roman"/>
              </a:rPr>
              <a:t>consists</a:t>
            </a:r>
            <a:r>
              <a:rPr sz="800" spc="-7" dirty="0">
                <a:latin typeface="Times New Roman"/>
                <a:cs typeface="Times New Roman"/>
              </a:rPr>
              <a:t> </a:t>
            </a:r>
            <a:r>
              <a:rPr sz="800" dirty="0">
                <a:latin typeface="Times New Roman"/>
                <a:cs typeface="Times New Roman"/>
              </a:rPr>
              <a:t>of</a:t>
            </a:r>
            <a:r>
              <a:rPr sz="800" spc="-5" dirty="0">
                <a:latin typeface="Times New Roman"/>
                <a:cs typeface="Times New Roman"/>
              </a:rPr>
              <a:t> </a:t>
            </a:r>
            <a:r>
              <a:rPr sz="800" dirty="0">
                <a:latin typeface="Times New Roman"/>
                <a:cs typeface="Times New Roman"/>
              </a:rPr>
              <a:t>all</a:t>
            </a:r>
            <a:r>
              <a:rPr sz="800" spc="-5" dirty="0">
                <a:latin typeface="Times New Roman"/>
                <a:cs typeface="Times New Roman"/>
              </a:rPr>
              <a:t> </a:t>
            </a:r>
            <a:r>
              <a:rPr sz="800" dirty="0">
                <a:latin typeface="Times New Roman"/>
                <a:cs typeface="Times New Roman"/>
              </a:rPr>
              <a:t>points</a:t>
            </a:r>
            <a:r>
              <a:rPr sz="800" spc="-5" dirty="0">
                <a:latin typeface="Times New Roman"/>
                <a:cs typeface="Times New Roman"/>
              </a:rPr>
              <a:t> </a:t>
            </a:r>
            <a:r>
              <a:rPr sz="800" dirty="0">
                <a:latin typeface="Times New Roman"/>
                <a:cs typeface="Times New Roman"/>
              </a:rPr>
              <a:t>closer</a:t>
            </a:r>
            <a:r>
              <a:rPr sz="800" spc="-5" dirty="0">
                <a:latin typeface="Times New Roman"/>
                <a:cs typeface="Times New Roman"/>
              </a:rPr>
              <a:t> </a:t>
            </a:r>
            <a:r>
              <a:rPr sz="800" dirty="0">
                <a:latin typeface="Times New Roman"/>
                <a:cs typeface="Times New Roman"/>
              </a:rPr>
              <a:t>to</a:t>
            </a:r>
            <a:r>
              <a:rPr sz="800" spc="-5" dirty="0">
                <a:latin typeface="Times New Roman"/>
                <a:cs typeface="Times New Roman"/>
              </a:rPr>
              <a:t> </a:t>
            </a:r>
            <a:r>
              <a:rPr sz="800" dirty="0">
                <a:latin typeface="Times New Roman"/>
                <a:cs typeface="Times New Roman"/>
              </a:rPr>
              <a:t>the </a:t>
            </a:r>
            <a:r>
              <a:rPr sz="800" spc="-196" dirty="0">
                <a:latin typeface="Times New Roman"/>
                <a:cs typeface="Times New Roman"/>
              </a:rPr>
              <a:t> </a:t>
            </a:r>
            <a:r>
              <a:rPr sz="800" i="1" spc="-2" dirty="0">
                <a:latin typeface="Times New Roman"/>
                <a:cs typeface="Times New Roman"/>
              </a:rPr>
              <a:t>i</a:t>
            </a:r>
            <a:r>
              <a:rPr sz="800" spc="-3" baseline="23148" dirty="0">
                <a:latin typeface="Times New Roman"/>
                <a:cs typeface="Times New Roman"/>
              </a:rPr>
              <a:t>th </a:t>
            </a:r>
            <a:r>
              <a:rPr sz="800" dirty="0">
                <a:latin typeface="Times New Roman"/>
                <a:cs typeface="Times New Roman"/>
              </a:rPr>
              <a:t>RL than they are to any other </a:t>
            </a:r>
            <a:r>
              <a:rPr sz="800" spc="2" dirty="0">
                <a:latin typeface="Times New Roman"/>
                <a:cs typeface="Times New Roman"/>
              </a:rPr>
              <a:t> </a:t>
            </a:r>
            <a:r>
              <a:rPr sz="800" spc="-2" dirty="0">
                <a:latin typeface="Times New Roman"/>
                <a:cs typeface="Times New Roman"/>
              </a:rPr>
              <a:t>RL</a:t>
            </a:r>
            <a:endParaRPr sz="800">
              <a:latin typeface="Times New Roman"/>
              <a:cs typeface="Times New Roman"/>
            </a:endParaRPr>
          </a:p>
          <a:p>
            <a:pPr marL="45697">
              <a:spcBef>
                <a:spcPts val="496"/>
              </a:spcBef>
            </a:pPr>
            <a:r>
              <a:rPr sz="800" dirty="0">
                <a:latin typeface="Times New Roman"/>
                <a:cs typeface="Times New Roman"/>
              </a:rPr>
              <a:t>We’ll</a:t>
            </a:r>
            <a:r>
              <a:rPr sz="800" spc="-5" dirty="0">
                <a:latin typeface="Times New Roman"/>
                <a:cs typeface="Times New Roman"/>
              </a:rPr>
              <a:t> </a:t>
            </a:r>
            <a:r>
              <a:rPr sz="800" spc="-2" dirty="0">
                <a:latin typeface="Times New Roman"/>
                <a:cs typeface="Times New Roman"/>
              </a:rPr>
              <a:t>see</a:t>
            </a:r>
            <a:r>
              <a:rPr sz="800" spc="-5" dirty="0">
                <a:latin typeface="Times New Roman"/>
                <a:cs typeface="Times New Roman"/>
              </a:rPr>
              <a:t> </a:t>
            </a:r>
            <a:r>
              <a:rPr sz="800" dirty="0">
                <a:latin typeface="Times New Roman"/>
                <a:cs typeface="Times New Roman"/>
              </a:rPr>
              <a:t>how</a:t>
            </a:r>
            <a:r>
              <a:rPr sz="800" spc="-5" dirty="0">
                <a:latin typeface="Times New Roman"/>
                <a:cs typeface="Times New Roman"/>
              </a:rPr>
              <a:t> </a:t>
            </a:r>
            <a:r>
              <a:rPr sz="800" dirty="0">
                <a:latin typeface="Times New Roman"/>
                <a:cs typeface="Times New Roman"/>
              </a:rPr>
              <a:t>to</a:t>
            </a:r>
            <a:r>
              <a:rPr sz="800" spc="-5" dirty="0">
                <a:latin typeface="Times New Roman"/>
                <a:cs typeface="Times New Roman"/>
              </a:rPr>
              <a:t> </a:t>
            </a:r>
            <a:r>
              <a:rPr sz="800" dirty="0">
                <a:latin typeface="Times New Roman"/>
                <a:cs typeface="Times New Roman"/>
              </a:rPr>
              <a:t>do</a:t>
            </a:r>
            <a:r>
              <a:rPr sz="800" spc="-2" dirty="0">
                <a:latin typeface="Times New Roman"/>
                <a:cs typeface="Times New Roman"/>
              </a:rPr>
              <a:t> this</a:t>
            </a:r>
            <a:r>
              <a:rPr sz="800" spc="-5" dirty="0">
                <a:latin typeface="Times New Roman"/>
                <a:cs typeface="Times New Roman"/>
              </a:rPr>
              <a:t> </a:t>
            </a:r>
            <a:r>
              <a:rPr sz="800" dirty="0">
                <a:latin typeface="Times New Roman"/>
                <a:cs typeface="Times New Roman"/>
              </a:rPr>
              <a:t>later…</a:t>
            </a:r>
            <a:endParaRPr sz="800">
              <a:latin typeface="Times New Roman"/>
              <a:cs typeface="Times New Roman"/>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8044" y="509058"/>
            <a:ext cx="3038475" cy="1580240"/>
            <a:chOff x="628459" y="1143279"/>
            <a:chExt cx="6629400" cy="3549015"/>
          </a:xfrm>
        </p:grpSpPr>
        <p:pic>
          <p:nvPicPr>
            <p:cNvPr id="3" name="object 3"/>
            <p:cNvPicPr/>
            <p:nvPr/>
          </p:nvPicPr>
          <p:blipFill>
            <a:blip r:embed="rId2" cstate="print"/>
            <a:stretch>
              <a:fillRect/>
            </a:stretch>
          </p:blipFill>
          <p:spPr>
            <a:xfrm>
              <a:off x="987353" y="1143279"/>
              <a:ext cx="6270205" cy="3548663"/>
            </a:xfrm>
            <a:prstGeom prst="rect">
              <a:avLst/>
            </a:prstGeom>
          </p:spPr>
        </p:pic>
        <p:sp>
          <p:nvSpPr>
            <p:cNvPr id="4" name="object 4"/>
            <p:cNvSpPr/>
            <p:nvPr/>
          </p:nvSpPr>
          <p:spPr>
            <a:xfrm>
              <a:off x="633222" y="2387345"/>
              <a:ext cx="1172210" cy="1682114"/>
            </a:xfrm>
            <a:custGeom>
              <a:avLst/>
              <a:gdLst/>
              <a:ahLst/>
              <a:cxnLst/>
              <a:rect l="l" t="t" r="r" b="b"/>
              <a:pathLst>
                <a:path w="1172210" h="1682114">
                  <a:moveTo>
                    <a:pt x="1171956" y="1579626"/>
                  </a:moveTo>
                  <a:lnTo>
                    <a:pt x="1171956" y="1173479"/>
                  </a:lnTo>
                  <a:lnTo>
                    <a:pt x="1161976" y="1141287"/>
                  </a:lnTo>
                  <a:lnTo>
                    <a:pt x="1134185" y="1113446"/>
                  </a:lnTo>
                  <a:lnTo>
                    <a:pt x="1091799" y="1091568"/>
                  </a:lnTo>
                  <a:lnTo>
                    <a:pt x="1038039" y="1077260"/>
                  </a:lnTo>
                  <a:lnTo>
                    <a:pt x="976122" y="1072133"/>
                  </a:lnTo>
                  <a:lnTo>
                    <a:pt x="488441" y="1072133"/>
                  </a:lnTo>
                  <a:lnTo>
                    <a:pt x="582930" y="0"/>
                  </a:lnTo>
                  <a:lnTo>
                    <a:pt x="195072" y="1072133"/>
                  </a:lnTo>
                  <a:lnTo>
                    <a:pt x="133526" y="1077260"/>
                  </a:lnTo>
                  <a:lnTo>
                    <a:pt x="79991" y="1091568"/>
                  </a:lnTo>
                  <a:lnTo>
                    <a:pt x="37722" y="1113446"/>
                  </a:lnTo>
                  <a:lnTo>
                    <a:pt x="9973" y="1141287"/>
                  </a:lnTo>
                  <a:lnTo>
                    <a:pt x="0" y="1173479"/>
                  </a:lnTo>
                  <a:lnTo>
                    <a:pt x="0" y="1579626"/>
                  </a:lnTo>
                  <a:lnTo>
                    <a:pt x="37722" y="1639927"/>
                  </a:lnTo>
                  <a:lnTo>
                    <a:pt x="79991" y="1662031"/>
                  </a:lnTo>
                  <a:lnTo>
                    <a:pt x="133526" y="1676528"/>
                  </a:lnTo>
                  <a:lnTo>
                    <a:pt x="195072" y="1681733"/>
                  </a:lnTo>
                  <a:lnTo>
                    <a:pt x="976122" y="1681733"/>
                  </a:lnTo>
                  <a:lnTo>
                    <a:pt x="1038039" y="1676528"/>
                  </a:lnTo>
                  <a:lnTo>
                    <a:pt x="1091799" y="1662031"/>
                  </a:lnTo>
                  <a:lnTo>
                    <a:pt x="1134185" y="1639927"/>
                  </a:lnTo>
                  <a:lnTo>
                    <a:pt x="1161976" y="1611898"/>
                  </a:lnTo>
                  <a:lnTo>
                    <a:pt x="1171956" y="1579626"/>
                  </a:lnTo>
                  <a:close/>
                </a:path>
              </a:pathLst>
            </a:custGeom>
            <a:solidFill>
              <a:srgbClr val="FFFF00"/>
            </a:solidFill>
          </p:spPr>
          <p:txBody>
            <a:bodyPr wrap="square" lIns="0" tIns="0" rIns="0" bIns="0" rtlCol="0"/>
            <a:lstStyle/>
            <a:p>
              <a:endParaRPr/>
            </a:p>
          </p:txBody>
        </p:sp>
        <p:sp>
          <p:nvSpPr>
            <p:cNvPr id="5" name="object 5"/>
            <p:cNvSpPr/>
            <p:nvPr/>
          </p:nvSpPr>
          <p:spPr>
            <a:xfrm>
              <a:off x="633222" y="2387345"/>
              <a:ext cx="1172210" cy="1682114"/>
            </a:xfrm>
            <a:custGeom>
              <a:avLst/>
              <a:gdLst/>
              <a:ahLst/>
              <a:cxnLst/>
              <a:rect l="l" t="t" r="r" b="b"/>
              <a:pathLst>
                <a:path w="1172210" h="1682114">
                  <a:moveTo>
                    <a:pt x="195072" y="1072133"/>
                  </a:moveTo>
                  <a:lnTo>
                    <a:pt x="133526" y="1077260"/>
                  </a:lnTo>
                  <a:lnTo>
                    <a:pt x="79991" y="1091568"/>
                  </a:lnTo>
                  <a:lnTo>
                    <a:pt x="37722" y="1113446"/>
                  </a:lnTo>
                  <a:lnTo>
                    <a:pt x="9973" y="1141287"/>
                  </a:lnTo>
                  <a:lnTo>
                    <a:pt x="0" y="1173479"/>
                  </a:lnTo>
                  <a:lnTo>
                    <a:pt x="0" y="1579626"/>
                  </a:lnTo>
                  <a:lnTo>
                    <a:pt x="37722" y="1639927"/>
                  </a:lnTo>
                  <a:lnTo>
                    <a:pt x="79991" y="1662031"/>
                  </a:lnTo>
                  <a:lnTo>
                    <a:pt x="133526" y="1676528"/>
                  </a:lnTo>
                  <a:lnTo>
                    <a:pt x="195072" y="1681733"/>
                  </a:lnTo>
                  <a:lnTo>
                    <a:pt x="976122" y="1681733"/>
                  </a:lnTo>
                  <a:lnTo>
                    <a:pt x="1038039" y="1676528"/>
                  </a:lnTo>
                  <a:lnTo>
                    <a:pt x="1091799" y="1662031"/>
                  </a:lnTo>
                  <a:lnTo>
                    <a:pt x="1134185" y="1639927"/>
                  </a:lnTo>
                  <a:lnTo>
                    <a:pt x="1161976" y="1611898"/>
                  </a:lnTo>
                  <a:lnTo>
                    <a:pt x="1171956" y="1579626"/>
                  </a:lnTo>
                  <a:lnTo>
                    <a:pt x="1171956" y="1173479"/>
                  </a:lnTo>
                  <a:lnTo>
                    <a:pt x="1134185" y="1113446"/>
                  </a:lnTo>
                  <a:lnTo>
                    <a:pt x="1091799" y="1091568"/>
                  </a:lnTo>
                  <a:lnTo>
                    <a:pt x="1038039" y="1077260"/>
                  </a:lnTo>
                  <a:lnTo>
                    <a:pt x="976122" y="1072133"/>
                  </a:lnTo>
                  <a:lnTo>
                    <a:pt x="488441" y="1072133"/>
                  </a:lnTo>
                  <a:lnTo>
                    <a:pt x="582930" y="0"/>
                  </a:lnTo>
                  <a:lnTo>
                    <a:pt x="195072" y="1072133"/>
                  </a:lnTo>
                  <a:close/>
                </a:path>
              </a:pathLst>
            </a:custGeom>
            <a:ln w="9525">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346922" y="234561"/>
            <a:ext cx="1623721" cy="252025"/>
          </a:xfrm>
          <a:prstGeom prst="rect">
            <a:avLst/>
          </a:prstGeom>
        </p:spPr>
        <p:txBody>
          <a:bodyPr vert="horz" wrap="square" lIns="0" tIns="5748" rIns="0" bIns="0" rtlCol="0">
            <a:spAutoFit/>
          </a:bodyPr>
          <a:lstStyle/>
          <a:p>
            <a:pPr marL="5748">
              <a:spcBef>
                <a:spcPts val="45"/>
              </a:spcBef>
            </a:pPr>
            <a:r>
              <a:rPr sz="1600" spc="-2" dirty="0"/>
              <a:t>Structure</a:t>
            </a:r>
            <a:r>
              <a:rPr sz="1600" spc="-14" dirty="0"/>
              <a:t> </a:t>
            </a:r>
            <a:r>
              <a:rPr sz="1600" spc="-2" dirty="0"/>
              <a:t>of</a:t>
            </a:r>
            <a:r>
              <a:rPr sz="1600" spc="-11" dirty="0"/>
              <a:t> </a:t>
            </a:r>
            <a:r>
              <a:rPr sz="1600" dirty="0"/>
              <a:t>a</a:t>
            </a:r>
            <a:r>
              <a:rPr sz="1600" spc="-11" dirty="0"/>
              <a:t> </a:t>
            </a:r>
            <a:r>
              <a:rPr sz="1600" spc="-5" dirty="0"/>
              <a:t>VQ</a:t>
            </a:r>
            <a:endParaRPr sz="1600"/>
          </a:p>
        </p:txBody>
      </p:sp>
      <p:sp>
        <p:nvSpPr>
          <p:cNvPr id="7" name="object 7"/>
          <p:cNvSpPr txBox="1"/>
          <p:nvPr/>
        </p:nvSpPr>
        <p:spPr>
          <a:xfrm>
            <a:off x="390229" y="1562201"/>
            <a:ext cx="337608" cy="252025"/>
          </a:xfrm>
          <a:prstGeom prst="rect">
            <a:avLst/>
          </a:prstGeom>
        </p:spPr>
        <p:txBody>
          <a:bodyPr vert="horz" wrap="square" lIns="0" tIns="5748" rIns="0" bIns="0" rtlCol="0">
            <a:spAutoFit/>
          </a:bodyPr>
          <a:lstStyle/>
          <a:p>
            <a:pPr marL="5748" marR="2299" indent="7185">
              <a:spcBef>
                <a:spcPts val="45"/>
              </a:spcBef>
            </a:pPr>
            <a:r>
              <a:rPr sz="800" spc="-5" dirty="0">
                <a:latin typeface="Times New Roman"/>
                <a:cs typeface="Times New Roman"/>
              </a:rPr>
              <a:t>L-Dim. </a:t>
            </a:r>
            <a:r>
              <a:rPr sz="800" spc="-196" dirty="0">
                <a:latin typeface="Times New Roman"/>
                <a:cs typeface="Times New Roman"/>
              </a:rPr>
              <a:t> </a:t>
            </a:r>
            <a:r>
              <a:rPr sz="800" spc="-2" dirty="0">
                <a:latin typeface="Times New Roman"/>
                <a:cs typeface="Times New Roman"/>
              </a:rPr>
              <a:t>Vectors</a:t>
            </a:r>
            <a:endParaRPr sz="800">
              <a:latin typeface="Times New Roman"/>
              <a:cs typeface="Times New Roman"/>
            </a:endParaRPr>
          </a:p>
        </p:txBody>
      </p:sp>
      <p:sp>
        <p:nvSpPr>
          <p:cNvPr id="8" name="object 8"/>
          <p:cNvSpPr txBox="1"/>
          <p:nvPr/>
        </p:nvSpPr>
        <p:spPr>
          <a:xfrm>
            <a:off x="1313180" y="2179933"/>
            <a:ext cx="1059683" cy="401067"/>
          </a:xfrm>
          <a:prstGeom prst="rect">
            <a:avLst/>
          </a:prstGeom>
          <a:solidFill>
            <a:srgbClr val="FFFFCC"/>
          </a:solidFill>
          <a:ln w="19050">
            <a:solidFill>
              <a:srgbClr val="3333CC"/>
            </a:solidFill>
          </a:ln>
        </p:spPr>
        <p:txBody>
          <a:bodyPr vert="horz" wrap="square" lIns="0" tIns="21268" rIns="0" bIns="0" rtlCol="0">
            <a:spAutoFit/>
          </a:bodyPr>
          <a:lstStyle/>
          <a:p>
            <a:pPr algn="ctr">
              <a:spcBef>
                <a:spcPts val="167"/>
              </a:spcBef>
            </a:pPr>
            <a:r>
              <a:rPr sz="800" b="1" u="heavy" spc="-2" dirty="0">
                <a:uFill>
                  <a:solidFill>
                    <a:srgbClr val="000000"/>
                  </a:solidFill>
                </a:uFill>
                <a:latin typeface="Times New Roman"/>
                <a:cs typeface="Times New Roman"/>
              </a:rPr>
              <a:t>Binary</a:t>
            </a:r>
            <a:r>
              <a:rPr sz="800" b="1" u="heavy" spc="-9" dirty="0">
                <a:uFill>
                  <a:solidFill>
                    <a:srgbClr val="000000"/>
                  </a:solidFill>
                </a:uFill>
                <a:latin typeface="Times New Roman"/>
                <a:cs typeface="Times New Roman"/>
              </a:rPr>
              <a:t> </a:t>
            </a:r>
            <a:r>
              <a:rPr sz="800" b="1" u="heavy" spc="-2" dirty="0">
                <a:uFill>
                  <a:solidFill>
                    <a:srgbClr val="000000"/>
                  </a:solidFill>
                </a:uFill>
                <a:latin typeface="Times New Roman"/>
                <a:cs typeface="Times New Roman"/>
              </a:rPr>
              <a:t>Codes</a:t>
            </a:r>
            <a:endParaRPr sz="800">
              <a:latin typeface="Times New Roman"/>
              <a:cs typeface="Times New Roman"/>
            </a:endParaRPr>
          </a:p>
          <a:p>
            <a:pPr algn="ctr">
              <a:lnSpc>
                <a:spcPts val="969"/>
              </a:lnSpc>
              <a:spcBef>
                <a:spcPts val="20"/>
              </a:spcBef>
            </a:pPr>
            <a:r>
              <a:rPr sz="800" spc="-2" dirty="0">
                <a:latin typeface="Symbol"/>
                <a:cs typeface="Symbol"/>
              </a:rPr>
              <a:t></a:t>
            </a:r>
            <a:r>
              <a:rPr sz="800" spc="-2" dirty="0">
                <a:latin typeface="Times New Roman"/>
                <a:cs typeface="Times New Roman"/>
              </a:rPr>
              <a:t>log</a:t>
            </a:r>
            <a:r>
              <a:rPr sz="800" spc="-3" baseline="-23148" dirty="0">
                <a:latin typeface="Times New Roman"/>
                <a:cs typeface="Times New Roman"/>
              </a:rPr>
              <a:t>2</a:t>
            </a:r>
            <a:r>
              <a:rPr sz="800" i="1" spc="-2" dirty="0">
                <a:latin typeface="Times New Roman"/>
                <a:cs typeface="Times New Roman"/>
              </a:rPr>
              <a:t>M</a:t>
            </a:r>
            <a:r>
              <a:rPr sz="800" spc="-2" dirty="0">
                <a:latin typeface="Symbol"/>
                <a:cs typeface="Symbol"/>
              </a:rPr>
              <a:t></a:t>
            </a:r>
            <a:r>
              <a:rPr sz="800" spc="-16" dirty="0">
                <a:latin typeface="Times New Roman"/>
                <a:cs typeface="Times New Roman"/>
              </a:rPr>
              <a:t> </a:t>
            </a:r>
            <a:r>
              <a:rPr sz="800" spc="-5" dirty="0">
                <a:latin typeface="Times New Roman"/>
                <a:cs typeface="Times New Roman"/>
              </a:rPr>
              <a:t>bits</a:t>
            </a:r>
            <a:endParaRPr sz="800">
              <a:latin typeface="Times New Roman"/>
              <a:cs typeface="Times New Roman"/>
            </a:endParaRPr>
          </a:p>
          <a:p>
            <a:pPr marL="287" algn="ctr">
              <a:lnSpc>
                <a:spcPts val="969"/>
              </a:lnSpc>
            </a:pPr>
            <a:r>
              <a:rPr sz="800" dirty="0">
                <a:latin typeface="Times New Roman"/>
                <a:cs typeface="Times New Roman"/>
              </a:rPr>
              <a:t>1</a:t>
            </a:r>
            <a:r>
              <a:rPr sz="800" spc="-9" dirty="0">
                <a:latin typeface="Times New Roman"/>
                <a:cs typeface="Times New Roman"/>
              </a:rPr>
              <a:t> </a:t>
            </a:r>
            <a:r>
              <a:rPr sz="800" dirty="0">
                <a:latin typeface="Times New Roman"/>
                <a:cs typeface="Times New Roman"/>
              </a:rPr>
              <a:t>code</a:t>
            </a:r>
            <a:r>
              <a:rPr sz="800" spc="-9" dirty="0">
                <a:latin typeface="Times New Roman"/>
                <a:cs typeface="Times New Roman"/>
              </a:rPr>
              <a:t> </a:t>
            </a:r>
            <a:r>
              <a:rPr sz="800" dirty="0">
                <a:latin typeface="Times New Roman"/>
                <a:cs typeface="Times New Roman"/>
              </a:rPr>
              <a:t>per</a:t>
            </a:r>
            <a:r>
              <a:rPr sz="800" spc="-9" dirty="0">
                <a:latin typeface="Times New Roman"/>
                <a:cs typeface="Times New Roman"/>
              </a:rPr>
              <a:t> </a:t>
            </a:r>
            <a:r>
              <a:rPr sz="800" dirty="0">
                <a:latin typeface="Times New Roman"/>
                <a:cs typeface="Times New Roman"/>
              </a:rPr>
              <a:t>code</a:t>
            </a:r>
            <a:r>
              <a:rPr sz="800" spc="-7" dirty="0">
                <a:latin typeface="Times New Roman"/>
                <a:cs typeface="Times New Roman"/>
              </a:rPr>
              <a:t> </a:t>
            </a:r>
            <a:r>
              <a:rPr sz="800" dirty="0">
                <a:latin typeface="Times New Roman"/>
                <a:cs typeface="Times New Roman"/>
              </a:rPr>
              <a:t>vector</a:t>
            </a:r>
            <a:endParaRPr sz="800">
              <a:latin typeface="Times New Roman"/>
              <a:cs typeface="Times New Roman"/>
            </a:endParaRPr>
          </a:p>
        </p:txBody>
      </p:sp>
      <p:sp>
        <p:nvSpPr>
          <p:cNvPr id="9" name="object 9"/>
          <p:cNvSpPr txBox="1"/>
          <p:nvPr/>
        </p:nvSpPr>
        <p:spPr>
          <a:xfrm>
            <a:off x="3271192" y="274598"/>
            <a:ext cx="1022720" cy="144014"/>
          </a:xfrm>
          <a:prstGeom prst="rect">
            <a:avLst/>
          </a:prstGeom>
        </p:spPr>
        <p:txBody>
          <a:bodyPr vert="horz" wrap="square" lIns="0" tIns="5461" rIns="0" bIns="0" rtlCol="0">
            <a:spAutoFit/>
          </a:bodyPr>
          <a:lstStyle/>
          <a:p>
            <a:pPr marL="5748">
              <a:spcBef>
                <a:spcPts val="43"/>
              </a:spcBef>
            </a:pPr>
            <a:r>
              <a:rPr sz="900" spc="-2" dirty="0">
                <a:latin typeface="Times New Roman"/>
                <a:cs typeface="Times New Roman"/>
              </a:rPr>
              <a:t>Fig.</a:t>
            </a:r>
            <a:r>
              <a:rPr sz="900" spc="-7" dirty="0">
                <a:latin typeface="Times New Roman"/>
                <a:cs typeface="Times New Roman"/>
              </a:rPr>
              <a:t> </a:t>
            </a:r>
            <a:r>
              <a:rPr sz="900" spc="-2" dirty="0">
                <a:latin typeface="Times New Roman"/>
                <a:cs typeface="Times New Roman"/>
              </a:rPr>
              <a:t>10.1</a:t>
            </a:r>
            <a:r>
              <a:rPr sz="900" spc="-7" dirty="0">
                <a:latin typeface="Times New Roman"/>
                <a:cs typeface="Times New Roman"/>
              </a:rPr>
              <a:t> </a:t>
            </a:r>
            <a:r>
              <a:rPr sz="900" spc="-2" dirty="0">
                <a:latin typeface="Times New Roman"/>
                <a:cs typeface="Times New Roman"/>
              </a:rPr>
              <a:t>in</a:t>
            </a:r>
            <a:r>
              <a:rPr sz="900" spc="-5" dirty="0">
                <a:latin typeface="Times New Roman"/>
                <a:cs typeface="Times New Roman"/>
              </a:rPr>
              <a:t> </a:t>
            </a:r>
            <a:r>
              <a:rPr sz="900" spc="-2" dirty="0">
                <a:latin typeface="Times New Roman"/>
                <a:cs typeface="Times New Roman"/>
              </a:rPr>
              <a:t>Textbook</a:t>
            </a:r>
            <a:endParaRPr sz="900">
              <a:latin typeface="Times New Roman"/>
              <a:cs typeface="Times New Roman"/>
            </a:endParaRPr>
          </a:p>
        </p:txBody>
      </p:sp>
      <p:sp>
        <p:nvSpPr>
          <p:cNvPr id="10" name="object 10"/>
          <p:cNvSpPr txBox="1"/>
          <p:nvPr/>
        </p:nvSpPr>
        <p:spPr>
          <a:xfrm>
            <a:off x="1263237" y="2675296"/>
            <a:ext cx="1172898" cy="267987"/>
          </a:xfrm>
          <a:prstGeom prst="rect">
            <a:avLst/>
          </a:prstGeom>
          <a:solidFill>
            <a:srgbClr val="FFFFCC"/>
          </a:solidFill>
          <a:ln w="19050">
            <a:solidFill>
              <a:srgbClr val="3333CC"/>
            </a:solidFill>
          </a:ln>
        </p:spPr>
        <p:txBody>
          <a:bodyPr vert="horz" wrap="square" lIns="0" tIns="21555" rIns="0" bIns="0" rtlCol="0">
            <a:spAutoFit/>
          </a:bodyPr>
          <a:lstStyle/>
          <a:p>
            <a:pPr marL="65815">
              <a:spcBef>
                <a:spcPts val="170"/>
              </a:spcBef>
            </a:pPr>
            <a:r>
              <a:rPr sz="800" b="1" i="1" u="heavy" spc="-2" dirty="0">
                <a:uFill>
                  <a:solidFill>
                    <a:srgbClr val="000000"/>
                  </a:solidFill>
                </a:uFill>
                <a:latin typeface="Times New Roman"/>
                <a:cs typeface="Times New Roman"/>
              </a:rPr>
              <a:t>M L-</a:t>
            </a:r>
            <a:r>
              <a:rPr sz="800" b="1" u="heavy" spc="-2" dirty="0">
                <a:uFill>
                  <a:solidFill>
                    <a:srgbClr val="000000"/>
                  </a:solidFill>
                </a:uFill>
                <a:latin typeface="Times New Roman"/>
                <a:cs typeface="Times New Roman"/>
              </a:rPr>
              <a:t>Dim Code Vectors</a:t>
            </a:r>
            <a:endParaRPr sz="800">
              <a:latin typeface="Times New Roman"/>
              <a:cs typeface="Times New Roman"/>
            </a:endParaRPr>
          </a:p>
          <a:p>
            <a:pPr marL="47133"/>
            <a:r>
              <a:rPr sz="800" dirty="0">
                <a:latin typeface="Times New Roman"/>
                <a:cs typeface="Times New Roman"/>
              </a:rPr>
              <a:t>i.e.</a:t>
            </a:r>
            <a:r>
              <a:rPr sz="800" spc="-9" dirty="0">
                <a:latin typeface="Times New Roman"/>
                <a:cs typeface="Times New Roman"/>
              </a:rPr>
              <a:t> </a:t>
            </a:r>
            <a:r>
              <a:rPr sz="800" spc="-2" dirty="0">
                <a:latin typeface="Times New Roman"/>
                <a:cs typeface="Times New Roman"/>
              </a:rPr>
              <a:t>Reconstruction</a:t>
            </a:r>
            <a:r>
              <a:rPr sz="800" spc="-11" dirty="0">
                <a:latin typeface="Times New Roman"/>
                <a:cs typeface="Times New Roman"/>
              </a:rPr>
              <a:t> </a:t>
            </a:r>
            <a:r>
              <a:rPr sz="800" spc="-5" dirty="0">
                <a:latin typeface="Times New Roman"/>
                <a:cs typeface="Times New Roman"/>
              </a:rPr>
              <a:t>Points</a:t>
            </a:r>
            <a:endParaRPr sz="800">
              <a:latin typeface="Times New Roman"/>
              <a:cs typeface="Times New Roman"/>
            </a:endParaRPr>
          </a:p>
        </p:txBody>
      </p:sp>
      <p:sp>
        <p:nvSpPr>
          <p:cNvPr id="11" name="object 11"/>
          <p:cNvSpPr/>
          <p:nvPr/>
        </p:nvSpPr>
        <p:spPr>
          <a:xfrm>
            <a:off x="1003046" y="2018092"/>
            <a:ext cx="1694735" cy="795633"/>
          </a:xfrm>
          <a:custGeom>
            <a:avLst/>
            <a:gdLst/>
            <a:ahLst/>
            <a:cxnLst/>
            <a:rect l="l" t="t" r="r" b="b"/>
            <a:pathLst>
              <a:path w="3697604" h="1786889">
                <a:moveTo>
                  <a:pt x="574548" y="1762506"/>
                </a:moveTo>
                <a:lnTo>
                  <a:pt x="494195" y="1715312"/>
                </a:lnTo>
                <a:lnTo>
                  <a:pt x="453199" y="1690801"/>
                </a:lnTo>
                <a:lnTo>
                  <a:pt x="412153" y="1665503"/>
                </a:lnTo>
                <a:lnTo>
                  <a:pt x="371386" y="1639252"/>
                </a:lnTo>
                <a:lnTo>
                  <a:pt x="331279" y="1611896"/>
                </a:lnTo>
                <a:lnTo>
                  <a:pt x="292163" y="1583283"/>
                </a:lnTo>
                <a:lnTo>
                  <a:pt x="254419" y="1553260"/>
                </a:lnTo>
                <a:lnTo>
                  <a:pt x="218389" y="1521688"/>
                </a:lnTo>
                <a:lnTo>
                  <a:pt x="184429" y="1488414"/>
                </a:lnTo>
                <a:lnTo>
                  <a:pt x="152895" y="1453261"/>
                </a:lnTo>
                <a:lnTo>
                  <a:pt x="124155" y="1416113"/>
                </a:lnTo>
                <a:lnTo>
                  <a:pt x="98564" y="1376794"/>
                </a:lnTo>
                <a:lnTo>
                  <a:pt x="76466" y="1335163"/>
                </a:lnTo>
                <a:lnTo>
                  <a:pt x="58216" y="1291069"/>
                </a:lnTo>
                <a:lnTo>
                  <a:pt x="44196" y="1244346"/>
                </a:lnTo>
                <a:lnTo>
                  <a:pt x="34582" y="1195971"/>
                </a:lnTo>
                <a:lnTo>
                  <a:pt x="29362" y="1147203"/>
                </a:lnTo>
                <a:lnTo>
                  <a:pt x="27990" y="1098207"/>
                </a:lnTo>
                <a:lnTo>
                  <a:pt x="29933" y="1049121"/>
                </a:lnTo>
                <a:lnTo>
                  <a:pt x="34658" y="1000125"/>
                </a:lnTo>
                <a:lnTo>
                  <a:pt x="41617" y="951357"/>
                </a:lnTo>
                <a:lnTo>
                  <a:pt x="50292" y="902970"/>
                </a:lnTo>
                <a:lnTo>
                  <a:pt x="61087" y="853059"/>
                </a:lnTo>
                <a:lnTo>
                  <a:pt x="73152" y="803173"/>
                </a:lnTo>
                <a:lnTo>
                  <a:pt x="86398" y="753338"/>
                </a:lnTo>
                <a:lnTo>
                  <a:pt x="100711" y="703554"/>
                </a:lnTo>
                <a:lnTo>
                  <a:pt x="116001" y="653872"/>
                </a:lnTo>
                <a:lnTo>
                  <a:pt x="132181" y="604278"/>
                </a:lnTo>
                <a:lnTo>
                  <a:pt x="149136" y="554824"/>
                </a:lnTo>
                <a:lnTo>
                  <a:pt x="166789" y="505510"/>
                </a:lnTo>
                <a:lnTo>
                  <a:pt x="185026" y="456361"/>
                </a:lnTo>
                <a:lnTo>
                  <a:pt x="222885" y="358648"/>
                </a:lnTo>
                <a:lnTo>
                  <a:pt x="335267" y="84543"/>
                </a:lnTo>
                <a:lnTo>
                  <a:pt x="340614" y="86753"/>
                </a:lnTo>
                <a:lnTo>
                  <a:pt x="361188" y="95250"/>
                </a:lnTo>
                <a:lnTo>
                  <a:pt x="354330" y="0"/>
                </a:lnTo>
                <a:lnTo>
                  <a:pt x="281940" y="62484"/>
                </a:lnTo>
                <a:lnTo>
                  <a:pt x="308495" y="73469"/>
                </a:lnTo>
                <a:lnTo>
                  <a:pt x="198183" y="343319"/>
                </a:lnTo>
                <a:lnTo>
                  <a:pt x="160528" y="440182"/>
                </a:lnTo>
                <a:lnTo>
                  <a:pt x="142341" y="488937"/>
                </a:lnTo>
                <a:lnTo>
                  <a:pt x="124701" y="537870"/>
                </a:lnTo>
                <a:lnTo>
                  <a:pt x="107721" y="586943"/>
                </a:lnTo>
                <a:lnTo>
                  <a:pt x="91516" y="636130"/>
                </a:lnTo>
                <a:lnTo>
                  <a:pt x="76174" y="685406"/>
                </a:lnTo>
                <a:lnTo>
                  <a:pt x="61785" y="734733"/>
                </a:lnTo>
                <a:lnTo>
                  <a:pt x="48488" y="784072"/>
                </a:lnTo>
                <a:lnTo>
                  <a:pt x="36347" y="833412"/>
                </a:lnTo>
                <a:lnTo>
                  <a:pt x="25488" y="882713"/>
                </a:lnTo>
                <a:lnTo>
                  <a:pt x="16002" y="931926"/>
                </a:lnTo>
                <a:lnTo>
                  <a:pt x="8724" y="979144"/>
                </a:lnTo>
                <a:lnTo>
                  <a:pt x="3340" y="1026756"/>
                </a:lnTo>
                <a:lnTo>
                  <a:pt x="304" y="1074572"/>
                </a:lnTo>
                <a:lnTo>
                  <a:pt x="0" y="1122426"/>
                </a:lnTo>
                <a:lnTo>
                  <a:pt x="2870" y="1170101"/>
                </a:lnTo>
                <a:lnTo>
                  <a:pt x="9334" y="1217409"/>
                </a:lnTo>
                <a:lnTo>
                  <a:pt x="19812" y="1264158"/>
                </a:lnTo>
                <a:lnTo>
                  <a:pt x="35331" y="1311198"/>
                </a:lnTo>
                <a:lnTo>
                  <a:pt x="54800" y="1355598"/>
                </a:lnTo>
                <a:lnTo>
                  <a:pt x="77901" y="1397508"/>
                </a:lnTo>
                <a:lnTo>
                  <a:pt x="104292" y="1437093"/>
                </a:lnTo>
                <a:lnTo>
                  <a:pt x="133654" y="1474495"/>
                </a:lnTo>
                <a:lnTo>
                  <a:pt x="165658" y="1509877"/>
                </a:lnTo>
                <a:lnTo>
                  <a:pt x="199999" y="1543405"/>
                </a:lnTo>
                <a:lnTo>
                  <a:pt x="236334" y="1575206"/>
                </a:lnTo>
                <a:lnTo>
                  <a:pt x="274345" y="1605470"/>
                </a:lnTo>
                <a:lnTo>
                  <a:pt x="313702" y="1634337"/>
                </a:lnTo>
                <a:lnTo>
                  <a:pt x="354088" y="1661960"/>
                </a:lnTo>
                <a:lnTo>
                  <a:pt x="395173" y="1688490"/>
                </a:lnTo>
                <a:lnTo>
                  <a:pt x="436651" y="1714106"/>
                </a:lnTo>
                <a:lnTo>
                  <a:pt x="478167" y="1738934"/>
                </a:lnTo>
                <a:lnTo>
                  <a:pt x="560070" y="1786890"/>
                </a:lnTo>
                <a:lnTo>
                  <a:pt x="574548" y="1762506"/>
                </a:lnTo>
                <a:close/>
              </a:path>
              <a:path w="3697604" h="1786889">
                <a:moveTo>
                  <a:pt x="1495044" y="358902"/>
                </a:moveTo>
                <a:lnTo>
                  <a:pt x="1447380" y="346938"/>
                </a:lnTo>
                <a:lnTo>
                  <a:pt x="1397012" y="334568"/>
                </a:lnTo>
                <a:lnTo>
                  <a:pt x="1345006" y="321462"/>
                </a:lnTo>
                <a:lnTo>
                  <a:pt x="1292402" y="307289"/>
                </a:lnTo>
                <a:lnTo>
                  <a:pt x="1240282" y="291706"/>
                </a:lnTo>
                <a:lnTo>
                  <a:pt x="1189672" y="274383"/>
                </a:lnTo>
                <a:lnTo>
                  <a:pt x="1141653" y="254990"/>
                </a:lnTo>
                <a:lnTo>
                  <a:pt x="1097280" y="233172"/>
                </a:lnTo>
                <a:lnTo>
                  <a:pt x="1043279" y="188645"/>
                </a:lnTo>
                <a:lnTo>
                  <a:pt x="1021270" y="124548"/>
                </a:lnTo>
                <a:lnTo>
                  <a:pt x="1021727" y="121780"/>
                </a:lnTo>
                <a:lnTo>
                  <a:pt x="1024128" y="122199"/>
                </a:lnTo>
                <a:lnTo>
                  <a:pt x="1049274" y="126492"/>
                </a:lnTo>
                <a:lnTo>
                  <a:pt x="1021080" y="35052"/>
                </a:lnTo>
                <a:lnTo>
                  <a:pt x="964692" y="112014"/>
                </a:lnTo>
                <a:lnTo>
                  <a:pt x="993571" y="116967"/>
                </a:lnTo>
                <a:lnTo>
                  <a:pt x="992886" y="122682"/>
                </a:lnTo>
                <a:lnTo>
                  <a:pt x="992886" y="124968"/>
                </a:lnTo>
                <a:lnTo>
                  <a:pt x="1001128" y="170446"/>
                </a:lnTo>
                <a:lnTo>
                  <a:pt x="1021080" y="205790"/>
                </a:lnTo>
                <a:lnTo>
                  <a:pt x="1022362" y="208076"/>
                </a:lnTo>
                <a:lnTo>
                  <a:pt x="1053807" y="238823"/>
                </a:lnTo>
                <a:lnTo>
                  <a:pt x="1092708" y="263652"/>
                </a:lnTo>
                <a:lnTo>
                  <a:pt x="1138669" y="284861"/>
                </a:lnTo>
                <a:lnTo>
                  <a:pt x="1186764" y="303580"/>
                </a:lnTo>
                <a:lnTo>
                  <a:pt x="1236433" y="320255"/>
                </a:lnTo>
                <a:lnTo>
                  <a:pt x="1287081" y="335267"/>
                </a:lnTo>
                <a:lnTo>
                  <a:pt x="1338160" y="349059"/>
                </a:lnTo>
                <a:lnTo>
                  <a:pt x="1389075" y="362013"/>
                </a:lnTo>
                <a:lnTo>
                  <a:pt x="1439278" y="374561"/>
                </a:lnTo>
                <a:lnTo>
                  <a:pt x="1488186" y="387096"/>
                </a:lnTo>
                <a:lnTo>
                  <a:pt x="1495044" y="358902"/>
                </a:lnTo>
                <a:close/>
              </a:path>
              <a:path w="3697604" h="1786889">
                <a:moveTo>
                  <a:pt x="2779776" y="112014"/>
                </a:moveTo>
                <a:lnTo>
                  <a:pt x="2723388" y="35052"/>
                </a:lnTo>
                <a:lnTo>
                  <a:pt x="2695194" y="126492"/>
                </a:lnTo>
                <a:lnTo>
                  <a:pt x="2721102" y="122059"/>
                </a:lnTo>
                <a:lnTo>
                  <a:pt x="2722880" y="121754"/>
                </a:lnTo>
                <a:lnTo>
                  <a:pt x="2723210" y="124371"/>
                </a:lnTo>
                <a:lnTo>
                  <a:pt x="2716276" y="162064"/>
                </a:lnTo>
                <a:lnTo>
                  <a:pt x="2671800" y="217424"/>
                </a:lnTo>
                <a:lnTo>
                  <a:pt x="2638806" y="238506"/>
                </a:lnTo>
                <a:lnTo>
                  <a:pt x="2593873" y="259041"/>
                </a:lnTo>
                <a:lnTo>
                  <a:pt x="2546616" y="277329"/>
                </a:lnTo>
                <a:lnTo>
                  <a:pt x="2497671" y="293712"/>
                </a:lnTo>
                <a:lnTo>
                  <a:pt x="2447683" y="308521"/>
                </a:lnTo>
                <a:lnTo>
                  <a:pt x="2397290" y="322110"/>
                </a:lnTo>
                <a:lnTo>
                  <a:pt x="2347150" y="334810"/>
                </a:lnTo>
                <a:lnTo>
                  <a:pt x="2297887" y="346964"/>
                </a:lnTo>
                <a:lnTo>
                  <a:pt x="2250186" y="358902"/>
                </a:lnTo>
                <a:lnTo>
                  <a:pt x="2257044" y="387096"/>
                </a:lnTo>
                <a:lnTo>
                  <a:pt x="2306624" y="374256"/>
                </a:lnTo>
                <a:lnTo>
                  <a:pt x="2358009" y="361378"/>
                </a:lnTo>
                <a:lnTo>
                  <a:pt x="2410434" y="348030"/>
                </a:lnTo>
                <a:lnTo>
                  <a:pt x="2463139" y="333743"/>
                </a:lnTo>
                <a:lnTo>
                  <a:pt x="2515374" y="318071"/>
                </a:lnTo>
                <a:lnTo>
                  <a:pt x="2566378" y="300583"/>
                </a:lnTo>
                <a:lnTo>
                  <a:pt x="2615400" y="280809"/>
                </a:lnTo>
                <a:lnTo>
                  <a:pt x="2661666" y="258318"/>
                </a:lnTo>
                <a:lnTo>
                  <a:pt x="2697289" y="233768"/>
                </a:lnTo>
                <a:lnTo>
                  <a:pt x="2725712" y="203796"/>
                </a:lnTo>
                <a:lnTo>
                  <a:pt x="2744597" y="167754"/>
                </a:lnTo>
                <a:lnTo>
                  <a:pt x="2751582" y="124968"/>
                </a:lnTo>
                <a:lnTo>
                  <a:pt x="2751582" y="122682"/>
                </a:lnTo>
                <a:lnTo>
                  <a:pt x="2750883" y="116967"/>
                </a:lnTo>
                <a:lnTo>
                  <a:pt x="2779776" y="112014"/>
                </a:lnTo>
                <a:close/>
              </a:path>
              <a:path w="3697604" h="1786889">
                <a:moveTo>
                  <a:pt x="3697478" y="1100061"/>
                </a:moveTo>
                <a:lnTo>
                  <a:pt x="3695560" y="1048867"/>
                </a:lnTo>
                <a:lnTo>
                  <a:pt x="3690810" y="997826"/>
                </a:lnTo>
                <a:lnTo>
                  <a:pt x="3683800" y="947305"/>
                </a:lnTo>
                <a:lnTo>
                  <a:pt x="3675126" y="897636"/>
                </a:lnTo>
                <a:lnTo>
                  <a:pt x="3664788" y="849998"/>
                </a:lnTo>
                <a:lnTo>
                  <a:pt x="3653345" y="802436"/>
                </a:lnTo>
                <a:lnTo>
                  <a:pt x="3640874" y="754964"/>
                </a:lnTo>
                <a:lnTo>
                  <a:pt x="3627450" y="707593"/>
                </a:lnTo>
                <a:lnTo>
                  <a:pt x="3613150" y="660336"/>
                </a:lnTo>
                <a:lnTo>
                  <a:pt x="3598062" y="613181"/>
                </a:lnTo>
                <a:lnTo>
                  <a:pt x="3582251" y="566166"/>
                </a:lnTo>
                <a:lnTo>
                  <a:pt x="3565791" y="519290"/>
                </a:lnTo>
                <a:lnTo>
                  <a:pt x="3548773" y="472554"/>
                </a:lnTo>
                <a:lnTo>
                  <a:pt x="3531273" y="425983"/>
                </a:lnTo>
                <a:lnTo>
                  <a:pt x="3495141" y="333336"/>
                </a:lnTo>
                <a:lnTo>
                  <a:pt x="3388741" y="73456"/>
                </a:lnTo>
                <a:lnTo>
                  <a:pt x="3415284" y="62484"/>
                </a:lnTo>
                <a:lnTo>
                  <a:pt x="3342132" y="0"/>
                </a:lnTo>
                <a:lnTo>
                  <a:pt x="3336036" y="95250"/>
                </a:lnTo>
                <a:lnTo>
                  <a:pt x="3356610" y="86753"/>
                </a:lnTo>
                <a:lnTo>
                  <a:pt x="3361918" y="84543"/>
                </a:lnTo>
                <a:lnTo>
                  <a:pt x="3471811" y="352806"/>
                </a:lnTo>
                <a:lnTo>
                  <a:pt x="3509162" y="448716"/>
                </a:lnTo>
                <a:lnTo>
                  <a:pt x="3527196" y="496976"/>
                </a:lnTo>
                <a:lnTo>
                  <a:pt x="3544684" y="545414"/>
                </a:lnTo>
                <a:lnTo>
                  <a:pt x="3561524" y="594004"/>
                </a:lnTo>
                <a:lnTo>
                  <a:pt x="3577615" y="642721"/>
                </a:lnTo>
                <a:lnTo>
                  <a:pt x="3592855" y="691553"/>
                </a:lnTo>
                <a:lnTo>
                  <a:pt x="3607155" y="740473"/>
                </a:lnTo>
                <a:lnTo>
                  <a:pt x="3620427" y="789444"/>
                </a:lnTo>
                <a:lnTo>
                  <a:pt x="3632555" y="838454"/>
                </a:lnTo>
                <a:lnTo>
                  <a:pt x="3643452" y="887476"/>
                </a:lnTo>
                <a:lnTo>
                  <a:pt x="3653028" y="936498"/>
                </a:lnTo>
                <a:lnTo>
                  <a:pt x="3661029" y="990142"/>
                </a:lnTo>
                <a:lnTo>
                  <a:pt x="3666502" y="1043622"/>
                </a:lnTo>
                <a:lnTo>
                  <a:pt x="3668776" y="1096987"/>
                </a:lnTo>
                <a:lnTo>
                  <a:pt x="3667214" y="1150239"/>
                </a:lnTo>
                <a:lnTo>
                  <a:pt x="3661168" y="1203426"/>
                </a:lnTo>
                <a:lnTo>
                  <a:pt x="3649980" y="1256538"/>
                </a:lnTo>
                <a:lnTo>
                  <a:pt x="3633495" y="1305064"/>
                </a:lnTo>
                <a:lnTo>
                  <a:pt x="3612667" y="1350645"/>
                </a:lnTo>
                <a:lnTo>
                  <a:pt x="3587864" y="1393482"/>
                </a:lnTo>
                <a:lnTo>
                  <a:pt x="3559492" y="1433753"/>
                </a:lnTo>
                <a:lnTo>
                  <a:pt x="3527920" y="1471663"/>
                </a:lnTo>
                <a:lnTo>
                  <a:pt x="3493554" y="1507388"/>
                </a:lnTo>
                <a:lnTo>
                  <a:pt x="3456787" y="1541132"/>
                </a:lnTo>
                <a:lnTo>
                  <a:pt x="3417989" y="1573085"/>
                </a:lnTo>
                <a:lnTo>
                  <a:pt x="3377565" y="1603438"/>
                </a:lnTo>
                <a:lnTo>
                  <a:pt x="3335909" y="1632369"/>
                </a:lnTo>
                <a:lnTo>
                  <a:pt x="3293402" y="1660080"/>
                </a:lnTo>
                <a:lnTo>
                  <a:pt x="3250425" y="1686763"/>
                </a:lnTo>
                <a:lnTo>
                  <a:pt x="3207397" y="1712595"/>
                </a:lnTo>
                <a:lnTo>
                  <a:pt x="3122676" y="1762506"/>
                </a:lnTo>
                <a:lnTo>
                  <a:pt x="3137154" y="1786890"/>
                </a:lnTo>
                <a:lnTo>
                  <a:pt x="3220301" y="1738172"/>
                </a:lnTo>
                <a:lnTo>
                  <a:pt x="3262515" y="1712874"/>
                </a:lnTo>
                <a:lnTo>
                  <a:pt x="3304679" y="1686750"/>
                </a:lnTo>
                <a:lnTo>
                  <a:pt x="3346462" y="1659623"/>
                </a:lnTo>
                <a:lnTo>
                  <a:pt x="3387509" y="1631365"/>
                </a:lnTo>
                <a:lnTo>
                  <a:pt x="3427463" y="1601800"/>
                </a:lnTo>
                <a:lnTo>
                  <a:pt x="3465982" y="1570774"/>
                </a:lnTo>
                <a:lnTo>
                  <a:pt x="3502710" y="1538135"/>
                </a:lnTo>
                <a:lnTo>
                  <a:pt x="3537305" y="1503730"/>
                </a:lnTo>
                <a:lnTo>
                  <a:pt x="3569424" y="1467383"/>
                </a:lnTo>
                <a:lnTo>
                  <a:pt x="3598697" y="1428953"/>
                </a:lnTo>
                <a:lnTo>
                  <a:pt x="3624783" y="1388275"/>
                </a:lnTo>
                <a:lnTo>
                  <a:pt x="3647338" y="1345196"/>
                </a:lnTo>
                <a:lnTo>
                  <a:pt x="3666007" y="1299565"/>
                </a:lnTo>
                <a:lnTo>
                  <a:pt x="3668776" y="1290294"/>
                </a:lnTo>
                <a:lnTo>
                  <a:pt x="3680460" y="1251204"/>
                </a:lnTo>
                <a:lnTo>
                  <a:pt x="3690505" y="1201585"/>
                </a:lnTo>
                <a:lnTo>
                  <a:pt x="3695979" y="1151089"/>
                </a:lnTo>
                <a:lnTo>
                  <a:pt x="3697478" y="1100061"/>
                </a:lnTo>
                <a:close/>
              </a:path>
            </a:pathLst>
          </a:custGeom>
          <a:solidFill>
            <a:srgbClr val="FF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796" y="595905"/>
            <a:ext cx="1846659" cy="175081"/>
          </a:xfrm>
          <a:prstGeom prst="rect">
            <a:avLst/>
          </a:prstGeom>
        </p:spPr>
        <p:txBody>
          <a:bodyPr vert="horz" wrap="square" lIns="0" tIns="5748" rIns="0" bIns="0" rtlCol="0">
            <a:spAutoFit/>
          </a:bodyPr>
          <a:lstStyle/>
          <a:p>
            <a:pPr marL="5748">
              <a:spcBef>
                <a:spcPts val="45"/>
              </a:spcBef>
              <a:tabLst>
                <a:tab pos="783168" algn="l"/>
                <a:tab pos="1093561" algn="l"/>
                <a:tab pos="1403666" algn="l"/>
              </a:tabLst>
            </a:pPr>
            <a:r>
              <a:rPr sz="1100" i="1" spc="-2" dirty="0">
                <a:latin typeface="Times New Roman"/>
                <a:cs typeface="Times New Roman"/>
              </a:rPr>
              <a:t>x</a:t>
            </a:r>
            <a:r>
              <a:rPr sz="1100" spc="-2" dirty="0">
                <a:latin typeface="Times New Roman"/>
                <a:cs typeface="Times New Roman"/>
              </a:rPr>
              <a:t>[</a:t>
            </a:r>
            <a:r>
              <a:rPr sz="1100" i="1" spc="-2" dirty="0">
                <a:latin typeface="Times New Roman"/>
                <a:cs typeface="Times New Roman"/>
              </a:rPr>
              <a:t>n</a:t>
            </a:r>
            <a:r>
              <a:rPr sz="1100" spc="-2" dirty="0">
                <a:latin typeface="Times New Roman"/>
                <a:cs typeface="Times New Roman"/>
              </a:rPr>
              <a:t>]: </a:t>
            </a:r>
            <a:r>
              <a:rPr sz="1100" dirty="0">
                <a:latin typeface="Times New Roman"/>
                <a:cs typeface="Times New Roman"/>
              </a:rPr>
              <a:t>…</a:t>
            </a:r>
            <a:r>
              <a:rPr sz="1100" spc="2" dirty="0">
                <a:latin typeface="Times New Roman"/>
                <a:cs typeface="Times New Roman"/>
              </a:rPr>
              <a:t> </a:t>
            </a:r>
            <a:r>
              <a:rPr sz="1100" spc="-2" dirty="0">
                <a:latin typeface="Times New Roman"/>
                <a:cs typeface="Times New Roman"/>
              </a:rPr>
              <a:t>0.75	1.27	1.78	2.11</a:t>
            </a:r>
            <a:r>
              <a:rPr sz="1100" spc="-36" dirty="0">
                <a:latin typeface="Times New Roman"/>
                <a:cs typeface="Times New Roman"/>
              </a:rPr>
              <a:t> </a:t>
            </a:r>
            <a:r>
              <a:rPr sz="1100" dirty="0">
                <a:latin typeface="Times New Roman"/>
                <a:cs typeface="Times New Roman"/>
              </a:rPr>
              <a:t>…</a:t>
            </a:r>
            <a:endParaRPr sz="1100">
              <a:latin typeface="Times New Roman"/>
              <a:cs typeface="Times New Roman"/>
            </a:endParaRPr>
          </a:p>
        </p:txBody>
      </p:sp>
      <p:grpSp>
        <p:nvGrpSpPr>
          <p:cNvPr id="3" name="object 3"/>
          <p:cNvGrpSpPr/>
          <p:nvPr/>
        </p:nvGrpSpPr>
        <p:grpSpPr>
          <a:xfrm>
            <a:off x="2526824" y="283985"/>
            <a:ext cx="1317255" cy="1279686"/>
            <a:chOff x="5513070" y="637794"/>
            <a:chExt cx="2874010" cy="2874010"/>
          </a:xfrm>
        </p:grpSpPr>
        <p:pic>
          <p:nvPicPr>
            <p:cNvPr id="4" name="object 4"/>
            <p:cNvPicPr/>
            <p:nvPr/>
          </p:nvPicPr>
          <p:blipFill>
            <a:blip r:embed="rId2" cstate="print"/>
            <a:stretch>
              <a:fillRect/>
            </a:stretch>
          </p:blipFill>
          <p:spPr>
            <a:xfrm>
              <a:off x="7829359" y="1039939"/>
              <a:ext cx="133730" cy="132969"/>
            </a:xfrm>
            <a:prstGeom prst="rect">
              <a:avLst/>
            </a:prstGeom>
          </p:spPr>
        </p:pic>
        <p:pic>
          <p:nvPicPr>
            <p:cNvPr id="5" name="object 5"/>
            <p:cNvPicPr/>
            <p:nvPr/>
          </p:nvPicPr>
          <p:blipFill>
            <a:blip r:embed="rId3" cstate="print"/>
            <a:stretch>
              <a:fillRect/>
            </a:stretch>
          </p:blipFill>
          <p:spPr>
            <a:xfrm>
              <a:off x="7300531" y="1598485"/>
              <a:ext cx="133730" cy="133731"/>
            </a:xfrm>
            <a:prstGeom prst="rect">
              <a:avLst/>
            </a:prstGeom>
          </p:spPr>
        </p:pic>
        <p:pic>
          <p:nvPicPr>
            <p:cNvPr id="6" name="object 6"/>
            <p:cNvPicPr/>
            <p:nvPr/>
          </p:nvPicPr>
          <p:blipFill>
            <a:blip r:embed="rId4" cstate="print"/>
            <a:stretch>
              <a:fillRect/>
            </a:stretch>
          </p:blipFill>
          <p:spPr>
            <a:xfrm>
              <a:off x="6286309" y="2631757"/>
              <a:ext cx="133730" cy="133731"/>
            </a:xfrm>
            <a:prstGeom prst="rect">
              <a:avLst/>
            </a:prstGeom>
          </p:spPr>
        </p:pic>
        <p:pic>
          <p:nvPicPr>
            <p:cNvPr id="7" name="object 7"/>
            <p:cNvPicPr/>
            <p:nvPr/>
          </p:nvPicPr>
          <p:blipFill>
            <a:blip r:embed="rId5" cstate="print"/>
            <a:stretch>
              <a:fillRect/>
            </a:stretch>
          </p:blipFill>
          <p:spPr>
            <a:xfrm>
              <a:off x="5778817" y="3188017"/>
              <a:ext cx="132969" cy="132969"/>
            </a:xfrm>
            <a:prstGeom prst="rect">
              <a:avLst/>
            </a:prstGeom>
          </p:spPr>
        </p:pic>
        <p:sp>
          <p:nvSpPr>
            <p:cNvPr id="8" name="object 8"/>
            <p:cNvSpPr/>
            <p:nvPr/>
          </p:nvSpPr>
          <p:spPr>
            <a:xfrm>
              <a:off x="6840474" y="637794"/>
              <a:ext cx="76200" cy="2874010"/>
            </a:xfrm>
            <a:custGeom>
              <a:avLst/>
              <a:gdLst/>
              <a:ahLst/>
              <a:cxnLst/>
              <a:rect l="l" t="t" r="r" b="b"/>
              <a:pathLst>
                <a:path w="76200" h="2874010">
                  <a:moveTo>
                    <a:pt x="76200" y="76200"/>
                  </a:moveTo>
                  <a:lnTo>
                    <a:pt x="38100" y="0"/>
                  </a:lnTo>
                  <a:lnTo>
                    <a:pt x="0" y="76200"/>
                  </a:lnTo>
                  <a:lnTo>
                    <a:pt x="33527" y="76200"/>
                  </a:lnTo>
                  <a:lnTo>
                    <a:pt x="33527" y="64008"/>
                  </a:lnTo>
                  <a:lnTo>
                    <a:pt x="35051" y="60198"/>
                  </a:lnTo>
                  <a:lnTo>
                    <a:pt x="38100" y="59436"/>
                  </a:lnTo>
                  <a:lnTo>
                    <a:pt x="41909" y="60198"/>
                  </a:lnTo>
                  <a:lnTo>
                    <a:pt x="42672" y="64008"/>
                  </a:lnTo>
                  <a:lnTo>
                    <a:pt x="42672" y="76200"/>
                  </a:lnTo>
                  <a:lnTo>
                    <a:pt x="76200" y="76200"/>
                  </a:lnTo>
                  <a:close/>
                </a:path>
                <a:path w="76200" h="2874010">
                  <a:moveTo>
                    <a:pt x="42672" y="76200"/>
                  </a:moveTo>
                  <a:lnTo>
                    <a:pt x="42672" y="64008"/>
                  </a:lnTo>
                  <a:lnTo>
                    <a:pt x="41909" y="60198"/>
                  </a:lnTo>
                  <a:lnTo>
                    <a:pt x="38100" y="59436"/>
                  </a:lnTo>
                  <a:lnTo>
                    <a:pt x="35051" y="60198"/>
                  </a:lnTo>
                  <a:lnTo>
                    <a:pt x="33527" y="64008"/>
                  </a:lnTo>
                  <a:lnTo>
                    <a:pt x="33527" y="76200"/>
                  </a:lnTo>
                  <a:lnTo>
                    <a:pt x="42672" y="76200"/>
                  </a:lnTo>
                  <a:close/>
                </a:path>
                <a:path w="76200" h="2874010">
                  <a:moveTo>
                    <a:pt x="42672" y="2868930"/>
                  </a:moveTo>
                  <a:lnTo>
                    <a:pt x="42672" y="76200"/>
                  </a:lnTo>
                  <a:lnTo>
                    <a:pt x="33527" y="76200"/>
                  </a:lnTo>
                  <a:lnTo>
                    <a:pt x="33527" y="2868930"/>
                  </a:lnTo>
                  <a:lnTo>
                    <a:pt x="35051" y="2872740"/>
                  </a:lnTo>
                  <a:lnTo>
                    <a:pt x="38100" y="2873502"/>
                  </a:lnTo>
                  <a:lnTo>
                    <a:pt x="41909" y="2872740"/>
                  </a:lnTo>
                  <a:lnTo>
                    <a:pt x="42672" y="2868930"/>
                  </a:lnTo>
                  <a:close/>
                </a:path>
              </a:pathLst>
            </a:custGeom>
            <a:solidFill>
              <a:srgbClr val="000000"/>
            </a:solidFill>
          </p:spPr>
          <p:txBody>
            <a:bodyPr wrap="square" lIns="0" tIns="0" rIns="0" bIns="0" rtlCol="0"/>
            <a:lstStyle/>
            <a:p>
              <a:endParaRPr/>
            </a:p>
          </p:txBody>
        </p:sp>
        <p:sp>
          <p:nvSpPr>
            <p:cNvPr id="9" name="object 9"/>
            <p:cNvSpPr/>
            <p:nvPr/>
          </p:nvSpPr>
          <p:spPr>
            <a:xfrm>
              <a:off x="6783324" y="1074420"/>
              <a:ext cx="168910" cy="2200910"/>
            </a:xfrm>
            <a:custGeom>
              <a:avLst/>
              <a:gdLst/>
              <a:ahLst/>
              <a:cxnLst/>
              <a:rect l="l" t="t" r="r" b="b"/>
              <a:pathLst>
                <a:path w="168909" h="2200910">
                  <a:moveTo>
                    <a:pt x="168401" y="550926"/>
                  </a:moveTo>
                  <a:lnTo>
                    <a:pt x="0" y="550926"/>
                  </a:lnTo>
                </a:path>
                <a:path w="168909" h="2200910">
                  <a:moveTo>
                    <a:pt x="168401" y="0"/>
                  </a:moveTo>
                  <a:lnTo>
                    <a:pt x="0" y="0"/>
                  </a:lnTo>
                </a:path>
                <a:path w="168909" h="2200910">
                  <a:moveTo>
                    <a:pt x="168401" y="1651254"/>
                  </a:moveTo>
                  <a:lnTo>
                    <a:pt x="0" y="1651254"/>
                  </a:lnTo>
                </a:path>
                <a:path w="168909" h="2200910">
                  <a:moveTo>
                    <a:pt x="168401" y="2200656"/>
                  </a:moveTo>
                  <a:lnTo>
                    <a:pt x="0" y="2200656"/>
                  </a:lnTo>
                </a:path>
              </a:pathLst>
            </a:custGeom>
            <a:ln w="9525">
              <a:solidFill>
                <a:srgbClr val="000000"/>
              </a:solidFill>
            </a:ln>
          </p:spPr>
          <p:txBody>
            <a:bodyPr wrap="square" lIns="0" tIns="0" rIns="0" bIns="0" rtlCol="0"/>
            <a:lstStyle/>
            <a:p>
              <a:endParaRPr/>
            </a:p>
          </p:txBody>
        </p:sp>
        <p:sp>
          <p:nvSpPr>
            <p:cNvPr id="10" name="object 10"/>
            <p:cNvSpPr/>
            <p:nvPr/>
          </p:nvSpPr>
          <p:spPr>
            <a:xfrm>
              <a:off x="5513070" y="2035302"/>
              <a:ext cx="2874010" cy="76200"/>
            </a:xfrm>
            <a:custGeom>
              <a:avLst/>
              <a:gdLst/>
              <a:ahLst/>
              <a:cxnLst/>
              <a:rect l="l" t="t" r="r" b="b"/>
              <a:pathLst>
                <a:path w="2874009" h="76200">
                  <a:moveTo>
                    <a:pt x="2814828" y="38099"/>
                  </a:moveTo>
                  <a:lnTo>
                    <a:pt x="2813304" y="34289"/>
                  </a:lnTo>
                  <a:lnTo>
                    <a:pt x="2810255" y="33527"/>
                  </a:lnTo>
                  <a:lnTo>
                    <a:pt x="5333" y="33527"/>
                  </a:lnTo>
                  <a:lnTo>
                    <a:pt x="1524" y="34289"/>
                  </a:lnTo>
                  <a:lnTo>
                    <a:pt x="0" y="38099"/>
                  </a:lnTo>
                  <a:lnTo>
                    <a:pt x="1524" y="41147"/>
                  </a:lnTo>
                  <a:lnTo>
                    <a:pt x="5333" y="42671"/>
                  </a:lnTo>
                  <a:lnTo>
                    <a:pt x="2810255" y="42671"/>
                  </a:lnTo>
                  <a:lnTo>
                    <a:pt x="2813304" y="41147"/>
                  </a:lnTo>
                  <a:lnTo>
                    <a:pt x="2814828" y="38099"/>
                  </a:lnTo>
                  <a:close/>
                </a:path>
                <a:path w="2874009" h="76200">
                  <a:moveTo>
                    <a:pt x="2873502" y="38099"/>
                  </a:moveTo>
                  <a:lnTo>
                    <a:pt x="2797302" y="0"/>
                  </a:lnTo>
                  <a:lnTo>
                    <a:pt x="2797302" y="33527"/>
                  </a:lnTo>
                  <a:lnTo>
                    <a:pt x="2810255" y="33527"/>
                  </a:lnTo>
                  <a:lnTo>
                    <a:pt x="2813304" y="34289"/>
                  </a:lnTo>
                  <a:lnTo>
                    <a:pt x="2814828" y="38099"/>
                  </a:lnTo>
                  <a:lnTo>
                    <a:pt x="2814828" y="67436"/>
                  </a:lnTo>
                  <a:lnTo>
                    <a:pt x="2873502" y="38099"/>
                  </a:lnTo>
                  <a:close/>
                </a:path>
                <a:path w="2874009" h="76200">
                  <a:moveTo>
                    <a:pt x="2814828" y="67436"/>
                  </a:moveTo>
                  <a:lnTo>
                    <a:pt x="2814828" y="38099"/>
                  </a:lnTo>
                  <a:lnTo>
                    <a:pt x="2813304" y="41147"/>
                  </a:lnTo>
                  <a:lnTo>
                    <a:pt x="2810255" y="42671"/>
                  </a:lnTo>
                  <a:lnTo>
                    <a:pt x="2797302" y="42671"/>
                  </a:lnTo>
                  <a:lnTo>
                    <a:pt x="2797302" y="76199"/>
                  </a:lnTo>
                  <a:lnTo>
                    <a:pt x="2814828" y="67436"/>
                  </a:lnTo>
                  <a:close/>
                </a:path>
              </a:pathLst>
            </a:custGeom>
            <a:solidFill>
              <a:srgbClr val="000000"/>
            </a:solidFill>
          </p:spPr>
          <p:txBody>
            <a:bodyPr wrap="square" lIns="0" tIns="0" rIns="0" bIns="0" rtlCol="0"/>
            <a:lstStyle/>
            <a:p>
              <a:endParaRPr/>
            </a:p>
          </p:txBody>
        </p:sp>
        <p:sp>
          <p:nvSpPr>
            <p:cNvPr id="11" name="object 11"/>
            <p:cNvSpPr/>
            <p:nvPr/>
          </p:nvSpPr>
          <p:spPr>
            <a:xfrm>
              <a:off x="5751576" y="1978152"/>
              <a:ext cx="2200275" cy="168910"/>
            </a:xfrm>
            <a:custGeom>
              <a:avLst/>
              <a:gdLst/>
              <a:ahLst/>
              <a:cxnLst/>
              <a:rect l="l" t="t" r="r" b="b"/>
              <a:pathLst>
                <a:path w="2200275" h="168910">
                  <a:moveTo>
                    <a:pt x="1648968" y="168401"/>
                  </a:moveTo>
                  <a:lnTo>
                    <a:pt x="1648968" y="0"/>
                  </a:lnTo>
                </a:path>
                <a:path w="2200275" h="168910">
                  <a:moveTo>
                    <a:pt x="2199894" y="168401"/>
                  </a:moveTo>
                  <a:lnTo>
                    <a:pt x="2199894" y="0"/>
                  </a:lnTo>
                </a:path>
                <a:path w="2200275" h="168910">
                  <a:moveTo>
                    <a:pt x="549401" y="168401"/>
                  </a:moveTo>
                  <a:lnTo>
                    <a:pt x="549401" y="0"/>
                  </a:lnTo>
                </a:path>
                <a:path w="2200275" h="168910">
                  <a:moveTo>
                    <a:pt x="0" y="168401"/>
                  </a:moveTo>
                  <a:lnTo>
                    <a:pt x="0" y="0"/>
                  </a:lnTo>
                </a:path>
              </a:pathLst>
            </a:custGeom>
            <a:ln w="9525">
              <a:solidFill>
                <a:srgbClr val="000000"/>
              </a:solidFill>
            </a:ln>
          </p:spPr>
          <p:txBody>
            <a:bodyPr wrap="square" lIns="0" tIns="0" rIns="0" bIns="0" rtlCol="0"/>
            <a:lstStyle/>
            <a:p>
              <a:endParaRPr/>
            </a:p>
          </p:txBody>
        </p:sp>
      </p:grpSp>
      <p:sp>
        <p:nvSpPr>
          <p:cNvPr id="12" name="object 12"/>
          <p:cNvSpPr txBox="1"/>
          <p:nvPr/>
        </p:nvSpPr>
        <p:spPr>
          <a:xfrm>
            <a:off x="3373173" y="943337"/>
            <a:ext cx="58499" cy="113526"/>
          </a:xfrm>
          <a:prstGeom prst="rect">
            <a:avLst/>
          </a:prstGeom>
        </p:spPr>
        <p:txBody>
          <a:bodyPr vert="horz" wrap="square" lIns="0" tIns="5748" rIns="0" bIns="0" rtlCol="0">
            <a:spAutoFit/>
          </a:bodyPr>
          <a:lstStyle/>
          <a:p>
            <a:pPr marL="5748">
              <a:spcBef>
                <a:spcPts val="45"/>
              </a:spcBef>
            </a:pPr>
            <a:r>
              <a:rPr sz="700" dirty="0">
                <a:latin typeface="Times New Roman"/>
                <a:cs typeface="Times New Roman"/>
              </a:rPr>
              <a:t>1</a:t>
            </a:r>
            <a:endParaRPr sz="700">
              <a:latin typeface="Times New Roman"/>
              <a:cs typeface="Times New Roman"/>
            </a:endParaRPr>
          </a:p>
        </p:txBody>
      </p:sp>
      <p:sp>
        <p:nvSpPr>
          <p:cNvPr id="13" name="object 13"/>
          <p:cNvSpPr txBox="1"/>
          <p:nvPr/>
        </p:nvSpPr>
        <p:spPr>
          <a:xfrm>
            <a:off x="3617646" y="943337"/>
            <a:ext cx="58499" cy="113526"/>
          </a:xfrm>
          <a:prstGeom prst="rect">
            <a:avLst/>
          </a:prstGeom>
        </p:spPr>
        <p:txBody>
          <a:bodyPr vert="horz" wrap="square" lIns="0" tIns="5748" rIns="0" bIns="0" rtlCol="0">
            <a:spAutoFit/>
          </a:bodyPr>
          <a:lstStyle/>
          <a:p>
            <a:pPr marL="5748">
              <a:spcBef>
                <a:spcPts val="45"/>
              </a:spcBef>
            </a:pPr>
            <a:r>
              <a:rPr sz="700" dirty="0">
                <a:latin typeface="Times New Roman"/>
                <a:cs typeface="Times New Roman"/>
              </a:rPr>
              <a:t>2</a:t>
            </a:r>
            <a:endParaRPr sz="700">
              <a:latin typeface="Times New Roman"/>
              <a:cs typeface="Times New Roman"/>
            </a:endParaRPr>
          </a:p>
        </p:txBody>
      </p:sp>
      <p:sp>
        <p:nvSpPr>
          <p:cNvPr id="14" name="object 14"/>
          <p:cNvSpPr txBox="1"/>
          <p:nvPr/>
        </p:nvSpPr>
        <p:spPr>
          <a:xfrm>
            <a:off x="3039283" y="1142844"/>
            <a:ext cx="89641" cy="359747"/>
          </a:xfrm>
          <a:prstGeom prst="rect">
            <a:avLst/>
          </a:prstGeom>
        </p:spPr>
        <p:txBody>
          <a:bodyPr vert="horz" wrap="square" lIns="0" tIns="5748" rIns="0" bIns="0" rtlCol="0">
            <a:spAutoFit/>
          </a:bodyPr>
          <a:lstStyle/>
          <a:p>
            <a:pPr marL="5748">
              <a:spcBef>
                <a:spcPts val="45"/>
              </a:spcBef>
            </a:pPr>
            <a:r>
              <a:rPr sz="700" dirty="0">
                <a:latin typeface="Times New Roman"/>
                <a:cs typeface="Times New Roman"/>
              </a:rPr>
              <a:t>-1</a:t>
            </a:r>
            <a:endParaRPr sz="700">
              <a:latin typeface="Times New Roman"/>
              <a:cs typeface="Times New Roman"/>
            </a:endParaRPr>
          </a:p>
          <a:p>
            <a:pPr>
              <a:spcBef>
                <a:spcPts val="16"/>
              </a:spcBef>
            </a:pPr>
            <a:endParaRPr sz="900">
              <a:latin typeface="Times New Roman"/>
              <a:cs typeface="Times New Roman"/>
            </a:endParaRPr>
          </a:p>
          <a:p>
            <a:pPr marL="5748">
              <a:spcBef>
                <a:spcPts val="2"/>
              </a:spcBef>
            </a:pPr>
            <a:r>
              <a:rPr sz="700" dirty="0">
                <a:latin typeface="Times New Roman"/>
                <a:cs typeface="Times New Roman"/>
              </a:rPr>
              <a:t>-2</a:t>
            </a:r>
            <a:endParaRPr sz="700">
              <a:latin typeface="Times New Roman"/>
              <a:cs typeface="Times New Roman"/>
            </a:endParaRPr>
          </a:p>
        </p:txBody>
      </p:sp>
      <p:sp>
        <p:nvSpPr>
          <p:cNvPr id="15" name="object 15"/>
          <p:cNvSpPr txBox="1"/>
          <p:nvPr/>
        </p:nvSpPr>
        <p:spPr>
          <a:xfrm>
            <a:off x="2857324" y="960984"/>
            <a:ext cx="89641" cy="113526"/>
          </a:xfrm>
          <a:prstGeom prst="rect">
            <a:avLst/>
          </a:prstGeom>
        </p:spPr>
        <p:txBody>
          <a:bodyPr vert="horz" wrap="square" lIns="0" tIns="5748" rIns="0" bIns="0" rtlCol="0">
            <a:spAutoFit/>
          </a:bodyPr>
          <a:lstStyle/>
          <a:p>
            <a:pPr marL="5748">
              <a:spcBef>
                <a:spcPts val="45"/>
              </a:spcBef>
            </a:pPr>
            <a:r>
              <a:rPr sz="700" dirty="0">
                <a:latin typeface="Times New Roman"/>
                <a:cs typeface="Times New Roman"/>
              </a:rPr>
              <a:t>-1</a:t>
            </a:r>
            <a:endParaRPr sz="700">
              <a:latin typeface="Times New Roman"/>
              <a:cs typeface="Times New Roman"/>
            </a:endParaRPr>
          </a:p>
        </p:txBody>
      </p:sp>
      <p:sp>
        <p:nvSpPr>
          <p:cNvPr id="16" name="object 16"/>
          <p:cNvSpPr txBox="1"/>
          <p:nvPr/>
        </p:nvSpPr>
        <p:spPr>
          <a:xfrm>
            <a:off x="2593288" y="957587"/>
            <a:ext cx="89641" cy="113526"/>
          </a:xfrm>
          <a:prstGeom prst="rect">
            <a:avLst/>
          </a:prstGeom>
        </p:spPr>
        <p:txBody>
          <a:bodyPr vert="horz" wrap="square" lIns="0" tIns="5748" rIns="0" bIns="0" rtlCol="0">
            <a:spAutoFit/>
          </a:bodyPr>
          <a:lstStyle/>
          <a:p>
            <a:pPr marL="5748">
              <a:spcBef>
                <a:spcPts val="45"/>
              </a:spcBef>
            </a:pPr>
            <a:r>
              <a:rPr sz="700" dirty="0">
                <a:latin typeface="Times New Roman"/>
                <a:cs typeface="Times New Roman"/>
              </a:rPr>
              <a:t>-2</a:t>
            </a:r>
            <a:endParaRPr sz="700">
              <a:latin typeface="Times New Roman"/>
              <a:cs typeface="Times New Roman"/>
            </a:endParaRPr>
          </a:p>
        </p:txBody>
      </p:sp>
      <p:sp>
        <p:nvSpPr>
          <p:cNvPr id="17" name="object 17"/>
          <p:cNvSpPr/>
          <p:nvPr/>
        </p:nvSpPr>
        <p:spPr>
          <a:xfrm>
            <a:off x="2326354" y="235127"/>
            <a:ext cx="1786996" cy="1610776"/>
          </a:xfrm>
          <a:custGeom>
            <a:avLst/>
            <a:gdLst/>
            <a:ahLst/>
            <a:cxnLst/>
            <a:rect l="l" t="t" r="r" b="b"/>
            <a:pathLst>
              <a:path w="3898900" h="3617595">
                <a:moveTo>
                  <a:pt x="717041" y="593598"/>
                </a:moveTo>
                <a:lnTo>
                  <a:pt x="3054095" y="2657094"/>
                </a:lnTo>
              </a:path>
              <a:path w="3898900" h="3617595">
                <a:moveTo>
                  <a:pt x="1562099" y="0"/>
                </a:moveTo>
                <a:lnTo>
                  <a:pt x="3898391" y="2063496"/>
                </a:lnTo>
              </a:path>
              <a:path w="3898900" h="3617595">
                <a:moveTo>
                  <a:pt x="0" y="1554480"/>
                </a:moveTo>
                <a:lnTo>
                  <a:pt x="2336291" y="3617214"/>
                </a:lnTo>
              </a:path>
            </a:pathLst>
          </a:custGeom>
          <a:ln w="9525">
            <a:solidFill>
              <a:srgbClr val="000000"/>
            </a:solidFill>
            <a:prstDash val="dash"/>
          </a:ln>
        </p:spPr>
        <p:txBody>
          <a:bodyPr wrap="square" lIns="0" tIns="0" rIns="0" bIns="0" rtlCol="0"/>
          <a:lstStyle/>
          <a:p>
            <a:endParaRPr/>
          </a:p>
        </p:txBody>
      </p:sp>
      <p:sp>
        <p:nvSpPr>
          <p:cNvPr id="18" name="object 18"/>
          <p:cNvSpPr txBox="1"/>
          <p:nvPr/>
        </p:nvSpPr>
        <p:spPr>
          <a:xfrm>
            <a:off x="3792273" y="974552"/>
            <a:ext cx="73925" cy="174168"/>
          </a:xfrm>
          <a:prstGeom prst="rect">
            <a:avLst/>
          </a:prstGeom>
        </p:spPr>
        <p:txBody>
          <a:bodyPr vert="horz" wrap="square" lIns="0" tIns="5748" rIns="0" bIns="0" rtlCol="0">
            <a:spAutoFit/>
          </a:bodyPr>
          <a:lstStyle/>
          <a:p>
            <a:pPr marL="5748">
              <a:spcBef>
                <a:spcPts val="45"/>
              </a:spcBef>
            </a:pPr>
            <a:r>
              <a:rPr sz="1100" i="1" dirty="0">
                <a:latin typeface="Times New Roman"/>
                <a:cs typeface="Times New Roman"/>
              </a:rPr>
              <a:t>x</a:t>
            </a:r>
            <a:endParaRPr sz="1100">
              <a:latin typeface="Times New Roman"/>
              <a:cs typeface="Times New Roman"/>
            </a:endParaRPr>
          </a:p>
        </p:txBody>
      </p:sp>
      <p:sp>
        <p:nvSpPr>
          <p:cNvPr id="19" name="object 19"/>
          <p:cNvSpPr txBox="1"/>
          <p:nvPr/>
        </p:nvSpPr>
        <p:spPr>
          <a:xfrm>
            <a:off x="3854090" y="1053606"/>
            <a:ext cx="58499" cy="113526"/>
          </a:xfrm>
          <a:prstGeom prst="rect">
            <a:avLst/>
          </a:prstGeom>
        </p:spPr>
        <p:txBody>
          <a:bodyPr vert="horz" wrap="square" lIns="0" tIns="5748" rIns="0" bIns="0" rtlCol="0">
            <a:spAutoFit/>
          </a:bodyPr>
          <a:lstStyle/>
          <a:p>
            <a:pPr marL="5748">
              <a:spcBef>
                <a:spcPts val="45"/>
              </a:spcBef>
            </a:pPr>
            <a:r>
              <a:rPr sz="700" dirty="0">
                <a:latin typeface="Times New Roman"/>
                <a:cs typeface="Times New Roman"/>
              </a:rPr>
              <a:t>1</a:t>
            </a:r>
            <a:endParaRPr sz="700">
              <a:latin typeface="Times New Roman"/>
              <a:cs typeface="Times New Roman"/>
            </a:endParaRPr>
          </a:p>
        </p:txBody>
      </p:sp>
      <p:sp>
        <p:nvSpPr>
          <p:cNvPr id="20" name="object 20"/>
          <p:cNvSpPr txBox="1"/>
          <p:nvPr/>
        </p:nvSpPr>
        <p:spPr>
          <a:xfrm>
            <a:off x="2901569" y="146424"/>
            <a:ext cx="220610" cy="649100"/>
          </a:xfrm>
          <a:prstGeom prst="rect">
            <a:avLst/>
          </a:prstGeom>
        </p:spPr>
        <p:txBody>
          <a:bodyPr vert="horz" wrap="square" lIns="0" tIns="73862" rIns="0" bIns="0" rtlCol="0">
            <a:spAutoFit/>
          </a:bodyPr>
          <a:lstStyle/>
          <a:p>
            <a:pPr marL="17244">
              <a:spcBef>
                <a:spcPts val="582"/>
              </a:spcBef>
            </a:pPr>
            <a:r>
              <a:rPr sz="1100" i="1" spc="-2" dirty="0">
                <a:latin typeface="Times New Roman"/>
                <a:cs typeface="Times New Roman"/>
              </a:rPr>
              <a:t>x</a:t>
            </a:r>
            <a:r>
              <a:rPr sz="1100" spc="-3" baseline="-20833" dirty="0">
                <a:latin typeface="Times New Roman"/>
                <a:cs typeface="Times New Roman"/>
              </a:rPr>
              <a:t>2</a:t>
            </a:r>
            <a:endParaRPr sz="1100" baseline="-20833">
              <a:latin typeface="Times New Roman"/>
              <a:cs typeface="Times New Roman"/>
            </a:endParaRPr>
          </a:p>
          <a:p>
            <a:pPr marL="154334">
              <a:spcBef>
                <a:spcPts val="360"/>
              </a:spcBef>
            </a:pPr>
            <a:r>
              <a:rPr sz="700" dirty="0">
                <a:latin typeface="Times New Roman"/>
                <a:cs typeface="Times New Roman"/>
              </a:rPr>
              <a:t>2</a:t>
            </a:r>
            <a:endParaRPr sz="700">
              <a:latin typeface="Times New Roman"/>
              <a:cs typeface="Times New Roman"/>
            </a:endParaRPr>
          </a:p>
          <a:p>
            <a:pPr>
              <a:spcBef>
                <a:spcPts val="7"/>
              </a:spcBef>
            </a:pPr>
            <a:endParaRPr sz="900">
              <a:latin typeface="Times New Roman"/>
              <a:cs typeface="Times New Roman"/>
            </a:endParaRPr>
          </a:p>
          <a:p>
            <a:pPr marL="154334"/>
            <a:r>
              <a:rPr sz="700" dirty="0">
                <a:latin typeface="Times New Roman"/>
                <a:cs typeface="Times New Roman"/>
              </a:rPr>
              <a:t>1</a:t>
            </a:r>
            <a:endParaRPr sz="700">
              <a:latin typeface="Times New Roman"/>
              <a:cs typeface="Times New Roman"/>
            </a:endParaRPr>
          </a:p>
        </p:txBody>
      </p:sp>
      <p:sp>
        <p:nvSpPr>
          <p:cNvPr id="21" name="object 21"/>
          <p:cNvSpPr/>
          <p:nvPr/>
        </p:nvSpPr>
        <p:spPr>
          <a:xfrm>
            <a:off x="1474883" y="768490"/>
            <a:ext cx="565494" cy="103200"/>
          </a:xfrm>
          <a:custGeom>
            <a:avLst/>
            <a:gdLst/>
            <a:ahLst/>
            <a:cxnLst/>
            <a:rect l="l" t="t" r="r" b="b"/>
            <a:pathLst>
              <a:path w="1233804" h="231775">
                <a:moveTo>
                  <a:pt x="1233677" y="0"/>
                </a:moveTo>
                <a:lnTo>
                  <a:pt x="1225534" y="45100"/>
                </a:lnTo>
                <a:lnTo>
                  <a:pt x="1203388" y="81915"/>
                </a:lnTo>
                <a:lnTo>
                  <a:pt x="1170670" y="106727"/>
                </a:lnTo>
                <a:lnTo>
                  <a:pt x="1130808" y="115824"/>
                </a:lnTo>
                <a:lnTo>
                  <a:pt x="719327" y="115824"/>
                </a:lnTo>
                <a:lnTo>
                  <a:pt x="679465" y="124920"/>
                </a:lnTo>
                <a:lnTo>
                  <a:pt x="646747" y="149732"/>
                </a:lnTo>
                <a:lnTo>
                  <a:pt x="624601" y="186547"/>
                </a:lnTo>
                <a:lnTo>
                  <a:pt x="616458" y="231647"/>
                </a:lnTo>
                <a:lnTo>
                  <a:pt x="608421" y="186547"/>
                </a:lnTo>
                <a:lnTo>
                  <a:pt x="586454" y="149733"/>
                </a:lnTo>
                <a:lnTo>
                  <a:pt x="553771" y="124920"/>
                </a:lnTo>
                <a:lnTo>
                  <a:pt x="513588" y="115824"/>
                </a:lnTo>
                <a:lnTo>
                  <a:pt x="102870" y="115824"/>
                </a:lnTo>
                <a:lnTo>
                  <a:pt x="62686" y="106727"/>
                </a:lnTo>
                <a:lnTo>
                  <a:pt x="30003" y="81914"/>
                </a:lnTo>
                <a:lnTo>
                  <a:pt x="8036" y="45100"/>
                </a:lnTo>
                <a:lnTo>
                  <a:pt x="0" y="0"/>
                </a:lnTo>
              </a:path>
            </a:pathLst>
          </a:custGeom>
          <a:ln w="28575">
            <a:solidFill>
              <a:srgbClr val="FF0000"/>
            </a:solidFill>
          </a:ln>
        </p:spPr>
        <p:txBody>
          <a:bodyPr wrap="square" lIns="0" tIns="0" rIns="0" bIns="0" rtlCol="0"/>
          <a:lstStyle/>
          <a:p>
            <a:endParaRPr/>
          </a:p>
        </p:txBody>
      </p:sp>
      <p:grpSp>
        <p:nvGrpSpPr>
          <p:cNvPr id="22" name="object 22"/>
          <p:cNvGrpSpPr/>
          <p:nvPr/>
        </p:nvGrpSpPr>
        <p:grpSpPr>
          <a:xfrm>
            <a:off x="523264" y="762128"/>
            <a:ext cx="1050369" cy="2329220"/>
            <a:chOff x="1141666" y="1711642"/>
            <a:chExt cx="2291715" cy="5231130"/>
          </a:xfrm>
        </p:grpSpPr>
        <p:sp>
          <p:nvSpPr>
            <p:cNvPr id="23" name="object 23"/>
            <p:cNvSpPr/>
            <p:nvPr/>
          </p:nvSpPr>
          <p:spPr>
            <a:xfrm>
              <a:off x="1798319" y="1725929"/>
              <a:ext cx="1233805" cy="231775"/>
            </a:xfrm>
            <a:custGeom>
              <a:avLst/>
              <a:gdLst/>
              <a:ahLst/>
              <a:cxnLst/>
              <a:rect l="l" t="t" r="r" b="b"/>
              <a:pathLst>
                <a:path w="1233805" h="231775">
                  <a:moveTo>
                    <a:pt x="1233678" y="0"/>
                  </a:moveTo>
                  <a:lnTo>
                    <a:pt x="1225641" y="45100"/>
                  </a:lnTo>
                  <a:lnTo>
                    <a:pt x="1203674" y="81915"/>
                  </a:lnTo>
                  <a:lnTo>
                    <a:pt x="1170991" y="106727"/>
                  </a:lnTo>
                  <a:lnTo>
                    <a:pt x="1130808" y="115824"/>
                  </a:lnTo>
                  <a:lnTo>
                    <a:pt x="720090" y="115824"/>
                  </a:lnTo>
                  <a:lnTo>
                    <a:pt x="679906" y="124920"/>
                  </a:lnTo>
                  <a:lnTo>
                    <a:pt x="647223" y="149733"/>
                  </a:lnTo>
                  <a:lnTo>
                    <a:pt x="625256" y="186547"/>
                  </a:lnTo>
                  <a:lnTo>
                    <a:pt x="617219" y="231648"/>
                  </a:lnTo>
                  <a:lnTo>
                    <a:pt x="609076" y="186547"/>
                  </a:lnTo>
                  <a:lnTo>
                    <a:pt x="586930" y="149733"/>
                  </a:lnTo>
                  <a:lnTo>
                    <a:pt x="554212" y="124920"/>
                  </a:lnTo>
                  <a:lnTo>
                    <a:pt x="514350" y="115824"/>
                  </a:lnTo>
                  <a:lnTo>
                    <a:pt x="102869" y="115824"/>
                  </a:lnTo>
                  <a:lnTo>
                    <a:pt x="63007" y="106727"/>
                  </a:lnTo>
                  <a:lnTo>
                    <a:pt x="30289" y="81915"/>
                  </a:lnTo>
                  <a:lnTo>
                    <a:pt x="8143" y="45100"/>
                  </a:lnTo>
                  <a:lnTo>
                    <a:pt x="0" y="0"/>
                  </a:lnTo>
                </a:path>
              </a:pathLst>
            </a:custGeom>
            <a:ln w="28575">
              <a:solidFill>
                <a:srgbClr val="FF0000"/>
              </a:solidFill>
            </a:ln>
          </p:spPr>
          <p:txBody>
            <a:bodyPr wrap="square" lIns="0" tIns="0" rIns="0" bIns="0" rtlCol="0"/>
            <a:lstStyle/>
            <a:p>
              <a:endParaRPr/>
            </a:p>
          </p:txBody>
        </p:sp>
        <p:sp>
          <p:nvSpPr>
            <p:cNvPr id="24" name="object 24"/>
            <p:cNvSpPr/>
            <p:nvPr/>
          </p:nvSpPr>
          <p:spPr>
            <a:xfrm>
              <a:off x="1155953" y="3776472"/>
              <a:ext cx="2263140" cy="3152140"/>
            </a:xfrm>
            <a:custGeom>
              <a:avLst/>
              <a:gdLst/>
              <a:ahLst/>
              <a:cxnLst/>
              <a:rect l="l" t="t" r="r" b="b"/>
              <a:pathLst>
                <a:path w="2263140" h="3152140">
                  <a:moveTo>
                    <a:pt x="2263140" y="2773679"/>
                  </a:moveTo>
                  <a:lnTo>
                    <a:pt x="2263140" y="377189"/>
                  </a:lnTo>
                  <a:lnTo>
                    <a:pt x="2260208" y="329933"/>
                  </a:lnTo>
                  <a:lnTo>
                    <a:pt x="2251648" y="284411"/>
                  </a:lnTo>
                  <a:lnTo>
                    <a:pt x="2237808" y="240982"/>
                  </a:lnTo>
                  <a:lnTo>
                    <a:pt x="2219039" y="199999"/>
                  </a:lnTo>
                  <a:lnTo>
                    <a:pt x="2195688" y="161820"/>
                  </a:lnTo>
                  <a:lnTo>
                    <a:pt x="2168108" y="126799"/>
                  </a:lnTo>
                  <a:lnTo>
                    <a:pt x="2136646" y="95294"/>
                  </a:lnTo>
                  <a:lnTo>
                    <a:pt x="2101652" y="67659"/>
                  </a:lnTo>
                  <a:lnTo>
                    <a:pt x="2063477" y="44250"/>
                  </a:lnTo>
                  <a:lnTo>
                    <a:pt x="2022470" y="25424"/>
                  </a:lnTo>
                  <a:lnTo>
                    <a:pt x="1978979" y="11537"/>
                  </a:lnTo>
                  <a:lnTo>
                    <a:pt x="1933356" y="2943"/>
                  </a:lnTo>
                  <a:lnTo>
                    <a:pt x="1885950" y="0"/>
                  </a:lnTo>
                  <a:lnTo>
                    <a:pt x="377190" y="0"/>
                  </a:lnTo>
                  <a:lnTo>
                    <a:pt x="329783" y="2943"/>
                  </a:lnTo>
                  <a:lnTo>
                    <a:pt x="284160" y="11537"/>
                  </a:lnTo>
                  <a:lnTo>
                    <a:pt x="240669" y="25424"/>
                  </a:lnTo>
                  <a:lnTo>
                    <a:pt x="199662" y="44250"/>
                  </a:lnTo>
                  <a:lnTo>
                    <a:pt x="161487" y="67659"/>
                  </a:lnTo>
                  <a:lnTo>
                    <a:pt x="126493" y="95294"/>
                  </a:lnTo>
                  <a:lnTo>
                    <a:pt x="95031" y="126799"/>
                  </a:lnTo>
                  <a:lnTo>
                    <a:pt x="67451" y="161820"/>
                  </a:lnTo>
                  <a:lnTo>
                    <a:pt x="44100" y="199999"/>
                  </a:lnTo>
                  <a:lnTo>
                    <a:pt x="25331" y="240982"/>
                  </a:lnTo>
                  <a:lnTo>
                    <a:pt x="11491" y="284411"/>
                  </a:lnTo>
                  <a:lnTo>
                    <a:pt x="2931" y="329933"/>
                  </a:lnTo>
                  <a:lnTo>
                    <a:pt x="0" y="377189"/>
                  </a:lnTo>
                  <a:lnTo>
                    <a:pt x="0" y="2773679"/>
                  </a:lnTo>
                  <a:lnTo>
                    <a:pt x="2931" y="2821099"/>
                  </a:lnTo>
                  <a:lnTo>
                    <a:pt x="11491" y="2866758"/>
                  </a:lnTo>
                  <a:lnTo>
                    <a:pt x="25331" y="2910303"/>
                  </a:lnTo>
                  <a:lnTo>
                    <a:pt x="44100" y="2951379"/>
                  </a:lnTo>
                  <a:lnTo>
                    <a:pt x="67451" y="2989634"/>
                  </a:lnTo>
                  <a:lnTo>
                    <a:pt x="95031" y="3024713"/>
                  </a:lnTo>
                  <a:lnTo>
                    <a:pt x="126493" y="3056263"/>
                  </a:lnTo>
                  <a:lnTo>
                    <a:pt x="161487" y="3083929"/>
                  </a:lnTo>
                  <a:lnTo>
                    <a:pt x="199662" y="3107359"/>
                  </a:lnTo>
                  <a:lnTo>
                    <a:pt x="240669" y="3126197"/>
                  </a:lnTo>
                  <a:lnTo>
                    <a:pt x="284160" y="3140092"/>
                  </a:lnTo>
                  <a:lnTo>
                    <a:pt x="329783" y="3148688"/>
                  </a:lnTo>
                  <a:lnTo>
                    <a:pt x="377190" y="3151631"/>
                  </a:lnTo>
                  <a:lnTo>
                    <a:pt x="1885950" y="3151631"/>
                  </a:lnTo>
                  <a:lnTo>
                    <a:pt x="1933356" y="3148688"/>
                  </a:lnTo>
                  <a:lnTo>
                    <a:pt x="1978979" y="3140092"/>
                  </a:lnTo>
                  <a:lnTo>
                    <a:pt x="2022470" y="3126197"/>
                  </a:lnTo>
                  <a:lnTo>
                    <a:pt x="2063477" y="3107359"/>
                  </a:lnTo>
                  <a:lnTo>
                    <a:pt x="2101652" y="3083929"/>
                  </a:lnTo>
                  <a:lnTo>
                    <a:pt x="2136646" y="3056263"/>
                  </a:lnTo>
                  <a:lnTo>
                    <a:pt x="2168108" y="3024713"/>
                  </a:lnTo>
                  <a:lnTo>
                    <a:pt x="2195688" y="2989634"/>
                  </a:lnTo>
                  <a:lnTo>
                    <a:pt x="2219039" y="2951379"/>
                  </a:lnTo>
                  <a:lnTo>
                    <a:pt x="2237808" y="2910303"/>
                  </a:lnTo>
                  <a:lnTo>
                    <a:pt x="2251648" y="2866758"/>
                  </a:lnTo>
                  <a:lnTo>
                    <a:pt x="2260208" y="2821099"/>
                  </a:lnTo>
                  <a:lnTo>
                    <a:pt x="2263140" y="2773679"/>
                  </a:lnTo>
                  <a:close/>
                </a:path>
              </a:pathLst>
            </a:custGeom>
            <a:solidFill>
              <a:srgbClr val="FFFFCC"/>
            </a:solidFill>
          </p:spPr>
          <p:txBody>
            <a:bodyPr wrap="square" lIns="0" tIns="0" rIns="0" bIns="0" rtlCol="0"/>
            <a:lstStyle/>
            <a:p>
              <a:endParaRPr/>
            </a:p>
          </p:txBody>
        </p:sp>
        <p:sp>
          <p:nvSpPr>
            <p:cNvPr id="25" name="object 25"/>
            <p:cNvSpPr/>
            <p:nvPr/>
          </p:nvSpPr>
          <p:spPr>
            <a:xfrm>
              <a:off x="1155953" y="3776472"/>
              <a:ext cx="2263140" cy="3152140"/>
            </a:xfrm>
            <a:custGeom>
              <a:avLst/>
              <a:gdLst/>
              <a:ahLst/>
              <a:cxnLst/>
              <a:rect l="l" t="t" r="r" b="b"/>
              <a:pathLst>
                <a:path w="2263140" h="3152140">
                  <a:moveTo>
                    <a:pt x="377190" y="0"/>
                  </a:moveTo>
                  <a:lnTo>
                    <a:pt x="329783" y="2943"/>
                  </a:lnTo>
                  <a:lnTo>
                    <a:pt x="284160" y="11537"/>
                  </a:lnTo>
                  <a:lnTo>
                    <a:pt x="240669" y="25424"/>
                  </a:lnTo>
                  <a:lnTo>
                    <a:pt x="199662" y="44250"/>
                  </a:lnTo>
                  <a:lnTo>
                    <a:pt x="161487" y="67659"/>
                  </a:lnTo>
                  <a:lnTo>
                    <a:pt x="126493" y="95294"/>
                  </a:lnTo>
                  <a:lnTo>
                    <a:pt x="95031" y="126799"/>
                  </a:lnTo>
                  <a:lnTo>
                    <a:pt x="67451" y="161820"/>
                  </a:lnTo>
                  <a:lnTo>
                    <a:pt x="44100" y="199999"/>
                  </a:lnTo>
                  <a:lnTo>
                    <a:pt x="25331" y="240982"/>
                  </a:lnTo>
                  <a:lnTo>
                    <a:pt x="11491" y="284411"/>
                  </a:lnTo>
                  <a:lnTo>
                    <a:pt x="2931" y="329933"/>
                  </a:lnTo>
                  <a:lnTo>
                    <a:pt x="0" y="377189"/>
                  </a:lnTo>
                  <a:lnTo>
                    <a:pt x="0" y="2773679"/>
                  </a:lnTo>
                  <a:lnTo>
                    <a:pt x="2931" y="2821099"/>
                  </a:lnTo>
                  <a:lnTo>
                    <a:pt x="11491" y="2866758"/>
                  </a:lnTo>
                  <a:lnTo>
                    <a:pt x="25331" y="2910303"/>
                  </a:lnTo>
                  <a:lnTo>
                    <a:pt x="44100" y="2951379"/>
                  </a:lnTo>
                  <a:lnTo>
                    <a:pt x="67451" y="2989634"/>
                  </a:lnTo>
                  <a:lnTo>
                    <a:pt x="95031" y="3024713"/>
                  </a:lnTo>
                  <a:lnTo>
                    <a:pt x="126493" y="3056263"/>
                  </a:lnTo>
                  <a:lnTo>
                    <a:pt x="161487" y="3083929"/>
                  </a:lnTo>
                  <a:lnTo>
                    <a:pt x="199662" y="3107359"/>
                  </a:lnTo>
                  <a:lnTo>
                    <a:pt x="240669" y="3126197"/>
                  </a:lnTo>
                  <a:lnTo>
                    <a:pt x="284160" y="3140092"/>
                  </a:lnTo>
                  <a:lnTo>
                    <a:pt x="329783" y="3148688"/>
                  </a:lnTo>
                  <a:lnTo>
                    <a:pt x="377190" y="3151631"/>
                  </a:lnTo>
                  <a:lnTo>
                    <a:pt x="1885950" y="3151631"/>
                  </a:lnTo>
                  <a:lnTo>
                    <a:pt x="1933356" y="3148688"/>
                  </a:lnTo>
                  <a:lnTo>
                    <a:pt x="1978979" y="3140092"/>
                  </a:lnTo>
                  <a:lnTo>
                    <a:pt x="2022470" y="3126197"/>
                  </a:lnTo>
                  <a:lnTo>
                    <a:pt x="2063477" y="3107359"/>
                  </a:lnTo>
                  <a:lnTo>
                    <a:pt x="2101652" y="3083929"/>
                  </a:lnTo>
                  <a:lnTo>
                    <a:pt x="2136646" y="3056263"/>
                  </a:lnTo>
                  <a:lnTo>
                    <a:pt x="2168108" y="3024713"/>
                  </a:lnTo>
                  <a:lnTo>
                    <a:pt x="2195688" y="2989634"/>
                  </a:lnTo>
                  <a:lnTo>
                    <a:pt x="2219039" y="2951379"/>
                  </a:lnTo>
                  <a:lnTo>
                    <a:pt x="2237808" y="2910303"/>
                  </a:lnTo>
                  <a:lnTo>
                    <a:pt x="2251648" y="2866758"/>
                  </a:lnTo>
                  <a:lnTo>
                    <a:pt x="2260208" y="2821099"/>
                  </a:lnTo>
                  <a:lnTo>
                    <a:pt x="2263140" y="2773679"/>
                  </a:lnTo>
                  <a:lnTo>
                    <a:pt x="2263140" y="377189"/>
                  </a:lnTo>
                  <a:lnTo>
                    <a:pt x="2260208" y="329933"/>
                  </a:lnTo>
                  <a:lnTo>
                    <a:pt x="2251648" y="284411"/>
                  </a:lnTo>
                  <a:lnTo>
                    <a:pt x="2237808" y="240982"/>
                  </a:lnTo>
                  <a:lnTo>
                    <a:pt x="2219039" y="199999"/>
                  </a:lnTo>
                  <a:lnTo>
                    <a:pt x="2195688" y="161820"/>
                  </a:lnTo>
                  <a:lnTo>
                    <a:pt x="2168108" y="126799"/>
                  </a:lnTo>
                  <a:lnTo>
                    <a:pt x="2136646" y="95294"/>
                  </a:lnTo>
                  <a:lnTo>
                    <a:pt x="2101652" y="67659"/>
                  </a:lnTo>
                  <a:lnTo>
                    <a:pt x="2063477" y="44250"/>
                  </a:lnTo>
                  <a:lnTo>
                    <a:pt x="2022470" y="25424"/>
                  </a:lnTo>
                  <a:lnTo>
                    <a:pt x="1978979" y="11537"/>
                  </a:lnTo>
                  <a:lnTo>
                    <a:pt x="1933356" y="2943"/>
                  </a:lnTo>
                  <a:lnTo>
                    <a:pt x="1885950" y="0"/>
                  </a:lnTo>
                  <a:lnTo>
                    <a:pt x="377190" y="0"/>
                  </a:lnTo>
                  <a:close/>
                </a:path>
              </a:pathLst>
            </a:custGeom>
            <a:ln w="28575">
              <a:solidFill>
                <a:srgbClr val="3333CC"/>
              </a:solidFill>
            </a:ln>
          </p:spPr>
          <p:txBody>
            <a:bodyPr wrap="square" lIns="0" tIns="0" rIns="0" bIns="0" rtlCol="0"/>
            <a:lstStyle/>
            <a:p>
              <a:endParaRPr/>
            </a:p>
          </p:txBody>
        </p:sp>
      </p:grpSp>
      <p:graphicFrame>
        <p:nvGraphicFramePr>
          <p:cNvPr id="26" name="object 26"/>
          <p:cNvGraphicFramePr>
            <a:graphicFrameLocks noGrp="1"/>
          </p:cNvGraphicFramePr>
          <p:nvPr/>
        </p:nvGraphicFramePr>
        <p:xfrm>
          <a:off x="668639" y="2291729"/>
          <a:ext cx="358564" cy="705382"/>
        </p:xfrm>
        <a:graphic>
          <a:graphicData uri="http://schemas.openxmlformats.org/drawingml/2006/table">
            <a:tbl>
              <a:tblPr firstRow="1" bandRow="1">
                <a:tableStyleId>{2D5ABB26-0587-4C30-8999-92F81FD0307C}</a:tableStyleId>
              </a:tblPr>
              <a:tblGrid>
                <a:gridCol w="178991"/>
                <a:gridCol w="179573"/>
              </a:tblGrid>
              <a:tr h="176260">
                <a:tc>
                  <a:txBody>
                    <a:bodyPr/>
                    <a:lstStyle/>
                    <a:p>
                      <a:pPr marR="78740" algn="r">
                        <a:lnSpc>
                          <a:spcPct val="100000"/>
                        </a:lnSpc>
                        <a:spcBef>
                          <a:spcPts val="270"/>
                        </a:spcBef>
                      </a:pPr>
                      <a:r>
                        <a:rPr sz="900" spc="-5" dirty="0">
                          <a:latin typeface="Times New Roman"/>
                          <a:cs typeface="Times New Roman"/>
                        </a:rPr>
                        <a:t>-2</a:t>
                      </a:r>
                      <a:endParaRPr sz="900">
                        <a:latin typeface="Times New Roman"/>
                        <a:cs typeface="Times New Roman"/>
                      </a:endParaRPr>
                    </a:p>
                  </a:txBody>
                  <a:tcPr marL="0" marR="0" marT="15268" marB="0">
                    <a:lnR w="38100">
                      <a:solidFill>
                        <a:srgbClr val="000000"/>
                      </a:solidFill>
                      <a:prstDash val="solid"/>
                    </a:lnR>
                    <a:lnT w="19050">
                      <a:solidFill>
                        <a:srgbClr val="000000"/>
                      </a:solidFill>
                      <a:prstDash val="solid"/>
                    </a:lnT>
                    <a:lnB w="28575">
                      <a:solidFill>
                        <a:srgbClr val="000000"/>
                      </a:solidFill>
                      <a:prstDash val="solid"/>
                    </a:lnB>
                  </a:tcPr>
                </a:tc>
                <a:tc>
                  <a:txBody>
                    <a:bodyPr/>
                    <a:lstStyle/>
                    <a:p>
                      <a:pPr algn="ctr">
                        <a:lnSpc>
                          <a:spcPct val="100000"/>
                        </a:lnSpc>
                        <a:spcBef>
                          <a:spcPts val="270"/>
                        </a:spcBef>
                      </a:pPr>
                      <a:r>
                        <a:rPr sz="900" spc="-5" dirty="0">
                          <a:latin typeface="Times New Roman"/>
                          <a:cs typeface="Times New Roman"/>
                        </a:rPr>
                        <a:t>-2</a:t>
                      </a:r>
                      <a:endParaRPr sz="900">
                        <a:latin typeface="Times New Roman"/>
                        <a:cs typeface="Times New Roman"/>
                      </a:endParaRPr>
                    </a:p>
                  </a:txBody>
                  <a:tcPr marL="0" marR="0" marT="15268" marB="0">
                    <a:lnL w="3810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r>
              <a:tr h="177788">
                <a:tc>
                  <a:txBody>
                    <a:bodyPr/>
                    <a:lstStyle/>
                    <a:p>
                      <a:pPr marR="78740" algn="r">
                        <a:lnSpc>
                          <a:spcPct val="100000"/>
                        </a:lnSpc>
                        <a:spcBef>
                          <a:spcPts val="295"/>
                        </a:spcBef>
                      </a:pPr>
                      <a:r>
                        <a:rPr sz="900" spc="-5" dirty="0">
                          <a:latin typeface="Times New Roman"/>
                          <a:cs typeface="Times New Roman"/>
                        </a:rPr>
                        <a:t>-1</a:t>
                      </a:r>
                      <a:endParaRPr sz="900">
                        <a:latin typeface="Times New Roman"/>
                        <a:cs typeface="Times New Roman"/>
                      </a:endParaRPr>
                    </a:p>
                  </a:txBody>
                  <a:tcPr marL="0" marR="0" marT="16682" marB="0">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295"/>
                        </a:spcBef>
                      </a:pPr>
                      <a:r>
                        <a:rPr sz="900" spc="-5" dirty="0">
                          <a:latin typeface="Times New Roman"/>
                          <a:cs typeface="Times New Roman"/>
                        </a:rPr>
                        <a:t>-1</a:t>
                      </a:r>
                      <a:endParaRPr sz="900">
                        <a:latin typeface="Times New Roman"/>
                        <a:cs typeface="Times New Roman"/>
                      </a:endParaRPr>
                    </a:p>
                  </a:txBody>
                  <a:tcPr marL="0" marR="0" marT="16682" marB="0">
                    <a:lnL w="3810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r>
              <a:tr h="176600">
                <a:tc>
                  <a:txBody>
                    <a:bodyPr/>
                    <a:lstStyle/>
                    <a:p>
                      <a:pPr marR="122555" algn="r">
                        <a:lnSpc>
                          <a:spcPct val="100000"/>
                        </a:lnSpc>
                        <a:spcBef>
                          <a:spcPts val="300"/>
                        </a:spcBef>
                      </a:pPr>
                      <a:r>
                        <a:rPr sz="900" dirty="0">
                          <a:latin typeface="Times New Roman"/>
                          <a:cs typeface="Times New Roman"/>
                        </a:rPr>
                        <a:t>1</a:t>
                      </a:r>
                      <a:endParaRPr sz="900">
                        <a:latin typeface="Times New Roman"/>
                        <a:cs typeface="Times New Roman"/>
                      </a:endParaRPr>
                    </a:p>
                  </a:txBody>
                  <a:tcPr marL="0" marR="0" marT="16964" marB="0">
                    <a:lnL w="1905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0"/>
                        </a:spcBef>
                      </a:pPr>
                      <a:r>
                        <a:rPr sz="900" dirty="0">
                          <a:latin typeface="Times New Roman"/>
                          <a:cs typeface="Times New Roman"/>
                        </a:rPr>
                        <a:t>1</a:t>
                      </a:r>
                      <a:endParaRPr sz="900">
                        <a:latin typeface="Times New Roman"/>
                        <a:cs typeface="Times New Roman"/>
                      </a:endParaRPr>
                    </a:p>
                  </a:txBody>
                  <a:tcPr marL="0" marR="0" marT="16964" marB="0">
                    <a:lnL w="3810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r>
              <a:tr h="174734">
                <a:tc>
                  <a:txBody>
                    <a:bodyPr/>
                    <a:lstStyle/>
                    <a:p>
                      <a:pPr marR="122555" algn="r">
                        <a:lnSpc>
                          <a:spcPct val="100000"/>
                        </a:lnSpc>
                        <a:spcBef>
                          <a:spcPts val="280"/>
                        </a:spcBef>
                      </a:pPr>
                      <a:r>
                        <a:rPr sz="900" dirty="0">
                          <a:latin typeface="Times New Roman"/>
                          <a:cs typeface="Times New Roman"/>
                        </a:rPr>
                        <a:t>2</a:t>
                      </a:r>
                      <a:endParaRPr sz="900">
                        <a:latin typeface="Times New Roman"/>
                        <a:cs typeface="Times New Roman"/>
                      </a:endParaRPr>
                    </a:p>
                  </a:txBody>
                  <a:tcPr marL="0" marR="0" marT="15833" marB="0">
                    <a:lnL w="19050">
                      <a:solidFill>
                        <a:srgbClr val="000000"/>
                      </a:solidFill>
                      <a:prstDash val="solid"/>
                    </a:lnL>
                    <a:lnR w="3810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280"/>
                        </a:spcBef>
                      </a:pPr>
                      <a:r>
                        <a:rPr sz="900" dirty="0">
                          <a:latin typeface="Times New Roman"/>
                          <a:cs typeface="Times New Roman"/>
                        </a:rPr>
                        <a:t>2</a:t>
                      </a:r>
                      <a:endParaRPr sz="900">
                        <a:latin typeface="Times New Roman"/>
                        <a:cs typeface="Times New Roman"/>
                      </a:endParaRPr>
                    </a:p>
                  </a:txBody>
                  <a:tcPr marL="0" marR="0" marT="15833" marB="0">
                    <a:lnL w="3810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r>
            </a:tbl>
          </a:graphicData>
        </a:graphic>
      </p:graphicFrame>
      <p:graphicFrame>
        <p:nvGraphicFramePr>
          <p:cNvPr id="27" name="object 27"/>
          <p:cNvGraphicFramePr>
            <a:graphicFrameLocks noGrp="1"/>
          </p:cNvGraphicFramePr>
          <p:nvPr/>
        </p:nvGraphicFramePr>
        <p:xfrm>
          <a:off x="1107297" y="2291729"/>
          <a:ext cx="279982" cy="1159483"/>
        </p:xfrm>
        <a:graphic>
          <a:graphicData uri="http://schemas.openxmlformats.org/drawingml/2006/table">
            <a:tbl>
              <a:tblPr firstRow="1" bandRow="1">
                <a:tableStyleId>{2D5ABB26-0587-4C30-8999-92F81FD0307C}</a:tableStyleId>
              </a:tblPr>
              <a:tblGrid>
                <a:gridCol w="279982"/>
              </a:tblGrid>
              <a:tr h="174734">
                <a:tc>
                  <a:txBody>
                    <a:bodyPr/>
                    <a:lstStyle/>
                    <a:p>
                      <a:pPr marL="177800">
                        <a:lnSpc>
                          <a:spcPct val="100000"/>
                        </a:lnSpc>
                        <a:spcBef>
                          <a:spcPts val="270"/>
                        </a:spcBef>
                      </a:pPr>
                      <a:r>
                        <a:rPr sz="900" spc="-5" dirty="0">
                          <a:latin typeface="Times New Roman"/>
                          <a:cs typeface="Times New Roman"/>
                        </a:rPr>
                        <a:t>00</a:t>
                      </a:r>
                      <a:endParaRPr sz="900">
                        <a:latin typeface="Times New Roman"/>
                        <a:cs typeface="Times New Roman"/>
                      </a:endParaRPr>
                    </a:p>
                  </a:txBody>
                  <a:tcPr marL="0" marR="0" marT="15268"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r>
              <a:tr h="175413">
                <a:tc>
                  <a:txBody>
                    <a:bodyPr/>
                    <a:lstStyle/>
                    <a:p>
                      <a:pPr marL="177800">
                        <a:lnSpc>
                          <a:spcPct val="100000"/>
                        </a:lnSpc>
                        <a:spcBef>
                          <a:spcPts val="275"/>
                        </a:spcBef>
                      </a:pPr>
                      <a:r>
                        <a:rPr sz="900" spc="-5" dirty="0">
                          <a:latin typeface="Times New Roman"/>
                          <a:cs typeface="Times New Roman"/>
                        </a:rPr>
                        <a:t>01</a:t>
                      </a:r>
                      <a:endParaRPr sz="900">
                        <a:latin typeface="Times New Roman"/>
                        <a:cs typeface="Times New Roman"/>
                      </a:endParaRPr>
                    </a:p>
                  </a:txBody>
                  <a:tcPr marL="0" marR="0" marT="15551"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r>
              <a:tr h="175412">
                <a:tc>
                  <a:txBody>
                    <a:bodyPr/>
                    <a:lstStyle/>
                    <a:p>
                      <a:pPr marL="177800">
                        <a:lnSpc>
                          <a:spcPct val="100000"/>
                        </a:lnSpc>
                        <a:spcBef>
                          <a:spcPts val="290"/>
                        </a:spcBef>
                      </a:pPr>
                      <a:r>
                        <a:rPr sz="900" spc="-5" dirty="0">
                          <a:latin typeface="Times New Roman"/>
                          <a:cs typeface="Times New Roman"/>
                        </a:rPr>
                        <a:t>10</a:t>
                      </a:r>
                      <a:endParaRPr sz="900">
                        <a:latin typeface="Times New Roman"/>
                        <a:cs typeface="Times New Roman"/>
                      </a:endParaRPr>
                    </a:p>
                  </a:txBody>
                  <a:tcPr marL="0" marR="0" marT="16399"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r>
              <a:tr h="174734">
                <a:tc>
                  <a:txBody>
                    <a:bodyPr/>
                    <a:lstStyle/>
                    <a:p>
                      <a:pPr marL="177800">
                        <a:lnSpc>
                          <a:spcPct val="100000"/>
                        </a:lnSpc>
                        <a:spcBef>
                          <a:spcPts val="265"/>
                        </a:spcBef>
                      </a:pPr>
                      <a:r>
                        <a:rPr sz="900" spc="-5" dirty="0">
                          <a:latin typeface="Times New Roman"/>
                          <a:cs typeface="Times New Roman"/>
                        </a:rPr>
                        <a:t>11</a:t>
                      </a:r>
                      <a:endParaRPr sz="900">
                        <a:latin typeface="Times New Roman"/>
                        <a:cs typeface="Times New Roman"/>
                      </a:endParaRPr>
                    </a:p>
                  </a:txBody>
                  <a:tcPr marL="0" marR="0" marT="1498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r>
            </a:tbl>
          </a:graphicData>
        </a:graphic>
      </p:graphicFrame>
      <p:sp>
        <p:nvSpPr>
          <p:cNvPr id="28" name="object 28"/>
          <p:cNvSpPr/>
          <p:nvPr/>
        </p:nvSpPr>
        <p:spPr>
          <a:xfrm>
            <a:off x="670909" y="1869484"/>
            <a:ext cx="709560" cy="271431"/>
          </a:xfrm>
          <a:custGeom>
            <a:avLst/>
            <a:gdLst/>
            <a:ahLst/>
            <a:cxnLst/>
            <a:rect l="l" t="t" r="r" b="b"/>
            <a:pathLst>
              <a:path w="1548130" h="609600">
                <a:moveTo>
                  <a:pt x="0" y="0"/>
                </a:moveTo>
                <a:lnTo>
                  <a:pt x="0" y="609600"/>
                </a:lnTo>
                <a:lnTo>
                  <a:pt x="1547622" y="609600"/>
                </a:lnTo>
                <a:lnTo>
                  <a:pt x="1547622" y="0"/>
                </a:lnTo>
                <a:lnTo>
                  <a:pt x="0" y="0"/>
                </a:lnTo>
                <a:close/>
              </a:path>
            </a:pathLst>
          </a:custGeom>
          <a:ln w="28575">
            <a:solidFill>
              <a:srgbClr val="3333CC"/>
            </a:solidFill>
          </a:ln>
        </p:spPr>
        <p:txBody>
          <a:bodyPr wrap="square" lIns="0" tIns="0" rIns="0" bIns="0" rtlCol="0"/>
          <a:lstStyle/>
          <a:p>
            <a:endParaRPr/>
          </a:p>
        </p:txBody>
      </p:sp>
      <p:grpSp>
        <p:nvGrpSpPr>
          <p:cNvPr id="29" name="object 29"/>
          <p:cNvGrpSpPr/>
          <p:nvPr/>
        </p:nvGrpSpPr>
        <p:grpSpPr>
          <a:xfrm>
            <a:off x="1867876" y="378901"/>
            <a:ext cx="1722384" cy="2715727"/>
            <a:chOff x="4075366" y="850963"/>
            <a:chExt cx="3757929" cy="6099175"/>
          </a:xfrm>
        </p:grpSpPr>
        <p:pic>
          <p:nvPicPr>
            <p:cNvPr id="30" name="object 30"/>
            <p:cNvPicPr/>
            <p:nvPr/>
          </p:nvPicPr>
          <p:blipFill>
            <a:blip r:embed="rId6" cstate="print"/>
            <a:stretch>
              <a:fillRect/>
            </a:stretch>
          </p:blipFill>
          <p:spPr>
            <a:xfrm>
              <a:off x="7083361" y="1347787"/>
              <a:ext cx="200025" cy="190118"/>
            </a:xfrm>
            <a:prstGeom prst="rect">
              <a:avLst/>
            </a:prstGeom>
          </p:spPr>
        </p:pic>
        <p:pic>
          <p:nvPicPr>
            <p:cNvPr id="31" name="object 31"/>
            <p:cNvPicPr/>
            <p:nvPr/>
          </p:nvPicPr>
          <p:blipFill>
            <a:blip r:embed="rId7" cstate="print"/>
            <a:stretch>
              <a:fillRect/>
            </a:stretch>
          </p:blipFill>
          <p:spPr>
            <a:xfrm>
              <a:off x="7632763" y="850963"/>
              <a:ext cx="200025" cy="190118"/>
            </a:xfrm>
            <a:prstGeom prst="rect">
              <a:avLst/>
            </a:prstGeom>
          </p:spPr>
        </p:pic>
        <p:sp>
          <p:nvSpPr>
            <p:cNvPr id="32" name="object 32"/>
            <p:cNvSpPr/>
            <p:nvPr/>
          </p:nvSpPr>
          <p:spPr>
            <a:xfrm>
              <a:off x="4089653" y="3845052"/>
              <a:ext cx="2209800" cy="3091180"/>
            </a:xfrm>
            <a:custGeom>
              <a:avLst/>
              <a:gdLst/>
              <a:ahLst/>
              <a:cxnLst/>
              <a:rect l="l" t="t" r="r" b="b"/>
              <a:pathLst>
                <a:path w="2209800" h="3091179">
                  <a:moveTo>
                    <a:pt x="2209800" y="2722626"/>
                  </a:moveTo>
                  <a:lnTo>
                    <a:pt x="2209800" y="368046"/>
                  </a:lnTo>
                  <a:lnTo>
                    <a:pt x="2206922" y="321842"/>
                  </a:lnTo>
                  <a:lnTo>
                    <a:pt x="2198522" y="277361"/>
                  </a:lnTo>
                  <a:lnTo>
                    <a:pt x="2184946" y="234947"/>
                  </a:lnTo>
                  <a:lnTo>
                    <a:pt x="2166542" y="194942"/>
                  </a:lnTo>
                  <a:lnTo>
                    <a:pt x="2143658" y="157691"/>
                  </a:lnTo>
                  <a:lnTo>
                    <a:pt x="2116641" y="123536"/>
                  </a:lnTo>
                  <a:lnTo>
                    <a:pt x="2085838" y="92821"/>
                  </a:lnTo>
                  <a:lnTo>
                    <a:pt x="2051598" y="65890"/>
                  </a:lnTo>
                  <a:lnTo>
                    <a:pt x="2014267" y="43085"/>
                  </a:lnTo>
                  <a:lnTo>
                    <a:pt x="1974193" y="24750"/>
                  </a:lnTo>
                  <a:lnTo>
                    <a:pt x="1931725" y="11229"/>
                  </a:lnTo>
                  <a:lnTo>
                    <a:pt x="1887208" y="2864"/>
                  </a:lnTo>
                  <a:lnTo>
                    <a:pt x="1840992" y="0"/>
                  </a:lnTo>
                  <a:lnTo>
                    <a:pt x="368046" y="0"/>
                  </a:lnTo>
                  <a:lnTo>
                    <a:pt x="321842" y="2864"/>
                  </a:lnTo>
                  <a:lnTo>
                    <a:pt x="277361" y="11229"/>
                  </a:lnTo>
                  <a:lnTo>
                    <a:pt x="234947" y="24750"/>
                  </a:lnTo>
                  <a:lnTo>
                    <a:pt x="194942" y="43085"/>
                  </a:lnTo>
                  <a:lnTo>
                    <a:pt x="157691" y="65890"/>
                  </a:lnTo>
                  <a:lnTo>
                    <a:pt x="123536" y="92821"/>
                  </a:lnTo>
                  <a:lnTo>
                    <a:pt x="92821" y="123536"/>
                  </a:lnTo>
                  <a:lnTo>
                    <a:pt x="65890" y="157691"/>
                  </a:lnTo>
                  <a:lnTo>
                    <a:pt x="43085" y="194942"/>
                  </a:lnTo>
                  <a:lnTo>
                    <a:pt x="24750" y="234947"/>
                  </a:lnTo>
                  <a:lnTo>
                    <a:pt x="11229" y="277361"/>
                  </a:lnTo>
                  <a:lnTo>
                    <a:pt x="2864" y="321842"/>
                  </a:lnTo>
                  <a:lnTo>
                    <a:pt x="0" y="368046"/>
                  </a:lnTo>
                  <a:lnTo>
                    <a:pt x="0" y="2722626"/>
                  </a:lnTo>
                  <a:lnTo>
                    <a:pt x="2864" y="2768829"/>
                  </a:lnTo>
                  <a:lnTo>
                    <a:pt x="11229" y="2813310"/>
                  </a:lnTo>
                  <a:lnTo>
                    <a:pt x="24750" y="2855724"/>
                  </a:lnTo>
                  <a:lnTo>
                    <a:pt x="43085" y="2895729"/>
                  </a:lnTo>
                  <a:lnTo>
                    <a:pt x="65890" y="2932980"/>
                  </a:lnTo>
                  <a:lnTo>
                    <a:pt x="92821" y="2967135"/>
                  </a:lnTo>
                  <a:lnTo>
                    <a:pt x="123536" y="2997850"/>
                  </a:lnTo>
                  <a:lnTo>
                    <a:pt x="157691" y="3024781"/>
                  </a:lnTo>
                  <a:lnTo>
                    <a:pt x="194942" y="3047586"/>
                  </a:lnTo>
                  <a:lnTo>
                    <a:pt x="234947" y="3065921"/>
                  </a:lnTo>
                  <a:lnTo>
                    <a:pt x="277361" y="3079442"/>
                  </a:lnTo>
                  <a:lnTo>
                    <a:pt x="321842" y="3087807"/>
                  </a:lnTo>
                  <a:lnTo>
                    <a:pt x="368046" y="3090672"/>
                  </a:lnTo>
                  <a:lnTo>
                    <a:pt x="1840992" y="3090672"/>
                  </a:lnTo>
                  <a:lnTo>
                    <a:pt x="1887208" y="3087807"/>
                  </a:lnTo>
                  <a:lnTo>
                    <a:pt x="1931725" y="3079442"/>
                  </a:lnTo>
                  <a:lnTo>
                    <a:pt x="1974193" y="3065921"/>
                  </a:lnTo>
                  <a:lnTo>
                    <a:pt x="2014267" y="3047586"/>
                  </a:lnTo>
                  <a:lnTo>
                    <a:pt x="2051598" y="3024781"/>
                  </a:lnTo>
                  <a:lnTo>
                    <a:pt x="2085838" y="2997850"/>
                  </a:lnTo>
                  <a:lnTo>
                    <a:pt x="2116641" y="2967135"/>
                  </a:lnTo>
                  <a:lnTo>
                    <a:pt x="2143658" y="2932980"/>
                  </a:lnTo>
                  <a:lnTo>
                    <a:pt x="2166542" y="2895729"/>
                  </a:lnTo>
                  <a:lnTo>
                    <a:pt x="2184946" y="2855724"/>
                  </a:lnTo>
                  <a:lnTo>
                    <a:pt x="2198522" y="2813310"/>
                  </a:lnTo>
                  <a:lnTo>
                    <a:pt x="2206922" y="2768829"/>
                  </a:lnTo>
                  <a:lnTo>
                    <a:pt x="2209800" y="2722626"/>
                  </a:lnTo>
                  <a:close/>
                </a:path>
              </a:pathLst>
            </a:custGeom>
            <a:solidFill>
              <a:srgbClr val="FFFFCC"/>
            </a:solidFill>
          </p:spPr>
          <p:txBody>
            <a:bodyPr wrap="square" lIns="0" tIns="0" rIns="0" bIns="0" rtlCol="0"/>
            <a:lstStyle/>
            <a:p>
              <a:endParaRPr/>
            </a:p>
          </p:txBody>
        </p:sp>
        <p:sp>
          <p:nvSpPr>
            <p:cNvPr id="33" name="object 33"/>
            <p:cNvSpPr/>
            <p:nvPr/>
          </p:nvSpPr>
          <p:spPr>
            <a:xfrm>
              <a:off x="4089653" y="3845052"/>
              <a:ext cx="2209800" cy="3091180"/>
            </a:xfrm>
            <a:custGeom>
              <a:avLst/>
              <a:gdLst/>
              <a:ahLst/>
              <a:cxnLst/>
              <a:rect l="l" t="t" r="r" b="b"/>
              <a:pathLst>
                <a:path w="2209800" h="3091179">
                  <a:moveTo>
                    <a:pt x="368046" y="0"/>
                  </a:moveTo>
                  <a:lnTo>
                    <a:pt x="321842" y="2864"/>
                  </a:lnTo>
                  <a:lnTo>
                    <a:pt x="277361" y="11229"/>
                  </a:lnTo>
                  <a:lnTo>
                    <a:pt x="234947" y="24750"/>
                  </a:lnTo>
                  <a:lnTo>
                    <a:pt x="194942" y="43085"/>
                  </a:lnTo>
                  <a:lnTo>
                    <a:pt x="157691" y="65890"/>
                  </a:lnTo>
                  <a:lnTo>
                    <a:pt x="123536" y="92821"/>
                  </a:lnTo>
                  <a:lnTo>
                    <a:pt x="92821" y="123536"/>
                  </a:lnTo>
                  <a:lnTo>
                    <a:pt x="65890" y="157691"/>
                  </a:lnTo>
                  <a:lnTo>
                    <a:pt x="43085" y="194942"/>
                  </a:lnTo>
                  <a:lnTo>
                    <a:pt x="24750" y="234947"/>
                  </a:lnTo>
                  <a:lnTo>
                    <a:pt x="11229" y="277361"/>
                  </a:lnTo>
                  <a:lnTo>
                    <a:pt x="2864" y="321842"/>
                  </a:lnTo>
                  <a:lnTo>
                    <a:pt x="0" y="368046"/>
                  </a:lnTo>
                  <a:lnTo>
                    <a:pt x="0" y="2722626"/>
                  </a:lnTo>
                  <a:lnTo>
                    <a:pt x="2864" y="2768829"/>
                  </a:lnTo>
                  <a:lnTo>
                    <a:pt x="11229" y="2813310"/>
                  </a:lnTo>
                  <a:lnTo>
                    <a:pt x="24750" y="2855724"/>
                  </a:lnTo>
                  <a:lnTo>
                    <a:pt x="43085" y="2895729"/>
                  </a:lnTo>
                  <a:lnTo>
                    <a:pt x="65890" y="2932980"/>
                  </a:lnTo>
                  <a:lnTo>
                    <a:pt x="92821" y="2967135"/>
                  </a:lnTo>
                  <a:lnTo>
                    <a:pt x="123536" y="2997850"/>
                  </a:lnTo>
                  <a:lnTo>
                    <a:pt x="157691" y="3024781"/>
                  </a:lnTo>
                  <a:lnTo>
                    <a:pt x="194942" y="3047586"/>
                  </a:lnTo>
                  <a:lnTo>
                    <a:pt x="234947" y="3065921"/>
                  </a:lnTo>
                  <a:lnTo>
                    <a:pt x="277361" y="3079442"/>
                  </a:lnTo>
                  <a:lnTo>
                    <a:pt x="321842" y="3087807"/>
                  </a:lnTo>
                  <a:lnTo>
                    <a:pt x="368046" y="3090672"/>
                  </a:lnTo>
                  <a:lnTo>
                    <a:pt x="1840992" y="3090672"/>
                  </a:lnTo>
                  <a:lnTo>
                    <a:pt x="1887208" y="3087807"/>
                  </a:lnTo>
                  <a:lnTo>
                    <a:pt x="1931725" y="3079442"/>
                  </a:lnTo>
                  <a:lnTo>
                    <a:pt x="1974193" y="3065921"/>
                  </a:lnTo>
                  <a:lnTo>
                    <a:pt x="2014267" y="3047586"/>
                  </a:lnTo>
                  <a:lnTo>
                    <a:pt x="2051598" y="3024781"/>
                  </a:lnTo>
                  <a:lnTo>
                    <a:pt x="2085838" y="2997850"/>
                  </a:lnTo>
                  <a:lnTo>
                    <a:pt x="2116641" y="2967135"/>
                  </a:lnTo>
                  <a:lnTo>
                    <a:pt x="2143658" y="2932980"/>
                  </a:lnTo>
                  <a:lnTo>
                    <a:pt x="2166542" y="2895729"/>
                  </a:lnTo>
                  <a:lnTo>
                    <a:pt x="2184946" y="2855724"/>
                  </a:lnTo>
                  <a:lnTo>
                    <a:pt x="2198522" y="2813310"/>
                  </a:lnTo>
                  <a:lnTo>
                    <a:pt x="2206922" y="2768829"/>
                  </a:lnTo>
                  <a:lnTo>
                    <a:pt x="2209800" y="2722626"/>
                  </a:lnTo>
                  <a:lnTo>
                    <a:pt x="2209800" y="368046"/>
                  </a:lnTo>
                  <a:lnTo>
                    <a:pt x="2206922" y="321842"/>
                  </a:lnTo>
                  <a:lnTo>
                    <a:pt x="2198522" y="277361"/>
                  </a:lnTo>
                  <a:lnTo>
                    <a:pt x="2184946" y="234947"/>
                  </a:lnTo>
                  <a:lnTo>
                    <a:pt x="2166542" y="194942"/>
                  </a:lnTo>
                  <a:lnTo>
                    <a:pt x="2143658" y="157691"/>
                  </a:lnTo>
                  <a:lnTo>
                    <a:pt x="2116641" y="123536"/>
                  </a:lnTo>
                  <a:lnTo>
                    <a:pt x="2085838" y="92821"/>
                  </a:lnTo>
                  <a:lnTo>
                    <a:pt x="2051598" y="65890"/>
                  </a:lnTo>
                  <a:lnTo>
                    <a:pt x="2014267" y="43085"/>
                  </a:lnTo>
                  <a:lnTo>
                    <a:pt x="1974193" y="24750"/>
                  </a:lnTo>
                  <a:lnTo>
                    <a:pt x="1931725" y="11229"/>
                  </a:lnTo>
                  <a:lnTo>
                    <a:pt x="1887208" y="2864"/>
                  </a:lnTo>
                  <a:lnTo>
                    <a:pt x="1840992" y="0"/>
                  </a:lnTo>
                  <a:lnTo>
                    <a:pt x="368046" y="0"/>
                  </a:lnTo>
                  <a:close/>
                </a:path>
              </a:pathLst>
            </a:custGeom>
            <a:ln w="28575">
              <a:solidFill>
                <a:srgbClr val="3333CC"/>
              </a:solidFill>
            </a:ln>
          </p:spPr>
          <p:txBody>
            <a:bodyPr wrap="square" lIns="0" tIns="0" rIns="0" bIns="0" rtlCol="0"/>
            <a:lstStyle/>
            <a:p>
              <a:endParaRPr/>
            </a:p>
          </p:txBody>
        </p:sp>
      </p:grpSp>
      <p:sp>
        <p:nvSpPr>
          <p:cNvPr id="34" name="object 34"/>
          <p:cNvSpPr txBox="1"/>
          <p:nvPr/>
        </p:nvSpPr>
        <p:spPr>
          <a:xfrm>
            <a:off x="645531" y="1887579"/>
            <a:ext cx="697627" cy="418738"/>
          </a:xfrm>
          <a:prstGeom prst="rect">
            <a:avLst/>
          </a:prstGeom>
        </p:spPr>
        <p:txBody>
          <a:bodyPr vert="horz" wrap="square" lIns="0" tIns="5748" rIns="0" bIns="0" rtlCol="0">
            <a:spAutoFit/>
          </a:bodyPr>
          <a:lstStyle/>
          <a:p>
            <a:pPr marL="137090" marR="72425" indent="6035">
              <a:spcBef>
                <a:spcPts val="45"/>
              </a:spcBef>
            </a:pPr>
            <a:r>
              <a:rPr sz="700" dirty="0">
                <a:latin typeface="Times New Roman"/>
                <a:cs typeface="Times New Roman"/>
              </a:rPr>
              <a:t>Find Closest </a:t>
            </a:r>
            <a:r>
              <a:rPr sz="700" spc="-174" dirty="0">
                <a:latin typeface="Times New Roman"/>
                <a:cs typeface="Times New Roman"/>
              </a:rPr>
              <a:t> </a:t>
            </a:r>
            <a:r>
              <a:rPr sz="700" spc="-5" dirty="0">
                <a:latin typeface="Times New Roman"/>
                <a:cs typeface="Times New Roman"/>
              </a:rPr>
              <a:t>C</a:t>
            </a:r>
            <a:r>
              <a:rPr sz="700" dirty="0">
                <a:latin typeface="Times New Roman"/>
                <a:cs typeface="Times New Roman"/>
              </a:rPr>
              <a:t>ode</a:t>
            </a:r>
            <a:r>
              <a:rPr sz="700" spc="-5" dirty="0">
                <a:latin typeface="Times New Roman"/>
                <a:cs typeface="Times New Roman"/>
              </a:rPr>
              <a:t>-</a:t>
            </a:r>
            <a:r>
              <a:rPr sz="700" dirty="0">
                <a:latin typeface="Times New Roman"/>
                <a:cs typeface="Times New Roman"/>
              </a:rPr>
              <a:t>Vector</a:t>
            </a:r>
            <a:endParaRPr sz="700">
              <a:latin typeface="Times New Roman"/>
              <a:cs typeface="Times New Roman"/>
            </a:endParaRPr>
          </a:p>
          <a:p>
            <a:pPr marL="5748">
              <a:spcBef>
                <a:spcPts val="668"/>
              </a:spcBef>
              <a:tabLst>
                <a:tab pos="473349" algn="l"/>
              </a:tabLst>
            </a:pPr>
            <a:r>
              <a:rPr sz="700" spc="-2" dirty="0">
                <a:latin typeface="Times New Roman"/>
                <a:cs typeface="Times New Roman"/>
              </a:rPr>
              <a:t>Codeboo</a:t>
            </a:r>
            <a:r>
              <a:rPr sz="700" dirty="0">
                <a:latin typeface="Times New Roman"/>
                <a:cs typeface="Times New Roman"/>
              </a:rPr>
              <a:t>k	</a:t>
            </a:r>
            <a:r>
              <a:rPr sz="700" spc="-2" dirty="0">
                <a:latin typeface="Times New Roman"/>
                <a:cs typeface="Times New Roman"/>
              </a:rPr>
              <a:t>Index</a:t>
            </a:r>
            <a:endParaRPr sz="700">
              <a:latin typeface="Times New Roman"/>
              <a:cs typeface="Times New Roman"/>
            </a:endParaRPr>
          </a:p>
        </p:txBody>
      </p:sp>
      <p:sp>
        <p:nvSpPr>
          <p:cNvPr id="35" name="object 35"/>
          <p:cNvSpPr txBox="1"/>
          <p:nvPr/>
        </p:nvSpPr>
        <p:spPr>
          <a:xfrm>
            <a:off x="821552" y="1714202"/>
            <a:ext cx="399891" cy="147025"/>
          </a:xfrm>
          <a:prstGeom prst="rect">
            <a:avLst/>
          </a:prstGeom>
        </p:spPr>
        <p:txBody>
          <a:bodyPr vert="horz" wrap="square" lIns="0" tIns="5461" rIns="0" bIns="0" rtlCol="0">
            <a:spAutoFit/>
          </a:bodyPr>
          <a:lstStyle/>
          <a:p>
            <a:pPr marL="5748">
              <a:spcBef>
                <a:spcPts val="43"/>
              </a:spcBef>
            </a:pPr>
            <a:r>
              <a:rPr sz="900" spc="-2" dirty="0">
                <a:latin typeface="Times New Roman"/>
                <a:cs typeface="Times New Roman"/>
              </a:rPr>
              <a:t>Encoder</a:t>
            </a:r>
            <a:endParaRPr sz="900">
              <a:latin typeface="Times New Roman"/>
              <a:cs typeface="Times New Roman"/>
            </a:endParaRPr>
          </a:p>
        </p:txBody>
      </p:sp>
      <p:graphicFrame>
        <p:nvGraphicFramePr>
          <p:cNvPr id="36" name="object 36"/>
          <p:cNvGraphicFramePr>
            <a:graphicFrameLocks noGrp="1"/>
          </p:cNvGraphicFramePr>
          <p:nvPr/>
        </p:nvGraphicFramePr>
        <p:xfrm>
          <a:off x="2381361" y="2299533"/>
          <a:ext cx="350705" cy="691809"/>
        </p:xfrm>
        <a:graphic>
          <a:graphicData uri="http://schemas.openxmlformats.org/drawingml/2006/table">
            <a:tbl>
              <a:tblPr firstRow="1" bandRow="1">
                <a:tableStyleId>{2D5ABB26-0587-4C30-8999-92F81FD0307C}</a:tableStyleId>
              </a:tblPr>
              <a:tblGrid>
                <a:gridCol w="175498"/>
                <a:gridCol w="175207"/>
              </a:tblGrid>
              <a:tr h="172698">
                <a:tc>
                  <a:txBody>
                    <a:bodyPr/>
                    <a:lstStyle/>
                    <a:p>
                      <a:pPr marL="6350" algn="ctr">
                        <a:lnSpc>
                          <a:spcPct val="100000"/>
                        </a:lnSpc>
                        <a:spcBef>
                          <a:spcPts val="250"/>
                        </a:spcBef>
                      </a:pPr>
                      <a:r>
                        <a:rPr sz="900" spc="-5" dirty="0">
                          <a:latin typeface="Times New Roman"/>
                          <a:cs typeface="Times New Roman"/>
                        </a:rPr>
                        <a:t>-2</a:t>
                      </a:r>
                      <a:endParaRPr sz="900">
                        <a:latin typeface="Times New Roman"/>
                        <a:cs typeface="Times New Roman"/>
                      </a:endParaRPr>
                    </a:p>
                  </a:txBody>
                  <a:tcPr marL="0" marR="0" marT="14137" marB="0">
                    <a:lnL w="19050">
                      <a:solidFill>
                        <a:srgbClr val="000000"/>
                      </a:solidFill>
                      <a:prstDash val="solid"/>
                    </a:lnL>
                    <a:lnR w="38100">
                      <a:solidFill>
                        <a:srgbClr val="000000"/>
                      </a:solidFill>
                      <a:prstDash val="solid"/>
                    </a:lnR>
                    <a:lnT w="19050">
                      <a:solidFill>
                        <a:srgbClr val="000000"/>
                      </a:solidFill>
                      <a:prstDash val="solid"/>
                    </a:lnT>
                    <a:lnB w="28575">
                      <a:solidFill>
                        <a:srgbClr val="000000"/>
                      </a:solidFill>
                      <a:prstDash val="solid"/>
                    </a:lnB>
                  </a:tcPr>
                </a:tc>
                <a:tc>
                  <a:txBody>
                    <a:bodyPr/>
                    <a:lstStyle/>
                    <a:p>
                      <a:pPr algn="ctr">
                        <a:lnSpc>
                          <a:spcPct val="100000"/>
                        </a:lnSpc>
                        <a:spcBef>
                          <a:spcPts val="250"/>
                        </a:spcBef>
                      </a:pPr>
                      <a:r>
                        <a:rPr sz="900" spc="-5" dirty="0">
                          <a:latin typeface="Times New Roman"/>
                          <a:cs typeface="Times New Roman"/>
                        </a:rPr>
                        <a:t>-2</a:t>
                      </a:r>
                      <a:endParaRPr sz="900">
                        <a:latin typeface="Times New Roman"/>
                        <a:cs typeface="Times New Roman"/>
                      </a:endParaRPr>
                    </a:p>
                  </a:txBody>
                  <a:tcPr marL="0" marR="0" marT="14137" marB="0">
                    <a:lnL w="3810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r>
              <a:tr h="174564">
                <a:tc>
                  <a:txBody>
                    <a:bodyPr/>
                    <a:lstStyle/>
                    <a:p>
                      <a:pPr marL="6350" algn="ctr">
                        <a:lnSpc>
                          <a:spcPct val="100000"/>
                        </a:lnSpc>
                        <a:spcBef>
                          <a:spcPts val="265"/>
                        </a:spcBef>
                      </a:pPr>
                      <a:r>
                        <a:rPr sz="900" spc="-5" dirty="0">
                          <a:latin typeface="Times New Roman"/>
                          <a:cs typeface="Times New Roman"/>
                        </a:rPr>
                        <a:t>-1</a:t>
                      </a:r>
                      <a:endParaRPr sz="900">
                        <a:latin typeface="Times New Roman"/>
                        <a:cs typeface="Times New Roman"/>
                      </a:endParaRPr>
                    </a:p>
                  </a:txBody>
                  <a:tcPr marL="0" marR="0" marT="14985"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265"/>
                        </a:spcBef>
                      </a:pPr>
                      <a:r>
                        <a:rPr sz="900" spc="-5" dirty="0">
                          <a:latin typeface="Times New Roman"/>
                          <a:cs typeface="Times New Roman"/>
                        </a:rPr>
                        <a:t>-1</a:t>
                      </a:r>
                      <a:endParaRPr sz="900">
                        <a:latin typeface="Times New Roman"/>
                        <a:cs typeface="Times New Roman"/>
                      </a:endParaRPr>
                    </a:p>
                  </a:txBody>
                  <a:tcPr marL="0" marR="0" marT="14985"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172867">
                <a:tc>
                  <a:txBody>
                    <a:bodyPr/>
                    <a:lstStyle/>
                    <a:p>
                      <a:pPr marL="4445" algn="ctr">
                        <a:lnSpc>
                          <a:spcPct val="100000"/>
                        </a:lnSpc>
                        <a:spcBef>
                          <a:spcPts val="270"/>
                        </a:spcBef>
                      </a:pPr>
                      <a:r>
                        <a:rPr sz="900" dirty="0">
                          <a:latin typeface="Times New Roman"/>
                          <a:cs typeface="Times New Roman"/>
                        </a:rPr>
                        <a:t>1</a:t>
                      </a:r>
                      <a:endParaRPr sz="900">
                        <a:latin typeface="Times New Roman"/>
                        <a:cs typeface="Times New Roman"/>
                      </a:endParaRPr>
                    </a:p>
                  </a:txBody>
                  <a:tcPr marL="0" marR="0" marT="15268" marB="0">
                    <a:lnL w="19050">
                      <a:solidFill>
                        <a:srgbClr val="000000"/>
                      </a:solidFill>
                      <a:prstDash val="solid"/>
                    </a:lnL>
                    <a:lnR w="38100">
                      <a:solidFill>
                        <a:srgbClr val="000000"/>
                      </a:solidFill>
                      <a:prstDash val="solid"/>
                    </a:lnR>
                    <a:lnT w="28575">
                      <a:solidFill>
                        <a:srgbClr val="000000"/>
                      </a:solidFill>
                      <a:prstDash val="solid"/>
                    </a:lnT>
                    <a:lnB w="19050">
                      <a:solidFill>
                        <a:srgbClr val="000000"/>
                      </a:solidFill>
                      <a:prstDash val="solid"/>
                    </a:lnB>
                  </a:tcPr>
                </a:tc>
                <a:tc>
                  <a:txBody>
                    <a:bodyPr/>
                    <a:lstStyle/>
                    <a:p>
                      <a:pPr algn="ctr">
                        <a:lnSpc>
                          <a:spcPct val="100000"/>
                        </a:lnSpc>
                        <a:spcBef>
                          <a:spcPts val="270"/>
                        </a:spcBef>
                      </a:pPr>
                      <a:r>
                        <a:rPr sz="900" dirty="0">
                          <a:latin typeface="Times New Roman"/>
                          <a:cs typeface="Times New Roman"/>
                        </a:rPr>
                        <a:t>1</a:t>
                      </a:r>
                      <a:endParaRPr sz="900">
                        <a:latin typeface="Times New Roman"/>
                        <a:cs typeface="Times New Roman"/>
                      </a:endParaRPr>
                    </a:p>
                  </a:txBody>
                  <a:tcPr marL="0" marR="0" marT="15268" marB="0">
                    <a:lnL w="3810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r>
              <a:tr h="171680">
                <a:tc>
                  <a:txBody>
                    <a:bodyPr/>
                    <a:lstStyle/>
                    <a:p>
                      <a:pPr marL="4445" algn="ctr">
                        <a:lnSpc>
                          <a:spcPct val="100000"/>
                        </a:lnSpc>
                        <a:spcBef>
                          <a:spcPts val="250"/>
                        </a:spcBef>
                      </a:pPr>
                      <a:r>
                        <a:rPr sz="900" dirty="0">
                          <a:latin typeface="Times New Roman"/>
                          <a:cs typeface="Times New Roman"/>
                        </a:rPr>
                        <a:t>2</a:t>
                      </a:r>
                      <a:endParaRPr sz="900">
                        <a:latin typeface="Times New Roman"/>
                        <a:cs typeface="Times New Roman"/>
                      </a:endParaRPr>
                    </a:p>
                  </a:txBody>
                  <a:tcPr marL="0" marR="0" marT="14137"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250"/>
                        </a:spcBef>
                      </a:pPr>
                      <a:r>
                        <a:rPr sz="900" dirty="0">
                          <a:latin typeface="Times New Roman"/>
                          <a:cs typeface="Times New Roman"/>
                        </a:rPr>
                        <a:t>2</a:t>
                      </a:r>
                      <a:endParaRPr sz="900">
                        <a:latin typeface="Times New Roman"/>
                        <a:cs typeface="Times New Roman"/>
                      </a:endParaRPr>
                    </a:p>
                  </a:txBody>
                  <a:tcPr marL="0" marR="0" marT="14137" marB="0">
                    <a:lnL w="3810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r>
            </a:tbl>
          </a:graphicData>
        </a:graphic>
      </p:graphicFrame>
      <p:graphicFrame>
        <p:nvGraphicFramePr>
          <p:cNvPr id="37" name="object 37"/>
          <p:cNvGraphicFramePr>
            <a:graphicFrameLocks noGrp="1"/>
          </p:cNvGraphicFramePr>
          <p:nvPr/>
        </p:nvGraphicFramePr>
        <p:xfrm>
          <a:off x="1984264" y="2310051"/>
          <a:ext cx="272706" cy="1153546"/>
        </p:xfrm>
        <a:graphic>
          <a:graphicData uri="http://schemas.openxmlformats.org/drawingml/2006/table">
            <a:tbl>
              <a:tblPr firstRow="1" bandRow="1">
                <a:tableStyleId>{2D5ABB26-0587-4C30-8999-92F81FD0307C}</a:tableStyleId>
              </a:tblPr>
              <a:tblGrid>
                <a:gridCol w="272706"/>
              </a:tblGrid>
              <a:tr h="171341">
                <a:tc>
                  <a:txBody>
                    <a:bodyPr/>
                    <a:lstStyle/>
                    <a:p>
                      <a:pPr marR="162560" algn="r">
                        <a:lnSpc>
                          <a:spcPct val="100000"/>
                        </a:lnSpc>
                        <a:spcBef>
                          <a:spcPts val="250"/>
                        </a:spcBef>
                      </a:pPr>
                      <a:r>
                        <a:rPr sz="900" spc="-5" dirty="0">
                          <a:latin typeface="Times New Roman"/>
                          <a:cs typeface="Times New Roman"/>
                        </a:rPr>
                        <a:t>00</a:t>
                      </a:r>
                      <a:endParaRPr sz="900">
                        <a:latin typeface="Times New Roman"/>
                        <a:cs typeface="Times New Roman"/>
                      </a:endParaRPr>
                    </a:p>
                  </a:txBody>
                  <a:tcPr marL="0" marR="0" marT="14137"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r>
              <a:tr h="172359">
                <a:tc>
                  <a:txBody>
                    <a:bodyPr/>
                    <a:lstStyle/>
                    <a:p>
                      <a:pPr marR="162560" algn="r">
                        <a:lnSpc>
                          <a:spcPct val="100000"/>
                        </a:lnSpc>
                        <a:spcBef>
                          <a:spcPts val="240"/>
                        </a:spcBef>
                      </a:pPr>
                      <a:r>
                        <a:rPr sz="900" spc="-5" dirty="0">
                          <a:latin typeface="Times New Roman"/>
                          <a:cs typeface="Times New Roman"/>
                        </a:rPr>
                        <a:t>01</a:t>
                      </a:r>
                      <a:endParaRPr sz="900">
                        <a:latin typeface="Times New Roman"/>
                        <a:cs typeface="Times New Roman"/>
                      </a:endParaRPr>
                    </a:p>
                  </a:txBody>
                  <a:tcPr marL="0" marR="0" marT="13572"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172019">
                <a:tc>
                  <a:txBody>
                    <a:bodyPr/>
                    <a:lstStyle/>
                    <a:p>
                      <a:pPr marR="162560" algn="r">
                        <a:lnSpc>
                          <a:spcPct val="100000"/>
                        </a:lnSpc>
                        <a:spcBef>
                          <a:spcPts val="260"/>
                        </a:spcBef>
                      </a:pPr>
                      <a:r>
                        <a:rPr sz="900" spc="-5" dirty="0">
                          <a:latin typeface="Times New Roman"/>
                          <a:cs typeface="Times New Roman"/>
                        </a:rPr>
                        <a:t>10</a:t>
                      </a:r>
                      <a:endParaRPr sz="900">
                        <a:latin typeface="Times New Roman"/>
                        <a:cs typeface="Times New Roman"/>
                      </a:endParaRPr>
                    </a:p>
                  </a:txBody>
                  <a:tcPr marL="0" marR="0" marT="14703"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r>
              <a:tr h="171341">
                <a:tc>
                  <a:txBody>
                    <a:bodyPr/>
                    <a:lstStyle/>
                    <a:p>
                      <a:pPr marR="162560" algn="r">
                        <a:lnSpc>
                          <a:spcPct val="100000"/>
                        </a:lnSpc>
                        <a:spcBef>
                          <a:spcPts val="244"/>
                        </a:spcBef>
                      </a:pPr>
                      <a:r>
                        <a:rPr sz="900" spc="-5" dirty="0">
                          <a:latin typeface="Times New Roman"/>
                          <a:cs typeface="Times New Roman"/>
                        </a:rPr>
                        <a:t>11</a:t>
                      </a:r>
                      <a:endParaRPr sz="900">
                        <a:latin typeface="Times New Roman"/>
                        <a:cs typeface="Times New Roman"/>
                      </a:endParaRPr>
                    </a:p>
                  </a:txBody>
                  <a:tcPr marL="0" marR="0" marT="13854"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r>
            </a:tbl>
          </a:graphicData>
        </a:graphic>
      </p:graphicFrame>
      <p:sp>
        <p:nvSpPr>
          <p:cNvPr id="38" name="object 38"/>
          <p:cNvSpPr txBox="1"/>
          <p:nvPr/>
        </p:nvSpPr>
        <p:spPr>
          <a:xfrm>
            <a:off x="2360348" y="2198029"/>
            <a:ext cx="394653" cy="113526"/>
          </a:xfrm>
          <a:prstGeom prst="rect">
            <a:avLst/>
          </a:prstGeom>
        </p:spPr>
        <p:txBody>
          <a:bodyPr vert="horz" wrap="square" lIns="0" tIns="5748" rIns="0" bIns="0" rtlCol="0">
            <a:spAutoFit/>
          </a:bodyPr>
          <a:lstStyle/>
          <a:p>
            <a:pPr marL="5748">
              <a:spcBef>
                <a:spcPts val="45"/>
              </a:spcBef>
            </a:pPr>
            <a:r>
              <a:rPr sz="700" spc="-2" dirty="0">
                <a:latin typeface="Times New Roman"/>
                <a:cs typeface="Times New Roman"/>
              </a:rPr>
              <a:t>Codebook</a:t>
            </a:r>
            <a:endParaRPr sz="700">
              <a:latin typeface="Times New Roman"/>
              <a:cs typeface="Times New Roman"/>
            </a:endParaRPr>
          </a:p>
        </p:txBody>
      </p:sp>
      <p:sp>
        <p:nvSpPr>
          <p:cNvPr id="39" name="object 39"/>
          <p:cNvSpPr txBox="1"/>
          <p:nvPr/>
        </p:nvSpPr>
        <p:spPr>
          <a:xfrm>
            <a:off x="1996431" y="2208546"/>
            <a:ext cx="224393" cy="113526"/>
          </a:xfrm>
          <a:prstGeom prst="rect">
            <a:avLst/>
          </a:prstGeom>
        </p:spPr>
        <p:txBody>
          <a:bodyPr vert="horz" wrap="square" lIns="0" tIns="5748" rIns="0" bIns="0" rtlCol="0">
            <a:spAutoFit/>
          </a:bodyPr>
          <a:lstStyle/>
          <a:p>
            <a:pPr marL="5748">
              <a:spcBef>
                <a:spcPts val="45"/>
              </a:spcBef>
            </a:pPr>
            <a:r>
              <a:rPr sz="700" dirty="0">
                <a:latin typeface="Times New Roman"/>
                <a:cs typeface="Times New Roman"/>
              </a:rPr>
              <a:t>Index</a:t>
            </a:r>
            <a:endParaRPr sz="700">
              <a:latin typeface="Times New Roman"/>
              <a:cs typeface="Times New Roman"/>
            </a:endParaRPr>
          </a:p>
        </p:txBody>
      </p:sp>
      <p:sp>
        <p:nvSpPr>
          <p:cNvPr id="40" name="object 40"/>
          <p:cNvSpPr txBox="1"/>
          <p:nvPr/>
        </p:nvSpPr>
        <p:spPr>
          <a:xfrm>
            <a:off x="2011680" y="1896626"/>
            <a:ext cx="692970" cy="239821"/>
          </a:xfrm>
          <a:prstGeom prst="rect">
            <a:avLst/>
          </a:prstGeom>
          <a:ln w="28575">
            <a:solidFill>
              <a:srgbClr val="3333CC"/>
            </a:solidFill>
          </a:ln>
        </p:spPr>
        <p:txBody>
          <a:bodyPr vert="horz" wrap="square" lIns="0" tIns="24142" rIns="0" bIns="0" rtlCol="0">
            <a:spAutoFit/>
          </a:bodyPr>
          <a:lstStyle/>
          <a:p>
            <a:pPr marL="173303" marR="170141" indent="63228">
              <a:spcBef>
                <a:spcPts val="190"/>
              </a:spcBef>
            </a:pPr>
            <a:r>
              <a:rPr sz="700" dirty="0">
                <a:latin typeface="Times New Roman"/>
                <a:cs typeface="Times New Roman"/>
              </a:rPr>
              <a:t>Table </a:t>
            </a:r>
            <a:r>
              <a:rPr sz="700" spc="2" dirty="0">
                <a:latin typeface="Times New Roman"/>
                <a:cs typeface="Times New Roman"/>
              </a:rPr>
              <a:t> </a:t>
            </a:r>
            <a:r>
              <a:rPr sz="700" spc="-2" dirty="0">
                <a:latin typeface="Times New Roman"/>
                <a:cs typeface="Times New Roman"/>
              </a:rPr>
              <a:t>Look</a:t>
            </a:r>
            <a:r>
              <a:rPr sz="700" spc="-5" dirty="0">
                <a:latin typeface="Times New Roman"/>
                <a:cs typeface="Times New Roman"/>
              </a:rPr>
              <a:t>-</a:t>
            </a:r>
            <a:r>
              <a:rPr sz="700" spc="-2" dirty="0">
                <a:latin typeface="Times New Roman"/>
                <a:cs typeface="Times New Roman"/>
              </a:rPr>
              <a:t>Up</a:t>
            </a:r>
            <a:endParaRPr sz="700">
              <a:latin typeface="Times New Roman"/>
              <a:cs typeface="Times New Roman"/>
            </a:endParaRPr>
          </a:p>
        </p:txBody>
      </p:sp>
      <p:sp>
        <p:nvSpPr>
          <p:cNvPr id="41" name="object 41"/>
          <p:cNvSpPr txBox="1"/>
          <p:nvPr/>
        </p:nvSpPr>
        <p:spPr>
          <a:xfrm>
            <a:off x="2131938" y="1715559"/>
            <a:ext cx="406585" cy="147025"/>
          </a:xfrm>
          <a:prstGeom prst="rect">
            <a:avLst/>
          </a:prstGeom>
        </p:spPr>
        <p:txBody>
          <a:bodyPr vert="horz" wrap="square" lIns="0" tIns="5461" rIns="0" bIns="0" rtlCol="0">
            <a:spAutoFit/>
          </a:bodyPr>
          <a:lstStyle/>
          <a:p>
            <a:pPr marL="5748">
              <a:spcBef>
                <a:spcPts val="43"/>
              </a:spcBef>
            </a:pPr>
            <a:r>
              <a:rPr sz="900" spc="-2" dirty="0">
                <a:latin typeface="Times New Roman"/>
                <a:cs typeface="Times New Roman"/>
              </a:rPr>
              <a:t>Decoder</a:t>
            </a:r>
            <a:endParaRPr sz="900">
              <a:latin typeface="Times New Roman"/>
              <a:cs typeface="Times New Roman"/>
            </a:endParaRPr>
          </a:p>
        </p:txBody>
      </p:sp>
      <p:sp>
        <p:nvSpPr>
          <p:cNvPr id="42" name="object 42"/>
          <p:cNvSpPr/>
          <p:nvPr/>
        </p:nvSpPr>
        <p:spPr>
          <a:xfrm>
            <a:off x="360447" y="880116"/>
            <a:ext cx="745358" cy="1128985"/>
          </a:xfrm>
          <a:custGeom>
            <a:avLst/>
            <a:gdLst/>
            <a:ahLst/>
            <a:cxnLst/>
            <a:rect l="l" t="t" r="r" b="b"/>
            <a:pathLst>
              <a:path w="1626235" h="2535554">
                <a:moveTo>
                  <a:pt x="1626062" y="32004"/>
                </a:moveTo>
                <a:lnTo>
                  <a:pt x="1604726" y="0"/>
                </a:lnTo>
                <a:lnTo>
                  <a:pt x="1521896" y="53937"/>
                </a:lnTo>
                <a:lnTo>
                  <a:pt x="1480466" y="81234"/>
                </a:lnTo>
                <a:lnTo>
                  <a:pt x="1439117" y="108773"/>
                </a:lnTo>
                <a:lnTo>
                  <a:pt x="1397915" y="136571"/>
                </a:lnTo>
                <a:lnTo>
                  <a:pt x="1356926" y="164645"/>
                </a:lnTo>
                <a:lnTo>
                  <a:pt x="1316220" y="193013"/>
                </a:lnTo>
                <a:lnTo>
                  <a:pt x="1275861" y="221691"/>
                </a:lnTo>
                <a:lnTo>
                  <a:pt x="1194442" y="280786"/>
                </a:lnTo>
                <a:lnTo>
                  <a:pt x="1153623" y="311493"/>
                </a:lnTo>
                <a:lnTo>
                  <a:pt x="1113288" y="342659"/>
                </a:lnTo>
                <a:lnTo>
                  <a:pt x="993461" y="437340"/>
                </a:lnTo>
                <a:lnTo>
                  <a:pt x="953335" y="468770"/>
                </a:lnTo>
                <a:lnTo>
                  <a:pt x="912830" y="499872"/>
                </a:lnTo>
                <a:lnTo>
                  <a:pt x="871067" y="530466"/>
                </a:lnTo>
                <a:lnTo>
                  <a:pt x="828965" y="560769"/>
                </a:lnTo>
                <a:lnTo>
                  <a:pt x="786612" y="590871"/>
                </a:lnTo>
                <a:lnTo>
                  <a:pt x="658938" y="680876"/>
                </a:lnTo>
                <a:lnTo>
                  <a:pt x="616468" y="711078"/>
                </a:lnTo>
                <a:lnTo>
                  <a:pt x="574190" y="741529"/>
                </a:lnTo>
                <a:lnTo>
                  <a:pt x="532193" y="772321"/>
                </a:lnTo>
                <a:lnTo>
                  <a:pt x="490564" y="803543"/>
                </a:lnTo>
                <a:lnTo>
                  <a:pt x="449391" y="835285"/>
                </a:lnTo>
                <a:lnTo>
                  <a:pt x="408764" y="867638"/>
                </a:lnTo>
                <a:lnTo>
                  <a:pt x="368771" y="900692"/>
                </a:lnTo>
                <a:lnTo>
                  <a:pt x="329499" y="934537"/>
                </a:lnTo>
                <a:lnTo>
                  <a:pt x="291038" y="969264"/>
                </a:lnTo>
                <a:lnTo>
                  <a:pt x="252919" y="1005268"/>
                </a:lnTo>
                <a:lnTo>
                  <a:pt x="216500" y="1041835"/>
                </a:lnTo>
                <a:lnTo>
                  <a:pt x="182060" y="1079258"/>
                </a:lnTo>
                <a:lnTo>
                  <a:pt x="149878" y="1117832"/>
                </a:lnTo>
                <a:lnTo>
                  <a:pt x="120231" y="1157849"/>
                </a:lnTo>
                <a:lnTo>
                  <a:pt x="93398" y="1199605"/>
                </a:lnTo>
                <a:lnTo>
                  <a:pt x="69657" y="1243392"/>
                </a:lnTo>
                <a:lnTo>
                  <a:pt x="49285" y="1289506"/>
                </a:lnTo>
                <a:lnTo>
                  <a:pt x="32562" y="1338240"/>
                </a:lnTo>
                <a:lnTo>
                  <a:pt x="19766" y="1389888"/>
                </a:lnTo>
                <a:lnTo>
                  <a:pt x="11565" y="1437397"/>
                </a:lnTo>
                <a:lnTo>
                  <a:pt x="5625" y="1485542"/>
                </a:lnTo>
                <a:lnTo>
                  <a:pt x="1814" y="1534195"/>
                </a:lnTo>
                <a:lnTo>
                  <a:pt x="0" y="1583230"/>
                </a:lnTo>
                <a:lnTo>
                  <a:pt x="50" y="1632520"/>
                </a:lnTo>
                <a:lnTo>
                  <a:pt x="1835" y="1681938"/>
                </a:lnTo>
                <a:lnTo>
                  <a:pt x="5220" y="1731358"/>
                </a:lnTo>
                <a:lnTo>
                  <a:pt x="10075" y="1780653"/>
                </a:lnTo>
                <a:lnTo>
                  <a:pt x="16267" y="1829697"/>
                </a:lnTo>
                <a:lnTo>
                  <a:pt x="23664" y="1878362"/>
                </a:lnTo>
                <a:lnTo>
                  <a:pt x="32135" y="1926523"/>
                </a:lnTo>
                <a:lnTo>
                  <a:pt x="37984" y="1956054"/>
                </a:lnTo>
                <a:lnTo>
                  <a:pt x="37984" y="1590917"/>
                </a:lnTo>
                <a:lnTo>
                  <a:pt x="39505" y="1542056"/>
                </a:lnTo>
                <a:lnTo>
                  <a:pt x="43091" y="1493672"/>
                </a:lnTo>
                <a:lnTo>
                  <a:pt x="48903" y="1445939"/>
                </a:lnTo>
                <a:lnTo>
                  <a:pt x="57104" y="1399032"/>
                </a:lnTo>
                <a:lnTo>
                  <a:pt x="65961" y="1358319"/>
                </a:lnTo>
                <a:lnTo>
                  <a:pt x="78832" y="1318108"/>
                </a:lnTo>
                <a:lnTo>
                  <a:pt x="95463" y="1278409"/>
                </a:lnTo>
                <a:lnTo>
                  <a:pt x="115602" y="1239235"/>
                </a:lnTo>
                <a:lnTo>
                  <a:pt x="138994" y="1200596"/>
                </a:lnTo>
                <a:lnTo>
                  <a:pt x="165385" y="1162505"/>
                </a:lnTo>
                <a:lnTo>
                  <a:pt x="194523" y="1124974"/>
                </a:lnTo>
                <a:lnTo>
                  <a:pt x="226152" y="1088014"/>
                </a:lnTo>
                <a:lnTo>
                  <a:pt x="260063" y="1051591"/>
                </a:lnTo>
                <a:lnTo>
                  <a:pt x="295871" y="1015852"/>
                </a:lnTo>
                <a:lnTo>
                  <a:pt x="333454" y="980675"/>
                </a:lnTo>
                <a:lnTo>
                  <a:pt x="372514" y="946115"/>
                </a:lnTo>
                <a:lnTo>
                  <a:pt x="412797" y="912185"/>
                </a:lnTo>
                <a:lnTo>
                  <a:pt x="454049" y="878895"/>
                </a:lnTo>
                <a:lnTo>
                  <a:pt x="496018" y="846259"/>
                </a:lnTo>
                <a:lnTo>
                  <a:pt x="538449" y="814286"/>
                </a:lnTo>
                <a:lnTo>
                  <a:pt x="581088" y="782990"/>
                </a:lnTo>
                <a:lnTo>
                  <a:pt x="623682" y="752381"/>
                </a:lnTo>
                <a:lnTo>
                  <a:pt x="665977" y="722472"/>
                </a:lnTo>
                <a:lnTo>
                  <a:pt x="827091" y="610063"/>
                </a:lnTo>
                <a:lnTo>
                  <a:pt x="864085" y="583826"/>
                </a:lnTo>
                <a:lnTo>
                  <a:pt x="899257" y="558358"/>
                </a:lnTo>
                <a:lnTo>
                  <a:pt x="932354" y="533671"/>
                </a:lnTo>
                <a:lnTo>
                  <a:pt x="963122" y="509778"/>
                </a:lnTo>
                <a:lnTo>
                  <a:pt x="1003478" y="477173"/>
                </a:lnTo>
                <a:lnTo>
                  <a:pt x="1043799" y="445026"/>
                </a:lnTo>
                <a:lnTo>
                  <a:pt x="1084124" y="413317"/>
                </a:lnTo>
                <a:lnTo>
                  <a:pt x="1124490" y="382026"/>
                </a:lnTo>
                <a:lnTo>
                  <a:pt x="1164937" y="351133"/>
                </a:lnTo>
                <a:lnTo>
                  <a:pt x="1205502" y="320620"/>
                </a:lnTo>
                <a:lnTo>
                  <a:pt x="1246223" y="290466"/>
                </a:lnTo>
                <a:lnTo>
                  <a:pt x="1287139" y="260651"/>
                </a:lnTo>
                <a:lnTo>
                  <a:pt x="1328288" y="231157"/>
                </a:lnTo>
                <a:lnTo>
                  <a:pt x="1369707" y="201962"/>
                </a:lnTo>
                <a:lnTo>
                  <a:pt x="1411437" y="173049"/>
                </a:lnTo>
                <a:lnTo>
                  <a:pt x="1453514" y="144396"/>
                </a:lnTo>
                <a:lnTo>
                  <a:pt x="1495976" y="115985"/>
                </a:lnTo>
                <a:lnTo>
                  <a:pt x="1538863" y="87796"/>
                </a:lnTo>
                <a:lnTo>
                  <a:pt x="1582212" y="59808"/>
                </a:lnTo>
                <a:lnTo>
                  <a:pt x="1626062" y="32004"/>
                </a:lnTo>
                <a:close/>
              </a:path>
              <a:path w="1626235" h="2535554">
                <a:moveTo>
                  <a:pt x="518220" y="2460783"/>
                </a:moveTo>
                <a:lnTo>
                  <a:pt x="440078" y="2455522"/>
                </a:lnTo>
                <a:lnTo>
                  <a:pt x="391770" y="2450223"/>
                </a:lnTo>
                <a:lnTo>
                  <a:pt x="344983" y="2441200"/>
                </a:lnTo>
                <a:lnTo>
                  <a:pt x="300740" y="2426683"/>
                </a:lnTo>
                <a:lnTo>
                  <a:pt x="260019" y="2404866"/>
                </a:lnTo>
                <a:lnTo>
                  <a:pt x="223976" y="2374093"/>
                </a:lnTo>
                <a:lnTo>
                  <a:pt x="193502" y="2332482"/>
                </a:lnTo>
                <a:lnTo>
                  <a:pt x="172097" y="2283768"/>
                </a:lnTo>
                <a:lnTo>
                  <a:pt x="152895" y="2234167"/>
                </a:lnTo>
                <a:lnTo>
                  <a:pt x="135632" y="2183829"/>
                </a:lnTo>
                <a:lnTo>
                  <a:pt x="120047" y="2132906"/>
                </a:lnTo>
                <a:lnTo>
                  <a:pt x="105875" y="2081551"/>
                </a:lnTo>
                <a:lnTo>
                  <a:pt x="92856" y="2029916"/>
                </a:lnTo>
                <a:lnTo>
                  <a:pt x="80726" y="1978152"/>
                </a:lnTo>
                <a:lnTo>
                  <a:pt x="71555" y="1931724"/>
                </a:lnTo>
                <a:lnTo>
                  <a:pt x="63153" y="1884384"/>
                </a:lnTo>
                <a:lnTo>
                  <a:pt x="55684" y="1836306"/>
                </a:lnTo>
                <a:lnTo>
                  <a:pt x="49309" y="1787663"/>
                </a:lnTo>
                <a:lnTo>
                  <a:pt x="44190" y="1738629"/>
                </a:lnTo>
                <a:lnTo>
                  <a:pt x="40488" y="1689377"/>
                </a:lnTo>
                <a:lnTo>
                  <a:pt x="38365" y="1640082"/>
                </a:lnTo>
                <a:lnTo>
                  <a:pt x="37984" y="1590917"/>
                </a:lnTo>
                <a:lnTo>
                  <a:pt x="37984" y="1956054"/>
                </a:lnTo>
                <a:lnTo>
                  <a:pt x="51770" y="2020824"/>
                </a:lnTo>
                <a:lnTo>
                  <a:pt x="63029" y="2067397"/>
                </a:lnTo>
                <a:lnTo>
                  <a:pt x="75992" y="2116927"/>
                </a:lnTo>
                <a:lnTo>
                  <a:pt x="90629" y="2167991"/>
                </a:lnTo>
                <a:lnTo>
                  <a:pt x="106910" y="2219168"/>
                </a:lnTo>
                <a:lnTo>
                  <a:pt x="124804" y="2269036"/>
                </a:lnTo>
                <a:lnTo>
                  <a:pt x="144280" y="2316171"/>
                </a:lnTo>
                <a:lnTo>
                  <a:pt x="165308" y="2359152"/>
                </a:lnTo>
                <a:lnTo>
                  <a:pt x="194347" y="2398341"/>
                </a:lnTo>
                <a:lnTo>
                  <a:pt x="228016" y="2429050"/>
                </a:lnTo>
                <a:lnTo>
                  <a:pt x="265590" y="2452384"/>
                </a:lnTo>
                <a:lnTo>
                  <a:pt x="306348" y="2469446"/>
                </a:lnTo>
                <a:lnTo>
                  <a:pt x="349567" y="2481342"/>
                </a:lnTo>
                <a:lnTo>
                  <a:pt x="394523" y="2489177"/>
                </a:lnTo>
                <a:lnTo>
                  <a:pt x="440495" y="2494055"/>
                </a:lnTo>
                <a:lnTo>
                  <a:pt x="486759" y="2497081"/>
                </a:lnTo>
                <a:lnTo>
                  <a:pt x="513924" y="2498431"/>
                </a:lnTo>
                <a:lnTo>
                  <a:pt x="518220" y="2460783"/>
                </a:lnTo>
                <a:close/>
              </a:path>
              <a:path w="1626235" h="2535554">
                <a:moveTo>
                  <a:pt x="537164" y="2525214"/>
                </a:moveTo>
                <a:lnTo>
                  <a:pt x="537164" y="2462022"/>
                </a:lnTo>
                <a:lnTo>
                  <a:pt x="532592" y="2499360"/>
                </a:lnTo>
                <a:lnTo>
                  <a:pt x="513924" y="2498431"/>
                </a:lnTo>
                <a:lnTo>
                  <a:pt x="509732" y="2535174"/>
                </a:lnTo>
                <a:lnTo>
                  <a:pt x="537164" y="2525214"/>
                </a:lnTo>
                <a:close/>
              </a:path>
              <a:path w="1626235" h="2535554">
                <a:moveTo>
                  <a:pt x="537164" y="2462022"/>
                </a:moveTo>
                <a:lnTo>
                  <a:pt x="518220" y="2460783"/>
                </a:lnTo>
                <a:lnTo>
                  <a:pt x="513924" y="2498431"/>
                </a:lnTo>
                <a:lnTo>
                  <a:pt x="532592" y="2499360"/>
                </a:lnTo>
                <a:lnTo>
                  <a:pt x="537164" y="2462022"/>
                </a:lnTo>
                <a:close/>
              </a:path>
              <a:path w="1626235" h="2535554">
                <a:moveTo>
                  <a:pt x="629366" y="2491740"/>
                </a:moveTo>
                <a:lnTo>
                  <a:pt x="522686" y="2421636"/>
                </a:lnTo>
                <a:lnTo>
                  <a:pt x="518220" y="2460783"/>
                </a:lnTo>
                <a:lnTo>
                  <a:pt x="537164" y="2462022"/>
                </a:lnTo>
                <a:lnTo>
                  <a:pt x="537164" y="2525214"/>
                </a:lnTo>
                <a:lnTo>
                  <a:pt x="629366" y="2491740"/>
                </a:lnTo>
                <a:close/>
              </a:path>
            </a:pathLst>
          </a:custGeom>
          <a:solidFill>
            <a:srgbClr val="FF0000"/>
          </a:solidFill>
        </p:spPr>
        <p:txBody>
          <a:bodyPr wrap="square" lIns="0" tIns="0" rIns="0" bIns="0" rtlCol="0"/>
          <a:lstStyle/>
          <a:p>
            <a:endParaRPr/>
          </a:p>
        </p:txBody>
      </p:sp>
      <p:sp>
        <p:nvSpPr>
          <p:cNvPr id="43" name="object 43"/>
          <p:cNvSpPr/>
          <p:nvPr/>
        </p:nvSpPr>
        <p:spPr>
          <a:xfrm>
            <a:off x="713867" y="2681063"/>
            <a:ext cx="272997" cy="121579"/>
          </a:xfrm>
          <a:custGeom>
            <a:avLst/>
            <a:gdLst/>
            <a:ahLst/>
            <a:cxnLst/>
            <a:rect l="l" t="t" r="r" b="b"/>
            <a:pathLst>
              <a:path w="595630" h="273050">
                <a:moveTo>
                  <a:pt x="44958" y="0"/>
                </a:moveTo>
                <a:lnTo>
                  <a:pt x="27324" y="3607"/>
                </a:lnTo>
                <a:lnTo>
                  <a:pt x="13049" y="13430"/>
                </a:lnTo>
                <a:lnTo>
                  <a:pt x="3488" y="27967"/>
                </a:lnTo>
                <a:lnTo>
                  <a:pt x="0" y="45720"/>
                </a:lnTo>
                <a:lnTo>
                  <a:pt x="0" y="227837"/>
                </a:lnTo>
                <a:lnTo>
                  <a:pt x="3488" y="245471"/>
                </a:lnTo>
                <a:lnTo>
                  <a:pt x="13049" y="259746"/>
                </a:lnTo>
                <a:lnTo>
                  <a:pt x="27324" y="269307"/>
                </a:lnTo>
                <a:lnTo>
                  <a:pt x="44958" y="272796"/>
                </a:lnTo>
                <a:lnTo>
                  <a:pt x="549402" y="272796"/>
                </a:lnTo>
                <a:lnTo>
                  <a:pt x="567154" y="269307"/>
                </a:lnTo>
                <a:lnTo>
                  <a:pt x="581691" y="259746"/>
                </a:lnTo>
                <a:lnTo>
                  <a:pt x="591514" y="245471"/>
                </a:lnTo>
                <a:lnTo>
                  <a:pt x="595122" y="227837"/>
                </a:lnTo>
                <a:lnTo>
                  <a:pt x="595122" y="45720"/>
                </a:lnTo>
                <a:lnTo>
                  <a:pt x="591514" y="27967"/>
                </a:lnTo>
                <a:lnTo>
                  <a:pt x="581691" y="13430"/>
                </a:lnTo>
                <a:lnTo>
                  <a:pt x="567154" y="3607"/>
                </a:lnTo>
                <a:lnTo>
                  <a:pt x="549402" y="0"/>
                </a:lnTo>
                <a:lnTo>
                  <a:pt x="44958" y="0"/>
                </a:lnTo>
                <a:close/>
              </a:path>
            </a:pathLst>
          </a:custGeom>
          <a:ln w="28575">
            <a:solidFill>
              <a:srgbClr val="FF0000"/>
            </a:solidFill>
            <a:prstDash val="dash"/>
          </a:ln>
        </p:spPr>
        <p:txBody>
          <a:bodyPr wrap="square" lIns="0" tIns="0" rIns="0" bIns="0" rtlCol="0"/>
          <a:lstStyle/>
          <a:p>
            <a:endParaRPr/>
          </a:p>
        </p:txBody>
      </p:sp>
      <p:sp>
        <p:nvSpPr>
          <p:cNvPr id="44" name="object 44"/>
          <p:cNvSpPr/>
          <p:nvPr/>
        </p:nvSpPr>
        <p:spPr>
          <a:xfrm>
            <a:off x="1137856" y="2681063"/>
            <a:ext cx="232251" cy="121579"/>
          </a:xfrm>
          <a:custGeom>
            <a:avLst/>
            <a:gdLst/>
            <a:ahLst/>
            <a:cxnLst/>
            <a:rect l="l" t="t" r="r" b="b"/>
            <a:pathLst>
              <a:path w="506730" h="273050">
                <a:moveTo>
                  <a:pt x="45720" y="0"/>
                </a:moveTo>
                <a:lnTo>
                  <a:pt x="27967" y="3607"/>
                </a:lnTo>
                <a:lnTo>
                  <a:pt x="13430" y="13430"/>
                </a:lnTo>
                <a:lnTo>
                  <a:pt x="3607" y="27967"/>
                </a:lnTo>
                <a:lnTo>
                  <a:pt x="0" y="45720"/>
                </a:lnTo>
                <a:lnTo>
                  <a:pt x="0" y="227837"/>
                </a:lnTo>
                <a:lnTo>
                  <a:pt x="3607" y="245471"/>
                </a:lnTo>
                <a:lnTo>
                  <a:pt x="13430" y="259746"/>
                </a:lnTo>
                <a:lnTo>
                  <a:pt x="27967" y="269307"/>
                </a:lnTo>
                <a:lnTo>
                  <a:pt x="45720" y="272796"/>
                </a:lnTo>
                <a:lnTo>
                  <a:pt x="461010" y="272796"/>
                </a:lnTo>
                <a:lnTo>
                  <a:pt x="478762" y="269307"/>
                </a:lnTo>
                <a:lnTo>
                  <a:pt x="493299" y="259746"/>
                </a:lnTo>
                <a:lnTo>
                  <a:pt x="503122" y="245471"/>
                </a:lnTo>
                <a:lnTo>
                  <a:pt x="506730" y="227837"/>
                </a:lnTo>
                <a:lnTo>
                  <a:pt x="506730" y="45720"/>
                </a:lnTo>
                <a:lnTo>
                  <a:pt x="503122" y="27967"/>
                </a:lnTo>
                <a:lnTo>
                  <a:pt x="493299" y="13430"/>
                </a:lnTo>
                <a:lnTo>
                  <a:pt x="478762" y="3607"/>
                </a:lnTo>
                <a:lnTo>
                  <a:pt x="461010" y="0"/>
                </a:lnTo>
                <a:lnTo>
                  <a:pt x="45720" y="0"/>
                </a:lnTo>
                <a:close/>
              </a:path>
            </a:pathLst>
          </a:custGeom>
          <a:ln w="28574">
            <a:solidFill>
              <a:srgbClr val="000000"/>
            </a:solidFill>
            <a:prstDash val="dash"/>
          </a:ln>
        </p:spPr>
        <p:txBody>
          <a:bodyPr wrap="square" lIns="0" tIns="0" rIns="0" bIns="0" rtlCol="0"/>
          <a:lstStyle/>
          <a:p>
            <a:endParaRPr/>
          </a:p>
        </p:txBody>
      </p:sp>
      <p:sp>
        <p:nvSpPr>
          <p:cNvPr id="45" name="object 45"/>
          <p:cNvSpPr/>
          <p:nvPr/>
        </p:nvSpPr>
        <p:spPr>
          <a:xfrm>
            <a:off x="2024952" y="2686831"/>
            <a:ext cx="231960" cy="121579"/>
          </a:xfrm>
          <a:custGeom>
            <a:avLst/>
            <a:gdLst/>
            <a:ahLst/>
            <a:cxnLst/>
            <a:rect l="l" t="t" r="r" b="b"/>
            <a:pathLst>
              <a:path w="506095" h="273050">
                <a:moveTo>
                  <a:pt x="45720" y="0"/>
                </a:moveTo>
                <a:lnTo>
                  <a:pt x="27967" y="3488"/>
                </a:lnTo>
                <a:lnTo>
                  <a:pt x="13430" y="13049"/>
                </a:lnTo>
                <a:lnTo>
                  <a:pt x="3607" y="27324"/>
                </a:lnTo>
                <a:lnTo>
                  <a:pt x="0" y="44958"/>
                </a:lnTo>
                <a:lnTo>
                  <a:pt x="0" y="227075"/>
                </a:lnTo>
                <a:lnTo>
                  <a:pt x="3607" y="244828"/>
                </a:lnTo>
                <a:lnTo>
                  <a:pt x="13430" y="259365"/>
                </a:lnTo>
                <a:lnTo>
                  <a:pt x="27967" y="269188"/>
                </a:lnTo>
                <a:lnTo>
                  <a:pt x="45720" y="272796"/>
                </a:lnTo>
                <a:lnTo>
                  <a:pt x="461010" y="272796"/>
                </a:lnTo>
                <a:lnTo>
                  <a:pt x="478643" y="269188"/>
                </a:lnTo>
                <a:lnTo>
                  <a:pt x="492918" y="259365"/>
                </a:lnTo>
                <a:lnTo>
                  <a:pt x="502479" y="244828"/>
                </a:lnTo>
                <a:lnTo>
                  <a:pt x="505968" y="227075"/>
                </a:lnTo>
                <a:lnTo>
                  <a:pt x="505968" y="44958"/>
                </a:lnTo>
                <a:lnTo>
                  <a:pt x="502479" y="27324"/>
                </a:lnTo>
                <a:lnTo>
                  <a:pt x="492918" y="13049"/>
                </a:lnTo>
                <a:lnTo>
                  <a:pt x="478643" y="3488"/>
                </a:lnTo>
                <a:lnTo>
                  <a:pt x="461010" y="0"/>
                </a:lnTo>
                <a:lnTo>
                  <a:pt x="45720" y="0"/>
                </a:lnTo>
                <a:close/>
              </a:path>
            </a:pathLst>
          </a:custGeom>
          <a:ln w="28575">
            <a:solidFill>
              <a:srgbClr val="000000"/>
            </a:solidFill>
            <a:prstDash val="dash"/>
          </a:ln>
        </p:spPr>
        <p:txBody>
          <a:bodyPr wrap="square" lIns="0" tIns="0" rIns="0" bIns="0" rtlCol="0"/>
          <a:lstStyle/>
          <a:p>
            <a:endParaRPr/>
          </a:p>
        </p:txBody>
      </p:sp>
      <p:sp>
        <p:nvSpPr>
          <p:cNvPr id="46" name="object 46"/>
          <p:cNvSpPr/>
          <p:nvPr/>
        </p:nvSpPr>
        <p:spPr>
          <a:xfrm>
            <a:off x="2417159" y="2681063"/>
            <a:ext cx="272997" cy="121579"/>
          </a:xfrm>
          <a:custGeom>
            <a:avLst/>
            <a:gdLst/>
            <a:ahLst/>
            <a:cxnLst/>
            <a:rect l="l" t="t" r="r" b="b"/>
            <a:pathLst>
              <a:path w="595629" h="273050">
                <a:moveTo>
                  <a:pt x="45720" y="0"/>
                </a:moveTo>
                <a:lnTo>
                  <a:pt x="27967" y="3607"/>
                </a:lnTo>
                <a:lnTo>
                  <a:pt x="13430" y="13430"/>
                </a:lnTo>
                <a:lnTo>
                  <a:pt x="3607" y="27967"/>
                </a:lnTo>
                <a:lnTo>
                  <a:pt x="0" y="45720"/>
                </a:lnTo>
                <a:lnTo>
                  <a:pt x="0" y="227837"/>
                </a:lnTo>
                <a:lnTo>
                  <a:pt x="3607" y="245471"/>
                </a:lnTo>
                <a:lnTo>
                  <a:pt x="13430" y="259746"/>
                </a:lnTo>
                <a:lnTo>
                  <a:pt x="27967" y="269307"/>
                </a:lnTo>
                <a:lnTo>
                  <a:pt x="45720" y="272796"/>
                </a:lnTo>
                <a:lnTo>
                  <a:pt x="549401" y="272796"/>
                </a:lnTo>
                <a:lnTo>
                  <a:pt x="567154" y="269307"/>
                </a:lnTo>
                <a:lnTo>
                  <a:pt x="581691" y="259746"/>
                </a:lnTo>
                <a:lnTo>
                  <a:pt x="591514" y="245471"/>
                </a:lnTo>
                <a:lnTo>
                  <a:pt x="595122" y="227837"/>
                </a:lnTo>
                <a:lnTo>
                  <a:pt x="595122" y="45720"/>
                </a:lnTo>
                <a:lnTo>
                  <a:pt x="591514" y="27967"/>
                </a:lnTo>
                <a:lnTo>
                  <a:pt x="581691" y="13430"/>
                </a:lnTo>
                <a:lnTo>
                  <a:pt x="567154" y="3607"/>
                </a:lnTo>
                <a:lnTo>
                  <a:pt x="549401" y="0"/>
                </a:lnTo>
                <a:lnTo>
                  <a:pt x="45720" y="0"/>
                </a:lnTo>
                <a:close/>
              </a:path>
            </a:pathLst>
          </a:custGeom>
          <a:ln w="28575">
            <a:solidFill>
              <a:srgbClr val="FF0000"/>
            </a:solidFill>
            <a:prstDash val="dash"/>
          </a:ln>
        </p:spPr>
        <p:txBody>
          <a:bodyPr wrap="square" lIns="0" tIns="0" rIns="0" bIns="0" rtlCol="0"/>
          <a:lstStyle/>
          <a:p>
            <a:endParaRPr/>
          </a:p>
        </p:txBody>
      </p:sp>
      <p:sp>
        <p:nvSpPr>
          <p:cNvPr id="47" name="object 47"/>
          <p:cNvSpPr/>
          <p:nvPr/>
        </p:nvSpPr>
        <p:spPr>
          <a:xfrm>
            <a:off x="387422" y="2037771"/>
            <a:ext cx="322765" cy="679992"/>
          </a:xfrm>
          <a:custGeom>
            <a:avLst/>
            <a:gdLst/>
            <a:ahLst/>
            <a:cxnLst/>
            <a:rect l="l" t="t" r="r" b="b"/>
            <a:pathLst>
              <a:path w="704215" h="1527175">
                <a:moveTo>
                  <a:pt x="578131" y="35051"/>
                </a:moveTo>
                <a:lnTo>
                  <a:pt x="563653" y="0"/>
                </a:lnTo>
                <a:lnTo>
                  <a:pt x="525307" y="16354"/>
                </a:lnTo>
                <a:lnTo>
                  <a:pt x="483960" y="33678"/>
                </a:lnTo>
                <a:lnTo>
                  <a:pt x="440344" y="52118"/>
                </a:lnTo>
                <a:lnTo>
                  <a:pt x="395111" y="71858"/>
                </a:lnTo>
                <a:lnTo>
                  <a:pt x="349238" y="92932"/>
                </a:lnTo>
                <a:lnTo>
                  <a:pt x="303211" y="115600"/>
                </a:lnTo>
                <a:lnTo>
                  <a:pt x="257846" y="139969"/>
                </a:lnTo>
                <a:lnTo>
                  <a:pt x="213875" y="166187"/>
                </a:lnTo>
                <a:lnTo>
                  <a:pt x="172030" y="194399"/>
                </a:lnTo>
                <a:lnTo>
                  <a:pt x="133044" y="224753"/>
                </a:lnTo>
                <a:lnTo>
                  <a:pt x="97649" y="257394"/>
                </a:lnTo>
                <a:lnTo>
                  <a:pt x="66578" y="292470"/>
                </a:lnTo>
                <a:lnTo>
                  <a:pt x="40563" y="330126"/>
                </a:lnTo>
                <a:lnTo>
                  <a:pt x="20336" y="370509"/>
                </a:lnTo>
                <a:lnTo>
                  <a:pt x="6631" y="413765"/>
                </a:lnTo>
                <a:lnTo>
                  <a:pt x="0" y="464529"/>
                </a:lnTo>
                <a:lnTo>
                  <a:pt x="1785" y="515344"/>
                </a:lnTo>
                <a:lnTo>
                  <a:pt x="10593" y="565801"/>
                </a:lnTo>
                <a:lnTo>
                  <a:pt x="25029" y="615494"/>
                </a:lnTo>
                <a:lnTo>
                  <a:pt x="38095" y="649451"/>
                </a:lnTo>
                <a:lnTo>
                  <a:pt x="38095" y="464606"/>
                </a:lnTo>
                <a:lnTo>
                  <a:pt x="46255" y="413765"/>
                </a:lnTo>
                <a:lnTo>
                  <a:pt x="61062" y="372570"/>
                </a:lnTo>
                <a:lnTo>
                  <a:pt x="83136" y="334024"/>
                </a:lnTo>
                <a:lnTo>
                  <a:pt x="111554" y="298009"/>
                </a:lnTo>
                <a:lnTo>
                  <a:pt x="145388" y="264408"/>
                </a:lnTo>
                <a:lnTo>
                  <a:pt x="183716" y="233101"/>
                </a:lnTo>
                <a:lnTo>
                  <a:pt x="225609" y="203971"/>
                </a:lnTo>
                <a:lnTo>
                  <a:pt x="270145" y="176898"/>
                </a:lnTo>
                <a:lnTo>
                  <a:pt x="316397" y="151764"/>
                </a:lnTo>
                <a:lnTo>
                  <a:pt x="363439" y="128451"/>
                </a:lnTo>
                <a:lnTo>
                  <a:pt x="410348" y="106841"/>
                </a:lnTo>
                <a:lnTo>
                  <a:pt x="456196" y="86814"/>
                </a:lnTo>
                <a:lnTo>
                  <a:pt x="500060" y="68252"/>
                </a:lnTo>
                <a:lnTo>
                  <a:pt x="541013" y="51038"/>
                </a:lnTo>
                <a:lnTo>
                  <a:pt x="578131" y="35051"/>
                </a:lnTo>
                <a:close/>
              </a:path>
              <a:path w="704215" h="1527175">
                <a:moveTo>
                  <a:pt x="644519" y="1428162"/>
                </a:moveTo>
                <a:lnTo>
                  <a:pt x="460769" y="1210772"/>
                </a:lnTo>
                <a:lnTo>
                  <a:pt x="427826" y="1170838"/>
                </a:lnTo>
                <a:lnTo>
                  <a:pt x="395111" y="1130546"/>
                </a:lnTo>
                <a:lnTo>
                  <a:pt x="362742" y="1089902"/>
                </a:lnTo>
                <a:lnTo>
                  <a:pt x="330838" y="1048914"/>
                </a:lnTo>
                <a:lnTo>
                  <a:pt x="299515" y="1007588"/>
                </a:lnTo>
                <a:lnTo>
                  <a:pt x="268892" y="965930"/>
                </a:lnTo>
                <a:lnTo>
                  <a:pt x="239087" y="923949"/>
                </a:lnTo>
                <a:lnTo>
                  <a:pt x="210217" y="881651"/>
                </a:lnTo>
                <a:lnTo>
                  <a:pt x="182401" y="839042"/>
                </a:lnTo>
                <a:lnTo>
                  <a:pt x="155756" y="796129"/>
                </a:lnTo>
                <a:lnTo>
                  <a:pt x="130401" y="752920"/>
                </a:lnTo>
                <a:lnTo>
                  <a:pt x="106453" y="709422"/>
                </a:lnTo>
                <a:lnTo>
                  <a:pt x="84810" y="663354"/>
                </a:lnTo>
                <a:lnTo>
                  <a:pt x="65178" y="615346"/>
                </a:lnTo>
                <a:lnTo>
                  <a:pt x="49532" y="565889"/>
                </a:lnTo>
                <a:lnTo>
                  <a:pt x="39846" y="515478"/>
                </a:lnTo>
                <a:lnTo>
                  <a:pt x="38095" y="464606"/>
                </a:lnTo>
                <a:lnTo>
                  <a:pt x="38095" y="649451"/>
                </a:lnTo>
                <a:lnTo>
                  <a:pt x="65209" y="710953"/>
                </a:lnTo>
                <a:lnTo>
                  <a:pt x="88165" y="755903"/>
                </a:lnTo>
                <a:lnTo>
                  <a:pt x="112324" y="797910"/>
                </a:lnTo>
                <a:lnTo>
                  <a:pt x="137721" y="839663"/>
                </a:lnTo>
                <a:lnTo>
                  <a:pt x="164252" y="881156"/>
                </a:lnTo>
                <a:lnTo>
                  <a:pt x="191813" y="922383"/>
                </a:lnTo>
                <a:lnTo>
                  <a:pt x="220301" y="963336"/>
                </a:lnTo>
                <a:lnTo>
                  <a:pt x="249610" y="1004008"/>
                </a:lnTo>
                <a:lnTo>
                  <a:pt x="279639" y="1044392"/>
                </a:lnTo>
                <a:lnTo>
                  <a:pt x="310281" y="1084481"/>
                </a:lnTo>
                <a:lnTo>
                  <a:pt x="341435" y="1124269"/>
                </a:lnTo>
                <a:lnTo>
                  <a:pt x="372995" y="1163747"/>
                </a:lnTo>
                <a:lnTo>
                  <a:pt x="404859" y="1202910"/>
                </a:lnTo>
                <a:lnTo>
                  <a:pt x="469079" y="1280259"/>
                </a:lnTo>
                <a:lnTo>
                  <a:pt x="615316" y="1453010"/>
                </a:lnTo>
                <a:lnTo>
                  <a:pt x="644519" y="1428162"/>
                </a:lnTo>
                <a:close/>
              </a:path>
              <a:path w="704215" h="1527175">
                <a:moveTo>
                  <a:pt x="656617" y="1507107"/>
                </a:moveTo>
                <a:lnTo>
                  <a:pt x="656617" y="1442465"/>
                </a:lnTo>
                <a:lnTo>
                  <a:pt x="627661" y="1467612"/>
                </a:lnTo>
                <a:lnTo>
                  <a:pt x="615316" y="1453010"/>
                </a:lnTo>
                <a:lnTo>
                  <a:pt x="586513" y="1477517"/>
                </a:lnTo>
                <a:lnTo>
                  <a:pt x="656617" y="1507107"/>
                </a:lnTo>
                <a:close/>
              </a:path>
              <a:path w="704215" h="1527175">
                <a:moveTo>
                  <a:pt x="656617" y="1442465"/>
                </a:moveTo>
                <a:lnTo>
                  <a:pt x="644519" y="1428162"/>
                </a:lnTo>
                <a:lnTo>
                  <a:pt x="615316" y="1453010"/>
                </a:lnTo>
                <a:lnTo>
                  <a:pt x="627661" y="1467612"/>
                </a:lnTo>
                <a:lnTo>
                  <a:pt x="656617" y="1442465"/>
                </a:lnTo>
                <a:close/>
              </a:path>
              <a:path w="704215" h="1527175">
                <a:moveTo>
                  <a:pt x="703861" y="1527048"/>
                </a:moveTo>
                <a:lnTo>
                  <a:pt x="673381" y="1403603"/>
                </a:lnTo>
                <a:lnTo>
                  <a:pt x="644519" y="1428162"/>
                </a:lnTo>
                <a:lnTo>
                  <a:pt x="656617" y="1442465"/>
                </a:lnTo>
                <a:lnTo>
                  <a:pt x="656617" y="1507107"/>
                </a:lnTo>
                <a:lnTo>
                  <a:pt x="703861" y="1527048"/>
                </a:lnTo>
                <a:close/>
              </a:path>
            </a:pathLst>
          </a:custGeom>
          <a:solidFill>
            <a:srgbClr val="FF0000"/>
          </a:solidFill>
        </p:spPr>
        <p:txBody>
          <a:bodyPr wrap="square" lIns="0" tIns="0" rIns="0" bIns="0" rtlCol="0"/>
          <a:lstStyle/>
          <a:p>
            <a:endParaRPr/>
          </a:p>
        </p:txBody>
      </p:sp>
      <p:sp>
        <p:nvSpPr>
          <p:cNvPr id="48" name="object 48"/>
          <p:cNvSpPr/>
          <p:nvPr/>
        </p:nvSpPr>
        <p:spPr>
          <a:xfrm>
            <a:off x="1364869" y="2720081"/>
            <a:ext cx="643493" cy="50893"/>
          </a:xfrm>
          <a:custGeom>
            <a:avLst/>
            <a:gdLst/>
            <a:ahLst/>
            <a:cxnLst/>
            <a:rect l="l" t="t" r="r" b="b"/>
            <a:pathLst>
              <a:path w="1403985" h="114300">
                <a:moveTo>
                  <a:pt x="1308354" y="76200"/>
                </a:moveTo>
                <a:lnTo>
                  <a:pt x="1308354" y="38100"/>
                </a:lnTo>
                <a:lnTo>
                  <a:pt x="0" y="38100"/>
                </a:lnTo>
                <a:lnTo>
                  <a:pt x="0" y="76200"/>
                </a:lnTo>
                <a:lnTo>
                  <a:pt x="1308354" y="76200"/>
                </a:lnTo>
                <a:close/>
              </a:path>
              <a:path w="1403985" h="114300">
                <a:moveTo>
                  <a:pt x="1403604" y="57150"/>
                </a:moveTo>
                <a:lnTo>
                  <a:pt x="1289304" y="0"/>
                </a:lnTo>
                <a:lnTo>
                  <a:pt x="1289304" y="38100"/>
                </a:lnTo>
                <a:lnTo>
                  <a:pt x="1308354" y="38100"/>
                </a:lnTo>
                <a:lnTo>
                  <a:pt x="1308354" y="104775"/>
                </a:lnTo>
                <a:lnTo>
                  <a:pt x="1403604" y="57150"/>
                </a:lnTo>
                <a:close/>
              </a:path>
              <a:path w="1403985" h="114300">
                <a:moveTo>
                  <a:pt x="1308354" y="104775"/>
                </a:moveTo>
                <a:lnTo>
                  <a:pt x="1308354" y="76200"/>
                </a:lnTo>
                <a:lnTo>
                  <a:pt x="1289304" y="76200"/>
                </a:lnTo>
                <a:lnTo>
                  <a:pt x="1289304" y="114300"/>
                </a:lnTo>
                <a:lnTo>
                  <a:pt x="1308354" y="104775"/>
                </a:lnTo>
                <a:close/>
              </a:path>
            </a:pathLst>
          </a:custGeom>
          <a:solidFill>
            <a:srgbClr val="3333CC"/>
          </a:solidFill>
        </p:spPr>
        <p:txBody>
          <a:bodyPr wrap="square" lIns="0" tIns="0" rIns="0" bIns="0" rtlCol="0"/>
          <a:lstStyle/>
          <a:p>
            <a:endParaRPr/>
          </a:p>
        </p:txBody>
      </p:sp>
      <p:sp>
        <p:nvSpPr>
          <p:cNvPr id="49" name="object 49"/>
          <p:cNvSpPr/>
          <p:nvPr/>
        </p:nvSpPr>
        <p:spPr>
          <a:xfrm>
            <a:off x="2691320" y="2720081"/>
            <a:ext cx="643493" cy="50893"/>
          </a:xfrm>
          <a:custGeom>
            <a:avLst/>
            <a:gdLst/>
            <a:ahLst/>
            <a:cxnLst/>
            <a:rect l="l" t="t" r="r" b="b"/>
            <a:pathLst>
              <a:path w="1403984" h="114300">
                <a:moveTo>
                  <a:pt x="1308353" y="76200"/>
                </a:moveTo>
                <a:lnTo>
                  <a:pt x="1308353" y="38100"/>
                </a:lnTo>
                <a:lnTo>
                  <a:pt x="0" y="38100"/>
                </a:lnTo>
                <a:lnTo>
                  <a:pt x="0" y="76200"/>
                </a:lnTo>
                <a:lnTo>
                  <a:pt x="1308353" y="76200"/>
                </a:lnTo>
                <a:close/>
              </a:path>
              <a:path w="1403984" h="114300">
                <a:moveTo>
                  <a:pt x="1403603" y="57150"/>
                </a:moveTo>
                <a:lnTo>
                  <a:pt x="1289303" y="0"/>
                </a:lnTo>
                <a:lnTo>
                  <a:pt x="1289303" y="38100"/>
                </a:lnTo>
                <a:lnTo>
                  <a:pt x="1308353" y="38100"/>
                </a:lnTo>
                <a:lnTo>
                  <a:pt x="1308353" y="104775"/>
                </a:lnTo>
                <a:lnTo>
                  <a:pt x="1403603" y="57150"/>
                </a:lnTo>
                <a:close/>
              </a:path>
              <a:path w="1403984" h="114300">
                <a:moveTo>
                  <a:pt x="1308353" y="104775"/>
                </a:moveTo>
                <a:lnTo>
                  <a:pt x="1308353" y="76200"/>
                </a:lnTo>
                <a:lnTo>
                  <a:pt x="1289303" y="76200"/>
                </a:lnTo>
                <a:lnTo>
                  <a:pt x="1289303" y="114300"/>
                </a:lnTo>
                <a:lnTo>
                  <a:pt x="1308353" y="104775"/>
                </a:lnTo>
                <a:close/>
              </a:path>
            </a:pathLst>
          </a:custGeom>
          <a:solidFill>
            <a:srgbClr val="FF0000"/>
          </a:solidFill>
        </p:spPr>
        <p:txBody>
          <a:bodyPr wrap="square" lIns="0" tIns="0" rIns="0" bIns="0" rtlCol="0"/>
          <a:lstStyle/>
          <a:p>
            <a:endParaRPr/>
          </a:p>
        </p:txBody>
      </p:sp>
      <p:sp>
        <p:nvSpPr>
          <p:cNvPr id="50" name="object 50"/>
          <p:cNvSpPr txBox="1">
            <a:spLocks noGrp="1"/>
          </p:cNvSpPr>
          <p:nvPr>
            <p:ph type="title"/>
          </p:nvPr>
        </p:nvSpPr>
        <p:spPr>
          <a:xfrm>
            <a:off x="346921" y="234561"/>
            <a:ext cx="803275" cy="255598"/>
          </a:xfrm>
          <a:prstGeom prst="rect">
            <a:avLst/>
          </a:prstGeom>
        </p:spPr>
        <p:txBody>
          <a:bodyPr vert="horz" wrap="square" lIns="0" tIns="5748" rIns="0" bIns="0" rtlCol="0">
            <a:spAutoFit/>
          </a:bodyPr>
          <a:lstStyle/>
          <a:p>
            <a:pPr marL="5748">
              <a:spcBef>
                <a:spcPts val="45"/>
              </a:spcBef>
            </a:pPr>
            <a:r>
              <a:rPr sz="1600" spc="-5" dirty="0"/>
              <a:t>Example</a:t>
            </a:r>
            <a:endParaRPr sz="16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9238" y="221669"/>
            <a:ext cx="2765187" cy="252025"/>
          </a:xfrm>
          <a:prstGeom prst="rect">
            <a:avLst/>
          </a:prstGeom>
        </p:spPr>
        <p:txBody>
          <a:bodyPr vert="horz" wrap="square" lIns="0" tIns="5748" rIns="0" bIns="0" rtlCol="0">
            <a:spAutoFit/>
          </a:bodyPr>
          <a:lstStyle/>
          <a:p>
            <a:pPr marL="5748">
              <a:spcBef>
                <a:spcPts val="45"/>
              </a:spcBef>
            </a:pPr>
            <a:r>
              <a:rPr sz="1600" spc="-2" dirty="0"/>
              <a:t>Encoder</a:t>
            </a:r>
            <a:r>
              <a:rPr sz="1600" spc="-7" dirty="0"/>
              <a:t> </a:t>
            </a:r>
            <a:r>
              <a:rPr sz="1600" dirty="0"/>
              <a:t>&amp;</a:t>
            </a:r>
            <a:r>
              <a:rPr sz="1600" spc="-5" dirty="0"/>
              <a:t> </a:t>
            </a:r>
            <a:r>
              <a:rPr sz="1600" spc="-2" dirty="0"/>
              <a:t>Decoder</a:t>
            </a:r>
            <a:r>
              <a:rPr sz="1600" spc="-5" dirty="0"/>
              <a:t> </a:t>
            </a:r>
            <a:r>
              <a:rPr sz="1600" dirty="0"/>
              <a:t>Operation</a:t>
            </a:r>
            <a:endParaRPr sz="1600"/>
          </a:p>
        </p:txBody>
      </p:sp>
      <p:sp>
        <p:nvSpPr>
          <p:cNvPr id="4" name="object 4"/>
          <p:cNvSpPr txBox="1"/>
          <p:nvPr/>
        </p:nvSpPr>
        <p:spPr>
          <a:xfrm>
            <a:off x="317352" y="513797"/>
            <a:ext cx="3523350" cy="344358"/>
          </a:xfrm>
          <a:prstGeom prst="rect">
            <a:avLst/>
          </a:prstGeom>
        </p:spPr>
        <p:txBody>
          <a:bodyPr vert="horz" wrap="square" lIns="0" tIns="5748" rIns="0" bIns="0" rtlCol="0">
            <a:spAutoFit/>
          </a:bodyPr>
          <a:lstStyle/>
          <a:p>
            <a:pPr marL="11496" marR="8047">
              <a:spcBef>
                <a:spcPts val="45"/>
              </a:spcBef>
            </a:pPr>
            <a:r>
              <a:rPr sz="1100" b="1" u="heavy" spc="-2" dirty="0">
                <a:uFill>
                  <a:solidFill>
                    <a:srgbClr val="000000"/>
                  </a:solidFill>
                </a:uFill>
                <a:latin typeface="Times New Roman"/>
                <a:cs typeface="Times New Roman"/>
              </a:rPr>
              <a:t>Encoder</a:t>
            </a:r>
            <a:r>
              <a:rPr sz="1100" spc="-2" dirty="0">
                <a:latin typeface="Times New Roman"/>
                <a:cs typeface="Times New Roman"/>
              </a:rPr>
              <a:t>:</a:t>
            </a:r>
            <a:r>
              <a:rPr sz="1100" spc="-5" dirty="0">
                <a:latin typeface="Times New Roman"/>
                <a:cs typeface="Times New Roman"/>
              </a:rPr>
              <a:t> </a:t>
            </a:r>
            <a:r>
              <a:rPr sz="1100" b="1" i="1" spc="-2" dirty="0">
                <a:latin typeface="Times New Roman"/>
                <a:cs typeface="Times New Roman"/>
              </a:rPr>
              <a:t>Search </a:t>
            </a:r>
            <a:r>
              <a:rPr sz="1100" spc="-2" dirty="0">
                <a:latin typeface="Times New Roman"/>
                <a:cs typeface="Times New Roman"/>
              </a:rPr>
              <a:t>codebook</a:t>
            </a:r>
            <a:r>
              <a:rPr sz="1100" spc="-5" dirty="0">
                <a:latin typeface="Times New Roman"/>
                <a:cs typeface="Times New Roman"/>
              </a:rPr>
              <a:t> </a:t>
            </a:r>
            <a:r>
              <a:rPr sz="1100" spc="-2" dirty="0">
                <a:latin typeface="Times New Roman"/>
                <a:cs typeface="Times New Roman"/>
              </a:rPr>
              <a:t>for code</a:t>
            </a:r>
            <a:r>
              <a:rPr sz="1100" spc="-5" dirty="0">
                <a:latin typeface="Times New Roman"/>
                <a:cs typeface="Times New Roman"/>
              </a:rPr>
              <a:t> </a:t>
            </a:r>
            <a:r>
              <a:rPr sz="1100" spc="-2" dirty="0">
                <a:latin typeface="Times New Roman"/>
                <a:cs typeface="Times New Roman"/>
              </a:rPr>
              <a:t>vector</a:t>
            </a:r>
            <a:r>
              <a:rPr sz="1100" spc="-5" dirty="0">
                <a:latin typeface="Times New Roman"/>
                <a:cs typeface="Times New Roman"/>
              </a:rPr>
              <a:t> </a:t>
            </a:r>
            <a:r>
              <a:rPr sz="1100" b="1" dirty="0">
                <a:latin typeface="Times New Roman"/>
                <a:cs typeface="Times New Roman"/>
              </a:rPr>
              <a:t>y</a:t>
            </a:r>
            <a:r>
              <a:rPr sz="1100" i="1" baseline="-20833" dirty="0">
                <a:latin typeface="Times New Roman"/>
                <a:cs typeface="Times New Roman"/>
              </a:rPr>
              <a:t>j</a:t>
            </a:r>
            <a:r>
              <a:rPr sz="1100" i="1" spc="129" baseline="-20833" dirty="0">
                <a:latin typeface="Times New Roman"/>
                <a:cs typeface="Times New Roman"/>
              </a:rPr>
              <a:t> </a:t>
            </a:r>
            <a:r>
              <a:rPr sz="1100" spc="-2" dirty="0">
                <a:latin typeface="Times New Roman"/>
                <a:cs typeface="Times New Roman"/>
              </a:rPr>
              <a:t>that is</a:t>
            </a:r>
            <a:r>
              <a:rPr sz="1100" spc="-5" dirty="0">
                <a:latin typeface="Times New Roman"/>
                <a:cs typeface="Times New Roman"/>
              </a:rPr>
              <a:t> </a:t>
            </a:r>
            <a:r>
              <a:rPr sz="1100" spc="-2" dirty="0">
                <a:latin typeface="Times New Roman"/>
                <a:cs typeface="Times New Roman"/>
              </a:rPr>
              <a:t>closest to </a:t>
            </a:r>
            <a:r>
              <a:rPr sz="1100" spc="-265" dirty="0">
                <a:latin typeface="Times New Roman"/>
                <a:cs typeface="Times New Roman"/>
              </a:rPr>
              <a:t> </a:t>
            </a:r>
            <a:r>
              <a:rPr sz="1100" spc="-2" dirty="0">
                <a:latin typeface="Times New Roman"/>
                <a:cs typeface="Times New Roman"/>
              </a:rPr>
              <a:t>input</a:t>
            </a:r>
            <a:r>
              <a:rPr sz="1100" spc="-7" dirty="0">
                <a:latin typeface="Times New Roman"/>
                <a:cs typeface="Times New Roman"/>
              </a:rPr>
              <a:t> </a:t>
            </a:r>
            <a:r>
              <a:rPr sz="1100" spc="-2" dirty="0">
                <a:latin typeface="Times New Roman"/>
                <a:cs typeface="Times New Roman"/>
              </a:rPr>
              <a:t>vector </a:t>
            </a:r>
            <a:r>
              <a:rPr sz="1100" b="1" dirty="0">
                <a:latin typeface="Times New Roman"/>
                <a:cs typeface="Times New Roman"/>
              </a:rPr>
              <a:t>x</a:t>
            </a:r>
            <a:r>
              <a:rPr sz="1100" dirty="0">
                <a:latin typeface="Times New Roman"/>
                <a:cs typeface="Times New Roman"/>
              </a:rPr>
              <a:t>.</a:t>
            </a:r>
            <a:endParaRPr sz="1100">
              <a:latin typeface="Times New Roman"/>
              <a:cs typeface="Times New Roman"/>
            </a:endParaRPr>
          </a:p>
        </p:txBody>
      </p:sp>
      <p:sp>
        <p:nvSpPr>
          <p:cNvPr id="5" name="object 5"/>
          <p:cNvSpPr txBox="1"/>
          <p:nvPr/>
        </p:nvSpPr>
        <p:spPr>
          <a:xfrm>
            <a:off x="1618075" y="895641"/>
            <a:ext cx="243602" cy="222409"/>
          </a:xfrm>
          <a:prstGeom prst="rect">
            <a:avLst/>
          </a:prstGeom>
        </p:spPr>
        <p:txBody>
          <a:bodyPr vert="horz" wrap="square" lIns="0" tIns="6898" rIns="0" bIns="0" rtlCol="0">
            <a:spAutoFit/>
          </a:bodyPr>
          <a:lstStyle/>
          <a:p>
            <a:pPr>
              <a:spcBef>
                <a:spcPts val="54"/>
              </a:spcBef>
              <a:tabLst>
                <a:tab pos="170716" algn="l"/>
              </a:tabLst>
            </a:pPr>
            <a:r>
              <a:rPr sz="1400" spc="-152" dirty="0">
                <a:latin typeface="Symbol"/>
                <a:cs typeface="Symbol"/>
              </a:rPr>
              <a:t></a:t>
            </a:r>
            <a:r>
              <a:rPr sz="1400" spc="-152" dirty="0">
                <a:latin typeface="Times New Roman"/>
                <a:cs typeface="Times New Roman"/>
              </a:rPr>
              <a:t>	</a:t>
            </a:r>
            <a:r>
              <a:rPr sz="1400" spc="-152" dirty="0">
                <a:latin typeface="Symbol"/>
                <a:cs typeface="Symbol"/>
              </a:rPr>
              <a:t></a:t>
            </a:r>
            <a:endParaRPr sz="1400">
              <a:latin typeface="Symbol"/>
              <a:cs typeface="Symbol"/>
            </a:endParaRPr>
          </a:p>
        </p:txBody>
      </p:sp>
      <p:sp>
        <p:nvSpPr>
          <p:cNvPr id="6" name="object 6"/>
          <p:cNvSpPr txBox="1"/>
          <p:nvPr/>
        </p:nvSpPr>
        <p:spPr>
          <a:xfrm>
            <a:off x="1850327" y="903319"/>
            <a:ext cx="71014" cy="97556"/>
          </a:xfrm>
          <a:prstGeom prst="rect">
            <a:avLst/>
          </a:prstGeom>
        </p:spPr>
        <p:txBody>
          <a:bodyPr vert="horz" wrap="square" lIns="0" tIns="5173" rIns="0" bIns="0" rtlCol="0">
            <a:spAutoFit/>
          </a:bodyPr>
          <a:lstStyle/>
          <a:p>
            <a:pPr>
              <a:spcBef>
                <a:spcPts val="41"/>
              </a:spcBef>
            </a:pPr>
            <a:r>
              <a:rPr sz="600" i="1" spc="-5" dirty="0">
                <a:latin typeface="Times New Roman"/>
                <a:cs typeface="Times New Roman"/>
              </a:rPr>
              <a:t>M</a:t>
            </a:r>
            <a:endParaRPr sz="600">
              <a:latin typeface="Times New Roman"/>
              <a:cs typeface="Times New Roman"/>
            </a:endParaRPr>
          </a:p>
        </p:txBody>
      </p:sp>
      <p:sp>
        <p:nvSpPr>
          <p:cNvPr id="7" name="object 7"/>
          <p:cNvSpPr txBox="1"/>
          <p:nvPr/>
        </p:nvSpPr>
        <p:spPr>
          <a:xfrm>
            <a:off x="1755680" y="1015963"/>
            <a:ext cx="27649" cy="97556"/>
          </a:xfrm>
          <a:prstGeom prst="rect">
            <a:avLst/>
          </a:prstGeom>
        </p:spPr>
        <p:txBody>
          <a:bodyPr vert="horz" wrap="square" lIns="0" tIns="5173" rIns="0" bIns="0" rtlCol="0">
            <a:spAutoFit/>
          </a:bodyPr>
          <a:lstStyle/>
          <a:p>
            <a:pPr>
              <a:spcBef>
                <a:spcPts val="41"/>
              </a:spcBef>
            </a:pPr>
            <a:r>
              <a:rPr sz="600" i="1" spc="-2" dirty="0">
                <a:latin typeface="Times New Roman"/>
                <a:cs typeface="Times New Roman"/>
              </a:rPr>
              <a:t>i</a:t>
            </a:r>
            <a:endParaRPr sz="600">
              <a:latin typeface="Times New Roman"/>
              <a:cs typeface="Times New Roman"/>
            </a:endParaRPr>
          </a:p>
        </p:txBody>
      </p:sp>
      <p:sp>
        <p:nvSpPr>
          <p:cNvPr id="8" name="object 8"/>
          <p:cNvSpPr txBox="1"/>
          <p:nvPr/>
        </p:nvSpPr>
        <p:spPr>
          <a:xfrm>
            <a:off x="3059096" y="1015963"/>
            <a:ext cx="27649" cy="97556"/>
          </a:xfrm>
          <a:prstGeom prst="rect">
            <a:avLst/>
          </a:prstGeom>
        </p:spPr>
        <p:txBody>
          <a:bodyPr vert="horz" wrap="square" lIns="0" tIns="5173" rIns="0" bIns="0" rtlCol="0">
            <a:spAutoFit/>
          </a:bodyPr>
          <a:lstStyle/>
          <a:p>
            <a:pPr>
              <a:spcBef>
                <a:spcPts val="41"/>
              </a:spcBef>
            </a:pPr>
            <a:r>
              <a:rPr sz="600" i="1" spc="-2" dirty="0">
                <a:latin typeface="Times New Roman"/>
                <a:cs typeface="Times New Roman"/>
              </a:rPr>
              <a:t>i</a:t>
            </a:r>
            <a:endParaRPr sz="600">
              <a:latin typeface="Times New Roman"/>
              <a:cs typeface="Times New Roman"/>
            </a:endParaRPr>
          </a:p>
        </p:txBody>
      </p:sp>
      <p:sp>
        <p:nvSpPr>
          <p:cNvPr id="9" name="object 9"/>
          <p:cNvSpPr txBox="1"/>
          <p:nvPr/>
        </p:nvSpPr>
        <p:spPr>
          <a:xfrm>
            <a:off x="1845436" y="1032588"/>
            <a:ext cx="115253" cy="97556"/>
          </a:xfrm>
          <a:prstGeom prst="rect">
            <a:avLst/>
          </a:prstGeom>
        </p:spPr>
        <p:txBody>
          <a:bodyPr vert="horz" wrap="square" lIns="0" tIns="5173" rIns="0" bIns="0" rtlCol="0">
            <a:spAutoFit/>
          </a:bodyPr>
          <a:lstStyle/>
          <a:p>
            <a:pPr>
              <a:spcBef>
                <a:spcPts val="41"/>
              </a:spcBef>
            </a:pPr>
            <a:r>
              <a:rPr sz="600" i="1" spc="-2" dirty="0">
                <a:latin typeface="Times New Roman"/>
                <a:cs typeface="Times New Roman"/>
              </a:rPr>
              <a:t>i</a:t>
            </a:r>
            <a:r>
              <a:rPr sz="600" i="1" spc="-95" dirty="0">
                <a:latin typeface="Times New Roman"/>
                <a:cs typeface="Times New Roman"/>
              </a:rPr>
              <a:t> </a:t>
            </a:r>
            <a:r>
              <a:rPr sz="600" spc="-20" dirty="0">
                <a:latin typeface="Symbol"/>
                <a:cs typeface="Symbol"/>
              </a:rPr>
              <a:t></a:t>
            </a:r>
            <a:r>
              <a:rPr sz="600" spc="-2" dirty="0">
                <a:latin typeface="Times New Roman"/>
                <a:cs typeface="Times New Roman"/>
              </a:rPr>
              <a:t>1</a:t>
            </a:r>
            <a:endParaRPr sz="600">
              <a:latin typeface="Times New Roman"/>
              <a:cs typeface="Times New Roman"/>
            </a:endParaRPr>
          </a:p>
        </p:txBody>
      </p:sp>
      <p:sp>
        <p:nvSpPr>
          <p:cNvPr id="10" name="object 10"/>
          <p:cNvSpPr txBox="1"/>
          <p:nvPr/>
        </p:nvSpPr>
        <p:spPr>
          <a:xfrm>
            <a:off x="1023302" y="926587"/>
            <a:ext cx="731679" cy="161143"/>
          </a:xfrm>
          <a:prstGeom prst="rect">
            <a:avLst/>
          </a:prstGeom>
        </p:spPr>
        <p:txBody>
          <a:bodyPr vert="horz" wrap="square" lIns="0" tIns="7185" rIns="0" bIns="0" rtlCol="0">
            <a:spAutoFit/>
          </a:bodyPr>
          <a:lstStyle/>
          <a:p>
            <a:pPr>
              <a:spcBef>
                <a:spcPts val="57"/>
              </a:spcBef>
              <a:tabLst>
                <a:tab pos="649526" algn="l"/>
              </a:tabLst>
            </a:pPr>
            <a:r>
              <a:rPr sz="1000" dirty="0">
                <a:latin typeface="Times New Roman"/>
                <a:cs typeface="Times New Roman"/>
              </a:rPr>
              <a:t>C</a:t>
            </a:r>
            <a:r>
              <a:rPr sz="1000" spc="-9" dirty="0">
                <a:latin typeface="Times New Roman"/>
                <a:cs typeface="Times New Roman"/>
              </a:rPr>
              <a:t>o</a:t>
            </a:r>
            <a:r>
              <a:rPr sz="1000" spc="7" dirty="0">
                <a:latin typeface="Times New Roman"/>
                <a:cs typeface="Times New Roman"/>
              </a:rPr>
              <a:t>deb</a:t>
            </a:r>
            <a:r>
              <a:rPr sz="1000" spc="-11" dirty="0">
                <a:latin typeface="Times New Roman"/>
                <a:cs typeface="Times New Roman"/>
              </a:rPr>
              <a:t>o</a:t>
            </a:r>
            <a:r>
              <a:rPr sz="1000" spc="-9" dirty="0">
                <a:latin typeface="Times New Roman"/>
                <a:cs typeface="Times New Roman"/>
              </a:rPr>
              <a:t>o</a:t>
            </a:r>
            <a:r>
              <a:rPr sz="1000" spc="5" dirty="0">
                <a:latin typeface="Times New Roman"/>
                <a:cs typeface="Times New Roman"/>
              </a:rPr>
              <a:t>k</a:t>
            </a:r>
            <a:r>
              <a:rPr sz="1000" dirty="0">
                <a:latin typeface="Times New Roman"/>
                <a:cs typeface="Times New Roman"/>
              </a:rPr>
              <a:t>	</a:t>
            </a:r>
            <a:r>
              <a:rPr sz="1000" b="1" spc="5" dirty="0">
                <a:latin typeface="Times New Roman"/>
                <a:cs typeface="Times New Roman"/>
              </a:rPr>
              <a:t>y</a:t>
            </a:r>
            <a:endParaRPr sz="1000">
              <a:latin typeface="Times New Roman"/>
              <a:cs typeface="Times New Roman"/>
            </a:endParaRPr>
          </a:p>
        </p:txBody>
      </p:sp>
      <p:sp>
        <p:nvSpPr>
          <p:cNvPr id="11" name="object 11"/>
          <p:cNvSpPr txBox="1"/>
          <p:nvPr/>
        </p:nvSpPr>
        <p:spPr>
          <a:xfrm>
            <a:off x="1982925" y="926587"/>
            <a:ext cx="1418537" cy="161143"/>
          </a:xfrm>
          <a:prstGeom prst="rect">
            <a:avLst/>
          </a:prstGeom>
        </p:spPr>
        <p:txBody>
          <a:bodyPr vert="horz" wrap="square" lIns="0" tIns="7185" rIns="0" bIns="0" rtlCol="0">
            <a:spAutoFit/>
          </a:bodyPr>
          <a:lstStyle/>
          <a:p>
            <a:pPr marL="11496">
              <a:spcBef>
                <a:spcPts val="57"/>
              </a:spcBef>
              <a:tabLst>
                <a:tab pos="348617" algn="l"/>
                <a:tab pos="1117128" algn="l"/>
              </a:tabLst>
            </a:pPr>
            <a:r>
              <a:rPr sz="1000" spc="5" dirty="0">
                <a:latin typeface="Symbol"/>
                <a:cs typeface="Symbol"/>
              </a:rPr>
              <a:t></a:t>
            </a:r>
            <a:r>
              <a:rPr sz="1000" spc="-43" dirty="0">
                <a:latin typeface="Times New Roman"/>
                <a:cs typeface="Times New Roman"/>
              </a:rPr>
              <a:t> </a:t>
            </a:r>
            <a:r>
              <a:rPr sz="1000" i="1" spc="7" dirty="0">
                <a:latin typeface="Times New Roman"/>
                <a:cs typeface="Times New Roman"/>
              </a:rPr>
              <a:t>C	</a:t>
            </a:r>
            <a:r>
              <a:rPr sz="1000" spc="2" dirty="0">
                <a:latin typeface="Times New Roman"/>
                <a:cs typeface="Times New Roman"/>
              </a:rPr>
              <a:t>where</a:t>
            </a:r>
            <a:r>
              <a:rPr sz="1000" spc="9" dirty="0">
                <a:latin typeface="Times New Roman"/>
                <a:cs typeface="Times New Roman"/>
              </a:rPr>
              <a:t> </a:t>
            </a:r>
            <a:r>
              <a:rPr sz="1000" spc="5" dirty="0">
                <a:latin typeface="Times New Roman"/>
                <a:cs typeface="Times New Roman"/>
              </a:rPr>
              <a:t>each</a:t>
            </a:r>
            <a:r>
              <a:rPr sz="1000" spc="18" dirty="0">
                <a:latin typeface="Times New Roman"/>
                <a:cs typeface="Times New Roman"/>
              </a:rPr>
              <a:t> </a:t>
            </a:r>
            <a:r>
              <a:rPr sz="1000" b="1" spc="5" dirty="0">
                <a:latin typeface="Times New Roman"/>
                <a:cs typeface="Times New Roman"/>
              </a:rPr>
              <a:t>y	</a:t>
            </a:r>
            <a:r>
              <a:rPr sz="1000" spc="45" dirty="0">
                <a:latin typeface="Symbol"/>
                <a:cs typeface="Symbol"/>
              </a:rPr>
              <a:t></a:t>
            </a:r>
            <a:r>
              <a:rPr sz="900" i="1" spc="68" baseline="43209" dirty="0">
                <a:latin typeface="Times New Roman"/>
                <a:cs typeface="Times New Roman"/>
              </a:rPr>
              <a:t>L</a:t>
            </a:r>
            <a:endParaRPr sz="900" baseline="43209">
              <a:latin typeface="Times New Roman"/>
              <a:cs typeface="Times New Roman"/>
            </a:endParaRPr>
          </a:p>
        </p:txBody>
      </p:sp>
      <p:sp>
        <p:nvSpPr>
          <p:cNvPr id="12" name="object 12"/>
          <p:cNvSpPr/>
          <p:nvPr/>
        </p:nvSpPr>
        <p:spPr>
          <a:xfrm>
            <a:off x="996759" y="888259"/>
            <a:ext cx="2415646" cy="258425"/>
          </a:xfrm>
          <a:custGeom>
            <a:avLst/>
            <a:gdLst/>
            <a:ahLst/>
            <a:cxnLst/>
            <a:rect l="l" t="t" r="r" b="b"/>
            <a:pathLst>
              <a:path w="5270500" h="580389">
                <a:moveTo>
                  <a:pt x="0" y="579882"/>
                </a:moveTo>
                <a:lnTo>
                  <a:pt x="0" y="0"/>
                </a:lnTo>
                <a:lnTo>
                  <a:pt x="5269992" y="0"/>
                </a:lnTo>
                <a:lnTo>
                  <a:pt x="5269992" y="579882"/>
                </a:lnTo>
                <a:lnTo>
                  <a:pt x="0" y="579882"/>
                </a:lnTo>
                <a:close/>
              </a:path>
            </a:pathLst>
          </a:custGeom>
          <a:ln w="19050">
            <a:solidFill>
              <a:srgbClr val="FF0000"/>
            </a:solidFill>
          </a:ln>
        </p:spPr>
        <p:txBody>
          <a:bodyPr wrap="square" lIns="0" tIns="0" rIns="0" bIns="0" rtlCol="0"/>
          <a:lstStyle/>
          <a:p>
            <a:endParaRPr/>
          </a:p>
        </p:txBody>
      </p:sp>
      <p:sp>
        <p:nvSpPr>
          <p:cNvPr id="13" name="object 13"/>
          <p:cNvSpPr txBox="1"/>
          <p:nvPr/>
        </p:nvSpPr>
        <p:spPr>
          <a:xfrm>
            <a:off x="352742" y="1288394"/>
            <a:ext cx="1080929" cy="175081"/>
          </a:xfrm>
          <a:prstGeom prst="rect">
            <a:avLst/>
          </a:prstGeom>
        </p:spPr>
        <p:txBody>
          <a:bodyPr vert="horz" wrap="square" lIns="0" tIns="5748" rIns="0" bIns="0" rtlCol="0">
            <a:spAutoFit/>
          </a:bodyPr>
          <a:lstStyle/>
          <a:p>
            <a:pPr marL="17244">
              <a:spcBef>
                <a:spcPts val="45"/>
              </a:spcBef>
            </a:pPr>
            <a:r>
              <a:rPr sz="1100" b="1" dirty="0">
                <a:latin typeface="Times New Roman"/>
                <a:cs typeface="Times New Roman"/>
              </a:rPr>
              <a:t>x</a:t>
            </a:r>
            <a:r>
              <a:rPr sz="1100" b="1" spc="-9" dirty="0">
                <a:latin typeface="Times New Roman"/>
                <a:cs typeface="Times New Roman"/>
              </a:rPr>
              <a:t> </a:t>
            </a:r>
            <a:r>
              <a:rPr sz="1100" spc="-2" dirty="0">
                <a:latin typeface="Times New Roman"/>
                <a:cs typeface="Times New Roman"/>
              </a:rPr>
              <a:t>is</a:t>
            </a:r>
            <a:r>
              <a:rPr sz="1100" spc="-9" dirty="0">
                <a:latin typeface="Times New Roman"/>
                <a:cs typeface="Times New Roman"/>
              </a:rPr>
              <a:t> </a:t>
            </a:r>
            <a:r>
              <a:rPr sz="1100" spc="-2" dirty="0">
                <a:latin typeface="Times New Roman"/>
                <a:cs typeface="Times New Roman"/>
              </a:rPr>
              <a:t>closest</a:t>
            </a:r>
            <a:r>
              <a:rPr sz="1100" spc="-9" dirty="0">
                <a:latin typeface="Times New Roman"/>
                <a:cs typeface="Times New Roman"/>
              </a:rPr>
              <a:t> </a:t>
            </a:r>
            <a:r>
              <a:rPr sz="1100" spc="-2" dirty="0">
                <a:latin typeface="Times New Roman"/>
                <a:cs typeface="Times New Roman"/>
              </a:rPr>
              <a:t>to</a:t>
            </a:r>
            <a:r>
              <a:rPr sz="1100" spc="-11" dirty="0">
                <a:latin typeface="Times New Roman"/>
                <a:cs typeface="Times New Roman"/>
              </a:rPr>
              <a:t> </a:t>
            </a:r>
            <a:r>
              <a:rPr sz="1100" b="1" dirty="0">
                <a:latin typeface="Times New Roman"/>
                <a:cs typeface="Times New Roman"/>
              </a:rPr>
              <a:t>y</a:t>
            </a:r>
            <a:r>
              <a:rPr sz="1100" i="1" baseline="-20833" dirty="0">
                <a:latin typeface="Times New Roman"/>
                <a:cs typeface="Times New Roman"/>
              </a:rPr>
              <a:t>j</a:t>
            </a:r>
            <a:r>
              <a:rPr sz="1100" i="1" spc="122" baseline="-20833" dirty="0">
                <a:latin typeface="Times New Roman"/>
                <a:cs typeface="Times New Roman"/>
              </a:rPr>
              <a:t> </a:t>
            </a:r>
            <a:r>
              <a:rPr sz="1100" dirty="0">
                <a:latin typeface="Times New Roman"/>
                <a:cs typeface="Times New Roman"/>
              </a:rPr>
              <a:t>if:</a:t>
            </a:r>
            <a:endParaRPr sz="1100">
              <a:latin typeface="Times New Roman"/>
              <a:cs typeface="Times New Roman"/>
            </a:endParaRPr>
          </a:p>
        </p:txBody>
      </p:sp>
      <p:sp>
        <p:nvSpPr>
          <p:cNvPr id="14" name="object 14"/>
          <p:cNvSpPr/>
          <p:nvPr/>
        </p:nvSpPr>
        <p:spPr>
          <a:xfrm>
            <a:off x="442150" y="1552587"/>
            <a:ext cx="20373" cy="186609"/>
          </a:xfrm>
          <a:custGeom>
            <a:avLst/>
            <a:gdLst/>
            <a:ahLst/>
            <a:cxnLst/>
            <a:rect l="l" t="t" r="r" b="b"/>
            <a:pathLst>
              <a:path w="44450" h="419100">
                <a:moveTo>
                  <a:pt x="44196" y="0"/>
                </a:moveTo>
                <a:lnTo>
                  <a:pt x="44196" y="419100"/>
                </a:lnTo>
              </a:path>
              <a:path w="44450" h="419100">
                <a:moveTo>
                  <a:pt x="0" y="0"/>
                </a:moveTo>
                <a:lnTo>
                  <a:pt x="0" y="419100"/>
                </a:lnTo>
              </a:path>
            </a:pathLst>
          </a:custGeom>
          <a:ln w="14719">
            <a:solidFill>
              <a:srgbClr val="000000"/>
            </a:solidFill>
          </a:ln>
        </p:spPr>
        <p:txBody>
          <a:bodyPr wrap="square" lIns="0" tIns="0" rIns="0" bIns="0" rtlCol="0"/>
          <a:lstStyle/>
          <a:p>
            <a:endParaRPr/>
          </a:p>
        </p:txBody>
      </p:sp>
      <p:sp>
        <p:nvSpPr>
          <p:cNvPr id="15" name="object 15"/>
          <p:cNvSpPr/>
          <p:nvPr/>
        </p:nvSpPr>
        <p:spPr>
          <a:xfrm>
            <a:off x="813054" y="1552587"/>
            <a:ext cx="20373" cy="186609"/>
          </a:xfrm>
          <a:custGeom>
            <a:avLst/>
            <a:gdLst/>
            <a:ahLst/>
            <a:cxnLst/>
            <a:rect l="l" t="t" r="r" b="b"/>
            <a:pathLst>
              <a:path w="44450" h="419100">
                <a:moveTo>
                  <a:pt x="44195" y="0"/>
                </a:moveTo>
                <a:lnTo>
                  <a:pt x="44195" y="419100"/>
                </a:lnTo>
              </a:path>
              <a:path w="44450" h="419100">
                <a:moveTo>
                  <a:pt x="0" y="0"/>
                </a:moveTo>
                <a:lnTo>
                  <a:pt x="0" y="419100"/>
                </a:lnTo>
              </a:path>
            </a:pathLst>
          </a:custGeom>
          <a:ln w="14719">
            <a:solidFill>
              <a:srgbClr val="000000"/>
            </a:solidFill>
          </a:ln>
        </p:spPr>
        <p:txBody>
          <a:bodyPr wrap="square" lIns="0" tIns="0" rIns="0" bIns="0" rtlCol="0"/>
          <a:lstStyle/>
          <a:p>
            <a:endParaRPr/>
          </a:p>
        </p:txBody>
      </p:sp>
      <p:sp>
        <p:nvSpPr>
          <p:cNvPr id="16" name="object 16"/>
          <p:cNvSpPr/>
          <p:nvPr/>
        </p:nvSpPr>
        <p:spPr>
          <a:xfrm>
            <a:off x="983837" y="1567855"/>
            <a:ext cx="20373" cy="156073"/>
          </a:xfrm>
          <a:custGeom>
            <a:avLst/>
            <a:gdLst/>
            <a:ahLst/>
            <a:cxnLst/>
            <a:rect l="l" t="t" r="r" b="b"/>
            <a:pathLst>
              <a:path w="44450" h="350520">
                <a:moveTo>
                  <a:pt x="44195" y="0"/>
                </a:moveTo>
                <a:lnTo>
                  <a:pt x="44195" y="350520"/>
                </a:lnTo>
              </a:path>
              <a:path w="44450" h="350520">
                <a:moveTo>
                  <a:pt x="0" y="0"/>
                </a:moveTo>
                <a:lnTo>
                  <a:pt x="0" y="350520"/>
                </a:lnTo>
              </a:path>
            </a:pathLst>
          </a:custGeom>
          <a:ln w="14719">
            <a:solidFill>
              <a:srgbClr val="000000"/>
            </a:solidFill>
          </a:ln>
        </p:spPr>
        <p:txBody>
          <a:bodyPr wrap="square" lIns="0" tIns="0" rIns="0" bIns="0" rtlCol="0"/>
          <a:lstStyle/>
          <a:p>
            <a:endParaRPr/>
          </a:p>
        </p:txBody>
      </p:sp>
      <p:sp>
        <p:nvSpPr>
          <p:cNvPr id="17" name="object 17"/>
          <p:cNvSpPr/>
          <p:nvPr/>
        </p:nvSpPr>
        <p:spPr>
          <a:xfrm>
            <a:off x="1337278" y="1567855"/>
            <a:ext cx="20664" cy="156073"/>
          </a:xfrm>
          <a:custGeom>
            <a:avLst/>
            <a:gdLst/>
            <a:ahLst/>
            <a:cxnLst/>
            <a:rect l="l" t="t" r="r" b="b"/>
            <a:pathLst>
              <a:path w="45085" h="350520">
                <a:moveTo>
                  <a:pt x="44957" y="0"/>
                </a:moveTo>
                <a:lnTo>
                  <a:pt x="44957" y="350520"/>
                </a:lnTo>
              </a:path>
              <a:path w="45085" h="350520">
                <a:moveTo>
                  <a:pt x="0" y="0"/>
                </a:moveTo>
                <a:lnTo>
                  <a:pt x="0" y="350520"/>
                </a:lnTo>
              </a:path>
            </a:pathLst>
          </a:custGeom>
          <a:ln w="14719">
            <a:solidFill>
              <a:srgbClr val="000000"/>
            </a:solidFill>
          </a:ln>
        </p:spPr>
        <p:txBody>
          <a:bodyPr wrap="square" lIns="0" tIns="0" rIns="0" bIns="0" rtlCol="0"/>
          <a:lstStyle/>
          <a:p>
            <a:endParaRPr/>
          </a:p>
        </p:txBody>
      </p:sp>
      <p:sp>
        <p:nvSpPr>
          <p:cNvPr id="18" name="object 18"/>
          <p:cNvSpPr txBox="1"/>
          <p:nvPr/>
        </p:nvSpPr>
        <p:spPr>
          <a:xfrm>
            <a:off x="407225" y="1516623"/>
            <a:ext cx="1550088" cy="186681"/>
          </a:xfrm>
          <a:prstGeom prst="rect">
            <a:avLst/>
          </a:prstGeom>
          <a:ln w="19050">
            <a:solidFill>
              <a:srgbClr val="FF0000"/>
            </a:solidFill>
          </a:ln>
        </p:spPr>
        <p:txBody>
          <a:bodyPr vert="horz" wrap="square" lIns="0" tIns="32476" rIns="0" bIns="0" rtlCol="0">
            <a:spAutoFit/>
          </a:bodyPr>
          <a:lstStyle/>
          <a:p>
            <a:pPr marL="67827">
              <a:spcBef>
                <a:spcPts val="256"/>
              </a:spcBef>
              <a:tabLst>
                <a:tab pos="457830" algn="l"/>
                <a:tab pos="602680" algn="l"/>
                <a:tab pos="1068270" algn="l"/>
              </a:tabLst>
            </a:pPr>
            <a:r>
              <a:rPr sz="1000" b="1" spc="5" dirty="0">
                <a:latin typeface="Times New Roman"/>
                <a:cs typeface="Times New Roman"/>
              </a:rPr>
              <a:t>x</a:t>
            </a:r>
            <a:r>
              <a:rPr sz="1000" b="1" spc="-59" dirty="0">
                <a:latin typeface="Times New Roman"/>
                <a:cs typeface="Times New Roman"/>
              </a:rPr>
              <a:t> </a:t>
            </a:r>
            <a:r>
              <a:rPr sz="1000" spc="5" dirty="0">
                <a:latin typeface="Symbol"/>
                <a:cs typeface="Symbol"/>
              </a:rPr>
              <a:t></a:t>
            </a:r>
            <a:r>
              <a:rPr sz="1000" spc="-57" dirty="0">
                <a:latin typeface="Times New Roman"/>
                <a:cs typeface="Times New Roman"/>
              </a:rPr>
              <a:t> </a:t>
            </a:r>
            <a:r>
              <a:rPr sz="1000" b="1" spc="5" dirty="0">
                <a:latin typeface="Times New Roman"/>
                <a:cs typeface="Times New Roman"/>
              </a:rPr>
              <a:t>y</a:t>
            </a:r>
            <a:r>
              <a:rPr sz="1000" b="1" spc="-72" dirty="0">
                <a:latin typeface="Times New Roman"/>
                <a:cs typeface="Times New Roman"/>
              </a:rPr>
              <a:t> </a:t>
            </a:r>
            <a:r>
              <a:rPr sz="900" i="1" spc="-3" baseline="-24691" dirty="0">
                <a:latin typeface="Times New Roman"/>
                <a:cs typeface="Times New Roman"/>
              </a:rPr>
              <a:t>j</a:t>
            </a:r>
            <a:r>
              <a:rPr sz="900" i="1" baseline="-24691" dirty="0">
                <a:latin typeface="Times New Roman"/>
                <a:cs typeface="Times New Roman"/>
              </a:rPr>
              <a:t>	</a:t>
            </a:r>
            <a:r>
              <a:rPr sz="1000" spc="5" dirty="0">
                <a:latin typeface="Symbol"/>
                <a:cs typeface="Symbol"/>
              </a:rPr>
              <a:t></a:t>
            </a:r>
            <a:r>
              <a:rPr sz="1000" dirty="0">
                <a:latin typeface="Times New Roman"/>
                <a:cs typeface="Times New Roman"/>
              </a:rPr>
              <a:t>	</a:t>
            </a:r>
            <a:r>
              <a:rPr sz="1000" b="1" spc="5" dirty="0">
                <a:latin typeface="Times New Roman"/>
                <a:cs typeface="Times New Roman"/>
              </a:rPr>
              <a:t>x</a:t>
            </a:r>
            <a:r>
              <a:rPr sz="1000" b="1" spc="-61" dirty="0">
                <a:latin typeface="Times New Roman"/>
                <a:cs typeface="Times New Roman"/>
              </a:rPr>
              <a:t> </a:t>
            </a:r>
            <a:r>
              <a:rPr sz="1000" spc="5" dirty="0">
                <a:latin typeface="Symbol"/>
                <a:cs typeface="Symbol"/>
              </a:rPr>
              <a:t></a:t>
            </a:r>
            <a:r>
              <a:rPr sz="1000" spc="-54" dirty="0">
                <a:latin typeface="Times New Roman"/>
                <a:cs typeface="Times New Roman"/>
              </a:rPr>
              <a:t> </a:t>
            </a:r>
            <a:r>
              <a:rPr sz="1000" b="1" spc="57" dirty="0">
                <a:latin typeface="Times New Roman"/>
                <a:cs typeface="Times New Roman"/>
              </a:rPr>
              <a:t>y</a:t>
            </a:r>
            <a:r>
              <a:rPr sz="900" i="1" spc="-3" baseline="-24691" dirty="0">
                <a:latin typeface="Times New Roman"/>
                <a:cs typeface="Times New Roman"/>
              </a:rPr>
              <a:t>i</a:t>
            </a:r>
            <a:r>
              <a:rPr sz="900" i="1" baseline="-24691" dirty="0">
                <a:latin typeface="Times New Roman"/>
                <a:cs typeface="Times New Roman"/>
              </a:rPr>
              <a:t>	</a:t>
            </a:r>
            <a:r>
              <a:rPr sz="1000" spc="9" dirty="0">
                <a:latin typeface="Symbol"/>
                <a:cs typeface="Symbol"/>
              </a:rPr>
              <a:t></a:t>
            </a:r>
            <a:r>
              <a:rPr sz="1000" b="1" spc="57" dirty="0">
                <a:latin typeface="Times New Roman"/>
                <a:cs typeface="Times New Roman"/>
              </a:rPr>
              <a:t>y</a:t>
            </a:r>
            <a:r>
              <a:rPr sz="900" i="1" spc="-3" baseline="-24691" dirty="0">
                <a:latin typeface="Times New Roman"/>
                <a:cs typeface="Times New Roman"/>
              </a:rPr>
              <a:t>i</a:t>
            </a:r>
            <a:r>
              <a:rPr sz="900" i="1" baseline="-24691" dirty="0">
                <a:latin typeface="Times New Roman"/>
                <a:cs typeface="Times New Roman"/>
              </a:rPr>
              <a:t> </a:t>
            </a:r>
            <a:r>
              <a:rPr sz="900" i="1" spc="-78" baseline="-24691" dirty="0">
                <a:latin typeface="Times New Roman"/>
                <a:cs typeface="Times New Roman"/>
              </a:rPr>
              <a:t> </a:t>
            </a:r>
            <a:r>
              <a:rPr sz="1000" spc="7" dirty="0">
                <a:latin typeface="Symbol"/>
                <a:cs typeface="Symbol"/>
              </a:rPr>
              <a:t></a:t>
            </a:r>
            <a:r>
              <a:rPr sz="1000" spc="-161" dirty="0">
                <a:latin typeface="Times New Roman"/>
                <a:cs typeface="Times New Roman"/>
              </a:rPr>
              <a:t> </a:t>
            </a:r>
            <a:r>
              <a:rPr sz="1000" i="1" spc="7" dirty="0">
                <a:latin typeface="Times New Roman"/>
                <a:cs typeface="Times New Roman"/>
              </a:rPr>
              <a:t>C</a:t>
            </a:r>
            <a:endParaRPr sz="1000">
              <a:latin typeface="Times New Roman"/>
              <a:cs typeface="Times New Roman"/>
            </a:endParaRPr>
          </a:p>
        </p:txBody>
      </p:sp>
      <p:sp>
        <p:nvSpPr>
          <p:cNvPr id="19" name="object 19"/>
          <p:cNvSpPr txBox="1"/>
          <p:nvPr/>
        </p:nvSpPr>
        <p:spPr>
          <a:xfrm>
            <a:off x="2494693" y="1465567"/>
            <a:ext cx="1068996" cy="252315"/>
          </a:xfrm>
          <a:prstGeom prst="rect">
            <a:avLst/>
          </a:prstGeom>
        </p:spPr>
        <p:txBody>
          <a:bodyPr vert="horz" wrap="square" lIns="0" tIns="6035" rIns="0" bIns="0" rtlCol="0">
            <a:spAutoFit/>
          </a:bodyPr>
          <a:lstStyle/>
          <a:p>
            <a:pPr marL="17244">
              <a:spcBef>
                <a:spcPts val="48"/>
              </a:spcBef>
            </a:pPr>
            <a:r>
              <a:rPr sz="1000" i="1" spc="5" dirty="0">
                <a:latin typeface="Times New Roman"/>
                <a:cs typeface="Times New Roman"/>
              </a:rPr>
              <a:t>d</a:t>
            </a:r>
            <a:r>
              <a:rPr sz="1000" i="1" spc="-27" dirty="0">
                <a:latin typeface="Times New Roman"/>
                <a:cs typeface="Times New Roman"/>
              </a:rPr>
              <a:t> </a:t>
            </a:r>
            <a:r>
              <a:rPr sz="2400" spc="-183" baseline="-4629" dirty="0">
                <a:latin typeface="Symbol"/>
                <a:cs typeface="Symbol"/>
              </a:rPr>
              <a:t></a:t>
            </a:r>
            <a:r>
              <a:rPr sz="1000" b="1" spc="20" dirty="0">
                <a:latin typeface="Times New Roman"/>
                <a:cs typeface="Times New Roman"/>
              </a:rPr>
              <a:t>x</a:t>
            </a:r>
            <a:r>
              <a:rPr sz="1000" spc="2" dirty="0">
                <a:latin typeface="Times New Roman"/>
                <a:cs typeface="Times New Roman"/>
              </a:rPr>
              <a:t>,</a:t>
            </a:r>
            <a:r>
              <a:rPr sz="1000" spc="-118" dirty="0">
                <a:latin typeface="Times New Roman"/>
                <a:cs typeface="Times New Roman"/>
              </a:rPr>
              <a:t> </a:t>
            </a:r>
            <a:r>
              <a:rPr sz="1000" b="1" spc="5" dirty="0">
                <a:latin typeface="Times New Roman"/>
                <a:cs typeface="Times New Roman"/>
              </a:rPr>
              <a:t>y</a:t>
            </a:r>
            <a:r>
              <a:rPr sz="1000" b="1" spc="-75" dirty="0">
                <a:latin typeface="Times New Roman"/>
                <a:cs typeface="Times New Roman"/>
              </a:rPr>
              <a:t> </a:t>
            </a:r>
            <a:r>
              <a:rPr sz="900" i="1" spc="-3" baseline="-24691" dirty="0">
                <a:latin typeface="Times New Roman"/>
                <a:cs typeface="Times New Roman"/>
              </a:rPr>
              <a:t>j</a:t>
            </a:r>
            <a:r>
              <a:rPr sz="900" i="1" spc="75" baseline="-24691" dirty="0">
                <a:latin typeface="Times New Roman"/>
                <a:cs typeface="Times New Roman"/>
              </a:rPr>
              <a:t> </a:t>
            </a:r>
            <a:r>
              <a:rPr sz="2400" spc="-291" baseline="-4629" dirty="0">
                <a:latin typeface="Symbol"/>
                <a:cs typeface="Symbol"/>
              </a:rPr>
              <a:t></a:t>
            </a:r>
            <a:r>
              <a:rPr sz="2400" spc="-278" baseline="-4629" dirty="0">
                <a:latin typeface="Times New Roman"/>
                <a:cs typeface="Times New Roman"/>
              </a:rPr>
              <a:t> </a:t>
            </a:r>
            <a:r>
              <a:rPr sz="1000" spc="5" dirty="0">
                <a:latin typeface="Symbol"/>
                <a:cs typeface="Symbol"/>
              </a:rPr>
              <a:t></a:t>
            </a:r>
            <a:r>
              <a:rPr sz="1000" spc="-16" dirty="0">
                <a:latin typeface="Times New Roman"/>
                <a:cs typeface="Times New Roman"/>
              </a:rPr>
              <a:t> </a:t>
            </a:r>
            <a:r>
              <a:rPr sz="1000" i="1" spc="5" dirty="0">
                <a:latin typeface="Times New Roman"/>
                <a:cs typeface="Times New Roman"/>
              </a:rPr>
              <a:t>d</a:t>
            </a:r>
            <a:r>
              <a:rPr sz="1000" i="1" spc="-27" dirty="0">
                <a:latin typeface="Times New Roman"/>
                <a:cs typeface="Times New Roman"/>
              </a:rPr>
              <a:t> </a:t>
            </a:r>
            <a:r>
              <a:rPr sz="2000" spc="-44" baseline="-2777" dirty="0">
                <a:latin typeface="Symbol"/>
                <a:cs typeface="Symbol"/>
              </a:rPr>
              <a:t></a:t>
            </a:r>
            <a:r>
              <a:rPr sz="1000" b="1" spc="20" dirty="0">
                <a:latin typeface="Times New Roman"/>
                <a:cs typeface="Times New Roman"/>
              </a:rPr>
              <a:t>x</a:t>
            </a:r>
            <a:r>
              <a:rPr sz="1000" spc="2" dirty="0">
                <a:latin typeface="Times New Roman"/>
                <a:cs typeface="Times New Roman"/>
              </a:rPr>
              <a:t>,</a:t>
            </a:r>
            <a:r>
              <a:rPr sz="1000" spc="-118" dirty="0">
                <a:latin typeface="Times New Roman"/>
                <a:cs typeface="Times New Roman"/>
              </a:rPr>
              <a:t> </a:t>
            </a:r>
            <a:r>
              <a:rPr sz="1000" b="1" spc="57" dirty="0">
                <a:latin typeface="Times New Roman"/>
                <a:cs typeface="Times New Roman"/>
              </a:rPr>
              <a:t>y</a:t>
            </a:r>
            <a:r>
              <a:rPr sz="900" i="1" spc="-3" baseline="-24691" dirty="0">
                <a:latin typeface="Times New Roman"/>
                <a:cs typeface="Times New Roman"/>
              </a:rPr>
              <a:t>i</a:t>
            </a:r>
            <a:r>
              <a:rPr sz="900" i="1" spc="71" baseline="-24691" dirty="0">
                <a:latin typeface="Times New Roman"/>
                <a:cs typeface="Times New Roman"/>
              </a:rPr>
              <a:t> </a:t>
            </a:r>
            <a:r>
              <a:rPr sz="2000" spc="-156" baseline="-2777" dirty="0">
                <a:latin typeface="Symbol"/>
                <a:cs typeface="Symbol"/>
              </a:rPr>
              <a:t></a:t>
            </a:r>
            <a:endParaRPr sz="2000" baseline="-2777">
              <a:latin typeface="Symbol"/>
              <a:cs typeface="Symbol"/>
            </a:endParaRPr>
          </a:p>
        </p:txBody>
      </p:sp>
      <p:sp>
        <p:nvSpPr>
          <p:cNvPr id="20" name="object 20"/>
          <p:cNvSpPr txBox="1"/>
          <p:nvPr/>
        </p:nvSpPr>
        <p:spPr>
          <a:xfrm>
            <a:off x="3651059" y="1538165"/>
            <a:ext cx="460137" cy="160854"/>
          </a:xfrm>
          <a:prstGeom prst="rect">
            <a:avLst/>
          </a:prstGeom>
        </p:spPr>
        <p:txBody>
          <a:bodyPr vert="horz" wrap="square" lIns="0" tIns="6898" rIns="0" bIns="0" rtlCol="0">
            <a:spAutoFit/>
          </a:bodyPr>
          <a:lstStyle/>
          <a:p>
            <a:pPr marL="17244">
              <a:spcBef>
                <a:spcPts val="54"/>
              </a:spcBef>
            </a:pPr>
            <a:r>
              <a:rPr sz="1000" spc="7" dirty="0">
                <a:latin typeface="Symbol"/>
                <a:cs typeface="Symbol"/>
              </a:rPr>
              <a:t></a:t>
            </a:r>
            <a:r>
              <a:rPr sz="1000" b="1" spc="57" dirty="0">
                <a:latin typeface="Times New Roman"/>
                <a:cs typeface="Times New Roman"/>
              </a:rPr>
              <a:t>y</a:t>
            </a:r>
            <a:r>
              <a:rPr sz="900" i="1" spc="-3" baseline="-24691" dirty="0">
                <a:latin typeface="Times New Roman"/>
                <a:cs typeface="Times New Roman"/>
              </a:rPr>
              <a:t>i</a:t>
            </a:r>
            <a:r>
              <a:rPr sz="900" i="1" baseline="-24691" dirty="0">
                <a:latin typeface="Times New Roman"/>
                <a:cs typeface="Times New Roman"/>
              </a:rPr>
              <a:t> </a:t>
            </a:r>
            <a:r>
              <a:rPr sz="900" i="1" spc="-71" baseline="-24691" dirty="0">
                <a:latin typeface="Times New Roman"/>
                <a:cs typeface="Times New Roman"/>
              </a:rPr>
              <a:t> </a:t>
            </a:r>
            <a:r>
              <a:rPr sz="1000" spc="7" dirty="0">
                <a:latin typeface="Symbol"/>
                <a:cs typeface="Symbol"/>
              </a:rPr>
              <a:t></a:t>
            </a:r>
            <a:r>
              <a:rPr sz="1000" spc="-161" dirty="0">
                <a:latin typeface="Times New Roman"/>
                <a:cs typeface="Times New Roman"/>
              </a:rPr>
              <a:t> </a:t>
            </a:r>
            <a:r>
              <a:rPr sz="1000" i="1" spc="5" dirty="0">
                <a:latin typeface="Times New Roman"/>
                <a:cs typeface="Times New Roman"/>
              </a:rPr>
              <a:t>C</a:t>
            </a:r>
            <a:endParaRPr sz="1000">
              <a:latin typeface="Times New Roman"/>
              <a:cs typeface="Times New Roman"/>
            </a:endParaRPr>
          </a:p>
        </p:txBody>
      </p:sp>
      <p:sp>
        <p:nvSpPr>
          <p:cNvPr id="21" name="object 21"/>
          <p:cNvSpPr/>
          <p:nvPr/>
        </p:nvSpPr>
        <p:spPr>
          <a:xfrm>
            <a:off x="2483866" y="1513230"/>
            <a:ext cx="1644385" cy="257860"/>
          </a:xfrm>
          <a:custGeom>
            <a:avLst/>
            <a:gdLst/>
            <a:ahLst/>
            <a:cxnLst/>
            <a:rect l="l" t="t" r="r" b="b"/>
            <a:pathLst>
              <a:path w="3587750" h="579120">
                <a:moveTo>
                  <a:pt x="0" y="579120"/>
                </a:moveTo>
                <a:lnTo>
                  <a:pt x="0" y="0"/>
                </a:lnTo>
                <a:lnTo>
                  <a:pt x="3587496" y="0"/>
                </a:lnTo>
                <a:lnTo>
                  <a:pt x="3587496" y="579120"/>
                </a:lnTo>
                <a:lnTo>
                  <a:pt x="0" y="579120"/>
                </a:lnTo>
                <a:close/>
              </a:path>
            </a:pathLst>
          </a:custGeom>
          <a:ln w="19050">
            <a:solidFill>
              <a:srgbClr val="FF0000"/>
            </a:solidFill>
          </a:ln>
        </p:spPr>
        <p:txBody>
          <a:bodyPr wrap="square" lIns="0" tIns="0" rIns="0" bIns="0" rtlCol="0"/>
          <a:lstStyle/>
          <a:p>
            <a:endParaRPr/>
          </a:p>
        </p:txBody>
      </p:sp>
      <p:grpSp>
        <p:nvGrpSpPr>
          <p:cNvPr id="2" name="object 22"/>
          <p:cNvGrpSpPr/>
          <p:nvPr/>
        </p:nvGrpSpPr>
        <p:grpSpPr>
          <a:xfrm>
            <a:off x="2058392" y="1553520"/>
            <a:ext cx="334116" cy="170493"/>
            <a:chOff x="4491037" y="3489007"/>
            <a:chExt cx="728980" cy="382905"/>
          </a:xfrm>
        </p:grpSpPr>
        <p:sp>
          <p:nvSpPr>
            <p:cNvPr id="23" name="object 23"/>
            <p:cNvSpPr/>
            <p:nvPr/>
          </p:nvSpPr>
          <p:spPr>
            <a:xfrm>
              <a:off x="4495800" y="3493770"/>
              <a:ext cx="719455" cy="373380"/>
            </a:xfrm>
            <a:custGeom>
              <a:avLst/>
              <a:gdLst/>
              <a:ahLst/>
              <a:cxnLst/>
              <a:rect l="l" t="t" r="r" b="b"/>
              <a:pathLst>
                <a:path w="719454" h="373379">
                  <a:moveTo>
                    <a:pt x="719327" y="186689"/>
                  </a:moveTo>
                  <a:lnTo>
                    <a:pt x="539496" y="0"/>
                  </a:lnTo>
                  <a:lnTo>
                    <a:pt x="539496" y="93725"/>
                  </a:lnTo>
                  <a:lnTo>
                    <a:pt x="0" y="93725"/>
                  </a:lnTo>
                  <a:lnTo>
                    <a:pt x="0" y="280415"/>
                  </a:lnTo>
                  <a:lnTo>
                    <a:pt x="539496" y="280415"/>
                  </a:lnTo>
                  <a:lnTo>
                    <a:pt x="539496" y="373379"/>
                  </a:lnTo>
                  <a:lnTo>
                    <a:pt x="719327" y="186689"/>
                  </a:lnTo>
                  <a:close/>
                </a:path>
              </a:pathLst>
            </a:custGeom>
            <a:solidFill>
              <a:srgbClr val="00CC99"/>
            </a:solidFill>
          </p:spPr>
          <p:txBody>
            <a:bodyPr wrap="square" lIns="0" tIns="0" rIns="0" bIns="0" rtlCol="0"/>
            <a:lstStyle/>
            <a:p>
              <a:endParaRPr/>
            </a:p>
          </p:txBody>
        </p:sp>
        <p:sp>
          <p:nvSpPr>
            <p:cNvPr id="24" name="object 24"/>
            <p:cNvSpPr/>
            <p:nvPr/>
          </p:nvSpPr>
          <p:spPr>
            <a:xfrm>
              <a:off x="4495800" y="3493770"/>
              <a:ext cx="719455" cy="373380"/>
            </a:xfrm>
            <a:custGeom>
              <a:avLst/>
              <a:gdLst/>
              <a:ahLst/>
              <a:cxnLst/>
              <a:rect l="l" t="t" r="r" b="b"/>
              <a:pathLst>
                <a:path w="719454" h="373379">
                  <a:moveTo>
                    <a:pt x="539496" y="0"/>
                  </a:moveTo>
                  <a:lnTo>
                    <a:pt x="539496" y="93725"/>
                  </a:lnTo>
                  <a:lnTo>
                    <a:pt x="0" y="93725"/>
                  </a:lnTo>
                  <a:lnTo>
                    <a:pt x="0" y="280415"/>
                  </a:lnTo>
                  <a:lnTo>
                    <a:pt x="539496" y="280415"/>
                  </a:lnTo>
                  <a:lnTo>
                    <a:pt x="539496" y="373379"/>
                  </a:lnTo>
                  <a:lnTo>
                    <a:pt x="719327" y="186689"/>
                  </a:lnTo>
                  <a:lnTo>
                    <a:pt x="539496" y="0"/>
                  </a:lnTo>
                  <a:close/>
                </a:path>
              </a:pathLst>
            </a:custGeom>
            <a:ln w="9525">
              <a:solidFill>
                <a:srgbClr val="000000"/>
              </a:solidFill>
            </a:ln>
          </p:spPr>
          <p:txBody>
            <a:bodyPr wrap="square" lIns="0" tIns="0" rIns="0" bIns="0" rtlCol="0"/>
            <a:lstStyle/>
            <a:p>
              <a:endParaRPr/>
            </a:p>
          </p:txBody>
        </p:sp>
      </p:grpSp>
      <p:sp>
        <p:nvSpPr>
          <p:cNvPr id="25" name="object 25"/>
          <p:cNvSpPr txBox="1"/>
          <p:nvPr/>
        </p:nvSpPr>
        <p:spPr>
          <a:xfrm>
            <a:off x="500592" y="1947633"/>
            <a:ext cx="295989" cy="147025"/>
          </a:xfrm>
          <a:prstGeom prst="rect">
            <a:avLst/>
          </a:prstGeom>
        </p:spPr>
        <p:txBody>
          <a:bodyPr vert="horz" wrap="square" lIns="0" tIns="5461" rIns="0" bIns="0" rtlCol="0">
            <a:spAutoFit/>
          </a:bodyPr>
          <a:lstStyle/>
          <a:p>
            <a:pPr marL="5748">
              <a:spcBef>
                <a:spcPts val="43"/>
              </a:spcBef>
            </a:pPr>
            <a:r>
              <a:rPr sz="900" spc="-2" dirty="0">
                <a:latin typeface="Times New Roman"/>
                <a:cs typeface="Times New Roman"/>
              </a:rPr>
              <a:t>where</a:t>
            </a:r>
            <a:endParaRPr sz="900">
              <a:latin typeface="Times New Roman"/>
              <a:cs typeface="Times New Roman"/>
            </a:endParaRPr>
          </a:p>
        </p:txBody>
      </p:sp>
      <p:sp>
        <p:nvSpPr>
          <p:cNvPr id="26" name="object 26"/>
          <p:cNvSpPr/>
          <p:nvPr/>
        </p:nvSpPr>
        <p:spPr>
          <a:xfrm>
            <a:off x="927608" y="1966181"/>
            <a:ext cx="20373" cy="155225"/>
          </a:xfrm>
          <a:custGeom>
            <a:avLst/>
            <a:gdLst/>
            <a:ahLst/>
            <a:cxnLst/>
            <a:rect l="l" t="t" r="r" b="b"/>
            <a:pathLst>
              <a:path w="44450" h="348614">
                <a:moveTo>
                  <a:pt x="44195" y="0"/>
                </a:moveTo>
                <a:lnTo>
                  <a:pt x="44195" y="348234"/>
                </a:lnTo>
              </a:path>
              <a:path w="44450" h="348614">
                <a:moveTo>
                  <a:pt x="0" y="0"/>
                </a:moveTo>
                <a:lnTo>
                  <a:pt x="0" y="348234"/>
                </a:lnTo>
              </a:path>
            </a:pathLst>
          </a:custGeom>
          <a:ln w="14719">
            <a:solidFill>
              <a:srgbClr val="000000"/>
            </a:solidFill>
          </a:ln>
        </p:spPr>
        <p:txBody>
          <a:bodyPr wrap="square" lIns="0" tIns="0" rIns="0" bIns="0" rtlCol="0"/>
          <a:lstStyle/>
          <a:p>
            <a:endParaRPr/>
          </a:p>
        </p:txBody>
      </p:sp>
      <p:sp>
        <p:nvSpPr>
          <p:cNvPr id="27" name="object 27"/>
          <p:cNvSpPr/>
          <p:nvPr/>
        </p:nvSpPr>
        <p:spPr>
          <a:xfrm>
            <a:off x="1037621" y="1966181"/>
            <a:ext cx="20373" cy="155225"/>
          </a:xfrm>
          <a:custGeom>
            <a:avLst/>
            <a:gdLst/>
            <a:ahLst/>
            <a:cxnLst/>
            <a:rect l="l" t="t" r="r" b="b"/>
            <a:pathLst>
              <a:path w="44450" h="348614">
                <a:moveTo>
                  <a:pt x="44196" y="0"/>
                </a:moveTo>
                <a:lnTo>
                  <a:pt x="44196" y="348234"/>
                </a:lnTo>
              </a:path>
              <a:path w="44450" h="348614">
                <a:moveTo>
                  <a:pt x="0" y="0"/>
                </a:moveTo>
                <a:lnTo>
                  <a:pt x="0" y="348234"/>
                </a:lnTo>
              </a:path>
            </a:pathLst>
          </a:custGeom>
          <a:ln w="14719">
            <a:solidFill>
              <a:srgbClr val="000000"/>
            </a:solidFill>
          </a:ln>
        </p:spPr>
        <p:txBody>
          <a:bodyPr wrap="square" lIns="0" tIns="0" rIns="0" bIns="0" rtlCol="0"/>
          <a:lstStyle/>
          <a:p>
            <a:endParaRPr/>
          </a:p>
        </p:txBody>
      </p:sp>
      <p:grpSp>
        <p:nvGrpSpPr>
          <p:cNvPr id="22" name="object 28"/>
          <p:cNvGrpSpPr/>
          <p:nvPr/>
        </p:nvGrpSpPr>
        <p:grpSpPr>
          <a:xfrm>
            <a:off x="1206659" y="1855912"/>
            <a:ext cx="375153" cy="357667"/>
            <a:chOff x="2632710" y="4168140"/>
            <a:chExt cx="818515" cy="803275"/>
          </a:xfrm>
        </p:grpSpPr>
        <p:sp>
          <p:nvSpPr>
            <p:cNvPr id="29" name="object 29"/>
            <p:cNvSpPr/>
            <p:nvPr/>
          </p:nvSpPr>
          <p:spPr>
            <a:xfrm>
              <a:off x="2636520" y="4174998"/>
              <a:ext cx="814705" cy="795655"/>
            </a:xfrm>
            <a:custGeom>
              <a:avLst/>
              <a:gdLst/>
              <a:ahLst/>
              <a:cxnLst/>
              <a:rect l="l" t="t" r="r" b="b"/>
              <a:pathLst>
                <a:path w="814704" h="795654">
                  <a:moveTo>
                    <a:pt x="0" y="533400"/>
                  </a:moveTo>
                  <a:lnTo>
                    <a:pt x="28193" y="493013"/>
                  </a:lnTo>
                </a:path>
                <a:path w="814704" h="795654">
                  <a:moveTo>
                    <a:pt x="28193" y="493013"/>
                  </a:moveTo>
                  <a:lnTo>
                    <a:pt x="99822" y="795527"/>
                  </a:lnTo>
                </a:path>
                <a:path w="814704" h="795654">
                  <a:moveTo>
                    <a:pt x="99822" y="795527"/>
                  </a:moveTo>
                  <a:lnTo>
                    <a:pt x="179069" y="0"/>
                  </a:lnTo>
                </a:path>
                <a:path w="814704" h="795654">
                  <a:moveTo>
                    <a:pt x="179069" y="0"/>
                  </a:moveTo>
                  <a:lnTo>
                    <a:pt x="814577" y="0"/>
                  </a:lnTo>
                </a:path>
              </a:pathLst>
            </a:custGeom>
            <a:ln w="3175">
              <a:solidFill>
                <a:srgbClr val="000000"/>
              </a:solidFill>
            </a:ln>
          </p:spPr>
          <p:txBody>
            <a:bodyPr wrap="square" lIns="0" tIns="0" rIns="0" bIns="0" rtlCol="0"/>
            <a:lstStyle/>
            <a:p>
              <a:endParaRPr/>
            </a:p>
          </p:txBody>
        </p:sp>
        <p:sp>
          <p:nvSpPr>
            <p:cNvPr id="30" name="object 30"/>
            <p:cNvSpPr/>
            <p:nvPr/>
          </p:nvSpPr>
          <p:spPr>
            <a:xfrm>
              <a:off x="2632710" y="4168140"/>
              <a:ext cx="818515" cy="802640"/>
            </a:xfrm>
            <a:custGeom>
              <a:avLst/>
              <a:gdLst/>
              <a:ahLst/>
              <a:cxnLst/>
              <a:rect l="l" t="t" r="r" b="b"/>
              <a:pathLst>
                <a:path w="818514" h="802639">
                  <a:moveTo>
                    <a:pt x="818387" y="14477"/>
                  </a:moveTo>
                  <a:lnTo>
                    <a:pt x="818387" y="0"/>
                  </a:lnTo>
                  <a:lnTo>
                    <a:pt x="176783" y="0"/>
                  </a:lnTo>
                  <a:lnTo>
                    <a:pt x="102869" y="736854"/>
                  </a:lnTo>
                  <a:lnTo>
                    <a:pt x="40385" y="481584"/>
                  </a:lnTo>
                  <a:lnTo>
                    <a:pt x="0" y="537972"/>
                  </a:lnTo>
                  <a:lnTo>
                    <a:pt x="6857" y="543306"/>
                  </a:lnTo>
                  <a:lnTo>
                    <a:pt x="23621" y="518160"/>
                  </a:lnTo>
                  <a:lnTo>
                    <a:pt x="96773" y="802386"/>
                  </a:lnTo>
                  <a:lnTo>
                    <a:pt x="111251" y="802386"/>
                  </a:lnTo>
                  <a:lnTo>
                    <a:pt x="189737" y="14477"/>
                  </a:lnTo>
                  <a:lnTo>
                    <a:pt x="818387" y="14477"/>
                  </a:lnTo>
                  <a:close/>
                </a:path>
              </a:pathLst>
            </a:custGeom>
            <a:solidFill>
              <a:srgbClr val="000000"/>
            </a:solidFill>
          </p:spPr>
          <p:txBody>
            <a:bodyPr wrap="square" lIns="0" tIns="0" rIns="0" bIns="0" rtlCol="0"/>
            <a:lstStyle/>
            <a:p>
              <a:endParaRPr/>
            </a:p>
          </p:txBody>
        </p:sp>
      </p:grpSp>
      <p:sp>
        <p:nvSpPr>
          <p:cNvPr id="31" name="object 31"/>
          <p:cNvSpPr txBox="1"/>
          <p:nvPr/>
        </p:nvSpPr>
        <p:spPr>
          <a:xfrm>
            <a:off x="1516910" y="1935873"/>
            <a:ext cx="50932" cy="97556"/>
          </a:xfrm>
          <a:prstGeom prst="rect">
            <a:avLst/>
          </a:prstGeom>
        </p:spPr>
        <p:txBody>
          <a:bodyPr vert="horz" wrap="square" lIns="0" tIns="5173" rIns="0" bIns="0" rtlCol="0">
            <a:spAutoFit/>
          </a:bodyPr>
          <a:lstStyle/>
          <a:p>
            <a:pPr marL="5748">
              <a:spcBef>
                <a:spcPts val="41"/>
              </a:spcBef>
            </a:pPr>
            <a:r>
              <a:rPr sz="600" spc="-2" dirty="0">
                <a:latin typeface="Times New Roman"/>
                <a:cs typeface="Times New Roman"/>
              </a:rPr>
              <a:t>2</a:t>
            </a:r>
            <a:endParaRPr sz="600">
              <a:latin typeface="Times New Roman"/>
              <a:cs typeface="Times New Roman"/>
            </a:endParaRPr>
          </a:p>
        </p:txBody>
      </p:sp>
      <p:sp>
        <p:nvSpPr>
          <p:cNvPr id="32" name="object 32"/>
          <p:cNvSpPr txBox="1"/>
          <p:nvPr/>
        </p:nvSpPr>
        <p:spPr>
          <a:xfrm>
            <a:off x="1339842" y="1860891"/>
            <a:ext cx="55298" cy="97556"/>
          </a:xfrm>
          <a:prstGeom prst="rect">
            <a:avLst/>
          </a:prstGeom>
        </p:spPr>
        <p:txBody>
          <a:bodyPr vert="horz" wrap="square" lIns="0" tIns="5173" rIns="0" bIns="0" rtlCol="0">
            <a:spAutoFit/>
          </a:bodyPr>
          <a:lstStyle/>
          <a:p>
            <a:pPr marL="5748">
              <a:spcBef>
                <a:spcPts val="41"/>
              </a:spcBef>
            </a:pPr>
            <a:r>
              <a:rPr sz="600" i="1" spc="-2" dirty="0">
                <a:latin typeface="Times New Roman"/>
                <a:cs typeface="Times New Roman"/>
              </a:rPr>
              <a:t>L</a:t>
            </a:r>
            <a:endParaRPr sz="600">
              <a:latin typeface="Times New Roman"/>
              <a:cs typeface="Times New Roman"/>
            </a:endParaRPr>
          </a:p>
        </p:txBody>
      </p:sp>
      <p:sp>
        <p:nvSpPr>
          <p:cNvPr id="33" name="object 33"/>
          <p:cNvSpPr txBox="1"/>
          <p:nvPr/>
        </p:nvSpPr>
        <p:spPr>
          <a:xfrm>
            <a:off x="1507481" y="2028840"/>
            <a:ext cx="33470" cy="97556"/>
          </a:xfrm>
          <a:prstGeom prst="rect">
            <a:avLst/>
          </a:prstGeom>
        </p:spPr>
        <p:txBody>
          <a:bodyPr vert="horz" wrap="square" lIns="0" tIns="5173" rIns="0" bIns="0" rtlCol="0">
            <a:spAutoFit/>
          </a:bodyPr>
          <a:lstStyle/>
          <a:p>
            <a:pPr marL="5748">
              <a:spcBef>
                <a:spcPts val="41"/>
              </a:spcBef>
            </a:pPr>
            <a:r>
              <a:rPr sz="600" i="1" spc="-2" dirty="0">
                <a:latin typeface="Times New Roman"/>
                <a:cs typeface="Times New Roman"/>
              </a:rPr>
              <a:t>i</a:t>
            </a:r>
            <a:endParaRPr sz="600">
              <a:latin typeface="Times New Roman"/>
              <a:cs typeface="Times New Roman"/>
            </a:endParaRPr>
          </a:p>
        </p:txBody>
      </p:sp>
      <p:sp>
        <p:nvSpPr>
          <p:cNvPr id="34" name="object 34"/>
          <p:cNvSpPr txBox="1"/>
          <p:nvPr/>
        </p:nvSpPr>
        <p:spPr>
          <a:xfrm>
            <a:off x="1455441" y="1939533"/>
            <a:ext cx="64320" cy="160854"/>
          </a:xfrm>
          <a:prstGeom prst="rect">
            <a:avLst/>
          </a:prstGeom>
        </p:spPr>
        <p:txBody>
          <a:bodyPr vert="horz" wrap="square" lIns="0" tIns="6898" rIns="0" bIns="0" rtlCol="0">
            <a:spAutoFit/>
          </a:bodyPr>
          <a:lstStyle/>
          <a:p>
            <a:pPr marL="5748">
              <a:spcBef>
                <a:spcPts val="54"/>
              </a:spcBef>
            </a:pPr>
            <a:r>
              <a:rPr sz="1000" i="1" spc="2" dirty="0">
                <a:latin typeface="Times New Roman"/>
                <a:cs typeface="Times New Roman"/>
              </a:rPr>
              <a:t>z</a:t>
            </a:r>
            <a:endParaRPr sz="1000">
              <a:latin typeface="Times New Roman"/>
              <a:cs typeface="Times New Roman"/>
            </a:endParaRPr>
          </a:p>
        </p:txBody>
      </p:sp>
      <p:sp>
        <p:nvSpPr>
          <p:cNvPr id="35" name="object 35"/>
          <p:cNvSpPr txBox="1"/>
          <p:nvPr/>
        </p:nvSpPr>
        <p:spPr>
          <a:xfrm>
            <a:off x="1307706" y="2120449"/>
            <a:ext cx="121073" cy="97556"/>
          </a:xfrm>
          <a:prstGeom prst="rect">
            <a:avLst/>
          </a:prstGeom>
        </p:spPr>
        <p:txBody>
          <a:bodyPr vert="horz" wrap="square" lIns="0" tIns="5173" rIns="0" bIns="0" rtlCol="0">
            <a:spAutoFit/>
          </a:bodyPr>
          <a:lstStyle/>
          <a:p>
            <a:pPr marL="5748">
              <a:spcBef>
                <a:spcPts val="41"/>
              </a:spcBef>
            </a:pPr>
            <a:r>
              <a:rPr sz="600" i="1" spc="-2" dirty="0">
                <a:latin typeface="Times New Roman"/>
                <a:cs typeface="Times New Roman"/>
              </a:rPr>
              <a:t>i</a:t>
            </a:r>
            <a:r>
              <a:rPr sz="600" i="1" spc="-97" dirty="0">
                <a:latin typeface="Times New Roman"/>
                <a:cs typeface="Times New Roman"/>
              </a:rPr>
              <a:t> </a:t>
            </a:r>
            <a:r>
              <a:rPr sz="600" spc="-16" dirty="0">
                <a:latin typeface="Symbol"/>
                <a:cs typeface="Symbol"/>
              </a:rPr>
              <a:t></a:t>
            </a:r>
            <a:r>
              <a:rPr sz="600" spc="-2" dirty="0">
                <a:latin typeface="Times New Roman"/>
                <a:cs typeface="Times New Roman"/>
              </a:rPr>
              <a:t>1</a:t>
            </a:r>
            <a:endParaRPr sz="600">
              <a:latin typeface="Times New Roman"/>
              <a:cs typeface="Times New Roman"/>
            </a:endParaRPr>
          </a:p>
        </p:txBody>
      </p:sp>
      <p:sp>
        <p:nvSpPr>
          <p:cNvPr id="36" name="object 36"/>
          <p:cNvSpPr txBox="1"/>
          <p:nvPr/>
        </p:nvSpPr>
        <p:spPr>
          <a:xfrm>
            <a:off x="957410" y="1939533"/>
            <a:ext cx="220319" cy="160854"/>
          </a:xfrm>
          <a:prstGeom prst="rect">
            <a:avLst/>
          </a:prstGeom>
        </p:spPr>
        <p:txBody>
          <a:bodyPr vert="horz" wrap="square" lIns="0" tIns="6898" rIns="0" bIns="0" rtlCol="0">
            <a:spAutoFit/>
          </a:bodyPr>
          <a:lstStyle/>
          <a:p>
            <a:pPr marL="5748">
              <a:spcBef>
                <a:spcPts val="54"/>
              </a:spcBef>
              <a:tabLst>
                <a:tab pos="138240" algn="l"/>
              </a:tabLst>
            </a:pPr>
            <a:r>
              <a:rPr sz="1000" b="1" spc="2" dirty="0">
                <a:latin typeface="Times New Roman"/>
                <a:cs typeface="Times New Roman"/>
              </a:rPr>
              <a:t>z	</a:t>
            </a:r>
            <a:r>
              <a:rPr sz="1000" spc="5" dirty="0">
                <a:latin typeface="Symbol"/>
                <a:cs typeface="Symbol"/>
              </a:rPr>
              <a:t></a:t>
            </a:r>
            <a:endParaRPr sz="1000">
              <a:latin typeface="Symbol"/>
              <a:cs typeface="Symbol"/>
            </a:endParaRPr>
          </a:p>
        </p:txBody>
      </p:sp>
      <p:sp>
        <p:nvSpPr>
          <p:cNvPr id="37" name="object 37"/>
          <p:cNvSpPr txBox="1"/>
          <p:nvPr/>
        </p:nvSpPr>
        <p:spPr>
          <a:xfrm>
            <a:off x="1289897" y="1903759"/>
            <a:ext cx="156289" cy="253766"/>
          </a:xfrm>
          <a:prstGeom prst="rect">
            <a:avLst/>
          </a:prstGeom>
        </p:spPr>
        <p:txBody>
          <a:bodyPr vert="horz" wrap="square" lIns="0" tIns="7472" rIns="0" bIns="0" rtlCol="0">
            <a:spAutoFit/>
          </a:bodyPr>
          <a:lstStyle/>
          <a:p>
            <a:pPr marL="5748">
              <a:spcBef>
                <a:spcPts val="59"/>
              </a:spcBef>
            </a:pPr>
            <a:r>
              <a:rPr sz="1600" spc="9" dirty="0">
                <a:latin typeface="Symbol"/>
                <a:cs typeface="Symbol"/>
              </a:rPr>
              <a:t></a:t>
            </a:r>
            <a:endParaRPr sz="1600">
              <a:latin typeface="Symbol"/>
              <a:cs typeface="Symbol"/>
            </a:endParaRPr>
          </a:p>
        </p:txBody>
      </p:sp>
      <p:sp>
        <p:nvSpPr>
          <p:cNvPr id="38" name="object 38"/>
          <p:cNvSpPr txBox="1"/>
          <p:nvPr/>
        </p:nvSpPr>
        <p:spPr>
          <a:xfrm>
            <a:off x="1753700" y="1891650"/>
            <a:ext cx="495644" cy="282513"/>
          </a:xfrm>
          <a:prstGeom prst="rect">
            <a:avLst/>
          </a:prstGeom>
        </p:spPr>
        <p:txBody>
          <a:bodyPr vert="horz" wrap="square" lIns="0" tIns="5461" rIns="0" bIns="0" rtlCol="0">
            <a:spAutoFit/>
          </a:bodyPr>
          <a:lstStyle/>
          <a:p>
            <a:pPr marL="90819" marR="2299" indent="-85358">
              <a:spcBef>
                <a:spcPts val="43"/>
              </a:spcBef>
            </a:pPr>
            <a:r>
              <a:rPr sz="900" spc="-5" dirty="0">
                <a:latin typeface="Times New Roman"/>
                <a:cs typeface="Times New Roman"/>
              </a:rPr>
              <a:t>(Euclidian  </a:t>
            </a:r>
            <a:r>
              <a:rPr sz="900" spc="-2" dirty="0">
                <a:latin typeface="Times New Roman"/>
                <a:cs typeface="Times New Roman"/>
              </a:rPr>
              <a:t>Norm)</a:t>
            </a:r>
            <a:endParaRPr sz="900">
              <a:latin typeface="Times New Roman"/>
              <a:cs typeface="Times New Roman"/>
            </a:endParaRPr>
          </a:p>
        </p:txBody>
      </p:sp>
      <p:sp>
        <p:nvSpPr>
          <p:cNvPr id="39" name="object 39"/>
          <p:cNvSpPr txBox="1"/>
          <p:nvPr/>
        </p:nvSpPr>
        <p:spPr>
          <a:xfrm>
            <a:off x="1792115" y="2295821"/>
            <a:ext cx="56753" cy="222989"/>
          </a:xfrm>
          <a:prstGeom prst="rect">
            <a:avLst/>
          </a:prstGeom>
        </p:spPr>
        <p:txBody>
          <a:bodyPr vert="horz" wrap="square" lIns="0" tIns="7472" rIns="0" bIns="0" rtlCol="0">
            <a:spAutoFit/>
          </a:bodyPr>
          <a:lstStyle/>
          <a:p>
            <a:pPr marL="5748">
              <a:spcBef>
                <a:spcPts val="59"/>
              </a:spcBef>
            </a:pPr>
            <a:r>
              <a:rPr sz="1400" spc="-111" dirty="0">
                <a:latin typeface="Symbol"/>
                <a:cs typeface="Symbol"/>
              </a:rPr>
              <a:t></a:t>
            </a:r>
            <a:endParaRPr sz="1400">
              <a:latin typeface="Symbol"/>
              <a:cs typeface="Symbol"/>
            </a:endParaRPr>
          </a:p>
        </p:txBody>
      </p:sp>
      <p:sp>
        <p:nvSpPr>
          <p:cNvPr id="40" name="object 40"/>
          <p:cNvSpPr txBox="1"/>
          <p:nvPr/>
        </p:nvSpPr>
        <p:spPr>
          <a:xfrm>
            <a:off x="1010497" y="2419027"/>
            <a:ext cx="50932" cy="97556"/>
          </a:xfrm>
          <a:prstGeom prst="rect">
            <a:avLst/>
          </a:prstGeom>
        </p:spPr>
        <p:txBody>
          <a:bodyPr vert="horz" wrap="square" lIns="0" tIns="5173" rIns="0" bIns="0" rtlCol="0">
            <a:spAutoFit/>
          </a:bodyPr>
          <a:lstStyle/>
          <a:p>
            <a:pPr marL="5748">
              <a:spcBef>
                <a:spcPts val="41"/>
              </a:spcBef>
            </a:pPr>
            <a:r>
              <a:rPr sz="600" spc="-2" dirty="0">
                <a:latin typeface="Times New Roman"/>
                <a:cs typeface="Times New Roman"/>
              </a:rPr>
              <a:t>1</a:t>
            </a:r>
            <a:endParaRPr sz="600">
              <a:latin typeface="Times New Roman"/>
              <a:cs typeface="Times New Roman"/>
            </a:endParaRPr>
          </a:p>
        </p:txBody>
      </p:sp>
      <p:sp>
        <p:nvSpPr>
          <p:cNvPr id="41" name="object 41"/>
          <p:cNvSpPr txBox="1"/>
          <p:nvPr/>
        </p:nvSpPr>
        <p:spPr>
          <a:xfrm>
            <a:off x="1245895" y="2419027"/>
            <a:ext cx="50932" cy="97556"/>
          </a:xfrm>
          <a:prstGeom prst="rect">
            <a:avLst/>
          </a:prstGeom>
        </p:spPr>
        <p:txBody>
          <a:bodyPr vert="horz" wrap="square" lIns="0" tIns="5173" rIns="0" bIns="0" rtlCol="0">
            <a:spAutoFit/>
          </a:bodyPr>
          <a:lstStyle/>
          <a:p>
            <a:pPr marL="5748">
              <a:spcBef>
                <a:spcPts val="41"/>
              </a:spcBef>
            </a:pPr>
            <a:r>
              <a:rPr sz="600" spc="-2" dirty="0">
                <a:latin typeface="Times New Roman"/>
                <a:cs typeface="Times New Roman"/>
              </a:rPr>
              <a:t>2</a:t>
            </a:r>
            <a:endParaRPr sz="600">
              <a:latin typeface="Times New Roman"/>
              <a:cs typeface="Times New Roman"/>
            </a:endParaRPr>
          </a:p>
        </p:txBody>
      </p:sp>
      <p:sp>
        <p:nvSpPr>
          <p:cNvPr id="42" name="object 42"/>
          <p:cNvSpPr txBox="1"/>
          <p:nvPr/>
        </p:nvSpPr>
        <p:spPr>
          <a:xfrm>
            <a:off x="1833678" y="2308073"/>
            <a:ext cx="55298" cy="97556"/>
          </a:xfrm>
          <a:prstGeom prst="rect">
            <a:avLst/>
          </a:prstGeom>
        </p:spPr>
        <p:txBody>
          <a:bodyPr vert="horz" wrap="square" lIns="0" tIns="5173" rIns="0" bIns="0" rtlCol="0">
            <a:spAutoFit/>
          </a:bodyPr>
          <a:lstStyle/>
          <a:p>
            <a:pPr marL="5748">
              <a:spcBef>
                <a:spcPts val="41"/>
              </a:spcBef>
            </a:pPr>
            <a:r>
              <a:rPr sz="600" i="1" spc="-2" dirty="0">
                <a:latin typeface="Times New Roman"/>
                <a:cs typeface="Times New Roman"/>
              </a:rPr>
              <a:t>T</a:t>
            </a:r>
            <a:endParaRPr sz="600">
              <a:latin typeface="Times New Roman"/>
              <a:cs typeface="Times New Roman"/>
            </a:endParaRPr>
          </a:p>
        </p:txBody>
      </p:sp>
      <p:sp>
        <p:nvSpPr>
          <p:cNvPr id="43" name="object 43"/>
          <p:cNvSpPr txBox="1"/>
          <p:nvPr/>
        </p:nvSpPr>
        <p:spPr>
          <a:xfrm>
            <a:off x="1729952" y="2419018"/>
            <a:ext cx="55298" cy="97556"/>
          </a:xfrm>
          <a:prstGeom prst="rect">
            <a:avLst/>
          </a:prstGeom>
        </p:spPr>
        <p:txBody>
          <a:bodyPr vert="horz" wrap="square" lIns="0" tIns="5173" rIns="0" bIns="0" rtlCol="0">
            <a:spAutoFit/>
          </a:bodyPr>
          <a:lstStyle/>
          <a:p>
            <a:pPr marL="5748">
              <a:spcBef>
                <a:spcPts val="41"/>
              </a:spcBef>
            </a:pPr>
            <a:r>
              <a:rPr sz="600" i="1" spc="-2" dirty="0">
                <a:latin typeface="Times New Roman"/>
                <a:cs typeface="Times New Roman"/>
              </a:rPr>
              <a:t>L</a:t>
            </a:r>
            <a:endParaRPr sz="600">
              <a:latin typeface="Times New Roman"/>
              <a:cs typeface="Times New Roman"/>
            </a:endParaRPr>
          </a:p>
        </p:txBody>
      </p:sp>
      <p:sp>
        <p:nvSpPr>
          <p:cNvPr id="44" name="object 44"/>
          <p:cNvSpPr txBox="1"/>
          <p:nvPr/>
        </p:nvSpPr>
        <p:spPr>
          <a:xfrm>
            <a:off x="480329" y="2286660"/>
            <a:ext cx="1257300" cy="222989"/>
          </a:xfrm>
          <a:prstGeom prst="rect">
            <a:avLst/>
          </a:prstGeom>
        </p:spPr>
        <p:txBody>
          <a:bodyPr vert="horz" wrap="square" lIns="0" tIns="7472" rIns="0" bIns="0" rtlCol="0">
            <a:spAutoFit/>
          </a:bodyPr>
          <a:lstStyle/>
          <a:p>
            <a:pPr marL="5748">
              <a:spcBef>
                <a:spcPts val="59"/>
              </a:spcBef>
              <a:tabLst>
                <a:tab pos="235381" algn="l"/>
                <a:tab pos="708156" algn="l"/>
                <a:tab pos="926293" algn="l"/>
                <a:tab pos="1183517" algn="l"/>
              </a:tabLst>
            </a:pPr>
            <a:r>
              <a:rPr sz="1400" spc="-3" baseline="1388" dirty="0">
                <a:latin typeface="Times New Roman"/>
                <a:cs typeface="Times New Roman"/>
              </a:rPr>
              <a:t>for	</a:t>
            </a:r>
            <a:r>
              <a:rPr sz="1000" b="1" spc="2" dirty="0">
                <a:latin typeface="Times New Roman"/>
                <a:cs typeface="Times New Roman"/>
              </a:rPr>
              <a:t>z </a:t>
            </a:r>
            <a:r>
              <a:rPr sz="1000" spc="5" dirty="0">
                <a:latin typeface="Symbol"/>
                <a:cs typeface="Symbol"/>
              </a:rPr>
              <a:t></a:t>
            </a:r>
            <a:r>
              <a:rPr sz="1000" spc="-66" dirty="0">
                <a:latin typeface="Times New Roman"/>
                <a:cs typeface="Times New Roman"/>
              </a:rPr>
              <a:t> </a:t>
            </a:r>
            <a:r>
              <a:rPr sz="2100" spc="-24" baseline="-2732" dirty="0">
                <a:latin typeface="Symbol"/>
                <a:cs typeface="Symbol"/>
              </a:rPr>
              <a:t></a:t>
            </a:r>
            <a:r>
              <a:rPr sz="1000" i="1" spc="2" dirty="0">
                <a:latin typeface="Times New Roman"/>
                <a:cs typeface="Times New Roman"/>
              </a:rPr>
              <a:t>z</a:t>
            </a:r>
            <a:r>
              <a:rPr sz="1000" i="1" dirty="0">
                <a:latin typeface="Times New Roman"/>
                <a:cs typeface="Times New Roman"/>
              </a:rPr>
              <a:t>	</a:t>
            </a:r>
            <a:r>
              <a:rPr sz="1000" i="1" spc="2" dirty="0">
                <a:latin typeface="Times New Roman"/>
                <a:cs typeface="Times New Roman"/>
              </a:rPr>
              <a:t>z</a:t>
            </a:r>
            <a:r>
              <a:rPr sz="1000" i="1" dirty="0">
                <a:latin typeface="Times New Roman"/>
                <a:cs typeface="Times New Roman"/>
              </a:rPr>
              <a:t>	</a:t>
            </a:r>
            <a:r>
              <a:rPr sz="1000" spc="222" dirty="0">
                <a:latin typeface="Lucida Sans Unicode"/>
                <a:cs typeface="Lucida Sans Unicode"/>
              </a:rPr>
              <a:t>⋯</a:t>
            </a:r>
            <a:r>
              <a:rPr sz="1000" dirty="0">
                <a:latin typeface="Lucida Sans Unicode"/>
                <a:cs typeface="Lucida Sans Unicode"/>
              </a:rPr>
              <a:t>	</a:t>
            </a:r>
            <a:r>
              <a:rPr sz="1000" i="1" spc="2" dirty="0">
                <a:latin typeface="Times New Roman"/>
                <a:cs typeface="Times New Roman"/>
              </a:rPr>
              <a:t>z</a:t>
            </a:r>
            <a:endParaRPr sz="1000">
              <a:latin typeface="Times New Roman"/>
              <a:cs typeface="Times New Roman"/>
            </a:endParaRPr>
          </a:p>
        </p:txBody>
      </p:sp>
      <p:sp>
        <p:nvSpPr>
          <p:cNvPr id="45" name="object 45"/>
          <p:cNvSpPr txBox="1"/>
          <p:nvPr/>
        </p:nvSpPr>
        <p:spPr>
          <a:xfrm>
            <a:off x="2443353" y="1854894"/>
            <a:ext cx="1680766" cy="341550"/>
          </a:xfrm>
          <a:prstGeom prst="rect">
            <a:avLst/>
          </a:prstGeom>
          <a:ln w="19050">
            <a:solidFill>
              <a:srgbClr val="3333CC"/>
            </a:solidFill>
          </a:ln>
        </p:spPr>
        <p:txBody>
          <a:bodyPr vert="horz" wrap="square" lIns="0" tIns="8047" rIns="0" bIns="0" rtlCol="0">
            <a:spAutoFit/>
          </a:bodyPr>
          <a:lstStyle/>
          <a:p>
            <a:pPr marL="45697" marR="126456">
              <a:lnSpc>
                <a:spcPts val="1258"/>
              </a:lnSpc>
              <a:spcBef>
                <a:spcPts val="63"/>
              </a:spcBef>
            </a:pPr>
            <a:r>
              <a:rPr sz="900" b="1" u="heavy" spc="-2" dirty="0">
                <a:uFill>
                  <a:solidFill>
                    <a:srgbClr val="000000"/>
                  </a:solidFill>
                </a:uFill>
                <a:latin typeface="Times New Roman"/>
                <a:cs typeface="Times New Roman"/>
              </a:rPr>
              <a:t>Notation</a:t>
            </a:r>
            <a:r>
              <a:rPr sz="900" spc="-2" dirty="0">
                <a:latin typeface="Times New Roman"/>
                <a:cs typeface="Times New Roman"/>
              </a:rPr>
              <a:t>: If </a:t>
            </a:r>
            <a:r>
              <a:rPr sz="900" b="1" spc="-2" dirty="0">
                <a:latin typeface="Times New Roman"/>
                <a:cs typeface="Times New Roman"/>
              </a:rPr>
              <a:t>x </a:t>
            </a:r>
            <a:r>
              <a:rPr sz="900" spc="-2" dirty="0">
                <a:latin typeface="Times New Roman"/>
                <a:cs typeface="Times New Roman"/>
              </a:rPr>
              <a:t>is</a:t>
            </a:r>
            <a:r>
              <a:rPr sz="900" spc="-5" dirty="0">
                <a:latin typeface="Times New Roman"/>
                <a:cs typeface="Times New Roman"/>
              </a:rPr>
              <a:t> closest </a:t>
            </a:r>
            <a:r>
              <a:rPr sz="900" spc="-2" dirty="0">
                <a:latin typeface="Times New Roman"/>
                <a:cs typeface="Times New Roman"/>
              </a:rPr>
              <a:t>to</a:t>
            </a:r>
            <a:r>
              <a:rPr sz="900" spc="-5" dirty="0">
                <a:latin typeface="Times New Roman"/>
                <a:cs typeface="Times New Roman"/>
              </a:rPr>
              <a:t> </a:t>
            </a:r>
            <a:r>
              <a:rPr sz="900" b="1" spc="-2" dirty="0">
                <a:latin typeface="Times New Roman"/>
                <a:cs typeface="Times New Roman"/>
              </a:rPr>
              <a:t>y</a:t>
            </a:r>
            <a:r>
              <a:rPr sz="900" i="1" spc="-3" baseline="-21367" dirty="0">
                <a:latin typeface="Times New Roman"/>
                <a:cs typeface="Times New Roman"/>
              </a:rPr>
              <a:t>j</a:t>
            </a:r>
            <a:r>
              <a:rPr sz="900" i="1" spc="119" baseline="-21367" dirty="0">
                <a:latin typeface="Times New Roman"/>
                <a:cs typeface="Times New Roman"/>
              </a:rPr>
              <a:t> </a:t>
            </a:r>
            <a:r>
              <a:rPr sz="900" spc="-5" dirty="0">
                <a:latin typeface="Times New Roman"/>
                <a:cs typeface="Times New Roman"/>
              </a:rPr>
              <a:t>we </a:t>
            </a:r>
            <a:r>
              <a:rPr sz="900" spc="-219" dirty="0">
                <a:latin typeface="Times New Roman"/>
                <a:cs typeface="Times New Roman"/>
              </a:rPr>
              <a:t> </a:t>
            </a:r>
            <a:r>
              <a:rPr sz="900" spc="-2" dirty="0">
                <a:latin typeface="Times New Roman"/>
                <a:cs typeface="Times New Roman"/>
              </a:rPr>
              <a:t>write</a:t>
            </a:r>
            <a:r>
              <a:rPr sz="900" spc="-5" dirty="0">
                <a:latin typeface="Times New Roman"/>
                <a:cs typeface="Times New Roman"/>
              </a:rPr>
              <a:t> </a:t>
            </a:r>
            <a:r>
              <a:rPr sz="900" i="1" spc="-2" dirty="0">
                <a:latin typeface="Times New Roman"/>
                <a:cs typeface="Times New Roman"/>
              </a:rPr>
              <a:t>Q</a:t>
            </a:r>
            <a:r>
              <a:rPr sz="900" spc="-2" dirty="0">
                <a:latin typeface="Times New Roman"/>
                <a:cs typeface="Times New Roman"/>
              </a:rPr>
              <a:t>(</a:t>
            </a:r>
            <a:r>
              <a:rPr sz="900" b="1" spc="-2" dirty="0">
                <a:latin typeface="Times New Roman"/>
                <a:cs typeface="Times New Roman"/>
              </a:rPr>
              <a:t>x</a:t>
            </a:r>
            <a:r>
              <a:rPr sz="900" spc="-2" dirty="0">
                <a:latin typeface="Times New Roman"/>
                <a:cs typeface="Times New Roman"/>
              </a:rPr>
              <a:t>)</a:t>
            </a:r>
            <a:r>
              <a:rPr sz="900" spc="-5" dirty="0">
                <a:latin typeface="Times New Roman"/>
                <a:cs typeface="Times New Roman"/>
              </a:rPr>
              <a:t> </a:t>
            </a:r>
            <a:r>
              <a:rPr sz="900" spc="-2" dirty="0">
                <a:latin typeface="Times New Roman"/>
                <a:cs typeface="Times New Roman"/>
              </a:rPr>
              <a:t>=</a:t>
            </a:r>
            <a:r>
              <a:rPr sz="900" spc="-5" dirty="0">
                <a:latin typeface="Times New Roman"/>
                <a:cs typeface="Times New Roman"/>
              </a:rPr>
              <a:t> </a:t>
            </a:r>
            <a:r>
              <a:rPr sz="1100" b="1" dirty="0">
                <a:latin typeface="Times New Roman"/>
                <a:cs typeface="Times New Roman"/>
              </a:rPr>
              <a:t>y</a:t>
            </a:r>
            <a:r>
              <a:rPr sz="900" i="1" baseline="-21367" dirty="0">
                <a:latin typeface="Times New Roman"/>
                <a:cs typeface="Times New Roman"/>
              </a:rPr>
              <a:t>j</a:t>
            </a:r>
            <a:endParaRPr sz="900" baseline="-21367">
              <a:latin typeface="Times New Roman"/>
              <a:cs typeface="Times New Roman"/>
            </a:endParaRPr>
          </a:p>
        </p:txBody>
      </p:sp>
      <p:grpSp>
        <p:nvGrpSpPr>
          <p:cNvPr id="28" name="object 46"/>
          <p:cNvGrpSpPr/>
          <p:nvPr/>
        </p:nvGrpSpPr>
        <p:grpSpPr>
          <a:xfrm>
            <a:off x="2243757" y="2235746"/>
            <a:ext cx="1937755" cy="533815"/>
            <a:chOff x="4895469" y="5021198"/>
            <a:chExt cx="4227830" cy="1198880"/>
          </a:xfrm>
        </p:grpSpPr>
        <p:sp>
          <p:nvSpPr>
            <p:cNvPr id="47" name="object 47"/>
            <p:cNvSpPr/>
            <p:nvPr/>
          </p:nvSpPr>
          <p:spPr>
            <a:xfrm>
              <a:off x="4904994" y="5030723"/>
              <a:ext cx="4208780" cy="1179830"/>
            </a:xfrm>
            <a:custGeom>
              <a:avLst/>
              <a:gdLst/>
              <a:ahLst/>
              <a:cxnLst/>
              <a:rect l="l" t="t" r="r" b="b"/>
              <a:pathLst>
                <a:path w="4208780" h="1179829">
                  <a:moveTo>
                    <a:pt x="4208526" y="982979"/>
                  </a:moveTo>
                  <a:lnTo>
                    <a:pt x="4208526" y="196596"/>
                  </a:lnTo>
                  <a:lnTo>
                    <a:pt x="4203354" y="151635"/>
                  </a:lnTo>
                  <a:lnTo>
                    <a:pt x="4188611" y="110301"/>
                  </a:lnTo>
                  <a:lnTo>
                    <a:pt x="4165458" y="73791"/>
                  </a:lnTo>
                  <a:lnTo>
                    <a:pt x="4135054" y="43307"/>
                  </a:lnTo>
                  <a:lnTo>
                    <a:pt x="4098558" y="20047"/>
                  </a:lnTo>
                  <a:lnTo>
                    <a:pt x="4057130" y="5211"/>
                  </a:lnTo>
                  <a:lnTo>
                    <a:pt x="4011929" y="0"/>
                  </a:lnTo>
                  <a:lnTo>
                    <a:pt x="196595" y="0"/>
                  </a:lnTo>
                  <a:lnTo>
                    <a:pt x="151635" y="5211"/>
                  </a:lnTo>
                  <a:lnTo>
                    <a:pt x="110301" y="20047"/>
                  </a:lnTo>
                  <a:lnTo>
                    <a:pt x="73791" y="43307"/>
                  </a:lnTo>
                  <a:lnTo>
                    <a:pt x="43307" y="73791"/>
                  </a:lnTo>
                  <a:lnTo>
                    <a:pt x="20047" y="110301"/>
                  </a:lnTo>
                  <a:lnTo>
                    <a:pt x="5211" y="151635"/>
                  </a:lnTo>
                  <a:lnTo>
                    <a:pt x="0" y="196596"/>
                  </a:lnTo>
                  <a:lnTo>
                    <a:pt x="0" y="982980"/>
                  </a:lnTo>
                  <a:lnTo>
                    <a:pt x="5211" y="1027940"/>
                  </a:lnTo>
                  <a:lnTo>
                    <a:pt x="20047" y="1069274"/>
                  </a:lnTo>
                  <a:lnTo>
                    <a:pt x="43307" y="1105784"/>
                  </a:lnTo>
                  <a:lnTo>
                    <a:pt x="73791" y="1136268"/>
                  </a:lnTo>
                  <a:lnTo>
                    <a:pt x="110301" y="1159528"/>
                  </a:lnTo>
                  <a:lnTo>
                    <a:pt x="151635" y="1174364"/>
                  </a:lnTo>
                  <a:lnTo>
                    <a:pt x="196596" y="1179576"/>
                  </a:lnTo>
                  <a:lnTo>
                    <a:pt x="4011929" y="1179576"/>
                  </a:lnTo>
                  <a:lnTo>
                    <a:pt x="4057130" y="1174364"/>
                  </a:lnTo>
                  <a:lnTo>
                    <a:pt x="4098558" y="1159528"/>
                  </a:lnTo>
                  <a:lnTo>
                    <a:pt x="4135054" y="1136268"/>
                  </a:lnTo>
                  <a:lnTo>
                    <a:pt x="4165458" y="1105784"/>
                  </a:lnTo>
                  <a:lnTo>
                    <a:pt x="4188611" y="1069274"/>
                  </a:lnTo>
                  <a:lnTo>
                    <a:pt x="4203354" y="1027940"/>
                  </a:lnTo>
                  <a:lnTo>
                    <a:pt x="4208526" y="982979"/>
                  </a:lnTo>
                  <a:close/>
                </a:path>
              </a:pathLst>
            </a:custGeom>
            <a:solidFill>
              <a:srgbClr val="FFFFCC"/>
            </a:solidFill>
          </p:spPr>
          <p:txBody>
            <a:bodyPr wrap="square" lIns="0" tIns="0" rIns="0" bIns="0" rtlCol="0"/>
            <a:lstStyle/>
            <a:p>
              <a:endParaRPr/>
            </a:p>
          </p:txBody>
        </p:sp>
        <p:sp>
          <p:nvSpPr>
            <p:cNvPr id="48" name="object 48"/>
            <p:cNvSpPr/>
            <p:nvPr/>
          </p:nvSpPr>
          <p:spPr>
            <a:xfrm>
              <a:off x="4904994" y="5030723"/>
              <a:ext cx="4208780" cy="1179830"/>
            </a:xfrm>
            <a:custGeom>
              <a:avLst/>
              <a:gdLst/>
              <a:ahLst/>
              <a:cxnLst/>
              <a:rect l="l" t="t" r="r" b="b"/>
              <a:pathLst>
                <a:path w="4208780" h="1179829">
                  <a:moveTo>
                    <a:pt x="196595" y="0"/>
                  </a:moveTo>
                  <a:lnTo>
                    <a:pt x="151635" y="5211"/>
                  </a:lnTo>
                  <a:lnTo>
                    <a:pt x="110301" y="20047"/>
                  </a:lnTo>
                  <a:lnTo>
                    <a:pt x="73791" y="43307"/>
                  </a:lnTo>
                  <a:lnTo>
                    <a:pt x="43307" y="73791"/>
                  </a:lnTo>
                  <a:lnTo>
                    <a:pt x="20047" y="110301"/>
                  </a:lnTo>
                  <a:lnTo>
                    <a:pt x="5211" y="151635"/>
                  </a:lnTo>
                  <a:lnTo>
                    <a:pt x="0" y="196596"/>
                  </a:lnTo>
                  <a:lnTo>
                    <a:pt x="0" y="982980"/>
                  </a:lnTo>
                  <a:lnTo>
                    <a:pt x="5211" y="1027940"/>
                  </a:lnTo>
                  <a:lnTo>
                    <a:pt x="20047" y="1069274"/>
                  </a:lnTo>
                  <a:lnTo>
                    <a:pt x="43307" y="1105784"/>
                  </a:lnTo>
                  <a:lnTo>
                    <a:pt x="73791" y="1136268"/>
                  </a:lnTo>
                  <a:lnTo>
                    <a:pt x="110301" y="1159528"/>
                  </a:lnTo>
                  <a:lnTo>
                    <a:pt x="151635" y="1174364"/>
                  </a:lnTo>
                  <a:lnTo>
                    <a:pt x="196596" y="1179576"/>
                  </a:lnTo>
                  <a:lnTo>
                    <a:pt x="4011929" y="1179576"/>
                  </a:lnTo>
                  <a:lnTo>
                    <a:pt x="4057130" y="1174364"/>
                  </a:lnTo>
                  <a:lnTo>
                    <a:pt x="4098558" y="1159528"/>
                  </a:lnTo>
                  <a:lnTo>
                    <a:pt x="4135054" y="1136268"/>
                  </a:lnTo>
                  <a:lnTo>
                    <a:pt x="4165458" y="1105784"/>
                  </a:lnTo>
                  <a:lnTo>
                    <a:pt x="4188611" y="1069274"/>
                  </a:lnTo>
                  <a:lnTo>
                    <a:pt x="4203354" y="1027940"/>
                  </a:lnTo>
                  <a:lnTo>
                    <a:pt x="4208526" y="982979"/>
                  </a:lnTo>
                  <a:lnTo>
                    <a:pt x="4208526" y="196596"/>
                  </a:lnTo>
                  <a:lnTo>
                    <a:pt x="4203354" y="151635"/>
                  </a:lnTo>
                  <a:lnTo>
                    <a:pt x="4188611" y="110301"/>
                  </a:lnTo>
                  <a:lnTo>
                    <a:pt x="4165458" y="73791"/>
                  </a:lnTo>
                  <a:lnTo>
                    <a:pt x="4135054" y="43307"/>
                  </a:lnTo>
                  <a:lnTo>
                    <a:pt x="4098558" y="20047"/>
                  </a:lnTo>
                  <a:lnTo>
                    <a:pt x="4057130" y="5211"/>
                  </a:lnTo>
                  <a:lnTo>
                    <a:pt x="4011929" y="0"/>
                  </a:lnTo>
                  <a:lnTo>
                    <a:pt x="196595" y="0"/>
                  </a:lnTo>
                  <a:close/>
                </a:path>
              </a:pathLst>
            </a:custGeom>
            <a:ln w="19050">
              <a:solidFill>
                <a:srgbClr val="3333CC"/>
              </a:solidFill>
            </a:ln>
          </p:spPr>
          <p:txBody>
            <a:bodyPr wrap="square" lIns="0" tIns="0" rIns="0" bIns="0" rtlCol="0"/>
            <a:lstStyle/>
            <a:p>
              <a:endParaRPr/>
            </a:p>
          </p:txBody>
        </p:sp>
      </p:grpSp>
      <p:sp>
        <p:nvSpPr>
          <p:cNvPr id="49" name="object 49"/>
          <p:cNvSpPr txBox="1"/>
          <p:nvPr/>
        </p:nvSpPr>
        <p:spPr>
          <a:xfrm>
            <a:off x="2414478" y="2288958"/>
            <a:ext cx="1597236" cy="421013"/>
          </a:xfrm>
          <a:prstGeom prst="rect">
            <a:avLst/>
          </a:prstGeom>
        </p:spPr>
        <p:txBody>
          <a:bodyPr vert="horz" wrap="square" lIns="0" tIns="5461" rIns="0" bIns="0" rtlCol="0">
            <a:spAutoFit/>
          </a:bodyPr>
          <a:lstStyle/>
          <a:p>
            <a:pPr marL="5461" marR="2299" indent="287" algn="ctr">
              <a:spcBef>
                <a:spcPts val="43"/>
              </a:spcBef>
            </a:pPr>
            <a:r>
              <a:rPr sz="900" b="1" u="heavy" spc="-2" dirty="0">
                <a:uFill>
                  <a:solidFill>
                    <a:srgbClr val="000000"/>
                  </a:solidFill>
                </a:uFill>
                <a:latin typeface="Times New Roman"/>
                <a:cs typeface="Times New Roman"/>
              </a:rPr>
              <a:t>Note</a:t>
            </a:r>
            <a:r>
              <a:rPr sz="900" spc="-2" dirty="0">
                <a:latin typeface="Times New Roman"/>
                <a:cs typeface="Times New Roman"/>
              </a:rPr>
              <a:t>: VQ cells are</a:t>
            </a:r>
            <a:r>
              <a:rPr sz="900" dirty="0">
                <a:latin typeface="Times New Roman"/>
                <a:cs typeface="Times New Roman"/>
              </a:rPr>
              <a:t> </a:t>
            </a:r>
            <a:r>
              <a:rPr sz="900" spc="-2" dirty="0">
                <a:latin typeface="Times New Roman"/>
                <a:cs typeface="Times New Roman"/>
              </a:rPr>
              <a:t>defined by the </a:t>
            </a:r>
            <a:r>
              <a:rPr sz="900" spc="-219" dirty="0">
                <a:latin typeface="Times New Roman"/>
                <a:cs typeface="Times New Roman"/>
              </a:rPr>
              <a:t> </a:t>
            </a:r>
            <a:r>
              <a:rPr sz="900" spc="-2" dirty="0">
                <a:latin typeface="Times New Roman"/>
                <a:cs typeface="Times New Roman"/>
              </a:rPr>
              <a:t>RLs &amp; these equations rather than </a:t>
            </a:r>
            <a:r>
              <a:rPr sz="900" spc="-219" dirty="0">
                <a:latin typeface="Times New Roman"/>
                <a:cs typeface="Times New Roman"/>
              </a:rPr>
              <a:t> </a:t>
            </a:r>
            <a:r>
              <a:rPr sz="900" spc="-5" dirty="0">
                <a:latin typeface="Times New Roman"/>
                <a:cs typeface="Times New Roman"/>
              </a:rPr>
              <a:t>explicit</a:t>
            </a:r>
            <a:r>
              <a:rPr sz="900" spc="-9" dirty="0">
                <a:latin typeface="Times New Roman"/>
                <a:cs typeface="Times New Roman"/>
              </a:rPr>
              <a:t> </a:t>
            </a:r>
            <a:r>
              <a:rPr sz="900" spc="-5" dirty="0">
                <a:latin typeface="Times New Roman"/>
                <a:cs typeface="Times New Roman"/>
              </a:rPr>
              <a:t>boundaries!!!</a:t>
            </a:r>
            <a:endParaRPr sz="900">
              <a:latin typeface="Times New Roman"/>
              <a:cs typeface="Times New Roman"/>
            </a:endParaRPr>
          </a:p>
        </p:txBody>
      </p:sp>
      <p:sp>
        <p:nvSpPr>
          <p:cNvPr id="50" name="object 50"/>
          <p:cNvSpPr txBox="1"/>
          <p:nvPr/>
        </p:nvSpPr>
        <p:spPr>
          <a:xfrm>
            <a:off x="404548" y="2813839"/>
            <a:ext cx="3369098" cy="344358"/>
          </a:xfrm>
          <a:prstGeom prst="rect">
            <a:avLst/>
          </a:prstGeom>
        </p:spPr>
        <p:txBody>
          <a:bodyPr vert="horz" wrap="square" lIns="0" tIns="5748" rIns="0" bIns="0" rtlCol="0">
            <a:spAutoFit/>
          </a:bodyPr>
          <a:lstStyle/>
          <a:p>
            <a:pPr marL="5748" marR="2299">
              <a:spcBef>
                <a:spcPts val="45"/>
              </a:spcBef>
            </a:pPr>
            <a:r>
              <a:rPr sz="1100" b="1" u="heavy" spc="-2" dirty="0">
                <a:uFill>
                  <a:solidFill>
                    <a:srgbClr val="000000"/>
                  </a:solidFill>
                </a:uFill>
                <a:latin typeface="Times New Roman"/>
                <a:cs typeface="Times New Roman"/>
              </a:rPr>
              <a:t>Decoder</a:t>
            </a:r>
            <a:r>
              <a:rPr sz="1100" spc="-2" dirty="0">
                <a:latin typeface="Times New Roman"/>
                <a:cs typeface="Times New Roman"/>
              </a:rPr>
              <a:t>: Use received binary codeword (the “index”) as an </a:t>
            </a:r>
            <a:r>
              <a:rPr sz="1100" spc="-265" dirty="0">
                <a:latin typeface="Times New Roman"/>
                <a:cs typeface="Times New Roman"/>
              </a:rPr>
              <a:t> </a:t>
            </a:r>
            <a:r>
              <a:rPr sz="1100" spc="-2" dirty="0">
                <a:latin typeface="Times New Roman"/>
                <a:cs typeface="Times New Roman"/>
              </a:rPr>
              <a:t>address</a:t>
            </a:r>
            <a:r>
              <a:rPr sz="1100" spc="-5" dirty="0">
                <a:latin typeface="Times New Roman"/>
                <a:cs typeface="Times New Roman"/>
              </a:rPr>
              <a:t> </a:t>
            </a:r>
            <a:r>
              <a:rPr sz="1100" dirty="0">
                <a:latin typeface="Times New Roman"/>
                <a:cs typeface="Times New Roman"/>
              </a:rPr>
              <a:t>into</a:t>
            </a:r>
            <a:r>
              <a:rPr sz="1100" spc="-2"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codebook</a:t>
            </a:r>
            <a:r>
              <a:rPr sz="1100" spc="-2" dirty="0">
                <a:latin typeface="Times New Roman"/>
                <a:cs typeface="Times New Roman"/>
              </a:rPr>
              <a:t> (i.e.,</a:t>
            </a:r>
            <a:r>
              <a:rPr sz="1100" spc="-5" dirty="0">
                <a:latin typeface="Times New Roman"/>
                <a:cs typeface="Times New Roman"/>
              </a:rPr>
              <a:t> </a:t>
            </a:r>
            <a:r>
              <a:rPr sz="1100" dirty="0">
                <a:latin typeface="Times New Roman"/>
                <a:cs typeface="Times New Roman"/>
              </a:rPr>
              <a:t>Table</a:t>
            </a:r>
            <a:r>
              <a:rPr sz="1100" spc="-2" dirty="0">
                <a:latin typeface="Times New Roman"/>
                <a:cs typeface="Times New Roman"/>
              </a:rPr>
              <a:t> </a:t>
            </a:r>
            <a:r>
              <a:rPr sz="1100" dirty="0">
                <a:latin typeface="Times New Roman"/>
                <a:cs typeface="Times New Roman"/>
              </a:rPr>
              <a:t>Look-Up)</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203" y="341653"/>
            <a:ext cx="1098100"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Mexican</a:t>
            </a:r>
            <a:r>
              <a:rPr sz="1600" spc="-40" dirty="0">
                <a:solidFill>
                  <a:srgbClr val="333399"/>
                </a:solidFill>
              </a:rPr>
              <a:t> </a:t>
            </a:r>
            <a:r>
              <a:rPr sz="1600" dirty="0">
                <a:solidFill>
                  <a:srgbClr val="333399"/>
                </a:solidFill>
              </a:rPr>
              <a:t>hat</a:t>
            </a:r>
            <a:endParaRPr sz="1600"/>
          </a:p>
        </p:txBody>
      </p:sp>
      <p:sp>
        <p:nvSpPr>
          <p:cNvPr id="3" name="object 3"/>
          <p:cNvSpPr txBox="1"/>
          <p:nvPr/>
        </p:nvSpPr>
        <p:spPr>
          <a:xfrm>
            <a:off x="96556" y="797267"/>
            <a:ext cx="4293476" cy="1302070"/>
          </a:xfrm>
          <a:prstGeom prst="rect">
            <a:avLst/>
          </a:prstGeom>
        </p:spPr>
        <p:txBody>
          <a:bodyPr vert="horz" wrap="square" lIns="0" tIns="12809" rIns="0" bIns="0" rtlCol="0">
            <a:spAutoFit/>
          </a:bodyPr>
          <a:lstStyle/>
          <a:p>
            <a:pPr marL="179329" marR="16012" indent="-172924">
              <a:lnSpc>
                <a:spcPct val="103899"/>
              </a:lnSpc>
              <a:spcBef>
                <a:spcPts val="101"/>
              </a:spcBef>
              <a:buClr>
                <a:srgbClr val="3333CC"/>
              </a:buClr>
              <a:buSzPct val="86363"/>
              <a:buFont typeface="Wingdings"/>
              <a:buChar char=""/>
              <a:tabLst>
                <a:tab pos="243055" algn="l"/>
                <a:tab pos="243375" algn="l"/>
              </a:tabLst>
            </a:pPr>
            <a:r>
              <a:rPr dirty="0"/>
              <a:t>	</a:t>
            </a:r>
            <a:r>
              <a:rPr sz="1100" spc="-3" dirty="0">
                <a:latin typeface="Tahoma"/>
                <a:cs typeface="Tahoma"/>
              </a:rPr>
              <a:t>The</a:t>
            </a:r>
            <a:r>
              <a:rPr sz="1100" spc="8" dirty="0">
                <a:latin typeface="Tahoma"/>
                <a:cs typeface="Tahoma"/>
              </a:rPr>
              <a:t> </a:t>
            </a:r>
            <a:r>
              <a:rPr sz="1100" spc="-3" dirty="0">
                <a:latin typeface="Tahoma"/>
                <a:cs typeface="Tahoma"/>
              </a:rPr>
              <a:t>Mexican</a:t>
            </a:r>
            <a:r>
              <a:rPr sz="1100" spc="3" dirty="0">
                <a:latin typeface="Tahoma"/>
                <a:cs typeface="Tahoma"/>
              </a:rPr>
              <a:t> </a:t>
            </a:r>
            <a:r>
              <a:rPr sz="1100" spc="-3" dirty="0">
                <a:latin typeface="Tahoma"/>
                <a:cs typeface="Tahoma"/>
              </a:rPr>
              <a:t>Hat</a:t>
            </a:r>
            <a:r>
              <a:rPr sz="1100" spc="3" dirty="0">
                <a:latin typeface="Tahoma"/>
                <a:cs typeface="Tahoma"/>
              </a:rPr>
              <a:t> </a:t>
            </a:r>
            <a:r>
              <a:rPr sz="1100" spc="-3" dirty="0">
                <a:latin typeface="Tahoma"/>
                <a:cs typeface="Tahoma"/>
              </a:rPr>
              <a:t>network</a:t>
            </a:r>
            <a:r>
              <a:rPr sz="1100" spc="18" dirty="0">
                <a:latin typeface="Tahoma"/>
                <a:cs typeface="Tahoma"/>
              </a:rPr>
              <a:t> </a:t>
            </a:r>
            <a:r>
              <a:rPr sz="1100" spc="-5" dirty="0">
                <a:latin typeface="Tahoma"/>
                <a:cs typeface="Tahoma"/>
              </a:rPr>
              <a:t>[Kohonen,</a:t>
            </a:r>
            <a:r>
              <a:rPr sz="1100" spc="15" dirty="0">
                <a:latin typeface="Tahoma"/>
                <a:cs typeface="Tahoma"/>
              </a:rPr>
              <a:t> </a:t>
            </a:r>
            <a:r>
              <a:rPr sz="1100" spc="-3" dirty="0">
                <a:latin typeface="Tahoma"/>
                <a:cs typeface="Tahoma"/>
              </a:rPr>
              <a:t>1989a]</a:t>
            </a:r>
            <a:r>
              <a:rPr sz="1100" spc="3" dirty="0">
                <a:latin typeface="Tahoma"/>
                <a:cs typeface="Tahoma"/>
              </a:rPr>
              <a:t> </a:t>
            </a:r>
            <a:r>
              <a:rPr sz="1100" spc="-3" dirty="0">
                <a:latin typeface="Tahoma"/>
                <a:cs typeface="Tahoma"/>
              </a:rPr>
              <a:t>is</a:t>
            </a:r>
            <a:r>
              <a:rPr sz="1100" spc="3" dirty="0">
                <a:latin typeface="Tahoma"/>
                <a:cs typeface="Tahoma"/>
              </a:rPr>
              <a:t> </a:t>
            </a:r>
            <a:r>
              <a:rPr sz="1100" spc="-3" dirty="0">
                <a:latin typeface="Tahoma"/>
                <a:cs typeface="Tahoma"/>
              </a:rPr>
              <a:t>a more</a:t>
            </a:r>
            <a:r>
              <a:rPr sz="1100" spc="10" dirty="0">
                <a:latin typeface="Tahoma"/>
                <a:cs typeface="Tahoma"/>
              </a:rPr>
              <a:t> </a:t>
            </a:r>
            <a:r>
              <a:rPr sz="1100" spc="-5" dirty="0">
                <a:latin typeface="Tahoma"/>
                <a:cs typeface="Tahoma"/>
              </a:rPr>
              <a:t>general </a:t>
            </a:r>
            <a:r>
              <a:rPr sz="1100" spc="-3" dirty="0">
                <a:latin typeface="Tahoma"/>
                <a:cs typeface="Tahoma"/>
              </a:rPr>
              <a:t> contrast</a:t>
            </a:r>
            <a:r>
              <a:rPr sz="1100" spc="13" dirty="0">
                <a:latin typeface="Tahoma"/>
                <a:cs typeface="Tahoma"/>
              </a:rPr>
              <a:t> </a:t>
            </a:r>
            <a:r>
              <a:rPr sz="1100" spc="-3" dirty="0">
                <a:latin typeface="Tahoma"/>
                <a:cs typeface="Tahoma"/>
              </a:rPr>
              <a:t>enhancing</a:t>
            </a:r>
            <a:r>
              <a:rPr sz="1100" spc="3" dirty="0">
                <a:latin typeface="Tahoma"/>
                <a:cs typeface="Tahoma"/>
              </a:rPr>
              <a:t> </a:t>
            </a:r>
            <a:r>
              <a:rPr sz="1100" spc="-5" dirty="0">
                <a:latin typeface="Tahoma"/>
                <a:cs typeface="Tahoma"/>
              </a:rPr>
              <a:t>subnet</a:t>
            </a:r>
            <a:r>
              <a:rPr sz="1100" spc="8" dirty="0">
                <a:latin typeface="Tahoma"/>
                <a:cs typeface="Tahoma"/>
              </a:rPr>
              <a:t> </a:t>
            </a:r>
            <a:r>
              <a:rPr sz="1100" spc="-5" dirty="0">
                <a:latin typeface="Tahoma"/>
                <a:cs typeface="Tahoma"/>
              </a:rPr>
              <a:t>than</a:t>
            </a:r>
            <a:r>
              <a:rPr sz="1100" dirty="0">
                <a:latin typeface="Tahoma"/>
                <a:cs typeface="Tahoma"/>
              </a:rPr>
              <a:t> </a:t>
            </a:r>
            <a:r>
              <a:rPr sz="1100" spc="-5" dirty="0">
                <a:latin typeface="Tahoma"/>
                <a:cs typeface="Tahoma"/>
              </a:rPr>
              <a:t>the</a:t>
            </a:r>
            <a:r>
              <a:rPr sz="1100" dirty="0">
                <a:latin typeface="Tahoma"/>
                <a:cs typeface="Tahoma"/>
              </a:rPr>
              <a:t> </a:t>
            </a:r>
            <a:r>
              <a:rPr sz="1100" spc="-3" dirty="0">
                <a:latin typeface="Tahoma"/>
                <a:cs typeface="Tahoma"/>
              </a:rPr>
              <a:t>MAXNET.</a:t>
            </a:r>
            <a:r>
              <a:rPr sz="1100" spc="15" dirty="0">
                <a:latin typeface="Tahoma"/>
                <a:cs typeface="Tahoma"/>
              </a:rPr>
              <a:t> </a:t>
            </a:r>
            <a:r>
              <a:rPr sz="1100" spc="-3" dirty="0">
                <a:latin typeface="Tahoma"/>
                <a:cs typeface="Tahoma"/>
              </a:rPr>
              <a:t>Three</a:t>
            </a:r>
            <a:r>
              <a:rPr sz="1100" spc="8" dirty="0">
                <a:latin typeface="Tahoma"/>
                <a:cs typeface="Tahoma"/>
              </a:rPr>
              <a:t> </a:t>
            </a:r>
            <a:r>
              <a:rPr sz="1100" spc="-5" dirty="0">
                <a:latin typeface="Tahoma"/>
                <a:cs typeface="Tahoma"/>
              </a:rPr>
              <a:t>types</a:t>
            </a:r>
            <a:r>
              <a:rPr sz="1100" spc="13" dirty="0">
                <a:latin typeface="Tahoma"/>
                <a:cs typeface="Tahoma"/>
              </a:rPr>
              <a:t> </a:t>
            </a:r>
            <a:r>
              <a:rPr sz="1100" spc="-3" dirty="0">
                <a:latin typeface="Tahoma"/>
                <a:cs typeface="Tahoma"/>
              </a:rPr>
              <a:t>of</a:t>
            </a:r>
            <a:r>
              <a:rPr sz="1100" spc="8" dirty="0">
                <a:latin typeface="Tahoma"/>
                <a:cs typeface="Tahoma"/>
              </a:rPr>
              <a:t> </a:t>
            </a:r>
            <a:r>
              <a:rPr sz="1100" spc="-3" dirty="0">
                <a:latin typeface="Tahoma"/>
                <a:cs typeface="Tahoma"/>
              </a:rPr>
              <a:t>links </a:t>
            </a:r>
            <a:r>
              <a:rPr sz="1100" spc="-338" dirty="0">
                <a:latin typeface="Tahoma"/>
                <a:cs typeface="Tahoma"/>
              </a:rPr>
              <a:t> </a:t>
            </a:r>
            <a:r>
              <a:rPr sz="1100" spc="-5" dirty="0">
                <a:latin typeface="Tahoma"/>
                <a:cs typeface="Tahoma"/>
              </a:rPr>
              <a:t>can </a:t>
            </a:r>
            <a:r>
              <a:rPr sz="1100" spc="-3" dirty="0">
                <a:latin typeface="Tahoma"/>
                <a:cs typeface="Tahoma"/>
              </a:rPr>
              <a:t>be</a:t>
            </a:r>
            <a:r>
              <a:rPr sz="1100" dirty="0">
                <a:latin typeface="Tahoma"/>
                <a:cs typeface="Tahoma"/>
              </a:rPr>
              <a:t> </a:t>
            </a:r>
            <a:r>
              <a:rPr sz="1100" spc="-5" dirty="0">
                <a:latin typeface="Tahoma"/>
                <a:cs typeface="Tahoma"/>
              </a:rPr>
              <a:t>found</a:t>
            </a:r>
            <a:r>
              <a:rPr sz="1100" spc="3" dirty="0">
                <a:latin typeface="Tahoma"/>
                <a:cs typeface="Tahoma"/>
              </a:rPr>
              <a:t> </a:t>
            </a:r>
            <a:r>
              <a:rPr sz="1100" spc="-3" dirty="0">
                <a:latin typeface="Tahoma"/>
                <a:cs typeface="Tahoma"/>
              </a:rPr>
              <a:t>in</a:t>
            </a:r>
            <a:r>
              <a:rPr sz="1100" dirty="0">
                <a:latin typeface="Tahoma"/>
                <a:cs typeface="Tahoma"/>
              </a:rPr>
              <a:t> </a:t>
            </a:r>
            <a:r>
              <a:rPr sz="1100" spc="-5" dirty="0">
                <a:latin typeface="Tahoma"/>
                <a:cs typeface="Tahoma"/>
              </a:rPr>
              <a:t>such</a:t>
            </a:r>
            <a:r>
              <a:rPr sz="1100" spc="-3" dirty="0">
                <a:latin typeface="Tahoma"/>
                <a:cs typeface="Tahoma"/>
              </a:rPr>
              <a:t> network:</a:t>
            </a:r>
            <a:endParaRPr sz="1100">
              <a:latin typeface="Tahoma"/>
              <a:cs typeface="Tahoma"/>
            </a:endParaRPr>
          </a:p>
          <a:p>
            <a:pPr marL="277640" lvl="1" indent="-95749">
              <a:spcBef>
                <a:spcPts val="267"/>
              </a:spcBef>
              <a:buChar char="-"/>
              <a:tabLst>
                <a:tab pos="277960" algn="l"/>
              </a:tabLst>
            </a:pPr>
            <a:r>
              <a:rPr sz="1100" spc="-5" dirty="0">
                <a:latin typeface="Tahoma"/>
                <a:cs typeface="Tahoma"/>
              </a:rPr>
              <a:t>close</a:t>
            </a:r>
            <a:r>
              <a:rPr sz="1100" spc="13" dirty="0">
                <a:latin typeface="Tahoma"/>
                <a:cs typeface="Tahoma"/>
              </a:rPr>
              <a:t> </a:t>
            </a:r>
            <a:r>
              <a:rPr sz="1100" spc="-3" dirty="0">
                <a:latin typeface="Tahoma"/>
                <a:cs typeface="Tahoma"/>
              </a:rPr>
              <a:t>neighbors:</a:t>
            </a:r>
            <a:r>
              <a:rPr sz="1100" spc="5" dirty="0">
                <a:latin typeface="Tahoma"/>
                <a:cs typeface="Tahoma"/>
              </a:rPr>
              <a:t> </a:t>
            </a:r>
            <a:r>
              <a:rPr sz="1100" spc="-5" dirty="0">
                <a:latin typeface="Tahoma"/>
                <a:cs typeface="Tahoma"/>
              </a:rPr>
              <a:t>cooperative</a:t>
            </a:r>
            <a:r>
              <a:rPr sz="1100" spc="25" dirty="0">
                <a:latin typeface="Tahoma"/>
                <a:cs typeface="Tahoma"/>
              </a:rPr>
              <a:t> </a:t>
            </a:r>
            <a:r>
              <a:rPr sz="1100" spc="-3" dirty="0">
                <a:latin typeface="Tahoma"/>
                <a:cs typeface="Tahoma"/>
              </a:rPr>
              <a:t>(mutually</a:t>
            </a:r>
            <a:r>
              <a:rPr sz="1100" dirty="0">
                <a:latin typeface="Tahoma"/>
                <a:cs typeface="Tahoma"/>
              </a:rPr>
              <a:t> </a:t>
            </a:r>
            <a:r>
              <a:rPr sz="1100" spc="-3" dirty="0">
                <a:latin typeface="Tahoma"/>
                <a:cs typeface="Tahoma"/>
              </a:rPr>
              <a:t>excitatory</a:t>
            </a:r>
            <a:r>
              <a:rPr sz="1100" spc="13" dirty="0">
                <a:latin typeface="Tahoma"/>
                <a:cs typeface="Tahoma"/>
              </a:rPr>
              <a:t> </a:t>
            </a:r>
            <a:r>
              <a:rPr sz="1100" spc="-3" dirty="0">
                <a:latin typeface="Tahoma"/>
                <a:cs typeface="Tahoma"/>
              </a:rPr>
              <a:t>, w</a:t>
            </a:r>
            <a:r>
              <a:rPr sz="1100" spc="5" dirty="0">
                <a:latin typeface="Tahoma"/>
                <a:cs typeface="Tahoma"/>
              </a:rPr>
              <a:t> </a:t>
            </a:r>
            <a:r>
              <a:rPr sz="1100" spc="-3" dirty="0">
                <a:latin typeface="Tahoma"/>
                <a:cs typeface="Tahoma"/>
              </a:rPr>
              <a:t>&gt;</a:t>
            </a:r>
            <a:r>
              <a:rPr sz="1100" spc="8" dirty="0">
                <a:latin typeface="Tahoma"/>
                <a:cs typeface="Tahoma"/>
              </a:rPr>
              <a:t> </a:t>
            </a:r>
            <a:r>
              <a:rPr sz="1100" spc="-3" dirty="0">
                <a:latin typeface="Tahoma"/>
                <a:cs typeface="Tahoma"/>
              </a:rPr>
              <a:t>0)</a:t>
            </a:r>
            <a:endParaRPr sz="1100">
              <a:latin typeface="Tahoma"/>
              <a:cs typeface="Tahoma"/>
            </a:endParaRPr>
          </a:p>
          <a:p>
            <a:pPr marL="277640" lvl="1" indent="-95749">
              <a:spcBef>
                <a:spcPts val="267"/>
              </a:spcBef>
              <a:buChar char="-"/>
              <a:tabLst>
                <a:tab pos="277960" algn="l"/>
              </a:tabLst>
            </a:pPr>
            <a:r>
              <a:rPr sz="1100" spc="-5" dirty="0">
                <a:latin typeface="Tahoma"/>
                <a:cs typeface="Tahoma"/>
              </a:rPr>
              <a:t>farther</a:t>
            </a:r>
            <a:r>
              <a:rPr sz="1100" spc="3" dirty="0">
                <a:latin typeface="Tahoma"/>
                <a:cs typeface="Tahoma"/>
              </a:rPr>
              <a:t> </a:t>
            </a:r>
            <a:r>
              <a:rPr sz="1100" spc="-3" dirty="0">
                <a:latin typeface="Tahoma"/>
                <a:cs typeface="Tahoma"/>
              </a:rPr>
              <a:t>away</a:t>
            </a:r>
            <a:r>
              <a:rPr sz="1100" spc="3" dirty="0">
                <a:latin typeface="Tahoma"/>
                <a:cs typeface="Tahoma"/>
              </a:rPr>
              <a:t> </a:t>
            </a:r>
            <a:r>
              <a:rPr sz="1100" spc="-3" dirty="0">
                <a:latin typeface="Tahoma"/>
                <a:cs typeface="Tahoma"/>
              </a:rPr>
              <a:t>neighbors:</a:t>
            </a:r>
            <a:r>
              <a:rPr sz="1100" spc="13" dirty="0">
                <a:latin typeface="Tahoma"/>
                <a:cs typeface="Tahoma"/>
              </a:rPr>
              <a:t> </a:t>
            </a:r>
            <a:r>
              <a:rPr sz="1100" spc="-3" dirty="0">
                <a:latin typeface="Tahoma"/>
                <a:cs typeface="Tahoma"/>
              </a:rPr>
              <a:t>competitive</a:t>
            </a:r>
            <a:r>
              <a:rPr sz="1100" spc="18" dirty="0">
                <a:latin typeface="Tahoma"/>
                <a:cs typeface="Tahoma"/>
              </a:rPr>
              <a:t> </a:t>
            </a:r>
            <a:r>
              <a:rPr sz="1100" spc="-3" dirty="0">
                <a:latin typeface="Tahoma"/>
                <a:cs typeface="Tahoma"/>
              </a:rPr>
              <a:t>(mutually</a:t>
            </a:r>
            <a:r>
              <a:rPr sz="1100" dirty="0">
                <a:latin typeface="Tahoma"/>
                <a:cs typeface="Tahoma"/>
              </a:rPr>
              <a:t> </a:t>
            </a:r>
            <a:r>
              <a:rPr sz="1100" spc="-3" dirty="0">
                <a:latin typeface="Tahoma"/>
                <a:cs typeface="Tahoma"/>
              </a:rPr>
              <a:t>inhibitory,</a:t>
            </a:r>
            <a:r>
              <a:rPr sz="1100" spc="8" dirty="0">
                <a:latin typeface="Tahoma"/>
                <a:cs typeface="Tahoma"/>
              </a:rPr>
              <a:t> </a:t>
            </a:r>
            <a:r>
              <a:rPr sz="1100" spc="-3" dirty="0">
                <a:latin typeface="Tahoma"/>
                <a:cs typeface="Tahoma"/>
              </a:rPr>
              <a:t>w &lt;</a:t>
            </a:r>
            <a:r>
              <a:rPr sz="1100" spc="18" dirty="0">
                <a:latin typeface="Tahoma"/>
                <a:cs typeface="Tahoma"/>
              </a:rPr>
              <a:t> </a:t>
            </a:r>
            <a:r>
              <a:rPr sz="1100" spc="-3" dirty="0">
                <a:latin typeface="Tahoma"/>
                <a:cs typeface="Tahoma"/>
              </a:rPr>
              <a:t>0)</a:t>
            </a:r>
            <a:endParaRPr sz="1100">
              <a:latin typeface="Tahoma"/>
              <a:cs typeface="Tahoma"/>
            </a:endParaRPr>
          </a:p>
          <a:p>
            <a:pPr marL="321511" lvl="1" indent="-139300">
              <a:spcBef>
                <a:spcPts val="247"/>
              </a:spcBef>
              <a:buChar char="-"/>
              <a:tabLst>
                <a:tab pos="321191" algn="l"/>
                <a:tab pos="321511" algn="l"/>
              </a:tabLst>
            </a:pPr>
            <a:r>
              <a:rPr sz="1100" spc="-5" dirty="0">
                <a:latin typeface="Tahoma"/>
                <a:cs typeface="Tahoma"/>
              </a:rPr>
              <a:t>too</a:t>
            </a:r>
            <a:r>
              <a:rPr sz="1100" spc="5" dirty="0">
                <a:latin typeface="Tahoma"/>
                <a:cs typeface="Tahoma"/>
              </a:rPr>
              <a:t> </a:t>
            </a:r>
            <a:r>
              <a:rPr sz="1100" spc="-3" dirty="0">
                <a:latin typeface="Tahoma"/>
                <a:cs typeface="Tahoma"/>
              </a:rPr>
              <a:t>far away</a:t>
            </a:r>
            <a:r>
              <a:rPr sz="1100" dirty="0">
                <a:latin typeface="Tahoma"/>
                <a:cs typeface="Tahoma"/>
              </a:rPr>
              <a:t> </a:t>
            </a:r>
            <a:r>
              <a:rPr sz="1100" spc="-3" dirty="0">
                <a:latin typeface="Tahoma"/>
                <a:cs typeface="Tahoma"/>
              </a:rPr>
              <a:t>neighbors:</a:t>
            </a:r>
            <a:r>
              <a:rPr sz="1100" spc="10" dirty="0">
                <a:latin typeface="Tahoma"/>
                <a:cs typeface="Tahoma"/>
              </a:rPr>
              <a:t> </a:t>
            </a:r>
            <a:r>
              <a:rPr sz="1100" spc="-3" dirty="0">
                <a:latin typeface="Tahoma"/>
                <a:cs typeface="Tahoma"/>
              </a:rPr>
              <a:t>irrelevant</a:t>
            </a:r>
            <a:r>
              <a:rPr sz="1100" spc="5" dirty="0">
                <a:latin typeface="Tahoma"/>
                <a:cs typeface="Tahoma"/>
              </a:rPr>
              <a:t> </a:t>
            </a:r>
            <a:r>
              <a:rPr sz="1100" spc="-3" dirty="0">
                <a:latin typeface="Tahoma"/>
                <a:cs typeface="Tahoma"/>
              </a:rPr>
              <a:t>(w</a:t>
            </a:r>
            <a:r>
              <a:rPr sz="1100" dirty="0">
                <a:latin typeface="Tahoma"/>
                <a:cs typeface="Tahoma"/>
              </a:rPr>
              <a:t> </a:t>
            </a:r>
            <a:r>
              <a:rPr sz="1100" spc="-3" dirty="0">
                <a:latin typeface="Tahoma"/>
                <a:cs typeface="Tahoma"/>
              </a:rPr>
              <a:t>=</a:t>
            </a:r>
            <a:r>
              <a:rPr sz="1100" spc="-5" dirty="0">
                <a:latin typeface="Tahoma"/>
                <a:cs typeface="Tahoma"/>
              </a:rPr>
              <a:t> </a:t>
            </a:r>
            <a:r>
              <a:rPr sz="1100" spc="-3" dirty="0">
                <a:latin typeface="Tahoma"/>
                <a:cs typeface="Tahoma"/>
              </a:rPr>
              <a:t>0)</a:t>
            </a:r>
            <a:endParaRPr sz="1100">
              <a:latin typeface="Tahoma"/>
              <a:cs typeface="Tahoma"/>
            </a:endParaRPr>
          </a:p>
        </p:txBody>
      </p:sp>
      <p:pic>
        <p:nvPicPr>
          <p:cNvPr id="4" name="object 4"/>
          <p:cNvPicPr/>
          <p:nvPr/>
        </p:nvPicPr>
        <p:blipFill>
          <a:blip r:embed="rId2" cstate="print"/>
          <a:stretch>
            <a:fillRect/>
          </a:stretch>
        </p:blipFill>
        <p:spPr>
          <a:xfrm>
            <a:off x="3863617" y="2183936"/>
            <a:ext cx="721542" cy="535593"/>
          </a:xfrm>
          <a:prstGeom prst="rect">
            <a:avLst/>
          </a:prstGeom>
        </p:spPr>
      </p:pic>
      <p:grpSp>
        <p:nvGrpSpPr>
          <p:cNvPr id="5" name="object 5"/>
          <p:cNvGrpSpPr/>
          <p:nvPr/>
        </p:nvGrpSpPr>
        <p:grpSpPr>
          <a:xfrm>
            <a:off x="38801" y="2155630"/>
            <a:ext cx="2315295" cy="798536"/>
            <a:chOff x="76961" y="4271708"/>
            <a:chExt cx="4592320" cy="1582420"/>
          </a:xfrm>
        </p:grpSpPr>
        <p:pic>
          <p:nvPicPr>
            <p:cNvPr id="6" name="object 6"/>
            <p:cNvPicPr/>
            <p:nvPr/>
          </p:nvPicPr>
          <p:blipFill>
            <a:blip r:embed="rId3" cstate="print"/>
            <a:stretch>
              <a:fillRect/>
            </a:stretch>
          </p:blipFill>
          <p:spPr>
            <a:xfrm>
              <a:off x="315468" y="4279392"/>
              <a:ext cx="4353505" cy="1491650"/>
            </a:xfrm>
            <a:prstGeom prst="rect">
              <a:avLst/>
            </a:prstGeom>
          </p:spPr>
        </p:pic>
        <p:sp>
          <p:nvSpPr>
            <p:cNvPr id="7" name="object 7"/>
            <p:cNvSpPr/>
            <p:nvPr/>
          </p:nvSpPr>
          <p:spPr>
            <a:xfrm>
              <a:off x="797813" y="4284726"/>
              <a:ext cx="3352800" cy="1066800"/>
            </a:xfrm>
            <a:custGeom>
              <a:avLst/>
              <a:gdLst/>
              <a:ahLst/>
              <a:cxnLst/>
              <a:rect l="l" t="t" r="r" b="b"/>
              <a:pathLst>
                <a:path w="3352800" h="1066800">
                  <a:moveTo>
                    <a:pt x="0" y="177800"/>
                  </a:moveTo>
                  <a:lnTo>
                    <a:pt x="6351" y="130542"/>
                  </a:lnTo>
                  <a:lnTo>
                    <a:pt x="24274" y="88072"/>
                  </a:lnTo>
                  <a:lnTo>
                    <a:pt x="52076" y="52085"/>
                  </a:lnTo>
                  <a:lnTo>
                    <a:pt x="88060" y="24280"/>
                  </a:lnTo>
                  <a:lnTo>
                    <a:pt x="130533" y="6352"/>
                  </a:lnTo>
                  <a:lnTo>
                    <a:pt x="177799" y="0"/>
                  </a:lnTo>
                  <a:lnTo>
                    <a:pt x="3175000" y="0"/>
                  </a:lnTo>
                  <a:lnTo>
                    <a:pt x="3222257" y="6352"/>
                  </a:lnTo>
                  <a:lnTo>
                    <a:pt x="3264727" y="24280"/>
                  </a:lnTo>
                  <a:lnTo>
                    <a:pt x="3300714" y="52085"/>
                  </a:lnTo>
                  <a:lnTo>
                    <a:pt x="3328519" y="88072"/>
                  </a:lnTo>
                  <a:lnTo>
                    <a:pt x="3346447" y="130542"/>
                  </a:lnTo>
                  <a:lnTo>
                    <a:pt x="3352800" y="177800"/>
                  </a:lnTo>
                  <a:lnTo>
                    <a:pt x="3352800" y="889000"/>
                  </a:lnTo>
                  <a:lnTo>
                    <a:pt x="3346447" y="936257"/>
                  </a:lnTo>
                  <a:lnTo>
                    <a:pt x="3328519" y="978727"/>
                  </a:lnTo>
                  <a:lnTo>
                    <a:pt x="3300714" y="1014714"/>
                  </a:lnTo>
                  <a:lnTo>
                    <a:pt x="3264727" y="1042519"/>
                  </a:lnTo>
                  <a:lnTo>
                    <a:pt x="3222257" y="1060447"/>
                  </a:lnTo>
                  <a:lnTo>
                    <a:pt x="3175000" y="1066800"/>
                  </a:lnTo>
                  <a:lnTo>
                    <a:pt x="177799" y="1066800"/>
                  </a:lnTo>
                  <a:lnTo>
                    <a:pt x="130533" y="1060447"/>
                  </a:lnTo>
                  <a:lnTo>
                    <a:pt x="88060" y="1042519"/>
                  </a:lnTo>
                  <a:lnTo>
                    <a:pt x="52076" y="1014714"/>
                  </a:lnTo>
                  <a:lnTo>
                    <a:pt x="24274" y="978727"/>
                  </a:lnTo>
                  <a:lnTo>
                    <a:pt x="6351" y="936257"/>
                  </a:lnTo>
                  <a:lnTo>
                    <a:pt x="0" y="889000"/>
                  </a:lnTo>
                  <a:lnTo>
                    <a:pt x="0" y="177800"/>
                  </a:lnTo>
                  <a:close/>
                </a:path>
              </a:pathLst>
            </a:custGeom>
            <a:ln w="25908">
              <a:solidFill>
                <a:srgbClr val="FF00FF"/>
              </a:solidFill>
            </a:ln>
          </p:spPr>
          <p:txBody>
            <a:bodyPr wrap="square" lIns="0" tIns="0" rIns="0" bIns="0" rtlCol="0"/>
            <a:lstStyle/>
            <a:p>
              <a:endParaRPr/>
            </a:p>
          </p:txBody>
        </p:sp>
        <p:sp>
          <p:nvSpPr>
            <p:cNvPr id="8" name="object 8"/>
            <p:cNvSpPr/>
            <p:nvPr/>
          </p:nvSpPr>
          <p:spPr>
            <a:xfrm>
              <a:off x="1293114" y="4360926"/>
              <a:ext cx="2362200" cy="914400"/>
            </a:xfrm>
            <a:custGeom>
              <a:avLst/>
              <a:gdLst/>
              <a:ahLst/>
              <a:cxnLst/>
              <a:rect l="l" t="t" r="r" b="b"/>
              <a:pathLst>
                <a:path w="2362200" h="914400">
                  <a:moveTo>
                    <a:pt x="0" y="152400"/>
                  </a:moveTo>
                  <a:lnTo>
                    <a:pt x="7766" y="104217"/>
                  </a:lnTo>
                  <a:lnTo>
                    <a:pt x="29394" y="62380"/>
                  </a:lnTo>
                  <a:lnTo>
                    <a:pt x="62380" y="29394"/>
                  </a:lnTo>
                  <a:lnTo>
                    <a:pt x="104217" y="7766"/>
                  </a:lnTo>
                  <a:lnTo>
                    <a:pt x="152400" y="0"/>
                  </a:lnTo>
                  <a:lnTo>
                    <a:pt x="2209800" y="0"/>
                  </a:lnTo>
                  <a:lnTo>
                    <a:pt x="2257982" y="7766"/>
                  </a:lnTo>
                  <a:lnTo>
                    <a:pt x="2299819" y="29394"/>
                  </a:lnTo>
                  <a:lnTo>
                    <a:pt x="2332805" y="62380"/>
                  </a:lnTo>
                  <a:lnTo>
                    <a:pt x="2354433" y="104217"/>
                  </a:lnTo>
                  <a:lnTo>
                    <a:pt x="2362200" y="152400"/>
                  </a:lnTo>
                  <a:lnTo>
                    <a:pt x="2362200" y="762000"/>
                  </a:lnTo>
                  <a:lnTo>
                    <a:pt x="2354433" y="810182"/>
                  </a:lnTo>
                  <a:lnTo>
                    <a:pt x="2332805" y="852019"/>
                  </a:lnTo>
                  <a:lnTo>
                    <a:pt x="2299819" y="885005"/>
                  </a:lnTo>
                  <a:lnTo>
                    <a:pt x="2257982" y="906633"/>
                  </a:lnTo>
                  <a:lnTo>
                    <a:pt x="2209800" y="914400"/>
                  </a:lnTo>
                  <a:lnTo>
                    <a:pt x="152400" y="914400"/>
                  </a:lnTo>
                  <a:lnTo>
                    <a:pt x="104217" y="906633"/>
                  </a:lnTo>
                  <a:lnTo>
                    <a:pt x="62380" y="885005"/>
                  </a:lnTo>
                  <a:lnTo>
                    <a:pt x="29394" y="852019"/>
                  </a:lnTo>
                  <a:lnTo>
                    <a:pt x="7766" y="810182"/>
                  </a:lnTo>
                  <a:lnTo>
                    <a:pt x="0" y="762000"/>
                  </a:lnTo>
                  <a:lnTo>
                    <a:pt x="0" y="152400"/>
                  </a:lnTo>
                  <a:close/>
                </a:path>
              </a:pathLst>
            </a:custGeom>
            <a:ln w="25908">
              <a:solidFill>
                <a:srgbClr val="6666FF"/>
              </a:solidFill>
            </a:ln>
          </p:spPr>
          <p:txBody>
            <a:bodyPr wrap="square" lIns="0" tIns="0" rIns="0" bIns="0" rtlCol="0"/>
            <a:lstStyle/>
            <a:p>
              <a:endParaRPr/>
            </a:p>
          </p:txBody>
        </p:sp>
        <p:sp>
          <p:nvSpPr>
            <p:cNvPr id="9" name="object 9"/>
            <p:cNvSpPr/>
            <p:nvPr/>
          </p:nvSpPr>
          <p:spPr>
            <a:xfrm>
              <a:off x="76961" y="538353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66FF"/>
            </a:solidFill>
          </p:spPr>
          <p:txBody>
            <a:bodyPr wrap="square" lIns="0" tIns="0" rIns="0" bIns="0" rtlCol="0"/>
            <a:lstStyle/>
            <a:p>
              <a:endParaRPr/>
            </a:p>
          </p:txBody>
        </p:sp>
        <p:sp>
          <p:nvSpPr>
            <p:cNvPr id="10" name="object 10"/>
            <p:cNvSpPr/>
            <p:nvPr/>
          </p:nvSpPr>
          <p:spPr>
            <a:xfrm>
              <a:off x="632066" y="5383530"/>
              <a:ext cx="0" cy="457200"/>
            </a:xfrm>
            <a:custGeom>
              <a:avLst/>
              <a:gdLst/>
              <a:ahLst/>
              <a:cxnLst/>
              <a:rect l="l" t="t" r="r" b="b"/>
              <a:pathLst>
                <a:path h="457200">
                  <a:moveTo>
                    <a:pt x="0" y="0"/>
                  </a:moveTo>
                  <a:lnTo>
                    <a:pt x="0" y="457200"/>
                  </a:lnTo>
                </a:path>
              </a:pathLst>
            </a:custGeom>
            <a:ln w="25908">
              <a:solidFill>
                <a:srgbClr val="3366FF"/>
              </a:solidFill>
            </a:ln>
          </p:spPr>
          <p:txBody>
            <a:bodyPr wrap="square" lIns="0" tIns="0" rIns="0" bIns="0" rtlCol="0"/>
            <a:lstStyle/>
            <a:p>
              <a:endParaRPr/>
            </a:p>
          </p:txBody>
        </p:sp>
        <p:sp>
          <p:nvSpPr>
            <p:cNvPr id="11" name="object 11"/>
            <p:cNvSpPr/>
            <p:nvPr/>
          </p:nvSpPr>
          <p:spPr>
            <a:xfrm>
              <a:off x="627138" y="5184140"/>
              <a:ext cx="648970" cy="283845"/>
            </a:xfrm>
            <a:custGeom>
              <a:avLst/>
              <a:gdLst/>
              <a:ahLst/>
              <a:cxnLst/>
              <a:rect l="l" t="t" r="r" b="b"/>
              <a:pathLst>
                <a:path w="648969" h="283845">
                  <a:moveTo>
                    <a:pt x="588021" y="17406"/>
                  </a:moveTo>
                  <a:lnTo>
                    <a:pt x="0" y="259461"/>
                  </a:lnTo>
                  <a:lnTo>
                    <a:pt x="9855" y="283464"/>
                  </a:lnTo>
                  <a:lnTo>
                    <a:pt x="597936" y="41385"/>
                  </a:lnTo>
                  <a:lnTo>
                    <a:pt x="600989" y="26162"/>
                  </a:lnTo>
                  <a:lnTo>
                    <a:pt x="588021" y="17406"/>
                  </a:lnTo>
                  <a:close/>
                </a:path>
                <a:path w="648969" h="283845">
                  <a:moveTo>
                    <a:pt x="642202" y="14097"/>
                  </a:moveTo>
                  <a:lnTo>
                    <a:pt x="596061" y="14097"/>
                  </a:lnTo>
                  <a:lnTo>
                    <a:pt x="605916" y="38100"/>
                  </a:lnTo>
                  <a:lnTo>
                    <a:pt x="597936" y="41385"/>
                  </a:lnTo>
                  <a:lnTo>
                    <a:pt x="591819" y="71882"/>
                  </a:lnTo>
                  <a:lnTo>
                    <a:pt x="642202" y="14097"/>
                  </a:lnTo>
                  <a:close/>
                </a:path>
                <a:path w="648969" h="283845">
                  <a:moveTo>
                    <a:pt x="596061" y="14097"/>
                  </a:moveTo>
                  <a:lnTo>
                    <a:pt x="588021" y="17406"/>
                  </a:lnTo>
                  <a:lnTo>
                    <a:pt x="600989" y="26162"/>
                  </a:lnTo>
                  <a:lnTo>
                    <a:pt x="597936" y="41385"/>
                  </a:lnTo>
                  <a:lnTo>
                    <a:pt x="605916" y="38100"/>
                  </a:lnTo>
                  <a:lnTo>
                    <a:pt x="596061" y="14097"/>
                  </a:lnTo>
                  <a:close/>
                </a:path>
                <a:path w="648969" h="283845">
                  <a:moveTo>
                    <a:pt x="562241" y="0"/>
                  </a:moveTo>
                  <a:lnTo>
                    <a:pt x="588021" y="17406"/>
                  </a:lnTo>
                  <a:lnTo>
                    <a:pt x="596061" y="14097"/>
                  </a:lnTo>
                  <a:lnTo>
                    <a:pt x="642202" y="14097"/>
                  </a:lnTo>
                  <a:lnTo>
                    <a:pt x="648957" y="6350"/>
                  </a:lnTo>
                  <a:lnTo>
                    <a:pt x="562241" y="0"/>
                  </a:lnTo>
                  <a:close/>
                </a:path>
              </a:pathLst>
            </a:custGeom>
            <a:solidFill>
              <a:srgbClr val="3366FF"/>
            </a:solidFill>
          </p:spPr>
          <p:txBody>
            <a:bodyPr wrap="square" lIns="0" tIns="0" rIns="0" bIns="0" rtlCol="0"/>
            <a:lstStyle/>
            <a:p>
              <a:endParaRPr/>
            </a:p>
          </p:txBody>
        </p:sp>
      </p:grpSp>
      <p:pic>
        <p:nvPicPr>
          <p:cNvPr id="12" name="object 12"/>
          <p:cNvPicPr/>
          <p:nvPr/>
        </p:nvPicPr>
        <p:blipFill>
          <a:blip r:embed="rId4" cstate="print"/>
          <a:stretch>
            <a:fillRect/>
          </a:stretch>
        </p:blipFill>
        <p:spPr>
          <a:xfrm>
            <a:off x="2420303" y="2057992"/>
            <a:ext cx="1383030" cy="802125"/>
          </a:xfrm>
          <a:prstGeom prst="rect">
            <a:avLst/>
          </a:prstGeom>
        </p:spPr>
      </p:pic>
      <p:sp>
        <p:nvSpPr>
          <p:cNvPr id="13" name="object 13"/>
          <p:cNvSpPr txBox="1"/>
          <p:nvPr/>
        </p:nvSpPr>
        <p:spPr>
          <a:xfrm>
            <a:off x="101934" y="2736197"/>
            <a:ext cx="147267" cy="144967"/>
          </a:xfrm>
          <a:prstGeom prst="rect">
            <a:avLst/>
          </a:prstGeom>
        </p:spPr>
        <p:txBody>
          <a:bodyPr vert="horz" wrap="square" lIns="0" tIns="6405" rIns="0" bIns="0" rtlCol="0">
            <a:spAutoFit/>
          </a:bodyPr>
          <a:lstStyle/>
          <a:p>
            <a:pPr marL="6405">
              <a:spcBef>
                <a:spcPts val="50"/>
              </a:spcBef>
            </a:pPr>
            <a:r>
              <a:rPr sz="900" spc="-3" dirty="0">
                <a:solidFill>
                  <a:srgbClr val="FFFFFF"/>
                </a:solidFill>
                <a:latin typeface="Tahoma"/>
                <a:cs typeface="Tahoma"/>
              </a:rPr>
              <a:t>R</a:t>
            </a:r>
            <a:r>
              <a:rPr sz="900" dirty="0">
                <a:solidFill>
                  <a:srgbClr val="FFFFFF"/>
                </a:solidFill>
                <a:latin typeface="Tahoma"/>
                <a:cs typeface="Tahoma"/>
              </a:rPr>
              <a:t>1</a:t>
            </a:r>
            <a:endParaRPr sz="900">
              <a:latin typeface="Tahoma"/>
              <a:cs typeface="Tahoma"/>
            </a:endParaRPr>
          </a:p>
        </p:txBody>
      </p:sp>
      <p:sp>
        <p:nvSpPr>
          <p:cNvPr id="14" name="object 14"/>
          <p:cNvSpPr/>
          <p:nvPr/>
        </p:nvSpPr>
        <p:spPr>
          <a:xfrm>
            <a:off x="1850570" y="2697206"/>
            <a:ext cx="65950" cy="162463"/>
          </a:xfrm>
          <a:custGeom>
            <a:avLst/>
            <a:gdLst/>
            <a:ahLst/>
            <a:cxnLst/>
            <a:rect l="l" t="t" r="r" b="b"/>
            <a:pathLst>
              <a:path w="130810" h="321945">
                <a:moveTo>
                  <a:pt x="101600" y="49148"/>
                </a:moveTo>
                <a:lnTo>
                  <a:pt x="86565" y="53257"/>
                </a:lnTo>
                <a:lnTo>
                  <a:pt x="0" y="313728"/>
                </a:lnTo>
                <a:lnTo>
                  <a:pt x="24511" y="321894"/>
                </a:lnTo>
                <a:lnTo>
                  <a:pt x="111180" y="61442"/>
                </a:lnTo>
                <a:lnTo>
                  <a:pt x="101600" y="49148"/>
                </a:lnTo>
                <a:close/>
              </a:path>
              <a:path w="130810" h="321945">
                <a:moveTo>
                  <a:pt x="124442" y="45084"/>
                </a:moveTo>
                <a:lnTo>
                  <a:pt x="89281" y="45084"/>
                </a:lnTo>
                <a:lnTo>
                  <a:pt x="113919" y="53212"/>
                </a:lnTo>
                <a:lnTo>
                  <a:pt x="111180" y="61442"/>
                </a:lnTo>
                <a:lnTo>
                  <a:pt x="130301" y="85978"/>
                </a:lnTo>
                <a:lnTo>
                  <a:pt x="124442" y="45084"/>
                </a:lnTo>
                <a:close/>
              </a:path>
              <a:path w="130810" h="321945">
                <a:moveTo>
                  <a:pt x="117983" y="0"/>
                </a:moveTo>
                <a:lnTo>
                  <a:pt x="56515" y="61467"/>
                </a:lnTo>
                <a:lnTo>
                  <a:pt x="86565" y="53257"/>
                </a:lnTo>
                <a:lnTo>
                  <a:pt x="89281" y="45084"/>
                </a:lnTo>
                <a:lnTo>
                  <a:pt x="124442" y="45084"/>
                </a:lnTo>
                <a:lnTo>
                  <a:pt x="117983" y="0"/>
                </a:lnTo>
                <a:close/>
              </a:path>
              <a:path w="130810" h="321945">
                <a:moveTo>
                  <a:pt x="101600" y="49148"/>
                </a:moveTo>
                <a:lnTo>
                  <a:pt x="111180" y="61442"/>
                </a:lnTo>
                <a:lnTo>
                  <a:pt x="113919" y="53212"/>
                </a:lnTo>
                <a:lnTo>
                  <a:pt x="101600" y="49148"/>
                </a:lnTo>
                <a:close/>
              </a:path>
              <a:path w="130810" h="321945">
                <a:moveTo>
                  <a:pt x="89281" y="45084"/>
                </a:moveTo>
                <a:lnTo>
                  <a:pt x="86565" y="53257"/>
                </a:lnTo>
                <a:lnTo>
                  <a:pt x="101600" y="49148"/>
                </a:lnTo>
                <a:lnTo>
                  <a:pt x="89281" y="45084"/>
                </a:lnTo>
                <a:close/>
              </a:path>
            </a:pathLst>
          </a:custGeom>
          <a:solidFill>
            <a:srgbClr val="FF00FF"/>
          </a:solidFill>
        </p:spPr>
        <p:txBody>
          <a:bodyPr wrap="square" lIns="0" tIns="0" rIns="0" bIns="0" rtlCol="0"/>
          <a:lstStyle/>
          <a:p>
            <a:endParaRPr/>
          </a:p>
        </p:txBody>
      </p:sp>
      <p:sp>
        <p:nvSpPr>
          <p:cNvPr id="15" name="object 15"/>
          <p:cNvSpPr txBox="1"/>
          <p:nvPr/>
        </p:nvSpPr>
        <p:spPr>
          <a:xfrm>
            <a:off x="1556293" y="2807437"/>
            <a:ext cx="307020" cy="184417"/>
          </a:xfrm>
          <a:prstGeom prst="rect">
            <a:avLst/>
          </a:prstGeom>
          <a:solidFill>
            <a:srgbClr val="FF00FF"/>
          </a:solidFill>
        </p:spPr>
        <p:txBody>
          <a:bodyPr vert="horz" wrap="square" lIns="0" tIns="45473" rIns="0" bIns="0" rtlCol="0">
            <a:spAutoFit/>
          </a:bodyPr>
          <a:lstStyle/>
          <a:p>
            <a:pPr marL="81979">
              <a:spcBef>
                <a:spcPts val="358"/>
              </a:spcBef>
            </a:pPr>
            <a:r>
              <a:rPr sz="900" spc="-3" dirty="0">
                <a:latin typeface="Tahoma"/>
                <a:cs typeface="Tahoma"/>
              </a:rPr>
              <a:t>R2</a:t>
            </a:r>
            <a:endParaRPr sz="900">
              <a:latin typeface="Tahoma"/>
              <a:cs typeface="Tahom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93" y="103436"/>
            <a:ext cx="4131513" cy="267414"/>
          </a:xfrm>
          <a:prstGeom prst="rect">
            <a:avLst/>
          </a:prstGeom>
        </p:spPr>
        <p:txBody>
          <a:bodyPr vert="horz" wrap="square" lIns="0" tIns="5748" rIns="0" bIns="0" rtlCol="0">
            <a:spAutoFit/>
          </a:bodyPr>
          <a:lstStyle/>
          <a:p>
            <a:pPr marL="5748">
              <a:spcBef>
                <a:spcPts val="45"/>
              </a:spcBef>
            </a:pPr>
            <a:r>
              <a:rPr spc="-2" dirty="0"/>
              <a:t>Complexity</a:t>
            </a:r>
            <a:r>
              <a:rPr spc="-7" dirty="0"/>
              <a:t> </a:t>
            </a:r>
            <a:r>
              <a:rPr spc="-2" dirty="0"/>
              <a:t>of</a:t>
            </a:r>
            <a:r>
              <a:rPr spc="-7" dirty="0"/>
              <a:t> </a:t>
            </a:r>
            <a:r>
              <a:rPr spc="-2" dirty="0"/>
              <a:t>VQ</a:t>
            </a:r>
          </a:p>
        </p:txBody>
      </p:sp>
      <p:grpSp>
        <p:nvGrpSpPr>
          <p:cNvPr id="3" name="object 3"/>
          <p:cNvGrpSpPr/>
          <p:nvPr/>
        </p:nvGrpSpPr>
        <p:grpSpPr>
          <a:xfrm>
            <a:off x="828683" y="1648521"/>
            <a:ext cx="2536428" cy="532967"/>
            <a:chOff x="1808035" y="3702367"/>
            <a:chExt cx="5534025" cy="1196975"/>
          </a:xfrm>
        </p:grpSpPr>
        <p:sp>
          <p:nvSpPr>
            <p:cNvPr id="4" name="object 4"/>
            <p:cNvSpPr/>
            <p:nvPr/>
          </p:nvSpPr>
          <p:spPr>
            <a:xfrm>
              <a:off x="1812798" y="3707129"/>
              <a:ext cx="5524500" cy="1187450"/>
            </a:xfrm>
            <a:custGeom>
              <a:avLst/>
              <a:gdLst/>
              <a:ahLst/>
              <a:cxnLst/>
              <a:rect l="l" t="t" r="r" b="b"/>
              <a:pathLst>
                <a:path w="5524500" h="1187450">
                  <a:moveTo>
                    <a:pt x="5524500" y="989076"/>
                  </a:moveTo>
                  <a:lnTo>
                    <a:pt x="5524500" y="197358"/>
                  </a:lnTo>
                  <a:lnTo>
                    <a:pt x="5519283" y="152115"/>
                  </a:lnTo>
                  <a:lnTo>
                    <a:pt x="5504416" y="110578"/>
                  </a:lnTo>
                  <a:lnTo>
                    <a:pt x="5481072" y="73933"/>
                  </a:lnTo>
                  <a:lnTo>
                    <a:pt x="5450423" y="43367"/>
                  </a:lnTo>
                  <a:lnTo>
                    <a:pt x="5413643" y="20065"/>
                  </a:lnTo>
                  <a:lnTo>
                    <a:pt x="5371904" y="5214"/>
                  </a:lnTo>
                  <a:lnTo>
                    <a:pt x="5326380" y="0"/>
                  </a:lnTo>
                  <a:lnTo>
                    <a:pt x="198119" y="0"/>
                  </a:lnTo>
                  <a:lnTo>
                    <a:pt x="152595" y="5214"/>
                  </a:lnTo>
                  <a:lnTo>
                    <a:pt x="110856" y="20065"/>
                  </a:lnTo>
                  <a:lnTo>
                    <a:pt x="74076" y="43367"/>
                  </a:lnTo>
                  <a:lnTo>
                    <a:pt x="43427" y="73933"/>
                  </a:lnTo>
                  <a:lnTo>
                    <a:pt x="20083" y="110578"/>
                  </a:lnTo>
                  <a:lnTo>
                    <a:pt x="5216" y="152115"/>
                  </a:lnTo>
                  <a:lnTo>
                    <a:pt x="0" y="197358"/>
                  </a:lnTo>
                  <a:lnTo>
                    <a:pt x="0" y="989076"/>
                  </a:lnTo>
                  <a:lnTo>
                    <a:pt x="5216" y="1034600"/>
                  </a:lnTo>
                  <a:lnTo>
                    <a:pt x="20083" y="1076339"/>
                  </a:lnTo>
                  <a:lnTo>
                    <a:pt x="43427" y="1113119"/>
                  </a:lnTo>
                  <a:lnTo>
                    <a:pt x="74076" y="1143768"/>
                  </a:lnTo>
                  <a:lnTo>
                    <a:pt x="110856" y="1167112"/>
                  </a:lnTo>
                  <a:lnTo>
                    <a:pt x="152595" y="1181979"/>
                  </a:lnTo>
                  <a:lnTo>
                    <a:pt x="198119" y="1187196"/>
                  </a:lnTo>
                  <a:lnTo>
                    <a:pt x="5326380" y="1187196"/>
                  </a:lnTo>
                  <a:lnTo>
                    <a:pt x="5371904" y="1181979"/>
                  </a:lnTo>
                  <a:lnTo>
                    <a:pt x="5413643" y="1167112"/>
                  </a:lnTo>
                  <a:lnTo>
                    <a:pt x="5450423" y="1143768"/>
                  </a:lnTo>
                  <a:lnTo>
                    <a:pt x="5481072" y="1113119"/>
                  </a:lnTo>
                  <a:lnTo>
                    <a:pt x="5504416" y="1076339"/>
                  </a:lnTo>
                  <a:lnTo>
                    <a:pt x="5519283" y="1034600"/>
                  </a:lnTo>
                  <a:lnTo>
                    <a:pt x="5524500" y="989076"/>
                  </a:lnTo>
                  <a:close/>
                </a:path>
              </a:pathLst>
            </a:custGeom>
            <a:solidFill>
              <a:srgbClr val="FFFFCC"/>
            </a:solidFill>
          </p:spPr>
          <p:txBody>
            <a:bodyPr wrap="square" lIns="0" tIns="0" rIns="0" bIns="0" rtlCol="0"/>
            <a:lstStyle/>
            <a:p>
              <a:endParaRPr/>
            </a:p>
          </p:txBody>
        </p:sp>
        <p:sp>
          <p:nvSpPr>
            <p:cNvPr id="5" name="object 5"/>
            <p:cNvSpPr/>
            <p:nvPr/>
          </p:nvSpPr>
          <p:spPr>
            <a:xfrm>
              <a:off x="1812798" y="3707129"/>
              <a:ext cx="5524500" cy="1187450"/>
            </a:xfrm>
            <a:custGeom>
              <a:avLst/>
              <a:gdLst/>
              <a:ahLst/>
              <a:cxnLst/>
              <a:rect l="l" t="t" r="r" b="b"/>
              <a:pathLst>
                <a:path w="5524500" h="1187450">
                  <a:moveTo>
                    <a:pt x="198119" y="0"/>
                  </a:moveTo>
                  <a:lnTo>
                    <a:pt x="152595" y="5214"/>
                  </a:lnTo>
                  <a:lnTo>
                    <a:pt x="110856" y="20065"/>
                  </a:lnTo>
                  <a:lnTo>
                    <a:pt x="74076" y="43367"/>
                  </a:lnTo>
                  <a:lnTo>
                    <a:pt x="43427" y="73933"/>
                  </a:lnTo>
                  <a:lnTo>
                    <a:pt x="20083" y="110578"/>
                  </a:lnTo>
                  <a:lnTo>
                    <a:pt x="5216" y="152115"/>
                  </a:lnTo>
                  <a:lnTo>
                    <a:pt x="0" y="197358"/>
                  </a:lnTo>
                  <a:lnTo>
                    <a:pt x="0" y="989076"/>
                  </a:lnTo>
                  <a:lnTo>
                    <a:pt x="5216" y="1034600"/>
                  </a:lnTo>
                  <a:lnTo>
                    <a:pt x="20083" y="1076339"/>
                  </a:lnTo>
                  <a:lnTo>
                    <a:pt x="43427" y="1113119"/>
                  </a:lnTo>
                  <a:lnTo>
                    <a:pt x="74076" y="1143768"/>
                  </a:lnTo>
                  <a:lnTo>
                    <a:pt x="110856" y="1167112"/>
                  </a:lnTo>
                  <a:lnTo>
                    <a:pt x="152595" y="1181979"/>
                  </a:lnTo>
                  <a:lnTo>
                    <a:pt x="198119" y="1187196"/>
                  </a:lnTo>
                  <a:lnTo>
                    <a:pt x="5326380" y="1187196"/>
                  </a:lnTo>
                  <a:lnTo>
                    <a:pt x="5371904" y="1181979"/>
                  </a:lnTo>
                  <a:lnTo>
                    <a:pt x="5413643" y="1167112"/>
                  </a:lnTo>
                  <a:lnTo>
                    <a:pt x="5450423" y="1143768"/>
                  </a:lnTo>
                  <a:lnTo>
                    <a:pt x="5481072" y="1113119"/>
                  </a:lnTo>
                  <a:lnTo>
                    <a:pt x="5504416" y="1076339"/>
                  </a:lnTo>
                  <a:lnTo>
                    <a:pt x="5519283" y="1034600"/>
                  </a:lnTo>
                  <a:lnTo>
                    <a:pt x="5524500" y="989076"/>
                  </a:lnTo>
                  <a:lnTo>
                    <a:pt x="5524500" y="197358"/>
                  </a:lnTo>
                  <a:lnTo>
                    <a:pt x="5519283" y="152115"/>
                  </a:lnTo>
                  <a:lnTo>
                    <a:pt x="5504416" y="110578"/>
                  </a:lnTo>
                  <a:lnTo>
                    <a:pt x="5481072" y="73933"/>
                  </a:lnTo>
                  <a:lnTo>
                    <a:pt x="5450423" y="43367"/>
                  </a:lnTo>
                  <a:lnTo>
                    <a:pt x="5413643" y="20065"/>
                  </a:lnTo>
                  <a:lnTo>
                    <a:pt x="5371904" y="5214"/>
                  </a:lnTo>
                  <a:lnTo>
                    <a:pt x="5326380" y="0"/>
                  </a:lnTo>
                  <a:lnTo>
                    <a:pt x="198119" y="0"/>
                  </a:lnTo>
                  <a:close/>
                </a:path>
              </a:pathLst>
            </a:custGeom>
            <a:ln w="9524">
              <a:solidFill>
                <a:srgbClr val="000000"/>
              </a:solidFill>
            </a:ln>
          </p:spPr>
          <p:txBody>
            <a:bodyPr wrap="square" lIns="0" tIns="0" rIns="0" bIns="0" rtlCol="0"/>
            <a:lstStyle/>
            <a:p>
              <a:endParaRPr/>
            </a:p>
          </p:txBody>
        </p:sp>
      </p:grpSp>
      <p:sp>
        <p:nvSpPr>
          <p:cNvPr id="6" name="object 6"/>
          <p:cNvSpPr txBox="1"/>
          <p:nvPr/>
        </p:nvSpPr>
        <p:spPr>
          <a:xfrm>
            <a:off x="371951" y="451707"/>
            <a:ext cx="3605424" cy="1717455"/>
          </a:xfrm>
          <a:prstGeom prst="rect">
            <a:avLst/>
          </a:prstGeom>
        </p:spPr>
        <p:txBody>
          <a:bodyPr vert="horz" wrap="square" lIns="0" tIns="87945" rIns="0" bIns="0" rtlCol="0">
            <a:spAutoFit/>
          </a:bodyPr>
          <a:lstStyle/>
          <a:p>
            <a:pPr marL="17244">
              <a:spcBef>
                <a:spcPts val="692"/>
              </a:spcBef>
            </a:pPr>
            <a:r>
              <a:rPr sz="1100" u="heavy" spc="-2" dirty="0">
                <a:uFill>
                  <a:solidFill>
                    <a:srgbClr val="000000"/>
                  </a:solidFill>
                </a:uFill>
                <a:latin typeface="Times New Roman"/>
                <a:cs typeface="Times New Roman"/>
              </a:rPr>
              <a:t>Encoder</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is</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Computationally</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Complex</a:t>
            </a:r>
            <a:endParaRPr sz="1100">
              <a:latin typeface="Times New Roman"/>
              <a:cs typeface="Times New Roman"/>
            </a:endParaRPr>
          </a:p>
          <a:p>
            <a:pPr marL="224173">
              <a:spcBef>
                <a:spcPts val="649"/>
              </a:spcBef>
            </a:pPr>
            <a:r>
              <a:rPr sz="1100" spc="-2" dirty="0">
                <a:latin typeface="Times New Roman"/>
                <a:cs typeface="Times New Roman"/>
              </a:rPr>
              <a:t>Must</a:t>
            </a:r>
            <a:r>
              <a:rPr sz="1100" spc="-7" dirty="0">
                <a:latin typeface="Times New Roman"/>
                <a:cs typeface="Times New Roman"/>
              </a:rPr>
              <a:t> </a:t>
            </a:r>
            <a:r>
              <a:rPr sz="1100" spc="-2" dirty="0">
                <a:latin typeface="Times New Roman"/>
                <a:cs typeface="Times New Roman"/>
              </a:rPr>
              <a:t>check</a:t>
            </a:r>
            <a:r>
              <a:rPr sz="1100" spc="-5" dirty="0">
                <a:latin typeface="Times New Roman"/>
                <a:cs typeface="Times New Roman"/>
              </a:rPr>
              <a:t> </a:t>
            </a:r>
            <a:r>
              <a:rPr sz="1100" spc="-2" dirty="0">
                <a:latin typeface="Times New Roman"/>
                <a:cs typeface="Times New Roman"/>
              </a:rPr>
              <a:t>all</a:t>
            </a:r>
            <a:r>
              <a:rPr sz="1100" spc="-5" dirty="0">
                <a:latin typeface="Times New Roman"/>
                <a:cs typeface="Times New Roman"/>
              </a:rPr>
              <a:t> </a:t>
            </a:r>
            <a:r>
              <a:rPr sz="1100" i="1" dirty="0">
                <a:latin typeface="Times New Roman"/>
                <a:cs typeface="Times New Roman"/>
              </a:rPr>
              <a:t>M</a:t>
            </a:r>
            <a:r>
              <a:rPr sz="1100" i="1" spc="-7" dirty="0">
                <a:latin typeface="Times New Roman"/>
                <a:cs typeface="Times New Roman"/>
              </a:rPr>
              <a:t> </a:t>
            </a:r>
            <a:r>
              <a:rPr sz="1100" b="1" dirty="0">
                <a:latin typeface="Times New Roman"/>
                <a:cs typeface="Times New Roman"/>
              </a:rPr>
              <a:t>y</a:t>
            </a:r>
            <a:r>
              <a:rPr sz="1100" i="1" baseline="-20833" dirty="0">
                <a:latin typeface="Times New Roman"/>
                <a:cs typeface="Times New Roman"/>
              </a:rPr>
              <a:t>i</a:t>
            </a:r>
            <a:r>
              <a:rPr sz="1100" i="1" spc="125" baseline="-20833" dirty="0">
                <a:latin typeface="Times New Roman"/>
                <a:cs typeface="Times New Roman"/>
              </a:rPr>
              <a:t> </a:t>
            </a:r>
            <a:r>
              <a:rPr sz="1100" spc="-2" dirty="0">
                <a:latin typeface="Times New Roman"/>
                <a:cs typeface="Times New Roman"/>
              </a:rPr>
              <a:t>for</a:t>
            </a:r>
            <a:r>
              <a:rPr sz="1100" spc="-5" dirty="0">
                <a:latin typeface="Times New Roman"/>
                <a:cs typeface="Times New Roman"/>
              </a:rPr>
              <a:t> </a:t>
            </a:r>
            <a:r>
              <a:rPr sz="1100" spc="-2" dirty="0">
                <a:latin typeface="Times New Roman"/>
                <a:cs typeface="Times New Roman"/>
              </a:rPr>
              <a:t>closeness… </a:t>
            </a:r>
            <a:r>
              <a:rPr sz="1100" dirty="0">
                <a:latin typeface="Times New Roman"/>
                <a:cs typeface="Times New Roman"/>
              </a:rPr>
              <a:t>must</a:t>
            </a:r>
            <a:r>
              <a:rPr sz="1100" spc="-5" dirty="0">
                <a:latin typeface="Times New Roman"/>
                <a:cs typeface="Times New Roman"/>
              </a:rPr>
              <a:t> </a:t>
            </a:r>
            <a:r>
              <a:rPr sz="1100" dirty="0">
                <a:latin typeface="Times New Roman"/>
                <a:cs typeface="Times New Roman"/>
              </a:rPr>
              <a:t>compute</a:t>
            </a:r>
            <a:r>
              <a:rPr sz="1100" spc="-7" dirty="0">
                <a:latin typeface="Times New Roman"/>
                <a:cs typeface="Times New Roman"/>
              </a:rPr>
              <a:t> </a:t>
            </a:r>
            <a:r>
              <a:rPr sz="1100" i="1" dirty="0">
                <a:latin typeface="Times New Roman"/>
                <a:cs typeface="Times New Roman"/>
              </a:rPr>
              <a:t>M</a:t>
            </a:r>
            <a:r>
              <a:rPr sz="1100" i="1" spc="-7" dirty="0">
                <a:latin typeface="Times New Roman"/>
                <a:cs typeface="Times New Roman"/>
              </a:rPr>
              <a:t> </a:t>
            </a:r>
            <a:r>
              <a:rPr sz="1100" spc="-2" dirty="0">
                <a:latin typeface="Times New Roman"/>
                <a:cs typeface="Times New Roman"/>
              </a:rPr>
              <a:t>norms</a:t>
            </a:r>
            <a:endParaRPr sz="1100">
              <a:latin typeface="Times New Roman"/>
              <a:cs typeface="Times New Roman"/>
            </a:endParaRPr>
          </a:p>
          <a:p>
            <a:pPr marL="223885">
              <a:spcBef>
                <a:spcPts val="649"/>
              </a:spcBef>
            </a:pPr>
            <a:r>
              <a:rPr sz="1100" i="1" dirty="0">
                <a:latin typeface="Times New Roman"/>
                <a:cs typeface="Times New Roman"/>
              </a:rPr>
              <a:t>M</a:t>
            </a:r>
            <a:r>
              <a:rPr sz="1100" i="1" spc="-7" dirty="0">
                <a:latin typeface="Times New Roman"/>
                <a:cs typeface="Times New Roman"/>
              </a:rPr>
              <a:t> </a:t>
            </a:r>
            <a:r>
              <a:rPr sz="1100" spc="-2" dirty="0">
                <a:latin typeface="Times New Roman"/>
                <a:cs typeface="Times New Roman"/>
              </a:rPr>
              <a:t>can</a:t>
            </a:r>
            <a:r>
              <a:rPr sz="1100" spc="-5" dirty="0">
                <a:latin typeface="Times New Roman"/>
                <a:cs typeface="Times New Roman"/>
              </a:rPr>
              <a:t> </a:t>
            </a:r>
            <a:r>
              <a:rPr sz="1100" spc="-2" dirty="0">
                <a:latin typeface="Times New Roman"/>
                <a:cs typeface="Times New Roman"/>
              </a:rPr>
              <a:t>be</a:t>
            </a:r>
            <a:r>
              <a:rPr sz="1100" spc="-7" dirty="0">
                <a:latin typeface="Times New Roman"/>
                <a:cs typeface="Times New Roman"/>
              </a:rPr>
              <a:t> </a:t>
            </a:r>
            <a:r>
              <a:rPr sz="1100" spc="-2" dirty="0">
                <a:latin typeface="Times New Roman"/>
                <a:cs typeface="Times New Roman"/>
              </a:rPr>
              <a:t>quite</a:t>
            </a:r>
            <a:r>
              <a:rPr sz="1100" spc="-5" dirty="0">
                <a:latin typeface="Times New Roman"/>
                <a:cs typeface="Times New Roman"/>
              </a:rPr>
              <a:t> </a:t>
            </a:r>
            <a:r>
              <a:rPr sz="1100" spc="-2" dirty="0">
                <a:latin typeface="Times New Roman"/>
                <a:cs typeface="Times New Roman"/>
              </a:rPr>
              <a:t>large:</a:t>
            </a:r>
            <a:r>
              <a:rPr sz="1100" spc="-5" dirty="0">
                <a:latin typeface="Times New Roman"/>
                <a:cs typeface="Times New Roman"/>
              </a:rPr>
              <a:t> </a:t>
            </a:r>
            <a:r>
              <a:rPr sz="1100" spc="-2" dirty="0">
                <a:latin typeface="Times New Roman"/>
                <a:cs typeface="Times New Roman"/>
              </a:rPr>
              <a:t>256,</a:t>
            </a:r>
            <a:r>
              <a:rPr sz="1100" spc="-7" dirty="0">
                <a:latin typeface="Times New Roman"/>
                <a:cs typeface="Times New Roman"/>
              </a:rPr>
              <a:t> </a:t>
            </a:r>
            <a:r>
              <a:rPr sz="1100" spc="-2" dirty="0">
                <a:latin typeface="Times New Roman"/>
                <a:cs typeface="Times New Roman"/>
              </a:rPr>
              <a:t>512,</a:t>
            </a:r>
            <a:r>
              <a:rPr sz="1100" spc="-5" dirty="0">
                <a:latin typeface="Times New Roman"/>
                <a:cs typeface="Times New Roman"/>
              </a:rPr>
              <a:t> </a:t>
            </a:r>
            <a:r>
              <a:rPr sz="1100" spc="-2" dirty="0">
                <a:latin typeface="Times New Roman"/>
                <a:cs typeface="Times New Roman"/>
              </a:rPr>
              <a:t>1024,</a:t>
            </a:r>
            <a:r>
              <a:rPr sz="1100" spc="-7" dirty="0">
                <a:latin typeface="Times New Roman"/>
                <a:cs typeface="Times New Roman"/>
              </a:rPr>
              <a:t> </a:t>
            </a:r>
            <a:r>
              <a:rPr sz="1100" spc="-2" dirty="0">
                <a:latin typeface="Times New Roman"/>
                <a:cs typeface="Times New Roman"/>
              </a:rPr>
              <a:t>etc.</a:t>
            </a:r>
            <a:endParaRPr sz="1100">
              <a:latin typeface="Times New Roman"/>
              <a:cs typeface="Times New Roman"/>
            </a:endParaRPr>
          </a:p>
          <a:p>
            <a:pPr marL="17244">
              <a:spcBef>
                <a:spcPts val="708"/>
              </a:spcBef>
            </a:pPr>
            <a:r>
              <a:rPr sz="1100" u="heavy" spc="-2" dirty="0">
                <a:uFill>
                  <a:solidFill>
                    <a:srgbClr val="000000"/>
                  </a:solidFill>
                </a:uFill>
                <a:latin typeface="Times New Roman"/>
                <a:cs typeface="Times New Roman"/>
              </a:rPr>
              <a:t>Decoder</a:t>
            </a:r>
            <a:r>
              <a:rPr sz="1100" u="heavy" spc="-7"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is</a:t>
            </a:r>
            <a:r>
              <a:rPr sz="1100" u="heavy" spc="-7"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Easy</a:t>
            </a:r>
            <a:r>
              <a:rPr sz="1100" u="heavy" spc="-7" dirty="0">
                <a:uFill>
                  <a:solidFill>
                    <a:srgbClr val="000000"/>
                  </a:solidFill>
                </a:uFill>
                <a:latin typeface="Times New Roman"/>
                <a:cs typeface="Times New Roman"/>
              </a:rPr>
              <a:t> </a:t>
            </a:r>
            <a:r>
              <a:rPr sz="1100" u="heavy" dirty="0">
                <a:uFill>
                  <a:solidFill>
                    <a:srgbClr val="000000"/>
                  </a:solidFill>
                </a:uFill>
                <a:latin typeface="Times New Roman"/>
                <a:cs typeface="Times New Roman"/>
              </a:rPr>
              <a:t>&amp;</a:t>
            </a:r>
            <a:r>
              <a:rPr sz="1100" u="heavy" spc="-7" dirty="0">
                <a:uFill>
                  <a:solidFill>
                    <a:srgbClr val="000000"/>
                  </a:solidFill>
                </a:uFill>
                <a:latin typeface="Times New Roman"/>
                <a:cs typeface="Times New Roman"/>
              </a:rPr>
              <a:t> </a:t>
            </a:r>
            <a:r>
              <a:rPr sz="1100" u="heavy" spc="-5" dirty="0">
                <a:uFill>
                  <a:solidFill>
                    <a:srgbClr val="000000"/>
                  </a:solidFill>
                </a:uFill>
                <a:latin typeface="Times New Roman"/>
                <a:cs typeface="Times New Roman"/>
              </a:rPr>
              <a:t>Fast</a:t>
            </a:r>
            <a:endParaRPr sz="1100">
              <a:latin typeface="Times New Roman"/>
              <a:cs typeface="Times New Roman"/>
            </a:endParaRPr>
          </a:p>
          <a:p>
            <a:pPr>
              <a:spcBef>
                <a:spcPts val="14"/>
              </a:spcBef>
            </a:pPr>
            <a:endParaRPr sz="1700">
              <a:latin typeface="Times New Roman"/>
              <a:cs typeface="Times New Roman"/>
            </a:endParaRPr>
          </a:p>
          <a:p>
            <a:pPr marL="521345"/>
            <a:r>
              <a:rPr sz="1100" u="heavy" spc="-2" dirty="0">
                <a:uFill>
                  <a:solidFill>
                    <a:srgbClr val="000000"/>
                  </a:solidFill>
                </a:uFill>
                <a:latin typeface="Times New Roman"/>
                <a:cs typeface="Times New Roman"/>
              </a:rPr>
              <a:t>VQ</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Complexity</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is</a:t>
            </a:r>
            <a:r>
              <a:rPr sz="1100" u="heavy" spc="-11" dirty="0">
                <a:uFill>
                  <a:solidFill>
                    <a:srgbClr val="000000"/>
                  </a:solidFill>
                </a:uFill>
                <a:latin typeface="Times New Roman"/>
                <a:cs typeface="Times New Roman"/>
              </a:rPr>
              <a:t> </a:t>
            </a:r>
            <a:r>
              <a:rPr sz="1100" u="heavy" spc="-2" dirty="0">
                <a:uFill>
                  <a:solidFill>
                    <a:srgbClr val="000000"/>
                  </a:solidFill>
                </a:uFill>
                <a:latin typeface="Times New Roman"/>
                <a:cs typeface="Times New Roman"/>
              </a:rPr>
              <a:t>Asymmetrical</a:t>
            </a:r>
            <a:endParaRPr sz="1100">
              <a:latin typeface="Times New Roman"/>
              <a:cs typeface="Times New Roman"/>
            </a:endParaRPr>
          </a:p>
          <a:p>
            <a:pPr marL="825703" indent="-97716">
              <a:spcBef>
                <a:spcPts val="5"/>
              </a:spcBef>
              <a:buChar char="•"/>
              <a:tabLst>
                <a:tab pos="825990" algn="l"/>
              </a:tabLst>
            </a:pPr>
            <a:r>
              <a:rPr sz="900" spc="-2" dirty="0">
                <a:latin typeface="Times New Roman"/>
                <a:cs typeface="Times New Roman"/>
              </a:rPr>
              <a:t>May not work well for Real-Time</a:t>
            </a:r>
            <a:r>
              <a:rPr sz="900" dirty="0">
                <a:latin typeface="Times New Roman"/>
                <a:cs typeface="Times New Roman"/>
              </a:rPr>
              <a:t> </a:t>
            </a:r>
            <a:r>
              <a:rPr sz="900" u="sng" spc="-2" dirty="0">
                <a:uFill>
                  <a:solidFill>
                    <a:srgbClr val="000000"/>
                  </a:solidFill>
                </a:uFill>
                <a:latin typeface="Times New Roman"/>
                <a:cs typeface="Times New Roman"/>
              </a:rPr>
              <a:t>En</a:t>
            </a:r>
            <a:r>
              <a:rPr sz="900" spc="-2" dirty="0">
                <a:latin typeface="Times New Roman"/>
                <a:cs typeface="Times New Roman"/>
              </a:rPr>
              <a:t>coding</a:t>
            </a:r>
            <a:endParaRPr sz="900">
              <a:latin typeface="Times New Roman"/>
              <a:cs typeface="Times New Roman"/>
            </a:endParaRPr>
          </a:p>
          <a:p>
            <a:pPr marL="797250" indent="-69264">
              <a:buChar char="•"/>
              <a:tabLst>
                <a:tab pos="797538" algn="l"/>
              </a:tabLst>
            </a:pPr>
            <a:r>
              <a:rPr sz="900" spc="-2" dirty="0">
                <a:latin typeface="Times New Roman"/>
                <a:cs typeface="Times New Roman"/>
              </a:rPr>
              <a:t>But</a:t>
            </a:r>
            <a:r>
              <a:rPr sz="900" dirty="0">
                <a:latin typeface="Times New Roman"/>
                <a:cs typeface="Times New Roman"/>
              </a:rPr>
              <a:t> </a:t>
            </a:r>
            <a:r>
              <a:rPr sz="900" spc="-5" dirty="0">
                <a:latin typeface="Times New Roman"/>
                <a:cs typeface="Times New Roman"/>
              </a:rPr>
              <a:t>Real-Time</a:t>
            </a:r>
            <a:r>
              <a:rPr sz="900" dirty="0">
                <a:latin typeface="Times New Roman"/>
                <a:cs typeface="Times New Roman"/>
              </a:rPr>
              <a:t> </a:t>
            </a:r>
            <a:r>
              <a:rPr sz="900" u="sng" spc="-2" dirty="0">
                <a:uFill>
                  <a:solidFill>
                    <a:srgbClr val="000000"/>
                  </a:solidFill>
                </a:uFill>
                <a:latin typeface="Times New Roman"/>
                <a:cs typeface="Times New Roman"/>
              </a:rPr>
              <a:t>De</a:t>
            </a:r>
            <a:r>
              <a:rPr sz="900" spc="-2" dirty="0">
                <a:latin typeface="Times New Roman"/>
                <a:cs typeface="Times New Roman"/>
              </a:rPr>
              <a:t>coding</a:t>
            </a:r>
            <a:r>
              <a:rPr sz="900" dirty="0">
                <a:latin typeface="Times New Roman"/>
                <a:cs typeface="Times New Roman"/>
              </a:rPr>
              <a:t> </a:t>
            </a:r>
            <a:r>
              <a:rPr sz="900" spc="-2" dirty="0">
                <a:latin typeface="Times New Roman"/>
                <a:cs typeface="Times New Roman"/>
              </a:rPr>
              <a:t>is very easy</a:t>
            </a:r>
            <a:endParaRPr sz="900">
              <a:latin typeface="Times New Roman"/>
              <a:cs typeface="Times New Roman"/>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238" y="221669"/>
            <a:ext cx="3003841" cy="252025"/>
          </a:xfrm>
          <a:prstGeom prst="rect">
            <a:avLst/>
          </a:prstGeom>
        </p:spPr>
        <p:txBody>
          <a:bodyPr vert="horz" wrap="square" lIns="0" tIns="5748" rIns="0" bIns="0" rtlCol="0">
            <a:spAutoFit/>
          </a:bodyPr>
          <a:lstStyle/>
          <a:p>
            <a:pPr marL="5748">
              <a:spcBef>
                <a:spcPts val="45"/>
              </a:spcBef>
            </a:pPr>
            <a:r>
              <a:rPr sz="1600" spc="-2" dirty="0"/>
              <a:t>VQ</a:t>
            </a:r>
            <a:r>
              <a:rPr sz="1600" spc="-7" dirty="0"/>
              <a:t> </a:t>
            </a:r>
            <a:r>
              <a:rPr sz="1600" spc="-2" dirty="0"/>
              <a:t>Rate</a:t>
            </a:r>
            <a:r>
              <a:rPr sz="1600" spc="-5" dirty="0"/>
              <a:t> </a:t>
            </a:r>
            <a:r>
              <a:rPr sz="1600" dirty="0"/>
              <a:t>&amp;</a:t>
            </a:r>
            <a:r>
              <a:rPr sz="1600" spc="-5" dirty="0"/>
              <a:t> </a:t>
            </a:r>
            <a:r>
              <a:rPr sz="1600" dirty="0"/>
              <a:t>Performance</a:t>
            </a:r>
            <a:r>
              <a:rPr sz="1600" spc="-5" dirty="0"/>
              <a:t> </a:t>
            </a:r>
            <a:r>
              <a:rPr sz="1600" spc="-2" dirty="0"/>
              <a:t>vs.</a:t>
            </a:r>
            <a:r>
              <a:rPr sz="1600" spc="-7" dirty="0"/>
              <a:t> </a:t>
            </a:r>
            <a:r>
              <a:rPr sz="1600" dirty="0"/>
              <a:t>Rate</a:t>
            </a:r>
            <a:endParaRPr sz="1600"/>
          </a:p>
        </p:txBody>
      </p:sp>
      <p:sp>
        <p:nvSpPr>
          <p:cNvPr id="3" name="object 3"/>
          <p:cNvSpPr txBox="1"/>
          <p:nvPr/>
        </p:nvSpPr>
        <p:spPr>
          <a:xfrm>
            <a:off x="416771" y="569101"/>
            <a:ext cx="3129280" cy="339229"/>
          </a:xfrm>
          <a:prstGeom prst="rect">
            <a:avLst/>
          </a:prstGeom>
        </p:spPr>
        <p:txBody>
          <a:bodyPr vert="horz" wrap="square" lIns="0" tIns="5748" rIns="0" bIns="0" rtlCol="0">
            <a:spAutoFit/>
          </a:bodyPr>
          <a:lstStyle/>
          <a:p>
            <a:pPr marL="5748">
              <a:lnSpc>
                <a:spcPts val="1301"/>
              </a:lnSpc>
              <a:spcBef>
                <a:spcPts val="45"/>
              </a:spcBef>
            </a:pPr>
            <a:r>
              <a:rPr sz="1100" spc="-2" dirty="0">
                <a:latin typeface="Times New Roman"/>
                <a:cs typeface="Times New Roman"/>
              </a:rPr>
              <a:t>If</a:t>
            </a:r>
            <a:r>
              <a:rPr sz="1100" spc="-5" dirty="0">
                <a:latin typeface="Times New Roman"/>
                <a:cs typeface="Times New Roman"/>
              </a:rPr>
              <a:t> </a:t>
            </a:r>
            <a:r>
              <a:rPr sz="1100" i="1" spc="-2" dirty="0">
                <a:latin typeface="Times New Roman"/>
                <a:cs typeface="Times New Roman"/>
              </a:rPr>
              <a:t>L</a:t>
            </a:r>
            <a:r>
              <a:rPr sz="1100" spc="-2" dirty="0">
                <a:latin typeface="Times New Roman"/>
                <a:cs typeface="Times New Roman"/>
              </a:rPr>
              <a:t>-D</a:t>
            </a:r>
            <a:r>
              <a:rPr sz="1100" spc="-5" dirty="0">
                <a:latin typeface="Times New Roman"/>
                <a:cs typeface="Times New Roman"/>
              </a:rPr>
              <a:t> </a:t>
            </a:r>
            <a:r>
              <a:rPr sz="1100" dirty="0">
                <a:latin typeface="Times New Roman"/>
                <a:cs typeface="Times New Roman"/>
              </a:rPr>
              <a:t>vectors</a:t>
            </a:r>
            <a:r>
              <a:rPr sz="1100" spc="-7" dirty="0">
                <a:latin typeface="Times New Roman"/>
                <a:cs typeface="Times New Roman"/>
              </a:rPr>
              <a:t> </a:t>
            </a:r>
            <a:r>
              <a:rPr sz="1100" dirty="0">
                <a:latin typeface="Times New Roman"/>
                <a:cs typeface="Times New Roman"/>
              </a:rPr>
              <a:t>are</a:t>
            </a:r>
            <a:r>
              <a:rPr sz="1100" spc="-5" dirty="0">
                <a:latin typeface="Times New Roman"/>
                <a:cs typeface="Times New Roman"/>
              </a:rPr>
              <a:t> </a:t>
            </a:r>
            <a:r>
              <a:rPr sz="1100" dirty="0">
                <a:latin typeface="Times New Roman"/>
                <a:cs typeface="Times New Roman"/>
              </a:rPr>
              <a:t>quantized</a:t>
            </a:r>
            <a:r>
              <a:rPr sz="1100" spc="-7" dirty="0">
                <a:latin typeface="Times New Roman"/>
                <a:cs typeface="Times New Roman"/>
              </a:rPr>
              <a:t> </a:t>
            </a:r>
            <a:r>
              <a:rPr sz="1100" dirty="0">
                <a:latin typeface="Times New Roman"/>
                <a:cs typeface="Times New Roman"/>
              </a:rPr>
              <a:t>using</a:t>
            </a:r>
            <a:r>
              <a:rPr sz="1100" spc="-5" dirty="0">
                <a:latin typeface="Times New Roman"/>
                <a:cs typeface="Times New Roman"/>
              </a:rPr>
              <a:t> </a:t>
            </a:r>
            <a:r>
              <a:rPr sz="1100" dirty="0">
                <a:latin typeface="Times New Roman"/>
                <a:cs typeface="Times New Roman"/>
              </a:rPr>
              <a:t>a</a:t>
            </a:r>
            <a:r>
              <a:rPr sz="1100" spc="-7" dirty="0">
                <a:latin typeface="Times New Roman"/>
                <a:cs typeface="Times New Roman"/>
              </a:rPr>
              <a:t> </a:t>
            </a:r>
            <a:r>
              <a:rPr sz="1100" spc="-2" dirty="0">
                <a:latin typeface="Times New Roman"/>
                <a:cs typeface="Times New Roman"/>
              </a:rPr>
              <a:t>VQ</a:t>
            </a:r>
            <a:r>
              <a:rPr sz="1100" spc="-5" dirty="0">
                <a:latin typeface="Times New Roman"/>
                <a:cs typeface="Times New Roman"/>
              </a:rPr>
              <a:t> </a:t>
            </a:r>
            <a:r>
              <a:rPr sz="1100" dirty="0">
                <a:latin typeface="Times New Roman"/>
                <a:cs typeface="Times New Roman"/>
              </a:rPr>
              <a:t>having</a:t>
            </a:r>
            <a:r>
              <a:rPr sz="1100" spc="-9" dirty="0">
                <a:latin typeface="Times New Roman"/>
                <a:cs typeface="Times New Roman"/>
              </a:rPr>
              <a:t> </a:t>
            </a:r>
            <a:r>
              <a:rPr sz="1100" i="1" dirty="0">
                <a:latin typeface="Times New Roman"/>
                <a:cs typeface="Times New Roman"/>
              </a:rPr>
              <a:t>M</a:t>
            </a:r>
            <a:endParaRPr sz="1100">
              <a:latin typeface="Times New Roman"/>
              <a:cs typeface="Times New Roman"/>
            </a:endParaRPr>
          </a:p>
          <a:p>
            <a:pPr marL="5748">
              <a:lnSpc>
                <a:spcPts val="1301"/>
              </a:lnSpc>
            </a:pPr>
            <a:r>
              <a:rPr sz="1100" spc="-2" dirty="0">
                <a:latin typeface="Times New Roman"/>
                <a:cs typeface="Times New Roman"/>
              </a:rPr>
              <a:t>reconstruction</a:t>
            </a:r>
            <a:r>
              <a:rPr sz="1100" spc="-9" dirty="0">
                <a:latin typeface="Times New Roman"/>
                <a:cs typeface="Times New Roman"/>
              </a:rPr>
              <a:t> </a:t>
            </a:r>
            <a:r>
              <a:rPr sz="1100" spc="-2" dirty="0">
                <a:latin typeface="Times New Roman"/>
                <a:cs typeface="Times New Roman"/>
              </a:rPr>
              <a:t>points</a:t>
            </a:r>
            <a:r>
              <a:rPr sz="1100" spc="-7" dirty="0">
                <a:latin typeface="Times New Roman"/>
                <a:cs typeface="Times New Roman"/>
              </a:rPr>
              <a:t> </a:t>
            </a:r>
            <a:r>
              <a:rPr sz="1100" spc="-2" dirty="0">
                <a:latin typeface="Times New Roman"/>
                <a:cs typeface="Times New Roman"/>
              </a:rPr>
              <a:t>we</a:t>
            </a:r>
            <a:r>
              <a:rPr sz="1100" spc="-7" dirty="0">
                <a:latin typeface="Times New Roman"/>
                <a:cs typeface="Times New Roman"/>
              </a:rPr>
              <a:t> </a:t>
            </a:r>
            <a:r>
              <a:rPr sz="1100" spc="-2" dirty="0">
                <a:latin typeface="Times New Roman"/>
                <a:cs typeface="Times New Roman"/>
              </a:rPr>
              <a:t>need</a:t>
            </a:r>
            <a:r>
              <a:rPr sz="1100" spc="-7" dirty="0">
                <a:latin typeface="Times New Roman"/>
                <a:cs typeface="Times New Roman"/>
              </a:rPr>
              <a:t> </a:t>
            </a:r>
            <a:r>
              <a:rPr sz="1100" spc="-2" dirty="0">
                <a:latin typeface="Times New Roman"/>
                <a:cs typeface="Times New Roman"/>
              </a:rPr>
              <a:t>binary</a:t>
            </a:r>
            <a:r>
              <a:rPr sz="1100" spc="-7" dirty="0">
                <a:latin typeface="Times New Roman"/>
                <a:cs typeface="Times New Roman"/>
              </a:rPr>
              <a:t> </a:t>
            </a:r>
            <a:r>
              <a:rPr sz="1100" spc="-2" dirty="0">
                <a:latin typeface="Times New Roman"/>
                <a:cs typeface="Times New Roman"/>
              </a:rPr>
              <a:t>codewords</a:t>
            </a:r>
            <a:r>
              <a:rPr sz="1100" spc="-5" dirty="0">
                <a:latin typeface="Times New Roman"/>
                <a:cs typeface="Times New Roman"/>
              </a:rPr>
              <a:t> </a:t>
            </a:r>
            <a:r>
              <a:rPr sz="1100" spc="-2" dirty="0">
                <a:latin typeface="Times New Roman"/>
                <a:cs typeface="Times New Roman"/>
              </a:rPr>
              <a:t>having</a:t>
            </a:r>
            <a:endParaRPr sz="1100">
              <a:latin typeface="Times New Roman"/>
              <a:cs typeface="Times New Roman"/>
            </a:endParaRPr>
          </a:p>
        </p:txBody>
      </p:sp>
      <p:sp>
        <p:nvSpPr>
          <p:cNvPr id="4" name="object 4"/>
          <p:cNvSpPr/>
          <p:nvPr/>
        </p:nvSpPr>
        <p:spPr>
          <a:xfrm>
            <a:off x="1321562" y="1497961"/>
            <a:ext cx="476726" cy="0"/>
          </a:xfrm>
          <a:custGeom>
            <a:avLst/>
            <a:gdLst/>
            <a:ahLst/>
            <a:cxnLst/>
            <a:rect l="l" t="t" r="r" b="b"/>
            <a:pathLst>
              <a:path w="1040129">
                <a:moveTo>
                  <a:pt x="0" y="0"/>
                </a:moveTo>
                <a:lnTo>
                  <a:pt x="1040129" y="0"/>
                </a:lnTo>
              </a:path>
            </a:pathLst>
          </a:custGeom>
          <a:ln w="13614">
            <a:solidFill>
              <a:srgbClr val="000000"/>
            </a:solidFill>
          </a:ln>
        </p:spPr>
        <p:txBody>
          <a:bodyPr wrap="square" lIns="0" tIns="0" rIns="0" bIns="0" rtlCol="0"/>
          <a:lstStyle/>
          <a:p>
            <a:endParaRPr/>
          </a:p>
        </p:txBody>
      </p:sp>
      <p:sp>
        <p:nvSpPr>
          <p:cNvPr id="5" name="object 5"/>
          <p:cNvSpPr txBox="1"/>
          <p:nvPr/>
        </p:nvSpPr>
        <p:spPr>
          <a:xfrm>
            <a:off x="1522150" y="1496086"/>
            <a:ext cx="81201" cy="159403"/>
          </a:xfrm>
          <a:prstGeom prst="rect">
            <a:avLst/>
          </a:prstGeom>
        </p:spPr>
        <p:txBody>
          <a:bodyPr vert="horz" wrap="square" lIns="0" tIns="5461" rIns="0" bIns="0" rtlCol="0">
            <a:spAutoFit/>
          </a:bodyPr>
          <a:lstStyle/>
          <a:p>
            <a:pPr marL="5748">
              <a:spcBef>
                <a:spcPts val="43"/>
              </a:spcBef>
            </a:pPr>
            <a:r>
              <a:rPr sz="1000" i="1" spc="-2" dirty="0">
                <a:latin typeface="Times New Roman"/>
                <a:cs typeface="Times New Roman"/>
              </a:rPr>
              <a:t>L</a:t>
            </a:r>
            <a:endParaRPr sz="1000">
              <a:latin typeface="Times New Roman"/>
              <a:cs typeface="Times New Roman"/>
            </a:endParaRPr>
          </a:p>
        </p:txBody>
      </p:sp>
      <p:sp>
        <p:nvSpPr>
          <p:cNvPr id="6" name="object 6"/>
          <p:cNvSpPr txBox="1"/>
          <p:nvPr/>
        </p:nvSpPr>
        <p:spPr>
          <a:xfrm>
            <a:off x="514098" y="1401090"/>
            <a:ext cx="1990725" cy="159403"/>
          </a:xfrm>
          <a:prstGeom prst="rect">
            <a:avLst/>
          </a:prstGeom>
        </p:spPr>
        <p:txBody>
          <a:bodyPr vert="horz" wrap="square" lIns="0" tIns="5461" rIns="0" bIns="0" rtlCol="0">
            <a:spAutoFit/>
          </a:bodyPr>
          <a:lstStyle/>
          <a:p>
            <a:pPr marL="17244">
              <a:spcBef>
                <a:spcPts val="43"/>
              </a:spcBef>
              <a:tabLst>
                <a:tab pos="1389871" algn="l"/>
              </a:tabLst>
            </a:pPr>
            <a:r>
              <a:rPr sz="1000" spc="-2" dirty="0">
                <a:latin typeface="Times New Roman"/>
                <a:cs typeface="Times New Roman"/>
              </a:rPr>
              <a:t>#</a:t>
            </a:r>
            <a:r>
              <a:rPr sz="1000" dirty="0">
                <a:latin typeface="Times New Roman"/>
                <a:cs typeface="Times New Roman"/>
              </a:rPr>
              <a:t> </a:t>
            </a:r>
            <a:r>
              <a:rPr sz="1000" spc="-5" dirty="0">
                <a:latin typeface="Times New Roman"/>
                <a:cs typeface="Times New Roman"/>
              </a:rPr>
              <a:t>bits/sample</a:t>
            </a:r>
            <a:r>
              <a:rPr sz="1000" spc="-11" dirty="0">
                <a:latin typeface="Times New Roman"/>
                <a:cs typeface="Times New Roman"/>
              </a:rPr>
              <a:t> </a:t>
            </a:r>
            <a:r>
              <a:rPr sz="1000" spc="-2" dirty="0">
                <a:latin typeface="Symbol"/>
                <a:cs typeface="Symbol"/>
              </a:rPr>
              <a:t></a:t>
            </a:r>
            <a:r>
              <a:rPr sz="1000" spc="88" dirty="0">
                <a:latin typeface="Times New Roman"/>
                <a:cs typeface="Times New Roman"/>
              </a:rPr>
              <a:t> </a:t>
            </a:r>
            <a:r>
              <a:rPr sz="1500" spc="-85" baseline="34883" dirty="0">
                <a:latin typeface="Symbol"/>
                <a:cs typeface="Symbol"/>
              </a:rPr>
              <a:t></a:t>
            </a:r>
            <a:r>
              <a:rPr sz="1500" spc="-85" baseline="24547" dirty="0">
                <a:latin typeface="Symbol"/>
                <a:cs typeface="Symbol"/>
              </a:rPr>
              <a:t></a:t>
            </a:r>
            <a:r>
              <a:rPr sz="1500" spc="-85" baseline="40051" dirty="0">
                <a:latin typeface="Times New Roman"/>
                <a:cs typeface="Times New Roman"/>
              </a:rPr>
              <a:t>log</a:t>
            </a:r>
            <a:r>
              <a:rPr sz="800" spc="-85" baseline="44444" dirty="0">
                <a:latin typeface="Times New Roman"/>
                <a:cs typeface="Times New Roman"/>
              </a:rPr>
              <a:t>2</a:t>
            </a:r>
            <a:r>
              <a:rPr sz="800" spc="183" baseline="44444" dirty="0">
                <a:latin typeface="Times New Roman"/>
                <a:cs typeface="Times New Roman"/>
              </a:rPr>
              <a:t> </a:t>
            </a:r>
            <a:r>
              <a:rPr sz="1500" i="1" spc="-3" baseline="40051" dirty="0">
                <a:latin typeface="Times New Roman"/>
                <a:cs typeface="Times New Roman"/>
              </a:rPr>
              <a:t>M</a:t>
            </a:r>
            <a:r>
              <a:rPr sz="1500" i="1" spc="-85" baseline="40051" dirty="0">
                <a:latin typeface="Times New Roman"/>
                <a:cs typeface="Times New Roman"/>
              </a:rPr>
              <a:t> </a:t>
            </a:r>
            <a:r>
              <a:rPr sz="1500" spc="-282" baseline="24547" dirty="0">
                <a:latin typeface="Symbol"/>
                <a:cs typeface="Symbol"/>
              </a:rPr>
              <a:t></a:t>
            </a:r>
            <a:r>
              <a:rPr sz="1500" spc="-282" baseline="34883" dirty="0">
                <a:latin typeface="Symbol"/>
                <a:cs typeface="Symbol"/>
              </a:rPr>
              <a:t></a:t>
            </a:r>
            <a:r>
              <a:rPr sz="1500" spc="-282" baseline="34883" dirty="0">
                <a:latin typeface="Times New Roman"/>
                <a:cs typeface="Times New Roman"/>
              </a:rPr>
              <a:t>	</a:t>
            </a:r>
            <a:r>
              <a:rPr sz="1000" spc="-5" dirty="0">
                <a:latin typeface="Times New Roman"/>
                <a:cs typeface="Times New Roman"/>
              </a:rPr>
              <a:t>bits/sample</a:t>
            </a:r>
            <a:endParaRPr sz="1000">
              <a:latin typeface="Times New Roman"/>
              <a:cs typeface="Times New Roman"/>
            </a:endParaRPr>
          </a:p>
        </p:txBody>
      </p:sp>
      <p:sp>
        <p:nvSpPr>
          <p:cNvPr id="7" name="object 7"/>
          <p:cNvSpPr txBox="1"/>
          <p:nvPr/>
        </p:nvSpPr>
        <p:spPr>
          <a:xfrm>
            <a:off x="456936" y="1019458"/>
            <a:ext cx="2111507" cy="159403"/>
          </a:xfrm>
          <a:prstGeom prst="rect">
            <a:avLst/>
          </a:prstGeom>
        </p:spPr>
        <p:txBody>
          <a:bodyPr vert="horz" wrap="square" lIns="0" tIns="5461" rIns="0" bIns="0" rtlCol="0">
            <a:spAutoFit/>
          </a:bodyPr>
          <a:lstStyle/>
          <a:p>
            <a:pPr marL="22992">
              <a:spcBef>
                <a:spcPts val="43"/>
              </a:spcBef>
              <a:tabLst>
                <a:tab pos="1549953" algn="l"/>
              </a:tabLst>
            </a:pPr>
            <a:r>
              <a:rPr sz="1000" spc="-5" dirty="0">
                <a:latin typeface="Times New Roman"/>
                <a:cs typeface="Times New Roman"/>
              </a:rPr>
              <a:t>codeword</a:t>
            </a:r>
            <a:r>
              <a:rPr sz="1000" dirty="0">
                <a:latin typeface="Times New Roman"/>
                <a:cs typeface="Times New Roman"/>
              </a:rPr>
              <a:t> </a:t>
            </a:r>
            <a:r>
              <a:rPr sz="1000" spc="-5" dirty="0">
                <a:latin typeface="Times New Roman"/>
                <a:cs typeface="Times New Roman"/>
              </a:rPr>
              <a:t>length</a:t>
            </a:r>
            <a:r>
              <a:rPr sz="1000" spc="11" dirty="0">
                <a:latin typeface="Times New Roman"/>
                <a:cs typeface="Times New Roman"/>
              </a:rPr>
              <a:t> </a:t>
            </a:r>
            <a:r>
              <a:rPr sz="1000" spc="-2" dirty="0">
                <a:latin typeface="Symbol"/>
                <a:cs typeface="Symbol"/>
              </a:rPr>
              <a:t></a:t>
            </a:r>
            <a:r>
              <a:rPr sz="1000" spc="7" dirty="0">
                <a:latin typeface="Times New Roman"/>
                <a:cs typeface="Times New Roman"/>
              </a:rPr>
              <a:t> </a:t>
            </a:r>
            <a:r>
              <a:rPr sz="1500" spc="-85" baseline="-14211" dirty="0">
                <a:latin typeface="Symbol"/>
                <a:cs typeface="Symbol"/>
              </a:rPr>
              <a:t></a:t>
            </a:r>
            <a:r>
              <a:rPr sz="1500" spc="-85" baseline="-5167" dirty="0">
                <a:latin typeface="Symbol"/>
                <a:cs typeface="Symbol"/>
              </a:rPr>
              <a:t></a:t>
            </a:r>
            <a:r>
              <a:rPr sz="1000" spc="-57" dirty="0">
                <a:latin typeface="Times New Roman"/>
                <a:cs typeface="Times New Roman"/>
              </a:rPr>
              <a:t>log</a:t>
            </a:r>
            <a:r>
              <a:rPr sz="800" spc="-85" baseline="-24444" dirty="0">
                <a:latin typeface="Times New Roman"/>
                <a:cs typeface="Times New Roman"/>
              </a:rPr>
              <a:t>2</a:t>
            </a:r>
            <a:r>
              <a:rPr sz="800" spc="183" baseline="-24444" dirty="0">
                <a:latin typeface="Times New Roman"/>
                <a:cs typeface="Times New Roman"/>
              </a:rPr>
              <a:t> </a:t>
            </a:r>
            <a:r>
              <a:rPr sz="1000" i="1" spc="-2" dirty="0">
                <a:latin typeface="Times New Roman"/>
                <a:cs typeface="Times New Roman"/>
              </a:rPr>
              <a:t>M</a:t>
            </a:r>
            <a:r>
              <a:rPr sz="1000" i="1" spc="-57" dirty="0">
                <a:latin typeface="Times New Roman"/>
                <a:cs typeface="Times New Roman"/>
              </a:rPr>
              <a:t> </a:t>
            </a:r>
            <a:r>
              <a:rPr sz="1500" spc="-282" baseline="-5167" dirty="0">
                <a:latin typeface="Symbol"/>
                <a:cs typeface="Symbol"/>
              </a:rPr>
              <a:t></a:t>
            </a:r>
            <a:r>
              <a:rPr sz="1500" spc="-282" baseline="-14211" dirty="0">
                <a:latin typeface="Symbol"/>
                <a:cs typeface="Symbol"/>
              </a:rPr>
              <a:t></a:t>
            </a:r>
            <a:r>
              <a:rPr sz="1500" spc="-282" baseline="-14211" dirty="0">
                <a:latin typeface="Times New Roman"/>
                <a:cs typeface="Times New Roman"/>
              </a:rPr>
              <a:t>	</a:t>
            </a:r>
            <a:r>
              <a:rPr sz="1000" spc="-5" dirty="0">
                <a:latin typeface="Times New Roman"/>
                <a:cs typeface="Times New Roman"/>
              </a:rPr>
              <a:t>bits/vector</a:t>
            </a:r>
            <a:endParaRPr sz="1000">
              <a:latin typeface="Times New Roman"/>
              <a:cs typeface="Times New Roman"/>
            </a:endParaRPr>
          </a:p>
        </p:txBody>
      </p:sp>
      <p:sp>
        <p:nvSpPr>
          <p:cNvPr id="8" name="object 8"/>
          <p:cNvSpPr txBox="1"/>
          <p:nvPr/>
        </p:nvSpPr>
        <p:spPr>
          <a:xfrm>
            <a:off x="2818099" y="1005992"/>
            <a:ext cx="1476454" cy="564923"/>
          </a:xfrm>
          <a:prstGeom prst="rect">
            <a:avLst/>
          </a:prstGeom>
          <a:solidFill>
            <a:srgbClr val="FFFFCC"/>
          </a:solidFill>
          <a:ln w="19050">
            <a:solidFill>
              <a:srgbClr val="3333CC"/>
            </a:solidFill>
          </a:ln>
        </p:spPr>
        <p:txBody>
          <a:bodyPr vert="horz" wrap="square" lIns="0" tIns="20980" rIns="0" bIns="0" rtlCol="0">
            <a:spAutoFit/>
          </a:bodyPr>
          <a:lstStyle/>
          <a:p>
            <a:pPr marL="45697">
              <a:spcBef>
                <a:spcPts val="165"/>
              </a:spcBef>
            </a:pPr>
            <a:r>
              <a:rPr sz="900" spc="-2" dirty="0">
                <a:latin typeface="Times New Roman"/>
                <a:cs typeface="Times New Roman"/>
              </a:rPr>
              <a:t>“Typical”</a:t>
            </a:r>
            <a:r>
              <a:rPr sz="900" spc="-7" dirty="0">
                <a:latin typeface="Times New Roman"/>
                <a:cs typeface="Times New Roman"/>
              </a:rPr>
              <a:t> </a:t>
            </a:r>
            <a:r>
              <a:rPr sz="900" i="1" spc="-2" dirty="0">
                <a:latin typeface="Times New Roman"/>
                <a:cs typeface="Times New Roman"/>
              </a:rPr>
              <a:t>L</a:t>
            </a:r>
            <a:r>
              <a:rPr sz="900" i="1" spc="-7" dirty="0">
                <a:latin typeface="Times New Roman"/>
                <a:cs typeface="Times New Roman"/>
              </a:rPr>
              <a:t> </a:t>
            </a:r>
            <a:r>
              <a:rPr sz="900" spc="-5" dirty="0">
                <a:latin typeface="Times New Roman"/>
                <a:cs typeface="Times New Roman"/>
              </a:rPr>
              <a:t>values:</a:t>
            </a:r>
            <a:endParaRPr sz="900">
              <a:latin typeface="Times New Roman"/>
              <a:cs typeface="Times New Roman"/>
            </a:endParaRPr>
          </a:p>
          <a:p>
            <a:pPr marL="321602" indent="-69264">
              <a:spcBef>
                <a:spcPts val="541"/>
              </a:spcBef>
              <a:buChar char="•"/>
              <a:tabLst>
                <a:tab pos="321889" algn="l"/>
              </a:tabLst>
            </a:pPr>
            <a:r>
              <a:rPr sz="900" spc="-2" dirty="0">
                <a:latin typeface="Times New Roman"/>
                <a:cs typeface="Times New Roman"/>
              </a:rPr>
              <a:t>Images:</a:t>
            </a:r>
            <a:r>
              <a:rPr sz="900" spc="-5" dirty="0">
                <a:latin typeface="Times New Roman"/>
                <a:cs typeface="Times New Roman"/>
              </a:rPr>
              <a:t> </a:t>
            </a:r>
            <a:r>
              <a:rPr sz="900" i="1" spc="-2" dirty="0">
                <a:latin typeface="Times New Roman"/>
                <a:cs typeface="Times New Roman"/>
              </a:rPr>
              <a:t>L</a:t>
            </a:r>
            <a:r>
              <a:rPr sz="900" i="1" spc="-7" dirty="0">
                <a:latin typeface="Times New Roman"/>
                <a:cs typeface="Times New Roman"/>
              </a:rPr>
              <a:t> </a:t>
            </a:r>
            <a:r>
              <a:rPr sz="900" spc="-2" dirty="0">
                <a:latin typeface="Times New Roman"/>
                <a:cs typeface="Times New Roman"/>
              </a:rPr>
              <a:t>=</a:t>
            </a:r>
            <a:r>
              <a:rPr sz="900" spc="-7" dirty="0">
                <a:latin typeface="Times New Roman"/>
                <a:cs typeface="Times New Roman"/>
              </a:rPr>
              <a:t> </a:t>
            </a:r>
            <a:r>
              <a:rPr sz="900" spc="-2" dirty="0">
                <a:latin typeface="Times New Roman"/>
                <a:cs typeface="Times New Roman"/>
              </a:rPr>
              <a:t>16</a:t>
            </a:r>
            <a:r>
              <a:rPr sz="900" spc="-5" dirty="0">
                <a:latin typeface="Times New Roman"/>
                <a:cs typeface="Times New Roman"/>
              </a:rPr>
              <a:t> </a:t>
            </a:r>
            <a:r>
              <a:rPr sz="900" spc="-2" dirty="0">
                <a:latin typeface="Times New Roman"/>
                <a:cs typeface="Times New Roman"/>
              </a:rPr>
              <a:t>(4x4)</a:t>
            </a:r>
            <a:endParaRPr sz="900">
              <a:latin typeface="Times New Roman"/>
              <a:cs typeface="Times New Roman"/>
            </a:endParaRPr>
          </a:p>
          <a:p>
            <a:pPr marL="321602" indent="-69264">
              <a:spcBef>
                <a:spcPts val="543"/>
              </a:spcBef>
              <a:buChar char="•"/>
              <a:tabLst>
                <a:tab pos="321889" algn="l"/>
              </a:tabLst>
            </a:pPr>
            <a:r>
              <a:rPr sz="900" spc="-2" dirty="0">
                <a:latin typeface="Times New Roman"/>
                <a:cs typeface="Times New Roman"/>
              </a:rPr>
              <a:t>Speech:</a:t>
            </a:r>
            <a:r>
              <a:rPr sz="900" spc="-7" dirty="0">
                <a:latin typeface="Times New Roman"/>
                <a:cs typeface="Times New Roman"/>
              </a:rPr>
              <a:t> </a:t>
            </a:r>
            <a:r>
              <a:rPr sz="900" i="1" spc="-2" dirty="0">
                <a:latin typeface="Times New Roman"/>
                <a:cs typeface="Times New Roman"/>
              </a:rPr>
              <a:t>L</a:t>
            </a:r>
            <a:r>
              <a:rPr sz="900" i="1" spc="-7" dirty="0">
                <a:latin typeface="Times New Roman"/>
                <a:cs typeface="Times New Roman"/>
              </a:rPr>
              <a:t> </a:t>
            </a:r>
            <a:r>
              <a:rPr sz="900" spc="-2" dirty="0">
                <a:latin typeface="Times New Roman"/>
                <a:cs typeface="Times New Roman"/>
              </a:rPr>
              <a:t>=</a:t>
            </a:r>
            <a:r>
              <a:rPr sz="900" spc="-7" dirty="0">
                <a:latin typeface="Times New Roman"/>
                <a:cs typeface="Times New Roman"/>
              </a:rPr>
              <a:t> </a:t>
            </a:r>
            <a:r>
              <a:rPr sz="900" spc="-2" dirty="0">
                <a:latin typeface="Times New Roman"/>
                <a:cs typeface="Times New Roman"/>
              </a:rPr>
              <a:t>3,4,5,6</a:t>
            </a:r>
            <a:endParaRPr sz="900">
              <a:latin typeface="Times New Roman"/>
              <a:cs typeface="Times New Roman"/>
            </a:endParaRPr>
          </a:p>
        </p:txBody>
      </p:sp>
      <p:sp>
        <p:nvSpPr>
          <p:cNvPr id="9" name="object 9"/>
          <p:cNvSpPr txBox="1"/>
          <p:nvPr/>
        </p:nvSpPr>
        <p:spPr>
          <a:xfrm>
            <a:off x="449601" y="1810221"/>
            <a:ext cx="3612118" cy="1236910"/>
          </a:xfrm>
          <a:prstGeom prst="rect">
            <a:avLst/>
          </a:prstGeom>
        </p:spPr>
        <p:txBody>
          <a:bodyPr vert="horz" wrap="square" lIns="0" tIns="5748" rIns="0" bIns="0" rtlCol="0">
            <a:spAutoFit/>
          </a:bodyPr>
          <a:lstStyle/>
          <a:p>
            <a:pPr marL="5748">
              <a:spcBef>
                <a:spcPts val="45"/>
              </a:spcBef>
              <a:tabLst>
                <a:tab pos="1159950" algn="l"/>
              </a:tabLst>
            </a:pPr>
            <a:r>
              <a:rPr sz="1100" b="1" u="heavy" spc="-2" dirty="0">
                <a:uFill>
                  <a:solidFill>
                    <a:srgbClr val="000000"/>
                  </a:solidFill>
                </a:uFill>
                <a:latin typeface="Times New Roman"/>
                <a:cs typeface="Times New Roman"/>
              </a:rPr>
              <a:t>Info</a:t>
            </a:r>
            <a:r>
              <a:rPr sz="1100" b="1" u="heavy" spc="2" dirty="0">
                <a:uFill>
                  <a:solidFill>
                    <a:srgbClr val="000000"/>
                  </a:solidFill>
                </a:uFill>
                <a:latin typeface="Times New Roman"/>
                <a:cs typeface="Times New Roman"/>
              </a:rPr>
              <a:t> </a:t>
            </a:r>
            <a:r>
              <a:rPr sz="1100" b="1" u="heavy" dirty="0">
                <a:uFill>
                  <a:solidFill>
                    <a:srgbClr val="000000"/>
                  </a:solidFill>
                </a:uFill>
                <a:latin typeface="Times New Roman"/>
                <a:cs typeface="Times New Roman"/>
              </a:rPr>
              <a:t>Theory</a:t>
            </a:r>
            <a:r>
              <a:rPr sz="1100" b="1" u="heavy" spc="5" dirty="0">
                <a:uFill>
                  <a:solidFill>
                    <a:srgbClr val="000000"/>
                  </a:solidFill>
                </a:uFill>
                <a:latin typeface="Times New Roman"/>
                <a:cs typeface="Times New Roman"/>
              </a:rPr>
              <a:t> </a:t>
            </a:r>
            <a:r>
              <a:rPr sz="1100" b="1" u="heavy" spc="-2" dirty="0">
                <a:uFill>
                  <a:solidFill>
                    <a:srgbClr val="000000"/>
                  </a:solidFill>
                </a:uFill>
                <a:latin typeface="Times New Roman"/>
                <a:cs typeface="Times New Roman"/>
              </a:rPr>
              <a:t>Says</a:t>
            </a:r>
            <a:r>
              <a:rPr sz="1100" spc="-2" dirty="0">
                <a:latin typeface="Times New Roman"/>
                <a:cs typeface="Times New Roman"/>
              </a:rPr>
              <a:t>:	Increasing</a:t>
            </a:r>
            <a:r>
              <a:rPr sz="1100" spc="-9" dirty="0">
                <a:latin typeface="Times New Roman"/>
                <a:cs typeface="Times New Roman"/>
              </a:rPr>
              <a:t> </a:t>
            </a:r>
            <a:r>
              <a:rPr sz="1100" i="1" spc="-2" dirty="0">
                <a:latin typeface="Times New Roman"/>
                <a:cs typeface="Times New Roman"/>
              </a:rPr>
              <a:t>L</a:t>
            </a:r>
            <a:r>
              <a:rPr sz="1100" i="1" spc="-9" dirty="0">
                <a:latin typeface="Times New Roman"/>
                <a:cs typeface="Times New Roman"/>
              </a:rPr>
              <a:t> </a:t>
            </a:r>
            <a:r>
              <a:rPr sz="1100" spc="-2" dirty="0">
                <a:latin typeface="Times New Roman"/>
                <a:cs typeface="Times New Roman"/>
              </a:rPr>
              <a:t>improves</a:t>
            </a:r>
            <a:r>
              <a:rPr sz="1100" spc="-7" dirty="0">
                <a:latin typeface="Times New Roman"/>
                <a:cs typeface="Times New Roman"/>
              </a:rPr>
              <a:t> </a:t>
            </a:r>
            <a:r>
              <a:rPr sz="1100" spc="-2" dirty="0">
                <a:latin typeface="Times New Roman"/>
                <a:cs typeface="Times New Roman"/>
              </a:rPr>
              <a:t>the</a:t>
            </a:r>
            <a:r>
              <a:rPr sz="1100" spc="-9" dirty="0">
                <a:latin typeface="Times New Roman"/>
                <a:cs typeface="Times New Roman"/>
              </a:rPr>
              <a:t> </a:t>
            </a:r>
            <a:r>
              <a:rPr sz="1100" spc="-2" dirty="0">
                <a:latin typeface="Times New Roman"/>
                <a:cs typeface="Times New Roman"/>
              </a:rPr>
              <a:t>VQ</a:t>
            </a:r>
            <a:r>
              <a:rPr sz="1100" spc="-9" dirty="0">
                <a:latin typeface="Times New Roman"/>
                <a:cs typeface="Times New Roman"/>
              </a:rPr>
              <a:t> </a:t>
            </a:r>
            <a:r>
              <a:rPr sz="1100" spc="-2" dirty="0">
                <a:latin typeface="Times New Roman"/>
                <a:cs typeface="Times New Roman"/>
              </a:rPr>
              <a:t>performance</a:t>
            </a:r>
            <a:endParaRPr sz="1100">
              <a:latin typeface="Times New Roman"/>
              <a:cs typeface="Times New Roman"/>
            </a:endParaRPr>
          </a:p>
          <a:p>
            <a:pPr>
              <a:spcBef>
                <a:spcPts val="16"/>
              </a:spcBef>
            </a:pPr>
            <a:endParaRPr sz="1000">
              <a:latin typeface="Times New Roman"/>
              <a:cs typeface="Times New Roman"/>
            </a:endParaRPr>
          </a:p>
          <a:p>
            <a:pPr marL="5748">
              <a:tabLst>
                <a:tab pos="932041" algn="l"/>
              </a:tabLst>
            </a:pPr>
            <a:r>
              <a:rPr sz="1100" b="1" u="heavy" spc="-2" dirty="0">
                <a:uFill>
                  <a:solidFill>
                    <a:srgbClr val="000000"/>
                  </a:solidFill>
                </a:uFill>
                <a:latin typeface="Times New Roman"/>
                <a:cs typeface="Times New Roman"/>
              </a:rPr>
              <a:t>Practice Says</a:t>
            </a:r>
            <a:r>
              <a:rPr sz="1100" spc="-2" dirty="0">
                <a:latin typeface="Times New Roman"/>
                <a:cs typeface="Times New Roman"/>
              </a:rPr>
              <a:t>:	</a:t>
            </a:r>
            <a:r>
              <a:rPr sz="1100" dirty="0">
                <a:latin typeface="Times New Roman"/>
                <a:cs typeface="Times New Roman"/>
              </a:rPr>
              <a:t>…</a:t>
            </a:r>
            <a:r>
              <a:rPr sz="1100" spc="-9" dirty="0">
                <a:latin typeface="Times New Roman"/>
                <a:cs typeface="Times New Roman"/>
              </a:rPr>
              <a:t> </a:t>
            </a:r>
            <a:r>
              <a:rPr sz="1100" spc="-2" dirty="0">
                <a:latin typeface="Times New Roman"/>
                <a:cs typeface="Times New Roman"/>
              </a:rPr>
              <a:t>only</a:t>
            </a:r>
            <a:r>
              <a:rPr sz="1100" spc="-7" dirty="0">
                <a:latin typeface="Times New Roman"/>
                <a:cs typeface="Times New Roman"/>
              </a:rPr>
              <a:t> </a:t>
            </a:r>
            <a:r>
              <a:rPr sz="1100" spc="-2" dirty="0">
                <a:latin typeface="Times New Roman"/>
                <a:cs typeface="Times New Roman"/>
              </a:rPr>
              <a:t>up</a:t>
            </a:r>
            <a:r>
              <a:rPr sz="1100" spc="-9" dirty="0">
                <a:latin typeface="Times New Roman"/>
                <a:cs typeface="Times New Roman"/>
              </a:rPr>
              <a:t> </a:t>
            </a:r>
            <a:r>
              <a:rPr sz="1100" spc="-2" dirty="0">
                <a:latin typeface="Times New Roman"/>
                <a:cs typeface="Times New Roman"/>
              </a:rPr>
              <a:t>to</a:t>
            </a:r>
            <a:r>
              <a:rPr sz="1100" spc="-9" dirty="0">
                <a:latin typeface="Times New Roman"/>
                <a:cs typeface="Times New Roman"/>
              </a:rPr>
              <a:t> </a:t>
            </a:r>
            <a:r>
              <a:rPr sz="1100" dirty="0">
                <a:latin typeface="Times New Roman"/>
                <a:cs typeface="Times New Roman"/>
              </a:rPr>
              <a:t>a</a:t>
            </a:r>
            <a:r>
              <a:rPr sz="1100" spc="-7" dirty="0">
                <a:latin typeface="Times New Roman"/>
                <a:cs typeface="Times New Roman"/>
              </a:rPr>
              <a:t> </a:t>
            </a:r>
            <a:r>
              <a:rPr sz="1100" spc="-2" dirty="0">
                <a:latin typeface="Times New Roman"/>
                <a:cs typeface="Times New Roman"/>
              </a:rPr>
              <a:t>point!</a:t>
            </a:r>
            <a:endParaRPr sz="1100">
              <a:latin typeface="Times New Roman"/>
              <a:cs typeface="Times New Roman"/>
            </a:endParaRPr>
          </a:p>
          <a:p>
            <a:pPr marL="295161" indent="-82771">
              <a:spcBef>
                <a:spcPts val="649"/>
              </a:spcBef>
              <a:buChar char="•"/>
              <a:tabLst>
                <a:tab pos="295448" algn="l"/>
              </a:tabLst>
            </a:pPr>
            <a:r>
              <a:rPr sz="1100" spc="-2" dirty="0">
                <a:latin typeface="Times New Roman"/>
                <a:cs typeface="Times New Roman"/>
              </a:rPr>
              <a:t>Improvement</a:t>
            </a:r>
            <a:r>
              <a:rPr sz="1100" spc="-9" dirty="0">
                <a:latin typeface="Times New Roman"/>
                <a:cs typeface="Times New Roman"/>
              </a:rPr>
              <a:t> </a:t>
            </a:r>
            <a:r>
              <a:rPr sz="1100" spc="-2" dirty="0">
                <a:latin typeface="Times New Roman"/>
                <a:cs typeface="Times New Roman"/>
              </a:rPr>
              <a:t>decreases</a:t>
            </a:r>
            <a:r>
              <a:rPr sz="1100" spc="-9" dirty="0">
                <a:latin typeface="Times New Roman"/>
                <a:cs typeface="Times New Roman"/>
              </a:rPr>
              <a:t> </a:t>
            </a:r>
            <a:r>
              <a:rPr sz="1100" spc="-2" dirty="0">
                <a:latin typeface="Times New Roman"/>
                <a:cs typeface="Times New Roman"/>
              </a:rPr>
              <a:t>w/</a:t>
            </a:r>
            <a:r>
              <a:rPr sz="1100" spc="-9" dirty="0">
                <a:latin typeface="Times New Roman"/>
                <a:cs typeface="Times New Roman"/>
              </a:rPr>
              <a:t> </a:t>
            </a:r>
            <a:r>
              <a:rPr sz="1100" spc="-2" dirty="0">
                <a:latin typeface="Times New Roman"/>
                <a:cs typeface="Times New Roman"/>
              </a:rPr>
              <a:t>increasing</a:t>
            </a:r>
            <a:r>
              <a:rPr sz="1100" spc="-14" dirty="0">
                <a:latin typeface="Times New Roman"/>
                <a:cs typeface="Times New Roman"/>
              </a:rPr>
              <a:t> </a:t>
            </a:r>
            <a:r>
              <a:rPr sz="1100" i="1" spc="-2" dirty="0">
                <a:latin typeface="Times New Roman"/>
                <a:cs typeface="Times New Roman"/>
              </a:rPr>
              <a:t>L</a:t>
            </a:r>
            <a:endParaRPr sz="1100">
              <a:latin typeface="Times New Roman"/>
              <a:cs typeface="Times New Roman"/>
            </a:endParaRPr>
          </a:p>
          <a:p>
            <a:pPr marL="295161" indent="-82771">
              <a:spcBef>
                <a:spcPts val="649"/>
              </a:spcBef>
              <a:buChar char="•"/>
              <a:tabLst>
                <a:tab pos="295448" algn="l"/>
              </a:tabLst>
            </a:pPr>
            <a:r>
              <a:rPr sz="1100" spc="-2" dirty="0">
                <a:latin typeface="Times New Roman"/>
                <a:cs typeface="Times New Roman"/>
              </a:rPr>
              <a:t>Design gets harder w/ increasing</a:t>
            </a:r>
            <a:r>
              <a:rPr sz="1100" spc="-5" dirty="0">
                <a:latin typeface="Times New Roman"/>
                <a:cs typeface="Times New Roman"/>
              </a:rPr>
              <a:t> </a:t>
            </a:r>
            <a:r>
              <a:rPr sz="1100" i="1" spc="-2" dirty="0">
                <a:latin typeface="Times New Roman"/>
                <a:cs typeface="Times New Roman"/>
              </a:rPr>
              <a:t>L</a:t>
            </a:r>
            <a:endParaRPr sz="1100">
              <a:latin typeface="Times New Roman"/>
              <a:cs typeface="Times New Roman"/>
            </a:endParaRPr>
          </a:p>
          <a:p>
            <a:pPr marL="295161" indent="-82771">
              <a:spcBef>
                <a:spcPts val="647"/>
              </a:spcBef>
              <a:buChar char="•"/>
              <a:tabLst>
                <a:tab pos="295448" algn="l"/>
              </a:tabLst>
            </a:pPr>
            <a:r>
              <a:rPr sz="1100" spc="-2" dirty="0">
                <a:latin typeface="Times New Roman"/>
                <a:cs typeface="Times New Roman"/>
              </a:rPr>
              <a:t>Encoder</a:t>
            </a:r>
            <a:r>
              <a:rPr sz="1100" spc="-7" dirty="0">
                <a:latin typeface="Times New Roman"/>
                <a:cs typeface="Times New Roman"/>
              </a:rPr>
              <a:t> </a:t>
            </a:r>
            <a:r>
              <a:rPr sz="1100" spc="-2" dirty="0">
                <a:latin typeface="Times New Roman"/>
                <a:cs typeface="Times New Roman"/>
              </a:rPr>
              <a:t>complexity</a:t>
            </a:r>
            <a:r>
              <a:rPr sz="1100" spc="-5" dirty="0">
                <a:latin typeface="Times New Roman"/>
                <a:cs typeface="Times New Roman"/>
              </a:rPr>
              <a:t> </a:t>
            </a:r>
            <a:r>
              <a:rPr sz="1100" spc="-2" dirty="0">
                <a:latin typeface="Times New Roman"/>
                <a:cs typeface="Times New Roman"/>
              </a:rPr>
              <a:t>grows</a:t>
            </a:r>
            <a:r>
              <a:rPr sz="1100" spc="-5" dirty="0">
                <a:latin typeface="Times New Roman"/>
                <a:cs typeface="Times New Roman"/>
              </a:rPr>
              <a:t> </a:t>
            </a:r>
            <a:r>
              <a:rPr sz="1100" spc="-2" dirty="0">
                <a:latin typeface="Times New Roman"/>
                <a:cs typeface="Times New Roman"/>
              </a:rPr>
              <a:t>w/</a:t>
            </a:r>
            <a:r>
              <a:rPr sz="1100" spc="-7" dirty="0">
                <a:latin typeface="Times New Roman"/>
                <a:cs typeface="Times New Roman"/>
              </a:rPr>
              <a:t> </a:t>
            </a:r>
            <a:r>
              <a:rPr sz="1100" spc="-2" dirty="0">
                <a:latin typeface="Times New Roman"/>
                <a:cs typeface="Times New Roman"/>
              </a:rPr>
              <a:t>increasing</a:t>
            </a:r>
            <a:r>
              <a:rPr sz="1100" spc="-11" dirty="0">
                <a:latin typeface="Times New Roman"/>
                <a:cs typeface="Times New Roman"/>
              </a:rPr>
              <a:t> </a:t>
            </a:r>
            <a:r>
              <a:rPr sz="1100" i="1" spc="-2" dirty="0">
                <a:latin typeface="Times New Roman"/>
                <a:cs typeface="Times New Roman"/>
              </a:rPr>
              <a:t>L</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4902" y="634357"/>
            <a:ext cx="3438948" cy="2696218"/>
            <a:chOff x="1219264" y="857250"/>
            <a:chExt cx="7503159" cy="6055360"/>
          </a:xfrm>
        </p:grpSpPr>
        <p:pic>
          <p:nvPicPr>
            <p:cNvPr id="3" name="object 3"/>
            <p:cNvPicPr/>
            <p:nvPr/>
          </p:nvPicPr>
          <p:blipFill>
            <a:blip r:embed="rId2" cstate="print"/>
            <a:stretch>
              <a:fillRect/>
            </a:stretch>
          </p:blipFill>
          <p:spPr>
            <a:xfrm>
              <a:off x="1219264" y="1009650"/>
              <a:ext cx="7448421" cy="5902597"/>
            </a:xfrm>
            <a:prstGeom prst="rect">
              <a:avLst/>
            </a:prstGeom>
          </p:spPr>
        </p:pic>
        <p:sp>
          <p:nvSpPr>
            <p:cNvPr id="4" name="object 4"/>
            <p:cNvSpPr/>
            <p:nvPr/>
          </p:nvSpPr>
          <p:spPr>
            <a:xfrm>
              <a:off x="8091678" y="857250"/>
              <a:ext cx="630555" cy="505459"/>
            </a:xfrm>
            <a:custGeom>
              <a:avLst/>
              <a:gdLst/>
              <a:ahLst/>
              <a:cxnLst/>
              <a:rect l="l" t="t" r="r" b="b"/>
              <a:pathLst>
                <a:path w="630554" h="505459">
                  <a:moveTo>
                    <a:pt x="630174" y="505205"/>
                  </a:moveTo>
                  <a:lnTo>
                    <a:pt x="630174" y="0"/>
                  </a:lnTo>
                  <a:lnTo>
                    <a:pt x="0" y="0"/>
                  </a:lnTo>
                  <a:lnTo>
                    <a:pt x="0" y="505205"/>
                  </a:lnTo>
                  <a:lnTo>
                    <a:pt x="630174" y="505205"/>
                  </a:lnTo>
                  <a:close/>
                </a:path>
              </a:pathLst>
            </a:custGeom>
            <a:solidFill>
              <a:srgbClr val="FFFFFF"/>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490" y="350433"/>
            <a:ext cx="1694852"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Hamming</a:t>
            </a:r>
            <a:r>
              <a:rPr sz="1600" spc="-28" dirty="0">
                <a:solidFill>
                  <a:srgbClr val="333399"/>
                </a:solidFill>
              </a:rPr>
              <a:t> </a:t>
            </a:r>
            <a:r>
              <a:rPr sz="1600" spc="-3" dirty="0">
                <a:solidFill>
                  <a:srgbClr val="333399"/>
                </a:solidFill>
              </a:rPr>
              <a:t>Network</a:t>
            </a:r>
            <a:endParaRPr sz="1600"/>
          </a:p>
        </p:txBody>
      </p:sp>
      <p:sp>
        <p:nvSpPr>
          <p:cNvPr id="3" name="object 3"/>
          <p:cNvSpPr txBox="1"/>
          <p:nvPr/>
        </p:nvSpPr>
        <p:spPr>
          <a:xfrm>
            <a:off x="88565" y="939080"/>
            <a:ext cx="3590755" cy="842594"/>
          </a:xfrm>
          <a:prstGeom prst="rect">
            <a:avLst/>
          </a:prstGeom>
        </p:spPr>
        <p:txBody>
          <a:bodyPr vert="horz" wrap="square" lIns="0" tIns="6405" rIns="0" bIns="0" rtlCol="0">
            <a:spAutoFit/>
          </a:bodyPr>
          <a:lstStyle/>
          <a:p>
            <a:pPr marL="6405" marR="2562" algn="just">
              <a:spcBef>
                <a:spcPts val="50"/>
              </a:spcBef>
            </a:pPr>
            <a:r>
              <a:rPr sz="900" dirty="0">
                <a:latin typeface="Tahoma"/>
                <a:cs typeface="Tahoma"/>
              </a:rPr>
              <a:t>A</a:t>
            </a:r>
            <a:r>
              <a:rPr sz="900" spc="3" dirty="0">
                <a:latin typeface="Tahoma"/>
                <a:cs typeface="Tahoma"/>
              </a:rPr>
              <a:t> </a:t>
            </a:r>
            <a:r>
              <a:rPr sz="900" spc="-3" dirty="0">
                <a:latin typeface="Tahoma"/>
                <a:cs typeface="Tahoma"/>
              </a:rPr>
              <a:t>Hamming</a:t>
            </a:r>
            <a:r>
              <a:rPr sz="900" dirty="0">
                <a:latin typeface="Tahoma"/>
                <a:cs typeface="Tahoma"/>
              </a:rPr>
              <a:t> net</a:t>
            </a:r>
            <a:r>
              <a:rPr sz="900" spc="3" dirty="0">
                <a:latin typeface="Tahoma"/>
                <a:cs typeface="Tahoma"/>
              </a:rPr>
              <a:t> </a:t>
            </a:r>
            <a:r>
              <a:rPr sz="900" dirty="0">
                <a:latin typeface="Tahoma"/>
                <a:cs typeface="Tahoma"/>
              </a:rPr>
              <a:t>[Lippmann,</a:t>
            </a:r>
            <a:r>
              <a:rPr sz="900" spc="3" dirty="0">
                <a:latin typeface="Tahoma"/>
                <a:cs typeface="Tahoma"/>
              </a:rPr>
              <a:t> </a:t>
            </a:r>
            <a:r>
              <a:rPr sz="900" dirty="0">
                <a:latin typeface="Tahoma"/>
                <a:cs typeface="Tahoma"/>
              </a:rPr>
              <a:t>1987;</a:t>
            </a:r>
            <a:r>
              <a:rPr sz="900" spc="3" dirty="0">
                <a:latin typeface="Tahoma"/>
                <a:cs typeface="Tahoma"/>
              </a:rPr>
              <a:t> </a:t>
            </a:r>
            <a:r>
              <a:rPr sz="900" spc="-5" dirty="0">
                <a:latin typeface="Tahoma"/>
                <a:cs typeface="Tahoma"/>
              </a:rPr>
              <a:t>DARPA,</a:t>
            </a:r>
            <a:r>
              <a:rPr sz="900" spc="-3" dirty="0">
                <a:latin typeface="Tahoma"/>
                <a:cs typeface="Tahoma"/>
              </a:rPr>
              <a:t> </a:t>
            </a:r>
            <a:r>
              <a:rPr sz="900" dirty="0">
                <a:latin typeface="Tahoma"/>
                <a:cs typeface="Tahoma"/>
              </a:rPr>
              <a:t>1988]</a:t>
            </a:r>
            <a:r>
              <a:rPr sz="900" spc="3" dirty="0">
                <a:latin typeface="Tahoma"/>
                <a:cs typeface="Tahoma"/>
              </a:rPr>
              <a:t> </a:t>
            </a:r>
            <a:r>
              <a:rPr sz="900" dirty="0">
                <a:latin typeface="Tahoma"/>
                <a:cs typeface="Tahoma"/>
              </a:rPr>
              <a:t>is</a:t>
            </a:r>
            <a:r>
              <a:rPr sz="900" spc="3" dirty="0">
                <a:latin typeface="Tahoma"/>
                <a:cs typeface="Tahoma"/>
              </a:rPr>
              <a:t> </a:t>
            </a:r>
            <a:r>
              <a:rPr sz="900" dirty="0">
                <a:latin typeface="Tahoma"/>
                <a:cs typeface="Tahoma"/>
              </a:rPr>
              <a:t>a</a:t>
            </a:r>
            <a:r>
              <a:rPr sz="900" spc="3" dirty="0">
                <a:latin typeface="Tahoma"/>
                <a:cs typeface="Tahoma"/>
              </a:rPr>
              <a:t> </a:t>
            </a:r>
            <a:r>
              <a:rPr sz="900" spc="-3" dirty="0">
                <a:latin typeface="Tahoma"/>
                <a:cs typeface="Tahoma"/>
              </a:rPr>
              <a:t>maximum </a:t>
            </a:r>
            <a:r>
              <a:rPr sz="900" spc="-277" dirty="0">
                <a:latin typeface="Tahoma"/>
                <a:cs typeface="Tahoma"/>
              </a:rPr>
              <a:t> </a:t>
            </a:r>
            <a:r>
              <a:rPr sz="900" spc="-3" dirty="0">
                <a:latin typeface="Tahoma"/>
                <a:cs typeface="Tahoma"/>
              </a:rPr>
              <a:t>likelihood classifier </a:t>
            </a:r>
            <a:r>
              <a:rPr sz="900" dirty="0">
                <a:latin typeface="Tahoma"/>
                <a:cs typeface="Tahoma"/>
              </a:rPr>
              <a:t>net </a:t>
            </a:r>
            <a:r>
              <a:rPr sz="900" spc="-3" dirty="0">
                <a:latin typeface="Tahoma"/>
                <a:cs typeface="Tahoma"/>
              </a:rPr>
              <a:t>that can </a:t>
            </a:r>
            <a:r>
              <a:rPr sz="900" dirty="0">
                <a:latin typeface="Tahoma"/>
                <a:cs typeface="Tahoma"/>
              </a:rPr>
              <a:t>be used </a:t>
            </a:r>
            <a:r>
              <a:rPr sz="900" spc="-3" dirty="0">
                <a:latin typeface="Tahoma"/>
                <a:cs typeface="Tahoma"/>
              </a:rPr>
              <a:t>to </a:t>
            </a:r>
            <a:r>
              <a:rPr sz="900" dirty="0">
                <a:latin typeface="Tahoma"/>
                <a:cs typeface="Tahoma"/>
              </a:rPr>
              <a:t>determine </a:t>
            </a:r>
            <a:r>
              <a:rPr sz="900" spc="-3" dirty="0">
                <a:latin typeface="Tahoma"/>
                <a:cs typeface="Tahoma"/>
              </a:rPr>
              <a:t>which </a:t>
            </a:r>
            <a:r>
              <a:rPr sz="900" dirty="0">
                <a:latin typeface="Tahoma"/>
                <a:cs typeface="Tahoma"/>
              </a:rPr>
              <a:t>of </a:t>
            </a:r>
            <a:r>
              <a:rPr sz="900" spc="-5" dirty="0">
                <a:latin typeface="Tahoma"/>
                <a:cs typeface="Tahoma"/>
              </a:rPr>
              <a:t>several </a:t>
            </a:r>
            <a:r>
              <a:rPr sz="900" spc="-277" dirty="0">
                <a:latin typeface="Tahoma"/>
                <a:cs typeface="Tahoma"/>
              </a:rPr>
              <a:t> </a:t>
            </a:r>
            <a:r>
              <a:rPr sz="900" spc="-5" dirty="0">
                <a:latin typeface="Tahoma"/>
                <a:cs typeface="Tahoma"/>
              </a:rPr>
              <a:t>exemplar</a:t>
            </a:r>
            <a:r>
              <a:rPr sz="900" spc="5" dirty="0">
                <a:latin typeface="Tahoma"/>
                <a:cs typeface="Tahoma"/>
              </a:rPr>
              <a:t> </a:t>
            </a:r>
            <a:r>
              <a:rPr sz="900" spc="-5" dirty="0">
                <a:latin typeface="Tahoma"/>
                <a:cs typeface="Tahoma"/>
              </a:rPr>
              <a:t>vectors</a:t>
            </a:r>
            <a:r>
              <a:rPr sz="900" spc="-3" dirty="0">
                <a:latin typeface="Tahoma"/>
                <a:cs typeface="Tahoma"/>
              </a:rPr>
              <a:t> </a:t>
            </a:r>
            <a:r>
              <a:rPr sz="900" dirty="0">
                <a:latin typeface="Tahoma"/>
                <a:cs typeface="Tahoma"/>
              </a:rPr>
              <a:t>is </a:t>
            </a:r>
            <a:r>
              <a:rPr sz="900" spc="-3" dirty="0">
                <a:latin typeface="Tahoma"/>
                <a:cs typeface="Tahoma"/>
              </a:rPr>
              <a:t>most similar</a:t>
            </a:r>
            <a:r>
              <a:rPr sz="900" spc="5" dirty="0">
                <a:latin typeface="Tahoma"/>
                <a:cs typeface="Tahoma"/>
              </a:rPr>
              <a:t> </a:t>
            </a:r>
            <a:r>
              <a:rPr sz="900" spc="-3" dirty="0">
                <a:latin typeface="Tahoma"/>
                <a:cs typeface="Tahoma"/>
              </a:rPr>
              <a:t>to</a:t>
            </a:r>
            <a:r>
              <a:rPr sz="900" spc="-5" dirty="0">
                <a:latin typeface="Tahoma"/>
                <a:cs typeface="Tahoma"/>
              </a:rPr>
              <a:t> </a:t>
            </a:r>
            <a:r>
              <a:rPr sz="900" dirty="0">
                <a:latin typeface="Tahoma"/>
                <a:cs typeface="Tahoma"/>
              </a:rPr>
              <a:t>an</a:t>
            </a:r>
            <a:r>
              <a:rPr sz="900" spc="5" dirty="0">
                <a:latin typeface="Tahoma"/>
                <a:cs typeface="Tahoma"/>
              </a:rPr>
              <a:t> </a:t>
            </a:r>
            <a:r>
              <a:rPr sz="900" dirty="0">
                <a:latin typeface="Tahoma"/>
                <a:cs typeface="Tahoma"/>
              </a:rPr>
              <a:t>input</a:t>
            </a:r>
            <a:r>
              <a:rPr sz="900" spc="-5" dirty="0">
                <a:latin typeface="Tahoma"/>
                <a:cs typeface="Tahoma"/>
              </a:rPr>
              <a:t> vector</a:t>
            </a:r>
            <a:r>
              <a:rPr sz="900" spc="-3" dirty="0">
                <a:latin typeface="Tahoma"/>
                <a:cs typeface="Tahoma"/>
              </a:rPr>
              <a:t> </a:t>
            </a:r>
            <a:r>
              <a:rPr sz="900" dirty="0">
                <a:latin typeface="Tahoma"/>
                <a:cs typeface="Tahoma"/>
              </a:rPr>
              <a:t>(an </a:t>
            </a:r>
            <a:r>
              <a:rPr sz="900" spc="-3" dirty="0">
                <a:latin typeface="Tahoma"/>
                <a:cs typeface="Tahoma"/>
              </a:rPr>
              <a:t>n-tuple)</a:t>
            </a:r>
            <a:endParaRPr sz="900">
              <a:latin typeface="Tahoma"/>
              <a:cs typeface="Tahoma"/>
            </a:endParaRPr>
          </a:p>
          <a:p>
            <a:pPr>
              <a:spcBef>
                <a:spcPts val="15"/>
              </a:spcBef>
            </a:pPr>
            <a:endParaRPr sz="900">
              <a:latin typeface="Tahoma"/>
              <a:cs typeface="Tahoma"/>
            </a:endParaRPr>
          </a:p>
          <a:p>
            <a:pPr marL="6405" marR="1005844">
              <a:lnSpc>
                <a:spcPts val="1069"/>
              </a:lnSpc>
            </a:pPr>
            <a:r>
              <a:rPr sz="900" spc="-3" dirty="0">
                <a:latin typeface="Tahoma"/>
                <a:cs typeface="Tahoma"/>
              </a:rPr>
              <a:t>Hamming </a:t>
            </a:r>
            <a:r>
              <a:rPr sz="900" dirty="0">
                <a:latin typeface="Tahoma"/>
                <a:cs typeface="Tahoma"/>
              </a:rPr>
              <a:t>distance of </a:t>
            </a:r>
            <a:r>
              <a:rPr sz="900" spc="-3" dirty="0">
                <a:latin typeface="Tahoma"/>
                <a:cs typeface="Tahoma"/>
              </a:rPr>
              <a:t>two </a:t>
            </a:r>
            <a:r>
              <a:rPr sz="900" spc="-5" dirty="0">
                <a:latin typeface="Tahoma"/>
                <a:cs typeface="Tahoma"/>
              </a:rPr>
              <a:t>vectors </a:t>
            </a:r>
            <a:r>
              <a:rPr sz="900" dirty="0">
                <a:latin typeface="Tahoma"/>
                <a:cs typeface="Tahoma"/>
              </a:rPr>
              <a:t>is </a:t>
            </a:r>
            <a:r>
              <a:rPr sz="900" spc="-3" dirty="0">
                <a:latin typeface="Tahoma"/>
                <a:cs typeface="Tahoma"/>
              </a:rPr>
              <a:t>the </a:t>
            </a:r>
            <a:r>
              <a:rPr sz="900" dirty="0">
                <a:latin typeface="Tahoma"/>
                <a:cs typeface="Tahoma"/>
              </a:rPr>
              <a:t>number of </a:t>
            </a:r>
            <a:r>
              <a:rPr sz="900" spc="-277" dirty="0">
                <a:latin typeface="Tahoma"/>
                <a:cs typeface="Tahoma"/>
              </a:rPr>
              <a:t> </a:t>
            </a:r>
            <a:r>
              <a:rPr sz="900" spc="-3" dirty="0">
                <a:latin typeface="Tahoma"/>
                <a:cs typeface="Tahoma"/>
              </a:rPr>
              <a:t>components</a:t>
            </a:r>
            <a:r>
              <a:rPr sz="900" spc="-8" dirty="0">
                <a:latin typeface="Tahoma"/>
                <a:cs typeface="Tahoma"/>
              </a:rPr>
              <a:t> </a:t>
            </a:r>
            <a:r>
              <a:rPr sz="900" dirty="0">
                <a:latin typeface="Tahoma"/>
                <a:cs typeface="Tahoma"/>
              </a:rPr>
              <a:t>in </a:t>
            </a:r>
            <a:r>
              <a:rPr sz="900" spc="-3" dirty="0">
                <a:latin typeface="Tahoma"/>
                <a:cs typeface="Tahoma"/>
              </a:rPr>
              <a:t>which the</a:t>
            </a:r>
            <a:r>
              <a:rPr sz="900" spc="-8" dirty="0">
                <a:latin typeface="Tahoma"/>
                <a:cs typeface="Tahoma"/>
              </a:rPr>
              <a:t> </a:t>
            </a:r>
            <a:r>
              <a:rPr sz="900" spc="-5" dirty="0">
                <a:latin typeface="Tahoma"/>
                <a:cs typeface="Tahoma"/>
              </a:rPr>
              <a:t>vector</a:t>
            </a:r>
            <a:r>
              <a:rPr sz="900" spc="-3" dirty="0">
                <a:latin typeface="Tahoma"/>
                <a:cs typeface="Tahoma"/>
              </a:rPr>
              <a:t> </a:t>
            </a:r>
            <a:r>
              <a:rPr sz="900" spc="-20" dirty="0">
                <a:latin typeface="Tahoma"/>
                <a:cs typeface="Tahoma"/>
              </a:rPr>
              <a:t>differ.</a:t>
            </a:r>
            <a:endParaRPr sz="900">
              <a:latin typeface="Tahoma"/>
              <a:cs typeface="Tahoma"/>
            </a:endParaRPr>
          </a:p>
        </p:txBody>
      </p:sp>
      <p:sp>
        <p:nvSpPr>
          <p:cNvPr id="4" name="object 4"/>
          <p:cNvSpPr/>
          <p:nvPr/>
        </p:nvSpPr>
        <p:spPr>
          <a:xfrm>
            <a:off x="2171118" y="2217099"/>
            <a:ext cx="58267" cy="0"/>
          </a:xfrm>
          <a:custGeom>
            <a:avLst/>
            <a:gdLst/>
            <a:ahLst/>
            <a:cxnLst/>
            <a:rect l="l" t="t" r="r" b="b"/>
            <a:pathLst>
              <a:path w="115570">
                <a:moveTo>
                  <a:pt x="0" y="0"/>
                </a:moveTo>
                <a:lnTo>
                  <a:pt x="115232" y="0"/>
                </a:lnTo>
              </a:path>
            </a:pathLst>
          </a:custGeom>
          <a:ln w="12417">
            <a:solidFill>
              <a:srgbClr val="000000"/>
            </a:solidFill>
          </a:ln>
        </p:spPr>
        <p:txBody>
          <a:bodyPr wrap="square" lIns="0" tIns="0" rIns="0" bIns="0" rtlCol="0"/>
          <a:lstStyle/>
          <a:p>
            <a:endParaRPr/>
          </a:p>
        </p:txBody>
      </p:sp>
      <p:sp>
        <p:nvSpPr>
          <p:cNvPr id="5" name="object 5"/>
          <p:cNvSpPr/>
          <p:nvPr/>
        </p:nvSpPr>
        <p:spPr>
          <a:xfrm>
            <a:off x="2366360" y="2291391"/>
            <a:ext cx="1019024" cy="0"/>
          </a:xfrm>
          <a:custGeom>
            <a:avLst/>
            <a:gdLst/>
            <a:ahLst/>
            <a:cxnLst/>
            <a:rect l="l" t="t" r="r" b="b"/>
            <a:pathLst>
              <a:path w="2021204">
                <a:moveTo>
                  <a:pt x="0" y="0"/>
                </a:moveTo>
                <a:lnTo>
                  <a:pt x="2020655" y="0"/>
                </a:lnTo>
              </a:path>
            </a:pathLst>
          </a:custGeom>
          <a:ln w="12417">
            <a:solidFill>
              <a:srgbClr val="000000"/>
            </a:solidFill>
          </a:ln>
        </p:spPr>
        <p:txBody>
          <a:bodyPr wrap="square" lIns="0" tIns="0" rIns="0" bIns="0" rtlCol="0"/>
          <a:lstStyle/>
          <a:p>
            <a:endParaRPr/>
          </a:p>
        </p:txBody>
      </p:sp>
      <p:sp>
        <p:nvSpPr>
          <p:cNvPr id="6" name="object 6"/>
          <p:cNvSpPr/>
          <p:nvPr/>
        </p:nvSpPr>
        <p:spPr>
          <a:xfrm>
            <a:off x="3511068" y="2291391"/>
            <a:ext cx="76515" cy="0"/>
          </a:xfrm>
          <a:custGeom>
            <a:avLst/>
            <a:gdLst/>
            <a:ahLst/>
            <a:cxnLst/>
            <a:rect l="l" t="t" r="r" b="b"/>
            <a:pathLst>
              <a:path w="151765">
                <a:moveTo>
                  <a:pt x="0" y="0"/>
                </a:moveTo>
                <a:lnTo>
                  <a:pt x="151689" y="0"/>
                </a:lnTo>
              </a:path>
            </a:pathLst>
          </a:custGeom>
          <a:ln w="12417">
            <a:solidFill>
              <a:srgbClr val="000000"/>
            </a:solidFill>
          </a:ln>
        </p:spPr>
        <p:txBody>
          <a:bodyPr wrap="square" lIns="0" tIns="0" rIns="0" bIns="0" rtlCol="0"/>
          <a:lstStyle/>
          <a:p>
            <a:endParaRPr/>
          </a:p>
        </p:txBody>
      </p:sp>
      <p:sp>
        <p:nvSpPr>
          <p:cNvPr id="7" name="object 7"/>
          <p:cNvSpPr txBox="1"/>
          <p:nvPr/>
        </p:nvSpPr>
        <p:spPr>
          <a:xfrm>
            <a:off x="1889172" y="2198522"/>
            <a:ext cx="1718223" cy="237300"/>
          </a:xfrm>
          <a:prstGeom prst="rect">
            <a:avLst/>
          </a:prstGeom>
        </p:spPr>
        <p:txBody>
          <a:bodyPr vert="horz" wrap="square" lIns="0" tIns="6405" rIns="0" bIns="0" rtlCol="0">
            <a:spAutoFit/>
          </a:bodyPr>
          <a:lstStyle/>
          <a:p>
            <a:pPr marL="19214">
              <a:lnSpc>
                <a:spcPts val="902"/>
              </a:lnSpc>
              <a:spcBef>
                <a:spcPts val="50"/>
              </a:spcBef>
              <a:tabLst>
                <a:tab pos="244336" algn="l"/>
                <a:tab pos="932511" algn="l"/>
                <a:tab pos="1527820" algn="l"/>
              </a:tabLst>
            </a:pPr>
            <a:r>
              <a:rPr sz="900" spc="23" dirty="0">
                <a:latin typeface="Symbol"/>
                <a:cs typeface="Symbol"/>
              </a:rPr>
              <a:t></a:t>
            </a:r>
            <a:r>
              <a:rPr sz="900" spc="23" dirty="0">
                <a:latin typeface="Times New Roman"/>
                <a:cs typeface="Times New Roman"/>
              </a:rPr>
              <a:t>	</a:t>
            </a:r>
            <a:r>
              <a:rPr sz="900" i="1" spc="15" dirty="0">
                <a:latin typeface="Times New Roman"/>
                <a:cs typeface="Times New Roman"/>
              </a:rPr>
              <a:t>H</a:t>
            </a:r>
            <a:r>
              <a:rPr sz="900" i="1" spc="192" dirty="0">
                <a:latin typeface="Times New Roman"/>
                <a:cs typeface="Times New Roman"/>
              </a:rPr>
              <a:t> </a:t>
            </a:r>
            <a:r>
              <a:rPr sz="900" spc="13" dirty="0">
                <a:latin typeface="Symbol"/>
                <a:cs typeface="Symbol"/>
              </a:rPr>
              <a:t></a:t>
            </a:r>
            <a:r>
              <a:rPr sz="900" spc="13" dirty="0">
                <a:latin typeface="Times New Roman"/>
                <a:cs typeface="Times New Roman"/>
              </a:rPr>
              <a:t>	</a:t>
            </a:r>
            <a:r>
              <a:rPr sz="1400" i="1" spc="22" baseline="35493" dirty="0">
                <a:latin typeface="Times New Roman"/>
                <a:cs typeface="Times New Roman"/>
              </a:rPr>
              <a:t>H	</a:t>
            </a:r>
            <a:r>
              <a:rPr sz="900" spc="13" dirty="0">
                <a:latin typeface="Symbol"/>
                <a:cs typeface="Symbol"/>
              </a:rPr>
              <a:t></a:t>
            </a:r>
            <a:r>
              <a:rPr sz="900" spc="43" dirty="0">
                <a:latin typeface="Times New Roman"/>
                <a:cs typeface="Times New Roman"/>
              </a:rPr>
              <a:t> </a:t>
            </a:r>
            <a:r>
              <a:rPr sz="1400" spc="15" baseline="35493" dirty="0">
                <a:latin typeface="Times New Roman"/>
                <a:cs typeface="Times New Roman"/>
              </a:rPr>
              <a:t>2</a:t>
            </a:r>
            <a:endParaRPr sz="1400" baseline="35493">
              <a:latin typeface="Times New Roman"/>
              <a:cs typeface="Times New Roman"/>
            </a:endParaRPr>
          </a:p>
          <a:p>
            <a:pPr marL="488352">
              <a:lnSpc>
                <a:spcPts val="902"/>
              </a:lnSpc>
              <a:tabLst>
                <a:tab pos="1633496" algn="l"/>
              </a:tabLst>
            </a:pPr>
            <a:r>
              <a:rPr sz="900" i="1" spc="10" dirty="0">
                <a:latin typeface="Times New Roman"/>
                <a:cs typeface="Times New Roman"/>
              </a:rPr>
              <a:t>n</a:t>
            </a:r>
            <a:r>
              <a:rPr sz="900" i="1" spc="-136" dirty="0">
                <a:latin typeface="Times New Roman"/>
                <a:cs typeface="Times New Roman"/>
              </a:rPr>
              <a:t> </a:t>
            </a:r>
            <a:r>
              <a:rPr sz="900" spc="20" dirty="0">
                <a:latin typeface="Times New Roman"/>
                <a:cs typeface="Times New Roman"/>
              </a:rPr>
              <a:t>(</a:t>
            </a:r>
            <a:r>
              <a:rPr sz="900" spc="20" dirty="0">
                <a:latin typeface="Symbol"/>
                <a:cs typeface="Symbol"/>
              </a:rPr>
              <a:t></a:t>
            </a:r>
            <a:r>
              <a:rPr sz="900" spc="-15" dirty="0">
                <a:latin typeface="Times New Roman"/>
                <a:cs typeface="Times New Roman"/>
              </a:rPr>
              <a:t> </a:t>
            </a:r>
            <a:r>
              <a:rPr sz="900" spc="10" dirty="0">
                <a:latin typeface="Times New Roman"/>
                <a:cs typeface="Times New Roman"/>
              </a:rPr>
              <a:t>#</a:t>
            </a:r>
            <a:r>
              <a:rPr sz="900" spc="-63" dirty="0">
                <a:latin typeface="Times New Roman"/>
                <a:cs typeface="Times New Roman"/>
              </a:rPr>
              <a:t> </a:t>
            </a:r>
            <a:r>
              <a:rPr sz="900" i="1" spc="5" dirty="0">
                <a:latin typeface="Times New Roman"/>
                <a:cs typeface="Times New Roman"/>
              </a:rPr>
              <a:t>of</a:t>
            </a:r>
            <a:r>
              <a:rPr sz="900" i="1" spc="199" dirty="0">
                <a:latin typeface="Times New Roman"/>
                <a:cs typeface="Times New Roman"/>
              </a:rPr>
              <a:t> </a:t>
            </a:r>
            <a:r>
              <a:rPr sz="900" i="1" spc="8" dirty="0">
                <a:latin typeface="Times New Roman"/>
                <a:cs typeface="Times New Roman"/>
              </a:rPr>
              <a:t>dimentions</a:t>
            </a:r>
            <a:r>
              <a:rPr sz="900" i="1" spc="-108" dirty="0">
                <a:latin typeface="Times New Roman"/>
                <a:cs typeface="Times New Roman"/>
              </a:rPr>
              <a:t> </a:t>
            </a:r>
            <a:r>
              <a:rPr sz="900" spc="8" dirty="0">
                <a:latin typeface="Times New Roman"/>
                <a:cs typeface="Times New Roman"/>
              </a:rPr>
              <a:t>)	</a:t>
            </a:r>
            <a:r>
              <a:rPr sz="900" spc="10" dirty="0">
                <a:latin typeface="Times New Roman"/>
                <a:cs typeface="Times New Roman"/>
              </a:rPr>
              <a:t>3</a:t>
            </a:r>
            <a:endParaRPr sz="900">
              <a:latin typeface="Times New Roman"/>
              <a:cs typeface="Times New Roman"/>
            </a:endParaRPr>
          </a:p>
        </p:txBody>
      </p:sp>
      <p:sp>
        <p:nvSpPr>
          <p:cNvPr id="8" name="object 8"/>
          <p:cNvSpPr txBox="1"/>
          <p:nvPr/>
        </p:nvSpPr>
        <p:spPr>
          <a:xfrm>
            <a:off x="1373231" y="2356197"/>
            <a:ext cx="253876" cy="150097"/>
          </a:xfrm>
          <a:prstGeom prst="rect">
            <a:avLst/>
          </a:prstGeom>
        </p:spPr>
        <p:txBody>
          <a:bodyPr vert="horz" wrap="square" lIns="0" tIns="6405" rIns="0" bIns="0" rtlCol="0">
            <a:spAutoFit/>
          </a:bodyPr>
          <a:lstStyle/>
          <a:p>
            <a:pPr marL="19214">
              <a:spcBef>
                <a:spcPts val="50"/>
              </a:spcBef>
            </a:pPr>
            <a:r>
              <a:rPr sz="900" spc="-350" dirty="0">
                <a:latin typeface="Symbol"/>
                <a:cs typeface="Symbol"/>
              </a:rPr>
              <a:t></a:t>
            </a:r>
            <a:r>
              <a:rPr sz="1400" spc="38" baseline="-24691" dirty="0">
                <a:latin typeface="Symbol"/>
                <a:cs typeface="Symbol"/>
              </a:rPr>
              <a:t></a:t>
            </a:r>
            <a:r>
              <a:rPr sz="1400" spc="45" baseline="-7716" dirty="0">
                <a:solidFill>
                  <a:srgbClr val="FF0000"/>
                </a:solidFill>
                <a:latin typeface="Times New Roman"/>
                <a:cs typeface="Times New Roman"/>
              </a:rPr>
              <a:t>0</a:t>
            </a:r>
            <a:r>
              <a:rPr sz="900" spc="-350" dirty="0">
                <a:latin typeface="Symbol"/>
                <a:cs typeface="Symbol"/>
              </a:rPr>
              <a:t></a:t>
            </a:r>
            <a:r>
              <a:rPr sz="1400" spc="11" baseline="-24691" dirty="0">
                <a:latin typeface="Symbol"/>
                <a:cs typeface="Symbol"/>
              </a:rPr>
              <a:t></a:t>
            </a:r>
            <a:r>
              <a:rPr sz="1400" spc="-162" baseline="-24691" dirty="0">
                <a:latin typeface="Times New Roman"/>
                <a:cs typeface="Times New Roman"/>
              </a:rPr>
              <a:t> </a:t>
            </a:r>
            <a:r>
              <a:rPr sz="1400" spc="11" baseline="9259" dirty="0">
                <a:latin typeface="Symbol"/>
                <a:cs typeface="Symbol"/>
              </a:rPr>
              <a:t></a:t>
            </a:r>
            <a:endParaRPr sz="1400" baseline="9259">
              <a:latin typeface="Symbol"/>
              <a:cs typeface="Symbol"/>
            </a:endParaRPr>
          </a:p>
        </p:txBody>
      </p:sp>
      <p:sp>
        <p:nvSpPr>
          <p:cNvPr id="9" name="object 9"/>
          <p:cNvSpPr txBox="1"/>
          <p:nvPr/>
        </p:nvSpPr>
        <p:spPr>
          <a:xfrm>
            <a:off x="917010" y="2356197"/>
            <a:ext cx="193368" cy="150097"/>
          </a:xfrm>
          <a:prstGeom prst="rect">
            <a:avLst/>
          </a:prstGeom>
        </p:spPr>
        <p:txBody>
          <a:bodyPr vert="horz" wrap="square" lIns="0" tIns="6405" rIns="0" bIns="0" rtlCol="0">
            <a:spAutoFit/>
          </a:bodyPr>
          <a:lstStyle/>
          <a:p>
            <a:pPr marL="19214">
              <a:spcBef>
                <a:spcPts val="50"/>
              </a:spcBef>
            </a:pPr>
            <a:r>
              <a:rPr sz="900" spc="-350" dirty="0">
                <a:latin typeface="Symbol"/>
                <a:cs typeface="Symbol"/>
              </a:rPr>
              <a:t></a:t>
            </a:r>
            <a:r>
              <a:rPr sz="1400" spc="-94" baseline="-24691" dirty="0">
                <a:latin typeface="Symbol"/>
                <a:cs typeface="Symbol"/>
              </a:rPr>
              <a:t></a:t>
            </a:r>
            <a:r>
              <a:rPr sz="1400" spc="15" baseline="-7716" dirty="0">
                <a:latin typeface="Times New Roman"/>
                <a:cs typeface="Times New Roman"/>
              </a:rPr>
              <a:t>1</a:t>
            </a:r>
            <a:r>
              <a:rPr sz="1400" spc="-181" baseline="-7716" dirty="0">
                <a:latin typeface="Times New Roman"/>
                <a:cs typeface="Times New Roman"/>
              </a:rPr>
              <a:t> </a:t>
            </a:r>
            <a:r>
              <a:rPr sz="900" spc="-350" dirty="0">
                <a:latin typeface="Symbol"/>
                <a:cs typeface="Symbol"/>
              </a:rPr>
              <a:t></a:t>
            </a:r>
            <a:r>
              <a:rPr sz="1400" spc="11" baseline="-24691" dirty="0">
                <a:latin typeface="Symbol"/>
                <a:cs typeface="Symbol"/>
              </a:rPr>
              <a:t></a:t>
            </a:r>
            <a:endParaRPr sz="1400" baseline="-24691">
              <a:latin typeface="Symbol"/>
              <a:cs typeface="Symbol"/>
            </a:endParaRPr>
          </a:p>
        </p:txBody>
      </p:sp>
      <p:sp>
        <p:nvSpPr>
          <p:cNvPr id="10" name="object 10"/>
          <p:cNvSpPr txBox="1"/>
          <p:nvPr/>
        </p:nvSpPr>
        <p:spPr>
          <a:xfrm>
            <a:off x="638189" y="2017649"/>
            <a:ext cx="58267" cy="144967"/>
          </a:xfrm>
          <a:prstGeom prst="rect">
            <a:avLst/>
          </a:prstGeom>
        </p:spPr>
        <p:txBody>
          <a:bodyPr vert="horz" wrap="square" lIns="0" tIns="6405" rIns="0" bIns="0" rtlCol="0">
            <a:spAutoFit/>
          </a:bodyPr>
          <a:lstStyle/>
          <a:p>
            <a:pPr marL="6405">
              <a:spcBef>
                <a:spcPts val="50"/>
              </a:spcBef>
            </a:pPr>
            <a:r>
              <a:rPr sz="900" spc="8" dirty="0">
                <a:latin typeface="Symbol"/>
                <a:cs typeface="Symbol"/>
              </a:rPr>
              <a:t></a:t>
            </a:r>
            <a:endParaRPr sz="900">
              <a:latin typeface="Symbol"/>
              <a:cs typeface="Symbol"/>
            </a:endParaRPr>
          </a:p>
        </p:txBody>
      </p:sp>
      <p:sp>
        <p:nvSpPr>
          <p:cNvPr id="11" name="object 11"/>
          <p:cNvSpPr txBox="1"/>
          <p:nvPr/>
        </p:nvSpPr>
        <p:spPr>
          <a:xfrm>
            <a:off x="929816" y="2030501"/>
            <a:ext cx="167756" cy="150097"/>
          </a:xfrm>
          <a:prstGeom prst="rect">
            <a:avLst/>
          </a:prstGeom>
        </p:spPr>
        <p:txBody>
          <a:bodyPr vert="horz" wrap="square" lIns="0" tIns="6405" rIns="0" bIns="0" rtlCol="0">
            <a:spAutoFit/>
          </a:bodyPr>
          <a:lstStyle/>
          <a:p>
            <a:pPr marL="6405">
              <a:spcBef>
                <a:spcPts val="50"/>
              </a:spcBef>
            </a:pPr>
            <a:r>
              <a:rPr sz="900" spc="23" dirty="0">
                <a:latin typeface="Symbol"/>
                <a:cs typeface="Symbol"/>
              </a:rPr>
              <a:t></a:t>
            </a:r>
            <a:r>
              <a:rPr sz="1400" spc="45" baseline="3086" dirty="0">
                <a:latin typeface="Times New Roman"/>
                <a:cs typeface="Times New Roman"/>
              </a:rPr>
              <a:t>0</a:t>
            </a:r>
            <a:r>
              <a:rPr sz="900" spc="8" dirty="0">
                <a:latin typeface="Symbol"/>
                <a:cs typeface="Symbol"/>
              </a:rPr>
              <a:t></a:t>
            </a:r>
            <a:endParaRPr sz="900">
              <a:latin typeface="Symbol"/>
              <a:cs typeface="Symbol"/>
            </a:endParaRPr>
          </a:p>
        </p:txBody>
      </p:sp>
      <p:sp>
        <p:nvSpPr>
          <p:cNvPr id="12" name="object 12"/>
          <p:cNvSpPr txBox="1"/>
          <p:nvPr/>
        </p:nvSpPr>
        <p:spPr>
          <a:xfrm>
            <a:off x="1373231" y="2030501"/>
            <a:ext cx="253876" cy="150097"/>
          </a:xfrm>
          <a:prstGeom prst="rect">
            <a:avLst/>
          </a:prstGeom>
        </p:spPr>
        <p:txBody>
          <a:bodyPr vert="horz" wrap="square" lIns="0" tIns="6405" rIns="0" bIns="0" rtlCol="0">
            <a:spAutoFit/>
          </a:bodyPr>
          <a:lstStyle/>
          <a:p>
            <a:pPr marL="19214">
              <a:spcBef>
                <a:spcPts val="50"/>
              </a:spcBef>
            </a:pPr>
            <a:r>
              <a:rPr sz="900" spc="-57" dirty="0">
                <a:latin typeface="Symbol"/>
                <a:cs typeface="Symbol"/>
              </a:rPr>
              <a:t></a:t>
            </a:r>
            <a:r>
              <a:rPr sz="1400" spc="15" baseline="3086" dirty="0">
                <a:solidFill>
                  <a:srgbClr val="FF0000"/>
                </a:solidFill>
                <a:latin typeface="Times New Roman"/>
                <a:cs typeface="Times New Roman"/>
              </a:rPr>
              <a:t>1</a:t>
            </a:r>
            <a:r>
              <a:rPr sz="1400" spc="-185" baseline="3086" dirty="0">
                <a:solidFill>
                  <a:srgbClr val="FF0000"/>
                </a:solidFill>
                <a:latin typeface="Times New Roman"/>
                <a:cs typeface="Times New Roman"/>
              </a:rPr>
              <a:t> </a:t>
            </a:r>
            <a:r>
              <a:rPr sz="900" spc="8" dirty="0">
                <a:latin typeface="Symbol"/>
                <a:cs typeface="Symbol"/>
              </a:rPr>
              <a:t></a:t>
            </a:r>
            <a:r>
              <a:rPr sz="900" spc="-108" dirty="0">
                <a:latin typeface="Times New Roman"/>
                <a:cs typeface="Times New Roman"/>
              </a:rPr>
              <a:t> </a:t>
            </a:r>
            <a:r>
              <a:rPr sz="1400" spc="11" baseline="6172" dirty="0">
                <a:latin typeface="Symbol"/>
                <a:cs typeface="Symbol"/>
              </a:rPr>
              <a:t></a:t>
            </a:r>
            <a:endParaRPr sz="1400" baseline="6172">
              <a:latin typeface="Symbol"/>
              <a:cs typeface="Symbol"/>
            </a:endParaRPr>
          </a:p>
        </p:txBody>
      </p:sp>
      <p:sp>
        <p:nvSpPr>
          <p:cNvPr id="13" name="object 13"/>
          <p:cNvSpPr txBox="1"/>
          <p:nvPr/>
        </p:nvSpPr>
        <p:spPr>
          <a:xfrm>
            <a:off x="638189" y="2119840"/>
            <a:ext cx="58267" cy="144967"/>
          </a:xfrm>
          <a:prstGeom prst="rect">
            <a:avLst/>
          </a:prstGeom>
        </p:spPr>
        <p:txBody>
          <a:bodyPr vert="horz" wrap="square" lIns="0" tIns="6405" rIns="0" bIns="0" rtlCol="0">
            <a:spAutoFit/>
          </a:bodyPr>
          <a:lstStyle/>
          <a:p>
            <a:pPr marL="6405">
              <a:spcBef>
                <a:spcPts val="50"/>
              </a:spcBef>
            </a:pPr>
            <a:r>
              <a:rPr sz="900" spc="8" dirty="0">
                <a:latin typeface="Symbol"/>
                <a:cs typeface="Symbol"/>
              </a:rPr>
              <a:t></a:t>
            </a:r>
            <a:endParaRPr sz="900">
              <a:latin typeface="Symbol"/>
              <a:cs typeface="Symbol"/>
            </a:endParaRPr>
          </a:p>
        </p:txBody>
      </p:sp>
      <p:sp>
        <p:nvSpPr>
          <p:cNvPr id="14" name="object 14"/>
          <p:cNvSpPr txBox="1"/>
          <p:nvPr/>
        </p:nvSpPr>
        <p:spPr>
          <a:xfrm>
            <a:off x="917010" y="2138962"/>
            <a:ext cx="716486" cy="150097"/>
          </a:xfrm>
          <a:prstGeom prst="rect">
            <a:avLst/>
          </a:prstGeom>
        </p:spPr>
        <p:txBody>
          <a:bodyPr vert="horz" wrap="square" lIns="0" tIns="6405" rIns="0" bIns="0" rtlCol="0">
            <a:spAutoFit/>
          </a:bodyPr>
          <a:lstStyle/>
          <a:p>
            <a:pPr marL="19214">
              <a:spcBef>
                <a:spcPts val="50"/>
              </a:spcBef>
              <a:tabLst>
                <a:tab pos="128412" algn="l"/>
                <a:tab pos="475222" algn="l"/>
                <a:tab pos="584741" algn="l"/>
              </a:tabLst>
            </a:pPr>
            <a:r>
              <a:rPr sz="900" spc="8" dirty="0">
                <a:latin typeface="Symbol"/>
                <a:cs typeface="Symbol"/>
              </a:rPr>
              <a:t></a:t>
            </a:r>
            <a:r>
              <a:rPr sz="900" spc="8" dirty="0">
                <a:latin typeface="Times New Roman"/>
                <a:cs typeface="Times New Roman"/>
              </a:rPr>
              <a:t>	</a:t>
            </a:r>
            <a:r>
              <a:rPr sz="900" spc="8" dirty="0">
                <a:latin typeface="Symbol"/>
                <a:cs typeface="Symbol"/>
              </a:rPr>
              <a:t></a:t>
            </a:r>
            <a:r>
              <a:rPr sz="900" spc="8" dirty="0">
                <a:latin typeface="Times New Roman"/>
                <a:cs typeface="Times New Roman"/>
              </a:rPr>
              <a:t>	</a:t>
            </a:r>
            <a:r>
              <a:rPr sz="900" spc="8" dirty="0">
                <a:latin typeface="Symbol"/>
                <a:cs typeface="Symbol"/>
              </a:rPr>
              <a:t></a:t>
            </a:r>
            <a:r>
              <a:rPr sz="900" spc="8" dirty="0">
                <a:latin typeface="Times New Roman"/>
                <a:cs typeface="Times New Roman"/>
              </a:rPr>
              <a:t>	</a:t>
            </a:r>
            <a:r>
              <a:rPr sz="900" spc="8" dirty="0">
                <a:latin typeface="Symbol"/>
                <a:cs typeface="Symbol"/>
              </a:rPr>
              <a:t></a:t>
            </a:r>
            <a:r>
              <a:rPr sz="900" spc="-108" dirty="0">
                <a:latin typeface="Times New Roman"/>
                <a:cs typeface="Times New Roman"/>
              </a:rPr>
              <a:t> </a:t>
            </a:r>
            <a:r>
              <a:rPr sz="1400" spc="11" baseline="9259" dirty="0">
                <a:latin typeface="Symbol"/>
                <a:cs typeface="Symbol"/>
              </a:rPr>
              <a:t></a:t>
            </a:r>
            <a:endParaRPr sz="1400" baseline="9259">
              <a:latin typeface="Symbol"/>
              <a:cs typeface="Symbol"/>
            </a:endParaRPr>
          </a:p>
        </p:txBody>
      </p:sp>
      <p:sp>
        <p:nvSpPr>
          <p:cNvPr id="15" name="object 15"/>
          <p:cNvSpPr txBox="1"/>
          <p:nvPr/>
        </p:nvSpPr>
        <p:spPr>
          <a:xfrm>
            <a:off x="504307" y="2198521"/>
            <a:ext cx="1300432" cy="150097"/>
          </a:xfrm>
          <a:prstGeom prst="rect">
            <a:avLst/>
          </a:prstGeom>
        </p:spPr>
        <p:txBody>
          <a:bodyPr vert="horz" wrap="square" lIns="0" tIns="6405" rIns="0" bIns="0" rtlCol="0">
            <a:spAutoFit/>
          </a:bodyPr>
          <a:lstStyle/>
          <a:p>
            <a:pPr marL="19214">
              <a:spcBef>
                <a:spcPts val="50"/>
              </a:spcBef>
            </a:pPr>
            <a:r>
              <a:rPr sz="900" i="1" spc="15" dirty="0">
                <a:latin typeface="Times New Roman"/>
                <a:cs typeface="Times New Roman"/>
              </a:rPr>
              <a:t>H</a:t>
            </a:r>
            <a:r>
              <a:rPr sz="900" i="1" spc="53" dirty="0">
                <a:latin typeface="Times New Roman"/>
                <a:cs typeface="Times New Roman"/>
              </a:rPr>
              <a:t> </a:t>
            </a:r>
            <a:r>
              <a:rPr sz="1400" spc="11" baseline="-13888" dirty="0">
                <a:latin typeface="Symbol"/>
                <a:cs typeface="Symbol"/>
              </a:rPr>
              <a:t></a:t>
            </a:r>
            <a:r>
              <a:rPr sz="1400" spc="-166" baseline="-13888" dirty="0">
                <a:latin typeface="Times New Roman"/>
                <a:cs typeface="Times New Roman"/>
              </a:rPr>
              <a:t> </a:t>
            </a:r>
            <a:r>
              <a:rPr sz="900" i="1" spc="86" dirty="0">
                <a:latin typeface="Times New Roman"/>
                <a:cs typeface="Times New Roman"/>
              </a:rPr>
              <a:t>x</a:t>
            </a:r>
            <a:r>
              <a:rPr sz="1100" spc="11" baseline="-17857" dirty="0">
                <a:latin typeface="Times New Roman"/>
                <a:cs typeface="Times New Roman"/>
              </a:rPr>
              <a:t>1</a:t>
            </a:r>
            <a:r>
              <a:rPr sz="1100" spc="87" baseline="-17857" dirty="0">
                <a:latin typeface="Times New Roman"/>
                <a:cs typeface="Times New Roman"/>
              </a:rPr>
              <a:t> </a:t>
            </a:r>
            <a:r>
              <a:rPr sz="900" spc="13" dirty="0">
                <a:latin typeface="Symbol"/>
                <a:cs typeface="Symbol"/>
              </a:rPr>
              <a:t></a:t>
            </a:r>
            <a:r>
              <a:rPr sz="900" spc="-3" dirty="0">
                <a:latin typeface="Times New Roman"/>
                <a:cs typeface="Times New Roman"/>
              </a:rPr>
              <a:t> </a:t>
            </a:r>
            <a:r>
              <a:rPr sz="1400" spc="-94" baseline="-23148" dirty="0">
                <a:latin typeface="Symbol"/>
                <a:cs typeface="Symbol"/>
              </a:rPr>
              <a:t></a:t>
            </a:r>
            <a:r>
              <a:rPr sz="900" spc="10" dirty="0">
                <a:latin typeface="Times New Roman"/>
                <a:cs typeface="Times New Roman"/>
              </a:rPr>
              <a:t>1</a:t>
            </a:r>
            <a:r>
              <a:rPr sz="900" spc="-121" dirty="0">
                <a:latin typeface="Times New Roman"/>
                <a:cs typeface="Times New Roman"/>
              </a:rPr>
              <a:t> </a:t>
            </a:r>
            <a:r>
              <a:rPr sz="1400" spc="11" baseline="-23148" dirty="0">
                <a:latin typeface="Symbol"/>
                <a:cs typeface="Symbol"/>
              </a:rPr>
              <a:t></a:t>
            </a:r>
            <a:r>
              <a:rPr sz="1400" spc="-197" baseline="-23148" dirty="0">
                <a:latin typeface="Times New Roman"/>
                <a:cs typeface="Times New Roman"/>
              </a:rPr>
              <a:t> </a:t>
            </a:r>
            <a:r>
              <a:rPr sz="900" spc="5" dirty="0">
                <a:latin typeface="Times New Roman"/>
                <a:cs typeface="Times New Roman"/>
              </a:rPr>
              <a:t>,</a:t>
            </a:r>
            <a:r>
              <a:rPr sz="900" spc="-139" dirty="0">
                <a:latin typeface="Times New Roman"/>
                <a:cs typeface="Times New Roman"/>
              </a:rPr>
              <a:t> </a:t>
            </a:r>
            <a:r>
              <a:rPr sz="900" i="1" spc="10" dirty="0">
                <a:latin typeface="Times New Roman"/>
                <a:cs typeface="Times New Roman"/>
              </a:rPr>
              <a:t>x</a:t>
            </a:r>
            <a:r>
              <a:rPr sz="900" i="1" spc="-73" dirty="0">
                <a:latin typeface="Times New Roman"/>
                <a:cs typeface="Times New Roman"/>
              </a:rPr>
              <a:t> </a:t>
            </a:r>
            <a:r>
              <a:rPr sz="1100" spc="11" baseline="-17857" dirty="0">
                <a:latin typeface="Times New Roman"/>
                <a:cs typeface="Times New Roman"/>
              </a:rPr>
              <a:t>2</a:t>
            </a:r>
            <a:r>
              <a:rPr sz="1100" baseline="-17857" dirty="0">
                <a:latin typeface="Times New Roman"/>
                <a:cs typeface="Times New Roman"/>
              </a:rPr>
              <a:t> </a:t>
            </a:r>
            <a:r>
              <a:rPr sz="1100" spc="-102" baseline="-17857" dirty="0">
                <a:latin typeface="Times New Roman"/>
                <a:cs typeface="Times New Roman"/>
              </a:rPr>
              <a:t> </a:t>
            </a:r>
            <a:r>
              <a:rPr sz="900" spc="13" dirty="0">
                <a:latin typeface="Symbol"/>
                <a:cs typeface="Symbol"/>
              </a:rPr>
              <a:t></a:t>
            </a:r>
            <a:r>
              <a:rPr sz="900" spc="-3" dirty="0">
                <a:latin typeface="Times New Roman"/>
                <a:cs typeface="Times New Roman"/>
              </a:rPr>
              <a:t> </a:t>
            </a:r>
            <a:r>
              <a:rPr sz="1400" spc="-90" baseline="-23148" dirty="0">
                <a:latin typeface="Symbol"/>
                <a:cs typeface="Symbol"/>
              </a:rPr>
              <a:t></a:t>
            </a:r>
            <a:r>
              <a:rPr sz="900" spc="10" dirty="0">
                <a:latin typeface="Times New Roman"/>
                <a:cs typeface="Times New Roman"/>
              </a:rPr>
              <a:t>1</a:t>
            </a:r>
            <a:r>
              <a:rPr sz="900" spc="-121" dirty="0">
                <a:latin typeface="Times New Roman"/>
                <a:cs typeface="Times New Roman"/>
              </a:rPr>
              <a:t> </a:t>
            </a:r>
            <a:r>
              <a:rPr sz="1400" spc="11" baseline="-23148" dirty="0">
                <a:latin typeface="Symbol"/>
                <a:cs typeface="Symbol"/>
              </a:rPr>
              <a:t></a:t>
            </a:r>
            <a:r>
              <a:rPr sz="1400" spc="-162" baseline="-23148" dirty="0">
                <a:latin typeface="Times New Roman"/>
                <a:cs typeface="Times New Roman"/>
              </a:rPr>
              <a:t> </a:t>
            </a:r>
            <a:r>
              <a:rPr sz="1400" spc="11" baseline="-13888" dirty="0">
                <a:latin typeface="Symbol"/>
                <a:cs typeface="Symbol"/>
              </a:rPr>
              <a:t></a:t>
            </a:r>
            <a:r>
              <a:rPr sz="1400" spc="-30" baseline="-13888" dirty="0">
                <a:latin typeface="Times New Roman"/>
                <a:cs typeface="Times New Roman"/>
              </a:rPr>
              <a:t> </a:t>
            </a:r>
            <a:r>
              <a:rPr sz="900" spc="13" dirty="0">
                <a:latin typeface="Symbol"/>
                <a:cs typeface="Symbol"/>
              </a:rPr>
              <a:t></a:t>
            </a:r>
            <a:r>
              <a:rPr sz="900" spc="-13" dirty="0">
                <a:latin typeface="Times New Roman"/>
                <a:cs typeface="Times New Roman"/>
              </a:rPr>
              <a:t> </a:t>
            </a:r>
            <a:r>
              <a:rPr sz="900" spc="10" dirty="0">
                <a:latin typeface="Times New Roman"/>
                <a:cs typeface="Times New Roman"/>
              </a:rPr>
              <a:t>2</a:t>
            </a:r>
            <a:endParaRPr sz="900">
              <a:latin typeface="Times New Roman"/>
              <a:cs typeface="Times New Roman"/>
            </a:endParaRPr>
          </a:p>
        </p:txBody>
      </p:sp>
      <p:sp>
        <p:nvSpPr>
          <p:cNvPr id="16" name="object 16"/>
          <p:cNvSpPr txBox="1"/>
          <p:nvPr/>
        </p:nvSpPr>
        <p:spPr>
          <a:xfrm>
            <a:off x="638189" y="2337075"/>
            <a:ext cx="58267" cy="144967"/>
          </a:xfrm>
          <a:prstGeom prst="rect">
            <a:avLst/>
          </a:prstGeom>
        </p:spPr>
        <p:txBody>
          <a:bodyPr vert="horz" wrap="square" lIns="0" tIns="6405" rIns="0" bIns="0" rtlCol="0">
            <a:spAutoFit/>
          </a:bodyPr>
          <a:lstStyle/>
          <a:p>
            <a:pPr marL="6405">
              <a:spcBef>
                <a:spcPts val="50"/>
              </a:spcBef>
            </a:pPr>
            <a:r>
              <a:rPr sz="900" spc="8" dirty="0">
                <a:latin typeface="Symbol"/>
                <a:cs typeface="Symbol"/>
              </a:rPr>
              <a:t></a:t>
            </a:r>
            <a:endParaRPr sz="900">
              <a:latin typeface="Symbol"/>
              <a:cs typeface="Symbol"/>
            </a:endParaRPr>
          </a:p>
        </p:txBody>
      </p:sp>
      <p:sp>
        <p:nvSpPr>
          <p:cNvPr id="17" name="object 17"/>
          <p:cNvSpPr txBox="1"/>
          <p:nvPr/>
        </p:nvSpPr>
        <p:spPr>
          <a:xfrm>
            <a:off x="638189" y="2418890"/>
            <a:ext cx="58267" cy="144967"/>
          </a:xfrm>
          <a:prstGeom prst="rect">
            <a:avLst/>
          </a:prstGeom>
        </p:spPr>
        <p:txBody>
          <a:bodyPr vert="horz" wrap="square" lIns="0" tIns="6405" rIns="0" bIns="0" rtlCol="0">
            <a:spAutoFit/>
          </a:bodyPr>
          <a:lstStyle/>
          <a:p>
            <a:pPr marL="6405">
              <a:spcBef>
                <a:spcPts val="50"/>
              </a:spcBef>
            </a:pPr>
            <a:r>
              <a:rPr sz="900" spc="8" dirty="0">
                <a:latin typeface="Symbol"/>
                <a:cs typeface="Symbol"/>
              </a:rPr>
              <a:t></a:t>
            </a:r>
            <a:endParaRPr sz="900">
              <a:latin typeface="Symbol"/>
              <a:cs typeface="Symbol"/>
            </a:endParaRPr>
          </a:p>
        </p:txBody>
      </p:sp>
      <p:sp>
        <p:nvSpPr>
          <p:cNvPr id="18" name="object 18"/>
          <p:cNvSpPr txBox="1"/>
          <p:nvPr/>
        </p:nvSpPr>
        <p:spPr>
          <a:xfrm>
            <a:off x="1556076" y="2418890"/>
            <a:ext cx="58267" cy="144967"/>
          </a:xfrm>
          <a:prstGeom prst="rect">
            <a:avLst/>
          </a:prstGeom>
        </p:spPr>
        <p:txBody>
          <a:bodyPr vert="horz" wrap="square" lIns="0" tIns="6405" rIns="0" bIns="0" rtlCol="0">
            <a:spAutoFit/>
          </a:bodyPr>
          <a:lstStyle/>
          <a:p>
            <a:pPr marL="6405">
              <a:spcBef>
                <a:spcPts val="50"/>
              </a:spcBef>
            </a:pPr>
            <a:r>
              <a:rPr sz="900" spc="8" dirty="0">
                <a:latin typeface="Symbol"/>
                <a:cs typeface="Symbol"/>
              </a:rPr>
              <a:t></a:t>
            </a:r>
            <a:endParaRPr sz="900">
              <a:latin typeface="Symbol"/>
              <a:cs typeface="Symbol"/>
            </a:endParaRPr>
          </a:p>
        </p:txBody>
      </p:sp>
      <p:pic>
        <p:nvPicPr>
          <p:cNvPr id="19" name="object 19"/>
          <p:cNvPicPr/>
          <p:nvPr/>
        </p:nvPicPr>
        <p:blipFill>
          <a:blip r:embed="rId2" cstate="print"/>
          <a:stretch>
            <a:fillRect/>
          </a:stretch>
        </p:blipFill>
        <p:spPr>
          <a:xfrm>
            <a:off x="3798722" y="935940"/>
            <a:ext cx="696125" cy="581406"/>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7777" y="1576564"/>
            <a:ext cx="1721872" cy="1576564"/>
          </a:xfrm>
          <a:prstGeom prst="rect">
            <a:avLst/>
          </a:prstGeom>
        </p:spPr>
      </p:pic>
      <p:sp>
        <p:nvSpPr>
          <p:cNvPr id="3" name="object 3"/>
          <p:cNvSpPr txBox="1"/>
          <p:nvPr/>
        </p:nvSpPr>
        <p:spPr>
          <a:xfrm>
            <a:off x="116533" y="785269"/>
            <a:ext cx="4268825" cy="1007388"/>
          </a:xfrm>
          <a:prstGeom prst="rect">
            <a:avLst/>
          </a:prstGeom>
        </p:spPr>
        <p:txBody>
          <a:bodyPr vert="horz" wrap="square" lIns="0" tIns="7045" rIns="0" bIns="0" rtlCol="0">
            <a:spAutoFit/>
          </a:bodyPr>
          <a:lstStyle/>
          <a:p>
            <a:pPr marL="179329" marR="2562" indent="-172924">
              <a:lnSpc>
                <a:spcPct val="99500"/>
              </a:lnSpc>
              <a:spcBef>
                <a:spcPts val="55"/>
              </a:spcBef>
              <a:buClr>
                <a:srgbClr val="3333CC"/>
              </a:buClr>
              <a:buSzPct val="60000"/>
              <a:buFont typeface="Wingdings"/>
              <a:buChar char=""/>
              <a:tabLst>
                <a:tab pos="179009" algn="l"/>
                <a:tab pos="179329" algn="l"/>
                <a:tab pos="545673" algn="l"/>
                <a:tab pos="873269" algn="l"/>
                <a:tab pos="1243775" algn="l"/>
                <a:tab pos="1642462" algn="l"/>
                <a:tab pos="1772796" algn="l"/>
                <a:tab pos="2011688" algn="l"/>
                <a:tab pos="2671363" algn="l"/>
                <a:tab pos="2912176" algn="l"/>
                <a:tab pos="3579857" algn="l"/>
                <a:tab pos="3908093" algn="l"/>
              </a:tabLst>
            </a:pPr>
            <a:r>
              <a:rPr sz="1300" spc="-3" dirty="0">
                <a:latin typeface="Tahoma"/>
                <a:cs typeface="Tahoma"/>
              </a:rPr>
              <a:t>By</a:t>
            </a:r>
            <a:r>
              <a:rPr sz="1300" spc="3" dirty="0">
                <a:latin typeface="Tahoma"/>
                <a:cs typeface="Tahoma"/>
              </a:rPr>
              <a:t> </a:t>
            </a:r>
            <a:r>
              <a:rPr sz="1300" spc="-3" dirty="0">
                <a:latin typeface="Tahoma"/>
                <a:cs typeface="Tahoma"/>
              </a:rPr>
              <a:t>setting</a:t>
            </a:r>
            <a:r>
              <a:rPr sz="1300" spc="5" dirty="0">
                <a:latin typeface="Tahoma"/>
                <a:cs typeface="Tahoma"/>
              </a:rPr>
              <a:t> </a:t>
            </a:r>
            <a:r>
              <a:rPr sz="1300" spc="-5" dirty="0">
                <a:latin typeface="Tahoma"/>
                <a:cs typeface="Tahoma"/>
              </a:rPr>
              <a:t>the</a:t>
            </a:r>
            <a:r>
              <a:rPr sz="1300" spc="5" dirty="0">
                <a:latin typeface="Tahoma"/>
                <a:cs typeface="Tahoma"/>
              </a:rPr>
              <a:t> </a:t>
            </a:r>
            <a:r>
              <a:rPr sz="1300" spc="-3" dirty="0">
                <a:latin typeface="Tahoma"/>
                <a:cs typeface="Tahoma"/>
              </a:rPr>
              <a:t>weights</a:t>
            </a:r>
            <a:r>
              <a:rPr sz="1300" spc="10" dirty="0">
                <a:latin typeface="Tahoma"/>
                <a:cs typeface="Tahoma"/>
              </a:rPr>
              <a:t> </a:t>
            </a:r>
            <a:r>
              <a:rPr sz="1300" spc="-3" dirty="0">
                <a:latin typeface="Tahoma"/>
                <a:cs typeface="Tahoma"/>
              </a:rPr>
              <a:t>to</a:t>
            </a:r>
            <a:r>
              <a:rPr sz="1300" spc="5" dirty="0">
                <a:latin typeface="Tahoma"/>
                <a:cs typeface="Tahoma"/>
              </a:rPr>
              <a:t> </a:t>
            </a:r>
            <a:r>
              <a:rPr sz="1300" spc="-3" dirty="0">
                <a:latin typeface="Tahoma"/>
                <a:cs typeface="Tahoma"/>
              </a:rPr>
              <a:t>be </a:t>
            </a:r>
            <a:r>
              <a:rPr sz="1300" dirty="0">
                <a:latin typeface="Tahoma"/>
                <a:cs typeface="Tahoma"/>
              </a:rPr>
              <a:t>one-half</a:t>
            </a:r>
            <a:r>
              <a:rPr sz="1300" spc="23" dirty="0">
                <a:latin typeface="Tahoma"/>
                <a:cs typeface="Tahoma"/>
              </a:rPr>
              <a:t> </a:t>
            </a:r>
            <a:r>
              <a:rPr sz="1300" spc="-5" dirty="0">
                <a:latin typeface="Tahoma"/>
                <a:cs typeface="Tahoma"/>
              </a:rPr>
              <a:t>the</a:t>
            </a:r>
            <a:r>
              <a:rPr sz="1300" spc="3" dirty="0">
                <a:latin typeface="Tahoma"/>
                <a:cs typeface="Tahoma"/>
              </a:rPr>
              <a:t> </a:t>
            </a:r>
            <a:r>
              <a:rPr sz="1300" spc="-3" dirty="0">
                <a:latin typeface="Tahoma"/>
                <a:cs typeface="Tahoma"/>
              </a:rPr>
              <a:t>exemplar</a:t>
            </a:r>
            <a:r>
              <a:rPr sz="1300" spc="13" dirty="0">
                <a:latin typeface="Tahoma"/>
                <a:cs typeface="Tahoma"/>
              </a:rPr>
              <a:t> </a:t>
            </a:r>
            <a:r>
              <a:rPr sz="1300" spc="-3" dirty="0">
                <a:latin typeface="Tahoma"/>
                <a:cs typeface="Tahoma"/>
              </a:rPr>
              <a:t>vector </a:t>
            </a:r>
            <a:r>
              <a:rPr sz="1300" spc="-386" dirty="0">
                <a:latin typeface="Tahoma"/>
                <a:cs typeface="Tahoma"/>
              </a:rPr>
              <a:t> </a:t>
            </a:r>
            <a:r>
              <a:rPr sz="1300" spc="-3" dirty="0">
                <a:latin typeface="Tahoma"/>
                <a:cs typeface="Tahoma"/>
              </a:rPr>
              <a:t>and</a:t>
            </a:r>
            <a:r>
              <a:rPr sz="1300" spc="13" dirty="0">
                <a:latin typeface="Tahoma"/>
                <a:cs typeface="Tahoma"/>
              </a:rPr>
              <a:t> </a:t>
            </a:r>
            <a:r>
              <a:rPr sz="1300" spc="-3" dirty="0">
                <a:latin typeface="Tahoma"/>
                <a:cs typeface="Tahoma"/>
              </a:rPr>
              <a:t>setting</a:t>
            </a:r>
            <a:r>
              <a:rPr sz="1300" spc="18" dirty="0">
                <a:latin typeface="Tahoma"/>
                <a:cs typeface="Tahoma"/>
              </a:rPr>
              <a:t> </a:t>
            </a:r>
            <a:r>
              <a:rPr sz="1300" spc="-5" dirty="0">
                <a:latin typeface="Tahoma"/>
                <a:cs typeface="Tahoma"/>
              </a:rPr>
              <a:t>the</a:t>
            </a:r>
            <a:r>
              <a:rPr sz="1300" spc="10" dirty="0">
                <a:latin typeface="Tahoma"/>
                <a:cs typeface="Tahoma"/>
              </a:rPr>
              <a:t> </a:t>
            </a:r>
            <a:r>
              <a:rPr sz="1300" spc="-5" dirty="0">
                <a:latin typeface="Tahoma"/>
                <a:cs typeface="Tahoma"/>
              </a:rPr>
              <a:t>value	</a:t>
            </a:r>
            <a:r>
              <a:rPr sz="1300" spc="-3" dirty="0">
                <a:latin typeface="Tahoma"/>
                <a:cs typeface="Tahoma"/>
              </a:rPr>
              <a:t>of	</a:t>
            </a:r>
            <a:r>
              <a:rPr sz="1300" spc="-5" dirty="0">
                <a:latin typeface="Tahoma"/>
                <a:cs typeface="Tahoma"/>
              </a:rPr>
              <a:t>the</a:t>
            </a:r>
            <a:r>
              <a:rPr sz="1300" spc="13" dirty="0">
                <a:latin typeface="Tahoma"/>
                <a:cs typeface="Tahoma"/>
              </a:rPr>
              <a:t> </a:t>
            </a:r>
            <a:r>
              <a:rPr sz="1300" spc="-3" dirty="0">
                <a:latin typeface="Tahoma"/>
                <a:cs typeface="Tahoma"/>
              </a:rPr>
              <a:t>bias	to	</a:t>
            </a:r>
            <a:r>
              <a:rPr sz="1300" spc="5" dirty="0">
                <a:latin typeface="Tahoma"/>
                <a:cs typeface="Tahoma"/>
              </a:rPr>
              <a:t>n/2, </a:t>
            </a:r>
            <a:r>
              <a:rPr sz="1300" spc="-5" dirty="0">
                <a:latin typeface="Tahoma"/>
                <a:cs typeface="Tahoma"/>
              </a:rPr>
              <a:t>the	</a:t>
            </a:r>
            <a:r>
              <a:rPr sz="1300" spc="-3" dirty="0">
                <a:latin typeface="Tahoma"/>
                <a:cs typeface="Tahoma"/>
              </a:rPr>
              <a:t>net	</a:t>
            </a:r>
            <a:r>
              <a:rPr sz="1300" spc="-5" dirty="0">
                <a:latin typeface="Tahoma"/>
                <a:cs typeface="Tahoma"/>
              </a:rPr>
              <a:t>will </a:t>
            </a:r>
            <a:r>
              <a:rPr sz="1300" spc="-3" dirty="0">
                <a:latin typeface="Tahoma"/>
                <a:cs typeface="Tahoma"/>
              </a:rPr>
              <a:t> </a:t>
            </a:r>
            <a:r>
              <a:rPr sz="1300" spc="-5" dirty="0">
                <a:latin typeface="Tahoma"/>
                <a:cs typeface="Tahoma"/>
              </a:rPr>
              <a:t>find	the	</a:t>
            </a:r>
            <a:r>
              <a:rPr sz="1300" spc="-3" dirty="0">
                <a:latin typeface="Tahoma"/>
                <a:cs typeface="Tahoma"/>
              </a:rPr>
              <a:t>unit	</a:t>
            </a:r>
            <a:r>
              <a:rPr sz="1300" spc="-5" dirty="0">
                <a:latin typeface="Tahoma"/>
                <a:cs typeface="Tahoma"/>
              </a:rPr>
              <a:t>with	the</a:t>
            </a:r>
            <a:r>
              <a:rPr sz="1300" spc="5" dirty="0">
                <a:latin typeface="Tahoma"/>
                <a:cs typeface="Tahoma"/>
              </a:rPr>
              <a:t> </a:t>
            </a:r>
            <a:r>
              <a:rPr sz="1300" spc="-3" dirty="0">
                <a:latin typeface="Tahoma"/>
                <a:cs typeface="Tahoma"/>
              </a:rPr>
              <a:t>closest</a:t>
            </a:r>
            <a:r>
              <a:rPr sz="1300" spc="-5" dirty="0">
                <a:latin typeface="Tahoma"/>
                <a:cs typeface="Tahoma"/>
              </a:rPr>
              <a:t> exemplar</a:t>
            </a:r>
            <a:r>
              <a:rPr sz="1300" spc="15" dirty="0">
                <a:latin typeface="Tahoma"/>
                <a:cs typeface="Tahoma"/>
              </a:rPr>
              <a:t> </a:t>
            </a:r>
            <a:r>
              <a:rPr sz="1300" spc="-3" dirty="0">
                <a:latin typeface="Tahoma"/>
                <a:cs typeface="Tahoma"/>
              </a:rPr>
              <a:t>simply</a:t>
            </a:r>
            <a:r>
              <a:rPr sz="1300" spc="5" dirty="0">
                <a:latin typeface="Tahoma"/>
                <a:cs typeface="Tahoma"/>
              </a:rPr>
              <a:t> </a:t>
            </a:r>
            <a:r>
              <a:rPr sz="1300" spc="-3" dirty="0">
                <a:latin typeface="Tahoma"/>
                <a:cs typeface="Tahoma"/>
              </a:rPr>
              <a:t>by </a:t>
            </a:r>
            <a:r>
              <a:rPr sz="1300" dirty="0">
                <a:latin typeface="Tahoma"/>
                <a:cs typeface="Tahoma"/>
              </a:rPr>
              <a:t> </a:t>
            </a:r>
            <a:r>
              <a:rPr sz="1300" spc="-3" dirty="0">
                <a:latin typeface="Tahoma"/>
                <a:cs typeface="Tahoma"/>
              </a:rPr>
              <a:t>finding</a:t>
            </a:r>
            <a:r>
              <a:rPr sz="1300" spc="18" dirty="0">
                <a:latin typeface="Tahoma"/>
                <a:cs typeface="Tahoma"/>
              </a:rPr>
              <a:t> </a:t>
            </a:r>
            <a:r>
              <a:rPr sz="1300" spc="-3" dirty="0">
                <a:latin typeface="Tahoma"/>
                <a:cs typeface="Tahoma"/>
              </a:rPr>
              <a:t>the unit</a:t>
            </a:r>
            <a:r>
              <a:rPr sz="1300" spc="15" dirty="0">
                <a:latin typeface="Tahoma"/>
                <a:cs typeface="Tahoma"/>
              </a:rPr>
              <a:t> </a:t>
            </a:r>
            <a:r>
              <a:rPr sz="1300" spc="-3" dirty="0">
                <a:latin typeface="Tahoma"/>
                <a:cs typeface="Tahoma"/>
              </a:rPr>
              <a:t>with</a:t>
            </a:r>
            <a:r>
              <a:rPr sz="1300" spc="3" dirty="0">
                <a:latin typeface="Tahoma"/>
                <a:cs typeface="Tahoma"/>
              </a:rPr>
              <a:t> </a:t>
            </a:r>
            <a:r>
              <a:rPr sz="1300" spc="-3" dirty="0">
                <a:latin typeface="Tahoma"/>
                <a:cs typeface="Tahoma"/>
              </a:rPr>
              <a:t>the largest</a:t>
            </a:r>
            <a:r>
              <a:rPr sz="1300" spc="10" dirty="0">
                <a:latin typeface="Tahoma"/>
                <a:cs typeface="Tahoma"/>
              </a:rPr>
              <a:t> </a:t>
            </a:r>
            <a:r>
              <a:rPr sz="1300" spc="-3" dirty="0">
                <a:latin typeface="Tahoma"/>
                <a:cs typeface="Tahoma"/>
              </a:rPr>
              <a:t>net</a:t>
            </a:r>
            <a:r>
              <a:rPr sz="1300" spc="5" dirty="0">
                <a:latin typeface="Tahoma"/>
                <a:cs typeface="Tahoma"/>
              </a:rPr>
              <a:t> </a:t>
            </a:r>
            <a:r>
              <a:rPr sz="1300" spc="-3" dirty="0">
                <a:latin typeface="Tahoma"/>
                <a:cs typeface="Tahoma"/>
              </a:rPr>
              <a:t>input.</a:t>
            </a:r>
            <a:endParaRPr sz="1300">
              <a:latin typeface="Tahoma"/>
              <a:cs typeface="Tahoma"/>
            </a:endParaRPr>
          </a:p>
        </p:txBody>
      </p:sp>
      <p:sp>
        <p:nvSpPr>
          <p:cNvPr id="4" name="object 4"/>
          <p:cNvSpPr txBox="1">
            <a:spLocks noGrp="1"/>
          </p:cNvSpPr>
          <p:nvPr>
            <p:ph type="title"/>
          </p:nvPr>
        </p:nvSpPr>
        <p:spPr>
          <a:xfrm>
            <a:off x="231786" y="334411"/>
            <a:ext cx="1694852"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Hamming</a:t>
            </a:r>
            <a:r>
              <a:rPr sz="1600" spc="-28" dirty="0">
                <a:solidFill>
                  <a:srgbClr val="333399"/>
                </a:solidFill>
              </a:rPr>
              <a:t> </a:t>
            </a:r>
            <a:r>
              <a:rPr sz="1600" spc="-3" dirty="0">
                <a:solidFill>
                  <a:srgbClr val="333399"/>
                </a:solidFill>
              </a:rPr>
              <a:t>Network</a:t>
            </a:r>
            <a:endParaRPr sz="160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786" y="341653"/>
            <a:ext cx="2495537"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Hamming</a:t>
            </a:r>
            <a:r>
              <a:rPr sz="1600" spc="-5" dirty="0">
                <a:solidFill>
                  <a:srgbClr val="333399"/>
                </a:solidFill>
              </a:rPr>
              <a:t> </a:t>
            </a:r>
            <a:r>
              <a:rPr sz="1600" spc="-8" dirty="0">
                <a:solidFill>
                  <a:srgbClr val="333399"/>
                </a:solidFill>
              </a:rPr>
              <a:t>network-example</a:t>
            </a:r>
            <a:endParaRPr sz="1600"/>
          </a:p>
        </p:txBody>
      </p:sp>
      <p:sp>
        <p:nvSpPr>
          <p:cNvPr id="3" name="object 3"/>
          <p:cNvSpPr txBox="1"/>
          <p:nvPr/>
        </p:nvSpPr>
        <p:spPr>
          <a:xfrm>
            <a:off x="254221" y="862175"/>
            <a:ext cx="4185907" cy="1695145"/>
          </a:xfrm>
          <a:prstGeom prst="rect">
            <a:avLst/>
          </a:prstGeom>
        </p:spPr>
        <p:txBody>
          <a:bodyPr vert="horz" wrap="square" lIns="0" tIns="15051" rIns="0" bIns="0" rtlCol="0">
            <a:spAutoFit/>
          </a:bodyPr>
          <a:lstStyle/>
          <a:p>
            <a:pPr marL="6405" marR="2562" indent="50596">
              <a:lnSpc>
                <a:spcPts val="1488"/>
              </a:lnSpc>
              <a:spcBef>
                <a:spcPts val="119"/>
              </a:spcBef>
              <a:tabLst>
                <a:tab pos="771756" algn="l"/>
              </a:tabLst>
            </a:pPr>
            <a:r>
              <a:rPr sz="1300" spc="-3" dirty="0">
                <a:latin typeface="Tahoma"/>
                <a:cs typeface="Tahoma"/>
              </a:rPr>
              <a:t>A</a:t>
            </a:r>
            <a:r>
              <a:rPr sz="1300" dirty="0">
                <a:latin typeface="Tahoma"/>
                <a:cs typeface="Tahoma"/>
              </a:rPr>
              <a:t> </a:t>
            </a:r>
            <a:r>
              <a:rPr sz="1300" spc="-5" dirty="0">
                <a:latin typeface="Tahoma"/>
                <a:cs typeface="Tahoma"/>
              </a:rPr>
              <a:t>Hamming</a:t>
            </a:r>
            <a:r>
              <a:rPr sz="1300" spc="18" dirty="0">
                <a:latin typeface="Tahoma"/>
                <a:cs typeface="Tahoma"/>
              </a:rPr>
              <a:t> </a:t>
            </a:r>
            <a:r>
              <a:rPr sz="1300" spc="-3" dirty="0">
                <a:latin typeface="Tahoma"/>
                <a:cs typeface="Tahoma"/>
              </a:rPr>
              <a:t>net</a:t>
            </a:r>
            <a:r>
              <a:rPr sz="1300" spc="10" dirty="0">
                <a:latin typeface="Tahoma"/>
                <a:cs typeface="Tahoma"/>
              </a:rPr>
              <a:t> </a:t>
            </a:r>
            <a:r>
              <a:rPr sz="1300" spc="-3" dirty="0">
                <a:latin typeface="Tahoma"/>
                <a:cs typeface="Tahoma"/>
              </a:rPr>
              <a:t>to</a:t>
            </a:r>
            <a:r>
              <a:rPr sz="1300" spc="8" dirty="0">
                <a:latin typeface="Tahoma"/>
                <a:cs typeface="Tahoma"/>
              </a:rPr>
              <a:t> </a:t>
            </a:r>
            <a:r>
              <a:rPr sz="1300" spc="-5" dirty="0">
                <a:latin typeface="Tahoma"/>
                <a:cs typeface="Tahoma"/>
              </a:rPr>
              <a:t>cluster</a:t>
            </a:r>
            <a:r>
              <a:rPr sz="1300" spc="-3" dirty="0">
                <a:latin typeface="Tahoma"/>
                <a:cs typeface="Tahoma"/>
              </a:rPr>
              <a:t> </a:t>
            </a:r>
            <a:r>
              <a:rPr sz="1300" spc="-5" dirty="0">
                <a:latin typeface="Tahoma"/>
                <a:cs typeface="Tahoma"/>
              </a:rPr>
              <a:t>four</a:t>
            </a:r>
            <a:r>
              <a:rPr sz="1300" spc="15" dirty="0">
                <a:latin typeface="Tahoma"/>
                <a:cs typeface="Tahoma"/>
              </a:rPr>
              <a:t> </a:t>
            </a:r>
            <a:r>
              <a:rPr sz="1300" spc="-3" dirty="0">
                <a:latin typeface="Tahoma"/>
                <a:cs typeface="Tahoma"/>
              </a:rPr>
              <a:t>vectors</a:t>
            </a:r>
            <a:r>
              <a:rPr sz="1300" spc="8" dirty="0">
                <a:latin typeface="Tahoma"/>
                <a:cs typeface="Tahoma"/>
              </a:rPr>
              <a:t> </a:t>
            </a:r>
            <a:r>
              <a:rPr sz="1300" spc="-3" dirty="0">
                <a:latin typeface="Tahoma"/>
                <a:cs typeface="Tahoma"/>
              </a:rPr>
              <a:t>Given</a:t>
            </a:r>
            <a:r>
              <a:rPr sz="1300" spc="3" dirty="0">
                <a:latin typeface="Tahoma"/>
                <a:cs typeface="Tahoma"/>
              </a:rPr>
              <a:t> </a:t>
            </a:r>
            <a:r>
              <a:rPr sz="1300" spc="-5" dirty="0">
                <a:latin typeface="Tahoma"/>
                <a:cs typeface="Tahoma"/>
              </a:rPr>
              <a:t>the</a:t>
            </a:r>
            <a:r>
              <a:rPr sz="1300" spc="8" dirty="0">
                <a:latin typeface="Tahoma"/>
                <a:cs typeface="Tahoma"/>
              </a:rPr>
              <a:t> </a:t>
            </a:r>
            <a:r>
              <a:rPr sz="1300" spc="-3" dirty="0">
                <a:latin typeface="Tahoma"/>
                <a:cs typeface="Tahoma"/>
              </a:rPr>
              <a:t>exemplar </a:t>
            </a:r>
            <a:r>
              <a:rPr sz="1300" spc="-386" dirty="0">
                <a:latin typeface="Tahoma"/>
                <a:cs typeface="Tahoma"/>
              </a:rPr>
              <a:t> </a:t>
            </a:r>
            <a:r>
              <a:rPr sz="1300" spc="-3" dirty="0">
                <a:latin typeface="Tahoma"/>
                <a:cs typeface="Tahoma"/>
              </a:rPr>
              <a:t>vectors:	</a:t>
            </a:r>
            <a:r>
              <a:rPr sz="1300" dirty="0">
                <a:latin typeface="Tahoma"/>
                <a:cs typeface="Tahoma"/>
              </a:rPr>
              <a:t>e(1)</a:t>
            </a:r>
            <a:r>
              <a:rPr sz="1300" spc="3" dirty="0">
                <a:latin typeface="Tahoma"/>
                <a:cs typeface="Tahoma"/>
              </a:rPr>
              <a:t> </a:t>
            </a:r>
            <a:r>
              <a:rPr sz="1300" spc="-3" dirty="0">
                <a:latin typeface="Tahoma"/>
                <a:cs typeface="Tahoma"/>
              </a:rPr>
              <a:t>=</a:t>
            </a:r>
            <a:r>
              <a:rPr sz="1300" spc="8" dirty="0">
                <a:latin typeface="Tahoma"/>
                <a:cs typeface="Tahoma"/>
              </a:rPr>
              <a:t> </a:t>
            </a:r>
            <a:r>
              <a:rPr sz="1300" dirty="0">
                <a:latin typeface="Tahoma"/>
                <a:cs typeface="Tahoma"/>
              </a:rPr>
              <a:t>(1,</a:t>
            </a:r>
            <a:r>
              <a:rPr sz="1300" spc="-5" dirty="0">
                <a:latin typeface="Tahoma"/>
                <a:cs typeface="Tahoma"/>
              </a:rPr>
              <a:t> </a:t>
            </a:r>
            <a:r>
              <a:rPr sz="1300" dirty="0">
                <a:latin typeface="Tahoma"/>
                <a:cs typeface="Tahoma"/>
              </a:rPr>
              <a:t>-1,</a:t>
            </a:r>
            <a:r>
              <a:rPr sz="1300" spc="5" dirty="0">
                <a:latin typeface="Tahoma"/>
                <a:cs typeface="Tahoma"/>
              </a:rPr>
              <a:t> </a:t>
            </a:r>
            <a:r>
              <a:rPr sz="1300" dirty="0">
                <a:latin typeface="Tahoma"/>
                <a:cs typeface="Tahoma"/>
              </a:rPr>
              <a:t>-1,</a:t>
            </a:r>
            <a:r>
              <a:rPr sz="1300" spc="5" dirty="0">
                <a:latin typeface="Tahoma"/>
                <a:cs typeface="Tahoma"/>
              </a:rPr>
              <a:t> </a:t>
            </a:r>
            <a:r>
              <a:rPr sz="1300" dirty="0">
                <a:latin typeface="Tahoma"/>
                <a:cs typeface="Tahoma"/>
              </a:rPr>
              <a:t>-1, </a:t>
            </a:r>
            <a:r>
              <a:rPr sz="1300" spc="-3" dirty="0">
                <a:latin typeface="Tahoma"/>
                <a:cs typeface="Tahoma"/>
              </a:rPr>
              <a:t>),</a:t>
            </a:r>
            <a:r>
              <a:rPr sz="1300" spc="5" dirty="0">
                <a:latin typeface="Tahoma"/>
                <a:cs typeface="Tahoma"/>
              </a:rPr>
              <a:t> </a:t>
            </a:r>
            <a:r>
              <a:rPr sz="1300" spc="-3" dirty="0">
                <a:latin typeface="Tahoma"/>
                <a:cs typeface="Tahoma"/>
              </a:rPr>
              <a:t>e(2)</a:t>
            </a:r>
            <a:r>
              <a:rPr sz="1300" spc="5" dirty="0">
                <a:latin typeface="Tahoma"/>
                <a:cs typeface="Tahoma"/>
              </a:rPr>
              <a:t> </a:t>
            </a:r>
            <a:r>
              <a:rPr sz="1300" spc="-3" dirty="0">
                <a:latin typeface="Tahoma"/>
                <a:cs typeface="Tahoma"/>
              </a:rPr>
              <a:t>=</a:t>
            </a:r>
            <a:r>
              <a:rPr sz="1300" spc="5" dirty="0">
                <a:latin typeface="Tahoma"/>
                <a:cs typeface="Tahoma"/>
              </a:rPr>
              <a:t> </a:t>
            </a:r>
            <a:r>
              <a:rPr sz="1300" dirty="0">
                <a:latin typeface="Tahoma"/>
                <a:cs typeface="Tahoma"/>
              </a:rPr>
              <a:t>(-1,</a:t>
            </a:r>
            <a:r>
              <a:rPr sz="1300" spc="5" dirty="0">
                <a:latin typeface="Tahoma"/>
                <a:cs typeface="Tahoma"/>
              </a:rPr>
              <a:t> </a:t>
            </a:r>
            <a:r>
              <a:rPr sz="1300" dirty="0">
                <a:latin typeface="Tahoma"/>
                <a:cs typeface="Tahoma"/>
              </a:rPr>
              <a:t>-1,</a:t>
            </a:r>
            <a:r>
              <a:rPr sz="1300" spc="-3" dirty="0">
                <a:latin typeface="Tahoma"/>
                <a:cs typeface="Tahoma"/>
              </a:rPr>
              <a:t> </a:t>
            </a:r>
            <a:r>
              <a:rPr sz="1300" dirty="0">
                <a:latin typeface="Tahoma"/>
                <a:cs typeface="Tahoma"/>
              </a:rPr>
              <a:t>-1,</a:t>
            </a:r>
            <a:r>
              <a:rPr sz="1300" spc="3" dirty="0">
                <a:latin typeface="Tahoma"/>
                <a:cs typeface="Tahoma"/>
              </a:rPr>
              <a:t> </a:t>
            </a:r>
            <a:r>
              <a:rPr sz="1300" dirty="0">
                <a:latin typeface="Tahoma"/>
                <a:cs typeface="Tahoma"/>
              </a:rPr>
              <a:t>1)</a:t>
            </a:r>
            <a:endParaRPr sz="1300">
              <a:latin typeface="Tahoma"/>
              <a:cs typeface="Tahoma"/>
            </a:endParaRPr>
          </a:p>
          <a:p>
            <a:pPr>
              <a:spcBef>
                <a:spcPts val="28"/>
              </a:spcBef>
            </a:pPr>
            <a:endParaRPr sz="2200">
              <a:latin typeface="Tahoma"/>
              <a:cs typeface="Tahoma"/>
            </a:endParaRPr>
          </a:p>
          <a:p>
            <a:pPr marL="6405" marR="179970"/>
            <a:r>
              <a:rPr sz="1200" dirty="0">
                <a:latin typeface="Tahoma"/>
                <a:cs typeface="Tahoma"/>
              </a:rPr>
              <a:t>Using </a:t>
            </a:r>
            <a:r>
              <a:rPr sz="1200" spc="-3" dirty="0">
                <a:latin typeface="Tahoma"/>
                <a:cs typeface="Tahoma"/>
              </a:rPr>
              <a:t>the Hamming </a:t>
            </a:r>
            <a:r>
              <a:rPr sz="1200" dirty="0">
                <a:latin typeface="Tahoma"/>
                <a:cs typeface="Tahoma"/>
              </a:rPr>
              <a:t>net </a:t>
            </a:r>
            <a:r>
              <a:rPr sz="1200" spc="-3" dirty="0">
                <a:latin typeface="Tahoma"/>
                <a:cs typeface="Tahoma"/>
              </a:rPr>
              <a:t>to find the </a:t>
            </a:r>
            <a:r>
              <a:rPr sz="1200" spc="-5" dirty="0">
                <a:latin typeface="Tahoma"/>
                <a:cs typeface="Tahoma"/>
              </a:rPr>
              <a:t>exemplar </a:t>
            </a:r>
            <a:r>
              <a:rPr sz="1200" spc="-3" dirty="0">
                <a:latin typeface="Tahoma"/>
                <a:cs typeface="Tahoma"/>
              </a:rPr>
              <a:t>that </a:t>
            </a:r>
            <a:r>
              <a:rPr sz="1200" dirty="0">
                <a:latin typeface="Tahoma"/>
                <a:cs typeface="Tahoma"/>
              </a:rPr>
              <a:t>is </a:t>
            </a:r>
            <a:r>
              <a:rPr sz="1200" spc="-3" dirty="0">
                <a:latin typeface="Tahoma"/>
                <a:cs typeface="Tahoma"/>
              </a:rPr>
              <a:t>closest </a:t>
            </a:r>
            <a:r>
              <a:rPr sz="1200" spc="-371" dirty="0">
                <a:latin typeface="Tahoma"/>
                <a:cs typeface="Tahoma"/>
              </a:rPr>
              <a:t> </a:t>
            </a:r>
            <a:r>
              <a:rPr sz="1200" spc="-3" dirty="0">
                <a:latin typeface="Tahoma"/>
                <a:cs typeface="Tahoma"/>
              </a:rPr>
              <a:t>to</a:t>
            </a:r>
            <a:r>
              <a:rPr sz="1200" spc="-10" dirty="0">
                <a:latin typeface="Tahoma"/>
                <a:cs typeface="Tahoma"/>
              </a:rPr>
              <a:t> </a:t>
            </a:r>
            <a:r>
              <a:rPr sz="1200" spc="-3" dirty="0">
                <a:latin typeface="Tahoma"/>
                <a:cs typeface="Tahoma"/>
              </a:rPr>
              <a:t>each</a:t>
            </a:r>
            <a:r>
              <a:rPr sz="1200" spc="5" dirty="0">
                <a:latin typeface="Tahoma"/>
                <a:cs typeface="Tahoma"/>
              </a:rPr>
              <a:t> </a:t>
            </a:r>
            <a:r>
              <a:rPr sz="1200" dirty="0">
                <a:latin typeface="Tahoma"/>
                <a:cs typeface="Tahoma"/>
              </a:rPr>
              <a:t>of</a:t>
            </a:r>
            <a:r>
              <a:rPr sz="1200" spc="-8" dirty="0">
                <a:latin typeface="Tahoma"/>
                <a:cs typeface="Tahoma"/>
              </a:rPr>
              <a:t> </a:t>
            </a:r>
            <a:r>
              <a:rPr sz="1200" spc="-3" dirty="0">
                <a:latin typeface="Tahoma"/>
                <a:cs typeface="Tahoma"/>
              </a:rPr>
              <a:t>the </a:t>
            </a:r>
            <a:r>
              <a:rPr sz="1200" dirty="0">
                <a:latin typeface="Tahoma"/>
                <a:cs typeface="Tahoma"/>
              </a:rPr>
              <a:t>bipolar</a:t>
            </a:r>
            <a:r>
              <a:rPr sz="1200" spc="-15" dirty="0">
                <a:latin typeface="Tahoma"/>
                <a:cs typeface="Tahoma"/>
              </a:rPr>
              <a:t> </a:t>
            </a:r>
            <a:r>
              <a:rPr sz="1200" dirty="0">
                <a:latin typeface="Tahoma"/>
                <a:cs typeface="Tahoma"/>
              </a:rPr>
              <a:t>input</a:t>
            </a:r>
            <a:r>
              <a:rPr sz="1200" spc="-8" dirty="0">
                <a:latin typeface="Tahoma"/>
                <a:cs typeface="Tahoma"/>
              </a:rPr>
              <a:t> </a:t>
            </a:r>
            <a:r>
              <a:rPr sz="1200" spc="-5" dirty="0">
                <a:latin typeface="Tahoma"/>
                <a:cs typeface="Tahoma"/>
              </a:rPr>
              <a:t>pattern:</a:t>
            </a:r>
            <a:endParaRPr sz="1200">
              <a:latin typeface="Tahoma"/>
              <a:cs typeface="Tahoma"/>
            </a:endParaRPr>
          </a:p>
          <a:p>
            <a:pPr>
              <a:spcBef>
                <a:spcPts val="28"/>
              </a:spcBef>
            </a:pPr>
            <a:endParaRPr sz="1200">
              <a:latin typeface="Tahoma"/>
              <a:cs typeface="Tahoma"/>
            </a:endParaRPr>
          </a:p>
          <a:p>
            <a:pPr marL="6405">
              <a:spcBef>
                <a:spcPts val="3"/>
              </a:spcBef>
            </a:pPr>
            <a:r>
              <a:rPr sz="1200" dirty="0">
                <a:latin typeface="Tahoma"/>
                <a:cs typeface="Tahoma"/>
              </a:rPr>
              <a:t>(1,</a:t>
            </a:r>
            <a:r>
              <a:rPr sz="1200" spc="-3" dirty="0">
                <a:latin typeface="Tahoma"/>
                <a:cs typeface="Tahoma"/>
              </a:rPr>
              <a:t> </a:t>
            </a:r>
            <a:r>
              <a:rPr sz="1200" dirty="0">
                <a:latin typeface="Tahoma"/>
                <a:cs typeface="Tahoma"/>
              </a:rPr>
              <a:t>1,</a:t>
            </a:r>
            <a:r>
              <a:rPr sz="1200" spc="5" dirty="0">
                <a:latin typeface="Tahoma"/>
                <a:cs typeface="Tahoma"/>
              </a:rPr>
              <a:t> </a:t>
            </a:r>
            <a:r>
              <a:rPr sz="1200" spc="-3" dirty="0">
                <a:latin typeface="Tahoma"/>
                <a:cs typeface="Tahoma"/>
              </a:rPr>
              <a:t>-1, -1),</a:t>
            </a:r>
            <a:r>
              <a:rPr sz="1200" spc="3" dirty="0">
                <a:latin typeface="Tahoma"/>
                <a:cs typeface="Tahoma"/>
              </a:rPr>
              <a:t> </a:t>
            </a:r>
            <a:r>
              <a:rPr sz="1200" spc="-3" dirty="0">
                <a:latin typeface="Tahoma"/>
                <a:cs typeface="Tahoma"/>
              </a:rPr>
              <a:t>(1,</a:t>
            </a:r>
            <a:r>
              <a:rPr sz="1200" spc="5" dirty="0">
                <a:latin typeface="Tahoma"/>
                <a:cs typeface="Tahoma"/>
              </a:rPr>
              <a:t> </a:t>
            </a:r>
            <a:r>
              <a:rPr sz="1200" dirty="0">
                <a:latin typeface="Tahoma"/>
                <a:cs typeface="Tahoma"/>
              </a:rPr>
              <a:t>-1,</a:t>
            </a:r>
            <a:r>
              <a:rPr sz="1200" spc="-3" dirty="0">
                <a:latin typeface="Tahoma"/>
                <a:cs typeface="Tahoma"/>
              </a:rPr>
              <a:t> -1, -1),</a:t>
            </a:r>
            <a:r>
              <a:rPr sz="1200" spc="3" dirty="0">
                <a:latin typeface="Tahoma"/>
                <a:cs typeface="Tahoma"/>
              </a:rPr>
              <a:t> </a:t>
            </a:r>
            <a:r>
              <a:rPr sz="1200" dirty="0">
                <a:latin typeface="Tahoma"/>
                <a:cs typeface="Tahoma"/>
              </a:rPr>
              <a:t>(-1,</a:t>
            </a:r>
            <a:r>
              <a:rPr sz="1200" spc="8" dirty="0">
                <a:latin typeface="Tahoma"/>
                <a:cs typeface="Tahoma"/>
              </a:rPr>
              <a:t> </a:t>
            </a:r>
            <a:r>
              <a:rPr sz="1200" spc="-3" dirty="0">
                <a:latin typeface="Tahoma"/>
                <a:cs typeface="Tahoma"/>
              </a:rPr>
              <a:t>-1, -1, 1),</a:t>
            </a:r>
            <a:r>
              <a:rPr sz="1200" spc="3" dirty="0">
                <a:latin typeface="Tahoma"/>
                <a:cs typeface="Tahoma"/>
              </a:rPr>
              <a:t> </a:t>
            </a:r>
            <a:r>
              <a:rPr sz="1200" dirty="0">
                <a:latin typeface="Tahoma"/>
                <a:cs typeface="Tahoma"/>
              </a:rPr>
              <a:t>and (-1,</a:t>
            </a:r>
            <a:r>
              <a:rPr sz="1200" spc="-3" dirty="0">
                <a:latin typeface="Tahoma"/>
                <a:cs typeface="Tahoma"/>
              </a:rPr>
              <a:t> -1, 1,</a:t>
            </a:r>
            <a:r>
              <a:rPr sz="1200" spc="5" dirty="0">
                <a:latin typeface="Tahoma"/>
                <a:cs typeface="Tahoma"/>
              </a:rPr>
              <a:t> </a:t>
            </a:r>
            <a:r>
              <a:rPr sz="1200" spc="-3" dirty="0">
                <a:latin typeface="Tahoma"/>
                <a:cs typeface="Tahoma"/>
              </a:rPr>
              <a:t>1)</a:t>
            </a:r>
            <a:endParaRPr sz="1200">
              <a:latin typeface="Tahoma"/>
              <a:cs typeface="Tahom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844" y="730603"/>
            <a:ext cx="3568986" cy="2427139"/>
          </a:xfrm>
          <a:prstGeom prst="rect">
            <a:avLst/>
          </a:prstGeom>
        </p:spPr>
      </p:pic>
      <p:sp>
        <p:nvSpPr>
          <p:cNvPr id="3" name="object 3"/>
          <p:cNvSpPr txBox="1">
            <a:spLocks noGrp="1"/>
          </p:cNvSpPr>
          <p:nvPr>
            <p:ph type="title"/>
          </p:nvPr>
        </p:nvSpPr>
        <p:spPr>
          <a:xfrm>
            <a:off x="231786" y="341653"/>
            <a:ext cx="2495537"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Hamming</a:t>
            </a:r>
            <a:r>
              <a:rPr sz="1600" spc="-5" dirty="0">
                <a:solidFill>
                  <a:srgbClr val="333399"/>
                </a:solidFill>
              </a:rPr>
              <a:t> </a:t>
            </a:r>
            <a:r>
              <a:rPr sz="1600" spc="-8" dirty="0">
                <a:solidFill>
                  <a:srgbClr val="333399"/>
                </a:solidFill>
              </a:rPr>
              <a:t>network-example</a:t>
            </a:r>
            <a:endParaRPr sz="160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1721" y="769055"/>
            <a:ext cx="3303905" cy="2350234"/>
          </a:xfrm>
          <a:prstGeom prst="rect">
            <a:avLst/>
          </a:prstGeom>
        </p:spPr>
      </p:pic>
      <p:sp>
        <p:nvSpPr>
          <p:cNvPr id="3" name="object 3"/>
          <p:cNvSpPr txBox="1">
            <a:spLocks noGrp="1"/>
          </p:cNvSpPr>
          <p:nvPr>
            <p:ph type="title"/>
          </p:nvPr>
        </p:nvSpPr>
        <p:spPr>
          <a:xfrm>
            <a:off x="231786" y="341653"/>
            <a:ext cx="2495537"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Hamming</a:t>
            </a:r>
            <a:r>
              <a:rPr sz="1600" spc="-5" dirty="0">
                <a:solidFill>
                  <a:srgbClr val="333399"/>
                </a:solidFill>
              </a:rPr>
              <a:t> </a:t>
            </a:r>
            <a:r>
              <a:rPr sz="1600" spc="-8" dirty="0">
                <a:solidFill>
                  <a:srgbClr val="333399"/>
                </a:solidFill>
              </a:rPr>
              <a:t>network-example</a:t>
            </a:r>
            <a:endParaRPr sz="16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1009" y="769056"/>
            <a:ext cx="3597415" cy="2338698"/>
          </a:xfrm>
          <a:prstGeom prst="rect">
            <a:avLst/>
          </a:prstGeom>
        </p:spPr>
      </p:pic>
      <p:sp>
        <p:nvSpPr>
          <p:cNvPr id="3" name="object 3"/>
          <p:cNvSpPr txBox="1">
            <a:spLocks noGrp="1"/>
          </p:cNvSpPr>
          <p:nvPr>
            <p:ph type="title"/>
          </p:nvPr>
        </p:nvSpPr>
        <p:spPr>
          <a:xfrm>
            <a:off x="231786" y="341653"/>
            <a:ext cx="2495537"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Hamming</a:t>
            </a:r>
            <a:r>
              <a:rPr sz="1600" spc="-5" dirty="0">
                <a:solidFill>
                  <a:srgbClr val="333399"/>
                </a:solidFill>
              </a:rPr>
              <a:t> </a:t>
            </a:r>
            <a:r>
              <a:rPr sz="1600" spc="-8" dirty="0">
                <a:solidFill>
                  <a:srgbClr val="333399"/>
                </a:solidFill>
              </a:rPr>
              <a:t>network-example</a:t>
            </a:r>
            <a:endParaRPr sz="16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9427" y="730603"/>
            <a:ext cx="3728034" cy="2427139"/>
          </a:xfrm>
          <a:prstGeom prst="rect">
            <a:avLst/>
          </a:prstGeom>
        </p:spPr>
      </p:pic>
      <p:sp>
        <p:nvSpPr>
          <p:cNvPr id="3" name="object 3"/>
          <p:cNvSpPr txBox="1">
            <a:spLocks noGrp="1"/>
          </p:cNvSpPr>
          <p:nvPr>
            <p:ph type="title"/>
          </p:nvPr>
        </p:nvSpPr>
        <p:spPr>
          <a:xfrm>
            <a:off x="231786" y="341653"/>
            <a:ext cx="2495537"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Hamming</a:t>
            </a:r>
            <a:r>
              <a:rPr sz="1600" spc="-5" dirty="0">
                <a:solidFill>
                  <a:srgbClr val="333399"/>
                </a:solidFill>
              </a:rPr>
              <a:t> </a:t>
            </a:r>
            <a:r>
              <a:rPr sz="1600" spc="-8" dirty="0">
                <a:solidFill>
                  <a:srgbClr val="333399"/>
                </a:solidFill>
              </a:rPr>
              <a:t>network-example</a:t>
            </a:r>
            <a:endParaRPr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923" y="807508"/>
            <a:ext cx="4149090" cy="2237183"/>
          </a:xfrm>
          <a:prstGeom prst="rect">
            <a:avLst/>
          </a:prstGeom>
        </p:spPr>
      </p:pic>
      <p:sp>
        <p:nvSpPr>
          <p:cNvPr id="3" name="object 3"/>
          <p:cNvSpPr txBox="1">
            <a:spLocks noGrp="1"/>
          </p:cNvSpPr>
          <p:nvPr>
            <p:ph type="title"/>
          </p:nvPr>
        </p:nvSpPr>
        <p:spPr>
          <a:xfrm>
            <a:off x="270203" y="341653"/>
            <a:ext cx="1098100"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Mexican</a:t>
            </a:r>
            <a:r>
              <a:rPr sz="1600" spc="-40" dirty="0">
                <a:solidFill>
                  <a:srgbClr val="333399"/>
                </a:solidFill>
              </a:rPr>
              <a:t> </a:t>
            </a:r>
            <a:r>
              <a:rPr sz="1600" dirty="0">
                <a:solidFill>
                  <a:srgbClr val="333399"/>
                </a:solidFill>
              </a:rPr>
              <a:t>hat</a:t>
            </a:r>
            <a:endParaRPr sz="16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9427" y="692150"/>
            <a:ext cx="3699605" cy="2430985"/>
          </a:xfrm>
          <a:prstGeom prst="rect">
            <a:avLst/>
          </a:prstGeom>
        </p:spPr>
      </p:pic>
      <p:sp>
        <p:nvSpPr>
          <p:cNvPr id="3" name="object 3"/>
          <p:cNvSpPr txBox="1">
            <a:spLocks noGrp="1"/>
          </p:cNvSpPr>
          <p:nvPr>
            <p:ph type="title"/>
          </p:nvPr>
        </p:nvSpPr>
        <p:spPr>
          <a:xfrm>
            <a:off x="231786" y="341653"/>
            <a:ext cx="2495537" cy="253012"/>
          </a:xfrm>
          <a:prstGeom prst="rect">
            <a:avLst/>
          </a:prstGeom>
        </p:spPr>
        <p:txBody>
          <a:bodyPr vert="horz" wrap="square" lIns="0" tIns="6725" rIns="0" bIns="0" rtlCol="0">
            <a:spAutoFit/>
          </a:bodyPr>
          <a:lstStyle/>
          <a:p>
            <a:pPr marL="6405">
              <a:spcBef>
                <a:spcPts val="53"/>
              </a:spcBef>
            </a:pPr>
            <a:r>
              <a:rPr sz="1600" spc="-3" dirty="0">
                <a:solidFill>
                  <a:srgbClr val="333399"/>
                </a:solidFill>
              </a:rPr>
              <a:t>Hamming</a:t>
            </a:r>
            <a:r>
              <a:rPr sz="1600" spc="-5" dirty="0">
                <a:solidFill>
                  <a:srgbClr val="333399"/>
                </a:solidFill>
              </a:rPr>
              <a:t> </a:t>
            </a:r>
            <a:r>
              <a:rPr sz="1600" spc="-8" dirty="0">
                <a:solidFill>
                  <a:srgbClr val="333399"/>
                </a:solidFill>
              </a:rPr>
              <a:t>network-example</a:t>
            </a:r>
            <a:endParaRPr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4611</Words>
  <Application>Microsoft Office PowerPoint</Application>
  <PresentationFormat>Custom</PresentationFormat>
  <Paragraphs>1135</Paragraphs>
  <Slides>90</Slides>
  <Notes>13</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Slide 1</vt:lpstr>
      <vt:lpstr>What is competition in neural networks?</vt:lpstr>
      <vt:lpstr>Why is competition necessary?</vt:lpstr>
      <vt:lpstr>Characteristics of competitive learning</vt:lpstr>
      <vt:lpstr>Criteria for competitive learning I</vt:lpstr>
      <vt:lpstr>Criteria for competitive learning II</vt:lpstr>
      <vt:lpstr>Slide 7</vt:lpstr>
      <vt:lpstr>Mexican hat</vt:lpstr>
      <vt:lpstr>Mexican hat</vt:lpstr>
      <vt:lpstr>Mexican hat- Algorithm</vt:lpstr>
      <vt:lpstr>Mexican hat- Algorithm</vt:lpstr>
      <vt:lpstr>Mexican hat- Algorithm</vt:lpstr>
      <vt:lpstr>Mexican hat- Example</vt:lpstr>
      <vt:lpstr>Mexican hat- Example</vt:lpstr>
      <vt:lpstr>Mexican hat- Example</vt:lpstr>
      <vt:lpstr>Mexican hat- Example</vt:lpstr>
      <vt:lpstr>Mexican hat- Example</vt:lpstr>
      <vt:lpstr>Mexican hat- Example</vt:lpstr>
      <vt:lpstr>The Mexican Hat Function of Lateral Connection</vt:lpstr>
      <vt:lpstr>Slide 20</vt:lpstr>
      <vt:lpstr>Slide 21</vt:lpstr>
      <vt:lpstr>Slide 22</vt:lpstr>
      <vt:lpstr>Slide 23</vt:lpstr>
      <vt:lpstr>Slide 24</vt:lpstr>
      <vt:lpstr>Slide 25</vt:lpstr>
      <vt:lpstr>Self Organized Map (SOM)</vt:lpstr>
      <vt:lpstr>SOM: Inspiration</vt:lpstr>
      <vt:lpstr>SOM: Inspiration</vt:lpstr>
      <vt:lpstr>SOM: Inspiration</vt:lpstr>
      <vt:lpstr>SOM-Structure</vt:lpstr>
      <vt:lpstr>SOM-Structure</vt:lpstr>
      <vt:lpstr>SOM- Concept</vt:lpstr>
      <vt:lpstr>SOM -Algorithm</vt:lpstr>
      <vt:lpstr>SOM –Algorithm (Competition)</vt:lpstr>
      <vt:lpstr>SOM –Algorithm (Cooperation)</vt:lpstr>
      <vt:lpstr>SOM- Neighborhood definition</vt:lpstr>
      <vt:lpstr>Neighbourhood</vt:lpstr>
      <vt:lpstr>Common Neighbourhood functions</vt:lpstr>
      <vt:lpstr>SOM- Adaptation</vt:lpstr>
      <vt:lpstr>SOM-Example</vt:lpstr>
      <vt:lpstr>SOM-Example</vt:lpstr>
      <vt:lpstr>SOM-Example</vt:lpstr>
      <vt:lpstr>SOM-Example</vt:lpstr>
      <vt:lpstr>SOM-Example</vt:lpstr>
      <vt:lpstr>SOM-Example</vt:lpstr>
      <vt:lpstr>SOM-Example</vt:lpstr>
      <vt:lpstr>SOM-Example</vt:lpstr>
      <vt:lpstr>SOM-Example</vt:lpstr>
      <vt:lpstr>SOM-Example</vt:lpstr>
      <vt:lpstr>SOM-Example</vt:lpstr>
      <vt:lpstr>SOM-Example</vt:lpstr>
      <vt:lpstr>SOM-Example</vt:lpstr>
      <vt:lpstr>Slide 53</vt:lpstr>
      <vt:lpstr>SOM-Example</vt:lpstr>
      <vt:lpstr>SOM-Example</vt:lpstr>
      <vt:lpstr>What is self-organising feature map?</vt:lpstr>
      <vt:lpstr>Slide 57</vt:lpstr>
      <vt:lpstr>The Kohonen Network</vt:lpstr>
      <vt:lpstr>Architecture of Kohonen Network</vt:lpstr>
      <vt:lpstr>Slide 60</vt:lpstr>
      <vt:lpstr>Application</vt:lpstr>
      <vt:lpstr>Application</vt:lpstr>
      <vt:lpstr>Application</vt:lpstr>
      <vt:lpstr>Clustering</vt:lpstr>
      <vt:lpstr>K-means</vt:lpstr>
      <vt:lpstr>Optimization of K-means</vt:lpstr>
      <vt:lpstr>Algorithm</vt:lpstr>
      <vt:lpstr>Clustering and vector quantization I</vt:lpstr>
      <vt:lpstr>Clustering and vector quantization II</vt:lpstr>
      <vt:lpstr>Slide 70</vt:lpstr>
      <vt:lpstr>Motivation</vt:lpstr>
      <vt:lpstr>Main Idea of VQ</vt:lpstr>
      <vt:lpstr>Illustration of Gain from VQ: Real Speech Data</vt:lpstr>
      <vt:lpstr>Slide 74</vt:lpstr>
      <vt:lpstr>Forming Vectors</vt:lpstr>
      <vt:lpstr>Designing VQ</vt:lpstr>
      <vt:lpstr>Structure of a VQ</vt:lpstr>
      <vt:lpstr>Example</vt:lpstr>
      <vt:lpstr>Encoder &amp; Decoder Operation</vt:lpstr>
      <vt:lpstr>Complexity of VQ</vt:lpstr>
      <vt:lpstr>VQ Rate &amp; Performance vs. Rate</vt:lpstr>
      <vt:lpstr>Slide 82</vt:lpstr>
      <vt:lpstr>Hamming Network</vt:lpstr>
      <vt:lpstr>Hamming Network</vt:lpstr>
      <vt:lpstr>Hamming network-example</vt:lpstr>
      <vt:lpstr>Hamming network-example</vt:lpstr>
      <vt:lpstr>Hamming network-example</vt:lpstr>
      <vt:lpstr>Hamming network-example</vt:lpstr>
      <vt:lpstr>Hamming network-example</vt:lpstr>
      <vt:lpstr>Hamming network-example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Competitive learning, clustering, and self-organizing maps</dc:title>
  <dc:creator>António R. C. Paiva</dc:creator>
  <cp:lastModifiedBy>Admin</cp:lastModifiedBy>
  <cp:revision>17</cp:revision>
  <dcterms:created xsi:type="dcterms:W3CDTF">2022-05-28T07:26:22Z</dcterms:created>
  <dcterms:modified xsi:type="dcterms:W3CDTF">2024-02-09T08:42:47Z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2010-04-19T00:00:00Z</vt:filetime>
  </property>
  <property fmtid="{D5CDD505-2E9C-101B-9397-08002B2CF9AE}" pid="3" name="Creator">
    <vt:lpwstr>LaTeX with beamer class version 3.07</vt:lpwstr>
  </property>
  <property fmtid="{D5CDD505-2E9C-101B-9397-08002B2CF9AE}" pid="4" name="LastSaved">
    <vt:filetime>2022-05-28T00:00:00Z</vt:filetime>
  </property>
</Properties>
</file>