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ED0C22F-FBF3-4740-81AE-DB983F9D221F}" type="datetimeFigureOut">
              <a:rPr lang="en-IN" smtClean="0"/>
              <a:t>21-08-2023</a:t>
            </a:fld>
            <a:endParaRPr lang="en-IN"/>
          </a:p>
        </p:txBody>
      </p:sp>
      <p:sp>
        <p:nvSpPr>
          <p:cNvPr id="8" name="Slide Number Placeholder 7"/>
          <p:cNvSpPr>
            <a:spLocks noGrp="1"/>
          </p:cNvSpPr>
          <p:nvPr>
            <p:ph type="sldNum" sz="quarter" idx="11"/>
          </p:nvPr>
        </p:nvSpPr>
        <p:spPr/>
        <p:txBody>
          <a:bodyPr/>
          <a:lstStyle/>
          <a:p>
            <a:fld id="{DFCCF19F-3018-431F-AC8B-F5A1E1CA357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0C22F-FBF3-4740-81AE-DB983F9D221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0C22F-FBF3-4740-81AE-DB983F9D221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ED0C22F-FBF3-4740-81AE-DB983F9D221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0C22F-FBF3-4740-81AE-DB983F9D221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ED0C22F-FBF3-4740-81AE-DB983F9D221F}"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CF19F-3018-431F-AC8B-F5A1E1CA3573}"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ED0C22F-FBF3-4740-81AE-DB983F9D221F}"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CF19F-3018-431F-AC8B-F5A1E1CA3573}"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0C22F-FBF3-4740-81AE-DB983F9D221F}"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0C22F-FBF3-4740-81AE-DB983F9D221F}"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0C22F-FBF3-4740-81AE-DB983F9D221F}"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0C22F-FBF3-4740-81AE-DB983F9D221F}"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CF19F-3018-431F-AC8B-F5A1E1CA357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ED0C22F-FBF3-4740-81AE-DB983F9D221F}" type="datetimeFigureOut">
              <a:rPr lang="en-IN" smtClean="0"/>
              <a:t>21-08-2023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FCCF19F-3018-431F-AC8B-F5A1E1CA3573}"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net-framework" TargetMode="External"/><Relationship Id="rId1" Type="http://schemas.openxmlformats.org/officeDocument/2006/relationships/slideLayout" Target="../slideLayouts/slideLayout1.xml"/><Relationship Id="rId4" Type="http://schemas.openxmlformats.org/officeDocument/2006/relationships/hyperlink" Target="https://www.javatpoint.com/windo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f-sharp-tutorial" TargetMode="External"/><Relationship Id="rId2" Type="http://schemas.openxmlformats.org/officeDocument/2006/relationships/hyperlink" Target="https://www.javatpoint.com/c-sharp-tutorial" TargetMode="External"/><Relationship Id="rId1" Type="http://schemas.openxmlformats.org/officeDocument/2006/relationships/slideLayout" Target="../slideLayouts/slideLayout1.xml"/><Relationship Id="rId4" Type="http://schemas.openxmlformats.org/officeDocument/2006/relationships/hyperlink" Target="https://www.javatpoint.com/cpp-tuto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692696"/>
            <a:ext cx="4896544" cy="646331"/>
          </a:xfrm>
          <a:prstGeom prst="rect">
            <a:avLst/>
          </a:prstGeom>
          <a:noFill/>
        </p:spPr>
        <p:txBody>
          <a:bodyPr wrap="square" rtlCol="0">
            <a:spAutoFit/>
          </a:bodyPr>
          <a:lstStyle/>
          <a:p>
            <a:r>
              <a:rPr lang="en-GB" sz="3600" b="1" dirty="0" smtClean="0"/>
              <a:t>ASP.net and C#</a:t>
            </a:r>
            <a:endParaRPr lang="en-IN" sz="3600" b="1" dirty="0"/>
          </a:p>
        </p:txBody>
      </p:sp>
      <p:sp>
        <p:nvSpPr>
          <p:cNvPr id="3" name="TextBox 2"/>
          <p:cNvSpPr txBox="1"/>
          <p:nvPr/>
        </p:nvSpPr>
        <p:spPr>
          <a:xfrm>
            <a:off x="3131840" y="1484784"/>
            <a:ext cx="4176464" cy="523220"/>
          </a:xfrm>
          <a:prstGeom prst="rect">
            <a:avLst/>
          </a:prstGeom>
          <a:noFill/>
        </p:spPr>
        <p:txBody>
          <a:bodyPr wrap="square" rtlCol="0">
            <a:spAutoFit/>
          </a:bodyPr>
          <a:lstStyle/>
          <a:p>
            <a:r>
              <a:rPr lang="en-GB" sz="2800" b="1" dirty="0" smtClean="0"/>
              <a:t>Lecture1(10-08-2023)</a:t>
            </a:r>
            <a:endParaRPr lang="en-IN" sz="2800" b="1" dirty="0"/>
          </a:p>
        </p:txBody>
      </p:sp>
      <p:sp>
        <p:nvSpPr>
          <p:cNvPr id="4" name="TextBox 3"/>
          <p:cNvSpPr txBox="1"/>
          <p:nvPr/>
        </p:nvSpPr>
        <p:spPr>
          <a:xfrm>
            <a:off x="1691680" y="2636912"/>
            <a:ext cx="7200800" cy="1569660"/>
          </a:xfrm>
          <a:prstGeom prst="rect">
            <a:avLst/>
          </a:prstGeom>
          <a:noFill/>
        </p:spPr>
        <p:txBody>
          <a:bodyPr wrap="square" rtlCol="0">
            <a:spAutoFit/>
          </a:bodyPr>
          <a:lstStyle/>
          <a:p>
            <a:r>
              <a:rPr lang="en-GB" sz="2400" b="1" dirty="0" smtClean="0"/>
              <a:t>Topic:</a:t>
            </a:r>
          </a:p>
          <a:p>
            <a:pPr marL="342900" indent="-342900">
              <a:buFont typeface="Arial" pitchFamily="34" charset="0"/>
              <a:buChar char="•"/>
            </a:pPr>
            <a:r>
              <a:rPr lang="en-GB" sz="2400" b="1" dirty="0" smtClean="0"/>
              <a:t>Introduction to </a:t>
            </a:r>
            <a:r>
              <a:rPr lang="en-GB" sz="2400" b="1" dirty="0" err="1" smtClean="0"/>
              <a:t>.net</a:t>
            </a:r>
            <a:r>
              <a:rPr lang="en-GB" sz="2400" b="1" dirty="0" smtClean="0"/>
              <a:t> framework</a:t>
            </a:r>
          </a:p>
          <a:p>
            <a:pPr marL="342900" indent="-342900">
              <a:buFont typeface="Arial" pitchFamily="34" charset="0"/>
              <a:buChar char="•"/>
            </a:pPr>
            <a:r>
              <a:rPr lang="en-GB" sz="2400" b="1" dirty="0" smtClean="0"/>
              <a:t>Visual </a:t>
            </a:r>
            <a:r>
              <a:rPr lang="en-GB" sz="2400" b="1" dirty="0" err="1" smtClean="0"/>
              <a:t>studion</a:t>
            </a:r>
            <a:r>
              <a:rPr lang="en-GB" sz="2400" b="1" dirty="0" smtClean="0"/>
              <a:t> </a:t>
            </a:r>
            <a:r>
              <a:rPr lang="en-GB" sz="2400" b="1" dirty="0" err="1" smtClean="0"/>
              <a:t>.net</a:t>
            </a:r>
            <a:endParaRPr lang="en-GB" sz="2400" b="1" dirty="0" smtClean="0"/>
          </a:p>
          <a:p>
            <a:pPr marL="342900" indent="-342900">
              <a:buFont typeface="Arial" pitchFamily="34" charset="0"/>
              <a:buChar char="•"/>
            </a:pPr>
            <a:r>
              <a:rPr lang="en-GB" sz="2400" b="1" dirty="0" err="1" smtClean="0"/>
              <a:t>Differnce</a:t>
            </a:r>
            <a:r>
              <a:rPr lang="en-GB" sz="2400" b="1" dirty="0" smtClean="0"/>
              <a:t> website v/s web application</a:t>
            </a:r>
            <a:endParaRPr lang="en-IN" sz="2400" b="1" dirty="0"/>
          </a:p>
        </p:txBody>
      </p:sp>
    </p:spTree>
    <p:extLst>
      <p:ext uri="{BB962C8B-B14F-4D97-AF65-F5344CB8AC3E}">
        <p14:creationId xmlns:p14="http://schemas.microsoft.com/office/powerpoint/2010/main" val="43344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5356082" cy="553998"/>
          </a:xfrm>
          <a:prstGeom prst="rect">
            <a:avLst/>
          </a:prstGeom>
        </p:spPr>
        <p:txBody>
          <a:bodyPr wrap="none">
            <a:spAutoFit/>
          </a:bodyPr>
          <a:lstStyle/>
          <a:p>
            <a:r>
              <a:rPr lang="en-IN" sz="3000" b="1" dirty="0"/>
              <a:t>I</a:t>
            </a:r>
            <a:r>
              <a:rPr lang="en-IN" sz="3000" b="1" dirty="0" smtClean="0"/>
              <a:t>ntroduction </a:t>
            </a:r>
            <a:r>
              <a:rPr lang="en-IN" sz="3000" b="1" dirty="0"/>
              <a:t>to Visual Studio</a:t>
            </a:r>
          </a:p>
        </p:txBody>
      </p:sp>
      <p:sp>
        <p:nvSpPr>
          <p:cNvPr id="3" name="Rectangle 2"/>
          <p:cNvSpPr/>
          <p:nvPr/>
        </p:nvSpPr>
        <p:spPr>
          <a:xfrm>
            <a:off x="35496" y="411043"/>
            <a:ext cx="8928992" cy="6186309"/>
          </a:xfrm>
          <a:prstGeom prst="rect">
            <a:avLst/>
          </a:prstGeom>
        </p:spPr>
        <p:txBody>
          <a:bodyPr wrap="square">
            <a:spAutoFit/>
          </a:bodyPr>
          <a:lstStyle/>
          <a:p>
            <a:pPr algn="just" fontAlgn="base"/>
            <a:r>
              <a:rPr lang="en-IN" sz="2200" dirty="0"/>
              <a:t>Visual Studio is an </a:t>
            </a:r>
            <a:r>
              <a:rPr lang="en-IN" sz="2200" b="1" dirty="0"/>
              <a:t>Integrated Development Environment(IDE)</a:t>
            </a:r>
            <a:r>
              <a:rPr lang="en-IN" sz="2200" dirty="0"/>
              <a:t> developed by Microsoft to develop GUI(Graphical User Interface), console, Web applications, web apps, mobile apps, cloud, and web services, etc. With the help of this IDE, you can create managed code as well as native code. It uses the various platforms of Microsoft software development software like Windows store, Microsoft Silverlight, and Windows API, etc. It is not a language-specific IDE as you can use this to write code in C#, C++, VB(Visual Basic), Python, JavaScript, and many more languages. It provides support for 36 different programming languages. It is available for Windows as well as for </a:t>
            </a:r>
            <a:r>
              <a:rPr lang="en-IN" sz="2200" dirty="0" err="1"/>
              <a:t>macOS</a:t>
            </a:r>
            <a:r>
              <a:rPr lang="en-IN" sz="2200" dirty="0"/>
              <a:t>. </a:t>
            </a:r>
            <a:r>
              <a:rPr lang="en-IN" sz="2200" b="1" dirty="0"/>
              <a:t>Evolution of Visual Studio:</a:t>
            </a:r>
            <a:r>
              <a:rPr lang="en-IN" sz="2200" dirty="0"/>
              <a:t> The first version of VS(Visual Studio) was released in 1997, named as Visual Studio 97 having version number 5.0. The latest version of Visual Studio is 15.0 which was released on March 7, 2017. It is also termed as Visual Studio 2017. The supported </a:t>
            </a:r>
            <a:r>
              <a:rPr lang="en-IN" sz="2200" i="1" dirty="0" err="1"/>
              <a:t>.Net</a:t>
            </a:r>
            <a:r>
              <a:rPr lang="en-IN" sz="2200" i="1" dirty="0"/>
              <a:t> Framework Versions</a:t>
            </a:r>
            <a:r>
              <a:rPr lang="en-IN" sz="2200" dirty="0"/>
              <a:t> in latest Visual Studio is 3.5 to 4.7. Java was supported in old versions of Visual Studio but in the latest version doesn’t provide any support for Java language.</a:t>
            </a:r>
          </a:p>
        </p:txBody>
      </p:sp>
    </p:spTree>
    <p:extLst>
      <p:ext uri="{BB962C8B-B14F-4D97-AF65-F5344CB8AC3E}">
        <p14:creationId xmlns:p14="http://schemas.microsoft.com/office/powerpoint/2010/main" val="37220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4422173" cy="584775"/>
          </a:xfrm>
          <a:prstGeom prst="rect">
            <a:avLst/>
          </a:prstGeom>
        </p:spPr>
        <p:txBody>
          <a:bodyPr wrap="none">
            <a:spAutoFit/>
          </a:bodyPr>
          <a:lstStyle/>
          <a:p>
            <a:r>
              <a:rPr lang="en-IN" sz="3200" b="1" dirty="0"/>
              <a:t>Visual Studio Editions</a:t>
            </a:r>
          </a:p>
        </p:txBody>
      </p:sp>
      <p:sp>
        <p:nvSpPr>
          <p:cNvPr id="3" name="Rectangle 2"/>
          <p:cNvSpPr/>
          <p:nvPr/>
        </p:nvSpPr>
        <p:spPr>
          <a:xfrm>
            <a:off x="107504" y="476672"/>
            <a:ext cx="8856984" cy="4832092"/>
          </a:xfrm>
          <a:prstGeom prst="rect">
            <a:avLst/>
          </a:prstGeom>
        </p:spPr>
        <p:txBody>
          <a:bodyPr wrap="square">
            <a:spAutoFit/>
          </a:bodyPr>
          <a:lstStyle/>
          <a:p>
            <a:pPr marL="342900" indent="-342900" fontAlgn="base">
              <a:buFont typeface="Arial" pitchFamily="34" charset="0"/>
              <a:buChar char="•"/>
            </a:pPr>
            <a:r>
              <a:rPr lang="en-IN" sz="2200" dirty="0"/>
              <a:t>There are 3 editions of Microsoft Visual Studio as follows</a:t>
            </a:r>
            <a:r>
              <a:rPr lang="en-IN" sz="2200" dirty="0" smtClean="0"/>
              <a:t>:</a:t>
            </a:r>
          </a:p>
          <a:p>
            <a:pPr marL="342900" indent="-342900" fontAlgn="base">
              <a:buFont typeface="Arial" pitchFamily="34" charset="0"/>
              <a:buChar char="•"/>
            </a:pPr>
            <a:r>
              <a:rPr lang="en-IN" sz="2200" dirty="0"/>
              <a:t> </a:t>
            </a:r>
            <a:r>
              <a:rPr lang="en-IN" sz="2200" b="1" dirty="0"/>
              <a:t>1. Community:</a:t>
            </a:r>
            <a:r>
              <a:rPr lang="en-IN" sz="2200" dirty="0"/>
              <a:t> It is a </a:t>
            </a:r>
            <a:r>
              <a:rPr lang="en-IN" sz="2200" b="1" dirty="0"/>
              <a:t>free</a:t>
            </a:r>
            <a:r>
              <a:rPr lang="en-IN" sz="2200" dirty="0"/>
              <a:t> version which is announced in 2014. </a:t>
            </a:r>
            <a:r>
              <a:rPr lang="en-IN" sz="2200" i="1" dirty="0"/>
              <a:t>All other editions are paid</a:t>
            </a:r>
            <a:r>
              <a:rPr lang="en-IN" sz="2200" dirty="0"/>
              <a:t>. This contains the features similar to Professional edition. Using this edition, any individual developer can develop their own free or paid apps like </a:t>
            </a:r>
            <a:r>
              <a:rPr lang="en-IN" sz="2200" i="1" dirty="0" err="1"/>
              <a:t>.Net</a:t>
            </a:r>
            <a:r>
              <a:rPr lang="en-IN" sz="2200" i="1" dirty="0"/>
              <a:t> applications</a:t>
            </a:r>
            <a:r>
              <a:rPr lang="en-IN" sz="2200" dirty="0"/>
              <a:t>, Web applications and many more. In an enterprise organization, this edition has some limitations. For example, if your organization have more than 250 PCs and having annual revenue greater than $1 Million(US Dollars) then you are not permitted to use this edition. In a non-enterprise organization, up to five users can use this edition. Its main purpose is to provide the Ecosystem(Access to thousands of extensions) and Languages(You can code in C#, VB, F#, C++, HTML, JavaScript, Python, etc.) support</a:t>
            </a:r>
            <a:r>
              <a:rPr lang="en-IN" sz="2200" dirty="0" smtClean="0"/>
              <a:t>.</a:t>
            </a:r>
          </a:p>
          <a:p>
            <a:pPr marL="342900" indent="-342900" algn="just" fontAlgn="base">
              <a:buFont typeface="Arial" pitchFamily="34" charset="0"/>
              <a:buChar char="•"/>
            </a:pPr>
            <a:r>
              <a:rPr lang="en-IN" sz="2200" dirty="0"/>
              <a:t> </a:t>
            </a:r>
          </a:p>
        </p:txBody>
      </p:sp>
    </p:spTree>
    <p:extLst>
      <p:ext uri="{BB962C8B-B14F-4D97-AF65-F5344CB8AC3E}">
        <p14:creationId xmlns:p14="http://schemas.microsoft.com/office/powerpoint/2010/main" val="372204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44624"/>
            <a:ext cx="9073008" cy="5509200"/>
          </a:xfrm>
          <a:prstGeom prst="rect">
            <a:avLst/>
          </a:prstGeom>
        </p:spPr>
        <p:txBody>
          <a:bodyPr wrap="square">
            <a:spAutoFit/>
          </a:bodyPr>
          <a:lstStyle/>
          <a:p>
            <a:pPr marL="342900" indent="-342900" algn="just" fontAlgn="base">
              <a:buFont typeface="Arial" pitchFamily="34" charset="0"/>
              <a:buChar char="•"/>
            </a:pPr>
            <a:r>
              <a:rPr lang="en-IN" sz="2200" b="1" dirty="0" smtClean="0"/>
              <a:t>2. Professional:</a:t>
            </a:r>
            <a:r>
              <a:rPr lang="en-IN" sz="2200" dirty="0" smtClean="0"/>
              <a:t> It is the commercial edition of Visual Studio. It comes in Visual Studio 2010 and later versions. It provides the support for XML and XSLT editing and includes the tool like Server Explorer and integration with Microsoft SQL Server. Microsoft provides a free trial of this edition and after the trial period, the user has to pay to continue using it. Its main purpose is to provide Flexibility(Professional developer tools for building any application type), Productivity(Powerful features such as </a:t>
            </a:r>
            <a:r>
              <a:rPr lang="en-IN" sz="2200" dirty="0" err="1" smtClean="0"/>
              <a:t>CodeLens</a:t>
            </a:r>
            <a:r>
              <a:rPr lang="en-IN" sz="2200" dirty="0" smtClean="0"/>
              <a:t> improve your team’s productivity), Collaboration(Agile project planning tools, charts, etc.) and Subscriber benefits like Microsoft software, plus Azure, </a:t>
            </a:r>
            <a:r>
              <a:rPr lang="en-IN" sz="2200" dirty="0" err="1" smtClean="0"/>
              <a:t>Pluralsight</a:t>
            </a:r>
            <a:r>
              <a:rPr lang="en-IN" sz="2200" dirty="0" smtClean="0"/>
              <a:t>, etc. </a:t>
            </a:r>
          </a:p>
          <a:p>
            <a:pPr marL="342900" indent="-342900" algn="just" fontAlgn="base">
              <a:buFont typeface="Arial" pitchFamily="34" charset="0"/>
              <a:buChar char="•"/>
            </a:pPr>
            <a:r>
              <a:rPr lang="en-IN" sz="2200" b="1" dirty="0" smtClean="0"/>
              <a:t>3. Enterprise:</a:t>
            </a:r>
            <a:r>
              <a:rPr lang="en-IN" sz="2200" dirty="0" smtClean="0"/>
              <a:t> It is an integrated, end to end solution for teams of any size with the demanding quality and scale needs. Microsoft provides a 90-days free trial of this edition and after the trial period, the user has to pay to continue using it. The main benefit of this edition is that it is highly scalable and deliver high-quality software.</a:t>
            </a:r>
            <a:endParaRPr lang="en-IN" sz="2200" dirty="0"/>
          </a:p>
        </p:txBody>
      </p:sp>
    </p:spTree>
    <p:extLst>
      <p:ext uri="{BB962C8B-B14F-4D97-AF65-F5344CB8AC3E}">
        <p14:creationId xmlns:p14="http://schemas.microsoft.com/office/powerpoint/2010/main" val="372204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7384"/>
            <a:ext cx="8784976" cy="2554545"/>
          </a:xfrm>
          <a:prstGeom prst="rect">
            <a:avLst/>
          </a:prstGeom>
        </p:spPr>
        <p:txBody>
          <a:bodyPr wrap="square">
            <a:spAutoFit/>
          </a:bodyPr>
          <a:lstStyle/>
          <a:p>
            <a:r>
              <a:rPr lang="en-IN" sz="2800" b="1" dirty="0"/>
              <a:t>Introduction to .NET Framework</a:t>
            </a:r>
          </a:p>
          <a:p>
            <a:r>
              <a:rPr lang="en-IN" sz="2200" dirty="0"/>
              <a:t>The </a:t>
            </a:r>
            <a:r>
              <a:rPr lang="en-IN" sz="2200" b="1" dirty="0"/>
              <a:t>.NET Framework</a:t>
            </a:r>
            <a:r>
              <a:rPr lang="en-IN" sz="2200" dirty="0"/>
              <a:t> is a software development platform that was introduced by Microsoft in the late 1990 under the NGWS. On 13 February 2002, Microsoft launched the first version of the .NET Framework, referred to as the </a:t>
            </a:r>
            <a:r>
              <a:rPr lang="en-IN" sz="2200" b="1" dirty="0"/>
              <a:t>.NET Framework 1.0</a:t>
            </a:r>
            <a:r>
              <a:rPr lang="en-IN" sz="2200" dirty="0"/>
              <a:t>.</a:t>
            </a:r>
          </a:p>
          <a:p>
            <a:r>
              <a:rPr lang="en-IN" sz="2200" dirty="0"/>
              <a:t>In this section, we will understand the </a:t>
            </a:r>
            <a:r>
              <a:rPr lang="en-IN" sz="2200" b="1" dirty="0"/>
              <a:t>.NET Framework, characteristics</a:t>
            </a:r>
            <a:r>
              <a:rPr lang="en-IN" sz="2200" dirty="0"/>
              <a:t>, </a:t>
            </a:r>
            <a:r>
              <a:rPr lang="en-IN" sz="2200" b="1" dirty="0"/>
              <a:t>components,</a:t>
            </a:r>
            <a:r>
              <a:rPr lang="en-IN" sz="2200" dirty="0"/>
              <a:t> and its </a:t>
            </a:r>
            <a:r>
              <a:rPr lang="en-IN" sz="2200" b="1" dirty="0"/>
              <a:t>versions</a:t>
            </a:r>
            <a:r>
              <a:rPr lang="en-IN" sz="2200" dirty="0"/>
              <a:t>.</a:t>
            </a:r>
          </a:p>
        </p:txBody>
      </p:sp>
      <p:sp>
        <p:nvSpPr>
          <p:cNvPr id="3" name="Rectangle 2"/>
          <p:cNvSpPr/>
          <p:nvPr/>
        </p:nvSpPr>
        <p:spPr>
          <a:xfrm>
            <a:off x="179512" y="2564904"/>
            <a:ext cx="8712968" cy="4185761"/>
          </a:xfrm>
          <a:prstGeom prst="rect">
            <a:avLst/>
          </a:prstGeom>
        </p:spPr>
        <p:txBody>
          <a:bodyPr wrap="square">
            <a:spAutoFit/>
          </a:bodyPr>
          <a:lstStyle/>
          <a:p>
            <a:r>
              <a:rPr lang="en-IN" sz="2400" b="1" dirty="0"/>
              <a:t>What is .NET Framework</a:t>
            </a:r>
          </a:p>
          <a:p>
            <a:pPr algn="just"/>
            <a:r>
              <a:rPr lang="en-IN" sz="2200" dirty="0"/>
              <a:t>It is a virtual machine that provide a common platform to run an application that was built using the different language such as C#, VB.NET, Visual Basic, etc. It is also used to create a form based, console-based, mobile and web-based application or services that are available in Microsoft environment. Furthermore, the </a:t>
            </a:r>
            <a:r>
              <a:rPr lang="en-IN" sz="2200" u="sng" dirty="0">
                <a:hlinkClick r:id="rId2"/>
              </a:rPr>
              <a:t>.NET framework</a:t>
            </a:r>
            <a:r>
              <a:rPr lang="en-IN" sz="2200" dirty="0"/>
              <a:t> is a pure object oriented, that similar to the </a:t>
            </a:r>
            <a:r>
              <a:rPr lang="en-IN" sz="2200" u="sng" dirty="0">
                <a:hlinkClick r:id="rId3"/>
              </a:rPr>
              <a:t>Java language</a:t>
            </a:r>
            <a:r>
              <a:rPr lang="en-IN" sz="2200" dirty="0"/>
              <a:t>. But it is not a platform independent as the Java. So, its application runs only to the windows platform.</a:t>
            </a:r>
          </a:p>
          <a:p>
            <a:pPr algn="just"/>
            <a:r>
              <a:rPr lang="en-IN" sz="2200" dirty="0"/>
              <a:t>The main objective of this framework is to develop an application that can run on the </a:t>
            </a:r>
            <a:r>
              <a:rPr lang="en-IN" sz="2200" u="sng" dirty="0">
                <a:hlinkClick r:id="rId4"/>
              </a:rPr>
              <a:t>windows</a:t>
            </a:r>
            <a:r>
              <a:rPr lang="en-IN" sz="2200" dirty="0"/>
              <a:t> platform. The current version of the </a:t>
            </a:r>
            <a:r>
              <a:rPr lang="en-IN" sz="2200" dirty="0" err="1"/>
              <a:t>.Net</a:t>
            </a:r>
            <a:r>
              <a:rPr lang="en-IN" sz="2200" dirty="0"/>
              <a:t> framework is 4.8.</a:t>
            </a:r>
          </a:p>
        </p:txBody>
      </p:sp>
    </p:spTree>
    <p:extLst>
      <p:ext uri="{BB962C8B-B14F-4D97-AF65-F5344CB8AC3E}">
        <p14:creationId xmlns:p14="http://schemas.microsoft.com/office/powerpoint/2010/main" val="43344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3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4624"/>
            <a:ext cx="8784976" cy="646331"/>
          </a:xfrm>
          <a:prstGeom prst="rect">
            <a:avLst/>
          </a:prstGeom>
        </p:spPr>
        <p:txBody>
          <a:bodyPr wrap="square">
            <a:spAutoFit/>
          </a:bodyPr>
          <a:lstStyle/>
          <a:p>
            <a:r>
              <a:rPr lang="en-IN" dirty="0"/>
              <a:t>Note: The .NET Framework is not only a language, but it is also a software and language neutral platform.</a:t>
            </a:r>
          </a:p>
        </p:txBody>
      </p:sp>
      <p:pic>
        <p:nvPicPr>
          <p:cNvPr id="6" name="Picture 5" descr="Introduction to .NET Framework"/>
          <p:cNvPicPr/>
          <p:nvPr/>
        </p:nvPicPr>
        <p:blipFill>
          <a:blip r:embed="rId2">
            <a:extLst>
              <a:ext uri="{28A0092B-C50C-407E-A947-70E740481C1C}">
                <a14:useLocalDpi xmlns:a14="http://schemas.microsoft.com/office/drawing/2010/main" val="0"/>
              </a:ext>
            </a:extLst>
          </a:blip>
          <a:srcRect/>
          <a:stretch>
            <a:fillRect/>
          </a:stretch>
        </p:blipFill>
        <p:spPr bwMode="auto">
          <a:xfrm>
            <a:off x="4195395" y="764704"/>
            <a:ext cx="4913109" cy="5184576"/>
          </a:xfrm>
          <a:prstGeom prst="rect">
            <a:avLst/>
          </a:prstGeom>
          <a:noFill/>
          <a:ln>
            <a:noFill/>
          </a:ln>
        </p:spPr>
      </p:pic>
      <p:sp>
        <p:nvSpPr>
          <p:cNvPr id="5" name="Rectangle 4"/>
          <p:cNvSpPr/>
          <p:nvPr/>
        </p:nvSpPr>
        <p:spPr>
          <a:xfrm>
            <a:off x="0" y="908720"/>
            <a:ext cx="4572000" cy="4924425"/>
          </a:xfrm>
          <a:prstGeom prst="rect">
            <a:avLst/>
          </a:prstGeom>
        </p:spPr>
        <p:txBody>
          <a:bodyPr>
            <a:spAutoFit/>
          </a:bodyPr>
          <a:lstStyle/>
          <a:p>
            <a:r>
              <a:rPr lang="en-IN" sz="2500" b="1" dirty="0"/>
              <a:t>Components of .NET Framework</a:t>
            </a:r>
          </a:p>
          <a:p>
            <a:pPr marL="342900" indent="-342900">
              <a:buFont typeface="Arial" pitchFamily="34" charset="0"/>
              <a:buChar char="•"/>
            </a:pPr>
            <a:r>
              <a:rPr lang="en-IN" sz="2200" dirty="0"/>
              <a:t>There are following components of .NET Framework:</a:t>
            </a:r>
          </a:p>
          <a:p>
            <a:pPr marL="342900" lvl="0" indent="-342900">
              <a:buFont typeface="Arial" pitchFamily="34" charset="0"/>
              <a:buChar char="•"/>
            </a:pPr>
            <a:r>
              <a:rPr lang="en-IN" sz="2200" dirty="0"/>
              <a:t>CLR (Common Language Runtime)</a:t>
            </a:r>
          </a:p>
          <a:p>
            <a:pPr marL="342900" lvl="0" indent="-342900">
              <a:buFont typeface="Arial" pitchFamily="34" charset="0"/>
              <a:buChar char="•"/>
            </a:pPr>
            <a:r>
              <a:rPr lang="en-IN" sz="2200" dirty="0"/>
              <a:t>CTS (Common Type System)</a:t>
            </a:r>
          </a:p>
          <a:p>
            <a:pPr marL="342900" lvl="0" indent="-342900">
              <a:buFont typeface="Arial" pitchFamily="34" charset="0"/>
              <a:buChar char="•"/>
            </a:pPr>
            <a:r>
              <a:rPr lang="en-IN" sz="2200" dirty="0"/>
              <a:t>BCL (Base Class Library)</a:t>
            </a:r>
          </a:p>
          <a:p>
            <a:pPr marL="342900" lvl="0" indent="-342900">
              <a:buFont typeface="Arial" pitchFamily="34" charset="0"/>
              <a:buChar char="•"/>
            </a:pPr>
            <a:r>
              <a:rPr lang="en-IN" sz="2200" dirty="0"/>
              <a:t>CLS (Common Language Specification)</a:t>
            </a:r>
          </a:p>
          <a:p>
            <a:pPr marL="342900" lvl="0" indent="-342900">
              <a:buFont typeface="Arial" pitchFamily="34" charset="0"/>
              <a:buChar char="•"/>
            </a:pPr>
            <a:r>
              <a:rPr lang="en-IN" sz="2200" dirty="0"/>
              <a:t>FCL (Framework Class Library)</a:t>
            </a:r>
          </a:p>
          <a:p>
            <a:pPr marL="342900" lvl="0" indent="-342900">
              <a:buFont typeface="Arial" pitchFamily="34" charset="0"/>
              <a:buChar char="•"/>
            </a:pPr>
            <a:r>
              <a:rPr lang="en-IN" sz="2200" dirty="0"/>
              <a:t>.NET Assemblies</a:t>
            </a:r>
          </a:p>
          <a:p>
            <a:pPr marL="342900" lvl="0" indent="-342900">
              <a:buFont typeface="Arial" pitchFamily="34" charset="0"/>
              <a:buChar char="•"/>
            </a:pPr>
            <a:r>
              <a:rPr lang="en-IN" sz="2200" dirty="0"/>
              <a:t>XML Web Services</a:t>
            </a:r>
          </a:p>
          <a:p>
            <a:pPr marL="342900" lvl="0" indent="-342900">
              <a:buFont typeface="Arial" pitchFamily="34" charset="0"/>
              <a:buChar char="•"/>
            </a:pPr>
            <a:r>
              <a:rPr lang="en-IN" sz="2200" dirty="0"/>
              <a:t>Window Services</a:t>
            </a:r>
          </a:p>
        </p:txBody>
      </p:sp>
    </p:spTree>
    <p:extLst>
      <p:ext uri="{BB962C8B-B14F-4D97-AF65-F5344CB8AC3E}">
        <p14:creationId xmlns:p14="http://schemas.microsoft.com/office/powerpoint/2010/main" val="43344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3452"/>
            <a:ext cx="9001000" cy="7201972"/>
          </a:xfrm>
          <a:prstGeom prst="rect">
            <a:avLst/>
          </a:prstGeom>
        </p:spPr>
        <p:txBody>
          <a:bodyPr wrap="square">
            <a:spAutoFit/>
          </a:bodyPr>
          <a:lstStyle/>
          <a:p>
            <a:r>
              <a:rPr lang="en-IN" sz="2200" b="1" dirty="0"/>
              <a:t>CLR (common language runtime)</a:t>
            </a:r>
            <a:endParaRPr lang="en-IN" sz="2200" dirty="0"/>
          </a:p>
          <a:p>
            <a:pPr algn="just"/>
            <a:r>
              <a:rPr lang="en-IN" sz="2200" dirty="0"/>
              <a:t>It is an important part of a .NET framework that works like a virtual component of the .NET Framework to executes the different languages program like </a:t>
            </a:r>
            <a:r>
              <a:rPr lang="en-IN" sz="2200" dirty="0">
                <a:hlinkClick r:id="rId2"/>
              </a:rPr>
              <a:t>c#</a:t>
            </a:r>
            <a:r>
              <a:rPr lang="en-IN" sz="2200" dirty="0"/>
              <a:t>, Visual Basic, etc. A CLR also helps to convert a source code into the byte code, and this byte code is known as CIL (Common Intermediate Language) or MSIL (Microsoft Intermediate Language). After converting into a byte code, a CLR uses a JIT compiler at run time that helps to convert a CIL or MSIL code into the machine or native code.</a:t>
            </a:r>
          </a:p>
          <a:p>
            <a:r>
              <a:rPr lang="en-IN" sz="2200" b="1" dirty="0"/>
              <a:t>CTS (Common Type System)</a:t>
            </a:r>
            <a:endParaRPr lang="en-IN" sz="2200" dirty="0"/>
          </a:p>
          <a:p>
            <a:pPr algn="just"/>
            <a:r>
              <a:rPr lang="en-IN" sz="2200" dirty="0"/>
              <a:t>It specifies a standard that represent what type of data and value can be defined and managed in computer memory at runtime. A CTS ensures that programming data defined in various languages should </a:t>
            </a:r>
            <a:r>
              <a:rPr lang="en-IN" sz="2200" dirty="0" err="1"/>
              <a:t>beinteract</a:t>
            </a:r>
            <a:r>
              <a:rPr lang="en-IN" sz="2200" dirty="0"/>
              <a:t> with each other to share information. For example, in C# we define data type as </a:t>
            </a:r>
            <a:r>
              <a:rPr lang="en-IN" sz="2200" dirty="0" err="1"/>
              <a:t>int</a:t>
            </a:r>
            <a:r>
              <a:rPr lang="en-IN" sz="2200" dirty="0"/>
              <a:t>, while in VB.NET we define integer as a data type.</a:t>
            </a:r>
          </a:p>
          <a:p>
            <a:r>
              <a:rPr lang="en-IN" sz="2200" b="1" dirty="0"/>
              <a:t>BCL (Base Class Library)</a:t>
            </a:r>
            <a:r>
              <a:rPr lang="en-IN" b="1" dirty="0"/>
              <a:t>	</a:t>
            </a:r>
            <a:endParaRPr lang="en-IN" dirty="0"/>
          </a:p>
          <a:p>
            <a:pPr algn="just"/>
            <a:r>
              <a:rPr lang="en-IN" sz="2200" dirty="0"/>
              <a:t>The base class library has a rich collection of libraries features and functions that help to implement many programming languages in the .NET Framework, such as C #, </a:t>
            </a:r>
            <a:r>
              <a:rPr lang="en-IN" sz="2200" dirty="0">
                <a:hlinkClick r:id="rId3"/>
              </a:rPr>
              <a:t>F #</a:t>
            </a:r>
            <a:r>
              <a:rPr lang="en-IN" sz="2200" dirty="0"/>
              <a:t>, Visual </a:t>
            </a:r>
            <a:r>
              <a:rPr lang="en-IN" sz="2200" dirty="0">
                <a:hlinkClick r:id="rId4"/>
              </a:rPr>
              <a:t>C ++</a:t>
            </a:r>
            <a:r>
              <a:rPr lang="en-IN" sz="2200" dirty="0"/>
              <a:t>, and more. Furthermore, BCL divides into two parts:</a:t>
            </a:r>
          </a:p>
        </p:txBody>
      </p:sp>
    </p:spTree>
    <p:extLst>
      <p:ext uri="{BB962C8B-B14F-4D97-AF65-F5344CB8AC3E}">
        <p14:creationId xmlns:p14="http://schemas.microsoft.com/office/powerpoint/2010/main" val="43344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856984" cy="5847755"/>
          </a:xfrm>
          <a:prstGeom prst="rect">
            <a:avLst/>
          </a:prstGeom>
        </p:spPr>
        <p:txBody>
          <a:bodyPr wrap="square">
            <a:spAutoFit/>
          </a:bodyPr>
          <a:lstStyle/>
          <a:p>
            <a:pPr marL="342900" lvl="0" indent="-342900" algn="just">
              <a:buFont typeface="Arial" pitchFamily="34" charset="0"/>
              <a:buChar char="•"/>
            </a:pPr>
            <a:r>
              <a:rPr lang="en-IN" sz="2200" b="1" dirty="0"/>
              <a:t>User defined class library</a:t>
            </a:r>
            <a:endParaRPr lang="en-IN" sz="2200" dirty="0"/>
          </a:p>
          <a:p>
            <a:pPr marL="800100" lvl="1" indent="-342900" algn="just">
              <a:buFont typeface="Arial" pitchFamily="34" charset="0"/>
              <a:buChar char="•"/>
            </a:pPr>
            <a:r>
              <a:rPr lang="en-IN" sz="2200" b="1" dirty="0"/>
              <a:t>Assemblies -</a:t>
            </a:r>
            <a:r>
              <a:rPr lang="en-IN" sz="2200" dirty="0"/>
              <a:t> It is the collection of small parts of deployment an application's part. It contains either the DLL (Dynamic Link Library) or exe (Executable) file.</a:t>
            </a:r>
          </a:p>
          <a:p>
            <a:pPr marL="1257300" lvl="2" indent="-342900" algn="just">
              <a:buFont typeface="Arial" pitchFamily="34" charset="0"/>
              <a:buChar char="•"/>
            </a:pPr>
            <a:r>
              <a:rPr lang="en-IN" sz="2200" dirty="0"/>
              <a:t>In LL, it uses code reusability, whereas in exe it contains only output file/ or application.</a:t>
            </a:r>
          </a:p>
          <a:p>
            <a:pPr marL="1257300" lvl="2" indent="-342900" algn="just">
              <a:buFont typeface="Arial" pitchFamily="34" charset="0"/>
              <a:buChar char="•"/>
            </a:pPr>
            <a:r>
              <a:rPr lang="en-IN" sz="2200" dirty="0"/>
              <a:t>DLL file can't be open, whereas exe file can be open.</a:t>
            </a:r>
          </a:p>
          <a:p>
            <a:pPr marL="1257300" lvl="2" indent="-342900" algn="just">
              <a:buFont typeface="Arial" pitchFamily="34" charset="0"/>
              <a:buChar char="•"/>
            </a:pPr>
            <a:r>
              <a:rPr lang="en-IN" sz="2200" dirty="0"/>
              <a:t>DLL file can't be run individually, whereas in exe, it can run individually.</a:t>
            </a:r>
          </a:p>
          <a:p>
            <a:pPr marL="1257300" lvl="2" indent="-342900" algn="just">
              <a:buFont typeface="Arial" pitchFamily="34" charset="0"/>
              <a:buChar char="•"/>
            </a:pPr>
            <a:r>
              <a:rPr lang="en-IN" sz="2200" dirty="0"/>
              <a:t>In DLL file, there is no main method, whereas exe file has main method.</a:t>
            </a:r>
          </a:p>
          <a:p>
            <a:pPr marL="342900" lvl="0" indent="-342900" algn="just">
              <a:buFont typeface="Arial" pitchFamily="34" charset="0"/>
              <a:buChar char="•"/>
            </a:pPr>
            <a:r>
              <a:rPr lang="en-IN" sz="2200" b="1" dirty="0"/>
              <a:t>Predefined class library</a:t>
            </a:r>
            <a:endParaRPr lang="en-IN" sz="2200" dirty="0"/>
          </a:p>
          <a:p>
            <a:pPr marL="800100" lvl="1" indent="-342900" algn="just">
              <a:buFont typeface="Arial" pitchFamily="34" charset="0"/>
              <a:buChar char="•"/>
            </a:pPr>
            <a:r>
              <a:rPr lang="en-IN" sz="2200" b="1" dirty="0"/>
              <a:t>Namespace -</a:t>
            </a:r>
            <a:r>
              <a:rPr lang="en-IN" sz="2200" dirty="0"/>
              <a:t> It is the collection of predefined class and method that present in </a:t>
            </a:r>
            <a:r>
              <a:rPr lang="en-IN" sz="2200" dirty="0" err="1"/>
              <a:t>.Net</a:t>
            </a:r>
            <a:r>
              <a:rPr lang="en-IN" sz="2200" dirty="0"/>
              <a:t>. In other languages such as, C we used header files, in java we used package similarly we used "using system" in .NET, where using is a keyword and system is a namespace.</a:t>
            </a:r>
          </a:p>
        </p:txBody>
      </p:sp>
    </p:spTree>
    <p:extLst>
      <p:ext uri="{BB962C8B-B14F-4D97-AF65-F5344CB8AC3E}">
        <p14:creationId xmlns:p14="http://schemas.microsoft.com/office/powerpoint/2010/main" val="244724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8856984" cy="6186309"/>
          </a:xfrm>
          <a:prstGeom prst="rect">
            <a:avLst/>
          </a:prstGeom>
        </p:spPr>
        <p:txBody>
          <a:bodyPr wrap="square">
            <a:spAutoFit/>
          </a:bodyPr>
          <a:lstStyle/>
          <a:p>
            <a:pPr algn="just"/>
            <a:r>
              <a:rPr lang="en-IN" sz="2200" b="1" dirty="0"/>
              <a:t>CLS (Common language Specification)</a:t>
            </a:r>
            <a:endParaRPr lang="en-IN" sz="2200" dirty="0"/>
          </a:p>
          <a:p>
            <a:pPr algn="just"/>
            <a:r>
              <a:rPr lang="en-IN" sz="2200" dirty="0"/>
              <a:t>It is a subset of common type system (CTS) that defines a set of rules and regulations which should be followed by every language that comes under the </a:t>
            </a:r>
            <a:r>
              <a:rPr lang="en-IN" sz="2200" dirty="0" err="1"/>
              <a:t>.net</a:t>
            </a:r>
            <a:r>
              <a:rPr lang="en-IN" sz="2200" dirty="0"/>
              <a:t> framework. In other words, a CLS language should be cross-language integration or interoperability. For example, in C# and VB.NET language, the C# language terminate each statement with semicolon, whereas in VB.NET it is not end with semicolon, and when these statements execute in .NET Framework, it provides a common platform to interact and share information with each other.</a:t>
            </a:r>
          </a:p>
          <a:p>
            <a:pPr algn="just"/>
            <a:r>
              <a:rPr lang="en-IN" sz="2200" b="1" dirty="0"/>
              <a:t>Microsoft .NET Assemblies</a:t>
            </a:r>
            <a:endParaRPr lang="en-IN" sz="2200" dirty="0"/>
          </a:p>
          <a:p>
            <a:pPr algn="just"/>
            <a:r>
              <a:rPr lang="en-IN" sz="2200" dirty="0"/>
              <a:t>A .NET assembly is the main building block of the .NET Framework. It is a small unit of code that contains a logical compiled code in the Common Language infrastructure (CLI), which is used for deployment, security and versioning. It defines in two parts (process) DLL and library (exe) assemblies. When the .NET program is compiled, it generates a metadata with Microsoft Intermediate Language, which is stored in a file called Assembly</a:t>
            </a:r>
            <a:r>
              <a:rPr lang="en-IN" sz="2200" dirty="0" smtClean="0"/>
              <a:t>.</a:t>
            </a:r>
            <a:endParaRPr lang="en-IN" sz="2200" dirty="0"/>
          </a:p>
        </p:txBody>
      </p:sp>
    </p:spTree>
    <p:extLst>
      <p:ext uri="{BB962C8B-B14F-4D97-AF65-F5344CB8AC3E}">
        <p14:creationId xmlns:p14="http://schemas.microsoft.com/office/powerpoint/2010/main" val="372204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2462213"/>
          </a:xfrm>
          <a:prstGeom prst="rect">
            <a:avLst/>
          </a:prstGeom>
        </p:spPr>
        <p:txBody>
          <a:bodyPr wrap="square">
            <a:spAutoFit/>
          </a:bodyPr>
          <a:lstStyle/>
          <a:p>
            <a:pPr algn="just"/>
            <a:r>
              <a:rPr lang="en-IN" sz="2200" b="1" dirty="0" smtClean="0"/>
              <a:t>FCL (Framework Class Library)</a:t>
            </a:r>
            <a:endParaRPr lang="en-IN" sz="2200" dirty="0" smtClean="0"/>
          </a:p>
          <a:p>
            <a:pPr algn="just"/>
            <a:r>
              <a:rPr lang="en-IN" sz="2200" dirty="0" smtClean="0"/>
              <a:t>It provides the various system functionality in the .NET Framework, that includes classes, interfaces and data types, etc. to create multiple functions and different types of application such as desktop, web, mobile application, etc. In other words, it can be defined as, it provides a base on which various applications, controls and components are built in .NET Framework.</a:t>
            </a:r>
            <a:endParaRPr lang="en-IN" sz="2200" dirty="0"/>
          </a:p>
        </p:txBody>
      </p:sp>
      <p:sp>
        <p:nvSpPr>
          <p:cNvPr id="3" name="Rectangle 2"/>
          <p:cNvSpPr/>
          <p:nvPr/>
        </p:nvSpPr>
        <p:spPr>
          <a:xfrm>
            <a:off x="107504" y="2560836"/>
            <a:ext cx="8928992" cy="2554545"/>
          </a:xfrm>
          <a:prstGeom prst="rect">
            <a:avLst/>
          </a:prstGeom>
        </p:spPr>
        <p:txBody>
          <a:bodyPr wrap="square">
            <a:spAutoFit/>
          </a:bodyPr>
          <a:lstStyle/>
          <a:p>
            <a:r>
              <a:rPr lang="en-IN" sz="2800" b="1" dirty="0"/>
              <a:t>Key Components of FCL</a:t>
            </a:r>
            <a:endParaRPr lang="en-IN" sz="2800" dirty="0"/>
          </a:p>
          <a:p>
            <a:pPr marL="342900" lvl="0" indent="-342900">
              <a:buFont typeface="Arial" pitchFamily="34" charset="0"/>
              <a:buChar char="•"/>
            </a:pPr>
            <a:r>
              <a:rPr lang="en-IN" sz="2200" dirty="0"/>
              <a:t>Object type</a:t>
            </a:r>
          </a:p>
          <a:p>
            <a:pPr marL="342900" lvl="0" indent="-342900">
              <a:buFont typeface="Arial" pitchFamily="34" charset="0"/>
              <a:buChar char="•"/>
            </a:pPr>
            <a:r>
              <a:rPr lang="en-IN" sz="2200" dirty="0"/>
              <a:t>Implementation of data structure</a:t>
            </a:r>
          </a:p>
          <a:p>
            <a:pPr marL="342900" lvl="0" indent="-342900">
              <a:buFont typeface="Arial" pitchFamily="34" charset="0"/>
              <a:buChar char="•"/>
            </a:pPr>
            <a:r>
              <a:rPr lang="en-IN" sz="2200" dirty="0"/>
              <a:t>Base data types</a:t>
            </a:r>
          </a:p>
          <a:p>
            <a:pPr marL="342900" lvl="0" indent="-342900">
              <a:buFont typeface="Arial" pitchFamily="34" charset="0"/>
              <a:buChar char="•"/>
            </a:pPr>
            <a:r>
              <a:rPr lang="en-IN" sz="2200" dirty="0"/>
              <a:t>Garbage collection</a:t>
            </a:r>
          </a:p>
          <a:p>
            <a:pPr marL="342900" lvl="0" indent="-342900">
              <a:buFont typeface="Arial" pitchFamily="34" charset="0"/>
              <a:buChar char="•"/>
            </a:pPr>
            <a:r>
              <a:rPr lang="en-IN" sz="2200" dirty="0"/>
              <a:t>Security and database connectivity</a:t>
            </a:r>
          </a:p>
          <a:p>
            <a:pPr marL="342900" lvl="0" indent="-342900">
              <a:buFont typeface="Arial" pitchFamily="34" charset="0"/>
              <a:buChar char="•"/>
            </a:pPr>
            <a:r>
              <a:rPr lang="en-IN" sz="2200" dirty="0"/>
              <a:t>Creating common platform for window and web-based application</a:t>
            </a:r>
          </a:p>
        </p:txBody>
      </p:sp>
    </p:spTree>
    <p:extLst>
      <p:ext uri="{BB962C8B-B14F-4D97-AF65-F5344CB8AC3E}">
        <p14:creationId xmlns:p14="http://schemas.microsoft.com/office/powerpoint/2010/main" val="372204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5514651" cy="492443"/>
          </a:xfrm>
          <a:prstGeom prst="rect">
            <a:avLst/>
          </a:prstGeom>
        </p:spPr>
        <p:txBody>
          <a:bodyPr wrap="none">
            <a:spAutoFit/>
          </a:bodyPr>
          <a:lstStyle/>
          <a:p>
            <a:r>
              <a:rPr lang="en-IN" sz="2600" b="1" dirty="0"/>
              <a:t>Characteristics of .NET Framework</a:t>
            </a:r>
          </a:p>
        </p:txBody>
      </p:sp>
      <p:pic>
        <p:nvPicPr>
          <p:cNvPr id="6" name="Picture 5" descr="Introduction to .NET Framework"/>
          <p:cNvPicPr/>
          <p:nvPr/>
        </p:nvPicPr>
        <p:blipFill>
          <a:blip r:embed="rId2">
            <a:extLst>
              <a:ext uri="{28A0092B-C50C-407E-A947-70E740481C1C}">
                <a14:useLocalDpi xmlns:a14="http://schemas.microsoft.com/office/drawing/2010/main" val="0"/>
              </a:ext>
            </a:extLst>
          </a:blip>
          <a:srcRect/>
          <a:stretch>
            <a:fillRect/>
          </a:stretch>
        </p:blipFill>
        <p:spPr bwMode="auto">
          <a:xfrm>
            <a:off x="4417377" y="620688"/>
            <a:ext cx="4763135" cy="4561205"/>
          </a:xfrm>
          <a:prstGeom prst="rect">
            <a:avLst/>
          </a:prstGeom>
          <a:noFill/>
          <a:ln>
            <a:noFill/>
          </a:ln>
        </p:spPr>
      </p:pic>
      <p:sp>
        <p:nvSpPr>
          <p:cNvPr id="5" name="Rectangle 4"/>
          <p:cNvSpPr/>
          <p:nvPr/>
        </p:nvSpPr>
        <p:spPr>
          <a:xfrm>
            <a:off x="72008" y="620688"/>
            <a:ext cx="4788024" cy="5509200"/>
          </a:xfrm>
          <a:prstGeom prst="rect">
            <a:avLst/>
          </a:prstGeom>
        </p:spPr>
        <p:txBody>
          <a:bodyPr wrap="square">
            <a:spAutoFit/>
          </a:bodyPr>
          <a:lstStyle/>
          <a:p>
            <a:pPr marL="285750" lvl="0" indent="-285750">
              <a:buFont typeface="Arial" pitchFamily="34" charset="0"/>
              <a:buChar char="•"/>
            </a:pPr>
            <a:r>
              <a:rPr lang="en-IN" sz="2200" dirty="0"/>
              <a:t>CLR (Common Language Runtime)</a:t>
            </a:r>
          </a:p>
          <a:p>
            <a:pPr marL="285750" lvl="0" indent="-285750">
              <a:buFont typeface="Arial" pitchFamily="34" charset="0"/>
              <a:buChar char="•"/>
            </a:pPr>
            <a:r>
              <a:rPr lang="en-IN" sz="2200" dirty="0"/>
              <a:t>Namespace - Predefined class and function</a:t>
            </a:r>
          </a:p>
          <a:p>
            <a:pPr marL="285750" lvl="0" indent="-285750">
              <a:buFont typeface="Arial" pitchFamily="34" charset="0"/>
              <a:buChar char="•"/>
            </a:pPr>
            <a:r>
              <a:rPr lang="en-IN" sz="2200" dirty="0"/>
              <a:t>Metadata and Assemblies</a:t>
            </a:r>
          </a:p>
          <a:p>
            <a:pPr marL="285750" lvl="0" indent="-285750">
              <a:buFont typeface="Arial" pitchFamily="34" charset="0"/>
              <a:buChar char="•"/>
            </a:pPr>
            <a:r>
              <a:rPr lang="en-IN" sz="2200" dirty="0"/>
              <a:t>Application domains</a:t>
            </a:r>
          </a:p>
          <a:p>
            <a:pPr marL="285750" lvl="0" indent="-285750">
              <a:buFont typeface="Arial" pitchFamily="34" charset="0"/>
              <a:buChar char="•"/>
            </a:pPr>
            <a:r>
              <a:rPr lang="en-IN" sz="2200" dirty="0"/>
              <a:t>It helps to configure and deploy the </a:t>
            </a:r>
            <a:r>
              <a:rPr lang="en-IN" sz="2200" dirty="0" err="1"/>
              <a:t>.net</a:t>
            </a:r>
            <a:r>
              <a:rPr lang="en-IN" sz="2200" dirty="0"/>
              <a:t> application</a:t>
            </a:r>
          </a:p>
          <a:p>
            <a:pPr marL="285750" lvl="0" indent="-285750">
              <a:buFont typeface="Arial" pitchFamily="34" charset="0"/>
              <a:buChar char="•"/>
            </a:pPr>
            <a:r>
              <a:rPr lang="en-IN" sz="2200" dirty="0"/>
              <a:t>It provides form and web-based services</a:t>
            </a:r>
          </a:p>
          <a:p>
            <a:pPr marL="285750" lvl="0" indent="-285750">
              <a:buFont typeface="Arial" pitchFamily="34" charset="0"/>
              <a:buChar char="•"/>
            </a:pPr>
            <a:r>
              <a:rPr lang="en-IN" sz="2200" dirty="0"/>
              <a:t>NET and ASP.NET AJAX</a:t>
            </a:r>
          </a:p>
          <a:p>
            <a:pPr marL="285750" lvl="0" indent="-285750">
              <a:buFont typeface="Arial" pitchFamily="34" charset="0"/>
              <a:buChar char="•"/>
            </a:pPr>
            <a:r>
              <a:rPr lang="en-IN" sz="2200" dirty="0"/>
              <a:t>LINQ</a:t>
            </a:r>
          </a:p>
          <a:p>
            <a:pPr marL="285750" lvl="0" indent="-285750">
              <a:buFont typeface="Arial" pitchFamily="34" charset="0"/>
              <a:buChar char="•"/>
            </a:pPr>
            <a:r>
              <a:rPr lang="en-IN" sz="2200" dirty="0"/>
              <a:t>Security and Portability</a:t>
            </a:r>
          </a:p>
          <a:p>
            <a:pPr marL="285750" lvl="0" indent="-285750">
              <a:buFont typeface="Arial" pitchFamily="34" charset="0"/>
              <a:buChar char="•"/>
            </a:pPr>
            <a:r>
              <a:rPr lang="en-IN" sz="2200" dirty="0"/>
              <a:t>Interoperability</a:t>
            </a:r>
          </a:p>
          <a:p>
            <a:pPr marL="285750" lvl="0" indent="-285750">
              <a:buFont typeface="Arial" pitchFamily="34" charset="0"/>
              <a:buChar char="•"/>
            </a:pPr>
            <a:r>
              <a:rPr lang="en-IN" sz="2200" dirty="0"/>
              <a:t>It provides multiple environments for developing an application</a:t>
            </a:r>
          </a:p>
        </p:txBody>
      </p:sp>
    </p:spTree>
    <p:extLst>
      <p:ext uri="{BB962C8B-B14F-4D97-AF65-F5344CB8AC3E}">
        <p14:creationId xmlns:p14="http://schemas.microsoft.com/office/powerpoint/2010/main" val="37220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1642"/>
            <a:ext cx="9073008" cy="6955750"/>
          </a:xfrm>
          <a:prstGeom prst="rect">
            <a:avLst/>
          </a:prstGeom>
        </p:spPr>
        <p:txBody>
          <a:bodyPr wrap="square">
            <a:spAutoFit/>
          </a:bodyPr>
          <a:lstStyle/>
          <a:p>
            <a:r>
              <a:rPr lang="en-IN" sz="2800" b="1" dirty="0"/>
              <a:t>Versions of .NET Framework</a:t>
            </a:r>
          </a:p>
          <a:p>
            <a:pPr marL="342900" lvl="0" indent="-342900" algn="just">
              <a:buFont typeface="Arial" pitchFamily="34" charset="0"/>
              <a:buChar char="•"/>
            </a:pPr>
            <a:r>
              <a:rPr lang="en-IN" sz="2200" dirty="0"/>
              <a:t>On 13 February 2002, Microsoft launched first version of </a:t>
            </a:r>
            <a:r>
              <a:rPr lang="en-IN" sz="2200" dirty="0" err="1"/>
              <a:t>.Net</a:t>
            </a:r>
            <a:r>
              <a:rPr lang="en-IN" sz="2200" dirty="0"/>
              <a:t> framework 1.0.</a:t>
            </a:r>
          </a:p>
          <a:p>
            <a:pPr marL="342900" lvl="0" indent="-342900" algn="just">
              <a:buFont typeface="Arial" pitchFamily="34" charset="0"/>
              <a:buChar char="•"/>
            </a:pPr>
            <a:r>
              <a:rPr lang="en-IN" sz="2200" dirty="0"/>
              <a:t>The second version 2.0 of </a:t>
            </a:r>
            <a:r>
              <a:rPr lang="en-IN" sz="2200" dirty="0" err="1"/>
              <a:t>.net</a:t>
            </a:r>
            <a:r>
              <a:rPr lang="en-IN" sz="2200" dirty="0"/>
              <a:t> framework was launched on 22 January 2006.</a:t>
            </a:r>
          </a:p>
          <a:p>
            <a:pPr marL="342900" lvl="0" indent="-342900" algn="just">
              <a:buFont typeface="Arial" pitchFamily="34" charset="0"/>
              <a:buChar char="•"/>
            </a:pPr>
            <a:r>
              <a:rPr lang="en-IN" sz="2200" dirty="0"/>
              <a:t>Third version 3.0 of </a:t>
            </a:r>
            <a:r>
              <a:rPr lang="en-IN" sz="2200" dirty="0" err="1"/>
              <a:t>.Net</a:t>
            </a:r>
            <a:r>
              <a:rPr lang="en-IN" sz="2200" dirty="0"/>
              <a:t> framework was released on 21 November 2006.</a:t>
            </a:r>
          </a:p>
          <a:p>
            <a:pPr marL="342900" lvl="0" indent="-342900" algn="just">
              <a:buFont typeface="Arial" pitchFamily="34" charset="0"/>
              <a:buChar char="•"/>
            </a:pPr>
            <a:r>
              <a:rPr lang="en-IN" sz="2200" dirty="0"/>
              <a:t>A </a:t>
            </a:r>
            <a:r>
              <a:rPr lang="en-IN" sz="2200" dirty="0" err="1"/>
              <a:t>.Net</a:t>
            </a:r>
            <a:r>
              <a:rPr lang="en-IN" sz="2200" dirty="0"/>
              <a:t> framework version 3.5 was released on 19 November 2007.</a:t>
            </a:r>
          </a:p>
          <a:p>
            <a:pPr marL="342900" lvl="0" indent="-342900" algn="just">
              <a:buFont typeface="Arial" pitchFamily="34" charset="0"/>
              <a:buChar char="•"/>
            </a:pPr>
            <a:r>
              <a:rPr lang="en-IN" sz="2200" dirty="0"/>
              <a:t>Version 4.0 of </a:t>
            </a:r>
            <a:r>
              <a:rPr lang="en-IN" sz="2200" dirty="0" err="1"/>
              <a:t>.Net</a:t>
            </a:r>
            <a:r>
              <a:rPr lang="en-IN" sz="2200" dirty="0"/>
              <a:t> framework was released on 29 September 2008</a:t>
            </a:r>
          </a:p>
          <a:p>
            <a:pPr marL="342900" lvl="0" indent="-342900" algn="just">
              <a:buFont typeface="Arial" pitchFamily="34" charset="0"/>
              <a:buChar char="•"/>
            </a:pPr>
            <a:r>
              <a:rPr lang="en-IN" sz="2200" dirty="0"/>
              <a:t>Version 4.5 of </a:t>
            </a:r>
            <a:r>
              <a:rPr lang="en-IN" sz="2200" dirty="0" err="1"/>
              <a:t>.Net</a:t>
            </a:r>
            <a:r>
              <a:rPr lang="en-IN" sz="2200" dirty="0"/>
              <a:t> framework was released on 15 August 2012.</a:t>
            </a:r>
          </a:p>
          <a:p>
            <a:pPr marL="342900" lvl="0" indent="-342900" algn="just">
              <a:buFont typeface="Arial" pitchFamily="34" charset="0"/>
              <a:buChar char="•"/>
            </a:pPr>
            <a:r>
              <a:rPr lang="en-IN" sz="2200" dirty="0" err="1"/>
              <a:t>.Net</a:t>
            </a:r>
            <a:r>
              <a:rPr lang="en-IN" sz="2200" dirty="0"/>
              <a:t> framework 4.5.1 version was announced on 17 October 2013</a:t>
            </a:r>
          </a:p>
          <a:p>
            <a:pPr marL="342900" lvl="0" indent="-342900" algn="just">
              <a:buFont typeface="Arial" pitchFamily="34" charset="0"/>
              <a:buChar char="•"/>
            </a:pPr>
            <a:r>
              <a:rPr lang="en-IN" sz="2200" dirty="0"/>
              <a:t>On 5 May 2014, a 4.5.2 version of </a:t>
            </a:r>
            <a:r>
              <a:rPr lang="en-IN" sz="2200" dirty="0" err="1"/>
              <a:t>.Net</a:t>
            </a:r>
            <a:r>
              <a:rPr lang="en-IN" sz="2200" dirty="0"/>
              <a:t> framework was released.</a:t>
            </a:r>
          </a:p>
          <a:p>
            <a:pPr marL="342900" lvl="0" indent="-342900" algn="just">
              <a:buFont typeface="Arial" pitchFamily="34" charset="0"/>
              <a:buChar char="•"/>
            </a:pPr>
            <a:r>
              <a:rPr lang="en-IN" sz="2200" dirty="0" err="1"/>
              <a:t>.Net</a:t>
            </a:r>
            <a:r>
              <a:rPr lang="en-IN" sz="2200" dirty="0"/>
              <a:t> framework 4.6 version was announced on 12 November 2014</a:t>
            </a:r>
          </a:p>
          <a:p>
            <a:pPr marL="342900" lvl="0" indent="-342900" algn="just">
              <a:buFont typeface="Arial" pitchFamily="34" charset="0"/>
              <a:buChar char="•"/>
            </a:pPr>
            <a:r>
              <a:rPr lang="en-IN" sz="2200" dirty="0" err="1"/>
              <a:t>.Net</a:t>
            </a:r>
            <a:r>
              <a:rPr lang="en-IN" sz="2200" dirty="0"/>
              <a:t> framework 4.6.1 version was released on 30 October 2015</a:t>
            </a:r>
          </a:p>
          <a:p>
            <a:pPr marL="342900" lvl="0" indent="-342900" algn="just">
              <a:buFont typeface="Arial" pitchFamily="34" charset="0"/>
              <a:buChar char="•"/>
            </a:pPr>
            <a:r>
              <a:rPr lang="en-IN" sz="2200" dirty="0" err="1"/>
              <a:t>.Net</a:t>
            </a:r>
            <a:r>
              <a:rPr lang="en-IN" sz="2200" dirty="0"/>
              <a:t> framework 4.6.2 version was announced on March 30, 2016</a:t>
            </a:r>
          </a:p>
          <a:p>
            <a:pPr marL="342900" lvl="0" indent="-342900" algn="just">
              <a:buFont typeface="Arial" pitchFamily="34" charset="0"/>
              <a:buChar char="•"/>
            </a:pPr>
            <a:r>
              <a:rPr lang="en-IN" sz="2200" dirty="0" err="1"/>
              <a:t>.Net</a:t>
            </a:r>
            <a:r>
              <a:rPr lang="en-IN" sz="2200" dirty="0"/>
              <a:t> framework 4.7 version was announced on April 5, 2017</a:t>
            </a:r>
          </a:p>
          <a:p>
            <a:pPr marL="342900" lvl="0" indent="-342900" algn="just">
              <a:buFont typeface="Arial" pitchFamily="34" charset="0"/>
              <a:buChar char="•"/>
            </a:pPr>
            <a:r>
              <a:rPr lang="en-IN" sz="2200" dirty="0" err="1"/>
              <a:t>.Net</a:t>
            </a:r>
            <a:r>
              <a:rPr lang="en-IN" sz="2200" dirty="0"/>
              <a:t> framework 4.7.1 version was announced on October 17, 2017</a:t>
            </a:r>
          </a:p>
          <a:p>
            <a:pPr marL="342900" lvl="0" indent="-342900" algn="just">
              <a:buFont typeface="Arial" pitchFamily="34" charset="0"/>
              <a:buChar char="•"/>
            </a:pPr>
            <a:r>
              <a:rPr lang="en-IN" sz="2200" dirty="0"/>
              <a:t>Version 4.7.2 of </a:t>
            </a:r>
            <a:r>
              <a:rPr lang="en-IN" sz="2200" dirty="0" err="1"/>
              <a:t>.Net</a:t>
            </a:r>
            <a:r>
              <a:rPr lang="en-IN" sz="2200" dirty="0"/>
              <a:t> framework was released on 30 April 2018.</a:t>
            </a:r>
          </a:p>
          <a:p>
            <a:pPr marL="342900" lvl="0" indent="-342900" algn="just">
              <a:buFont typeface="Arial" pitchFamily="34" charset="0"/>
              <a:buChar char="•"/>
            </a:pPr>
            <a:r>
              <a:rPr lang="en-IN" sz="2200" dirty="0"/>
              <a:t>And currently we are using </a:t>
            </a:r>
            <a:r>
              <a:rPr lang="en-IN" sz="2200" dirty="0" err="1"/>
              <a:t>.Net</a:t>
            </a:r>
            <a:r>
              <a:rPr lang="en-IN" sz="2200" dirty="0"/>
              <a:t> framework version 4.8 that was released on 18 April 2019</a:t>
            </a:r>
          </a:p>
        </p:txBody>
      </p:sp>
    </p:spTree>
    <p:extLst>
      <p:ext uri="{BB962C8B-B14F-4D97-AF65-F5344CB8AC3E}">
        <p14:creationId xmlns:p14="http://schemas.microsoft.com/office/powerpoint/2010/main" val="3722045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TotalTime>
  <Words>795</Words>
  <Application>Microsoft Office PowerPoint</Application>
  <PresentationFormat>On-screen Show (4:3)</PresentationFormat>
  <Paragraphs>86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5</cp:revision>
  <dcterms:created xsi:type="dcterms:W3CDTF">2023-08-09T01:56:27Z</dcterms:created>
  <dcterms:modified xsi:type="dcterms:W3CDTF">2023-08-21T08:42:45Z</dcterms:modified>
</cp:coreProperties>
</file>