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8" name="Slide Number Placeholder 7"/>
          <p:cNvSpPr>
            <a:spLocks noGrp="1"/>
          </p:cNvSpPr>
          <p:nvPr>
            <p:ph type="sldNum" sz="quarter" idx="11"/>
          </p:nvPr>
        </p:nvSpPr>
        <p:spPr/>
        <p:txBody>
          <a:bodyPr/>
          <a:lstStyle/>
          <a:p>
            <a:fld id="{E953765A-6CED-4F80-BC74-D9E5B00C8BF4}"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765A-6CED-4F80-BC74-D9E5B00C8BF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765A-6CED-4F80-BC74-D9E5B00C8BF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765A-6CED-4F80-BC74-D9E5B00C8BF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765A-6CED-4F80-BC74-D9E5B00C8BF4}" type="slidenum">
              <a:rPr lang="en-IN" smtClean="0"/>
              <a:pPr/>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765A-6CED-4F80-BC74-D9E5B00C8BF4}" type="slidenum">
              <a:rPr lang="en-IN" smtClean="0"/>
              <a:pPr/>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53765A-6CED-4F80-BC74-D9E5B00C8BF4}" type="slidenum">
              <a:rPr lang="en-IN" smtClean="0"/>
              <a:pPr/>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3765A-6CED-4F80-BC74-D9E5B00C8BF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53765A-6CED-4F80-BC74-D9E5B00C8BF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765A-6CED-4F80-BC74-D9E5B00C8BF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B15AD-F345-40FD-B7E5-7B5A2FF17911}"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765A-6CED-4F80-BC74-D9E5B00C8BF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78B15AD-F345-40FD-B7E5-7B5A2FF17911}" type="datetimeFigureOut">
              <a:rPr lang="en-IN" smtClean="0"/>
              <a:pPr/>
              <a:t>11-08-2023</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953765A-6CED-4F80-BC74-D9E5B00C8BF4}" type="slidenum">
              <a:rPr lang="en-IN" smtClean="0"/>
              <a:pPr/>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esrom.com/software-services/website-development/"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utorials.visualstudio.com/vs-get-started/customizing" TargetMode="External"/><Relationship Id="rId2" Type="http://schemas.openxmlformats.org/officeDocument/2006/relationships/hyperlink" Target="https://www.geeksforgeeks.org/setting-environment-c/"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media.geeksforgeeks.org/wp-content/uploads/VS2017.jp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a.geeksforgeeks.org/wp-content/uploads/VS2017-2.p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edia.geeksforgeeks.org/wp-content/uploads/VS2017-3.pn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esrom.com/software-services/website-developmen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9792" y="764704"/>
            <a:ext cx="6408712" cy="523220"/>
          </a:xfrm>
          <a:prstGeom prst="rect">
            <a:avLst/>
          </a:prstGeom>
          <a:noFill/>
        </p:spPr>
        <p:txBody>
          <a:bodyPr wrap="square" rtlCol="0">
            <a:spAutoFit/>
          </a:bodyPr>
          <a:lstStyle/>
          <a:p>
            <a:r>
              <a:rPr lang="en-GB" sz="2800" b="1" dirty="0" smtClean="0"/>
              <a:t>ASP.net and c#</a:t>
            </a:r>
            <a:endParaRPr lang="en-IN" sz="2800" b="1" dirty="0"/>
          </a:p>
        </p:txBody>
      </p:sp>
      <p:sp>
        <p:nvSpPr>
          <p:cNvPr id="5" name="TextBox 4"/>
          <p:cNvSpPr txBox="1"/>
          <p:nvPr/>
        </p:nvSpPr>
        <p:spPr>
          <a:xfrm>
            <a:off x="1547664" y="2492896"/>
            <a:ext cx="6984776" cy="1200329"/>
          </a:xfrm>
          <a:prstGeom prst="rect">
            <a:avLst/>
          </a:prstGeom>
          <a:noFill/>
        </p:spPr>
        <p:txBody>
          <a:bodyPr wrap="square" rtlCol="0">
            <a:spAutoFit/>
          </a:bodyPr>
          <a:lstStyle/>
          <a:p>
            <a:pPr marL="342900" indent="-342900">
              <a:buFont typeface="Arial" pitchFamily="34" charset="0"/>
              <a:buChar char="•"/>
            </a:pPr>
            <a:r>
              <a:rPr lang="en-GB" sz="2400" b="1" dirty="0" smtClean="0"/>
              <a:t>Topic:</a:t>
            </a:r>
          </a:p>
          <a:p>
            <a:pPr marL="342900" indent="-342900">
              <a:buFont typeface="Arial" pitchFamily="34" charset="0"/>
              <a:buChar char="•"/>
            </a:pPr>
            <a:r>
              <a:rPr lang="en-GB" sz="2400" b="1" dirty="0" smtClean="0"/>
              <a:t>Getting started with visual studio</a:t>
            </a:r>
          </a:p>
          <a:p>
            <a:pPr marL="342900" indent="-342900">
              <a:buFont typeface="Arial" pitchFamily="34" charset="0"/>
              <a:buChar char="•"/>
            </a:pPr>
            <a:r>
              <a:rPr lang="en-GB" sz="2400" b="1" dirty="0" err="1" smtClean="0"/>
              <a:t>Differnce</a:t>
            </a:r>
            <a:r>
              <a:rPr lang="en-GB" sz="2400" b="1" dirty="0" smtClean="0"/>
              <a:t> website v/s web application</a:t>
            </a:r>
            <a:endParaRPr lang="en-IN" sz="2400" b="1" dirty="0"/>
          </a:p>
        </p:txBody>
      </p:sp>
      <p:sp>
        <p:nvSpPr>
          <p:cNvPr id="6" name="TextBox 5"/>
          <p:cNvSpPr txBox="1"/>
          <p:nvPr/>
        </p:nvSpPr>
        <p:spPr>
          <a:xfrm>
            <a:off x="2928926" y="1571612"/>
            <a:ext cx="4357718" cy="369332"/>
          </a:xfrm>
          <a:prstGeom prst="rect">
            <a:avLst/>
          </a:prstGeom>
          <a:noFill/>
        </p:spPr>
        <p:txBody>
          <a:bodyPr wrap="square" rtlCol="0">
            <a:spAutoFit/>
          </a:bodyPr>
          <a:lstStyle/>
          <a:p>
            <a:r>
              <a:rPr lang="en-US" b="1" dirty="0" smtClean="0"/>
              <a:t>Lecture2(11-08-2023)</a:t>
            </a:r>
            <a:endParaRPr lang="en-US" b="1" dirty="0"/>
          </a:p>
        </p:txBody>
      </p:sp>
    </p:spTree>
    <p:extLst>
      <p:ext uri="{BB962C8B-B14F-4D97-AF65-F5344CB8AC3E}">
        <p14:creationId xmlns:p14="http://schemas.microsoft.com/office/powerpoint/2010/main" xmlns="" val="70282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3968459" cy="523220"/>
          </a:xfrm>
          <a:prstGeom prst="rect">
            <a:avLst/>
          </a:prstGeom>
        </p:spPr>
        <p:txBody>
          <a:bodyPr wrap="none">
            <a:spAutoFit/>
          </a:bodyPr>
          <a:lstStyle/>
          <a:p>
            <a:r>
              <a:rPr lang="en-IN" sz="2800" b="1" cap="all" dirty="0"/>
              <a:t>WHAT IS A WEBSITE</a:t>
            </a:r>
            <a:r>
              <a:rPr lang="en-IN" b="1" cap="all" dirty="0"/>
              <a:t>?</a:t>
            </a:r>
            <a:endParaRPr lang="en-IN" b="1" dirty="0"/>
          </a:p>
        </p:txBody>
      </p:sp>
      <p:sp>
        <p:nvSpPr>
          <p:cNvPr id="3" name="Rectangle 2"/>
          <p:cNvSpPr/>
          <p:nvPr/>
        </p:nvSpPr>
        <p:spPr>
          <a:xfrm>
            <a:off x="107504" y="505410"/>
            <a:ext cx="8856984" cy="4939814"/>
          </a:xfrm>
          <a:prstGeom prst="rect">
            <a:avLst/>
          </a:prstGeom>
        </p:spPr>
        <p:txBody>
          <a:bodyPr wrap="square">
            <a:spAutoFit/>
          </a:bodyPr>
          <a:lstStyle/>
          <a:p>
            <a:pPr algn="just"/>
            <a:r>
              <a:rPr lang="en-IN" sz="2100" dirty="0"/>
              <a:t>A website is a group of webpages that are all related to each other and are usually connected in some way. They’re typically accessed by a URL, or Uniform Resource Locator. Technically, a website can be just a single page, but most websites are much larger than that. A website is usually made up of many individual files that all work together to display the content on the screen.</a:t>
            </a:r>
          </a:p>
          <a:p>
            <a:pPr algn="just"/>
            <a:r>
              <a:rPr lang="en-IN" sz="2100" dirty="0"/>
              <a:t>A website is typically divided into several sections or pages. The main page of a website is called the home page, and it’s what most people think of when they think of a website. The home page is typically where you’ll find an overview of the entire website and links to all of the other pages on the site.</a:t>
            </a:r>
          </a:p>
          <a:p>
            <a:pPr algn="just"/>
            <a:r>
              <a:rPr lang="en-IN" sz="2100" dirty="0"/>
              <a:t>Many websites also have a section called an About page, which tells you more about the organization or person who created the site. Other common sections on websites include Contact pages, FAQs (frequently asked questions), and Blog pages</a:t>
            </a:r>
            <a:r>
              <a:rPr lang="en-IN" sz="2100" dirty="0" smtClean="0"/>
              <a:t>.</a:t>
            </a:r>
            <a:endParaRPr lang="en-IN" sz="2100" dirty="0"/>
          </a:p>
        </p:txBody>
      </p:sp>
    </p:spTree>
    <p:extLst>
      <p:ext uri="{BB962C8B-B14F-4D97-AF65-F5344CB8AC3E}">
        <p14:creationId xmlns:p14="http://schemas.microsoft.com/office/powerpoint/2010/main" xmlns="" val="103831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73655"/>
            <a:ext cx="8856984" cy="3139321"/>
          </a:xfrm>
          <a:prstGeom prst="rect">
            <a:avLst/>
          </a:prstGeom>
        </p:spPr>
        <p:txBody>
          <a:bodyPr wrap="square">
            <a:spAutoFit/>
          </a:bodyPr>
          <a:lstStyle/>
          <a:p>
            <a:pPr algn="just"/>
            <a:r>
              <a:rPr lang="en-IN" sz="2200" dirty="0" smtClean="0"/>
              <a:t>The most common situations when you need to build a website:</a:t>
            </a:r>
          </a:p>
          <a:p>
            <a:pPr lvl="0" algn="just"/>
            <a:r>
              <a:rPr lang="en-IN" sz="2200" dirty="0" smtClean="0"/>
              <a:t>When you want to offer clear and attractive information about your products, services and business vision. </a:t>
            </a:r>
          </a:p>
          <a:p>
            <a:pPr marL="285750" lvl="0" indent="-285750" algn="just">
              <a:buFont typeface="Arial" pitchFamily="34" charset="0"/>
              <a:buChar char="•"/>
            </a:pPr>
            <a:r>
              <a:rPr lang="en-IN" sz="2200" dirty="0" smtClean="0"/>
              <a:t>When you want to create social proof and showcase testimonials and case studies </a:t>
            </a:r>
          </a:p>
          <a:p>
            <a:pPr marL="285750" lvl="0" indent="-285750" algn="just">
              <a:buFont typeface="Arial" pitchFamily="34" charset="0"/>
              <a:buChar char="•"/>
            </a:pPr>
            <a:r>
              <a:rPr lang="en-IN" sz="2200" dirty="0" smtClean="0"/>
              <a:t>When you want to communicate your brand vision and create brand awareness</a:t>
            </a:r>
          </a:p>
          <a:p>
            <a:pPr marL="285750" lvl="0" indent="-285750" algn="just">
              <a:buFont typeface="Arial" pitchFamily="34" charset="0"/>
              <a:buChar char="•"/>
            </a:pPr>
            <a:r>
              <a:rPr lang="en-IN" sz="2200" dirty="0" smtClean="0"/>
              <a:t>When you want to increase the number of leads</a:t>
            </a:r>
          </a:p>
          <a:p>
            <a:pPr marL="285750" indent="-285750" algn="just">
              <a:buFont typeface="Arial" pitchFamily="34" charset="0"/>
              <a:buChar char="•"/>
            </a:pPr>
            <a:r>
              <a:rPr lang="en-IN" sz="2200" dirty="0" smtClean="0"/>
              <a:t>When you want to offer automated and fast customer support</a:t>
            </a:r>
            <a:endParaRPr lang="en-IN" sz="2200" dirty="0"/>
          </a:p>
        </p:txBody>
      </p:sp>
    </p:spTree>
    <p:extLst>
      <p:ext uri="{BB962C8B-B14F-4D97-AF65-F5344CB8AC3E}">
        <p14:creationId xmlns:p14="http://schemas.microsoft.com/office/powerpoint/2010/main" xmlns="" val="103831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2648161" cy="369332"/>
          </a:xfrm>
          <a:prstGeom prst="rect">
            <a:avLst/>
          </a:prstGeom>
        </p:spPr>
        <p:txBody>
          <a:bodyPr wrap="none">
            <a:spAutoFit/>
          </a:bodyPr>
          <a:lstStyle/>
          <a:p>
            <a:r>
              <a:rPr lang="en-IN" b="1" cap="all" dirty="0"/>
              <a:t>WHAT IS A WEB APP?</a:t>
            </a:r>
            <a:endParaRPr lang="en-IN" b="1" dirty="0"/>
          </a:p>
        </p:txBody>
      </p:sp>
      <p:sp>
        <p:nvSpPr>
          <p:cNvPr id="3" name="Rectangle 2"/>
          <p:cNvSpPr/>
          <p:nvPr/>
        </p:nvSpPr>
        <p:spPr>
          <a:xfrm>
            <a:off x="-36512" y="360521"/>
            <a:ext cx="8964488" cy="6524863"/>
          </a:xfrm>
          <a:prstGeom prst="rect">
            <a:avLst/>
          </a:prstGeom>
        </p:spPr>
        <p:txBody>
          <a:bodyPr wrap="square">
            <a:spAutoFit/>
          </a:bodyPr>
          <a:lstStyle/>
          <a:p>
            <a:pPr marL="285750" indent="-285750" algn="just">
              <a:buFont typeface="Arial" pitchFamily="34" charset="0"/>
              <a:buChar char="•"/>
            </a:pPr>
            <a:r>
              <a:rPr lang="en-IN" sz="2200" dirty="0"/>
              <a:t>A web app is a software application that is hosted on a web server and accessed via a web browser. Web apps are usually written in a scripting language such as PHP, Perl or Java and use a database such as MySQL or </a:t>
            </a:r>
            <a:r>
              <a:rPr lang="en-IN" sz="2200" dirty="0" err="1"/>
              <a:t>PostgreSQL</a:t>
            </a:r>
            <a:r>
              <a:rPr lang="en-IN" sz="2200" dirty="0"/>
              <a:t> to store data.</a:t>
            </a:r>
          </a:p>
          <a:p>
            <a:pPr marL="285750" indent="-285750" algn="just">
              <a:buFont typeface="Arial" pitchFamily="34" charset="0"/>
              <a:buChar char="•"/>
            </a:pPr>
            <a:r>
              <a:rPr lang="en-IN" sz="2200" dirty="0"/>
              <a:t>Web apps are becoming increasingly popular due to the fact that they can be accessed from anywhere in the world with an Internet connection. They also allow users to access their data from any device with a web browser, including smartphones and tablets.</a:t>
            </a:r>
          </a:p>
          <a:p>
            <a:pPr marL="285750" indent="-285750" algn="just">
              <a:buFont typeface="Arial" pitchFamily="34" charset="0"/>
              <a:buChar char="•"/>
            </a:pPr>
            <a:r>
              <a:rPr lang="en-IN" sz="2200" dirty="0"/>
              <a:t>Additionally, web apps can be updated and changed without having to redeploy the entire application. This makes them much more agile than traditional desktop applications.</a:t>
            </a:r>
          </a:p>
          <a:p>
            <a:pPr marL="285750" indent="-285750" algn="just">
              <a:buFont typeface="Arial" pitchFamily="34" charset="0"/>
              <a:buChar char="•"/>
            </a:pPr>
            <a:r>
              <a:rPr lang="en-IN" sz="2200" dirty="0"/>
              <a:t>The most common situations when you need to build a web app are:</a:t>
            </a:r>
          </a:p>
          <a:p>
            <a:pPr marL="285750" lvl="0" indent="-285750" algn="just">
              <a:buFont typeface="Arial" pitchFamily="34" charset="0"/>
              <a:buChar char="•"/>
            </a:pPr>
            <a:r>
              <a:rPr lang="en-IN" sz="2200" dirty="0"/>
              <a:t>When you want your brand to stand out of the box in the market</a:t>
            </a:r>
          </a:p>
          <a:p>
            <a:pPr marL="285750" lvl="0" indent="-285750" algn="just">
              <a:buFont typeface="Arial" pitchFamily="34" charset="0"/>
              <a:buChar char="•"/>
            </a:pPr>
            <a:r>
              <a:rPr lang="en-IN" sz="2200" dirty="0"/>
              <a:t>When you want to connect with your consumers personally, making engagement easy and smooth. </a:t>
            </a:r>
          </a:p>
          <a:p>
            <a:pPr marL="285750" lvl="0" indent="-285750" algn="just">
              <a:buFont typeface="Arial" pitchFamily="34" charset="0"/>
              <a:buChar char="•"/>
            </a:pPr>
            <a:r>
              <a:rPr lang="en-IN" sz="2200" dirty="0"/>
              <a:t>When you want to generate leads and attract prospects, but also trim down the efforts of data organization.</a:t>
            </a:r>
          </a:p>
          <a:p>
            <a:pPr marL="285750" lvl="0" indent="-285750" algn="just">
              <a:buFont typeface="Arial" pitchFamily="34" charset="0"/>
              <a:buChar char="•"/>
            </a:pPr>
            <a:r>
              <a:rPr lang="en-IN" sz="2200" dirty="0"/>
              <a:t>When you want a cost-effective option to interact with your customers: </a:t>
            </a:r>
            <a:r>
              <a:rPr lang="en-IN" sz="2200" dirty="0" err="1"/>
              <a:t>SaaS</a:t>
            </a:r>
            <a:r>
              <a:rPr lang="en-IN" sz="2200" dirty="0"/>
              <a:t> have “pay as you go” memberships. </a:t>
            </a:r>
          </a:p>
        </p:txBody>
      </p:sp>
    </p:spTree>
    <p:extLst>
      <p:ext uri="{BB962C8B-B14F-4D97-AF65-F5344CB8AC3E}">
        <p14:creationId xmlns:p14="http://schemas.microsoft.com/office/powerpoint/2010/main" xmlns="" val="103831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9036496" cy="369332"/>
          </a:xfrm>
          <a:prstGeom prst="rect">
            <a:avLst/>
          </a:prstGeom>
        </p:spPr>
        <p:txBody>
          <a:bodyPr wrap="square">
            <a:spAutoFit/>
          </a:bodyPr>
          <a:lstStyle/>
          <a:p>
            <a:r>
              <a:rPr lang="en-IN" b="1" cap="all" dirty="0"/>
              <a:t>WHAT IS THE DIFFERENCE BETWEEN A WEBSITE AND A WEB APPLICATION?</a:t>
            </a:r>
            <a:endParaRPr lang="en-IN" b="1" dirty="0"/>
          </a:p>
        </p:txBody>
      </p:sp>
      <p:sp>
        <p:nvSpPr>
          <p:cNvPr id="4" name="Rectangle 3"/>
          <p:cNvSpPr/>
          <p:nvPr/>
        </p:nvSpPr>
        <p:spPr>
          <a:xfrm>
            <a:off x="107504" y="404664"/>
            <a:ext cx="8856984" cy="4154984"/>
          </a:xfrm>
          <a:prstGeom prst="rect">
            <a:avLst/>
          </a:prstGeom>
        </p:spPr>
        <p:txBody>
          <a:bodyPr wrap="square">
            <a:spAutoFit/>
          </a:bodyPr>
          <a:lstStyle/>
          <a:p>
            <a:pPr algn="just"/>
            <a:r>
              <a:rPr lang="en-IN" sz="2200" dirty="0" smtClean="0"/>
              <a:t>A website is a series of webpages that are typically accessed through a web browser and are hosted on a web server. A web application is a software program that is accessed through a web browser and runs on a web server. The main difference is that a website is static and a web application is dynamic.</a:t>
            </a:r>
          </a:p>
          <a:p>
            <a:pPr algn="just"/>
            <a:r>
              <a:rPr lang="en-IN" sz="2200" dirty="0" smtClean="0"/>
              <a:t>A website usually consists of information about a company or individual, such as contact information, products or services offered, and general information. A web application, on the other hand, is interactive and allows users to perform tasks such as making purchases, viewing account balances, or playing games. Web applications are also often more complex than websites and require more server resources.</a:t>
            </a:r>
            <a:endParaRPr lang="en-IN" sz="2200" dirty="0"/>
          </a:p>
        </p:txBody>
      </p:sp>
    </p:spTree>
    <p:extLst>
      <p:ext uri="{BB962C8B-B14F-4D97-AF65-F5344CB8AC3E}">
        <p14:creationId xmlns:p14="http://schemas.microsoft.com/office/powerpoint/2010/main" xmlns="" val="103831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9342784" cy="6955750"/>
          </a:xfrm>
          <a:prstGeom prst="rect">
            <a:avLst/>
          </a:prstGeom>
        </p:spPr>
        <p:txBody>
          <a:bodyPr wrap="square">
            <a:spAutoFit/>
          </a:bodyPr>
          <a:lstStyle/>
          <a:p>
            <a:pPr algn="just"/>
            <a:r>
              <a:rPr lang="en-IN" sz="2800" b="1" cap="all" dirty="0"/>
              <a:t>WHAT SHOULD I CHOOSE FOR MY BUSINESS?</a:t>
            </a:r>
            <a:endParaRPr lang="en-IN" sz="2800" b="1" dirty="0"/>
          </a:p>
          <a:p>
            <a:pPr marL="342900" indent="-342900" algn="just">
              <a:buFont typeface="Arial" pitchFamily="34" charset="0"/>
              <a:buChar char="•"/>
            </a:pPr>
            <a:r>
              <a:rPr lang="en-IN" sz="2200" dirty="0"/>
              <a:t>There are a few key differences between websites and web applications that can help you make a decision about which is right for your needs. </a:t>
            </a:r>
          </a:p>
          <a:p>
            <a:pPr marL="342900" indent="-342900" algn="just">
              <a:buFont typeface="Arial" pitchFamily="34" charset="0"/>
              <a:buChar char="•"/>
            </a:pPr>
            <a:r>
              <a:rPr lang="en-IN" sz="2200" dirty="0"/>
              <a:t>Here are five reasons to choose a website: </a:t>
            </a:r>
          </a:p>
          <a:p>
            <a:pPr marL="342900" lvl="0" indent="-342900" algn="just">
              <a:buFont typeface="Arial" pitchFamily="34" charset="0"/>
              <a:buChar char="•"/>
            </a:pPr>
            <a:r>
              <a:rPr lang="en-IN" sz="2200" b="1" dirty="0"/>
              <a:t>Cost-Effective:</a:t>
            </a:r>
            <a:r>
              <a:rPr lang="en-IN" sz="2200" dirty="0"/>
              <a:t> Websites are typically less expensive to develop and maintain than web applications. This is because they don’t require as much complex functionality or back-end infrastructure. </a:t>
            </a:r>
          </a:p>
          <a:p>
            <a:pPr marL="342900" lvl="0" indent="-342900" algn="just">
              <a:buFont typeface="Arial" pitchFamily="34" charset="0"/>
              <a:buChar char="•"/>
            </a:pPr>
            <a:r>
              <a:rPr lang="en-IN" sz="2200" b="1" dirty="0"/>
              <a:t>Easy to Use:</a:t>
            </a:r>
            <a:r>
              <a:rPr lang="en-IN" sz="2200" dirty="0"/>
              <a:t> Websites are easy for users to navigate and use. This is because they follow familiar patterns that users are accustomed to, such as menus and links. </a:t>
            </a:r>
          </a:p>
          <a:p>
            <a:pPr marL="342900" lvl="0" indent="-342900" algn="just">
              <a:buFont typeface="Arial" pitchFamily="34" charset="0"/>
              <a:buChar char="•"/>
            </a:pPr>
            <a:r>
              <a:rPr lang="en-IN" sz="2200" b="1" dirty="0"/>
              <a:t>Accessible:</a:t>
            </a:r>
            <a:r>
              <a:rPr lang="en-IN" sz="2200" dirty="0"/>
              <a:t> Websites can be accessed by anyone with an Internet connection. This makes them a good choice for businesses that want to reach a wide audience. </a:t>
            </a:r>
          </a:p>
          <a:p>
            <a:pPr marL="342900" lvl="0" indent="-342900" algn="just">
              <a:buFont typeface="Arial" pitchFamily="34" charset="0"/>
              <a:buChar char="•"/>
            </a:pPr>
            <a:r>
              <a:rPr lang="en-IN" sz="2200" b="1" dirty="0"/>
              <a:t>Fast to Develop:</a:t>
            </a:r>
            <a:r>
              <a:rPr lang="en-IN" sz="2200" dirty="0"/>
              <a:t> Websites can be developed quickly, often in just a few weeks. This is due to their simpler design and functionality. </a:t>
            </a:r>
          </a:p>
          <a:p>
            <a:pPr marL="342900" lvl="0" indent="-342900" algn="just">
              <a:buFont typeface="Arial" pitchFamily="34" charset="0"/>
              <a:buChar char="•"/>
            </a:pPr>
            <a:r>
              <a:rPr lang="en-IN" sz="2200" b="1" dirty="0"/>
              <a:t>Flexible:</a:t>
            </a:r>
            <a:r>
              <a:rPr lang="en-IN" sz="2200" dirty="0"/>
              <a:t> Websites can be easily updated and changed without having to redeploy the entire application. This makes them more adaptable to changing needs and requirements.</a:t>
            </a:r>
          </a:p>
          <a:p>
            <a:pPr marL="342900" indent="-342900" algn="just">
              <a:buFont typeface="Arial" pitchFamily="34" charset="0"/>
              <a:buChar char="•"/>
            </a:pPr>
            <a:r>
              <a:rPr lang="en-IN" sz="2200" dirty="0"/>
              <a:t>There are a few key reasons to choose a web application over a website.</a:t>
            </a:r>
          </a:p>
          <a:p>
            <a:pPr lvl="0" algn="just"/>
            <a:endParaRPr lang="en-IN" sz="2200" dirty="0"/>
          </a:p>
        </p:txBody>
      </p:sp>
    </p:spTree>
    <p:extLst>
      <p:ext uri="{BB962C8B-B14F-4D97-AF65-F5344CB8AC3E}">
        <p14:creationId xmlns:p14="http://schemas.microsoft.com/office/powerpoint/2010/main" xmlns="" val="103831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9001000" cy="5847755"/>
          </a:xfrm>
          <a:prstGeom prst="rect">
            <a:avLst/>
          </a:prstGeom>
        </p:spPr>
        <p:txBody>
          <a:bodyPr wrap="square">
            <a:spAutoFit/>
          </a:bodyPr>
          <a:lstStyle/>
          <a:p>
            <a:pPr marL="342900" lvl="0" indent="-342900" algn="just">
              <a:buFont typeface="Arial" pitchFamily="34" charset="0"/>
              <a:buChar char="•"/>
            </a:pPr>
            <a:r>
              <a:rPr lang="en-IN" sz="2200" b="1" dirty="0" smtClean="0"/>
              <a:t>User control and ownership:</a:t>
            </a:r>
            <a:r>
              <a:rPr lang="en-IN" sz="2200" dirty="0" smtClean="0"/>
              <a:t> With a web application, users have more control over their data and how it is used. They can also easily access their data from any device or location. </a:t>
            </a:r>
          </a:p>
          <a:p>
            <a:pPr marL="342900" lvl="0" indent="-342900" algn="just">
              <a:buFont typeface="Arial" pitchFamily="34" charset="0"/>
              <a:buChar char="•"/>
            </a:pPr>
            <a:r>
              <a:rPr lang="en-IN" sz="2200" b="1" dirty="0" smtClean="0"/>
              <a:t>Scalability: </a:t>
            </a:r>
            <a:r>
              <a:rPr lang="en-IN" sz="2200" dirty="0" smtClean="0"/>
              <a:t>Web applications can be scaled more easily than websites. This is due to the fact that they are designed to be maintained by a team of developers and can be updated with new features and functionality as needed. </a:t>
            </a:r>
          </a:p>
          <a:p>
            <a:pPr marL="342900" lvl="0" indent="-342900" algn="just">
              <a:buFont typeface="Arial" pitchFamily="34" charset="0"/>
              <a:buChar char="•"/>
            </a:pPr>
            <a:r>
              <a:rPr lang="en-IN" sz="2200" b="1" dirty="0" smtClean="0"/>
              <a:t>Security:</a:t>
            </a:r>
            <a:r>
              <a:rPr lang="en-IN" sz="2200" dirty="0" smtClean="0"/>
              <a:t> Web applications tend to be more secure than websites since they are built with security in mind from the start. In addition, web applications usually have better access controls, which can help prevent unauthorized access to sensitive data. </a:t>
            </a:r>
          </a:p>
          <a:p>
            <a:pPr marL="342900" lvl="0" indent="-342900" algn="just">
              <a:buFont typeface="Arial" pitchFamily="34" charset="0"/>
              <a:buChar char="•"/>
            </a:pPr>
            <a:r>
              <a:rPr lang="en-IN" sz="2200" b="1" dirty="0" smtClean="0"/>
              <a:t>Performance:</a:t>
            </a:r>
            <a:r>
              <a:rPr lang="en-IN" sz="2200" dirty="0" smtClean="0"/>
              <a:t> Web applications are designed to be fast and efficient, which can save time and resources for both users and businesses. </a:t>
            </a:r>
          </a:p>
          <a:p>
            <a:pPr marL="342900" lvl="0" indent="-342900" algn="just">
              <a:buFont typeface="Arial" pitchFamily="34" charset="0"/>
              <a:buChar char="•"/>
            </a:pPr>
            <a:r>
              <a:rPr lang="en-IN" sz="2200" b="1" dirty="0" smtClean="0"/>
              <a:t>Functionality: </a:t>
            </a:r>
            <a:r>
              <a:rPr lang="en-IN" sz="2200" dirty="0" smtClean="0"/>
              <a:t>Web applications often offer more functionality than websites, such as the ability to create, edit, and store data. This can make them more useful for businesses and organizations that need to track and manage large amounts of data.</a:t>
            </a:r>
            <a:endParaRPr lang="en-IN" sz="2200" dirty="0"/>
          </a:p>
        </p:txBody>
      </p:sp>
    </p:spTree>
    <p:extLst>
      <p:ext uri="{BB962C8B-B14F-4D97-AF65-F5344CB8AC3E}">
        <p14:creationId xmlns:p14="http://schemas.microsoft.com/office/powerpoint/2010/main" xmlns="" val="103831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08" y="95141"/>
            <a:ext cx="8964488" cy="3477875"/>
          </a:xfrm>
          <a:prstGeom prst="rect">
            <a:avLst/>
          </a:prstGeom>
        </p:spPr>
        <p:txBody>
          <a:bodyPr wrap="square">
            <a:spAutoFit/>
          </a:bodyPr>
          <a:lstStyle/>
          <a:p>
            <a:pPr algn="just"/>
            <a:r>
              <a:rPr lang="en-IN" sz="2200" dirty="0"/>
              <a:t>As consumers become more tech-savvy, digital businesses are taking the place of traditional bricks and mortar. E-commerce has allowed the internet to penetrate almost every industry vertical. To compete in this difficult environment, you need a strong online presence. Depending on your business model and budget, you can choose between a website </a:t>
            </a:r>
            <a:r>
              <a:rPr lang="en-IN" sz="2200" dirty="0" err="1"/>
              <a:t>vs</a:t>
            </a:r>
            <a:r>
              <a:rPr lang="en-IN" sz="2200" dirty="0"/>
              <a:t> a web app, but no matter what you choose, we highly recommend making it custom, in accordance with your brand. Custom </a:t>
            </a:r>
            <a:r>
              <a:rPr lang="en-IN" sz="2200" u="sng" dirty="0">
                <a:hlinkClick r:id="rId2"/>
              </a:rPr>
              <a:t>website and web application development</a:t>
            </a:r>
            <a:r>
              <a:rPr lang="en-IN" sz="2200" dirty="0"/>
              <a:t> are one of the best ways for your business to achieve an outstanding online presence and come out on top. </a:t>
            </a:r>
          </a:p>
        </p:txBody>
      </p:sp>
    </p:spTree>
    <p:extLst>
      <p:ext uri="{BB962C8B-B14F-4D97-AF65-F5344CB8AC3E}">
        <p14:creationId xmlns:p14="http://schemas.microsoft.com/office/powerpoint/2010/main" xmlns="" val="103831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3831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38315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38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5460"/>
            <a:ext cx="6711581" cy="523220"/>
          </a:xfrm>
          <a:prstGeom prst="rect">
            <a:avLst/>
          </a:prstGeom>
        </p:spPr>
        <p:txBody>
          <a:bodyPr wrap="none">
            <a:spAutoFit/>
          </a:bodyPr>
          <a:lstStyle/>
          <a:p>
            <a:r>
              <a:rPr lang="en-IN" sz="2800" b="1" dirty="0"/>
              <a:t>Getting Started with Visual Studio 2017</a:t>
            </a:r>
            <a:endParaRPr lang="en-IN" sz="2800" dirty="0"/>
          </a:p>
        </p:txBody>
      </p:sp>
      <p:sp>
        <p:nvSpPr>
          <p:cNvPr id="5" name="Rectangle 4"/>
          <p:cNvSpPr/>
          <p:nvPr/>
        </p:nvSpPr>
        <p:spPr>
          <a:xfrm>
            <a:off x="-36512" y="404664"/>
            <a:ext cx="9073008" cy="2123658"/>
          </a:xfrm>
          <a:prstGeom prst="rect">
            <a:avLst/>
          </a:prstGeom>
        </p:spPr>
        <p:txBody>
          <a:bodyPr wrap="square">
            <a:spAutoFit/>
          </a:bodyPr>
          <a:lstStyle/>
          <a:p>
            <a:pPr marL="285750" lvl="0" indent="-285750" fontAlgn="base">
              <a:buFont typeface="Arial" pitchFamily="34" charset="0"/>
              <a:buChar char="•"/>
            </a:pPr>
            <a:r>
              <a:rPr lang="en-IN" sz="2200" dirty="0"/>
              <a:t>First, you have to download and install the Visual Studio. For that, you can refer to </a:t>
            </a:r>
            <a:r>
              <a:rPr lang="en-IN" sz="2200" b="1" u="sng" dirty="0">
                <a:hlinkClick r:id="rId2"/>
              </a:rPr>
              <a:t>Downloading and Installing Visual Studio 2017</a:t>
            </a:r>
            <a:r>
              <a:rPr lang="en-IN" sz="2200" dirty="0"/>
              <a:t>. Don’t forget to select the .NET core workload during the installation of VS 2017. If you forget then you have to </a:t>
            </a:r>
            <a:r>
              <a:rPr lang="en-IN" sz="2200" b="1" u="sng" dirty="0">
                <a:hlinkClick r:id="rId3"/>
              </a:rPr>
              <a:t>modify</a:t>
            </a:r>
            <a:r>
              <a:rPr lang="en-IN" sz="2200" dirty="0"/>
              <a:t> the installation.</a:t>
            </a:r>
          </a:p>
          <a:p>
            <a:pPr marL="285750" indent="-285750">
              <a:buFont typeface="Arial" pitchFamily="34" charset="0"/>
              <a:buChar char="•"/>
            </a:pPr>
            <a:r>
              <a:rPr lang="en-IN" sz="2200" dirty="0"/>
              <a:t>You can see a number of tool windows when you will open the Visual Studio and start writing your first program as </a:t>
            </a:r>
          </a:p>
        </p:txBody>
      </p:sp>
    </p:spTree>
    <p:extLst>
      <p:ext uri="{BB962C8B-B14F-4D97-AF65-F5344CB8AC3E}">
        <p14:creationId xmlns:p14="http://schemas.microsoft.com/office/powerpoint/2010/main" xmlns="" val="1038315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3831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3831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edia.geeksforgeeks.org/wp-content/uploads/VS2017.jpg">
            <a:hlinkClick r:id="rId2"/>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35496" y="260648"/>
            <a:ext cx="8964488" cy="6552728"/>
          </a:xfrm>
          <a:prstGeom prst="rect">
            <a:avLst/>
          </a:prstGeom>
          <a:noFill/>
          <a:ln>
            <a:noFill/>
          </a:ln>
        </p:spPr>
      </p:pic>
    </p:spTree>
    <p:extLst>
      <p:ext uri="{BB962C8B-B14F-4D97-AF65-F5344CB8AC3E}">
        <p14:creationId xmlns:p14="http://schemas.microsoft.com/office/powerpoint/2010/main" xmlns="" val="103831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335846"/>
            <a:ext cx="8856984" cy="3416320"/>
          </a:xfrm>
          <a:prstGeom prst="rect">
            <a:avLst/>
          </a:prstGeom>
        </p:spPr>
        <p:txBody>
          <a:bodyPr wrap="square">
            <a:spAutoFit/>
          </a:bodyPr>
          <a:lstStyle/>
          <a:p>
            <a:pPr marL="800100" lvl="1" indent="-342900" fontAlgn="base">
              <a:buFont typeface="+mj-lt"/>
              <a:buAutoNum type="arabicPeriod"/>
            </a:pPr>
            <a:r>
              <a:rPr lang="en-IN" b="1" dirty="0"/>
              <a:t>Code Editor:</a:t>
            </a:r>
            <a:r>
              <a:rPr lang="en-IN" dirty="0"/>
              <a:t> Where the user will write code.</a:t>
            </a:r>
            <a:endParaRPr lang="en-IN" sz="1400" dirty="0"/>
          </a:p>
          <a:p>
            <a:pPr marL="800100" lvl="1" indent="-342900" fontAlgn="base">
              <a:buFont typeface="+mj-lt"/>
              <a:buAutoNum type="arabicPeriod"/>
            </a:pPr>
            <a:r>
              <a:rPr lang="en-IN" b="1" dirty="0"/>
              <a:t>Output Window:</a:t>
            </a:r>
            <a:r>
              <a:rPr lang="en-IN" dirty="0"/>
              <a:t> Here the Visual Studio shows the outputs, compiler warnings, error messages and debugging information.</a:t>
            </a:r>
            <a:endParaRPr lang="en-IN" sz="1400" dirty="0"/>
          </a:p>
          <a:p>
            <a:pPr marL="800100" lvl="1" indent="-342900" fontAlgn="base">
              <a:buFont typeface="+mj-lt"/>
              <a:buAutoNum type="arabicPeriod"/>
            </a:pPr>
            <a:r>
              <a:rPr lang="en-IN" b="1" dirty="0"/>
              <a:t>Solution Explorer:</a:t>
            </a:r>
            <a:r>
              <a:rPr lang="en-IN" dirty="0"/>
              <a:t> It shows the files on which the user is currently working.</a:t>
            </a:r>
            <a:endParaRPr lang="en-IN" sz="1400" dirty="0"/>
          </a:p>
          <a:p>
            <a:pPr marL="800100" lvl="1" indent="-342900" fontAlgn="base">
              <a:buFont typeface="+mj-lt"/>
              <a:buAutoNum type="arabicPeriod"/>
            </a:pPr>
            <a:r>
              <a:rPr lang="en-IN" b="1" dirty="0"/>
              <a:t>Properties:</a:t>
            </a:r>
            <a:r>
              <a:rPr lang="en-IN" dirty="0"/>
              <a:t> It will give additional information and context about the selected parts of the current project.</a:t>
            </a:r>
            <a:endParaRPr lang="en-IN" sz="1400" dirty="0"/>
          </a:p>
          <a:p>
            <a:pPr marL="342900" lvl="0" indent="-342900" fontAlgn="base">
              <a:buFont typeface="+mj-lt"/>
              <a:buAutoNum type="arabicPeriod"/>
            </a:pPr>
            <a:r>
              <a:rPr lang="en-IN" dirty="0"/>
              <a:t>A user can also add windows as per requirement by choosing them from </a:t>
            </a:r>
            <a:r>
              <a:rPr lang="en-IN" b="1" dirty="0"/>
              <a:t>View </a:t>
            </a:r>
            <a:r>
              <a:rPr lang="en-IN" dirty="0"/>
              <a:t>menu. In Visual Studio the tool windows are customizable as a user can add more windows, remove the existing open one or can move windows around to best suit.</a:t>
            </a:r>
            <a:endParaRPr lang="en-IN" sz="1400" dirty="0"/>
          </a:p>
          <a:p>
            <a:pPr marL="342900" indent="-342900">
              <a:buFont typeface="+mj-lt"/>
              <a:buAutoNum type="arabicPeriod"/>
            </a:pPr>
            <a:r>
              <a:rPr lang="en-IN" b="1" dirty="0"/>
              <a:t>Various Menus in Visual Studio: </a:t>
            </a:r>
            <a:r>
              <a:rPr lang="en-IN" dirty="0"/>
              <a:t>A user can find a lot of menus on the top screen of Visual Studio as shown below </a:t>
            </a:r>
          </a:p>
        </p:txBody>
      </p:sp>
      <p:pic>
        <p:nvPicPr>
          <p:cNvPr id="3" name="Picture 2" descr="https://media.geeksforgeeks.org/wp-content/uploads/VS2017-2.png">
            <a:hlinkClick r:id="rId2"/>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07504" y="3789040"/>
            <a:ext cx="8640960" cy="1584176"/>
          </a:xfrm>
          <a:prstGeom prst="rect">
            <a:avLst/>
          </a:prstGeom>
          <a:noFill/>
          <a:ln>
            <a:noFill/>
          </a:ln>
        </p:spPr>
      </p:pic>
    </p:spTree>
    <p:extLst>
      <p:ext uri="{BB962C8B-B14F-4D97-AF65-F5344CB8AC3E}">
        <p14:creationId xmlns:p14="http://schemas.microsoft.com/office/powerpoint/2010/main" xmlns="" val="103831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520" y="-27384"/>
            <a:ext cx="9145016" cy="4832092"/>
          </a:xfrm>
          <a:prstGeom prst="rect">
            <a:avLst/>
          </a:prstGeom>
        </p:spPr>
        <p:txBody>
          <a:bodyPr wrap="square">
            <a:spAutoFit/>
          </a:bodyPr>
          <a:lstStyle/>
          <a:p>
            <a:pPr marL="742950" lvl="1" indent="-285750" algn="just" fontAlgn="base">
              <a:buFont typeface="Arial" pitchFamily="34" charset="0"/>
              <a:buChar char="•"/>
            </a:pPr>
            <a:r>
              <a:rPr lang="en-IN" sz="2200" dirty="0"/>
              <a:t>Create, Open and save projects commands are contained by </a:t>
            </a:r>
            <a:r>
              <a:rPr lang="en-IN" sz="2200" b="1" dirty="0"/>
              <a:t>File </a:t>
            </a:r>
            <a:r>
              <a:rPr lang="en-IN" sz="2200" dirty="0"/>
              <a:t>menu.</a:t>
            </a:r>
          </a:p>
          <a:p>
            <a:pPr marL="742950" lvl="1" indent="-285750" algn="just" fontAlgn="base">
              <a:buFont typeface="Arial" pitchFamily="34" charset="0"/>
              <a:buChar char="•"/>
            </a:pPr>
            <a:r>
              <a:rPr lang="en-IN" sz="2200" dirty="0"/>
              <a:t>Searching, Modifying, Refactoring code commands are contained by the </a:t>
            </a:r>
            <a:r>
              <a:rPr lang="en-IN" sz="2200" b="1" dirty="0"/>
              <a:t>Edit </a:t>
            </a:r>
            <a:r>
              <a:rPr lang="en-IN" sz="2200" dirty="0"/>
              <a:t>menu.</a:t>
            </a:r>
          </a:p>
          <a:p>
            <a:pPr marL="742950" lvl="1" indent="-285750" algn="just" fontAlgn="base">
              <a:buFont typeface="Arial" pitchFamily="34" charset="0"/>
              <a:buChar char="•"/>
            </a:pPr>
            <a:r>
              <a:rPr lang="en-IN" sz="2200" b="1" dirty="0"/>
              <a:t>View </a:t>
            </a:r>
            <a:r>
              <a:rPr lang="en-IN" sz="2200" dirty="0"/>
              <a:t>Menu is used to open the additional tool windows in Visual Studio.</a:t>
            </a:r>
          </a:p>
          <a:p>
            <a:pPr marL="742950" lvl="1" indent="-285750" algn="just" fontAlgn="base">
              <a:buFont typeface="Arial" pitchFamily="34" charset="0"/>
              <a:buChar char="•"/>
            </a:pPr>
            <a:r>
              <a:rPr lang="en-IN" sz="2200" b="1" dirty="0"/>
              <a:t>Project </a:t>
            </a:r>
            <a:r>
              <a:rPr lang="en-IN" sz="2200" dirty="0"/>
              <a:t>menu is used to add some files and dependencies in the project.</a:t>
            </a:r>
          </a:p>
          <a:p>
            <a:pPr marL="742950" lvl="1" indent="-285750" algn="just" fontAlgn="base">
              <a:buFont typeface="Arial" pitchFamily="34" charset="0"/>
              <a:buChar char="•"/>
            </a:pPr>
            <a:r>
              <a:rPr lang="en-IN" sz="2200" dirty="0"/>
              <a:t>To change the settings, add functionality to Visual Studio via extensions, and access various Visual Studio tools can be used by using </a:t>
            </a:r>
            <a:r>
              <a:rPr lang="en-IN" sz="2200" b="1" dirty="0"/>
              <a:t>Tools </a:t>
            </a:r>
            <a:r>
              <a:rPr lang="en-IN" sz="2200" dirty="0"/>
              <a:t>menu.</a:t>
            </a:r>
          </a:p>
          <a:p>
            <a:pPr marL="342900" indent="-342900" algn="just">
              <a:buFont typeface="Arial" pitchFamily="34" charset="0"/>
              <a:buChar char="•"/>
            </a:pPr>
            <a:r>
              <a:rPr lang="en-IN" sz="2200" dirty="0"/>
              <a:t>The below menu is known as the </a:t>
            </a:r>
            <a:r>
              <a:rPr lang="en-IN" sz="2200" b="1" dirty="0"/>
              <a:t>toolbar </a:t>
            </a:r>
            <a:r>
              <a:rPr lang="en-IN" sz="2200" dirty="0"/>
              <a:t>which provide the quick access to the most frequently used commands. You can add and remove the commands by going to</a:t>
            </a:r>
            <a:r>
              <a:rPr lang="en-IN" sz="2200" b="1" dirty="0"/>
              <a:t> View → Customize</a:t>
            </a:r>
            <a:r>
              <a:rPr lang="en-IN" sz="2200" dirty="0"/>
              <a:t> </a:t>
            </a:r>
          </a:p>
        </p:txBody>
      </p:sp>
      <p:pic>
        <p:nvPicPr>
          <p:cNvPr id="3" name="Picture 2" descr="https://media.geeksforgeeks.org/wp-content/uploads/VS2017-3.png">
            <a:hlinkClick r:id="rId2"/>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445710" y="4797152"/>
            <a:ext cx="8302754" cy="1440160"/>
          </a:xfrm>
          <a:prstGeom prst="rect">
            <a:avLst/>
          </a:prstGeom>
          <a:noFill/>
          <a:ln>
            <a:noFill/>
          </a:ln>
        </p:spPr>
      </p:pic>
    </p:spTree>
    <p:extLst>
      <p:ext uri="{BB962C8B-B14F-4D97-AF65-F5344CB8AC3E}">
        <p14:creationId xmlns:p14="http://schemas.microsoft.com/office/powerpoint/2010/main" xmlns="" val="103831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856984" cy="6663363"/>
          </a:xfrm>
          <a:prstGeom prst="rect">
            <a:avLst/>
          </a:prstGeom>
        </p:spPr>
        <p:txBody>
          <a:bodyPr wrap="square">
            <a:spAutoFit/>
          </a:bodyPr>
          <a:lstStyle/>
          <a:p>
            <a:pPr fontAlgn="base"/>
            <a:r>
              <a:rPr lang="en-IN" sz="2800" b="1" dirty="0"/>
              <a:t>Advantages of using Visual Studio IDE :</a:t>
            </a:r>
            <a:endParaRPr lang="en-IN" sz="2800" dirty="0"/>
          </a:p>
          <a:p>
            <a:pPr marL="285750" lvl="0" indent="-285750" algn="just" fontAlgn="base">
              <a:buFont typeface="Arial" pitchFamily="34" charset="0"/>
              <a:buChar char="•"/>
            </a:pPr>
            <a:r>
              <a:rPr lang="en-IN" sz="2100" dirty="0"/>
              <a:t>A full-featured programming platform for several operating systems, the web, and the cloud, Visual Studio IDE is available. Users can easily browse the UI so they can write their code quickly and precisely.</a:t>
            </a:r>
          </a:p>
          <a:p>
            <a:pPr marL="285750" lvl="0" indent="-285750" algn="just" fontAlgn="base">
              <a:buFont typeface="Arial" pitchFamily="34" charset="0"/>
              <a:buChar char="•"/>
            </a:pPr>
            <a:r>
              <a:rPr lang="en-IN" sz="2100" dirty="0"/>
              <a:t>To help developers quickly identify potential errors in the code, Visual Studio offers a robust debugging tool. </a:t>
            </a:r>
          </a:p>
          <a:p>
            <a:pPr marL="285750" lvl="0" indent="-285750" algn="just" fontAlgn="base">
              <a:buFont typeface="Arial" pitchFamily="34" charset="0"/>
              <a:buChar char="•"/>
            </a:pPr>
            <a:r>
              <a:rPr lang="en-IN" sz="2100" dirty="0"/>
              <a:t>Developers can host their application on the server with confidence because they have eliminated anything that could lead to performance issues.</a:t>
            </a:r>
          </a:p>
          <a:p>
            <a:pPr marL="285750" lvl="0" indent="-285750" algn="just" fontAlgn="base">
              <a:buFont typeface="Arial" pitchFamily="34" charset="0"/>
              <a:buChar char="•"/>
            </a:pPr>
            <a:r>
              <a:rPr lang="en-IN" sz="2100" dirty="0"/>
              <a:t>No matter what programming language developers are using, users of Visual Studio can get live coding support. For faster development, the Platform offers an autocomplete option. The built-in intelligent system offers descriptions and tips for APIs.</a:t>
            </a:r>
          </a:p>
          <a:p>
            <a:pPr marL="285750" lvl="0" indent="-285750" algn="just" fontAlgn="base">
              <a:buFont typeface="Arial" pitchFamily="34" charset="0"/>
              <a:buChar char="•"/>
            </a:pPr>
            <a:r>
              <a:rPr lang="en-IN" sz="2100" dirty="0"/>
              <a:t>Through Visual Studio IDE you can easily </a:t>
            </a:r>
            <a:r>
              <a:rPr lang="en-IN" sz="2100" dirty="0" err="1"/>
              <a:t>collab</a:t>
            </a:r>
            <a:r>
              <a:rPr lang="en-IN" sz="2100" dirty="0"/>
              <a:t> with your teammates in a same project. This IDE helps the developers to share, push and pull their code with their teammates. </a:t>
            </a:r>
          </a:p>
          <a:p>
            <a:pPr marL="285750" lvl="0" indent="-285750" algn="just" fontAlgn="base">
              <a:buFont typeface="Arial" pitchFamily="34" charset="0"/>
              <a:buChar char="•"/>
            </a:pPr>
            <a:r>
              <a:rPr lang="en-IN" sz="2100" dirty="0"/>
              <a:t>Every user of Visual Studio has the ability to customise it. They have the option to add features based on their needs. For example, they can download add-ons and install extensions in their IDE. Even programmers can submit their own extensions.</a:t>
            </a:r>
          </a:p>
        </p:txBody>
      </p:sp>
    </p:spTree>
    <p:extLst>
      <p:ext uri="{BB962C8B-B14F-4D97-AF65-F5344CB8AC3E}">
        <p14:creationId xmlns:p14="http://schemas.microsoft.com/office/powerpoint/2010/main" xmlns="" val="103831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3305"/>
            <a:ext cx="9001000" cy="4832092"/>
          </a:xfrm>
          <a:prstGeom prst="rect">
            <a:avLst/>
          </a:prstGeom>
        </p:spPr>
        <p:txBody>
          <a:bodyPr wrap="square">
            <a:spAutoFit/>
          </a:bodyPr>
          <a:lstStyle/>
          <a:p>
            <a:pPr marL="285750" indent="-285750" algn="just" fontAlgn="base">
              <a:buFont typeface="Arial" pitchFamily="34" charset="0"/>
              <a:buChar char="•"/>
            </a:pPr>
            <a:r>
              <a:rPr lang="en-IN" sz="2200" b="1" dirty="0"/>
              <a:t>Note:</a:t>
            </a:r>
            <a:endParaRPr lang="en-IN" sz="2200" dirty="0"/>
          </a:p>
          <a:p>
            <a:pPr marL="285750" lvl="0" indent="-285750" algn="just" fontAlgn="base">
              <a:buFont typeface="Arial" pitchFamily="34" charset="0"/>
              <a:buChar char="•"/>
            </a:pPr>
            <a:r>
              <a:rPr lang="en-IN" sz="2200" dirty="0"/>
              <a:t>Support for different programming languages in Visual Studio is added by using a special </a:t>
            </a:r>
            <a:r>
              <a:rPr lang="en-IN" sz="2200" b="1" dirty="0" err="1"/>
              <a:t>VSPackage</a:t>
            </a:r>
            <a:r>
              <a:rPr lang="en-IN" sz="2200" b="1" dirty="0"/>
              <a:t> </a:t>
            </a:r>
            <a:r>
              <a:rPr lang="en-IN" sz="2200" dirty="0"/>
              <a:t>which is known as </a:t>
            </a:r>
            <a:r>
              <a:rPr lang="en-IN" sz="2200" i="1" dirty="0"/>
              <a:t>Language Service</a:t>
            </a:r>
            <a:r>
              <a:rPr lang="en-IN" sz="2200" dirty="0"/>
              <a:t>.</a:t>
            </a:r>
          </a:p>
          <a:p>
            <a:pPr marL="285750" lvl="0" indent="-285750" algn="just" fontAlgn="base">
              <a:buFont typeface="Arial" pitchFamily="34" charset="0"/>
              <a:buChar char="•"/>
            </a:pPr>
            <a:r>
              <a:rPr lang="en-IN" sz="2200" dirty="0"/>
              <a:t>When you will install the Visual Studio then the functionality which is coded as </a:t>
            </a:r>
            <a:r>
              <a:rPr lang="en-IN" sz="2200" dirty="0" err="1"/>
              <a:t>VSPackage</a:t>
            </a:r>
            <a:r>
              <a:rPr lang="en-IN" sz="2200" dirty="0"/>
              <a:t> will be available as Service.</a:t>
            </a:r>
          </a:p>
          <a:p>
            <a:pPr marL="285750" lvl="0" indent="-285750" algn="just" fontAlgn="base">
              <a:buFont typeface="Arial" pitchFamily="34" charset="0"/>
              <a:buChar char="•"/>
            </a:pPr>
            <a:r>
              <a:rPr lang="en-IN" sz="2200" dirty="0"/>
              <a:t>Visual Studio IDE provides the three different types of services known as </a:t>
            </a:r>
            <a:r>
              <a:rPr lang="en-IN" sz="2200" b="1" dirty="0" err="1"/>
              <a:t>SVsSolution</a:t>
            </a:r>
            <a:r>
              <a:rPr lang="en-IN" sz="2200" dirty="0"/>
              <a:t>, </a:t>
            </a:r>
            <a:r>
              <a:rPr lang="en-IN" sz="2200" b="1" dirty="0" err="1"/>
              <a:t>SVsUIShell</a:t>
            </a:r>
            <a:r>
              <a:rPr lang="en-IN" sz="2200" dirty="0"/>
              <a:t>, and </a:t>
            </a:r>
            <a:r>
              <a:rPr lang="en-IN" sz="2200" b="1" dirty="0" err="1"/>
              <a:t>SVsShell</a:t>
            </a:r>
            <a:r>
              <a:rPr lang="en-IN" sz="2200" dirty="0"/>
              <a:t>.</a:t>
            </a:r>
          </a:p>
          <a:p>
            <a:pPr marL="285750" lvl="0" indent="-285750" algn="just" fontAlgn="base">
              <a:buFont typeface="Arial" pitchFamily="34" charset="0"/>
              <a:buChar char="•"/>
            </a:pPr>
            <a:r>
              <a:rPr lang="en-IN" sz="2200" dirty="0" err="1"/>
              <a:t>SVsSolution</a:t>
            </a:r>
            <a:r>
              <a:rPr lang="en-IN" sz="2200" dirty="0"/>
              <a:t> service is used to provide the functionality to enumerate solutions and projects in Visual Studio.</a:t>
            </a:r>
          </a:p>
          <a:p>
            <a:pPr marL="285750" lvl="0" indent="-285750" algn="just" fontAlgn="base">
              <a:buFont typeface="Arial" pitchFamily="34" charset="0"/>
              <a:buChar char="•"/>
            </a:pPr>
            <a:r>
              <a:rPr lang="en-IN" sz="2200" dirty="0" err="1"/>
              <a:t>SVsUIShell</a:t>
            </a:r>
            <a:r>
              <a:rPr lang="en-IN" sz="2200" dirty="0"/>
              <a:t> service is used to provide User Interface functionality like toolbars, tabs etc.</a:t>
            </a:r>
          </a:p>
          <a:p>
            <a:pPr marL="285750" lvl="0" indent="-285750" algn="just" fontAlgn="base">
              <a:buFont typeface="Arial" pitchFamily="34" charset="0"/>
              <a:buChar char="•"/>
            </a:pPr>
            <a:r>
              <a:rPr lang="en-IN" sz="2200" dirty="0" err="1"/>
              <a:t>SvsShell</a:t>
            </a:r>
            <a:r>
              <a:rPr lang="en-IN" sz="2200" dirty="0"/>
              <a:t> service is used to deal with the registration of </a:t>
            </a:r>
            <a:r>
              <a:rPr lang="en-IN" sz="2200" dirty="0" err="1"/>
              <a:t>VSPackages</a:t>
            </a:r>
            <a:r>
              <a:rPr lang="en-IN" sz="2200" dirty="0"/>
              <a:t>.</a:t>
            </a:r>
          </a:p>
          <a:p>
            <a:pPr marL="285750" indent="-285750" algn="just">
              <a:buFont typeface="Arial" pitchFamily="34" charset="0"/>
              <a:buChar char="•"/>
            </a:pPr>
            <a:r>
              <a:rPr lang="en-IN" sz="2200" dirty="0"/>
              <a:t>	</a:t>
            </a:r>
          </a:p>
        </p:txBody>
      </p:sp>
    </p:spTree>
    <p:extLst>
      <p:ext uri="{BB962C8B-B14F-4D97-AF65-F5344CB8AC3E}">
        <p14:creationId xmlns:p14="http://schemas.microsoft.com/office/powerpoint/2010/main" xmlns="" val="103831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4784258" cy="523220"/>
          </a:xfrm>
          <a:prstGeom prst="rect">
            <a:avLst/>
          </a:prstGeom>
        </p:spPr>
        <p:txBody>
          <a:bodyPr wrap="none">
            <a:spAutoFit/>
          </a:bodyPr>
          <a:lstStyle/>
          <a:p>
            <a:r>
              <a:rPr lang="en-IN" sz="2800" b="1" dirty="0"/>
              <a:t>Website v/s web application</a:t>
            </a:r>
            <a:endParaRPr lang="en-IN" sz="2800" dirty="0"/>
          </a:p>
        </p:txBody>
      </p:sp>
      <p:pic>
        <p:nvPicPr>
          <p:cNvPr id="3" name="Picture 2"/>
          <p:cNvPicPr/>
          <p:nvPr/>
        </p:nvPicPr>
        <p:blipFill>
          <a:blip r:embed="rId2">
            <a:extLst>
              <a:ext uri="{28A0092B-C50C-407E-A947-70E740481C1C}">
                <a14:useLocalDpi xmlns:a14="http://schemas.microsoft.com/office/drawing/2010/main" xmlns="" val="0"/>
              </a:ext>
            </a:extLst>
          </a:blip>
          <a:stretch>
            <a:fillRect/>
          </a:stretch>
        </p:blipFill>
        <p:spPr>
          <a:xfrm>
            <a:off x="323529" y="620688"/>
            <a:ext cx="8424936" cy="5544616"/>
          </a:xfrm>
          <a:prstGeom prst="rect">
            <a:avLst/>
          </a:prstGeom>
        </p:spPr>
      </p:pic>
    </p:spTree>
    <p:extLst>
      <p:ext uri="{BB962C8B-B14F-4D97-AF65-F5344CB8AC3E}">
        <p14:creationId xmlns:p14="http://schemas.microsoft.com/office/powerpoint/2010/main" xmlns="" val="103831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8856984" cy="6878806"/>
          </a:xfrm>
          <a:prstGeom prst="rect">
            <a:avLst/>
          </a:prstGeom>
        </p:spPr>
        <p:txBody>
          <a:bodyPr wrap="square">
            <a:spAutoFit/>
          </a:bodyPr>
          <a:lstStyle/>
          <a:p>
            <a:pPr algn="just"/>
            <a:r>
              <a:rPr lang="en-IN" sz="2100" dirty="0"/>
              <a:t>When you’re planning to build something on the web, one of the first decisions you’ll make is choosing between a website </a:t>
            </a:r>
            <a:r>
              <a:rPr lang="en-IN" sz="2100" dirty="0" err="1"/>
              <a:t>vs</a:t>
            </a:r>
            <a:r>
              <a:rPr lang="en-IN" sz="2100" dirty="0"/>
              <a:t> web app.</a:t>
            </a:r>
          </a:p>
          <a:p>
            <a:pPr algn="just"/>
            <a:r>
              <a:rPr lang="en-IN" sz="2100" dirty="0"/>
              <a:t>This can be a tough decision because there is sometimes confusion between these terms. A website is a collection of digital pages that are accessed through a web browser. A web app is an application that performs specific tasks and is accessed through a web browser.</a:t>
            </a:r>
          </a:p>
          <a:p>
            <a:pPr algn="just"/>
            <a:r>
              <a:rPr lang="en-IN" sz="2100" dirty="0"/>
              <a:t>So, why is there sometimes confusion between these terms? It’s probably because the line between websites and web apps has become blurred in recent years. In the early days of the web, most sites were simply collections of text and images. But as the web has evolved, more and more sites have begun to offer interactive features and functionality that were once only found in traditional desktop applications.</a:t>
            </a:r>
          </a:p>
          <a:p>
            <a:pPr algn="just"/>
            <a:r>
              <a:rPr lang="en-IN" sz="2100" dirty="0"/>
              <a:t>To make matters even more confusing, some companies use the term “website” to refer to their entire online presence, including both their website and their web app. So when you’re trying to decide if you need a website </a:t>
            </a:r>
            <a:r>
              <a:rPr lang="en-IN" sz="2100" dirty="0" err="1"/>
              <a:t>vs</a:t>
            </a:r>
            <a:r>
              <a:rPr lang="en-IN" sz="2100" dirty="0"/>
              <a:t> web app, it’s important to take into account the specific goals and features you want your site or app to have. </a:t>
            </a:r>
            <a:r>
              <a:rPr lang="en-IN" sz="2100" dirty="0" err="1"/>
              <a:t>Wesrom</a:t>
            </a:r>
            <a:r>
              <a:rPr lang="en-IN" sz="2100" dirty="0"/>
              <a:t> is highly experienced with creating both </a:t>
            </a:r>
            <a:r>
              <a:rPr lang="en-IN" sz="2100" dirty="0">
                <a:hlinkClick r:id="rId2"/>
              </a:rPr>
              <a:t>websites and web applications</a:t>
            </a:r>
            <a:r>
              <a:rPr lang="en-IN" sz="2100" dirty="0"/>
              <a:t> and can help you with custom web solutions, guide you through the process with all the information you need, help you save time and achieve a remarkable online presence</a:t>
            </a:r>
            <a:r>
              <a:rPr lang="en-IN" dirty="0"/>
              <a:t>. </a:t>
            </a:r>
          </a:p>
        </p:txBody>
      </p:sp>
    </p:spTree>
    <p:extLst>
      <p:ext uri="{BB962C8B-B14F-4D97-AF65-F5344CB8AC3E}">
        <p14:creationId xmlns:p14="http://schemas.microsoft.com/office/powerpoint/2010/main" xmlns="" val="1038315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23</TotalTime>
  <Words>1022</Words>
  <Application>Microsoft Office PowerPoint</Application>
  <PresentationFormat>On-screen Show (4:3)</PresentationFormat>
  <Paragraphs>77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Executive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admin</cp:lastModifiedBy>
  <cp:revision>4</cp:revision>
  <dcterms:created xsi:type="dcterms:W3CDTF">2023-08-09T02:25:56Z</dcterms:created>
  <dcterms:modified xsi:type="dcterms:W3CDTF">2023-08-11T10:30:10Z</dcterms:modified>
</cp:coreProperties>
</file>