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3748623-70C5-4B9D-8CC0-BBCE99CE6503}"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54641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48623-70C5-4B9D-8CC0-BBCE99CE6503}"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370304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48623-70C5-4B9D-8CC0-BBCE99CE6503}"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427780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748623-70C5-4B9D-8CC0-BBCE99CE6503}"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551013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48623-70C5-4B9D-8CC0-BBCE99CE6503}"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52399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748623-70C5-4B9D-8CC0-BBCE99CE6503}"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1532585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3748623-70C5-4B9D-8CC0-BBCE99CE6503}"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44213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748623-70C5-4B9D-8CC0-BBCE99CE6503}"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163818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48623-70C5-4B9D-8CC0-BBCE99CE6503}"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326501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48623-70C5-4B9D-8CC0-BBCE99CE6503}"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334854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48623-70C5-4B9D-8CC0-BBCE99CE6503}"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D370F-CE06-4ED2-82D7-3D640701D23E}" type="slidenum">
              <a:rPr lang="en-IN" smtClean="0"/>
              <a:t>‹#›</a:t>
            </a:fld>
            <a:endParaRPr lang="en-IN"/>
          </a:p>
        </p:txBody>
      </p:sp>
    </p:spTree>
    <p:extLst>
      <p:ext uri="{BB962C8B-B14F-4D97-AF65-F5344CB8AC3E}">
        <p14:creationId xmlns:p14="http://schemas.microsoft.com/office/powerpoint/2010/main" val="42423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48623-70C5-4B9D-8CC0-BBCE99CE6503}" type="datetimeFigureOut">
              <a:rPr lang="en-IN" smtClean="0"/>
              <a:t>27-08-2023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D370F-CE06-4ED2-82D7-3D640701D23E}" type="slidenum">
              <a:rPr lang="en-IN" smtClean="0"/>
              <a:t>‹#›</a:t>
            </a:fld>
            <a:endParaRPr lang="en-IN"/>
          </a:p>
        </p:txBody>
      </p:sp>
    </p:spTree>
    <p:extLst>
      <p:ext uri="{BB962C8B-B14F-4D97-AF65-F5344CB8AC3E}">
        <p14:creationId xmlns:p14="http://schemas.microsoft.com/office/powerpoint/2010/main" val="2232222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7744" y="116632"/>
            <a:ext cx="6480720" cy="784830"/>
          </a:xfrm>
          <a:prstGeom prst="rect">
            <a:avLst/>
          </a:prstGeom>
          <a:noFill/>
        </p:spPr>
        <p:txBody>
          <a:bodyPr wrap="square" rtlCol="0">
            <a:spAutoFit/>
          </a:bodyPr>
          <a:lstStyle/>
          <a:p>
            <a:r>
              <a:rPr lang="en-GB" sz="4500" b="1" dirty="0" smtClean="0"/>
              <a:t>Asp.net and C#</a:t>
            </a:r>
            <a:endParaRPr lang="en-IN" sz="4500" b="1" dirty="0"/>
          </a:p>
        </p:txBody>
      </p:sp>
      <p:sp>
        <p:nvSpPr>
          <p:cNvPr id="5" name="TextBox 4"/>
          <p:cNvSpPr txBox="1"/>
          <p:nvPr/>
        </p:nvSpPr>
        <p:spPr>
          <a:xfrm>
            <a:off x="1979712" y="1484784"/>
            <a:ext cx="6408712" cy="523220"/>
          </a:xfrm>
          <a:prstGeom prst="rect">
            <a:avLst/>
          </a:prstGeom>
          <a:noFill/>
        </p:spPr>
        <p:txBody>
          <a:bodyPr wrap="square" rtlCol="0">
            <a:spAutoFit/>
          </a:bodyPr>
          <a:lstStyle/>
          <a:p>
            <a:r>
              <a:rPr lang="en-GB" sz="2800" b="1" dirty="0" smtClean="0"/>
              <a:t>Lecture</a:t>
            </a:r>
            <a:endParaRPr lang="en-IN" sz="2800" b="1" dirty="0"/>
          </a:p>
        </p:txBody>
      </p:sp>
      <p:sp>
        <p:nvSpPr>
          <p:cNvPr id="6" name="TextBox 5"/>
          <p:cNvSpPr txBox="1"/>
          <p:nvPr/>
        </p:nvSpPr>
        <p:spPr>
          <a:xfrm>
            <a:off x="1547664" y="2348880"/>
            <a:ext cx="6192688" cy="707886"/>
          </a:xfrm>
          <a:prstGeom prst="rect">
            <a:avLst/>
          </a:prstGeom>
          <a:noFill/>
        </p:spPr>
        <p:txBody>
          <a:bodyPr wrap="square" rtlCol="0">
            <a:spAutoFit/>
          </a:bodyPr>
          <a:lstStyle/>
          <a:p>
            <a:r>
              <a:rPr lang="en-GB" sz="4000" b="1" dirty="0" smtClean="0"/>
              <a:t>Topic:</a:t>
            </a:r>
            <a:endParaRPr lang="en-IN" sz="4000" b="1" dirty="0"/>
          </a:p>
        </p:txBody>
      </p:sp>
      <p:sp>
        <p:nvSpPr>
          <p:cNvPr id="7" name="TextBox 6"/>
          <p:cNvSpPr txBox="1"/>
          <p:nvPr/>
        </p:nvSpPr>
        <p:spPr>
          <a:xfrm>
            <a:off x="1835696" y="3356992"/>
            <a:ext cx="5256584" cy="461665"/>
          </a:xfrm>
          <a:prstGeom prst="rect">
            <a:avLst/>
          </a:prstGeom>
          <a:noFill/>
        </p:spPr>
        <p:txBody>
          <a:bodyPr wrap="square" rtlCol="0">
            <a:spAutoFit/>
          </a:bodyPr>
          <a:lstStyle/>
          <a:p>
            <a:r>
              <a:rPr lang="en-GB" sz="2400" b="1" dirty="0" smtClean="0"/>
              <a:t>Exception handling</a:t>
            </a:r>
            <a:endParaRPr lang="en-IN" sz="2400" b="1" dirty="0"/>
          </a:p>
        </p:txBody>
      </p:sp>
    </p:spTree>
    <p:extLst>
      <p:ext uri="{BB962C8B-B14F-4D97-AF65-F5344CB8AC3E}">
        <p14:creationId xmlns:p14="http://schemas.microsoft.com/office/powerpoint/2010/main" val="380606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8568952" cy="4493538"/>
          </a:xfrm>
          <a:prstGeom prst="rect">
            <a:avLst/>
          </a:prstGeom>
        </p:spPr>
        <p:txBody>
          <a:bodyPr wrap="square">
            <a:spAutoFit/>
          </a:bodyPr>
          <a:lstStyle/>
          <a:p>
            <a:r>
              <a:rPr lang="en-IN" sz="2200" dirty="0"/>
              <a:t>C# Checked Example without using checked</a:t>
            </a:r>
            <a:endParaRPr lang="en-IN" sz="2200" b="1" dirty="0"/>
          </a:p>
          <a:p>
            <a:pPr lvl="0"/>
            <a:r>
              <a:rPr lang="en-IN" sz="2200" b="1" dirty="0"/>
              <a:t>using</a:t>
            </a:r>
            <a:r>
              <a:rPr lang="en-IN" sz="2200" dirty="0"/>
              <a:t> System;  </a:t>
            </a:r>
          </a:p>
          <a:p>
            <a:pPr lvl="0"/>
            <a:r>
              <a:rPr lang="en-IN" sz="2200" b="1" dirty="0"/>
              <a:t>namespace</a:t>
            </a:r>
            <a:r>
              <a:rPr lang="en-IN" sz="2200" dirty="0"/>
              <a:t> </a:t>
            </a:r>
            <a:r>
              <a:rPr lang="en-IN" sz="2200" dirty="0" err="1"/>
              <a:t>CSharpProgram</a:t>
            </a:r>
            <a:r>
              <a:rPr lang="en-IN" sz="2200" dirty="0"/>
              <a:t>  </a:t>
            </a:r>
          </a:p>
          <a:p>
            <a:pPr lvl="0"/>
            <a:r>
              <a:rPr lang="en-IN" sz="2200" dirty="0"/>
              <a:t>{  </a:t>
            </a:r>
          </a:p>
          <a:p>
            <a:pPr lvl="0"/>
            <a:r>
              <a:rPr lang="en-IN" sz="2200" dirty="0"/>
              <a:t>    </a:t>
            </a:r>
            <a:r>
              <a:rPr lang="en-IN" sz="2200" b="1" dirty="0"/>
              <a:t>class</a:t>
            </a:r>
            <a:r>
              <a:rPr lang="en-IN" sz="2200" dirty="0"/>
              <a:t> Program  </a:t>
            </a:r>
          </a:p>
          <a:p>
            <a:pPr lvl="0"/>
            <a:r>
              <a:rPr lang="en-IN" sz="2200" dirty="0"/>
              <a:t>    {  </a:t>
            </a:r>
          </a:p>
          <a:p>
            <a:pPr lvl="0"/>
            <a:r>
              <a:rPr lang="en-IN" sz="2200" dirty="0"/>
              <a:t>        </a:t>
            </a:r>
            <a:r>
              <a:rPr lang="en-IN" sz="2200" b="1" dirty="0"/>
              <a:t>static</a:t>
            </a:r>
            <a:r>
              <a:rPr lang="en-IN" sz="2200" dirty="0"/>
              <a:t> </a:t>
            </a:r>
            <a:r>
              <a:rPr lang="en-IN" sz="2200" b="1" dirty="0"/>
              <a:t>void</a:t>
            </a:r>
            <a:r>
              <a:rPr lang="en-IN" sz="2200" dirty="0"/>
              <a:t> Main(</a:t>
            </a:r>
            <a:r>
              <a:rPr lang="en-IN" sz="2200" b="1" dirty="0"/>
              <a:t>string</a:t>
            </a:r>
            <a:r>
              <a:rPr lang="en-IN" sz="2200" dirty="0"/>
              <a:t>[] </a:t>
            </a:r>
            <a:r>
              <a:rPr lang="en-IN" sz="2200" dirty="0" err="1"/>
              <a:t>args</a:t>
            </a:r>
            <a:r>
              <a:rPr lang="en-IN" sz="2200" dirty="0"/>
              <a:t>)   </a:t>
            </a:r>
          </a:p>
          <a:p>
            <a:pPr lvl="0"/>
            <a:r>
              <a:rPr lang="en-IN" sz="2200" dirty="0"/>
              <a:t>        {  </a:t>
            </a:r>
          </a:p>
          <a:p>
            <a:pPr lvl="0"/>
            <a:r>
              <a:rPr lang="en-IN" sz="2200" dirty="0"/>
              <a:t>                </a:t>
            </a:r>
            <a:r>
              <a:rPr lang="en-IN" sz="2200" b="1" dirty="0" err="1"/>
              <a:t>int</a:t>
            </a:r>
            <a:r>
              <a:rPr lang="en-IN" sz="2200" dirty="0"/>
              <a:t> </a:t>
            </a:r>
            <a:r>
              <a:rPr lang="en-IN" sz="2200" dirty="0" err="1"/>
              <a:t>val</a:t>
            </a:r>
            <a:r>
              <a:rPr lang="en-IN" sz="2200" dirty="0"/>
              <a:t> = </a:t>
            </a:r>
            <a:r>
              <a:rPr lang="en-IN" sz="2200" b="1" dirty="0" err="1"/>
              <a:t>int</a:t>
            </a:r>
            <a:r>
              <a:rPr lang="en-IN" sz="2200" dirty="0" err="1"/>
              <a:t>.MaxValue</a:t>
            </a:r>
            <a:r>
              <a:rPr lang="en-IN" sz="2200" dirty="0"/>
              <a:t>;  </a:t>
            </a:r>
          </a:p>
          <a:p>
            <a:pPr lvl="0"/>
            <a:r>
              <a:rPr lang="en-IN" sz="2200" dirty="0"/>
              <a:t>                </a:t>
            </a:r>
            <a:r>
              <a:rPr lang="en-IN" sz="2200" dirty="0" err="1"/>
              <a:t>Console.WriteLine</a:t>
            </a:r>
            <a:r>
              <a:rPr lang="en-IN" sz="2200" dirty="0"/>
              <a:t>(</a:t>
            </a:r>
            <a:r>
              <a:rPr lang="en-IN" sz="2200" dirty="0" err="1"/>
              <a:t>val</a:t>
            </a:r>
            <a:r>
              <a:rPr lang="en-IN" sz="2200" dirty="0"/>
              <a:t> + 2);  </a:t>
            </a:r>
          </a:p>
          <a:p>
            <a:pPr lvl="0"/>
            <a:r>
              <a:rPr lang="en-IN" sz="2200" dirty="0"/>
              <a:t>        }  </a:t>
            </a:r>
          </a:p>
          <a:p>
            <a:pPr lvl="0"/>
            <a:r>
              <a:rPr lang="en-IN" sz="2200" dirty="0"/>
              <a:t>    }  </a:t>
            </a:r>
          </a:p>
          <a:p>
            <a:pPr lvl="0"/>
            <a:r>
              <a:rPr lang="en-IN" sz="2200" dirty="0"/>
              <a:t>}  </a:t>
            </a:r>
          </a:p>
        </p:txBody>
      </p:sp>
      <p:sp>
        <p:nvSpPr>
          <p:cNvPr id="4" name="TextBox 3"/>
          <p:cNvSpPr txBox="1"/>
          <p:nvPr/>
        </p:nvSpPr>
        <p:spPr>
          <a:xfrm>
            <a:off x="35496" y="4653136"/>
            <a:ext cx="7920880" cy="646331"/>
          </a:xfrm>
          <a:prstGeom prst="rect">
            <a:avLst/>
          </a:prstGeom>
          <a:noFill/>
        </p:spPr>
        <p:txBody>
          <a:bodyPr wrap="square" rtlCol="0">
            <a:spAutoFit/>
          </a:bodyPr>
          <a:lstStyle/>
          <a:p>
            <a:r>
              <a:rPr lang="en-IN" b="1" dirty="0"/>
              <a:t>Output:	</a:t>
            </a:r>
          </a:p>
          <a:p>
            <a:r>
              <a:rPr lang="en-IN" b="1" dirty="0"/>
              <a:t>-2147483647</a:t>
            </a:r>
          </a:p>
        </p:txBody>
      </p:sp>
      <p:sp>
        <p:nvSpPr>
          <p:cNvPr id="5" name="Rectangle 4"/>
          <p:cNvSpPr/>
          <p:nvPr/>
        </p:nvSpPr>
        <p:spPr>
          <a:xfrm>
            <a:off x="35496" y="5518973"/>
            <a:ext cx="8928992" cy="769441"/>
          </a:xfrm>
          <a:prstGeom prst="rect">
            <a:avLst/>
          </a:prstGeom>
        </p:spPr>
        <p:txBody>
          <a:bodyPr wrap="square">
            <a:spAutoFit/>
          </a:bodyPr>
          <a:lstStyle/>
          <a:p>
            <a:r>
              <a:rPr lang="en-IN" sz="2200" dirty="0"/>
              <a:t>See, the above program produces the wrong result and does not throw any overflow exception.</a:t>
            </a:r>
          </a:p>
        </p:txBody>
      </p:sp>
    </p:spTree>
    <p:extLst>
      <p:ext uri="{BB962C8B-B14F-4D97-AF65-F5344CB8AC3E}">
        <p14:creationId xmlns:p14="http://schemas.microsoft.com/office/powerpoint/2010/main" val="10399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4624"/>
            <a:ext cx="4273349" cy="430887"/>
          </a:xfrm>
          <a:prstGeom prst="rect">
            <a:avLst/>
          </a:prstGeom>
        </p:spPr>
        <p:txBody>
          <a:bodyPr wrap="none">
            <a:spAutoFit/>
          </a:bodyPr>
          <a:lstStyle/>
          <a:p>
            <a:r>
              <a:rPr lang="en-IN" sz="2200" b="1" dirty="0"/>
              <a:t>C# Checked Example using checked</a:t>
            </a:r>
          </a:p>
        </p:txBody>
      </p:sp>
      <p:sp>
        <p:nvSpPr>
          <p:cNvPr id="3" name="TextBox 2"/>
          <p:cNvSpPr txBox="1"/>
          <p:nvPr/>
        </p:nvSpPr>
        <p:spPr>
          <a:xfrm>
            <a:off x="179512" y="412204"/>
            <a:ext cx="8784976" cy="5509200"/>
          </a:xfrm>
          <a:prstGeom prst="rect">
            <a:avLst/>
          </a:prstGeom>
          <a:noFill/>
        </p:spPr>
        <p:txBody>
          <a:bodyPr wrap="square" rtlCol="0">
            <a:spAutoFit/>
          </a:bodyPr>
          <a:lstStyle/>
          <a:p>
            <a:r>
              <a:rPr lang="en-IN" sz="2200" dirty="0"/>
              <a:t>This program throws an exception and stops program execution.</a:t>
            </a:r>
          </a:p>
          <a:p>
            <a:pPr lvl="0"/>
            <a:r>
              <a:rPr lang="en-IN" sz="2200" b="1" dirty="0"/>
              <a:t>using</a:t>
            </a:r>
            <a:r>
              <a:rPr lang="en-IN" sz="2200" dirty="0"/>
              <a:t> System;  </a:t>
            </a:r>
          </a:p>
          <a:p>
            <a:pPr lvl="0"/>
            <a:r>
              <a:rPr lang="en-IN" sz="2200" b="1" dirty="0"/>
              <a:t>namespace</a:t>
            </a:r>
            <a:r>
              <a:rPr lang="en-IN" sz="2200" dirty="0"/>
              <a:t> </a:t>
            </a:r>
            <a:r>
              <a:rPr lang="en-IN" sz="2200" dirty="0" err="1"/>
              <a:t>CSharpProgram</a:t>
            </a:r>
            <a:r>
              <a:rPr lang="en-IN" sz="2200" dirty="0"/>
              <a:t>  </a:t>
            </a:r>
          </a:p>
          <a:p>
            <a:pPr lvl="0"/>
            <a:r>
              <a:rPr lang="en-IN" sz="2200" dirty="0"/>
              <a:t>{  </a:t>
            </a:r>
          </a:p>
          <a:p>
            <a:pPr lvl="0"/>
            <a:r>
              <a:rPr lang="en-IN" sz="2200" dirty="0"/>
              <a:t>    </a:t>
            </a:r>
            <a:r>
              <a:rPr lang="en-IN" sz="2200" b="1" dirty="0"/>
              <a:t>class</a:t>
            </a:r>
            <a:r>
              <a:rPr lang="en-IN" sz="2200" dirty="0"/>
              <a:t> Program  </a:t>
            </a:r>
          </a:p>
          <a:p>
            <a:pPr lvl="0"/>
            <a:r>
              <a:rPr lang="en-IN" sz="2200" dirty="0"/>
              <a:t>    {  </a:t>
            </a:r>
          </a:p>
          <a:p>
            <a:pPr lvl="0"/>
            <a:r>
              <a:rPr lang="en-IN" sz="2200" dirty="0"/>
              <a:t>        </a:t>
            </a:r>
            <a:r>
              <a:rPr lang="en-IN" sz="2200" b="1" dirty="0"/>
              <a:t>static</a:t>
            </a:r>
            <a:r>
              <a:rPr lang="en-IN" sz="2200" dirty="0"/>
              <a:t> </a:t>
            </a:r>
            <a:r>
              <a:rPr lang="en-IN" sz="2200" b="1" dirty="0"/>
              <a:t>void</a:t>
            </a:r>
            <a:r>
              <a:rPr lang="en-IN" sz="2200" dirty="0"/>
              <a:t> Main(</a:t>
            </a:r>
            <a:r>
              <a:rPr lang="en-IN" sz="2200" b="1" dirty="0"/>
              <a:t>string</a:t>
            </a:r>
            <a:r>
              <a:rPr lang="en-IN" sz="2200" dirty="0"/>
              <a:t>[] </a:t>
            </a:r>
            <a:r>
              <a:rPr lang="en-IN" sz="2200" dirty="0" err="1"/>
              <a:t>args</a:t>
            </a:r>
            <a:r>
              <a:rPr lang="en-IN" sz="2200" dirty="0"/>
              <a:t>)   </a:t>
            </a:r>
          </a:p>
          <a:p>
            <a:pPr lvl="0"/>
            <a:r>
              <a:rPr lang="en-IN" sz="2200" dirty="0"/>
              <a:t>        {  </a:t>
            </a:r>
          </a:p>
          <a:p>
            <a:pPr lvl="0"/>
            <a:r>
              <a:rPr lang="en-IN" sz="2200" dirty="0"/>
              <a:t>            </a:t>
            </a:r>
            <a:r>
              <a:rPr lang="en-IN" sz="2200" b="1" dirty="0"/>
              <a:t>checked</a:t>
            </a:r>
            <a:r>
              <a:rPr lang="en-IN" sz="2200" dirty="0"/>
              <a:t>  </a:t>
            </a:r>
          </a:p>
          <a:p>
            <a:pPr lvl="0"/>
            <a:r>
              <a:rPr lang="en-IN" sz="2200" dirty="0"/>
              <a:t>            {  </a:t>
            </a:r>
          </a:p>
          <a:p>
            <a:pPr lvl="0"/>
            <a:r>
              <a:rPr lang="en-IN" sz="2200" dirty="0"/>
              <a:t>                </a:t>
            </a:r>
            <a:r>
              <a:rPr lang="en-IN" sz="2200" b="1" dirty="0" err="1"/>
              <a:t>int</a:t>
            </a:r>
            <a:r>
              <a:rPr lang="en-IN" sz="2200" dirty="0"/>
              <a:t> </a:t>
            </a:r>
            <a:r>
              <a:rPr lang="en-IN" sz="2200" dirty="0" err="1"/>
              <a:t>val</a:t>
            </a:r>
            <a:r>
              <a:rPr lang="en-IN" sz="2200" dirty="0"/>
              <a:t> = </a:t>
            </a:r>
            <a:r>
              <a:rPr lang="en-IN" sz="2200" b="1" dirty="0" err="1"/>
              <a:t>int</a:t>
            </a:r>
            <a:r>
              <a:rPr lang="en-IN" sz="2200" dirty="0" err="1"/>
              <a:t>.MaxValue</a:t>
            </a:r>
            <a:r>
              <a:rPr lang="en-IN" sz="2200" dirty="0"/>
              <a:t>;  </a:t>
            </a:r>
          </a:p>
          <a:p>
            <a:pPr lvl="0"/>
            <a:r>
              <a:rPr lang="en-IN" sz="2200" dirty="0"/>
              <a:t>                </a:t>
            </a:r>
            <a:r>
              <a:rPr lang="en-IN" sz="2200" dirty="0" err="1"/>
              <a:t>Console.WriteLine</a:t>
            </a:r>
            <a:r>
              <a:rPr lang="en-IN" sz="2200" dirty="0"/>
              <a:t>(</a:t>
            </a:r>
            <a:r>
              <a:rPr lang="en-IN" sz="2200" dirty="0" err="1"/>
              <a:t>val</a:t>
            </a:r>
            <a:r>
              <a:rPr lang="en-IN" sz="2200" dirty="0"/>
              <a:t> + 2);  </a:t>
            </a:r>
          </a:p>
          <a:p>
            <a:pPr lvl="0"/>
            <a:r>
              <a:rPr lang="en-IN" sz="2200" dirty="0"/>
              <a:t>            }  </a:t>
            </a:r>
          </a:p>
          <a:p>
            <a:pPr lvl="0"/>
            <a:r>
              <a:rPr lang="en-IN" sz="2200" dirty="0"/>
              <a:t>        }  </a:t>
            </a:r>
          </a:p>
          <a:p>
            <a:pPr lvl="0"/>
            <a:r>
              <a:rPr lang="en-IN" sz="2200" dirty="0"/>
              <a:t>    }  </a:t>
            </a:r>
          </a:p>
          <a:p>
            <a:pPr lvl="0"/>
            <a:r>
              <a:rPr lang="en-IN" sz="2200" dirty="0"/>
              <a:t>}  </a:t>
            </a:r>
          </a:p>
        </p:txBody>
      </p:sp>
      <p:sp>
        <p:nvSpPr>
          <p:cNvPr id="4" name="TextBox 3"/>
          <p:cNvSpPr txBox="1"/>
          <p:nvPr/>
        </p:nvSpPr>
        <p:spPr>
          <a:xfrm>
            <a:off x="827584" y="5445224"/>
            <a:ext cx="8316416" cy="1200329"/>
          </a:xfrm>
          <a:prstGeom prst="rect">
            <a:avLst/>
          </a:prstGeom>
          <a:noFill/>
        </p:spPr>
        <p:txBody>
          <a:bodyPr wrap="square" rtlCol="0">
            <a:spAutoFit/>
          </a:bodyPr>
          <a:lstStyle/>
          <a:p>
            <a:r>
              <a:rPr lang="en-IN" b="1" dirty="0" smtClean="0"/>
              <a:t>Output:	</a:t>
            </a:r>
          </a:p>
          <a:p>
            <a:r>
              <a:rPr lang="en-IN" b="1" dirty="0" smtClean="0"/>
              <a:t>Unhandled Exception: </a:t>
            </a:r>
            <a:r>
              <a:rPr lang="en-IN" b="1" dirty="0" err="1" smtClean="0"/>
              <a:t>System.OverflowException</a:t>
            </a:r>
            <a:r>
              <a:rPr lang="en-IN" b="1" dirty="0" smtClean="0"/>
              <a:t>: Arithmetic operation resulted in an overflow.</a:t>
            </a:r>
          </a:p>
          <a:p>
            <a:endParaRPr lang="en-IN" b="1" dirty="0"/>
          </a:p>
        </p:txBody>
      </p:sp>
    </p:spTree>
    <p:extLst>
      <p:ext uri="{BB962C8B-B14F-4D97-AF65-F5344CB8AC3E}">
        <p14:creationId xmlns:p14="http://schemas.microsoft.com/office/powerpoint/2010/main" val="10399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2274790" cy="523220"/>
          </a:xfrm>
          <a:prstGeom prst="rect">
            <a:avLst/>
          </a:prstGeom>
        </p:spPr>
        <p:txBody>
          <a:bodyPr wrap="none">
            <a:spAutoFit/>
          </a:bodyPr>
          <a:lstStyle/>
          <a:p>
            <a:r>
              <a:rPr lang="en-IN" sz="2800" b="1" dirty="0"/>
              <a:t>C# Unchecked</a:t>
            </a:r>
          </a:p>
        </p:txBody>
      </p:sp>
      <p:sp>
        <p:nvSpPr>
          <p:cNvPr id="3" name="TextBox 2"/>
          <p:cNvSpPr txBox="1"/>
          <p:nvPr/>
        </p:nvSpPr>
        <p:spPr>
          <a:xfrm>
            <a:off x="107504" y="404664"/>
            <a:ext cx="8856984" cy="6524863"/>
          </a:xfrm>
          <a:prstGeom prst="rect">
            <a:avLst/>
          </a:prstGeom>
          <a:noFill/>
        </p:spPr>
        <p:txBody>
          <a:bodyPr wrap="square" rtlCol="0">
            <a:spAutoFit/>
          </a:bodyPr>
          <a:lstStyle/>
          <a:p>
            <a:r>
              <a:rPr lang="en-IN" sz="2200" dirty="0"/>
              <a:t>The Unchecked keyword ignores the integral type arithmetic exceptions. It does not check explicitly and produce result that may be truncated or wrong.</a:t>
            </a:r>
          </a:p>
          <a:p>
            <a:r>
              <a:rPr lang="en-IN" sz="2200" b="1" dirty="0"/>
              <a:t>Example</a:t>
            </a:r>
            <a:endParaRPr lang="en-IN" sz="2200" dirty="0"/>
          </a:p>
          <a:p>
            <a:pPr lvl="0"/>
            <a:r>
              <a:rPr lang="en-IN" sz="2200" b="1" dirty="0"/>
              <a:t>using</a:t>
            </a:r>
            <a:r>
              <a:rPr lang="en-IN" sz="2200" dirty="0"/>
              <a:t> System;  </a:t>
            </a:r>
          </a:p>
          <a:p>
            <a:pPr lvl="0"/>
            <a:r>
              <a:rPr lang="en-IN" sz="2200" b="1" dirty="0"/>
              <a:t>namespace</a:t>
            </a:r>
            <a:r>
              <a:rPr lang="en-IN" sz="2200" dirty="0"/>
              <a:t> </a:t>
            </a:r>
            <a:r>
              <a:rPr lang="en-IN" sz="2200" dirty="0" err="1"/>
              <a:t>CSharpProgram</a:t>
            </a:r>
            <a:r>
              <a:rPr lang="en-IN" sz="2200" dirty="0"/>
              <a:t>  </a:t>
            </a:r>
          </a:p>
          <a:p>
            <a:pPr lvl="0"/>
            <a:r>
              <a:rPr lang="en-IN" sz="2200" dirty="0"/>
              <a:t>{  </a:t>
            </a:r>
          </a:p>
          <a:p>
            <a:pPr lvl="0"/>
            <a:r>
              <a:rPr lang="en-IN" sz="2200" dirty="0"/>
              <a:t>    </a:t>
            </a:r>
            <a:r>
              <a:rPr lang="en-IN" sz="2200" b="1" dirty="0"/>
              <a:t>class</a:t>
            </a:r>
            <a:r>
              <a:rPr lang="en-IN" sz="2200" dirty="0"/>
              <a:t> Program  </a:t>
            </a:r>
          </a:p>
          <a:p>
            <a:pPr lvl="0"/>
            <a:r>
              <a:rPr lang="en-IN" sz="2200" dirty="0"/>
              <a:t>    {  </a:t>
            </a:r>
          </a:p>
          <a:p>
            <a:pPr lvl="0"/>
            <a:r>
              <a:rPr lang="en-IN" sz="2200" dirty="0"/>
              <a:t>        </a:t>
            </a:r>
            <a:r>
              <a:rPr lang="en-IN" sz="2200" b="1" dirty="0"/>
              <a:t>static</a:t>
            </a:r>
            <a:r>
              <a:rPr lang="en-IN" sz="2200" dirty="0"/>
              <a:t> </a:t>
            </a:r>
            <a:r>
              <a:rPr lang="en-IN" sz="2200" b="1" dirty="0"/>
              <a:t>void</a:t>
            </a:r>
            <a:r>
              <a:rPr lang="en-IN" sz="2200" dirty="0"/>
              <a:t> Main(</a:t>
            </a:r>
            <a:r>
              <a:rPr lang="en-IN" sz="2200" b="1" dirty="0"/>
              <a:t>string</a:t>
            </a:r>
            <a:r>
              <a:rPr lang="en-IN" sz="2200" dirty="0"/>
              <a:t>[] </a:t>
            </a:r>
            <a:r>
              <a:rPr lang="en-IN" sz="2200" dirty="0" err="1"/>
              <a:t>args</a:t>
            </a:r>
            <a:r>
              <a:rPr lang="en-IN" sz="2200" dirty="0"/>
              <a:t>)   </a:t>
            </a:r>
          </a:p>
          <a:p>
            <a:pPr lvl="0"/>
            <a:r>
              <a:rPr lang="en-IN" sz="2200" dirty="0"/>
              <a:t>        {  </a:t>
            </a:r>
          </a:p>
          <a:p>
            <a:pPr lvl="0"/>
            <a:r>
              <a:rPr lang="en-IN" sz="2200" dirty="0"/>
              <a:t>            </a:t>
            </a:r>
            <a:r>
              <a:rPr lang="en-IN" sz="2200" b="1" dirty="0"/>
              <a:t>unchecked</a:t>
            </a:r>
            <a:r>
              <a:rPr lang="en-IN" sz="2200" dirty="0"/>
              <a:t>  </a:t>
            </a:r>
          </a:p>
          <a:p>
            <a:pPr lvl="0"/>
            <a:r>
              <a:rPr lang="en-IN" sz="2200" dirty="0"/>
              <a:t>            {  </a:t>
            </a:r>
          </a:p>
          <a:p>
            <a:pPr lvl="0"/>
            <a:r>
              <a:rPr lang="en-IN" sz="2200" dirty="0"/>
              <a:t>                </a:t>
            </a:r>
            <a:r>
              <a:rPr lang="en-IN" sz="2200" b="1" dirty="0" err="1"/>
              <a:t>int</a:t>
            </a:r>
            <a:r>
              <a:rPr lang="en-IN" sz="2200" dirty="0"/>
              <a:t> </a:t>
            </a:r>
            <a:r>
              <a:rPr lang="en-IN" sz="2200" dirty="0" err="1"/>
              <a:t>val</a:t>
            </a:r>
            <a:r>
              <a:rPr lang="en-IN" sz="2200" dirty="0"/>
              <a:t> = </a:t>
            </a:r>
            <a:r>
              <a:rPr lang="en-IN" sz="2200" b="1" dirty="0" err="1"/>
              <a:t>int</a:t>
            </a:r>
            <a:r>
              <a:rPr lang="en-IN" sz="2200" dirty="0" err="1"/>
              <a:t>.MaxValue</a:t>
            </a:r>
            <a:r>
              <a:rPr lang="en-IN" sz="2200" dirty="0"/>
              <a:t>;  </a:t>
            </a:r>
          </a:p>
          <a:p>
            <a:pPr lvl="0"/>
            <a:r>
              <a:rPr lang="en-IN" sz="2200" dirty="0"/>
              <a:t>                </a:t>
            </a:r>
            <a:r>
              <a:rPr lang="en-IN" sz="2200" dirty="0" err="1"/>
              <a:t>Console.WriteLine</a:t>
            </a:r>
            <a:r>
              <a:rPr lang="en-IN" sz="2200" dirty="0"/>
              <a:t>(</a:t>
            </a:r>
            <a:r>
              <a:rPr lang="en-IN" sz="2200" dirty="0" err="1"/>
              <a:t>val</a:t>
            </a:r>
            <a:r>
              <a:rPr lang="en-IN" sz="2200" dirty="0"/>
              <a:t> + 2);  </a:t>
            </a:r>
          </a:p>
          <a:p>
            <a:pPr lvl="0"/>
            <a:r>
              <a:rPr lang="en-IN" sz="2200" dirty="0"/>
              <a:t>            }  </a:t>
            </a:r>
          </a:p>
          <a:p>
            <a:pPr lvl="0"/>
            <a:r>
              <a:rPr lang="en-IN" sz="2200" dirty="0"/>
              <a:t>        }  </a:t>
            </a:r>
          </a:p>
          <a:p>
            <a:pPr lvl="0"/>
            <a:r>
              <a:rPr lang="en-IN" sz="2200" dirty="0"/>
              <a:t>    }  </a:t>
            </a:r>
          </a:p>
          <a:p>
            <a:pPr lvl="0"/>
            <a:r>
              <a:rPr lang="en-IN" sz="2200" dirty="0"/>
              <a:t>}  </a:t>
            </a:r>
          </a:p>
        </p:txBody>
      </p:sp>
      <p:sp>
        <p:nvSpPr>
          <p:cNvPr id="4" name="TextBox 3"/>
          <p:cNvSpPr txBox="1"/>
          <p:nvPr/>
        </p:nvSpPr>
        <p:spPr>
          <a:xfrm>
            <a:off x="5652120" y="2564904"/>
            <a:ext cx="2880320" cy="923330"/>
          </a:xfrm>
          <a:prstGeom prst="rect">
            <a:avLst/>
          </a:prstGeom>
          <a:noFill/>
        </p:spPr>
        <p:txBody>
          <a:bodyPr wrap="square" rtlCol="0">
            <a:spAutoFit/>
          </a:bodyPr>
          <a:lstStyle/>
          <a:p>
            <a:r>
              <a:rPr lang="en-IN" b="1" dirty="0" smtClean="0"/>
              <a:t>Output:	</a:t>
            </a:r>
          </a:p>
          <a:p>
            <a:r>
              <a:rPr lang="en-IN" b="1" dirty="0" smtClean="0"/>
              <a:t>-2147483647</a:t>
            </a:r>
          </a:p>
          <a:p>
            <a:endParaRPr lang="en-IN" b="1" dirty="0"/>
          </a:p>
        </p:txBody>
      </p:sp>
    </p:spTree>
    <p:extLst>
      <p:ext uri="{BB962C8B-B14F-4D97-AF65-F5344CB8AC3E}">
        <p14:creationId xmlns:p14="http://schemas.microsoft.com/office/powerpoint/2010/main" val="10399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27384"/>
            <a:ext cx="3937488" cy="523220"/>
          </a:xfrm>
          <a:prstGeom prst="rect">
            <a:avLst/>
          </a:prstGeom>
        </p:spPr>
        <p:txBody>
          <a:bodyPr wrap="none">
            <a:spAutoFit/>
          </a:bodyPr>
          <a:lstStyle/>
          <a:p>
            <a:r>
              <a:rPr lang="en-IN" sz="2800" b="1" dirty="0"/>
              <a:t>C# </a:t>
            </a:r>
            <a:r>
              <a:rPr lang="en-IN" sz="2800" b="1" dirty="0" err="1"/>
              <a:t>SystemException</a:t>
            </a:r>
            <a:r>
              <a:rPr lang="en-IN" sz="2800" b="1" dirty="0"/>
              <a:t> class</a:t>
            </a:r>
          </a:p>
        </p:txBody>
      </p:sp>
      <p:sp>
        <p:nvSpPr>
          <p:cNvPr id="3" name="TextBox 2"/>
          <p:cNvSpPr txBox="1"/>
          <p:nvPr/>
        </p:nvSpPr>
        <p:spPr>
          <a:xfrm>
            <a:off x="0" y="404664"/>
            <a:ext cx="9036496" cy="2800767"/>
          </a:xfrm>
          <a:prstGeom prst="rect">
            <a:avLst/>
          </a:prstGeom>
          <a:noFill/>
        </p:spPr>
        <p:txBody>
          <a:bodyPr wrap="square" rtlCol="0">
            <a:spAutoFit/>
          </a:bodyPr>
          <a:lstStyle/>
          <a:p>
            <a:pPr algn="just"/>
            <a:r>
              <a:rPr lang="en-IN" sz="2200" dirty="0"/>
              <a:t>The </a:t>
            </a:r>
            <a:r>
              <a:rPr lang="en-IN" sz="2200" dirty="0" err="1"/>
              <a:t>SystemException</a:t>
            </a:r>
            <a:r>
              <a:rPr lang="en-IN" sz="2200" dirty="0"/>
              <a:t> is a predefined exception class in C#. It is used to handle system related exceptions. It works as base class for system exception namespace. It has various child classes like: </a:t>
            </a:r>
            <a:r>
              <a:rPr lang="en-IN" sz="2200" dirty="0" err="1"/>
              <a:t>ValidationException</a:t>
            </a:r>
            <a:r>
              <a:rPr lang="en-IN" sz="2200" dirty="0"/>
              <a:t>, </a:t>
            </a:r>
            <a:r>
              <a:rPr lang="en-IN" sz="2200" dirty="0" err="1"/>
              <a:t>ArgumentException</a:t>
            </a:r>
            <a:r>
              <a:rPr lang="en-IN" sz="2200" dirty="0"/>
              <a:t>, </a:t>
            </a:r>
            <a:r>
              <a:rPr lang="en-IN" sz="2200" dirty="0" err="1"/>
              <a:t>ArithmeticException</a:t>
            </a:r>
            <a:r>
              <a:rPr lang="en-IN" sz="2200" dirty="0"/>
              <a:t>, </a:t>
            </a:r>
            <a:r>
              <a:rPr lang="en-IN" sz="2200" dirty="0" err="1"/>
              <a:t>DataException</a:t>
            </a:r>
            <a:r>
              <a:rPr lang="en-IN" sz="2200" dirty="0"/>
              <a:t>, </a:t>
            </a:r>
            <a:r>
              <a:rPr lang="en-IN" sz="2200" dirty="0" err="1"/>
              <a:t>StackOverflowException</a:t>
            </a:r>
            <a:r>
              <a:rPr lang="en-IN" sz="2200" dirty="0"/>
              <a:t> etc.</a:t>
            </a:r>
          </a:p>
          <a:p>
            <a:pPr algn="just"/>
            <a:r>
              <a:rPr lang="en-IN" sz="2200" dirty="0"/>
              <a:t>It consists of rich constructors, properties and methods that we have tabled below.</a:t>
            </a:r>
          </a:p>
          <a:p>
            <a:pPr algn="just"/>
            <a:endParaRPr lang="en-IN" sz="2200" dirty="0"/>
          </a:p>
        </p:txBody>
      </p:sp>
      <p:sp>
        <p:nvSpPr>
          <p:cNvPr id="4" name="Rectangle 3"/>
          <p:cNvSpPr/>
          <p:nvPr/>
        </p:nvSpPr>
        <p:spPr>
          <a:xfrm>
            <a:off x="-18256" y="2828836"/>
            <a:ext cx="6390456" cy="1446550"/>
          </a:xfrm>
          <a:prstGeom prst="rect">
            <a:avLst/>
          </a:prstGeom>
        </p:spPr>
        <p:txBody>
          <a:bodyPr wrap="square">
            <a:spAutoFit/>
          </a:bodyPr>
          <a:lstStyle/>
          <a:p>
            <a:pPr marL="457200" indent="-457200">
              <a:buFont typeface="+mj-lt"/>
              <a:buAutoNum type="arabicPeriod"/>
            </a:pPr>
            <a:r>
              <a:rPr lang="en-IN" sz="2200" dirty="0"/>
              <a:t>C# </a:t>
            </a:r>
            <a:r>
              <a:rPr lang="en-IN" sz="2200" dirty="0" err="1"/>
              <a:t>SystemException</a:t>
            </a:r>
            <a:r>
              <a:rPr lang="en-IN" sz="2200" dirty="0"/>
              <a:t> Signature</a:t>
            </a:r>
            <a:endParaRPr lang="en-IN" sz="2200" b="1" dirty="0"/>
          </a:p>
          <a:p>
            <a:pPr marL="457200" lvl="0" indent="-457200">
              <a:buFont typeface="+mj-lt"/>
              <a:buAutoNum type="arabicPeriod"/>
            </a:pPr>
            <a:r>
              <a:rPr lang="en-IN" sz="2200" dirty="0"/>
              <a:t>[</a:t>
            </a:r>
            <a:r>
              <a:rPr lang="en-IN" sz="2200" dirty="0" err="1"/>
              <a:t>SerializableAttribute</a:t>
            </a:r>
            <a:r>
              <a:rPr lang="en-IN" sz="2200" dirty="0"/>
              <a:t>]  </a:t>
            </a:r>
          </a:p>
          <a:p>
            <a:pPr marL="457200" lvl="0" indent="-457200">
              <a:buFont typeface="+mj-lt"/>
              <a:buAutoNum type="arabicPeriod"/>
            </a:pPr>
            <a:r>
              <a:rPr lang="en-IN" sz="2200" dirty="0"/>
              <a:t>[</a:t>
            </a:r>
            <a:r>
              <a:rPr lang="en-IN" sz="2200" dirty="0" err="1"/>
              <a:t>ComVisibleAttribute</a:t>
            </a:r>
            <a:r>
              <a:rPr lang="en-IN" sz="2200" dirty="0"/>
              <a:t>(</a:t>
            </a:r>
            <a:r>
              <a:rPr lang="en-IN" sz="2200" b="1" dirty="0"/>
              <a:t>true</a:t>
            </a:r>
            <a:r>
              <a:rPr lang="en-IN" sz="2200" dirty="0"/>
              <a:t>)]  </a:t>
            </a:r>
          </a:p>
          <a:p>
            <a:pPr marL="457200" lvl="0" indent="-457200">
              <a:buFont typeface="+mj-lt"/>
              <a:buAutoNum type="arabicPeriod"/>
            </a:pPr>
            <a:r>
              <a:rPr lang="en-IN" sz="2200" b="1" dirty="0"/>
              <a:t>public</a:t>
            </a:r>
            <a:r>
              <a:rPr lang="en-IN" sz="2200" dirty="0"/>
              <a:t> </a:t>
            </a:r>
            <a:r>
              <a:rPr lang="en-IN" sz="2200" b="1" dirty="0"/>
              <a:t>class</a:t>
            </a:r>
            <a:r>
              <a:rPr lang="en-IN" sz="2200" dirty="0"/>
              <a:t> </a:t>
            </a:r>
            <a:r>
              <a:rPr lang="en-IN" sz="2200" dirty="0" err="1"/>
              <a:t>SystemException</a:t>
            </a:r>
            <a:r>
              <a:rPr lang="en-IN" sz="2200" dirty="0"/>
              <a:t> : Exception  </a:t>
            </a:r>
          </a:p>
        </p:txBody>
      </p:sp>
    </p:spTree>
    <p:extLst>
      <p:ext uri="{BB962C8B-B14F-4D97-AF65-F5344CB8AC3E}">
        <p14:creationId xmlns:p14="http://schemas.microsoft.com/office/powerpoint/2010/main" val="10399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65208314"/>
              </p:ext>
            </p:extLst>
          </p:nvPr>
        </p:nvGraphicFramePr>
        <p:xfrm>
          <a:off x="446856" y="188640"/>
          <a:ext cx="8229600" cy="5572936"/>
        </p:xfrm>
        <a:graphic>
          <a:graphicData uri="http://schemas.openxmlformats.org/drawingml/2006/table">
            <a:tbl>
              <a:tblPr firstRow="1" firstCol="1" bandRow="1">
                <a:tableStyleId>{5C22544A-7EE6-4342-B048-85BDC9FD1C3A}</a:tableStyleId>
              </a:tblPr>
              <a:tblGrid>
                <a:gridCol w="4114800"/>
                <a:gridCol w="4114800"/>
              </a:tblGrid>
              <a:tr h="418496">
                <a:tc>
                  <a:txBody>
                    <a:bodyPr/>
                    <a:lstStyle/>
                    <a:p>
                      <a:pPr>
                        <a:lnSpc>
                          <a:spcPct val="115000"/>
                        </a:lnSpc>
                        <a:spcAft>
                          <a:spcPts val="1000"/>
                        </a:spcAft>
                        <a:tabLst>
                          <a:tab pos="1181100" algn="l"/>
                        </a:tabLst>
                      </a:pPr>
                      <a:r>
                        <a:rPr lang="en-IN" sz="2000" dirty="0">
                          <a:effectLst/>
                        </a:rPr>
                        <a:t>Constructors	</a:t>
                      </a:r>
                      <a:endParaRPr lang="en-IN" sz="20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000">
                          <a:effectLst/>
                        </a:rPr>
                        <a:t>Description</a:t>
                      </a:r>
                      <a:endParaRPr lang="en-IN" sz="2000">
                        <a:effectLst/>
                        <a:latin typeface="Calibri"/>
                        <a:ea typeface="Calibri"/>
                        <a:cs typeface="Times New Roman"/>
                      </a:endParaRPr>
                    </a:p>
                  </a:txBody>
                  <a:tcPr marL="104799" marR="104799" marT="104799" marB="104799"/>
                </a:tc>
              </a:tr>
              <a:tr h="316492">
                <a:tc>
                  <a:txBody>
                    <a:bodyPr/>
                    <a:lstStyle/>
                    <a:p>
                      <a:pPr algn="just">
                        <a:lnSpc>
                          <a:spcPct val="115000"/>
                        </a:lnSpc>
                        <a:spcAft>
                          <a:spcPts val="1000"/>
                        </a:spcAft>
                      </a:pPr>
                      <a:r>
                        <a:rPr lang="en-IN" sz="2000" dirty="0" err="1">
                          <a:effectLst/>
                        </a:rPr>
                        <a:t>SystemException</a:t>
                      </a:r>
                      <a:r>
                        <a:rPr lang="en-IN" sz="2000" dirty="0">
                          <a:effectLst/>
                        </a:rPr>
                        <a:t>()</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initialize a new instance of the SystemException class.</a:t>
                      </a:r>
                      <a:endParaRPr lang="en-IN" sz="200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dirty="0" err="1">
                          <a:effectLst/>
                        </a:rPr>
                        <a:t>SystemException</a:t>
                      </a:r>
                      <a:r>
                        <a:rPr lang="en-IN" sz="2000" dirty="0">
                          <a:effectLst/>
                        </a:rPr>
                        <a:t>(</a:t>
                      </a:r>
                      <a:r>
                        <a:rPr lang="en-IN" sz="2000" dirty="0" err="1">
                          <a:effectLst/>
                        </a:rPr>
                        <a:t>SerializationInfo,StreamingContext</a:t>
                      </a:r>
                      <a:r>
                        <a:rPr lang="en-IN" sz="2000" dirty="0">
                          <a:effectLst/>
                        </a:rPr>
                        <a:t>)</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initialize a new instance of the </a:t>
                      </a:r>
                      <a:r>
                        <a:rPr lang="en-IN" sz="2000" dirty="0" err="1">
                          <a:effectLst/>
                        </a:rPr>
                        <a:t>SystemException</a:t>
                      </a:r>
                      <a:r>
                        <a:rPr lang="en-IN" sz="2000" dirty="0">
                          <a:effectLst/>
                        </a:rPr>
                        <a:t> class with serialized data.</a:t>
                      </a:r>
                      <a:endParaRPr lang="en-IN" sz="2000" dirty="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a:effectLst/>
                        </a:rPr>
                        <a:t>SystemException(String)</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initialize a new instance of the </a:t>
                      </a:r>
                      <a:r>
                        <a:rPr lang="en-IN" sz="2000" dirty="0" err="1">
                          <a:effectLst/>
                        </a:rPr>
                        <a:t>SystemException</a:t>
                      </a:r>
                      <a:r>
                        <a:rPr lang="en-IN" sz="2000" dirty="0">
                          <a:effectLst/>
                        </a:rPr>
                        <a:t> class with a specified error message.</a:t>
                      </a:r>
                      <a:endParaRPr lang="en-IN" sz="2000" dirty="0">
                        <a:effectLst/>
                        <a:latin typeface="Calibri"/>
                        <a:ea typeface="Calibri"/>
                        <a:cs typeface="Times New Roman"/>
                      </a:endParaRPr>
                    </a:p>
                  </a:txBody>
                  <a:tcPr marL="69866" marR="69866" marT="69866" marB="69866"/>
                </a:tc>
              </a:tr>
              <a:tr h="670012">
                <a:tc>
                  <a:txBody>
                    <a:bodyPr/>
                    <a:lstStyle/>
                    <a:p>
                      <a:pPr algn="just">
                        <a:lnSpc>
                          <a:spcPct val="115000"/>
                        </a:lnSpc>
                        <a:spcAft>
                          <a:spcPts val="1000"/>
                        </a:spcAft>
                      </a:pPr>
                      <a:r>
                        <a:rPr lang="en-IN" sz="2000">
                          <a:effectLst/>
                        </a:rPr>
                        <a:t>SystemException(String,Exception)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initialize a new instance of the </a:t>
                      </a:r>
                      <a:r>
                        <a:rPr lang="en-IN" sz="2000" dirty="0" err="1">
                          <a:effectLst/>
                        </a:rPr>
                        <a:t>SystemException</a:t>
                      </a:r>
                      <a:r>
                        <a:rPr lang="en-IN" sz="2000" dirty="0">
                          <a:effectLst/>
                        </a:rPr>
                        <a:t> class with a specified error message and a reference to the inner exception that is the cause of this exception.</a:t>
                      </a:r>
                      <a:endParaRPr lang="en-IN" sz="2000" dirty="0">
                        <a:effectLst/>
                        <a:latin typeface="Calibri"/>
                        <a:ea typeface="Calibri"/>
                        <a:cs typeface="Times New Roman"/>
                      </a:endParaRPr>
                    </a:p>
                  </a:txBody>
                  <a:tcPr marL="69866" marR="69866" marT="69866" marB="69866"/>
                </a:tc>
              </a:tr>
            </a:tbl>
          </a:graphicData>
        </a:graphic>
      </p:graphicFrame>
    </p:spTree>
    <p:extLst>
      <p:ext uri="{BB962C8B-B14F-4D97-AF65-F5344CB8AC3E}">
        <p14:creationId xmlns:p14="http://schemas.microsoft.com/office/powerpoint/2010/main" val="10399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4781117" cy="523220"/>
          </a:xfrm>
          <a:prstGeom prst="rect">
            <a:avLst/>
          </a:prstGeom>
        </p:spPr>
        <p:txBody>
          <a:bodyPr wrap="none">
            <a:spAutoFit/>
          </a:bodyPr>
          <a:lstStyle/>
          <a:p>
            <a:r>
              <a:rPr lang="en-IN" sz="2800" b="1" dirty="0"/>
              <a:t>C# </a:t>
            </a:r>
            <a:r>
              <a:rPr lang="en-IN" sz="2800" b="1" dirty="0" err="1"/>
              <a:t>SystemException</a:t>
            </a:r>
            <a:r>
              <a:rPr lang="en-IN" sz="2800" b="1" dirty="0"/>
              <a:t> Properties</a:t>
            </a:r>
          </a:p>
        </p:txBody>
      </p:sp>
      <p:graphicFrame>
        <p:nvGraphicFramePr>
          <p:cNvPr id="3" name="Table 2"/>
          <p:cNvGraphicFramePr>
            <a:graphicFrameLocks noGrp="1"/>
          </p:cNvGraphicFramePr>
          <p:nvPr>
            <p:extLst>
              <p:ext uri="{D42A27DB-BD31-4B8C-83A1-F6EECF244321}">
                <p14:modId xmlns:p14="http://schemas.microsoft.com/office/powerpoint/2010/main" val="1806069937"/>
              </p:ext>
            </p:extLst>
          </p:nvPr>
        </p:nvGraphicFramePr>
        <p:xfrm>
          <a:off x="35496" y="444146"/>
          <a:ext cx="8856984" cy="6585254"/>
        </p:xfrm>
        <a:graphic>
          <a:graphicData uri="http://schemas.openxmlformats.org/drawingml/2006/table">
            <a:tbl>
              <a:tblPr firstRow="1" firstCol="1" bandRow="1">
                <a:tableStyleId>{5C22544A-7EE6-4342-B048-85BDC9FD1C3A}</a:tableStyleId>
              </a:tblPr>
              <a:tblGrid>
                <a:gridCol w="1627448"/>
                <a:gridCol w="7229536"/>
              </a:tblGrid>
              <a:tr h="418496">
                <a:tc>
                  <a:txBody>
                    <a:bodyPr/>
                    <a:lstStyle/>
                    <a:p>
                      <a:pPr>
                        <a:lnSpc>
                          <a:spcPct val="115000"/>
                        </a:lnSpc>
                        <a:spcAft>
                          <a:spcPts val="1000"/>
                        </a:spcAft>
                      </a:pPr>
                      <a:r>
                        <a:rPr lang="en-IN" sz="2000" dirty="0">
                          <a:effectLst/>
                        </a:rPr>
                        <a:t>Property</a:t>
                      </a:r>
                      <a:endParaRPr lang="en-IN" sz="20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000">
                          <a:effectLst/>
                        </a:rPr>
                        <a:t>Description</a:t>
                      </a:r>
                      <a:endParaRPr lang="en-IN" sz="2000">
                        <a:effectLst/>
                        <a:latin typeface="Calibri"/>
                        <a:ea typeface="Calibri"/>
                        <a:cs typeface="Times New Roman"/>
                      </a:endParaRPr>
                    </a:p>
                  </a:txBody>
                  <a:tcPr marL="104799" marR="104799" marT="104799" marB="104799"/>
                </a:tc>
              </a:tr>
              <a:tr h="493252">
                <a:tc>
                  <a:txBody>
                    <a:bodyPr/>
                    <a:lstStyle/>
                    <a:p>
                      <a:pPr algn="just">
                        <a:lnSpc>
                          <a:spcPct val="115000"/>
                        </a:lnSpc>
                        <a:spcAft>
                          <a:spcPts val="1000"/>
                        </a:spcAft>
                      </a:pPr>
                      <a:r>
                        <a:rPr lang="en-IN" sz="2000" dirty="0">
                          <a:effectLst/>
                        </a:rPr>
                        <a:t>Data</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get a collection of key/value pairs that provide additional user-defined information about the exception.</a:t>
                      </a:r>
                      <a:endParaRPr lang="en-IN" sz="200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dirty="0" err="1">
                          <a:effectLst/>
                        </a:rPr>
                        <a:t>HelpLink</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get or set a link to the help file associated with this exception.</a:t>
                      </a:r>
                      <a:endParaRPr lang="en-IN" sz="200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dirty="0" err="1">
                          <a:effectLst/>
                        </a:rPr>
                        <a:t>HResult</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get or set HRESULT, a coded numerical value that is assigned to a specific exception.</a:t>
                      </a:r>
                      <a:endParaRPr lang="en-IN" sz="200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a:effectLst/>
                        </a:rPr>
                        <a:t>InnerException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the Exception instance that caused the current exception.</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Message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a message that describes the current exception.</a:t>
                      </a:r>
                      <a:endParaRPr lang="en-IN" sz="2000" dirty="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a:effectLst/>
                        </a:rPr>
                        <a:t>Source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or set the name of the application that causes the error.</a:t>
                      </a:r>
                      <a:endParaRPr lang="en-IN" sz="2000" dirty="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a:effectLst/>
                        </a:rPr>
                        <a:t>StackTrace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a string representation of the immediate frames on the call stack.</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TargetSite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the method that throws the current exception.</a:t>
                      </a:r>
                      <a:endParaRPr lang="en-IN" sz="2000" dirty="0">
                        <a:effectLst/>
                        <a:latin typeface="Calibri"/>
                        <a:ea typeface="Calibri"/>
                        <a:cs typeface="Times New Roman"/>
                      </a:endParaRPr>
                    </a:p>
                  </a:txBody>
                  <a:tcPr marL="69866" marR="69866" marT="69866" marB="69866"/>
                </a:tc>
              </a:tr>
            </a:tbl>
          </a:graphicData>
        </a:graphic>
      </p:graphicFrame>
    </p:spTree>
    <p:extLst>
      <p:ext uri="{BB962C8B-B14F-4D97-AF65-F5344CB8AC3E}">
        <p14:creationId xmlns:p14="http://schemas.microsoft.com/office/powerpoint/2010/main" val="10399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4573047" cy="523220"/>
          </a:xfrm>
          <a:prstGeom prst="rect">
            <a:avLst/>
          </a:prstGeom>
        </p:spPr>
        <p:txBody>
          <a:bodyPr wrap="none">
            <a:spAutoFit/>
          </a:bodyPr>
          <a:lstStyle/>
          <a:p>
            <a:r>
              <a:rPr lang="en-IN" sz="2800" b="1" dirty="0"/>
              <a:t>C# </a:t>
            </a:r>
            <a:r>
              <a:rPr lang="en-IN" sz="2800" b="1" dirty="0" err="1"/>
              <a:t>SystemException</a:t>
            </a:r>
            <a:r>
              <a:rPr lang="en-IN" sz="2800" b="1" dirty="0"/>
              <a:t> Methods</a:t>
            </a:r>
          </a:p>
        </p:txBody>
      </p:sp>
      <p:graphicFrame>
        <p:nvGraphicFramePr>
          <p:cNvPr id="3" name="Table 2"/>
          <p:cNvGraphicFramePr>
            <a:graphicFrameLocks noGrp="1"/>
          </p:cNvGraphicFramePr>
          <p:nvPr>
            <p:extLst>
              <p:ext uri="{D42A27DB-BD31-4B8C-83A1-F6EECF244321}">
                <p14:modId xmlns:p14="http://schemas.microsoft.com/office/powerpoint/2010/main" val="393112746"/>
              </p:ext>
            </p:extLst>
          </p:nvPr>
        </p:nvGraphicFramePr>
        <p:xfrm>
          <a:off x="107504" y="576344"/>
          <a:ext cx="8928992" cy="6935774"/>
        </p:xfrm>
        <a:graphic>
          <a:graphicData uri="http://schemas.openxmlformats.org/drawingml/2006/table">
            <a:tbl>
              <a:tblPr firstRow="1" firstCol="1" bandRow="1">
                <a:tableStyleId>{5C22544A-7EE6-4342-B048-85BDC9FD1C3A}</a:tableStyleId>
              </a:tblPr>
              <a:tblGrid>
                <a:gridCol w="4464496"/>
                <a:gridCol w="4464496"/>
              </a:tblGrid>
              <a:tr h="418496">
                <a:tc>
                  <a:txBody>
                    <a:bodyPr/>
                    <a:lstStyle/>
                    <a:p>
                      <a:pPr>
                        <a:lnSpc>
                          <a:spcPct val="115000"/>
                        </a:lnSpc>
                        <a:spcAft>
                          <a:spcPts val="1000"/>
                        </a:spcAft>
                      </a:pPr>
                      <a:r>
                        <a:rPr lang="en-IN" sz="2000" dirty="0">
                          <a:effectLst/>
                        </a:rPr>
                        <a:t>Method</a:t>
                      </a:r>
                      <a:endParaRPr lang="en-IN" sz="20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000">
                          <a:effectLst/>
                        </a:rPr>
                        <a:t>Description</a:t>
                      </a:r>
                      <a:endParaRPr lang="en-IN" sz="2000">
                        <a:effectLst/>
                        <a:latin typeface="Calibri"/>
                        <a:ea typeface="Calibri"/>
                        <a:cs typeface="Times New Roman"/>
                      </a:endParaRPr>
                    </a:p>
                  </a:txBody>
                  <a:tcPr marL="104799" marR="104799" marT="104799" marB="104799"/>
                </a:tc>
              </a:tr>
              <a:tr h="493252">
                <a:tc>
                  <a:txBody>
                    <a:bodyPr/>
                    <a:lstStyle/>
                    <a:p>
                      <a:pPr algn="just">
                        <a:lnSpc>
                          <a:spcPct val="115000"/>
                        </a:lnSpc>
                        <a:spcAft>
                          <a:spcPts val="1000"/>
                        </a:spcAft>
                      </a:pPr>
                      <a:r>
                        <a:rPr lang="en-IN" sz="2000" dirty="0">
                          <a:effectLst/>
                        </a:rPr>
                        <a:t>Equals(Object)</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check that the specified object is equal to the current object or not.</a:t>
                      </a:r>
                      <a:endParaRPr lang="en-IN" sz="200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dirty="0">
                          <a:effectLst/>
                        </a:rPr>
                        <a:t>Finalize()</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free resources and perform cleanup operations.</a:t>
                      </a:r>
                      <a:endParaRPr lang="en-IN" sz="200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dirty="0" err="1">
                          <a:effectLst/>
                        </a:rPr>
                        <a:t>GetBaseException</a:t>
                      </a:r>
                      <a:r>
                        <a:rPr lang="en-IN" sz="2000" dirty="0">
                          <a:effectLst/>
                        </a:rPr>
                        <a:t>()</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a:effectLst/>
                        </a:rPr>
                        <a:t>It is used to get root exception.</a:t>
                      </a:r>
                      <a:endParaRPr lang="en-IN" sz="200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GetHashCode()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hash code.</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GetObjectData(SerializationInfo,StreamingContext)</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object data.</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GetType()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get the runtime type of the current instance.</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MemberwiseClone()</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create a shallow copy of the current Object.</a:t>
                      </a:r>
                      <a:endParaRPr lang="en-IN" sz="2000" dirty="0">
                        <a:effectLst/>
                        <a:latin typeface="Calibri"/>
                        <a:ea typeface="Calibri"/>
                        <a:cs typeface="Times New Roman"/>
                      </a:endParaRPr>
                    </a:p>
                  </a:txBody>
                  <a:tcPr marL="69866" marR="69866" marT="69866" marB="69866"/>
                </a:tc>
              </a:tr>
              <a:tr h="493252">
                <a:tc>
                  <a:txBody>
                    <a:bodyPr/>
                    <a:lstStyle/>
                    <a:p>
                      <a:pPr algn="just">
                        <a:lnSpc>
                          <a:spcPct val="115000"/>
                        </a:lnSpc>
                        <a:spcAft>
                          <a:spcPts val="1000"/>
                        </a:spcAft>
                      </a:pPr>
                      <a:r>
                        <a:rPr lang="en-IN" sz="2000">
                          <a:effectLst/>
                        </a:rPr>
                        <a:t>ToString()</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It is used to create and return a string representation of the current exception.</a:t>
                      </a:r>
                      <a:endParaRPr lang="en-IN" sz="2000" dirty="0">
                        <a:effectLst/>
                        <a:latin typeface="Calibri"/>
                        <a:ea typeface="Calibri"/>
                        <a:cs typeface="Times New Roman"/>
                      </a:endParaRPr>
                    </a:p>
                  </a:txBody>
                  <a:tcPr marL="69866" marR="69866" marT="69866" marB="69866"/>
                </a:tc>
              </a:tr>
            </a:tbl>
          </a:graphicData>
        </a:graphic>
      </p:graphicFrame>
    </p:spTree>
    <p:extLst>
      <p:ext uri="{BB962C8B-B14F-4D97-AF65-F5344CB8AC3E}">
        <p14:creationId xmlns:p14="http://schemas.microsoft.com/office/powerpoint/2010/main" val="10399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4500912" cy="523220"/>
          </a:xfrm>
          <a:prstGeom prst="rect">
            <a:avLst/>
          </a:prstGeom>
        </p:spPr>
        <p:txBody>
          <a:bodyPr wrap="none">
            <a:spAutoFit/>
          </a:bodyPr>
          <a:lstStyle/>
          <a:p>
            <a:r>
              <a:rPr lang="en-IN" sz="2800" b="1" dirty="0"/>
              <a:t>C# </a:t>
            </a:r>
            <a:r>
              <a:rPr lang="en-IN" sz="2800" b="1" dirty="0" err="1"/>
              <a:t>SystemException</a:t>
            </a:r>
            <a:r>
              <a:rPr lang="en-IN" sz="2800" b="1" dirty="0"/>
              <a:t> Example</a:t>
            </a:r>
          </a:p>
        </p:txBody>
      </p:sp>
      <p:sp>
        <p:nvSpPr>
          <p:cNvPr id="3" name="TextBox 2"/>
          <p:cNvSpPr txBox="1"/>
          <p:nvPr/>
        </p:nvSpPr>
        <p:spPr>
          <a:xfrm>
            <a:off x="35496" y="404664"/>
            <a:ext cx="9001000" cy="6863417"/>
          </a:xfrm>
          <a:prstGeom prst="rect">
            <a:avLst/>
          </a:prstGeom>
          <a:noFill/>
        </p:spPr>
        <p:txBody>
          <a:bodyPr wrap="square" rtlCol="0">
            <a:spAutoFit/>
          </a:bodyPr>
          <a:lstStyle/>
          <a:p>
            <a:r>
              <a:rPr lang="en-IN" sz="2000" dirty="0"/>
              <a:t>This class can be used to handle exception of subclasses. Here, in the following program, program throws an </a:t>
            </a:r>
            <a:r>
              <a:rPr lang="en-IN" sz="2000" dirty="0" err="1"/>
              <a:t>IndexOutOfRangeException</a:t>
            </a:r>
            <a:r>
              <a:rPr lang="en-IN" sz="2000" dirty="0"/>
              <a:t> that is subclass of </a:t>
            </a:r>
            <a:r>
              <a:rPr lang="en-IN" sz="2000" dirty="0" err="1"/>
              <a:t>SystemException</a:t>
            </a:r>
            <a:r>
              <a:rPr lang="en-IN" sz="2000" dirty="0"/>
              <a:t> class.</a:t>
            </a:r>
          </a:p>
          <a:p>
            <a:pPr fontAlgn="base"/>
            <a:r>
              <a:rPr lang="en-IN" sz="2000" dirty="0"/>
              <a:t>Exception Handling in Java - </a:t>
            </a:r>
            <a:r>
              <a:rPr lang="en-IN" sz="2000" dirty="0" err="1"/>
              <a:t>Javatpoint</a:t>
            </a:r>
            <a:endParaRPr lang="en-IN" sz="2000" dirty="0"/>
          </a:p>
          <a:p>
            <a:pPr lvl="0"/>
            <a:r>
              <a:rPr lang="en-IN" sz="2000" b="1" dirty="0"/>
              <a:t>using</a:t>
            </a:r>
            <a:r>
              <a:rPr lang="en-IN" sz="2000" dirty="0"/>
              <a:t> System;  </a:t>
            </a:r>
          </a:p>
          <a:p>
            <a:pPr lvl="0"/>
            <a:r>
              <a:rPr lang="en-IN" sz="2000" b="1" dirty="0"/>
              <a:t>namespace</a:t>
            </a:r>
            <a:r>
              <a:rPr lang="en-IN" sz="2000" dirty="0"/>
              <a:t> </a:t>
            </a:r>
            <a:r>
              <a:rPr lang="en-IN" sz="2000" dirty="0" err="1"/>
              <a:t>CSharpProgram</a:t>
            </a:r>
            <a:r>
              <a:rPr lang="en-IN" sz="2000" dirty="0"/>
              <a:t>  </a:t>
            </a:r>
          </a:p>
          <a:p>
            <a:pPr lvl="0"/>
            <a:r>
              <a:rPr lang="en-IN" sz="2000" dirty="0"/>
              <a:t>{  </a:t>
            </a:r>
          </a:p>
          <a:p>
            <a:pPr lvl="0"/>
            <a:r>
              <a:rPr lang="en-IN" sz="2000" dirty="0"/>
              <a:t>    </a:t>
            </a:r>
            <a:r>
              <a:rPr lang="en-IN" sz="2000" b="1" dirty="0"/>
              <a:t>class</a:t>
            </a:r>
            <a:r>
              <a:rPr lang="en-IN" sz="2000" dirty="0"/>
              <a:t> Program  </a:t>
            </a:r>
          </a:p>
          <a:p>
            <a:pPr lvl="0"/>
            <a:r>
              <a:rPr lang="en-IN" sz="2000" dirty="0"/>
              <a:t>    {  </a:t>
            </a:r>
          </a:p>
          <a:p>
            <a:pPr lvl="0"/>
            <a:r>
              <a:rPr lang="en-IN" sz="2000" dirty="0"/>
              <a:t>        </a:t>
            </a:r>
            <a:r>
              <a:rPr lang="en-IN" sz="2000" b="1" dirty="0"/>
              <a:t>static</a:t>
            </a:r>
            <a:r>
              <a:rPr lang="en-IN" sz="2000" dirty="0"/>
              <a:t> </a:t>
            </a:r>
            <a:r>
              <a:rPr lang="en-IN" sz="2000" b="1" dirty="0"/>
              <a:t>void</a:t>
            </a:r>
            <a:r>
              <a:rPr lang="en-IN" sz="2000" dirty="0"/>
              <a:t> Main(</a:t>
            </a:r>
            <a:r>
              <a:rPr lang="en-IN" sz="2000" b="1" dirty="0"/>
              <a:t>string</a:t>
            </a:r>
            <a:r>
              <a:rPr lang="en-IN" sz="2000" dirty="0"/>
              <a:t>[] </a:t>
            </a:r>
            <a:r>
              <a:rPr lang="en-IN" sz="2000" dirty="0" err="1"/>
              <a:t>args</a:t>
            </a:r>
            <a:r>
              <a:rPr lang="en-IN" sz="2000" dirty="0"/>
              <a:t>)  </a:t>
            </a:r>
          </a:p>
          <a:p>
            <a:pPr lvl="0"/>
            <a:r>
              <a:rPr lang="en-IN" sz="2000" dirty="0"/>
              <a:t>        {  </a:t>
            </a:r>
            <a:r>
              <a:rPr lang="en-IN" sz="2000" b="1" dirty="0" smtClean="0"/>
              <a:t>try</a:t>
            </a:r>
            <a:r>
              <a:rPr lang="en-IN" sz="2000" dirty="0"/>
              <a:t>  </a:t>
            </a:r>
          </a:p>
          <a:p>
            <a:pPr lvl="0"/>
            <a:r>
              <a:rPr lang="en-IN" sz="2000" dirty="0"/>
              <a:t>            {   </a:t>
            </a:r>
            <a:r>
              <a:rPr lang="en-IN" sz="2000" b="1" dirty="0" err="1"/>
              <a:t>int</a:t>
            </a:r>
            <a:r>
              <a:rPr lang="en-IN" sz="2000" dirty="0"/>
              <a:t>[] </a:t>
            </a:r>
            <a:r>
              <a:rPr lang="en-IN" sz="2000" dirty="0" err="1"/>
              <a:t>arr</a:t>
            </a:r>
            <a:r>
              <a:rPr lang="en-IN" sz="2000" dirty="0"/>
              <a:t> = </a:t>
            </a:r>
            <a:r>
              <a:rPr lang="en-IN" sz="2000" b="1" dirty="0"/>
              <a:t>new</a:t>
            </a:r>
            <a:r>
              <a:rPr lang="en-IN" sz="2000" dirty="0"/>
              <a:t> </a:t>
            </a:r>
            <a:r>
              <a:rPr lang="en-IN" sz="2000" b="1" dirty="0" err="1"/>
              <a:t>int</a:t>
            </a:r>
            <a:r>
              <a:rPr lang="en-IN" sz="2000" dirty="0"/>
              <a:t>[5];  </a:t>
            </a:r>
          </a:p>
          <a:p>
            <a:pPr lvl="0"/>
            <a:r>
              <a:rPr lang="en-IN" sz="2000" dirty="0"/>
              <a:t>                </a:t>
            </a:r>
            <a:r>
              <a:rPr lang="en-IN" sz="2000" dirty="0" err="1"/>
              <a:t>arr</a:t>
            </a:r>
            <a:r>
              <a:rPr lang="en-IN" sz="2000" dirty="0"/>
              <a:t>[10] = 25;   }  </a:t>
            </a:r>
          </a:p>
          <a:p>
            <a:pPr lvl="0"/>
            <a:r>
              <a:rPr lang="en-IN" sz="2000" dirty="0"/>
              <a:t>            </a:t>
            </a:r>
            <a:r>
              <a:rPr lang="en-IN" sz="2000" b="1" dirty="0"/>
              <a:t>catch</a:t>
            </a:r>
            <a:r>
              <a:rPr lang="en-IN" sz="2000" dirty="0"/>
              <a:t> (</a:t>
            </a:r>
            <a:r>
              <a:rPr lang="en-IN" sz="2000" dirty="0" err="1"/>
              <a:t>SystemException</a:t>
            </a:r>
            <a:r>
              <a:rPr lang="en-IN" sz="2000" dirty="0"/>
              <a:t> e)  </a:t>
            </a:r>
          </a:p>
          <a:p>
            <a:pPr lvl="0"/>
            <a:r>
              <a:rPr lang="en-IN" sz="2000" dirty="0"/>
              <a:t>            {  </a:t>
            </a:r>
          </a:p>
          <a:p>
            <a:pPr lvl="0"/>
            <a:r>
              <a:rPr lang="en-IN" sz="2000" dirty="0"/>
              <a:t>                </a:t>
            </a:r>
            <a:r>
              <a:rPr lang="en-IN" sz="2000" dirty="0" err="1"/>
              <a:t>Console.WriteLine</a:t>
            </a:r>
            <a:r>
              <a:rPr lang="en-IN" sz="2000" dirty="0"/>
              <a:t>(e);  </a:t>
            </a:r>
          </a:p>
          <a:p>
            <a:pPr lvl="0"/>
            <a:r>
              <a:rPr lang="en-IN" sz="2000" dirty="0"/>
              <a:t>            }  </a:t>
            </a:r>
          </a:p>
          <a:p>
            <a:pPr lvl="0"/>
            <a:r>
              <a:rPr lang="en-IN" sz="2000" dirty="0"/>
              <a:t>        }  </a:t>
            </a:r>
          </a:p>
          <a:p>
            <a:pPr lvl="0"/>
            <a:r>
              <a:rPr lang="en-IN" sz="2000" dirty="0"/>
              <a:t>    }  </a:t>
            </a:r>
          </a:p>
          <a:p>
            <a:pPr lvl="0"/>
            <a:r>
              <a:rPr lang="en-IN" sz="2000" dirty="0"/>
              <a:t>}  </a:t>
            </a:r>
          </a:p>
          <a:p>
            <a:r>
              <a:rPr lang="en-IN" sz="2000" dirty="0"/>
              <a:t> </a:t>
            </a:r>
          </a:p>
          <a:p>
            <a:endParaRPr lang="en-IN" sz="2000" dirty="0"/>
          </a:p>
        </p:txBody>
      </p:sp>
      <p:sp>
        <p:nvSpPr>
          <p:cNvPr id="4" name="TextBox 3"/>
          <p:cNvSpPr txBox="1"/>
          <p:nvPr/>
        </p:nvSpPr>
        <p:spPr>
          <a:xfrm>
            <a:off x="4536408" y="2636912"/>
            <a:ext cx="4356072" cy="1200329"/>
          </a:xfrm>
          <a:prstGeom prst="rect">
            <a:avLst/>
          </a:prstGeom>
          <a:noFill/>
        </p:spPr>
        <p:txBody>
          <a:bodyPr wrap="square" rtlCol="0">
            <a:spAutoFit/>
          </a:bodyPr>
          <a:lstStyle/>
          <a:p>
            <a:r>
              <a:rPr lang="en-IN" b="1" dirty="0" smtClean="0"/>
              <a:t>Output:</a:t>
            </a:r>
          </a:p>
          <a:p>
            <a:r>
              <a:rPr lang="en-IN" b="1" dirty="0" err="1" smtClean="0"/>
              <a:t>System.IndexOutOfRangeException</a:t>
            </a:r>
            <a:r>
              <a:rPr lang="en-IN" b="1" dirty="0" smtClean="0"/>
              <a:t>: Index was outside the bounds of the array.</a:t>
            </a:r>
          </a:p>
          <a:p>
            <a:endParaRPr lang="en-IN" b="1" dirty="0"/>
          </a:p>
        </p:txBody>
      </p:sp>
    </p:spTree>
    <p:extLst>
      <p:ext uri="{BB962C8B-B14F-4D97-AF65-F5344CB8AC3E}">
        <p14:creationId xmlns:p14="http://schemas.microsoft.com/office/powerpoint/2010/main" val="10399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44624"/>
            <a:ext cx="9001000" cy="3170099"/>
          </a:xfrm>
          <a:prstGeom prst="rect">
            <a:avLst/>
          </a:prstGeom>
          <a:noFill/>
        </p:spPr>
        <p:txBody>
          <a:bodyPr wrap="square" rtlCol="0">
            <a:spAutoFit/>
          </a:bodyPr>
          <a:lstStyle/>
          <a:p>
            <a:r>
              <a:rPr lang="en-IN" sz="2800" b="1" dirty="0"/>
              <a:t>C# Exception Handling</a:t>
            </a:r>
          </a:p>
          <a:p>
            <a:pPr algn="just"/>
            <a:r>
              <a:rPr lang="en-IN" sz="2200" dirty="0"/>
              <a:t>Exception Handling in C# is </a:t>
            </a:r>
            <a:r>
              <a:rPr lang="en-IN" sz="2200" i="1" dirty="0"/>
              <a:t>a process to handle runtime errors</a:t>
            </a:r>
            <a:r>
              <a:rPr lang="en-IN" sz="2200" dirty="0"/>
              <a:t>. We perform exception handling so that normal flow of the application can be maintained even after runtime errors.</a:t>
            </a:r>
          </a:p>
          <a:p>
            <a:pPr algn="just"/>
            <a:r>
              <a:rPr lang="en-IN" sz="2200" dirty="0"/>
              <a:t>In C#, exception is an event or object which is thrown at runtime. All exceptions the derived from </a:t>
            </a:r>
            <a:r>
              <a:rPr lang="en-IN" sz="2200" i="1" dirty="0" err="1"/>
              <a:t>System.Exception</a:t>
            </a:r>
            <a:r>
              <a:rPr lang="en-IN" sz="2200" dirty="0"/>
              <a:t> class. It is a runtime error which can be handled. If we don't handle the exception, it prints exception message and terminates the program.</a:t>
            </a:r>
          </a:p>
          <a:p>
            <a:endParaRPr lang="en-IN" dirty="0"/>
          </a:p>
        </p:txBody>
      </p:sp>
      <p:sp>
        <p:nvSpPr>
          <p:cNvPr id="4" name="TextBox 3"/>
          <p:cNvSpPr txBox="1"/>
          <p:nvPr/>
        </p:nvSpPr>
        <p:spPr>
          <a:xfrm>
            <a:off x="-36512" y="2852936"/>
            <a:ext cx="9180512" cy="1754326"/>
          </a:xfrm>
          <a:prstGeom prst="rect">
            <a:avLst/>
          </a:prstGeom>
          <a:noFill/>
        </p:spPr>
        <p:txBody>
          <a:bodyPr wrap="square" rtlCol="0">
            <a:spAutoFit/>
          </a:bodyPr>
          <a:lstStyle/>
          <a:p>
            <a:r>
              <a:rPr lang="en-IN" sz="2800" b="1" dirty="0"/>
              <a:t>Advantage</a:t>
            </a:r>
          </a:p>
          <a:p>
            <a:r>
              <a:rPr lang="en-IN" sz="2200" dirty="0"/>
              <a:t>It </a:t>
            </a:r>
            <a:r>
              <a:rPr lang="en-IN" sz="2200" i="1" dirty="0"/>
              <a:t>maintains the normal flow</a:t>
            </a:r>
            <a:r>
              <a:rPr lang="en-IN" sz="2200" dirty="0"/>
              <a:t> of the application. In such case, rest of the code is executed event after exception.</a:t>
            </a:r>
          </a:p>
          <a:p>
            <a:pPr fontAlgn="base"/>
            <a:endParaRPr lang="en-IN" dirty="0"/>
          </a:p>
          <a:p>
            <a:endParaRPr lang="en-IN" dirty="0"/>
          </a:p>
        </p:txBody>
      </p:sp>
    </p:spTree>
    <p:extLst>
      <p:ext uri="{BB962C8B-B14F-4D97-AF65-F5344CB8AC3E}">
        <p14:creationId xmlns:p14="http://schemas.microsoft.com/office/powerpoint/2010/main" val="103991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9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9036496" cy="1477328"/>
          </a:xfrm>
          <a:prstGeom prst="rect">
            <a:avLst/>
          </a:prstGeom>
          <a:noFill/>
        </p:spPr>
        <p:txBody>
          <a:bodyPr wrap="square" rtlCol="0">
            <a:spAutoFit/>
          </a:bodyPr>
          <a:lstStyle/>
          <a:p>
            <a:r>
              <a:rPr lang="en-IN" sz="2800" b="1" dirty="0"/>
              <a:t>C# Exception Classes</a:t>
            </a:r>
          </a:p>
          <a:p>
            <a:r>
              <a:rPr lang="en-IN" sz="2200" dirty="0"/>
              <a:t>All the exception classes in C# are derived from </a:t>
            </a:r>
            <a:r>
              <a:rPr lang="en-IN" sz="2200" b="1" dirty="0" err="1"/>
              <a:t>System.Exception</a:t>
            </a:r>
            <a:r>
              <a:rPr lang="en-IN" sz="2200" dirty="0"/>
              <a:t> class. Let's see the list of C# common exception classes.</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232862661"/>
              </p:ext>
            </p:extLst>
          </p:nvPr>
        </p:nvGraphicFramePr>
        <p:xfrm>
          <a:off x="457200" y="1700808"/>
          <a:ext cx="8229600" cy="4640534"/>
        </p:xfrm>
        <a:graphic>
          <a:graphicData uri="http://schemas.openxmlformats.org/drawingml/2006/table">
            <a:tbl>
              <a:tblPr firstRow="1" firstCol="1" bandRow="1">
                <a:tableStyleId>{5C22544A-7EE6-4342-B048-85BDC9FD1C3A}</a:tableStyleId>
              </a:tblPr>
              <a:tblGrid>
                <a:gridCol w="2003400"/>
                <a:gridCol w="6226200"/>
              </a:tblGrid>
              <a:tr h="418496">
                <a:tc>
                  <a:txBody>
                    <a:bodyPr/>
                    <a:lstStyle/>
                    <a:p>
                      <a:pPr>
                        <a:lnSpc>
                          <a:spcPct val="115000"/>
                        </a:lnSpc>
                        <a:spcAft>
                          <a:spcPts val="1000"/>
                        </a:spcAft>
                      </a:pPr>
                      <a:r>
                        <a:rPr lang="en-IN" sz="2000" dirty="0">
                          <a:effectLst/>
                        </a:rPr>
                        <a:t>Exception</a:t>
                      </a:r>
                      <a:endParaRPr lang="en-IN" sz="20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000">
                          <a:effectLst/>
                        </a:rPr>
                        <a:t>Description</a:t>
                      </a:r>
                      <a:endParaRPr lang="en-IN" sz="2000">
                        <a:effectLst/>
                        <a:latin typeface="Calibri"/>
                        <a:ea typeface="Calibri"/>
                        <a:cs typeface="Times New Roman"/>
                      </a:endParaRPr>
                    </a:p>
                  </a:txBody>
                  <a:tcPr marL="104799" marR="104799" marT="104799" marB="104799"/>
                </a:tc>
              </a:tr>
              <a:tr h="316492">
                <a:tc>
                  <a:txBody>
                    <a:bodyPr/>
                    <a:lstStyle/>
                    <a:p>
                      <a:pPr algn="just">
                        <a:lnSpc>
                          <a:spcPct val="115000"/>
                        </a:lnSpc>
                        <a:spcAft>
                          <a:spcPts val="1000"/>
                        </a:spcAft>
                      </a:pPr>
                      <a:r>
                        <a:rPr lang="en-IN" sz="2000" dirty="0" err="1">
                          <a:effectLst/>
                        </a:rPr>
                        <a:t>System.DivideByZeroException</a:t>
                      </a:r>
                      <a:endParaRPr lang="en-IN" sz="20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handles the error generated by dividing a number with zero.</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System.NullReferenceException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handles the error generated by referencing the null object.</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System.InvalidCastException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handles the error generated by invalid typecasting.</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System.IO.IOException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handles the Input Output errors.</a:t>
                      </a:r>
                      <a:endParaRPr lang="en-IN" sz="2000" dirty="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000">
                          <a:effectLst/>
                        </a:rPr>
                        <a:t>System.FieldAccessException</a:t>
                      </a:r>
                      <a:endParaRPr lang="en-IN" sz="20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000" dirty="0">
                          <a:effectLst/>
                        </a:rPr>
                        <a:t>handles the error generated by invalid private or protected field access.</a:t>
                      </a:r>
                      <a:endParaRPr lang="en-IN" sz="2000" dirty="0">
                        <a:effectLst/>
                        <a:latin typeface="Calibri"/>
                        <a:ea typeface="Calibri"/>
                        <a:cs typeface="Times New Roman"/>
                      </a:endParaRPr>
                    </a:p>
                  </a:txBody>
                  <a:tcPr marL="69866" marR="69866" marT="69866" marB="69866"/>
                </a:tc>
              </a:tr>
            </a:tbl>
          </a:graphicData>
        </a:graphic>
      </p:graphicFrame>
    </p:spTree>
    <p:extLst>
      <p:ext uri="{BB962C8B-B14F-4D97-AF65-F5344CB8AC3E}">
        <p14:creationId xmlns:p14="http://schemas.microsoft.com/office/powerpoint/2010/main" val="10399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5728491" cy="584775"/>
          </a:xfrm>
          <a:prstGeom prst="rect">
            <a:avLst/>
          </a:prstGeom>
        </p:spPr>
        <p:txBody>
          <a:bodyPr wrap="none">
            <a:spAutoFit/>
          </a:bodyPr>
          <a:lstStyle/>
          <a:p>
            <a:r>
              <a:rPr lang="en-IN" sz="3200" b="1" dirty="0"/>
              <a:t>C# Exception Handling Keywords</a:t>
            </a:r>
          </a:p>
        </p:txBody>
      </p:sp>
      <p:sp>
        <p:nvSpPr>
          <p:cNvPr id="3" name="Rectangle 2"/>
          <p:cNvSpPr/>
          <p:nvPr/>
        </p:nvSpPr>
        <p:spPr>
          <a:xfrm>
            <a:off x="35496" y="476672"/>
            <a:ext cx="9001000" cy="1785104"/>
          </a:xfrm>
          <a:prstGeom prst="rect">
            <a:avLst/>
          </a:prstGeom>
        </p:spPr>
        <p:txBody>
          <a:bodyPr wrap="square">
            <a:spAutoFit/>
          </a:bodyPr>
          <a:lstStyle/>
          <a:p>
            <a:pPr marL="285750" indent="-285750">
              <a:buFont typeface="Arial" pitchFamily="34" charset="0"/>
              <a:buChar char="•"/>
            </a:pPr>
            <a:r>
              <a:rPr lang="en-IN" sz="2200" dirty="0"/>
              <a:t>In C#, we use 4 keywords to perform exception handling:</a:t>
            </a:r>
          </a:p>
          <a:p>
            <a:pPr marL="285750" lvl="0" indent="-285750">
              <a:buFont typeface="Arial" pitchFamily="34" charset="0"/>
              <a:buChar char="•"/>
            </a:pPr>
            <a:r>
              <a:rPr lang="en-IN" sz="2200" dirty="0"/>
              <a:t>try</a:t>
            </a:r>
          </a:p>
          <a:p>
            <a:pPr marL="285750" lvl="0" indent="-285750">
              <a:buFont typeface="Arial" pitchFamily="34" charset="0"/>
              <a:buChar char="•"/>
            </a:pPr>
            <a:r>
              <a:rPr lang="en-IN" sz="2200" dirty="0"/>
              <a:t>catch</a:t>
            </a:r>
          </a:p>
          <a:p>
            <a:pPr marL="285750" lvl="0" indent="-285750">
              <a:buFont typeface="Arial" pitchFamily="34" charset="0"/>
              <a:buChar char="•"/>
            </a:pPr>
            <a:r>
              <a:rPr lang="en-IN" sz="2200" dirty="0"/>
              <a:t>finally, and</a:t>
            </a:r>
          </a:p>
          <a:p>
            <a:pPr marL="285750" lvl="0" indent="-285750">
              <a:buFont typeface="Arial" pitchFamily="34" charset="0"/>
              <a:buChar char="•"/>
            </a:pPr>
            <a:r>
              <a:rPr lang="en-IN" sz="2200" dirty="0"/>
              <a:t>throw</a:t>
            </a:r>
          </a:p>
        </p:txBody>
      </p:sp>
      <p:sp>
        <p:nvSpPr>
          <p:cNvPr id="4" name="Rectangle 3"/>
          <p:cNvSpPr/>
          <p:nvPr/>
        </p:nvSpPr>
        <p:spPr>
          <a:xfrm>
            <a:off x="35496" y="2175247"/>
            <a:ext cx="1732718" cy="461665"/>
          </a:xfrm>
          <a:prstGeom prst="rect">
            <a:avLst/>
          </a:prstGeom>
        </p:spPr>
        <p:txBody>
          <a:bodyPr wrap="none">
            <a:spAutoFit/>
          </a:bodyPr>
          <a:lstStyle/>
          <a:p>
            <a:r>
              <a:rPr lang="en-IN" sz="2400" b="1" dirty="0"/>
              <a:t>C# try/catch</a:t>
            </a:r>
          </a:p>
        </p:txBody>
      </p:sp>
      <p:sp>
        <p:nvSpPr>
          <p:cNvPr id="6" name="TextBox 5"/>
          <p:cNvSpPr txBox="1"/>
          <p:nvPr/>
        </p:nvSpPr>
        <p:spPr>
          <a:xfrm>
            <a:off x="35496" y="2588126"/>
            <a:ext cx="9001000" cy="4401205"/>
          </a:xfrm>
          <a:prstGeom prst="rect">
            <a:avLst/>
          </a:prstGeom>
          <a:noFill/>
        </p:spPr>
        <p:txBody>
          <a:bodyPr wrap="square" rtlCol="0">
            <a:spAutoFit/>
          </a:bodyPr>
          <a:lstStyle/>
          <a:p>
            <a:r>
              <a:rPr lang="en-IN" sz="2000" dirty="0"/>
              <a:t>In C# programming, exception handling is performed by try/catch statement. The </a:t>
            </a:r>
            <a:r>
              <a:rPr lang="en-IN" sz="2000" b="1" dirty="0"/>
              <a:t>try block</a:t>
            </a:r>
            <a:r>
              <a:rPr lang="en-IN" sz="2000" dirty="0"/>
              <a:t> in C# is used to place the code that may throw exception. The </a:t>
            </a:r>
            <a:r>
              <a:rPr lang="en-IN" sz="2000" b="1" dirty="0"/>
              <a:t>catch block</a:t>
            </a:r>
            <a:r>
              <a:rPr lang="en-IN" sz="2000" dirty="0"/>
              <a:t> is used to handled the exception. The catch block must be preceded by try block.</a:t>
            </a:r>
          </a:p>
          <a:p>
            <a:r>
              <a:rPr lang="en-IN" sz="2000" dirty="0"/>
              <a:t>C# example without try/catch</a:t>
            </a:r>
            <a:endParaRPr lang="en-IN" sz="2000" b="1" dirty="0"/>
          </a:p>
          <a:p>
            <a:pPr lvl="0"/>
            <a:r>
              <a:rPr lang="en-IN" sz="2000" b="1" dirty="0"/>
              <a:t>using</a:t>
            </a:r>
            <a:r>
              <a:rPr lang="en-IN" sz="2000" dirty="0"/>
              <a:t> System;  </a:t>
            </a:r>
          </a:p>
          <a:p>
            <a:pPr lvl="0"/>
            <a:r>
              <a:rPr lang="en-IN" sz="2000" b="1" dirty="0"/>
              <a:t>public</a:t>
            </a:r>
            <a:r>
              <a:rPr lang="en-IN" sz="2000" dirty="0"/>
              <a:t> </a:t>
            </a:r>
            <a:r>
              <a:rPr lang="en-IN" sz="2000" b="1" dirty="0"/>
              <a:t>class</a:t>
            </a:r>
            <a:r>
              <a:rPr lang="en-IN" sz="2000" dirty="0"/>
              <a:t> </a:t>
            </a:r>
            <a:r>
              <a:rPr lang="en-IN" sz="2000" dirty="0" err="1"/>
              <a:t>ExExample</a:t>
            </a:r>
            <a:r>
              <a:rPr lang="en-IN" sz="2000" dirty="0"/>
              <a:t>  </a:t>
            </a:r>
          </a:p>
          <a:p>
            <a:pPr lvl="0"/>
            <a:r>
              <a:rPr lang="en-IN" sz="2000" dirty="0"/>
              <a:t>{  </a:t>
            </a:r>
          </a:p>
          <a:p>
            <a:pPr lvl="0"/>
            <a:r>
              <a:rPr lang="en-IN" sz="2000" dirty="0"/>
              <a:t>    </a:t>
            </a:r>
            <a:r>
              <a:rPr lang="en-IN" sz="2000" b="1" dirty="0"/>
              <a:t>public</a:t>
            </a:r>
            <a:r>
              <a:rPr lang="en-IN" sz="2000" dirty="0"/>
              <a:t> </a:t>
            </a:r>
            <a:r>
              <a:rPr lang="en-IN" sz="2000" b="1" dirty="0"/>
              <a:t>static</a:t>
            </a:r>
            <a:r>
              <a:rPr lang="en-IN" sz="2000" dirty="0"/>
              <a:t> </a:t>
            </a:r>
            <a:r>
              <a:rPr lang="en-IN" sz="2000" b="1" dirty="0"/>
              <a:t>void</a:t>
            </a:r>
            <a:r>
              <a:rPr lang="en-IN" sz="2000" dirty="0"/>
              <a:t> Main(</a:t>
            </a:r>
            <a:r>
              <a:rPr lang="en-IN" sz="2000" b="1" dirty="0"/>
              <a:t>string</a:t>
            </a:r>
            <a:r>
              <a:rPr lang="en-IN" sz="2000" dirty="0"/>
              <a:t>[] </a:t>
            </a:r>
            <a:r>
              <a:rPr lang="en-IN" sz="2000" dirty="0" err="1"/>
              <a:t>args</a:t>
            </a:r>
            <a:r>
              <a:rPr lang="en-IN" sz="2000" dirty="0"/>
              <a:t>)  </a:t>
            </a:r>
          </a:p>
          <a:p>
            <a:pPr lvl="0"/>
            <a:r>
              <a:rPr lang="en-IN" sz="2000" dirty="0"/>
              <a:t>    {  </a:t>
            </a:r>
          </a:p>
          <a:p>
            <a:pPr lvl="0"/>
            <a:r>
              <a:rPr lang="en-IN" sz="2000" dirty="0"/>
              <a:t>        </a:t>
            </a:r>
            <a:r>
              <a:rPr lang="en-IN" sz="2000" b="1" dirty="0" err="1"/>
              <a:t>int</a:t>
            </a:r>
            <a:r>
              <a:rPr lang="en-IN" sz="2000" dirty="0"/>
              <a:t> a = 10;  </a:t>
            </a:r>
          </a:p>
          <a:p>
            <a:pPr lvl="0"/>
            <a:r>
              <a:rPr lang="en-IN" sz="2000" dirty="0"/>
              <a:t>        </a:t>
            </a:r>
            <a:r>
              <a:rPr lang="en-IN" sz="2000" b="1" dirty="0" err="1"/>
              <a:t>int</a:t>
            </a:r>
            <a:r>
              <a:rPr lang="en-IN" sz="2000" dirty="0"/>
              <a:t> b = 0;  </a:t>
            </a:r>
          </a:p>
          <a:p>
            <a:pPr lvl="0"/>
            <a:r>
              <a:rPr lang="en-IN" sz="2000" dirty="0"/>
              <a:t>        </a:t>
            </a:r>
            <a:r>
              <a:rPr lang="en-IN" sz="2000" b="1" dirty="0" err="1"/>
              <a:t>int</a:t>
            </a:r>
            <a:r>
              <a:rPr lang="en-IN" sz="2000" dirty="0"/>
              <a:t> x = a/b;    </a:t>
            </a:r>
          </a:p>
          <a:p>
            <a:pPr lvl="0"/>
            <a:r>
              <a:rPr lang="en-IN" sz="2000" dirty="0"/>
              <a:t>        </a:t>
            </a:r>
            <a:r>
              <a:rPr lang="en-IN" sz="2000" dirty="0" err="1"/>
              <a:t>Console.WriteLine</a:t>
            </a:r>
            <a:r>
              <a:rPr lang="en-IN" sz="2000" dirty="0"/>
              <a:t>("Rest of the code");  </a:t>
            </a:r>
          </a:p>
          <a:p>
            <a:pPr lvl="0"/>
            <a:r>
              <a:rPr lang="en-IN" sz="2000" dirty="0"/>
              <a:t>    }  </a:t>
            </a:r>
            <a:r>
              <a:rPr lang="en-IN" sz="2000" dirty="0" smtClean="0"/>
              <a:t>}</a:t>
            </a:r>
            <a:r>
              <a:rPr lang="en-IN" sz="2000" dirty="0"/>
              <a:t>  </a:t>
            </a:r>
          </a:p>
        </p:txBody>
      </p:sp>
      <p:sp>
        <p:nvSpPr>
          <p:cNvPr id="7" name="TextBox 6"/>
          <p:cNvSpPr txBox="1"/>
          <p:nvPr/>
        </p:nvSpPr>
        <p:spPr>
          <a:xfrm>
            <a:off x="4535996" y="4149080"/>
            <a:ext cx="4500500" cy="1477328"/>
          </a:xfrm>
          <a:prstGeom prst="rect">
            <a:avLst/>
          </a:prstGeom>
          <a:noFill/>
        </p:spPr>
        <p:txBody>
          <a:bodyPr wrap="square" rtlCol="0">
            <a:spAutoFit/>
          </a:bodyPr>
          <a:lstStyle/>
          <a:p>
            <a:r>
              <a:rPr lang="en-IN" b="1" dirty="0" smtClean="0"/>
              <a:t>Output:</a:t>
            </a:r>
          </a:p>
          <a:p>
            <a:r>
              <a:rPr lang="en-IN" b="1" dirty="0" smtClean="0"/>
              <a:t>Unhandled Exception: </a:t>
            </a:r>
            <a:r>
              <a:rPr lang="en-IN" b="1" dirty="0" err="1" smtClean="0"/>
              <a:t>System.DivideByZeroException</a:t>
            </a:r>
            <a:r>
              <a:rPr lang="en-IN" b="1" dirty="0" smtClean="0"/>
              <a:t>: Attempted to divide by zero.</a:t>
            </a:r>
          </a:p>
          <a:p>
            <a:endParaRPr lang="en-IN" b="1" dirty="0"/>
          </a:p>
        </p:txBody>
      </p:sp>
    </p:spTree>
    <p:extLst>
      <p:ext uri="{BB962C8B-B14F-4D97-AF65-F5344CB8AC3E}">
        <p14:creationId xmlns:p14="http://schemas.microsoft.com/office/powerpoint/2010/main" val="10399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99392"/>
            <a:ext cx="3341171" cy="523220"/>
          </a:xfrm>
          <a:prstGeom prst="rect">
            <a:avLst/>
          </a:prstGeom>
        </p:spPr>
        <p:txBody>
          <a:bodyPr wrap="none">
            <a:spAutoFit/>
          </a:bodyPr>
          <a:lstStyle/>
          <a:p>
            <a:r>
              <a:rPr lang="en-IN" sz="2800" b="1" dirty="0"/>
              <a:t>C# try/catch example</a:t>
            </a:r>
          </a:p>
        </p:txBody>
      </p:sp>
      <p:sp>
        <p:nvSpPr>
          <p:cNvPr id="3" name="TextBox 2"/>
          <p:cNvSpPr txBox="1"/>
          <p:nvPr/>
        </p:nvSpPr>
        <p:spPr>
          <a:xfrm>
            <a:off x="107504" y="260648"/>
            <a:ext cx="8496944" cy="6524863"/>
          </a:xfrm>
          <a:prstGeom prst="rect">
            <a:avLst/>
          </a:prstGeom>
          <a:noFill/>
        </p:spPr>
        <p:txBody>
          <a:bodyPr wrap="square" rtlCol="0">
            <a:spAutoFit/>
          </a:bodyPr>
          <a:lstStyle/>
          <a:p>
            <a:pPr lvl="0"/>
            <a:r>
              <a:rPr lang="en-IN" sz="2200" b="1" dirty="0"/>
              <a:t>using</a:t>
            </a:r>
            <a:r>
              <a:rPr lang="en-IN" sz="2200" dirty="0"/>
              <a:t> System;  </a:t>
            </a:r>
          </a:p>
          <a:p>
            <a:pPr lvl="0"/>
            <a:r>
              <a:rPr lang="en-IN" sz="2200" b="1" dirty="0"/>
              <a:t>public</a:t>
            </a:r>
            <a:r>
              <a:rPr lang="en-IN" sz="2200" dirty="0"/>
              <a:t> </a:t>
            </a:r>
            <a:r>
              <a:rPr lang="en-IN" sz="2200" b="1" dirty="0"/>
              <a:t>class</a:t>
            </a:r>
            <a:r>
              <a:rPr lang="en-IN" sz="2200" dirty="0"/>
              <a:t> </a:t>
            </a:r>
            <a:r>
              <a:rPr lang="en-IN" sz="2200" dirty="0" err="1"/>
              <a:t>ExExample</a:t>
            </a:r>
            <a:r>
              <a:rPr lang="en-IN" sz="2200" dirty="0"/>
              <a:t>  </a:t>
            </a:r>
          </a:p>
          <a:p>
            <a:pPr lvl="0"/>
            <a:r>
              <a:rPr lang="en-IN" sz="2200" dirty="0"/>
              <a:t>{  </a:t>
            </a:r>
          </a:p>
          <a:p>
            <a:pPr lvl="0"/>
            <a:r>
              <a:rPr lang="en-IN" sz="2200" dirty="0"/>
              <a:t>    </a:t>
            </a:r>
            <a:r>
              <a:rPr lang="en-IN" sz="2200" b="1" dirty="0"/>
              <a:t>public</a:t>
            </a:r>
            <a:r>
              <a:rPr lang="en-IN" sz="2200" dirty="0"/>
              <a:t> </a:t>
            </a:r>
            <a:r>
              <a:rPr lang="en-IN" sz="2200" b="1" dirty="0"/>
              <a:t>static</a:t>
            </a:r>
            <a:r>
              <a:rPr lang="en-IN" sz="2200" dirty="0"/>
              <a:t> </a:t>
            </a:r>
            <a:r>
              <a:rPr lang="en-IN" sz="2200" b="1" dirty="0"/>
              <a:t>void</a:t>
            </a:r>
            <a:r>
              <a:rPr lang="en-IN" sz="2200" dirty="0"/>
              <a:t> Main(</a:t>
            </a:r>
            <a:r>
              <a:rPr lang="en-IN" sz="2200" b="1" dirty="0"/>
              <a:t>string</a:t>
            </a:r>
            <a:r>
              <a:rPr lang="en-IN" sz="2200" dirty="0"/>
              <a:t>[] </a:t>
            </a:r>
            <a:r>
              <a:rPr lang="en-IN" sz="2200" dirty="0" err="1"/>
              <a:t>args</a:t>
            </a:r>
            <a:r>
              <a:rPr lang="en-IN" sz="2200" dirty="0"/>
              <a:t>)  </a:t>
            </a:r>
          </a:p>
          <a:p>
            <a:pPr lvl="0"/>
            <a:r>
              <a:rPr lang="en-IN" sz="2200" dirty="0"/>
              <a:t>    {  </a:t>
            </a:r>
          </a:p>
          <a:p>
            <a:pPr lvl="0"/>
            <a:r>
              <a:rPr lang="en-IN" sz="2200" dirty="0"/>
              <a:t>        </a:t>
            </a:r>
            <a:r>
              <a:rPr lang="en-IN" sz="2200" b="1" dirty="0"/>
              <a:t>try</a:t>
            </a:r>
            <a:r>
              <a:rPr lang="en-IN" sz="2200" dirty="0"/>
              <a:t>  </a:t>
            </a:r>
          </a:p>
          <a:p>
            <a:pPr lvl="0"/>
            <a:r>
              <a:rPr lang="en-IN" sz="2200" dirty="0"/>
              <a:t>        {  </a:t>
            </a:r>
          </a:p>
          <a:p>
            <a:pPr lvl="0"/>
            <a:r>
              <a:rPr lang="en-IN" sz="2200" dirty="0"/>
              <a:t>            </a:t>
            </a:r>
            <a:r>
              <a:rPr lang="en-IN" sz="2200" b="1" dirty="0" err="1"/>
              <a:t>int</a:t>
            </a:r>
            <a:r>
              <a:rPr lang="en-IN" sz="2200" dirty="0"/>
              <a:t> a = 10;  </a:t>
            </a:r>
          </a:p>
          <a:p>
            <a:pPr lvl="0"/>
            <a:r>
              <a:rPr lang="en-IN" sz="2200" dirty="0"/>
              <a:t>            </a:t>
            </a:r>
            <a:r>
              <a:rPr lang="en-IN" sz="2200" b="1" dirty="0" err="1"/>
              <a:t>int</a:t>
            </a:r>
            <a:r>
              <a:rPr lang="en-IN" sz="2200" dirty="0"/>
              <a:t> b = 0;  </a:t>
            </a:r>
          </a:p>
          <a:p>
            <a:pPr lvl="0"/>
            <a:r>
              <a:rPr lang="en-IN" sz="2200" dirty="0"/>
              <a:t>            </a:t>
            </a:r>
            <a:r>
              <a:rPr lang="en-IN" sz="2200" b="1" dirty="0" err="1"/>
              <a:t>int</a:t>
            </a:r>
            <a:r>
              <a:rPr lang="en-IN" sz="2200" dirty="0"/>
              <a:t> x = a / b;  </a:t>
            </a:r>
          </a:p>
          <a:p>
            <a:pPr lvl="0"/>
            <a:r>
              <a:rPr lang="en-IN" sz="2200" dirty="0"/>
              <a:t>        }  </a:t>
            </a:r>
          </a:p>
          <a:p>
            <a:pPr lvl="0"/>
            <a:r>
              <a:rPr lang="en-IN" sz="2200" dirty="0"/>
              <a:t>        </a:t>
            </a:r>
            <a:r>
              <a:rPr lang="en-IN" sz="2200" b="1" dirty="0"/>
              <a:t>catch</a:t>
            </a:r>
            <a:r>
              <a:rPr lang="en-IN" sz="2200" dirty="0"/>
              <a:t> (Exception e) { </a:t>
            </a:r>
            <a:r>
              <a:rPr lang="en-IN" sz="2200" dirty="0" err="1"/>
              <a:t>Console.WriteLine</a:t>
            </a:r>
            <a:r>
              <a:rPr lang="en-IN" sz="2200" dirty="0"/>
              <a:t>(e); }  </a:t>
            </a:r>
          </a:p>
          <a:p>
            <a:pPr lvl="0"/>
            <a:r>
              <a:rPr lang="en-IN" sz="2200" dirty="0"/>
              <a:t>  </a:t>
            </a:r>
          </a:p>
          <a:p>
            <a:pPr lvl="0"/>
            <a:r>
              <a:rPr lang="en-IN" sz="2200" dirty="0"/>
              <a:t>        </a:t>
            </a:r>
            <a:r>
              <a:rPr lang="en-IN" sz="2200" dirty="0" err="1"/>
              <a:t>Console.WriteLine</a:t>
            </a:r>
            <a:r>
              <a:rPr lang="en-IN" sz="2200" dirty="0"/>
              <a:t>("Rest of the code");  </a:t>
            </a:r>
          </a:p>
          <a:p>
            <a:pPr lvl="0"/>
            <a:r>
              <a:rPr lang="en-IN" sz="2200" dirty="0"/>
              <a:t>    }  </a:t>
            </a:r>
            <a:r>
              <a:rPr lang="en-IN" sz="2200" dirty="0" smtClean="0"/>
              <a:t>}</a:t>
            </a:r>
            <a:r>
              <a:rPr lang="en-IN" sz="2200" dirty="0"/>
              <a:t>  </a:t>
            </a:r>
          </a:p>
          <a:p>
            <a:r>
              <a:rPr lang="en-IN" sz="2200" dirty="0"/>
              <a:t>Output:	</a:t>
            </a:r>
          </a:p>
          <a:p>
            <a:pPr fontAlgn="base"/>
            <a:r>
              <a:rPr lang="en-IN" sz="2200" dirty="0"/>
              <a:t>Java Try Catch</a:t>
            </a:r>
          </a:p>
          <a:p>
            <a:r>
              <a:rPr lang="en-IN" sz="2200" dirty="0" err="1"/>
              <a:t>System.DivideByZeroException</a:t>
            </a:r>
            <a:r>
              <a:rPr lang="en-IN" sz="2200" dirty="0"/>
              <a:t>: Attempted to divide by </a:t>
            </a:r>
            <a:r>
              <a:rPr lang="en-IN" sz="2200" dirty="0" err="1"/>
              <a:t>zero.Rest</a:t>
            </a:r>
            <a:r>
              <a:rPr lang="en-IN" sz="2200" dirty="0"/>
              <a:t> of the code</a:t>
            </a:r>
          </a:p>
        </p:txBody>
      </p:sp>
    </p:spTree>
    <p:extLst>
      <p:ext uri="{BB962C8B-B14F-4D97-AF65-F5344CB8AC3E}">
        <p14:creationId xmlns:p14="http://schemas.microsoft.com/office/powerpoint/2010/main" val="10399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7384"/>
            <a:ext cx="1555234" cy="523220"/>
          </a:xfrm>
          <a:prstGeom prst="rect">
            <a:avLst/>
          </a:prstGeom>
        </p:spPr>
        <p:txBody>
          <a:bodyPr wrap="none">
            <a:spAutoFit/>
          </a:bodyPr>
          <a:lstStyle/>
          <a:p>
            <a:r>
              <a:rPr lang="en-IN" sz="2800" b="1" dirty="0"/>
              <a:t>C# finally</a:t>
            </a:r>
          </a:p>
        </p:txBody>
      </p:sp>
      <p:sp>
        <p:nvSpPr>
          <p:cNvPr id="4" name="TextBox 3"/>
          <p:cNvSpPr txBox="1"/>
          <p:nvPr/>
        </p:nvSpPr>
        <p:spPr>
          <a:xfrm>
            <a:off x="35496" y="332656"/>
            <a:ext cx="9108504" cy="6555641"/>
          </a:xfrm>
          <a:prstGeom prst="rect">
            <a:avLst/>
          </a:prstGeom>
          <a:noFill/>
        </p:spPr>
        <p:txBody>
          <a:bodyPr wrap="square" rtlCol="0">
            <a:spAutoFit/>
          </a:bodyPr>
          <a:lstStyle/>
          <a:p>
            <a:r>
              <a:rPr lang="en-IN" sz="2000" dirty="0"/>
              <a:t>C# finally block is used to execute important code which is to be executed whether exception is handled or not. It must be preceded by catch or try block.</a:t>
            </a:r>
          </a:p>
          <a:p>
            <a:r>
              <a:rPr lang="en-IN" sz="2000" dirty="0"/>
              <a:t>C# finally example if exception is handled</a:t>
            </a:r>
            <a:endParaRPr lang="en-IN" sz="2000" b="1" dirty="0"/>
          </a:p>
          <a:p>
            <a:pPr lvl="0"/>
            <a:r>
              <a:rPr lang="en-IN" sz="2000" b="1" dirty="0"/>
              <a:t>using</a:t>
            </a:r>
            <a:r>
              <a:rPr lang="en-IN" sz="2000" dirty="0"/>
              <a:t> System;  </a:t>
            </a:r>
          </a:p>
          <a:p>
            <a:pPr lvl="0"/>
            <a:r>
              <a:rPr lang="en-IN" sz="2000" b="1" dirty="0"/>
              <a:t>public</a:t>
            </a:r>
            <a:r>
              <a:rPr lang="en-IN" sz="2000" dirty="0"/>
              <a:t> </a:t>
            </a:r>
            <a:r>
              <a:rPr lang="en-IN" sz="2000" b="1" dirty="0"/>
              <a:t>class</a:t>
            </a:r>
            <a:r>
              <a:rPr lang="en-IN" sz="2000" dirty="0"/>
              <a:t> </a:t>
            </a:r>
            <a:r>
              <a:rPr lang="en-IN" sz="2000" dirty="0" err="1"/>
              <a:t>ExExample</a:t>
            </a:r>
            <a:r>
              <a:rPr lang="en-IN" sz="2000" dirty="0"/>
              <a:t>  </a:t>
            </a:r>
          </a:p>
          <a:p>
            <a:pPr lvl="0"/>
            <a:r>
              <a:rPr lang="en-IN" sz="2000" dirty="0"/>
              <a:t>{  </a:t>
            </a:r>
          </a:p>
          <a:p>
            <a:pPr lvl="0"/>
            <a:r>
              <a:rPr lang="en-IN" sz="2000" dirty="0"/>
              <a:t>    </a:t>
            </a:r>
            <a:r>
              <a:rPr lang="en-IN" sz="2000" b="1" dirty="0"/>
              <a:t>public</a:t>
            </a:r>
            <a:r>
              <a:rPr lang="en-IN" sz="2000" dirty="0"/>
              <a:t> </a:t>
            </a:r>
            <a:r>
              <a:rPr lang="en-IN" sz="2000" b="1" dirty="0"/>
              <a:t>static</a:t>
            </a:r>
            <a:r>
              <a:rPr lang="en-IN" sz="2000" dirty="0"/>
              <a:t> </a:t>
            </a:r>
            <a:r>
              <a:rPr lang="en-IN" sz="2000" b="1" dirty="0"/>
              <a:t>void</a:t>
            </a:r>
            <a:r>
              <a:rPr lang="en-IN" sz="2000" dirty="0"/>
              <a:t> Main(</a:t>
            </a:r>
            <a:r>
              <a:rPr lang="en-IN" sz="2000" b="1" dirty="0"/>
              <a:t>string</a:t>
            </a:r>
            <a:r>
              <a:rPr lang="en-IN" sz="2000" dirty="0"/>
              <a:t>[] </a:t>
            </a:r>
            <a:r>
              <a:rPr lang="en-IN" sz="2000" dirty="0" err="1"/>
              <a:t>args</a:t>
            </a:r>
            <a:r>
              <a:rPr lang="en-IN" sz="2000" dirty="0"/>
              <a:t>)  </a:t>
            </a:r>
          </a:p>
          <a:p>
            <a:pPr lvl="0"/>
            <a:r>
              <a:rPr lang="en-IN" sz="2000" dirty="0"/>
              <a:t>    {  </a:t>
            </a:r>
          </a:p>
          <a:p>
            <a:pPr lvl="0"/>
            <a:r>
              <a:rPr lang="en-IN" sz="2000" dirty="0"/>
              <a:t>        </a:t>
            </a:r>
            <a:r>
              <a:rPr lang="en-IN" sz="2000" b="1" dirty="0"/>
              <a:t>try</a:t>
            </a:r>
            <a:r>
              <a:rPr lang="en-IN" sz="2000" dirty="0"/>
              <a:t>  </a:t>
            </a:r>
          </a:p>
          <a:p>
            <a:pPr lvl="0"/>
            <a:r>
              <a:rPr lang="en-IN" sz="2000" dirty="0"/>
              <a:t>        {  </a:t>
            </a:r>
          </a:p>
          <a:p>
            <a:pPr lvl="0"/>
            <a:r>
              <a:rPr lang="en-IN" sz="2000" dirty="0"/>
              <a:t>            </a:t>
            </a:r>
            <a:r>
              <a:rPr lang="en-IN" sz="2000" b="1" dirty="0" err="1"/>
              <a:t>int</a:t>
            </a:r>
            <a:r>
              <a:rPr lang="en-IN" sz="2000" dirty="0"/>
              <a:t> a = 10;  </a:t>
            </a:r>
          </a:p>
          <a:p>
            <a:pPr lvl="0"/>
            <a:r>
              <a:rPr lang="en-IN" sz="2000" dirty="0"/>
              <a:t>            </a:t>
            </a:r>
            <a:r>
              <a:rPr lang="en-IN" sz="2000" b="1" dirty="0" err="1"/>
              <a:t>int</a:t>
            </a:r>
            <a:r>
              <a:rPr lang="en-IN" sz="2000" dirty="0"/>
              <a:t> b = 0;  </a:t>
            </a:r>
          </a:p>
          <a:p>
            <a:pPr lvl="0"/>
            <a:r>
              <a:rPr lang="en-IN" sz="2000" dirty="0"/>
              <a:t>            </a:t>
            </a:r>
            <a:r>
              <a:rPr lang="en-IN" sz="2000" b="1" dirty="0" err="1"/>
              <a:t>int</a:t>
            </a:r>
            <a:r>
              <a:rPr lang="en-IN" sz="2000" dirty="0"/>
              <a:t> x = a / b;  </a:t>
            </a:r>
          </a:p>
          <a:p>
            <a:pPr lvl="0"/>
            <a:r>
              <a:rPr lang="en-IN" sz="2000" dirty="0"/>
              <a:t>        }  </a:t>
            </a:r>
          </a:p>
          <a:p>
            <a:pPr lvl="0"/>
            <a:r>
              <a:rPr lang="en-IN" sz="2000" dirty="0"/>
              <a:t>        </a:t>
            </a:r>
            <a:r>
              <a:rPr lang="en-IN" sz="2000" b="1" dirty="0"/>
              <a:t>catch</a:t>
            </a:r>
            <a:r>
              <a:rPr lang="en-IN" sz="2000" dirty="0"/>
              <a:t> (Exception e) { </a:t>
            </a:r>
            <a:r>
              <a:rPr lang="en-IN" sz="2000" dirty="0" err="1"/>
              <a:t>Console.WriteLine</a:t>
            </a:r>
            <a:r>
              <a:rPr lang="en-IN" sz="2000" dirty="0"/>
              <a:t>(e); }  </a:t>
            </a:r>
          </a:p>
          <a:p>
            <a:pPr lvl="0"/>
            <a:r>
              <a:rPr lang="en-IN" sz="2000" dirty="0"/>
              <a:t>        </a:t>
            </a:r>
            <a:r>
              <a:rPr lang="en-IN" sz="2000" b="1" dirty="0"/>
              <a:t>finally</a:t>
            </a:r>
            <a:r>
              <a:rPr lang="en-IN" sz="2000" dirty="0"/>
              <a:t> { </a:t>
            </a:r>
            <a:r>
              <a:rPr lang="en-IN" sz="2000" dirty="0" err="1"/>
              <a:t>Console.WriteLine</a:t>
            </a:r>
            <a:r>
              <a:rPr lang="en-IN" sz="2000" dirty="0"/>
              <a:t>("Finally block is executed"); }  </a:t>
            </a:r>
          </a:p>
          <a:p>
            <a:pPr lvl="0"/>
            <a:r>
              <a:rPr lang="en-IN" sz="2000" dirty="0"/>
              <a:t>        </a:t>
            </a:r>
            <a:r>
              <a:rPr lang="en-IN" sz="2000" dirty="0" err="1"/>
              <a:t>Console.WriteLine</a:t>
            </a:r>
            <a:r>
              <a:rPr lang="en-IN" sz="2000" dirty="0"/>
              <a:t>("Rest of the code");  </a:t>
            </a:r>
          </a:p>
          <a:p>
            <a:pPr lvl="0"/>
            <a:r>
              <a:rPr lang="en-IN" sz="2000" dirty="0"/>
              <a:t>    }  </a:t>
            </a:r>
            <a:r>
              <a:rPr lang="en-IN" sz="2000" dirty="0" smtClean="0"/>
              <a:t>}</a:t>
            </a:r>
            <a:r>
              <a:rPr lang="en-IN" sz="2000" dirty="0"/>
              <a:t>  </a:t>
            </a:r>
          </a:p>
          <a:p>
            <a:r>
              <a:rPr lang="en-IN" sz="2000" dirty="0"/>
              <a:t>Output:</a:t>
            </a:r>
          </a:p>
          <a:p>
            <a:r>
              <a:rPr lang="en-IN" sz="2000" dirty="0" err="1"/>
              <a:t>System.DivideByZeroException</a:t>
            </a:r>
            <a:r>
              <a:rPr lang="en-IN" sz="2000" dirty="0"/>
              <a:t>: Attempted to divide by </a:t>
            </a:r>
            <a:r>
              <a:rPr lang="en-IN" sz="2000" dirty="0" err="1"/>
              <a:t>zero.Finally</a:t>
            </a:r>
            <a:r>
              <a:rPr lang="en-IN" sz="2000" dirty="0"/>
              <a:t> block is </a:t>
            </a:r>
            <a:r>
              <a:rPr lang="en-IN" sz="2000" dirty="0" err="1"/>
              <a:t>executedRest</a:t>
            </a:r>
            <a:r>
              <a:rPr lang="en-IN" sz="2000" dirty="0"/>
              <a:t> of the code</a:t>
            </a:r>
          </a:p>
        </p:txBody>
      </p:sp>
    </p:spTree>
    <p:extLst>
      <p:ext uri="{BB962C8B-B14F-4D97-AF65-F5344CB8AC3E}">
        <p14:creationId xmlns:p14="http://schemas.microsoft.com/office/powerpoint/2010/main" val="10399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6555641"/>
          </a:xfrm>
          <a:prstGeom prst="rect">
            <a:avLst/>
          </a:prstGeom>
          <a:noFill/>
        </p:spPr>
        <p:txBody>
          <a:bodyPr wrap="square" rtlCol="0">
            <a:spAutoFit/>
          </a:bodyPr>
          <a:lstStyle/>
          <a:p>
            <a:r>
              <a:rPr lang="en-IN" sz="2000" dirty="0"/>
              <a:t>C# finally example if exception is not handled</a:t>
            </a:r>
            <a:endParaRPr lang="en-IN" sz="2000" b="1" dirty="0"/>
          </a:p>
          <a:p>
            <a:pPr lvl="0"/>
            <a:r>
              <a:rPr lang="en-IN" sz="2000" b="1" dirty="0"/>
              <a:t>using</a:t>
            </a:r>
            <a:r>
              <a:rPr lang="en-IN" sz="2000" dirty="0"/>
              <a:t> System;  </a:t>
            </a:r>
          </a:p>
          <a:p>
            <a:pPr lvl="0"/>
            <a:r>
              <a:rPr lang="en-IN" sz="2000" b="1" dirty="0"/>
              <a:t>public</a:t>
            </a:r>
            <a:r>
              <a:rPr lang="en-IN" sz="2000" dirty="0"/>
              <a:t> </a:t>
            </a:r>
            <a:r>
              <a:rPr lang="en-IN" sz="2000" b="1" dirty="0"/>
              <a:t>class</a:t>
            </a:r>
            <a:r>
              <a:rPr lang="en-IN" sz="2000" dirty="0"/>
              <a:t> </a:t>
            </a:r>
            <a:r>
              <a:rPr lang="en-IN" sz="2000" dirty="0" err="1"/>
              <a:t>ExExample</a:t>
            </a:r>
            <a:r>
              <a:rPr lang="en-IN" sz="2000" dirty="0"/>
              <a:t>  </a:t>
            </a:r>
          </a:p>
          <a:p>
            <a:pPr lvl="0"/>
            <a:r>
              <a:rPr lang="en-IN" sz="2000" dirty="0"/>
              <a:t>{  </a:t>
            </a:r>
          </a:p>
          <a:p>
            <a:pPr lvl="0"/>
            <a:r>
              <a:rPr lang="en-IN" sz="2000" dirty="0"/>
              <a:t>    </a:t>
            </a:r>
            <a:r>
              <a:rPr lang="en-IN" sz="2000" b="1" dirty="0"/>
              <a:t>public</a:t>
            </a:r>
            <a:r>
              <a:rPr lang="en-IN" sz="2000" dirty="0"/>
              <a:t> </a:t>
            </a:r>
            <a:r>
              <a:rPr lang="en-IN" sz="2000" b="1" dirty="0"/>
              <a:t>static</a:t>
            </a:r>
            <a:r>
              <a:rPr lang="en-IN" sz="2000" dirty="0"/>
              <a:t> </a:t>
            </a:r>
            <a:r>
              <a:rPr lang="en-IN" sz="2000" b="1" dirty="0"/>
              <a:t>void</a:t>
            </a:r>
            <a:r>
              <a:rPr lang="en-IN" sz="2000" dirty="0"/>
              <a:t> Main(</a:t>
            </a:r>
            <a:r>
              <a:rPr lang="en-IN" sz="2000" b="1" dirty="0"/>
              <a:t>string</a:t>
            </a:r>
            <a:r>
              <a:rPr lang="en-IN" sz="2000" dirty="0"/>
              <a:t>[] </a:t>
            </a:r>
            <a:r>
              <a:rPr lang="en-IN" sz="2000" dirty="0" err="1"/>
              <a:t>args</a:t>
            </a:r>
            <a:r>
              <a:rPr lang="en-IN" sz="2000" dirty="0"/>
              <a:t>)  </a:t>
            </a:r>
          </a:p>
          <a:p>
            <a:pPr lvl="0"/>
            <a:r>
              <a:rPr lang="en-IN" sz="2000" dirty="0"/>
              <a:t>    {  </a:t>
            </a:r>
          </a:p>
          <a:p>
            <a:pPr lvl="0"/>
            <a:r>
              <a:rPr lang="en-IN" sz="2000" dirty="0"/>
              <a:t>        </a:t>
            </a:r>
            <a:r>
              <a:rPr lang="en-IN" sz="2000" b="1" dirty="0"/>
              <a:t>try</a:t>
            </a:r>
            <a:r>
              <a:rPr lang="en-IN" sz="2000" dirty="0"/>
              <a:t>  </a:t>
            </a:r>
          </a:p>
          <a:p>
            <a:pPr lvl="0"/>
            <a:r>
              <a:rPr lang="en-IN" sz="2000" dirty="0"/>
              <a:t>        {  </a:t>
            </a:r>
          </a:p>
          <a:p>
            <a:pPr lvl="0"/>
            <a:r>
              <a:rPr lang="en-IN" sz="2000" dirty="0"/>
              <a:t>            </a:t>
            </a:r>
            <a:r>
              <a:rPr lang="en-IN" sz="2000" b="1" dirty="0" err="1"/>
              <a:t>int</a:t>
            </a:r>
            <a:r>
              <a:rPr lang="en-IN" sz="2000" dirty="0"/>
              <a:t> a = 10;  </a:t>
            </a:r>
          </a:p>
          <a:p>
            <a:pPr lvl="0"/>
            <a:r>
              <a:rPr lang="en-IN" sz="2000" dirty="0"/>
              <a:t>            </a:t>
            </a:r>
            <a:r>
              <a:rPr lang="en-IN" sz="2000" b="1" dirty="0" err="1"/>
              <a:t>int</a:t>
            </a:r>
            <a:r>
              <a:rPr lang="en-IN" sz="2000" dirty="0"/>
              <a:t> b = 0;  </a:t>
            </a:r>
          </a:p>
          <a:p>
            <a:pPr lvl="0"/>
            <a:r>
              <a:rPr lang="en-IN" sz="2000" dirty="0"/>
              <a:t>            </a:t>
            </a:r>
            <a:r>
              <a:rPr lang="en-IN" sz="2000" b="1" dirty="0" err="1"/>
              <a:t>int</a:t>
            </a:r>
            <a:r>
              <a:rPr lang="en-IN" sz="2000" dirty="0"/>
              <a:t> x = a / b;  </a:t>
            </a:r>
          </a:p>
          <a:p>
            <a:pPr lvl="0"/>
            <a:r>
              <a:rPr lang="en-IN" sz="2000" dirty="0"/>
              <a:t>        }  </a:t>
            </a:r>
          </a:p>
          <a:p>
            <a:pPr lvl="0"/>
            <a:r>
              <a:rPr lang="en-IN" sz="2000" dirty="0"/>
              <a:t>        </a:t>
            </a:r>
            <a:r>
              <a:rPr lang="en-IN" sz="2000" b="1" dirty="0"/>
              <a:t>catch</a:t>
            </a:r>
            <a:r>
              <a:rPr lang="en-IN" sz="2000" dirty="0"/>
              <a:t> (</a:t>
            </a:r>
            <a:r>
              <a:rPr lang="en-IN" sz="2000" dirty="0" err="1"/>
              <a:t>NullReferenceException</a:t>
            </a:r>
            <a:r>
              <a:rPr lang="en-IN" sz="2000" dirty="0"/>
              <a:t> e) { </a:t>
            </a:r>
            <a:r>
              <a:rPr lang="en-IN" sz="2000" dirty="0" err="1"/>
              <a:t>Console.WriteLine</a:t>
            </a:r>
            <a:r>
              <a:rPr lang="en-IN" sz="2000" dirty="0"/>
              <a:t>(e); }  </a:t>
            </a:r>
          </a:p>
          <a:p>
            <a:pPr lvl="0"/>
            <a:r>
              <a:rPr lang="en-IN" sz="2000" dirty="0"/>
              <a:t>        </a:t>
            </a:r>
            <a:r>
              <a:rPr lang="en-IN" sz="2000" b="1" dirty="0"/>
              <a:t>finally</a:t>
            </a:r>
            <a:r>
              <a:rPr lang="en-IN" sz="2000" dirty="0"/>
              <a:t> { </a:t>
            </a:r>
            <a:r>
              <a:rPr lang="en-IN" sz="2000" dirty="0" err="1"/>
              <a:t>Console.WriteLine</a:t>
            </a:r>
            <a:r>
              <a:rPr lang="en-IN" sz="2000" dirty="0"/>
              <a:t>("Finally block is executed"); }  </a:t>
            </a:r>
          </a:p>
          <a:p>
            <a:pPr lvl="0"/>
            <a:r>
              <a:rPr lang="en-IN" sz="2000" dirty="0"/>
              <a:t>        </a:t>
            </a:r>
            <a:r>
              <a:rPr lang="en-IN" sz="2000" dirty="0" err="1"/>
              <a:t>Console.WriteLine</a:t>
            </a:r>
            <a:r>
              <a:rPr lang="en-IN" sz="2000" dirty="0"/>
              <a:t>("Rest of the code");  </a:t>
            </a:r>
          </a:p>
          <a:p>
            <a:pPr lvl="0"/>
            <a:r>
              <a:rPr lang="en-IN" sz="2000" dirty="0"/>
              <a:t>    }  </a:t>
            </a:r>
          </a:p>
          <a:p>
            <a:pPr lvl="0"/>
            <a:r>
              <a:rPr lang="en-IN" sz="2000" dirty="0"/>
              <a:t>}  </a:t>
            </a:r>
          </a:p>
          <a:p>
            <a:r>
              <a:rPr lang="en-IN" sz="2000" b="1" dirty="0"/>
              <a:t>Output:</a:t>
            </a:r>
          </a:p>
          <a:p>
            <a:pPr fontAlgn="base"/>
            <a:r>
              <a:rPr lang="en-IN" sz="2000" b="1" dirty="0"/>
              <a:t>	</a:t>
            </a:r>
          </a:p>
          <a:p>
            <a:r>
              <a:rPr lang="en-IN" sz="2000" b="1" dirty="0"/>
              <a:t>Unhandled Exception: </a:t>
            </a:r>
            <a:r>
              <a:rPr lang="en-IN" sz="2000" b="1" dirty="0" err="1"/>
              <a:t>System.DivideBy</a:t>
            </a:r>
            <a:r>
              <a:rPr lang="en-IN" sz="2000" b="1" dirty="0" smtClean="0">
                <a:effectLst/>
              </a:rPr>
              <a:t> </a:t>
            </a:r>
            <a:r>
              <a:rPr lang="en-IN" sz="2000" b="1" dirty="0"/>
              <a:t> </a:t>
            </a:r>
          </a:p>
          <a:p>
            <a:endParaRPr lang="en-IN" sz="2000" dirty="0"/>
          </a:p>
        </p:txBody>
      </p:sp>
    </p:spTree>
    <p:extLst>
      <p:ext uri="{BB962C8B-B14F-4D97-AF65-F5344CB8AC3E}">
        <p14:creationId xmlns:p14="http://schemas.microsoft.com/office/powerpoint/2010/main" val="10399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4282454" cy="523220"/>
          </a:xfrm>
          <a:prstGeom prst="rect">
            <a:avLst/>
          </a:prstGeom>
        </p:spPr>
        <p:txBody>
          <a:bodyPr wrap="none">
            <a:spAutoFit/>
          </a:bodyPr>
          <a:lstStyle/>
          <a:p>
            <a:r>
              <a:rPr lang="en-IN" sz="2800" b="1" dirty="0"/>
              <a:t>C# User-Defined Exceptions</a:t>
            </a:r>
          </a:p>
        </p:txBody>
      </p:sp>
      <p:sp>
        <p:nvSpPr>
          <p:cNvPr id="4" name="TextBox 3"/>
          <p:cNvSpPr txBox="1"/>
          <p:nvPr/>
        </p:nvSpPr>
        <p:spPr>
          <a:xfrm>
            <a:off x="35496" y="382007"/>
            <a:ext cx="9108504" cy="6186309"/>
          </a:xfrm>
          <a:prstGeom prst="rect">
            <a:avLst/>
          </a:prstGeom>
          <a:noFill/>
        </p:spPr>
        <p:txBody>
          <a:bodyPr wrap="square" rtlCol="0">
            <a:spAutoFit/>
          </a:bodyPr>
          <a:lstStyle/>
          <a:p>
            <a:r>
              <a:rPr lang="en-IN" dirty="0"/>
              <a:t>C# allows us to create user-defined or custom exception. It is used to make the meaningful exception. To do this, we need to inherit Exception class.</a:t>
            </a:r>
          </a:p>
          <a:p>
            <a:r>
              <a:rPr lang="en-IN" dirty="0"/>
              <a:t>C# user-defined exception example</a:t>
            </a:r>
            <a:endParaRPr lang="en-IN" b="1" dirty="0"/>
          </a:p>
          <a:p>
            <a:pPr lvl="0"/>
            <a:r>
              <a:rPr lang="en-IN" b="1" dirty="0"/>
              <a:t>using</a:t>
            </a:r>
            <a:r>
              <a:rPr lang="en-IN" dirty="0"/>
              <a:t> System;  </a:t>
            </a:r>
          </a:p>
          <a:p>
            <a:pPr lvl="0"/>
            <a:r>
              <a:rPr lang="en-IN" b="1" dirty="0"/>
              <a:t>public</a:t>
            </a:r>
            <a:r>
              <a:rPr lang="en-IN" dirty="0"/>
              <a:t> </a:t>
            </a:r>
            <a:r>
              <a:rPr lang="en-IN" b="1" dirty="0"/>
              <a:t>class</a:t>
            </a:r>
            <a:r>
              <a:rPr lang="en-IN" dirty="0"/>
              <a:t> </a:t>
            </a:r>
            <a:r>
              <a:rPr lang="en-IN" dirty="0" err="1"/>
              <a:t>InvalidAgeException</a:t>
            </a:r>
            <a:r>
              <a:rPr lang="en-IN" dirty="0"/>
              <a:t> : Exception  </a:t>
            </a:r>
          </a:p>
          <a:p>
            <a:pPr lvl="0"/>
            <a:r>
              <a:rPr lang="en-IN" dirty="0"/>
              <a:t>{  </a:t>
            </a:r>
          </a:p>
          <a:p>
            <a:pPr lvl="0"/>
            <a:r>
              <a:rPr lang="en-IN" dirty="0"/>
              <a:t>    </a:t>
            </a:r>
            <a:r>
              <a:rPr lang="en-IN" b="1" dirty="0"/>
              <a:t>public</a:t>
            </a:r>
            <a:r>
              <a:rPr lang="en-IN" dirty="0"/>
              <a:t> </a:t>
            </a:r>
            <a:r>
              <a:rPr lang="en-IN" dirty="0" err="1"/>
              <a:t>InvalidAgeException</a:t>
            </a:r>
            <a:r>
              <a:rPr lang="en-IN" dirty="0"/>
              <a:t>(String message)  </a:t>
            </a:r>
          </a:p>
          <a:p>
            <a:pPr lvl="0"/>
            <a:r>
              <a:rPr lang="en-IN" dirty="0"/>
              <a:t>        : </a:t>
            </a:r>
            <a:r>
              <a:rPr lang="en-IN" b="1" dirty="0"/>
              <a:t>base</a:t>
            </a:r>
            <a:r>
              <a:rPr lang="en-IN" dirty="0"/>
              <a:t>(message)  </a:t>
            </a:r>
          </a:p>
          <a:p>
            <a:pPr lvl="0"/>
            <a:r>
              <a:rPr lang="en-IN" dirty="0"/>
              <a:t>    {  </a:t>
            </a:r>
            <a:r>
              <a:rPr lang="en-IN" dirty="0" smtClean="0"/>
              <a:t>}</a:t>
            </a:r>
            <a:r>
              <a:rPr lang="en-IN" dirty="0"/>
              <a:t>  </a:t>
            </a:r>
          </a:p>
          <a:p>
            <a:pPr lvl="0"/>
            <a:r>
              <a:rPr lang="en-IN" dirty="0"/>
              <a:t>}  </a:t>
            </a:r>
          </a:p>
          <a:p>
            <a:pPr lvl="0"/>
            <a:r>
              <a:rPr lang="en-IN" b="1" dirty="0"/>
              <a:t>public</a:t>
            </a:r>
            <a:r>
              <a:rPr lang="en-IN" dirty="0"/>
              <a:t> </a:t>
            </a:r>
            <a:r>
              <a:rPr lang="en-IN" b="1" dirty="0"/>
              <a:t>class</a:t>
            </a:r>
            <a:r>
              <a:rPr lang="en-IN" dirty="0"/>
              <a:t> </a:t>
            </a:r>
            <a:r>
              <a:rPr lang="en-IN" dirty="0" err="1"/>
              <a:t>TestUserDefinedException</a:t>
            </a:r>
            <a:r>
              <a:rPr lang="en-IN" dirty="0"/>
              <a:t>  </a:t>
            </a:r>
          </a:p>
          <a:p>
            <a:pPr lvl="0"/>
            <a:r>
              <a:rPr lang="en-IN" dirty="0"/>
              <a:t>{  </a:t>
            </a:r>
          </a:p>
          <a:p>
            <a:pPr lvl="0"/>
            <a:r>
              <a:rPr lang="en-IN" dirty="0"/>
              <a:t>    </a:t>
            </a:r>
            <a:r>
              <a:rPr lang="en-IN" b="1" dirty="0"/>
              <a:t>static</a:t>
            </a:r>
            <a:r>
              <a:rPr lang="en-IN" dirty="0"/>
              <a:t> </a:t>
            </a:r>
            <a:r>
              <a:rPr lang="en-IN" b="1" dirty="0"/>
              <a:t>void</a:t>
            </a:r>
            <a:r>
              <a:rPr lang="en-IN" dirty="0"/>
              <a:t> validate(</a:t>
            </a:r>
            <a:r>
              <a:rPr lang="en-IN" b="1" dirty="0" err="1"/>
              <a:t>int</a:t>
            </a:r>
            <a:r>
              <a:rPr lang="en-IN" dirty="0"/>
              <a:t> age)  </a:t>
            </a:r>
          </a:p>
          <a:p>
            <a:pPr lvl="0"/>
            <a:r>
              <a:rPr lang="en-IN" dirty="0"/>
              <a:t>    {  </a:t>
            </a:r>
          </a:p>
          <a:p>
            <a:pPr lvl="0"/>
            <a:r>
              <a:rPr lang="en-IN" dirty="0"/>
              <a:t>        </a:t>
            </a:r>
            <a:r>
              <a:rPr lang="en-IN" b="1" dirty="0"/>
              <a:t>if</a:t>
            </a:r>
            <a:r>
              <a:rPr lang="en-IN" dirty="0"/>
              <a:t> (age &lt; 18)  </a:t>
            </a:r>
          </a:p>
          <a:p>
            <a:pPr lvl="0"/>
            <a:r>
              <a:rPr lang="en-IN" dirty="0"/>
              <a:t>        {  </a:t>
            </a:r>
          </a:p>
          <a:p>
            <a:pPr lvl="0"/>
            <a:r>
              <a:rPr lang="en-IN" dirty="0"/>
              <a:t>            </a:t>
            </a:r>
            <a:r>
              <a:rPr lang="en-IN" b="1" dirty="0"/>
              <a:t>throw</a:t>
            </a:r>
            <a:r>
              <a:rPr lang="en-IN" dirty="0"/>
              <a:t> </a:t>
            </a:r>
            <a:r>
              <a:rPr lang="en-IN" b="1" dirty="0"/>
              <a:t>new</a:t>
            </a:r>
            <a:r>
              <a:rPr lang="en-IN" dirty="0"/>
              <a:t> </a:t>
            </a:r>
            <a:r>
              <a:rPr lang="en-IN" dirty="0" err="1"/>
              <a:t>InvalidAgeException</a:t>
            </a:r>
            <a:r>
              <a:rPr lang="en-IN" dirty="0"/>
              <a:t>("Sorry, Age must be greater than 18");  </a:t>
            </a:r>
            <a:r>
              <a:rPr lang="en-IN" dirty="0" smtClean="0"/>
              <a:t>  }   }  </a:t>
            </a:r>
          </a:p>
          <a:p>
            <a:pPr lvl="0"/>
            <a:r>
              <a:rPr lang="en-IN" dirty="0"/>
              <a:t>    </a:t>
            </a:r>
            <a:r>
              <a:rPr lang="en-IN" b="1" dirty="0"/>
              <a:t>public</a:t>
            </a:r>
            <a:r>
              <a:rPr lang="en-IN" dirty="0"/>
              <a:t> </a:t>
            </a:r>
            <a:r>
              <a:rPr lang="en-IN" b="1" dirty="0"/>
              <a:t>static</a:t>
            </a:r>
            <a:r>
              <a:rPr lang="en-IN" dirty="0"/>
              <a:t> </a:t>
            </a:r>
            <a:r>
              <a:rPr lang="en-IN" b="1" dirty="0"/>
              <a:t>void</a:t>
            </a:r>
            <a:r>
              <a:rPr lang="en-IN" dirty="0"/>
              <a:t> Main(</a:t>
            </a:r>
            <a:r>
              <a:rPr lang="en-IN" b="1" dirty="0"/>
              <a:t>string</a:t>
            </a:r>
            <a:r>
              <a:rPr lang="en-IN" dirty="0"/>
              <a:t>[] </a:t>
            </a:r>
            <a:r>
              <a:rPr lang="en-IN" dirty="0" err="1"/>
              <a:t>args</a:t>
            </a:r>
            <a:r>
              <a:rPr lang="en-IN" dirty="0"/>
              <a:t>)  </a:t>
            </a:r>
          </a:p>
          <a:p>
            <a:pPr lvl="0"/>
            <a:r>
              <a:rPr lang="en-IN" dirty="0"/>
              <a:t>    {   </a:t>
            </a:r>
            <a:r>
              <a:rPr lang="en-IN" b="1" dirty="0"/>
              <a:t>try</a:t>
            </a:r>
            <a:r>
              <a:rPr lang="en-IN" dirty="0"/>
              <a:t>  </a:t>
            </a:r>
          </a:p>
          <a:p>
            <a:pPr lvl="0"/>
            <a:r>
              <a:rPr lang="en-IN" dirty="0"/>
              <a:t>        {  </a:t>
            </a:r>
            <a:r>
              <a:rPr lang="en-IN" dirty="0" smtClean="0"/>
              <a:t>validate(12</a:t>
            </a:r>
            <a:r>
              <a:rPr lang="en-IN" dirty="0"/>
              <a:t>);  </a:t>
            </a:r>
            <a:r>
              <a:rPr lang="en-IN" dirty="0" smtClean="0"/>
              <a:t>}</a:t>
            </a:r>
            <a:r>
              <a:rPr lang="en-IN" dirty="0"/>
              <a:t>  </a:t>
            </a:r>
          </a:p>
          <a:p>
            <a:pPr lvl="0"/>
            <a:r>
              <a:rPr lang="en-IN" dirty="0"/>
              <a:t>        </a:t>
            </a:r>
            <a:r>
              <a:rPr lang="en-IN" b="1" dirty="0"/>
              <a:t>catch</a:t>
            </a:r>
            <a:r>
              <a:rPr lang="en-IN" dirty="0"/>
              <a:t> (</a:t>
            </a:r>
            <a:r>
              <a:rPr lang="en-IN" dirty="0" err="1"/>
              <a:t>InvalidAgeException</a:t>
            </a:r>
            <a:r>
              <a:rPr lang="en-IN" dirty="0"/>
              <a:t> e) { </a:t>
            </a:r>
            <a:r>
              <a:rPr lang="en-IN" dirty="0" err="1"/>
              <a:t>Console.WriteLine</a:t>
            </a:r>
            <a:r>
              <a:rPr lang="en-IN" dirty="0"/>
              <a:t>(e); }  </a:t>
            </a:r>
          </a:p>
          <a:p>
            <a:pPr lvl="0"/>
            <a:r>
              <a:rPr lang="en-IN" dirty="0"/>
              <a:t>        </a:t>
            </a:r>
            <a:r>
              <a:rPr lang="en-IN" dirty="0" err="1"/>
              <a:t>Console.WriteLine</a:t>
            </a:r>
            <a:r>
              <a:rPr lang="en-IN" dirty="0"/>
              <a:t>("Rest of the code");   } </a:t>
            </a:r>
            <a:r>
              <a:rPr lang="en-IN" dirty="0" smtClean="0"/>
              <a:t>}</a:t>
            </a:r>
            <a:r>
              <a:rPr lang="en-IN" dirty="0"/>
              <a:t>  </a:t>
            </a:r>
          </a:p>
        </p:txBody>
      </p:sp>
      <p:sp>
        <p:nvSpPr>
          <p:cNvPr id="5" name="TextBox 4"/>
          <p:cNvSpPr txBox="1"/>
          <p:nvPr/>
        </p:nvSpPr>
        <p:spPr>
          <a:xfrm>
            <a:off x="4589748" y="2636912"/>
            <a:ext cx="4302732" cy="1200329"/>
          </a:xfrm>
          <a:prstGeom prst="rect">
            <a:avLst/>
          </a:prstGeom>
          <a:noFill/>
        </p:spPr>
        <p:txBody>
          <a:bodyPr wrap="square" rtlCol="0">
            <a:spAutoFit/>
          </a:bodyPr>
          <a:lstStyle/>
          <a:p>
            <a:r>
              <a:rPr lang="en-IN" b="1" dirty="0" smtClean="0"/>
              <a:t>Output:	</a:t>
            </a:r>
          </a:p>
          <a:p>
            <a:r>
              <a:rPr lang="en-IN" b="1" dirty="0" err="1" smtClean="0"/>
              <a:t>InvalidAgeException</a:t>
            </a:r>
            <a:r>
              <a:rPr lang="en-IN" b="1" dirty="0" smtClean="0"/>
              <a:t>: Sorry, Age must be greater than 18Rest of the code</a:t>
            </a:r>
          </a:p>
          <a:p>
            <a:endParaRPr lang="en-IN" b="1" dirty="0"/>
          </a:p>
        </p:txBody>
      </p:sp>
    </p:spTree>
    <p:extLst>
      <p:ext uri="{BB962C8B-B14F-4D97-AF65-F5344CB8AC3E}">
        <p14:creationId xmlns:p14="http://schemas.microsoft.com/office/powerpoint/2010/main" val="10399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27384"/>
            <a:ext cx="4252703" cy="523220"/>
          </a:xfrm>
          <a:prstGeom prst="rect">
            <a:avLst/>
          </a:prstGeom>
        </p:spPr>
        <p:txBody>
          <a:bodyPr wrap="none">
            <a:spAutoFit/>
          </a:bodyPr>
          <a:lstStyle/>
          <a:p>
            <a:r>
              <a:rPr lang="en-IN" sz="2800" b="1" dirty="0"/>
              <a:t>C# Checked and Unchecked</a:t>
            </a:r>
          </a:p>
        </p:txBody>
      </p:sp>
      <p:sp>
        <p:nvSpPr>
          <p:cNvPr id="3" name="Rectangle 2"/>
          <p:cNvSpPr/>
          <p:nvPr/>
        </p:nvSpPr>
        <p:spPr>
          <a:xfrm>
            <a:off x="-36512" y="404664"/>
            <a:ext cx="8928992" cy="1785104"/>
          </a:xfrm>
          <a:prstGeom prst="rect">
            <a:avLst/>
          </a:prstGeom>
        </p:spPr>
        <p:txBody>
          <a:bodyPr wrap="square">
            <a:spAutoFit/>
          </a:bodyPr>
          <a:lstStyle/>
          <a:p>
            <a:pPr algn="just"/>
            <a:r>
              <a:rPr lang="en-IN" sz="2200" dirty="0"/>
              <a:t>C# provides checked and unchecked keyword to handle integral type exceptions. Checked and unchecked keywords specify checked context and unchecked context respectively. In checked context, arithmetic overflow raises an exception whereas, in an unchecked context, arithmetic overflow is ignored and result is truncated.</a:t>
            </a:r>
          </a:p>
        </p:txBody>
      </p:sp>
      <p:sp>
        <p:nvSpPr>
          <p:cNvPr id="4" name="Rectangle 3"/>
          <p:cNvSpPr/>
          <p:nvPr/>
        </p:nvSpPr>
        <p:spPr>
          <a:xfrm>
            <a:off x="-36512" y="2060848"/>
            <a:ext cx="1888466" cy="523220"/>
          </a:xfrm>
          <a:prstGeom prst="rect">
            <a:avLst/>
          </a:prstGeom>
        </p:spPr>
        <p:txBody>
          <a:bodyPr wrap="none">
            <a:spAutoFit/>
          </a:bodyPr>
          <a:lstStyle/>
          <a:p>
            <a:r>
              <a:rPr lang="en-IN" sz="2800" b="1" dirty="0"/>
              <a:t>C# Checked</a:t>
            </a:r>
          </a:p>
        </p:txBody>
      </p:sp>
      <p:sp>
        <p:nvSpPr>
          <p:cNvPr id="5" name="Rectangle 4"/>
          <p:cNvSpPr/>
          <p:nvPr/>
        </p:nvSpPr>
        <p:spPr>
          <a:xfrm>
            <a:off x="0" y="2537028"/>
            <a:ext cx="9036496" cy="1107996"/>
          </a:xfrm>
          <a:prstGeom prst="rect">
            <a:avLst/>
          </a:prstGeom>
        </p:spPr>
        <p:txBody>
          <a:bodyPr wrap="square">
            <a:spAutoFit/>
          </a:bodyPr>
          <a:lstStyle/>
          <a:p>
            <a:r>
              <a:rPr lang="en-IN" sz="2200" dirty="0"/>
              <a:t>The checked keyword is used to explicitly check overflow and conversion of integral type values at compile time.</a:t>
            </a:r>
          </a:p>
          <a:p>
            <a:r>
              <a:rPr lang="en-IN" sz="2200" dirty="0"/>
              <a:t>Let's first see an example that does not use checked keyword.</a:t>
            </a:r>
          </a:p>
        </p:txBody>
      </p:sp>
    </p:spTree>
    <p:extLst>
      <p:ext uri="{BB962C8B-B14F-4D97-AF65-F5344CB8AC3E}">
        <p14:creationId xmlns:p14="http://schemas.microsoft.com/office/powerpoint/2010/main" val="103991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888</Words>
  <Application>Microsoft Office PowerPoint</Application>
  <PresentationFormat>On-screen Show (4:3)</PresentationFormat>
  <Paragraphs>264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Mayank</cp:lastModifiedBy>
  <cp:revision>4</cp:revision>
  <dcterms:created xsi:type="dcterms:W3CDTF">2023-08-27T08:54:00Z</dcterms:created>
  <dcterms:modified xsi:type="dcterms:W3CDTF">2023-08-27T14:59:08Z</dcterms:modified>
</cp:coreProperties>
</file>