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B0B80E3-0E7C-4931-98F8-750198C68C04}" type="datetimeFigureOut">
              <a:rPr lang="en-IN" smtClean="0"/>
              <a:t>21-08-2023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25C19D-651F-4C6A-BC89-3CA661C5FD0E}" type="slidenum">
              <a:rPr lang="en-IN" smtClean="0"/>
              <a:t>‹#›</a:t>
            </a:fld>
            <a:endParaRPr lang="en-IN"/>
          </a:p>
        </p:txBody>
      </p:sp>
    </p:spTree>
    <p:extLst>
      <p:ext uri="{BB962C8B-B14F-4D97-AF65-F5344CB8AC3E}">
        <p14:creationId xmlns:p14="http://schemas.microsoft.com/office/powerpoint/2010/main" val="1069049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B0B80E3-0E7C-4931-98F8-750198C68C04}" type="datetimeFigureOut">
              <a:rPr lang="en-IN" smtClean="0"/>
              <a:t>21-08-2023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25C19D-651F-4C6A-BC89-3CA661C5FD0E}" type="slidenum">
              <a:rPr lang="en-IN" smtClean="0"/>
              <a:t>‹#›</a:t>
            </a:fld>
            <a:endParaRPr lang="en-IN"/>
          </a:p>
        </p:txBody>
      </p:sp>
    </p:spTree>
    <p:extLst>
      <p:ext uri="{BB962C8B-B14F-4D97-AF65-F5344CB8AC3E}">
        <p14:creationId xmlns:p14="http://schemas.microsoft.com/office/powerpoint/2010/main" val="1244053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B0B80E3-0E7C-4931-98F8-750198C68C04}" type="datetimeFigureOut">
              <a:rPr lang="en-IN" smtClean="0"/>
              <a:t>21-08-2023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25C19D-651F-4C6A-BC89-3CA661C5FD0E}" type="slidenum">
              <a:rPr lang="en-IN" smtClean="0"/>
              <a:t>‹#›</a:t>
            </a:fld>
            <a:endParaRPr lang="en-IN"/>
          </a:p>
        </p:txBody>
      </p:sp>
    </p:spTree>
    <p:extLst>
      <p:ext uri="{BB962C8B-B14F-4D97-AF65-F5344CB8AC3E}">
        <p14:creationId xmlns:p14="http://schemas.microsoft.com/office/powerpoint/2010/main" val="356152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B0B80E3-0E7C-4931-98F8-750198C68C04}" type="datetimeFigureOut">
              <a:rPr lang="en-IN" smtClean="0"/>
              <a:t>21-08-2023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25C19D-651F-4C6A-BC89-3CA661C5FD0E}" type="slidenum">
              <a:rPr lang="en-IN" smtClean="0"/>
              <a:t>‹#›</a:t>
            </a:fld>
            <a:endParaRPr lang="en-IN"/>
          </a:p>
        </p:txBody>
      </p:sp>
    </p:spTree>
    <p:extLst>
      <p:ext uri="{BB962C8B-B14F-4D97-AF65-F5344CB8AC3E}">
        <p14:creationId xmlns:p14="http://schemas.microsoft.com/office/powerpoint/2010/main" val="2482153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0B80E3-0E7C-4931-98F8-750198C68C04}" type="datetimeFigureOut">
              <a:rPr lang="en-IN" smtClean="0"/>
              <a:t>21-08-2023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25C19D-651F-4C6A-BC89-3CA661C5FD0E}" type="slidenum">
              <a:rPr lang="en-IN" smtClean="0"/>
              <a:t>‹#›</a:t>
            </a:fld>
            <a:endParaRPr lang="en-IN"/>
          </a:p>
        </p:txBody>
      </p:sp>
    </p:spTree>
    <p:extLst>
      <p:ext uri="{BB962C8B-B14F-4D97-AF65-F5344CB8AC3E}">
        <p14:creationId xmlns:p14="http://schemas.microsoft.com/office/powerpoint/2010/main" val="2563403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B0B80E3-0E7C-4931-98F8-750198C68C04}" type="datetimeFigureOut">
              <a:rPr lang="en-IN" smtClean="0"/>
              <a:t>21-08-2023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25C19D-651F-4C6A-BC89-3CA661C5FD0E}" type="slidenum">
              <a:rPr lang="en-IN" smtClean="0"/>
              <a:t>‹#›</a:t>
            </a:fld>
            <a:endParaRPr lang="en-IN"/>
          </a:p>
        </p:txBody>
      </p:sp>
    </p:spTree>
    <p:extLst>
      <p:ext uri="{BB962C8B-B14F-4D97-AF65-F5344CB8AC3E}">
        <p14:creationId xmlns:p14="http://schemas.microsoft.com/office/powerpoint/2010/main" val="3925485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B0B80E3-0E7C-4931-98F8-750198C68C04}" type="datetimeFigureOut">
              <a:rPr lang="en-IN" smtClean="0"/>
              <a:t>21-08-2023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B25C19D-651F-4C6A-BC89-3CA661C5FD0E}" type="slidenum">
              <a:rPr lang="en-IN" smtClean="0"/>
              <a:t>‹#›</a:t>
            </a:fld>
            <a:endParaRPr lang="en-IN"/>
          </a:p>
        </p:txBody>
      </p:sp>
    </p:spTree>
    <p:extLst>
      <p:ext uri="{BB962C8B-B14F-4D97-AF65-F5344CB8AC3E}">
        <p14:creationId xmlns:p14="http://schemas.microsoft.com/office/powerpoint/2010/main" val="1523771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B0B80E3-0E7C-4931-98F8-750198C68C04}" type="datetimeFigureOut">
              <a:rPr lang="en-IN" smtClean="0"/>
              <a:t>21-08-2023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B25C19D-651F-4C6A-BC89-3CA661C5FD0E}" type="slidenum">
              <a:rPr lang="en-IN" smtClean="0"/>
              <a:t>‹#›</a:t>
            </a:fld>
            <a:endParaRPr lang="en-IN"/>
          </a:p>
        </p:txBody>
      </p:sp>
    </p:spTree>
    <p:extLst>
      <p:ext uri="{BB962C8B-B14F-4D97-AF65-F5344CB8AC3E}">
        <p14:creationId xmlns:p14="http://schemas.microsoft.com/office/powerpoint/2010/main" val="180097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0B80E3-0E7C-4931-98F8-750198C68C04}" type="datetimeFigureOut">
              <a:rPr lang="en-IN" smtClean="0"/>
              <a:t>21-08-2023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B25C19D-651F-4C6A-BC89-3CA661C5FD0E}" type="slidenum">
              <a:rPr lang="en-IN" smtClean="0"/>
              <a:t>‹#›</a:t>
            </a:fld>
            <a:endParaRPr lang="en-IN"/>
          </a:p>
        </p:txBody>
      </p:sp>
    </p:spTree>
    <p:extLst>
      <p:ext uri="{BB962C8B-B14F-4D97-AF65-F5344CB8AC3E}">
        <p14:creationId xmlns:p14="http://schemas.microsoft.com/office/powerpoint/2010/main" val="67783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0B80E3-0E7C-4931-98F8-750198C68C04}" type="datetimeFigureOut">
              <a:rPr lang="en-IN" smtClean="0"/>
              <a:t>21-08-2023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25C19D-651F-4C6A-BC89-3CA661C5FD0E}" type="slidenum">
              <a:rPr lang="en-IN" smtClean="0"/>
              <a:t>‹#›</a:t>
            </a:fld>
            <a:endParaRPr lang="en-IN"/>
          </a:p>
        </p:txBody>
      </p:sp>
    </p:spTree>
    <p:extLst>
      <p:ext uri="{BB962C8B-B14F-4D97-AF65-F5344CB8AC3E}">
        <p14:creationId xmlns:p14="http://schemas.microsoft.com/office/powerpoint/2010/main" val="838345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0B80E3-0E7C-4931-98F8-750198C68C04}" type="datetimeFigureOut">
              <a:rPr lang="en-IN" smtClean="0"/>
              <a:t>21-08-2023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25C19D-651F-4C6A-BC89-3CA661C5FD0E}" type="slidenum">
              <a:rPr lang="en-IN" smtClean="0"/>
              <a:t>‹#›</a:t>
            </a:fld>
            <a:endParaRPr lang="en-IN"/>
          </a:p>
        </p:txBody>
      </p:sp>
    </p:spTree>
    <p:extLst>
      <p:ext uri="{BB962C8B-B14F-4D97-AF65-F5344CB8AC3E}">
        <p14:creationId xmlns:p14="http://schemas.microsoft.com/office/powerpoint/2010/main" val="762810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0B80E3-0E7C-4931-98F8-750198C68C04}" type="datetimeFigureOut">
              <a:rPr lang="en-IN" smtClean="0"/>
              <a:t>21-08-2023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25C19D-651F-4C6A-BC89-3CA661C5FD0E}" type="slidenum">
              <a:rPr lang="en-IN" smtClean="0"/>
              <a:t>‹#›</a:t>
            </a:fld>
            <a:endParaRPr lang="en-IN"/>
          </a:p>
        </p:txBody>
      </p:sp>
    </p:spTree>
    <p:extLst>
      <p:ext uri="{BB962C8B-B14F-4D97-AF65-F5344CB8AC3E}">
        <p14:creationId xmlns:p14="http://schemas.microsoft.com/office/powerpoint/2010/main" val="62180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7784" y="476672"/>
            <a:ext cx="5688632" cy="646331"/>
          </a:xfrm>
          <a:prstGeom prst="rect">
            <a:avLst/>
          </a:prstGeom>
          <a:noFill/>
        </p:spPr>
        <p:txBody>
          <a:bodyPr wrap="square" rtlCol="0">
            <a:spAutoFit/>
          </a:bodyPr>
          <a:lstStyle/>
          <a:p>
            <a:r>
              <a:rPr lang="en-GB" sz="3600" b="1" dirty="0" smtClean="0"/>
              <a:t>Asp.net and c#</a:t>
            </a:r>
            <a:endParaRPr lang="en-IN" sz="3600" b="1" dirty="0"/>
          </a:p>
        </p:txBody>
      </p:sp>
      <p:sp>
        <p:nvSpPr>
          <p:cNvPr id="5" name="TextBox 4"/>
          <p:cNvSpPr txBox="1"/>
          <p:nvPr/>
        </p:nvSpPr>
        <p:spPr>
          <a:xfrm>
            <a:off x="2195736" y="1412776"/>
            <a:ext cx="4968552" cy="646331"/>
          </a:xfrm>
          <a:prstGeom prst="rect">
            <a:avLst/>
          </a:prstGeom>
          <a:noFill/>
        </p:spPr>
        <p:txBody>
          <a:bodyPr wrap="square" rtlCol="0">
            <a:spAutoFit/>
          </a:bodyPr>
          <a:lstStyle/>
          <a:p>
            <a:r>
              <a:rPr lang="en-GB" sz="3600" b="1" dirty="0" smtClean="0"/>
              <a:t>Lecture </a:t>
            </a:r>
            <a:endParaRPr lang="en-IN" sz="3600" b="1" dirty="0"/>
          </a:p>
        </p:txBody>
      </p:sp>
      <p:sp>
        <p:nvSpPr>
          <p:cNvPr id="6" name="TextBox 5"/>
          <p:cNvSpPr txBox="1"/>
          <p:nvPr/>
        </p:nvSpPr>
        <p:spPr>
          <a:xfrm>
            <a:off x="2051720" y="2492896"/>
            <a:ext cx="3960440" cy="923330"/>
          </a:xfrm>
          <a:prstGeom prst="rect">
            <a:avLst/>
          </a:prstGeom>
          <a:noFill/>
        </p:spPr>
        <p:txBody>
          <a:bodyPr wrap="square" rtlCol="0">
            <a:spAutoFit/>
          </a:bodyPr>
          <a:lstStyle/>
          <a:p>
            <a:r>
              <a:rPr lang="en-GB" dirty="0" smtClean="0"/>
              <a:t>Topic:</a:t>
            </a:r>
          </a:p>
          <a:p>
            <a:pPr marL="285750" indent="-285750">
              <a:buFont typeface="Arial" pitchFamily="34" charset="0"/>
              <a:buChar char="•"/>
            </a:pPr>
            <a:r>
              <a:rPr lang="en-GB" dirty="0" smtClean="0"/>
              <a:t>Control statement</a:t>
            </a:r>
          </a:p>
          <a:p>
            <a:pPr marL="285750" indent="-285750">
              <a:buFont typeface="Arial" pitchFamily="34" charset="0"/>
              <a:buChar char="•"/>
            </a:pPr>
            <a:endParaRPr lang="en-IN" dirty="0"/>
          </a:p>
        </p:txBody>
      </p:sp>
    </p:spTree>
    <p:extLst>
      <p:ext uri="{BB962C8B-B14F-4D97-AF65-F5344CB8AC3E}">
        <p14:creationId xmlns:p14="http://schemas.microsoft.com/office/powerpoint/2010/main" val="494514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96" y="-27384"/>
            <a:ext cx="1929182" cy="523220"/>
          </a:xfrm>
          <a:prstGeom prst="rect">
            <a:avLst/>
          </a:prstGeom>
        </p:spPr>
        <p:txBody>
          <a:bodyPr wrap="none">
            <a:spAutoFit/>
          </a:bodyPr>
          <a:lstStyle/>
          <a:p>
            <a:r>
              <a:rPr lang="en-IN" sz="2800" b="1" dirty="0"/>
              <a:t>C# For Loop</a:t>
            </a:r>
          </a:p>
        </p:txBody>
      </p:sp>
      <p:sp>
        <p:nvSpPr>
          <p:cNvPr id="3" name="TextBox 2"/>
          <p:cNvSpPr txBox="1"/>
          <p:nvPr/>
        </p:nvSpPr>
        <p:spPr>
          <a:xfrm>
            <a:off x="35496" y="404664"/>
            <a:ext cx="9108504" cy="2123658"/>
          </a:xfrm>
          <a:prstGeom prst="rect">
            <a:avLst/>
          </a:prstGeom>
          <a:noFill/>
        </p:spPr>
        <p:txBody>
          <a:bodyPr wrap="square" rtlCol="0">
            <a:spAutoFit/>
          </a:bodyPr>
          <a:lstStyle/>
          <a:p>
            <a:r>
              <a:rPr lang="en-IN" sz="2200" dirty="0"/>
              <a:t>The C# </a:t>
            </a:r>
            <a:r>
              <a:rPr lang="en-IN" sz="2200" i="1" dirty="0"/>
              <a:t>for loop</a:t>
            </a:r>
            <a:r>
              <a:rPr lang="en-IN" sz="2200" dirty="0"/>
              <a:t> is used to iterate a part of the program several times. If the number of iteration is fixed, it is recommended to use for loop than while or do-while loops.</a:t>
            </a:r>
          </a:p>
          <a:p>
            <a:r>
              <a:rPr lang="en-IN" sz="2200" dirty="0"/>
              <a:t>The C# for loop is same as C/C++. We can initialize variable, check condition and increment/decrement value.</a:t>
            </a:r>
          </a:p>
          <a:p>
            <a:endParaRPr lang="en-IN" sz="2200" dirty="0"/>
          </a:p>
        </p:txBody>
      </p:sp>
      <p:sp>
        <p:nvSpPr>
          <p:cNvPr id="4" name="TextBox 3"/>
          <p:cNvSpPr txBox="1"/>
          <p:nvPr/>
        </p:nvSpPr>
        <p:spPr>
          <a:xfrm>
            <a:off x="179512" y="2528322"/>
            <a:ext cx="5760640" cy="1477328"/>
          </a:xfrm>
          <a:prstGeom prst="rect">
            <a:avLst/>
          </a:prstGeom>
          <a:noFill/>
        </p:spPr>
        <p:txBody>
          <a:bodyPr wrap="square" rtlCol="0">
            <a:spAutoFit/>
          </a:bodyPr>
          <a:lstStyle/>
          <a:p>
            <a:r>
              <a:rPr lang="en-IN" b="1" dirty="0"/>
              <a:t>Syntax:</a:t>
            </a:r>
            <a:endParaRPr lang="en-IN" dirty="0"/>
          </a:p>
          <a:p>
            <a:pPr lvl="0"/>
            <a:r>
              <a:rPr lang="en-IN" b="1" dirty="0"/>
              <a:t>for</a:t>
            </a:r>
            <a:r>
              <a:rPr lang="en-IN" dirty="0"/>
              <a:t>(initialization; condition; </a:t>
            </a:r>
            <a:r>
              <a:rPr lang="en-IN" dirty="0" err="1"/>
              <a:t>incr</a:t>
            </a:r>
            <a:r>
              <a:rPr lang="en-IN" dirty="0"/>
              <a:t>/</a:t>
            </a:r>
            <a:r>
              <a:rPr lang="en-IN" dirty="0" err="1"/>
              <a:t>decr</a:t>
            </a:r>
            <a:r>
              <a:rPr lang="en-IN" dirty="0"/>
              <a:t>){  </a:t>
            </a:r>
          </a:p>
          <a:p>
            <a:pPr lvl="0"/>
            <a:r>
              <a:rPr lang="en-IN" dirty="0"/>
              <a:t>//code to be executed  </a:t>
            </a:r>
          </a:p>
          <a:p>
            <a:pPr lvl="0"/>
            <a:r>
              <a:rPr lang="en-IN" dirty="0"/>
              <a:t>}  </a:t>
            </a:r>
          </a:p>
          <a:p>
            <a:endParaRPr lang="en-IN" dirty="0"/>
          </a:p>
        </p:txBody>
      </p:sp>
      <p:pic>
        <p:nvPicPr>
          <p:cNvPr id="5" name="Picture 4" descr="C# for loop flowchart"/>
          <p:cNvPicPr/>
          <p:nvPr/>
        </p:nvPicPr>
        <p:blipFill>
          <a:blip r:embed="rId2">
            <a:extLst>
              <a:ext uri="{28A0092B-C50C-407E-A947-70E740481C1C}">
                <a14:useLocalDpi xmlns:a14="http://schemas.microsoft.com/office/drawing/2010/main" val="0"/>
              </a:ext>
            </a:extLst>
          </a:blip>
          <a:srcRect/>
          <a:stretch>
            <a:fillRect/>
          </a:stretch>
        </p:blipFill>
        <p:spPr bwMode="auto">
          <a:xfrm>
            <a:off x="4501108" y="1988840"/>
            <a:ext cx="4391372" cy="4464496"/>
          </a:xfrm>
          <a:prstGeom prst="rect">
            <a:avLst/>
          </a:prstGeom>
          <a:noFill/>
          <a:ln>
            <a:noFill/>
          </a:ln>
        </p:spPr>
      </p:pic>
    </p:spTree>
    <p:extLst>
      <p:ext uri="{BB962C8B-B14F-4D97-AF65-F5344CB8AC3E}">
        <p14:creationId xmlns:p14="http://schemas.microsoft.com/office/powerpoint/2010/main" val="2108291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116632"/>
            <a:ext cx="8568952" cy="6186309"/>
          </a:xfrm>
          <a:prstGeom prst="rect">
            <a:avLst/>
          </a:prstGeom>
          <a:noFill/>
        </p:spPr>
        <p:txBody>
          <a:bodyPr wrap="square" rtlCol="0">
            <a:spAutoFit/>
          </a:bodyPr>
          <a:lstStyle/>
          <a:p>
            <a:r>
              <a:rPr lang="en-IN" dirty="0"/>
              <a:t>C# For Loop Example</a:t>
            </a:r>
            <a:endParaRPr lang="en-IN" b="1" dirty="0"/>
          </a:p>
          <a:p>
            <a:pPr lvl="0"/>
            <a:r>
              <a:rPr lang="en-IN" dirty="0"/>
              <a:t>using System;  </a:t>
            </a:r>
          </a:p>
          <a:p>
            <a:pPr lvl="0"/>
            <a:r>
              <a:rPr lang="en-IN" b="1" dirty="0"/>
              <a:t>public</a:t>
            </a:r>
            <a:r>
              <a:rPr lang="en-IN" dirty="0"/>
              <a:t> </a:t>
            </a:r>
            <a:r>
              <a:rPr lang="en-IN" b="1" dirty="0"/>
              <a:t>class</a:t>
            </a:r>
            <a:r>
              <a:rPr lang="en-IN" dirty="0"/>
              <a:t> </a:t>
            </a:r>
            <a:r>
              <a:rPr lang="en-IN" dirty="0" err="1"/>
              <a:t>ForExample</a:t>
            </a:r>
            <a:r>
              <a:rPr lang="en-IN" dirty="0"/>
              <a:t>  </a:t>
            </a:r>
          </a:p>
          <a:p>
            <a:pPr lvl="0"/>
            <a:r>
              <a:rPr lang="en-IN" dirty="0"/>
              <a:t>    {  </a:t>
            </a:r>
          </a:p>
          <a:p>
            <a:pPr lvl="0"/>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lvl="0"/>
            <a:r>
              <a:rPr lang="en-IN" dirty="0"/>
              <a:t>      {  </a:t>
            </a:r>
          </a:p>
          <a:p>
            <a:pPr lvl="0"/>
            <a:r>
              <a:rPr lang="en-IN" dirty="0"/>
              <a:t>          </a:t>
            </a:r>
            <a:r>
              <a:rPr lang="en-IN" b="1" dirty="0"/>
              <a:t>for</a:t>
            </a:r>
            <a:r>
              <a:rPr lang="en-IN" dirty="0"/>
              <a:t>(</a:t>
            </a:r>
            <a:r>
              <a:rPr lang="en-IN" b="1" dirty="0" err="1"/>
              <a:t>int</a:t>
            </a:r>
            <a:r>
              <a:rPr lang="en-IN" dirty="0"/>
              <a:t> i=1;i&lt;=10;i++){    </a:t>
            </a:r>
          </a:p>
          <a:p>
            <a:pPr lvl="0"/>
            <a:r>
              <a:rPr lang="en-IN" dirty="0"/>
              <a:t>            </a:t>
            </a:r>
            <a:r>
              <a:rPr lang="en-IN" dirty="0" err="1"/>
              <a:t>Console.WriteLine</a:t>
            </a:r>
            <a:r>
              <a:rPr lang="en-IN" dirty="0"/>
              <a:t>(i);    </a:t>
            </a:r>
          </a:p>
          <a:p>
            <a:pPr lvl="0"/>
            <a:r>
              <a:rPr lang="en-IN" dirty="0"/>
              <a:t>          }    </a:t>
            </a:r>
          </a:p>
          <a:p>
            <a:pPr lvl="0"/>
            <a:r>
              <a:rPr lang="en-IN" dirty="0"/>
              <a:t>      }  </a:t>
            </a:r>
          </a:p>
          <a:p>
            <a:pPr lvl="0"/>
            <a:r>
              <a:rPr lang="en-IN" dirty="0"/>
              <a:t>    }  </a:t>
            </a:r>
          </a:p>
          <a:p>
            <a:r>
              <a:rPr lang="en-IN" dirty="0"/>
              <a:t>Output:</a:t>
            </a:r>
          </a:p>
          <a:p>
            <a:r>
              <a:rPr lang="en-IN" dirty="0" smtClean="0"/>
              <a:t>1</a:t>
            </a:r>
          </a:p>
          <a:p>
            <a:r>
              <a:rPr lang="en-IN" dirty="0" smtClean="0"/>
              <a:t>2</a:t>
            </a:r>
          </a:p>
          <a:p>
            <a:r>
              <a:rPr lang="en-IN" dirty="0" smtClean="0"/>
              <a:t>3</a:t>
            </a:r>
          </a:p>
          <a:p>
            <a:r>
              <a:rPr lang="en-IN" dirty="0" smtClean="0"/>
              <a:t>4</a:t>
            </a:r>
          </a:p>
          <a:p>
            <a:r>
              <a:rPr lang="en-IN" dirty="0" smtClean="0"/>
              <a:t>5</a:t>
            </a:r>
          </a:p>
          <a:p>
            <a:r>
              <a:rPr lang="en-IN" dirty="0" smtClean="0"/>
              <a:t>6</a:t>
            </a:r>
          </a:p>
          <a:p>
            <a:r>
              <a:rPr lang="en-IN" dirty="0" smtClean="0"/>
              <a:t>7</a:t>
            </a:r>
          </a:p>
          <a:p>
            <a:r>
              <a:rPr lang="en-IN" dirty="0" smtClean="0"/>
              <a:t>8</a:t>
            </a:r>
          </a:p>
          <a:p>
            <a:r>
              <a:rPr lang="en-IN" dirty="0" smtClean="0"/>
              <a:t>9</a:t>
            </a:r>
          </a:p>
          <a:p>
            <a:r>
              <a:rPr lang="en-IN" dirty="0" smtClean="0"/>
              <a:t>10</a:t>
            </a:r>
            <a:endParaRPr lang="en-IN" dirty="0"/>
          </a:p>
        </p:txBody>
      </p:sp>
    </p:spTree>
    <p:extLst>
      <p:ext uri="{BB962C8B-B14F-4D97-AF65-F5344CB8AC3E}">
        <p14:creationId xmlns:p14="http://schemas.microsoft.com/office/powerpoint/2010/main" val="2108291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052" y="35913"/>
            <a:ext cx="3473836" cy="584775"/>
          </a:xfrm>
          <a:prstGeom prst="rect">
            <a:avLst/>
          </a:prstGeom>
        </p:spPr>
        <p:txBody>
          <a:bodyPr wrap="none">
            <a:spAutoFit/>
          </a:bodyPr>
          <a:lstStyle/>
          <a:p>
            <a:r>
              <a:rPr lang="en-IN" sz="3200" b="1" dirty="0"/>
              <a:t>C# Nested For Loop</a:t>
            </a:r>
          </a:p>
        </p:txBody>
      </p:sp>
      <p:sp>
        <p:nvSpPr>
          <p:cNvPr id="3" name="TextBox 2"/>
          <p:cNvSpPr txBox="1"/>
          <p:nvPr/>
        </p:nvSpPr>
        <p:spPr>
          <a:xfrm>
            <a:off x="90052" y="620688"/>
            <a:ext cx="8946444" cy="1200329"/>
          </a:xfrm>
          <a:prstGeom prst="rect">
            <a:avLst/>
          </a:prstGeom>
          <a:noFill/>
        </p:spPr>
        <p:txBody>
          <a:bodyPr wrap="square" rtlCol="0">
            <a:spAutoFit/>
          </a:bodyPr>
          <a:lstStyle/>
          <a:p>
            <a:r>
              <a:rPr lang="en-IN" dirty="0"/>
              <a:t>In C#, we can use for loop inside another for loop, it is known as nested for loop. The inner loop is executed fully when outer loop is executed one time. So if outer loop and inner loop are executed 3 times, inner loop will be executed 3 times for each outer loop i.e. total 9 times.</a:t>
            </a:r>
          </a:p>
          <a:p>
            <a:r>
              <a:rPr lang="en-IN" dirty="0"/>
              <a:t>Let's see a simple example of nested for loop in C#.	</a:t>
            </a:r>
          </a:p>
        </p:txBody>
      </p:sp>
      <p:sp>
        <p:nvSpPr>
          <p:cNvPr id="4" name="TextBox 3"/>
          <p:cNvSpPr txBox="1"/>
          <p:nvPr/>
        </p:nvSpPr>
        <p:spPr>
          <a:xfrm>
            <a:off x="179512" y="1844824"/>
            <a:ext cx="8856984" cy="3416320"/>
          </a:xfrm>
          <a:prstGeom prst="rect">
            <a:avLst/>
          </a:prstGeom>
          <a:noFill/>
        </p:spPr>
        <p:txBody>
          <a:bodyPr wrap="square" rtlCol="0">
            <a:spAutoFit/>
          </a:bodyPr>
          <a:lstStyle/>
          <a:p>
            <a:pPr lvl="0"/>
            <a:r>
              <a:rPr lang="en-IN" dirty="0"/>
              <a:t>using System;  </a:t>
            </a:r>
          </a:p>
          <a:p>
            <a:pPr lvl="0"/>
            <a:r>
              <a:rPr lang="en-IN" b="1" dirty="0"/>
              <a:t>public</a:t>
            </a:r>
            <a:r>
              <a:rPr lang="en-IN" dirty="0"/>
              <a:t> </a:t>
            </a:r>
            <a:r>
              <a:rPr lang="en-IN" b="1" dirty="0"/>
              <a:t>class</a:t>
            </a:r>
            <a:r>
              <a:rPr lang="en-IN" dirty="0"/>
              <a:t> </a:t>
            </a:r>
            <a:r>
              <a:rPr lang="en-IN" dirty="0" err="1"/>
              <a:t>ForExample</a:t>
            </a:r>
            <a:r>
              <a:rPr lang="en-IN" dirty="0"/>
              <a:t>  </a:t>
            </a:r>
          </a:p>
          <a:p>
            <a:pPr lvl="0"/>
            <a:r>
              <a:rPr lang="en-IN" dirty="0"/>
              <a:t>    {  </a:t>
            </a:r>
          </a:p>
          <a:p>
            <a:pPr lvl="0"/>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lvl="0"/>
            <a:r>
              <a:rPr lang="en-IN" dirty="0"/>
              <a:t>      {  </a:t>
            </a:r>
          </a:p>
          <a:p>
            <a:pPr lvl="0"/>
            <a:r>
              <a:rPr lang="en-IN" dirty="0"/>
              <a:t>        </a:t>
            </a:r>
            <a:r>
              <a:rPr lang="en-IN" b="1" dirty="0"/>
              <a:t>for</a:t>
            </a:r>
            <a:r>
              <a:rPr lang="en-IN" dirty="0"/>
              <a:t>(</a:t>
            </a:r>
            <a:r>
              <a:rPr lang="en-IN" b="1" dirty="0" err="1"/>
              <a:t>int</a:t>
            </a:r>
            <a:r>
              <a:rPr lang="en-IN" dirty="0"/>
              <a:t> i=1;i&lt;=3;i++){    </a:t>
            </a:r>
          </a:p>
          <a:p>
            <a:pPr lvl="0"/>
            <a:r>
              <a:rPr lang="en-IN" dirty="0"/>
              <a:t>                </a:t>
            </a:r>
            <a:r>
              <a:rPr lang="en-IN" b="1" dirty="0"/>
              <a:t>for</a:t>
            </a:r>
            <a:r>
              <a:rPr lang="en-IN" dirty="0"/>
              <a:t>(</a:t>
            </a:r>
            <a:r>
              <a:rPr lang="en-IN" b="1" dirty="0" err="1"/>
              <a:t>int</a:t>
            </a:r>
            <a:r>
              <a:rPr lang="en-IN" dirty="0"/>
              <a:t> j=1;j&lt;=3;j++){    </a:t>
            </a:r>
          </a:p>
          <a:p>
            <a:pPr lvl="0"/>
            <a:r>
              <a:rPr lang="en-IN" dirty="0"/>
              <a:t>                    </a:t>
            </a:r>
            <a:r>
              <a:rPr lang="en-IN" dirty="0" err="1"/>
              <a:t>Console.WriteLine</a:t>
            </a:r>
            <a:r>
              <a:rPr lang="en-IN" dirty="0"/>
              <a:t>(i+" "+j);    </a:t>
            </a:r>
          </a:p>
          <a:p>
            <a:pPr lvl="0"/>
            <a:r>
              <a:rPr lang="en-IN" dirty="0"/>
              <a:t>                }    </a:t>
            </a:r>
          </a:p>
          <a:p>
            <a:pPr lvl="0"/>
            <a:r>
              <a:rPr lang="en-IN" dirty="0"/>
              <a:t>        }    </a:t>
            </a:r>
          </a:p>
          <a:p>
            <a:pPr lvl="0"/>
            <a:r>
              <a:rPr lang="en-IN" dirty="0"/>
              <a:t>      }  </a:t>
            </a:r>
          </a:p>
          <a:p>
            <a:pPr lvl="0"/>
            <a:r>
              <a:rPr lang="en-IN" dirty="0"/>
              <a:t>    }  </a:t>
            </a:r>
          </a:p>
        </p:txBody>
      </p:sp>
      <p:sp>
        <p:nvSpPr>
          <p:cNvPr id="5" name="TextBox 4"/>
          <p:cNvSpPr txBox="1"/>
          <p:nvPr/>
        </p:nvSpPr>
        <p:spPr>
          <a:xfrm>
            <a:off x="5868144" y="2780928"/>
            <a:ext cx="2304256" cy="3139321"/>
          </a:xfrm>
          <a:prstGeom prst="rect">
            <a:avLst/>
          </a:prstGeom>
          <a:noFill/>
        </p:spPr>
        <p:txBody>
          <a:bodyPr wrap="square" rtlCol="0">
            <a:spAutoFit/>
          </a:bodyPr>
          <a:lstStyle/>
          <a:p>
            <a:r>
              <a:rPr lang="en-IN" dirty="0" smtClean="0"/>
              <a:t>Output:</a:t>
            </a:r>
          </a:p>
          <a:p>
            <a:r>
              <a:rPr lang="en-IN" dirty="0" smtClean="0"/>
              <a:t>1 1</a:t>
            </a:r>
          </a:p>
          <a:p>
            <a:r>
              <a:rPr lang="en-IN" dirty="0" smtClean="0"/>
              <a:t>1 2</a:t>
            </a:r>
          </a:p>
          <a:p>
            <a:r>
              <a:rPr lang="en-IN" dirty="0" smtClean="0"/>
              <a:t>1 3</a:t>
            </a:r>
          </a:p>
          <a:p>
            <a:r>
              <a:rPr lang="en-IN" dirty="0" smtClean="0"/>
              <a:t>2 1</a:t>
            </a:r>
          </a:p>
          <a:p>
            <a:r>
              <a:rPr lang="en-IN" dirty="0" smtClean="0"/>
              <a:t>2 2 </a:t>
            </a:r>
          </a:p>
          <a:p>
            <a:r>
              <a:rPr lang="en-IN" dirty="0" smtClean="0"/>
              <a:t>2 3</a:t>
            </a:r>
          </a:p>
          <a:p>
            <a:r>
              <a:rPr lang="en-IN" dirty="0" smtClean="0"/>
              <a:t>3 1</a:t>
            </a:r>
          </a:p>
          <a:p>
            <a:r>
              <a:rPr lang="en-IN" dirty="0" smtClean="0"/>
              <a:t>3 2</a:t>
            </a:r>
          </a:p>
          <a:p>
            <a:r>
              <a:rPr lang="en-IN" dirty="0" smtClean="0"/>
              <a:t>3 3</a:t>
            </a:r>
          </a:p>
          <a:p>
            <a:endParaRPr lang="en-IN" dirty="0"/>
          </a:p>
        </p:txBody>
      </p:sp>
    </p:spTree>
    <p:extLst>
      <p:ext uri="{BB962C8B-B14F-4D97-AF65-F5344CB8AC3E}">
        <p14:creationId xmlns:p14="http://schemas.microsoft.com/office/powerpoint/2010/main" val="2108291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44624"/>
            <a:ext cx="2663293" cy="461665"/>
          </a:xfrm>
          <a:prstGeom prst="rect">
            <a:avLst/>
          </a:prstGeom>
        </p:spPr>
        <p:txBody>
          <a:bodyPr wrap="none">
            <a:spAutoFit/>
          </a:bodyPr>
          <a:lstStyle/>
          <a:p>
            <a:r>
              <a:rPr lang="en-IN" sz="2400" b="1" dirty="0"/>
              <a:t>C# Infinite For Loop</a:t>
            </a:r>
          </a:p>
        </p:txBody>
      </p:sp>
      <p:sp>
        <p:nvSpPr>
          <p:cNvPr id="3" name="TextBox 2"/>
          <p:cNvSpPr txBox="1"/>
          <p:nvPr/>
        </p:nvSpPr>
        <p:spPr>
          <a:xfrm>
            <a:off x="107504" y="764704"/>
            <a:ext cx="8928992" cy="3970318"/>
          </a:xfrm>
          <a:prstGeom prst="rect">
            <a:avLst/>
          </a:prstGeom>
          <a:noFill/>
        </p:spPr>
        <p:txBody>
          <a:bodyPr wrap="square" rtlCol="0">
            <a:spAutoFit/>
          </a:bodyPr>
          <a:lstStyle/>
          <a:p>
            <a:r>
              <a:rPr lang="en-IN" dirty="0"/>
              <a:t>If we use double semicolon in for loop, it will be executed infinite times. Let's see a simple example of infinite for loop in C#.</a:t>
            </a:r>
          </a:p>
          <a:p>
            <a:pPr lvl="0"/>
            <a:r>
              <a:rPr lang="en-IN" dirty="0"/>
              <a:t>using System;  </a:t>
            </a:r>
          </a:p>
          <a:p>
            <a:pPr lvl="0"/>
            <a:r>
              <a:rPr lang="en-IN" b="1" dirty="0"/>
              <a:t>public</a:t>
            </a:r>
            <a:r>
              <a:rPr lang="en-IN" dirty="0"/>
              <a:t> </a:t>
            </a:r>
            <a:r>
              <a:rPr lang="en-IN" b="1" dirty="0"/>
              <a:t>class</a:t>
            </a:r>
            <a:r>
              <a:rPr lang="en-IN" dirty="0"/>
              <a:t> </a:t>
            </a:r>
            <a:r>
              <a:rPr lang="en-IN" dirty="0" err="1"/>
              <a:t>ForExample</a:t>
            </a:r>
            <a:r>
              <a:rPr lang="en-IN" dirty="0"/>
              <a:t>  </a:t>
            </a:r>
          </a:p>
          <a:p>
            <a:pPr lvl="0"/>
            <a:r>
              <a:rPr lang="en-IN" dirty="0"/>
              <a:t>    {  </a:t>
            </a:r>
          </a:p>
          <a:p>
            <a:pPr lvl="0"/>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lvl="0"/>
            <a:r>
              <a:rPr lang="en-IN" dirty="0"/>
              <a:t>      {  </a:t>
            </a:r>
          </a:p>
          <a:p>
            <a:pPr lvl="0"/>
            <a:r>
              <a:rPr lang="en-IN" dirty="0"/>
              <a:t>          </a:t>
            </a:r>
            <a:r>
              <a:rPr lang="en-IN" b="1" dirty="0"/>
              <a:t>for</a:t>
            </a:r>
            <a:r>
              <a:rPr lang="en-IN" dirty="0"/>
              <a:t> (; ;)  </a:t>
            </a:r>
          </a:p>
          <a:p>
            <a:pPr lvl="0"/>
            <a:r>
              <a:rPr lang="en-IN" dirty="0"/>
              <a:t>          {  </a:t>
            </a:r>
          </a:p>
          <a:p>
            <a:pPr lvl="0"/>
            <a:r>
              <a:rPr lang="en-IN" dirty="0"/>
              <a:t>                  </a:t>
            </a:r>
            <a:r>
              <a:rPr lang="en-IN" dirty="0" err="1"/>
              <a:t>Console.WriteLine</a:t>
            </a:r>
            <a:r>
              <a:rPr lang="en-IN" dirty="0"/>
              <a:t>("Infinitive For Loop");  </a:t>
            </a:r>
          </a:p>
          <a:p>
            <a:pPr lvl="0"/>
            <a:r>
              <a:rPr lang="en-IN" dirty="0"/>
              <a:t>          }    </a:t>
            </a:r>
          </a:p>
          <a:p>
            <a:pPr lvl="0"/>
            <a:r>
              <a:rPr lang="en-IN" dirty="0"/>
              <a:t>      }  </a:t>
            </a:r>
          </a:p>
          <a:p>
            <a:pPr lvl="0"/>
            <a:r>
              <a:rPr lang="en-IN" dirty="0"/>
              <a:t> }  </a:t>
            </a:r>
          </a:p>
          <a:p>
            <a:endParaRPr lang="en-IN" dirty="0"/>
          </a:p>
        </p:txBody>
      </p:sp>
      <p:sp>
        <p:nvSpPr>
          <p:cNvPr id="4" name="TextBox 3"/>
          <p:cNvSpPr txBox="1"/>
          <p:nvPr/>
        </p:nvSpPr>
        <p:spPr>
          <a:xfrm>
            <a:off x="2770797" y="4293096"/>
            <a:ext cx="4825539" cy="2308324"/>
          </a:xfrm>
          <a:prstGeom prst="rect">
            <a:avLst/>
          </a:prstGeom>
          <a:noFill/>
        </p:spPr>
        <p:txBody>
          <a:bodyPr wrap="square" rtlCol="0">
            <a:spAutoFit/>
          </a:bodyPr>
          <a:lstStyle/>
          <a:p>
            <a:r>
              <a:rPr lang="en-IN" dirty="0"/>
              <a:t>Output:</a:t>
            </a:r>
          </a:p>
          <a:p>
            <a:r>
              <a:rPr lang="en-IN" dirty="0"/>
              <a:t>Infinitive For </a:t>
            </a:r>
            <a:r>
              <a:rPr lang="en-IN" dirty="0" err="1" smtClean="0"/>
              <a:t>LoopI</a:t>
            </a:r>
            <a:endParaRPr lang="en-IN" dirty="0" smtClean="0"/>
          </a:p>
          <a:p>
            <a:r>
              <a:rPr lang="en-IN" dirty="0" err="1" smtClean="0"/>
              <a:t>nfinitive</a:t>
            </a:r>
            <a:r>
              <a:rPr lang="en-IN" dirty="0" smtClean="0"/>
              <a:t> </a:t>
            </a:r>
            <a:r>
              <a:rPr lang="en-IN" dirty="0"/>
              <a:t>For </a:t>
            </a:r>
            <a:r>
              <a:rPr lang="en-IN" dirty="0" smtClean="0"/>
              <a:t>Loop</a:t>
            </a:r>
          </a:p>
          <a:p>
            <a:r>
              <a:rPr lang="en-IN" dirty="0" smtClean="0"/>
              <a:t>Infinitive </a:t>
            </a:r>
            <a:r>
              <a:rPr lang="en-IN" dirty="0"/>
              <a:t>For </a:t>
            </a:r>
            <a:r>
              <a:rPr lang="en-IN" dirty="0" smtClean="0"/>
              <a:t>Loop</a:t>
            </a:r>
          </a:p>
          <a:p>
            <a:r>
              <a:rPr lang="en-IN" dirty="0" smtClean="0"/>
              <a:t>Infinitive </a:t>
            </a:r>
            <a:r>
              <a:rPr lang="en-IN" dirty="0"/>
              <a:t>For </a:t>
            </a:r>
            <a:r>
              <a:rPr lang="en-IN" dirty="0" err="1" smtClean="0"/>
              <a:t>LoopI</a:t>
            </a:r>
            <a:endParaRPr lang="en-IN" dirty="0" smtClean="0"/>
          </a:p>
          <a:p>
            <a:r>
              <a:rPr lang="en-IN" dirty="0" err="1" smtClean="0"/>
              <a:t>nfinitive</a:t>
            </a:r>
            <a:r>
              <a:rPr lang="en-IN" dirty="0" smtClean="0"/>
              <a:t> </a:t>
            </a:r>
            <a:r>
              <a:rPr lang="en-IN" dirty="0"/>
              <a:t>For </a:t>
            </a:r>
            <a:r>
              <a:rPr lang="en-IN" dirty="0" smtClean="0"/>
              <a:t>Loop</a:t>
            </a:r>
          </a:p>
          <a:p>
            <a:r>
              <a:rPr lang="en-IN" dirty="0" err="1" smtClean="0"/>
              <a:t>ctrl+c</a:t>
            </a:r>
            <a:r>
              <a:rPr lang="en-IN" dirty="0" smtClean="0">
                <a:effectLst/>
              </a:rPr>
              <a:t> </a:t>
            </a:r>
            <a:r>
              <a:rPr lang="en-IN" dirty="0"/>
              <a:t> </a:t>
            </a:r>
          </a:p>
          <a:p>
            <a:endParaRPr lang="en-IN" dirty="0"/>
          </a:p>
        </p:txBody>
      </p:sp>
    </p:spTree>
    <p:extLst>
      <p:ext uri="{BB962C8B-B14F-4D97-AF65-F5344CB8AC3E}">
        <p14:creationId xmlns:p14="http://schemas.microsoft.com/office/powerpoint/2010/main" val="2108291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433" y="87015"/>
            <a:ext cx="2015295" cy="461665"/>
          </a:xfrm>
          <a:prstGeom prst="rect">
            <a:avLst/>
          </a:prstGeom>
        </p:spPr>
        <p:txBody>
          <a:bodyPr wrap="none">
            <a:spAutoFit/>
          </a:bodyPr>
          <a:lstStyle/>
          <a:p>
            <a:r>
              <a:rPr lang="en-IN" sz="2400" b="1" dirty="0"/>
              <a:t>C# While Loop</a:t>
            </a:r>
          </a:p>
        </p:txBody>
      </p:sp>
    </p:spTree>
    <p:extLst>
      <p:ext uri="{BB962C8B-B14F-4D97-AF65-F5344CB8AC3E}">
        <p14:creationId xmlns:p14="http://schemas.microsoft.com/office/powerpoint/2010/main" val="2108291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44624"/>
            <a:ext cx="1542410" cy="523220"/>
          </a:xfrm>
          <a:prstGeom prst="rect">
            <a:avLst/>
          </a:prstGeom>
        </p:spPr>
        <p:txBody>
          <a:bodyPr wrap="none">
            <a:spAutoFit/>
          </a:bodyPr>
          <a:lstStyle/>
          <a:p>
            <a:r>
              <a:rPr lang="en-IN" sz="2800" b="1" dirty="0"/>
              <a:t>C# if-else</a:t>
            </a:r>
          </a:p>
        </p:txBody>
      </p:sp>
      <p:sp>
        <p:nvSpPr>
          <p:cNvPr id="3" name="Rectangle 2"/>
          <p:cNvSpPr/>
          <p:nvPr/>
        </p:nvSpPr>
        <p:spPr>
          <a:xfrm>
            <a:off x="107504" y="548680"/>
            <a:ext cx="8928992" cy="2123658"/>
          </a:xfrm>
          <a:prstGeom prst="rect">
            <a:avLst/>
          </a:prstGeom>
        </p:spPr>
        <p:txBody>
          <a:bodyPr wrap="square">
            <a:spAutoFit/>
          </a:bodyPr>
          <a:lstStyle/>
          <a:p>
            <a:r>
              <a:rPr lang="en-IN" sz="2200" dirty="0"/>
              <a:t>In C# programming, the </a:t>
            </a:r>
            <a:r>
              <a:rPr lang="en-IN" sz="2200" i="1" dirty="0"/>
              <a:t>if statement</a:t>
            </a:r>
            <a:r>
              <a:rPr lang="en-IN" sz="2200" dirty="0"/>
              <a:t> is used to test the condition. There are various types of if statements in C#.</a:t>
            </a:r>
          </a:p>
          <a:p>
            <a:pPr marL="285750" lvl="0" indent="-285750">
              <a:buFont typeface="Arial" pitchFamily="34" charset="0"/>
              <a:buChar char="•"/>
            </a:pPr>
            <a:r>
              <a:rPr lang="en-IN" sz="2200" dirty="0"/>
              <a:t>if statement</a:t>
            </a:r>
          </a:p>
          <a:p>
            <a:pPr marL="285750" lvl="0" indent="-285750">
              <a:buFont typeface="Arial" pitchFamily="34" charset="0"/>
              <a:buChar char="•"/>
            </a:pPr>
            <a:r>
              <a:rPr lang="en-IN" sz="2200" dirty="0"/>
              <a:t>if-else statement</a:t>
            </a:r>
          </a:p>
          <a:p>
            <a:pPr marL="285750" lvl="0" indent="-285750">
              <a:buFont typeface="Arial" pitchFamily="34" charset="0"/>
              <a:buChar char="•"/>
            </a:pPr>
            <a:r>
              <a:rPr lang="en-IN" sz="2200" dirty="0"/>
              <a:t>nested if statement</a:t>
            </a:r>
          </a:p>
          <a:p>
            <a:pPr marL="285750" lvl="0" indent="-285750">
              <a:buFont typeface="Arial" pitchFamily="34" charset="0"/>
              <a:buChar char="•"/>
            </a:pPr>
            <a:r>
              <a:rPr lang="en-IN" sz="2200" dirty="0"/>
              <a:t>if-else-if ladder</a:t>
            </a:r>
          </a:p>
        </p:txBody>
      </p:sp>
      <p:sp>
        <p:nvSpPr>
          <p:cNvPr id="4" name="Rectangle 3"/>
          <p:cNvSpPr/>
          <p:nvPr/>
        </p:nvSpPr>
        <p:spPr>
          <a:xfrm>
            <a:off x="179512" y="2638073"/>
            <a:ext cx="2196692" cy="461665"/>
          </a:xfrm>
          <a:prstGeom prst="rect">
            <a:avLst/>
          </a:prstGeom>
        </p:spPr>
        <p:txBody>
          <a:bodyPr wrap="none">
            <a:spAutoFit/>
          </a:bodyPr>
          <a:lstStyle/>
          <a:p>
            <a:r>
              <a:rPr lang="en-IN" sz="2400" b="1" dirty="0"/>
              <a:t>C# IF Statement</a:t>
            </a:r>
          </a:p>
        </p:txBody>
      </p:sp>
      <p:sp>
        <p:nvSpPr>
          <p:cNvPr id="5" name="Rectangle 4"/>
          <p:cNvSpPr/>
          <p:nvPr/>
        </p:nvSpPr>
        <p:spPr>
          <a:xfrm>
            <a:off x="179512" y="3119477"/>
            <a:ext cx="4572000" cy="3477875"/>
          </a:xfrm>
          <a:prstGeom prst="rect">
            <a:avLst/>
          </a:prstGeom>
        </p:spPr>
        <p:txBody>
          <a:bodyPr>
            <a:spAutoFit/>
          </a:bodyPr>
          <a:lstStyle/>
          <a:p>
            <a:r>
              <a:rPr lang="en-IN" sz="2200" dirty="0">
                <a:latin typeface="Times New Roman" pitchFamily="18" charset="0"/>
                <a:cs typeface="Times New Roman" pitchFamily="18" charset="0"/>
              </a:rPr>
              <a:t>C# IF Statement</a:t>
            </a:r>
            <a:endParaRPr lang="en-IN" sz="2200" b="1" dirty="0">
              <a:latin typeface="Times New Roman" pitchFamily="18" charset="0"/>
              <a:cs typeface="Times New Roman" pitchFamily="18" charset="0"/>
            </a:endParaRPr>
          </a:p>
          <a:p>
            <a:r>
              <a:rPr lang="en-IN" sz="2200" dirty="0">
                <a:latin typeface="Times New Roman" pitchFamily="18" charset="0"/>
                <a:cs typeface="Times New Roman" pitchFamily="18" charset="0"/>
              </a:rPr>
              <a:t>The C# if statement tests the condition. It is executed if condition is true.</a:t>
            </a:r>
          </a:p>
          <a:p>
            <a:r>
              <a:rPr lang="en-IN" sz="2200" b="1" dirty="0">
                <a:latin typeface="Times New Roman" pitchFamily="18" charset="0"/>
                <a:cs typeface="Times New Roman" pitchFamily="18" charset="0"/>
              </a:rPr>
              <a:t>Syntax</a:t>
            </a:r>
            <a:endParaRPr lang="en-IN" sz="2200" dirty="0">
              <a:latin typeface="Times New Roman" pitchFamily="18" charset="0"/>
              <a:cs typeface="Times New Roman" pitchFamily="18" charset="0"/>
            </a:endParaRPr>
          </a:p>
          <a:p>
            <a:pPr lvl="0"/>
            <a:r>
              <a:rPr lang="en-IN" sz="2200" b="1" dirty="0">
                <a:latin typeface="Times New Roman" pitchFamily="18" charset="0"/>
                <a:cs typeface="Times New Roman" pitchFamily="18" charset="0"/>
              </a:rPr>
              <a:t>if</a:t>
            </a:r>
            <a:r>
              <a:rPr lang="en-IN" sz="2200" dirty="0">
                <a:latin typeface="Times New Roman" pitchFamily="18" charset="0"/>
                <a:cs typeface="Times New Roman" pitchFamily="18" charset="0"/>
              </a:rPr>
              <a:t>(condition){  </a:t>
            </a:r>
          </a:p>
          <a:p>
            <a:pPr lvl="0"/>
            <a:r>
              <a:rPr lang="en-IN" sz="2200" dirty="0">
                <a:latin typeface="Times New Roman" pitchFamily="18" charset="0"/>
                <a:cs typeface="Times New Roman" pitchFamily="18" charset="0"/>
              </a:rPr>
              <a:t>//code to be executed  </a:t>
            </a:r>
          </a:p>
          <a:p>
            <a:pPr lvl="0"/>
            <a:r>
              <a:rPr lang="en-IN" sz="2200" dirty="0">
                <a:latin typeface="Times New Roman" pitchFamily="18" charset="0"/>
                <a:cs typeface="Times New Roman" pitchFamily="18" charset="0"/>
              </a:rPr>
              <a:t>}  </a:t>
            </a:r>
          </a:p>
          <a:p>
            <a:pPr lvl="0"/>
            <a:r>
              <a:rPr lang="en-IN" sz="2200" b="1" dirty="0">
                <a:latin typeface="Times New Roman" pitchFamily="18" charset="0"/>
                <a:cs typeface="Times New Roman" pitchFamily="18" charset="0"/>
              </a:rPr>
              <a:t>if</a:t>
            </a:r>
            <a:r>
              <a:rPr lang="en-IN" sz="2200" dirty="0">
                <a:latin typeface="Times New Roman" pitchFamily="18" charset="0"/>
                <a:cs typeface="Times New Roman" pitchFamily="18" charset="0"/>
              </a:rPr>
              <a:t>(condition){  </a:t>
            </a:r>
          </a:p>
          <a:p>
            <a:pPr lvl="0"/>
            <a:r>
              <a:rPr lang="en-IN" sz="2200" dirty="0">
                <a:latin typeface="Times New Roman" pitchFamily="18" charset="0"/>
                <a:cs typeface="Times New Roman" pitchFamily="18" charset="0"/>
              </a:rPr>
              <a:t>//code to be executed  </a:t>
            </a:r>
          </a:p>
          <a:p>
            <a:pPr lvl="0"/>
            <a:r>
              <a:rPr lang="en-IN" sz="2200" dirty="0">
                <a:latin typeface="Times New Roman" pitchFamily="18" charset="0"/>
                <a:cs typeface="Times New Roman" pitchFamily="18" charset="0"/>
              </a:rPr>
              <a:t>}  </a:t>
            </a:r>
          </a:p>
        </p:txBody>
      </p:sp>
      <p:sp>
        <p:nvSpPr>
          <p:cNvPr id="7" name="TextBox 6"/>
          <p:cNvSpPr txBox="1"/>
          <p:nvPr/>
        </p:nvSpPr>
        <p:spPr>
          <a:xfrm>
            <a:off x="4751512" y="2720528"/>
            <a:ext cx="4284984" cy="4308872"/>
          </a:xfrm>
          <a:prstGeom prst="rect">
            <a:avLst/>
          </a:prstGeom>
          <a:noFill/>
        </p:spPr>
        <p:txBody>
          <a:bodyPr wrap="square" rtlCol="0">
            <a:spAutoFit/>
          </a:bodyPr>
          <a:lstStyle/>
          <a:p>
            <a:r>
              <a:rPr lang="en-IN" sz="2200" b="1" dirty="0"/>
              <a:t>C# If Example</a:t>
            </a:r>
          </a:p>
          <a:p>
            <a:pPr lvl="0"/>
            <a:r>
              <a:rPr lang="en-IN" dirty="0"/>
              <a:t>using System;      </a:t>
            </a:r>
          </a:p>
          <a:p>
            <a:pPr lvl="0"/>
            <a:r>
              <a:rPr lang="en-IN" b="1" dirty="0"/>
              <a:t>public</a:t>
            </a:r>
            <a:r>
              <a:rPr lang="en-IN" dirty="0"/>
              <a:t> </a:t>
            </a:r>
            <a:r>
              <a:rPr lang="en-IN" b="1" dirty="0"/>
              <a:t>class</a:t>
            </a:r>
            <a:r>
              <a:rPr lang="en-IN" dirty="0"/>
              <a:t> </a:t>
            </a:r>
            <a:r>
              <a:rPr lang="en-IN" dirty="0" err="1"/>
              <a:t>IfExample</a:t>
            </a:r>
            <a:r>
              <a:rPr lang="en-IN" dirty="0"/>
              <a:t>  </a:t>
            </a:r>
          </a:p>
          <a:p>
            <a:pPr lvl="0"/>
            <a:r>
              <a:rPr lang="en-IN" dirty="0"/>
              <a:t>    {  </a:t>
            </a:r>
          </a:p>
          <a:p>
            <a:pPr lvl="0"/>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lvl="0"/>
            <a:r>
              <a:rPr lang="en-IN" dirty="0"/>
              <a:t>        {  </a:t>
            </a:r>
          </a:p>
          <a:p>
            <a:pPr lvl="0"/>
            <a:r>
              <a:rPr lang="en-IN" dirty="0"/>
              <a:t>            </a:t>
            </a:r>
            <a:r>
              <a:rPr lang="en-IN" b="1" dirty="0" err="1"/>
              <a:t>int</a:t>
            </a:r>
            <a:r>
              <a:rPr lang="en-IN" dirty="0"/>
              <a:t> </a:t>
            </a:r>
            <a:r>
              <a:rPr lang="en-IN" dirty="0" err="1"/>
              <a:t>num</a:t>
            </a:r>
            <a:r>
              <a:rPr lang="en-IN" dirty="0"/>
              <a:t> = 10;  </a:t>
            </a:r>
          </a:p>
          <a:p>
            <a:pPr lvl="0"/>
            <a:r>
              <a:rPr lang="en-IN" dirty="0"/>
              <a:t>            </a:t>
            </a:r>
            <a:r>
              <a:rPr lang="en-IN" b="1" dirty="0"/>
              <a:t>if</a:t>
            </a:r>
            <a:r>
              <a:rPr lang="en-IN" dirty="0"/>
              <a:t> (</a:t>
            </a:r>
            <a:r>
              <a:rPr lang="en-IN" dirty="0" err="1"/>
              <a:t>num</a:t>
            </a:r>
            <a:r>
              <a:rPr lang="en-IN" dirty="0"/>
              <a:t> % 2 == 0)  </a:t>
            </a:r>
          </a:p>
          <a:p>
            <a:pPr lvl="0"/>
            <a:r>
              <a:rPr lang="en-IN" dirty="0"/>
              <a:t>            {  </a:t>
            </a:r>
          </a:p>
          <a:p>
            <a:pPr lvl="0"/>
            <a:r>
              <a:rPr lang="en-IN" dirty="0"/>
              <a:t>                </a:t>
            </a:r>
            <a:r>
              <a:rPr lang="en-IN" dirty="0" err="1"/>
              <a:t>Console.WriteLine</a:t>
            </a:r>
            <a:r>
              <a:rPr lang="en-IN" dirty="0"/>
              <a:t>("It is even number");  </a:t>
            </a:r>
          </a:p>
          <a:p>
            <a:pPr lvl="0"/>
            <a:r>
              <a:rPr lang="en-IN" dirty="0"/>
              <a:t>            }  </a:t>
            </a:r>
          </a:p>
          <a:p>
            <a:pPr lvl="0"/>
            <a:r>
              <a:rPr lang="en-IN" dirty="0"/>
              <a:t>              </a:t>
            </a:r>
          </a:p>
          <a:p>
            <a:pPr lvl="0"/>
            <a:r>
              <a:rPr lang="en-IN" dirty="0"/>
              <a:t>        }  </a:t>
            </a:r>
            <a:r>
              <a:rPr lang="en-IN" dirty="0" smtClean="0"/>
              <a:t>} </a:t>
            </a:r>
            <a:r>
              <a:rPr lang="en-IN" dirty="0" err="1" smtClean="0"/>
              <a:t>output:</a:t>
            </a:r>
            <a:r>
              <a:rPr lang="en-IN" dirty="0" err="1"/>
              <a:t>It</a:t>
            </a:r>
            <a:r>
              <a:rPr lang="en-IN" dirty="0"/>
              <a:t> is even number</a:t>
            </a:r>
          </a:p>
          <a:p>
            <a:endParaRPr lang="en-IN" dirty="0"/>
          </a:p>
        </p:txBody>
      </p:sp>
    </p:spTree>
    <p:extLst>
      <p:ext uri="{BB962C8B-B14F-4D97-AF65-F5344CB8AC3E}">
        <p14:creationId xmlns:p14="http://schemas.microsoft.com/office/powerpoint/2010/main" val="2108291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9512" y="159023"/>
            <a:ext cx="2801023" cy="461665"/>
          </a:xfrm>
          <a:prstGeom prst="rect">
            <a:avLst/>
          </a:prstGeom>
        </p:spPr>
        <p:txBody>
          <a:bodyPr wrap="none">
            <a:spAutoFit/>
          </a:bodyPr>
          <a:lstStyle/>
          <a:p>
            <a:r>
              <a:rPr lang="en-IN" sz="2400" b="1" dirty="0"/>
              <a:t>C# IF-else Statement</a:t>
            </a:r>
          </a:p>
        </p:txBody>
      </p:sp>
      <p:sp>
        <p:nvSpPr>
          <p:cNvPr id="6" name="Rectangle 5"/>
          <p:cNvSpPr/>
          <p:nvPr/>
        </p:nvSpPr>
        <p:spPr>
          <a:xfrm>
            <a:off x="216024" y="620688"/>
            <a:ext cx="4572000" cy="1569660"/>
          </a:xfrm>
          <a:prstGeom prst="rect">
            <a:avLst/>
          </a:prstGeom>
        </p:spPr>
        <p:txBody>
          <a:bodyPr>
            <a:spAutoFit/>
          </a:bodyPr>
          <a:lstStyle/>
          <a:p>
            <a:r>
              <a:rPr lang="en-IN" sz="1600" b="1" dirty="0"/>
              <a:t>Syntax:	</a:t>
            </a:r>
            <a:endParaRPr lang="en-IN" sz="1600" dirty="0"/>
          </a:p>
          <a:p>
            <a:pPr lvl="0"/>
            <a:r>
              <a:rPr lang="en-IN" sz="1600" b="1" dirty="0"/>
              <a:t>if</a:t>
            </a:r>
            <a:r>
              <a:rPr lang="en-IN" sz="1600" dirty="0"/>
              <a:t>(condition){  </a:t>
            </a:r>
          </a:p>
          <a:p>
            <a:pPr lvl="0"/>
            <a:r>
              <a:rPr lang="en-IN" sz="1600" dirty="0"/>
              <a:t>//code if condition is true  </a:t>
            </a:r>
          </a:p>
          <a:p>
            <a:pPr lvl="0"/>
            <a:r>
              <a:rPr lang="en-IN" sz="1600" dirty="0"/>
              <a:t>}</a:t>
            </a:r>
            <a:r>
              <a:rPr lang="en-IN" sz="1600" b="1" dirty="0"/>
              <a:t>else</a:t>
            </a:r>
            <a:r>
              <a:rPr lang="en-IN" sz="1600" dirty="0"/>
              <a:t>{  </a:t>
            </a:r>
          </a:p>
          <a:p>
            <a:pPr lvl="0"/>
            <a:r>
              <a:rPr lang="en-IN" sz="1600" dirty="0"/>
              <a:t>//code if condition is false  </a:t>
            </a:r>
          </a:p>
          <a:p>
            <a:pPr lvl="0"/>
            <a:r>
              <a:rPr lang="en-IN" sz="1600" dirty="0"/>
              <a:t>}  </a:t>
            </a:r>
          </a:p>
        </p:txBody>
      </p:sp>
      <p:sp>
        <p:nvSpPr>
          <p:cNvPr id="7" name="Rectangle 6"/>
          <p:cNvSpPr/>
          <p:nvPr/>
        </p:nvSpPr>
        <p:spPr>
          <a:xfrm>
            <a:off x="35496" y="2132856"/>
            <a:ext cx="8770524" cy="646331"/>
          </a:xfrm>
          <a:prstGeom prst="rect">
            <a:avLst/>
          </a:prstGeom>
        </p:spPr>
        <p:txBody>
          <a:bodyPr wrap="square">
            <a:spAutoFit/>
          </a:bodyPr>
          <a:lstStyle/>
          <a:p>
            <a:r>
              <a:rPr lang="en-IN" dirty="0"/>
              <a:t>The C# if-else statement also tests the condition. It executes the </a:t>
            </a:r>
            <a:r>
              <a:rPr lang="en-IN" i="1" dirty="0"/>
              <a:t>if block</a:t>
            </a:r>
            <a:r>
              <a:rPr lang="en-IN" dirty="0"/>
              <a:t> if condition is true otherwise </a:t>
            </a:r>
            <a:r>
              <a:rPr lang="en-IN" i="1" dirty="0"/>
              <a:t>else block</a:t>
            </a:r>
            <a:r>
              <a:rPr lang="en-IN" dirty="0"/>
              <a:t> is executed.</a:t>
            </a:r>
          </a:p>
        </p:txBody>
      </p:sp>
      <p:sp>
        <p:nvSpPr>
          <p:cNvPr id="9" name="TextBox 8"/>
          <p:cNvSpPr txBox="1"/>
          <p:nvPr/>
        </p:nvSpPr>
        <p:spPr>
          <a:xfrm>
            <a:off x="216024" y="2754208"/>
            <a:ext cx="8532440" cy="3416320"/>
          </a:xfrm>
          <a:prstGeom prst="rect">
            <a:avLst/>
          </a:prstGeom>
          <a:noFill/>
        </p:spPr>
        <p:txBody>
          <a:bodyPr wrap="square" rtlCol="0">
            <a:spAutoFit/>
          </a:bodyPr>
          <a:lstStyle/>
          <a:p>
            <a:r>
              <a:rPr lang="en-IN" sz="2000" b="1" dirty="0"/>
              <a:t>C# If-else Example</a:t>
            </a:r>
          </a:p>
          <a:p>
            <a:pPr lvl="0"/>
            <a:r>
              <a:rPr lang="en-IN" dirty="0"/>
              <a:t>using System;      </a:t>
            </a:r>
          </a:p>
          <a:p>
            <a:pPr lvl="0"/>
            <a:r>
              <a:rPr lang="en-IN" b="1" dirty="0"/>
              <a:t>public</a:t>
            </a:r>
            <a:r>
              <a:rPr lang="en-IN" dirty="0"/>
              <a:t> </a:t>
            </a:r>
            <a:r>
              <a:rPr lang="en-IN" b="1" dirty="0"/>
              <a:t>class</a:t>
            </a:r>
            <a:r>
              <a:rPr lang="en-IN" dirty="0"/>
              <a:t> </a:t>
            </a:r>
            <a:r>
              <a:rPr lang="en-IN" dirty="0" err="1"/>
              <a:t>IfExample</a:t>
            </a:r>
            <a:r>
              <a:rPr lang="en-IN" dirty="0"/>
              <a:t>  </a:t>
            </a:r>
          </a:p>
          <a:p>
            <a:pPr lvl="0"/>
            <a:r>
              <a:rPr lang="en-IN" dirty="0"/>
              <a:t>    {  </a:t>
            </a:r>
          </a:p>
          <a:p>
            <a:pPr lvl="0"/>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lvl="0"/>
            <a:r>
              <a:rPr lang="en-IN" dirty="0"/>
              <a:t>        {  </a:t>
            </a:r>
          </a:p>
          <a:p>
            <a:pPr lvl="0"/>
            <a:r>
              <a:rPr lang="en-IN" dirty="0"/>
              <a:t>            </a:t>
            </a:r>
            <a:r>
              <a:rPr lang="en-IN" b="1" dirty="0" err="1"/>
              <a:t>int</a:t>
            </a:r>
            <a:r>
              <a:rPr lang="en-IN" dirty="0"/>
              <a:t> </a:t>
            </a:r>
            <a:r>
              <a:rPr lang="en-IN" dirty="0" err="1"/>
              <a:t>num</a:t>
            </a:r>
            <a:r>
              <a:rPr lang="en-IN" dirty="0"/>
              <a:t> = 11;  </a:t>
            </a:r>
          </a:p>
          <a:p>
            <a:pPr lvl="0"/>
            <a:r>
              <a:rPr lang="en-IN" dirty="0"/>
              <a:t>            </a:t>
            </a:r>
            <a:r>
              <a:rPr lang="en-IN" b="1" dirty="0"/>
              <a:t>if</a:t>
            </a:r>
            <a:r>
              <a:rPr lang="en-IN" dirty="0"/>
              <a:t> (</a:t>
            </a:r>
            <a:r>
              <a:rPr lang="en-IN" dirty="0" err="1"/>
              <a:t>num</a:t>
            </a:r>
            <a:r>
              <a:rPr lang="en-IN" dirty="0"/>
              <a:t> % 2 == 0)  </a:t>
            </a:r>
          </a:p>
          <a:p>
            <a:pPr lvl="0"/>
            <a:r>
              <a:rPr lang="en-IN" dirty="0"/>
              <a:t>            {  </a:t>
            </a:r>
            <a:r>
              <a:rPr lang="en-IN" dirty="0" err="1" smtClean="0"/>
              <a:t>Console.WriteLine</a:t>
            </a:r>
            <a:r>
              <a:rPr lang="en-IN" dirty="0"/>
              <a:t>("It is even number");  </a:t>
            </a:r>
            <a:r>
              <a:rPr lang="en-IN" dirty="0" smtClean="0"/>
              <a:t>}</a:t>
            </a:r>
            <a:r>
              <a:rPr lang="en-IN" dirty="0"/>
              <a:t>  </a:t>
            </a:r>
          </a:p>
          <a:p>
            <a:pPr lvl="0"/>
            <a:r>
              <a:rPr lang="en-IN" dirty="0"/>
              <a:t>            </a:t>
            </a:r>
            <a:r>
              <a:rPr lang="en-IN" b="1" dirty="0"/>
              <a:t>else</a:t>
            </a:r>
            <a:r>
              <a:rPr lang="en-IN" dirty="0"/>
              <a:t>  </a:t>
            </a:r>
          </a:p>
          <a:p>
            <a:pPr lvl="0"/>
            <a:r>
              <a:rPr lang="en-IN" dirty="0"/>
              <a:t>            {  </a:t>
            </a:r>
            <a:r>
              <a:rPr lang="en-IN" dirty="0" err="1" smtClean="0"/>
              <a:t>Console.WriteLine</a:t>
            </a:r>
            <a:r>
              <a:rPr lang="en-IN" dirty="0"/>
              <a:t>("It is odd number"); </a:t>
            </a:r>
            <a:r>
              <a:rPr lang="en-IN" dirty="0" smtClean="0"/>
              <a:t>}</a:t>
            </a:r>
            <a:r>
              <a:rPr lang="en-IN" dirty="0"/>
              <a:t>  }  </a:t>
            </a:r>
            <a:r>
              <a:rPr lang="en-IN" dirty="0" smtClean="0"/>
              <a:t>}</a:t>
            </a:r>
            <a:r>
              <a:rPr lang="en-IN" dirty="0"/>
              <a:t>  </a:t>
            </a:r>
          </a:p>
          <a:p>
            <a:endParaRPr lang="en-IN" dirty="0"/>
          </a:p>
        </p:txBody>
      </p:sp>
      <p:sp>
        <p:nvSpPr>
          <p:cNvPr id="11" name="TextBox 10"/>
          <p:cNvSpPr txBox="1"/>
          <p:nvPr/>
        </p:nvSpPr>
        <p:spPr>
          <a:xfrm>
            <a:off x="395536" y="5949280"/>
            <a:ext cx="4608512" cy="646331"/>
          </a:xfrm>
          <a:prstGeom prst="rect">
            <a:avLst/>
          </a:prstGeom>
          <a:noFill/>
        </p:spPr>
        <p:txBody>
          <a:bodyPr wrap="square" rtlCol="0">
            <a:spAutoFit/>
          </a:bodyPr>
          <a:lstStyle/>
          <a:p>
            <a:r>
              <a:rPr lang="en-IN" dirty="0"/>
              <a:t>Output:	</a:t>
            </a:r>
          </a:p>
          <a:p>
            <a:r>
              <a:rPr lang="en-IN" dirty="0"/>
              <a:t>It is odd number</a:t>
            </a:r>
          </a:p>
        </p:txBody>
      </p:sp>
    </p:spTree>
    <p:extLst>
      <p:ext uri="{BB962C8B-B14F-4D97-AF65-F5344CB8AC3E}">
        <p14:creationId xmlns:p14="http://schemas.microsoft.com/office/powerpoint/2010/main" val="2108291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27384"/>
            <a:ext cx="4871975" cy="430887"/>
          </a:xfrm>
          <a:prstGeom prst="rect">
            <a:avLst/>
          </a:prstGeom>
        </p:spPr>
        <p:txBody>
          <a:bodyPr wrap="none">
            <a:spAutoFit/>
          </a:bodyPr>
          <a:lstStyle/>
          <a:p>
            <a:r>
              <a:rPr lang="en-IN" sz="2200" b="1" dirty="0"/>
              <a:t>C# If-else Example: with input from user</a:t>
            </a:r>
          </a:p>
        </p:txBody>
      </p:sp>
      <p:sp>
        <p:nvSpPr>
          <p:cNvPr id="3" name="Rectangle 2"/>
          <p:cNvSpPr/>
          <p:nvPr/>
        </p:nvSpPr>
        <p:spPr>
          <a:xfrm>
            <a:off x="35496" y="404664"/>
            <a:ext cx="8784976" cy="1015663"/>
          </a:xfrm>
          <a:prstGeom prst="rect">
            <a:avLst/>
          </a:prstGeom>
        </p:spPr>
        <p:txBody>
          <a:bodyPr wrap="square">
            <a:spAutoFit/>
          </a:bodyPr>
          <a:lstStyle/>
          <a:p>
            <a:pPr algn="just"/>
            <a:r>
              <a:rPr lang="en-IN" sz="2000" dirty="0"/>
              <a:t>In this example, we are getting input from the user using </a:t>
            </a:r>
            <a:r>
              <a:rPr lang="en-IN" sz="2000" b="1" dirty="0" err="1"/>
              <a:t>Console.ReadLine</a:t>
            </a:r>
            <a:r>
              <a:rPr lang="en-IN" sz="2000" b="1" dirty="0"/>
              <a:t>()</a:t>
            </a:r>
            <a:r>
              <a:rPr lang="en-IN" sz="2000" dirty="0"/>
              <a:t> method. It returns string. For numeric value, you need to convert it into </a:t>
            </a:r>
            <a:r>
              <a:rPr lang="en-IN" sz="2000" dirty="0" err="1"/>
              <a:t>int</a:t>
            </a:r>
            <a:r>
              <a:rPr lang="en-IN" sz="2000" dirty="0"/>
              <a:t> using </a:t>
            </a:r>
            <a:r>
              <a:rPr lang="en-IN" sz="2000" b="1" dirty="0"/>
              <a:t>Convert.ToInt32()</a:t>
            </a:r>
            <a:r>
              <a:rPr lang="en-IN" sz="2000" dirty="0"/>
              <a:t> method.</a:t>
            </a:r>
          </a:p>
        </p:txBody>
      </p:sp>
      <p:sp>
        <p:nvSpPr>
          <p:cNvPr id="4" name="TextBox 3"/>
          <p:cNvSpPr txBox="1"/>
          <p:nvPr/>
        </p:nvSpPr>
        <p:spPr>
          <a:xfrm>
            <a:off x="107504" y="1412776"/>
            <a:ext cx="8928992" cy="4401205"/>
          </a:xfrm>
          <a:prstGeom prst="rect">
            <a:avLst/>
          </a:prstGeom>
          <a:noFill/>
        </p:spPr>
        <p:txBody>
          <a:bodyPr wrap="square" rtlCol="0">
            <a:spAutoFit/>
          </a:bodyPr>
          <a:lstStyle/>
          <a:p>
            <a:pPr lvl="0"/>
            <a:r>
              <a:rPr lang="en-IN" sz="2000" dirty="0"/>
              <a:t>using System;      </a:t>
            </a:r>
          </a:p>
          <a:p>
            <a:pPr lvl="0"/>
            <a:r>
              <a:rPr lang="en-IN" sz="2000" b="1" dirty="0"/>
              <a:t>public</a:t>
            </a:r>
            <a:r>
              <a:rPr lang="en-IN" sz="2000" dirty="0"/>
              <a:t> </a:t>
            </a:r>
            <a:r>
              <a:rPr lang="en-IN" sz="2000" b="1" dirty="0"/>
              <a:t>class</a:t>
            </a:r>
            <a:r>
              <a:rPr lang="en-IN" sz="2000" dirty="0"/>
              <a:t> </a:t>
            </a:r>
            <a:r>
              <a:rPr lang="en-IN" sz="2000" dirty="0" err="1"/>
              <a:t>IfExample</a:t>
            </a:r>
            <a:r>
              <a:rPr lang="en-IN" sz="2000" dirty="0"/>
              <a:t>  </a:t>
            </a:r>
          </a:p>
          <a:p>
            <a:pPr lvl="0"/>
            <a:r>
              <a:rPr lang="en-IN" sz="2000" dirty="0"/>
              <a:t>    {  </a:t>
            </a:r>
          </a:p>
          <a:p>
            <a:pPr lvl="0"/>
            <a:r>
              <a:rPr lang="en-IN" sz="2000" dirty="0"/>
              <a:t>       </a:t>
            </a:r>
            <a:r>
              <a:rPr lang="en-IN" sz="2000" b="1" dirty="0"/>
              <a:t>public</a:t>
            </a:r>
            <a:r>
              <a:rPr lang="en-IN" sz="2000" dirty="0"/>
              <a:t> </a:t>
            </a:r>
            <a:r>
              <a:rPr lang="en-IN" sz="2000" b="1" dirty="0"/>
              <a:t>static</a:t>
            </a:r>
            <a:r>
              <a:rPr lang="en-IN" sz="2000" dirty="0"/>
              <a:t> </a:t>
            </a:r>
            <a:r>
              <a:rPr lang="en-IN" sz="2000" b="1" dirty="0"/>
              <a:t>void</a:t>
            </a:r>
            <a:r>
              <a:rPr lang="en-IN" sz="2000" dirty="0"/>
              <a:t> Main(string[] </a:t>
            </a:r>
            <a:r>
              <a:rPr lang="en-IN" sz="2000" dirty="0" err="1"/>
              <a:t>args</a:t>
            </a:r>
            <a:r>
              <a:rPr lang="en-IN" sz="2000" dirty="0"/>
              <a:t>)  </a:t>
            </a:r>
          </a:p>
          <a:p>
            <a:pPr lvl="0"/>
            <a:r>
              <a:rPr lang="en-IN" sz="2000" dirty="0"/>
              <a:t>        {  </a:t>
            </a:r>
          </a:p>
          <a:p>
            <a:pPr lvl="0"/>
            <a:r>
              <a:rPr lang="en-IN" sz="2000" dirty="0"/>
              <a:t>            </a:t>
            </a:r>
            <a:r>
              <a:rPr lang="en-IN" sz="2000" dirty="0" err="1"/>
              <a:t>Console.WriteLine</a:t>
            </a:r>
            <a:r>
              <a:rPr lang="en-IN" sz="2000" dirty="0"/>
              <a:t>("Enter a number:");  </a:t>
            </a:r>
          </a:p>
          <a:p>
            <a:pPr lvl="0"/>
            <a:r>
              <a:rPr lang="en-IN" sz="2000" dirty="0"/>
              <a:t>            </a:t>
            </a:r>
            <a:r>
              <a:rPr lang="en-IN" sz="2000" b="1" dirty="0" err="1"/>
              <a:t>int</a:t>
            </a:r>
            <a:r>
              <a:rPr lang="en-IN" sz="2000" dirty="0"/>
              <a:t> </a:t>
            </a:r>
            <a:r>
              <a:rPr lang="en-IN" sz="2000" dirty="0" err="1"/>
              <a:t>num</a:t>
            </a:r>
            <a:r>
              <a:rPr lang="en-IN" sz="2000" dirty="0"/>
              <a:t> = Convert.ToInt32(</a:t>
            </a:r>
            <a:r>
              <a:rPr lang="en-IN" sz="2000" dirty="0" err="1"/>
              <a:t>Console.ReadLine</a:t>
            </a:r>
            <a:r>
              <a:rPr lang="en-IN" sz="2000" dirty="0"/>
              <a:t>());  </a:t>
            </a:r>
          </a:p>
          <a:p>
            <a:pPr lvl="0"/>
            <a:r>
              <a:rPr lang="en-IN" sz="2000" dirty="0"/>
              <a:t>  </a:t>
            </a:r>
            <a:r>
              <a:rPr lang="en-IN" sz="2000" dirty="0" smtClean="0"/>
              <a:t>          </a:t>
            </a:r>
            <a:r>
              <a:rPr lang="en-IN" sz="2000" dirty="0"/>
              <a:t> </a:t>
            </a:r>
            <a:r>
              <a:rPr lang="en-IN" sz="2000" b="1" dirty="0"/>
              <a:t>if</a:t>
            </a:r>
            <a:r>
              <a:rPr lang="en-IN" sz="2000" dirty="0"/>
              <a:t> (</a:t>
            </a:r>
            <a:r>
              <a:rPr lang="en-IN" sz="2000" dirty="0" err="1"/>
              <a:t>num</a:t>
            </a:r>
            <a:r>
              <a:rPr lang="en-IN" sz="2000" dirty="0"/>
              <a:t> % 2 == 0)  </a:t>
            </a:r>
          </a:p>
          <a:p>
            <a:pPr lvl="0"/>
            <a:r>
              <a:rPr lang="en-IN" sz="2000" dirty="0"/>
              <a:t>            {  </a:t>
            </a:r>
            <a:r>
              <a:rPr lang="en-IN" sz="2000" dirty="0" err="1" smtClean="0"/>
              <a:t>Console.WriteLine</a:t>
            </a:r>
            <a:r>
              <a:rPr lang="en-IN" sz="2000" dirty="0"/>
              <a:t>("It is even number");   }  </a:t>
            </a:r>
          </a:p>
          <a:p>
            <a:pPr lvl="0"/>
            <a:r>
              <a:rPr lang="en-IN" sz="2000" dirty="0"/>
              <a:t>            </a:t>
            </a:r>
            <a:r>
              <a:rPr lang="en-IN" sz="2000" b="1" dirty="0"/>
              <a:t>else</a:t>
            </a:r>
            <a:r>
              <a:rPr lang="en-IN" sz="2000" dirty="0"/>
              <a:t>  </a:t>
            </a:r>
          </a:p>
          <a:p>
            <a:pPr lvl="0"/>
            <a:r>
              <a:rPr lang="en-IN" sz="2000" dirty="0"/>
              <a:t>            {  </a:t>
            </a:r>
            <a:r>
              <a:rPr lang="en-IN" sz="2000" dirty="0" err="1" smtClean="0"/>
              <a:t>Console.WriteLine</a:t>
            </a:r>
            <a:r>
              <a:rPr lang="en-IN" sz="2000" dirty="0"/>
              <a:t>("It is odd number"); </a:t>
            </a:r>
            <a:r>
              <a:rPr lang="en-IN" sz="2000" dirty="0" smtClean="0"/>
              <a:t>  }  </a:t>
            </a:r>
            <a:r>
              <a:rPr lang="en-IN" sz="2000" dirty="0"/>
              <a:t> }   }  </a:t>
            </a:r>
          </a:p>
          <a:p>
            <a:r>
              <a:rPr lang="en-IN" sz="2000" dirty="0"/>
              <a:t>Output:</a:t>
            </a:r>
          </a:p>
          <a:p>
            <a:r>
              <a:rPr lang="en-IN" sz="2000" dirty="0"/>
              <a:t>Enter a number:11It is odd number</a:t>
            </a:r>
            <a:r>
              <a:rPr lang="en-IN" sz="2000" dirty="0" smtClean="0">
                <a:effectLst/>
              </a:rPr>
              <a:t> </a:t>
            </a:r>
            <a:r>
              <a:rPr lang="en-IN" sz="2000" dirty="0"/>
              <a:t>Output:</a:t>
            </a:r>
          </a:p>
          <a:p>
            <a:r>
              <a:rPr lang="en-IN" sz="2000" dirty="0"/>
              <a:t>Enter a number:12It is even number</a:t>
            </a:r>
          </a:p>
        </p:txBody>
      </p:sp>
    </p:spTree>
    <p:extLst>
      <p:ext uri="{BB962C8B-B14F-4D97-AF65-F5344CB8AC3E}">
        <p14:creationId xmlns:p14="http://schemas.microsoft.com/office/powerpoint/2010/main" val="2108291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96" y="-27384"/>
            <a:ext cx="3643690" cy="430887"/>
          </a:xfrm>
          <a:prstGeom prst="rect">
            <a:avLst/>
          </a:prstGeom>
        </p:spPr>
        <p:txBody>
          <a:bodyPr wrap="none">
            <a:spAutoFit/>
          </a:bodyPr>
          <a:lstStyle/>
          <a:p>
            <a:r>
              <a:rPr lang="en-IN" sz="2200" b="1" dirty="0"/>
              <a:t>C# IF-else-if ladder Statement</a:t>
            </a:r>
          </a:p>
        </p:txBody>
      </p:sp>
      <p:sp>
        <p:nvSpPr>
          <p:cNvPr id="3" name="TextBox 2"/>
          <p:cNvSpPr txBox="1"/>
          <p:nvPr/>
        </p:nvSpPr>
        <p:spPr>
          <a:xfrm>
            <a:off x="35496" y="332656"/>
            <a:ext cx="9001000" cy="5447645"/>
          </a:xfrm>
          <a:prstGeom prst="rect">
            <a:avLst/>
          </a:prstGeom>
          <a:noFill/>
        </p:spPr>
        <p:txBody>
          <a:bodyPr wrap="square" rtlCol="0">
            <a:spAutoFit/>
          </a:bodyPr>
          <a:lstStyle/>
          <a:p>
            <a:r>
              <a:rPr lang="en-IN" sz="2200" dirty="0"/>
              <a:t>The C# if-else-if ladder statement executes one condition from multiple statements.</a:t>
            </a:r>
          </a:p>
          <a:p>
            <a:r>
              <a:rPr lang="en-IN" sz="2200" b="1" dirty="0"/>
              <a:t>Syntax:</a:t>
            </a:r>
            <a:endParaRPr lang="en-IN" sz="2200" dirty="0"/>
          </a:p>
          <a:p>
            <a:pPr lvl="0"/>
            <a:r>
              <a:rPr lang="en-IN" sz="2200" b="1" dirty="0"/>
              <a:t>if</a:t>
            </a:r>
            <a:r>
              <a:rPr lang="en-IN" sz="2200" dirty="0"/>
              <a:t>(condition1){  </a:t>
            </a:r>
          </a:p>
          <a:p>
            <a:pPr lvl="0"/>
            <a:r>
              <a:rPr lang="en-IN" sz="2200" dirty="0"/>
              <a:t>//code to be executed if condition1 is true  </a:t>
            </a:r>
          </a:p>
          <a:p>
            <a:pPr lvl="0"/>
            <a:r>
              <a:rPr lang="en-IN" sz="2200" dirty="0"/>
              <a:t>}</a:t>
            </a:r>
            <a:r>
              <a:rPr lang="en-IN" sz="2200" b="1" dirty="0"/>
              <a:t>else</a:t>
            </a:r>
            <a:r>
              <a:rPr lang="en-IN" sz="2200" dirty="0"/>
              <a:t> </a:t>
            </a:r>
            <a:r>
              <a:rPr lang="en-IN" sz="2200" b="1" dirty="0"/>
              <a:t>if</a:t>
            </a:r>
            <a:r>
              <a:rPr lang="en-IN" sz="2200" dirty="0"/>
              <a:t>(condition2){  </a:t>
            </a:r>
          </a:p>
          <a:p>
            <a:pPr lvl="0"/>
            <a:r>
              <a:rPr lang="en-IN" sz="2200" dirty="0"/>
              <a:t>//code to be executed if condition2 is true  </a:t>
            </a:r>
          </a:p>
          <a:p>
            <a:pPr lvl="0"/>
            <a:r>
              <a:rPr lang="en-IN" sz="2200" dirty="0"/>
              <a:t>}  </a:t>
            </a:r>
          </a:p>
          <a:p>
            <a:pPr lvl="0"/>
            <a:r>
              <a:rPr lang="en-IN" sz="2200" b="1" dirty="0"/>
              <a:t>else</a:t>
            </a:r>
            <a:r>
              <a:rPr lang="en-IN" sz="2200" dirty="0"/>
              <a:t> </a:t>
            </a:r>
            <a:r>
              <a:rPr lang="en-IN" sz="2200" b="1" dirty="0"/>
              <a:t>if</a:t>
            </a:r>
            <a:r>
              <a:rPr lang="en-IN" sz="2200" dirty="0"/>
              <a:t>(condition3){  </a:t>
            </a:r>
          </a:p>
          <a:p>
            <a:pPr lvl="0"/>
            <a:r>
              <a:rPr lang="en-IN" sz="2200" dirty="0"/>
              <a:t>//code to be executed if condition3 is true  </a:t>
            </a:r>
          </a:p>
          <a:p>
            <a:pPr lvl="0"/>
            <a:r>
              <a:rPr lang="en-IN" sz="2200" dirty="0"/>
              <a:t>}  </a:t>
            </a:r>
          </a:p>
          <a:p>
            <a:pPr lvl="0"/>
            <a:r>
              <a:rPr lang="en-IN" sz="2200" dirty="0"/>
              <a:t>...  </a:t>
            </a:r>
          </a:p>
          <a:p>
            <a:pPr lvl="0"/>
            <a:r>
              <a:rPr lang="en-IN" sz="2200" b="1" dirty="0"/>
              <a:t>else</a:t>
            </a:r>
            <a:r>
              <a:rPr lang="en-IN" sz="2200" dirty="0"/>
              <a:t>{  </a:t>
            </a:r>
          </a:p>
          <a:p>
            <a:pPr lvl="0"/>
            <a:r>
              <a:rPr lang="en-IN" sz="2200" dirty="0"/>
              <a:t>//code to be executed if all the conditions are false  </a:t>
            </a:r>
          </a:p>
          <a:p>
            <a:pPr lvl="0"/>
            <a:r>
              <a:rPr lang="en-IN" sz="2200" dirty="0"/>
              <a:t>}  </a:t>
            </a:r>
          </a:p>
          <a:p>
            <a:endParaRPr lang="en-IN" dirty="0"/>
          </a:p>
        </p:txBody>
      </p:sp>
    </p:spTree>
    <p:extLst>
      <p:ext uri="{BB962C8B-B14F-4D97-AF65-F5344CB8AC3E}">
        <p14:creationId xmlns:p14="http://schemas.microsoft.com/office/powerpoint/2010/main" val="2108291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27384"/>
            <a:ext cx="8928992" cy="7109639"/>
          </a:xfrm>
          <a:prstGeom prst="rect">
            <a:avLst/>
          </a:prstGeom>
          <a:noFill/>
        </p:spPr>
        <p:txBody>
          <a:bodyPr wrap="square" rtlCol="0">
            <a:spAutoFit/>
          </a:bodyPr>
          <a:lstStyle/>
          <a:p>
            <a:r>
              <a:rPr lang="en-IN" sz="1200" dirty="0"/>
              <a:t>C# If else-if Example</a:t>
            </a:r>
            <a:endParaRPr lang="en-IN" sz="1200" b="1" dirty="0"/>
          </a:p>
          <a:p>
            <a:pPr lvl="0"/>
            <a:r>
              <a:rPr lang="en-IN" sz="1200" dirty="0"/>
              <a:t>using System;      </a:t>
            </a:r>
          </a:p>
          <a:p>
            <a:pPr lvl="0"/>
            <a:r>
              <a:rPr lang="en-IN" sz="1200" b="1" dirty="0"/>
              <a:t>public</a:t>
            </a:r>
            <a:r>
              <a:rPr lang="en-IN" sz="1200" dirty="0"/>
              <a:t> </a:t>
            </a:r>
            <a:r>
              <a:rPr lang="en-IN" sz="1200" b="1" dirty="0"/>
              <a:t>class</a:t>
            </a:r>
            <a:r>
              <a:rPr lang="en-IN" sz="1200" dirty="0"/>
              <a:t> </a:t>
            </a:r>
            <a:r>
              <a:rPr lang="en-IN" sz="1200" dirty="0" err="1"/>
              <a:t>IfExample</a:t>
            </a:r>
            <a:r>
              <a:rPr lang="en-IN" sz="1200" dirty="0"/>
              <a:t>  </a:t>
            </a:r>
          </a:p>
          <a:p>
            <a:pPr lvl="0"/>
            <a:r>
              <a:rPr lang="en-IN" sz="1200" dirty="0"/>
              <a:t>    {  </a:t>
            </a:r>
            <a:r>
              <a:rPr lang="en-IN" sz="1200" b="1" dirty="0" smtClean="0"/>
              <a:t>public</a:t>
            </a:r>
            <a:r>
              <a:rPr lang="en-IN" sz="1200" dirty="0"/>
              <a:t> </a:t>
            </a:r>
            <a:r>
              <a:rPr lang="en-IN" sz="1200" b="1" dirty="0"/>
              <a:t>static</a:t>
            </a:r>
            <a:r>
              <a:rPr lang="en-IN" sz="1200" dirty="0"/>
              <a:t> </a:t>
            </a:r>
            <a:r>
              <a:rPr lang="en-IN" sz="1200" b="1" dirty="0"/>
              <a:t>void</a:t>
            </a:r>
            <a:r>
              <a:rPr lang="en-IN" sz="1200" dirty="0"/>
              <a:t> Main(string[] </a:t>
            </a:r>
            <a:r>
              <a:rPr lang="en-IN" sz="1200" dirty="0" err="1"/>
              <a:t>args</a:t>
            </a:r>
            <a:r>
              <a:rPr lang="en-IN" sz="1200" dirty="0"/>
              <a:t>)  </a:t>
            </a:r>
          </a:p>
          <a:p>
            <a:pPr lvl="0"/>
            <a:r>
              <a:rPr lang="en-IN" sz="1200" dirty="0"/>
              <a:t>        {  </a:t>
            </a:r>
            <a:r>
              <a:rPr lang="en-IN" sz="1200" dirty="0" err="1" smtClean="0"/>
              <a:t>Console.WriteLine</a:t>
            </a:r>
            <a:r>
              <a:rPr lang="en-IN" sz="1200" dirty="0"/>
              <a:t>("Enter a number to check grade:");  </a:t>
            </a:r>
          </a:p>
          <a:p>
            <a:pPr lvl="0"/>
            <a:r>
              <a:rPr lang="en-IN" sz="1200" dirty="0"/>
              <a:t>            </a:t>
            </a:r>
            <a:r>
              <a:rPr lang="en-IN" sz="1200" b="1" dirty="0" err="1"/>
              <a:t>int</a:t>
            </a:r>
            <a:r>
              <a:rPr lang="en-IN" sz="1200" dirty="0"/>
              <a:t> </a:t>
            </a:r>
            <a:r>
              <a:rPr lang="en-IN" sz="1200" dirty="0" err="1"/>
              <a:t>num</a:t>
            </a:r>
            <a:r>
              <a:rPr lang="en-IN" sz="1200" dirty="0"/>
              <a:t> = Convert.ToInt32(</a:t>
            </a:r>
            <a:r>
              <a:rPr lang="en-IN" sz="1200" dirty="0" err="1"/>
              <a:t>Console.ReadLine</a:t>
            </a:r>
            <a:r>
              <a:rPr lang="en-IN" sz="1200" dirty="0"/>
              <a:t>());  </a:t>
            </a:r>
          </a:p>
          <a:p>
            <a:pPr lvl="0"/>
            <a:r>
              <a:rPr lang="en-IN" sz="1200" dirty="0"/>
              <a:t>  </a:t>
            </a:r>
            <a:r>
              <a:rPr lang="en-IN" sz="1200" dirty="0" smtClean="0"/>
              <a:t>          </a:t>
            </a:r>
            <a:r>
              <a:rPr lang="en-IN" sz="1200" dirty="0"/>
              <a:t> </a:t>
            </a:r>
            <a:r>
              <a:rPr lang="en-IN" sz="1200" b="1" dirty="0"/>
              <a:t>if</a:t>
            </a:r>
            <a:r>
              <a:rPr lang="en-IN" sz="1200" dirty="0"/>
              <a:t> (</a:t>
            </a:r>
            <a:r>
              <a:rPr lang="en-IN" sz="1200" dirty="0" err="1"/>
              <a:t>num</a:t>
            </a:r>
            <a:r>
              <a:rPr lang="en-IN" sz="1200" dirty="0"/>
              <a:t> &lt;0 || </a:t>
            </a:r>
            <a:r>
              <a:rPr lang="en-IN" sz="1200" dirty="0" err="1"/>
              <a:t>num</a:t>
            </a:r>
            <a:r>
              <a:rPr lang="en-IN" sz="1200" dirty="0"/>
              <a:t> &gt;100)  </a:t>
            </a:r>
          </a:p>
          <a:p>
            <a:pPr lvl="0"/>
            <a:r>
              <a:rPr lang="en-IN" sz="1200" dirty="0"/>
              <a:t>            {  </a:t>
            </a:r>
            <a:r>
              <a:rPr lang="en-IN" sz="1200" dirty="0" err="1" smtClean="0"/>
              <a:t>Console.WriteLine</a:t>
            </a:r>
            <a:r>
              <a:rPr lang="en-IN" sz="1200" dirty="0"/>
              <a:t>("wrong number");  </a:t>
            </a:r>
            <a:endParaRPr lang="en-IN" sz="1200" dirty="0" smtClean="0"/>
          </a:p>
          <a:p>
            <a:pPr lvl="0"/>
            <a:r>
              <a:rPr lang="en-IN" sz="1200" dirty="0"/>
              <a:t> </a:t>
            </a:r>
            <a:r>
              <a:rPr lang="en-IN" sz="1200" dirty="0" smtClean="0"/>
              <a:t>          </a:t>
            </a:r>
            <a:r>
              <a:rPr lang="en-IN" sz="1200" dirty="0"/>
              <a:t> }  </a:t>
            </a:r>
          </a:p>
          <a:p>
            <a:pPr lvl="0"/>
            <a:r>
              <a:rPr lang="en-IN" sz="1200" dirty="0"/>
              <a:t>            </a:t>
            </a:r>
            <a:r>
              <a:rPr lang="en-IN" sz="1200" b="1" dirty="0"/>
              <a:t>else</a:t>
            </a:r>
            <a:r>
              <a:rPr lang="en-IN" sz="1200" dirty="0"/>
              <a:t> </a:t>
            </a:r>
            <a:r>
              <a:rPr lang="en-IN" sz="1200" b="1" dirty="0"/>
              <a:t>if</a:t>
            </a:r>
            <a:r>
              <a:rPr lang="en-IN" sz="1200" dirty="0"/>
              <a:t>(</a:t>
            </a:r>
            <a:r>
              <a:rPr lang="en-IN" sz="1200" dirty="0" err="1"/>
              <a:t>num</a:t>
            </a:r>
            <a:r>
              <a:rPr lang="en-IN" sz="1200" dirty="0"/>
              <a:t> &gt;= 0 &amp;&amp; </a:t>
            </a:r>
            <a:r>
              <a:rPr lang="en-IN" sz="1200" dirty="0" err="1"/>
              <a:t>num</a:t>
            </a:r>
            <a:r>
              <a:rPr lang="en-IN" sz="1200" dirty="0"/>
              <a:t> &lt; 50){  </a:t>
            </a:r>
          </a:p>
          <a:p>
            <a:pPr lvl="0"/>
            <a:r>
              <a:rPr lang="en-IN" sz="1200" dirty="0"/>
              <a:t>                </a:t>
            </a:r>
            <a:r>
              <a:rPr lang="en-IN" sz="1200" dirty="0" err="1"/>
              <a:t>Console.WriteLine</a:t>
            </a:r>
            <a:r>
              <a:rPr lang="en-IN" sz="1200" dirty="0"/>
              <a:t>("Fail");  </a:t>
            </a:r>
          </a:p>
          <a:p>
            <a:pPr lvl="0"/>
            <a:r>
              <a:rPr lang="en-IN" sz="1200" dirty="0"/>
              <a:t>            }  </a:t>
            </a:r>
          </a:p>
          <a:p>
            <a:pPr lvl="0"/>
            <a:r>
              <a:rPr lang="en-IN" sz="1200" dirty="0"/>
              <a:t>            </a:t>
            </a:r>
            <a:r>
              <a:rPr lang="en-IN" sz="1200" b="1" dirty="0"/>
              <a:t>else</a:t>
            </a:r>
            <a:r>
              <a:rPr lang="en-IN" sz="1200" dirty="0"/>
              <a:t> </a:t>
            </a:r>
            <a:r>
              <a:rPr lang="en-IN" sz="1200" b="1" dirty="0"/>
              <a:t>if</a:t>
            </a:r>
            <a:r>
              <a:rPr lang="en-IN" sz="1200" dirty="0"/>
              <a:t> (</a:t>
            </a:r>
            <a:r>
              <a:rPr lang="en-IN" sz="1200" dirty="0" err="1"/>
              <a:t>num</a:t>
            </a:r>
            <a:r>
              <a:rPr lang="en-IN" sz="1200" dirty="0"/>
              <a:t> &gt;= 50 &amp;&amp; </a:t>
            </a:r>
            <a:r>
              <a:rPr lang="en-IN" sz="1200" dirty="0" err="1"/>
              <a:t>num</a:t>
            </a:r>
            <a:r>
              <a:rPr lang="en-IN" sz="1200" dirty="0"/>
              <a:t> &lt; 60)  </a:t>
            </a:r>
          </a:p>
          <a:p>
            <a:pPr lvl="0"/>
            <a:r>
              <a:rPr lang="en-IN" sz="1200" dirty="0"/>
              <a:t>            {  </a:t>
            </a:r>
          </a:p>
          <a:p>
            <a:pPr lvl="0"/>
            <a:r>
              <a:rPr lang="en-IN" sz="1200" dirty="0"/>
              <a:t>                </a:t>
            </a:r>
            <a:r>
              <a:rPr lang="en-IN" sz="1200" dirty="0" err="1"/>
              <a:t>Console.WriteLine</a:t>
            </a:r>
            <a:r>
              <a:rPr lang="en-IN" sz="1200" dirty="0"/>
              <a:t>("D Grade");  </a:t>
            </a:r>
          </a:p>
          <a:p>
            <a:pPr lvl="0"/>
            <a:r>
              <a:rPr lang="en-IN" sz="1200" dirty="0"/>
              <a:t>            }  </a:t>
            </a:r>
          </a:p>
          <a:p>
            <a:pPr lvl="0"/>
            <a:r>
              <a:rPr lang="en-IN" sz="1200" dirty="0"/>
              <a:t>            </a:t>
            </a:r>
            <a:r>
              <a:rPr lang="en-IN" sz="1200" b="1" dirty="0"/>
              <a:t>else</a:t>
            </a:r>
            <a:r>
              <a:rPr lang="en-IN" sz="1200" dirty="0"/>
              <a:t> </a:t>
            </a:r>
            <a:r>
              <a:rPr lang="en-IN" sz="1200" b="1" dirty="0"/>
              <a:t>if</a:t>
            </a:r>
            <a:r>
              <a:rPr lang="en-IN" sz="1200" dirty="0"/>
              <a:t> (</a:t>
            </a:r>
            <a:r>
              <a:rPr lang="en-IN" sz="1200" dirty="0" err="1"/>
              <a:t>num</a:t>
            </a:r>
            <a:r>
              <a:rPr lang="en-IN" sz="1200" dirty="0"/>
              <a:t> &gt;= 60 &amp;&amp; </a:t>
            </a:r>
            <a:r>
              <a:rPr lang="en-IN" sz="1200" dirty="0" err="1"/>
              <a:t>num</a:t>
            </a:r>
            <a:r>
              <a:rPr lang="en-IN" sz="1200" dirty="0"/>
              <a:t> &lt; 70)  </a:t>
            </a:r>
          </a:p>
          <a:p>
            <a:pPr lvl="0"/>
            <a:r>
              <a:rPr lang="en-IN" sz="1200" dirty="0"/>
              <a:t>            {  </a:t>
            </a:r>
          </a:p>
          <a:p>
            <a:pPr lvl="0"/>
            <a:r>
              <a:rPr lang="en-IN" sz="1200" dirty="0"/>
              <a:t>                </a:t>
            </a:r>
            <a:r>
              <a:rPr lang="en-IN" sz="1200" dirty="0" err="1"/>
              <a:t>Console.WriteLine</a:t>
            </a:r>
            <a:r>
              <a:rPr lang="en-IN" sz="1200" dirty="0"/>
              <a:t>("C Grade");  </a:t>
            </a:r>
          </a:p>
          <a:p>
            <a:pPr lvl="0"/>
            <a:r>
              <a:rPr lang="en-IN" sz="1200" dirty="0"/>
              <a:t>            }  </a:t>
            </a:r>
          </a:p>
          <a:p>
            <a:pPr lvl="0"/>
            <a:r>
              <a:rPr lang="en-IN" sz="1200" dirty="0"/>
              <a:t>            </a:t>
            </a:r>
            <a:r>
              <a:rPr lang="en-IN" sz="1200" b="1" dirty="0"/>
              <a:t>else</a:t>
            </a:r>
            <a:r>
              <a:rPr lang="en-IN" sz="1200" dirty="0"/>
              <a:t> </a:t>
            </a:r>
            <a:r>
              <a:rPr lang="en-IN" sz="1200" b="1" dirty="0"/>
              <a:t>if</a:t>
            </a:r>
            <a:r>
              <a:rPr lang="en-IN" sz="1200" dirty="0"/>
              <a:t> (</a:t>
            </a:r>
            <a:r>
              <a:rPr lang="en-IN" sz="1200" dirty="0" err="1"/>
              <a:t>num</a:t>
            </a:r>
            <a:r>
              <a:rPr lang="en-IN" sz="1200" dirty="0"/>
              <a:t> &gt;= 70 &amp;&amp; </a:t>
            </a:r>
            <a:r>
              <a:rPr lang="en-IN" sz="1200" dirty="0" err="1"/>
              <a:t>num</a:t>
            </a:r>
            <a:r>
              <a:rPr lang="en-IN" sz="1200" dirty="0"/>
              <a:t> &lt; 80)  </a:t>
            </a:r>
          </a:p>
          <a:p>
            <a:pPr lvl="0"/>
            <a:r>
              <a:rPr lang="en-IN" sz="1200" dirty="0"/>
              <a:t>            {  </a:t>
            </a:r>
          </a:p>
          <a:p>
            <a:pPr lvl="0"/>
            <a:r>
              <a:rPr lang="en-IN" sz="1200" dirty="0"/>
              <a:t>                </a:t>
            </a:r>
            <a:r>
              <a:rPr lang="en-IN" sz="1200" dirty="0" err="1"/>
              <a:t>Console.WriteLine</a:t>
            </a:r>
            <a:r>
              <a:rPr lang="en-IN" sz="1200" dirty="0"/>
              <a:t>("B Grade");  </a:t>
            </a:r>
          </a:p>
          <a:p>
            <a:pPr lvl="0"/>
            <a:r>
              <a:rPr lang="en-IN" sz="1200" dirty="0"/>
              <a:t>            }  </a:t>
            </a:r>
          </a:p>
          <a:p>
            <a:pPr lvl="0"/>
            <a:r>
              <a:rPr lang="en-IN" sz="1200" dirty="0"/>
              <a:t>            </a:t>
            </a:r>
            <a:r>
              <a:rPr lang="en-IN" sz="1200" b="1" dirty="0"/>
              <a:t>else</a:t>
            </a:r>
            <a:r>
              <a:rPr lang="en-IN" sz="1200" dirty="0"/>
              <a:t> </a:t>
            </a:r>
            <a:r>
              <a:rPr lang="en-IN" sz="1200" b="1" dirty="0"/>
              <a:t>if</a:t>
            </a:r>
            <a:r>
              <a:rPr lang="en-IN" sz="1200" dirty="0"/>
              <a:t> (</a:t>
            </a:r>
            <a:r>
              <a:rPr lang="en-IN" sz="1200" dirty="0" err="1"/>
              <a:t>num</a:t>
            </a:r>
            <a:r>
              <a:rPr lang="en-IN" sz="1200" dirty="0"/>
              <a:t> &gt;= 80 &amp;&amp; </a:t>
            </a:r>
            <a:r>
              <a:rPr lang="en-IN" sz="1200" dirty="0" err="1"/>
              <a:t>num</a:t>
            </a:r>
            <a:r>
              <a:rPr lang="en-IN" sz="1200" dirty="0"/>
              <a:t> &lt; 90)  </a:t>
            </a:r>
          </a:p>
          <a:p>
            <a:pPr lvl="0"/>
            <a:r>
              <a:rPr lang="en-IN" sz="1200" dirty="0"/>
              <a:t>            {  </a:t>
            </a:r>
          </a:p>
          <a:p>
            <a:pPr lvl="0"/>
            <a:r>
              <a:rPr lang="en-IN" sz="1200" dirty="0"/>
              <a:t>                </a:t>
            </a:r>
            <a:r>
              <a:rPr lang="en-IN" sz="1200" dirty="0" err="1"/>
              <a:t>Console.WriteLine</a:t>
            </a:r>
            <a:r>
              <a:rPr lang="en-IN" sz="1200" dirty="0"/>
              <a:t>("A Grade");  </a:t>
            </a:r>
          </a:p>
          <a:p>
            <a:pPr lvl="0"/>
            <a:r>
              <a:rPr lang="en-IN" sz="1200" dirty="0"/>
              <a:t>            }  </a:t>
            </a:r>
          </a:p>
          <a:p>
            <a:pPr lvl="0"/>
            <a:r>
              <a:rPr lang="en-IN" sz="1200" dirty="0"/>
              <a:t>            </a:t>
            </a:r>
            <a:r>
              <a:rPr lang="en-IN" sz="1200" b="1" dirty="0"/>
              <a:t>else</a:t>
            </a:r>
            <a:r>
              <a:rPr lang="en-IN" sz="1200" dirty="0"/>
              <a:t> </a:t>
            </a:r>
            <a:r>
              <a:rPr lang="en-IN" sz="1200" b="1" dirty="0"/>
              <a:t>if</a:t>
            </a:r>
            <a:r>
              <a:rPr lang="en-IN" sz="1200" dirty="0"/>
              <a:t> (</a:t>
            </a:r>
            <a:r>
              <a:rPr lang="en-IN" sz="1200" dirty="0" err="1"/>
              <a:t>num</a:t>
            </a:r>
            <a:r>
              <a:rPr lang="en-IN" sz="1200" dirty="0"/>
              <a:t> &gt;= 90 &amp;&amp; </a:t>
            </a:r>
            <a:r>
              <a:rPr lang="en-IN" sz="1200" dirty="0" err="1"/>
              <a:t>num</a:t>
            </a:r>
            <a:r>
              <a:rPr lang="en-IN" sz="1200" dirty="0"/>
              <a:t> &lt;= 100)  </a:t>
            </a:r>
          </a:p>
          <a:p>
            <a:pPr lvl="0"/>
            <a:r>
              <a:rPr lang="en-IN" sz="1200" dirty="0"/>
              <a:t>            {  </a:t>
            </a:r>
          </a:p>
          <a:p>
            <a:pPr lvl="0"/>
            <a:r>
              <a:rPr lang="en-IN" sz="1200" dirty="0"/>
              <a:t>                </a:t>
            </a:r>
            <a:r>
              <a:rPr lang="en-IN" sz="1200" dirty="0" err="1"/>
              <a:t>Console.WriteLine</a:t>
            </a:r>
            <a:r>
              <a:rPr lang="en-IN" sz="1200" dirty="0"/>
              <a:t>("A+ Grade");  </a:t>
            </a:r>
          </a:p>
          <a:p>
            <a:pPr lvl="0"/>
            <a:r>
              <a:rPr lang="en-IN" sz="1200" dirty="0"/>
              <a:t>            }  </a:t>
            </a:r>
          </a:p>
          <a:p>
            <a:pPr lvl="0"/>
            <a:r>
              <a:rPr lang="en-IN" sz="1200" dirty="0"/>
              <a:t>        }  </a:t>
            </a:r>
          </a:p>
          <a:p>
            <a:pPr lvl="0"/>
            <a:r>
              <a:rPr lang="en-IN" sz="1200" dirty="0"/>
              <a:t>    }  </a:t>
            </a:r>
          </a:p>
          <a:p>
            <a:r>
              <a:rPr lang="en-IN" sz="1200" dirty="0"/>
              <a:t>Output:</a:t>
            </a:r>
          </a:p>
          <a:p>
            <a:r>
              <a:rPr lang="en-IN" sz="1200" dirty="0"/>
              <a:t>Enter a number to check grade:66C Grade</a:t>
            </a:r>
            <a:r>
              <a:rPr lang="en-IN" sz="1200" dirty="0" smtClean="0">
                <a:effectLst/>
              </a:rPr>
              <a:t> </a:t>
            </a:r>
            <a:r>
              <a:rPr lang="en-IN" sz="1200" dirty="0"/>
              <a:t>Output:</a:t>
            </a:r>
          </a:p>
          <a:p>
            <a:r>
              <a:rPr lang="en-IN" sz="1200" dirty="0"/>
              <a:t>Enter a number to check grade:-2wrong number</a:t>
            </a:r>
            <a:r>
              <a:rPr lang="en-IN" sz="1200" dirty="0" smtClean="0">
                <a:effectLst/>
              </a:rPr>
              <a:t> </a:t>
            </a:r>
            <a:r>
              <a:rPr lang="en-IN" sz="1200" dirty="0"/>
              <a:t> </a:t>
            </a:r>
          </a:p>
          <a:p>
            <a:endParaRPr lang="en-IN" sz="1200" dirty="0"/>
          </a:p>
        </p:txBody>
      </p:sp>
    </p:spTree>
    <p:extLst>
      <p:ext uri="{BB962C8B-B14F-4D97-AF65-F5344CB8AC3E}">
        <p14:creationId xmlns:p14="http://schemas.microsoft.com/office/powerpoint/2010/main" val="2108291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96" y="44624"/>
            <a:ext cx="1443665" cy="477054"/>
          </a:xfrm>
          <a:prstGeom prst="rect">
            <a:avLst/>
          </a:prstGeom>
        </p:spPr>
        <p:txBody>
          <a:bodyPr wrap="none">
            <a:spAutoFit/>
          </a:bodyPr>
          <a:lstStyle/>
          <a:p>
            <a:r>
              <a:rPr lang="en-IN" sz="2500" b="1" dirty="0"/>
              <a:t>C# switch</a:t>
            </a:r>
          </a:p>
        </p:txBody>
      </p:sp>
      <p:sp>
        <p:nvSpPr>
          <p:cNvPr id="3" name="TextBox 2"/>
          <p:cNvSpPr txBox="1"/>
          <p:nvPr/>
        </p:nvSpPr>
        <p:spPr>
          <a:xfrm>
            <a:off x="107504" y="478413"/>
            <a:ext cx="8856984" cy="646331"/>
          </a:xfrm>
          <a:prstGeom prst="rect">
            <a:avLst/>
          </a:prstGeom>
          <a:noFill/>
        </p:spPr>
        <p:txBody>
          <a:bodyPr wrap="square" rtlCol="0">
            <a:spAutoFit/>
          </a:bodyPr>
          <a:lstStyle/>
          <a:p>
            <a:r>
              <a:rPr lang="en-IN" dirty="0"/>
              <a:t>The C# </a:t>
            </a:r>
            <a:r>
              <a:rPr lang="en-IN" i="1" dirty="0"/>
              <a:t>switch statement</a:t>
            </a:r>
            <a:r>
              <a:rPr lang="en-IN" dirty="0"/>
              <a:t> executes one statement from multiple conditions. It is like if-else-if ladder statement in C#.</a:t>
            </a:r>
          </a:p>
        </p:txBody>
      </p:sp>
      <p:sp>
        <p:nvSpPr>
          <p:cNvPr id="4" name="TextBox 3"/>
          <p:cNvSpPr txBox="1"/>
          <p:nvPr/>
        </p:nvSpPr>
        <p:spPr>
          <a:xfrm>
            <a:off x="107504" y="1124744"/>
            <a:ext cx="9036496" cy="4247317"/>
          </a:xfrm>
          <a:prstGeom prst="rect">
            <a:avLst/>
          </a:prstGeom>
          <a:noFill/>
        </p:spPr>
        <p:txBody>
          <a:bodyPr wrap="square" rtlCol="0">
            <a:spAutoFit/>
          </a:bodyPr>
          <a:lstStyle/>
          <a:p>
            <a:r>
              <a:rPr lang="en-IN" b="1" dirty="0"/>
              <a:t>Syntax:</a:t>
            </a:r>
            <a:endParaRPr lang="en-IN" dirty="0"/>
          </a:p>
          <a:p>
            <a:pPr lvl="0"/>
            <a:r>
              <a:rPr lang="en-IN" b="1" dirty="0"/>
              <a:t>switch</a:t>
            </a:r>
            <a:r>
              <a:rPr lang="en-IN" dirty="0"/>
              <a:t>(expression){    </a:t>
            </a:r>
          </a:p>
          <a:p>
            <a:pPr lvl="0"/>
            <a:r>
              <a:rPr lang="en-IN" b="1" dirty="0"/>
              <a:t>case</a:t>
            </a:r>
            <a:r>
              <a:rPr lang="en-IN" dirty="0"/>
              <a:t> value1:    </a:t>
            </a:r>
          </a:p>
          <a:p>
            <a:pPr lvl="0"/>
            <a:r>
              <a:rPr lang="en-IN" dirty="0"/>
              <a:t> //code to be executed;    </a:t>
            </a:r>
          </a:p>
          <a:p>
            <a:pPr lvl="0"/>
            <a:r>
              <a:rPr lang="en-IN" dirty="0"/>
              <a:t> </a:t>
            </a:r>
            <a:r>
              <a:rPr lang="en-IN" b="1" dirty="0"/>
              <a:t>break</a:t>
            </a:r>
            <a:r>
              <a:rPr lang="en-IN" dirty="0"/>
              <a:t>;  </a:t>
            </a:r>
          </a:p>
          <a:p>
            <a:pPr lvl="0"/>
            <a:r>
              <a:rPr lang="en-IN" b="1" dirty="0"/>
              <a:t>case</a:t>
            </a:r>
            <a:r>
              <a:rPr lang="en-IN" dirty="0"/>
              <a:t> value2:    </a:t>
            </a:r>
          </a:p>
          <a:p>
            <a:pPr lvl="0"/>
            <a:r>
              <a:rPr lang="en-IN" dirty="0"/>
              <a:t> //code to be executed;    </a:t>
            </a:r>
          </a:p>
          <a:p>
            <a:pPr lvl="0"/>
            <a:r>
              <a:rPr lang="en-IN" dirty="0"/>
              <a:t> </a:t>
            </a:r>
            <a:r>
              <a:rPr lang="en-IN" b="1" dirty="0"/>
              <a:t>break</a:t>
            </a:r>
            <a:r>
              <a:rPr lang="en-IN" dirty="0"/>
              <a:t>;  </a:t>
            </a:r>
          </a:p>
          <a:p>
            <a:pPr lvl="0"/>
            <a:r>
              <a:rPr lang="en-IN" dirty="0"/>
              <a:t>......    </a:t>
            </a:r>
          </a:p>
          <a:p>
            <a:pPr lvl="0"/>
            <a:r>
              <a:rPr lang="en-IN" dirty="0"/>
              <a:t>    </a:t>
            </a:r>
          </a:p>
          <a:p>
            <a:pPr lvl="0"/>
            <a:r>
              <a:rPr lang="en-IN" b="1" dirty="0"/>
              <a:t>default</a:t>
            </a:r>
            <a:r>
              <a:rPr lang="en-IN" dirty="0"/>
              <a:t>:     </a:t>
            </a:r>
          </a:p>
          <a:p>
            <a:pPr lvl="0"/>
            <a:r>
              <a:rPr lang="en-IN" dirty="0"/>
              <a:t> //code to be executed if all cases are not matched;    </a:t>
            </a:r>
          </a:p>
          <a:p>
            <a:pPr lvl="0"/>
            <a:r>
              <a:rPr lang="en-IN" dirty="0"/>
              <a:t> </a:t>
            </a:r>
            <a:r>
              <a:rPr lang="en-IN" b="1" dirty="0"/>
              <a:t>break</a:t>
            </a:r>
            <a:r>
              <a:rPr lang="en-IN" dirty="0"/>
              <a:t>;  </a:t>
            </a:r>
          </a:p>
          <a:p>
            <a:pPr lvl="0"/>
            <a:r>
              <a:rPr lang="en-IN" dirty="0"/>
              <a:t>}    </a:t>
            </a:r>
          </a:p>
          <a:p>
            <a:endParaRPr lang="en-IN" dirty="0"/>
          </a:p>
        </p:txBody>
      </p:sp>
    </p:spTree>
    <p:extLst>
      <p:ext uri="{BB962C8B-B14F-4D97-AF65-F5344CB8AC3E}">
        <p14:creationId xmlns:p14="http://schemas.microsoft.com/office/powerpoint/2010/main" val="2108291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 switch statement flow"/>
          <p:cNvPicPr/>
          <p:nvPr/>
        </p:nvPicPr>
        <p:blipFill>
          <a:blip r:embed="rId2">
            <a:extLst>
              <a:ext uri="{28A0092B-C50C-407E-A947-70E740481C1C}">
                <a14:useLocalDpi xmlns:a14="http://schemas.microsoft.com/office/drawing/2010/main" val="0"/>
              </a:ext>
            </a:extLst>
          </a:blip>
          <a:srcRect/>
          <a:stretch>
            <a:fillRect/>
          </a:stretch>
        </p:blipFill>
        <p:spPr bwMode="auto">
          <a:xfrm>
            <a:off x="1457324" y="260648"/>
            <a:ext cx="7291139" cy="6067425"/>
          </a:xfrm>
          <a:prstGeom prst="rect">
            <a:avLst/>
          </a:prstGeom>
          <a:noFill/>
          <a:ln>
            <a:noFill/>
          </a:ln>
        </p:spPr>
      </p:pic>
    </p:spTree>
    <p:extLst>
      <p:ext uri="{BB962C8B-B14F-4D97-AF65-F5344CB8AC3E}">
        <p14:creationId xmlns:p14="http://schemas.microsoft.com/office/powerpoint/2010/main" val="2108291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44624"/>
            <a:ext cx="8856984" cy="7017306"/>
          </a:xfrm>
          <a:prstGeom prst="rect">
            <a:avLst/>
          </a:prstGeom>
          <a:noFill/>
        </p:spPr>
        <p:txBody>
          <a:bodyPr wrap="square" rtlCol="0">
            <a:spAutoFit/>
          </a:bodyPr>
          <a:lstStyle/>
          <a:p>
            <a:r>
              <a:rPr lang="en-IN" dirty="0"/>
              <a:t>C# Switch Example</a:t>
            </a:r>
            <a:endParaRPr lang="en-IN" b="1" dirty="0"/>
          </a:p>
          <a:p>
            <a:pPr lvl="0"/>
            <a:r>
              <a:rPr lang="en-IN" dirty="0"/>
              <a:t>using System;  </a:t>
            </a:r>
          </a:p>
          <a:p>
            <a:pPr lvl="0"/>
            <a:r>
              <a:rPr lang="en-IN" dirty="0"/>
              <a:t>  </a:t>
            </a:r>
            <a:r>
              <a:rPr lang="en-IN" b="1" dirty="0"/>
              <a:t>public</a:t>
            </a:r>
            <a:r>
              <a:rPr lang="en-IN" dirty="0"/>
              <a:t> </a:t>
            </a:r>
            <a:r>
              <a:rPr lang="en-IN" b="1" dirty="0"/>
              <a:t>class</a:t>
            </a:r>
            <a:r>
              <a:rPr lang="en-IN" dirty="0"/>
              <a:t> </a:t>
            </a:r>
            <a:r>
              <a:rPr lang="en-IN" dirty="0" err="1"/>
              <a:t>SwitchExample</a:t>
            </a:r>
            <a:r>
              <a:rPr lang="en-IN" dirty="0"/>
              <a:t>  </a:t>
            </a:r>
          </a:p>
          <a:p>
            <a:pPr lvl="0"/>
            <a:r>
              <a:rPr lang="en-IN" dirty="0"/>
              <a:t>    {  </a:t>
            </a:r>
          </a:p>
          <a:p>
            <a:pPr lvl="0"/>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lvl="0"/>
            <a:r>
              <a:rPr lang="en-IN" dirty="0"/>
              <a:t>      {  </a:t>
            </a:r>
          </a:p>
          <a:p>
            <a:pPr lvl="0"/>
            <a:r>
              <a:rPr lang="en-IN" dirty="0"/>
              <a:t>          </a:t>
            </a:r>
            <a:r>
              <a:rPr lang="en-IN" dirty="0" err="1"/>
              <a:t>Console.WriteLine</a:t>
            </a:r>
            <a:r>
              <a:rPr lang="en-IN" dirty="0"/>
              <a:t>("Enter a number:");  </a:t>
            </a:r>
          </a:p>
          <a:p>
            <a:pPr lvl="0"/>
            <a:r>
              <a:rPr lang="en-IN" dirty="0"/>
              <a:t>          </a:t>
            </a:r>
            <a:r>
              <a:rPr lang="en-IN" b="1" dirty="0" err="1"/>
              <a:t>int</a:t>
            </a:r>
            <a:r>
              <a:rPr lang="en-IN" dirty="0"/>
              <a:t> </a:t>
            </a:r>
            <a:r>
              <a:rPr lang="en-IN" dirty="0" err="1"/>
              <a:t>num</a:t>
            </a:r>
            <a:r>
              <a:rPr lang="en-IN" dirty="0"/>
              <a:t> = Convert.ToInt32(</a:t>
            </a:r>
            <a:r>
              <a:rPr lang="en-IN" dirty="0" err="1"/>
              <a:t>Console.ReadLine</a:t>
            </a:r>
            <a:r>
              <a:rPr lang="en-IN" dirty="0"/>
              <a:t>());  </a:t>
            </a:r>
          </a:p>
          <a:p>
            <a:pPr lvl="0"/>
            <a:r>
              <a:rPr lang="en-IN" dirty="0"/>
              <a:t>  </a:t>
            </a:r>
          </a:p>
          <a:p>
            <a:pPr lvl="0"/>
            <a:r>
              <a:rPr lang="en-IN" dirty="0"/>
              <a:t>          </a:t>
            </a:r>
            <a:r>
              <a:rPr lang="en-IN" b="1" dirty="0"/>
              <a:t>switch</a:t>
            </a:r>
            <a:r>
              <a:rPr lang="en-IN" dirty="0"/>
              <a:t> (</a:t>
            </a:r>
            <a:r>
              <a:rPr lang="en-IN" dirty="0" err="1"/>
              <a:t>num</a:t>
            </a:r>
            <a:r>
              <a:rPr lang="en-IN" dirty="0"/>
              <a:t>)  </a:t>
            </a:r>
          </a:p>
          <a:p>
            <a:pPr lvl="0"/>
            <a:r>
              <a:rPr lang="en-IN" dirty="0"/>
              <a:t>          {  </a:t>
            </a:r>
          </a:p>
          <a:p>
            <a:pPr lvl="0"/>
            <a:r>
              <a:rPr lang="en-IN" dirty="0"/>
              <a:t>              </a:t>
            </a:r>
            <a:r>
              <a:rPr lang="en-IN" b="1" dirty="0"/>
              <a:t>case</a:t>
            </a:r>
            <a:r>
              <a:rPr lang="en-IN" dirty="0"/>
              <a:t> 10: </a:t>
            </a:r>
            <a:r>
              <a:rPr lang="en-IN" dirty="0" err="1"/>
              <a:t>Console.WriteLine</a:t>
            </a:r>
            <a:r>
              <a:rPr lang="en-IN" dirty="0"/>
              <a:t>("It is 10"); </a:t>
            </a:r>
            <a:r>
              <a:rPr lang="en-IN" b="1" dirty="0"/>
              <a:t>break</a:t>
            </a:r>
            <a:r>
              <a:rPr lang="en-IN" dirty="0"/>
              <a:t>;  </a:t>
            </a:r>
          </a:p>
          <a:p>
            <a:pPr lvl="0"/>
            <a:r>
              <a:rPr lang="en-IN" dirty="0"/>
              <a:t>              </a:t>
            </a:r>
            <a:r>
              <a:rPr lang="en-IN" b="1" dirty="0"/>
              <a:t>case</a:t>
            </a:r>
            <a:r>
              <a:rPr lang="en-IN" dirty="0"/>
              <a:t> 20: </a:t>
            </a:r>
            <a:r>
              <a:rPr lang="en-IN" dirty="0" err="1"/>
              <a:t>Console.WriteLine</a:t>
            </a:r>
            <a:r>
              <a:rPr lang="en-IN" dirty="0"/>
              <a:t>("It is 20"); </a:t>
            </a:r>
            <a:r>
              <a:rPr lang="en-IN" b="1" dirty="0"/>
              <a:t>break</a:t>
            </a:r>
            <a:r>
              <a:rPr lang="en-IN" dirty="0"/>
              <a:t>;  </a:t>
            </a:r>
          </a:p>
          <a:p>
            <a:pPr lvl="0"/>
            <a:r>
              <a:rPr lang="en-IN" dirty="0"/>
              <a:t>              </a:t>
            </a:r>
            <a:r>
              <a:rPr lang="en-IN" b="1" dirty="0"/>
              <a:t>case</a:t>
            </a:r>
            <a:r>
              <a:rPr lang="en-IN" dirty="0"/>
              <a:t> 30: </a:t>
            </a:r>
            <a:r>
              <a:rPr lang="en-IN" dirty="0" err="1"/>
              <a:t>Console.WriteLine</a:t>
            </a:r>
            <a:r>
              <a:rPr lang="en-IN" dirty="0"/>
              <a:t>("It is 30"); </a:t>
            </a:r>
            <a:r>
              <a:rPr lang="en-IN" b="1" dirty="0"/>
              <a:t>break</a:t>
            </a:r>
            <a:r>
              <a:rPr lang="en-IN" dirty="0"/>
              <a:t>;  </a:t>
            </a:r>
          </a:p>
          <a:p>
            <a:pPr lvl="0"/>
            <a:r>
              <a:rPr lang="en-IN" dirty="0"/>
              <a:t>              </a:t>
            </a:r>
            <a:r>
              <a:rPr lang="en-IN" b="1" dirty="0"/>
              <a:t>default</a:t>
            </a:r>
            <a:r>
              <a:rPr lang="en-IN" dirty="0"/>
              <a:t>: </a:t>
            </a:r>
            <a:r>
              <a:rPr lang="en-IN" dirty="0" err="1"/>
              <a:t>Console.WriteLine</a:t>
            </a:r>
            <a:r>
              <a:rPr lang="en-IN" dirty="0"/>
              <a:t>("Not 10, 20 or 30"); </a:t>
            </a:r>
            <a:r>
              <a:rPr lang="en-IN" b="1" dirty="0"/>
              <a:t>break</a:t>
            </a:r>
            <a:r>
              <a:rPr lang="en-IN" dirty="0"/>
              <a:t>;  </a:t>
            </a:r>
          </a:p>
          <a:p>
            <a:pPr lvl="0"/>
            <a:r>
              <a:rPr lang="en-IN" dirty="0"/>
              <a:t>          }  </a:t>
            </a:r>
          </a:p>
          <a:p>
            <a:pPr lvl="0"/>
            <a:r>
              <a:rPr lang="en-IN" dirty="0"/>
              <a:t>      }  </a:t>
            </a:r>
          </a:p>
          <a:p>
            <a:pPr lvl="0"/>
            <a:r>
              <a:rPr lang="en-IN" dirty="0"/>
              <a:t>    }  </a:t>
            </a:r>
          </a:p>
          <a:p>
            <a:r>
              <a:rPr lang="en-IN" dirty="0"/>
              <a:t>Output:	</a:t>
            </a:r>
          </a:p>
          <a:p>
            <a:pPr fontAlgn="base"/>
            <a:r>
              <a:rPr lang="en-IN" dirty="0"/>
              <a:t>2.3M</a:t>
            </a:r>
          </a:p>
          <a:p>
            <a:pPr fontAlgn="base"/>
            <a:r>
              <a:rPr lang="en-IN" dirty="0"/>
              <a:t>250</a:t>
            </a:r>
          </a:p>
          <a:p>
            <a:pPr fontAlgn="base"/>
            <a:r>
              <a:rPr lang="en-IN" dirty="0"/>
              <a:t>History of Java</a:t>
            </a:r>
          </a:p>
          <a:p>
            <a:r>
              <a:rPr lang="en-IN" dirty="0"/>
              <a:t>Enter a number:10It is 10</a:t>
            </a:r>
            <a:r>
              <a:rPr lang="en-IN" dirty="0" smtClean="0">
                <a:effectLst/>
              </a:rPr>
              <a:t> </a:t>
            </a:r>
            <a:r>
              <a:rPr lang="en-IN" dirty="0"/>
              <a:t>Output:</a:t>
            </a:r>
          </a:p>
          <a:p>
            <a:r>
              <a:rPr lang="en-IN" dirty="0"/>
              <a:t>Enter a number:55Not 10, 20 or 30</a:t>
            </a:r>
            <a:r>
              <a:rPr lang="en-IN" dirty="0" smtClean="0">
                <a:effectLst/>
              </a:rPr>
              <a:t> </a:t>
            </a:r>
            <a:r>
              <a:rPr lang="en-IN" i="1" dirty="0"/>
              <a:t>Note: In C#, break statement is must in switch cases.</a:t>
            </a:r>
            <a:endParaRPr lang="en-IN" b="1" i="1" dirty="0"/>
          </a:p>
          <a:p>
            <a:endParaRPr lang="en-IN" dirty="0"/>
          </a:p>
        </p:txBody>
      </p:sp>
    </p:spTree>
    <p:extLst>
      <p:ext uri="{BB962C8B-B14F-4D97-AF65-F5344CB8AC3E}">
        <p14:creationId xmlns:p14="http://schemas.microsoft.com/office/powerpoint/2010/main" val="2108291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317</Words>
  <Application>Microsoft Office PowerPoint</Application>
  <PresentationFormat>On-screen Show (4:3)</PresentationFormat>
  <Paragraphs>237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Mayank</dc:creator>
  <cp:lastModifiedBy>Mayank</cp:lastModifiedBy>
  <cp:revision>5</cp:revision>
  <dcterms:created xsi:type="dcterms:W3CDTF">2023-08-21T15:38:13Z</dcterms:created>
  <dcterms:modified xsi:type="dcterms:W3CDTF">2023-08-21T16:19:39Z</dcterms:modified>
</cp:coreProperties>
</file>