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A03AE4-CA55-437A-A164-CDB6BA32D7C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67B3A-D249-47F4-A934-4432172CCFBF}" type="slidenum">
              <a:rPr lang="en-IN" smtClean="0"/>
              <a:t>‹#›</a:t>
            </a:fld>
            <a:endParaRPr lang="en-IN"/>
          </a:p>
        </p:txBody>
      </p:sp>
    </p:spTree>
    <p:extLst>
      <p:ext uri="{BB962C8B-B14F-4D97-AF65-F5344CB8AC3E}">
        <p14:creationId xmlns:p14="http://schemas.microsoft.com/office/powerpoint/2010/main" val="231889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A03AE4-CA55-437A-A164-CDB6BA32D7C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67B3A-D249-47F4-A934-4432172CCFBF}" type="slidenum">
              <a:rPr lang="en-IN" smtClean="0"/>
              <a:t>‹#›</a:t>
            </a:fld>
            <a:endParaRPr lang="en-IN"/>
          </a:p>
        </p:txBody>
      </p:sp>
    </p:spTree>
    <p:extLst>
      <p:ext uri="{BB962C8B-B14F-4D97-AF65-F5344CB8AC3E}">
        <p14:creationId xmlns:p14="http://schemas.microsoft.com/office/powerpoint/2010/main" val="5481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A03AE4-CA55-437A-A164-CDB6BA32D7C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67B3A-D249-47F4-A934-4432172CCFBF}" type="slidenum">
              <a:rPr lang="en-IN" smtClean="0"/>
              <a:t>‹#›</a:t>
            </a:fld>
            <a:endParaRPr lang="en-IN"/>
          </a:p>
        </p:txBody>
      </p:sp>
    </p:spTree>
    <p:extLst>
      <p:ext uri="{BB962C8B-B14F-4D97-AF65-F5344CB8AC3E}">
        <p14:creationId xmlns:p14="http://schemas.microsoft.com/office/powerpoint/2010/main" val="278404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A03AE4-CA55-437A-A164-CDB6BA32D7C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67B3A-D249-47F4-A934-4432172CCFBF}" type="slidenum">
              <a:rPr lang="en-IN" smtClean="0"/>
              <a:t>‹#›</a:t>
            </a:fld>
            <a:endParaRPr lang="en-IN"/>
          </a:p>
        </p:txBody>
      </p:sp>
    </p:spTree>
    <p:extLst>
      <p:ext uri="{BB962C8B-B14F-4D97-AF65-F5344CB8AC3E}">
        <p14:creationId xmlns:p14="http://schemas.microsoft.com/office/powerpoint/2010/main" val="393991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A03AE4-CA55-437A-A164-CDB6BA32D7CF}" type="datetimeFigureOut">
              <a:rPr lang="en-IN" smtClean="0"/>
              <a:t>25-08-2023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67B3A-D249-47F4-A934-4432172CCFBF}" type="slidenum">
              <a:rPr lang="en-IN" smtClean="0"/>
              <a:t>‹#›</a:t>
            </a:fld>
            <a:endParaRPr lang="en-IN"/>
          </a:p>
        </p:txBody>
      </p:sp>
    </p:spTree>
    <p:extLst>
      <p:ext uri="{BB962C8B-B14F-4D97-AF65-F5344CB8AC3E}">
        <p14:creationId xmlns:p14="http://schemas.microsoft.com/office/powerpoint/2010/main" val="265379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A03AE4-CA55-437A-A164-CDB6BA32D7CF}"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967B3A-D249-47F4-A934-4432172CCFBF}" type="slidenum">
              <a:rPr lang="en-IN" smtClean="0"/>
              <a:t>‹#›</a:t>
            </a:fld>
            <a:endParaRPr lang="en-IN"/>
          </a:p>
        </p:txBody>
      </p:sp>
    </p:spTree>
    <p:extLst>
      <p:ext uri="{BB962C8B-B14F-4D97-AF65-F5344CB8AC3E}">
        <p14:creationId xmlns:p14="http://schemas.microsoft.com/office/powerpoint/2010/main" val="302547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A03AE4-CA55-437A-A164-CDB6BA32D7CF}" type="datetimeFigureOut">
              <a:rPr lang="en-IN" smtClean="0"/>
              <a:t>25-08-2023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967B3A-D249-47F4-A934-4432172CCFBF}" type="slidenum">
              <a:rPr lang="en-IN" smtClean="0"/>
              <a:t>‹#›</a:t>
            </a:fld>
            <a:endParaRPr lang="en-IN"/>
          </a:p>
        </p:txBody>
      </p:sp>
    </p:spTree>
    <p:extLst>
      <p:ext uri="{BB962C8B-B14F-4D97-AF65-F5344CB8AC3E}">
        <p14:creationId xmlns:p14="http://schemas.microsoft.com/office/powerpoint/2010/main" val="360795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A03AE4-CA55-437A-A164-CDB6BA32D7CF}" type="datetimeFigureOut">
              <a:rPr lang="en-IN" smtClean="0"/>
              <a:t>25-08-2023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967B3A-D249-47F4-A934-4432172CCFBF}" type="slidenum">
              <a:rPr lang="en-IN" smtClean="0"/>
              <a:t>‹#›</a:t>
            </a:fld>
            <a:endParaRPr lang="en-IN"/>
          </a:p>
        </p:txBody>
      </p:sp>
    </p:spTree>
    <p:extLst>
      <p:ext uri="{BB962C8B-B14F-4D97-AF65-F5344CB8AC3E}">
        <p14:creationId xmlns:p14="http://schemas.microsoft.com/office/powerpoint/2010/main" val="253169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03AE4-CA55-437A-A164-CDB6BA32D7CF}" type="datetimeFigureOut">
              <a:rPr lang="en-IN" smtClean="0"/>
              <a:t>25-08-2023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967B3A-D249-47F4-A934-4432172CCFBF}" type="slidenum">
              <a:rPr lang="en-IN" smtClean="0"/>
              <a:t>‹#›</a:t>
            </a:fld>
            <a:endParaRPr lang="en-IN"/>
          </a:p>
        </p:txBody>
      </p:sp>
    </p:spTree>
    <p:extLst>
      <p:ext uri="{BB962C8B-B14F-4D97-AF65-F5344CB8AC3E}">
        <p14:creationId xmlns:p14="http://schemas.microsoft.com/office/powerpoint/2010/main" val="1856835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A03AE4-CA55-437A-A164-CDB6BA32D7CF}"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967B3A-D249-47F4-A934-4432172CCFBF}" type="slidenum">
              <a:rPr lang="en-IN" smtClean="0"/>
              <a:t>‹#›</a:t>
            </a:fld>
            <a:endParaRPr lang="en-IN"/>
          </a:p>
        </p:txBody>
      </p:sp>
    </p:spTree>
    <p:extLst>
      <p:ext uri="{BB962C8B-B14F-4D97-AF65-F5344CB8AC3E}">
        <p14:creationId xmlns:p14="http://schemas.microsoft.com/office/powerpoint/2010/main" val="366337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A03AE4-CA55-437A-A164-CDB6BA32D7CF}" type="datetimeFigureOut">
              <a:rPr lang="en-IN" smtClean="0"/>
              <a:t>25-08-2023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967B3A-D249-47F4-A934-4432172CCFBF}" type="slidenum">
              <a:rPr lang="en-IN" smtClean="0"/>
              <a:t>‹#›</a:t>
            </a:fld>
            <a:endParaRPr lang="en-IN"/>
          </a:p>
        </p:txBody>
      </p:sp>
    </p:spTree>
    <p:extLst>
      <p:ext uri="{BB962C8B-B14F-4D97-AF65-F5344CB8AC3E}">
        <p14:creationId xmlns:p14="http://schemas.microsoft.com/office/powerpoint/2010/main" val="228582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03AE4-CA55-437A-A164-CDB6BA32D7CF}" type="datetimeFigureOut">
              <a:rPr lang="en-IN" smtClean="0"/>
              <a:t>25-08-2023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67B3A-D249-47F4-A934-4432172CCFBF}" type="slidenum">
              <a:rPr lang="en-IN" smtClean="0"/>
              <a:t>‹#›</a:t>
            </a:fld>
            <a:endParaRPr lang="en-IN"/>
          </a:p>
        </p:txBody>
      </p:sp>
    </p:spTree>
    <p:extLst>
      <p:ext uri="{BB962C8B-B14F-4D97-AF65-F5344CB8AC3E}">
        <p14:creationId xmlns:p14="http://schemas.microsoft.com/office/powerpoint/2010/main" val="3410524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5736" y="44624"/>
            <a:ext cx="5688632" cy="923330"/>
          </a:xfrm>
          <a:prstGeom prst="rect">
            <a:avLst/>
          </a:prstGeom>
          <a:noFill/>
        </p:spPr>
        <p:txBody>
          <a:bodyPr wrap="square" rtlCol="0">
            <a:spAutoFit/>
          </a:bodyPr>
          <a:lstStyle/>
          <a:p>
            <a:r>
              <a:rPr lang="en-GB" sz="5400" b="1" dirty="0" smtClean="0">
                <a:latin typeface="Times New Roman" pitchFamily="18" charset="0"/>
                <a:cs typeface="Times New Roman" pitchFamily="18" charset="0"/>
              </a:rPr>
              <a:t>Asp.net and c#</a:t>
            </a:r>
            <a:endParaRPr lang="en-IN" sz="5400" b="1" dirty="0">
              <a:latin typeface="Times New Roman" pitchFamily="18" charset="0"/>
              <a:cs typeface="Times New Roman" pitchFamily="18" charset="0"/>
            </a:endParaRPr>
          </a:p>
        </p:txBody>
      </p:sp>
      <p:sp>
        <p:nvSpPr>
          <p:cNvPr id="5" name="TextBox 4"/>
          <p:cNvSpPr txBox="1"/>
          <p:nvPr/>
        </p:nvSpPr>
        <p:spPr>
          <a:xfrm>
            <a:off x="1835696" y="1628800"/>
            <a:ext cx="8352928" cy="1600438"/>
          </a:xfrm>
          <a:prstGeom prst="rect">
            <a:avLst/>
          </a:prstGeom>
          <a:noFill/>
        </p:spPr>
        <p:txBody>
          <a:bodyPr wrap="square" rtlCol="0">
            <a:spAutoFit/>
          </a:bodyPr>
          <a:lstStyle/>
          <a:p>
            <a:r>
              <a:rPr lang="en-GB" sz="4000" b="1" dirty="0" smtClean="0"/>
              <a:t>             Lecture 8</a:t>
            </a:r>
          </a:p>
          <a:p>
            <a:r>
              <a:rPr lang="en-GB" sz="4000" b="1" dirty="0" smtClean="0"/>
              <a:t>Operators and expression</a:t>
            </a:r>
          </a:p>
          <a:p>
            <a:endParaRPr lang="en-IN" dirty="0"/>
          </a:p>
        </p:txBody>
      </p:sp>
    </p:spTree>
    <p:extLst>
      <p:ext uri="{BB962C8B-B14F-4D97-AF65-F5344CB8AC3E}">
        <p14:creationId xmlns:p14="http://schemas.microsoft.com/office/powerpoint/2010/main" val="121237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155" y="44624"/>
            <a:ext cx="2940677" cy="369332"/>
          </a:xfrm>
          <a:prstGeom prst="rect">
            <a:avLst/>
          </a:prstGeom>
        </p:spPr>
        <p:txBody>
          <a:bodyPr wrap="none">
            <a:spAutoFit/>
          </a:bodyPr>
          <a:lstStyle/>
          <a:p>
            <a:r>
              <a:rPr lang="en-IN" b="1" dirty="0"/>
              <a:t>Example 4: Logical Operators</a:t>
            </a:r>
          </a:p>
        </p:txBody>
      </p:sp>
      <p:sp>
        <p:nvSpPr>
          <p:cNvPr id="3" name="TextBox 2"/>
          <p:cNvSpPr txBox="1"/>
          <p:nvPr/>
        </p:nvSpPr>
        <p:spPr>
          <a:xfrm>
            <a:off x="119155" y="620688"/>
            <a:ext cx="8413285" cy="4493538"/>
          </a:xfrm>
          <a:prstGeom prst="rect">
            <a:avLst/>
          </a:prstGeom>
          <a:noFill/>
        </p:spPr>
        <p:txBody>
          <a:bodyPr wrap="square" rtlCol="0">
            <a:spAutoFit/>
          </a:bodyPr>
          <a:lstStyle/>
          <a:p>
            <a:r>
              <a:rPr lang="en-IN" sz="2200" dirty="0"/>
              <a:t>using System; </a:t>
            </a:r>
            <a:endParaRPr lang="en-IN" sz="2200" dirty="0" smtClean="0"/>
          </a:p>
          <a:p>
            <a:r>
              <a:rPr lang="en-IN" sz="2200" dirty="0" smtClean="0"/>
              <a:t>class </a:t>
            </a:r>
            <a:r>
              <a:rPr lang="en-IN" sz="2200" dirty="0" err="1"/>
              <a:t>LogicalOperator</a:t>
            </a:r>
            <a:r>
              <a:rPr lang="en-IN" sz="2200" dirty="0"/>
              <a:t>	</a:t>
            </a:r>
            <a:endParaRPr lang="en-IN" sz="2200" dirty="0" smtClean="0"/>
          </a:p>
          <a:p>
            <a:r>
              <a:rPr lang="en-IN" sz="2200" dirty="0" smtClean="0"/>
              <a:t>{public </a:t>
            </a:r>
            <a:r>
              <a:rPr lang="en-IN" sz="2200" dirty="0"/>
              <a:t>static void Main(string[] </a:t>
            </a:r>
            <a:r>
              <a:rPr lang="en-IN" sz="2200" dirty="0" err="1"/>
              <a:t>args</a:t>
            </a:r>
            <a:r>
              <a:rPr lang="en-IN" sz="2200" dirty="0" smtClean="0"/>
              <a:t>)</a:t>
            </a:r>
          </a:p>
          <a:p>
            <a:r>
              <a:rPr lang="en-IN" sz="2200" dirty="0" smtClean="0"/>
              <a:t>{bool </a:t>
            </a:r>
            <a:r>
              <a:rPr lang="en-IN" sz="2200" dirty="0"/>
              <a:t>result;			</a:t>
            </a:r>
            <a:endParaRPr lang="en-IN" sz="2200" dirty="0" smtClean="0"/>
          </a:p>
          <a:p>
            <a:r>
              <a:rPr lang="en-IN" sz="2200" dirty="0" err="1" smtClean="0"/>
              <a:t>int</a:t>
            </a:r>
            <a:r>
              <a:rPr lang="en-IN" sz="2200" dirty="0" smtClean="0"/>
              <a:t> </a:t>
            </a:r>
            <a:r>
              <a:rPr lang="en-IN" sz="2200" dirty="0" err="1"/>
              <a:t>firstNumber</a:t>
            </a:r>
            <a:r>
              <a:rPr lang="en-IN" sz="2200" dirty="0"/>
              <a:t> = 10, </a:t>
            </a:r>
            <a:r>
              <a:rPr lang="en-IN" sz="2200" dirty="0" err="1"/>
              <a:t>secondNumber</a:t>
            </a:r>
            <a:r>
              <a:rPr lang="en-IN" sz="2200" dirty="0"/>
              <a:t> = 20; </a:t>
            </a:r>
            <a:endParaRPr lang="en-IN" sz="2200" dirty="0" smtClean="0"/>
          </a:p>
          <a:p>
            <a:r>
              <a:rPr lang="en-IN" sz="2200" dirty="0" smtClean="0"/>
              <a:t>// </a:t>
            </a:r>
            <a:r>
              <a:rPr lang="en-IN" sz="2200" dirty="0"/>
              <a:t>OR operator			</a:t>
            </a:r>
          </a:p>
          <a:p>
            <a:r>
              <a:rPr lang="en-IN" sz="2200" dirty="0" smtClean="0"/>
              <a:t>result </a:t>
            </a:r>
            <a:r>
              <a:rPr lang="en-IN" sz="2200" dirty="0"/>
              <a:t>= (</a:t>
            </a:r>
            <a:r>
              <a:rPr lang="en-IN" sz="2200" dirty="0" err="1"/>
              <a:t>firstNumber</a:t>
            </a:r>
            <a:r>
              <a:rPr lang="en-IN" sz="2200" dirty="0"/>
              <a:t> == </a:t>
            </a:r>
            <a:r>
              <a:rPr lang="en-IN" sz="2200" dirty="0" err="1"/>
              <a:t>secondNumber</a:t>
            </a:r>
            <a:r>
              <a:rPr lang="en-IN" sz="2200" dirty="0"/>
              <a:t>) || (</a:t>
            </a:r>
            <a:r>
              <a:rPr lang="en-IN" sz="2200" dirty="0" err="1"/>
              <a:t>firstNumber</a:t>
            </a:r>
            <a:r>
              <a:rPr lang="en-IN" sz="2200" dirty="0"/>
              <a:t> &gt; 5);			</a:t>
            </a:r>
            <a:r>
              <a:rPr lang="en-IN" sz="2200" dirty="0" err="1"/>
              <a:t>Console.WriteLine</a:t>
            </a:r>
            <a:r>
              <a:rPr lang="en-IN" sz="2200" dirty="0"/>
              <a:t>(result); 			</a:t>
            </a:r>
            <a:endParaRPr lang="en-IN" sz="2200" dirty="0" smtClean="0"/>
          </a:p>
          <a:p>
            <a:r>
              <a:rPr lang="en-IN" sz="2200" dirty="0" smtClean="0"/>
              <a:t>// </a:t>
            </a:r>
            <a:r>
              <a:rPr lang="en-IN" sz="2200" dirty="0"/>
              <a:t>AND operator			</a:t>
            </a:r>
            <a:endParaRPr lang="en-IN" sz="2200" dirty="0" smtClean="0"/>
          </a:p>
          <a:p>
            <a:r>
              <a:rPr lang="en-IN" sz="2200" dirty="0" smtClean="0"/>
              <a:t>result </a:t>
            </a:r>
            <a:r>
              <a:rPr lang="en-IN" sz="2200" dirty="0"/>
              <a:t>= (</a:t>
            </a:r>
            <a:r>
              <a:rPr lang="en-IN" sz="2200" dirty="0" err="1"/>
              <a:t>firstNumber</a:t>
            </a:r>
            <a:r>
              <a:rPr lang="en-IN" sz="2200" dirty="0"/>
              <a:t> == </a:t>
            </a:r>
            <a:r>
              <a:rPr lang="en-IN" sz="2200" dirty="0" err="1"/>
              <a:t>secondNumber</a:t>
            </a:r>
            <a:r>
              <a:rPr lang="en-IN" sz="2200" dirty="0"/>
              <a:t>) &amp;&amp; (</a:t>
            </a:r>
            <a:r>
              <a:rPr lang="en-IN" sz="2200" dirty="0" err="1"/>
              <a:t>firstNumber</a:t>
            </a:r>
            <a:r>
              <a:rPr lang="en-IN" sz="2200" dirty="0"/>
              <a:t> &gt; 5);			</a:t>
            </a:r>
            <a:r>
              <a:rPr lang="en-IN" sz="2200" dirty="0" err="1"/>
              <a:t>Console.WriteLine</a:t>
            </a:r>
            <a:r>
              <a:rPr lang="en-IN" sz="2200" dirty="0"/>
              <a:t>(result);		</a:t>
            </a:r>
            <a:endParaRPr lang="en-IN" sz="2200" dirty="0" smtClean="0"/>
          </a:p>
          <a:p>
            <a:r>
              <a:rPr lang="en-IN" sz="2200" dirty="0" smtClean="0"/>
              <a:t>}</a:t>
            </a:r>
            <a:r>
              <a:rPr lang="en-IN" sz="2200" dirty="0"/>
              <a:t>	}}</a:t>
            </a:r>
            <a:endParaRPr lang="en-IN" sz="2200" dirty="0" smtClean="0">
              <a:effectLst/>
            </a:endParaRPr>
          </a:p>
          <a:p>
            <a:endParaRPr lang="en-IN" sz="2200" dirty="0"/>
          </a:p>
        </p:txBody>
      </p:sp>
      <p:sp>
        <p:nvSpPr>
          <p:cNvPr id="4" name="TextBox 3"/>
          <p:cNvSpPr txBox="1"/>
          <p:nvPr/>
        </p:nvSpPr>
        <p:spPr>
          <a:xfrm>
            <a:off x="1589493" y="5114226"/>
            <a:ext cx="4854715" cy="1200329"/>
          </a:xfrm>
          <a:prstGeom prst="rect">
            <a:avLst/>
          </a:prstGeom>
          <a:noFill/>
        </p:spPr>
        <p:txBody>
          <a:bodyPr wrap="square" rtlCol="0">
            <a:spAutoFit/>
          </a:bodyPr>
          <a:lstStyle/>
          <a:p>
            <a:r>
              <a:rPr lang="en-IN" dirty="0"/>
              <a:t>When we run the program, the output will be:</a:t>
            </a:r>
          </a:p>
          <a:p>
            <a:r>
              <a:rPr lang="en-IN" dirty="0" smtClean="0"/>
              <a:t>True</a:t>
            </a:r>
          </a:p>
          <a:p>
            <a:r>
              <a:rPr lang="en-IN" dirty="0" smtClean="0"/>
              <a:t>False</a:t>
            </a:r>
            <a:endParaRPr lang="en-IN" dirty="0" smtClean="0">
              <a:effectLst/>
            </a:endParaRPr>
          </a:p>
          <a:p>
            <a:endParaRPr lang="en-IN" dirty="0"/>
          </a:p>
        </p:txBody>
      </p:sp>
    </p:spTree>
    <p:extLst>
      <p:ext uri="{BB962C8B-B14F-4D97-AF65-F5344CB8AC3E}">
        <p14:creationId xmlns:p14="http://schemas.microsoft.com/office/powerpoint/2010/main" val="2085888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784976" cy="1107996"/>
          </a:xfrm>
          <a:prstGeom prst="rect">
            <a:avLst/>
          </a:prstGeom>
          <a:noFill/>
        </p:spPr>
        <p:txBody>
          <a:bodyPr wrap="square" rtlCol="0">
            <a:spAutoFit/>
          </a:bodyPr>
          <a:lstStyle/>
          <a:p>
            <a:r>
              <a:rPr lang="en-IN" sz="2200" b="1" dirty="0"/>
              <a:t>5. Unary Operators	</a:t>
            </a:r>
          </a:p>
          <a:p>
            <a:r>
              <a:rPr lang="en-IN" sz="2200" dirty="0"/>
              <a:t>Unlike other operators, the unary operators operates on a single operand.</a:t>
            </a:r>
          </a:p>
          <a:p>
            <a:endParaRPr lang="en-IN" sz="2200" dirty="0"/>
          </a:p>
        </p:txBody>
      </p:sp>
      <p:graphicFrame>
        <p:nvGraphicFramePr>
          <p:cNvPr id="3" name="Table 2"/>
          <p:cNvGraphicFramePr>
            <a:graphicFrameLocks noGrp="1"/>
          </p:cNvGraphicFramePr>
          <p:nvPr>
            <p:extLst>
              <p:ext uri="{D42A27DB-BD31-4B8C-83A1-F6EECF244321}">
                <p14:modId xmlns:p14="http://schemas.microsoft.com/office/powerpoint/2010/main" val="2187674484"/>
              </p:ext>
            </p:extLst>
          </p:nvPr>
        </p:nvGraphicFramePr>
        <p:xfrm>
          <a:off x="827584" y="1196752"/>
          <a:ext cx="7239000" cy="4945380"/>
        </p:xfrm>
        <a:graphic>
          <a:graphicData uri="http://schemas.openxmlformats.org/drawingml/2006/table">
            <a:tbl>
              <a:tblPr firstRow="1" firstCol="1" bandRow="1">
                <a:tableStyleId>{5C22544A-7EE6-4342-B048-85BDC9FD1C3A}</a:tableStyleId>
              </a:tblPr>
              <a:tblGrid>
                <a:gridCol w="2413000"/>
                <a:gridCol w="2413000"/>
                <a:gridCol w="2413000"/>
              </a:tblGrid>
              <a:tr h="0">
                <a:tc gridSpan="3">
                  <a:txBody>
                    <a:bodyPr/>
                    <a:lstStyle/>
                    <a:p>
                      <a:pPr algn="ctr">
                        <a:lnSpc>
                          <a:spcPts val="1500"/>
                        </a:lnSpc>
                        <a:spcAft>
                          <a:spcPts val="1000"/>
                        </a:spcAft>
                      </a:pPr>
                      <a:r>
                        <a:rPr lang="en-IN" sz="1800" dirty="0">
                          <a:effectLst/>
                        </a:rPr>
                        <a:t>C# unary operators</a:t>
                      </a:r>
                      <a:endParaRPr lang="en-IN" sz="1800" dirty="0">
                        <a:effectLst/>
                        <a:latin typeface="Calibri"/>
                        <a:ea typeface="Calibri"/>
                        <a:cs typeface="Times New Roman"/>
                      </a:endParaRPr>
                    </a:p>
                  </a:txBody>
                  <a:tcPr marL="228600" marR="228600" marT="114300" marB="114300" anchor="ctr"/>
                </a:tc>
                <a:tc hMerge="1">
                  <a:txBody>
                    <a:bodyPr/>
                    <a:lstStyle/>
                    <a:p>
                      <a:endParaRPr lang="en-IN"/>
                    </a:p>
                  </a:txBody>
                  <a:tcPr/>
                </a:tc>
                <a:tc hMerge="1">
                  <a:txBody>
                    <a:bodyPr/>
                    <a:lstStyle/>
                    <a:p>
                      <a:endParaRPr lang="en-IN"/>
                    </a:p>
                  </a:txBody>
                  <a:tcPr/>
                </a:tc>
              </a:tr>
              <a:tr h="0">
                <a:tc>
                  <a:txBody>
                    <a:bodyPr/>
                    <a:lstStyle/>
                    <a:p>
                      <a:pPr>
                        <a:lnSpc>
                          <a:spcPct val="115000"/>
                        </a:lnSpc>
                        <a:spcAft>
                          <a:spcPts val="1000"/>
                        </a:spcAft>
                      </a:pPr>
                      <a:r>
                        <a:rPr lang="en-IN" sz="1100">
                          <a:effectLst/>
                        </a:rPr>
                        <a:t>Operator</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Operator Name</a:t>
                      </a:r>
                      <a:endParaRPr lang="en-IN" sz="1800" dirty="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a:effectLst/>
                        </a:rPr>
                        <a:t>Description</a:t>
                      </a:r>
                      <a:endParaRPr lang="en-IN" sz="180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a:effectLst/>
                        </a:rPr>
                        <a:t>+</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Unary Plus</a:t>
                      </a:r>
                      <a:endParaRPr lang="en-IN" sz="1800" dirty="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Leaves the sign of operand as it is</a:t>
                      </a:r>
                      <a:endParaRPr lang="en-IN" sz="18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a:effectLst/>
                        </a:rPr>
                        <a:t>-</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a:effectLst/>
                        </a:rPr>
                        <a:t>Unary Minus</a:t>
                      </a:r>
                      <a:endParaRPr lang="en-IN" sz="18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Inverts the sign of operand</a:t>
                      </a:r>
                      <a:endParaRPr lang="en-IN" sz="18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a:effectLst/>
                        </a:rPr>
                        <a:t>++</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a:effectLst/>
                        </a:rPr>
                        <a:t>Increment</a:t>
                      </a:r>
                      <a:endParaRPr lang="en-IN" sz="18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Increment value by 1</a:t>
                      </a:r>
                      <a:endParaRPr lang="en-IN" sz="18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a:effectLst/>
                        </a:rPr>
                        <a:t>--</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a:effectLst/>
                        </a:rPr>
                        <a:t>Decrement</a:t>
                      </a:r>
                      <a:endParaRPr lang="en-IN" sz="18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Decrement value by 1</a:t>
                      </a:r>
                      <a:endParaRPr lang="en-IN" sz="18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a:effectLst/>
                        </a:rPr>
                        <a:t>!</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a:effectLst/>
                        </a:rPr>
                        <a:t>Logical Negation (Not)</a:t>
                      </a:r>
                      <a:endParaRPr lang="en-IN" sz="18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Inverts the value of a </a:t>
                      </a:r>
                      <a:r>
                        <a:rPr lang="en-IN" sz="1800" dirty="0" err="1">
                          <a:effectLst/>
                        </a:rPr>
                        <a:t>boolean</a:t>
                      </a:r>
                      <a:endParaRPr lang="en-IN" sz="1800" dirty="0">
                        <a:effectLst/>
                        <a:latin typeface="Calibri"/>
                        <a:ea typeface="Calibri"/>
                        <a:cs typeface="Times New Roman"/>
                      </a:endParaRPr>
                    </a:p>
                  </a:txBody>
                  <a:tcPr marL="228600" marR="228600" marT="114300" marB="114300" anchor="ctr"/>
                </a:tc>
              </a:tr>
            </a:tbl>
          </a:graphicData>
        </a:graphic>
      </p:graphicFrame>
    </p:spTree>
    <p:extLst>
      <p:ext uri="{BB962C8B-B14F-4D97-AF65-F5344CB8AC3E}">
        <p14:creationId xmlns:p14="http://schemas.microsoft.com/office/powerpoint/2010/main" val="208588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84976" cy="5078313"/>
          </a:xfrm>
          <a:prstGeom prst="rect">
            <a:avLst/>
          </a:prstGeom>
          <a:noFill/>
        </p:spPr>
        <p:txBody>
          <a:bodyPr wrap="square" rtlCol="0">
            <a:spAutoFit/>
          </a:bodyPr>
          <a:lstStyle/>
          <a:p>
            <a:r>
              <a:rPr lang="en-IN" b="1" dirty="0"/>
              <a:t>Example 5: Unary Operators</a:t>
            </a:r>
          </a:p>
          <a:p>
            <a:r>
              <a:rPr lang="en-IN" dirty="0"/>
              <a:t>using System; </a:t>
            </a:r>
            <a:endParaRPr lang="en-IN" dirty="0" smtClean="0"/>
          </a:p>
          <a:p>
            <a:r>
              <a:rPr lang="en-IN" dirty="0" smtClean="0"/>
              <a:t>class </a:t>
            </a:r>
            <a:r>
              <a:rPr lang="en-IN" dirty="0" err="1"/>
              <a:t>UnaryOperator</a:t>
            </a:r>
            <a:r>
              <a:rPr lang="en-IN" dirty="0"/>
              <a:t>	</a:t>
            </a:r>
            <a:endParaRPr lang="en-IN" dirty="0" smtClean="0"/>
          </a:p>
          <a:p>
            <a:r>
              <a:rPr lang="en-IN" dirty="0" smtClean="0"/>
              <a:t>{</a:t>
            </a:r>
          </a:p>
          <a:p>
            <a:r>
              <a:rPr lang="en-IN" dirty="0" smtClean="0"/>
              <a:t>public </a:t>
            </a:r>
            <a:r>
              <a:rPr lang="en-IN" dirty="0"/>
              <a:t>static void Main(string[] </a:t>
            </a:r>
            <a:r>
              <a:rPr lang="en-IN" dirty="0" err="1"/>
              <a:t>args</a:t>
            </a:r>
            <a:r>
              <a:rPr lang="en-IN" dirty="0"/>
              <a:t>)	</a:t>
            </a:r>
            <a:endParaRPr lang="en-IN" dirty="0" smtClean="0"/>
          </a:p>
          <a:p>
            <a:r>
              <a:rPr lang="en-IN" dirty="0"/>
              <a:t>	</a:t>
            </a:r>
            <a:r>
              <a:rPr lang="en-IN" dirty="0" smtClean="0"/>
              <a:t>{</a:t>
            </a:r>
          </a:p>
          <a:p>
            <a:r>
              <a:rPr lang="en-IN" dirty="0" smtClean="0"/>
              <a:t>                   </a:t>
            </a:r>
            <a:r>
              <a:rPr lang="en-IN" dirty="0" err="1" smtClean="0"/>
              <a:t>int</a:t>
            </a:r>
            <a:r>
              <a:rPr lang="en-IN" dirty="0" smtClean="0"/>
              <a:t> </a:t>
            </a:r>
            <a:r>
              <a:rPr lang="en-IN" dirty="0"/>
              <a:t>number = 10, result;			</a:t>
            </a:r>
            <a:endParaRPr lang="en-IN" dirty="0" smtClean="0"/>
          </a:p>
          <a:p>
            <a:r>
              <a:rPr lang="en-IN" dirty="0" smtClean="0"/>
              <a:t>                   bool </a:t>
            </a:r>
            <a:r>
              <a:rPr lang="en-IN" dirty="0"/>
              <a:t>flag = true; 		</a:t>
            </a:r>
            <a:endParaRPr lang="en-IN" dirty="0" smtClean="0"/>
          </a:p>
          <a:p>
            <a:r>
              <a:rPr lang="en-IN" dirty="0"/>
              <a:t>	result = +number;		</a:t>
            </a:r>
            <a:endParaRPr lang="en-IN" dirty="0" smtClean="0"/>
          </a:p>
          <a:p>
            <a:r>
              <a:rPr lang="en-IN" dirty="0"/>
              <a:t>	</a:t>
            </a:r>
            <a:r>
              <a:rPr lang="en-IN" dirty="0" err="1"/>
              <a:t>Console.WriteLine</a:t>
            </a:r>
            <a:r>
              <a:rPr lang="en-IN" dirty="0"/>
              <a:t>("+number = " + result); 		</a:t>
            </a:r>
            <a:endParaRPr lang="en-IN" dirty="0" smtClean="0"/>
          </a:p>
          <a:p>
            <a:r>
              <a:rPr lang="en-IN" dirty="0"/>
              <a:t>	result = -number;			</a:t>
            </a:r>
            <a:endParaRPr lang="en-IN" dirty="0" smtClean="0"/>
          </a:p>
          <a:p>
            <a:r>
              <a:rPr lang="en-IN" dirty="0" smtClean="0"/>
              <a:t>                 </a:t>
            </a:r>
            <a:r>
              <a:rPr lang="en-IN" dirty="0" err="1" smtClean="0"/>
              <a:t>Console.WriteLine</a:t>
            </a:r>
            <a:r>
              <a:rPr lang="en-IN" dirty="0"/>
              <a:t>("-number = " + result); 		</a:t>
            </a:r>
            <a:endParaRPr lang="en-IN" dirty="0" smtClean="0"/>
          </a:p>
          <a:p>
            <a:r>
              <a:rPr lang="en-IN" dirty="0"/>
              <a:t>	result = ++number;			</a:t>
            </a:r>
            <a:endParaRPr lang="en-IN" dirty="0" smtClean="0"/>
          </a:p>
          <a:p>
            <a:r>
              <a:rPr lang="en-IN" dirty="0" smtClean="0"/>
              <a:t>                 </a:t>
            </a:r>
            <a:r>
              <a:rPr lang="en-IN" dirty="0" err="1" smtClean="0"/>
              <a:t>Console.WriteLine</a:t>
            </a:r>
            <a:r>
              <a:rPr lang="en-IN" dirty="0"/>
              <a:t>("++number = " + result); 		</a:t>
            </a:r>
            <a:endParaRPr lang="en-IN" dirty="0" smtClean="0"/>
          </a:p>
          <a:p>
            <a:r>
              <a:rPr lang="en-IN" dirty="0"/>
              <a:t>	result = --number;		</a:t>
            </a:r>
            <a:endParaRPr lang="en-IN" dirty="0" smtClean="0"/>
          </a:p>
          <a:p>
            <a:r>
              <a:rPr lang="en-IN" dirty="0"/>
              <a:t>	</a:t>
            </a:r>
            <a:r>
              <a:rPr lang="en-IN" dirty="0" err="1"/>
              <a:t>Console.WriteLine</a:t>
            </a:r>
            <a:r>
              <a:rPr lang="en-IN" dirty="0"/>
              <a:t>("--number = " + result); 			</a:t>
            </a:r>
            <a:r>
              <a:rPr lang="en-IN" dirty="0" err="1"/>
              <a:t>Console.WriteLine</a:t>
            </a:r>
            <a:r>
              <a:rPr lang="en-IN" dirty="0"/>
              <a:t>("!flag = " + (!flag));		}	}}</a:t>
            </a:r>
            <a:endParaRPr lang="en-IN" dirty="0" smtClean="0">
              <a:effectLst/>
            </a:endParaRPr>
          </a:p>
          <a:p>
            <a:endParaRPr lang="en-IN" dirty="0"/>
          </a:p>
        </p:txBody>
      </p:sp>
      <p:sp>
        <p:nvSpPr>
          <p:cNvPr id="4" name="TextBox 3"/>
          <p:cNvSpPr txBox="1"/>
          <p:nvPr/>
        </p:nvSpPr>
        <p:spPr>
          <a:xfrm>
            <a:off x="5076056" y="836712"/>
            <a:ext cx="3456384" cy="2585323"/>
          </a:xfrm>
          <a:prstGeom prst="rect">
            <a:avLst/>
          </a:prstGeom>
          <a:noFill/>
        </p:spPr>
        <p:txBody>
          <a:bodyPr wrap="square" rtlCol="0">
            <a:spAutoFit/>
          </a:bodyPr>
          <a:lstStyle/>
          <a:p>
            <a:r>
              <a:rPr lang="en-IN" b="1" dirty="0"/>
              <a:t>When we run the program, the output will be:</a:t>
            </a:r>
          </a:p>
          <a:p>
            <a:r>
              <a:rPr lang="en-IN" b="1" dirty="0"/>
              <a:t>+number = </a:t>
            </a:r>
            <a:r>
              <a:rPr lang="en-IN" b="1" dirty="0" smtClean="0"/>
              <a:t>10</a:t>
            </a:r>
          </a:p>
          <a:p>
            <a:r>
              <a:rPr lang="en-IN" b="1" dirty="0" smtClean="0"/>
              <a:t>-number </a:t>
            </a:r>
            <a:r>
              <a:rPr lang="en-IN" b="1" dirty="0"/>
              <a:t>= -</a:t>
            </a:r>
            <a:r>
              <a:rPr lang="en-IN" b="1" dirty="0" smtClean="0"/>
              <a:t>10</a:t>
            </a:r>
          </a:p>
          <a:p>
            <a:r>
              <a:rPr lang="en-IN" b="1" dirty="0" smtClean="0"/>
              <a:t>++</a:t>
            </a:r>
            <a:r>
              <a:rPr lang="en-IN" b="1" dirty="0"/>
              <a:t>number = </a:t>
            </a:r>
            <a:r>
              <a:rPr lang="en-IN" b="1" dirty="0" smtClean="0"/>
              <a:t>11</a:t>
            </a:r>
          </a:p>
          <a:p>
            <a:r>
              <a:rPr lang="en-IN" b="1" dirty="0"/>
              <a:t>--number = </a:t>
            </a:r>
            <a:r>
              <a:rPr lang="en-IN" b="1" dirty="0" smtClean="0"/>
              <a:t>10</a:t>
            </a:r>
          </a:p>
          <a:p>
            <a:r>
              <a:rPr lang="en-IN" b="1" dirty="0" smtClean="0"/>
              <a:t>!</a:t>
            </a:r>
            <a:r>
              <a:rPr lang="en-IN" b="1" dirty="0"/>
              <a:t>flag = False</a:t>
            </a:r>
            <a:endParaRPr lang="en-IN" b="1" dirty="0" smtClean="0">
              <a:effectLst/>
            </a:endParaRPr>
          </a:p>
          <a:p>
            <a:endParaRPr lang="en-IN" b="1" dirty="0" smtClean="0">
              <a:effectLst/>
            </a:endParaRPr>
          </a:p>
          <a:p>
            <a:endParaRPr lang="en-IN" b="1" dirty="0"/>
          </a:p>
        </p:txBody>
      </p:sp>
      <p:sp>
        <p:nvSpPr>
          <p:cNvPr id="5" name="TextBox 4"/>
          <p:cNvSpPr txBox="1"/>
          <p:nvPr/>
        </p:nvSpPr>
        <p:spPr>
          <a:xfrm>
            <a:off x="179512" y="5157192"/>
            <a:ext cx="8784976" cy="1785104"/>
          </a:xfrm>
          <a:prstGeom prst="rect">
            <a:avLst/>
          </a:prstGeom>
          <a:noFill/>
        </p:spPr>
        <p:txBody>
          <a:bodyPr wrap="square" rtlCol="0">
            <a:spAutoFit/>
          </a:bodyPr>
          <a:lstStyle/>
          <a:p>
            <a:pPr algn="just"/>
            <a:r>
              <a:rPr lang="en-IN" sz="2200" dirty="0"/>
              <a:t>The increment (++) and decrement (--) operators can be used as prefix and postfix. If used as prefix, the change in value of variable is seen on the same line and if used as postfix, the change in value of variable is seen on the next line. This will be clear by the example below.</a:t>
            </a:r>
          </a:p>
          <a:p>
            <a:pPr algn="just"/>
            <a:endParaRPr lang="en-IN" sz="2200" dirty="0"/>
          </a:p>
        </p:txBody>
      </p:sp>
    </p:spTree>
    <p:extLst>
      <p:ext uri="{BB962C8B-B14F-4D97-AF65-F5344CB8AC3E}">
        <p14:creationId xmlns:p14="http://schemas.microsoft.com/office/powerpoint/2010/main" val="208588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99392"/>
            <a:ext cx="9036496" cy="3970318"/>
          </a:xfrm>
          <a:prstGeom prst="rect">
            <a:avLst/>
          </a:prstGeom>
          <a:noFill/>
        </p:spPr>
        <p:txBody>
          <a:bodyPr wrap="square" rtlCol="0">
            <a:spAutoFit/>
          </a:bodyPr>
          <a:lstStyle/>
          <a:p>
            <a:r>
              <a:rPr lang="en-IN" b="1" dirty="0"/>
              <a:t>Example 6: Post and Pre Increment operators in C#</a:t>
            </a:r>
          </a:p>
          <a:p>
            <a:r>
              <a:rPr lang="en-IN" dirty="0"/>
              <a:t>using System; </a:t>
            </a:r>
            <a:endParaRPr lang="en-IN" dirty="0" smtClean="0"/>
          </a:p>
          <a:p>
            <a:r>
              <a:rPr lang="en-IN" dirty="0" smtClean="0"/>
              <a:t>class </a:t>
            </a:r>
            <a:r>
              <a:rPr lang="en-IN" dirty="0" err="1" smtClean="0"/>
              <a:t>UnaryOperator</a:t>
            </a:r>
            <a:endParaRPr lang="en-IN" dirty="0" smtClean="0"/>
          </a:p>
          <a:p>
            <a:r>
              <a:rPr lang="en-IN" dirty="0" smtClean="0"/>
              <a:t>{</a:t>
            </a:r>
          </a:p>
          <a:p>
            <a:r>
              <a:rPr lang="en-IN" dirty="0" smtClean="0"/>
              <a:t>public </a:t>
            </a:r>
            <a:r>
              <a:rPr lang="en-IN" dirty="0"/>
              <a:t>static void Main(string[] </a:t>
            </a:r>
            <a:r>
              <a:rPr lang="en-IN" dirty="0" err="1"/>
              <a:t>args</a:t>
            </a:r>
            <a:r>
              <a:rPr lang="en-IN" dirty="0"/>
              <a:t>)	</a:t>
            </a:r>
            <a:endParaRPr lang="en-IN" dirty="0" smtClean="0"/>
          </a:p>
          <a:p>
            <a:r>
              <a:rPr lang="en-IN" dirty="0"/>
              <a:t>	</a:t>
            </a:r>
            <a:r>
              <a:rPr lang="en-IN" dirty="0" smtClean="0"/>
              <a:t>{</a:t>
            </a:r>
          </a:p>
          <a:p>
            <a:r>
              <a:rPr lang="en-IN" dirty="0" smtClean="0"/>
              <a:t>                      </a:t>
            </a:r>
            <a:r>
              <a:rPr lang="en-IN" dirty="0" err="1" smtClean="0"/>
              <a:t>int</a:t>
            </a:r>
            <a:r>
              <a:rPr lang="en-IN" dirty="0" smtClean="0"/>
              <a:t> </a:t>
            </a:r>
            <a:r>
              <a:rPr lang="en-IN" dirty="0"/>
              <a:t>number = 10; 			</a:t>
            </a:r>
            <a:endParaRPr lang="en-IN" dirty="0" smtClean="0"/>
          </a:p>
          <a:p>
            <a:r>
              <a:rPr lang="en-IN" dirty="0" smtClean="0"/>
              <a:t>                   </a:t>
            </a:r>
            <a:r>
              <a:rPr lang="en-IN" dirty="0" err="1" smtClean="0"/>
              <a:t>Console.WriteLine</a:t>
            </a:r>
            <a:r>
              <a:rPr lang="en-IN" dirty="0"/>
              <a:t>((number++));		</a:t>
            </a:r>
            <a:r>
              <a:rPr lang="en-IN" dirty="0" err="1" smtClean="0"/>
              <a:t>Console.WriteLine</a:t>
            </a:r>
            <a:r>
              <a:rPr lang="en-IN" dirty="0"/>
              <a:t>((number)); 			</a:t>
            </a:r>
            <a:r>
              <a:rPr lang="en-IN" dirty="0" err="1"/>
              <a:t>Console.WriteLine</a:t>
            </a:r>
            <a:r>
              <a:rPr lang="en-IN" dirty="0"/>
              <a:t>((++number));			</a:t>
            </a:r>
            <a:r>
              <a:rPr lang="en-IN" dirty="0" err="1"/>
              <a:t>Console.WriteLine</a:t>
            </a:r>
            <a:r>
              <a:rPr lang="en-IN" dirty="0"/>
              <a:t>((number));		}	}}</a:t>
            </a:r>
            <a:endParaRPr lang="en-IN" dirty="0" smtClean="0">
              <a:effectLst/>
            </a:endParaRPr>
          </a:p>
          <a:p>
            <a:endParaRPr lang="en-IN" dirty="0" smtClean="0"/>
          </a:p>
          <a:p>
            <a:r>
              <a:rPr lang="en-IN" b="1" dirty="0" smtClean="0"/>
              <a:t>When </a:t>
            </a:r>
            <a:r>
              <a:rPr lang="en-IN" b="1" dirty="0"/>
              <a:t>we run the program, the output will be:</a:t>
            </a:r>
          </a:p>
          <a:p>
            <a:r>
              <a:rPr lang="en-IN" b="1" dirty="0"/>
              <a:t>10111212</a:t>
            </a:r>
            <a:endParaRPr lang="en-IN" b="1" dirty="0" smtClean="0">
              <a:effectLst/>
            </a:endParaRPr>
          </a:p>
          <a:p>
            <a:endParaRPr lang="en-IN" dirty="0"/>
          </a:p>
        </p:txBody>
      </p:sp>
      <p:sp>
        <p:nvSpPr>
          <p:cNvPr id="3" name="TextBox 2"/>
          <p:cNvSpPr txBox="1"/>
          <p:nvPr/>
        </p:nvSpPr>
        <p:spPr>
          <a:xfrm>
            <a:off x="35496" y="3429000"/>
            <a:ext cx="8856984" cy="1446550"/>
          </a:xfrm>
          <a:prstGeom prst="rect">
            <a:avLst/>
          </a:prstGeom>
          <a:noFill/>
        </p:spPr>
        <p:txBody>
          <a:bodyPr wrap="square" rtlCol="0">
            <a:spAutoFit/>
          </a:bodyPr>
          <a:lstStyle/>
          <a:p>
            <a:pPr algn="just"/>
            <a:r>
              <a:rPr lang="en-IN" sz="2200" dirty="0"/>
              <a:t>We can see the effect of using ++ as prefix and postfix. When ++ is used after the operand, the value is first evaluated and then it is incremented by 1. Hence the statement</a:t>
            </a:r>
          </a:p>
          <a:p>
            <a:pPr algn="just"/>
            <a:endParaRPr lang="en-IN" sz="2200" dirty="0"/>
          </a:p>
        </p:txBody>
      </p:sp>
      <p:sp>
        <p:nvSpPr>
          <p:cNvPr id="4" name="TextBox 3"/>
          <p:cNvSpPr txBox="1"/>
          <p:nvPr/>
        </p:nvSpPr>
        <p:spPr>
          <a:xfrm>
            <a:off x="35496" y="4509120"/>
            <a:ext cx="8856984" cy="2862322"/>
          </a:xfrm>
          <a:prstGeom prst="rect">
            <a:avLst/>
          </a:prstGeom>
          <a:noFill/>
        </p:spPr>
        <p:txBody>
          <a:bodyPr wrap="square" rtlCol="0">
            <a:spAutoFit/>
          </a:bodyPr>
          <a:lstStyle/>
          <a:p>
            <a:pPr algn="just"/>
            <a:r>
              <a:rPr lang="en-IN" sz="2000" dirty="0" err="1"/>
              <a:t>Console.WriteLine</a:t>
            </a:r>
            <a:r>
              <a:rPr lang="en-IN" sz="2000" dirty="0"/>
              <a:t>((number++));</a:t>
            </a:r>
            <a:endParaRPr lang="en-IN" sz="2000" dirty="0"/>
          </a:p>
          <a:p>
            <a:pPr algn="just"/>
            <a:r>
              <a:rPr lang="en-IN" sz="2000" dirty="0"/>
              <a:t>prints 10 instead of 11. After the value is printed, the value of number is incremented by 1.</a:t>
            </a:r>
          </a:p>
          <a:p>
            <a:pPr algn="just"/>
            <a:r>
              <a:rPr lang="en-IN" sz="2000" dirty="0"/>
              <a:t>The process is opposite when ++ is used as prefix. The value is incremented before printing. Hence the statement</a:t>
            </a:r>
          </a:p>
          <a:p>
            <a:pPr algn="just"/>
            <a:r>
              <a:rPr lang="en-IN" sz="2000" dirty="0" err="1"/>
              <a:t>Console.WriteLine</a:t>
            </a:r>
            <a:r>
              <a:rPr lang="en-IN" sz="2000" dirty="0"/>
              <a:t>((++number));</a:t>
            </a:r>
            <a:endParaRPr lang="en-IN" sz="2000" dirty="0"/>
          </a:p>
          <a:p>
            <a:pPr algn="just"/>
            <a:r>
              <a:rPr lang="en-IN" sz="2000" dirty="0"/>
              <a:t>prints 12.</a:t>
            </a:r>
          </a:p>
          <a:p>
            <a:pPr algn="just"/>
            <a:r>
              <a:rPr lang="en-IN" sz="2000" dirty="0"/>
              <a:t>The case is same for decrement operator (--).</a:t>
            </a:r>
          </a:p>
          <a:p>
            <a:pPr algn="just"/>
            <a:endParaRPr lang="en-IN" sz="2000" dirty="0"/>
          </a:p>
        </p:txBody>
      </p:sp>
    </p:spTree>
    <p:extLst>
      <p:ext uri="{BB962C8B-B14F-4D97-AF65-F5344CB8AC3E}">
        <p14:creationId xmlns:p14="http://schemas.microsoft.com/office/powerpoint/2010/main" val="208588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036496" cy="3170099"/>
          </a:xfrm>
          <a:prstGeom prst="rect">
            <a:avLst/>
          </a:prstGeom>
          <a:noFill/>
        </p:spPr>
        <p:txBody>
          <a:bodyPr wrap="square" rtlCol="0">
            <a:spAutoFit/>
          </a:bodyPr>
          <a:lstStyle/>
          <a:p>
            <a:pPr marL="457200" indent="-457200">
              <a:buFont typeface="Arial" pitchFamily="34" charset="0"/>
              <a:buChar char="•"/>
            </a:pPr>
            <a:r>
              <a:rPr lang="en-IN" sz="2800" b="1" dirty="0"/>
              <a:t>6. Ternary Operator</a:t>
            </a:r>
          </a:p>
          <a:p>
            <a:pPr marL="342900" indent="-342900">
              <a:buFont typeface="Arial" pitchFamily="34" charset="0"/>
              <a:buChar char="•"/>
            </a:pPr>
            <a:r>
              <a:rPr lang="en-IN" sz="2200" dirty="0"/>
              <a:t>The ternary operator ? : operates on three operands. It is a shorthand for if-then-else statement. Ternary operator can be used as follows:</a:t>
            </a:r>
          </a:p>
          <a:p>
            <a:pPr marL="342900" indent="-342900">
              <a:buFont typeface="Arial" pitchFamily="34" charset="0"/>
              <a:buChar char="•"/>
            </a:pPr>
            <a:r>
              <a:rPr lang="en-IN" sz="2200" dirty="0"/>
              <a:t>variable = Condition? Expression1 : Expression2;</a:t>
            </a:r>
            <a:endParaRPr lang="en-IN" sz="2200" dirty="0"/>
          </a:p>
          <a:p>
            <a:pPr marL="342900" indent="-342900">
              <a:buFont typeface="Arial" pitchFamily="34" charset="0"/>
              <a:buChar char="•"/>
            </a:pPr>
            <a:r>
              <a:rPr lang="en-IN" sz="2200" dirty="0"/>
              <a:t>The ternary operator works as follows:</a:t>
            </a:r>
          </a:p>
          <a:p>
            <a:pPr marL="342900" lvl="0" indent="-342900">
              <a:buFont typeface="Arial" pitchFamily="34" charset="0"/>
              <a:buChar char="•"/>
            </a:pPr>
            <a:r>
              <a:rPr lang="en-IN" sz="2200" dirty="0"/>
              <a:t>If the expression stated by Condition is true, the result of Expression1 is assigned to variable.</a:t>
            </a:r>
          </a:p>
          <a:p>
            <a:pPr marL="342900" lvl="0" indent="-342900">
              <a:buFont typeface="Arial" pitchFamily="34" charset="0"/>
              <a:buChar char="•"/>
            </a:pPr>
            <a:r>
              <a:rPr lang="en-IN" sz="2200" dirty="0"/>
              <a:t>If it is false, the result of Expression2 is assigned to variable.</a:t>
            </a:r>
          </a:p>
          <a:p>
            <a:pPr marL="285750" indent="-285750">
              <a:buFont typeface="Arial" pitchFamily="34" charset="0"/>
              <a:buChar char="•"/>
            </a:pPr>
            <a:endParaRPr lang="en-IN" dirty="0"/>
          </a:p>
        </p:txBody>
      </p:sp>
      <p:sp>
        <p:nvSpPr>
          <p:cNvPr id="3" name="TextBox 2"/>
          <p:cNvSpPr txBox="1"/>
          <p:nvPr/>
        </p:nvSpPr>
        <p:spPr>
          <a:xfrm>
            <a:off x="107504" y="3212976"/>
            <a:ext cx="8928992" cy="3139321"/>
          </a:xfrm>
          <a:prstGeom prst="rect">
            <a:avLst/>
          </a:prstGeom>
          <a:noFill/>
        </p:spPr>
        <p:txBody>
          <a:bodyPr wrap="square" rtlCol="0">
            <a:spAutoFit/>
          </a:bodyPr>
          <a:lstStyle/>
          <a:p>
            <a:r>
              <a:rPr lang="en-IN" b="1" dirty="0"/>
              <a:t>Example 7: Ternary Operator</a:t>
            </a:r>
          </a:p>
          <a:p>
            <a:r>
              <a:rPr lang="en-IN" dirty="0"/>
              <a:t>using System; 	</a:t>
            </a:r>
            <a:endParaRPr lang="en-IN" dirty="0" smtClean="0"/>
          </a:p>
          <a:p>
            <a:r>
              <a:rPr lang="en-IN" dirty="0" smtClean="0"/>
              <a:t>class </a:t>
            </a:r>
            <a:r>
              <a:rPr lang="en-IN" dirty="0" err="1"/>
              <a:t>TernaryOperator</a:t>
            </a:r>
            <a:r>
              <a:rPr lang="en-IN" dirty="0"/>
              <a:t>	</a:t>
            </a:r>
            <a:endParaRPr lang="en-IN" dirty="0" smtClean="0"/>
          </a:p>
          <a:p>
            <a:r>
              <a:rPr lang="en-IN" dirty="0" smtClean="0"/>
              <a:t>{public </a:t>
            </a:r>
            <a:r>
              <a:rPr lang="en-IN" dirty="0"/>
              <a:t>static void Main(string[] </a:t>
            </a:r>
            <a:r>
              <a:rPr lang="en-IN" dirty="0" err="1"/>
              <a:t>args</a:t>
            </a:r>
            <a:r>
              <a:rPr lang="en-IN" dirty="0"/>
              <a:t>)		</a:t>
            </a:r>
            <a:endParaRPr lang="en-IN" dirty="0" smtClean="0"/>
          </a:p>
          <a:p>
            <a:r>
              <a:rPr lang="en-IN" dirty="0" smtClean="0"/>
              <a:t>{</a:t>
            </a:r>
            <a:r>
              <a:rPr lang="en-IN" dirty="0" err="1" smtClean="0"/>
              <a:t>int</a:t>
            </a:r>
            <a:r>
              <a:rPr lang="en-IN" dirty="0" smtClean="0"/>
              <a:t> </a:t>
            </a:r>
            <a:r>
              <a:rPr lang="en-IN" dirty="0"/>
              <a:t>number = 10;	</a:t>
            </a:r>
            <a:r>
              <a:rPr lang="en-IN" dirty="0" smtClean="0"/>
              <a:t>string </a:t>
            </a:r>
            <a:r>
              <a:rPr lang="en-IN" dirty="0"/>
              <a:t>result; 			</a:t>
            </a:r>
            <a:endParaRPr lang="en-IN" dirty="0" smtClean="0"/>
          </a:p>
          <a:p>
            <a:r>
              <a:rPr lang="en-IN" dirty="0" smtClean="0"/>
              <a:t>result </a:t>
            </a:r>
            <a:r>
              <a:rPr lang="en-IN" dirty="0"/>
              <a:t>= (number % 2 == 0)? "Even Number" : "Odd Number";			</a:t>
            </a:r>
            <a:r>
              <a:rPr lang="en-IN" dirty="0" err="1"/>
              <a:t>Console.WriteLine</a:t>
            </a:r>
            <a:r>
              <a:rPr lang="en-IN" dirty="0"/>
              <a:t>("{0} is {1}", number, result);	</a:t>
            </a:r>
            <a:endParaRPr lang="en-IN" dirty="0" smtClean="0"/>
          </a:p>
          <a:p>
            <a:r>
              <a:rPr lang="en-IN" dirty="0"/>
              <a:t>	}	}}</a:t>
            </a:r>
            <a:endParaRPr lang="en-IN" dirty="0"/>
          </a:p>
          <a:p>
            <a:r>
              <a:rPr lang="en-IN" b="1" dirty="0"/>
              <a:t>When we run the program, the output will be:</a:t>
            </a:r>
          </a:p>
          <a:p>
            <a:r>
              <a:rPr lang="en-IN" b="1" dirty="0"/>
              <a:t>10 is Even Number</a:t>
            </a:r>
            <a:endParaRPr lang="en-IN" b="1" dirty="0"/>
          </a:p>
          <a:p>
            <a:endParaRPr lang="en-IN" dirty="0"/>
          </a:p>
        </p:txBody>
      </p:sp>
    </p:spTree>
    <p:extLst>
      <p:ext uri="{BB962C8B-B14F-4D97-AF65-F5344CB8AC3E}">
        <p14:creationId xmlns:p14="http://schemas.microsoft.com/office/powerpoint/2010/main" val="2085888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640960" cy="1538883"/>
          </a:xfrm>
          <a:prstGeom prst="rect">
            <a:avLst/>
          </a:prstGeom>
          <a:noFill/>
        </p:spPr>
        <p:txBody>
          <a:bodyPr wrap="square" rtlCol="0">
            <a:spAutoFit/>
          </a:bodyPr>
          <a:lstStyle/>
          <a:p>
            <a:r>
              <a:rPr lang="en-IN" sz="2800" b="1" dirty="0"/>
              <a:t>7. Bitwise and Bit Shift Operators</a:t>
            </a:r>
          </a:p>
          <a:p>
            <a:r>
              <a:rPr lang="en-IN" sz="2200" dirty="0"/>
              <a:t>Bitwise and bit shift operators are used to perform bit manipulation operations.</a:t>
            </a:r>
          </a:p>
          <a:p>
            <a:endParaRPr lang="en-IN" sz="2200" dirty="0"/>
          </a:p>
        </p:txBody>
      </p:sp>
      <p:graphicFrame>
        <p:nvGraphicFramePr>
          <p:cNvPr id="3" name="Table 2"/>
          <p:cNvGraphicFramePr>
            <a:graphicFrameLocks noGrp="1"/>
          </p:cNvGraphicFramePr>
          <p:nvPr>
            <p:extLst>
              <p:ext uri="{D42A27DB-BD31-4B8C-83A1-F6EECF244321}">
                <p14:modId xmlns:p14="http://schemas.microsoft.com/office/powerpoint/2010/main" val="2291904805"/>
              </p:ext>
            </p:extLst>
          </p:nvPr>
        </p:nvGraphicFramePr>
        <p:xfrm>
          <a:off x="952500" y="1484784"/>
          <a:ext cx="7239000" cy="4110482"/>
        </p:xfrm>
        <a:graphic>
          <a:graphicData uri="http://schemas.openxmlformats.org/drawingml/2006/table">
            <a:tbl>
              <a:tblPr firstRow="1" firstCol="1" bandRow="1">
                <a:tableStyleId>{5C22544A-7EE6-4342-B048-85BDC9FD1C3A}</a:tableStyleId>
              </a:tblPr>
              <a:tblGrid>
                <a:gridCol w="3619500"/>
                <a:gridCol w="3619500"/>
              </a:tblGrid>
              <a:tr h="0">
                <a:tc gridSpan="2">
                  <a:txBody>
                    <a:bodyPr/>
                    <a:lstStyle/>
                    <a:p>
                      <a:pPr algn="ctr">
                        <a:lnSpc>
                          <a:spcPts val="1500"/>
                        </a:lnSpc>
                        <a:spcAft>
                          <a:spcPts val="1000"/>
                        </a:spcAft>
                      </a:pPr>
                      <a:r>
                        <a:rPr lang="en-IN" sz="1800" dirty="0">
                          <a:effectLst/>
                        </a:rPr>
                        <a:t>C# Bitwise and Bit Shift operators</a:t>
                      </a:r>
                      <a:endParaRPr lang="en-IN" sz="1800" dirty="0">
                        <a:effectLst/>
                        <a:latin typeface="Calibri"/>
                        <a:ea typeface="Calibri"/>
                        <a:cs typeface="Times New Roman"/>
                      </a:endParaRPr>
                    </a:p>
                  </a:txBody>
                  <a:tcPr marL="228600" marR="228600" marT="114300" marB="114300" anchor="ctr"/>
                </a:tc>
                <a:tc hMerge="1">
                  <a:txBody>
                    <a:bodyPr/>
                    <a:lstStyle/>
                    <a:p>
                      <a:endParaRPr lang="en-IN"/>
                    </a:p>
                  </a:txBody>
                  <a:tcPr/>
                </a:tc>
              </a:tr>
              <a:tr h="0">
                <a:tc>
                  <a:txBody>
                    <a:bodyPr/>
                    <a:lstStyle/>
                    <a:p>
                      <a:pPr>
                        <a:lnSpc>
                          <a:spcPct val="115000"/>
                        </a:lnSpc>
                        <a:spcAft>
                          <a:spcPts val="1000"/>
                        </a:spcAft>
                      </a:pPr>
                      <a:r>
                        <a:rPr lang="en-IN" sz="1800">
                          <a:effectLst/>
                        </a:rPr>
                        <a:t>Operator</a:t>
                      </a:r>
                      <a:endParaRPr lang="en-IN" sz="18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Operator Name</a:t>
                      </a:r>
                      <a:endParaRPr lang="en-IN" sz="18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800">
                          <a:effectLst/>
                        </a:rPr>
                        <a:t>~</a:t>
                      </a:r>
                      <a:endParaRPr lang="en-IN" sz="18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Bitwise Complement</a:t>
                      </a:r>
                      <a:endParaRPr lang="en-IN" sz="18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800">
                          <a:effectLst/>
                        </a:rPr>
                        <a:t>&amp;</a:t>
                      </a:r>
                      <a:endParaRPr lang="en-IN" sz="18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Bitwise AND</a:t>
                      </a:r>
                      <a:endParaRPr lang="en-IN" sz="18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800">
                          <a:effectLst/>
                        </a:rPr>
                        <a:t>|</a:t>
                      </a:r>
                      <a:endParaRPr lang="en-IN" sz="18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Bitwise OR</a:t>
                      </a:r>
                      <a:endParaRPr lang="en-IN" sz="18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800">
                          <a:effectLst/>
                        </a:rPr>
                        <a:t>^</a:t>
                      </a:r>
                      <a:endParaRPr lang="en-IN" sz="18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Bitwise Exclusive OR</a:t>
                      </a:r>
                      <a:endParaRPr lang="en-IN" sz="18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800">
                          <a:effectLst/>
                        </a:rPr>
                        <a:t>&lt;&lt; </a:t>
                      </a:r>
                      <a:endParaRPr lang="en-IN" sz="18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Bitwise Left Shift</a:t>
                      </a:r>
                      <a:endParaRPr lang="en-IN" sz="18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800">
                          <a:effectLst/>
                        </a:rPr>
                        <a:t>&gt;&gt; </a:t>
                      </a:r>
                      <a:endParaRPr lang="en-IN" sz="18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800" dirty="0">
                          <a:effectLst/>
                        </a:rPr>
                        <a:t>Bitwise Right Shift</a:t>
                      </a:r>
                      <a:endParaRPr lang="en-IN" sz="1800" dirty="0">
                        <a:effectLst/>
                        <a:latin typeface="Calibri"/>
                        <a:ea typeface="Calibri"/>
                        <a:cs typeface="Times New Roman"/>
                      </a:endParaRPr>
                    </a:p>
                  </a:txBody>
                  <a:tcPr marL="228600" marR="228600" marT="114300" marB="114300" anchor="ctr"/>
                </a:tc>
              </a:tr>
            </a:tbl>
          </a:graphicData>
        </a:graphic>
      </p:graphicFrame>
    </p:spTree>
    <p:extLst>
      <p:ext uri="{BB962C8B-B14F-4D97-AF65-F5344CB8AC3E}">
        <p14:creationId xmlns:p14="http://schemas.microsoft.com/office/powerpoint/2010/main" val="2085888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036496" cy="6463308"/>
          </a:xfrm>
          <a:prstGeom prst="rect">
            <a:avLst/>
          </a:prstGeom>
          <a:noFill/>
        </p:spPr>
        <p:txBody>
          <a:bodyPr wrap="square" rtlCol="0">
            <a:spAutoFit/>
          </a:bodyPr>
          <a:lstStyle/>
          <a:p>
            <a:r>
              <a:rPr lang="en-IN" b="1" dirty="0"/>
              <a:t>Example 8: Bitwise and Bit Shift Operator</a:t>
            </a:r>
          </a:p>
          <a:p>
            <a:r>
              <a:rPr lang="en-IN" dirty="0"/>
              <a:t>using System; </a:t>
            </a:r>
            <a:endParaRPr lang="en-IN" dirty="0" smtClean="0"/>
          </a:p>
          <a:p>
            <a:r>
              <a:rPr lang="en-IN" dirty="0" smtClean="0"/>
              <a:t>class </a:t>
            </a:r>
            <a:r>
              <a:rPr lang="en-IN" dirty="0" err="1"/>
              <a:t>BitOperator</a:t>
            </a:r>
            <a:r>
              <a:rPr lang="en-IN" dirty="0"/>
              <a:t>	</a:t>
            </a:r>
            <a:endParaRPr lang="en-IN" dirty="0" smtClean="0"/>
          </a:p>
          <a:p>
            <a:r>
              <a:rPr lang="en-IN" dirty="0" smtClean="0"/>
              <a:t>{</a:t>
            </a:r>
          </a:p>
          <a:p>
            <a:r>
              <a:rPr lang="en-IN" dirty="0" smtClean="0"/>
              <a:t>public </a:t>
            </a:r>
            <a:r>
              <a:rPr lang="en-IN" dirty="0"/>
              <a:t>static void Main(string[] </a:t>
            </a:r>
            <a:r>
              <a:rPr lang="en-IN" dirty="0" err="1"/>
              <a:t>args</a:t>
            </a:r>
            <a:r>
              <a:rPr lang="en-IN" dirty="0"/>
              <a:t>)		</a:t>
            </a:r>
            <a:endParaRPr lang="en-IN" dirty="0" smtClean="0"/>
          </a:p>
          <a:p>
            <a:r>
              <a:rPr lang="en-IN" dirty="0" smtClean="0"/>
              <a:t>{</a:t>
            </a:r>
          </a:p>
          <a:p>
            <a:r>
              <a:rPr lang="en-IN" dirty="0" err="1" smtClean="0"/>
              <a:t>int</a:t>
            </a:r>
            <a:r>
              <a:rPr lang="en-IN" dirty="0" smtClean="0"/>
              <a:t> </a:t>
            </a:r>
            <a:r>
              <a:rPr lang="en-IN" dirty="0" err="1"/>
              <a:t>firstNumber</a:t>
            </a:r>
            <a:r>
              <a:rPr lang="en-IN" dirty="0"/>
              <a:t> = 10;			</a:t>
            </a:r>
            <a:endParaRPr lang="en-IN" dirty="0" smtClean="0"/>
          </a:p>
          <a:p>
            <a:r>
              <a:rPr lang="en-IN" dirty="0" err="1" smtClean="0"/>
              <a:t>int</a:t>
            </a:r>
            <a:r>
              <a:rPr lang="en-IN" dirty="0" smtClean="0"/>
              <a:t> </a:t>
            </a:r>
            <a:r>
              <a:rPr lang="en-IN" dirty="0" err="1"/>
              <a:t>secondNumber</a:t>
            </a:r>
            <a:r>
              <a:rPr lang="en-IN" dirty="0"/>
              <a:t> = 20;			</a:t>
            </a:r>
            <a:endParaRPr lang="en-IN" dirty="0" smtClean="0"/>
          </a:p>
          <a:p>
            <a:r>
              <a:rPr lang="en-IN" dirty="0" err="1" smtClean="0"/>
              <a:t>int</a:t>
            </a:r>
            <a:r>
              <a:rPr lang="en-IN" dirty="0" smtClean="0"/>
              <a:t> </a:t>
            </a:r>
            <a:r>
              <a:rPr lang="en-IN" dirty="0"/>
              <a:t>result; 			</a:t>
            </a:r>
            <a:endParaRPr lang="en-IN" dirty="0" smtClean="0"/>
          </a:p>
          <a:p>
            <a:r>
              <a:rPr lang="en-IN" dirty="0" smtClean="0"/>
              <a:t>result </a:t>
            </a:r>
            <a:r>
              <a:rPr lang="en-IN" dirty="0"/>
              <a:t>= ~</a:t>
            </a:r>
            <a:r>
              <a:rPr lang="en-IN" dirty="0" err="1"/>
              <a:t>firstNumber</a:t>
            </a:r>
            <a:r>
              <a:rPr lang="en-IN" dirty="0"/>
              <a:t>;			</a:t>
            </a:r>
            <a:endParaRPr lang="en-IN" dirty="0" smtClean="0"/>
          </a:p>
          <a:p>
            <a:r>
              <a:rPr lang="en-IN" dirty="0" err="1" smtClean="0"/>
              <a:t>Console.WriteLine</a:t>
            </a:r>
            <a:r>
              <a:rPr lang="en-IN" dirty="0"/>
              <a:t>("~{0} = {1}", </a:t>
            </a:r>
            <a:r>
              <a:rPr lang="en-IN" dirty="0" err="1"/>
              <a:t>firstNumber</a:t>
            </a:r>
            <a:r>
              <a:rPr lang="en-IN" dirty="0"/>
              <a:t>, result); 	</a:t>
            </a:r>
            <a:endParaRPr lang="en-IN" dirty="0" smtClean="0"/>
          </a:p>
          <a:p>
            <a:r>
              <a:rPr lang="en-IN" dirty="0"/>
              <a:t>		result = </a:t>
            </a:r>
            <a:r>
              <a:rPr lang="en-IN" dirty="0" err="1"/>
              <a:t>firstNumber</a:t>
            </a:r>
            <a:r>
              <a:rPr lang="en-IN" dirty="0"/>
              <a:t> &amp; </a:t>
            </a:r>
            <a:r>
              <a:rPr lang="en-IN" dirty="0" err="1"/>
              <a:t>secondNumber</a:t>
            </a:r>
            <a:r>
              <a:rPr lang="en-IN" dirty="0"/>
              <a:t>;			</a:t>
            </a:r>
            <a:r>
              <a:rPr lang="en-IN" dirty="0" err="1"/>
              <a:t>Console.WriteLine</a:t>
            </a:r>
            <a:r>
              <a:rPr lang="en-IN" dirty="0"/>
              <a:t>("{0} &amp; {1} = {2}", </a:t>
            </a:r>
            <a:r>
              <a:rPr lang="en-IN" dirty="0" err="1"/>
              <a:t>firstNumber,secondNumber</a:t>
            </a:r>
            <a:r>
              <a:rPr lang="en-IN" dirty="0"/>
              <a:t>, result); 			result = </a:t>
            </a:r>
            <a:r>
              <a:rPr lang="en-IN" dirty="0" err="1"/>
              <a:t>firstNumber</a:t>
            </a:r>
            <a:r>
              <a:rPr lang="en-IN" dirty="0"/>
              <a:t> | </a:t>
            </a:r>
            <a:r>
              <a:rPr lang="en-IN" dirty="0" err="1"/>
              <a:t>secondNumber</a:t>
            </a:r>
            <a:r>
              <a:rPr lang="en-IN" dirty="0"/>
              <a:t>;			</a:t>
            </a:r>
            <a:r>
              <a:rPr lang="en-IN" dirty="0" err="1"/>
              <a:t>Console.WriteLine</a:t>
            </a:r>
            <a:r>
              <a:rPr lang="en-IN" dirty="0"/>
              <a:t>("{0} | {1} = {2}", </a:t>
            </a:r>
            <a:r>
              <a:rPr lang="en-IN" dirty="0" err="1"/>
              <a:t>firstNumber,secondNumber</a:t>
            </a:r>
            <a:r>
              <a:rPr lang="en-IN" dirty="0"/>
              <a:t>, result); 			result = </a:t>
            </a:r>
            <a:r>
              <a:rPr lang="en-IN" dirty="0" err="1"/>
              <a:t>firstNumber</a:t>
            </a:r>
            <a:r>
              <a:rPr lang="en-IN" dirty="0"/>
              <a:t> ^ </a:t>
            </a:r>
            <a:r>
              <a:rPr lang="en-IN" dirty="0" err="1"/>
              <a:t>secondNumber</a:t>
            </a:r>
            <a:r>
              <a:rPr lang="en-IN" dirty="0"/>
              <a:t>;			</a:t>
            </a:r>
            <a:r>
              <a:rPr lang="en-IN" dirty="0" err="1"/>
              <a:t>Console.WriteLine</a:t>
            </a:r>
            <a:r>
              <a:rPr lang="en-IN" dirty="0"/>
              <a:t>("{0} ^ {1} = {2}", </a:t>
            </a:r>
            <a:r>
              <a:rPr lang="en-IN" dirty="0" err="1"/>
              <a:t>firstNumber,secondNumber</a:t>
            </a:r>
            <a:r>
              <a:rPr lang="en-IN" dirty="0"/>
              <a:t>, result); 			result = </a:t>
            </a:r>
            <a:r>
              <a:rPr lang="en-IN" dirty="0" err="1"/>
              <a:t>firstNumber</a:t>
            </a:r>
            <a:r>
              <a:rPr lang="en-IN" dirty="0"/>
              <a:t> &lt;&lt; 2;		</a:t>
            </a:r>
            <a:endParaRPr lang="en-IN" dirty="0" smtClean="0"/>
          </a:p>
          <a:p>
            <a:r>
              <a:rPr lang="en-IN" dirty="0"/>
              <a:t>	</a:t>
            </a:r>
            <a:r>
              <a:rPr lang="en-IN" dirty="0" err="1"/>
              <a:t>Console.WriteLine</a:t>
            </a:r>
            <a:r>
              <a:rPr lang="en-IN" dirty="0"/>
              <a:t>("{0} &lt;&lt; 2 = {1}", </a:t>
            </a:r>
            <a:r>
              <a:rPr lang="en-IN" dirty="0" err="1"/>
              <a:t>firstNumber</a:t>
            </a:r>
            <a:r>
              <a:rPr lang="en-IN" dirty="0"/>
              <a:t>, result); 		</a:t>
            </a:r>
            <a:endParaRPr lang="en-IN" dirty="0" smtClean="0"/>
          </a:p>
          <a:p>
            <a:r>
              <a:rPr lang="en-IN" dirty="0"/>
              <a:t>	result = </a:t>
            </a:r>
            <a:r>
              <a:rPr lang="en-IN" dirty="0" err="1"/>
              <a:t>firstNumber</a:t>
            </a:r>
            <a:r>
              <a:rPr lang="en-IN" dirty="0"/>
              <a:t> &gt;&gt; 2;			</a:t>
            </a:r>
            <a:endParaRPr lang="en-IN" dirty="0" smtClean="0"/>
          </a:p>
          <a:p>
            <a:r>
              <a:rPr lang="en-IN" dirty="0"/>
              <a:t> </a:t>
            </a:r>
            <a:r>
              <a:rPr lang="en-IN" dirty="0" smtClean="0"/>
              <a:t>                 </a:t>
            </a:r>
            <a:r>
              <a:rPr lang="en-IN" dirty="0" err="1" smtClean="0"/>
              <a:t>Console.WriteLine</a:t>
            </a:r>
            <a:r>
              <a:rPr lang="en-IN" dirty="0"/>
              <a:t>("{0} &gt;&gt; 2 = {1}", </a:t>
            </a:r>
            <a:r>
              <a:rPr lang="en-IN" dirty="0" err="1"/>
              <a:t>firstNumber</a:t>
            </a:r>
            <a:r>
              <a:rPr lang="en-IN" dirty="0"/>
              <a:t>, result);		</a:t>
            </a:r>
            <a:endParaRPr lang="en-IN" dirty="0" smtClean="0"/>
          </a:p>
          <a:p>
            <a:r>
              <a:rPr lang="en-IN" dirty="0" smtClean="0"/>
              <a:t>}</a:t>
            </a:r>
            <a:r>
              <a:rPr lang="en-IN" dirty="0"/>
              <a:t>	}}</a:t>
            </a:r>
            <a:endParaRPr lang="en-IN" dirty="0"/>
          </a:p>
          <a:p>
            <a:endParaRPr lang="en-IN" dirty="0"/>
          </a:p>
        </p:txBody>
      </p:sp>
      <p:sp>
        <p:nvSpPr>
          <p:cNvPr id="3" name="TextBox 2"/>
          <p:cNvSpPr txBox="1"/>
          <p:nvPr/>
        </p:nvSpPr>
        <p:spPr>
          <a:xfrm>
            <a:off x="5148064" y="332656"/>
            <a:ext cx="3960440" cy="2585323"/>
          </a:xfrm>
          <a:prstGeom prst="rect">
            <a:avLst/>
          </a:prstGeom>
          <a:noFill/>
        </p:spPr>
        <p:txBody>
          <a:bodyPr wrap="square" rtlCol="0">
            <a:spAutoFit/>
          </a:bodyPr>
          <a:lstStyle/>
          <a:p>
            <a:r>
              <a:rPr lang="en-IN" b="1" dirty="0"/>
              <a:t>When we run the program, the output will be:</a:t>
            </a:r>
          </a:p>
          <a:p>
            <a:r>
              <a:rPr lang="en-IN" b="1" dirty="0"/>
              <a:t>~10 = -</a:t>
            </a:r>
            <a:r>
              <a:rPr lang="en-IN" b="1" dirty="0" smtClean="0"/>
              <a:t>11</a:t>
            </a:r>
          </a:p>
          <a:p>
            <a:r>
              <a:rPr lang="en-IN" b="1" dirty="0" smtClean="0"/>
              <a:t>10 </a:t>
            </a:r>
            <a:r>
              <a:rPr lang="en-IN" b="1" dirty="0"/>
              <a:t>&amp; 20 = </a:t>
            </a:r>
            <a:r>
              <a:rPr lang="en-IN" b="1" dirty="0" smtClean="0"/>
              <a:t>0</a:t>
            </a:r>
          </a:p>
          <a:p>
            <a:r>
              <a:rPr lang="en-IN" b="1" dirty="0" smtClean="0"/>
              <a:t>10 </a:t>
            </a:r>
            <a:r>
              <a:rPr lang="en-IN" b="1" dirty="0"/>
              <a:t>| 20 = </a:t>
            </a:r>
            <a:r>
              <a:rPr lang="en-IN" b="1" dirty="0" smtClean="0"/>
              <a:t>30</a:t>
            </a:r>
          </a:p>
          <a:p>
            <a:r>
              <a:rPr lang="en-IN" b="1" dirty="0" smtClean="0"/>
              <a:t>10 </a:t>
            </a:r>
            <a:r>
              <a:rPr lang="en-IN" b="1" dirty="0"/>
              <a:t>^ 20 = </a:t>
            </a:r>
            <a:r>
              <a:rPr lang="en-IN" b="1" dirty="0" smtClean="0"/>
              <a:t>30</a:t>
            </a:r>
          </a:p>
          <a:p>
            <a:r>
              <a:rPr lang="en-IN" b="1" dirty="0" smtClean="0"/>
              <a:t>10 </a:t>
            </a:r>
            <a:r>
              <a:rPr lang="en-IN" b="1" dirty="0"/>
              <a:t>&lt;&lt; 2 = </a:t>
            </a:r>
            <a:r>
              <a:rPr lang="en-IN" b="1" dirty="0" smtClean="0"/>
              <a:t>40</a:t>
            </a:r>
          </a:p>
          <a:p>
            <a:r>
              <a:rPr lang="en-IN" b="1" dirty="0" smtClean="0"/>
              <a:t>10 </a:t>
            </a:r>
            <a:r>
              <a:rPr lang="en-IN" b="1" dirty="0"/>
              <a:t>&gt;&gt; 2 = 2</a:t>
            </a:r>
            <a:endParaRPr lang="en-IN" b="1" dirty="0"/>
          </a:p>
          <a:p>
            <a:endParaRPr lang="en-IN" b="1" dirty="0"/>
          </a:p>
        </p:txBody>
      </p:sp>
    </p:spTree>
    <p:extLst>
      <p:ext uri="{BB962C8B-B14F-4D97-AF65-F5344CB8AC3E}">
        <p14:creationId xmlns:p14="http://schemas.microsoft.com/office/powerpoint/2010/main" val="2085888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99392"/>
            <a:ext cx="8496944" cy="1077218"/>
          </a:xfrm>
          <a:prstGeom prst="rect">
            <a:avLst/>
          </a:prstGeom>
          <a:noFill/>
        </p:spPr>
        <p:txBody>
          <a:bodyPr wrap="square" rtlCol="0">
            <a:spAutoFit/>
          </a:bodyPr>
          <a:lstStyle/>
          <a:p>
            <a:r>
              <a:rPr lang="en-IN" sz="3200" b="1" dirty="0"/>
              <a:t>8. Compound Assignment Operators</a:t>
            </a:r>
          </a:p>
          <a:p>
            <a:endParaRPr lang="en-IN" sz="3200" dirty="0"/>
          </a:p>
        </p:txBody>
      </p:sp>
      <p:graphicFrame>
        <p:nvGraphicFramePr>
          <p:cNvPr id="3" name="Table 2"/>
          <p:cNvGraphicFramePr>
            <a:graphicFrameLocks noGrp="1"/>
          </p:cNvGraphicFramePr>
          <p:nvPr>
            <p:extLst>
              <p:ext uri="{D42A27DB-BD31-4B8C-83A1-F6EECF244321}">
                <p14:modId xmlns:p14="http://schemas.microsoft.com/office/powerpoint/2010/main" val="220640133"/>
              </p:ext>
            </p:extLst>
          </p:nvPr>
        </p:nvGraphicFramePr>
        <p:xfrm>
          <a:off x="35496" y="404664"/>
          <a:ext cx="9649072" cy="6746830"/>
        </p:xfrm>
        <a:graphic>
          <a:graphicData uri="http://schemas.openxmlformats.org/drawingml/2006/table">
            <a:tbl>
              <a:tblPr firstRow="1" firstCol="1" bandRow="1">
                <a:tableStyleId>{5C22544A-7EE6-4342-B048-85BDC9FD1C3A}</a:tableStyleId>
              </a:tblPr>
              <a:tblGrid>
                <a:gridCol w="2412268"/>
                <a:gridCol w="2412268"/>
                <a:gridCol w="2412268"/>
                <a:gridCol w="2412268"/>
              </a:tblGrid>
              <a:tr h="0">
                <a:tc gridSpan="4">
                  <a:txBody>
                    <a:bodyPr/>
                    <a:lstStyle/>
                    <a:p>
                      <a:pPr algn="ctr">
                        <a:lnSpc>
                          <a:spcPts val="1500"/>
                        </a:lnSpc>
                        <a:spcAft>
                          <a:spcPts val="1000"/>
                        </a:spcAft>
                      </a:pPr>
                      <a:r>
                        <a:rPr lang="en-IN" sz="1400" dirty="0">
                          <a:effectLst/>
                        </a:rPr>
                        <a:t>C# Compound Assignment Operators</a:t>
                      </a:r>
                      <a:endParaRPr lang="en-IN" sz="1400" dirty="0">
                        <a:effectLst/>
                        <a:latin typeface="Calibri"/>
                        <a:ea typeface="Calibri"/>
                        <a:cs typeface="Times New Roman"/>
                      </a:endParaRPr>
                    </a:p>
                  </a:txBody>
                  <a:tcPr marL="170899" marR="170899" marT="85449" marB="85449" anchor="ctr"/>
                </a:tc>
                <a:tc hMerge="1">
                  <a:txBody>
                    <a:bodyPr/>
                    <a:lstStyle/>
                    <a:p>
                      <a:endParaRPr lang="en-IN"/>
                    </a:p>
                  </a:txBody>
                  <a:tcPr/>
                </a:tc>
                <a:tc hMerge="1">
                  <a:txBody>
                    <a:bodyPr/>
                    <a:lstStyle/>
                    <a:p>
                      <a:endParaRPr lang="en-IN"/>
                    </a:p>
                  </a:txBody>
                  <a:tcPr/>
                </a:tc>
                <a:tc hMerge="1">
                  <a:txBody>
                    <a:bodyPr/>
                    <a:lstStyle/>
                    <a:p>
                      <a:endParaRPr lang="en-IN"/>
                    </a:p>
                  </a:txBody>
                  <a:tcPr/>
                </a:tc>
              </a:tr>
              <a:tr h="355081">
                <a:tc>
                  <a:txBody>
                    <a:bodyPr/>
                    <a:lstStyle/>
                    <a:p>
                      <a:pPr>
                        <a:lnSpc>
                          <a:spcPct val="115000"/>
                        </a:lnSpc>
                        <a:spcAft>
                          <a:spcPts val="1000"/>
                        </a:spcAft>
                      </a:pPr>
                      <a:r>
                        <a:rPr lang="en-IN" sz="800" dirty="0">
                          <a:effectLst/>
                        </a:rPr>
                        <a:t>Operator</a:t>
                      </a:r>
                      <a:endParaRPr lang="en-IN" sz="8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Operator Name</a:t>
                      </a:r>
                      <a:endParaRPr lang="en-IN" sz="14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Example</a:t>
                      </a:r>
                      <a:endParaRPr lang="en-IN" sz="140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Equivalent To</a:t>
                      </a:r>
                      <a:endParaRPr lang="en-IN" sz="1400">
                        <a:effectLst/>
                        <a:latin typeface="Calibri"/>
                        <a:ea typeface="Calibri"/>
                        <a:cs typeface="Times New Roman"/>
                      </a:endParaRPr>
                    </a:p>
                  </a:txBody>
                  <a:tcPr marL="170899" marR="170899" marT="85449" marB="85449" anchor="ctr"/>
                </a:tc>
              </a:tr>
              <a:tr h="498088">
                <a:tc>
                  <a:txBody>
                    <a:bodyPr/>
                    <a:lstStyle/>
                    <a:p>
                      <a:pPr>
                        <a:lnSpc>
                          <a:spcPct val="115000"/>
                        </a:lnSpc>
                        <a:spcAft>
                          <a:spcPts val="1000"/>
                        </a:spcAft>
                      </a:pPr>
                      <a:r>
                        <a:rPr lang="en-IN" sz="800" dirty="0">
                          <a:effectLst/>
                        </a:rPr>
                        <a:t>+=</a:t>
                      </a:r>
                      <a:endParaRPr lang="en-IN" sz="8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Addition Assignment</a:t>
                      </a:r>
                      <a:endParaRPr lang="en-IN" sz="14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x += 5</a:t>
                      </a:r>
                      <a:endParaRPr lang="en-IN" sz="140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x = x + 5</a:t>
                      </a:r>
                      <a:endParaRPr lang="en-IN" sz="1400">
                        <a:effectLst/>
                        <a:latin typeface="Calibri"/>
                        <a:ea typeface="Calibri"/>
                        <a:cs typeface="Times New Roman"/>
                      </a:endParaRPr>
                    </a:p>
                  </a:txBody>
                  <a:tcPr marL="170899" marR="170899" marT="85449" marB="85449" anchor="ctr"/>
                </a:tc>
              </a:tr>
              <a:tr h="641095">
                <a:tc>
                  <a:txBody>
                    <a:bodyPr/>
                    <a:lstStyle/>
                    <a:p>
                      <a:pPr>
                        <a:lnSpc>
                          <a:spcPct val="115000"/>
                        </a:lnSpc>
                        <a:spcAft>
                          <a:spcPts val="1000"/>
                        </a:spcAft>
                      </a:pPr>
                      <a:r>
                        <a:rPr lang="en-IN" sz="800" dirty="0">
                          <a:effectLst/>
                        </a:rPr>
                        <a:t>-=</a:t>
                      </a:r>
                      <a:endParaRPr lang="en-IN" sz="8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Subtraction Assignment</a:t>
                      </a:r>
                      <a:endParaRPr lang="en-IN" sz="14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x -= 5</a:t>
                      </a:r>
                      <a:endParaRPr lang="en-IN" sz="14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x = x - 5</a:t>
                      </a:r>
                      <a:endParaRPr lang="en-IN" sz="1400">
                        <a:effectLst/>
                        <a:latin typeface="Calibri"/>
                        <a:ea typeface="Calibri"/>
                        <a:cs typeface="Times New Roman"/>
                      </a:endParaRPr>
                    </a:p>
                  </a:txBody>
                  <a:tcPr marL="170899" marR="170899" marT="85449" marB="85449" anchor="ctr"/>
                </a:tc>
              </a:tr>
              <a:tr h="641095">
                <a:tc>
                  <a:txBody>
                    <a:bodyPr/>
                    <a:lstStyle/>
                    <a:p>
                      <a:pPr>
                        <a:lnSpc>
                          <a:spcPct val="115000"/>
                        </a:lnSpc>
                        <a:spcAft>
                          <a:spcPts val="1000"/>
                        </a:spcAft>
                      </a:pPr>
                      <a:r>
                        <a:rPr lang="en-IN" sz="800" dirty="0">
                          <a:effectLst/>
                        </a:rPr>
                        <a:t>*=</a:t>
                      </a:r>
                      <a:endParaRPr lang="en-IN" sz="8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Multiplication Assignment</a:t>
                      </a:r>
                      <a:endParaRPr lang="en-IN" sz="14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x *= 5</a:t>
                      </a:r>
                      <a:endParaRPr lang="en-IN" sz="14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x = x * 5</a:t>
                      </a:r>
                      <a:endParaRPr lang="en-IN" sz="1400">
                        <a:effectLst/>
                        <a:latin typeface="Calibri"/>
                        <a:ea typeface="Calibri"/>
                        <a:cs typeface="Times New Roman"/>
                      </a:endParaRPr>
                    </a:p>
                  </a:txBody>
                  <a:tcPr marL="170899" marR="170899" marT="85449" marB="85449" anchor="ctr"/>
                </a:tc>
              </a:tr>
              <a:tr h="498088">
                <a:tc>
                  <a:txBody>
                    <a:bodyPr/>
                    <a:lstStyle/>
                    <a:p>
                      <a:pPr>
                        <a:lnSpc>
                          <a:spcPct val="115000"/>
                        </a:lnSpc>
                        <a:spcAft>
                          <a:spcPts val="1000"/>
                        </a:spcAft>
                      </a:pPr>
                      <a:r>
                        <a:rPr lang="en-IN" sz="800" dirty="0">
                          <a:effectLst/>
                        </a:rPr>
                        <a:t>/=</a:t>
                      </a:r>
                      <a:endParaRPr lang="en-IN" sz="8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Division Assignment</a:t>
                      </a:r>
                      <a:endParaRPr lang="en-IN" sz="14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x /= 5</a:t>
                      </a:r>
                      <a:endParaRPr lang="en-IN" sz="14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x = x / 5</a:t>
                      </a:r>
                      <a:endParaRPr lang="en-IN" sz="1400">
                        <a:effectLst/>
                        <a:latin typeface="Calibri"/>
                        <a:ea typeface="Calibri"/>
                        <a:cs typeface="Times New Roman"/>
                      </a:endParaRPr>
                    </a:p>
                  </a:txBody>
                  <a:tcPr marL="170899" marR="170899" marT="85449" marB="85449" anchor="ctr"/>
                </a:tc>
              </a:tr>
              <a:tr h="498088">
                <a:tc>
                  <a:txBody>
                    <a:bodyPr/>
                    <a:lstStyle/>
                    <a:p>
                      <a:pPr>
                        <a:lnSpc>
                          <a:spcPct val="115000"/>
                        </a:lnSpc>
                        <a:spcAft>
                          <a:spcPts val="1000"/>
                        </a:spcAft>
                      </a:pPr>
                      <a:r>
                        <a:rPr lang="en-IN" sz="800" dirty="0">
                          <a:effectLst/>
                        </a:rPr>
                        <a:t>%=</a:t>
                      </a:r>
                      <a:endParaRPr lang="en-IN" sz="8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Modulo Assignment</a:t>
                      </a:r>
                      <a:endParaRPr lang="en-IN" sz="14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x %= 5</a:t>
                      </a:r>
                      <a:endParaRPr lang="en-IN" sz="14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x = x % 5</a:t>
                      </a:r>
                      <a:endParaRPr lang="en-IN" sz="1400">
                        <a:effectLst/>
                        <a:latin typeface="Calibri"/>
                        <a:ea typeface="Calibri"/>
                        <a:cs typeface="Times New Roman"/>
                      </a:endParaRPr>
                    </a:p>
                  </a:txBody>
                  <a:tcPr marL="170899" marR="170899" marT="85449" marB="85449" anchor="ctr"/>
                </a:tc>
              </a:tr>
              <a:tr h="641095">
                <a:tc>
                  <a:txBody>
                    <a:bodyPr/>
                    <a:lstStyle/>
                    <a:p>
                      <a:pPr>
                        <a:lnSpc>
                          <a:spcPct val="115000"/>
                        </a:lnSpc>
                        <a:spcAft>
                          <a:spcPts val="1000"/>
                        </a:spcAft>
                      </a:pPr>
                      <a:r>
                        <a:rPr lang="en-IN" sz="800" dirty="0">
                          <a:effectLst/>
                        </a:rPr>
                        <a:t>&amp;=</a:t>
                      </a:r>
                      <a:endParaRPr lang="en-IN" sz="8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Bitwise AND Assignment</a:t>
                      </a:r>
                      <a:endParaRPr lang="en-IN" sz="140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x &amp;= 5</a:t>
                      </a:r>
                      <a:endParaRPr lang="en-IN" sz="14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x = x &amp; 5</a:t>
                      </a:r>
                      <a:endParaRPr lang="en-IN" sz="1400">
                        <a:effectLst/>
                        <a:latin typeface="Calibri"/>
                        <a:ea typeface="Calibri"/>
                        <a:cs typeface="Times New Roman"/>
                      </a:endParaRPr>
                    </a:p>
                  </a:txBody>
                  <a:tcPr marL="170899" marR="170899" marT="85449" marB="85449" anchor="ctr"/>
                </a:tc>
              </a:tr>
              <a:tr h="498088">
                <a:tc>
                  <a:txBody>
                    <a:bodyPr/>
                    <a:lstStyle/>
                    <a:p>
                      <a:pPr>
                        <a:lnSpc>
                          <a:spcPct val="115000"/>
                        </a:lnSpc>
                        <a:spcAft>
                          <a:spcPts val="1000"/>
                        </a:spcAft>
                      </a:pPr>
                      <a:r>
                        <a:rPr lang="en-IN" sz="800" dirty="0">
                          <a:effectLst/>
                        </a:rPr>
                        <a:t>|=</a:t>
                      </a:r>
                      <a:endParaRPr lang="en-IN" sz="8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Bitwise OR Assignment</a:t>
                      </a:r>
                      <a:endParaRPr lang="en-IN" sz="140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x |= 5</a:t>
                      </a:r>
                      <a:endParaRPr lang="en-IN" sz="14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x = x | 5</a:t>
                      </a:r>
                      <a:endParaRPr lang="en-IN" sz="1400" dirty="0">
                        <a:effectLst/>
                        <a:latin typeface="Calibri"/>
                        <a:ea typeface="Calibri"/>
                        <a:cs typeface="Times New Roman"/>
                      </a:endParaRPr>
                    </a:p>
                  </a:txBody>
                  <a:tcPr marL="170899" marR="170899" marT="85449" marB="85449" anchor="ctr"/>
                </a:tc>
              </a:tr>
              <a:tr h="641095">
                <a:tc>
                  <a:txBody>
                    <a:bodyPr/>
                    <a:lstStyle/>
                    <a:p>
                      <a:pPr>
                        <a:lnSpc>
                          <a:spcPct val="115000"/>
                        </a:lnSpc>
                        <a:spcAft>
                          <a:spcPts val="1000"/>
                        </a:spcAft>
                      </a:pPr>
                      <a:r>
                        <a:rPr lang="en-IN" sz="800" dirty="0">
                          <a:effectLst/>
                        </a:rPr>
                        <a:t>^=</a:t>
                      </a:r>
                      <a:endParaRPr lang="en-IN" sz="8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Bitwise XOR Assignment</a:t>
                      </a:r>
                      <a:endParaRPr lang="en-IN" sz="140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x ^= 5</a:t>
                      </a:r>
                      <a:endParaRPr lang="en-IN" sz="140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x = x ^ 5</a:t>
                      </a:r>
                      <a:endParaRPr lang="en-IN" sz="1400" dirty="0">
                        <a:effectLst/>
                        <a:latin typeface="Calibri"/>
                        <a:ea typeface="Calibri"/>
                        <a:cs typeface="Times New Roman"/>
                      </a:endParaRPr>
                    </a:p>
                  </a:txBody>
                  <a:tcPr marL="170899" marR="170899" marT="85449" marB="85449" anchor="ctr"/>
                </a:tc>
              </a:tr>
              <a:tr h="498088">
                <a:tc>
                  <a:txBody>
                    <a:bodyPr/>
                    <a:lstStyle/>
                    <a:p>
                      <a:pPr>
                        <a:lnSpc>
                          <a:spcPct val="115000"/>
                        </a:lnSpc>
                        <a:spcAft>
                          <a:spcPts val="1000"/>
                        </a:spcAft>
                      </a:pPr>
                      <a:r>
                        <a:rPr lang="en-IN" sz="800" dirty="0">
                          <a:effectLst/>
                        </a:rPr>
                        <a:t>&lt;&lt;=</a:t>
                      </a:r>
                      <a:endParaRPr lang="en-IN" sz="8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Left Shift Assignment</a:t>
                      </a:r>
                      <a:endParaRPr lang="en-IN" sz="140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x &lt;&lt;= 5</a:t>
                      </a:r>
                      <a:endParaRPr lang="en-IN" sz="140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x = x &lt;&lt; 5</a:t>
                      </a:r>
                      <a:endParaRPr lang="en-IN" sz="1400" dirty="0">
                        <a:effectLst/>
                        <a:latin typeface="Calibri"/>
                        <a:ea typeface="Calibri"/>
                        <a:cs typeface="Times New Roman"/>
                      </a:endParaRPr>
                    </a:p>
                  </a:txBody>
                  <a:tcPr marL="170899" marR="170899" marT="85449" marB="85449" anchor="ctr"/>
                </a:tc>
              </a:tr>
              <a:tr h="498088">
                <a:tc>
                  <a:txBody>
                    <a:bodyPr/>
                    <a:lstStyle/>
                    <a:p>
                      <a:pPr>
                        <a:lnSpc>
                          <a:spcPct val="115000"/>
                        </a:lnSpc>
                        <a:spcAft>
                          <a:spcPts val="1000"/>
                        </a:spcAft>
                      </a:pPr>
                      <a:r>
                        <a:rPr lang="en-IN" sz="800" dirty="0">
                          <a:effectLst/>
                        </a:rPr>
                        <a:t>&gt;&gt;=</a:t>
                      </a:r>
                      <a:endParaRPr lang="en-IN" sz="8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Right Shift Assignment</a:t>
                      </a:r>
                      <a:endParaRPr lang="en-IN" sz="140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x &gt;&gt;= 5</a:t>
                      </a:r>
                      <a:endParaRPr lang="en-IN" sz="140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x = x &gt;&gt; 5</a:t>
                      </a:r>
                      <a:endParaRPr lang="en-IN" sz="1400" dirty="0">
                        <a:effectLst/>
                        <a:latin typeface="Calibri"/>
                        <a:ea typeface="Calibri"/>
                        <a:cs typeface="Times New Roman"/>
                      </a:endParaRPr>
                    </a:p>
                  </a:txBody>
                  <a:tcPr marL="170899" marR="170899" marT="85449" marB="85449" anchor="ctr"/>
                </a:tc>
              </a:tr>
              <a:tr h="355081">
                <a:tc>
                  <a:txBody>
                    <a:bodyPr/>
                    <a:lstStyle/>
                    <a:p>
                      <a:pPr>
                        <a:lnSpc>
                          <a:spcPct val="115000"/>
                        </a:lnSpc>
                        <a:spcAft>
                          <a:spcPts val="1000"/>
                        </a:spcAft>
                      </a:pPr>
                      <a:r>
                        <a:rPr lang="en-IN" sz="800" dirty="0">
                          <a:effectLst/>
                        </a:rPr>
                        <a:t>=&gt;</a:t>
                      </a:r>
                      <a:endParaRPr lang="en-IN" sz="800" dirty="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Lambda Operator</a:t>
                      </a:r>
                      <a:endParaRPr lang="en-IN" sz="140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a:effectLst/>
                        </a:rPr>
                        <a:t>x =&gt; x*x</a:t>
                      </a:r>
                      <a:endParaRPr lang="en-IN" sz="1400">
                        <a:effectLst/>
                        <a:latin typeface="Calibri"/>
                        <a:ea typeface="Calibri"/>
                        <a:cs typeface="Times New Roman"/>
                      </a:endParaRPr>
                    </a:p>
                  </a:txBody>
                  <a:tcPr marL="170899" marR="170899" marT="85449" marB="85449" anchor="ctr"/>
                </a:tc>
                <a:tc>
                  <a:txBody>
                    <a:bodyPr/>
                    <a:lstStyle/>
                    <a:p>
                      <a:pPr>
                        <a:lnSpc>
                          <a:spcPct val="115000"/>
                        </a:lnSpc>
                        <a:spcAft>
                          <a:spcPts val="1000"/>
                        </a:spcAft>
                      </a:pPr>
                      <a:r>
                        <a:rPr lang="en-IN" sz="1400" dirty="0">
                          <a:effectLst/>
                        </a:rPr>
                        <a:t>Returns x*x</a:t>
                      </a:r>
                      <a:endParaRPr lang="en-IN" sz="1400" dirty="0">
                        <a:effectLst/>
                        <a:latin typeface="Calibri"/>
                        <a:ea typeface="Calibri"/>
                        <a:cs typeface="Times New Roman"/>
                      </a:endParaRPr>
                    </a:p>
                  </a:txBody>
                  <a:tcPr marL="170899" marR="170899" marT="85449" marB="85449" anchor="ctr"/>
                </a:tc>
              </a:tr>
            </a:tbl>
          </a:graphicData>
        </a:graphic>
      </p:graphicFrame>
    </p:spTree>
    <p:extLst>
      <p:ext uri="{BB962C8B-B14F-4D97-AF65-F5344CB8AC3E}">
        <p14:creationId xmlns:p14="http://schemas.microsoft.com/office/powerpoint/2010/main" val="2085888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8964488" cy="5355312"/>
          </a:xfrm>
          <a:prstGeom prst="rect">
            <a:avLst/>
          </a:prstGeom>
          <a:noFill/>
        </p:spPr>
        <p:txBody>
          <a:bodyPr wrap="square" rtlCol="0">
            <a:spAutoFit/>
          </a:bodyPr>
          <a:lstStyle/>
          <a:p>
            <a:r>
              <a:rPr lang="en-IN" b="1" dirty="0"/>
              <a:t>Example 9: Compound Assignment Operator</a:t>
            </a:r>
          </a:p>
          <a:p>
            <a:r>
              <a:rPr lang="en-IN" dirty="0"/>
              <a:t>using System; 		</a:t>
            </a:r>
            <a:endParaRPr lang="en-IN" dirty="0"/>
          </a:p>
          <a:p>
            <a:r>
              <a:rPr lang="en-IN" dirty="0"/>
              <a:t>	class </a:t>
            </a:r>
            <a:r>
              <a:rPr lang="en-IN" dirty="0" err="1"/>
              <a:t>BitOperator</a:t>
            </a:r>
            <a:r>
              <a:rPr lang="en-IN" dirty="0"/>
              <a:t>	</a:t>
            </a:r>
            <a:endParaRPr lang="en-IN" dirty="0" smtClean="0"/>
          </a:p>
          <a:p>
            <a:r>
              <a:rPr lang="en-IN" dirty="0" smtClean="0"/>
              <a:t>                   {</a:t>
            </a:r>
          </a:p>
          <a:p>
            <a:r>
              <a:rPr lang="en-IN" dirty="0" smtClean="0"/>
              <a:t>                      public </a:t>
            </a:r>
            <a:r>
              <a:rPr lang="en-IN" dirty="0"/>
              <a:t>static void Main(string[] </a:t>
            </a:r>
            <a:r>
              <a:rPr lang="en-IN" dirty="0" err="1"/>
              <a:t>args</a:t>
            </a:r>
            <a:r>
              <a:rPr lang="en-IN" dirty="0"/>
              <a:t>)		</a:t>
            </a:r>
            <a:endParaRPr lang="en-IN" dirty="0" smtClean="0"/>
          </a:p>
          <a:p>
            <a:r>
              <a:rPr lang="en-IN" dirty="0"/>
              <a:t> </a:t>
            </a:r>
            <a:r>
              <a:rPr lang="en-IN" dirty="0" smtClean="0"/>
              <a:t>                            {</a:t>
            </a:r>
            <a:r>
              <a:rPr lang="en-IN" dirty="0"/>
              <a:t>			</a:t>
            </a:r>
            <a:endParaRPr lang="en-IN" dirty="0" smtClean="0"/>
          </a:p>
          <a:p>
            <a:r>
              <a:rPr lang="en-IN" dirty="0"/>
              <a:t> </a:t>
            </a:r>
            <a:r>
              <a:rPr lang="en-IN" dirty="0" smtClean="0"/>
              <a:t>                              </a:t>
            </a:r>
            <a:r>
              <a:rPr lang="en-IN" dirty="0" err="1" smtClean="0"/>
              <a:t>int</a:t>
            </a:r>
            <a:r>
              <a:rPr lang="en-IN" dirty="0" smtClean="0"/>
              <a:t> </a:t>
            </a:r>
            <a:r>
              <a:rPr lang="en-IN" dirty="0"/>
              <a:t>number = 10; 			</a:t>
            </a:r>
            <a:endParaRPr lang="en-IN" dirty="0" smtClean="0"/>
          </a:p>
          <a:p>
            <a:r>
              <a:rPr lang="en-IN" dirty="0" smtClean="0"/>
              <a:t>                  number </a:t>
            </a:r>
            <a:r>
              <a:rPr lang="en-IN" dirty="0"/>
              <a:t>+= 5;		</a:t>
            </a:r>
            <a:r>
              <a:rPr lang="en-IN" dirty="0" smtClean="0"/>
              <a:t>	</a:t>
            </a:r>
            <a:r>
              <a:rPr lang="en-IN" dirty="0" err="1" smtClean="0"/>
              <a:t>Console.WriteLine</a:t>
            </a:r>
            <a:r>
              <a:rPr lang="en-IN" dirty="0" smtClean="0"/>
              <a:t>(number); 			number -= 3;			</a:t>
            </a:r>
            <a:r>
              <a:rPr lang="en-IN" dirty="0" err="1" smtClean="0"/>
              <a:t>Console.WriteLine</a:t>
            </a:r>
            <a:r>
              <a:rPr lang="en-IN" dirty="0" smtClean="0"/>
              <a:t>(number); 			number *= 2;			</a:t>
            </a:r>
            <a:r>
              <a:rPr lang="en-IN" dirty="0" err="1" smtClean="0"/>
              <a:t>Console.WriteLine</a:t>
            </a:r>
            <a:r>
              <a:rPr lang="en-IN" dirty="0" smtClean="0"/>
              <a:t>(number); 			number /= 3;			</a:t>
            </a:r>
            <a:r>
              <a:rPr lang="en-IN" dirty="0" err="1" smtClean="0"/>
              <a:t>Console.WriteLine</a:t>
            </a:r>
            <a:r>
              <a:rPr lang="en-IN" dirty="0" smtClean="0"/>
              <a:t>(number); 			number %= 3;			</a:t>
            </a:r>
            <a:r>
              <a:rPr lang="en-IN" dirty="0" err="1" smtClean="0"/>
              <a:t>Console.WriteLine</a:t>
            </a:r>
            <a:r>
              <a:rPr lang="en-IN" dirty="0" smtClean="0"/>
              <a:t>(number); 			number &amp;= 10;			</a:t>
            </a:r>
            <a:r>
              <a:rPr lang="en-IN" dirty="0" err="1" smtClean="0"/>
              <a:t>Console.WriteLine</a:t>
            </a:r>
            <a:r>
              <a:rPr lang="en-IN" dirty="0" smtClean="0"/>
              <a:t>(number); 			number |= 14;			</a:t>
            </a:r>
            <a:r>
              <a:rPr lang="en-IN" dirty="0" err="1" smtClean="0"/>
              <a:t>Console.WriteLine</a:t>
            </a:r>
            <a:r>
              <a:rPr lang="en-IN" dirty="0" smtClean="0"/>
              <a:t>(number); 			number ^= 12;			</a:t>
            </a:r>
            <a:r>
              <a:rPr lang="en-IN" dirty="0" err="1" smtClean="0"/>
              <a:t>Console.WriteLine</a:t>
            </a:r>
            <a:r>
              <a:rPr lang="en-IN" dirty="0" smtClean="0"/>
              <a:t>(number); 			number &lt;&lt;= 2;			</a:t>
            </a:r>
            <a:r>
              <a:rPr lang="en-IN" dirty="0" err="1" smtClean="0"/>
              <a:t>Console.WriteLine</a:t>
            </a:r>
            <a:r>
              <a:rPr lang="en-IN" dirty="0" smtClean="0"/>
              <a:t>(number); 			number &gt;&gt;= 3;			</a:t>
            </a:r>
            <a:r>
              <a:rPr lang="en-IN" dirty="0" err="1" smtClean="0"/>
              <a:t>Console.WriteLine</a:t>
            </a:r>
            <a:r>
              <a:rPr lang="en-IN" dirty="0" smtClean="0"/>
              <a:t>(number);		}	}}</a:t>
            </a:r>
          </a:p>
          <a:p>
            <a:endParaRPr lang="en-IN" dirty="0"/>
          </a:p>
        </p:txBody>
      </p:sp>
      <p:sp>
        <p:nvSpPr>
          <p:cNvPr id="3" name="TextBox 2"/>
          <p:cNvSpPr txBox="1"/>
          <p:nvPr/>
        </p:nvSpPr>
        <p:spPr>
          <a:xfrm>
            <a:off x="7596336" y="188640"/>
            <a:ext cx="3024336" cy="5632311"/>
          </a:xfrm>
          <a:prstGeom prst="rect">
            <a:avLst/>
          </a:prstGeom>
          <a:noFill/>
        </p:spPr>
        <p:txBody>
          <a:bodyPr wrap="square" rtlCol="0">
            <a:spAutoFit/>
          </a:bodyPr>
          <a:lstStyle/>
          <a:p>
            <a:r>
              <a:rPr lang="en-IN" b="1" dirty="0"/>
              <a:t>When we run </a:t>
            </a:r>
            <a:endParaRPr lang="en-IN" b="1" dirty="0" smtClean="0"/>
          </a:p>
          <a:p>
            <a:r>
              <a:rPr lang="en-IN" b="1" dirty="0" smtClean="0"/>
              <a:t>the </a:t>
            </a:r>
            <a:r>
              <a:rPr lang="en-IN" b="1" dirty="0"/>
              <a:t>program, </a:t>
            </a:r>
            <a:endParaRPr lang="en-IN" b="1" dirty="0" smtClean="0"/>
          </a:p>
          <a:p>
            <a:r>
              <a:rPr lang="en-IN" b="1" dirty="0" smtClean="0"/>
              <a:t>the </a:t>
            </a:r>
            <a:r>
              <a:rPr lang="en-IN" b="1" dirty="0"/>
              <a:t>output </a:t>
            </a:r>
            <a:r>
              <a:rPr lang="en-IN" b="1" dirty="0" smtClean="0"/>
              <a:t>will</a:t>
            </a:r>
          </a:p>
          <a:p>
            <a:r>
              <a:rPr lang="en-IN" b="1" dirty="0" smtClean="0"/>
              <a:t> </a:t>
            </a:r>
            <a:r>
              <a:rPr lang="en-IN" b="1" dirty="0"/>
              <a:t>be:</a:t>
            </a:r>
          </a:p>
          <a:p>
            <a:r>
              <a:rPr lang="en-IN" b="1" dirty="0" smtClean="0"/>
              <a:t>1</a:t>
            </a:r>
          </a:p>
          <a:p>
            <a:r>
              <a:rPr lang="en-IN" b="1" dirty="0" smtClean="0"/>
              <a:t>5</a:t>
            </a:r>
          </a:p>
          <a:p>
            <a:r>
              <a:rPr lang="en-IN" b="1" dirty="0" smtClean="0"/>
              <a:t>1</a:t>
            </a:r>
          </a:p>
          <a:p>
            <a:r>
              <a:rPr lang="en-IN" b="1" dirty="0" smtClean="0"/>
              <a:t>2</a:t>
            </a:r>
          </a:p>
          <a:p>
            <a:r>
              <a:rPr lang="en-IN" b="1" dirty="0" smtClean="0"/>
              <a:t>2</a:t>
            </a:r>
          </a:p>
          <a:p>
            <a:r>
              <a:rPr lang="en-IN" b="1" dirty="0" smtClean="0"/>
              <a:t>4</a:t>
            </a:r>
          </a:p>
          <a:p>
            <a:r>
              <a:rPr lang="en-IN" b="1" dirty="0" smtClean="0"/>
              <a:t>8</a:t>
            </a:r>
          </a:p>
          <a:p>
            <a:r>
              <a:rPr lang="en-IN" b="1" dirty="0" smtClean="0"/>
              <a:t>2</a:t>
            </a:r>
          </a:p>
          <a:p>
            <a:r>
              <a:rPr lang="en-IN" b="1" dirty="0" smtClean="0"/>
              <a:t>2</a:t>
            </a:r>
          </a:p>
          <a:p>
            <a:r>
              <a:rPr lang="en-IN" b="1" dirty="0" smtClean="0"/>
              <a:t>1</a:t>
            </a:r>
          </a:p>
          <a:p>
            <a:r>
              <a:rPr lang="en-IN" b="1" dirty="0" smtClean="0"/>
              <a:t>4</a:t>
            </a:r>
          </a:p>
          <a:p>
            <a:r>
              <a:rPr lang="en-IN" b="1" dirty="0" smtClean="0"/>
              <a:t>2</a:t>
            </a:r>
          </a:p>
          <a:p>
            <a:r>
              <a:rPr lang="en-IN" b="1" dirty="0" smtClean="0"/>
              <a:t>8</a:t>
            </a:r>
          </a:p>
          <a:p>
            <a:r>
              <a:rPr lang="en-IN" b="1" dirty="0" smtClean="0"/>
              <a:t>1</a:t>
            </a:r>
          </a:p>
          <a:p>
            <a:endParaRPr lang="en-IN" b="1" dirty="0"/>
          </a:p>
          <a:p>
            <a:endParaRPr lang="en-IN" b="1" dirty="0"/>
          </a:p>
        </p:txBody>
      </p:sp>
    </p:spTree>
    <p:extLst>
      <p:ext uri="{BB962C8B-B14F-4D97-AF65-F5344CB8AC3E}">
        <p14:creationId xmlns:p14="http://schemas.microsoft.com/office/powerpoint/2010/main" val="47210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0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8928992" cy="3293209"/>
          </a:xfrm>
          <a:prstGeom prst="rect">
            <a:avLst/>
          </a:prstGeom>
          <a:noFill/>
        </p:spPr>
        <p:txBody>
          <a:bodyPr wrap="square" rtlCol="0">
            <a:spAutoFit/>
          </a:bodyPr>
          <a:lstStyle/>
          <a:p>
            <a:pPr algn="just"/>
            <a:r>
              <a:rPr lang="en-IN" sz="3200" b="1" dirty="0">
                <a:latin typeface="Times New Roman" pitchFamily="18" charset="0"/>
                <a:cs typeface="Times New Roman" pitchFamily="18" charset="0"/>
              </a:rPr>
              <a:t>C# Operators</a:t>
            </a:r>
          </a:p>
          <a:p>
            <a:pPr algn="just"/>
            <a:r>
              <a:rPr lang="en-IN" sz="2200" dirty="0"/>
              <a:t>Operators are symbols that are used to perform operations on operands. Operands may be variables and/or constants.</a:t>
            </a:r>
          </a:p>
          <a:p>
            <a:pPr algn="just"/>
            <a:r>
              <a:rPr lang="en-IN" sz="2200" b="1" dirty="0"/>
              <a:t>For example</a:t>
            </a:r>
            <a:r>
              <a:rPr lang="en-IN" sz="2200" dirty="0"/>
              <a:t>, in 2+3, + is an operator that is used to carry out addition operation, while 2 and 3 are operands.</a:t>
            </a:r>
          </a:p>
          <a:p>
            <a:pPr algn="just"/>
            <a:r>
              <a:rPr lang="en-IN" sz="2200" dirty="0"/>
              <a:t>Operators are used to manipulate variables and values in a program. C# supports a number of operators that are classified based on the type of operations they perform.</a:t>
            </a:r>
          </a:p>
          <a:p>
            <a:pPr algn="just"/>
            <a:endParaRPr lang="en-IN" sz="2200" dirty="0"/>
          </a:p>
        </p:txBody>
      </p:sp>
      <p:sp>
        <p:nvSpPr>
          <p:cNvPr id="3" name="TextBox 2"/>
          <p:cNvSpPr txBox="1"/>
          <p:nvPr/>
        </p:nvSpPr>
        <p:spPr>
          <a:xfrm>
            <a:off x="107504" y="3284984"/>
            <a:ext cx="8928992" cy="2154436"/>
          </a:xfrm>
          <a:prstGeom prst="rect">
            <a:avLst/>
          </a:prstGeom>
          <a:noFill/>
        </p:spPr>
        <p:txBody>
          <a:bodyPr wrap="square" rtlCol="0">
            <a:spAutoFit/>
          </a:bodyPr>
          <a:lstStyle/>
          <a:p>
            <a:r>
              <a:rPr lang="en-IN" sz="2800" b="1" dirty="0">
                <a:latin typeface="Times New Roman" pitchFamily="18" charset="0"/>
                <a:cs typeface="Times New Roman" pitchFamily="18" charset="0"/>
              </a:rPr>
              <a:t>1. Basic Assignment Operator</a:t>
            </a:r>
          </a:p>
          <a:p>
            <a:pPr algn="just"/>
            <a:r>
              <a:rPr lang="en-IN" sz="2200" dirty="0"/>
              <a:t>Basic assignment operator (=) is used to assign values to variables. For </a:t>
            </a:r>
            <a:r>
              <a:rPr lang="en-IN" sz="2200" b="1" dirty="0"/>
              <a:t>example,</a:t>
            </a:r>
          </a:p>
          <a:p>
            <a:pPr algn="just"/>
            <a:r>
              <a:rPr lang="en-IN" sz="2200" dirty="0"/>
              <a:t>double </a:t>
            </a:r>
            <a:r>
              <a:rPr lang="en-IN" sz="2200" dirty="0" err="1"/>
              <a:t>x;x</a:t>
            </a:r>
            <a:r>
              <a:rPr lang="en-IN" sz="2200" dirty="0"/>
              <a:t> = 50.05;</a:t>
            </a:r>
            <a:endParaRPr lang="en-IN" sz="2200" dirty="0" smtClean="0">
              <a:effectLst/>
            </a:endParaRPr>
          </a:p>
          <a:p>
            <a:pPr algn="just"/>
            <a:r>
              <a:rPr lang="en-IN" sz="2200" dirty="0"/>
              <a:t>Here, 50.05 is assigned to x.</a:t>
            </a:r>
          </a:p>
          <a:p>
            <a:endParaRPr lang="en-IN" dirty="0"/>
          </a:p>
        </p:txBody>
      </p:sp>
    </p:spTree>
    <p:extLst>
      <p:ext uri="{BB962C8B-B14F-4D97-AF65-F5344CB8AC3E}">
        <p14:creationId xmlns:p14="http://schemas.microsoft.com/office/powerpoint/2010/main" val="2085888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0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0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07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07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588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60648"/>
            <a:ext cx="8856984" cy="4247317"/>
          </a:xfrm>
          <a:prstGeom prst="rect">
            <a:avLst/>
          </a:prstGeom>
          <a:noFill/>
        </p:spPr>
        <p:txBody>
          <a:bodyPr wrap="square" rtlCol="0">
            <a:spAutoFit/>
          </a:bodyPr>
          <a:lstStyle/>
          <a:p>
            <a:r>
              <a:rPr lang="en-IN" b="1" dirty="0"/>
              <a:t>Example 1: Basic Assignment Operator</a:t>
            </a:r>
          </a:p>
          <a:p>
            <a:r>
              <a:rPr lang="en-IN" dirty="0"/>
              <a:t>using</a:t>
            </a:r>
            <a:r>
              <a:rPr lang="en-IN" dirty="0" smtClean="0"/>
              <a:t> System;</a:t>
            </a:r>
          </a:p>
          <a:p>
            <a:r>
              <a:rPr lang="en-IN" dirty="0" smtClean="0"/>
              <a:t> {</a:t>
            </a:r>
          </a:p>
          <a:p>
            <a:r>
              <a:rPr lang="en-IN" dirty="0" smtClean="0"/>
              <a:t> </a:t>
            </a:r>
            <a:r>
              <a:rPr lang="en-IN" dirty="0"/>
              <a:t>class</a:t>
            </a:r>
            <a:r>
              <a:rPr lang="en-IN" dirty="0" smtClean="0"/>
              <a:t> </a:t>
            </a:r>
            <a:r>
              <a:rPr lang="en-IN" dirty="0" err="1"/>
              <a:t>AssignmentOperator</a:t>
            </a:r>
            <a:r>
              <a:rPr lang="en-IN" dirty="0" smtClean="0"/>
              <a:t> </a:t>
            </a:r>
          </a:p>
          <a:p>
            <a:r>
              <a:rPr lang="en-IN" dirty="0" smtClean="0"/>
              <a:t>{ </a:t>
            </a:r>
          </a:p>
          <a:p>
            <a:r>
              <a:rPr lang="en-IN" dirty="0" smtClean="0"/>
              <a:t>public</a:t>
            </a:r>
            <a:r>
              <a:rPr lang="en-IN" dirty="0" smtClean="0">
                <a:effectLst/>
              </a:rPr>
              <a:t> </a:t>
            </a:r>
            <a:r>
              <a:rPr lang="en-IN" dirty="0"/>
              <a:t>static</a:t>
            </a:r>
            <a:r>
              <a:rPr lang="en-IN" dirty="0" smtClean="0">
                <a:effectLst/>
              </a:rPr>
              <a:t> </a:t>
            </a:r>
            <a:r>
              <a:rPr lang="en-IN" dirty="0"/>
              <a:t>void</a:t>
            </a:r>
            <a:r>
              <a:rPr lang="en-IN" dirty="0" smtClean="0">
                <a:effectLst/>
              </a:rPr>
              <a:t> </a:t>
            </a:r>
            <a:r>
              <a:rPr lang="en-IN" dirty="0"/>
              <a:t>Main</a:t>
            </a:r>
            <a:r>
              <a:rPr lang="en-IN" dirty="0" smtClean="0">
                <a:effectLst/>
              </a:rPr>
              <a:t>(</a:t>
            </a:r>
            <a:r>
              <a:rPr lang="en-IN" dirty="0"/>
              <a:t>string</a:t>
            </a:r>
            <a:r>
              <a:rPr lang="en-IN" dirty="0" smtClean="0">
                <a:effectLst/>
              </a:rPr>
              <a:t>[] </a:t>
            </a:r>
            <a:r>
              <a:rPr lang="en-IN" dirty="0" err="1" smtClean="0">
                <a:effectLst/>
              </a:rPr>
              <a:t>args</a:t>
            </a:r>
            <a:r>
              <a:rPr lang="en-IN" dirty="0" smtClean="0">
                <a:effectLst/>
              </a:rPr>
              <a:t>)</a:t>
            </a:r>
            <a:r>
              <a:rPr lang="en-IN" dirty="0" smtClean="0"/>
              <a:t> </a:t>
            </a:r>
          </a:p>
          <a:p>
            <a:r>
              <a:rPr lang="en-IN" dirty="0" smtClean="0"/>
              <a:t>{ </a:t>
            </a:r>
          </a:p>
          <a:p>
            <a:r>
              <a:rPr lang="en-IN" dirty="0" err="1" smtClean="0"/>
              <a:t>int</a:t>
            </a:r>
            <a:r>
              <a:rPr lang="en-IN" dirty="0" smtClean="0"/>
              <a:t> </a:t>
            </a:r>
            <a:r>
              <a:rPr lang="en-IN" dirty="0" err="1" smtClean="0"/>
              <a:t>firstNumber</a:t>
            </a:r>
            <a:r>
              <a:rPr lang="en-IN" dirty="0" smtClean="0"/>
              <a:t>, </a:t>
            </a:r>
            <a:r>
              <a:rPr lang="en-IN" dirty="0" err="1" smtClean="0"/>
              <a:t>secondNumber</a:t>
            </a:r>
            <a:r>
              <a:rPr lang="en-IN" dirty="0" smtClean="0"/>
              <a:t>; </a:t>
            </a:r>
          </a:p>
          <a:p>
            <a:r>
              <a:rPr lang="en-IN" dirty="0" smtClean="0"/>
              <a:t>// </a:t>
            </a:r>
            <a:r>
              <a:rPr lang="en-IN" dirty="0"/>
              <a:t>Assigning a constant to variable</a:t>
            </a:r>
            <a:r>
              <a:rPr lang="en-IN" dirty="0" smtClean="0"/>
              <a:t> </a:t>
            </a:r>
          </a:p>
          <a:p>
            <a:r>
              <a:rPr lang="en-IN" dirty="0" err="1" smtClean="0"/>
              <a:t>firstNumber</a:t>
            </a:r>
            <a:r>
              <a:rPr lang="en-IN" dirty="0" smtClean="0"/>
              <a:t> = </a:t>
            </a:r>
            <a:r>
              <a:rPr lang="en-IN" dirty="0"/>
              <a:t>10</a:t>
            </a:r>
            <a:r>
              <a:rPr lang="en-IN" dirty="0" smtClean="0"/>
              <a:t>; </a:t>
            </a:r>
          </a:p>
          <a:p>
            <a:r>
              <a:rPr lang="en-IN" dirty="0" err="1" smtClean="0"/>
              <a:t>Console.WriteLine</a:t>
            </a:r>
            <a:r>
              <a:rPr lang="en-IN" dirty="0" smtClean="0"/>
              <a:t>(</a:t>
            </a:r>
            <a:r>
              <a:rPr lang="en-IN" dirty="0"/>
              <a:t>"First Number = {0}"</a:t>
            </a:r>
            <a:r>
              <a:rPr lang="en-IN" dirty="0" smtClean="0"/>
              <a:t>, </a:t>
            </a:r>
            <a:r>
              <a:rPr lang="en-IN" dirty="0" err="1" smtClean="0"/>
              <a:t>firstNumber</a:t>
            </a:r>
            <a:r>
              <a:rPr lang="en-IN" dirty="0" smtClean="0"/>
              <a:t>); </a:t>
            </a:r>
          </a:p>
          <a:p>
            <a:r>
              <a:rPr lang="en-IN" dirty="0" smtClean="0"/>
              <a:t>// </a:t>
            </a:r>
            <a:r>
              <a:rPr lang="en-IN" dirty="0"/>
              <a:t>Assigning a variable to another variable</a:t>
            </a:r>
            <a:r>
              <a:rPr lang="en-IN" dirty="0" smtClean="0"/>
              <a:t> </a:t>
            </a:r>
          </a:p>
          <a:p>
            <a:r>
              <a:rPr lang="en-IN" dirty="0" err="1" smtClean="0"/>
              <a:t>secondNumber</a:t>
            </a:r>
            <a:r>
              <a:rPr lang="en-IN" dirty="0" smtClean="0"/>
              <a:t> = </a:t>
            </a:r>
            <a:r>
              <a:rPr lang="en-IN" dirty="0" err="1" smtClean="0"/>
              <a:t>firstNumber</a:t>
            </a:r>
            <a:r>
              <a:rPr lang="en-IN" dirty="0" smtClean="0"/>
              <a:t>; </a:t>
            </a:r>
          </a:p>
          <a:p>
            <a:r>
              <a:rPr lang="en-IN" dirty="0" err="1" smtClean="0"/>
              <a:t>Console.WriteLine</a:t>
            </a:r>
            <a:r>
              <a:rPr lang="en-IN" dirty="0" smtClean="0"/>
              <a:t>(</a:t>
            </a:r>
            <a:r>
              <a:rPr lang="en-IN" dirty="0"/>
              <a:t>"Second Number = {0}"</a:t>
            </a:r>
            <a:r>
              <a:rPr lang="en-IN" dirty="0" smtClean="0"/>
              <a:t>, </a:t>
            </a:r>
            <a:r>
              <a:rPr lang="en-IN" dirty="0" err="1" smtClean="0"/>
              <a:t>secondNumber</a:t>
            </a:r>
            <a:r>
              <a:rPr lang="en-IN" dirty="0" smtClean="0"/>
              <a:t>); </a:t>
            </a:r>
          </a:p>
          <a:p>
            <a:r>
              <a:rPr lang="en-IN" dirty="0" smtClean="0"/>
              <a:t>} } }</a:t>
            </a:r>
            <a:endParaRPr lang="en-GB" dirty="0" smtClean="0"/>
          </a:p>
        </p:txBody>
      </p:sp>
      <p:sp>
        <p:nvSpPr>
          <p:cNvPr id="3" name="TextBox 2"/>
          <p:cNvSpPr txBox="1"/>
          <p:nvPr/>
        </p:nvSpPr>
        <p:spPr>
          <a:xfrm>
            <a:off x="107504" y="4725144"/>
            <a:ext cx="8712968" cy="1477328"/>
          </a:xfrm>
          <a:prstGeom prst="rect">
            <a:avLst/>
          </a:prstGeom>
          <a:noFill/>
        </p:spPr>
        <p:txBody>
          <a:bodyPr wrap="square" rtlCol="0">
            <a:spAutoFit/>
          </a:bodyPr>
          <a:lstStyle/>
          <a:p>
            <a:r>
              <a:rPr lang="en-IN" dirty="0"/>
              <a:t>When we run the program, </a:t>
            </a:r>
            <a:endParaRPr lang="en-IN" dirty="0" smtClean="0"/>
          </a:p>
          <a:p>
            <a:r>
              <a:rPr lang="en-IN" dirty="0" smtClean="0"/>
              <a:t>the </a:t>
            </a:r>
            <a:r>
              <a:rPr lang="en-IN" dirty="0"/>
              <a:t>output will be:</a:t>
            </a:r>
          </a:p>
          <a:p>
            <a:r>
              <a:rPr lang="en-IN" dirty="0"/>
              <a:t>First Number = </a:t>
            </a:r>
            <a:r>
              <a:rPr lang="en-IN" dirty="0" smtClean="0"/>
              <a:t>10</a:t>
            </a:r>
          </a:p>
          <a:p>
            <a:r>
              <a:rPr lang="en-IN" dirty="0" smtClean="0"/>
              <a:t>Second </a:t>
            </a:r>
            <a:r>
              <a:rPr lang="en-IN" dirty="0"/>
              <a:t>Number = 10</a:t>
            </a:r>
            <a:endParaRPr lang="en-IN" dirty="0" smtClean="0">
              <a:effectLst/>
            </a:endParaRPr>
          </a:p>
          <a:p>
            <a:endParaRPr lang="en-IN" dirty="0"/>
          </a:p>
        </p:txBody>
      </p:sp>
    </p:spTree>
    <p:extLst>
      <p:ext uri="{BB962C8B-B14F-4D97-AF65-F5344CB8AC3E}">
        <p14:creationId xmlns:p14="http://schemas.microsoft.com/office/powerpoint/2010/main" val="208588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384"/>
            <a:ext cx="8964488" cy="2123658"/>
          </a:xfrm>
          <a:prstGeom prst="rect">
            <a:avLst/>
          </a:prstGeom>
          <a:noFill/>
        </p:spPr>
        <p:txBody>
          <a:bodyPr wrap="square" rtlCol="0">
            <a:spAutoFit/>
          </a:bodyPr>
          <a:lstStyle/>
          <a:p>
            <a:pPr algn="just"/>
            <a:r>
              <a:rPr lang="en-IN" sz="2200" dirty="0">
                <a:latin typeface="Times New Roman" pitchFamily="18" charset="0"/>
                <a:cs typeface="Times New Roman" pitchFamily="18" charset="0"/>
              </a:rPr>
              <a:t>This is a simple example that demonstrates the use of assignment operator.</a:t>
            </a:r>
          </a:p>
          <a:p>
            <a:pPr algn="just"/>
            <a:r>
              <a:rPr lang="en-IN" sz="2200" dirty="0">
                <a:latin typeface="Times New Roman" pitchFamily="18" charset="0"/>
                <a:cs typeface="Times New Roman" pitchFamily="18" charset="0"/>
              </a:rPr>
              <a:t>You might have noticed the use of curly brackets { } in the example. We will discuss about them in </a:t>
            </a:r>
            <a:r>
              <a:rPr lang="en-IN" sz="2200" i="1" dirty="0">
                <a:latin typeface="Times New Roman" pitchFamily="18" charset="0"/>
                <a:cs typeface="Times New Roman" pitchFamily="18" charset="0"/>
              </a:rPr>
              <a:t>string formatting</a:t>
            </a:r>
            <a:r>
              <a:rPr lang="en-IN" sz="2200" dirty="0">
                <a:latin typeface="Times New Roman" pitchFamily="18" charset="0"/>
                <a:cs typeface="Times New Roman" pitchFamily="18" charset="0"/>
              </a:rPr>
              <a:t>. For now, just keep in mind that {0} is replaced by the first variable that follows the string, {1} is replaced by the second variable and so on.</a:t>
            </a:r>
          </a:p>
          <a:p>
            <a:pPr algn="just"/>
            <a:endParaRPr lang="en-IN" sz="2200" dirty="0">
              <a:latin typeface="Times New Roman" pitchFamily="18" charset="0"/>
              <a:cs typeface="Times New Roman" pitchFamily="18" charset="0"/>
            </a:endParaRPr>
          </a:p>
        </p:txBody>
      </p:sp>
      <p:sp>
        <p:nvSpPr>
          <p:cNvPr id="4" name="TextBox 3"/>
          <p:cNvSpPr txBox="1"/>
          <p:nvPr/>
        </p:nvSpPr>
        <p:spPr>
          <a:xfrm>
            <a:off x="0" y="1772816"/>
            <a:ext cx="8964488" cy="3170099"/>
          </a:xfrm>
          <a:prstGeom prst="rect">
            <a:avLst/>
          </a:prstGeom>
          <a:noFill/>
        </p:spPr>
        <p:txBody>
          <a:bodyPr wrap="square" rtlCol="0">
            <a:spAutoFit/>
          </a:bodyPr>
          <a:lstStyle/>
          <a:p>
            <a:r>
              <a:rPr lang="en-IN" sz="2800" b="1" dirty="0"/>
              <a:t>2. Arithmetic Operators</a:t>
            </a:r>
          </a:p>
          <a:p>
            <a:pPr algn="just"/>
            <a:r>
              <a:rPr lang="en-IN" sz="2200" dirty="0">
                <a:latin typeface="Times New Roman" pitchFamily="18" charset="0"/>
                <a:cs typeface="Times New Roman" pitchFamily="18" charset="0"/>
              </a:rPr>
              <a:t>Arithmetic operators are used to perform arithmetic operations such as addition, subtraction, multiplication, division, etc.</a:t>
            </a:r>
          </a:p>
          <a:p>
            <a:pPr algn="just"/>
            <a:r>
              <a:rPr lang="en-IN" sz="2200" dirty="0">
                <a:latin typeface="Times New Roman" pitchFamily="18" charset="0"/>
                <a:cs typeface="Times New Roman" pitchFamily="18" charset="0"/>
              </a:rPr>
              <a:t>For example,</a:t>
            </a:r>
          </a:p>
          <a:p>
            <a:pPr algn="just"/>
            <a:r>
              <a:rPr lang="en-IN" sz="2200" dirty="0" err="1">
                <a:latin typeface="Times New Roman" pitchFamily="18" charset="0"/>
                <a:cs typeface="Times New Roman" pitchFamily="18" charset="0"/>
              </a:rPr>
              <a:t>int</a:t>
            </a:r>
            <a:r>
              <a:rPr lang="en-IN" sz="2200" dirty="0">
                <a:latin typeface="Times New Roman" pitchFamily="18" charset="0"/>
                <a:cs typeface="Times New Roman" pitchFamily="18" charset="0"/>
              </a:rPr>
              <a:t> x = 5</a:t>
            </a:r>
            <a:r>
              <a:rPr lang="en-IN" sz="2200" dirty="0" smtClean="0">
                <a:latin typeface="Times New Roman" pitchFamily="18" charset="0"/>
                <a:cs typeface="Times New Roman" pitchFamily="18" charset="0"/>
              </a:rPr>
              <a:t>;</a:t>
            </a:r>
          </a:p>
          <a:p>
            <a:pPr algn="just"/>
            <a:r>
              <a:rPr lang="en-IN" sz="2200" dirty="0" err="1" smtClean="0">
                <a:latin typeface="Times New Roman" pitchFamily="18" charset="0"/>
                <a:cs typeface="Times New Roman" pitchFamily="18" charset="0"/>
              </a:rPr>
              <a:t>int</a:t>
            </a: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y = 10</a:t>
            </a:r>
            <a:r>
              <a:rPr lang="en-IN" sz="2200" dirty="0" smtClean="0">
                <a:latin typeface="Times New Roman" pitchFamily="18" charset="0"/>
                <a:cs typeface="Times New Roman" pitchFamily="18" charset="0"/>
              </a:rPr>
              <a:t>;</a:t>
            </a:r>
          </a:p>
          <a:p>
            <a:pPr algn="just"/>
            <a:r>
              <a:rPr lang="en-IN" sz="2200" dirty="0" err="1" smtClean="0">
                <a:latin typeface="Times New Roman" pitchFamily="18" charset="0"/>
                <a:cs typeface="Times New Roman" pitchFamily="18" charset="0"/>
              </a:rPr>
              <a:t>int</a:t>
            </a:r>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z = x + y</a:t>
            </a:r>
            <a:r>
              <a:rPr lang="en-IN" sz="2200" dirty="0" smtClean="0">
                <a:latin typeface="Times New Roman" pitchFamily="18" charset="0"/>
                <a:cs typeface="Times New Roman" pitchFamily="18" charset="0"/>
              </a:rPr>
              <a:t>;</a:t>
            </a:r>
          </a:p>
          <a:p>
            <a:pPr algn="just"/>
            <a:r>
              <a:rPr lang="en-IN" sz="2200"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z = 15</a:t>
            </a:r>
            <a:endParaRPr lang="en-IN" sz="2200" dirty="0" smtClean="0">
              <a:effectLst/>
              <a:latin typeface="Times New Roman" pitchFamily="18" charset="0"/>
              <a:cs typeface="Times New Roman" pitchFamily="18" charset="0"/>
            </a:endParaRP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4155160233"/>
              </p:ext>
            </p:extLst>
          </p:nvPr>
        </p:nvGraphicFramePr>
        <p:xfrm>
          <a:off x="1763688" y="2987756"/>
          <a:ext cx="7272807" cy="3753612"/>
        </p:xfrm>
        <a:graphic>
          <a:graphicData uri="http://schemas.openxmlformats.org/drawingml/2006/table">
            <a:tbl>
              <a:tblPr firstRow="1" firstCol="1" bandRow="1">
                <a:tableStyleId>{5C22544A-7EE6-4342-B048-85BDC9FD1C3A}</a:tableStyleId>
              </a:tblPr>
              <a:tblGrid>
                <a:gridCol w="2424269"/>
                <a:gridCol w="2424269"/>
                <a:gridCol w="2424269"/>
              </a:tblGrid>
              <a:tr h="353754">
                <a:tc gridSpan="3">
                  <a:txBody>
                    <a:bodyPr/>
                    <a:lstStyle/>
                    <a:p>
                      <a:pPr algn="ctr">
                        <a:lnSpc>
                          <a:spcPts val="1500"/>
                        </a:lnSpc>
                        <a:spcAft>
                          <a:spcPts val="1000"/>
                        </a:spcAft>
                      </a:pPr>
                      <a:r>
                        <a:rPr lang="en-IN" sz="1600" dirty="0">
                          <a:effectLst/>
                        </a:rPr>
                        <a:t>C# Arithmetic Operators</a:t>
                      </a:r>
                      <a:endParaRPr lang="en-IN" sz="1600" dirty="0">
                        <a:effectLst/>
                        <a:latin typeface="Calibri"/>
                        <a:ea typeface="Calibri"/>
                        <a:cs typeface="Times New Roman"/>
                      </a:endParaRPr>
                    </a:p>
                  </a:txBody>
                  <a:tcPr marL="228600" marR="228600" marT="114300" marB="114300" anchor="ctr"/>
                </a:tc>
                <a:tc hMerge="1">
                  <a:txBody>
                    <a:bodyPr/>
                    <a:lstStyle/>
                    <a:p>
                      <a:endParaRPr lang="en-IN"/>
                    </a:p>
                  </a:txBody>
                  <a:tcPr/>
                </a:tc>
                <a:tc hMerge="1">
                  <a:txBody>
                    <a:bodyPr/>
                    <a:lstStyle/>
                    <a:p>
                      <a:endParaRPr lang="en-IN"/>
                    </a:p>
                  </a:txBody>
                  <a:tcPr/>
                </a:tc>
              </a:tr>
              <a:tr h="429651">
                <a:tc>
                  <a:txBody>
                    <a:bodyPr/>
                    <a:lstStyle/>
                    <a:p>
                      <a:pPr>
                        <a:lnSpc>
                          <a:spcPct val="115000"/>
                        </a:lnSpc>
                        <a:spcAft>
                          <a:spcPts val="1000"/>
                        </a:spcAft>
                      </a:pPr>
                      <a:r>
                        <a:rPr lang="en-IN" sz="1100">
                          <a:effectLst/>
                        </a:rPr>
                        <a:t>Operator</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Operator Name</a:t>
                      </a:r>
                      <a:endParaRPr lang="en-IN" sz="1600" dirty="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Example</a:t>
                      </a:r>
                      <a:endParaRPr lang="en-IN" sz="1600">
                        <a:effectLst/>
                        <a:latin typeface="Calibri"/>
                        <a:ea typeface="Calibri"/>
                        <a:cs typeface="Times New Roman"/>
                      </a:endParaRPr>
                    </a:p>
                  </a:txBody>
                  <a:tcPr marL="228600" marR="228600" marT="114300" marB="114300" anchor="ctr"/>
                </a:tc>
              </a:tr>
              <a:tr h="429651">
                <a:tc>
                  <a:txBody>
                    <a:bodyPr/>
                    <a:lstStyle/>
                    <a:p>
                      <a:pPr>
                        <a:lnSpc>
                          <a:spcPct val="115000"/>
                        </a:lnSpc>
                        <a:spcAft>
                          <a:spcPts val="1000"/>
                        </a:spcAft>
                      </a:pPr>
                      <a:r>
                        <a:rPr lang="en-IN" sz="1100">
                          <a:effectLst/>
                        </a:rPr>
                        <a:t>+</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Addition Operator</a:t>
                      </a:r>
                      <a:endParaRPr lang="en-IN" sz="1600" dirty="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6 + 3 evaluates to 9</a:t>
                      </a:r>
                      <a:endParaRPr lang="en-IN" sz="1600">
                        <a:effectLst/>
                        <a:latin typeface="Calibri"/>
                        <a:ea typeface="Calibri"/>
                        <a:cs typeface="Times New Roman"/>
                      </a:endParaRPr>
                    </a:p>
                  </a:txBody>
                  <a:tcPr marL="228600" marR="228600" marT="114300" marB="114300" anchor="ctr"/>
                </a:tc>
              </a:tr>
              <a:tr h="429651">
                <a:tc>
                  <a:txBody>
                    <a:bodyPr/>
                    <a:lstStyle/>
                    <a:p>
                      <a:pPr>
                        <a:lnSpc>
                          <a:spcPct val="115000"/>
                        </a:lnSpc>
                        <a:spcAft>
                          <a:spcPts val="1000"/>
                        </a:spcAft>
                      </a:pPr>
                      <a:r>
                        <a:rPr lang="en-IN" sz="1100">
                          <a:effectLst/>
                        </a:rPr>
                        <a:t>-</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Subtraction Operator</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10 - 6 evaluates to 4</a:t>
                      </a:r>
                      <a:endParaRPr lang="en-IN" sz="1600">
                        <a:effectLst/>
                        <a:latin typeface="Calibri"/>
                        <a:ea typeface="Calibri"/>
                        <a:cs typeface="Times New Roman"/>
                      </a:endParaRPr>
                    </a:p>
                  </a:txBody>
                  <a:tcPr marL="228600" marR="228600" marT="114300" marB="114300" anchor="ctr"/>
                </a:tc>
              </a:tr>
              <a:tr h="429651">
                <a:tc>
                  <a:txBody>
                    <a:bodyPr/>
                    <a:lstStyle/>
                    <a:p>
                      <a:pPr>
                        <a:lnSpc>
                          <a:spcPct val="115000"/>
                        </a:lnSpc>
                        <a:spcAft>
                          <a:spcPts val="1000"/>
                        </a:spcAft>
                      </a:pPr>
                      <a:r>
                        <a:rPr lang="en-IN" sz="1100">
                          <a:effectLst/>
                        </a:rPr>
                        <a:t>*</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Multiplication Operator</a:t>
                      </a:r>
                      <a:endParaRPr lang="en-IN" sz="1600" dirty="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4 * 2 evaluates to 8</a:t>
                      </a:r>
                      <a:endParaRPr lang="en-IN" sz="1600">
                        <a:effectLst/>
                        <a:latin typeface="Calibri"/>
                        <a:ea typeface="Calibri"/>
                        <a:cs typeface="Times New Roman"/>
                      </a:endParaRPr>
                    </a:p>
                  </a:txBody>
                  <a:tcPr marL="228600" marR="228600" marT="114300" marB="114300" anchor="ctr"/>
                </a:tc>
              </a:tr>
              <a:tr h="429651">
                <a:tc>
                  <a:txBody>
                    <a:bodyPr/>
                    <a:lstStyle/>
                    <a:p>
                      <a:pPr>
                        <a:lnSpc>
                          <a:spcPct val="115000"/>
                        </a:lnSpc>
                        <a:spcAft>
                          <a:spcPts val="1000"/>
                        </a:spcAft>
                      </a:pPr>
                      <a:r>
                        <a:rPr lang="en-IN" sz="1100" dirty="0">
                          <a:effectLst/>
                        </a:rPr>
                        <a:t>/</a:t>
                      </a:r>
                      <a:endParaRPr lang="en-IN" sz="1100" dirty="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Division Operator</a:t>
                      </a:r>
                      <a:endParaRPr lang="en-IN" sz="1600" dirty="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10 / 5 evaluates to 2</a:t>
                      </a:r>
                      <a:endParaRPr lang="en-IN" sz="1600" dirty="0">
                        <a:effectLst/>
                        <a:latin typeface="Calibri"/>
                        <a:ea typeface="Calibri"/>
                        <a:cs typeface="Times New Roman"/>
                      </a:endParaRPr>
                    </a:p>
                  </a:txBody>
                  <a:tcPr marL="228600" marR="228600" marT="114300" marB="114300" anchor="ctr"/>
                </a:tc>
              </a:tr>
              <a:tr h="666344">
                <a:tc>
                  <a:txBody>
                    <a:bodyPr/>
                    <a:lstStyle/>
                    <a:p>
                      <a:pPr>
                        <a:lnSpc>
                          <a:spcPct val="115000"/>
                        </a:lnSpc>
                        <a:spcAft>
                          <a:spcPts val="1000"/>
                        </a:spcAft>
                      </a:pPr>
                      <a:r>
                        <a:rPr lang="en-IN" sz="1100" dirty="0">
                          <a:effectLst/>
                        </a:rPr>
                        <a:t>%</a:t>
                      </a:r>
                      <a:endParaRPr lang="en-IN" sz="1100" dirty="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Modulo Operator (Remainder)</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16 % 3 evaluates to 1</a:t>
                      </a:r>
                      <a:endParaRPr lang="en-IN" sz="1600" dirty="0">
                        <a:effectLst/>
                        <a:latin typeface="Calibri"/>
                        <a:ea typeface="Calibri"/>
                        <a:cs typeface="Times New Roman"/>
                      </a:endParaRPr>
                    </a:p>
                  </a:txBody>
                  <a:tcPr marL="228600" marR="228600" marT="114300" marB="114300" anchor="ctr"/>
                </a:tc>
              </a:tr>
            </a:tbl>
          </a:graphicData>
        </a:graphic>
      </p:graphicFrame>
    </p:spTree>
    <p:extLst>
      <p:ext uri="{BB962C8B-B14F-4D97-AF65-F5344CB8AC3E}">
        <p14:creationId xmlns:p14="http://schemas.microsoft.com/office/powerpoint/2010/main" val="2085888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27384"/>
            <a:ext cx="5054653" cy="523220"/>
          </a:xfrm>
          <a:prstGeom prst="rect">
            <a:avLst/>
          </a:prstGeom>
        </p:spPr>
        <p:txBody>
          <a:bodyPr wrap="none">
            <a:spAutoFit/>
          </a:bodyPr>
          <a:lstStyle/>
          <a:p>
            <a:r>
              <a:rPr lang="en-IN" sz="2800" b="1" dirty="0"/>
              <a:t>Example 2: Arithmetic Operators</a:t>
            </a:r>
          </a:p>
        </p:txBody>
      </p:sp>
      <p:sp>
        <p:nvSpPr>
          <p:cNvPr id="3" name="TextBox 2"/>
          <p:cNvSpPr txBox="1"/>
          <p:nvPr/>
        </p:nvSpPr>
        <p:spPr>
          <a:xfrm>
            <a:off x="107504" y="422076"/>
            <a:ext cx="8856984" cy="6463308"/>
          </a:xfrm>
          <a:prstGeom prst="rect">
            <a:avLst/>
          </a:prstGeom>
          <a:noFill/>
        </p:spPr>
        <p:txBody>
          <a:bodyPr wrap="square" rtlCol="0">
            <a:spAutoFit/>
          </a:bodyPr>
          <a:lstStyle/>
          <a:p>
            <a:r>
              <a:rPr lang="en-IN" dirty="0"/>
              <a:t>using System; </a:t>
            </a:r>
          </a:p>
          <a:p>
            <a:r>
              <a:rPr lang="en-IN" dirty="0" smtClean="0"/>
              <a:t>class </a:t>
            </a:r>
            <a:r>
              <a:rPr lang="en-IN" dirty="0" err="1" smtClean="0"/>
              <a:t>ArithmeticOperator</a:t>
            </a:r>
            <a:endParaRPr lang="en-IN" dirty="0" smtClean="0"/>
          </a:p>
          <a:p>
            <a:r>
              <a:rPr lang="en-IN" dirty="0"/>
              <a:t>	</a:t>
            </a:r>
            <a:r>
              <a:rPr lang="en-IN" dirty="0" smtClean="0"/>
              <a:t>{public </a:t>
            </a:r>
            <a:r>
              <a:rPr lang="en-IN" dirty="0"/>
              <a:t>static void Main(string[] </a:t>
            </a:r>
            <a:r>
              <a:rPr lang="en-IN" dirty="0" err="1"/>
              <a:t>args</a:t>
            </a:r>
            <a:r>
              <a:rPr lang="en-IN" dirty="0" smtClean="0"/>
              <a:t>)</a:t>
            </a:r>
          </a:p>
          <a:p>
            <a:r>
              <a:rPr lang="en-IN" dirty="0"/>
              <a:t>	</a:t>
            </a:r>
            <a:r>
              <a:rPr lang="en-IN" dirty="0" smtClean="0"/>
              <a:t>{</a:t>
            </a:r>
          </a:p>
          <a:p>
            <a:r>
              <a:rPr lang="en-IN" dirty="0" smtClean="0"/>
              <a:t>                      double </a:t>
            </a:r>
            <a:r>
              <a:rPr lang="en-IN" dirty="0" err="1"/>
              <a:t>firstNumber</a:t>
            </a:r>
            <a:r>
              <a:rPr lang="en-IN" dirty="0"/>
              <a:t> = 14.40, </a:t>
            </a:r>
            <a:r>
              <a:rPr lang="en-IN" dirty="0" err="1"/>
              <a:t>secondNumber</a:t>
            </a:r>
            <a:r>
              <a:rPr lang="en-IN" dirty="0"/>
              <a:t> = 4.60, result;	</a:t>
            </a:r>
            <a:endParaRPr lang="en-IN" dirty="0" smtClean="0"/>
          </a:p>
          <a:p>
            <a:r>
              <a:rPr lang="en-IN" dirty="0" smtClean="0"/>
              <a:t>                       </a:t>
            </a:r>
            <a:r>
              <a:rPr lang="en-IN" dirty="0" err="1" smtClean="0"/>
              <a:t>int</a:t>
            </a:r>
            <a:r>
              <a:rPr lang="en-IN" dirty="0" smtClean="0"/>
              <a:t> </a:t>
            </a:r>
            <a:r>
              <a:rPr lang="en-IN" dirty="0"/>
              <a:t>num1 = 26, num2 = 4, rem; </a:t>
            </a:r>
            <a:endParaRPr lang="en-IN" dirty="0" smtClean="0"/>
          </a:p>
          <a:p>
            <a:r>
              <a:rPr lang="en-IN" dirty="0"/>
              <a:t> </a:t>
            </a:r>
            <a:r>
              <a:rPr lang="en-IN" dirty="0" smtClean="0"/>
              <a:t>                        // </a:t>
            </a:r>
            <a:r>
              <a:rPr lang="en-IN" dirty="0"/>
              <a:t>Addition operator			</a:t>
            </a:r>
            <a:r>
              <a:rPr lang="en-IN" dirty="0" smtClean="0"/>
              <a:t>     </a:t>
            </a:r>
          </a:p>
          <a:p>
            <a:r>
              <a:rPr lang="en-IN" dirty="0"/>
              <a:t> </a:t>
            </a:r>
            <a:r>
              <a:rPr lang="en-IN" dirty="0" smtClean="0"/>
              <a:t>                       result </a:t>
            </a:r>
            <a:r>
              <a:rPr lang="en-IN" dirty="0"/>
              <a:t>= </a:t>
            </a:r>
            <a:r>
              <a:rPr lang="en-IN" dirty="0" err="1"/>
              <a:t>firstNumber</a:t>
            </a:r>
            <a:r>
              <a:rPr lang="en-IN" dirty="0"/>
              <a:t> + </a:t>
            </a:r>
            <a:r>
              <a:rPr lang="en-IN" dirty="0" err="1"/>
              <a:t>secondNumber</a:t>
            </a:r>
            <a:r>
              <a:rPr lang="en-IN" dirty="0"/>
              <a:t>;			</a:t>
            </a:r>
            <a:endParaRPr lang="en-IN" dirty="0" smtClean="0"/>
          </a:p>
          <a:p>
            <a:r>
              <a:rPr lang="en-IN" dirty="0"/>
              <a:t> </a:t>
            </a:r>
            <a:r>
              <a:rPr lang="en-IN" dirty="0" smtClean="0"/>
              <a:t>                     </a:t>
            </a:r>
            <a:r>
              <a:rPr lang="en-IN" dirty="0" err="1" smtClean="0"/>
              <a:t>Console.WriteLine</a:t>
            </a:r>
            <a:r>
              <a:rPr lang="en-IN" dirty="0"/>
              <a:t>("{0} + {1} = {2}", </a:t>
            </a:r>
            <a:r>
              <a:rPr lang="en-IN" dirty="0" err="1"/>
              <a:t>firstNumber</a:t>
            </a:r>
            <a:r>
              <a:rPr lang="en-IN" dirty="0"/>
              <a:t>, </a:t>
            </a:r>
            <a:r>
              <a:rPr lang="en-IN" dirty="0" err="1"/>
              <a:t>secondNumber</a:t>
            </a:r>
            <a:r>
              <a:rPr lang="en-IN" dirty="0"/>
              <a:t>, result); 			// Subtraction operator			</a:t>
            </a:r>
            <a:endParaRPr lang="en-IN" dirty="0" smtClean="0"/>
          </a:p>
          <a:p>
            <a:r>
              <a:rPr lang="en-IN" dirty="0"/>
              <a:t> </a:t>
            </a:r>
            <a:r>
              <a:rPr lang="en-IN" dirty="0" smtClean="0"/>
              <a:t>                        result </a:t>
            </a:r>
            <a:r>
              <a:rPr lang="en-IN" dirty="0"/>
              <a:t>= </a:t>
            </a:r>
            <a:r>
              <a:rPr lang="en-IN" dirty="0" err="1"/>
              <a:t>firstNumber</a:t>
            </a:r>
            <a:r>
              <a:rPr lang="en-IN" dirty="0"/>
              <a:t> - </a:t>
            </a:r>
            <a:r>
              <a:rPr lang="en-IN" dirty="0" err="1"/>
              <a:t>secondNumber</a:t>
            </a:r>
            <a:r>
              <a:rPr lang="en-IN" dirty="0"/>
              <a:t>;			</a:t>
            </a:r>
            <a:r>
              <a:rPr lang="en-IN" dirty="0" err="1" smtClean="0"/>
              <a:t>Console.WriteLine</a:t>
            </a:r>
            <a:r>
              <a:rPr lang="en-IN" dirty="0"/>
              <a:t>("{0} - {1} = {2}", </a:t>
            </a:r>
            <a:r>
              <a:rPr lang="en-IN" dirty="0" err="1"/>
              <a:t>firstNumber</a:t>
            </a:r>
            <a:r>
              <a:rPr lang="en-IN" dirty="0"/>
              <a:t>, </a:t>
            </a:r>
            <a:r>
              <a:rPr lang="en-IN" dirty="0" err="1"/>
              <a:t>secondNumber</a:t>
            </a:r>
            <a:r>
              <a:rPr lang="en-IN" dirty="0"/>
              <a:t>, result); 			// Multiplication operator			</a:t>
            </a:r>
            <a:endParaRPr lang="en-IN" dirty="0" smtClean="0"/>
          </a:p>
          <a:p>
            <a:r>
              <a:rPr lang="en-IN" dirty="0"/>
              <a:t> </a:t>
            </a:r>
            <a:r>
              <a:rPr lang="en-IN" dirty="0" smtClean="0"/>
              <a:t>                          result </a:t>
            </a:r>
            <a:r>
              <a:rPr lang="en-IN" dirty="0"/>
              <a:t>= </a:t>
            </a:r>
            <a:r>
              <a:rPr lang="en-IN" dirty="0" err="1"/>
              <a:t>firstNumber</a:t>
            </a:r>
            <a:r>
              <a:rPr lang="en-IN" dirty="0"/>
              <a:t> * </a:t>
            </a:r>
            <a:r>
              <a:rPr lang="en-IN" dirty="0" err="1"/>
              <a:t>secondNumber</a:t>
            </a:r>
            <a:r>
              <a:rPr lang="en-IN" dirty="0"/>
              <a:t>;			</a:t>
            </a:r>
            <a:r>
              <a:rPr lang="en-IN" dirty="0" err="1"/>
              <a:t>Console.WriteLine</a:t>
            </a:r>
            <a:r>
              <a:rPr lang="en-IN" dirty="0"/>
              <a:t>("{0} * {1} = {2}", </a:t>
            </a:r>
            <a:r>
              <a:rPr lang="en-IN" dirty="0" err="1"/>
              <a:t>firstNumber</a:t>
            </a:r>
            <a:r>
              <a:rPr lang="en-IN" dirty="0"/>
              <a:t>, </a:t>
            </a:r>
            <a:r>
              <a:rPr lang="en-IN" dirty="0" err="1"/>
              <a:t>secondNumber</a:t>
            </a:r>
            <a:r>
              <a:rPr lang="en-IN" dirty="0"/>
              <a:t>, result); 			// Division operator			</a:t>
            </a:r>
            <a:endParaRPr lang="en-IN" dirty="0" smtClean="0"/>
          </a:p>
          <a:p>
            <a:r>
              <a:rPr lang="en-IN" dirty="0"/>
              <a:t> </a:t>
            </a:r>
            <a:r>
              <a:rPr lang="en-IN" dirty="0" smtClean="0"/>
              <a:t>                        result </a:t>
            </a:r>
            <a:r>
              <a:rPr lang="en-IN" dirty="0"/>
              <a:t>= </a:t>
            </a:r>
            <a:r>
              <a:rPr lang="en-IN" dirty="0" err="1"/>
              <a:t>firstNumber</a:t>
            </a:r>
            <a:r>
              <a:rPr lang="en-IN" dirty="0"/>
              <a:t> / </a:t>
            </a:r>
            <a:r>
              <a:rPr lang="en-IN" dirty="0" err="1"/>
              <a:t>secondNumber</a:t>
            </a:r>
            <a:r>
              <a:rPr lang="en-IN" dirty="0"/>
              <a:t>;			</a:t>
            </a:r>
            <a:r>
              <a:rPr lang="en-IN" dirty="0" err="1"/>
              <a:t>Console.WriteLine</a:t>
            </a:r>
            <a:r>
              <a:rPr lang="en-IN" dirty="0"/>
              <a:t>("{0} / {1} = {2}", </a:t>
            </a:r>
            <a:r>
              <a:rPr lang="en-IN" dirty="0" err="1"/>
              <a:t>firstNumber</a:t>
            </a:r>
            <a:r>
              <a:rPr lang="en-IN" dirty="0"/>
              <a:t>, </a:t>
            </a:r>
            <a:r>
              <a:rPr lang="en-IN" dirty="0" err="1"/>
              <a:t>secondNumber</a:t>
            </a:r>
            <a:r>
              <a:rPr lang="en-IN" dirty="0"/>
              <a:t>, result); 			// Modulo operator			</a:t>
            </a:r>
            <a:endParaRPr lang="en-IN" dirty="0" smtClean="0"/>
          </a:p>
          <a:p>
            <a:r>
              <a:rPr lang="en-IN" dirty="0"/>
              <a:t> </a:t>
            </a:r>
            <a:r>
              <a:rPr lang="en-IN" dirty="0" smtClean="0"/>
              <a:t>                                   rem </a:t>
            </a:r>
            <a:r>
              <a:rPr lang="en-IN" dirty="0"/>
              <a:t>= num1 % </a:t>
            </a:r>
            <a:r>
              <a:rPr lang="en-IN" dirty="0" smtClean="0"/>
              <a:t>num2;</a:t>
            </a:r>
            <a:endParaRPr lang="en-IN" dirty="0"/>
          </a:p>
          <a:p>
            <a:r>
              <a:rPr lang="en-IN" dirty="0" smtClean="0"/>
              <a:t>                               </a:t>
            </a:r>
            <a:r>
              <a:rPr lang="en-IN" dirty="0" err="1" smtClean="0"/>
              <a:t>Console.WriteLine</a:t>
            </a:r>
            <a:r>
              <a:rPr lang="en-IN" dirty="0"/>
              <a:t>("{0} % {1} = {2}", num1, num2, rem);		}	}}</a:t>
            </a:r>
            <a:endParaRPr lang="en-IN" dirty="0" smtClean="0">
              <a:effectLst/>
            </a:endParaRPr>
          </a:p>
          <a:p>
            <a:endParaRPr lang="en-IN" dirty="0"/>
          </a:p>
        </p:txBody>
      </p:sp>
    </p:spTree>
    <p:extLst>
      <p:ext uri="{BB962C8B-B14F-4D97-AF65-F5344CB8AC3E}">
        <p14:creationId xmlns:p14="http://schemas.microsoft.com/office/powerpoint/2010/main" val="208588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712968" cy="2031325"/>
          </a:xfrm>
          <a:prstGeom prst="rect">
            <a:avLst/>
          </a:prstGeom>
          <a:noFill/>
        </p:spPr>
        <p:txBody>
          <a:bodyPr wrap="square" rtlCol="0">
            <a:spAutoFit/>
          </a:bodyPr>
          <a:lstStyle/>
          <a:p>
            <a:r>
              <a:rPr lang="en-IN" dirty="0"/>
              <a:t>When we run the program, the output will be:</a:t>
            </a:r>
          </a:p>
          <a:p>
            <a:r>
              <a:rPr lang="en-IN" dirty="0"/>
              <a:t>14.4 + 4.6 = </a:t>
            </a:r>
            <a:r>
              <a:rPr lang="en-IN" dirty="0" smtClean="0"/>
              <a:t>19 </a:t>
            </a:r>
          </a:p>
          <a:p>
            <a:r>
              <a:rPr lang="en-IN" dirty="0" smtClean="0"/>
              <a:t>14.4 </a:t>
            </a:r>
            <a:r>
              <a:rPr lang="en-IN" dirty="0"/>
              <a:t>- 4.6 = </a:t>
            </a:r>
            <a:r>
              <a:rPr lang="en-IN" dirty="0" smtClean="0"/>
              <a:t>9.8</a:t>
            </a:r>
          </a:p>
          <a:p>
            <a:r>
              <a:rPr lang="en-IN" dirty="0" smtClean="0"/>
              <a:t>14.4 </a:t>
            </a:r>
            <a:r>
              <a:rPr lang="en-IN" dirty="0"/>
              <a:t>* 4.6 = </a:t>
            </a:r>
            <a:r>
              <a:rPr lang="en-IN" dirty="0" smtClean="0"/>
              <a:t>66.24</a:t>
            </a:r>
          </a:p>
          <a:p>
            <a:r>
              <a:rPr lang="en-IN" dirty="0" smtClean="0"/>
              <a:t>14.4 </a:t>
            </a:r>
            <a:r>
              <a:rPr lang="en-IN" dirty="0"/>
              <a:t>/ 4.6 = </a:t>
            </a:r>
            <a:r>
              <a:rPr lang="en-IN" dirty="0" smtClean="0"/>
              <a:t>3.13043478260872</a:t>
            </a:r>
          </a:p>
          <a:p>
            <a:r>
              <a:rPr lang="en-IN" dirty="0" smtClean="0"/>
              <a:t>6 </a:t>
            </a:r>
            <a:r>
              <a:rPr lang="en-IN" dirty="0"/>
              <a:t>% 4 = 2</a:t>
            </a:r>
            <a:endParaRPr lang="en-IN" dirty="0" smtClean="0">
              <a:effectLst/>
            </a:endParaRPr>
          </a:p>
          <a:p>
            <a:endParaRPr lang="en-IN" dirty="0"/>
          </a:p>
        </p:txBody>
      </p:sp>
      <p:sp>
        <p:nvSpPr>
          <p:cNvPr id="3" name="TextBox 2"/>
          <p:cNvSpPr txBox="1"/>
          <p:nvPr/>
        </p:nvSpPr>
        <p:spPr>
          <a:xfrm>
            <a:off x="35496" y="1988840"/>
            <a:ext cx="8928992" cy="1477328"/>
          </a:xfrm>
          <a:prstGeom prst="rect">
            <a:avLst/>
          </a:prstGeom>
          <a:noFill/>
        </p:spPr>
        <p:txBody>
          <a:bodyPr wrap="square" rtlCol="0">
            <a:spAutoFit/>
          </a:bodyPr>
          <a:lstStyle/>
          <a:p>
            <a:r>
              <a:rPr lang="en-IN" dirty="0"/>
              <a:t>Arithmetic operations are carried out in the above example. Variables can be replaced by constants in the statements. For example,</a:t>
            </a:r>
          </a:p>
          <a:p>
            <a:r>
              <a:rPr lang="en-IN" dirty="0"/>
              <a:t>result = 4.5 + 2.7 ; </a:t>
            </a:r>
            <a:r>
              <a:rPr lang="en-IN" dirty="0" smtClean="0"/>
              <a:t>// </a:t>
            </a:r>
            <a:r>
              <a:rPr lang="en-IN" dirty="0"/>
              <a:t>result will hold </a:t>
            </a:r>
            <a:r>
              <a:rPr lang="en-IN" dirty="0" smtClean="0"/>
              <a:t>7.2</a:t>
            </a:r>
          </a:p>
          <a:p>
            <a:r>
              <a:rPr lang="en-IN" dirty="0" smtClean="0"/>
              <a:t>result </a:t>
            </a:r>
            <a:r>
              <a:rPr lang="en-IN" dirty="0"/>
              <a:t>= </a:t>
            </a:r>
            <a:r>
              <a:rPr lang="en-IN" dirty="0" err="1"/>
              <a:t>firstNumber</a:t>
            </a:r>
            <a:r>
              <a:rPr lang="en-IN" dirty="0"/>
              <a:t> - 3.2; // result will hold 11.2</a:t>
            </a:r>
            <a:endParaRPr lang="en-IN" dirty="0" smtClean="0">
              <a:effectLst/>
            </a:endParaRPr>
          </a:p>
          <a:p>
            <a:endParaRPr lang="en-IN" dirty="0"/>
          </a:p>
        </p:txBody>
      </p:sp>
    </p:spTree>
    <p:extLst>
      <p:ext uri="{BB962C8B-B14F-4D97-AF65-F5344CB8AC3E}">
        <p14:creationId xmlns:p14="http://schemas.microsoft.com/office/powerpoint/2010/main" val="2085888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7384"/>
            <a:ext cx="7920880" cy="1815882"/>
          </a:xfrm>
          <a:prstGeom prst="rect">
            <a:avLst/>
          </a:prstGeom>
          <a:noFill/>
        </p:spPr>
        <p:txBody>
          <a:bodyPr wrap="square" rtlCol="0">
            <a:spAutoFit/>
          </a:bodyPr>
          <a:lstStyle/>
          <a:p>
            <a:r>
              <a:rPr lang="en-IN" b="1" dirty="0"/>
              <a:t>3. Relational Operators</a:t>
            </a:r>
          </a:p>
          <a:p>
            <a:r>
              <a:rPr lang="en-IN" dirty="0"/>
              <a:t>	</a:t>
            </a:r>
          </a:p>
          <a:p>
            <a:r>
              <a:rPr lang="en-IN" dirty="0"/>
              <a:t>Relational operators are used to check the relationship between two operands. If the relationship is true the result will be true, otherwise it will result in false.</a:t>
            </a:r>
          </a:p>
          <a:p>
            <a:r>
              <a:rPr lang="en-IN" dirty="0"/>
              <a:t>Relational operators are used in decision making and loops.</a:t>
            </a:r>
          </a:p>
          <a:p>
            <a:endParaRPr lang="en-IN" sz="2200" dirty="0"/>
          </a:p>
        </p:txBody>
      </p:sp>
      <p:graphicFrame>
        <p:nvGraphicFramePr>
          <p:cNvPr id="3" name="Table 2"/>
          <p:cNvGraphicFramePr>
            <a:graphicFrameLocks noGrp="1"/>
          </p:cNvGraphicFramePr>
          <p:nvPr>
            <p:extLst>
              <p:ext uri="{D42A27DB-BD31-4B8C-83A1-F6EECF244321}">
                <p14:modId xmlns:p14="http://schemas.microsoft.com/office/powerpoint/2010/main" val="2985896100"/>
              </p:ext>
            </p:extLst>
          </p:nvPr>
        </p:nvGraphicFramePr>
        <p:xfrm>
          <a:off x="899592" y="1531069"/>
          <a:ext cx="7239000" cy="5103876"/>
        </p:xfrm>
        <a:graphic>
          <a:graphicData uri="http://schemas.openxmlformats.org/drawingml/2006/table">
            <a:tbl>
              <a:tblPr firstRow="1" firstCol="1" bandRow="1">
                <a:tableStyleId>{5C22544A-7EE6-4342-B048-85BDC9FD1C3A}</a:tableStyleId>
              </a:tblPr>
              <a:tblGrid>
                <a:gridCol w="2413000"/>
                <a:gridCol w="2413000"/>
                <a:gridCol w="2413000"/>
              </a:tblGrid>
              <a:tr h="0">
                <a:tc gridSpan="3">
                  <a:txBody>
                    <a:bodyPr/>
                    <a:lstStyle/>
                    <a:p>
                      <a:pPr algn="ctr">
                        <a:lnSpc>
                          <a:spcPts val="1500"/>
                        </a:lnSpc>
                        <a:spcAft>
                          <a:spcPts val="1000"/>
                        </a:spcAft>
                      </a:pPr>
                      <a:r>
                        <a:rPr lang="en-IN" sz="1600" dirty="0">
                          <a:effectLst/>
                        </a:rPr>
                        <a:t>C# Relational Operators</a:t>
                      </a:r>
                      <a:endParaRPr lang="en-IN" sz="1600" dirty="0">
                        <a:effectLst/>
                        <a:latin typeface="Calibri"/>
                        <a:ea typeface="Calibri"/>
                        <a:cs typeface="Times New Roman"/>
                      </a:endParaRPr>
                    </a:p>
                  </a:txBody>
                  <a:tcPr marL="228600" marR="228600" marT="114300" marB="114300" anchor="ctr"/>
                </a:tc>
                <a:tc hMerge="1">
                  <a:txBody>
                    <a:bodyPr/>
                    <a:lstStyle/>
                    <a:p>
                      <a:endParaRPr lang="en-IN"/>
                    </a:p>
                  </a:txBody>
                  <a:tcPr/>
                </a:tc>
                <a:tc hMerge="1">
                  <a:txBody>
                    <a:bodyPr/>
                    <a:lstStyle/>
                    <a:p>
                      <a:endParaRPr lang="en-IN"/>
                    </a:p>
                  </a:txBody>
                  <a:tcPr/>
                </a:tc>
              </a:tr>
              <a:tr h="0">
                <a:tc>
                  <a:txBody>
                    <a:bodyPr/>
                    <a:lstStyle/>
                    <a:p>
                      <a:pPr>
                        <a:lnSpc>
                          <a:spcPct val="115000"/>
                        </a:lnSpc>
                        <a:spcAft>
                          <a:spcPts val="1000"/>
                        </a:spcAft>
                      </a:pPr>
                      <a:r>
                        <a:rPr lang="en-IN" sz="1100">
                          <a:effectLst/>
                        </a:rPr>
                        <a:t>Operator</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Operator Name</a:t>
                      </a:r>
                      <a:endParaRPr lang="en-IN" sz="1600" dirty="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Example</a:t>
                      </a:r>
                      <a:endParaRPr lang="en-IN" sz="160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a:effectLst/>
                        </a:rPr>
                        <a:t>==</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Equal to</a:t>
                      </a:r>
                      <a:endParaRPr lang="en-IN" sz="1600" dirty="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6 == 4 evaluates to false</a:t>
                      </a:r>
                      <a:endParaRPr lang="en-IN" sz="16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a:effectLst/>
                        </a:rPr>
                        <a:t>&gt;</a:t>
                      </a:r>
                      <a:r>
                        <a:rPr lang="en-IN" sz="1200">
                          <a:effectLst/>
                        </a:rPr>
                        <a:t> </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Greater than</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3 &gt; -1 evaluates to true</a:t>
                      </a:r>
                      <a:endParaRPr lang="en-IN" sz="16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a:effectLst/>
                        </a:rPr>
                        <a:t>&lt;</a:t>
                      </a:r>
                      <a:r>
                        <a:rPr lang="en-IN" sz="1200">
                          <a:effectLst/>
                        </a:rPr>
                        <a:t> </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Less than</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5 &lt; 3 evaluates to false</a:t>
                      </a:r>
                      <a:endParaRPr lang="en-IN" sz="16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a:effectLst/>
                        </a:rPr>
                        <a:t>&gt;=</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Greater than or equal to</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4 &gt;= 4 evaluates to true</a:t>
                      </a:r>
                      <a:endParaRPr lang="en-IN" sz="16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a:effectLst/>
                        </a:rPr>
                        <a:t>&lt;=</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Less than or equal to</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5 &lt;= 3 evaluates to false</a:t>
                      </a:r>
                      <a:endParaRPr lang="en-IN" sz="16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a:effectLst/>
                        </a:rPr>
                        <a:t>!=</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Not equal to</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10 != 2 evaluates to true</a:t>
                      </a:r>
                      <a:endParaRPr lang="en-IN" sz="1600" dirty="0">
                        <a:effectLst/>
                        <a:latin typeface="Calibri"/>
                        <a:ea typeface="Calibri"/>
                        <a:cs typeface="Times New Roman"/>
                      </a:endParaRPr>
                    </a:p>
                  </a:txBody>
                  <a:tcPr marL="228600" marR="228600" marT="114300" marB="114300" anchor="ctr"/>
                </a:tc>
              </a:tr>
            </a:tbl>
          </a:graphicData>
        </a:graphic>
      </p:graphicFrame>
    </p:spTree>
    <p:extLst>
      <p:ext uri="{BB962C8B-B14F-4D97-AF65-F5344CB8AC3E}">
        <p14:creationId xmlns:p14="http://schemas.microsoft.com/office/powerpoint/2010/main" val="208588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4285404" cy="461665"/>
          </a:xfrm>
          <a:prstGeom prst="rect">
            <a:avLst/>
          </a:prstGeom>
        </p:spPr>
        <p:txBody>
          <a:bodyPr wrap="none">
            <a:spAutoFit/>
          </a:bodyPr>
          <a:lstStyle/>
          <a:p>
            <a:r>
              <a:rPr lang="en-IN" sz="2400" b="1" dirty="0"/>
              <a:t>Example 3: Relational Operators</a:t>
            </a:r>
          </a:p>
        </p:txBody>
      </p:sp>
      <p:sp>
        <p:nvSpPr>
          <p:cNvPr id="4" name="TextBox 3"/>
          <p:cNvSpPr txBox="1"/>
          <p:nvPr/>
        </p:nvSpPr>
        <p:spPr>
          <a:xfrm>
            <a:off x="107504" y="552737"/>
            <a:ext cx="9793088" cy="5324535"/>
          </a:xfrm>
          <a:prstGeom prst="rect">
            <a:avLst/>
          </a:prstGeom>
          <a:noFill/>
        </p:spPr>
        <p:txBody>
          <a:bodyPr wrap="square" rtlCol="0">
            <a:spAutoFit/>
          </a:bodyPr>
          <a:lstStyle/>
          <a:p>
            <a:r>
              <a:rPr lang="en-IN" sz="2000" dirty="0"/>
              <a:t>using</a:t>
            </a:r>
            <a:r>
              <a:rPr lang="en-IN" sz="2000" dirty="0" smtClean="0"/>
              <a:t> System; </a:t>
            </a:r>
          </a:p>
          <a:p>
            <a:r>
              <a:rPr lang="en-IN" sz="2000" dirty="0" smtClean="0"/>
              <a:t>class </a:t>
            </a:r>
            <a:r>
              <a:rPr lang="en-IN" sz="2000" dirty="0" err="1" smtClean="0"/>
              <a:t>RelationalOperator</a:t>
            </a:r>
            <a:endParaRPr lang="en-IN" sz="2000" dirty="0" smtClean="0"/>
          </a:p>
          <a:p>
            <a:r>
              <a:rPr lang="en-IN" sz="2000" dirty="0" smtClean="0"/>
              <a:t> { </a:t>
            </a:r>
            <a:r>
              <a:rPr lang="en-IN" sz="2000" dirty="0"/>
              <a:t>public</a:t>
            </a:r>
            <a:r>
              <a:rPr lang="en-IN" sz="2000" dirty="0" smtClean="0">
                <a:effectLst/>
              </a:rPr>
              <a:t> </a:t>
            </a:r>
            <a:r>
              <a:rPr lang="en-IN" sz="2000" dirty="0"/>
              <a:t>static</a:t>
            </a:r>
            <a:r>
              <a:rPr lang="en-IN" sz="2000" dirty="0" smtClean="0">
                <a:effectLst/>
              </a:rPr>
              <a:t> </a:t>
            </a:r>
            <a:r>
              <a:rPr lang="en-IN" sz="2000" dirty="0"/>
              <a:t>void</a:t>
            </a:r>
            <a:r>
              <a:rPr lang="en-IN" sz="2000" dirty="0" smtClean="0">
                <a:effectLst/>
              </a:rPr>
              <a:t> </a:t>
            </a:r>
            <a:r>
              <a:rPr lang="en-IN" sz="2000" dirty="0"/>
              <a:t>Main</a:t>
            </a:r>
            <a:r>
              <a:rPr lang="en-IN" sz="2000" dirty="0" smtClean="0">
                <a:effectLst/>
              </a:rPr>
              <a:t>(</a:t>
            </a:r>
            <a:r>
              <a:rPr lang="en-IN" sz="2000" dirty="0"/>
              <a:t>string</a:t>
            </a:r>
            <a:r>
              <a:rPr lang="en-IN" sz="2000" dirty="0" smtClean="0">
                <a:effectLst/>
              </a:rPr>
              <a:t>[] </a:t>
            </a:r>
            <a:r>
              <a:rPr lang="en-IN" sz="2000" dirty="0" err="1" smtClean="0">
                <a:effectLst/>
              </a:rPr>
              <a:t>args</a:t>
            </a:r>
            <a:r>
              <a:rPr lang="en-IN" sz="2000" dirty="0" smtClean="0">
                <a:effectLst/>
              </a:rPr>
              <a:t>)</a:t>
            </a:r>
            <a:r>
              <a:rPr lang="en-IN" sz="2000" dirty="0" smtClean="0"/>
              <a:t> </a:t>
            </a:r>
          </a:p>
          <a:p>
            <a:r>
              <a:rPr lang="en-IN" sz="2000" dirty="0" smtClean="0"/>
              <a:t>{ </a:t>
            </a:r>
            <a:r>
              <a:rPr lang="en-IN" sz="2000" dirty="0"/>
              <a:t>bool</a:t>
            </a:r>
            <a:r>
              <a:rPr lang="en-IN" sz="2000" dirty="0" smtClean="0"/>
              <a:t> result; </a:t>
            </a:r>
          </a:p>
          <a:p>
            <a:r>
              <a:rPr lang="en-IN" sz="2000" dirty="0" err="1" smtClean="0"/>
              <a:t>int</a:t>
            </a:r>
            <a:r>
              <a:rPr lang="en-IN" sz="2000" dirty="0" smtClean="0"/>
              <a:t> </a:t>
            </a:r>
            <a:r>
              <a:rPr lang="en-IN" sz="2000" dirty="0" err="1" smtClean="0"/>
              <a:t>firstNumber</a:t>
            </a:r>
            <a:r>
              <a:rPr lang="en-IN" sz="2000" dirty="0" smtClean="0"/>
              <a:t> = </a:t>
            </a:r>
            <a:r>
              <a:rPr lang="en-IN" sz="2000" dirty="0"/>
              <a:t>10</a:t>
            </a:r>
            <a:r>
              <a:rPr lang="en-IN" sz="2000" dirty="0" smtClean="0"/>
              <a:t>, </a:t>
            </a:r>
            <a:r>
              <a:rPr lang="en-IN" sz="2000" dirty="0" err="1" smtClean="0"/>
              <a:t>secondNumber</a:t>
            </a:r>
            <a:r>
              <a:rPr lang="en-IN" sz="2000" dirty="0" smtClean="0"/>
              <a:t> = </a:t>
            </a:r>
            <a:r>
              <a:rPr lang="en-IN" sz="2000" dirty="0"/>
              <a:t>20</a:t>
            </a:r>
            <a:r>
              <a:rPr lang="en-IN" sz="2000" dirty="0" smtClean="0"/>
              <a:t>; </a:t>
            </a:r>
          </a:p>
          <a:p>
            <a:r>
              <a:rPr lang="en-IN" sz="2000" dirty="0" smtClean="0"/>
              <a:t>result = (</a:t>
            </a:r>
            <a:r>
              <a:rPr lang="en-IN" sz="2000" dirty="0" err="1" smtClean="0"/>
              <a:t>firstNumber</a:t>
            </a:r>
            <a:r>
              <a:rPr lang="en-IN" sz="2000" dirty="0" smtClean="0"/>
              <a:t>==</a:t>
            </a:r>
            <a:r>
              <a:rPr lang="en-IN" sz="2000" dirty="0" err="1" smtClean="0"/>
              <a:t>secondNumber</a:t>
            </a:r>
            <a:r>
              <a:rPr lang="en-IN" sz="2000" dirty="0" smtClean="0"/>
              <a:t>); </a:t>
            </a:r>
          </a:p>
          <a:p>
            <a:r>
              <a:rPr lang="en-IN" sz="2000" dirty="0" err="1" smtClean="0"/>
              <a:t>Console.WriteLine</a:t>
            </a:r>
            <a:r>
              <a:rPr lang="en-IN" sz="2000" dirty="0" smtClean="0"/>
              <a:t>(</a:t>
            </a:r>
            <a:r>
              <a:rPr lang="en-IN" sz="2000" dirty="0"/>
              <a:t>"{0} == {1} returns {2}"</a:t>
            </a:r>
            <a:r>
              <a:rPr lang="en-IN" sz="2000" dirty="0" smtClean="0"/>
              <a:t>,</a:t>
            </a:r>
            <a:r>
              <a:rPr lang="en-IN" sz="2000" dirty="0" err="1" smtClean="0"/>
              <a:t>firstNumber</a:t>
            </a:r>
            <a:r>
              <a:rPr lang="en-IN" sz="2000" dirty="0" smtClean="0"/>
              <a:t>, </a:t>
            </a:r>
            <a:r>
              <a:rPr lang="en-IN" sz="2000" dirty="0" err="1" smtClean="0"/>
              <a:t>secondNumber</a:t>
            </a:r>
            <a:r>
              <a:rPr lang="en-IN" sz="2000" dirty="0" smtClean="0"/>
              <a:t>, result); </a:t>
            </a:r>
          </a:p>
          <a:p>
            <a:r>
              <a:rPr lang="en-IN" sz="2000" dirty="0" smtClean="0"/>
              <a:t>result = (</a:t>
            </a:r>
            <a:r>
              <a:rPr lang="en-IN" sz="2000" dirty="0" err="1" smtClean="0"/>
              <a:t>firstNumber</a:t>
            </a:r>
            <a:r>
              <a:rPr lang="en-IN" sz="2000" dirty="0" smtClean="0"/>
              <a:t> &gt; </a:t>
            </a:r>
            <a:r>
              <a:rPr lang="en-IN" sz="2000" dirty="0" err="1" smtClean="0"/>
              <a:t>secondNumber</a:t>
            </a:r>
            <a:r>
              <a:rPr lang="en-IN" sz="2000" dirty="0" smtClean="0"/>
              <a:t>); </a:t>
            </a:r>
          </a:p>
          <a:p>
            <a:r>
              <a:rPr lang="en-IN" sz="2000" dirty="0" err="1" smtClean="0"/>
              <a:t>Console.WriteLine</a:t>
            </a:r>
            <a:r>
              <a:rPr lang="en-IN" sz="2000" dirty="0" smtClean="0"/>
              <a:t>(</a:t>
            </a:r>
            <a:r>
              <a:rPr lang="en-IN" sz="2000" dirty="0"/>
              <a:t>"{0} &gt; {1} returns {2}"</a:t>
            </a:r>
            <a:r>
              <a:rPr lang="en-IN" sz="2000" dirty="0" smtClean="0"/>
              <a:t>,</a:t>
            </a:r>
            <a:r>
              <a:rPr lang="en-IN" sz="2000" dirty="0" err="1" smtClean="0"/>
              <a:t>firstNumber</a:t>
            </a:r>
            <a:r>
              <a:rPr lang="en-IN" sz="2000" dirty="0" smtClean="0"/>
              <a:t>, </a:t>
            </a:r>
            <a:r>
              <a:rPr lang="en-IN" sz="2000" dirty="0" err="1" smtClean="0"/>
              <a:t>secondNumber</a:t>
            </a:r>
            <a:r>
              <a:rPr lang="en-IN" sz="2000" dirty="0" smtClean="0"/>
              <a:t>, result); </a:t>
            </a:r>
          </a:p>
          <a:p>
            <a:r>
              <a:rPr lang="en-IN" sz="2000" dirty="0" smtClean="0"/>
              <a:t>result = (</a:t>
            </a:r>
            <a:r>
              <a:rPr lang="en-IN" sz="2000" dirty="0" err="1" smtClean="0"/>
              <a:t>firstNumber</a:t>
            </a:r>
            <a:r>
              <a:rPr lang="en-IN" sz="2000" dirty="0" smtClean="0"/>
              <a:t> &lt; </a:t>
            </a:r>
            <a:r>
              <a:rPr lang="en-IN" sz="2000" dirty="0" err="1" smtClean="0"/>
              <a:t>secondNumber</a:t>
            </a:r>
            <a:r>
              <a:rPr lang="en-IN" sz="2000" dirty="0" smtClean="0"/>
              <a:t>); </a:t>
            </a:r>
          </a:p>
          <a:p>
            <a:r>
              <a:rPr lang="en-IN" sz="2000" dirty="0" err="1" smtClean="0"/>
              <a:t>Console.WriteLine</a:t>
            </a:r>
            <a:r>
              <a:rPr lang="en-IN" sz="2000" dirty="0" smtClean="0"/>
              <a:t>(</a:t>
            </a:r>
            <a:r>
              <a:rPr lang="en-IN" sz="2000" dirty="0"/>
              <a:t>"{0} &lt; {1} returns {2}"</a:t>
            </a:r>
            <a:r>
              <a:rPr lang="en-IN" sz="2000" dirty="0" smtClean="0"/>
              <a:t>,</a:t>
            </a:r>
            <a:r>
              <a:rPr lang="en-IN" sz="2000" dirty="0" err="1" smtClean="0"/>
              <a:t>firstNumber</a:t>
            </a:r>
            <a:r>
              <a:rPr lang="en-IN" sz="2000" dirty="0" smtClean="0"/>
              <a:t>, </a:t>
            </a:r>
            <a:r>
              <a:rPr lang="en-IN" sz="2000" dirty="0" err="1" smtClean="0"/>
              <a:t>secondNumber</a:t>
            </a:r>
            <a:r>
              <a:rPr lang="en-IN" sz="2000" dirty="0" smtClean="0"/>
              <a:t>, result); </a:t>
            </a:r>
          </a:p>
          <a:p>
            <a:r>
              <a:rPr lang="en-IN" sz="2000" dirty="0" smtClean="0"/>
              <a:t>result = (</a:t>
            </a:r>
            <a:r>
              <a:rPr lang="en-IN" sz="2000" dirty="0" err="1" smtClean="0"/>
              <a:t>firstNumber</a:t>
            </a:r>
            <a:r>
              <a:rPr lang="en-IN" sz="2000" dirty="0" smtClean="0"/>
              <a:t> &gt;= </a:t>
            </a:r>
            <a:r>
              <a:rPr lang="en-IN" sz="2000" dirty="0" err="1" smtClean="0"/>
              <a:t>secondNumber</a:t>
            </a:r>
            <a:r>
              <a:rPr lang="en-IN" sz="2000" dirty="0" smtClean="0"/>
              <a:t>); </a:t>
            </a:r>
          </a:p>
          <a:p>
            <a:r>
              <a:rPr lang="en-IN" sz="2000" dirty="0" err="1" smtClean="0"/>
              <a:t>Console.WriteLine</a:t>
            </a:r>
            <a:r>
              <a:rPr lang="en-IN" sz="2000" dirty="0" smtClean="0"/>
              <a:t>(</a:t>
            </a:r>
            <a:r>
              <a:rPr lang="en-IN" sz="2000" dirty="0"/>
              <a:t>"{0} &gt;= {1} returns {2}"</a:t>
            </a:r>
            <a:r>
              <a:rPr lang="en-IN" sz="2000" dirty="0" smtClean="0"/>
              <a:t>,</a:t>
            </a:r>
            <a:r>
              <a:rPr lang="en-IN" sz="2000" dirty="0" err="1" smtClean="0"/>
              <a:t>firstNumber</a:t>
            </a:r>
            <a:r>
              <a:rPr lang="en-IN" sz="2000" dirty="0" smtClean="0"/>
              <a:t>, </a:t>
            </a:r>
            <a:r>
              <a:rPr lang="en-IN" sz="2000" dirty="0" err="1" smtClean="0"/>
              <a:t>secondNumber</a:t>
            </a:r>
            <a:r>
              <a:rPr lang="en-IN" sz="2000" dirty="0" smtClean="0"/>
              <a:t>, result); </a:t>
            </a:r>
          </a:p>
          <a:p>
            <a:r>
              <a:rPr lang="en-IN" sz="2000" dirty="0" smtClean="0"/>
              <a:t>result = (</a:t>
            </a:r>
            <a:r>
              <a:rPr lang="en-IN" sz="2000" dirty="0" err="1" smtClean="0"/>
              <a:t>firstNumber</a:t>
            </a:r>
            <a:r>
              <a:rPr lang="en-IN" sz="2000" dirty="0" smtClean="0"/>
              <a:t> &lt;= </a:t>
            </a:r>
            <a:r>
              <a:rPr lang="en-IN" sz="2000" dirty="0" err="1" smtClean="0"/>
              <a:t>secondNumber</a:t>
            </a:r>
            <a:r>
              <a:rPr lang="en-IN" sz="2000" dirty="0" smtClean="0"/>
              <a:t>); </a:t>
            </a:r>
          </a:p>
          <a:p>
            <a:r>
              <a:rPr lang="en-IN" sz="2000" dirty="0" err="1" smtClean="0"/>
              <a:t>Console.WriteLine</a:t>
            </a:r>
            <a:r>
              <a:rPr lang="en-IN" sz="2000" dirty="0" smtClean="0"/>
              <a:t>(</a:t>
            </a:r>
            <a:r>
              <a:rPr lang="en-IN" sz="2000" dirty="0"/>
              <a:t>"{0} &lt;= {1} returns {2}"</a:t>
            </a:r>
            <a:r>
              <a:rPr lang="en-IN" sz="2000" dirty="0" smtClean="0"/>
              <a:t>,</a:t>
            </a:r>
            <a:r>
              <a:rPr lang="en-IN" sz="2000" dirty="0" err="1" smtClean="0"/>
              <a:t>firstNumber</a:t>
            </a:r>
            <a:r>
              <a:rPr lang="en-IN" sz="2000" dirty="0" smtClean="0"/>
              <a:t>, </a:t>
            </a:r>
            <a:r>
              <a:rPr lang="en-IN" sz="2000" dirty="0" err="1" smtClean="0"/>
              <a:t>secondNumber</a:t>
            </a:r>
            <a:r>
              <a:rPr lang="en-IN" sz="2000" dirty="0" smtClean="0"/>
              <a:t>, result); </a:t>
            </a:r>
          </a:p>
          <a:p>
            <a:r>
              <a:rPr lang="en-IN" sz="2000" dirty="0" smtClean="0"/>
              <a:t>result = (</a:t>
            </a:r>
            <a:r>
              <a:rPr lang="en-IN" sz="2000" dirty="0" err="1" smtClean="0"/>
              <a:t>firstNumber</a:t>
            </a:r>
            <a:r>
              <a:rPr lang="en-IN" sz="2000" dirty="0" smtClean="0"/>
              <a:t> != </a:t>
            </a:r>
            <a:r>
              <a:rPr lang="en-IN" sz="2000" dirty="0" err="1" smtClean="0"/>
              <a:t>secondNumber</a:t>
            </a:r>
            <a:r>
              <a:rPr lang="en-IN" sz="2000" dirty="0" smtClean="0"/>
              <a:t>); </a:t>
            </a:r>
          </a:p>
          <a:p>
            <a:r>
              <a:rPr lang="en-IN" sz="2000" dirty="0" err="1" smtClean="0"/>
              <a:t>Console.WriteLine</a:t>
            </a:r>
            <a:r>
              <a:rPr lang="en-IN" sz="2000" dirty="0" smtClean="0"/>
              <a:t>(</a:t>
            </a:r>
            <a:r>
              <a:rPr lang="en-IN" sz="2000" dirty="0"/>
              <a:t>"{0} != {1} returns {2}"</a:t>
            </a:r>
            <a:r>
              <a:rPr lang="en-IN" sz="2000" dirty="0" smtClean="0"/>
              <a:t>,</a:t>
            </a:r>
            <a:r>
              <a:rPr lang="en-IN" sz="2000" dirty="0" err="1" smtClean="0"/>
              <a:t>firstNumber</a:t>
            </a:r>
            <a:r>
              <a:rPr lang="en-IN" sz="2000" dirty="0" smtClean="0"/>
              <a:t>, </a:t>
            </a:r>
            <a:r>
              <a:rPr lang="en-IN" sz="2000" dirty="0" err="1" smtClean="0"/>
              <a:t>secondNumber</a:t>
            </a:r>
            <a:r>
              <a:rPr lang="en-IN" sz="2000" dirty="0" smtClean="0"/>
              <a:t>, result); } } }</a:t>
            </a:r>
            <a:endParaRPr lang="en-IN" sz="2000" dirty="0"/>
          </a:p>
        </p:txBody>
      </p:sp>
      <p:sp>
        <p:nvSpPr>
          <p:cNvPr id="5" name="TextBox 4"/>
          <p:cNvSpPr txBox="1"/>
          <p:nvPr/>
        </p:nvSpPr>
        <p:spPr>
          <a:xfrm>
            <a:off x="4572000" y="116632"/>
            <a:ext cx="4464496" cy="1477328"/>
          </a:xfrm>
          <a:prstGeom prst="rect">
            <a:avLst/>
          </a:prstGeom>
          <a:noFill/>
        </p:spPr>
        <p:txBody>
          <a:bodyPr wrap="square" rtlCol="0">
            <a:spAutoFit/>
          </a:bodyPr>
          <a:lstStyle/>
          <a:p>
            <a:r>
              <a:rPr lang="en-GB" b="1" dirty="0"/>
              <a:t>When we run the program, the output will be:</a:t>
            </a:r>
          </a:p>
          <a:p>
            <a:r>
              <a:rPr lang="en-GB" b="1" dirty="0" smtClean="0"/>
              <a:t>10 == 20 returns False 10 &gt; 20 returns False 10 &lt; 20 returns True 10 &gt;= 20 returns False 10 &lt;= 20 returns True 10 != 20 returns True</a:t>
            </a:r>
            <a:endParaRPr lang="en-IN" b="1" dirty="0"/>
          </a:p>
        </p:txBody>
      </p:sp>
    </p:spTree>
    <p:extLst>
      <p:ext uri="{BB962C8B-B14F-4D97-AF65-F5344CB8AC3E}">
        <p14:creationId xmlns:p14="http://schemas.microsoft.com/office/powerpoint/2010/main" val="208588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8640"/>
            <a:ext cx="9144000" cy="2154436"/>
          </a:xfrm>
          <a:prstGeom prst="rect">
            <a:avLst/>
          </a:prstGeom>
          <a:noFill/>
        </p:spPr>
        <p:txBody>
          <a:bodyPr wrap="square" rtlCol="0">
            <a:spAutoFit/>
          </a:bodyPr>
          <a:lstStyle/>
          <a:p>
            <a:r>
              <a:rPr lang="en-IN" sz="2800" b="1" dirty="0"/>
              <a:t>4. Logical Operators</a:t>
            </a:r>
          </a:p>
          <a:p>
            <a:pPr algn="just"/>
            <a:r>
              <a:rPr lang="en-IN" sz="2200" dirty="0"/>
              <a:t>Logical operators are used to perform logical operation such as and, or. Logical operators operates on </a:t>
            </a:r>
            <a:r>
              <a:rPr lang="en-IN" sz="2200" dirty="0" err="1"/>
              <a:t>boolean</a:t>
            </a:r>
            <a:r>
              <a:rPr lang="en-IN" sz="2200" dirty="0"/>
              <a:t> expressions (true and false) and returns </a:t>
            </a:r>
            <a:r>
              <a:rPr lang="en-IN" sz="2200" dirty="0" err="1"/>
              <a:t>boolean</a:t>
            </a:r>
            <a:r>
              <a:rPr lang="en-IN" sz="2200" dirty="0"/>
              <a:t> values. Logical operators are used in decision making and loops.</a:t>
            </a:r>
          </a:p>
          <a:p>
            <a:pPr algn="just"/>
            <a:r>
              <a:rPr lang="en-IN" sz="2200" dirty="0"/>
              <a:t>Here is how the result is evaluated for logical AND </a:t>
            </a:r>
            <a:r>
              <a:rPr lang="en-IN" sz="2200" dirty="0" err="1"/>
              <a:t>and</a:t>
            </a:r>
            <a:r>
              <a:rPr lang="en-IN" sz="2200" dirty="0"/>
              <a:t> OR operators.</a:t>
            </a:r>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4029978080"/>
              </p:ext>
            </p:extLst>
          </p:nvPr>
        </p:nvGraphicFramePr>
        <p:xfrm>
          <a:off x="861392" y="2204864"/>
          <a:ext cx="7239000" cy="2964180"/>
        </p:xfrm>
        <a:graphic>
          <a:graphicData uri="http://schemas.openxmlformats.org/drawingml/2006/table">
            <a:tbl>
              <a:tblPr firstRow="1" firstCol="1" bandRow="1">
                <a:tableStyleId>{5C22544A-7EE6-4342-B048-85BDC9FD1C3A}</a:tableStyleId>
              </a:tblPr>
              <a:tblGrid>
                <a:gridCol w="1809750"/>
                <a:gridCol w="1809750"/>
                <a:gridCol w="1809750"/>
                <a:gridCol w="1809750"/>
              </a:tblGrid>
              <a:tr h="0">
                <a:tc gridSpan="4">
                  <a:txBody>
                    <a:bodyPr/>
                    <a:lstStyle/>
                    <a:p>
                      <a:pPr algn="ctr">
                        <a:lnSpc>
                          <a:spcPts val="1500"/>
                        </a:lnSpc>
                        <a:spcAft>
                          <a:spcPts val="1000"/>
                        </a:spcAft>
                      </a:pPr>
                      <a:r>
                        <a:rPr lang="en-IN" sz="1600" dirty="0">
                          <a:effectLst/>
                        </a:rPr>
                        <a:t>C# Logical operators</a:t>
                      </a:r>
                      <a:endParaRPr lang="en-IN" sz="1600" dirty="0">
                        <a:effectLst/>
                        <a:latin typeface="Calibri"/>
                        <a:ea typeface="Calibri"/>
                        <a:cs typeface="Times New Roman"/>
                      </a:endParaRPr>
                    </a:p>
                  </a:txBody>
                  <a:tcPr marL="228600" marR="228600" marT="114300" marB="114300" anchor="ctr"/>
                </a:tc>
                <a:tc hMerge="1">
                  <a:txBody>
                    <a:bodyPr/>
                    <a:lstStyle/>
                    <a:p>
                      <a:endParaRPr lang="en-IN"/>
                    </a:p>
                  </a:txBody>
                  <a:tcPr/>
                </a:tc>
                <a:tc hMerge="1">
                  <a:txBody>
                    <a:bodyPr/>
                    <a:lstStyle/>
                    <a:p>
                      <a:endParaRPr lang="en-IN"/>
                    </a:p>
                  </a:txBody>
                  <a:tcPr/>
                </a:tc>
                <a:tc hMerge="1">
                  <a:txBody>
                    <a:bodyPr/>
                    <a:lstStyle/>
                    <a:p>
                      <a:endParaRPr lang="en-IN"/>
                    </a:p>
                  </a:txBody>
                  <a:tcPr/>
                </a:tc>
              </a:tr>
              <a:tr h="0">
                <a:tc>
                  <a:txBody>
                    <a:bodyPr/>
                    <a:lstStyle/>
                    <a:p>
                      <a:pPr>
                        <a:lnSpc>
                          <a:spcPct val="115000"/>
                        </a:lnSpc>
                        <a:spcAft>
                          <a:spcPts val="1000"/>
                        </a:spcAft>
                      </a:pPr>
                      <a:r>
                        <a:rPr lang="en-IN" sz="1100">
                          <a:effectLst/>
                        </a:rPr>
                        <a:t>Operand 1</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Operand 2</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OR (||)</a:t>
                      </a:r>
                      <a:endParaRPr lang="en-IN" sz="1600" dirty="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AND (&amp;&amp;)</a:t>
                      </a:r>
                      <a:endParaRPr lang="en-IN" sz="160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a:effectLst/>
                        </a:rPr>
                        <a:t>true</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true</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true</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true</a:t>
                      </a:r>
                      <a:endParaRPr lang="en-IN" sz="16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a:effectLst/>
                        </a:rPr>
                        <a:t>true</a:t>
                      </a:r>
                      <a:endParaRPr lang="en-IN" sz="11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false</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true</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false</a:t>
                      </a:r>
                      <a:endParaRPr lang="en-IN" sz="16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dirty="0">
                          <a:effectLst/>
                        </a:rPr>
                        <a:t>false</a:t>
                      </a:r>
                      <a:endParaRPr lang="en-IN" sz="1100" dirty="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true</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true</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false</a:t>
                      </a:r>
                      <a:endParaRPr lang="en-IN" sz="1600" dirty="0">
                        <a:effectLst/>
                        <a:latin typeface="Calibri"/>
                        <a:ea typeface="Calibri"/>
                        <a:cs typeface="Times New Roman"/>
                      </a:endParaRPr>
                    </a:p>
                  </a:txBody>
                  <a:tcPr marL="228600" marR="228600" marT="114300" marB="114300" anchor="ctr"/>
                </a:tc>
              </a:tr>
              <a:tr h="0">
                <a:tc>
                  <a:txBody>
                    <a:bodyPr/>
                    <a:lstStyle/>
                    <a:p>
                      <a:pPr>
                        <a:lnSpc>
                          <a:spcPct val="115000"/>
                        </a:lnSpc>
                        <a:spcAft>
                          <a:spcPts val="1000"/>
                        </a:spcAft>
                      </a:pPr>
                      <a:r>
                        <a:rPr lang="en-IN" sz="1100" dirty="0" smtClean="0">
                          <a:effectLst/>
                        </a:rPr>
                        <a:t>False</a:t>
                      </a:r>
                      <a:endParaRPr lang="en-IN" sz="1100" dirty="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false</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a:effectLst/>
                        </a:rPr>
                        <a:t>false</a:t>
                      </a:r>
                      <a:endParaRPr lang="en-IN" sz="1600">
                        <a:effectLst/>
                        <a:latin typeface="Calibri"/>
                        <a:ea typeface="Calibri"/>
                        <a:cs typeface="Times New Roman"/>
                      </a:endParaRPr>
                    </a:p>
                  </a:txBody>
                  <a:tcPr marL="228600" marR="228600" marT="114300" marB="114300" anchor="ctr"/>
                </a:tc>
                <a:tc>
                  <a:txBody>
                    <a:bodyPr/>
                    <a:lstStyle/>
                    <a:p>
                      <a:pPr>
                        <a:lnSpc>
                          <a:spcPct val="115000"/>
                        </a:lnSpc>
                        <a:spcAft>
                          <a:spcPts val="1000"/>
                        </a:spcAft>
                      </a:pPr>
                      <a:r>
                        <a:rPr lang="en-IN" sz="1600" dirty="0">
                          <a:effectLst/>
                        </a:rPr>
                        <a:t>false</a:t>
                      </a:r>
                      <a:endParaRPr lang="en-IN" sz="1600" dirty="0">
                        <a:effectLst/>
                        <a:latin typeface="Calibri"/>
                        <a:ea typeface="Calibri"/>
                        <a:cs typeface="Times New Roman"/>
                      </a:endParaRPr>
                    </a:p>
                  </a:txBody>
                  <a:tcPr marL="228600" marR="228600" marT="114300" marB="114300" anchor="ctr"/>
                </a:tc>
              </a:tr>
            </a:tbl>
          </a:graphicData>
        </a:graphic>
      </p:graphicFrame>
      <p:sp>
        <p:nvSpPr>
          <p:cNvPr id="4" name="TextBox 3"/>
          <p:cNvSpPr txBox="1"/>
          <p:nvPr/>
        </p:nvSpPr>
        <p:spPr>
          <a:xfrm>
            <a:off x="107504" y="5229200"/>
            <a:ext cx="8640960" cy="1446550"/>
          </a:xfrm>
          <a:prstGeom prst="rect">
            <a:avLst/>
          </a:prstGeom>
          <a:noFill/>
        </p:spPr>
        <p:txBody>
          <a:bodyPr wrap="square" rtlCol="0">
            <a:spAutoFit/>
          </a:bodyPr>
          <a:lstStyle/>
          <a:p>
            <a:pPr marL="342900" indent="-342900">
              <a:buFont typeface="Arial" pitchFamily="34" charset="0"/>
              <a:buChar char="•"/>
            </a:pPr>
            <a:r>
              <a:rPr lang="en-IN" sz="2200" dirty="0"/>
              <a:t>In simple words, the table can be summarized as:</a:t>
            </a:r>
          </a:p>
          <a:p>
            <a:pPr marL="342900" lvl="0" indent="-342900">
              <a:buFont typeface="Arial" pitchFamily="34" charset="0"/>
              <a:buChar char="•"/>
            </a:pPr>
            <a:r>
              <a:rPr lang="en-IN" sz="2200" dirty="0"/>
              <a:t>If one of the operand is true, the OR operator will evaluate it to true.</a:t>
            </a:r>
          </a:p>
          <a:p>
            <a:pPr marL="342900" lvl="0" indent="-342900">
              <a:buFont typeface="Arial" pitchFamily="34" charset="0"/>
              <a:buChar char="•"/>
            </a:pPr>
            <a:r>
              <a:rPr lang="en-IN" sz="2200" dirty="0"/>
              <a:t>If one of the operand is false, the AND operator will evaluate it to false.</a:t>
            </a:r>
          </a:p>
          <a:p>
            <a:pPr marL="342900" indent="-342900">
              <a:buFont typeface="Arial" pitchFamily="34" charset="0"/>
              <a:buChar char="•"/>
            </a:pPr>
            <a:endParaRPr lang="en-IN" sz="2200" dirty="0"/>
          </a:p>
        </p:txBody>
      </p:sp>
    </p:spTree>
    <p:extLst>
      <p:ext uri="{BB962C8B-B14F-4D97-AF65-F5344CB8AC3E}">
        <p14:creationId xmlns:p14="http://schemas.microsoft.com/office/powerpoint/2010/main" val="2085888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1191</Words>
  <Application>Microsoft Office PowerPoint</Application>
  <PresentationFormat>On-screen Show (4:3)</PresentationFormat>
  <Paragraphs>362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Mayank</cp:lastModifiedBy>
  <cp:revision>7</cp:revision>
  <dcterms:created xsi:type="dcterms:W3CDTF">2023-08-25T01:19:16Z</dcterms:created>
  <dcterms:modified xsi:type="dcterms:W3CDTF">2023-08-25T02:22:55Z</dcterms:modified>
</cp:coreProperties>
</file>