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8" r:id="rId5"/>
    <p:sldId id="258" r:id="rId6"/>
    <p:sldId id="267" r:id="rId7"/>
    <p:sldId id="259" r:id="rId8"/>
    <p:sldId id="266" r:id="rId9"/>
    <p:sldId id="260" r:id="rId10"/>
    <p:sldId id="264" r:id="rId11"/>
    <p:sldId id="265"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1056-479D-58AF-4CFE-21E473E68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60EF3A-7B12-1422-A4BA-5E536E068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D32C2F-2976-0AAC-2497-E8EE1BC54715}"/>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5" name="Footer Placeholder 4">
            <a:extLst>
              <a:ext uri="{FF2B5EF4-FFF2-40B4-BE49-F238E27FC236}">
                <a16:creationId xmlns:a16="http://schemas.microsoft.com/office/drawing/2014/main" id="{C3271541-6AF8-C22C-61E8-96FB19DC1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DB7AF-87DE-958C-3BD2-40D7D5121EB5}"/>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134854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36A4-AB92-405C-5E89-1F05D94BE0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195C23-C7FB-9AAA-2001-06B9C28F73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9B632-4F21-92E6-0BD6-FE87A434EAE8}"/>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5" name="Footer Placeholder 4">
            <a:extLst>
              <a:ext uri="{FF2B5EF4-FFF2-40B4-BE49-F238E27FC236}">
                <a16:creationId xmlns:a16="http://schemas.microsoft.com/office/drawing/2014/main" id="{9E869416-98DF-53BC-A2E5-BAC441EA0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21E24-5C35-506E-AFF6-DD72D8AFFF08}"/>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307184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9F3AF-C7A3-D3CB-6E4B-2C8F52D4A9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9F879-B7B3-AAB1-28ED-9B665E751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EEE6C-5EAE-3362-3090-4038E487A664}"/>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5" name="Footer Placeholder 4">
            <a:extLst>
              <a:ext uri="{FF2B5EF4-FFF2-40B4-BE49-F238E27FC236}">
                <a16:creationId xmlns:a16="http://schemas.microsoft.com/office/drawing/2014/main" id="{99E0C836-E790-713A-8668-D8DCC6CC1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4DDE9-ECEB-834C-A3E7-5FA835351CE5}"/>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182456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3E07-9492-6B69-54F2-08D9BFCBA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27B69-EA5C-7989-D3E5-F90F4A2D4A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59379-301B-8FAF-C114-7FA4B0B4D216}"/>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5" name="Footer Placeholder 4">
            <a:extLst>
              <a:ext uri="{FF2B5EF4-FFF2-40B4-BE49-F238E27FC236}">
                <a16:creationId xmlns:a16="http://schemas.microsoft.com/office/drawing/2014/main" id="{E39C777A-F778-BD3E-3435-F46522B5C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D6978-D93F-7B21-5381-F89415AACDCD}"/>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63801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17BD-E838-83FE-1CB7-1F1F710459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7E014-EB31-27FE-F277-D217E9341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F4A24-C00D-AA9C-076E-0088689146E8}"/>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5" name="Footer Placeholder 4">
            <a:extLst>
              <a:ext uri="{FF2B5EF4-FFF2-40B4-BE49-F238E27FC236}">
                <a16:creationId xmlns:a16="http://schemas.microsoft.com/office/drawing/2014/main" id="{56D07E2B-7B02-3B10-80A1-C5636B106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A6B4A-FB5E-9B3E-91BA-7818D81ACF73}"/>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185302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76E8-D67B-6C64-3156-EC3775BF4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182F07-3C0A-7011-6CAC-FBDA88FA1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4007E8-9ED5-F520-4322-3AA76CD746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61017D-D825-5AB1-ADFB-61A1DB6A501D}"/>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6" name="Footer Placeholder 5">
            <a:extLst>
              <a:ext uri="{FF2B5EF4-FFF2-40B4-BE49-F238E27FC236}">
                <a16:creationId xmlns:a16="http://schemas.microsoft.com/office/drawing/2014/main" id="{D54586F9-752B-72E1-ED08-0D371C2C1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CAD57-9ADD-37FC-1828-8EE5838FF476}"/>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409709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6863-0085-F16D-B628-E2FD3D850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DAC545-5AC8-D99D-661E-93EB8FC9D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86BD7-34BC-B9C0-00F9-0189B5CA0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C7B885-8A93-5C02-3214-4CE29950A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95961-6C83-229D-293B-C90022475D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68D745-4164-81D6-C40D-16F981F12F77}"/>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8" name="Footer Placeholder 7">
            <a:extLst>
              <a:ext uri="{FF2B5EF4-FFF2-40B4-BE49-F238E27FC236}">
                <a16:creationId xmlns:a16="http://schemas.microsoft.com/office/drawing/2014/main" id="{DF361CB7-8B2C-9058-08ED-7699F1E12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AEEDF7-3439-A290-4A8B-9A18CC3283DA}"/>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136155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D6FA-220D-EB79-AE69-5C467C54FD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C12F5-B065-A00A-2C23-5DDBA90C3381}"/>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4" name="Footer Placeholder 3">
            <a:extLst>
              <a:ext uri="{FF2B5EF4-FFF2-40B4-BE49-F238E27FC236}">
                <a16:creationId xmlns:a16="http://schemas.microsoft.com/office/drawing/2014/main" id="{2ECC16DA-3A17-6348-7BFC-77BF0A764C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C2AC64-15E1-A42A-E4FF-231E08397BB8}"/>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410381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5FEFF-7399-A42F-7912-90E4B8B2AD69}"/>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3" name="Footer Placeholder 2">
            <a:extLst>
              <a:ext uri="{FF2B5EF4-FFF2-40B4-BE49-F238E27FC236}">
                <a16:creationId xmlns:a16="http://schemas.microsoft.com/office/drawing/2014/main" id="{770072FB-F5D9-379C-CCF9-9D4E27F74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2C5E7E-ACDA-A950-7553-8C19DC55B391}"/>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94448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F626-99A3-6DAF-EC87-47C9EF1A7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F7763-CA1E-657B-3D81-F457DB0EA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5D0060-6480-4B4A-F71B-70FFD79E5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31740-34FF-328A-D854-09EBB2012175}"/>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6" name="Footer Placeholder 5">
            <a:extLst>
              <a:ext uri="{FF2B5EF4-FFF2-40B4-BE49-F238E27FC236}">
                <a16:creationId xmlns:a16="http://schemas.microsoft.com/office/drawing/2014/main" id="{E8FD3BAC-20F3-4521-E327-67F982A15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795DD-E60E-ECC0-14CE-09F8E1DAADCE}"/>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69705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4D32-025E-20EB-8EFC-946653C97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6D13DF-5B77-3FD7-F66E-F25D06A5E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C2EEF3-C444-7B88-4AAD-7B190FD0E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96E10-2B21-4340-5FF2-E57EB1D45C46}"/>
              </a:ext>
            </a:extLst>
          </p:cNvPr>
          <p:cNvSpPr>
            <a:spLocks noGrp="1"/>
          </p:cNvSpPr>
          <p:nvPr>
            <p:ph type="dt" sz="half" idx="10"/>
          </p:nvPr>
        </p:nvSpPr>
        <p:spPr/>
        <p:txBody>
          <a:bodyPr/>
          <a:lstStyle/>
          <a:p>
            <a:fld id="{2CC31D9E-03A0-8645-BCF1-F6ABA5762F17}" type="datetimeFigureOut">
              <a:rPr lang="en-US"/>
              <a:t>11/1/2023</a:t>
            </a:fld>
            <a:endParaRPr lang="en-US"/>
          </a:p>
        </p:txBody>
      </p:sp>
      <p:sp>
        <p:nvSpPr>
          <p:cNvPr id="6" name="Footer Placeholder 5">
            <a:extLst>
              <a:ext uri="{FF2B5EF4-FFF2-40B4-BE49-F238E27FC236}">
                <a16:creationId xmlns:a16="http://schemas.microsoft.com/office/drawing/2014/main" id="{1D2D96E1-A32F-A406-9DFD-8D69F9840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8F474-E050-982B-6942-7A49CADE36CA}"/>
              </a:ext>
            </a:extLst>
          </p:cNvPr>
          <p:cNvSpPr>
            <a:spLocks noGrp="1"/>
          </p:cNvSpPr>
          <p:nvPr>
            <p:ph type="sldNum" sz="quarter" idx="12"/>
          </p:nvPr>
        </p:nvSpPr>
        <p:spPr/>
        <p:txBody>
          <a:bodyPr/>
          <a:lstStyle/>
          <a:p>
            <a:fld id="{32E4DCE1-5C03-9B4A-8B75-28C098825CE3}" type="slidenum">
              <a:rPr lang="en-US"/>
              <a:t>‹#›</a:t>
            </a:fld>
            <a:endParaRPr lang="en-US"/>
          </a:p>
        </p:txBody>
      </p:sp>
    </p:spTree>
    <p:extLst>
      <p:ext uri="{BB962C8B-B14F-4D97-AF65-F5344CB8AC3E}">
        <p14:creationId xmlns:p14="http://schemas.microsoft.com/office/powerpoint/2010/main" val="180775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001E9-1612-9E1A-94B9-E2D7A5B61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B8B35-F232-3CA2-CD60-7A8F23337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CD2B5-5BC6-AFCC-3FC4-9C956D38D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31D9E-03A0-8645-BCF1-F6ABA5762F17}" type="datetimeFigureOut">
              <a:rPr lang="en-US"/>
              <a:t>11/1/2023</a:t>
            </a:fld>
            <a:endParaRPr lang="en-US"/>
          </a:p>
        </p:txBody>
      </p:sp>
      <p:sp>
        <p:nvSpPr>
          <p:cNvPr id="5" name="Footer Placeholder 4">
            <a:extLst>
              <a:ext uri="{FF2B5EF4-FFF2-40B4-BE49-F238E27FC236}">
                <a16:creationId xmlns:a16="http://schemas.microsoft.com/office/drawing/2014/main" id="{CFA5BBA8-C6BF-7EA6-0E6C-C0686ED66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1A5C4-FFE6-1D07-3CF7-E56A07275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4DCE1-5C03-9B4A-8B75-28C098825CE3}" type="slidenum">
              <a:rPr lang="en-US"/>
              <a:t>‹#›</a:t>
            </a:fld>
            <a:endParaRPr lang="en-US"/>
          </a:p>
        </p:txBody>
      </p:sp>
    </p:spTree>
    <p:extLst>
      <p:ext uri="{BB962C8B-B14F-4D97-AF65-F5344CB8AC3E}">
        <p14:creationId xmlns:p14="http://schemas.microsoft.com/office/powerpoint/2010/main" val="187396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18-F4EC-F363-BD35-AF83B5FE1C0B}"/>
              </a:ext>
            </a:extLst>
          </p:cNvPr>
          <p:cNvSpPr>
            <a:spLocks noGrp="1"/>
          </p:cNvSpPr>
          <p:nvPr>
            <p:ph type="ctrTitle"/>
          </p:nvPr>
        </p:nvSpPr>
        <p:spPr>
          <a:xfrm>
            <a:off x="1524000" y="501631"/>
            <a:ext cx="9144000" cy="1098570"/>
          </a:xfrm>
        </p:spPr>
        <p:txBody>
          <a:bodyPr/>
          <a:lstStyle/>
          <a:p>
            <a:r>
              <a:rPr lang="en-US" altLang="zh-CN"/>
              <a:t>Junit</a:t>
            </a:r>
            <a:r>
              <a:rPr lang="zh-CN" altLang="en-US"/>
              <a:t> </a:t>
            </a:r>
            <a:r>
              <a:rPr lang="en-US" altLang="zh-CN"/>
              <a:t>Testing</a:t>
            </a:r>
            <a:endParaRPr lang="en-US"/>
          </a:p>
        </p:txBody>
      </p:sp>
      <p:sp>
        <p:nvSpPr>
          <p:cNvPr id="3" name="Subtitle 2">
            <a:extLst>
              <a:ext uri="{FF2B5EF4-FFF2-40B4-BE49-F238E27FC236}">
                <a16:creationId xmlns:a16="http://schemas.microsoft.com/office/drawing/2014/main" id="{9F053D36-BCD7-73C6-BD53-AC1348B9ADAD}"/>
              </a:ext>
            </a:extLst>
          </p:cNvPr>
          <p:cNvSpPr>
            <a:spLocks noGrp="1"/>
          </p:cNvSpPr>
          <p:nvPr>
            <p:ph type="subTitle" idx="1"/>
          </p:nvPr>
        </p:nvSpPr>
        <p:spPr>
          <a:xfrm>
            <a:off x="627038" y="1600201"/>
            <a:ext cx="10928370" cy="4756168"/>
          </a:xfrm>
        </p:spPr>
        <p:txBody>
          <a:bodyPr>
            <a:normAutofit/>
          </a:bodyPr>
          <a:lstStyle/>
          <a:p>
            <a:r>
              <a:rPr lang="en-US" altLang="zh-CN" sz="3200"/>
              <a:t>JUnit is a widely used testing framework for Java. It is widely used by developers to write and execute unit tests, ensuring the correctness and reliability of their code.There are several types of testing you can perform using JUnit.</a:t>
            </a:r>
          </a:p>
          <a:p>
            <a:pPr marL="457200" indent="-457200">
              <a:buFont typeface="Arial" panose="020B0604020202020204" pitchFamily="34" charset="0"/>
              <a:buChar char="•"/>
            </a:pPr>
            <a:r>
              <a:rPr lang="en-US" altLang="zh-CN" sz="3200"/>
              <a:t>Unit</a:t>
            </a:r>
            <a:r>
              <a:rPr lang="zh-CN" altLang="en-US" sz="3200"/>
              <a:t> </a:t>
            </a:r>
            <a:r>
              <a:rPr lang="en-US" altLang="zh-CN" sz="3200"/>
              <a:t>Testing</a:t>
            </a:r>
          </a:p>
          <a:p>
            <a:pPr marL="457200" indent="-457200">
              <a:buFont typeface="Arial" panose="020B0604020202020204" pitchFamily="34" charset="0"/>
              <a:buChar char="•"/>
            </a:pPr>
            <a:r>
              <a:rPr lang="en-US" altLang="zh-CN" sz="3200"/>
              <a:t>Parameterized testing</a:t>
            </a:r>
          </a:p>
          <a:p>
            <a:pPr marL="457200" indent="-457200">
              <a:buFont typeface="Arial" panose="020B0604020202020204" pitchFamily="34" charset="0"/>
              <a:buChar char="•"/>
            </a:pPr>
            <a:r>
              <a:rPr lang="zh-CN" altLang="en-US" sz="3200"/>
              <a:t> </a:t>
            </a:r>
            <a:r>
              <a:rPr lang="en-US" altLang="zh-CN" sz="3200"/>
              <a:t>Timeout testing</a:t>
            </a:r>
          </a:p>
          <a:p>
            <a:pPr marL="457200" indent="-457200">
              <a:buFont typeface="Arial" panose="020B0604020202020204" pitchFamily="34" charset="0"/>
              <a:buChar char="•"/>
            </a:pPr>
            <a:r>
              <a:rPr lang="en-US" altLang="zh-CN" sz="3200"/>
              <a:t>Exception testing</a:t>
            </a:r>
          </a:p>
          <a:p>
            <a:pPr marL="457200" indent="-457200">
              <a:buFont typeface="Arial" panose="020B0604020202020204" pitchFamily="34" charset="0"/>
              <a:buChar char="•"/>
            </a:pPr>
            <a:r>
              <a:rPr lang="en-US" altLang="zh-CN" sz="3200"/>
              <a:t>Mocking and stubbing</a:t>
            </a:r>
          </a:p>
          <a:p>
            <a:pPr marL="457200" indent="-457200">
              <a:buFont typeface="Arial" panose="020B0604020202020204" pitchFamily="34" charset="0"/>
              <a:buChar char="•"/>
            </a:pPr>
            <a:endParaRPr lang="en-US" altLang="zh-CN" sz="3200"/>
          </a:p>
          <a:p>
            <a:pPr marL="457200" indent="-457200">
              <a:buFont typeface="Arial" panose="020B0604020202020204" pitchFamily="34" charset="0"/>
              <a:buChar char="•"/>
            </a:pPr>
            <a:endParaRPr lang="en-US" altLang="zh-CN" sz="3200"/>
          </a:p>
        </p:txBody>
      </p:sp>
    </p:spTree>
    <p:extLst>
      <p:ext uri="{BB962C8B-B14F-4D97-AF65-F5344CB8AC3E}">
        <p14:creationId xmlns:p14="http://schemas.microsoft.com/office/powerpoint/2010/main" val="374136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0E67-4DD9-D3D6-BBC3-4BD41FF9F449}"/>
              </a:ext>
            </a:extLst>
          </p:cNvPr>
          <p:cNvSpPr>
            <a:spLocks noGrp="1"/>
          </p:cNvSpPr>
          <p:nvPr>
            <p:ph type="title"/>
          </p:nvPr>
        </p:nvSpPr>
        <p:spPr>
          <a:xfrm>
            <a:off x="838200" y="161238"/>
            <a:ext cx="10515600" cy="1343652"/>
          </a:xfrm>
        </p:spPr>
        <p:txBody>
          <a:bodyPr/>
          <a:lstStyle/>
          <a:p>
            <a:r>
              <a:rPr lang="en-US" altLang="zh-CN"/>
              <a:t>Mocking</a:t>
            </a:r>
            <a:r>
              <a:rPr lang="zh-CN" altLang="en-US"/>
              <a:t> </a:t>
            </a:r>
            <a:r>
              <a:rPr lang="en-US" altLang="zh-CN"/>
              <a:t>And</a:t>
            </a:r>
            <a:r>
              <a:rPr lang="zh-CN" altLang="en-US"/>
              <a:t> </a:t>
            </a:r>
            <a:r>
              <a:rPr lang="en-US" altLang="zh-CN"/>
              <a:t>Stubbing:</a:t>
            </a:r>
            <a:endParaRPr lang="en-US"/>
          </a:p>
        </p:txBody>
      </p:sp>
      <p:sp>
        <p:nvSpPr>
          <p:cNvPr id="3" name="Content Placeholder 2">
            <a:extLst>
              <a:ext uri="{FF2B5EF4-FFF2-40B4-BE49-F238E27FC236}">
                <a16:creationId xmlns:a16="http://schemas.microsoft.com/office/drawing/2014/main" id="{52A23304-8E9A-C685-BC2A-FCF8EFEA78BE}"/>
              </a:ext>
            </a:extLst>
          </p:cNvPr>
          <p:cNvSpPr>
            <a:spLocks noGrp="1"/>
          </p:cNvSpPr>
          <p:nvPr>
            <p:ph idx="1"/>
          </p:nvPr>
        </p:nvSpPr>
        <p:spPr>
          <a:xfrm>
            <a:off x="214984" y="1271991"/>
            <a:ext cx="11662900" cy="5249200"/>
          </a:xfrm>
        </p:spPr>
        <p:txBody>
          <a:bodyPr>
            <a:normAutofit/>
          </a:bodyPr>
          <a:lstStyle/>
          <a:p>
            <a:r>
              <a:rPr lang="en-US" altLang="zh-CN"/>
              <a:t>Mocking and stubbing are essential concepts in software testing, especially in unit testing, to isolate and control the behavior of components being tested.</a:t>
            </a:r>
          </a:p>
          <a:p>
            <a:r>
              <a:rPr lang="en-US" altLang="zh-CN"/>
              <a:t>Definition: Mocking involves creating simulated objects or "mocks" that mimic the behavior of real objects.
Purpose: It allows you to define specific behaviors, set expectations, and verify interactions with these mock objects.
Usage: Mocks are useful when you want to isolate the unit you are testing and ensure that it interacts correctly with its dependencies.</a:t>
            </a:r>
          </a:p>
        </p:txBody>
      </p:sp>
    </p:spTree>
    <p:extLst>
      <p:ext uri="{BB962C8B-B14F-4D97-AF65-F5344CB8AC3E}">
        <p14:creationId xmlns:p14="http://schemas.microsoft.com/office/powerpoint/2010/main" val="165271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1D45-7569-642D-1B20-431186DD9250}"/>
              </a:ext>
            </a:extLst>
          </p:cNvPr>
          <p:cNvSpPr>
            <a:spLocks noGrp="1"/>
          </p:cNvSpPr>
          <p:nvPr>
            <p:ph type="title"/>
          </p:nvPr>
        </p:nvSpPr>
        <p:spPr>
          <a:xfrm>
            <a:off x="838200" y="-1737789"/>
            <a:ext cx="10515600" cy="698698"/>
          </a:xfrm>
        </p:spPr>
        <p:txBody>
          <a:bodyPr/>
          <a:lstStyle/>
          <a:p>
            <a:endParaRPr lang="en-US"/>
          </a:p>
        </p:txBody>
      </p:sp>
      <p:sp>
        <p:nvSpPr>
          <p:cNvPr id="3" name="Content Placeholder 2">
            <a:extLst>
              <a:ext uri="{FF2B5EF4-FFF2-40B4-BE49-F238E27FC236}">
                <a16:creationId xmlns:a16="http://schemas.microsoft.com/office/drawing/2014/main" id="{F0711540-7368-B44E-A752-B70CFD4FE890}"/>
              </a:ext>
            </a:extLst>
          </p:cNvPr>
          <p:cNvSpPr>
            <a:spLocks noGrp="1"/>
          </p:cNvSpPr>
          <p:nvPr>
            <p:ph idx="1"/>
          </p:nvPr>
        </p:nvSpPr>
        <p:spPr>
          <a:xfrm>
            <a:off x="838200" y="340392"/>
            <a:ext cx="10515600" cy="5836571"/>
          </a:xfrm>
        </p:spPr>
        <p:txBody>
          <a:bodyPr>
            <a:normAutofit lnSpcReduction="10000"/>
          </a:bodyPr>
          <a:lstStyle/>
          <a:p>
            <a:r>
              <a:rPr lang="en-US" altLang="zh-CN"/>
              <a:t>Definition: Stubbing is the process of providing pre-defined responses or "stubs" to method calls on objects in order to control their behavior during testing.
Purpose: It helps simulate the behavior of real components by providing controlled and predetermined responses to method invocations.
Usage: Stubs are useful when you want to test a component that depends on other components, but you want to control or simulate certain responses for those dependencies.
In summary, mocking involves creating simulated objects to verify interactions and behaviors, while stubbing involves providing controlled responses to method calls for effective testing and behavior simulation. Both techniques help in isolating and controlling the behavior of components during testing, ensuring reliable and focused unit testing.</a:t>
            </a:r>
            <a:endParaRPr lang="en-US"/>
          </a:p>
        </p:txBody>
      </p:sp>
    </p:spTree>
    <p:extLst>
      <p:ext uri="{BB962C8B-B14F-4D97-AF65-F5344CB8AC3E}">
        <p14:creationId xmlns:p14="http://schemas.microsoft.com/office/powerpoint/2010/main" val="55716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35CF-B3E4-9A08-ADE9-1DF69EF7A36B}"/>
              </a:ext>
            </a:extLst>
          </p:cNvPr>
          <p:cNvSpPr>
            <a:spLocks noGrp="1"/>
          </p:cNvSpPr>
          <p:nvPr>
            <p:ph type="title"/>
          </p:nvPr>
        </p:nvSpPr>
        <p:spPr/>
        <p:txBody>
          <a:bodyPr/>
          <a:lstStyle/>
          <a:p>
            <a:r>
              <a:rPr lang="en-US" altLang="zh-CN"/>
              <a:t>Mocking</a:t>
            </a:r>
            <a:r>
              <a:rPr lang="zh-CN" altLang="en-US"/>
              <a:t> </a:t>
            </a:r>
            <a:r>
              <a:rPr lang="en-US" altLang="zh-CN"/>
              <a:t>and</a:t>
            </a:r>
            <a:r>
              <a:rPr lang="zh-CN" altLang="en-US"/>
              <a:t> </a:t>
            </a:r>
            <a:r>
              <a:rPr lang="en-US" altLang="zh-CN"/>
              <a:t>Stubbing:</a:t>
            </a:r>
            <a:endParaRPr lang="en-US"/>
          </a:p>
        </p:txBody>
      </p:sp>
      <p:sp>
        <p:nvSpPr>
          <p:cNvPr id="3" name="Content Placeholder 2">
            <a:extLst>
              <a:ext uri="{FF2B5EF4-FFF2-40B4-BE49-F238E27FC236}">
                <a16:creationId xmlns:a16="http://schemas.microsoft.com/office/drawing/2014/main" id="{B4CA42A2-9F22-C614-E51D-FB2F87C8ABEB}"/>
              </a:ext>
            </a:extLst>
          </p:cNvPr>
          <p:cNvSpPr>
            <a:spLocks noGrp="1"/>
          </p:cNvSpPr>
          <p:nvPr>
            <p:ph idx="1"/>
          </p:nvPr>
        </p:nvSpPr>
        <p:spPr>
          <a:xfrm>
            <a:off x="838200" y="1397398"/>
            <a:ext cx="10515600" cy="4779565"/>
          </a:xfrm>
        </p:spPr>
        <p:txBody>
          <a:bodyPr>
            <a:normAutofit fontScale="85000" lnSpcReduction="20000"/>
          </a:bodyPr>
          <a:lstStyle/>
          <a:p>
            <a:r>
              <a:rPr lang="en-US" altLang="zh-CN"/>
              <a:t>Uses mocking frameworks like Mockito to isolate and test specific components.</a:t>
            </a:r>
          </a:p>
          <a:p>
            <a:pPr marL="0" indent="0">
              <a:buNone/>
            </a:pPr>
            <a:r>
              <a:rPr lang="en-US" altLang="zh-CN"/>
              <a:t>Example:@Test
void testBusinessLogic() {
    // Setup mock objects and behavior
    Mockito.when(databaseService.retrieveData()).thenReturn("Mocked Data");
    // Call the business logic
    String result = businessService.getData();
    // Assert the result
    assertEquals("Mocked Data", result);
}</a:t>
            </a:r>
            <a:endParaRPr lang="en-US"/>
          </a:p>
        </p:txBody>
      </p:sp>
    </p:spTree>
    <p:extLst>
      <p:ext uri="{BB962C8B-B14F-4D97-AF65-F5344CB8AC3E}">
        <p14:creationId xmlns:p14="http://schemas.microsoft.com/office/powerpoint/2010/main" val="392940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B6FE-D4ED-E11C-CC53-90AFCFD21FEE}"/>
              </a:ext>
            </a:extLst>
          </p:cNvPr>
          <p:cNvSpPr>
            <a:spLocks noGrp="1"/>
          </p:cNvSpPr>
          <p:nvPr>
            <p:ph type="title"/>
          </p:nvPr>
        </p:nvSpPr>
        <p:spPr>
          <a:xfrm flipV="1">
            <a:off x="838200" y="-2812712"/>
            <a:ext cx="10515600" cy="3177837"/>
          </a:xfrm>
        </p:spPr>
        <p:txBody>
          <a:bodyPr/>
          <a:lstStyle/>
          <a:p>
            <a:endParaRPr lang="en-US"/>
          </a:p>
        </p:txBody>
      </p:sp>
      <p:sp>
        <p:nvSpPr>
          <p:cNvPr id="3" name="Content Placeholder 2">
            <a:extLst>
              <a:ext uri="{FF2B5EF4-FFF2-40B4-BE49-F238E27FC236}">
                <a16:creationId xmlns:a16="http://schemas.microsoft.com/office/drawing/2014/main" id="{B26B9493-CCC5-0912-5703-64C7CCE4A3B0}"/>
              </a:ext>
            </a:extLst>
          </p:cNvPr>
          <p:cNvSpPr>
            <a:spLocks noGrp="1"/>
          </p:cNvSpPr>
          <p:nvPr>
            <p:ph idx="1"/>
          </p:nvPr>
        </p:nvSpPr>
        <p:spPr>
          <a:xfrm>
            <a:off x="838200" y="125409"/>
            <a:ext cx="10515600" cy="6051554"/>
          </a:xfrm>
        </p:spPr>
        <p:txBody>
          <a:bodyPr>
            <a:normAutofit/>
          </a:bodyPr>
          <a:lstStyle/>
          <a:p>
            <a:pPr marL="0" indent="0">
              <a:buNone/>
            </a:pPr>
            <a:r>
              <a:rPr lang="en-US" altLang="zh-CN" sz="3200"/>
              <a:t>we are testing a business logic method (getData) that relies on a database service (databaseService). We use Mockito to mock the database service's behavior and return a mocked data when retrieveData is called. Then, we call the business logic method and assert that it returns the expected data based on the mocked behavior.</a:t>
            </a:r>
            <a:endParaRPr lang="en-US" sz="3200"/>
          </a:p>
        </p:txBody>
      </p:sp>
    </p:spTree>
    <p:extLst>
      <p:ext uri="{BB962C8B-B14F-4D97-AF65-F5344CB8AC3E}">
        <p14:creationId xmlns:p14="http://schemas.microsoft.com/office/powerpoint/2010/main" val="271646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39A1-C0DE-AA5D-2BD3-DFFE026C36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F0B6E2-EDFA-1AFB-C034-231F8EA210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443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69FB-65F4-36A5-2496-8534CA204759}"/>
              </a:ext>
            </a:extLst>
          </p:cNvPr>
          <p:cNvSpPr>
            <a:spLocks noGrp="1"/>
          </p:cNvSpPr>
          <p:nvPr>
            <p:ph type="title"/>
          </p:nvPr>
        </p:nvSpPr>
        <p:spPr>
          <a:xfrm>
            <a:off x="838200" y="0"/>
            <a:ext cx="10515600" cy="985345"/>
          </a:xfrm>
        </p:spPr>
        <p:txBody>
          <a:bodyPr/>
          <a:lstStyle/>
          <a:p>
            <a:r>
              <a:rPr lang="en-US" altLang="zh-CN"/>
              <a:t>Unit</a:t>
            </a:r>
            <a:r>
              <a:rPr lang="zh-CN" altLang="en-US"/>
              <a:t> </a:t>
            </a:r>
            <a:r>
              <a:rPr lang="en-US" altLang="zh-CN"/>
              <a:t>testing:</a:t>
            </a:r>
            <a:endParaRPr lang="en-US"/>
          </a:p>
        </p:txBody>
      </p:sp>
      <p:sp>
        <p:nvSpPr>
          <p:cNvPr id="3" name="Content Placeholder 2">
            <a:extLst>
              <a:ext uri="{FF2B5EF4-FFF2-40B4-BE49-F238E27FC236}">
                <a16:creationId xmlns:a16="http://schemas.microsoft.com/office/drawing/2014/main" id="{375217F9-C228-6943-EE8D-65D485D75A86}"/>
              </a:ext>
            </a:extLst>
          </p:cNvPr>
          <p:cNvSpPr>
            <a:spLocks noGrp="1"/>
          </p:cNvSpPr>
          <p:nvPr>
            <p:ph idx="1"/>
          </p:nvPr>
        </p:nvSpPr>
        <p:spPr>
          <a:xfrm>
            <a:off x="838200" y="985345"/>
            <a:ext cx="11353800" cy="5679169"/>
          </a:xfrm>
        </p:spPr>
        <p:txBody>
          <a:bodyPr>
            <a:normAutofit fontScale="92500" lnSpcReduction="10000"/>
          </a:bodyPr>
          <a:lstStyle/>
          <a:p>
            <a:r>
              <a:rPr lang="en-US" altLang="zh-CN"/>
              <a:t>Verify that individual units of code work correctly and produce the expected results for various input scenarios.
Detect bugs early in the development cycle, making it easier and more cost-effective to fix issues.
Ensure code maintainability by providing a safety net for future changes, preventing regressions.</a:t>
            </a:r>
          </a:p>
          <a:p>
            <a:r>
              <a:rPr lang="en-US" altLang="zh-CN"/>
              <a:t>Write tests for each function, method, or class, focusing on different input values and edge cases.
Isolate the unit being tested, mocking or stubbing any dependencies to control the test environment.
Execute the test and compare the actual output with the expected output to determine if the unit behaves as expected.</a:t>
            </a:r>
            <a:endParaRPr lang="en-US"/>
          </a:p>
        </p:txBody>
      </p:sp>
    </p:spTree>
    <p:extLst>
      <p:ext uri="{BB962C8B-B14F-4D97-AF65-F5344CB8AC3E}">
        <p14:creationId xmlns:p14="http://schemas.microsoft.com/office/powerpoint/2010/main" val="356423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E766-B4F5-A468-0CE4-D536AD5D12FD}"/>
              </a:ext>
            </a:extLst>
          </p:cNvPr>
          <p:cNvSpPr>
            <a:spLocks noGrp="1"/>
          </p:cNvSpPr>
          <p:nvPr>
            <p:ph type="title"/>
          </p:nvPr>
        </p:nvSpPr>
        <p:spPr/>
        <p:txBody>
          <a:bodyPr/>
          <a:lstStyle/>
          <a:p>
            <a:r>
              <a:rPr lang="en-US" altLang="zh-CN"/>
              <a:t>Unit</a:t>
            </a:r>
            <a:r>
              <a:rPr lang="zh-CN" altLang="en-US"/>
              <a:t> </a:t>
            </a:r>
            <a:r>
              <a:rPr lang="en-US" altLang="zh-CN"/>
              <a:t>Testing:</a:t>
            </a:r>
            <a:br>
              <a:rPr lang="en-US" altLang="zh-CN"/>
            </a:br>
            <a:endParaRPr lang="en-US"/>
          </a:p>
        </p:txBody>
      </p:sp>
      <p:sp>
        <p:nvSpPr>
          <p:cNvPr id="3" name="Content Placeholder 2">
            <a:extLst>
              <a:ext uri="{FF2B5EF4-FFF2-40B4-BE49-F238E27FC236}">
                <a16:creationId xmlns:a16="http://schemas.microsoft.com/office/drawing/2014/main" id="{156BEE61-1B18-3C43-726F-27D500697731}"/>
              </a:ext>
            </a:extLst>
          </p:cNvPr>
          <p:cNvSpPr>
            <a:spLocks noGrp="1"/>
          </p:cNvSpPr>
          <p:nvPr>
            <p:ph idx="1"/>
          </p:nvPr>
        </p:nvSpPr>
        <p:spPr>
          <a:xfrm>
            <a:off x="838200" y="1164498"/>
            <a:ext cx="10515600" cy="5012465"/>
          </a:xfrm>
        </p:spPr>
        <p:txBody>
          <a:bodyPr>
            <a:normAutofit/>
          </a:bodyPr>
          <a:lstStyle/>
          <a:p>
            <a:r>
              <a:rPr lang="en-US" altLang="zh-CN" sz="3200"/>
              <a:t>Tests individual units of code in isolation.</a:t>
            </a:r>
          </a:p>
          <a:p>
            <a:pPr marL="0" indent="0">
              <a:buNone/>
            </a:pPr>
            <a:r>
              <a:rPr lang="en-US" altLang="zh-CN" sz="3200"/>
              <a:t>Ex.@Test
public void testAddition() {
    assertEquals(5, Calculator.add(3, 2));
}</a:t>
            </a:r>
          </a:p>
          <a:p>
            <a:pPr marL="0" indent="0">
              <a:buNone/>
            </a:pPr>
            <a:r>
              <a:rPr lang="en-US" altLang="zh-CN" sz="3200"/>
              <a:t>we're testing a simple addition operation of a calculator. The testAddition method checks if the add method from the Calculator class correctly adds 3 and 2 to give 5.</a:t>
            </a:r>
            <a:endParaRPr lang="en-US" sz="3200"/>
          </a:p>
        </p:txBody>
      </p:sp>
    </p:spTree>
    <p:extLst>
      <p:ext uri="{BB962C8B-B14F-4D97-AF65-F5344CB8AC3E}">
        <p14:creationId xmlns:p14="http://schemas.microsoft.com/office/powerpoint/2010/main" val="389980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E16B-8C30-21FB-ACAD-BC257D22690A}"/>
              </a:ext>
            </a:extLst>
          </p:cNvPr>
          <p:cNvSpPr>
            <a:spLocks noGrp="1"/>
          </p:cNvSpPr>
          <p:nvPr>
            <p:ph type="title"/>
          </p:nvPr>
        </p:nvSpPr>
        <p:spPr>
          <a:xfrm>
            <a:off x="838200" y="1"/>
            <a:ext cx="10515600" cy="1254074"/>
          </a:xfrm>
        </p:spPr>
        <p:txBody>
          <a:bodyPr/>
          <a:lstStyle/>
          <a:p>
            <a:r>
              <a:rPr lang="en-US" altLang="zh-CN"/>
              <a:t>Parameterized</a:t>
            </a:r>
            <a:r>
              <a:rPr lang="zh-CN" altLang="en-US"/>
              <a:t> </a:t>
            </a:r>
            <a:r>
              <a:rPr lang="en-US" altLang="zh-CN"/>
              <a:t>Testing:</a:t>
            </a:r>
            <a:endParaRPr lang="en-US"/>
          </a:p>
        </p:txBody>
      </p:sp>
      <p:sp>
        <p:nvSpPr>
          <p:cNvPr id="3" name="Content Placeholder 2">
            <a:extLst>
              <a:ext uri="{FF2B5EF4-FFF2-40B4-BE49-F238E27FC236}">
                <a16:creationId xmlns:a16="http://schemas.microsoft.com/office/drawing/2014/main" id="{6C69B72F-F7C2-0198-EC3F-3EF1242CD7F9}"/>
              </a:ext>
            </a:extLst>
          </p:cNvPr>
          <p:cNvSpPr>
            <a:spLocks noGrp="1"/>
          </p:cNvSpPr>
          <p:nvPr>
            <p:ph idx="1"/>
          </p:nvPr>
        </p:nvSpPr>
        <p:spPr>
          <a:xfrm>
            <a:off x="838200" y="1254075"/>
            <a:ext cx="10515600" cy="4922888"/>
          </a:xfrm>
        </p:spPr>
        <p:txBody>
          <a:bodyPr/>
          <a:lstStyle/>
          <a:p>
            <a:r>
              <a:rPr lang="en-US" altLang="zh-CN"/>
              <a:t>Parameterized testing is a software testing approach where a test case is designed to run with multiple sets of inputs or parameters. This technique allows you to execute the same test logic with varying input values, making testing more efficient and comprehensive</a:t>
            </a:r>
          </a:p>
          <a:p>
            <a:r>
              <a:rPr lang="en-US" altLang="zh-CN"/>
              <a:t>Decorate the test method with annotations or settings specific to the testing framework being used (e.g., in JUnit, you'd use @ParameterizedTest).
Provide the parameterized values or sources from where the test method should fetch input values.</a:t>
            </a:r>
            <a:endParaRPr lang="en-US"/>
          </a:p>
        </p:txBody>
      </p:sp>
    </p:spTree>
    <p:extLst>
      <p:ext uri="{BB962C8B-B14F-4D97-AF65-F5344CB8AC3E}">
        <p14:creationId xmlns:p14="http://schemas.microsoft.com/office/powerpoint/2010/main" val="69536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F66D-0B23-35E9-54F5-38F8BC542697}"/>
              </a:ext>
            </a:extLst>
          </p:cNvPr>
          <p:cNvSpPr>
            <a:spLocks noGrp="1"/>
          </p:cNvSpPr>
          <p:nvPr>
            <p:ph type="title"/>
          </p:nvPr>
        </p:nvSpPr>
        <p:spPr/>
        <p:txBody>
          <a:bodyPr/>
          <a:lstStyle/>
          <a:p>
            <a:r>
              <a:rPr lang="en-US"/>
              <a:t>Paramete</a:t>
            </a:r>
            <a:r>
              <a:rPr lang="en-US" altLang="zh-CN"/>
              <a:t>rized</a:t>
            </a:r>
            <a:r>
              <a:rPr lang="en-US"/>
              <a:t> testing</a:t>
            </a:r>
            <a:r>
              <a:rPr lang="en-US" altLang="zh-CN"/>
              <a:t>:</a:t>
            </a:r>
            <a:endParaRPr lang="en-US"/>
          </a:p>
        </p:txBody>
      </p:sp>
      <p:sp>
        <p:nvSpPr>
          <p:cNvPr id="3" name="Content Placeholder 2">
            <a:extLst>
              <a:ext uri="{FF2B5EF4-FFF2-40B4-BE49-F238E27FC236}">
                <a16:creationId xmlns:a16="http://schemas.microsoft.com/office/drawing/2014/main" id="{042D8955-80D2-7C70-686D-0A676BABAAE2}"/>
              </a:ext>
            </a:extLst>
          </p:cNvPr>
          <p:cNvSpPr>
            <a:spLocks noGrp="1"/>
          </p:cNvSpPr>
          <p:nvPr>
            <p:ph idx="1"/>
          </p:nvPr>
        </p:nvSpPr>
        <p:spPr>
          <a:xfrm>
            <a:off x="838200" y="1504890"/>
            <a:ext cx="10515600" cy="4672073"/>
          </a:xfrm>
        </p:spPr>
        <p:txBody>
          <a:bodyPr>
            <a:normAutofit lnSpcReduction="10000"/>
          </a:bodyPr>
          <a:lstStyle/>
          <a:p>
            <a:pPr marL="0" indent="0">
              <a:buNone/>
            </a:pPr>
            <a:r>
              <a:rPr lang="en-US" altLang="zh-CN"/>
              <a:t>Tests with multiple sets of input data.</a:t>
            </a:r>
          </a:p>
          <a:p>
            <a:r>
              <a:rPr lang="en-US" altLang="zh-CN"/>
              <a:t>Example:</a:t>
            </a:r>
            <a:r>
              <a:rPr lang="zh-CN" altLang="en-US"/>
              <a:t> </a:t>
            </a:r>
            <a:r>
              <a:rPr lang="en-US" altLang="zh-CN"/>
              <a:t>@ParameterizedTest</a:t>
            </a:r>
          </a:p>
          <a:p>
            <a:pPr marL="0" indent="0">
              <a:buNone/>
            </a:pPr>
            <a:r>
              <a:rPr lang="en-US" altLang="zh-CN"/>
              <a:t>@ValueSource(ints = {1, 5, 10})
void testIsPositive(int num) {
    assertTrue(Calculator.isPositive(num));
}</a:t>
            </a:r>
          </a:p>
          <a:p>
            <a:pPr marL="0" indent="0">
              <a:buNone/>
            </a:pPr>
            <a:r>
              <a:rPr lang="en-US" altLang="zh-CN"/>
              <a:t>The testIsPositive method is a parameterized test where we're testing the isPositive method from the Calculator class with multiple input values (1, 5, 10). This demonstrates how a single test method can be executed with different inputs.</a:t>
            </a:r>
            <a:endParaRPr lang="en-US"/>
          </a:p>
        </p:txBody>
      </p:sp>
    </p:spTree>
    <p:extLst>
      <p:ext uri="{BB962C8B-B14F-4D97-AF65-F5344CB8AC3E}">
        <p14:creationId xmlns:p14="http://schemas.microsoft.com/office/powerpoint/2010/main" val="384310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A268-FF6F-4817-1BCC-7DA057E0488C}"/>
              </a:ext>
            </a:extLst>
          </p:cNvPr>
          <p:cNvSpPr>
            <a:spLocks noGrp="1"/>
          </p:cNvSpPr>
          <p:nvPr>
            <p:ph type="title"/>
          </p:nvPr>
        </p:nvSpPr>
        <p:spPr>
          <a:xfrm>
            <a:off x="838200" y="1"/>
            <a:ext cx="10515600" cy="1343651"/>
          </a:xfrm>
        </p:spPr>
        <p:txBody>
          <a:bodyPr/>
          <a:lstStyle/>
          <a:p>
            <a:r>
              <a:rPr lang="en-US" altLang="zh-CN"/>
              <a:t>Timeout</a:t>
            </a:r>
            <a:r>
              <a:rPr lang="zh-CN" altLang="en-US"/>
              <a:t> </a:t>
            </a:r>
            <a:r>
              <a:rPr lang="en-US" altLang="zh-CN"/>
              <a:t>Testing:</a:t>
            </a:r>
            <a:endParaRPr lang="en-US"/>
          </a:p>
        </p:txBody>
      </p:sp>
      <p:sp>
        <p:nvSpPr>
          <p:cNvPr id="3" name="Content Placeholder 2">
            <a:extLst>
              <a:ext uri="{FF2B5EF4-FFF2-40B4-BE49-F238E27FC236}">
                <a16:creationId xmlns:a16="http://schemas.microsoft.com/office/drawing/2014/main" id="{15B1A696-6AFE-08A2-1EC5-E0B7399CC03E}"/>
              </a:ext>
            </a:extLst>
          </p:cNvPr>
          <p:cNvSpPr>
            <a:spLocks noGrp="1"/>
          </p:cNvSpPr>
          <p:nvPr>
            <p:ph idx="1"/>
          </p:nvPr>
        </p:nvSpPr>
        <p:spPr>
          <a:xfrm>
            <a:off x="838200" y="1164498"/>
            <a:ext cx="10515600" cy="5012465"/>
          </a:xfrm>
        </p:spPr>
        <p:txBody>
          <a:bodyPr/>
          <a:lstStyle/>
          <a:p>
            <a:r>
              <a:rPr lang="en-US" altLang="zh-CN"/>
              <a:t>Ensure that the code reacts as expected when exceptional conditions occur, such as invalid input or unexpected states.
Validate that the program responds appropriately by throwing the correct exceptions with relevant error messages or codes.</a:t>
            </a:r>
          </a:p>
          <a:p>
            <a:r>
              <a:rPr lang="en-US" altLang="zh-CN"/>
              <a:t>Define the operation or task to be tested.
Set a time limit (timeout) within which the operation should complete.
Execute the operation and measure the time it takes to complete.
Verify that the operation completes within the specified time limit.</a:t>
            </a:r>
            <a:endParaRPr lang="en-US"/>
          </a:p>
        </p:txBody>
      </p:sp>
    </p:spTree>
    <p:extLst>
      <p:ext uri="{BB962C8B-B14F-4D97-AF65-F5344CB8AC3E}">
        <p14:creationId xmlns:p14="http://schemas.microsoft.com/office/powerpoint/2010/main" val="178277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91A9-4B45-9532-006E-F387BEDEFA85}"/>
              </a:ext>
            </a:extLst>
          </p:cNvPr>
          <p:cNvSpPr>
            <a:spLocks noGrp="1"/>
          </p:cNvSpPr>
          <p:nvPr>
            <p:ph type="title"/>
          </p:nvPr>
        </p:nvSpPr>
        <p:spPr/>
        <p:txBody>
          <a:bodyPr/>
          <a:lstStyle/>
          <a:p>
            <a:r>
              <a:rPr lang="en-US"/>
              <a:t>Timeout testing</a:t>
            </a:r>
            <a:r>
              <a:rPr lang="en-US" altLang="zh-CN"/>
              <a:t>:</a:t>
            </a:r>
            <a:endParaRPr lang="en-US"/>
          </a:p>
        </p:txBody>
      </p:sp>
      <p:sp>
        <p:nvSpPr>
          <p:cNvPr id="3" name="Content Placeholder 2">
            <a:extLst>
              <a:ext uri="{FF2B5EF4-FFF2-40B4-BE49-F238E27FC236}">
                <a16:creationId xmlns:a16="http://schemas.microsoft.com/office/drawing/2014/main" id="{A63A8AB3-8F01-DD0A-83C3-BAFD6AF050CD}"/>
              </a:ext>
            </a:extLst>
          </p:cNvPr>
          <p:cNvSpPr>
            <a:spLocks noGrp="1"/>
          </p:cNvSpPr>
          <p:nvPr>
            <p:ph idx="1"/>
          </p:nvPr>
        </p:nvSpPr>
        <p:spPr>
          <a:xfrm>
            <a:off x="838200" y="1397398"/>
            <a:ext cx="10515600" cy="4779565"/>
          </a:xfrm>
        </p:spPr>
        <p:txBody>
          <a:bodyPr/>
          <a:lstStyle/>
          <a:p>
            <a:r>
              <a:rPr lang="en-US" altLang="zh-CN"/>
              <a:t>Tests that a method runs within a specified time.</a:t>
            </a:r>
          </a:p>
          <a:p>
            <a:pPr marL="0" indent="0">
              <a:buNone/>
            </a:pPr>
            <a:r>
              <a:rPr lang="en-US" altLang="zh-CN"/>
              <a:t>Example:@Test(timeout = 1000)
void testPerformance() {
    // Perform a performance-intensive task
}</a:t>
            </a:r>
          </a:p>
          <a:p>
            <a:pPr marL="0" indent="0">
              <a:buNone/>
            </a:pPr>
            <a:endParaRPr lang="en-US" altLang="zh-CN"/>
          </a:p>
          <a:p>
            <a:pPr marL="0" indent="0">
              <a:buNone/>
            </a:pPr>
            <a:r>
              <a:rPr lang="en-US" altLang="zh-CN"/>
              <a:t>The testPerformance method tests the performance of some performance-intensive task. The @Test(timeout = 1000) annotation ensures that the test completes within 1000 milliseconds (1 second).</a:t>
            </a:r>
            <a:endParaRPr lang="en-US"/>
          </a:p>
        </p:txBody>
      </p:sp>
    </p:spTree>
    <p:extLst>
      <p:ext uri="{BB962C8B-B14F-4D97-AF65-F5344CB8AC3E}">
        <p14:creationId xmlns:p14="http://schemas.microsoft.com/office/powerpoint/2010/main" val="215566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B842-EF99-6EAE-C172-8C22A76F9554}"/>
              </a:ext>
            </a:extLst>
          </p:cNvPr>
          <p:cNvSpPr>
            <a:spLocks noGrp="1"/>
          </p:cNvSpPr>
          <p:nvPr>
            <p:ph type="title"/>
          </p:nvPr>
        </p:nvSpPr>
        <p:spPr>
          <a:xfrm>
            <a:off x="838200" y="179155"/>
            <a:ext cx="10515600" cy="859936"/>
          </a:xfrm>
        </p:spPr>
        <p:txBody>
          <a:bodyPr/>
          <a:lstStyle/>
          <a:p>
            <a:r>
              <a:rPr lang="en-US" altLang="zh-CN"/>
              <a:t>Exception</a:t>
            </a:r>
            <a:r>
              <a:rPr lang="zh-CN" altLang="en-US"/>
              <a:t> </a:t>
            </a:r>
            <a:r>
              <a:rPr lang="en-US" altLang="zh-CN"/>
              <a:t>Testing:</a:t>
            </a:r>
            <a:endParaRPr lang="en-US"/>
          </a:p>
        </p:txBody>
      </p:sp>
      <p:sp>
        <p:nvSpPr>
          <p:cNvPr id="3" name="Content Placeholder 2">
            <a:extLst>
              <a:ext uri="{FF2B5EF4-FFF2-40B4-BE49-F238E27FC236}">
                <a16:creationId xmlns:a16="http://schemas.microsoft.com/office/drawing/2014/main" id="{B24CE06E-9139-1272-061D-8A566FE3D9B9}"/>
              </a:ext>
            </a:extLst>
          </p:cNvPr>
          <p:cNvSpPr>
            <a:spLocks noGrp="1"/>
          </p:cNvSpPr>
          <p:nvPr>
            <p:ph idx="1"/>
          </p:nvPr>
        </p:nvSpPr>
        <p:spPr>
          <a:xfrm>
            <a:off x="838200" y="1039091"/>
            <a:ext cx="10515600" cy="5137872"/>
          </a:xfrm>
        </p:spPr>
        <p:txBody>
          <a:bodyPr/>
          <a:lstStyle/>
          <a:p>
            <a:r>
              <a:rPr lang="en-US" altLang="zh-CN"/>
              <a:t>Exception testing is a practice in software testing where you deliberately test code to ensure it behaves correctly when it encounters expected exceptions. This is crucial for validating error handling and ensuring that an application responds appropriately to exceptional situations.</a:t>
            </a:r>
          </a:p>
          <a:p>
            <a:r>
              <a:rPr lang="en-US" altLang="zh-CN"/>
              <a:t>Ensure that the code reacts as expected when exceptional conditions occur, such as invalid input or unexpected states.
Validate that the program responds appropriately by throwing the correct exceptions with relevant error messages or codes.</a:t>
            </a:r>
            <a:endParaRPr lang="en-US"/>
          </a:p>
        </p:txBody>
      </p:sp>
    </p:spTree>
    <p:extLst>
      <p:ext uri="{BB962C8B-B14F-4D97-AF65-F5344CB8AC3E}">
        <p14:creationId xmlns:p14="http://schemas.microsoft.com/office/powerpoint/2010/main" val="154372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8AC4-516C-2E3D-8D27-552F2A263F37}"/>
              </a:ext>
            </a:extLst>
          </p:cNvPr>
          <p:cNvSpPr>
            <a:spLocks noGrp="1"/>
          </p:cNvSpPr>
          <p:nvPr>
            <p:ph type="title"/>
          </p:nvPr>
        </p:nvSpPr>
        <p:spPr/>
        <p:txBody>
          <a:bodyPr/>
          <a:lstStyle/>
          <a:p>
            <a:r>
              <a:rPr lang="en-US"/>
              <a:t>Exception testing</a:t>
            </a:r>
            <a:r>
              <a:rPr lang="en-US" altLang="zh-CN"/>
              <a:t>:</a:t>
            </a:r>
            <a:endParaRPr lang="en-US"/>
          </a:p>
        </p:txBody>
      </p:sp>
      <p:sp>
        <p:nvSpPr>
          <p:cNvPr id="3" name="Content Placeholder 2">
            <a:extLst>
              <a:ext uri="{FF2B5EF4-FFF2-40B4-BE49-F238E27FC236}">
                <a16:creationId xmlns:a16="http://schemas.microsoft.com/office/drawing/2014/main" id="{BFD20B72-8A9F-2D57-7294-9AF4737EAC09}"/>
              </a:ext>
            </a:extLst>
          </p:cNvPr>
          <p:cNvSpPr>
            <a:spLocks noGrp="1"/>
          </p:cNvSpPr>
          <p:nvPr>
            <p:ph idx="1"/>
          </p:nvPr>
        </p:nvSpPr>
        <p:spPr>
          <a:xfrm>
            <a:off x="838200" y="1325737"/>
            <a:ext cx="10515600" cy="4851226"/>
          </a:xfrm>
        </p:spPr>
        <p:txBody>
          <a:bodyPr/>
          <a:lstStyle/>
          <a:p>
            <a:r>
              <a:rPr lang="en-US" altLang="zh-CN"/>
              <a:t>Tests that a method throws a specific exception.</a:t>
            </a:r>
          </a:p>
          <a:p>
            <a:pPr marL="0" indent="0">
              <a:buNone/>
            </a:pPr>
            <a:r>
              <a:rPr lang="en-US" altLang="zh-CN"/>
              <a:t>Example:@Test
void testDivideByZero() {
    assertThrows(ArithmeticException.class, () -&gt; Calculator.divide(10, 0));
}</a:t>
            </a:r>
          </a:p>
          <a:p>
            <a:pPr marL="0" indent="0">
              <a:buNone/>
            </a:pPr>
            <a:endParaRPr lang="en-US"/>
          </a:p>
          <a:p>
            <a:pPr marL="0" indent="0">
              <a:buNone/>
            </a:pPr>
            <a:r>
              <a:rPr lang="en-US" altLang="zh-CN"/>
              <a:t>The testDivideByZero method tests if the divide method from the Calculator class correctly throws an ArithmeticException when dividing by zero. The assertThrows method ensures that the specified exception is thrown during the test.</a:t>
            </a:r>
            <a:endParaRPr lang="en-US"/>
          </a:p>
        </p:txBody>
      </p:sp>
    </p:spTree>
    <p:extLst>
      <p:ext uri="{BB962C8B-B14F-4D97-AF65-F5344CB8AC3E}">
        <p14:creationId xmlns:p14="http://schemas.microsoft.com/office/powerpoint/2010/main" val="549710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Junit Testing</vt:lpstr>
      <vt:lpstr>Unit testing:</vt:lpstr>
      <vt:lpstr>Unit Testing: </vt:lpstr>
      <vt:lpstr>Parameterized Testing:</vt:lpstr>
      <vt:lpstr>Parameterized testing:</vt:lpstr>
      <vt:lpstr>Timeout Testing:</vt:lpstr>
      <vt:lpstr>Timeout testing:</vt:lpstr>
      <vt:lpstr>Exception Testing:</vt:lpstr>
      <vt:lpstr>Exception testing:</vt:lpstr>
      <vt:lpstr>Mocking And Stubbing:</vt:lpstr>
      <vt:lpstr>PowerPoint Presentation</vt:lpstr>
      <vt:lpstr>Mocking and Stubbing: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 Testing</dc:title>
  <dc:creator>kalesamruddhi0@gmail.com</dc:creator>
  <cp:lastModifiedBy>kalesamruddhi0@gmail.com</cp:lastModifiedBy>
  <cp:revision>3</cp:revision>
  <dcterms:created xsi:type="dcterms:W3CDTF">2023-10-05T04:22:28Z</dcterms:created>
  <dcterms:modified xsi:type="dcterms:W3CDTF">2023-11-01T13:19:05Z</dcterms:modified>
</cp:coreProperties>
</file>