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66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5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5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7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6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B9858-53F4-FD9D-3466-7C396007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07690"/>
            <a:ext cx="9448800" cy="2320811"/>
          </a:xfrm>
        </p:spPr>
        <p:txBody>
          <a:bodyPr>
            <a:normAutofit fontScale="90000"/>
          </a:bodyPr>
          <a:lstStyle/>
          <a:p>
            <a:r>
              <a:rPr lang="en-IN" sz="6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JAXB (Java Architecture for XML Binding) and Its Features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DBF347-6DC3-D92B-822A-89A4097AE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Simplifying XML Data Handling in Java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96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13C35-E705-CB4F-E866-DA165E9F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Complex XML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350DE-C9D7-6D22-CBBC-F73974DE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is capable of handling complex XML structures, including elements, </a:t>
            </a:r>
            <a:r>
              <a:rPr lang="en-US" dirty="0" err="1"/>
              <a:t>ttributes</a:t>
            </a:r>
            <a:r>
              <a:rPr lang="en-US" dirty="0"/>
              <a:t>, and nested elements.</a:t>
            </a:r>
          </a:p>
          <a:p>
            <a:endParaRPr lang="en-US" dirty="0"/>
          </a:p>
          <a:p>
            <a:r>
              <a:rPr lang="en-US" dirty="0"/>
              <a:t>It accommodates XML documents with intricate hierarchies and data relationships.</a:t>
            </a:r>
          </a:p>
          <a:p>
            <a:endParaRPr lang="en-US" dirty="0"/>
          </a:p>
          <a:p>
            <a:r>
              <a:rPr lang="en-US" dirty="0"/>
              <a:t>Well-suited for diverse data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2AB10-F251-C93B-5025-C59736D6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Simplified XML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D735F-1A4A-0759-B24C-E83BD259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abstracts the complexities of XML parsing and manipulation.</a:t>
            </a:r>
          </a:p>
          <a:p>
            <a:endParaRPr lang="en-US" dirty="0"/>
          </a:p>
          <a:p>
            <a:r>
              <a:rPr lang="en-US" dirty="0"/>
              <a:t>Developers can work directly with Java objects, simplifying data access and modification.</a:t>
            </a:r>
          </a:p>
          <a:p>
            <a:endParaRPr lang="en-US" dirty="0"/>
          </a:p>
          <a:p>
            <a:r>
              <a:rPr lang="en-US" dirty="0"/>
              <a:t>Enhances code readability and maintainability.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70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82837-A00F-A729-B2FC-CAD30362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4333D-FCA6-7093-DF52-C6F00E94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JAXB finds application in various scenarios, including web services (JAX-WS), RESTful services (JAX-RS), and data interchange.</a:t>
            </a:r>
          </a:p>
          <a:p>
            <a:endParaRPr lang="en-IN" dirty="0"/>
          </a:p>
          <a:p>
            <a:r>
              <a:rPr lang="en-IN" dirty="0"/>
              <a:t>It promotes interoperability and data consistency in these contexts.</a:t>
            </a:r>
          </a:p>
          <a:p>
            <a:endParaRPr lang="en-IN" dirty="0"/>
          </a:p>
          <a:p>
            <a:r>
              <a:rPr lang="en-IN" dirty="0"/>
              <a:t>Seamlessly integrates with other Java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92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E5AD9-9952-872E-AB3B-CDFAFB4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JAXB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F41D4-4E03-0E2C-DA14-6E9B8B1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JAXB streamlines XML data handling in Java applications.</a:t>
            </a:r>
          </a:p>
          <a:p>
            <a:endParaRPr lang="en-IN" dirty="0"/>
          </a:p>
          <a:p>
            <a:r>
              <a:rPr lang="en-IN" dirty="0"/>
              <a:t>Bridges the gap between XML and Java objects.</a:t>
            </a:r>
          </a:p>
          <a:p>
            <a:endParaRPr lang="en-IN" dirty="0"/>
          </a:p>
          <a:p>
            <a:r>
              <a:rPr lang="en-IN" dirty="0"/>
              <a:t>Improves data interchange, code efficiency, and web service interoperability.</a:t>
            </a:r>
          </a:p>
          <a:p>
            <a:endParaRPr lang="en-IN" dirty="0"/>
          </a:p>
          <a:p>
            <a:r>
              <a:rPr lang="en-IN" dirty="0"/>
              <a:t>Encourages the adoption of JAXB for enhanced XML data management in Java.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1099" y="1485901"/>
            <a:ext cx="9858375" cy="35814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>
                <a:solidFill>
                  <a:srgbClr val="FF9933"/>
                </a:solidFill>
              </a:rPr>
              <a:t>Thank You!!</a:t>
            </a:r>
            <a:endParaRPr lang="en-US" sz="66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6CC1D-1074-4D82-6A3C-E7E460CC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4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JAXB?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39FA1-000E-9FC7-3120-3A350ECF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is an acronym for Java Architecture for XML Binding.</a:t>
            </a:r>
          </a:p>
          <a:p>
            <a:endParaRPr lang="en-US" dirty="0"/>
          </a:p>
          <a:p>
            <a:r>
              <a:rPr lang="en-US" dirty="0"/>
              <a:t>It simplifies the process of working with XML data in Java applications.</a:t>
            </a:r>
          </a:p>
          <a:p>
            <a:endParaRPr lang="en-US" dirty="0"/>
          </a:p>
          <a:p>
            <a:r>
              <a:rPr lang="en-US" dirty="0"/>
              <a:t>This technology enables the mapping of XML documents to Java objects</a:t>
            </a:r>
          </a:p>
          <a:p>
            <a:pPr marL="0" indent="0">
              <a:buNone/>
            </a:pPr>
            <a:r>
              <a:rPr lang="en-US" dirty="0"/>
              <a:t>   and vice versa.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objective of JAXB is to eliminate the need for low-level XML parsing.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8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3DE81-7261-6A91-91FB-655E744F6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86788F-5166-2401-4EB5-8D46BA1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46035"/>
          </a:xfrm>
        </p:spPr>
        <p:txBody>
          <a:bodyPr>
            <a:normAutofit/>
          </a:bodyPr>
          <a:lstStyle/>
          <a:p>
            <a:r>
              <a:rPr lang="en-US" dirty="0" smtClean="0"/>
              <a:t>1)</a:t>
            </a:r>
            <a:r>
              <a:rPr lang="en-US" dirty="0"/>
              <a:t> </a:t>
            </a:r>
            <a:r>
              <a:rPr lang="en-US" dirty="0" smtClean="0"/>
              <a:t>Annotation Support</a:t>
            </a:r>
          </a:p>
          <a:p>
            <a:r>
              <a:rPr lang="en-US" dirty="0" smtClean="0"/>
              <a:t>2)Marshalling</a:t>
            </a:r>
          </a:p>
        </p:txBody>
      </p:sp>
    </p:spTree>
    <p:extLst>
      <p:ext uri="{BB962C8B-B14F-4D97-AF65-F5344CB8AC3E}">
        <p14:creationId xmlns:p14="http://schemas.microsoft.com/office/powerpoint/2010/main" val="27076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uses annotations to indicate the central elements. Some Basics JAXB Annotations which can be used in your java class for JAXB operations are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       a</a:t>
            </a:r>
            <a:r>
              <a:rPr lang="en-US" sz="1800" dirty="0" smtClean="0"/>
              <a:t>) </a:t>
            </a:r>
            <a:r>
              <a:rPr lang="en-US" sz="1800" b="1" dirty="0"/>
              <a:t>@</a:t>
            </a:r>
            <a:r>
              <a:rPr lang="en-US" sz="1800" b="1" dirty="0" err="1" smtClean="0"/>
              <a:t>XmlRootElement</a:t>
            </a:r>
            <a:r>
              <a:rPr lang="en-US" sz="1800" b="1" dirty="0" smtClean="0"/>
              <a:t> : </a:t>
            </a:r>
            <a:r>
              <a:rPr lang="en-US" sz="1600" dirty="0"/>
              <a:t>Must require annotation for the Object to be used in JAXB. </a:t>
            </a:r>
            <a:r>
              <a:rPr lang="en-US" sz="1600" dirty="0" smtClean="0"/>
              <a:t>It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defines the </a:t>
            </a:r>
            <a:r>
              <a:rPr lang="en-US" sz="1600" dirty="0"/>
              <a:t>root element for the XML content.</a:t>
            </a:r>
            <a:r>
              <a:rPr lang="en-US" sz="1600" b="1" dirty="0" smtClean="0"/>
              <a:t> </a:t>
            </a:r>
          </a:p>
          <a:p>
            <a:pPr marL="0" indent="0" defTabSz="13716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b)</a:t>
            </a:r>
            <a:r>
              <a:rPr lang="en-US" sz="2000" b="1" dirty="0"/>
              <a:t> </a:t>
            </a:r>
            <a:r>
              <a:rPr lang="en-US" sz="1800" b="1" dirty="0"/>
              <a:t>@</a:t>
            </a:r>
            <a:r>
              <a:rPr lang="en-US" sz="1800" b="1" dirty="0" err="1" smtClean="0"/>
              <a:t>XmlType</a:t>
            </a:r>
            <a:r>
              <a:rPr lang="en-US" sz="1800" b="1" dirty="0" smtClean="0"/>
              <a:t> 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1600" dirty="0"/>
              <a:t>It maps the class to the XML schema type. This is optional. We use </a:t>
            </a:r>
            <a:r>
              <a:rPr lang="en-US" sz="1600" dirty="0" smtClean="0"/>
              <a:t>        @</a:t>
            </a:r>
            <a:r>
              <a:rPr lang="en-US" sz="1600" dirty="0" err="1"/>
              <a:t>XmlType</a:t>
            </a:r>
            <a:r>
              <a:rPr lang="en-US" sz="1600" dirty="0"/>
              <a:t> (</a:t>
            </a:r>
            <a:r>
              <a:rPr lang="en-US" sz="1600" dirty="0" err="1"/>
              <a:t>propOrder</a:t>
            </a:r>
            <a:r>
              <a:rPr lang="en-US" sz="1600" dirty="0"/>
              <a:t> = {“list of attributes in order”}) annotation to define Specific order of elements in XML file</a:t>
            </a:r>
            <a:r>
              <a:rPr lang="en-US" sz="1600" dirty="0" smtClean="0"/>
              <a:t>.</a:t>
            </a:r>
            <a:endParaRPr lang="en-US" sz="1800" dirty="0" smtClean="0"/>
          </a:p>
          <a:p>
            <a:pPr marL="0" indent="0" defTabSz="13716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c)</a:t>
            </a:r>
            <a:r>
              <a:rPr lang="en-US" sz="1800" b="1" dirty="0"/>
              <a:t> @</a:t>
            </a:r>
            <a:r>
              <a:rPr lang="en-US" sz="1800" b="1" dirty="0" err="1" smtClean="0"/>
              <a:t>XmlTransient</a:t>
            </a:r>
            <a:r>
              <a:rPr lang="en-US" sz="1800" b="1" dirty="0" smtClean="0"/>
              <a:t>: </a:t>
            </a:r>
            <a:r>
              <a:rPr lang="en-US" sz="1600" dirty="0"/>
              <a:t>To exclude a object from being mapped as part of the inheritance hierarchy you simply need to annotate it with @</a:t>
            </a:r>
            <a:r>
              <a:rPr lang="en-US" sz="1600" dirty="0" err="1"/>
              <a:t>XmlTransient</a:t>
            </a:r>
            <a:r>
              <a:rPr lang="en-US" sz="1600" dirty="0" smtClean="0"/>
              <a:t>.</a:t>
            </a:r>
          </a:p>
          <a:p>
            <a:pPr marL="0" indent="0" defTabSz="13716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d</a:t>
            </a:r>
            <a:r>
              <a:rPr lang="en-US" sz="1800" dirty="0" smtClean="0"/>
              <a:t>)</a:t>
            </a:r>
            <a:r>
              <a:rPr lang="en-US" sz="1800" b="1" dirty="0"/>
              <a:t> @</a:t>
            </a:r>
            <a:r>
              <a:rPr lang="en-US" sz="1800" b="1" dirty="0" err="1" smtClean="0"/>
              <a:t>XmlAttribute</a:t>
            </a:r>
            <a:r>
              <a:rPr lang="en-US" sz="1800" b="1" dirty="0" smtClean="0"/>
              <a:t>: </a:t>
            </a:r>
            <a:r>
              <a:rPr lang="en-US" sz="1600" dirty="0"/>
              <a:t>This will create the Object property as attribute</a:t>
            </a:r>
            <a:r>
              <a:rPr lang="en-US" sz="1600" dirty="0" smtClean="0"/>
              <a:t>.</a:t>
            </a:r>
          </a:p>
          <a:p>
            <a:pPr marL="0" indent="0" defTabSz="13716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e)</a:t>
            </a:r>
            <a:r>
              <a:rPr lang="en-US" sz="1600" b="1" dirty="0"/>
              <a:t> </a:t>
            </a:r>
            <a:r>
              <a:rPr lang="en-US" sz="1800" b="1" dirty="0"/>
              <a:t>@</a:t>
            </a:r>
            <a:r>
              <a:rPr lang="en-US" sz="1800" b="1" dirty="0" err="1" smtClean="0"/>
              <a:t>XmlElement</a:t>
            </a:r>
            <a:r>
              <a:rPr lang="en-US" sz="1800" b="1" dirty="0" smtClean="0"/>
              <a:t> :</a:t>
            </a:r>
            <a:r>
              <a:rPr lang="en-US" sz="1800" dirty="0"/>
              <a:t> </a:t>
            </a:r>
            <a:r>
              <a:rPr lang="en-US" sz="1600" dirty="0"/>
              <a:t>It is used to define element in XML </a:t>
            </a:r>
            <a:r>
              <a:rPr lang="en-US" sz="1600" dirty="0" err="1"/>
              <a:t>file.You</a:t>
            </a:r>
            <a:r>
              <a:rPr lang="en-US" sz="1600" dirty="0"/>
              <a:t> can use @</a:t>
            </a:r>
            <a:r>
              <a:rPr lang="en-US" sz="1600" dirty="0" err="1"/>
              <a:t>XmlElement</a:t>
            </a:r>
            <a:r>
              <a:rPr lang="en-US" sz="1600" dirty="0"/>
              <a:t>(name = “Age”) if you want to give a specific name to that element.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25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/>
              <a:t>Below is the step by step algorithm for converting Java Objects to XML(Marshalling):</a:t>
            </a:r>
          </a:p>
          <a:p>
            <a:pPr fontAlgn="base"/>
            <a:r>
              <a:rPr lang="en-US" sz="1800" dirty="0"/>
              <a:t>First Create Java Objects to be Marshalled.</a:t>
            </a:r>
          </a:p>
          <a:p>
            <a:pPr fontAlgn="base"/>
            <a:r>
              <a:rPr lang="en-US" sz="1800" dirty="0"/>
              <a:t>Create </a:t>
            </a:r>
            <a:r>
              <a:rPr lang="en-US" sz="1800" dirty="0" err="1"/>
              <a:t>JAXBContext</a:t>
            </a:r>
            <a:r>
              <a:rPr lang="en-US" sz="1800" dirty="0"/>
              <a:t> Object and initializing </a:t>
            </a:r>
            <a:r>
              <a:rPr lang="en-US" sz="1800" dirty="0" err="1"/>
              <a:t>Marshaller</a:t>
            </a:r>
            <a:r>
              <a:rPr lang="en-US" sz="1800" dirty="0"/>
              <a:t> Object.</a:t>
            </a:r>
          </a:p>
          <a:p>
            <a:pPr fontAlgn="base"/>
            <a:r>
              <a:rPr lang="en-US" sz="1800" dirty="0"/>
              <a:t>To get the formatted xml output one can set JAXB_FORMATTTED_OUTPUT to True(this Step is optional).</a:t>
            </a:r>
          </a:p>
          <a:p>
            <a:pPr fontAlgn="base"/>
            <a:r>
              <a:rPr lang="en-US" sz="1800" dirty="0"/>
              <a:t>Create xml file object by providing location of file as parameter to File Class</a:t>
            </a:r>
          </a:p>
          <a:p>
            <a:pPr fontAlgn="base"/>
            <a:r>
              <a:rPr lang="en-US" sz="1800" dirty="0"/>
              <a:t>Call marshal method on </a:t>
            </a:r>
            <a:r>
              <a:rPr lang="en-US" sz="1800" dirty="0" err="1"/>
              <a:t>Marshaller</a:t>
            </a:r>
            <a:r>
              <a:rPr lang="en-US" sz="1800" dirty="0"/>
              <a:t> Object and pass created XML File object to marshal method.</a:t>
            </a:r>
          </a:p>
          <a:p>
            <a:pPr fontAlgn="base"/>
            <a:r>
              <a:rPr lang="en-US" sz="1800" dirty="0"/>
              <a:t>Now the </a:t>
            </a:r>
            <a:r>
              <a:rPr lang="en-US" sz="1800" dirty="0" err="1"/>
              <a:t>XMl</a:t>
            </a:r>
            <a:r>
              <a:rPr lang="en-US" sz="1800" dirty="0"/>
              <a:t> file is created.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103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637C1-CDDF-4BC6-3590-2C761E3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kern="0" dirty="0">
                <a:effectLst/>
                <a:ea typeface="Times New Roman" panose="02020603050405020304" pitchFamily="18" charset="0"/>
              </a:rPr>
              <a:t>XML to Java Object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58F5D-39E5-1DBA-FBBA-1818E3C2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JAXB facilitates the conversion of XML schemas (XSD) into Java classes.</a:t>
            </a:r>
          </a:p>
          <a:p>
            <a:endParaRPr lang="en-IN" dirty="0"/>
          </a:p>
          <a:p>
            <a:r>
              <a:rPr lang="en-IN" dirty="0"/>
              <a:t>Developers can use the "</a:t>
            </a:r>
            <a:r>
              <a:rPr lang="en-IN" dirty="0" err="1"/>
              <a:t>xjc</a:t>
            </a:r>
            <a:r>
              <a:rPr lang="en-IN" dirty="0"/>
              <a:t>" tool (XSD to Java Compiler) to generate Java classes from XML schemas.</a:t>
            </a:r>
          </a:p>
          <a:p>
            <a:endParaRPr lang="en-IN" dirty="0"/>
          </a:p>
          <a:p>
            <a:r>
              <a:rPr lang="en-IN" dirty="0"/>
              <a:t>This approach allows XML data to be automatically transformed into corresponding Java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49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6F4AB-A26B-9A6F-139B-B0830BF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 to XML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B8A94-8204-1764-5E91-7B18080A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also supports the reverse process: converting Java objects into XML data.</a:t>
            </a:r>
          </a:p>
          <a:p>
            <a:endParaRPr lang="en-US" dirty="0"/>
          </a:p>
          <a:p>
            <a:r>
              <a:rPr lang="en-US" dirty="0"/>
              <a:t>This is achieved through the marshalling process, where Java objects are serialized into XML format.</a:t>
            </a:r>
          </a:p>
          <a:p>
            <a:endParaRPr lang="en-US" dirty="0"/>
          </a:p>
          <a:p>
            <a:r>
              <a:rPr lang="en-US" dirty="0"/>
              <a:t>The XML representation mirrors the structure defined by the XML schema.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5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CB233-EFD3-E07E-E618-2A6764DD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kern="0" dirty="0">
                <a:effectLst/>
                <a:ea typeface="Times New Roman" panose="02020603050405020304" pitchFamily="18" charset="0"/>
              </a:rPr>
              <a:t>Customization with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1FA51-27EA-A881-3C59-E09B250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provides a set of annotations to customize the mapping between XML and Java.</a:t>
            </a:r>
          </a:p>
          <a:p>
            <a:endParaRPr lang="en-US" dirty="0"/>
          </a:p>
          <a:p>
            <a:r>
              <a:rPr lang="en-US" dirty="0"/>
              <a:t>Common annotations include "@</a:t>
            </a:r>
            <a:r>
              <a:rPr lang="en-US" dirty="0" err="1"/>
              <a:t>XmlElement</a:t>
            </a:r>
            <a:r>
              <a:rPr lang="en-US" dirty="0"/>
              <a:t>," "@</a:t>
            </a:r>
            <a:r>
              <a:rPr lang="en-US" dirty="0" err="1"/>
              <a:t>XmlAttribute</a:t>
            </a:r>
            <a:r>
              <a:rPr lang="en-US" dirty="0"/>
              <a:t>," and "@</a:t>
            </a:r>
            <a:r>
              <a:rPr lang="en-US" dirty="0" err="1"/>
              <a:t>XmlRootElement</a:t>
            </a:r>
            <a:r>
              <a:rPr lang="en-US" dirty="0"/>
              <a:t>.“</a:t>
            </a:r>
          </a:p>
          <a:p>
            <a:endParaRPr lang="en-US" dirty="0"/>
          </a:p>
          <a:p>
            <a:r>
              <a:rPr lang="en-US" dirty="0"/>
              <a:t>These annotations offer fine-grained control over how Java objects are represented in XML.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8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D852E-4BBB-C4C0-5FD0-89CF7777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Automatic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FB3D4-ADEC-5D6B-A1CC-086F2E2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JAXB performs automatic validation during unmarshalling (XML to Java).</a:t>
            </a:r>
          </a:p>
          <a:p>
            <a:endParaRPr lang="en-US" dirty="0"/>
          </a:p>
          <a:p>
            <a:r>
              <a:rPr lang="en-US" dirty="0"/>
              <a:t>This validation checks if the incoming XML data conforms to the constraints defined in the associated XML schema.</a:t>
            </a:r>
          </a:p>
          <a:p>
            <a:endParaRPr lang="en-US" dirty="0"/>
          </a:p>
          <a:p>
            <a:r>
              <a:rPr lang="en-US" dirty="0"/>
              <a:t>Ensures data integrity and adherence to 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44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</TotalTime>
  <Words>694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Vapor Trail</vt:lpstr>
      <vt:lpstr>JAXB (Java Architecture for XML Binding) and Its Features</vt:lpstr>
      <vt:lpstr>What is JAXB?</vt:lpstr>
      <vt:lpstr>Features</vt:lpstr>
      <vt:lpstr>Annotation </vt:lpstr>
      <vt:lpstr>Marshalling</vt:lpstr>
      <vt:lpstr>XML to Java Object Binding</vt:lpstr>
      <vt:lpstr>Java Object to XML Binding</vt:lpstr>
      <vt:lpstr>Customization with Annotations</vt:lpstr>
      <vt:lpstr>Automatic Validation</vt:lpstr>
      <vt:lpstr>Handling Complex XML Structures</vt:lpstr>
      <vt:lpstr>Simplified XML Handling</vt:lpstr>
      <vt:lpstr>Use Cases and Integration</vt:lpstr>
      <vt:lpstr>Benefits of JAXB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JAXB (Java Architecture for XML Binding) and Its Features</dc:title>
  <dc:creator>Vaibhav Gangasagar</dc:creator>
  <cp:lastModifiedBy>lenovo</cp:lastModifiedBy>
  <cp:revision>7</cp:revision>
  <dcterms:created xsi:type="dcterms:W3CDTF">2023-10-03T15:31:50Z</dcterms:created>
  <dcterms:modified xsi:type="dcterms:W3CDTF">2023-10-03T17:31:49Z</dcterms:modified>
</cp:coreProperties>
</file>