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0" r:id="rId4"/>
    <p:sldId id="261" r:id="rId5"/>
    <p:sldId id="262" r:id="rId6"/>
    <p:sldId id="263" r:id="rId7"/>
    <p:sldId id="264" r:id="rId8"/>
    <p:sldId id="265" r:id="rId9"/>
    <p:sldId id="266"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92286A-46EC-4D46-9667-67D678535D5D}" v="12" dt="2023-09-28T16:43:51.2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F39A4-312F-42DB-86BE-5725140E8ED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45E6A14-7843-4CC5-9844-ECB51830EF2C}">
      <dgm:prSet/>
      <dgm:spPr/>
      <dgm:t>
        <a:bodyPr/>
        <a:lstStyle/>
        <a:p>
          <a:r>
            <a:rPr lang="en-US" b="1" i="0"/>
            <a:t>Build Life Cycles, Phases, and Goals: </a:t>
          </a:r>
          <a:r>
            <a:rPr lang="en-US" b="0" i="0"/>
            <a:t>A build life cycle consists of a sequence of build phases, and each build phase consists of a sequence of goals. Maven command is the name of a build lifecycle, phase, or goal. If a lifecycle is requested executed by giving the maven command, all build phases in that life cycle are executed also. If a build phase is requested executed, all build phases before it in the defined sequence are executed too.	</a:t>
          </a:r>
          <a:endParaRPr lang="en-US"/>
        </a:p>
      </dgm:t>
    </dgm:pt>
    <dgm:pt modelId="{565624A7-DE0C-44C8-A01C-32928E671811}" type="parTrans" cxnId="{0F8060B7-A0EC-4E92-8CEF-AFFFB41CA333}">
      <dgm:prSet/>
      <dgm:spPr/>
      <dgm:t>
        <a:bodyPr/>
        <a:lstStyle/>
        <a:p>
          <a:endParaRPr lang="en-US"/>
        </a:p>
      </dgm:t>
    </dgm:pt>
    <dgm:pt modelId="{15863D93-D657-4410-9595-B2B7C926BDAE}" type="sibTrans" cxnId="{0F8060B7-A0EC-4E92-8CEF-AFFFB41CA333}">
      <dgm:prSet/>
      <dgm:spPr/>
      <dgm:t>
        <a:bodyPr/>
        <a:lstStyle/>
        <a:p>
          <a:endParaRPr lang="en-US"/>
        </a:p>
      </dgm:t>
    </dgm:pt>
    <dgm:pt modelId="{3BA53CD8-011C-4BD0-86C3-77568433DB61}">
      <dgm:prSet/>
      <dgm:spPr/>
      <dgm:t>
        <a:bodyPr/>
        <a:lstStyle/>
        <a:p>
          <a:r>
            <a:rPr lang="en-US" b="1" i="0"/>
            <a:t>Build Profiles: </a:t>
          </a:r>
          <a:r>
            <a:rPr lang="en-US" b="0" i="0"/>
            <a:t>Build profiles a set of configuration values that allows you to build your project using different configurations. For example, you may need to build your project for your local computer, for development and test. To enable different builds you can add different build profiles to your POM files using its profiles elements which are triggered in a variety of ways.				</a:t>
          </a:r>
          <a:endParaRPr lang="en-US"/>
        </a:p>
      </dgm:t>
    </dgm:pt>
    <dgm:pt modelId="{3A7FA851-ADBF-4BC7-8E14-53AED9BD04D6}" type="parTrans" cxnId="{E6232D63-6F45-4B16-8393-A445DE468D35}">
      <dgm:prSet/>
      <dgm:spPr/>
      <dgm:t>
        <a:bodyPr/>
        <a:lstStyle/>
        <a:p>
          <a:endParaRPr lang="en-US"/>
        </a:p>
      </dgm:t>
    </dgm:pt>
    <dgm:pt modelId="{3D0AA607-603E-4869-9D83-3AFC06C3EE17}" type="sibTrans" cxnId="{E6232D63-6F45-4B16-8393-A445DE468D35}">
      <dgm:prSet/>
      <dgm:spPr/>
      <dgm:t>
        <a:bodyPr/>
        <a:lstStyle/>
        <a:p>
          <a:endParaRPr lang="en-US"/>
        </a:p>
      </dgm:t>
    </dgm:pt>
    <dgm:pt modelId="{41943827-672E-477D-B875-2A18D13FE1C2}">
      <dgm:prSet/>
      <dgm:spPr/>
      <dgm:t>
        <a:bodyPr/>
        <a:lstStyle/>
        <a:p>
          <a:r>
            <a:rPr lang="en-US" b="1" i="0"/>
            <a:t>Build Plugins: </a:t>
          </a:r>
          <a:r>
            <a:rPr lang="en-US" b="0" i="0"/>
            <a:t>Build plugins are used to perform a specific goal. you can add a plugin to the POM file. Maven has some standard plugins you can use, and you can also implement your own in Java.</a:t>
          </a:r>
          <a:endParaRPr lang="en-US"/>
        </a:p>
      </dgm:t>
    </dgm:pt>
    <dgm:pt modelId="{F6A04765-A168-40A2-A145-A3CCBAA9A309}" type="parTrans" cxnId="{B299A80C-8994-4279-8CAF-61A9FD7F6C76}">
      <dgm:prSet/>
      <dgm:spPr/>
      <dgm:t>
        <a:bodyPr/>
        <a:lstStyle/>
        <a:p>
          <a:endParaRPr lang="en-US"/>
        </a:p>
      </dgm:t>
    </dgm:pt>
    <dgm:pt modelId="{41410F36-96AD-4A86-9BC0-73B3DA0D7C52}" type="sibTrans" cxnId="{B299A80C-8994-4279-8CAF-61A9FD7F6C76}">
      <dgm:prSet/>
      <dgm:spPr/>
      <dgm:t>
        <a:bodyPr/>
        <a:lstStyle/>
        <a:p>
          <a:endParaRPr lang="en-US"/>
        </a:p>
      </dgm:t>
    </dgm:pt>
    <dgm:pt modelId="{15F27D54-1A97-4925-B600-60C0C0EA43A8}" type="pres">
      <dgm:prSet presAssocID="{2FFF39A4-312F-42DB-86BE-5725140E8ED1}" presName="vert0" presStyleCnt="0">
        <dgm:presLayoutVars>
          <dgm:dir/>
          <dgm:animOne val="branch"/>
          <dgm:animLvl val="lvl"/>
        </dgm:presLayoutVars>
      </dgm:prSet>
      <dgm:spPr/>
    </dgm:pt>
    <dgm:pt modelId="{C395318F-8C40-48C2-BF97-519D8B0F43A3}" type="pres">
      <dgm:prSet presAssocID="{045E6A14-7843-4CC5-9844-ECB51830EF2C}" presName="thickLine" presStyleLbl="alignNode1" presStyleIdx="0" presStyleCnt="3"/>
      <dgm:spPr/>
    </dgm:pt>
    <dgm:pt modelId="{0CBFB68B-7AA7-4E85-ABA6-291A2C016796}" type="pres">
      <dgm:prSet presAssocID="{045E6A14-7843-4CC5-9844-ECB51830EF2C}" presName="horz1" presStyleCnt="0"/>
      <dgm:spPr/>
    </dgm:pt>
    <dgm:pt modelId="{88821432-5815-4853-9FAF-D18180E8B075}" type="pres">
      <dgm:prSet presAssocID="{045E6A14-7843-4CC5-9844-ECB51830EF2C}" presName="tx1" presStyleLbl="revTx" presStyleIdx="0" presStyleCnt="3"/>
      <dgm:spPr/>
    </dgm:pt>
    <dgm:pt modelId="{0336688D-5CF5-4CBF-8E1E-F8EDF7B9C3B0}" type="pres">
      <dgm:prSet presAssocID="{045E6A14-7843-4CC5-9844-ECB51830EF2C}" presName="vert1" presStyleCnt="0"/>
      <dgm:spPr/>
    </dgm:pt>
    <dgm:pt modelId="{0F3722AF-86A9-4659-A10B-FEE662C2D3BF}" type="pres">
      <dgm:prSet presAssocID="{3BA53CD8-011C-4BD0-86C3-77568433DB61}" presName="thickLine" presStyleLbl="alignNode1" presStyleIdx="1" presStyleCnt="3"/>
      <dgm:spPr/>
    </dgm:pt>
    <dgm:pt modelId="{5794322A-FFC2-4B67-A128-731A03EA5D40}" type="pres">
      <dgm:prSet presAssocID="{3BA53CD8-011C-4BD0-86C3-77568433DB61}" presName="horz1" presStyleCnt="0"/>
      <dgm:spPr/>
    </dgm:pt>
    <dgm:pt modelId="{453F13EB-433D-41BA-917F-3FFA806EFDF3}" type="pres">
      <dgm:prSet presAssocID="{3BA53CD8-011C-4BD0-86C3-77568433DB61}" presName="tx1" presStyleLbl="revTx" presStyleIdx="1" presStyleCnt="3"/>
      <dgm:spPr/>
    </dgm:pt>
    <dgm:pt modelId="{37BDC963-505F-4A26-8B6A-33F5569BEFA2}" type="pres">
      <dgm:prSet presAssocID="{3BA53CD8-011C-4BD0-86C3-77568433DB61}" presName="vert1" presStyleCnt="0"/>
      <dgm:spPr/>
    </dgm:pt>
    <dgm:pt modelId="{88097FBF-66C5-4ACD-BAB7-BCC0FC37A262}" type="pres">
      <dgm:prSet presAssocID="{41943827-672E-477D-B875-2A18D13FE1C2}" presName="thickLine" presStyleLbl="alignNode1" presStyleIdx="2" presStyleCnt="3"/>
      <dgm:spPr/>
    </dgm:pt>
    <dgm:pt modelId="{DB5BDC67-B334-432D-8328-4BDF98F9958B}" type="pres">
      <dgm:prSet presAssocID="{41943827-672E-477D-B875-2A18D13FE1C2}" presName="horz1" presStyleCnt="0"/>
      <dgm:spPr/>
    </dgm:pt>
    <dgm:pt modelId="{54B22519-4F3C-4A93-80FC-7346B3E282DC}" type="pres">
      <dgm:prSet presAssocID="{41943827-672E-477D-B875-2A18D13FE1C2}" presName="tx1" presStyleLbl="revTx" presStyleIdx="2" presStyleCnt="3"/>
      <dgm:spPr/>
    </dgm:pt>
    <dgm:pt modelId="{7D37DBF0-F2D9-4047-9CFC-535754E3B0CA}" type="pres">
      <dgm:prSet presAssocID="{41943827-672E-477D-B875-2A18D13FE1C2}" presName="vert1" presStyleCnt="0"/>
      <dgm:spPr/>
    </dgm:pt>
  </dgm:ptLst>
  <dgm:cxnLst>
    <dgm:cxn modelId="{51D36A07-C8AF-42A5-B639-91322B2D6D91}" type="presOf" srcId="{41943827-672E-477D-B875-2A18D13FE1C2}" destId="{54B22519-4F3C-4A93-80FC-7346B3E282DC}" srcOrd="0" destOrd="0" presId="urn:microsoft.com/office/officeart/2008/layout/LinedList"/>
    <dgm:cxn modelId="{B299A80C-8994-4279-8CAF-61A9FD7F6C76}" srcId="{2FFF39A4-312F-42DB-86BE-5725140E8ED1}" destId="{41943827-672E-477D-B875-2A18D13FE1C2}" srcOrd="2" destOrd="0" parTransId="{F6A04765-A168-40A2-A145-A3CCBAA9A309}" sibTransId="{41410F36-96AD-4A86-9BC0-73B3DA0D7C52}"/>
    <dgm:cxn modelId="{16EB330D-0195-47AC-B0A1-1D9704E5C2B9}" type="presOf" srcId="{045E6A14-7843-4CC5-9844-ECB51830EF2C}" destId="{88821432-5815-4853-9FAF-D18180E8B075}" srcOrd="0" destOrd="0" presId="urn:microsoft.com/office/officeart/2008/layout/LinedList"/>
    <dgm:cxn modelId="{22654B26-3820-43AA-B3BD-7147464DC749}" type="presOf" srcId="{3BA53CD8-011C-4BD0-86C3-77568433DB61}" destId="{453F13EB-433D-41BA-917F-3FFA806EFDF3}" srcOrd="0" destOrd="0" presId="urn:microsoft.com/office/officeart/2008/layout/LinedList"/>
    <dgm:cxn modelId="{E6232D63-6F45-4B16-8393-A445DE468D35}" srcId="{2FFF39A4-312F-42DB-86BE-5725140E8ED1}" destId="{3BA53CD8-011C-4BD0-86C3-77568433DB61}" srcOrd="1" destOrd="0" parTransId="{3A7FA851-ADBF-4BC7-8E14-53AED9BD04D6}" sibTransId="{3D0AA607-603E-4869-9D83-3AFC06C3EE17}"/>
    <dgm:cxn modelId="{18808972-2BB6-43E4-966A-36782029097C}" type="presOf" srcId="{2FFF39A4-312F-42DB-86BE-5725140E8ED1}" destId="{15F27D54-1A97-4925-B600-60C0C0EA43A8}" srcOrd="0" destOrd="0" presId="urn:microsoft.com/office/officeart/2008/layout/LinedList"/>
    <dgm:cxn modelId="{0F8060B7-A0EC-4E92-8CEF-AFFFB41CA333}" srcId="{2FFF39A4-312F-42DB-86BE-5725140E8ED1}" destId="{045E6A14-7843-4CC5-9844-ECB51830EF2C}" srcOrd="0" destOrd="0" parTransId="{565624A7-DE0C-44C8-A01C-32928E671811}" sibTransId="{15863D93-D657-4410-9595-B2B7C926BDAE}"/>
    <dgm:cxn modelId="{C421A732-1676-4F6D-A85B-06980C880F2E}" type="presParOf" srcId="{15F27D54-1A97-4925-B600-60C0C0EA43A8}" destId="{C395318F-8C40-48C2-BF97-519D8B0F43A3}" srcOrd="0" destOrd="0" presId="urn:microsoft.com/office/officeart/2008/layout/LinedList"/>
    <dgm:cxn modelId="{C7EACBAB-F301-4F04-9A5E-BC62AEDA69B2}" type="presParOf" srcId="{15F27D54-1A97-4925-B600-60C0C0EA43A8}" destId="{0CBFB68B-7AA7-4E85-ABA6-291A2C016796}" srcOrd="1" destOrd="0" presId="urn:microsoft.com/office/officeart/2008/layout/LinedList"/>
    <dgm:cxn modelId="{1450D46C-86EE-4BEB-A2CB-237A2856EC02}" type="presParOf" srcId="{0CBFB68B-7AA7-4E85-ABA6-291A2C016796}" destId="{88821432-5815-4853-9FAF-D18180E8B075}" srcOrd="0" destOrd="0" presId="urn:microsoft.com/office/officeart/2008/layout/LinedList"/>
    <dgm:cxn modelId="{13EEFD0A-2D14-427E-9678-E241EEE66141}" type="presParOf" srcId="{0CBFB68B-7AA7-4E85-ABA6-291A2C016796}" destId="{0336688D-5CF5-4CBF-8E1E-F8EDF7B9C3B0}" srcOrd="1" destOrd="0" presId="urn:microsoft.com/office/officeart/2008/layout/LinedList"/>
    <dgm:cxn modelId="{76460240-0F30-4C6E-A59D-49EDCDCAC5CC}" type="presParOf" srcId="{15F27D54-1A97-4925-B600-60C0C0EA43A8}" destId="{0F3722AF-86A9-4659-A10B-FEE662C2D3BF}" srcOrd="2" destOrd="0" presId="urn:microsoft.com/office/officeart/2008/layout/LinedList"/>
    <dgm:cxn modelId="{5A8FCE39-FFFF-44D3-93C0-92FB0D08B7F4}" type="presParOf" srcId="{15F27D54-1A97-4925-B600-60C0C0EA43A8}" destId="{5794322A-FFC2-4B67-A128-731A03EA5D40}" srcOrd="3" destOrd="0" presId="urn:microsoft.com/office/officeart/2008/layout/LinedList"/>
    <dgm:cxn modelId="{2CCB32CB-061B-432B-989C-76BE3382F0D6}" type="presParOf" srcId="{5794322A-FFC2-4B67-A128-731A03EA5D40}" destId="{453F13EB-433D-41BA-917F-3FFA806EFDF3}" srcOrd="0" destOrd="0" presId="urn:microsoft.com/office/officeart/2008/layout/LinedList"/>
    <dgm:cxn modelId="{C5CBF9FE-0330-4D70-BE01-719CCCF3113A}" type="presParOf" srcId="{5794322A-FFC2-4B67-A128-731A03EA5D40}" destId="{37BDC963-505F-4A26-8B6A-33F5569BEFA2}" srcOrd="1" destOrd="0" presId="urn:microsoft.com/office/officeart/2008/layout/LinedList"/>
    <dgm:cxn modelId="{7D3138A1-362F-4F05-8702-27EF345F79D1}" type="presParOf" srcId="{15F27D54-1A97-4925-B600-60C0C0EA43A8}" destId="{88097FBF-66C5-4ACD-BAB7-BCC0FC37A262}" srcOrd="4" destOrd="0" presId="urn:microsoft.com/office/officeart/2008/layout/LinedList"/>
    <dgm:cxn modelId="{245A3A58-B007-4011-9774-03E70606CB21}" type="presParOf" srcId="{15F27D54-1A97-4925-B600-60C0C0EA43A8}" destId="{DB5BDC67-B334-432D-8328-4BDF98F9958B}" srcOrd="5" destOrd="0" presId="urn:microsoft.com/office/officeart/2008/layout/LinedList"/>
    <dgm:cxn modelId="{58ED8710-E128-473A-9210-6FB1951A7A52}" type="presParOf" srcId="{DB5BDC67-B334-432D-8328-4BDF98F9958B}" destId="{54B22519-4F3C-4A93-80FC-7346B3E282DC}" srcOrd="0" destOrd="0" presId="urn:microsoft.com/office/officeart/2008/layout/LinedList"/>
    <dgm:cxn modelId="{C1F57A4B-CF46-4211-A6F5-707BE360D394}" type="presParOf" srcId="{DB5BDC67-B334-432D-8328-4BDF98F9958B}" destId="{7D37DBF0-F2D9-4047-9CFC-535754E3B0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5318F-8C40-48C2-BF97-519D8B0F43A3}">
      <dsp:nvSpPr>
        <dsp:cNvPr id="0" name=""/>
        <dsp:cNvSpPr/>
      </dsp:nvSpPr>
      <dsp:spPr>
        <a:xfrm>
          <a:off x="0" y="2449"/>
          <a:ext cx="940525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821432-5815-4853-9FAF-D18180E8B075}">
      <dsp:nvSpPr>
        <dsp:cNvPr id="0" name=""/>
        <dsp:cNvSpPr/>
      </dsp:nvSpPr>
      <dsp:spPr>
        <a:xfrm>
          <a:off x="0" y="2449"/>
          <a:ext cx="9405258" cy="1670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a:t>Build Life Cycles, Phases, and Goals: </a:t>
          </a:r>
          <a:r>
            <a:rPr lang="en-US" sz="1800" b="0" i="0" kern="1200"/>
            <a:t>A build life cycle consists of a sequence of build phases, and each build phase consists of a sequence of goals. Maven command is the name of a build lifecycle, phase, or goal. If a lifecycle is requested executed by giving the maven command, all build phases in that life cycle are executed also. If a build phase is requested executed, all build phases before it in the defined sequence are executed too.	</a:t>
          </a:r>
          <a:endParaRPr lang="en-US" sz="1800" kern="1200"/>
        </a:p>
      </dsp:txBody>
      <dsp:txXfrm>
        <a:off x="0" y="2449"/>
        <a:ext cx="9405258" cy="1670619"/>
      </dsp:txXfrm>
    </dsp:sp>
    <dsp:sp modelId="{0F3722AF-86A9-4659-A10B-FEE662C2D3BF}">
      <dsp:nvSpPr>
        <dsp:cNvPr id="0" name=""/>
        <dsp:cNvSpPr/>
      </dsp:nvSpPr>
      <dsp:spPr>
        <a:xfrm>
          <a:off x="0" y="1673069"/>
          <a:ext cx="940525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3F13EB-433D-41BA-917F-3FFA806EFDF3}">
      <dsp:nvSpPr>
        <dsp:cNvPr id="0" name=""/>
        <dsp:cNvSpPr/>
      </dsp:nvSpPr>
      <dsp:spPr>
        <a:xfrm>
          <a:off x="0" y="1673069"/>
          <a:ext cx="9405258" cy="1670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a:t>Build Profiles: </a:t>
          </a:r>
          <a:r>
            <a:rPr lang="en-US" sz="1800" b="0" i="0" kern="1200"/>
            <a:t>Build profiles a set of configuration values that allows you to build your project using different configurations. For example, you may need to build your project for your local computer, for development and test. To enable different builds you can add different build profiles to your POM files using its profiles elements which are triggered in a variety of ways.				</a:t>
          </a:r>
          <a:endParaRPr lang="en-US" sz="1800" kern="1200"/>
        </a:p>
      </dsp:txBody>
      <dsp:txXfrm>
        <a:off x="0" y="1673069"/>
        <a:ext cx="9405258" cy="1670619"/>
      </dsp:txXfrm>
    </dsp:sp>
    <dsp:sp modelId="{88097FBF-66C5-4ACD-BAB7-BCC0FC37A262}">
      <dsp:nvSpPr>
        <dsp:cNvPr id="0" name=""/>
        <dsp:cNvSpPr/>
      </dsp:nvSpPr>
      <dsp:spPr>
        <a:xfrm>
          <a:off x="0" y="3343688"/>
          <a:ext cx="940525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B22519-4F3C-4A93-80FC-7346B3E282DC}">
      <dsp:nvSpPr>
        <dsp:cNvPr id="0" name=""/>
        <dsp:cNvSpPr/>
      </dsp:nvSpPr>
      <dsp:spPr>
        <a:xfrm>
          <a:off x="0" y="3343688"/>
          <a:ext cx="9405258" cy="1670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a:t>Build Plugins: </a:t>
          </a:r>
          <a:r>
            <a:rPr lang="en-US" sz="1800" b="0" i="0" kern="1200"/>
            <a:t>Build plugins are used to perform a specific goal. you can add a plugin to the POM file. Maven has some standard plugins you can use, and you can also implement your own in Java.</a:t>
          </a:r>
          <a:endParaRPr lang="en-US" sz="1800" kern="1200"/>
        </a:p>
      </dsp:txBody>
      <dsp:txXfrm>
        <a:off x="0" y="3343688"/>
        <a:ext cx="9405258" cy="167061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B12156-A8D0-4055-AD6E-5A0E4185B130}"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168355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12156-A8D0-4055-AD6E-5A0E4185B130}"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79741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12156-A8D0-4055-AD6E-5A0E4185B130}"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F7F422-C6BD-4C1C-8C62-85194FD756C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2205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B12156-A8D0-4055-AD6E-5A0E4185B130}"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473650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B12156-A8D0-4055-AD6E-5A0E4185B130}"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F7F422-C6BD-4C1C-8C62-85194FD756C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2903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B12156-A8D0-4055-AD6E-5A0E4185B130}"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4091145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12156-A8D0-4055-AD6E-5A0E4185B130}"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3666508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12156-A8D0-4055-AD6E-5A0E4185B130}"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286891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12156-A8D0-4055-AD6E-5A0E4185B130}"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49434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12156-A8D0-4055-AD6E-5A0E4185B130}"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159702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B12156-A8D0-4055-AD6E-5A0E4185B130}"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159811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B12156-A8D0-4055-AD6E-5A0E4185B130}"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3018042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B12156-A8D0-4055-AD6E-5A0E4185B130}"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1825809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12156-A8D0-4055-AD6E-5A0E4185B130}"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399830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B12156-A8D0-4055-AD6E-5A0E4185B130}"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428320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B12156-A8D0-4055-AD6E-5A0E4185B130}"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F7F422-C6BD-4C1C-8C62-85194FD756C8}" type="slidenum">
              <a:rPr lang="en-US" smtClean="0"/>
              <a:t>‹#›</a:t>
            </a:fld>
            <a:endParaRPr lang="en-US"/>
          </a:p>
        </p:txBody>
      </p:sp>
    </p:spTree>
    <p:extLst>
      <p:ext uri="{BB962C8B-B14F-4D97-AF65-F5344CB8AC3E}">
        <p14:creationId xmlns:p14="http://schemas.microsoft.com/office/powerpoint/2010/main" val="320581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BB12156-A8D0-4055-AD6E-5A0E4185B130}" type="datetimeFigureOut">
              <a:rPr lang="en-US" smtClean="0"/>
              <a:t>9/28/2023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9F7F422-C6BD-4C1C-8C62-85194FD756C8}" type="slidenum">
              <a:rPr lang="en-US" smtClean="0"/>
              <a:t>‹#›</a:t>
            </a:fld>
            <a:endParaRPr lang="en-US"/>
          </a:p>
        </p:txBody>
      </p:sp>
    </p:spTree>
    <p:extLst>
      <p:ext uri="{BB962C8B-B14F-4D97-AF65-F5344CB8AC3E}">
        <p14:creationId xmlns:p14="http://schemas.microsoft.com/office/powerpoint/2010/main" val="15274829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hyperlink" Target="https://www.javatpoint.com/free-java-projects" TargetMode="External"/><Relationship Id="rId3" Type="http://schemas.openxmlformats.org/officeDocument/2006/relationships/hyperlink" Target="https://www.javatpoint.com/how-to-install-apache-in-ubuntu" TargetMode="External"/><Relationship Id="rId7" Type="http://schemas.openxmlformats.org/officeDocument/2006/relationships/hyperlink" Target="https://www.javatpoint.com/internal-details-of-jvm" TargetMode="Externa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hyperlink" Target="https://www.javatpoint.com/how-to-install-apache-web-server-on-centos" TargetMode="External"/><Relationship Id="rId5" Type="http://schemas.openxmlformats.org/officeDocument/2006/relationships/hyperlink" Target="https://www.javatpoint.com/history-of-java" TargetMode="External"/><Relationship Id="rId4" Type="http://schemas.openxmlformats.org/officeDocument/2006/relationships/hyperlink" Target="https://www.javatpoint.com/java-tutoria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introduction-apache-maven-build-automation-tool-java-projects/" TargetMode="Externa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6F1E992-B14A-4FD5-8E41-E19C83492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43" name="Freeform 27">
              <a:extLst>
                <a:ext uri="{FF2B5EF4-FFF2-40B4-BE49-F238E27FC236}">
                  <a16:creationId xmlns:a16="http://schemas.microsoft.com/office/drawing/2014/main" id="{69C544B6-3EB8-40C0-BBA0-D6825A339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44" name="Freeform 28">
              <a:extLst>
                <a:ext uri="{FF2B5EF4-FFF2-40B4-BE49-F238E27FC236}">
                  <a16:creationId xmlns:a16="http://schemas.microsoft.com/office/drawing/2014/main" id="{008ED5F3-C2B0-4C4B-864A-381723C87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45" name="Freeform 29">
              <a:extLst>
                <a:ext uri="{FF2B5EF4-FFF2-40B4-BE49-F238E27FC236}">
                  <a16:creationId xmlns:a16="http://schemas.microsoft.com/office/drawing/2014/main" id="{23CC4B0B-BFBC-4B5D-87E1-9E641526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46" name="Freeform 30">
              <a:extLst>
                <a:ext uri="{FF2B5EF4-FFF2-40B4-BE49-F238E27FC236}">
                  <a16:creationId xmlns:a16="http://schemas.microsoft.com/office/drawing/2014/main" id="{C346C5BB-C560-432B-B712-CC4188B6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47" name="Freeform 31">
              <a:extLst>
                <a:ext uri="{FF2B5EF4-FFF2-40B4-BE49-F238E27FC236}">
                  <a16:creationId xmlns:a16="http://schemas.microsoft.com/office/drawing/2014/main" id="{A5D527C1-B6DA-42CF-8499-7561AF3C1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48" name="Freeform 32">
              <a:extLst>
                <a:ext uri="{FF2B5EF4-FFF2-40B4-BE49-F238E27FC236}">
                  <a16:creationId xmlns:a16="http://schemas.microsoft.com/office/drawing/2014/main" id="{79811171-A408-48D1-B498-29EEB218D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49" name="Freeform 33">
              <a:extLst>
                <a:ext uri="{FF2B5EF4-FFF2-40B4-BE49-F238E27FC236}">
                  <a16:creationId xmlns:a16="http://schemas.microsoft.com/office/drawing/2014/main" id="{CAB35AA3-C384-40C1-972D-E9CF2ECEB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50" name="Freeform 34">
              <a:extLst>
                <a:ext uri="{FF2B5EF4-FFF2-40B4-BE49-F238E27FC236}">
                  <a16:creationId xmlns:a16="http://schemas.microsoft.com/office/drawing/2014/main" id="{F1FB2FB4-BDB4-49C0-B229-C44C3A652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51" name="Freeform 35">
              <a:extLst>
                <a:ext uri="{FF2B5EF4-FFF2-40B4-BE49-F238E27FC236}">
                  <a16:creationId xmlns:a16="http://schemas.microsoft.com/office/drawing/2014/main" id="{911B13BF-C299-4EDA-AC49-B43C6E01B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52" name="Freeform 36">
              <a:extLst>
                <a:ext uri="{FF2B5EF4-FFF2-40B4-BE49-F238E27FC236}">
                  <a16:creationId xmlns:a16="http://schemas.microsoft.com/office/drawing/2014/main" id="{46744126-7C1B-4B5B-BBB2-8F25CE557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53" name="Freeform 37">
              <a:extLst>
                <a:ext uri="{FF2B5EF4-FFF2-40B4-BE49-F238E27FC236}">
                  <a16:creationId xmlns:a16="http://schemas.microsoft.com/office/drawing/2014/main" id="{5DCDFB75-55EC-4221-A026-2DF2C8AC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54" name="Freeform 38">
              <a:extLst>
                <a:ext uri="{FF2B5EF4-FFF2-40B4-BE49-F238E27FC236}">
                  <a16:creationId xmlns:a16="http://schemas.microsoft.com/office/drawing/2014/main" id="{F9DB045F-5C45-45BF-AFCB-2EA8DE14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24" name="Freeform 11">
            <a:extLst>
              <a:ext uri="{FF2B5EF4-FFF2-40B4-BE49-F238E27FC236}">
                <a16:creationId xmlns:a16="http://schemas.microsoft.com/office/drawing/2014/main" id="{1E86F813-D67B-409D-AA77-FA8878C2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55" name="Rectangle 25">
            <a:extLst>
              <a:ext uri="{FF2B5EF4-FFF2-40B4-BE49-F238E27FC236}">
                <a16:creationId xmlns:a16="http://schemas.microsoft.com/office/drawing/2014/main" id="{1F0BB6E0-44F4-4938-8070-5992040B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4C0B9-A8FC-4480-8511-7F5AD654E300}"/>
              </a:ext>
            </a:extLst>
          </p:cNvPr>
          <p:cNvSpPr>
            <a:spLocks noGrp="1"/>
          </p:cNvSpPr>
          <p:nvPr>
            <p:ph type="ctrTitle"/>
          </p:nvPr>
        </p:nvSpPr>
        <p:spPr>
          <a:xfrm>
            <a:off x="5618969" y="804335"/>
            <a:ext cx="5768697" cy="5249332"/>
          </a:xfrm>
        </p:spPr>
        <p:txBody>
          <a:bodyPr anchor="ctr">
            <a:normAutofit/>
          </a:bodyPr>
          <a:lstStyle/>
          <a:p>
            <a:r>
              <a:rPr lang="en-US">
                <a:solidFill>
                  <a:schemeClr val="tx1"/>
                </a:solidFill>
                <a:latin typeface="Algerian" panose="04020705040A02060702" pitchFamily="82" charset="0"/>
              </a:rPr>
              <a:t>Apache Maven</a:t>
            </a:r>
          </a:p>
        </p:txBody>
      </p:sp>
      <p:sp>
        <p:nvSpPr>
          <p:cNvPr id="3" name="Subtitle 2">
            <a:extLst>
              <a:ext uri="{FF2B5EF4-FFF2-40B4-BE49-F238E27FC236}">
                <a16:creationId xmlns:a16="http://schemas.microsoft.com/office/drawing/2014/main" id="{372F6FE0-8694-451E-A223-B3A14F55F3A9}"/>
              </a:ext>
            </a:extLst>
          </p:cNvPr>
          <p:cNvSpPr>
            <a:spLocks noGrp="1"/>
          </p:cNvSpPr>
          <p:nvPr>
            <p:ph type="subTitle" idx="1"/>
          </p:nvPr>
        </p:nvSpPr>
        <p:spPr>
          <a:xfrm>
            <a:off x="1098035" y="804334"/>
            <a:ext cx="3348069" cy="5249332"/>
          </a:xfrm>
        </p:spPr>
        <p:txBody>
          <a:bodyPr anchor="ctr">
            <a:normAutofit/>
          </a:bodyPr>
          <a:lstStyle/>
          <a:p>
            <a:pPr marL="285750" indent="-285750" algn="r">
              <a:lnSpc>
                <a:spcPct val="90000"/>
              </a:lnSpc>
              <a:buFont typeface="Wingdings" panose="05000000000000000000" pitchFamily="2" charset="2"/>
              <a:buChar char="v"/>
            </a:pPr>
            <a:r>
              <a:rPr lang="en-US" sz="1700" b="1" i="0">
                <a:solidFill>
                  <a:schemeClr val="tx1"/>
                </a:solidFill>
                <a:effectLst/>
              </a:rPr>
              <a:t>Maven</a:t>
            </a:r>
            <a:r>
              <a:rPr lang="en-US" sz="1700" b="0" i="0">
                <a:solidFill>
                  <a:schemeClr val="tx1"/>
                </a:solidFill>
                <a:effectLst/>
              </a:rPr>
              <a:t> is a powerful project management tool that is based on POM (project object model). It is used for project build, dependency, and documentation. It simplifies the build process like ANT. But it is too much more advanced than ANT. In short terms we can tell maven is a tool that can be used for building and managing any Java-based project. maven makes the day-to-day work of Java developers easier and generally helps with the comprehension of any Java-based project.</a:t>
            </a:r>
            <a:endParaRPr lang="en-US" sz="1700">
              <a:solidFill>
                <a:schemeClr val="tx1"/>
              </a:solidFill>
            </a:endParaRPr>
          </a:p>
          <a:p>
            <a:pPr marL="285750" indent="-285750" algn="r">
              <a:lnSpc>
                <a:spcPct val="90000"/>
              </a:lnSpc>
              <a:buFont typeface="Wingdings" panose="05000000000000000000" pitchFamily="2" charset="2"/>
              <a:buChar char="v"/>
            </a:pPr>
            <a:endParaRPr lang="en-US" sz="1700">
              <a:solidFill>
                <a:schemeClr val="tx1"/>
              </a:solidFill>
            </a:endParaRPr>
          </a:p>
        </p:txBody>
      </p:sp>
    </p:spTree>
    <p:extLst>
      <p:ext uri="{BB962C8B-B14F-4D97-AF65-F5344CB8AC3E}">
        <p14:creationId xmlns:p14="http://schemas.microsoft.com/office/powerpoint/2010/main" val="41634389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5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5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5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5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6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6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6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64" name="Group 6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6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7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7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7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7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7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7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7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78" name="Rectangle 7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82" name="Rectangle 81">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1AA0722F-887E-B67C-E213-79520F72C653}"/>
              </a:ext>
            </a:extLst>
          </p:cNvPr>
          <p:cNvSpPr txBox="1"/>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000" b="1" i="0" dirty="0">
                <a:solidFill>
                  <a:srgbClr val="FEFFFF"/>
                </a:solidFill>
                <a:effectLst/>
                <a:latin typeface="+mj-lt"/>
                <a:ea typeface="+mj-ea"/>
                <a:cs typeface="+mj-cs"/>
              </a:rPr>
              <a:t>Differences between Maven and Ant :</a:t>
            </a:r>
            <a:endParaRPr lang="en-US" sz="4000" dirty="0">
              <a:solidFill>
                <a:srgbClr val="FEFFFF"/>
              </a:solidFill>
              <a:latin typeface="+mj-lt"/>
              <a:ea typeface="+mj-ea"/>
              <a:cs typeface="+mj-cs"/>
            </a:endParaRPr>
          </a:p>
        </p:txBody>
      </p:sp>
      <p:sp>
        <p:nvSpPr>
          <p:cNvPr id="86"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0E8EED03-978E-B4C1-625F-8AAB714578BF}"/>
              </a:ext>
            </a:extLst>
          </p:cNvPr>
          <p:cNvGraphicFramePr>
            <a:graphicFrameLocks noGrp="1"/>
          </p:cNvGraphicFramePr>
          <p:nvPr>
            <p:extLst>
              <p:ext uri="{D42A27DB-BD31-4B8C-83A1-F6EECF244321}">
                <p14:modId xmlns:p14="http://schemas.microsoft.com/office/powerpoint/2010/main" val="4269815680"/>
              </p:ext>
            </p:extLst>
          </p:nvPr>
        </p:nvGraphicFramePr>
        <p:xfrm>
          <a:off x="4943278" y="643812"/>
          <a:ext cx="6943923" cy="5756990"/>
        </p:xfrm>
        <a:graphic>
          <a:graphicData uri="http://schemas.openxmlformats.org/drawingml/2006/table">
            <a:tbl>
              <a:tblPr firstRow="1" bandRow="1">
                <a:noFill/>
              </a:tblPr>
              <a:tblGrid>
                <a:gridCol w="1674288">
                  <a:extLst>
                    <a:ext uri="{9D8B030D-6E8A-4147-A177-3AD203B41FA5}">
                      <a16:colId xmlns:a16="http://schemas.microsoft.com/office/drawing/2014/main" val="3252466723"/>
                    </a:ext>
                  </a:extLst>
                </a:gridCol>
                <a:gridCol w="2646887">
                  <a:extLst>
                    <a:ext uri="{9D8B030D-6E8A-4147-A177-3AD203B41FA5}">
                      <a16:colId xmlns:a16="http://schemas.microsoft.com/office/drawing/2014/main" val="2425116589"/>
                    </a:ext>
                  </a:extLst>
                </a:gridCol>
                <a:gridCol w="2622748">
                  <a:extLst>
                    <a:ext uri="{9D8B030D-6E8A-4147-A177-3AD203B41FA5}">
                      <a16:colId xmlns:a16="http://schemas.microsoft.com/office/drawing/2014/main" val="1246341086"/>
                    </a:ext>
                  </a:extLst>
                </a:gridCol>
              </a:tblGrid>
              <a:tr h="391060">
                <a:tc>
                  <a:txBody>
                    <a:bodyPr/>
                    <a:lstStyle/>
                    <a:p>
                      <a:pPr algn="ctr" fontAlgn="base"/>
                      <a:r>
                        <a:rPr lang="en-US" sz="1300" b="1">
                          <a:effectLst/>
                        </a:rPr>
                        <a:t>Reports</a:t>
                      </a:r>
                    </a:p>
                  </a:txBody>
                  <a:tcPr marL="27680" marR="27680" marT="41243" marB="41243"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ctr"/>
                      <a:r>
                        <a:rPr lang="en-US" sz="900" b="0">
                          <a:effectLst/>
                        </a:rPr>
                        <a:t>It creates reports.</a:t>
                      </a:r>
                    </a:p>
                  </a:txBody>
                  <a:tcPr marL="55360" marR="55360" marT="77504" marB="77504"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ctr"/>
                      <a:r>
                        <a:rPr lang="en-US" sz="900" b="0">
                          <a:effectLst/>
                        </a:rPr>
                        <a:t>It does not create reports.</a:t>
                      </a:r>
                    </a:p>
                  </a:txBody>
                  <a:tcPr marL="55360" marR="55360" marT="77504" marB="77504"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131368454"/>
                  </a:ext>
                </a:extLst>
              </a:tr>
              <a:tr h="524694">
                <a:tc>
                  <a:txBody>
                    <a:bodyPr/>
                    <a:lstStyle/>
                    <a:p>
                      <a:pPr algn="ctr" fontAlgn="base"/>
                      <a:r>
                        <a:rPr lang="en-US" sz="1300" b="1">
                          <a:effectLst/>
                        </a:rPr>
                        <a:t>Interface</a:t>
                      </a:r>
                    </a:p>
                  </a:txBody>
                  <a:tcPr marL="27680" marR="27680" marT="41243" marB="41243"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effectLst/>
                        </a:rPr>
                        <a:t>It provides common interface.</a:t>
                      </a:r>
                    </a:p>
                  </a:txBody>
                  <a:tcPr marL="55360" marR="55360" marT="77504" marB="7750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effectLst/>
                        </a:rPr>
                        <a:t>It does not provide common interface.</a:t>
                      </a:r>
                    </a:p>
                  </a:txBody>
                  <a:tcPr marL="55360" marR="55360" marT="77504" marB="7750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87314364"/>
                  </a:ext>
                </a:extLst>
              </a:tr>
              <a:tr h="620418">
                <a:tc>
                  <a:txBody>
                    <a:bodyPr/>
                    <a:lstStyle/>
                    <a:p>
                      <a:pPr algn="ctr" fontAlgn="base"/>
                      <a:r>
                        <a:rPr lang="en-US" sz="1300" b="1">
                          <a:effectLst/>
                        </a:rPr>
                        <a:t>Naming Conventions</a:t>
                      </a:r>
                    </a:p>
                  </a:txBody>
                  <a:tcPr marL="27680" marR="27680" marT="41243" marB="41243"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effectLst/>
                        </a:rPr>
                        <a:t>It has standard naming conventions.</a:t>
                      </a:r>
                    </a:p>
                  </a:txBody>
                  <a:tcPr marL="55360" marR="55360" marT="77504" marB="7750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effectLst/>
                        </a:rPr>
                        <a:t>It does not have standard naming conventions.</a:t>
                      </a:r>
                    </a:p>
                  </a:txBody>
                  <a:tcPr marL="55360" marR="55360" marT="77504" marB="7750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778197182"/>
                  </a:ext>
                </a:extLst>
              </a:tr>
              <a:tr h="391060">
                <a:tc>
                  <a:txBody>
                    <a:bodyPr/>
                    <a:lstStyle/>
                    <a:p>
                      <a:pPr algn="ctr" fontAlgn="base"/>
                      <a:r>
                        <a:rPr lang="en-US" sz="1300" b="1">
                          <a:effectLst/>
                        </a:rPr>
                        <a:t>Popularity</a:t>
                      </a:r>
                    </a:p>
                  </a:txBody>
                  <a:tcPr marL="27680" marR="27680" marT="41243" marB="41243"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effectLst/>
                        </a:rPr>
                        <a:t>It is more popular in users.</a:t>
                      </a:r>
                    </a:p>
                  </a:txBody>
                  <a:tcPr marL="55360" marR="55360" marT="77504" marB="7750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effectLst/>
                        </a:rPr>
                        <a:t>It is less popular in users.</a:t>
                      </a:r>
                    </a:p>
                  </a:txBody>
                  <a:tcPr marL="55360" marR="55360" marT="77504" marB="7750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622465140"/>
                  </a:ext>
                </a:extLst>
              </a:tr>
              <a:tr h="391060">
                <a:tc>
                  <a:txBody>
                    <a:bodyPr/>
                    <a:lstStyle/>
                    <a:p>
                      <a:pPr algn="ctr" fontAlgn="base"/>
                      <a:r>
                        <a:rPr lang="en-US" sz="1300" b="1">
                          <a:effectLst/>
                        </a:rPr>
                        <a:t>Scripts</a:t>
                      </a:r>
                    </a:p>
                  </a:txBody>
                  <a:tcPr marL="27680" marR="27680" marT="41243" marB="41243"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effectLst/>
                        </a:rPr>
                        <a:t>Scripts are not complicated.</a:t>
                      </a:r>
                    </a:p>
                  </a:txBody>
                  <a:tcPr marL="55360" marR="55360" marT="77504" marB="7750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effectLst/>
                        </a:rPr>
                        <a:t>Scripts are complicated.</a:t>
                      </a:r>
                    </a:p>
                  </a:txBody>
                  <a:tcPr marL="55360" marR="55360" marT="77504" marB="7750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516110295"/>
                  </a:ext>
                </a:extLst>
              </a:tr>
              <a:tr h="560203">
                <a:tc>
                  <a:txBody>
                    <a:bodyPr/>
                    <a:lstStyle/>
                    <a:p>
                      <a:pPr algn="ctr" fontAlgn="base"/>
                      <a:r>
                        <a:rPr lang="en-US" sz="1300" b="1">
                          <a:effectLst/>
                        </a:rPr>
                        <a:t>Ease of Use</a:t>
                      </a:r>
                    </a:p>
                  </a:txBody>
                  <a:tcPr marL="27680" marR="27680" marT="41243" marB="41243"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effectLst/>
                        </a:rPr>
                        <a:t>It is easy to use for developers.</a:t>
                      </a:r>
                    </a:p>
                  </a:txBody>
                  <a:tcPr marL="55360" marR="55360" marT="77504" marB="7750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effectLst/>
                        </a:rPr>
                        <a:t>It is complex to use at first for developers.</a:t>
                      </a:r>
                    </a:p>
                  </a:txBody>
                  <a:tcPr marL="55360" marR="55360" marT="77504" marB="7750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112982157"/>
                  </a:ext>
                </a:extLst>
              </a:tr>
              <a:tr h="391060">
                <a:tc>
                  <a:txBody>
                    <a:bodyPr/>
                    <a:lstStyle/>
                    <a:p>
                      <a:pPr algn="ctr" fontAlgn="base"/>
                      <a:r>
                        <a:rPr lang="en-US" sz="1300" b="1">
                          <a:effectLst/>
                        </a:rPr>
                        <a:t>Documentation</a:t>
                      </a:r>
                    </a:p>
                  </a:txBody>
                  <a:tcPr marL="27680" marR="27680" marT="41243" marB="41243"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effectLst/>
                        </a:rPr>
                        <a:t>It has more documentation.</a:t>
                      </a:r>
                    </a:p>
                  </a:txBody>
                  <a:tcPr marL="55360" marR="55360" marT="77504" marB="7750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effectLst/>
                        </a:rPr>
                        <a:t>It has less documentation.</a:t>
                      </a:r>
                    </a:p>
                  </a:txBody>
                  <a:tcPr marL="55360" marR="55360" marT="77504" marB="7750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68892339"/>
                  </a:ext>
                </a:extLst>
              </a:tr>
              <a:tr h="391060">
                <a:tc>
                  <a:txBody>
                    <a:bodyPr/>
                    <a:lstStyle/>
                    <a:p>
                      <a:pPr algn="ctr" fontAlgn="base"/>
                      <a:r>
                        <a:rPr lang="en-US" sz="1300" b="1">
                          <a:effectLst/>
                        </a:rPr>
                        <a:t>Reliability</a:t>
                      </a:r>
                    </a:p>
                  </a:txBody>
                  <a:tcPr marL="27680" marR="27680" marT="41243" marB="41243"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effectLst/>
                        </a:rPr>
                        <a:t>It is not reliable.</a:t>
                      </a:r>
                    </a:p>
                  </a:txBody>
                  <a:tcPr marL="55360" marR="55360" marT="77504" marB="7750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effectLst/>
                        </a:rPr>
                        <a:t>It is more reliable than Maven.</a:t>
                      </a:r>
                    </a:p>
                  </a:txBody>
                  <a:tcPr marL="55360" marR="55360" marT="77504" marB="7750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227523412"/>
                  </a:ext>
                </a:extLst>
              </a:tr>
              <a:tr h="560203">
                <a:tc>
                  <a:txBody>
                    <a:bodyPr/>
                    <a:lstStyle/>
                    <a:p>
                      <a:pPr algn="ctr" fontAlgn="base"/>
                      <a:r>
                        <a:rPr lang="en-US" sz="1300" b="1">
                          <a:effectLst/>
                        </a:rPr>
                        <a:t>Conflicts</a:t>
                      </a:r>
                    </a:p>
                  </a:txBody>
                  <a:tcPr marL="27680" marR="27680" marT="41243" marB="41243"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effectLst/>
                        </a:rPr>
                        <a:t>Conflicts are not handled for the same library.</a:t>
                      </a:r>
                    </a:p>
                  </a:txBody>
                  <a:tcPr marL="55360" marR="55360" marT="77504" marB="7750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effectLst/>
                        </a:rPr>
                        <a:t>Conflicts are handled for the same library.</a:t>
                      </a:r>
                    </a:p>
                  </a:txBody>
                  <a:tcPr marL="55360" marR="55360" marT="77504" marB="7750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831243952"/>
                  </a:ext>
                </a:extLst>
              </a:tr>
              <a:tr h="391060">
                <a:tc>
                  <a:txBody>
                    <a:bodyPr/>
                    <a:lstStyle/>
                    <a:p>
                      <a:pPr algn="ctr" fontAlgn="base"/>
                      <a:r>
                        <a:rPr lang="en-US" sz="1300" b="1">
                          <a:effectLst/>
                        </a:rPr>
                        <a:t>Reports</a:t>
                      </a:r>
                    </a:p>
                  </a:txBody>
                  <a:tcPr marL="27680" marR="27680" marT="41243" marB="41243"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effectLst/>
                        </a:rPr>
                        <a:t>It creates reports.</a:t>
                      </a:r>
                    </a:p>
                  </a:txBody>
                  <a:tcPr marL="55360" marR="55360" marT="77504" marB="7750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effectLst/>
                        </a:rPr>
                        <a:t>It does not create reports.</a:t>
                      </a:r>
                    </a:p>
                  </a:txBody>
                  <a:tcPr marL="55360" marR="55360" marT="77504" marB="7750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220015595"/>
                  </a:ext>
                </a:extLst>
              </a:tr>
              <a:tr h="524694">
                <a:tc>
                  <a:txBody>
                    <a:bodyPr/>
                    <a:lstStyle/>
                    <a:p>
                      <a:pPr algn="ctr" fontAlgn="base"/>
                      <a:r>
                        <a:rPr lang="en-US" sz="1300" b="1">
                          <a:effectLst/>
                        </a:rPr>
                        <a:t>Interface</a:t>
                      </a:r>
                    </a:p>
                  </a:txBody>
                  <a:tcPr marL="27680" marR="27680" marT="41243" marB="41243"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effectLst/>
                        </a:rPr>
                        <a:t>It provides common interface.</a:t>
                      </a:r>
                    </a:p>
                  </a:txBody>
                  <a:tcPr marL="55360" marR="55360" marT="77504" marB="7750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effectLst/>
                        </a:rPr>
                        <a:t>It does not provide common interface.</a:t>
                      </a:r>
                    </a:p>
                  </a:txBody>
                  <a:tcPr marL="55360" marR="55360" marT="77504" marB="7750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802398802"/>
                  </a:ext>
                </a:extLst>
              </a:tr>
              <a:tr h="620418">
                <a:tc>
                  <a:txBody>
                    <a:bodyPr/>
                    <a:lstStyle/>
                    <a:p>
                      <a:pPr algn="ctr" fontAlgn="base"/>
                      <a:r>
                        <a:rPr lang="en-US" sz="1300" b="1">
                          <a:effectLst/>
                        </a:rPr>
                        <a:t>Naming Conventions</a:t>
                      </a:r>
                    </a:p>
                  </a:txBody>
                  <a:tcPr marL="27680" marR="27680" marT="41243" marB="41243"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l" fontAlgn="ctr"/>
                      <a:r>
                        <a:rPr lang="en-US" sz="900" b="0">
                          <a:effectLst/>
                        </a:rPr>
                        <a:t>It has standard naming conventions.</a:t>
                      </a:r>
                    </a:p>
                  </a:txBody>
                  <a:tcPr marL="55360" marR="55360" marT="77504" marB="7750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l" fontAlgn="ctr"/>
                      <a:r>
                        <a:rPr lang="en-US" sz="900" b="0" dirty="0">
                          <a:effectLst/>
                        </a:rPr>
                        <a:t>It does not have standard naming conventions.</a:t>
                      </a:r>
                    </a:p>
                  </a:txBody>
                  <a:tcPr marL="55360" marR="55360" marT="77504" marB="7750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3156938752"/>
                  </a:ext>
                </a:extLst>
              </a:tr>
            </a:tbl>
          </a:graphicData>
        </a:graphic>
      </p:graphicFrame>
    </p:spTree>
    <p:extLst>
      <p:ext uri="{BB962C8B-B14F-4D97-AF65-F5344CB8AC3E}">
        <p14:creationId xmlns:p14="http://schemas.microsoft.com/office/powerpoint/2010/main" val="406069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41" name="Rectangle 40">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Graph on document with pen">
            <a:extLst>
              <a:ext uri="{FF2B5EF4-FFF2-40B4-BE49-F238E27FC236}">
                <a16:creationId xmlns:a16="http://schemas.microsoft.com/office/drawing/2014/main" id="{CC1944F2-6096-B645-FF53-DC8BB9C57E92}"/>
              </a:ext>
            </a:extLst>
          </p:cNvPr>
          <p:cNvPicPr>
            <a:picLocks noChangeAspect="1"/>
          </p:cNvPicPr>
          <p:nvPr/>
        </p:nvPicPr>
        <p:blipFill rotWithShape="1">
          <a:blip r:embed="rId2"/>
          <a:srcRect l="37578" r="23855" b="-1"/>
          <a:stretch/>
        </p:blipFill>
        <p:spPr>
          <a:xfrm>
            <a:off x="8229598" y="10"/>
            <a:ext cx="3962401" cy="6857990"/>
          </a:xfrm>
          <a:prstGeom prst="rect">
            <a:avLst/>
          </a:prstGeom>
        </p:spPr>
      </p:pic>
      <p:sp>
        <p:nvSpPr>
          <p:cNvPr id="45"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01AEFDA8-F574-4E66-B485-ECDBAF934BD8}"/>
              </a:ext>
            </a:extLst>
          </p:cNvPr>
          <p:cNvSpPr txBox="1"/>
          <p:nvPr/>
        </p:nvSpPr>
        <p:spPr>
          <a:xfrm>
            <a:off x="541866" y="2032000"/>
            <a:ext cx="7145867" cy="3879222"/>
          </a:xfrm>
          <a:prstGeom prst="rect">
            <a:avLst/>
          </a:prstGeom>
        </p:spPr>
        <p:txBody>
          <a:bodyPr vert="horz" lIns="91440" tIns="45720" rIns="91440" bIns="45720" rtlCol="0">
            <a:normAutofit/>
          </a:bodyPr>
          <a:lstStyle/>
          <a:p>
            <a:pPr fontAlgn="base">
              <a:lnSpc>
                <a:spcPct val="90000"/>
              </a:lnSpc>
              <a:spcBef>
                <a:spcPts val="1000"/>
              </a:spcBef>
              <a:buClr>
                <a:schemeClr val="accent1"/>
              </a:buClr>
              <a:buFont typeface="Wingdings 3" charset="2"/>
              <a:buChar char=""/>
            </a:pPr>
            <a:r>
              <a:rPr lang="en-US" sz="1300" b="1" i="0">
                <a:solidFill>
                  <a:srgbClr val="FEFFFF"/>
                </a:solidFill>
                <a:effectLst/>
              </a:rPr>
              <a:t> What maven does do?</a:t>
            </a:r>
          </a:p>
          <a:p>
            <a:pPr marL="285750" indent="-285750" fontAlgn="base">
              <a:lnSpc>
                <a:spcPct val="90000"/>
              </a:lnSpc>
              <a:spcBef>
                <a:spcPts val="1000"/>
              </a:spcBef>
              <a:buClr>
                <a:schemeClr val="accent1"/>
              </a:buClr>
              <a:buFont typeface="Wingdings 3" charset="2"/>
              <a:buChar char=""/>
            </a:pPr>
            <a:r>
              <a:rPr lang="en-US" sz="1300" b="0" i="0">
                <a:solidFill>
                  <a:srgbClr val="FEFFFF"/>
                </a:solidFill>
                <a:effectLst/>
              </a:rPr>
              <a:t>Maven does a lot of helpful tasks like:</a:t>
            </a:r>
          </a:p>
          <a:p>
            <a:pPr marL="285750" indent="-285750" fontAlgn="base">
              <a:lnSpc>
                <a:spcPct val="90000"/>
              </a:lnSpc>
              <a:spcBef>
                <a:spcPts val="1000"/>
              </a:spcBef>
              <a:buClr>
                <a:schemeClr val="accent1"/>
              </a:buClr>
              <a:buFont typeface="Wingdings 3" charset="2"/>
              <a:buChar char=""/>
            </a:pPr>
            <a:r>
              <a:rPr lang="en-US" sz="1300" b="0" i="0">
                <a:solidFill>
                  <a:srgbClr val="FEFFFF"/>
                </a:solidFill>
                <a:effectLst/>
              </a:rPr>
              <a:t>We can easily build a project using maven.</a:t>
            </a:r>
          </a:p>
          <a:p>
            <a:pPr marL="285750" indent="-285750" fontAlgn="base">
              <a:lnSpc>
                <a:spcPct val="90000"/>
              </a:lnSpc>
              <a:spcBef>
                <a:spcPts val="1000"/>
              </a:spcBef>
              <a:buClr>
                <a:schemeClr val="accent1"/>
              </a:buClr>
              <a:buFont typeface="Wingdings 3" charset="2"/>
              <a:buChar char=""/>
            </a:pPr>
            <a:r>
              <a:rPr lang="en-US" sz="1300" b="0" i="0">
                <a:solidFill>
                  <a:srgbClr val="FEFFFF"/>
                </a:solidFill>
                <a:effectLst/>
              </a:rPr>
              <a:t>We can add jars and other dependencies of the project easily using the help of maven.</a:t>
            </a:r>
          </a:p>
          <a:p>
            <a:pPr marL="285750" indent="-285750" fontAlgn="base">
              <a:lnSpc>
                <a:spcPct val="90000"/>
              </a:lnSpc>
              <a:spcBef>
                <a:spcPts val="1000"/>
              </a:spcBef>
              <a:buClr>
                <a:schemeClr val="accent1"/>
              </a:buClr>
              <a:buFont typeface="Wingdings 3" charset="2"/>
              <a:buChar char=""/>
            </a:pPr>
            <a:r>
              <a:rPr lang="en-US" sz="1300" b="0" i="0">
                <a:solidFill>
                  <a:srgbClr val="FEFFFF"/>
                </a:solidFill>
                <a:effectLst/>
              </a:rPr>
              <a:t>Maven provides project information (log document, dependency list, unit test reports, etc.)</a:t>
            </a:r>
          </a:p>
          <a:p>
            <a:pPr marL="285750" indent="-285750" fontAlgn="base">
              <a:lnSpc>
                <a:spcPct val="90000"/>
              </a:lnSpc>
              <a:spcBef>
                <a:spcPts val="1000"/>
              </a:spcBef>
              <a:buClr>
                <a:schemeClr val="accent1"/>
              </a:buClr>
              <a:buFont typeface="Wingdings 3" charset="2"/>
              <a:buChar char=""/>
            </a:pPr>
            <a:r>
              <a:rPr lang="en-US" sz="1300" b="0" i="0">
                <a:solidFill>
                  <a:srgbClr val="FEFFFF"/>
                </a:solidFill>
                <a:effectLst/>
              </a:rPr>
              <a:t>Maven is very helpful for a project while updating the central repository of JARs and other dependencies.</a:t>
            </a:r>
          </a:p>
          <a:p>
            <a:pPr marL="285750" indent="-285750" fontAlgn="base">
              <a:lnSpc>
                <a:spcPct val="90000"/>
              </a:lnSpc>
              <a:spcBef>
                <a:spcPts val="1000"/>
              </a:spcBef>
              <a:buClr>
                <a:schemeClr val="accent1"/>
              </a:buClr>
              <a:buFont typeface="Wingdings 3" charset="2"/>
              <a:buChar char=""/>
            </a:pPr>
            <a:r>
              <a:rPr lang="en-US" sz="1300" b="0" i="0">
                <a:solidFill>
                  <a:srgbClr val="FEFFFF"/>
                </a:solidFill>
                <a:effectLst/>
              </a:rPr>
              <a:t>With the help of Maven, we can build any number of projects into output types like the JAR, WAR, etc without doing any scripting.</a:t>
            </a:r>
          </a:p>
          <a:p>
            <a:pPr marL="285750" indent="-285750" fontAlgn="base">
              <a:lnSpc>
                <a:spcPct val="90000"/>
              </a:lnSpc>
              <a:spcBef>
                <a:spcPts val="1000"/>
              </a:spcBef>
              <a:buClr>
                <a:schemeClr val="accent1"/>
              </a:buClr>
              <a:buFont typeface="Wingdings 3" charset="2"/>
              <a:buChar char=""/>
            </a:pPr>
            <a:r>
              <a:rPr lang="en-US" sz="1300" b="0" i="0">
                <a:solidFill>
                  <a:srgbClr val="FEFFFF"/>
                </a:solidFill>
                <a:effectLst/>
              </a:rPr>
              <a:t>Using maven we can easily integrate our project with a source control systems (such as Subversion or Git).</a:t>
            </a:r>
          </a:p>
          <a:p>
            <a:pPr marL="285750" indent="-285750" fontAlgn="base">
              <a:lnSpc>
                <a:spcPct val="90000"/>
              </a:lnSpc>
              <a:spcBef>
                <a:spcPts val="1000"/>
              </a:spcBef>
              <a:buClr>
                <a:schemeClr val="accent1"/>
              </a:buClr>
              <a:buFont typeface="Wingdings 3" charset="2"/>
              <a:buChar char=""/>
            </a:pPr>
            <a:r>
              <a:rPr lang="en-US" sz="1300" b="0" i="0">
                <a:solidFill>
                  <a:srgbClr val="FEFFFF"/>
                </a:solidFill>
                <a:effectLst/>
              </a:rPr>
              <a:t>Maven also helps in managing the project’s build lifecycle, including tasks like compiling, testing, packaging, and deploying the code.</a:t>
            </a:r>
          </a:p>
          <a:p>
            <a:pPr marL="285750" indent="-285750">
              <a:lnSpc>
                <a:spcPct val="90000"/>
              </a:lnSpc>
              <a:spcBef>
                <a:spcPts val="1000"/>
              </a:spcBef>
              <a:buClr>
                <a:schemeClr val="accent1"/>
              </a:buClr>
              <a:buFont typeface="Wingdings 3" charset="2"/>
              <a:buChar char=""/>
            </a:pPr>
            <a:endParaRPr lang="en-US" sz="1300">
              <a:solidFill>
                <a:srgbClr val="FEFFFF"/>
              </a:solidFill>
            </a:endParaRPr>
          </a:p>
        </p:txBody>
      </p:sp>
    </p:spTree>
    <p:extLst>
      <p:ext uri="{BB962C8B-B14F-4D97-AF65-F5344CB8AC3E}">
        <p14:creationId xmlns:p14="http://schemas.microsoft.com/office/powerpoint/2010/main" val="16376808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41" name="Rectangle 40">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Cubes connected with a red line">
            <a:extLst>
              <a:ext uri="{FF2B5EF4-FFF2-40B4-BE49-F238E27FC236}">
                <a16:creationId xmlns:a16="http://schemas.microsoft.com/office/drawing/2014/main" id="{4FD4C6E1-F300-C6E2-2052-F84E442BC39E}"/>
              </a:ext>
            </a:extLst>
          </p:cNvPr>
          <p:cNvPicPr>
            <a:picLocks noChangeAspect="1"/>
          </p:cNvPicPr>
          <p:nvPr/>
        </p:nvPicPr>
        <p:blipFill rotWithShape="1">
          <a:blip r:embed="rId2"/>
          <a:srcRect l="33470" r="22040" b="-1"/>
          <a:stretch/>
        </p:blipFill>
        <p:spPr>
          <a:xfrm>
            <a:off x="8229598" y="10"/>
            <a:ext cx="3962401" cy="6857990"/>
          </a:xfrm>
          <a:prstGeom prst="rect">
            <a:avLst/>
          </a:prstGeom>
        </p:spPr>
      </p:pic>
      <p:sp>
        <p:nvSpPr>
          <p:cNvPr id="45"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EA0D2EBF-D51F-40FD-8C2A-2A55C7F3F090}"/>
              </a:ext>
            </a:extLst>
          </p:cNvPr>
          <p:cNvSpPr txBox="1"/>
          <p:nvPr/>
        </p:nvSpPr>
        <p:spPr>
          <a:xfrm>
            <a:off x="541866" y="2032000"/>
            <a:ext cx="7145867" cy="3879222"/>
          </a:xfrm>
          <a:prstGeom prst="rect">
            <a:avLst/>
          </a:prstGeom>
        </p:spPr>
        <p:txBody>
          <a:bodyPr vert="horz" lIns="91440" tIns="45720" rIns="91440" bIns="45720" rtlCol="0">
            <a:normAutofit/>
          </a:bodyPr>
          <a:lstStyle/>
          <a:p>
            <a:pPr marL="285750" indent="-285750">
              <a:lnSpc>
                <a:spcPct val="90000"/>
              </a:lnSpc>
              <a:spcBef>
                <a:spcPts val="1000"/>
              </a:spcBef>
              <a:buClr>
                <a:schemeClr val="accent1"/>
              </a:buClr>
              <a:buFont typeface="Wingdings 3" charset="2"/>
              <a:buChar char=""/>
            </a:pPr>
            <a:r>
              <a:rPr lang="en-US" sz="1500">
                <a:solidFill>
                  <a:srgbClr val="FEFFFF"/>
                </a:solidFill>
              </a:rPr>
              <a:t>Maven provides a standard project structure, making it easy for developers to understand the layout of the project and locate specific files.</a:t>
            </a:r>
          </a:p>
          <a:p>
            <a:pPr marL="285750" indent="-285750">
              <a:lnSpc>
                <a:spcPct val="90000"/>
              </a:lnSpc>
              <a:spcBef>
                <a:spcPts val="1000"/>
              </a:spcBef>
              <a:buClr>
                <a:schemeClr val="accent1"/>
              </a:buClr>
              <a:buFont typeface="Wingdings 3" charset="2"/>
              <a:buChar char=""/>
            </a:pPr>
            <a:r>
              <a:rPr lang="en-US" sz="1500">
                <a:solidFill>
                  <a:srgbClr val="FEFFFF"/>
                </a:solidFill>
              </a:rPr>
              <a:t>Maven supports multi-module projects, allowing developers to work on multiple related projects simultaneously and manage their dependencies efficiently.</a:t>
            </a:r>
          </a:p>
          <a:p>
            <a:pPr marL="285750" indent="-285750">
              <a:lnSpc>
                <a:spcPct val="90000"/>
              </a:lnSpc>
              <a:spcBef>
                <a:spcPts val="1000"/>
              </a:spcBef>
              <a:buClr>
                <a:schemeClr val="accent1"/>
              </a:buClr>
              <a:buFont typeface="Wingdings 3" charset="2"/>
              <a:buChar char=""/>
            </a:pPr>
            <a:r>
              <a:rPr lang="en-US" sz="1500">
                <a:solidFill>
                  <a:srgbClr val="FEFFFF"/>
                </a:solidFill>
              </a:rPr>
              <a:t>Maven plugins can be used to add additional functionality to the build process, such as code coverage analysis, static code analysis, and more.</a:t>
            </a:r>
          </a:p>
          <a:p>
            <a:pPr marL="285750" indent="-285750">
              <a:lnSpc>
                <a:spcPct val="90000"/>
              </a:lnSpc>
              <a:spcBef>
                <a:spcPts val="1000"/>
              </a:spcBef>
              <a:buClr>
                <a:schemeClr val="accent1"/>
              </a:buClr>
              <a:buFont typeface="Wingdings 3" charset="2"/>
              <a:buChar char=""/>
            </a:pPr>
            <a:r>
              <a:rPr lang="en-US" sz="1500">
                <a:solidFill>
                  <a:srgbClr val="FEFFFF"/>
                </a:solidFill>
              </a:rPr>
              <a:t>Maven is highly customizable, allowing developers to configure the build process to meet their specific needs and requirements.</a:t>
            </a:r>
          </a:p>
          <a:p>
            <a:pPr marL="285750" indent="-285750">
              <a:lnSpc>
                <a:spcPct val="90000"/>
              </a:lnSpc>
              <a:spcBef>
                <a:spcPts val="1000"/>
              </a:spcBef>
              <a:buClr>
                <a:schemeClr val="accent1"/>
              </a:buClr>
              <a:buFont typeface="Wingdings 3" charset="2"/>
              <a:buChar char=""/>
            </a:pPr>
            <a:r>
              <a:rPr lang="en-US" sz="1500">
                <a:solidFill>
                  <a:srgbClr val="FEFFFF"/>
                </a:solidFill>
              </a:rPr>
              <a:t>Maven simplifies the process of managing project dependencies, ensuring that the correct versions of libraries and frameworks are used throughout the project.</a:t>
            </a:r>
          </a:p>
        </p:txBody>
      </p:sp>
    </p:spTree>
    <p:extLst>
      <p:ext uri="{BB962C8B-B14F-4D97-AF65-F5344CB8AC3E}">
        <p14:creationId xmlns:p14="http://schemas.microsoft.com/office/powerpoint/2010/main" val="6448930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1DE390-98DB-4F1C-8605-6DAA653442A3}"/>
              </a:ext>
            </a:extLst>
          </p:cNvPr>
          <p:cNvSpPr/>
          <p:nvPr/>
        </p:nvSpPr>
        <p:spPr>
          <a:xfrm>
            <a:off x="2372810" y="4356297"/>
            <a:ext cx="6782765"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THANK YOU</a:t>
            </a:r>
          </a:p>
        </p:txBody>
      </p:sp>
      <p:pic>
        <p:nvPicPr>
          <p:cNvPr id="1026" name="Picture 2">
            <a:extLst>
              <a:ext uri="{FF2B5EF4-FFF2-40B4-BE49-F238E27FC236}">
                <a16:creationId xmlns:a16="http://schemas.microsoft.com/office/drawing/2014/main" id="{FA54F82E-9480-A32D-353E-75AD5E10B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519" y="1466781"/>
            <a:ext cx="8068744" cy="435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7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4"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5"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6"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8"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9"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0"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1"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2"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3"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5" name="Group 24">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7"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8"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9"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0"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1"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2"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3"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4"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5"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6"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7"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9" name="Rectangle 38">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43" name="Rectangle 42">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Picture 6" descr="Technological background">
            <a:extLst>
              <a:ext uri="{FF2B5EF4-FFF2-40B4-BE49-F238E27FC236}">
                <a16:creationId xmlns:a16="http://schemas.microsoft.com/office/drawing/2014/main" id="{7F1F0CD2-9E41-5B29-648B-D4206CA95BDB}"/>
              </a:ext>
            </a:extLst>
          </p:cNvPr>
          <p:cNvPicPr>
            <a:picLocks noChangeAspect="1"/>
          </p:cNvPicPr>
          <p:nvPr/>
        </p:nvPicPr>
        <p:blipFill rotWithShape="1">
          <a:blip r:embed="rId2"/>
          <a:srcRect l="23248" r="38184" b="-1"/>
          <a:stretch/>
        </p:blipFill>
        <p:spPr>
          <a:xfrm>
            <a:off x="8229598" y="10"/>
            <a:ext cx="3962401" cy="6857990"/>
          </a:xfrm>
          <a:prstGeom prst="rect">
            <a:avLst/>
          </a:prstGeom>
        </p:spPr>
      </p:pic>
      <p:sp>
        <p:nvSpPr>
          <p:cNvPr id="47"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7E1403F-4734-75BF-325F-E7DBAF75609E}"/>
              </a:ext>
            </a:extLst>
          </p:cNvPr>
          <p:cNvSpPr txBox="1"/>
          <p:nvPr/>
        </p:nvSpPr>
        <p:spPr>
          <a:xfrm>
            <a:off x="541867" y="787400"/>
            <a:ext cx="7145866" cy="778933"/>
          </a:xfrm>
          <a:prstGeom prst="rect">
            <a:avLst/>
          </a:prstGeom>
        </p:spPr>
        <p:txBody>
          <a:bodyPr vert="horz" lIns="91440" tIns="45720" rIns="91440" bIns="45720" rtlCol="0" anchor="ctr">
            <a:normAutofit/>
          </a:bodyPr>
          <a:lstStyle/>
          <a:p>
            <a:pPr>
              <a:spcBef>
                <a:spcPct val="0"/>
              </a:spcBef>
              <a:spcAft>
                <a:spcPts val="600"/>
              </a:spcAft>
            </a:pPr>
            <a:r>
              <a:rPr lang="en-US" sz="3200" b="1" i="1">
                <a:solidFill>
                  <a:srgbClr val="FEFFFF"/>
                </a:solidFill>
                <a:latin typeface="+mj-lt"/>
                <a:ea typeface="+mj-ea"/>
                <a:cs typeface="+mj-cs"/>
              </a:rPr>
              <a:t>Core Concepts of Maven: </a:t>
            </a:r>
          </a:p>
        </p:txBody>
      </p:sp>
      <p:sp>
        <p:nvSpPr>
          <p:cNvPr id="5" name="TextBox 4">
            <a:extLst>
              <a:ext uri="{FF2B5EF4-FFF2-40B4-BE49-F238E27FC236}">
                <a16:creationId xmlns:a16="http://schemas.microsoft.com/office/drawing/2014/main" id="{19851B7E-EBE1-633D-D8E0-ADBBD9D7D7C0}"/>
              </a:ext>
            </a:extLst>
          </p:cNvPr>
          <p:cNvSpPr txBox="1"/>
          <p:nvPr/>
        </p:nvSpPr>
        <p:spPr>
          <a:xfrm>
            <a:off x="541866" y="2032000"/>
            <a:ext cx="7145867" cy="3879222"/>
          </a:xfrm>
          <a:prstGeom prst="rect">
            <a:avLst/>
          </a:prstGeom>
        </p:spPr>
        <p:txBody>
          <a:bodyPr vert="horz" lIns="91440" tIns="45720" rIns="91440" bIns="45720" rtlCol="0">
            <a:normAutofit/>
          </a:bodyPr>
          <a:lstStyle/>
          <a:p>
            <a:pPr marL="342900" indent="-342900" fontAlgn="base">
              <a:lnSpc>
                <a:spcPct val="90000"/>
              </a:lnSpc>
              <a:spcBef>
                <a:spcPts val="1000"/>
              </a:spcBef>
              <a:buClr>
                <a:schemeClr val="accent1"/>
              </a:buClr>
              <a:buFont typeface="Wingdings 3" charset="2"/>
              <a:buChar char=""/>
            </a:pPr>
            <a:r>
              <a:rPr lang="en-US" sz="1500" b="1">
                <a:solidFill>
                  <a:srgbClr val="FEFFFF"/>
                </a:solidFill>
              </a:rPr>
              <a:t>P</a:t>
            </a:r>
            <a:r>
              <a:rPr lang="en-US" sz="1500" b="1" i="0">
                <a:solidFill>
                  <a:srgbClr val="FEFFFF"/>
                </a:solidFill>
                <a:effectLst/>
              </a:rPr>
              <a:t>OM Files: </a:t>
            </a:r>
            <a:r>
              <a:rPr lang="en-US" sz="1500" b="0" i="0">
                <a:solidFill>
                  <a:srgbClr val="FEFFFF"/>
                </a:solidFill>
                <a:effectLst/>
              </a:rPr>
              <a:t>Project Object Model(POM) Files are XML file that contains information related to the project and configuration information such as dependencies, source directory, plugin, goals etc. used by Maven to build the project. When you should execute a maven command you give maven a POM file to execute the commands. Maven reads pom.xml file to accomplish its configuration and operations.</a:t>
            </a:r>
          </a:p>
          <a:p>
            <a:pPr marL="342900" indent="-342900" fontAlgn="base">
              <a:lnSpc>
                <a:spcPct val="90000"/>
              </a:lnSpc>
              <a:spcBef>
                <a:spcPts val="1000"/>
              </a:spcBef>
              <a:buClr>
                <a:schemeClr val="accent1"/>
              </a:buClr>
              <a:buFont typeface="Wingdings 3" charset="2"/>
              <a:buChar char=""/>
            </a:pPr>
            <a:endParaRPr lang="en-US" sz="1500" b="0" i="0">
              <a:solidFill>
                <a:srgbClr val="FEFFFF"/>
              </a:solidFill>
              <a:effectLst/>
            </a:endParaRPr>
          </a:p>
          <a:p>
            <a:pPr marL="342900" indent="-342900" fontAlgn="base">
              <a:lnSpc>
                <a:spcPct val="90000"/>
              </a:lnSpc>
              <a:spcBef>
                <a:spcPts val="1000"/>
              </a:spcBef>
              <a:buClr>
                <a:schemeClr val="accent1"/>
              </a:buClr>
              <a:buFont typeface="Wingdings 3" charset="2"/>
              <a:buChar char=""/>
            </a:pPr>
            <a:r>
              <a:rPr lang="en-US" sz="1500" b="1" i="0">
                <a:solidFill>
                  <a:srgbClr val="FEFFFF"/>
                </a:solidFill>
                <a:effectLst/>
              </a:rPr>
              <a:t>Dependencies and Repositories: </a:t>
            </a:r>
            <a:r>
              <a:rPr lang="en-US" sz="1500" b="0" i="0">
                <a:solidFill>
                  <a:srgbClr val="FEFFFF"/>
                </a:solidFill>
                <a:effectLst/>
              </a:rPr>
              <a:t>Dependencies are external Java libraries required for Project and repositories are directories of packaged JAR files. The local repository is just a directory on your machine’s hard drive. If the dependencies are not found in the local Maven repository, Maven downloads them from a central Maven repository and puts them in your local repository.</a:t>
            </a:r>
          </a:p>
          <a:p>
            <a:pPr>
              <a:lnSpc>
                <a:spcPct val="90000"/>
              </a:lnSpc>
              <a:spcBef>
                <a:spcPts val="1000"/>
              </a:spcBef>
              <a:buClr>
                <a:schemeClr val="accent1"/>
              </a:buClr>
              <a:buFont typeface="Wingdings 3" charset="2"/>
              <a:buChar char=""/>
            </a:pPr>
            <a:br>
              <a:rPr lang="en-US" sz="1500">
                <a:solidFill>
                  <a:srgbClr val="FEFFFF"/>
                </a:solidFill>
              </a:rPr>
            </a:br>
            <a:endParaRPr lang="en-US" sz="1500">
              <a:solidFill>
                <a:srgbClr val="FEFFFF"/>
              </a:solidFill>
            </a:endParaRPr>
          </a:p>
        </p:txBody>
      </p:sp>
    </p:spTree>
    <p:extLst>
      <p:ext uri="{BB962C8B-B14F-4D97-AF65-F5344CB8AC3E}">
        <p14:creationId xmlns:p14="http://schemas.microsoft.com/office/powerpoint/2010/main" val="17696184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 name="TextBox 2">
            <a:extLst>
              <a:ext uri="{FF2B5EF4-FFF2-40B4-BE49-F238E27FC236}">
                <a16:creationId xmlns:a16="http://schemas.microsoft.com/office/drawing/2014/main" id="{58265740-4530-FF3C-CB43-3C36E0E7401D}"/>
              </a:ext>
            </a:extLst>
          </p:cNvPr>
          <p:cNvGraphicFramePr/>
          <p:nvPr/>
        </p:nvGraphicFramePr>
        <p:xfrm>
          <a:off x="1390260" y="1191915"/>
          <a:ext cx="9405258" cy="5016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50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165" name="Group 3164">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166"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3167"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3168"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3169"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3170"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3171"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3172"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3173"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3174"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3175"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3176"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3177"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3179" name="Group 3178">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180"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3181"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182"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183"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184"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185"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186"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187"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188"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189"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190"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191"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193" name="Rectangle 3192">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95"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3197" name="Rectangle 3196">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99" name="Rectangle 3198">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161" name="Picture 3160" descr="Blue circuit board">
            <a:extLst>
              <a:ext uri="{FF2B5EF4-FFF2-40B4-BE49-F238E27FC236}">
                <a16:creationId xmlns:a16="http://schemas.microsoft.com/office/drawing/2014/main" id="{9695A71F-FF07-74FA-C219-5A91BAE3DE67}"/>
              </a:ext>
            </a:extLst>
          </p:cNvPr>
          <p:cNvPicPr>
            <a:picLocks noChangeAspect="1"/>
          </p:cNvPicPr>
          <p:nvPr/>
        </p:nvPicPr>
        <p:blipFill rotWithShape="1">
          <a:blip r:embed="rId2"/>
          <a:srcRect l="38126" r="23307" b="-1"/>
          <a:stretch/>
        </p:blipFill>
        <p:spPr>
          <a:xfrm>
            <a:off x="8229598" y="10"/>
            <a:ext cx="3962401" cy="6857990"/>
          </a:xfrm>
          <a:prstGeom prst="rect">
            <a:avLst/>
          </a:prstGeom>
        </p:spPr>
      </p:pic>
      <p:sp>
        <p:nvSpPr>
          <p:cNvPr id="3201"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59" name="TextBox 3158">
            <a:extLst>
              <a:ext uri="{FF2B5EF4-FFF2-40B4-BE49-F238E27FC236}">
                <a16:creationId xmlns:a16="http://schemas.microsoft.com/office/drawing/2014/main" id="{FF5E9426-8610-7A10-3C73-D36304B5B062}"/>
              </a:ext>
            </a:extLst>
          </p:cNvPr>
          <p:cNvSpPr txBox="1"/>
          <p:nvPr/>
        </p:nvSpPr>
        <p:spPr>
          <a:xfrm>
            <a:off x="541866" y="2032000"/>
            <a:ext cx="7145867" cy="3879222"/>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b="0" i="0" dirty="0">
                <a:solidFill>
                  <a:srgbClr val="FEFFFF"/>
                </a:solidFill>
                <a:effectLst/>
              </a:rPr>
              <a:t>Apache Ant (</a:t>
            </a:r>
            <a:r>
              <a:rPr lang="en-US" b="1" i="0" dirty="0">
                <a:solidFill>
                  <a:srgbClr val="FEFFFF"/>
                </a:solidFill>
                <a:effectLst/>
              </a:rPr>
              <a:t>A</a:t>
            </a:r>
            <a:r>
              <a:rPr lang="en-US" b="0" i="0" dirty="0">
                <a:solidFill>
                  <a:srgbClr val="FEFFFF"/>
                </a:solidFill>
                <a:effectLst/>
              </a:rPr>
              <a:t>nother </a:t>
            </a:r>
            <a:r>
              <a:rPr lang="en-US" b="1" i="0" dirty="0">
                <a:solidFill>
                  <a:srgbClr val="FEFFFF"/>
                </a:solidFill>
                <a:effectLst/>
              </a:rPr>
              <a:t>N</a:t>
            </a:r>
            <a:r>
              <a:rPr lang="en-US" b="0" i="0" dirty="0">
                <a:solidFill>
                  <a:srgbClr val="FEFFFF"/>
                </a:solidFill>
                <a:effectLst/>
              </a:rPr>
              <a:t>eat </a:t>
            </a:r>
            <a:r>
              <a:rPr lang="en-US" b="1" i="0" dirty="0">
                <a:solidFill>
                  <a:srgbClr val="FEFFFF"/>
                </a:solidFill>
                <a:effectLst/>
              </a:rPr>
              <a:t>T</a:t>
            </a:r>
            <a:r>
              <a:rPr lang="en-US" b="0" i="0" dirty="0">
                <a:solidFill>
                  <a:srgbClr val="FEFFFF"/>
                </a:solidFill>
                <a:effectLst/>
              </a:rPr>
              <a:t>ool) is an open source project started by </a:t>
            </a:r>
            <a:r>
              <a:rPr lang="en-US" b="0" i="0" u="none" strike="noStrike" dirty="0">
                <a:solidFill>
                  <a:srgbClr val="FEFFFF"/>
                </a:solidFill>
                <a:effectLst/>
                <a:hlinkClick r:id="rId3"/>
              </a:rPr>
              <a:t>Apache</a:t>
            </a:r>
            <a:r>
              <a:rPr lang="en-US" b="0" i="0" dirty="0">
                <a:solidFill>
                  <a:srgbClr val="FEFFFF"/>
                </a:solidFill>
                <a:effectLst/>
              </a:rPr>
              <a:t> Software Foundation. Ant is a </a:t>
            </a:r>
            <a:r>
              <a:rPr lang="en-US" b="0" i="0" u="none" strike="noStrike" dirty="0">
                <a:solidFill>
                  <a:srgbClr val="FEFFFF"/>
                </a:solidFill>
                <a:effectLst/>
                <a:hlinkClick r:id="rId4"/>
              </a:rPr>
              <a:t>Java</a:t>
            </a:r>
            <a:r>
              <a:rPr lang="en-US" b="0" i="0" dirty="0">
                <a:solidFill>
                  <a:srgbClr val="FEFFFF"/>
                </a:solidFill>
                <a:effectLst/>
              </a:rPr>
              <a:t> library and a software tool used for automate software build processes such as compile, run, test and assemble </a:t>
            </a:r>
            <a:r>
              <a:rPr lang="en-US" b="0" i="0" u="none" strike="noStrike" dirty="0">
                <a:solidFill>
                  <a:srgbClr val="FEFFFF"/>
                </a:solidFill>
                <a:effectLst/>
                <a:hlinkClick r:id="rId5"/>
              </a:rPr>
              <a:t>Java</a:t>
            </a:r>
            <a:r>
              <a:rPr lang="en-US" b="0" i="0" dirty="0">
                <a:solidFill>
                  <a:srgbClr val="FEFFFF"/>
                </a:solidFill>
                <a:effectLst/>
              </a:rPr>
              <a:t> application. It is designed and developed by </a:t>
            </a:r>
            <a:r>
              <a:rPr lang="en-US" b="0" i="0" u="none" strike="noStrike" dirty="0">
                <a:solidFill>
                  <a:srgbClr val="FEFFFF"/>
                </a:solidFill>
                <a:effectLst/>
                <a:hlinkClick r:id="rId6"/>
              </a:rPr>
              <a:t>Apache</a:t>
            </a:r>
            <a:r>
              <a:rPr lang="en-US" b="0" i="0" dirty="0">
                <a:solidFill>
                  <a:srgbClr val="FEFFFF"/>
                </a:solidFill>
                <a:effectLst/>
              </a:rPr>
              <a:t> Software Foundation and initially released on 19 July 2000.							</a:t>
            </a:r>
          </a:p>
          <a:p>
            <a:pPr>
              <a:spcBef>
                <a:spcPts val="1000"/>
              </a:spcBef>
              <a:buClr>
                <a:schemeClr val="accent1"/>
              </a:buClr>
              <a:buFont typeface="Wingdings 3" charset="2"/>
              <a:buChar char=""/>
            </a:pPr>
            <a:r>
              <a:rPr lang="en-US" b="0" i="0" dirty="0">
                <a:solidFill>
                  <a:srgbClr val="FEFFFF"/>
                </a:solidFill>
                <a:effectLst/>
              </a:rPr>
              <a:t>It is a better alternate of </a:t>
            </a:r>
            <a:r>
              <a:rPr lang="en-US" b="1" i="0" dirty="0">
                <a:solidFill>
                  <a:srgbClr val="FEFFFF"/>
                </a:solidFill>
                <a:effectLst/>
              </a:rPr>
              <a:t>Make</a:t>
            </a:r>
            <a:r>
              <a:rPr lang="en-US" b="0" i="0" dirty="0">
                <a:solidFill>
                  <a:srgbClr val="FEFFFF"/>
                </a:solidFill>
                <a:effectLst/>
              </a:rPr>
              <a:t> build tool of Unix. Ant is written in Java and require </a:t>
            </a:r>
            <a:r>
              <a:rPr lang="en-US" b="0" i="0" u="none" strike="noStrike" dirty="0">
                <a:solidFill>
                  <a:srgbClr val="FEFFFF"/>
                </a:solidFill>
                <a:effectLst/>
                <a:hlinkClick r:id="rId7"/>
              </a:rPr>
              <a:t>JVM</a:t>
            </a:r>
            <a:r>
              <a:rPr lang="en-US" b="0" i="0" dirty="0">
                <a:solidFill>
                  <a:srgbClr val="FEFFFF"/>
                </a:solidFill>
                <a:effectLst/>
              </a:rPr>
              <a:t> to build the </a:t>
            </a:r>
            <a:r>
              <a:rPr lang="en-US" b="0" i="0" u="none" strike="noStrike" dirty="0">
                <a:solidFill>
                  <a:srgbClr val="FEFFFF"/>
                </a:solidFill>
                <a:effectLst/>
                <a:hlinkClick r:id="rId8"/>
              </a:rPr>
              <a:t>Java projects</a:t>
            </a:r>
            <a:r>
              <a:rPr lang="en-US" b="0" i="0" dirty="0">
                <a:solidFill>
                  <a:srgbClr val="FEFFFF"/>
                </a:solidFill>
                <a:effectLst/>
              </a:rPr>
              <a:t>.</a:t>
            </a:r>
          </a:p>
        </p:txBody>
      </p:sp>
    </p:spTree>
    <p:extLst>
      <p:ext uri="{BB962C8B-B14F-4D97-AF65-F5344CB8AC3E}">
        <p14:creationId xmlns:p14="http://schemas.microsoft.com/office/powerpoint/2010/main" val="262070210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4"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5"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6"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8"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9"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0"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1"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2"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3"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5" name="Group 24">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7"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8"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9"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0"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1"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2"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3"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4"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5"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6"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7"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9" name="Rectangle 38">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43" name="Rectangle 42">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5" name="Group 44">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46"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47"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48"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49"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50"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1"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2"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3"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4"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5"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56"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57"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59" name="Group 58">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60"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61"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2"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3"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4"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65"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66"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67"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68"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69"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70"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71"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 name="TextBox 2">
            <a:extLst>
              <a:ext uri="{FF2B5EF4-FFF2-40B4-BE49-F238E27FC236}">
                <a16:creationId xmlns:a16="http://schemas.microsoft.com/office/drawing/2014/main" id="{AD946625-703F-2695-3698-078631B285E8}"/>
              </a:ext>
            </a:extLst>
          </p:cNvPr>
          <p:cNvSpPr txBox="1"/>
          <p:nvPr/>
        </p:nvSpPr>
        <p:spPr>
          <a:xfrm>
            <a:off x="6483096" y="624110"/>
            <a:ext cx="5021516" cy="1280890"/>
          </a:xfrm>
          <a:prstGeom prst="rect">
            <a:avLst/>
          </a:prstGeom>
        </p:spPr>
        <p:txBody>
          <a:bodyPr vert="horz" lIns="91440" tIns="45720" rIns="91440" bIns="45720" rtlCol="0" anchor="t">
            <a:normAutofit/>
          </a:bodyPr>
          <a:lstStyle/>
          <a:p>
            <a:pPr fontAlgn="base">
              <a:spcBef>
                <a:spcPct val="0"/>
              </a:spcBef>
              <a:spcAft>
                <a:spcPts val="600"/>
              </a:spcAft>
            </a:pPr>
            <a:r>
              <a:rPr lang="en-US" sz="3600" b="1" i="0">
                <a:solidFill>
                  <a:schemeClr val="tx1">
                    <a:lumMod val="85000"/>
                    <a:lumOff val="15000"/>
                  </a:schemeClr>
                </a:solidFill>
                <a:effectLst/>
                <a:latin typeface="+mj-lt"/>
                <a:ea typeface="+mj-ea"/>
                <a:cs typeface="+mj-cs"/>
              </a:rPr>
              <a:t>Difference between Maven and Ant</a:t>
            </a:r>
          </a:p>
        </p:txBody>
      </p:sp>
      <p:sp>
        <p:nvSpPr>
          <p:cNvPr id="73" name="Rectangle 72">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7" name="Picture 6" descr="Computer script on a screen">
            <a:extLst>
              <a:ext uri="{FF2B5EF4-FFF2-40B4-BE49-F238E27FC236}">
                <a16:creationId xmlns:a16="http://schemas.microsoft.com/office/drawing/2014/main" id="{61DF699D-5E2E-ACB8-82E3-EFD379B41910}"/>
              </a:ext>
            </a:extLst>
          </p:cNvPr>
          <p:cNvPicPr>
            <a:picLocks noChangeAspect="1"/>
          </p:cNvPicPr>
          <p:nvPr/>
        </p:nvPicPr>
        <p:blipFill rotWithShape="1">
          <a:blip r:embed="rId2"/>
          <a:srcRect l="7381" r="47154" b="-2"/>
          <a:stretch/>
        </p:blipFill>
        <p:spPr>
          <a:xfrm>
            <a:off x="-1555" y="1731"/>
            <a:ext cx="4671091" cy="6858000"/>
          </a:xfrm>
          <a:prstGeom prst="rect">
            <a:avLst/>
          </a:prstGeom>
        </p:spPr>
      </p:pic>
      <p:sp>
        <p:nvSpPr>
          <p:cNvPr id="5" name="TextBox 4">
            <a:extLst>
              <a:ext uri="{FF2B5EF4-FFF2-40B4-BE49-F238E27FC236}">
                <a16:creationId xmlns:a16="http://schemas.microsoft.com/office/drawing/2014/main" id="{1E1532B9-9DE4-6D47-4E32-210D6C00ED78}"/>
              </a:ext>
            </a:extLst>
          </p:cNvPr>
          <p:cNvSpPr txBox="1"/>
          <p:nvPr/>
        </p:nvSpPr>
        <p:spPr>
          <a:xfrm>
            <a:off x="6438191" y="2133600"/>
            <a:ext cx="5066419" cy="3777622"/>
          </a:xfrm>
          <a:prstGeom prst="rect">
            <a:avLst/>
          </a:prstGeom>
        </p:spPr>
        <p:txBody>
          <a:bodyPr vert="horz" lIns="91440" tIns="45720" rIns="91440" bIns="45720" rtlCol="0">
            <a:normAutofit/>
          </a:bodyPr>
          <a:lstStyle/>
          <a:p>
            <a:pPr marL="342900" indent="-342900" fontAlgn="base">
              <a:lnSpc>
                <a:spcPct val="90000"/>
              </a:lnSpc>
              <a:spcBef>
                <a:spcPts val="1000"/>
              </a:spcBef>
              <a:buClr>
                <a:schemeClr val="accent1"/>
              </a:buClr>
              <a:buFont typeface="Wingdings 3" charset="2"/>
              <a:buChar char=""/>
            </a:pPr>
            <a:r>
              <a:rPr lang="en-US" b="1" i="0" u="sng">
                <a:solidFill>
                  <a:schemeClr val="tx1">
                    <a:lumMod val="75000"/>
                    <a:lumOff val="25000"/>
                  </a:schemeClr>
                </a:solidFill>
                <a:effectLst/>
                <a:hlinkClick r:id="rId3">
                  <a:extLst>
                    <a:ext uri="{A12FA001-AC4F-418D-AE19-62706E023703}">
                      <ahyp:hlinkClr xmlns:ahyp="http://schemas.microsoft.com/office/drawing/2018/hyperlinkcolor" val="tx"/>
                    </a:ext>
                  </a:extLst>
                </a:hlinkClick>
              </a:rPr>
              <a:t>Maven</a:t>
            </a:r>
            <a:r>
              <a:rPr lang="en-US" b="1" i="0">
                <a:solidFill>
                  <a:schemeClr val="tx1">
                    <a:lumMod val="75000"/>
                    <a:lumOff val="25000"/>
                  </a:schemeClr>
                </a:solidFill>
                <a:effectLst/>
              </a:rPr>
              <a:t> :</a:t>
            </a:r>
            <a:br>
              <a:rPr lang="en-US" b="0" i="0">
                <a:solidFill>
                  <a:schemeClr val="tx1">
                    <a:lumMod val="75000"/>
                    <a:lumOff val="25000"/>
                  </a:schemeClr>
                </a:solidFill>
                <a:effectLst/>
              </a:rPr>
            </a:br>
            <a:r>
              <a:rPr lang="en-US" b="0" i="0">
                <a:solidFill>
                  <a:schemeClr val="tx1">
                    <a:lumMod val="75000"/>
                    <a:lumOff val="25000"/>
                  </a:schemeClr>
                </a:solidFill>
                <a:effectLst/>
              </a:rPr>
              <a:t>Maven is a powerful project management tool based on the Project Object Model.  It helps in managing project builds, documentation, dependency, releases, etc.																			</a:t>
            </a:r>
          </a:p>
          <a:p>
            <a:pPr marL="342900" indent="-342900" fontAlgn="base">
              <a:lnSpc>
                <a:spcPct val="90000"/>
              </a:lnSpc>
              <a:spcBef>
                <a:spcPts val="1000"/>
              </a:spcBef>
              <a:buClr>
                <a:schemeClr val="accent1"/>
              </a:buClr>
              <a:buFont typeface="Wingdings 3" charset="2"/>
              <a:buChar char=""/>
            </a:pPr>
            <a:r>
              <a:rPr lang="en-US" b="1" i="0">
                <a:solidFill>
                  <a:schemeClr val="tx1">
                    <a:lumMod val="75000"/>
                    <a:lumOff val="25000"/>
                  </a:schemeClr>
                </a:solidFill>
                <a:effectLst/>
              </a:rPr>
              <a:t>Ant :</a:t>
            </a:r>
            <a:r>
              <a:rPr lang="en-US" b="0" i="0">
                <a:solidFill>
                  <a:schemeClr val="tx1">
                    <a:lumMod val="75000"/>
                    <a:lumOff val="25000"/>
                  </a:schemeClr>
                </a:solidFill>
                <a:effectLst/>
              </a:rPr>
              <a:t>Ant is a command-line toolbox without any coding conventions or project structures, making it flexible and more manageable to use. It is most commonly used to build Java applications.</a:t>
            </a:r>
          </a:p>
        </p:txBody>
      </p:sp>
    </p:spTree>
    <p:extLst>
      <p:ext uri="{BB962C8B-B14F-4D97-AF65-F5344CB8AC3E}">
        <p14:creationId xmlns:p14="http://schemas.microsoft.com/office/powerpoint/2010/main" val="135694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1" name="Rectangle 4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1AA0722F-887E-B67C-E213-79520F72C653}"/>
              </a:ext>
            </a:extLst>
          </p:cNvPr>
          <p:cNvSpPr txBox="1"/>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000" b="1" i="0" dirty="0">
                <a:solidFill>
                  <a:srgbClr val="FEFFFF"/>
                </a:solidFill>
                <a:effectLst/>
                <a:latin typeface="+mj-lt"/>
                <a:ea typeface="+mj-ea"/>
                <a:cs typeface="+mj-cs"/>
              </a:rPr>
              <a:t>Differences between Maven and Ant :</a:t>
            </a:r>
            <a:endParaRPr lang="en-US" sz="4000" dirty="0">
              <a:solidFill>
                <a:srgbClr val="FEFFFF"/>
              </a:solidFill>
              <a:latin typeface="+mj-lt"/>
              <a:ea typeface="+mj-ea"/>
              <a:cs typeface="+mj-cs"/>
            </a:endParaRPr>
          </a:p>
        </p:txBody>
      </p:sp>
      <p:sp>
        <p:nvSpPr>
          <p:cNvPr id="4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0E8EED03-978E-B4C1-625F-8AAB714578BF}"/>
              </a:ext>
            </a:extLst>
          </p:cNvPr>
          <p:cNvGraphicFramePr>
            <a:graphicFrameLocks noGrp="1"/>
          </p:cNvGraphicFramePr>
          <p:nvPr>
            <p:extLst>
              <p:ext uri="{D42A27DB-BD31-4B8C-83A1-F6EECF244321}">
                <p14:modId xmlns:p14="http://schemas.microsoft.com/office/powerpoint/2010/main" val="3532439447"/>
              </p:ext>
            </p:extLst>
          </p:nvPr>
        </p:nvGraphicFramePr>
        <p:xfrm>
          <a:off x="4924756" y="662473"/>
          <a:ext cx="6799341" cy="5841323"/>
        </p:xfrm>
        <a:graphic>
          <a:graphicData uri="http://schemas.openxmlformats.org/drawingml/2006/table">
            <a:tbl>
              <a:tblPr firstRow="1" bandRow="1">
                <a:noFill/>
              </a:tblPr>
              <a:tblGrid>
                <a:gridCol w="1389052">
                  <a:extLst>
                    <a:ext uri="{9D8B030D-6E8A-4147-A177-3AD203B41FA5}">
                      <a16:colId xmlns:a16="http://schemas.microsoft.com/office/drawing/2014/main" val="3252466723"/>
                    </a:ext>
                  </a:extLst>
                </a:gridCol>
                <a:gridCol w="2686930">
                  <a:extLst>
                    <a:ext uri="{9D8B030D-6E8A-4147-A177-3AD203B41FA5}">
                      <a16:colId xmlns:a16="http://schemas.microsoft.com/office/drawing/2014/main" val="2425116589"/>
                    </a:ext>
                  </a:extLst>
                </a:gridCol>
                <a:gridCol w="2723359">
                  <a:extLst>
                    <a:ext uri="{9D8B030D-6E8A-4147-A177-3AD203B41FA5}">
                      <a16:colId xmlns:a16="http://schemas.microsoft.com/office/drawing/2014/main" val="1246341086"/>
                    </a:ext>
                  </a:extLst>
                </a:gridCol>
              </a:tblGrid>
              <a:tr h="357838">
                <a:tc>
                  <a:txBody>
                    <a:bodyPr/>
                    <a:lstStyle/>
                    <a:p>
                      <a:pPr algn="ctr" fontAlgn="base"/>
                      <a:r>
                        <a:rPr lang="en-US" sz="900" b="1">
                          <a:solidFill>
                            <a:srgbClr val="FFFFFF"/>
                          </a:solidFill>
                          <a:effectLst/>
                        </a:rPr>
                        <a:t> </a:t>
                      </a:r>
                    </a:p>
                  </a:txBody>
                  <a:tcPr marL="124331" marR="74599" marT="74599" marB="74599"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base"/>
                      <a:r>
                        <a:rPr lang="en-US" sz="900" b="1">
                          <a:solidFill>
                            <a:srgbClr val="FFFFFF"/>
                          </a:solidFill>
                          <a:effectLst/>
                        </a:rPr>
                        <a:t>Maven</a:t>
                      </a:r>
                    </a:p>
                  </a:txBody>
                  <a:tcPr marL="124331" marR="74599" marT="74599" marB="74599"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base"/>
                      <a:r>
                        <a:rPr lang="en-US" sz="900" b="1">
                          <a:solidFill>
                            <a:srgbClr val="FFFFFF"/>
                          </a:solidFill>
                          <a:effectLst/>
                        </a:rPr>
                        <a:t>Ant</a:t>
                      </a:r>
                    </a:p>
                  </a:txBody>
                  <a:tcPr marL="124331" marR="74599" marT="74599" marB="74599"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131368454"/>
                  </a:ext>
                </a:extLst>
              </a:tr>
              <a:tr h="515130">
                <a:tc>
                  <a:txBody>
                    <a:bodyPr/>
                    <a:lstStyle/>
                    <a:p>
                      <a:pPr algn="ctr" fontAlgn="base"/>
                      <a:r>
                        <a:rPr lang="en-US" sz="900" b="1">
                          <a:solidFill>
                            <a:schemeClr val="tx1">
                              <a:lumMod val="85000"/>
                              <a:lumOff val="15000"/>
                            </a:schemeClr>
                          </a:solidFill>
                          <a:effectLst/>
                        </a:rPr>
                        <a:t>Definition</a:t>
                      </a:r>
                    </a:p>
                  </a:txBody>
                  <a:tcPr marL="124331" marR="74599" marT="74599" marB="74599"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solidFill>
                            <a:schemeClr val="tx1">
                              <a:lumMod val="85000"/>
                              <a:lumOff val="15000"/>
                            </a:schemeClr>
                          </a:solidFill>
                          <a:effectLst/>
                        </a:rPr>
                        <a:t>It is a framework based on the concept of POM.</a:t>
                      </a:r>
                    </a:p>
                  </a:txBody>
                  <a:tcPr marL="124331" marR="74599" marT="74599" marB="7459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solidFill>
                            <a:schemeClr val="tx1">
                              <a:lumMod val="85000"/>
                              <a:lumOff val="15000"/>
                            </a:schemeClr>
                          </a:solidFill>
                          <a:effectLst/>
                        </a:rPr>
                        <a:t>It is a Java library and command-line toolbox.</a:t>
                      </a:r>
                    </a:p>
                  </a:txBody>
                  <a:tcPr marL="124331" marR="74599" marT="74599" marB="74599"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87314364"/>
                  </a:ext>
                </a:extLst>
              </a:tr>
              <a:tr h="515130">
                <a:tc>
                  <a:txBody>
                    <a:bodyPr/>
                    <a:lstStyle/>
                    <a:p>
                      <a:pPr algn="ctr" fontAlgn="base"/>
                      <a:r>
                        <a:rPr lang="en-US" sz="900" b="1">
                          <a:solidFill>
                            <a:schemeClr val="tx1">
                              <a:lumMod val="85000"/>
                              <a:lumOff val="15000"/>
                            </a:schemeClr>
                          </a:solidFill>
                          <a:effectLst/>
                        </a:rPr>
                        <a:t>Convention</a:t>
                      </a:r>
                    </a:p>
                  </a:txBody>
                  <a:tcPr marL="124331" marR="74599" marT="74599" marB="7459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solidFill>
                            <a:schemeClr val="tx1">
                              <a:lumMod val="85000"/>
                              <a:lumOff val="15000"/>
                            </a:schemeClr>
                          </a:solidFill>
                          <a:effectLst/>
                        </a:rPr>
                        <a:t>It has built-in conventions to place source code, compiled code, etc.</a:t>
                      </a:r>
                    </a:p>
                  </a:txBody>
                  <a:tcPr marL="124331" marR="74599" marT="74599" marB="7459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solidFill>
                            <a:schemeClr val="tx1">
                              <a:lumMod val="85000"/>
                              <a:lumOff val="15000"/>
                            </a:schemeClr>
                          </a:solidFill>
                          <a:effectLst/>
                        </a:rPr>
                        <a:t>It does not have any formal conventions.</a:t>
                      </a:r>
                    </a:p>
                  </a:txBody>
                  <a:tcPr marL="124331" marR="74599" marT="74599" marB="7459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778197182"/>
                  </a:ext>
                </a:extLst>
              </a:tr>
              <a:tr h="672421">
                <a:tc>
                  <a:txBody>
                    <a:bodyPr/>
                    <a:lstStyle/>
                    <a:p>
                      <a:pPr algn="ctr" fontAlgn="base"/>
                      <a:r>
                        <a:rPr lang="en-US" sz="900" b="1">
                          <a:solidFill>
                            <a:schemeClr val="tx1">
                              <a:lumMod val="85000"/>
                              <a:lumOff val="15000"/>
                            </a:schemeClr>
                          </a:solidFill>
                          <a:effectLst/>
                        </a:rPr>
                        <a:t>Project structure Info</a:t>
                      </a:r>
                    </a:p>
                  </a:txBody>
                  <a:tcPr marL="124331" marR="74599" marT="74599" marB="74599"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solidFill>
                            <a:schemeClr val="tx1">
                              <a:lumMod val="85000"/>
                              <a:lumOff val="15000"/>
                            </a:schemeClr>
                          </a:solidFill>
                          <a:effectLst/>
                        </a:rPr>
                        <a:t>It does not require information about the project structure to be provided in the pom.xml file.</a:t>
                      </a:r>
                    </a:p>
                  </a:txBody>
                  <a:tcPr marL="124331" marR="74599" marT="74599" marB="7459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solidFill>
                            <a:schemeClr val="tx1">
                              <a:lumMod val="85000"/>
                              <a:lumOff val="15000"/>
                            </a:schemeClr>
                          </a:solidFill>
                          <a:effectLst/>
                        </a:rPr>
                        <a:t>It requires information on the project structure to be provided in the build.xml file.</a:t>
                      </a:r>
                    </a:p>
                  </a:txBody>
                  <a:tcPr marL="124331" marR="74599" marT="74599" marB="74599"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622465140"/>
                  </a:ext>
                </a:extLst>
              </a:tr>
              <a:tr h="357838">
                <a:tc>
                  <a:txBody>
                    <a:bodyPr/>
                    <a:lstStyle/>
                    <a:p>
                      <a:pPr algn="ctr" fontAlgn="base"/>
                      <a:r>
                        <a:rPr lang="en-US" sz="900" b="1">
                          <a:solidFill>
                            <a:schemeClr val="tx1">
                              <a:lumMod val="85000"/>
                              <a:lumOff val="15000"/>
                            </a:schemeClr>
                          </a:solidFill>
                          <a:effectLst/>
                        </a:rPr>
                        <a:t>Lifecycle</a:t>
                      </a:r>
                    </a:p>
                  </a:txBody>
                  <a:tcPr marL="124331" marR="74599" marT="74599" marB="7459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solidFill>
                            <a:schemeClr val="tx1">
                              <a:lumMod val="85000"/>
                              <a:lumOff val="15000"/>
                            </a:schemeClr>
                          </a:solidFill>
                          <a:effectLst/>
                        </a:rPr>
                        <a:t>It has a lifecycle.</a:t>
                      </a:r>
                    </a:p>
                  </a:txBody>
                  <a:tcPr marL="124331" marR="74599" marT="74599" marB="7459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solidFill>
                            <a:schemeClr val="tx1">
                              <a:lumMod val="85000"/>
                              <a:lumOff val="15000"/>
                            </a:schemeClr>
                          </a:solidFill>
                          <a:effectLst/>
                        </a:rPr>
                        <a:t>It does not have a lifecycle.</a:t>
                      </a:r>
                    </a:p>
                  </a:txBody>
                  <a:tcPr marL="124331" marR="74599" marT="74599" marB="7459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516110295"/>
                  </a:ext>
                </a:extLst>
              </a:tr>
              <a:tr h="672421">
                <a:tc>
                  <a:txBody>
                    <a:bodyPr/>
                    <a:lstStyle/>
                    <a:p>
                      <a:pPr algn="ctr" fontAlgn="base"/>
                      <a:r>
                        <a:rPr lang="en-US" sz="900" b="1">
                          <a:solidFill>
                            <a:schemeClr val="tx1">
                              <a:lumMod val="85000"/>
                              <a:lumOff val="15000"/>
                            </a:schemeClr>
                          </a:solidFill>
                          <a:effectLst/>
                        </a:rPr>
                        <a:t>Nature</a:t>
                      </a:r>
                    </a:p>
                  </a:txBody>
                  <a:tcPr marL="124331" marR="74599" marT="74599" marB="74599"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solidFill>
                            <a:schemeClr val="tx1">
                              <a:lumMod val="85000"/>
                              <a:lumOff val="15000"/>
                            </a:schemeClr>
                          </a:solidFill>
                          <a:effectLst/>
                        </a:rPr>
                        <a:t>It is declarative in nature (only source should be present in the default directory).</a:t>
                      </a:r>
                    </a:p>
                  </a:txBody>
                  <a:tcPr marL="124331" marR="74599" marT="74599" marB="7459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solidFill>
                            <a:schemeClr val="tx1">
                              <a:lumMod val="85000"/>
                              <a:lumOff val="15000"/>
                            </a:schemeClr>
                          </a:solidFill>
                          <a:effectLst/>
                        </a:rPr>
                        <a:t>It is procedural in nature (manually tell exactly what to do and when to do it).</a:t>
                      </a:r>
                    </a:p>
                  </a:txBody>
                  <a:tcPr marL="124331" marR="74599" marT="74599" marB="74599"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112982157"/>
                  </a:ext>
                </a:extLst>
              </a:tr>
              <a:tr h="502305">
                <a:tc>
                  <a:txBody>
                    <a:bodyPr/>
                    <a:lstStyle/>
                    <a:p>
                      <a:pPr algn="ctr" fontAlgn="base"/>
                      <a:r>
                        <a:rPr lang="en-US" sz="900" b="1">
                          <a:solidFill>
                            <a:schemeClr val="tx1">
                              <a:lumMod val="85000"/>
                              <a:lumOff val="15000"/>
                            </a:schemeClr>
                          </a:solidFill>
                          <a:effectLst/>
                        </a:rPr>
                        <a:t>Type</a:t>
                      </a:r>
                    </a:p>
                  </a:txBody>
                  <a:tcPr marL="124331" marR="74599" marT="74599" marB="7459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solidFill>
                            <a:schemeClr val="tx1">
                              <a:lumMod val="85000"/>
                              <a:lumOff val="15000"/>
                            </a:schemeClr>
                          </a:solidFill>
                          <a:effectLst/>
                        </a:rPr>
                        <a:t>It is primarily a project management tool.</a:t>
                      </a:r>
                    </a:p>
                  </a:txBody>
                  <a:tcPr marL="124331" marR="74599" marT="74599" marB="7459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solidFill>
                            <a:schemeClr val="tx1">
                              <a:lumMod val="85000"/>
                              <a:lumOff val="15000"/>
                            </a:schemeClr>
                          </a:solidFill>
                          <a:effectLst/>
                        </a:rPr>
                        <a:t>It is primarily a project management tool.</a:t>
                      </a:r>
                    </a:p>
                  </a:txBody>
                  <a:tcPr marL="124331" marR="74599" marT="74599" marB="7459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68892339"/>
                  </a:ext>
                </a:extLst>
              </a:tr>
              <a:tr h="672421">
                <a:tc>
                  <a:txBody>
                    <a:bodyPr/>
                    <a:lstStyle/>
                    <a:p>
                      <a:pPr algn="ctr" fontAlgn="base"/>
                      <a:r>
                        <a:rPr lang="en-US" sz="900" b="1">
                          <a:solidFill>
                            <a:schemeClr val="tx1">
                              <a:lumMod val="85000"/>
                              <a:lumOff val="15000"/>
                            </a:schemeClr>
                          </a:solidFill>
                          <a:effectLst/>
                        </a:rPr>
                        <a:t>Dependency</a:t>
                      </a:r>
                    </a:p>
                  </a:txBody>
                  <a:tcPr marL="124331" marR="74599" marT="74599" marB="74599"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solidFill>
                            <a:schemeClr val="tx1">
                              <a:lumMod val="85000"/>
                              <a:lumOff val="15000"/>
                            </a:schemeClr>
                          </a:solidFill>
                          <a:effectLst/>
                        </a:rPr>
                        <a:t>It can self download the dependencies from a central repository for building projects.</a:t>
                      </a:r>
                    </a:p>
                  </a:txBody>
                  <a:tcPr marL="124331" marR="74599" marT="74599" marB="7459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solidFill>
                            <a:schemeClr val="tx1">
                              <a:lumMod val="85000"/>
                              <a:lumOff val="15000"/>
                            </a:schemeClr>
                          </a:solidFill>
                          <a:effectLst/>
                        </a:rPr>
                        <a:t>It has no built-in support for dependency management. </a:t>
                      </a:r>
                    </a:p>
                  </a:txBody>
                  <a:tcPr marL="124331" marR="74599" marT="74599" marB="74599"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227523412"/>
                  </a:ext>
                </a:extLst>
              </a:tr>
              <a:tr h="502305">
                <a:tc>
                  <a:txBody>
                    <a:bodyPr/>
                    <a:lstStyle/>
                    <a:p>
                      <a:pPr algn="ctr" fontAlgn="base"/>
                      <a:r>
                        <a:rPr lang="en-US" sz="900" b="1">
                          <a:solidFill>
                            <a:schemeClr val="tx1">
                              <a:lumMod val="85000"/>
                              <a:lumOff val="15000"/>
                            </a:schemeClr>
                          </a:solidFill>
                          <a:effectLst/>
                        </a:rPr>
                        <a:t>Reusability</a:t>
                      </a:r>
                    </a:p>
                  </a:txBody>
                  <a:tcPr marL="124331" marR="74599" marT="74599" marB="7459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solidFill>
                            <a:schemeClr val="tx1">
                              <a:lumMod val="85000"/>
                              <a:lumOff val="15000"/>
                            </a:schemeClr>
                          </a:solidFill>
                          <a:effectLst/>
                        </a:rPr>
                        <a:t>It consists of reusable plugins.</a:t>
                      </a:r>
                    </a:p>
                  </a:txBody>
                  <a:tcPr marL="124331" marR="74599" marT="74599" marB="7459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solidFill>
                            <a:schemeClr val="tx1">
                              <a:lumMod val="85000"/>
                              <a:lumOff val="15000"/>
                            </a:schemeClr>
                          </a:solidFill>
                          <a:effectLst/>
                        </a:rPr>
                        <a:t>It consists of scripts that are not reusable.</a:t>
                      </a:r>
                    </a:p>
                  </a:txBody>
                  <a:tcPr marL="124331" marR="74599" marT="74599" marB="7459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831243952"/>
                  </a:ext>
                </a:extLst>
              </a:tr>
              <a:tr h="357838">
                <a:tc>
                  <a:txBody>
                    <a:bodyPr/>
                    <a:lstStyle/>
                    <a:p>
                      <a:pPr algn="ctr" fontAlgn="base"/>
                      <a:r>
                        <a:rPr lang="en-US" sz="900" b="1">
                          <a:solidFill>
                            <a:schemeClr val="tx1">
                              <a:lumMod val="85000"/>
                              <a:lumOff val="15000"/>
                            </a:schemeClr>
                          </a:solidFill>
                          <a:effectLst/>
                        </a:rPr>
                        <a:t>Preference</a:t>
                      </a:r>
                    </a:p>
                  </a:txBody>
                  <a:tcPr marL="124331" marR="74599" marT="74599" marB="74599"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solidFill>
                            <a:schemeClr val="tx1">
                              <a:lumMod val="85000"/>
                              <a:lumOff val="15000"/>
                            </a:schemeClr>
                          </a:solidFill>
                          <a:effectLst/>
                        </a:rPr>
                        <a:t>It is less preferred.</a:t>
                      </a:r>
                    </a:p>
                  </a:txBody>
                  <a:tcPr marL="124331" marR="74599" marT="74599" marB="7459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900" b="0">
                          <a:solidFill>
                            <a:schemeClr val="tx1">
                              <a:lumMod val="85000"/>
                              <a:lumOff val="15000"/>
                            </a:schemeClr>
                          </a:solidFill>
                          <a:effectLst/>
                        </a:rPr>
                        <a:t>It is more preferred.</a:t>
                      </a:r>
                    </a:p>
                  </a:txBody>
                  <a:tcPr marL="124331" marR="74599" marT="74599" marB="74599"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220015595"/>
                  </a:ext>
                </a:extLst>
              </a:tr>
              <a:tr h="357838">
                <a:tc>
                  <a:txBody>
                    <a:bodyPr/>
                    <a:lstStyle/>
                    <a:p>
                      <a:pPr algn="ctr" fontAlgn="base"/>
                      <a:r>
                        <a:rPr lang="en-US" sz="900" b="1">
                          <a:solidFill>
                            <a:schemeClr val="tx1">
                              <a:lumMod val="85000"/>
                              <a:lumOff val="15000"/>
                            </a:schemeClr>
                          </a:solidFill>
                          <a:effectLst/>
                        </a:rPr>
                        <a:t>Complexity</a:t>
                      </a:r>
                    </a:p>
                  </a:txBody>
                  <a:tcPr marL="124331" marR="74599" marT="74599" marB="7459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a:solidFill>
                            <a:schemeClr val="tx1">
                              <a:lumMod val="85000"/>
                              <a:lumOff val="15000"/>
                            </a:schemeClr>
                          </a:solidFill>
                          <a:effectLst/>
                        </a:rPr>
                        <a:t>It is more complex.</a:t>
                      </a:r>
                    </a:p>
                  </a:txBody>
                  <a:tcPr marL="124331" marR="74599" marT="74599" marB="7459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900" b="0" dirty="0">
                          <a:solidFill>
                            <a:schemeClr val="tx1">
                              <a:lumMod val="85000"/>
                              <a:lumOff val="15000"/>
                            </a:schemeClr>
                          </a:solidFill>
                          <a:effectLst/>
                        </a:rPr>
                        <a:t>It is simple and reliable. </a:t>
                      </a:r>
                    </a:p>
                  </a:txBody>
                  <a:tcPr marL="124331" marR="74599" marT="74599" marB="7459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802398802"/>
                  </a:ext>
                </a:extLst>
              </a:tr>
              <a:tr h="357838">
                <a:tc>
                  <a:txBody>
                    <a:bodyPr/>
                    <a:lstStyle/>
                    <a:p>
                      <a:pPr algn="ctr" fontAlgn="base"/>
                      <a:r>
                        <a:rPr lang="en-US" sz="900" b="1">
                          <a:solidFill>
                            <a:schemeClr val="tx1">
                              <a:lumMod val="85000"/>
                              <a:lumOff val="15000"/>
                            </a:schemeClr>
                          </a:solidFill>
                          <a:effectLst/>
                        </a:rPr>
                        <a:t>Flexibility</a:t>
                      </a:r>
                    </a:p>
                  </a:txBody>
                  <a:tcPr marL="124331" marR="74599" marT="74599" marB="74599"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l" fontAlgn="ctr"/>
                      <a:r>
                        <a:rPr lang="en-US" sz="900" b="0">
                          <a:solidFill>
                            <a:schemeClr val="tx1">
                              <a:lumMod val="85000"/>
                              <a:lumOff val="15000"/>
                            </a:schemeClr>
                          </a:solidFill>
                          <a:effectLst/>
                        </a:rPr>
                        <a:t>It is less flexible and maintainable.</a:t>
                      </a:r>
                    </a:p>
                  </a:txBody>
                  <a:tcPr marL="124331" marR="74599" marT="74599" marB="74599"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l" fontAlgn="ctr"/>
                      <a:r>
                        <a:rPr lang="en-US" sz="900" b="0" dirty="0">
                          <a:solidFill>
                            <a:schemeClr val="tx1">
                              <a:lumMod val="85000"/>
                              <a:lumOff val="15000"/>
                            </a:schemeClr>
                          </a:solidFill>
                          <a:effectLst/>
                        </a:rPr>
                        <a:t>It is more flexible and maintainable.</a:t>
                      </a:r>
                    </a:p>
                  </a:txBody>
                  <a:tcPr marL="124331" marR="74599" marT="74599" marB="74599"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3156938752"/>
                  </a:ext>
                </a:extLst>
              </a:tr>
            </a:tbl>
          </a:graphicData>
        </a:graphic>
      </p:graphicFrame>
    </p:spTree>
    <p:extLst>
      <p:ext uri="{BB962C8B-B14F-4D97-AF65-F5344CB8AC3E}">
        <p14:creationId xmlns:p14="http://schemas.microsoft.com/office/powerpoint/2010/main" val="5339478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160</TotalTime>
  <Words>1298</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Century Gothic</vt:lpstr>
      <vt:lpstr>Wingdings</vt:lpstr>
      <vt:lpstr>Wingdings 3</vt:lpstr>
      <vt:lpstr>Wisp</vt:lpstr>
      <vt:lpstr>Apache Maven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Pubic-Key Cryptosystem</dc:title>
  <dc:creator>Gajendra</dc:creator>
  <cp:lastModifiedBy>Gajendra Nagre</cp:lastModifiedBy>
  <cp:revision>2</cp:revision>
  <dcterms:created xsi:type="dcterms:W3CDTF">2023-06-19T05:36:52Z</dcterms:created>
  <dcterms:modified xsi:type="dcterms:W3CDTF">2023-09-28T16:52:33Z</dcterms:modified>
</cp:coreProperties>
</file>