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8765EB-F5BD-4AF8-8095-57133E72338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195815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765EB-F5BD-4AF8-8095-57133E72338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274746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765EB-F5BD-4AF8-8095-57133E72338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313690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765EB-F5BD-4AF8-8095-57133E72338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294252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765EB-F5BD-4AF8-8095-57133E72338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407059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8765EB-F5BD-4AF8-8095-57133E72338A}"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162845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8765EB-F5BD-4AF8-8095-57133E72338A}"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67528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8765EB-F5BD-4AF8-8095-57133E72338A}"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102954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765EB-F5BD-4AF8-8095-57133E72338A}"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297469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765EB-F5BD-4AF8-8095-57133E72338A}"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61153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765EB-F5BD-4AF8-8095-57133E72338A}"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70F16-99D7-4D40-86DB-A71FA3697594}" type="slidenum">
              <a:rPr lang="en-IN" smtClean="0"/>
              <a:t>‹#›</a:t>
            </a:fld>
            <a:endParaRPr lang="en-IN"/>
          </a:p>
        </p:txBody>
      </p:sp>
    </p:spTree>
    <p:extLst>
      <p:ext uri="{BB962C8B-B14F-4D97-AF65-F5344CB8AC3E}">
        <p14:creationId xmlns:p14="http://schemas.microsoft.com/office/powerpoint/2010/main" val="362737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765EB-F5BD-4AF8-8095-57133E72338A}" type="datetimeFigureOut">
              <a:rPr lang="en-IN" smtClean="0"/>
              <a:t>08-09-2023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70F16-99D7-4D40-86DB-A71FA3697594}" type="slidenum">
              <a:rPr lang="en-IN" smtClean="0"/>
              <a:t>‹#›</a:t>
            </a:fld>
            <a:endParaRPr lang="en-IN"/>
          </a:p>
        </p:txBody>
      </p:sp>
    </p:spTree>
    <p:extLst>
      <p:ext uri="{BB962C8B-B14F-4D97-AF65-F5344CB8AC3E}">
        <p14:creationId xmlns:p14="http://schemas.microsoft.com/office/powerpoint/2010/main" val="31255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736" y="260648"/>
            <a:ext cx="5832648" cy="769441"/>
          </a:xfrm>
          <a:prstGeom prst="rect">
            <a:avLst/>
          </a:prstGeom>
          <a:noFill/>
        </p:spPr>
        <p:txBody>
          <a:bodyPr wrap="square" rtlCol="0">
            <a:spAutoFit/>
          </a:bodyPr>
          <a:lstStyle/>
          <a:p>
            <a:r>
              <a:rPr lang="en-GB" sz="4400" b="1" dirty="0" smtClean="0"/>
              <a:t>Asp.net and C#</a:t>
            </a:r>
            <a:endParaRPr lang="en-IN" sz="4400" b="1" dirty="0"/>
          </a:p>
        </p:txBody>
      </p:sp>
      <p:sp>
        <p:nvSpPr>
          <p:cNvPr id="5" name="TextBox 4"/>
          <p:cNvSpPr txBox="1"/>
          <p:nvPr/>
        </p:nvSpPr>
        <p:spPr>
          <a:xfrm>
            <a:off x="1475656" y="2351782"/>
            <a:ext cx="5688632" cy="1077218"/>
          </a:xfrm>
          <a:prstGeom prst="rect">
            <a:avLst/>
          </a:prstGeom>
          <a:noFill/>
        </p:spPr>
        <p:txBody>
          <a:bodyPr wrap="square" rtlCol="0">
            <a:spAutoFit/>
          </a:bodyPr>
          <a:lstStyle/>
          <a:p>
            <a:pPr algn="ctr"/>
            <a:r>
              <a:rPr lang="en-GB" sz="3200" b="1" dirty="0" smtClean="0"/>
              <a:t>Topic:</a:t>
            </a:r>
          </a:p>
          <a:p>
            <a:pPr algn="ctr"/>
            <a:r>
              <a:rPr lang="en-GB" sz="3200" b="1" dirty="0" smtClean="0"/>
              <a:t>Event handling</a:t>
            </a:r>
            <a:endParaRPr lang="en-IN" sz="3200" b="1" dirty="0"/>
          </a:p>
        </p:txBody>
      </p:sp>
    </p:spTree>
    <p:extLst>
      <p:ext uri="{BB962C8B-B14F-4D97-AF65-F5344CB8AC3E}">
        <p14:creationId xmlns:p14="http://schemas.microsoft.com/office/powerpoint/2010/main" val="173822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1967"/>
            <a:ext cx="8784976" cy="6863417"/>
          </a:xfrm>
          <a:prstGeom prst="rect">
            <a:avLst/>
          </a:prstGeom>
        </p:spPr>
        <p:txBody>
          <a:bodyPr wrap="square">
            <a:spAutoFit/>
          </a:bodyPr>
          <a:lstStyle/>
          <a:p>
            <a:pPr lvl="0"/>
            <a:r>
              <a:rPr lang="en-IN" sz="2000" b="1" dirty="0" smtClean="0"/>
              <a:t>class</a:t>
            </a:r>
            <a:r>
              <a:rPr lang="en-IN" sz="2000" dirty="0" smtClean="0"/>
              <a:t> Program1  </a:t>
            </a:r>
          </a:p>
          <a:p>
            <a:pPr lvl="0"/>
            <a:r>
              <a:rPr lang="en-IN" sz="2000" dirty="0" smtClean="0"/>
              <a:t>{  // declare delegate  </a:t>
            </a:r>
          </a:p>
          <a:p>
            <a:pPr lvl="0"/>
            <a:r>
              <a:rPr lang="en-IN" sz="2000" dirty="0" smtClean="0"/>
              <a:t>    </a:t>
            </a:r>
            <a:r>
              <a:rPr lang="en-IN" sz="2000" b="1" dirty="0" smtClean="0"/>
              <a:t>public</a:t>
            </a:r>
            <a:r>
              <a:rPr lang="en-IN" sz="2000" dirty="0" smtClean="0"/>
              <a:t> delegate </a:t>
            </a:r>
            <a:r>
              <a:rPr lang="en-IN" sz="2000" b="1" dirty="0" smtClean="0"/>
              <a:t>void</a:t>
            </a:r>
            <a:r>
              <a:rPr lang="en-IN" sz="2000" dirty="0" smtClean="0"/>
              <a:t> </a:t>
            </a:r>
            <a:r>
              <a:rPr lang="en-IN" sz="2000" dirty="0" err="1" smtClean="0"/>
              <a:t>PrintWord</a:t>
            </a:r>
            <a:r>
              <a:rPr lang="en-IN" sz="2000" dirty="0" smtClean="0"/>
              <a:t>(</a:t>
            </a:r>
            <a:r>
              <a:rPr lang="en-IN" sz="2000" b="1" dirty="0" err="1" smtClean="0"/>
              <a:t>int</a:t>
            </a:r>
            <a:r>
              <a:rPr lang="en-IN" sz="2000" dirty="0" smtClean="0"/>
              <a:t> value);  </a:t>
            </a:r>
          </a:p>
          <a:p>
            <a:pPr lvl="0"/>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pPr lvl="0"/>
            <a:r>
              <a:rPr lang="en-IN" sz="2000" dirty="0" smtClean="0"/>
              <a:t>    {  </a:t>
            </a:r>
          </a:p>
          <a:p>
            <a:pPr lvl="0"/>
            <a:r>
              <a:rPr lang="en-IN" sz="2000" dirty="0" smtClean="0"/>
              <a:t>        // Print delegate points to </a:t>
            </a:r>
            <a:r>
              <a:rPr lang="en-IN" sz="2000" dirty="0" err="1" smtClean="0"/>
              <a:t>PrintNum</a:t>
            </a:r>
            <a:r>
              <a:rPr lang="en-IN" sz="2000" dirty="0" smtClean="0"/>
              <a:t>  </a:t>
            </a:r>
          </a:p>
          <a:p>
            <a:pPr lvl="0"/>
            <a:r>
              <a:rPr lang="en-IN" sz="2000" dirty="0" smtClean="0"/>
              <a:t>        </a:t>
            </a:r>
            <a:r>
              <a:rPr lang="en-IN" sz="2000" dirty="0" err="1" smtClean="0"/>
              <a:t>PrintWord</a:t>
            </a:r>
            <a:r>
              <a:rPr lang="en-IN" sz="2000" dirty="0" smtClean="0"/>
              <a:t> </a:t>
            </a:r>
            <a:r>
              <a:rPr lang="en-IN" sz="2000" dirty="0" err="1" smtClean="0"/>
              <a:t>printDel</a:t>
            </a:r>
            <a:r>
              <a:rPr lang="en-IN" sz="2000" dirty="0" smtClean="0"/>
              <a:t> = </a:t>
            </a:r>
            <a:r>
              <a:rPr lang="en-IN" sz="2000" dirty="0" err="1" smtClean="0"/>
              <a:t>PrintNum</a:t>
            </a:r>
            <a:r>
              <a:rPr lang="en-IN" sz="2000" dirty="0" smtClean="0"/>
              <a:t>;  </a:t>
            </a:r>
          </a:p>
          <a:p>
            <a:pPr lvl="0"/>
            <a:r>
              <a:rPr lang="en-IN" sz="2000" dirty="0" smtClean="0"/>
              <a:t>          // or  </a:t>
            </a:r>
          </a:p>
          <a:p>
            <a:pPr lvl="0"/>
            <a:r>
              <a:rPr lang="en-IN" sz="2000" dirty="0" smtClean="0"/>
              <a:t>        // Print </a:t>
            </a:r>
            <a:r>
              <a:rPr lang="en-IN" sz="2000" dirty="0" err="1" smtClean="0"/>
              <a:t>printDel</a:t>
            </a:r>
            <a:r>
              <a:rPr lang="en-IN" sz="2000" dirty="0" smtClean="0"/>
              <a:t> = new Print(</a:t>
            </a:r>
            <a:r>
              <a:rPr lang="en-IN" sz="2000" dirty="0" err="1" smtClean="0"/>
              <a:t>PrintNumber</a:t>
            </a:r>
            <a:r>
              <a:rPr lang="en-IN" sz="2000" dirty="0" smtClean="0"/>
              <a:t>);  </a:t>
            </a:r>
          </a:p>
          <a:p>
            <a:pPr lvl="0"/>
            <a:r>
              <a:rPr lang="en-IN" sz="2000" dirty="0" smtClean="0"/>
              <a:t>         </a:t>
            </a:r>
            <a:r>
              <a:rPr lang="en-IN" sz="2000" dirty="0" err="1" smtClean="0"/>
              <a:t>printDel</a:t>
            </a:r>
            <a:r>
              <a:rPr lang="en-IN" sz="2000" dirty="0" smtClean="0"/>
              <a:t>(100000);  </a:t>
            </a:r>
          </a:p>
          <a:p>
            <a:pPr lvl="0"/>
            <a:r>
              <a:rPr lang="en-IN" sz="2000" dirty="0" smtClean="0"/>
              <a:t>        </a:t>
            </a:r>
            <a:r>
              <a:rPr lang="en-IN" sz="2000" dirty="0" err="1" smtClean="0"/>
              <a:t>printDel</a:t>
            </a:r>
            <a:r>
              <a:rPr lang="en-IN" sz="2000" dirty="0" smtClean="0"/>
              <a:t>(200);  </a:t>
            </a:r>
          </a:p>
          <a:p>
            <a:pPr lvl="0"/>
            <a:r>
              <a:rPr lang="en-IN" sz="2000" dirty="0" smtClean="0"/>
              <a:t>        // Print delegate points to </a:t>
            </a:r>
            <a:r>
              <a:rPr lang="en-IN" sz="2000" dirty="0" err="1" smtClean="0"/>
              <a:t>PrintMoney</a:t>
            </a:r>
            <a:r>
              <a:rPr lang="en-IN" sz="2000" dirty="0" smtClean="0"/>
              <a:t>  </a:t>
            </a:r>
          </a:p>
          <a:p>
            <a:pPr lvl="0"/>
            <a:r>
              <a:rPr lang="en-IN" sz="2000" dirty="0" smtClean="0"/>
              <a:t>        </a:t>
            </a:r>
            <a:r>
              <a:rPr lang="en-IN" sz="2000" dirty="0" err="1" smtClean="0"/>
              <a:t>printDel</a:t>
            </a:r>
            <a:r>
              <a:rPr lang="en-IN" sz="2000" dirty="0" smtClean="0"/>
              <a:t> = </a:t>
            </a:r>
            <a:r>
              <a:rPr lang="en-IN" sz="2000" dirty="0" err="1" smtClean="0"/>
              <a:t>PrintMoney</a:t>
            </a:r>
            <a:r>
              <a:rPr lang="en-IN" sz="2000" dirty="0" smtClean="0"/>
              <a:t>;  </a:t>
            </a:r>
          </a:p>
          <a:p>
            <a:pPr lvl="0"/>
            <a:r>
              <a:rPr lang="en-IN" sz="2000" dirty="0" smtClean="0"/>
              <a:t> </a:t>
            </a:r>
            <a:r>
              <a:rPr lang="en-IN" sz="2000" dirty="0"/>
              <a:t> </a:t>
            </a:r>
            <a:r>
              <a:rPr lang="en-IN" sz="2000" dirty="0" smtClean="0"/>
              <a:t>     </a:t>
            </a:r>
            <a:r>
              <a:rPr lang="en-IN" sz="2000" dirty="0" smtClean="0"/>
              <a:t> </a:t>
            </a:r>
            <a:r>
              <a:rPr lang="en-IN" sz="2000" dirty="0" err="1" smtClean="0"/>
              <a:t>printDel</a:t>
            </a:r>
            <a:r>
              <a:rPr lang="en-IN" sz="2000" dirty="0" smtClean="0"/>
              <a:t>(10000);  </a:t>
            </a:r>
          </a:p>
          <a:p>
            <a:pPr lvl="0"/>
            <a:r>
              <a:rPr lang="en-IN" sz="2000" dirty="0" smtClean="0"/>
              <a:t>        </a:t>
            </a:r>
            <a:r>
              <a:rPr lang="en-IN" sz="2000" dirty="0" err="1" smtClean="0"/>
              <a:t>printDel</a:t>
            </a:r>
            <a:r>
              <a:rPr lang="en-IN" sz="2000" dirty="0" smtClean="0"/>
              <a:t>(200);  </a:t>
            </a:r>
          </a:p>
          <a:p>
            <a:pPr lvl="0"/>
            <a:r>
              <a:rPr lang="en-IN" sz="2000" dirty="0" smtClean="0"/>
              <a:t>    }  </a:t>
            </a:r>
          </a:p>
          <a:p>
            <a:pPr lvl="0"/>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a:t>
            </a:r>
            <a:r>
              <a:rPr lang="en-IN" sz="2000" dirty="0" err="1" smtClean="0"/>
              <a:t>PrintNum</a:t>
            </a:r>
            <a:r>
              <a:rPr lang="en-IN" sz="2000" dirty="0" smtClean="0"/>
              <a:t>(</a:t>
            </a:r>
            <a:r>
              <a:rPr lang="en-IN" sz="2000" b="1" dirty="0" err="1" smtClean="0"/>
              <a:t>int</a:t>
            </a:r>
            <a:r>
              <a:rPr lang="en-IN" sz="2000" dirty="0" smtClean="0"/>
              <a:t> </a:t>
            </a:r>
            <a:r>
              <a:rPr lang="en-IN" sz="2000" dirty="0" err="1" smtClean="0"/>
              <a:t>num</a:t>
            </a:r>
            <a:r>
              <a:rPr lang="en-IN" sz="2000" dirty="0" smtClean="0"/>
              <a:t>)  </a:t>
            </a:r>
          </a:p>
          <a:p>
            <a:pPr lvl="0"/>
            <a:r>
              <a:rPr lang="en-IN" sz="2000" dirty="0" smtClean="0"/>
              <a:t>    {  </a:t>
            </a:r>
          </a:p>
          <a:p>
            <a:pPr lvl="0"/>
            <a:r>
              <a:rPr lang="en-IN" sz="2000" dirty="0" smtClean="0"/>
              <a:t>        </a:t>
            </a:r>
            <a:r>
              <a:rPr lang="en-IN" sz="2000" dirty="0" err="1" smtClean="0"/>
              <a:t>Console.WriteLine</a:t>
            </a:r>
            <a:r>
              <a:rPr lang="en-IN" sz="2000" dirty="0" smtClean="0"/>
              <a:t>("Number: {0,-12:N0}",</a:t>
            </a:r>
            <a:r>
              <a:rPr lang="en-IN" sz="2000" dirty="0" err="1" smtClean="0"/>
              <a:t>num</a:t>
            </a:r>
            <a:r>
              <a:rPr lang="en-IN" sz="2000" dirty="0" smtClean="0"/>
              <a:t>);  </a:t>
            </a:r>
          </a:p>
          <a:p>
            <a:pPr lvl="0"/>
            <a:r>
              <a:rPr lang="en-IN" sz="2000" dirty="0" smtClean="0"/>
              <a:t>    }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a:t>
            </a:r>
            <a:r>
              <a:rPr lang="en-IN" sz="2000" dirty="0" err="1" smtClean="0"/>
              <a:t>PrintMoney</a:t>
            </a:r>
            <a:r>
              <a:rPr lang="en-IN" sz="2000" dirty="0" smtClean="0"/>
              <a:t>(</a:t>
            </a:r>
            <a:r>
              <a:rPr lang="en-IN" sz="2000" b="1" dirty="0" err="1" smtClean="0"/>
              <a:t>int</a:t>
            </a:r>
            <a:r>
              <a:rPr lang="en-IN" sz="2000" dirty="0" smtClean="0"/>
              <a:t> money)  </a:t>
            </a:r>
          </a:p>
          <a:p>
            <a:pPr lvl="0"/>
            <a:r>
              <a:rPr lang="en-IN" sz="2000" dirty="0" smtClean="0"/>
              <a:t>    {  </a:t>
            </a:r>
          </a:p>
          <a:p>
            <a:pPr lvl="0"/>
            <a:r>
              <a:rPr lang="en-IN" sz="2000" dirty="0" smtClean="0"/>
              <a:t>        </a:t>
            </a:r>
            <a:r>
              <a:rPr lang="en-IN" sz="2000" dirty="0" err="1" smtClean="0"/>
              <a:t>Console.WriteLine</a:t>
            </a:r>
            <a:r>
              <a:rPr lang="en-IN" sz="2000" dirty="0" smtClean="0"/>
              <a:t>("Money: {0:C}", money);  }  }  </a:t>
            </a:r>
            <a:endParaRPr lang="en-IN" sz="2000" dirty="0"/>
          </a:p>
        </p:txBody>
      </p:sp>
      <p:pic>
        <p:nvPicPr>
          <p:cNvPr id="3" name="Picture 2" descr="Events in C#"/>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052736"/>
            <a:ext cx="3024336" cy="1800200"/>
          </a:xfrm>
          <a:prstGeom prst="rect">
            <a:avLst/>
          </a:prstGeom>
          <a:noFill/>
          <a:ln>
            <a:noFill/>
          </a:ln>
        </p:spPr>
      </p:pic>
    </p:spTree>
    <p:extLst>
      <p:ext uri="{BB962C8B-B14F-4D97-AF65-F5344CB8AC3E}">
        <p14:creationId xmlns:p14="http://schemas.microsoft.com/office/powerpoint/2010/main" val="336738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116632"/>
            <a:ext cx="9073008" cy="4154984"/>
          </a:xfrm>
          <a:prstGeom prst="rect">
            <a:avLst/>
          </a:prstGeom>
        </p:spPr>
        <p:txBody>
          <a:bodyPr wrap="square">
            <a:spAutoFit/>
          </a:bodyPr>
          <a:lstStyle/>
          <a:p>
            <a:pPr algn="just"/>
            <a:r>
              <a:rPr lang="en-IN" sz="2200" dirty="0"/>
              <a:t>In the above example, we declared the </a:t>
            </a:r>
            <a:r>
              <a:rPr lang="en-IN" sz="2200" dirty="0" err="1"/>
              <a:t>PrintWord</a:t>
            </a:r>
            <a:r>
              <a:rPr lang="en-IN" sz="2200" dirty="0"/>
              <a:t> delegates, which accepts the </a:t>
            </a:r>
            <a:r>
              <a:rPr lang="en-IN" sz="2200" dirty="0" err="1"/>
              <a:t>int</a:t>
            </a:r>
            <a:r>
              <a:rPr lang="en-IN" sz="2200" dirty="0"/>
              <a:t> type parameter and returns the void. In the main() method, we declare the </a:t>
            </a:r>
            <a:r>
              <a:rPr lang="en-IN" sz="2200" dirty="0" err="1"/>
              <a:t>PrintWord</a:t>
            </a:r>
            <a:r>
              <a:rPr lang="en-IN" sz="2200" dirty="0"/>
              <a:t> type method and assigned the </a:t>
            </a:r>
            <a:r>
              <a:rPr lang="en-IN" sz="2200" dirty="0" err="1"/>
              <a:t>PrintNum</a:t>
            </a:r>
            <a:r>
              <a:rPr lang="en-IN" sz="2200" dirty="0"/>
              <a:t> name method. Now we will invoke the </a:t>
            </a:r>
            <a:r>
              <a:rPr lang="en-IN" sz="2200" dirty="0" err="1"/>
              <a:t>PrintWord</a:t>
            </a:r>
            <a:r>
              <a:rPr lang="en-IN" sz="2200" dirty="0"/>
              <a:t> delegate, which in-turn invokes the </a:t>
            </a:r>
            <a:r>
              <a:rPr lang="en-IN" sz="2200" dirty="0" err="1"/>
              <a:t>PrintNum</a:t>
            </a:r>
            <a:r>
              <a:rPr lang="en-IN" sz="2200" dirty="0"/>
              <a:t> method. In the same way, if the </a:t>
            </a:r>
            <a:r>
              <a:rPr lang="en-IN" sz="2200" dirty="0" err="1"/>
              <a:t>PrintWord</a:t>
            </a:r>
            <a:r>
              <a:rPr lang="en-IN" sz="2200" dirty="0"/>
              <a:t> delegates variable is assigned to the </a:t>
            </a:r>
            <a:r>
              <a:rPr lang="en-IN" sz="2200" dirty="0" err="1"/>
              <a:t>PrintMoney</a:t>
            </a:r>
            <a:r>
              <a:rPr lang="en-IN" sz="2200" dirty="0"/>
              <a:t> method, then this will invoke the </a:t>
            </a:r>
            <a:r>
              <a:rPr lang="en-IN" sz="2200" dirty="0" err="1"/>
              <a:t>PrintMoney</a:t>
            </a:r>
            <a:r>
              <a:rPr lang="en-IN" sz="2200" dirty="0"/>
              <a:t> method.</a:t>
            </a:r>
          </a:p>
          <a:p>
            <a:pPr algn="just"/>
            <a:r>
              <a:rPr lang="en-IN" sz="2200" dirty="0"/>
              <a:t>Also, we can create the delegate object by using the new operator and specify the name of the method, as shown below:</a:t>
            </a:r>
          </a:p>
          <a:p>
            <a:pPr lvl="0" algn="just"/>
            <a:r>
              <a:rPr lang="en-IN" sz="2200" dirty="0" err="1"/>
              <a:t>PrintWord</a:t>
            </a:r>
            <a:r>
              <a:rPr lang="en-IN" sz="2200" dirty="0"/>
              <a:t> </a:t>
            </a:r>
            <a:r>
              <a:rPr lang="en-IN" sz="2200" dirty="0" err="1"/>
              <a:t>printDel</a:t>
            </a:r>
            <a:r>
              <a:rPr lang="en-IN" sz="2200" dirty="0"/>
              <a:t> = </a:t>
            </a:r>
            <a:r>
              <a:rPr lang="en-IN" sz="2200" b="1" dirty="0"/>
              <a:t>new</a:t>
            </a:r>
            <a:r>
              <a:rPr lang="en-IN" sz="2200" dirty="0"/>
              <a:t> </a:t>
            </a:r>
            <a:r>
              <a:rPr lang="en-IN" sz="2200" dirty="0" err="1"/>
              <a:t>PrintWord</a:t>
            </a:r>
            <a:r>
              <a:rPr lang="en-IN" sz="2200" dirty="0"/>
              <a:t>(</a:t>
            </a:r>
            <a:r>
              <a:rPr lang="en-IN" sz="2200" dirty="0" err="1"/>
              <a:t>PrintNum</a:t>
            </a:r>
            <a:r>
              <a:rPr lang="en-IN" sz="2200" dirty="0"/>
              <a:t>);  </a:t>
            </a:r>
          </a:p>
          <a:p>
            <a:pPr algn="just"/>
            <a:r>
              <a:rPr lang="en-IN" sz="2200" dirty="0"/>
              <a:t>Delegates can be declared, as shown below:</a:t>
            </a:r>
          </a:p>
          <a:p>
            <a:pPr lvl="0" algn="just"/>
            <a:r>
              <a:rPr lang="en-IN" sz="2200" b="1" dirty="0"/>
              <a:t>public</a:t>
            </a:r>
            <a:r>
              <a:rPr lang="en-IN" sz="2200" dirty="0"/>
              <a:t> delegate </a:t>
            </a:r>
            <a:r>
              <a:rPr lang="en-IN" sz="2200" b="1" dirty="0"/>
              <a:t>void</a:t>
            </a:r>
            <a:r>
              <a:rPr lang="en-IN" sz="2200" dirty="0"/>
              <a:t> </a:t>
            </a:r>
            <a:r>
              <a:rPr lang="en-IN" sz="2200" dirty="0" err="1"/>
              <a:t>someEvent</a:t>
            </a:r>
            <a:r>
              <a:rPr lang="en-IN" sz="2200" dirty="0"/>
              <a:t>();  </a:t>
            </a:r>
          </a:p>
          <a:p>
            <a:pPr algn="just"/>
            <a:r>
              <a:rPr lang="en-IN" sz="2200" b="1" dirty="0"/>
              <a:t>public</a:t>
            </a:r>
            <a:r>
              <a:rPr lang="en-IN" sz="2200" dirty="0"/>
              <a:t> organize event  </a:t>
            </a:r>
          </a:p>
        </p:txBody>
      </p:sp>
    </p:spTree>
    <p:extLst>
      <p:ext uri="{BB962C8B-B14F-4D97-AF65-F5344CB8AC3E}">
        <p14:creationId xmlns:p14="http://schemas.microsoft.com/office/powerpoint/2010/main" val="336738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12447"/>
            <a:ext cx="8784976" cy="1785104"/>
          </a:xfrm>
          <a:prstGeom prst="rect">
            <a:avLst/>
          </a:prstGeom>
        </p:spPr>
        <p:txBody>
          <a:bodyPr wrap="square">
            <a:spAutoFit/>
          </a:bodyPr>
          <a:lstStyle/>
          <a:p>
            <a:pPr algn="just"/>
            <a:r>
              <a:rPr lang="en-IN" sz="2200" dirty="0"/>
              <a:t>Event handling in C# allows you to respond to events or notifications that occur during the execution of a program. Events are a way for objects to communicate with each other. In C#, you can handle events using delegates and event handlers. Here's a step-by-step guide to working with events in C#:</a:t>
            </a:r>
          </a:p>
        </p:txBody>
      </p:sp>
      <p:sp>
        <p:nvSpPr>
          <p:cNvPr id="3" name="Rectangle 2"/>
          <p:cNvSpPr/>
          <p:nvPr/>
        </p:nvSpPr>
        <p:spPr>
          <a:xfrm>
            <a:off x="107504" y="1988840"/>
            <a:ext cx="8856984" cy="3939540"/>
          </a:xfrm>
          <a:prstGeom prst="rect">
            <a:avLst/>
          </a:prstGeom>
        </p:spPr>
        <p:txBody>
          <a:bodyPr wrap="square">
            <a:spAutoFit/>
          </a:bodyPr>
          <a:lstStyle/>
          <a:p>
            <a:pPr algn="just"/>
            <a:r>
              <a:rPr lang="en-IN" sz="2200" b="1" dirty="0"/>
              <a:t>Define an Event:</a:t>
            </a:r>
            <a:r>
              <a:rPr lang="en-IN" sz="2200" dirty="0"/>
              <a:t> To create an event, you need to define a delegate and an event keyword. The delegate defines the signature of the method that will handle the event. The event keyword is used to declare the event.</a:t>
            </a:r>
          </a:p>
          <a:p>
            <a:pPr algn="just"/>
            <a:r>
              <a:rPr lang="en-IN" sz="2200" dirty="0"/>
              <a:t>public delegate void </a:t>
            </a:r>
            <a:r>
              <a:rPr lang="en-IN" sz="2200" dirty="0" err="1"/>
              <a:t>MyEventHandler</a:t>
            </a:r>
            <a:r>
              <a:rPr lang="en-IN" sz="2200" dirty="0"/>
              <a:t>(object sender, </a:t>
            </a:r>
            <a:r>
              <a:rPr lang="en-IN" sz="2200" dirty="0" err="1"/>
              <a:t>EventArgs</a:t>
            </a:r>
            <a:r>
              <a:rPr lang="en-IN" sz="2200" dirty="0"/>
              <a:t> e);</a:t>
            </a:r>
          </a:p>
          <a:p>
            <a:pPr algn="just"/>
            <a:r>
              <a:rPr lang="en-IN" sz="2200" dirty="0"/>
              <a:t>public event </a:t>
            </a:r>
            <a:r>
              <a:rPr lang="en-IN" sz="2200" dirty="0" err="1"/>
              <a:t>MyEventHandler</a:t>
            </a:r>
            <a:r>
              <a:rPr lang="en-IN" sz="2200" dirty="0"/>
              <a:t> </a:t>
            </a:r>
            <a:r>
              <a:rPr lang="en-IN" sz="2200" dirty="0" err="1"/>
              <a:t>MyEvent</a:t>
            </a:r>
            <a:r>
              <a:rPr lang="en-IN" sz="2200" dirty="0" smtClean="0"/>
              <a:t>;</a:t>
            </a:r>
          </a:p>
          <a:p>
            <a:pPr algn="just"/>
            <a:endParaRPr lang="en-GB" sz="2200" dirty="0"/>
          </a:p>
          <a:p>
            <a:r>
              <a:rPr lang="en-IN" sz="2400" b="1" dirty="0"/>
              <a:t>Subscribe to an Event:</a:t>
            </a:r>
            <a:r>
              <a:rPr lang="en-IN" sz="2400" dirty="0"/>
              <a:t> To receive notifications when an event occurs, you need to subscribe to it by adding an event handler method to the event. This is usually done using the </a:t>
            </a:r>
            <a:r>
              <a:rPr lang="en-IN" sz="2400" b="1" dirty="0"/>
              <a:t>+=</a:t>
            </a:r>
            <a:r>
              <a:rPr lang="en-IN" sz="2400" dirty="0"/>
              <a:t> operator.</a:t>
            </a:r>
          </a:p>
          <a:p>
            <a:r>
              <a:rPr lang="en-IN" sz="2400" dirty="0" err="1"/>
              <a:t>MyEvent</a:t>
            </a:r>
            <a:r>
              <a:rPr lang="en-IN" sz="2400" dirty="0"/>
              <a:t> += </a:t>
            </a:r>
            <a:r>
              <a:rPr lang="en-IN" sz="2400" dirty="0" err="1"/>
              <a:t>MyEventHandlerMethod</a:t>
            </a:r>
            <a:r>
              <a:rPr lang="en-IN" sz="2400" dirty="0"/>
              <a:t>;</a:t>
            </a:r>
          </a:p>
          <a:p>
            <a:pPr algn="just"/>
            <a:endParaRPr lang="en-IN" sz="2200" dirty="0"/>
          </a:p>
        </p:txBody>
      </p:sp>
    </p:spTree>
    <p:extLst>
      <p:ext uri="{BB962C8B-B14F-4D97-AF65-F5344CB8AC3E}">
        <p14:creationId xmlns:p14="http://schemas.microsoft.com/office/powerpoint/2010/main" val="336738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38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30562"/>
            <a:ext cx="8856984" cy="5170646"/>
          </a:xfrm>
          <a:prstGeom prst="rect">
            <a:avLst/>
          </a:prstGeom>
          <a:noFill/>
        </p:spPr>
        <p:txBody>
          <a:bodyPr wrap="square" rtlCol="0">
            <a:spAutoFit/>
          </a:bodyPr>
          <a:lstStyle/>
          <a:p>
            <a:pPr algn="just"/>
            <a:r>
              <a:rPr lang="en-IN" sz="2200" b="1" dirty="0"/>
              <a:t>Create an Event Handler Method:</a:t>
            </a:r>
            <a:r>
              <a:rPr lang="en-IN" sz="2200" dirty="0"/>
              <a:t> You need to create a method that matches the signature of the delegate defined for the event. This method will be called when the event is raised.</a:t>
            </a:r>
          </a:p>
          <a:p>
            <a:pPr algn="just"/>
            <a:r>
              <a:rPr lang="en-IN" sz="2200" dirty="0"/>
              <a:t>private void </a:t>
            </a:r>
            <a:r>
              <a:rPr lang="en-IN" sz="2200" dirty="0" err="1"/>
              <a:t>MyEventHandlerMethod</a:t>
            </a:r>
            <a:r>
              <a:rPr lang="en-IN" sz="2200" dirty="0"/>
              <a:t>(object sender, </a:t>
            </a:r>
            <a:r>
              <a:rPr lang="en-IN" sz="2200" dirty="0" err="1"/>
              <a:t>EventArgs</a:t>
            </a:r>
            <a:r>
              <a:rPr lang="en-IN" sz="2200" dirty="0"/>
              <a:t> e)</a:t>
            </a:r>
          </a:p>
          <a:p>
            <a:pPr algn="just"/>
            <a:r>
              <a:rPr lang="en-IN" sz="2200" dirty="0"/>
              <a:t>{</a:t>
            </a:r>
          </a:p>
          <a:p>
            <a:pPr algn="just"/>
            <a:r>
              <a:rPr lang="en-IN" sz="2200" dirty="0"/>
              <a:t>    // Event handling code here</a:t>
            </a:r>
          </a:p>
          <a:p>
            <a:pPr algn="just"/>
            <a:r>
              <a:rPr lang="en-IN" sz="2200" dirty="0"/>
              <a:t>}</a:t>
            </a:r>
          </a:p>
          <a:p>
            <a:pPr algn="just"/>
            <a:r>
              <a:rPr lang="en-IN" sz="2200" b="1" dirty="0"/>
              <a:t>Raise an Event:</a:t>
            </a:r>
            <a:r>
              <a:rPr lang="en-IN" sz="2200" dirty="0"/>
              <a:t> To trigger the event and notify all subscribed event handlers, you can call the event as if it were a method. You typically do this within the class that declares the event.</a:t>
            </a:r>
          </a:p>
          <a:p>
            <a:pPr algn="just"/>
            <a:r>
              <a:rPr lang="en-IN" sz="2200" dirty="0" err="1"/>
              <a:t>MyEvent</a:t>
            </a:r>
            <a:r>
              <a:rPr lang="en-IN" sz="2200" dirty="0"/>
              <a:t>?.Invoke(this, </a:t>
            </a:r>
            <a:r>
              <a:rPr lang="en-IN" sz="2200" dirty="0" err="1"/>
              <a:t>EventArgs.Empty</a:t>
            </a:r>
            <a:r>
              <a:rPr lang="en-IN" sz="2200" dirty="0"/>
              <a:t>);</a:t>
            </a:r>
          </a:p>
          <a:p>
            <a:pPr algn="just"/>
            <a:r>
              <a:rPr lang="en-IN" sz="2200" b="1" dirty="0"/>
              <a:t>Unsubscribe from an Event:</a:t>
            </a:r>
            <a:r>
              <a:rPr lang="en-IN" sz="2200" dirty="0"/>
              <a:t> To stop receiving notifications from an event, you can remove an event handler by using the </a:t>
            </a:r>
            <a:r>
              <a:rPr lang="en-IN" sz="2200" b="1" dirty="0"/>
              <a:t>-=</a:t>
            </a:r>
            <a:r>
              <a:rPr lang="en-IN" sz="2200" dirty="0"/>
              <a:t> operator.</a:t>
            </a:r>
          </a:p>
          <a:p>
            <a:pPr algn="just"/>
            <a:r>
              <a:rPr lang="en-IN" sz="2200" dirty="0" err="1"/>
              <a:t>MyEvent</a:t>
            </a:r>
            <a:r>
              <a:rPr lang="en-IN" sz="2200" dirty="0"/>
              <a:t> -= </a:t>
            </a:r>
            <a:r>
              <a:rPr lang="en-IN" sz="2200" dirty="0" err="1"/>
              <a:t>MyEventHandlerMethod</a:t>
            </a:r>
            <a:r>
              <a:rPr lang="en-IN" sz="2200" dirty="0"/>
              <a:t>;</a:t>
            </a:r>
          </a:p>
          <a:p>
            <a:pPr algn="just"/>
            <a:endParaRPr lang="en-IN" sz="2200" dirty="0"/>
          </a:p>
        </p:txBody>
      </p:sp>
    </p:spTree>
    <p:extLst>
      <p:ext uri="{BB962C8B-B14F-4D97-AF65-F5344CB8AC3E}">
        <p14:creationId xmlns:p14="http://schemas.microsoft.com/office/powerpoint/2010/main" val="336738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4624"/>
            <a:ext cx="8784976" cy="6863417"/>
          </a:xfrm>
          <a:prstGeom prst="rect">
            <a:avLst/>
          </a:prstGeom>
          <a:noFill/>
        </p:spPr>
        <p:txBody>
          <a:bodyPr wrap="square" rtlCol="0">
            <a:spAutoFit/>
          </a:bodyPr>
          <a:lstStyle/>
          <a:p>
            <a:r>
              <a:rPr lang="en-IN" sz="2200" dirty="0"/>
              <a:t>Here's a complete example:</a:t>
            </a:r>
          </a:p>
          <a:p>
            <a:r>
              <a:rPr lang="en-IN" sz="2200" dirty="0"/>
              <a:t>using System;</a:t>
            </a:r>
          </a:p>
          <a:p>
            <a:r>
              <a:rPr lang="en-IN" sz="2200" dirty="0"/>
              <a:t> </a:t>
            </a:r>
            <a:r>
              <a:rPr lang="en-IN" sz="2200" dirty="0" smtClean="0"/>
              <a:t>public class Example</a:t>
            </a:r>
          </a:p>
          <a:p>
            <a:r>
              <a:rPr lang="en-IN" sz="2200" dirty="0" smtClean="0"/>
              <a:t>{    public </a:t>
            </a:r>
            <a:r>
              <a:rPr lang="en-IN" sz="2200" dirty="0"/>
              <a:t>event </a:t>
            </a:r>
            <a:r>
              <a:rPr lang="en-IN" sz="2200" dirty="0" err="1"/>
              <a:t>EventHandler</a:t>
            </a:r>
            <a:r>
              <a:rPr lang="en-IN" sz="2200" dirty="0"/>
              <a:t> </a:t>
            </a:r>
            <a:r>
              <a:rPr lang="en-IN" sz="2200" dirty="0" err="1"/>
              <a:t>MyEvent</a:t>
            </a:r>
            <a:r>
              <a:rPr lang="en-IN" sz="2200" dirty="0"/>
              <a:t>;</a:t>
            </a:r>
          </a:p>
          <a:p>
            <a:r>
              <a:rPr lang="en-IN" sz="2200" dirty="0"/>
              <a:t> </a:t>
            </a:r>
            <a:r>
              <a:rPr lang="en-IN" sz="2200" dirty="0" smtClean="0"/>
              <a:t>   public </a:t>
            </a:r>
            <a:r>
              <a:rPr lang="en-IN" sz="2200" dirty="0"/>
              <a:t>void </a:t>
            </a:r>
            <a:r>
              <a:rPr lang="en-IN" sz="2200" dirty="0" err="1"/>
              <a:t>RaiseEvent</a:t>
            </a:r>
            <a:r>
              <a:rPr lang="en-IN" sz="2200" dirty="0"/>
              <a:t>()</a:t>
            </a:r>
          </a:p>
          <a:p>
            <a:r>
              <a:rPr lang="en-IN" sz="2200" dirty="0"/>
              <a:t>    </a:t>
            </a:r>
            <a:r>
              <a:rPr lang="en-IN" sz="2200" dirty="0" smtClean="0"/>
              <a:t>{ </a:t>
            </a:r>
            <a:r>
              <a:rPr lang="en-IN" sz="2200" dirty="0" err="1" smtClean="0"/>
              <a:t>MyEvent</a:t>
            </a:r>
            <a:r>
              <a:rPr lang="en-IN" sz="2200" dirty="0"/>
              <a:t>?.Invoke(this, </a:t>
            </a:r>
            <a:r>
              <a:rPr lang="en-IN" sz="2200" dirty="0" err="1"/>
              <a:t>EventArgs.Empty</a:t>
            </a:r>
            <a:r>
              <a:rPr lang="en-IN" sz="2200" dirty="0" smtClean="0"/>
              <a:t>);}</a:t>
            </a:r>
            <a:endParaRPr lang="en-IN" sz="2200" dirty="0"/>
          </a:p>
          <a:p>
            <a:r>
              <a:rPr lang="en-IN" sz="2200" dirty="0"/>
              <a:t> </a:t>
            </a:r>
            <a:r>
              <a:rPr lang="en-IN" sz="2200" dirty="0" smtClean="0"/>
              <a:t>     public </a:t>
            </a:r>
            <a:r>
              <a:rPr lang="en-IN" sz="2200" dirty="0"/>
              <a:t>static void Main(string[] </a:t>
            </a:r>
            <a:r>
              <a:rPr lang="en-IN" sz="2200" dirty="0" err="1"/>
              <a:t>args</a:t>
            </a:r>
            <a:r>
              <a:rPr lang="en-IN" sz="2200" dirty="0"/>
              <a:t>)</a:t>
            </a:r>
          </a:p>
          <a:p>
            <a:r>
              <a:rPr lang="en-IN" sz="2200" dirty="0"/>
              <a:t>    </a:t>
            </a:r>
            <a:r>
              <a:rPr lang="en-IN" sz="2200" dirty="0" smtClean="0"/>
              <a:t>{  Example </a:t>
            </a:r>
            <a:r>
              <a:rPr lang="en-IN" sz="2200" dirty="0" err="1"/>
              <a:t>example</a:t>
            </a:r>
            <a:r>
              <a:rPr lang="en-IN" sz="2200" dirty="0"/>
              <a:t> = new Example();</a:t>
            </a:r>
          </a:p>
          <a:p>
            <a:r>
              <a:rPr lang="en-IN" sz="2200" dirty="0"/>
              <a:t> </a:t>
            </a:r>
            <a:r>
              <a:rPr lang="en-IN" sz="2200" dirty="0" smtClean="0"/>
              <a:t>        // </a:t>
            </a:r>
            <a:r>
              <a:rPr lang="en-IN" sz="2200" dirty="0"/>
              <a:t>Subscribe to the event</a:t>
            </a:r>
          </a:p>
          <a:p>
            <a:r>
              <a:rPr lang="en-IN" sz="2200" dirty="0"/>
              <a:t>        </a:t>
            </a:r>
            <a:r>
              <a:rPr lang="en-IN" sz="2200" dirty="0" err="1"/>
              <a:t>example.MyEvent</a:t>
            </a:r>
            <a:r>
              <a:rPr lang="en-IN" sz="2200" dirty="0"/>
              <a:t> += </a:t>
            </a:r>
            <a:r>
              <a:rPr lang="en-IN" sz="2200" dirty="0" err="1"/>
              <a:t>ExampleEventHandler</a:t>
            </a:r>
            <a:r>
              <a:rPr lang="en-IN" sz="2200" dirty="0"/>
              <a:t>;</a:t>
            </a:r>
          </a:p>
          <a:p>
            <a:r>
              <a:rPr lang="en-IN" sz="2200" dirty="0"/>
              <a:t> </a:t>
            </a:r>
            <a:r>
              <a:rPr lang="en-IN" sz="2200" dirty="0" smtClean="0"/>
              <a:t>       // </a:t>
            </a:r>
            <a:r>
              <a:rPr lang="en-IN" sz="2200" dirty="0"/>
              <a:t>Raise the event</a:t>
            </a:r>
          </a:p>
          <a:p>
            <a:r>
              <a:rPr lang="en-IN" sz="2200" dirty="0"/>
              <a:t>        </a:t>
            </a:r>
            <a:r>
              <a:rPr lang="en-IN" sz="2200" dirty="0" err="1"/>
              <a:t>example.RaiseEvent</a:t>
            </a:r>
            <a:r>
              <a:rPr lang="en-IN" sz="2200" dirty="0"/>
              <a:t>();</a:t>
            </a:r>
          </a:p>
          <a:p>
            <a:r>
              <a:rPr lang="en-IN" sz="2200" dirty="0"/>
              <a:t> </a:t>
            </a:r>
            <a:r>
              <a:rPr lang="en-IN" sz="2200" dirty="0" smtClean="0"/>
              <a:t>      // </a:t>
            </a:r>
            <a:r>
              <a:rPr lang="en-IN" sz="2200" dirty="0"/>
              <a:t>Unsubscribe from the event</a:t>
            </a:r>
          </a:p>
          <a:p>
            <a:r>
              <a:rPr lang="en-IN" sz="2200" dirty="0"/>
              <a:t>        </a:t>
            </a:r>
            <a:r>
              <a:rPr lang="en-IN" sz="2200" dirty="0" err="1"/>
              <a:t>example.MyEvent</a:t>
            </a:r>
            <a:r>
              <a:rPr lang="en-IN" sz="2200" dirty="0"/>
              <a:t> -= </a:t>
            </a:r>
            <a:r>
              <a:rPr lang="en-IN" sz="2200" dirty="0" err="1"/>
              <a:t>ExampleEventHandler</a:t>
            </a:r>
            <a:r>
              <a:rPr lang="en-IN" sz="2200" dirty="0"/>
              <a:t>;</a:t>
            </a:r>
          </a:p>
          <a:p>
            <a:r>
              <a:rPr lang="en-IN" sz="2200" dirty="0"/>
              <a:t>    }</a:t>
            </a:r>
          </a:p>
          <a:p>
            <a:r>
              <a:rPr lang="en-IN" sz="2200" dirty="0"/>
              <a:t> </a:t>
            </a:r>
            <a:r>
              <a:rPr lang="en-IN" sz="2200" dirty="0" smtClean="0"/>
              <a:t>     private </a:t>
            </a:r>
            <a:r>
              <a:rPr lang="en-IN" sz="2200" dirty="0"/>
              <a:t>static void </a:t>
            </a:r>
            <a:r>
              <a:rPr lang="en-IN" sz="2200" dirty="0" err="1"/>
              <a:t>ExampleEventHandler</a:t>
            </a:r>
            <a:r>
              <a:rPr lang="en-IN" sz="2200" dirty="0"/>
              <a:t>(object sender, </a:t>
            </a:r>
            <a:r>
              <a:rPr lang="en-IN" sz="2200" dirty="0" err="1"/>
              <a:t>EventArgs</a:t>
            </a:r>
            <a:r>
              <a:rPr lang="en-IN" sz="2200" dirty="0"/>
              <a:t> e)</a:t>
            </a:r>
          </a:p>
          <a:p>
            <a:r>
              <a:rPr lang="en-IN" sz="2200" dirty="0"/>
              <a:t>    {</a:t>
            </a:r>
          </a:p>
          <a:p>
            <a:r>
              <a:rPr lang="en-IN" sz="2200" dirty="0"/>
              <a:t>        </a:t>
            </a:r>
            <a:r>
              <a:rPr lang="en-IN" sz="2200" dirty="0" err="1"/>
              <a:t>Console.WriteLine</a:t>
            </a:r>
            <a:r>
              <a:rPr lang="en-IN" sz="2200" dirty="0"/>
              <a:t>("Event handled!");</a:t>
            </a:r>
          </a:p>
          <a:p>
            <a:r>
              <a:rPr lang="en-IN" sz="2200" dirty="0"/>
              <a:t>    }</a:t>
            </a:r>
          </a:p>
          <a:p>
            <a:r>
              <a:rPr lang="en-IN" sz="2200" dirty="0" smtClean="0"/>
              <a:t>}</a:t>
            </a:r>
            <a:endParaRPr lang="en-IN" sz="2200" dirty="0"/>
          </a:p>
        </p:txBody>
      </p:sp>
    </p:spTree>
    <p:extLst>
      <p:ext uri="{BB962C8B-B14F-4D97-AF65-F5344CB8AC3E}">
        <p14:creationId xmlns:p14="http://schemas.microsoft.com/office/powerpoint/2010/main" val="336738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928992" cy="1446550"/>
          </a:xfrm>
          <a:prstGeom prst="rect">
            <a:avLst/>
          </a:prstGeom>
        </p:spPr>
        <p:txBody>
          <a:bodyPr wrap="square">
            <a:spAutoFit/>
          </a:bodyPr>
          <a:lstStyle/>
          <a:p>
            <a:pPr algn="just"/>
            <a:r>
              <a:rPr lang="en-IN" sz="2200" dirty="0" smtClean="0"/>
              <a:t>In this example, an event called </a:t>
            </a:r>
            <a:r>
              <a:rPr lang="en-IN" sz="2200" b="1" dirty="0" err="1" smtClean="0"/>
              <a:t>MyEvent</a:t>
            </a:r>
            <a:r>
              <a:rPr lang="en-IN" sz="2200" dirty="0" smtClean="0"/>
              <a:t> is defined, and it's raised and handled accordingly. Event handling is crucial for building responsive and event-driven applications in C#.</a:t>
            </a:r>
          </a:p>
          <a:p>
            <a:pPr algn="just"/>
            <a:endParaRPr lang="en-IN" sz="2200" dirty="0"/>
          </a:p>
        </p:txBody>
      </p:sp>
    </p:spTree>
    <p:extLst>
      <p:ext uri="{BB962C8B-B14F-4D97-AF65-F5344CB8AC3E}">
        <p14:creationId xmlns:p14="http://schemas.microsoft.com/office/powerpoint/2010/main" val="336738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44624"/>
            <a:ext cx="8784976" cy="6124754"/>
          </a:xfrm>
          <a:prstGeom prst="rect">
            <a:avLst/>
          </a:prstGeom>
        </p:spPr>
        <p:txBody>
          <a:bodyPr wrap="square">
            <a:spAutoFit/>
          </a:bodyPr>
          <a:lstStyle/>
          <a:p>
            <a:pPr algn="just"/>
            <a:r>
              <a:rPr lang="en-IN" sz="4000" b="1" dirty="0"/>
              <a:t>Events in C#</a:t>
            </a:r>
          </a:p>
          <a:p>
            <a:pPr algn="just"/>
            <a:r>
              <a:rPr lang="en-IN" sz="2200" dirty="0"/>
              <a:t>The Event is something special that is going to happen. Here we will take an example of an event, where Microsoft launches the events for the developer. In this Event, Microsoft wants to aware the developer about the feature of the existing or new products. For this, Microsoft will use Email or other advertisement options to aware the developer about the Event. So, in this case, Microsoft will work as a publisher who raises the Event and notifies the developers about it. Developers will work as the subscriber of the Event who handles the Event.</a:t>
            </a:r>
          </a:p>
          <a:p>
            <a:pPr algn="just"/>
            <a:r>
              <a:rPr lang="en-IN" sz="2200" dirty="0"/>
              <a:t>Similarly, in C#, Events follow the same concept. In C#, Event can be subscriber, publisher, subscriber, notification, and a handler. Generally, the User Interface uses the events. Here we will take an example of Button control in Windows. Button performs multiple events such as click, </a:t>
            </a:r>
            <a:r>
              <a:rPr lang="en-IN" sz="2200" dirty="0" err="1"/>
              <a:t>mouseover</a:t>
            </a:r>
            <a:r>
              <a:rPr lang="en-IN" sz="2200" dirty="0"/>
              <a:t>, etc. The custom class contains the Event through which we will notify the other subscriber class about the other things which is going to happen. So, in this case, we will define the Event and inform the other classes about the Event, which contains the event handler.</a:t>
            </a:r>
          </a:p>
        </p:txBody>
      </p:sp>
    </p:spTree>
    <p:extLst>
      <p:ext uri="{BB962C8B-B14F-4D97-AF65-F5344CB8AC3E}">
        <p14:creationId xmlns:p14="http://schemas.microsoft.com/office/powerpoint/2010/main" val="336738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2462213"/>
          </a:xfrm>
          <a:prstGeom prst="rect">
            <a:avLst/>
          </a:prstGeom>
        </p:spPr>
        <p:txBody>
          <a:bodyPr wrap="square">
            <a:spAutoFit/>
          </a:bodyPr>
          <a:lstStyle/>
          <a:p>
            <a:pPr algn="just"/>
            <a:r>
              <a:rPr lang="en-IN" sz="2200" b="1" dirty="0"/>
              <a:t>The event </a:t>
            </a:r>
            <a:r>
              <a:rPr lang="en-IN" sz="2200" dirty="0"/>
              <a:t>is an encapsulated delegate. C# and .NET both support the events with the delegates. When the state of the application changes, events and delegates give the notification to the client application. Delegates and Events both are tightly coupled for dispatching the events, and event handling require the implementation of the delegates. The sending event class is known as the publisher, and the receiver class or handling the Event is known as a subscriber.</a:t>
            </a:r>
          </a:p>
        </p:txBody>
      </p:sp>
      <p:sp>
        <p:nvSpPr>
          <p:cNvPr id="3" name="Rectangle 2"/>
          <p:cNvSpPr/>
          <p:nvPr/>
        </p:nvSpPr>
        <p:spPr>
          <a:xfrm>
            <a:off x="107504" y="2485340"/>
            <a:ext cx="8856984" cy="4832092"/>
          </a:xfrm>
          <a:prstGeom prst="rect">
            <a:avLst/>
          </a:prstGeom>
        </p:spPr>
        <p:txBody>
          <a:bodyPr wrap="square">
            <a:spAutoFit/>
          </a:bodyPr>
          <a:lstStyle/>
          <a:p>
            <a:pPr algn="just"/>
            <a:r>
              <a:rPr lang="en-IN" sz="2200" dirty="0"/>
              <a:t>Key Points about the Events are:</a:t>
            </a:r>
          </a:p>
          <a:p>
            <a:pPr algn="just"/>
            <a:r>
              <a:rPr lang="en-IN" sz="2200" dirty="0"/>
              <a:t>The key points about the events are as</a:t>
            </a:r>
            <a:r>
              <a:rPr lang="en-IN" sz="2200" dirty="0" smtClean="0"/>
              <a:t>:</a:t>
            </a:r>
          </a:p>
          <a:p>
            <a:pPr marL="342900" lvl="0" indent="-342900" algn="just">
              <a:buFont typeface="+mj-lt"/>
              <a:buAutoNum type="arabicPeriod"/>
            </a:pPr>
            <a:r>
              <a:rPr lang="en-IN" sz="2200" dirty="0"/>
              <a:t>In C#, event handler will take the two parameters as input and return the void.</a:t>
            </a:r>
          </a:p>
          <a:p>
            <a:pPr marL="342900" lvl="0" indent="-342900" algn="just">
              <a:buFont typeface="+mj-lt"/>
              <a:buAutoNum type="arabicPeriod"/>
            </a:pPr>
            <a:r>
              <a:rPr lang="en-IN" sz="2200" dirty="0"/>
              <a:t>The first parameter of the Event is also known as the source, which will publish the object.</a:t>
            </a:r>
          </a:p>
          <a:p>
            <a:pPr marL="342900" lvl="0" indent="-342900" algn="just">
              <a:buFont typeface="+mj-lt"/>
              <a:buAutoNum type="arabicPeriod"/>
            </a:pPr>
            <a:r>
              <a:rPr lang="en-IN" sz="2200" dirty="0"/>
              <a:t>The publisher will decide when we have to raise the Event, and the subscriber will determine what response we have to give.</a:t>
            </a:r>
          </a:p>
          <a:p>
            <a:pPr marL="342900" lvl="0" indent="-342900" algn="just">
              <a:buFont typeface="+mj-lt"/>
              <a:buAutoNum type="arabicPeriod"/>
            </a:pPr>
            <a:r>
              <a:rPr lang="en-IN" sz="2200" dirty="0"/>
              <a:t>Event can contain many subscribers.</a:t>
            </a:r>
          </a:p>
          <a:p>
            <a:pPr marL="342900" lvl="0" indent="-342900" algn="just">
              <a:buFont typeface="+mj-lt"/>
              <a:buAutoNum type="arabicPeriod"/>
            </a:pPr>
            <a:r>
              <a:rPr lang="en-IN" sz="2200" dirty="0"/>
              <a:t>Generally, we used the Event for the single user action like clicking on the button.</a:t>
            </a:r>
          </a:p>
          <a:p>
            <a:pPr marL="342900" lvl="0" indent="-342900" algn="just">
              <a:buFont typeface="+mj-lt"/>
              <a:buAutoNum type="arabicPeriod"/>
            </a:pPr>
            <a:r>
              <a:rPr lang="en-IN" sz="2200" dirty="0"/>
              <a:t>If the Event includes the multiple subscribers, then synchronously event handler invoked.</a:t>
            </a:r>
          </a:p>
          <a:p>
            <a:pPr algn="just"/>
            <a:endParaRPr lang="en-IN" sz="2200" dirty="0"/>
          </a:p>
        </p:txBody>
      </p:sp>
    </p:spTree>
    <p:extLst>
      <p:ext uri="{BB962C8B-B14F-4D97-AF65-F5344CB8AC3E}">
        <p14:creationId xmlns:p14="http://schemas.microsoft.com/office/powerpoint/2010/main" val="336738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7070"/>
            <a:ext cx="8964488" cy="6863417"/>
          </a:xfrm>
          <a:prstGeom prst="rect">
            <a:avLst/>
          </a:prstGeom>
        </p:spPr>
        <p:txBody>
          <a:bodyPr wrap="square">
            <a:spAutoFit/>
          </a:bodyPr>
          <a:lstStyle/>
          <a:p>
            <a:r>
              <a:rPr lang="en-IN" sz="2200" b="1" dirty="0"/>
              <a:t>Declaration of the Event</a:t>
            </a:r>
          </a:p>
          <a:p>
            <a:r>
              <a:rPr lang="en-IN" sz="2200" b="1" dirty="0"/>
              <a:t>Syntax</a:t>
            </a:r>
          </a:p>
          <a:p>
            <a:r>
              <a:rPr lang="en-IN" sz="2200" dirty="0"/>
              <a:t>public event </a:t>
            </a:r>
            <a:r>
              <a:rPr lang="en-IN" sz="2200" dirty="0" err="1"/>
              <a:t>EventHandler</a:t>
            </a:r>
            <a:r>
              <a:rPr lang="en-IN" sz="2200" dirty="0"/>
              <a:t> </a:t>
            </a:r>
            <a:r>
              <a:rPr lang="en-IN" sz="2200" dirty="0" err="1"/>
              <a:t>CellEvent</a:t>
            </a:r>
            <a:r>
              <a:rPr lang="en-IN" sz="2200" dirty="0"/>
              <a:t>;</a:t>
            </a:r>
          </a:p>
          <a:p>
            <a:endParaRPr lang="en-IN" sz="2200" b="1" dirty="0" smtClean="0"/>
          </a:p>
          <a:p>
            <a:r>
              <a:rPr lang="en-IN" sz="2200" b="1" dirty="0" smtClean="0"/>
              <a:t>Steps </a:t>
            </a:r>
            <a:r>
              <a:rPr lang="en-IN" sz="2200" b="1" dirty="0"/>
              <a:t>for implementing the Event</a:t>
            </a:r>
          </a:p>
          <a:p>
            <a:r>
              <a:rPr lang="en-IN" sz="2200" dirty="0"/>
              <a:t>For the declaration of the Event in the class, firstly, the event type of the delegate must be declared.</a:t>
            </a:r>
          </a:p>
          <a:p>
            <a:r>
              <a:rPr lang="en-IN" sz="2200" dirty="0"/>
              <a:t>          public delegate void </a:t>
            </a:r>
            <a:r>
              <a:rPr lang="en-IN" sz="2200" dirty="0" err="1"/>
              <a:t>CellEventHandler</a:t>
            </a:r>
            <a:r>
              <a:rPr lang="en-IN" sz="2200" dirty="0"/>
              <a:t>(object sender, </a:t>
            </a:r>
            <a:r>
              <a:rPr lang="en-IN" sz="2200" dirty="0" err="1"/>
              <a:t>EventArgs</a:t>
            </a:r>
            <a:r>
              <a:rPr lang="en-IN" sz="2200" dirty="0"/>
              <a:t> e);</a:t>
            </a:r>
          </a:p>
          <a:p>
            <a:endParaRPr lang="en-IN" sz="2200" b="1" dirty="0" smtClean="0"/>
          </a:p>
          <a:p>
            <a:r>
              <a:rPr lang="en-IN" sz="2200" b="1" dirty="0" smtClean="0"/>
              <a:t>Declaration </a:t>
            </a:r>
            <a:r>
              <a:rPr lang="en-IN" sz="2200" b="1" dirty="0"/>
              <a:t>of the Event</a:t>
            </a:r>
          </a:p>
          <a:p>
            <a:r>
              <a:rPr lang="en-IN" sz="2200" dirty="0"/>
              <a:t>public event </a:t>
            </a:r>
            <a:r>
              <a:rPr lang="en-IN" sz="2200" dirty="0" err="1"/>
              <a:t>CellEventHandler</a:t>
            </a:r>
            <a:r>
              <a:rPr lang="en-IN" sz="2200" dirty="0"/>
              <a:t> </a:t>
            </a:r>
            <a:r>
              <a:rPr lang="en-IN" sz="2200" dirty="0" err="1"/>
              <a:t>CellEvent</a:t>
            </a:r>
            <a:r>
              <a:rPr lang="en-IN" sz="2200" dirty="0"/>
              <a:t>;</a:t>
            </a:r>
          </a:p>
          <a:p>
            <a:endParaRPr lang="en-IN" sz="2200" b="1" dirty="0" smtClean="0"/>
          </a:p>
          <a:p>
            <a:r>
              <a:rPr lang="en-IN" sz="2200" b="1" dirty="0" err="1" smtClean="0"/>
              <a:t>Invokation</a:t>
            </a:r>
            <a:r>
              <a:rPr lang="en-IN" sz="2200" b="1" dirty="0" smtClean="0"/>
              <a:t> </a:t>
            </a:r>
            <a:r>
              <a:rPr lang="en-IN" sz="2200" b="1" dirty="0"/>
              <a:t>of the Event</a:t>
            </a:r>
          </a:p>
          <a:p>
            <a:r>
              <a:rPr lang="en-IN" sz="2200" dirty="0"/>
              <a:t>if (</a:t>
            </a:r>
            <a:r>
              <a:rPr lang="en-IN" sz="2200" dirty="0" err="1"/>
              <a:t>CellEvent</a:t>
            </a:r>
            <a:r>
              <a:rPr lang="en-IN" sz="2200" dirty="0"/>
              <a:t> != null) </a:t>
            </a:r>
            <a:r>
              <a:rPr lang="en-IN" sz="2200" dirty="0" err="1"/>
              <a:t>CellEvent</a:t>
            </a:r>
            <a:r>
              <a:rPr lang="en-IN" sz="2200" dirty="0"/>
              <a:t>(this, e);</a:t>
            </a:r>
          </a:p>
          <a:p>
            <a:r>
              <a:rPr lang="en-IN" sz="2200" dirty="0"/>
              <a:t>We can invoke the Event only from within the class where we declared the Event.</a:t>
            </a:r>
          </a:p>
          <a:p>
            <a:r>
              <a:rPr lang="en-IN" sz="2200" b="1" dirty="0" smtClean="0"/>
              <a:t>Hooking </a:t>
            </a:r>
            <a:r>
              <a:rPr lang="en-IN" sz="2200" b="1" dirty="0"/>
              <a:t>up the Event</a:t>
            </a:r>
          </a:p>
          <a:p>
            <a:r>
              <a:rPr lang="en-IN" sz="2200" dirty="0" err="1"/>
              <a:t>OurEventClass.OurEvent</a:t>
            </a:r>
            <a:r>
              <a:rPr lang="en-IN" sz="2200" dirty="0"/>
              <a:t> += new </a:t>
            </a:r>
            <a:r>
              <a:rPr lang="en-IN" sz="2200" dirty="0" err="1"/>
              <a:t>ChangedEventHandler</a:t>
            </a:r>
            <a:r>
              <a:rPr lang="en-IN" sz="2200" dirty="0"/>
              <a:t>(</a:t>
            </a:r>
            <a:r>
              <a:rPr lang="en-IN" sz="2200" dirty="0" err="1"/>
              <a:t>OurEventChanged</a:t>
            </a:r>
            <a:r>
              <a:rPr lang="en-IN" sz="2200" dirty="0"/>
              <a:t>);</a:t>
            </a:r>
          </a:p>
          <a:p>
            <a:r>
              <a:rPr lang="en-IN" sz="2200" b="1" dirty="0" smtClean="0"/>
              <a:t>Detach </a:t>
            </a:r>
            <a:r>
              <a:rPr lang="en-IN" sz="2200" b="1" dirty="0"/>
              <a:t>the Event</a:t>
            </a:r>
          </a:p>
          <a:p>
            <a:r>
              <a:rPr lang="en-IN" sz="2200" dirty="0" err="1"/>
              <a:t>OurEventClass.OurEvent</a:t>
            </a:r>
            <a:r>
              <a:rPr lang="en-IN" sz="2200" dirty="0"/>
              <a:t> -= new </a:t>
            </a:r>
            <a:r>
              <a:rPr lang="en-IN" sz="2200" dirty="0" err="1"/>
              <a:t>ChangedEventHandler</a:t>
            </a:r>
            <a:r>
              <a:rPr lang="en-IN" sz="2200" dirty="0"/>
              <a:t>(</a:t>
            </a:r>
            <a:r>
              <a:rPr lang="en-IN" sz="2200" dirty="0" err="1"/>
              <a:t>OurEventChanged</a:t>
            </a:r>
            <a:r>
              <a:rPr lang="en-IN" sz="2200" dirty="0"/>
              <a:t>);</a:t>
            </a:r>
          </a:p>
        </p:txBody>
      </p:sp>
    </p:spTree>
    <p:extLst>
      <p:ext uri="{BB962C8B-B14F-4D97-AF65-F5344CB8AC3E}">
        <p14:creationId xmlns:p14="http://schemas.microsoft.com/office/powerpoint/2010/main" val="336738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9720"/>
            <a:ext cx="8928992" cy="1785104"/>
          </a:xfrm>
          <a:prstGeom prst="rect">
            <a:avLst/>
          </a:prstGeom>
        </p:spPr>
        <p:txBody>
          <a:bodyPr wrap="square">
            <a:spAutoFit/>
          </a:bodyPr>
          <a:lstStyle/>
          <a:p>
            <a:pPr algn="just"/>
            <a:r>
              <a:rPr lang="en-IN" sz="2200" b="1" dirty="0"/>
              <a:t>Delegates </a:t>
            </a:r>
            <a:r>
              <a:rPr lang="en-IN" sz="2200" dirty="0"/>
              <a:t>work as pointer to a function. It is a reference data type and it holds the reference of the method. </a:t>
            </a:r>
            <a:r>
              <a:rPr lang="en-IN" sz="2200" b="1" dirty="0" err="1"/>
              <a:t>System.Delegate</a:t>
            </a:r>
            <a:r>
              <a:rPr lang="en-IN" sz="2200" dirty="0"/>
              <a:t> class implicitly derived all the delegates.</a:t>
            </a:r>
          </a:p>
          <a:p>
            <a:pPr algn="just"/>
            <a:r>
              <a:rPr lang="en-IN" sz="2200" dirty="0"/>
              <a:t>Delegate can be declared using the </a:t>
            </a:r>
            <a:r>
              <a:rPr lang="en-IN" sz="2200" b="1" dirty="0"/>
              <a:t>delegate</a:t>
            </a:r>
            <a:r>
              <a:rPr lang="en-IN" sz="2200" dirty="0"/>
              <a:t> keyword which is followed by the signature</a:t>
            </a:r>
          </a:p>
        </p:txBody>
      </p:sp>
      <p:sp>
        <p:nvSpPr>
          <p:cNvPr id="3" name="Rectangle 2"/>
          <p:cNvSpPr/>
          <p:nvPr/>
        </p:nvSpPr>
        <p:spPr>
          <a:xfrm>
            <a:off x="107504" y="1916832"/>
            <a:ext cx="8928992" cy="3477875"/>
          </a:xfrm>
          <a:prstGeom prst="rect">
            <a:avLst/>
          </a:prstGeom>
        </p:spPr>
        <p:txBody>
          <a:bodyPr wrap="square">
            <a:spAutoFit/>
          </a:bodyPr>
          <a:lstStyle/>
          <a:p>
            <a:r>
              <a:rPr lang="en-IN" sz="2200" dirty="0"/>
              <a:t>Syntax of Delegates</a:t>
            </a:r>
          </a:p>
          <a:p>
            <a:pPr lvl="0"/>
            <a:r>
              <a:rPr lang="en-IN" sz="2200" dirty="0"/>
              <a:t>&lt;access modifier&gt; delegate &lt;</a:t>
            </a:r>
            <a:r>
              <a:rPr lang="en-IN" sz="2200" b="1" dirty="0"/>
              <a:t>return</a:t>
            </a:r>
            <a:r>
              <a:rPr lang="en-IN" sz="2200" dirty="0"/>
              <a:t> type&gt; &lt;</a:t>
            </a:r>
            <a:r>
              <a:rPr lang="en-IN" sz="2200" dirty="0" err="1"/>
              <a:t>delegate_name</a:t>
            </a:r>
            <a:r>
              <a:rPr lang="en-IN" sz="2200" dirty="0"/>
              <a:t>&gt;(&lt;parameters&gt;)  </a:t>
            </a:r>
          </a:p>
          <a:p>
            <a:endParaRPr lang="en-IN" sz="2200" dirty="0" smtClean="0"/>
          </a:p>
          <a:p>
            <a:r>
              <a:rPr lang="en-IN" sz="2200" dirty="0" smtClean="0"/>
              <a:t>Example </a:t>
            </a:r>
            <a:r>
              <a:rPr lang="en-IN" sz="2200" dirty="0"/>
              <a:t>of Delegates</a:t>
            </a:r>
          </a:p>
          <a:p>
            <a:endParaRPr lang="en-IN" sz="2200" dirty="0" smtClean="0"/>
          </a:p>
          <a:p>
            <a:r>
              <a:rPr lang="en-IN" sz="2200" dirty="0" smtClean="0"/>
              <a:t>public </a:t>
            </a:r>
            <a:r>
              <a:rPr lang="en-IN" sz="2200" dirty="0"/>
              <a:t>delegate void </a:t>
            </a:r>
            <a:r>
              <a:rPr lang="en-IN" sz="2200" dirty="0" err="1"/>
              <a:t>PrintWord</a:t>
            </a:r>
            <a:r>
              <a:rPr lang="en-IN" sz="2200" dirty="0"/>
              <a:t>(</a:t>
            </a:r>
            <a:r>
              <a:rPr lang="en-IN" sz="2200" dirty="0" err="1"/>
              <a:t>int</a:t>
            </a:r>
            <a:r>
              <a:rPr lang="en-IN" sz="2200" dirty="0"/>
              <a:t> value);</a:t>
            </a:r>
          </a:p>
          <a:p>
            <a:endParaRPr lang="en-IN" sz="2200" dirty="0" smtClean="0"/>
          </a:p>
          <a:p>
            <a:r>
              <a:rPr lang="en-IN" sz="2200" dirty="0" smtClean="0"/>
              <a:t>The </a:t>
            </a:r>
            <a:r>
              <a:rPr lang="en-IN" sz="2200" dirty="0"/>
              <a:t>above </a:t>
            </a:r>
            <a:r>
              <a:rPr lang="en-IN" sz="2200" dirty="0" err="1"/>
              <a:t>PrintWord</a:t>
            </a:r>
            <a:r>
              <a:rPr lang="en-IN" sz="2200" dirty="0"/>
              <a:t> delegate can be used to point any method which has the same return type and declared parameters with </a:t>
            </a:r>
            <a:r>
              <a:rPr lang="en-IN" sz="2200" dirty="0" err="1"/>
              <a:t>PrintWord</a:t>
            </a:r>
            <a:r>
              <a:rPr lang="en-IN" sz="2200" dirty="0"/>
              <a:t>. Here we will take an example that declares and uses the </a:t>
            </a:r>
            <a:r>
              <a:rPr lang="en-IN" sz="2200" dirty="0" err="1"/>
              <a:t>PrintWord</a:t>
            </a:r>
            <a:r>
              <a:rPr lang="en-IN" sz="2200" dirty="0"/>
              <a:t> delegates</a:t>
            </a:r>
            <a:r>
              <a:rPr lang="en-IN" sz="2200" dirty="0" smtClean="0"/>
              <a:t>.</a:t>
            </a:r>
            <a:endParaRPr lang="en-IN" sz="2200" dirty="0"/>
          </a:p>
        </p:txBody>
      </p:sp>
    </p:spTree>
    <p:extLst>
      <p:ext uri="{BB962C8B-B14F-4D97-AF65-F5344CB8AC3E}">
        <p14:creationId xmlns:p14="http://schemas.microsoft.com/office/powerpoint/2010/main" val="3367380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819</Words>
  <Application>Microsoft Office PowerPoint</Application>
  <PresentationFormat>On-screen Show (4:3)</PresentationFormat>
  <Paragraphs>108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4</cp:revision>
  <dcterms:created xsi:type="dcterms:W3CDTF">2023-09-08T07:51:02Z</dcterms:created>
  <dcterms:modified xsi:type="dcterms:W3CDTF">2023-09-08T08:29:06Z</dcterms:modified>
</cp:coreProperties>
</file>