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D77E097-6FAD-4029-BA77-C1D83F80D415}" type="datetimeFigureOut">
              <a:rPr lang="en-IN" smtClean="0"/>
              <a:pPr/>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CEF85-8E6F-4A94-B458-8438B76FE29C}" type="slidenum">
              <a:rPr lang="en-IN" smtClean="0"/>
              <a:pPr/>
              <a:t>‹#›</a:t>
            </a:fld>
            <a:endParaRPr lang="en-IN"/>
          </a:p>
        </p:txBody>
      </p:sp>
    </p:spTree>
    <p:extLst>
      <p:ext uri="{BB962C8B-B14F-4D97-AF65-F5344CB8AC3E}">
        <p14:creationId xmlns:p14="http://schemas.microsoft.com/office/powerpoint/2010/main" xmlns="" val="1557315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D77E097-6FAD-4029-BA77-C1D83F80D415}" type="datetimeFigureOut">
              <a:rPr lang="en-IN" smtClean="0"/>
              <a:pPr/>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CEF85-8E6F-4A94-B458-8438B76FE29C}" type="slidenum">
              <a:rPr lang="en-IN" smtClean="0"/>
              <a:pPr/>
              <a:t>‹#›</a:t>
            </a:fld>
            <a:endParaRPr lang="en-IN"/>
          </a:p>
        </p:txBody>
      </p:sp>
    </p:spTree>
    <p:extLst>
      <p:ext uri="{BB962C8B-B14F-4D97-AF65-F5344CB8AC3E}">
        <p14:creationId xmlns:p14="http://schemas.microsoft.com/office/powerpoint/2010/main" xmlns="" val="3453392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D77E097-6FAD-4029-BA77-C1D83F80D415}" type="datetimeFigureOut">
              <a:rPr lang="en-IN" smtClean="0"/>
              <a:pPr/>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CEF85-8E6F-4A94-B458-8438B76FE29C}" type="slidenum">
              <a:rPr lang="en-IN" smtClean="0"/>
              <a:pPr/>
              <a:t>‹#›</a:t>
            </a:fld>
            <a:endParaRPr lang="en-IN"/>
          </a:p>
        </p:txBody>
      </p:sp>
    </p:spTree>
    <p:extLst>
      <p:ext uri="{BB962C8B-B14F-4D97-AF65-F5344CB8AC3E}">
        <p14:creationId xmlns:p14="http://schemas.microsoft.com/office/powerpoint/2010/main" xmlns="" val="4005311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D77E097-6FAD-4029-BA77-C1D83F80D415}" type="datetimeFigureOut">
              <a:rPr lang="en-IN" smtClean="0"/>
              <a:pPr/>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CEF85-8E6F-4A94-B458-8438B76FE29C}" type="slidenum">
              <a:rPr lang="en-IN" smtClean="0"/>
              <a:pPr/>
              <a:t>‹#›</a:t>
            </a:fld>
            <a:endParaRPr lang="en-IN"/>
          </a:p>
        </p:txBody>
      </p:sp>
    </p:spTree>
    <p:extLst>
      <p:ext uri="{BB962C8B-B14F-4D97-AF65-F5344CB8AC3E}">
        <p14:creationId xmlns:p14="http://schemas.microsoft.com/office/powerpoint/2010/main" xmlns="" val="949265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77E097-6FAD-4029-BA77-C1D83F80D415}" type="datetimeFigureOut">
              <a:rPr lang="en-IN" smtClean="0"/>
              <a:pPr/>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CEF85-8E6F-4A94-B458-8438B76FE29C}" type="slidenum">
              <a:rPr lang="en-IN" smtClean="0"/>
              <a:pPr/>
              <a:t>‹#›</a:t>
            </a:fld>
            <a:endParaRPr lang="en-IN"/>
          </a:p>
        </p:txBody>
      </p:sp>
    </p:spTree>
    <p:extLst>
      <p:ext uri="{BB962C8B-B14F-4D97-AF65-F5344CB8AC3E}">
        <p14:creationId xmlns:p14="http://schemas.microsoft.com/office/powerpoint/2010/main" xmlns="" val="2743111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D77E097-6FAD-4029-BA77-C1D83F80D415}" type="datetimeFigureOut">
              <a:rPr lang="en-IN" smtClean="0"/>
              <a:pPr/>
              <a:t>17-08-2023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FCEF85-8E6F-4A94-B458-8438B76FE29C}" type="slidenum">
              <a:rPr lang="en-IN" smtClean="0"/>
              <a:pPr/>
              <a:t>‹#›</a:t>
            </a:fld>
            <a:endParaRPr lang="en-IN"/>
          </a:p>
        </p:txBody>
      </p:sp>
    </p:spTree>
    <p:extLst>
      <p:ext uri="{BB962C8B-B14F-4D97-AF65-F5344CB8AC3E}">
        <p14:creationId xmlns:p14="http://schemas.microsoft.com/office/powerpoint/2010/main" xmlns="" val="171234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D77E097-6FAD-4029-BA77-C1D83F80D415}" type="datetimeFigureOut">
              <a:rPr lang="en-IN" smtClean="0"/>
              <a:pPr/>
              <a:t>17-08-2023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FCEF85-8E6F-4A94-B458-8438B76FE29C}" type="slidenum">
              <a:rPr lang="en-IN" smtClean="0"/>
              <a:pPr/>
              <a:t>‹#›</a:t>
            </a:fld>
            <a:endParaRPr lang="en-IN"/>
          </a:p>
        </p:txBody>
      </p:sp>
    </p:spTree>
    <p:extLst>
      <p:ext uri="{BB962C8B-B14F-4D97-AF65-F5344CB8AC3E}">
        <p14:creationId xmlns:p14="http://schemas.microsoft.com/office/powerpoint/2010/main" xmlns="" val="3352135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D77E097-6FAD-4029-BA77-C1D83F80D415}" type="datetimeFigureOut">
              <a:rPr lang="en-IN" smtClean="0"/>
              <a:pPr/>
              <a:t>17-08-2023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FCEF85-8E6F-4A94-B458-8438B76FE29C}" type="slidenum">
              <a:rPr lang="en-IN" smtClean="0"/>
              <a:pPr/>
              <a:t>‹#›</a:t>
            </a:fld>
            <a:endParaRPr lang="en-IN"/>
          </a:p>
        </p:txBody>
      </p:sp>
    </p:spTree>
    <p:extLst>
      <p:ext uri="{BB962C8B-B14F-4D97-AF65-F5344CB8AC3E}">
        <p14:creationId xmlns:p14="http://schemas.microsoft.com/office/powerpoint/2010/main" xmlns="" val="2823423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77E097-6FAD-4029-BA77-C1D83F80D415}" type="datetimeFigureOut">
              <a:rPr lang="en-IN" smtClean="0"/>
              <a:pPr/>
              <a:t>17-08-2023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FCEF85-8E6F-4A94-B458-8438B76FE29C}" type="slidenum">
              <a:rPr lang="en-IN" smtClean="0"/>
              <a:pPr/>
              <a:t>‹#›</a:t>
            </a:fld>
            <a:endParaRPr lang="en-IN"/>
          </a:p>
        </p:txBody>
      </p:sp>
    </p:spTree>
    <p:extLst>
      <p:ext uri="{BB962C8B-B14F-4D97-AF65-F5344CB8AC3E}">
        <p14:creationId xmlns:p14="http://schemas.microsoft.com/office/powerpoint/2010/main" xmlns="" val="1465919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77E097-6FAD-4029-BA77-C1D83F80D415}" type="datetimeFigureOut">
              <a:rPr lang="en-IN" smtClean="0"/>
              <a:pPr/>
              <a:t>17-08-2023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FCEF85-8E6F-4A94-B458-8438B76FE29C}" type="slidenum">
              <a:rPr lang="en-IN" smtClean="0"/>
              <a:pPr/>
              <a:t>‹#›</a:t>
            </a:fld>
            <a:endParaRPr lang="en-IN"/>
          </a:p>
        </p:txBody>
      </p:sp>
    </p:spTree>
    <p:extLst>
      <p:ext uri="{BB962C8B-B14F-4D97-AF65-F5344CB8AC3E}">
        <p14:creationId xmlns:p14="http://schemas.microsoft.com/office/powerpoint/2010/main" xmlns="" val="3173910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77E097-6FAD-4029-BA77-C1D83F80D415}" type="datetimeFigureOut">
              <a:rPr lang="en-IN" smtClean="0"/>
              <a:pPr/>
              <a:t>17-08-2023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FCEF85-8E6F-4A94-B458-8438B76FE29C}" type="slidenum">
              <a:rPr lang="en-IN" smtClean="0"/>
              <a:pPr/>
              <a:t>‹#›</a:t>
            </a:fld>
            <a:endParaRPr lang="en-IN"/>
          </a:p>
        </p:txBody>
      </p:sp>
    </p:spTree>
    <p:extLst>
      <p:ext uri="{BB962C8B-B14F-4D97-AF65-F5344CB8AC3E}">
        <p14:creationId xmlns:p14="http://schemas.microsoft.com/office/powerpoint/2010/main" xmlns="" val="24237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77E097-6FAD-4029-BA77-C1D83F80D415}" type="datetimeFigureOut">
              <a:rPr lang="en-IN" smtClean="0"/>
              <a:pPr/>
              <a:t>17-08-2023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CEF85-8E6F-4A94-B458-8438B76FE29C}" type="slidenum">
              <a:rPr lang="en-IN" smtClean="0"/>
              <a:pPr/>
              <a:t>‹#›</a:t>
            </a:fld>
            <a:endParaRPr lang="en-IN"/>
          </a:p>
        </p:txBody>
      </p:sp>
    </p:spTree>
    <p:extLst>
      <p:ext uri="{BB962C8B-B14F-4D97-AF65-F5344CB8AC3E}">
        <p14:creationId xmlns:p14="http://schemas.microsoft.com/office/powerpoint/2010/main" xmlns="" val="2446046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9752" y="260648"/>
            <a:ext cx="6408712" cy="830997"/>
          </a:xfrm>
          <a:prstGeom prst="rect">
            <a:avLst/>
          </a:prstGeom>
          <a:noFill/>
        </p:spPr>
        <p:txBody>
          <a:bodyPr wrap="square" rtlCol="0">
            <a:spAutoFit/>
          </a:bodyPr>
          <a:lstStyle/>
          <a:p>
            <a:r>
              <a:rPr lang="en-GB" sz="4800" b="1" dirty="0" err="1" smtClean="0"/>
              <a:t>ASP.Net</a:t>
            </a:r>
            <a:r>
              <a:rPr lang="en-GB" sz="4800" b="1" dirty="0" smtClean="0"/>
              <a:t> and C#</a:t>
            </a:r>
            <a:endParaRPr lang="en-IN" sz="4800" b="1" dirty="0"/>
          </a:p>
        </p:txBody>
      </p:sp>
      <p:sp>
        <p:nvSpPr>
          <p:cNvPr id="5" name="TextBox 4"/>
          <p:cNvSpPr txBox="1"/>
          <p:nvPr/>
        </p:nvSpPr>
        <p:spPr>
          <a:xfrm>
            <a:off x="1763688" y="1628800"/>
            <a:ext cx="4176464" cy="2246769"/>
          </a:xfrm>
          <a:prstGeom prst="rect">
            <a:avLst/>
          </a:prstGeom>
          <a:noFill/>
        </p:spPr>
        <p:txBody>
          <a:bodyPr wrap="square" rtlCol="0">
            <a:spAutoFit/>
          </a:bodyPr>
          <a:lstStyle/>
          <a:p>
            <a:r>
              <a:rPr lang="en-GB" sz="2800" b="1" dirty="0" smtClean="0"/>
              <a:t>Lecture </a:t>
            </a:r>
            <a:r>
              <a:rPr lang="en-GB" sz="2800" b="1" dirty="0" smtClean="0"/>
              <a:t>3(17-08-23)</a:t>
            </a:r>
            <a:endParaRPr lang="en-GB" sz="2800" b="1" dirty="0" smtClean="0"/>
          </a:p>
          <a:p>
            <a:r>
              <a:rPr lang="en-GB" sz="2800" b="1" dirty="0" smtClean="0"/>
              <a:t>Topic:</a:t>
            </a:r>
          </a:p>
          <a:p>
            <a:r>
              <a:rPr lang="en-GB" sz="2800" b="1" dirty="0" smtClean="0"/>
              <a:t>C# introduction</a:t>
            </a:r>
          </a:p>
          <a:p>
            <a:r>
              <a:rPr lang="en-GB" sz="2800" b="1" dirty="0" smtClean="0"/>
              <a:t>Variables</a:t>
            </a:r>
          </a:p>
          <a:p>
            <a:r>
              <a:rPr lang="en-GB" sz="2800" b="1" dirty="0" err="1" smtClean="0"/>
              <a:t>datatypes</a:t>
            </a:r>
            <a:endParaRPr lang="en-IN" sz="2800" b="1" dirty="0"/>
          </a:p>
        </p:txBody>
      </p:sp>
    </p:spTree>
    <p:extLst>
      <p:ext uri="{BB962C8B-B14F-4D97-AF65-F5344CB8AC3E}">
        <p14:creationId xmlns:p14="http://schemas.microsoft.com/office/powerpoint/2010/main" xmlns="" val="1558798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44624"/>
            <a:ext cx="3592074" cy="492443"/>
          </a:xfrm>
          <a:prstGeom prst="rect">
            <a:avLst/>
          </a:prstGeom>
        </p:spPr>
        <p:txBody>
          <a:bodyPr wrap="none">
            <a:spAutoFit/>
          </a:bodyPr>
          <a:lstStyle/>
          <a:p>
            <a:r>
              <a:rPr lang="en-IN" sz="2600" b="1" dirty="0"/>
              <a:t>C# Example: Hello World</a:t>
            </a:r>
          </a:p>
        </p:txBody>
      </p:sp>
      <p:sp>
        <p:nvSpPr>
          <p:cNvPr id="3" name="Rectangle 2"/>
          <p:cNvSpPr/>
          <p:nvPr/>
        </p:nvSpPr>
        <p:spPr>
          <a:xfrm>
            <a:off x="35496" y="476672"/>
            <a:ext cx="9108504" cy="2123658"/>
          </a:xfrm>
          <a:prstGeom prst="rect">
            <a:avLst/>
          </a:prstGeom>
        </p:spPr>
        <p:txBody>
          <a:bodyPr wrap="square">
            <a:spAutoFit/>
          </a:bodyPr>
          <a:lstStyle/>
          <a:p>
            <a:r>
              <a:rPr lang="en-IN" sz="2200" dirty="0"/>
              <a:t>In C# programming language, a simple "hello world" program can be written by multiple ways. Let's see the top 4 ways to create a simple C# example:</a:t>
            </a:r>
          </a:p>
          <a:p>
            <a:pPr lvl="0"/>
            <a:r>
              <a:rPr lang="en-IN" sz="2200" dirty="0"/>
              <a:t>Simple Example</a:t>
            </a:r>
          </a:p>
          <a:p>
            <a:pPr lvl="0"/>
            <a:r>
              <a:rPr lang="en-IN" sz="2200" dirty="0"/>
              <a:t>Using System</a:t>
            </a:r>
          </a:p>
          <a:p>
            <a:pPr lvl="0"/>
            <a:r>
              <a:rPr lang="en-IN" sz="2200" dirty="0"/>
              <a:t>Using public modifier</a:t>
            </a:r>
          </a:p>
          <a:p>
            <a:pPr lvl="0"/>
            <a:r>
              <a:rPr lang="en-IN" sz="2200" dirty="0"/>
              <a:t>Using namespace</a:t>
            </a:r>
          </a:p>
        </p:txBody>
      </p:sp>
      <p:sp>
        <p:nvSpPr>
          <p:cNvPr id="5" name="Rectangle 4"/>
          <p:cNvSpPr/>
          <p:nvPr/>
        </p:nvSpPr>
        <p:spPr>
          <a:xfrm>
            <a:off x="35496" y="2648525"/>
            <a:ext cx="2793970" cy="492443"/>
          </a:xfrm>
          <a:prstGeom prst="rect">
            <a:avLst/>
          </a:prstGeom>
        </p:spPr>
        <p:txBody>
          <a:bodyPr wrap="none">
            <a:spAutoFit/>
          </a:bodyPr>
          <a:lstStyle/>
          <a:p>
            <a:r>
              <a:rPr lang="en-IN" sz="2600" b="1" dirty="0"/>
              <a:t>C# Simple Example</a:t>
            </a:r>
          </a:p>
        </p:txBody>
      </p:sp>
      <p:sp>
        <p:nvSpPr>
          <p:cNvPr id="7" name="TextBox 6"/>
          <p:cNvSpPr txBox="1"/>
          <p:nvPr/>
        </p:nvSpPr>
        <p:spPr>
          <a:xfrm>
            <a:off x="107504" y="3219941"/>
            <a:ext cx="7272808" cy="2585323"/>
          </a:xfrm>
          <a:prstGeom prst="rect">
            <a:avLst/>
          </a:prstGeom>
          <a:noFill/>
        </p:spPr>
        <p:txBody>
          <a:bodyPr wrap="square" rtlCol="0">
            <a:spAutoFit/>
          </a:bodyPr>
          <a:lstStyle/>
          <a:p>
            <a:pPr lvl="0"/>
            <a:r>
              <a:rPr lang="en-IN" b="1" dirty="0"/>
              <a:t>class</a:t>
            </a:r>
            <a:r>
              <a:rPr lang="en-IN" dirty="0"/>
              <a:t> Program  </a:t>
            </a:r>
          </a:p>
          <a:p>
            <a:pPr lvl="0"/>
            <a:r>
              <a:rPr lang="en-IN" dirty="0"/>
              <a:t>    {  </a:t>
            </a:r>
          </a:p>
          <a:p>
            <a:pPr lvl="0"/>
            <a:r>
              <a:rPr lang="en-IN" dirty="0"/>
              <a:t>        </a:t>
            </a:r>
            <a:r>
              <a:rPr lang="en-IN" b="1" dirty="0"/>
              <a:t>static</a:t>
            </a:r>
            <a:r>
              <a:rPr lang="en-IN" dirty="0"/>
              <a:t> </a:t>
            </a:r>
            <a:r>
              <a:rPr lang="en-IN" b="1" dirty="0"/>
              <a:t>void</a:t>
            </a:r>
            <a:r>
              <a:rPr lang="en-IN" dirty="0"/>
              <a:t> Main(string[] </a:t>
            </a:r>
            <a:r>
              <a:rPr lang="en-IN" dirty="0" err="1"/>
              <a:t>args</a:t>
            </a:r>
            <a:r>
              <a:rPr lang="en-IN" dirty="0"/>
              <a:t>)  </a:t>
            </a:r>
          </a:p>
          <a:p>
            <a:pPr lvl="0"/>
            <a:r>
              <a:rPr lang="en-IN" dirty="0"/>
              <a:t>        {  </a:t>
            </a:r>
          </a:p>
          <a:p>
            <a:pPr lvl="0"/>
            <a:r>
              <a:rPr lang="en-IN" dirty="0"/>
              <a:t>            </a:t>
            </a:r>
            <a:r>
              <a:rPr lang="en-IN" dirty="0" err="1"/>
              <a:t>System.Console.WriteLine</a:t>
            </a:r>
            <a:r>
              <a:rPr lang="en-IN" dirty="0"/>
              <a:t>("Hello World!");  </a:t>
            </a:r>
          </a:p>
          <a:p>
            <a:pPr lvl="0"/>
            <a:r>
              <a:rPr lang="en-IN" dirty="0"/>
              <a:t>        }  </a:t>
            </a:r>
          </a:p>
          <a:p>
            <a:pPr lvl="0"/>
            <a:r>
              <a:rPr lang="en-IN" dirty="0"/>
              <a:t>    }  </a:t>
            </a:r>
          </a:p>
          <a:p>
            <a:r>
              <a:rPr lang="en-IN" dirty="0"/>
              <a:t>Output:</a:t>
            </a:r>
          </a:p>
          <a:p>
            <a:r>
              <a:rPr lang="en-IN" dirty="0"/>
              <a:t>Hello World!</a:t>
            </a:r>
          </a:p>
        </p:txBody>
      </p:sp>
    </p:spTree>
    <p:extLst>
      <p:ext uri="{BB962C8B-B14F-4D97-AF65-F5344CB8AC3E}">
        <p14:creationId xmlns:p14="http://schemas.microsoft.com/office/powerpoint/2010/main" xmlns="" val="4055926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200829"/>
            <a:ext cx="8856984" cy="6678751"/>
          </a:xfrm>
          <a:prstGeom prst="rect">
            <a:avLst/>
          </a:prstGeom>
        </p:spPr>
        <p:txBody>
          <a:bodyPr wrap="square">
            <a:spAutoFit/>
          </a:bodyPr>
          <a:lstStyle/>
          <a:p>
            <a:pPr algn="just"/>
            <a:r>
              <a:rPr lang="en-IN" sz="3200" b="1" dirty="0"/>
              <a:t>Description</a:t>
            </a:r>
          </a:p>
          <a:p>
            <a:pPr algn="just"/>
            <a:r>
              <a:rPr lang="en-IN" sz="2200" b="1" dirty="0"/>
              <a:t>class:</a:t>
            </a:r>
            <a:r>
              <a:rPr lang="en-IN" sz="2200" dirty="0"/>
              <a:t> is a keyword which is used to define class.</a:t>
            </a:r>
          </a:p>
          <a:p>
            <a:pPr algn="just"/>
            <a:r>
              <a:rPr lang="en-IN" sz="2200" b="1" dirty="0"/>
              <a:t>Program:</a:t>
            </a:r>
            <a:r>
              <a:rPr lang="en-IN" sz="2200" dirty="0"/>
              <a:t> is the class name. A class is a blueprint or template from which objects are created. It can have data members and methods. Here, it has only Main method.</a:t>
            </a:r>
          </a:p>
          <a:p>
            <a:pPr algn="just"/>
            <a:r>
              <a:rPr lang="en-IN" sz="2200" b="1" dirty="0"/>
              <a:t>static:</a:t>
            </a:r>
            <a:r>
              <a:rPr lang="en-IN" sz="2200" dirty="0"/>
              <a:t> is a keyword which means object is not required to access static members. So it saves memory.</a:t>
            </a:r>
          </a:p>
          <a:p>
            <a:pPr algn="just"/>
            <a:r>
              <a:rPr lang="en-IN" sz="2200" b="1" dirty="0"/>
              <a:t>void:</a:t>
            </a:r>
            <a:r>
              <a:rPr lang="en-IN" sz="2200" dirty="0"/>
              <a:t> is the return type of the method. It </a:t>
            </a:r>
            <a:r>
              <a:rPr lang="en-IN" sz="2200" dirty="0" err="1"/>
              <a:t>does't</a:t>
            </a:r>
            <a:r>
              <a:rPr lang="en-IN" sz="2200" dirty="0"/>
              <a:t> return any value. In such case, return statement is not required.</a:t>
            </a:r>
          </a:p>
          <a:p>
            <a:pPr algn="just"/>
            <a:r>
              <a:rPr lang="en-IN" sz="2200" b="1" dirty="0"/>
              <a:t>Main:</a:t>
            </a:r>
            <a:r>
              <a:rPr lang="en-IN" sz="2200" dirty="0"/>
              <a:t> is the method name. It is the entry point for any C# program. Whenever we run the C# program, Main() method is invoked first before any other method. It represents start up of the program.</a:t>
            </a:r>
          </a:p>
          <a:p>
            <a:pPr algn="just"/>
            <a:r>
              <a:rPr lang="en-IN" sz="2200" b="1" dirty="0"/>
              <a:t>string[] </a:t>
            </a:r>
            <a:r>
              <a:rPr lang="en-IN" sz="2200" b="1" dirty="0" err="1"/>
              <a:t>args</a:t>
            </a:r>
            <a:r>
              <a:rPr lang="en-IN" sz="2200" b="1" dirty="0"/>
              <a:t>:</a:t>
            </a:r>
            <a:r>
              <a:rPr lang="en-IN" sz="2200" dirty="0"/>
              <a:t> is used for command line arguments in C#. While running the C# program, we can pass values. These values are known as arguments which we can use in the program.</a:t>
            </a:r>
          </a:p>
          <a:p>
            <a:pPr algn="just"/>
            <a:r>
              <a:rPr lang="en-IN" sz="2200" b="1" dirty="0" err="1"/>
              <a:t>System.Console.WriteLine</a:t>
            </a:r>
            <a:r>
              <a:rPr lang="en-IN" sz="2200" b="1" dirty="0"/>
              <a:t>("Hello World!"):</a:t>
            </a:r>
            <a:r>
              <a:rPr lang="en-IN" sz="2200" dirty="0"/>
              <a:t> Here, System is the namespace. Console is the class defined in System namespace. The </a:t>
            </a:r>
            <a:r>
              <a:rPr lang="en-IN" sz="2200" dirty="0" err="1"/>
              <a:t>WriteLine</a:t>
            </a:r>
            <a:r>
              <a:rPr lang="en-IN" sz="2200" dirty="0"/>
              <a:t>() is the static method of Console class which is used to write the text on the console.</a:t>
            </a:r>
          </a:p>
        </p:txBody>
      </p:sp>
    </p:spTree>
    <p:extLst>
      <p:ext uri="{BB962C8B-B14F-4D97-AF65-F5344CB8AC3E}">
        <p14:creationId xmlns:p14="http://schemas.microsoft.com/office/powerpoint/2010/main" xmlns="" val="4055926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44624"/>
            <a:ext cx="4608506" cy="584775"/>
          </a:xfrm>
          <a:prstGeom prst="rect">
            <a:avLst/>
          </a:prstGeom>
        </p:spPr>
        <p:txBody>
          <a:bodyPr wrap="none">
            <a:spAutoFit/>
          </a:bodyPr>
          <a:lstStyle/>
          <a:p>
            <a:r>
              <a:rPr lang="en-IN" sz="3200" b="1" dirty="0"/>
              <a:t>C# Example: Using System</a:t>
            </a:r>
          </a:p>
        </p:txBody>
      </p:sp>
      <p:sp>
        <p:nvSpPr>
          <p:cNvPr id="3" name="Rectangle 2"/>
          <p:cNvSpPr/>
          <p:nvPr/>
        </p:nvSpPr>
        <p:spPr>
          <a:xfrm>
            <a:off x="35496" y="620688"/>
            <a:ext cx="9108504" cy="1107996"/>
          </a:xfrm>
          <a:prstGeom prst="rect">
            <a:avLst/>
          </a:prstGeom>
        </p:spPr>
        <p:txBody>
          <a:bodyPr wrap="square">
            <a:spAutoFit/>
          </a:bodyPr>
          <a:lstStyle/>
          <a:p>
            <a:pPr algn="just"/>
            <a:r>
              <a:rPr lang="en-IN" sz="2200" dirty="0"/>
              <a:t>If we write </a:t>
            </a:r>
            <a:r>
              <a:rPr lang="en-IN" sz="2200" i="1" dirty="0"/>
              <a:t>using System</a:t>
            </a:r>
            <a:r>
              <a:rPr lang="en-IN" sz="2200" dirty="0"/>
              <a:t> before the class, it means we don't need to specify System namespace for accessing any class of this namespace. Here, we are using Console class without specifying </a:t>
            </a:r>
            <a:r>
              <a:rPr lang="en-IN" sz="2200" dirty="0" err="1"/>
              <a:t>System.Console</a:t>
            </a:r>
            <a:r>
              <a:rPr lang="en-IN" sz="2200" dirty="0"/>
              <a:t>.</a:t>
            </a:r>
          </a:p>
        </p:txBody>
      </p:sp>
      <p:sp>
        <p:nvSpPr>
          <p:cNvPr id="6" name="TextBox 5"/>
          <p:cNvSpPr txBox="1"/>
          <p:nvPr/>
        </p:nvSpPr>
        <p:spPr>
          <a:xfrm>
            <a:off x="179512" y="1844824"/>
            <a:ext cx="6192688" cy="2862322"/>
          </a:xfrm>
          <a:prstGeom prst="rect">
            <a:avLst/>
          </a:prstGeom>
          <a:noFill/>
        </p:spPr>
        <p:txBody>
          <a:bodyPr wrap="square" rtlCol="0">
            <a:spAutoFit/>
          </a:bodyPr>
          <a:lstStyle/>
          <a:p>
            <a:pPr lvl="0"/>
            <a:r>
              <a:rPr lang="en-IN" dirty="0"/>
              <a:t>using System;  </a:t>
            </a:r>
          </a:p>
          <a:p>
            <a:pPr lvl="0"/>
            <a:r>
              <a:rPr lang="en-IN" b="1" dirty="0"/>
              <a:t>class</a:t>
            </a:r>
            <a:r>
              <a:rPr lang="en-IN" dirty="0"/>
              <a:t> Program  </a:t>
            </a:r>
          </a:p>
          <a:p>
            <a:pPr lvl="0"/>
            <a:r>
              <a:rPr lang="en-IN" dirty="0"/>
              <a:t>    {  </a:t>
            </a:r>
          </a:p>
          <a:p>
            <a:pPr lvl="0"/>
            <a:r>
              <a:rPr lang="en-IN" dirty="0"/>
              <a:t>        </a:t>
            </a:r>
            <a:r>
              <a:rPr lang="en-IN" b="1" dirty="0"/>
              <a:t>static</a:t>
            </a:r>
            <a:r>
              <a:rPr lang="en-IN" dirty="0"/>
              <a:t> </a:t>
            </a:r>
            <a:r>
              <a:rPr lang="en-IN" b="1" dirty="0"/>
              <a:t>void</a:t>
            </a:r>
            <a:r>
              <a:rPr lang="en-IN" dirty="0"/>
              <a:t> Main(string[] </a:t>
            </a:r>
            <a:r>
              <a:rPr lang="en-IN" dirty="0" err="1"/>
              <a:t>args</a:t>
            </a:r>
            <a:r>
              <a:rPr lang="en-IN" dirty="0"/>
              <a:t>)  </a:t>
            </a:r>
          </a:p>
          <a:p>
            <a:pPr lvl="0"/>
            <a:r>
              <a:rPr lang="en-IN" dirty="0"/>
              <a:t>        {  </a:t>
            </a:r>
          </a:p>
          <a:p>
            <a:pPr lvl="0"/>
            <a:r>
              <a:rPr lang="en-IN" dirty="0"/>
              <a:t>            </a:t>
            </a:r>
            <a:r>
              <a:rPr lang="en-IN" dirty="0" err="1"/>
              <a:t>Console.WriteLine</a:t>
            </a:r>
            <a:r>
              <a:rPr lang="en-IN" dirty="0"/>
              <a:t>("Hello World!");  </a:t>
            </a:r>
          </a:p>
          <a:p>
            <a:pPr lvl="0"/>
            <a:r>
              <a:rPr lang="en-IN" dirty="0"/>
              <a:t>        }  </a:t>
            </a:r>
          </a:p>
          <a:p>
            <a:pPr lvl="0"/>
            <a:r>
              <a:rPr lang="en-IN" dirty="0"/>
              <a:t>    }  </a:t>
            </a:r>
          </a:p>
          <a:p>
            <a:r>
              <a:rPr lang="en-IN" dirty="0"/>
              <a:t>Output:</a:t>
            </a:r>
          </a:p>
          <a:p>
            <a:r>
              <a:rPr lang="en-IN" dirty="0"/>
              <a:t>Hello World!</a:t>
            </a:r>
          </a:p>
        </p:txBody>
      </p:sp>
    </p:spTree>
    <p:extLst>
      <p:ext uri="{BB962C8B-B14F-4D97-AF65-F5344CB8AC3E}">
        <p14:creationId xmlns:p14="http://schemas.microsoft.com/office/powerpoint/2010/main" xmlns="" val="4055926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496" y="116632"/>
            <a:ext cx="4361707" cy="492443"/>
          </a:xfrm>
          <a:prstGeom prst="rect">
            <a:avLst/>
          </a:prstGeom>
        </p:spPr>
        <p:txBody>
          <a:bodyPr wrap="none">
            <a:spAutoFit/>
          </a:bodyPr>
          <a:lstStyle/>
          <a:p>
            <a:r>
              <a:rPr lang="en-IN" sz="2600" b="1" dirty="0"/>
              <a:t>C# Example: Using namespace</a:t>
            </a:r>
          </a:p>
        </p:txBody>
      </p:sp>
      <p:sp>
        <p:nvSpPr>
          <p:cNvPr id="5" name="TextBox 4"/>
          <p:cNvSpPr txBox="1"/>
          <p:nvPr/>
        </p:nvSpPr>
        <p:spPr>
          <a:xfrm>
            <a:off x="35496" y="548680"/>
            <a:ext cx="9001000" cy="5447645"/>
          </a:xfrm>
          <a:prstGeom prst="rect">
            <a:avLst/>
          </a:prstGeom>
          <a:noFill/>
        </p:spPr>
        <p:txBody>
          <a:bodyPr wrap="square" rtlCol="0">
            <a:spAutoFit/>
          </a:bodyPr>
          <a:lstStyle/>
          <a:p>
            <a:r>
              <a:rPr lang="en-IN" sz="2200" dirty="0"/>
              <a:t>We can create classes inside the namespace. It is used to group related classes. It is used to categorize classes so that it can be easy to maintain.</a:t>
            </a:r>
          </a:p>
          <a:p>
            <a:pPr lvl="0"/>
            <a:r>
              <a:rPr lang="en-IN" sz="2200" dirty="0"/>
              <a:t>using System;  </a:t>
            </a:r>
          </a:p>
          <a:p>
            <a:pPr lvl="0"/>
            <a:r>
              <a:rPr lang="en-IN" sz="2200" dirty="0"/>
              <a:t>namespace ConsoleApplication1  </a:t>
            </a:r>
          </a:p>
          <a:p>
            <a:pPr lvl="0"/>
            <a:r>
              <a:rPr lang="en-IN" sz="2200" dirty="0"/>
              <a:t>{  </a:t>
            </a:r>
          </a:p>
          <a:p>
            <a:pPr lvl="0"/>
            <a:r>
              <a:rPr lang="en-IN" sz="2200" dirty="0"/>
              <a:t>    </a:t>
            </a:r>
            <a:r>
              <a:rPr lang="en-IN" sz="2200" b="1" dirty="0"/>
              <a:t>public</a:t>
            </a:r>
            <a:r>
              <a:rPr lang="en-IN" sz="2200" dirty="0"/>
              <a:t> </a:t>
            </a:r>
            <a:r>
              <a:rPr lang="en-IN" sz="2200" b="1" dirty="0"/>
              <a:t>class</a:t>
            </a:r>
            <a:r>
              <a:rPr lang="en-IN" sz="2200" dirty="0"/>
              <a:t> Program  </a:t>
            </a:r>
          </a:p>
          <a:p>
            <a:pPr lvl="0"/>
            <a:r>
              <a:rPr lang="en-IN" sz="2200" dirty="0"/>
              <a:t>    {  </a:t>
            </a:r>
          </a:p>
          <a:p>
            <a:pPr lvl="0"/>
            <a:r>
              <a:rPr lang="en-IN" sz="2200" dirty="0"/>
              <a:t>        </a:t>
            </a:r>
            <a:r>
              <a:rPr lang="en-IN" sz="2200" b="1" dirty="0"/>
              <a:t>public</a:t>
            </a:r>
            <a:r>
              <a:rPr lang="en-IN" sz="2200" dirty="0"/>
              <a:t> </a:t>
            </a:r>
            <a:r>
              <a:rPr lang="en-IN" sz="2200" b="1" dirty="0"/>
              <a:t>static</a:t>
            </a:r>
            <a:r>
              <a:rPr lang="en-IN" sz="2200" dirty="0"/>
              <a:t> </a:t>
            </a:r>
            <a:r>
              <a:rPr lang="en-IN" sz="2200" b="1" dirty="0"/>
              <a:t>void</a:t>
            </a:r>
            <a:r>
              <a:rPr lang="en-IN" sz="2200" dirty="0"/>
              <a:t> Main(string[] </a:t>
            </a:r>
            <a:r>
              <a:rPr lang="en-IN" sz="2200" dirty="0" err="1"/>
              <a:t>args</a:t>
            </a:r>
            <a:r>
              <a:rPr lang="en-IN" sz="2200" dirty="0"/>
              <a:t>)  </a:t>
            </a:r>
          </a:p>
          <a:p>
            <a:pPr lvl="0"/>
            <a:r>
              <a:rPr lang="en-IN" sz="2200" dirty="0"/>
              <a:t>        {  </a:t>
            </a:r>
          </a:p>
          <a:p>
            <a:pPr lvl="0"/>
            <a:r>
              <a:rPr lang="en-IN" sz="2200" dirty="0"/>
              <a:t>            </a:t>
            </a:r>
            <a:r>
              <a:rPr lang="en-IN" sz="2200" dirty="0" err="1"/>
              <a:t>Console.WriteLine</a:t>
            </a:r>
            <a:r>
              <a:rPr lang="en-IN" sz="2200" dirty="0"/>
              <a:t>("Hello World!");  </a:t>
            </a:r>
          </a:p>
          <a:p>
            <a:pPr lvl="0"/>
            <a:r>
              <a:rPr lang="en-IN" sz="2200" dirty="0"/>
              <a:t>        }  </a:t>
            </a:r>
          </a:p>
          <a:p>
            <a:pPr lvl="0"/>
            <a:r>
              <a:rPr lang="en-IN" sz="2200" dirty="0"/>
              <a:t>    }  </a:t>
            </a:r>
          </a:p>
          <a:p>
            <a:pPr lvl="0"/>
            <a:r>
              <a:rPr lang="en-IN" sz="2200" dirty="0"/>
              <a:t>}  </a:t>
            </a:r>
          </a:p>
          <a:p>
            <a:r>
              <a:rPr lang="en-IN" sz="2200" dirty="0"/>
              <a:t>Output:</a:t>
            </a:r>
          </a:p>
          <a:p>
            <a:r>
              <a:rPr lang="en-IN" sz="2200" dirty="0"/>
              <a:t>Hello World!  </a:t>
            </a:r>
          </a:p>
          <a:p>
            <a:endParaRPr lang="en-IN" dirty="0"/>
          </a:p>
        </p:txBody>
      </p:sp>
    </p:spTree>
    <p:extLst>
      <p:ext uri="{BB962C8B-B14F-4D97-AF65-F5344CB8AC3E}">
        <p14:creationId xmlns:p14="http://schemas.microsoft.com/office/powerpoint/2010/main" xmlns="" val="4055926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44624"/>
            <a:ext cx="5254131" cy="523220"/>
          </a:xfrm>
          <a:prstGeom prst="rect">
            <a:avLst/>
          </a:prstGeom>
        </p:spPr>
        <p:txBody>
          <a:bodyPr wrap="none">
            <a:spAutoFit/>
          </a:bodyPr>
          <a:lstStyle/>
          <a:p>
            <a:r>
              <a:rPr lang="en-IN" sz="2800" b="1" dirty="0"/>
              <a:t>C# Example: Using public modifier</a:t>
            </a:r>
          </a:p>
        </p:txBody>
      </p:sp>
      <p:sp>
        <p:nvSpPr>
          <p:cNvPr id="6" name="TextBox 5"/>
          <p:cNvSpPr txBox="1"/>
          <p:nvPr/>
        </p:nvSpPr>
        <p:spPr>
          <a:xfrm>
            <a:off x="107504" y="570160"/>
            <a:ext cx="8856984" cy="4154984"/>
          </a:xfrm>
          <a:prstGeom prst="rect">
            <a:avLst/>
          </a:prstGeom>
          <a:noFill/>
        </p:spPr>
        <p:txBody>
          <a:bodyPr wrap="square" rtlCol="0">
            <a:spAutoFit/>
          </a:bodyPr>
          <a:lstStyle/>
          <a:p>
            <a:r>
              <a:rPr lang="en-IN" sz="2200" dirty="0" smtClean="0"/>
              <a:t>We can also specify </a:t>
            </a:r>
            <a:r>
              <a:rPr lang="en-IN" sz="2200" i="1" dirty="0" smtClean="0"/>
              <a:t>public</a:t>
            </a:r>
            <a:r>
              <a:rPr lang="en-IN" sz="2200" dirty="0" smtClean="0"/>
              <a:t> modifier before class and Main() method. Now, it can be accessed from outside the class also.</a:t>
            </a:r>
          </a:p>
          <a:p>
            <a:pPr lvl="0"/>
            <a:r>
              <a:rPr lang="en-IN" sz="2200" dirty="0" smtClean="0"/>
              <a:t>using System;  </a:t>
            </a:r>
          </a:p>
          <a:p>
            <a:pPr lvl="0"/>
            <a:r>
              <a:rPr lang="en-IN" sz="2200" dirty="0" smtClean="0"/>
              <a:t>    </a:t>
            </a:r>
            <a:r>
              <a:rPr lang="en-IN" sz="2200" b="1" dirty="0" smtClean="0"/>
              <a:t>public</a:t>
            </a:r>
            <a:r>
              <a:rPr lang="en-IN" sz="2200" dirty="0" smtClean="0"/>
              <a:t> </a:t>
            </a:r>
            <a:r>
              <a:rPr lang="en-IN" sz="2200" b="1" dirty="0" smtClean="0"/>
              <a:t>class</a:t>
            </a:r>
            <a:r>
              <a:rPr lang="en-IN" sz="2200" dirty="0" smtClean="0"/>
              <a:t> Program  </a:t>
            </a:r>
          </a:p>
          <a:p>
            <a:pPr lvl="0"/>
            <a:r>
              <a:rPr lang="en-IN" sz="2200" dirty="0" smtClean="0"/>
              <a:t>    {  </a:t>
            </a:r>
          </a:p>
          <a:p>
            <a:pPr lvl="0"/>
            <a:r>
              <a:rPr lang="en-IN" sz="2200" dirty="0" smtClean="0"/>
              <a:t>        </a:t>
            </a:r>
            <a:r>
              <a:rPr lang="en-IN" sz="2200" b="1" dirty="0" smtClean="0"/>
              <a:t>public</a:t>
            </a:r>
            <a:r>
              <a:rPr lang="en-IN" sz="2200" dirty="0" smtClean="0"/>
              <a:t> </a:t>
            </a:r>
            <a:r>
              <a:rPr lang="en-IN" sz="2200" b="1" dirty="0" smtClean="0"/>
              <a:t>static</a:t>
            </a:r>
            <a:r>
              <a:rPr lang="en-IN" sz="2200" dirty="0" smtClean="0"/>
              <a:t> </a:t>
            </a:r>
            <a:r>
              <a:rPr lang="en-IN" sz="2200" b="1" dirty="0" smtClean="0"/>
              <a:t>void</a:t>
            </a:r>
            <a:r>
              <a:rPr lang="en-IN" sz="2200" dirty="0" smtClean="0"/>
              <a:t> Main(string[] </a:t>
            </a:r>
            <a:r>
              <a:rPr lang="en-IN" sz="2200" dirty="0" err="1" smtClean="0"/>
              <a:t>args</a:t>
            </a:r>
            <a:r>
              <a:rPr lang="en-IN" sz="2200" dirty="0" smtClean="0"/>
              <a:t>)  </a:t>
            </a:r>
          </a:p>
          <a:p>
            <a:pPr lvl="0"/>
            <a:r>
              <a:rPr lang="en-IN" sz="2200" dirty="0" smtClean="0"/>
              <a:t>        {  </a:t>
            </a:r>
          </a:p>
          <a:p>
            <a:pPr lvl="0"/>
            <a:r>
              <a:rPr lang="en-IN" sz="2200" dirty="0" smtClean="0"/>
              <a:t>            </a:t>
            </a:r>
            <a:r>
              <a:rPr lang="en-IN" sz="2200" dirty="0" err="1" smtClean="0"/>
              <a:t>Console.WriteLine</a:t>
            </a:r>
            <a:r>
              <a:rPr lang="en-IN" sz="2200" dirty="0" smtClean="0"/>
              <a:t>("Hello World!");  </a:t>
            </a:r>
          </a:p>
          <a:p>
            <a:pPr lvl="0"/>
            <a:r>
              <a:rPr lang="en-IN" sz="2200" dirty="0" smtClean="0"/>
              <a:t>        }  </a:t>
            </a:r>
          </a:p>
          <a:p>
            <a:pPr lvl="0"/>
            <a:r>
              <a:rPr lang="en-IN" sz="2200" dirty="0" smtClean="0"/>
              <a:t>    }  </a:t>
            </a:r>
          </a:p>
          <a:p>
            <a:r>
              <a:rPr lang="en-IN" sz="2200" dirty="0" smtClean="0"/>
              <a:t>Output:	</a:t>
            </a:r>
          </a:p>
          <a:p>
            <a:r>
              <a:rPr lang="en-IN" sz="2200" dirty="0" smtClean="0"/>
              <a:t>Hello World!</a:t>
            </a:r>
            <a:endParaRPr lang="en-IN" sz="2200" dirty="0"/>
          </a:p>
        </p:txBody>
      </p:sp>
    </p:spTree>
    <p:extLst>
      <p:ext uri="{BB962C8B-B14F-4D97-AF65-F5344CB8AC3E}">
        <p14:creationId xmlns:p14="http://schemas.microsoft.com/office/powerpoint/2010/main" xmlns="" val="4055926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27384"/>
            <a:ext cx="2954655" cy="584775"/>
          </a:xfrm>
          <a:prstGeom prst="rect">
            <a:avLst/>
          </a:prstGeom>
        </p:spPr>
        <p:txBody>
          <a:bodyPr wrap="none">
            <a:spAutoFit/>
          </a:bodyPr>
          <a:lstStyle/>
          <a:p>
            <a:r>
              <a:rPr lang="en-IN" sz="3200" b="1" dirty="0"/>
              <a:t>C# Variable	</a:t>
            </a:r>
            <a:endParaRPr lang="en-IN" sz="3200" dirty="0"/>
          </a:p>
        </p:txBody>
      </p:sp>
      <p:sp>
        <p:nvSpPr>
          <p:cNvPr id="3" name="Rectangle 2"/>
          <p:cNvSpPr/>
          <p:nvPr/>
        </p:nvSpPr>
        <p:spPr>
          <a:xfrm>
            <a:off x="-36512" y="476672"/>
            <a:ext cx="8928992" cy="1785104"/>
          </a:xfrm>
          <a:prstGeom prst="rect">
            <a:avLst/>
          </a:prstGeom>
        </p:spPr>
        <p:txBody>
          <a:bodyPr wrap="square">
            <a:spAutoFit/>
          </a:bodyPr>
          <a:lstStyle/>
          <a:p>
            <a:pPr algn="just"/>
            <a:r>
              <a:rPr lang="en-IN" sz="2200" dirty="0"/>
              <a:t>A variable is a name of memory location. It is used to store data. Its value can be changed and it can be reused many times.</a:t>
            </a:r>
          </a:p>
          <a:p>
            <a:pPr algn="just"/>
            <a:r>
              <a:rPr lang="en-IN" sz="2200" dirty="0"/>
              <a:t>It is a way to represent memory location through symbol so that it can be easily identified.</a:t>
            </a:r>
          </a:p>
          <a:p>
            <a:pPr algn="just"/>
            <a:r>
              <a:rPr lang="en-IN" sz="2200" dirty="0"/>
              <a:t>The basic variable type available in C# can be categorized as:</a:t>
            </a:r>
          </a:p>
        </p:txBody>
      </p:sp>
      <p:graphicFrame>
        <p:nvGraphicFramePr>
          <p:cNvPr id="4" name="Table 3"/>
          <p:cNvGraphicFramePr>
            <a:graphicFrameLocks noGrp="1"/>
          </p:cNvGraphicFramePr>
          <p:nvPr>
            <p:extLst>
              <p:ext uri="{D42A27DB-BD31-4B8C-83A1-F6EECF244321}">
                <p14:modId xmlns:p14="http://schemas.microsoft.com/office/powerpoint/2010/main" xmlns="" val="1816329968"/>
              </p:ext>
            </p:extLst>
          </p:nvPr>
        </p:nvGraphicFramePr>
        <p:xfrm>
          <a:off x="241176" y="2492896"/>
          <a:ext cx="8579296" cy="3807366"/>
        </p:xfrm>
        <a:graphic>
          <a:graphicData uri="http://schemas.openxmlformats.org/drawingml/2006/table">
            <a:tbl>
              <a:tblPr firstRow="1" firstCol="1" bandRow="1">
                <a:tableStyleId>{5C22544A-7EE6-4342-B048-85BDC9FD1C3A}</a:tableStyleId>
              </a:tblPr>
              <a:tblGrid>
                <a:gridCol w="4289648"/>
                <a:gridCol w="4289648"/>
              </a:tblGrid>
              <a:tr h="706391">
                <a:tc>
                  <a:txBody>
                    <a:bodyPr/>
                    <a:lstStyle/>
                    <a:p>
                      <a:pPr>
                        <a:lnSpc>
                          <a:spcPct val="115000"/>
                        </a:lnSpc>
                        <a:spcAft>
                          <a:spcPts val="1000"/>
                        </a:spcAft>
                      </a:pPr>
                      <a:r>
                        <a:rPr lang="en-IN" sz="2200" dirty="0">
                          <a:effectLst/>
                        </a:rPr>
                        <a:t>Variable Type</a:t>
                      </a:r>
                      <a:endParaRPr lang="en-IN" sz="2200" dirty="0">
                        <a:effectLst/>
                        <a:latin typeface="Calibri"/>
                        <a:ea typeface="Calibri"/>
                        <a:cs typeface="Times New Roman"/>
                      </a:endParaRPr>
                    </a:p>
                  </a:txBody>
                  <a:tcPr marL="104799" marR="104799" marT="104799" marB="104799"/>
                </a:tc>
                <a:tc>
                  <a:txBody>
                    <a:bodyPr/>
                    <a:lstStyle/>
                    <a:p>
                      <a:pPr>
                        <a:lnSpc>
                          <a:spcPct val="115000"/>
                        </a:lnSpc>
                        <a:spcAft>
                          <a:spcPts val="1000"/>
                        </a:spcAft>
                      </a:pPr>
                      <a:r>
                        <a:rPr lang="en-IN" sz="2200">
                          <a:effectLst/>
                        </a:rPr>
                        <a:t>Example</a:t>
                      </a:r>
                      <a:endParaRPr lang="en-IN" sz="2200">
                        <a:effectLst/>
                        <a:latin typeface="Calibri"/>
                        <a:ea typeface="Calibri"/>
                        <a:cs typeface="Times New Roman"/>
                      </a:endParaRPr>
                    </a:p>
                  </a:txBody>
                  <a:tcPr marL="104799" marR="104799" marT="104799" marB="104799"/>
                </a:tc>
              </a:tr>
              <a:tr h="620195">
                <a:tc>
                  <a:txBody>
                    <a:bodyPr/>
                    <a:lstStyle/>
                    <a:p>
                      <a:pPr algn="just">
                        <a:lnSpc>
                          <a:spcPct val="115000"/>
                        </a:lnSpc>
                        <a:spcAft>
                          <a:spcPts val="1000"/>
                        </a:spcAft>
                      </a:pPr>
                      <a:r>
                        <a:rPr lang="en-IN" sz="2200" dirty="0">
                          <a:effectLst/>
                        </a:rPr>
                        <a:t>Decimal types</a:t>
                      </a:r>
                      <a:endParaRPr lang="en-IN" sz="2200" dirty="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200">
                          <a:effectLst/>
                        </a:rPr>
                        <a:t>decimal</a:t>
                      </a:r>
                      <a:endParaRPr lang="en-IN" sz="2200">
                        <a:effectLst/>
                        <a:latin typeface="Calibri"/>
                        <a:ea typeface="Calibri"/>
                        <a:cs typeface="Times New Roman"/>
                      </a:endParaRPr>
                    </a:p>
                  </a:txBody>
                  <a:tcPr marL="69866" marR="69866" marT="69866" marB="69866"/>
                </a:tc>
              </a:tr>
              <a:tr h="620195">
                <a:tc>
                  <a:txBody>
                    <a:bodyPr/>
                    <a:lstStyle/>
                    <a:p>
                      <a:pPr algn="just">
                        <a:lnSpc>
                          <a:spcPct val="115000"/>
                        </a:lnSpc>
                        <a:spcAft>
                          <a:spcPts val="1000"/>
                        </a:spcAft>
                      </a:pPr>
                      <a:r>
                        <a:rPr lang="en-IN" sz="2200" dirty="0">
                          <a:effectLst/>
                        </a:rPr>
                        <a:t>Boolean types</a:t>
                      </a:r>
                      <a:endParaRPr lang="en-IN" sz="2200" dirty="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200">
                          <a:effectLst/>
                        </a:rPr>
                        <a:t>True or false value, as assigned</a:t>
                      </a:r>
                      <a:endParaRPr lang="en-IN" sz="2200">
                        <a:effectLst/>
                        <a:latin typeface="Calibri"/>
                        <a:ea typeface="Calibri"/>
                        <a:cs typeface="Times New Roman"/>
                      </a:endParaRPr>
                    </a:p>
                  </a:txBody>
                  <a:tcPr marL="69866" marR="69866" marT="69866" marB="69866"/>
                </a:tc>
              </a:tr>
              <a:tr h="620195">
                <a:tc>
                  <a:txBody>
                    <a:bodyPr/>
                    <a:lstStyle/>
                    <a:p>
                      <a:pPr algn="just">
                        <a:lnSpc>
                          <a:spcPct val="115000"/>
                        </a:lnSpc>
                        <a:spcAft>
                          <a:spcPts val="1000"/>
                        </a:spcAft>
                      </a:pPr>
                      <a:r>
                        <a:rPr lang="en-IN" sz="2200" dirty="0">
                          <a:effectLst/>
                        </a:rPr>
                        <a:t>Integral types</a:t>
                      </a:r>
                      <a:endParaRPr lang="en-IN" sz="2200" dirty="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200">
                          <a:effectLst/>
                        </a:rPr>
                        <a:t>int, char, byte, short, long</a:t>
                      </a:r>
                      <a:endParaRPr lang="en-IN" sz="2200">
                        <a:effectLst/>
                        <a:latin typeface="Calibri"/>
                        <a:ea typeface="Calibri"/>
                        <a:cs typeface="Times New Roman"/>
                      </a:endParaRPr>
                    </a:p>
                  </a:txBody>
                  <a:tcPr marL="69866" marR="69866" marT="69866" marB="69866"/>
                </a:tc>
              </a:tr>
              <a:tr h="620195">
                <a:tc>
                  <a:txBody>
                    <a:bodyPr/>
                    <a:lstStyle/>
                    <a:p>
                      <a:pPr algn="just">
                        <a:lnSpc>
                          <a:spcPct val="115000"/>
                        </a:lnSpc>
                        <a:spcAft>
                          <a:spcPts val="1000"/>
                        </a:spcAft>
                      </a:pPr>
                      <a:r>
                        <a:rPr lang="en-IN" sz="2200">
                          <a:effectLst/>
                        </a:rPr>
                        <a:t>Floating point types</a:t>
                      </a:r>
                      <a:endParaRPr lang="en-IN" sz="220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200" dirty="0">
                          <a:effectLst/>
                        </a:rPr>
                        <a:t>float and double</a:t>
                      </a:r>
                      <a:endParaRPr lang="en-IN" sz="2200" dirty="0">
                        <a:effectLst/>
                        <a:latin typeface="Calibri"/>
                        <a:ea typeface="Calibri"/>
                        <a:cs typeface="Times New Roman"/>
                      </a:endParaRPr>
                    </a:p>
                  </a:txBody>
                  <a:tcPr marL="69866" marR="69866" marT="69866" marB="69866"/>
                </a:tc>
              </a:tr>
              <a:tr h="620195">
                <a:tc>
                  <a:txBody>
                    <a:bodyPr/>
                    <a:lstStyle/>
                    <a:p>
                      <a:pPr algn="just">
                        <a:lnSpc>
                          <a:spcPct val="115000"/>
                        </a:lnSpc>
                        <a:spcAft>
                          <a:spcPts val="1000"/>
                        </a:spcAft>
                      </a:pPr>
                      <a:r>
                        <a:rPr lang="en-IN" sz="2200">
                          <a:effectLst/>
                        </a:rPr>
                        <a:t>Nullable types</a:t>
                      </a:r>
                      <a:endParaRPr lang="en-IN" sz="220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200" dirty="0" err="1">
                          <a:effectLst/>
                        </a:rPr>
                        <a:t>Nullable</a:t>
                      </a:r>
                      <a:r>
                        <a:rPr lang="en-IN" sz="2200" dirty="0">
                          <a:effectLst/>
                        </a:rPr>
                        <a:t> data types</a:t>
                      </a:r>
                      <a:endParaRPr lang="en-IN" sz="2200" dirty="0">
                        <a:effectLst/>
                        <a:latin typeface="Calibri"/>
                        <a:ea typeface="Calibri"/>
                        <a:cs typeface="Times New Roman"/>
                      </a:endParaRPr>
                    </a:p>
                  </a:txBody>
                  <a:tcPr marL="69866" marR="69866" marT="69866" marB="69866"/>
                </a:tc>
              </a:tr>
            </a:tbl>
          </a:graphicData>
        </a:graphic>
      </p:graphicFrame>
    </p:spTree>
    <p:extLst>
      <p:ext uri="{BB962C8B-B14F-4D97-AF65-F5344CB8AC3E}">
        <p14:creationId xmlns:p14="http://schemas.microsoft.com/office/powerpoint/2010/main" xmlns="" val="4055926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77137"/>
            <a:ext cx="8928992" cy="4431983"/>
          </a:xfrm>
          <a:prstGeom prst="rect">
            <a:avLst/>
          </a:prstGeom>
          <a:noFill/>
        </p:spPr>
        <p:txBody>
          <a:bodyPr wrap="square" rtlCol="0">
            <a:spAutoFit/>
          </a:bodyPr>
          <a:lstStyle/>
          <a:p>
            <a:r>
              <a:rPr lang="en-IN" sz="2200" dirty="0"/>
              <a:t>Let's see the syntax to declare a variable:</a:t>
            </a:r>
          </a:p>
          <a:p>
            <a:pPr lvl="0"/>
            <a:r>
              <a:rPr lang="en-IN" sz="2200" dirty="0"/>
              <a:t>type </a:t>
            </a:r>
            <a:r>
              <a:rPr lang="en-IN" sz="2200" dirty="0" err="1"/>
              <a:t>variable_list</a:t>
            </a:r>
            <a:r>
              <a:rPr lang="en-IN" sz="2200" dirty="0"/>
              <a:t>;     </a:t>
            </a:r>
          </a:p>
          <a:p>
            <a:r>
              <a:rPr lang="en-IN" sz="2200" dirty="0"/>
              <a:t>The example of declaring variable is given below:</a:t>
            </a:r>
          </a:p>
          <a:p>
            <a:pPr lvl="0"/>
            <a:r>
              <a:rPr lang="en-IN" sz="2200" b="1" dirty="0" err="1"/>
              <a:t>int</a:t>
            </a:r>
            <a:r>
              <a:rPr lang="en-IN" sz="2200" dirty="0"/>
              <a:t> i, j;  </a:t>
            </a:r>
          </a:p>
          <a:p>
            <a:pPr lvl="0"/>
            <a:r>
              <a:rPr lang="en-IN" sz="2200" b="1" dirty="0"/>
              <a:t>double</a:t>
            </a:r>
            <a:r>
              <a:rPr lang="en-IN" sz="2200" dirty="0"/>
              <a:t> d;      </a:t>
            </a:r>
          </a:p>
          <a:p>
            <a:pPr lvl="0"/>
            <a:r>
              <a:rPr lang="en-IN" sz="2200" b="1" dirty="0"/>
              <a:t>float</a:t>
            </a:r>
            <a:r>
              <a:rPr lang="en-IN" sz="2200" dirty="0"/>
              <a:t> f;      </a:t>
            </a:r>
          </a:p>
          <a:p>
            <a:pPr lvl="0"/>
            <a:r>
              <a:rPr lang="en-IN" sz="2200" b="1" dirty="0"/>
              <a:t>char</a:t>
            </a:r>
            <a:r>
              <a:rPr lang="en-IN" sz="2200" dirty="0"/>
              <a:t> </a:t>
            </a:r>
            <a:r>
              <a:rPr lang="en-IN" sz="2200" dirty="0" err="1"/>
              <a:t>ch</a:t>
            </a:r>
            <a:r>
              <a:rPr lang="en-IN" sz="2200" dirty="0"/>
              <a:t>;      </a:t>
            </a:r>
          </a:p>
          <a:p>
            <a:r>
              <a:rPr lang="en-IN" sz="2200" dirty="0"/>
              <a:t>Here, i, j, d, f, </a:t>
            </a:r>
            <a:r>
              <a:rPr lang="en-IN" sz="2200" dirty="0" err="1"/>
              <a:t>ch</a:t>
            </a:r>
            <a:r>
              <a:rPr lang="en-IN" sz="2200" dirty="0"/>
              <a:t> are variables and </a:t>
            </a:r>
            <a:r>
              <a:rPr lang="en-IN" sz="2200" dirty="0" err="1"/>
              <a:t>int</a:t>
            </a:r>
            <a:r>
              <a:rPr lang="en-IN" sz="2200" dirty="0"/>
              <a:t>, double, float, char are data types.</a:t>
            </a:r>
          </a:p>
          <a:p>
            <a:r>
              <a:rPr lang="en-IN" sz="2200" dirty="0"/>
              <a:t>We can also provide values while declaring the variables as given below:</a:t>
            </a:r>
          </a:p>
          <a:p>
            <a:pPr lvl="0"/>
            <a:r>
              <a:rPr lang="en-IN" sz="2200" b="1" dirty="0" err="1"/>
              <a:t>int</a:t>
            </a:r>
            <a:r>
              <a:rPr lang="en-IN" sz="2200" dirty="0"/>
              <a:t> i=2,j=4;  //declaring 2 variable of integer type      </a:t>
            </a:r>
          </a:p>
          <a:p>
            <a:pPr lvl="0"/>
            <a:r>
              <a:rPr lang="en-IN" sz="2200" b="1" dirty="0"/>
              <a:t>float</a:t>
            </a:r>
            <a:r>
              <a:rPr lang="en-IN" sz="2200" dirty="0"/>
              <a:t> f=40.2;      </a:t>
            </a:r>
          </a:p>
          <a:p>
            <a:pPr lvl="0"/>
            <a:r>
              <a:rPr lang="en-IN" sz="2200" b="1" dirty="0"/>
              <a:t>char</a:t>
            </a:r>
            <a:r>
              <a:rPr lang="en-IN" sz="2200" dirty="0"/>
              <a:t> </a:t>
            </a:r>
            <a:r>
              <a:rPr lang="en-IN" sz="2200" dirty="0" err="1"/>
              <a:t>ch</a:t>
            </a:r>
            <a:r>
              <a:rPr lang="en-IN" sz="2200" dirty="0"/>
              <a:t>='B';      </a:t>
            </a:r>
          </a:p>
          <a:p>
            <a:endParaRPr lang="en-IN" dirty="0"/>
          </a:p>
        </p:txBody>
      </p:sp>
    </p:spTree>
    <p:extLst>
      <p:ext uri="{BB962C8B-B14F-4D97-AF65-F5344CB8AC3E}">
        <p14:creationId xmlns:p14="http://schemas.microsoft.com/office/powerpoint/2010/main" xmlns="" val="4055926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97468"/>
            <a:ext cx="4222118" cy="523220"/>
          </a:xfrm>
          <a:prstGeom prst="rect">
            <a:avLst/>
          </a:prstGeom>
        </p:spPr>
        <p:txBody>
          <a:bodyPr wrap="none">
            <a:spAutoFit/>
          </a:bodyPr>
          <a:lstStyle/>
          <a:p>
            <a:r>
              <a:rPr lang="en-IN" sz="2800" b="1" dirty="0"/>
              <a:t>Rules for defining variables</a:t>
            </a:r>
          </a:p>
        </p:txBody>
      </p:sp>
      <p:sp>
        <p:nvSpPr>
          <p:cNvPr id="3" name="TextBox 2"/>
          <p:cNvSpPr txBox="1"/>
          <p:nvPr/>
        </p:nvSpPr>
        <p:spPr>
          <a:xfrm>
            <a:off x="107504" y="606747"/>
            <a:ext cx="9217024" cy="2462213"/>
          </a:xfrm>
          <a:prstGeom prst="rect">
            <a:avLst/>
          </a:prstGeom>
          <a:noFill/>
        </p:spPr>
        <p:txBody>
          <a:bodyPr wrap="square" rtlCol="0">
            <a:spAutoFit/>
          </a:bodyPr>
          <a:lstStyle/>
          <a:p>
            <a:pPr marL="342900" indent="-342900">
              <a:buFont typeface="Arial" pitchFamily="34" charset="0"/>
              <a:buChar char="•"/>
            </a:pPr>
            <a:r>
              <a:rPr lang="en-IN" sz="2200" dirty="0"/>
              <a:t>A variable can have alphabets, digits and underscore.</a:t>
            </a:r>
          </a:p>
          <a:p>
            <a:pPr marL="342900" indent="-342900">
              <a:buFont typeface="Arial" pitchFamily="34" charset="0"/>
              <a:buChar char="•"/>
            </a:pPr>
            <a:r>
              <a:rPr lang="en-IN" sz="2200" dirty="0"/>
              <a:t>A variable name can start with alphabet and underscore only. It can't start with digit.</a:t>
            </a:r>
          </a:p>
          <a:p>
            <a:pPr marL="342900" indent="-342900">
              <a:buFont typeface="Arial" pitchFamily="34" charset="0"/>
              <a:buChar char="•"/>
            </a:pPr>
            <a:r>
              <a:rPr lang="en-IN" sz="2200" dirty="0"/>
              <a:t>No white space is allowed within variable name.	</a:t>
            </a:r>
          </a:p>
          <a:p>
            <a:pPr marL="342900" indent="-342900">
              <a:buFont typeface="Arial" pitchFamily="34" charset="0"/>
              <a:buChar char="•"/>
            </a:pPr>
            <a:r>
              <a:rPr lang="en-IN" sz="2200" dirty="0"/>
              <a:t>A variable name must not be any reserved word or keyword e.g. char, float etc.</a:t>
            </a:r>
          </a:p>
          <a:p>
            <a:pPr marL="342900" indent="-342900">
              <a:buFont typeface="Arial" pitchFamily="34" charset="0"/>
              <a:buChar char="•"/>
            </a:pPr>
            <a:r>
              <a:rPr lang="en-IN" sz="2200" dirty="0"/>
              <a:t>Valid variable names:</a:t>
            </a:r>
          </a:p>
        </p:txBody>
      </p:sp>
      <p:sp>
        <p:nvSpPr>
          <p:cNvPr id="7" name="TextBox 6"/>
          <p:cNvSpPr txBox="1"/>
          <p:nvPr/>
        </p:nvSpPr>
        <p:spPr>
          <a:xfrm>
            <a:off x="251520" y="2996952"/>
            <a:ext cx="7920880" cy="2462213"/>
          </a:xfrm>
          <a:prstGeom prst="rect">
            <a:avLst/>
          </a:prstGeom>
          <a:noFill/>
        </p:spPr>
        <p:txBody>
          <a:bodyPr wrap="square" rtlCol="0">
            <a:spAutoFit/>
          </a:bodyPr>
          <a:lstStyle/>
          <a:p>
            <a:pPr lvl="0"/>
            <a:r>
              <a:rPr lang="en-IN" sz="2200" b="1" dirty="0" err="1"/>
              <a:t>int</a:t>
            </a:r>
            <a:r>
              <a:rPr lang="en-IN" sz="2200" dirty="0"/>
              <a:t> x;      </a:t>
            </a:r>
          </a:p>
          <a:p>
            <a:pPr lvl="0"/>
            <a:r>
              <a:rPr lang="en-IN" sz="2200" b="1" dirty="0" err="1"/>
              <a:t>int</a:t>
            </a:r>
            <a:r>
              <a:rPr lang="en-IN" sz="2200" dirty="0"/>
              <a:t> _x;      </a:t>
            </a:r>
          </a:p>
          <a:p>
            <a:pPr lvl="0"/>
            <a:r>
              <a:rPr lang="en-IN" sz="2200" b="1" dirty="0" err="1"/>
              <a:t>int</a:t>
            </a:r>
            <a:r>
              <a:rPr lang="en-IN" sz="2200" dirty="0"/>
              <a:t> k20;      </a:t>
            </a:r>
          </a:p>
          <a:p>
            <a:r>
              <a:rPr lang="en-IN" sz="2200" dirty="0"/>
              <a:t>Invalid variable names:</a:t>
            </a:r>
          </a:p>
          <a:p>
            <a:pPr lvl="0"/>
            <a:r>
              <a:rPr lang="en-IN" sz="2200" b="1" dirty="0" err="1"/>
              <a:t>int</a:t>
            </a:r>
            <a:r>
              <a:rPr lang="en-IN" sz="2200" dirty="0"/>
              <a:t> 4;      </a:t>
            </a:r>
          </a:p>
          <a:p>
            <a:pPr lvl="0"/>
            <a:r>
              <a:rPr lang="en-IN" sz="2200" b="1" dirty="0" err="1"/>
              <a:t>int</a:t>
            </a:r>
            <a:r>
              <a:rPr lang="en-IN" sz="2200" dirty="0"/>
              <a:t> x y;      </a:t>
            </a:r>
          </a:p>
          <a:p>
            <a:r>
              <a:rPr lang="en-IN" sz="2200" b="1" dirty="0" err="1"/>
              <a:t>int</a:t>
            </a:r>
            <a:r>
              <a:rPr lang="en-IN" sz="2200" dirty="0"/>
              <a:t> </a:t>
            </a:r>
            <a:r>
              <a:rPr lang="en-IN" sz="2200" b="1" dirty="0"/>
              <a:t>double</a:t>
            </a:r>
            <a:endParaRPr lang="en-IN" sz="2200" dirty="0"/>
          </a:p>
        </p:txBody>
      </p:sp>
    </p:spTree>
    <p:extLst>
      <p:ext uri="{BB962C8B-B14F-4D97-AF65-F5344CB8AC3E}">
        <p14:creationId xmlns:p14="http://schemas.microsoft.com/office/powerpoint/2010/main" xmlns="" val="4055926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4" y="107921"/>
            <a:ext cx="2565318" cy="584775"/>
          </a:xfrm>
          <a:prstGeom prst="rect">
            <a:avLst/>
          </a:prstGeom>
        </p:spPr>
        <p:txBody>
          <a:bodyPr wrap="none">
            <a:spAutoFit/>
          </a:bodyPr>
          <a:lstStyle/>
          <a:p>
            <a:r>
              <a:rPr lang="en-IN" sz="3200" b="1" dirty="0"/>
              <a:t>C# Data Types</a:t>
            </a:r>
          </a:p>
        </p:txBody>
      </p:sp>
      <p:sp>
        <p:nvSpPr>
          <p:cNvPr id="3" name="Rectangle 2"/>
          <p:cNvSpPr/>
          <p:nvPr/>
        </p:nvSpPr>
        <p:spPr>
          <a:xfrm>
            <a:off x="77300" y="620688"/>
            <a:ext cx="9463252" cy="769441"/>
          </a:xfrm>
          <a:prstGeom prst="rect">
            <a:avLst/>
          </a:prstGeom>
        </p:spPr>
        <p:txBody>
          <a:bodyPr wrap="square">
            <a:spAutoFit/>
          </a:bodyPr>
          <a:lstStyle/>
          <a:p>
            <a:r>
              <a:rPr lang="en-IN" sz="2200" dirty="0"/>
              <a:t>A data type specifies the type of data that a variable can store such as integer, floating, character etc.</a:t>
            </a:r>
          </a:p>
        </p:txBody>
      </p:sp>
      <p:pic>
        <p:nvPicPr>
          <p:cNvPr id="4" name="Picture 3" descr="CSHRAP Data types 1"/>
          <p:cNvPicPr/>
          <p:nvPr/>
        </p:nvPicPr>
        <p:blipFill>
          <a:blip r:embed="rId2">
            <a:extLst>
              <a:ext uri="{28A0092B-C50C-407E-A947-70E740481C1C}">
                <a14:useLocalDpi xmlns:a14="http://schemas.microsoft.com/office/drawing/2010/main" xmlns="" val="0"/>
              </a:ext>
            </a:extLst>
          </a:blip>
          <a:srcRect/>
          <a:stretch>
            <a:fillRect/>
          </a:stretch>
        </p:blipFill>
        <p:spPr bwMode="auto">
          <a:xfrm>
            <a:off x="539552" y="1462856"/>
            <a:ext cx="7776864" cy="4990480"/>
          </a:xfrm>
          <a:prstGeom prst="rect">
            <a:avLst/>
          </a:prstGeom>
          <a:noFill/>
          <a:ln>
            <a:noFill/>
          </a:ln>
        </p:spPr>
      </p:pic>
    </p:spTree>
    <p:extLst>
      <p:ext uri="{BB962C8B-B14F-4D97-AF65-F5344CB8AC3E}">
        <p14:creationId xmlns:p14="http://schemas.microsoft.com/office/powerpoint/2010/main" xmlns="" val="4055926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1969291436"/>
              </p:ext>
            </p:extLst>
          </p:nvPr>
        </p:nvGraphicFramePr>
        <p:xfrm>
          <a:off x="1413192" y="260647"/>
          <a:ext cx="7335272" cy="6241340"/>
        </p:xfrm>
        <a:graphic>
          <a:graphicData uri="http://schemas.openxmlformats.org/drawingml/2006/table">
            <a:tbl>
              <a:tblPr firstRow="1" firstCol="1" bandRow="1">
                <a:tableStyleId>{5C22544A-7EE6-4342-B048-85BDC9FD1C3A}</a:tableStyleId>
              </a:tblPr>
              <a:tblGrid>
                <a:gridCol w="2329921"/>
                <a:gridCol w="5005351"/>
              </a:tblGrid>
              <a:tr h="1132490">
                <a:tc>
                  <a:txBody>
                    <a:bodyPr/>
                    <a:lstStyle/>
                    <a:p>
                      <a:pPr>
                        <a:lnSpc>
                          <a:spcPct val="115000"/>
                        </a:lnSpc>
                        <a:spcAft>
                          <a:spcPts val="1000"/>
                        </a:spcAft>
                      </a:pPr>
                      <a:r>
                        <a:rPr lang="en-IN" sz="2200">
                          <a:effectLst/>
                        </a:rPr>
                        <a:t>Types</a:t>
                      </a:r>
                      <a:endParaRPr lang="en-IN" sz="2200">
                        <a:effectLst/>
                        <a:latin typeface="Calibri"/>
                        <a:ea typeface="Calibri"/>
                        <a:cs typeface="Times New Roman"/>
                      </a:endParaRPr>
                    </a:p>
                  </a:txBody>
                  <a:tcPr marL="114300" marR="114300" marT="114300" marB="114300"/>
                </a:tc>
                <a:tc>
                  <a:txBody>
                    <a:bodyPr/>
                    <a:lstStyle/>
                    <a:p>
                      <a:pPr>
                        <a:lnSpc>
                          <a:spcPct val="115000"/>
                        </a:lnSpc>
                        <a:spcAft>
                          <a:spcPts val="1000"/>
                        </a:spcAft>
                      </a:pPr>
                      <a:r>
                        <a:rPr lang="en-IN" sz="2200">
                          <a:effectLst/>
                        </a:rPr>
                        <a:t>Data Types</a:t>
                      </a:r>
                      <a:endParaRPr lang="en-IN" sz="2200">
                        <a:effectLst/>
                        <a:latin typeface="Calibri"/>
                        <a:ea typeface="Calibri"/>
                        <a:cs typeface="Times New Roman"/>
                      </a:endParaRPr>
                    </a:p>
                  </a:txBody>
                  <a:tcPr marL="114300" marR="114300" marT="114300" marB="114300"/>
                </a:tc>
              </a:tr>
              <a:tr h="1702950">
                <a:tc>
                  <a:txBody>
                    <a:bodyPr/>
                    <a:lstStyle/>
                    <a:p>
                      <a:pPr algn="just">
                        <a:lnSpc>
                          <a:spcPct val="115000"/>
                        </a:lnSpc>
                        <a:spcAft>
                          <a:spcPts val="1000"/>
                        </a:spcAft>
                      </a:pPr>
                      <a:r>
                        <a:rPr lang="en-IN" sz="2200">
                          <a:effectLst/>
                        </a:rPr>
                        <a:t>Value Data Type</a:t>
                      </a:r>
                      <a:endParaRPr lang="en-IN" sz="220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2200">
                          <a:effectLst/>
                        </a:rPr>
                        <a:t>short, int, char, float, double etc</a:t>
                      </a:r>
                      <a:endParaRPr lang="en-IN" sz="2200">
                        <a:effectLst/>
                        <a:latin typeface="Calibri"/>
                        <a:ea typeface="Calibri"/>
                        <a:cs typeface="Times New Roman"/>
                      </a:endParaRPr>
                    </a:p>
                  </a:txBody>
                  <a:tcPr marL="76200" marR="76200" marT="76200" marB="76200"/>
                </a:tc>
              </a:tr>
              <a:tr h="1702950">
                <a:tc>
                  <a:txBody>
                    <a:bodyPr/>
                    <a:lstStyle/>
                    <a:p>
                      <a:pPr algn="just">
                        <a:lnSpc>
                          <a:spcPct val="115000"/>
                        </a:lnSpc>
                        <a:spcAft>
                          <a:spcPts val="1000"/>
                        </a:spcAft>
                      </a:pPr>
                      <a:r>
                        <a:rPr lang="en-IN" sz="2200">
                          <a:effectLst/>
                        </a:rPr>
                        <a:t>Reference Data Type</a:t>
                      </a:r>
                      <a:endParaRPr lang="en-IN" sz="220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2200">
                          <a:effectLst/>
                        </a:rPr>
                        <a:t>String, Class, Object and Interface</a:t>
                      </a:r>
                      <a:endParaRPr lang="en-IN" sz="2200">
                        <a:effectLst/>
                        <a:latin typeface="Calibri"/>
                        <a:ea typeface="Calibri"/>
                        <a:cs typeface="Times New Roman"/>
                      </a:endParaRPr>
                    </a:p>
                  </a:txBody>
                  <a:tcPr marL="76200" marR="76200" marT="76200" marB="76200"/>
                </a:tc>
              </a:tr>
              <a:tr h="1702950">
                <a:tc>
                  <a:txBody>
                    <a:bodyPr/>
                    <a:lstStyle/>
                    <a:p>
                      <a:pPr algn="just">
                        <a:lnSpc>
                          <a:spcPct val="115000"/>
                        </a:lnSpc>
                        <a:spcAft>
                          <a:spcPts val="1000"/>
                        </a:spcAft>
                      </a:pPr>
                      <a:r>
                        <a:rPr lang="en-IN" sz="2200">
                          <a:effectLst/>
                        </a:rPr>
                        <a:t>Pointer Data Type</a:t>
                      </a:r>
                      <a:endParaRPr lang="en-IN" sz="220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2200" dirty="0">
                          <a:effectLst/>
                        </a:rPr>
                        <a:t>Pointers</a:t>
                      </a:r>
                      <a:endParaRPr lang="en-IN" sz="2200" dirty="0">
                        <a:effectLst/>
                        <a:latin typeface="Calibri"/>
                        <a:ea typeface="Calibri"/>
                        <a:cs typeface="Times New Roman"/>
                      </a:endParaRPr>
                    </a:p>
                  </a:txBody>
                  <a:tcPr marL="76200" marR="76200" marT="76200" marB="76200"/>
                </a:tc>
              </a:tr>
            </a:tbl>
          </a:graphicData>
        </a:graphic>
      </p:graphicFrame>
    </p:spTree>
    <p:extLst>
      <p:ext uri="{BB962C8B-B14F-4D97-AF65-F5344CB8AC3E}">
        <p14:creationId xmlns:p14="http://schemas.microsoft.com/office/powerpoint/2010/main" xmlns="" val="4055926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612845"/>
            <a:ext cx="8712968" cy="5447645"/>
          </a:xfrm>
          <a:prstGeom prst="rect">
            <a:avLst/>
          </a:prstGeom>
        </p:spPr>
        <p:txBody>
          <a:bodyPr wrap="square">
            <a:spAutoFit/>
          </a:bodyPr>
          <a:lstStyle/>
          <a:p>
            <a:r>
              <a:rPr lang="en-IN" sz="4000" b="1" dirty="0"/>
              <a:t>What is C#</a:t>
            </a:r>
          </a:p>
          <a:p>
            <a:pPr marL="342900" indent="-342900">
              <a:buFont typeface="Arial" pitchFamily="34" charset="0"/>
              <a:buChar char="•"/>
            </a:pPr>
            <a:r>
              <a:rPr lang="en-IN" sz="2200" dirty="0"/>
              <a:t>C# is pronounced as "C-Sharp". It is an object-oriented programming language provided by Microsoft that runs on </a:t>
            </a:r>
            <a:r>
              <a:rPr lang="en-IN" sz="2200" dirty="0" err="1"/>
              <a:t>.Net</a:t>
            </a:r>
            <a:r>
              <a:rPr lang="en-IN" sz="2200" dirty="0"/>
              <a:t> Framework.</a:t>
            </a:r>
          </a:p>
          <a:p>
            <a:pPr marL="342900" indent="-342900">
              <a:buFont typeface="Arial" pitchFamily="34" charset="0"/>
              <a:buChar char="•"/>
            </a:pPr>
            <a:r>
              <a:rPr lang="en-IN" sz="2200" dirty="0"/>
              <a:t>By the help of C# programming language, we can develop different types of secured and robust applications:</a:t>
            </a:r>
          </a:p>
          <a:p>
            <a:pPr marL="342900" lvl="0" indent="-342900">
              <a:buFont typeface="Arial" pitchFamily="34" charset="0"/>
              <a:buChar char="•"/>
            </a:pPr>
            <a:r>
              <a:rPr lang="en-IN" sz="2200" dirty="0"/>
              <a:t>Window applications</a:t>
            </a:r>
          </a:p>
          <a:p>
            <a:pPr marL="342900" lvl="0" indent="-342900">
              <a:buFont typeface="Arial" pitchFamily="34" charset="0"/>
              <a:buChar char="•"/>
            </a:pPr>
            <a:r>
              <a:rPr lang="en-IN" sz="2200" dirty="0"/>
              <a:t>Web applications</a:t>
            </a:r>
          </a:p>
          <a:p>
            <a:pPr marL="342900" lvl="0" indent="-342900">
              <a:buFont typeface="Arial" pitchFamily="34" charset="0"/>
              <a:buChar char="•"/>
            </a:pPr>
            <a:r>
              <a:rPr lang="en-IN" sz="2200" dirty="0"/>
              <a:t>Distributed applications</a:t>
            </a:r>
          </a:p>
          <a:p>
            <a:pPr marL="342900" lvl="0" indent="-342900">
              <a:buFont typeface="Arial" pitchFamily="34" charset="0"/>
              <a:buChar char="•"/>
            </a:pPr>
            <a:r>
              <a:rPr lang="en-IN" sz="2200" dirty="0"/>
              <a:t>Web service applications</a:t>
            </a:r>
          </a:p>
          <a:p>
            <a:pPr marL="342900" lvl="0" indent="-342900">
              <a:buFont typeface="Arial" pitchFamily="34" charset="0"/>
              <a:buChar char="•"/>
            </a:pPr>
            <a:r>
              <a:rPr lang="en-IN" sz="2200" dirty="0"/>
              <a:t>Database applications etc.</a:t>
            </a:r>
          </a:p>
          <a:p>
            <a:pPr marL="342900" indent="-342900">
              <a:buFont typeface="Arial" pitchFamily="34" charset="0"/>
              <a:buChar char="•"/>
            </a:pPr>
            <a:r>
              <a:rPr lang="en-IN" sz="2200" dirty="0"/>
              <a:t>C# is approved as a standard by ECMA and ISO. C# is designed for CLI (Common Language Infrastructure). CLI is a specification that describes executable code and runtime environment.</a:t>
            </a:r>
          </a:p>
          <a:p>
            <a:pPr marL="342900" indent="-342900">
              <a:buFont typeface="Arial" pitchFamily="34" charset="0"/>
              <a:buChar char="•"/>
            </a:pPr>
            <a:r>
              <a:rPr lang="en-IN" sz="2200" dirty="0"/>
              <a:t>C# programming language is influenced by C++, Java, Eiffel, Modula-3, Pascal etc. languages.</a:t>
            </a:r>
          </a:p>
        </p:txBody>
      </p:sp>
    </p:spTree>
    <p:extLst>
      <p:ext uri="{BB962C8B-B14F-4D97-AF65-F5344CB8AC3E}">
        <p14:creationId xmlns:p14="http://schemas.microsoft.com/office/powerpoint/2010/main" xmlns="" val="4055926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16632"/>
            <a:ext cx="2072042" cy="430887"/>
          </a:xfrm>
          <a:prstGeom prst="rect">
            <a:avLst/>
          </a:prstGeom>
        </p:spPr>
        <p:txBody>
          <a:bodyPr wrap="none">
            <a:spAutoFit/>
          </a:bodyPr>
          <a:lstStyle/>
          <a:p>
            <a:r>
              <a:rPr lang="en-IN" sz="2200" b="1" dirty="0"/>
              <a:t>Value Data Type</a:t>
            </a:r>
          </a:p>
        </p:txBody>
      </p:sp>
      <p:sp>
        <p:nvSpPr>
          <p:cNvPr id="3" name="Rectangle 2"/>
          <p:cNvSpPr/>
          <p:nvPr/>
        </p:nvSpPr>
        <p:spPr>
          <a:xfrm>
            <a:off x="179512" y="649719"/>
            <a:ext cx="8784976" cy="3139321"/>
          </a:xfrm>
          <a:prstGeom prst="rect">
            <a:avLst/>
          </a:prstGeom>
        </p:spPr>
        <p:txBody>
          <a:bodyPr wrap="square">
            <a:spAutoFit/>
          </a:bodyPr>
          <a:lstStyle/>
          <a:p>
            <a:pPr algn="just"/>
            <a:r>
              <a:rPr lang="en-IN" sz="2200" dirty="0"/>
              <a:t>The value data types are integer-based and floating-point based. C# language supports both signed and unsigned literals.</a:t>
            </a:r>
          </a:p>
          <a:p>
            <a:pPr algn="just" fontAlgn="base"/>
            <a:r>
              <a:rPr lang="en-IN" sz="2200" dirty="0"/>
              <a:t>OOPs Concepts in Java</a:t>
            </a:r>
          </a:p>
          <a:p>
            <a:pPr algn="just"/>
            <a:r>
              <a:rPr lang="en-IN" sz="2200" dirty="0"/>
              <a:t>There are 2 types of value data type in C# language.</a:t>
            </a:r>
          </a:p>
          <a:p>
            <a:pPr algn="just"/>
            <a:r>
              <a:rPr lang="en-IN" sz="2200" b="1" dirty="0"/>
              <a:t>1) Predefined Data Types</a:t>
            </a:r>
            <a:r>
              <a:rPr lang="en-IN" sz="2200" dirty="0"/>
              <a:t> - such as Integer, Boolean, Float, etc.</a:t>
            </a:r>
          </a:p>
          <a:p>
            <a:pPr algn="just"/>
            <a:r>
              <a:rPr lang="en-IN" sz="2200" b="1" dirty="0"/>
              <a:t>2) User defined Data Types</a:t>
            </a:r>
            <a:r>
              <a:rPr lang="en-IN" sz="2200" dirty="0"/>
              <a:t> - such as Structure, Enumerations, etc.</a:t>
            </a:r>
          </a:p>
          <a:p>
            <a:pPr algn="just"/>
            <a:r>
              <a:rPr lang="en-IN" sz="2200" dirty="0"/>
              <a:t>The memory size of data types may change according to 32 or 64 bit operating system.</a:t>
            </a:r>
          </a:p>
          <a:p>
            <a:pPr algn="just"/>
            <a:r>
              <a:rPr lang="en-IN" sz="2200" dirty="0"/>
              <a:t>Let's see the value data types. It size is given according to 32 bit OS.</a:t>
            </a:r>
          </a:p>
        </p:txBody>
      </p:sp>
    </p:spTree>
    <p:extLst>
      <p:ext uri="{BB962C8B-B14F-4D97-AF65-F5344CB8AC3E}">
        <p14:creationId xmlns:p14="http://schemas.microsoft.com/office/powerpoint/2010/main" xmlns="" val="4055926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844961481"/>
              </p:ext>
            </p:extLst>
          </p:nvPr>
        </p:nvGraphicFramePr>
        <p:xfrm>
          <a:off x="107504" y="116632"/>
          <a:ext cx="8967612" cy="6299200"/>
        </p:xfrm>
        <a:graphic>
          <a:graphicData uri="http://schemas.openxmlformats.org/drawingml/2006/table">
            <a:tbl>
              <a:tblPr firstRow="1" firstCol="1" bandRow="1">
                <a:tableStyleId>{5C22544A-7EE6-4342-B048-85BDC9FD1C3A}</a:tableStyleId>
              </a:tblPr>
              <a:tblGrid>
                <a:gridCol w="2088232"/>
                <a:gridCol w="2160240"/>
                <a:gridCol w="4719140"/>
              </a:tblGrid>
              <a:tr h="332944">
                <a:tc>
                  <a:txBody>
                    <a:bodyPr/>
                    <a:lstStyle/>
                    <a:p>
                      <a:pPr>
                        <a:lnSpc>
                          <a:spcPct val="115000"/>
                        </a:lnSpc>
                        <a:spcAft>
                          <a:spcPts val="1000"/>
                        </a:spcAft>
                      </a:pPr>
                      <a:r>
                        <a:rPr lang="en-IN" sz="2200" dirty="0">
                          <a:effectLst/>
                        </a:rPr>
                        <a:t>Data Types</a:t>
                      </a:r>
                      <a:endParaRPr lang="en-IN" sz="2200" dirty="0">
                        <a:effectLst/>
                        <a:latin typeface="Calibri"/>
                        <a:ea typeface="Calibri"/>
                        <a:cs typeface="Times New Roman"/>
                      </a:endParaRPr>
                    </a:p>
                  </a:txBody>
                  <a:tcPr marL="74026" marR="74026" marT="74026" marB="74026"/>
                </a:tc>
                <a:tc>
                  <a:txBody>
                    <a:bodyPr/>
                    <a:lstStyle/>
                    <a:p>
                      <a:pPr>
                        <a:lnSpc>
                          <a:spcPct val="115000"/>
                        </a:lnSpc>
                        <a:spcAft>
                          <a:spcPts val="1000"/>
                        </a:spcAft>
                      </a:pPr>
                      <a:r>
                        <a:rPr lang="en-IN" sz="2200">
                          <a:effectLst/>
                        </a:rPr>
                        <a:t>Memory Size</a:t>
                      </a:r>
                      <a:endParaRPr lang="en-IN" sz="2200">
                        <a:effectLst/>
                        <a:latin typeface="Calibri"/>
                        <a:ea typeface="Calibri"/>
                        <a:cs typeface="Times New Roman"/>
                      </a:endParaRPr>
                    </a:p>
                  </a:txBody>
                  <a:tcPr marL="74026" marR="74026" marT="74026" marB="74026"/>
                </a:tc>
                <a:tc>
                  <a:txBody>
                    <a:bodyPr/>
                    <a:lstStyle/>
                    <a:p>
                      <a:pPr>
                        <a:lnSpc>
                          <a:spcPct val="115000"/>
                        </a:lnSpc>
                        <a:spcAft>
                          <a:spcPts val="1000"/>
                        </a:spcAft>
                        <a:tabLst>
                          <a:tab pos="808355" algn="l"/>
                        </a:tabLst>
                      </a:pPr>
                      <a:r>
                        <a:rPr lang="en-IN" sz="2200">
                          <a:effectLst/>
                        </a:rPr>
                        <a:t>Range	</a:t>
                      </a:r>
                      <a:endParaRPr lang="en-IN" sz="2200">
                        <a:effectLst/>
                        <a:latin typeface="Calibri"/>
                        <a:ea typeface="Calibri"/>
                        <a:cs typeface="Times New Roman"/>
                      </a:endParaRPr>
                    </a:p>
                  </a:txBody>
                  <a:tcPr marL="74026" marR="74026" marT="74026" marB="74026"/>
                </a:tc>
              </a:tr>
              <a:tr h="314618">
                <a:tc>
                  <a:txBody>
                    <a:bodyPr/>
                    <a:lstStyle/>
                    <a:p>
                      <a:pPr algn="just">
                        <a:lnSpc>
                          <a:spcPct val="115000"/>
                        </a:lnSpc>
                        <a:spcAft>
                          <a:spcPts val="1000"/>
                        </a:spcAft>
                      </a:pPr>
                      <a:r>
                        <a:rPr lang="en-IN" sz="2200">
                          <a:effectLst/>
                        </a:rPr>
                        <a:t>char</a:t>
                      </a:r>
                      <a:endParaRPr lang="en-IN" sz="220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a:effectLst/>
                        </a:rPr>
                        <a:t>1 byte</a:t>
                      </a:r>
                      <a:endParaRPr lang="en-IN" sz="220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a:effectLst/>
                        </a:rPr>
                        <a:t>-128 to 127</a:t>
                      </a:r>
                      <a:endParaRPr lang="en-IN" sz="2200">
                        <a:effectLst/>
                        <a:latin typeface="Calibri"/>
                        <a:ea typeface="Calibri"/>
                        <a:cs typeface="Times New Roman"/>
                      </a:endParaRPr>
                    </a:p>
                  </a:txBody>
                  <a:tcPr marL="49351" marR="49351" marT="49351" marB="49351"/>
                </a:tc>
              </a:tr>
              <a:tr h="314618">
                <a:tc>
                  <a:txBody>
                    <a:bodyPr/>
                    <a:lstStyle/>
                    <a:p>
                      <a:pPr algn="just">
                        <a:lnSpc>
                          <a:spcPct val="115000"/>
                        </a:lnSpc>
                        <a:spcAft>
                          <a:spcPts val="1000"/>
                        </a:spcAft>
                      </a:pPr>
                      <a:r>
                        <a:rPr lang="en-IN" sz="2200">
                          <a:effectLst/>
                        </a:rPr>
                        <a:t>signed char</a:t>
                      </a:r>
                      <a:endParaRPr lang="en-IN" sz="220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a:effectLst/>
                        </a:rPr>
                        <a:t>1 byte</a:t>
                      </a:r>
                      <a:endParaRPr lang="en-IN" sz="220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a:effectLst/>
                        </a:rPr>
                        <a:t>-128 to 127</a:t>
                      </a:r>
                      <a:endParaRPr lang="en-IN" sz="2200">
                        <a:effectLst/>
                        <a:latin typeface="Calibri"/>
                        <a:ea typeface="Calibri"/>
                        <a:cs typeface="Times New Roman"/>
                      </a:endParaRPr>
                    </a:p>
                  </a:txBody>
                  <a:tcPr marL="49351" marR="49351" marT="49351" marB="49351"/>
                </a:tc>
              </a:tr>
              <a:tr h="314618">
                <a:tc>
                  <a:txBody>
                    <a:bodyPr/>
                    <a:lstStyle/>
                    <a:p>
                      <a:pPr algn="just">
                        <a:lnSpc>
                          <a:spcPct val="115000"/>
                        </a:lnSpc>
                        <a:spcAft>
                          <a:spcPts val="1000"/>
                        </a:spcAft>
                      </a:pPr>
                      <a:r>
                        <a:rPr lang="en-IN" sz="2200">
                          <a:effectLst/>
                        </a:rPr>
                        <a:t>unsigned char</a:t>
                      </a:r>
                      <a:endParaRPr lang="en-IN" sz="220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a:effectLst/>
                        </a:rPr>
                        <a:t>1 byte</a:t>
                      </a:r>
                      <a:endParaRPr lang="en-IN" sz="220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a:effectLst/>
                        </a:rPr>
                        <a:t>0 to 127</a:t>
                      </a:r>
                      <a:endParaRPr lang="en-IN" sz="2200">
                        <a:effectLst/>
                        <a:latin typeface="Calibri"/>
                        <a:ea typeface="Calibri"/>
                        <a:cs typeface="Times New Roman"/>
                      </a:endParaRPr>
                    </a:p>
                  </a:txBody>
                  <a:tcPr marL="49351" marR="49351" marT="49351" marB="49351"/>
                </a:tc>
              </a:tr>
              <a:tr h="314618">
                <a:tc>
                  <a:txBody>
                    <a:bodyPr/>
                    <a:lstStyle/>
                    <a:p>
                      <a:pPr algn="just">
                        <a:lnSpc>
                          <a:spcPct val="115000"/>
                        </a:lnSpc>
                        <a:spcAft>
                          <a:spcPts val="1000"/>
                        </a:spcAft>
                      </a:pPr>
                      <a:r>
                        <a:rPr lang="en-IN" sz="2200">
                          <a:effectLst/>
                        </a:rPr>
                        <a:t>short</a:t>
                      </a:r>
                      <a:endParaRPr lang="en-IN" sz="220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a:effectLst/>
                        </a:rPr>
                        <a:t>2 byte</a:t>
                      </a:r>
                      <a:endParaRPr lang="en-IN" sz="220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a:effectLst/>
                        </a:rPr>
                        <a:t>-32,768 to 32,767</a:t>
                      </a:r>
                      <a:endParaRPr lang="en-IN" sz="2200">
                        <a:effectLst/>
                        <a:latin typeface="Calibri"/>
                        <a:ea typeface="Calibri"/>
                        <a:cs typeface="Times New Roman"/>
                      </a:endParaRPr>
                    </a:p>
                  </a:txBody>
                  <a:tcPr marL="49351" marR="49351" marT="49351" marB="49351"/>
                </a:tc>
              </a:tr>
              <a:tr h="314618">
                <a:tc>
                  <a:txBody>
                    <a:bodyPr/>
                    <a:lstStyle/>
                    <a:p>
                      <a:pPr algn="just">
                        <a:lnSpc>
                          <a:spcPct val="115000"/>
                        </a:lnSpc>
                        <a:spcAft>
                          <a:spcPts val="1000"/>
                        </a:spcAft>
                      </a:pPr>
                      <a:r>
                        <a:rPr lang="en-IN" sz="2200">
                          <a:effectLst/>
                        </a:rPr>
                        <a:t>signed short</a:t>
                      </a:r>
                      <a:endParaRPr lang="en-IN" sz="220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a:effectLst/>
                        </a:rPr>
                        <a:t>2 byte</a:t>
                      </a:r>
                      <a:endParaRPr lang="en-IN" sz="220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a:effectLst/>
                        </a:rPr>
                        <a:t>-32,768 to 32,767</a:t>
                      </a:r>
                      <a:endParaRPr lang="en-IN" sz="2200">
                        <a:effectLst/>
                        <a:latin typeface="Calibri"/>
                        <a:ea typeface="Calibri"/>
                        <a:cs typeface="Times New Roman"/>
                      </a:endParaRPr>
                    </a:p>
                  </a:txBody>
                  <a:tcPr marL="49351" marR="49351" marT="49351" marB="49351"/>
                </a:tc>
              </a:tr>
              <a:tr h="314618">
                <a:tc>
                  <a:txBody>
                    <a:bodyPr/>
                    <a:lstStyle/>
                    <a:p>
                      <a:pPr algn="just">
                        <a:lnSpc>
                          <a:spcPct val="115000"/>
                        </a:lnSpc>
                        <a:spcAft>
                          <a:spcPts val="1000"/>
                        </a:spcAft>
                      </a:pPr>
                      <a:r>
                        <a:rPr lang="en-IN" sz="2200">
                          <a:effectLst/>
                        </a:rPr>
                        <a:t>unsigned short</a:t>
                      </a:r>
                      <a:endParaRPr lang="en-IN" sz="220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a:effectLst/>
                        </a:rPr>
                        <a:t>2 byte</a:t>
                      </a:r>
                      <a:endParaRPr lang="en-IN" sz="220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a:effectLst/>
                        </a:rPr>
                        <a:t>0 to 65,535</a:t>
                      </a:r>
                      <a:endParaRPr lang="en-IN" sz="2200">
                        <a:effectLst/>
                        <a:latin typeface="Calibri"/>
                        <a:ea typeface="Calibri"/>
                        <a:cs typeface="Times New Roman"/>
                      </a:endParaRPr>
                    </a:p>
                  </a:txBody>
                  <a:tcPr marL="49351" marR="49351" marT="49351" marB="49351"/>
                </a:tc>
              </a:tr>
              <a:tr h="744159">
                <a:tc>
                  <a:txBody>
                    <a:bodyPr/>
                    <a:lstStyle/>
                    <a:p>
                      <a:pPr algn="just">
                        <a:lnSpc>
                          <a:spcPct val="115000"/>
                        </a:lnSpc>
                        <a:spcAft>
                          <a:spcPts val="1000"/>
                        </a:spcAft>
                      </a:pPr>
                      <a:r>
                        <a:rPr lang="en-IN" sz="2200">
                          <a:effectLst/>
                        </a:rPr>
                        <a:t>int</a:t>
                      </a:r>
                      <a:endParaRPr lang="en-IN" sz="220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a:effectLst/>
                        </a:rPr>
                        <a:t>4 byte</a:t>
                      </a:r>
                      <a:endParaRPr lang="en-IN" sz="220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a:effectLst/>
                        </a:rPr>
                        <a:t>-2,147,483,648 to -2,147,483,647</a:t>
                      </a:r>
                      <a:endParaRPr lang="en-IN" sz="2200">
                        <a:effectLst/>
                        <a:latin typeface="Calibri"/>
                        <a:ea typeface="Calibri"/>
                        <a:cs typeface="Times New Roman"/>
                      </a:endParaRPr>
                    </a:p>
                  </a:txBody>
                  <a:tcPr marL="49351" marR="49351" marT="49351" marB="49351"/>
                </a:tc>
              </a:tr>
              <a:tr h="744159">
                <a:tc>
                  <a:txBody>
                    <a:bodyPr/>
                    <a:lstStyle/>
                    <a:p>
                      <a:pPr algn="just">
                        <a:lnSpc>
                          <a:spcPct val="115000"/>
                        </a:lnSpc>
                        <a:spcAft>
                          <a:spcPts val="1000"/>
                        </a:spcAft>
                      </a:pPr>
                      <a:r>
                        <a:rPr lang="en-IN" sz="2200">
                          <a:effectLst/>
                        </a:rPr>
                        <a:t>signed int</a:t>
                      </a:r>
                      <a:endParaRPr lang="en-IN" sz="220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a:effectLst/>
                        </a:rPr>
                        <a:t>4 byte</a:t>
                      </a:r>
                      <a:endParaRPr lang="en-IN" sz="220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a:effectLst/>
                        </a:rPr>
                        <a:t>-2,147,483,648 to -2,147,483,647</a:t>
                      </a:r>
                      <a:endParaRPr lang="en-IN" sz="2200">
                        <a:effectLst/>
                        <a:latin typeface="Calibri"/>
                        <a:ea typeface="Calibri"/>
                        <a:cs typeface="Times New Roman"/>
                      </a:endParaRPr>
                    </a:p>
                  </a:txBody>
                  <a:tcPr marL="49351" marR="49351" marT="49351" marB="49351"/>
                </a:tc>
              </a:tr>
              <a:tr h="457799">
                <a:tc>
                  <a:txBody>
                    <a:bodyPr/>
                    <a:lstStyle/>
                    <a:p>
                      <a:pPr algn="just">
                        <a:lnSpc>
                          <a:spcPct val="115000"/>
                        </a:lnSpc>
                        <a:spcAft>
                          <a:spcPts val="1000"/>
                        </a:spcAft>
                      </a:pPr>
                      <a:r>
                        <a:rPr lang="en-IN" sz="2200">
                          <a:effectLst/>
                        </a:rPr>
                        <a:t>unsigned int</a:t>
                      </a:r>
                      <a:endParaRPr lang="en-IN" sz="220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a:effectLst/>
                        </a:rPr>
                        <a:t>4 byte</a:t>
                      </a:r>
                      <a:endParaRPr lang="en-IN" sz="220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a:effectLst/>
                        </a:rPr>
                        <a:t>0 to 4,294,967,295</a:t>
                      </a:r>
                      <a:endParaRPr lang="en-IN" sz="2200">
                        <a:effectLst/>
                        <a:latin typeface="Calibri"/>
                        <a:ea typeface="Calibri"/>
                        <a:cs typeface="Times New Roman"/>
                      </a:endParaRPr>
                    </a:p>
                  </a:txBody>
                  <a:tcPr marL="49351" marR="49351" marT="49351" marB="49351"/>
                </a:tc>
              </a:tr>
              <a:tr h="887340">
                <a:tc>
                  <a:txBody>
                    <a:bodyPr/>
                    <a:lstStyle/>
                    <a:p>
                      <a:pPr algn="just">
                        <a:lnSpc>
                          <a:spcPct val="115000"/>
                        </a:lnSpc>
                        <a:spcAft>
                          <a:spcPts val="1000"/>
                        </a:spcAft>
                      </a:pPr>
                      <a:r>
                        <a:rPr lang="en-IN" sz="2200">
                          <a:effectLst/>
                        </a:rPr>
                        <a:t>long</a:t>
                      </a:r>
                      <a:endParaRPr lang="en-IN" sz="220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a:effectLst/>
                        </a:rPr>
                        <a:t>8 byte</a:t>
                      </a:r>
                      <a:endParaRPr lang="en-IN" sz="220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dirty="0">
                          <a:effectLst/>
                        </a:rPr>
                        <a:t>?9,223,372,036,854,775,808 to 9,223,372,036,854,775,807</a:t>
                      </a:r>
                      <a:endParaRPr lang="en-IN" sz="2200" dirty="0">
                        <a:effectLst/>
                        <a:latin typeface="Calibri"/>
                        <a:ea typeface="Calibri"/>
                        <a:cs typeface="Times New Roman"/>
                      </a:endParaRPr>
                    </a:p>
                  </a:txBody>
                  <a:tcPr marL="49351" marR="49351" marT="49351" marB="49351"/>
                </a:tc>
              </a:tr>
            </a:tbl>
          </a:graphicData>
        </a:graphic>
      </p:graphicFrame>
    </p:spTree>
    <p:extLst>
      <p:ext uri="{BB962C8B-B14F-4D97-AF65-F5344CB8AC3E}">
        <p14:creationId xmlns:p14="http://schemas.microsoft.com/office/powerpoint/2010/main" xmlns="" val="4055926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2204313103"/>
              </p:ext>
            </p:extLst>
          </p:nvPr>
        </p:nvGraphicFramePr>
        <p:xfrm>
          <a:off x="212900" y="44624"/>
          <a:ext cx="8967612" cy="4276024"/>
        </p:xfrm>
        <a:graphic>
          <a:graphicData uri="http://schemas.openxmlformats.org/drawingml/2006/table">
            <a:tbl>
              <a:tblPr firstRow="1" firstCol="1" bandRow="1">
                <a:tableStyleId>{5C22544A-7EE6-4342-B048-85BDC9FD1C3A}</a:tableStyleId>
              </a:tblPr>
              <a:tblGrid>
                <a:gridCol w="2088232"/>
                <a:gridCol w="2160240"/>
                <a:gridCol w="4719140"/>
              </a:tblGrid>
              <a:tr h="887340">
                <a:tc>
                  <a:txBody>
                    <a:bodyPr/>
                    <a:lstStyle/>
                    <a:p>
                      <a:pPr algn="just">
                        <a:lnSpc>
                          <a:spcPct val="115000"/>
                        </a:lnSpc>
                        <a:spcAft>
                          <a:spcPts val="1000"/>
                        </a:spcAft>
                      </a:pPr>
                      <a:r>
                        <a:rPr lang="en-IN" sz="2200" dirty="0">
                          <a:effectLst/>
                        </a:rPr>
                        <a:t>signed long</a:t>
                      </a:r>
                      <a:endParaRPr lang="en-IN" sz="2200" dirty="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a:effectLst/>
                        </a:rPr>
                        <a:t>8 byte</a:t>
                      </a:r>
                      <a:endParaRPr lang="en-IN" sz="220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a:effectLst/>
                        </a:rPr>
                        <a:t>?9,223,372,036,854,775,808 to 9,223,372,036,854,775,807</a:t>
                      </a:r>
                      <a:endParaRPr lang="en-IN" sz="2200">
                        <a:effectLst/>
                        <a:latin typeface="Calibri"/>
                        <a:ea typeface="Calibri"/>
                        <a:cs typeface="Times New Roman"/>
                      </a:endParaRPr>
                    </a:p>
                  </a:txBody>
                  <a:tcPr marL="49351" marR="49351" marT="49351" marB="49351"/>
                </a:tc>
              </a:tr>
              <a:tr h="600979">
                <a:tc>
                  <a:txBody>
                    <a:bodyPr/>
                    <a:lstStyle/>
                    <a:p>
                      <a:pPr algn="just">
                        <a:lnSpc>
                          <a:spcPct val="115000"/>
                        </a:lnSpc>
                        <a:spcAft>
                          <a:spcPts val="1000"/>
                        </a:spcAft>
                      </a:pPr>
                      <a:r>
                        <a:rPr lang="en-IN" sz="2200" dirty="0">
                          <a:effectLst/>
                        </a:rPr>
                        <a:t>unsigned long</a:t>
                      </a:r>
                      <a:endParaRPr lang="en-IN" sz="2200" dirty="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a:effectLst/>
                        </a:rPr>
                        <a:t>8 byte</a:t>
                      </a:r>
                      <a:endParaRPr lang="en-IN" sz="220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dirty="0">
                          <a:effectLst/>
                        </a:rPr>
                        <a:t>0 - 18,446,744,073,709,551,615</a:t>
                      </a:r>
                      <a:endParaRPr lang="en-IN" sz="2200" dirty="0">
                        <a:effectLst/>
                        <a:latin typeface="Calibri"/>
                        <a:ea typeface="Calibri"/>
                        <a:cs typeface="Times New Roman"/>
                      </a:endParaRPr>
                    </a:p>
                  </a:txBody>
                  <a:tcPr marL="49351" marR="49351" marT="49351" marB="49351"/>
                </a:tc>
              </a:tr>
              <a:tr h="744159">
                <a:tc>
                  <a:txBody>
                    <a:bodyPr/>
                    <a:lstStyle/>
                    <a:p>
                      <a:pPr algn="just">
                        <a:lnSpc>
                          <a:spcPct val="115000"/>
                        </a:lnSpc>
                        <a:spcAft>
                          <a:spcPts val="1000"/>
                        </a:spcAft>
                      </a:pPr>
                      <a:r>
                        <a:rPr lang="en-IN" sz="2200" dirty="0">
                          <a:effectLst/>
                        </a:rPr>
                        <a:t>float</a:t>
                      </a:r>
                      <a:endParaRPr lang="en-IN" sz="2200" dirty="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a:effectLst/>
                        </a:rPr>
                        <a:t>4 byte</a:t>
                      </a:r>
                      <a:endParaRPr lang="en-IN" sz="220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a:effectLst/>
                        </a:rPr>
                        <a:t>1.5 * 10</a:t>
                      </a:r>
                      <a:r>
                        <a:rPr lang="en-IN" sz="2200" baseline="30000">
                          <a:effectLst/>
                        </a:rPr>
                        <a:t>-45</a:t>
                      </a:r>
                      <a:r>
                        <a:rPr lang="en-IN" sz="2200">
                          <a:effectLst/>
                        </a:rPr>
                        <a:t> - 3.4 * 10</a:t>
                      </a:r>
                      <a:r>
                        <a:rPr lang="en-IN" sz="2200" baseline="30000">
                          <a:effectLst/>
                        </a:rPr>
                        <a:t>38</a:t>
                      </a:r>
                      <a:r>
                        <a:rPr lang="en-IN" sz="2200">
                          <a:effectLst/>
                        </a:rPr>
                        <a:t>, 7-digit precision</a:t>
                      </a:r>
                      <a:endParaRPr lang="en-IN" sz="2200">
                        <a:effectLst/>
                        <a:latin typeface="Calibri"/>
                        <a:ea typeface="Calibri"/>
                        <a:cs typeface="Times New Roman"/>
                      </a:endParaRPr>
                    </a:p>
                  </a:txBody>
                  <a:tcPr marL="49351" marR="49351" marT="49351" marB="49351"/>
                </a:tc>
              </a:tr>
              <a:tr h="744159">
                <a:tc>
                  <a:txBody>
                    <a:bodyPr/>
                    <a:lstStyle/>
                    <a:p>
                      <a:pPr algn="just">
                        <a:lnSpc>
                          <a:spcPct val="115000"/>
                        </a:lnSpc>
                        <a:spcAft>
                          <a:spcPts val="1000"/>
                        </a:spcAft>
                      </a:pPr>
                      <a:r>
                        <a:rPr lang="en-IN" sz="2200">
                          <a:effectLst/>
                        </a:rPr>
                        <a:t>double</a:t>
                      </a:r>
                      <a:endParaRPr lang="en-IN" sz="220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dirty="0">
                          <a:effectLst/>
                        </a:rPr>
                        <a:t>8 byte</a:t>
                      </a:r>
                      <a:endParaRPr lang="en-IN" sz="2200" dirty="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a:effectLst/>
                        </a:rPr>
                        <a:t>5.0 * 10</a:t>
                      </a:r>
                      <a:r>
                        <a:rPr lang="en-IN" sz="2200" baseline="30000">
                          <a:effectLst/>
                        </a:rPr>
                        <a:t>-324</a:t>
                      </a:r>
                      <a:r>
                        <a:rPr lang="en-IN" sz="2200">
                          <a:effectLst/>
                        </a:rPr>
                        <a:t> - 1.7 * 10</a:t>
                      </a:r>
                      <a:r>
                        <a:rPr lang="en-IN" sz="2200" baseline="30000">
                          <a:effectLst/>
                        </a:rPr>
                        <a:t>308</a:t>
                      </a:r>
                      <a:r>
                        <a:rPr lang="en-IN" sz="2200">
                          <a:effectLst/>
                        </a:rPr>
                        <a:t>, 15-digit precision</a:t>
                      </a:r>
                      <a:endParaRPr lang="en-IN" sz="2200">
                        <a:effectLst/>
                        <a:latin typeface="Calibri"/>
                        <a:ea typeface="Calibri"/>
                        <a:cs typeface="Times New Roman"/>
                      </a:endParaRPr>
                    </a:p>
                  </a:txBody>
                  <a:tcPr marL="49351" marR="49351" marT="49351" marB="49351"/>
                </a:tc>
              </a:tr>
              <a:tr h="1173700">
                <a:tc>
                  <a:txBody>
                    <a:bodyPr/>
                    <a:lstStyle/>
                    <a:p>
                      <a:pPr algn="just">
                        <a:lnSpc>
                          <a:spcPct val="115000"/>
                        </a:lnSpc>
                        <a:spcAft>
                          <a:spcPts val="1000"/>
                        </a:spcAft>
                      </a:pPr>
                      <a:r>
                        <a:rPr lang="en-IN" sz="2200">
                          <a:effectLst/>
                        </a:rPr>
                        <a:t>decimal</a:t>
                      </a:r>
                      <a:endParaRPr lang="en-IN" sz="220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dirty="0">
                          <a:effectLst/>
                        </a:rPr>
                        <a:t>16 byte</a:t>
                      </a:r>
                      <a:endParaRPr lang="en-IN" sz="2200" dirty="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dirty="0">
                          <a:effectLst/>
                        </a:rPr>
                        <a:t>at least -7.9 * 10</a:t>
                      </a:r>
                      <a:r>
                        <a:rPr lang="en-IN" sz="2200" baseline="30000" dirty="0">
                          <a:effectLst/>
                        </a:rPr>
                        <a:t>?28</a:t>
                      </a:r>
                      <a:r>
                        <a:rPr lang="en-IN" sz="2200" dirty="0">
                          <a:effectLst/>
                        </a:rPr>
                        <a:t> - 7.9 * 10</a:t>
                      </a:r>
                      <a:r>
                        <a:rPr lang="en-IN" sz="2200" baseline="30000" dirty="0">
                          <a:effectLst/>
                        </a:rPr>
                        <a:t>28</a:t>
                      </a:r>
                      <a:r>
                        <a:rPr lang="en-IN" sz="2200" dirty="0">
                          <a:effectLst/>
                        </a:rPr>
                        <a:t>, with at least 28-digit precision</a:t>
                      </a:r>
                      <a:endParaRPr lang="en-IN" sz="2200" dirty="0">
                        <a:effectLst/>
                        <a:latin typeface="Calibri"/>
                        <a:ea typeface="Calibri"/>
                        <a:cs typeface="Times New Roman"/>
                      </a:endParaRPr>
                    </a:p>
                  </a:txBody>
                  <a:tcPr marL="49351" marR="49351" marT="49351" marB="49351"/>
                </a:tc>
              </a:tr>
            </a:tbl>
          </a:graphicData>
        </a:graphic>
      </p:graphicFrame>
    </p:spTree>
    <p:extLst>
      <p:ext uri="{BB962C8B-B14F-4D97-AF65-F5344CB8AC3E}">
        <p14:creationId xmlns:p14="http://schemas.microsoft.com/office/powerpoint/2010/main" xmlns="" val="4055926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44624"/>
            <a:ext cx="3251788" cy="523220"/>
          </a:xfrm>
          <a:prstGeom prst="rect">
            <a:avLst/>
          </a:prstGeom>
        </p:spPr>
        <p:txBody>
          <a:bodyPr wrap="none">
            <a:spAutoFit/>
          </a:bodyPr>
          <a:lstStyle/>
          <a:p>
            <a:r>
              <a:rPr lang="en-IN" sz="2800" b="1" dirty="0"/>
              <a:t>Reference Data Type</a:t>
            </a:r>
          </a:p>
        </p:txBody>
      </p:sp>
      <p:sp>
        <p:nvSpPr>
          <p:cNvPr id="5" name="TextBox 4"/>
          <p:cNvSpPr txBox="1"/>
          <p:nvPr/>
        </p:nvSpPr>
        <p:spPr>
          <a:xfrm>
            <a:off x="35496" y="476672"/>
            <a:ext cx="8856984" cy="2800767"/>
          </a:xfrm>
          <a:prstGeom prst="rect">
            <a:avLst/>
          </a:prstGeom>
          <a:noFill/>
        </p:spPr>
        <p:txBody>
          <a:bodyPr wrap="square" rtlCol="0">
            <a:spAutoFit/>
          </a:bodyPr>
          <a:lstStyle/>
          <a:p>
            <a:r>
              <a:rPr lang="en-IN" sz="2200" dirty="0"/>
              <a:t>The reference data types do not contain the actual data stored in a variable, but they contain a reference to the variables.</a:t>
            </a:r>
          </a:p>
          <a:p>
            <a:r>
              <a:rPr lang="en-IN" sz="2200" dirty="0"/>
              <a:t>If the data is changed by one of the variables, the other variable automatically reflects this change in value.</a:t>
            </a:r>
          </a:p>
          <a:p>
            <a:r>
              <a:rPr lang="en-IN" sz="2200" dirty="0"/>
              <a:t>There are 2 types of reference data type in C# language.</a:t>
            </a:r>
          </a:p>
          <a:p>
            <a:r>
              <a:rPr lang="en-IN" sz="2200" b="1" dirty="0"/>
              <a:t>1) Predefined Types</a:t>
            </a:r>
            <a:r>
              <a:rPr lang="en-IN" sz="2200" dirty="0"/>
              <a:t> - such as Objects, String.</a:t>
            </a:r>
          </a:p>
          <a:p>
            <a:r>
              <a:rPr lang="en-IN" sz="2200" b="1" dirty="0"/>
              <a:t>2) User defined Types</a:t>
            </a:r>
            <a:r>
              <a:rPr lang="en-IN" sz="2200" dirty="0"/>
              <a:t> - such as Classes, Interface.	</a:t>
            </a:r>
          </a:p>
          <a:p>
            <a:endParaRPr lang="en-IN" sz="2200" dirty="0"/>
          </a:p>
        </p:txBody>
      </p:sp>
      <p:sp>
        <p:nvSpPr>
          <p:cNvPr id="6" name="Rectangle 5"/>
          <p:cNvSpPr/>
          <p:nvPr/>
        </p:nvSpPr>
        <p:spPr>
          <a:xfrm>
            <a:off x="35496" y="2996952"/>
            <a:ext cx="2842958" cy="523220"/>
          </a:xfrm>
          <a:prstGeom prst="rect">
            <a:avLst/>
          </a:prstGeom>
        </p:spPr>
        <p:txBody>
          <a:bodyPr wrap="none">
            <a:spAutoFit/>
          </a:bodyPr>
          <a:lstStyle/>
          <a:p>
            <a:r>
              <a:rPr lang="en-IN" sz="2800" b="1" dirty="0"/>
              <a:t>Pointer Data Type</a:t>
            </a:r>
          </a:p>
        </p:txBody>
      </p:sp>
      <p:sp>
        <p:nvSpPr>
          <p:cNvPr id="7" name="Rectangle 6"/>
          <p:cNvSpPr/>
          <p:nvPr/>
        </p:nvSpPr>
        <p:spPr>
          <a:xfrm>
            <a:off x="-36512" y="3501008"/>
            <a:ext cx="9180512" cy="769441"/>
          </a:xfrm>
          <a:prstGeom prst="rect">
            <a:avLst/>
          </a:prstGeom>
        </p:spPr>
        <p:txBody>
          <a:bodyPr wrap="square">
            <a:spAutoFit/>
          </a:bodyPr>
          <a:lstStyle/>
          <a:p>
            <a:r>
              <a:rPr lang="en-IN" sz="2200" dirty="0"/>
              <a:t>The pointer in C# language is a variable, it is also known as locator or indicator that points to an address of a value.</a:t>
            </a:r>
          </a:p>
        </p:txBody>
      </p:sp>
      <p:pic>
        <p:nvPicPr>
          <p:cNvPr id="8" name="Picture 7" descr="CSHRAP Data types 2"/>
          <p:cNvPicPr/>
          <p:nvPr/>
        </p:nvPicPr>
        <p:blipFill>
          <a:blip r:embed="rId2">
            <a:extLst>
              <a:ext uri="{28A0092B-C50C-407E-A947-70E740481C1C}">
                <a14:useLocalDpi xmlns:a14="http://schemas.microsoft.com/office/drawing/2010/main" xmlns="" val="0"/>
              </a:ext>
            </a:extLst>
          </a:blip>
          <a:srcRect/>
          <a:stretch>
            <a:fillRect/>
          </a:stretch>
        </p:blipFill>
        <p:spPr bwMode="auto">
          <a:xfrm>
            <a:off x="2339752" y="4437112"/>
            <a:ext cx="3923665" cy="1105535"/>
          </a:xfrm>
          <a:prstGeom prst="rect">
            <a:avLst/>
          </a:prstGeom>
          <a:noFill/>
          <a:ln>
            <a:noFill/>
          </a:ln>
        </p:spPr>
      </p:pic>
    </p:spTree>
    <p:extLst>
      <p:ext uri="{BB962C8B-B14F-4D97-AF65-F5344CB8AC3E}">
        <p14:creationId xmlns:p14="http://schemas.microsoft.com/office/powerpoint/2010/main" xmlns="" val="40559266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913" y="44624"/>
            <a:ext cx="3753015" cy="523220"/>
          </a:xfrm>
          <a:prstGeom prst="rect">
            <a:avLst/>
          </a:prstGeom>
        </p:spPr>
        <p:txBody>
          <a:bodyPr wrap="none">
            <a:spAutoFit/>
          </a:bodyPr>
          <a:lstStyle/>
          <a:p>
            <a:r>
              <a:rPr lang="en-IN" sz="2800" b="1" dirty="0"/>
              <a:t>Symbols used in pointer</a:t>
            </a:r>
          </a:p>
        </p:txBody>
      </p:sp>
      <p:graphicFrame>
        <p:nvGraphicFramePr>
          <p:cNvPr id="3" name="Table 2"/>
          <p:cNvGraphicFramePr>
            <a:graphicFrameLocks noGrp="1"/>
          </p:cNvGraphicFramePr>
          <p:nvPr>
            <p:extLst>
              <p:ext uri="{D42A27DB-BD31-4B8C-83A1-F6EECF244321}">
                <p14:modId xmlns:p14="http://schemas.microsoft.com/office/powerpoint/2010/main" xmlns="" val="1019242533"/>
              </p:ext>
            </p:extLst>
          </p:nvPr>
        </p:nvGraphicFramePr>
        <p:xfrm>
          <a:off x="158824" y="647848"/>
          <a:ext cx="8229600" cy="2349104"/>
        </p:xfrm>
        <a:graphic>
          <a:graphicData uri="http://schemas.openxmlformats.org/drawingml/2006/table">
            <a:tbl>
              <a:tblPr firstRow="1" firstCol="1" bandRow="1">
                <a:tableStyleId>{5C22544A-7EE6-4342-B048-85BDC9FD1C3A}</a:tableStyleId>
              </a:tblPr>
              <a:tblGrid>
                <a:gridCol w="2743200"/>
                <a:gridCol w="2743200"/>
                <a:gridCol w="2743200"/>
              </a:tblGrid>
              <a:tr h="418496">
                <a:tc>
                  <a:txBody>
                    <a:bodyPr/>
                    <a:lstStyle/>
                    <a:p>
                      <a:pPr>
                        <a:lnSpc>
                          <a:spcPct val="115000"/>
                        </a:lnSpc>
                        <a:spcAft>
                          <a:spcPts val="1000"/>
                        </a:spcAft>
                      </a:pPr>
                      <a:r>
                        <a:rPr lang="en-IN" sz="2200" dirty="0">
                          <a:effectLst/>
                        </a:rPr>
                        <a:t>Symbol</a:t>
                      </a:r>
                      <a:endParaRPr lang="en-IN" sz="2200" dirty="0">
                        <a:effectLst/>
                        <a:latin typeface="Calibri"/>
                        <a:ea typeface="Calibri"/>
                        <a:cs typeface="Times New Roman"/>
                      </a:endParaRPr>
                    </a:p>
                  </a:txBody>
                  <a:tcPr marL="104799" marR="104799" marT="104799" marB="104799"/>
                </a:tc>
                <a:tc>
                  <a:txBody>
                    <a:bodyPr/>
                    <a:lstStyle/>
                    <a:p>
                      <a:pPr>
                        <a:lnSpc>
                          <a:spcPct val="115000"/>
                        </a:lnSpc>
                        <a:spcAft>
                          <a:spcPts val="1000"/>
                        </a:spcAft>
                      </a:pPr>
                      <a:r>
                        <a:rPr lang="en-IN" sz="2200" dirty="0">
                          <a:effectLst/>
                        </a:rPr>
                        <a:t>Name</a:t>
                      </a:r>
                      <a:endParaRPr lang="en-IN" sz="2200" dirty="0">
                        <a:effectLst/>
                        <a:latin typeface="Calibri"/>
                        <a:ea typeface="Calibri"/>
                        <a:cs typeface="Times New Roman"/>
                      </a:endParaRPr>
                    </a:p>
                  </a:txBody>
                  <a:tcPr marL="104799" marR="104799" marT="104799" marB="104799"/>
                </a:tc>
                <a:tc>
                  <a:txBody>
                    <a:bodyPr/>
                    <a:lstStyle/>
                    <a:p>
                      <a:pPr>
                        <a:lnSpc>
                          <a:spcPct val="115000"/>
                        </a:lnSpc>
                        <a:spcAft>
                          <a:spcPts val="1000"/>
                        </a:spcAft>
                      </a:pPr>
                      <a:r>
                        <a:rPr lang="en-IN" sz="2200">
                          <a:effectLst/>
                        </a:rPr>
                        <a:t>Description</a:t>
                      </a:r>
                      <a:endParaRPr lang="en-IN" sz="2200">
                        <a:effectLst/>
                        <a:latin typeface="Calibri"/>
                        <a:ea typeface="Calibri"/>
                        <a:cs typeface="Times New Roman"/>
                      </a:endParaRPr>
                    </a:p>
                  </a:txBody>
                  <a:tcPr marL="104799" marR="104799" marT="104799" marB="104799"/>
                </a:tc>
              </a:tr>
              <a:tr h="316492">
                <a:tc>
                  <a:txBody>
                    <a:bodyPr/>
                    <a:lstStyle/>
                    <a:p>
                      <a:pPr algn="just">
                        <a:lnSpc>
                          <a:spcPct val="115000"/>
                        </a:lnSpc>
                        <a:spcAft>
                          <a:spcPts val="1000"/>
                        </a:spcAft>
                      </a:pPr>
                      <a:r>
                        <a:rPr lang="en-IN" sz="2200">
                          <a:effectLst/>
                        </a:rPr>
                        <a:t>&amp; (ampersand sign)</a:t>
                      </a:r>
                      <a:endParaRPr lang="en-IN" sz="220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200" dirty="0">
                          <a:effectLst/>
                        </a:rPr>
                        <a:t>Address operator</a:t>
                      </a:r>
                      <a:endParaRPr lang="en-IN" sz="2200" dirty="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200">
                          <a:effectLst/>
                        </a:rPr>
                        <a:t>Determine the address of a variable.</a:t>
                      </a:r>
                      <a:endParaRPr lang="en-IN" sz="2200">
                        <a:effectLst/>
                        <a:latin typeface="Calibri"/>
                        <a:ea typeface="Calibri"/>
                        <a:cs typeface="Times New Roman"/>
                      </a:endParaRPr>
                    </a:p>
                  </a:txBody>
                  <a:tcPr marL="69866" marR="69866" marT="69866" marB="69866"/>
                </a:tc>
              </a:tr>
              <a:tr h="316492">
                <a:tc>
                  <a:txBody>
                    <a:bodyPr/>
                    <a:lstStyle/>
                    <a:p>
                      <a:pPr algn="just">
                        <a:lnSpc>
                          <a:spcPct val="115000"/>
                        </a:lnSpc>
                        <a:spcAft>
                          <a:spcPts val="1000"/>
                        </a:spcAft>
                      </a:pPr>
                      <a:r>
                        <a:rPr lang="en-IN" sz="2200">
                          <a:effectLst/>
                        </a:rPr>
                        <a:t>* (asterisk sign)</a:t>
                      </a:r>
                      <a:endParaRPr lang="en-IN" sz="220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200">
                          <a:effectLst/>
                        </a:rPr>
                        <a:t>Indirection operator</a:t>
                      </a:r>
                      <a:endParaRPr lang="en-IN" sz="220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200" dirty="0">
                          <a:effectLst/>
                        </a:rPr>
                        <a:t>Access the value of an address.</a:t>
                      </a:r>
                      <a:endParaRPr lang="en-IN" sz="2200" dirty="0">
                        <a:effectLst/>
                        <a:latin typeface="Calibri"/>
                        <a:ea typeface="Calibri"/>
                        <a:cs typeface="Times New Roman"/>
                      </a:endParaRPr>
                    </a:p>
                  </a:txBody>
                  <a:tcPr marL="69866" marR="69866" marT="69866" marB="69866"/>
                </a:tc>
              </a:tr>
            </a:tbl>
          </a:graphicData>
        </a:graphic>
      </p:graphicFrame>
      <p:sp>
        <p:nvSpPr>
          <p:cNvPr id="4" name="Rectangle 3"/>
          <p:cNvSpPr/>
          <p:nvPr/>
        </p:nvSpPr>
        <p:spPr>
          <a:xfrm>
            <a:off x="183149" y="3244334"/>
            <a:ext cx="3020699" cy="523220"/>
          </a:xfrm>
          <a:prstGeom prst="rect">
            <a:avLst/>
          </a:prstGeom>
        </p:spPr>
        <p:txBody>
          <a:bodyPr wrap="none">
            <a:spAutoFit/>
          </a:bodyPr>
          <a:lstStyle/>
          <a:p>
            <a:r>
              <a:rPr lang="en-IN" sz="2800" b="1" dirty="0"/>
              <a:t>Declaring a pointer</a:t>
            </a:r>
          </a:p>
        </p:txBody>
      </p:sp>
      <p:sp>
        <p:nvSpPr>
          <p:cNvPr id="5" name="Rectangle 4"/>
          <p:cNvSpPr/>
          <p:nvPr/>
        </p:nvSpPr>
        <p:spPr>
          <a:xfrm>
            <a:off x="183149" y="3977188"/>
            <a:ext cx="8277283" cy="1107996"/>
          </a:xfrm>
          <a:prstGeom prst="rect">
            <a:avLst/>
          </a:prstGeom>
        </p:spPr>
        <p:txBody>
          <a:bodyPr wrap="square">
            <a:spAutoFit/>
          </a:bodyPr>
          <a:lstStyle/>
          <a:p>
            <a:r>
              <a:rPr lang="en-IN" sz="2200" dirty="0"/>
              <a:t>The pointer in C# language can be declared using * (asterisk symbol).</a:t>
            </a:r>
          </a:p>
          <a:p>
            <a:pPr lvl="0"/>
            <a:r>
              <a:rPr lang="en-IN" sz="2200" b="1" dirty="0" err="1"/>
              <a:t>int</a:t>
            </a:r>
            <a:r>
              <a:rPr lang="en-IN" sz="2200" dirty="0"/>
              <a:t> * a;  //pointer to </a:t>
            </a:r>
            <a:r>
              <a:rPr lang="en-IN" sz="2200" dirty="0" err="1"/>
              <a:t>int</a:t>
            </a:r>
            <a:r>
              <a:rPr lang="en-IN" sz="2200" dirty="0"/>
              <a:t>      </a:t>
            </a:r>
          </a:p>
          <a:p>
            <a:pPr lvl="0"/>
            <a:r>
              <a:rPr lang="en-IN" sz="2200" b="1" dirty="0"/>
              <a:t>char</a:t>
            </a:r>
            <a:r>
              <a:rPr lang="en-IN" sz="2200" dirty="0"/>
              <a:t> * c; //pointer to char  </a:t>
            </a:r>
          </a:p>
        </p:txBody>
      </p:sp>
    </p:spTree>
    <p:extLst>
      <p:ext uri="{BB962C8B-B14F-4D97-AF65-F5344CB8AC3E}">
        <p14:creationId xmlns:p14="http://schemas.microsoft.com/office/powerpoint/2010/main" xmlns="" val="4055926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9803" y="169476"/>
            <a:ext cx="2077941" cy="523220"/>
          </a:xfrm>
          <a:prstGeom prst="rect">
            <a:avLst/>
          </a:prstGeom>
        </p:spPr>
        <p:txBody>
          <a:bodyPr wrap="none">
            <a:spAutoFit/>
          </a:bodyPr>
          <a:lstStyle/>
          <a:p>
            <a:r>
              <a:rPr lang="en-IN" sz="2800" b="1" dirty="0"/>
              <a:t>C# operators</a:t>
            </a:r>
          </a:p>
        </p:txBody>
      </p:sp>
      <p:sp>
        <p:nvSpPr>
          <p:cNvPr id="3" name="Rectangle 2"/>
          <p:cNvSpPr/>
          <p:nvPr/>
        </p:nvSpPr>
        <p:spPr>
          <a:xfrm>
            <a:off x="35496" y="692696"/>
            <a:ext cx="8774685" cy="4154984"/>
          </a:xfrm>
          <a:prstGeom prst="rect">
            <a:avLst/>
          </a:prstGeom>
        </p:spPr>
        <p:txBody>
          <a:bodyPr wrap="square">
            <a:spAutoFit/>
          </a:bodyPr>
          <a:lstStyle/>
          <a:p>
            <a:pPr marL="285750" indent="-285750">
              <a:buFont typeface="Arial" pitchFamily="34" charset="0"/>
              <a:buChar char="•"/>
            </a:pPr>
            <a:r>
              <a:rPr lang="en-IN" sz="2200" dirty="0"/>
              <a:t>An operator is simply a symbol that is used to perform operations. There can be many types of operations like arithmetic, logical, bitwise etc.</a:t>
            </a:r>
          </a:p>
          <a:p>
            <a:pPr marL="285750" indent="-285750">
              <a:buFont typeface="Arial" pitchFamily="34" charset="0"/>
              <a:buChar char="•"/>
            </a:pPr>
            <a:r>
              <a:rPr lang="en-IN" sz="2200" dirty="0"/>
              <a:t>There are following types of operators to perform different types of operations in C# language.</a:t>
            </a:r>
          </a:p>
          <a:p>
            <a:pPr marL="285750" lvl="0" indent="-285750">
              <a:buFont typeface="Arial" pitchFamily="34" charset="0"/>
              <a:buChar char="•"/>
            </a:pPr>
            <a:r>
              <a:rPr lang="en-IN" sz="2200" dirty="0"/>
              <a:t>Arithmetic Operators</a:t>
            </a:r>
          </a:p>
          <a:p>
            <a:pPr marL="285750" lvl="0" indent="-285750">
              <a:buFont typeface="Arial" pitchFamily="34" charset="0"/>
              <a:buChar char="•"/>
            </a:pPr>
            <a:r>
              <a:rPr lang="en-IN" sz="2200" dirty="0"/>
              <a:t>Relational Operators</a:t>
            </a:r>
          </a:p>
          <a:p>
            <a:pPr marL="285750" lvl="0" indent="-285750">
              <a:buFont typeface="Arial" pitchFamily="34" charset="0"/>
              <a:buChar char="•"/>
            </a:pPr>
            <a:r>
              <a:rPr lang="en-IN" sz="2200" dirty="0"/>
              <a:t>Logical Operators</a:t>
            </a:r>
          </a:p>
          <a:p>
            <a:pPr marL="285750" lvl="0" indent="-285750">
              <a:buFont typeface="Arial" pitchFamily="34" charset="0"/>
              <a:buChar char="•"/>
            </a:pPr>
            <a:r>
              <a:rPr lang="en-IN" sz="2200" dirty="0"/>
              <a:t>Bitwise Operators</a:t>
            </a:r>
          </a:p>
          <a:p>
            <a:pPr marL="285750" lvl="0" indent="-285750">
              <a:buFont typeface="Arial" pitchFamily="34" charset="0"/>
              <a:buChar char="•"/>
            </a:pPr>
            <a:r>
              <a:rPr lang="en-IN" sz="2200" dirty="0"/>
              <a:t>Assignment Operators</a:t>
            </a:r>
          </a:p>
          <a:p>
            <a:pPr marL="285750" lvl="0" indent="-285750">
              <a:buFont typeface="Arial" pitchFamily="34" charset="0"/>
              <a:buChar char="•"/>
            </a:pPr>
            <a:r>
              <a:rPr lang="en-IN" sz="2200" dirty="0"/>
              <a:t>Unary Operators</a:t>
            </a:r>
          </a:p>
          <a:p>
            <a:pPr marL="285750" lvl="0" indent="-285750">
              <a:buFont typeface="Arial" pitchFamily="34" charset="0"/>
              <a:buChar char="•"/>
            </a:pPr>
            <a:r>
              <a:rPr lang="en-IN" sz="2200" dirty="0"/>
              <a:t>Ternary Operators</a:t>
            </a:r>
          </a:p>
          <a:p>
            <a:pPr marL="285750" lvl="0" indent="-285750">
              <a:buFont typeface="Arial" pitchFamily="34" charset="0"/>
              <a:buChar char="•"/>
            </a:pPr>
            <a:r>
              <a:rPr lang="en-IN" sz="2200" dirty="0" err="1"/>
              <a:t>Misc</a:t>
            </a:r>
            <a:r>
              <a:rPr lang="en-IN" sz="2200" dirty="0"/>
              <a:t> Operators</a:t>
            </a:r>
          </a:p>
        </p:txBody>
      </p:sp>
    </p:spTree>
    <p:extLst>
      <p:ext uri="{BB962C8B-B14F-4D97-AF65-F5344CB8AC3E}">
        <p14:creationId xmlns:p14="http://schemas.microsoft.com/office/powerpoint/2010/main" xmlns="" val="4055926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ARP Operators 1"/>
          <p:cNvPicPr/>
          <p:nvPr/>
        </p:nvPicPr>
        <p:blipFill>
          <a:blip r:embed="rId2">
            <a:extLst>
              <a:ext uri="{28A0092B-C50C-407E-A947-70E740481C1C}">
                <a14:useLocalDpi xmlns:a14="http://schemas.microsoft.com/office/drawing/2010/main" xmlns="" val="0"/>
              </a:ext>
            </a:extLst>
          </a:blip>
          <a:srcRect/>
          <a:stretch>
            <a:fillRect/>
          </a:stretch>
        </p:blipFill>
        <p:spPr bwMode="auto">
          <a:xfrm>
            <a:off x="251520" y="188640"/>
            <a:ext cx="8712968" cy="4936127"/>
          </a:xfrm>
          <a:prstGeom prst="rect">
            <a:avLst/>
          </a:prstGeom>
          <a:noFill/>
          <a:ln>
            <a:noFill/>
          </a:ln>
        </p:spPr>
      </p:pic>
    </p:spTree>
    <p:extLst>
      <p:ext uri="{BB962C8B-B14F-4D97-AF65-F5344CB8AC3E}">
        <p14:creationId xmlns:p14="http://schemas.microsoft.com/office/powerpoint/2010/main" xmlns="" val="4055926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823" y="25460"/>
            <a:ext cx="4685193" cy="523220"/>
          </a:xfrm>
          <a:prstGeom prst="rect">
            <a:avLst/>
          </a:prstGeom>
        </p:spPr>
        <p:txBody>
          <a:bodyPr wrap="none">
            <a:spAutoFit/>
          </a:bodyPr>
          <a:lstStyle/>
          <a:p>
            <a:r>
              <a:rPr lang="en-IN" sz="2800" b="1" dirty="0"/>
              <a:t>Precedence of Operators in C#</a:t>
            </a:r>
            <a:endParaRPr lang="en-IN" sz="2800" dirty="0"/>
          </a:p>
        </p:txBody>
      </p:sp>
      <p:sp>
        <p:nvSpPr>
          <p:cNvPr id="3" name="Rectangle 2"/>
          <p:cNvSpPr/>
          <p:nvPr/>
        </p:nvSpPr>
        <p:spPr>
          <a:xfrm>
            <a:off x="107504" y="620688"/>
            <a:ext cx="8856984" cy="1107996"/>
          </a:xfrm>
          <a:prstGeom prst="rect">
            <a:avLst/>
          </a:prstGeom>
        </p:spPr>
        <p:txBody>
          <a:bodyPr wrap="square">
            <a:spAutoFit/>
          </a:bodyPr>
          <a:lstStyle/>
          <a:p>
            <a:r>
              <a:rPr lang="en-IN" sz="2200" dirty="0"/>
              <a:t>The precedence of operator specifies that which operator will be evaluated first and next. The associativity specifies the operators direction to be evaluated, it may be left to right or right to left.</a:t>
            </a:r>
          </a:p>
        </p:txBody>
      </p:sp>
      <p:sp>
        <p:nvSpPr>
          <p:cNvPr id="4" name="Rectangle 3"/>
          <p:cNvSpPr/>
          <p:nvPr/>
        </p:nvSpPr>
        <p:spPr>
          <a:xfrm>
            <a:off x="107504" y="1700808"/>
            <a:ext cx="8856984" cy="1785104"/>
          </a:xfrm>
          <a:prstGeom prst="rect">
            <a:avLst/>
          </a:prstGeom>
        </p:spPr>
        <p:txBody>
          <a:bodyPr wrap="square">
            <a:spAutoFit/>
          </a:bodyPr>
          <a:lstStyle/>
          <a:p>
            <a:r>
              <a:rPr lang="en-IN" sz="2200" dirty="0"/>
              <a:t>Let's understand the precedence by the example given below:</a:t>
            </a:r>
          </a:p>
          <a:p>
            <a:pPr lvl="0"/>
            <a:r>
              <a:rPr lang="en-IN" sz="2200" b="1" dirty="0" err="1"/>
              <a:t>int</a:t>
            </a:r>
            <a:r>
              <a:rPr lang="en-IN" sz="2200" dirty="0"/>
              <a:t> data= 10+ 5*5  </a:t>
            </a:r>
          </a:p>
          <a:p>
            <a:r>
              <a:rPr lang="en-IN" sz="2200" dirty="0"/>
              <a:t>The "data" variable will contain 35 because * (multiplicative operator) is evaluated before + (additive operator).</a:t>
            </a:r>
          </a:p>
          <a:p>
            <a:r>
              <a:rPr lang="en-IN" sz="2200" dirty="0"/>
              <a:t>The precedence and associativity of C# operators is given below:</a:t>
            </a:r>
          </a:p>
        </p:txBody>
      </p:sp>
    </p:spTree>
    <p:extLst>
      <p:ext uri="{BB962C8B-B14F-4D97-AF65-F5344CB8AC3E}">
        <p14:creationId xmlns:p14="http://schemas.microsoft.com/office/powerpoint/2010/main" xmlns="" val="40559266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1473760246"/>
              </p:ext>
            </p:extLst>
          </p:nvPr>
        </p:nvGraphicFramePr>
        <p:xfrm>
          <a:off x="1187624" y="44624"/>
          <a:ext cx="6480720" cy="6423086"/>
        </p:xfrm>
        <a:graphic>
          <a:graphicData uri="http://schemas.openxmlformats.org/drawingml/2006/table">
            <a:tbl>
              <a:tblPr firstRow="1" firstCol="1" bandRow="1">
                <a:tableStyleId>{5C22544A-7EE6-4342-B048-85BDC9FD1C3A}</a:tableStyleId>
              </a:tblPr>
              <a:tblGrid>
                <a:gridCol w="2160240"/>
                <a:gridCol w="2160240"/>
                <a:gridCol w="2160240"/>
              </a:tblGrid>
              <a:tr h="1266113">
                <a:tc>
                  <a:txBody>
                    <a:bodyPr/>
                    <a:lstStyle/>
                    <a:p>
                      <a:pPr>
                        <a:lnSpc>
                          <a:spcPct val="115000"/>
                        </a:lnSpc>
                        <a:spcAft>
                          <a:spcPts val="1000"/>
                        </a:spcAft>
                      </a:pPr>
                      <a:r>
                        <a:rPr lang="en-IN" sz="2000" dirty="0">
                          <a:effectLst/>
                        </a:rPr>
                        <a:t>Category (By Precedence)</a:t>
                      </a:r>
                      <a:endParaRPr lang="en-IN" sz="2000" dirty="0">
                        <a:effectLst/>
                        <a:latin typeface="Calibri"/>
                        <a:ea typeface="Calibri"/>
                        <a:cs typeface="Times New Roman"/>
                      </a:endParaRPr>
                    </a:p>
                  </a:txBody>
                  <a:tcPr marL="93878" marR="93878" marT="93878" marB="93878"/>
                </a:tc>
                <a:tc>
                  <a:txBody>
                    <a:bodyPr/>
                    <a:lstStyle/>
                    <a:p>
                      <a:pPr>
                        <a:lnSpc>
                          <a:spcPct val="115000"/>
                        </a:lnSpc>
                        <a:spcAft>
                          <a:spcPts val="1000"/>
                        </a:spcAft>
                      </a:pPr>
                      <a:r>
                        <a:rPr lang="en-IN" sz="2000">
                          <a:effectLst/>
                        </a:rPr>
                        <a:t>Operator(s)</a:t>
                      </a:r>
                      <a:endParaRPr lang="en-IN" sz="2000">
                        <a:effectLst/>
                        <a:latin typeface="Calibri"/>
                        <a:ea typeface="Calibri"/>
                        <a:cs typeface="Times New Roman"/>
                      </a:endParaRPr>
                    </a:p>
                  </a:txBody>
                  <a:tcPr marL="93878" marR="93878" marT="93878" marB="93878"/>
                </a:tc>
                <a:tc>
                  <a:txBody>
                    <a:bodyPr/>
                    <a:lstStyle/>
                    <a:p>
                      <a:pPr>
                        <a:lnSpc>
                          <a:spcPct val="115000"/>
                        </a:lnSpc>
                        <a:spcAft>
                          <a:spcPts val="1000"/>
                        </a:spcAft>
                      </a:pPr>
                      <a:r>
                        <a:rPr lang="en-IN" sz="2000">
                          <a:effectLst/>
                        </a:rPr>
                        <a:t>Associativity</a:t>
                      </a:r>
                      <a:endParaRPr lang="en-IN" sz="2000">
                        <a:effectLst/>
                        <a:latin typeface="Calibri"/>
                        <a:ea typeface="Calibri"/>
                        <a:cs typeface="Times New Roman"/>
                      </a:endParaRPr>
                    </a:p>
                  </a:txBody>
                  <a:tcPr marL="93878" marR="93878" marT="93878" marB="93878"/>
                </a:tc>
              </a:tr>
              <a:tr h="1174845">
                <a:tc>
                  <a:txBody>
                    <a:bodyPr/>
                    <a:lstStyle/>
                    <a:p>
                      <a:pPr algn="just">
                        <a:lnSpc>
                          <a:spcPct val="115000"/>
                        </a:lnSpc>
                        <a:spcAft>
                          <a:spcPts val="1000"/>
                        </a:spcAft>
                      </a:pPr>
                      <a:r>
                        <a:rPr lang="en-IN" sz="2000" dirty="0">
                          <a:effectLst/>
                        </a:rPr>
                        <a:t>Unary</a:t>
                      </a:r>
                      <a:endParaRPr lang="en-IN" sz="2000" dirty="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a:effectLst/>
                        </a:rPr>
                        <a:t>+ - ! ~ ++ -- (type)* &amp; sizeof</a:t>
                      </a:r>
                      <a:endParaRPr lang="en-IN" sz="200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a:effectLst/>
                        </a:rPr>
                        <a:t>Right to Left</a:t>
                      </a:r>
                      <a:endParaRPr lang="en-IN" sz="2000">
                        <a:effectLst/>
                        <a:latin typeface="Calibri"/>
                        <a:ea typeface="Calibri"/>
                        <a:cs typeface="Times New Roman"/>
                      </a:endParaRPr>
                    </a:p>
                  </a:txBody>
                  <a:tcPr marL="62585" marR="62585" marT="62585" marB="62585"/>
                </a:tc>
              </a:tr>
              <a:tr h="663688">
                <a:tc>
                  <a:txBody>
                    <a:bodyPr/>
                    <a:lstStyle/>
                    <a:p>
                      <a:pPr algn="just">
                        <a:lnSpc>
                          <a:spcPct val="115000"/>
                        </a:lnSpc>
                        <a:spcAft>
                          <a:spcPts val="1000"/>
                        </a:spcAft>
                      </a:pPr>
                      <a:r>
                        <a:rPr lang="en-IN" sz="2000" dirty="0">
                          <a:effectLst/>
                        </a:rPr>
                        <a:t>Additive</a:t>
                      </a:r>
                      <a:endParaRPr lang="en-IN" sz="2000" dirty="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a:effectLst/>
                        </a:rPr>
                        <a:t>+ -</a:t>
                      </a:r>
                      <a:endParaRPr lang="en-IN" sz="200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a:effectLst/>
                        </a:rPr>
                        <a:t>Left to Right</a:t>
                      </a:r>
                      <a:endParaRPr lang="en-IN" sz="2000">
                        <a:effectLst/>
                        <a:latin typeface="Calibri"/>
                        <a:ea typeface="Calibri"/>
                        <a:cs typeface="Times New Roman"/>
                      </a:endParaRPr>
                    </a:p>
                  </a:txBody>
                  <a:tcPr marL="62585" marR="62585" marT="62585" marB="62585"/>
                </a:tc>
              </a:tr>
              <a:tr h="663688">
                <a:tc>
                  <a:txBody>
                    <a:bodyPr/>
                    <a:lstStyle/>
                    <a:p>
                      <a:pPr algn="just">
                        <a:lnSpc>
                          <a:spcPct val="115000"/>
                        </a:lnSpc>
                        <a:spcAft>
                          <a:spcPts val="1000"/>
                        </a:spcAft>
                      </a:pPr>
                      <a:r>
                        <a:rPr lang="en-IN" sz="2000" dirty="0">
                          <a:effectLst/>
                        </a:rPr>
                        <a:t>Multiplicative</a:t>
                      </a:r>
                      <a:endParaRPr lang="en-IN" sz="2000" dirty="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dirty="0">
                          <a:effectLst/>
                        </a:rPr>
                        <a:t>% / *</a:t>
                      </a:r>
                      <a:endParaRPr lang="en-IN" sz="2000" dirty="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a:effectLst/>
                        </a:rPr>
                        <a:t>Left to Right</a:t>
                      </a:r>
                      <a:endParaRPr lang="en-IN" sz="2000">
                        <a:effectLst/>
                        <a:latin typeface="Calibri"/>
                        <a:ea typeface="Calibri"/>
                        <a:cs typeface="Times New Roman"/>
                      </a:endParaRPr>
                    </a:p>
                  </a:txBody>
                  <a:tcPr marL="62585" marR="62585" marT="62585" marB="62585"/>
                </a:tc>
              </a:tr>
              <a:tr h="663688">
                <a:tc>
                  <a:txBody>
                    <a:bodyPr/>
                    <a:lstStyle/>
                    <a:p>
                      <a:pPr algn="just">
                        <a:lnSpc>
                          <a:spcPct val="115000"/>
                        </a:lnSpc>
                        <a:spcAft>
                          <a:spcPts val="1000"/>
                        </a:spcAft>
                      </a:pPr>
                      <a:r>
                        <a:rPr lang="en-IN" sz="2000">
                          <a:effectLst/>
                        </a:rPr>
                        <a:t>Relational</a:t>
                      </a:r>
                      <a:endParaRPr lang="en-IN" sz="200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dirty="0">
                          <a:effectLst/>
                        </a:rPr>
                        <a:t>&lt; &gt; &lt;= &gt;=</a:t>
                      </a:r>
                      <a:endParaRPr lang="en-IN" sz="2000" dirty="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a:effectLst/>
                        </a:rPr>
                        <a:t>Left to Right</a:t>
                      </a:r>
                      <a:endParaRPr lang="en-IN" sz="2000">
                        <a:effectLst/>
                        <a:latin typeface="Calibri"/>
                        <a:ea typeface="Calibri"/>
                        <a:cs typeface="Times New Roman"/>
                      </a:endParaRPr>
                    </a:p>
                  </a:txBody>
                  <a:tcPr marL="62585" marR="62585" marT="62585" marB="62585"/>
                </a:tc>
              </a:tr>
              <a:tr h="663688">
                <a:tc>
                  <a:txBody>
                    <a:bodyPr/>
                    <a:lstStyle/>
                    <a:p>
                      <a:pPr algn="just">
                        <a:lnSpc>
                          <a:spcPct val="115000"/>
                        </a:lnSpc>
                        <a:spcAft>
                          <a:spcPts val="1000"/>
                        </a:spcAft>
                      </a:pPr>
                      <a:r>
                        <a:rPr lang="en-IN" sz="2000">
                          <a:effectLst/>
                        </a:rPr>
                        <a:t>Shift</a:t>
                      </a:r>
                      <a:endParaRPr lang="en-IN" sz="200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dirty="0">
                          <a:effectLst/>
                        </a:rPr>
                        <a:t>&lt;&lt; &gt;&gt;</a:t>
                      </a:r>
                      <a:endParaRPr lang="en-IN" sz="2000" dirty="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a:effectLst/>
                        </a:rPr>
                        <a:t>Left to Right</a:t>
                      </a:r>
                      <a:endParaRPr lang="en-IN" sz="2000">
                        <a:effectLst/>
                        <a:latin typeface="Calibri"/>
                        <a:ea typeface="Calibri"/>
                        <a:cs typeface="Times New Roman"/>
                      </a:endParaRPr>
                    </a:p>
                  </a:txBody>
                  <a:tcPr marL="62585" marR="62585" marT="62585" marB="62585"/>
                </a:tc>
              </a:tr>
              <a:tr h="663688">
                <a:tc>
                  <a:txBody>
                    <a:bodyPr/>
                    <a:lstStyle/>
                    <a:p>
                      <a:pPr algn="just">
                        <a:lnSpc>
                          <a:spcPct val="115000"/>
                        </a:lnSpc>
                        <a:spcAft>
                          <a:spcPts val="1000"/>
                        </a:spcAft>
                      </a:pPr>
                      <a:r>
                        <a:rPr lang="en-IN" sz="2000">
                          <a:effectLst/>
                        </a:rPr>
                        <a:t>Equality</a:t>
                      </a:r>
                      <a:endParaRPr lang="en-IN" sz="200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a:effectLst/>
                        </a:rPr>
                        <a:t>== !=</a:t>
                      </a:r>
                      <a:endParaRPr lang="en-IN" sz="200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a:effectLst/>
                        </a:rPr>
                        <a:t>Right to Left</a:t>
                      </a:r>
                      <a:endParaRPr lang="en-IN" sz="2000">
                        <a:effectLst/>
                        <a:latin typeface="Calibri"/>
                        <a:ea typeface="Calibri"/>
                        <a:cs typeface="Times New Roman"/>
                      </a:endParaRPr>
                    </a:p>
                  </a:txBody>
                  <a:tcPr marL="62585" marR="62585" marT="62585" marB="62585"/>
                </a:tc>
              </a:tr>
              <a:tr h="663688">
                <a:tc>
                  <a:txBody>
                    <a:bodyPr/>
                    <a:lstStyle/>
                    <a:p>
                      <a:pPr algn="just">
                        <a:lnSpc>
                          <a:spcPct val="115000"/>
                        </a:lnSpc>
                        <a:spcAft>
                          <a:spcPts val="1000"/>
                        </a:spcAft>
                      </a:pPr>
                      <a:r>
                        <a:rPr lang="en-IN" sz="2000">
                          <a:effectLst/>
                        </a:rPr>
                        <a:t>Logical AND</a:t>
                      </a:r>
                      <a:endParaRPr lang="en-IN" sz="200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dirty="0">
                          <a:effectLst/>
                        </a:rPr>
                        <a:t>&amp;</a:t>
                      </a:r>
                      <a:endParaRPr lang="en-IN" sz="2000" dirty="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dirty="0">
                          <a:effectLst/>
                        </a:rPr>
                        <a:t>Left to Right</a:t>
                      </a:r>
                      <a:endParaRPr lang="en-IN" sz="2000" dirty="0">
                        <a:effectLst/>
                        <a:latin typeface="Calibri"/>
                        <a:ea typeface="Calibri"/>
                        <a:cs typeface="Times New Roman"/>
                      </a:endParaRPr>
                    </a:p>
                  </a:txBody>
                  <a:tcPr marL="62585" marR="62585" marT="62585" marB="62585"/>
                </a:tc>
              </a:tr>
            </a:tbl>
          </a:graphicData>
        </a:graphic>
      </p:graphicFrame>
    </p:spTree>
    <p:extLst>
      <p:ext uri="{BB962C8B-B14F-4D97-AF65-F5344CB8AC3E}">
        <p14:creationId xmlns:p14="http://schemas.microsoft.com/office/powerpoint/2010/main" xmlns="" val="4055926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4281806910"/>
              </p:ext>
            </p:extLst>
          </p:nvPr>
        </p:nvGraphicFramePr>
        <p:xfrm>
          <a:off x="1187624" y="116632"/>
          <a:ext cx="6480720" cy="6179287"/>
        </p:xfrm>
        <a:graphic>
          <a:graphicData uri="http://schemas.openxmlformats.org/drawingml/2006/table">
            <a:tbl>
              <a:tblPr firstRow="1" firstCol="1" bandRow="1">
                <a:tableStyleId>{5C22544A-7EE6-4342-B048-85BDC9FD1C3A}</a:tableStyleId>
              </a:tblPr>
              <a:tblGrid>
                <a:gridCol w="2160240"/>
                <a:gridCol w="2160240"/>
                <a:gridCol w="2160240"/>
              </a:tblGrid>
              <a:tr h="663688">
                <a:tc>
                  <a:txBody>
                    <a:bodyPr/>
                    <a:lstStyle/>
                    <a:p>
                      <a:pPr algn="just">
                        <a:lnSpc>
                          <a:spcPct val="115000"/>
                        </a:lnSpc>
                        <a:spcAft>
                          <a:spcPts val="1000"/>
                        </a:spcAft>
                      </a:pPr>
                      <a:r>
                        <a:rPr lang="en-IN" sz="2000" dirty="0">
                          <a:effectLst/>
                        </a:rPr>
                        <a:t>Logical OR</a:t>
                      </a:r>
                      <a:endParaRPr lang="en-IN" sz="2000" dirty="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dirty="0">
                          <a:effectLst/>
                        </a:rPr>
                        <a:t>|</a:t>
                      </a:r>
                      <a:endParaRPr lang="en-IN" sz="2000" dirty="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a:effectLst/>
                        </a:rPr>
                        <a:t>Left to Right</a:t>
                      </a:r>
                      <a:endParaRPr lang="en-IN" sz="2000">
                        <a:effectLst/>
                        <a:latin typeface="Calibri"/>
                        <a:ea typeface="Calibri"/>
                        <a:cs typeface="Times New Roman"/>
                      </a:endParaRPr>
                    </a:p>
                  </a:txBody>
                  <a:tcPr marL="62585" marR="62585" marT="62585" marB="62585"/>
                </a:tc>
              </a:tr>
              <a:tr h="663688">
                <a:tc>
                  <a:txBody>
                    <a:bodyPr/>
                    <a:lstStyle/>
                    <a:p>
                      <a:pPr algn="just">
                        <a:lnSpc>
                          <a:spcPct val="115000"/>
                        </a:lnSpc>
                        <a:spcAft>
                          <a:spcPts val="1000"/>
                        </a:spcAft>
                      </a:pPr>
                      <a:r>
                        <a:rPr lang="en-IN" sz="2000">
                          <a:effectLst/>
                        </a:rPr>
                        <a:t>Logical XOR</a:t>
                      </a:r>
                      <a:endParaRPr lang="en-IN" sz="200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dirty="0">
                          <a:effectLst/>
                        </a:rPr>
                        <a:t>^</a:t>
                      </a:r>
                      <a:endParaRPr lang="en-IN" sz="2000" dirty="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dirty="0">
                          <a:effectLst/>
                        </a:rPr>
                        <a:t>Left to Right</a:t>
                      </a:r>
                      <a:endParaRPr lang="en-IN" sz="2000" dirty="0">
                        <a:effectLst/>
                        <a:latin typeface="Calibri"/>
                        <a:ea typeface="Calibri"/>
                        <a:cs typeface="Times New Roman"/>
                      </a:endParaRPr>
                    </a:p>
                  </a:txBody>
                  <a:tcPr marL="62585" marR="62585" marT="62585" marB="62585"/>
                </a:tc>
              </a:tr>
              <a:tr h="663688">
                <a:tc>
                  <a:txBody>
                    <a:bodyPr/>
                    <a:lstStyle/>
                    <a:p>
                      <a:pPr algn="just">
                        <a:lnSpc>
                          <a:spcPct val="115000"/>
                        </a:lnSpc>
                        <a:spcAft>
                          <a:spcPts val="1000"/>
                        </a:spcAft>
                      </a:pPr>
                      <a:r>
                        <a:rPr lang="en-IN" sz="2000">
                          <a:effectLst/>
                        </a:rPr>
                        <a:t>Conditional OR</a:t>
                      </a:r>
                      <a:endParaRPr lang="en-IN" sz="200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a:effectLst/>
                        </a:rPr>
                        <a:t>||</a:t>
                      </a:r>
                      <a:endParaRPr lang="en-IN" sz="200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dirty="0">
                          <a:effectLst/>
                        </a:rPr>
                        <a:t>Left to Right</a:t>
                      </a:r>
                      <a:endParaRPr lang="en-IN" sz="2000" dirty="0">
                        <a:effectLst/>
                        <a:latin typeface="Calibri"/>
                        <a:ea typeface="Calibri"/>
                        <a:cs typeface="Times New Roman"/>
                      </a:endParaRPr>
                    </a:p>
                  </a:txBody>
                  <a:tcPr marL="62585" marR="62585" marT="62585" marB="62585"/>
                </a:tc>
              </a:tr>
              <a:tr h="1174845">
                <a:tc>
                  <a:txBody>
                    <a:bodyPr/>
                    <a:lstStyle/>
                    <a:p>
                      <a:pPr algn="just">
                        <a:lnSpc>
                          <a:spcPct val="115000"/>
                        </a:lnSpc>
                        <a:spcAft>
                          <a:spcPts val="1000"/>
                        </a:spcAft>
                      </a:pPr>
                      <a:r>
                        <a:rPr lang="en-IN" sz="2000">
                          <a:effectLst/>
                        </a:rPr>
                        <a:t>Conditional AND</a:t>
                      </a:r>
                      <a:endParaRPr lang="en-IN" sz="200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a:effectLst/>
                        </a:rPr>
                        <a:t>&amp;&amp;</a:t>
                      </a:r>
                      <a:endParaRPr lang="en-IN" sz="200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dirty="0">
                          <a:effectLst/>
                        </a:rPr>
                        <a:t>Left to Right</a:t>
                      </a:r>
                      <a:endParaRPr lang="en-IN" sz="2000" dirty="0">
                        <a:effectLst/>
                        <a:latin typeface="Calibri"/>
                        <a:ea typeface="Calibri"/>
                        <a:cs typeface="Times New Roman"/>
                      </a:endParaRPr>
                    </a:p>
                  </a:txBody>
                  <a:tcPr marL="62585" marR="62585" marT="62585" marB="62585"/>
                </a:tc>
              </a:tr>
              <a:tr h="663688">
                <a:tc>
                  <a:txBody>
                    <a:bodyPr/>
                    <a:lstStyle/>
                    <a:p>
                      <a:pPr algn="just">
                        <a:lnSpc>
                          <a:spcPct val="115000"/>
                        </a:lnSpc>
                        <a:spcAft>
                          <a:spcPts val="1000"/>
                        </a:spcAft>
                      </a:pPr>
                      <a:r>
                        <a:rPr lang="en-IN" sz="2000">
                          <a:effectLst/>
                        </a:rPr>
                        <a:t>Null Coalescing</a:t>
                      </a:r>
                      <a:endParaRPr lang="en-IN" sz="200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a:effectLst/>
                        </a:rPr>
                        <a:t>??</a:t>
                      </a:r>
                      <a:endParaRPr lang="en-IN" sz="200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dirty="0">
                          <a:effectLst/>
                        </a:rPr>
                        <a:t>Left to Right</a:t>
                      </a:r>
                      <a:endParaRPr lang="en-IN" sz="2000" dirty="0">
                        <a:effectLst/>
                        <a:latin typeface="Calibri"/>
                        <a:ea typeface="Calibri"/>
                        <a:cs typeface="Times New Roman"/>
                      </a:endParaRPr>
                    </a:p>
                  </a:txBody>
                  <a:tcPr marL="62585" marR="62585" marT="62585" marB="62585"/>
                </a:tc>
              </a:tr>
              <a:tr h="663688">
                <a:tc>
                  <a:txBody>
                    <a:bodyPr/>
                    <a:lstStyle/>
                    <a:p>
                      <a:pPr algn="just">
                        <a:lnSpc>
                          <a:spcPct val="115000"/>
                        </a:lnSpc>
                        <a:spcAft>
                          <a:spcPts val="1000"/>
                        </a:spcAft>
                      </a:pPr>
                      <a:r>
                        <a:rPr lang="en-IN" sz="2000">
                          <a:effectLst/>
                        </a:rPr>
                        <a:t>Ternary</a:t>
                      </a:r>
                      <a:endParaRPr lang="en-IN" sz="200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dirty="0">
                          <a:effectLst/>
                        </a:rPr>
                        <a:t>?:</a:t>
                      </a:r>
                      <a:endParaRPr lang="en-IN" sz="2000" dirty="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dirty="0">
                          <a:effectLst/>
                        </a:rPr>
                        <a:t>Right to Left</a:t>
                      </a:r>
                      <a:endParaRPr lang="en-IN" sz="2000" dirty="0">
                        <a:effectLst/>
                        <a:latin typeface="Calibri"/>
                        <a:ea typeface="Calibri"/>
                        <a:cs typeface="Times New Roman"/>
                      </a:endParaRPr>
                    </a:p>
                  </a:txBody>
                  <a:tcPr marL="62585" marR="62585" marT="62585" marB="62585"/>
                </a:tc>
              </a:tr>
              <a:tr h="1686002">
                <a:tc>
                  <a:txBody>
                    <a:bodyPr/>
                    <a:lstStyle/>
                    <a:p>
                      <a:pPr algn="just">
                        <a:lnSpc>
                          <a:spcPct val="115000"/>
                        </a:lnSpc>
                        <a:spcAft>
                          <a:spcPts val="1000"/>
                        </a:spcAft>
                      </a:pPr>
                      <a:r>
                        <a:rPr lang="en-IN" sz="2000">
                          <a:effectLst/>
                        </a:rPr>
                        <a:t>Assignment</a:t>
                      </a:r>
                      <a:endParaRPr lang="en-IN" sz="200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dirty="0">
                          <a:effectLst/>
                        </a:rPr>
                        <a:t>= *= /= %= += - = &lt;&lt;= &gt;&gt;= &amp;= ^= |= =&gt;</a:t>
                      </a:r>
                      <a:endParaRPr lang="en-IN" sz="2000" dirty="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dirty="0">
                          <a:effectLst/>
                        </a:rPr>
                        <a:t>Right to Left</a:t>
                      </a:r>
                      <a:endParaRPr lang="en-IN" sz="2000" dirty="0">
                        <a:effectLst/>
                        <a:latin typeface="Calibri"/>
                        <a:ea typeface="Calibri"/>
                        <a:cs typeface="Times New Roman"/>
                      </a:endParaRPr>
                    </a:p>
                  </a:txBody>
                  <a:tcPr marL="62585" marR="62585" marT="62585" marB="62585"/>
                </a:tc>
              </a:tr>
            </a:tbl>
          </a:graphicData>
        </a:graphic>
      </p:graphicFrame>
    </p:spTree>
    <p:extLst>
      <p:ext uri="{BB962C8B-B14F-4D97-AF65-F5344CB8AC3E}">
        <p14:creationId xmlns:p14="http://schemas.microsoft.com/office/powerpoint/2010/main" xmlns="" val="637387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44624"/>
            <a:ext cx="8784976" cy="1323439"/>
          </a:xfrm>
          <a:prstGeom prst="rect">
            <a:avLst/>
          </a:prstGeom>
        </p:spPr>
        <p:txBody>
          <a:bodyPr wrap="square">
            <a:spAutoFit/>
          </a:bodyPr>
          <a:lstStyle/>
          <a:p>
            <a:r>
              <a:rPr lang="en-IN" sz="3600" b="1" dirty="0"/>
              <a:t>Java </a:t>
            </a:r>
            <a:r>
              <a:rPr lang="en-IN" sz="3600" b="1" dirty="0" err="1"/>
              <a:t>vs</a:t>
            </a:r>
            <a:r>
              <a:rPr lang="en-IN" sz="3600" b="1" dirty="0"/>
              <a:t> C#</a:t>
            </a:r>
          </a:p>
          <a:p>
            <a:r>
              <a:rPr lang="en-IN" sz="2200" dirty="0"/>
              <a:t>There are many differences and similarities between Java and C#. A list of top differences between Java and C# are given below:</a:t>
            </a:r>
          </a:p>
        </p:txBody>
      </p:sp>
      <p:graphicFrame>
        <p:nvGraphicFramePr>
          <p:cNvPr id="3" name="Table 2"/>
          <p:cNvGraphicFramePr>
            <a:graphicFrameLocks noGrp="1"/>
          </p:cNvGraphicFramePr>
          <p:nvPr>
            <p:extLst>
              <p:ext uri="{D42A27DB-BD31-4B8C-83A1-F6EECF244321}">
                <p14:modId xmlns:p14="http://schemas.microsoft.com/office/powerpoint/2010/main" xmlns="" val="1676295254"/>
              </p:ext>
            </p:extLst>
          </p:nvPr>
        </p:nvGraphicFramePr>
        <p:xfrm>
          <a:off x="179513" y="1484784"/>
          <a:ext cx="8856984" cy="4722152"/>
        </p:xfrm>
        <a:graphic>
          <a:graphicData uri="http://schemas.openxmlformats.org/drawingml/2006/table">
            <a:tbl>
              <a:tblPr firstRow="1" firstCol="1" bandRow="1">
                <a:tableStyleId>{5C22544A-7EE6-4342-B048-85BDC9FD1C3A}</a:tableStyleId>
              </a:tblPr>
              <a:tblGrid>
                <a:gridCol w="599629"/>
                <a:gridCol w="4152899"/>
                <a:gridCol w="4104456"/>
              </a:tblGrid>
              <a:tr h="0">
                <a:tc>
                  <a:txBody>
                    <a:bodyPr/>
                    <a:lstStyle/>
                    <a:p>
                      <a:pPr>
                        <a:lnSpc>
                          <a:spcPct val="115000"/>
                        </a:lnSpc>
                        <a:spcAft>
                          <a:spcPts val="1000"/>
                        </a:spcAft>
                      </a:pPr>
                      <a:r>
                        <a:rPr lang="en-IN" sz="2200" dirty="0" smtClean="0">
                          <a:effectLst/>
                        </a:rPr>
                        <a:t>No.0</a:t>
                      </a:r>
                      <a:endParaRPr lang="en-IN" sz="2200" dirty="0">
                        <a:effectLst/>
                        <a:latin typeface="Calibri"/>
                        <a:ea typeface="Calibri"/>
                        <a:cs typeface="Times New Roman"/>
                      </a:endParaRPr>
                    </a:p>
                  </a:txBody>
                  <a:tcPr marL="80143" marR="80143" marT="80143" marB="80143"/>
                </a:tc>
                <a:tc>
                  <a:txBody>
                    <a:bodyPr/>
                    <a:lstStyle/>
                    <a:p>
                      <a:pPr>
                        <a:lnSpc>
                          <a:spcPct val="115000"/>
                        </a:lnSpc>
                        <a:spcAft>
                          <a:spcPts val="1000"/>
                        </a:spcAft>
                      </a:pPr>
                      <a:r>
                        <a:rPr lang="en-IN" sz="2200" dirty="0">
                          <a:effectLst/>
                        </a:rPr>
                        <a:t>Java</a:t>
                      </a:r>
                      <a:endParaRPr lang="en-IN" sz="2200" dirty="0">
                        <a:effectLst/>
                        <a:latin typeface="Calibri"/>
                        <a:ea typeface="Calibri"/>
                        <a:cs typeface="Times New Roman"/>
                      </a:endParaRPr>
                    </a:p>
                  </a:txBody>
                  <a:tcPr marL="80143" marR="80143" marT="80143" marB="80143"/>
                </a:tc>
                <a:tc>
                  <a:txBody>
                    <a:bodyPr/>
                    <a:lstStyle/>
                    <a:p>
                      <a:pPr>
                        <a:lnSpc>
                          <a:spcPct val="115000"/>
                        </a:lnSpc>
                        <a:spcAft>
                          <a:spcPts val="1000"/>
                        </a:spcAft>
                      </a:pPr>
                      <a:r>
                        <a:rPr lang="en-IN" sz="2200">
                          <a:effectLst/>
                        </a:rPr>
                        <a:t>C#</a:t>
                      </a:r>
                      <a:endParaRPr lang="en-IN" sz="2200">
                        <a:effectLst/>
                        <a:latin typeface="Calibri"/>
                        <a:ea typeface="Calibri"/>
                        <a:cs typeface="Times New Roman"/>
                      </a:endParaRPr>
                    </a:p>
                  </a:txBody>
                  <a:tcPr marL="80143" marR="80143" marT="80143" marB="80143"/>
                </a:tc>
              </a:tr>
              <a:tr h="1199053">
                <a:tc>
                  <a:txBody>
                    <a:bodyPr/>
                    <a:lstStyle/>
                    <a:p>
                      <a:pPr algn="just">
                        <a:lnSpc>
                          <a:spcPct val="115000"/>
                        </a:lnSpc>
                        <a:spcAft>
                          <a:spcPts val="1000"/>
                        </a:spcAft>
                      </a:pPr>
                      <a:r>
                        <a:rPr lang="en-IN" sz="2200" dirty="0">
                          <a:effectLst/>
                        </a:rPr>
                        <a:t>1)</a:t>
                      </a:r>
                      <a:endParaRPr lang="en-IN" sz="2200" dirty="0">
                        <a:effectLst/>
                        <a:latin typeface="Calibri"/>
                        <a:ea typeface="Calibri"/>
                        <a:cs typeface="Times New Roman"/>
                      </a:endParaRPr>
                    </a:p>
                  </a:txBody>
                  <a:tcPr marL="53429" marR="53429" marT="53429" marB="53429"/>
                </a:tc>
                <a:tc>
                  <a:txBody>
                    <a:bodyPr/>
                    <a:lstStyle/>
                    <a:p>
                      <a:pPr algn="just">
                        <a:lnSpc>
                          <a:spcPct val="115000"/>
                        </a:lnSpc>
                        <a:spcAft>
                          <a:spcPts val="1000"/>
                        </a:spcAft>
                      </a:pPr>
                      <a:r>
                        <a:rPr lang="en-IN" sz="2200" dirty="0">
                          <a:effectLst/>
                        </a:rPr>
                        <a:t>Java is a high level, robust, secured and object-oriented programming language developed by Oracle.</a:t>
                      </a:r>
                      <a:endParaRPr lang="en-IN" sz="2200" dirty="0">
                        <a:effectLst/>
                        <a:latin typeface="Calibri"/>
                        <a:ea typeface="Calibri"/>
                        <a:cs typeface="Times New Roman"/>
                      </a:endParaRPr>
                    </a:p>
                  </a:txBody>
                  <a:tcPr marL="53429" marR="53429" marT="53429" marB="53429"/>
                </a:tc>
                <a:tc>
                  <a:txBody>
                    <a:bodyPr/>
                    <a:lstStyle/>
                    <a:p>
                      <a:pPr algn="just">
                        <a:lnSpc>
                          <a:spcPct val="115000"/>
                        </a:lnSpc>
                        <a:spcAft>
                          <a:spcPts val="1000"/>
                        </a:spcAft>
                      </a:pPr>
                      <a:r>
                        <a:rPr lang="en-IN" sz="2200">
                          <a:effectLst/>
                        </a:rPr>
                        <a:t>C# is an object-oriented programming language developed by Microsoft that runs on .Net Framework.</a:t>
                      </a:r>
                      <a:endParaRPr lang="en-IN" sz="2200">
                        <a:effectLst/>
                        <a:latin typeface="Calibri"/>
                        <a:ea typeface="Calibri"/>
                        <a:cs typeface="Times New Roman"/>
                      </a:endParaRPr>
                    </a:p>
                  </a:txBody>
                  <a:tcPr marL="53429" marR="53429" marT="53429" marB="53429"/>
                </a:tc>
              </a:tr>
              <a:tr h="1305934">
                <a:tc>
                  <a:txBody>
                    <a:bodyPr/>
                    <a:lstStyle/>
                    <a:p>
                      <a:pPr algn="just">
                        <a:lnSpc>
                          <a:spcPct val="115000"/>
                        </a:lnSpc>
                        <a:spcAft>
                          <a:spcPts val="1000"/>
                        </a:spcAft>
                      </a:pPr>
                      <a:r>
                        <a:rPr lang="en-IN" sz="2200">
                          <a:effectLst/>
                        </a:rPr>
                        <a:t>2)</a:t>
                      </a:r>
                      <a:endParaRPr lang="en-IN" sz="2200">
                        <a:effectLst/>
                        <a:latin typeface="Calibri"/>
                        <a:ea typeface="Calibri"/>
                        <a:cs typeface="Times New Roman"/>
                      </a:endParaRPr>
                    </a:p>
                  </a:txBody>
                  <a:tcPr marL="53429" marR="53429" marT="53429" marB="53429"/>
                </a:tc>
                <a:tc>
                  <a:txBody>
                    <a:bodyPr/>
                    <a:lstStyle/>
                    <a:p>
                      <a:pPr algn="just">
                        <a:lnSpc>
                          <a:spcPct val="115000"/>
                        </a:lnSpc>
                        <a:spcAft>
                          <a:spcPts val="1000"/>
                        </a:spcAft>
                      </a:pPr>
                      <a:r>
                        <a:rPr lang="en-IN" sz="2200" dirty="0">
                          <a:effectLst/>
                        </a:rPr>
                        <a:t>Java programming language is designed to be run on a Java platform, by the help of Java Runtime Environment (JRE).</a:t>
                      </a:r>
                      <a:endParaRPr lang="en-IN" sz="2200" dirty="0">
                        <a:effectLst/>
                        <a:latin typeface="Calibri"/>
                        <a:ea typeface="Calibri"/>
                        <a:cs typeface="Times New Roman"/>
                      </a:endParaRPr>
                    </a:p>
                  </a:txBody>
                  <a:tcPr marL="53429" marR="53429" marT="53429" marB="53429"/>
                </a:tc>
                <a:tc>
                  <a:txBody>
                    <a:bodyPr/>
                    <a:lstStyle/>
                    <a:p>
                      <a:pPr algn="just">
                        <a:lnSpc>
                          <a:spcPct val="115000"/>
                        </a:lnSpc>
                        <a:spcAft>
                          <a:spcPts val="1000"/>
                        </a:spcAft>
                      </a:pPr>
                      <a:r>
                        <a:rPr lang="en-IN" sz="2200">
                          <a:effectLst/>
                        </a:rPr>
                        <a:t>C# programming language is designed to be run on the Common Language Runtime (CLR).</a:t>
                      </a:r>
                      <a:endParaRPr lang="en-IN" sz="2200">
                        <a:effectLst/>
                        <a:latin typeface="Calibri"/>
                        <a:ea typeface="Calibri"/>
                        <a:cs typeface="Times New Roman"/>
                      </a:endParaRPr>
                    </a:p>
                  </a:txBody>
                  <a:tcPr marL="53429" marR="53429" marT="53429" marB="53429"/>
                </a:tc>
              </a:tr>
              <a:tr h="344000">
                <a:tc>
                  <a:txBody>
                    <a:bodyPr/>
                    <a:lstStyle/>
                    <a:p>
                      <a:pPr algn="just">
                        <a:lnSpc>
                          <a:spcPct val="115000"/>
                        </a:lnSpc>
                        <a:spcAft>
                          <a:spcPts val="1000"/>
                        </a:spcAft>
                      </a:pPr>
                      <a:r>
                        <a:rPr lang="en-IN" sz="2200">
                          <a:effectLst/>
                        </a:rPr>
                        <a:t>3)</a:t>
                      </a:r>
                      <a:endParaRPr lang="en-IN" sz="2200">
                        <a:effectLst/>
                        <a:latin typeface="Calibri"/>
                        <a:ea typeface="Calibri"/>
                        <a:cs typeface="Times New Roman"/>
                      </a:endParaRPr>
                    </a:p>
                  </a:txBody>
                  <a:tcPr marL="53429" marR="53429" marT="53429" marB="53429"/>
                </a:tc>
                <a:tc>
                  <a:txBody>
                    <a:bodyPr/>
                    <a:lstStyle/>
                    <a:p>
                      <a:pPr algn="just">
                        <a:lnSpc>
                          <a:spcPct val="115000"/>
                        </a:lnSpc>
                        <a:spcAft>
                          <a:spcPts val="1000"/>
                        </a:spcAft>
                      </a:pPr>
                      <a:r>
                        <a:rPr lang="en-IN" sz="2200" dirty="0">
                          <a:effectLst/>
                        </a:rPr>
                        <a:t>Java type safety is safe.</a:t>
                      </a:r>
                      <a:endParaRPr lang="en-IN" sz="2200" dirty="0">
                        <a:effectLst/>
                        <a:latin typeface="Calibri"/>
                        <a:ea typeface="Calibri"/>
                        <a:cs typeface="Times New Roman"/>
                      </a:endParaRPr>
                    </a:p>
                  </a:txBody>
                  <a:tcPr marL="53429" marR="53429" marT="53429" marB="53429"/>
                </a:tc>
                <a:tc>
                  <a:txBody>
                    <a:bodyPr/>
                    <a:lstStyle/>
                    <a:p>
                      <a:pPr algn="just">
                        <a:lnSpc>
                          <a:spcPct val="115000"/>
                        </a:lnSpc>
                        <a:spcAft>
                          <a:spcPts val="1000"/>
                        </a:spcAft>
                      </a:pPr>
                      <a:r>
                        <a:rPr lang="en-IN" sz="2200" dirty="0">
                          <a:effectLst/>
                        </a:rPr>
                        <a:t>C# type safety is unsafe.</a:t>
                      </a:r>
                      <a:endParaRPr lang="en-IN" sz="2200" dirty="0">
                        <a:effectLst/>
                        <a:latin typeface="Calibri"/>
                        <a:ea typeface="Calibri"/>
                        <a:cs typeface="Times New Roman"/>
                      </a:endParaRPr>
                    </a:p>
                  </a:txBody>
                  <a:tcPr marL="53429" marR="53429" marT="53429" marB="53429"/>
                </a:tc>
              </a:tr>
            </a:tbl>
          </a:graphicData>
        </a:graphic>
      </p:graphicFrame>
    </p:spTree>
    <p:extLst>
      <p:ext uri="{BB962C8B-B14F-4D97-AF65-F5344CB8AC3E}">
        <p14:creationId xmlns:p14="http://schemas.microsoft.com/office/powerpoint/2010/main" xmlns="" val="40559266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561" y="-27384"/>
            <a:ext cx="2365199" cy="584775"/>
          </a:xfrm>
          <a:prstGeom prst="rect">
            <a:avLst/>
          </a:prstGeom>
        </p:spPr>
        <p:txBody>
          <a:bodyPr wrap="none">
            <a:spAutoFit/>
          </a:bodyPr>
          <a:lstStyle/>
          <a:p>
            <a:r>
              <a:rPr lang="en-IN" sz="3200" b="1" dirty="0"/>
              <a:t>C# Keywords</a:t>
            </a:r>
          </a:p>
        </p:txBody>
      </p:sp>
      <p:sp>
        <p:nvSpPr>
          <p:cNvPr id="5" name="Rectangle 4"/>
          <p:cNvSpPr/>
          <p:nvPr/>
        </p:nvSpPr>
        <p:spPr>
          <a:xfrm>
            <a:off x="35496" y="476672"/>
            <a:ext cx="9361040" cy="1446550"/>
          </a:xfrm>
          <a:prstGeom prst="rect">
            <a:avLst/>
          </a:prstGeom>
        </p:spPr>
        <p:txBody>
          <a:bodyPr wrap="square">
            <a:spAutoFit/>
          </a:bodyPr>
          <a:lstStyle/>
          <a:p>
            <a:r>
              <a:rPr lang="en-IN" sz="2200" dirty="0"/>
              <a:t>A keyword is a reserved word. You cannot use it as a variable name, constant name etc.</a:t>
            </a:r>
          </a:p>
          <a:p>
            <a:r>
              <a:rPr lang="en-IN" sz="2200" dirty="0"/>
              <a:t>In C# keywords cannot be used as identifiers. However, if we want to use the keywords as identifiers, we may prefix the keyword with @ character.</a:t>
            </a:r>
          </a:p>
        </p:txBody>
      </p:sp>
      <p:graphicFrame>
        <p:nvGraphicFramePr>
          <p:cNvPr id="6" name="Table 5"/>
          <p:cNvGraphicFramePr>
            <a:graphicFrameLocks noGrp="1"/>
          </p:cNvGraphicFramePr>
          <p:nvPr>
            <p:extLst>
              <p:ext uri="{D42A27DB-BD31-4B8C-83A1-F6EECF244321}">
                <p14:modId xmlns:p14="http://schemas.microsoft.com/office/powerpoint/2010/main" xmlns="" val="1456477004"/>
              </p:ext>
            </p:extLst>
          </p:nvPr>
        </p:nvGraphicFramePr>
        <p:xfrm>
          <a:off x="179512" y="2021444"/>
          <a:ext cx="8784977" cy="4287912"/>
        </p:xfrm>
        <a:graphic>
          <a:graphicData uri="http://schemas.openxmlformats.org/drawingml/2006/table">
            <a:tbl>
              <a:tblPr firstRow="1" firstCol="1" bandRow="1">
                <a:tableStyleId>{5C22544A-7EE6-4342-B048-85BDC9FD1C3A}</a:tableStyleId>
              </a:tblPr>
              <a:tblGrid>
                <a:gridCol w="1090107"/>
                <a:gridCol w="1218355"/>
                <a:gridCol w="1282479"/>
                <a:gridCol w="1090107"/>
                <a:gridCol w="1603098"/>
                <a:gridCol w="1245834"/>
                <a:gridCol w="1254997"/>
              </a:tblGrid>
              <a:tr h="590657">
                <a:tc>
                  <a:txBody>
                    <a:bodyPr/>
                    <a:lstStyle/>
                    <a:p>
                      <a:pPr>
                        <a:lnSpc>
                          <a:spcPct val="115000"/>
                        </a:lnSpc>
                        <a:spcAft>
                          <a:spcPts val="1000"/>
                        </a:spcAft>
                      </a:pPr>
                      <a:r>
                        <a:rPr lang="en-IN" sz="2200" dirty="0">
                          <a:effectLst/>
                        </a:rPr>
                        <a:t>abstract</a:t>
                      </a:r>
                      <a:endParaRPr lang="en-IN" sz="2200" dirty="0">
                        <a:effectLst/>
                        <a:latin typeface="Calibri"/>
                        <a:ea typeface="Calibri"/>
                        <a:cs typeface="Times New Roman"/>
                      </a:endParaRPr>
                    </a:p>
                  </a:txBody>
                  <a:tcPr marL="111514" marR="111514" marT="111514" marB="111514"/>
                </a:tc>
                <a:tc>
                  <a:txBody>
                    <a:bodyPr/>
                    <a:lstStyle/>
                    <a:p>
                      <a:pPr>
                        <a:lnSpc>
                          <a:spcPct val="115000"/>
                        </a:lnSpc>
                        <a:spcAft>
                          <a:spcPts val="1000"/>
                        </a:spcAft>
                      </a:pPr>
                      <a:r>
                        <a:rPr lang="en-IN" sz="2200">
                          <a:effectLst/>
                        </a:rPr>
                        <a:t>base</a:t>
                      </a:r>
                      <a:endParaRPr lang="en-IN" sz="2200">
                        <a:effectLst/>
                        <a:latin typeface="Calibri"/>
                        <a:ea typeface="Calibri"/>
                        <a:cs typeface="Times New Roman"/>
                      </a:endParaRPr>
                    </a:p>
                  </a:txBody>
                  <a:tcPr marL="111514" marR="111514" marT="111514" marB="111514"/>
                </a:tc>
                <a:tc>
                  <a:txBody>
                    <a:bodyPr/>
                    <a:lstStyle/>
                    <a:p>
                      <a:pPr>
                        <a:lnSpc>
                          <a:spcPct val="115000"/>
                        </a:lnSpc>
                        <a:spcAft>
                          <a:spcPts val="1000"/>
                        </a:spcAft>
                      </a:pPr>
                      <a:r>
                        <a:rPr lang="en-IN" sz="2200">
                          <a:effectLst/>
                        </a:rPr>
                        <a:t>as</a:t>
                      </a:r>
                      <a:endParaRPr lang="en-IN" sz="2200">
                        <a:effectLst/>
                        <a:latin typeface="Calibri"/>
                        <a:ea typeface="Calibri"/>
                        <a:cs typeface="Times New Roman"/>
                      </a:endParaRPr>
                    </a:p>
                  </a:txBody>
                  <a:tcPr marL="111514" marR="111514" marT="111514" marB="111514"/>
                </a:tc>
                <a:tc>
                  <a:txBody>
                    <a:bodyPr/>
                    <a:lstStyle/>
                    <a:p>
                      <a:pPr>
                        <a:lnSpc>
                          <a:spcPct val="115000"/>
                        </a:lnSpc>
                        <a:spcAft>
                          <a:spcPts val="1000"/>
                        </a:spcAft>
                      </a:pPr>
                      <a:r>
                        <a:rPr lang="en-IN" sz="2200">
                          <a:effectLst/>
                        </a:rPr>
                        <a:t>bool</a:t>
                      </a:r>
                      <a:endParaRPr lang="en-IN" sz="2200">
                        <a:effectLst/>
                        <a:latin typeface="Calibri"/>
                        <a:ea typeface="Calibri"/>
                        <a:cs typeface="Times New Roman"/>
                      </a:endParaRPr>
                    </a:p>
                  </a:txBody>
                  <a:tcPr marL="111514" marR="111514" marT="111514" marB="111514"/>
                </a:tc>
                <a:tc>
                  <a:txBody>
                    <a:bodyPr/>
                    <a:lstStyle/>
                    <a:p>
                      <a:pPr>
                        <a:lnSpc>
                          <a:spcPct val="115000"/>
                        </a:lnSpc>
                        <a:spcAft>
                          <a:spcPts val="1000"/>
                        </a:spcAft>
                      </a:pPr>
                      <a:r>
                        <a:rPr lang="en-IN" sz="2200">
                          <a:effectLst/>
                        </a:rPr>
                        <a:t>break</a:t>
                      </a:r>
                      <a:endParaRPr lang="en-IN" sz="2200">
                        <a:effectLst/>
                        <a:latin typeface="Calibri"/>
                        <a:ea typeface="Calibri"/>
                        <a:cs typeface="Times New Roman"/>
                      </a:endParaRPr>
                    </a:p>
                  </a:txBody>
                  <a:tcPr marL="111514" marR="111514" marT="111514" marB="111514"/>
                </a:tc>
                <a:tc>
                  <a:txBody>
                    <a:bodyPr/>
                    <a:lstStyle/>
                    <a:p>
                      <a:pPr>
                        <a:lnSpc>
                          <a:spcPct val="115000"/>
                        </a:lnSpc>
                        <a:spcAft>
                          <a:spcPts val="1000"/>
                        </a:spcAft>
                      </a:pPr>
                      <a:r>
                        <a:rPr lang="en-IN" sz="2200">
                          <a:effectLst/>
                        </a:rPr>
                        <a:t>catch</a:t>
                      </a:r>
                      <a:endParaRPr lang="en-IN" sz="2200">
                        <a:effectLst/>
                        <a:latin typeface="Calibri"/>
                        <a:ea typeface="Calibri"/>
                        <a:cs typeface="Times New Roman"/>
                      </a:endParaRPr>
                    </a:p>
                  </a:txBody>
                  <a:tcPr marL="111514" marR="111514" marT="111514" marB="111514"/>
                </a:tc>
                <a:tc>
                  <a:txBody>
                    <a:bodyPr/>
                    <a:lstStyle/>
                    <a:p>
                      <a:pPr>
                        <a:lnSpc>
                          <a:spcPct val="115000"/>
                        </a:lnSpc>
                        <a:spcAft>
                          <a:spcPts val="1000"/>
                        </a:spcAft>
                      </a:pPr>
                      <a:r>
                        <a:rPr lang="en-IN" sz="2200">
                          <a:effectLst/>
                        </a:rPr>
                        <a:t>case</a:t>
                      </a:r>
                      <a:endParaRPr lang="en-IN" sz="2200">
                        <a:effectLst/>
                        <a:latin typeface="Calibri"/>
                        <a:ea typeface="Calibri"/>
                        <a:cs typeface="Times New Roman"/>
                      </a:endParaRPr>
                    </a:p>
                  </a:txBody>
                  <a:tcPr marL="111514" marR="111514" marT="111514" marB="111514"/>
                </a:tc>
              </a:tr>
              <a:tr h="518505">
                <a:tc>
                  <a:txBody>
                    <a:bodyPr/>
                    <a:lstStyle/>
                    <a:p>
                      <a:pPr algn="just">
                        <a:lnSpc>
                          <a:spcPct val="115000"/>
                        </a:lnSpc>
                        <a:spcAft>
                          <a:spcPts val="1000"/>
                        </a:spcAft>
                      </a:pPr>
                      <a:r>
                        <a:rPr lang="en-IN" sz="2200" dirty="0">
                          <a:effectLst/>
                        </a:rPr>
                        <a:t>byte</a:t>
                      </a:r>
                      <a:endParaRPr lang="en-IN" sz="2200" dirty="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dirty="0">
                          <a:effectLst/>
                        </a:rPr>
                        <a:t>char</a:t>
                      </a:r>
                      <a:endParaRPr lang="en-IN" sz="2200" dirty="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checked</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class</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const</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continue</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decimal</a:t>
                      </a:r>
                      <a:endParaRPr lang="en-IN" sz="2200">
                        <a:effectLst/>
                        <a:latin typeface="Calibri"/>
                        <a:ea typeface="Calibri"/>
                        <a:cs typeface="Times New Roman"/>
                      </a:endParaRPr>
                    </a:p>
                  </a:txBody>
                  <a:tcPr marL="74342" marR="74342" marT="74342" marB="74342"/>
                </a:tc>
              </a:tr>
              <a:tr h="518505">
                <a:tc>
                  <a:txBody>
                    <a:bodyPr/>
                    <a:lstStyle/>
                    <a:p>
                      <a:pPr algn="just">
                        <a:lnSpc>
                          <a:spcPct val="115000"/>
                        </a:lnSpc>
                        <a:spcAft>
                          <a:spcPts val="1000"/>
                        </a:spcAft>
                      </a:pPr>
                      <a:r>
                        <a:rPr lang="en-IN" sz="2200" dirty="0">
                          <a:effectLst/>
                        </a:rPr>
                        <a:t>private</a:t>
                      </a:r>
                      <a:endParaRPr lang="en-IN" sz="2200" dirty="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dirty="0">
                          <a:effectLst/>
                        </a:rPr>
                        <a:t>protected</a:t>
                      </a:r>
                      <a:endParaRPr lang="en-IN" sz="2200" dirty="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public</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return</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readonly</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ref</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sbyte</a:t>
                      </a:r>
                      <a:endParaRPr lang="en-IN" sz="2200">
                        <a:effectLst/>
                        <a:latin typeface="Calibri"/>
                        <a:ea typeface="Calibri"/>
                        <a:cs typeface="Times New Roman"/>
                      </a:endParaRPr>
                    </a:p>
                  </a:txBody>
                  <a:tcPr marL="74342" marR="74342" marT="74342" marB="74342"/>
                </a:tc>
              </a:tr>
              <a:tr h="518505">
                <a:tc>
                  <a:txBody>
                    <a:bodyPr/>
                    <a:lstStyle/>
                    <a:p>
                      <a:pPr algn="just">
                        <a:lnSpc>
                          <a:spcPct val="115000"/>
                        </a:lnSpc>
                        <a:spcAft>
                          <a:spcPts val="1000"/>
                        </a:spcAft>
                      </a:pPr>
                      <a:r>
                        <a:rPr lang="en-IN" sz="2200">
                          <a:effectLst/>
                        </a:rPr>
                        <a:t>explicit</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dirty="0">
                          <a:effectLst/>
                        </a:rPr>
                        <a:t>extern</a:t>
                      </a:r>
                      <a:endParaRPr lang="en-IN" sz="2200" dirty="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false</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finally</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fixed</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float</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for</a:t>
                      </a:r>
                      <a:endParaRPr lang="en-IN" sz="2200">
                        <a:effectLst/>
                        <a:latin typeface="Calibri"/>
                        <a:ea typeface="Calibri"/>
                        <a:cs typeface="Times New Roman"/>
                      </a:endParaRPr>
                    </a:p>
                  </a:txBody>
                  <a:tcPr marL="74342" marR="74342" marT="74342" marB="74342"/>
                </a:tc>
              </a:tr>
              <a:tr h="892709">
                <a:tc>
                  <a:txBody>
                    <a:bodyPr/>
                    <a:lstStyle/>
                    <a:p>
                      <a:pPr algn="just">
                        <a:lnSpc>
                          <a:spcPct val="115000"/>
                        </a:lnSpc>
                        <a:spcAft>
                          <a:spcPts val="1000"/>
                        </a:spcAft>
                      </a:pPr>
                      <a:r>
                        <a:rPr lang="en-IN" sz="2200">
                          <a:effectLst/>
                        </a:rPr>
                        <a:t>foreach</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dirty="0" err="1">
                          <a:effectLst/>
                        </a:rPr>
                        <a:t>goto</a:t>
                      </a:r>
                      <a:endParaRPr lang="en-IN" sz="2200" dirty="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dirty="0">
                          <a:effectLst/>
                        </a:rPr>
                        <a:t>if</a:t>
                      </a:r>
                      <a:endParaRPr lang="en-IN" sz="2200" dirty="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implicit</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in</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in (generic modifier)</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dirty="0" err="1">
                          <a:effectLst/>
                        </a:rPr>
                        <a:t>int</a:t>
                      </a:r>
                      <a:endParaRPr lang="en-IN" sz="2200" dirty="0">
                        <a:effectLst/>
                        <a:latin typeface="Calibri"/>
                        <a:ea typeface="Calibri"/>
                        <a:cs typeface="Times New Roman"/>
                      </a:endParaRPr>
                    </a:p>
                  </a:txBody>
                  <a:tcPr marL="74342" marR="74342" marT="74342" marB="74342"/>
                </a:tc>
              </a:tr>
            </a:tbl>
          </a:graphicData>
        </a:graphic>
      </p:graphicFrame>
    </p:spTree>
    <p:extLst>
      <p:ext uri="{BB962C8B-B14F-4D97-AF65-F5344CB8AC3E}">
        <p14:creationId xmlns:p14="http://schemas.microsoft.com/office/powerpoint/2010/main" xmlns="" val="32817024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3507680184"/>
              </p:ext>
            </p:extLst>
          </p:nvPr>
        </p:nvGraphicFramePr>
        <p:xfrm>
          <a:off x="179512" y="188640"/>
          <a:ext cx="8784977" cy="4896508"/>
        </p:xfrm>
        <a:graphic>
          <a:graphicData uri="http://schemas.openxmlformats.org/drawingml/2006/table">
            <a:tbl>
              <a:tblPr firstRow="1" firstCol="1" bandRow="1">
                <a:tableStyleId>{5C22544A-7EE6-4342-B048-85BDC9FD1C3A}</a:tableStyleId>
              </a:tblPr>
              <a:tblGrid>
                <a:gridCol w="1090107"/>
                <a:gridCol w="1218355"/>
                <a:gridCol w="1282479"/>
                <a:gridCol w="1090107"/>
                <a:gridCol w="1603098"/>
                <a:gridCol w="1245834"/>
                <a:gridCol w="1254997"/>
              </a:tblGrid>
              <a:tr h="518505">
                <a:tc>
                  <a:txBody>
                    <a:bodyPr/>
                    <a:lstStyle/>
                    <a:p>
                      <a:pPr algn="just">
                        <a:lnSpc>
                          <a:spcPct val="115000"/>
                        </a:lnSpc>
                        <a:spcAft>
                          <a:spcPts val="1000"/>
                        </a:spcAft>
                      </a:pPr>
                      <a:r>
                        <a:rPr lang="en-IN" sz="2200" dirty="0" err="1">
                          <a:effectLst/>
                        </a:rPr>
                        <a:t>ulong</a:t>
                      </a:r>
                      <a:endParaRPr lang="en-IN" sz="2200" dirty="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dirty="0" err="1">
                          <a:effectLst/>
                        </a:rPr>
                        <a:t>ushort</a:t>
                      </a:r>
                      <a:endParaRPr lang="en-IN" sz="2200" dirty="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dirty="0">
                          <a:effectLst/>
                        </a:rPr>
                        <a:t>unchecked</a:t>
                      </a:r>
                      <a:endParaRPr lang="en-IN" sz="2200" dirty="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using</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unsafe</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virtual</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void</a:t>
                      </a:r>
                      <a:endParaRPr lang="en-IN" sz="2200">
                        <a:effectLst/>
                        <a:latin typeface="Calibri"/>
                        <a:ea typeface="Calibri"/>
                        <a:cs typeface="Times New Roman"/>
                      </a:endParaRPr>
                    </a:p>
                  </a:txBody>
                  <a:tcPr marL="74342" marR="74342" marT="74342" marB="74342"/>
                </a:tc>
              </a:tr>
              <a:tr h="892709">
                <a:tc>
                  <a:txBody>
                    <a:bodyPr/>
                    <a:lstStyle/>
                    <a:p>
                      <a:pPr algn="just">
                        <a:lnSpc>
                          <a:spcPct val="115000"/>
                        </a:lnSpc>
                        <a:spcAft>
                          <a:spcPts val="1000"/>
                        </a:spcAft>
                      </a:pPr>
                      <a:r>
                        <a:rPr lang="en-IN" sz="2200">
                          <a:effectLst/>
                        </a:rPr>
                        <a:t>null</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object</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dirty="0">
                          <a:effectLst/>
                        </a:rPr>
                        <a:t>operator</a:t>
                      </a:r>
                      <a:endParaRPr lang="en-IN" sz="2200" dirty="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dirty="0">
                          <a:effectLst/>
                        </a:rPr>
                        <a:t>out</a:t>
                      </a:r>
                      <a:endParaRPr lang="en-IN" sz="2200" dirty="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dirty="0">
                          <a:effectLst/>
                        </a:rPr>
                        <a:t>out (generic modifier)</a:t>
                      </a:r>
                      <a:endParaRPr lang="en-IN" sz="2200" dirty="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dirty="0">
                          <a:effectLst/>
                        </a:rPr>
                        <a:t>override</a:t>
                      </a:r>
                      <a:endParaRPr lang="en-IN" sz="2200" dirty="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dirty="0" err="1">
                          <a:effectLst/>
                        </a:rPr>
                        <a:t>params</a:t>
                      </a:r>
                      <a:endParaRPr lang="en-IN" sz="2200" dirty="0">
                        <a:effectLst/>
                        <a:latin typeface="Calibri"/>
                        <a:ea typeface="Calibri"/>
                        <a:cs typeface="Times New Roman"/>
                      </a:endParaRPr>
                    </a:p>
                  </a:txBody>
                  <a:tcPr marL="74342" marR="74342" marT="74342" marB="74342"/>
                </a:tc>
              </a:tr>
              <a:tr h="518505">
                <a:tc>
                  <a:txBody>
                    <a:bodyPr/>
                    <a:lstStyle/>
                    <a:p>
                      <a:pPr algn="just">
                        <a:lnSpc>
                          <a:spcPct val="115000"/>
                        </a:lnSpc>
                        <a:spcAft>
                          <a:spcPts val="1000"/>
                        </a:spcAft>
                      </a:pPr>
                      <a:r>
                        <a:rPr lang="en-IN" sz="2200">
                          <a:effectLst/>
                        </a:rPr>
                        <a:t>default</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delegate</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do</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double</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else</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enum</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dirty="0">
                          <a:effectLst/>
                        </a:rPr>
                        <a:t>event</a:t>
                      </a:r>
                      <a:endParaRPr lang="en-IN" sz="2200" dirty="0">
                        <a:effectLst/>
                        <a:latin typeface="Calibri"/>
                        <a:ea typeface="Calibri"/>
                        <a:cs typeface="Times New Roman"/>
                      </a:endParaRPr>
                    </a:p>
                  </a:txBody>
                  <a:tcPr marL="74342" marR="74342" marT="74342" marB="74342"/>
                </a:tc>
              </a:tr>
              <a:tr h="892709">
                <a:tc>
                  <a:txBody>
                    <a:bodyPr/>
                    <a:lstStyle/>
                    <a:p>
                      <a:pPr algn="just">
                        <a:lnSpc>
                          <a:spcPct val="115000"/>
                        </a:lnSpc>
                        <a:spcAft>
                          <a:spcPts val="1000"/>
                        </a:spcAft>
                      </a:pPr>
                      <a:r>
                        <a:rPr lang="en-IN" sz="2200">
                          <a:effectLst/>
                        </a:rPr>
                        <a:t>sealed</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short</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sizeof</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stackalloc</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static</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string</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dirty="0" err="1">
                          <a:effectLst/>
                        </a:rPr>
                        <a:t>struct</a:t>
                      </a:r>
                      <a:endParaRPr lang="en-IN" sz="2200" dirty="0">
                        <a:effectLst/>
                        <a:latin typeface="Calibri"/>
                        <a:ea typeface="Calibri"/>
                        <a:cs typeface="Times New Roman"/>
                      </a:endParaRPr>
                    </a:p>
                  </a:txBody>
                  <a:tcPr marL="74342" marR="74342" marT="74342" marB="74342"/>
                </a:tc>
              </a:tr>
              <a:tr h="518505">
                <a:tc>
                  <a:txBody>
                    <a:bodyPr/>
                    <a:lstStyle/>
                    <a:p>
                      <a:pPr algn="just">
                        <a:lnSpc>
                          <a:spcPct val="115000"/>
                        </a:lnSpc>
                        <a:spcAft>
                          <a:spcPts val="1000"/>
                        </a:spcAft>
                      </a:pPr>
                      <a:r>
                        <a:rPr lang="en-IN" sz="2200">
                          <a:effectLst/>
                        </a:rPr>
                        <a:t>switch</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this</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throw</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true</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try</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typeof</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dirty="0" err="1">
                          <a:effectLst/>
                        </a:rPr>
                        <a:t>uint</a:t>
                      </a:r>
                      <a:endParaRPr lang="en-IN" sz="2200" dirty="0">
                        <a:effectLst/>
                        <a:latin typeface="Calibri"/>
                        <a:ea typeface="Calibri"/>
                        <a:cs typeface="Times New Roman"/>
                      </a:endParaRPr>
                    </a:p>
                  </a:txBody>
                  <a:tcPr marL="74342" marR="74342" marT="74342" marB="74342"/>
                </a:tc>
              </a:tr>
              <a:tr h="518505">
                <a:tc>
                  <a:txBody>
                    <a:bodyPr/>
                    <a:lstStyle/>
                    <a:p>
                      <a:pPr algn="just">
                        <a:lnSpc>
                          <a:spcPct val="115000"/>
                        </a:lnSpc>
                        <a:spcAft>
                          <a:spcPts val="1000"/>
                        </a:spcAft>
                      </a:pPr>
                      <a:r>
                        <a:rPr lang="en-IN" sz="2200">
                          <a:effectLst/>
                        </a:rPr>
                        <a:t>abstract</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base</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as</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bool</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break</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catch</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dirty="0">
                          <a:effectLst/>
                        </a:rPr>
                        <a:t>case</a:t>
                      </a:r>
                      <a:endParaRPr lang="en-IN" sz="2200" dirty="0">
                        <a:effectLst/>
                        <a:latin typeface="Calibri"/>
                        <a:ea typeface="Calibri"/>
                        <a:cs typeface="Times New Roman"/>
                      </a:endParaRPr>
                    </a:p>
                  </a:txBody>
                  <a:tcPr marL="74342" marR="74342" marT="74342" marB="74342"/>
                </a:tc>
              </a:tr>
              <a:tr h="518505">
                <a:tc>
                  <a:txBody>
                    <a:bodyPr/>
                    <a:lstStyle/>
                    <a:p>
                      <a:pPr algn="just">
                        <a:lnSpc>
                          <a:spcPct val="115000"/>
                        </a:lnSpc>
                        <a:spcAft>
                          <a:spcPts val="1000"/>
                        </a:spcAft>
                      </a:pPr>
                      <a:r>
                        <a:rPr lang="en-IN" sz="2200">
                          <a:effectLst/>
                        </a:rPr>
                        <a:t>volatile</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while</a:t>
                      </a:r>
                      <a:endParaRPr lang="en-IN" sz="2200">
                        <a:effectLst/>
                        <a:latin typeface="Calibri"/>
                        <a:ea typeface="Calibri"/>
                        <a:cs typeface="Times New Roman"/>
                      </a:endParaRPr>
                    </a:p>
                  </a:txBody>
                  <a:tcPr marL="74342" marR="74342" marT="74342" marB="74342"/>
                </a:tc>
                <a:tc>
                  <a:txBody>
                    <a:bodyPr/>
                    <a:lstStyle/>
                    <a:p>
                      <a:pPr>
                        <a:lnSpc>
                          <a:spcPct val="115000"/>
                        </a:lnSpc>
                      </a:pPr>
                      <a:endParaRPr lang="en-IN" sz="2200">
                        <a:effectLst/>
                        <a:latin typeface="Calibri"/>
                        <a:cs typeface="Times New Roman"/>
                      </a:endParaRPr>
                    </a:p>
                  </a:txBody>
                  <a:tcPr marL="74342" marR="74342" marT="74342" marB="74342"/>
                </a:tc>
                <a:tc>
                  <a:txBody>
                    <a:bodyPr/>
                    <a:lstStyle/>
                    <a:p>
                      <a:pPr>
                        <a:lnSpc>
                          <a:spcPct val="115000"/>
                        </a:lnSpc>
                      </a:pPr>
                      <a:endParaRPr lang="en-IN" sz="2200">
                        <a:effectLst/>
                        <a:latin typeface="Calibri"/>
                        <a:cs typeface="Times New Roman"/>
                      </a:endParaRPr>
                    </a:p>
                  </a:txBody>
                  <a:tcPr marL="74342" marR="74342" marT="74342" marB="74342"/>
                </a:tc>
                <a:tc>
                  <a:txBody>
                    <a:bodyPr/>
                    <a:lstStyle/>
                    <a:p>
                      <a:pPr>
                        <a:lnSpc>
                          <a:spcPct val="115000"/>
                        </a:lnSpc>
                      </a:pPr>
                      <a:endParaRPr lang="en-IN" sz="2200" dirty="0">
                        <a:effectLst/>
                        <a:latin typeface="Calibri"/>
                        <a:cs typeface="Times New Roman"/>
                      </a:endParaRPr>
                    </a:p>
                  </a:txBody>
                  <a:tcPr marL="74342" marR="74342" marT="74342" marB="74342"/>
                </a:tc>
                <a:tc>
                  <a:txBody>
                    <a:bodyPr/>
                    <a:lstStyle/>
                    <a:p>
                      <a:pPr>
                        <a:lnSpc>
                          <a:spcPct val="115000"/>
                        </a:lnSpc>
                      </a:pPr>
                      <a:endParaRPr lang="en-IN" sz="2200" dirty="0">
                        <a:effectLst/>
                        <a:latin typeface="Calibri"/>
                        <a:cs typeface="Times New Roman"/>
                      </a:endParaRPr>
                    </a:p>
                  </a:txBody>
                  <a:tcPr marL="74342" marR="74342" marT="74342" marB="74342"/>
                </a:tc>
                <a:tc>
                  <a:txBody>
                    <a:bodyPr/>
                    <a:lstStyle/>
                    <a:p>
                      <a:pPr>
                        <a:lnSpc>
                          <a:spcPct val="115000"/>
                        </a:lnSpc>
                      </a:pPr>
                      <a:endParaRPr lang="en-IN" sz="2200" dirty="0">
                        <a:effectLst/>
                        <a:latin typeface="Calibri"/>
                        <a:cs typeface="Times New Roman"/>
                      </a:endParaRPr>
                    </a:p>
                  </a:txBody>
                  <a:tcPr marL="9293" marR="9293" marT="9293" marB="9293" anchor="ctr"/>
                </a:tc>
              </a:tr>
            </a:tbl>
          </a:graphicData>
        </a:graphic>
      </p:graphicFrame>
    </p:spTree>
    <p:extLst>
      <p:ext uri="{BB962C8B-B14F-4D97-AF65-F5344CB8AC3E}">
        <p14:creationId xmlns:p14="http://schemas.microsoft.com/office/powerpoint/2010/main" xmlns="" val="1325880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44624"/>
            <a:ext cx="9036496" cy="1446550"/>
          </a:xfrm>
          <a:prstGeom prst="rect">
            <a:avLst/>
          </a:prstGeom>
        </p:spPr>
        <p:txBody>
          <a:bodyPr wrap="square">
            <a:spAutoFit/>
          </a:bodyPr>
          <a:lstStyle/>
          <a:p>
            <a:r>
              <a:rPr lang="en-IN" sz="2200" dirty="0"/>
              <a:t>Some identifiers which have special meaning in context of code are called as </a:t>
            </a:r>
            <a:r>
              <a:rPr lang="en-IN" sz="2200" b="1" dirty="0"/>
              <a:t>Contextual Keywords.</a:t>
            </a:r>
            <a:endParaRPr lang="en-IN" sz="2200" dirty="0"/>
          </a:p>
          <a:p>
            <a:r>
              <a:rPr lang="en-IN" sz="2200" b="1" dirty="0"/>
              <a:t>A list of Contextual Keywords available in C# programming language is given below:</a:t>
            </a:r>
            <a:endParaRPr lang="en-IN" sz="2200" dirty="0"/>
          </a:p>
        </p:txBody>
      </p:sp>
      <p:graphicFrame>
        <p:nvGraphicFramePr>
          <p:cNvPr id="3" name="Table 2"/>
          <p:cNvGraphicFramePr>
            <a:graphicFrameLocks noGrp="1"/>
          </p:cNvGraphicFramePr>
          <p:nvPr>
            <p:extLst>
              <p:ext uri="{D42A27DB-BD31-4B8C-83A1-F6EECF244321}">
                <p14:modId xmlns:p14="http://schemas.microsoft.com/office/powerpoint/2010/main" xmlns="" val="3002700338"/>
              </p:ext>
            </p:extLst>
          </p:nvPr>
        </p:nvGraphicFramePr>
        <p:xfrm>
          <a:off x="107506" y="1628800"/>
          <a:ext cx="8856981" cy="2862895"/>
        </p:xfrm>
        <a:graphic>
          <a:graphicData uri="http://schemas.openxmlformats.org/drawingml/2006/table">
            <a:tbl>
              <a:tblPr firstRow="1" firstCol="1" bandRow="1">
                <a:tableStyleId>{5C22544A-7EE6-4342-B048-85BDC9FD1C3A}</a:tableStyleId>
              </a:tblPr>
              <a:tblGrid>
                <a:gridCol w="1265283"/>
                <a:gridCol w="1265283"/>
                <a:gridCol w="1265283"/>
                <a:gridCol w="1265283"/>
                <a:gridCol w="1265283"/>
                <a:gridCol w="1265283"/>
                <a:gridCol w="1265283"/>
              </a:tblGrid>
              <a:tr h="1003588">
                <a:tc>
                  <a:txBody>
                    <a:bodyPr/>
                    <a:lstStyle/>
                    <a:p>
                      <a:pPr>
                        <a:lnSpc>
                          <a:spcPct val="115000"/>
                        </a:lnSpc>
                        <a:spcAft>
                          <a:spcPts val="1000"/>
                        </a:spcAft>
                      </a:pPr>
                      <a:r>
                        <a:rPr lang="en-IN" sz="2200" dirty="0">
                          <a:effectLst/>
                        </a:rPr>
                        <a:t>add</a:t>
                      </a:r>
                      <a:endParaRPr lang="en-IN" sz="2200" dirty="0">
                        <a:effectLst/>
                        <a:latin typeface="Calibri"/>
                        <a:ea typeface="Calibri"/>
                        <a:cs typeface="Times New Roman"/>
                      </a:endParaRPr>
                    </a:p>
                  </a:txBody>
                  <a:tcPr marL="114300" marR="114300" marT="114300" marB="114300"/>
                </a:tc>
                <a:tc>
                  <a:txBody>
                    <a:bodyPr/>
                    <a:lstStyle/>
                    <a:p>
                      <a:pPr>
                        <a:lnSpc>
                          <a:spcPct val="115000"/>
                        </a:lnSpc>
                        <a:spcAft>
                          <a:spcPts val="1000"/>
                        </a:spcAft>
                      </a:pPr>
                      <a:r>
                        <a:rPr lang="en-IN" sz="2200" dirty="0">
                          <a:effectLst/>
                        </a:rPr>
                        <a:t>group</a:t>
                      </a:r>
                      <a:endParaRPr lang="en-IN" sz="2200" dirty="0">
                        <a:effectLst/>
                        <a:latin typeface="Calibri"/>
                        <a:ea typeface="Calibri"/>
                        <a:cs typeface="Times New Roman"/>
                      </a:endParaRPr>
                    </a:p>
                  </a:txBody>
                  <a:tcPr marL="114300" marR="114300" marT="114300" marB="114300"/>
                </a:tc>
                <a:tc>
                  <a:txBody>
                    <a:bodyPr/>
                    <a:lstStyle/>
                    <a:p>
                      <a:pPr>
                        <a:lnSpc>
                          <a:spcPct val="115000"/>
                        </a:lnSpc>
                        <a:spcAft>
                          <a:spcPts val="1000"/>
                        </a:spcAft>
                      </a:pPr>
                      <a:r>
                        <a:rPr lang="en-IN" sz="2200" dirty="0">
                          <a:effectLst/>
                        </a:rPr>
                        <a:t>ascending</a:t>
                      </a:r>
                      <a:endParaRPr lang="en-IN" sz="2200" dirty="0">
                        <a:effectLst/>
                        <a:latin typeface="Calibri"/>
                        <a:ea typeface="Calibri"/>
                        <a:cs typeface="Times New Roman"/>
                      </a:endParaRPr>
                    </a:p>
                  </a:txBody>
                  <a:tcPr marL="114300" marR="114300" marT="114300" marB="114300"/>
                </a:tc>
                <a:tc>
                  <a:txBody>
                    <a:bodyPr/>
                    <a:lstStyle/>
                    <a:p>
                      <a:pPr>
                        <a:lnSpc>
                          <a:spcPct val="115000"/>
                        </a:lnSpc>
                        <a:spcAft>
                          <a:spcPts val="1000"/>
                        </a:spcAft>
                      </a:pPr>
                      <a:r>
                        <a:rPr lang="en-IN" sz="2200">
                          <a:effectLst/>
                        </a:rPr>
                        <a:t>descending</a:t>
                      </a:r>
                      <a:endParaRPr lang="en-IN" sz="2200">
                        <a:effectLst/>
                        <a:latin typeface="Calibri"/>
                        <a:ea typeface="Calibri"/>
                        <a:cs typeface="Times New Roman"/>
                      </a:endParaRPr>
                    </a:p>
                  </a:txBody>
                  <a:tcPr marL="114300" marR="114300" marT="114300" marB="114300"/>
                </a:tc>
                <a:tc>
                  <a:txBody>
                    <a:bodyPr/>
                    <a:lstStyle/>
                    <a:p>
                      <a:pPr>
                        <a:lnSpc>
                          <a:spcPct val="115000"/>
                        </a:lnSpc>
                        <a:spcAft>
                          <a:spcPts val="1000"/>
                        </a:spcAft>
                      </a:pPr>
                      <a:r>
                        <a:rPr lang="en-IN" sz="2200">
                          <a:effectLst/>
                        </a:rPr>
                        <a:t>dynamic</a:t>
                      </a:r>
                      <a:endParaRPr lang="en-IN" sz="2200">
                        <a:effectLst/>
                        <a:latin typeface="Calibri"/>
                        <a:ea typeface="Calibri"/>
                        <a:cs typeface="Times New Roman"/>
                      </a:endParaRPr>
                    </a:p>
                  </a:txBody>
                  <a:tcPr marL="114300" marR="114300" marT="114300" marB="114300"/>
                </a:tc>
                <a:tc>
                  <a:txBody>
                    <a:bodyPr/>
                    <a:lstStyle/>
                    <a:p>
                      <a:pPr>
                        <a:lnSpc>
                          <a:spcPct val="115000"/>
                        </a:lnSpc>
                        <a:spcAft>
                          <a:spcPts val="1000"/>
                        </a:spcAft>
                      </a:pPr>
                      <a:r>
                        <a:rPr lang="en-IN" sz="2200">
                          <a:effectLst/>
                        </a:rPr>
                        <a:t>from</a:t>
                      </a:r>
                      <a:endParaRPr lang="en-IN" sz="2200">
                        <a:effectLst/>
                        <a:latin typeface="Calibri"/>
                        <a:ea typeface="Calibri"/>
                        <a:cs typeface="Times New Roman"/>
                      </a:endParaRPr>
                    </a:p>
                  </a:txBody>
                  <a:tcPr marL="114300" marR="114300" marT="114300" marB="114300"/>
                </a:tc>
                <a:tc>
                  <a:txBody>
                    <a:bodyPr/>
                    <a:lstStyle/>
                    <a:p>
                      <a:pPr>
                        <a:lnSpc>
                          <a:spcPct val="115000"/>
                        </a:lnSpc>
                        <a:spcAft>
                          <a:spcPts val="1000"/>
                        </a:spcAft>
                      </a:pPr>
                      <a:r>
                        <a:rPr lang="en-IN" sz="2200">
                          <a:effectLst/>
                        </a:rPr>
                        <a:t>get</a:t>
                      </a:r>
                      <a:endParaRPr lang="en-IN" sz="2200">
                        <a:effectLst/>
                        <a:latin typeface="Calibri"/>
                        <a:ea typeface="Calibri"/>
                        <a:cs typeface="Times New Roman"/>
                      </a:endParaRPr>
                    </a:p>
                  </a:txBody>
                  <a:tcPr marL="114300" marR="114300" marT="114300" marB="114300"/>
                </a:tc>
              </a:tr>
              <a:tr h="536602">
                <a:tc>
                  <a:txBody>
                    <a:bodyPr/>
                    <a:lstStyle/>
                    <a:p>
                      <a:pPr algn="just">
                        <a:lnSpc>
                          <a:spcPct val="115000"/>
                        </a:lnSpc>
                        <a:spcAft>
                          <a:spcPts val="1000"/>
                        </a:spcAft>
                      </a:pPr>
                      <a:r>
                        <a:rPr lang="en-IN" sz="2200">
                          <a:effectLst/>
                        </a:rPr>
                        <a:t>global</a:t>
                      </a:r>
                      <a:endParaRPr lang="en-IN" sz="220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2200">
                          <a:effectLst/>
                        </a:rPr>
                        <a:t>alias</a:t>
                      </a:r>
                      <a:endParaRPr lang="en-IN" sz="220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2200" dirty="0">
                          <a:effectLst/>
                        </a:rPr>
                        <a:t>into</a:t>
                      </a:r>
                      <a:endParaRPr lang="en-IN" sz="22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2200">
                          <a:effectLst/>
                        </a:rPr>
                        <a:t>join</a:t>
                      </a:r>
                      <a:endParaRPr lang="en-IN" sz="220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2200">
                          <a:effectLst/>
                        </a:rPr>
                        <a:t>let</a:t>
                      </a:r>
                      <a:endParaRPr lang="en-IN" sz="220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2200">
                          <a:effectLst/>
                        </a:rPr>
                        <a:t>select</a:t>
                      </a:r>
                      <a:endParaRPr lang="en-IN" sz="220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2200">
                          <a:effectLst/>
                        </a:rPr>
                        <a:t>set</a:t>
                      </a:r>
                      <a:endParaRPr lang="en-IN" sz="2200">
                        <a:effectLst/>
                        <a:latin typeface="Calibri"/>
                        <a:ea typeface="Calibri"/>
                        <a:cs typeface="Times New Roman"/>
                      </a:endParaRPr>
                    </a:p>
                  </a:txBody>
                  <a:tcPr marL="76200" marR="76200" marT="76200" marB="76200"/>
                </a:tc>
              </a:tr>
              <a:tr h="1321335">
                <a:tc>
                  <a:txBody>
                    <a:bodyPr/>
                    <a:lstStyle/>
                    <a:p>
                      <a:pPr algn="just">
                        <a:lnSpc>
                          <a:spcPct val="115000"/>
                        </a:lnSpc>
                        <a:spcAft>
                          <a:spcPts val="1000"/>
                        </a:spcAft>
                      </a:pPr>
                      <a:r>
                        <a:rPr lang="en-IN" sz="2200">
                          <a:effectLst/>
                        </a:rPr>
                        <a:t>partial (type)</a:t>
                      </a:r>
                      <a:endParaRPr lang="en-IN" sz="220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2200">
                          <a:effectLst/>
                        </a:rPr>
                        <a:t>partial(method)</a:t>
                      </a:r>
                      <a:endParaRPr lang="en-IN" sz="220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2200">
                          <a:effectLst/>
                        </a:rPr>
                        <a:t>remove</a:t>
                      </a:r>
                      <a:endParaRPr lang="en-IN" sz="220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2200" dirty="0" err="1">
                          <a:effectLst/>
                        </a:rPr>
                        <a:t>orderby</a:t>
                      </a:r>
                      <a:endParaRPr lang="en-IN" sz="2200" dirty="0">
                        <a:effectLst/>
                        <a:latin typeface="Calibri"/>
                        <a:ea typeface="Calibri"/>
                        <a:cs typeface="Times New Roman"/>
                      </a:endParaRPr>
                    </a:p>
                  </a:txBody>
                  <a:tcPr marL="76200" marR="76200" marT="76200" marB="76200"/>
                </a:tc>
                <a:tc>
                  <a:txBody>
                    <a:bodyPr/>
                    <a:lstStyle/>
                    <a:p>
                      <a:pPr>
                        <a:lnSpc>
                          <a:spcPct val="115000"/>
                        </a:lnSpc>
                      </a:pPr>
                      <a:endParaRPr lang="en-IN" sz="2200" dirty="0">
                        <a:effectLst/>
                        <a:latin typeface="Calibri"/>
                        <a:cs typeface="Times New Roman"/>
                      </a:endParaRPr>
                    </a:p>
                  </a:txBody>
                  <a:tcPr marL="9525" marR="9525" marT="9525" marB="9525" anchor="ctr"/>
                </a:tc>
                <a:tc>
                  <a:txBody>
                    <a:bodyPr/>
                    <a:lstStyle/>
                    <a:p>
                      <a:pPr>
                        <a:lnSpc>
                          <a:spcPct val="115000"/>
                        </a:lnSpc>
                      </a:pPr>
                      <a:endParaRPr lang="en-IN" sz="2200" dirty="0">
                        <a:effectLst/>
                        <a:latin typeface="Calibri"/>
                        <a:cs typeface="Times New Roman"/>
                      </a:endParaRPr>
                    </a:p>
                  </a:txBody>
                  <a:tcPr marL="9525" marR="9525" marT="9525" marB="9525" anchor="ctr"/>
                </a:tc>
                <a:tc>
                  <a:txBody>
                    <a:bodyPr/>
                    <a:lstStyle/>
                    <a:p>
                      <a:pPr>
                        <a:lnSpc>
                          <a:spcPct val="115000"/>
                        </a:lnSpc>
                      </a:pPr>
                      <a:endParaRPr lang="en-IN" sz="2200" dirty="0">
                        <a:effectLst/>
                        <a:latin typeface="Calibri"/>
                        <a:cs typeface="Times New Roman"/>
                      </a:endParaRPr>
                    </a:p>
                  </a:txBody>
                  <a:tcPr marL="9525" marR="9525" marT="9525" marB="9525" anchor="ctr"/>
                </a:tc>
              </a:tr>
            </a:tbl>
          </a:graphicData>
        </a:graphic>
      </p:graphicFrame>
    </p:spTree>
    <p:extLst>
      <p:ext uri="{BB962C8B-B14F-4D97-AF65-F5344CB8AC3E}">
        <p14:creationId xmlns:p14="http://schemas.microsoft.com/office/powerpoint/2010/main" xmlns="" val="13258801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3258801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3258801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3258801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3258801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3258801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3258801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325880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3308335989"/>
              </p:ext>
            </p:extLst>
          </p:nvPr>
        </p:nvGraphicFramePr>
        <p:xfrm>
          <a:off x="179512" y="342172"/>
          <a:ext cx="8856984" cy="6039156"/>
        </p:xfrm>
        <a:graphic>
          <a:graphicData uri="http://schemas.openxmlformats.org/drawingml/2006/table">
            <a:tbl>
              <a:tblPr firstRow="1" firstCol="1" bandRow="1">
                <a:tableStyleId>{5C22544A-7EE6-4342-B048-85BDC9FD1C3A}</a:tableStyleId>
              </a:tblPr>
              <a:tblGrid>
                <a:gridCol w="599629"/>
                <a:gridCol w="4152899"/>
                <a:gridCol w="4104456"/>
              </a:tblGrid>
              <a:tr h="771526">
                <a:tc>
                  <a:txBody>
                    <a:bodyPr/>
                    <a:lstStyle/>
                    <a:p>
                      <a:pPr algn="just">
                        <a:lnSpc>
                          <a:spcPct val="115000"/>
                        </a:lnSpc>
                        <a:spcAft>
                          <a:spcPts val="1000"/>
                        </a:spcAft>
                      </a:pPr>
                      <a:r>
                        <a:rPr lang="en-IN" sz="2200" dirty="0">
                          <a:effectLst/>
                        </a:rPr>
                        <a:t>4)</a:t>
                      </a:r>
                      <a:endParaRPr lang="en-IN" sz="2200" dirty="0">
                        <a:effectLst/>
                        <a:latin typeface="Calibri"/>
                        <a:ea typeface="Calibri"/>
                        <a:cs typeface="Times New Roman"/>
                      </a:endParaRPr>
                    </a:p>
                  </a:txBody>
                  <a:tcPr marL="53429" marR="53429" marT="53429" marB="53429"/>
                </a:tc>
                <a:tc>
                  <a:txBody>
                    <a:bodyPr/>
                    <a:lstStyle/>
                    <a:p>
                      <a:pPr algn="just">
                        <a:lnSpc>
                          <a:spcPct val="115000"/>
                        </a:lnSpc>
                        <a:spcAft>
                          <a:spcPts val="1000"/>
                        </a:spcAft>
                      </a:pPr>
                      <a:r>
                        <a:rPr lang="en-IN" sz="2200" dirty="0">
                          <a:effectLst/>
                        </a:rPr>
                        <a:t>In java, built-in data types that are passed by value are called primitive types.</a:t>
                      </a:r>
                      <a:endParaRPr lang="en-IN" sz="2200" dirty="0">
                        <a:effectLst/>
                        <a:latin typeface="Calibri"/>
                        <a:ea typeface="Calibri"/>
                        <a:cs typeface="Times New Roman"/>
                      </a:endParaRPr>
                    </a:p>
                  </a:txBody>
                  <a:tcPr marL="53429" marR="53429" marT="53429" marB="53429"/>
                </a:tc>
                <a:tc>
                  <a:txBody>
                    <a:bodyPr/>
                    <a:lstStyle/>
                    <a:p>
                      <a:pPr algn="just">
                        <a:lnSpc>
                          <a:spcPct val="115000"/>
                        </a:lnSpc>
                        <a:spcAft>
                          <a:spcPts val="1000"/>
                        </a:spcAft>
                      </a:pPr>
                      <a:r>
                        <a:rPr lang="en-IN" sz="2200" dirty="0">
                          <a:effectLst/>
                        </a:rPr>
                        <a:t>In C#, built-in data types that are passed by value are called simple types.</a:t>
                      </a:r>
                      <a:endParaRPr lang="en-IN" sz="2200" dirty="0">
                        <a:effectLst/>
                        <a:latin typeface="Calibri"/>
                        <a:ea typeface="Calibri"/>
                        <a:cs typeface="Times New Roman"/>
                      </a:endParaRPr>
                    </a:p>
                  </a:txBody>
                  <a:tcPr marL="53429" marR="53429" marT="53429" marB="53429"/>
                </a:tc>
              </a:tr>
              <a:tr h="557763">
                <a:tc>
                  <a:txBody>
                    <a:bodyPr/>
                    <a:lstStyle/>
                    <a:p>
                      <a:pPr algn="just">
                        <a:lnSpc>
                          <a:spcPct val="115000"/>
                        </a:lnSpc>
                        <a:spcAft>
                          <a:spcPts val="1000"/>
                        </a:spcAft>
                      </a:pPr>
                      <a:r>
                        <a:rPr lang="en-IN" sz="2200" dirty="0">
                          <a:effectLst/>
                        </a:rPr>
                        <a:t>5)</a:t>
                      </a:r>
                      <a:endParaRPr lang="en-IN" sz="2200" dirty="0">
                        <a:effectLst/>
                        <a:latin typeface="Calibri"/>
                        <a:ea typeface="Calibri"/>
                        <a:cs typeface="Times New Roman"/>
                      </a:endParaRPr>
                    </a:p>
                  </a:txBody>
                  <a:tcPr marL="53429" marR="53429" marT="53429" marB="53429"/>
                </a:tc>
                <a:tc>
                  <a:txBody>
                    <a:bodyPr/>
                    <a:lstStyle/>
                    <a:p>
                      <a:pPr algn="just">
                        <a:lnSpc>
                          <a:spcPct val="115000"/>
                        </a:lnSpc>
                        <a:spcAft>
                          <a:spcPts val="1000"/>
                        </a:spcAft>
                      </a:pPr>
                      <a:r>
                        <a:rPr lang="en-IN" sz="2200" dirty="0">
                          <a:effectLst/>
                        </a:rPr>
                        <a:t>Arrays in Java are direct specialization of Object.</a:t>
                      </a:r>
                      <a:endParaRPr lang="en-IN" sz="2200" dirty="0">
                        <a:effectLst/>
                        <a:latin typeface="Calibri"/>
                        <a:ea typeface="Calibri"/>
                        <a:cs typeface="Times New Roman"/>
                      </a:endParaRPr>
                    </a:p>
                  </a:txBody>
                  <a:tcPr marL="53429" marR="53429" marT="53429" marB="53429"/>
                </a:tc>
                <a:tc>
                  <a:txBody>
                    <a:bodyPr/>
                    <a:lstStyle/>
                    <a:p>
                      <a:pPr algn="just">
                        <a:lnSpc>
                          <a:spcPct val="115000"/>
                        </a:lnSpc>
                        <a:spcAft>
                          <a:spcPts val="1000"/>
                        </a:spcAft>
                      </a:pPr>
                      <a:r>
                        <a:rPr lang="en-IN" sz="2200" dirty="0">
                          <a:effectLst/>
                        </a:rPr>
                        <a:t>Arrays in C# are specialization of System.</a:t>
                      </a:r>
                      <a:endParaRPr lang="en-IN" sz="2200" dirty="0">
                        <a:effectLst/>
                        <a:latin typeface="Calibri"/>
                        <a:ea typeface="Calibri"/>
                        <a:cs typeface="Times New Roman"/>
                      </a:endParaRPr>
                    </a:p>
                  </a:txBody>
                  <a:tcPr marL="53429" marR="53429" marT="53429" marB="53429"/>
                </a:tc>
              </a:tr>
              <a:tr h="664645">
                <a:tc>
                  <a:txBody>
                    <a:bodyPr/>
                    <a:lstStyle/>
                    <a:p>
                      <a:pPr algn="just">
                        <a:lnSpc>
                          <a:spcPct val="115000"/>
                        </a:lnSpc>
                        <a:spcAft>
                          <a:spcPts val="1000"/>
                        </a:spcAft>
                      </a:pPr>
                      <a:r>
                        <a:rPr lang="en-IN" sz="2200" dirty="0">
                          <a:effectLst/>
                        </a:rPr>
                        <a:t>6)</a:t>
                      </a:r>
                      <a:endParaRPr lang="en-IN" sz="2200" dirty="0">
                        <a:effectLst/>
                        <a:latin typeface="Calibri"/>
                        <a:ea typeface="Calibri"/>
                        <a:cs typeface="Times New Roman"/>
                      </a:endParaRPr>
                    </a:p>
                  </a:txBody>
                  <a:tcPr marL="53429" marR="53429" marT="53429" marB="53429"/>
                </a:tc>
                <a:tc>
                  <a:txBody>
                    <a:bodyPr/>
                    <a:lstStyle/>
                    <a:p>
                      <a:pPr algn="just">
                        <a:lnSpc>
                          <a:spcPct val="115000"/>
                        </a:lnSpc>
                        <a:spcAft>
                          <a:spcPts val="1000"/>
                        </a:spcAft>
                      </a:pPr>
                      <a:r>
                        <a:rPr lang="en-IN" sz="2200" dirty="0">
                          <a:effectLst/>
                        </a:rPr>
                        <a:t>Java does not support conditional compilation.</a:t>
                      </a:r>
                      <a:endParaRPr lang="en-IN" sz="2200" dirty="0">
                        <a:effectLst/>
                        <a:latin typeface="Calibri"/>
                        <a:ea typeface="Calibri"/>
                        <a:cs typeface="Times New Roman"/>
                      </a:endParaRPr>
                    </a:p>
                  </a:txBody>
                  <a:tcPr marL="53429" marR="53429" marT="53429" marB="53429"/>
                </a:tc>
                <a:tc>
                  <a:txBody>
                    <a:bodyPr/>
                    <a:lstStyle/>
                    <a:p>
                      <a:pPr algn="just">
                        <a:lnSpc>
                          <a:spcPct val="115000"/>
                        </a:lnSpc>
                        <a:spcAft>
                          <a:spcPts val="1000"/>
                        </a:spcAft>
                      </a:pPr>
                      <a:r>
                        <a:rPr lang="en-IN" sz="2200">
                          <a:effectLst/>
                        </a:rPr>
                        <a:t>C# supports conditional compilation using preprocessor directives.</a:t>
                      </a:r>
                      <a:endParaRPr lang="en-IN" sz="2200">
                        <a:effectLst/>
                        <a:latin typeface="Calibri"/>
                        <a:ea typeface="Calibri"/>
                        <a:cs typeface="Times New Roman"/>
                      </a:endParaRPr>
                    </a:p>
                  </a:txBody>
                  <a:tcPr marL="53429" marR="53429" marT="53429" marB="53429"/>
                </a:tc>
              </a:tr>
              <a:tr h="450881">
                <a:tc>
                  <a:txBody>
                    <a:bodyPr/>
                    <a:lstStyle/>
                    <a:p>
                      <a:pPr algn="just">
                        <a:lnSpc>
                          <a:spcPct val="115000"/>
                        </a:lnSpc>
                        <a:spcAft>
                          <a:spcPts val="1000"/>
                        </a:spcAft>
                      </a:pPr>
                      <a:r>
                        <a:rPr lang="en-IN" sz="2200" dirty="0">
                          <a:effectLst/>
                        </a:rPr>
                        <a:t>7)</a:t>
                      </a:r>
                      <a:endParaRPr lang="en-IN" sz="2200" dirty="0">
                        <a:effectLst/>
                        <a:latin typeface="Calibri"/>
                        <a:ea typeface="Calibri"/>
                        <a:cs typeface="Times New Roman"/>
                      </a:endParaRPr>
                    </a:p>
                  </a:txBody>
                  <a:tcPr marL="53429" marR="53429" marT="53429" marB="53429"/>
                </a:tc>
                <a:tc>
                  <a:txBody>
                    <a:bodyPr/>
                    <a:lstStyle/>
                    <a:p>
                      <a:pPr algn="just">
                        <a:lnSpc>
                          <a:spcPct val="115000"/>
                        </a:lnSpc>
                        <a:spcAft>
                          <a:spcPts val="1000"/>
                        </a:spcAft>
                      </a:pPr>
                      <a:r>
                        <a:rPr lang="en-IN" sz="2200">
                          <a:effectLst/>
                        </a:rPr>
                        <a:t>Java doesn't support goto statement.</a:t>
                      </a:r>
                      <a:endParaRPr lang="en-IN" sz="2200">
                        <a:effectLst/>
                        <a:latin typeface="Calibri"/>
                        <a:ea typeface="Calibri"/>
                        <a:cs typeface="Times New Roman"/>
                      </a:endParaRPr>
                    </a:p>
                  </a:txBody>
                  <a:tcPr marL="53429" marR="53429" marT="53429" marB="53429"/>
                </a:tc>
                <a:tc>
                  <a:txBody>
                    <a:bodyPr/>
                    <a:lstStyle/>
                    <a:p>
                      <a:pPr algn="just">
                        <a:lnSpc>
                          <a:spcPct val="115000"/>
                        </a:lnSpc>
                        <a:spcAft>
                          <a:spcPts val="1000"/>
                        </a:spcAft>
                      </a:pPr>
                      <a:r>
                        <a:rPr lang="en-IN" sz="2200" dirty="0">
                          <a:effectLst/>
                        </a:rPr>
                        <a:t>C# supports </a:t>
                      </a:r>
                      <a:r>
                        <a:rPr lang="en-IN" sz="2200" dirty="0" err="1">
                          <a:effectLst/>
                        </a:rPr>
                        <a:t>goto</a:t>
                      </a:r>
                      <a:r>
                        <a:rPr lang="en-IN" sz="2200" dirty="0">
                          <a:effectLst/>
                        </a:rPr>
                        <a:t> statement.</a:t>
                      </a:r>
                      <a:endParaRPr lang="en-IN" sz="2200" dirty="0">
                        <a:effectLst/>
                        <a:latin typeface="Calibri"/>
                        <a:ea typeface="Calibri"/>
                        <a:cs typeface="Times New Roman"/>
                      </a:endParaRPr>
                    </a:p>
                  </a:txBody>
                  <a:tcPr marL="53429" marR="53429" marT="53429" marB="53429"/>
                </a:tc>
              </a:tr>
              <a:tr h="450881">
                <a:tc>
                  <a:txBody>
                    <a:bodyPr/>
                    <a:lstStyle/>
                    <a:p>
                      <a:pPr algn="just">
                        <a:lnSpc>
                          <a:spcPct val="115000"/>
                        </a:lnSpc>
                        <a:spcAft>
                          <a:spcPts val="1000"/>
                        </a:spcAft>
                      </a:pPr>
                      <a:r>
                        <a:rPr lang="en-IN" sz="2200" dirty="0">
                          <a:effectLst/>
                        </a:rPr>
                        <a:t>8)</a:t>
                      </a:r>
                      <a:endParaRPr lang="en-IN" sz="2200" dirty="0">
                        <a:effectLst/>
                        <a:latin typeface="Calibri"/>
                        <a:ea typeface="Calibri"/>
                        <a:cs typeface="Times New Roman"/>
                      </a:endParaRPr>
                    </a:p>
                  </a:txBody>
                  <a:tcPr marL="53429" marR="53429" marT="53429" marB="53429"/>
                </a:tc>
                <a:tc>
                  <a:txBody>
                    <a:bodyPr/>
                    <a:lstStyle/>
                    <a:p>
                      <a:pPr algn="just">
                        <a:lnSpc>
                          <a:spcPct val="115000"/>
                        </a:lnSpc>
                        <a:spcAft>
                          <a:spcPts val="1000"/>
                        </a:spcAft>
                      </a:pPr>
                      <a:r>
                        <a:rPr lang="en-IN" sz="2200">
                          <a:effectLst/>
                        </a:rPr>
                        <a:t>Java doesn't support structures and unions.</a:t>
                      </a:r>
                      <a:endParaRPr lang="en-IN" sz="2200">
                        <a:effectLst/>
                        <a:latin typeface="Calibri"/>
                        <a:ea typeface="Calibri"/>
                        <a:cs typeface="Times New Roman"/>
                      </a:endParaRPr>
                    </a:p>
                  </a:txBody>
                  <a:tcPr marL="53429" marR="53429" marT="53429" marB="53429"/>
                </a:tc>
                <a:tc>
                  <a:txBody>
                    <a:bodyPr/>
                    <a:lstStyle/>
                    <a:p>
                      <a:pPr algn="just">
                        <a:lnSpc>
                          <a:spcPct val="115000"/>
                        </a:lnSpc>
                        <a:spcAft>
                          <a:spcPts val="1000"/>
                        </a:spcAft>
                      </a:pPr>
                      <a:r>
                        <a:rPr lang="en-IN" sz="2200" dirty="0">
                          <a:effectLst/>
                        </a:rPr>
                        <a:t>C# supports structures and unions.</a:t>
                      </a:r>
                      <a:endParaRPr lang="en-IN" sz="2200" dirty="0">
                        <a:effectLst/>
                        <a:latin typeface="Calibri"/>
                        <a:ea typeface="Calibri"/>
                        <a:cs typeface="Times New Roman"/>
                      </a:endParaRPr>
                    </a:p>
                  </a:txBody>
                  <a:tcPr marL="53429" marR="53429" marT="53429" marB="53429"/>
                </a:tc>
              </a:tr>
              <a:tr h="771526">
                <a:tc>
                  <a:txBody>
                    <a:bodyPr/>
                    <a:lstStyle/>
                    <a:p>
                      <a:pPr algn="just">
                        <a:lnSpc>
                          <a:spcPct val="115000"/>
                        </a:lnSpc>
                        <a:spcAft>
                          <a:spcPts val="1000"/>
                        </a:spcAft>
                      </a:pPr>
                      <a:r>
                        <a:rPr lang="en-IN" sz="2200" dirty="0">
                          <a:effectLst/>
                        </a:rPr>
                        <a:t>9)</a:t>
                      </a:r>
                      <a:endParaRPr lang="en-IN" sz="2200" dirty="0">
                        <a:effectLst/>
                        <a:latin typeface="Calibri"/>
                        <a:ea typeface="Calibri"/>
                        <a:cs typeface="Times New Roman"/>
                      </a:endParaRPr>
                    </a:p>
                  </a:txBody>
                  <a:tcPr marL="53429" marR="53429" marT="53429" marB="53429"/>
                </a:tc>
                <a:tc>
                  <a:txBody>
                    <a:bodyPr/>
                    <a:lstStyle/>
                    <a:p>
                      <a:pPr algn="just">
                        <a:lnSpc>
                          <a:spcPct val="115000"/>
                        </a:lnSpc>
                        <a:spcAft>
                          <a:spcPts val="1000"/>
                        </a:spcAft>
                      </a:pPr>
                      <a:r>
                        <a:rPr lang="en-IN" sz="2200">
                          <a:effectLst/>
                        </a:rPr>
                        <a:t>Java supports checked exception and unchecked exception.</a:t>
                      </a:r>
                      <a:endParaRPr lang="en-IN" sz="2200">
                        <a:effectLst/>
                        <a:latin typeface="Calibri"/>
                        <a:ea typeface="Calibri"/>
                        <a:cs typeface="Times New Roman"/>
                      </a:endParaRPr>
                    </a:p>
                  </a:txBody>
                  <a:tcPr marL="53429" marR="53429" marT="53429" marB="53429"/>
                </a:tc>
                <a:tc>
                  <a:txBody>
                    <a:bodyPr/>
                    <a:lstStyle/>
                    <a:p>
                      <a:pPr algn="just">
                        <a:lnSpc>
                          <a:spcPct val="115000"/>
                        </a:lnSpc>
                        <a:spcAft>
                          <a:spcPts val="1000"/>
                        </a:spcAft>
                      </a:pPr>
                      <a:r>
                        <a:rPr lang="en-IN" sz="2200" dirty="0">
                          <a:effectLst/>
                        </a:rPr>
                        <a:t>C# supports unchecked exception.</a:t>
                      </a:r>
                      <a:endParaRPr lang="en-IN" sz="2200" dirty="0">
                        <a:effectLst/>
                        <a:latin typeface="Calibri"/>
                        <a:ea typeface="Calibri"/>
                        <a:cs typeface="Times New Roman"/>
                      </a:endParaRPr>
                    </a:p>
                  </a:txBody>
                  <a:tcPr marL="53429" marR="53429" marT="53429" marB="53429"/>
                </a:tc>
              </a:tr>
            </a:tbl>
          </a:graphicData>
        </a:graphic>
      </p:graphicFrame>
    </p:spTree>
    <p:extLst>
      <p:ext uri="{BB962C8B-B14F-4D97-AF65-F5344CB8AC3E}">
        <p14:creationId xmlns:p14="http://schemas.microsoft.com/office/powerpoint/2010/main" xmlns="" val="40559266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3258801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325880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27384"/>
            <a:ext cx="8856984" cy="2339102"/>
          </a:xfrm>
          <a:prstGeom prst="rect">
            <a:avLst/>
          </a:prstGeom>
        </p:spPr>
        <p:txBody>
          <a:bodyPr wrap="square">
            <a:spAutoFit/>
          </a:bodyPr>
          <a:lstStyle/>
          <a:p>
            <a:r>
              <a:rPr lang="en-IN" sz="3600" b="1" dirty="0"/>
              <a:t>C# History</a:t>
            </a:r>
          </a:p>
          <a:p>
            <a:pPr algn="just"/>
            <a:r>
              <a:rPr lang="en-IN" sz="2200" b="1" dirty="0"/>
              <a:t>History of C# language</a:t>
            </a:r>
            <a:r>
              <a:rPr lang="en-IN" sz="2200" dirty="0"/>
              <a:t> is interesting to know. Here we are going to discuss brief history of C# language.</a:t>
            </a:r>
          </a:p>
          <a:p>
            <a:pPr algn="just"/>
            <a:r>
              <a:rPr lang="en-IN" sz="2200" dirty="0"/>
              <a:t>C# is pronounced as </a:t>
            </a:r>
            <a:r>
              <a:rPr lang="en-IN" sz="2200" b="1" dirty="0"/>
              <a:t>"C-Sharp"</a:t>
            </a:r>
            <a:r>
              <a:rPr lang="en-IN" sz="2200" dirty="0"/>
              <a:t>. It is an object-oriented programming language provided by </a:t>
            </a:r>
            <a:r>
              <a:rPr lang="en-IN" sz="2200" b="1" dirty="0"/>
              <a:t>Microsoft</a:t>
            </a:r>
            <a:r>
              <a:rPr lang="en-IN" sz="2200" dirty="0"/>
              <a:t> that runs on </a:t>
            </a:r>
            <a:r>
              <a:rPr lang="en-IN" sz="2200" b="1" dirty="0" err="1"/>
              <a:t>.Net</a:t>
            </a:r>
            <a:r>
              <a:rPr lang="en-IN" sz="2200" b="1" dirty="0"/>
              <a:t> Framework.</a:t>
            </a:r>
            <a:endParaRPr lang="en-IN" sz="2200" dirty="0"/>
          </a:p>
          <a:p>
            <a:pPr algn="just"/>
            <a:r>
              <a:rPr lang="en-IN" sz="2200" b="1" dirty="0"/>
              <a:t>Anders Hejlsberg</a:t>
            </a:r>
            <a:r>
              <a:rPr lang="en-IN" sz="2200" dirty="0"/>
              <a:t> is known as the </a:t>
            </a:r>
            <a:r>
              <a:rPr lang="en-IN" sz="2200" b="1" dirty="0"/>
              <a:t>founder of C# language.</a:t>
            </a:r>
            <a:endParaRPr lang="en-IN" sz="2200" dirty="0"/>
          </a:p>
        </p:txBody>
      </p:sp>
      <p:pic>
        <p:nvPicPr>
          <p:cNvPr id="6" name="Picture 5" descr="CSHARP History 1"/>
          <p:cNvPicPr/>
          <p:nvPr/>
        </p:nvPicPr>
        <p:blipFill>
          <a:blip r:embed="rId2">
            <a:extLst>
              <a:ext uri="{28A0092B-C50C-407E-A947-70E740481C1C}">
                <a14:useLocalDpi xmlns:a14="http://schemas.microsoft.com/office/drawing/2010/main" xmlns="" val="0"/>
              </a:ext>
            </a:extLst>
          </a:blip>
          <a:srcRect/>
          <a:stretch>
            <a:fillRect/>
          </a:stretch>
        </p:blipFill>
        <p:spPr bwMode="auto">
          <a:xfrm>
            <a:off x="172879" y="2369160"/>
            <a:ext cx="2094865" cy="2860040"/>
          </a:xfrm>
          <a:prstGeom prst="rect">
            <a:avLst/>
          </a:prstGeom>
          <a:noFill/>
          <a:ln>
            <a:noFill/>
          </a:ln>
        </p:spPr>
      </p:pic>
      <p:sp>
        <p:nvSpPr>
          <p:cNvPr id="5" name="Rectangle 4"/>
          <p:cNvSpPr/>
          <p:nvPr/>
        </p:nvSpPr>
        <p:spPr>
          <a:xfrm>
            <a:off x="2411760" y="2276872"/>
            <a:ext cx="6552728" cy="2800767"/>
          </a:xfrm>
          <a:prstGeom prst="rect">
            <a:avLst/>
          </a:prstGeom>
        </p:spPr>
        <p:txBody>
          <a:bodyPr wrap="square">
            <a:spAutoFit/>
          </a:bodyPr>
          <a:lstStyle/>
          <a:p>
            <a:pPr algn="just"/>
            <a:r>
              <a:rPr lang="en-IN" sz="2200" dirty="0"/>
              <a:t>It is based on </a:t>
            </a:r>
            <a:r>
              <a:rPr lang="en-IN" sz="2200" b="1" dirty="0"/>
              <a:t>C++ and Java</a:t>
            </a:r>
            <a:r>
              <a:rPr lang="en-IN" sz="2200" dirty="0"/>
              <a:t>, but it has many additional extensions used to perform component oriented programming approach.</a:t>
            </a:r>
          </a:p>
          <a:p>
            <a:pPr algn="just"/>
            <a:r>
              <a:rPr lang="en-IN" sz="2200" dirty="0"/>
              <a:t>C# has evolved much since their first release in the year </a:t>
            </a:r>
            <a:r>
              <a:rPr lang="en-IN" sz="2200" b="1" dirty="0"/>
              <a:t>2002</a:t>
            </a:r>
            <a:r>
              <a:rPr lang="en-IN" sz="2200" dirty="0"/>
              <a:t>. It was introduced with </a:t>
            </a:r>
            <a:r>
              <a:rPr lang="en-IN" sz="2200" b="1" dirty="0"/>
              <a:t>.NET Framework 1.0</a:t>
            </a:r>
            <a:r>
              <a:rPr lang="en-IN" sz="2200" dirty="0"/>
              <a:t> and the current version of C# is 5.0.</a:t>
            </a:r>
          </a:p>
          <a:p>
            <a:pPr algn="just"/>
            <a:r>
              <a:rPr lang="en-IN" sz="2200" dirty="0"/>
              <a:t>Let's see the important features introduced in each version of C# are given below.</a:t>
            </a:r>
          </a:p>
        </p:txBody>
      </p:sp>
    </p:spTree>
    <p:extLst>
      <p:ext uri="{BB962C8B-B14F-4D97-AF65-F5344CB8AC3E}">
        <p14:creationId xmlns:p14="http://schemas.microsoft.com/office/powerpoint/2010/main" xmlns="" val="4055926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ARP History 2"/>
          <p:cNvPicPr/>
          <p:nvPr/>
        </p:nvPicPr>
        <p:blipFill>
          <a:blip r:embed="rId2">
            <a:extLst>
              <a:ext uri="{28A0092B-C50C-407E-A947-70E740481C1C}">
                <a14:useLocalDpi xmlns:a14="http://schemas.microsoft.com/office/drawing/2010/main" xmlns="" val="0"/>
              </a:ext>
            </a:extLst>
          </a:blip>
          <a:srcRect/>
          <a:stretch>
            <a:fillRect/>
          </a:stretch>
        </p:blipFill>
        <p:spPr bwMode="auto">
          <a:xfrm>
            <a:off x="107505" y="188640"/>
            <a:ext cx="8568952" cy="5328592"/>
          </a:xfrm>
          <a:prstGeom prst="rect">
            <a:avLst/>
          </a:prstGeom>
          <a:noFill/>
          <a:ln>
            <a:noFill/>
          </a:ln>
        </p:spPr>
      </p:pic>
    </p:spTree>
    <p:extLst>
      <p:ext uri="{BB962C8B-B14F-4D97-AF65-F5344CB8AC3E}">
        <p14:creationId xmlns:p14="http://schemas.microsoft.com/office/powerpoint/2010/main" xmlns="" val="4055926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44624"/>
            <a:ext cx="9036496" cy="4555093"/>
          </a:xfrm>
          <a:prstGeom prst="rect">
            <a:avLst/>
          </a:prstGeom>
        </p:spPr>
        <p:txBody>
          <a:bodyPr wrap="square">
            <a:spAutoFit/>
          </a:bodyPr>
          <a:lstStyle/>
          <a:p>
            <a:r>
              <a:rPr lang="en-IN" sz="2800" b="1" dirty="0"/>
              <a:t>C# Features</a:t>
            </a:r>
          </a:p>
          <a:p>
            <a:r>
              <a:rPr lang="en-IN" sz="2200" dirty="0"/>
              <a:t>C# is object oriented programming language. It provides a lot of </a:t>
            </a:r>
            <a:r>
              <a:rPr lang="en-IN" sz="2200" b="1" dirty="0"/>
              <a:t>features</a:t>
            </a:r>
            <a:r>
              <a:rPr lang="en-IN" sz="2200" dirty="0"/>
              <a:t> that are given below.</a:t>
            </a:r>
          </a:p>
          <a:p>
            <a:pPr marL="342900" lvl="0" indent="-342900">
              <a:buFont typeface="Arial" pitchFamily="34" charset="0"/>
              <a:buChar char="•"/>
            </a:pPr>
            <a:r>
              <a:rPr lang="en-IN" sz="2200" dirty="0"/>
              <a:t>Simple</a:t>
            </a:r>
          </a:p>
          <a:p>
            <a:pPr marL="342900" lvl="0" indent="-342900">
              <a:buFont typeface="Arial" pitchFamily="34" charset="0"/>
              <a:buChar char="•"/>
            </a:pPr>
            <a:r>
              <a:rPr lang="en-IN" sz="2200" dirty="0"/>
              <a:t>Modern programming language</a:t>
            </a:r>
          </a:p>
          <a:p>
            <a:pPr marL="342900" lvl="0" indent="-342900">
              <a:buFont typeface="Arial" pitchFamily="34" charset="0"/>
              <a:buChar char="•"/>
            </a:pPr>
            <a:r>
              <a:rPr lang="en-IN" sz="2200" dirty="0"/>
              <a:t>Object oriented</a:t>
            </a:r>
          </a:p>
          <a:p>
            <a:pPr marL="342900" lvl="0" indent="-342900">
              <a:buFont typeface="Arial" pitchFamily="34" charset="0"/>
              <a:buChar char="•"/>
            </a:pPr>
            <a:r>
              <a:rPr lang="en-IN" sz="2200" dirty="0"/>
              <a:t>Type safe</a:t>
            </a:r>
          </a:p>
          <a:p>
            <a:pPr marL="342900" lvl="0" indent="-342900">
              <a:buFont typeface="Arial" pitchFamily="34" charset="0"/>
              <a:buChar char="•"/>
            </a:pPr>
            <a:r>
              <a:rPr lang="en-IN" sz="2200" dirty="0"/>
              <a:t>Interoperability</a:t>
            </a:r>
          </a:p>
          <a:p>
            <a:pPr marL="342900" lvl="0" indent="-342900">
              <a:buFont typeface="Arial" pitchFamily="34" charset="0"/>
              <a:buChar char="•"/>
            </a:pPr>
            <a:r>
              <a:rPr lang="en-IN" sz="2200" dirty="0"/>
              <a:t>Scalable and Updateable</a:t>
            </a:r>
          </a:p>
          <a:p>
            <a:pPr marL="342900" lvl="0" indent="-342900">
              <a:buFont typeface="Arial" pitchFamily="34" charset="0"/>
              <a:buChar char="•"/>
            </a:pPr>
            <a:r>
              <a:rPr lang="en-IN" sz="2200" dirty="0"/>
              <a:t>Component oriented</a:t>
            </a:r>
          </a:p>
          <a:p>
            <a:pPr marL="342900" lvl="0" indent="-342900">
              <a:buFont typeface="Arial" pitchFamily="34" charset="0"/>
              <a:buChar char="•"/>
            </a:pPr>
            <a:r>
              <a:rPr lang="en-IN" sz="2200" dirty="0"/>
              <a:t>Structured programming language</a:t>
            </a:r>
          </a:p>
          <a:p>
            <a:pPr marL="342900" lvl="0" indent="-342900">
              <a:buFont typeface="Arial" pitchFamily="34" charset="0"/>
              <a:buChar char="•"/>
            </a:pPr>
            <a:r>
              <a:rPr lang="en-IN" sz="2200" dirty="0"/>
              <a:t>Rich Library</a:t>
            </a:r>
          </a:p>
          <a:p>
            <a:pPr marL="342900" lvl="0" indent="-342900">
              <a:buFont typeface="Arial" pitchFamily="34" charset="0"/>
              <a:buChar char="•"/>
            </a:pPr>
            <a:r>
              <a:rPr lang="en-IN" sz="2200" dirty="0"/>
              <a:t>Fast speed</a:t>
            </a:r>
          </a:p>
        </p:txBody>
      </p:sp>
      <p:pic>
        <p:nvPicPr>
          <p:cNvPr id="3" name="Picture 2" descr="CSharp Features 1"/>
          <p:cNvPicPr/>
          <p:nvPr/>
        </p:nvPicPr>
        <p:blipFill>
          <a:blip r:embed="rId2">
            <a:extLst>
              <a:ext uri="{28A0092B-C50C-407E-A947-70E740481C1C}">
                <a14:useLocalDpi xmlns:a14="http://schemas.microsoft.com/office/drawing/2010/main" xmlns="" val="0"/>
              </a:ext>
            </a:extLst>
          </a:blip>
          <a:srcRect/>
          <a:stretch>
            <a:fillRect/>
          </a:stretch>
        </p:blipFill>
        <p:spPr bwMode="auto">
          <a:xfrm>
            <a:off x="4427984" y="980728"/>
            <a:ext cx="4680520" cy="4733186"/>
          </a:xfrm>
          <a:prstGeom prst="rect">
            <a:avLst/>
          </a:prstGeom>
          <a:noFill/>
          <a:ln>
            <a:noFill/>
          </a:ln>
        </p:spPr>
      </p:pic>
    </p:spTree>
    <p:extLst>
      <p:ext uri="{BB962C8B-B14F-4D97-AF65-F5344CB8AC3E}">
        <p14:creationId xmlns:p14="http://schemas.microsoft.com/office/powerpoint/2010/main" xmlns="" val="4055926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4624"/>
            <a:ext cx="8964488" cy="5509200"/>
          </a:xfrm>
          <a:prstGeom prst="rect">
            <a:avLst/>
          </a:prstGeom>
        </p:spPr>
        <p:txBody>
          <a:bodyPr wrap="square">
            <a:spAutoFit/>
          </a:bodyPr>
          <a:lstStyle/>
          <a:p>
            <a:pPr algn="just"/>
            <a:r>
              <a:rPr lang="en-IN" sz="2200" b="1" dirty="0"/>
              <a:t>1) Simple</a:t>
            </a:r>
          </a:p>
          <a:p>
            <a:pPr algn="just"/>
            <a:r>
              <a:rPr lang="en-IN" sz="2200" dirty="0"/>
              <a:t>C# is a simple language in the sense that it provides structured approach (to break the problem into parts), rich set of library functions, data types etc.</a:t>
            </a:r>
          </a:p>
          <a:p>
            <a:pPr algn="just"/>
            <a:r>
              <a:rPr lang="en-IN" sz="2200" b="1" dirty="0"/>
              <a:t>2) Modern Programming Language</a:t>
            </a:r>
          </a:p>
          <a:p>
            <a:pPr algn="just"/>
            <a:r>
              <a:rPr lang="en-IN" sz="2200" dirty="0"/>
              <a:t>C# programming is based upon the current trend and it is very powerful and simple for building scalable, interoperable and robust applications.</a:t>
            </a:r>
          </a:p>
          <a:p>
            <a:pPr algn="just"/>
            <a:r>
              <a:rPr lang="en-IN" sz="2200" b="1" dirty="0"/>
              <a:t>3) Object Oriented</a:t>
            </a:r>
          </a:p>
          <a:p>
            <a:pPr algn="just"/>
            <a:r>
              <a:rPr lang="en-IN" sz="2200" dirty="0"/>
              <a:t>C# is object oriented programming language. OOPs makes development and maintenance easier where as in Procedure-oriented programming language it is not easy to manage if code grows as project size grow.</a:t>
            </a:r>
          </a:p>
          <a:p>
            <a:pPr algn="just"/>
            <a:r>
              <a:rPr lang="en-IN" sz="2200" b="1" dirty="0"/>
              <a:t>4) Type Safe</a:t>
            </a:r>
          </a:p>
          <a:p>
            <a:pPr algn="just"/>
            <a:r>
              <a:rPr lang="en-IN" sz="2200" dirty="0"/>
              <a:t>C# type safe code can only access the memory location that it has permission to execute. Therefore it improves a security of the program.</a:t>
            </a:r>
          </a:p>
          <a:p>
            <a:pPr algn="just"/>
            <a:r>
              <a:rPr lang="en-IN" sz="2200" b="1" dirty="0"/>
              <a:t>5) Interoperability</a:t>
            </a:r>
          </a:p>
          <a:p>
            <a:pPr algn="just"/>
            <a:r>
              <a:rPr lang="en-IN" sz="2200" dirty="0"/>
              <a:t>Interoperability process enables the C# programs to do almost anything that a native C++ application can do.</a:t>
            </a:r>
          </a:p>
        </p:txBody>
      </p:sp>
    </p:spTree>
    <p:extLst>
      <p:ext uri="{BB962C8B-B14F-4D97-AF65-F5344CB8AC3E}">
        <p14:creationId xmlns:p14="http://schemas.microsoft.com/office/powerpoint/2010/main" xmlns="" val="4055926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74345"/>
            <a:ext cx="8856984" cy="5170646"/>
          </a:xfrm>
          <a:prstGeom prst="rect">
            <a:avLst/>
          </a:prstGeom>
        </p:spPr>
        <p:txBody>
          <a:bodyPr wrap="square">
            <a:spAutoFit/>
          </a:bodyPr>
          <a:lstStyle/>
          <a:p>
            <a:pPr algn="just"/>
            <a:r>
              <a:rPr lang="en-IN" sz="2200" b="1" dirty="0"/>
              <a:t>6) Scalable and Updateable</a:t>
            </a:r>
          </a:p>
          <a:p>
            <a:pPr algn="just"/>
            <a:r>
              <a:rPr lang="en-IN" sz="2200" dirty="0"/>
              <a:t>C# is automatic scalable and updateable programming language. For updating our application we delete the old files and update them with new ones.</a:t>
            </a:r>
          </a:p>
          <a:p>
            <a:pPr algn="just"/>
            <a:r>
              <a:rPr lang="en-IN" sz="2200" b="1" dirty="0"/>
              <a:t>7) Component Oriented</a:t>
            </a:r>
          </a:p>
          <a:p>
            <a:pPr algn="just"/>
            <a:r>
              <a:rPr lang="en-IN" sz="2200" dirty="0"/>
              <a:t>C# is component oriented programming language. It is the predominant software development methodology used to develop more robust and highly scalable applications.</a:t>
            </a:r>
          </a:p>
          <a:p>
            <a:pPr algn="just"/>
            <a:r>
              <a:rPr lang="en-IN" sz="2200" b="1" dirty="0"/>
              <a:t>8) Structured Programming Language</a:t>
            </a:r>
          </a:p>
          <a:p>
            <a:pPr algn="just"/>
            <a:r>
              <a:rPr lang="en-IN" sz="2200" dirty="0"/>
              <a:t>C# is a structured programming language in the sense that we can break the program into parts using functions. So, it is easy to understand and modify.</a:t>
            </a:r>
          </a:p>
          <a:p>
            <a:pPr algn="just"/>
            <a:r>
              <a:rPr lang="en-IN" sz="2200" b="1" dirty="0"/>
              <a:t>9) Rich Library</a:t>
            </a:r>
            <a:r>
              <a:rPr lang="en-IN" sz="2200" dirty="0"/>
              <a:t>	</a:t>
            </a:r>
            <a:endParaRPr lang="en-IN" sz="2200" b="1" dirty="0"/>
          </a:p>
          <a:p>
            <a:pPr algn="just"/>
            <a:r>
              <a:rPr lang="en-IN" sz="2200" dirty="0"/>
              <a:t>C# provides a lot of inbuilt functions that makes the development fast.</a:t>
            </a:r>
          </a:p>
          <a:p>
            <a:pPr algn="just"/>
            <a:r>
              <a:rPr lang="en-IN" sz="2200" b="1" dirty="0"/>
              <a:t>10) Fast Speed</a:t>
            </a:r>
          </a:p>
          <a:p>
            <a:pPr algn="just"/>
            <a:r>
              <a:rPr lang="en-IN" sz="2200" dirty="0"/>
              <a:t>The compilation and execution time of C# language is fast.</a:t>
            </a:r>
          </a:p>
        </p:txBody>
      </p:sp>
    </p:spTree>
    <p:extLst>
      <p:ext uri="{BB962C8B-B14F-4D97-AF65-F5344CB8AC3E}">
        <p14:creationId xmlns:p14="http://schemas.microsoft.com/office/powerpoint/2010/main" xmlns="" val="4055926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1643</Words>
  <Application>Microsoft Office PowerPoint</Application>
  <PresentationFormat>On-screen Show (4:3)</PresentationFormat>
  <Paragraphs>443</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Mayank</dc:creator>
  <cp:lastModifiedBy>admin</cp:lastModifiedBy>
  <cp:revision>10</cp:revision>
  <dcterms:created xsi:type="dcterms:W3CDTF">2023-08-16T13:34:10Z</dcterms:created>
  <dcterms:modified xsi:type="dcterms:W3CDTF">2023-08-17T10:24:36Z</dcterms:modified>
</cp:coreProperties>
</file>