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2E07F8A-297A-4062-A539-E7274B3F09E5}"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126409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E07F8A-297A-4062-A539-E7274B3F09E5}"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71683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E07F8A-297A-4062-A539-E7274B3F09E5}"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63743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E07F8A-297A-4062-A539-E7274B3F09E5}"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261022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E07F8A-297A-4062-A539-E7274B3F09E5}"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176490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E07F8A-297A-4062-A539-E7274B3F09E5}"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283681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2E07F8A-297A-4062-A539-E7274B3F09E5}"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155204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2E07F8A-297A-4062-A539-E7274B3F09E5}"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318919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07F8A-297A-4062-A539-E7274B3F09E5}"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255127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E07F8A-297A-4062-A539-E7274B3F09E5}"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34726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E07F8A-297A-4062-A539-E7274B3F09E5}"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29EEB-2BCC-4199-BC4C-07B2929D7517}" type="slidenum">
              <a:rPr lang="en-IN" smtClean="0"/>
              <a:t>‹#›</a:t>
            </a:fld>
            <a:endParaRPr lang="en-IN"/>
          </a:p>
        </p:txBody>
      </p:sp>
    </p:spTree>
    <p:extLst>
      <p:ext uri="{BB962C8B-B14F-4D97-AF65-F5344CB8AC3E}">
        <p14:creationId xmlns:p14="http://schemas.microsoft.com/office/powerpoint/2010/main" val="400423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07F8A-297A-4062-A539-E7274B3F09E5}" type="datetimeFigureOut">
              <a:rPr lang="en-IN" smtClean="0"/>
              <a:t>08-09-2023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29EEB-2BCC-4199-BC4C-07B2929D7517}" type="slidenum">
              <a:rPr lang="en-IN" smtClean="0"/>
              <a:t>‹#›</a:t>
            </a:fld>
            <a:endParaRPr lang="en-IN"/>
          </a:p>
        </p:txBody>
      </p:sp>
    </p:spTree>
    <p:extLst>
      <p:ext uri="{BB962C8B-B14F-4D97-AF65-F5344CB8AC3E}">
        <p14:creationId xmlns:p14="http://schemas.microsoft.com/office/powerpoint/2010/main" val="227221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1760" y="116632"/>
            <a:ext cx="6336704" cy="707886"/>
          </a:xfrm>
          <a:prstGeom prst="rect">
            <a:avLst/>
          </a:prstGeom>
          <a:noFill/>
        </p:spPr>
        <p:txBody>
          <a:bodyPr wrap="square" rtlCol="0">
            <a:spAutoFit/>
          </a:bodyPr>
          <a:lstStyle/>
          <a:p>
            <a:r>
              <a:rPr lang="en-GB" sz="4000" b="1" dirty="0" smtClean="0"/>
              <a:t>Asp.net and c#</a:t>
            </a:r>
            <a:endParaRPr lang="en-IN" sz="4000" b="1" dirty="0"/>
          </a:p>
        </p:txBody>
      </p:sp>
      <p:sp>
        <p:nvSpPr>
          <p:cNvPr id="6" name="TextBox 5"/>
          <p:cNvSpPr txBox="1"/>
          <p:nvPr/>
        </p:nvSpPr>
        <p:spPr>
          <a:xfrm>
            <a:off x="1979712" y="1825660"/>
            <a:ext cx="6408712" cy="523220"/>
          </a:xfrm>
          <a:prstGeom prst="rect">
            <a:avLst/>
          </a:prstGeom>
          <a:noFill/>
        </p:spPr>
        <p:txBody>
          <a:bodyPr wrap="square" rtlCol="0">
            <a:spAutoFit/>
          </a:bodyPr>
          <a:lstStyle/>
          <a:p>
            <a:r>
              <a:rPr lang="en-GB" sz="2800" b="1" dirty="0" smtClean="0"/>
              <a:t>Navigating among webpages</a:t>
            </a:r>
            <a:endParaRPr lang="en-IN" sz="2800" b="1" dirty="0"/>
          </a:p>
        </p:txBody>
      </p:sp>
    </p:spTree>
    <p:extLst>
      <p:ext uri="{BB962C8B-B14F-4D97-AF65-F5344CB8AC3E}">
        <p14:creationId xmlns:p14="http://schemas.microsoft.com/office/powerpoint/2010/main" val="218755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24"/>
            <a:ext cx="9036496" cy="3077766"/>
          </a:xfrm>
          <a:prstGeom prst="rect">
            <a:avLst/>
          </a:prstGeom>
        </p:spPr>
        <p:txBody>
          <a:bodyPr wrap="square">
            <a:spAutoFit/>
          </a:bodyPr>
          <a:lstStyle/>
          <a:p>
            <a:r>
              <a:rPr lang="en-IN" sz="2200" dirty="0"/>
              <a:t>Page navigation is the process of moving from one page to another page in your website. There are many ways to navigate from one page to another in ASP.NET</a:t>
            </a:r>
            <a:r>
              <a:rPr lang="en-IN" sz="2200" dirty="0" smtClean="0"/>
              <a:t>.</a:t>
            </a:r>
          </a:p>
          <a:p>
            <a:pPr marL="342900" lvl="0" indent="-342900">
              <a:buFont typeface="Arial" pitchFamily="34" charset="0"/>
              <a:buChar char="•"/>
            </a:pPr>
            <a:r>
              <a:rPr lang="en-IN" sz="2200" dirty="0"/>
              <a:t/>
            </a:r>
            <a:br>
              <a:rPr lang="en-IN" sz="2200" dirty="0"/>
            </a:br>
            <a:r>
              <a:rPr lang="en-IN" sz="2200" dirty="0"/>
              <a:t>Client-side navigation</a:t>
            </a:r>
          </a:p>
          <a:p>
            <a:pPr marL="285750" lvl="0" indent="-285750">
              <a:buFont typeface="Arial" pitchFamily="34" charset="0"/>
              <a:buChar char="•"/>
            </a:pPr>
            <a:r>
              <a:rPr lang="en-IN" sz="2200" dirty="0"/>
              <a:t>Cross-page posting</a:t>
            </a:r>
          </a:p>
          <a:p>
            <a:pPr marL="285750" lvl="0" indent="-285750">
              <a:buFont typeface="Arial" pitchFamily="34" charset="0"/>
              <a:buChar char="•"/>
            </a:pPr>
            <a:r>
              <a:rPr lang="en-IN" sz="2200" dirty="0"/>
              <a:t>Client-side browser redirect</a:t>
            </a:r>
          </a:p>
          <a:p>
            <a:pPr marL="285750" lvl="0" indent="-285750">
              <a:buFont typeface="Arial" pitchFamily="34" charset="0"/>
              <a:buChar char="•"/>
            </a:pPr>
            <a:r>
              <a:rPr lang="en-IN" sz="2200" dirty="0"/>
              <a:t>Server-side transfer</a:t>
            </a:r>
          </a:p>
          <a:p>
            <a:endParaRPr lang="en-IN" dirty="0"/>
          </a:p>
        </p:txBody>
      </p:sp>
    </p:spTree>
    <p:extLst>
      <p:ext uri="{BB962C8B-B14F-4D97-AF65-F5344CB8AC3E}">
        <p14:creationId xmlns:p14="http://schemas.microsoft.com/office/powerpoint/2010/main" val="3865200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9108504" cy="6863417"/>
          </a:xfrm>
          <a:prstGeom prst="rect">
            <a:avLst/>
          </a:prstGeom>
        </p:spPr>
        <p:txBody>
          <a:bodyPr wrap="square">
            <a:spAutoFit/>
          </a:bodyPr>
          <a:lstStyle/>
          <a:p>
            <a:r>
              <a:rPr lang="en-IN" sz="2200" dirty="0"/>
              <a:t>1. Client-side navigation</a:t>
            </a:r>
            <a:endParaRPr lang="en-IN" sz="2200" b="1" dirty="0"/>
          </a:p>
          <a:p>
            <a:r>
              <a:rPr lang="en-IN" sz="2200" dirty="0"/>
              <a:t>Client-side navigation means that, your browser (client) or HTML request a web page by clicking on </a:t>
            </a:r>
            <a:r>
              <a:rPr lang="en-IN" sz="2200" dirty="0" err="1"/>
              <a:t>HyperLink</a:t>
            </a:r>
            <a:r>
              <a:rPr lang="en-IN" sz="2200" dirty="0"/>
              <a:t>. </a:t>
            </a:r>
            <a:r>
              <a:rPr lang="en-IN" sz="2200" dirty="0" err="1"/>
              <a:t>HyperLink</a:t>
            </a:r>
            <a:r>
              <a:rPr lang="en-IN" sz="2200" dirty="0"/>
              <a:t> control is the easiest way to navigate to another web page. It creates a link to another Web page. The </a:t>
            </a:r>
            <a:r>
              <a:rPr lang="en-IN" sz="2200" dirty="0" err="1"/>
              <a:t>HyperLink</a:t>
            </a:r>
            <a:r>
              <a:rPr lang="en-IN" sz="2200" dirty="0"/>
              <a:t> control renders an HTML anchor tag, &lt;a&gt;. The Text property is used for displaying the text in the </a:t>
            </a:r>
            <a:r>
              <a:rPr lang="en-IN" sz="2200" dirty="0" err="1"/>
              <a:t>HyperLink</a:t>
            </a:r>
            <a:r>
              <a:rPr lang="en-IN" sz="2200" dirty="0"/>
              <a:t>. We can also display an image on this control instead of text. To display an image we should set the </a:t>
            </a:r>
            <a:r>
              <a:rPr lang="en-IN" sz="2200" dirty="0" err="1"/>
              <a:t>ImageUrl</a:t>
            </a:r>
            <a:r>
              <a:rPr lang="en-IN" sz="2200" dirty="0"/>
              <a:t> property.</a:t>
            </a:r>
            <a:br>
              <a:rPr lang="en-IN" sz="2200" dirty="0"/>
            </a:br>
            <a:endParaRPr lang="en-IN" sz="2200" dirty="0"/>
          </a:p>
          <a:p>
            <a:r>
              <a:rPr lang="en-IN" sz="2200" dirty="0"/>
              <a:t>&lt;</a:t>
            </a:r>
            <a:r>
              <a:rPr lang="en-IN" sz="2200" dirty="0" err="1"/>
              <a:t>asp:HyperLink</a:t>
            </a:r>
            <a:r>
              <a:rPr lang="en-IN" sz="2200" dirty="0"/>
              <a:t> ID="HyperLink1" </a:t>
            </a:r>
            <a:r>
              <a:rPr lang="en-IN" sz="2200" dirty="0" err="1"/>
              <a:t>runat</a:t>
            </a:r>
            <a:r>
              <a:rPr lang="en-IN" sz="2200" dirty="0"/>
              <a:t>="server" </a:t>
            </a:r>
            <a:r>
              <a:rPr lang="en-IN" sz="2200" dirty="0" err="1"/>
              <a:t>NavigateUrl</a:t>
            </a:r>
            <a:r>
              <a:rPr lang="en-IN" sz="2200" dirty="0"/>
              <a:t>="~/Welcome.aspx"&gt;</a:t>
            </a:r>
            <a:br>
              <a:rPr lang="en-IN" sz="2200" dirty="0"/>
            </a:br>
            <a:r>
              <a:rPr lang="en-IN" sz="2200" dirty="0"/>
              <a:t>         </a:t>
            </a:r>
            <a:r>
              <a:rPr lang="en-IN" sz="2200" dirty="0" err="1"/>
              <a:t>Goto</a:t>
            </a:r>
            <a:r>
              <a:rPr lang="en-IN" sz="2200" dirty="0"/>
              <a:t> Welcome Page</a:t>
            </a:r>
            <a:br>
              <a:rPr lang="en-IN" sz="2200" dirty="0"/>
            </a:br>
            <a:r>
              <a:rPr lang="en-IN" sz="2200" dirty="0"/>
              <a:t>&lt;/</a:t>
            </a:r>
            <a:r>
              <a:rPr lang="en-IN" sz="2200" dirty="0" err="1"/>
              <a:t>asp:HyperLink</a:t>
            </a:r>
            <a:r>
              <a:rPr lang="en-IN" sz="2200" dirty="0"/>
              <a:t>&gt;</a:t>
            </a:r>
          </a:p>
          <a:p>
            <a:r>
              <a:rPr lang="en-IN" sz="2200" dirty="0"/>
              <a:t>	</a:t>
            </a:r>
            <a:br>
              <a:rPr lang="en-IN" sz="2200" dirty="0"/>
            </a:br>
            <a:r>
              <a:rPr lang="en-IN" sz="2200" dirty="0"/>
              <a:t>When you see the view source on browser, you will get the rendered HTML as given below:</a:t>
            </a:r>
            <a:br>
              <a:rPr lang="en-IN" sz="2200" dirty="0"/>
            </a:br>
            <a:r>
              <a:rPr lang="en-IN" sz="2200" dirty="0"/>
              <a:t/>
            </a:r>
            <a:br>
              <a:rPr lang="en-IN" sz="2200" dirty="0"/>
            </a:br>
            <a:r>
              <a:rPr lang="en-IN" sz="2200" dirty="0"/>
              <a:t>&lt;a id="HyperLink1" </a:t>
            </a:r>
            <a:r>
              <a:rPr lang="en-IN" sz="2200" dirty="0" err="1"/>
              <a:t>href</a:t>
            </a:r>
            <a:r>
              <a:rPr lang="en-IN" sz="2200" dirty="0"/>
              <a:t>="Welcome.aspx"&gt;</a:t>
            </a:r>
            <a:r>
              <a:rPr lang="en-IN" sz="2200" dirty="0" err="1"/>
              <a:t>Goto</a:t>
            </a:r>
            <a:r>
              <a:rPr lang="en-IN" sz="2200" dirty="0"/>
              <a:t> Welcome Page&lt;/a&gt;</a:t>
            </a:r>
            <a:br>
              <a:rPr lang="en-IN" sz="2200" dirty="0"/>
            </a:br>
            <a:r>
              <a:rPr lang="en-IN" sz="2200" dirty="0"/>
              <a:t/>
            </a:r>
            <a:br>
              <a:rPr lang="en-IN" sz="2200" dirty="0"/>
            </a:br>
            <a:endParaRPr lang="en-IN" sz="2200" dirty="0"/>
          </a:p>
        </p:txBody>
      </p:sp>
    </p:spTree>
    <p:extLst>
      <p:ext uri="{BB962C8B-B14F-4D97-AF65-F5344CB8AC3E}">
        <p14:creationId xmlns:p14="http://schemas.microsoft.com/office/powerpoint/2010/main" val="386520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44497"/>
            <a:ext cx="8928992" cy="6524863"/>
          </a:xfrm>
          <a:prstGeom prst="rect">
            <a:avLst/>
          </a:prstGeom>
        </p:spPr>
        <p:txBody>
          <a:bodyPr wrap="square">
            <a:spAutoFit/>
          </a:bodyPr>
          <a:lstStyle/>
          <a:p>
            <a:r>
              <a:rPr lang="en-IN" sz="2200" dirty="0" smtClean="0"/>
              <a:t>When a user clicks on </a:t>
            </a:r>
            <a:r>
              <a:rPr lang="en-IN" sz="2200" dirty="0" err="1" smtClean="0"/>
              <a:t>HyperLink</a:t>
            </a:r>
            <a:r>
              <a:rPr lang="en-IN" sz="2200" dirty="0" smtClean="0"/>
              <a:t> control, browser called Welcome.aspx web page. You can also use JavaScript for client side navigation. You should use HTML input button for this. The document object represents the Web page in client-side JavaScript. You can call a particular web page, by providing the name of </a:t>
            </a:r>
            <a:r>
              <a:rPr lang="en-IN" sz="2200" dirty="0" err="1" smtClean="0"/>
              <a:t>aspx</a:t>
            </a:r>
            <a:r>
              <a:rPr lang="en-IN" sz="2200" dirty="0" smtClean="0"/>
              <a:t> page to its Document location property.</a:t>
            </a:r>
            <a:br>
              <a:rPr lang="en-IN" sz="2200" dirty="0" smtClean="0"/>
            </a:br>
            <a:r>
              <a:rPr lang="en-IN" sz="2200" dirty="0" smtClean="0"/>
              <a:t>Let us take an example, in which we will take an HTML button. </a:t>
            </a:r>
            <a:r>
              <a:rPr lang="en-IN" sz="2200" dirty="0" err="1" smtClean="0"/>
              <a:t>onclick</a:t>
            </a:r>
            <a:r>
              <a:rPr lang="en-IN" sz="2200" dirty="0" smtClean="0"/>
              <a:t> event of HTML button called the client-side method name Button1_onclick.</a:t>
            </a:r>
            <a:br>
              <a:rPr lang="en-IN" sz="2200" dirty="0" smtClean="0"/>
            </a:br>
            <a:r>
              <a:rPr lang="en-IN" sz="2200" b="1" dirty="0" smtClean="0"/>
              <a:t>Example</a:t>
            </a:r>
            <a:endParaRPr lang="en-IN" sz="2200" dirty="0" smtClean="0"/>
          </a:p>
          <a:p>
            <a:r>
              <a:rPr lang="en-IN" sz="2200" dirty="0" smtClean="0"/>
              <a:t>&lt;input id="Button1" type="button" value="</a:t>
            </a:r>
            <a:r>
              <a:rPr lang="en-IN" sz="2200" dirty="0" err="1" smtClean="0"/>
              <a:t>Goto</a:t>
            </a:r>
            <a:r>
              <a:rPr lang="en-IN" sz="2200" dirty="0" smtClean="0"/>
              <a:t> Welcome Page"</a:t>
            </a:r>
            <a:br>
              <a:rPr lang="en-IN" sz="2200" dirty="0" smtClean="0"/>
            </a:br>
            <a:r>
              <a:rPr lang="en-IN" sz="2200" dirty="0" smtClean="0"/>
              <a:t>           </a:t>
            </a:r>
            <a:r>
              <a:rPr lang="en-IN" sz="2200" dirty="0" err="1" smtClean="0"/>
              <a:t>onclick</a:t>
            </a:r>
            <a:r>
              <a:rPr lang="en-IN" sz="2200" dirty="0" smtClean="0"/>
              <a:t>="return Button1_onclick()" /&gt;</a:t>
            </a:r>
          </a:p>
          <a:p>
            <a:r>
              <a:rPr lang="en-IN" sz="2200" dirty="0" smtClean="0"/>
              <a:t/>
            </a:r>
            <a:br>
              <a:rPr lang="en-IN" sz="2200" dirty="0" smtClean="0"/>
            </a:br>
            <a:r>
              <a:rPr lang="en-IN" sz="2200" dirty="0" smtClean="0"/>
              <a:t>The JavaScript code for the Button1_onclick method is written into the &lt;head&gt; section of the </a:t>
            </a:r>
            <a:r>
              <a:rPr lang="en-IN" sz="2200" dirty="0" err="1" smtClean="0"/>
              <a:t>aspx</a:t>
            </a:r>
            <a:r>
              <a:rPr lang="en-IN" sz="2200" dirty="0" smtClean="0"/>
              <a:t> page as follows:</a:t>
            </a:r>
            <a:br>
              <a:rPr lang="en-IN" sz="2200" dirty="0" smtClean="0"/>
            </a:br>
            <a:r>
              <a:rPr lang="en-IN" sz="2200" dirty="0" smtClean="0"/>
              <a:t>&lt;script language="</a:t>
            </a:r>
            <a:r>
              <a:rPr lang="en-IN" sz="2200" dirty="0" err="1" smtClean="0"/>
              <a:t>javascript</a:t>
            </a:r>
            <a:r>
              <a:rPr lang="en-IN" sz="2200" dirty="0" smtClean="0"/>
              <a:t>" type="text/</a:t>
            </a:r>
            <a:r>
              <a:rPr lang="en-IN" sz="2200" dirty="0" err="1" smtClean="0"/>
              <a:t>javascript</a:t>
            </a:r>
            <a:r>
              <a:rPr lang="en-IN" sz="2200" dirty="0" smtClean="0"/>
              <a:t>"&gt;       </a:t>
            </a:r>
            <a:br>
              <a:rPr lang="en-IN" sz="2200" dirty="0" smtClean="0"/>
            </a:br>
            <a:r>
              <a:rPr lang="en-IN" sz="2200" dirty="0" smtClean="0"/>
              <a:t>         function Button1_onclick()</a:t>
            </a:r>
            <a:br>
              <a:rPr lang="en-IN" sz="2200" dirty="0" smtClean="0"/>
            </a:br>
            <a:r>
              <a:rPr lang="en-IN" sz="2200" dirty="0" smtClean="0"/>
              <a:t>           {</a:t>
            </a:r>
            <a:r>
              <a:rPr lang="en-IN" sz="2200" dirty="0" err="1" smtClean="0"/>
              <a:t>document.location</a:t>
            </a:r>
            <a:r>
              <a:rPr lang="en-IN" sz="2200" dirty="0" smtClean="0"/>
              <a:t> = "Welcome.aspx"; }</a:t>
            </a:r>
            <a:br>
              <a:rPr lang="en-IN" sz="2200" dirty="0" smtClean="0"/>
            </a:br>
            <a:r>
              <a:rPr lang="en-IN" sz="2200" dirty="0" smtClean="0"/>
              <a:t>&lt;/script&gt;</a:t>
            </a:r>
          </a:p>
          <a:p>
            <a:r>
              <a:rPr lang="en-IN" sz="2200" dirty="0" smtClean="0"/>
              <a:t>When user clicks the button, Welcome.aspx page is called but no data is posted back to server.</a:t>
            </a:r>
            <a:endParaRPr lang="en-IN" sz="2200" dirty="0"/>
          </a:p>
        </p:txBody>
      </p:sp>
    </p:spTree>
    <p:extLst>
      <p:ext uri="{BB962C8B-B14F-4D97-AF65-F5344CB8AC3E}">
        <p14:creationId xmlns:p14="http://schemas.microsoft.com/office/powerpoint/2010/main" val="386520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5460"/>
            <a:ext cx="9144000" cy="7201972"/>
          </a:xfrm>
          <a:prstGeom prst="rect">
            <a:avLst/>
          </a:prstGeom>
        </p:spPr>
        <p:txBody>
          <a:bodyPr wrap="square">
            <a:spAutoFit/>
          </a:bodyPr>
          <a:lstStyle/>
          <a:p>
            <a:r>
              <a:rPr lang="en-IN" sz="2200" dirty="0"/>
              <a:t>2. Cross-page posting</a:t>
            </a:r>
            <a:endParaRPr lang="en-IN" sz="2200" b="1" dirty="0"/>
          </a:p>
          <a:p>
            <a:r>
              <a:rPr lang="en-IN" sz="2200" dirty="0"/>
              <a:t>By default, buttons and other controls that cause a </a:t>
            </a:r>
            <a:r>
              <a:rPr lang="en-IN" sz="2200" dirty="0" err="1"/>
              <a:t>postback</a:t>
            </a:r>
            <a:r>
              <a:rPr lang="en-IN" sz="2200" dirty="0"/>
              <a:t> on an ASP.NET Web page submit the page back to itself. </a:t>
            </a:r>
            <a:r>
              <a:rPr lang="en-IN" sz="2200" dirty="0" err="1"/>
              <a:t>ASP.Net</a:t>
            </a:r>
            <a:r>
              <a:rPr lang="en-IN" sz="2200" dirty="0"/>
              <a:t> provides a feature known as Cross Page </a:t>
            </a:r>
            <a:r>
              <a:rPr lang="en-IN" sz="2200" dirty="0" err="1"/>
              <a:t>PostBack</a:t>
            </a:r>
            <a:r>
              <a:rPr lang="en-IN" sz="2200" dirty="0"/>
              <a:t> that enables a web form to post-back to a different web form. A Button control supports </a:t>
            </a:r>
            <a:r>
              <a:rPr lang="en-IN" sz="2200" dirty="0" err="1"/>
              <a:t>PostBackUrl</a:t>
            </a:r>
            <a:r>
              <a:rPr lang="en-IN" sz="2200" dirty="0"/>
              <a:t> property that is used to set a Web page to which the processing occurs. The Page class has a property named </a:t>
            </a:r>
            <a:r>
              <a:rPr lang="en-IN" sz="2200" dirty="0" err="1"/>
              <a:t>PreviousPage</a:t>
            </a:r>
            <a:r>
              <a:rPr lang="en-IN" sz="2200" dirty="0"/>
              <a:t> that is used for reference of previous page. The previous page’s data is available in the </a:t>
            </a:r>
            <a:r>
              <a:rPr lang="en-IN" sz="2200" dirty="0" err="1"/>
              <a:t>Page.PreviousPage</a:t>
            </a:r>
            <a:r>
              <a:rPr lang="en-IN" sz="2200" dirty="0"/>
              <a:t> property.</a:t>
            </a:r>
            <a:br>
              <a:rPr lang="en-IN" sz="2200" dirty="0"/>
            </a:br>
            <a:r>
              <a:rPr lang="en-IN" sz="2200" b="1" dirty="0" smtClean="0"/>
              <a:t>Example</a:t>
            </a:r>
            <a:r>
              <a:rPr lang="en-IN" sz="2200" b="1" dirty="0"/>
              <a:t>:</a:t>
            </a:r>
            <a:r>
              <a:rPr lang="en-IN" sz="2200" dirty="0"/>
              <a:t/>
            </a:r>
            <a:br>
              <a:rPr lang="en-IN" sz="2200" dirty="0"/>
            </a:br>
            <a:r>
              <a:rPr lang="en-IN" sz="2200" dirty="0"/>
              <a:t>Let us take an example in which there are two web pages named as Home.aspx and Welcome.aspx respectively. The first page contains a Button and a Textbox control. Set the </a:t>
            </a:r>
            <a:r>
              <a:rPr lang="en-IN" sz="2200" dirty="0" err="1"/>
              <a:t>PostBackUrl</a:t>
            </a:r>
            <a:r>
              <a:rPr lang="en-IN" sz="2200" dirty="0"/>
              <a:t> property of Button control as “~/Welcome.aspx”</a:t>
            </a:r>
            <a:br>
              <a:rPr lang="en-IN" sz="2200" dirty="0"/>
            </a:br>
            <a:r>
              <a:rPr lang="en-IN" sz="2200" b="1" dirty="0" smtClean="0"/>
              <a:t>// </a:t>
            </a:r>
            <a:r>
              <a:rPr lang="en-IN" sz="2200" b="1" dirty="0"/>
              <a:t>Sample code for Welcome.aspx.</a:t>
            </a:r>
            <a:r>
              <a:rPr lang="en-IN" sz="2200" dirty="0"/>
              <a:t/>
            </a:r>
            <a:br>
              <a:rPr lang="en-IN" sz="2200" dirty="0"/>
            </a:br>
            <a:r>
              <a:rPr lang="en-IN" sz="2200" dirty="0" smtClean="0"/>
              <a:t>protected </a:t>
            </a:r>
            <a:r>
              <a:rPr lang="en-IN" sz="2200" dirty="0"/>
              <a:t>void </a:t>
            </a:r>
            <a:r>
              <a:rPr lang="en-IN" sz="2200" dirty="0" err="1"/>
              <a:t>Page_Load</a:t>
            </a:r>
            <a:r>
              <a:rPr lang="en-IN" sz="2200" dirty="0"/>
              <a:t>(object sender, </a:t>
            </a:r>
            <a:r>
              <a:rPr lang="en-IN" sz="2200" dirty="0" err="1"/>
              <a:t>EventArgs</a:t>
            </a:r>
            <a:r>
              <a:rPr lang="en-IN" sz="2200" dirty="0"/>
              <a:t> e)</a:t>
            </a:r>
            <a:br>
              <a:rPr lang="en-IN" sz="2200" dirty="0"/>
            </a:br>
            <a:r>
              <a:rPr lang="en-IN" sz="2200" dirty="0"/>
              <a:t>    </a:t>
            </a:r>
            <a:r>
              <a:rPr lang="en-IN" sz="2200" dirty="0" smtClean="0"/>
              <a:t>{if </a:t>
            </a:r>
            <a:r>
              <a:rPr lang="en-IN" sz="2200" dirty="0"/>
              <a:t>(</a:t>
            </a:r>
            <a:r>
              <a:rPr lang="en-IN" sz="2200" dirty="0" err="1"/>
              <a:t>Page.PreviousPage</a:t>
            </a:r>
            <a:r>
              <a:rPr lang="en-IN" sz="2200" dirty="0"/>
              <a:t> != null)</a:t>
            </a:r>
            <a:br>
              <a:rPr lang="en-IN" sz="2200" dirty="0"/>
            </a:br>
            <a:r>
              <a:rPr lang="en-IN" sz="2200" dirty="0"/>
              <a:t>        </a:t>
            </a:r>
            <a:r>
              <a:rPr lang="en-IN" sz="2200" dirty="0" smtClean="0"/>
              <a:t>{</a:t>
            </a:r>
            <a:r>
              <a:rPr lang="en-IN" sz="2200" dirty="0" err="1" smtClean="0"/>
              <a:t>TextBox</a:t>
            </a:r>
            <a:r>
              <a:rPr lang="en-IN" sz="2200" dirty="0" smtClean="0"/>
              <a:t> </a:t>
            </a:r>
            <a:r>
              <a:rPr lang="en-IN" sz="2200" dirty="0" err="1"/>
              <a:t>MyTextBox</a:t>
            </a:r>
            <a:r>
              <a:rPr lang="en-IN" sz="2200" dirty="0"/>
              <a:t> = (</a:t>
            </a:r>
            <a:r>
              <a:rPr lang="en-IN" sz="2200" dirty="0" err="1"/>
              <a:t>TextBox</a:t>
            </a:r>
            <a:r>
              <a:rPr lang="en-IN" sz="2200" dirty="0"/>
              <a:t>)</a:t>
            </a:r>
            <a:r>
              <a:rPr lang="en-IN" sz="2200" dirty="0" err="1"/>
              <a:t>Page.PreviousPage.FindControl</a:t>
            </a:r>
            <a:r>
              <a:rPr lang="en-IN" sz="2200" dirty="0"/>
              <a:t>("TextBox1");</a:t>
            </a:r>
            <a:br>
              <a:rPr lang="en-IN" sz="2200" dirty="0"/>
            </a:br>
            <a:r>
              <a:rPr lang="en-IN" sz="2200" dirty="0"/>
              <a:t>            if (</a:t>
            </a:r>
            <a:r>
              <a:rPr lang="en-IN" sz="2200" dirty="0" err="1"/>
              <a:t>MyTextBox</a:t>
            </a:r>
            <a:r>
              <a:rPr lang="en-IN" sz="2200" dirty="0"/>
              <a:t> != null)</a:t>
            </a:r>
            <a:br>
              <a:rPr lang="en-IN" sz="2200" dirty="0"/>
            </a:br>
            <a:r>
              <a:rPr lang="en-IN" sz="2200" dirty="0"/>
              <a:t>            </a:t>
            </a:r>
            <a:r>
              <a:rPr lang="en-IN" sz="2200" dirty="0" smtClean="0"/>
              <a:t>{</a:t>
            </a:r>
            <a:r>
              <a:rPr lang="en-IN" sz="2200" dirty="0"/>
              <a:t> Label1.Text = </a:t>
            </a:r>
            <a:r>
              <a:rPr lang="en-IN" sz="2200" dirty="0" err="1"/>
              <a:t>MyTextBox.Text</a:t>
            </a:r>
            <a:r>
              <a:rPr lang="en-IN" sz="2200" dirty="0" smtClean="0"/>
              <a:t>;}</a:t>
            </a:r>
            <a:r>
              <a:rPr lang="en-IN" sz="2200" dirty="0" smtClean="0"/>
              <a:t> }}</a:t>
            </a:r>
            <a:br>
              <a:rPr lang="en-IN" sz="2200" dirty="0" smtClean="0"/>
            </a:br>
            <a:r>
              <a:rPr lang="en-IN" sz="2200" dirty="0" smtClean="0"/>
              <a:t>    </a:t>
            </a:r>
            <a:r>
              <a:rPr lang="en-IN" sz="2200" dirty="0" smtClean="0"/>
              <a:t/>
            </a:r>
            <a:br>
              <a:rPr lang="en-IN" sz="2200" dirty="0" smtClean="0"/>
            </a:br>
            <a:r>
              <a:rPr lang="en-IN" sz="2200" dirty="0" smtClean="0"/>
              <a:t>      </a:t>
            </a:r>
            <a:r>
              <a:rPr lang="en-IN" sz="2200" dirty="0"/>
              <a:t>  </a:t>
            </a:r>
          </a:p>
        </p:txBody>
      </p:sp>
    </p:spTree>
    <p:extLst>
      <p:ext uri="{BB962C8B-B14F-4D97-AF65-F5344CB8AC3E}">
        <p14:creationId xmlns:p14="http://schemas.microsoft.com/office/powerpoint/2010/main" val="386520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8928992" cy="4493538"/>
          </a:xfrm>
          <a:prstGeom prst="rect">
            <a:avLst/>
          </a:prstGeom>
        </p:spPr>
        <p:txBody>
          <a:bodyPr wrap="square">
            <a:spAutoFit/>
          </a:bodyPr>
          <a:lstStyle/>
          <a:p>
            <a:r>
              <a:rPr lang="en-IN" sz="2200" b="1" dirty="0"/>
              <a:t>3. Client-side browser redirect</a:t>
            </a:r>
          </a:p>
          <a:p>
            <a:r>
              <a:rPr lang="en-IN" sz="2200" dirty="0"/>
              <a:t>The </a:t>
            </a:r>
            <a:r>
              <a:rPr lang="en-IN" sz="2200" dirty="0" err="1"/>
              <a:t>Page.Response</a:t>
            </a:r>
            <a:r>
              <a:rPr lang="en-IN" sz="2200" dirty="0"/>
              <a:t> object has redirect method. The </a:t>
            </a:r>
            <a:r>
              <a:rPr lang="en-IN" sz="2200" dirty="0" err="1"/>
              <a:t>Response.Redirect</a:t>
            </a:r>
            <a:r>
              <a:rPr lang="en-IN" sz="2200" dirty="0"/>
              <a:t> method redirects a request to a new URL. It instructs the browser to initiate a request for another Web page. The redirect is not a </a:t>
            </a:r>
            <a:r>
              <a:rPr lang="en-IN" sz="2200" dirty="0" err="1"/>
              <a:t>PostBack</a:t>
            </a:r>
            <a:r>
              <a:rPr lang="en-IN" sz="2200" dirty="0"/>
              <a:t>. It is similar to the user clicking a hyperlink on a Web page. The URL in the address bar of browser is updated according to parameter passed in Redirect method. The </a:t>
            </a:r>
            <a:r>
              <a:rPr lang="en-IN" sz="2200" dirty="0" err="1"/>
              <a:t>PreviousPage</a:t>
            </a:r>
            <a:r>
              <a:rPr lang="en-IN" sz="2200" dirty="0"/>
              <a:t> property does work when using the Redirect method. </a:t>
            </a:r>
            <a:r>
              <a:rPr lang="en-IN" sz="2200" dirty="0" err="1"/>
              <a:t>Response.Redirect</a:t>
            </a:r>
            <a:r>
              <a:rPr lang="en-IN" sz="2200" dirty="0"/>
              <a:t> takes an extra round trip to the server.</a:t>
            </a:r>
            <a:br>
              <a:rPr lang="en-IN" sz="2200" dirty="0"/>
            </a:br>
            <a:endParaRPr lang="en-IN" sz="2200" dirty="0"/>
          </a:p>
          <a:p>
            <a:r>
              <a:rPr lang="en-IN" sz="2200" dirty="0"/>
              <a:t>protected void Button1_Click(object sender, </a:t>
            </a:r>
            <a:r>
              <a:rPr lang="en-IN" sz="2200" dirty="0" err="1"/>
              <a:t>EventArgs</a:t>
            </a:r>
            <a:r>
              <a:rPr lang="en-IN" sz="2200" dirty="0"/>
              <a:t> e)</a:t>
            </a:r>
            <a:br>
              <a:rPr lang="en-IN" sz="2200" dirty="0"/>
            </a:br>
            <a:r>
              <a:rPr lang="en-IN" sz="2200" dirty="0"/>
              <a:t>    {</a:t>
            </a:r>
            <a:br>
              <a:rPr lang="en-IN" sz="2200" dirty="0"/>
            </a:br>
            <a:r>
              <a:rPr lang="en-IN" sz="2200" dirty="0"/>
              <a:t>        </a:t>
            </a:r>
            <a:r>
              <a:rPr lang="en-IN" sz="2200" dirty="0" err="1"/>
              <a:t>Response.Redirect</a:t>
            </a:r>
            <a:r>
              <a:rPr lang="en-IN" sz="2200" dirty="0"/>
              <a:t>("TutorialRide.aspx");</a:t>
            </a:r>
            <a:br>
              <a:rPr lang="en-IN" sz="2200" dirty="0"/>
            </a:br>
            <a:r>
              <a:rPr lang="en-IN" sz="2200" dirty="0"/>
              <a:t>    }</a:t>
            </a:r>
          </a:p>
        </p:txBody>
      </p:sp>
    </p:spTree>
    <p:extLst>
      <p:ext uri="{BB962C8B-B14F-4D97-AF65-F5344CB8AC3E}">
        <p14:creationId xmlns:p14="http://schemas.microsoft.com/office/powerpoint/2010/main" val="386520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138112"/>
            <a:ext cx="8928992" cy="4154984"/>
          </a:xfrm>
          <a:prstGeom prst="rect">
            <a:avLst/>
          </a:prstGeom>
        </p:spPr>
        <p:txBody>
          <a:bodyPr wrap="square">
            <a:spAutoFit/>
          </a:bodyPr>
          <a:lstStyle/>
          <a:p>
            <a:r>
              <a:rPr lang="en-IN" sz="2200" dirty="0"/>
              <a:t>4. Server-side transfer</a:t>
            </a:r>
            <a:endParaRPr lang="en-IN" sz="2200" b="1" dirty="0"/>
          </a:p>
          <a:p>
            <a:r>
              <a:rPr lang="en-IN" sz="2200" dirty="0"/>
              <a:t>The Transfer method transfers all the state information in one ASP.NET Page to a second ASP.NET Page. </a:t>
            </a:r>
            <a:r>
              <a:rPr lang="en-IN" sz="2200" dirty="0" err="1"/>
              <a:t>Server.Transfer</a:t>
            </a:r>
            <a:r>
              <a:rPr lang="en-IN" sz="2200" dirty="0"/>
              <a:t> changes the page being rendered on the browser. This happens all on the server. A redirect is not issued to the web browser. The URL of address bar of browser is not changed in this process. </a:t>
            </a:r>
            <a:r>
              <a:rPr lang="en-IN" sz="2200" dirty="0" err="1"/>
              <a:t>Server.Transfer</a:t>
            </a:r>
            <a:r>
              <a:rPr lang="en-IN" sz="2200" dirty="0"/>
              <a:t> reduce server requests and keeps the URL the same. It avoids the round trip to server.</a:t>
            </a:r>
            <a:br>
              <a:rPr lang="en-IN" sz="2200" dirty="0"/>
            </a:br>
            <a:endParaRPr lang="en-IN" sz="2200" dirty="0"/>
          </a:p>
          <a:p>
            <a:r>
              <a:rPr lang="en-IN" sz="2200" dirty="0"/>
              <a:t>protected void Button1_Click(object sender, </a:t>
            </a:r>
            <a:r>
              <a:rPr lang="en-IN" sz="2200" dirty="0" err="1"/>
              <a:t>EventArgs</a:t>
            </a:r>
            <a:r>
              <a:rPr lang="en-IN" sz="2200" dirty="0"/>
              <a:t> e)</a:t>
            </a:r>
            <a:br>
              <a:rPr lang="en-IN" sz="2200" dirty="0"/>
            </a:br>
            <a:r>
              <a:rPr lang="en-IN" sz="2200" dirty="0"/>
              <a:t>    {</a:t>
            </a:r>
            <a:br>
              <a:rPr lang="en-IN" sz="2200" dirty="0"/>
            </a:br>
            <a:r>
              <a:rPr lang="en-IN" sz="2200" dirty="0"/>
              <a:t>        </a:t>
            </a:r>
            <a:r>
              <a:rPr lang="en-IN" sz="2200" dirty="0" err="1"/>
              <a:t>Server.Transfer</a:t>
            </a:r>
            <a:r>
              <a:rPr lang="en-IN" sz="2200" dirty="0"/>
              <a:t>("TutorialRide.aspx");</a:t>
            </a:r>
            <a:br>
              <a:rPr lang="en-IN" sz="2200" dirty="0"/>
            </a:br>
            <a:r>
              <a:rPr lang="en-IN" sz="2200" dirty="0"/>
              <a:t>    }</a:t>
            </a:r>
          </a:p>
        </p:txBody>
      </p:sp>
    </p:spTree>
    <p:extLst>
      <p:ext uri="{BB962C8B-B14F-4D97-AF65-F5344CB8AC3E}">
        <p14:creationId xmlns:p14="http://schemas.microsoft.com/office/powerpoint/2010/main" val="386520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90498"/>
            <a:ext cx="8856984" cy="2123658"/>
          </a:xfrm>
          <a:prstGeom prst="rect">
            <a:avLst/>
          </a:prstGeom>
        </p:spPr>
        <p:txBody>
          <a:bodyPr wrap="square">
            <a:spAutoFit/>
          </a:bodyPr>
          <a:lstStyle/>
          <a:p>
            <a:r>
              <a:rPr lang="en-IN" sz="2200" b="1" dirty="0"/>
              <a:t>Difference between </a:t>
            </a:r>
            <a:r>
              <a:rPr lang="en-IN" sz="2200" b="1" dirty="0" err="1"/>
              <a:t>Response.Redirect</a:t>
            </a:r>
            <a:r>
              <a:rPr lang="en-IN" sz="2200" b="1" dirty="0"/>
              <a:t> and </a:t>
            </a:r>
            <a:r>
              <a:rPr lang="en-IN" sz="2200" b="1" dirty="0" err="1"/>
              <a:t>Server.Transfer</a:t>
            </a:r>
            <a:r>
              <a:rPr lang="en-IN" sz="2200" dirty="0"/>
              <a:t/>
            </a:r>
            <a:br>
              <a:rPr lang="en-IN" sz="2200" dirty="0"/>
            </a:br>
            <a:r>
              <a:rPr lang="en-IN" sz="2200" dirty="0"/>
              <a:t/>
            </a:r>
            <a:br>
              <a:rPr lang="en-IN" sz="2200" dirty="0"/>
            </a:br>
            <a:r>
              <a:rPr lang="en-IN" sz="2200" dirty="0"/>
              <a:t>Both </a:t>
            </a:r>
            <a:r>
              <a:rPr lang="en-IN" sz="2200" dirty="0" err="1"/>
              <a:t>Response.Redirect</a:t>
            </a:r>
            <a:r>
              <a:rPr lang="en-IN" sz="2200" dirty="0"/>
              <a:t> and </a:t>
            </a:r>
            <a:r>
              <a:rPr lang="en-IN" sz="2200" dirty="0" err="1"/>
              <a:t>Server.Transfer</a:t>
            </a:r>
            <a:r>
              <a:rPr lang="en-IN" sz="2200" dirty="0"/>
              <a:t> methods are used to navigate a user from one web page to another web page. But there are some differences between both the methods as follow.</a:t>
            </a:r>
            <a:br>
              <a:rPr lang="en-IN" sz="2200" dirty="0"/>
            </a:br>
            <a:endParaRPr lang="en-IN" sz="2200" dirty="0"/>
          </a:p>
        </p:txBody>
      </p:sp>
      <p:graphicFrame>
        <p:nvGraphicFramePr>
          <p:cNvPr id="3" name="Table 2"/>
          <p:cNvGraphicFramePr>
            <a:graphicFrameLocks noGrp="1"/>
          </p:cNvGraphicFramePr>
          <p:nvPr>
            <p:extLst>
              <p:ext uri="{D42A27DB-BD31-4B8C-83A1-F6EECF244321}">
                <p14:modId xmlns:p14="http://schemas.microsoft.com/office/powerpoint/2010/main" val="2075887149"/>
              </p:ext>
            </p:extLst>
          </p:nvPr>
        </p:nvGraphicFramePr>
        <p:xfrm>
          <a:off x="179512" y="1988840"/>
          <a:ext cx="8784976" cy="3744416"/>
        </p:xfrm>
        <a:graphic>
          <a:graphicData uri="http://schemas.openxmlformats.org/drawingml/2006/table">
            <a:tbl>
              <a:tblPr firstRow="1" firstCol="1" bandRow="1">
                <a:tableStyleId>{5C22544A-7EE6-4342-B048-85BDC9FD1C3A}</a:tableStyleId>
              </a:tblPr>
              <a:tblGrid>
                <a:gridCol w="4392488"/>
                <a:gridCol w="4392488"/>
              </a:tblGrid>
              <a:tr h="521374">
                <a:tc>
                  <a:txBody>
                    <a:bodyPr/>
                    <a:lstStyle/>
                    <a:p>
                      <a:pPr algn="ctr">
                        <a:lnSpc>
                          <a:spcPts val="1575"/>
                        </a:lnSpc>
                        <a:spcAft>
                          <a:spcPts val="1000"/>
                        </a:spcAft>
                      </a:pPr>
                      <a:r>
                        <a:rPr lang="en-IN" sz="2000" dirty="0" err="1">
                          <a:effectLst/>
                        </a:rPr>
                        <a:t>Response.Redirect</a:t>
                      </a:r>
                      <a:r>
                        <a:rPr lang="en-IN" sz="2000" dirty="0">
                          <a:effectLst/>
                        </a:rPr>
                        <a:t>()</a:t>
                      </a:r>
                      <a:endParaRPr lang="en-IN" sz="2000" dirty="0">
                        <a:effectLst/>
                        <a:latin typeface="Calibri"/>
                        <a:ea typeface="Calibri"/>
                        <a:cs typeface="Times New Roman"/>
                      </a:endParaRPr>
                    </a:p>
                  </a:txBody>
                  <a:tcPr marL="38100" marR="38100" marT="38100" marB="38100"/>
                </a:tc>
                <a:tc>
                  <a:txBody>
                    <a:bodyPr/>
                    <a:lstStyle/>
                    <a:p>
                      <a:pPr algn="ctr">
                        <a:lnSpc>
                          <a:spcPts val="1575"/>
                        </a:lnSpc>
                        <a:spcAft>
                          <a:spcPts val="1000"/>
                        </a:spcAft>
                      </a:pPr>
                      <a:r>
                        <a:rPr lang="en-IN" sz="2000">
                          <a:effectLst/>
                        </a:rPr>
                        <a:t>Server.Transfer()</a:t>
                      </a:r>
                      <a:endParaRPr lang="en-IN" sz="2000">
                        <a:effectLst/>
                        <a:latin typeface="Calibri"/>
                        <a:ea typeface="Calibri"/>
                        <a:cs typeface="Times New Roman"/>
                      </a:endParaRPr>
                    </a:p>
                  </a:txBody>
                  <a:tcPr marL="38100" marR="38100" marT="38100" marB="38100"/>
                </a:tc>
              </a:tr>
              <a:tr h="900556">
                <a:tc>
                  <a:txBody>
                    <a:bodyPr/>
                    <a:lstStyle/>
                    <a:p>
                      <a:pPr>
                        <a:lnSpc>
                          <a:spcPts val="1575"/>
                        </a:lnSpc>
                        <a:spcAft>
                          <a:spcPts val="1000"/>
                        </a:spcAft>
                      </a:pPr>
                      <a:r>
                        <a:rPr lang="en-IN" sz="2000" dirty="0">
                          <a:effectLst/>
                        </a:rPr>
                        <a:t>It sends you to a new page and update the address bar</a:t>
                      </a:r>
                      <a:endParaRPr lang="en-IN" sz="2000" dirty="0">
                        <a:effectLst/>
                        <a:latin typeface="Calibri"/>
                        <a:ea typeface="Calibri"/>
                        <a:cs typeface="Times New Roman"/>
                      </a:endParaRPr>
                    </a:p>
                  </a:txBody>
                  <a:tcPr marL="38100" marR="38100" marT="38100" marB="38100"/>
                </a:tc>
                <a:tc>
                  <a:txBody>
                    <a:bodyPr/>
                    <a:lstStyle/>
                    <a:p>
                      <a:pPr>
                        <a:lnSpc>
                          <a:spcPts val="1575"/>
                        </a:lnSpc>
                        <a:spcAft>
                          <a:spcPts val="1000"/>
                        </a:spcAft>
                      </a:pPr>
                      <a:r>
                        <a:rPr lang="en-IN" sz="2000">
                          <a:effectLst/>
                        </a:rPr>
                        <a:t>It does not update the address bar while transfer to new page</a:t>
                      </a:r>
                      <a:endParaRPr lang="en-IN" sz="2000">
                        <a:effectLst/>
                        <a:latin typeface="Calibri"/>
                        <a:ea typeface="Calibri"/>
                        <a:cs typeface="Times New Roman"/>
                      </a:endParaRPr>
                    </a:p>
                  </a:txBody>
                  <a:tcPr marL="38100" marR="38100" marT="38100" marB="38100"/>
                </a:tc>
              </a:tr>
              <a:tr h="521374">
                <a:tc>
                  <a:txBody>
                    <a:bodyPr/>
                    <a:lstStyle/>
                    <a:p>
                      <a:pPr>
                        <a:lnSpc>
                          <a:spcPts val="1575"/>
                        </a:lnSpc>
                        <a:spcAft>
                          <a:spcPts val="1000"/>
                        </a:spcAft>
                      </a:pPr>
                      <a:r>
                        <a:rPr lang="en-IN" sz="2000" dirty="0">
                          <a:effectLst/>
                        </a:rPr>
                        <a:t>On browser you can click back.</a:t>
                      </a:r>
                      <a:endParaRPr lang="en-IN" sz="2000" dirty="0">
                        <a:effectLst/>
                        <a:latin typeface="Calibri"/>
                        <a:ea typeface="Calibri"/>
                        <a:cs typeface="Times New Roman"/>
                      </a:endParaRPr>
                    </a:p>
                  </a:txBody>
                  <a:tcPr marL="38100" marR="38100" marT="38100" marB="38100"/>
                </a:tc>
                <a:tc>
                  <a:txBody>
                    <a:bodyPr/>
                    <a:lstStyle/>
                    <a:p>
                      <a:pPr>
                        <a:lnSpc>
                          <a:spcPts val="1575"/>
                        </a:lnSpc>
                        <a:spcAft>
                          <a:spcPts val="1000"/>
                        </a:spcAft>
                      </a:pPr>
                      <a:r>
                        <a:rPr lang="en-IN" sz="2000" dirty="0">
                          <a:effectLst/>
                        </a:rPr>
                        <a:t>Back button of browser does not work</a:t>
                      </a:r>
                      <a:endParaRPr lang="en-IN" sz="2000" dirty="0">
                        <a:effectLst/>
                        <a:latin typeface="Calibri"/>
                        <a:ea typeface="Calibri"/>
                        <a:cs typeface="Times New Roman"/>
                      </a:endParaRPr>
                    </a:p>
                  </a:txBody>
                  <a:tcPr marL="38100" marR="38100" marT="38100" marB="38100"/>
                </a:tc>
              </a:tr>
              <a:tr h="900556">
                <a:tc>
                  <a:txBody>
                    <a:bodyPr/>
                    <a:lstStyle/>
                    <a:p>
                      <a:pPr>
                        <a:lnSpc>
                          <a:spcPts val="1575"/>
                        </a:lnSpc>
                        <a:spcAft>
                          <a:spcPts val="1000"/>
                        </a:spcAft>
                      </a:pPr>
                      <a:r>
                        <a:rPr lang="en-IN" sz="2000">
                          <a:effectLst/>
                        </a:rPr>
                        <a:t>It takes additional round trips to the server on each request.</a:t>
                      </a:r>
                      <a:endParaRPr lang="en-IN" sz="2000">
                        <a:effectLst/>
                        <a:latin typeface="Calibri"/>
                        <a:ea typeface="Calibri"/>
                        <a:cs typeface="Times New Roman"/>
                      </a:endParaRPr>
                    </a:p>
                  </a:txBody>
                  <a:tcPr marL="38100" marR="38100" marT="38100" marB="38100"/>
                </a:tc>
                <a:tc>
                  <a:txBody>
                    <a:bodyPr/>
                    <a:lstStyle/>
                    <a:p>
                      <a:pPr>
                        <a:lnSpc>
                          <a:spcPts val="1575"/>
                        </a:lnSpc>
                        <a:spcAft>
                          <a:spcPts val="1000"/>
                        </a:spcAft>
                      </a:pPr>
                      <a:r>
                        <a:rPr lang="en-IN" sz="2000" dirty="0">
                          <a:effectLst/>
                        </a:rPr>
                        <a:t>It avoids the additional round trips to the serve.</a:t>
                      </a:r>
                      <a:endParaRPr lang="en-IN" sz="2000" dirty="0">
                        <a:effectLst/>
                        <a:latin typeface="Calibri"/>
                        <a:ea typeface="Calibri"/>
                        <a:cs typeface="Times New Roman"/>
                      </a:endParaRPr>
                    </a:p>
                  </a:txBody>
                  <a:tcPr marL="38100" marR="38100" marT="38100" marB="38100"/>
                </a:tc>
              </a:tr>
              <a:tr h="900556">
                <a:tc>
                  <a:txBody>
                    <a:bodyPr/>
                    <a:lstStyle/>
                    <a:p>
                      <a:pPr>
                        <a:lnSpc>
                          <a:spcPts val="1575"/>
                        </a:lnSpc>
                        <a:spcAft>
                          <a:spcPts val="1000"/>
                        </a:spcAft>
                      </a:pPr>
                      <a:r>
                        <a:rPr lang="en-IN" sz="2000">
                          <a:effectLst/>
                        </a:rPr>
                        <a:t>You can pass the address of any web page as a parameter in Redirect method</a:t>
                      </a:r>
                      <a:endParaRPr lang="en-IN" sz="2000">
                        <a:effectLst/>
                        <a:latin typeface="Calibri"/>
                        <a:ea typeface="Calibri"/>
                        <a:cs typeface="Times New Roman"/>
                      </a:endParaRPr>
                    </a:p>
                  </a:txBody>
                  <a:tcPr marL="38100" marR="38100" marT="38100" marB="38100"/>
                </a:tc>
                <a:tc>
                  <a:txBody>
                    <a:bodyPr/>
                    <a:lstStyle/>
                    <a:p>
                      <a:pPr>
                        <a:lnSpc>
                          <a:spcPts val="1575"/>
                        </a:lnSpc>
                        <a:spcAft>
                          <a:spcPts val="1000"/>
                        </a:spcAft>
                      </a:pPr>
                      <a:r>
                        <a:rPr lang="en-IN" sz="2000" dirty="0">
                          <a:effectLst/>
                        </a:rPr>
                        <a:t>The requested web page should be on the same server.</a:t>
                      </a:r>
                      <a:endParaRPr lang="en-IN" sz="2000" dirty="0">
                        <a:effectLst/>
                        <a:latin typeface="Calibri"/>
                        <a:ea typeface="Calibri"/>
                        <a:cs typeface="Times New Roman"/>
                      </a:endParaRPr>
                    </a:p>
                  </a:txBody>
                  <a:tcPr marL="38100" marR="38100" marT="38100" marB="38100"/>
                </a:tc>
              </a:tr>
            </a:tbl>
          </a:graphicData>
        </a:graphic>
      </p:graphicFrame>
    </p:spTree>
    <p:extLst>
      <p:ext uri="{BB962C8B-B14F-4D97-AF65-F5344CB8AC3E}">
        <p14:creationId xmlns:p14="http://schemas.microsoft.com/office/powerpoint/2010/main" val="386520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0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569</Words>
  <Application>Microsoft Office PowerPoint</Application>
  <PresentationFormat>On-screen Show (4:3)</PresentationFormat>
  <Paragraphs>34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2</cp:revision>
  <dcterms:created xsi:type="dcterms:W3CDTF">2023-09-08T02:36:25Z</dcterms:created>
  <dcterms:modified xsi:type="dcterms:W3CDTF">2023-09-08T02:49:36Z</dcterms:modified>
</cp:coreProperties>
</file>