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0"/>
  </p:notesMasterIdLst>
  <p:sldIdLst>
    <p:sldId id="256" r:id="rId2"/>
    <p:sldId id="257" r:id="rId3"/>
    <p:sldId id="364"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50" r:id="rId44"/>
    <p:sldId id="351" r:id="rId45"/>
    <p:sldId id="352" r:id="rId46"/>
    <p:sldId id="353" r:id="rId47"/>
    <p:sldId id="359" r:id="rId48"/>
    <p:sldId id="360" r:id="rId49"/>
    <p:sldId id="361" r:id="rId50"/>
    <p:sldId id="279" r:id="rId51"/>
    <p:sldId id="280" r:id="rId52"/>
    <p:sldId id="281" r:id="rId53"/>
    <p:sldId id="282" r:id="rId54"/>
    <p:sldId id="292" r:id="rId55"/>
    <p:sldId id="293" r:id="rId56"/>
    <p:sldId id="294" r:id="rId57"/>
    <p:sldId id="365" r:id="rId58"/>
    <p:sldId id="366" r:id="rId59"/>
    <p:sldId id="367" r:id="rId60"/>
    <p:sldId id="368" r:id="rId61"/>
    <p:sldId id="369" r:id="rId62"/>
    <p:sldId id="370" r:id="rId63"/>
    <p:sldId id="371" r:id="rId64"/>
    <p:sldId id="372" r:id="rId65"/>
    <p:sldId id="373" r:id="rId66"/>
    <p:sldId id="374" r:id="rId67"/>
    <p:sldId id="375" r:id="rId68"/>
    <p:sldId id="376"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073E-776F-408A-8A68-BD90BCEF7294}"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F11B4-7395-43FA-8198-ED546480CA9B}" type="slidenum">
              <a:rPr lang="en-US" smtClean="0"/>
              <a:t>‹#›</a:t>
            </a:fld>
            <a:endParaRPr lang="en-US"/>
          </a:p>
        </p:txBody>
      </p:sp>
    </p:spTree>
    <p:extLst>
      <p:ext uri="{BB962C8B-B14F-4D97-AF65-F5344CB8AC3E}">
        <p14:creationId xmlns:p14="http://schemas.microsoft.com/office/powerpoint/2010/main" val="174431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5F5E09-19BD-42E8-AC7E-4033B378B546}" type="slidenum">
              <a:rPr lang="en-US" altLang="en-US"/>
              <a:pPr/>
              <a:t>4</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pPr marL="228600" indent="-228600">
              <a:buFont typeface="Times" panose="02020603050405020304" pitchFamily="18" charset="0"/>
              <a:buChar char="•"/>
            </a:pPr>
            <a:r>
              <a:rPr lang="en-US" altLang="en-US">
                <a:latin typeface="Helvetica" panose="020B0604020202020204" pitchFamily="34" charset="0"/>
              </a:rPr>
              <a:t>To review, a </a:t>
            </a:r>
            <a:r>
              <a:rPr lang="en-US" altLang="en-US" b="1">
                <a:latin typeface="Helvetica" panose="020B0604020202020204" pitchFamily="34" charset="0"/>
              </a:rPr>
              <a:t>server</a:t>
            </a:r>
            <a:r>
              <a:rPr lang="en-US" altLang="en-US">
                <a:latin typeface="Helvetica" panose="020B0604020202020204" pitchFamily="34" charset="0"/>
              </a:rPr>
              <a:t> is a computer that both stores and shares resources on a network, whereas a </a:t>
            </a:r>
            <a:r>
              <a:rPr lang="en-US" altLang="en-US" b="1">
                <a:latin typeface="Helvetica" panose="020B0604020202020204" pitchFamily="34" charset="0"/>
              </a:rPr>
              <a:t>client</a:t>
            </a:r>
            <a:r>
              <a:rPr lang="en-US" altLang="en-US">
                <a:latin typeface="Helvetica" panose="020B0604020202020204" pitchFamily="34" charset="0"/>
              </a:rPr>
              <a:t> is a computer that requests those resources. </a:t>
            </a:r>
          </a:p>
          <a:p>
            <a:pPr marL="228600" indent="-228600">
              <a:buFont typeface="Times" panose="02020603050405020304" pitchFamily="18" charset="0"/>
              <a:buChar char="•"/>
            </a:pPr>
            <a:r>
              <a:rPr lang="en-US" altLang="en-US">
                <a:latin typeface="Helvetica" panose="020B0604020202020204" pitchFamily="34" charset="0"/>
              </a:rPr>
              <a:t>A </a:t>
            </a:r>
            <a:r>
              <a:rPr lang="en-US" altLang="en-US" b="1">
                <a:latin typeface="Helvetica" panose="020B0604020202020204" pitchFamily="34" charset="0"/>
              </a:rPr>
              <a:t>client/server network </a:t>
            </a:r>
            <a:r>
              <a:rPr lang="en-US" altLang="en-US">
                <a:latin typeface="Helvetica" panose="020B0604020202020204" pitchFamily="34" charset="0"/>
              </a:rPr>
              <a:t>contains servers as well as client computers. The inclusion of servers is what differentiates a client/server network from a typical peer-to-peer (P2P) network.</a:t>
            </a:r>
          </a:p>
          <a:p>
            <a:pPr marL="228600" indent="-228600">
              <a:buFont typeface="Times" panose="02020603050405020304" pitchFamily="18" charset="0"/>
              <a:buChar char="•"/>
            </a:pPr>
            <a:r>
              <a:rPr lang="en-US" altLang="en-US">
                <a:latin typeface="Times New Roman" panose="02020603050405020304" pitchFamily="18" charset="0"/>
              </a:rPr>
              <a:t>The main advantage of a client/server relationship is that it makes data flow more efficiently than in peer-to-peer networks. Servers can respond to requests from a large number of clients at the same time.</a:t>
            </a:r>
          </a:p>
          <a:p>
            <a:pPr marL="228600" indent="-228600">
              <a:buFont typeface="Times" panose="02020603050405020304" pitchFamily="18" charset="0"/>
              <a:buChar char="•"/>
            </a:pPr>
            <a:r>
              <a:rPr lang="en-US" altLang="en-US">
                <a:latin typeface="Times New Roman" panose="02020603050405020304" pitchFamily="18" charset="0"/>
              </a:rPr>
              <a:t> Also, servers are configured to perform specific tasks (such as handling e-mail or database requests) efficiently.</a:t>
            </a:r>
          </a:p>
          <a:p>
            <a:pPr marL="228600" indent="-228600">
              <a:buFont typeface="Times" panose="02020603050405020304" pitchFamily="18" charset="0"/>
              <a:buChar char="•"/>
            </a:pPr>
            <a:r>
              <a:rPr lang="en-US" altLang="en-US">
                <a:latin typeface="Helvetica" panose="020B0604020202020204" pitchFamily="34" charset="0"/>
              </a:rPr>
              <a:t>Client/server networks are also </a:t>
            </a:r>
            <a:r>
              <a:rPr lang="en-US" altLang="en-US" b="1">
                <a:latin typeface="Helvetica" panose="020B0604020202020204" pitchFamily="34" charset="0"/>
              </a:rPr>
              <a:t>scalable network</a:t>
            </a:r>
            <a:r>
              <a:rPr lang="en-US" altLang="en-US">
                <a:latin typeface="Helvetica" panose="020B0604020202020204" pitchFamily="34" charset="0"/>
              </a:rPr>
              <a:t>, meaning additional users can be added easily without affecting the performance of the other network nodes.</a:t>
            </a:r>
          </a:p>
          <a:p>
            <a:pPr marL="228600" indent="-228600">
              <a:buFont typeface="Times" panose="02020603050405020304" pitchFamily="18" charset="0"/>
              <a:buChar char="•"/>
            </a:pPr>
            <a:r>
              <a:rPr lang="en-US" altLang="en-US">
                <a:latin typeface="Times New Roman" panose="02020603050405020304" pitchFamily="18" charset="0"/>
              </a:rPr>
              <a:t>In addition, whereas P2P networks are </a:t>
            </a:r>
            <a:r>
              <a:rPr lang="en-US" altLang="en-US" b="1">
                <a:latin typeface="Times New Roman" panose="02020603050405020304" pitchFamily="18" charset="0"/>
              </a:rPr>
              <a:t>decentralized</a:t>
            </a:r>
            <a:r>
              <a:rPr lang="en-US" altLang="en-US">
                <a:latin typeface="Helvetica" panose="020B0604020202020204" pitchFamily="34" charset="0"/>
              </a:rPr>
              <a:t> (</a:t>
            </a:r>
            <a:r>
              <a:rPr lang="en-US" altLang="en-US">
                <a:latin typeface="Times New Roman" panose="02020603050405020304" pitchFamily="18" charset="0"/>
              </a:rPr>
              <a:t>users are responsible for creating their own data backups and for providing security for their computer), client/server networks are </a:t>
            </a:r>
            <a:r>
              <a:rPr lang="en-US" altLang="en-US" b="1">
                <a:latin typeface="Times New Roman" panose="02020603050405020304" pitchFamily="18" charset="0"/>
              </a:rPr>
              <a:t>centralized, meaning</a:t>
            </a:r>
            <a:r>
              <a:rPr lang="en-US" altLang="en-US">
                <a:latin typeface="Helvetica" panose="020B0604020202020204" pitchFamily="34" charset="0"/>
              </a:rPr>
              <a:t> </a:t>
            </a:r>
            <a:r>
              <a:rPr lang="en-US" altLang="en-US">
                <a:latin typeface="Times New Roman" panose="02020603050405020304" pitchFamily="18" charset="0"/>
              </a:rPr>
              <a:t>all clients connect to a server that performs tasks for them.</a:t>
            </a:r>
          </a:p>
        </p:txBody>
      </p:sp>
    </p:spTree>
    <p:extLst>
      <p:ext uri="{BB962C8B-B14F-4D97-AF65-F5344CB8AC3E}">
        <p14:creationId xmlns:p14="http://schemas.microsoft.com/office/powerpoint/2010/main" val="328976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5771F4-0D53-4B74-BC6D-92030AE193E6}" type="slidenum">
              <a:rPr lang="en-US" altLang="en-US"/>
              <a:pPr eaLnBrk="1" hangingPunct="1"/>
              <a:t>13</a:t>
            </a:fld>
            <a:endParaRPr lang="en-US" altLang="en-US"/>
          </a:p>
        </p:txBody>
      </p:sp>
    </p:spTree>
    <p:extLst>
      <p:ext uri="{BB962C8B-B14F-4D97-AF65-F5344CB8AC3E}">
        <p14:creationId xmlns:p14="http://schemas.microsoft.com/office/powerpoint/2010/main" val="250933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D82316-134F-4057-A9E6-F94F1D407BD7}" type="slidenum">
              <a:rPr lang="en-US" altLang="en-US"/>
              <a:pPr eaLnBrk="1" hangingPunct="1"/>
              <a:t>14</a:t>
            </a:fld>
            <a:endParaRPr lang="en-US" altLang="en-US"/>
          </a:p>
        </p:txBody>
      </p:sp>
    </p:spTree>
    <p:extLst>
      <p:ext uri="{BB962C8B-B14F-4D97-AF65-F5344CB8AC3E}">
        <p14:creationId xmlns:p14="http://schemas.microsoft.com/office/powerpoint/2010/main" val="118056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527759-2A81-4F53-955A-2ECA99C80D24}" type="slidenum">
              <a:rPr lang="en-US" altLang="en-US"/>
              <a:pPr eaLnBrk="1" hangingPunct="1"/>
              <a:t>15</a:t>
            </a:fld>
            <a:endParaRPr lang="en-US" altLang="en-US"/>
          </a:p>
        </p:txBody>
      </p:sp>
    </p:spTree>
    <p:extLst>
      <p:ext uri="{BB962C8B-B14F-4D97-AF65-F5344CB8AC3E}">
        <p14:creationId xmlns:p14="http://schemas.microsoft.com/office/powerpoint/2010/main" val="84188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67CB17-EC62-4DE6-8D9D-35E9DD4C432E}" type="slidenum">
              <a:rPr lang="en-US" altLang="en-US"/>
              <a:pPr eaLnBrk="1" hangingPunct="1"/>
              <a:t>16</a:t>
            </a:fld>
            <a:endParaRPr lang="en-US" altLang="en-US"/>
          </a:p>
        </p:txBody>
      </p:sp>
    </p:spTree>
    <p:extLst>
      <p:ext uri="{BB962C8B-B14F-4D97-AF65-F5344CB8AC3E}">
        <p14:creationId xmlns:p14="http://schemas.microsoft.com/office/powerpoint/2010/main" val="429180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4A57F5-3FE2-4B66-88A7-854C15D75593}" type="slidenum">
              <a:rPr lang="en-US" altLang="en-US"/>
              <a:pPr eaLnBrk="1" hangingPunct="1"/>
              <a:t>17</a:t>
            </a:fld>
            <a:endParaRPr lang="en-US" altLang="en-US"/>
          </a:p>
        </p:txBody>
      </p:sp>
    </p:spTree>
    <p:extLst>
      <p:ext uri="{BB962C8B-B14F-4D97-AF65-F5344CB8AC3E}">
        <p14:creationId xmlns:p14="http://schemas.microsoft.com/office/powerpoint/2010/main" val="268699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E70A7-B4E8-4AF7-998E-CAD0168C6EC1}" type="slidenum">
              <a:rPr lang="en-US" altLang="en-US"/>
              <a:pPr/>
              <a:t>19</a:t>
            </a:fld>
            <a:endParaRPr lang="en-US" alt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87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53F91-4605-4A09-8D3C-A77590BD627D}" type="slidenum">
              <a:rPr lang="en-US" altLang="en-US"/>
              <a:pPr/>
              <a:t>20</a:t>
            </a:fld>
            <a:endParaRPr lang="en-US"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0838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1AF71-F245-4CEF-8D1C-C40BE2D7591F}" type="slidenum">
              <a:rPr lang="en-US" altLang="en-US"/>
              <a:pPr/>
              <a:t>21</a:t>
            </a:fld>
            <a:endParaRPr lang="en-US" alt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0959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2EB90-60CE-4E85-B081-3DC1CC293A3D}" type="slidenum">
              <a:rPr lang="en-US" altLang="en-US"/>
              <a:pPr/>
              <a:t>22</a:t>
            </a:fld>
            <a:endParaRPr lang="en-US"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952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34CB7-2CD7-43EE-A8E2-C56901BFA241}" type="slidenum">
              <a:rPr lang="en-US" altLang="en-US"/>
              <a:pPr/>
              <a:t>23</a:t>
            </a:fld>
            <a:endParaRPr lang="en-US" alt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6939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2BA7C-0D2D-47B2-AF9F-FF67D99FDD58}" type="slidenum">
              <a:rPr lang="en-US" altLang="en-US"/>
              <a:pPr/>
              <a:t>5</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a:buFontTx/>
              <a:buChar char="•"/>
            </a:pPr>
            <a:r>
              <a:rPr lang="en-US" altLang="en-US" b="1">
                <a:latin typeface="Times New Roman" panose="02020603050405020304" pitchFamily="18" charset="0"/>
              </a:rPr>
              <a:t>Local area networks (LANs)</a:t>
            </a:r>
            <a:r>
              <a:rPr lang="en-US" altLang="en-US">
                <a:latin typeface="Times New Roman" panose="02020603050405020304" pitchFamily="18" charset="0"/>
              </a:rPr>
              <a:t> are generally smaller groups of computers and peripherals linked together over a relatively small geographic area. </a:t>
            </a:r>
          </a:p>
          <a:p>
            <a:pPr>
              <a:buFontTx/>
              <a:buChar char="•"/>
            </a:pPr>
            <a:r>
              <a:rPr lang="en-US" altLang="en-US">
                <a:latin typeface="Times New Roman" panose="02020603050405020304" pitchFamily="18" charset="0"/>
              </a:rPr>
              <a:t>The computer lab at your school or the network on the floor of the office where you work is probably a LAN.</a:t>
            </a:r>
            <a:r>
              <a:rPr lang="en-US" altLang="en-US"/>
              <a:t>.</a:t>
            </a:r>
          </a:p>
        </p:txBody>
      </p:sp>
    </p:spTree>
    <p:extLst>
      <p:ext uri="{BB962C8B-B14F-4D97-AF65-F5344CB8AC3E}">
        <p14:creationId xmlns:p14="http://schemas.microsoft.com/office/powerpoint/2010/main" val="3416080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D365F-CD95-4471-B72C-326D80199389}" type="slidenum">
              <a:rPr lang="en-US" altLang="en-US"/>
              <a:pPr/>
              <a:t>24</a:t>
            </a:fld>
            <a:endParaRPr lang="en-US"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5849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92A67A-032F-455C-9291-68B3F5C1BB86}" type="slidenum">
              <a:rPr lang="en-US" altLang="en-US"/>
              <a:pPr/>
              <a:t>25</a:t>
            </a:fld>
            <a:endParaRPr lang="en-US" alt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825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14D8F-EB5B-4363-88FB-A32361BD415F}" type="slidenum">
              <a:rPr lang="en-US" altLang="en-US"/>
              <a:pPr/>
              <a:t>26</a:t>
            </a:fld>
            <a:endParaRPr lang="en-US"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0053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91A0B-A99A-494F-B461-14F14431959D}" type="slidenum">
              <a:rPr lang="en-US" altLang="en-US"/>
              <a:pPr/>
              <a:t>27</a:t>
            </a:fld>
            <a:endParaRPr lang="en-US" alt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9992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AD2EA-FEB7-456C-A175-5392628ED09E}" type="slidenum">
              <a:rPr lang="en-US" altLang="en-US"/>
              <a:pPr/>
              <a:t>28</a:t>
            </a:fld>
            <a:endParaRPr lang="en-US"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43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DFDFA-C2D6-4086-B4BA-106D7D5128B6}" type="slidenum">
              <a:rPr lang="en-US" altLang="en-US"/>
              <a:pPr/>
              <a:t>29</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2657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8957C-5BD8-46B6-8127-5A2AD962031F}" type="slidenum">
              <a:rPr lang="en-US" altLang="en-US"/>
              <a:pPr/>
              <a:t>30</a:t>
            </a:fld>
            <a:endParaRPr lang="en-US"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258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4E5AE-4919-4830-AAA8-CF6394152158}" type="slidenum">
              <a:rPr lang="en-US" altLang="en-US"/>
              <a:pPr/>
              <a:t>31</a:t>
            </a:fld>
            <a:endParaRPr lang="en-US" alt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1128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2B5E1-CFE3-405E-A0BB-2547AAB6F657}" type="slidenum">
              <a:rPr lang="en-US" altLang="en-US"/>
              <a:pPr/>
              <a:t>32</a:t>
            </a:fld>
            <a:endParaRPr lang="en-US"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7518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720D7-FC1F-4972-94B1-9011A8A43A0B}" type="slidenum">
              <a:rPr lang="en-US" altLang="en-US"/>
              <a:pPr/>
              <a:t>33</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667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801F8-C6B9-44A9-845E-FC1FE5CA0B6C}" type="slidenum">
              <a:rPr lang="en-US" altLang="en-US"/>
              <a:pPr/>
              <a:t>6</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pPr>
              <a:buFontTx/>
              <a:buChar char="•"/>
            </a:pPr>
            <a:r>
              <a:rPr lang="en-US" altLang="en-US">
                <a:latin typeface="Times New Roman" panose="02020603050405020304" pitchFamily="18" charset="0"/>
              </a:rPr>
              <a:t>For large companies that operate at diverse geographic locations, a LAN is not sufficient for meeting their computing needs. </a:t>
            </a:r>
            <a:r>
              <a:rPr lang="en-US" altLang="en-US" b="1">
                <a:latin typeface="Times New Roman" panose="02020603050405020304" pitchFamily="18" charset="0"/>
              </a:rPr>
              <a:t>Wide area networks (WANs)</a:t>
            </a:r>
            <a:r>
              <a:rPr lang="en-US" altLang="en-US">
                <a:latin typeface="Times New Roman" panose="02020603050405020304" pitchFamily="18" charset="0"/>
              </a:rPr>
              <a:t> comprise large numbers of users or separate LANs that are miles apart and linked together. Corporations often use WANs to connect two or more geographically diverse branches. </a:t>
            </a:r>
          </a:p>
          <a:p>
            <a:pPr>
              <a:buFontTx/>
              <a:buChar char="•"/>
            </a:pPr>
            <a:r>
              <a:rPr lang="en-US" altLang="en-US">
                <a:latin typeface="Times New Roman" panose="02020603050405020304" pitchFamily="18" charset="0"/>
              </a:rPr>
              <a:t>Sometimes government organizations or civic groups establish WANs to link users in a specific geographic area (such as within a city or county). These special type of WANs are known as </a:t>
            </a:r>
            <a:r>
              <a:rPr lang="en-US" altLang="en-US" b="1">
                <a:latin typeface="Times New Roman" panose="02020603050405020304" pitchFamily="18" charset="0"/>
              </a:rPr>
              <a:t>metropolitan area networks (MANs)</a:t>
            </a:r>
            <a:r>
              <a:rPr lang="en-US" altLang="en-US">
                <a:latin typeface="Helvetica" panose="020B0604020202020204" pitchFamily="34" charset="0"/>
              </a:rPr>
              <a:t>.</a:t>
            </a:r>
          </a:p>
        </p:txBody>
      </p:sp>
    </p:spTree>
    <p:extLst>
      <p:ext uri="{BB962C8B-B14F-4D97-AF65-F5344CB8AC3E}">
        <p14:creationId xmlns:p14="http://schemas.microsoft.com/office/powerpoint/2010/main" val="955144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85EF8-0B25-4179-8EE6-A19B0F6BCDE9}" type="slidenum">
              <a:rPr lang="en-US" altLang="en-US"/>
              <a:pPr/>
              <a:t>34</a:t>
            </a:fld>
            <a:endParaRPr lang="en-US"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328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CAE99-024A-431F-96A5-AB5D9AF96B42}" type="slidenum">
              <a:rPr lang="en-US" altLang="en-US"/>
              <a:pPr/>
              <a:t>35</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7508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BE2E01-8709-4BB9-99E6-9BC5DBE22D34}" type="slidenum">
              <a:rPr lang="en-US" altLang="en-US"/>
              <a:pPr/>
              <a:t>36</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4012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DFDA7-8106-4537-A101-56D47755C874}" type="slidenum">
              <a:rPr lang="en-US" altLang="en-US"/>
              <a:pPr/>
              <a:t>37</a:t>
            </a:fld>
            <a:endParaRPr lang="en-US"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754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3BC98-3737-42A8-8BF5-059926DA8BDB}" type="slidenum">
              <a:rPr lang="en-US" altLang="en-US"/>
              <a:pPr/>
              <a:t>38</a:t>
            </a:fld>
            <a:endParaRPr lang="en-US" alt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3158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C0564-4906-4798-80F3-D36E7B88E6E1}" type="slidenum">
              <a:rPr lang="en-US" altLang="en-US"/>
              <a:pPr/>
              <a:t>39</a:t>
            </a:fld>
            <a:endParaRPr lang="en-US" alt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8849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392DB-0D04-4418-B941-B9F4E0F12E98}" type="slidenum">
              <a:rPr lang="en-US" altLang="en-US"/>
              <a:pPr/>
              <a:t>40</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5045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B50F3-4E7A-4888-8746-22AED2D4DDE5}" type="slidenum">
              <a:rPr lang="en-US" altLang="en-US"/>
              <a:pPr/>
              <a:t>41</a:t>
            </a:fld>
            <a:endParaRPr lang="en-US" alt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168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F9B387-5A68-4498-8E13-9B1FB6B89821}" type="slidenum">
              <a:rPr lang="en-US" altLang="en-US"/>
              <a:pPr/>
              <a:t>42</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3336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86769-A023-4C1A-912B-341C9DECC521}" type="slidenum">
              <a:rPr lang="en-US" altLang="en-US"/>
              <a:pPr/>
              <a:t>43</a:t>
            </a:fld>
            <a:endParaRPr lang="en-US" alt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90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3DB3D-DD1E-464E-AEB9-5E3B6BC24357}" type="slidenum">
              <a:rPr lang="en-US" altLang="en-US"/>
              <a:pPr/>
              <a:t>7</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pPr>
              <a:buFontTx/>
              <a:buChar char="•"/>
            </a:pPr>
            <a:r>
              <a:rPr lang="en-US" altLang="en-US" b="1">
                <a:latin typeface="Helvetica" panose="020B0604020202020204" pitchFamily="34" charset="0"/>
              </a:rPr>
              <a:t>Personal area networks (PANs)</a:t>
            </a:r>
            <a:r>
              <a:rPr lang="en-US" altLang="en-US">
                <a:latin typeface="Helvetica" panose="020B0604020202020204" pitchFamily="34" charset="0"/>
              </a:rPr>
              <a:t> are used to connect wireless devices (such as Bluetooth-enabled devices) in close proximity to each other. PANs are wireless and operate in the personal operating space of an individual, which is generally defined to be within 30 feet of your body. </a:t>
            </a:r>
          </a:p>
          <a:p>
            <a:pPr>
              <a:buFontTx/>
              <a:buChar char="•"/>
            </a:pPr>
            <a:r>
              <a:rPr lang="en-US" altLang="en-US">
                <a:latin typeface="Helvetica" panose="020B0604020202020204" pitchFamily="34" charset="0"/>
              </a:rPr>
              <a:t>An </a:t>
            </a:r>
            <a:r>
              <a:rPr lang="en-US" altLang="en-US" b="1">
                <a:latin typeface="Helvetica" panose="020B0604020202020204" pitchFamily="34" charset="0"/>
              </a:rPr>
              <a:t>intranet</a:t>
            </a:r>
            <a:r>
              <a:rPr lang="en-US" altLang="en-US">
                <a:latin typeface="Helvetica" panose="020B0604020202020204" pitchFamily="34" charset="0"/>
              </a:rPr>
              <a:t> is a private corporate network that is used exclusively by company employees to facilitate information sharing, database access, group scheduling, videoconferencing, or other employee collaboration. The intranet is not accessible to non-employees; a firewall protects it from the Internet.</a:t>
            </a:r>
          </a:p>
        </p:txBody>
      </p:sp>
    </p:spTree>
    <p:extLst>
      <p:ext uri="{BB962C8B-B14F-4D97-AF65-F5344CB8AC3E}">
        <p14:creationId xmlns:p14="http://schemas.microsoft.com/office/powerpoint/2010/main" val="154899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F0CD9-2478-40AA-9E6F-1B59DE865FD0}" type="slidenum">
              <a:rPr lang="en-US" altLang="en-US"/>
              <a:pPr/>
              <a:t>44</a:t>
            </a:fld>
            <a:endParaRPr lang="en-US"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61072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EA5FD-22D9-4D97-B4EA-981C6735B3AF}" type="slidenum">
              <a:rPr lang="en-US" altLang="en-US"/>
              <a:pPr/>
              <a:t>45</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434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E83ED-E304-40E9-BD8D-7F4EAA5E0BB0}" type="slidenum">
              <a:rPr lang="en-US" altLang="en-US"/>
              <a:pPr/>
              <a:t>46</a:t>
            </a:fld>
            <a:endParaRPr lang="en-US"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0958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08B72-7040-45B6-A3A8-0EC7F08187E2}" type="slidenum">
              <a:rPr lang="en-US" altLang="en-US"/>
              <a:pPr/>
              <a:t>47</a:t>
            </a:fld>
            <a:endParaRPr lang="en-US" alt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1270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82BEB-6053-4885-9A4D-8B0D73F043A5}" type="slidenum">
              <a:rPr lang="en-US" altLang="en-US"/>
              <a:pPr/>
              <a:t>48</a:t>
            </a:fld>
            <a:endParaRPr lang="en-US" alt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9381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1D71A-E72C-49EA-9619-4AEB954F55DA}" type="slidenum">
              <a:rPr lang="en-US" altLang="en-US"/>
              <a:pPr/>
              <a:t>49</a:t>
            </a:fld>
            <a:endParaRPr lang="en-US" alt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5060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1AF4A-7EB6-4753-833D-F8CB7438E4CF}" type="slidenum">
              <a:rPr lang="en-US" altLang="en-US"/>
              <a:pPr/>
              <a:t>8</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pPr>
              <a:buFontTx/>
              <a:buChar char="•"/>
            </a:pPr>
            <a:r>
              <a:rPr lang="en-US" altLang="en-US">
                <a:latin typeface="Helvetica" panose="020B0604020202020204" pitchFamily="34" charset="0"/>
              </a:rPr>
              <a:t>Client/server networks share many of the same components of P2P networks as well as some components specific to client/server networks:</a:t>
            </a:r>
          </a:p>
          <a:p>
            <a:pPr lvl="2">
              <a:lnSpc>
                <a:spcPct val="96000"/>
              </a:lnSpc>
              <a:spcBef>
                <a:spcPts val="400"/>
              </a:spcBef>
              <a:spcAft>
                <a:spcPts val="200"/>
              </a:spcAft>
            </a:pPr>
            <a:r>
              <a:rPr lang="en-US" altLang="en-US">
                <a:latin typeface="Times New Roman" panose="02020603050405020304" pitchFamily="18" charset="0"/>
              </a:rPr>
              <a:t>- </a:t>
            </a:r>
            <a:r>
              <a:rPr lang="en-US" altLang="en-US" b="1">
                <a:latin typeface="Times New Roman" panose="02020603050405020304" pitchFamily="18" charset="0"/>
              </a:rPr>
              <a:t>Server.</a:t>
            </a:r>
            <a:r>
              <a:rPr lang="en-US" altLang="en-US">
                <a:latin typeface="Times New Roman" panose="02020603050405020304" pitchFamily="18" charset="0"/>
              </a:rPr>
              <a:t> Unlike P2P networks, client/server networks contain at least one computer that functions solely as a server.</a:t>
            </a:r>
          </a:p>
          <a:p>
            <a:pPr lvl="2">
              <a:lnSpc>
                <a:spcPct val="96000"/>
              </a:lnSpc>
              <a:spcBef>
                <a:spcPts val="200"/>
              </a:spcBef>
              <a:spcAft>
                <a:spcPts val="200"/>
              </a:spcAft>
            </a:pPr>
            <a:r>
              <a:rPr lang="en-US" altLang="en-US">
                <a:latin typeface="Times New Roman" panose="02020603050405020304" pitchFamily="18" charset="0"/>
              </a:rPr>
              <a:t>- </a:t>
            </a:r>
            <a:r>
              <a:rPr lang="en-US" altLang="en-US" b="1">
                <a:latin typeface="Times New Roman" panose="02020603050405020304" pitchFamily="18" charset="0"/>
              </a:rPr>
              <a:t>Network topology.</a:t>
            </a:r>
            <a:r>
              <a:rPr lang="en-US" altLang="en-US">
                <a:latin typeface="Times New Roman" panose="02020603050405020304" pitchFamily="18" charset="0"/>
              </a:rPr>
              <a:t> Because client/server networks are more complex than P2P networks, the layout and structure of the network must be carefully planned.</a:t>
            </a:r>
          </a:p>
          <a:p>
            <a:pPr lvl="2">
              <a:lnSpc>
                <a:spcPct val="96000"/>
              </a:lnSpc>
              <a:spcBef>
                <a:spcPts val="200"/>
              </a:spcBef>
              <a:spcAft>
                <a:spcPts val="200"/>
              </a:spcAft>
            </a:pPr>
            <a:r>
              <a:rPr lang="en-US" altLang="en-US">
                <a:latin typeface="Times New Roman" panose="02020603050405020304" pitchFamily="18" charset="0"/>
              </a:rPr>
              <a:t>- </a:t>
            </a:r>
            <a:r>
              <a:rPr lang="en-US" altLang="en-US" b="1">
                <a:latin typeface="Times New Roman" panose="02020603050405020304" pitchFamily="18" charset="0"/>
              </a:rPr>
              <a:t>Transmission media.</a:t>
            </a:r>
            <a:r>
              <a:rPr lang="en-US" altLang="en-US">
                <a:latin typeface="Times New Roman" panose="02020603050405020304" pitchFamily="18" charset="0"/>
              </a:rPr>
              <a:t> T</a:t>
            </a:r>
            <a:r>
              <a:rPr lang="en-US" altLang="en-US" i="1">
                <a:latin typeface="Times New Roman" panose="02020603050405020304" pitchFamily="18" charset="0"/>
              </a:rPr>
              <a:t>ransmission media</a:t>
            </a:r>
            <a:r>
              <a:rPr lang="en-US" altLang="en-US">
                <a:latin typeface="Times New Roman" panose="02020603050405020304" pitchFamily="18" charset="0"/>
              </a:rPr>
              <a:t> (cable or wireless communications technology) is needed based on the network topology. Client/server networks use a wider variety of cable types than do simpler P2P networks.</a:t>
            </a:r>
          </a:p>
          <a:p>
            <a:pPr lvl="2">
              <a:lnSpc>
                <a:spcPct val="96000"/>
              </a:lnSpc>
              <a:spcBef>
                <a:spcPts val="200"/>
              </a:spcBef>
              <a:spcAft>
                <a:spcPts val="200"/>
              </a:spcAft>
            </a:pPr>
            <a:r>
              <a:rPr lang="en-US" altLang="en-US">
                <a:latin typeface="Times New Roman" panose="02020603050405020304" pitchFamily="18" charset="0"/>
              </a:rPr>
              <a:t>- </a:t>
            </a:r>
            <a:r>
              <a:rPr lang="en-US" altLang="en-US" b="1">
                <a:latin typeface="Times New Roman" panose="02020603050405020304" pitchFamily="18" charset="0"/>
              </a:rPr>
              <a:t>Network operating system (NOS) software.</a:t>
            </a:r>
            <a:r>
              <a:rPr lang="en-US" altLang="en-US">
                <a:latin typeface="Times New Roman" panose="02020603050405020304" pitchFamily="18" charset="0"/>
              </a:rPr>
              <a:t> All client/server networks require </a:t>
            </a:r>
            <a:r>
              <a:rPr lang="en-US" altLang="en-US" i="1">
                <a:latin typeface="Times New Roman" panose="02020603050405020304" pitchFamily="18" charset="0"/>
              </a:rPr>
              <a:t>network operating system (NOS) software, </a:t>
            </a:r>
            <a:r>
              <a:rPr lang="en-US" altLang="en-US">
                <a:latin typeface="Times New Roman" panose="02020603050405020304" pitchFamily="18" charset="0"/>
              </a:rPr>
              <a:t>which is specialized software that is installed on servers and client computers that enables the network to function.</a:t>
            </a:r>
          </a:p>
          <a:p>
            <a:pPr lvl="2">
              <a:lnSpc>
                <a:spcPct val="96000"/>
              </a:lnSpc>
              <a:spcBef>
                <a:spcPts val="200"/>
              </a:spcBef>
              <a:spcAft>
                <a:spcPts val="200"/>
              </a:spcAft>
            </a:pPr>
            <a:r>
              <a:rPr lang="en-US" altLang="en-US">
                <a:latin typeface="Times New Roman" panose="02020603050405020304" pitchFamily="18" charset="0"/>
              </a:rPr>
              <a:t>- </a:t>
            </a:r>
            <a:r>
              <a:rPr lang="en-US" altLang="en-US" b="1">
                <a:latin typeface="Times New Roman" panose="02020603050405020304" pitchFamily="18" charset="0"/>
              </a:rPr>
              <a:t>Network adapters.</a:t>
            </a:r>
            <a:r>
              <a:rPr lang="en-US" altLang="en-US">
                <a:latin typeface="Times New Roman" panose="02020603050405020304" pitchFamily="18" charset="0"/>
              </a:rPr>
              <a:t> N</a:t>
            </a:r>
            <a:r>
              <a:rPr lang="en-US" altLang="en-US" i="1">
                <a:latin typeface="Times New Roman" panose="02020603050405020304" pitchFamily="18" charset="0"/>
              </a:rPr>
              <a:t>etwork adapters </a:t>
            </a:r>
            <a:r>
              <a:rPr lang="en-US" altLang="en-US">
                <a:latin typeface="Times New Roman" panose="02020603050405020304" pitchFamily="18" charset="0"/>
              </a:rPr>
              <a:t>(or </a:t>
            </a:r>
            <a:r>
              <a:rPr lang="en-US" altLang="en-US" i="1">
                <a:latin typeface="Times New Roman" panose="02020603050405020304" pitchFamily="18" charset="0"/>
              </a:rPr>
              <a:t>network interface cards</a:t>
            </a:r>
            <a:r>
              <a:rPr lang="en-US" altLang="en-US">
                <a:latin typeface="Times New Roman" panose="02020603050405020304" pitchFamily="18" charset="0"/>
              </a:rPr>
              <a:t>) are attached or installed to each device on a client/server network. These adapters enable the computer (or peripheral) to communicate with the network using a common data communication language, or </a:t>
            </a:r>
            <a:r>
              <a:rPr lang="en-US" altLang="en-US" i="1">
                <a:latin typeface="Times New Roman" panose="02020603050405020304" pitchFamily="18" charset="0"/>
              </a:rPr>
              <a:t>protocol.</a:t>
            </a:r>
            <a:endParaRPr lang="en-US" altLang="en-US">
              <a:latin typeface="Times New Roman" panose="02020603050405020304" pitchFamily="18" charset="0"/>
            </a:endParaRPr>
          </a:p>
          <a:p>
            <a:pPr lvl="2">
              <a:lnSpc>
                <a:spcPct val="96000"/>
              </a:lnSpc>
              <a:spcBef>
                <a:spcPts val="200"/>
              </a:spcBef>
              <a:spcAft>
                <a:spcPts val="600"/>
              </a:spcAft>
            </a:pPr>
            <a:r>
              <a:rPr lang="en-US" altLang="en-US">
                <a:latin typeface="Times New Roman" panose="02020603050405020304" pitchFamily="18" charset="0"/>
              </a:rPr>
              <a:t>- </a:t>
            </a:r>
            <a:r>
              <a:rPr lang="en-US" altLang="en-US" b="1">
                <a:latin typeface="Times New Roman" panose="02020603050405020304" pitchFamily="18" charset="0"/>
              </a:rPr>
              <a:t>Network navigation devices.</a:t>
            </a:r>
            <a:r>
              <a:rPr lang="en-US" altLang="en-US">
                <a:latin typeface="Times New Roman" panose="02020603050405020304" pitchFamily="18" charset="0"/>
              </a:rPr>
              <a:t> Because of the complexity of a client/server network, specialized </a:t>
            </a:r>
            <a:r>
              <a:rPr lang="en-US" altLang="en-US" i="1">
                <a:latin typeface="Times New Roman" panose="02020603050405020304" pitchFamily="18" charset="0"/>
              </a:rPr>
              <a:t>network navigation devices</a:t>
            </a:r>
            <a:r>
              <a:rPr lang="en-US" altLang="en-US">
                <a:latin typeface="Times New Roman" panose="02020603050405020304" pitchFamily="18" charset="0"/>
              </a:rPr>
              <a:t> (such as </a:t>
            </a:r>
            <a:r>
              <a:rPr lang="en-US" altLang="en-US" i="1">
                <a:latin typeface="Times New Roman" panose="02020603050405020304" pitchFamily="18" charset="0"/>
              </a:rPr>
              <a:t>routers, hubs,</a:t>
            </a:r>
            <a:r>
              <a:rPr lang="en-US" altLang="en-US">
                <a:latin typeface="Times New Roman" panose="02020603050405020304" pitchFamily="18" charset="0"/>
              </a:rPr>
              <a:t> and </a:t>
            </a:r>
            <a:r>
              <a:rPr lang="en-US" altLang="en-US" i="1">
                <a:latin typeface="Times New Roman" panose="02020603050405020304" pitchFamily="18" charset="0"/>
              </a:rPr>
              <a:t>switches</a:t>
            </a:r>
            <a:r>
              <a:rPr lang="en-US" altLang="en-US">
                <a:latin typeface="Times New Roman" panose="02020603050405020304" pitchFamily="18" charset="0"/>
              </a:rPr>
              <a:t>) are needed to move data signals around the network.</a:t>
            </a:r>
          </a:p>
          <a:p>
            <a:pPr>
              <a:buFontTx/>
              <a:buChar char="•"/>
            </a:pPr>
            <a:endParaRPr lang="en-US" altLang="en-US">
              <a:latin typeface="Helvetica" panose="020B0604020202020204" pitchFamily="34" charset="0"/>
            </a:endParaRPr>
          </a:p>
        </p:txBody>
      </p:sp>
    </p:spTree>
    <p:extLst>
      <p:ext uri="{BB962C8B-B14F-4D97-AF65-F5344CB8AC3E}">
        <p14:creationId xmlns:p14="http://schemas.microsoft.com/office/powerpoint/2010/main" val="44944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1FA7C3-C2F7-446E-8D8A-CB6A59A4C217}" type="slidenum">
              <a:rPr lang="en-US" altLang="en-US"/>
              <a:pPr/>
              <a:t>9</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a:buFontTx/>
              <a:buChar char="•"/>
            </a:pPr>
            <a:r>
              <a:rPr lang="en-US" altLang="en-US">
                <a:latin typeface="Helvetica" panose="020B0604020202020204" pitchFamily="34" charset="0"/>
              </a:rPr>
              <a:t>Servers are the workhorses of the client/server network. They serve many different network users and assist them with accomplishing a variety of tasks. </a:t>
            </a:r>
          </a:p>
          <a:p>
            <a:pPr>
              <a:buFontTx/>
              <a:buChar char="•"/>
            </a:pPr>
            <a:r>
              <a:rPr lang="en-US" altLang="en-US">
                <a:latin typeface="Helvetica" panose="020B0604020202020204" pitchFamily="34" charset="0"/>
              </a:rPr>
              <a:t>The number and types of servers on a client/server network depend on the network’s size and workload. </a:t>
            </a:r>
          </a:p>
          <a:p>
            <a:pPr>
              <a:buFontTx/>
              <a:buChar char="•"/>
            </a:pPr>
            <a:r>
              <a:rPr lang="en-US" altLang="en-US">
                <a:latin typeface="Times New Roman" panose="02020603050405020304" pitchFamily="18" charset="0"/>
              </a:rPr>
              <a:t>As more users are added to a network, </a:t>
            </a:r>
            <a:r>
              <a:rPr lang="en-US" altLang="en-US" b="1">
                <a:latin typeface="Times New Roman" panose="02020603050405020304" pitchFamily="18" charset="0"/>
              </a:rPr>
              <a:t>dedicated servers</a:t>
            </a:r>
            <a:r>
              <a:rPr lang="en-US" altLang="en-US">
                <a:latin typeface="Times New Roman" panose="02020603050405020304" pitchFamily="18" charset="0"/>
              </a:rPr>
              <a:t> are used to fulfill one specific function (such as handling e-mail). When dedicated servers are deployed, the main server then becomes merely an authentication server and/or a file server.</a:t>
            </a:r>
          </a:p>
          <a:p>
            <a:pPr>
              <a:buFontTx/>
              <a:buChar char="•"/>
            </a:pPr>
            <a:r>
              <a:rPr lang="en-US" altLang="en-US" b="1">
                <a:latin typeface="Helvetica" panose="020B0604020202020204" pitchFamily="34" charset="0"/>
              </a:rPr>
              <a:t>Authentication servers</a:t>
            </a:r>
            <a:r>
              <a:rPr lang="en-US" altLang="en-US">
                <a:latin typeface="Helvetica" panose="020B0604020202020204" pitchFamily="34" charset="0"/>
              </a:rPr>
              <a:t> keep track of who is logging on to the network and which services on the network are available to each user. Authentication servers also act as overseers for the network. They manage and coordinate the services provided by any other dedicated servers located on the network. </a:t>
            </a:r>
          </a:p>
          <a:p>
            <a:pPr>
              <a:buFontTx/>
              <a:buChar char="•"/>
            </a:pPr>
            <a:r>
              <a:rPr lang="en-US" altLang="en-US" b="1">
                <a:latin typeface="Helvetica" panose="020B0604020202020204" pitchFamily="34" charset="0"/>
              </a:rPr>
              <a:t>File servers</a:t>
            </a:r>
            <a:r>
              <a:rPr lang="en-US" altLang="en-US">
                <a:latin typeface="Helvetica" panose="020B0604020202020204" pitchFamily="34" charset="0"/>
              </a:rPr>
              <a:t> store and manage files for network users. On corporate networks, employees are provided with space on a file server to store files they create.</a:t>
            </a:r>
          </a:p>
        </p:txBody>
      </p:sp>
    </p:spTree>
    <p:extLst>
      <p:ext uri="{BB962C8B-B14F-4D97-AF65-F5344CB8AC3E}">
        <p14:creationId xmlns:p14="http://schemas.microsoft.com/office/powerpoint/2010/main" val="30506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D54AA-0F76-4C62-9BEA-AA9A4310A8B0}" type="slidenum">
              <a:rPr lang="en-US" altLang="en-US"/>
              <a:pPr/>
              <a:t>10</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pPr>
              <a:buFontTx/>
              <a:buChar char="•"/>
            </a:pPr>
            <a:r>
              <a:rPr lang="en-US" altLang="en-US">
                <a:latin typeface="Helvetica" panose="020B0604020202020204" pitchFamily="34" charset="0"/>
              </a:rPr>
              <a:t>Any task that is repetitive or demands a lot of time of the server’s processor (CPU) is a good candidate to relegate to a dedicated server. </a:t>
            </a:r>
          </a:p>
          <a:p>
            <a:pPr>
              <a:buFontTx/>
              <a:buChar char="•"/>
            </a:pPr>
            <a:r>
              <a:rPr lang="en-US" altLang="en-US"/>
              <a:t>A network with a centralized printing service will have a </a:t>
            </a:r>
            <a:r>
              <a:rPr lang="en-US" altLang="en-US" b="1"/>
              <a:t>print server</a:t>
            </a:r>
            <a:r>
              <a:rPr lang="en-US" altLang="en-US"/>
              <a:t> that routes print jobs to appropriate devices and prioritizes printing according to order of request, unless overridden by special needs. </a:t>
            </a:r>
          </a:p>
          <a:p>
            <a:pPr>
              <a:buFontTx/>
              <a:buChar char="•"/>
            </a:pPr>
            <a:r>
              <a:rPr lang="en-US" altLang="en-US" b="1"/>
              <a:t>Application servers</a:t>
            </a:r>
            <a:r>
              <a:rPr lang="en-US" altLang="en-US"/>
              <a:t> store and distribute as needed a set of application software for each system on the network. In these configurations, upgrades and new software installs are done just once on this server rather than deploying the programs throughout the organization.</a:t>
            </a:r>
          </a:p>
          <a:p>
            <a:pPr>
              <a:buFontTx/>
              <a:buChar char="•"/>
            </a:pPr>
            <a:r>
              <a:rPr lang="en-US" altLang="en-US" b="1"/>
              <a:t>Database servers</a:t>
            </a:r>
            <a:r>
              <a:rPr lang="en-US" altLang="en-US"/>
              <a:t> are dedicated to an organization’s database storage, queries, and retrievals.</a:t>
            </a:r>
          </a:p>
          <a:p>
            <a:pPr>
              <a:buFontTx/>
              <a:buChar char="•"/>
            </a:pPr>
            <a:r>
              <a:rPr lang="en-US" altLang="en-US"/>
              <a:t>In large organizations </a:t>
            </a:r>
            <a:r>
              <a:rPr lang="en-US" altLang="en-US" b="1"/>
              <a:t>e-mail servers</a:t>
            </a:r>
            <a:r>
              <a:rPr lang="en-US" altLang="en-US"/>
              <a:t> handle the large volume of incoming, outgoing, and internal e-mail.</a:t>
            </a:r>
          </a:p>
        </p:txBody>
      </p:sp>
    </p:spTree>
    <p:extLst>
      <p:ext uri="{BB962C8B-B14F-4D97-AF65-F5344CB8AC3E}">
        <p14:creationId xmlns:p14="http://schemas.microsoft.com/office/powerpoint/2010/main" val="100683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CCD76-00B4-4918-A5E7-51EE03B1CC96}" type="slidenum">
              <a:rPr lang="en-US" altLang="en-US"/>
              <a:pPr/>
              <a:t>11</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pPr>
              <a:buFontTx/>
              <a:buChar char="•"/>
            </a:pPr>
            <a:r>
              <a:rPr lang="en-US" altLang="en-US">
                <a:latin typeface="Helvetica" panose="020B0604020202020204" pitchFamily="34" charset="0"/>
              </a:rPr>
              <a:t>A </a:t>
            </a:r>
            <a:r>
              <a:rPr lang="en-US" altLang="en-US" b="1">
                <a:latin typeface="Helvetica" panose="020B0604020202020204" pitchFamily="34" charset="0"/>
              </a:rPr>
              <a:t>communications server</a:t>
            </a:r>
            <a:r>
              <a:rPr lang="en-US" altLang="en-US">
                <a:latin typeface="Helvetica" panose="020B0604020202020204" pitchFamily="34" charset="0"/>
              </a:rPr>
              <a:t> handles all communications between the network and other networks, including managing Internet connectivity. All requests for information from the Internet and all messages being sent through the Internet pass through the communications server.</a:t>
            </a:r>
          </a:p>
          <a:p>
            <a:pPr>
              <a:buFontTx/>
              <a:buChar char="•"/>
            </a:pPr>
            <a:r>
              <a:rPr lang="en-US" altLang="en-US">
                <a:latin typeface="Times New Roman" panose="02020603050405020304" pitchFamily="18" charset="0"/>
              </a:rPr>
              <a:t>Often, the communications server is the only device on the network connected to the Internet. E-mail servers, Web servers, and other devices needing to communicate with the Internet usually route all their traffic through the communications server. Providing a single point of contact with the outside world makes it easier to secure the network from hackers.</a:t>
            </a:r>
          </a:p>
          <a:p>
            <a:pPr>
              <a:buFontTx/>
              <a:buChar char="•"/>
            </a:pPr>
            <a:r>
              <a:rPr lang="en-US" altLang="en-US">
                <a:latin typeface="Helvetica" panose="020B0604020202020204" pitchFamily="34" charset="0"/>
              </a:rPr>
              <a:t>A </a:t>
            </a:r>
            <a:r>
              <a:rPr lang="en-US" altLang="en-US" b="1">
                <a:latin typeface="Helvetica" panose="020B0604020202020204" pitchFamily="34" charset="0"/>
              </a:rPr>
              <a:t>Web server</a:t>
            </a:r>
            <a:r>
              <a:rPr lang="en-US" altLang="en-US">
                <a:latin typeface="Helvetica" panose="020B0604020202020204" pitchFamily="34" charset="0"/>
              </a:rPr>
              <a:t> is used to host a Web site available through the Internet. Web servers run specialized software that enables them to host Web pages. </a:t>
            </a:r>
          </a:p>
        </p:txBody>
      </p:sp>
    </p:spTree>
    <p:extLst>
      <p:ext uri="{BB962C8B-B14F-4D97-AF65-F5344CB8AC3E}">
        <p14:creationId xmlns:p14="http://schemas.microsoft.com/office/powerpoint/2010/main" val="104485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5AEE59-86E6-45AD-96BD-8D7D81302A39}" type="slidenum">
              <a:rPr lang="en-US" altLang="en-US"/>
              <a:pPr eaLnBrk="1" hangingPunct="1"/>
              <a:t>12</a:t>
            </a:fld>
            <a:endParaRPr lang="en-US" altLang="en-US"/>
          </a:p>
        </p:txBody>
      </p:sp>
    </p:spTree>
    <p:extLst>
      <p:ext uri="{BB962C8B-B14F-4D97-AF65-F5344CB8AC3E}">
        <p14:creationId xmlns:p14="http://schemas.microsoft.com/office/powerpoint/2010/main" val="259276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931AED-9DE1-4F8E-8728-D66C8C7D606A}" type="datetime1">
              <a:rPr lang="en-US" smtClean="0"/>
              <a:t>7/31/2024</a:t>
            </a:fld>
            <a:endParaRPr lang="en-US"/>
          </a:p>
        </p:txBody>
      </p:sp>
      <p:sp>
        <p:nvSpPr>
          <p:cNvPr id="5" name="Footer Placeholder 4"/>
          <p:cNvSpPr>
            <a:spLocks noGrp="1"/>
          </p:cNvSpPr>
          <p:nvPr>
            <p:ph type="ftr" sz="quarter" idx="11"/>
          </p:nvPr>
        </p:nvSpPr>
        <p:spPr/>
        <p:txBody>
          <a:bodyPr/>
          <a:lstStyle/>
          <a:p>
            <a:r>
              <a:rPr lang="en-US"/>
              <a:t>kksgautam@Shivaji.du.ac.in</a:t>
            </a:r>
          </a:p>
        </p:txBody>
      </p:sp>
      <p:sp>
        <p:nvSpPr>
          <p:cNvPr id="6" name="Slide Number Placeholder 5"/>
          <p:cNvSpPr>
            <a:spLocks noGrp="1"/>
          </p:cNvSpPr>
          <p:nvPr>
            <p:ph type="sldNum" sz="quarter" idx="12"/>
          </p:nvPr>
        </p:nvSpPr>
        <p:spPr/>
        <p:txBody>
          <a:bodyPr/>
          <a:lstStyle/>
          <a:p>
            <a:fld id="{D8D3D6AC-B7BE-4494-8FAB-4CDD0FE9D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67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19F1-3BBC-410B-936F-980D33B75FB7}" type="datetime1">
              <a:rPr lang="en-US" smtClean="0"/>
              <a:t>7/31/2024</a:t>
            </a:fld>
            <a:endParaRPr lang="en-US"/>
          </a:p>
        </p:txBody>
      </p:sp>
      <p:sp>
        <p:nvSpPr>
          <p:cNvPr id="5" name="Footer Placeholder 4"/>
          <p:cNvSpPr>
            <a:spLocks noGrp="1"/>
          </p:cNvSpPr>
          <p:nvPr>
            <p:ph type="ftr" sz="quarter" idx="11"/>
          </p:nvPr>
        </p:nvSpPr>
        <p:spPr/>
        <p:txBody>
          <a:bodyPr/>
          <a:lstStyle/>
          <a:p>
            <a:r>
              <a:rPr lang="en-US"/>
              <a:t>kksgautam@Shivaji.du.ac.in</a:t>
            </a:r>
          </a:p>
        </p:txBody>
      </p:sp>
      <p:sp>
        <p:nvSpPr>
          <p:cNvPr id="6" name="Slide Number Placeholder 5"/>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380783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4A98E-0E14-427A-98BF-739646814D47}" type="datetime1">
              <a:rPr lang="en-US" smtClean="0"/>
              <a:t>7/31/2024</a:t>
            </a:fld>
            <a:endParaRPr lang="en-US"/>
          </a:p>
        </p:txBody>
      </p:sp>
      <p:sp>
        <p:nvSpPr>
          <p:cNvPr id="5" name="Footer Placeholder 4"/>
          <p:cNvSpPr>
            <a:spLocks noGrp="1"/>
          </p:cNvSpPr>
          <p:nvPr>
            <p:ph type="ftr" sz="quarter" idx="11"/>
          </p:nvPr>
        </p:nvSpPr>
        <p:spPr/>
        <p:txBody>
          <a:bodyPr/>
          <a:lstStyle/>
          <a:p>
            <a:r>
              <a:rPr lang="en-US"/>
              <a:t>kksgautam@Shivaji.du.ac.in</a:t>
            </a:r>
          </a:p>
        </p:txBody>
      </p:sp>
      <p:sp>
        <p:nvSpPr>
          <p:cNvPr id="6" name="Slide Number Placeholder 5"/>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93517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F82DA-7D24-45A3-BCDC-310C921CE41F}" type="datetime1">
              <a:rPr lang="en-US" smtClean="0"/>
              <a:t>7/31/2024</a:t>
            </a:fld>
            <a:endParaRPr lang="en-US"/>
          </a:p>
        </p:txBody>
      </p:sp>
      <p:sp>
        <p:nvSpPr>
          <p:cNvPr id="5" name="Footer Placeholder 4"/>
          <p:cNvSpPr>
            <a:spLocks noGrp="1"/>
          </p:cNvSpPr>
          <p:nvPr>
            <p:ph type="ftr" sz="quarter" idx="11"/>
          </p:nvPr>
        </p:nvSpPr>
        <p:spPr/>
        <p:txBody>
          <a:bodyPr/>
          <a:lstStyle/>
          <a:p>
            <a:r>
              <a:rPr lang="en-US"/>
              <a:t>kksgautam@Shivaji.du.ac.in</a:t>
            </a:r>
          </a:p>
        </p:txBody>
      </p:sp>
      <p:sp>
        <p:nvSpPr>
          <p:cNvPr id="6" name="Slide Number Placeholder 5"/>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377924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28325-C5DC-48D5-B620-36F9F8059967}" type="datetime1">
              <a:rPr lang="en-US" smtClean="0"/>
              <a:t>7/31/2024</a:t>
            </a:fld>
            <a:endParaRPr lang="en-US"/>
          </a:p>
        </p:txBody>
      </p:sp>
      <p:sp>
        <p:nvSpPr>
          <p:cNvPr id="5" name="Footer Placeholder 4"/>
          <p:cNvSpPr>
            <a:spLocks noGrp="1"/>
          </p:cNvSpPr>
          <p:nvPr>
            <p:ph type="ftr" sz="quarter" idx="11"/>
          </p:nvPr>
        </p:nvSpPr>
        <p:spPr/>
        <p:txBody>
          <a:bodyPr/>
          <a:lstStyle/>
          <a:p>
            <a:r>
              <a:rPr lang="en-US"/>
              <a:t>kksgautam@Shivaji.du.ac.in</a:t>
            </a:r>
          </a:p>
        </p:txBody>
      </p:sp>
      <p:sp>
        <p:nvSpPr>
          <p:cNvPr id="6" name="Slide Number Placeholder 5"/>
          <p:cNvSpPr>
            <a:spLocks noGrp="1"/>
          </p:cNvSpPr>
          <p:nvPr>
            <p:ph type="sldNum" sz="quarter" idx="12"/>
          </p:nvPr>
        </p:nvSpPr>
        <p:spPr/>
        <p:txBody>
          <a:bodyPr/>
          <a:lstStyle/>
          <a:p>
            <a:fld id="{D8D3D6AC-B7BE-4494-8FAB-4CDD0FE9D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20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18AFA7-E504-4A67-B36A-0A65806F7E62}" type="datetime1">
              <a:rPr lang="en-US" smtClean="0"/>
              <a:t>7/31/2024</a:t>
            </a:fld>
            <a:endParaRPr lang="en-US"/>
          </a:p>
        </p:txBody>
      </p:sp>
      <p:sp>
        <p:nvSpPr>
          <p:cNvPr id="6" name="Footer Placeholder 5"/>
          <p:cNvSpPr>
            <a:spLocks noGrp="1"/>
          </p:cNvSpPr>
          <p:nvPr>
            <p:ph type="ftr" sz="quarter" idx="11"/>
          </p:nvPr>
        </p:nvSpPr>
        <p:spPr/>
        <p:txBody>
          <a:bodyPr/>
          <a:lstStyle/>
          <a:p>
            <a:r>
              <a:rPr lang="en-US"/>
              <a:t>kksgautam@Shivaji.du.ac.in</a:t>
            </a:r>
          </a:p>
        </p:txBody>
      </p:sp>
      <p:sp>
        <p:nvSpPr>
          <p:cNvPr id="7" name="Slide Number Placeholder 6"/>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15955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7991B-2101-49C5-981D-B9391EB76DA7}" type="datetime1">
              <a:rPr lang="en-US" smtClean="0"/>
              <a:t>7/31/2024</a:t>
            </a:fld>
            <a:endParaRPr lang="en-US"/>
          </a:p>
        </p:txBody>
      </p:sp>
      <p:sp>
        <p:nvSpPr>
          <p:cNvPr id="8" name="Footer Placeholder 7"/>
          <p:cNvSpPr>
            <a:spLocks noGrp="1"/>
          </p:cNvSpPr>
          <p:nvPr>
            <p:ph type="ftr" sz="quarter" idx="11"/>
          </p:nvPr>
        </p:nvSpPr>
        <p:spPr/>
        <p:txBody>
          <a:bodyPr/>
          <a:lstStyle/>
          <a:p>
            <a:r>
              <a:rPr lang="en-US"/>
              <a:t>kksgautam@Shivaji.du.ac.in</a:t>
            </a:r>
          </a:p>
        </p:txBody>
      </p:sp>
      <p:sp>
        <p:nvSpPr>
          <p:cNvPr id="9" name="Slide Number Placeholder 8"/>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75645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0504-B550-48C2-897B-095DD8FF9F7E}" type="datetime1">
              <a:rPr lang="en-US" smtClean="0"/>
              <a:t>7/31/2024</a:t>
            </a:fld>
            <a:endParaRPr lang="en-US"/>
          </a:p>
        </p:txBody>
      </p:sp>
      <p:sp>
        <p:nvSpPr>
          <p:cNvPr id="4" name="Footer Placeholder 3"/>
          <p:cNvSpPr>
            <a:spLocks noGrp="1"/>
          </p:cNvSpPr>
          <p:nvPr>
            <p:ph type="ftr" sz="quarter" idx="11"/>
          </p:nvPr>
        </p:nvSpPr>
        <p:spPr/>
        <p:txBody>
          <a:bodyPr/>
          <a:lstStyle/>
          <a:p>
            <a:r>
              <a:rPr lang="en-US"/>
              <a:t>kksgautam@Shivaji.du.ac.in</a:t>
            </a:r>
          </a:p>
        </p:txBody>
      </p:sp>
      <p:sp>
        <p:nvSpPr>
          <p:cNvPr id="5" name="Slide Number Placeholder 4"/>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87964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743C01-C385-4175-9B90-630045512504}" type="datetime1">
              <a:rPr lang="en-US" smtClean="0"/>
              <a:t>7/31/2024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kksgautam@Shivaji.du.ac.in</a:t>
            </a:r>
          </a:p>
        </p:txBody>
      </p:sp>
      <p:sp>
        <p:nvSpPr>
          <p:cNvPr id="9" name="Slide Number Placeholder 8"/>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423431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FEF734-097B-4F42-B71C-73C410FC21B9}" type="datetime1">
              <a:rPr lang="en-US" smtClean="0"/>
              <a:t>7/31/2024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kksgautam@Shivaji.du.ac.in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D3D6AC-B7BE-4494-8FAB-4CDD0FE9DB2B}" type="slidenum">
              <a:rPr lang="en-US" smtClean="0"/>
              <a:t>‹#›</a:t>
            </a:fld>
            <a:endParaRPr lang="en-US"/>
          </a:p>
        </p:txBody>
      </p:sp>
    </p:spTree>
    <p:extLst>
      <p:ext uri="{BB962C8B-B14F-4D97-AF65-F5344CB8AC3E}">
        <p14:creationId xmlns:p14="http://schemas.microsoft.com/office/powerpoint/2010/main" val="331843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23D46-3E0F-4F1E-8EAC-814A336DDB5C}" type="datetime1">
              <a:rPr lang="en-US" smtClean="0"/>
              <a:t>7/31/2024</a:t>
            </a:fld>
            <a:endParaRPr lang="en-US"/>
          </a:p>
        </p:txBody>
      </p:sp>
      <p:sp>
        <p:nvSpPr>
          <p:cNvPr id="6" name="Footer Placeholder 5"/>
          <p:cNvSpPr>
            <a:spLocks noGrp="1"/>
          </p:cNvSpPr>
          <p:nvPr>
            <p:ph type="ftr" sz="quarter" idx="11"/>
          </p:nvPr>
        </p:nvSpPr>
        <p:spPr/>
        <p:txBody>
          <a:bodyPr/>
          <a:lstStyle/>
          <a:p>
            <a:r>
              <a:rPr lang="en-US"/>
              <a:t>kksgautam@Shivaji.du.ac.in</a:t>
            </a:r>
          </a:p>
        </p:txBody>
      </p:sp>
      <p:sp>
        <p:nvSpPr>
          <p:cNvPr id="7" name="Slide Number Placeholder 6"/>
          <p:cNvSpPr>
            <a:spLocks noGrp="1"/>
          </p:cNvSpPr>
          <p:nvPr>
            <p:ph type="sldNum" sz="quarter" idx="12"/>
          </p:nvPr>
        </p:nvSpPr>
        <p:spPr/>
        <p:txBody>
          <a:bodyPr/>
          <a:lstStyle/>
          <a:p>
            <a:fld id="{D8D3D6AC-B7BE-4494-8FAB-4CDD0FE9DB2B}" type="slidenum">
              <a:rPr lang="en-US" smtClean="0"/>
              <a:t>‹#›</a:t>
            </a:fld>
            <a:endParaRPr lang="en-US"/>
          </a:p>
        </p:txBody>
      </p:sp>
    </p:spTree>
    <p:extLst>
      <p:ext uri="{BB962C8B-B14F-4D97-AF65-F5344CB8AC3E}">
        <p14:creationId xmlns:p14="http://schemas.microsoft.com/office/powerpoint/2010/main" val="410162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9D021E-CA30-4F2D-98E4-750501C24A93}" type="datetime1">
              <a:rPr lang="en-US" smtClean="0"/>
              <a:t>7/31/2024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kksgautam@Shivaji.du.ac.in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D3D6AC-B7BE-4494-8FAB-4CDD0FE9DB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060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geeksforgeeks.org/java-net-cookiehandler-class-in-java/" TargetMode="External"/><Relationship Id="rId2" Type="http://schemas.openxmlformats.org/officeDocument/2006/relationships/hyperlink" Target="https://www.geeksforgeeks.org/java-net-cacherequest-class-in-java/" TargetMode="External"/><Relationship Id="rId1" Type="http://schemas.openxmlformats.org/officeDocument/2006/relationships/slideLayout" Target="../slideLayouts/slideLayout2.xml"/><Relationship Id="rId4" Type="http://schemas.openxmlformats.org/officeDocument/2006/relationships/hyperlink" Target="https://www.geeksforgeeks.org/java-net-cookiemanager-class-in-java/"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java-net-inetaddress-class-in-java/" TargetMode="External"/><Relationship Id="rId2" Type="http://schemas.openxmlformats.org/officeDocument/2006/relationships/hyperlink" Target="https://www.geeksforgeeks.org/java-net-datagrampacket-class-java/" TargetMode="External"/><Relationship Id="rId1" Type="http://schemas.openxmlformats.org/officeDocument/2006/relationships/slideLayout" Target="../slideLayouts/slideLayout2.xml"/><Relationship Id="rId5" Type="http://schemas.openxmlformats.org/officeDocument/2006/relationships/hyperlink" Target="https://www.geeksforgeeks.org/java-net-socket-class-in-java/" TargetMode="External"/><Relationship Id="rId4" Type="http://schemas.openxmlformats.org/officeDocument/2006/relationships/hyperlink" Target="https://www.geeksforgeeks.org/java-net-serversocket-class-in-java/"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www.geeksforgeeks.org/java-net-proxy-class-in-java/" TargetMode="External"/><Relationship Id="rId2" Type="http://schemas.openxmlformats.org/officeDocument/2006/relationships/hyperlink" Target="https://www.geeksforgeeks.org/java-net-datagramsocket-class-java/" TargetMode="External"/><Relationship Id="rId1" Type="http://schemas.openxmlformats.org/officeDocument/2006/relationships/slideLayout" Target="../slideLayouts/slideLayout2.xml"/><Relationship Id="rId4" Type="http://schemas.openxmlformats.org/officeDocument/2006/relationships/hyperlink" Target="https://www.geeksforgeeks.org/url-class-java-examples/" TargetMode="External"/></Relationships>
</file>

<file path=ppt/slides/_rels/slide64.xml.rels><?xml version="1.0" encoding="UTF-8" standalone="yes"?>
<Relationships xmlns="http://schemas.openxmlformats.org/package/2006/relationships"><Relationship Id="rId2" Type="http://schemas.openxmlformats.org/officeDocument/2006/relationships/hyperlink" Target="https://www.geeksforgeeks.org/java-net-urlconnection-class-in-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geeksforgeeks.org/socket-programming-in-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Advanced Java (MCPCC2014)</a:t>
            </a:r>
          </a:p>
        </p:txBody>
      </p:sp>
      <p:sp>
        <p:nvSpPr>
          <p:cNvPr id="6" name="Content Placeholder 5"/>
          <p:cNvSpPr>
            <a:spLocks noGrp="1"/>
          </p:cNvSpPr>
          <p:nvPr>
            <p:ph idx="1"/>
          </p:nvPr>
        </p:nvSpPr>
        <p:spPr/>
        <p:txBody>
          <a:bodyPr/>
          <a:lstStyle/>
          <a:p>
            <a:pPr algn="r">
              <a:defRPr/>
            </a:pPr>
            <a:endParaRPr lang="en-US" dirty="0"/>
          </a:p>
          <a:p>
            <a:pPr algn="r">
              <a:defRPr/>
            </a:pPr>
            <a:endParaRPr lang="en-US" dirty="0"/>
          </a:p>
          <a:p>
            <a:pPr algn="r">
              <a:defRPr/>
            </a:pPr>
            <a:endParaRPr lang="en-US" dirty="0"/>
          </a:p>
          <a:p>
            <a:pPr marL="0" indent="0" algn="ctr">
              <a:buNone/>
              <a:defRPr/>
            </a:pPr>
            <a:r>
              <a:rPr lang="en-US" dirty="0"/>
              <a:t>Dr. Shital Joshi-</a:t>
            </a:r>
            <a:r>
              <a:rPr lang="en-US" dirty="0" err="1"/>
              <a:t>Advant</a:t>
            </a:r>
            <a:endParaRPr lang="en-US" dirty="0"/>
          </a:p>
          <a:p>
            <a:pPr marL="0" indent="0" algn="ctr">
              <a:buNone/>
              <a:defRPr/>
            </a:pPr>
            <a:r>
              <a:rPr lang="en-US" dirty="0"/>
              <a:t>Expert Lecturer</a:t>
            </a:r>
          </a:p>
          <a:p>
            <a:pPr marL="0" indent="0" algn="ctr">
              <a:buNone/>
              <a:defRPr/>
            </a:pPr>
            <a:r>
              <a:rPr lang="en-US" dirty="0"/>
              <a:t>Department of MCA</a:t>
            </a:r>
          </a:p>
          <a:p>
            <a:pPr marL="0" indent="0" algn="ctr">
              <a:buNone/>
              <a:defRPr/>
            </a:pPr>
            <a:r>
              <a:rPr lang="en-US" dirty="0"/>
              <a:t>Government Engineering College Aurangabad</a:t>
            </a:r>
          </a:p>
          <a:p>
            <a:pPr marL="0" indent="0" algn="ctr">
              <a:buNone/>
              <a:defRPr/>
            </a:pPr>
            <a:r>
              <a:rPr lang="en-US" dirty="0" err="1"/>
              <a:t>Chh</a:t>
            </a:r>
            <a:r>
              <a:rPr lang="en-US" dirty="0"/>
              <a:t>. </a:t>
            </a:r>
            <a:r>
              <a:rPr lang="en-US" dirty="0" err="1"/>
              <a:t>Sambhajinagar</a:t>
            </a:r>
            <a:endParaRPr lang="en-US" dirty="0"/>
          </a:p>
          <a:p>
            <a:endParaRPr lang="en-US" dirty="0"/>
          </a:p>
        </p:txBody>
      </p:sp>
      <p:sp>
        <p:nvSpPr>
          <p:cNvPr id="7" name="Date Placeholder 6"/>
          <p:cNvSpPr>
            <a:spLocks noGrp="1"/>
          </p:cNvSpPr>
          <p:nvPr>
            <p:ph type="dt" sz="half" idx="10"/>
          </p:nvPr>
        </p:nvSpPr>
        <p:spPr/>
        <p:txBody>
          <a:bodyPr/>
          <a:lstStyle/>
          <a:p>
            <a:fld id="{2EB3D038-D9B1-4438-A90E-99C05B7EE940}" type="datetime1">
              <a:rPr lang="en-US" smtClean="0"/>
              <a:t>7/31/2024</a:t>
            </a:fld>
            <a:endParaRPr lang="en-US"/>
          </a:p>
        </p:txBody>
      </p:sp>
      <p:sp>
        <p:nvSpPr>
          <p:cNvPr id="9" name="Slide Number Placeholder 8"/>
          <p:cNvSpPr>
            <a:spLocks noGrp="1"/>
          </p:cNvSpPr>
          <p:nvPr>
            <p:ph type="sldNum" sz="quarter" idx="12"/>
          </p:nvPr>
        </p:nvSpPr>
        <p:spPr/>
        <p:txBody>
          <a:bodyPr/>
          <a:lstStyle/>
          <a:p>
            <a:fld id="{D8D3D6AC-B7BE-4494-8FAB-4CDD0FE9DB2B}" type="slidenum">
              <a:rPr lang="en-US" smtClean="0"/>
              <a:t>1</a:t>
            </a:fld>
            <a:endParaRPr lang="en-US"/>
          </a:p>
        </p:txBody>
      </p:sp>
    </p:spTree>
    <p:extLst>
      <p:ext uri="{BB962C8B-B14F-4D97-AF65-F5344CB8AC3E}">
        <p14:creationId xmlns:p14="http://schemas.microsoft.com/office/powerpoint/2010/main" val="177012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Dedicated Servers</a:t>
            </a:r>
          </a:p>
        </p:txBody>
      </p:sp>
      <p:sp>
        <p:nvSpPr>
          <p:cNvPr id="84995" name="Rectangle 3"/>
          <p:cNvSpPr>
            <a:spLocks noGrp="1" noChangeArrowheads="1"/>
          </p:cNvSpPr>
          <p:nvPr>
            <p:ph idx="1"/>
          </p:nvPr>
        </p:nvSpPr>
        <p:spPr>
          <a:xfrm>
            <a:off x="1981200" y="1600201"/>
            <a:ext cx="7772400" cy="4525963"/>
          </a:xfrm>
        </p:spPr>
        <p:txBody>
          <a:bodyPr/>
          <a:lstStyle/>
          <a:p>
            <a:pPr>
              <a:lnSpc>
                <a:spcPct val="80000"/>
              </a:lnSpc>
            </a:pPr>
            <a:endParaRPr lang="en-US" altLang="en-US" dirty="0"/>
          </a:p>
          <a:p>
            <a:pPr>
              <a:lnSpc>
                <a:spcPct val="80000"/>
              </a:lnSpc>
            </a:pPr>
            <a:r>
              <a:rPr lang="en-US" altLang="en-US" dirty="0"/>
              <a:t>Print server</a:t>
            </a:r>
          </a:p>
          <a:p>
            <a:pPr lvl="1">
              <a:lnSpc>
                <a:spcPct val="80000"/>
              </a:lnSpc>
            </a:pPr>
            <a:r>
              <a:rPr lang="en-US" altLang="en-US" dirty="0"/>
              <a:t>Manages client-requested printing jobs</a:t>
            </a:r>
          </a:p>
          <a:p>
            <a:pPr lvl="1">
              <a:lnSpc>
                <a:spcPct val="80000"/>
              </a:lnSpc>
            </a:pPr>
            <a:r>
              <a:rPr lang="en-US" altLang="en-US" dirty="0"/>
              <a:t>Creates print queue (prioritizes print jobs)</a:t>
            </a:r>
          </a:p>
          <a:p>
            <a:pPr>
              <a:lnSpc>
                <a:spcPct val="80000"/>
              </a:lnSpc>
            </a:pPr>
            <a:r>
              <a:rPr lang="en-US" altLang="en-US" dirty="0"/>
              <a:t>Applications server</a:t>
            </a:r>
          </a:p>
          <a:p>
            <a:pPr lvl="1">
              <a:lnSpc>
                <a:spcPct val="80000"/>
              </a:lnSpc>
            </a:pPr>
            <a:r>
              <a:rPr lang="en-US" altLang="en-US" dirty="0"/>
              <a:t>Acts as a storage area for application software</a:t>
            </a:r>
          </a:p>
          <a:p>
            <a:pPr>
              <a:lnSpc>
                <a:spcPct val="80000"/>
              </a:lnSpc>
            </a:pPr>
            <a:r>
              <a:rPr lang="en-US" altLang="en-US" dirty="0"/>
              <a:t>Database server</a:t>
            </a:r>
          </a:p>
          <a:p>
            <a:pPr lvl="1">
              <a:lnSpc>
                <a:spcPct val="80000"/>
              </a:lnSpc>
            </a:pPr>
            <a:r>
              <a:rPr lang="en-US" altLang="en-US" dirty="0"/>
              <a:t>Provides clients with access to database information</a:t>
            </a:r>
          </a:p>
          <a:p>
            <a:pPr>
              <a:lnSpc>
                <a:spcPct val="80000"/>
              </a:lnSpc>
            </a:pPr>
            <a:r>
              <a:rPr lang="en-US" altLang="en-US" dirty="0"/>
              <a:t>E-mail server</a:t>
            </a:r>
          </a:p>
          <a:p>
            <a:pPr lvl="1">
              <a:lnSpc>
                <a:spcPct val="80000"/>
              </a:lnSpc>
            </a:pPr>
            <a:r>
              <a:rPr lang="en-US" altLang="en-US" dirty="0"/>
              <a:t>Processes and delivers in-coming and outgoing </a:t>
            </a:r>
            <a:br>
              <a:rPr lang="en-US" altLang="en-US" dirty="0"/>
            </a:br>
            <a:r>
              <a:rPr lang="en-US" altLang="en-US" dirty="0"/>
              <a:t>e-mail</a:t>
            </a:r>
          </a:p>
        </p:txBody>
      </p:sp>
      <p:sp>
        <p:nvSpPr>
          <p:cNvPr id="2" name="Date Placeholder 1"/>
          <p:cNvSpPr>
            <a:spLocks noGrp="1"/>
          </p:cNvSpPr>
          <p:nvPr>
            <p:ph type="dt" sz="half" idx="10"/>
          </p:nvPr>
        </p:nvSpPr>
        <p:spPr/>
        <p:txBody>
          <a:bodyPr/>
          <a:lstStyle/>
          <a:p>
            <a:fld id="{7C12DDF6-2744-41AE-B41D-0DCB0B4799BD}" type="datetime1">
              <a:rPr lang="en-US" smtClean="0"/>
              <a:t>7/31/2024</a:t>
            </a:fld>
            <a:endParaRPr lang="en-US" dirty="0"/>
          </a:p>
        </p:txBody>
      </p:sp>
      <p:sp>
        <p:nvSpPr>
          <p:cNvPr id="6" name="Slide Number Placeholder 5"/>
          <p:cNvSpPr>
            <a:spLocks noGrp="1"/>
          </p:cNvSpPr>
          <p:nvPr>
            <p:ph type="sldNum" sz="quarter" idx="12"/>
          </p:nvPr>
        </p:nvSpPr>
        <p:spPr/>
        <p:txBody>
          <a:bodyPr/>
          <a:lstStyle/>
          <a:p>
            <a:fld id="{CE56BCD7-C7ED-48E3-AB38-1FE80A416567}" type="slidenum">
              <a:rPr lang="en-US" altLang="en-US"/>
              <a:pPr/>
              <a:t>10</a:t>
            </a:fld>
            <a:endParaRPr lang="en-US" altLang="en-US"/>
          </a:p>
        </p:txBody>
      </p:sp>
    </p:spTree>
    <p:extLst>
      <p:ext uri="{BB962C8B-B14F-4D97-AF65-F5344CB8AC3E}">
        <p14:creationId xmlns:p14="http://schemas.microsoft.com/office/powerpoint/2010/main" val="192717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Dedicated Servers</a:t>
            </a:r>
          </a:p>
        </p:txBody>
      </p:sp>
      <p:sp>
        <p:nvSpPr>
          <p:cNvPr id="87043" name="Rectangle 3"/>
          <p:cNvSpPr>
            <a:spLocks noGrp="1" noChangeArrowheads="1"/>
          </p:cNvSpPr>
          <p:nvPr>
            <p:ph idx="1"/>
          </p:nvPr>
        </p:nvSpPr>
        <p:spPr/>
        <p:txBody>
          <a:bodyPr/>
          <a:lstStyle/>
          <a:p>
            <a:r>
              <a:rPr lang="en-US" altLang="en-US"/>
              <a:t>Communications server</a:t>
            </a:r>
          </a:p>
          <a:p>
            <a:pPr lvl="1"/>
            <a:r>
              <a:rPr lang="en-US" altLang="en-US"/>
              <a:t>Handles communications between networks including the Internet</a:t>
            </a:r>
          </a:p>
          <a:p>
            <a:pPr lvl="1"/>
            <a:r>
              <a:rPr lang="en-US" altLang="en-US"/>
              <a:t>Often the only device on the network directly connected to the Internet</a:t>
            </a:r>
          </a:p>
          <a:p>
            <a:r>
              <a:rPr lang="en-US" altLang="en-US"/>
              <a:t>Web server</a:t>
            </a:r>
          </a:p>
          <a:p>
            <a:pPr lvl="1"/>
            <a:r>
              <a:rPr lang="en-US" altLang="en-US"/>
              <a:t>Hosts a Web site available through </a:t>
            </a:r>
            <a:br>
              <a:rPr lang="en-US" altLang="en-US"/>
            </a:br>
            <a:r>
              <a:rPr lang="en-US" altLang="en-US"/>
              <a:t>the Internet</a:t>
            </a:r>
          </a:p>
          <a:p>
            <a:pPr lvl="1"/>
            <a:endParaRPr lang="en-US" altLang="en-US"/>
          </a:p>
        </p:txBody>
      </p:sp>
      <p:sp>
        <p:nvSpPr>
          <p:cNvPr id="2" name="Date Placeholder 1"/>
          <p:cNvSpPr>
            <a:spLocks noGrp="1"/>
          </p:cNvSpPr>
          <p:nvPr>
            <p:ph type="dt" sz="half" idx="10"/>
          </p:nvPr>
        </p:nvSpPr>
        <p:spPr/>
        <p:txBody>
          <a:bodyPr/>
          <a:lstStyle/>
          <a:p>
            <a:fld id="{A5F964EB-2FA2-4D0A-8043-93FC89C6004E}" type="datetime1">
              <a:rPr lang="en-US" smtClean="0"/>
              <a:t>7/31/2024</a:t>
            </a:fld>
            <a:endParaRPr lang="en-US"/>
          </a:p>
        </p:txBody>
      </p:sp>
      <p:sp>
        <p:nvSpPr>
          <p:cNvPr id="6" name="Slide Number Placeholder 5"/>
          <p:cNvSpPr>
            <a:spLocks noGrp="1"/>
          </p:cNvSpPr>
          <p:nvPr>
            <p:ph type="sldNum" sz="quarter" idx="12"/>
          </p:nvPr>
        </p:nvSpPr>
        <p:spPr/>
        <p:txBody>
          <a:bodyPr/>
          <a:lstStyle/>
          <a:p>
            <a:fld id="{7EB24EC0-3C57-4E7A-8884-96591759324F}" type="slidenum">
              <a:rPr lang="en-US" altLang="en-US"/>
              <a:pPr/>
              <a:t>11</a:t>
            </a:fld>
            <a:endParaRPr lang="en-US" altLang="en-US"/>
          </a:p>
        </p:txBody>
      </p:sp>
    </p:spTree>
    <p:extLst>
      <p:ext uri="{BB962C8B-B14F-4D97-AF65-F5344CB8AC3E}">
        <p14:creationId xmlns:p14="http://schemas.microsoft.com/office/powerpoint/2010/main" val="221266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a:latin typeface="Book Antiqua" panose="02040602050305030304" pitchFamily="18" charset="0"/>
              </a:rPr>
              <a:t>P2P Networking/Computing</a:t>
            </a:r>
          </a:p>
        </p:txBody>
      </p:sp>
      <p:sp>
        <p:nvSpPr>
          <p:cNvPr id="12291" name="Rectangle 3"/>
          <p:cNvSpPr>
            <a:spLocks noGrp="1" noChangeArrowheads="1"/>
          </p:cNvSpPr>
          <p:nvPr>
            <p:ph idx="1"/>
          </p:nvPr>
        </p:nvSpPr>
        <p:spPr>
          <a:xfrm>
            <a:off x="1752600" y="1600201"/>
            <a:ext cx="8686800" cy="4525963"/>
          </a:xfrm>
        </p:spPr>
        <p:txBody>
          <a:bodyPr/>
          <a:lstStyle/>
          <a:p>
            <a:pPr eaLnBrk="1" hangingPunct="1">
              <a:lnSpc>
                <a:spcPct val="90000"/>
              </a:lnSpc>
            </a:pPr>
            <a:endParaRPr lang="en-US" altLang="en-US" dirty="0">
              <a:latin typeface="Book Antiqua" panose="02040602050305030304" pitchFamily="18" charset="0"/>
            </a:endParaRPr>
          </a:p>
          <a:p>
            <a:pPr eaLnBrk="1" hangingPunct="1">
              <a:lnSpc>
                <a:spcPct val="90000"/>
              </a:lnSpc>
            </a:pPr>
            <a:r>
              <a:rPr lang="en-US" altLang="en-US" dirty="0">
                <a:latin typeface="Book Antiqua" panose="02040602050305030304" pitchFamily="18" charset="0"/>
              </a:rPr>
              <a:t>P2P computing is the sharing of computer resources and services by direct exchange between systems.</a:t>
            </a:r>
          </a:p>
          <a:p>
            <a:pPr eaLnBrk="1" hangingPunct="1">
              <a:lnSpc>
                <a:spcPct val="90000"/>
              </a:lnSpc>
            </a:pPr>
            <a:r>
              <a:rPr lang="en-US" altLang="en-US" dirty="0">
                <a:latin typeface="Book Antiqua" panose="02040602050305030304" pitchFamily="18" charset="0"/>
              </a:rPr>
              <a:t>These resources and services include the exchange of information, processing cycles, cache storage, and disk storage for files.</a:t>
            </a:r>
          </a:p>
          <a:p>
            <a:pPr eaLnBrk="1" hangingPunct="1">
              <a:lnSpc>
                <a:spcPct val="90000"/>
              </a:lnSpc>
            </a:pPr>
            <a:r>
              <a:rPr lang="en-US" altLang="en-US" dirty="0">
                <a:latin typeface="Book Antiqua" panose="02040602050305030304" pitchFamily="18" charset="0"/>
              </a:rPr>
              <a:t>P2P computing takes advantage of existing computing power, computer storage and networking connectivity, allowing users to leverage their collective power to the “benefit” of all.</a:t>
            </a:r>
          </a:p>
          <a:p>
            <a:pPr eaLnBrk="1" hangingPunct="1">
              <a:lnSpc>
                <a:spcPct val="90000"/>
              </a:lnSpc>
            </a:pPr>
            <a:endParaRPr lang="en-US" altLang="en-US" dirty="0"/>
          </a:p>
        </p:txBody>
      </p:sp>
      <p:sp>
        <p:nvSpPr>
          <p:cNvPr id="2" name="Date Placeholder 1"/>
          <p:cNvSpPr>
            <a:spLocks noGrp="1"/>
          </p:cNvSpPr>
          <p:nvPr>
            <p:ph type="dt" sz="half" idx="10"/>
          </p:nvPr>
        </p:nvSpPr>
        <p:spPr/>
        <p:txBody>
          <a:bodyPr/>
          <a:lstStyle/>
          <a:p>
            <a:fld id="{AA74387A-5C90-4A24-9F4B-E86129BF3DC5}"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12</a:t>
            </a:fld>
            <a:endParaRPr lang="en-US"/>
          </a:p>
        </p:txBody>
      </p:sp>
    </p:spTree>
    <p:extLst>
      <p:ext uri="{BB962C8B-B14F-4D97-AF65-F5344CB8AC3E}">
        <p14:creationId xmlns:p14="http://schemas.microsoft.com/office/powerpoint/2010/main" val="196234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latin typeface="Book Antiqua" panose="02040602050305030304" pitchFamily="18" charset="0"/>
              </a:rPr>
              <a:t>P2P Architecture</a:t>
            </a:r>
          </a:p>
        </p:txBody>
      </p:sp>
      <p:sp>
        <p:nvSpPr>
          <p:cNvPr id="13315" name="Rectangle 3"/>
          <p:cNvSpPr>
            <a:spLocks noGrp="1" noChangeArrowheads="1"/>
          </p:cNvSpPr>
          <p:nvPr>
            <p:ph idx="1"/>
          </p:nvPr>
        </p:nvSpPr>
        <p:spPr>
          <a:xfrm>
            <a:off x="1981200" y="1600201"/>
            <a:ext cx="4191000" cy="4525963"/>
          </a:xfrm>
        </p:spPr>
        <p:txBody>
          <a:bodyPr/>
          <a:lstStyle/>
          <a:p>
            <a:pPr eaLnBrk="1" hangingPunct="1">
              <a:lnSpc>
                <a:spcPct val="80000"/>
              </a:lnSpc>
            </a:pPr>
            <a:endParaRPr lang="en-US" altLang="en-US" dirty="0">
              <a:latin typeface="Book Antiqua" panose="02040602050305030304" pitchFamily="18" charset="0"/>
            </a:endParaRPr>
          </a:p>
          <a:p>
            <a:pPr eaLnBrk="1" hangingPunct="1">
              <a:lnSpc>
                <a:spcPct val="80000"/>
              </a:lnSpc>
            </a:pPr>
            <a:r>
              <a:rPr lang="en-US" altLang="en-US" dirty="0">
                <a:latin typeface="Book Antiqua" panose="02040602050305030304" pitchFamily="18" charset="0"/>
              </a:rPr>
              <a:t>All nodes are both clients and servers</a:t>
            </a:r>
          </a:p>
          <a:p>
            <a:pPr lvl="1" eaLnBrk="1" hangingPunct="1">
              <a:lnSpc>
                <a:spcPct val="80000"/>
              </a:lnSpc>
            </a:pPr>
            <a:r>
              <a:rPr lang="en-US" altLang="en-US" sz="2000" dirty="0">
                <a:latin typeface="Book Antiqua" panose="02040602050305030304" pitchFamily="18" charset="0"/>
              </a:rPr>
              <a:t>Provide and consume data</a:t>
            </a:r>
          </a:p>
          <a:p>
            <a:pPr lvl="1" eaLnBrk="1" hangingPunct="1">
              <a:lnSpc>
                <a:spcPct val="80000"/>
              </a:lnSpc>
            </a:pPr>
            <a:r>
              <a:rPr lang="en-US" altLang="en-US" sz="2000" dirty="0">
                <a:latin typeface="Book Antiqua" panose="02040602050305030304" pitchFamily="18" charset="0"/>
              </a:rPr>
              <a:t>Any node can initiate a connection</a:t>
            </a:r>
          </a:p>
          <a:p>
            <a:pPr eaLnBrk="1" hangingPunct="1">
              <a:lnSpc>
                <a:spcPct val="80000"/>
              </a:lnSpc>
            </a:pPr>
            <a:r>
              <a:rPr lang="en-US" altLang="en-US" dirty="0">
                <a:latin typeface="Book Antiqua" panose="02040602050305030304" pitchFamily="18" charset="0"/>
              </a:rPr>
              <a:t>No centralized data source</a:t>
            </a:r>
          </a:p>
          <a:p>
            <a:pPr lvl="1" eaLnBrk="1" hangingPunct="1">
              <a:lnSpc>
                <a:spcPct val="80000"/>
              </a:lnSpc>
            </a:pPr>
            <a:r>
              <a:rPr lang="en-US" altLang="en-US" sz="2000" dirty="0">
                <a:latin typeface="Book Antiqua" panose="02040602050305030304" pitchFamily="18" charset="0"/>
              </a:rPr>
              <a:t>“The ultimate form of democracy on the Internet”</a:t>
            </a:r>
          </a:p>
          <a:p>
            <a:pPr lvl="1" eaLnBrk="1" hangingPunct="1">
              <a:lnSpc>
                <a:spcPct val="80000"/>
              </a:lnSpc>
            </a:pPr>
            <a:r>
              <a:rPr lang="en-US" altLang="en-US" sz="2000" dirty="0">
                <a:latin typeface="Book Antiqua" panose="02040602050305030304" pitchFamily="18" charset="0"/>
              </a:rPr>
              <a:t>“The ultimate threat to copy-right protection on the Internet</a:t>
            </a:r>
          </a:p>
          <a:p>
            <a:pPr eaLnBrk="1" hangingPunct="1">
              <a:lnSpc>
                <a:spcPct val="80000"/>
              </a:lnSpc>
            </a:pPr>
            <a:endParaRPr lang="en-US" altLang="en-US" sz="2000" dirty="0">
              <a:latin typeface="Book Antiqua" panose="02040602050305030304" pitchFamily="18" charset="0"/>
            </a:endParaRPr>
          </a:p>
        </p:txBody>
      </p:sp>
      <p:sp>
        <p:nvSpPr>
          <p:cNvPr id="2" name="Date Placeholder 1"/>
          <p:cNvSpPr>
            <a:spLocks noGrp="1"/>
          </p:cNvSpPr>
          <p:nvPr>
            <p:ph type="dt" sz="half" idx="10"/>
          </p:nvPr>
        </p:nvSpPr>
        <p:spPr/>
        <p:txBody>
          <a:bodyPr/>
          <a:lstStyle/>
          <a:p>
            <a:fld id="{37BFD9BA-A424-4908-9EF4-7A49DAA5FAE6}"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13</a:t>
            </a:fld>
            <a:endParaRPr lang="en-US"/>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24000"/>
            <a:ext cx="4343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5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8616950" y="3644901"/>
            <a:ext cx="0" cy="12239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Line 3"/>
          <p:cNvSpPr>
            <a:spLocks noChangeShapeType="1"/>
          </p:cNvSpPr>
          <p:nvPr/>
        </p:nvSpPr>
        <p:spPr bwMode="auto">
          <a:xfrm flipV="1">
            <a:off x="7177088" y="3644901"/>
            <a:ext cx="1439862" cy="72072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0" name="Line 4"/>
          <p:cNvSpPr>
            <a:spLocks noChangeShapeType="1"/>
          </p:cNvSpPr>
          <p:nvPr/>
        </p:nvSpPr>
        <p:spPr bwMode="auto">
          <a:xfrm>
            <a:off x="7177088" y="2781300"/>
            <a:ext cx="1439862" cy="8636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Line 5"/>
          <p:cNvSpPr>
            <a:spLocks noChangeShapeType="1"/>
          </p:cNvSpPr>
          <p:nvPr/>
        </p:nvSpPr>
        <p:spPr bwMode="auto">
          <a:xfrm>
            <a:off x="8616951" y="3644901"/>
            <a:ext cx="1368425" cy="72072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2" name="Line 6"/>
          <p:cNvSpPr>
            <a:spLocks noChangeShapeType="1"/>
          </p:cNvSpPr>
          <p:nvPr/>
        </p:nvSpPr>
        <p:spPr bwMode="auto">
          <a:xfrm flipV="1">
            <a:off x="8616951" y="2781300"/>
            <a:ext cx="1368425" cy="8651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7"/>
          <p:cNvSpPr>
            <a:spLocks noChangeShapeType="1"/>
          </p:cNvSpPr>
          <p:nvPr/>
        </p:nvSpPr>
        <p:spPr bwMode="auto">
          <a:xfrm flipV="1">
            <a:off x="8616950" y="2349500"/>
            <a:ext cx="0" cy="12954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Rectangle 8"/>
          <p:cNvSpPr>
            <a:spLocks noGrp="1" noChangeArrowheads="1"/>
          </p:cNvSpPr>
          <p:nvPr>
            <p:ph type="title"/>
          </p:nvPr>
        </p:nvSpPr>
        <p:spPr/>
        <p:txBody>
          <a:bodyPr/>
          <a:lstStyle/>
          <a:p>
            <a:pPr eaLnBrk="1" hangingPunct="1"/>
            <a:r>
              <a:rPr lang="en-US" altLang="en-US">
                <a:latin typeface="Book Antiqua" panose="02040602050305030304" pitchFamily="18" charset="0"/>
              </a:rPr>
              <a:t>What is P2P?</a:t>
            </a:r>
          </a:p>
        </p:txBody>
      </p:sp>
      <p:sp>
        <p:nvSpPr>
          <p:cNvPr id="15369" name="Rectangle 9"/>
          <p:cNvSpPr>
            <a:spLocks noGrp="1" noChangeArrowheads="1"/>
          </p:cNvSpPr>
          <p:nvPr>
            <p:ph sz="half" idx="1"/>
          </p:nvPr>
        </p:nvSpPr>
        <p:spPr>
          <a:xfrm>
            <a:off x="1981200" y="1600201"/>
            <a:ext cx="4470400" cy="4525963"/>
          </a:xfrm>
        </p:spPr>
        <p:txBody>
          <a:bodyPr>
            <a:normAutofit/>
          </a:bodyPr>
          <a:lstStyle/>
          <a:p>
            <a:pPr eaLnBrk="1" hangingPunct="1">
              <a:lnSpc>
                <a:spcPct val="90000"/>
              </a:lnSpc>
              <a:defRPr/>
            </a:pPr>
            <a:endParaRPr lang="en-US" sz="2200" dirty="0">
              <a:latin typeface="Book Antiqua" pitchFamily="18" charset="0"/>
            </a:endParaRPr>
          </a:p>
          <a:p>
            <a:pPr eaLnBrk="1" hangingPunct="1">
              <a:lnSpc>
                <a:spcPct val="90000"/>
              </a:lnSpc>
              <a:defRPr/>
            </a:pPr>
            <a:r>
              <a:rPr lang="en-US" sz="2200" dirty="0">
                <a:latin typeface="Book Antiqua" pitchFamily="18" charset="0"/>
              </a:rPr>
              <a:t>A distributed </a:t>
            </a:r>
            <a:r>
              <a:rPr lang="en-US" sz="2200" dirty="0">
                <a:solidFill>
                  <a:srgbClr val="CC3300"/>
                </a:solidFill>
                <a:effectLst>
                  <a:outerShdw blurRad="38100" dist="38100" dir="2700000" algn="tl">
                    <a:srgbClr val="C0C0C0"/>
                  </a:outerShdw>
                </a:effectLst>
                <a:latin typeface="Book Antiqua" pitchFamily="18" charset="0"/>
              </a:rPr>
              <a:t>system architecture</a:t>
            </a:r>
          </a:p>
          <a:p>
            <a:pPr lvl="1" eaLnBrk="1" hangingPunct="1">
              <a:lnSpc>
                <a:spcPct val="90000"/>
              </a:lnSpc>
              <a:defRPr/>
            </a:pPr>
            <a:r>
              <a:rPr lang="en-US" sz="2000" dirty="0">
                <a:latin typeface="Book Antiqua" pitchFamily="18" charset="0"/>
              </a:rPr>
              <a:t>No centralized control</a:t>
            </a:r>
          </a:p>
          <a:p>
            <a:pPr lvl="1" eaLnBrk="1" hangingPunct="1">
              <a:lnSpc>
                <a:spcPct val="90000"/>
              </a:lnSpc>
              <a:defRPr/>
            </a:pPr>
            <a:r>
              <a:rPr lang="en-US" sz="2000" dirty="0">
                <a:latin typeface="Book Antiqua" pitchFamily="18" charset="0"/>
              </a:rPr>
              <a:t>Typically many nodes, but unreliable and heterogeneous</a:t>
            </a:r>
          </a:p>
          <a:p>
            <a:pPr lvl="1" eaLnBrk="1" hangingPunct="1">
              <a:lnSpc>
                <a:spcPct val="90000"/>
              </a:lnSpc>
              <a:defRPr/>
            </a:pPr>
            <a:r>
              <a:rPr lang="en-US" sz="2000" dirty="0">
                <a:latin typeface="Book Antiqua" pitchFamily="18" charset="0"/>
              </a:rPr>
              <a:t>Nodes are symmetric in function</a:t>
            </a:r>
          </a:p>
          <a:p>
            <a:pPr lvl="1" eaLnBrk="1" hangingPunct="1">
              <a:lnSpc>
                <a:spcPct val="90000"/>
              </a:lnSpc>
              <a:defRPr/>
            </a:pPr>
            <a:r>
              <a:rPr lang="en-US" sz="2000" dirty="0">
                <a:latin typeface="Book Antiqua" pitchFamily="18" charset="0"/>
              </a:rPr>
              <a:t>Take advantage of distributed, shared resources (bandwidth, CPU, storage) on peer-nodes</a:t>
            </a:r>
          </a:p>
          <a:p>
            <a:pPr lvl="1" eaLnBrk="1" hangingPunct="1">
              <a:lnSpc>
                <a:spcPct val="90000"/>
              </a:lnSpc>
              <a:defRPr/>
            </a:pPr>
            <a:r>
              <a:rPr lang="en-US" sz="2000" dirty="0">
                <a:latin typeface="Book Antiqua" pitchFamily="18" charset="0"/>
              </a:rPr>
              <a:t>Fault-tolerant, self-organizing</a:t>
            </a:r>
          </a:p>
          <a:p>
            <a:pPr lvl="1" eaLnBrk="1" hangingPunct="1">
              <a:lnSpc>
                <a:spcPct val="90000"/>
              </a:lnSpc>
              <a:defRPr/>
            </a:pPr>
            <a:r>
              <a:rPr lang="en-US" sz="2000" dirty="0">
                <a:latin typeface="Book Antiqua" pitchFamily="18" charset="0"/>
              </a:rPr>
              <a:t>Operate in dynamic</a:t>
            </a:r>
            <a:r>
              <a:rPr lang="en-US" sz="1800" dirty="0"/>
              <a:t> </a:t>
            </a:r>
            <a:r>
              <a:rPr lang="en-US" sz="1800" dirty="0">
                <a:latin typeface="Book Antiqua" pitchFamily="18" charset="0"/>
              </a:rPr>
              <a:t>environment, frequent join and leave is the norm</a:t>
            </a:r>
          </a:p>
        </p:txBody>
      </p:sp>
      <p:sp>
        <p:nvSpPr>
          <p:cNvPr id="2" name="Date Placeholder 1"/>
          <p:cNvSpPr>
            <a:spLocks noGrp="1"/>
          </p:cNvSpPr>
          <p:nvPr>
            <p:ph type="dt" sz="half" idx="10"/>
          </p:nvPr>
        </p:nvSpPr>
        <p:spPr/>
        <p:txBody>
          <a:bodyPr/>
          <a:lstStyle/>
          <a:p>
            <a:fld id="{5EBA3079-B734-435E-875F-F049E3EEB27E}"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14</a:t>
            </a:fld>
            <a:endParaRPr lang="en-US"/>
          </a:p>
        </p:txBody>
      </p:sp>
      <p:grpSp>
        <p:nvGrpSpPr>
          <p:cNvPr id="14346" name="Group 10"/>
          <p:cNvGrpSpPr>
            <a:grpSpLocks/>
          </p:cNvGrpSpPr>
          <p:nvPr/>
        </p:nvGrpSpPr>
        <p:grpSpPr bwMode="auto">
          <a:xfrm>
            <a:off x="8256589" y="4652964"/>
            <a:ext cx="649287" cy="504825"/>
            <a:chOff x="4195" y="2476"/>
            <a:chExt cx="590" cy="459"/>
          </a:xfrm>
        </p:grpSpPr>
        <p:pic>
          <p:nvPicPr>
            <p:cNvPr id="15371" name="Picture 11" descr="BS01077_[1]"/>
            <p:cNvPicPr>
              <a:picLocks noChangeAspect="1" noChangeArrowheads="1"/>
            </p:cNvPicPr>
            <p:nvPr/>
          </p:nvPicPr>
          <p:blipFill>
            <a:blip r:embed="rId3"/>
            <a:srcRect/>
            <a:stretch>
              <a:fillRect/>
            </a:stretch>
          </p:blipFill>
          <p:spPr bwMode="auto">
            <a:xfrm>
              <a:off x="4559" y="2476"/>
              <a:ext cx="226" cy="188"/>
            </a:xfrm>
            <a:prstGeom prst="rect">
              <a:avLst/>
            </a:prstGeom>
            <a:noFill/>
            <a:effectLst>
              <a:outerShdw dist="35921" dir="2700000" algn="ctr" rotWithShape="0">
                <a:srgbClr val="808080"/>
              </a:outerShdw>
            </a:effectLst>
          </p:spPr>
        </p:pic>
        <p:pic>
          <p:nvPicPr>
            <p:cNvPr id="15372" name="Picture 12" descr="IN00696_[1]"/>
            <p:cNvPicPr>
              <a:picLocks noChangeAspect="1" noChangeArrowheads="1"/>
            </p:cNvPicPr>
            <p:nvPr/>
          </p:nvPicPr>
          <p:blipFill>
            <a:blip r:embed="rId4"/>
            <a:srcRect/>
            <a:stretch>
              <a:fillRect/>
            </a:stretch>
          </p:blipFill>
          <p:spPr bwMode="auto">
            <a:xfrm>
              <a:off x="4195" y="2476"/>
              <a:ext cx="273" cy="253"/>
            </a:xfrm>
            <a:prstGeom prst="rect">
              <a:avLst/>
            </a:prstGeom>
            <a:noFill/>
            <a:effectLst>
              <a:outerShdw dist="35921" dir="2700000" algn="ctr" rotWithShape="0">
                <a:srgbClr val="808080"/>
              </a:outerShdw>
            </a:effectLst>
          </p:spPr>
        </p:pic>
        <p:pic>
          <p:nvPicPr>
            <p:cNvPr id="15373" name="Picture 13" descr="BS00334_"/>
            <p:cNvPicPr>
              <a:picLocks noChangeAspect="1" noChangeArrowheads="1"/>
            </p:cNvPicPr>
            <p:nvPr/>
          </p:nvPicPr>
          <p:blipFill>
            <a:blip r:embed="rId5"/>
            <a:srcRect/>
            <a:stretch>
              <a:fillRect/>
            </a:stretch>
          </p:blipFill>
          <p:spPr bwMode="auto">
            <a:xfrm>
              <a:off x="4195" y="2522"/>
              <a:ext cx="453" cy="413"/>
            </a:xfrm>
            <a:prstGeom prst="rect">
              <a:avLst/>
            </a:prstGeom>
            <a:noFill/>
            <a:effectLst>
              <a:outerShdw dist="35921" dir="2700000" algn="ctr" rotWithShape="0">
                <a:srgbClr val="808080"/>
              </a:outerShdw>
            </a:effectLst>
          </p:spPr>
        </p:pic>
      </p:grpSp>
      <p:sp>
        <p:nvSpPr>
          <p:cNvPr id="15374" name="Cloud"/>
          <p:cNvSpPr>
            <a:spLocks noChangeAspect="1" noEditPoints="1" noChangeArrowheads="1"/>
          </p:cNvSpPr>
          <p:nvPr/>
        </p:nvSpPr>
        <p:spPr bwMode="auto">
          <a:xfrm>
            <a:off x="7608889" y="2925764"/>
            <a:ext cx="2016125" cy="13493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35921" dir="2700000" algn="ctr" rotWithShape="0">
              <a:srgbClr val="808080"/>
            </a:outerShdw>
          </a:effectLst>
        </p:spPr>
        <p:txBody>
          <a:bodyPr/>
          <a:lstStyle/>
          <a:p>
            <a:pPr algn="ctr">
              <a:defRPr/>
            </a:pPr>
            <a:r>
              <a:rPr lang="en-US">
                <a:solidFill>
                  <a:schemeClr val="tx2"/>
                </a:solidFill>
                <a:latin typeface="Arial" charset="0"/>
              </a:rPr>
              <a:t>Internet</a:t>
            </a:r>
          </a:p>
        </p:txBody>
      </p:sp>
      <p:grpSp>
        <p:nvGrpSpPr>
          <p:cNvPr id="14348" name="Group 15"/>
          <p:cNvGrpSpPr>
            <a:grpSpLocks/>
          </p:cNvGrpSpPr>
          <p:nvPr/>
        </p:nvGrpSpPr>
        <p:grpSpPr bwMode="auto">
          <a:xfrm>
            <a:off x="6816725" y="4149726"/>
            <a:ext cx="649288" cy="504825"/>
            <a:chOff x="4195" y="2476"/>
            <a:chExt cx="590" cy="459"/>
          </a:xfrm>
        </p:grpSpPr>
        <p:pic>
          <p:nvPicPr>
            <p:cNvPr id="15376" name="Picture 16" descr="BS01077_[1]"/>
            <p:cNvPicPr>
              <a:picLocks noChangeAspect="1" noChangeArrowheads="1"/>
            </p:cNvPicPr>
            <p:nvPr/>
          </p:nvPicPr>
          <p:blipFill>
            <a:blip r:embed="rId3"/>
            <a:srcRect/>
            <a:stretch>
              <a:fillRect/>
            </a:stretch>
          </p:blipFill>
          <p:spPr bwMode="auto">
            <a:xfrm>
              <a:off x="4559" y="2476"/>
              <a:ext cx="226" cy="188"/>
            </a:xfrm>
            <a:prstGeom prst="rect">
              <a:avLst/>
            </a:prstGeom>
            <a:noFill/>
            <a:effectLst>
              <a:outerShdw dist="35921" dir="2700000" algn="ctr" rotWithShape="0">
                <a:srgbClr val="808080"/>
              </a:outerShdw>
            </a:effectLst>
          </p:spPr>
        </p:pic>
        <p:pic>
          <p:nvPicPr>
            <p:cNvPr id="15377" name="Picture 17" descr="IN00696_[1]"/>
            <p:cNvPicPr>
              <a:picLocks noChangeAspect="1" noChangeArrowheads="1"/>
            </p:cNvPicPr>
            <p:nvPr/>
          </p:nvPicPr>
          <p:blipFill>
            <a:blip r:embed="rId4"/>
            <a:srcRect/>
            <a:stretch>
              <a:fillRect/>
            </a:stretch>
          </p:blipFill>
          <p:spPr bwMode="auto">
            <a:xfrm>
              <a:off x="4195" y="2476"/>
              <a:ext cx="273" cy="253"/>
            </a:xfrm>
            <a:prstGeom prst="rect">
              <a:avLst/>
            </a:prstGeom>
            <a:noFill/>
            <a:effectLst>
              <a:outerShdw dist="35921" dir="2700000" algn="ctr" rotWithShape="0">
                <a:srgbClr val="808080"/>
              </a:outerShdw>
            </a:effectLst>
          </p:spPr>
        </p:pic>
        <p:pic>
          <p:nvPicPr>
            <p:cNvPr id="15378" name="Picture 18" descr="BS00334_"/>
            <p:cNvPicPr>
              <a:picLocks noChangeAspect="1" noChangeArrowheads="1"/>
            </p:cNvPicPr>
            <p:nvPr/>
          </p:nvPicPr>
          <p:blipFill>
            <a:blip r:embed="rId5"/>
            <a:srcRect/>
            <a:stretch>
              <a:fillRect/>
            </a:stretch>
          </p:blipFill>
          <p:spPr bwMode="auto">
            <a:xfrm>
              <a:off x="4195" y="2522"/>
              <a:ext cx="453" cy="413"/>
            </a:xfrm>
            <a:prstGeom prst="rect">
              <a:avLst/>
            </a:prstGeom>
            <a:noFill/>
            <a:effectLst>
              <a:outerShdw dist="35921" dir="2700000" algn="ctr" rotWithShape="0">
                <a:srgbClr val="808080"/>
              </a:outerShdw>
            </a:effectLst>
          </p:spPr>
        </p:pic>
      </p:grpSp>
      <p:grpSp>
        <p:nvGrpSpPr>
          <p:cNvPr id="14349" name="Group 19"/>
          <p:cNvGrpSpPr>
            <a:grpSpLocks/>
          </p:cNvGrpSpPr>
          <p:nvPr/>
        </p:nvGrpSpPr>
        <p:grpSpPr bwMode="auto">
          <a:xfrm>
            <a:off x="6816725" y="2565401"/>
            <a:ext cx="649288" cy="504825"/>
            <a:chOff x="4195" y="2476"/>
            <a:chExt cx="590" cy="459"/>
          </a:xfrm>
        </p:grpSpPr>
        <p:pic>
          <p:nvPicPr>
            <p:cNvPr id="15380" name="Picture 20" descr="BS01077_[1]"/>
            <p:cNvPicPr>
              <a:picLocks noChangeAspect="1" noChangeArrowheads="1"/>
            </p:cNvPicPr>
            <p:nvPr/>
          </p:nvPicPr>
          <p:blipFill>
            <a:blip r:embed="rId3"/>
            <a:srcRect/>
            <a:stretch>
              <a:fillRect/>
            </a:stretch>
          </p:blipFill>
          <p:spPr bwMode="auto">
            <a:xfrm>
              <a:off x="4559" y="2476"/>
              <a:ext cx="226" cy="188"/>
            </a:xfrm>
            <a:prstGeom prst="rect">
              <a:avLst/>
            </a:prstGeom>
            <a:noFill/>
            <a:effectLst>
              <a:outerShdw dist="35921" dir="2700000" algn="ctr" rotWithShape="0">
                <a:srgbClr val="808080"/>
              </a:outerShdw>
            </a:effectLst>
          </p:spPr>
        </p:pic>
        <p:pic>
          <p:nvPicPr>
            <p:cNvPr id="15381" name="Picture 21" descr="IN00696_[1]"/>
            <p:cNvPicPr>
              <a:picLocks noChangeAspect="1" noChangeArrowheads="1"/>
            </p:cNvPicPr>
            <p:nvPr/>
          </p:nvPicPr>
          <p:blipFill>
            <a:blip r:embed="rId4"/>
            <a:srcRect/>
            <a:stretch>
              <a:fillRect/>
            </a:stretch>
          </p:blipFill>
          <p:spPr bwMode="auto">
            <a:xfrm>
              <a:off x="4195" y="2476"/>
              <a:ext cx="273" cy="253"/>
            </a:xfrm>
            <a:prstGeom prst="rect">
              <a:avLst/>
            </a:prstGeom>
            <a:noFill/>
            <a:effectLst>
              <a:outerShdw dist="35921" dir="2700000" algn="ctr" rotWithShape="0">
                <a:srgbClr val="808080"/>
              </a:outerShdw>
            </a:effectLst>
          </p:spPr>
        </p:pic>
        <p:pic>
          <p:nvPicPr>
            <p:cNvPr id="15382" name="Picture 22" descr="BS00334_"/>
            <p:cNvPicPr>
              <a:picLocks noChangeAspect="1" noChangeArrowheads="1"/>
            </p:cNvPicPr>
            <p:nvPr/>
          </p:nvPicPr>
          <p:blipFill>
            <a:blip r:embed="rId5"/>
            <a:srcRect/>
            <a:stretch>
              <a:fillRect/>
            </a:stretch>
          </p:blipFill>
          <p:spPr bwMode="auto">
            <a:xfrm>
              <a:off x="4195" y="2522"/>
              <a:ext cx="453" cy="413"/>
            </a:xfrm>
            <a:prstGeom prst="rect">
              <a:avLst/>
            </a:prstGeom>
            <a:noFill/>
            <a:effectLst>
              <a:outerShdw dist="35921" dir="2700000" algn="ctr" rotWithShape="0">
                <a:srgbClr val="808080"/>
              </a:outerShdw>
            </a:effectLst>
          </p:spPr>
        </p:pic>
      </p:grpSp>
      <p:grpSp>
        <p:nvGrpSpPr>
          <p:cNvPr id="14350" name="Group 23"/>
          <p:cNvGrpSpPr>
            <a:grpSpLocks/>
          </p:cNvGrpSpPr>
          <p:nvPr/>
        </p:nvGrpSpPr>
        <p:grpSpPr bwMode="auto">
          <a:xfrm>
            <a:off x="9625014" y="2565401"/>
            <a:ext cx="649287" cy="504825"/>
            <a:chOff x="4195" y="2476"/>
            <a:chExt cx="590" cy="459"/>
          </a:xfrm>
        </p:grpSpPr>
        <p:pic>
          <p:nvPicPr>
            <p:cNvPr id="15384" name="Picture 24" descr="BS01077_[1]"/>
            <p:cNvPicPr>
              <a:picLocks noChangeAspect="1" noChangeArrowheads="1"/>
            </p:cNvPicPr>
            <p:nvPr/>
          </p:nvPicPr>
          <p:blipFill>
            <a:blip r:embed="rId3"/>
            <a:srcRect/>
            <a:stretch>
              <a:fillRect/>
            </a:stretch>
          </p:blipFill>
          <p:spPr bwMode="auto">
            <a:xfrm>
              <a:off x="4559" y="2476"/>
              <a:ext cx="226" cy="188"/>
            </a:xfrm>
            <a:prstGeom prst="rect">
              <a:avLst/>
            </a:prstGeom>
            <a:noFill/>
            <a:effectLst>
              <a:outerShdw dist="35921" dir="2700000" algn="ctr" rotWithShape="0">
                <a:srgbClr val="808080"/>
              </a:outerShdw>
            </a:effectLst>
          </p:spPr>
        </p:pic>
        <p:pic>
          <p:nvPicPr>
            <p:cNvPr id="15385" name="Picture 25" descr="IN00696_[1]"/>
            <p:cNvPicPr>
              <a:picLocks noChangeAspect="1" noChangeArrowheads="1"/>
            </p:cNvPicPr>
            <p:nvPr/>
          </p:nvPicPr>
          <p:blipFill>
            <a:blip r:embed="rId4"/>
            <a:srcRect/>
            <a:stretch>
              <a:fillRect/>
            </a:stretch>
          </p:blipFill>
          <p:spPr bwMode="auto">
            <a:xfrm>
              <a:off x="4195" y="2476"/>
              <a:ext cx="273" cy="253"/>
            </a:xfrm>
            <a:prstGeom prst="rect">
              <a:avLst/>
            </a:prstGeom>
            <a:noFill/>
            <a:effectLst>
              <a:outerShdw dist="35921" dir="2700000" algn="ctr" rotWithShape="0">
                <a:srgbClr val="808080"/>
              </a:outerShdw>
            </a:effectLst>
          </p:spPr>
        </p:pic>
        <p:pic>
          <p:nvPicPr>
            <p:cNvPr id="15386" name="Picture 26" descr="BS00334_"/>
            <p:cNvPicPr>
              <a:picLocks noChangeAspect="1" noChangeArrowheads="1"/>
            </p:cNvPicPr>
            <p:nvPr/>
          </p:nvPicPr>
          <p:blipFill>
            <a:blip r:embed="rId5"/>
            <a:srcRect/>
            <a:stretch>
              <a:fillRect/>
            </a:stretch>
          </p:blipFill>
          <p:spPr bwMode="auto">
            <a:xfrm>
              <a:off x="4195" y="2522"/>
              <a:ext cx="453" cy="413"/>
            </a:xfrm>
            <a:prstGeom prst="rect">
              <a:avLst/>
            </a:prstGeom>
            <a:noFill/>
            <a:effectLst>
              <a:outerShdw dist="35921" dir="2700000" algn="ctr" rotWithShape="0">
                <a:srgbClr val="808080"/>
              </a:outerShdw>
            </a:effectLst>
          </p:spPr>
        </p:pic>
      </p:grpSp>
      <p:grpSp>
        <p:nvGrpSpPr>
          <p:cNvPr id="14351" name="Group 27"/>
          <p:cNvGrpSpPr>
            <a:grpSpLocks/>
          </p:cNvGrpSpPr>
          <p:nvPr/>
        </p:nvGrpSpPr>
        <p:grpSpPr bwMode="auto">
          <a:xfrm>
            <a:off x="8256589" y="2133601"/>
            <a:ext cx="649287" cy="504825"/>
            <a:chOff x="4195" y="2476"/>
            <a:chExt cx="590" cy="459"/>
          </a:xfrm>
        </p:grpSpPr>
        <p:pic>
          <p:nvPicPr>
            <p:cNvPr id="15388" name="Picture 28" descr="BS01077_[1]"/>
            <p:cNvPicPr>
              <a:picLocks noChangeAspect="1" noChangeArrowheads="1"/>
            </p:cNvPicPr>
            <p:nvPr/>
          </p:nvPicPr>
          <p:blipFill>
            <a:blip r:embed="rId3"/>
            <a:srcRect/>
            <a:stretch>
              <a:fillRect/>
            </a:stretch>
          </p:blipFill>
          <p:spPr bwMode="auto">
            <a:xfrm>
              <a:off x="4559" y="2476"/>
              <a:ext cx="226" cy="188"/>
            </a:xfrm>
            <a:prstGeom prst="rect">
              <a:avLst/>
            </a:prstGeom>
            <a:noFill/>
            <a:effectLst>
              <a:outerShdw dist="35921" dir="2700000" algn="ctr" rotWithShape="0">
                <a:srgbClr val="808080"/>
              </a:outerShdw>
            </a:effectLst>
          </p:spPr>
        </p:pic>
        <p:pic>
          <p:nvPicPr>
            <p:cNvPr id="15389" name="Picture 29" descr="IN00696_[1]"/>
            <p:cNvPicPr>
              <a:picLocks noChangeAspect="1" noChangeArrowheads="1"/>
            </p:cNvPicPr>
            <p:nvPr/>
          </p:nvPicPr>
          <p:blipFill>
            <a:blip r:embed="rId4"/>
            <a:srcRect/>
            <a:stretch>
              <a:fillRect/>
            </a:stretch>
          </p:blipFill>
          <p:spPr bwMode="auto">
            <a:xfrm>
              <a:off x="4195" y="2476"/>
              <a:ext cx="273" cy="253"/>
            </a:xfrm>
            <a:prstGeom prst="rect">
              <a:avLst/>
            </a:prstGeom>
            <a:noFill/>
            <a:effectLst>
              <a:outerShdw dist="35921" dir="2700000" algn="ctr" rotWithShape="0">
                <a:srgbClr val="808080"/>
              </a:outerShdw>
            </a:effectLst>
          </p:spPr>
        </p:pic>
        <p:pic>
          <p:nvPicPr>
            <p:cNvPr id="15390" name="Picture 30" descr="BS00334_"/>
            <p:cNvPicPr>
              <a:picLocks noChangeAspect="1" noChangeArrowheads="1"/>
            </p:cNvPicPr>
            <p:nvPr/>
          </p:nvPicPr>
          <p:blipFill>
            <a:blip r:embed="rId5"/>
            <a:srcRect/>
            <a:stretch>
              <a:fillRect/>
            </a:stretch>
          </p:blipFill>
          <p:spPr bwMode="auto">
            <a:xfrm>
              <a:off x="4195" y="2522"/>
              <a:ext cx="453" cy="413"/>
            </a:xfrm>
            <a:prstGeom prst="rect">
              <a:avLst/>
            </a:prstGeom>
            <a:noFill/>
            <a:effectLst>
              <a:outerShdw dist="35921" dir="2700000" algn="ctr" rotWithShape="0">
                <a:srgbClr val="808080"/>
              </a:outerShdw>
            </a:effectLst>
          </p:spPr>
        </p:pic>
      </p:grpSp>
      <p:grpSp>
        <p:nvGrpSpPr>
          <p:cNvPr id="14352" name="Group 31"/>
          <p:cNvGrpSpPr>
            <a:grpSpLocks/>
          </p:cNvGrpSpPr>
          <p:nvPr/>
        </p:nvGrpSpPr>
        <p:grpSpPr bwMode="auto">
          <a:xfrm>
            <a:off x="9625014" y="4149726"/>
            <a:ext cx="649287" cy="504825"/>
            <a:chOff x="4195" y="2476"/>
            <a:chExt cx="590" cy="459"/>
          </a:xfrm>
        </p:grpSpPr>
        <p:pic>
          <p:nvPicPr>
            <p:cNvPr id="15392" name="Picture 32" descr="BS01077_[1]"/>
            <p:cNvPicPr>
              <a:picLocks noChangeAspect="1" noChangeArrowheads="1"/>
            </p:cNvPicPr>
            <p:nvPr/>
          </p:nvPicPr>
          <p:blipFill>
            <a:blip r:embed="rId3"/>
            <a:srcRect/>
            <a:stretch>
              <a:fillRect/>
            </a:stretch>
          </p:blipFill>
          <p:spPr bwMode="auto">
            <a:xfrm>
              <a:off x="4559" y="2476"/>
              <a:ext cx="226" cy="188"/>
            </a:xfrm>
            <a:prstGeom prst="rect">
              <a:avLst/>
            </a:prstGeom>
            <a:noFill/>
            <a:effectLst>
              <a:outerShdw dist="35921" dir="2700000" algn="ctr" rotWithShape="0">
                <a:srgbClr val="808080"/>
              </a:outerShdw>
            </a:effectLst>
          </p:spPr>
        </p:pic>
        <p:pic>
          <p:nvPicPr>
            <p:cNvPr id="15393" name="Picture 33" descr="IN00696_[1]"/>
            <p:cNvPicPr>
              <a:picLocks noChangeAspect="1" noChangeArrowheads="1"/>
            </p:cNvPicPr>
            <p:nvPr/>
          </p:nvPicPr>
          <p:blipFill>
            <a:blip r:embed="rId4"/>
            <a:srcRect/>
            <a:stretch>
              <a:fillRect/>
            </a:stretch>
          </p:blipFill>
          <p:spPr bwMode="auto">
            <a:xfrm>
              <a:off x="4195" y="2476"/>
              <a:ext cx="273" cy="253"/>
            </a:xfrm>
            <a:prstGeom prst="rect">
              <a:avLst/>
            </a:prstGeom>
            <a:noFill/>
            <a:effectLst>
              <a:outerShdw dist="35921" dir="2700000" algn="ctr" rotWithShape="0">
                <a:srgbClr val="808080"/>
              </a:outerShdw>
            </a:effectLst>
          </p:spPr>
        </p:pic>
        <p:pic>
          <p:nvPicPr>
            <p:cNvPr id="15394" name="Picture 34" descr="BS00334_"/>
            <p:cNvPicPr>
              <a:picLocks noChangeAspect="1" noChangeArrowheads="1"/>
            </p:cNvPicPr>
            <p:nvPr/>
          </p:nvPicPr>
          <p:blipFill>
            <a:blip r:embed="rId5"/>
            <a:srcRect/>
            <a:stretch>
              <a:fillRect/>
            </a:stretch>
          </p:blipFill>
          <p:spPr bwMode="auto">
            <a:xfrm>
              <a:off x="4195" y="2522"/>
              <a:ext cx="453" cy="413"/>
            </a:xfrm>
            <a:prstGeom prst="rect">
              <a:avLst/>
            </a:prstGeom>
            <a:noFill/>
            <a:effectLst>
              <a:outerShdw dist="35921" dir="2700000" algn="ctr" rotWithShape="0">
                <a:srgbClr val="808080"/>
              </a:outerShdw>
            </a:effectLst>
          </p:spPr>
        </p:pic>
      </p:grpSp>
      <p:sp>
        <p:nvSpPr>
          <p:cNvPr id="14353" name="Freeform 35"/>
          <p:cNvSpPr>
            <a:spLocks/>
          </p:cNvSpPr>
          <p:nvPr/>
        </p:nvSpPr>
        <p:spPr bwMode="auto">
          <a:xfrm>
            <a:off x="7319963" y="2997200"/>
            <a:ext cx="673100" cy="1079500"/>
          </a:xfrm>
          <a:custGeom>
            <a:avLst/>
            <a:gdLst>
              <a:gd name="T0" fmla="*/ 0 w 424"/>
              <a:gd name="T1" fmla="*/ 0 h 680"/>
              <a:gd name="T2" fmla="*/ 409 w 424"/>
              <a:gd name="T3" fmla="*/ 363 h 680"/>
              <a:gd name="T4" fmla="*/ 91 w 424"/>
              <a:gd name="T5" fmla="*/ 680 h 680"/>
              <a:gd name="T6" fmla="*/ 0 60000 65536"/>
              <a:gd name="T7" fmla="*/ 0 60000 65536"/>
              <a:gd name="T8" fmla="*/ 0 60000 65536"/>
              <a:gd name="T9" fmla="*/ 0 w 424"/>
              <a:gd name="T10" fmla="*/ 0 h 680"/>
              <a:gd name="T11" fmla="*/ 424 w 424"/>
              <a:gd name="T12" fmla="*/ 680 h 680"/>
            </a:gdLst>
            <a:ahLst/>
            <a:cxnLst>
              <a:cxn ang="T6">
                <a:pos x="T0" y="T1"/>
              </a:cxn>
              <a:cxn ang="T7">
                <a:pos x="T2" y="T3"/>
              </a:cxn>
              <a:cxn ang="T8">
                <a:pos x="T4" y="T5"/>
              </a:cxn>
            </a:cxnLst>
            <a:rect l="T9" t="T10" r="T11" b="T12"/>
            <a:pathLst>
              <a:path w="424" h="680">
                <a:moveTo>
                  <a:pt x="0" y="0"/>
                </a:moveTo>
                <a:cubicBezTo>
                  <a:pt x="197" y="125"/>
                  <a:pt x="394" y="250"/>
                  <a:pt x="409" y="363"/>
                </a:cubicBezTo>
                <a:cubicBezTo>
                  <a:pt x="424" y="476"/>
                  <a:pt x="257" y="578"/>
                  <a:pt x="91" y="680"/>
                </a:cubicBezTo>
              </a:path>
            </a:pathLst>
          </a:custGeom>
          <a:noFill/>
          <a:ln w="19050">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4" name="Freeform 36"/>
          <p:cNvSpPr>
            <a:spLocks/>
          </p:cNvSpPr>
          <p:nvPr/>
        </p:nvSpPr>
        <p:spPr bwMode="auto">
          <a:xfrm>
            <a:off x="7608888" y="3068638"/>
            <a:ext cx="2087562" cy="1225550"/>
          </a:xfrm>
          <a:custGeom>
            <a:avLst/>
            <a:gdLst>
              <a:gd name="T0" fmla="*/ 0 w 1315"/>
              <a:gd name="T1" fmla="*/ 772 h 772"/>
              <a:gd name="T2" fmla="*/ 726 w 1315"/>
              <a:gd name="T3" fmla="*/ 409 h 772"/>
              <a:gd name="T4" fmla="*/ 1315 w 1315"/>
              <a:gd name="T5" fmla="*/ 0 h 772"/>
              <a:gd name="T6" fmla="*/ 0 60000 65536"/>
              <a:gd name="T7" fmla="*/ 0 60000 65536"/>
              <a:gd name="T8" fmla="*/ 0 60000 65536"/>
              <a:gd name="T9" fmla="*/ 0 w 1315"/>
              <a:gd name="T10" fmla="*/ 0 h 772"/>
              <a:gd name="T11" fmla="*/ 1315 w 1315"/>
              <a:gd name="T12" fmla="*/ 772 h 772"/>
            </a:gdLst>
            <a:ahLst/>
            <a:cxnLst>
              <a:cxn ang="T6">
                <a:pos x="T0" y="T1"/>
              </a:cxn>
              <a:cxn ang="T7">
                <a:pos x="T2" y="T3"/>
              </a:cxn>
              <a:cxn ang="T8">
                <a:pos x="T4" y="T5"/>
              </a:cxn>
            </a:cxnLst>
            <a:rect l="T9" t="T10" r="T11" b="T12"/>
            <a:pathLst>
              <a:path w="1315" h="772">
                <a:moveTo>
                  <a:pt x="0" y="772"/>
                </a:moveTo>
                <a:cubicBezTo>
                  <a:pt x="253" y="655"/>
                  <a:pt x="507" y="538"/>
                  <a:pt x="726" y="409"/>
                </a:cubicBezTo>
                <a:cubicBezTo>
                  <a:pt x="945" y="280"/>
                  <a:pt x="1130" y="140"/>
                  <a:pt x="1315" y="0"/>
                </a:cubicBezTo>
              </a:path>
            </a:pathLst>
          </a:custGeom>
          <a:noFill/>
          <a:ln w="1905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5" name="Freeform 37"/>
          <p:cNvSpPr>
            <a:spLocks/>
          </p:cNvSpPr>
          <p:nvPr/>
        </p:nvSpPr>
        <p:spPr bwMode="auto">
          <a:xfrm>
            <a:off x="8712201" y="3924301"/>
            <a:ext cx="841375" cy="657225"/>
          </a:xfrm>
          <a:custGeom>
            <a:avLst/>
            <a:gdLst>
              <a:gd name="T0" fmla="*/ 31 w 530"/>
              <a:gd name="T1" fmla="*/ 414 h 414"/>
              <a:gd name="T2" fmla="*/ 83 w 530"/>
              <a:gd name="T3" fmla="*/ 30 h 414"/>
              <a:gd name="T4" fmla="*/ 530 w 530"/>
              <a:gd name="T5" fmla="*/ 233 h 414"/>
              <a:gd name="T6" fmla="*/ 0 60000 65536"/>
              <a:gd name="T7" fmla="*/ 0 60000 65536"/>
              <a:gd name="T8" fmla="*/ 0 60000 65536"/>
              <a:gd name="T9" fmla="*/ 0 w 530"/>
              <a:gd name="T10" fmla="*/ 0 h 414"/>
              <a:gd name="T11" fmla="*/ 530 w 530"/>
              <a:gd name="T12" fmla="*/ 414 h 414"/>
            </a:gdLst>
            <a:ahLst/>
            <a:cxnLst>
              <a:cxn ang="T6">
                <a:pos x="T0" y="T1"/>
              </a:cxn>
              <a:cxn ang="T7">
                <a:pos x="T2" y="T3"/>
              </a:cxn>
              <a:cxn ang="T8">
                <a:pos x="T4" y="T5"/>
              </a:cxn>
            </a:cxnLst>
            <a:rect l="T9" t="T10" r="T11" b="T12"/>
            <a:pathLst>
              <a:path w="530" h="414">
                <a:moveTo>
                  <a:pt x="31" y="414"/>
                </a:moveTo>
                <a:cubicBezTo>
                  <a:pt x="40" y="350"/>
                  <a:pt x="0" y="60"/>
                  <a:pt x="83" y="30"/>
                </a:cubicBezTo>
                <a:cubicBezTo>
                  <a:pt x="166" y="0"/>
                  <a:pt x="437" y="191"/>
                  <a:pt x="530" y="233"/>
                </a:cubicBezTo>
              </a:path>
            </a:pathLst>
          </a:custGeom>
          <a:noFill/>
          <a:ln w="19050">
            <a:solidFill>
              <a:srgbClr val="0099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6" name="Freeform 38"/>
          <p:cNvSpPr>
            <a:spLocks/>
          </p:cNvSpPr>
          <p:nvPr/>
        </p:nvSpPr>
        <p:spPr bwMode="auto">
          <a:xfrm>
            <a:off x="7537451" y="2709864"/>
            <a:ext cx="938213" cy="504825"/>
          </a:xfrm>
          <a:custGeom>
            <a:avLst/>
            <a:gdLst>
              <a:gd name="T0" fmla="*/ 0 w 591"/>
              <a:gd name="T1" fmla="*/ 90 h 318"/>
              <a:gd name="T2" fmla="*/ 493 w 591"/>
              <a:gd name="T3" fmla="*/ 303 h 318"/>
              <a:gd name="T4" fmla="*/ 589 w 591"/>
              <a:gd name="T5" fmla="*/ 0 h 318"/>
              <a:gd name="T6" fmla="*/ 0 60000 65536"/>
              <a:gd name="T7" fmla="*/ 0 60000 65536"/>
              <a:gd name="T8" fmla="*/ 0 60000 65536"/>
              <a:gd name="T9" fmla="*/ 0 w 591"/>
              <a:gd name="T10" fmla="*/ 0 h 318"/>
              <a:gd name="T11" fmla="*/ 591 w 591"/>
              <a:gd name="T12" fmla="*/ 318 h 318"/>
            </a:gdLst>
            <a:ahLst/>
            <a:cxnLst>
              <a:cxn ang="T6">
                <a:pos x="T0" y="T1"/>
              </a:cxn>
              <a:cxn ang="T7">
                <a:pos x="T2" y="T3"/>
              </a:cxn>
              <a:cxn ang="T8">
                <a:pos x="T4" y="T5"/>
              </a:cxn>
            </a:cxnLst>
            <a:rect l="T9" t="T10" r="T11" b="T12"/>
            <a:pathLst>
              <a:path w="591" h="318">
                <a:moveTo>
                  <a:pt x="0" y="90"/>
                </a:moveTo>
                <a:cubicBezTo>
                  <a:pt x="82" y="125"/>
                  <a:pt x="395" y="318"/>
                  <a:pt x="493" y="303"/>
                </a:cubicBezTo>
                <a:cubicBezTo>
                  <a:pt x="591" y="288"/>
                  <a:pt x="569" y="63"/>
                  <a:pt x="589" y="0"/>
                </a:cubicBezTo>
              </a:path>
            </a:pathLst>
          </a:custGeom>
          <a:noFill/>
          <a:ln w="19050">
            <a:solidFill>
              <a:srgbClr val="CC33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7" name="Freeform 39"/>
          <p:cNvSpPr>
            <a:spLocks/>
          </p:cNvSpPr>
          <p:nvPr/>
        </p:nvSpPr>
        <p:spPr bwMode="auto">
          <a:xfrm>
            <a:off x="8761413" y="2636839"/>
            <a:ext cx="863600" cy="528637"/>
          </a:xfrm>
          <a:custGeom>
            <a:avLst/>
            <a:gdLst>
              <a:gd name="T0" fmla="*/ 1 w 545"/>
              <a:gd name="T1" fmla="*/ 0 h 287"/>
              <a:gd name="T2" fmla="*/ 91 w 545"/>
              <a:gd name="T3" fmla="*/ 272 h 287"/>
              <a:gd name="T4" fmla="*/ 545 w 545"/>
              <a:gd name="T5" fmla="*/ 90 h 287"/>
              <a:gd name="T6" fmla="*/ 0 60000 65536"/>
              <a:gd name="T7" fmla="*/ 0 60000 65536"/>
              <a:gd name="T8" fmla="*/ 0 60000 65536"/>
              <a:gd name="T9" fmla="*/ 0 w 545"/>
              <a:gd name="T10" fmla="*/ 0 h 287"/>
              <a:gd name="T11" fmla="*/ 545 w 545"/>
              <a:gd name="T12" fmla="*/ 287 h 287"/>
            </a:gdLst>
            <a:ahLst/>
            <a:cxnLst>
              <a:cxn ang="T6">
                <a:pos x="T0" y="T1"/>
              </a:cxn>
              <a:cxn ang="T7">
                <a:pos x="T2" y="T3"/>
              </a:cxn>
              <a:cxn ang="T8">
                <a:pos x="T4" y="T5"/>
              </a:cxn>
            </a:cxnLst>
            <a:rect l="T9" t="T10" r="T11" b="T12"/>
            <a:pathLst>
              <a:path w="545" h="287">
                <a:moveTo>
                  <a:pt x="1" y="0"/>
                </a:moveTo>
                <a:cubicBezTo>
                  <a:pt x="0" y="128"/>
                  <a:pt x="0" y="257"/>
                  <a:pt x="91" y="272"/>
                </a:cubicBezTo>
                <a:cubicBezTo>
                  <a:pt x="182" y="287"/>
                  <a:pt x="363" y="188"/>
                  <a:pt x="545" y="90"/>
                </a:cubicBezTo>
              </a:path>
            </a:pathLst>
          </a:custGeom>
          <a:noFill/>
          <a:ln w="1905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400" name="Picture 40" descr="BS00876_[1]"/>
          <p:cNvPicPr>
            <a:picLocks noChangeAspect="1" noChangeArrowheads="1"/>
          </p:cNvPicPr>
          <p:nvPr/>
        </p:nvPicPr>
        <p:blipFill>
          <a:blip r:embed="rId6"/>
          <a:srcRect/>
          <a:stretch>
            <a:fillRect/>
          </a:stretch>
        </p:blipFill>
        <p:spPr bwMode="auto">
          <a:xfrm>
            <a:off x="7896225" y="3502026"/>
            <a:ext cx="223838" cy="250825"/>
          </a:xfrm>
          <a:prstGeom prst="rect">
            <a:avLst/>
          </a:prstGeom>
          <a:noFill/>
          <a:effectLst>
            <a:outerShdw dist="35921" dir="2700000" algn="ctr" rotWithShape="0">
              <a:srgbClr val="808080"/>
            </a:outerShdw>
          </a:effectLst>
        </p:spPr>
      </p:pic>
      <p:pic>
        <p:nvPicPr>
          <p:cNvPr id="15401" name="Picture 41" descr="BS00876_[1]"/>
          <p:cNvPicPr>
            <a:picLocks noChangeAspect="1" noChangeArrowheads="1"/>
          </p:cNvPicPr>
          <p:nvPr/>
        </p:nvPicPr>
        <p:blipFill>
          <a:blip r:embed="rId6"/>
          <a:srcRect/>
          <a:stretch>
            <a:fillRect/>
          </a:stretch>
        </p:blipFill>
        <p:spPr bwMode="auto">
          <a:xfrm>
            <a:off x="8616950" y="3933826"/>
            <a:ext cx="223838" cy="250825"/>
          </a:xfrm>
          <a:prstGeom prst="rect">
            <a:avLst/>
          </a:prstGeom>
          <a:noFill/>
          <a:effectLst>
            <a:outerShdw dist="35921" dir="2700000" algn="ctr" rotWithShape="0">
              <a:srgbClr val="808080"/>
            </a:outerShdw>
          </a:effectLst>
        </p:spPr>
      </p:pic>
    </p:spTree>
    <p:extLst>
      <p:ext uri="{BB962C8B-B14F-4D97-AF65-F5344CB8AC3E}">
        <p14:creationId xmlns:p14="http://schemas.microsoft.com/office/powerpoint/2010/main" val="181656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latin typeface="Book Antiqua" panose="02040602050305030304" pitchFamily="18" charset="0"/>
              </a:rPr>
              <a:t>P2P Network Characteristics</a:t>
            </a:r>
          </a:p>
        </p:txBody>
      </p:sp>
      <p:sp>
        <p:nvSpPr>
          <p:cNvPr id="15363" name="Rectangle 3"/>
          <p:cNvSpPr>
            <a:spLocks noGrp="1" noChangeArrowheads="1"/>
          </p:cNvSpPr>
          <p:nvPr>
            <p:ph idx="1"/>
          </p:nvPr>
        </p:nvSpPr>
        <p:spPr/>
        <p:txBody>
          <a:bodyPr/>
          <a:lstStyle/>
          <a:p>
            <a:pPr eaLnBrk="1" hangingPunct="1"/>
            <a:r>
              <a:rPr lang="en-US" altLang="en-US">
                <a:latin typeface="Book Antiqua" panose="02040602050305030304" pitchFamily="18" charset="0"/>
              </a:rPr>
              <a:t>Clients are also servers and routers</a:t>
            </a:r>
          </a:p>
          <a:p>
            <a:pPr lvl="1" eaLnBrk="1" hangingPunct="1"/>
            <a:r>
              <a:rPr lang="en-US" altLang="en-US">
                <a:latin typeface="Book Antiqua" panose="02040602050305030304" pitchFamily="18" charset="0"/>
              </a:rPr>
              <a:t>Nodes contribute content, storage, memory, CPU</a:t>
            </a:r>
          </a:p>
          <a:p>
            <a:pPr eaLnBrk="1" hangingPunct="1"/>
            <a:r>
              <a:rPr lang="en-US" altLang="en-US">
                <a:latin typeface="Book Antiqua" panose="02040602050305030304" pitchFamily="18" charset="0"/>
              </a:rPr>
              <a:t>Nodes are autonomous (no administrative</a:t>
            </a:r>
          </a:p>
          <a:p>
            <a:pPr eaLnBrk="1" hangingPunct="1"/>
            <a:r>
              <a:rPr lang="en-US" altLang="en-US">
                <a:latin typeface="Book Antiqua" panose="02040602050305030304" pitchFamily="18" charset="0"/>
              </a:rPr>
              <a:t>authority)</a:t>
            </a:r>
          </a:p>
          <a:p>
            <a:pPr eaLnBrk="1" hangingPunct="1"/>
            <a:r>
              <a:rPr lang="en-US" altLang="en-US">
                <a:latin typeface="Book Antiqua" panose="02040602050305030304" pitchFamily="18" charset="0"/>
              </a:rPr>
              <a:t>Network is dynamic: nodes enter and leave the network “frequently”</a:t>
            </a:r>
          </a:p>
          <a:p>
            <a:pPr eaLnBrk="1" hangingPunct="1"/>
            <a:r>
              <a:rPr lang="en-US" altLang="en-US">
                <a:latin typeface="Book Antiqua" panose="02040602050305030304" pitchFamily="18" charset="0"/>
              </a:rPr>
              <a:t>Nodes collaborate directly with each other (not through well-known servers)</a:t>
            </a:r>
          </a:p>
          <a:p>
            <a:pPr eaLnBrk="1" hangingPunct="1"/>
            <a:r>
              <a:rPr lang="en-US" altLang="en-US">
                <a:latin typeface="Book Antiqua" panose="02040602050305030304" pitchFamily="18" charset="0"/>
              </a:rPr>
              <a:t>Nodes have widely varying capabilities</a:t>
            </a:r>
          </a:p>
        </p:txBody>
      </p:sp>
      <p:sp>
        <p:nvSpPr>
          <p:cNvPr id="2" name="Date Placeholder 1"/>
          <p:cNvSpPr>
            <a:spLocks noGrp="1"/>
          </p:cNvSpPr>
          <p:nvPr>
            <p:ph type="dt" sz="half" idx="10"/>
          </p:nvPr>
        </p:nvSpPr>
        <p:spPr/>
        <p:txBody>
          <a:bodyPr/>
          <a:lstStyle/>
          <a:p>
            <a:fld id="{0BDC761E-A48D-4485-A73C-A10751D45C5C}"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15</a:t>
            </a:fld>
            <a:endParaRPr lang="en-US"/>
          </a:p>
        </p:txBody>
      </p:sp>
    </p:spTree>
    <p:extLst>
      <p:ext uri="{BB962C8B-B14F-4D97-AF65-F5344CB8AC3E}">
        <p14:creationId xmlns:p14="http://schemas.microsoft.com/office/powerpoint/2010/main" val="133674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latin typeface="Book Antiqua" panose="02040602050305030304" pitchFamily="18" charset="0"/>
              </a:rPr>
              <a:t>P2P vs. Client/Server</a:t>
            </a:r>
          </a:p>
        </p:txBody>
      </p:sp>
      <p:sp>
        <p:nvSpPr>
          <p:cNvPr id="16387" name="Rectangle 3"/>
          <p:cNvSpPr>
            <a:spLocks noGrp="1" noChangeArrowheads="1"/>
          </p:cNvSpPr>
          <p:nvPr>
            <p:ph idx="1"/>
          </p:nvPr>
        </p:nvSpPr>
        <p:spPr>
          <a:xfrm>
            <a:off x="1981200" y="1600200"/>
            <a:ext cx="8229600" cy="3733800"/>
          </a:xfrm>
        </p:spPr>
        <p:txBody>
          <a:bodyPr/>
          <a:lstStyle/>
          <a:p>
            <a:pPr eaLnBrk="1" hangingPunct="1">
              <a:lnSpc>
                <a:spcPct val="90000"/>
              </a:lnSpc>
            </a:pPr>
            <a:endParaRPr lang="en-US" altLang="en-US" dirty="0">
              <a:latin typeface="Book Antiqua" panose="02040602050305030304" pitchFamily="18" charset="0"/>
            </a:endParaRPr>
          </a:p>
          <a:p>
            <a:pPr eaLnBrk="1" hangingPunct="1">
              <a:lnSpc>
                <a:spcPct val="90000"/>
              </a:lnSpc>
            </a:pPr>
            <a:r>
              <a:rPr lang="en-US" altLang="en-US" dirty="0">
                <a:latin typeface="Book Antiqua" panose="02040602050305030304" pitchFamily="18" charset="0"/>
              </a:rPr>
              <a:t>Pure P2P:</a:t>
            </a:r>
          </a:p>
          <a:p>
            <a:pPr lvl="1" eaLnBrk="1" hangingPunct="1">
              <a:lnSpc>
                <a:spcPct val="90000"/>
              </a:lnSpc>
            </a:pPr>
            <a:r>
              <a:rPr lang="en-US" altLang="en-US" dirty="0">
                <a:latin typeface="Book Antiqua" panose="02040602050305030304" pitchFamily="18" charset="0"/>
              </a:rPr>
              <a:t>No central server</a:t>
            </a:r>
          </a:p>
          <a:p>
            <a:pPr lvl="1" eaLnBrk="1" hangingPunct="1">
              <a:lnSpc>
                <a:spcPct val="90000"/>
              </a:lnSpc>
            </a:pPr>
            <a:r>
              <a:rPr lang="en-US" altLang="en-US" dirty="0">
                <a:latin typeface="Book Antiqua" panose="02040602050305030304" pitchFamily="18" charset="0"/>
              </a:rPr>
              <a:t>For certain requests any peer can function as a client, as a router, or as a server</a:t>
            </a:r>
          </a:p>
          <a:p>
            <a:pPr lvl="1" eaLnBrk="1" hangingPunct="1">
              <a:lnSpc>
                <a:spcPct val="90000"/>
              </a:lnSpc>
            </a:pPr>
            <a:r>
              <a:rPr lang="en-US" altLang="en-US" dirty="0">
                <a:latin typeface="Book Antiqua" panose="02040602050305030304" pitchFamily="18" charset="0"/>
              </a:rPr>
              <a:t>The information is not located in a central location but is distributed among all peers</a:t>
            </a:r>
          </a:p>
          <a:p>
            <a:pPr lvl="1" eaLnBrk="1" hangingPunct="1">
              <a:lnSpc>
                <a:spcPct val="90000"/>
              </a:lnSpc>
            </a:pPr>
            <a:r>
              <a:rPr lang="en-US" altLang="en-US" dirty="0">
                <a:latin typeface="Book Antiqua" panose="02040602050305030304" pitchFamily="18" charset="0"/>
              </a:rPr>
              <a:t>A peer may need to communicate with multiple peers to locate a piece of information</a:t>
            </a:r>
          </a:p>
          <a:p>
            <a:pPr eaLnBrk="1" hangingPunct="1">
              <a:lnSpc>
                <a:spcPct val="90000"/>
              </a:lnSpc>
            </a:pPr>
            <a:endParaRPr lang="en-US" altLang="en-US" dirty="0">
              <a:latin typeface="Book Antiqua" panose="02040602050305030304" pitchFamily="18" charset="0"/>
            </a:endParaRPr>
          </a:p>
        </p:txBody>
      </p:sp>
      <p:sp>
        <p:nvSpPr>
          <p:cNvPr id="2" name="Date Placeholder 1"/>
          <p:cNvSpPr>
            <a:spLocks noGrp="1"/>
          </p:cNvSpPr>
          <p:nvPr>
            <p:ph type="dt" sz="half" idx="10"/>
          </p:nvPr>
        </p:nvSpPr>
        <p:spPr/>
        <p:txBody>
          <a:bodyPr/>
          <a:lstStyle/>
          <a:p>
            <a:fld id="{6C3BF897-F894-4D9C-A598-2B58CE44072F}"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16</a:t>
            </a:fld>
            <a:endParaRPr lang="en-US"/>
          </a:p>
        </p:txBody>
      </p:sp>
      <p:sp>
        <p:nvSpPr>
          <p:cNvPr id="16388" name="Text Box 4"/>
          <p:cNvSpPr txBox="1">
            <a:spLocks noChangeArrowheads="1"/>
          </p:cNvSpPr>
          <p:nvPr/>
        </p:nvSpPr>
        <p:spPr bwMode="auto">
          <a:xfrm>
            <a:off x="2498726" y="5184775"/>
            <a:ext cx="6950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b="1">
                <a:latin typeface="Book Antiqua" panose="02040602050305030304" pitchFamily="18" charset="0"/>
              </a:rPr>
              <a:t>As more peers are added, both demand </a:t>
            </a:r>
          </a:p>
          <a:p>
            <a:pPr algn="ctr" eaLnBrk="1" hangingPunct="1"/>
            <a:r>
              <a:rPr lang="en-US" altLang="en-US" sz="2800" b="1">
                <a:latin typeface="Book Antiqua" panose="02040602050305030304" pitchFamily="18" charset="0"/>
              </a:rPr>
              <a:t>and capacity of the network increases !</a:t>
            </a:r>
          </a:p>
        </p:txBody>
      </p:sp>
    </p:spTree>
    <p:extLst>
      <p:ext uri="{BB962C8B-B14F-4D97-AF65-F5344CB8AC3E}">
        <p14:creationId xmlns:p14="http://schemas.microsoft.com/office/powerpoint/2010/main" val="41122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latin typeface="Book Antiqua" panose="02040602050305030304" pitchFamily="18" charset="0"/>
              </a:rPr>
              <a:t>P2P Benefits</a:t>
            </a:r>
          </a:p>
        </p:txBody>
      </p:sp>
      <p:sp>
        <p:nvSpPr>
          <p:cNvPr id="17411" name="Rectangle 3"/>
          <p:cNvSpPr>
            <a:spLocks noGrp="1" noChangeArrowheads="1"/>
          </p:cNvSpPr>
          <p:nvPr>
            <p:ph idx="1"/>
          </p:nvPr>
        </p:nvSpPr>
        <p:spPr/>
        <p:txBody>
          <a:bodyPr>
            <a:normAutofit fontScale="92500" lnSpcReduction="20000"/>
          </a:bodyPr>
          <a:lstStyle/>
          <a:p>
            <a:pPr eaLnBrk="1" hangingPunct="1">
              <a:lnSpc>
                <a:spcPct val="80000"/>
              </a:lnSpc>
            </a:pPr>
            <a:r>
              <a:rPr lang="en-US" altLang="en-US" sz="2400">
                <a:latin typeface="Book Antiqua" panose="02040602050305030304" pitchFamily="18" charset="0"/>
              </a:rPr>
              <a:t>Efficient use of resources</a:t>
            </a:r>
          </a:p>
          <a:p>
            <a:pPr lvl="1" eaLnBrk="1" hangingPunct="1">
              <a:lnSpc>
                <a:spcPct val="80000"/>
              </a:lnSpc>
            </a:pPr>
            <a:r>
              <a:rPr lang="en-US" altLang="en-US" sz="2000">
                <a:latin typeface="Book Antiqua" panose="02040602050305030304" pitchFamily="18" charset="0"/>
              </a:rPr>
              <a:t>Unused bandwidth, storage, processing power at the edge of the network</a:t>
            </a:r>
          </a:p>
          <a:p>
            <a:pPr eaLnBrk="1" hangingPunct="1">
              <a:lnSpc>
                <a:spcPct val="80000"/>
              </a:lnSpc>
            </a:pPr>
            <a:r>
              <a:rPr lang="en-US" altLang="en-US" sz="2400">
                <a:latin typeface="Book Antiqua" panose="02040602050305030304" pitchFamily="18" charset="0"/>
              </a:rPr>
              <a:t>Scalability</a:t>
            </a:r>
          </a:p>
          <a:p>
            <a:pPr lvl="1" eaLnBrk="1" hangingPunct="1">
              <a:lnSpc>
                <a:spcPct val="80000"/>
              </a:lnSpc>
            </a:pPr>
            <a:r>
              <a:rPr lang="en-US" altLang="en-US" sz="2000">
                <a:latin typeface="Book Antiqua" panose="02040602050305030304" pitchFamily="18" charset="0"/>
              </a:rPr>
              <a:t>Consumers of resources also donate resources</a:t>
            </a:r>
          </a:p>
          <a:p>
            <a:pPr lvl="1" eaLnBrk="1" hangingPunct="1">
              <a:lnSpc>
                <a:spcPct val="80000"/>
              </a:lnSpc>
            </a:pPr>
            <a:r>
              <a:rPr lang="en-US" altLang="en-US" sz="2000">
                <a:latin typeface="Book Antiqua" panose="02040602050305030304" pitchFamily="18" charset="0"/>
              </a:rPr>
              <a:t>Aggregate resources grow naturally with utilization</a:t>
            </a:r>
          </a:p>
          <a:p>
            <a:pPr eaLnBrk="1" hangingPunct="1">
              <a:lnSpc>
                <a:spcPct val="80000"/>
              </a:lnSpc>
            </a:pPr>
            <a:r>
              <a:rPr lang="en-US" altLang="en-US" sz="2400">
                <a:latin typeface="Book Antiqua" panose="02040602050305030304" pitchFamily="18" charset="0"/>
              </a:rPr>
              <a:t>Reliability</a:t>
            </a:r>
          </a:p>
          <a:p>
            <a:pPr lvl="1" eaLnBrk="1" hangingPunct="1">
              <a:lnSpc>
                <a:spcPct val="80000"/>
              </a:lnSpc>
            </a:pPr>
            <a:r>
              <a:rPr lang="en-US" altLang="en-US" sz="2000">
                <a:latin typeface="Book Antiqua" panose="02040602050305030304" pitchFamily="18" charset="0"/>
              </a:rPr>
              <a:t>Replicas</a:t>
            </a:r>
          </a:p>
          <a:p>
            <a:pPr lvl="1" eaLnBrk="1" hangingPunct="1">
              <a:lnSpc>
                <a:spcPct val="80000"/>
              </a:lnSpc>
            </a:pPr>
            <a:r>
              <a:rPr lang="en-US" altLang="en-US" sz="2000">
                <a:latin typeface="Book Antiqua" panose="02040602050305030304" pitchFamily="18" charset="0"/>
              </a:rPr>
              <a:t>Geographic distribution</a:t>
            </a:r>
          </a:p>
          <a:p>
            <a:pPr lvl="1" eaLnBrk="1" hangingPunct="1">
              <a:lnSpc>
                <a:spcPct val="80000"/>
              </a:lnSpc>
            </a:pPr>
            <a:r>
              <a:rPr lang="en-US" altLang="en-US" sz="2000">
                <a:latin typeface="Book Antiqua" panose="02040602050305030304" pitchFamily="18" charset="0"/>
              </a:rPr>
              <a:t>No single point of failure</a:t>
            </a:r>
          </a:p>
          <a:p>
            <a:pPr eaLnBrk="1" hangingPunct="1">
              <a:lnSpc>
                <a:spcPct val="80000"/>
              </a:lnSpc>
            </a:pPr>
            <a:r>
              <a:rPr lang="en-US" altLang="en-US" sz="2400">
                <a:latin typeface="Book Antiqua" panose="02040602050305030304" pitchFamily="18" charset="0"/>
              </a:rPr>
              <a:t>Ease of administration</a:t>
            </a:r>
          </a:p>
          <a:p>
            <a:pPr lvl="1" eaLnBrk="1" hangingPunct="1">
              <a:lnSpc>
                <a:spcPct val="80000"/>
              </a:lnSpc>
            </a:pPr>
            <a:r>
              <a:rPr lang="en-US" altLang="en-US" sz="2000">
                <a:latin typeface="Book Antiqua" panose="02040602050305030304" pitchFamily="18" charset="0"/>
              </a:rPr>
              <a:t>Nodes self organize</a:t>
            </a:r>
          </a:p>
          <a:p>
            <a:pPr lvl="1" eaLnBrk="1" hangingPunct="1">
              <a:lnSpc>
                <a:spcPct val="80000"/>
              </a:lnSpc>
            </a:pPr>
            <a:r>
              <a:rPr lang="en-US" altLang="en-US" sz="2000">
                <a:latin typeface="Book Antiqua" panose="02040602050305030304" pitchFamily="18" charset="0"/>
              </a:rPr>
              <a:t>No need to deploy servers to satisfy demand (c.f. scalability)</a:t>
            </a:r>
          </a:p>
          <a:p>
            <a:pPr lvl="1" eaLnBrk="1" hangingPunct="1">
              <a:lnSpc>
                <a:spcPct val="80000"/>
              </a:lnSpc>
            </a:pPr>
            <a:r>
              <a:rPr lang="en-US" altLang="en-US" sz="2000">
                <a:latin typeface="Book Antiqua" panose="02040602050305030304" pitchFamily="18" charset="0"/>
              </a:rPr>
              <a:t>Built-in fault tolerance, replication, and load balancing</a:t>
            </a:r>
          </a:p>
          <a:p>
            <a:pPr eaLnBrk="1" hangingPunct="1">
              <a:lnSpc>
                <a:spcPct val="80000"/>
              </a:lnSpc>
            </a:pPr>
            <a:endParaRPr lang="en-US" altLang="en-US" sz="2000">
              <a:latin typeface="Book Antiqua" panose="02040602050305030304" pitchFamily="18" charset="0"/>
            </a:endParaRPr>
          </a:p>
        </p:txBody>
      </p:sp>
      <p:sp>
        <p:nvSpPr>
          <p:cNvPr id="2" name="Date Placeholder 1"/>
          <p:cNvSpPr>
            <a:spLocks noGrp="1"/>
          </p:cNvSpPr>
          <p:nvPr>
            <p:ph type="dt" sz="half" idx="10"/>
          </p:nvPr>
        </p:nvSpPr>
        <p:spPr/>
        <p:txBody>
          <a:bodyPr/>
          <a:lstStyle/>
          <a:p>
            <a:fld id="{64A19CA1-5F0B-4F31-957E-BFEECD7D8BBC}"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17</a:t>
            </a:fld>
            <a:endParaRPr lang="en-US"/>
          </a:p>
        </p:txBody>
      </p:sp>
    </p:spTree>
    <p:extLst>
      <p:ext uri="{BB962C8B-B14F-4D97-AF65-F5344CB8AC3E}">
        <p14:creationId xmlns:p14="http://schemas.microsoft.com/office/powerpoint/2010/main" val="329004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464" y="1"/>
            <a:ext cx="11423072" cy="858982"/>
          </a:xfrm>
        </p:spPr>
        <p:txBody>
          <a:bodyPr>
            <a:normAutofit/>
          </a:bodyPr>
          <a:lstStyle/>
          <a:p>
            <a:r>
              <a:rPr lang="en-US" sz="3600" b="1" dirty="0"/>
              <a:t>Difference between Client-Server and Peer-to-Peer Network: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8767979"/>
              </p:ext>
            </p:extLst>
          </p:nvPr>
        </p:nvGraphicFramePr>
        <p:xfrm>
          <a:off x="519545" y="881380"/>
          <a:ext cx="10848109" cy="5474970"/>
        </p:xfrm>
        <a:graphic>
          <a:graphicData uri="http://schemas.openxmlformats.org/drawingml/2006/table">
            <a:tbl>
              <a:tblPr firstRow="1" bandRow="1">
                <a:tableStyleId>{5C22544A-7EE6-4342-B048-85BDC9FD1C3A}</a:tableStyleId>
              </a:tblPr>
              <a:tblGrid>
                <a:gridCol w="792832">
                  <a:extLst>
                    <a:ext uri="{9D8B030D-6E8A-4147-A177-3AD203B41FA5}">
                      <a16:colId xmlns:a16="http://schemas.microsoft.com/office/drawing/2014/main" val="3903193349"/>
                    </a:ext>
                  </a:extLst>
                </a:gridCol>
                <a:gridCol w="4608763">
                  <a:extLst>
                    <a:ext uri="{9D8B030D-6E8A-4147-A177-3AD203B41FA5}">
                      <a16:colId xmlns:a16="http://schemas.microsoft.com/office/drawing/2014/main" val="874934399"/>
                    </a:ext>
                  </a:extLst>
                </a:gridCol>
                <a:gridCol w="5446514">
                  <a:extLst>
                    <a:ext uri="{9D8B030D-6E8A-4147-A177-3AD203B41FA5}">
                      <a16:colId xmlns:a16="http://schemas.microsoft.com/office/drawing/2014/main" val="153689545"/>
                    </a:ext>
                  </a:extLst>
                </a:gridCol>
              </a:tblGrid>
              <a:tr h="328236">
                <a:tc>
                  <a:txBody>
                    <a:bodyPr/>
                    <a:lstStyle/>
                    <a:p>
                      <a:pPr algn="ctr" fontAlgn="base"/>
                      <a:r>
                        <a:rPr lang="en-US" b="1" cap="all" dirty="0">
                          <a:solidFill>
                            <a:srgbClr val="000000"/>
                          </a:solidFill>
                          <a:effectLst/>
                        </a:rPr>
                        <a:t>S.NO</a:t>
                      </a:r>
                    </a:p>
                  </a:txBody>
                  <a:tcPr marL="76200" marR="76200" marT="76200" marB="76200" anchor="ctr"/>
                </a:tc>
                <a:tc>
                  <a:txBody>
                    <a:bodyPr/>
                    <a:lstStyle/>
                    <a:p>
                      <a:pPr algn="ctr" fontAlgn="base"/>
                      <a:r>
                        <a:rPr lang="en-US" b="1" cap="all">
                          <a:solidFill>
                            <a:srgbClr val="000000"/>
                          </a:solidFill>
                          <a:effectLst/>
                        </a:rPr>
                        <a:t>CLIENT-SERVER NETWORK</a:t>
                      </a:r>
                    </a:p>
                  </a:txBody>
                  <a:tcPr marL="76200" marR="76200" marT="76200" marB="76200" anchor="ctr"/>
                </a:tc>
                <a:tc>
                  <a:txBody>
                    <a:bodyPr/>
                    <a:lstStyle/>
                    <a:p>
                      <a:pPr algn="ctr" fontAlgn="base"/>
                      <a:r>
                        <a:rPr lang="en-US" b="1" cap="all" dirty="0">
                          <a:solidFill>
                            <a:srgbClr val="000000"/>
                          </a:solidFill>
                          <a:effectLst/>
                        </a:rPr>
                        <a:t>PEER-TO-PEER NETWORK</a:t>
                      </a:r>
                    </a:p>
                  </a:txBody>
                  <a:tcPr marL="76200" marR="76200" marT="76200" marB="76200" anchor="ctr"/>
                </a:tc>
                <a:extLst>
                  <a:ext uri="{0D108BD9-81ED-4DB2-BD59-A6C34878D82A}">
                    <a16:rowId xmlns:a16="http://schemas.microsoft.com/office/drawing/2014/main" val="466594726"/>
                  </a:ext>
                </a:extLst>
              </a:tr>
              <a:tr h="735601">
                <a:tc>
                  <a:txBody>
                    <a:bodyPr/>
                    <a:lstStyle/>
                    <a:p>
                      <a:pPr algn="l" fontAlgn="base"/>
                      <a:r>
                        <a:rPr lang="en-US" b="0">
                          <a:effectLst/>
                        </a:rPr>
                        <a:t>1.</a:t>
                      </a:r>
                    </a:p>
                  </a:txBody>
                  <a:tcPr marL="133350" marR="133350" marT="66675" marB="66675" anchor="ctr"/>
                </a:tc>
                <a:tc>
                  <a:txBody>
                    <a:bodyPr/>
                    <a:lstStyle/>
                    <a:p>
                      <a:pPr algn="l" fontAlgn="base"/>
                      <a:r>
                        <a:rPr lang="en-US" b="0">
                          <a:effectLst/>
                        </a:rPr>
                        <a:t>In Client-Server Network, Clients and server are differentiated, Specific server and clients are present.</a:t>
                      </a:r>
                    </a:p>
                  </a:txBody>
                  <a:tcPr marL="133350" marR="133350" marT="66675" marB="66675" anchor="ctr"/>
                </a:tc>
                <a:tc>
                  <a:txBody>
                    <a:bodyPr/>
                    <a:lstStyle/>
                    <a:p>
                      <a:pPr algn="l" fontAlgn="base"/>
                      <a:r>
                        <a:rPr lang="en-US" b="0">
                          <a:effectLst/>
                        </a:rPr>
                        <a:t>In Peer-to-Peer Network, Clients and server are not differentiated.</a:t>
                      </a:r>
                    </a:p>
                  </a:txBody>
                  <a:tcPr marL="133350" marR="133350" marT="66675" marB="66675" anchor="ctr"/>
                </a:tc>
                <a:extLst>
                  <a:ext uri="{0D108BD9-81ED-4DB2-BD59-A6C34878D82A}">
                    <a16:rowId xmlns:a16="http://schemas.microsoft.com/office/drawing/2014/main" val="4008671119"/>
                  </a:ext>
                </a:extLst>
              </a:tr>
              <a:tr h="524592">
                <a:tc>
                  <a:txBody>
                    <a:bodyPr/>
                    <a:lstStyle/>
                    <a:p>
                      <a:pPr algn="l" fontAlgn="base"/>
                      <a:r>
                        <a:rPr lang="en-US" b="0">
                          <a:effectLst/>
                        </a:rPr>
                        <a:t>2.</a:t>
                      </a:r>
                    </a:p>
                  </a:txBody>
                  <a:tcPr marL="133350" marR="133350" marT="66675" marB="66675" anchor="ctr"/>
                </a:tc>
                <a:tc>
                  <a:txBody>
                    <a:bodyPr/>
                    <a:lstStyle/>
                    <a:p>
                      <a:pPr algn="l" fontAlgn="base"/>
                      <a:r>
                        <a:rPr lang="en-US" b="0" dirty="0">
                          <a:effectLst/>
                        </a:rPr>
                        <a:t>Client-Server Network focuses on information sharing.</a:t>
                      </a:r>
                    </a:p>
                  </a:txBody>
                  <a:tcPr marL="133350" marR="133350" marT="66675" marB="66675" anchor="ctr"/>
                </a:tc>
                <a:tc>
                  <a:txBody>
                    <a:bodyPr/>
                    <a:lstStyle/>
                    <a:p>
                      <a:pPr algn="l" fontAlgn="base"/>
                      <a:r>
                        <a:rPr lang="en-US" b="0">
                          <a:effectLst/>
                        </a:rPr>
                        <a:t>While Peer-to-Peer Network focuses on connectivity.</a:t>
                      </a:r>
                    </a:p>
                  </a:txBody>
                  <a:tcPr marL="133350" marR="133350" marT="66675" marB="66675" anchor="ctr"/>
                </a:tc>
                <a:extLst>
                  <a:ext uri="{0D108BD9-81ED-4DB2-BD59-A6C34878D82A}">
                    <a16:rowId xmlns:a16="http://schemas.microsoft.com/office/drawing/2014/main" val="537193565"/>
                  </a:ext>
                </a:extLst>
              </a:tr>
              <a:tr h="524592">
                <a:tc>
                  <a:txBody>
                    <a:bodyPr/>
                    <a:lstStyle/>
                    <a:p>
                      <a:pPr algn="l" fontAlgn="base"/>
                      <a:r>
                        <a:rPr lang="en-US" b="0">
                          <a:effectLst/>
                        </a:rPr>
                        <a:t>3.</a:t>
                      </a:r>
                    </a:p>
                  </a:txBody>
                  <a:tcPr marL="133350" marR="133350" marT="66675" marB="66675" anchor="ctr"/>
                </a:tc>
                <a:tc>
                  <a:txBody>
                    <a:bodyPr/>
                    <a:lstStyle/>
                    <a:p>
                      <a:pPr algn="l" fontAlgn="base"/>
                      <a:r>
                        <a:rPr lang="en-US" b="0">
                          <a:effectLst/>
                        </a:rPr>
                        <a:t>In Client-Server Network, Centralized server is used to store the data.</a:t>
                      </a:r>
                    </a:p>
                  </a:txBody>
                  <a:tcPr marL="133350" marR="133350" marT="66675" marB="66675" anchor="ctr"/>
                </a:tc>
                <a:tc>
                  <a:txBody>
                    <a:bodyPr/>
                    <a:lstStyle/>
                    <a:p>
                      <a:pPr algn="l" fontAlgn="base"/>
                      <a:r>
                        <a:rPr lang="en-US" b="0">
                          <a:effectLst/>
                        </a:rPr>
                        <a:t>While in Peer-to-Peer Network, Each peer has its own data.</a:t>
                      </a:r>
                    </a:p>
                  </a:txBody>
                  <a:tcPr marL="133350" marR="133350" marT="66675" marB="66675" anchor="ctr"/>
                </a:tc>
                <a:extLst>
                  <a:ext uri="{0D108BD9-81ED-4DB2-BD59-A6C34878D82A}">
                    <a16:rowId xmlns:a16="http://schemas.microsoft.com/office/drawing/2014/main" val="271638297"/>
                  </a:ext>
                </a:extLst>
              </a:tr>
              <a:tr h="524592">
                <a:tc>
                  <a:txBody>
                    <a:bodyPr/>
                    <a:lstStyle/>
                    <a:p>
                      <a:pPr algn="l" fontAlgn="base"/>
                      <a:r>
                        <a:rPr lang="en-US" b="0">
                          <a:effectLst/>
                        </a:rPr>
                        <a:t>4.</a:t>
                      </a:r>
                    </a:p>
                  </a:txBody>
                  <a:tcPr marL="133350" marR="133350" marT="66675" marB="66675" anchor="ctr"/>
                </a:tc>
                <a:tc>
                  <a:txBody>
                    <a:bodyPr/>
                    <a:lstStyle/>
                    <a:p>
                      <a:pPr algn="l" fontAlgn="base"/>
                      <a:r>
                        <a:rPr lang="en-US" b="0">
                          <a:effectLst/>
                        </a:rPr>
                        <a:t>In Client-Server Network, Server respond the services which is request by Client.</a:t>
                      </a:r>
                    </a:p>
                  </a:txBody>
                  <a:tcPr marL="133350" marR="133350" marT="66675" marB="66675" anchor="ctr"/>
                </a:tc>
                <a:tc>
                  <a:txBody>
                    <a:bodyPr/>
                    <a:lstStyle/>
                    <a:p>
                      <a:pPr algn="l" fontAlgn="base"/>
                      <a:r>
                        <a:rPr lang="en-US" b="0">
                          <a:effectLst/>
                        </a:rPr>
                        <a:t>While in Peer-to-Peer Network, Each and every node can do both request and respond for the services.</a:t>
                      </a:r>
                    </a:p>
                  </a:txBody>
                  <a:tcPr marL="133350" marR="133350" marT="66675" marB="66675" anchor="ctr"/>
                </a:tc>
                <a:extLst>
                  <a:ext uri="{0D108BD9-81ED-4DB2-BD59-A6C34878D82A}">
                    <a16:rowId xmlns:a16="http://schemas.microsoft.com/office/drawing/2014/main" val="3096531418"/>
                  </a:ext>
                </a:extLst>
              </a:tr>
              <a:tr h="524592">
                <a:tc>
                  <a:txBody>
                    <a:bodyPr/>
                    <a:lstStyle/>
                    <a:p>
                      <a:pPr algn="l" fontAlgn="base"/>
                      <a:r>
                        <a:rPr lang="en-US" b="0">
                          <a:effectLst/>
                        </a:rPr>
                        <a:t>5.</a:t>
                      </a:r>
                    </a:p>
                  </a:txBody>
                  <a:tcPr marL="133350" marR="133350" marT="66675" marB="66675" anchor="ctr"/>
                </a:tc>
                <a:tc>
                  <a:txBody>
                    <a:bodyPr/>
                    <a:lstStyle/>
                    <a:p>
                      <a:pPr algn="l" fontAlgn="base"/>
                      <a:r>
                        <a:rPr lang="en-US" b="0">
                          <a:effectLst/>
                        </a:rPr>
                        <a:t>Client-Server Network are costlier than Peer-to-Peer Network.</a:t>
                      </a:r>
                    </a:p>
                  </a:txBody>
                  <a:tcPr marL="133350" marR="133350" marT="66675" marB="66675" anchor="ctr"/>
                </a:tc>
                <a:tc>
                  <a:txBody>
                    <a:bodyPr/>
                    <a:lstStyle/>
                    <a:p>
                      <a:pPr algn="l" fontAlgn="base"/>
                      <a:r>
                        <a:rPr lang="en-US" b="0">
                          <a:effectLst/>
                        </a:rPr>
                        <a:t>While Peer-to-Peer Network are less costlier than Client-Server Network.</a:t>
                      </a:r>
                    </a:p>
                  </a:txBody>
                  <a:tcPr marL="133350" marR="133350" marT="66675" marB="66675" anchor="ctr"/>
                </a:tc>
                <a:extLst>
                  <a:ext uri="{0D108BD9-81ED-4DB2-BD59-A6C34878D82A}">
                    <a16:rowId xmlns:a16="http://schemas.microsoft.com/office/drawing/2014/main" val="3546481001"/>
                  </a:ext>
                </a:extLst>
              </a:tr>
              <a:tr h="524592">
                <a:tc>
                  <a:txBody>
                    <a:bodyPr/>
                    <a:lstStyle/>
                    <a:p>
                      <a:pPr algn="l" fontAlgn="base"/>
                      <a:r>
                        <a:rPr lang="en-US" b="0">
                          <a:effectLst/>
                        </a:rPr>
                        <a:t>6.</a:t>
                      </a:r>
                    </a:p>
                  </a:txBody>
                  <a:tcPr marL="133350" marR="133350" marT="66675" marB="66675" anchor="ctr"/>
                </a:tc>
                <a:tc>
                  <a:txBody>
                    <a:bodyPr/>
                    <a:lstStyle/>
                    <a:p>
                      <a:pPr algn="l" fontAlgn="base"/>
                      <a:r>
                        <a:rPr lang="en-US" b="0">
                          <a:effectLst/>
                        </a:rPr>
                        <a:t>Client-Server Network are more stable than Peer-to-Peer Network.</a:t>
                      </a:r>
                    </a:p>
                  </a:txBody>
                  <a:tcPr marL="133350" marR="133350" marT="66675" marB="66675" anchor="ctr"/>
                </a:tc>
                <a:tc>
                  <a:txBody>
                    <a:bodyPr/>
                    <a:lstStyle/>
                    <a:p>
                      <a:pPr algn="l" fontAlgn="base"/>
                      <a:r>
                        <a:rPr lang="en-US" b="0">
                          <a:effectLst/>
                        </a:rPr>
                        <a:t>While Peer-to-Peer Network are less stable if number of peer is increase.</a:t>
                      </a:r>
                    </a:p>
                  </a:txBody>
                  <a:tcPr marL="133350" marR="133350" marT="66675" marB="66675" anchor="ctr"/>
                </a:tc>
                <a:extLst>
                  <a:ext uri="{0D108BD9-81ED-4DB2-BD59-A6C34878D82A}">
                    <a16:rowId xmlns:a16="http://schemas.microsoft.com/office/drawing/2014/main" val="1385192467"/>
                  </a:ext>
                </a:extLst>
              </a:tr>
              <a:tr h="524592">
                <a:tc>
                  <a:txBody>
                    <a:bodyPr/>
                    <a:lstStyle/>
                    <a:p>
                      <a:pPr algn="l" fontAlgn="base"/>
                      <a:r>
                        <a:rPr lang="en-US" b="0">
                          <a:effectLst/>
                        </a:rPr>
                        <a:t>7.</a:t>
                      </a:r>
                    </a:p>
                  </a:txBody>
                  <a:tcPr marL="133350" marR="133350" marT="66675" marB="66675" anchor="ctr"/>
                </a:tc>
                <a:tc>
                  <a:txBody>
                    <a:bodyPr/>
                    <a:lstStyle/>
                    <a:p>
                      <a:pPr algn="l" fontAlgn="base"/>
                      <a:r>
                        <a:rPr lang="en-US" b="0">
                          <a:effectLst/>
                        </a:rPr>
                        <a:t>Client-Server Network is used for both small and large networks.</a:t>
                      </a:r>
                    </a:p>
                  </a:txBody>
                  <a:tcPr marL="133350" marR="133350" marT="66675" marB="66675" anchor="ctr"/>
                </a:tc>
                <a:tc>
                  <a:txBody>
                    <a:bodyPr/>
                    <a:lstStyle/>
                    <a:p>
                      <a:pPr algn="l" fontAlgn="base"/>
                      <a:r>
                        <a:rPr lang="en-US" b="0" dirty="0">
                          <a:effectLst/>
                        </a:rPr>
                        <a:t>While Peer-to-Peer Network is generally suited for small networks with fewer than 10 computers</a:t>
                      </a:r>
                    </a:p>
                  </a:txBody>
                  <a:tcPr marL="133350" marR="133350" marT="66675" marB="66675" anchor="ctr"/>
                </a:tc>
                <a:extLst>
                  <a:ext uri="{0D108BD9-81ED-4DB2-BD59-A6C34878D82A}">
                    <a16:rowId xmlns:a16="http://schemas.microsoft.com/office/drawing/2014/main" val="2184445014"/>
                  </a:ext>
                </a:extLst>
              </a:tr>
            </a:tbl>
          </a:graphicData>
        </a:graphic>
      </p:graphicFrame>
      <p:sp>
        <p:nvSpPr>
          <p:cNvPr id="3" name="Date Placeholder 2"/>
          <p:cNvSpPr>
            <a:spLocks noGrp="1"/>
          </p:cNvSpPr>
          <p:nvPr>
            <p:ph type="dt" sz="half" idx="10"/>
          </p:nvPr>
        </p:nvSpPr>
        <p:spPr/>
        <p:txBody>
          <a:bodyPr/>
          <a:lstStyle/>
          <a:p>
            <a:fld id="{670420E2-10D7-4A28-86D2-B940F1D07A18}" type="datetime1">
              <a:rPr lang="en-US" smtClean="0"/>
              <a:t>7/31/2024</a:t>
            </a:fld>
            <a:endParaRPr lang="en-US"/>
          </a:p>
        </p:txBody>
      </p:sp>
      <p:sp>
        <p:nvSpPr>
          <p:cNvPr id="6" name="Slide Number Placeholder 5"/>
          <p:cNvSpPr>
            <a:spLocks noGrp="1"/>
          </p:cNvSpPr>
          <p:nvPr>
            <p:ph type="sldNum" sz="quarter" idx="12"/>
          </p:nvPr>
        </p:nvSpPr>
        <p:spPr/>
        <p:txBody>
          <a:bodyPr/>
          <a:lstStyle/>
          <a:p>
            <a:fld id="{D8D3D6AC-B7BE-4494-8FAB-4CDD0FE9DB2B}" type="slidenum">
              <a:rPr lang="en-US" smtClean="0"/>
              <a:t>18</a:t>
            </a:fld>
            <a:endParaRPr lang="en-US"/>
          </a:p>
        </p:txBody>
      </p:sp>
    </p:spTree>
    <p:extLst>
      <p:ext uri="{BB962C8B-B14F-4D97-AF65-F5344CB8AC3E}">
        <p14:creationId xmlns:p14="http://schemas.microsoft.com/office/powerpoint/2010/main" val="275521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CE51E-D586-4219-9646-B0F195478BFF}" type="datetime1">
              <a:rPr lang="en-US" smtClean="0"/>
              <a:t>7/31/2024</a:t>
            </a:fld>
            <a:endParaRPr lang="en-US"/>
          </a:p>
        </p:txBody>
      </p:sp>
      <p:sp>
        <p:nvSpPr>
          <p:cNvPr id="8" name="Slide Number Placeholder 1"/>
          <p:cNvSpPr>
            <a:spLocks noGrp="1"/>
          </p:cNvSpPr>
          <p:nvPr>
            <p:ph type="sldNum" sz="quarter" idx="12"/>
          </p:nvPr>
        </p:nvSpPr>
        <p:spPr/>
        <p:txBody>
          <a:bodyPr/>
          <a:lstStyle/>
          <a:p>
            <a:r>
              <a:rPr lang="en-US" altLang="en-US"/>
              <a:t>2.</a:t>
            </a:r>
            <a:fld id="{58759C07-010B-434B-982C-771FE997C954}" type="slidenum">
              <a:rPr lang="en-US" altLang="en-US"/>
              <a:pPr/>
              <a:t>19</a:t>
            </a:fld>
            <a:endParaRPr lang="en-US" altLang="en-US"/>
          </a:p>
        </p:txBody>
      </p:sp>
      <p:sp>
        <p:nvSpPr>
          <p:cNvPr id="677890"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7891" name="Text Box 3"/>
          <p:cNvSpPr txBox="1">
            <a:spLocks noChangeArrowheads="1"/>
          </p:cNvSpPr>
          <p:nvPr/>
        </p:nvSpPr>
        <p:spPr bwMode="auto">
          <a:xfrm>
            <a:off x="1752601" y="76201"/>
            <a:ext cx="33057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THE OSI MODEL</a:t>
            </a:r>
          </a:p>
        </p:txBody>
      </p:sp>
      <p:sp>
        <p:nvSpPr>
          <p:cNvPr id="67789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7893" name="Rectangle 5"/>
          <p:cNvSpPr>
            <a:spLocks noChangeArrowheads="1"/>
          </p:cNvSpPr>
          <p:nvPr/>
        </p:nvSpPr>
        <p:spPr bwMode="auto">
          <a:xfrm>
            <a:off x="1600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rPr>
              <a:t>Established in 1947, the International Standards Organization (</a:t>
            </a:r>
            <a:r>
              <a:rPr lang="en-US" altLang="en-US" sz="2800" i="1" dirty="0">
                <a:solidFill>
                  <a:schemeClr val="hlink"/>
                </a:solidFill>
                <a:effectLst>
                  <a:outerShdw blurRad="38100" dist="38100" dir="2700000" algn="tl">
                    <a:srgbClr val="C0C0C0"/>
                  </a:outerShdw>
                </a:effectLst>
              </a:rPr>
              <a:t>ISO</a:t>
            </a:r>
            <a:r>
              <a:rPr lang="en-US" altLang="en-US" sz="2800" i="1" dirty="0">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800" i="1" dirty="0">
                <a:solidFill>
                  <a:schemeClr val="hlink"/>
                </a:solidFill>
                <a:effectLst>
                  <a:outerShdw blurRad="38100" dist="38100" dir="2700000" algn="tl">
                    <a:srgbClr val="C0C0C0"/>
                  </a:outerShdw>
                </a:effectLst>
              </a:rPr>
              <a:t>OSI</a:t>
            </a:r>
            <a:r>
              <a:rPr lang="en-US" altLang="en-US" sz="2800" i="1" dirty="0">
                <a:effectLst>
                  <a:outerShdw blurRad="38100" dist="38100" dir="2700000" algn="tl">
                    <a:srgbClr val="C0C0C0"/>
                  </a:outerShdw>
                </a:effectLst>
              </a:rPr>
              <a:t>) model. It was first introduced in the late 1970s. </a:t>
            </a:r>
          </a:p>
        </p:txBody>
      </p:sp>
    </p:spTree>
    <p:extLst>
      <p:ext uri="{BB962C8B-B14F-4D97-AF65-F5344CB8AC3E}">
        <p14:creationId xmlns:p14="http://schemas.microsoft.com/office/powerpoint/2010/main" val="63938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 I : Introduction to Networking and RMI</a:t>
            </a:r>
            <a:endParaRPr lang="en-US" dirty="0"/>
          </a:p>
        </p:txBody>
      </p:sp>
      <p:sp>
        <p:nvSpPr>
          <p:cNvPr id="3" name="Content Placeholder 2"/>
          <p:cNvSpPr>
            <a:spLocks noGrp="1"/>
          </p:cNvSpPr>
          <p:nvPr>
            <p:ph idx="1"/>
          </p:nvPr>
        </p:nvSpPr>
        <p:spPr/>
        <p:txBody>
          <a:bodyPr>
            <a:normAutofit fontScale="47500" lnSpcReduction="20000"/>
          </a:bodyPr>
          <a:lstStyle/>
          <a:p>
            <a:r>
              <a:rPr lang="en-US" sz="4000" dirty="0"/>
              <a:t>Basics of Networking </a:t>
            </a:r>
          </a:p>
          <a:p>
            <a:r>
              <a:rPr lang="en-US" sz="4000" dirty="0"/>
              <a:t>Overview of the OSI model</a:t>
            </a:r>
          </a:p>
          <a:p>
            <a:r>
              <a:rPr lang="en-US" sz="4000" dirty="0"/>
              <a:t>Socket programming</a:t>
            </a:r>
          </a:p>
          <a:p>
            <a:r>
              <a:rPr lang="en-US" sz="4000" dirty="0"/>
              <a:t>Client Socket And Server Socket</a:t>
            </a:r>
          </a:p>
          <a:p>
            <a:r>
              <a:rPr lang="en-US" sz="4000" dirty="0"/>
              <a:t>Multicast Socket </a:t>
            </a:r>
          </a:p>
          <a:p>
            <a:r>
              <a:rPr lang="en-US" sz="4000" dirty="0"/>
              <a:t>RMI: Introduction to Distributed Computing </a:t>
            </a:r>
          </a:p>
          <a:p>
            <a:r>
              <a:rPr lang="en-US" sz="4000" dirty="0"/>
              <a:t>RPC</a:t>
            </a:r>
          </a:p>
          <a:p>
            <a:r>
              <a:rPr lang="en-US" sz="4000" dirty="0"/>
              <a:t>Introduction to RMI</a:t>
            </a:r>
          </a:p>
          <a:p>
            <a:r>
              <a:rPr lang="en-US" sz="4000" dirty="0"/>
              <a:t>Stubs and Skeletons</a:t>
            </a:r>
          </a:p>
          <a:p>
            <a:r>
              <a:rPr lang="en-US" sz="4000" dirty="0"/>
              <a:t>The process of Creating a Simple RMI Application</a:t>
            </a:r>
          </a:p>
        </p:txBody>
      </p:sp>
      <p:sp>
        <p:nvSpPr>
          <p:cNvPr id="4" name="Date Placeholder 3"/>
          <p:cNvSpPr>
            <a:spLocks noGrp="1"/>
          </p:cNvSpPr>
          <p:nvPr>
            <p:ph type="dt" sz="half" idx="10"/>
          </p:nvPr>
        </p:nvSpPr>
        <p:spPr/>
        <p:txBody>
          <a:bodyPr/>
          <a:lstStyle/>
          <a:p>
            <a:fld id="{BF413E66-7B8C-497A-B991-69A516EDBB55}" type="datetime1">
              <a:rPr lang="en-US" smtClean="0"/>
              <a:t>7/31/2024</a:t>
            </a:fld>
            <a:endParaRPr lang="en-US"/>
          </a:p>
        </p:txBody>
      </p:sp>
      <p:sp>
        <p:nvSpPr>
          <p:cNvPr id="6" name="Slide Number Placeholder 5"/>
          <p:cNvSpPr>
            <a:spLocks noGrp="1"/>
          </p:cNvSpPr>
          <p:nvPr>
            <p:ph type="sldNum" sz="quarter" idx="12"/>
          </p:nvPr>
        </p:nvSpPr>
        <p:spPr/>
        <p:txBody>
          <a:bodyPr/>
          <a:lstStyle/>
          <a:p>
            <a:fld id="{D8D3D6AC-B7BE-4494-8FAB-4CDD0FE9DB2B}" type="slidenum">
              <a:rPr lang="en-US" smtClean="0"/>
              <a:t>2</a:t>
            </a:fld>
            <a:endParaRPr lang="en-US"/>
          </a:p>
        </p:txBody>
      </p:sp>
    </p:spTree>
    <p:extLst>
      <p:ext uri="{BB962C8B-B14F-4D97-AF65-F5344CB8AC3E}">
        <p14:creationId xmlns:p14="http://schemas.microsoft.com/office/powerpoint/2010/main" val="322538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7565B-099C-4B3F-A39B-F8817E223C30}"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A131B1A9-D20D-48EE-B2B8-B7184BA9FA44}" type="slidenum">
              <a:rPr lang="en-US" altLang="en-US"/>
              <a:pPr/>
              <a:t>20</a:t>
            </a:fld>
            <a:endParaRPr lang="en-US" altLang="en-US"/>
          </a:p>
        </p:txBody>
      </p:sp>
      <p:sp>
        <p:nvSpPr>
          <p:cNvPr id="65638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3" name="Line 9"/>
          <p:cNvSpPr>
            <a:spLocks noChangeShapeType="1"/>
          </p:cNvSpPr>
          <p:nvPr/>
        </p:nvSpPr>
        <p:spPr bwMode="auto">
          <a:xfrm>
            <a:off x="1981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94" name="Line 10"/>
          <p:cNvSpPr>
            <a:spLocks noChangeShapeType="1"/>
          </p:cNvSpPr>
          <p:nvPr/>
        </p:nvSpPr>
        <p:spPr bwMode="auto">
          <a:xfrm>
            <a:off x="1982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95" name="Rectangle 11"/>
          <p:cNvSpPr>
            <a:spLocks noChangeArrowheads="1"/>
          </p:cNvSpPr>
          <p:nvPr/>
        </p:nvSpPr>
        <p:spPr bwMode="auto">
          <a:xfrm>
            <a:off x="2019300" y="29114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ISO is the organization.</a:t>
            </a:r>
            <a:br>
              <a:rPr lang="en-US" altLang="en-US" sz="2400"/>
            </a:br>
            <a:r>
              <a:rPr lang="en-US" altLang="en-US" sz="2400"/>
              <a:t>OSI is the model.</a:t>
            </a:r>
          </a:p>
        </p:txBody>
      </p:sp>
      <p:grpSp>
        <p:nvGrpSpPr>
          <p:cNvPr id="656401" name="Group 17"/>
          <p:cNvGrpSpPr>
            <a:grpSpLocks/>
          </p:cNvGrpSpPr>
          <p:nvPr/>
        </p:nvGrpSpPr>
        <p:grpSpPr bwMode="auto">
          <a:xfrm>
            <a:off x="1981200" y="2133600"/>
            <a:ext cx="1143000" cy="566738"/>
            <a:chOff x="1200" y="1248"/>
            <a:chExt cx="720" cy="357"/>
          </a:xfrm>
        </p:grpSpPr>
        <p:pic>
          <p:nvPicPr>
            <p:cNvPr id="6564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403" name="Text Box 19"/>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53553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2E78C-EF43-4176-9E81-47A1E0C53DF9}"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6C090D28-8DAA-41BE-A16D-6B91BAAB9000}" type="slidenum">
              <a:rPr lang="en-US" altLang="en-US"/>
              <a:pPr/>
              <a:t>21</a:t>
            </a:fld>
            <a:endParaRPr lang="en-US" altLang="en-US"/>
          </a:p>
        </p:txBody>
      </p:sp>
      <p:sp>
        <p:nvSpPr>
          <p:cNvPr id="635906"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7"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8" name="Text Box 4"/>
          <p:cNvSpPr txBox="1">
            <a:spLocks noChangeArrowheads="1"/>
          </p:cNvSpPr>
          <p:nvPr/>
        </p:nvSpPr>
        <p:spPr bwMode="auto">
          <a:xfrm>
            <a:off x="1828801" y="457201"/>
            <a:ext cx="45375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 </a:t>
            </a:r>
            <a:r>
              <a:rPr lang="en-US" altLang="en-US" sz="2000" i="1" dirty="0"/>
              <a:t>Seven layers of the OSI model</a:t>
            </a:r>
          </a:p>
        </p:txBody>
      </p:sp>
      <p:sp>
        <p:nvSpPr>
          <p:cNvPr id="6359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59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6" y="1427164"/>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49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334C3-0C8C-4157-B539-5C977706F6CB}"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30F4D475-C979-458A-B4E9-878CE9843E59}" type="slidenum">
              <a:rPr lang="en-US" altLang="en-US"/>
              <a:pPr/>
              <a:t>22</a:t>
            </a:fld>
            <a:endParaRPr lang="en-US" altLang="en-US"/>
          </a:p>
        </p:txBody>
      </p:sp>
      <p:sp>
        <p:nvSpPr>
          <p:cNvPr id="6369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9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932" name="Text Box 4"/>
          <p:cNvSpPr txBox="1">
            <a:spLocks noChangeArrowheads="1"/>
          </p:cNvSpPr>
          <p:nvPr/>
        </p:nvSpPr>
        <p:spPr bwMode="auto">
          <a:xfrm>
            <a:off x="1828801" y="381000"/>
            <a:ext cx="65042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  </a:t>
            </a:r>
            <a:r>
              <a:rPr lang="en-US" altLang="en-US" sz="2000" i="1" dirty="0"/>
              <a:t>The interaction between layers in the OSI model</a:t>
            </a:r>
          </a:p>
        </p:txBody>
      </p:sp>
      <p:sp>
        <p:nvSpPr>
          <p:cNvPr id="63693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6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066801"/>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56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14FEC-384D-4C60-8D7D-C4C5D1987064}"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D63FB44C-E9C5-444F-BF60-372B3578A24C}" type="slidenum">
              <a:rPr lang="en-US" altLang="en-US"/>
              <a:pPr/>
              <a:t>23</a:t>
            </a:fld>
            <a:endParaRPr lang="en-US" altLang="en-US"/>
          </a:p>
        </p:txBody>
      </p:sp>
      <p:sp>
        <p:nvSpPr>
          <p:cNvPr id="6379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6" name="Text Box 4"/>
          <p:cNvSpPr txBox="1">
            <a:spLocks noChangeArrowheads="1"/>
          </p:cNvSpPr>
          <p:nvPr/>
        </p:nvSpPr>
        <p:spPr bwMode="auto">
          <a:xfrm>
            <a:off x="1828801" y="381001"/>
            <a:ext cx="49880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1.3  </a:t>
            </a:r>
            <a:r>
              <a:rPr lang="en-US" altLang="en-US" sz="2000" i="1" dirty="0"/>
              <a:t>An exchange using the OSI model</a:t>
            </a:r>
          </a:p>
        </p:txBody>
      </p:sp>
      <p:sp>
        <p:nvSpPr>
          <p:cNvPr id="6379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79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39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9F0A1-0BDE-43A4-9EE5-28441E995003}" type="datetime1">
              <a:rPr lang="en-US" smtClean="0"/>
              <a:t>7/31/2024</a:t>
            </a:fld>
            <a:endParaRPr lang="en-US"/>
          </a:p>
        </p:txBody>
      </p:sp>
      <p:sp>
        <p:nvSpPr>
          <p:cNvPr id="8" name="Slide Number Placeholder 1"/>
          <p:cNvSpPr>
            <a:spLocks noGrp="1"/>
          </p:cNvSpPr>
          <p:nvPr>
            <p:ph type="sldNum" sz="quarter" idx="12"/>
          </p:nvPr>
        </p:nvSpPr>
        <p:spPr/>
        <p:txBody>
          <a:bodyPr/>
          <a:lstStyle/>
          <a:p>
            <a:r>
              <a:rPr lang="en-US" altLang="en-US"/>
              <a:t>2.</a:t>
            </a:r>
            <a:fld id="{FF48D87A-C45B-4BB1-A165-C0A12EB02059}" type="slidenum">
              <a:rPr lang="en-US" altLang="en-US"/>
              <a:pPr/>
              <a:t>24</a:t>
            </a:fld>
            <a:endParaRPr lang="en-US" altLang="en-US"/>
          </a:p>
        </p:txBody>
      </p:sp>
      <p:sp>
        <p:nvSpPr>
          <p:cNvPr id="678914"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8915" name="Text Box 3"/>
          <p:cNvSpPr txBox="1">
            <a:spLocks noChangeArrowheads="1"/>
          </p:cNvSpPr>
          <p:nvPr/>
        </p:nvSpPr>
        <p:spPr bwMode="auto">
          <a:xfrm>
            <a:off x="1752600" y="76201"/>
            <a:ext cx="55961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LAYERS IN THE OSI MODEL</a:t>
            </a:r>
          </a:p>
        </p:txBody>
      </p:sp>
      <p:sp>
        <p:nvSpPr>
          <p:cNvPr id="67891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8917" name="Rectangle 5"/>
          <p:cNvSpPr>
            <a:spLocks noChangeArrowheads="1"/>
          </p:cNvSpPr>
          <p:nvPr/>
        </p:nvSpPr>
        <p:spPr bwMode="auto">
          <a:xfrm>
            <a:off x="1600200" y="987425"/>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In this section we briefly describe the functions of each layer in the OSI model.</a:t>
            </a:r>
          </a:p>
        </p:txBody>
      </p:sp>
    </p:spTree>
    <p:extLst>
      <p:ext uri="{BB962C8B-B14F-4D97-AF65-F5344CB8AC3E}">
        <p14:creationId xmlns:p14="http://schemas.microsoft.com/office/powerpoint/2010/main" val="25482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99C92-3823-4258-A4C5-9E91F619E575}"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5AFC3803-D9DE-4E65-A239-A9C082F02B15}" type="slidenum">
              <a:rPr lang="en-US" altLang="en-US"/>
              <a:pPr/>
              <a:t>25</a:t>
            </a:fld>
            <a:endParaRPr lang="en-US" altLang="en-US"/>
          </a:p>
        </p:txBody>
      </p:sp>
      <p:sp>
        <p:nvSpPr>
          <p:cNvPr id="6389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80" name="Text Box 4"/>
          <p:cNvSpPr txBox="1">
            <a:spLocks noChangeArrowheads="1"/>
          </p:cNvSpPr>
          <p:nvPr/>
        </p:nvSpPr>
        <p:spPr bwMode="auto">
          <a:xfrm>
            <a:off x="1828801" y="381001"/>
            <a:ext cx="28898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1.4 </a:t>
            </a:r>
            <a:r>
              <a:rPr lang="en-US" altLang="en-US" sz="2000" i="1" dirty="0"/>
              <a:t>Physical layer</a:t>
            </a:r>
          </a:p>
        </p:txBody>
      </p:sp>
      <p:sp>
        <p:nvSpPr>
          <p:cNvPr id="638981" name="Line 5"/>
          <p:cNvSpPr>
            <a:spLocks noChangeShapeType="1"/>
          </p:cNvSpPr>
          <p:nvPr/>
        </p:nvSpPr>
        <p:spPr bwMode="auto">
          <a:xfrm>
            <a:off x="1676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89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59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61CBA-2543-4562-9E67-F7C49EE6148C}"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9BBC3476-6A26-4142-B931-5868037E1670}" type="slidenum">
              <a:rPr lang="en-US" altLang="en-US"/>
              <a:pPr/>
              <a:t>26</a:t>
            </a:fld>
            <a:endParaRPr lang="en-US" altLang="en-US"/>
          </a:p>
        </p:txBody>
      </p:sp>
      <p:sp>
        <p:nvSpPr>
          <p:cNvPr id="65741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7"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8"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9"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layer is responsible for movements of</a:t>
            </a:r>
          </a:p>
          <a:p>
            <a:pPr algn="ctr"/>
            <a:r>
              <a:rPr lang="en-US" altLang="en-US" sz="2400"/>
              <a:t>individual bits from one hop (node) to the next.</a:t>
            </a:r>
          </a:p>
        </p:txBody>
      </p:sp>
      <p:grpSp>
        <p:nvGrpSpPr>
          <p:cNvPr id="657423" name="Group 15"/>
          <p:cNvGrpSpPr>
            <a:grpSpLocks/>
          </p:cNvGrpSpPr>
          <p:nvPr/>
        </p:nvGrpSpPr>
        <p:grpSpPr bwMode="auto">
          <a:xfrm>
            <a:off x="1981200" y="2286000"/>
            <a:ext cx="1143000" cy="566738"/>
            <a:chOff x="1200" y="1248"/>
            <a:chExt cx="720" cy="357"/>
          </a:xfrm>
        </p:grpSpPr>
        <p:pic>
          <p:nvPicPr>
            <p:cNvPr id="6574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5"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786614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9DE88-0E03-432D-B43A-B8715DF0D027}"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0D819811-F32C-423C-9BE9-654E2A7EFD40}" type="slidenum">
              <a:rPr lang="en-US" altLang="en-US"/>
              <a:pPr/>
              <a:t>27</a:t>
            </a:fld>
            <a:endParaRPr lang="en-US" altLang="en-US"/>
          </a:p>
        </p:txBody>
      </p:sp>
      <p:sp>
        <p:nvSpPr>
          <p:cNvPr id="6400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4" name="Text Box 4"/>
          <p:cNvSpPr txBox="1">
            <a:spLocks noChangeArrowheads="1"/>
          </p:cNvSpPr>
          <p:nvPr/>
        </p:nvSpPr>
        <p:spPr bwMode="auto">
          <a:xfrm>
            <a:off x="1828801" y="381001"/>
            <a:ext cx="30560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1.5  </a:t>
            </a:r>
            <a:r>
              <a:rPr lang="en-US" altLang="en-US" sz="2000" i="1" dirty="0"/>
              <a:t>Data link layer</a:t>
            </a:r>
          </a:p>
        </p:txBody>
      </p:sp>
      <p:sp>
        <p:nvSpPr>
          <p:cNvPr id="6400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0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082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DDB75-5A2C-4E21-8185-FDFB15594DFC}"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DAB6B4D3-63DC-445D-958A-99F06E8C804B}" type="slidenum">
              <a:rPr lang="en-US" altLang="en-US"/>
              <a:pPr/>
              <a:t>28</a:t>
            </a:fld>
            <a:endParaRPr lang="en-US" altLang="en-US"/>
          </a:p>
        </p:txBody>
      </p:sp>
      <p:sp>
        <p:nvSpPr>
          <p:cNvPr id="65843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4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41"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2"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3"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data link layer is responsible for moving </a:t>
            </a:r>
            <a:br>
              <a:rPr lang="en-US" altLang="en-US" sz="2400"/>
            </a:br>
            <a:r>
              <a:rPr lang="en-US" altLang="en-US" sz="2400"/>
              <a:t>frames from one hop (node) to the next.</a:t>
            </a:r>
          </a:p>
        </p:txBody>
      </p:sp>
      <p:grpSp>
        <p:nvGrpSpPr>
          <p:cNvPr id="658447" name="Group 15"/>
          <p:cNvGrpSpPr>
            <a:grpSpLocks/>
          </p:cNvGrpSpPr>
          <p:nvPr/>
        </p:nvGrpSpPr>
        <p:grpSpPr bwMode="auto">
          <a:xfrm>
            <a:off x="1981200" y="2286000"/>
            <a:ext cx="1143000" cy="566738"/>
            <a:chOff x="1200" y="1248"/>
            <a:chExt cx="720" cy="357"/>
          </a:xfrm>
        </p:grpSpPr>
        <p:pic>
          <p:nvPicPr>
            <p:cNvPr id="65844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9"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149429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C92C9-4C25-4A84-BE7C-D3C9F8A800CD}"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271C4DBF-6BD3-4089-8D6B-3F0BFA38A913}" type="slidenum">
              <a:rPr lang="en-US" altLang="en-US"/>
              <a:pPr/>
              <a:t>29</a:t>
            </a:fld>
            <a:endParaRPr lang="en-US" altLang="en-US"/>
          </a:p>
        </p:txBody>
      </p:sp>
      <p:sp>
        <p:nvSpPr>
          <p:cNvPr id="64102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8" name="Text Box 4"/>
          <p:cNvSpPr txBox="1">
            <a:spLocks noChangeArrowheads="1"/>
          </p:cNvSpPr>
          <p:nvPr/>
        </p:nvSpPr>
        <p:spPr bwMode="auto">
          <a:xfrm>
            <a:off x="1828800" y="381000"/>
            <a:ext cx="36140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1.6  </a:t>
            </a:r>
            <a:r>
              <a:rPr lang="en-US" altLang="en-US" sz="2000" i="1" dirty="0"/>
              <a:t>Hop-to-hop delivery</a:t>
            </a:r>
          </a:p>
        </p:txBody>
      </p:sp>
      <p:sp>
        <p:nvSpPr>
          <p:cNvPr id="6410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31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4E09-AE5B-4DE0-AB3C-C3BAE17BCDD1}"/>
              </a:ext>
            </a:extLst>
          </p:cNvPr>
          <p:cNvSpPr>
            <a:spLocks noGrp="1"/>
          </p:cNvSpPr>
          <p:nvPr>
            <p:ph type="title"/>
          </p:nvPr>
        </p:nvSpPr>
        <p:spPr/>
        <p:txBody>
          <a:bodyPr/>
          <a:lstStyle/>
          <a:p>
            <a:r>
              <a:rPr lang="en-US" dirty="0"/>
              <a:t>Practical based on Unit 1</a:t>
            </a:r>
            <a:endParaRPr lang="en-IN" dirty="0"/>
          </a:p>
        </p:txBody>
      </p:sp>
      <p:sp>
        <p:nvSpPr>
          <p:cNvPr id="3" name="Content Placeholder 2">
            <a:extLst>
              <a:ext uri="{FF2B5EF4-FFF2-40B4-BE49-F238E27FC236}">
                <a16:creationId xmlns:a16="http://schemas.microsoft.com/office/drawing/2014/main" id="{BD34482A-2BF9-4F92-BAB4-56F7096E6079}"/>
              </a:ext>
            </a:extLst>
          </p:cNvPr>
          <p:cNvSpPr>
            <a:spLocks noGrp="1"/>
          </p:cNvSpPr>
          <p:nvPr>
            <p:ph idx="1"/>
          </p:nvPr>
        </p:nvSpPr>
        <p:spPr/>
        <p:txBody>
          <a:bodyPr/>
          <a:lstStyle/>
          <a:p>
            <a:r>
              <a:rPr lang="en-US" dirty="0"/>
              <a:t>Write a program for creating mini chat application using socket programming.</a:t>
            </a:r>
          </a:p>
          <a:p>
            <a:r>
              <a:rPr lang="en-US" dirty="0"/>
              <a:t>Write a program for Addition and Subtraction Using concept of RMI programming.</a:t>
            </a:r>
            <a:endParaRPr lang="en-IN" dirty="0"/>
          </a:p>
        </p:txBody>
      </p:sp>
      <p:sp>
        <p:nvSpPr>
          <p:cNvPr id="4" name="Date Placeholder 3">
            <a:extLst>
              <a:ext uri="{FF2B5EF4-FFF2-40B4-BE49-F238E27FC236}">
                <a16:creationId xmlns:a16="http://schemas.microsoft.com/office/drawing/2014/main" id="{90CB397B-03F3-4766-922A-1E710FDB200B}"/>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19757226-02C7-4135-BE2B-A8E936AE3A7A}"/>
              </a:ext>
            </a:extLst>
          </p:cNvPr>
          <p:cNvSpPr>
            <a:spLocks noGrp="1"/>
          </p:cNvSpPr>
          <p:nvPr>
            <p:ph type="sldNum" sz="quarter" idx="12"/>
          </p:nvPr>
        </p:nvSpPr>
        <p:spPr/>
        <p:txBody>
          <a:bodyPr/>
          <a:lstStyle/>
          <a:p>
            <a:fld id="{D8D3D6AC-B7BE-4494-8FAB-4CDD0FE9DB2B}" type="slidenum">
              <a:rPr lang="en-US" smtClean="0"/>
              <a:t>3</a:t>
            </a:fld>
            <a:endParaRPr lang="en-US"/>
          </a:p>
        </p:txBody>
      </p:sp>
    </p:spTree>
    <p:extLst>
      <p:ext uri="{BB962C8B-B14F-4D97-AF65-F5344CB8AC3E}">
        <p14:creationId xmlns:p14="http://schemas.microsoft.com/office/powerpoint/2010/main" val="600644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46831-9B1F-4650-B2B4-D76B45AAA0C6}"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F991FCC7-3B94-49FE-A1FF-69F04F7851B3}" type="slidenum">
              <a:rPr lang="en-US" altLang="en-US"/>
              <a:pPr/>
              <a:t>30</a:t>
            </a:fld>
            <a:endParaRPr lang="en-US" altLang="en-US"/>
          </a:p>
        </p:txBody>
      </p:sp>
      <p:sp>
        <p:nvSpPr>
          <p:cNvPr id="6420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2" name="Text Box 4"/>
          <p:cNvSpPr txBox="1">
            <a:spLocks noChangeArrowheads="1"/>
          </p:cNvSpPr>
          <p:nvPr/>
        </p:nvSpPr>
        <p:spPr bwMode="auto">
          <a:xfrm>
            <a:off x="1828800" y="381000"/>
            <a:ext cx="30198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1.7  </a:t>
            </a:r>
            <a:r>
              <a:rPr lang="en-US" altLang="en-US" sz="2000" i="1" dirty="0"/>
              <a:t>Network layer</a:t>
            </a:r>
          </a:p>
        </p:txBody>
      </p:sp>
      <p:sp>
        <p:nvSpPr>
          <p:cNvPr id="6420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65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97342-AC13-4BDF-820C-E11967B96BE8}"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8185C9DF-A103-4B94-98C2-4DBC0B6BDDDD}" type="slidenum">
              <a:rPr lang="en-US" altLang="en-US"/>
              <a:pPr/>
              <a:t>31</a:t>
            </a:fld>
            <a:endParaRPr lang="en-US" altLang="en-US"/>
          </a:p>
        </p:txBody>
      </p:sp>
      <p:sp>
        <p:nvSpPr>
          <p:cNvPr id="65945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5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5"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6" name="Line 10"/>
          <p:cNvSpPr>
            <a:spLocks noChangeShapeType="1"/>
          </p:cNvSpPr>
          <p:nvPr/>
        </p:nvSpPr>
        <p:spPr bwMode="auto">
          <a:xfrm>
            <a:off x="1982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7" name="Rectangle 11"/>
          <p:cNvSpPr>
            <a:spLocks noChangeArrowheads="1"/>
          </p:cNvSpPr>
          <p:nvPr/>
        </p:nvSpPr>
        <p:spPr bwMode="auto">
          <a:xfrm>
            <a:off x="2019300" y="30638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network layer is responsible for the </a:t>
            </a:r>
            <a:br>
              <a:rPr lang="en-US" altLang="en-US" sz="2400"/>
            </a:br>
            <a:r>
              <a:rPr lang="en-US" altLang="en-US" sz="2400"/>
              <a:t>delivery of individual packets from </a:t>
            </a:r>
          </a:p>
          <a:p>
            <a:pPr algn="ctr"/>
            <a:r>
              <a:rPr lang="en-US" altLang="en-US" sz="2400"/>
              <a:t>the source host to the destination host.</a:t>
            </a:r>
          </a:p>
        </p:txBody>
      </p:sp>
      <p:grpSp>
        <p:nvGrpSpPr>
          <p:cNvPr id="659471" name="Group 15"/>
          <p:cNvGrpSpPr>
            <a:grpSpLocks/>
          </p:cNvGrpSpPr>
          <p:nvPr/>
        </p:nvGrpSpPr>
        <p:grpSpPr bwMode="auto">
          <a:xfrm>
            <a:off x="2057400" y="2286000"/>
            <a:ext cx="1143000" cy="566738"/>
            <a:chOff x="1200" y="1248"/>
            <a:chExt cx="720" cy="357"/>
          </a:xfrm>
        </p:grpSpPr>
        <p:pic>
          <p:nvPicPr>
            <p:cNvPr id="65947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9473"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132349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EA471-B291-4CC4-B44B-7EAA9AB808E7}"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1EC40012-5E20-4EB1-94AD-FD3FBAF92E51}" type="slidenum">
              <a:rPr lang="en-US" altLang="en-US"/>
              <a:pPr/>
              <a:t>32</a:t>
            </a:fld>
            <a:endParaRPr lang="en-US" altLang="en-US"/>
          </a:p>
        </p:txBody>
      </p:sp>
      <p:sp>
        <p:nvSpPr>
          <p:cNvPr id="6430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6" name="Text Box 4"/>
          <p:cNvSpPr txBox="1">
            <a:spLocks noChangeArrowheads="1"/>
          </p:cNvSpPr>
          <p:nvPr/>
        </p:nvSpPr>
        <p:spPr bwMode="auto">
          <a:xfrm>
            <a:off x="1828800" y="381000"/>
            <a:ext cx="46579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1.8  </a:t>
            </a:r>
            <a:r>
              <a:rPr lang="en-US" altLang="en-US" sz="2000" i="1" dirty="0"/>
              <a:t>Source-to-destination delivery</a:t>
            </a:r>
          </a:p>
        </p:txBody>
      </p:sp>
      <p:sp>
        <p:nvSpPr>
          <p:cNvPr id="6430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6"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48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E1ED9-2869-49D3-B176-BE88CF9A3F73}"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098E2A44-83A0-4D6A-8369-0BD183E87BC4}" type="slidenum">
              <a:rPr lang="en-US" altLang="en-US"/>
              <a:pPr/>
              <a:t>33</a:t>
            </a:fld>
            <a:endParaRPr lang="en-US" altLang="en-US"/>
          </a:p>
        </p:txBody>
      </p:sp>
      <p:sp>
        <p:nvSpPr>
          <p:cNvPr id="644098"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099"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00" name="Text Box 4"/>
          <p:cNvSpPr txBox="1">
            <a:spLocks noChangeArrowheads="1"/>
          </p:cNvSpPr>
          <p:nvPr/>
        </p:nvSpPr>
        <p:spPr bwMode="auto">
          <a:xfrm>
            <a:off x="1828801" y="304801"/>
            <a:ext cx="31291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1.9  </a:t>
            </a:r>
            <a:r>
              <a:rPr lang="en-US" altLang="en-US" sz="2000" i="1" dirty="0"/>
              <a:t>Transport layer</a:t>
            </a:r>
          </a:p>
        </p:txBody>
      </p:sp>
      <p:sp>
        <p:nvSpPr>
          <p:cNvPr id="6441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482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4807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07E22-1714-4DF4-82D4-8096A69C01EA}"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BA1D872B-3223-4082-888E-1496E886396A}" type="slidenum">
              <a:rPr lang="en-US" altLang="en-US"/>
              <a:pPr/>
              <a:t>34</a:t>
            </a:fld>
            <a:endParaRPr lang="en-US" altLang="en-US"/>
          </a:p>
        </p:txBody>
      </p:sp>
      <p:sp>
        <p:nvSpPr>
          <p:cNvPr id="66048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9"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0"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1"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transport layer is responsible for the delivery </a:t>
            </a:r>
            <a:br>
              <a:rPr lang="en-US" altLang="en-US" sz="2400"/>
            </a:br>
            <a:r>
              <a:rPr lang="en-US" altLang="en-US" sz="2400"/>
              <a:t>of a message from one process to another.</a:t>
            </a:r>
          </a:p>
        </p:txBody>
      </p:sp>
      <p:grpSp>
        <p:nvGrpSpPr>
          <p:cNvPr id="660495" name="Group 15"/>
          <p:cNvGrpSpPr>
            <a:grpSpLocks/>
          </p:cNvGrpSpPr>
          <p:nvPr/>
        </p:nvGrpSpPr>
        <p:grpSpPr bwMode="auto">
          <a:xfrm>
            <a:off x="2057400" y="2286000"/>
            <a:ext cx="1143000" cy="566738"/>
            <a:chOff x="1200" y="1248"/>
            <a:chExt cx="720" cy="357"/>
          </a:xfrm>
        </p:grpSpPr>
        <p:pic>
          <p:nvPicPr>
            <p:cNvPr id="66049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97"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648821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6BF4C-5C39-4054-970A-0ADCAAD44160}"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F0A0E893-9C9F-4F75-A412-80A5C99D416D}" type="slidenum">
              <a:rPr lang="en-US" altLang="en-US"/>
              <a:pPr/>
              <a:t>35</a:t>
            </a:fld>
            <a:endParaRPr lang="en-US" altLang="en-US"/>
          </a:p>
        </p:txBody>
      </p:sp>
      <p:sp>
        <p:nvSpPr>
          <p:cNvPr id="645122"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3"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4" name="Text Box 4"/>
          <p:cNvSpPr txBox="1">
            <a:spLocks noChangeArrowheads="1"/>
          </p:cNvSpPr>
          <p:nvPr/>
        </p:nvSpPr>
        <p:spPr bwMode="auto">
          <a:xfrm>
            <a:off x="1828801" y="304800"/>
            <a:ext cx="68075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1.10  </a:t>
            </a:r>
            <a:r>
              <a:rPr lang="en-US" altLang="en-US" sz="2000" i="1" dirty="0"/>
              <a:t>Reliable process-to-process delivery of a message</a:t>
            </a:r>
          </a:p>
        </p:txBody>
      </p:sp>
      <p:sp>
        <p:nvSpPr>
          <p:cNvPr id="64512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590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2B83-5FC8-4632-9492-D78E5E40815D}"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0EA48F55-82F5-4173-BC95-4768AC54C7FD}" type="slidenum">
              <a:rPr lang="en-US" altLang="en-US"/>
              <a:pPr/>
              <a:t>36</a:t>
            </a:fld>
            <a:endParaRPr lang="en-US" altLang="en-US"/>
          </a:p>
        </p:txBody>
      </p:sp>
      <p:sp>
        <p:nvSpPr>
          <p:cNvPr id="6461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8" name="Text Box 4"/>
          <p:cNvSpPr txBox="1">
            <a:spLocks noChangeArrowheads="1"/>
          </p:cNvSpPr>
          <p:nvPr/>
        </p:nvSpPr>
        <p:spPr bwMode="auto">
          <a:xfrm>
            <a:off x="1524001" y="533401"/>
            <a:ext cx="304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1.11  </a:t>
            </a:r>
            <a:r>
              <a:rPr lang="en-US" altLang="en-US" sz="2000" i="1" dirty="0"/>
              <a:t>Session layer</a:t>
            </a:r>
          </a:p>
        </p:txBody>
      </p:sp>
      <p:sp>
        <p:nvSpPr>
          <p:cNvPr id="6461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887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B3D2E-7315-4BB6-8EEE-A937DED7BEC6}" type="datetime1">
              <a:rPr lang="en-US" smtClean="0"/>
              <a:t>7/31/2024</a:t>
            </a:fld>
            <a:endParaRPr lang="en-US"/>
          </a:p>
        </p:txBody>
      </p:sp>
      <p:sp>
        <p:nvSpPr>
          <p:cNvPr id="8" name="Slide Number Placeholder 1"/>
          <p:cNvSpPr>
            <a:spLocks noGrp="1"/>
          </p:cNvSpPr>
          <p:nvPr>
            <p:ph type="sldNum" sz="quarter" idx="12"/>
          </p:nvPr>
        </p:nvSpPr>
        <p:spPr/>
        <p:txBody>
          <a:bodyPr/>
          <a:lstStyle/>
          <a:p>
            <a:r>
              <a:rPr lang="en-US" altLang="en-US"/>
              <a:t>2.</a:t>
            </a:r>
            <a:fld id="{51FDAF39-CABE-47E4-8D0C-73384F0A9C18}" type="slidenum">
              <a:rPr lang="en-US" altLang="en-US"/>
              <a:pPr/>
              <a:t>37</a:t>
            </a:fld>
            <a:endParaRPr lang="en-US" altLang="en-US"/>
          </a:p>
        </p:txBody>
      </p:sp>
      <p:sp>
        <p:nvSpPr>
          <p:cNvPr id="67175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session layer is responsible for dialog </a:t>
            </a:r>
            <a:br>
              <a:rPr lang="en-US" altLang="en-US" sz="2400"/>
            </a:br>
            <a:r>
              <a:rPr lang="en-US" altLang="en-US" sz="2400"/>
              <a:t>control and synchronization.</a:t>
            </a:r>
          </a:p>
        </p:txBody>
      </p:sp>
      <p:grpSp>
        <p:nvGrpSpPr>
          <p:cNvPr id="671768" name="Group 24"/>
          <p:cNvGrpSpPr>
            <a:grpSpLocks/>
          </p:cNvGrpSpPr>
          <p:nvPr/>
        </p:nvGrpSpPr>
        <p:grpSpPr bwMode="auto">
          <a:xfrm>
            <a:off x="2057400" y="2286000"/>
            <a:ext cx="1143000" cy="566738"/>
            <a:chOff x="1200" y="1248"/>
            <a:chExt cx="720" cy="357"/>
          </a:xfrm>
        </p:grpSpPr>
        <p:pic>
          <p:nvPicPr>
            <p:cNvPr id="67176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1672548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E2185-7E99-4A0E-867A-FD02292F7FA5}"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0BC2D58B-B336-4895-A557-747630EB1F36}" type="slidenum">
              <a:rPr lang="en-US" altLang="en-US"/>
              <a:pPr/>
              <a:t>38</a:t>
            </a:fld>
            <a:endParaRPr lang="en-US" altLang="en-US"/>
          </a:p>
        </p:txBody>
      </p:sp>
      <p:sp>
        <p:nvSpPr>
          <p:cNvPr id="64717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2" name="Text Box 4"/>
          <p:cNvSpPr txBox="1">
            <a:spLocks noChangeArrowheads="1"/>
          </p:cNvSpPr>
          <p:nvPr/>
        </p:nvSpPr>
        <p:spPr bwMode="auto">
          <a:xfrm>
            <a:off x="1828800" y="381000"/>
            <a:ext cx="36002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1.12  </a:t>
            </a:r>
            <a:r>
              <a:rPr lang="en-US" altLang="en-US" sz="2000" i="1" dirty="0"/>
              <a:t>Presentation layer</a:t>
            </a:r>
          </a:p>
        </p:txBody>
      </p:sp>
      <p:sp>
        <p:nvSpPr>
          <p:cNvPr id="6471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132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A3918-016D-4732-8AE2-68C3136639CC}"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4CFCA495-5E1D-4743-92E1-C029A8C92CCA}" type="slidenum">
              <a:rPr lang="en-US" altLang="en-US"/>
              <a:pPr/>
              <a:t>39</a:t>
            </a:fld>
            <a:endParaRPr lang="en-US" altLang="en-US"/>
          </a:p>
        </p:txBody>
      </p:sp>
      <p:sp>
        <p:nvSpPr>
          <p:cNvPr id="66150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presentation layer is responsible for translation, compression, and encryption.</a:t>
            </a:r>
          </a:p>
        </p:txBody>
      </p:sp>
      <p:grpSp>
        <p:nvGrpSpPr>
          <p:cNvPr id="661519" name="Group 15"/>
          <p:cNvGrpSpPr>
            <a:grpSpLocks/>
          </p:cNvGrpSpPr>
          <p:nvPr/>
        </p:nvGrpSpPr>
        <p:grpSpPr bwMode="auto">
          <a:xfrm>
            <a:off x="2057400" y="2286000"/>
            <a:ext cx="1143000" cy="566738"/>
            <a:chOff x="1200" y="1248"/>
            <a:chExt cx="720" cy="357"/>
          </a:xfrm>
        </p:grpSpPr>
        <p:pic>
          <p:nvPicPr>
            <p:cNvPr id="6615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8926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252152" y="149444"/>
            <a:ext cx="6439593" cy="1450757"/>
          </a:xfrm>
        </p:spPr>
        <p:txBody>
          <a:bodyPr/>
          <a:lstStyle/>
          <a:p>
            <a:r>
              <a:rPr lang="en-US" altLang="en-US" dirty="0"/>
              <a:t>Client/Server Networks</a:t>
            </a:r>
          </a:p>
        </p:txBody>
      </p:sp>
      <p:sp>
        <p:nvSpPr>
          <p:cNvPr id="74755" name="Rectangle 1027"/>
          <p:cNvSpPr>
            <a:spLocks noGrp="1" noChangeArrowheads="1"/>
          </p:cNvSpPr>
          <p:nvPr>
            <p:ph idx="1"/>
          </p:nvPr>
        </p:nvSpPr>
        <p:spPr>
          <a:xfrm>
            <a:off x="1981200" y="1600201"/>
            <a:ext cx="4343400" cy="4525963"/>
          </a:xfrm>
        </p:spPr>
        <p:txBody>
          <a:bodyPr/>
          <a:lstStyle/>
          <a:p>
            <a:endParaRPr lang="en-US" altLang="en-US" dirty="0"/>
          </a:p>
          <a:p>
            <a:r>
              <a:rPr lang="en-US" altLang="en-US" dirty="0"/>
              <a:t>Server-based network</a:t>
            </a:r>
          </a:p>
          <a:p>
            <a:pPr lvl="1"/>
            <a:r>
              <a:rPr lang="en-US" altLang="en-US" dirty="0"/>
              <a:t>Clients and servers</a:t>
            </a:r>
          </a:p>
          <a:p>
            <a:r>
              <a:rPr lang="en-US" altLang="en-US" dirty="0"/>
              <a:t>Data flows efficiently </a:t>
            </a:r>
          </a:p>
          <a:p>
            <a:r>
              <a:rPr lang="en-US" altLang="en-US" dirty="0"/>
              <a:t>Servers respond to requests from clients</a:t>
            </a:r>
          </a:p>
          <a:p>
            <a:r>
              <a:rPr lang="en-US" altLang="en-US" dirty="0"/>
              <a:t>Servers perform specific tasks</a:t>
            </a:r>
          </a:p>
          <a:p>
            <a:r>
              <a:rPr lang="en-US" altLang="en-US" dirty="0"/>
              <a:t>Scalable network</a:t>
            </a:r>
          </a:p>
          <a:p>
            <a:r>
              <a:rPr lang="en-US" altLang="en-US" dirty="0"/>
              <a:t>Centralized</a:t>
            </a:r>
          </a:p>
        </p:txBody>
      </p:sp>
      <p:sp>
        <p:nvSpPr>
          <p:cNvPr id="2" name="Date Placeholder 1"/>
          <p:cNvSpPr>
            <a:spLocks noGrp="1"/>
          </p:cNvSpPr>
          <p:nvPr>
            <p:ph type="dt" sz="half" idx="10"/>
          </p:nvPr>
        </p:nvSpPr>
        <p:spPr/>
        <p:txBody>
          <a:bodyPr/>
          <a:lstStyle/>
          <a:p>
            <a:fld id="{45ED054B-7DD6-494C-9C34-12FE3106DA76}" type="datetime1">
              <a:rPr lang="en-US" smtClean="0"/>
              <a:t>7/31/2024</a:t>
            </a:fld>
            <a:endParaRPr lang="en-US"/>
          </a:p>
        </p:txBody>
      </p:sp>
      <p:sp>
        <p:nvSpPr>
          <p:cNvPr id="7" name="Slide Number Placeholder 5"/>
          <p:cNvSpPr>
            <a:spLocks noGrp="1"/>
          </p:cNvSpPr>
          <p:nvPr>
            <p:ph type="sldNum" sz="quarter" idx="12"/>
          </p:nvPr>
        </p:nvSpPr>
        <p:spPr/>
        <p:txBody>
          <a:bodyPr/>
          <a:lstStyle/>
          <a:p>
            <a:fld id="{247F0D8F-F663-43FF-98C0-62BABA7020B7}" type="slidenum">
              <a:rPr lang="en-US" altLang="en-US"/>
              <a:pPr/>
              <a:t>4</a:t>
            </a:fld>
            <a:endParaRPr lang="en-US" altLang="en-US"/>
          </a:p>
        </p:txBody>
      </p:sp>
      <p:pic>
        <p:nvPicPr>
          <p:cNvPr id="74758" name="Picture 1030" descr="AAFOBFW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354" y="952704"/>
            <a:ext cx="5551715" cy="517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22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0889C-CC40-4C9F-BD05-27E411567062}"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F4B0F71E-EDB6-4E71-B5FF-335F8E3355CC}" type="slidenum">
              <a:rPr lang="en-US" altLang="en-US"/>
              <a:pPr/>
              <a:t>40</a:t>
            </a:fld>
            <a:endParaRPr lang="en-US" altLang="en-US"/>
          </a:p>
        </p:txBody>
      </p:sp>
      <p:sp>
        <p:nvSpPr>
          <p:cNvPr id="64819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6" name="Text Box 4"/>
          <p:cNvSpPr txBox="1">
            <a:spLocks noChangeArrowheads="1"/>
          </p:cNvSpPr>
          <p:nvPr/>
        </p:nvSpPr>
        <p:spPr bwMode="auto">
          <a:xfrm>
            <a:off x="1828801" y="381001"/>
            <a:ext cx="346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1.13  </a:t>
            </a:r>
            <a:r>
              <a:rPr lang="en-US" altLang="en-US" sz="2000" i="1" dirty="0"/>
              <a:t>Application layer</a:t>
            </a:r>
          </a:p>
        </p:txBody>
      </p:sp>
      <p:sp>
        <p:nvSpPr>
          <p:cNvPr id="6481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4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24D82-C970-4EB9-BF60-53C5D2190179}"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2C653B73-9CB8-4972-A10A-E358B8E269E4}" type="slidenum">
              <a:rPr lang="en-US" altLang="en-US"/>
              <a:pPr/>
              <a:t>41</a:t>
            </a:fld>
            <a:endParaRPr lang="en-US" altLang="en-US"/>
          </a:p>
        </p:txBody>
      </p:sp>
      <p:sp>
        <p:nvSpPr>
          <p:cNvPr id="66253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7"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application layer is responsible for </a:t>
            </a:r>
            <a:br>
              <a:rPr lang="en-US" altLang="en-US" sz="2400"/>
            </a:br>
            <a:r>
              <a:rPr lang="en-US" altLang="en-US" sz="2400"/>
              <a:t>providing services to the user.</a:t>
            </a:r>
          </a:p>
        </p:txBody>
      </p:sp>
      <p:grpSp>
        <p:nvGrpSpPr>
          <p:cNvPr id="662543" name="Group 15"/>
          <p:cNvGrpSpPr>
            <a:grpSpLocks/>
          </p:cNvGrpSpPr>
          <p:nvPr/>
        </p:nvGrpSpPr>
        <p:grpSpPr bwMode="auto">
          <a:xfrm>
            <a:off x="2057400" y="2286000"/>
            <a:ext cx="1143000" cy="566738"/>
            <a:chOff x="1200" y="1248"/>
            <a:chExt cx="720" cy="357"/>
          </a:xfrm>
        </p:grpSpPr>
        <p:pic>
          <p:nvPicPr>
            <p:cNvPr id="66254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385669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AB8D4-BD38-4CB1-8A7C-0124232A6297}"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EC920D6D-D8EB-4066-8733-EBAAD3BF741C}" type="slidenum">
              <a:rPr lang="en-US" altLang="en-US"/>
              <a:pPr/>
              <a:t>42</a:t>
            </a:fld>
            <a:endParaRPr lang="en-US" altLang="en-US"/>
          </a:p>
        </p:txBody>
      </p:sp>
      <p:sp>
        <p:nvSpPr>
          <p:cNvPr id="649218"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19"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0" name="Text Box 4"/>
          <p:cNvSpPr txBox="1">
            <a:spLocks noChangeArrowheads="1"/>
          </p:cNvSpPr>
          <p:nvPr/>
        </p:nvSpPr>
        <p:spPr bwMode="auto">
          <a:xfrm>
            <a:off x="1828800" y="304800"/>
            <a:ext cx="36412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1.14  </a:t>
            </a:r>
            <a:r>
              <a:rPr lang="en-US" altLang="en-US" sz="2000" i="1" dirty="0"/>
              <a:t>Summary of layers</a:t>
            </a:r>
          </a:p>
        </p:txBody>
      </p:sp>
      <p:sp>
        <p:nvSpPr>
          <p:cNvPr id="6492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186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58216-C8E8-4ECC-9983-AB7FC83840C1}"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CC8B9676-4C6F-4158-B563-968B6AE79F80}" type="slidenum">
              <a:rPr lang="en-US" altLang="en-US"/>
              <a:pPr/>
              <a:t>43</a:t>
            </a:fld>
            <a:endParaRPr lang="en-US" altLang="en-US"/>
          </a:p>
        </p:txBody>
      </p:sp>
      <p:sp>
        <p:nvSpPr>
          <p:cNvPr id="65024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4" name="Text Box 4"/>
          <p:cNvSpPr txBox="1">
            <a:spLocks noChangeArrowheads="1"/>
          </p:cNvSpPr>
          <p:nvPr/>
        </p:nvSpPr>
        <p:spPr bwMode="auto">
          <a:xfrm>
            <a:off x="1828801" y="381001"/>
            <a:ext cx="3873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1.15 </a:t>
            </a:r>
            <a:r>
              <a:rPr lang="en-US" altLang="en-US" sz="2000" i="1" dirty="0"/>
              <a:t>TCP/IP and OSI model</a:t>
            </a:r>
          </a:p>
        </p:txBody>
      </p:sp>
      <p:sp>
        <p:nvSpPr>
          <p:cNvPr id="65024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4" y="1143001"/>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381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4EC34-EDA3-4ED5-8314-618EE74228E5}" type="datetime1">
              <a:rPr lang="en-US" smtClean="0"/>
              <a:t>7/31/2024</a:t>
            </a:fld>
            <a:endParaRPr lang="en-US"/>
          </a:p>
        </p:txBody>
      </p:sp>
      <p:sp>
        <p:nvSpPr>
          <p:cNvPr id="8" name="Slide Number Placeholder 1"/>
          <p:cNvSpPr>
            <a:spLocks noGrp="1"/>
          </p:cNvSpPr>
          <p:nvPr>
            <p:ph type="sldNum" sz="quarter" idx="12"/>
          </p:nvPr>
        </p:nvSpPr>
        <p:spPr/>
        <p:txBody>
          <a:bodyPr/>
          <a:lstStyle/>
          <a:p>
            <a:r>
              <a:rPr lang="en-US" altLang="en-US"/>
              <a:t>2.</a:t>
            </a:r>
            <a:fld id="{7DD9808D-4D94-46F4-94FA-7927CD821170}" type="slidenum">
              <a:rPr lang="en-US" altLang="en-US"/>
              <a:pPr/>
              <a:t>44</a:t>
            </a:fld>
            <a:endParaRPr lang="en-US" altLang="en-US"/>
          </a:p>
        </p:txBody>
      </p:sp>
      <p:sp>
        <p:nvSpPr>
          <p:cNvPr id="680962"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80963" name="Text Box 3"/>
          <p:cNvSpPr txBox="1">
            <a:spLocks noChangeArrowheads="1"/>
          </p:cNvSpPr>
          <p:nvPr/>
        </p:nvSpPr>
        <p:spPr bwMode="auto">
          <a:xfrm>
            <a:off x="1752600" y="76200"/>
            <a:ext cx="27831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ADDRESSING</a:t>
            </a:r>
          </a:p>
        </p:txBody>
      </p:sp>
      <p:sp>
        <p:nvSpPr>
          <p:cNvPr id="680964"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80965" name="Rectangle 5"/>
          <p:cNvSpPr>
            <a:spLocks noChangeArrowheads="1"/>
          </p:cNvSpPr>
          <p:nvPr/>
        </p:nvSpPr>
        <p:spPr bwMode="auto">
          <a:xfrm>
            <a:off x="1600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Four levels of addresses are used in an internet employing the TCP/IP protocols: </a:t>
            </a:r>
            <a:r>
              <a:rPr lang="en-US" altLang="en-US" sz="2800" i="1">
                <a:solidFill>
                  <a:schemeClr va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logical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port</a:t>
            </a:r>
            <a:r>
              <a:rPr lang="en-US" altLang="en-US" sz="2800" i="1">
                <a:effectLst>
                  <a:outerShdw blurRad="38100" dist="38100" dir="2700000" algn="tl">
                    <a:srgbClr val="C0C0C0"/>
                  </a:outerShdw>
                </a:effectLst>
              </a:rPr>
              <a:t>, and </a:t>
            </a:r>
            <a:r>
              <a:rPr lang="en-US" altLang="en-US" sz="2800" i="1">
                <a:solidFill>
                  <a:schemeClr val="hlink"/>
                </a:solidFill>
                <a:effectLst>
                  <a:outerShdw blurRad="38100" dist="38100" dir="2700000" algn="tl">
                    <a:srgbClr val="C0C0C0"/>
                  </a:outerShdw>
                </a:effectLst>
              </a:rPr>
              <a:t>specific</a:t>
            </a:r>
            <a:r>
              <a:rPr lang="en-US" altLang="en-US" sz="2800" i="1">
                <a:effectLst>
                  <a:outerShdw blurRad="38100" dist="38100" dir="2700000" algn="tl">
                    <a:srgbClr val="C0C0C0"/>
                  </a:outerShdw>
                </a:effectLst>
              </a:rPr>
              <a:t>.</a:t>
            </a:r>
          </a:p>
        </p:txBody>
      </p:sp>
    </p:spTree>
    <p:extLst>
      <p:ext uri="{BB962C8B-B14F-4D97-AF65-F5344CB8AC3E}">
        <p14:creationId xmlns:p14="http://schemas.microsoft.com/office/powerpoint/2010/main" val="106469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70C5A-33B5-41EB-8EEA-CEBCF9BBA3FD}"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71CFE91C-38C4-48E5-9BF8-20FD55F248CE}" type="slidenum">
              <a:rPr lang="en-US" altLang="en-US"/>
              <a:pPr/>
              <a:t>45</a:t>
            </a:fld>
            <a:endParaRPr lang="en-US" altLang="en-US"/>
          </a:p>
        </p:txBody>
      </p:sp>
      <p:sp>
        <p:nvSpPr>
          <p:cNvPr id="65126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8" name="Text Box 4"/>
          <p:cNvSpPr txBox="1">
            <a:spLocks noChangeArrowheads="1"/>
          </p:cNvSpPr>
          <p:nvPr/>
        </p:nvSpPr>
        <p:spPr bwMode="auto">
          <a:xfrm>
            <a:off x="1828800" y="381001"/>
            <a:ext cx="3728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1.16  </a:t>
            </a:r>
            <a:r>
              <a:rPr lang="en-US" altLang="en-US" sz="2000" i="1" dirty="0"/>
              <a:t>Addresses in TCP/IP</a:t>
            </a:r>
          </a:p>
        </p:txBody>
      </p:sp>
      <p:sp>
        <p:nvSpPr>
          <p:cNvPr id="6512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286001"/>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967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F179D-A988-4F68-B5B8-904EECBC131B}" type="datetime1">
              <a:rPr lang="en-US" smtClean="0"/>
              <a:t>7/31/2024</a:t>
            </a:fld>
            <a:endParaRPr lang="en-US"/>
          </a:p>
        </p:txBody>
      </p:sp>
      <p:sp>
        <p:nvSpPr>
          <p:cNvPr id="3" name="Footer Placeholder 2"/>
          <p:cNvSpPr>
            <a:spLocks noGrp="1"/>
          </p:cNvSpPr>
          <p:nvPr>
            <p:ph type="ftr" sz="quarter" idx="11"/>
          </p:nvPr>
        </p:nvSpPr>
        <p:spPr/>
        <p:txBody>
          <a:bodyPr/>
          <a:lstStyle/>
          <a:p>
            <a:r>
              <a:rPr lang="en-US"/>
              <a:t>kksgautam@Shivaji.du.ac.in</a:t>
            </a:r>
          </a:p>
        </p:txBody>
      </p:sp>
      <p:sp>
        <p:nvSpPr>
          <p:cNvPr id="7" name="Slide Number Placeholder 1"/>
          <p:cNvSpPr>
            <a:spLocks noGrp="1"/>
          </p:cNvSpPr>
          <p:nvPr>
            <p:ph type="sldNum" sz="quarter" idx="12"/>
          </p:nvPr>
        </p:nvSpPr>
        <p:spPr/>
        <p:txBody>
          <a:bodyPr/>
          <a:lstStyle/>
          <a:p>
            <a:r>
              <a:rPr lang="en-US" altLang="en-US"/>
              <a:t>2.</a:t>
            </a:r>
            <a:fld id="{4127C6C8-1F7D-4085-80BD-127188ACFE1C}" type="slidenum">
              <a:rPr lang="en-US" altLang="en-US"/>
              <a:pPr/>
              <a:t>46</a:t>
            </a:fld>
            <a:endParaRPr lang="en-US" altLang="en-US"/>
          </a:p>
        </p:txBody>
      </p:sp>
      <p:sp>
        <p:nvSpPr>
          <p:cNvPr id="6522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2" name="Text Box 4"/>
          <p:cNvSpPr txBox="1">
            <a:spLocks noChangeArrowheads="1"/>
          </p:cNvSpPr>
          <p:nvPr/>
        </p:nvSpPr>
        <p:spPr bwMode="auto">
          <a:xfrm>
            <a:off x="1828801" y="381001"/>
            <a:ext cx="6439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1.17  </a:t>
            </a:r>
            <a:r>
              <a:rPr lang="en-US" altLang="en-US" sz="2000" i="1" dirty="0"/>
              <a:t>Relationship of layers and addresses in TCP/IP</a:t>
            </a:r>
          </a:p>
        </p:txBody>
      </p:sp>
      <p:sp>
        <p:nvSpPr>
          <p:cNvPr id="65229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66826"/>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14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287E5-EF1D-487C-8AE9-FF68459531C9}" type="datetime1">
              <a:rPr lang="en-US" smtClean="0"/>
              <a:t>7/31/2024</a:t>
            </a:fld>
            <a:endParaRPr lang="en-US"/>
          </a:p>
        </p:txBody>
      </p:sp>
      <p:sp>
        <p:nvSpPr>
          <p:cNvPr id="13" name="Slide Number Placeholder 1"/>
          <p:cNvSpPr>
            <a:spLocks noGrp="1"/>
          </p:cNvSpPr>
          <p:nvPr>
            <p:ph type="sldNum" sz="quarter" idx="12"/>
          </p:nvPr>
        </p:nvSpPr>
        <p:spPr/>
        <p:txBody>
          <a:bodyPr/>
          <a:lstStyle/>
          <a:p>
            <a:r>
              <a:rPr lang="en-US" altLang="en-US"/>
              <a:t>2.</a:t>
            </a:r>
            <a:fld id="{22B1410E-B265-4397-B21E-9CAEC6FA6D7B}" type="slidenum">
              <a:rPr lang="en-US" altLang="en-US"/>
              <a:pPr/>
              <a:t>47</a:t>
            </a:fld>
            <a:endParaRPr lang="en-US" altLang="en-US"/>
          </a:p>
        </p:txBody>
      </p:sp>
      <p:sp>
        <p:nvSpPr>
          <p:cNvPr id="674818"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19"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4820" name="Group 4"/>
          <p:cNvGrpSpPr>
            <a:grpSpLocks/>
          </p:cNvGrpSpPr>
          <p:nvPr/>
        </p:nvGrpSpPr>
        <p:grpSpPr bwMode="auto">
          <a:xfrm>
            <a:off x="2014539" y="773113"/>
            <a:ext cx="738187" cy="474662"/>
            <a:chOff x="309" y="487"/>
            <a:chExt cx="465" cy="299"/>
          </a:xfrm>
        </p:grpSpPr>
        <p:sp>
          <p:nvSpPr>
            <p:cNvPr id="67482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4823"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4"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5"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6"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27" name="Rectangle 11"/>
          <p:cNvSpPr>
            <a:spLocks noChangeArrowheads="1"/>
          </p:cNvSpPr>
          <p:nvPr/>
        </p:nvSpPr>
        <p:spPr bwMode="auto">
          <a:xfrm>
            <a:off x="1752600" y="13716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t>Figure 1.18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dirty="0">
                <a:solidFill>
                  <a:schemeClr val="hlink"/>
                </a:solidFill>
              </a:rPr>
              <a:t>a</a:t>
            </a:r>
            <a:r>
              <a:rPr lang="en-US" altLang="en-US" sz="2800" i="1" dirty="0"/>
              <a:t> in the sending computer needs to communicate with process </a:t>
            </a:r>
            <a:r>
              <a:rPr lang="en-US" altLang="en-US" sz="2800" i="1" dirty="0">
                <a:solidFill>
                  <a:schemeClr val="hlink"/>
                </a:solidFill>
              </a:rPr>
              <a:t>j</a:t>
            </a:r>
            <a:r>
              <a:rPr lang="en-US" altLang="en-US" sz="2800" i="1" dirty="0"/>
              <a:t> in the receiving computer. Note that although physical addresses change from hop to hop, logical and port addresses remain the same from the source to destination. </a:t>
            </a:r>
          </a:p>
        </p:txBody>
      </p:sp>
      <p:sp>
        <p:nvSpPr>
          <p:cNvPr id="674828" name="Text Box 12"/>
          <p:cNvSpPr txBox="1">
            <a:spLocks noChangeArrowheads="1"/>
          </p:cNvSpPr>
          <p:nvPr/>
        </p:nvSpPr>
        <p:spPr bwMode="auto">
          <a:xfrm>
            <a:off x="2667001" y="182564"/>
            <a:ext cx="22062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1.1</a:t>
            </a:r>
          </a:p>
        </p:txBody>
      </p:sp>
    </p:spTree>
    <p:extLst>
      <p:ext uri="{BB962C8B-B14F-4D97-AF65-F5344CB8AC3E}">
        <p14:creationId xmlns:p14="http://schemas.microsoft.com/office/powerpoint/2010/main" val="1003948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295E4-772B-4B5C-9693-39BFAB5D7FBF}" type="datetime1">
              <a:rPr lang="en-US" smtClean="0"/>
              <a:t>7/31/2024</a:t>
            </a:fld>
            <a:endParaRPr lang="en-US"/>
          </a:p>
        </p:txBody>
      </p:sp>
      <p:sp>
        <p:nvSpPr>
          <p:cNvPr id="7" name="Slide Number Placeholder 1"/>
          <p:cNvSpPr>
            <a:spLocks noGrp="1"/>
          </p:cNvSpPr>
          <p:nvPr>
            <p:ph type="sldNum" sz="quarter" idx="12"/>
          </p:nvPr>
        </p:nvSpPr>
        <p:spPr/>
        <p:txBody>
          <a:bodyPr/>
          <a:lstStyle/>
          <a:p>
            <a:r>
              <a:rPr lang="en-US" altLang="en-US"/>
              <a:t>2.</a:t>
            </a:r>
            <a:fld id="{1434BEB0-7750-4740-A135-7D298BCC8D50}" type="slidenum">
              <a:rPr lang="en-US" altLang="en-US"/>
              <a:pPr/>
              <a:t>48</a:t>
            </a:fld>
            <a:endParaRPr lang="en-US" altLang="en-US"/>
          </a:p>
        </p:txBody>
      </p:sp>
      <p:sp>
        <p:nvSpPr>
          <p:cNvPr id="6553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4" name="Text Box 4"/>
          <p:cNvSpPr txBox="1">
            <a:spLocks noChangeArrowheads="1"/>
          </p:cNvSpPr>
          <p:nvPr/>
        </p:nvSpPr>
        <p:spPr bwMode="auto">
          <a:xfrm>
            <a:off x="1828801" y="381000"/>
            <a:ext cx="32260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1.18  </a:t>
            </a:r>
            <a:r>
              <a:rPr lang="en-US" altLang="en-US" sz="2000" i="1" dirty="0"/>
              <a:t>Port addresses</a:t>
            </a:r>
          </a:p>
        </p:txBody>
      </p:sp>
      <p:sp>
        <p:nvSpPr>
          <p:cNvPr id="6553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658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7C019-3C45-45BC-A983-645062CFD919}" type="datetime1">
              <a:rPr lang="en-US" smtClean="0"/>
              <a:t>7/31/2024</a:t>
            </a:fld>
            <a:endParaRPr lang="en-US"/>
          </a:p>
        </p:txBody>
      </p:sp>
      <p:sp>
        <p:nvSpPr>
          <p:cNvPr id="15" name="Slide Number Placeholder 1"/>
          <p:cNvSpPr>
            <a:spLocks noGrp="1"/>
          </p:cNvSpPr>
          <p:nvPr>
            <p:ph type="sldNum" sz="quarter" idx="12"/>
          </p:nvPr>
        </p:nvSpPr>
        <p:spPr/>
        <p:txBody>
          <a:bodyPr/>
          <a:lstStyle/>
          <a:p>
            <a:r>
              <a:rPr lang="en-US" altLang="en-US"/>
              <a:t>2.</a:t>
            </a:r>
            <a:fld id="{443D8A2A-499F-41D2-858C-54EAA8426E4F}" type="slidenum">
              <a:rPr lang="en-US" altLang="en-US"/>
              <a:pPr/>
              <a:t>49</a:t>
            </a:fld>
            <a:endParaRPr lang="en-US" altLang="en-US"/>
          </a:p>
        </p:txBody>
      </p:sp>
      <p:sp>
        <p:nvSpPr>
          <p:cNvPr id="67686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addresses will change from hop to hop,</a:t>
            </a:r>
          </a:p>
          <a:p>
            <a:pPr algn="ctr"/>
            <a:r>
              <a:rPr lang="en-US" altLang="en-US" sz="2400"/>
              <a:t>but the logical addresses usually remain the same.</a:t>
            </a:r>
          </a:p>
        </p:txBody>
      </p:sp>
      <p:grpSp>
        <p:nvGrpSpPr>
          <p:cNvPr id="676879" name="Group 15"/>
          <p:cNvGrpSpPr>
            <a:grpSpLocks/>
          </p:cNvGrpSpPr>
          <p:nvPr/>
        </p:nvGrpSpPr>
        <p:grpSpPr bwMode="auto">
          <a:xfrm>
            <a:off x="2057400" y="2286000"/>
            <a:ext cx="1143000" cy="566738"/>
            <a:chOff x="1200" y="1248"/>
            <a:chExt cx="720" cy="357"/>
          </a:xfrm>
        </p:grpSpPr>
        <p:pic>
          <p:nvPicPr>
            <p:cNvPr id="67688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881"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7495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z="4000"/>
              <a:t>Classifications of </a:t>
            </a:r>
            <a:br>
              <a:rPr lang="en-US" altLang="en-US" sz="4000"/>
            </a:br>
            <a:r>
              <a:rPr lang="en-US" altLang="en-US" sz="4000"/>
              <a:t>Client/Server Networks</a:t>
            </a:r>
          </a:p>
        </p:txBody>
      </p:sp>
      <p:sp>
        <p:nvSpPr>
          <p:cNvPr id="76803" name="Rectangle 3"/>
          <p:cNvSpPr>
            <a:spLocks noGrp="1" noChangeArrowheads="1"/>
          </p:cNvSpPr>
          <p:nvPr>
            <p:ph idx="1"/>
          </p:nvPr>
        </p:nvSpPr>
        <p:spPr>
          <a:xfrm>
            <a:off x="1981200" y="1600201"/>
            <a:ext cx="4038600" cy="4525963"/>
          </a:xfrm>
        </p:spPr>
        <p:txBody>
          <a:bodyPr/>
          <a:lstStyle/>
          <a:p>
            <a:endParaRPr lang="en-US" altLang="en-US" dirty="0"/>
          </a:p>
          <a:p>
            <a:r>
              <a:rPr lang="en-US" altLang="en-US" dirty="0"/>
              <a:t>LAN</a:t>
            </a:r>
          </a:p>
          <a:p>
            <a:pPr lvl="1"/>
            <a:r>
              <a:rPr lang="en-US" altLang="en-US" dirty="0"/>
              <a:t>Local area network</a:t>
            </a:r>
          </a:p>
          <a:p>
            <a:pPr lvl="1"/>
            <a:r>
              <a:rPr lang="en-US" altLang="en-US" dirty="0"/>
              <a:t>Computers linked together over a small geographic region</a:t>
            </a:r>
          </a:p>
        </p:txBody>
      </p:sp>
      <p:sp>
        <p:nvSpPr>
          <p:cNvPr id="2" name="Date Placeholder 1"/>
          <p:cNvSpPr>
            <a:spLocks noGrp="1"/>
          </p:cNvSpPr>
          <p:nvPr>
            <p:ph type="dt" sz="half" idx="10"/>
          </p:nvPr>
        </p:nvSpPr>
        <p:spPr/>
        <p:txBody>
          <a:bodyPr/>
          <a:lstStyle/>
          <a:p>
            <a:fld id="{3D8AE16F-D12F-4EAC-B3BC-3A36C7DCF380}" type="datetime1">
              <a:rPr lang="en-US" smtClean="0"/>
              <a:t>7/31/2024</a:t>
            </a:fld>
            <a:endParaRPr lang="en-US"/>
          </a:p>
        </p:txBody>
      </p:sp>
      <p:sp>
        <p:nvSpPr>
          <p:cNvPr id="7" name="Slide Number Placeholder 5"/>
          <p:cNvSpPr>
            <a:spLocks noGrp="1"/>
          </p:cNvSpPr>
          <p:nvPr>
            <p:ph type="sldNum" sz="quarter" idx="12"/>
          </p:nvPr>
        </p:nvSpPr>
        <p:spPr/>
        <p:txBody>
          <a:bodyPr/>
          <a:lstStyle/>
          <a:p>
            <a:fld id="{63166267-E3B0-4183-B944-46BB51ADF066}" type="slidenum">
              <a:rPr lang="en-US" altLang="en-US"/>
              <a:pPr/>
              <a:t>5</a:t>
            </a:fld>
            <a:endParaRPr lang="en-US" altLang="en-US"/>
          </a:p>
        </p:txBody>
      </p:sp>
      <p:pic>
        <p:nvPicPr>
          <p:cNvPr id="76805" name="Picture 5" descr="AAFOBFX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2133600"/>
            <a:ext cx="4038600" cy="254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612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dirty="0">
                <a:solidFill>
                  <a:schemeClr val="folHlink"/>
                </a:solidFill>
              </a:rPr>
              <a:t>7  Application</a:t>
            </a:r>
          </a:p>
        </p:txBody>
      </p:sp>
      <p:sp>
        <p:nvSpPr>
          <p:cNvPr id="3075"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dirty="0">
                <a:solidFill>
                  <a:schemeClr val="folHlink"/>
                </a:solidFill>
              </a:rPr>
              <a:t>6  Presentation</a:t>
            </a:r>
          </a:p>
        </p:txBody>
      </p:sp>
      <p:sp>
        <p:nvSpPr>
          <p:cNvPr id="3076"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3077"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3078"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3079"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3080"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3081"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NETWORK GOALS</a:t>
            </a:r>
            <a:endParaRPr lang="en-US" altLang="en-US" sz="2000">
              <a:latin typeface="Arial" panose="020B0604020202020204" pitchFamily="34" charset="0"/>
            </a:endParaRPr>
          </a:p>
        </p:txBody>
      </p:sp>
      <p:sp>
        <p:nvSpPr>
          <p:cNvPr id="3083" name="Text Box 11"/>
          <p:cNvSpPr txBox="1">
            <a:spLocks noChangeArrowheads="1"/>
          </p:cNvSpPr>
          <p:nvPr/>
        </p:nvSpPr>
        <p:spPr bwMode="auto">
          <a:xfrm>
            <a:off x="3810000" y="1295401"/>
            <a:ext cx="6400800"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a:latin typeface="Arial" panose="020B0604020202020204" pitchFamily="34" charset="0"/>
            </a:endParaRPr>
          </a:p>
          <a:p>
            <a:r>
              <a:rPr lang="en-US" altLang="en-US" sz="2000">
                <a:latin typeface="Arial" panose="020B0604020202020204" pitchFamily="34" charset="0"/>
              </a:rPr>
              <a:t>The two main benefits of networking computers are…</a:t>
            </a:r>
          </a:p>
          <a:p>
            <a:endParaRPr lang="en-US" altLang="en-US" sz="2000">
              <a:latin typeface="Arial" panose="020B0604020202020204" pitchFamily="34" charset="0"/>
            </a:endParaRPr>
          </a:p>
          <a:p>
            <a:r>
              <a:rPr lang="en-US" altLang="en-US" sz="2000" b="1">
                <a:solidFill>
                  <a:schemeClr val="accent2"/>
                </a:solidFill>
                <a:latin typeface="Arial" panose="020B0604020202020204" pitchFamily="34" charset="0"/>
              </a:rPr>
              <a:t>Communications</a:t>
            </a:r>
          </a:p>
          <a:p>
            <a:pPr lvl="1"/>
            <a:r>
              <a:rPr lang="en-US" altLang="en-US" sz="2000">
                <a:latin typeface="Arial" panose="020B0604020202020204" pitchFamily="34" charset="0"/>
              </a:rPr>
              <a:t>Information can be distributed very quickly, such as email and video conferencing.</a:t>
            </a:r>
          </a:p>
          <a:p>
            <a:endParaRPr lang="en-US" altLang="en-US" sz="2000" b="1">
              <a:latin typeface="Arial" panose="020B0604020202020204" pitchFamily="34" charset="0"/>
            </a:endParaRPr>
          </a:p>
          <a:p>
            <a:r>
              <a:rPr lang="en-US" altLang="en-US" sz="2000" b="1">
                <a:solidFill>
                  <a:schemeClr val="accent2"/>
                </a:solidFill>
                <a:latin typeface="Arial" panose="020B0604020202020204" pitchFamily="34" charset="0"/>
              </a:rPr>
              <a:t>Saving Money</a:t>
            </a:r>
          </a:p>
          <a:p>
            <a:pPr lvl="1"/>
            <a:r>
              <a:rPr lang="en-US" altLang="en-US" sz="2000">
                <a:latin typeface="Arial" panose="020B0604020202020204" pitchFamily="34" charset="0"/>
              </a:rPr>
              <a:t>Resources such as information, software, and hardware can be shared. </a:t>
            </a:r>
          </a:p>
          <a:p>
            <a:pPr lvl="1"/>
            <a:endParaRPr lang="en-US" altLang="en-US" sz="2000">
              <a:latin typeface="Arial" panose="020B0604020202020204" pitchFamily="34" charset="0"/>
            </a:endParaRPr>
          </a:p>
          <a:p>
            <a:pPr lvl="1"/>
            <a:r>
              <a:rPr lang="en-US" altLang="en-US" sz="2000">
                <a:latin typeface="Arial" panose="020B0604020202020204" pitchFamily="34" charset="0"/>
              </a:rPr>
              <a:t>CPUs and hard disks can be pooled together to create a more powerful machine.</a:t>
            </a:r>
          </a:p>
          <a:p>
            <a:endParaRPr lang="en-US" altLang="en-US" sz="2000">
              <a:latin typeface="Arial" panose="020B0604020202020204" pitchFamily="34" charset="0"/>
            </a:endParaRPr>
          </a:p>
          <a:p>
            <a:endParaRPr lang="en-US" altLang="en-US" sz="2000">
              <a:latin typeface="Arial" panose="020B0604020202020204" pitchFamily="34" charset="0"/>
            </a:endParaRPr>
          </a:p>
        </p:txBody>
      </p:sp>
      <p:sp>
        <p:nvSpPr>
          <p:cNvPr id="2" name="Date Placeholder 1"/>
          <p:cNvSpPr>
            <a:spLocks noGrp="1"/>
          </p:cNvSpPr>
          <p:nvPr>
            <p:ph type="dt" sz="half" idx="10"/>
          </p:nvPr>
        </p:nvSpPr>
        <p:spPr/>
        <p:txBody>
          <a:bodyPr/>
          <a:lstStyle/>
          <a:p>
            <a:fld id="{121C4BDB-37ED-4882-AFEB-8A92070B2EDE}"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50</a:t>
            </a:fld>
            <a:endParaRPr lang="en-US"/>
          </a:p>
        </p:txBody>
      </p:sp>
    </p:spTree>
    <p:extLst>
      <p:ext uri="{BB962C8B-B14F-4D97-AF65-F5344CB8AC3E}">
        <p14:creationId xmlns:p14="http://schemas.microsoft.com/office/powerpoint/2010/main" val="334576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7  Application</a:t>
            </a:r>
          </a:p>
        </p:txBody>
      </p:sp>
      <p:sp>
        <p:nvSpPr>
          <p:cNvPr id="6147"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6  Presentation</a:t>
            </a:r>
          </a:p>
        </p:txBody>
      </p:sp>
      <p:sp>
        <p:nvSpPr>
          <p:cNvPr id="6148"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6149"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6150"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6151"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6152"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6153"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APPLICATIONS</a:t>
            </a:r>
            <a:endParaRPr lang="en-US" altLang="en-US" sz="2000">
              <a:latin typeface="Arial" panose="020B0604020202020204" pitchFamily="34" charset="0"/>
            </a:endParaRPr>
          </a:p>
        </p:txBody>
      </p:sp>
      <p:sp>
        <p:nvSpPr>
          <p:cNvPr id="6154" name="Text Box 10"/>
          <p:cNvSpPr txBox="1">
            <a:spLocks noChangeArrowheads="1"/>
          </p:cNvSpPr>
          <p:nvPr/>
        </p:nvSpPr>
        <p:spPr bwMode="auto">
          <a:xfrm>
            <a:off x="3810000" y="1295401"/>
            <a:ext cx="64008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b="1">
              <a:solidFill>
                <a:srgbClr val="FF9900"/>
              </a:solidFill>
              <a:latin typeface="Arial" panose="020B0604020202020204" pitchFamily="34" charset="0"/>
            </a:endParaRPr>
          </a:p>
          <a:p>
            <a:r>
              <a:rPr lang="en-US" altLang="en-US" sz="2000">
                <a:latin typeface="Arial" panose="020B0604020202020204" pitchFamily="34" charset="0"/>
              </a:rPr>
              <a:t>A lot of things we take for granted are the result of computer networks.</a:t>
            </a:r>
          </a:p>
          <a:p>
            <a:endParaRPr lang="en-US" altLang="en-US" sz="2000">
              <a:latin typeface="Arial" panose="020B0604020202020204" pitchFamily="34" charset="0"/>
            </a:endParaRPr>
          </a:p>
          <a:p>
            <a:pPr lvl="1">
              <a:buFontTx/>
              <a:buChar char="•"/>
            </a:pPr>
            <a:r>
              <a:rPr lang="en-US" altLang="en-US" sz="2000">
                <a:latin typeface="Arial" panose="020B0604020202020204" pitchFamily="34" charset="0"/>
              </a:rPr>
              <a:t> Email</a:t>
            </a:r>
          </a:p>
          <a:p>
            <a:pPr lvl="1">
              <a:buFontTx/>
              <a:buChar char="•"/>
            </a:pPr>
            <a:r>
              <a:rPr lang="en-US" altLang="en-US" sz="2000">
                <a:latin typeface="Arial" panose="020B0604020202020204" pitchFamily="34" charset="0"/>
              </a:rPr>
              <a:t> Chat</a:t>
            </a:r>
          </a:p>
          <a:p>
            <a:pPr lvl="1">
              <a:buFontTx/>
              <a:buChar char="•"/>
            </a:pPr>
            <a:r>
              <a:rPr lang="en-US" altLang="en-US" sz="2000">
                <a:latin typeface="Arial" panose="020B0604020202020204" pitchFamily="34" charset="0"/>
              </a:rPr>
              <a:t> Web sites</a:t>
            </a:r>
          </a:p>
          <a:p>
            <a:pPr lvl="1">
              <a:buFontTx/>
              <a:buChar char="•"/>
            </a:pPr>
            <a:r>
              <a:rPr lang="en-US" altLang="en-US" sz="2000">
                <a:latin typeface="Arial" panose="020B0604020202020204" pitchFamily="34" charset="0"/>
              </a:rPr>
              <a:t> Sharing of documents and pictures</a:t>
            </a:r>
          </a:p>
          <a:p>
            <a:pPr lvl="1">
              <a:buFontTx/>
              <a:buChar char="•"/>
            </a:pPr>
            <a:r>
              <a:rPr lang="en-US" altLang="en-US" sz="2000">
                <a:latin typeface="Arial" panose="020B0604020202020204" pitchFamily="34" charset="0"/>
              </a:rPr>
              <a:t> Accessing a centralized database of information</a:t>
            </a:r>
          </a:p>
          <a:p>
            <a:pPr lvl="1">
              <a:buFontTx/>
              <a:buChar char="•"/>
            </a:pPr>
            <a:r>
              <a:rPr lang="en-US" altLang="en-US" sz="2000">
                <a:latin typeface="Arial" panose="020B0604020202020204" pitchFamily="34" charset="0"/>
              </a:rPr>
              <a:t> Mobile workers</a:t>
            </a:r>
          </a:p>
        </p:txBody>
      </p:sp>
      <p:sp>
        <p:nvSpPr>
          <p:cNvPr id="2" name="Date Placeholder 1"/>
          <p:cNvSpPr>
            <a:spLocks noGrp="1"/>
          </p:cNvSpPr>
          <p:nvPr>
            <p:ph type="dt" sz="half" idx="10"/>
          </p:nvPr>
        </p:nvSpPr>
        <p:spPr/>
        <p:txBody>
          <a:bodyPr/>
          <a:lstStyle/>
          <a:p>
            <a:fld id="{BC690099-398E-40CC-8B9B-0DD1588B0B05}"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51</a:t>
            </a:fld>
            <a:endParaRPr lang="en-US"/>
          </a:p>
        </p:txBody>
      </p:sp>
    </p:spTree>
    <p:extLst>
      <p:ext uri="{BB962C8B-B14F-4D97-AF65-F5344CB8AC3E}">
        <p14:creationId xmlns:p14="http://schemas.microsoft.com/office/powerpoint/2010/main" val="2093292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7  Application</a:t>
            </a:r>
          </a:p>
        </p:txBody>
      </p:sp>
      <p:sp>
        <p:nvSpPr>
          <p:cNvPr id="7171"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6  Presentation</a:t>
            </a:r>
          </a:p>
        </p:txBody>
      </p:sp>
      <p:sp>
        <p:nvSpPr>
          <p:cNvPr id="7172"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7173"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7174"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7175"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7176"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7177"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NETWORK STRUCTURE</a:t>
            </a:r>
            <a:endParaRPr lang="en-US" altLang="en-US" sz="2000">
              <a:latin typeface="Arial" panose="020B0604020202020204" pitchFamily="34" charset="0"/>
            </a:endParaRPr>
          </a:p>
        </p:txBody>
      </p:sp>
      <p:sp>
        <p:nvSpPr>
          <p:cNvPr id="7178" name="Text Box 10"/>
          <p:cNvSpPr txBox="1">
            <a:spLocks noChangeArrowheads="1"/>
          </p:cNvSpPr>
          <p:nvPr/>
        </p:nvSpPr>
        <p:spPr bwMode="auto">
          <a:xfrm>
            <a:off x="3810000" y="1295401"/>
            <a:ext cx="6400800"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b="1">
              <a:solidFill>
                <a:srgbClr val="FF9900"/>
              </a:solidFill>
              <a:latin typeface="Arial" panose="020B0604020202020204" pitchFamily="34" charset="0"/>
            </a:endParaRPr>
          </a:p>
          <a:p>
            <a:r>
              <a:rPr lang="en-US" altLang="en-US" sz="2000">
                <a:latin typeface="Arial" panose="020B0604020202020204" pitchFamily="34" charset="0"/>
              </a:rPr>
              <a:t>The subnet interconnects hosts.</a:t>
            </a:r>
          </a:p>
          <a:p>
            <a:endParaRPr lang="en-US" altLang="en-US" sz="2000">
              <a:latin typeface="Arial" panose="020B0604020202020204" pitchFamily="34" charset="0"/>
            </a:endParaRPr>
          </a:p>
          <a:p>
            <a:r>
              <a:rPr lang="en-US" altLang="en-US" sz="2000" b="1">
                <a:solidFill>
                  <a:schemeClr val="accent2"/>
                </a:solidFill>
                <a:latin typeface="Arial" panose="020B0604020202020204" pitchFamily="34" charset="0"/>
              </a:rPr>
              <a:t>Subnet</a:t>
            </a:r>
          </a:p>
          <a:p>
            <a:pPr lvl="1"/>
            <a:r>
              <a:rPr lang="en-US" altLang="en-US" sz="2000">
                <a:latin typeface="Arial" panose="020B0604020202020204" pitchFamily="34" charset="0"/>
              </a:rPr>
              <a:t>Carries messages from host to host. It is made up of telecommunication lines (i.e. circuits, channels, trunks) and switching elements (i.e. IMPs, routers).</a:t>
            </a:r>
          </a:p>
          <a:p>
            <a:endParaRPr lang="en-US" altLang="en-US" sz="2000">
              <a:latin typeface="Arial" panose="020B0604020202020204" pitchFamily="34" charset="0"/>
            </a:endParaRPr>
          </a:p>
          <a:p>
            <a:r>
              <a:rPr lang="en-US" altLang="en-US" sz="2000" b="1">
                <a:solidFill>
                  <a:schemeClr val="accent2"/>
                </a:solidFill>
                <a:latin typeface="Arial" panose="020B0604020202020204" pitchFamily="34" charset="0"/>
              </a:rPr>
              <a:t>Hosts</a:t>
            </a:r>
          </a:p>
          <a:p>
            <a:pPr lvl="1"/>
            <a:r>
              <a:rPr lang="en-US" altLang="en-US" sz="2000">
                <a:latin typeface="Arial" panose="020B0604020202020204" pitchFamily="34" charset="0"/>
              </a:rPr>
              <a:t>End user machines or computers.</a:t>
            </a:r>
          </a:p>
          <a:p>
            <a:pPr lvl="1"/>
            <a:endParaRPr lang="en-US" altLang="en-US" sz="2000">
              <a:latin typeface="Arial" panose="020B0604020202020204" pitchFamily="34" charset="0"/>
            </a:endParaRPr>
          </a:p>
          <a:p>
            <a:r>
              <a:rPr lang="en-US" altLang="en-US" sz="2000">
                <a:solidFill>
                  <a:srgbClr val="FF3300"/>
                </a:solidFill>
                <a:latin typeface="Arial" panose="020B0604020202020204" pitchFamily="34" charset="0"/>
              </a:rPr>
              <a:t>Q: Is the host part of the subnet?</a:t>
            </a:r>
          </a:p>
        </p:txBody>
      </p:sp>
      <p:sp>
        <p:nvSpPr>
          <p:cNvPr id="2" name="Date Placeholder 1"/>
          <p:cNvSpPr>
            <a:spLocks noGrp="1"/>
          </p:cNvSpPr>
          <p:nvPr>
            <p:ph type="dt" sz="half" idx="10"/>
          </p:nvPr>
        </p:nvSpPr>
        <p:spPr/>
        <p:txBody>
          <a:bodyPr/>
          <a:lstStyle/>
          <a:p>
            <a:fld id="{78487BFE-D7B3-4D97-B5A2-2B41F9B6D7A4}"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52</a:t>
            </a:fld>
            <a:endParaRPr lang="en-US"/>
          </a:p>
        </p:txBody>
      </p:sp>
    </p:spTree>
    <p:extLst>
      <p:ext uri="{BB962C8B-B14F-4D97-AF65-F5344CB8AC3E}">
        <p14:creationId xmlns:p14="http://schemas.microsoft.com/office/powerpoint/2010/main" val="2566522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7  Application</a:t>
            </a:r>
          </a:p>
        </p:txBody>
      </p:sp>
      <p:sp>
        <p:nvSpPr>
          <p:cNvPr id="8195"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6  Presentation</a:t>
            </a:r>
          </a:p>
        </p:txBody>
      </p:sp>
      <p:sp>
        <p:nvSpPr>
          <p:cNvPr id="8196"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8197"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8198"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8199"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8200"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8201"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NETWORK ARCHITECTURES</a:t>
            </a:r>
            <a:endParaRPr lang="en-US" altLang="en-US" sz="2000">
              <a:latin typeface="Arial" panose="020B0604020202020204" pitchFamily="34" charset="0"/>
            </a:endParaRPr>
          </a:p>
        </p:txBody>
      </p:sp>
      <p:sp>
        <p:nvSpPr>
          <p:cNvPr id="8202" name="Text Box 10"/>
          <p:cNvSpPr txBox="1">
            <a:spLocks noChangeArrowheads="1"/>
          </p:cNvSpPr>
          <p:nvPr/>
        </p:nvSpPr>
        <p:spPr bwMode="auto">
          <a:xfrm>
            <a:off x="3810000" y="1295401"/>
            <a:ext cx="6400800" cy="497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b="1">
              <a:solidFill>
                <a:srgbClr val="FF9900"/>
              </a:solidFill>
              <a:latin typeface="Arial" panose="020B0604020202020204" pitchFamily="34" charset="0"/>
            </a:endParaRPr>
          </a:p>
          <a:p>
            <a:r>
              <a:rPr lang="en-US" altLang="en-US" sz="2000">
                <a:latin typeface="Arial" panose="020B0604020202020204" pitchFamily="34" charset="0"/>
              </a:rPr>
              <a:t>A set of layers and protocols is called the network architecture.</a:t>
            </a:r>
          </a:p>
          <a:p>
            <a:endParaRPr lang="en-US" altLang="en-US" sz="2000">
              <a:latin typeface="Arial" panose="020B0604020202020204" pitchFamily="34" charset="0"/>
            </a:endParaRPr>
          </a:p>
          <a:p>
            <a:r>
              <a:rPr lang="en-US" altLang="en-US" sz="2000" b="1">
                <a:solidFill>
                  <a:schemeClr val="accent2"/>
                </a:solidFill>
                <a:latin typeface="Arial" panose="020B0604020202020204" pitchFamily="34" charset="0"/>
              </a:rPr>
              <a:t>1.  Protocol Hierarchies</a:t>
            </a:r>
          </a:p>
          <a:p>
            <a:endParaRPr lang="en-US" altLang="en-US" sz="800" b="1">
              <a:solidFill>
                <a:schemeClr val="accent2"/>
              </a:solidFill>
              <a:latin typeface="Arial" panose="020B0604020202020204" pitchFamily="34" charset="0"/>
            </a:endParaRPr>
          </a:p>
          <a:p>
            <a:pPr lvl="1"/>
            <a:r>
              <a:rPr lang="en-US" altLang="en-US" sz="2000">
                <a:latin typeface="Arial" panose="020B0604020202020204" pitchFamily="34" charset="0"/>
              </a:rPr>
              <a:t>Networks are organized as layers to reduce design complexity. Each layer offers </a:t>
            </a:r>
            <a:r>
              <a:rPr lang="en-US" altLang="en-US" sz="2000" i="1">
                <a:latin typeface="Arial" panose="020B0604020202020204" pitchFamily="34" charset="0"/>
              </a:rPr>
              <a:t>services</a:t>
            </a:r>
            <a:r>
              <a:rPr lang="en-US" altLang="en-US" sz="2000">
                <a:latin typeface="Arial" panose="020B0604020202020204" pitchFamily="34" charset="0"/>
              </a:rPr>
              <a:t> to the higher layers. Between adjacent layers is an </a:t>
            </a:r>
            <a:r>
              <a:rPr lang="en-US" altLang="en-US" sz="2000" i="1">
                <a:latin typeface="Arial" panose="020B0604020202020204" pitchFamily="34" charset="0"/>
              </a:rPr>
              <a:t>interface</a:t>
            </a:r>
            <a:r>
              <a:rPr lang="en-US" altLang="en-US" sz="2000">
                <a:latin typeface="Arial" panose="020B0604020202020204" pitchFamily="34" charset="0"/>
              </a:rPr>
              <a:t>.</a:t>
            </a:r>
          </a:p>
          <a:p>
            <a:pPr lvl="1"/>
            <a:endParaRPr lang="en-US" altLang="en-US" sz="800">
              <a:latin typeface="Arial" panose="020B0604020202020204" pitchFamily="34" charset="0"/>
            </a:endParaRPr>
          </a:p>
          <a:p>
            <a:pPr lvl="1"/>
            <a:r>
              <a:rPr lang="en-US" altLang="en-US" sz="2000" i="1">
                <a:latin typeface="Arial" panose="020B0604020202020204" pitchFamily="34" charset="0"/>
              </a:rPr>
              <a:t>Services</a:t>
            </a:r>
            <a:r>
              <a:rPr lang="en-US" altLang="en-US" sz="2000">
                <a:latin typeface="Arial" panose="020B0604020202020204" pitchFamily="34" charset="0"/>
              </a:rPr>
              <a:t> – connection oriented and connectionless.</a:t>
            </a:r>
          </a:p>
          <a:p>
            <a:pPr lvl="1"/>
            <a:endParaRPr lang="en-US" altLang="en-US" sz="800">
              <a:latin typeface="Arial" panose="020B0604020202020204" pitchFamily="34" charset="0"/>
            </a:endParaRPr>
          </a:p>
          <a:p>
            <a:pPr lvl="1"/>
            <a:r>
              <a:rPr lang="en-US" altLang="en-US" sz="2000" i="1">
                <a:latin typeface="Arial" panose="020B0604020202020204" pitchFamily="34" charset="0"/>
              </a:rPr>
              <a:t>Interface</a:t>
            </a:r>
            <a:r>
              <a:rPr lang="en-US" altLang="en-US" sz="2000">
                <a:latin typeface="Arial" panose="020B0604020202020204" pitchFamily="34" charset="0"/>
              </a:rPr>
              <a:t> – defines which </a:t>
            </a:r>
            <a:r>
              <a:rPr lang="en-US" altLang="en-US" sz="2000" i="1">
                <a:latin typeface="Arial" panose="020B0604020202020204" pitchFamily="34" charset="0"/>
              </a:rPr>
              <a:t>primitives</a:t>
            </a:r>
            <a:r>
              <a:rPr lang="en-US" altLang="en-US" sz="2000">
                <a:latin typeface="Arial" panose="020B0604020202020204" pitchFamily="34" charset="0"/>
              </a:rPr>
              <a:t> and services the lower layer will offer to the upper layer.</a:t>
            </a:r>
          </a:p>
          <a:p>
            <a:pPr lvl="1"/>
            <a:endParaRPr lang="en-US" altLang="en-US" sz="800">
              <a:latin typeface="Arial" panose="020B0604020202020204" pitchFamily="34" charset="0"/>
            </a:endParaRPr>
          </a:p>
          <a:p>
            <a:pPr lvl="1"/>
            <a:r>
              <a:rPr lang="en-US" altLang="en-US" sz="2000" i="1">
                <a:latin typeface="Arial" panose="020B0604020202020204" pitchFamily="34" charset="0"/>
              </a:rPr>
              <a:t>Primitives –</a:t>
            </a:r>
            <a:r>
              <a:rPr lang="en-US" altLang="en-US" sz="2000">
                <a:latin typeface="Arial" panose="020B0604020202020204" pitchFamily="34" charset="0"/>
              </a:rPr>
              <a:t> operations such as request, indicate, response, confirm.</a:t>
            </a:r>
            <a:endParaRPr lang="en-US" altLang="en-US" sz="2000" i="1">
              <a:latin typeface="Arial" panose="020B0604020202020204" pitchFamily="34" charset="0"/>
            </a:endParaRPr>
          </a:p>
          <a:p>
            <a:endParaRPr lang="en-US" altLang="en-US" sz="2000">
              <a:latin typeface="Arial" panose="020B0604020202020204" pitchFamily="34" charset="0"/>
            </a:endParaRPr>
          </a:p>
        </p:txBody>
      </p:sp>
      <p:sp>
        <p:nvSpPr>
          <p:cNvPr id="2" name="Date Placeholder 1"/>
          <p:cNvSpPr>
            <a:spLocks noGrp="1"/>
          </p:cNvSpPr>
          <p:nvPr>
            <p:ph type="dt" sz="half" idx="10"/>
          </p:nvPr>
        </p:nvSpPr>
        <p:spPr/>
        <p:txBody>
          <a:bodyPr/>
          <a:lstStyle/>
          <a:p>
            <a:fld id="{A0A3ADB3-2494-45AC-A40C-78EE59500146}"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53</a:t>
            </a:fld>
            <a:endParaRPr lang="en-US"/>
          </a:p>
        </p:txBody>
      </p:sp>
    </p:spTree>
    <p:extLst>
      <p:ext uri="{BB962C8B-B14F-4D97-AF65-F5344CB8AC3E}">
        <p14:creationId xmlns:p14="http://schemas.microsoft.com/office/powerpoint/2010/main" val="1138732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7  Application</a:t>
            </a:r>
          </a:p>
        </p:txBody>
      </p:sp>
      <p:sp>
        <p:nvSpPr>
          <p:cNvPr id="14339"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6  Presentation</a:t>
            </a:r>
          </a:p>
        </p:txBody>
      </p:sp>
      <p:sp>
        <p:nvSpPr>
          <p:cNvPr id="14340"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14341"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14342"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14343"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14344"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14345"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SERVICES</a:t>
            </a:r>
          </a:p>
        </p:txBody>
      </p:sp>
      <p:sp>
        <p:nvSpPr>
          <p:cNvPr id="14346" name="Text Box 10"/>
          <p:cNvSpPr txBox="1">
            <a:spLocks noChangeArrowheads="1"/>
          </p:cNvSpPr>
          <p:nvPr/>
        </p:nvSpPr>
        <p:spPr bwMode="auto">
          <a:xfrm>
            <a:off x="3810000" y="1295400"/>
            <a:ext cx="64008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b="1">
              <a:solidFill>
                <a:srgbClr val="FF9900"/>
              </a:solidFill>
              <a:latin typeface="Arial" panose="020B0604020202020204" pitchFamily="34" charset="0"/>
            </a:endParaRPr>
          </a:p>
          <a:p>
            <a:r>
              <a:rPr lang="en-US" altLang="en-US" sz="2000">
                <a:latin typeface="Arial" panose="020B0604020202020204" pitchFamily="34" charset="0"/>
              </a:rPr>
              <a:t>Each layer provides services to the layer above it.</a:t>
            </a:r>
          </a:p>
          <a:p>
            <a:endParaRPr lang="en-US" altLang="en-US" sz="2000">
              <a:latin typeface="Arial" panose="020B0604020202020204" pitchFamily="34" charset="0"/>
            </a:endParaRPr>
          </a:p>
          <a:p>
            <a:r>
              <a:rPr lang="en-US" altLang="en-US" sz="2000" b="1">
                <a:solidFill>
                  <a:schemeClr val="accent2"/>
                </a:solidFill>
                <a:latin typeface="Arial" panose="020B0604020202020204" pitchFamily="34" charset="0"/>
              </a:rPr>
              <a:t>1.  Terminologies</a:t>
            </a:r>
          </a:p>
          <a:p>
            <a:endParaRPr lang="en-US" altLang="en-US" sz="800" b="1">
              <a:solidFill>
                <a:schemeClr val="accent2"/>
              </a:solidFill>
              <a:latin typeface="Arial" panose="020B0604020202020204" pitchFamily="34" charset="0"/>
            </a:endParaRPr>
          </a:p>
          <a:p>
            <a:pPr lvl="1"/>
            <a:r>
              <a:rPr lang="en-US" altLang="en-US" sz="2000" i="1">
                <a:solidFill>
                  <a:schemeClr val="accent2"/>
                </a:solidFill>
                <a:latin typeface="Arial" panose="020B0604020202020204" pitchFamily="34" charset="0"/>
              </a:rPr>
              <a:t>Entities</a:t>
            </a:r>
            <a:r>
              <a:rPr lang="en-US" altLang="en-US" sz="2000">
                <a:latin typeface="Arial" panose="020B0604020202020204" pitchFamily="34" charset="0"/>
              </a:rPr>
              <a:t> – active elements in each layer (e.g. process, intelligent I/O chip).</a:t>
            </a:r>
          </a:p>
          <a:p>
            <a:pPr lvl="1"/>
            <a:endParaRPr lang="en-US" altLang="en-US" sz="800">
              <a:latin typeface="Arial" panose="020B0604020202020204" pitchFamily="34" charset="0"/>
            </a:endParaRPr>
          </a:p>
          <a:p>
            <a:pPr lvl="1"/>
            <a:r>
              <a:rPr lang="en-US" altLang="en-US" sz="2000" i="1">
                <a:solidFill>
                  <a:schemeClr val="accent2"/>
                </a:solidFill>
                <a:latin typeface="Arial" panose="020B0604020202020204" pitchFamily="34" charset="0"/>
              </a:rPr>
              <a:t>Peer Entities</a:t>
            </a:r>
            <a:r>
              <a:rPr lang="en-US" altLang="en-US" sz="2000">
                <a:latin typeface="Arial" panose="020B0604020202020204" pitchFamily="34" charset="0"/>
              </a:rPr>
              <a:t> – entities in the same layer on different machines.</a:t>
            </a:r>
          </a:p>
          <a:p>
            <a:pPr lvl="1"/>
            <a:endParaRPr lang="en-US" altLang="en-US" sz="800">
              <a:latin typeface="Arial" panose="020B0604020202020204" pitchFamily="34" charset="0"/>
            </a:endParaRPr>
          </a:p>
          <a:p>
            <a:pPr lvl="1"/>
            <a:r>
              <a:rPr lang="en-US" altLang="en-US" sz="2000" i="1">
                <a:solidFill>
                  <a:schemeClr val="accent2"/>
                </a:solidFill>
                <a:latin typeface="Arial" panose="020B0604020202020204" pitchFamily="34" charset="0"/>
              </a:rPr>
              <a:t>Service Provider</a:t>
            </a:r>
            <a:r>
              <a:rPr lang="en-US" altLang="en-US" sz="2000">
                <a:latin typeface="Arial" panose="020B0604020202020204" pitchFamily="34" charset="0"/>
              </a:rPr>
              <a:t> – Layer N.</a:t>
            </a:r>
          </a:p>
          <a:p>
            <a:pPr lvl="1"/>
            <a:endParaRPr lang="en-US" altLang="en-US" sz="800">
              <a:latin typeface="Arial" panose="020B0604020202020204" pitchFamily="34" charset="0"/>
            </a:endParaRPr>
          </a:p>
          <a:p>
            <a:pPr lvl="1"/>
            <a:r>
              <a:rPr lang="en-US" altLang="en-US" sz="2000" i="1">
                <a:solidFill>
                  <a:schemeClr val="accent2"/>
                </a:solidFill>
                <a:latin typeface="Arial" panose="020B0604020202020204" pitchFamily="34" charset="0"/>
              </a:rPr>
              <a:t>Service User</a:t>
            </a:r>
            <a:r>
              <a:rPr lang="en-US" altLang="en-US" sz="2000">
                <a:latin typeface="Arial" panose="020B0604020202020204" pitchFamily="34" charset="0"/>
              </a:rPr>
              <a:t> – Layer N + 1.</a:t>
            </a:r>
          </a:p>
          <a:p>
            <a:pPr lvl="1"/>
            <a:endParaRPr lang="en-US" altLang="en-US" sz="800">
              <a:latin typeface="Arial" panose="020B0604020202020204" pitchFamily="34" charset="0"/>
            </a:endParaRPr>
          </a:p>
          <a:p>
            <a:pPr lvl="1"/>
            <a:r>
              <a:rPr lang="en-US" altLang="en-US" sz="2000" i="1">
                <a:solidFill>
                  <a:schemeClr val="accent2"/>
                </a:solidFill>
                <a:latin typeface="Arial" panose="020B0604020202020204" pitchFamily="34" charset="0"/>
              </a:rPr>
              <a:t>Service Access Points</a:t>
            </a:r>
            <a:r>
              <a:rPr lang="en-US" altLang="en-US" sz="2000">
                <a:latin typeface="Arial" panose="020B0604020202020204" pitchFamily="34" charset="0"/>
              </a:rPr>
              <a:t> – places where layer N + 1 can access services offered by layer N.</a:t>
            </a:r>
          </a:p>
        </p:txBody>
      </p:sp>
      <p:sp>
        <p:nvSpPr>
          <p:cNvPr id="2" name="Date Placeholder 1"/>
          <p:cNvSpPr>
            <a:spLocks noGrp="1"/>
          </p:cNvSpPr>
          <p:nvPr>
            <p:ph type="dt" sz="half" idx="10"/>
          </p:nvPr>
        </p:nvSpPr>
        <p:spPr/>
        <p:txBody>
          <a:bodyPr/>
          <a:lstStyle/>
          <a:p>
            <a:fld id="{06BC3E3E-FBF8-449F-A04E-30C6D0114B85}"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54</a:t>
            </a:fld>
            <a:endParaRPr lang="en-US"/>
          </a:p>
        </p:txBody>
      </p:sp>
    </p:spTree>
    <p:extLst>
      <p:ext uri="{BB962C8B-B14F-4D97-AF65-F5344CB8AC3E}">
        <p14:creationId xmlns:p14="http://schemas.microsoft.com/office/powerpoint/2010/main" val="4187519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7  Application</a:t>
            </a:r>
          </a:p>
        </p:txBody>
      </p:sp>
      <p:sp>
        <p:nvSpPr>
          <p:cNvPr id="24579"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6  Presentation</a:t>
            </a:r>
          </a:p>
        </p:txBody>
      </p:sp>
      <p:sp>
        <p:nvSpPr>
          <p:cNvPr id="24580"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24581"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24582"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24583"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24584"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24585"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SERVICES</a:t>
            </a:r>
            <a:endParaRPr lang="en-US" altLang="en-US" sz="2000">
              <a:latin typeface="Arial" panose="020B0604020202020204" pitchFamily="34" charset="0"/>
            </a:endParaRPr>
          </a:p>
        </p:txBody>
      </p:sp>
      <p:sp>
        <p:nvSpPr>
          <p:cNvPr id="24586" name="Text Box 10"/>
          <p:cNvSpPr txBox="1">
            <a:spLocks noChangeArrowheads="1"/>
          </p:cNvSpPr>
          <p:nvPr/>
        </p:nvSpPr>
        <p:spPr bwMode="auto">
          <a:xfrm>
            <a:off x="3810000" y="1295400"/>
            <a:ext cx="6400800"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b="1">
              <a:solidFill>
                <a:srgbClr val="FF9900"/>
              </a:solidFill>
              <a:latin typeface="Arial" panose="020B0604020202020204" pitchFamily="34" charset="0"/>
            </a:endParaRPr>
          </a:p>
          <a:p>
            <a:r>
              <a:rPr lang="en-US" altLang="en-US" sz="2000" b="1">
                <a:solidFill>
                  <a:schemeClr val="accent2"/>
                </a:solidFill>
                <a:latin typeface="Arial" panose="020B0604020202020204" pitchFamily="34" charset="0"/>
              </a:rPr>
              <a:t>2.  Connection-Oriented and Connectionless</a:t>
            </a:r>
          </a:p>
          <a:p>
            <a:endParaRPr lang="en-US" altLang="en-US" sz="800" b="1">
              <a:solidFill>
                <a:schemeClr val="accent2"/>
              </a:solidFill>
              <a:latin typeface="Arial" panose="020B0604020202020204" pitchFamily="34" charset="0"/>
            </a:endParaRPr>
          </a:p>
          <a:p>
            <a:pPr lvl="1"/>
            <a:r>
              <a:rPr lang="en-US" altLang="en-US" sz="2000" i="1">
                <a:solidFill>
                  <a:schemeClr val="accent2"/>
                </a:solidFill>
                <a:latin typeface="Arial" panose="020B0604020202020204" pitchFamily="34" charset="0"/>
              </a:rPr>
              <a:t>Connection-Oriented</a:t>
            </a:r>
            <a:r>
              <a:rPr lang="en-US" altLang="en-US" sz="2000">
                <a:latin typeface="Arial" panose="020B0604020202020204" pitchFamily="34" charset="0"/>
              </a:rPr>
              <a:t> – before data is sent, the service from the sending computer must establish a connection with the receiving computer.</a:t>
            </a:r>
          </a:p>
          <a:p>
            <a:pPr lvl="1"/>
            <a:endParaRPr lang="en-US" altLang="en-US" sz="2000">
              <a:latin typeface="Arial" panose="020B0604020202020204" pitchFamily="34" charset="0"/>
            </a:endParaRPr>
          </a:p>
          <a:p>
            <a:pPr lvl="1"/>
            <a:endParaRPr lang="en-US" altLang="en-US" sz="800">
              <a:latin typeface="Arial" panose="020B0604020202020204" pitchFamily="34" charset="0"/>
            </a:endParaRPr>
          </a:p>
          <a:p>
            <a:pPr lvl="1"/>
            <a:r>
              <a:rPr lang="en-US" altLang="en-US" sz="2000" i="1">
                <a:solidFill>
                  <a:schemeClr val="accent2"/>
                </a:solidFill>
                <a:latin typeface="Arial" panose="020B0604020202020204" pitchFamily="34" charset="0"/>
              </a:rPr>
              <a:t>Connectionless</a:t>
            </a:r>
            <a:r>
              <a:rPr lang="en-US" altLang="en-US" sz="2000">
                <a:latin typeface="Arial" panose="020B0604020202020204" pitchFamily="34" charset="0"/>
              </a:rPr>
              <a:t> – data can be sent at any time by the service from the sending computer.</a:t>
            </a:r>
          </a:p>
          <a:p>
            <a:pPr lvl="1"/>
            <a:endParaRPr lang="en-US" altLang="en-US" sz="2000">
              <a:latin typeface="Arial" panose="020B0604020202020204" pitchFamily="34" charset="0"/>
            </a:endParaRPr>
          </a:p>
          <a:p>
            <a:r>
              <a:rPr lang="en-US" altLang="en-US" sz="2000">
                <a:solidFill>
                  <a:srgbClr val="FF3300"/>
                </a:solidFill>
                <a:latin typeface="Arial" panose="020B0604020202020204" pitchFamily="34" charset="0"/>
              </a:rPr>
              <a:t>Q: Is downloading a music file from the Internet</a:t>
            </a:r>
          </a:p>
          <a:p>
            <a:r>
              <a:rPr lang="en-US" altLang="en-US" sz="2000">
                <a:solidFill>
                  <a:srgbClr val="FF3300"/>
                </a:solidFill>
                <a:latin typeface="Arial" panose="020B0604020202020204" pitchFamily="34" charset="0"/>
              </a:rPr>
              <a:t>     connection-oriented or connectionless?</a:t>
            </a:r>
          </a:p>
          <a:p>
            <a:endParaRPr lang="en-US" altLang="en-US" sz="2000">
              <a:solidFill>
                <a:srgbClr val="FF3300"/>
              </a:solidFill>
              <a:latin typeface="Arial" panose="020B0604020202020204" pitchFamily="34" charset="0"/>
            </a:endParaRPr>
          </a:p>
          <a:p>
            <a:r>
              <a:rPr lang="en-US" altLang="en-US" sz="2000">
                <a:solidFill>
                  <a:srgbClr val="FF3300"/>
                </a:solidFill>
                <a:latin typeface="Arial" panose="020B0604020202020204" pitchFamily="34" charset="0"/>
              </a:rPr>
              <a:t>Q: Is email connection-oriented or connectionless? </a:t>
            </a:r>
          </a:p>
        </p:txBody>
      </p:sp>
      <p:sp>
        <p:nvSpPr>
          <p:cNvPr id="2" name="Date Placeholder 1"/>
          <p:cNvSpPr>
            <a:spLocks noGrp="1"/>
          </p:cNvSpPr>
          <p:nvPr>
            <p:ph type="dt" sz="half" idx="10"/>
          </p:nvPr>
        </p:nvSpPr>
        <p:spPr/>
        <p:txBody>
          <a:bodyPr/>
          <a:lstStyle/>
          <a:p>
            <a:fld id="{49CF3A48-421C-4E6F-A607-CB10E172E6A7}"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55</a:t>
            </a:fld>
            <a:endParaRPr lang="en-US"/>
          </a:p>
        </p:txBody>
      </p:sp>
    </p:spTree>
    <p:extLst>
      <p:ext uri="{BB962C8B-B14F-4D97-AF65-F5344CB8AC3E}">
        <p14:creationId xmlns:p14="http://schemas.microsoft.com/office/powerpoint/2010/main" val="604976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752600" y="68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7  Application</a:t>
            </a:r>
          </a:p>
        </p:txBody>
      </p:sp>
      <p:sp>
        <p:nvSpPr>
          <p:cNvPr id="25603" name="Text Box 3"/>
          <p:cNvSpPr txBox="1">
            <a:spLocks noChangeArrowheads="1"/>
          </p:cNvSpPr>
          <p:nvPr/>
        </p:nvSpPr>
        <p:spPr bwMode="auto">
          <a:xfrm>
            <a:off x="1752600" y="144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6  Presentation</a:t>
            </a:r>
          </a:p>
        </p:txBody>
      </p:sp>
      <p:sp>
        <p:nvSpPr>
          <p:cNvPr id="25604" name="Text Box 4"/>
          <p:cNvSpPr txBox="1">
            <a:spLocks noChangeArrowheads="1"/>
          </p:cNvSpPr>
          <p:nvPr/>
        </p:nvSpPr>
        <p:spPr bwMode="auto">
          <a:xfrm>
            <a:off x="1752600" y="2209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5  Session</a:t>
            </a:r>
          </a:p>
        </p:txBody>
      </p:sp>
      <p:sp>
        <p:nvSpPr>
          <p:cNvPr id="25605" name="Text Box 5"/>
          <p:cNvSpPr txBox="1">
            <a:spLocks noChangeArrowheads="1"/>
          </p:cNvSpPr>
          <p:nvPr/>
        </p:nvSpPr>
        <p:spPr bwMode="auto">
          <a:xfrm>
            <a:off x="1752600" y="2971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25606" name="Text Box 6"/>
          <p:cNvSpPr txBox="1">
            <a:spLocks noChangeArrowheads="1"/>
          </p:cNvSpPr>
          <p:nvPr/>
        </p:nvSpPr>
        <p:spPr bwMode="auto">
          <a:xfrm>
            <a:off x="1752600" y="5257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1  Physical</a:t>
            </a:r>
          </a:p>
        </p:txBody>
      </p:sp>
      <p:sp>
        <p:nvSpPr>
          <p:cNvPr id="25607" name="Text Box 7"/>
          <p:cNvSpPr txBox="1">
            <a:spLocks noChangeArrowheads="1"/>
          </p:cNvSpPr>
          <p:nvPr/>
        </p:nvSpPr>
        <p:spPr bwMode="auto">
          <a:xfrm>
            <a:off x="1752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2  Data Link</a:t>
            </a:r>
          </a:p>
        </p:txBody>
      </p:sp>
      <p:sp>
        <p:nvSpPr>
          <p:cNvPr id="25608" name="Text Box 8"/>
          <p:cNvSpPr txBox="1">
            <a:spLocks noChangeArrowheads="1"/>
          </p:cNvSpPr>
          <p:nvPr/>
        </p:nvSpPr>
        <p:spPr bwMode="auto">
          <a:xfrm>
            <a:off x="1752600" y="3733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25609" name="Text Box 9"/>
          <p:cNvSpPr txBox="1">
            <a:spLocks noChangeArrowheads="1"/>
          </p:cNvSpPr>
          <p:nvPr/>
        </p:nvSpPr>
        <p:spPr bwMode="auto">
          <a:xfrm>
            <a:off x="3810000" y="685801"/>
            <a:ext cx="6400800" cy="4667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9900"/>
                </a:solidFill>
                <a:latin typeface="Arial" panose="020B0604020202020204" pitchFamily="34" charset="0"/>
              </a:rPr>
              <a:t>SERVICES</a:t>
            </a:r>
          </a:p>
        </p:txBody>
      </p:sp>
      <p:sp>
        <p:nvSpPr>
          <p:cNvPr id="25610" name="Text Box 10"/>
          <p:cNvSpPr txBox="1">
            <a:spLocks noChangeArrowheads="1"/>
          </p:cNvSpPr>
          <p:nvPr/>
        </p:nvSpPr>
        <p:spPr bwMode="auto">
          <a:xfrm>
            <a:off x="3810000" y="1295401"/>
            <a:ext cx="640080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800" b="1" dirty="0">
              <a:solidFill>
                <a:srgbClr val="FF9900"/>
              </a:solidFill>
              <a:latin typeface="Arial" panose="020B0604020202020204" pitchFamily="34" charset="0"/>
            </a:endParaRPr>
          </a:p>
          <a:p>
            <a:r>
              <a:rPr lang="en-US" altLang="en-US" sz="2000" b="1" dirty="0">
                <a:solidFill>
                  <a:schemeClr val="accent2"/>
                </a:solidFill>
                <a:latin typeface="Arial" panose="020B0604020202020204" pitchFamily="34" charset="0"/>
              </a:rPr>
              <a:t>3.  Service Primitives</a:t>
            </a:r>
          </a:p>
          <a:p>
            <a:endParaRPr lang="en-US" altLang="en-US" sz="800" b="1" dirty="0">
              <a:solidFill>
                <a:schemeClr val="accent2"/>
              </a:solidFill>
              <a:latin typeface="Arial" panose="020B0604020202020204" pitchFamily="34" charset="0"/>
            </a:endParaRPr>
          </a:p>
          <a:p>
            <a:pPr lvl="1"/>
            <a:r>
              <a:rPr lang="en-US" altLang="en-US" sz="2000" i="1" dirty="0">
                <a:solidFill>
                  <a:schemeClr val="accent2"/>
                </a:solidFill>
                <a:latin typeface="Arial" panose="020B0604020202020204" pitchFamily="34" charset="0"/>
              </a:rPr>
              <a:t>Request</a:t>
            </a:r>
            <a:r>
              <a:rPr lang="en-US" altLang="en-US" sz="2000" i="1" dirty="0">
                <a:latin typeface="Arial" panose="020B0604020202020204" pitchFamily="34" charset="0"/>
              </a:rPr>
              <a:t> </a:t>
            </a:r>
            <a:r>
              <a:rPr lang="en-US" altLang="en-US" sz="2000" dirty="0">
                <a:latin typeface="Arial" panose="020B0604020202020204" pitchFamily="34" charset="0"/>
              </a:rPr>
              <a:t>– entity wants the service to do some work</a:t>
            </a:r>
          </a:p>
          <a:p>
            <a:pPr lvl="1"/>
            <a:endParaRPr lang="en-US" altLang="en-US" sz="800" dirty="0">
              <a:latin typeface="Arial" panose="020B0604020202020204" pitchFamily="34" charset="0"/>
            </a:endParaRPr>
          </a:p>
          <a:p>
            <a:pPr lvl="1"/>
            <a:r>
              <a:rPr lang="en-US" altLang="en-US" sz="2000" i="1" dirty="0">
                <a:solidFill>
                  <a:schemeClr val="accent2"/>
                </a:solidFill>
                <a:latin typeface="Arial" panose="020B0604020202020204" pitchFamily="34" charset="0"/>
              </a:rPr>
              <a:t>Indicate</a:t>
            </a:r>
            <a:r>
              <a:rPr lang="en-US" altLang="en-US" sz="2000" dirty="0">
                <a:latin typeface="Arial" panose="020B0604020202020204" pitchFamily="34" charset="0"/>
              </a:rPr>
              <a:t> – entity is to be informed about an event</a:t>
            </a:r>
          </a:p>
          <a:p>
            <a:pPr lvl="1"/>
            <a:endParaRPr lang="en-US" altLang="en-US" sz="800" dirty="0">
              <a:latin typeface="Arial" panose="020B0604020202020204" pitchFamily="34" charset="0"/>
            </a:endParaRPr>
          </a:p>
          <a:p>
            <a:pPr lvl="1"/>
            <a:r>
              <a:rPr lang="en-US" altLang="en-US" sz="2000" i="1" dirty="0">
                <a:solidFill>
                  <a:schemeClr val="accent2"/>
                </a:solidFill>
                <a:latin typeface="Arial" panose="020B0604020202020204" pitchFamily="34" charset="0"/>
              </a:rPr>
              <a:t>Response</a:t>
            </a:r>
            <a:r>
              <a:rPr lang="en-US" altLang="en-US" sz="2000" dirty="0">
                <a:latin typeface="Arial" panose="020B0604020202020204" pitchFamily="34" charset="0"/>
              </a:rPr>
              <a:t> – entity responds to an event</a:t>
            </a:r>
          </a:p>
          <a:p>
            <a:pPr lvl="1"/>
            <a:endParaRPr lang="en-US" altLang="en-US" sz="800" dirty="0">
              <a:latin typeface="Arial" panose="020B0604020202020204" pitchFamily="34" charset="0"/>
            </a:endParaRPr>
          </a:p>
          <a:p>
            <a:pPr lvl="1"/>
            <a:r>
              <a:rPr lang="en-US" altLang="en-US" sz="2000" i="1" dirty="0">
                <a:solidFill>
                  <a:schemeClr val="accent2"/>
                </a:solidFill>
                <a:latin typeface="Arial" panose="020B0604020202020204" pitchFamily="34" charset="0"/>
              </a:rPr>
              <a:t>Confirm</a:t>
            </a:r>
            <a:r>
              <a:rPr lang="en-US" altLang="en-US" sz="2000" dirty="0">
                <a:latin typeface="Arial" panose="020B0604020202020204" pitchFamily="34" charset="0"/>
              </a:rPr>
              <a:t> – entity is to be informed about its request</a:t>
            </a:r>
          </a:p>
          <a:p>
            <a:endParaRPr lang="en-US" altLang="en-US" sz="2000" dirty="0">
              <a:latin typeface="Arial" panose="020B0604020202020204" pitchFamily="34" charset="0"/>
            </a:endParaRPr>
          </a:p>
          <a:p>
            <a:r>
              <a:rPr lang="en-US" altLang="en-US" sz="2000" dirty="0">
                <a:latin typeface="Arial" panose="020B0604020202020204" pitchFamily="34" charset="0"/>
              </a:rPr>
              <a:t>     Sending Computer            Receiving Computer</a:t>
            </a:r>
          </a:p>
          <a:p>
            <a:endParaRPr lang="en-US" altLang="en-US" sz="2000" dirty="0">
              <a:latin typeface="Arial" panose="020B0604020202020204" pitchFamily="34" charset="0"/>
            </a:endParaRPr>
          </a:p>
          <a:p>
            <a:endParaRPr lang="en-US" altLang="en-US" sz="2000" dirty="0">
              <a:latin typeface="Arial" panose="020B0604020202020204" pitchFamily="34" charset="0"/>
            </a:endParaRPr>
          </a:p>
        </p:txBody>
      </p:sp>
      <p:sp>
        <p:nvSpPr>
          <p:cNvPr id="25611" name="Text Box 11"/>
          <p:cNvSpPr txBox="1">
            <a:spLocks noChangeArrowheads="1"/>
          </p:cNvSpPr>
          <p:nvPr/>
        </p:nvSpPr>
        <p:spPr bwMode="auto">
          <a:xfrm>
            <a:off x="4419600" y="57150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25613" name="Line 13"/>
          <p:cNvSpPr>
            <a:spLocks noChangeShapeType="1"/>
          </p:cNvSpPr>
          <p:nvPr/>
        </p:nvSpPr>
        <p:spPr bwMode="auto">
          <a:xfrm>
            <a:off x="5029200" y="5105400"/>
            <a:ext cx="0" cy="6096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Text Box 14"/>
          <p:cNvSpPr txBox="1">
            <a:spLocks noChangeArrowheads="1"/>
          </p:cNvSpPr>
          <p:nvPr/>
        </p:nvSpPr>
        <p:spPr bwMode="auto">
          <a:xfrm>
            <a:off x="3962401" y="5257800"/>
            <a:ext cx="1089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latin typeface="Arial" panose="020B0604020202020204" pitchFamily="34" charset="0"/>
              </a:rPr>
              <a:t>1. request</a:t>
            </a:r>
          </a:p>
        </p:txBody>
      </p:sp>
      <p:sp>
        <p:nvSpPr>
          <p:cNvPr id="25615" name="Text Box 15"/>
          <p:cNvSpPr txBox="1">
            <a:spLocks noChangeArrowheads="1"/>
          </p:cNvSpPr>
          <p:nvPr/>
        </p:nvSpPr>
        <p:spPr bwMode="auto">
          <a:xfrm>
            <a:off x="7543800" y="57150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3  Network</a:t>
            </a:r>
          </a:p>
        </p:txBody>
      </p:sp>
      <p:sp>
        <p:nvSpPr>
          <p:cNvPr id="25617" name="Line 17"/>
          <p:cNvSpPr>
            <a:spLocks noChangeShapeType="1"/>
          </p:cNvSpPr>
          <p:nvPr/>
        </p:nvSpPr>
        <p:spPr bwMode="auto">
          <a:xfrm flipV="1">
            <a:off x="8229600" y="5105400"/>
            <a:ext cx="0" cy="609600"/>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9" name="Text Box 19"/>
          <p:cNvSpPr txBox="1">
            <a:spLocks noChangeArrowheads="1"/>
          </p:cNvSpPr>
          <p:nvPr/>
        </p:nvSpPr>
        <p:spPr bwMode="auto">
          <a:xfrm>
            <a:off x="7086601" y="5257800"/>
            <a:ext cx="1109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FF9900"/>
                </a:solidFill>
                <a:latin typeface="Arial" panose="020B0604020202020204" pitchFamily="34" charset="0"/>
              </a:rPr>
              <a:t>2. indicate</a:t>
            </a:r>
          </a:p>
        </p:txBody>
      </p:sp>
      <p:sp>
        <p:nvSpPr>
          <p:cNvPr id="25620" name="Line 20"/>
          <p:cNvSpPr>
            <a:spLocks noChangeShapeType="1"/>
          </p:cNvSpPr>
          <p:nvPr/>
        </p:nvSpPr>
        <p:spPr bwMode="auto">
          <a:xfrm>
            <a:off x="8610600" y="5105400"/>
            <a:ext cx="0" cy="609600"/>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Text Box 21"/>
          <p:cNvSpPr txBox="1">
            <a:spLocks noChangeArrowheads="1"/>
          </p:cNvSpPr>
          <p:nvPr/>
        </p:nvSpPr>
        <p:spPr bwMode="auto">
          <a:xfrm>
            <a:off x="8686800" y="5257800"/>
            <a:ext cx="1246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FF9900"/>
                </a:solidFill>
                <a:latin typeface="Arial" panose="020B0604020202020204" pitchFamily="34" charset="0"/>
              </a:rPr>
              <a:t>3. response</a:t>
            </a:r>
          </a:p>
        </p:txBody>
      </p:sp>
      <p:sp>
        <p:nvSpPr>
          <p:cNvPr id="25622" name="Line 22"/>
          <p:cNvSpPr>
            <a:spLocks noChangeShapeType="1"/>
          </p:cNvSpPr>
          <p:nvPr/>
        </p:nvSpPr>
        <p:spPr bwMode="auto">
          <a:xfrm flipV="1">
            <a:off x="5410200" y="5105400"/>
            <a:ext cx="0" cy="6096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Text Box 23"/>
          <p:cNvSpPr txBox="1">
            <a:spLocks noChangeArrowheads="1"/>
          </p:cNvSpPr>
          <p:nvPr/>
        </p:nvSpPr>
        <p:spPr bwMode="auto">
          <a:xfrm>
            <a:off x="5562601" y="5257800"/>
            <a:ext cx="1077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latin typeface="Arial" panose="020B0604020202020204" pitchFamily="34" charset="0"/>
              </a:rPr>
              <a:t>4. confirm</a:t>
            </a:r>
          </a:p>
        </p:txBody>
      </p:sp>
      <p:sp>
        <p:nvSpPr>
          <p:cNvPr id="25624" name="Text Box 24"/>
          <p:cNvSpPr txBox="1">
            <a:spLocks noChangeArrowheads="1"/>
          </p:cNvSpPr>
          <p:nvPr/>
        </p:nvSpPr>
        <p:spPr bwMode="auto">
          <a:xfrm>
            <a:off x="44196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25625" name="Text Box 25"/>
          <p:cNvSpPr txBox="1">
            <a:spLocks noChangeArrowheads="1"/>
          </p:cNvSpPr>
          <p:nvPr/>
        </p:nvSpPr>
        <p:spPr bwMode="auto">
          <a:xfrm>
            <a:off x="7543800" y="4495801"/>
            <a:ext cx="1752600" cy="5873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2000">
                <a:solidFill>
                  <a:schemeClr val="folHlink"/>
                </a:solidFill>
              </a:rPr>
              <a:t>4  Transport</a:t>
            </a:r>
          </a:p>
        </p:txBody>
      </p:sp>
      <p:sp>
        <p:nvSpPr>
          <p:cNvPr id="2" name="Date Placeholder 1"/>
          <p:cNvSpPr>
            <a:spLocks noGrp="1"/>
          </p:cNvSpPr>
          <p:nvPr>
            <p:ph type="dt" sz="half" idx="10"/>
          </p:nvPr>
        </p:nvSpPr>
        <p:spPr/>
        <p:txBody>
          <a:bodyPr/>
          <a:lstStyle/>
          <a:p>
            <a:fld id="{B6452607-845D-46AE-B440-ED2E1DBC8D7A}" type="datetime1">
              <a:rPr lang="en-US" smtClean="0"/>
              <a:t>7/31/2024</a:t>
            </a:fld>
            <a:endParaRPr lang="en-US"/>
          </a:p>
        </p:txBody>
      </p:sp>
      <p:sp>
        <p:nvSpPr>
          <p:cNvPr id="4" name="Slide Number Placeholder 3"/>
          <p:cNvSpPr>
            <a:spLocks noGrp="1"/>
          </p:cNvSpPr>
          <p:nvPr>
            <p:ph type="sldNum" sz="quarter" idx="12"/>
          </p:nvPr>
        </p:nvSpPr>
        <p:spPr/>
        <p:txBody>
          <a:bodyPr/>
          <a:lstStyle/>
          <a:p>
            <a:fld id="{D8D3D6AC-B7BE-4494-8FAB-4CDD0FE9DB2B}" type="slidenum">
              <a:rPr lang="en-US" smtClean="0"/>
              <a:t>56</a:t>
            </a:fld>
            <a:endParaRPr lang="en-US"/>
          </a:p>
        </p:txBody>
      </p:sp>
    </p:spTree>
    <p:extLst>
      <p:ext uri="{BB962C8B-B14F-4D97-AF65-F5344CB8AC3E}">
        <p14:creationId xmlns:p14="http://schemas.microsoft.com/office/powerpoint/2010/main" val="2368619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14"/>
                                        </p:tgtEl>
                                        <p:attrNameLst>
                                          <p:attrName>style.visibility</p:attrName>
                                        </p:attrNameLst>
                                      </p:cBhvr>
                                      <p:to>
                                        <p:strVal val="visible"/>
                                      </p:to>
                                    </p:set>
                                    <p:anim calcmode="lin" valueType="num">
                                      <p:cBhvr additive="base">
                                        <p:cTn id="7" dur="500" fill="hold"/>
                                        <p:tgtEl>
                                          <p:spTgt spid="25614"/>
                                        </p:tgtEl>
                                        <p:attrNameLst>
                                          <p:attrName>ppt_x</p:attrName>
                                        </p:attrNameLst>
                                      </p:cBhvr>
                                      <p:tavLst>
                                        <p:tav tm="0">
                                          <p:val>
                                            <p:strVal val="0-#ppt_w/2"/>
                                          </p:val>
                                        </p:tav>
                                        <p:tav tm="100000">
                                          <p:val>
                                            <p:strVal val="#ppt_x"/>
                                          </p:val>
                                        </p:tav>
                                      </p:tavLst>
                                    </p:anim>
                                    <p:anim calcmode="lin" valueType="num">
                                      <p:cBhvr additive="base">
                                        <p:cTn id="8" dur="500" fill="hold"/>
                                        <p:tgtEl>
                                          <p:spTgt spid="256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13"/>
                                        </p:tgtEl>
                                        <p:attrNameLst>
                                          <p:attrName>style.visibility</p:attrName>
                                        </p:attrNameLst>
                                      </p:cBhvr>
                                      <p:to>
                                        <p:strVal val="visible"/>
                                      </p:to>
                                    </p:set>
                                    <p:anim calcmode="lin" valueType="num">
                                      <p:cBhvr additive="base">
                                        <p:cTn id="13" dur="500" fill="hold"/>
                                        <p:tgtEl>
                                          <p:spTgt spid="25613"/>
                                        </p:tgtEl>
                                        <p:attrNameLst>
                                          <p:attrName>ppt_x</p:attrName>
                                        </p:attrNameLst>
                                      </p:cBhvr>
                                      <p:tavLst>
                                        <p:tav tm="0">
                                          <p:val>
                                            <p:strVal val="0-#ppt_w/2"/>
                                          </p:val>
                                        </p:tav>
                                        <p:tav tm="100000">
                                          <p:val>
                                            <p:strVal val="#ppt_x"/>
                                          </p:val>
                                        </p:tav>
                                      </p:tavLst>
                                    </p:anim>
                                    <p:anim calcmode="lin" valueType="num">
                                      <p:cBhvr additive="base">
                                        <p:cTn id="14" dur="500" fill="hold"/>
                                        <p:tgtEl>
                                          <p:spTgt spid="256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19"/>
                                        </p:tgtEl>
                                        <p:attrNameLst>
                                          <p:attrName>style.visibility</p:attrName>
                                        </p:attrNameLst>
                                      </p:cBhvr>
                                      <p:to>
                                        <p:strVal val="visible"/>
                                      </p:to>
                                    </p:set>
                                    <p:anim calcmode="lin" valueType="num">
                                      <p:cBhvr additive="base">
                                        <p:cTn id="19" dur="500" fill="hold"/>
                                        <p:tgtEl>
                                          <p:spTgt spid="25619"/>
                                        </p:tgtEl>
                                        <p:attrNameLst>
                                          <p:attrName>ppt_x</p:attrName>
                                        </p:attrNameLst>
                                      </p:cBhvr>
                                      <p:tavLst>
                                        <p:tav tm="0">
                                          <p:val>
                                            <p:strVal val="0-#ppt_w/2"/>
                                          </p:val>
                                        </p:tav>
                                        <p:tav tm="100000">
                                          <p:val>
                                            <p:strVal val="#ppt_x"/>
                                          </p:val>
                                        </p:tav>
                                      </p:tavLst>
                                    </p:anim>
                                    <p:anim calcmode="lin" valueType="num">
                                      <p:cBhvr additive="base">
                                        <p:cTn id="20" dur="500" fill="hold"/>
                                        <p:tgtEl>
                                          <p:spTgt spid="256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617"/>
                                        </p:tgtEl>
                                        <p:attrNameLst>
                                          <p:attrName>style.visibility</p:attrName>
                                        </p:attrNameLst>
                                      </p:cBhvr>
                                      <p:to>
                                        <p:strVal val="visible"/>
                                      </p:to>
                                    </p:set>
                                    <p:anim calcmode="lin" valueType="num">
                                      <p:cBhvr additive="base">
                                        <p:cTn id="25" dur="500" fill="hold"/>
                                        <p:tgtEl>
                                          <p:spTgt spid="25617"/>
                                        </p:tgtEl>
                                        <p:attrNameLst>
                                          <p:attrName>ppt_x</p:attrName>
                                        </p:attrNameLst>
                                      </p:cBhvr>
                                      <p:tavLst>
                                        <p:tav tm="0">
                                          <p:val>
                                            <p:strVal val="0-#ppt_w/2"/>
                                          </p:val>
                                        </p:tav>
                                        <p:tav tm="100000">
                                          <p:val>
                                            <p:strVal val="#ppt_x"/>
                                          </p:val>
                                        </p:tav>
                                      </p:tavLst>
                                    </p:anim>
                                    <p:anim calcmode="lin" valueType="num">
                                      <p:cBhvr additive="base">
                                        <p:cTn id="26"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21"/>
                                        </p:tgtEl>
                                        <p:attrNameLst>
                                          <p:attrName>style.visibility</p:attrName>
                                        </p:attrNameLst>
                                      </p:cBhvr>
                                      <p:to>
                                        <p:strVal val="visible"/>
                                      </p:to>
                                    </p:set>
                                    <p:anim calcmode="lin" valueType="num">
                                      <p:cBhvr additive="base">
                                        <p:cTn id="31" dur="500" fill="hold"/>
                                        <p:tgtEl>
                                          <p:spTgt spid="25621"/>
                                        </p:tgtEl>
                                        <p:attrNameLst>
                                          <p:attrName>ppt_x</p:attrName>
                                        </p:attrNameLst>
                                      </p:cBhvr>
                                      <p:tavLst>
                                        <p:tav tm="0">
                                          <p:val>
                                            <p:strVal val="0-#ppt_w/2"/>
                                          </p:val>
                                        </p:tav>
                                        <p:tav tm="100000">
                                          <p:val>
                                            <p:strVal val="#ppt_x"/>
                                          </p:val>
                                        </p:tav>
                                      </p:tavLst>
                                    </p:anim>
                                    <p:anim calcmode="lin" valueType="num">
                                      <p:cBhvr additive="base">
                                        <p:cTn id="32" dur="500" fill="hold"/>
                                        <p:tgtEl>
                                          <p:spTgt spid="256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5620"/>
                                        </p:tgtEl>
                                        <p:attrNameLst>
                                          <p:attrName>style.visibility</p:attrName>
                                        </p:attrNameLst>
                                      </p:cBhvr>
                                      <p:to>
                                        <p:strVal val="visible"/>
                                      </p:to>
                                    </p:set>
                                    <p:anim calcmode="lin" valueType="num">
                                      <p:cBhvr additive="base">
                                        <p:cTn id="37" dur="500" fill="hold"/>
                                        <p:tgtEl>
                                          <p:spTgt spid="25620"/>
                                        </p:tgtEl>
                                        <p:attrNameLst>
                                          <p:attrName>ppt_x</p:attrName>
                                        </p:attrNameLst>
                                      </p:cBhvr>
                                      <p:tavLst>
                                        <p:tav tm="0">
                                          <p:val>
                                            <p:strVal val="0-#ppt_w/2"/>
                                          </p:val>
                                        </p:tav>
                                        <p:tav tm="100000">
                                          <p:val>
                                            <p:strVal val="#ppt_x"/>
                                          </p:val>
                                        </p:tav>
                                      </p:tavLst>
                                    </p:anim>
                                    <p:anim calcmode="lin" valueType="num">
                                      <p:cBhvr additive="base">
                                        <p:cTn id="38" dur="500" fill="hold"/>
                                        <p:tgtEl>
                                          <p:spTgt spid="2562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23"/>
                                        </p:tgtEl>
                                        <p:attrNameLst>
                                          <p:attrName>style.visibility</p:attrName>
                                        </p:attrNameLst>
                                      </p:cBhvr>
                                      <p:to>
                                        <p:strVal val="visible"/>
                                      </p:to>
                                    </p:set>
                                    <p:anim calcmode="lin" valueType="num">
                                      <p:cBhvr additive="base">
                                        <p:cTn id="43" dur="500" fill="hold"/>
                                        <p:tgtEl>
                                          <p:spTgt spid="25623"/>
                                        </p:tgtEl>
                                        <p:attrNameLst>
                                          <p:attrName>ppt_x</p:attrName>
                                        </p:attrNameLst>
                                      </p:cBhvr>
                                      <p:tavLst>
                                        <p:tav tm="0">
                                          <p:val>
                                            <p:strVal val="0-#ppt_w/2"/>
                                          </p:val>
                                        </p:tav>
                                        <p:tav tm="100000">
                                          <p:val>
                                            <p:strVal val="#ppt_x"/>
                                          </p:val>
                                        </p:tav>
                                      </p:tavLst>
                                    </p:anim>
                                    <p:anim calcmode="lin" valueType="num">
                                      <p:cBhvr additive="base">
                                        <p:cTn id="44" dur="500" fill="hold"/>
                                        <p:tgtEl>
                                          <p:spTgt spid="2562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5622"/>
                                        </p:tgtEl>
                                        <p:attrNameLst>
                                          <p:attrName>style.visibility</p:attrName>
                                        </p:attrNameLst>
                                      </p:cBhvr>
                                      <p:to>
                                        <p:strVal val="visible"/>
                                      </p:to>
                                    </p:set>
                                    <p:anim calcmode="lin" valueType="num">
                                      <p:cBhvr additive="base">
                                        <p:cTn id="49" dur="500" fill="hold"/>
                                        <p:tgtEl>
                                          <p:spTgt spid="25622"/>
                                        </p:tgtEl>
                                        <p:attrNameLst>
                                          <p:attrName>ppt_x</p:attrName>
                                        </p:attrNameLst>
                                      </p:cBhvr>
                                      <p:tavLst>
                                        <p:tav tm="0">
                                          <p:val>
                                            <p:strVal val="0-#ppt_w/2"/>
                                          </p:val>
                                        </p:tav>
                                        <p:tav tm="100000">
                                          <p:val>
                                            <p:strVal val="#ppt_x"/>
                                          </p:val>
                                        </p:tav>
                                      </p:tavLst>
                                    </p:anim>
                                    <p:anim calcmode="lin" valueType="num">
                                      <p:cBhvr additive="base">
                                        <p:cTn id="50" dur="500" fill="hold"/>
                                        <p:tgtEl>
                                          <p:spTgt spid="256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autoUpdateAnimBg="0"/>
      <p:bldP spid="25619" grpId="0" autoUpdateAnimBg="0"/>
      <p:bldP spid="25621" grpId="0" autoUpdateAnimBg="0"/>
      <p:bldP spid="2562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DB6F75-9FF1-4407-BA7F-78E26F371A49}"/>
              </a:ext>
            </a:extLst>
          </p:cNvPr>
          <p:cNvSpPr>
            <a:spLocks noGrp="1"/>
          </p:cNvSpPr>
          <p:nvPr>
            <p:ph type="title"/>
          </p:nvPr>
        </p:nvSpPr>
        <p:spPr/>
        <p:txBody>
          <a:bodyPr/>
          <a:lstStyle/>
          <a:p>
            <a:r>
              <a:rPr lang="en-US" dirty="0"/>
              <a:t>Networking Using Java</a:t>
            </a:r>
            <a:endParaRPr lang="en-IN" dirty="0"/>
          </a:p>
        </p:txBody>
      </p:sp>
      <p:sp>
        <p:nvSpPr>
          <p:cNvPr id="6" name="Content Placeholder 5">
            <a:extLst>
              <a:ext uri="{FF2B5EF4-FFF2-40B4-BE49-F238E27FC236}">
                <a16:creationId xmlns:a16="http://schemas.microsoft.com/office/drawing/2014/main" id="{E015AB46-76B5-446E-BE15-C034FB2D2DD0}"/>
              </a:ext>
            </a:extLst>
          </p:cNvPr>
          <p:cNvSpPr>
            <a:spLocks noGrp="1"/>
          </p:cNvSpPr>
          <p:nvPr>
            <p:ph idx="1"/>
          </p:nvPr>
        </p:nvSpPr>
        <p:spPr>
          <a:xfrm>
            <a:off x="689113" y="1845733"/>
            <a:ext cx="10466567" cy="4329779"/>
          </a:xfrm>
        </p:spPr>
        <p:txBody>
          <a:bodyPr>
            <a:normAutofit/>
          </a:bodyPr>
          <a:lstStyle/>
          <a:p>
            <a:r>
              <a:rPr lang="en-US" b="0" i="0" dirty="0">
                <a:solidFill>
                  <a:srgbClr val="273239"/>
                </a:solidFill>
                <a:effectLst/>
                <a:latin typeface="Nunito" pitchFamily="2" charset="0"/>
              </a:rPr>
              <a:t>When computing devices such as laptops, desktops, servers, smartphones, and tablets and an eternally-expanding arrangement of IoT gadgets such as cameras, door locks, doorbells, refrigerators, audio/visual systems, thermostats, and various sensors are sharing information and data with each other is known as networking</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In simple words, the term network programming or networking associates with writing programs that can be executed over various computer devices, in which all the devices are connected to each other to share resources using a network. </a:t>
            </a:r>
          </a:p>
          <a:p>
            <a:r>
              <a:rPr lang="en-US" b="0" i="0" dirty="0">
                <a:solidFill>
                  <a:srgbClr val="273239"/>
                </a:solidFill>
                <a:effectLst/>
                <a:latin typeface="Nunito" pitchFamily="2" charset="0"/>
              </a:rPr>
              <a:t>All the Java program communications over the network are done at the _________ layer. </a:t>
            </a:r>
          </a:p>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java.net </a:t>
            </a:r>
            <a:r>
              <a:rPr lang="en-US" b="0" i="0" dirty="0">
                <a:solidFill>
                  <a:srgbClr val="273239"/>
                </a:solidFill>
                <a:effectLst/>
                <a:latin typeface="Nunito" pitchFamily="2" charset="0"/>
              </a:rPr>
              <a:t>package of the J2SE APIs comprises various classes and interfaces that execute the low-level communication features, enabling the user to formulate programs that focus on resolving the problem</a:t>
            </a:r>
            <a:endParaRPr lang="en-IN" dirty="0"/>
          </a:p>
        </p:txBody>
      </p:sp>
      <p:sp>
        <p:nvSpPr>
          <p:cNvPr id="2" name="Date Placeholder 1">
            <a:extLst>
              <a:ext uri="{FF2B5EF4-FFF2-40B4-BE49-F238E27FC236}">
                <a16:creationId xmlns:a16="http://schemas.microsoft.com/office/drawing/2014/main" id="{47A531F3-FC92-44E2-9D16-6D7587A42378}"/>
              </a:ext>
            </a:extLst>
          </p:cNvPr>
          <p:cNvSpPr>
            <a:spLocks noGrp="1"/>
          </p:cNvSpPr>
          <p:nvPr>
            <p:ph type="dt" sz="half" idx="10"/>
          </p:nvPr>
        </p:nvSpPr>
        <p:spPr/>
        <p:txBody>
          <a:bodyPr/>
          <a:lstStyle/>
          <a:p>
            <a:fld id="{3D743C01-C385-4175-9B90-630045512504}" type="datetime1">
              <a:rPr lang="en-US" smtClean="0"/>
              <a:t>7/31/2024</a:t>
            </a:fld>
            <a:endParaRPr lang="en-US"/>
          </a:p>
        </p:txBody>
      </p:sp>
      <p:sp>
        <p:nvSpPr>
          <p:cNvPr id="4" name="Slide Number Placeholder 3">
            <a:extLst>
              <a:ext uri="{FF2B5EF4-FFF2-40B4-BE49-F238E27FC236}">
                <a16:creationId xmlns:a16="http://schemas.microsoft.com/office/drawing/2014/main" id="{17F64004-3E83-4C6E-936B-FF29F418DB13}"/>
              </a:ext>
            </a:extLst>
          </p:cNvPr>
          <p:cNvSpPr>
            <a:spLocks noGrp="1"/>
          </p:cNvSpPr>
          <p:nvPr>
            <p:ph type="sldNum" sz="quarter" idx="12"/>
          </p:nvPr>
        </p:nvSpPr>
        <p:spPr/>
        <p:txBody>
          <a:bodyPr/>
          <a:lstStyle/>
          <a:p>
            <a:fld id="{D8D3D6AC-B7BE-4494-8FAB-4CDD0FE9DB2B}" type="slidenum">
              <a:rPr lang="en-US" smtClean="0"/>
              <a:t>57</a:t>
            </a:fld>
            <a:endParaRPr lang="en-US"/>
          </a:p>
        </p:txBody>
      </p:sp>
    </p:spTree>
    <p:extLst>
      <p:ext uri="{BB962C8B-B14F-4D97-AF65-F5344CB8AC3E}">
        <p14:creationId xmlns:p14="http://schemas.microsoft.com/office/powerpoint/2010/main" val="25129953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7822-DC12-426C-BEA6-29D96FE9D742}"/>
              </a:ext>
            </a:extLst>
          </p:cNvPr>
          <p:cNvSpPr>
            <a:spLocks noGrp="1"/>
          </p:cNvSpPr>
          <p:nvPr>
            <p:ph type="title"/>
          </p:nvPr>
        </p:nvSpPr>
        <p:spPr/>
        <p:txBody>
          <a:bodyPr/>
          <a:lstStyle/>
          <a:p>
            <a:r>
              <a:rPr lang="en-US" dirty="0"/>
              <a:t>Java Networking Terminologies</a:t>
            </a:r>
            <a:endParaRPr lang="en-IN" dirty="0"/>
          </a:p>
        </p:txBody>
      </p:sp>
      <p:sp>
        <p:nvSpPr>
          <p:cNvPr id="3" name="Content Placeholder 2">
            <a:extLst>
              <a:ext uri="{FF2B5EF4-FFF2-40B4-BE49-F238E27FC236}">
                <a16:creationId xmlns:a16="http://schemas.microsoft.com/office/drawing/2014/main" id="{32C9976B-2143-4CAA-BC5A-E6875401E3A1}"/>
              </a:ext>
            </a:extLst>
          </p:cNvPr>
          <p:cNvSpPr>
            <a:spLocks noGrp="1"/>
          </p:cNvSpPr>
          <p:nvPr>
            <p:ph idx="1"/>
          </p:nvPr>
        </p:nvSpPr>
        <p:spPr/>
        <p:txBody>
          <a:bodyPr>
            <a:normAutofit lnSpcReduction="10000"/>
          </a:bodyPr>
          <a:lstStyle/>
          <a:p>
            <a:pPr algn="l" fontAlgn="base">
              <a:buFont typeface="+mj-lt"/>
              <a:buAutoNum type="arabicPeriod"/>
            </a:pPr>
            <a:r>
              <a:rPr lang="en-US" b="1" i="0" dirty="0">
                <a:solidFill>
                  <a:srgbClr val="273239"/>
                </a:solidFill>
                <a:effectLst/>
                <a:latin typeface="Nunito" pitchFamily="2" charset="0"/>
              </a:rPr>
              <a:t>IP Address – </a:t>
            </a:r>
            <a:r>
              <a:rPr lang="en-US" b="0" i="0" dirty="0">
                <a:solidFill>
                  <a:srgbClr val="273239"/>
                </a:solidFill>
                <a:effectLst/>
                <a:latin typeface="Nunito" pitchFamily="2" charset="0"/>
              </a:rPr>
              <a:t>An IP address is a unique address that distinguishes a device on the internet or a local network. IP stands for “Internet Protocol.” It comprises a set of rules governing the format of data sent via the internet or local network. IP Address is referred to as a logical address that can be modified. It is composed of octets. The range of each octet varies from 0 to 255.</a:t>
            </a:r>
          </a:p>
          <a:p>
            <a:pPr marL="742950" lvl="1" indent="-285750" algn="l" fontAlgn="base">
              <a:buFont typeface="+mj-lt"/>
              <a:buAutoNum type="arabicPeriod"/>
            </a:pPr>
            <a:r>
              <a:rPr lang="en-US" b="0" i="0" dirty="0">
                <a:solidFill>
                  <a:srgbClr val="273239"/>
                </a:solidFill>
                <a:effectLst/>
                <a:latin typeface="Nunito" pitchFamily="2" charset="0"/>
              </a:rPr>
              <a:t>Range of the IP Address – 0.0.0.0  to  255.255.255.255</a:t>
            </a:r>
          </a:p>
          <a:p>
            <a:pPr marL="742950" lvl="1" indent="-285750" algn="l" fontAlgn="base">
              <a:buFont typeface="+mj-lt"/>
              <a:buAutoNum type="arabicPeriod"/>
            </a:pPr>
            <a:r>
              <a:rPr lang="en-US" b="0" i="0" dirty="0">
                <a:solidFill>
                  <a:srgbClr val="273239"/>
                </a:solidFill>
                <a:effectLst/>
                <a:latin typeface="Nunito" pitchFamily="2" charset="0"/>
              </a:rPr>
              <a:t>For Example – 192.168.0.1</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a:pPr>
            <a:r>
              <a:rPr lang="en-US" b="1" i="0" dirty="0">
                <a:solidFill>
                  <a:srgbClr val="273239"/>
                </a:solidFill>
                <a:effectLst/>
                <a:latin typeface="Nunito" pitchFamily="2" charset="0"/>
              </a:rPr>
              <a:t>Port Number – </a:t>
            </a:r>
            <a:r>
              <a:rPr lang="en-US" b="0" i="0" dirty="0">
                <a:solidFill>
                  <a:srgbClr val="273239"/>
                </a:solidFill>
                <a:effectLst/>
                <a:latin typeface="Nunito" pitchFamily="2" charset="0"/>
              </a:rPr>
              <a:t>A port number is a method to recognize a particular process connecting internet or other network information when it reaches a server. The port number is used to identify different applications uniquely. The port number behaves as a communication endpoint among applications. The port number is correlated with the IP address for transmission and communication among two applications. There are 65,535 port numbers, but not all are used every day.</a:t>
            </a:r>
          </a:p>
        </p:txBody>
      </p:sp>
      <p:sp>
        <p:nvSpPr>
          <p:cNvPr id="4" name="Date Placeholder 3">
            <a:extLst>
              <a:ext uri="{FF2B5EF4-FFF2-40B4-BE49-F238E27FC236}">
                <a16:creationId xmlns:a16="http://schemas.microsoft.com/office/drawing/2014/main" id="{0CFA01E9-FE45-4072-8013-98C4340AB9B9}"/>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B6C76C91-ADA2-4BC7-B433-F743A63B15C3}"/>
              </a:ext>
            </a:extLst>
          </p:cNvPr>
          <p:cNvSpPr>
            <a:spLocks noGrp="1"/>
          </p:cNvSpPr>
          <p:nvPr>
            <p:ph type="sldNum" sz="quarter" idx="12"/>
          </p:nvPr>
        </p:nvSpPr>
        <p:spPr/>
        <p:txBody>
          <a:bodyPr/>
          <a:lstStyle/>
          <a:p>
            <a:fld id="{D8D3D6AC-B7BE-4494-8FAB-4CDD0FE9DB2B}" type="slidenum">
              <a:rPr lang="en-US" smtClean="0"/>
              <a:t>58</a:t>
            </a:fld>
            <a:endParaRPr lang="en-US"/>
          </a:p>
        </p:txBody>
      </p:sp>
    </p:spTree>
    <p:extLst>
      <p:ext uri="{BB962C8B-B14F-4D97-AF65-F5344CB8AC3E}">
        <p14:creationId xmlns:p14="http://schemas.microsoft.com/office/powerpoint/2010/main" val="1756598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F4B1-FEAB-429C-9165-EB5E59A81B50}"/>
              </a:ext>
            </a:extLst>
          </p:cNvPr>
          <p:cNvSpPr>
            <a:spLocks noGrp="1"/>
          </p:cNvSpPr>
          <p:nvPr>
            <p:ph type="title"/>
          </p:nvPr>
        </p:nvSpPr>
        <p:spPr/>
        <p:txBody>
          <a:bodyPr/>
          <a:lstStyle/>
          <a:p>
            <a:r>
              <a:rPr lang="en-US" dirty="0"/>
              <a:t>Java Networking Terminologies</a:t>
            </a:r>
            <a:endParaRPr lang="en-IN" dirty="0"/>
          </a:p>
        </p:txBody>
      </p:sp>
      <p:sp>
        <p:nvSpPr>
          <p:cNvPr id="3" name="Content Placeholder 2">
            <a:extLst>
              <a:ext uri="{FF2B5EF4-FFF2-40B4-BE49-F238E27FC236}">
                <a16:creationId xmlns:a16="http://schemas.microsoft.com/office/drawing/2014/main" id="{AFBAB155-8661-443B-A395-3DAA33C559D1}"/>
              </a:ext>
            </a:extLst>
          </p:cNvPr>
          <p:cNvSpPr>
            <a:spLocks noGrp="1"/>
          </p:cNvSpPr>
          <p:nvPr>
            <p:ph idx="1"/>
          </p:nvPr>
        </p:nvSpPr>
        <p:spPr/>
        <p:txBody>
          <a:bodyPr/>
          <a:lstStyle/>
          <a:p>
            <a:pPr marL="457200" indent="-457200">
              <a:buFont typeface="+mj-lt"/>
              <a:buAutoNum type="arabicPeriod" startAt="3"/>
            </a:pPr>
            <a:r>
              <a:rPr lang="en-US" b="1" i="0" dirty="0">
                <a:solidFill>
                  <a:srgbClr val="273239"/>
                </a:solidFill>
                <a:effectLst/>
                <a:latin typeface="Nunito" pitchFamily="2" charset="0"/>
              </a:rPr>
              <a:t>Protocol – </a:t>
            </a:r>
            <a:r>
              <a:rPr lang="en-US" b="0" i="0" dirty="0">
                <a:solidFill>
                  <a:srgbClr val="273239"/>
                </a:solidFill>
                <a:effectLst/>
                <a:latin typeface="Nunito" pitchFamily="2" charset="0"/>
              </a:rPr>
              <a:t>A network protocol is an organized set of commands that define how data is transmitted between different devices in the same network. Network protocols are the reason through which a user can easily communicate with people all over the world and thus play a critical role in modern digital communications. For Example – TCP, FTP, POP, etc.</a:t>
            </a:r>
          </a:p>
          <a:p>
            <a:pPr marL="457200" indent="-457200">
              <a:buFont typeface="+mj-lt"/>
              <a:buAutoNum type="arabicPeriod" startAt="3"/>
            </a:pPr>
            <a:r>
              <a:rPr lang="en-US" b="1" i="0" dirty="0">
                <a:solidFill>
                  <a:srgbClr val="273239"/>
                </a:solidFill>
                <a:effectLst/>
                <a:latin typeface="Nunito" pitchFamily="2" charset="0"/>
              </a:rPr>
              <a:t>MAC Address – </a:t>
            </a:r>
            <a:r>
              <a:rPr lang="en-US" b="0" i="0" dirty="0">
                <a:solidFill>
                  <a:srgbClr val="273239"/>
                </a:solidFill>
                <a:effectLst/>
                <a:latin typeface="Nunito" pitchFamily="2" charset="0"/>
              </a:rPr>
              <a:t>MAC address stands for Media Access Control address. It is a bizarre identifier that is allocated to a NIC (Network Interface Controller/ Card). It contains a 48 bit or 64-bit address, which is combined with the network adapter. MAC address can be in hexadecimal composition. In simple words, a MAC address is a unique number that is used to track a device in a network.</a:t>
            </a:r>
          </a:p>
          <a:p>
            <a:endParaRPr lang="en-IN" dirty="0"/>
          </a:p>
        </p:txBody>
      </p:sp>
      <p:sp>
        <p:nvSpPr>
          <p:cNvPr id="4" name="Date Placeholder 3">
            <a:extLst>
              <a:ext uri="{FF2B5EF4-FFF2-40B4-BE49-F238E27FC236}">
                <a16:creationId xmlns:a16="http://schemas.microsoft.com/office/drawing/2014/main" id="{68623D14-3418-4F36-B1D7-054AF3171EF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6F54096C-C2EC-4169-B07C-AA9F72A65664}"/>
              </a:ext>
            </a:extLst>
          </p:cNvPr>
          <p:cNvSpPr>
            <a:spLocks noGrp="1"/>
          </p:cNvSpPr>
          <p:nvPr>
            <p:ph type="sldNum" sz="quarter" idx="12"/>
          </p:nvPr>
        </p:nvSpPr>
        <p:spPr/>
        <p:txBody>
          <a:bodyPr/>
          <a:lstStyle/>
          <a:p>
            <a:fld id="{D8D3D6AC-B7BE-4494-8FAB-4CDD0FE9DB2B}" type="slidenum">
              <a:rPr lang="en-US" smtClean="0"/>
              <a:t>59</a:t>
            </a:fld>
            <a:endParaRPr lang="en-US"/>
          </a:p>
        </p:txBody>
      </p:sp>
    </p:spTree>
    <p:extLst>
      <p:ext uri="{BB962C8B-B14F-4D97-AF65-F5344CB8AC3E}">
        <p14:creationId xmlns:p14="http://schemas.microsoft.com/office/powerpoint/2010/main" val="344126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title"/>
          </p:nvPr>
        </p:nvSpPr>
        <p:spPr/>
        <p:txBody>
          <a:bodyPr/>
          <a:lstStyle/>
          <a:p>
            <a:r>
              <a:rPr lang="en-US" altLang="en-US" sz="4000"/>
              <a:t>Classifications of </a:t>
            </a:r>
            <a:br>
              <a:rPr lang="en-US" altLang="en-US" sz="4000"/>
            </a:br>
            <a:r>
              <a:rPr lang="en-US" altLang="en-US" sz="4000"/>
              <a:t>Client/Server Networks</a:t>
            </a:r>
          </a:p>
        </p:txBody>
      </p:sp>
      <p:sp>
        <p:nvSpPr>
          <p:cNvPr id="135171" name="Rectangle 1027"/>
          <p:cNvSpPr>
            <a:spLocks noGrp="1" noChangeArrowheads="1"/>
          </p:cNvSpPr>
          <p:nvPr>
            <p:ph idx="1"/>
          </p:nvPr>
        </p:nvSpPr>
        <p:spPr>
          <a:xfrm>
            <a:off x="1981200" y="1600201"/>
            <a:ext cx="3505200" cy="4525963"/>
          </a:xfrm>
        </p:spPr>
        <p:txBody>
          <a:bodyPr/>
          <a:lstStyle/>
          <a:p>
            <a:pPr>
              <a:lnSpc>
                <a:spcPct val="80000"/>
              </a:lnSpc>
            </a:pPr>
            <a:endParaRPr lang="en-US" altLang="en-US" dirty="0"/>
          </a:p>
          <a:p>
            <a:pPr>
              <a:lnSpc>
                <a:spcPct val="80000"/>
              </a:lnSpc>
            </a:pPr>
            <a:r>
              <a:rPr lang="en-US" altLang="en-US" dirty="0"/>
              <a:t>WAN</a:t>
            </a:r>
          </a:p>
          <a:p>
            <a:pPr lvl="1">
              <a:lnSpc>
                <a:spcPct val="80000"/>
              </a:lnSpc>
            </a:pPr>
            <a:r>
              <a:rPr lang="en-US" altLang="en-US" dirty="0"/>
              <a:t>Wide area network</a:t>
            </a:r>
          </a:p>
          <a:p>
            <a:pPr lvl="1">
              <a:lnSpc>
                <a:spcPct val="80000"/>
              </a:lnSpc>
            </a:pPr>
            <a:r>
              <a:rPr lang="en-US" altLang="en-US" dirty="0"/>
              <a:t>Computers linked over large geographic locations</a:t>
            </a:r>
          </a:p>
          <a:p>
            <a:pPr>
              <a:lnSpc>
                <a:spcPct val="80000"/>
              </a:lnSpc>
            </a:pPr>
            <a:r>
              <a:rPr lang="en-US" altLang="en-US" dirty="0"/>
              <a:t>MAN</a:t>
            </a:r>
          </a:p>
          <a:p>
            <a:pPr lvl="1">
              <a:lnSpc>
                <a:spcPct val="80000"/>
              </a:lnSpc>
            </a:pPr>
            <a:r>
              <a:rPr lang="en-US" altLang="en-US" dirty="0"/>
              <a:t>Metropolitan area network</a:t>
            </a:r>
          </a:p>
          <a:p>
            <a:pPr lvl="1">
              <a:lnSpc>
                <a:spcPct val="80000"/>
              </a:lnSpc>
            </a:pPr>
            <a:r>
              <a:rPr lang="en-US" altLang="en-US" dirty="0"/>
              <a:t>Computers linked together within a city or county</a:t>
            </a:r>
          </a:p>
          <a:p>
            <a:pPr>
              <a:lnSpc>
                <a:spcPct val="80000"/>
              </a:lnSpc>
            </a:pPr>
            <a:endParaRPr lang="en-US" altLang="en-US" dirty="0"/>
          </a:p>
        </p:txBody>
      </p:sp>
      <p:sp>
        <p:nvSpPr>
          <p:cNvPr id="2" name="Date Placeholder 1"/>
          <p:cNvSpPr>
            <a:spLocks noGrp="1"/>
          </p:cNvSpPr>
          <p:nvPr>
            <p:ph type="dt" sz="half" idx="10"/>
          </p:nvPr>
        </p:nvSpPr>
        <p:spPr/>
        <p:txBody>
          <a:bodyPr/>
          <a:lstStyle/>
          <a:p>
            <a:fld id="{A8D6693F-72CD-4C1C-AF1C-03AA803D4CE1}" type="datetime1">
              <a:rPr lang="en-US" smtClean="0"/>
              <a:t>7/31/2024</a:t>
            </a:fld>
            <a:endParaRPr lang="en-US"/>
          </a:p>
        </p:txBody>
      </p:sp>
      <p:sp>
        <p:nvSpPr>
          <p:cNvPr id="7" name="Slide Number Placeholder 5"/>
          <p:cNvSpPr>
            <a:spLocks noGrp="1"/>
          </p:cNvSpPr>
          <p:nvPr>
            <p:ph type="sldNum" sz="quarter" idx="12"/>
          </p:nvPr>
        </p:nvSpPr>
        <p:spPr/>
        <p:txBody>
          <a:bodyPr/>
          <a:lstStyle/>
          <a:p>
            <a:fld id="{91D62D32-96E8-45C9-9E60-360354B43181}" type="slidenum">
              <a:rPr lang="en-US" altLang="en-US"/>
              <a:pPr/>
              <a:t>6</a:t>
            </a:fld>
            <a:endParaRPr lang="en-US" altLang="en-US"/>
          </a:p>
        </p:txBody>
      </p:sp>
      <p:pic>
        <p:nvPicPr>
          <p:cNvPr id="135172" name="Picture 1028" descr="AAFOBFY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6401" y="1981200"/>
            <a:ext cx="4816475" cy="383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591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F4B1-FEAB-429C-9165-EB5E59A81B50}"/>
              </a:ext>
            </a:extLst>
          </p:cNvPr>
          <p:cNvSpPr>
            <a:spLocks noGrp="1"/>
          </p:cNvSpPr>
          <p:nvPr>
            <p:ph type="title"/>
          </p:nvPr>
        </p:nvSpPr>
        <p:spPr/>
        <p:txBody>
          <a:bodyPr/>
          <a:lstStyle/>
          <a:p>
            <a:r>
              <a:rPr lang="en-US" dirty="0"/>
              <a:t>Java Networking Terminologies</a:t>
            </a:r>
            <a:endParaRPr lang="en-IN" dirty="0"/>
          </a:p>
        </p:txBody>
      </p:sp>
      <p:sp>
        <p:nvSpPr>
          <p:cNvPr id="3" name="Content Placeholder 2">
            <a:extLst>
              <a:ext uri="{FF2B5EF4-FFF2-40B4-BE49-F238E27FC236}">
                <a16:creationId xmlns:a16="http://schemas.microsoft.com/office/drawing/2014/main" id="{AFBAB155-8661-443B-A395-3DAA33C559D1}"/>
              </a:ext>
            </a:extLst>
          </p:cNvPr>
          <p:cNvSpPr>
            <a:spLocks noGrp="1"/>
          </p:cNvSpPr>
          <p:nvPr>
            <p:ph idx="1"/>
          </p:nvPr>
        </p:nvSpPr>
        <p:spPr/>
        <p:txBody>
          <a:bodyPr>
            <a:normAutofit fontScale="92500" lnSpcReduction="10000"/>
          </a:bodyPr>
          <a:lstStyle/>
          <a:p>
            <a:pPr marL="457200" indent="-457200" algn="l" fontAlgn="base">
              <a:buFont typeface="+mj-lt"/>
              <a:buAutoNum type="arabicPeriod" startAt="5"/>
            </a:pPr>
            <a:r>
              <a:rPr lang="en-US" b="0" i="0" dirty="0">
                <a:solidFill>
                  <a:srgbClr val="273239"/>
                </a:solidFill>
                <a:effectLst/>
                <a:latin typeface="Nunito" pitchFamily="2" charset="0"/>
              </a:rPr>
              <a:t>A socket is one endpoint of a two-way communication connection between the two applications running on the network. The socket mechanism presents a method of inter-process communication (IPC) by setting named contact points between which the communication occurs. A socket is tied to a port number so that the TCP layer can recognize the application to which the data is intended to be sent.</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5"/>
            </a:pPr>
            <a:r>
              <a:rPr lang="en-US" b="1" i="0" dirty="0">
                <a:solidFill>
                  <a:srgbClr val="273239"/>
                </a:solidFill>
                <a:effectLst/>
                <a:latin typeface="Nunito" pitchFamily="2" charset="0"/>
              </a:rPr>
              <a:t>Connection-oriented and connection-less protocol – </a:t>
            </a:r>
            <a:r>
              <a:rPr lang="en-US" b="0" i="0" dirty="0">
                <a:solidFill>
                  <a:srgbClr val="273239"/>
                </a:solidFill>
                <a:effectLst/>
                <a:latin typeface="Nunito" pitchFamily="2" charset="0"/>
              </a:rPr>
              <a:t>In a connection-oriented service, the user must establish a connection before starting the communication. When the connection is established, the user can send the message or the information, and after this, they can release the connection. However, In connectionless protocol, the data is transported in one route from source to destination without verifying that the destination is still there or not or if it is ready to receive the message. Authentication is not needed in the connectionless protocol.</a:t>
            </a:r>
          </a:p>
          <a:p>
            <a:pPr marL="742950" lvl="1" indent="-285750" algn="l" fontAlgn="base">
              <a:buFont typeface="+mj-lt"/>
              <a:buAutoNum type="arabicPeriod"/>
            </a:pPr>
            <a:r>
              <a:rPr lang="en-US" b="0" i="0" dirty="0">
                <a:solidFill>
                  <a:srgbClr val="273239"/>
                </a:solidFill>
                <a:effectLst/>
                <a:latin typeface="Nunito" pitchFamily="2" charset="0"/>
              </a:rPr>
              <a:t>Example of Connection-oriented Protocol – Transmission Control Protocol (TCP)</a:t>
            </a:r>
          </a:p>
          <a:p>
            <a:pPr marL="742950" lvl="1" indent="-285750" algn="l" fontAlgn="base">
              <a:buFont typeface="+mj-lt"/>
              <a:buAutoNum type="arabicPeriod"/>
            </a:pPr>
            <a:r>
              <a:rPr lang="en-US" b="0" i="0" dirty="0">
                <a:solidFill>
                  <a:srgbClr val="273239"/>
                </a:solidFill>
                <a:effectLst/>
                <a:latin typeface="Nunito" pitchFamily="2" charset="0"/>
              </a:rPr>
              <a:t>Example of Connectionless Protocol – User Datagram Protocol (UDP)</a:t>
            </a:r>
          </a:p>
        </p:txBody>
      </p:sp>
      <p:sp>
        <p:nvSpPr>
          <p:cNvPr id="4" name="Date Placeholder 3">
            <a:extLst>
              <a:ext uri="{FF2B5EF4-FFF2-40B4-BE49-F238E27FC236}">
                <a16:creationId xmlns:a16="http://schemas.microsoft.com/office/drawing/2014/main" id="{68623D14-3418-4F36-B1D7-054AF3171EF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6F54096C-C2EC-4169-B07C-AA9F72A65664}"/>
              </a:ext>
            </a:extLst>
          </p:cNvPr>
          <p:cNvSpPr>
            <a:spLocks noGrp="1"/>
          </p:cNvSpPr>
          <p:nvPr>
            <p:ph type="sldNum" sz="quarter" idx="12"/>
          </p:nvPr>
        </p:nvSpPr>
        <p:spPr/>
        <p:txBody>
          <a:bodyPr/>
          <a:lstStyle/>
          <a:p>
            <a:fld id="{D8D3D6AC-B7BE-4494-8FAB-4CDD0FE9DB2B}" type="slidenum">
              <a:rPr lang="en-US" smtClean="0"/>
              <a:t>60</a:t>
            </a:fld>
            <a:endParaRPr lang="en-US"/>
          </a:p>
        </p:txBody>
      </p:sp>
    </p:spTree>
    <p:extLst>
      <p:ext uri="{BB962C8B-B14F-4D97-AF65-F5344CB8AC3E}">
        <p14:creationId xmlns:p14="http://schemas.microsoft.com/office/powerpoint/2010/main" val="1261067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F4B1-FEAB-429C-9165-EB5E59A81B50}"/>
              </a:ext>
            </a:extLst>
          </p:cNvPr>
          <p:cNvSpPr>
            <a:spLocks noGrp="1"/>
          </p:cNvSpPr>
          <p:nvPr>
            <p:ph type="title"/>
          </p:nvPr>
        </p:nvSpPr>
        <p:spPr/>
        <p:txBody>
          <a:bodyPr/>
          <a:lstStyle/>
          <a:p>
            <a:r>
              <a:rPr lang="en-US" dirty="0"/>
              <a:t>Java Networking Classes</a:t>
            </a:r>
            <a:endParaRPr lang="en-IN" dirty="0"/>
          </a:p>
        </p:txBody>
      </p:sp>
      <p:sp>
        <p:nvSpPr>
          <p:cNvPr id="3" name="Content Placeholder 2">
            <a:extLst>
              <a:ext uri="{FF2B5EF4-FFF2-40B4-BE49-F238E27FC236}">
                <a16:creationId xmlns:a16="http://schemas.microsoft.com/office/drawing/2014/main" id="{AFBAB155-8661-443B-A395-3DAA33C559D1}"/>
              </a:ext>
            </a:extLst>
          </p:cNvPr>
          <p:cNvSpPr>
            <a:spLocks noGrp="1"/>
          </p:cNvSpPr>
          <p:nvPr>
            <p:ph idx="1"/>
          </p:nvPr>
        </p:nvSpPr>
        <p:spPr/>
        <p:txBody>
          <a:bodyPr>
            <a:normAutofit fontScale="85000" lnSpcReduction="10000"/>
          </a:bodyPr>
          <a:lstStyle/>
          <a:p>
            <a:pPr algn="l" fontAlgn="base"/>
            <a:r>
              <a:rPr lang="en-US" b="0" i="0" dirty="0">
                <a:solidFill>
                  <a:srgbClr val="273239"/>
                </a:solidFill>
                <a:effectLst/>
                <a:latin typeface="Nunito" pitchFamily="2" charset="0"/>
              </a:rPr>
              <a:t>The </a:t>
            </a:r>
            <a:r>
              <a:rPr lang="en-US" b="1" i="0" dirty="0">
                <a:solidFill>
                  <a:srgbClr val="273239"/>
                </a:solidFill>
                <a:effectLst/>
                <a:latin typeface="Nunito" pitchFamily="2" charset="0"/>
              </a:rPr>
              <a:t>java.net </a:t>
            </a:r>
            <a:r>
              <a:rPr lang="en-US" b="0" i="0" dirty="0">
                <a:solidFill>
                  <a:srgbClr val="273239"/>
                </a:solidFill>
                <a:effectLst/>
                <a:latin typeface="Nunito" pitchFamily="2" charset="0"/>
              </a:rPr>
              <a:t>package of the Java programming language includes various classes that provide an easy-to-use means to access network resources. The classes covered in the </a:t>
            </a:r>
            <a:r>
              <a:rPr lang="en-US" b="1" i="0" dirty="0">
                <a:solidFill>
                  <a:srgbClr val="273239"/>
                </a:solidFill>
                <a:effectLst/>
                <a:latin typeface="Nunito" pitchFamily="2" charset="0"/>
              </a:rPr>
              <a:t>java.net</a:t>
            </a:r>
            <a:r>
              <a:rPr lang="en-US" b="0" i="0" dirty="0">
                <a:solidFill>
                  <a:srgbClr val="273239"/>
                </a:solidFill>
                <a:effectLst/>
                <a:latin typeface="Nunito" pitchFamily="2" charset="0"/>
              </a:rPr>
              <a:t> package are given as follows –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a:pPr>
            <a:r>
              <a:rPr lang="en-US" b="1" i="0" u="sng" dirty="0" err="1">
                <a:solidFill>
                  <a:srgbClr val="273239"/>
                </a:solidFill>
                <a:effectLst/>
                <a:latin typeface="Nunito" pitchFamily="2" charset="0"/>
                <a:hlinkClick r:id="rId2"/>
              </a:rPr>
              <a:t>CacheRequest</a:t>
            </a:r>
            <a:r>
              <a:rPr lang="en-US" b="1" i="0" u="sng" dirty="0">
                <a:solidFill>
                  <a:srgbClr val="273239"/>
                </a:solidFill>
                <a:effectLst/>
                <a:latin typeface="Nunito" pitchFamily="2" charset="0"/>
                <a:hlinkClick r:id="rId2"/>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CacheRequest</a:t>
            </a:r>
            <a:r>
              <a:rPr lang="en-US" b="0" i="0" dirty="0">
                <a:solidFill>
                  <a:srgbClr val="273239"/>
                </a:solidFill>
                <a:effectLst/>
                <a:latin typeface="Nunito" pitchFamily="2" charset="0"/>
              </a:rPr>
              <a:t> class is used in java whenever there is a need to store resources in </a:t>
            </a:r>
            <a:r>
              <a:rPr lang="en-US" b="0" i="0" dirty="0" err="1">
                <a:solidFill>
                  <a:srgbClr val="273239"/>
                </a:solidFill>
                <a:effectLst/>
                <a:latin typeface="Nunito" pitchFamily="2" charset="0"/>
              </a:rPr>
              <a:t>ResponseCache</a:t>
            </a:r>
            <a:r>
              <a:rPr lang="en-US" b="0" i="0" dirty="0">
                <a:solidFill>
                  <a:srgbClr val="273239"/>
                </a:solidFill>
                <a:effectLst/>
                <a:latin typeface="Nunito" pitchFamily="2" charset="0"/>
              </a:rPr>
              <a:t>. The objects of this class provide an edge for the </a:t>
            </a:r>
            <a:r>
              <a:rPr lang="en-US" b="0" i="0" dirty="0" err="1">
                <a:solidFill>
                  <a:srgbClr val="273239"/>
                </a:solidFill>
                <a:effectLst/>
                <a:latin typeface="Nunito" pitchFamily="2" charset="0"/>
              </a:rPr>
              <a:t>OutputStream</a:t>
            </a:r>
            <a:r>
              <a:rPr lang="en-US" b="0" i="0" dirty="0">
                <a:solidFill>
                  <a:srgbClr val="273239"/>
                </a:solidFill>
                <a:effectLst/>
                <a:latin typeface="Nunito" pitchFamily="2" charset="0"/>
              </a:rPr>
              <a:t> object to store resource data into the cache.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a:pPr>
            <a:r>
              <a:rPr lang="en-US" b="1" i="0" u="sng" dirty="0" err="1">
                <a:solidFill>
                  <a:srgbClr val="273239"/>
                </a:solidFill>
                <a:effectLst/>
                <a:latin typeface="Nunito" pitchFamily="2" charset="0"/>
                <a:hlinkClick r:id="rId3"/>
              </a:rPr>
              <a:t>CookieHandler</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CookieHandler</a:t>
            </a:r>
            <a:r>
              <a:rPr lang="en-US" b="0" i="0" dirty="0">
                <a:solidFill>
                  <a:srgbClr val="273239"/>
                </a:solidFill>
                <a:effectLst/>
                <a:latin typeface="Nunito" pitchFamily="2" charset="0"/>
              </a:rPr>
              <a:t> class is used in Java to implement a callback mechanism for securing up an HTTP state management policy implementation inside the HTTP protocol handler. The HTTP state management mechanism specifies the mechanism of how to make HTTP requests and responses.</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a:pPr>
            <a:r>
              <a:rPr lang="en-US" b="1" i="0" u="sng" dirty="0" err="1">
                <a:solidFill>
                  <a:srgbClr val="273239"/>
                </a:solidFill>
                <a:effectLst/>
                <a:latin typeface="Nunito" pitchFamily="2" charset="0"/>
                <a:hlinkClick r:id="rId4"/>
              </a:rPr>
              <a:t>CookieManager</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 The </a:t>
            </a:r>
            <a:r>
              <a:rPr lang="en-US" b="0" i="0" dirty="0" err="1">
                <a:solidFill>
                  <a:srgbClr val="273239"/>
                </a:solidFill>
                <a:effectLst/>
                <a:latin typeface="Nunito" pitchFamily="2" charset="0"/>
              </a:rPr>
              <a:t>CookieManager</a:t>
            </a:r>
            <a:r>
              <a:rPr lang="en-US" b="0" i="0" dirty="0">
                <a:solidFill>
                  <a:srgbClr val="273239"/>
                </a:solidFill>
                <a:effectLst/>
                <a:latin typeface="Nunito" pitchFamily="2" charset="0"/>
              </a:rPr>
              <a:t> class is used to provide a precise implementation of </a:t>
            </a:r>
            <a:r>
              <a:rPr lang="en-US" b="0" i="0" dirty="0" err="1">
                <a:solidFill>
                  <a:srgbClr val="273239"/>
                </a:solidFill>
                <a:effectLst/>
                <a:latin typeface="Nunito" pitchFamily="2" charset="0"/>
              </a:rPr>
              <a:t>CookieHandler</a:t>
            </a:r>
            <a:r>
              <a:rPr lang="en-US" b="0" i="0" dirty="0">
                <a:solidFill>
                  <a:srgbClr val="273239"/>
                </a:solidFill>
                <a:effectLst/>
                <a:latin typeface="Nunito" pitchFamily="2" charset="0"/>
              </a:rPr>
              <a:t>. This class separates the storage of cookies from the policy surrounding accepting and rejecting cookies. A </a:t>
            </a:r>
            <a:r>
              <a:rPr lang="en-US" b="0" i="0" dirty="0" err="1">
                <a:solidFill>
                  <a:srgbClr val="273239"/>
                </a:solidFill>
                <a:effectLst/>
                <a:latin typeface="Nunito" pitchFamily="2" charset="0"/>
              </a:rPr>
              <a:t>CookieManager</a:t>
            </a:r>
            <a:r>
              <a:rPr lang="en-US" b="0" i="0" dirty="0">
                <a:solidFill>
                  <a:srgbClr val="273239"/>
                </a:solidFill>
                <a:effectLst/>
                <a:latin typeface="Nunito" pitchFamily="2" charset="0"/>
              </a:rPr>
              <a:t> comprises a </a:t>
            </a:r>
            <a:r>
              <a:rPr lang="en-US" b="0" i="0" dirty="0" err="1">
                <a:solidFill>
                  <a:srgbClr val="273239"/>
                </a:solidFill>
                <a:effectLst/>
                <a:latin typeface="Nunito" pitchFamily="2" charset="0"/>
              </a:rPr>
              <a:t>CookieStore</a:t>
            </a:r>
            <a:r>
              <a:rPr lang="en-US" b="0" i="0" dirty="0">
                <a:solidFill>
                  <a:srgbClr val="273239"/>
                </a:solidFill>
                <a:effectLst/>
                <a:latin typeface="Nunito" pitchFamily="2" charset="0"/>
              </a:rPr>
              <a:t> and a </a:t>
            </a:r>
            <a:r>
              <a:rPr lang="en-US" b="0" i="0" dirty="0" err="1">
                <a:solidFill>
                  <a:srgbClr val="273239"/>
                </a:solidFill>
                <a:effectLst/>
                <a:latin typeface="Nunito" pitchFamily="2" charset="0"/>
              </a:rPr>
              <a:t>CookiePolicy</a:t>
            </a:r>
            <a:r>
              <a:rPr lang="en-US" b="0" i="0" dirty="0">
                <a:solidFill>
                  <a:srgbClr val="273239"/>
                </a:solidFill>
                <a:effectLst/>
                <a:latin typeface="Nunito" pitchFamily="2" charset="0"/>
              </a:rPr>
              <a:t>. </a:t>
            </a:r>
          </a:p>
        </p:txBody>
      </p:sp>
      <p:sp>
        <p:nvSpPr>
          <p:cNvPr id="4" name="Date Placeholder 3">
            <a:extLst>
              <a:ext uri="{FF2B5EF4-FFF2-40B4-BE49-F238E27FC236}">
                <a16:creationId xmlns:a16="http://schemas.microsoft.com/office/drawing/2014/main" id="{68623D14-3418-4F36-B1D7-054AF3171EF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6F54096C-C2EC-4169-B07C-AA9F72A65664}"/>
              </a:ext>
            </a:extLst>
          </p:cNvPr>
          <p:cNvSpPr>
            <a:spLocks noGrp="1"/>
          </p:cNvSpPr>
          <p:nvPr>
            <p:ph type="sldNum" sz="quarter" idx="12"/>
          </p:nvPr>
        </p:nvSpPr>
        <p:spPr/>
        <p:txBody>
          <a:bodyPr/>
          <a:lstStyle/>
          <a:p>
            <a:fld id="{D8D3D6AC-B7BE-4494-8FAB-4CDD0FE9DB2B}" type="slidenum">
              <a:rPr lang="en-US" smtClean="0"/>
              <a:t>61</a:t>
            </a:fld>
            <a:endParaRPr lang="en-US"/>
          </a:p>
        </p:txBody>
      </p:sp>
    </p:spTree>
    <p:extLst>
      <p:ext uri="{BB962C8B-B14F-4D97-AF65-F5344CB8AC3E}">
        <p14:creationId xmlns:p14="http://schemas.microsoft.com/office/powerpoint/2010/main" val="34330966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F4B1-FEAB-429C-9165-EB5E59A81B50}"/>
              </a:ext>
            </a:extLst>
          </p:cNvPr>
          <p:cNvSpPr>
            <a:spLocks noGrp="1"/>
          </p:cNvSpPr>
          <p:nvPr>
            <p:ph type="title"/>
          </p:nvPr>
        </p:nvSpPr>
        <p:spPr/>
        <p:txBody>
          <a:bodyPr/>
          <a:lstStyle/>
          <a:p>
            <a:r>
              <a:rPr lang="en-US" dirty="0"/>
              <a:t>Java Networking Classes</a:t>
            </a:r>
            <a:endParaRPr lang="en-IN" dirty="0"/>
          </a:p>
        </p:txBody>
      </p:sp>
      <p:sp>
        <p:nvSpPr>
          <p:cNvPr id="3" name="Content Placeholder 2">
            <a:extLst>
              <a:ext uri="{FF2B5EF4-FFF2-40B4-BE49-F238E27FC236}">
                <a16:creationId xmlns:a16="http://schemas.microsoft.com/office/drawing/2014/main" id="{AFBAB155-8661-443B-A395-3DAA33C559D1}"/>
              </a:ext>
            </a:extLst>
          </p:cNvPr>
          <p:cNvSpPr>
            <a:spLocks noGrp="1"/>
          </p:cNvSpPr>
          <p:nvPr>
            <p:ph idx="1"/>
          </p:nvPr>
        </p:nvSpPr>
        <p:spPr/>
        <p:txBody>
          <a:bodyPr>
            <a:normAutofit fontScale="85000" lnSpcReduction="20000"/>
          </a:bodyPr>
          <a:lstStyle/>
          <a:p>
            <a:pPr marL="457200" indent="-457200" algn="l" fontAlgn="base">
              <a:buFont typeface="+mj-lt"/>
              <a:buAutoNum type="arabicPeriod" startAt="4"/>
            </a:pPr>
            <a:r>
              <a:rPr lang="en-US" b="1" i="0" u="sng" dirty="0" err="1">
                <a:solidFill>
                  <a:srgbClr val="273239"/>
                </a:solidFill>
                <a:effectLst/>
                <a:latin typeface="Nunito" pitchFamily="2" charset="0"/>
                <a:hlinkClick r:id="rId2"/>
              </a:rPr>
              <a:t>DatagramPacket</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DatagramPacket</a:t>
            </a:r>
            <a:r>
              <a:rPr lang="en-US" b="0" i="0" dirty="0">
                <a:solidFill>
                  <a:srgbClr val="273239"/>
                </a:solidFill>
                <a:effectLst/>
                <a:latin typeface="Nunito" pitchFamily="2" charset="0"/>
              </a:rPr>
              <a:t> class is used to provide a facility for the connectionless transfer of messages from one system to another. This class provides tools for the production of datagram packets for connectionless transmission by applying the datagram socket class.</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4"/>
            </a:pPr>
            <a:r>
              <a:rPr lang="en-US" b="1" i="0" u="sng" dirty="0">
                <a:solidFill>
                  <a:srgbClr val="273239"/>
                </a:solidFill>
                <a:effectLst/>
                <a:latin typeface="Nunito" pitchFamily="2" charset="0"/>
                <a:hlinkClick r:id="rId3"/>
              </a:rPr>
              <a:t> </a:t>
            </a:r>
            <a:r>
              <a:rPr lang="en-US" b="1" i="0" u="sng" dirty="0" err="1">
                <a:solidFill>
                  <a:srgbClr val="273239"/>
                </a:solidFill>
                <a:effectLst/>
                <a:latin typeface="Nunito" pitchFamily="2" charset="0"/>
                <a:hlinkClick r:id="rId3"/>
              </a:rPr>
              <a:t>InetAddress</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InetAddress</a:t>
            </a:r>
            <a:r>
              <a:rPr lang="en-US" b="0" i="0" dirty="0">
                <a:solidFill>
                  <a:srgbClr val="273239"/>
                </a:solidFill>
                <a:effectLst/>
                <a:latin typeface="Nunito" pitchFamily="2" charset="0"/>
              </a:rPr>
              <a:t> class is used to provide methods to get the IP address of any hostname. An IP address is expressed by a 32-bit or 128-bit unsigned number. </a:t>
            </a:r>
            <a:r>
              <a:rPr lang="en-US" b="0" i="0" dirty="0" err="1">
                <a:solidFill>
                  <a:srgbClr val="273239"/>
                </a:solidFill>
                <a:effectLst/>
                <a:latin typeface="Nunito" pitchFamily="2" charset="0"/>
              </a:rPr>
              <a:t>InetAddress</a:t>
            </a:r>
            <a:r>
              <a:rPr lang="en-US" b="0" i="0" dirty="0">
                <a:solidFill>
                  <a:srgbClr val="273239"/>
                </a:solidFill>
                <a:effectLst/>
                <a:latin typeface="Nunito" pitchFamily="2" charset="0"/>
              </a:rPr>
              <a:t> can handle both IPv4 and IPv6 addresses.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4"/>
            </a:pPr>
            <a:r>
              <a:rPr lang="en-US" b="1" i="0" u="sng" dirty="0">
                <a:solidFill>
                  <a:srgbClr val="273239"/>
                </a:solidFill>
                <a:effectLst/>
                <a:latin typeface="Nunito" pitchFamily="2" charset="0"/>
                <a:hlinkClick r:id="rId4"/>
              </a:rPr>
              <a:t>Server Socket</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ServerSocket</a:t>
            </a:r>
            <a:r>
              <a:rPr lang="en-US" b="0" i="0" dirty="0">
                <a:solidFill>
                  <a:srgbClr val="273239"/>
                </a:solidFill>
                <a:effectLst/>
                <a:latin typeface="Nunito" pitchFamily="2" charset="0"/>
              </a:rPr>
              <a:t> class is used for implementing system-independent implementation of the server-side of a client/server Socket Connection. The constructor for </a:t>
            </a:r>
            <a:r>
              <a:rPr lang="en-US" b="0" i="0" dirty="0" err="1">
                <a:solidFill>
                  <a:srgbClr val="273239"/>
                </a:solidFill>
                <a:effectLst/>
                <a:latin typeface="Nunito" pitchFamily="2" charset="0"/>
              </a:rPr>
              <a:t>ServerSocket</a:t>
            </a:r>
            <a:r>
              <a:rPr lang="en-US" b="0" i="0" dirty="0">
                <a:solidFill>
                  <a:srgbClr val="273239"/>
                </a:solidFill>
                <a:effectLst/>
                <a:latin typeface="Nunito" pitchFamily="2" charset="0"/>
              </a:rPr>
              <a:t> class throws an exception if it can’t listen on the specified port. For example – it will throw an exception if the port is already being used.</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4"/>
            </a:pPr>
            <a:r>
              <a:rPr lang="en-US" b="1" i="0" u="sng" dirty="0">
                <a:solidFill>
                  <a:srgbClr val="273239"/>
                </a:solidFill>
                <a:effectLst/>
                <a:latin typeface="Nunito" pitchFamily="2" charset="0"/>
                <a:hlinkClick r:id="rId5"/>
              </a:rPr>
              <a:t>Socket</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Socket class is used to create socket objects that help the users in implementing all fundamental socket operations. The users can implement various networking actions such as sending, reading data, and closing connections. Each Socket object built using </a:t>
            </a:r>
            <a:r>
              <a:rPr lang="en-US" b="1" i="0" dirty="0" err="1">
                <a:solidFill>
                  <a:srgbClr val="273239"/>
                </a:solidFill>
                <a:effectLst/>
                <a:latin typeface="Nunito" pitchFamily="2" charset="0"/>
              </a:rPr>
              <a:t>java.net.Socket</a:t>
            </a:r>
            <a:r>
              <a:rPr lang="en-US" b="0" i="0" dirty="0">
                <a:solidFill>
                  <a:srgbClr val="273239"/>
                </a:solidFill>
                <a:effectLst/>
                <a:latin typeface="Nunito" pitchFamily="2" charset="0"/>
              </a:rPr>
              <a:t> class has been connected exactly with 1 remote host; for connecting to another host, a user must create a new socket object.</a:t>
            </a:r>
          </a:p>
          <a:p>
            <a:pPr algn="l" fontAlgn="base"/>
            <a:endParaRPr lang="en-US" b="0" i="0" dirty="0">
              <a:solidFill>
                <a:srgbClr val="273239"/>
              </a:solidFill>
              <a:effectLst/>
              <a:latin typeface="Nunito" pitchFamily="2" charset="0"/>
            </a:endParaRPr>
          </a:p>
        </p:txBody>
      </p:sp>
      <p:sp>
        <p:nvSpPr>
          <p:cNvPr id="4" name="Date Placeholder 3">
            <a:extLst>
              <a:ext uri="{FF2B5EF4-FFF2-40B4-BE49-F238E27FC236}">
                <a16:creationId xmlns:a16="http://schemas.microsoft.com/office/drawing/2014/main" id="{68623D14-3418-4F36-B1D7-054AF3171EF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6F54096C-C2EC-4169-B07C-AA9F72A65664}"/>
              </a:ext>
            </a:extLst>
          </p:cNvPr>
          <p:cNvSpPr>
            <a:spLocks noGrp="1"/>
          </p:cNvSpPr>
          <p:nvPr>
            <p:ph type="sldNum" sz="quarter" idx="12"/>
          </p:nvPr>
        </p:nvSpPr>
        <p:spPr/>
        <p:txBody>
          <a:bodyPr/>
          <a:lstStyle/>
          <a:p>
            <a:fld id="{D8D3D6AC-B7BE-4494-8FAB-4CDD0FE9DB2B}" type="slidenum">
              <a:rPr lang="en-US" smtClean="0"/>
              <a:t>62</a:t>
            </a:fld>
            <a:endParaRPr lang="en-US"/>
          </a:p>
        </p:txBody>
      </p:sp>
    </p:spTree>
    <p:extLst>
      <p:ext uri="{BB962C8B-B14F-4D97-AF65-F5344CB8AC3E}">
        <p14:creationId xmlns:p14="http://schemas.microsoft.com/office/powerpoint/2010/main" val="2445003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F4B1-FEAB-429C-9165-EB5E59A81B50}"/>
              </a:ext>
            </a:extLst>
          </p:cNvPr>
          <p:cNvSpPr>
            <a:spLocks noGrp="1"/>
          </p:cNvSpPr>
          <p:nvPr>
            <p:ph type="title"/>
          </p:nvPr>
        </p:nvSpPr>
        <p:spPr/>
        <p:txBody>
          <a:bodyPr/>
          <a:lstStyle/>
          <a:p>
            <a:r>
              <a:rPr lang="en-US" dirty="0"/>
              <a:t>Java Networking Classes</a:t>
            </a:r>
            <a:endParaRPr lang="en-IN" dirty="0"/>
          </a:p>
        </p:txBody>
      </p:sp>
      <p:sp>
        <p:nvSpPr>
          <p:cNvPr id="3" name="Content Placeholder 2">
            <a:extLst>
              <a:ext uri="{FF2B5EF4-FFF2-40B4-BE49-F238E27FC236}">
                <a16:creationId xmlns:a16="http://schemas.microsoft.com/office/drawing/2014/main" id="{AFBAB155-8661-443B-A395-3DAA33C559D1}"/>
              </a:ext>
            </a:extLst>
          </p:cNvPr>
          <p:cNvSpPr>
            <a:spLocks noGrp="1"/>
          </p:cNvSpPr>
          <p:nvPr>
            <p:ph idx="1"/>
          </p:nvPr>
        </p:nvSpPr>
        <p:spPr/>
        <p:txBody>
          <a:bodyPr>
            <a:normAutofit fontScale="92500" lnSpcReduction="10000"/>
          </a:bodyPr>
          <a:lstStyle/>
          <a:p>
            <a:pPr marL="457200" indent="-457200" algn="l" fontAlgn="base">
              <a:buFont typeface="+mj-lt"/>
              <a:buAutoNum type="arabicPeriod" startAt="8"/>
            </a:pPr>
            <a:r>
              <a:rPr lang="en-US" b="1" i="0" u="sng" dirty="0" err="1">
                <a:solidFill>
                  <a:srgbClr val="273239"/>
                </a:solidFill>
                <a:effectLst/>
                <a:latin typeface="Nunito" pitchFamily="2" charset="0"/>
                <a:hlinkClick r:id="rId2"/>
              </a:rPr>
              <a:t>DatagramSocket</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DatagramSocket</a:t>
            </a:r>
            <a:r>
              <a:rPr lang="en-US" b="0" i="0" dirty="0">
                <a:solidFill>
                  <a:srgbClr val="273239"/>
                </a:solidFill>
                <a:effectLst/>
                <a:latin typeface="Nunito" pitchFamily="2" charset="0"/>
              </a:rPr>
              <a:t> class is a network socket that provides a connection-less point for sending and receiving packets. Every packet sent from a datagram socket is individually routed and delivered. It can further be practiced for transmitting and accepting broadcast information. Datagram Sockets is Java’s mechanism for providing network communication via UDP instead of TCP.</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8"/>
            </a:pPr>
            <a:r>
              <a:rPr lang="en-US" b="1" i="0" u="sng" dirty="0">
                <a:solidFill>
                  <a:srgbClr val="273239"/>
                </a:solidFill>
                <a:effectLst/>
                <a:latin typeface="Nunito" pitchFamily="2" charset="0"/>
                <a:hlinkClick r:id="rId3"/>
              </a:rPr>
              <a:t>Proxy </a:t>
            </a:r>
            <a:r>
              <a:rPr lang="en-US" b="1" i="0" dirty="0">
                <a:solidFill>
                  <a:srgbClr val="273239"/>
                </a:solidFill>
                <a:effectLst/>
                <a:latin typeface="Nunito" pitchFamily="2" charset="0"/>
              </a:rPr>
              <a:t>– </a:t>
            </a:r>
            <a:r>
              <a:rPr lang="en-US" b="0" i="0" dirty="0">
                <a:solidFill>
                  <a:srgbClr val="273239"/>
                </a:solidFill>
                <a:effectLst/>
                <a:latin typeface="Nunito" pitchFamily="2" charset="0"/>
              </a:rPr>
              <a:t>A proxy is a changeless object and a kind of tool or method or program or system, which serves to preserve the data of its users and computers. It behaves like a wall between computers and internet users. A Proxy Object represents the Proxy settings to be applied with a connection.</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8"/>
            </a:pPr>
            <a:r>
              <a:rPr lang="en-US" b="1" i="0" u="sng" dirty="0">
                <a:solidFill>
                  <a:srgbClr val="273239"/>
                </a:solidFill>
                <a:effectLst/>
                <a:latin typeface="Nunito" pitchFamily="2" charset="0"/>
                <a:hlinkClick r:id="rId4"/>
              </a:rPr>
              <a:t>URL</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URL class in Java is the entry point to any available sources on the internet. A Class URL describes a Uniform Resource Locator, which is a signal to a “resource” on the World Wide Web. A source can denote a simple file or directory, or it can indicate a more difficult object, such as a query to a database or a search engine. </a:t>
            </a:r>
          </a:p>
        </p:txBody>
      </p:sp>
      <p:sp>
        <p:nvSpPr>
          <p:cNvPr id="4" name="Date Placeholder 3">
            <a:extLst>
              <a:ext uri="{FF2B5EF4-FFF2-40B4-BE49-F238E27FC236}">
                <a16:creationId xmlns:a16="http://schemas.microsoft.com/office/drawing/2014/main" id="{68623D14-3418-4F36-B1D7-054AF3171EF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6F54096C-C2EC-4169-B07C-AA9F72A65664}"/>
              </a:ext>
            </a:extLst>
          </p:cNvPr>
          <p:cNvSpPr>
            <a:spLocks noGrp="1"/>
          </p:cNvSpPr>
          <p:nvPr>
            <p:ph type="sldNum" sz="quarter" idx="12"/>
          </p:nvPr>
        </p:nvSpPr>
        <p:spPr/>
        <p:txBody>
          <a:bodyPr/>
          <a:lstStyle/>
          <a:p>
            <a:fld id="{D8D3D6AC-B7BE-4494-8FAB-4CDD0FE9DB2B}" type="slidenum">
              <a:rPr lang="en-US" smtClean="0"/>
              <a:t>63</a:t>
            </a:fld>
            <a:endParaRPr lang="en-US"/>
          </a:p>
        </p:txBody>
      </p:sp>
    </p:spTree>
    <p:extLst>
      <p:ext uri="{BB962C8B-B14F-4D97-AF65-F5344CB8AC3E}">
        <p14:creationId xmlns:p14="http://schemas.microsoft.com/office/powerpoint/2010/main" val="524768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F4B1-FEAB-429C-9165-EB5E59A81B50}"/>
              </a:ext>
            </a:extLst>
          </p:cNvPr>
          <p:cNvSpPr>
            <a:spLocks noGrp="1"/>
          </p:cNvSpPr>
          <p:nvPr>
            <p:ph type="title"/>
          </p:nvPr>
        </p:nvSpPr>
        <p:spPr/>
        <p:txBody>
          <a:bodyPr/>
          <a:lstStyle/>
          <a:p>
            <a:r>
              <a:rPr lang="en-US" dirty="0"/>
              <a:t>Java Networking Classes</a:t>
            </a:r>
            <a:endParaRPr lang="en-IN" dirty="0"/>
          </a:p>
        </p:txBody>
      </p:sp>
      <p:sp>
        <p:nvSpPr>
          <p:cNvPr id="3" name="Content Placeholder 2">
            <a:extLst>
              <a:ext uri="{FF2B5EF4-FFF2-40B4-BE49-F238E27FC236}">
                <a16:creationId xmlns:a16="http://schemas.microsoft.com/office/drawing/2014/main" id="{AFBAB155-8661-443B-A395-3DAA33C559D1}"/>
              </a:ext>
            </a:extLst>
          </p:cNvPr>
          <p:cNvSpPr>
            <a:spLocks noGrp="1"/>
          </p:cNvSpPr>
          <p:nvPr>
            <p:ph idx="1"/>
          </p:nvPr>
        </p:nvSpPr>
        <p:spPr/>
        <p:txBody>
          <a:bodyPr>
            <a:normAutofit/>
          </a:bodyPr>
          <a:lstStyle/>
          <a:p>
            <a:pPr marL="457200" indent="-457200" algn="l" fontAlgn="base">
              <a:buFont typeface="+mj-lt"/>
              <a:buAutoNum type="arabicPeriod" startAt="11"/>
            </a:pPr>
            <a:r>
              <a:rPr lang="en-US" b="1" i="0" u="sng" dirty="0" err="1">
                <a:effectLst/>
                <a:latin typeface="Nunito" pitchFamily="2" charset="0"/>
                <a:hlinkClick r:id="rId2"/>
              </a:rPr>
              <a:t>URLConnection</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URLConnection</a:t>
            </a:r>
            <a:r>
              <a:rPr lang="en-US" b="0" i="0" dirty="0">
                <a:solidFill>
                  <a:srgbClr val="273239"/>
                </a:solidFill>
                <a:effectLst/>
                <a:latin typeface="Nunito" pitchFamily="2" charset="0"/>
              </a:rPr>
              <a:t> class in Java is an abstract class describing a connection of a resource as defined by a similar URL. The </a:t>
            </a:r>
            <a:r>
              <a:rPr lang="en-US" b="0" i="0" dirty="0" err="1">
                <a:solidFill>
                  <a:srgbClr val="273239"/>
                </a:solidFill>
                <a:effectLst/>
                <a:latin typeface="Nunito" pitchFamily="2" charset="0"/>
              </a:rPr>
              <a:t>URLConnection</a:t>
            </a:r>
            <a:r>
              <a:rPr lang="en-US" b="0" i="0" dirty="0">
                <a:solidFill>
                  <a:srgbClr val="273239"/>
                </a:solidFill>
                <a:effectLst/>
                <a:latin typeface="Nunito" pitchFamily="2" charset="0"/>
              </a:rPr>
              <a:t> class is used for assisting two distinct yet interrelated purposes. Firstly it provides control on interaction with a server(especially an HTTP server) than a URL class. Furthermore, with a </a:t>
            </a:r>
            <a:r>
              <a:rPr lang="en-US" b="0" i="0" dirty="0" err="1">
                <a:solidFill>
                  <a:srgbClr val="273239"/>
                </a:solidFill>
                <a:effectLst/>
                <a:latin typeface="Nunito" pitchFamily="2" charset="0"/>
              </a:rPr>
              <a:t>URLConnection</a:t>
            </a:r>
            <a:r>
              <a:rPr lang="en-US" b="0" i="0" dirty="0">
                <a:solidFill>
                  <a:srgbClr val="273239"/>
                </a:solidFill>
                <a:effectLst/>
                <a:latin typeface="Nunito" pitchFamily="2" charset="0"/>
              </a:rPr>
              <a:t>, a user can verify the header transferred by the server and can react consequently. A user can also configure header fields used in client requests using </a:t>
            </a:r>
            <a:r>
              <a:rPr lang="en-US" b="0" i="0" dirty="0" err="1">
                <a:solidFill>
                  <a:srgbClr val="273239"/>
                </a:solidFill>
                <a:effectLst/>
                <a:latin typeface="Nunito" pitchFamily="2" charset="0"/>
              </a:rPr>
              <a:t>URLConnection</a:t>
            </a:r>
            <a:endParaRPr lang="en-US" b="0" i="0" dirty="0">
              <a:solidFill>
                <a:srgbClr val="273239"/>
              </a:solidFill>
              <a:effectLst/>
              <a:latin typeface="Nunito" pitchFamily="2" charset="0"/>
            </a:endParaRPr>
          </a:p>
        </p:txBody>
      </p:sp>
      <p:sp>
        <p:nvSpPr>
          <p:cNvPr id="4" name="Date Placeholder 3">
            <a:extLst>
              <a:ext uri="{FF2B5EF4-FFF2-40B4-BE49-F238E27FC236}">
                <a16:creationId xmlns:a16="http://schemas.microsoft.com/office/drawing/2014/main" id="{68623D14-3418-4F36-B1D7-054AF3171EF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6F54096C-C2EC-4169-B07C-AA9F72A65664}"/>
              </a:ext>
            </a:extLst>
          </p:cNvPr>
          <p:cNvSpPr>
            <a:spLocks noGrp="1"/>
          </p:cNvSpPr>
          <p:nvPr>
            <p:ph type="sldNum" sz="quarter" idx="12"/>
          </p:nvPr>
        </p:nvSpPr>
        <p:spPr/>
        <p:txBody>
          <a:bodyPr/>
          <a:lstStyle/>
          <a:p>
            <a:fld id="{D8D3D6AC-B7BE-4494-8FAB-4CDD0FE9DB2B}" type="slidenum">
              <a:rPr lang="en-US" smtClean="0"/>
              <a:t>64</a:t>
            </a:fld>
            <a:endParaRPr lang="en-US"/>
          </a:p>
        </p:txBody>
      </p:sp>
    </p:spTree>
    <p:extLst>
      <p:ext uri="{BB962C8B-B14F-4D97-AF65-F5344CB8AC3E}">
        <p14:creationId xmlns:p14="http://schemas.microsoft.com/office/powerpoint/2010/main" val="3244257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779-43A0-4A08-8430-C051ED8F556A}"/>
              </a:ext>
            </a:extLst>
          </p:cNvPr>
          <p:cNvSpPr>
            <a:spLocks noGrp="1"/>
          </p:cNvSpPr>
          <p:nvPr>
            <p:ph type="title"/>
          </p:nvPr>
        </p:nvSpPr>
        <p:spPr/>
        <p:txBody>
          <a:bodyPr/>
          <a:lstStyle/>
          <a:p>
            <a:r>
              <a:rPr lang="en-US" dirty="0"/>
              <a:t>Java Networking Interfaces</a:t>
            </a:r>
            <a:endParaRPr lang="en-IN" dirty="0"/>
          </a:p>
        </p:txBody>
      </p:sp>
      <p:sp>
        <p:nvSpPr>
          <p:cNvPr id="3" name="Content Placeholder 2">
            <a:extLst>
              <a:ext uri="{FF2B5EF4-FFF2-40B4-BE49-F238E27FC236}">
                <a16:creationId xmlns:a16="http://schemas.microsoft.com/office/drawing/2014/main" id="{B074B9AC-7ED9-4F22-8677-9D9A8E8EB8DA}"/>
              </a:ext>
            </a:extLst>
          </p:cNvPr>
          <p:cNvSpPr>
            <a:spLocks noGrp="1"/>
          </p:cNvSpPr>
          <p:nvPr>
            <p:ph idx="1"/>
          </p:nvPr>
        </p:nvSpPr>
        <p:spPr/>
        <p:txBody>
          <a:bodyPr/>
          <a:lstStyle/>
          <a:p>
            <a:pPr algn="l" fontAlgn="base"/>
            <a:r>
              <a:rPr lang="en-US" b="0" i="0" dirty="0">
                <a:solidFill>
                  <a:srgbClr val="273239"/>
                </a:solidFill>
                <a:effectLst/>
                <a:latin typeface="Nunito" pitchFamily="2" charset="0"/>
              </a:rPr>
              <a:t>The </a:t>
            </a:r>
            <a:r>
              <a:rPr lang="en-US" b="1" i="0" dirty="0">
                <a:solidFill>
                  <a:srgbClr val="273239"/>
                </a:solidFill>
                <a:effectLst/>
                <a:latin typeface="Nunito" pitchFamily="2" charset="0"/>
              </a:rPr>
              <a:t>java.net </a:t>
            </a:r>
            <a:r>
              <a:rPr lang="en-US" b="0" i="0" dirty="0">
                <a:solidFill>
                  <a:srgbClr val="273239"/>
                </a:solidFill>
                <a:effectLst/>
                <a:latin typeface="Nunito" pitchFamily="2" charset="0"/>
              </a:rPr>
              <a:t>package of the Java programming language includes various interfaces also that provide an easy-to-use means to access network resources. The interfaces included in the</a:t>
            </a:r>
            <a:r>
              <a:rPr lang="en-US" b="1" i="0" dirty="0">
                <a:solidFill>
                  <a:srgbClr val="273239"/>
                </a:solidFill>
                <a:effectLst/>
                <a:latin typeface="Nunito" pitchFamily="2" charset="0"/>
              </a:rPr>
              <a:t> java.net</a:t>
            </a:r>
            <a:r>
              <a:rPr lang="en-US" b="0" i="0" dirty="0">
                <a:solidFill>
                  <a:srgbClr val="273239"/>
                </a:solidFill>
                <a:effectLst/>
                <a:latin typeface="Nunito" pitchFamily="2" charset="0"/>
              </a:rPr>
              <a:t> package are as follows:</a:t>
            </a:r>
          </a:p>
          <a:p>
            <a:pPr algn="l" fontAlgn="base">
              <a:buFont typeface="+mj-lt"/>
              <a:buAutoNum type="arabicPeriod"/>
            </a:pPr>
            <a:r>
              <a:rPr lang="en-US" b="1" i="0" dirty="0" err="1">
                <a:solidFill>
                  <a:srgbClr val="273239"/>
                </a:solidFill>
                <a:effectLst/>
                <a:latin typeface="Nunito" pitchFamily="2" charset="0"/>
              </a:rPr>
              <a:t>CookiePolicy</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CookiePolicy</a:t>
            </a:r>
            <a:r>
              <a:rPr lang="en-US" b="0" i="0" dirty="0">
                <a:solidFill>
                  <a:srgbClr val="273239"/>
                </a:solidFill>
                <a:effectLst/>
                <a:latin typeface="Nunito" pitchFamily="2" charset="0"/>
              </a:rPr>
              <a:t> interface in the </a:t>
            </a:r>
            <a:r>
              <a:rPr lang="en-US" b="1" i="0" dirty="0">
                <a:solidFill>
                  <a:srgbClr val="273239"/>
                </a:solidFill>
                <a:effectLst/>
                <a:latin typeface="Nunito" pitchFamily="2" charset="0"/>
              </a:rPr>
              <a:t>java.net </a:t>
            </a:r>
            <a:r>
              <a:rPr lang="en-US" b="0" i="0" dirty="0">
                <a:solidFill>
                  <a:srgbClr val="273239"/>
                </a:solidFill>
                <a:effectLst/>
                <a:latin typeface="Nunito" pitchFamily="2" charset="0"/>
              </a:rPr>
              <a:t>package provides the classes for implementing various networking applications. It decides which cookies should be accepted and which should be rejected. In </a:t>
            </a:r>
            <a:r>
              <a:rPr lang="en-US" b="0" i="0" dirty="0" err="1">
                <a:solidFill>
                  <a:srgbClr val="273239"/>
                </a:solidFill>
                <a:effectLst/>
                <a:latin typeface="Nunito" pitchFamily="2" charset="0"/>
              </a:rPr>
              <a:t>CookiePolicy</a:t>
            </a:r>
            <a:r>
              <a:rPr lang="en-US" b="0" i="0" dirty="0">
                <a:solidFill>
                  <a:srgbClr val="273239"/>
                </a:solidFill>
                <a:effectLst/>
                <a:latin typeface="Nunito" pitchFamily="2" charset="0"/>
              </a:rPr>
              <a:t>, there are three pre-defined policy implementations, namely ACCEPT_ALL, ACCEPT_NONE, and ACCEPT_ORIGINAL_SERVER.</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a:pPr>
            <a:r>
              <a:rPr lang="en-US" b="1" i="0" dirty="0" err="1">
                <a:solidFill>
                  <a:srgbClr val="273239"/>
                </a:solidFill>
                <a:effectLst/>
                <a:latin typeface="Nunito" pitchFamily="2" charset="0"/>
              </a:rPr>
              <a:t>CookieStore</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A </a:t>
            </a:r>
            <a:r>
              <a:rPr lang="en-US" b="0" i="0" dirty="0" err="1">
                <a:solidFill>
                  <a:srgbClr val="273239"/>
                </a:solidFill>
                <a:effectLst/>
                <a:latin typeface="Nunito" pitchFamily="2" charset="0"/>
              </a:rPr>
              <a:t>CookieStore</a:t>
            </a:r>
            <a:r>
              <a:rPr lang="en-US" b="0" i="0" dirty="0">
                <a:solidFill>
                  <a:srgbClr val="273239"/>
                </a:solidFill>
                <a:effectLst/>
                <a:latin typeface="Nunito" pitchFamily="2" charset="0"/>
              </a:rPr>
              <a:t> is an interface that describes a storage space for cookies. </a:t>
            </a:r>
            <a:r>
              <a:rPr lang="en-US" b="0" i="0" dirty="0" err="1">
                <a:solidFill>
                  <a:srgbClr val="273239"/>
                </a:solidFill>
                <a:effectLst/>
                <a:latin typeface="Nunito" pitchFamily="2" charset="0"/>
              </a:rPr>
              <a:t>CookieManager</a:t>
            </a:r>
            <a:r>
              <a:rPr lang="en-US" b="0" i="0" dirty="0">
                <a:solidFill>
                  <a:srgbClr val="273239"/>
                </a:solidFill>
                <a:effectLst/>
                <a:latin typeface="Nunito" pitchFamily="2" charset="0"/>
              </a:rPr>
              <a:t> combines the cookies to the </a:t>
            </a:r>
            <a:r>
              <a:rPr lang="en-US" b="0" i="0" dirty="0" err="1">
                <a:solidFill>
                  <a:srgbClr val="273239"/>
                </a:solidFill>
                <a:effectLst/>
                <a:latin typeface="Nunito" pitchFamily="2" charset="0"/>
              </a:rPr>
              <a:t>CookieStore</a:t>
            </a:r>
            <a:r>
              <a:rPr lang="en-US" b="0" i="0" dirty="0">
                <a:solidFill>
                  <a:srgbClr val="273239"/>
                </a:solidFill>
                <a:effectLst/>
                <a:latin typeface="Nunito" pitchFamily="2" charset="0"/>
              </a:rPr>
              <a:t> for each HTTP response and recovers cookies from the </a:t>
            </a:r>
            <a:r>
              <a:rPr lang="en-US" b="0" i="0" dirty="0" err="1">
                <a:solidFill>
                  <a:srgbClr val="273239"/>
                </a:solidFill>
                <a:effectLst/>
                <a:latin typeface="Nunito" pitchFamily="2" charset="0"/>
              </a:rPr>
              <a:t>CookieStore</a:t>
            </a:r>
            <a:r>
              <a:rPr lang="en-US" b="0" i="0" dirty="0">
                <a:solidFill>
                  <a:srgbClr val="273239"/>
                </a:solidFill>
                <a:effectLst/>
                <a:latin typeface="Nunito" pitchFamily="2" charset="0"/>
              </a:rPr>
              <a:t> for each HTTP request.</a:t>
            </a:r>
          </a:p>
        </p:txBody>
      </p:sp>
      <p:sp>
        <p:nvSpPr>
          <p:cNvPr id="4" name="Date Placeholder 3">
            <a:extLst>
              <a:ext uri="{FF2B5EF4-FFF2-40B4-BE49-F238E27FC236}">
                <a16:creationId xmlns:a16="http://schemas.microsoft.com/office/drawing/2014/main" id="{9D11305A-82D0-4CCF-844E-B78531056FD2}"/>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0FFC1613-E9E4-4EE6-8CE1-60156F64B72E}"/>
              </a:ext>
            </a:extLst>
          </p:cNvPr>
          <p:cNvSpPr>
            <a:spLocks noGrp="1"/>
          </p:cNvSpPr>
          <p:nvPr>
            <p:ph type="sldNum" sz="quarter" idx="12"/>
          </p:nvPr>
        </p:nvSpPr>
        <p:spPr/>
        <p:txBody>
          <a:bodyPr/>
          <a:lstStyle/>
          <a:p>
            <a:fld id="{D8D3D6AC-B7BE-4494-8FAB-4CDD0FE9DB2B}" type="slidenum">
              <a:rPr lang="en-US" smtClean="0"/>
              <a:t>65</a:t>
            </a:fld>
            <a:endParaRPr lang="en-US"/>
          </a:p>
        </p:txBody>
      </p:sp>
    </p:spTree>
    <p:extLst>
      <p:ext uri="{BB962C8B-B14F-4D97-AF65-F5344CB8AC3E}">
        <p14:creationId xmlns:p14="http://schemas.microsoft.com/office/powerpoint/2010/main" val="3770989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779-43A0-4A08-8430-C051ED8F556A}"/>
              </a:ext>
            </a:extLst>
          </p:cNvPr>
          <p:cNvSpPr>
            <a:spLocks noGrp="1"/>
          </p:cNvSpPr>
          <p:nvPr>
            <p:ph type="title"/>
          </p:nvPr>
        </p:nvSpPr>
        <p:spPr/>
        <p:txBody>
          <a:bodyPr/>
          <a:lstStyle/>
          <a:p>
            <a:r>
              <a:rPr lang="en-US" dirty="0"/>
              <a:t>Java Networking Interfaces</a:t>
            </a:r>
            <a:endParaRPr lang="en-IN" dirty="0"/>
          </a:p>
        </p:txBody>
      </p:sp>
      <p:sp>
        <p:nvSpPr>
          <p:cNvPr id="3" name="Content Placeholder 2">
            <a:extLst>
              <a:ext uri="{FF2B5EF4-FFF2-40B4-BE49-F238E27FC236}">
                <a16:creationId xmlns:a16="http://schemas.microsoft.com/office/drawing/2014/main" id="{B074B9AC-7ED9-4F22-8677-9D9A8E8EB8DA}"/>
              </a:ext>
            </a:extLst>
          </p:cNvPr>
          <p:cNvSpPr>
            <a:spLocks noGrp="1"/>
          </p:cNvSpPr>
          <p:nvPr>
            <p:ph idx="1"/>
          </p:nvPr>
        </p:nvSpPr>
        <p:spPr/>
        <p:txBody>
          <a:bodyPr>
            <a:normAutofit fontScale="92500" lnSpcReduction="20000"/>
          </a:bodyPr>
          <a:lstStyle/>
          <a:p>
            <a:pPr marL="457200" indent="-457200" algn="l" fontAlgn="base">
              <a:buFont typeface="+mj-lt"/>
              <a:buAutoNum type="arabicPeriod" startAt="3"/>
            </a:pPr>
            <a:r>
              <a:rPr lang="en-US" b="1" i="0" dirty="0" err="1">
                <a:solidFill>
                  <a:srgbClr val="273239"/>
                </a:solidFill>
                <a:effectLst/>
                <a:latin typeface="Nunito" pitchFamily="2" charset="0"/>
              </a:rPr>
              <a:t>FileNameMap</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FileNameMap</a:t>
            </a:r>
            <a:r>
              <a:rPr lang="en-US" b="0" i="0" dirty="0">
                <a:solidFill>
                  <a:srgbClr val="273239"/>
                </a:solidFill>
                <a:effectLst/>
                <a:latin typeface="Nunito" pitchFamily="2" charset="0"/>
              </a:rPr>
              <a:t> interface is an uncomplicated interface that implements a tool to outline a file name and a MIME type string. </a:t>
            </a:r>
            <a:r>
              <a:rPr lang="en-US" b="0" i="0" dirty="0" err="1">
                <a:solidFill>
                  <a:srgbClr val="273239"/>
                </a:solidFill>
                <a:effectLst/>
                <a:latin typeface="Nunito" pitchFamily="2" charset="0"/>
              </a:rPr>
              <a:t>FileNameMap</a:t>
            </a:r>
            <a:r>
              <a:rPr lang="en-US" b="0" i="0" dirty="0">
                <a:solidFill>
                  <a:srgbClr val="273239"/>
                </a:solidFill>
                <a:effectLst/>
                <a:latin typeface="Nunito" pitchFamily="2" charset="0"/>
              </a:rPr>
              <a:t> charges a filename map ( known as a </a:t>
            </a:r>
            <a:r>
              <a:rPr lang="en-US" b="0" i="0" dirty="0" err="1">
                <a:solidFill>
                  <a:srgbClr val="273239"/>
                </a:solidFill>
                <a:effectLst/>
                <a:latin typeface="Nunito" pitchFamily="2" charset="0"/>
              </a:rPr>
              <a:t>mimetable</a:t>
            </a:r>
            <a:r>
              <a:rPr lang="en-US" b="0" i="0" dirty="0">
                <a:solidFill>
                  <a:srgbClr val="273239"/>
                </a:solidFill>
                <a:effectLst/>
                <a:latin typeface="Nunito" pitchFamily="2" charset="0"/>
              </a:rPr>
              <a:t>) from a data file.</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3"/>
            </a:pPr>
            <a:r>
              <a:rPr lang="en-US" b="1" i="0" dirty="0" err="1">
                <a:solidFill>
                  <a:srgbClr val="273239"/>
                </a:solidFill>
                <a:effectLst/>
                <a:latin typeface="Nunito" pitchFamily="2" charset="0"/>
              </a:rPr>
              <a:t>SocketOption</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SocketOption</a:t>
            </a:r>
            <a:r>
              <a:rPr lang="en-US" b="0" i="0" dirty="0">
                <a:solidFill>
                  <a:srgbClr val="273239"/>
                </a:solidFill>
                <a:effectLst/>
                <a:latin typeface="Nunito" pitchFamily="2" charset="0"/>
              </a:rPr>
              <a:t> interface helps the users to control the behavior of sockets. Often, it is essential to develop necessary features in Sockets. </a:t>
            </a:r>
            <a:r>
              <a:rPr lang="en-US" b="0" i="0" dirty="0" err="1">
                <a:solidFill>
                  <a:srgbClr val="273239"/>
                </a:solidFill>
                <a:effectLst/>
                <a:latin typeface="Nunito" pitchFamily="2" charset="0"/>
              </a:rPr>
              <a:t>SocketOptions</a:t>
            </a:r>
            <a:r>
              <a:rPr lang="en-US" b="0" i="0" dirty="0">
                <a:solidFill>
                  <a:srgbClr val="273239"/>
                </a:solidFill>
                <a:effectLst/>
                <a:latin typeface="Nunito" pitchFamily="2" charset="0"/>
              </a:rPr>
              <a:t> allows the user to set various standard options.</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3"/>
            </a:pPr>
            <a:r>
              <a:rPr lang="en-US" b="1" i="0" dirty="0" err="1">
                <a:solidFill>
                  <a:srgbClr val="273239"/>
                </a:solidFill>
                <a:effectLst/>
                <a:latin typeface="Nunito" pitchFamily="2" charset="0"/>
              </a:rPr>
              <a:t>SocketImplFactory</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SocketImplFactory</a:t>
            </a:r>
            <a:r>
              <a:rPr lang="en-US" b="0" i="0" dirty="0">
                <a:solidFill>
                  <a:srgbClr val="273239"/>
                </a:solidFill>
                <a:effectLst/>
                <a:latin typeface="Nunito" pitchFamily="2" charset="0"/>
              </a:rPr>
              <a:t> interface defines a factory for </a:t>
            </a:r>
            <a:r>
              <a:rPr lang="en-US" b="0" i="0" dirty="0" err="1">
                <a:solidFill>
                  <a:srgbClr val="273239"/>
                </a:solidFill>
                <a:effectLst/>
                <a:latin typeface="Nunito" pitchFamily="2" charset="0"/>
              </a:rPr>
              <a:t>SocketImpl</a:t>
            </a:r>
            <a:r>
              <a:rPr lang="en-US" b="0" i="0" dirty="0">
                <a:solidFill>
                  <a:srgbClr val="273239"/>
                </a:solidFill>
                <a:effectLst/>
                <a:latin typeface="Nunito" pitchFamily="2" charset="0"/>
              </a:rPr>
              <a:t> instances. It is used by the socket class to create socket implementations that implement various policies.</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3"/>
            </a:pPr>
            <a:r>
              <a:rPr lang="en-US" b="1" i="0" dirty="0" err="1">
                <a:solidFill>
                  <a:srgbClr val="273239"/>
                </a:solidFill>
                <a:effectLst/>
                <a:latin typeface="Nunito" pitchFamily="2" charset="0"/>
              </a:rPr>
              <a:t>ProtocolFamily</a:t>
            </a:r>
            <a:r>
              <a:rPr lang="en-US" b="1" i="0" dirty="0">
                <a:solidFill>
                  <a:srgbClr val="273239"/>
                </a:solidFill>
                <a:effectLst/>
                <a:latin typeface="Nunito" pitchFamily="2" charset="0"/>
              </a:rPr>
              <a:t> – </a:t>
            </a:r>
            <a:r>
              <a:rPr lang="en-US" b="0" i="0" dirty="0">
                <a:solidFill>
                  <a:srgbClr val="273239"/>
                </a:solidFill>
                <a:effectLst/>
                <a:latin typeface="Nunito" pitchFamily="2" charset="0"/>
              </a:rPr>
              <a:t>This interface represents a family of communication protocols. The </a:t>
            </a:r>
            <a:r>
              <a:rPr lang="en-US" b="0" i="0" dirty="0" err="1">
                <a:solidFill>
                  <a:srgbClr val="273239"/>
                </a:solidFill>
                <a:effectLst/>
                <a:latin typeface="Nunito" pitchFamily="2" charset="0"/>
              </a:rPr>
              <a:t>ProtocolFamily</a:t>
            </a:r>
            <a:r>
              <a:rPr lang="en-US" b="0" i="0" dirty="0">
                <a:solidFill>
                  <a:srgbClr val="273239"/>
                </a:solidFill>
                <a:effectLst/>
                <a:latin typeface="Nunito" pitchFamily="2" charset="0"/>
              </a:rPr>
              <a:t> interface contains a method known as name(), which returns the name of the protocol family.</a:t>
            </a:r>
          </a:p>
        </p:txBody>
      </p:sp>
      <p:sp>
        <p:nvSpPr>
          <p:cNvPr id="4" name="Date Placeholder 3">
            <a:extLst>
              <a:ext uri="{FF2B5EF4-FFF2-40B4-BE49-F238E27FC236}">
                <a16:creationId xmlns:a16="http://schemas.microsoft.com/office/drawing/2014/main" id="{9D11305A-82D0-4CCF-844E-B78531056FD2}"/>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0FFC1613-E9E4-4EE6-8CE1-60156F64B72E}"/>
              </a:ext>
            </a:extLst>
          </p:cNvPr>
          <p:cNvSpPr>
            <a:spLocks noGrp="1"/>
          </p:cNvSpPr>
          <p:nvPr>
            <p:ph type="sldNum" sz="quarter" idx="12"/>
          </p:nvPr>
        </p:nvSpPr>
        <p:spPr/>
        <p:txBody>
          <a:bodyPr/>
          <a:lstStyle/>
          <a:p>
            <a:fld id="{D8D3D6AC-B7BE-4494-8FAB-4CDD0FE9DB2B}" type="slidenum">
              <a:rPr lang="en-US" smtClean="0"/>
              <a:t>66</a:t>
            </a:fld>
            <a:endParaRPr lang="en-US"/>
          </a:p>
        </p:txBody>
      </p:sp>
    </p:spTree>
    <p:extLst>
      <p:ext uri="{BB962C8B-B14F-4D97-AF65-F5344CB8AC3E}">
        <p14:creationId xmlns:p14="http://schemas.microsoft.com/office/powerpoint/2010/main" val="695731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779-43A0-4A08-8430-C051ED8F556A}"/>
              </a:ext>
            </a:extLst>
          </p:cNvPr>
          <p:cNvSpPr>
            <a:spLocks noGrp="1"/>
          </p:cNvSpPr>
          <p:nvPr>
            <p:ph type="title"/>
          </p:nvPr>
        </p:nvSpPr>
        <p:spPr/>
        <p:txBody>
          <a:bodyPr/>
          <a:lstStyle/>
          <a:p>
            <a:r>
              <a:rPr lang="en-US" dirty="0"/>
              <a:t>Socket Programming</a:t>
            </a:r>
            <a:endParaRPr lang="en-IN" dirty="0"/>
          </a:p>
        </p:txBody>
      </p:sp>
      <p:sp>
        <p:nvSpPr>
          <p:cNvPr id="3" name="Content Placeholder 2">
            <a:extLst>
              <a:ext uri="{FF2B5EF4-FFF2-40B4-BE49-F238E27FC236}">
                <a16:creationId xmlns:a16="http://schemas.microsoft.com/office/drawing/2014/main" id="{B074B9AC-7ED9-4F22-8677-9D9A8E8EB8DA}"/>
              </a:ext>
            </a:extLst>
          </p:cNvPr>
          <p:cNvSpPr>
            <a:spLocks noGrp="1"/>
          </p:cNvSpPr>
          <p:nvPr>
            <p:ph idx="1"/>
          </p:nvPr>
        </p:nvSpPr>
        <p:spPr>
          <a:xfrm>
            <a:off x="1097279" y="1845733"/>
            <a:ext cx="10524877" cy="4356283"/>
          </a:xfrm>
        </p:spPr>
        <p:txBody>
          <a:bodyPr/>
          <a:lstStyle/>
          <a:p>
            <a:pPr algn="l" fontAlgn="base"/>
            <a:r>
              <a:rPr lang="en-US" b="1" i="0" u="sng" dirty="0">
                <a:solidFill>
                  <a:srgbClr val="273239"/>
                </a:solidFill>
                <a:effectLst/>
                <a:latin typeface="Nunito" pitchFamily="2" charset="0"/>
                <a:hlinkClick r:id="rId2"/>
              </a:rPr>
              <a:t>Java Socket programming</a:t>
            </a:r>
            <a:r>
              <a:rPr lang="en-US" b="0" i="0" dirty="0">
                <a:solidFill>
                  <a:srgbClr val="273239"/>
                </a:solidFill>
                <a:effectLst/>
                <a:latin typeface="Nunito" pitchFamily="2" charset="0"/>
              </a:rPr>
              <a:t> is practiced for communication between the applications working on different JRE. Sockets implement the communication tool between two computers using TCP. Java Socket programming can either be connection-oriented or connection-less. In Socket Programming, Socket and </a:t>
            </a:r>
            <a:r>
              <a:rPr lang="en-US" b="0" i="0" dirty="0" err="1">
                <a:solidFill>
                  <a:srgbClr val="273239"/>
                </a:solidFill>
                <a:effectLst/>
                <a:latin typeface="Nunito" pitchFamily="2" charset="0"/>
              </a:rPr>
              <a:t>ServerSocket</a:t>
            </a:r>
            <a:r>
              <a:rPr lang="en-US" b="0" i="0" dirty="0">
                <a:solidFill>
                  <a:srgbClr val="273239"/>
                </a:solidFill>
                <a:effectLst/>
                <a:latin typeface="Nunito" pitchFamily="2" charset="0"/>
              </a:rPr>
              <a:t> classes are managed for connection-oriented socket programming. However, </a:t>
            </a:r>
            <a:r>
              <a:rPr lang="en-US" b="0" i="0" dirty="0" err="1">
                <a:solidFill>
                  <a:srgbClr val="273239"/>
                </a:solidFill>
                <a:effectLst/>
                <a:latin typeface="Nunito" pitchFamily="2" charset="0"/>
              </a:rPr>
              <a:t>DatagramSocket</a:t>
            </a:r>
            <a:r>
              <a:rPr lang="en-US" b="0" i="0" dirty="0">
                <a:solidFill>
                  <a:srgbClr val="273239"/>
                </a:solidFill>
                <a:effectLst/>
                <a:latin typeface="Nunito" pitchFamily="2" charset="0"/>
              </a:rPr>
              <a:t> and </a:t>
            </a:r>
            <a:r>
              <a:rPr lang="en-US" b="0" i="0" dirty="0" err="1">
                <a:solidFill>
                  <a:srgbClr val="273239"/>
                </a:solidFill>
                <a:effectLst/>
                <a:latin typeface="Nunito" pitchFamily="2" charset="0"/>
              </a:rPr>
              <a:t>DatagramPacket</a:t>
            </a:r>
            <a:r>
              <a:rPr lang="en-US" b="0" i="0" dirty="0">
                <a:solidFill>
                  <a:srgbClr val="273239"/>
                </a:solidFill>
                <a:effectLst/>
                <a:latin typeface="Nunito" pitchFamily="2" charset="0"/>
              </a:rPr>
              <a:t> classes are utilized for connection-less socket programming.</a:t>
            </a:r>
          </a:p>
          <a:p>
            <a:pPr algn="l" fontAlgn="base"/>
            <a:r>
              <a:rPr lang="en-US" b="0" i="0" dirty="0">
                <a:solidFill>
                  <a:srgbClr val="273239"/>
                </a:solidFill>
                <a:effectLst/>
                <a:latin typeface="Nunito" pitchFamily="2" charset="0"/>
              </a:rPr>
              <a:t>A client application generates a socket on its end of the communication and strives to combine that socket with a server. When the connection is established, the server generates an object of socket class on its communication end. The client and the server can now communicate by writing to and reading from the socket.</a:t>
            </a:r>
          </a:p>
          <a:p>
            <a:pPr algn="l" fontAlgn="base"/>
            <a:r>
              <a:rPr lang="en-US" b="0" i="0" dirty="0">
                <a:solidFill>
                  <a:srgbClr val="273239"/>
                </a:solidFill>
                <a:effectLst/>
                <a:latin typeface="Nunito" pitchFamily="2" charset="0"/>
              </a:rPr>
              <a:t>The </a:t>
            </a:r>
            <a:r>
              <a:rPr lang="en-US" b="1" i="0" dirty="0" err="1">
                <a:solidFill>
                  <a:srgbClr val="273239"/>
                </a:solidFill>
                <a:effectLst/>
                <a:latin typeface="Nunito" pitchFamily="2" charset="0"/>
              </a:rPr>
              <a:t>java.net.Socket</a:t>
            </a:r>
            <a:r>
              <a:rPr lang="en-US" b="0" i="0" dirty="0">
                <a:solidFill>
                  <a:srgbClr val="273239"/>
                </a:solidFill>
                <a:effectLst/>
                <a:latin typeface="Nunito" pitchFamily="2" charset="0"/>
              </a:rPr>
              <a:t> class describes a socket, and the </a:t>
            </a:r>
            <a:r>
              <a:rPr lang="en-US" b="1" i="0" dirty="0" err="1">
                <a:solidFill>
                  <a:srgbClr val="273239"/>
                </a:solidFill>
                <a:effectLst/>
                <a:latin typeface="Nunito" pitchFamily="2" charset="0"/>
              </a:rPr>
              <a:t>java.net.ServerSocket</a:t>
            </a:r>
            <a:r>
              <a:rPr lang="en-US" b="0" i="0" dirty="0">
                <a:solidFill>
                  <a:srgbClr val="273239"/>
                </a:solidFill>
                <a:effectLst/>
                <a:latin typeface="Nunito" pitchFamily="2" charset="0"/>
              </a:rPr>
              <a:t> class implements a tool for the server program to host clients and build connections with them.</a:t>
            </a:r>
          </a:p>
        </p:txBody>
      </p:sp>
      <p:sp>
        <p:nvSpPr>
          <p:cNvPr id="4" name="Date Placeholder 3">
            <a:extLst>
              <a:ext uri="{FF2B5EF4-FFF2-40B4-BE49-F238E27FC236}">
                <a16:creationId xmlns:a16="http://schemas.microsoft.com/office/drawing/2014/main" id="{9D11305A-82D0-4CCF-844E-B78531056FD2}"/>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0FFC1613-E9E4-4EE6-8CE1-60156F64B72E}"/>
              </a:ext>
            </a:extLst>
          </p:cNvPr>
          <p:cNvSpPr>
            <a:spLocks noGrp="1"/>
          </p:cNvSpPr>
          <p:nvPr>
            <p:ph type="sldNum" sz="quarter" idx="12"/>
          </p:nvPr>
        </p:nvSpPr>
        <p:spPr/>
        <p:txBody>
          <a:bodyPr/>
          <a:lstStyle/>
          <a:p>
            <a:fld id="{D8D3D6AC-B7BE-4494-8FAB-4CDD0FE9DB2B}" type="slidenum">
              <a:rPr lang="en-US" smtClean="0"/>
              <a:t>67</a:t>
            </a:fld>
            <a:endParaRPr lang="en-US"/>
          </a:p>
        </p:txBody>
      </p:sp>
    </p:spTree>
    <p:extLst>
      <p:ext uri="{BB962C8B-B14F-4D97-AF65-F5344CB8AC3E}">
        <p14:creationId xmlns:p14="http://schemas.microsoft.com/office/powerpoint/2010/main" val="24386331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C89F9D-3BD9-406C-AD5F-F538D788AE8E}"/>
              </a:ext>
            </a:extLst>
          </p:cNvPr>
          <p:cNvSpPr>
            <a:spLocks noGrp="1"/>
          </p:cNvSpPr>
          <p:nvPr>
            <p:ph type="dt" sz="half" idx="10"/>
          </p:nvPr>
        </p:nvSpPr>
        <p:spPr/>
        <p:txBody>
          <a:bodyPr/>
          <a:lstStyle/>
          <a:p>
            <a:fld id="{573F82DA-7D24-45A3-BCDC-310C921CE41F}" type="datetime1">
              <a:rPr lang="en-US" smtClean="0"/>
              <a:t>7/31/2024</a:t>
            </a:fld>
            <a:endParaRPr lang="en-US"/>
          </a:p>
        </p:txBody>
      </p:sp>
      <p:sp>
        <p:nvSpPr>
          <p:cNvPr id="6" name="Slide Number Placeholder 5">
            <a:extLst>
              <a:ext uri="{FF2B5EF4-FFF2-40B4-BE49-F238E27FC236}">
                <a16:creationId xmlns:a16="http://schemas.microsoft.com/office/drawing/2014/main" id="{EF49C5B1-CD28-47F3-92AE-214BBFA352B9}"/>
              </a:ext>
            </a:extLst>
          </p:cNvPr>
          <p:cNvSpPr>
            <a:spLocks noGrp="1"/>
          </p:cNvSpPr>
          <p:nvPr>
            <p:ph type="sldNum" sz="quarter" idx="12"/>
          </p:nvPr>
        </p:nvSpPr>
        <p:spPr/>
        <p:txBody>
          <a:bodyPr/>
          <a:lstStyle/>
          <a:p>
            <a:fld id="{D8D3D6AC-B7BE-4494-8FAB-4CDD0FE9DB2B}" type="slidenum">
              <a:rPr lang="en-US" smtClean="0"/>
              <a:t>68</a:t>
            </a:fld>
            <a:endParaRPr lang="en-US"/>
          </a:p>
        </p:txBody>
      </p:sp>
      <p:sp>
        <p:nvSpPr>
          <p:cNvPr id="7" name="Rectangle 6">
            <a:extLst>
              <a:ext uri="{FF2B5EF4-FFF2-40B4-BE49-F238E27FC236}">
                <a16:creationId xmlns:a16="http://schemas.microsoft.com/office/drawing/2014/main" id="{70C26958-B892-41B7-B5E7-5AB89980ECDE}"/>
              </a:ext>
            </a:extLst>
          </p:cNvPr>
          <p:cNvSpPr/>
          <p:nvPr/>
        </p:nvSpPr>
        <p:spPr>
          <a:xfrm>
            <a:off x="4047830" y="1337317"/>
            <a:ext cx="3863718"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pic>
        <p:nvPicPr>
          <p:cNvPr id="9" name="Graphic 8" descr="Angel face outline with solid fill">
            <a:extLst>
              <a:ext uri="{FF2B5EF4-FFF2-40B4-BE49-F238E27FC236}">
                <a16:creationId xmlns:a16="http://schemas.microsoft.com/office/drawing/2014/main" id="{CB6979D8-F815-4997-86BB-7AC4B34F2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1402" y="2784109"/>
            <a:ext cx="2736574" cy="2736574"/>
          </a:xfrm>
          <a:prstGeom prst="rect">
            <a:avLst/>
          </a:prstGeom>
        </p:spPr>
      </p:pic>
    </p:spTree>
    <p:extLst>
      <p:ext uri="{BB962C8B-B14F-4D97-AF65-F5344CB8AC3E}">
        <p14:creationId xmlns:p14="http://schemas.microsoft.com/office/powerpoint/2010/main" val="158052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sz="4000"/>
              <a:t>Classifications of </a:t>
            </a:r>
            <a:br>
              <a:rPr lang="en-US" altLang="en-US" sz="4000"/>
            </a:br>
            <a:r>
              <a:rPr lang="en-US" altLang="en-US" sz="4000"/>
              <a:t>Client/Server Networks</a:t>
            </a:r>
          </a:p>
        </p:txBody>
      </p:sp>
      <p:sp>
        <p:nvSpPr>
          <p:cNvPr id="78851" name="Rectangle 3"/>
          <p:cNvSpPr>
            <a:spLocks noGrp="1" noChangeArrowheads="1"/>
          </p:cNvSpPr>
          <p:nvPr>
            <p:ph idx="1"/>
          </p:nvPr>
        </p:nvSpPr>
        <p:spPr/>
        <p:txBody>
          <a:bodyPr/>
          <a:lstStyle/>
          <a:p>
            <a:r>
              <a:rPr lang="en-US" altLang="en-US"/>
              <a:t>PAN</a:t>
            </a:r>
          </a:p>
          <a:p>
            <a:pPr lvl="1"/>
            <a:r>
              <a:rPr lang="en-US" altLang="en-US"/>
              <a:t>Personal area network</a:t>
            </a:r>
          </a:p>
          <a:p>
            <a:pPr lvl="1"/>
            <a:r>
              <a:rPr lang="en-US" altLang="en-US"/>
              <a:t>Wireless devices connected in close proximity to each other</a:t>
            </a:r>
          </a:p>
          <a:p>
            <a:r>
              <a:rPr lang="en-US" altLang="en-US"/>
              <a:t>Intranet</a:t>
            </a:r>
          </a:p>
          <a:p>
            <a:pPr lvl="1"/>
            <a:r>
              <a:rPr lang="en-US" altLang="en-US"/>
              <a:t>Private corporate network</a:t>
            </a:r>
          </a:p>
          <a:p>
            <a:pPr lvl="1"/>
            <a:r>
              <a:rPr lang="en-US" altLang="en-US"/>
              <a:t>Protected by a firewall</a:t>
            </a:r>
          </a:p>
        </p:txBody>
      </p:sp>
      <p:sp>
        <p:nvSpPr>
          <p:cNvPr id="2" name="Date Placeholder 1"/>
          <p:cNvSpPr>
            <a:spLocks noGrp="1"/>
          </p:cNvSpPr>
          <p:nvPr>
            <p:ph type="dt" sz="half" idx="10"/>
          </p:nvPr>
        </p:nvSpPr>
        <p:spPr/>
        <p:txBody>
          <a:bodyPr/>
          <a:lstStyle/>
          <a:p>
            <a:fld id="{39EC7687-C2D3-4CCC-9DB9-9AD306E06F58}" type="datetime1">
              <a:rPr lang="en-US" smtClean="0"/>
              <a:t>7/31/2024</a:t>
            </a:fld>
            <a:endParaRPr lang="en-US"/>
          </a:p>
        </p:txBody>
      </p:sp>
      <p:sp>
        <p:nvSpPr>
          <p:cNvPr id="6" name="Slide Number Placeholder 5"/>
          <p:cNvSpPr>
            <a:spLocks noGrp="1"/>
          </p:cNvSpPr>
          <p:nvPr>
            <p:ph type="sldNum" sz="quarter" idx="12"/>
          </p:nvPr>
        </p:nvSpPr>
        <p:spPr/>
        <p:txBody>
          <a:bodyPr/>
          <a:lstStyle/>
          <a:p>
            <a:fld id="{ECA10D51-C9D9-4129-816B-7185793EEBFE}" type="slidenum">
              <a:rPr lang="en-US" altLang="en-US"/>
              <a:pPr/>
              <a:t>7</a:t>
            </a:fld>
            <a:endParaRPr lang="en-US" altLang="en-US"/>
          </a:p>
        </p:txBody>
      </p:sp>
    </p:spTree>
    <p:extLst>
      <p:ext uri="{BB962C8B-B14F-4D97-AF65-F5344CB8AC3E}">
        <p14:creationId xmlns:p14="http://schemas.microsoft.com/office/powerpoint/2010/main" val="36588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z="4000"/>
              <a:t>Constructing </a:t>
            </a:r>
            <a:br>
              <a:rPr lang="en-US" altLang="en-US" sz="4000"/>
            </a:br>
            <a:r>
              <a:rPr lang="en-US" altLang="en-US" sz="4000"/>
              <a:t>Client/Server Networks</a:t>
            </a:r>
          </a:p>
        </p:txBody>
      </p:sp>
      <p:sp>
        <p:nvSpPr>
          <p:cNvPr id="80899" name="Rectangle 3"/>
          <p:cNvSpPr>
            <a:spLocks noGrp="1" noChangeArrowheads="1"/>
          </p:cNvSpPr>
          <p:nvPr>
            <p:ph idx="1"/>
          </p:nvPr>
        </p:nvSpPr>
        <p:spPr>
          <a:xfrm>
            <a:off x="1981200" y="1600200"/>
            <a:ext cx="3962400" cy="4648200"/>
          </a:xfrm>
        </p:spPr>
        <p:txBody>
          <a:bodyPr/>
          <a:lstStyle/>
          <a:p>
            <a:endParaRPr lang="en-US" altLang="en-US" dirty="0"/>
          </a:p>
          <a:p>
            <a:r>
              <a:rPr lang="en-US" altLang="en-US" dirty="0"/>
              <a:t>Servers</a:t>
            </a:r>
          </a:p>
          <a:p>
            <a:r>
              <a:rPr lang="en-US" altLang="en-US" dirty="0"/>
              <a:t>Network topologies</a:t>
            </a:r>
          </a:p>
          <a:p>
            <a:r>
              <a:rPr lang="en-US" altLang="en-US" dirty="0"/>
              <a:t>Transmission media</a:t>
            </a:r>
          </a:p>
          <a:p>
            <a:r>
              <a:rPr lang="en-US" altLang="en-US" dirty="0"/>
              <a:t>Network operating system (NOS)</a:t>
            </a:r>
          </a:p>
          <a:p>
            <a:r>
              <a:rPr lang="en-US" altLang="en-US" dirty="0"/>
              <a:t>Network adapters</a:t>
            </a:r>
          </a:p>
          <a:p>
            <a:r>
              <a:rPr lang="en-US" altLang="en-US" dirty="0"/>
              <a:t>Network navigation devices</a:t>
            </a:r>
          </a:p>
        </p:txBody>
      </p:sp>
      <p:sp>
        <p:nvSpPr>
          <p:cNvPr id="2" name="Date Placeholder 1"/>
          <p:cNvSpPr>
            <a:spLocks noGrp="1"/>
          </p:cNvSpPr>
          <p:nvPr>
            <p:ph type="dt" sz="half" idx="10"/>
          </p:nvPr>
        </p:nvSpPr>
        <p:spPr/>
        <p:txBody>
          <a:bodyPr/>
          <a:lstStyle/>
          <a:p>
            <a:fld id="{D123404E-F276-458B-8015-C73D6EF2C5E4}" type="datetime1">
              <a:rPr lang="en-US" smtClean="0"/>
              <a:t>7/31/2024</a:t>
            </a:fld>
            <a:endParaRPr lang="en-US"/>
          </a:p>
        </p:txBody>
      </p:sp>
      <p:sp>
        <p:nvSpPr>
          <p:cNvPr id="7" name="Slide Number Placeholder 5"/>
          <p:cNvSpPr>
            <a:spLocks noGrp="1"/>
          </p:cNvSpPr>
          <p:nvPr>
            <p:ph type="sldNum" sz="quarter" idx="12"/>
          </p:nvPr>
        </p:nvSpPr>
        <p:spPr/>
        <p:txBody>
          <a:bodyPr/>
          <a:lstStyle/>
          <a:p>
            <a:fld id="{FD7CBEB9-ADB8-4C8A-9C64-DDE0B7FEE776}" type="slidenum">
              <a:rPr lang="en-US" altLang="en-US"/>
              <a:pPr/>
              <a:t>8</a:t>
            </a:fld>
            <a:endParaRPr lang="en-US" altLang="en-US"/>
          </a:p>
        </p:txBody>
      </p:sp>
      <p:pic>
        <p:nvPicPr>
          <p:cNvPr id="80901" name="Picture 5" descr="AAFOBFZ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2286001"/>
            <a:ext cx="44958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0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Servers </a:t>
            </a:r>
          </a:p>
        </p:txBody>
      </p:sp>
      <p:sp>
        <p:nvSpPr>
          <p:cNvPr id="82947" name="Rectangle 3"/>
          <p:cNvSpPr>
            <a:spLocks noGrp="1" noChangeArrowheads="1"/>
          </p:cNvSpPr>
          <p:nvPr>
            <p:ph idx="1"/>
          </p:nvPr>
        </p:nvSpPr>
        <p:spPr>
          <a:xfrm>
            <a:off x="1981200" y="1600201"/>
            <a:ext cx="4038600" cy="4525963"/>
          </a:xfrm>
        </p:spPr>
        <p:txBody>
          <a:bodyPr>
            <a:normAutofit/>
          </a:bodyPr>
          <a:lstStyle/>
          <a:p>
            <a:pPr>
              <a:lnSpc>
                <a:spcPct val="90000"/>
              </a:lnSpc>
            </a:pPr>
            <a:endParaRPr lang="en-US" altLang="en-US" sz="2400" dirty="0"/>
          </a:p>
          <a:p>
            <a:pPr>
              <a:lnSpc>
                <a:spcPct val="90000"/>
              </a:lnSpc>
            </a:pPr>
            <a:r>
              <a:rPr lang="en-US" altLang="en-US" sz="2400" dirty="0"/>
              <a:t>Number and type of servers depend on network size and workload</a:t>
            </a:r>
          </a:p>
          <a:p>
            <a:pPr>
              <a:lnSpc>
                <a:spcPct val="90000"/>
              </a:lnSpc>
            </a:pPr>
            <a:r>
              <a:rPr lang="en-US" altLang="en-US" sz="2400" dirty="0"/>
              <a:t>Dedicated server</a:t>
            </a:r>
          </a:p>
          <a:p>
            <a:pPr lvl="1">
              <a:lnSpc>
                <a:spcPct val="90000"/>
              </a:lnSpc>
            </a:pPr>
            <a:r>
              <a:rPr lang="en-US" altLang="en-US" sz="2000" dirty="0"/>
              <a:t>Performs one specific function</a:t>
            </a:r>
          </a:p>
          <a:p>
            <a:pPr>
              <a:lnSpc>
                <a:spcPct val="90000"/>
              </a:lnSpc>
            </a:pPr>
            <a:r>
              <a:rPr lang="en-US" altLang="en-US" sz="2400" dirty="0"/>
              <a:t>Authentication server</a:t>
            </a:r>
          </a:p>
          <a:p>
            <a:pPr lvl="1">
              <a:lnSpc>
                <a:spcPct val="90000"/>
              </a:lnSpc>
            </a:pPr>
            <a:r>
              <a:rPr lang="en-US" altLang="en-US" sz="2000" dirty="0"/>
              <a:t>Keeps track of network logins and services available</a:t>
            </a:r>
          </a:p>
          <a:p>
            <a:pPr>
              <a:lnSpc>
                <a:spcPct val="90000"/>
              </a:lnSpc>
            </a:pPr>
            <a:r>
              <a:rPr lang="en-US" altLang="en-US" sz="2400" dirty="0"/>
              <a:t>File server</a:t>
            </a:r>
          </a:p>
          <a:p>
            <a:pPr lvl="1">
              <a:lnSpc>
                <a:spcPct val="90000"/>
              </a:lnSpc>
            </a:pPr>
            <a:r>
              <a:rPr lang="en-US" altLang="en-US" sz="2000" dirty="0"/>
              <a:t>Stores and manages files</a:t>
            </a:r>
          </a:p>
        </p:txBody>
      </p:sp>
      <p:sp>
        <p:nvSpPr>
          <p:cNvPr id="2" name="Date Placeholder 1"/>
          <p:cNvSpPr>
            <a:spLocks noGrp="1"/>
          </p:cNvSpPr>
          <p:nvPr>
            <p:ph type="dt" sz="half" idx="10"/>
          </p:nvPr>
        </p:nvSpPr>
        <p:spPr/>
        <p:txBody>
          <a:bodyPr/>
          <a:lstStyle/>
          <a:p>
            <a:fld id="{46493387-7770-40CD-81C2-3D968AF1E42F}" type="datetime1">
              <a:rPr lang="en-US" smtClean="0"/>
              <a:t>7/31/2024</a:t>
            </a:fld>
            <a:endParaRPr lang="en-US"/>
          </a:p>
        </p:txBody>
      </p:sp>
      <p:sp>
        <p:nvSpPr>
          <p:cNvPr id="7" name="Slide Number Placeholder 5"/>
          <p:cNvSpPr>
            <a:spLocks noGrp="1"/>
          </p:cNvSpPr>
          <p:nvPr>
            <p:ph type="sldNum" sz="quarter" idx="12"/>
          </p:nvPr>
        </p:nvSpPr>
        <p:spPr/>
        <p:txBody>
          <a:bodyPr/>
          <a:lstStyle/>
          <a:p>
            <a:fld id="{8B1035F3-B91F-43BF-B2FE-09A9C61ED7F4}" type="slidenum">
              <a:rPr lang="en-US" altLang="en-US"/>
              <a:pPr/>
              <a:t>9</a:t>
            </a:fld>
            <a:endParaRPr lang="en-US" altLang="en-US"/>
          </a:p>
        </p:txBody>
      </p:sp>
      <p:pic>
        <p:nvPicPr>
          <p:cNvPr id="82953" name="Picture 9" descr="AAFOBGA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1981201"/>
            <a:ext cx="4495800" cy="291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1185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157</TotalTime>
  <Words>5011</Words>
  <Application>Microsoft Office PowerPoint</Application>
  <PresentationFormat>Widescreen</PresentationFormat>
  <Paragraphs>618</Paragraphs>
  <Slides>68</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Book Antiqua</vt:lpstr>
      <vt:lpstr>Calibri</vt:lpstr>
      <vt:lpstr>Calibri Light</vt:lpstr>
      <vt:lpstr>Helvetica</vt:lpstr>
      <vt:lpstr>Nunito</vt:lpstr>
      <vt:lpstr>Tahoma</vt:lpstr>
      <vt:lpstr>Times</vt:lpstr>
      <vt:lpstr>Times New Roman</vt:lpstr>
      <vt:lpstr>Retrospect</vt:lpstr>
      <vt:lpstr>Advanced Java (MCPCC2014)</vt:lpstr>
      <vt:lpstr>UNIT I : Introduction to Networking and RMI</vt:lpstr>
      <vt:lpstr>Practical based on Unit 1</vt:lpstr>
      <vt:lpstr>Client/Server Networks</vt:lpstr>
      <vt:lpstr>Classifications of  Client/Server Networks</vt:lpstr>
      <vt:lpstr>Classifications of  Client/Server Networks</vt:lpstr>
      <vt:lpstr>Classifications of  Client/Server Networks</vt:lpstr>
      <vt:lpstr>Constructing  Client/Server Networks</vt:lpstr>
      <vt:lpstr>Servers </vt:lpstr>
      <vt:lpstr>Dedicated Servers</vt:lpstr>
      <vt:lpstr>Dedicated Servers</vt:lpstr>
      <vt:lpstr>P2P Networking/Computing</vt:lpstr>
      <vt:lpstr>P2P Architecture</vt:lpstr>
      <vt:lpstr>What is P2P?</vt:lpstr>
      <vt:lpstr>P2P Network Characteristics</vt:lpstr>
      <vt:lpstr>P2P vs. Client/Server</vt:lpstr>
      <vt:lpstr>P2P Benefits</vt:lpstr>
      <vt:lpstr>Difference between Client-Server and Peer-to-Peer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Networking Using Java</vt:lpstr>
      <vt:lpstr>Java Networking Terminologies</vt:lpstr>
      <vt:lpstr>Java Networking Terminologies</vt:lpstr>
      <vt:lpstr>Java Networking Terminologies</vt:lpstr>
      <vt:lpstr>Java Networking Classes</vt:lpstr>
      <vt:lpstr>Java Networking Classes</vt:lpstr>
      <vt:lpstr>Java Networking Classes</vt:lpstr>
      <vt:lpstr>Java Networking Classes</vt:lpstr>
      <vt:lpstr>Java Networking Interfaces</vt:lpstr>
      <vt:lpstr>Java Networking Interfaces</vt:lpstr>
      <vt:lpstr>Socket Programming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ASUS</cp:lastModifiedBy>
  <cp:revision>24</cp:revision>
  <dcterms:created xsi:type="dcterms:W3CDTF">2020-09-07T16:59:25Z</dcterms:created>
  <dcterms:modified xsi:type="dcterms:W3CDTF">2024-07-31T01:10:34Z</dcterms:modified>
</cp:coreProperties>
</file>