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pring.io/"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Spring Framework</a:t>
            </a:r>
            <a:endParaRPr lang="en-IN" dirty="0"/>
          </a:p>
        </p:txBody>
      </p:sp>
      <p:sp>
        <p:nvSpPr>
          <p:cNvPr id="3" name="Subtitle 2"/>
          <p:cNvSpPr>
            <a:spLocks noGrp="1"/>
          </p:cNvSpPr>
          <p:nvPr>
            <p:ph type="subTitle" idx="1"/>
          </p:nvPr>
        </p:nvSpPr>
        <p:spPr/>
        <p:txBody>
          <a:bodyPr/>
          <a:lstStyle/>
          <a:p>
            <a:r>
              <a:rPr lang="en-US" dirty="0"/>
              <a:t>By: </a:t>
            </a:r>
            <a:r>
              <a:rPr lang="en-US" dirty="0" err="1"/>
              <a:t>Mrunal</a:t>
            </a:r>
            <a:r>
              <a:rPr lang="en-US" dirty="0"/>
              <a:t> </a:t>
            </a:r>
            <a:r>
              <a:rPr lang="en-US" dirty="0" err="1"/>
              <a:t>Garbade</a:t>
            </a:r>
            <a:endParaRPr lang="en-US" dirty="0"/>
          </a:p>
          <a:p>
            <a:r>
              <a:rPr lang="en-US" dirty="0"/>
              <a:t>Priyanka Jha</a:t>
            </a:r>
          </a:p>
          <a:p>
            <a:endParaRPr lang="en-IN" dirty="0"/>
          </a:p>
        </p:txBody>
      </p:sp>
    </p:spTree>
    <p:extLst>
      <p:ext uri="{BB962C8B-B14F-4D97-AF65-F5344CB8AC3E}">
        <p14:creationId xmlns:p14="http://schemas.microsoft.com/office/powerpoint/2010/main" val="303734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658554" y="477698"/>
            <a:ext cx="8473414" cy="55399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sz="1800" dirty="0"/>
              <a:t>With </a:t>
            </a:r>
            <a:r>
              <a:rPr lang="en-US" sz="1800" dirty="0" err="1"/>
              <a:t>GraphQL</a:t>
            </a:r>
            <a:r>
              <a:rPr lang="en-US" sz="1800" dirty="0"/>
              <a:t> you send the following query to the server to get the </a:t>
            </a:r>
            <a:br>
              <a:rPr lang="en-US" sz="1800" dirty="0"/>
            </a:br>
            <a:r>
              <a:rPr lang="en-US" sz="1800" dirty="0"/>
              <a:t>details for the book with the id "book-1":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p:cNvSpPr txBox="1"/>
          <p:nvPr/>
        </p:nvSpPr>
        <p:spPr>
          <a:xfrm>
            <a:off x="1143000" y="2033338"/>
            <a:ext cx="7279106" cy="3139321"/>
          </a:xfrm>
          <a:prstGeom prst="rect">
            <a:avLst/>
          </a:prstGeom>
          <a:noFill/>
        </p:spPr>
        <p:txBody>
          <a:bodyPr wrap="square" rtlCol="0">
            <a:spAutoFit/>
          </a:bodyPr>
          <a:lstStyle/>
          <a:p>
            <a:r>
              <a:rPr lang="en-IN" dirty="0"/>
              <a:t>query </a:t>
            </a:r>
            <a:r>
              <a:rPr lang="en-IN" dirty="0" err="1"/>
              <a:t>bookDetails</a:t>
            </a:r>
            <a:r>
              <a:rPr lang="en-IN" dirty="0"/>
              <a:t> {</a:t>
            </a:r>
          </a:p>
          <a:p>
            <a:r>
              <a:rPr lang="en-IN" dirty="0"/>
              <a:t>  </a:t>
            </a:r>
            <a:r>
              <a:rPr lang="en-IN" dirty="0" err="1"/>
              <a:t>bookById</a:t>
            </a:r>
            <a:r>
              <a:rPr lang="en-IN" dirty="0"/>
              <a:t>(id: "book-1"){</a:t>
            </a:r>
          </a:p>
          <a:p>
            <a:r>
              <a:rPr lang="en-IN" dirty="0"/>
              <a:t>    id</a:t>
            </a:r>
          </a:p>
          <a:p>
            <a:r>
              <a:rPr lang="en-IN" dirty="0"/>
              <a:t>    name</a:t>
            </a:r>
          </a:p>
          <a:p>
            <a:r>
              <a:rPr lang="en-IN" dirty="0"/>
              <a:t>    </a:t>
            </a:r>
            <a:r>
              <a:rPr lang="en-IN" dirty="0" err="1"/>
              <a:t>pageCount</a:t>
            </a:r>
            <a:endParaRPr lang="en-IN" dirty="0"/>
          </a:p>
          <a:p>
            <a:r>
              <a:rPr lang="en-IN" dirty="0"/>
              <a:t>    author {</a:t>
            </a:r>
          </a:p>
          <a:p>
            <a:r>
              <a:rPr lang="en-IN" dirty="0"/>
              <a:t>      </a:t>
            </a:r>
            <a:r>
              <a:rPr lang="en-IN" dirty="0" err="1"/>
              <a:t>firstName</a:t>
            </a:r>
            <a:endParaRPr lang="en-IN" dirty="0"/>
          </a:p>
          <a:p>
            <a:r>
              <a:rPr lang="en-IN" dirty="0"/>
              <a:t>      </a:t>
            </a:r>
            <a:r>
              <a:rPr lang="en-IN" dirty="0" err="1"/>
              <a:t>lastName</a:t>
            </a:r>
            <a:endParaRPr lang="en-IN" dirty="0"/>
          </a:p>
          <a:p>
            <a:r>
              <a:rPr lang="en-IN" dirty="0"/>
              <a:t>    }</a:t>
            </a:r>
          </a:p>
          <a:p>
            <a:r>
              <a:rPr lang="en-IN" dirty="0"/>
              <a:t>  }</a:t>
            </a:r>
          </a:p>
          <a:p>
            <a:r>
              <a:rPr lang="en-IN" dirty="0"/>
              <a:t>}</a:t>
            </a:r>
          </a:p>
        </p:txBody>
      </p:sp>
    </p:spTree>
    <p:extLst>
      <p:ext uri="{BB962C8B-B14F-4D97-AF65-F5344CB8AC3E}">
        <p14:creationId xmlns:p14="http://schemas.microsoft.com/office/powerpoint/2010/main" val="256237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Advantages of </a:t>
            </a:r>
            <a:r>
              <a:rPr lang="en-IN" dirty="0" err="1"/>
              <a:t>GraphQL</a:t>
            </a:r>
            <a:r>
              <a:rPr lang="en-IN" dirty="0"/>
              <a:t>:</a:t>
            </a:r>
            <a:br>
              <a:rPr lang="en-IN" dirty="0"/>
            </a:br>
            <a:r>
              <a:rPr lang="en-IN" b="1" dirty="0"/>
              <a:t>1. </a:t>
            </a:r>
            <a:r>
              <a:rPr lang="en-IN" b="1" dirty="0" err="1"/>
              <a:t>GraphQL</a:t>
            </a:r>
            <a:r>
              <a:rPr lang="en-IN" b="1" dirty="0"/>
              <a:t> is faster</a:t>
            </a:r>
            <a:br>
              <a:rPr lang="en-IN" b="1" dirty="0"/>
            </a:br>
            <a:r>
              <a:rPr lang="en-US" b="1" dirty="0"/>
              <a:t>2. Best for complex systems and </a:t>
            </a:r>
            <a:r>
              <a:rPr lang="en-US" b="1" dirty="0" err="1"/>
              <a:t>microservices</a:t>
            </a:r>
            <a:br>
              <a:rPr lang="en-US" b="1" dirty="0"/>
            </a:br>
            <a:r>
              <a:rPr lang="en-US" b="1" dirty="0"/>
              <a:t>3. No over-fetching and under-fetching problems</a:t>
            </a:r>
            <a:br>
              <a:rPr lang="en-US" b="1" dirty="0"/>
            </a:br>
            <a:r>
              <a:rPr lang="en-IN" b="1" dirty="0"/>
              <a:t>4. Hierarchical Structure</a:t>
            </a:r>
            <a:br>
              <a:rPr lang="en-IN" b="1" dirty="0"/>
            </a:br>
            <a:r>
              <a:rPr lang="en-IN" b="1" dirty="0"/>
              <a:t>5. Defines a data shape</a:t>
            </a:r>
            <a:br>
              <a:rPr lang="en-IN" dirty="0"/>
            </a:br>
            <a:endParaRPr lang="en-IN" dirty="0"/>
          </a:p>
        </p:txBody>
      </p:sp>
    </p:spTree>
    <p:extLst>
      <p:ext uri="{BB962C8B-B14F-4D97-AF65-F5344CB8AC3E}">
        <p14:creationId xmlns:p14="http://schemas.microsoft.com/office/powerpoint/2010/main" val="390867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are the following advantages of the Spring framework:</a:t>
            </a:r>
            <a:br>
              <a:rPr lang="en-US" dirty="0"/>
            </a:br>
            <a:br>
              <a:rPr lang="en-US" dirty="0"/>
            </a:br>
            <a:r>
              <a:rPr lang="en-US" dirty="0"/>
              <a:t>1. </a:t>
            </a:r>
            <a:r>
              <a:rPr lang="en-US" b="1" dirty="0"/>
              <a:t>Light Weight:</a:t>
            </a:r>
            <a:r>
              <a:rPr lang="en-US" dirty="0"/>
              <a:t> Spring is a lightweight framework because of its POJO implementation. It does not force the programmer to inherit any class and implement any interface. With the help of Spring, we can enable powerful, scalable applications using POJOs (Plain Old Java Object).</a:t>
            </a:r>
            <a:br>
              <a:rPr lang="en-US" dirty="0"/>
            </a:br>
            <a:endParaRPr lang="en-IN" dirty="0"/>
          </a:p>
        </p:txBody>
      </p:sp>
    </p:spTree>
    <p:extLst>
      <p:ext uri="{BB962C8B-B14F-4D97-AF65-F5344CB8AC3E}">
        <p14:creationId xmlns:p14="http://schemas.microsoft.com/office/powerpoint/2010/main" val="282913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a:t>
            </a:r>
            <a:r>
              <a:rPr lang="en-US" b="1" dirty="0"/>
              <a:t>Flexible:</a:t>
            </a:r>
            <a:r>
              <a:rPr lang="en-US" dirty="0"/>
              <a:t> It provides flexible libraries trusted by developers all over the world. The developer can choose either XML or Java-based annotations for configuration options.</a:t>
            </a:r>
            <a:br>
              <a:rPr lang="en-US" dirty="0"/>
            </a:br>
            <a:br>
              <a:rPr lang="en-US" dirty="0"/>
            </a:br>
            <a:r>
              <a:rPr lang="en-US" dirty="0"/>
              <a:t>3. </a:t>
            </a:r>
            <a:r>
              <a:rPr lang="en-US" b="1" dirty="0"/>
              <a:t>Loose Coupling:</a:t>
            </a:r>
            <a:r>
              <a:rPr lang="en-US" dirty="0"/>
              <a:t> Spring applications are loosely coupled because of dependency injection</a:t>
            </a:r>
            <a:br>
              <a:rPr lang="en-US" dirty="0"/>
            </a:br>
            <a:br>
              <a:rPr lang="en-US" dirty="0"/>
            </a:br>
            <a:r>
              <a:rPr lang="en-US" dirty="0"/>
              <a:t>4. </a:t>
            </a:r>
            <a:r>
              <a:rPr lang="en-US" b="1" dirty="0"/>
              <a:t>Portable:</a:t>
            </a:r>
            <a:r>
              <a:rPr lang="en-US" dirty="0"/>
              <a:t> We can use server-side in web/EJB app, client-side in swing app business logic is completely portable.</a:t>
            </a:r>
            <a:br>
              <a:rPr lang="en-US" dirty="0"/>
            </a:br>
            <a:endParaRPr lang="en-IN" dirty="0"/>
          </a:p>
        </p:txBody>
      </p:sp>
    </p:spTree>
    <p:extLst>
      <p:ext uri="{BB962C8B-B14F-4D97-AF65-F5344CB8AC3E}">
        <p14:creationId xmlns:p14="http://schemas.microsoft.com/office/powerpoint/2010/main" val="53212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Cons: </a:t>
            </a:r>
            <a:br>
              <a:rPr lang="en-US" dirty="0"/>
            </a:br>
            <a:br>
              <a:rPr lang="en-US" dirty="0"/>
            </a:br>
            <a:r>
              <a:rPr lang="en-US" dirty="0"/>
              <a:t>1. </a:t>
            </a:r>
            <a:r>
              <a:rPr lang="en-US" b="1" dirty="0"/>
              <a:t>Complexity:</a:t>
            </a:r>
            <a:r>
              <a:rPr lang="en-US" dirty="0"/>
              <a:t> Working with Spring is more complex. It requires a lot of expertise. If you have not used Spring before, first you will have to learn.</a:t>
            </a:r>
            <a:br>
              <a:rPr lang="en-US" dirty="0"/>
            </a:br>
            <a:br>
              <a:rPr lang="en-US" dirty="0"/>
            </a:br>
            <a:r>
              <a:rPr lang="en-US" dirty="0"/>
              <a:t>2. </a:t>
            </a:r>
            <a:r>
              <a:rPr lang="en-US" b="1" dirty="0"/>
              <a:t>Parallel Mechanism:</a:t>
            </a:r>
            <a:r>
              <a:rPr lang="en-US" dirty="0"/>
              <a:t> It provides multiple options to developers. These options create confusion to developers that which feature to use and which to not</a:t>
            </a:r>
          </a:p>
        </p:txBody>
      </p:sp>
    </p:spTree>
    <p:extLst>
      <p:ext uri="{BB962C8B-B14F-4D97-AF65-F5344CB8AC3E}">
        <p14:creationId xmlns:p14="http://schemas.microsoft.com/office/powerpoint/2010/main" val="260284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a:t>
            </a:r>
            <a:r>
              <a:rPr lang="en-US" b="1" dirty="0"/>
              <a:t>No Specific Guidelines:</a:t>
            </a:r>
            <a:r>
              <a:rPr lang="en-US" dirty="0"/>
              <a:t> It does not care about XSS or cross-site scripting.</a:t>
            </a:r>
            <a:br>
              <a:rPr lang="en-US" dirty="0"/>
            </a:br>
            <a:br>
              <a:rPr lang="en-US" dirty="0"/>
            </a:br>
            <a:r>
              <a:rPr lang="en-US" dirty="0"/>
              <a:t>4.  </a:t>
            </a:r>
            <a:r>
              <a:rPr lang="en-US" b="1" dirty="0"/>
              <a:t>High Learning Curve:</a:t>
            </a:r>
            <a:r>
              <a:rPr lang="en-US" dirty="0"/>
              <a:t> If you have not development experience in the field, it would be quite difficult to learn It is difficult due to new programming methods.</a:t>
            </a:r>
            <a:br>
              <a:rPr lang="en-US" dirty="0"/>
            </a:br>
            <a:br>
              <a:rPr lang="en-US" dirty="0"/>
            </a:br>
            <a:r>
              <a:rPr lang="en-US" dirty="0"/>
              <a:t>5. </a:t>
            </a:r>
            <a:r>
              <a:rPr lang="en-US" b="1" dirty="0"/>
              <a:t>Lots of XML:</a:t>
            </a:r>
            <a:r>
              <a:rPr lang="en-US" dirty="0"/>
              <a:t> Developing a Spring application requires lots of XML.</a:t>
            </a:r>
            <a:br>
              <a:rPr lang="en-US" dirty="0"/>
            </a:br>
            <a:endParaRPr lang="en-IN" dirty="0"/>
          </a:p>
        </p:txBody>
      </p:sp>
    </p:spTree>
    <p:extLst>
      <p:ext uri="{BB962C8B-B14F-4D97-AF65-F5344CB8AC3E}">
        <p14:creationId xmlns:p14="http://schemas.microsoft.com/office/powerpoint/2010/main" val="71554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 : </a:t>
            </a:r>
            <a:br>
              <a:rPr lang="en-US" dirty="0"/>
            </a:br>
            <a:br>
              <a:rPr lang="en-US" dirty="0"/>
            </a:br>
            <a:br>
              <a:rPr lang="en-US" dirty="0"/>
            </a:br>
            <a:r>
              <a:rPr lang="en-US" dirty="0"/>
              <a:t>The </a:t>
            </a:r>
            <a:r>
              <a:rPr lang="en-US" b="1" dirty="0"/>
              <a:t>Spring framework</a:t>
            </a:r>
            <a:r>
              <a:rPr lang="en-US" dirty="0"/>
              <a:t> makes </a:t>
            </a:r>
            <a:r>
              <a:rPr lang="en-US" dirty="0">
                <a:hlinkClick r:id="rId2"/>
              </a:rPr>
              <a:t>Java</a:t>
            </a:r>
            <a:r>
              <a:rPr lang="en-US" dirty="0"/>
              <a:t> programming quicker, easier, and safer for everybody. Its simplicity, speed, and productivity made it the most popular framework in the world.</a:t>
            </a:r>
            <a:endParaRPr lang="en-IN" dirty="0"/>
          </a:p>
        </p:txBody>
      </p:sp>
    </p:spTree>
    <p:extLst>
      <p:ext uri="{BB962C8B-B14F-4D97-AF65-F5344CB8AC3E}">
        <p14:creationId xmlns:p14="http://schemas.microsoft.com/office/powerpoint/2010/main" val="1111580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639" y="2522621"/>
            <a:ext cx="8596668" cy="1320800"/>
          </a:xfrm>
        </p:spPr>
        <p:txBody>
          <a:bodyPr>
            <a:normAutofit/>
          </a:bodyPr>
          <a:lstStyle/>
          <a:p>
            <a:r>
              <a:rPr lang="en-US" sz="6000" dirty="0"/>
              <a:t>Thank You </a:t>
            </a:r>
            <a:endParaRPr lang="en-IN" sz="6000" dirty="0"/>
          </a:p>
        </p:txBody>
      </p:sp>
    </p:spTree>
    <p:extLst>
      <p:ext uri="{BB962C8B-B14F-4D97-AF65-F5344CB8AC3E}">
        <p14:creationId xmlns:p14="http://schemas.microsoft.com/office/powerpoint/2010/main" val="37667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What is Spring ?</a:t>
            </a:r>
            <a:br>
              <a:rPr lang="en-US" dirty="0"/>
            </a:br>
            <a:br>
              <a:rPr lang="en-US" dirty="0"/>
            </a:br>
            <a:r>
              <a:rPr lang="en-US" dirty="0"/>
              <a:t>The Spring Framework is an </a:t>
            </a:r>
            <a:r>
              <a:rPr lang="en-US" dirty="0">
                <a:hlinkClick r:id="rId2"/>
              </a:rPr>
              <a:t>open-source framework</a:t>
            </a:r>
            <a:r>
              <a:rPr lang="en-US" dirty="0"/>
              <a:t> for building enterprise Java applications. It is </a:t>
            </a:r>
            <a:r>
              <a:rPr lang="en-US"/>
              <a:t>dependency Injection. </a:t>
            </a:r>
            <a:endParaRPr lang="en-IN" dirty="0"/>
          </a:p>
        </p:txBody>
      </p:sp>
      <p:sp>
        <p:nvSpPr>
          <p:cNvPr id="3" name="AutoShape 2" descr="File:Spring Framework Logo 2018.svg - Wikimedia Commons"/>
          <p:cNvSpPr>
            <a:spLocks noChangeAspect="1" noChangeArrowheads="1"/>
          </p:cNvSpPr>
          <p:nvPr/>
        </p:nvSpPr>
        <p:spPr bwMode="auto">
          <a:xfrm>
            <a:off x="3389429" y="5333574"/>
            <a:ext cx="4000500" cy="10287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679" y="3140366"/>
            <a:ext cx="6776129" cy="3574470"/>
          </a:xfrm>
          <a:prstGeom prst="rect">
            <a:avLst/>
          </a:prstGeom>
        </p:spPr>
      </p:pic>
    </p:spTree>
    <p:extLst>
      <p:ext uri="{BB962C8B-B14F-4D97-AF65-F5344CB8AC3E}">
        <p14:creationId xmlns:p14="http://schemas.microsoft.com/office/powerpoint/2010/main" val="1878582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aims to simplify the complex and cumbersome enterprise Java application development process by offering a framework that includes technologies such as:</a:t>
            </a:r>
            <a:br>
              <a:rPr lang="en-US" dirty="0"/>
            </a:br>
            <a:r>
              <a:rPr lang="en-US" dirty="0"/>
              <a:t>1. Aspect-oriented programming (AOP)</a:t>
            </a:r>
            <a:br>
              <a:rPr lang="en-US" dirty="0"/>
            </a:br>
            <a:r>
              <a:rPr lang="en-US" dirty="0"/>
              <a:t>2. Dependency injection (DI)</a:t>
            </a:r>
            <a:br>
              <a:rPr lang="en-US" dirty="0"/>
            </a:br>
            <a:r>
              <a:rPr lang="en-US" dirty="0"/>
              <a:t>3. Plain Old Java Object (POJO)</a:t>
            </a:r>
            <a:br>
              <a:rPr lang="en-US" dirty="0"/>
            </a:br>
            <a:endParaRPr lang="en-IN" dirty="0"/>
          </a:p>
        </p:txBody>
      </p:sp>
    </p:spTree>
    <p:extLst>
      <p:ext uri="{BB962C8B-B14F-4D97-AF65-F5344CB8AC3E}">
        <p14:creationId xmlns:p14="http://schemas.microsoft.com/office/powerpoint/2010/main" val="70686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255930"/>
            <a:ext cx="8560324" cy="1398059"/>
          </a:xfrm>
        </p:spPr>
        <p:txBody>
          <a:bodyPr>
            <a:normAutofit/>
          </a:bodyPr>
          <a:lstStyle/>
          <a:p>
            <a:r>
              <a:rPr lang="en-US" dirty="0"/>
              <a:t>.</a:t>
            </a:r>
            <a:endParaRPr lang="en-IN" dirty="0"/>
          </a:p>
        </p:txBody>
      </p:sp>
      <p:sp>
        <p:nvSpPr>
          <p:cNvPr id="3" name="Rectangle 2"/>
          <p:cNvSpPr/>
          <p:nvPr/>
        </p:nvSpPr>
        <p:spPr>
          <a:xfrm>
            <a:off x="677334" y="1930400"/>
            <a:ext cx="9158042" cy="2062103"/>
          </a:xfrm>
          <a:prstGeom prst="rect">
            <a:avLst/>
          </a:prstGeom>
        </p:spPr>
        <p:txBody>
          <a:bodyPr wrap="square">
            <a:spAutoFit/>
          </a:bodyPr>
          <a:lstStyle/>
          <a:p>
            <a:r>
              <a:rPr lang="en-US" sz="3200" dirty="0">
                <a:solidFill>
                  <a:schemeClr val="accent1">
                    <a:lumMod val="75000"/>
                  </a:schemeClr>
                </a:solidFill>
              </a:rPr>
              <a:t>Even with all these technologies, Spring is a lightweight framework that can be used to create scalable, secure, and robust enterprise web applications</a:t>
            </a:r>
            <a:endParaRPr lang="en-IN" sz="3200" dirty="0">
              <a:solidFill>
                <a:schemeClr val="accent1">
                  <a:lumMod val="75000"/>
                </a:schemeClr>
              </a:solidFill>
            </a:endParaRPr>
          </a:p>
        </p:txBody>
      </p:sp>
    </p:spTree>
    <p:extLst>
      <p:ext uri="{BB962C8B-B14F-4D97-AF65-F5344CB8AC3E}">
        <p14:creationId xmlns:p14="http://schemas.microsoft.com/office/powerpoint/2010/main" val="329930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The Spring framework is  the base that powers all the other Spring-based projects, such as:</a:t>
            </a:r>
            <a:br>
              <a:rPr lang="en-US" dirty="0"/>
            </a:br>
            <a:r>
              <a:rPr lang="en-US" dirty="0"/>
              <a:t>1. Spring Boot</a:t>
            </a:r>
            <a:br>
              <a:rPr lang="en-US" dirty="0"/>
            </a:br>
            <a:r>
              <a:rPr lang="en-US" dirty="0"/>
              <a:t>2. Spring Cloud</a:t>
            </a:r>
            <a:br>
              <a:rPr lang="en-US" dirty="0"/>
            </a:br>
            <a:r>
              <a:rPr lang="en-US" dirty="0"/>
              <a:t>3. Spring </a:t>
            </a:r>
            <a:r>
              <a:rPr lang="en-US" dirty="0" err="1"/>
              <a:t>GraphQL</a:t>
            </a:r>
            <a:endParaRPr lang="en-US" dirty="0"/>
          </a:p>
        </p:txBody>
      </p:sp>
    </p:spTree>
    <p:extLst>
      <p:ext uri="{BB962C8B-B14F-4D97-AF65-F5344CB8AC3E}">
        <p14:creationId xmlns:p14="http://schemas.microsoft.com/office/powerpoint/2010/main" val="415294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Spring Boot:</a:t>
            </a:r>
            <a:br>
              <a:rPr lang="en-US" dirty="0"/>
            </a:br>
            <a:br>
              <a:rPr lang="en-US" dirty="0"/>
            </a:br>
            <a:r>
              <a:rPr lang="en-US" dirty="0"/>
              <a:t>Java Spring Boot is an open-source tool that makes it easier to use Java-based frameworks to create </a:t>
            </a:r>
            <a:r>
              <a:rPr lang="en-US" dirty="0" err="1"/>
              <a:t>microservices</a:t>
            </a:r>
            <a:r>
              <a:rPr lang="en-US" dirty="0"/>
              <a:t> and web apps.</a:t>
            </a:r>
            <a:endParaRPr lang="en-IN" dirty="0"/>
          </a:p>
        </p:txBody>
      </p:sp>
    </p:spTree>
    <p:extLst>
      <p:ext uri="{BB962C8B-B14F-4D97-AF65-F5344CB8AC3E}">
        <p14:creationId xmlns:p14="http://schemas.microsoft.com/office/powerpoint/2010/main" val="395223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43433172"/>
              </p:ext>
            </p:extLst>
          </p:nvPr>
        </p:nvGraphicFramePr>
        <p:xfrm>
          <a:off x="1248939" y="691375"/>
          <a:ext cx="9590049" cy="5700708"/>
        </p:xfrm>
        <a:graphic>
          <a:graphicData uri="http://schemas.openxmlformats.org/drawingml/2006/table">
            <a:tbl>
              <a:tblPr/>
              <a:tblGrid>
                <a:gridCol w="3196683">
                  <a:extLst>
                    <a:ext uri="{9D8B030D-6E8A-4147-A177-3AD203B41FA5}">
                      <a16:colId xmlns:a16="http://schemas.microsoft.com/office/drawing/2014/main" val="20000"/>
                    </a:ext>
                  </a:extLst>
                </a:gridCol>
                <a:gridCol w="3196683">
                  <a:extLst>
                    <a:ext uri="{9D8B030D-6E8A-4147-A177-3AD203B41FA5}">
                      <a16:colId xmlns:a16="http://schemas.microsoft.com/office/drawing/2014/main" val="20001"/>
                    </a:ext>
                  </a:extLst>
                </a:gridCol>
                <a:gridCol w="3196683">
                  <a:extLst>
                    <a:ext uri="{9D8B030D-6E8A-4147-A177-3AD203B41FA5}">
                      <a16:colId xmlns:a16="http://schemas.microsoft.com/office/drawing/2014/main" val="20002"/>
                    </a:ext>
                  </a:extLst>
                </a:gridCol>
              </a:tblGrid>
              <a:tr h="416169">
                <a:tc>
                  <a:txBody>
                    <a:bodyPr/>
                    <a:lstStyle/>
                    <a:p>
                      <a:pPr algn="l" fontAlgn="b"/>
                      <a:endParaRPr lang="en-IN" sz="1400" b="1" dirty="0">
                        <a:solidFill>
                          <a:srgbClr val="000000"/>
                        </a:solidFill>
                        <a:effectLst/>
                      </a:endParaRPr>
                    </a:p>
                  </a:txBody>
                  <a:tcPr marL="71878" marR="71878" marT="35939" marB="35939" anchor="b">
                    <a:lnL>
                      <a:noFill/>
                    </a:lnL>
                    <a:lnR>
                      <a:noFill/>
                    </a:lnR>
                    <a:lnT w="12700" cap="flat" cmpd="sng" algn="ctr">
                      <a:solidFill>
                        <a:srgbClr val="D07265"/>
                      </a:solidFill>
                      <a:prstDash val="solid"/>
                      <a:round/>
                      <a:headEnd type="none" w="med" len="med"/>
                      <a:tailEnd type="none" w="med" len="med"/>
                    </a:lnT>
                    <a:lnB w="12700" cap="flat" cmpd="sng" algn="ctr">
                      <a:solidFill>
                        <a:srgbClr val="707365"/>
                      </a:solidFill>
                      <a:prstDash val="solid"/>
                      <a:round/>
                      <a:headEnd type="none" w="med" len="med"/>
                      <a:tailEnd type="none" w="med" len="med"/>
                    </a:lnB>
                    <a:solidFill>
                      <a:srgbClr val="F4F5F6"/>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IN" sz="1400" b="1" dirty="0">
                          <a:solidFill>
                            <a:srgbClr val="000000"/>
                          </a:solidFill>
                          <a:effectLst/>
                        </a:rPr>
                        <a:t>Spring</a:t>
                      </a:r>
                    </a:p>
                    <a:p>
                      <a:pPr algn="l" fontAlgn="b"/>
                      <a:endParaRPr lang="en-IN" sz="1400" b="1" dirty="0">
                        <a:solidFill>
                          <a:srgbClr val="000000"/>
                        </a:solidFill>
                        <a:effectLst/>
                      </a:endParaRPr>
                    </a:p>
                  </a:txBody>
                  <a:tcPr marL="71878" marR="71878" marT="35939" marB="35939" anchor="b">
                    <a:lnL>
                      <a:noFill/>
                    </a:lnL>
                    <a:lnR>
                      <a:noFill/>
                    </a:lnR>
                    <a:lnT w="12700" cap="flat" cmpd="sng" algn="ctr">
                      <a:solidFill>
                        <a:srgbClr val="F07565"/>
                      </a:solidFill>
                      <a:prstDash val="solid"/>
                      <a:round/>
                      <a:headEnd type="none" w="med" len="med"/>
                      <a:tailEnd type="none" w="med" len="med"/>
                    </a:lnT>
                    <a:lnB w="12700" cap="flat" cmpd="sng" algn="ctr">
                      <a:solidFill>
                        <a:srgbClr val="B06A65"/>
                      </a:solidFill>
                      <a:prstDash val="solid"/>
                      <a:round/>
                      <a:headEnd type="none" w="med" len="med"/>
                      <a:tailEnd type="none" w="med" len="med"/>
                    </a:lnB>
                    <a:solidFill>
                      <a:srgbClr val="F4F5F6"/>
                    </a:solidFill>
                  </a:tcPr>
                </a:tc>
                <a:tc>
                  <a:txBody>
                    <a:bodyPr/>
                    <a:lstStyle/>
                    <a:p>
                      <a:pPr algn="l" fontAlgn="b"/>
                      <a:r>
                        <a:rPr lang="en-IN" sz="1400" b="1" dirty="0">
                          <a:solidFill>
                            <a:srgbClr val="000000"/>
                          </a:solidFill>
                          <a:effectLst/>
                        </a:rPr>
                        <a:t>Spring Boot</a:t>
                      </a:r>
                    </a:p>
                  </a:txBody>
                  <a:tcPr marL="71878" marR="71878" marT="35939" marB="35939">
                    <a:lnL>
                      <a:noFill/>
                    </a:lnL>
                    <a:lnB w="12700" cap="flat" cmpd="sng" algn="ctr">
                      <a:solidFill>
                        <a:srgbClr val="507065"/>
                      </a:solidFill>
                      <a:prstDash val="solid"/>
                      <a:round/>
                      <a:headEnd type="none" w="med" len="med"/>
                      <a:tailEnd type="none" w="med" len="med"/>
                    </a:lnB>
                  </a:tcPr>
                </a:tc>
                <a:extLst>
                  <a:ext uri="{0D108BD9-81ED-4DB2-BD59-A6C34878D82A}">
                    <a16:rowId xmlns:a16="http://schemas.microsoft.com/office/drawing/2014/main" val="10000"/>
                  </a:ext>
                </a:extLst>
              </a:tr>
              <a:tr h="1352549">
                <a:tc>
                  <a:txBody>
                    <a:bodyPr/>
                    <a:lstStyle/>
                    <a:p>
                      <a:pPr algn="l" fontAlgn="t"/>
                      <a:r>
                        <a:rPr lang="en-IN" sz="1400" b="1">
                          <a:effectLst/>
                        </a:rPr>
                        <a:t>What is it?</a:t>
                      </a:r>
                    </a:p>
                  </a:txBody>
                  <a:tcPr marL="71878" marR="71878" marT="35939" marB="35939">
                    <a:lnL>
                      <a:noFill/>
                    </a:lnL>
                    <a:lnR>
                      <a:noFill/>
                    </a:lnR>
                    <a:lnT w="12700" cap="flat" cmpd="sng" algn="ctr">
                      <a:solidFill>
                        <a:srgbClr val="707365"/>
                      </a:solidFill>
                      <a:prstDash val="solid"/>
                      <a:round/>
                      <a:headEnd type="none" w="med" len="med"/>
                      <a:tailEnd type="none" w="med" len="med"/>
                    </a:lnT>
                    <a:lnB w="12700" cap="flat" cmpd="sng" algn="ctr">
                      <a:solidFill>
                        <a:srgbClr val="006665"/>
                      </a:solidFill>
                      <a:prstDash val="solid"/>
                      <a:round/>
                      <a:headEnd type="none" w="med" len="med"/>
                      <a:tailEnd type="none" w="med" len="med"/>
                    </a:lnB>
                    <a:solidFill>
                      <a:srgbClr val="F4F5F6"/>
                    </a:solidFill>
                  </a:tcPr>
                </a:tc>
                <a:tc>
                  <a:txBody>
                    <a:bodyPr/>
                    <a:lstStyle/>
                    <a:p>
                      <a:pPr algn="l" fontAlgn="t"/>
                      <a:r>
                        <a:rPr lang="en-US" sz="1400">
                          <a:effectLst/>
                        </a:rPr>
                        <a:t>An open-source web application framework based on Java.</a:t>
                      </a:r>
                    </a:p>
                  </a:txBody>
                  <a:tcPr marL="71878" marR="71878" marT="35939" marB="35939">
                    <a:lnL>
                      <a:noFill/>
                    </a:lnL>
                    <a:lnR>
                      <a:noFill/>
                    </a:lnR>
                    <a:lnT w="12700" cap="flat" cmpd="sng" algn="ctr">
                      <a:solidFill>
                        <a:srgbClr val="B06A65"/>
                      </a:solidFill>
                      <a:prstDash val="solid"/>
                      <a:round/>
                      <a:headEnd type="none" w="med" len="med"/>
                      <a:tailEnd type="none" w="med" len="med"/>
                    </a:lnT>
                    <a:lnB w="12700" cap="flat" cmpd="sng" algn="ctr">
                      <a:solidFill>
                        <a:srgbClr val="D06865"/>
                      </a:solidFill>
                      <a:prstDash val="solid"/>
                      <a:round/>
                      <a:headEnd type="none" w="med" len="med"/>
                      <a:tailEnd type="none" w="med" len="med"/>
                    </a:lnB>
                    <a:solidFill>
                      <a:srgbClr val="F4F5F6"/>
                    </a:solidFill>
                  </a:tcPr>
                </a:tc>
                <a:tc>
                  <a:txBody>
                    <a:bodyPr/>
                    <a:lstStyle/>
                    <a:p>
                      <a:pPr algn="l" fontAlgn="t"/>
                      <a:r>
                        <a:rPr lang="en-US" sz="1400">
                          <a:effectLst/>
                        </a:rPr>
                        <a:t>An extension or module built on the Spring framework.</a:t>
                      </a:r>
                    </a:p>
                  </a:txBody>
                  <a:tcPr marL="71878" marR="71878" marT="35939" marB="35939">
                    <a:lnL>
                      <a:noFill/>
                    </a:lnL>
                    <a:lnR>
                      <a:noFill/>
                    </a:lnR>
                    <a:lnT w="12700" cap="flat" cmpd="sng" algn="ctr">
                      <a:solidFill>
                        <a:srgbClr val="507065"/>
                      </a:solidFill>
                      <a:prstDash val="solid"/>
                      <a:round/>
                      <a:headEnd type="none" w="med" len="med"/>
                      <a:tailEnd type="none" w="med" len="med"/>
                    </a:lnT>
                    <a:lnB w="12700" cap="flat" cmpd="sng" algn="ctr">
                      <a:solidFill>
                        <a:srgbClr val="D06865"/>
                      </a:solidFill>
                      <a:prstDash val="solid"/>
                      <a:round/>
                      <a:headEnd type="none" w="med" len="med"/>
                      <a:tailEnd type="none" w="med" len="med"/>
                    </a:lnB>
                    <a:solidFill>
                      <a:srgbClr val="F4F5F6"/>
                    </a:solidFill>
                  </a:tcPr>
                </a:tc>
                <a:extLst>
                  <a:ext uri="{0D108BD9-81ED-4DB2-BD59-A6C34878D82A}">
                    <a16:rowId xmlns:a16="http://schemas.microsoft.com/office/drawing/2014/main" val="10001"/>
                  </a:ext>
                </a:extLst>
              </a:tr>
              <a:tr h="3849561">
                <a:tc>
                  <a:txBody>
                    <a:bodyPr/>
                    <a:lstStyle/>
                    <a:p>
                      <a:pPr algn="l" fontAlgn="t"/>
                      <a:r>
                        <a:rPr lang="en-IN" sz="1400" b="1" dirty="0">
                          <a:effectLst/>
                        </a:rPr>
                        <a:t>What does it do?</a:t>
                      </a:r>
                    </a:p>
                  </a:txBody>
                  <a:tcPr marL="71878" marR="71878" marT="35939" marB="35939">
                    <a:lnL>
                      <a:noFill/>
                    </a:lnL>
                    <a:lnR>
                      <a:noFill/>
                    </a:lnR>
                    <a:lnT w="12700" cap="flat" cmpd="sng" algn="ctr">
                      <a:solidFill>
                        <a:srgbClr val="006665"/>
                      </a:solidFill>
                      <a:prstDash val="solid"/>
                      <a:round/>
                      <a:headEnd type="none" w="med" len="med"/>
                      <a:tailEnd type="none" w="med" len="med"/>
                    </a:lnT>
                    <a:lnB>
                      <a:noFill/>
                    </a:lnB>
                    <a:solidFill>
                      <a:srgbClr val="F4F5F6"/>
                    </a:solidFill>
                  </a:tcPr>
                </a:tc>
                <a:tc>
                  <a:txBody>
                    <a:bodyPr/>
                    <a:lstStyle/>
                    <a:p>
                      <a:pPr algn="l" fontAlgn="t"/>
                      <a:r>
                        <a:rPr lang="en-US" sz="1400" dirty="0">
                          <a:effectLst/>
                        </a:rPr>
                        <a:t>Provides a flexible, completely configurable environment using tools and libraries of prebuilt code to create customized, loosely coupled web apps.</a:t>
                      </a:r>
                    </a:p>
                  </a:txBody>
                  <a:tcPr marL="71878" marR="71878" marT="35939" marB="35939">
                    <a:lnL>
                      <a:noFill/>
                    </a:lnL>
                    <a:lnR>
                      <a:noFill/>
                    </a:lnR>
                    <a:lnT w="12700" cap="flat" cmpd="sng" algn="ctr">
                      <a:solidFill>
                        <a:srgbClr val="D06865"/>
                      </a:solidFill>
                      <a:prstDash val="solid"/>
                      <a:round/>
                      <a:headEnd type="none" w="med" len="med"/>
                      <a:tailEnd type="none" w="med" len="med"/>
                    </a:lnT>
                    <a:lnB>
                      <a:noFill/>
                    </a:lnB>
                    <a:solidFill>
                      <a:srgbClr val="F4F5F6"/>
                    </a:solidFill>
                  </a:tcPr>
                </a:tc>
                <a:tc>
                  <a:txBody>
                    <a:bodyPr/>
                    <a:lstStyle/>
                    <a:p>
                      <a:pPr algn="l" fontAlgn="t"/>
                      <a:r>
                        <a:rPr lang="en-US" sz="1400" dirty="0">
                          <a:effectLst/>
                        </a:rPr>
                        <a:t>Provides the ability to create, standalone Spring applications that can just run immediately without the need for annotations, XML configuration, or writing lots of additional code.</a:t>
                      </a:r>
                    </a:p>
                  </a:txBody>
                  <a:tcPr marL="71878" marR="71878" marT="35939" marB="35939">
                    <a:lnL>
                      <a:noFill/>
                    </a:lnL>
                    <a:lnR>
                      <a:noFill/>
                    </a:lnR>
                    <a:lnT w="12700" cap="flat" cmpd="sng" algn="ctr">
                      <a:solidFill>
                        <a:srgbClr val="D06865"/>
                      </a:solidFill>
                      <a:prstDash val="solid"/>
                      <a:round/>
                      <a:headEnd type="none" w="med" len="med"/>
                      <a:tailEnd type="none" w="med" len="med"/>
                    </a:lnT>
                    <a:lnB>
                      <a:noFill/>
                    </a:lnB>
                    <a:solidFill>
                      <a:srgbClr val="F4F5F6"/>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3080085" y="322043"/>
            <a:ext cx="50893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Difference between Spring and Spring Boot</a:t>
            </a:r>
            <a:endParaRPr lang="en-IN" dirty="0"/>
          </a:p>
        </p:txBody>
      </p:sp>
    </p:spTree>
    <p:extLst>
      <p:ext uri="{BB962C8B-B14F-4D97-AF65-F5344CB8AC3E}">
        <p14:creationId xmlns:p14="http://schemas.microsoft.com/office/powerpoint/2010/main" val="88571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2.Spring Cloud :</a:t>
            </a:r>
            <a:br>
              <a:rPr lang="en-US" dirty="0"/>
            </a:br>
            <a:br>
              <a:rPr lang="en-US" dirty="0"/>
            </a:br>
            <a:r>
              <a:rPr lang="en-US" dirty="0"/>
              <a:t>Spring Cloud is a </a:t>
            </a:r>
            <a:r>
              <a:rPr lang="en-US" b="1" dirty="0"/>
              <a:t>Spring module</a:t>
            </a:r>
            <a:r>
              <a:rPr lang="en-US" dirty="0"/>
              <a:t> that provides the </a:t>
            </a:r>
            <a:r>
              <a:rPr lang="en-US" b="1" dirty="0"/>
              <a:t>RAD</a:t>
            </a:r>
            <a:r>
              <a:rPr lang="en-US" dirty="0"/>
              <a:t> (</a:t>
            </a:r>
            <a:r>
              <a:rPr lang="en-US" i="1" dirty="0"/>
              <a:t>Rapid Application Development</a:t>
            </a:r>
            <a:r>
              <a:rPr lang="en-US" dirty="0"/>
              <a:t>) feature to the Spring framework. We can quickly develop cloud-based allocation with the help of the Spring Cloud Framework.</a:t>
            </a:r>
            <a:br>
              <a:rPr lang="en-US" dirty="0"/>
            </a:br>
            <a:r>
              <a:rPr lang="en-US" dirty="0"/>
              <a:t>Spring Cloud provides tools for developers to build some of the </a:t>
            </a:r>
            <a:r>
              <a:rPr lang="en-US" b="1" dirty="0"/>
              <a:t>common patterns</a:t>
            </a:r>
            <a:r>
              <a:rPr lang="en-US" dirty="0"/>
              <a:t> in distributed systems quickly. For example, configuration management, service </a:t>
            </a:r>
            <a:r>
              <a:rPr lang="en-US" dirty="0" err="1"/>
              <a:t>discovery,etc</a:t>
            </a:r>
            <a:br>
              <a:rPr lang="en-US" dirty="0"/>
            </a:br>
            <a:endParaRPr lang="en-IN" dirty="0"/>
          </a:p>
        </p:txBody>
      </p:sp>
    </p:spTree>
    <p:extLst>
      <p:ext uri="{BB962C8B-B14F-4D97-AF65-F5344CB8AC3E}">
        <p14:creationId xmlns:p14="http://schemas.microsoft.com/office/powerpoint/2010/main" val="227245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GraphQL</a:t>
            </a:r>
            <a:r>
              <a:rPr lang="en-US" dirty="0"/>
              <a:t>:</a:t>
            </a:r>
            <a:br>
              <a:rPr lang="en-US" dirty="0"/>
            </a:br>
            <a:br>
              <a:rPr lang="en-US" dirty="0"/>
            </a:br>
            <a:r>
              <a:rPr lang="en-US" dirty="0" err="1"/>
              <a:t>GraphQL</a:t>
            </a:r>
            <a:r>
              <a:rPr lang="en-US" dirty="0"/>
              <a:t> is a query language to retrieve data from a server. It is an alternative to REST, SOAP or </a:t>
            </a:r>
            <a:r>
              <a:rPr lang="en-US" dirty="0" err="1"/>
              <a:t>gRPC</a:t>
            </a:r>
            <a:r>
              <a:rPr lang="en-US" dirty="0"/>
              <a:t>.</a:t>
            </a:r>
            <a:endParaRPr lang="en-IN" dirty="0"/>
          </a:p>
        </p:txBody>
      </p:sp>
    </p:spTree>
    <p:extLst>
      <p:ext uri="{BB962C8B-B14F-4D97-AF65-F5344CB8AC3E}">
        <p14:creationId xmlns:p14="http://schemas.microsoft.com/office/powerpoint/2010/main" val="18427826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49</TotalTime>
  <Words>254</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Spring Framework</vt:lpstr>
      <vt:lpstr>What is Spring ?  The Spring Framework is an open-source framework for building enterprise Java applications. It is dependency Injection. </vt:lpstr>
      <vt:lpstr>Spring aims to simplify the complex and cumbersome enterprise Java application development process by offering a framework that includes technologies such as: 1. Aspect-oriented programming (AOP) 2. Dependency injection (DI) 3. Plain Old Java Object (POJO) </vt:lpstr>
      <vt:lpstr>.</vt:lpstr>
      <vt:lpstr>The Spring framework is  the base that powers all the other Spring-based projects, such as: 1. Spring Boot 2. Spring Cloud 3. Spring GraphQL</vt:lpstr>
      <vt:lpstr>1. Spring Boot:  Java Spring Boot is an open-source tool that makes it easier to use Java-based frameworks to create microservices and web apps.</vt:lpstr>
      <vt:lpstr>PowerPoint Presentation</vt:lpstr>
      <vt:lpstr>2.Spring Cloud :  Spring Cloud is a Spring module that provides the RAD (Rapid Application Development) feature to the Spring framework. We can quickly develop cloud-based allocation with the help of the Spring Cloud Framework. Spring Cloud provides tools for developers to build some of the common patterns in distributed systems quickly. For example, configuration management, service discovery,etc </vt:lpstr>
      <vt:lpstr>GraphQL:  GraphQL is a query language to retrieve data from a server. It is an alternative to REST, SOAP or gRPC.</vt:lpstr>
      <vt:lpstr>With GraphQL you send the following query to the server to get the  details for the book with the id "book-1":</vt:lpstr>
      <vt:lpstr>Advantages of GraphQL: 1. GraphQL is faster 2. Best for complex systems and microservices 3. No over-fetching and under-fetching problems 4. Hierarchical Structure 5. Defines a data shape </vt:lpstr>
      <vt:lpstr>Here are the following advantages of the Spring framework:  1. Light Weight: Spring is a lightweight framework because of its POJO implementation. It does not force the programmer to inherit any class and implement any interface. With the help of Spring, we can enable powerful, scalable applications using POJOs (Plain Old Java Object). </vt:lpstr>
      <vt:lpstr>2. Flexible: It provides flexible libraries trusted by developers all over the world. The developer can choose either XML or Java-based annotations for configuration options.  3. Loose Coupling: Spring applications are loosely coupled because of dependency injection  4. Portable: We can use server-side in web/EJB app, client-side in swing app business logic is completely portable. </vt:lpstr>
      <vt:lpstr>Spring Cons:   1. Complexity: Working with Spring is more complex. It requires a lot of expertise. If you have not used Spring before, first you will have to learn.  2. Parallel Mechanism: It provides multiple options to developers. These options create confusion to developers that which feature to use and which to not</vt:lpstr>
      <vt:lpstr>3. No Specific Guidelines: It does not care about XSS or cross-site scripting.  4.  High Learning Curve: If you have not development experience in the field, it would be quite difficult to learn It is difficult due to new programming methods.  5. Lots of XML: Developing a Spring application requires lots of XML. </vt:lpstr>
      <vt:lpstr>Conclusion :    The Spring framework makes Java programming quicker, easier, and safer for everybody. Its simplicity, speed, and productivity made it the most popular framework in the world.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Jha</dc:creator>
  <cp:lastModifiedBy>Pranjal Bagul</cp:lastModifiedBy>
  <cp:revision>7</cp:revision>
  <dcterms:created xsi:type="dcterms:W3CDTF">2023-10-05T03:40:54Z</dcterms:created>
  <dcterms:modified xsi:type="dcterms:W3CDTF">2023-10-05T08:21:44Z</dcterms:modified>
</cp:coreProperties>
</file>