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1" r:id="rId5"/>
    <p:sldId id="300" r:id="rId6"/>
    <p:sldId id="302" r:id="rId7"/>
    <p:sldId id="305" r:id="rId8"/>
    <p:sldId id="307" r:id="rId9"/>
    <p:sldId id="304" r:id="rId10"/>
    <p:sldId id="308" r:id="rId11"/>
    <p:sldId id="309" r:id="rId12"/>
    <p:sldId id="310" r:id="rId13"/>
    <p:sldId id="311" r:id="rId14"/>
    <p:sldId id="303" r:id="rId15"/>
    <p:sldId id="312" r:id="rId16"/>
    <p:sldId id="301" r:id="rId17"/>
    <p:sldId id="313"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80975" autoAdjust="0"/>
  </p:normalViewPr>
  <p:slideViewPr>
    <p:cSldViewPr>
      <p:cViewPr varScale="1">
        <p:scale>
          <a:sx n="115" d="100"/>
          <a:sy n="115" d="100"/>
        </p:scale>
        <p:origin x="2370" y="10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67DF8-32F1-4354-B0A9-53E1C2E5948F}" type="datetimeFigureOut">
              <a:rPr lang="en-PH" smtClean="0"/>
              <a:t>13/03/2022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9C8A7-F457-4284-958F-89A5DF4C004D}" type="slidenum">
              <a:rPr lang="en-PH" smtClean="0"/>
              <a:t>‹#›</a:t>
            </a:fld>
            <a:endParaRPr lang="en-PH"/>
          </a:p>
        </p:txBody>
      </p:sp>
    </p:spTree>
    <p:extLst>
      <p:ext uri="{BB962C8B-B14F-4D97-AF65-F5344CB8AC3E}">
        <p14:creationId xmlns:p14="http://schemas.microsoft.com/office/powerpoint/2010/main" val="133754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I will be presenting my data science project which analyses the price of several natural diamonds with respect to its properties. The data is scraped from the available diamonds from online stores.</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1</a:t>
            </a:fld>
            <a:endParaRPr lang="en-PH"/>
          </a:p>
        </p:txBody>
      </p:sp>
    </p:spTree>
    <p:extLst>
      <p:ext uri="{BB962C8B-B14F-4D97-AF65-F5344CB8AC3E}">
        <p14:creationId xmlns:p14="http://schemas.microsoft.com/office/powerpoint/2010/main" val="4105022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you look at its certificate or you’re a gemologists with lab </a:t>
            </a:r>
            <a:r>
              <a:rPr lang="en-US" dirty="0" err="1"/>
              <a:t>equipments</a:t>
            </a:r>
            <a:r>
              <a:rPr lang="en-US" dirty="0"/>
              <a:t> or</a:t>
            </a:r>
          </a:p>
          <a:p>
            <a:r>
              <a:rPr lang="en-US" dirty="0"/>
              <a:t>Because I don’t have a dataset about lab grown diamonds, we can compare a sample natural and lab grown diamond</a:t>
            </a:r>
          </a:p>
          <a:p>
            <a:endParaRPr lang="en-US" dirty="0"/>
          </a:p>
          <a:p>
            <a:endParaRPr lang="en-US" dirty="0"/>
          </a:p>
          <a:p>
            <a:r>
              <a:rPr lang="en-US" dirty="0"/>
              <a:t>On average, small and big diamonds should roughly cost the same per carat.</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10</a:t>
            </a:fld>
            <a:endParaRPr lang="en-PH"/>
          </a:p>
        </p:txBody>
      </p:sp>
    </p:spTree>
    <p:extLst>
      <p:ext uri="{BB962C8B-B14F-4D97-AF65-F5344CB8AC3E}">
        <p14:creationId xmlns:p14="http://schemas.microsoft.com/office/powerpoint/2010/main" val="3895827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you look at its certificate or you’re a gemologists with lab </a:t>
            </a:r>
            <a:r>
              <a:rPr lang="en-US" dirty="0" err="1"/>
              <a:t>equipments</a:t>
            </a:r>
            <a:r>
              <a:rPr lang="en-US" dirty="0"/>
              <a:t> or</a:t>
            </a:r>
          </a:p>
          <a:p>
            <a:r>
              <a:rPr lang="en-US" dirty="0"/>
              <a:t>Because I don’t have a dataset about lab grown diamonds, we can compare a sample natural and lab grown diamond</a:t>
            </a:r>
          </a:p>
          <a:p>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11</a:t>
            </a:fld>
            <a:endParaRPr lang="en-PH"/>
          </a:p>
        </p:txBody>
      </p:sp>
    </p:spTree>
    <p:extLst>
      <p:ext uri="{BB962C8B-B14F-4D97-AF65-F5344CB8AC3E}">
        <p14:creationId xmlns:p14="http://schemas.microsoft.com/office/powerpoint/2010/main" val="162390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 am a customer looking for a diamond jewelry and I am not sure if the price of the piece I am looking at is reasonable. Since I am an ordinary customer, chances are, I don’t know anything about the properties of diamonds. But with this predictive model, I can estimate the price per carat of the diamond and multiply it by the weight indicated. This will give me a number to compare to the indicated price which can help me decide whether the jewelry is overpriced and look for another one.</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12</a:t>
            </a:fld>
            <a:endParaRPr lang="en-PH"/>
          </a:p>
        </p:txBody>
      </p:sp>
    </p:spTree>
    <p:extLst>
      <p:ext uri="{BB962C8B-B14F-4D97-AF65-F5344CB8AC3E}">
        <p14:creationId xmlns:p14="http://schemas.microsoft.com/office/powerpoint/2010/main" val="1168912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don’t have the metrics for my models since my models are not yet optimal due to the limitations on computing resources. However, on average, these predictions are off by a few hundred dollars</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13</a:t>
            </a:fld>
            <a:endParaRPr lang="en-PH"/>
          </a:p>
        </p:txBody>
      </p:sp>
    </p:spTree>
    <p:extLst>
      <p:ext uri="{BB962C8B-B14F-4D97-AF65-F5344CB8AC3E}">
        <p14:creationId xmlns:p14="http://schemas.microsoft.com/office/powerpoint/2010/main" val="66310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 have an odd shaped raw diamond, with this model, it can help me identify how to ideally divide it into smaller pieces.</a:t>
            </a:r>
          </a:p>
          <a:p>
            <a:r>
              <a:rPr lang="en-US" dirty="0"/>
              <a:t>In polishing diamonds, it is grinded and mistakes are irreversible. Using this model can also help assess risks associated with certain dimensions</a:t>
            </a:r>
          </a:p>
          <a:p>
            <a:r>
              <a:rPr lang="en-US" dirty="0"/>
              <a:t>Since slopes surrounding these peaks correspond to the change in price of the diamond when a mistake is made.</a:t>
            </a:r>
          </a:p>
          <a:p>
            <a:endParaRPr lang="en-US" dirty="0"/>
          </a:p>
          <a:p>
            <a:r>
              <a:rPr lang="en-US" dirty="0"/>
              <a:t>For example I am a new gem cutter without much skills, I can aim for peaks surrounded by gentler slopes where mistakes won’t result to large loss.</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15</a:t>
            </a:fld>
            <a:endParaRPr lang="en-PH"/>
          </a:p>
        </p:txBody>
      </p:sp>
    </p:spTree>
    <p:extLst>
      <p:ext uri="{BB962C8B-B14F-4D97-AF65-F5344CB8AC3E}">
        <p14:creationId xmlns:p14="http://schemas.microsoft.com/office/powerpoint/2010/main" val="219652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Data science is not only for businesses that can afford the services of a data scientist.</a:t>
            </a:r>
          </a:p>
          <a:p>
            <a:pPr marL="0" lvl="0" indent="0" algn="l" rtl="0">
              <a:spcBef>
                <a:spcPts val="0"/>
              </a:spcBef>
              <a:spcAft>
                <a:spcPts val="0"/>
              </a:spcAft>
              <a:buNone/>
            </a:pPr>
            <a:r>
              <a:rPr lang="en-US" dirty="0"/>
              <a:t>With this project to optimize their business but it can also be used by individuals in making data driven decisions, </a:t>
            </a:r>
          </a:p>
          <a:p>
            <a:pPr marL="0" lvl="0" indent="0" algn="l" rtl="0">
              <a:spcBef>
                <a:spcPts val="0"/>
              </a:spcBef>
              <a:spcAft>
                <a:spcPts val="0"/>
              </a:spcAft>
              <a:buNone/>
            </a:pPr>
            <a:r>
              <a:rPr lang="en-US" dirty="0"/>
              <a:t>This prediction can help set a base number to which buyers can compare the actual price of a diamond they are looking at and help them decide if the price is good or too high. </a:t>
            </a:r>
          </a:p>
        </p:txBody>
      </p:sp>
      <p:sp>
        <p:nvSpPr>
          <p:cNvPr id="4" name="Slide Number Placeholder 3"/>
          <p:cNvSpPr>
            <a:spLocks noGrp="1"/>
          </p:cNvSpPr>
          <p:nvPr>
            <p:ph type="sldNum" sz="quarter" idx="5"/>
          </p:nvPr>
        </p:nvSpPr>
        <p:spPr/>
        <p:txBody>
          <a:bodyPr/>
          <a:lstStyle/>
          <a:p>
            <a:fld id="{1E79C8A7-F457-4284-958F-89A5DF4C004D}" type="slidenum">
              <a:rPr lang="en-PH" smtClean="0"/>
              <a:t>2</a:t>
            </a:fld>
            <a:endParaRPr lang="en-PH"/>
          </a:p>
        </p:txBody>
      </p:sp>
    </p:spTree>
    <p:extLst>
      <p:ext uri="{BB962C8B-B14F-4D97-AF65-F5344CB8AC3E}">
        <p14:creationId xmlns:p14="http://schemas.microsoft.com/office/powerpoint/2010/main" val="213672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often symbolizes love and wealth. It is usually worn as an accessory, given as a gift to a special someone, or bought as investment, similar to gold.</a:t>
            </a:r>
          </a:p>
          <a:p>
            <a:r>
              <a:rPr lang="en-US" dirty="0"/>
              <a:t>Intrinsic properties depends on the diamond itself</a:t>
            </a:r>
          </a:p>
          <a:p>
            <a:r>
              <a:rPr lang="en-PH" dirty="0"/>
              <a:t>Additional properties, depend on the skills and decisions of the gem cutter.</a:t>
            </a:r>
          </a:p>
        </p:txBody>
      </p:sp>
      <p:sp>
        <p:nvSpPr>
          <p:cNvPr id="4" name="Slide Number Placeholder 3"/>
          <p:cNvSpPr>
            <a:spLocks noGrp="1"/>
          </p:cNvSpPr>
          <p:nvPr>
            <p:ph type="sldNum" sz="quarter" idx="5"/>
          </p:nvPr>
        </p:nvSpPr>
        <p:spPr/>
        <p:txBody>
          <a:bodyPr/>
          <a:lstStyle/>
          <a:p>
            <a:fld id="{1E79C8A7-F457-4284-958F-89A5DF4C004D}" type="slidenum">
              <a:rPr lang="en-PH" smtClean="0"/>
              <a:t>3</a:t>
            </a:fld>
            <a:endParaRPr lang="en-PH"/>
          </a:p>
        </p:txBody>
      </p:sp>
    </p:spTree>
    <p:extLst>
      <p:ext uri="{BB962C8B-B14F-4D97-AF65-F5344CB8AC3E}">
        <p14:creationId xmlns:p14="http://schemas.microsoft.com/office/powerpoint/2010/main" val="49511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to mention the environmental impact mining diamond causes and the unfair and unethical labor practices towards miners which is composed mostly of children.</a:t>
            </a:r>
          </a:p>
          <a:p>
            <a:endParaRPr lang="en-US" dirty="0"/>
          </a:p>
          <a:p>
            <a:r>
              <a:rPr lang="en-US" dirty="0"/>
              <a:t>Unknown to many,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any other product, high demand with low supply is always followed by a higher price.</a:t>
            </a:r>
          </a:p>
          <a:p>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4</a:t>
            </a:fld>
            <a:endParaRPr lang="en-PH"/>
          </a:p>
        </p:txBody>
      </p:sp>
    </p:spTree>
    <p:extLst>
      <p:ext uri="{BB962C8B-B14F-4D97-AF65-F5344CB8AC3E}">
        <p14:creationId xmlns:p14="http://schemas.microsoft.com/office/powerpoint/2010/main" val="3538820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true for other properties of diamonds</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5</a:t>
            </a:fld>
            <a:endParaRPr lang="en-PH"/>
          </a:p>
        </p:txBody>
      </p:sp>
    </p:spTree>
    <p:extLst>
      <p:ext uri="{BB962C8B-B14F-4D97-AF65-F5344CB8AC3E}">
        <p14:creationId xmlns:p14="http://schemas.microsoft.com/office/powerpoint/2010/main" val="406112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Quattrocento Sans"/>
                <a:ea typeface="Quattrocento Sans"/>
                <a:cs typeface="Quattrocento Sans"/>
                <a:sym typeface="Quattrocento Sans"/>
              </a:rPr>
              <a:t>assuming that the dataset is a good representation of all the available polished diamonds in the market, this shows that those diamonds are actually not that rare.</a:t>
            </a:r>
            <a:endParaRPr lang="en-US" sz="1200" dirty="0">
              <a:latin typeface="Arial"/>
              <a:ea typeface="Arial"/>
              <a:cs typeface="Arial"/>
              <a:sym typeface="Arial"/>
            </a:endParaRPr>
          </a:p>
          <a:p>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6</a:t>
            </a:fld>
            <a:endParaRPr lang="en-PH"/>
          </a:p>
        </p:txBody>
      </p:sp>
    </p:spTree>
    <p:extLst>
      <p:ext uri="{BB962C8B-B14F-4D97-AF65-F5344CB8AC3E}">
        <p14:creationId xmlns:p14="http://schemas.microsoft.com/office/powerpoint/2010/main" val="169654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you look at its certificate or you’re a gemologists with lab </a:t>
            </a:r>
            <a:r>
              <a:rPr lang="en-US" dirty="0" err="1"/>
              <a:t>equipments</a:t>
            </a:r>
            <a:r>
              <a:rPr lang="en-US" dirty="0"/>
              <a:t> or</a:t>
            </a:r>
          </a:p>
          <a:p>
            <a:r>
              <a:rPr lang="en-US" dirty="0"/>
              <a:t>Because I don’t have a dataset about lab grown diamonds, we can compare a sample natural and lab grown diamond</a:t>
            </a:r>
          </a:p>
          <a:p>
            <a:r>
              <a:rPr lang="en-PH" dirty="0"/>
              <a:t>Natural diamonds are considered to be both ethical and eco friendly</a:t>
            </a:r>
          </a:p>
          <a:p>
            <a:r>
              <a:rPr lang="en-PH" dirty="0"/>
              <a:t>Because of the way they are grown, they typically have higher grades compared to natural diamonds </a:t>
            </a:r>
          </a:p>
          <a:p>
            <a:endParaRPr lang="en-PH" dirty="0"/>
          </a:p>
          <a:p>
            <a:r>
              <a:rPr lang="en-PH" dirty="0"/>
              <a:t>Unless buying for investment, hoping that the price increase, lab grown diamonds are a good alternative to natural diamonds</a:t>
            </a:r>
          </a:p>
        </p:txBody>
      </p:sp>
      <p:sp>
        <p:nvSpPr>
          <p:cNvPr id="4" name="Slide Number Placeholder 3"/>
          <p:cNvSpPr>
            <a:spLocks noGrp="1"/>
          </p:cNvSpPr>
          <p:nvPr>
            <p:ph type="sldNum" sz="quarter" idx="5"/>
          </p:nvPr>
        </p:nvSpPr>
        <p:spPr/>
        <p:txBody>
          <a:bodyPr/>
          <a:lstStyle/>
          <a:p>
            <a:fld id="{1E79C8A7-F457-4284-958F-89A5DF4C004D}" type="slidenum">
              <a:rPr lang="en-PH" smtClean="0"/>
              <a:t>7</a:t>
            </a:fld>
            <a:endParaRPr lang="en-PH"/>
          </a:p>
        </p:txBody>
      </p:sp>
    </p:spTree>
    <p:extLst>
      <p:ext uri="{BB962C8B-B14F-4D97-AF65-F5344CB8AC3E}">
        <p14:creationId xmlns:p14="http://schemas.microsoft.com/office/powerpoint/2010/main" val="176386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valuable insights. It is already expected that the price increases as the diamond increases</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8</a:t>
            </a:fld>
            <a:endParaRPr lang="en-PH"/>
          </a:p>
        </p:txBody>
      </p:sp>
    </p:spTree>
    <p:extLst>
      <p:ext uri="{BB962C8B-B14F-4D97-AF65-F5344CB8AC3E}">
        <p14:creationId xmlns:p14="http://schemas.microsoft.com/office/powerpoint/2010/main" val="19042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are a gem cutter, it is known that gems, including diamonds, are cut in such a way that maximizes light refraction.</a:t>
            </a:r>
            <a:endParaRPr lang="en-PH" dirty="0"/>
          </a:p>
        </p:txBody>
      </p:sp>
      <p:sp>
        <p:nvSpPr>
          <p:cNvPr id="4" name="Slide Number Placeholder 3"/>
          <p:cNvSpPr>
            <a:spLocks noGrp="1"/>
          </p:cNvSpPr>
          <p:nvPr>
            <p:ph type="sldNum" sz="quarter" idx="5"/>
          </p:nvPr>
        </p:nvSpPr>
        <p:spPr/>
        <p:txBody>
          <a:bodyPr/>
          <a:lstStyle/>
          <a:p>
            <a:fld id="{1E79C8A7-F457-4284-958F-89A5DF4C004D}" type="slidenum">
              <a:rPr lang="en-PH" smtClean="0"/>
              <a:t>9</a:t>
            </a:fld>
            <a:endParaRPr lang="en-PH"/>
          </a:p>
        </p:txBody>
      </p:sp>
    </p:spTree>
    <p:extLst>
      <p:ext uri="{BB962C8B-B14F-4D97-AF65-F5344CB8AC3E}">
        <p14:creationId xmlns:p14="http://schemas.microsoft.com/office/powerpoint/2010/main" val="1680774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D2330A-089A-4719-BD7B-D427C15D6BCC}"/>
              </a:ext>
            </a:extLst>
          </p:cNvPr>
          <p:cNvSpPr/>
          <p:nvPr/>
        </p:nvSpPr>
        <p:spPr>
          <a:xfrm>
            <a:off x="0" y="25993"/>
            <a:ext cx="9143852" cy="5143501"/>
          </a:xfrm>
          <a:prstGeom prst="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Oval 6">
            <a:extLst>
              <a:ext uri="{FF2B5EF4-FFF2-40B4-BE49-F238E27FC236}">
                <a16:creationId xmlns:a16="http://schemas.microsoft.com/office/drawing/2014/main" id="{B787C239-9CCB-4A54-9A1C-61A9F4B92635}"/>
              </a:ext>
            </a:extLst>
          </p:cNvPr>
          <p:cNvSpPr/>
          <p:nvPr/>
        </p:nvSpPr>
        <p:spPr>
          <a:xfrm>
            <a:off x="-3996952" y="-3378523"/>
            <a:ext cx="8659216" cy="8659216"/>
          </a:xfrm>
          <a:prstGeom prst="ellipse">
            <a:avLst/>
          </a:prstGeom>
          <a:solidFill>
            <a:schemeClr val="accent4">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ext Placeholder 2"/>
          <p:cNvSpPr>
            <a:spLocks noGrp="1"/>
          </p:cNvSpPr>
          <p:nvPr>
            <p:ph type="body" sz="quarter" idx="10"/>
          </p:nvPr>
        </p:nvSpPr>
        <p:spPr>
          <a:xfrm>
            <a:off x="4775200" y="1851670"/>
            <a:ext cx="5292080" cy="1080121"/>
          </a:xfrm>
        </p:spPr>
        <p:txBody>
          <a:bodyPr/>
          <a:lstStyle/>
          <a:p>
            <a:r>
              <a:rPr lang="en-US" altLang="ko-KR" sz="4800" dirty="0">
                <a:latin typeface="Big John" panose="02000000000000000000" pitchFamily="50" charset="0"/>
                <a:ea typeface="맑은 고딕" pitchFamily="50" charset="-127"/>
              </a:rPr>
              <a:t>Diamond </a:t>
            </a:r>
          </a:p>
          <a:p>
            <a:r>
              <a:rPr lang="en-US" altLang="ko-KR" sz="4800" dirty="0">
                <a:latin typeface="Big John" panose="02000000000000000000" pitchFamily="50" charset="0"/>
                <a:ea typeface="맑은 고딕" pitchFamily="50" charset="-127"/>
              </a:rPr>
              <a:t>Price Analysis</a:t>
            </a:r>
            <a:endParaRPr lang="en-US" altLang="ko-KR" sz="4800" dirty="0">
              <a:latin typeface="Big John" panose="02000000000000000000" pitchFamily="50" charset="0"/>
            </a:endParaRPr>
          </a:p>
        </p:txBody>
      </p:sp>
      <p:sp>
        <p:nvSpPr>
          <p:cNvPr id="4" name="Text Placeholder 3"/>
          <p:cNvSpPr>
            <a:spLocks noGrp="1"/>
          </p:cNvSpPr>
          <p:nvPr>
            <p:ph type="body" sz="quarter" idx="11"/>
          </p:nvPr>
        </p:nvSpPr>
        <p:spPr>
          <a:xfrm>
            <a:off x="4860032" y="3577903"/>
            <a:ext cx="5292080" cy="488816"/>
          </a:xfrm>
        </p:spPr>
        <p:txBody>
          <a:bodyPr/>
          <a:lstStyle/>
          <a:p>
            <a:pPr>
              <a:spcBef>
                <a:spcPts val="0"/>
              </a:spcBef>
              <a:defRPr/>
            </a:pPr>
            <a:r>
              <a:rPr lang="en-US" altLang="ko-KR" dirty="0">
                <a:latin typeface="Century Gothic" panose="020B0502020202020204" pitchFamily="34" charset="0"/>
              </a:rPr>
              <a:t>By Kenneth Alaba</a:t>
            </a:r>
          </a:p>
        </p:txBody>
      </p:sp>
      <p:pic>
        <p:nvPicPr>
          <p:cNvPr id="1032" name="Picture 8">
            <a:extLst>
              <a:ext uri="{FF2B5EF4-FFF2-40B4-BE49-F238E27FC236}">
                <a16:creationId xmlns:a16="http://schemas.microsoft.com/office/drawing/2014/main" id="{21521D03-C00C-4434-934A-033607D33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06" y="-1"/>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20B88-D71E-4709-9DFB-ABF349AA8420}"/>
              </a:ext>
            </a:extLst>
          </p:cNvPr>
          <p:cNvSpPr>
            <a:spLocks noGrp="1"/>
          </p:cNvSpPr>
          <p:nvPr>
            <p:ph type="body" sz="quarter" idx="10"/>
          </p:nvPr>
        </p:nvSpPr>
        <p:spPr/>
        <p:txBody>
          <a:bodyPr/>
          <a:lstStyle/>
          <a:p>
            <a:r>
              <a:rPr lang="en-US" dirty="0"/>
              <a:t>Dimensions and Price per Carat</a:t>
            </a:r>
            <a:endParaRPr lang="en-PH" dirty="0"/>
          </a:p>
        </p:txBody>
      </p:sp>
      <p:sp>
        <p:nvSpPr>
          <p:cNvPr id="3" name="Text Placeholder 2">
            <a:extLst>
              <a:ext uri="{FF2B5EF4-FFF2-40B4-BE49-F238E27FC236}">
                <a16:creationId xmlns:a16="http://schemas.microsoft.com/office/drawing/2014/main" id="{6EC3ED25-AABC-4698-9031-43E4B62374B1}"/>
              </a:ext>
            </a:extLst>
          </p:cNvPr>
          <p:cNvSpPr>
            <a:spLocks noGrp="1"/>
          </p:cNvSpPr>
          <p:nvPr>
            <p:ph type="body" sz="quarter" idx="11"/>
          </p:nvPr>
        </p:nvSpPr>
        <p:spPr>
          <a:xfrm>
            <a:off x="570420" y="1337305"/>
            <a:ext cx="3600400" cy="2817547"/>
          </a:xfrm>
        </p:spPr>
        <p:txBody>
          <a:bodyPr/>
          <a:lstStyle/>
          <a:p>
            <a:pPr algn="l"/>
            <a:r>
              <a:rPr lang="en-US" dirty="0"/>
              <a:t>Average Price per Carat does not change with dimensions indicated by the low variation in colors.</a:t>
            </a:r>
          </a:p>
        </p:txBody>
      </p:sp>
      <p:pic>
        <p:nvPicPr>
          <p:cNvPr id="6" name="Google Shape;181;p10">
            <a:extLst>
              <a:ext uri="{FF2B5EF4-FFF2-40B4-BE49-F238E27FC236}">
                <a16:creationId xmlns:a16="http://schemas.microsoft.com/office/drawing/2014/main" id="{3F19CF08-33F0-4F37-B1EA-FF0F49F19DD7}"/>
              </a:ext>
            </a:extLst>
          </p:cNvPr>
          <p:cNvPicPr preferRelativeResize="0"/>
          <p:nvPr/>
        </p:nvPicPr>
        <p:blipFill rotWithShape="1">
          <a:blip r:embed="rId3">
            <a:alphaModFix/>
          </a:blip>
          <a:srcRect/>
          <a:stretch/>
        </p:blipFill>
        <p:spPr>
          <a:xfrm>
            <a:off x="4170820" y="946078"/>
            <a:ext cx="4817500" cy="3600000"/>
          </a:xfrm>
          <a:prstGeom prst="rect">
            <a:avLst/>
          </a:prstGeom>
          <a:noFill/>
          <a:ln>
            <a:noFill/>
          </a:ln>
        </p:spPr>
      </p:pic>
    </p:spTree>
    <p:extLst>
      <p:ext uri="{BB962C8B-B14F-4D97-AF65-F5344CB8AC3E}">
        <p14:creationId xmlns:p14="http://schemas.microsoft.com/office/powerpoint/2010/main" val="352926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20B88-D71E-4709-9DFB-ABF349AA8420}"/>
              </a:ext>
            </a:extLst>
          </p:cNvPr>
          <p:cNvSpPr>
            <a:spLocks noGrp="1"/>
          </p:cNvSpPr>
          <p:nvPr>
            <p:ph type="body" sz="quarter" idx="10"/>
          </p:nvPr>
        </p:nvSpPr>
        <p:spPr/>
        <p:txBody>
          <a:bodyPr/>
          <a:lstStyle/>
          <a:p>
            <a:r>
              <a:rPr lang="en-US" dirty="0"/>
              <a:t>Dimension Score and Price</a:t>
            </a:r>
            <a:endParaRPr lang="en-PH" dirty="0"/>
          </a:p>
        </p:txBody>
      </p:sp>
      <p:sp>
        <p:nvSpPr>
          <p:cNvPr id="3" name="Text Placeholder 2">
            <a:extLst>
              <a:ext uri="{FF2B5EF4-FFF2-40B4-BE49-F238E27FC236}">
                <a16:creationId xmlns:a16="http://schemas.microsoft.com/office/drawing/2014/main" id="{6EC3ED25-AABC-4698-9031-43E4B62374B1}"/>
              </a:ext>
            </a:extLst>
          </p:cNvPr>
          <p:cNvSpPr>
            <a:spLocks noGrp="1"/>
          </p:cNvSpPr>
          <p:nvPr>
            <p:ph type="body" sz="quarter" idx="11"/>
          </p:nvPr>
        </p:nvSpPr>
        <p:spPr>
          <a:xfrm>
            <a:off x="570420" y="1337306"/>
            <a:ext cx="3600400" cy="2735924"/>
          </a:xfrm>
        </p:spPr>
        <p:txBody>
          <a:bodyPr/>
          <a:lstStyle/>
          <a:p>
            <a:pPr algn="l"/>
            <a:r>
              <a:rPr lang="en-US" dirty="0"/>
              <a:t>Assign a single score based on the dimensions and weight.</a:t>
            </a:r>
          </a:p>
          <a:p>
            <a:pPr algn="l"/>
            <a:endParaRPr lang="en-US" dirty="0"/>
          </a:p>
          <a:p>
            <a:pPr algn="l"/>
            <a:r>
              <a:rPr lang="en-US" dirty="0"/>
              <a:t>The price per carat has a low correlation with the dimension score compared to the total price.</a:t>
            </a:r>
          </a:p>
          <a:p>
            <a:pPr algn="l"/>
            <a:endParaRPr lang="en-US" dirty="0"/>
          </a:p>
          <a:p>
            <a:pPr algn="l"/>
            <a:r>
              <a:rPr lang="en-US" dirty="0"/>
              <a:t>This means that the price per carat does not change with the dimension.</a:t>
            </a:r>
          </a:p>
        </p:txBody>
      </p:sp>
      <p:pic>
        <p:nvPicPr>
          <p:cNvPr id="5" name="Google Shape;189;p11">
            <a:extLst>
              <a:ext uri="{FF2B5EF4-FFF2-40B4-BE49-F238E27FC236}">
                <a16:creationId xmlns:a16="http://schemas.microsoft.com/office/drawing/2014/main" id="{96E30ADC-34F9-426F-8961-B9C4F5A43F37}"/>
              </a:ext>
            </a:extLst>
          </p:cNvPr>
          <p:cNvPicPr preferRelativeResize="0"/>
          <p:nvPr/>
        </p:nvPicPr>
        <p:blipFill rotWithShape="1">
          <a:blip r:embed="rId3">
            <a:alphaModFix/>
          </a:blip>
          <a:srcRect/>
          <a:stretch/>
        </p:blipFill>
        <p:spPr>
          <a:xfrm>
            <a:off x="4940135" y="1378116"/>
            <a:ext cx="3600400" cy="2735924"/>
          </a:xfrm>
          <a:prstGeom prst="rect">
            <a:avLst/>
          </a:prstGeom>
          <a:noFill/>
          <a:ln>
            <a:noFill/>
          </a:ln>
        </p:spPr>
      </p:pic>
    </p:spTree>
    <p:extLst>
      <p:ext uri="{BB962C8B-B14F-4D97-AF65-F5344CB8AC3E}">
        <p14:creationId xmlns:p14="http://schemas.microsoft.com/office/powerpoint/2010/main" val="151470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D15F02-4BBB-4DC8-909D-42BA7E278109}"/>
              </a:ext>
            </a:extLst>
          </p:cNvPr>
          <p:cNvSpPr>
            <a:spLocks noGrp="1"/>
          </p:cNvSpPr>
          <p:nvPr>
            <p:ph type="body" sz="quarter" idx="10"/>
          </p:nvPr>
        </p:nvSpPr>
        <p:spPr/>
        <p:txBody>
          <a:bodyPr/>
          <a:lstStyle/>
          <a:p>
            <a:endParaRPr lang="en-US" sz="3200" dirty="0"/>
          </a:p>
          <a:p>
            <a:r>
              <a:rPr lang="en-US" sz="3200" dirty="0"/>
              <a:t>Price per Carat Estimate based on the Image</a:t>
            </a:r>
          </a:p>
          <a:p>
            <a:endParaRPr lang="en-PH" dirty="0"/>
          </a:p>
        </p:txBody>
      </p:sp>
      <p:sp>
        <p:nvSpPr>
          <p:cNvPr id="3" name="Text Placeholder 2">
            <a:extLst>
              <a:ext uri="{FF2B5EF4-FFF2-40B4-BE49-F238E27FC236}">
                <a16:creationId xmlns:a16="http://schemas.microsoft.com/office/drawing/2014/main" id="{C65A30FB-4DE0-4B7E-99E2-55359D69D38B}"/>
              </a:ext>
            </a:extLst>
          </p:cNvPr>
          <p:cNvSpPr>
            <a:spLocks noGrp="1"/>
          </p:cNvSpPr>
          <p:nvPr>
            <p:ph type="body" sz="quarter" idx="11"/>
          </p:nvPr>
        </p:nvSpPr>
        <p:spPr>
          <a:xfrm>
            <a:off x="683568" y="915566"/>
            <a:ext cx="7776864" cy="3312368"/>
          </a:xfrm>
        </p:spPr>
        <p:txBody>
          <a:bodyPr/>
          <a:lstStyle/>
          <a:p>
            <a:pPr marL="285750" indent="-285750" algn="l">
              <a:buFont typeface="Arial" panose="020B0604020202020204" pitchFamily="34" charset="0"/>
              <a:buChar char="•"/>
            </a:pPr>
            <a:r>
              <a:rPr lang="en-US" dirty="0"/>
              <a:t>It is difficult to determine actual dimensions and weight from images, but since the price per carat of diamonds has low correlation with these, a model that predicts the price per carat based on the image using Deep Learning and Convolutional Neural Network.</a:t>
            </a:r>
            <a:endParaRPr lang="en-PH" dirty="0"/>
          </a:p>
        </p:txBody>
      </p:sp>
    </p:spTree>
    <p:extLst>
      <p:ext uri="{BB962C8B-B14F-4D97-AF65-F5344CB8AC3E}">
        <p14:creationId xmlns:p14="http://schemas.microsoft.com/office/powerpoint/2010/main" val="28034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D15F02-4BBB-4DC8-909D-42BA7E278109}"/>
              </a:ext>
            </a:extLst>
          </p:cNvPr>
          <p:cNvSpPr>
            <a:spLocks noGrp="1"/>
          </p:cNvSpPr>
          <p:nvPr>
            <p:ph type="body" sz="quarter" idx="10"/>
          </p:nvPr>
        </p:nvSpPr>
        <p:spPr/>
        <p:txBody>
          <a:bodyPr/>
          <a:lstStyle/>
          <a:p>
            <a:endParaRPr lang="en-US" sz="3200" dirty="0"/>
          </a:p>
          <a:p>
            <a:r>
              <a:rPr lang="en-US" sz="3200" dirty="0"/>
              <a:t>Price per Carat Estimate based on the Image</a:t>
            </a:r>
          </a:p>
          <a:p>
            <a:endParaRPr lang="en-PH" dirty="0"/>
          </a:p>
        </p:txBody>
      </p:sp>
      <p:sp>
        <p:nvSpPr>
          <p:cNvPr id="3" name="Text Placeholder 2">
            <a:extLst>
              <a:ext uri="{FF2B5EF4-FFF2-40B4-BE49-F238E27FC236}">
                <a16:creationId xmlns:a16="http://schemas.microsoft.com/office/drawing/2014/main" id="{C65A30FB-4DE0-4B7E-99E2-55359D69D38B}"/>
              </a:ext>
            </a:extLst>
          </p:cNvPr>
          <p:cNvSpPr>
            <a:spLocks noGrp="1"/>
          </p:cNvSpPr>
          <p:nvPr>
            <p:ph type="body" sz="quarter" idx="11"/>
          </p:nvPr>
        </p:nvSpPr>
        <p:spPr>
          <a:xfrm>
            <a:off x="683568" y="915566"/>
            <a:ext cx="7776864" cy="1944216"/>
          </a:xfrm>
        </p:spPr>
        <p:txBody>
          <a:bodyPr/>
          <a:lstStyle/>
          <a:p>
            <a:pPr marL="285750" indent="-285750" algn="l">
              <a:buFont typeface="Arial" panose="020B0604020202020204" pitchFamily="34" charset="0"/>
              <a:buChar char="•"/>
            </a:pPr>
            <a:r>
              <a:rPr lang="en-US" dirty="0"/>
              <a:t>One of the most accurate predictions:</a:t>
            </a:r>
            <a:br>
              <a:rPr lang="en-US" dirty="0"/>
            </a:br>
            <a:r>
              <a:rPr lang="en-US" dirty="0"/>
              <a:t>	Actual: 		2,216.58 USD per carat</a:t>
            </a:r>
            <a:br>
              <a:rPr lang="en-US" dirty="0"/>
            </a:br>
            <a:r>
              <a:rPr lang="en-US" dirty="0"/>
              <a:t>	Predicted:		2,222.54 USD per carat</a:t>
            </a:r>
          </a:p>
          <a:p>
            <a:pPr marL="285750" indent="-285750" algn="l">
              <a:buFont typeface="Arial" panose="020B0604020202020204" pitchFamily="34" charset="0"/>
              <a:buChar char="•"/>
            </a:pPr>
            <a:endParaRPr lang="en-PH" dirty="0"/>
          </a:p>
        </p:txBody>
      </p:sp>
      <p:pic>
        <p:nvPicPr>
          <p:cNvPr id="3074" name="Picture 2">
            <a:extLst>
              <a:ext uri="{FF2B5EF4-FFF2-40B4-BE49-F238E27FC236}">
                <a16:creationId xmlns:a16="http://schemas.microsoft.com/office/drawing/2014/main" id="{49CF5916-7FBC-43AD-BCE5-609934ADA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2" y="2571750"/>
            <a:ext cx="223837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7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B4D4D-34F7-4B6A-A36B-82C63675BF80}"/>
              </a:ext>
            </a:extLst>
          </p:cNvPr>
          <p:cNvSpPr>
            <a:spLocks noGrp="1"/>
          </p:cNvSpPr>
          <p:nvPr>
            <p:ph type="body" sz="quarter" idx="10"/>
          </p:nvPr>
        </p:nvSpPr>
        <p:spPr/>
        <p:txBody>
          <a:bodyPr/>
          <a:lstStyle/>
          <a:p>
            <a:r>
              <a:rPr lang="en-US" dirty="0"/>
              <a:t>Selling Price Estimate</a:t>
            </a:r>
            <a:endParaRPr lang="en-PH" dirty="0"/>
          </a:p>
        </p:txBody>
      </p:sp>
      <p:sp>
        <p:nvSpPr>
          <p:cNvPr id="3" name="Text Placeholder 2">
            <a:extLst>
              <a:ext uri="{FF2B5EF4-FFF2-40B4-BE49-F238E27FC236}">
                <a16:creationId xmlns:a16="http://schemas.microsoft.com/office/drawing/2014/main" id="{1DF5878A-9CA9-4696-83FE-B1EB1CE095F0}"/>
              </a:ext>
            </a:extLst>
          </p:cNvPr>
          <p:cNvSpPr>
            <a:spLocks noGrp="1"/>
          </p:cNvSpPr>
          <p:nvPr>
            <p:ph type="body" sz="quarter" idx="11"/>
          </p:nvPr>
        </p:nvSpPr>
        <p:spPr>
          <a:xfrm>
            <a:off x="1097868" y="1383618"/>
            <a:ext cx="6948264" cy="1764196"/>
          </a:xfrm>
        </p:spPr>
        <p:txBody>
          <a:bodyPr/>
          <a:lstStyle/>
          <a:p>
            <a:pPr marL="228600" lvl="0" indent="-228600" algn="l" rtl="0">
              <a:lnSpc>
                <a:spcPct val="90000"/>
              </a:lnSpc>
              <a:spcBef>
                <a:spcPts val="0"/>
              </a:spcBef>
              <a:spcAft>
                <a:spcPts val="0"/>
              </a:spcAft>
              <a:buClr>
                <a:schemeClr val="dk1"/>
              </a:buClr>
              <a:buSzPts val="2800"/>
              <a:buChar char="•"/>
            </a:pPr>
            <a:r>
              <a:rPr lang="en-US" dirty="0"/>
              <a:t>Using supervised Machine Learning, we can predict the price of a diamond given its known features.</a:t>
            </a:r>
          </a:p>
          <a:p>
            <a:pPr marL="228600" lvl="0" indent="-228600" algn="l" rtl="0">
              <a:lnSpc>
                <a:spcPct val="90000"/>
              </a:lnSpc>
              <a:spcBef>
                <a:spcPts val="1000"/>
              </a:spcBef>
              <a:spcAft>
                <a:spcPts val="0"/>
              </a:spcAft>
              <a:buClr>
                <a:schemeClr val="dk1"/>
              </a:buClr>
              <a:buSzPts val="2800"/>
              <a:buChar char="•"/>
            </a:pPr>
            <a:r>
              <a:rPr lang="en-US" dirty="0"/>
              <a:t>Helpful for diamond cutters to predict how much will they be able to sell the diamonds they polished or make suggestions on how to cut diamonds which will maximize the gain.</a:t>
            </a:r>
          </a:p>
          <a:p>
            <a:endParaRPr lang="en-PH" dirty="0"/>
          </a:p>
        </p:txBody>
      </p:sp>
      <p:sp>
        <p:nvSpPr>
          <p:cNvPr id="4" name="Text Placeholder 2">
            <a:extLst>
              <a:ext uri="{FF2B5EF4-FFF2-40B4-BE49-F238E27FC236}">
                <a16:creationId xmlns:a16="http://schemas.microsoft.com/office/drawing/2014/main" id="{01B40935-A9F8-4730-8386-6590D8419A51}"/>
              </a:ext>
            </a:extLst>
          </p:cNvPr>
          <p:cNvSpPr txBox="1">
            <a:spLocks/>
          </p:cNvSpPr>
          <p:nvPr/>
        </p:nvSpPr>
        <p:spPr>
          <a:xfrm>
            <a:off x="1079188" y="2427734"/>
            <a:ext cx="6948264" cy="176419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lgn="l">
              <a:lnSpc>
                <a:spcPct val="90000"/>
              </a:lnSpc>
              <a:spcBef>
                <a:spcPts val="0"/>
              </a:spcBef>
              <a:buClr>
                <a:schemeClr val="dk1"/>
              </a:buClr>
              <a:buSzPts val="2800"/>
              <a:buFont typeface="Arial" pitchFamily="34" charset="0"/>
              <a:buChar char="•"/>
            </a:pPr>
            <a:r>
              <a:rPr lang="en-US" dirty="0"/>
              <a:t>Example, after cutting, the diamond has properties:</a:t>
            </a:r>
            <a:br>
              <a:rPr lang="en-US" dirty="0"/>
            </a:br>
            <a:r>
              <a:rPr lang="en-US" dirty="0"/>
              <a:t>	</a:t>
            </a:r>
          </a:p>
          <a:p>
            <a:endParaRPr lang="en-PH" dirty="0"/>
          </a:p>
        </p:txBody>
      </p:sp>
      <p:pic>
        <p:nvPicPr>
          <p:cNvPr id="6" name="Picture 5">
            <a:extLst>
              <a:ext uri="{FF2B5EF4-FFF2-40B4-BE49-F238E27FC236}">
                <a16:creationId xmlns:a16="http://schemas.microsoft.com/office/drawing/2014/main" id="{BB7A6F9A-1503-4555-ACC8-31AA039D50EC}"/>
              </a:ext>
            </a:extLst>
          </p:cNvPr>
          <p:cNvPicPr>
            <a:picLocks noChangeAspect="1"/>
          </p:cNvPicPr>
          <p:nvPr/>
        </p:nvPicPr>
        <p:blipFill>
          <a:blip r:embed="rId2"/>
          <a:stretch>
            <a:fillRect/>
          </a:stretch>
        </p:blipFill>
        <p:spPr>
          <a:xfrm>
            <a:off x="823389" y="3254867"/>
            <a:ext cx="7497221" cy="638264"/>
          </a:xfrm>
          <a:prstGeom prst="rect">
            <a:avLst/>
          </a:prstGeom>
        </p:spPr>
      </p:pic>
      <p:sp>
        <p:nvSpPr>
          <p:cNvPr id="7" name="Text Placeholder 2">
            <a:extLst>
              <a:ext uri="{FF2B5EF4-FFF2-40B4-BE49-F238E27FC236}">
                <a16:creationId xmlns:a16="http://schemas.microsoft.com/office/drawing/2014/main" id="{9EDFF851-9C6D-43AB-9129-9E31C19DB641}"/>
              </a:ext>
            </a:extLst>
          </p:cNvPr>
          <p:cNvSpPr txBox="1">
            <a:spLocks/>
          </p:cNvSpPr>
          <p:nvPr/>
        </p:nvSpPr>
        <p:spPr>
          <a:xfrm>
            <a:off x="1058775" y="3471850"/>
            <a:ext cx="6948264" cy="176419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lgn="l">
              <a:lnSpc>
                <a:spcPct val="90000"/>
              </a:lnSpc>
              <a:spcBef>
                <a:spcPts val="0"/>
              </a:spcBef>
              <a:buClr>
                <a:schemeClr val="dk1"/>
              </a:buClr>
              <a:buSzPts val="2800"/>
              <a:buFont typeface="Arial" pitchFamily="34" charset="0"/>
              <a:buChar char="•"/>
            </a:pPr>
            <a:r>
              <a:rPr lang="en-US" dirty="0"/>
              <a:t>Actual price:  2,179.46 USD</a:t>
            </a:r>
            <a:br>
              <a:rPr lang="en-US" dirty="0"/>
            </a:br>
            <a:r>
              <a:rPr lang="en-US" dirty="0"/>
              <a:t>Predicted price: 2,145.42 USD</a:t>
            </a:r>
          </a:p>
          <a:p>
            <a:endParaRPr lang="en-PH" dirty="0"/>
          </a:p>
        </p:txBody>
      </p:sp>
    </p:spTree>
    <p:extLst>
      <p:ext uri="{BB962C8B-B14F-4D97-AF65-F5344CB8AC3E}">
        <p14:creationId xmlns:p14="http://schemas.microsoft.com/office/powerpoint/2010/main" val="157166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B4D4D-34F7-4B6A-A36B-82C63675BF80}"/>
              </a:ext>
            </a:extLst>
          </p:cNvPr>
          <p:cNvSpPr>
            <a:spLocks noGrp="1"/>
          </p:cNvSpPr>
          <p:nvPr>
            <p:ph type="body" sz="quarter" idx="10"/>
          </p:nvPr>
        </p:nvSpPr>
        <p:spPr/>
        <p:txBody>
          <a:bodyPr/>
          <a:lstStyle/>
          <a:p>
            <a:r>
              <a:rPr lang="en-US" dirty="0"/>
              <a:t>Selling Price Estimate</a:t>
            </a:r>
            <a:endParaRPr lang="en-PH" dirty="0"/>
          </a:p>
        </p:txBody>
      </p:sp>
      <p:sp>
        <p:nvSpPr>
          <p:cNvPr id="3" name="Text Placeholder 2">
            <a:extLst>
              <a:ext uri="{FF2B5EF4-FFF2-40B4-BE49-F238E27FC236}">
                <a16:creationId xmlns:a16="http://schemas.microsoft.com/office/drawing/2014/main" id="{1DF5878A-9CA9-4696-83FE-B1EB1CE095F0}"/>
              </a:ext>
            </a:extLst>
          </p:cNvPr>
          <p:cNvSpPr>
            <a:spLocks noGrp="1"/>
          </p:cNvSpPr>
          <p:nvPr>
            <p:ph type="body" sz="quarter" idx="11"/>
          </p:nvPr>
        </p:nvSpPr>
        <p:spPr>
          <a:xfrm>
            <a:off x="1097868" y="417968"/>
            <a:ext cx="6948264" cy="1764196"/>
          </a:xfrm>
        </p:spPr>
        <p:txBody>
          <a:bodyPr/>
          <a:lstStyle/>
          <a:p>
            <a:pPr marL="228600" lvl="0" indent="-228600" algn="l" rtl="0">
              <a:lnSpc>
                <a:spcPct val="90000"/>
              </a:lnSpc>
              <a:spcBef>
                <a:spcPts val="0"/>
              </a:spcBef>
              <a:spcAft>
                <a:spcPts val="0"/>
              </a:spcAft>
              <a:buClr>
                <a:schemeClr val="dk1"/>
              </a:buClr>
              <a:buSzPts val="2800"/>
              <a:buChar char="•"/>
            </a:pPr>
            <a:r>
              <a:rPr lang="en-US" dirty="0"/>
              <a:t>Price prediction using the same rough diamond, with known intrinsic properties, cut into different dimensions. Can be generated before cutting the diamond.</a:t>
            </a:r>
          </a:p>
          <a:p>
            <a:pPr marL="228600" lvl="0" indent="-228600" algn="l" rtl="0">
              <a:lnSpc>
                <a:spcPct val="90000"/>
              </a:lnSpc>
              <a:spcBef>
                <a:spcPts val="0"/>
              </a:spcBef>
              <a:spcAft>
                <a:spcPts val="0"/>
              </a:spcAft>
              <a:buClr>
                <a:schemeClr val="dk1"/>
              </a:buClr>
              <a:buSzPts val="2800"/>
              <a:buChar char="•"/>
            </a:pPr>
            <a:r>
              <a:rPr lang="en-US" dirty="0"/>
              <a:t>Local peaks correspond to dimensions that will give the optimal selling price.</a:t>
            </a:r>
          </a:p>
          <a:p>
            <a:endParaRPr lang="en-PH" dirty="0"/>
          </a:p>
        </p:txBody>
      </p:sp>
      <p:pic>
        <p:nvPicPr>
          <p:cNvPr id="8194" name="Picture 2">
            <a:extLst>
              <a:ext uri="{FF2B5EF4-FFF2-40B4-BE49-F238E27FC236}">
                <a16:creationId xmlns:a16="http://schemas.microsoft.com/office/drawing/2014/main" id="{09E20FC2-857F-4D1F-86DF-FE723CF01C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008" y="1675196"/>
            <a:ext cx="3838575" cy="257228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0ACCE90-77E0-413A-985B-897B24F02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2216" y="1780769"/>
            <a:ext cx="2412876" cy="236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latin typeface="Big John" panose="02000000000000000000" pitchFamily="50" charset="0"/>
                <a:cs typeface="Arial" pitchFamily="34" charset="0"/>
              </a:rPr>
              <a:t>Objectives</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857887" y="144488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Discourage buyers from purchasing overly expensive diamonds.</a:t>
            </a:r>
          </a:p>
        </p:txBody>
      </p:sp>
      <p:sp>
        <p:nvSpPr>
          <p:cNvPr id="38" name="TextBox 37"/>
          <p:cNvSpPr txBox="1"/>
          <p:nvPr/>
        </p:nvSpPr>
        <p:spPr>
          <a:xfrm>
            <a:off x="3851839" y="2292950"/>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Help buyers determine the diamond that will give them the best value by analyzing the available data.</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3851839" y="3184517"/>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Create a deep learning model that can predict the price based on its image.</a:t>
            </a:r>
          </a:p>
        </p:txBody>
      </p:sp>
      <p:sp>
        <p:nvSpPr>
          <p:cNvPr id="44" name="TextBox 43"/>
          <p:cNvSpPr txBox="1"/>
          <p:nvPr/>
        </p:nvSpPr>
        <p:spPr>
          <a:xfrm>
            <a:off x="3876746" y="3976696"/>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Make suggestions of cuts to diamond cutters to maximize their gain by creating a supervised machine learning model to predict the total price of a piece of a diamond.</a:t>
            </a: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50129" y="1419622"/>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p:txBody>
          <a:bodyPr/>
          <a:lstStyle/>
          <a:p>
            <a:pPr algn="l"/>
            <a:r>
              <a:rPr lang="en-US" altLang="ko-KR" dirty="0"/>
              <a:t>	Diamonds</a:t>
            </a:r>
            <a:endParaRPr lang="ko-KR" altLang="en-US" dirty="0"/>
          </a:p>
        </p:txBody>
      </p:sp>
      <p:sp>
        <p:nvSpPr>
          <p:cNvPr id="3" name="Text Placeholder 2"/>
          <p:cNvSpPr>
            <a:spLocks noGrp="1"/>
          </p:cNvSpPr>
          <p:nvPr>
            <p:ph type="body" sz="quarter" idx="11"/>
          </p:nvPr>
        </p:nvSpPr>
        <p:spPr/>
        <p:txBody>
          <a:bodyPr/>
          <a:lstStyle/>
          <a:p>
            <a:pPr lvl="0" algn="l"/>
            <a:r>
              <a:rPr lang="en-US" altLang="ko-KR" dirty="0"/>
              <a:t>	Diamonds are among the most popular and most expensive gemstones. </a:t>
            </a:r>
          </a:p>
        </p:txBody>
      </p:sp>
      <p:sp>
        <p:nvSpPr>
          <p:cNvPr id="20" name="Rectangle 19"/>
          <p:cNvSpPr/>
          <p:nvPr/>
        </p:nvSpPr>
        <p:spPr>
          <a:xfrm>
            <a:off x="683568" y="1419622"/>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TextBox 26"/>
          <p:cNvSpPr txBox="1"/>
          <p:nvPr/>
        </p:nvSpPr>
        <p:spPr>
          <a:xfrm>
            <a:off x="5541199" y="1445733"/>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Polished Diamonds</a:t>
            </a:r>
            <a:endParaRPr lang="ko-KR" altLang="en-US" sz="1400" b="1" dirty="0">
              <a:solidFill>
                <a:schemeClr val="bg1"/>
              </a:solidFill>
              <a:cs typeface="Arial" pitchFamily="34" charset="0"/>
            </a:endParaRPr>
          </a:p>
        </p:txBody>
      </p:sp>
      <p:sp>
        <p:nvSpPr>
          <p:cNvPr id="30" name="TextBox 29"/>
          <p:cNvSpPr txBox="1"/>
          <p:nvPr/>
        </p:nvSpPr>
        <p:spPr>
          <a:xfrm>
            <a:off x="1347197" y="1445733"/>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Raw Diamonds</a:t>
            </a:r>
            <a:endParaRPr lang="ko-KR" altLang="en-US" sz="1400" b="1" dirty="0">
              <a:solidFill>
                <a:schemeClr val="bg1"/>
              </a:solidFill>
              <a:cs typeface="Arial" pitchFamily="34" charset="0"/>
            </a:endParaRPr>
          </a:p>
        </p:txBody>
      </p:sp>
      <p:sp>
        <p:nvSpPr>
          <p:cNvPr id="33" name="TextBox 32"/>
          <p:cNvSpPr txBox="1"/>
          <p:nvPr/>
        </p:nvSpPr>
        <p:spPr>
          <a:xfrm>
            <a:off x="5088498" y="1885279"/>
            <a:ext cx="3277196" cy="1600438"/>
          </a:xfrm>
          <a:prstGeom prst="rect">
            <a:avLst/>
          </a:prstGeom>
          <a:noFill/>
        </p:spPr>
        <p:txBody>
          <a:bodyPr wrap="square" rtlCol="0">
            <a:spAutoFit/>
          </a:bodyPr>
          <a:lstStyle/>
          <a:p>
            <a:pPr algn="r"/>
            <a:r>
              <a:rPr lang="en-US" altLang="ko-KR" sz="1400" dirty="0">
                <a:solidFill>
                  <a:schemeClr val="tx1">
                    <a:lumMod val="75000"/>
                    <a:lumOff val="25000"/>
                  </a:schemeClr>
                </a:solidFill>
                <a:cs typeface="Arial" pitchFamily="34" charset="0"/>
              </a:rPr>
              <a:t>Price is determined by:</a:t>
            </a:r>
          </a:p>
          <a:p>
            <a:pPr algn="r"/>
            <a:endParaRPr lang="en-US" altLang="ko-KR" sz="1400" dirty="0">
              <a:solidFill>
                <a:schemeClr val="tx1">
                  <a:lumMod val="75000"/>
                  <a:lumOff val="25000"/>
                </a:schemeClr>
              </a:solidFill>
              <a:cs typeface="Arial" pitchFamily="34" charset="0"/>
            </a:endParaRPr>
          </a:p>
          <a:p>
            <a:pPr algn="r"/>
            <a:r>
              <a:rPr lang="en-US" altLang="ko-KR" sz="1400" dirty="0">
                <a:solidFill>
                  <a:schemeClr val="tx1">
                    <a:lumMod val="75000"/>
                    <a:lumOff val="25000"/>
                  </a:schemeClr>
                </a:solidFill>
                <a:cs typeface="Arial" pitchFamily="34" charset="0"/>
              </a:rPr>
              <a:t>Dimensions and Weight</a:t>
            </a:r>
          </a:p>
          <a:p>
            <a:pPr algn="r"/>
            <a:r>
              <a:rPr lang="en-US" altLang="ko-KR" sz="1400" dirty="0">
                <a:solidFill>
                  <a:schemeClr val="tx1">
                    <a:lumMod val="75000"/>
                    <a:lumOff val="25000"/>
                  </a:schemeClr>
                </a:solidFill>
                <a:cs typeface="Arial" pitchFamily="34" charset="0"/>
              </a:rPr>
              <a:t>Shape  </a:t>
            </a:r>
          </a:p>
          <a:p>
            <a:pPr algn="r"/>
            <a:r>
              <a:rPr lang="en-US" altLang="ko-KR" sz="1400" dirty="0">
                <a:solidFill>
                  <a:schemeClr val="tx1">
                    <a:lumMod val="75000"/>
                    <a:lumOff val="25000"/>
                  </a:schemeClr>
                </a:solidFill>
                <a:cs typeface="Arial" pitchFamily="34" charset="0"/>
              </a:rPr>
              <a:t>Cut </a:t>
            </a:r>
          </a:p>
          <a:p>
            <a:pPr algn="r"/>
            <a:r>
              <a:rPr lang="en-US" altLang="ko-KR" sz="1400" dirty="0">
                <a:solidFill>
                  <a:schemeClr val="tx1">
                    <a:lumMod val="75000"/>
                    <a:lumOff val="25000"/>
                  </a:schemeClr>
                </a:solidFill>
                <a:cs typeface="Arial" pitchFamily="34" charset="0"/>
              </a:rPr>
              <a:t>Polish</a:t>
            </a:r>
          </a:p>
          <a:p>
            <a:pPr algn="r"/>
            <a:r>
              <a:rPr lang="en-US" altLang="ko-KR" sz="1400" dirty="0">
                <a:solidFill>
                  <a:schemeClr val="tx1">
                    <a:lumMod val="75000"/>
                    <a:lumOff val="25000"/>
                  </a:schemeClr>
                </a:solidFill>
                <a:cs typeface="Arial" pitchFamily="34" charset="0"/>
              </a:rPr>
              <a:t>Symmetry</a:t>
            </a:r>
          </a:p>
        </p:txBody>
      </p:sp>
      <p:sp>
        <p:nvSpPr>
          <p:cNvPr id="37" name="TextBox 36"/>
          <p:cNvSpPr txBox="1"/>
          <p:nvPr/>
        </p:nvSpPr>
        <p:spPr>
          <a:xfrm>
            <a:off x="894496" y="1885279"/>
            <a:ext cx="3277196" cy="156966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Price is determined by: (Intrinsic Properties)</a:t>
            </a:r>
          </a:p>
          <a:p>
            <a:endParaRPr lang="en-US" altLang="ko-KR" sz="1400" dirty="0">
              <a:solidFill>
                <a:schemeClr val="tx1">
                  <a:lumMod val="75000"/>
                  <a:lumOff val="25000"/>
                </a:schemeClr>
              </a:solidFill>
              <a:cs typeface="Arial" pitchFamily="34" charset="0"/>
            </a:endParaRPr>
          </a:p>
          <a:p>
            <a:r>
              <a:rPr lang="en-PH" altLang="ko-KR" sz="1400" dirty="0">
                <a:solidFill>
                  <a:schemeClr val="tx1">
                    <a:lumMod val="75000"/>
                    <a:lumOff val="25000"/>
                  </a:schemeClr>
                </a:solidFill>
                <a:cs typeface="Arial" pitchFamily="34" charset="0"/>
              </a:rPr>
              <a:t>Fluorescence</a:t>
            </a:r>
          </a:p>
          <a:p>
            <a:r>
              <a:rPr lang="en-PH" altLang="ko-KR" sz="1400" dirty="0">
                <a:solidFill>
                  <a:schemeClr val="tx1">
                    <a:lumMod val="75000"/>
                    <a:lumOff val="25000"/>
                  </a:schemeClr>
                </a:solidFill>
                <a:cs typeface="Arial" pitchFamily="34" charset="0"/>
              </a:rPr>
              <a:t>Color Grade </a:t>
            </a:r>
          </a:p>
          <a:p>
            <a:r>
              <a:rPr lang="en-PH" altLang="ko-KR" sz="1400" dirty="0">
                <a:solidFill>
                  <a:schemeClr val="tx1">
                    <a:lumMod val="75000"/>
                    <a:lumOff val="25000"/>
                  </a:schemeClr>
                </a:solidFill>
                <a:cs typeface="Arial" pitchFamily="34" charset="0"/>
              </a:rPr>
              <a:t>Clarity</a:t>
            </a:r>
          </a:p>
          <a:p>
            <a:pPr marL="171450" indent="-171450">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pic>
        <p:nvPicPr>
          <p:cNvPr id="1026" name="Picture 2" descr="What is a Raw Diamond? - Estate Diamond Jewelry">
            <a:extLst>
              <a:ext uri="{FF2B5EF4-FFF2-40B4-BE49-F238E27FC236}">
                <a16:creationId xmlns:a16="http://schemas.microsoft.com/office/drawing/2014/main" id="{1B045830-DD75-4501-965C-737B6A5F6C1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901" r="21901"/>
          <a:stretch/>
        </p:blipFill>
        <p:spPr bwMode="auto">
          <a:xfrm>
            <a:off x="2998991" y="2211670"/>
            <a:ext cx="1440000" cy="1440000"/>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Alrosa to auction large polished and rough diamonds at IDWI | Retail  Jeweller">
            <a:extLst>
              <a:ext uri="{FF2B5EF4-FFF2-40B4-BE49-F238E27FC236}">
                <a16:creationId xmlns:a16="http://schemas.microsoft.com/office/drawing/2014/main" id="{C7C86C0B-C3BC-4B32-B957-F24E23269A2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438" r="11438"/>
          <a:stretch/>
        </p:blipFill>
        <p:spPr bwMode="auto">
          <a:xfrm>
            <a:off x="4850129" y="2211670"/>
            <a:ext cx="1440000" cy="1440000"/>
          </a:xfrm>
          <a:prstGeom prst="ellipse">
            <a:avLst/>
          </a:prstGeom>
          <a:noFill/>
          <a:extLst>
            <a:ext uri="{909E8E84-426E-40DD-AFC4-6F175D3DCCD1}">
              <a14:hiddenFill xmlns:a14="http://schemas.microsoft.com/office/drawing/2010/main">
                <a:solidFill>
                  <a:srgbClr val="FFFFFF"/>
                </a:solidFill>
              </a14:hiddenFill>
            </a:ext>
          </a:extLst>
        </p:spPr>
      </p:pic>
      <p:sp>
        <p:nvSpPr>
          <p:cNvPr id="34" name="Text Placeholder 2">
            <a:extLst>
              <a:ext uri="{FF2B5EF4-FFF2-40B4-BE49-F238E27FC236}">
                <a16:creationId xmlns:a16="http://schemas.microsoft.com/office/drawing/2014/main" id="{7199E104-2B57-4A8B-82ED-EFB7AAFF53CE}"/>
              </a:ext>
            </a:extLst>
          </p:cNvPr>
          <p:cNvSpPr txBox="1">
            <a:spLocks/>
          </p:cNvSpPr>
          <p:nvPr/>
        </p:nvSpPr>
        <p:spPr>
          <a:xfrm>
            <a:off x="894496" y="4299942"/>
            <a:ext cx="7380312"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dirty="0"/>
              <a:t>Properties can be classified into different grades. Higher grades are believed to be rarer and results to a higher price.</a:t>
            </a:r>
          </a:p>
        </p:txBody>
      </p:sp>
    </p:spTree>
    <p:extLst>
      <p:ext uri="{BB962C8B-B14F-4D97-AF65-F5344CB8AC3E}">
        <p14:creationId xmlns:p14="http://schemas.microsoft.com/office/powerpoint/2010/main" val="175423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B4D4D-34F7-4B6A-A36B-82C63675BF80}"/>
              </a:ext>
            </a:extLst>
          </p:cNvPr>
          <p:cNvSpPr>
            <a:spLocks noGrp="1"/>
          </p:cNvSpPr>
          <p:nvPr>
            <p:ph type="body" sz="quarter" idx="10"/>
          </p:nvPr>
        </p:nvSpPr>
        <p:spPr/>
        <p:txBody>
          <a:bodyPr/>
          <a:lstStyle/>
          <a:p>
            <a:r>
              <a:rPr lang="en-US" dirty="0"/>
              <a:t>Problem with Diamond Pricing</a:t>
            </a:r>
            <a:endParaRPr lang="en-PH" dirty="0"/>
          </a:p>
        </p:txBody>
      </p:sp>
      <p:sp>
        <p:nvSpPr>
          <p:cNvPr id="3" name="Text Placeholder 2">
            <a:extLst>
              <a:ext uri="{FF2B5EF4-FFF2-40B4-BE49-F238E27FC236}">
                <a16:creationId xmlns:a16="http://schemas.microsoft.com/office/drawing/2014/main" id="{1DF5878A-9CA9-4696-83FE-B1EB1CE095F0}"/>
              </a:ext>
            </a:extLst>
          </p:cNvPr>
          <p:cNvSpPr>
            <a:spLocks noGrp="1"/>
          </p:cNvSpPr>
          <p:nvPr>
            <p:ph type="body" sz="quarter" idx="11"/>
          </p:nvPr>
        </p:nvSpPr>
        <p:spPr>
          <a:xfrm>
            <a:off x="683568" y="1059582"/>
            <a:ext cx="7776864" cy="288032"/>
          </a:xfrm>
        </p:spPr>
        <p:txBody>
          <a:bodyPr/>
          <a:lstStyle/>
          <a:p>
            <a:pPr algn="l"/>
            <a:r>
              <a:rPr lang="en-US" dirty="0"/>
              <a:t>Too expensive with an average price of 2,500 USD or 3,500 USD per carat.</a:t>
            </a:r>
            <a:endParaRPr lang="en-PH" dirty="0"/>
          </a:p>
        </p:txBody>
      </p:sp>
      <p:sp>
        <p:nvSpPr>
          <p:cNvPr id="4" name="Text Placeholder 2">
            <a:extLst>
              <a:ext uri="{FF2B5EF4-FFF2-40B4-BE49-F238E27FC236}">
                <a16:creationId xmlns:a16="http://schemas.microsoft.com/office/drawing/2014/main" id="{5657BB3E-F25B-4FAC-BAD2-E4F9595BD83F}"/>
              </a:ext>
            </a:extLst>
          </p:cNvPr>
          <p:cNvSpPr txBox="1">
            <a:spLocks/>
          </p:cNvSpPr>
          <p:nvPr/>
        </p:nvSpPr>
        <p:spPr>
          <a:xfrm>
            <a:off x="694244" y="1563638"/>
            <a:ext cx="7776864"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Majority is paid to ‘false scarcity’ of diamonds that only benefits cartels.</a:t>
            </a:r>
            <a:endParaRPr lang="en-PH" dirty="0"/>
          </a:p>
        </p:txBody>
      </p:sp>
      <p:sp>
        <p:nvSpPr>
          <p:cNvPr id="5" name="Text Placeholder 2">
            <a:extLst>
              <a:ext uri="{FF2B5EF4-FFF2-40B4-BE49-F238E27FC236}">
                <a16:creationId xmlns:a16="http://schemas.microsoft.com/office/drawing/2014/main" id="{DEE5C3EE-2F35-425E-AB6B-BD3952C04946}"/>
              </a:ext>
            </a:extLst>
          </p:cNvPr>
          <p:cNvSpPr txBox="1">
            <a:spLocks/>
          </p:cNvSpPr>
          <p:nvPr/>
        </p:nvSpPr>
        <p:spPr>
          <a:xfrm>
            <a:off x="702248" y="2067694"/>
            <a:ext cx="7776864"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Diamond industry is considered by some to be one of the most successful cartels in history. </a:t>
            </a:r>
            <a:endParaRPr lang="en-PH" dirty="0"/>
          </a:p>
        </p:txBody>
      </p:sp>
      <p:sp>
        <p:nvSpPr>
          <p:cNvPr id="8" name="Text Placeholder 2">
            <a:extLst>
              <a:ext uri="{FF2B5EF4-FFF2-40B4-BE49-F238E27FC236}">
                <a16:creationId xmlns:a16="http://schemas.microsoft.com/office/drawing/2014/main" id="{E7D7D9C5-E4CA-4E7B-A44A-0021EB042804}"/>
              </a:ext>
            </a:extLst>
          </p:cNvPr>
          <p:cNvSpPr txBox="1">
            <a:spLocks/>
          </p:cNvSpPr>
          <p:nvPr/>
        </p:nvSpPr>
        <p:spPr>
          <a:xfrm>
            <a:off x="702248" y="2571750"/>
            <a:ext cx="7776864" cy="64807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Through a series of campaigns, consumers are tricked to believe that it is valuable inducing demand, and by controlling the supply, customers are led to believe they are rare especially for the higher grade diamonds, bumping up the prices.</a:t>
            </a:r>
            <a:endParaRPr lang="en-PH" dirty="0"/>
          </a:p>
        </p:txBody>
      </p:sp>
    </p:spTree>
    <p:extLst>
      <p:ext uri="{BB962C8B-B14F-4D97-AF65-F5344CB8AC3E}">
        <p14:creationId xmlns:p14="http://schemas.microsoft.com/office/powerpoint/2010/main" val="83987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 Same Side Corner Rectangle 20"/>
          <p:cNvSpPr/>
          <p:nvPr/>
        </p:nvSpPr>
        <p:spPr>
          <a:xfrm rot="10800000">
            <a:off x="6515862" y="3169797"/>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Google Shape;133;p5">
            <a:extLst>
              <a:ext uri="{FF2B5EF4-FFF2-40B4-BE49-F238E27FC236}">
                <a16:creationId xmlns:a16="http://schemas.microsoft.com/office/drawing/2014/main" id="{73FB76E8-6B41-475B-BE5F-6B3756EB21AA}"/>
              </a:ext>
            </a:extLst>
          </p:cNvPr>
          <p:cNvPicPr preferRelativeResize="0"/>
          <p:nvPr/>
        </p:nvPicPr>
        <p:blipFill rotWithShape="1">
          <a:blip r:embed="rId3">
            <a:alphaModFix/>
          </a:blip>
          <a:srcRect/>
          <a:stretch/>
        </p:blipFill>
        <p:spPr>
          <a:xfrm>
            <a:off x="5868144" y="771870"/>
            <a:ext cx="3746000" cy="2880000"/>
          </a:xfrm>
          <a:prstGeom prst="rect">
            <a:avLst/>
          </a:prstGeom>
          <a:noFill/>
          <a:ln>
            <a:noFill/>
          </a:ln>
        </p:spPr>
      </p:pic>
      <p:sp>
        <p:nvSpPr>
          <p:cNvPr id="33" name="Google Shape;137;p5">
            <a:extLst>
              <a:ext uri="{FF2B5EF4-FFF2-40B4-BE49-F238E27FC236}">
                <a16:creationId xmlns:a16="http://schemas.microsoft.com/office/drawing/2014/main" id="{E3578623-9A79-46EF-83EC-C8B06EFECAC6}"/>
              </a:ext>
            </a:extLst>
          </p:cNvPr>
          <p:cNvSpPr/>
          <p:nvPr/>
        </p:nvSpPr>
        <p:spPr>
          <a:xfrm>
            <a:off x="6535445" y="1044515"/>
            <a:ext cx="2476410" cy="2476410"/>
          </a:xfrm>
          <a:prstGeom prst="pie">
            <a:avLst>
              <a:gd name="adj1" fmla="val 1447486"/>
              <a:gd name="adj2" fmla="val 2374037"/>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138;p5">
            <a:extLst>
              <a:ext uri="{FF2B5EF4-FFF2-40B4-BE49-F238E27FC236}">
                <a16:creationId xmlns:a16="http://schemas.microsoft.com/office/drawing/2014/main" id="{0CDCF172-8FB8-48F9-A543-AFA4CF050DD9}"/>
              </a:ext>
            </a:extLst>
          </p:cNvPr>
          <p:cNvSpPr/>
          <p:nvPr/>
        </p:nvSpPr>
        <p:spPr>
          <a:xfrm>
            <a:off x="6505651" y="1009587"/>
            <a:ext cx="2476410" cy="2476410"/>
          </a:xfrm>
          <a:prstGeom prst="pie">
            <a:avLst>
              <a:gd name="adj1" fmla="val 11927272"/>
              <a:gd name="adj2" fmla="val 48214"/>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132;p5">
            <a:extLst>
              <a:ext uri="{FF2B5EF4-FFF2-40B4-BE49-F238E27FC236}">
                <a16:creationId xmlns:a16="http://schemas.microsoft.com/office/drawing/2014/main" id="{FFF3BC9C-C77A-40DA-903B-849510FC3D22}"/>
              </a:ext>
            </a:extLst>
          </p:cNvPr>
          <p:cNvPicPr preferRelativeResize="0">
            <a:picLocks/>
          </p:cNvPicPr>
          <p:nvPr/>
        </p:nvPicPr>
        <p:blipFill rotWithShape="1">
          <a:blip r:embed="rId4">
            <a:alphaModFix/>
          </a:blip>
          <a:srcRect/>
          <a:stretch/>
        </p:blipFill>
        <p:spPr>
          <a:xfrm>
            <a:off x="-468560" y="885627"/>
            <a:ext cx="3709565" cy="2880000"/>
          </a:xfrm>
          <a:prstGeom prst="rect">
            <a:avLst/>
          </a:prstGeom>
          <a:noFill/>
          <a:ln>
            <a:noFill/>
          </a:ln>
        </p:spPr>
      </p:pic>
      <p:pic>
        <p:nvPicPr>
          <p:cNvPr id="35" name="Google Shape;134;p5">
            <a:extLst>
              <a:ext uri="{FF2B5EF4-FFF2-40B4-BE49-F238E27FC236}">
                <a16:creationId xmlns:a16="http://schemas.microsoft.com/office/drawing/2014/main" id="{E1DAB404-BE95-4C14-BE97-36234CDEF411}"/>
              </a:ext>
            </a:extLst>
          </p:cNvPr>
          <p:cNvPicPr preferRelativeResize="0"/>
          <p:nvPr/>
        </p:nvPicPr>
        <p:blipFill rotWithShape="1">
          <a:blip r:embed="rId5">
            <a:alphaModFix/>
          </a:blip>
          <a:srcRect/>
          <a:stretch/>
        </p:blipFill>
        <p:spPr>
          <a:xfrm>
            <a:off x="2843808" y="771870"/>
            <a:ext cx="3709333" cy="2880000"/>
          </a:xfrm>
          <a:prstGeom prst="rect">
            <a:avLst/>
          </a:prstGeom>
          <a:noFill/>
          <a:ln>
            <a:noFill/>
          </a:ln>
        </p:spPr>
      </p:pic>
      <p:sp>
        <p:nvSpPr>
          <p:cNvPr id="36" name="Google Shape;136;p5">
            <a:extLst>
              <a:ext uri="{FF2B5EF4-FFF2-40B4-BE49-F238E27FC236}">
                <a16:creationId xmlns:a16="http://schemas.microsoft.com/office/drawing/2014/main" id="{CBE5DE61-9F30-4B9C-A452-62A4B2282D85}"/>
              </a:ext>
            </a:extLst>
          </p:cNvPr>
          <p:cNvSpPr/>
          <p:nvPr/>
        </p:nvSpPr>
        <p:spPr>
          <a:xfrm>
            <a:off x="3469911" y="1022389"/>
            <a:ext cx="2476410" cy="2476410"/>
          </a:xfrm>
          <a:prstGeom prst="pie">
            <a:avLst>
              <a:gd name="adj1" fmla="val 21412428"/>
              <a:gd name="adj2" fmla="val 4230616"/>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 name="Text Placeholder 1"/>
          <p:cNvSpPr>
            <a:spLocks noGrp="1"/>
          </p:cNvSpPr>
          <p:nvPr>
            <p:ph type="body" sz="quarter" idx="10"/>
          </p:nvPr>
        </p:nvSpPr>
        <p:spPr/>
        <p:txBody>
          <a:bodyPr/>
          <a:lstStyle/>
          <a:p>
            <a:r>
              <a:rPr lang="en-US" altLang="ko-KR" sz="2400" dirty="0"/>
              <a:t>Shares of Different Intrinsic Properties of Diamonds</a:t>
            </a:r>
            <a:endParaRPr lang="ko-KR" altLang="en-US" sz="2400" dirty="0"/>
          </a:p>
        </p:txBody>
      </p:sp>
      <p:graphicFrame>
        <p:nvGraphicFramePr>
          <p:cNvPr id="4" name="Chart 3"/>
          <p:cNvGraphicFramePr/>
          <p:nvPr>
            <p:extLst>
              <p:ext uri="{D42A27DB-BD31-4B8C-83A1-F6EECF244321}">
                <p14:modId xmlns:p14="http://schemas.microsoft.com/office/powerpoint/2010/main" val="3200708629"/>
              </p:ext>
            </p:extLst>
          </p:nvPr>
        </p:nvGraphicFramePr>
        <p:xfrm>
          <a:off x="2023942" y="1131590"/>
          <a:ext cx="2327920" cy="2333646"/>
        </p:xfrm>
        <a:graphic>
          <a:graphicData uri="http://schemas.openxmlformats.org/drawingml/2006/chart">
            <c:chart xmlns:c="http://schemas.openxmlformats.org/drawingml/2006/chart" xmlns:r="http://schemas.openxmlformats.org/officeDocument/2006/relationships" r:id="rId6"/>
          </a:graphicData>
        </a:graphic>
      </p:graphicFrame>
      <p:cxnSp>
        <p:nvCxnSpPr>
          <p:cNvPr id="14" name="Straight Connector 13"/>
          <p:cNvCxnSpPr/>
          <p:nvPr/>
        </p:nvCxnSpPr>
        <p:spPr>
          <a:xfrm>
            <a:off x="539552" y="3579862"/>
            <a:ext cx="8064896"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9552" y="3992764"/>
            <a:ext cx="734374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If diamonds are rare, higher grade diamonds should also be rare which also contributes to the higher price of high grade diamonds</a:t>
            </a:r>
          </a:p>
        </p:txBody>
      </p:sp>
      <p:sp>
        <p:nvSpPr>
          <p:cNvPr id="29" name="Google Shape;135;p5">
            <a:extLst>
              <a:ext uri="{FF2B5EF4-FFF2-40B4-BE49-F238E27FC236}">
                <a16:creationId xmlns:a16="http://schemas.microsoft.com/office/drawing/2014/main" id="{C1281499-AB10-41A8-B726-A61642A5DDD9}"/>
              </a:ext>
            </a:extLst>
          </p:cNvPr>
          <p:cNvSpPr/>
          <p:nvPr/>
        </p:nvSpPr>
        <p:spPr>
          <a:xfrm>
            <a:off x="157543" y="1129694"/>
            <a:ext cx="2476410" cy="2476410"/>
          </a:xfrm>
          <a:prstGeom prst="pie">
            <a:avLst>
              <a:gd name="adj1" fmla="val 6526683"/>
              <a:gd name="adj2" fmla="val 21598993"/>
            </a:avLst>
          </a:prstGeom>
          <a:noFill/>
          <a:ln w="38100" cap="flat" cmpd="sng">
            <a:solidFill>
              <a:srgbClr val="FF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1" name="Straight Connector 10"/>
          <p:cNvCxnSpPr/>
          <p:nvPr/>
        </p:nvCxnSpPr>
        <p:spPr>
          <a:xfrm>
            <a:off x="3205914" y="1229840"/>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DB162-7532-4F09-A35E-C31B7702A4C5}"/>
              </a:ext>
            </a:extLst>
          </p:cNvPr>
          <p:cNvCxnSpPr/>
          <p:nvPr/>
        </p:nvCxnSpPr>
        <p:spPr>
          <a:xfrm>
            <a:off x="6491373" y="1229840"/>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2C6712-46B7-4999-B7F6-C9593A9369F4}"/>
              </a:ext>
            </a:extLst>
          </p:cNvPr>
          <p:cNvSpPr txBox="1"/>
          <p:nvPr/>
        </p:nvSpPr>
        <p:spPr>
          <a:xfrm>
            <a:off x="539552" y="4443958"/>
            <a:ext cx="734374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These graphs show that higher grade diamonds are more common since majority of the available diamonds are high grade.</a:t>
            </a:r>
          </a:p>
        </p:txBody>
      </p:sp>
    </p:spTree>
    <p:extLst>
      <p:ext uri="{BB962C8B-B14F-4D97-AF65-F5344CB8AC3E}">
        <p14:creationId xmlns:p14="http://schemas.microsoft.com/office/powerpoint/2010/main" val="132477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oogle Shape;146;p6">
            <a:extLst>
              <a:ext uri="{FF2B5EF4-FFF2-40B4-BE49-F238E27FC236}">
                <a16:creationId xmlns:a16="http://schemas.microsoft.com/office/drawing/2014/main" id="{1A91B457-82BE-4EF0-BCB6-08394B43E98F}"/>
              </a:ext>
            </a:extLst>
          </p:cNvPr>
          <p:cNvPicPr preferRelativeResize="0"/>
          <p:nvPr/>
        </p:nvPicPr>
        <p:blipFill rotWithShape="1">
          <a:blip r:embed="rId3">
            <a:alphaModFix/>
          </a:blip>
          <a:srcRect/>
          <a:stretch/>
        </p:blipFill>
        <p:spPr>
          <a:xfrm>
            <a:off x="5979143" y="726104"/>
            <a:ext cx="3709333" cy="2880000"/>
          </a:xfrm>
          <a:prstGeom prst="rect">
            <a:avLst/>
          </a:prstGeom>
          <a:noFill/>
          <a:ln>
            <a:noFill/>
          </a:ln>
        </p:spPr>
      </p:pic>
      <p:pic>
        <p:nvPicPr>
          <p:cNvPr id="21" name="Google Shape;147;p6">
            <a:extLst>
              <a:ext uri="{FF2B5EF4-FFF2-40B4-BE49-F238E27FC236}">
                <a16:creationId xmlns:a16="http://schemas.microsoft.com/office/drawing/2014/main" id="{77A4AA7C-A58F-4267-BD03-ED6B6EF2A1AF}"/>
              </a:ext>
            </a:extLst>
          </p:cNvPr>
          <p:cNvPicPr preferRelativeResize="0"/>
          <p:nvPr/>
        </p:nvPicPr>
        <p:blipFill rotWithShape="1">
          <a:blip r:embed="rId4">
            <a:alphaModFix/>
          </a:blip>
          <a:srcRect/>
          <a:stretch/>
        </p:blipFill>
        <p:spPr>
          <a:xfrm>
            <a:off x="2734915" y="679583"/>
            <a:ext cx="3738000" cy="2880000"/>
          </a:xfrm>
          <a:prstGeom prst="rect">
            <a:avLst/>
          </a:prstGeom>
          <a:noFill/>
          <a:ln>
            <a:noFill/>
          </a:ln>
        </p:spPr>
      </p:pic>
      <p:pic>
        <p:nvPicPr>
          <p:cNvPr id="20" name="Google Shape;145;p6">
            <a:extLst>
              <a:ext uri="{FF2B5EF4-FFF2-40B4-BE49-F238E27FC236}">
                <a16:creationId xmlns:a16="http://schemas.microsoft.com/office/drawing/2014/main" id="{5B6CBACA-276F-4E88-A6D6-F1A2BB5C5784}"/>
              </a:ext>
            </a:extLst>
          </p:cNvPr>
          <p:cNvPicPr preferRelativeResize="0"/>
          <p:nvPr/>
        </p:nvPicPr>
        <p:blipFill rotWithShape="1">
          <a:blip r:embed="rId5">
            <a:alphaModFix/>
          </a:blip>
          <a:srcRect/>
          <a:stretch/>
        </p:blipFill>
        <p:spPr>
          <a:xfrm>
            <a:off x="-396552" y="659304"/>
            <a:ext cx="3709333" cy="2880000"/>
          </a:xfrm>
          <a:prstGeom prst="rect">
            <a:avLst/>
          </a:prstGeom>
          <a:noFill/>
          <a:ln>
            <a:noFill/>
          </a:ln>
        </p:spPr>
      </p:pic>
      <p:sp>
        <p:nvSpPr>
          <p:cNvPr id="2" name="Text Placeholder 1"/>
          <p:cNvSpPr>
            <a:spLocks noGrp="1"/>
          </p:cNvSpPr>
          <p:nvPr>
            <p:ph type="body" sz="quarter" idx="10"/>
          </p:nvPr>
        </p:nvSpPr>
        <p:spPr/>
        <p:txBody>
          <a:bodyPr/>
          <a:lstStyle/>
          <a:p>
            <a:r>
              <a:rPr lang="en-US" altLang="ko-KR" sz="2400" dirty="0"/>
              <a:t>Shares of Different Intrinsic Properties of Diamonds</a:t>
            </a:r>
            <a:endParaRPr lang="ko-KR" altLang="en-US" sz="2400" dirty="0"/>
          </a:p>
        </p:txBody>
      </p:sp>
      <p:cxnSp>
        <p:nvCxnSpPr>
          <p:cNvPr id="14" name="Straight Connector 13"/>
          <p:cNvCxnSpPr/>
          <p:nvPr/>
        </p:nvCxnSpPr>
        <p:spPr>
          <a:xfrm>
            <a:off x="539552" y="3579862"/>
            <a:ext cx="8064896"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05914" y="1229840"/>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DB162-7532-4F09-A35E-C31B7702A4C5}"/>
              </a:ext>
            </a:extLst>
          </p:cNvPr>
          <p:cNvCxnSpPr/>
          <p:nvPr/>
        </p:nvCxnSpPr>
        <p:spPr>
          <a:xfrm>
            <a:off x="6491373" y="1229840"/>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2C6712-46B7-4999-B7F6-C9593A9369F4}"/>
              </a:ext>
            </a:extLst>
          </p:cNvPr>
          <p:cNvSpPr txBox="1"/>
          <p:nvPr/>
        </p:nvSpPr>
        <p:spPr>
          <a:xfrm>
            <a:off x="539552" y="3669208"/>
            <a:ext cx="734374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Higher grade for these properties are more common disproving the myth that diamonds are rare as a gem and consumers shouldn’t get tricked into buying expensive higher grade diamonds just because of their false rarity.</a:t>
            </a:r>
          </a:p>
        </p:txBody>
      </p:sp>
      <p:sp>
        <p:nvSpPr>
          <p:cNvPr id="23" name="TextBox 22">
            <a:extLst>
              <a:ext uri="{FF2B5EF4-FFF2-40B4-BE49-F238E27FC236}">
                <a16:creationId xmlns:a16="http://schemas.microsoft.com/office/drawing/2014/main" id="{F1E5A96F-8EDE-48C5-8908-256017CFD8AA}"/>
              </a:ext>
            </a:extLst>
          </p:cNvPr>
          <p:cNvSpPr txBox="1"/>
          <p:nvPr/>
        </p:nvSpPr>
        <p:spPr>
          <a:xfrm>
            <a:off x="539551" y="4220218"/>
            <a:ext cx="734374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 possible counterargument is that retailers are just simply not selling low grade diamonds. However, even the lowest grade diamonds sell for around 1,500 USD per carat which is still a significant amount, making it less likely. </a:t>
            </a:r>
          </a:p>
        </p:txBody>
      </p:sp>
    </p:spTree>
    <p:extLst>
      <p:ext uri="{BB962C8B-B14F-4D97-AF65-F5344CB8AC3E}">
        <p14:creationId xmlns:p14="http://schemas.microsoft.com/office/powerpoint/2010/main" val="89544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20B88-D71E-4709-9DFB-ABF349AA8420}"/>
              </a:ext>
            </a:extLst>
          </p:cNvPr>
          <p:cNvSpPr>
            <a:spLocks noGrp="1"/>
          </p:cNvSpPr>
          <p:nvPr>
            <p:ph type="body" sz="quarter" idx="10"/>
          </p:nvPr>
        </p:nvSpPr>
        <p:spPr/>
        <p:txBody>
          <a:bodyPr/>
          <a:lstStyle/>
          <a:p>
            <a:r>
              <a:rPr lang="en-US" dirty="0"/>
              <a:t>Lab Grown Diamonds</a:t>
            </a:r>
            <a:endParaRPr lang="en-PH" dirty="0"/>
          </a:p>
        </p:txBody>
      </p:sp>
      <p:sp>
        <p:nvSpPr>
          <p:cNvPr id="3" name="Text Placeholder 2">
            <a:extLst>
              <a:ext uri="{FF2B5EF4-FFF2-40B4-BE49-F238E27FC236}">
                <a16:creationId xmlns:a16="http://schemas.microsoft.com/office/drawing/2014/main" id="{6EC3ED25-AABC-4698-9031-43E4B62374B1}"/>
              </a:ext>
            </a:extLst>
          </p:cNvPr>
          <p:cNvSpPr>
            <a:spLocks noGrp="1"/>
          </p:cNvSpPr>
          <p:nvPr>
            <p:ph type="body" sz="quarter" idx="11"/>
          </p:nvPr>
        </p:nvSpPr>
        <p:spPr>
          <a:xfrm>
            <a:off x="953898" y="1338379"/>
            <a:ext cx="3600400" cy="2817547"/>
          </a:xfrm>
        </p:spPr>
        <p:txBody>
          <a:bodyPr/>
          <a:lstStyle/>
          <a:p>
            <a:pPr algn="l"/>
            <a:r>
              <a:rPr lang="en-US" dirty="0"/>
              <a:t>Alternative to Natural Diamonds</a:t>
            </a:r>
          </a:p>
          <a:p>
            <a:pPr algn="l"/>
            <a:endParaRPr lang="en-US" dirty="0"/>
          </a:p>
          <a:p>
            <a:pPr algn="l"/>
            <a:r>
              <a:rPr lang="en-US" dirty="0"/>
              <a:t>No difference between natural diamonds aside from their source</a:t>
            </a:r>
          </a:p>
          <a:p>
            <a:pPr algn="l"/>
            <a:endParaRPr lang="en-US" dirty="0"/>
          </a:p>
          <a:p>
            <a:pPr algn="l"/>
            <a:r>
              <a:rPr lang="en-US" dirty="0"/>
              <a:t>In a comparison between a high-grade natural diamond and a slightly higher-grade lab grown diamond, lab grown is almost 50% cheaper in terms of total price and price per carat</a:t>
            </a:r>
          </a:p>
          <a:p>
            <a:pPr algn="l"/>
            <a:endParaRPr lang="en-US" dirty="0"/>
          </a:p>
          <a:p>
            <a:pPr algn="l"/>
            <a:r>
              <a:rPr lang="en-US" dirty="0"/>
              <a:t>Only downside is that lab grown diamonds doesn’t resell well.</a:t>
            </a:r>
            <a:endParaRPr lang="en-PH" dirty="0"/>
          </a:p>
        </p:txBody>
      </p:sp>
      <p:pic>
        <p:nvPicPr>
          <p:cNvPr id="2050" name="Picture 2">
            <a:extLst>
              <a:ext uri="{FF2B5EF4-FFF2-40B4-BE49-F238E27FC236}">
                <a16:creationId xmlns:a16="http://schemas.microsoft.com/office/drawing/2014/main" id="{65F09A41-795E-4B2A-968A-DD6BC5533F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4298" y="1113120"/>
            <a:ext cx="4191372" cy="3042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56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20B88-D71E-4709-9DFB-ABF349AA8420}"/>
              </a:ext>
            </a:extLst>
          </p:cNvPr>
          <p:cNvSpPr>
            <a:spLocks noGrp="1"/>
          </p:cNvSpPr>
          <p:nvPr>
            <p:ph type="body" sz="quarter" idx="10"/>
          </p:nvPr>
        </p:nvSpPr>
        <p:spPr/>
        <p:txBody>
          <a:bodyPr/>
          <a:lstStyle/>
          <a:p>
            <a:r>
              <a:rPr lang="en-US" dirty="0"/>
              <a:t>Dimensions and Total Price </a:t>
            </a:r>
            <a:endParaRPr lang="en-PH" dirty="0"/>
          </a:p>
        </p:txBody>
      </p:sp>
      <p:sp>
        <p:nvSpPr>
          <p:cNvPr id="3" name="Text Placeholder 2">
            <a:extLst>
              <a:ext uri="{FF2B5EF4-FFF2-40B4-BE49-F238E27FC236}">
                <a16:creationId xmlns:a16="http://schemas.microsoft.com/office/drawing/2014/main" id="{6EC3ED25-AABC-4698-9031-43E4B62374B1}"/>
              </a:ext>
            </a:extLst>
          </p:cNvPr>
          <p:cNvSpPr>
            <a:spLocks noGrp="1"/>
          </p:cNvSpPr>
          <p:nvPr>
            <p:ph type="body" sz="quarter" idx="11"/>
          </p:nvPr>
        </p:nvSpPr>
        <p:spPr>
          <a:xfrm>
            <a:off x="570420" y="1337305"/>
            <a:ext cx="3600400" cy="2817547"/>
          </a:xfrm>
        </p:spPr>
        <p:txBody>
          <a:bodyPr/>
          <a:lstStyle/>
          <a:p>
            <a:pPr algn="l"/>
            <a:r>
              <a:rPr lang="en-US" dirty="0"/>
              <a:t>Polished diamonds follow 2 general ratios for the dimensions</a:t>
            </a:r>
          </a:p>
          <a:p>
            <a:pPr algn="l"/>
            <a:endParaRPr lang="en-US" dirty="0"/>
          </a:p>
          <a:p>
            <a:pPr algn="l"/>
            <a:r>
              <a:rPr lang="en-US" dirty="0"/>
              <a:t>Total Price Increases as the dimensions </a:t>
            </a:r>
          </a:p>
          <a:p>
            <a:pPr algn="l"/>
            <a:r>
              <a:rPr lang="en-US" dirty="0"/>
              <a:t>increases</a:t>
            </a:r>
          </a:p>
        </p:txBody>
      </p:sp>
      <p:pic>
        <p:nvPicPr>
          <p:cNvPr id="5" name="Google Shape;164;p8">
            <a:extLst>
              <a:ext uri="{FF2B5EF4-FFF2-40B4-BE49-F238E27FC236}">
                <a16:creationId xmlns:a16="http://schemas.microsoft.com/office/drawing/2014/main" id="{206BDC68-2A3A-49B2-B6D4-7373183BEACF}"/>
              </a:ext>
            </a:extLst>
          </p:cNvPr>
          <p:cNvPicPr preferRelativeResize="0"/>
          <p:nvPr/>
        </p:nvPicPr>
        <p:blipFill rotWithShape="1">
          <a:blip r:embed="rId3">
            <a:alphaModFix/>
          </a:blip>
          <a:srcRect/>
          <a:stretch/>
        </p:blipFill>
        <p:spPr>
          <a:xfrm>
            <a:off x="4139952" y="988648"/>
            <a:ext cx="4817500" cy="3600000"/>
          </a:xfrm>
          <a:prstGeom prst="rect">
            <a:avLst/>
          </a:prstGeom>
          <a:noFill/>
          <a:ln>
            <a:noFill/>
          </a:ln>
        </p:spPr>
      </p:pic>
    </p:spTree>
    <p:extLst>
      <p:ext uri="{BB962C8B-B14F-4D97-AF65-F5344CB8AC3E}">
        <p14:creationId xmlns:p14="http://schemas.microsoft.com/office/powerpoint/2010/main" val="52272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20B88-D71E-4709-9DFB-ABF349AA8420}"/>
              </a:ext>
            </a:extLst>
          </p:cNvPr>
          <p:cNvSpPr>
            <a:spLocks noGrp="1"/>
          </p:cNvSpPr>
          <p:nvPr>
            <p:ph type="body" sz="quarter" idx="10"/>
          </p:nvPr>
        </p:nvSpPr>
        <p:spPr/>
        <p:txBody>
          <a:bodyPr/>
          <a:lstStyle/>
          <a:p>
            <a:r>
              <a:rPr lang="en-US" dirty="0"/>
              <a:t>Dimensions and Total Price </a:t>
            </a:r>
            <a:endParaRPr lang="en-PH" dirty="0"/>
          </a:p>
        </p:txBody>
      </p:sp>
      <p:sp>
        <p:nvSpPr>
          <p:cNvPr id="3" name="Text Placeholder 2">
            <a:extLst>
              <a:ext uri="{FF2B5EF4-FFF2-40B4-BE49-F238E27FC236}">
                <a16:creationId xmlns:a16="http://schemas.microsoft.com/office/drawing/2014/main" id="{6EC3ED25-AABC-4698-9031-43E4B62374B1}"/>
              </a:ext>
            </a:extLst>
          </p:cNvPr>
          <p:cNvSpPr>
            <a:spLocks noGrp="1"/>
          </p:cNvSpPr>
          <p:nvPr>
            <p:ph type="body" sz="quarter" idx="11"/>
          </p:nvPr>
        </p:nvSpPr>
        <p:spPr>
          <a:xfrm>
            <a:off x="570420" y="1337305"/>
            <a:ext cx="3600400" cy="2817547"/>
          </a:xfrm>
        </p:spPr>
        <p:txBody>
          <a:bodyPr/>
          <a:lstStyle/>
          <a:p>
            <a:pPr algn="l"/>
            <a:r>
              <a:rPr lang="en-US" dirty="0"/>
              <a:t>Diamonds are cut to maximize refraction of light.</a:t>
            </a:r>
          </a:p>
        </p:txBody>
      </p:sp>
      <p:pic>
        <p:nvPicPr>
          <p:cNvPr id="6" name="Google Shape;171;p9" descr="Diamond Proportions - PriceScope">
            <a:extLst>
              <a:ext uri="{FF2B5EF4-FFF2-40B4-BE49-F238E27FC236}">
                <a16:creationId xmlns:a16="http://schemas.microsoft.com/office/drawing/2014/main" id="{BA18E3F9-672E-4EAC-9FA4-D82D5ACAF51B}"/>
              </a:ext>
            </a:extLst>
          </p:cNvPr>
          <p:cNvPicPr preferRelativeResize="0"/>
          <p:nvPr/>
        </p:nvPicPr>
        <p:blipFill rotWithShape="1">
          <a:blip r:embed="rId3">
            <a:alphaModFix/>
          </a:blip>
          <a:srcRect/>
          <a:stretch/>
        </p:blipFill>
        <p:spPr>
          <a:xfrm>
            <a:off x="4369111" y="1395924"/>
            <a:ext cx="4204469" cy="2351652"/>
          </a:xfrm>
          <a:prstGeom prst="rect">
            <a:avLst/>
          </a:prstGeom>
          <a:noFill/>
          <a:ln>
            <a:noFill/>
          </a:ln>
        </p:spPr>
      </p:pic>
    </p:spTree>
    <p:extLst>
      <p:ext uri="{BB962C8B-B14F-4D97-AF65-F5344CB8AC3E}">
        <p14:creationId xmlns:p14="http://schemas.microsoft.com/office/powerpoint/2010/main" val="3639649002"/>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TotalTime>
  <Words>1466</Words>
  <Application>Microsoft Office PowerPoint</Application>
  <PresentationFormat>On-screen Show (16:9)</PresentationFormat>
  <Paragraphs>128</Paragraphs>
  <Slides>15</Slides>
  <Notes>14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Big John</vt:lpstr>
      <vt:lpstr>Calibri</vt:lpstr>
      <vt:lpstr>Century Gothic</vt:lpstr>
      <vt:lpstr>Quattrocento Sans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Kenneth Jay Alaba</cp:lastModifiedBy>
  <cp:revision>84</cp:revision>
  <dcterms:created xsi:type="dcterms:W3CDTF">2016-12-05T23:26:54Z</dcterms:created>
  <dcterms:modified xsi:type="dcterms:W3CDTF">2022-03-12T16:39:08Z</dcterms:modified>
</cp:coreProperties>
</file>