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23.xml.rels" ContentType="application/vnd.openxmlformats-package.relationships+xml"/>
  <Override PartName="/ppt/notesSlides/_rels/notesSlide3.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9.xml" ContentType="application/vnd.openxmlformats-officedocument.presentationml.notesSlide+xml"/>
  <Override PartName="/ppt/notesSlides/notesSlide23.xml" ContentType="application/vnd.openxmlformats-officedocument.presentationml.notesSlide+xml"/>
  <Override PartName="/ppt/_rels/presentation.xml.rels" ContentType="application/vnd.openxmlformats-package.relationships+xml"/>
  <Override PartName="/ppt/media/image1.png" ContentType="image/png"/>
  <Override PartName="/ppt/media/image3.jpeg" ContentType="image/jpe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9144000" cy="6858000"/>
  <p:notesSz cx="7099300"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2000" spc="-1" strike="noStrike">
                <a:solidFill>
                  <a:srgbClr val="ffffff"/>
                </a:solidFill>
                <a:latin typeface="Arial"/>
              </a:rPr>
              <a:t>Pulse </a:t>
            </a:r>
            <a:r>
              <a:rPr b="0" lang="en-US" sz="2000" spc="-1" strike="noStrike">
                <a:solidFill>
                  <a:srgbClr val="ffffff"/>
                </a:solidFill>
                <a:latin typeface="Arial"/>
              </a:rPr>
              <a:t>para </a:t>
            </a:r>
            <a:r>
              <a:rPr b="0" lang="en-US" sz="2000" spc="-1" strike="noStrike">
                <a:solidFill>
                  <a:srgbClr val="ffffff"/>
                </a:solidFill>
                <a:latin typeface="Arial"/>
              </a:rPr>
              <a:t>desplaz</a:t>
            </a:r>
            <a:r>
              <a:rPr b="0" lang="en-US" sz="2000" spc="-1" strike="noStrike">
                <a:solidFill>
                  <a:srgbClr val="ffffff"/>
                </a:solidFill>
                <a:latin typeface="Arial"/>
              </a:rPr>
              <a:t>ar la </a:t>
            </a:r>
            <a:r>
              <a:rPr b="0" lang="en-US" sz="2000" spc="-1" strike="noStrike">
                <a:solidFill>
                  <a:srgbClr val="ffffff"/>
                </a:solidFill>
                <a:latin typeface="Arial"/>
              </a:rPr>
              <a:t>diapositi</a:t>
            </a:r>
            <a:r>
              <a:rPr b="0" lang="en-US" sz="2000" spc="-1" strike="noStrike">
                <a:solidFill>
                  <a:srgbClr val="ffffff"/>
                </a:solidFill>
                <a:latin typeface="Arial"/>
              </a:rPr>
              <a:t>va</a:t>
            </a:r>
            <a:endParaRPr b="0" lang="en-US" sz="2000" spc="-1" strike="noStrike">
              <a:solidFill>
                <a:srgbClr val="ffffff"/>
              </a:solidFill>
              <a:latin typeface="Arial"/>
            </a:endParaRPr>
          </a:p>
        </p:txBody>
      </p:sp>
      <p:sp>
        <p:nvSpPr>
          <p:cNvPr id="134" name="PlaceHolder 2"/>
          <p:cNvSpPr>
            <a:spLocks noGrp="1"/>
          </p:cNvSpPr>
          <p:nvPr>
            <p:ph type="body"/>
          </p:nvPr>
        </p:nvSpPr>
        <p:spPr>
          <a:xfrm>
            <a:off x="756000" y="5078520"/>
            <a:ext cx="6047640" cy="4811040"/>
          </a:xfrm>
          <a:prstGeom prst="rect">
            <a:avLst/>
          </a:prstGeom>
        </p:spPr>
        <p:txBody>
          <a:bodyPr lIns="0" rIns="0" tIns="0" bIns="0">
            <a:noAutofit/>
          </a:bodyPr>
          <a:p>
            <a:r>
              <a:rPr b="0" lang="es-ES" sz="2000" spc="-1" strike="noStrike">
                <a:latin typeface="Arial"/>
              </a:rPr>
              <a:t>Pulse </a:t>
            </a:r>
            <a:r>
              <a:rPr b="0" lang="es-ES" sz="2000" spc="-1" strike="noStrike">
                <a:latin typeface="Arial"/>
              </a:rPr>
              <a:t>para </a:t>
            </a:r>
            <a:r>
              <a:rPr b="0" lang="es-ES" sz="2000" spc="-1" strike="noStrike">
                <a:latin typeface="Arial"/>
              </a:rPr>
              <a:t>editar </a:t>
            </a:r>
            <a:r>
              <a:rPr b="0" lang="es-ES" sz="2000" spc="-1" strike="noStrike">
                <a:latin typeface="Arial"/>
              </a:rPr>
              <a:t>el </a:t>
            </a:r>
            <a:r>
              <a:rPr b="0" lang="es-ES" sz="2000" spc="-1" strike="noStrike">
                <a:latin typeface="Arial"/>
              </a:rPr>
              <a:t>format</a:t>
            </a:r>
            <a:r>
              <a:rPr b="0" lang="es-ES" sz="2000" spc="-1" strike="noStrike">
                <a:latin typeface="Arial"/>
              </a:rPr>
              <a:t>o de </a:t>
            </a:r>
            <a:r>
              <a:rPr b="0" lang="es-ES" sz="2000" spc="-1" strike="noStrike">
                <a:latin typeface="Arial"/>
              </a:rPr>
              <a:t>las </a:t>
            </a:r>
            <a:r>
              <a:rPr b="0" lang="es-ES" sz="2000" spc="-1" strike="noStrike">
                <a:latin typeface="Arial"/>
              </a:rPr>
              <a:t>notas</a:t>
            </a:r>
            <a:endParaRPr b="0" lang="es-ES" sz="2000" spc="-1" strike="noStrike">
              <a:latin typeface="Arial"/>
            </a:endParaRPr>
          </a:p>
        </p:txBody>
      </p:sp>
      <p:sp>
        <p:nvSpPr>
          <p:cNvPr id="135" name="PlaceHolder 3"/>
          <p:cNvSpPr>
            <a:spLocks noGrp="1"/>
          </p:cNvSpPr>
          <p:nvPr>
            <p:ph type="hdr"/>
          </p:nvPr>
        </p:nvSpPr>
        <p:spPr>
          <a:xfrm>
            <a:off x="0" y="0"/>
            <a:ext cx="3280680" cy="534240"/>
          </a:xfrm>
          <a:prstGeom prst="rect">
            <a:avLst/>
          </a:prstGeom>
        </p:spPr>
        <p:txBody>
          <a:bodyPr lIns="0" rIns="0" tIns="0" bIns="0">
            <a:noAutofit/>
          </a:bodyPr>
          <a:p>
            <a:r>
              <a:rPr b="0" lang="es-ES" sz="1400" spc="-1" strike="noStrike">
                <a:latin typeface="Times New Roman"/>
              </a:rPr>
              <a:t>&lt;cabecera&gt;</a:t>
            </a:r>
            <a:endParaRPr b="0" lang="es-ES" sz="1400" spc="-1" strike="noStrike">
              <a:latin typeface="Times New Roman"/>
            </a:endParaRPr>
          </a:p>
        </p:txBody>
      </p:sp>
      <p:sp>
        <p:nvSpPr>
          <p:cNvPr id="136" name="PlaceHolder 4"/>
          <p:cNvSpPr>
            <a:spLocks noGrp="1"/>
          </p:cNvSpPr>
          <p:nvPr>
            <p:ph type="dt"/>
          </p:nvPr>
        </p:nvSpPr>
        <p:spPr>
          <a:xfrm>
            <a:off x="4278960" y="0"/>
            <a:ext cx="3280680" cy="534240"/>
          </a:xfrm>
          <a:prstGeom prst="rect">
            <a:avLst/>
          </a:prstGeom>
        </p:spPr>
        <p:txBody>
          <a:bodyPr lIns="0" rIns="0" tIns="0" bIns="0">
            <a:noAutofit/>
          </a:bodyPr>
          <a:p>
            <a:pPr algn="r"/>
            <a:r>
              <a:rPr b="0" lang="es-ES" sz="1400" spc="-1" strike="noStrike">
                <a:latin typeface="Times New Roman"/>
              </a:rPr>
              <a:t>&lt;fecha/hora&gt;</a:t>
            </a:r>
            <a:endParaRPr b="0" lang="es-ES" sz="1400" spc="-1" strike="noStrike">
              <a:latin typeface="Times New Roman"/>
            </a:endParaRPr>
          </a:p>
        </p:txBody>
      </p:sp>
      <p:sp>
        <p:nvSpPr>
          <p:cNvPr id="137" name="PlaceHolder 5"/>
          <p:cNvSpPr>
            <a:spLocks noGrp="1"/>
          </p:cNvSpPr>
          <p:nvPr>
            <p:ph type="ftr"/>
          </p:nvPr>
        </p:nvSpPr>
        <p:spPr>
          <a:xfrm>
            <a:off x="0" y="10157400"/>
            <a:ext cx="3280680" cy="534240"/>
          </a:xfrm>
          <a:prstGeom prst="rect">
            <a:avLst/>
          </a:prstGeom>
        </p:spPr>
        <p:txBody>
          <a:bodyPr lIns="0" rIns="0" tIns="0" bIns="0" anchor="b">
            <a:noAutofit/>
          </a:bodyPr>
          <a:p>
            <a:r>
              <a:rPr b="0" lang="es-ES" sz="1400" spc="-1" strike="noStrike">
                <a:latin typeface="Times New Roman"/>
              </a:rPr>
              <a:t>&lt;pie de página&gt;</a:t>
            </a:r>
            <a:endParaRPr b="0" lang="es-ES" sz="1400" spc="-1" strike="noStrike">
              <a:latin typeface="Times New Roman"/>
            </a:endParaRPr>
          </a:p>
        </p:txBody>
      </p:sp>
      <p:sp>
        <p:nvSpPr>
          <p:cNvPr id="13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1ECDA0D-C5B7-4922-9B88-7C1386513884}" type="slidenum">
              <a:rPr b="0" lang="es-ES" sz="1400" spc="-1" strike="noStrike">
                <a:latin typeface="Times New Roman"/>
              </a:rPr>
              <a:t>&lt;número&gt;</a:t>
            </a:fld>
            <a:endParaRPr b="0" lang="es-E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4024440" y="9723600"/>
            <a:ext cx="3074760" cy="510840"/>
          </a:xfrm>
          <a:prstGeom prst="rect">
            <a:avLst/>
          </a:prstGeom>
          <a:noFill/>
          <a:ln w="9360">
            <a:noFill/>
          </a:ln>
        </p:spPr>
        <p:txBody>
          <a:bodyPr lIns="96480" rIns="96480" tIns="48240" bIns="48240" anchor="b">
            <a:noAutofit/>
          </a:bodyPr>
          <a:p>
            <a:pPr algn="r">
              <a:lnSpc>
                <a:spcPct val="100000"/>
              </a:lnSpc>
            </a:pPr>
            <a:fld id="{8E8D7FCB-68E1-42B5-A353-B0E7A5F5DC88}" type="slidenum">
              <a:rPr b="0" lang="es-ES" sz="1300" spc="-1" strike="noStrike">
                <a:solidFill>
                  <a:srgbClr val="000000"/>
                </a:solidFill>
                <a:latin typeface="Times New Roman"/>
              </a:rPr>
              <a:t>&lt;número&gt;</a:t>
            </a:fld>
            <a:endParaRPr b="0" lang="es-ES" sz="1300" spc="-1" strike="noStrike">
              <a:latin typeface="Times New Roman"/>
            </a:endParaRPr>
          </a:p>
        </p:txBody>
      </p:sp>
      <p:sp>
        <p:nvSpPr>
          <p:cNvPr id="403" name="PlaceHolder 2"/>
          <p:cNvSpPr>
            <a:spLocks noGrp="1"/>
          </p:cNvSpPr>
          <p:nvPr>
            <p:ph type="sldImg"/>
          </p:nvPr>
        </p:nvSpPr>
        <p:spPr>
          <a:xfrm>
            <a:off x="993600" y="779400"/>
            <a:ext cx="5116320" cy="3836520"/>
          </a:xfrm>
          <a:prstGeom prst="rect">
            <a:avLst/>
          </a:prstGeom>
        </p:spPr>
      </p:sp>
      <p:sp>
        <p:nvSpPr>
          <p:cNvPr id="404" name="PlaceHolder 3"/>
          <p:cNvSpPr>
            <a:spLocks noGrp="1"/>
          </p:cNvSpPr>
          <p:nvPr>
            <p:ph type="body"/>
          </p:nvPr>
        </p:nvSpPr>
        <p:spPr>
          <a:xfrm>
            <a:off x="380880" y="4724280"/>
            <a:ext cx="6310080" cy="4973400"/>
          </a:xfrm>
          <a:prstGeom prst="rect">
            <a:avLst/>
          </a:prstGeom>
        </p:spPr>
        <p:txBody>
          <a:bodyPr lIns="96480" rIns="96480" tIns="48240" bIns="48240">
            <a:noAutofit/>
          </a:bodyPr>
          <a:p>
            <a:endParaRPr b="0" lang="es-E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TextShape 1"/>
          <p:cNvSpPr txBox="1"/>
          <p:nvPr/>
        </p:nvSpPr>
        <p:spPr>
          <a:xfrm>
            <a:off x="4024440" y="9723600"/>
            <a:ext cx="3074760" cy="510840"/>
          </a:xfrm>
          <a:prstGeom prst="rect">
            <a:avLst/>
          </a:prstGeom>
          <a:noFill/>
          <a:ln w="9360">
            <a:noFill/>
          </a:ln>
        </p:spPr>
        <p:txBody>
          <a:bodyPr lIns="96480" rIns="96480" tIns="48240" bIns="48240" anchor="b">
            <a:noAutofit/>
          </a:bodyPr>
          <a:p>
            <a:pPr algn="r">
              <a:lnSpc>
                <a:spcPct val="100000"/>
              </a:lnSpc>
            </a:pPr>
            <a:fld id="{3350EF24-E43B-498E-867B-0BF33D0DE270}" type="slidenum">
              <a:rPr b="0" lang="es-ES" sz="1300" spc="-1" strike="noStrike">
                <a:solidFill>
                  <a:srgbClr val="000000"/>
                </a:solidFill>
                <a:latin typeface="Times New Roman"/>
              </a:rPr>
              <a:t>&lt;número&gt;</a:t>
            </a:fld>
            <a:endParaRPr b="0" lang="es-ES" sz="1300" spc="-1" strike="noStrike">
              <a:latin typeface="Times New Roman"/>
            </a:endParaRPr>
          </a:p>
        </p:txBody>
      </p:sp>
      <p:sp>
        <p:nvSpPr>
          <p:cNvPr id="424" name="PlaceHolder 2"/>
          <p:cNvSpPr>
            <a:spLocks noGrp="1"/>
          </p:cNvSpPr>
          <p:nvPr>
            <p:ph type="sldImg"/>
          </p:nvPr>
        </p:nvSpPr>
        <p:spPr>
          <a:xfrm>
            <a:off x="993600" y="779400"/>
            <a:ext cx="5116320" cy="3836520"/>
          </a:xfrm>
          <a:prstGeom prst="rect">
            <a:avLst/>
          </a:prstGeom>
        </p:spPr>
      </p:sp>
      <p:sp>
        <p:nvSpPr>
          <p:cNvPr id="425" name="PlaceHolder 3"/>
          <p:cNvSpPr>
            <a:spLocks noGrp="1"/>
          </p:cNvSpPr>
          <p:nvPr>
            <p:ph type="body"/>
          </p:nvPr>
        </p:nvSpPr>
        <p:spPr>
          <a:xfrm>
            <a:off x="380880" y="4724280"/>
            <a:ext cx="6310080" cy="4973400"/>
          </a:xfrm>
          <a:prstGeom prst="rect">
            <a:avLst/>
          </a:prstGeom>
        </p:spPr>
        <p:txBody>
          <a:bodyPr lIns="96480" rIns="96480" tIns="48240" bIns="48240">
            <a:noAutofit/>
          </a:bodyPr>
          <a:p>
            <a:pPr marL="216000" indent="-216000">
              <a:lnSpc>
                <a:spcPct val="100000"/>
              </a:lnSpc>
            </a:pPr>
            <a:r>
              <a:rPr b="0" lang="es-ES" sz="2000" spc="-1" strike="noStrike">
                <a:latin typeface="Arial"/>
              </a:rPr>
              <a:t>INVESTIGACIÓN Y DESARROLLO de acuerdo con las directrices de MARKETING desarrolla los </a:t>
            </a:r>
            <a:r>
              <a:rPr b="1" lang="es-ES" sz="2000" spc="-1" strike="noStrike">
                <a:latin typeface="Arial"/>
              </a:rPr>
              <a:t>nuevos productos</a:t>
            </a:r>
            <a:r>
              <a:rPr b="0" lang="es-ES" sz="2000" spc="-1" strike="noStrike">
                <a:latin typeface="Arial"/>
              </a:rPr>
              <a:t>. El proceso de desarrollo debe producir entre otras especificaciones:</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La lista de materiales y/o piezas intermedias que componen el producto: Algunos de estos materiales o piezas ya se emplearán para otros productos (estandarización) y, por tanto, el sistema de información ya tendrá la información sobre los mismos (codificación, proveedores, coste o precio, lotes de pedido, ....) En cambio otros serán nuevos y será necesario, caso de no ser piezas de producción interna, que compras negocie las condiciones de compra con los proveedores o busque nuevos proveedores. Este proceso de negociación debe proporcionar información sobre el coste o precio de compra, así como otros datos relacionados con la planificación (lotes mínimos exigidos por el proveedor, tiempo de servicio, etc.) Se pueden negociar en función de la planificación a medio plazo que se realice diferentes tipos de contratos con los proveedores.</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Proceso productivo: de acuerdo con la dirección de producción, I+D no sólo diseña el producto, sino que este ha de ser viable a la hora de producirlo, lo que implica diseñar también las operaciones de producción, el orden en que se han de realizar, las características técnicas de las mismas, etc. Esta información sirve de base para que otros departamentos de la empresa puedan añadir información al sistema sobre estas operaciones en el caso de aquellas que son nuevas operaciones o variaciones significativas de operaciones existentes.</a:t>
            </a:r>
            <a:endParaRPr b="0" lang="es-ES" sz="2000" spc="-1" strike="noStrike">
              <a:latin typeface="Arial"/>
            </a:endParaRPr>
          </a:p>
          <a:p>
            <a:pPr marL="216000" indent="-216000">
              <a:lnSpc>
                <a:spcPct val="100000"/>
              </a:lnSpc>
            </a:pPr>
            <a:r>
              <a:rPr b="0" lang="es-ES" sz="2000" spc="-1" strike="noStrike">
                <a:latin typeface="Arial"/>
              </a:rPr>
              <a:t>A partir de estas información y para la planificación a niveles tácticos y operativos (responsabilidad de LOGÍSTICA o de DIRECCIÓN DE OPERACIONES según el enfoque de la empresa) será necesario elaborar:</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la </a:t>
            </a:r>
            <a:r>
              <a:rPr b="1" lang="es-ES" sz="2000" spc="-1" strike="noStrike">
                <a:latin typeface="Arial"/>
              </a:rPr>
              <a:t>estructura de materiales</a:t>
            </a:r>
            <a:r>
              <a:rPr b="0" lang="es-ES" sz="2000" spc="-1" strike="noStrike">
                <a:latin typeface="Arial"/>
              </a:rPr>
              <a:t>: es un árbol de descomposición del producto en piezas y materiales, en varios niveles hasta llegar a los componentes o materiales básicos</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las </a:t>
            </a:r>
            <a:r>
              <a:rPr b="1" lang="es-ES" sz="2000" spc="-1" strike="noStrike">
                <a:latin typeface="Arial"/>
              </a:rPr>
              <a:t>rutas del producto</a:t>
            </a:r>
            <a:r>
              <a:rPr b="0" lang="es-ES" sz="2000" spc="-1" strike="noStrike">
                <a:latin typeface="Arial"/>
              </a:rPr>
              <a:t>: establece el orden de las operaciones que hay que realizar para la obtención del producto.</a:t>
            </a:r>
            <a:endParaRPr b="0" lang="es-ES" sz="2000" spc="-1" strike="noStrike">
              <a:latin typeface="Arial"/>
            </a:endParaRPr>
          </a:p>
          <a:p>
            <a:pPr marL="216000" indent="-216000">
              <a:lnSpc>
                <a:spcPct val="100000"/>
              </a:lnSpc>
            </a:pPr>
            <a:r>
              <a:rPr b="0" lang="es-ES" sz="2000" spc="-1" strike="noStrike">
                <a:latin typeface="Arial"/>
              </a:rPr>
              <a:t>Ambos estructuras de datos son básicas para los paquetes MRP con objeto a planificar las operaciones</a:t>
            </a:r>
            <a:endParaRPr b="0" lang="es-ES" sz="2000" spc="-1" strike="noStrike">
              <a:latin typeface="Arial"/>
            </a:endParaRPr>
          </a:p>
          <a:p>
            <a:pPr marL="216000" indent="-216000">
              <a:lnSpc>
                <a:spcPct val="100000"/>
              </a:lnSpc>
            </a:pPr>
            <a:r>
              <a:rPr b="0" lang="es-ES" sz="2000" spc="-1" strike="noStrike">
                <a:latin typeface="Arial"/>
              </a:rPr>
              <a:t>Otras unidades organizativas también intervienen en el proceso de elaborar información para la planificación de operaciones a medio y corto plazo.</a:t>
            </a:r>
            <a:endParaRPr b="0" lang="es-ES" sz="2000" spc="-1" strike="noStrike">
              <a:latin typeface="Arial"/>
            </a:endParaRPr>
          </a:p>
          <a:p>
            <a:pPr marL="216000" indent="-216000">
              <a:lnSpc>
                <a:spcPct val="100000"/>
              </a:lnSpc>
            </a:pPr>
            <a:r>
              <a:rPr b="0" lang="es-ES" sz="2000" spc="-1" strike="noStrike">
                <a:latin typeface="Arial"/>
              </a:rPr>
              <a:t>MÉTODOS Y TIEMPOS: es la unidad encargada de diseñar </a:t>
            </a:r>
            <a:r>
              <a:rPr b="1" lang="es-ES" sz="2000" spc="-1" strike="noStrike">
                <a:latin typeface="Arial"/>
              </a:rPr>
              <a:t>métodos de trabajo</a:t>
            </a:r>
            <a:r>
              <a:rPr b="0" lang="es-ES" sz="2000" spc="-1" strike="noStrike">
                <a:latin typeface="Arial"/>
              </a:rPr>
              <a:t> óptimos para cada nueva operación (formación de operarios), así como de establecer mediante </a:t>
            </a:r>
            <a:r>
              <a:rPr b="1" lang="es-ES" sz="2000" spc="-1" strike="noStrike">
                <a:latin typeface="Arial"/>
              </a:rPr>
              <a:t>cronometraje</a:t>
            </a:r>
            <a:r>
              <a:rPr b="0" lang="es-ES" sz="2000" spc="-1" strike="noStrike">
                <a:latin typeface="Arial"/>
              </a:rPr>
              <a:t> los tiempos que cada operación exige. Estos tiempos se usarán en el proceso de planificación, así como en las estimaciones de carga de trabajo.</a:t>
            </a:r>
            <a:endParaRPr b="0" lang="es-ES" sz="2000" spc="-1" strike="noStrike">
              <a:latin typeface="Arial"/>
            </a:endParaRPr>
          </a:p>
          <a:p>
            <a:pPr marL="216000" indent="-216000">
              <a:lnSpc>
                <a:spcPct val="100000"/>
              </a:lnSpc>
            </a:pPr>
            <a:r>
              <a:rPr b="0" lang="es-ES" sz="2000" spc="-1" strike="noStrike">
                <a:latin typeface="Arial"/>
              </a:rPr>
              <a:t>RECURSOS HUMANOS: Deberá tener información sobre la carga de mano de obra que genera la planificación a medio plazo de cara a poder tomar con suficiente antelación las medidas necesarias para proveer los recursos humanos necesarios: selección, subcontratación, formación, reorganización, negociación de horas extras, turnos, vacaciones con los sindicatos. Estas necesidades han de ser previstas a medio plazo para tener los instrumentos necesarios disponibles a corto plazo cuando se programan las operaciones, es decir, anticiparse a medio plazo para poder proporcionar FLEXIBILIDAD a corto plazo.</a:t>
            </a:r>
            <a:endParaRPr b="0" lang="es-ES" sz="2000" spc="-1" strike="noStrike">
              <a:latin typeface="Arial"/>
            </a:endParaRPr>
          </a:p>
          <a:p>
            <a:pPr marL="216000" indent="-216000">
              <a:lnSpc>
                <a:spcPct val="100000"/>
              </a:lnSpc>
            </a:pPr>
            <a:r>
              <a:rPr b="0" lang="es-ES" sz="2000" spc="-1" strike="noStrike">
                <a:latin typeface="Arial"/>
              </a:rPr>
              <a:t>(continúa en la página siguiente...)</a:t>
            </a:r>
            <a:endParaRPr b="0" lang="es-E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TextShape 1"/>
          <p:cNvSpPr txBox="1"/>
          <p:nvPr/>
        </p:nvSpPr>
        <p:spPr>
          <a:xfrm>
            <a:off x="4024440" y="9723600"/>
            <a:ext cx="3074760" cy="510840"/>
          </a:xfrm>
          <a:prstGeom prst="rect">
            <a:avLst/>
          </a:prstGeom>
          <a:noFill/>
          <a:ln w="9360">
            <a:noFill/>
          </a:ln>
        </p:spPr>
        <p:txBody>
          <a:bodyPr lIns="96480" rIns="96480" tIns="48240" bIns="48240" anchor="b">
            <a:noAutofit/>
          </a:bodyPr>
          <a:p>
            <a:pPr algn="r">
              <a:lnSpc>
                <a:spcPct val="100000"/>
              </a:lnSpc>
            </a:pPr>
            <a:fld id="{C4DCD905-4DD4-4350-A60F-8F4AF0078981}" type="slidenum">
              <a:rPr b="0" lang="es-ES" sz="1300" spc="-1" strike="noStrike">
                <a:solidFill>
                  <a:srgbClr val="000000"/>
                </a:solidFill>
                <a:latin typeface="Times New Roman"/>
              </a:rPr>
              <a:t>&lt;número&gt;</a:t>
            </a:fld>
            <a:endParaRPr b="0" lang="es-ES" sz="1300" spc="-1" strike="noStrike">
              <a:latin typeface="Times New Roman"/>
            </a:endParaRPr>
          </a:p>
        </p:txBody>
      </p:sp>
      <p:sp>
        <p:nvSpPr>
          <p:cNvPr id="406" name="PlaceHolder 2"/>
          <p:cNvSpPr>
            <a:spLocks noGrp="1"/>
          </p:cNvSpPr>
          <p:nvPr>
            <p:ph type="sldImg"/>
          </p:nvPr>
        </p:nvSpPr>
        <p:spPr>
          <a:xfrm>
            <a:off x="993600" y="779400"/>
            <a:ext cx="5116320" cy="3836520"/>
          </a:xfrm>
          <a:prstGeom prst="rect">
            <a:avLst/>
          </a:prstGeom>
        </p:spPr>
      </p:sp>
      <p:sp>
        <p:nvSpPr>
          <p:cNvPr id="407" name="PlaceHolder 3"/>
          <p:cNvSpPr>
            <a:spLocks noGrp="1"/>
          </p:cNvSpPr>
          <p:nvPr>
            <p:ph type="body"/>
          </p:nvPr>
        </p:nvSpPr>
        <p:spPr>
          <a:xfrm>
            <a:off x="380880" y="4724280"/>
            <a:ext cx="6310080" cy="4973400"/>
          </a:xfrm>
          <a:prstGeom prst="rect">
            <a:avLst/>
          </a:prstGeom>
        </p:spPr>
        <p:txBody>
          <a:bodyPr lIns="96480" rIns="96480" tIns="48240" bIns="48240">
            <a:noAutofit/>
          </a:bodyPr>
          <a:p>
            <a:endParaRPr b="0" lang="es-E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4024440" y="9723600"/>
            <a:ext cx="3074760" cy="510840"/>
          </a:xfrm>
          <a:prstGeom prst="rect">
            <a:avLst/>
          </a:prstGeom>
          <a:noFill/>
          <a:ln w="9360">
            <a:noFill/>
          </a:ln>
        </p:spPr>
        <p:txBody>
          <a:bodyPr lIns="96480" rIns="96480" tIns="48240" bIns="48240" anchor="b">
            <a:noAutofit/>
          </a:bodyPr>
          <a:p>
            <a:pPr algn="r">
              <a:lnSpc>
                <a:spcPct val="100000"/>
              </a:lnSpc>
            </a:pPr>
            <a:fld id="{6746EE6B-D02E-4274-BDD6-FC545DFBA95D}" type="slidenum">
              <a:rPr b="0" lang="es-ES" sz="1300" spc="-1" strike="noStrike">
                <a:solidFill>
                  <a:srgbClr val="000000"/>
                </a:solidFill>
                <a:latin typeface="Times New Roman"/>
              </a:rPr>
              <a:t>&lt;número&gt;</a:t>
            </a:fld>
            <a:endParaRPr b="0" lang="es-ES" sz="1300" spc="-1" strike="noStrike">
              <a:latin typeface="Times New Roman"/>
            </a:endParaRPr>
          </a:p>
        </p:txBody>
      </p:sp>
      <p:sp>
        <p:nvSpPr>
          <p:cNvPr id="427" name="PlaceHolder 2"/>
          <p:cNvSpPr>
            <a:spLocks noGrp="1"/>
          </p:cNvSpPr>
          <p:nvPr>
            <p:ph type="sldImg"/>
          </p:nvPr>
        </p:nvSpPr>
        <p:spPr>
          <a:xfrm>
            <a:off x="993600" y="779400"/>
            <a:ext cx="5116320" cy="3836520"/>
          </a:xfrm>
          <a:prstGeom prst="rect">
            <a:avLst/>
          </a:prstGeom>
        </p:spPr>
      </p:sp>
      <p:sp>
        <p:nvSpPr>
          <p:cNvPr id="428" name="PlaceHolder 3"/>
          <p:cNvSpPr>
            <a:spLocks noGrp="1"/>
          </p:cNvSpPr>
          <p:nvPr>
            <p:ph type="body"/>
          </p:nvPr>
        </p:nvSpPr>
        <p:spPr>
          <a:xfrm>
            <a:off x="380880" y="4724280"/>
            <a:ext cx="6310080" cy="4973400"/>
          </a:xfrm>
          <a:prstGeom prst="rect">
            <a:avLst/>
          </a:prstGeom>
        </p:spPr>
        <p:txBody>
          <a:bodyPr lIns="96480" rIns="96480" tIns="48240" bIns="48240">
            <a:noAutofit/>
          </a:bodyPr>
          <a:p>
            <a:pPr marL="216000" indent="-216000">
              <a:lnSpc>
                <a:spcPct val="100000"/>
              </a:lnSpc>
            </a:pPr>
            <a:r>
              <a:rPr b="0" lang="es-ES" sz="2000" spc="-1" strike="noStrike">
                <a:latin typeface="Arial"/>
              </a:rPr>
              <a:t>(... Viene de la página anterior)</a:t>
            </a:r>
            <a:endParaRPr b="0" lang="es-ES" sz="2000" spc="-1" strike="noStrike">
              <a:latin typeface="Arial"/>
            </a:endParaRPr>
          </a:p>
          <a:p>
            <a:pPr marL="216000" indent="-216000">
              <a:lnSpc>
                <a:spcPct val="100000"/>
              </a:lnSpc>
            </a:pPr>
            <a:r>
              <a:rPr b="0" lang="es-ES" sz="2000" spc="-1" strike="noStrike">
                <a:latin typeface="Arial"/>
              </a:rPr>
              <a:t>ADMINISTRACIÓN: El sistema de costes, o la contabilidad analítica, será responsabilidad de una unidad normalmente dependiente del departamento de finanzas y administración. Dicho departamento, deberá ser capaz de diseñar los sistemas y métodos de cálculo que permitan obtener </a:t>
            </a:r>
            <a:r>
              <a:rPr b="1" lang="es-ES" sz="2000" spc="-1" strike="noStrike">
                <a:latin typeface="Arial"/>
              </a:rPr>
              <a:t>costes históricos</a:t>
            </a:r>
            <a:r>
              <a:rPr b="0" lang="es-ES" sz="2000" spc="-1" strike="noStrike">
                <a:latin typeface="Arial"/>
              </a:rPr>
              <a:t> (para el control de gestión) y </a:t>
            </a:r>
            <a:r>
              <a:rPr b="1" lang="es-ES" sz="2000" spc="-1" strike="noStrike">
                <a:latin typeface="Arial"/>
              </a:rPr>
              <a:t>costes estándar</a:t>
            </a:r>
            <a:r>
              <a:rPr b="0" lang="es-ES" sz="2000" spc="-1" strike="noStrike">
                <a:latin typeface="Arial"/>
              </a:rPr>
              <a:t> (para la planificación y toma de decisiones), en especial:</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Costes de los materiales, en especial las piezas que no se compran directamente a proveedores requerirán un proceso de cálculo del coste que incorpore además del material, la mano de obra y otros gastos directos que se incorporen en el proceso de producción</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Costes de la mano de obra: para las distintas operaciones se requerirán operarios con relaciones laborales, contratos, categorías y costes salariales</a:t>
            </a:r>
            <a:endParaRPr b="0" lang="es-E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TextShape 1"/>
          <p:cNvSpPr txBox="1"/>
          <p:nvPr/>
        </p:nvSpPr>
        <p:spPr>
          <a:xfrm>
            <a:off x="4024440" y="9723600"/>
            <a:ext cx="3074760" cy="510840"/>
          </a:xfrm>
          <a:prstGeom prst="rect">
            <a:avLst/>
          </a:prstGeom>
          <a:noFill/>
          <a:ln w="9360">
            <a:noFill/>
          </a:ln>
        </p:spPr>
        <p:txBody>
          <a:bodyPr lIns="96480" rIns="96480" tIns="48240" bIns="48240" anchor="b">
            <a:noAutofit/>
          </a:bodyPr>
          <a:p>
            <a:pPr algn="r">
              <a:lnSpc>
                <a:spcPct val="100000"/>
              </a:lnSpc>
            </a:pPr>
            <a:fld id="{2FB9EAAC-317C-4BBF-B2DA-1545B8C53257}" type="slidenum">
              <a:rPr b="0" lang="es-ES" sz="1300" spc="-1" strike="noStrike">
                <a:solidFill>
                  <a:srgbClr val="000000"/>
                </a:solidFill>
                <a:latin typeface="Times New Roman"/>
              </a:rPr>
              <a:t>&lt;número&gt;</a:t>
            </a:fld>
            <a:endParaRPr b="0" lang="es-ES" sz="1300" spc="-1" strike="noStrike">
              <a:latin typeface="Times New Roman"/>
            </a:endParaRPr>
          </a:p>
        </p:txBody>
      </p:sp>
      <p:sp>
        <p:nvSpPr>
          <p:cNvPr id="430" name="PlaceHolder 2"/>
          <p:cNvSpPr>
            <a:spLocks noGrp="1"/>
          </p:cNvSpPr>
          <p:nvPr>
            <p:ph type="sldImg"/>
          </p:nvPr>
        </p:nvSpPr>
        <p:spPr>
          <a:xfrm>
            <a:off x="993600" y="779400"/>
            <a:ext cx="5116320" cy="3836520"/>
          </a:xfrm>
          <a:prstGeom prst="rect">
            <a:avLst/>
          </a:prstGeom>
        </p:spPr>
      </p:sp>
      <p:sp>
        <p:nvSpPr>
          <p:cNvPr id="431" name="PlaceHolder 3"/>
          <p:cNvSpPr>
            <a:spLocks noGrp="1"/>
          </p:cNvSpPr>
          <p:nvPr>
            <p:ph type="body"/>
          </p:nvPr>
        </p:nvSpPr>
        <p:spPr>
          <a:xfrm>
            <a:off x="380880" y="4724280"/>
            <a:ext cx="6310080" cy="4973400"/>
          </a:xfrm>
          <a:prstGeom prst="rect">
            <a:avLst/>
          </a:prstGeom>
        </p:spPr>
        <p:txBody>
          <a:bodyPr lIns="96480" rIns="96480" tIns="48240" bIns="48240">
            <a:noAutofit/>
          </a:bodyPr>
          <a:p>
            <a:pPr marL="216000" indent="-216000">
              <a:lnSpc>
                <a:spcPct val="100000"/>
              </a:lnSpc>
            </a:pPr>
            <a:r>
              <a:rPr b="0" lang="es-ES" sz="400" spc="-1" strike="noStrike">
                <a:latin typeface="Arial"/>
              </a:rPr>
              <a:t>http://personal.ashland.edu/~rjacobs/m503jit.html</a:t>
            </a:r>
            <a:endParaRPr b="0" lang="es-ES" sz="400" spc="-1" strike="noStrike">
              <a:latin typeface="Arial"/>
            </a:endParaRPr>
          </a:p>
          <a:p>
            <a:pPr marL="216000" indent="-216000">
              <a:lnSpc>
                <a:spcPct val="100000"/>
              </a:lnSpc>
            </a:pPr>
            <a:r>
              <a:rPr b="0" lang="es-ES" sz="2000" spc="-1" strike="noStrike">
                <a:latin typeface="Arial"/>
              </a:rPr>
              <a:t>JIT is a management philosophy that strives to eliminate sources of manufacturing waste by producing the right part in the right place at the right time. Waste results from any activity that adds cost without adding value, such as moving and storing. JIT (also known as lean production or stockless production) should improve profits and return on investment by reducing inventory levels (increasing the inventory turnover rate), improving product quality, reducing production and delivery lead times, and reducing other costs (such as those associated with machine setup and equipment breakdown). In a JIT system, underutilized (excess) capacity is used instead of buffer inventories to hedge against problems that may arise. JIT applies primarily to repetitive manufacturing processes in which the same products and components are produced over and over again. The general idea is to establish flow processes (even when the facility uses a jobbing or batch process layout) by linking work centers so that there is an even, balanced flow of materials throughout the entire production process, similar to that found in an assembly line. To accomplish this, an attempt is made to reach the goals of driving all queues toward zero and achieving the ideal lot size of one unit. </a:t>
            </a:r>
            <a:endParaRPr b="0" lang="es-ES" sz="2000" spc="-1" strike="noStrike">
              <a:latin typeface="Arial"/>
            </a:endParaRPr>
          </a:p>
          <a:p>
            <a:pPr marL="216000" indent="-216000">
              <a:lnSpc>
                <a:spcPct val="100000"/>
              </a:lnSpc>
            </a:pPr>
            <a:endParaRPr b="0" lang="es-E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TextShape 1"/>
          <p:cNvSpPr txBox="1"/>
          <p:nvPr/>
        </p:nvSpPr>
        <p:spPr>
          <a:xfrm>
            <a:off x="4024440" y="9723600"/>
            <a:ext cx="3074760" cy="510840"/>
          </a:xfrm>
          <a:prstGeom prst="rect">
            <a:avLst/>
          </a:prstGeom>
          <a:noFill/>
          <a:ln w="9360">
            <a:noFill/>
          </a:ln>
        </p:spPr>
        <p:txBody>
          <a:bodyPr lIns="96480" rIns="96480" tIns="48240" bIns="48240" anchor="b">
            <a:noAutofit/>
          </a:bodyPr>
          <a:p>
            <a:pPr algn="r">
              <a:lnSpc>
                <a:spcPct val="100000"/>
              </a:lnSpc>
            </a:pPr>
            <a:fld id="{2A1280E9-E497-4015-A324-B8AC7E5B4DBB}" type="slidenum">
              <a:rPr b="0" lang="es-ES" sz="1300" spc="-1" strike="noStrike">
                <a:solidFill>
                  <a:srgbClr val="000000"/>
                </a:solidFill>
                <a:latin typeface="Times New Roman"/>
              </a:rPr>
              <a:t>&lt;número&gt;</a:t>
            </a:fld>
            <a:endParaRPr b="0" lang="es-ES" sz="1300" spc="-1" strike="noStrike">
              <a:latin typeface="Times New Roman"/>
            </a:endParaRPr>
          </a:p>
        </p:txBody>
      </p:sp>
      <p:sp>
        <p:nvSpPr>
          <p:cNvPr id="409" name="PlaceHolder 2"/>
          <p:cNvSpPr>
            <a:spLocks noGrp="1"/>
          </p:cNvSpPr>
          <p:nvPr>
            <p:ph type="sldImg"/>
          </p:nvPr>
        </p:nvSpPr>
        <p:spPr>
          <a:xfrm>
            <a:off x="993600" y="779400"/>
            <a:ext cx="5116320" cy="3836520"/>
          </a:xfrm>
          <a:prstGeom prst="rect">
            <a:avLst/>
          </a:prstGeom>
        </p:spPr>
      </p:sp>
      <p:sp>
        <p:nvSpPr>
          <p:cNvPr id="410" name="PlaceHolder 3"/>
          <p:cNvSpPr>
            <a:spLocks noGrp="1"/>
          </p:cNvSpPr>
          <p:nvPr>
            <p:ph type="body"/>
          </p:nvPr>
        </p:nvSpPr>
        <p:spPr>
          <a:xfrm>
            <a:off x="380880" y="4724280"/>
            <a:ext cx="6310080" cy="4973400"/>
          </a:xfrm>
          <a:prstGeom prst="rect">
            <a:avLst/>
          </a:prstGeom>
        </p:spPr>
        <p:txBody>
          <a:bodyPr lIns="96480" rIns="96480" tIns="48240" bIns="48240">
            <a:noAutofit/>
          </a:bodyPr>
          <a:p>
            <a:pPr marL="216000" indent="-216000">
              <a:lnSpc>
                <a:spcPct val="100000"/>
              </a:lnSpc>
            </a:pPr>
            <a:r>
              <a:rPr b="0" lang="es-ES" sz="2000" spc="-1" strike="noStrike">
                <a:latin typeface="Arial"/>
              </a:rPr>
              <a:t>El objetivo principal o básico del área de producción es la elaboración de los productos y servicios que la empresa ofrece a sus clientes, sean estos finales u otras empresas. Como toda área de la empresa, debe contribuir a conseguir las estrategias y objetivos que la empresa haya fijado para diferentes horizontes temporales, tanto en largo plazo como en el corto plazo y, en particular, deberá coordinarse con las otras áreas como se irá viendo más adelante.</a:t>
            </a:r>
            <a:endParaRPr b="0" lang="es-ES" sz="2000" spc="-1" strike="noStrike">
              <a:latin typeface="Arial"/>
            </a:endParaRPr>
          </a:p>
          <a:p>
            <a:pPr marL="216000" indent="-216000">
              <a:lnSpc>
                <a:spcPct val="100000"/>
              </a:lnSpc>
            </a:pPr>
            <a:r>
              <a:rPr b="0" lang="es-ES" sz="2000" spc="-1" strike="noStrike">
                <a:latin typeface="Arial"/>
              </a:rPr>
              <a:t>Se espera, como en cualquier otra área, pero en esta especialmente, que los recursos se utilicen de forma que se consigan costes reducidos que hagan que la oferta de productos y servicios de la empresa sea competitiva en el mercado en relación con la de las empresas competidoras y que mantenga esta posición de forma continuada. Por otra parte, y también en relación con mantener y si es posible acrecentar la posición competitiva de la empresa, se espera que el producto tenga los niveles de calidad que la empresa haya fijado y que estos se mantengan de forma continuada. Ambos factores, calidad y costes reducidos van a permitir a la empresa competir y generar valor, en definitiva, </a:t>
            </a:r>
            <a:r>
              <a:rPr b="1" lang="es-ES" sz="2000" spc="-1" strike="noStrike">
                <a:latin typeface="Arial"/>
              </a:rPr>
              <a:t>sobrevivir </a:t>
            </a:r>
            <a:r>
              <a:rPr b="0" lang="es-ES" sz="2000" spc="-1" strike="noStrike">
                <a:latin typeface="Arial"/>
              </a:rPr>
              <a:t>en un mercado competitivo y </a:t>
            </a:r>
            <a:r>
              <a:rPr b="1" lang="es-ES" sz="2000" spc="-1" strike="noStrike">
                <a:latin typeface="Arial"/>
              </a:rPr>
              <a:t>generar rentabilidad </a:t>
            </a:r>
            <a:r>
              <a:rPr b="0" lang="es-ES" sz="2000" spc="-1" strike="noStrike">
                <a:latin typeface="Arial"/>
              </a:rPr>
              <a:t>para los accionistas.</a:t>
            </a:r>
            <a:endParaRPr b="0" lang="es-ES" sz="2000" spc="-1" strike="noStrike">
              <a:latin typeface="Arial"/>
            </a:endParaRPr>
          </a:p>
          <a:p>
            <a:pPr marL="216000" indent="-216000">
              <a:lnSpc>
                <a:spcPct val="100000"/>
              </a:lnSpc>
            </a:pPr>
            <a:r>
              <a:rPr b="0" lang="es-ES" sz="2000" spc="-1" strike="noStrike">
                <a:latin typeface="Arial"/>
              </a:rPr>
              <a:t>Para conseguir estos requisitos, y dado el carácter extremadamente complejo de las actividades de producción en muchas empresas es absolutamente necesario: </a:t>
            </a:r>
            <a:r>
              <a:rPr b="1" lang="es-ES" sz="2000" spc="-1" strike="noStrike">
                <a:latin typeface="Arial"/>
              </a:rPr>
              <a:t>Planificar las actividades</a:t>
            </a:r>
            <a:r>
              <a:rPr b="0" lang="es-ES" sz="2000" spc="-1" strike="noStrike">
                <a:latin typeface="Arial"/>
              </a:rPr>
              <a:t> con diferentes horizontes de planificación que deberán ser coherentes con el resto de la actividad de planificación de la empresa y en especial la relacionada con las ventas y que deberá actualizarse con la frecuencia que sea necesaria. </a:t>
            </a:r>
            <a:r>
              <a:rPr b="1" lang="es-ES" sz="2000" spc="-1" strike="noStrike">
                <a:latin typeface="Arial"/>
              </a:rPr>
              <a:t>Programar</a:t>
            </a:r>
            <a:r>
              <a:rPr b="0" lang="es-ES" sz="2000" spc="-1" strike="noStrike">
                <a:latin typeface="Arial"/>
              </a:rPr>
              <a:t> dichas actividades en el corto plazo, ya que la planificación se va concretando en el corto plazo (días o semanas) y es a este nivel donde se introduce el mayor nivel de detalle, pues el nivel de incertidumbre disminuye al irse concretando las diferentes incógnitas sobre necesidades y disponibilidad de recursos. A este nivel se requiere proporcionar la flexibilidad que las circunstancias tanto de mercado como internas de la empresa requieren. </a:t>
            </a:r>
            <a:r>
              <a:rPr b="1" lang="es-ES" sz="2000" spc="-1" strike="noStrike">
                <a:latin typeface="Arial"/>
              </a:rPr>
              <a:t>Ejecutar</a:t>
            </a:r>
            <a:r>
              <a:rPr b="0" lang="es-ES" sz="2000" spc="-1" strike="noStrike">
                <a:latin typeface="Arial"/>
              </a:rPr>
              <a:t> los programas desarrollados con el uso de las técnicas necesarias para aprovechar los recursos de forma eficiente, en especial </a:t>
            </a:r>
            <a:r>
              <a:rPr b="1" lang="es-ES" sz="2000" spc="-1" strike="noStrike">
                <a:latin typeface="Arial"/>
              </a:rPr>
              <a:t>el capital humano</a:t>
            </a:r>
            <a:r>
              <a:rPr b="0" lang="es-ES" sz="2000" spc="-1" strike="noStrike">
                <a:latin typeface="Arial"/>
              </a:rPr>
              <a:t> lo cual significa aprovechar que el trabajador puede aportar más que horas de trabajo (ideas de mejora, prevención de defectos y fallos, primer nivel de control, flexibilidad, etc.) adecuadamente motivado. </a:t>
            </a:r>
            <a:r>
              <a:rPr b="1" lang="es-ES" sz="2000" spc="-1" strike="noStrike">
                <a:latin typeface="Arial"/>
              </a:rPr>
              <a:t>Controlar</a:t>
            </a:r>
            <a:r>
              <a:rPr b="0" lang="es-ES" sz="2000" spc="-1" strike="noStrike">
                <a:latin typeface="Arial"/>
              </a:rPr>
              <a:t> es por último necesario no tanto para asegurar que los planes, sino para reaccionar cuando no se cumplen o incluso para prevenir su incumplimiento, gestionando las incidencias e imprevistos que con toda seguridad siempre se van a presentar.</a:t>
            </a:r>
            <a:endParaRPr b="0" lang="es-ES" sz="2000" spc="-1" strike="noStrike">
              <a:latin typeface="Arial"/>
            </a:endParaRPr>
          </a:p>
          <a:p>
            <a:pPr marL="216000" indent="-216000">
              <a:lnSpc>
                <a:spcPct val="100000"/>
              </a:lnSpc>
            </a:pPr>
            <a:r>
              <a:rPr b="0" lang="es-ES" sz="2000" spc="-1" strike="noStrike">
                <a:latin typeface="Arial"/>
              </a:rPr>
              <a:t>Hay que resaltar que, además de las tareas de elaboración, entran dentro del área de producción otras actividades que son necesarias para asegurar el objetivo básico, ya se ha mencionado la planificación, programación y control de actividades, pero si ampliamos el ámbito a la logística integral, se incluiría la gestión del aprovisionamiento de materiales y la distribución de productos. También es el área responsable del diseño de plantas productivas y de la distribución óptima de los recursos dentro de éstas. De la calidad de los productos, de la coordinación con otras áreas de la empresa para asegurar que la empresa funciona coordinadamente, de generar información sobre sus actividades para la dirección de la empresa y de cumplir cualesquiera objetivos que se hayan fijado a nivel superior para esta área, ...</a:t>
            </a:r>
            <a:endParaRPr b="0" lang="es-E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TextShape 1"/>
          <p:cNvSpPr txBox="1"/>
          <p:nvPr/>
        </p:nvSpPr>
        <p:spPr>
          <a:xfrm>
            <a:off x="4024440" y="9723600"/>
            <a:ext cx="3074760" cy="510840"/>
          </a:xfrm>
          <a:prstGeom prst="rect">
            <a:avLst/>
          </a:prstGeom>
          <a:noFill/>
          <a:ln w="9360">
            <a:noFill/>
          </a:ln>
        </p:spPr>
        <p:txBody>
          <a:bodyPr lIns="96480" rIns="96480" tIns="48240" bIns="48240" anchor="b">
            <a:noAutofit/>
          </a:bodyPr>
          <a:p>
            <a:pPr algn="r">
              <a:lnSpc>
                <a:spcPct val="100000"/>
              </a:lnSpc>
            </a:pPr>
            <a:fld id="{C843E3AC-687E-479D-8027-3018ECBA88B1}" type="slidenum">
              <a:rPr b="0" lang="es-ES" sz="1300" spc="-1" strike="noStrike">
                <a:solidFill>
                  <a:srgbClr val="000000"/>
                </a:solidFill>
                <a:latin typeface="Times New Roman"/>
              </a:rPr>
              <a:t>&lt;número&gt;</a:t>
            </a:fld>
            <a:endParaRPr b="0" lang="es-ES" sz="1300" spc="-1" strike="noStrike">
              <a:latin typeface="Times New Roman"/>
            </a:endParaRPr>
          </a:p>
        </p:txBody>
      </p:sp>
      <p:sp>
        <p:nvSpPr>
          <p:cNvPr id="412" name="PlaceHolder 2"/>
          <p:cNvSpPr>
            <a:spLocks noGrp="1"/>
          </p:cNvSpPr>
          <p:nvPr>
            <p:ph type="sldImg"/>
          </p:nvPr>
        </p:nvSpPr>
        <p:spPr>
          <a:xfrm>
            <a:off x="993600" y="779400"/>
            <a:ext cx="5116320" cy="3836520"/>
          </a:xfrm>
          <a:prstGeom prst="rect">
            <a:avLst/>
          </a:prstGeom>
        </p:spPr>
      </p:sp>
      <p:sp>
        <p:nvSpPr>
          <p:cNvPr id="413" name="PlaceHolder 3"/>
          <p:cNvSpPr>
            <a:spLocks noGrp="1"/>
          </p:cNvSpPr>
          <p:nvPr>
            <p:ph type="body"/>
          </p:nvPr>
        </p:nvSpPr>
        <p:spPr>
          <a:xfrm>
            <a:off x="380880" y="4724280"/>
            <a:ext cx="6310080" cy="4973400"/>
          </a:xfrm>
          <a:prstGeom prst="rect">
            <a:avLst/>
          </a:prstGeom>
        </p:spPr>
        <p:txBody>
          <a:bodyPr lIns="96480" rIns="96480" tIns="48240" bIns="48240">
            <a:noAutofit/>
          </a:bodyPr>
          <a:p>
            <a:pPr marL="216000" indent="-216000">
              <a:lnSpc>
                <a:spcPct val="100000"/>
              </a:lnSpc>
            </a:pPr>
            <a:r>
              <a:rPr b="0" lang="es-ES" sz="2000" spc="-1" strike="noStrike">
                <a:latin typeface="Arial"/>
              </a:rPr>
              <a:t>La </a:t>
            </a:r>
            <a:r>
              <a:rPr b="1" lang="es-ES" sz="2000" spc="-1" strike="noStrike">
                <a:latin typeface="Arial"/>
              </a:rPr>
              <a:t>producción</a:t>
            </a:r>
            <a:r>
              <a:rPr b="0" lang="es-ES" sz="2000" spc="-1" strike="noStrike">
                <a:latin typeface="Arial"/>
              </a:rPr>
              <a:t> es la actividad fuente principal de costes para la empresa. Para ser competitivas las empresas necesitan controlar sus costes sacando el </a:t>
            </a:r>
            <a:r>
              <a:rPr b="1" lang="es-ES" sz="2000" spc="-1" strike="noStrike">
                <a:latin typeface="Arial"/>
              </a:rPr>
              <a:t>máximo rendimiento</a:t>
            </a:r>
            <a:r>
              <a:rPr b="0" lang="es-ES" sz="2000" spc="-1" strike="noStrike">
                <a:latin typeface="Arial"/>
              </a:rPr>
              <a:t> de sus recursos productivos: producir el máximo con los recursos existentes o, lo que es lo mismo, utilizar los mínimos recursos para producir lo que la empresa requiere. Si además tenemos en cuenta que las actividades de producción:</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a menudo son </a:t>
            </a:r>
            <a:r>
              <a:rPr b="1" lang="es-ES" sz="2000" spc="-1" strike="noStrike">
                <a:latin typeface="Arial"/>
              </a:rPr>
              <a:t>complejas</a:t>
            </a:r>
            <a:r>
              <a:rPr b="0" lang="es-ES" sz="2000" spc="-1" strike="noStrike">
                <a:latin typeface="Arial"/>
              </a:rPr>
              <a:t> y requieren la aplicación </a:t>
            </a:r>
            <a:r>
              <a:rPr b="1" lang="es-ES" sz="2000" spc="-1" strike="noStrike">
                <a:latin typeface="Arial"/>
              </a:rPr>
              <a:t>coordinada</a:t>
            </a:r>
            <a:r>
              <a:rPr b="0" lang="es-ES" sz="2000" spc="-1" strike="noStrike">
                <a:latin typeface="Arial"/>
              </a:rPr>
              <a:t> recursos caros (máquinas, personal, almacenes, proveedores, distribuidores, medios de transporte, suministros, instalaciones físicas,...)</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deben </a:t>
            </a:r>
            <a:r>
              <a:rPr b="1" lang="es-ES" sz="2000" spc="-1" strike="noStrike">
                <a:latin typeface="Arial"/>
              </a:rPr>
              <a:t>coordinarse</a:t>
            </a:r>
            <a:r>
              <a:rPr b="0" lang="es-ES" sz="2000" spc="-1" strike="noStrike">
                <a:latin typeface="Arial"/>
              </a:rPr>
              <a:t> para suplir la </a:t>
            </a:r>
            <a:r>
              <a:rPr b="1" lang="es-ES" sz="2000" spc="-1" strike="noStrike">
                <a:latin typeface="Arial"/>
              </a:rPr>
              <a:t>demanda</a:t>
            </a:r>
            <a:r>
              <a:rPr b="0" lang="es-ES" sz="2000" spc="-1" strike="noStrike">
                <a:latin typeface="Arial"/>
              </a:rPr>
              <a:t> de productos a menudo </a:t>
            </a:r>
            <a:r>
              <a:rPr b="1" lang="es-ES" sz="2000" spc="-1" strike="noStrike">
                <a:latin typeface="Arial"/>
              </a:rPr>
              <a:t>incierta</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muchos recursos se consumen aunque no se </a:t>
            </a:r>
            <a:r>
              <a:rPr b="1" lang="es-ES" sz="2000" spc="-1" strike="noStrike">
                <a:latin typeface="Arial"/>
              </a:rPr>
              <a:t>utilicen</a:t>
            </a:r>
            <a:r>
              <a:rPr b="0" lang="es-ES" sz="2000" spc="-1" strike="noStrike">
                <a:latin typeface="Arial"/>
              </a:rPr>
              <a:t> (personal, horas de maquinaria, ...)</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la disponibilidad (capacidad) de dichos recursos tiene cierto grado de </a:t>
            </a:r>
            <a:r>
              <a:rPr b="1" lang="es-ES" sz="2000" spc="-1" strike="noStrike">
                <a:latin typeface="Arial"/>
              </a:rPr>
              <a:t>rigidez</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han generar productos con unos </a:t>
            </a:r>
            <a:r>
              <a:rPr b="1" lang="es-ES" sz="2000" spc="-1" strike="noStrike">
                <a:latin typeface="Arial"/>
              </a:rPr>
              <a:t>niveles de calidad</a:t>
            </a:r>
            <a:r>
              <a:rPr b="0" lang="es-ES" sz="2000" spc="-1" strike="noStrike">
                <a:latin typeface="Arial"/>
              </a:rPr>
              <a:t> establecidos</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los </a:t>
            </a:r>
            <a:r>
              <a:rPr b="1" lang="es-ES" sz="2000" spc="-1" strike="noStrike">
                <a:latin typeface="Arial"/>
              </a:rPr>
              <a:t>recursos financieros</a:t>
            </a:r>
            <a:r>
              <a:rPr b="0" lang="es-ES" sz="2000" spc="-1" strike="noStrike">
                <a:latin typeface="Arial"/>
              </a:rPr>
              <a:t> son caros y limitados</a:t>
            </a:r>
            <a:endParaRPr b="0" lang="es-ES" sz="2000" spc="-1" strike="noStrike">
              <a:latin typeface="Arial"/>
            </a:endParaRPr>
          </a:p>
          <a:p>
            <a:pPr marL="216000" indent="-216000">
              <a:lnSpc>
                <a:spcPct val="100000"/>
              </a:lnSpc>
            </a:pPr>
            <a:r>
              <a:rPr b="0" lang="es-ES" sz="2000" spc="-1" strike="noStrike">
                <a:latin typeface="Arial"/>
              </a:rPr>
              <a:t>Es evidente que “</a:t>
            </a:r>
            <a:r>
              <a:rPr b="1" lang="es-ES" sz="2000" spc="-1" strike="noStrike">
                <a:latin typeface="Arial"/>
              </a:rPr>
              <a:t>hacerlo bien</a:t>
            </a:r>
            <a:r>
              <a:rPr b="0" lang="es-ES" sz="2000" spc="-1" strike="noStrike">
                <a:latin typeface="Arial"/>
              </a:rPr>
              <a:t>” tiene un impacto muy decisivo en el grado de consecución de los principales objetivos de las empresas:</a:t>
            </a:r>
            <a:endParaRPr b="0" lang="es-ES" sz="2000" spc="-1" strike="noStrike">
              <a:latin typeface="Arial"/>
            </a:endParaRPr>
          </a:p>
          <a:p>
            <a:pPr marL="216000" indent="-216000">
              <a:lnSpc>
                <a:spcPct val="100000"/>
              </a:lnSpc>
              <a:buClr>
                <a:srgbClr val="000000"/>
              </a:buClr>
              <a:buFont typeface="Symbol" charset="2"/>
              <a:buChar char=""/>
            </a:pPr>
            <a:r>
              <a:rPr b="1" lang="es-ES" sz="2000" spc="-1" strike="noStrike">
                <a:latin typeface="Arial"/>
              </a:rPr>
              <a:t>Rentabilidad</a:t>
            </a:r>
            <a:r>
              <a:rPr b="0" lang="es-ES" sz="2000" spc="-1" strike="noStrike">
                <a:latin typeface="Arial"/>
              </a:rPr>
              <a:t>: bajos costes, aprovechar al máximo los recursos y no tenerlos ociosos</a:t>
            </a:r>
            <a:endParaRPr b="0" lang="es-ES" sz="2000" spc="-1" strike="noStrike">
              <a:latin typeface="Arial"/>
            </a:endParaRPr>
          </a:p>
          <a:p>
            <a:pPr marL="216000" indent="-216000">
              <a:lnSpc>
                <a:spcPct val="100000"/>
              </a:lnSpc>
              <a:buClr>
                <a:srgbClr val="000000"/>
              </a:buClr>
              <a:buFont typeface="Symbol" charset="2"/>
              <a:buChar char=""/>
            </a:pPr>
            <a:r>
              <a:rPr b="1" lang="es-ES" sz="2000" spc="-1" strike="noStrike">
                <a:latin typeface="Arial"/>
              </a:rPr>
              <a:t>Ventas</a:t>
            </a:r>
            <a:r>
              <a:rPr b="0" lang="es-ES" sz="2000" spc="-1" strike="noStrike">
                <a:latin typeface="Arial"/>
              </a:rPr>
              <a:t>: poder servir todos los pedidos que la empresa recibe</a:t>
            </a:r>
            <a:endParaRPr b="0" lang="es-ES" sz="2000" spc="-1" strike="noStrike">
              <a:latin typeface="Arial"/>
            </a:endParaRPr>
          </a:p>
          <a:p>
            <a:pPr marL="216000" indent="-216000">
              <a:lnSpc>
                <a:spcPct val="100000"/>
              </a:lnSpc>
              <a:buClr>
                <a:srgbClr val="000000"/>
              </a:buClr>
              <a:buFont typeface="Symbol" charset="2"/>
              <a:buChar char=""/>
            </a:pPr>
            <a:r>
              <a:rPr b="1" lang="es-ES" sz="2000" spc="-1" strike="noStrike">
                <a:latin typeface="Arial"/>
              </a:rPr>
              <a:t>Calidad</a:t>
            </a:r>
            <a:r>
              <a:rPr b="0" lang="es-ES" sz="2000" spc="-1" strike="noStrike">
                <a:latin typeface="Arial"/>
              </a:rPr>
              <a:t>: productos sin defectos y ajustados a las características que desean los clientes y que la empresa especifica</a:t>
            </a:r>
            <a:endParaRPr b="0" lang="es-ES" sz="2000" spc="-1" strike="noStrike">
              <a:latin typeface="Arial"/>
            </a:endParaRPr>
          </a:p>
          <a:p>
            <a:pPr marL="216000" indent="-216000">
              <a:lnSpc>
                <a:spcPct val="100000"/>
              </a:lnSpc>
            </a:pPr>
            <a:r>
              <a:rPr b="0" lang="es-ES" sz="2000" spc="-1" strike="noStrike">
                <a:latin typeface="Arial"/>
              </a:rPr>
              <a:t>Teniendo en cuenta todo esto, “</a:t>
            </a:r>
            <a:r>
              <a:rPr b="1" lang="es-ES" sz="2000" spc="-1" strike="noStrike">
                <a:latin typeface="Arial"/>
              </a:rPr>
              <a:t>hacerlo bien</a:t>
            </a:r>
            <a:r>
              <a:rPr b="0" lang="es-ES" sz="2000" spc="-1" strike="noStrike">
                <a:latin typeface="Arial"/>
              </a:rPr>
              <a:t>” no es una cuestión que se pueda dejar al azar y a la improvisación: </a:t>
            </a:r>
            <a:r>
              <a:rPr b="1" lang="es-ES" sz="2000" spc="-1" strike="noStrike">
                <a:latin typeface="Arial"/>
              </a:rPr>
              <a:t>hay que planificar detalladamente a varios niveles (estratégico, táctico y operativo) el conjunto de las operaciones que intervienen, hay que controlar y hacer un seguimiento cercano de las operaciones y hay que pretender la SINCRONIZACIÓN o COORDINACIÓN de todas las actividades entre sí y del resultado de estas con las otras áreas de la empresa, en especial:</a:t>
            </a:r>
            <a:endParaRPr b="0" lang="es-ES" sz="2000" spc="-1" strike="noStrike">
              <a:latin typeface="Arial"/>
            </a:endParaRPr>
          </a:p>
          <a:p>
            <a:pPr marL="216000" indent="-216000">
              <a:lnSpc>
                <a:spcPct val="100000"/>
              </a:lnSpc>
              <a:buClr>
                <a:srgbClr val="000000"/>
              </a:buClr>
              <a:buFont typeface="Symbol" charset="2"/>
              <a:buChar char=""/>
            </a:pPr>
            <a:r>
              <a:rPr b="1" lang="es-ES" sz="2000" spc="-1" strike="noStrike">
                <a:latin typeface="Arial"/>
              </a:rPr>
              <a:t>Comercial</a:t>
            </a:r>
            <a:r>
              <a:rPr b="0" lang="es-ES" sz="2000" spc="-1" strike="noStrike">
                <a:latin typeface="Arial"/>
              </a:rPr>
              <a:t>: los productos han de estar disponibles cuando y donde los necesitan los clientes</a:t>
            </a:r>
            <a:endParaRPr b="0" lang="es-ES" sz="2000" spc="-1" strike="noStrike">
              <a:latin typeface="Arial"/>
            </a:endParaRPr>
          </a:p>
          <a:p>
            <a:pPr marL="216000" indent="-216000">
              <a:lnSpc>
                <a:spcPct val="100000"/>
              </a:lnSpc>
              <a:buClr>
                <a:srgbClr val="000000"/>
              </a:buClr>
              <a:buFont typeface="Symbol" charset="2"/>
              <a:buChar char=""/>
            </a:pPr>
            <a:r>
              <a:rPr b="1" lang="es-ES" sz="2000" spc="-1" strike="noStrike">
                <a:latin typeface="Arial"/>
              </a:rPr>
              <a:t>Recursos Humanos</a:t>
            </a:r>
            <a:r>
              <a:rPr b="0" lang="es-ES" sz="2000" spc="-1" strike="noStrike">
                <a:latin typeface="Arial"/>
              </a:rPr>
              <a:t>: los empleados son limitados, tienen horarios y condiciones de trabajo a cumplir</a:t>
            </a:r>
            <a:endParaRPr b="0" lang="es-ES" sz="2000" spc="-1" strike="noStrike">
              <a:latin typeface="Arial"/>
            </a:endParaRPr>
          </a:p>
          <a:p>
            <a:pPr marL="216000" indent="-216000">
              <a:lnSpc>
                <a:spcPct val="100000"/>
              </a:lnSpc>
              <a:buClr>
                <a:srgbClr val="000000"/>
              </a:buClr>
              <a:buFont typeface="Symbol" charset="2"/>
              <a:buChar char=""/>
            </a:pPr>
            <a:r>
              <a:rPr b="1" lang="es-ES" sz="2000" spc="-1" strike="noStrike">
                <a:latin typeface="Arial"/>
              </a:rPr>
              <a:t>Compras</a:t>
            </a:r>
            <a:r>
              <a:rPr b="0" lang="es-ES" sz="2000" spc="-1" strike="noStrike">
                <a:latin typeface="Arial"/>
              </a:rPr>
              <a:t>: los materiales tardan un tiempo en llegar y se han de encargar cantidades mínimas</a:t>
            </a:r>
            <a:endParaRPr b="0" lang="es-ES" sz="2000" spc="-1" strike="noStrike">
              <a:latin typeface="Arial"/>
            </a:endParaRPr>
          </a:p>
          <a:p>
            <a:pPr marL="216000" indent="-216000">
              <a:lnSpc>
                <a:spcPct val="100000"/>
              </a:lnSpc>
              <a:buClr>
                <a:srgbClr val="000000"/>
              </a:buClr>
              <a:buFont typeface="Symbol" charset="2"/>
              <a:buChar char=""/>
            </a:pPr>
            <a:r>
              <a:rPr b="1" lang="es-ES" sz="2000" spc="-1" strike="noStrike">
                <a:latin typeface="Arial"/>
              </a:rPr>
              <a:t>I+D</a:t>
            </a:r>
            <a:r>
              <a:rPr b="0" lang="es-ES" sz="2000" spc="-1" strike="noStrike">
                <a:latin typeface="Arial"/>
              </a:rPr>
              <a:t>: los productos tienen características a conseguir y los procesos de producción han sido diseñados para ello</a:t>
            </a:r>
            <a:endParaRPr b="0" lang="es-ES" sz="2000" spc="-1" strike="noStrike">
              <a:latin typeface="Arial"/>
            </a:endParaRPr>
          </a:p>
          <a:p>
            <a:pPr marL="216000" indent="-216000">
              <a:lnSpc>
                <a:spcPct val="100000"/>
              </a:lnSpc>
              <a:buClr>
                <a:srgbClr val="000000"/>
              </a:buClr>
              <a:buFont typeface="Symbol" charset="2"/>
              <a:buChar char=""/>
            </a:pPr>
            <a:r>
              <a:rPr b="1" lang="es-ES" sz="2000" spc="-1" strike="noStrike">
                <a:latin typeface="Arial"/>
              </a:rPr>
              <a:t>Fianzas</a:t>
            </a:r>
            <a:r>
              <a:rPr b="0" lang="es-ES" sz="2000" spc="-1" strike="noStrike">
                <a:latin typeface="Arial"/>
              </a:rPr>
              <a:t>: el consumo de recursos productivos se han de poder financiar a corto, medio y largo plazo</a:t>
            </a:r>
            <a:endParaRPr b="0" lang="es-ES" sz="2000" spc="-1" strike="noStrike">
              <a:latin typeface="Arial"/>
            </a:endParaRPr>
          </a:p>
          <a:p>
            <a:pPr marL="216000" indent="-216000">
              <a:lnSpc>
                <a:spcPct val="100000"/>
              </a:lnSpc>
            </a:pPr>
            <a:r>
              <a:rPr b="0" lang="es-ES" sz="2000" spc="-1" strike="noStrike">
                <a:latin typeface="Arial"/>
              </a:rPr>
              <a:t>Aunque este enfoque está cambiando para muchas empresas </a:t>
            </a:r>
            <a:r>
              <a:rPr b="1" lang="es-ES" sz="2000" spc="-1" strike="noStrike">
                <a:latin typeface="Arial"/>
              </a:rPr>
              <a:t>orientadas a gestionar la marca</a:t>
            </a:r>
            <a:r>
              <a:rPr b="0" lang="es-ES" sz="2000" spc="-1" strike="noStrike">
                <a:latin typeface="Arial"/>
              </a:rPr>
              <a:t>, es decir, al marketing y cuyas actividades de producción llegan incluso a externalizar contratándolas a otras empresas especializadas en fabricar (a menudo asentadas en países donde el coste de la mano de obra es mucho menor), el problema de </a:t>
            </a:r>
            <a:r>
              <a:rPr b="1" lang="es-ES" sz="2000" spc="-1" strike="noStrike">
                <a:latin typeface="Arial"/>
              </a:rPr>
              <a:t>organizar la producción</a:t>
            </a:r>
            <a:r>
              <a:rPr b="0" lang="es-ES" sz="2000" spc="-1" strike="noStrike">
                <a:latin typeface="Arial"/>
              </a:rPr>
              <a:t> sigue siendo vigente ya que:</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Muchas otras empresas aun no pueden externalizar su producción o no lo consideran conveniente</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Y en el caso de las que lo hacen, los contratistas de estas empresas asumen el problema de organizar la producción</a:t>
            </a:r>
            <a:endParaRPr b="0" lang="es-E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extShape 1"/>
          <p:cNvSpPr txBox="1"/>
          <p:nvPr/>
        </p:nvSpPr>
        <p:spPr>
          <a:xfrm>
            <a:off x="4024440" y="9723600"/>
            <a:ext cx="3074760" cy="510840"/>
          </a:xfrm>
          <a:prstGeom prst="rect">
            <a:avLst/>
          </a:prstGeom>
          <a:noFill/>
          <a:ln w="9360">
            <a:noFill/>
          </a:ln>
        </p:spPr>
        <p:txBody>
          <a:bodyPr lIns="96480" rIns="96480" tIns="48240" bIns="48240" anchor="b">
            <a:noAutofit/>
          </a:bodyPr>
          <a:p>
            <a:pPr algn="r">
              <a:lnSpc>
                <a:spcPct val="100000"/>
              </a:lnSpc>
            </a:pPr>
            <a:fld id="{AD455EA7-0203-486D-BC92-D45305838B68}" type="slidenum">
              <a:rPr b="0" lang="es-ES" sz="1300" spc="-1" strike="noStrike">
                <a:solidFill>
                  <a:srgbClr val="000000"/>
                </a:solidFill>
                <a:latin typeface="Times New Roman"/>
              </a:rPr>
              <a:t>&lt;número&gt;</a:t>
            </a:fld>
            <a:endParaRPr b="0" lang="es-ES" sz="1300" spc="-1" strike="noStrike">
              <a:latin typeface="Times New Roman"/>
            </a:endParaRPr>
          </a:p>
        </p:txBody>
      </p:sp>
      <p:sp>
        <p:nvSpPr>
          <p:cNvPr id="415" name="PlaceHolder 2"/>
          <p:cNvSpPr>
            <a:spLocks noGrp="1"/>
          </p:cNvSpPr>
          <p:nvPr>
            <p:ph type="sldImg"/>
          </p:nvPr>
        </p:nvSpPr>
        <p:spPr>
          <a:xfrm>
            <a:off x="993600" y="779400"/>
            <a:ext cx="5116320" cy="3836520"/>
          </a:xfrm>
          <a:prstGeom prst="rect">
            <a:avLst/>
          </a:prstGeom>
        </p:spPr>
      </p:sp>
      <p:sp>
        <p:nvSpPr>
          <p:cNvPr id="416" name="PlaceHolder 3"/>
          <p:cNvSpPr>
            <a:spLocks noGrp="1"/>
          </p:cNvSpPr>
          <p:nvPr>
            <p:ph type="body"/>
          </p:nvPr>
        </p:nvSpPr>
        <p:spPr>
          <a:xfrm>
            <a:off x="380880" y="4724280"/>
            <a:ext cx="6310080" cy="4973400"/>
          </a:xfrm>
          <a:prstGeom prst="rect">
            <a:avLst/>
          </a:prstGeom>
        </p:spPr>
        <p:txBody>
          <a:bodyPr lIns="96480" rIns="96480" tIns="48240" bIns="48240">
            <a:noAutofit/>
          </a:bodyPr>
          <a:p>
            <a:pPr marL="216000" indent="-216000">
              <a:lnSpc>
                <a:spcPct val="100000"/>
              </a:lnSpc>
            </a:pPr>
            <a:r>
              <a:rPr b="0" lang="es-ES" sz="2000" spc="-1" strike="noStrike">
                <a:latin typeface="Arial"/>
              </a:rPr>
              <a:t>En última instancia, el resultado de la producción son productos para vender en los segmentos de mercado que ataca la empresa. Por tanto, la planificación de la producción debe orientarse a satisfacer la demanda de los productos de la empresa. Idealmente debería coordinar todas las actividades de forma que la salida de productos coincidiese en </a:t>
            </a:r>
            <a:r>
              <a:rPr b="1" lang="es-ES" sz="2000" spc="-1" strike="noStrike">
                <a:latin typeface="Arial"/>
              </a:rPr>
              <a:t>cantidades</a:t>
            </a:r>
            <a:r>
              <a:rPr b="0" lang="es-ES" sz="2000" spc="-1" strike="noStrike">
                <a:latin typeface="Arial"/>
              </a:rPr>
              <a:t> de cada </a:t>
            </a:r>
            <a:r>
              <a:rPr b="1" lang="es-ES" sz="2000" spc="-1" strike="noStrike">
                <a:latin typeface="Arial"/>
              </a:rPr>
              <a:t>tipo de productos</a:t>
            </a:r>
            <a:r>
              <a:rPr b="0" lang="es-ES" sz="2000" spc="-1" strike="noStrike">
                <a:latin typeface="Arial"/>
              </a:rPr>
              <a:t> con lo que los clientes de la empresa demandan en cada </a:t>
            </a:r>
            <a:r>
              <a:rPr b="1" lang="es-ES" sz="2000" spc="-1" strike="noStrike">
                <a:latin typeface="Arial"/>
              </a:rPr>
              <a:t>momento</a:t>
            </a:r>
            <a:r>
              <a:rPr b="0" lang="es-ES" sz="2000" spc="-1" strike="noStrike">
                <a:latin typeface="Arial"/>
              </a:rPr>
              <a:t>.</a:t>
            </a:r>
            <a:endParaRPr b="0" lang="es-ES" sz="2000" spc="-1" strike="noStrike">
              <a:latin typeface="Arial"/>
            </a:endParaRPr>
          </a:p>
          <a:p>
            <a:pPr marL="216000" indent="-216000">
              <a:lnSpc>
                <a:spcPct val="100000"/>
              </a:lnSpc>
            </a:pPr>
            <a:r>
              <a:rPr b="0" lang="es-ES" sz="2000" spc="-1" strike="noStrike">
                <a:latin typeface="Arial"/>
              </a:rPr>
              <a:t>Esto que es muy fácil de decir no resulta tan fácil de llevar a la práctica porque:</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A menudo la opción más rentable no es producir lo que se necesita cuando se necesita. Organizar los recursos para cumplir con este requisito puede hacer incurrir a la empresa en mayores costes. A título de ejemplo, preparar las máquinas para fabricar un lote de producto tiene un coste que puede no verse justificado para fabricar pequeñas cantidades de producto, aunque el mercado en un momento dado esté pidiendo sólo esas cantidades. Puede ser más rentable fabricar un lote mayor y almacenar las cantidades no necesitadas en el momento para vender en períodos posteriores.</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Aunque fuese rentable producir “bajo pedido” la mayoría de las veces no es posible técnicamente organizar todos los recursos productivos y de distribución para tener una respuesta suficientemente rápida. Es necesario prever por anticipado lo que el mercado va a demandar.</a:t>
            </a:r>
            <a:endParaRPr b="0" lang="es-ES" sz="2000" spc="-1" strike="noStrike">
              <a:latin typeface="Arial"/>
            </a:endParaRPr>
          </a:p>
          <a:p>
            <a:pPr marL="216000" indent="-216000">
              <a:lnSpc>
                <a:spcPct val="100000"/>
              </a:lnSpc>
            </a:pPr>
            <a:r>
              <a:rPr b="0" lang="es-ES" sz="2000" spc="-1" strike="noStrike">
                <a:latin typeface="Arial"/>
              </a:rPr>
              <a:t>Ambos argumentos conducen a la conclusión de que hay que saber con un </a:t>
            </a:r>
            <a:r>
              <a:rPr b="1" lang="es-ES" sz="2000" spc="-1" strike="noStrike">
                <a:latin typeface="Arial"/>
              </a:rPr>
              <a:t>cierto plazo de anticipación</a:t>
            </a:r>
            <a:r>
              <a:rPr b="0" lang="es-ES" sz="2000" spc="-1" strike="noStrike">
                <a:latin typeface="Arial"/>
              </a:rPr>
              <a:t> lo que el mercado va a demandar. Es decir, es necesario partir de </a:t>
            </a:r>
            <a:r>
              <a:rPr b="1" lang="es-ES" sz="2000" spc="-1" strike="noStrike">
                <a:latin typeface="Arial"/>
              </a:rPr>
              <a:t>Previsiones de Ventas</a:t>
            </a:r>
            <a:r>
              <a:rPr b="0" lang="es-ES" sz="2000" spc="-1" strike="noStrike">
                <a:latin typeface="Arial"/>
              </a:rPr>
              <a:t> para poder planificar las actividades de aprovisionamiento, producción y distribución y poder conseguir y organizar los recursos de la forma planificada.</a:t>
            </a:r>
            <a:endParaRPr b="0" lang="es-ES" sz="2000" spc="-1" strike="noStrike">
              <a:latin typeface="Arial"/>
            </a:endParaRPr>
          </a:p>
          <a:p>
            <a:pPr marL="216000" indent="-216000">
              <a:lnSpc>
                <a:spcPct val="100000"/>
              </a:lnSpc>
            </a:pPr>
            <a:r>
              <a:rPr b="0" lang="es-ES" sz="2000" spc="-1" strike="noStrike">
                <a:latin typeface="Arial"/>
              </a:rPr>
              <a:t>Distintos recursos requieren distintos plazos de anticipación:</a:t>
            </a:r>
            <a:endParaRPr b="0" lang="es-ES" sz="2000" spc="-1" strike="noStrike">
              <a:latin typeface="Arial"/>
            </a:endParaRPr>
          </a:p>
          <a:p>
            <a:pPr marL="216000" indent="-216000">
              <a:lnSpc>
                <a:spcPct val="100000"/>
              </a:lnSpc>
            </a:pPr>
            <a:r>
              <a:rPr b="0" lang="es-ES" sz="2000" spc="-1" strike="noStrike">
                <a:latin typeface="Arial"/>
              </a:rPr>
              <a:t>Años: ¿Cuántas fábricas, de qué tamaño, con qué capacidad productiva, en qué lugares? -&gt; Plan de Ventas a nivel estratégico</a:t>
            </a:r>
            <a:endParaRPr b="0" lang="es-ES" sz="2000" spc="-1" strike="noStrike">
              <a:latin typeface="Arial"/>
            </a:endParaRPr>
          </a:p>
          <a:p>
            <a:pPr marL="216000" indent="-216000">
              <a:lnSpc>
                <a:spcPct val="100000"/>
              </a:lnSpc>
            </a:pPr>
            <a:r>
              <a:rPr b="0" lang="es-ES" sz="2000" spc="-1" strike="noStrike">
                <a:latin typeface="Arial"/>
              </a:rPr>
              <a:t>Año o año y medio: Flexibilidad laboral, negociaciones con los sindicatos, presupuestos anuales de recursos humanos, negociación con proveedores de determinados servicios o recursos necesarios para la producción -&gt; Presupuesto de Ventas establecido en el Plan de Marketing (normalmente anual)</a:t>
            </a:r>
            <a:endParaRPr b="0" lang="es-ES" sz="2000" spc="-1" strike="noStrike">
              <a:latin typeface="Arial"/>
            </a:endParaRPr>
          </a:p>
          <a:p>
            <a:pPr marL="216000" indent="-216000">
              <a:lnSpc>
                <a:spcPct val="100000"/>
              </a:lnSpc>
            </a:pPr>
            <a:r>
              <a:rPr b="0" lang="es-ES" sz="2000" spc="-1" strike="noStrike">
                <a:latin typeface="Arial"/>
              </a:rPr>
              <a:t>Menos de un año: Disposición de turnos de trabajo, programación de vacaciones -&gt; Desarrollo a más corto plazo (meses, menos de un año) del Plan de Marketing y de su Presupuesto de ventas incorporando adaptaciones y correcciones según se va teniendo más información sobre cómo se desarrolla comercialmente el año</a:t>
            </a:r>
            <a:endParaRPr b="0" lang="es-ES" sz="2000" spc="-1" strike="noStrike">
              <a:latin typeface="Arial"/>
            </a:endParaRPr>
          </a:p>
          <a:p>
            <a:pPr marL="216000" indent="-216000">
              <a:lnSpc>
                <a:spcPct val="100000"/>
              </a:lnSpc>
            </a:pPr>
            <a:r>
              <a:rPr b="0" lang="es-ES" sz="2000" spc="-1" strike="noStrike">
                <a:latin typeface="Arial"/>
              </a:rPr>
              <a:t>Muy corto plazo: necesidades de materiales y piezas, horas extras, pequeños ajustes de capacidad, disponibilidad de máquinas, etc. -&gt; Previsiones a muy corto plazo corregidas con los pedidos que van entrando y con la demanda no servida de períodos anteriores.</a:t>
            </a:r>
            <a:endParaRPr b="0" lang="es-ES" sz="2000" spc="-1" strike="noStrike">
              <a:latin typeface="Arial"/>
            </a:endParaRPr>
          </a:p>
          <a:p>
            <a:pPr marL="216000" indent="-216000">
              <a:lnSpc>
                <a:spcPct val="100000"/>
              </a:lnSpc>
            </a:pPr>
            <a:r>
              <a:rPr b="0" lang="es-ES" sz="2000" spc="-1" strike="noStrike">
                <a:latin typeface="Arial"/>
              </a:rPr>
              <a:t>(continúa en la página siguiente....)</a:t>
            </a:r>
            <a:endParaRPr b="0" lang="es-ES" sz="2000" spc="-1" strike="noStrike">
              <a:latin typeface="Arial"/>
            </a:endParaRPr>
          </a:p>
          <a:p>
            <a:pPr marL="216000" indent="-216000">
              <a:lnSpc>
                <a:spcPct val="100000"/>
              </a:lnSpc>
            </a:pPr>
            <a:endParaRPr b="0" lang="es-E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TextShape 1"/>
          <p:cNvSpPr txBox="1"/>
          <p:nvPr/>
        </p:nvSpPr>
        <p:spPr>
          <a:xfrm>
            <a:off x="4024440" y="9723600"/>
            <a:ext cx="3074760" cy="510840"/>
          </a:xfrm>
          <a:prstGeom prst="rect">
            <a:avLst/>
          </a:prstGeom>
          <a:noFill/>
          <a:ln w="9360">
            <a:noFill/>
          </a:ln>
        </p:spPr>
        <p:txBody>
          <a:bodyPr lIns="96480" rIns="96480" tIns="48240" bIns="48240" anchor="b">
            <a:noAutofit/>
          </a:bodyPr>
          <a:p>
            <a:pPr algn="r">
              <a:lnSpc>
                <a:spcPct val="100000"/>
              </a:lnSpc>
            </a:pPr>
            <a:fld id="{BBDA0E1E-160E-43E5-B072-9965E20187EA}" type="slidenum">
              <a:rPr b="0" lang="es-ES" sz="1300" spc="-1" strike="noStrike">
                <a:solidFill>
                  <a:srgbClr val="000000"/>
                </a:solidFill>
                <a:latin typeface="Times New Roman"/>
              </a:rPr>
              <a:t>&lt;número&gt;</a:t>
            </a:fld>
            <a:endParaRPr b="0" lang="es-ES" sz="1300" spc="-1" strike="noStrike">
              <a:latin typeface="Times New Roman"/>
            </a:endParaRPr>
          </a:p>
        </p:txBody>
      </p:sp>
      <p:sp>
        <p:nvSpPr>
          <p:cNvPr id="418" name="PlaceHolder 2"/>
          <p:cNvSpPr>
            <a:spLocks noGrp="1"/>
          </p:cNvSpPr>
          <p:nvPr>
            <p:ph type="sldImg"/>
          </p:nvPr>
        </p:nvSpPr>
        <p:spPr>
          <a:xfrm>
            <a:off x="993600" y="779400"/>
            <a:ext cx="5116320" cy="3836520"/>
          </a:xfrm>
          <a:prstGeom prst="rect">
            <a:avLst/>
          </a:prstGeom>
        </p:spPr>
      </p:sp>
      <p:sp>
        <p:nvSpPr>
          <p:cNvPr id="419" name="PlaceHolder 3"/>
          <p:cNvSpPr>
            <a:spLocks noGrp="1"/>
          </p:cNvSpPr>
          <p:nvPr>
            <p:ph type="body"/>
          </p:nvPr>
        </p:nvSpPr>
        <p:spPr>
          <a:xfrm>
            <a:off x="380880" y="4724280"/>
            <a:ext cx="6310080" cy="4973400"/>
          </a:xfrm>
          <a:prstGeom prst="rect">
            <a:avLst/>
          </a:prstGeom>
        </p:spPr>
        <p:txBody>
          <a:bodyPr lIns="96480" rIns="96480" tIns="48240" bIns="48240">
            <a:noAutofit/>
          </a:bodyPr>
          <a:p>
            <a:pPr marL="216000" indent="-216000">
              <a:lnSpc>
                <a:spcPct val="100000"/>
              </a:lnSpc>
            </a:pPr>
            <a:r>
              <a:rPr b="0" lang="es-ES" sz="2000" spc="-1" strike="noStrike">
                <a:latin typeface="Arial"/>
              </a:rPr>
              <a:t>¿Ahora bien, y las previsiones de ventas de dónde salen? </a:t>
            </a:r>
            <a:r>
              <a:rPr b="1" lang="es-ES" sz="2000" spc="-1" strike="noStrike">
                <a:latin typeface="Arial"/>
              </a:rPr>
              <a:t>GRAN PREGUNTA</a:t>
            </a:r>
            <a:r>
              <a:rPr b="0" lang="es-ES" sz="2000" spc="-1" strike="noStrike">
                <a:latin typeface="Arial"/>
              </a:rPr>
              <a:t> Hay muchos métodos de previsión cuantitativos que se basan en el pasado y en la aplicación de técnicas estadísticas. Estos métodos siempre son útiles y en especial para algunas empresas que operan en mercados muy predecibles. Pero difícilmente estos métodos podrán incluir en sus cálculos imprevistos como por ejemplo:</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Un atentado terrorista que asusta a los consumidores</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Una potente multinacional que comienza a operar en el mercado de la empresa haciendo fuertemente la competencia</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Un año muy lluvioso que dispara las ventas de paraguas</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Un producto competidor muy novedoso que lanza la competencia imprevistamente</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Un competidor que decide bajar los precios de improvisto</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La quiebra de un competidor</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Un grupo ecologista que arremete contra la empresa por su deficiente política medioambiental</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a:t>
            </a:r>
            <a:endParaRPr b="0" lang="es-ES" sz="2000" spc="-1" strike="noStrike">
              <a:latin typeface="Arial"/>
            </a:endParaRPr>
          </a:p>
          <a:p>
            <a:pPr marL="216000" indent="-216000" algn="ctr">
              <a:lnSpc>
                <a:spcPct val="100000"/>
              </a:lnSpc>
            </a:pPr>
            <a:r>
              <a:rPr b="1" lang="es-ES" sz="2000" spc="-1" strike="noStrike">
                <a:latin typeface="Arial"/>
              </a:rPr>
              <a:t>La vida es muy dura,... para los directivos de ventas pero, a pesar de ello, están obligados a hacer previsiones y a hacer luego todo lo razonablemente posible y económicamente viable para cumplirlas. Las técnicas de previsión son una ayuda, no una bola de cristal</a:t>
            </a:r>
            <a:r>
              <a:rPr b="0" lang="es-ES" sz="2000" spc="-1" strike="noStrike">
                <a:latin typeface="Arial"/>
              </a:rPr>
              <a:t>.</a:t>
            </a:r>
            <a:endParaRPr b="0" lang="es-ES" sz="2000" spc="-1" strike="noStrike">
              <a:latin typeface="Arial"/>
            </a:endParaRPr>
          </a:p>
          <a:p>
            <a:pPr marL="216000" indent="-216000">
              <a:lnSpc>
                <a:spcPct val="100000"/>
              </a:lnSpc>
            </a:pPr>
            <a:r>
              <a:rPr b="0" lang="es-ES" sz="2000" spc="-1" strike="noStrike">
                <a:latin typeface="Arial"/>
              </a:rPr>
              <a:t>===========</a:t>
            </a:r>
            <a:endParaRPr b="0" lang="es-ES" sz="2000" spc="-1" strike="noStrike">
              <a:latin typeface="Arial"/>
            </a:endParaRPr>
          </a:p>
          <a:p>
            <a:pPr marL="216000" indent="-216000">
              <a:lnSpc>
                <a:spcPct val="100000"/>
              </a:lnSpc>
            </a:pPr>
            <a:r>
              <a:rPr b="0" lang="es-ES" sz="2000" spc="-1" strike="noStrike">
                <a:latin typeface="Arial"/>
              </a:rPr>
              <a:t>La </a:t>
            </a:r>
            <a:r>
              <a:rPr b="1" lang="es-ES" sz="2000" spc="-1" strike="noStrike">
                <a:latin typeface="Arial"/>
              </a:rPr>
              <a:t>capacidad de producción</a:t>
            </a:r>
            <a:r>
              <a:rPr b="0" lang="es-ES" sz="2000" spc="-1" strike="noStrike">
                <a:latin typeface="Arial"/>
              </a:rPr>
              <a:t> se suele medir a menudo en términos del volumen de producción que se puede obtener en una hora o en una semana o en una año. Sin embargo habría otras formas de medirla ninguna exenta de problemas. ¿Una fábrica que puede producir 5.000 frigoríficos al mes? Pero frigoríficos de qué tipo, porque la empresa venderá varios modelos y unos tardarán más que otros en fabricarse, utilizarán más unas máquinas u otras, etc.</a:t>
            </a:r>
            <a:endParaRPr b="0" lang="es-ES" sz="2000" spc="-1" strike="noStrike">
              <a:latin typeface="Arial"/>
            </a:endParaRPr>
          </a:p>
          <a:p>
            <a:pPr marL="216000" indent="-216000">
              <a:lnSpc>
                <a:spcPct val="100000"/>
              </a:lnSpc>
            </a:pPr>
            <a:r>
              <a:rPr b="0" lang="es-ES" sz="2000" spc="-1" strike="noStrike">
                <a:latin typeface="Arial"/>
              </a:rPr>
              <a:t>Se mida como se mida, la capacidad viene determinada por la disponibilidad de los diferentes recursos que se utilizan en la producción: cuantas horas de cada tipo de máquina están disponibles al mes, cuántas horas-hombre de cada perfil profesional, qué flujo máximo de materiales se puede aprovisionar la empresa (ya sea limitado por restricciones físicas o financieras), etc.</a:t>
            </a:r>
            <a:endParaRPr b="0" lang="es-ES" sz="2000" spc="-1" strike="noStrike">
              <a:latin typeface="Arial"/>
            </a:endParaRPr>
          </a:p>
          <a:p>
            <a:pPr marL="216000" indent="-216000">
              <a:lnSpc>
                <a:spcPct val="100000"/>
              </a:lnSpc>
            </a:pPr>
            <a:r>
              <a:rPr b="0" lang="es-ES" sz="2000" spc="-1" strike="noStrike">
                <a:latin typeface="Arial"/>
              </a:rPr>
              <a:t>Los </a:t>
            </a:r>
            <a:r>
              <a:rPr b="1" lang="es-ES" sz="2000" spc="-1" strike="noStrike">
                <a:latin typeface="Arial"/>
              </a:rPr>
              <a:t>planes de producción</a:t>
            </a:r>
            <a:r>
              <a:rPr b="0" lang="es-ES" sz="2000" spc="-1" strike="noStrike">
                <a:latin typeface="Arial"/>
              </a:rPr>
              <a:t> a distintos niveles han de ser </a:t>
            </a:r>
            <a:r>
              <a:rPr b="1" lang="es-ES" sz="2000" spc="-1" strike="noStrike">
                <a:latin typeface="Arial"/>
              </a:rPr>
              <a:t>posibles</a:t>
            </a:r>
            <a:r>
              <a:rPr b="0" lang="es-ES" sz="2000" spc="-1" strike="noStrike">
                <a:latin typeface="Arial"/>
              </a:rPr>
              <a:t>. Esto significa que debe ser posible ejecutarlos con los recursos que realmente están disponibles. En consecuencia, no basta con que los planes de producción se elaboren de forma que permitan tener disponibles los productos que la empresas prevé vender en las cantidades y momentos previstos, hay que comprobar también que el consumo de recursos productivos que generan (</a:t>
            </a:r>
            <a:r>
              <a:rPr b="1" lang="es-ES" sz="2000" spc="-1" strike="noStrike">
                <a:latin typeface="Arial"/>
              </a:rPr>
              <a:t>carga sobre los recursos</a:t>
            </a:r>
            <a:r>
              <a:rPr b="0" lang="es-ES" sz="2000" spc="-1" strike="noStrike">
                <a:latin typeface="Arial"/>
              </a:rPr>
              <a:t>) está disponible.</a:t>
            </a:r>
            <a:endParaRPr b="0" lang="es-ES" sz="2000" spc="-1" strike="noStrike">
              <a:latin typeface="Arial"/>
            </a:endParaRPr>
          </a:p>
          <a:p>
            <a:pPr marL="216000" indent="-216000">
              <a:lnSpc>
                <a:spcPct val="100000"/>
              </a:lnSpc>
            </a:pPr>
            <a:r>
              <a:rPr b="0" lang="es-ES" sz="2000" spc="-1" strike="noStrike">
                <a:latin typeface="Arial"/>
              </a:rPr>
              <a:t>Si no fuese así habría que tomar decisiones que incluyen:</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Intentar tomar medidas extraordinarias, temporales o permanentes, que permitan aumentar la disponibilidad de los recursos que se saturan</a:t>
            </a:r>
            <a:endParaRPr b="0" lang="es-ES" sz="2000" spc="-1" strike="noStrike">
              <a:latin typeface="Arial"/>
            </a:endParaRPr>
          </a:p>
          <a:p>
            <a:pPr marL="216000" indent="-216000">
              <a:lnSpc>
                <a:spcPct val="100000"/>
              </a:lnSpc>
              <a:buClr>
                <a:srgbClr val="000000"/>
              </a:buClr>
              <a:buFont typeface="Symbol" charset="2"/>
              <a:buChar char=""/>
            </a:pPr>
            <a:r>
              <a:rPr b="0" lang="es-ES" sz="2000" spc="-1" strike="noStrike">
                <a:latin typeface="Arial"/>
              </a:rPr>
              <a:t>Y si esto no fuese posible o suficiente, reformular el plan de nuevo para hacerlo compatible con la capacidad disponible.</a:t>
            </a:r>
            <a:endParaRPr b="0" lang="es-ES" sz="2000" spc="-1" strike="noStrike">
              <a:latin typeface="Arial"/>
            </a:endParaRPr>
          </a:p>
          <a:p>
            <a:pPr marL="216000" indent="-216000">
              <a:lnSpc>
                <a:spcPct val="100000"/>
              </a:lnSpc>
            </a:pPr>
            <a:r>
              <a:rPr b="0" lang="es-ES" sz="2000" spc="-1" strike="noStrike">
                <a:latin typeface="Arial"/>
              </a:rPr>
              <a:t>(continua en la página siguiente...)</a:t>
            </a:r>
            <a:endParaRPr b="0" lang="es-E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extShape 1"/>
          <p:cNvSpPr txBox="1"/>
          <p:nvPr/>
        </p:nvSpPr>
        <p:spPr>
          <a:xfrm>
            <a:off x="4024440" y="9723600"/>
            <a:ext cx="3074760" cy="510840"/>
          </a:xfrm>
          <a:prstGeom prst="rect">
            <a:avLst/>
          </a:prstGeom>
          <a:noFill/>
          <a:ln w="9360">
            <a:noFill/>
          </a:ln>
        </p:spPr>
        <p:txBody>
          <a:bodyPr lIns="96480" rIns="96480" tIns="48240" bIns="48240" anchor="b">
            <a:noAutofit/>
          </a:bodyPr>
          <a:p>
            <a:pPr algn="r">
              <a:lnSpc>
                <a:spcPct val="100000"/>
              </a:lnSpc>
            </a:pPr>
            <a:fld id="{657B5581-0565-4EE5-8681-F4B481997BA1}" type="slidenum">
              <a:rPr b="0" lang="es-ES" sz="1300" spc="-1" strike="noStrike">
                <a:solidFill>
                  <a:srgbClr val="000000"/>
                </a:solidFill>
                <a:latin typeface="Times New Roman"/>
              </a:rPr>
              <a:t>&lt;número&gt;</a:t>
            </a:fld>
            <a:endParaRPr b="0" lang="es-ES" sz="1300" spc="-1" strike="noStrike">
              <a:latin typeface="Times New Roman"/>
            </a:endParaRPr>
          </a:p>
        </p:txBody>
      </p:sp>
      <p:sp>
        <p:nvSpPr>
          <p:cNvPr id="421" name="PlaceHolder 2"/>
          <p:cNvSpPr>
            <a:spLocks noGrp="1"/>
          </p:cNvSpPr>
          <p:nvPr>
            <p:ph type="sldImg"/>
          </p:nvPr>
        </p:nvSpPr>
        <p:spPr>
          <a:xfrm>
            <a:off x="993600" y="779400"/>
            <a:ext cx="5116320" cy="3836520"/>
          </a:xfrm>
          <a:prstGeom prst="rect">
            <a:avLst/>
          </a:prstGeom>
        </p:spPr>
      </p:sp>
      <p:sp>
        <p:nvSpPr>
          <p:cNvPr id="422" name="PlaceHolder 3"/>
          <p:cNvSpPr>
            <a:spLocks noGrp="1"/>
          </p:cNvSpPr>
          <p:nvPr>
            <p:ph type="body"/>
          </p:nvPr>
        </p:nvSpPr>
        <p:spPr>
          <a:xfrm>
            <a:off x="380880" y="4724280"/>
            <a:ext cx="6310080" cy="4973400"/>
          </a:xfrm>
          <a:prstGeom prst="rect">
            <a:avLst/>
          </a:prstGeom>
        </p:spPr>
        <p:txBody>
          <a:bodyPr lIns="96480" rIns="96480" tIns="48240" bIns="48240">
            <a:noAutofit/>
          </a:bodyPr>
          <a:p>
            <a:pPr marL="216000" indent="-216000">
              <a:lnSpc>
                <a:spcPct val="100000"/>
              </a:lnSpc>
            </a:pPr>
            <a:r>
              <a:rPr b="0" lang="es-ES" sz="2000" spc="-1" strike="noStrike">
                <a:latin typeface="Arial"/>
              </a:rPr>
              <a:t>(... viene de la página anterior)</a:t>
            </a:r>
            <a:endParaRPr b="0" lang="es-ES" sz="2000" spc="-1" strike="noStrike">
              <a:latin typeface="Arial"/>
            </a:endParaRPr>
          </a:p>
          <a:p>
            <a:pPr marL="216000" indent="-216000">
              <a:lnSpc>
                <a:spcPct val="100000"/>
              </a:lnSpc>
            </a:pPr>
            <a:r>
              <a:rPr b="0" lang="es-ES" sz="2000" spc="-1" strike="noStrike">
                <a:latin typeface="Arial"/>
              </a:rPr>
              <a:t>En ocasiones eso puede conducir a no cumplir los niveles de producción necesarios para suministrar los productos que se prevé vender en las cantidades y en los momentos previstos. En estos casos deberán intervenir también:</a:t>
            </a:r>
            <a:endParaRPr b="0" lang="es-ES" sz="2000" spc="-1" strike="noStrike">
              <a:latin typeface="Arial"/>
            </a:endParaRPr>
          </a:p>
          <a:p>
            <a:pPr marL="216000" indent="-216000">
              <a:lnSpc>
                <a:spcPct val="100000"/>
              </a:lnSpc>
              <a:buClr>
                <a:srgbClr val="000000"/>
              </a:buClr>
              <a:buFont typeface="StarSymbol"/>
              <a:buChar char="-"/>
            </a:pPr>
            <a:r>
              <a:rPr b="0" lang="es-ES" sz="2000" spc="-1" strike="noStrike">
                <a:latin typeface="Arial"/>
              </a:rPr>
              <a:t>El departamento comercial, para determinar qué pedidos se pueden aplazar o dejar de suministrar con el menor impacto negativo sobre el mercado y los clientes.</a:t>
            </a:r>
            <a:endParaRPr b="0" lang="es-ES" sz="2000" spc="-1" strike="noStrike">
              <a:latin typeface="Arial"/>
            </a:endParaRPr>
          </a:p>
          <a:p>
            <a:pPr marL="216000" indent="-216000">
              <a:lnSpc>
                <a:spcPct val="100000"/>
              </a:lnSpc>
              <a:buClr>
                <a:srgbClr val="000000"/>
              </a:buClr>
              <a:buFont typeface="StarSymbol"/>
              <a:buChar char="-"/>
            </a:pPr>
            <a:r>
              <a:rPr b="0" lang="es-ES" sz="2000" spc="-1" strike="noStrike">
                <a:latin typeface="Arial"/>
              </a:rPr>
              <a:t>El departamento financiero, para proporcionar información que permita evaluar qué pedidos son menos rentables y, por tanto, el impacto financiero en caso de renunciar a servirlos es menor.</a:t>
            </a:r>
            <a:endParaRPr b="0" lang="es-ES" sz="2000" spc="-1" strike="noStrike">
              <a:latin typeface="Arial"/>
            </a:endParaRPr>
          </a:p>
          <a:p>
            <a:pPr marL="216000" indent="-216000">
              <a:lnSpc>
                <a:spcPct val="100000"/>
              </a:lnSpc>
            </a:pPr>
            <a:endParaRPr b="0" lang="es-ES" sz="2000" spc="-1" strike="noStrike">
              <a:latin typeface="Arial"/>
            </a:endParaRPr>
          </a:p>
          <a:p>
            <a:pPr marL="216000" indent="-216000">
              <a:lnSpc>
                <a:spcPct val="100000"/>
              </a:lnSpc>
            </a:pPr>
            <a:endParaRPr b="0" lang="es-ES" sz="2000" spc="-1" strike="noStrike">
              <a:latin typeface="Arial"/>
            </a:endParaRPr>
          </a:p>
          <a:p>
            <a:pPr marL="216000" indent="-216000">
              <a:lnSpc>
                <a:spcPct val="100000"/>
              </a:lnSpc>
            </a:pPr>
            <a:r>
              <a:rPr b="0" lang="es-ES" sz="2000" spc="-1" strike="noStrike">
                <a:latin typeface="Arial"/>
              </a:rPr>
              <a:t>======</a:t>
            </a:r>
            <a:endParaRPr b="0" lang="es-ES" sz="2000" spc="-1" strike="noStrike">
              <a:latin typeface="Arial"/>
            </a:endParaRPr>
          </a:p>
          <a:p>
            <a:pPr marL="216000" indent="-216000">
              <a:lnSpc>
                <a:spcPct val="100000"/>
              </a:lnSpc>
            </a:pPr>
            <a:r>
              <a:rPr b="0" lang="es-ES" sz="2000" spc="-1" strike="noStrike">
                <a:latin typeface="Arial"/>
              </a:rPr>
              <a:t>Cada nivel de planificación de la producción concreta más en términos de unidades de producción, de períodos temporales utilizados como base para el cálculo y en horizonte temporal. Paralelamente, para cada nivel de planificación debe realizarse la correspondiente estimación de la Capacidad que se va a necesitar, la carga que el plan genera sobre los recursos clave. El nivel de detalle con el que se calculan los consumos de recursos debe ser acorde con el nivel de detalle del plan que se está comprobando.</a:t>
            </a:r>
            <a:endParaRPr b="0" lang="es-ES" sz="2000" spc="-1" strike="noStrike">
              <a:latin typeface="Arial"/>
            </a:endParaRPr>
          </a:p>
          <a:p>
            <a:pPr marL="216000" indent="-216000">
              <a:lnSpc>
                <a:spcPct val="100000"/>
              </a:lnSpc>
            </a:pPr>
            <a:r>
              <a:rPr b="0" lang="es-ES" sz="2000" spc="-1" strike="noStrike">
                <a:latin typeface="Arial"/>
              </a:rPr>
              <a:t>Una vez calculados los consumos o las cargas sobre los recursos, habrá que comprobar si la capacidad disponible para dichos recursos es suficiente o si, por el contrario, será necesario reformular el plan</a:t>
            </a:r>
            <a:endParaRPr b="0" lang="es-E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35" name="PlaceHolder 2"/>
          <p:cNvSpPr>
            <a:spLocks noGrp="1"/>
          </p:cNvSpPr>
          <p:nvPr>
            <p:ph type="body"/>
          </p:nvPr>
        </p:nvSpPr>
        <p:spPr>
          <a:xfrm>
            <a:off x="685800" y="990720"/>
            <a:ext cx="777204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36" name="PlaceHolder 3"/>
          <p:cNvSpPr>
            <a:spLocks noGrp="1"/>
          </p:cNvSpPr>
          <p:nvPr>
            <p:ph type="body"/>
          </p:nvPr>
        </p:nvSpPr>
        <p:spPr>
          <a:xfrm>
            <a:off x="685800" y="3696840"/>
            <a:ext cx="777204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38" name="PlaceHolder 2"/>
          <p:cNvSpPr>
            <a:spLocks noGrp="1"/>
          </p:cNvSpPr>
          <p:nvPr>
            <p:ph type="body"/>
          </p:nvPr>
        </p:nvSpPr>
        <p:spPr>
          <a:xfrm>
            <a:off x="68580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39" name="PlaceHolder 3"/>
          <p:cNvSpPr>
            <a:spLocks noGrp="1"/>
          </p:cNvSpPr>
          <p:nvPr>
            <p:ph type="body"/>
          </p:nvPr>
        </p:nvSpPr>
        <p:spPr>
          <a:xfrm>
            <a:off x="466848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40" name="PlaceHolder 4"/>
          <p:cNvSpPr>
            <a:spLocks noGrp="1"/>
          </p:cNvSpPr>
          <p:nvPr>
            <p:ph type="body"/>
          </p:nvPr>
        </p:nvSpPr>
        <p:spPr>
          <a:xfrm>
            <a:off x="685800" y="369684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41" name="PlaceHolder 5"/>
          <p:cNvSpPr>
            <a:spLocks noGrp="1"/>
          </p:cNvSpPr>
          <p:nvPr>
            <p:ph type="body"/>
          </p:nvPr>
        </p:nvSpPr>
        <p:spPr>
          <a:xfrm>
            <a:off x="4668480" y="369684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43" name="PlaceHolder 2"/>
          <p:cNvSpPr>
            <a:spLocks noGrp="1"/>
          </p:cNvSpPr>
          <p:nvPr>
            <p:ph type="body"/>
          </p:nvPr>
        </p:nvSpPr>
        <p:spPr>
          <a:xfrm>
            <a:off x="685800" y="99072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44" name="PlaceHolder 3"/>
          <p:cNvSpPr>
            <a:spLocks noGrp="1"/>
          </p:cNvSpPr>
          <p:nvPr>
            <p:ph type="body"/>
          </p:nvPr>
        </p:nvSpPr>
        <p:spPr>
          <a:xfrm>
            <a:off x="3313800" y="99072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45" name="PlaceHolder 4"/>
          <p:cNvSpPr>
            <a:spLocks noGrp="1"/>
          </p:cNvSpPr>
          <p:nvPr>
            <p:ph type="body"/>
          </p:nvPr>
        </p:nvSpPr>
        <p:spPr>
          <a:xfrm>
            <a:off x="5941440" y="99072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46" name="PlaceHolder 5"/>
          <p:cNvSpPr>
            <a:spLocks noGrp="1"/>
          </p:cNvSpPr>
          <p:nvPr>
            <p:ph type="body"/>
          </p:nvPr>
        </p:nvSpPr>
        <p:spPr>
          <a:xfrm>
            <a:off x="685800" y="369684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47" name="PlaceHolder 6"/>
          <p:cNvSpPr>
            <a:spLocks noGrp="1"/>
          </p:cNvSpPr>
          <p:nvPr>
            <p:ph type="body"/>
          </p:nvPr>
        </p:nvSpPr>
        <p:spPr>
          <a:xfrm>
            <a:off x="3313800" y="369684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48" name="PlaceHolder 7"/>
          <p:cNvSpPr>
            <a:spLocks noGrp="1"/>
          </p:cNvSpPr>
          <p:nvPr>
            <p:ph type="body"/>
          </p:nvPr>
        </p:nvSpPr>
        <p:spPr>
          <a:xfrm>
            <a:off x="5941440" y="369684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56" name="PlaceHolder 2"/>
          <p:cNvSpPr>
            <a:spLocks noGrp="1"/>
          </p:cNvSpPr>
          <p:nvPr>
            <p:ph type="subTitle"/>
          </p:nvPr>
        </p:nvSpPr>
        <p:spPr>
          <a:xfrm>
            <a:off x="685800" y="990720"/>
            <a:ext cx="7772040" cy="51811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58" name="PlaceHolder 2"/>
          <p:cNvSpPr>
            <a:spLocks noGrp="1"/>
          </p:cNvSpPr>
          <p:nvPr>
            <p:ph type="body"/>
          </p:nvPr>
        </p:nvSpPr>
        <p:spPr>
          <a:xfrm>
            <a:off x="685800" y="990720"/>
            <a:ext cx="7772040" cy="518112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60" name="PlaceHolder 2"/>
          <p:cNvSpPr>
            <a:spLocks noGrp="1"/>
          </p:cNvSpPr>
          <p:nvPr>
            <p:ph type="body"/>
          </p:nvPr>
        </p:nvSpPr>
        <p:spPr>
          <a:xfrm>
            <a:off x="685800" y="990720"/>
            <a:ext cx="3792600" cy="5181120"/>
          </a:xfrm>
          <a:prstGeom prst="rect">
            <a:avLst/>
          </a:prstGeom>
        </p:spPr>
        <p:txBody>
          <a:bodyPr lIns="0" rIns="0" tIns="0" bIns="0">
            <a:normAutofit/>
          </a:bodyPr>
          <a:p>
            <a:endParaRPr b="1" lang="en-US" sz="2400" spc="-1" strike="noStrike">
              <a:solidFill>
                <a:srgbClr val="4f7dae"/>
              </a:solidFill>
              <a:latin typeface="Arial"/>
            </a:endParaRPr>
          </a:p>
        </p:txBody>
      </p:sp>
      <p:sp>
        <p:nvSpPr>
          <p:cNvPr id="61" name="PlaceHolder 3"/>
          <p:cNvSpPr>
            <a:spLocks noGrp="1"/>
          </p:cNvSpPr>
          <p:nvPr>
            <p:ph type="body"/>
          </p:nvPr>
        </p:nvSpPr>
        <p:spPr>
          <a:xfrm>
            <a:off x="4668480" y="990720"/>
            <a:ext cx="3792600" cy="518112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85800" y="0"/>
            <a:ext cx="7772040" cy="28249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65" name="PlaceHolder 2"/>
          <p:cNvSpPr>
            <a:spLocks noGrp="1"/>
          </p:cNvSpPr>
          <p:nvPr>
            <p:ph type="body"/>
          </p:nvPr>
        </p:nvSpPr>
        <p:spPr>
          <a:xfrm>
            <a:off x="68580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66" name="PlaceHolder 3"/>
          <p:cNvSpPr>
            <a:spLocks noGrp="1"/>
          </p:cNvSpPr>
          <p:nvPr>
            <p:ph type="body"/>
          </p:nvPr>
        </p:nvSpPr>
        <p:spPr>
          <a:xfrm>
            <a:off x="4668480" y="990720"/>
            <a:ext cx="3792600" cy="5181120"/>
          </a:xfrm>
          <a:prstGeom prst="rect">
            <a:avLst/>
          </a:prstGeom>
        </p:spPr>
        <p:txBody>
          <a:bodyPr lIns="0" rIns="0" tIns="0" bIns="0">
            <a:normAutofit/>
          </a:bodyPr>
          <a:p>
            <a:endParaRPr b="1" lang="en-US" sz="2400" spc="-1" strike="noStrike">
              <a:solidFill>
                <a:srgbClr val="4f7dae"/>
              </a:solidFill>
              <a:latin typeface="Arial"/>
            </a:endParaRPr>
          </a:p>
        </p:txBody>
      </p:sp>
      <p:sp>
        <p:nvSpPr>
          <p:cNvPr id="67" name="PlaceHolder 4"/>
          <p:cNvSpPr>
            <a:spLocks noGrp="1"/>
          </p:cNvSpPr>
          <p:nvPr>
            <p:ph type="body"/>
          </p:nvPr>
        </p:nvSpPr>
        <p:spPr>
          <a:xfrm>
            <a:off x="685800" y="369684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14" name="PlaceHolder 2"/>
          <p:cNvSpPr>
            <a:spLocks noGrp="1"/>
          </p:cNvSpPr>
          <p:nvPr>
            <p:ph type="subTitle"/>
          </p:nvPr>
        </p:nvSpPr>
        <p:spPr>
          <a:xfrm>
            <a:off x="685800" y="990720"/>
            <a:ext cx="7772040" cy="51811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69" name="PlaceHolder 2"/>
          <p:cNvSpPr>
            <a:spLocks noGrp="1"/>
          </p:cNvSpPr>
          <p:nvPr>
            <p:ph type="body"/>
          </p:nvPr>
        </p:nvSpPr>
        <p:spPr>
          <a:xfrm>
            <a:off x="685800" y="990720"/>
            <a:ext cx="3792600" cy="5181120"/>
          </a:xfrm>
          <a:prstGeom prst="rect">
            <a:avLst/>
          </a:prstGeom>
        </p:spPr>
        <p:txBody>
          <a:bodyPr lIns="0" rIns="0" tIns="0" bIns="0">
            <a:normAutofit/>
          </a:bodyPr>
          <a:p>
            <a:endParaRPr b="1" lang="en-US" sz="2400" spc="-1" strike="noStrike">
              <a:solidFill>
                <a:srgbClr val="4f7dae"/>
              </a:solidFill>
              <a:latin typeface="Arial"/>
            </a:endParaRPr>
          </a:p>
        </p:txBody>
      </p:sp>
      <p:sp>
        <p:nvSpPr>
          <p:cNvPr id="70" name="PlaceHolder 3"/>
          <p:cNvSpPr>
            <a:spLocks noGrp="1"/>
          </p:cNvSpPr>
          <p:nvPr>
            <p:ph type="body"/>
          </p:nvPr>
        </p:nvSpPr>
        <p:spPr>
          <a:xfrm>
            <a:off x="466848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71" name="PlaceHolder 4"/>
          <p:cNvSpPr>
            <a:spLocks noGrp="1"/>
          </p:cNvSpPr>
          <p:nvPr>
            <p:ph type="body"/>
          </p:nvPr>
        </p:nvSpPr>
        <p:spPr>
          <a:xfrm>
            <a:off x="4668480" y="369684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73" name="PlaceHolder 2"/>
          <p:cNvSpPr>
            <a:spLocks noGrp="1"/>
          </p:cNvSpPr>
          <p:nvPr>
            <p:ph type="body"/>
          </p:nvPr>
        </p:nvSpPr>
        <p:spPr>
          <a:xfrm>
            <a:off x="68580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74" name="PlaceHolder 3"/>
          <p:cNvSpPr>
            <a:spLocks noGrp="1"/>
          </p:cNvSpPr>
          <p:nvPr>
            <p:ph type="body"/>
          </p:nvPr>
        </p:nvSpPr>
        <p:spPr>
          <a:xfrm>
            <a:off x="466848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75" name="PlaceHolder 4"/>
          <p:cNvSpPr>
            <a:spLocks noGrp="1"/>
          </p:cNvSpPr>
          <p:nvPr>
            <p:ph type="body"/>
          </p:nvPr>
        </p:nvSpPr>
        <p:spPr>
          <a:xfrm>
            <a:off x="685800" y="3696840"/>
            <a:ext cx="777204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77" name="PlaceHolder 2"/>
          <p:cNvSpPr>
            <a:spLocks noGrp="1"/>
          </p:cNvSpPr>
          <p:nvPr>
            <p:ph type="body"/>
          </p:nvPr>
        </p:nvSpPr>
        <p:spPr>
          <a:xfrm>
            <a:off x="685800" y="990720"/>
            <a:ext cx="777204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78" name="PlaceHolder 3"/>
          <p:cNvSpPr>
            <a:spLocks noGrp="1"/>
          </p:cNvSpPr>
          <p:nvPr>
            <p:ph type="body"/>
          </p:nvPr>
        </p:nvSpPr>
        <p:spPr>
          <a:xfrm>
            <a:off x="685800" y="3696840"/>
            <a:ext cx="777204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80" name="PlaceHolder 2"/>
          <p:cNvSpPr>
            <a:spLocks noGrp="1"/>
          </p:cNvSpPr>
          <p:nvPr>
            <p:ph type="body"/>
          </p:nvPr>
        </p:nvSpPr>
        <p:spPr>
          <a:xfrm>
            <a:off x="68580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81" name="PlaceHolder 3"/>
          <p:cNvSpPr>
            <a:spLocks noGrp="1"/>
          </p:cNvSpPr>
          <p:nvPr>
            <p:ph type="body"/>
          </p:nvPr>
        </p:nvSpPr>
        <p:spPr>
          <a:xfrm>
            <a:off x="466848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82" name="PlaceHolder 4"/>
          <p:cNvSpPr>
            <a:spLocks noGrp="1"/>
          </p:cNvSpPr>
          <p:nvPr>
            <p:ph type="body"/>
          </p:nvPr>
        </p:nvSpPr>
        <p:spPr>
          <a:xfrm>
            <a:off x="685800" y="369684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83" name="PlaceHolder 5"/>
          <p:cNvSpPr>
            <a:spLocks noGrp="1"/>
          </p:cNvSpPr>
          <p:nvPr>
            <p:ph type="body"/>
          </p:nvPr>
        </p:nvSpPr>
        <p:spPr>
          <a:xfrm>
            <a:off x="4668480" y="369684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85" name="PlaceHolder 2"/>
          <p:cNvSpPr>
            <a:spLocks noGrp="1"/>
          </p:cNvSpPr>
          <p:nvPr>
            <p:ph type="body"/>
          </p:nvPr>
        </p:nvSpPr>
        <p:spPr>
          <a:xfrm>
            <a:off x="685800" y="99072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86" name="PlaceHolder 3"/>
          <p:cNvSpPr>
            <a:spLocks noGrp="1"/>
          </p:cNvSpPr>
          <p:nvPr>
            <p:ph type="body"/>
          </p:nvPr>
        </p:nvSpPr>
        <p:spPr>
          <a:xfrm>
            <a:off x="3313800" y="99072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87" name="PlaceHolder 4"/>
          <p:cNvSpPr>
            <a:spLocks noGrp="1"/>
          </p:cNvSpPr>
          <p:nvPr>
            <p:ph type="body"/>
          </p:nvPr>
        </p:nvSpPr>
        <p:spPr>
          <a:xfrm>
            <a:off x="5941440" y="99072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88" name="PlaceHolder 5"/>
          <p:cNvSpPr>
            <a:spLocks noGrp="1"/>
          </p:cNvSpPr>
          <p:nvPr>
            <p:ph type="body"/>
          </p:nvPr>
        </p:nvSpPr>
        <p:spPr>
          <a:xfrm>
            <a:off x="685800" y="369684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89" name="PlaceHolder 6"/>
          <p:cNvSpPr>
            <a:spLocks noGrp="1"/>
          </p:cNvSpPr>
          <p:nvPr>
            <p:ph type="body"/>
          </p:nvPr>
        </p:nvSpPr>
        <p:spPr>
          <a:xfrm>
            <a:off x="3313800" y="369684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90" name="PlaceHolder 7"/>
          <p:cNvSpPr>
            <a:spLocks noGrp="1"/>
          </p:cNvSpPr>
          <p:nvPr>
            <p:ph type="body"/>
          </p:nvPr>
        </p:nvSpPr>
        <p:spPr>
          <a:xfrm>
            <a:off x="5941440" y="369684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98" name="PlaceHolder 2"/>
          <p:cNvSpPr>
            <a:spLocks noGrp="1"/>
          </p:cNvSpPr>
          <p:nvPr>
            <p:ph type="subTitle"/>
          </p:nvPr>
        </p:nvSpPr>
        <p:spPr>
          <a:xfrm>
            <a:off x="685800" y="990720"/>
            <a:ext cx="7772040" cy="51811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100" name="PlaceHolder 2"/>
          <p:cNvSpPr>
            <a:spLocks noGrp="1"/>
          </p:cNvSpPr>
          <p:nvPr>
            <p:ph type="body"/>
          </p:nvPr>
        </p:nvSpPr>
        <p:spPr>
          <a:xfrm>
            <a:off x="685800" y="990720"/>
            <a:ext cx="7772040" cy="518112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102" name="PlaceHolder 2"/>
          <p:cNvSpPr>
            <a:spLocks noGrp="1"/>
          </p:cNvSpPr>
          <p:nvPr>
            <p:ph type="body"/>
          </p:nvPr>
        </p:nvSpPr>
        <p:spPr>
          <a:xfrm>
            <a:off x="685800" y="990720"/>
            <a:ext cx="3792600" cy="5181120"/>
          </a:xfrm>
          <a:prstGeom prst="rect">
            <a:avLst/>
          </a:prstGeom>
        </p:spPr>
        <p:txBody>
          <a:bodyPr lIns="0" rIns="0" tIns="0" bIns="0">
            <a:normAutofit/>
          </a:bodyPr>
          <a:p>
            <a:endParaRPr b="1" lang="en-US" sz="2400" spc="-1" strike="noStrike">
              <a:solidFill>
                <a:srgbClr val="4f7dae"/>
              </a:solidFill>
              <a:latin typeface="Arial"/>
            </a:endParaRPr>
          </a:p>
        </p:txBody>
      </p:sp>
      <p:sp>
        <p:nvSpPr>
          <p:cNvPr id="103" name="PlaceHolder 3"/>
          <p:cNvSpPr>
            <a:spLocks noGrp="1"/>
          </p:cNvSpPr>
          <p:nvPr>
            <p:ph type="body"/>
          </p:nvPr>
        </p:nvSpPr>
        <p:spPr>
          <a:xfrm>
            <a:off x="4668480" y="990720"/>
            <a:ext cx="3792600" cy="518112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16" name="PlaceHolder 2"/>
          <p:cNvSpPr>
            <a:spLocks noGrp="1"/>
          </p:cNvSpPr>
          <p:nvPr>
            <p:ph type="body"/>
          </p:nvPr>
        </p:nvSpPr>
        <p:spPr>
          <a:xfrm>
            <a:off x="685800" y="990720"/>
            <a:ext cx="7772040" cy="518112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685800" y="0"/>
            <a:ext cx="7772040" cy="28249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107" name="PlaceHolder 2"/>
          <p:cNvSpPr>
            <a:spLocks noGrp="1"/>
          </p:cNvSpPr>
          <p:nvPr>
            <p:ph type="body"/>
          </p:nvPr>
        </p:nvSpPr>
        <p:spPr>
          <a:xfrm>
            <a:off x="68580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108" name="PlaceHolder 3"/>
          <p:cNvSpPr>
            <a:spLocks noGrp="1"/>
          </p:cNvSpPr>
          <p:nvPr>
            <p:ph type="body"/>
          </p:nvPr>
        </p:nvSpPr>
        <p:spPr>
          <a:xfrm>
            <a:off x="4668480" y="990720"/>
            <a:ext cx="3792600" cy="5181120"/>
          </a:xfrm>
          <a:prstGeom prst="rect">
            <a:avLst/>
          </a:prstGeom>
        </p:spPr>
        <p:txBody>
          <a:bodyPr lIns="0" rIns="0" tIns="0" bIns="0">
            <a:normAutofit/>
          </a:bodyPr>
          <a:p>
            <a:endParaRPr b="1" lang="en-US" sz="2400" spc="-1" strike="noStrike">
              <a:solidFill>
                <a:srgbClr val="4f7dae"/>
              </a:solidFill>
              <a:latin typeface="Arial"/>
            </a:endParaRPr>
          </a:p>
        </p:txBody>
      </p:sp>
      <p:sp>
        <p:nvSpPr>
          <p:cNvPr id="109" name="PlaceHolder 4"/>
          <p:cNvSpPr>
            <a:spLocks noGrp="1"/>
          </p:cNvSpPr>
          <p:nvPr>
            <p:ph type="body"/>
          </p:nvPr>
        </p:nvSpPr>
        <p:spPr>
          <a:xfrm>
            <a:off x="685800" y="369684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111" name="PlaceHolder 2"/>
          <p:cNvSpPr>
            <a:spLocks noGrp="1"/>
          </p:cNvSpPr>
          <p:nvPr>
            <p:ph type="body"/>
          </p:nvPr>
        </p:nvSpPr>
        <p:spPr>
          <a:xfrm>
            <a:off x="685800" y="990720"/>
            <a:ext cx="3792600" cy="5181120"/>
          </a:xfrm>
          <a:prstGeom prst="rect">
            <a:avLst/>
          </a:prstGeom>
        </p:spPr>
        <p:txBody>
          <a:bodyPr lIns="0" rIns="0" tIns="0" bIns="0">
            <a:normAutofit/>
          </a:bodyPr>
          <a:p>
            <a:endParaRPr b="1" lang="en-US" sz="2400" spc="-1" strike="noStrike">
              <a:solidFill>
                <a:srgbClr val="4f7dae"/>
              </a:solidFill>
              <a:latin typeface="Arial"/>
            </a:endParaRPr>
          </a:p>
        </p:txBody>
      </p:sp>
      <p:sp>
        <p:nvSpPr>
          <p:cNvPr id="112" name="PlaceHolder 3"/>
          <p:cNvSpPr>
            <a:spLocks noGrp="1"/>
          </p:cNvSpPr>
          <p:nvPr>
            <p:ph type="body"/>
          </p:nvPr>
        </p:nvSpPr>
        <p:spPr>
          <a:xfrm>
            <a:off x="466848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113" name="PlaceHolder 4"/>
          <p:cNvSpPr>
            <a:spLocks noGrp="1"/>
          </p:cNvSpPr>
          <p:nvPr>
            <p:ph type="body"/>
          </p:nvPr>
        </p:nvSpPr>
        <p:spPr>
          <a:xfrm>
            <a:off x="4668480" y="369684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115" name="PlaceHolder 2"/>
          <p:cNvSpPr>
            <a:spLocks noGrp="1"/>
          </p:cNvSpPr>
          <p:nvPr>
            <p:ph type="body"/>
          </p:nvPr>
        </p:nvSpPr>
        <p:spPr>
          <a:xfrm>
            <a:off x="68580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116" name="PlaceHolder 3"/>
          <p:cNvSpPr>
            <a:spLocks noGrp="1"/>
          </p:cNvSpPr>
          <p:nvPr>
            <p:ph type="body"/>
          </p:nvPr>
        </p:nvSpPr>
        <p:spPr>
          <a:xfrm>
            <a:off x="466848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117" name="PlaceHolder 4"/>
          <p:cNvSpPr>
            <a:spLocks noGrp="1"/>
          </p:cNvSpPr>
          <p:nvPr>
            <p:ph type="body"/>
          </p:nvPr>
        </p:nvSpPr>
        <p:spPr>
          <a:xfrm>
            <a:off x="685800" y="3696840"/>
            <a:ext cx="777204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119" name="PlaceHolder 2"/>
          <p:cNvSpPr>
            <a:spLocks noGrp="1"/>
          </p:cNvSpPr>
          <p:nvPr>
            <p:ph type="body"/>
          </p:nvPr>
        </p:nvSpPr>
        <p:spPr>
          <a:xfrm>
            <a:off x="685800" y="990720"/>
            <a:ext cx="777204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120" name="PlaceHolder 3"/>
          <p:cNvSpPr>
            <a:spLocks noGrp="1"/>
          </p:cNvSpPr>
          <p:nvPr>
            <p:ph type="body"/>
          </p:nvPr>
        </p:nvSpPr>
        <p:spPr>
          <a:xfrm>
            <a:off x="685800" y="3696840"/>
            <a:ext cx="777204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122" name="PlaceHolder 2"/>
          <p:cNvSpPr>
            <a:spLocks noGrp="1"/>
          </p:cNvSpPr>
          <p:nvPr>
            <p:ph type="body"/>
          </p:nvPr>
        </p:nvSpPr>
        <p:spPr>
          <a:xfrm>
            <a:off x="68580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123" name="PlaceHolder 3"/>
          <p:cNvSpPr>
            <a:spLocks noGrp="1"/>
          </p:cNvSpPr>
          <p:nvPr>
            <p:ph type="body"/>
          </p:nvPr>
        </p:nvSpPr>
        <p:spPr>
          <a:xfrm>
            <a:off x="466848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124" name="PlaceHolder 4"/>
          <p:cNvSpPr>
            <a:spLocks noGrp="1"/>
          </p:cNvSpPr>
          <p:nvPr>
            <p:ph type="body"/>
          </p:nvPr>
        </p:nvSpPr>
        <p:spPr>
          <a:xfrm>
            <a:off x="685800" y="369684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125" name="PlaceHolder 5"/>
          <p:cNvSpPr>
            <a:spLocks noGrp="1"/>
          </p:cNvSpPr>
          <p:nvPr>
            <p:ph type="body"/>
          </p:nvPr>
        </p:nvSpPr>
        <p:spPr>
          <a:xfrm>
            <a:off x="4668480" y="369684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127" name="PlaceHolder 2"/>
          <p:cNvSpPr>
            <a:spLocks noGrp="1"/>
          </p:cNvSpPr>
          <p:nvPr>
            <p:ph type="body"/>
          </p:nvPr>
        </p:nvSpPr>
        <p:spPr>
          <a:xfrm>
            <a:off x="685800" y="99072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128" name="PlaceHolder 3"/>
          <p:cNvSpPr>
            <a:spLocks noGrp="1"/>
          </p:cNvSpPr>
          <p:nvPr>
            <p:ph type="body"/>
          </p:nvPr>
        </p:nvSpPr>
        <p:spPr>
          <a:xfrm>
            <a:off x="3313800" y="99072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129" name="PlaceHolder 4"/>
          <p:cNvSpPr>
            <a:spLocks noGrp="1"/>
          </p:cNvSpPr>
          <p:nvPr>
            <p:ph type="body"/>
          </p:nvPr>
        </p:nvSpPr>
        <p:spPr>
          <a:xfrm>
            <a:off x="5941440" y="99072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130" name="PlaceHolder 5"/>
          <p:cNvSpPr>
            <a:spLocks noGrp="1"/>
          </p:cNvSpPr>
          <p:nvPr>
            <p:ph type="body"/>
          </p:nvPr>
        </p:nvSpPr>
        <p:spPr>
          <a:xfrm>
            <a:off x="685800" y="369684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131" name="PlaceHolder 6"/>
          <p:cNvSpPr>
            <a:spLocks noGrp="1"/>
          </p:cNvSpPr>
          <p:nvPr>
            <p:ph type="body"/>
          </p:nvPr>
        </p:nvSpPr>
        <p:spPr>
          <a:xfrm>
            <a:off x="3313800" y="369684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132" name="PlaceHolder 7"/>
          <p:cNvSpPr>
            <a:spLocks noGrp="1"/>
          </p:cNvSpPr>
          <p:nvPr>
            <p:ph type="body"/>
          </p:nvPr>
        </p:nvSpPr>
        <p:spPr>
          <a:xfrm>
            <a:off x="5941440" y="3696840"/>
            <a:ext cx="250236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18" name="PlaceHolder 2"/>
          <p:cNvSpPr>
            <a:spLocks noGrp="1"/>
          </p:cNvSpPr>
          <p:nvPr>
            <p:ph type="body"/>
          </p:nvPr>
        </p:nvSpPr>
        <p:spPr>
          <a:xfrm>
            <a:off x="685800" y="990720"/>
            <a:ext cx="3792600" cy="5181120"/>
          </a:xfrm>
          <a:prstGeom prst="rect">
            <a:avLst/>
          </a:prstGeom>
        </p:spPr>
        <p:txBody>
          <a:bodyPr lIns="0" rIns="0" tIns="0" bIns="0">
            <a:normAutofit/>
          </a:bodyPr>
          <a:p>
            <a:endParaRPr b="1" lang="en-US" sz="2400" spc="-1" strike="noStrike">
              <a:solidFill>
                <a:srgbClr val="4f7dae"/>
              </a:solidFill>
              <a:latin typeface="Arial"/>
            </a:endParaRPr>
          </a:p>
        </p:txBody>
      </p:sp>
      <p:sp>
        <p:nvSpPr>
          <p:cNvPr id="19" name="PlaceHolder 3"/>
          <p:cNvSpPr>
            <a:spLocks noGrp="1"/>
          </p:cNvSpPr>
          <p:nvPr>
            <p:ph type="body"/>
          </p:nvPr>
        </p:nvSpPr>
        <p:spPr>
          <a:xfrm>
            <a:off x="4668480" y="990720"/>
            <a:ext cx="3792600" cy="518112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685800" y="0"/>
            <a:ext cx="7772040" cy="28249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23" name="PlaceHolder 2"/>
          <p:cNvSpPr>
            <a:spLocks noGrp="1"/>
          </p:cNvSpPr>
          <p:nvPr>
            <p:ph type="body"/>
          </p:nvPr>
        </p:nvSpPr>
        <p:spPr>
          <a:xfrm>
            <a:off x="68580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24" name="PlaceHolder 3"/>
          <p:cNvSpPr>
            <a:spLocks noGrp="1"/>
          </p:cNvSpPr>
          <p:nvPr>
            <p:ph type="body"/>
          </p:nvPr>
        </p:nvSpPr>
        <p:spPr>
          <a:xfrm>
            <a:off x="4668480" y="990720"/>
            <a:ext cx="3792600" cy="5181120"/>
          </a:xfrm>
          <a:prstGeom prst="rect">
            <a:avLst/>
          </a:prstGeom>
        </p:spPr>
        <p:txBody>
          <a:bodyPr lIns="0" rIns="0" tIns="0" bIns="0">
            <a:normAutofit/>
          </a:bodyPr>
          <a:p>
            <a:endParaRPr b="1" lang="en-US" sz="2400" spc="-1" strike="noStrike">
              <a:solidFill>
                <a:srgbClr val="4f7dae"/>
              </a:solidFill>
              <a:latin typeface="Arial"/>
            </a:endParaRPr>
          </a:p>
        </p:txBody>
      </p:sp>
      <p:sp>
        <p:nvSpPr>
          <p:cNvPr id="25" name="PlaceHolder 4"/>
          <p:cNvSpPr>
            <a:spLocks noGrp="1"/>
          </p:cNvSpPr>
          <p:nvPr>
            <p:ph type="body"/>
          </p:nvPr>
        </p:nvSpPr>
        <p:spPr>
          <a:xfrm>
            <a:off x="685800" y="369684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27" name="PlaceHolder 2"/>
          <p:cNvSpPr>
            <a:spLocks noGrp="1"/>
          </p:cNvSpPr>
          <p:nvPr>
            <p:ph type="body"/>
          </p:nvPr>
        </p:nvSpPr>
        <p:spPr>
          <a:xfrm>
            <a:off x="685800" y="990720"/>
            <a:ext cx="3792600" cy="5181120"/>
          </a:xfrm>
          <a:prstGeom prst="rect">
            <a:avLst/>
          </a:prstGeom>
        </p:spPr>
        <p:txBody>
          <a:bodyPr lIns="0" rIns="0" tIns="0" bIns="0">
            <a:normAutofit/>
          </a:bodyPr>
          <a:p>
            <a:endParaRPr b="1" lang="en-US" sz="2400" spc="-1" strike="noStrike">
              <a:solidFill>
                <a:srgbClr val="4f7dae"/>
              </a:solidFill>
              <a:latin typeface="Arial"/>
            </a:endParaRPr>
          </a:p>
        </p:txBody>
      </p:sp>
      <p:sp>
        <p:nvSpPr>
          <p:cNvPr id="28" name="PlaceHolder 3"/>
          <p:cNvSpPr>
            <a:spLocks noGrp="1"/>
          </p:cNvSpPr>
          <p:nvPr>
            <p:ph type="body"/>
          </p:nvPr>
        </p:nvSpPr>
        <p:spPr>
          <a:xfrm>
            <a:off x="466848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29" name="PlaceHolder 4"/>
          <p:cNvSpPr>
            <a:spLocks noGrp="1"/>
          </p:cNvSpPr>
          <p:nvPr>
            <p:ph type="body"/>
          </p:nvPr>
        </p:nvSpPr>
        <p:spPr>
          <a:xfrm>
            <a:off x="4668480" y="369684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0"/>
            <a:ext cx="7772040" cy="609120"/>
          </a:xfrm>
          <a:prstGeom prst="rect">
            <a:avLst/>
          </a:prstGeom>
        </p:spPr>
        <p:txBody>
          <a:bodyPr lIns="0" rIns="0" tIns="0" bIns="0" anchor="ctr">
            <a:noAutofit/>
          </a:bodyPr>
          <a:p>
            <a:pPr algn="ctr"/>
            <a:endParaRPr b="0" lang="en-US" sz="2000" spc="-1" strike="noStrike">
              <a:solidFill>
                <a:srgbClr val="ffffff"/>
              </a:solidFill>
              <a:latin typeface="Arial"/>
            </a:endParaRPr>
          </a:p>
        </p:txBody>
      </p:sp>
      <p:sp>
        <p:nvSpPr>
          <p:cNvPr id="31" name="PlaceHolder 2"/>
          <p:cNvSpPr>
            <a:spLocks noGrp="1"/>
          </p:cNvSpPr>
          <p:nvPr>
            <p:ph type="body"/>
          </p:nvPr>
        </p:nvSpPr>
        <p:spPr>
          <a:xfrm>
            <a:off x="68580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32" name="PlaceHolder 3"/>
          <p:cNvSpPr>
            <a:spLocks noGrp="1"/>
          </p:cNvSpPr>
          <p:nvPr>
            <p:ph type="body"/>
          </p:nvPr>
        </p:nvSpPr>
        <p:spPr>
          <a:xfrm>
            <a:off x="4668480" y="990720"/>
            <a:ext cx="3792600" cy="2471040"/>
          </a:xfrm>
          <a:prstGeom prst="rect">
            <a:avLst/>
          </a:prstGeom>
        </p:spPr>
        <p:txBody>
          <a:bodyPr lIns="0" rIns="0" tIns="0" bIns="0">
            <a:normAutofit/>
          </a:bodyPr>
          <a:p>
            <a:endParaRPr b="1" lang="en-US" sz="2400" spc="-1" strike="noStrike">
              <a:solidFill>
                <a:srgbClr val="4f7dae"/>
              </a:solidFill>
              <a:latin typeface="Arial"/>
            </a:endParaRPr>
          </a:p>
        </p:txBody>
      </p:sp>
      <p:sp>
        <p:nvSpPr>
          <p:cNvPr id="33" name="PlaceHolder 4"/>
          <p:cNvSpPr>
            <a:spLocks noGrp="1"/>
          </p:cNvSpPr>
          <p:nvPr>
            <p:ph type="body"/>
          </p:nvPr>
        </p:nvSpPr>
        <p:spPr>
          <a:xfrm>
            <a:off x="685800" y="3696840"/>
            <a:ext cx="7772040" cy="2471040"/>
          </a:xfrm>
          <a:prstGeom prst="rect">
            <a:avLst/>
          </a:prstGeom>
        </p:spPr>
        <p:txBody>
          <a:bodyPr lIns="0" rIns="0" tIns="0" bIns="0">
            <a:normAutofit/>
          </a:bodyPr>
          <a:p>
            <a:endParaRPr b="1" lang="en-US" sz="2400" spc="-1" strike="noStrike">
              <a:solidFill>
                <a:srgbClr val="4f7dae"/>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 descr=""/>
          <p:cNvPicPr/>
          <p:nvPr/>
        </p:nvPicPr>
        <p:blipFill>
          <a:blip r:embed="rId2"/>
          <a:stretch/>
        </p:blipFill>
        <p:spPr>
          <a:xfrm>
            <a:off x="7835760" y="6375240"/>
            <a:ext cx="1143000" cy="431640"/>
          </a:xfrm>
          <a:prstGeom prst="rect">
            <a:avLst/>
          </a:prstGeom>
          <a:ln>
            <a:noFill/>
          </a:ln>
        </p:spPr>
      </p:pic>
      <p:sp>
        <p:nvSpPr>
          <p:cNvPr id="1" name="CustomShape 1" hidden="1"/>
          <p:cNvSpPr/>
          <p:nvPr/>
        </p:nvSpPr>
        <p:spPr>
          <a:xfrm>
            <a:off x="0" y="0"/>
            <a:ext cx="9143640" cy="609120"/>
          </a:xfrm>
          <a:prstGeom prst="rect">
            <a:avLst/>
          </a:prstGeom>
          <a:solidFill>
            <a:srgbClr val="4f7dae"/>
          </a:solidFill>
          <a:ln w="9360">
            <a:noFill/>
          </a:ln>
        </p:spPr>
        <p:style>
          <a:lnRef idx="0"/>
          <a:fillRef idx="0"/>
          <a:effectRef idx="0"/>
          <a:fontRef idx="minor"/>
        </p:style>
      </p:sp>
      <p:sp>
        <p:nvSpPr>
          <p:cNvPr id="2" name="Line 2"/>
          <p:cNvSpPr/>
          <p:nvPr/>
        </p:nvSpPr>
        <p:spPr>
          <a:xfrm>
            <a:off x="0" y="6476760"/>
            <a:ext cx="9144000" cy="0"/>
          </a:xfrm>
          <a:prstGeom prst="line">
            <a:avLst/>
          </a:prstGeom>
          <a:ln w="38160">
            <a:solidFill>
              <a:srgbClr val="4f7dae"/>
            </a:solidFill>
            <a:round/>
          </a:ln>
        </p:spPr>
        <p:style>
          <a:lnRef idx="0"/>
          <a:fillRef idx="0"/>
          <a:effectRef idx="0"/>
          <a:fontRef idx="minor"/>
        </p:style>
      </p:sp>
      <p:sp>
        <p:nvSpPr>
          <p:cNvPr id="3" name="CustomShape 3" hidden="1"/>
          <p:cNvSpPr/>
          <p:nvPr/>
        </p:nvSpPr>
        <p:spPr>
          <a:xfrm>
            <a:off x="7524720" y="6553080"/>
            <a:ext cx="1085400" cy="228240"/>
          </a:xfrm>
          <a:prstGeom prst="rect">
            <a:avLst/>
          </a:prstGeom>
          <a:noFill/>
          <a:ln w="9360">
            <a:noFill/>
          </a:ln>
        </p:spPr>
        <p:style>
          <a:lnRef idx="0"/>
          <a:fillRef idx="0"/>
          <a:effectRef idx="0"/>
          <a:fontRef idx="minor"/>
        </p:style>
        <p:txBody>
          <a:bodyPr lIns="90000" rIns="90000" tIns="45000" bIns="45000">
            <a:noAutofit/>
          </a:bodyPr>
          <a:p>
            <a:pPr algn="r">
              <a:lnSpc>
                <a:spcPct val="100000"/>
              </a:lnSpc>
            </a:pPr>
            <a:r>
              <a:rPr b="1" lang="es-ES_tradnl" sz="1400" spc="-1" strike="noStrike">
                <a:solidFill>
                  <a:srgbClr val="4f7dae"/>
                </a:solidFill>
                <a:latin typeface="Times New Roman"/>
              </a:rPr>
              <a:t>PROD </a:t>
            </a:r>
            <a:fld id="{71791798-C106-4610-9E96-2AC3ECCBF090}" type="slidenum">
              <a:rPr b="1" lang="es-ES_tradnl" sz="1400" spc="-1" strike="noStrike">
                <a:solidFill>
                  <a:srgbClr val="4f7dae"/>
                </a:solidFill>
                <a:latin typeface="Times New Roman"/>
              </a:rPr>
              <a:t>&lt;número&gt;</a:t>
            </a:fld>
            <a:endParaRPr b="0" lang="es-ES" sz="1400" spc="-1" strike="noStrike">
              <a:latin typeface="Arial"/>
            </a:endParaRPr>
          </a:p>
        </p:txBody>
      </p:sp>
      <p:sp>
        <p:nvSpPr>
          <p:cNvPr id="4" name="CustomShape 4" hidden="1"/>
          <p:cNvSpPr/>
          <p:nvPr/>
        </p:nvSpPr>
        <p:spPr>
          <a:xfrm>
            <a:off x="685800" y="6553080"/>
            <a:ext cx="4266720" cy="228240"/>
          </a:xfrm>
          <a:prstGeom prst="rect">
            <a:avLst/>
          </a:prstGeom>
          <a:noFill/>
          <a:ln w="9360">
            <a:noFill/>
          </a:ln>
        </p:spPr>
        <p:style>
          <a:lnRef idx="0"/>
          <a:fillRef idx="0"/>
          <a:effectRef idx="0"/>
          <a:fontRef idx="minor"/>
        </p:style>
        <p:txBody>
          <a:bodyPr lIns="90000" rIns="90000" tIns="45000" bIns="45000">
            <a:noAutofit/>
          </a:bodyPr>
          <a:p>
            <a:pPr>
              <a:lnSpc>
                <a:spcPct val="100000"/>
              </a:lnSpc>
            </a:pPr>
            <a:r>
              <a:rPr b="1" lang="es-ES_tradnl" sz="1400" spc="-1" strike="noStrike">
                <a:solidFill>
                  <a:srgbClr val="4f7dae"/>
                </a:solidFill>
                <a:latin typeface="Times New Roman"/>
              </a:rPr>
              <a:t>Empresa y Entorno Económico</a:t>
            </a:r>
            <a:endParaRPr b="0" lang="es-ES" sz="1400" spc="-1" strike="noStrike">
              <a:latin typeface="Arial"/>
            </a:endParaRPr>
          </a:p>
        </p:txBody>
      </p:sp>
      <p:sp>
        <p:nvSpPr>
          <p:cNvPr id="5" name="PlaceHolder 5"/>
          <p:cNvSpPr>
            <a:spLocks noGrp="1"/>
          </p:cNvSpPr>
          <p:nvPr>
            <p:ph type="title"/>
          </p:nvPr>
        </p:nvSpPr>
        <p:spPr>
          <a:xfrm>
            <a:off x="304920" y="2286000"/>
            <a:ext cx="8534160" cy="1142640"/>
          </a:xfrm>
          <a:prstGeom prst="rect">
            <a:avLst/>
          </a:prstGeom>
        </p:spPr>
        <p:txBody>
          <a:bodyPr anchor="ctr">
            <a:noAutofit/>
          </a:bodyPr>
          <a:p>
            <a:pPr algn="ctr">
              <a:lnSpc>
                <a:spcPct val="100000"/>
              </a:lnSpc>
            </a:pPr>
            <a:r>
              <a:rPr b="1" lang="es-ES" sz="4400" spc="-1" strike="noStrike">
                <a:solidFill>
                  <a:srgbClr val="4f7dae"/>
                </a:solidFill>
                <a:latin typeface="Arial"/>
              </a:rPr>
              <a:t>H</a:t>
            </a:r>
            <a:r>
              <a:rPr b="1" lang="es-ES" sz="4400" spc="-1" strike="noStrike">
                <a:solidFill>
                  <a:srgbClr val="4f7dae"/>
                </a:solidFill>
                <a:latin typeface="Arial"/>
              </a:rPr>
              <a:t>a</a:t>
            </a:r>
            <a:r>
              <a:rPr b="1" lang="es-ES" sz="4400" spc="-1" strike="noStrike">
                <a:solidFill>
                  <a:srgbClr val="4f7dae"/>
                </a:solidFill>
                <a:latin typeface="Arial"/>
              </a:rPr>
              <a:t>g</a:t>
            </a:r>
            <a:r>
              <a:rPr b="1" lang="es-ES" sz="4400" spc="-1" strike="noStrike">
                <a:solidFill>
                  <a:srgbClr val="4f7dae"/>
                </a:solidFill>
                <a:latin typeface="Arial"/>
              </a:rPr>
              <a:t>a </a:t>
            </a:r>
            <a:r>
              <a:rPr b="1" lang="es-ES" sz="4400" spc="-1" strike="noStrike">
                <a:solidFill>
                  <a:srgbClr val="4f7dae"/>
                </a:solidFill>
                <a:latin typeface="Arial"/>
              </a:rPr>
              <a:t>cl</a:t>
            </a:r>
            <a:r>
              <a:rPr b="1" lang="es-ES" sz="4400" spc="-1" strike="noStrike">
                <a:solidFill>
                  <a:srgbClr val="4f7dae"/>
                </a:solidFill>
                <a:latin typeface="Arial"/>
              </a:rPr>
              <a:t>ic </a:t>
            </a:r>
            <a:r>
              <a:rPr b="1" lang="es-ES" sz="4400" spc="-1" strike="noStrike">
                <a:solidFill>
                  <a:srgbClr val="4f7dae"/>
                </a:solidFill>
                <a:latin typeface="Arial"/>
              </a:rPr>
              <a:t>p</a:t>
            </a:r>
            <a:r>
              <a:rPr b="1" lang="es-ES" sz="4400" spc="-1" strike="noStrike">
                <a:solidFill>
                  <a:srgbClr val="4f7dae"/>
                </a:solidFill>
                <a:latin typeface="Arial"/>
              </a:rPr>
              <a:t>ar</a:t>
            </a:r>
            <a:r>
              <a:rPr b="1" lang="es-ES" sz="4400" spc="-1" strike="noStrike">
                <a:solidFill>
                  <a:srgbClr val="4f7dae"/>
                </a:solidFill>
                <a:latin typeface="Arial"/>
              </a:rPr>
              <a:t>a </a:t>
            </a:r>
            <a:r>
              <a:rPr b="1" lang="es-ES" sz="4400" spc="-1" strike="noStrike">
                <a:solidFill>
                  <a:srgbClr val="4f7dae"/>
                </a:solidFill>
                <a:latin typeface="Arial"/>
              </a:rPr>
              <a:t>m</a:t>
            </a:r>
            <a:r>
              <a:rPr b="1" lang="es-ES" sz="4400" spc="-1" strike="noStrike">
                <a:solidFill>
                  <a:srgbClr val="4f7dae"/>
                </a:solidFill>
                <a:latin typeface="Arial"/>
              </a:rPr>
              <a:t>o</a:t>
            </a:r>
            <a:r>
              <a:rPr b="1" lang="es-ES" sz="4400" spc="-1" strike="noStrike">
                <a:solidFill>
                  <a:srgbClr val="4f7dae"/>
                </a:solidFill>
                <a:latin typeface="Arial"/>
              </a:rPr>
              <a:t>di</a:t>
            </a:r>
            <a:r>
              <a:rPr b="1" lang="es-ES" sz="4400" spc="-1" strike="noStrike">
                <a:solidFill>
                  <a:srgbClr val="4f7dae"/>
                </a:solidFill>
                <a:latin typeface="Arial"/>
              </a:rPr>
              <a:t>fi</a:t>
            </a:r>
            <a:r>
              <a:rPr b="1" lang="es-ES" sz="4400" spc="-1" strike="noStrike">
                <a:solidFill>
                  <a:srgbClr val="4f7dae"/>
                </a:solidFill>
                <a:latin typeface="Arial"/>
              </a:rPr>
              <a:t>c</a:t>
            </a:r>
            <a:r>
              <a:rPr b="1" lang="es-ES" sz="4400" spc="-1" strike="noStrike">
                <a:solidFill>
                  <a:srgbClr val="4f7dae"/>
                </a:solidFill>
                <a:latin typeface="Arial"/>
              </a:rPr>
              <a:t>ar </a:t>
            </a:r>
            <a:r>
              <a:rPr b="1" lang="es-ES" sz="4400" spc="-1" strike="noStrike">
                <a:solidFill>
                  <a:srgbClr val="4f7dae"/>
                </a:solidFill>
                <a:latin typeface="Arial"/>
              </a:rPr>
              <a:t>el </a:t>
            </a:r>
            <a:r>
              <a:rPr b="1" lang="es-ES" sz="4400" spc="-1" strike="noStrike">
                <a:solidFill>
                  <a:srgbClr val="4f7dae"/>
                </a:solidFill>
                <a:latin typeface="Arial"/>
              </a:rPr>
              <a:t>e</a:t>
            </a:r>
            <a:r>
              <a:rPr b="1" lang="es-ES" sz="4400" spc="-1" strike="noStrike">
                <a:solidFill>
                  <a:srgbClr val="4f7dae"/>
                </a:solidFill>
                <a:latin typeface="Arial"/>
              </a:rPr>
              <a:t>st</a:t>
            </a:r>
            <a:r>
              <a:rPr b="1" lang="es-ES" sz="4400" spc="-1" strike="noStrike">
                <a:solidFill>
                  <a:srgbClr val="4f7dae"/>
                </a:solidFill>
                <a:latin typeface="Arial"/>
              </a:rPr>
              <a:t>il</a:t>
            </a:r>
            <a:r>
              <a:rPr b="1" lang="es-ES" sz="4400" spc="-1" strike="noStrike">
                <a:solidFill>
                  <a:srgbClr val="4f7dae"/>
                </a:solidFill>
                <a:latin typeface="Arial"/>
              </a:rPr>
              <a:t>o </a:t>
            </a:r>
            <a:r>
              <a:rPr b="1" lang="es-ES" sz="4400" spc="-1" strike="noStrike">
                <a:solidFill>
                  <a:srgbClr val="4f7dae"/>
                </a:solidFill>
                <a:latin typeface="Arial"/>
              </a:rPr>
              <a:t>d</a:t>
            </a:r>
            <a:r>
              <a:rPr b="1" lang="es-ES" sz="4400" spc="-1" strike="noStrike">
                <a:solidFill>
                  <a:srgbClr val="4f7dae"/>
                </a:solidFill>
                <a:latin typeface="Arial"/>
              </a:rPr>
              <a:t>e </a:t>
            </a:r>
            <a:r>
              <a:rPr b="1" lang="es-ES" sz="4400" spc="-1" strike="noStrike">
                <a:solidFill>
                  <a:srgbClr val="4f7dae"/>
                </a:solidFill>
                <a:latin typeface="Arial"/>
              </a:rPr>
              <a:t>tít</a:t>
            </a:r>
            <a:r>
              <a:rPr b="1" lang="es-ES" sz="4400" spc="-1" strike="noStrike">
                <a:solidFill>
                  <a:srgbClr val="4f7dae"/>
                </a:solidFill>
                <a:latin typeface="Arial"/>
              </a:rPr>
              <a:t>ul</a:t>
            </a:r>
            <a:r>
              <a:rPr b="1" lang="es-ES" sz="4400" spc="-1" strike="noStrike">
                <a:solidFill>
                  <a:srgbClr val="4f7dae"/>
                </a:solidFill>
                <a:latin typeface="Arial"/>
              </a:rPr>
              <a:t>o </a:t>
            </a:r>
            <a:r>
              <a:rPr b="1" lang="es-ES" sz="4400" spc="-1" strike="noStrike">
                <a:solidFill>
                  <a:srgbClr val="4f7dae"/>
                </a:solidFill>
                <a:latin typeface="Arial"/>
              </a:rPr>
              <a:t>d</a:t>
            </a:r>
            <a:r>
              <a:rPr b="1" lang="es-ES" sz="4400" spc="-1" strike="noStrike">
                <a:solidFill>
                  <a:srgbClr val="4f7dae"/>
                </a:solidFill>
                <a:latin typeface="Arial"/>
              </a:rPr>
              <a:t>el </a:t>
            </a:r>
            <a:r>
              <a:rPr b="1" lang="es-ES" sz="4400" spc="-1" strike="noStrike">
                <a:solidFill>
                  <a:srgbClr val="4f7dae"/>
                </a:solidFill>
                <a:latin typeface="Arial"/>
              </a:rPr>
              <a:t>p</a:t>
            </a:r>
            <a:r>
              <a:rPr b="1" lang="es-ES" sz="4400" spc="-1" strike="noStrike">
                <a:solidFill>
                  <a:srgbClr val="4f7dae"/>
                </a:solidFill>
                <a:latin typeface="Arial"/>
              </a:rPr>
              <a:t>at</a:t>
            </a:r>
            <a:r>
              <a:rPr b="1" lang="es-ES" sz="4400" spc="-1" strike="noStrike">
                <a:solidFill>
                  <a:srgbClr val="4f7dae"/>
                </a:solidFill>
                <a:latin typeface="Arial"/>
              </a:rPr>
              <a:t>ró</a:t>
            </a:r>
            <a:r>
              <a:rPr b="1" lang="es-ES" sz="4400" spc="-1" strike="noStrike">
                <a:solidFill>
                  <a:srgbClr val="4f7dae"/>
                </a:solidFill>
                <a:latin typeface="Arial"/>
              </a:rPr>
              <a:t>n</a:t>
            </a:r>
            <a:endParaRPr b="0" lang="en-US" sz="4400" spc="-1" strike="noStrike">
              <a:solidFill>
                <a:srgbClr val="ffffff"/>
              </a:solidFill>
              <a:latin typeface="Arial"/>
            </a:endParaRPr>
          </a:p>
        </p:txBody>
      </p:sp>
      <p:sp>
        <p:nvSpPr>
          <p:cNvPr id="6" name="Line 6"/>
          <p:cNvSpPr/>
          <p:nvPr/>
        </p:nvSpPr>
        <p:spPr>
          <a:xfrm>
            <a:off x="0" y="579240"/>
            <a:ext cx="9144000" cy="0"/>
          </a:xfrm>
          <a:prstGeom prst="line">
            <a:avLst/>
          </a:prstGeom>
          <a:ln w="38160">
            <a:solidFill>
              <a:srgbClr val="ff9900"/>
            </a:solidFill>
            <a:round/>
          </a:ln>
        </p:spPr>
        <p:style>
          <a:lnRef idx="0"/>
          <a:fillRef idx="0"/>
          <a:effectRef idx="0"/>
          <a:fontRef idx="minor"/>
        </p:style>
      </p:sp>
      <p:sp>
        <p:nvSpPr>
          <p:cNvPr id="7" name="Line 7"/>
          <p:cNvSpPr/>
          <p:nvPr/>
        </p:nvSpPr>
        <p:spPr>
          <a:xfrm>
            <a:off x="0" y="6278400"/>
            <a:ext cx="9144000" cy="0"/>
          </a:xfrm>
          <a:prstGeom prst="line">
            <a:avLst/>
          </a:prstGeom>
          <a:ln w="38160">
            <a:solidFill>
              <a:srgbClr val="ff9900"/>
            </a:solidFill>
            <a:round/>
          </a:ln>
        </p:spPr>
        <p:style>
          <a:lnRef idx="0"/>
          <a:fillRef idx="0"/>
          <a:effectRef idx="0"/>
          <a:fontRef idx="minor"/>
        </p:style>
      </p:sp>
      <p:sp>
        <p:nvSpPr>
          <p:cNvPr id="8" name="CustomShape 8"/>
          <p:cNvSpPr/>
          <p:nvPr/>
        </p:nvSpPr>
        <p:spPr>
          <a:xfrm>
            <a:off x="0" y="0"/>
            <a:ext cx="9143640" cy="533160"/>
          </a:xfrm>
          <a:prstGeom prst="rect">
            <a:avLst/>
          </a:prstGeom>
          <a:solidFill>
            <a:srgbClr val="4f7dae"/>
          </a:solidFill>
          <a:ln w="9360">
            <a:solidFill>
              <a:srgbClr val="4f7dae"/>
            </a:solidFill>
            <a:miter/>
          </a:ln>
        </p:spPr>
        <p:style>
          <a:lnRef idx="0"/>
          <a:fillRef idx="0"/>
          <a:effectRef idx="0"/>
          <a:fontRef idx="minor"/>
        </p:style>
        <p:txBody>
          <a:bodyPr wrap="none" lIns="90000" rIns="90000" tIns="45000" bIns="45000" anchor="ctr">
            <a:noAutofit/>
          </a:bodyPr>
          <a:p>
            <a:pPr algn="ctr">
              <a:lnSpc>
                <a:spcPct val="100000"/>
              </a:lnSpc>
            </a:pPr>
            <a:r>
              <a:rPr b="0" lang="es-ES" sz="2400" spc="-1" strike="noStrike">
                <a:solidFill>
                  <a:srgbClr val="ffffff"/>
                </a:solidFill>
                <a:latin typeface="Arial"/>
              </a:rPr>
              <a:t>Empresa y Entorno Económico</a:t>
            </a:r>
            <a:endParaRPr b="0" lang="es-ES" sz="2400" spc="-1" strike="noStrike">
              <a:latin typeface="Arial"/>
            </a:endParaRPr>
          </a:p>
        </p:txBody>
      </p:sp>
      <p:sp>
        <p:nvSpPr>
          <p:cNvPr id="9" name="CustomShape 9"/>
          <p:cNvSpPr/>
          <p:nvPr/>
        </p:nvSpPr>
        <p:spPr>
          <a:xfrm>
            <a:off x="0" y="6324480"/>
            <a:ext cx="9143640" cy="533160"/>
          </a:xfrm>
          <a:prstGeom prst="rect">
            <a:avLst/>
          </a:prstGeom>
          <a:solidFill>
            <a:srgbClr val="4f7dae"/>
          </a:solidFill>
          <a:ln w="9360">
            <a:solidFill>
              <a:srgbClr val="4f7dae"/>
            </a:solidFill>
            <a:miter/>
          </a:ln>
        </p:spPr>
        <p:style>
          <a:lnRef idx="0"/>
          <a:fillRef idx="0"/>
          <a:effectRef idx="0"/>
          <a:fontRef idx="minor"/>
        </p:style>
      </p:sp>
      <p:sp>
        <p:nvSpPr>
          <p:cNvPr id="10" name="CustomShape 10"/>
          <p:cNvSpPr/>
          <p:nvPr/>
        </p:nvSpPr>
        <p:spPr>
          <a:xfrm>
            <a:off x="153000" y="6400800"/>
            <a:ext cx="6059160" cy="456120"/>
          </a:xfrm>
          <a:prstGeom prst="rect">
            <a:avLst/>
          </a:prstGeom>
          <a:noFill/>
          <a:ln w="9360">
            <a:noFill/>
          </a:ln>
        </p:spPr>
        <p:style>
          <a:lnRef idx="0"/>
          <a:fillRef idx="0"/>
          <a:effectRef idx="0"/>
          <a:fontRef idx="minor"/>
        </p:style>
        <p:txBody>
          <a:bodyPr wrap="none" lIns="90000" rIns="90000" tIns="45000" bIns="45000">
            <a:spAutoFit/>
          </a:bodyPr>
          <a:p>
            <a:pPr>
              <a:lnSpc>
                <a:spcPct val="100000"/>
              </a:lnSpc>
              <a:spcBef>
                <a:spcPts val="479"/>
              </a:spcBef>
            </a:pPr>
            <a:r>
              <a:rPr b="1" lang="es-ES_tradnl" sz="2400" spc="-1" strike="noStrike">
                <a:solidFill>
                  <a:srgbClr val="ffffff"/>
                </a:solidFill>
                <a:latin typeface="Arial"/>
              </a:rPr>
              <a:t>Departament d’Organització d’Empreses</a:t>
            </a:r>
            <a:endParaRPr b="0" lang="es-ES" sz="2400" spc="-1" strike="noStrike">
              <a:latin typeface="Arial"/>
            </a:endParaRPr>
          </a:p>
        </p:txBody>
      </p:sp>
      <p:pic>
        <p:nvPicPr>
          <p:cNvPr id="11" name="" descr=""/>
          <p:cNvPicPr/>
          <p:nvPr/>
        </p:nvPicPr>
        <p:blipFill>
          <a:blip r:embed="rId3"/>
          <a:stretch/>
        </p:blipFill>
        <p:spPr>
          <a:xfrm>
            <a:off x="7835760" y="6375240"/>
            <a:ext cx="1143000" cy="431640"/>
          </a:xfrm>
          <a:prstGeom prst="rect">
            <a:avLst/>
          </a:prstGeom>
          <a:ln>
            <a:noFill/>
          </a:ln>
        </p:spPr>
      </p:pic>
      <p:sp>
        <p:nvSpPr>
          <p:cNvPr id="12"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2400" spc="-1" strike="noStrike">
                <a:solidFill>
                  <a:srgbClr val="4f7dae"/>
                </a:solidFill>
                <a:latin typeface="Arial"/>
              </a:rPr>
              <a:t>Pulse para editar el formato de texto del esquema</a:t>
            </a:r>
            <a:endParaRPr b="1" lang="en-US" sz="2400" spc="-1" strike="noStrike">
              <a:solidFill>
                <a:srgbClr val="4f7dae"/>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Tercer nivel del esquema</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Cuarto nivel del esquema</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Quinto nivel del esquema</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Sexto nivel del esquema</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Séptimo nivel del esquema</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CustomShape 1"/>
          <p:cNvSpPr/>
          <p:nvPr/>
        </p:nvSpPr>
        <p:spPr>
          <a:xfrm>
            <a:off x="0" y="0"/>
            <a:ext cx="9143640" cy="609120"/>
          </a:xfrm>
          <a:prstGeom prst="rect">
            <a:avLst/>
          </a:prstGeom>
          <a:solidFill>
            <a:srgbClr val="4f7dae"/>
          </a:solidFill>
          <a:ln w="9360">
            <a:noFill/>
          </a:ln>
        </p:spPr>
        <p:style>
          <a:lnRef idx="0"/>
          <a:fillRef idx="0"/>
          <a:effectRef idx="0"/>
          <a:fontRef idx="minor"/>
        </p:style>
      </p:sp>
      <p:sp>
        <p:nvSpPr>
          <p:cNvPr id="50" name="Line 2"/>
          <p:cNvSpPr/>
          <p:nvPr/>
        </p:nvSpPr>
        <p:spPr>
          <a:xfrm>
            <a:off x="0" y="6476760"/>
            <a:ext cx="9144000" cy="0"/>
          </a:xfrm>
          <a:prstGeom prst="line">
            <a:avLst/>
          </a:prstGeom>
          <a:ln w="38160">
            <a:solidFill>
              <a:srgbClr val="4f7dae"/>
            </a:solidFill>
            <a:round/>
          </a:ln>
        </p:spPr>
        <p:style>
          <a:lnRef idx="0"/>
          <a:fillRef idx="0"/>
          <a:effectRef idx="0"/>
          <a:fontRef idx="minor"/>
        </p:style>
      </p:sp>
      <p:sp>
        <p:nvSpPr>
          <p:cNvPr id="51" name="CustomShape 3"/>
          <p:cNvSpPr/>
          <p:nvPr/>
        </p:nvSpPr>
        <p:spPr>
          <a:xfrm>
            <a:off x="7524720" y="6553080"/>
            <a:ext cx="1085400" cy="228240"/>
          </a:xfrm>
          <a:prstGeom prst="rect">
            <a:avLst/>
          </a:prstGeom>
          <a:noFill/>
          <a:ln w="9360">
            <a:noFill/>
          </a:ln>
        </p:spPr>
        <p:style>
          <a:lnRef idx="0"/>
          <a:fillRef idx="0"/>
          <a:effectRef idx="0"/>
          <a:fontRef idx="minor"/>
        </p:style>
        <p:txBody>
          <a:bodyPr lIns="90000" rIns="90000" tIns="45000" bIns="45000">
            <a:noAutofit/>
          </a:bodyPr>
          <a:p>
            <a:pPr algn="r">
              <a:lnSpc>
                <a:spcPct val="100000"/>
              </a:lnSpc>
            </a:pPr>
            <a:r>
              <a:rPr b="1" lang="es-ES_tradnl" sz="1400" spc="-1" strike="noStrike">
                <a:solidFill>
                  <a:srgbClr val="4f7dae"/>
                </a:solidFill>
                <a:latin typeface="Times New Roman"/>
              </a:rPr>
              <a:t>PROD </a:t>
            </a:r>
            <a:fld id="{3627C538-610F-476E-924E-DFBC28B6CA54}" type="slidenum">
              <a:rPr b="1" lang="es-ES_tradnl" sz="1400" spc="-1" strike="noStrike">
                <a:solidFill>
                  <a:srgbClr val="4f7dae"/>
                </a:solidFill>
                <a:latin typeface="Times New Roman"/>
              </a:rPr>
              <a:t>&lt;número&gt;</a:t>
            </a:fld>
            <a:endParaRPr b="0" lang="es-ES" sz="1400" spc="-1" strike="noStrike">
              <a:latin typeface="Arial"/>
            </a:endParaRPr>
          </a:p>
        </p:txBody>
      </p:sp>
      <p:sp>
        <p:nvSpPr>
          <p:cNvPr id="52" name="CustomShape 4"/>
          <p:cNvSpPr/>
          <p:nvPr/>
        </p:nvSpPr>
        <p:spPr>
          <a:xfrm>
            <a:off x="685800" y="6553080"/>
            <a:ext cx="4266720" cy="228240"/>
          </a:xfrm>
          <a:prstGeom prst="rect">
            <a:avLst/>
          </a:prstGeom>
          <a:noFill/>
          <a:ln w="9360">
            <a:noFill/>
          </a:ln>
        </p:spPr>
        <p:style>
          <a:lnRef idx="0"/>
          <a:fillRef idx="0"/>
          <a:effectRef idx="0"/>
          <a:fontRef idx="minor"/>
        </p:style>
        <p:txBody>
          <a:bodyPr lIns="90000" rIns="90000" tIns="45000" bIns="45000">
            <a:noAutofit/>
          </a:bodyPr>
          <a:p>
            <a:pPr>
              <a:lnSpc>
                <a:spcPct val="100000"/>
              </a:lnSpc>
            </a:pPr>
            <a:r>
              <a:rPr b="1" lang="es-ES_tradnl" sz="1400" spc="-1" strike="noStrike">
                <a:solidFill>
                  <a:srgbClr val="4f7dae"/>
                </a:solidFill>
                <a:latin typeface="Times New Roman"/>
              </a:rPr>
              <a:t>Empresa y Entorno Económico</a:t>
            </a:r>
            <a:endParaRPr b="0" lang="es-ES" sz="1400" spc="-1" strike="noStrike">
              <a:latin typeface="Arial"/>
            </a:endParaRPr>
          </a:p>
        </p:txBody>
      </p:sp>
      <p:sp>
        <p:nvSpPr>
          <p:cNvPr id="53" name="PlaceHolder 5"/>
          <p:cNvSpPr>
            <a:spLocks noGrp="1"/>
          </p:cNvSpPr>
          <p:nvPr>
            <p:ph type="title"/>
          </p:nvPr>
        </p:nvSpPr>
        <p:spPr>
          <a:xfrm>
            <a:off x="685800" y="0"/>
            <a:ext cx="7772040" cy="609120"/>
          </a:xfrm>
          <a:prstGeom prst="rect">
            <a:avLst/>
          </a:prstGeom>
        </p:spPr>
        <p:txBody>
          <a:bodyPr anchor="ctr">
            <a:noAutofit/>
          </a:bodyPr>
          <a:p>
            <a:pPr>
              <a:lnSpc>
                <a:spcPct val="100000"/>
              </a:lnSpc>
            </a:pPr>
            <a:r>
              <a:rPr b="0" lang="ca-ES" sz="2800" spc="-1" strike="noStrike">
                <a:solidFill>
                  <a:srgbClr val="ffffff"/>
                </a:solidFill>
                <a:latin typeface="Arial"/>
              </a:rPr>
              <a:t>F</a:t>
            </a:r>
            <a:r>
              <a:rPr b="0" lang="ca-ES" sz="2800" spc="-1" strike="noStrike">
                <a:solidFill>
                  <a:srgbClr val="ffffff"/>
                </a:solidFill>
                <a:latin typeface="Arial"/>
              </a:rPr>
              <a:t>e</a:t>
            </a:r>
            <a:r>
              <a:rPr b="0" lang="ca-ES" sz="2800" spc="-1" strike="noStrike">
                <a:solidFill>
                  <a:srgbClr val="ffffff"/>
                </a:solidFill>
                <a:latin typeface="Arial"/>
              </a:rPr>
              <a:t>u</a:t>
            </a:r>
            <a:r>
              <a:rPr b="0" lang="ca-ES" sz="2800" spc="-1" strike="noStrike">
                <a:solidFill>
                  <a:srgbClr val="ffffff"/>
                </a:solidFill>
                <a:latin typeface="Arial"/>
              </a:rPr>
              <a:t> </a:t>
            </a:r>
            <a:r>
              <a:rPr b="0" lang="ca-ES" sz="2800" spc="-1" strike="noStrike">
                <a:solidFill>
                  <a:srgbClr val="ffffff"/>
                </a:solidFill>
                <a:latin typeface="Arial"/>
              </a:rPr>
              <a:t>c</a:t>
            </a:r>
            <a:r>
              <a:rPr b="0" lang="ca-ES" sz="2800" spc="-1" strike="noStrike">
                <a:solidFill>
                  <a:srgbClr val="ffffff"/>
                </a:solidFill>
                <a:latin typeface="Arial"/>
              </a:rPr>
              <a:t>l</a:t>
            </a:r>
            <a:r>
              <a:rPr b="0" lang="ca-ES" sz="2800" spc="-1" strike="noStrike">
                <a:solidFill>
                  <a:srgbClr val="ffffff"/>
                </a:solidFill>
                <a:latin typeface="Arial"/>
              </a:rPr>
              <a:t>i</a:t>
            </a:r>
            <a:r>
              <a:rPr b="0" lang="ca-ES" sz="2800" spc="-1" strike="noStrike">
                <a:solidFill>
                  <a:srgbClr val="ffffff"/>
                </a:solidFill>
                <a:latin typeface="Arial"/>
              </a:rPr>
              <a:t>c</a:t>
            </a:r>
            <a:r>
              <a:rPr b="0" lang="ca-ES" sz="2800" spc="-1" strike="noStrike">
                <a:solidFill>
                  <a:srgbClr val="ffffff"/>
                </a:solidFill>
                <a:latin typeface="Arial"/>
              </a:rPr>
              <a:t> </a:t>
            </a:r>
            <a:r>
              <a:rPr b="0" lang="ca-ES" sz="2800" spc="-1" strike="noStrike">
                <a:solidFill>
                  <a:srgbClr val="ffffff"/>
                </a:solidFill>
                <a:latin typeface="Arial"/>
              </a:rPr>
              <a:t>a</a:t>
            </a:r>
            <a:r>
              <a:rPr b="0" lang="ca-ES" sz="2800" spc="-1" strike="noStrike">
                <a:solidFill>
                  <a:srgbClr val="ffffff"/>
                </a:solidFill>
                <a:latin typeface="Arial"/>
              </a:rPr>
              <a:t>q</a:t>
            </a:r>
            <a:r>
              <a:rPr b="0" lang="ca-ES" sz="2800" spc="-1" strike="noStrike">
                <a:solidFill>
                  <a:srgbClr val="ffffff"/>
                </a:solidFill>
                <a:latin typeface="Arial"/>
              </a:rPr>
              <a:t>u</a:t>
            </a:r>
            <a:r>
              <a:rPr b="0" lang="ca-ES" sz="2800" spc="-1" strike="noStrike">
                <a:solidFill>
                  <a:srgbClr val="ffffff"/>
                </a:solidFill>
                <a:latin typeface="Arial"/>
              </a:rPr>
              <a:t>í </a:t>
            </a:r>
            <a:r>
              <a:rPr b="0" lang="ca-ES" sz="2800" spc="-1" strike="noStrike">
                <a:solidFill>
                  <a:srgbClr val="ffffff"/>
                </a:solidFill>
                <a:latin typeface="Arial"/>
              </a:rPr>
              <a:t>p</a:t>
            </a:r>
            <a:r>
              <a:rPr b="0" lang="ca-ES" sz="2800" spc="-1" strike="noStrike">
                <a:solidFill>
                  <a:srgbClr val="ffffff"/>
                </a:solidFill>
                <a:latin typeface="Arial"/>
              </a:rPr>
              <a:t>e</a:t>
            </a:r>
            <a:r>
              <a:rPr b="0" lang="ca-ES" sz="2800" spc="-1" strike="noStrike">
                <a:solidFill>
                  <a:srgbClr val="ffffff"/>
                </a:solidFill>
                <a:latin typeface="Arial"/>
              </a:rPr>
              <a:t>r </a:t>
            </a:r>
            <a:r>
              <a:rPr b="0" lang="ca-ES" sz="2800" spc="-1" strike="noStrike">
                <a:solidFill>
                  <a:srgbClr val="ffffff"/>
                </a:solidFill>
                <a:latin typeface="Arial"/>
              </a:rPr>
              <a:t>e</a:t>
            </a:r>
            <a:r>
              <a:rPr b="0" lang="ca-ES" sz="2800" spc="-1" strike="noStrike">
                <a:solidFill>
                  <a:srgbClr val="ffffff"/>
                </a:solidFill>
                <a:latin typeface="Arial"/>
              </a:rPr>
              <a:t>d</a:t>
            </a:r>
            <a:r>
              <a:rPr b="0" lang="ca-ES" sz="2800" spc="-1" strike="noStrike">
                <a:solidFill>
                  <a:srgbClr val="ffffff"/>
                </a:solidFill>
                <a:latin typeface="Arial"/>
              </a:rPr>
              <a:t>i</a:t>
            </a:r>
            <a:r>
              <a:rPr b="0" lang="ca-ES" sz="2800" spc="-1" strike="noStrike">
                <a:solidFill>
                  <a:srgbClr val="ffffff"/>
                </a:solidFill>
                <a:latin typeface="Arial"/>
              </a:rPr>
              <a:t>t</a:t>
            </a:r>
            <a:r>
              <a:rPr b="0" lang="ca-ES" sz="2800" spc="-1" strike="noStrike">
                <a:solidFill>
                  <a:srgbClr val="ffffff"/>
                </a:solidFill>
                <a:latin typeface="Arial"/>
              </a:rPr>
              <a:t>a</a:t>
            </a:r>
            <a:r>
              <a:rPr b="0" lang="ca-ES" sz="2800" spc="-1" strike="noStrike">
                <a:solidFill>
                  <a:srgbClr val="ffffff"/>
                </a:solidFill>
                <a:latin typeface="Arial"/>
              </a:rPr>
              <a:t>r </a:t>
            </a:r>
            <a:r>
              <a:rPr b="0" lang="ca-ES" sz="2800" spc="-1" strike="noStrike">
                <a:solidFill>
                  <a:srgbClr val="ffffff"/>
                </a:solidFill>
                <a:latin typeface="Arial"/>
              </a:rPr>
              <a:t>l</a:t>
            </a:r>
            <a:r>
              <a:rPr b="0" lang="ca-ES" sz="2800" spc="-1" strike="noStrike">
                <a:solidFill>
                  <a:srgbClr val="ffffff"/>
                </a:solidFill>
                <a:latin typeface="Arial"/>
              </a:rPr>
              <a:t>'</a:t>
            </a:r>
            <a:r>
              <a:rPr b="0" lang="ca-ES" sz="2800" spc="-1" strike="noStrike">
                <a:solidFill>
                  <a:srgbClr val="ffffff"/>
                </a:solidFill>
                <a:latin typeface="Arial"/>
              </a:rPr>
              <a:t>e</a:t>
            </a:r>
            <a:r>
              <a:rPr b="0" lang="ca-ES" sz="2800" spc="-1" strike="noStrike">
                <a:solidFill>
                  <a:srgbClr val="ffffff"/>
                </a:solidFill>
                <a:latin typeface="Arial"/>
              </a:rPr>
              <a:t>s</a:t>
            </a:r>
            <a:r>
              <a:rPr b="0" lang="ca-ES" sz="2800" spc="-1" strike="noStrike">
                <a:solidFill>
                  <a:srgbClr val="ffffff"/>
                </a:solidFill>
                <a:latin typeface="Arial"/>
              </a:rPr>
              <a:t>t</a:t>
            </a:r>
            <a:r>
              <a:rPr b="0" lang="ca-ES" sz="2800" spc="-1" strike="noStrike">
                <a:solidFill>
                  <a:srgbClr val="ffffff"/>
                </a:solidFill>
                <a:latin typeface="Arial"/>
              </a:rPr>
              <a:t>i</a:t>
            </a:r>
            <a:r>
              <a:rPr b="0" lang="ca-ES" sz="2800" spc="-1" strike="noStrike">
                <a:solidFill>
                  <a:srgbClr val="ffffff"/>
                </a:solidFill>
                <a:latin typeface="Arial"/>
              </a:rPr>
              <a:t>l</a:t>
            </a:r>
            <a:endParaRPr b="0" lang="en-US" sz="2800" spc="-1" strike="noStrike">
              <a:solidFill>
                <a:srgbClr val="ffffff"/>
              </a:solidFill>
              <a:latin typeface="Arial"/>
            </a:endParaRPr>
          </a:p>
        </p:txBody>
      </p:sp>
      <p:sp>
        <p:nvSpPr>
          <p:cNvPr id="54" name="PlaceHolder 6"/>
          <p:cNvSpPr>
            <a:spLocks noGrp="1"/>
          </p:cNvSpPr>
          <p:nvPr>
            <p:ph type="body"/>
          </p:nvPr>
        </p:nvSpPr>
        <p:spPr>
          <a:xfrm>
            <a:off x="685800" y="990720"/>
            <a:ext cx="7772040" cy="5181120"/>
          </a:xfrm>
          <a:prstGeom prst="rect">
            <a:avLst/>
          </a:prstGeom>
        </p:spPr>
        <p:txBody>
          <a:bodyPr>
            <a:noAutofit/>
          </a:bodyPr>
          <a:p>
            <a:pPr marL="189000" indent="-188640">
              <a:lnSpc>
                <a:spcPct val="90000"/>
              </a:lnSpc>
              <a:spcBef>
                <a:spcPts val="479"/>
              </a:spcBef>
              <a:buClr>
                <a:srgbClr val="ff9900"/>
              </a:buClr>
              <a:buFont typeface="Wingdings" charset="2"/>
              <a:buChar char=""/>
            </a:pPr>
            <a:r>
              <a:rPr b="1" lang="ca-ES" sz="2400" spc="-1" strike="noStrike">
                <a:solidFill>
                  <a:srgbClr val="4f7dae"/>
                </a:solidFill>
                <a:latin typeface="Arial"/>
              </a:rPr>
              <a:t>Feu clic aquí per editar els estils de text</a:t>
            </a:r>
            <a:endParaRPr b="1" lang="en-US" sz="2400" spc="-1" strike="noStrike">
              <a:solidFill>
                <a:srgbClr val="4f7dae"/>
              </a:solidFill>
              <a:latin typeface="Arial"/>
            </a:endParaRPr>
          </a:p>
          <a:p>
            <a:pPr lvl="1" marL="576360" indent="-196560">
              <a:lnSpc>
                <a:spcPct val="100000"/>
              </a:lnSpc>
              <a:spcBef>
                <a:spcPts val="400"/>
              </a:spcBef>
              <a:buClr>
                <a:srgbClr val="ff9900"/>
              </a:buClr>
              <a:buFont typeface="Symbol" charset="2"/>
              <a:buChar char=""/>
            </a:pPr>
            <a:r>
              <a:rPr b="0" lang="ca-ES" sz="2000" spc="-1" strike="noStrike">
                <a:solidFill>
                  <a:srgbClr val="000000"/>
                </a:solidFill>
                <a:latin typeface="Arial"/>
              </a:rPr>
              <a:t>Segon nivell</a:t>
            </a:r>
            <a:endParaRPr b="0" lang="en-US" sz="2000" spc="-1" strike="noStrike">
              <a:solidFill>
                <a:srgbClr val="000000"/>
              </a:solidFill>
              <a:latin typeface="Arial"/>
            </a:endParaRPr>
          </a:p>
          <a:p>
            <a:pPr lvl="2" marL="952560" indent="-185400">
              <a:lnSpc>
                <a:spcPct val="100000"/>
              </a:lnSpc>
              <a:spcBef>
                <a:spcPts val="360"/>
              </a:spcBef>
              <a:buClr>
                <a:srgbClr val="ff9900"/>
              </a:buClr>
              <a:buFont typeface="Symbol" charset="2"/>
              <a:buChar char=""/>
            </a:pPr>
            <a:r>
              <a:rPr b="0" lang="ca-ES" sz="1800" spc="-1" strike="noStrike">
                <a:solidFill>
                  <a:srgbClr val="000000"/>
                </a:solidFill>
                <a:latin typeface="Arial"/>
              </a:rPr>
              <a:t>Tercer nivell</a:t>
            </a:r>
            <a:endParaRPr b="0" lang="en-US" sz="1800" spc="-1" strike="noStrike">
              <a:solidFill>
                <a:srgbClr val="000000"/>
              </a:solidFill>
              <a:latin typeface="Arial"/>
            </a:endParaRPr>
          </a:p>
          <a:p>
            <a:pPr lvl="3" marL="1328760" indent="-185400">
              <a:lnSpc>
                <a:spcPct val="100000"/>
              </a:lnSpc>
              <a:spcBef>
                <a:spcPts val="320"/>
              </a:spcBef>
              <a:buClr>
                <a:srgbClr val="ff9900"/>
              </a:buClr>
              <a:buFont typeface="StarSymbol"/>
              <a:buChar char="-"/>
            </a:pPr>
            <a:r>
              <a:rPr b="0" lang="ca-ES" sz="1600" spc="-1" strike="noStrike">
                <a:solidFill>
                  <a:srgbClr val="000000"/>
                </a:solidFill>
                <a:latin typeface="Arial"/>
              </a:rPr>
              <a:t>Quart nivell</a:t>
            </a:r>
            <a:endParaRPr b="0" lang="en-US" sz="1600" spc="-1" strike="noStrike">
              <a:solidFill>
                <a:srgbClr val="000000"/>
              </a:solidFill>
              <a:latin typeface="Arial"/>
            </a:endParaRPr>
          </a:p>
          <a:p>
            <a:pPr lvl="4" marL="1716120" indent="-196560">
              <a:lnSpc>
                <a:spcPct val="100000"/>
              </a:lnSpc>
              <a:spcBef>
                <a:spcPts val="320"/>
              </a:spcBef>
              <a:buClr>
                <a:srgbClr val="ff9900"/>
              </a:buClr>
              <a:buFont typeface="StarSymbol"/>
              <a:buChar char="»"/>
            </a:pPr>
            <a:r>
              <a:rPr b="0" lang="ca-ES" sz="1600" spc="-1" strike="noStrike">
                <a:solidFill>
                  <a:srgbClr val="000000"/>
                </a:solidFill>
                <a:latin typeface="Arial"/>
              </a:rPr>
              <a:t>Cinquè nivell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0" y="0"/>
            <a:ext cx="9143640" cy="609120"/>
          </a:xfrm>
          <a:prstGeom prst="rect">
            <a:avLst/>
          </a:prstGeom>
          <a:solidFill>
            <a:srgbClr val="4f7dae"/>
          </a:solidFill>
          <a:ln w="9360">
            <a:noFill/>
          </a:ln>
        </p:spPr>
        <p:style>
          <a:lnRef idx="0"/>
          <a:fillRef idx="0"/>
          <a:effectRef idx="0"/>
          <a:fontRef idx="minor"/>
        </p:style>
      </p:sp>
      <p:sp>
        <p:nvSpPr>
          <p:cNvPr id="92" name="Line 2"/>
          <p:cNvSpPr/>
          <p:nvPr/>
        </p:nvSpPr>
        <p:spPr>
          <a:xfrm>
            <a:off x="0" y="6476760"/>
            <a:ext cx="9144000" cy="0"/>
          </a:xfrm>
          <a:prstGeom prst="line">
            <a:avLst/>
          </a:prstGeom>
          <a:ln w="38160">
            <a:solidFill>
              <a:srgbClr val="4f7dae"/>
            </a:solidFill>
            <a:round/>
          </a:ln>
        </p:spPr>
        <p:style>
          <a:lnRef idx="0"/>
          <a:fillRef idx="0"/>
          <a:effectRef idx="0"/>
          <a:fontRef idx="minor"/>
        </p:style>
      </p:sp>
      <p:sp>
        <p:nvSpPr>
          <p:cNvPr id="93" name="CustomShape 3"/>
          <p:cNvSpPr/>
          <p:nvPr/>
        </p:nvSpPr>
        <p:spPr>
          <a:xfrm>
            <a:off x="7524720" y="6553080"/>
            <a:ext cx="1085400" cy="228240"/>
          </a:xfrm>
          <a:prstGeom prst="rect">
            <a:avLst/>
          </a:prstGeom>
          <a:noFill/>
          <a:ln w="9360">
            <a:noFill/>
          </a:ln>
        </p:spPr>
        <p:style>
          <a:lnRef idx="0"/>
          <a:fillRef idx="0"/>
          <a:effectRef idx="0"/>
          <a:fontRef idx="minor"/>
        </p:style>
        <p:txBody>
          <a:bodyPr lIns="90000" rIns="90000" tIns="45000" bIns="45000">
            <a:noAutofit/>
          </a:bodyPr>
          <a:p>
            <a:pPr algn="r">
              <a:lnSpc>
                <a:spcPct val="100000"/>
              </a:lnSpc>
            </a:pPr>
            <a:r>
              <a:rPr b="1" lang="es-ES_tradnl" sz="1400" spc="-1" strike="noStrike">
                <a:solidFill>
                  <a:srgbClr val="4f7dae"/>
                </a:solidFill>
                <a:latin typeface="Times New Roman"/>
              </a:rPr>
              <a:t>PROD </a:t>
            </a:r>
            <a:fld id="{E19812E3-6E7B-49C6-B641-9A4F028A2B48}" type="slidenum">
              <a:rPr b="1" lang="es-ES_tradnl" sz="1400" spc="-1" strike="noStrike">
                <a:solidFill>
                  <a:srgbClr val="4f7dae"/>
                </a:solidFill>
                <a:latin typeface="Times New Roman"/>
              </a:rPr>
              <a:t>&lt;número&gt;</a:t>
            </a:fld>
            <a:endParaRPr b="0" lang="es-ES" sz="1400" spc="-1" strike="noStrike">
              <a:latin typeface="Arial"/>
            </a:endParaRPr>
          </a:p>
        </p:txBody>
      </p:sp>
      <p:sp>
        <p:nvSpPr>
          <p:cNvPr id="94" name="CustomShape 4"/>
          <p:cNvSpPr/>
          <p:nvPr/>
        </p:nvSpPr>
        <p:spPr>
          <a:xfrm>
            <a:off x="685800" y="6553080"/>
            <a:ext cx="4266720" cy="228240"/>
          </a:xfrm>
          <a:prstGeom prst="rect">
            <a:avLst/>
          </a:prstGeom>
          <a:noFill/>
          <a:ln w="9360">
            <a:noFill/>
          </a:ln>
        </p:spPr>
        <p:style>
          <a:lnRef idx="0"/>
          <a:fillRef idx="0"/>
          <a:effectRef idx="0"/>
          <a:fontRef idx="minor"/>
        </p:style>
        <p:txBody>
          <a:bodyPr lIns="90000" rIns="90000" tIns="45000" bIns="45000">
            <a:noAutofit/>
          </a:bodyPr>
          <a:p>
            <a:pPr>
              <a:lnSpc>
                <a:spcPct val="100000"/>
              </a:lnSpc>
            </a:pPr>
            <a:r>
              <a:rPr b="1" lang="es-ES_tradnl" sz="1400" spc="-1" strike="noStrike">
                <a:solidFill>
                  <a:srgbClr val="4f7dae"/>
                </a:solidFill>
                <a:latin typeface="Times New Roman"/>
              </a:rPr>
              <a:t>Empresa y Entorno Económico</a:t>
            </a:r>
            <a:endParaRPr b="0" lang="es-ES" sz="1400" spc="-1" strike="noStrike">
              <a:latin typeface="Arial"/>
            </a:endParaRPr>
          </a:p>
        </p:txBody>
      </p:sp>
      <p:sp>
        <p:nvSpPr>
          <p:cNvPr id="95" name="PlaceHolder 5"/>
          <p:cNvSpPr>
            <a:spLocks noGrp="1"/>
          </p:cNvSpPr>
          <p:nvPr>
            <p:ph type="title"/>
          </p:nvPr>
        </p:nvSpPr>
        <p:spPr>
          <a:xfrm>
            <a:off x="685800" y="0"/>
            <a:ext cx="7772040" cy="609120"/>
          </a:xfrm>
          <a:prstGeom prst="rect">
            <a:avLst/>
          </a:prstGeom>
        </p:spPr>
        <p:txBody>
          <a:bodyPr anchor="ctr">
            <a:noAutofit/>
          </a:bodyPr>
          <a:p>
            <a:pPr>
              <a:lnSpc>
                <a:spcPct val="100000"/>
              </a:lnSpc>
            </a:pPr>
            <a:r>
              <a:rPr b="0" lang="ca-ES" sz="2800" spc="-1" strike="noStrike">
                <a:solidFill>
                  <a:srgbClr val="ffffff"/>
                </a:solidFill>
                <a:latin typeface="Arial"/>
              </a:rPr>
              <a:t>F</a:t>
            </a:r>
            <a:r>
              <a:rPr b="0" lang="ca-ES" sz="2800" spc="-1" strike="noStrike">
                <a:solidFill>
                  <a:srgbClr val="ffffff"/>
                </a:solidFill>
                <a:latin typeface="Arial"/>
              </a:rPr>
              <a:t>e</a:t>
            </a:r>
            <a:r>
              <a:rPr b="0" lang="ca-ES" sz="2800" spc="-1" strike="noStrike">
                <a:solidFill>
                  <a:srgbClr val="ffffff"/>
                </a:solidFill>
                <a:latin typeface="Arial"/>
              </a:rPr>
              <a:t>u </a:t>
            </a:r>
            <a:r>
              <a:rPr b="0" lang="ca-ES" sz="2800" spc="-1" strike="noStrike">
                <a:solidFill>
                  <a:srgbClr val="ffffff"/>
                </a:solidFill>
                <a:latin typeface="Arial"/>
              </a:rPr>
              <a:t>cl</a:t>
            </a:r>
            <a:r>
              <a:rPr b="0" lang="ca-ES" sz="2800" spc="-1" strike="noStrike">
                <a:solidFill>
                  <a:srgbClr val="ffffff"/>
                </a:solidFill>
                <a:latin typeface="Arial"/>
              </a:rPr>
              <a:t>ic </a:t>
            </a:r>
            <a:r>
              <a:rPr b="0" lang="ca-ES" sz="2800" spc="-1" strike="noStrike">
                <a:solidFill>
                  <a:srgbClr val="ffffff"/>
                </a:solidFill>
                <a:latin typeface="Arial"/>
              </a:rPr>
              <a:t>a</a:t>
            </a:r>
            <a:r>
              <a:rPr b="0" lang="ca-ES" sz="2800" spc="-1" strike="noStrike">
                <a:solidFill>
                  <a:srgbClr val="ffffff"/>
                </a:solidFill>
                <a:latin typeface="Arial"/>
              </a:rPr>
              <a:t>q</a:t>
            </a:r>
            <a:r>
              <a:rPr b="0" lang="ca-ES" sz="2800" spc="-1" strike="noStrike">
                <a:solidFill>
                  <a:srgbClr val="ffffff"/>
                </a:solidFill>
                <a:latin typeface="Arial"/>
              </a:rPr>
              <a:t>u</a:t>
            </a:r>
            <a:r>
              <a:rPr b="0" lang="ca-ES" sz="2800" spc="-1" strike="noStrike">
                <a:solidFill>
                  <a:srgbClr val="ffffff"/>
                </a:solidFill>
                <a:latin typeface="Arial"/>
              </a:rPr>
              <a:t>í </a:t>
            </a:r>
            <a:r>
              <a:rPr b="0" lang="ca-ES" sz="2800" spc="-1" strike="noStrike">
                <a:solidFill>
                  <a:srgbClr val="ffffff"/>
                </a:solidFill>
                <a:latin typeface="Arial"/>
              </a:rPr>
              <a:t>p</a:t>
            </a:r>
            <a:r>
              <a:rPr b="0" lang="ca-ES" sz="2800" spc="-1" strike="noStrike">
                <a:solidFill>
                  <a:srgbClr val="ffffff"/>
                </a:solidFill>
                <a:latin typeface="Arial"/>
              </a:rPr>
              <a:t>e</a:t>
            </a:r>
            <a:r>
              <a:rPr b="0" lang="ca-ES" sz="2800" spc="-1" strike="noStrike">
                <a:solidFill>
                  <a:srgbClr val="ffffff"/>
                </a:solidFill>
                <a:latin typeface="Arial"/>
              </a:rPr>
              <a:t>r </a:t>
            </a:r>
            <a:r>
              <a:rPr b="0" lang="ca-ES" sz="2800" spc="-1" strike="noStrike">
                <a:solidFill>
                  <a:srgbClr val="ffffff"/>
                </a:solidFill>
                <a:latin typeface="Arial"/>
              </a:rPr>
              <a:t>e</a:t>
            </a:r>
            <a:r>
              <a:rPr b="0" lang="ca-ES" sz="2800" spc="-1" strike="noStrike">
                <a:solidFill>
                  <a:srgbClr val="ffffff"/>
                </a:solidFill>
                <a:latin typeface="Arial"/>
              </a:rPr>
              <a:t>di</a:t>
            </a:r>
            <a:r>
              <a:rPr b="0" lang="ca-ES" sz="2800" spc="-1" strike="noStrike">
                <a:solidFill>
                  <a:srgbClr val="ffffff"/>
                </a:solidFill>
                <a:latin typeface="Arial"/>
              </a:rPr>
              <a:t>t</a:t>
            </a:r>
            <a:r>
              <a:rPr b="0" lang="ca-ES" sz="2800" spc="-1" strike="noStrike">
                <a:solidFill>
                  <a:srgbClr val="ffffff"/>
                </a:solidFill>
                <a:latin typeface="Arial"/>
              </a:rPr>
              <a:t>a</a:t>
            </a:r>
            <a:r>
              <a:rPr b="0" lang="ca-ES" sz="2800" spc="-1" strike="noStrike">
                <a:solidFill>
                  <a:srgbClr val="ffffff"/>
                </a:solidFill>
                <a:latin typeface="Arial"/>
              </a:rPr>
              <a:t>r </a:t>
            </a:r>
            <a:r>
              <a:rPr b="0" lang="ca-ES" sz="2800" spc="-1" strike="noStrike">
                <a:solidFill>
                  <a:srgbClr val="ffffff"/>
                </a:solidFill>
                <a:latin typeface="Arial"/>
              </a:rPr>
              <a:t>l'</a:t>
            </a:r>
            <a:r>
              <a:rPr b="0" lang="ca-ES" sz="2800" spc="-1" strike="noStrike">
                <a:solidFill>
                  <a:srgbClr val="ffffff"/>
                </a:solidFill>
                <a:latin typeface="Arial"/>
              </a:rPr>
              <a:t>e</a:t>
            </a:r>
            <a:r>
              <a:rPr b="0" lang="ca-ES" sz="2800" spc="-1" strike="noStrike">
                <a:solidFill>
                  <a:srgbClr val="ffffff"/>
                </a:solidFill>
                <a:latin typeface="Arial"/>
              </a:rPr>
              <a:t>st</a:t>
            </a:r>
            <a:r>
              <a:rPr b="0" lang="ca-ES" sz="2800" spc="-1" strike="noStrike">
                <a:solidFill>
                  <a:srgbClr val="ffffff"/>
                </a:solidFill>
                <a:latin typeface="Arial"/>
              </a:rPr>
              <a:t>il</a:t>
            </a:r>
            <a:endParaRPr b="0" lang="en-US" sz="2800" spc="-1" strike="noStrike">
              <a:solidFill>
                <a:srgbClr val="ffffff"/>
              </a:solidFill>
              <a:latin typeface="Arial"/>
            </a:endParaRPr>
          </a:p>
        </p:txBody>
      </p:sp>
      <p:sp>
        <p:nvSpPr>
          <p:cNvPr id="96" name="PlaceHolder 6"/>
          <p:cNvSpPr>
            <a:spLocks noGrp="1"/>
          </p:cNvSpPr>
          <p:nvPr>
            <p:ph type="body"/>
          </p:nvPr>
        </p:nvSpPr>
        <p:spPr>
          <a:xfrm>
            <a:off x="685800" y="990720"/>
            <a:ext cx="7772040" cy="518112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1" lang="en-US" sz="2000" spc="-1" strike="noStrike">
                <a:solidFill>
                  <a:srgbClr val="4f7dae"/>
                </a:solidFill>
                <a:latin typeface="Arial"/>
              </a:rPr>
              <a:t>Pulse para editar el formato de texto del esquema</a:t>
            </a:r>
            <a:endParaRPr b="1" lang="en-US" sz="2000" spc="-1" strike="noStrike">
              <a:solidFill>
                <a:srgbClr val="4f7dae"/>
              </a:solidFill>
              <a:latin typeface="Arial"/>
            </a:endParaRPr>
          </a:p>
          <a:p>
            <a:pPr lvl="1" marL="864000" indent="-324000" algn="ctr">
              <a:spcBef>
                <a:spcPts val="1134"/>
              </a:spcBef>
              <a:buClr>
                <a:srgbClr val="000000"/>
              </a:buClr>
              <a:buSzPct val="75000"/>
              <a:buFont typeface="Symbol" charset="2"/>
              <a:buChar char=""/>
            </a:pPr>
            <a:r>
              <a:rPr b="0" lang="en-US" sz="2000" spc="-1" strike="noStrike">
                <a:solidFill>
                  <a:srgbClr val="000000"/>
                </a:solidFill>
                <a:latin typeface="Arial"/>
              </a:rPr>
              <a:t>Segundo nivel del esquema</a:t>
            </a:r>
            <a:endParaRPr b="0" lang="en-US" sz="20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2000" spc="-1" strike="noStrike">
                <a:solidFill>
                  <a:srgbClr val="000000"/>
                </a:solidFill>
                <a:latin typeface="Arial"/>
              </a:rPr>
              <a:t>Tercer nivel del esquema</a:t>
            </a:r>
            <a:endParaRPr b="0" lang="en-US" sz="20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2000" spc="-1" strike="noStrike">
                <a:solidFill>
                  <a:srgbClr val="000000"/>
                </a:solidFill>
                <a:latin typeface="Arial"/>
              </a:rPr>
              <a:t>Cuarto nivel del esquema</a:t>
            </a:r>
            <a:endParaRPr b="0" lang="en-US" sz="20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2000" spc="-1" strike="noStrike">
                <a:solidFill>
                  <a:srgbClr val="000000"/>
                </a:solidFill>
                <a:latin typeface="Arial"/>
              </a:rPr>
              <a:t>Quinto nivel del esquema</a:t>
            </a:r>
            <a:endParaRPr b="0" lang="en-US" sz="20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2000" spc="-1" strike="noStrike">
                <a:solidFill>
                  <a:srgbClr val="000000"/>
                </a:solidFill>
                <a:latin typeface="Arial"/>
              </a:rPr>
              <a:t>Sexto nivel del esquema</a:t>
            </a:r>
            <a:endParaRPr b="0" lang="en-US" sz="20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2000" spc="-1" strike="noStrike">
                <a:solidFill>
                  <a:srgbClr val="000000"/>
                </a:solidFill>
                <a:latin typeface="Arial"/>
              </a:rPr>
              <a:t>Séptimo nivel del esquema</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Picture 8" descr="Produccion1"/>
          <p:cNvPicPr/>
          <p:nvPr/>
        </p:nvPicPr>
        <p:blipFill>
          <a:blip r:embed="rId1"/>
          <a:stretch/>
        </p:blipFill>
        <p:spPr>
          <a:xfrm>
            <a:off x="0" y="0"/>
            <a:ext cx="9142200" cy="6857640"/>
          </a:xfrm>
          <a:prstGeom prst="rect">
            <a:avLst/>
          </a:prstGeom>
          <a:ln>
            <a:noFill/>
          </a:ln>
        </p:spPr>
      </p:pic>
      <p:sp>
        <p:nvSpPr>
          <p:cNvPr id="140" name="TextShape 1"/>
          <p:cNvSpPr txBox="1"/>
          <p:nvPr/>
        </p:nvSpPr>
        <p:spPr>
          <a:xfrm>
            <a:off x="304920" y="2286000"/>
            <a:ext cx="8534160" cy="1142640"/>
          </a:xfrm>
          <a:prstGeom prst="rect">
            <a:avLst/>
          </a:prstGeom>
          <a:noFill/>
          <a:ln w="9360">
            <a:noFill/>
          </a:ln>
          <a:effectLst>
            <a:outerShdw dist="35638" dir="2700000">
              <a:srgbClr val="ffffff"/>
            </a:outerShdw>
          </a:effectLst>
        </p:spPr>
        <p:txBody>
          <a:bodyPr anchor="ctr">
            <a:noAutofit/>
          </a:bodyPr>
          <a:p>
            <a:pPr algn="ctr">
              <a:lnSpc>
                <a:spcPct val="100000"/>
              </a:lnSpc>
            </a:pPr>
            <a:r>
              <a:rPr b="1" lang="es-ES" sz="4400" spc="-1" strike="noStrike">
                <a:solidFill>
                  <a:srgbClr val="b20000"/>
                </a:solidFill>
                <a:latin typeface="Arial"/>
              </a:rPr>
              <a:t>Área de Operaciones</a:t>
            </a:r>
            <a:endParaRPr b="0" lang="en-US" sz="4400" spc="-1" strike="noStrike">
              <a:solidFill>
                <a:srgbClr val="ffffff"/>
              </a:solidFill>
              <a:latin typeface="Arial"/>
            </a:endParaRPr>
          </a:p>
        </p:txBody>
      </p:sp>
      <p:sp>
        <p:nvSpPr>
          <p:cNvPr id="141" name="TextShape 2"/>
          <p:cNvSpPr txBox="1"/>
          <p:nvPr/>
        </p:nvSpPr>
        <p:spPr>
          <a:xfrm>
            <a:off x="1447920" y="3657600"/>
            <a:ext cx="6400440" cy="556920"/>
          </a:xfrm>
          <a:prstGeom prst="rect">
            <a:avLst/>
          </a:prstGeom>
          <a:noFill/>
          <a:ln w="9360">
            <a:noFill/>
          </a:ln>
        </p:spPr>
        <p:txBody>
          <a:bodyPr>
            <a:noAutofit/>
          </a:bodyPr>
          <a:p>
            <a:pPr algn="ctr"/>
            <a:endParaRPr b="0" lang="es-ES" sz="3200" spc="-1" strike="noStrike">
              <a:latin typeface="Arial"/>
            </a:endParaRPr>
          </a:p>
        </p:txBody>
      </p:sp>
      <p:sp>
        <p:nvSpPr>
          <p:cNvPr id="142" name="CustomShape 3"/>
          <p:cNvSpPr/>
          <p:nvPr/>
        </p:nvSpPr>
        <p:spPr>
          <a:xfrm>
            <a:off x="107640" y="5765400"/>
            <a:ext cx="49683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ca-ES" sz="2000" spc="-1" strike="noStrike">
                <a:solidFill>
                  <a:srgbClr val="ffffff"/>
                </a:solidFill>
                <a:latin typeface="Arial"/>
              </a:rPr>
              <a:t>Departament  d’Organització d’Empreses</a:t>
            </a:r>
            <a:endParaRPr b="0" lang="es-ES" sz="2000" spc="-1" strike="noStrike">
              <a:latin typeface="Arial"/>
            </a:endParaRPr>
          </a:p>
        </p:txBody>
      </p:sp>
      <p:sp>
        <p:nvSpPr>
          <p:cNvPr id="143" name="CustomShape 4"/>
          <p:cNvSpPr/>
          <p:nvPr/>
        </p:nvSpPr>
        <p:spPr>
          <a:xfrm>
            <a:off x="107640" y="6195600"/>
            <a:ext cx="43923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ca-ES" sz="2000" spc="-1" strike="noStrike">
                <a:solidFill>
                  <a:srgbClr val="ffffff"/>
                </a:solidFill>
                <a:latin typeface="Arial"/>
              </a:rPr>
              <a:t>Universitat Politècnica de Catalunya </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Calidad</a:t>
            </a:r>
            <a:endParaRPr b="0" lang="en-US" sz="2800" spc="-1" strike="noStrike">
              <a:solidFill>
                <a:srgbClr val="ffffff"/>
              </a:solidFill>
              <a:latin typeface="Arial"/>
            </a:endParaRPr>
          </a:p>
        </p:txBody>
      </p:sp>
      <p:sp>
        <p:nvSpPr>
          <p:cNvPr id="246" name="CustomShape 2"/>
          <p:cNvSpPr/>
          <p:nvPr/>
        </p:nvSpPr>
        <p:spPr>
          <a:xfrm>
            <a:off x="685800" y="838080"/>
            <a:ext cx="7772040" cy="1904760"/>
          </a:xfrm>
          <a:prstGeom prst="rect">
            <a:avLst/>
          </a:prstGeom>
          <a:noFill/>
          <a:ln w="9360">
            <a:noFill/>
          </a:ln>
        </p:spPr>
        <p:style>
          <a:lnRef idx="0"/>
          <a:fillRef idx="0"/>
          <a:effectRef idx="0"/>
          <a:fontRef idx="minor"/>
        </p:style>
        <p:txBody>
          <a:bodyPr lIns="90000" rIns="90000" tIns="45000" bIns="45000">
            <a:noAutofit/>
          </a:bodyPr>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Calidad usuario: </a:t>
            </a:r>
            <a:r>
              <a:rPr b="0" lang="es-ES" sz="2000" spc="-1" strike="noStrike">
                <a:solidFill>
                  <a:srgbClr val="000000"/>
                </a:solidFill>
                <a:latin typeface="Arial"/>
              </a:rPr>
              <a:t>la que realmente importa, compara lo que recibe el cliente con respecto a lo que desea recibir</a:t>
            </a:r>
            <a:endParaRPr b="0" lang="es-ES" sz="2000" spc="-1" strike="noStrike">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Calidad técnica: </a:t>
            </a:r>
            <a:r>
              <a:rPr b="0" lang="es-ES" sz="2000" spc="-1" strike="noStrike">
                <a:solidFill>
                  <a:srgbClr val="000000"/>
                </a:solidFill>
                <a:latin typeface="Arial"/>
              </a:rPr>
              <a:t>adecuación de lo fabricado a lo diseñado</a:t>
            </a:r>
            <a:endParaRPr b="0" lang="es-ES" sz="2000" spc="-1" strike="noStrike">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Calidad teórica:</a:t>
            </a:r>
            <a:r>
              <a:rPr b="0" lang="es-ES" sz="2000" spc="-1" strike="noStrike">
                <a:solidFill>
                  <a:srgbClr val="000000"/>
                </a:solidFill>
                <a:latin typeface="Arial"/>
              </a:rPr>
              <a:t> adecuación del diseño a lo deseado por el cliente. Dependerá de I+D y de la investigación de Marketing</a:t>
            </a:r>
            <a:endParaRPr b="0" lang="es-ES" sz="2000" spc="-1" strike="noStrike">
              <a:latin typeface="Arial"/>
            </a:endParaRPr>
          </a:p>
        </p:txBody>
      </p:sp>
      <p:grpSp>
        <p:nvGrpSpPr>
          <p:cNvPr id="247" name="Group 3"/>
          <p:cNvGrpSpPr/>
          <p:nvPr/>
        </p:nvGrpSpPr>
        <p:grpSpPr>
          <a:xfrm>
            <a:off x="518040" y="3159360"/>
            <a:ext cx="3215520" cy="3045960"/>
            <a:chOff x="518040" y="3159360"/>
            <a:chExt cx="3215520" cy="3045960"/>
          </a:xfrm>
        </p:grpSpPr>
        <p:sp>
          <p:nvSpPr>
            <p:cNvPr id="248" name="CustomShape 4"/>
            <p:cNvSpPr/>
            <p:nvPr/>
          </p:nvSpPr>
          <p:spPr>
            <a:xfrm>
              <a:off x="1600200" y="3352680"/>
              <a:ext cx="1104480" cy="38052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1" lang="es-ES" sz="1600" spc="-1" strike="noStrike">
                  <a:solidFill>
                    <a:srgbClr val="ffffff"/>
                  </a:solidFill>
                  <a:latin typeface="Arial"/>
                </a:rPr>
                <a:t>Diseño</a:t>
              </a:r>
              <a:endParaRPr b="0" lang="es-ES" sz="1600" spc="-1" strike="noStrike">
                <a:latin typeface="Arial"/>
              </a:endParaRPr>
            </a:p>
          </p:txBody>
        </p:sp>
        <p:sp>
          <p:nvSpPr>
            <p:cNvPr id="249" name="CustomShape 5"/>
            <p:cNvSpPr/>
            <p:nvPr/>
          </p:nvSpPr>
          <p:spPr>
            <a:xfrm>
              <a:off x="609480" y="4838760"/>
              <a:ext cx="1104480" cy="41868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1" lang="es-ES" sz="1600" spc="-1" strike="noStrike">
                  <a:solidFill>
                    <a:srgbClr val="ffffff"/>
                  </a:solidFill>
                  <a:latin typeface="Arial"/>
                </a:rPr>
                <a:t>Consumo, Uso</a:t>
              </a:r>
              <a:endParaRPr b="0" lang="es-ES" sz="1600" spc="-1" strike="noStrike">
                <a:latin typeface="Arial"/>
              </a:endParaRPr>
            </a:p>
          </p:txBody>
        </p:sp>
        <p:sp>
          <p:nvSpPr>
            <p:cNvPr id="250" name="CustomShape 6"/>
            <p:cNvSpPr/>
            <p:nvPr/>
          </p:nvSpPr>
          <p:spPr>
            <a:xfrm>
              <a:off x="2514600" y="4857840"/>
              <a:ext cx="1218960" cy="38052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1" lang="es-ES" sz="1600" spc="-1" strike="noStrike">
                  <a:solidFill>
                    <a:srgbClr val="ffffff"/>
                  </a:solidFill>
                  <a:latin typeface="Arial"/>
                </a:rPr>
                <a:t>Fabricación</a:t>
              </a:r>
              <a:endParaRPr b="0" lang="es-ES" sz="1600" spc="-1" strike="noStrike">
                <a:latin typeface="Arial"/>
              </a:endParaRPr>
            </a:p>
          </p:txBody>
        </p:sp>
        <p:grpSp>
          <p:nvGrpSpPr>
            <p:cNvPr id="251" name="Group 7"/>
            <p:cNvGrpSpPr/>
            <p:nvPr/>
          </p:nvGrpSpPr>
          <p:grpSpPr>
            <a:xfrm>
              <a:off x="518040" y="3159360"/>
              <a:ext cx="2538720" cy="2590920"/>
              <a:chOff x="518040" y="3159360"/>
              <a:chExt cx="2538720" cy="2590920"/>
            </a:xfrm>
          </p:grpSpPr>
          <p:sp>
            <p:nvSpPr>
              <p:cNvPr id="252" name="CustomShape 8"/>
              <p:cNvSpPr/>
              <p:nvPr/>
            </p:nvSpPr>
            <p:spPr>
              <a:xfrm rot="14636400">
                <a:off x="799920" y="3524400"/>
                <a:ext cx="1974600" cy="1860120"/>
              </a:xfrm>
              <a:custGeom>
                <a:avLst/>
                <a:gdLst/>
                <a:ahLst/>
                <a:rect l="l" t="t" r="r" b="b"/>
                <a:pathLst>
                  <a:path w="21600" h="21600">
                    <a:moveTo>
                      <a:pt x="17965" y="11230"/>
                    </a:moveTo>
                    <a:cubicBezTo>
                      <a:pt x="17973" y="11087"/>
                      <a:pt x="17978" y="10943"/>
                      <a:pt x="17978" y="10800"/>
                    </a:cubicBezTo>
                    <a:cubicBezTo>
                      <a:pt x="17978" y="6913"/>
                      <a:pt x="14885" y="3733"/>
                      <a:pt x="11000" y="3624"/>
                    </a:cubicBezTo>
                    <a:lnTo>
                      <a:pt x="11101" y="4"/>
                    </a:lnTo>
                    <a:cubicBezTo>
                      <a:pt x="16946" y="167"/>
                      <a:pt x="21600" y="4952"/>
                      <a:pt x="21600" y="10800"/>
                    </a:cubicBezTo>
                    <a:cubicBezTo>
                      <a:pt x="21600" y="11016"/>
                      <a:pt x="21593" y="11232"/>
                      <a:pt x="21580" y="11448"/>
                    </a:cubicBezTo>
                    <a:lnTo>
                      <a:pt x="24275" y="11610"/>
                    </a:lnTo>
                    <a:lnTo>
                      <a:pt x="19501" y="15842"/>
                    </a:lnTo>
                    <a:lnTo>
                      <a:pt x="15269" y="11068"/>
                    </a:lnTo>
                    <a:lnTo>
                      <a:pt x="17965" y="11230"/>
                    </a:lnTo>
                    <a:close/>
                  </a:path>
                </a:pathLst>
              </a:custGeom>
              <a:solidFill>
                <a:srgbClr val="f2ffe5"/>
              </a:solidFill>
              <a:ln w="9360">
                <a:solidFill>
                  <a:srgbClr val="cc6600"/>
                </a:solidFill>
                <a:miter/>
              </a:ln>
              <a:effectLst>
                <a:outerShdw algn="ctr" dir="2700000" dist="35638" rotWithShape="0">
                  <a:schemeClr val="bg2"/>
                </a:outerShdw>
              </a:effectLst>
            </p:spPr>
            <p:style>
              <a:lnRef idx="0"/>
              <a:fillRef idx="0"/>
              <a:effectRef idx="0"/>
              <a:fontRef idx="minor"/>
            </p:style>
          </p:sp>
          <p:sp>
            <p:nvSpPr>
              <p:cNvPr id="253" name="CustomShape 9"/>
              <p:cNvSpPr/>
              <p:nvPr/>
            </p:nvSpPr>
            <p:spPr>
              <a:xfrm rot="17322000">
                <a:off x="561240" y="3961080"/>
                <a:ext cx="1107360" cy="364320"/>
              </a:xfrm>
              <a:prstGeom prst="rect">
                <a:avLst/>
              </a:prstGeom>
              <a:noFill/>
              <a:ln w="9360">
                <a:noFill/>
              </a:ln>
            </p:spPr>
            <p:style>
              <a:lnRef idx="0"/>
              <a:fillRef idx="0"/>
              <a:effectRef idx="0"/>
              <a:fontRef idx="minor"/>
            </p:style>
            <p:txBody>
              <a:bodyPr wrap="none" lIns="90000" rIns="90000" tIns="45000" bIns="45000">
                <a:spAutoFit/>
              </a:bodyPr>
              <a:p>
                <a:pPr algn="ctr">
                  <a:lnSpc>
                    <a:spcPct val="100000"/>
                  </a:lnSpc>
                </a:pPr>
                <a:r>
                  <a:rPr b="0" lang="es-ES" sz="1800" spc="-1" strike="noStrike">
                    <a:solidFill>
                      <a:srgbClr val="cc0000"/>
                    </a:solidFill>
                    <a:latin typeface="Arial"/>
                  </a:rPr>
                  <a:t>Q teórica</a:t>
                </a:r>
                <a:endParaRPr b="0" lang="es-ES" sz="1800" spc="-1" strike="noStrike">
                  <a:latin typeface="Arial"/>
                </a:endParaRPr>
              </a:p>
            </p:txBody>
          </p:sp>
        </p:grpSp>
        <p:grpSp>
          <p:nvGrpSpPr>
            <p:cNvPr id="254" name="Group 10"/>
            <p:cNvGrpSpPr/>
            <p:nvPr/>
          </p:nvGrpSpPr>
          <p:grpSpPr>
            <a:xfrm>
              <a:off x="1266120" y="3160800"/>
              <a:ext cx="2388600" cy="2307960"/>
              <a:chOff x="1266120" y="3160800"/>
              <a:chExt cx="2388600" cy="2307960"/>
            </a:xfrm>
          </p:grpSpPr>
          <p:sp>
            <p:nvSpPr>
              <p:cNvPr id="255" name="CustomShape 11"/>
              <p:cNvSpPr/>
              <p:nvPr/>
            </p:nvSpPr>
            <p:spPr>
              <a:xfrm rot="900000">
                <a:off x="1472760" y="3384360"/>
                <a:ext cx="1974600" cy="1860120"/>
              </a:xfrm>
              <a:custGeom>
                <a:avLst/>
                <a:gdLst/>
                <a:ahLst/>
                <a:rect l="l" t="t" r="r" b="b"/>
                <a:pathLst>
                  <a:path w="21600" h="21600">
                    <a:moveTo>
                      <a:pt x="17965" y="11230"/>
                    </a:moveTo>
                    <a:cubicBezTo>
                      <a:pt x="17973" y="11087"/>
                      <a:pt x="17978" y="10943"/>
                      <a:pt x="17978" y="10800"/>
                    </a:cubicBezTo>
                    <a:cubicBezTo>
                      <a:pt x="17978" y="6913"/>
                      <a:pt x="14885" y="3733"/>
                      <a:pt x="11000" y="3624"/>
                    </a:cubicBezTo>
                    <a:lnTo>
                      <a:pt x="11101" y="4"/>
                    </a:lnTo>
                    <a:cubicBezTo>
                      <a:pt x="16946" y="167"/>
                      <a:pt x="21600" y="4952"/>
                      <a:pt x="21600" y="10800"/>
                    </a:cubicBezTo>
                    <a:cubicBezTo>
                      <a:pt x="21600" y="11016"/>
                      <a:pt x="21593" y="11232"/>
                      <a:pt x="21580" y="11448"/>
                    </a:cubicBezTo>
                    <a:lnTo>
                      <a:pt x="24275" y="11610"/>
                    </a:lnTo>
                    <a:lnTo>
                      <a:pt x="19501" y="15842"/>
                    </a:lnTo>
                    <a:lnTo>
                      <a:pt x="15269" y="11068"/>
                    </a:lnTo>
                    <a:lnTo>
                      <a:pt x="17965" y="11230"/>
                    </a:lnTo>
                    <a:close/>
                  </a:path>
                </a:pathLst>
              </a:custGeom>
              <a:solidFill>
                <a:srgbClr val="f2ffe5"/>
              </a:solidFill>
              <a:ln w="9360">
                <a:solidFill>
                  <a:srgbClr val="cc6600"/>
                </a:solidFill>
                <a:miter/>
              </a:ln>
              <a:effectLst>
                <a:outerShdw algn="ctr" dir="2700000" dist="35638" rotWithShape="0">
                  <a:schemeClr val="bg2"/>
                </a:outerShdw>
              </a:effectLst>
            </p:spPr>
            <p:style>
              <a:lnRef idx="0"/>
              <a:fillRef idx="0"/>
              <a:effectRef idx="0"/>
              <a:fontRef idx="minor"/>
            </p:style>
          </p:sp>
          <p:sp>
            <p:nvSpPr>
              <p:cNvPr id="256" name="CustomShape 12"/>
              <p:cNvSpPr/>
              <p:nvPr/>
            </p:nvSpPr>
            <p:spPr>
              <a:xfrm rot="4449000">
                <a:off x="2627640" y="3927240"/>
                <a:ext cx="1145520" cy="365040"/>
              </a:xfrm>
              <a:prstGeom prst="rect">
                <a:avLst/>
              </a:prstGeom>
              <a:noFill/>
              <a:ln w="9360">
                <a:noFill/>
              </a:ln>
            </p:spPr>
            <p:style>
              <a:lnRef idx="0"/>
              <a:fillRef idx="0"/>
              <a:effectRef idx="0"/>
              <a:fontRef idx="minor"/>
            </p:style>
            <p:txBody>
              <a:bodyPr wrap="none" lIns="90000" rIns="90000" tIns="45000" bIns="45000">
                <a:spAutoFit/>
              </a:bodyPr>
              <a:p>
                <a:pPr algn="ctr">
                  <a:lnSpc>
                    <a:spcPct val="100000"/>
                  </a:lnSpc>
                </a:pPr>
                <a:r>
                  <a:rPr b="0" lang="es-ES" sz="1800" spc="-1" strike="noStrike">
                    <a:solidFill>
                      <a:srgbClr val="cc0000"/>
                    </a:solidFill>
                    <a:latin typeface="Arial"/>
                  </a:rPr>
                  <a:t>Q técnica</a:t>
                </a:r>
                <a:endParaRPr b="0" lang="es-ES" sz="1800" spc="-1" strike="noStrike">
                  <a:latin typeface="Arial"/>
                </a:endParaRPr>
              </a:p>
            </p:txBody>
          </p:sp>
        </p:grpSp>
        <p:grpSp>
          <p:nvGrpSpPr>
            <p:cNvPr id="257" name="Group 13"/>
            <p:cNvGrpSpPr/>
            <p:nvPr/>
          </p:nvGrpSpPr>
          <p:grpSpPr>
            <a:xfrm>
              <a:off x="878400" y="3529440"/>
              <a:ext cx="2644560" cy="2675880"/>
              <a:chOff x="878400" y="3529440"/>
              <a:chExt cx="2644560" cy="2675880"/>
            </a:xfrm>
          </p:grpSpPr>
          <p:sp>
            <p:nvSpPr>
              <p:cNvPr id="258" name="CustomShape 14"/>
              <p:cNvSpPr/>
              <p:nvPr/>
            </p:nvSpPr>
            <p:spPr>
              <a:xfrm rot="7430400">
                <a:off x="1213200" y="3936960"/>
                <a:ext cx="1974600" cy="1860120"/>
              </a:xfrm>
              <a:custGeom>
                <a:avLst/>
                <a:gdLst/>
                <a:ahLst/>
                <a:rect l="l" t="t" r="r" b="b"/>
                <a:pathLst>
                  <a:path w="21600" h="21600">
                    <a:moveTo>
                      <a:pt x="17965" y="11230"/>
                    </a:moveTo>
                    <a:cubicBezTo>
                      <a:pt x="17973" y="11087"/>
                      <a:pt x="17978" y="10943"/>
                      <a:pt x="17978" y="10800"/>
                    </a:cubicBezTo>
                    <a:cubicBezTo>
                      <a:pt x="17978" y="6913"/>
                      <a:pt x="14885" y="3733"/>
                      <a:pt x="11000" y="3624"/>
                    </a:cubicBezTo>
                    <a:lnTo>
                      <a:pt x="11101" y="4"/>
                    </a:lnTo>
                    <a:cubicBezTo>
                      <a:pt x="16946" y="167"/>
                      <a:pt x="21600" y="4952"/>
                      <a:pt x="21600" y="10800"/>
                    </a:cubicBezTo>
                    <a:cubicBezTo>
                      <a:pt x="21600" y="11016"/>
                      <a:pt x="21593" y="11232"/>
                      <a:pt x="21580" y="11448"/>
                    </a:cubicBezTo>
                    <a:lnTo>
                      <a:pt x="24275" y="11610"/>
                    </a:lnTo>
                    <a:lnTo>
                      <a:pt x="19501" y="15842"/>
                    </a:lnTo>
                    <a:lnTo>
                      <a:pt x="15269" y="11068"/>
                    </a:lnTo>
                    <a:lnTo>
                      <a:pt x="17965" y="11230"/>
                    </a:lnTo>
                    <a:close/>
                  </a:path>
                </a:pathLst>
              </a:custGeom>
              <a:solidFill>
                <a:srgbClr val="f2ffe5"/>
              </a:solidFill>
              <a:ln w="9360">
                <a:solidFill>
                  <a:srgbClr val="cc6600"/>
                </a:solidFill>
                <a:miter/>
              </a:ln>
              <a:effectLst>
                <a:outerShdw algn="ctr" dir="2700000" dist="35638" rotWithShape="0">
                  <a:schemeClr val="bg2"/>
                </a:outerShdw>
              </a:effectLst>
            </p:spPr>
            <p:style>
              <a:lnRef idx="0"/>
              <a:fillRef idx="0"/>
              <a:effectRef idx="0"/>
              <a:fontRef idx="minor"/>
            </p:style>
          </p:sp>
          <p:sp>
            <p:nvSpPr>
              <p:cNvPr id="259" name="CustomShape 15"/>
              <p:cNvSpPr/>
              <p:nvPr/>
            </p:nvSpPr>
            <p:spPr>
              <a:xfrm>
                <a:off x="1589760" y="5410080"/>
                <a:ext cx="1170000" cy="364680"/>
              </a:xfrm>
              <a:prstGeom prst="rect">
                <a:avLst/>
              </a:prstGeom>
              <a:noFill/>
              <a:ln w="9360">
                <a:noFill/>
              </a:ln>
            </p:spPr>
            <p:style>
              <a:lnRef idx="0"/>
              <a:fillRef idx="0"/>
              <a:effectRef idx="0"/>
              <a:fontRef idx="minor"/>
            </p:style>
            <p:txBody>
              <a:bodyPr wrap="none" lIns="90000" rIns="90000" tIns="45000" bIns="45000">
                <a:spAutoFit/>
              </a:bodyPr>
              <a:p>
                <a:pPr algn="ctr">
                  <a:lnSpc>
                    <a:spcPct val="100000"/>
                  </a:lnSpc>
                </a:pPr>
                <a:r>
                  <a:rPr b="0" lang="es-ES" sz="1800" spc="-1" strike="noStrike">
                    <a:solidFill>
                      <a:srgbClr val="cc0000"/>
                    </a:solidFill>
                    <a:latin typeface="Arial"/>
                  </a:rPr>
                  <a:t>Q usuario</a:t>
                </a:r>
                <a:endParaRPr b="0" lang="es-ES" sz="1800" spc="-1" strike="noStrike">
                  <a:latin typeface="Arial"/>
                </a:endParaRPr>
              </a:p>
            </p:txBody>
          </p:sp>
        </p:grpSp>
      </p:grpSp>
      <p:grpSp>
        <p:nvGrpSpPr>
          <p:cNvPr id="260" name="Group 16"/>
          <p:cNvGrpSpPr/>
          <p:nvPr/>
        </p:nvGrpSpPr>
        <p:grpSpPr>
          <a:xfrm>
            <a:off x="4210200" y="2666880"/>
            <a:ext cx="4330440" cy="2191320"/>
            <a:chOff x="4210200" y="2666880"/>
            <a:chExt cx="4330440" cy="2191320"/>
          </a:xfrm>
        </p:grpSpPr>
        <p:sp>
          <p:nvSpPr>
            <p:cNvPr id="261" name="CustomShape 17"/>
            <p:cNvSpPr/>
            <p:nvPr/>
          </p:nvSpPr>
          <p:spPr>
            <a:xfrm>
              <a:off x="5105520" y="2952720"/>
              <a:ext cx="2819160" cy="1447560"/>
            </a:xfrm>
            <a:prstGeom prst="rect">
              <a:avLst/>
            </a:prstGeom>
            <a:solidFill>
              <a:srgbClr val="ffa3a3"/>
            </a:solidFill>
            <a:ln w="28440">
              <a:noFill/>
            </a:ln>
          </p:spPr>
          <p:style>
            <a:lnRef idx="0"/>
            <a:fillRef idx="0"/>
            <a:effectRef idx="0"/>
            <a:fontRef idx="minor"/>
          </p:style>
        </p:sp>
        <p:sp>
          <p:nvSpPr>
            <p:cNvPr id="262" name="CustomShape 18"/>
            <p:cNvSpPr/>
            <p:nvPr/>
          </p:nvSpPr>
          <p:spPr>
            <a:xfrm>
              <a:off x="4495680" y="3105000"/>
              <a:ext cx="609120" cy="1447560"/>
            </a:xfrm>
            <a:prstGeom prst="rect">
              <a:avLst/>
            </a:prstGeom>
            <a:solidFill>
              <a:srgbClr val="ffff9f"/>
            </a:solidFill>
            <a:ln w="28440">
              <a:noFill/>
            </a:ln>
          </p:spPr>
          <p:style>
            <a:lnRef idx="0"/>
            <a:fillRef idx="0"/>
            <a:effectRef idx="0"/>
            <a:fontRef idx="minor"/>
          </p:style>
        </p:sp>
        <p:sp>
          <p:nvSpPr>
            <p:cNvPr id="263" name="CustomShape 19"/>
            <p:cNvSpPr/>
            <p:nvPr/>
          </p:nvSpPr>
          <p:spPr>
            <a:xfrm>
              <a:off x="5105520" y="3105000"/>
              <a:ext cx="2209320" cy="1218960"/>
            </a:xfrm>
            <a:prstGeom prst="rect">
              <a:avLst/>
            </a:prstGeom>
            <a:solidFill>
              <a:srgbClr val="ffdba7"/>
            </a:solidFill>
            <a:ln w="28440">
              <a:noFill/>
            </a:ln>
          </p:spPr>
          <p:style>
            <a:lnRef idx="0"/>
            <a:fillRef idx="0"/>
            <a:effectRef idx="0"/>
            <a:fontRef idx="minor"/>
          </p:style>
        </p:sp>
        <p:sp>
          <p:nvSpPr>
            <p:cNvPr id="264" name="CustomShape 20"/>
            <p:cNvSpPr/>
            <p:nvPr/>
          </p:nvSpPr>
          <p:spPr>
            <a:xfrm>
              <a:off x="5410080" y="3257640"/>
              <a:ext cx="2819160" cy="1447560"/>
            </a:xfrm>
            <a:prstGeom prst="rect">
              <a:avLst/>
            </a:prstGeom>
            <a:solidFill>
              <a:srgbClr val="ababff"/>
            </a:solidFill>
            <a:ln w="28440">
              <a:noFill/>
            </a:ln>
          </p:spPr>
          <p:style>
            <a:lnRef idx="0"/>
            <a:fillRef idx="0"/>
            <a:effectRef idx="0"/>
            <a:fontRef idx="minor"/>
          </p:style>
        </p:sp>
        <p:sp>
          <p:nvSpPr>
            <p:cNvPr id="265" name="CustomShape 21"/>
            <p:cNvSpPr/>
            <p:nvPr/>
          </p:nvSpPr>
          <p:spPr>
            <a:xfrm>
              <a:off x="4800600" y="4324320"/>
              <a:ext cx="609120" cy="228240"/>
            </a:xfrm>
            <a:prstGeom prst="rect">
              <a:avLst/>
            </a:prstGeom>
            <a:solidFill>
              <a:srgbClr val="ffff9f"/>
            </a:solidFill>
            <a:ln w="28440">
              <a:noFill/>
            </a:ln>
          </p:spPr>
          <p:style>
            <a:lnRef idx="0"/>
            <a:fillRef idx="0"/>
            <a:effectRef idx="0"/>
            <a:fontRef idx="minor"/>
          </p:style>
        </p:sp>
        <p:sp>
          <p:nvSpPr>
            <p:cNvPr id="266" name="CustomShape 22"/>
            <p:cNvSpPr/>
            <p:nvPr/>
          </p:nvSpPr>
          <p:spPr>
            <a:xfrm>
              <a:off x="5410080" y="4324320"/>
              <a:ext cx="1904760" cy="228240"/>
            </a:xfrm>
            <a:prstGeom prst="rect">
              <a:avLst/>
            </a:prstGeom>
            <a:solidFill>
              <a:srgbClr val="bbffbb"/>
            </a:solidFill>
            <a:ln w="28440">
              <a:noFill/>
            </a:ln>
          </p:spPr>
          <p:style>
            <a:lnRef idx="0"/>
            <a:fillRef idx="0"/>
            <a:effectRef idx="0"/>
            <a:fontRef idx="minor"/>
          </p:style>
        </p:sp>
        <p:sp>
          <p:nvSpPr>
            <p:cNvPr id="267" name="CustomShape 23"/>
            <p:cNvSpPr/>
            <p:nvPr/>
          </p:nvSpPr>
          <p:spPr>
            <a:xfrm>
              <a:off x="7315200" y="3257640"/>
              <a:ext cx="609120" cy="1066320"/>
            </a:xfrm>
            <a:prstGeom prst="rect">
              <a:avLst/>
            </a:prstGeom>
            <a:solidFill>
              <a:srgbClr val="ffafff"/>
            </a:solidFill>
            <a:ln w="28440">
              <a:noFill/>
            </a:ln>
          </p:spPr>
          <p:style>
            <a:lnRef idx="0"/>
            <a:fillRef idx="0"/>
            <a:effectRef idx="0"/>
            <a:fontRef idx="minor"/>
          </p:style>
        </p:sp>
        <p:sp>
          <p:nvSpPr>
            <p:cNvPr id="268" name="CustomShape 24"/>
            <p:cNvSpPr/>
            <p:nvPr/>
          </p:nvSpPr>
          <p:spPr>
            <a:xfrm>
              <a:off x="5410080" y="3257640"/>
              <a:ext cx="1904760" cy="1066320"/>
            </a:xfrm>
            <a:prstGeom prst="rect">
              <a:avLst/>
            </a:prstGeom>
            <a:solidFill>
              <a:srgbClr val="d3d3d3"/>
            </a:solidFill>
            <a:ln w="28440">
              <a:noFill/>
            </a:ln>
          </p:spPr>
          <p:style>
            <a:lnRef idx="0"/>
            <a:fillRef idx="0"/>
            <a:effectRef idx="0"/>
            <a:fontRef idx="minor"/>
          </p:style>
        </p:sp>
        <p:sp>
          <p:nvSpPr>
            <p:cNvPr id="269" name="CustomShape 25"/>
            <p:cNvSpPr/>
            <p:nvPr/>
          </p:nvSpPr>
          <p:spPr>
            <a:xfrm>
              <a:off x="4495680" y="3105000"/>
              <a:ext cx="2819160" cy="1447560"/>
            </a:xfrm>
            <a:prstGeom prst="rect">
              <a:avLst/>
            </a:prstGeom>
            <a:noFill/>
            <a:ln w="28440">
              <a:solidFill>
                <a:schemeClr val="tx1"/>
              </a:solidFill>
              <a:miter/>
            </a:ln>
          </p:spPr>
          <p:style>
            <a:lnRef idx="0"/>
            <a:fillRef idx="0"/>
            <a:effectRef idx="0"/>
            <a:fontRef idx="minor"/>
          </p:style>
        </p:sp>
        <p:sp>
          <p:nvSpPr>
            <p:cNvPr id="270" name="CustomShape 26"/>
            <p:cNvSpPr/>
            <p:nvPr/>
          </p:nvSpPr>
          <p:spPr>
            <a:xfrm>
              <a:off x="5410080" y="3257640"/>
              <a:ext cx="2819160" cy="1447560"/>
            </a:xfrm>
            <a:prstGeom prst="rect">
              <a:avLst/>
            </a:prstGeom>
            <a:noFill/>
            <a:ln w="28440">
              <a:solidFill>
                <a:schemeClr val="tx1"/>
              </a:solidFill>
              <a:miter/>
            </a:ln>
          </p:spPr>
          <p:style>
            <a:lnRef idx="0"/>
            <a:fillRef idx="0"/>
            <a:effectRef idx="0"/>
            <a:fontRef idx="minor"/>
          </p:style>
        </p:sp>
        <p:sp>
          <p:nvSpPr>
            <p:cNvPr id="271" name="CustomShape 27"/>
            <p:cNvSpPr/>
            <p:nvPr/>
          </p:nvSpPr>
          <p:spPr>
            <a:xfrm>
              <a:off x="5105520" y="2952720"/>
              <a:ext cx="2819160" cy="1371240"/>
            </a:xfrm>
            <a:prstGeom prst="rect">
              <a:avLst/>
            </a:prstGeom>
            <a:noFill/>
            <a:ln w="28440">
              <a:solidFill>
                <a:schemeClr val="tx1"/>
              </a:solidFill>
              <a:miter/>
            </a:ln>
          </p:spPr>
          <p:style>
            <a:lnRef idx="0"/>
            <a:fillRef idx="0"/>
            <a:effectRef idx="0"/>
            <a:fontRef idx="minor"/>
          </p:style>
        </p:sp>
        <p:sp>
          <p:nvSpPr>
            <p:cNvPr id="272" name="CustomShape 28"/>
            <p:cNvSpPr/>
            <p:nvPr/>
          </p:nvSpPr>
          <p:spPr>
            <a:xfrm>
              <a:off x="6146640" y="3638520"/>
              <a:ext cx="380520" cy="380520"/>
            </a:xfrm>
            <a:prstGeom prst="ellipse">
              <a:avLst/>
            </a:prstGeom>
            <a:solidFill>
              <a:schemeClr val="bg1"/>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000000"/>
                  </a:solidFill>
                  <a:latin typeface="Arial"/>
                </a:rPr>
                <a:t>QT</a:t>
              </a:r>
              <a:endParaRPr b="0" lang="es-ES" sz="1600" spc="-1" strike="noStrike">
                <a:latin typeface="Arial"/>
              </a:endParaRPr>
            </a:p>
          </p:txBody>
        </p:sp>
        <p:sp>
          <p:nvSpPr>
            <p:cNvPr id="273" name="CustomShape 29"/>
            <p:cNvSpPr/>
            <p:nvPr/>
          </p:nvSpPr>
          <p:spPr>
            <a:xfrm>
              <a:off x="4572000" y="4019400"/>
              <a:ext cx="304560" cy="304560"/>
            </a:xfrm>
            <a:prstGeom prst="ellipse">
              <a:avLst/>
            </a:prstGeom>
            <a:solidFill>
              <a:schemeClr val="bg1"/>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000000"/>
                  </a:solidFill>
                  <a:latin typeface="Arial"/>
                </a:rPr>
                <a:t>2</a:t>
              </a:r>
              <a:endParaRPr b="0" lang="es-ES" sz="1600" spc="-1" strike="noStrike">
                <a:latin typeface="Arial"/>
              </a:endParaRPr>
            </a:p>
          </p:txBody>
        </p:sp>
        <p:sp>
          <p:nvSpPr>
            <p:cNvPr id="274" name="CustomShape 30"/>
            <p:cNvSpPr/>
            <p:nvPr/>
          </p:nvSpPr>
          <p:spPr>
            <a:xfrm>
              <a:off x="7467480" y="2952720"/>
              <a:ext cx="304560" cy="304560"/>
            </a:xfrm>
            <a:prstGeom prst="ellipse">
              <a:avLst/>
            </a:prstGeom>
            <a:solidFill>
              <a:schemeClr val="bg1"/>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000000"/>
                  </a:solidFill>
                  <a:latin typeface="Arial"/>
                </a:rPr>
                <a:t>1</a:t>
              </a:r>
              <a:endParaRPr b="0" lang="es-ES" sz="1600" spc="-1" strike="noStrike">
                <a:latin typeface="Arial"/>
              </a:endParaRPr>
            </a:p>
          </p:txBody>
        </p:sp>
        <p:sp>
          <p:nvSpPr>
            <p:cNvPr id="275" name="CustomShape 31"/>
            <p:cNvSpPr/>
            <p:nvPr/>
          </p:nvSpPr>
          <p:spPr>
            <a:xfrm>
              <a:off x="5105520" y="3562200"/>
              <a:ext cx="304560" cy="304560"/>
            </a:xfrm>
            <a:prstGeom prst="ellipse">
              <a:avLst/>
            </a:prstGeom>
            <a:solidFill>
              <a:schemeClr val="bg1"/>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000000"/>
                  </a:solidFill>
                  <a:latin typeface="Arial"/>
                </a:rPr>
                <a:t>3</a:t>
              </a:r>
              <a:endParaRPr b="0" lang="es-ES" sz="1600" spc="-1" strike="noStrike">
                <a:latin typeface="Arial"/>
              </a:endParaRPr>
            </a:p>
          </p:txBody>
        </p:sp>
        <p:sp>
          <p:nvSpPr>
            <p:cNvPr id="276" name="CustomShape 32"/>
            <p:cNvSpPr/>
            <p:nvPr/>
          </p:nvSpPr>
          <p:spPr>
            <a:xfrm>
              <a:off x="7454880" y="3638520"/>
              <a:ext cx="304560" cy="304560"/>
            </a:xfrm>
            <a:prstGeom prst="ellipse">
              <a:avLst/>
            </a:prstGeom>
            <a:solidFill>
              <a:schemeClr val="bg1"/>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000000"/>
                  </a:solidFill>
                  <a:latin typeface="Arial"/>
                </a:rPr>
                <a:t>4</a:t>
              </a:r>
              <a:endParaRPr b="0" lang="es-ES" sz="1600" spc="-1" strike="noStrike">
                <a:latin typeface="Arial"/>
              </a:endParaRPr>
            </a:p>
          </p:txBody>
        </p:sp>
        <p:sp>
          <p:nvSpPr>
            <p:cNvPr id="277" name="CustomShape 33"/>
            <p:cNvSpPr/>
            <p:nvPr/>
          </p:nvSpPr>
          <p:spPr>
            <a:xfrm>
              <a:off x="7886880" y="4349880"/>
              <a:ext cx="304560" cy="304560"/>
            </a:xfrm>
            <a:prstGeom prst="ellipse">
              <a:avLst/>
            </a:prstGeom>
            <a:solidFill>
              <a:schemeClr val="bg1"/>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000000"/>
                  </a:solidFill>
                  <a:latin typeface="Arial"/>
                </a:rPr>
                <a:t>5</a:t>
              </a:r>
              <a:endParaRPr b="0" lang="es-ES" sz="1600" spc="-1" strike="noStrike">
                <a:latin typeface="Arial"/>
              </a:endParaRPr>
            </a:p>
          </p:txBody>
        </p:sp>
        <p:sp>
          <p:nvSpPr>
            <p:cNvPr id="278" name="CustomShape 34"/>
            <p:cNvSpPr/>
            <p:nvPr/>
          </p:nvSpPr>
          <p:spPr>
            <a:xfrm>
              <a:off x="6095880" y="4248000"/>
              <a:ext cx="304560" cy="304560"/>
            </a:xfrm>
            <a:prstGeom prst="ellipse">
              <a:avLst/>
            </a:prstGeom>
            <a:solidFill>
              <a:schemeClr val="bg1"/>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000000"/>
                  </a:solidFill>
                  <a:latin typeface="Arial"/>
                </a:rPr>
                <a:t>6</a:t>
              </a:r>
              <a:endParaRPr b="0" lang="es-ES" sz="1600" spc="-1" strike="noStrike">
                <a:latin typeface="Arial"/>
              </a:endParaRPr>
            </a:p>
          </p:txBody>
        </p:sp>
        <p:sp>
          <p:nvSpPr>
            <p:cNvPr id="279" name="CustomShape 35"/>
            <p:cNvSpPr/>
            <p:nvPr/>
          </p:nvSpPr>
          <p:spPr>
            <a:xfrm>
              <a:off x="5486760" y="2666880"/>
              <a:ext cx="2281320" cy="333720"/>
            </a:xfrm>
            <a:prstGeom prst="rect">
              <a:avLst/>
            </a:prstGeom>
            <a:noFill/>
            <a:ln w="9360">
              <a:noFill/>
            </a:ln>
          </p:spPr>
          <p:style>
            <a:lnRef idx="0"/>
            <a:fillRef idx="0"/>
            <a:effectRef idx="0"/>
            <a:fontRef idx="minor"/>
          </p:style>
          <p:txBody>
            <a:bodyPr wrap="none" lIns="90000" rIns="90000" tIns="45000" bIns="45000">
              <a:spAutoFit/>
            </a:bodyPr>
            <a:p>
              <a:pPr algn="ctr">
                <a:lnSpc>
                  <a:spcPct val="100000"/>
                </a:lnSpc>
              </a:pPr>
              <a:r>
                <a:rPr b="0" lang="es-ES" sz="1600" spc="-1" strike="noStrike">
                  <a:solidFill>
                    <a:srgbClr val="000000"/>
                  </a:solidFill>
                  <a:latin typeface="Arial"/>
                </a:rPr>
                <a:t>Lo que quiere el cliente</a:t>
              </a:r>
              <a:endParaRPr b="0" lang="es-ES" sz="1600" spc="-1" strike="noStrike">
                <a:latin typeface="Arial"/>
              </a:endParaRPr>
            </a:p>
          </p:txBody>
        </p:sp>
        <p:sp>
          <p:nvSpPr>
            <p:cNvPr id="280" name="CustomShape 36"/>
            <p:cNvSpPr/>
            <p:nvPr/>
          </p:nvSpPr>
          <p:spPr>
            <a:xfrm rot="16200000">
              <a:off x="3512880" y="3651480"/>
              <a:ext cx="1727640" cy="333360"/>
            </a:xfrm>
            <a:prstGeom prst="rect">
              <a:avLst/>
            </a:prstGeom>
            <a:noFill/>
            <a:ln w="9360">
              <a:noFill/>
            </a:ln>
          </p:spPr>
          <p:style>
            <a:lnRef idx="0"/>
            <a:fillRef idx="0"/>
            <a:effectRef idx="0"/>
            <a:fontRef idx="minor"/>
          </p:style>
          <p:txBody>
            <a:bodyPr wrap="none" lIns="90000" rIns="90000" tIns="45000" bIns="45000">
              <a:spAutoFit/>
            </a:bodyPr>
            <a:p>
              <a:pPr algn="ctr">
                <a:lnSpc>
                  <a:spcPct val="100000"/>
                </a:lnSpc>
              </a:pPr>
              <a:r>
                <a:rPr b="0" lang="es-ES" sz="1600" spc="-1" strike="noStrike">
                  <a:solidFill>
                    <a:srgbClr val="000000"/>
                  </a:solidFill>
                  <a:latin typeface="Arial"/>
                </a:rPr>
                <a:t>Lo que se diseña</a:t>
              </a:r>
              <a:endParaRPr b="0" lang="es-ES" sz="1600" spc="-1" strike="noStrike">
                <a:latin typeface="Arial"/>
              </a:endParaRPr>
            </a:p>
          </p:txBody>
        </p:sp>
        <p:sp>
          <p:nvSpPr>
            <p:cNvPr id="281" name="CustomShape 37"/>
            <p:cNvSpPr/>
            <p:nvPr/>
          </p:nvSpPr>
          <p:spPr>
            <a:xfrm rot="5400000">
              <a:off x="7504560" y="3822120"/>
              <a:ext cx="1738080" cy="334080"/>
            </a:xfrm>
            <a:prstGeom prst="rect">
              <a:avLst/>
            </a:prstGeom>
            <a:noFill/>
            <a:ln w="9360">
              <a:noFill/>
            </a:ln>
          </p:spPr>
          <p:style>
            <a:lnRef idx="0"/>
            <a:fillRef idx="0"/>
            <a:effectRef idx="0"/>
            <a:fontRef idx="minor"/>
          </p:style>
          <p:txBody>
            <a:bodyPr wrap="none" lIns="90000" rIns="90000" tIns="45000" bIns="45000">
              <a:spAutoFit/>
            </a:bodyPr>
            <a:p>
              <a:pPr algn="ctr">
                <a:lnSpc>
                  <a:spcPct val="100000"/>
                </a:lnSpc>
              </a:pPr>
              <a:r>
                <a:rPr b="0" lang="es-ES" sz="1600" spc="-1" strike="noStrike">
                  <a:solidFill>
                    <a:srgbClr val="000000"/>
                  </a:solidFill>
                  <a:latin typeface="Arial"/>
                </a:rPr>
                <a:t>Lo que se fabrica</a:t>
              </a:r>
              <a:endParaRPr b="0" lang="es-ES" sz="1600" spc="-1" strike="noStrike">
                <a:latin typeface="Arial"/>
              </a:endParaRPr>
            </a:p>
          </p:txBody>
        </p:sp>
      </p:grpSp>
      <p:sp>
        <p:nvSpPr>
          <p:cNvPr id="282" name="CustomShape 38"/>
          <p:cNvSpPr/>
          <p:nvPr/>
        </p:nvSpPr>
        <p:spPr>
          <a:xfrm>
            <a:off x="4343400" y="4800600"/>
            <a:ext cx="4114440" cy="167616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lIns="90000" rIns="90000" tIns="45000" bIns="45000">
            <a:noAutofit/>
          </a:bodyPr>
          <a:p>
            <a:pPr marL="457200" indent="-456840">
              <a:lnSpc>
                <a:spcPct val="90000"/>
              </a:lnSpc>
              <a:spcBef>
                <a:spcPts val="241"/>
              </a:spcBef>
              <a:tabLst>
                <a:tab algn="l" pos="0"/>
              </a:tabLst>
            </a:pPr>
            <a:r>
              <a:rPr b="1" lang="es-ES" sz="1200" spc="-1" strike="noStrike">
                <a:solidFill>
                  <a:srgbClr val="4f7dae"/>
                </a:solidFill>
                <a:latin typeface="Arial"/>
              </a:rPr>
              <a:t>3 y 1</a:t>
            </a:r>
            <a:r>
              <a:rPr b="1" lang="es-ES" sz="1200" spc="-1" strike="noStrike">
                <a:solidFill>
                  <a:srgbClr val="4f7dae"/>
                </a:solidFill>
                <a:latin typeface="Arial"/>
              </a:rPr>
              <a:t>	</a:t>
            </a:r>
            <a:r>
              <a:rPr b="1" lang="es-ES" sz="1200" spc="-1" strike="noStrike">
                <a:solidFill>
                  <a:srgbClr val="4f7dae"/>
                </a:solidFill>
                <a:latin typeface="Arial"/>
              </a:rPr>
              <a:t>características deseadas que no se obtienen por fallos de diseño (1) o fabricación (3)</a:t>
            </a:r>
            <a:endParaRPr b="0" lang="es-ES" sz="1200" spc="-1" strike="noStrike">
              <a:latin typeface="Arial"/>
            </a:endParaRPr>
          </a:p>
          <a:p>
            <a:pPr marL="457200" indent="-456840">
              <a:lnSpc>
                <a:spcPct val="90000"/>
              </a:lnSpc>
              <a:spcBef>
                <a:spcPts val="241"/>
              </a:spcBef>
              <a:tabLst>
                <a:tab algn="l" pos="0"/>
              </a:tabLst>
            </a:pPr>
            <a:r>
              <a:rPr b="1" lang="es-ES" sz="1200" spc="-1" strike="noStrike">
                <a:solidFill>
                  <a:srgbClr val="4f7dae"/>
                </a:solidFill>
                <a:latin typeface="Arial"/>
              </a:rPr>
              <a:t>4</a:t>
            </a:r>
            <a:r>
              <a:rPr b="1" lang="es-ES" sz="1200" spc="-1" strike="noStrike">
                <a:solidFill>
                  <a:srgbClr val="4f7dae"/>
                </a:solidFill>
                <a:latin typeface="Arial"/>
              </a:rPr>
              <a:t>	</a:t>
            </a:r>
            <a:r>
              <a:rPr b="1" lang="es-ES" sz="1200" spc="-1" strike="noStrike">
                <a:solidFill>
                  <a:srgbClr val="4f7dae"/>
                </a:solidFill>
                <a:latin typeface="Arial"/>
              </a:rPr>
              <a:t>características deseadas que se obtienen por casualidad pues no estaban diseñadas</a:t>
            </a:r>
            <a:endParaRPr b="0" lang="es-ES" sz="1200" spc="-1" strike="noStrike">
              <a:latin typeface="Arial"/>
            </a:endParaRPr>
          </a:p>
          <a:p>
            <a:pPr marL="457200" indent="-456840">
              <a:lnSpc>
                <a:spcPct val="90000"/>
              </a:lnSpc>
              <a:spcBef>
                <a:spcPts val="241"/>
              </a:spcBef>
              <a:tabLst>
                <a:tab algn="l" pos="0"/>
              </a:tabLst>
            </a:pPr>
            <a:r>
              <a:rPr b="1" lang="es-ES" sz="1200" spc="-1" strike="noStrike">
                <a:solidFill>
                  <a:srgbClr val="4f7dae"/>
                </a:solidFill>
                <a:latin typeface="Arial"/>
              </a:rPr>
              <a:t>2 y 6</a:t>
            </a:r>
            <a:r>
              <a:rPr b="1" lang="es-ES" sz="1200" spc="-1" strike="noStrike">
                <a:solidFill>
                  <a:srgbClr val="4f7dae"/>
                </a:solidFill>
                <a:latin typeface="Arial"/>
              </a:rPr>
              <a:t>	</a:t>
            </a:r>
            <a:r>
              <a:rPr b="1" lang="es-ES" sz="1200" spc="-1" strike="noStrike">
                <a:solidFill>
                  <a:srgbClr val="4f7dae"/>
                </a:solidFill>
                <a:latin typeface="Arial"/>
              </a:rPr>
              <a:t>características diseñadas que el cliente no desea, algunas además se fabrican (6)</a:t>
            </a:r>
            <a:endParaRPr b="0" lang="es-ES" sz="1200" spc="-1" strike="noStrike">
              <a:latin typeface="Arial"/>
            </a:endParaRPr>
          </a:p>
          <a:p>
            <a:pPr marL="457200" indent="-456840">
              <a:lnSpc>
                <a:spcPct val="90000"/>
              </a:lnSpc>
              <a:spcBef>
                <a:spcPts val="241"/>
              </a:spcBef>
              <a:tabLst>
                <a:tab algn="l" pos="0"/>
              </a:tabLst>
            </a:pPr>
            <a:r>
              <a:rPr b="1" lang="es-ES" sz="1200" spc="-1" strike="noStrike">
                <a:solidFill>
                  <a:srgbClr val="4f7dae"/>
                </a:solidFill>
                <a:latin typeface="Arial"/>
              </a:rPr>
              <a:t>5</a:t>
            </a:r>
            <a:r>
              <a:rPr b="1" lang="es-ES" sz="1200" spc="-1" strike="noStrike">
                <a:solidFill>
                  <a:srgbClr val="4f7dae"/>
                </a:solidFill>
                <a:latin typeface="Arial"/>
              </a:rPr>
              <a:t>	</a:t>
            </a:r>
            <a:r>
              <a:rPr b="1" lang="es-ES" sz="1200" spc="-1" strike="noStrike">
                <a:solidFill>
                  <a:srgbClr val="4f7dae"/>
                </a:solidFill>
                <a:latin typeface="Arial"/>
              </a:rPr>
              <a:t>características fuera de diseño que se fabrican y no responden a los deseos del cliente</a:t>
            </a:r>
            <a:endParaRPr b="0" lang="es-ES" sz="1200" spc="-1" strike="noStrike">
              <a:latin typeface="Arial"/>
            </a:endParaRPr>
          </a:p>
          <a:p>
            <a:pPr marL="457200" indent="-456840">
              <a:lnSpc>
                <a:spcPct val="90000"/>
              </a:lnSpc>
              <a:spcBef>
                <a:spcPts val="241"/>
              </a:spcBef>
              <a:tabLst>
                <a:tab algn="l" pos="0"/>
              </a:tabLst>
            </a:pPr>
            <a:r>
              <a:rPr b="1" lang="es-ES" sz="1200" spc="-1" strike="noStrike">
                <a:solidFill>
                  <a:srgbClr val="4f7dae"/>
                </a:solidFill>
                <a:latin typeface="Arial"/>
              </a:rPr>
              <a:t>QT</a:t>
            </a:r>
            <a:r>
              <a:rPr b="1" lang="es-ES" sz="1200" spc="-1" strike="noStrike">
                <a:solidFill>
                  <a:srgbClr val="4f7dae"/>
                </a:solidFill>
                <a:latin typeface="Arial"/>
              </a:rPr>
              <a:t>	</a:t>
            </a:r>
            <a:r>
              <a:rPr b="1" lang="es-ES" sz="1200" spc="-1" strike="noStrike">
                <a:solidFill>
                  <a:srgbClr val="4f7dae"/>
                </a:solidFill>
                <a:latin typeface="Arial"/>
              </a:rPr>
              <a:t>Calidad Total</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Calidad: costes de no calidad</a:t>
            </a:r>
            <a:endParaRPr b="0" lang="en-US" sz="2800" spc="-1" strike="noStrike">
              <a:solidFill>
                <a:srgbClr val="ffffff"/>
              </a:solidFill>
              <a:latin typeface="Arial"/>
            </a:endParaRPr>
          </a:p>
        </p:txBody>
      </p:sp>
      <p:sp>
        <p:nvSpPr>
          <p:cNvPr id="284" name="TextShape 2"/>
          <p:cNvSpPr txBox="1"/>
          <p:nvPr/>
        </p:nvSpPr>
        <p:spPr>
          <a:xfrm>
            <a:off x="685800" y="990720"/>
            <a:ext cx="7772040" cy="2285640"/>
          </a:xfrm>
          <a:prstGeom prst="rect">
            <a:avLst/>
          </a:prstGeom>
          <a:noFill/>
          <a:ln w="9360">
            <a:noFill/>
          </a:ln>
        </p:spPr>
        <p:txBody>
          <a:bodyPr>
            <a:noAutofit/>
          </a:bodyPr>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Generados por artículos defectuosos</a:t>
            </a:r>
            <a:endParaRPr b="1" lang="en-US" sz="2400" spc="-1" strike="noStrike">
              <a:solidFill>
                <a:srgbClr val="4f7dae"/>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Detectados (rechazar, corregir, vender más barato)</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No detectados (garantía y reemplazo, imagen de marca)</a:t>
            </a:r>
            <a:endParaRPr b="0" lang="en-US" sz="2000" spc="-1" strike="noStrike">
              <a:solidFill>
                <a:srgbClr val="000000"/>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Generados por los procesos de inspección</a:t>
            </a:r>
            <a:endParaRPr b="1" lang="en-US" sz="2400" spc="-1" strike="noStrike">
              <a:solidFill>
                <a:srgbClr val="4f7dae"/>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Generados por los procesos de prevención</a:t>
            </a:r>
            <a:endParaRPr b="1" lang="en-US" sz="2400" spc="-1" strike="noStrike">
              <a:solidFill>
                <a:srgbClr val="4f7dae"/>
              </a:solidFill>
              <a:latin typeface="Arial"/>
            </a:endParaRPr>
          </a:p>
        </p:txBody>
      </p:sp>
      <p:sp>
        <p:nvSpPr>
          <p:cNvPr id="285" name="CustomShape 3"/>
          <p:cNvSpPr/>
          <p:nvPr/>
        </p:nvSpPr>
        <p:spPr>
          <a:xfrm>
            <a:off x="914400" y="3276720"/>
            <a:ext cx="3123720" cy="2558520"/>
          </a:xfrm>
          <a:prstGeom prst="rect">
            <a:avLst/>
          </a:prstGeom>
          <a:solidFill>
            <a:srgbClr val="e3eae2"/>
          </a:solidFill>
          <a:ln w="9360">
            <a:noFill/>
          </a:ln>
        </p:spPr>
        <p:style>
          <a:lnRef idx="0"/>
          <a:fillRef idx="0"/>
          <a:effectRef idx="0"/>
          <a:fontRef idx="minor"/>
        </p:style>
      </p:sp>
      <p:sp>
        <p:nvSpPr>
          <p:cNvPr id="286" name="Line 4"/>
          <p:cNvSpPr/>
          <p:nvPr/>
        </p:nvSpPr>
        <p:spPr>
          <a:xfrm>
            <a:off x="912600" y="5835600"/>
            <a:ext cx="3224160" cy="0"/>
          </a:xfrm>
          <a:prstGeom prst="line">
            <a:avLst/>
          </a:prstGeom>
          <a:ln w="12600">
            <a:solidFill>
              <a:srgbClr val="800000"/>
            </a:solidFill>
            <a:round/>
            <a:tailEnd len="med" type="triangle" w="med"/>
          </a:ln>
        </p:spPr>
        <p:style>
          <a:lnRef idx="0"/>
          <a:fillRef idx="0"/>
          <a:effectRef idx="0"/>
          <a:fontRef idx="minor"/>
        </p:style>
      </p:sp>
      <p:sp>
        <p:nvSpPr>
          <p:cNvPr id="287" name="Line 5"/>
          <p:cNvSpPr/>
          <p:nvPr/>
        </p:nvSpPr>
        <p:spPr>
          <a:xfrm flipV="1">
            <a:off x="912600" y="3149280"/>
            <a:ext cx="0" cy="2686320"/>
          </a:xfrm>
          <a:prstGeom prst="line">
            <a:avLst/>
          </a:prstGeom>
          <a:ln w="12600">
            <a:solidFill>
              <a:srgbClr val="800000"/>
            </a:solidFill>
            <a:round/>
            <a:tailEnd len="med" type="triangle" w="med"/>
          </a:ln>
        </p:spPr>
        <p:style>
          <a:lnRef idx="0"/>
          <a:fillRef idx="0"/>
          <a:effectRef idx="0"/>
          <a:fontRef idx="minor"/>
        </p:style>
      </p:sp>
      <p:sp>
        <p:nvSpPr>
          <p:cNvPr id="288" name="CustomShape 6"/>
          <p:cNvSpPr/>
          <p:nvPr/>
        </p:nvSpPr>
        <p:spPr>
          <a:xfrm>
            <a:off x="3690360" y="5835600"/>
            <a:ext cx="578880" cy="359280"/>
          </a:xfrm>
          <a:prstGeom prst="rect">
            <a:avLst/>
          </a:prstGeom>
          <a:noFill/>
          <a:ln w="9360">
            <a:noFill/>
          </a:ln>
        </p:spPr>
        <p:style>
          <a:lnRef idx="0"/>
          <a:fillRef idx="0"/>
          <a:effectRef idx="0"/>
          <a:fontRef idx="minor"/>
        </p:style>
        <p:txBody>
          <a:bodyPr wrap="none" lIns="0" rIns="0" tIns="0" bIns="0">
            <a:spAutoFit/>
          </a:bodyPr>
          <a:p>
            <a:pPr algn="ctr">
              <a:lnSpc>
                <a:spcPct val="90000"/>
              </a:lnSpc>
              <a:spcBef>
                <a:spcPts val="241"/>
              </a:spcBef>
            </a:pPr>
            <a:r>
              <a:rPr b="0" lang="es-ES_tradnl" sz="1200" spc="-1" strike="noStrike">
                <a:solidFill>
                  <a:srgbClr val="800000"/>
                </a:solidFill>
                <a:latin typeface="Arial"/>
              </a:rPr>
              <a:t>0%</a:t>
            </a:r>
            <a:endParaRPr b="0" lang="es-ES" sz="1200" spc="-1" strike="noStrike">
              <a:latin typeface="Arial"/>
            </a:endParaRPr>
          </a:p>
          <a:p>
            <a:pPr algn="ctr">
              <a:lnSpc>
                <a:spcPct val="90000"/>
              </a:lnSpc>
              <a:spcBef>
                <a:spcPts val="241"/>
              </a:spcBef>
            </a:pPr>
            <a:r>
              <a:rPr b="0" lang="es-ES_tradnl" sz="1200" spc="-1" strike="noStrike">
                <a:solidFill>
                  <a:srgbClr val="800000"/>
                </a:solidFill>
                <a:latin typeface="Arial"/>
              </a:rPr>
              <a:t>defectos</a:t>
            </a:r>
            <a:endParaRPr b="0" lang="es-ES" sz="1200" spc="-1" strike="noStrike">
              <a:latin typeface="Arial"/>
            </a:endParaRPr>
          </a:p>
        </p:txBody>
      </p:sp>
      <p:sp>
        <p:nvSpPr>
          <p:cNvPr id="289" name="CustomShape 7"/>
          <p:cNvSpPr/>
          <p:nvPr/>
        </p:nvSpPr>
        <p:spPr>
          <a:xfrm rot="16200000">
            <a:off x="612360" y="3392640"/>
            <a:ext cx="399240" cy="164160"/>
          </a:xfrm>
          <a:prstGeom prst="rect">
            <a:avLst/>
          </a:prstGeom>
          <a:noFill/>
          <a:ln w="9360">
            <a:noFill/>
          </a:ln>
        </p:spPr>
        <p:style>
          <a:lnRef idx="0"/>
          <a:fillRef idx="0"/>
          <a:effectRef idx="0"/>
          <a:fontRef idx="minor"/>
        </p:style>
        <p:txBody>
          <a:bodyPr wrap="none" lIns="0" rIns="0" tIns="0" bIns="0">
            <a:spAutoFit/>
          </a:bodyPr>
          <a:p>
            <a:pPr algn="ctr">
              <a:lnSpc>
                <a:spcPct val="90000"/>
              </a:lnSpc>
              <a:spcBef>
                <a:spcPts val="241"/>
              </a:spcBef>
            </a:pPr>
            <a:r>
              <a:rPr b="0" lang="es-ES" sz="1200" spc="-1" strike="noStrike">
                <a:solidFill>
                  <a:srgbClr val="800000"/>
                </a:solidFill>
                <a:latin typeface="Arial"/>
              </a:rPr>
              <a:t>Coste</a:t>
            </a:r>
            <a:endParaRPr b="0" lang="es-ES" sz="1200" spc="-1" strike="noStrike">
              <a:latin typeface="Arial"/>
            </a:endParaRPr>
          </a:p>
        </p:txBody>
      </p:sp>
      <p:sp>
        <p:nvSpPr>
          <p:cNvPr id="290" name="CustomShape 8"/>
          <p:cNvSpPr/>
          <p:nvPr/>
        </p:nvSpPr>
        <p:spPr>
          <a:xfrm>
            <a:off x="1295280" y="3505320"/>
            <a:ext cx="2730240" cy="2095200"/>
          </a:xfrm>
          <a:custGeom>
            <a:avLst/>
            <a:gdLst/>
            <a:ahLst/>
            <a:rect l="l" t="t" r="r" b="b"/>
            <a:pathLst>
              <a:path w="1720" h="1320">
                <a:moveTo>
                  <a:pt x="0" y="0"/>
                </a:moveTo>
                <a:cubicBezTo>
                  <a:pt x="53" y="101"/>
                  <a:pt x="163" y="429"/>
                  <a:pt x="320" y="608"/>
                </a:cubicBezTo>
                <a:cubicBezTo>
                  <a:pt x="477" y="787"/>
                  <a:pt x="711" y="953"/>
                  <a:pt x="944" y="1072"/>
                </a:cubicBezTo>
                <a:cubicBezTo>
                  <a:pt x="1177" y="1191"/>
                  <a:pt x="1558" y="1268"/>
                  <a:pt x="1720" y="1320"/>
                </a:cubicBezTo>
              </a:path>
            </a:pathLst>
          </a:custGeom>
          <a:noFill/>
          <a:ln w="28440">
            <a:solidFill>
              <a:srgbClr val="800000"/>
            </a:solidFill>
            <a:round/>
          </a:ln>
        </p:spPr>
        <p:style>
          <a:lnRef idx="0"/>
          <a:fillRef idx="0"/>
          <a:effectRef idx="0"/>
          <a:fontRef idx="minor"/>
        </p:style>
      </p:sp>
      <p:sp>
        <p:nvSpPr>
          <p:cNvPr id="291" name="CustomShape 9"/>
          <p:cNvSpPr/>
          <p:nvPr/>
        </p:nvSpPr>
        <p:spPr>
          <a:xfrm>
            <a:off x="2336400" y="4648320"/>
            <a:ext cx="731160" cy="164520"/>
          </a:xfrm>
          <a:prstGeom prst="rect">
            <a:avLst/>
          </a:prstGeom>
          <a:noFill/>
          <a:ln w="9360">
            <a:noFill/>
          </a:ln>
        </p:spPr>
        <p:style>
          <a:lnRef idx="0"/>
          <a:fillRef idx="0"/>
          <a:effectRef idx="0"/>
          <a:fontRef idx="minor"/>
        </p:style>
        <p:txBody>
          <a:bodyPr wrap="none" lIns="0" rIns="0" tIns="0" bIns="0">
            <a:spAutoFit/>
          </a:bodyPr>
          <a:p>
            <a:pPr algn="ctr">
              <a:lnSpc>
                <a:spcPct val="90000"/>
              </a:lnSpc>
              <a:spcBef>
                <a:spcPts val="241"/>
              </a:spcBef>
            </a:pPr>
            <a:r>
              <a:rPr b="0" lang="es-ES_tradnl" sz="1200" spc="-1" strike="noStrike">
                <a:solidFill>
                  <a:srgbClr val="000099"/>
                </a:solidFill>
                <a:latin typeface="Arial"/>
              </a:rPr>
              <a:t>Coste total</a:t>
            </a:r>
            <a:endParaRPr b="0" lang="es-ES" sz="1200" spc="-1" strike="noStrike">
              <a:latin typeface="Arial"/>
            </a:endParaRPr>
          </a:p>
        </p:txBody>
      </p:sp>
      <p:sp>
        <p:nvSpPr>
          <p:cNvPr id="292" name="CustomShape 10"/>
          <p:cNvSpPr/>
          <p:nvPr/>
        </p:nvSpPr>
        <p:spPr>
          <a:xfrm>
            <a:off x="642240" y="5835600"/>
            <a:ext cx="578880" cy="359280"/>
          </a:xfrm>
          <a:prstGeom prst="rect">
            <a:avLst/>
          </a:prstGeom>
          <a:noFill/>
          <a:ln w="9360">
            <a:noFill/>
          </a:ln>
        </p:spPr>
        <p:style>
          <a:lnRef idx="0"/>
          <a:fillRef idx="0"/>
          <a:effectRef idx="0"/>
          <a:fontRef idx="minor"/>
        </p:style>
        <p:txBody>
          <a:bodyPr wrap="none" lIns="0" rIns="0" tIns="0" bIns="0">
            <a:spAutoFit/>
          </a:bodyPr>
          <a:p>
            <a:pPr algn="ctr">
              <a:lnSpc>
                <a:spcPct val="90000"/>
              </a:lnSpc>
              <a:spcBef>
                <a:spcPts val="241"/>
              </a:spcBef>
            </a:pPr>
            <a:r>
              <a:rPr b="0" lang="es-ES_tradnl" sz="1200" spc="-1" strike="noStrike">
                <a:solidFill>
                  <a:srgbClr val="800000"/>
                </a:solidFill>
                <a:latin typeface="Arial"/>
              </a:rPr>
              <a:t>100%</a:t>
            </a:r>
            <a:endParaRPr b="0" lang="es-ES" sz="1200" spc="-1" strike="noStrike">
              <a:latin typeface="Arial"/>
            </a:endParaRPr>
          </a:p>
          <a:p>
            <a:pPr algn="ctr">
              <a:lnSpc>
                <a:spcPct val="90000"/>
              </a:lnSpc>
              <a:spcBef>
                <a:spcPts val="241"/>
              </a:spcBef>
            </a:pPr>
            <a:r>
              <a:rPr b="0" lang="es-ES_tradnl" sz="1200" spc="-1" strike="noStrike">
                <a:solidFill>
                  <a:srgbClr val="800000"/>
                </a:solidFill>
                <a:latin typeface="Arial"/>
              </a:rPr>
              <a:t>defectos</a:t>
            </a:r>
            <a:endParaRPr b="0" lang="es-ES" sz="1200" spc="-1" strike="noStrike">
              <a:latin typeface="Arial"/>
            </a:endParaRPr>
          </a:p>
        </p:txBody>
      </p:sp>
      <p:sp>
        <p:nvSpPr>
          <p:cNvPr id="293" name="CustomShape 11"/>
          <p:cNvSpPr/>
          <p:nvPr/>
        </p:nvSpPr>
        <p:spPr>
          <a:xfrm>
            <a:off x="977760" y="3479760"/>
            <a:ext cx="2781000" cy="2285640"/>
          </a:xfrm>
          <a:custGeom>
            <a:avLst/>
            <a:gdLst/>
            <a:ahLst/>
            <a:rect l="l" t="t" r="r" b="b"/>
            <a:pathLst>
              <a:path w="1752" h="1440">
                <a:moveTo>
                  <a:pt x="0" y="1440"/>
                </a:moveTo>
                <a:cubicBezTo>
                  <a:pt x="148" y="1405"/>
                  <a:pt x="637" y="1356"/>
                  <a:pt x="888" y="1232"/>
                </a:cubicBezTo>
                <a:cubicBezTo>
                  <a:pt x="1139" y="1108"/>
                  <a:pt x="1360" y="901"/>
                  <a:pt x="1504" y="696"/>
                </a:cubicBezTo>
                <a:cubicBezTo>
                  <a:pt x="1648" y="491"/>
                  <a:pt x="1700" y="145"/>
                  <a:pt x="1752" y="0"/>
                </a:cubicBezTo>
              </a:path>
            </a:pathLst>
          </a:custGeom>
          <a:noFill/>
          <a:ln w="28440">
            <a:solidFill>
              <a:srgbClr val="800000"/>
            </a:solidFill>
            <a:round/>
          </a:ln>
        </p:spPr>
        <p:style>
          <a:lnRef idx="0"/>
          <a:fillRef idx="0"/>
          <a:effectRef idx="0"/>
          <a:fontRef idx="minor"/>
        </p:style>
      </p:sp>
      <p:sp>
        <p:nvSpPr>
          <p:cNvPr id="294" name="CustomShape 12"/>
          <p:cNvSpPr/>
          <p:nvPr/>
        </p:nvSpPr>
        <p:spPr>
          <a:xfrm>
            <a:off x="1359000" y="3505320"/>
            <a:ext cx="2336400" cy="1464840"/>
          </a:xfrm>
          <a:custGeom>
            <a:avLst/>
            <a:gdLst/>
            <a:ahLst/>
            <a:rect l="l" t="t" r="r" b="b"/>
            <a:pathLst>
              <a:path w="1472" h="923">
                <a:moveTo>
                  <a:pt x="0" y="0"/>
                </a:moveTo>
                <a:cubicBezTo>
                  <a:pt x="37" y="76"/>
                  <a:pt x="147" y="343"/>
                  <a:pt x="216" y="456"/>
                </a:cubicBezTo>
                <a:cubicBezTo>
                  <a:pt x="285" y="569"/>
                  <a:pt x="337" y="612"/>
                  <a:pt x="416" y="680"/>
                </a:cubicBezTo>
                <a:cubicBezTo>
                  <a:pt x="495" y="748"/>
                  <a:pt x="608" y="827"/>
                  <a:pt x="688" y="864"/>
                </a:cubicBezTo>
                <a:cubicBezTo>
                  <a:pt x="768" y="901"/>
                  <a:pt x="820" y="923"/>
                  <a:pt x="896" y="904"/>
                </a:cubicBezTo>
                <a:cubicBezTo>
                  <a:pt x="972" y="885"/>
                  <a:pt x="1072" y="830"/>
                  <a:pt x="1144" y="752"/>
                </a:cubicBezTo>
                <a:cubicBezTo>
                  <a:pt x="1216" y="674"/>
                  <a:pt x="1273" y="557"/>
                  <a:pt x="1328" y="432"/>
                </a:cubicBezTo>
                <a:cubicBezTo>
                  <a:pt x="1383" y="307"/>
                  <a:pt x="1442" y="90"/>
                  <a:pt x="1472" y="0"/>
                </a:cubicBezTo>
              </a:path>
            </a:pathLst>
          </a:custGeom>
          <a:noFill/>
          <a:ln w="28440">
            <a:solidFill>
              <a:srgbClr val="000099"/>
            </a:solidFill>
            <a:round/>
          </a:ln>
        </p:spPr>
        <p:style>
          <a:lnRef idx="0"/>
          <a:fillRef idx="0"/>
          <a:effectRef idx="0"/>
          <a:fontRef idx="minor"/>
        </p:style>
      </p:sp>
      <p:sp>
        <p:nvSpPr>
          <p:cNvPr id="295" name="CustomShape 13"/>
          <p:cNvSpPr/>
          <p:nvPr/>
        </p:nvSpPr>
        <p:spPr>
          <a:xfrm>
            <a:off x="1063080" y="5219640"/>
            <a:ext cx="883440" cy="359280"/>
          </a:xfrm>
          <a:prstGeom prst="rect">
            <a:avLst/>
          </a:prstGeom>
          <a:noFill/>
          <a:ln w="9360">
            <a:noFill/>
          </a:ln>
        </p:spPr>
        <p:style>
          <a:lnRef idx="0"/>
          <a:fillRef idx="0"/>
          <a:effectRef idx="0"/>
          <a:fontRef idx="minor"/>
        </p:style>
        <p:txBody>
          <a:bodyPr wrap="none" lIns="0" rIns="0" tIns="0" bIns="0">
            <a:spAutoFit/>
          </a:bodyPr>
          <a:p>
            <a:pPr algn="ctr">
              <a:lnSpc>
                <a:spcPct val="90000"/>
              </a:lnSpc>
              <a:spcBef>
                <a:spcPts val="241"/>
              </a:spcBef>
            </a:pPr>
            <a:r>
              <a:rPr b="0" lang="es-ES_tradnl" sz="1200" spc="-1" strike="noStrike">
                <a:solidFill>
                  <a:srgbClr val="990000"/>
                </a:solidFill>
                <a:latin typeface="Arial"/>
              </a:rPr>
              <a:t>Coste de las</a:t>
            </a:r>
            <a:endParaRPr b="0" lang="es-ES" sz="1200" spc="-1" strike="noStrike">
              <a:latin typeface="Arial"/>
            </a:endParaRPr>
          </a:p>
          <a:p>
            <a:pPr algn="ctr">
              <a:lnSpc>
                <a:spcPct val="90000"/>
              </a:lnSpc>
              <a:spcBef>
                <a:spcPts val="241"/>
              </a:spcBef>
            </a:pPr>
            <a:r>
              <a:rPr b="0" lang="es-ES" sz="1200" spc="-1" strike="noStrike">
                <a:solidFill>
                  <a:srgbClr val="990000"/>
                </a:solidFill>
                <a:latin typeface="Arial"/>
              </a:rPr>
              <a:t>inspecciones</a:t>
            </a:r>
            <a:endParaRPr b="0" lang="es-ES" sz="1200" spc="-1" strike="noStrike">
              <a:latin typeface="Arial"/>
            </a:endParaRPr>
          </a:p>
        </p:txBody>
      </p:sp>
      <p:sp>
        <p:nvSpPr>
          <p:cNvPr id="296" name="CustomShape 14"/>
          <p:cNvSpPr/>
          <p:nvPr/>
        </p:nvSpPr>
        <p:spPr>
          <a:xfrm>
            <a:off x="911520" y="4419720"/>
            <a:ext cx="849960" cy="554040"/>
          </a:xfrm>
          <a:prstGeom prst="rect">
            <a:avLst/>
          </a:prstGeom>
          <a:noFill/>
          <a:ln w="9360">
            <a:noFill/>
          </a:ln>
        </p:spPr>
        <p:style>
          <a:lnRef idx="0"/>
          <a:fillRef idx="0"/>
          <a:effectRef idx="0"/>
          <a:fontRef idx="minor"/>
        </p:style>
        <p:txBody>
          <a:bodyPr wrap="none" lIns="0" rIns="0" tIns="0" bIns="0">
            <a:spAutoFit/>
          </a:bodyPr>
          <a:p>
            <a:pPr algn="ctr">
              <a:lnSpc>
                <a:spcPct val="90000"/>
              </a:lnSpc>
              <a:spcBef>
                <a:spcPts val="241"/>
              </a:spcBef>
            </a:pPr>
            <a:r>
              <a:rPr b="0" lang="es-ES_tradnl" sz="1200" spc="-1" strike="noStrike">
                <a:solidFill>
                  <a:srgbClr val="990000"/>
                </a:solidFill>
                <a:latin typeface="Arial"/>
              </a:rPr>
              <a:t>Coste de los</a:t>
            </a:r>
            <a:endParaRPr b="0" lang="es-ES" sz="1200" spc="-1" strike="noStrike">
              <a:latin typeface="Arial"/>
            </a:endParaRPr>
          </a:p>
          <a:p>
            <a:pPr algn="ctr">
              <a:lnSpc>
                <a:spcPct val="90000"/>
              </a:lnSpc>
              <a:spcBef>
                <a:spcPts val="241"/>
              </a:spcBef>
            </a:pPr>
            <a:r>
              <a:rPr b="0" lang="es-ES" sz="1200" spc="-1" strike="noStrike">
                <a:solidFill>
                  <a:srgbClr val="990000"/>
                </a:solidFill>
                <a:latin typeface="Arial"/>
              </a:rPr>
              <a:t>productos</a:t>
            </a:r>
            <a:endParaRPr b="0" lang="es-ES" sz="1200" spc="-1" strike="noStrike">
              <a:latin typeface="Arial"/>
            </a:endParaRPr>
          </a:p>
          <a:p>
            <a:pPr algn="ctr">
              <a:lnSpc>
                <a:spcPct val="90000"/>
              </a:lnSpc>
              <a:spcBef>
                <a:spcPts val="241"/>
              </a:spcBef>
            </a:pPr>
            <a:r>
              <a:rPr b="0" lang="es-ES" sz="1200" spc="-1" strike="noStrike">
                <a:solidFill>
                  <a:srgbClr val="990000"/>
                </a:solidFill>
                <a:latin typeface="Arial"/>
              </a:rPr>
              <a:t>defectuosos</a:t>
            </a:r>
            <a:endParaRPr b="0" lang="es-ES" sz="1200" spc="-1" strike="noStrike">
              <a:latin typeface="Arial"/>
            </a:endParaRPr>
          </a:p>
        </p:txBody>
      </p:sp>
      <p:sp>
        <p:nvSpPr>
          <p:cNvPr id="297" name="CustomShape 15"/>
          <p:cNvSpPr/>
          <p:nvPr/>
        </p:nvSpPr>
        <p:spPr>
          <a:xfrm>
            <a:off x="4191120" y="2971800"/>
            <a:ext cx="4723920" cy="2971440"/>
          </a:xfrm>
          <a:prstGeom prst="rect">
            <a:avLst/>
          </a:prstGeom>
          <a:noFill/>
          <a:ln w="9360">
            <a:noFill/>
          </a:ln>
        </p:spPr>
        <p:style>
          <a:lnRef idx="0"/>
          <a:fillRef idx="0"/>
          <a:effectRef idx="0"/>
          <a:fontRef idx="minor"/>
        </p:style>
        <p:txBody>
          <a:bodyPr lIns="90000" rIns="90000" tIns="45000" bIns="45000">
            <a:noAutofit/>
          </a:bodyPr>
          <a:p>
            <a:pPr marL="189000" indent="-188640">
              <a:lnSpc>
                <a:spcPct val="90000"/>
              </a:lnSpc>
              <a:spcBef>
                <a:spcPts val="479"/>
              </a:spcBef>
              <a:buClr>
                <a:srgbClr val="ff9900"/>
              </a:buClr>
              <a:buFont typeface="Wingdings" charset="2"/>
              <a:buChar char=""/>
            </a:pPr>
            <a:r>
              <a:rPr b="1" lang="en-US" sz="2400" spc="-1" strike="noStrike">
                <a:solidFill>
                  <a:srgbClr val="4f7dae"/>
                </a:solidFill>
                <a:latin typeface="Arial"/>
              </a:rPr>
              <a:t>Control de calidad</a:t>
            </a:r>
            <a:endParaRPr b="0" lang="es-ES" sz="2400" spc="-1" strike="noStrike">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Autocontrol</a:t>
            </a:r>
            <a:endParaRPr b="0" lang="es-ES" sz="2000" spc="-1" strike="noStrike">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Círculos de calidad</a:t>
            </a:r>
            <a:endParaRPr b="0" lang="es-ES" sz="2000" spc="-1" strike="noStrike">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Control estadístico de la calida</a:t>
            </a:r>
            <a:endParaRPr b="0" lang="es-ES" sz="2000" spc="-1" strike="noStrike">
              <a:latin typeface="Arial"/>
            </a:endParaRPr>
          </a:p>
          <a:p>
            <a:pPr lvl="2" marL="952560" indent="-185400">
              <a:lnSpc>
                <a:spcPct val="100000"/>
              </a:lnSpc>
              <a:spcBef>
                <a:spcPts val="360"/>
              </a:spcBef>
              <a:buClr>
                <a:srgbClr val="ff9900"/>
              </a:buClr>
              <a:buFont typeface="Symbol" charset="2"/>
              <a:buChar char=""/>
            </a:pPr>
            <a:r>
              <a:rPr b="0" lang="es-ES" sz="1800" spc="-1" strike="noStrike">
                <a:solidFill>
                  <a:srgbClr val="000000"/>
                </a:solidFill>
                <a:latin typeface="Arial"/>
              </a:rPr>
              <a:t>Diversas estrategias, herramientas y técnicas para efectuar este tipo de control a posterior</a:t>
            </a:r>
            <a:endParaRPr b="0" lang="es-ES" sz="1800" spc="-1" strike="noStrike">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Óptimo</a:t>
            </a:r>
            <a:endParaRPr b="0" lang="es-ES" sz="2400" spc="-1" strike="noStrike">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Compromiso entre control y no calidad en términos de coste</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Localización</a:t>
            </a:r>
            <a:endParaRPr b="0" lang="en-US" sz="2800" spc="-1" strike="noStrike">
              <a:solidFill>
                <a:srgbClr val="ffffff"/>
              </a:solidFill>
              <a:latin typeface="Arial"/>
            </a:endParaRPr>
          </a:p>
        </p:txBody>
      </p:sp>
      <p:sp>
        <p:nvSpPr>
          <p:cNvPr id="299" name="TextShape 2"/>
          <p:cNvSpPr txBox="1"/>
          <p:nvPr/>
        </p:nvSpPr>
        <p:spPr>
          <a:xfrm>
            <a:off x="685800" y="990720"/>
            <a:ext cx="7772040" cy="5181120"/>
          </a:xfrm>
          <a:prstGeom prst="rect">
            <a:avLst/>
          </a:prstGeom>
          <a:noFill/>
          <a:ln w="9360">
            <a:noFill/>
          </a:ln>
        </p:spPr>
        <p:txBody>
          <a:bodyPr>
            <a:noAutofit/>
          </a:bodyPr>
          <a:p>
            <a:pPr marL="189000" indent="-188640">
              <a:lnSpc>
                <a:spcPct val="80000"/>
              </a:lnSpc>
              <a:spcBef>
                <a:spcPts val="479"/>
              </a:spcBef>
              <a:buClr>
                <a:srgbClr val="ff9900"/>
              </a:buClr>
              <a:buFont typeface="Wingdings" charset="2"/>
              <a:buChar char=""/>
            </a:pPr>
            <a:r>
              <a:rPr b="1" lang="es-ES" sz="2400" spc="-1" strike="noStrike">
                <a:solidFill>
                  <a:srgbClr val="4f7dae"/>
                </a:solidFill>
                <a:latin typeface="Arial"/>
              </a:rPr>
              <a:t>Localización: decisión en el momento de invertir</a:t>
            </a:r>
            <a:endParaRPr b="1" lang="en-US" sz="2400" spc="-1" strike="noStrike">
              <a:solidFill>
                <a:srgbClr val="4f7dae"/>
              </a:solidFill>
              <a:latin typeface="Arial"/>
            </a:endParaRPr>
          </a:p>
          <a:p>
            <a:pPr lvl="1" marL="576360" indent="-196560">
              <a:lnSpc>
                <a:spcPct val="90000"/>
              </a:lnSpc>
              <a:spcBef>
                <a:spcPts val="400"/>
              </a:spcBef>
              <a:buClr>
                <a:srgbClr val="ff9900"/>
              </a:buClr>
              <a:buFont typeface="Symbol" charset="2"/>
              <a:buChar char=""/>
            </a:pPr>
            <a:r>
              <a:rPr b="0" lang="es-ES" sz="2000" spc="-1" strike="noStrike">
                <a:solidFill>
                  <a:srgbClr val="000000"/>
                </a:solidFill>
                <a:latin typeface="Arial"/>
              </a:rPr>
              <a:t>Decisión de ubicación geográfica de la fabrica considerando:</a:t>
            </a:r>
            <a:endParaRPr b="0" lang="en-US" sz="20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Costes de los recursos materiales y humanos</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Coste de las inversiones, terrenos, ...</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Subvenciones públicas y exenciones de impuestos</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Coste y nivel de formación de los recursos humanos, conflictividad laboral y flexibilidad del marco legal</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Estabilidad económica y política</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Costes de la distribución a los destinos de consumo</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Influencia sobre la imagen de marca y las ventas en el mercado local, chauvinismo del consumidor</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Existencia de un tejido empresarial dinámico: proveedores, etc.</a:t>
            </a:r>
            <a:endParaRPr b="0" lang="en-US" sz="1800" spc="-1" strike="noStrike">
              <a:solidFill>
                <a:srgbClr val="000000"/>
              </a:solidFill>
              <a:latin typeface="Arial"/>
            </a:endParaRPr>
          </a:p>
          <a:p>
            <a:pPr lvl="1" marL="576360" indent="-196560">
              <a:lnSpc>
                <a:spcPct val="90000"/>
              </a:lnSpc>
              <a:spcBef>
                <a:spcPts val="400"/>
              </a:spcBef>
              <a:buClr>
                <a:srgbClr val="ff9900"/>
              </a:buClr>
              <a:buFont typeface="Symbol" charset="2"/>
              <a:buChar char=""/>
            </a:pPr>
            <a:r>
              <a:rPr b="0" lang="es-ES" sz="2000" spc="-1" strike="noStrike">
                <a:solidFill>
                  <a:srgbClr val="006600"/>
                </a:solidFill>
                <a:latin typeface="Arial"/>
              </a:rPr>
              <a:t>Globalización</a:t>
            </a:r>
            <a:r>
              <a:rPr b="0" lang="es-ES" sz="2000" spc="-1" strike="noStrike">
                <a:solidFill>
                  <a:srgbClr val="000000"/>
                </a:solidFill>
                <a:latin typeface="Arial"/>
              </a:rPr>
              <a:t>:</a:t>
            </a:r>
            <a:endParaRPr b="0" lang="en-US" sz="20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6600"/>
                </a:solidFill>
                <a:latin typeface="Arial"/>
              </a:rPr>
              <a:t>Deslocalización</a:t>
            </a:r>
            <a:r>
              <a:rPr b="0" lang="es-ES" sz="1800" spc="-1" strike="noStrike">
                <a:solidFill>
                  <a:srgbClr val="000000"/>
                </a:solidFill>
                <a:latin typeface="Arial"/>
              </a:rPr>
              <a:t>: reubicación de fábricas en países más favorables, sobre todo en cuanto a recursos humanos</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Costes de la distribución y transporte en disminución</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Costes de la “gestión a distancia” en disminución (TICs)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Distribución en planta</a:t>
            </a:r>
            <a:endParaRPr b="0" lang="en-US" sz="2800" spc="-1" strike="noStrike">
              <a:solidFill>
                <a:srgbClr val="ffffff"/>
              </a:solidFill>
              <a:latin typeface="Arial"/>
            </a:endParaRPr>
          </a:p>
        </p:txBody>
      </p:sp>
      <p:sp>
        <p:nvSpPr>
          <p:cNvPr id="301" name="TextShape 2"/>
          <p:cNvSpPr txBox="1"/>
          <p:nvPr/>
        </p:nvSpPr>
        <p:spPr>
          <a:xfrm>
            <a:off x="685800" y="990720"/>
            <a:ext cx="7772040" cy="5181120"/>
          </a:xfrm>
          <a:prstGeom prst="rect">
            <a:avLst/>
          </a:prstGeom>
          <a:noFill/>
          <a:ln w="9360">
            <a:noFill/>
          </a:ln>
        </p:spPr>
        <p:txBody>
          <a:bodyPr>
            <a:noAutofit/>
          </a:bodyPr>
          <a:p>
            <a:pPr marL="189000" indent="-188640">
              <a:lnSpc>
                <a:spcPct val="80000"/>
              </a:lnSpc>
              <a:spcBef>
                <a:spcPts val="479"/>
              </a:spcBef>
              <a:buClr>
                <a:srgbClr val="ff9900"/>
              </a:buClr>
              <a:buFont typeface="Wingdings" charset="2"/>
              <a:buChar char=""/>
            </a:pPr>
            <a:r>
              <a:rPr b="1" lang="es-ES" sz="2400" spc="-1" strike="noStrike">
                <a:solidFill>
                  <a:srgbClr val="4f7dae"/>
                </a:solidFill>
                <a:latin typeface="Arial"/>
              </a:rPr>
              <a:t>Distribución en planta</a:t>
            </a:r>
            <a:endParaRPr b="1" lang="en-US" sz="2400" spc="-1" strike="noStrike">
              <a:solidFill>
                <a:srgbClr val="4f7dae"/>
              </a:solidFill>
              <a:latin typeface="Arial"/>
            </a:endParaRPr>
          </a:p>
          <a:p>
            <a:pPr lvl="1" marL="576360" indent="-196560">
              <a:lnSpc>
                <a:spcPct val="90000"/>
              </a:lnSpc>
              <a:spcBef>
                <a:spcPts val="400"/>
              </a:spcBef>
              <a:buClr>
                <a:srgbClr val="ff9900"/>
              </a:buClr>
              <a:buFont typeface="Symbol" charset="2"/>
              <a:buChar char=""/>
            </a:pPr>
            <a:r>
              <a:rPr b="0" lang="es-ES" sz="2000" spc="-1" strike="noStrike">
                <a:solidFill>
                  <a:srgbClr val="000000"/>
                </a:solidFill>
                <a:latin typeface="Arial"/>
              </a:rPr>
              <a:t>Decidir y diseñar la distribución en la planta de la fábrica de:</a:t>
            </a:r>
            <a:endParaRPr b="0" lang="en-US" sz="20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Las máquinas</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Los puestos de trabajo desde los que controlar las máquinas por los operarios</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Los almacenes, los puestos de carga y descarga, ...</a:t>
            </a:r>
            <a:endParaRPr b="0" lang="en-US" sz="1800" spc="-1" strike="noStrike">
              <a:solidFill>
                <a:srgbClr val="000000"/>
              </a:solidFill>
              <a:latin typeface="Arial"/>
            </a:endParaRPr>
          </a:p>
          <a:p>
            <a:pPr lvl="1" marL="576360" indent="-196560">
              <a:lnSpc>
                <a:spcPct val="90000"/>
              </a:lnSpc>
              <a:spcBef>
                <a:spcPts val="400"/>
              </a:spcBef>
              <a:buClr>
                <a:srgbClr val="ff9900"/>
              </a:buClr>
              <a:buFont typeface="Symbol" charset="2"/>
              <a:buChar char=""/>
            </a:pPr>
            <a:r>
              <a:rPr b="0" lang="es-ES" sz="2000" spc="-1" strike="noStrike">
                <a:solidFill>
                  <a:srgbClr val="000000"/>
                </a:solidFill>
                <a:latin typeface="Arial"/>
              </a:rPr>
              <a:t>Objetivos de la distribución en planta:</a:t>
            </a:r>
            <a:endParaRPr b="0" lang="en-US" sz="20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Principalmente, la </a:t>
            </a:r>
            <a:r>
              <a:rPr b="0" lang="es-ES" sz="1800" spc="-1" strike="noStrike">
                <a:solidFill>
                  <a:srgbClr val="006600"/>
                </a:solidFill>
                <a:latin typeface="Arial"/>
              </a:rPr>
              <a:t>eficiencia</a:t>
            </a:r>
            <a:r>
              <a:rPr b="0" lang="es-ES" sz="1800" spc="-1" strike="noStrike">
                <a:solidFill>
                  <a:srgbClr val="000000"/>
                </a:solidFill>
                <a:latin typeface="Arial"/>
              </a:rPr>
              <a:t>: mejorar el flujo de trabajo para reducir tiempos, costes y pérdidas</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La </a:t>
            </a:r>
            <a:r>
              <a:rPr b="0" lang="es-ES" sz="1800" spc="-1" strike="noStrike">
                <a:solidFill>
                  <a:srgbClr val="006600"/>
                </a:solidFill>
                <a:latin typeface="Arial"/>
              </a:rPr>
              <a:t>seguridad laboral</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La </a:t>
            </a:r>
            <a:r>
              <a:rPr b="0" lang="es-ES" sz="1800" spc="-1" strike="noStrike">
                <a:solidFill>
                  <a:srgbClr val="006600"/>
                </a:solidFill>
                <a:latin typeface="Arial"/>
              </a:rPr>
              <a:t>ergonomía</a:t>
            </a:r>
            <a:r>
              <a:rPr b="0" lang="es-ES" sz="1800" spc="-1" strike="noStrike">
                <a:solidFill>
                  <a:srgbClr val="000000"/>
                </a:solidFill>
                <a:latin typeface="Arial"/>
              </a:rPr>
              <a:t>: hacer el trabajo más fácil aumenta la productividad y disminuye las posibilidades de errores.</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Reducir el </a:t>
            </a:r>
            <a:r>
              <a:rPr b="0" lang="es-ES" sz="1800" spc="-1" strike="noStrike">
                <a:solidFill>
                  <a:srgbClr val="006600"/>
                </a:solidFill>
                <a:latin typeface="Arial"/>
              </a:rPr>
              <a:t>coste del espacio</a:t>
            </a:r>
            <a:endParaRPr b="0" lang="en-US" sz="1800" spc="-1" strike="noStrike">
              <a:solidFill>
                <a:srgbClr val="000000"/>
              </a:solidFill>
              <a:latin typeface="Arial"/>
            </a:endParaRPr>
          </a:p>
          <a:p>
            <a:pPr lvl="1" marL="576360" indent="-196560">
              <a:lnSpc>
                <a:spcPct val="90000"/>
              </a:lnSpc>
              <a:spcBef>
                <a:spcPts val="400"/>
              </a:spcBef>
              <a:buClr>
                <a:srgbClr val="ff9900"/>
              </a:buClr>
              <a:buFont typeface="Symbol" charset="2"/>
              <a:buChar char=""/>
            </a:pPr>
            <a:r>
              <a:rPr b="0" lang="es-ES" sz="2000" spc="-1" strike="noStrike">
                <a:solidFill>
                  <a:srgbClr val="000000"/>
                </a:solidFill>
                <a:latin typeface="Arial"/>
              </a:rPr>
              <a:t>Los estudios de distribución en planta han de partir del estudio de las rutas de operaciones que han de seguir los diferentes productos, es decir, del flujo que marca el proceso productivo</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Gestión de Inventarios</a:t>
            </a:r>
            <a:endParaRPr b="0" lang="en-US" sz="2800" spc="-1" strike="noStrike">
              <a:solidFill>
                <a:srgbClr val="ffffff"/>
              </a:solidFill>
              <a:latin typeface="Arial"/>
            </a:endParaRPr>
          </a:p>
        </p:txBody>
      </p:sp>
      <p:sp>
        <p:nvSpPr>
          <p:cNvPr id="303" name="TextShape 2"/>
          <p:cNvSpPr txBox="1"/>
          <p:nvPr/>
        </p:nvSpPr>
        <p:spPr>
          <a:xfrm>
            <a:off x="685800" y="990720"/>
            <a:ext cx="7772040" cy="5181120"/>
          </a:xfrm>
          <a:prstGeom prst="rect">
            <a:avLst/>
          </a:prstGeom>
          <a:noFill/>
          <a:ln w="9360">
            <a:noFill/>
          </a:ln>
        </p:spPr>
        <p:txBody>
          <a:bodyPr>
            <a:noAutofit/>
          </a:bodyPr>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La producción no es habitualmente tan flexible como para fabricar el producto justo en el momento en que se solicita</a:t>
            </a:r>
            <a:endParaRPr b="1" lang="en-US" sz="2400" spc="-1" strike="noStrike">
              <a:solidFill>
                <a:srgbClr val="4f7dae"/>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Para no perder ventas (</a:t>
            </a:r>
            <a:r>
              <a:rPr b="1" i="1" lang="es-ES" sz="2400" spc="-1" strike="noStrike">
                <a:solidFill>
                  <a:srgbClr val="008000"/>
                </a:solidFill>
                <a:latin typeface="Arial"/>
              </a:rPr>
              <a:t>ruptura de stocks</a:t>
            </a:r>
            <a:r>
              <a:rPr b="1" lang="es-ES" sz="2400" spc="-1" strike="noStrike">
                <a:solidFill>
                  <a:srgbClr val="4f7dae"/>
                </a:solidFill>
                <a:latin typeface="Arial"/>
              </a:rPr>
              <a:t>) se suelen mantener unos ciertos niveles de producto en el almacén (</a:t>
            </a:r>
            <a:r>
              <a:rPr b="1" i="1" lang="es-ES" sz="2400" spc="-1" strike="noStrike">
                <a:solidFill>
                  <a:srgbClr val="008000"/>
                </a:solidFill>
                <a:latin typeface="Arial"/>
              </a:rPr>
              <a:t>inventario</a:t>
            </a:r>
            <a:r>
              <a:rPr b="1" lang="es-ES" sz="2400" spc="-1" strike="noStrike">
                <a:solidFill>
                  <a:srgbClr val="4f7dae"/>
                </a:solidFill>
                <a:latin typeface="Arial"/>
              </a:rPr>
              <a:t>)</a:t>
            </a:r>
            <a:endParaRPr b="1" lang="en-US" sz="2400" spc="-1" strike="noStrike">
              <a:solidFill>
                <a:srgbClr val="4f7dae"/>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Se está financiando el coste del producto almacenado durante el tiempo que pasa en el almacén, además hay otros costes de gestión</a:t>
            </a:r>
            <a:endParaRPr b="1" lang="en-US" sz="2400" spc="-1" strike="noStrike">
              <a:solidFill>
                <a:srgbClr val="4f7dae"/>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Objetivos de la gestión de inventarios</a:t>
            </a:r>
            <a:endParaRPr b="1" lang="en-US" sz="2400" spc="-1" strike="noStrike">
              <a:solidFill>
                <a:srgbClr val="4f7dae"/>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Minimizar el coste de posesión minimizando la cantidad</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Minimizar el riesgo de ruptura maximizando la cantidad</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Objetivos opuestos que exigen buscar un </a:t>
            </a:r>
            <a:r>
              <a:rPr b="0" lang="es-ES" sz="2000" spc="-1" strike="noStrike">
                <a:solidFill>
                  <a:srgbClr val="008000"/>
                </a:solidFill>
                <a:latin typeface="Arial"/>
              </a:rPr>
              <a:t>óptimo</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Gestión de Inventarios</a:t>
            </a:r>
            <a:endParaRPr b="0" lang="en-US" sz="2800" spc="-1" strike="noStrike">
              <a:solidFill>
                <a:srgbClr val="ffffff"/>
              </a:solidFill>
              <a:latin typeface="Arial"/>
            </a:endParaRPr>
          </a:p>
        </p:txBody>
      </p:sp>
      <p:sp>
        <p:nvSpPr>
          <p:cNvPr id="305" name="TextShape 2"/>
          <p:cNvSpPr txBox="1"/>
          <p:nvPr/>
        </p:nvSpPr>
        <p:spPr>
          <a:xfrm>
            <a:off x="685800" y="990720"/>
            <a:ext cx="7772040" cy="5181120"/>
          </a:xfrm>
          <a:prstGeom prst="rect">
            <a:avLst/>
          </a:prstGeom>
          <a:noFill/>
          <a:ln w="9360">
            <a:noFill/>
          </a:ln>
        </p:spPr>
        <p:txBody>
          <a:bodyPr>
            <a:noAutofit/>
          </a:bodyPr>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Algunas razones que justifican inventarios</a:t>
            </a:r>
            <a:endParaRPr b="1" lang="en-US" sz="2400" spc="-1" strike="noStrike">
              <a:solidFill>
                <a:srgbClr val="4f7dae"/>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Asegurar la </a:t>
            </a:r>
            <a:r>
              <a:rPr b="0" lang="es-ES" sz="2000" spc="-1" strike="noStrike">
                <a:solidFill>
                  <a:srgbClr val="008000"/>
                </a:solidFill>
                <a:latin typeface="Arial"/>
              </a:rPr>
              <a:t>disponibilidad</a:t>
            </a:r>
            <a:r>
              <a:rPr b="0" lang="es-ES" sz="2000" spc="-1" strike="noStrike">
                <a:solidFill>
                  <a:srgbClr val="000000"/>
                </a:solidFill>
                <a:latin typeface="Arial"/>
              </a:rPr>
              <a:t> del producto final</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8000"/>
                </a:solidFill>
                <a:latin typeface="Arial"/>
              </a:rPr>
              <a:t>Evitar interrupciones</a:t>
            </a:r>
            <a:r>
              <a:rPr b="0" lang="es-ES" sz="2000" spc="-1" strike="noStrike">
                <a:solidFill>
                  <a:srgbClr val="000000"/>
                </a:solidFill>
                <a:latin typeface="Arial"/>
              </a:rPr>
              <a:t> en el proceso productivo, evitando que un proceso se paralice por que otro anterior no ha terminado o porque una determinada máquina se ha parado</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8000"/>
                </a:solidFill>
                <a:latin typeface="Arial"/>
              </a:rPr>
              <a:t>Nivelar las cargas</a:t>
            </a:r>
            <a:r>
              <a:rPr b="0" lang="es-ES" sz="2000" spc="-1" strike="noStrike">
                <a:solidFill>
                  <a:srgbClr val="000000"/>
                </a:solidFill>
                <a:latin typeface="Arial"/>
              </a:rPr>
              <a:t> de los talleres productivos para obtener un flujo de trabajo con los menores picos de carga posibles</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Obtener </a:t>
            </a:r>
            <a:r>
              <a:rPr b="0" lang="es-ES" sz="2000" spc="-1" strike="noStrike">
                <a:solidFill>
                  <a:srgbClr val="008000"/>
                </a:solidFill>
                <a:latin typeface="Arial"/>
              </a:rPr>
              <a:t>economías de escala</a:t>
            </a:r>
            <a:r>
              <a:rPr b="0" lang="es-ES" sz="2000" spc="-1" strike="noStrike">
                <a:solidFill>
                  <a:srgbClr val="000000"/>
                </a:solidFill>
                <a:latin typeface="Arial"/>
              </a:rPr>
              <a:t> en los lotes de producción o de compra de materiales</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Afrontar las </a:t>
            </a:r>
            <a:r>
              <a:rPr b="0" lang="es-ES" sz="2000" spc="-1" strike="noStrike">
                <a:solidFill>
                  <a:srgbClr val="008000"/>
                </a:solidFill>
                <a:latin typeface="Arial"/>
              </a:rPr>
              <a:t>estacionalidades</a:t>
            </a:r>
            <a:r>
              <a:rPr b="0" lang="es-ES" sz="2000" spc="-1" strike="noStrike">
                <a:solidFill>
                  <a:srgbClr val="000000"/>
                </a:solidFill>
                <a:latin typeface="Arial"/>
              </a:rPr>
              <a:t> de la demanda (producir para almacén cuando no se demanda para vender cuando se solicita)</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8000"/>
                </a:solidFill>
                <a:latin typeface="Arial"/>
              </a:rPr>
              <a:t>Ahorro o especulación</a:t>
            </a:r>
            <a:r>
              <a:rPr b="0" lang="es-ES" sz="2000" spc="-1" strike="noStrike">
                <a:solidFill>
                  <a:srgbClr val="000000"/>
                </a:solidFill>
                <a:latin typeface="Arial"/>
              </a:rPr>
              <a:t> cuando se prevén cambios en los precios de las materias primas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5029200" y="2286000"/>
            <a:ext cx="3809520" cy="3962160"/>
          </a:xfrm>
          <a:prstGeom prst="rect">
            <a:avLst/>
          </a:prstGeom>
          <a:solidFill>
            <a:srgbClr val="ffe4c9"/>
          </a:solidFill>
          <a:ln w="9360">
            <a:noFill/>
          </a:ln>
        </p:spPr>
        <p:style>
          <a:lnRef idx="0"/>
          <a:fillRef idx="0"/>
          <a:effectRef idx="0"/>
          <a:fontRef idx="minor"/>
        </p:style>
        <p:txBody>
          <a:bodyPr wrap="none" lIns="90000" rIns="90000" tIns="0" bIns="45000">
            <a:noAutofit/>
          </a:bodyPr>
          <a:p>
            <a:pPr algn="ctr">
              <a:lnSpc>
                <a:spcPct val="100000"/>
              </a:lnSpc>
            </a:pPr>
            <a:r>
              <a:rPr b="1" lang="es-ES" sz="1800" spc="-1" strike="noStrike">
                <a:solidFill>
                  <a:srgbClr val="993300"/>
                </a:solidFill>
                <a:latin typeface="Arial"/>
              </a:rPr>
              <a:t>Salidas</a:t>
            </a:r>
            <a:endParaRPr b="0" lang="es-ES" sz="1800" spc="-1" strike="noStrike">
              <a:latin typeface="Arial"/>
            </a:endParaRPr>
          </a:p>
        </p:txBody>
      </p:sp>
      <p:sp>
        <p:nvSpPr>
          <p:cNvPr id="307" name="CustomShape 2"/>
          <p:cNvSpPr/>
          <p:nvPr/>
        </p:nvSpPr>
        <p:spPr>
          <a:xfrm>
            <a:off x="457200" y="2286000"/>
            <a:ext cx="2514240" cy="3962160"/>
          </a:xfrm>
          <a:prstGeom prst="rect">
            <a:avLst/>
          </a:prstGeom>
          <a:solidFill>
            <a:srgbClr val="ffe4c9"/>
          </a:solidFill>
          <a:ln w="9360">
            <a:noFill/>
          </a:ln>
        </p:spPr>
        <p:style>
          <a:lnRef idx="0"/>
          <a:fillRef idx="0"/>
          <a:effectRef idx="0"/>
          <a:fontRef idx="minor"/>
        </p:style>
        <p:txBody>
          <a:bodyPr wrap="none" lIns="90000" rIns="90000" tIns="0" bIns="45000">
            <a:noAutofit/>
          </a:bodyPr>
          <a:p>
            <a:pPr algn="ctr">
              <a:lnSpc>
                <a:spcPct val="100000"/>
              </a:lnSpc>
            </a:pPr>
            <a:r>
              <a:rPr b="1" lang="es-ES" sz="1800" spc="-1" strike="noStrike">
                <a:solidFill>
                  <a:srgbClr val="993300"/>
                </a:solidFill>
                <a:latin typeface="Arial"/>
              </a:rPr>
              <a:t>Entradas</a:t>
            </a:r>
            <a:endParaRPr b="0" lang="es-ES" sz="1800" spc="-1" strike="noStrike">
              <a:latin typeface="Arial"/>
            </a:endParaRPr>
          </a:p>
        </p:txBody>
      </p:sp>
      <p:sp>
        <p:nvSpPr>
          <p:cNvPr id="308" name="TextShape 3"/>
          <p:cNvSpPr txBox="1"/>
          <p:nvPr/>
        </p:nvSpPr>
        <p:spPr>
          <a:xfrm>
            <a:off x="685800" y="0"/>
            <a:ext cx="815292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Planificación de necesidades de materiales: MRP</a:t>
            </a:r>
            <a:endParaRPr b="0" lang="en-US" sz="2800" spc="-1" strike="noStrike">
              <a:solidFill>
                <a:srgbClr val="ffffff"/>
              </a:solidFill>
              <a:latin typeface="Arial"/>
            </a:endParaRPr>
          </a:p>
        </p:txBody>
      </p:sp>
      <p:sp>
        <p:nvSpPr>
          <p:cNvPr id="309" name="CustomShape 4"/>
          <p:cNvSpPr/>
          <p:nvPr/>
        </p:nvSpPr>
        <p:spPr>
          <a:xfrm>
            <a:off x="596880" y="2666880"/>
            <a:ext cx="2217240" cy="533160"/>
          </a:xfrm>
          <a:prstGeom prst="rect">
            <a:avLst/>
          </a:prstGeom>
          <a:solidFill>
            <a:srgbClr val="e3eae2"/>
          </a:solidFill>
          <a:ln w="9360">
            <a:noFill/>
          </a:ln>
          <a:effectLst>
            <a:outerShdw algn="ctr" dir="2700000" dist="35638" rotWithShape="0">
              <a:schemeClr val="bg2"/>
            </a:outerShdw>
          </a:effectLst>
        </p:spPr>
        <p:style>
          <a:lnRef idx="0"/>
          <a:fillRef idx="0"/>
          <a:effectRef idx="0"/>
          <a:fontRef idx="minor"/>
        </p:style>
        <p:txBody>
          <a:bodyPr lIns="0" rIns="0" tIns="0" bIns="0" anchor="ctr">
            <a:noAutofit/>
          </a:bodyPr>
          <a:p>
            <a:pPr algn="ctr">
              <a:lnSpc>
                <a:spcPct val="100000"/>
              </a:lnSpc>
            </a:pPr>
            <a:r>
              <a:rPr b="0" lang="es-ES" sz="1600" spc="-1" strike="noStrike">
                <a:solidFill>
                  <a:srgbClr val="000000"/>
                </a:solidFill>
                <a:latin typeface="Arial"/>
              </a:rPr>
              <a:t>Plan Maestro de Producción</a:t>
            </a:r>
            <a:endParaRPr b="0" lang="es-ES" sz="1600" spc="-1" strike="noStrike">
              <a:latin typeface="Arial"/>
            </a:endParaRPr>
          </a:p>
        </p:txBody>
      </p:sp>
      <p:sp>
        <p:nvSpPr>
          <p:cNvPr id="310" name="CustomShape 5"/>
          <p:cNvSpPr/>
          <p:nvPr/>
        </p:nvSpPr>
        <p:spPr>
          <a:xfrm>
            <a:off x="596880" y="3556080"/>
            <a:ext cx="2217240" cy="533160"/>
          </a:xfrm>
          <a:prstGeom prst="rect">
            <a:avLst/>
          </a:prstGeom>
          <a:solidFill>
            <a:srgbClr val="e3eae2"/>
          </a:solidFill>
          <a:ln w="9360">
            <a:noFill/>
          </a:ln>
          <a:effectLst>
            <a:outerShdw algn="ctr" dir="2700000" dist="35638" rotWithShape="0">
              <a:schemeClr val="bg2"/>
            </a:outerShdw>
          </a:effectLst>
        </p:spPr>
        <p:style>
          <a:lnRef idx="0"/>
          <a:fillRef idx="0"/>
          <a:effectRef idx="0"/>
          <a:fontRef idx="minor"/>
        </p:style>
        <p:txBody>
          <a:bodyPr lIns="0" rIns="0" tIns="0" bIns="0" anchor="ctr">
            <a:noAutofit/>
          </a:bodyPr>
          <a:p>
            <a:pPr algn="ctr">
              <a:lnSpc>
                <a:spcPct val="100000"/>
              </a:lnSpc>
            </a:pPr>
            <a:r>
              <a:rPr b="0" lang="es-ES" sz="1600" spc="-1" strike="noStrike">
                <a:solidFill>
                  <a:srgbClr val="000000"/>
                </a:solidFill>
                <a:latin typeface="Arial"/>
              </a:rPr>
              <a:t>Listas de Materiales</a:t>
            </a:r>
            <a:endParaRPr b="0" lang="es-ES" sz="1600" spc="-1" strike="noStrike">
              <a:latin typeface="Arial"/>
            </a:endParaRPr>
          </a:p>
        </p:txBody>
      </p:sp>
      <p:sp>
        <p:nvSpPr>
          <p:cNvPr id="311" name="CustomShape 6"/>
          <p:cNvSpPr/>
          <p:nvPr/>
        </p:nvSpPr>
        <p:spPr>
          <a:xfrm>
            <a:off x="596880" y="5562720"/>
            <a:ext cx="2217240" cy="533160"/>
          </a:xfrm>
          <a:prstGeom prst="rect">
            <a:avLst/>
          </a:prstGeom>
          <a:solidFill>
            <a:srgbClr val="e3eae2"/>
          </a:solidFill>
          <a:ln w="9360">
            <a:noFill/>
          </a:ln>
          <a:effectLst>
            <a:outerShdw algn="ctr" dir="2700000" dist="35638" rotWithShape="0">
              <a:schemeClr val="bg2"/>
            </a:outerShdw>
          </a:effectLst>
        </p:spPr>
        <p:style>
          <a:lnRef idx="0"/>
          <a:fillRef idx="0"/>
          <a:effectRef idx="0"/>
          <a:fontRef idx="minor"/>
        </p:style>
        <p:txBody>
          <a:bodyPr lIns="0" rIns="0" tIns="0" bIns="0" anchor="ctr">
            <a:noAutofit/>
          </a:bodyPr>
          <a:p>
            <a:pPr algn="ctr">
              <a:lnSpc>
                <a:spcPct val="100000"/>
              </a:lnSpc>
            </a:pPr>
            <a:r>
              <a:rPr b="0" lang="es-ES" sz="1600" spc="-1" strike="noStrike">
                <a:solidFill>
                  <a:srgbClr val="000000"/>
                </a:solidFill>
                <a:latin typeface="Arial"/>
              </a:rPr>
              <a:t>Registro de inventarios</a:t>
            </a:r>
            <a:endParaRPr b="0" lang="es-ES" sz="1600" spc="-1" strike="noStrike">
              <a:latin typeface="Arial"/>
            </a:endParaRPr>
          </a:p>
        </p:txBody>
      </p:sp>
      <p:sp>
        <p:nvSpPr>
          <p:cNvPr id="312" name="CustomShape 7"/>
          <p:cNvSpPr/>
          <p:nvPr/>
        </p:nvSpPr>
        <p:spPr>
          <a:xfrm>
            <a:off x="3276720" y="2666880"/>
            <a:ext cx="1455480" cy="3428640"/>
          </a:xfrm>
          <a:prstGeom prst="rect">
            <a:avLst/>
          </a:prstGeom>
          <a:solidFill>
            <a:srgbClr val="e3eae2"/>
          </a:solidFill>
          <a:ln w="9360">
            <a:noFill/>
          </a:ln>
          <a:effectLst>
            <a:outerShdw algn="ctr" dir="2700000" dist="35638" rotWithShape="0">
              <a:schemeClr val="bg2"/>
            </a:outerShdw>
          </a:effectLst>
        </p:spPr>
        <p:style>
          <a:lnRef idx="0"/>
          <a:fillRef idx="0"/>
          <a:effectRef idx="0"/>
          <a:fontRef idx="minor"/>
        </p:style>
        <p:txBody>
          <a:bodyPr lIns="0" rIns="0" tIns="0" bIns="0" anchor="ctr">
            <a:noAutofit/>
          </a:bodyPr>
          <a:p>
            <a:pPr algn="ctr">
              <a:lnSpc>
                <a:spcPct val="100000"/>
              </a:lnSpc>
            </a:pPr>
            <a:r>
              <a:rPr b="1" lang="es-ES" sz="1600" spc="-1" strike="noStrike">
                <a:solidFill>
                  <a:srgbClr val="000000"/>
                </a:solidFill>
                <a:latin typeface="Arial"/>
              </a:rPr>
              <a:t>Sistema</a:t>
            </a:r>
            <a:endParaRPr b="0" lang="es-ES" sz="1600" spc="-1" strike="noStrike">
              <a:latin typeface="Arial"/>
            </a:endParaRPr>
          </a:p>
          <a:p>
            <a:pPr algn="ctr">
              <a:lnSpc>
                <a:spcPct val="100000"/>
              </a:lnSpc>
            </a:pPr>
            <a:r>
              <a:rPr b="1" lang="es-ES" sz="1600" spc="-1" strike="noStrike">
                <a:solidFill>
                  <a:srgbClr val="000000"/>
                </a:solidFill>
                <a:latin typeface="Arial"/>
              </a:rPr>
              <a:t>MRP</a:t>
            </a:r>
            <a:endParaRPr b="0" lang="es-ES" sz="1600" spc="-1" strike="noStrike">
              <a:latin typeface="Arial"/>
            </a:endParaRPr>
          </a:p>
          <a:p>
            <a:pPr algn="ctr">
              <a:lnSpc>
                <a:spcPct val="100000"/>
              </a:lnSpc>
            </a:pPr>
            <a:endParaRPr b="0" lang="es-ES" sz="1600" spc="-1" strike="noStrike">
              <a:latin typeface="Arial"/>
            </a:endParaRPr>
          </a:p>
          <a:p>
            <a:pPr algn="ctr">
              <a:lnSpc>
                <a:spcPct val="100000"/>
              </a:lnSpc>
            </a:pPr>
            <a:endParaRPr b="0" lang="es-ES" sz="1600" spc="-1" strike="noStrike">
              <a:latin typeface="Arial"/>
            </a:endParaRPr>
          </a:p>
          <a:p>
            <a:pPr algn="ctr">
              <a:lnSpc>
                <a:spcPct val="100000"/>
              </a:lnSpc>
            </a:pPr>
            <a:r>
              <a:rPr b="0" lang="es-ES" sz="1600" spc="-1" strike="noStrike">
                <a:solidFill>
                  <a:srgbClr val="000000"/>
                </a:solidFill>
                <a:latin typeface="Arial"/>
              </a:rPr>
              <a:t>Proceso de datos</a:t>
            </a:r>
            <a:endParaRPr b="0" lang="es-ES" sz="1600" spc="-1" strike="noStrike">
              <a:latin typeface="Arial"/>
            </a:endParaRPr>
          </a:p>
        </p:txBody>
      </p:sp>
      <p:sp>
        <p:nvSpPr>
          <p:cNvPr id="313" name="CustomShape 8"/>
          <p:cNvSpPr/>
          <p:nvPr/>
        </p:nvSpPr>
        <p:spPr>
          <a:xfrm>
            <a:off x="5181480" y="2666880"/>
            <a:ext cx="3504960" cy="533160"/>
          </a:xfrm>
          <a:prstGeom prst="rect">
            <a:avLst/>
          </a:prstGeom>
          <a:solidFill>
            <a:srgbClr val="e3eae2"/>
          </a:solidFill>
          <a:ln w="9360">
            <a:noFill/>
          </a:ln>
          <a:effectLst>
            <a:outerShdw algn="ctr" dir="2700000" dist="35638" rotWithShape="0">
              <a:schemeClr val="bg2"/>
            </a:outerShdw>
          </a:effectLst>
        </p:spPr>
        <p:style>
          <a:lnRef idx="0"/>
          <a:fillRef idx="0"/>
          <a:effectRef idx="0"/>
          <a:fontRef idx="minor"/>
        </p:style>
        <p:txBody>
          <a:bodyPr lIns="0" rIns="0" tIns="0" bIns="0" anchor="ctr">
            <a:noAutofit/>
          </a:bodyPr>
          <a:p>
            <a:pPr algn="ctr">
              <a:lnSpc>
                <a:spcPct val="100000"/>
              </a:lnSpc>
            </a:pPr>
            <a:r>
              <a:rPr b="0" lang="es-ES" sz="1600" spc="-1" strike="noStrike">
                <a:solidFill>
                  <a:srgbClr val="000000"/>
                </a:solidFill>
                <a:latin typeface="Arial"/>
              </a:rPr>
              <a:t>Plan de Materiales (órdenes):</a:t>
            </a:r>
            <a:endParaRPr b="0" lang="es-ES" sz="1600" spc="-1" strike="noStrike">
              <a:latin typeface="Arial"/>
            </a:endParaRPr>
          </a:p>
          <a:p>
            <a:pPr algn="ctr">
              <a:lnSpc>
                <a:spcPct val="100000"/>
              </a:lnSpc>
            </a:pPr>
            <a:r>
              <a:rPr b="0" lang="es-ES" sz="1600" spc="-1" strike="noStrike">
                <a:solidFill>
                  <a:srgbClr val="000000"/>
                </a:solidFill>
                <a:latin typeface="Arial"/>
              </a:rPr>
              <a:t>Cantidades a producir y cuándo</a:t>
            </a:r>
            <a:endParaRPr b="0" lang="es-ES" sz="1600" spc="-1" strike="noStrike">
              <a:latin typeface="Arial"/>
            </a:endParaRPr>
          </a:p>
        </p:txBody>
      </p:sp>
      <p:sp>
        <p:nvSpPr>
          <p:cNvPr id="314" name="CustomShape 9"/>
          <p:cNvSpPr/>
          <p:nvPr/>
        </p:nvSpPr>
        <p:spPr>
          <a:xfrm>
            <a:off x="5181480" y="3632040"/>
            <a:ext cx="3504960" cy="533160"/>
          </a:xfrm>
          <a:prstGeom prst="rect">
            <a:avLst/>
          </a:prstGeom>
          <a:solidFill>
            <a:srgbClr val="e3eae2"/>
          </a:solidFill>
          <a:ln w="9360">
            <a:noFill/>
          </a:ln>
          <a:effectLst>
            <a:outerShdw algn="ctr" dir="2700000" dist="35638" rotWithShape="0">
              <a:schemeClr val="bg2"/>
            </a:outerShdw>
          </a:effectLst>
        </p:spPr>
        <p:style>
          <a:lnRef idx="0"/>
          <a:fillRef idx="0"/>
          <a:effectRef idx="0"/>
          <a:fontRef idx="minor"/>
        </p:style>
        <p:txBody>
          <a:bodyPr lIns="0" rIns="0" tIns="0" bIns="0" anchor="ctr">
            <a:noAutofit/>
          </a:bodyPr>
          <a:p>
            <a:pPr algn="ctr">
              <a:lnSpc>
                <a:spcPct val="100000"/>
              </a:lnSpc>
            </a:pPr>
            <a:r>
              <a:rPr b="0" lang="es-ES" sz="1600" spc="-1" strike="noStrike">
                <a:solidFill>
                  <a:srgbClr val="000000"/>
                </a:solidFill>
                <a:latin typeface="Arial"/>
              </a:rPr>
              <a:t>Órdenes de compra</a:t>
            </a:r>
            <a:endParaRPr b="0" lang="es-ES" sz="1600" spc="-1" strike="noStrike">
              <a:latin typeface="Arial"/>
            </a:endParaRPr>
          </a:p>
          <a:p>
            <a:pPr algn="ctr">
              <a:lnSpc>
                <a:spcPct val="100000"/>
              </a:lnSpc>
            </a:pPr>
            <a:r>
              <a:rPr b="0" lang="es-ES" sz="1600" spc="-1" strike="noStrike">
                <a:solidFill>
                  <a:srgbClr val="000000"/>
                </a:solidFill>
                <a:latin typeface="Arial"/>
              </a:rPr>
              <a:t>Cantidades a comprar y cuándo</a:t>
            </a:r>
            <a:endParaRPr b="0" lang="es-ES" sz="1600" spc="-1" strike="noStrike">
              <a:latin typeface="Arial"/>
            </a:endParaRPr>
          </a:p>
        </p:txBody>
      </p:sp>
      <p:sp>
        <p:nvSpPr>
          <p:cNvPr id="315" name="CustomShape 10"/>
          <p:cNvSpPr/>
          <p:nvPr/>
        </p:nvSpPr>
        <p:spPr>
          <a:xfrm>
            <a:off x="596880" y="4444920"/>
            <a:ext cx="2217240" cy="761760"/>
          </a:xfrm>
          <a:prstGeom prst="rect">
            <a:avLst/>
          </a:prstGeom>
          <a:solidFill>
            <a:srgbClr val="e3eae2"/>
          </a:solidFill>
          <a:ln w="9360">
            <a:noFill/>
          </a:ln>
          <a:effectLst>
            <a:outerShdw algn="ctr" dir="2700000" dist="35638" rotWithShape="0">
              <a:schemeClr val="bg2"/>
            </a:outerShdw>
          </a:effectLst>
        </p:spPr>
        <p:style>
          <a:lnRef idx="0"/>
          <a:fillRef idx="0"/>
          <a:effectRef idx="0"/>
          <a:fontRef idx="minor"/>
        </p:style>
        <p:txBody>
          <a:bodyPr lIns="0" rIns="0" tIns="0" bIns="0" anchor="ctr">
            <a:noAutofit/>
          </a:bodyPr>
          <a:p>
            <a:pPr algn="ctr">
              <a:lnSpc>
                <a:spcPct val="100000"/>
              </a:lnSpc>
            </a:pPr>
            <a:r>
              <a:rPr b="0" lang="es-ES" sz="1600" spc="-1" strike="noStrike">
                <a:solidFill>
                  <a:srgbClr val="000000"/>
                </a:solidFill>
                <a:latin typeface="Arial"/>
              </a:rPr>
              <a:t>Rutas, tiempos de servicio, tamaño de lotes</a:t>
            </a:r>
            <a:endParaRPr b="0" lang="es-ES" sz="1600" spc="-1" strike="noStrike">
              <a:latin typeface="Arial"/>
            </a:endParaRPr>
          </a:p>
        </p:txBody>
      </p:sp>
      <p:sp>
        <p:nvSpPr>
          <p:cNvPr id="316" name="CustomShape 11"/>
          <p:cNvSpPr/>
          <p:nvPr/>
        </p:nvSpPr>
        <p:spPr>
          <a:xfrm>
            <a:off x="5181480" y="4597560"/>
            <a:ext cx="3504960" cy="533160"/>
          </a:xfrm>
          <a:prstGeom prst="rect">
            <a:avLst/>
          </a:prstGeom>
          <a:solidFill>
            <a:srgbClr val="e3eae2"/>
          </a:solidFill>
          <a:ln w="9360">
            <a:noFill/>
          </a:ln>
          <a:effectLst>
            <a:outerShdw algn="ctr" dir="2700000" dist="35638" rotWithShape="0">
              <a:schemeClr val="bg2"/>
            </a:outerShdw>
          </a:effectLst>
        </p:spPr>
        <p:style>
          <a:lnRef idx="0"/>
          <a:fillRef idx="0"/>
          <a:effectRef idx="0"/>
          <a:fontRef idx="minor"/>
        </p:style>
        <p:txBody>
          <a:bodyPr lIns="0" rIns="0" tIns="0" bIns="0" anchor="ctr">
            <a:noAutofit/>
          </a:bodyPr>
          <a:p>
            <a:pPr algn="ctr">
              <a:lnSpc>
                <a:spcPct val="100000"/>
              </a:lnSpc>
            </a:pPr>
            <a:r>
              <a:rPr b="0" lang="es-ES" sz="1600" spc="-1" strike="noStrike">
                <a:solidFill>
                  <a:srgbClr val="000000"/>
                </a:solidFill>
                <a:latin typeface="Arial"/>
              </a:rPr>
              <a:t>Informes de carga para cada recurso</a:t>
            </a:r>
            <a:endParaRPr b="0" lang="es-ES" sz="1600" spc="-1" strike="noStrike">
              <a:latin typeface="Arial"/>
            </a:endParaRPr>
          </a:p>
        </p:txBody>
      </p:sp>
      <p:sp>
        <p:nvSpPr>
          <p:cNvPr id="317" name="CustomShape 12"/>
          <p:cNvSpPr/>
          <p:nvPr/>
        </p:nvSpPr>
        <p:spPr>
          <a:xfrm>
            <a:off x="5181480" y="5562720"/>
            <a:ext cx="3504960" cy="533160"/>
          </a:xfrm>
          <a:prstGeom prst="rect">
            <a:avLst/>
          </a:prstGeom>
          <a:solidFill>
            <a:srgbClr val="e3eae2"/>
          </a:solidFill>
          <a:ln w="9360">
            <a:noFill/>
          </a:ln>
          <a:effectLst>
            <a:outerShdw algn="ctr" dir="2700000" dist="35638" rotWithShape="0">
              <a:schemeClr val="bg2"/>
            </a:outerShdw>
          </a:effectLst>
        </p:spPr>
        <p:style>
          <a:lnRef idx="0"/>
          <a:fillRef idx="0"/>
          <a:effectRef idx="0"/>
          <a:fontRef idx="minor"/>
        </p:style>
        <p:txBody>
          <a:bodyPr lIns="0" rIns="0" tIns="0" bIns="0" anchor="ctr">
            <a:noAutofit/>
          </a:bodyPr>
          <a:p>
            <a:pPr algn="ctr">
              <a:lnSpc>
                <a:spcPct val="100000"/>
              </a:lnSpc>
            </a:pPr>
            <a:r>
              <a:rPr b="0" lang="es-ES" sz="1600" spc="-1" strike="noStrike">
                <a:solidFill>
                  <a:srgbClr val="000000"/>
                </a:solidFill>
                <a:latin typeface="Arial"/>
              </a:rPr>
              <a:t>Informes de costes</a:t>
            </a:r>
            <a:endParaRPr b="0" lang="es-ES" sz="1600" spc="-1" strike="noStrike">
              <a:latin typeface="Arial"/>
            </a:endParaRPr>
          </a:p>
          <a:p>
            <a:pPr algn="ctr">
              <a:lnSpc>
                <a:spcPct val="100000"/>
              </a:lnSpc>
            </a:pPr>
            <a:r>
              <a:rPr b="0" lang="es-ES" sz="1600" spc="-1" strike="noStrike">
                <a:solidFill>
                  <a:srgbClr val="000000"/>
                </a:solidFill>
                <a:latin typeface="Arial"/>
              </a:rPr>
              <a:t>etc.</a:t>
            </a:r>
            <a:endParaRPr b="0" lang="es-ES" sz="1600" spc="-1" strike="noStrike">
              <a:latin typeface="Arial"/>
            </a:endParaRPr>
          </a:p>
        </p:txBody>
      </p:sp>
      <p:sp>
        <p:nvSpPr>
          <p:cNvPr id="318" name="CustomShape 13"/>
          <p:cNvSpPr/>
          <p:nvPr/>
        </p:nvSpPr>
        <p:spPr>
          <a:xfrm>
            <a:off x="2814480" y="2933640"/>
            <a:ext cx="461520" cy="1447560"/>
          </a:xfrm>
          <a:prstGeom prst="bentConnector3">
            <a:avLst>
              <a:gd name="adj1" fmla="val 49829"/>
            </a:avLst>
          </a:prstGeom>
          <a:noFill/>
          <a:ln w="28440">
            <a:solidFill>
              <a:srgbClr val="800000"/>
            </a:solidFill>
            <a:miter/>
            <a:tailEnd len="med" type="triangle" w="med"/>
          </a:ln>
        </p:spPr>
        <p:style>
          <a:lnRef idx="0"/>
          <a:fillRef idx="0"/>
          <a:effectRef idx="0"/>
          <a:fontRef idx="minor"/>
        </p:style>
      </p:sp>
      <p:sp>
        <p:nvSpPr>
          <p:cNvPr id="319" name="CustomShape 14"/>
          <p:cNvSpPr/>
          <p:nvPr/>
        </p:nvSpPr>
        <p:spPr>
          <a:xfrm>
            <a:off x="2814480" y="3822840"/>
            <a:ext cx="461520" cy="558360"/>
          </a:xfrm>
          <a:prstGeom prst="bentConnector3">
            <a:avLst>
              <a:gd name="adj1" fmla="val 49829"/>
            </a:avLst>
          </a:prstGeom>
          <a:noFill/>
          <a:ln w="28440">
            <a:solidFill>
              <a:srgbClr val="800000"/>
            </a:solidFill>
            <a:miter/>
            <a:tailEnd len="med" type="triangle" w="med"/>
          </a:ln>
        </p:spPr>
        <p:style>
          <a:lnRef idx="0"/>
          <a:fillRef idx="0"/>
          <a:effectRef idx="0"/>
          <a:fontRef idx="minor"/>
        </p:style>
      </p:sp>
      <p:sp>
        <p:nvSpPr>
          <p:cNvPr id="320" name="CustomShape 15"/>
          <p:cNvSpPr/>
          <p:nvPr/>
        </p:nvSpPr>
        <p:spPr>
          <a:xfrm flipV="1">
            <a:off x="2814480" y="4381560"/>
            <a:ext cx="461520" cy="444240"/>
          </a:xfrm>
          <a:prstGeom prst="bentConnector3">
            <a:avLst>
              <a:gd name="adj1" fmla="val 49829"/>
            </a:avLst>
          </a:prstGeom>
          <a:noFill/>
          <a:ln w="28440">
            <a:solidFill>
              <a:srgbClr val="800000"/>
            </a:solidFill>
            <a:miter/>
            <a:tailEnd len="med" type="triangle" w="med"/>
          </a:ln>
        </p:spPr>
        <p:style>
          <a:lnRef idx="0"/>
          <a:fillRef idx="0"/>
          <a:effectRef idx="0"/>
          <a:fontRef idx="minor"/>
        </p:style>
      </p:sp>
      <p:sp>
        <p:nvSpPr>
          <p:cNvPr id="321" name="CustomShape 16"/>
          <p:cNvSpPr/>
          <p:nvPr/>
        </p:nvSpPr>
        <p:spPr>
          <a:xfrm flipV="1">
            <a:off x="2814480" y="4380840"/>
            <a:ext cx="461520" cy="1447560"/>
          </a:xfrm>
          <a:prstGeom prst="bentConnector3">
            <a:avLst>
              <a:gd name="adj1" fmla="val 49829"/>
            </a:avLst>
          </a:prstGeom>
          <a:noFill/>
          <a:ln w="28440">
            <a:solidFill>
              <a:srgbClr val="800000"/>
            </a:solidFill>
            <a:miter/>
            <a:tailEnd len="med" type="triangle" w="med"/>
          </a:ln>
        </p:spPr>
        <p:style>
          <a:lnRef idx="0"/>
          <a:fillRef idx="0"/>
          <a:effectRef idx="0"/>
          <a:fontRef idx="minor"/>
        </p:style>
      </p:sp>
      <p:sp>
        <p:nvSpPr>
          <p:cNvPr id="322" name="CustomShape 17"/>
          <p:cNvSpPr/>
          <p:nvPr/>
        </p:nvSpPr>
        <p:spPr>
          <a:xfrm flipV="1">
            <a:off x="4732200" y="2932920"/>
            <a:ext cx="448920" cy="1447560"/>
          </a:xfrm>
          <a:prstGeom prst="bentConnector3">
            <a:avLst>
              <a:gd name="adj1" fmla="val 49824"/>
            </a:avLst>
          </a:prstGeom>
          <a:noFill/>
          <a:ln w="28440">
            <a:solidFill>
              <a:srgbClr val="800000"/>
            </a:solidFill>
            <a:miter/>
            <a:tailEnd len="med" type="triangle" w="med"/>
          </a:ln>
        </p:spPr>
        <p:style>
          <a:lnRef idx="0"/>
          <a:fillRef idx="0"/>
          <a:effectRef idx="0"/>
          <a:fontRef idx="minor"/>
        </p:style>
      </p:sp>
      <p:sp>
        <p:nvSpPr>
          <p:cNvPr id="323" name="CustomShape 18"/>
          <p:cNvSpPr/>
          <p:nvPr/>
        </p:nvSpPr>
        <p:spPr>
          <a:xfrm>
            <a:off x="4732200" y="4381560"/>
            <a:ext cx="448920" cy="482400"/>
          </a:xfrm>
          <a:prstGeom prst="bentConnector3">
            <a:avLst>
              <a:gd name="adj1" fmla="val 49824"/>
            </a:avLst>
          </a:prstGeom>
          <a:noFill/>
          <a:ln w="28440">
            <a:solidFill>
              <a:srgbClr val="800000"/>
            </a:solidFill>
            <a:miter/>
            <a:tailEnd len="med" type="triangle" w="med"/>
          </a:ln>
        </p:spPr>
        <p:style>
          <a:lnRef idx="0"/>
          <a:fillRef idx="0"/>
          <a:effectRef idx="0"/>
          <a:fontRef idx="minor"/>
        </p:style>
      </p:sp>
      <p:sp>
        <p:nvSpPr>
          <p:cNvPr id="324" name="CustomShape 19"/>
          <p:cNvSpPr/>
          <p:nvPr/>
        </p:nvSpPr>
        <p:spPr>
          <a:xfrm flipV="1">
            <a:off x="4732200" y="3898800"/>
            <a:ext cx="448920" cy="482400"/>
          </a:xfrm>
          <a:prstGeom prst="bentConnector3">
            <a:avLst>
              <a:gd name="adj1" fmla="val 49824"/>
            </a:avLst>
          </a:prstGeom>
          <a:noFill/>
          <a:ln w="28440">
            <a:solidFill>
              <a:srgbClr val="800000"/>
            </a:solidFill>
            <a:miter/>
            <a:tailEnd len="med" type="triangle" w="med"/>
          </a:ln>
        </p:spPr>
        <p:style>
          <a:lnRef idx="0"/>
          <a:fillRef idx="0"/>
          <a:effectRef idx="0"/>
          <a:fontRef idx="minor"/>
        </p:style>
      </p:sp>
      <p:sp>
        <p:nvSpPr>
          <p:cNvPr id="325" name="CustomShape 20"/>
          <p:cNvSpPr/>
          <p:nvPr/>
        </p:nvSpPr>
        <p:spPr>
          <a:xfrm>
            <a:off x="4732200" y="4381560"/>
            <a:ext cx="448920" cy="1447560"/>
          </a:xfrm>
          <a:prstGeom prst="bentConnector3">
            <a:avLst>
              <a:gd name="adj1" fmla="val 49824"/>
            </a:avLst>
          </a:prstGeom>
          <a:noFill/>
          <a:ln w="28440">
            <a:solidFill>
              <a:srgbClr val="800000"/>
            </a:solidFill>
            <a:miter/>
            <a:tailEnd len="med" type="triangle" w="med"/>
          </a:ln>
        </p:spPr>
        <p:style>
          <a:lnRef idx="0"/>
          <a:fillRef idx="0"/>
          <a:effectRef idx="0"/>
          <a:fontRef idx="minor"/>
        </p:style>
      </p:sp>
      <p:sp>
        <p:nvSpPr>
          <p:cNvPr id="326" name="TextShape 21"/>
          <p:cNvSpPr txBox="1"/>
          <p:nvPr/>
        </p:nvSpPr>
        <p:spPr>
          <a:xfrm>
            <a:off x="457200" y="762120"/>
            <a:ext cx="8381520" cy="1523520"/>
          </a:xfrm>
          <a:prstGeom prst="rect">
            <a:avLst/>
          </a:prstGeom>
          <a:noFill/>
          <a:ln w="9360">
            <a:noFill/>
          </a:ln>
        </p:spPr>
        <p:txBody>
          <a:bodyPr>
            <a:noAutofit/>
          </a:bodyPr>
          <a:p>
            <a:pPr>
              <a:lnSpc>
                <a:spcPct val="90000"/>
              </a:lnSpc>
              <a:spcBef>
                <a:spcPts val="320"/>
              </a:spcBef>
              <a:tabLst>
                <a:tab algn="l" pos="0"/>
              </a:tabLst>
            </a:pPr>
            <a:r>
              <a:rPr b="0" lang="es-ES" sz="1600" spc="-1" strike="noStrike">
                <a:solidFill>
                  <a:srgbClr val="4f7dae"/>
                </a:solidFill>
                <a:latin typeface="Arial"/>
              </a:rPr>
              <a:t>Un sistema MRP (Materials Requirements Planning) parte del PMP (Plan Maestro de Producción) para generar la explosión de materiales y planificar así las órdenes de fabricación y compra de todas las piezas y materiales que serán necesarias.</a:t>
            </a:r>
            <a:endParaRPr b="1" lang="en-US" sz="1600" spc="-1" strike="noStrike">
              <a:solidFill>
                <a:srgbClr val="4f7dae"/>
              </a:solidFill>
              <a:latin typeface="Arial"/>
            </a:endParaRPr>
          </a:p>
          <a:p>
            <a:pPr>
              <a:lnSpc>
                <a:spcPct val="90000"/>
              </a:lnSpc>
              <a:spcBef>
                <a:spcPts val="320"/>
              </a:spcBef>
              <a:tabLst>
                <a:tab algn="l" pos="0"/>
              </a:tabLst>
            </a:pPr>
            <a:r>
              <a:rPr b="0" lang="es-ES" sz="1600" spc="-1" strike="noStrike">
                <a:solidFill>
                  <a:srgbClr val="4f7dae"/>
                </a:solidFill>
                <a:latin typeface="Arial"/>
              </a:rPr>
              <a:t>Tiene en cuenta los inventarios que puedan existir, los tamaños de lotes, las órdenes en curso de fabricación, las rutas que siguen las piezas por los centros de trabajo y planifica las operaciones. Puede generar también informes de cargas, costes, etc.</a:t>
            </a:r>
            <a:endParaRPr b="1" lang="en-US" sz="1600" spc="-1" strike="noStrike">
              <a:solidFill>
                <a:srgbClr val="4f7dae"/>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685800" y="0"/>
            <a:ext cx="82292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MRP: Consideraciones adicionales</a:t>
            </a:r>
            <a:endParaRPr b="0" lang="en-US" sz="2800" spc="-1" strike="noStrike">
              <a:solidFill>
                <a:srgbClr val="ffffff"/>
              </a:solidFill>
              <a:latin typeface="Arial"/>
            </a:endParaRPr>
          </a:p>
        </p:txBody>
      </p:sp>
      <p:sp>
        <p:nvSpPr>
          <p:cNvPr id="328" name="TextShape 2"/>
          <p:cNvSpPr txBox="1"/>
          <p:nvPr/>
        </p:nvSpPr>
        <p:spPr>
          <a:xfrm>
            <a:off x="685800" y="990720"/>
            <a:ext cx="7772040" cy="5181120"/>
          </a:xfrm>
          <a:prstGeom prst="rect">
            <a:avLst/>
          </a:prstGeom>
          <a:noFill/>
          <a:ln w="9360">
            <a:noFill/>
          </a:ln>
        </p:spPr>
        <p:txBody>
          <a:bodyPr>
            <a:noAutofit/>
          </a:bodyPr>
          <a:p>
            <a:pPr marL="189000" indent="-188640">
              <a:lnSpc>
                <a:spcPct val="90000"/>
              </a:lnSpc>
              <a:spcBef>
                <a:spcPts val="400"/>
              </a:spcBef>
              <a:buClr>
                <a:srgbClr val="ff9900"/>
              </a:buClr>
              <a:buFont typeface="Wingdings" charset="2"/>
              <a:buChar char=""/>
            </a:pPr>
            <a:r>
              <a:rPr b="1" lang="es-ES" sz="2000" spc="-1" strike="noStrike">
                <a:solidFill>
                  <a:srgbClr val="4f7dae"/>
                </a:solidFill>
                <a:latin typeface="Arial"/>
              </a:rPr>
              <a:t>Tamaño de lotes</a:t>
            </a:r>
            <a:endParaRPr b="1" lang="en-US" sz="2000" spc="-1" strike="noStrike">
              <a:solidFill>
                <a:srgbClr val="4f7dae"/>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Puede ser </a:t>
            </a:r>
            <a:r>
              <a:rPr b="0" lang="es-ES" sz="1800" spc="-1" strike="noStrike">
                <a:solidFill>
                  <a:srgbClr val="336600"/>
                </a:solidFill>
                <a:latin typeface="Arial"/>
              </a:rPr>
              <a:t>antieconómico</a:t>
            </a:r>
            <a:r>
              <a:rPr b="0" lang="es-ES" sz="1800" spc="-1" strike="noStrike">
                <a:solidFill>
                  <a:srgbClr val="000000"/>
                </a:solidFill>
                <a:latin typeface="Arial"/>
              </a:rPr>
              <a:t> emitir órdenes de fabricación o aprovisionamiento de cantidades pequeñas (costes de generación de la orden, de preparación del lote, etc.)</a:t>
            </a:r>
            <a:endParaRPr b="0" lang="en-US" sz="1800" spc="-1" strike="noStrike">
              <a:solidFill>
                <a:srgbClr val="000000"/>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Hay múltiples técnicas para determinar el tamaño del lote que se adaptan a distintas situaciones y criterios de optimización</a:t>
            </a:r>
            <a:endParaRPr b="0" lang="en-US" sz="1800" spc="-1" strike="noStrike">
              <a:solidFill>
                <a:srgbClr val="000000"/>
              </a:solidFill>
              <a:latin typeface="Arial"/>
            </a:endParaRPr>
          </a:p>
          <a:p>
            <a:pPr marL="189000" indent="-188640">
              <a:lnSpc>
                <a:spcPct val="90000"/>
              </a:lnSpc>
              <a:spcBef>
                <a:spcPts val="400"/>
              </a:spcBef>
              <a:buClr>
                <a:srgbClr val="ff9900"/>
              </a:buClr>
              <a:buFont typeface="Wingdings" charset="2"/>
              <a:buChar char=""/>
            </a:pPr>
            <a:r>
              <a:rPr b="1" lang="es-ES" sz="2000" spc="-1" strike="noStrike">
                <a:solidFill>
                  <a:srgbClr val="4f7dae"/>
                </a:solidFill>
                <a:latin typeface="Arial"/>
              </a:rPr>
              <a:t>Stock de seguridad</a:t>
            </a:r>
            <a:endParaRPr b="1" lang="en-US" sz="2000" spc="-1" strike="noStrike">
              <a:solidFill>
                <a:srgbClr val="4f7dae"/>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Si el MRP está </a:t>
            </a:r>
            <a:r>
              <a:rPr b="0" i="1" lang="es-ES" sz="1800" spc="-1" strike="noStrike">
                <a:solidFill>
                  <a:srgbClr val="336600"/>
                </a:solidFill>
                <a:latin typeface="Arial"/>
              </a:rPr>
              <a:t>funcionando bien</a:t>
            </a:r>
            <a:r>
              <a:rPr b="0" lang="es-ES" sz="1800" spc="-1" strike="noStrike">
                <a:solidFill>
                  <a:srgbClr val="000000"/>
                </a:solidFill>
                <a:latin typeface="Arial"/>
              </a:rPr>
              <a:t>: parte de información fiable y precisa y está bien implantado, debería ser innecesario disponer de stocks de seguridad para las piezas y materiales, pues la demanda es dependiente del PMP</a:t>
            </a:r>
            <a:endParaRPr b="0" lang="en-US" sz="1800" spc="-1" strike="noStrike">
              <a:solidFill>
                <a:srgbClr val="000000"/>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Sólo se justifica en casos en que:</a:t>
            </a:r>
            <a:endParaRPr b="0" lang="en-US" sz="1800" spc="-1" strike="noStrike">
              <a:solidFill>
                <a:srgbClr val="000000"/>
              </a:solidFill>
              <a:latin typeface="Arial"/>
            </a:endParaRPr>
          </a:p>
          <a:p>
            <a:pPr lvl="2" marL="952560" indent="-185400">
              <a:lnSpc>
                <a:spcPct val="100000"/>
              </a:lnSpc>
              <a:spcBef>
                <a:spcPts val="320"/>
              </a:spcBef>
              <a:buClr>
                <a:srgbClr val="ff9900"/>
              </a:buClr>
              <a:buFont typeface="Symbol" charset="2"/>
              <a:buChar char=""/>
            </a:pPr>
            <a:r>
              <a:rPr b="0" lang="es-ES" sz="1600" spc="-1" strike="noStrike">
                <a:solidFill>
                  <a:srgbClr val="000000"/>
                </a:solidFill>
                <a:latin typeface="Arial"/>
              </a:rPr>
              <a:t>Los tiempos de suministros tienen aleatoriedad apreciable</a:t>
            </a:r>
            <a:endParaRPr b="0" lang="en-US" sz="1600" spc="-1" strike="noStrike">
              <a:solidFill>
                <a:srgbClr val="000000"/>
              </a:solidFill>
              <a:latin typeface="Arial"/>
            </a:endParaRPr>
          </a:p>
          <a:p>
            <a:pPr lvl="2" marL="952560" indent="-185400">
              <a:lnSpc>
                <a:spcPct val="100000"/>
              </a:lnSpc>
              <a:spcBef>
                <a:spcPts val="320"/>
              </a:spcBef>
              <a:buClr>
                <a:srgbClr val="ff9900"/>
              </a:buClr>
              <a:buFont typeface="Symbol" charset="2"/>
              <a:buChar char=""/>
            </a:pPr>
            <a:r>
              <a:rPr b="0" lang="es-ES" sz="1600" spc="-1" strike="noStrike">
                <a:solidFill>
                  <a:srgbClr val="000000"/>
                </a:solidFill>
                <a:latin typeface="Arial"/>
              </a:rPr>
              <a:t>El PMP no es 100% comprometido y puede variar</a:t>
            </a:r>
            <a:endParaRPr b="0" lang="en-US" sz="1600" spc="-1" strike="noStrike">
              <a:solidFill>
                <a:srgbClr val="000000"/>
              </a:solidFill>
              <a:latin typeface="Arial"/>
            </a:endParaRPr>
          </a:p>
          <a:p>
            <a:pPr lvl="2" marL="952560" indent="-185400">
              <a:lnSpc>
                <a:spcPct val="100000"/>
              </a:lnSpc>
              <a:spcBef>
                <a:spcPts val="320"/>
              </a:spcBef>
              <a:buClr>
                <a:srgbClr val="ff9900"/>
              </a:buClr>
              <a:buFont typeface="Symbol" charset="2"/>
              <a:buChar char=""/>
            </a:pPr>
            <a:r>
              <a:rPr b="0" lang="es-ES" sz="1600" spc="-1" strike="noStrike">
                <a:solidFill>
                  <a:srgbClr val="000000"/>
                </a:solidFill>
                <a:latin typeface="Arial"/>
              </a:rPr>
              <a:t>No se gestionan bien imprevistos “predecibles”: averías de máquinas, piezas defectuosas,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Evolución del MRP</a:t>
            </a:r>
            <a:endParaRPr b="0" lang="en-US" sz="2800" spc="-1" strike="noStrike">
              <a:solidFill>
                <a:srgbClr val="ffffff"/>
              </a:solidFill>
              <a:latin typeface="Arial"/>
            </a:endParaRPr>
          </a:p>
        </p:txBody>
      </p:sp>
      <p:sp>
        <p:nvSpPr>
          <p:cNvPr id="330" name="TextShape 2"/>
          <p:cNvSpPr txBox="1"/>
          <p:nvPr/>
        </p:nvSpPr>
        <p:spPr>
          <a:xfrm>
            <a:off x="685800" y="990720"/>
            <a:ext cx="7772040" cy="5181120"/>
          </a:xfrm>
          <a:prstGeom prst="rect">
            <a:avLst/>
          </a:prstGeom>
          <a:noFill/>
          <a:ln w="9360">
            <a:noFill/>
          </a:ln>
        </p:spPr>
        <p:txBody>
          <a:bodyPr>
            <a:noAutofit/>
          </a:bodyPr>
          <a:p>
            <a:pPr marL="189000" indent="-188640">
              <a:lnSpc>
                <a:spcPct val="80000"/>
              </a:lnSpc>
              <a:spcBef>
                <a:spcPts val="400"/>
              </a:spcBef>
              <a:buClr>
                <a:srgbClr val="ff9900"/>
              </a:buClr>
              <a:buFont typeface="Wingdings" charset="2"/>
              <a:buChar char=""/>
            </a:pPr>
            <a:r>
              <a:rPr b="1" lang="es-ES" sz="2000" spc="-1" strike="noStrike">
                <a:solidFill>
                  <a:srgbClr val="4f7dae"/>
                </a:solidFill>
                <a:latin typeface="Arial"/>
              </a:rPr>
              <a:t>MRP  original (Materials Requirements Planning)</a:t>
            </a:r>
            <a:endParaRPr b="1" lang="en-US" sz="2000" spc="-1" strike="noStrike">
              <a:solidFill>
                <a:srgbClr val="4f7dae"/>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No integra la generación del PMP</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No comprueba la capacidad del Plan de Materiales: puede ser inviable. La comprobación se hace externamente</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Establece el orden de producción de los pedidos, pero no los tiempos en que tienen que empezar y acabar las operaciones los diferentes centros de trabajo.</a:t>
            </a:r>
            <a:endParaRPr b="0" lang="en-US" sz="1800" spc="-1" strike="noStrike">
              <a:solidFill>
                <a:srgbClr val="000000"/>
              </a:solidFill>
              <a:latin typeface="Arial"/>
            </a:endParaRPr>
          </a:p>
          <a:p>
            <a:pPr marL="189000" indent="-188640">
              <a:lnSpc>
                <a:spcPct val="80000"/>
              </a:lnSpc>
              <a:spcBef>
                <a:spcPts val="400"/>
              </a:spcBef>
              <a:buClr>
                <a:srgbClr val="ff9900"/>
              </a:buClr>
              <a:buFont typeface="Wingdings" charset="2"/>
              <a:buChar char=""/>
            </a:pPr>
            <a:r>
              <a:rPr b="1" lang="es-ES" sz="2000" spc="-1" strike="noStrike">
                <a:solidFill>
                  <a:srgbClr val="4f7dae"/>
                </a:solidFill>
                <a:latin typeface="Arial"/>
              </a:rPr>
              <a:t>MRP de Bucle Cerrado, integra además</a:t>
            </a:r>
            <a:endParaRPr b="1" lang="en-US" sz="2000" spc="-1" strike="noStrike">
              <a:solidFill>
                <a:srgbClr val="4f7dae"/>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Técnicas de control de capacidad</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Técnicas de Gestión de talleres (planificación de operaciones)</a:t>
            </a:r>
            <a:endParaRPr b="0" lang="en-US" sz="1800" spc="-1" strike="noStrike">
              <a:solidFill>
                <a:srgbClr val="000000"/>
              </a:solidFill>
              <a:latin typeface="Arial"/>
            </a:endParaRPr>
          </a:p>
          <a:p>
            <a:pPr marL="189000" indent="-188640">
              <a:lnSpc>
                <a:spcPct val="80000"/>
              </a:lnSpc>
              <a:spcBef>
                <a:spcPts val="400"/>
              </a:spcBef>
              <a:buClr>
                <a:srgbClr val="ff9900"/>
              </a:buClr>
              <a:buFont typeface="Wingdings" charset="2"/>
              <a:buChar char=""/>
            </a:pPr>
            <a:r>
              <a:rPr b="1" lang="es-ES" sz="2000" spc="-1" strike="noStrike">
                <a:solidFill>
                  <a:srgbClr val="4f7dae"/>
                </a:solidFill>
                <a:latin typeface="Arial"/>
              </a:rPr>
              <a:t>MRP II (Manufacturing Resource Planning) además</a:t>
            </a:r>
            <a:endParaRPr b="1" lang="en-US" sz="2000" spc="-1" strike="noStrike">
              <a:solidFill>
                <a:srgbClr val="4f7dae"/>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Integra la elaboración de PMP</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Gestiona los inventarios</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Realiza informes de costes y estados financieros</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Se retroalimenta con las divergencias entre lo planificado y la ejecución real</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Todo ello integrado en una única base de datos</a:t>
            </a:r>
            <a:endParaRPr b="0" lang="en-US" sz="1800" spc="-1" strike="noStrike">
              <a:solidFill>
                <a:srgbClr val="000000"/>
              </a:solidFill>
              <a:latin typeface="Arial"/>
            </a:endParaRPr>
          </a:p>
          <a:p>
            <a:endParaRPr b="1" lang="en-US" sz="1800" spc="-1" strike="noStrike">
              <a:solidFill>
                <a:srgbClr val="4f7dae"/>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304920" y="838080"/>
            <a:ext cx="8534160" cy="1955520"/>
          </a:xfrm>
          <a:prstGeom prst="rect">
            <a:avLst/>
          </a:prstGeom>
          <a:solidFill>
            <a:srgbClr val="e3eae2"/>
          </a:solidFill>
          <a:ln w="9360">
            <a:noFill/>
          </a:ln>
        </p:spPr>
        <p:style>
          <a:lnRef idx="0"/>
          <a:fillRef idx="0"/>
          <a:effectRef idx="0"/>
          <a:fontRef idx="minor"/>
        </p:style>
        <p:txBody>
          <a:bodyPr wrap="none" lIns="90000" rIns="90000" tIns="45000" bIns="45000">
            <a:noAutofit/>
          </a:bodyPr>
          <a:p>
            <a:pPr>
              <a:lnSpc>
                <a:spcPct val="100000"/>
              </a:lnSpc>
            </a:pPr>
            <a:r>
              <a:rPr b="0" lang="es-ES" sz="1800" spc="-1" strike="noStrike">
                <a:solidFill>
                  <a:srgbClr val="000000"/>
                </a:solidFill>
                <a:latin typeface="Arial"/>
              </a:rPr>
              <a:t>Listas de materiales</a:t>
            </a:r>
            <a:endParaRPr b="0" lang="es-ES" sz="1800" spc="-1" strike="noStrike">
              <a:latin typeface="Arial"/>
            </a:endParaRPr>
          </a:p>
          <a:p>
            <a:pPr>
              <a:lnSpc>
                <a:spcPct val="100000"/>
              </a:lnSpc>
            </a:pPr>
            <a:r>
              <a:rPr b="0" lang="es-ES" sz="1800" spc="-1" strike="noStrike">
                <a:solidFill>
                  <a:srgbClr val="000000"/>
                </a:solidFill>
                <a:latin typeface="Arial"/>
              </a:rPr>
              <a:t>Aprovisionamiento</a:t>
            </a:r>
            <a:endParaRPr b="0" lang="es-ES" sz="1800" spc="-1" strike="noStrike">
              <a:latin typeface="Arial"/>
            </a:endParaRPr>
          </a:p>
        </p:txBody>
      </p:sp>
      <p:sp>
        <p:nvSpPr>
          <p:cNvPr id="332" name="CustomShape 2"/>
          <p:cNvSpPr/>
          <p:nvPr/>
        </p:nvSpPr>
        <p:spPr>
          <a:xfrm>
            <a:off x="304920" y="2895480"/>
            <a:ext cx="8534160" cy="2819160"/>
          </a:xfrm>
          <a:prstGeom prst="rect">
            <a:avLst/>
          </a:prstGeom>
          <a:solidFill>
            <a:srgbClr val="ffe4c9"/>
          </a:solidFill>
          <a:ln w="9360">
            <a:noFill/>
          </a:ln>
        </p:spPr>
        <p:style>
          <a:lnRef idx="0"/>
          <a:fillRef idx="0"/>
          <a:effectRef idx="0"/>
          <a:fontRef idx="minor"/>
        </p:style>
        <p:txBody>
          <a:bodyPr wrap="none" lIns="90000" rIns="90000" tIns="45000" bIns="45000" anchor="b">
            <a:noAutofit/>
          </a:bodyPr>
          <a:p>
            <a:pPr>
              <a:lnSpc>
                <a:spcPct val="100000"/>
              </a:lnSpc>
            </a:pPr>
            <a:r>
              <a:rPr b="0" lang="es-ES" sz="1800" spc="-1" strike="noStrike">
                <a:solidFill>
                  <a:srgbClr val="000000"/>
                </a:solidFill>
                <a:latin typeface="Arial"/>
              </a:rPr>
              <a:t>Rutas de fabricación</a:t>
            </a:r>
            <a:endParaRPr b="0" lang="es-ES" sz="1800" spc="-1" strike="noStrike">
              <a:latin typeface="Arial"/>
            </a:endParaRPr>
          </a:p>
          <a:p>
            <a:pPr>
              <a:lnSpc>
                <a:spcPct val="100000"/>
              </a:lnSpc>
            </a:pPr>
            <a:r>
              <a:rPr b="0" lang="es-ES" sz="1800" spc="-1" strike="noStrike">
                <a:solidFill>
                  <a:srgbClr val="000000"/>
                </a:solidFill>
                <a:latin typeface="Arial"/>
              </a:rPr>
              <a:t>Disponibilidad de mano de obra</a:t>
            </a:r>
            <a:endParaRPr b="0" lang="es-ES" sz="1800" spc="-1" strike="noStrike">
              <a:latin typeface="Arial"/>
            </a:endParaRPr>
          </a:p>
          <a:p>
            <a:pPr>
              <a:lnSpc>
                <a:spcPct val="100000"/>
              </a:lnSpc>
            </a:pPr>
            <a:r>
              <a:rPr b="0" lang="es-ES" sz="1800" spc="-1" strike="noStrike">
                <a:solidFill>
                  <a:srgbClr val="000000"/>
                </a:solidFill>
                <a:latin typeface="Arial"/>
              </a:rPr>
              <a:t>Coste operaciones</a:t>
            </a:r>
            <a:endParaRPr b="0" lang="es-ES" sz="1800" spc="-1" strike="noStrike">
              <a:latin typeface="Arial"/>
            </a:endParaRPr>
          </a:p>
        </p:txBody>
      </p:sp>
      <p:sp>
        <p:nvSpPr>
          <p:cNvPr id="333" name="CustomShape 3"/>
          <p:cNvSpPr/>
          <p:nvPr/>
        </p:nvSpPr>
        <p:spPr>
          <a:xfrm rot="5400000">
            <a:off x="3562560" y="2265120"/>
            <a:ext cx="4113000" cy="3087360"/>
          </a:xfrm>
          <a:prstGeom prst="bentConnector3">
            <a:avLst>
              <a:gd name="adj1" fmla="val 94787"/>
            </a:avLst>
          </a:prstGeom>
          <a:noFill/>
          <a:ln w="28440">
            <a:solidFill>
              <a:srgbClr val="800000"/>
            </a:solidFill>
            <a:miter/>
            <a:tailEnd len="med" type="triangle" w="med"/>
          </a:ln>
        </p:spPr>
        <p:style>
          <a:lnRef idx="0"/>
          <a:fillRef idx="0"/>
          <a:effectRef idx="0"/>
          <a:fontRef idx="minor"/>
        </p:style>
      </p:sp>
      <p:sp>
        <p:nvSpPr>
          <p:cNvPr id="334" name="TextShape 4"/>
          <p:cNvSpPr txBox="1"/>
          <p:nvPr/>
        </p:nvSpPr>
        <p:spPr>
          <a:xfrm>
            <a:off x="685800" y="0"/>
            <a:ext cx="807696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MRP II: Origen de la información</a:t>
            </a:r>
            <a:endParaRPr b="0" lang="en-US" sz="2800" spc="-1" strike="noStrike">
              <a:solidFill>
                <a:srgbClr val="ffffff"/>
              </a:solidFill>
              <a:latin typeface="Arial"/>
            </a:endParaRPr>
          </a:p>
        </p:txBody>
      </p:sp>
      <p:sp>
        <p:nvSpPr>
          <p:cNvPr id="335" name="CustomShape 5"/>
          <p:cNvSpPr/>
          <p:nvPr/>
        </p:nvSpPr>
        <p:spPr>
          <a:xfrm rot="5400000">
            <a:off x="-37800" y="2171520"/>
            <a:ext cx="2895120" cy="1599840"/>
          </a:xfrm>
          <a:prstGeom prst="rect">
            <a:avLst/>
          </a:prstGeom>
          <a:solidFill>
            <a:srgbClr val="b200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vert="vert" rot="5400000">
            <a:noAutofit/>
          </a:bodyPr>
          <a:p>
            <a:pPr algn="ctr">
              <a:lnSpc>
                <a:spcPct val="100000"/>
              </a:lnSpc>
            </a:pPr>
            <a:r>
              <a:rPr b="0" lang="es-ES" sz="1800" spc="-1" strike="noStrike">
                <a:solidFill>
                  <a:srgbClr val="ffffff"/>
                </a:solidFill>
                <a:latin typeface="Arial"/>
              </a:rPr>
              <a:t>I+D</a:t>
            </a:r>
            <a:endParaRPr b="0" lang="es-ES" sz="1800" spc="-1" strike="noStrike">
              <a:latin typeface="Arial"/>
            </a:endParaRPr>
          </a:p>
          <a:p>
            <a:pPr algn="ctr">
              <a:lnSpc>
                <a:spcPct val="100000"/>
              </a:lnSpc>
            </a:pPr>
            <a:r>
              <a:rPr b="0" lang="es-ES" sz="1800" spc="-1" strike="noStrike">
                <a:solidFill>
                  <a:srgbClr val="ffffff"/>
                </a:solidFill>
                <a:latin typeface="Arial"/>
              </a:rPr>
              <a:t>Diseño del</a:t>
            </a:r>
            <a:endParaRPr b="0" lang="es-ES" sz="1800" spc="-1" strike="noStrike">
              <a:latin typeface="Arial"/>
            </a:endParaRPr>
          </a:p>
          <a:p>
            <a:pPr algn="ctr">
              <a:lnSpc>
                <a:spcPct val="100000"/>
              </a:lnSpc>
            </a:pPr>
            <a:r>
              <a:rPr b="0" lang="es-ES" sz="1800" spc="-1" strike="noStrike">
                <a:solidFill>
                  <a:srgbClr val="ffffff"/>
                </a:solidFill>
                <a:latin typeface="Arial"/>
              </a:rPr>
              <a:t>producto y</a:t>
            </a:r>
            <a:endParaRPr b="0" lang="es-ES" sz="1800" spc="-1" strike="noStrike">
              <a:latin typeface="Arial"/>
            </a:endParaRPr>
          </a:p>
          <a:p>
            <a:pPr algn="ctr">
              <a:lnSpc>
                <a:spcPct val="100000"/>
              </a:lnSpc>
            </a:pPr>
            <a:r>
              <a:rPr b="0" lang="es-ES" sz="1800" spc="-1" strike="noStrike">
                <a:solidFill>
                  <a:srgbClr val="ffffff"/>
                </a:solidFill>
                <a:latin typeface="Arial"/>
              </a:rPr>
              <a:t>del proceso</a:t>
            </a:r>
            <a:endParaRPr b="0" lang="es-ES" sz="1800" spc="-1" strike="noStrike">
              <a:latin typeface="Arial"/>
            </a:endParaRPr>
          </a:p>
          <a:p>
            <a:pPr algn="ctr">
              <a:lnSpc>
                <a:spcPct val="100000"/>
              </a:lnSpc>
            </a:pPr>
            <a:r>
              <a:rPr b="0" lang="es-ES" sz="1800" spc="-1" strike="noStrike">
                <a:solidFill>
                  <a:srgbClr val="ffffff"/>
                </a:solidFill>
                <a:latin typeface="Arial"/>
              </a:rPr>
              <a:t>producción</a:t>
            </a:r>
            <a:endParaRPr b="0" lang="es-ES" sz="1800" spc="-1" strike="noStrike">
              <a:latin typeface="Arial"/>
            </a:endParaRPr>
          </a:p>
        </p:txBody>
      </p:sp>
      <p:sp>
        <p:nvSpPr>
          <p:cNvPr id="336" name="CustomShape 6"/>
          <p:cNvSpPr/>
          <p:nvPr/>
        </p:nvSpPr>
        <p:spPr>
          <a:xfrm rot="5400000">
            <a:off x="3810240" y="914400"/>
            <a:ext cx="533160" cy="1599840"/>
          </a:xfrm>
          <a:prstGeom prst="rect">
            <a:avLst/>
          </a:prstGeom>
          <a:solidFill>
            <a:srgbClr val="b200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vert="vert" rot="5400000">
            <a:noAutofit/>
          </a:bodyPr>
          <a:p>
            <a:pPr algn="ctr">
              <a:lnSpc>
                <a:spcPct val="100000"/>
              </a:lnSpc>
            </a:pPr>
            <a:r>
              <a:rPr b="0" lang="es-ES" sz="1800" spc="-1" strike="noStrike">
                <a:solidFill>
                  <a:srgbClr val="ffffff"/>
                </a:solidFill>
                <a:latin typeface="Arial"/>
              </a:rPr>
              <a:t>Compras</a:t>
            </a:r>
            <a:endParaRPr b="0" lang="es-ES" sz="1800" spc="-1" strike="noStrike">
              <a:latin typeface="Arial"/>
            </a:endParaRPr>
          </a:p>
        </p:txBody>
      </p:sp>
      <p:sp>
        <p:nvSpPr>
          <p:cNvPr id="337" name="CustomShape 7"/>
          <p:cNvSpPr/>
          <p:nvPr/>
        </p:nvSpPr>
        <p:spPr>
          <a:xfrm rot="5400000">
            <a:off x="3810240" y="2361960"/>
            <a:ext cx="533160" cy="1599840"/>
          </a:xfrm>
          <a:prstGeom prst="rect">
            <a:avLst/>
          </a:prstGeom>
          <a:solidFill>
            <a:srgbClr val="b20000"/>
          </a:solidFill>
          <a:ln w="9360">
            <a:noFill/>
          </a:ln>
          <a:effectLst>
            <a:outerShdw algn="ctr" dir="2700000" dist="35638" rotWithShape="0">
              <a:schemeClr val="bg2"/>
            </a:outerShdw>
          </a:effectLst>
        </p:spPr>
        <p:style>
          <a:lnRef idx="0"/>
          <a:fillRef idx="0"/>
          <a:effectRef idx="0"/>
          <a:fontRef idx="minor"/>
        </p:style>
        <p:txBody>
          <a:bodyPr lIns="90000" rIns="90000" tIns="45000" bIns="45000" anchor="ctr" vert="vert" rot="5400000">
            <a:noAutofit/>
          </a:bodyPr>
          <a:p>
            <a:pPr algn="ctr">
              <a:lnSpc>
                <a:spcPct val="100000"/>
              </a:lnSpc>
            </a:pPr>
            <a:r>
              <a:rPr b="0" lang="es-ES" sz="1800" spc="-1" strike="noStrike">
                <a:solidFill>
                  <a:srgbClr val="ffffff"/>
                </a:solidFill>
                <a:latin typeface="Arial"/>
              </a:rPr>
              <a:t>Métodos y tiempos</a:t>
            </a:r>
            <a:endParaRPr b="0" lang="es-ES" sz="1800" spc="-1" strike="noStrike">
              <a:latin typeface="Arial"/>
            </a:endParaRPr>
          </a:p>
        </p:txBody>
      </p:sp>
      <p:sp>
        <p:nvSpPr>
          <p:cNvPr id="338" name="CustomShape 8"/>
          <p:cNvSpPr/>
          <p:nvPr/>
        </p:nvSpPr>
        <p:spPr>
          <a:xfrm rot="5400000">
            <a:off x="3810240" y="5333760"/>
            <a:ext cx="533160" cy="1599840"/>
          </a:xfrm>
          <a:prstGeom prst="rect">
            <a:avLst/>
          </a:prstGeom>
          <a:solidFill>
            <a:srgbClr val="b200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vert="vert" rot="5400000">
            <a:noAutofit/>
          </a:bodyPr>
          <a:p>
            <a:pPr algn="ctr">
              <a:lnSpc>
                <a:spcPct val="100000"/>
              </a:lnSpc>
            </a:pPr>
            <a:r>
              <a:rPr b="0" lang="es-ES" sz="1800" spc="-1" strike="noStrike">
                <a:solidFill>
                  <a:srgbClr val="ffffff"/>
                </a:solidFill>
                <a:latin typeface="Arial"/>
              </a:rPr>
              <a:t>Logística</a:t>
            </a:r>
            <a:endParaRPr b="0" lang="es-ES" sz="1800" spc="-1" strike="noStrike">
              <a:latin typeface="Arial"/>
            </a:endParaRPr>
          </a:p>
          <a:p>
            <a:pPr algn="ctr">
              <a:lnSpc>
                <a:spcPct val="100000"/>
              </a:lnSpc>
            </a:pPr>
            <a:r>
              <a:rPr b="0" lang="es-ES" sz="1800" spc="-1" strike="noStrike">
                <a:solidFill>
                  <a:srgbClr val="ffffff"/>
                </a:solidFill>
                <a:latin typeface="Arial"/>
              </a:rPr>
              <a:t>MRP II</a:t>
            </a:r>
            <a:endParaRPr b="0" lang="es-ES" sz="1800" spc="-1" strike="noStrike">
              <a:latin typeface="Arial"/>
            </a:endParaRPr>
          </a:p>
        </p:txBody>
      </p:sp>
      <p:sp>
        <p:nvSpPr>
          <p:cNvPr id="339" name="CustomShape 9"/>
          <p:cNvSpPr/>
          <p:nvPr/>
        </p:nvSpPr>
        <p:spPr>
          <a:xfrm rot="5400000">
            <a:off x="3810240" y="304560"/>
            <a:ext cx="533160" cy="1599840"/>
          </a:xfrm>
          <a:prstGeom prst="rect">
            <a:avLst/>
          </a:prstGeom>
          <a:solidFill>
            <a:srgbClr val="ffff99"/>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vert="vert" rot="5400000">
            <a:noAutofit/>
          </a:bodyPr>
          <a:p>
            <a:pPr algn="ctr">
              <a:lnSpc>
                <a:spcPct val="100000"/>
              </a:lnSpc>
            </a:pPr>
            <a:r>
              <a:rPr b="0" lang="es-ES" sz="1800" spc="-1" strike="noStrike">
                <a:solidFill>
                  <a:srgbClr val="000000"/>
                </a:solidFill>
                <a:latin typeface="Arial"/>
              </a:rPr>
              <a:t>Proveedores</a:t>
            </a:r>
            <a:endParaRPr b="0" lang="es-ES" sz="1800" spc="-1" strike="noStrike">
              <a:latin typeface="Arial"/>
            </a:endParaRPr>
          </a:p>
        </p:txBody>
      </p:sp>
      <p:sp>
        <p:nvSpPr>
          <p:cNvPr id="340" name="CustomShape 10"/>
          <p:cNvSpPr/>
          <p:nvPr/>
        </p:nvSpPr>
        <p:spPr>
          <a:xfrm>
            <a:off x="5791320" y="1066680"/>
            <a:ext cx="2742840" cy="685440"/>
          </a:xfrm>
          <a:prstGeom prst="rect">
            <a:avLst/>
          </a:prstGeom>
          <a:solidFill>
            <a:schemeClr val="bg1"/>
          </a:solidFill>
          <a:ln w="9360">
            <a:solidFill>
              <a:srgbClr val="993300"/>
            </a:solidFill>
            <a:miter/>
          </a:ln>
          <a:effectLst>
            <a:outerShdw algn="ctr" dir="2700000" dist="35638" rotWithShape="0">
              <a:schemeClr val="bg2"/>
            </a:outerShdw>
          </a:effectLst>
        </p:spPr>
        <p:style>
          <a:lnRef idx="0"/>
          <a:fillRef idx="0"/>
          <a:effectRef idx="0"/>
          <a:fontRef idx="minor"/>
        </p:style>
        <p:txBody>
          <a:bodyPr lIns="36000" rIns="36000" tIns="36000" bIns="36000" anchor="ctr">
            <a:noAutofit/>
          </a:bodyPr>
          <a:p>
            <a:pPr algn="ctr">
              <a:lnSpc>
                <a:spcPct val="100000"/>
              </a:lnSpc>
            </a:pPr>
            <a:r>
              <a:rPr b="0" lang="es-ES" sz="1400" spc="-1" strike="noStrike">
                <a:solidFill>
                  <a:srgbClr val="993300"/>
                </a:solidFill>
                <a:latin typeface="Arial"/>
              </a:rPr>
              <a:t>Precios materiales comprados, tiempos de aprovisionamiento, tamaño de lotes</a:t>
            </a:r>
            <a:endParaRPr b="0" lang="es-ES" sz="1400" spc="-1" strike="noStrike">
              <a:latin typeface="Arial"/>
            </a:endParaRPr>
          </a:p>
        </p:txBody>
      </p:sp>
      <p:sp>
        <p:nvSpPr>
          <p:cNvPr id="341" name="CustomShape 11"/>
          <p:cNvSpPr/>
          <p:nvPr/>
        </p:nvSpPr>
        <p:spPr>
          <a:xfrm>
            <a:off x="5791320" y="2936880"/>
            <a:ext cx="2742840" cy="448920"/>
          </a:xfrm>
          <a:prstGeom prst="rect">
            <a:avLst/>
          </a:prstGeom>
          <a:solidFill>
            <a:schemeClr val="bg1"/>
          </a:solidFill>
          <a:ln w="9360">
            <a:solidFill>
              <a:srgbClr val="993300"/>
            </a:solidFill>
            <a:miter/>
          </a:ln>
          <a:effectLst>
            <a:outerShdw algn="ctr" dir="2700000" dist="35638" rotWithShape="0">
              <a:schemeClr val="bg2"/>
            </a:outerShdw>
          </a:effectLst>
        </p:spPr>
        <p:style>
          <a:lnRef idx="0"/>
          <a:fillRef idx="0"/>
          <a:effectRef idx="0"/>
          <a:fontRef idx="minor"/>
        </p:style>
        <p:txBody>
          <a:bodyPr lIns="36000" rIns="36000" tIns="36000" bIns="36000" anchor="ctr">
            <a:noAutofit/>
          </a:bodyPr>
          <a:p>
            <a:pPr algn="ctr">
              <a:lnSpc>
                <a:spcPct val="100000"/>
              </a:lnSpc>
            </a:pPr>
            <a:r>
              <a:rPr b="0" lang="es-ES" sz="1400" spc="-1" strike="noStrike">
                <a:solidFill>
                  <a:srgbClr val="993300"/>
                </a:solidFill>
                <a:latin typeface="Arial"/>
              </a:rPr>
              <a:t>Tiempos de servicio, métodos de trabajo</a:t>
            </a:r>
            <a:endParaRPr b="0" lang="es-ES" sz="1400" spc="-1" strike="noStrike">
              <a:latin typeface="Arial"/>
            </a:endParaRPr>
          </a:p>
        </p:txBody>
      </p:sp>
      <p:sp>
        <p:nvSpPr>
          <p:cNvPr id="342" name="CustomShape 12"/>
          <p:cNvSpPr/>
          <p:nvPr/>
        </p:nvSpPr>
        <p:spPr>
          <a:xfrm>
            <a:off x="5791320" y="3546360"/>
            <a:ext cx="2742840" cy="450360"/>
          </a:xfrm>
          <a:prstGeom prst="rect">
            <a:avLst/>
          </a:prstGeom>
          <a:solidFill>
            <a:schemeClr val="bg1"/>
          </a:solidFill>
          <a:ln w="9360">
            <a:solidFill>
              <a:srgbClr val="993300"/>
            </a:solidFill>
            <a:miter/>
          </a:ln>
          <a:effectLst>
            <a:outerShdw algn="ctr" dir="2700000" dist="35638" rotWithShape="0">
              <a:schemeClr val="bg2"/>
            </a:outerShdw>
          </a:effectLst>
        </p:spPr>
        <p:style>
          <a:lnRef idx="0"/>
          <a:fillRef idx="0"/>
          <a:effectRef idx="0"/>
          <a:fontRef idx="minor"/>
        </p:style>
        <p:txBody>
          <a:bodyPr lIns="36000" rIns="36000" tIns="36000" bIns="36000" anchor="ctr">
            <a:noAutofit/>
          </a:bodyPr>
          <a:p>
            <a:pPr algn="ctr">
              <a:lnSpc>
                <a:spcPct val="100000"/>
              </a:lnSpc>
            </a:pPr>
            <a:r>
              <a:rPr b="0" lang="es-ES" sz="1400" spc="-1" strike="noStrike">
                <a:solidFill>
                  <a:srgbClr val="993300"/>
                </a:solidFill>
                <a:latin typeface="Arial"/>
              </a:rPr>
              <a:t>Disponibilidad horas extras, vacaciones,...</a:t>
            </a:r>
            <a:endParaRPr b="0" lang="es-ES" sz="1400" spc="-1" strike="noStrike">
              <a:latin typeface="Arial"/>
            </a:endParaRPr>
          </a:p>
        </p:txBody>
      </p:sp>
      <p:sp>
        <p:nvSpPr>
          <p:cNvPr id="343" name="CustomShape 13"/>
          <p:cNvSpPr/>
          <p:nvPr/>
        </p:nvSpPr>
        <p:spPr>
          <a:xfrm rot="5400000">
            <a:off x="3810240" y="4270320"/>
            <a:ext cx="533160" cy="1599840"/>
          </a:xfrm>
          <a:prstGeom prst="rect">
            <a:avLst/>
          </a:prstGeom>
          <a:solidFill>
            <a:srgbClr val="b20000"/>
          </a:solidFill>
          <a:ln w="9360">
            <a:noFill/>
          </a:ln>
          <a:effectLst>
            <a:outerShdw algn="ctr" dir="2700000" dist="35638" rotWithShape="0">
              <a:schemeClr val="bg2"/>
            </a:outerShdw>
          </a:effectLst>
        </p:spPr>
        <p:style>
          <a:lnRef idx="0"/>
          <a:fillRef idx="0"/>
          <a:effectRef idx="0"/>
          <a:fontRef idx="minor"/>
        </p:style>
        <p:txBody>
          <a:bodyPr lIns="90000" rIns="90000" tIns="45000" bIns="45000" anchor="ctr" vert="vert" rot="5400000">
            <a:noAutofit/>
          </a:bodyPr>
          <a:p>
            <a:pPr algn="ctr">
              <a:lnSpc>
                <a:spcPct val="100000"/>
              </a:lnSpc>
            </a:pPr>
            <a:r>
              <a:rPr b="0" lang="es-ES" sz="1800" spc="-1" strike="noStrike">
                <a:solidFill>
                  <a:srgbClr val="ffffff"/>
                </a:solidFill>
                <a:latin typeface="Arial"/>
              </a:rPr>
              <a:t>Contabilidad</a:t>
            </a:r>
            <a:endParaRPr b="0" lang="es-ES" sz="1800" spc="-1" strike="noStrike">
              <a:latin typeface="Arial"/>
            </a:endParaRPr>
          </a:p>
        </p:txBody>
      </p:sp>
      <p:sp>
        <p:nvSpPr>
          <p:cNvPr id="344" name="CustomShape 14"/>
          <p:cNvSpPr/>
          <p:nvPr/>
        </p:nvSpPr>
        <p:spPr>
          <a:xfrm rot="5400000">
            <a:off x="3810240" y="2971800"/>
            <a:ext cx="533160" cy="1599840"/>
          </a:xfrm>
          <a:prstGeom prst="rect">
            <a:avLst/>
          </a:prstGeom>
          <a:solidFill>
            <a:srgbClr val="b20000"/>
          </a:solidFill>
          <a:ln w="9360">
            <a:noFill/>
          </a:ln>
          <a:effectLst>
            <a:outerShdw algn="ctr" dir="2700000" dist="35638" rotWithShape="0">
              <a:schemeClr val="bg2"/>
            </a:outerShdw>
          </a:effectLst>
        </p:spPr>
        <p:style>
          <a:lnRef idx="0"/>
          <a:fillRef idx="0"/>
          <a:effectRef idx="0"/>
          <a:fontRef idx="minor"/>
        </p:style>
        <p:txBody>
          <a:bodyPr lIns="90000" rIns="90000" tIns="45000" bIns="45000" anchor="ctr" vert="vert" rot="5400000">
            <a:noAutofit/>
          </a:bodyPr>
          <a:p>
            <a:pPr algn="ctr">
              <a:lnSpc>
                <a:spcPct val="100000"/>
              </a:lnSpc>
            </a:pPr>
            <a:r>
              <a:rPr b="0" lang="es-ES" sz="1800" spc="-1" strike="noStrike">
                <a:solidFill>
                  <a:srgbClr val="ffffff"/>
                </a:solidFill>
                <a:latin typeface="Arial"/>
              </a:rPr>
              <a:t>RRHH</a:t>
            </a:r>
            <a:endParaRPr b="0" lang="es-ES" sz="1800" spc="-1" strike="noStrike">
              <a:latin typeface="Arial"/>
            </a:endParaRPr>
          </a:p>
        </p:txBody>
      </p:sp>
      <p:sp>
        <p:nvSpPr>
          <p:cNvPr id="345" name="CustomShape 15"/>
          <p:cNvSpPr/>
          <p:nvPr/>
        </p:nvSpPr>
        <p:spPr>
          <a:xfrm>
            <a:off x="5791320" y="4730760"/>
            <a:ext cx="2742840" cy="678960"/>
          </a:xfrm>
          <a:prstGeom prst="rect">
            <a:avLst/>
          </a:prstGeom>
          <a:solidFill>
            <a:schemeClr val="bg1"/>
          </a:solidFill>
          <a:ln w="9360">
            <a:solidFill>
              <a:srgbClr val="993300"/>
            </a:solidFill>
            <a:miter/>
          </a:ln>
          <a:effectLst>
            <a:outerShdw algn="ctr" dir="2700000" dist="35638" rotWithShape="0">
              <a:schemeClr val="bg2"/>
            </a:outerShdw>
          </a:effectLst>
        </p:spPr>
        <p:style>
          <a:lnRef idx="0"/>
          <a:fillRef idx="0"/>
          <a:effectRef idx="0"/>
          <a:fontRef idx="minor"/>
        </p:style>
        <p:txBody>
          <a:bodyPr lIns="36000" rIns="36000" tIns="36000" bIns="36000" anchor="ctr">
            <a:noAutofit/>
          </a:bodyPr>
          <a:p>
            <a:pPr algn="ctr">
              <a:lnSpc>
                <a:spcPct val="100000"/>
              </a:lnSpc>
            </a:pPr>
            <a:r>
              <a:rPr b="1" lang="es-ES" sz="1400" spc="-1" strike="noStrike">
                <a:solidFill>
                  <a:srgbClr val="993300"/>
                </a:solidFill>
                <a:latin typeface="Arial"/>
              </a:rPr>
              <a:t>Sistema de costes</a:t>
            </a:r>
            <a:endParaRPr b="0" lang="es-ES" sz="1400" spc="-1" strike="noStrike">
              <a:latin typeface="Arial"/>
            </a:endParaRPr>
          </a:p>
          <a:p>
            <a:pPr algn="ctr">
              <a:lnSpc>
                <a:spcPct val="100000"/>
              </a:lnSpc>
            </a:pPr>
            <a:r>
              <a:rPr b="0" lang="es-ES" sz="1400" spc="-1" strike="noStrike">
                <a:solidFill>
                  <a:srgbClr val="993300"/>
                </a:solidFill>
                <a:latin typeface="Arial"/>
              </a:rPr>
              <a:t>coste de fabricación</a:t>
            </a:r>
            <a:endParaRPr b="0" lang="es-ES" sz="1400" spc="-1" strike="noStrike">
              <a:latin typeface="Arial"/>
            </a:endParaRPr>
          </a:p>
          <a:p>
            <a:pPr algn="ctr">
              <a:lnSpc>
                <a:spcPct val="100000"/>
              </a:lnSpc>
            </a:pPr>
            <a:r>
              <a:rPr b="0" lang="es-ES" sz="1400" spc="-1" strike="noStrike">
                <a:solidFill>
                  <a:srgbClr val="993300"/>
                </a:solidFill>
                <a:latin typeface="Arial"/>
              </a:rPr>
              <a:t>valoración inventarios,...</a:t>
            </a:r>
            <a:endParaRPr b="0" lang="es-ES" sz="1400" spc="-1" strike="noStrike">
              <a:latin typeface="Arial"/>
            </a:endParaRPr>
          </a:p>
        </p:txBody>
      </p:sp>
      <p:sp>
        <p:nvSpPr>
          <p:cNvPr id="346" name="CustomShape 16"/>
          <p:cNvSpPr/>
          <p:nvPr/>
        </p:nvSpPr>
        <p:spPr>
          <a:xfrm flipV="1">
            <a:off x="2208240" y="1712520"/>
            <a:ext cx="1066320" cy="1257120"/>
          </a:xfrm>
          <a:prstGeom prst="bentConnector3">
            <a:avLst>
              <a:gd name="adj1" fmla="val 50148"/>
            </a:avLst>
          </a:prstGeom>
          <a:noFill/>
          <a:ln w="28440">
            <a:solidFill>
              <a:srgbClr val="800000"/>
            </a:solidFill>
            <a:miter/>
            <a:tailEnd len="med" type="triangle" w="med"/>
          </a:ln>
        </p:spPr>
        <p:style>
          <a:lnRef idx="0"/>
          <a:fillRef idx="0"/>
          <a:effectRef idx="0"/>
          <a:fontRef idx="minor"/>
        </p:style>
      </p:sp>
      <p:sp>
        <p:nvSpPr>
          <p:cNvPr id="347" name="CustomShape 17"/>
          <p:cNvSpPr/>
          <p:nvPr/>
        </p:nvSpPr>
        <p:spPr>
          <a:xfrm rot="16200000">
            <a:off x="1993320" y="2057400"/>
            <a:ext cx="937440" cy="479160"/>
          </a:xfrm>
          <a:prstGeom prst="rect">
            <a:avLst/>
          </a:prstGeom>
          <a:noFill/>
          <a:ln w="9360">
            <a:noFill/>
          </a:ln>
        </p:spPr>
        <p:style>
          <a:lnRef idx="0"/>
          <a:fillRef idx="0"/>
          <a:effectRef idx="0"/>
          <a:fontRef idx="minor"/>
        </p:style>
        <p:txBody>
          <a:bodyPr wrap="none" lIns="0" rIns="0" tIns="0" bIns="0">
            <a:spAutoFit/>
          </a:bodyPr>
          <a:p>
            <a:pPr algn="ctr">
              <a:lnSpc>
                <a:spcPct val="90000"/>
              </a:lnSpc>
              <a:spcBef>
                <a:spcPts val="320"/>
              </a:spcBef>
            </a:pPr>
            <a:r>
              <a:rPr b="0" lang="es-ES" sz="1600" spc="-1" strike="noStrike">
                <a:solidFill>
                  <a:srgbClr val="800000"/>
                </a:solidFill>
                <a:latin typeface="Arial"/>
              </a:rPr>
              <a:t>Listas de</a:t>
            </a:r>
            <a:endParaRPr b="0" lang="es-ES" sz="1600" spc="-1" strike="noStrike">
              <a:latin typeface="Arial"/>
            </a:endParaRPr>
          </a:p>
          <a:p>
            <a:pPr algn="ctr">
              <a:lnSpc>
                <a:spcPct val="90000"/>
              </a:lnSpc>
              <a:spcBef>
                <a:spcPts val="320"/>
              </a:spcBef>
            </a:pPr>
            <a:r>
              <a:rPr b="0" lang="es-ES" sz="1600" spc="-1" strike="noStrike">
                <a:solidFill>
                  <a:srgbClr val="800000"/>
                </a:solidFill>
                <a:latin typeface="Arial"/>
              </a:rPr>
              <a:t>Materiales</a:t>
            </a:r>
            <a:endParaRPr b="0" lang="es-ES" sz="1600" spc="-1" strike="noStrike">
              <a:latin typeface="Arial"/>
            </a:endParaRPr>
          </a:p>
        </p:txBody>
      </p:sp>
      <p:sp>
        <p:nvSpPr>
          <p:cNvPr id="348" name="CustomShape 18"/>
          <p:cNvSpPr/>
          <p:nvPr/>
        </p:nvSpPr>
        <p:spPr>
          <a:xfrm>
            <a:off x="2208240" y="2970360"/>
            <a:ext cx="1066320" cy="190080"/>
          </a:xfrm>
          <a:prstGeom prst="bentConnector3">
            <a:avLst>
              <a:gd name="adj1" fmla="val 50148"/>
            </a:avLst>
          </a:prstGeom>
          <a:noFill/>
          <a:ln w="28440">
            <a:solidFill>
              <a:srgbClr val="800000"/>
            </a:solidFill>
            <a:miter/>
            <a:tailEnd len="med" type="triangle" w="med"/>
          </a:ln>
        </p:spPr>
        <p:style>
          <a:lnRef idx="0"/>
          <a:fillRef idx="0"/>
          <a:effectRef idx="0"/>
          <a:fontRef idx="minor"/>
        </p:style>
      </p:sp>
      <p:sp>
        <p:nvSpPr>
          <p:cNvPr id="349" name="CustomShape 19"/>
          <p:cNvSpPr/>
          <p:nvPr/>
        </p:nvSpPr>
        <p:spPr>
          <a:xfrm rot="16200000">
            <a:off x="1982160" y="3395880"/>
            <a:ext cx="960120" cy="479160"/>
          </a:xfrm>
          <a:prstGeom prst="rect">
            <a:avLst/>
          </a:prstGeom>
          <a:noFill/>
          <a:ln w="9360">
            <a:noFill/>
          </a:ln>
        </p:spPr>
        <p:style>
          <a:lnRef idx="0"/>
          <a:fillRef idx="0"/>
          <a:effectRef idx="0"/>
          <a:fontRef idx="minor"/>
        </p:style>
        <p:txBody>
          <a:bodyPr wrap="none" lIns="0" rIns="0" tIns="0" bIns="0">
            <a:spAutoFit/>
          </a:bodyPr>
          <a:p>
            <a:pPr algn="ctr">
              <a:lnSpc>
                <a:spcPct val="90000"/>
              </a:lnSpc>
              <a:spcBef>
                <a:spcPts val="320"/>
              </a:spcBef>
            </a:pPr>
            <a:r>
              <a:rPr b="0" lang="es-ES" sz="1600" spc="-1" strike="noStrike">
                <a:solidFill>
                  <a:srgbClr val="800000"/>
                </a:solidFill>
                <a:latin typeface="Arial"/>
              </a:rPr>
              <a:t>Proceso</a:t>
            </a:r>
            <a:endParaRPr b="0" lang="es-ES" sz="1600" spc="-1" strike="noStrike">
              <a:latin typeface="Arial"/>
            </a:endParaRPr>
          </a:p>
          <a:p>
            <a:pPr algn="ctr">
              <a:lnSpc>
                <a:spcPct val="90000"/>
              </a:lnSpc>
              <a:spcBef>
                <a:spcPts val="320"/>
              </a:spcBef>
            </a:pPr>
            <a:r>
              <a:rPr b="0" lang="es-ES" sz="1600" spc="-1" strike="noStrike">
                <a:solidFill>
                  <a:srgbClr val="800000"/>
                </a:solidFill>
                <a:latin typeface="Arial"/>
              </a:rPr>
              <a:t>Productivo</a:t>
            </a:r>
            <a:endParaRPr b="0" lang="es-ES" sz="1600" spc="-1" strike="noStrike">
              <a:latin typeface="Arial"/>
            </a:endParaRPr>
          </a:p>
        </p:txBody>
      </p:sp>
      <p:sp>
        <p:nvSpPr>
          <p:cNvPr id="350" name="CustomShape 20"/>
          <p:cNvSpPr/>
          <p:nvPr/>
        </p:nvSpPr>
        <p:spPr>
          <a:xfrm flipV="1">
            <a:off x="4875120" y="1408680"/>
            <a:ext cx="915480" cy="302760"/>
          </a:xfrm>
          <a:prstGeom prst="bentConnector3">
            <a:avLst>
              <a:gd name="adj1" fmla="val 50088"/>
            </a:avLst>
          </a:prstGeom>
          <a:noFill/>
          <a:ln w="28440">
            <a:solidFill>
              <a:srgbClr val="800000"/>
            </a:solidFill>
            <a:miter/>
            <a:tailEnd len="med" type="triangle" w="med"/>
          </a:ln>
        </p:spPr>
        <p:style>
          <a:lnRef idx="0"/>
          <a:fillRef idx="0"/>
          <a:effectRef idx="0"/>
          <a:fontRef idx="minor"/>
        </p:style>
      </p:sp>
      <p:sp>
        <p:nvSpPr>
          <p:cNvPr id="351" name="CustomShape 21"/>
          <p:cNvSpPr/>
          <p:nvPr/>
        </p:nvSpPr>
        <p:spPr>
          <a:xfrm>
            <a:off x="4875120" y="3160800"/>
            <a:ext cx="915480" cy="1080"/>
          </a:xfrm>
          <a:prstGeom prst="bentConnector3">
            <a:avLst>
              <a:gd name="adj1" fmla="val 50088"/>
            </a:avLst>
          </a:prstGeom>
          <a:noFill/>
          <a:ln w="28440">
            <a:solidFill>
              <a:srgbClr val="800000"/>
            </a:solidFill>
            <a:miter/>
            <a:tailEnd len="med" type="triangle" w="med"/>
          </a:ln>
        </p:spPr>
        <p:style>
          <a:lnRef idx="0"/>
          <a:fillRef idx="0"/>
          <a:effectRef idx="0"/>
          <a:fontRef idx="minor"/>
        </p:style>
      </p:sp>
      <p:sp>
        <p:nvSpPr>
          <p:cNvPr id="352" name="CustomShape 22"/>
          <p:cNvSpPr/>
          <p:nvPr/>
        </p:nvSpPr>
        <p:spPr>
          <a:xfrm>
            <a:off x="4875120" y="3770280"/>
            <a:ext cx="915480" cy="1080"/>
          </a:xfrm>
          <a:prstGeom prst="bentConnector3">
            <a:avLst>
              <a:gd name="adj1" fmla="val 50088"/>
            </a:avLst>
          </a:prstGeom>
          <a:noFill/>
          <a:ln w="28440">
            <a:solidFill>
              <a:srgbClr val="800000"/>
            </a:solidFill>
            <a:miter/>
            <a:tailEnd len="med" type="triangle" w="med"/>
          </a:ln>
        </p:spPr>
        <p:style>
          <a:lnRef idx="0"/>
          <a:fillRef idx="0"/>
          <a:effectRef idx="0"/>
          <a:fontRef idx="minor"/>
        </p:style>
      </p:sp>
      <p:sp>
        <p:nvSpPr>
          <p:cNvPr id="353" name="CustomShape 23"/>
          <p:cNvSpPr/>
          <p:nvPr/>
        </p:nvSpPr>
        <p:spPr>
          <a:xfrm>
            <a:off x="2208240" y="2970360"/>
            <a:ext cx="1066320" cy="799920"/>
          </a:xfrm>
          <a:prstGeom prst="bentConnector3">
            <a:avLst>
              <a:gd name="adj1" fmla="val 50148"/>
            </a:avLst>
          </a:prstGeom>
          <a:noFill/>
          <a:ln w="28440">
            <a:solidFill>
              <a:srgbClr val="800000"/>
            </a:solidFill>
            <a:miter/>
            <a:tailEnd len="med" type="triangle" w="med"/>
          </a:ln>
        </p:spPr>
        <p:style>
          <a:lnRef idx="0"/>
          <a:fillRef idx="0"/>
          <a:effectRef idx="0"/>
          <a:fontRef idx="minor"/>
        </p:style>
      </p:sp>
      <p:sp>
        <p:nvSpPr>
          <p:cNvPr id="354" name="CustomShape 24"/>
          <p:cNvSpPr/>
          <p:nvPr/>
        </p:nvSpPr>
        <p:spPr>
          <a:xfrm rot="5400000">
            <a:off x="3810240" y="1600200"/>
            <a:ext cx="533160" cy="1599840"/>
          </a:xfrm>
          <a:prstGeom prst="rect">
            <a:avLst/>
          </a:prstGeom>
          <a:solidFill>
            <a:srgbClr val="b200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vert="vert" rot="5400000">
            <a:noAutofit/>
          </a:bodyPr>
          <a:p>
            <a:pPr algn="ctr">
              <a:lnSpc>
                <a:spcPct val="100000"/>
              </a:lnSpc>
            </a:pPr>
            <a:r>
              <a:rPr b="0" lang="es-ES" sz="1800" spc="-1" strike="noStrike">
                <a:solidFill>
                  <a:srgbClr val="ffffff"/>
                </a:solidFill>
                <a:latin typeface="Arial"/>
              </a:rPr>
              <a:t>Comercial</a:t>
            </a:r>
            <a:endParaRPr b="0" lang="es-ES" sz="1800" spc="-1" strike="noStrike">
              <a:latin typeface="Arial"/>
            </a:endParaRPr>
          </a:p>
        </p:txBody>
      </p:sp>
      <p:sp>
        <p:nvSpPr>
          <p:cNvPr id="355" name="CustomShape 25"/>
          <p:cNvSpPr/>
          <p:nvPr/>
        </p:nvSpPr>
        <p:spPr>
          <a:xfrm>
            <a:off x="5791320" y="2176560"/>
            <a:ext cx="2742840" cy="448920"/>
          </a:xfrm>
          <a:prstGeom prst="rect">
            <a:avLst/>
          </a:prstGeom>
          <a:solidFill>
            <a:schemeClr val="bg1"/>
          </a:solidFill>
          <a:ln w="9360">
            <a:solidFill>
              <a:srgbClr val="993300"/>
            </a:solidFill>
            <a:miter/>
          </a:ln>
          <a:effectLst>
            <a:outerShdw algn="ctr" dir="2700000" dist="35638" rotWithShape="0">
              <a:schemeClr val="bg2"/>
            </a:outerShdw>
          </a:effectLst>
        </p:spPr>
        <p:style>
          <a:lnRef idx="0"/>
          <a:fillRef idx="0"/>
          <a:effectRef idx="0"/>
          <a:fontRef idx="minor"/>
        </p:style>
        <p:txBody>
          <a:bodyPr lIns="36000" rIns="36000" tIns="36000" bIns="36000" anchor="ctr">
            <a:noAutofit/>
          </a:bodyPr>
          <a:p>
            <a:pPr algn="ctr">
              <a:lnSpc>
                <a:spcPct val="100000"/>
              </a:lnSpc>
            </a:pPr>
            <a:r>
              <a:rPr b="0" lang="es-ES" sz="1400" spc="-1" strike="noStrike">
                <a:solidFill>
                  <a:srgbClr val="993300"/>
                </a:solidFill>
                <a:latin typeface="Arial"/>
              </a:rPr>
              <a:t>Previsiones de venta, pedidos, plazos entrega comprometidos</a:t>
            </a:r>
            <a:endParaRPr b="0" lang="es-ES" sz="1400" spc="-1" strike="noStrike">
              <a:latin typeface="Arial"/>
            </a:endParaRPr>
          </a:p>
        </p:txBody>
      </p:sp>
      <p:sp>
        <p:nvSpPr>
          <p:cNvPr id="356" name="CustomShape 26"/>
          <p:cNvSpPr/>
          <p:nvPr/>
        </p:nvSpPr>
        <p:spPr>
          <a:xfrm>
            <a:off x="4875120" y="2398680"/>
            <a:ext cx="915480" cy="2880"/>
          </a:xfrm>
          <a:prstGeom prst="bentConnector3">
            <a:avLst>
              <a:gd name="adj1" fmla="val 50088"/>
            </a:avLst>
          </a:prstGeom>
          <a:noFill/>
          <a:ln w="28440">
            <a:solidFill>
              <a:srgbClr val="800000"/>
            </a:solidFill>
            <a:miter/>
            <a:tailEnd len="med" type="triangle" w="med"/>
          </a:ln>
        </p:spPr>
        <p:style>
          <a:lnRef idx="0"/>
          <a:fillRef idx="0"/>
          <a:effectRef idx="0"/>
          <a:fontRef idx="minor"/>
        </p:style>
      </p:sp>
      <p:sp>
        <p:nvSpPr>
          <p:cNvPr id="357" name="CustomShape 27"/>
          <p:cNvSpPr/>
          <p:nvPr/>
        </p:nvSpPr>
        <p:spPr>
          <a:xfrm rot="5400000">
            <a:off x="3810240" y="3593880"/>
            <a:ext cx="533160" cy="1599840"/>
          </a:xfrm>
          <a:prstGeom prst="rect">
            <a:avLst/>
          </a:prstGeom>
          <a:solidFill>
            <a:srgbClr val="b20000"/>
          </a:solidFill>
          <a:ln w="9360">
            <a:noFill/>
          </a:ln>
          <a:effectLst>
            <a:outerShdw algn="ctr" dir="2700000" dist="35638" rotWithShape="0">
              <a:schemeClr val="bg2"/>
            </a:outerShdw>
          </a:effectLst>
        </p:spPr>
        <p:style>
          <a:lnRef idx="0"/>
          <a:fillRef idx="0"/>
          <a:effectRef idx="0"/>
          <a:fontRef idx="minor"/>
        </p:style>
        <p:txBody>
          <a:bodyPr lIns="90000" rIns="90000" tIns="45000" bIns="45000" anchor="ctr" vert="vert" rot="5400000">
            <a:noAutofit/>
          </a:bodyPr>
          <a:p>
            <a:pPr algn="ctr">
              <a:lnSpc>
                <a:spcPct val="100000"/>
              </a:lnSpc>
            </a:pPr>
            <a:r>
              <a:rPr b="0" lang="es-ES" sz="1800" spc="-1" strike="noStrike">
                <a:solidFill>
                  <a:srgbClr val="ffffff"/>
                </a:solidFill>
                <a:latin typeface="Arial"/>
              </a:rPr>
              <a:t>Producción</a:t>
            </a:r>
            <a:endParaRPr b="0" lang="es-ES" sz="1800" spc="-1" strike="noStrike">
              <a:latin typeface="Arial"/>
            </a:endParaRPr>
          </a:p>
        </p:txBody>
      </p:sp>
      <p:sp>
        <p:nvSpPr>
          <p:cNvPr id="358" name="CustomShape 28"/>
          <p:cNvSpPr/>
          <p:nvPr/>
        </p:nvSpPr>
        <p:spPr>
          <a:xfrm>
            <a:off x="2208240" y="2970360"/>
            <a:ext cx="1066320" cy="1422000"/>
          </a:xfrm>
          <a:prstGeom prst="bentConnector3">
            <a:avLst>
              <a:gd name="adj1" fmla="val 50148"/>
            </a:avLst>
          </a:prstGeom>
          <a:noFill/>
          <a:ln w="28440">
            <a:solidFill>
              <a:srgbClr val="800000"/>
            </a:solidFill>
            <a:miter/>
            <a:tailEnd len="med" type="triangle" w="med"/>
          </a:ln>
        </p:spPr>
        <p:style>
          <a:lnRef idx="0"/>
          <a:fillRef idx="0"/>
          <a:effectRef idx="0"/>
          <a:fontRef idx="minor"/>
        </p:style>
      </p:sp>
      <p:sp>
        <p:nvSpPr>
          <p:cNvPr id="359" name="CustomShape 29"/>
          <p:cNvSpPr/>
          <p:nvPr/>
        </p:nvSpPr>
        <p:spPr>
          <a:xfrm>
            <a:off x="5791320" y="4168800"/>
            <a:ext cx="2742840" cy="450360"/>
          </a:xfrm>
          <a:prstGeom prst="rect">
            <a:avLst/>
          </a:prstGeom>
          <a:solidFill>
            <a:schemeClr val="bg1"/>
          </a:solidFill>
          <a:ln w="9360">
            <a:solidFill>
              <a:srgbClr val="993300"/>
            </a:solidFill>
            <a:miter/>
          </a:ln>
          <a:effectLst>
            <a:outerShdw algn="ctr" dir="2700000" dist="35638" rotWithShape="0">
              <a:schemeClr val="bg2"/>
            </a:outerShdw>
          </a:effectLst>
        </p:spPr>
        <p:style>
          <a:lnRef idx="0"/>
          <a:fillRef idx="0"/>
          <a:effectRef idx="0"/>
          <a:fontRef idx="minor"/>
        </p:style>
        <p:txBody>
          <a:bodyPr lIns="36000" rIns="36000" tIns="36000" bIns="36000" anchor="ctr">
            <a:noAutofit/>
          </a:bodyPr>
          <a:p>
            <a:pPr algn="ctr">
              <a:lnSpc>
                <a:spcPct val="100000"/>
              </a:lnSpc>
            </a:pPr>
            <a:r>
              <a:rPr b="0" lang="es-ES" sz="1400" spc="-1" strike="noStrike">
                <a:solidFill>
                  <a:srgbClr val="993300"/>
                </a:solidFill>
                <a:latin typeface="Arial"/>
              </a:rPr>
              <a:t>Rutas, asignación de operaciones a centros de trabajo</a:t>
            </a:r>
            <a:endParaRPr b="0" lang="es-ES" sz="1400" spc="-1" strike="noStrike">
              <a:latin typeface="Arial"/>
            </a:endParaRPr>
          </a:p>
        </p:txBody>
      </p:sp>
      <p:sp>
        <p:nvSpPr>
          <p:cNvPr id="360" name="CustomShape 30"/>
          <p:cNvSpPr/>
          <p:nvPr/>
        </p:nvSpPr>
        <p:spPr>
          <a:xfrm>
            <a:off x="4875120" y="4392720"/>
            <a:ext cx="915480" cy="1080"/>
          </a:xfrm>
          <a:prstGeom prst="bentConnector3">
            <a:avLst>
              <a:gd name="adj1" fmla="val 50088"/>
            </a:avLst>
          </a:prstGeom>
          <a:noFill/>
          <a:ln w="28440">
            <a:solidFill>
              <a:srgbClr val="800000"/>
            </a:solidFill>
            <a:miter/>
            <a:tailEnd len="med" type="triangle" w="med"/>
          </a:ln>
        </p:spPr>
        <p:style>
          <a:lnRef idx="0"/>
          <a:fillRef idx="0"/>
          <a:effectRef idx="0"/>
          <a:fontRef idx="minor"/>
        </p:style>
      </p:sp>
      <p:sp>
        <p:nvSpPr>
          <p:cNvPr id="361" name="CustomShape 31"/>
          <p:cNvSpPr/>
          <p:nvPr/>
        </p:nvSpPr>
        <p:spPr>
          <a:xfrm>
            <a:off x="4875120" y="5068800"/>
            <a:ext cx="915480" cy="1080"/>
          </a:xfrm>
          <a:prstGeom prst="bentConnector3">
            <a:avLst>
              <a:gd name="adj1" fmla="val 50088"/>
            </a:avLst>
          </a:prstGeom>
          <a:noFill/>
          <a:ln w="28440">
            <a:solidFill>
              <a:srgbClr val="800000"/>
            </a:solidFill>
            <a:miter/>
            <a:tailEnd len="med" type="triangle" w="med"/>
          </a:ln>
        </p:spPr>
        <p:style>
          <a:lnRef idx="0"/>
          <a:fillRef idx="0"/>
          <a:effectRef idx="0"/>
          <a:fontRef idx="minor"/>
        </p:style>
      </p:sp>
      <p:sp>
        <p:nvSpPr>
          <p:cNvPr id="362" name="CustomShape 32"/>
          <p:cNvSpPr/>
          <p:nvPr/>
        </p:nvSpPr>
        <p:spPr>
          <a:xfrm>
            <a:off x="5791320" y="5908680"/>
            <a:ext cx="2742840" cy="450360"/>
          </a:xfrm>
          <a:prstGeom prst="rect">
            <a:avLst/>
          </a:prstGeom>
          <a:solidFill>
            <a:srgbClr val="f2ffe5"/>
          </a:solidFill>
          <a:ln w="9360">
            <a:solidFill>
              <a:srgbClr val="993300"/>
            </a:solidFill>
            <a:miter/>
          </a:ln>
          <a:effectLst>
            <a:outerShdw algn="ctr" dir="2700000" dist="35638" rotWithShape="0">
              <a:schemeClr val="bg2"/>
            </a:outerShdw>
          </a:effectLst>
        </p:spPr>
        <p:style>
          <a:lnRef idx="0"/>
          <a:fillRef idx="0"/>
          <a:effectRef idx="0"/>
          <a:fontRef idx="minor"/>
        </p:style>
        <p:txBody>
          <a:bodyPr lIns="36000" rIns="36000" tIns="36000" bIns="36000" anchor="ctr">
            <a:noAutofit/>
          </a:bodyPr>
          <a:p>
            <a:pPr algn="ctr">
              <a:lnSpc>
                <a:spcPct val="100000"/>
              </a:lnSpc>
            </a:pPr>
            <a:r>
              <a:rPr b="0" lang="es-ES" sz="1400" spc="-1" strike="noStrike">
                <a:solidFill>
                  <a:srgbClr val="993300"/>
                </a:solidFill>
                <a:latin typeface="Arial"/>
              </a:rPr>
              <a:t>Planificación, control de operaciones, informes</a:t>
            </a:r>
            <a:endParaRPr b="0" lang="es-ES" sz="1400" spc="-1" strike="noStrike">
              <a:latin typeface="Arial"/>
            </a:endParaRPr>
          </a:p>
        </p:txBody>
      </p:sp>
      <p:sp>
        <p:nvSpPr>
          <p:cNvPr id="363" name="CustomShape 33"/>
          <p:cNvSpPr/>
          <p:nvPr/>
        </p:nvSpPr>
        <p:spPr>
          <a:xfrm>
            <a:off x="4875120" y="6132600"/>
            <a:ext cx="915480" cy="1080"/>
          </a:xfrm>
          <a:prstGeom prst="bentConnector3">
            <a:avLst>
              <a:gd name="adj1" fmla="val 50088"/>
            </a:avLst>
          </a:prstGeom>
          <a:noFill/>
          <a:ln w="28440">
            <a:solidFill>
              <a:srgbClr val="8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_tradnl" sz="2800" spc="-1" strike="noStrike">
                <a:solidFill>
                  <a:srgbClr val="ffffff"/>
                </a:solidFill>
                <a:latin typeface="Arial"/>
              </a:rPr>
              <a:t>Índice</a:t>
            </a:r>
            <a:endParaRPr b="0" lang="en-US" sz="2800" spc="-1" strike="noStrike">
              <a:solidFill>
                <a:srgbClr val="ffffff"/>
              </a:solidFill>
              <a:latin typeface="Arial"/>
            </a:endParaRPr>
          </a:p>
        </p:txBody>
      </p:sp>
      <p:sp>
        <p:nvSpPr>
          <p:cNvPr id="145" name="TextShape 2"/>
          <p:cNvSpPr txBox="1"/>
          <p:nvPr/>
        </p:nvSpPr>
        <p:spPr>
          <a:xfrm>
            <a:off x="685800" y="990720"/>
            <a:ext cx="7772040" cy="5181120"/>
          </a:xfrm>
          <a:prstGeom prst="rect">
            <a:avLst/>
          </a:prstGeom>
          <a:noFill/>
          <a:ln w="9360">
            <a:noFill/>
          </a:ln>
        </p:spPr>
        <p:txBody>
          <a:bodyPr>
            <a:noAutofit/>
          </a:bodyPr>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Objetivos del Área de Operaciones</a:t>
            </a:r>
            <a:endParaRPr b="1" lang="en-US" sz="2400" spc="-1" strike="noStrike">
              <a:solidFill>
                <a:srgbClr val="4f7dae"/>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Principales actividades del área</a:t>
            </a:r>
            <a:endParaRPr b="1" lang="en-US" sz="2400" spc="-1" strike="noStrike">
              <a:solidFill>
                <a:srgbClr val="4f7dae"/>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Planificación de la Producción</a:t>
            </a:r>
            <a:endParaRPr b="1" lang="en-US" sz="2400" spc="-1" strike="noStrike">
              <a:solidFill>
                <a:srgbClr val="4f7dae"/>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Planificación de la Producción: Capacidad</a:t>
            </a:r>
            <a:endParaRPr b="1" lang="en-US" sz="2400" spc="-1" strike="noStrike">
              <a:solidFill>
                <a:srgbClr val="4f7dae"/>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Calidad</a:t>
            </a:r>
            <a:endParaRPr b="1" lang="en-US" sz="2400" spc="-1" strike="noStrike">
              <a:solidFill>
                <a:srgbClr val="4f7dae"/>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Localización</a:t>
            </a:r>
            <a:endParaRPr b="1" lang="en-US" sz="2400" spc="-1" strike="noStrike">
              <a:solidFill>
                <a:srgbClr val="4f7dae"/>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Distribución en planta</a:t>
            </a:r>
            <a:endParaRPr b="1" lang="en-US" sz="2400" spc="-1" strike="noStrike">
              <a:solidFill>
                <a:srgbClr val="4f7dae"/>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Gestión de Inventarios</a:t>
            </a:r>
            <a:endParaRPr b="1" lang="en-US" sz="2400" spc="-1" strike="noStrike">
              <a:solidFill>
                <a:srgbClr val="4f7dae"/>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Planificación de las necesidades de materiales (MRP) y de los recursos de fabricación (MRPII)</a:t>
            </a:r>
            <a:endParaRPr b="1" lang="en-US" sz="2400" spc="-1" strike="noStrike">
              <a:solidFill>
                <a:srgbClr val="4f7dae"/>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Gestión de Talleres: Planificación a muy CP</a:t>
            </a:r>
            <a:endParaRPr b="1" lang="en-US" sz="2400" spc="-1" strike="noStrike">
              <a:solidFill>
                <a:srgbClr val="4f7dae"/>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La filosofía Just in Time</a:t>
            </a:r>
            <a:endParaRPr b="1" lang="en-US" sz="2400" spc="-1" strike="noStrike">
              <a:solidFill>
                <a:srgbClr val="4f7dae"/>
              </a:solidFill>
              <a:latin typeface="Arial"/>
            </a:endParaRPr>
          </a:p>
          <a:p>
            <a:pPr>
              <a:lnSpc>
                <a:spcPct val="90000"/>
              </a:lnSpc>
              <a:spcBef>
                <a:spcPts val="479"/>
              </a:spcBef>
            </a:pPr>
            <a:endParaRPr b="1" lang="en-US" sz="2400" spc="-1" strike="noStrike">
              <a:solidFill>
                <a:srgbClr val="4f7dae"/>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Gestión de Talleres: Planificación a muy CP</a:t>
            </a:r>
            <a:endParaRPr b="0" lang="en-US" sz="2800" spc="-1" strike="noStrike">
              <a:solidFill>
                <a:srgbClr val="ffffff"/>
              </a:solidFill>
              <a:latin typeface="Arial"/>
            </a:endParaRPr>
          </a:p>
        </p:txBody>
      </p:sp>
      <p:sp>
        <p:nvSpPr>
          <p:cNvPr id="365" name="TextShape 2"/>
          <p:cNvSpPr txBox="1"/>
          <p:nvPr/>
        </p:nvSpPr>
        <p:spPr>
          <a:xfrm>
            <a:off x="685800" y="990720"/>
            <a:ext cx="7772040" cy="5181120"/>
          </a:xfrm>
          <a:prstGeom prst="rect">
            <a:avLst/>
          </a:prstGeom>
          <a:noFill/>
          <a:ln w="9360">
            <a:noFill/>
          </a:ln>
        </p:spPr>
        <p:txBody>
          <a:bodyPr>
            <a:noAutofit/>
          </a:bodyPr>
          <a:p>
            <a:pPr marL="189000" indent="-188640">
              <a:lnSpc>
                <a:spcPct val="90000"/>
              </a:lnSpc>
              <a:spcBef>
                <a:spcPts val="400"/>
              </a:spcBef>
              <a:buClr>
                <a:srgbClr val="ff9900"/>
              </a:buClr>
              <a:buFont typeface="Wingdings" charset="2"/>
              <a:buChar char=""/>
            </a:pPr>
            <a:r>
              <a:rPr b="1" lang="es-ES" sz="2000" spc="-1" strike="noStrike">
                <a:solidFill>
                  <a:srgbClr val="4f7dae"/>
                </a:solidFill>
                <a:latin typeface="Arial"/>
              </a:rPr>
              <a:t>Programar, controlar y evaluar las operaciones</a:t>
            </a:r>
            <a:endParaRPr b="1" lang="en-US" sz="2000" spc="-1" strike="noStrike">
              <a:solidFill>
                <a:srgbClr val="4f7dae"/>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Las operaciones de fabricación de los productos, preparación de máquinas para lotes, ...</a:t>
            </a:r>
            <a:endParaRPr b="0" lang="en-US" sz="1800" spc="-1" strike="noStrike">
              <a:solidFill>
                <a:srgbClr val="000000"/>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Orden, tiempos de inicio y fin en cada máquina o centro de trabajo (CT), prioridades, control de defectuosos, evolución de colas de espera, tiempos de servicio, fechas de entrega, etc.</a:t>
            </a:r>
            <a:endParaRPr b="0" lang="en-US" sz="1800" spc="-1" strike="noStrike">
              <a:solidFill>
                <a:srgbClr val="000000"/>
              </a:solidFill>
              <a:latin typeface="Arial"/>
            </a:endParaRPr>
          </a:p>
          <a:p>
            <a:pPr marL="189000" indent="-188640">
              <a:lnSpc>
                <a:spcPct val="90000"/>
              </a:lnSpc>
              <a:spcBef>
                <a:spcPts val="400"/>
              </a:spcBef>
              <a:buClr>
                <a:srgbClr val="ff9900"/>
              </a:buClr>
              <a:buFont typeface="Wingdings" charset="2"/>
              <a:buChar char=""/>
            </a:pPr>
            <a:r>
              <a:rPr b="1" lang="es-ES" sz="2000" spc="-1" strike="noStrike">
                <a:solidFill>
                  <a:srgbClr val="4f7dae"/>
                </a:solidFill>
                <a:latin typeface="Arial"/>
              </a:rPr>
              <a:t>a muy corto plazo</a:t>
            </a:r>
            <a:endParaRPr b="1" lang="en-US" sz="2000" spc="-1" strike="noStrike">
              <a:solidFill>
                <a:srgbClr val="4f7dae"/>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De horas a pocas semanas según el caso</a:t>
            </a:r>
            <a:endParaRPr b="0" lang="en-US" sz="1800" spc="-1" strike="noStrike">
              <a:solidFill>
                <a:srgbClr val="000000"/>
              </a:solidFill>
              <a:latin typeface="Arial"/>
            </a:endParaRPr>
          </a:p>
          <a:p>
            <a:pPr marL="189000" indent="-188640">
              <a:lnSpc>
                <a:spcPct val="90000"/>
              </a:lnSpc>
              <a:spcBef>
                <a:spcPts val="400"/>
              </a:spcBef>
              <a:buClr>
                <a:srgbClr val="ff9900"/>
              </a:buClr>
              <a:buFont typeface="Wingdings" charset="2"/>
              <a:buChar char=""/>
            </a:pPr>
            <a:r>
              <a:rPr b="1" lang="es-ES" sz="2000" spc="-1" strike="noStrike">
                <a:solidFill>
                  <a:srgbClr val="4f7dae"/>
                </a:solidFill>
                <a:latin typeface="Arial"/>
              </a:rPr>
              <a:t>para lograr cumplir el PMP</a:t>
            </a:r>
            <a:endParaRPr b="1" lang="en-US" sz="2000" spc="-1" strike="noStrike">
              <a:solidFill>
                <a:srgbClr val="4f7dae"/>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Se tratará siempre de la parte del PMP firme</a:t>
            </a:r>
            <a:endParaRPr b="0" lang="en-US" sz="1800" spc="-1" strike="noStrike">
              <a:solidFill>
                <a:srgbClr val="000000"/>
              </a:solidFill>
              <a:latin typeface="Arial"/>
            </a:endParaRPr>
          </a:p>
          <a:p>
            <a:pPr marL="189000" indent="-188640">
              <a:lnSpc>
                <a:spcPct val="90000"/>
              </a:lnSpc>
              <a:spcBef>
                <a:spcPts val="400"/>
              </a:spcBef>
              <a:buClr>
                <a:srgbClr val="ff9900"/>
              </a:buClr>
              <a:buFont typeface="Wingdings" charset="2"/>
              <a:buChar char=""/>
            </a:pPr>
            <a:r>
              <a:rPr b="1" lang="es-ES" sz="2000" spc="-1" strike="noStrike">
                <a:solidFill>
                  <a:srgbClr val="4f7dae"/>
                </a:solidFill>
                <a:latin typeface="Arial"/>
              </a:rPr>
              <a:t>con la capacidad disponible</a:t>
            </a:r>
            <a:endParaRPr b="1" lang="en-US" sz="2000" spc="-1" strike="noStrike">
              <a:solidFill>
                <a:srgbClr val="4f7dae"/>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Realmente para cada recurso, máquinas, personal, ...</a:t>
            </a:r>
            <a:endParaRPr b="0" lang="en-US" sz="1800" spc="-1" strike="noStrike">
              <a:solidFill>
                <a:srgbClr val="000000"/>
              </a:solidFill>
              <a:latin typeface="Arial"/>
            </a:endParaRPr>
          </a:p>
          <a:p>
            <a:pPr marL="189000" indent="-188640">
              <a:lnSpc>
                <a:spcPct val="90000"/>
              </a:lnSpc>
              <a:spcBef>
                <a:spcPts val="400"/>
              </a:spcBef>
              <a:buClr>
                <a:srgbClr val="ff9900"/>
              </a:buClr>
              <a:buFont typeface="Wingdings" charset="2"/>
              <a:buChar char=""/>
            </a:pPr>
            <a:r>
              <a:rPr b="1" lang="es-ES" sz="2000" spc="-1" strike="noStrike">
                <a:solidFill>
                  <a:srgbClr val="4f7dae"/>
                </a:solidFill>
                <a:latin typeface="Arial"/>
              </a:rPr>
              <a:t>la mayor eficiencia</a:t>
            </a:r>
            <a:endParaRPr b="1" lang="en-US" sz="2000" spc="-1" strike="noStrike">
              <a:solidFill>
                <a:srgbClr val="4f7dae"/>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Mínimo volumen de inventario</a:t>
            </a:r>
            <a:endParaRPr b="0" lang="en-US" sz="1800" spc="-1" strike="noStrike">
              <a:solidFill>
                <a:srgbClr val="000000"/>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Ahorrar recursos: minimizar tiempos ociosos de espera, tiempos de preparación, y en definitiva el tiempo de servicio</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Gestión de Talleres: Planificación a muy CP</a:t>
            </a:r>
            <a:endParaRPr b="0" lang="en-US" sz="2800" spc="-1" strike="noStrike">
              <a:solidFill>
                <a:srgbClr val="ffffff"/>
              </a:solidFill>
              <a:latin typeface="Arial"/>
            </a:endParaRPr>
          </a:p>
        </p:txBody>
      </p:sp>
      <p:sp>
        <p:nvSpPr>
          <p:cNvPr id="367" name="TextShape 2"/>
          <p:cNvSpPr txBox="1"/>
          <p:nvPr/>
        </p:nvSpPr>
        <p:spPr>
          <a:xfrm>
            <a:off x="685800" y="990720"/>
            <a:ext cx="7772040" cy="5181120"/>
          </a:xfrm>
          <a:prstGeom prst="rect">
            <a:avLst/>
          </a:prstGeom>
          <a:noFill/>
          <a:ln w="9360">
            <a:noFill/>
          </a:ln>
        </p:spPr>
        <p:txBody>
          <a:bodyPr>
            <a:noAutofit/>
          </a:bodyPr>
          <a:p>
            <a:pPr marL="189000" indent="-188640">
              <a:lnSpc>
                <a:spcPct val="80000"/>
              </a:lnSpc>
              <a:spcBef>
                <a:spcPts val="400"/>
              </a:spcBef>
              <a:buClr>
                <a:srgbClr val="ff9900"/>
              </a:buClr>
              <a:buFont typeface="Wingdings" charset="2"/>
              <a:buChar char=""/>
            </a:pPr>
            <a:r>
              <a:rPr b="1" lang="es-ES" sz="2000" spc="-1" strike="noStrike">
                <a:solidFill>
                  <a:srgbClr val="4f7dae"/>
                </a:solidFill>
                <a:latin typeface="Arial"/>
              </a:rPr>
              <a:t>Configuración por proyectos</a:t>
            </a:r>
            <a:endParaRPr b="1" lang="en-US" sz="2000" spc="-1" strike="noStrike">
              <a:solidFill>
                <a:srgbClr val="4f7dae"/>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Técnicas de programación de proyectos (método PERT)</a:t>
            </a:r>
            <a:endParaRPr b="0" lang="en-US" sz="1800" spc="-1" strike="noStrike">
              <a:solidFill>
                <a:srgbClr val="000000"/>
              </a:solidFill>
              <a:latin typeface="Arial"/>
            </a:endParaRPr>
          </a:p>
          <a:p>
            <a:pPr marL="189000" indent="-188640">
              <a:lnSpc>
                <a:spcPct val="80000"/>
              </a:lnSpc>
              <a:spcBef>
                <a:spcPts val="400"/>
              </a:spcBef>
              <a:buClr>
                <a:srgbClr val="ff9900"/>
              </a:buClr>
              <a:buFont typeface="Wingdings" charset="2"/>
              <a:buChar char=""/>
            </a:pPr>
            <a:r>
              <a:rPr b="1" lang="es-ES" sz="2000" spc="-1" strike="noStrike">
                <a:solidFill>
                  <a:srgbClr val="4f7dae"/>
                </a:solidFill>
                <a:latin typeface="Arial"/>
              </a:rPr>
              <a:t>Configuración de flujo continuo</a:t>
            </a:r>
            <a:endParaRPr b="1" lang="en-US" sz="2000" spc="-1" strike="noStrike">
              <a:solidFill>
                <a:srgbClr val="4f7dae"/>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Siempre en mismo producto de forma continua en las mismas máquinas trabajando para inventario</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Pocas necesidades de programación</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La eficiencia viene marcada por el diseño que se hizo en origen de la instalación productiva</a:t>
            </a:r>
            <a:endParaRPr b="0" lang="en-US" sz="1800" spc="-1" strike="noStrike">
              <a:solidFill>
                <a:srgbClr val="000000"/>
              </a:solidFill>
              <a:latin typeface="Arial"/>
            </a:endParaRPr>
          </a:p>
          <a:p>
            <a:pPr marL="189000" indent="-188640">
              <a:lnSpc>
                <a:spcPct val="80000"/>
              </a:lnSpc>
              <a:spcBef>
                <a:spcPts val="400"/>
              </a:spcBef>
              <a:buClr>
                <a:srgbClr val="ff9900"/>
              </a:buClr>
              <a:buFont typeface="Wingdings" charset="2"/>
              <a:buChar char=""/>
            </a:pPr>
            <a:r>
              <a:rPr b="1" lang="es-ES" sz="2000" spc="-1" strike="noStrike">
                <a:solidFill>
                  <a:srgbClr val="4f7dae"/>
                </a:solidFill>
                <a:latin typeface="Arial"/>
              </a:rPr>
              <a:t>Configuración por lotes, distribución en línea</a:t>
            </a:r>
            <a:endParaRPr b="1" lang="en-US" sz="2000" spc="-1" strike="noStrike">
              <a:solidFill>
                <a:srgbClr val="4f7dae"/>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Tras fabricar un lote se prepara la máquina o CT para el siguiente que puede ser de otro artículo</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Se suele fabricar para inventario, lotes grandes de pocos productos poco variados</a:t>
            </a:r>
            <a:endParaRPr b="0" lang="en-US" sz="1800" spc="-1" strike="noStrike">
              <a:solidFill>
                <a:srgbClr val="000000"/>
              </a:solidFill>
              <a:latin typeface="Arial"/>
            </a:endParaRPr>
          </a:p>
          <a:p>
            <a:pPr marL="189000" indent="-188640">
              <a:lnSpc>
                <a:spcPct val="80000"/>
              </a:lnSpc>
              <a:spcBef>
                <a:spcPts val="400"/>
              </a:spcBef>
              <a:buClr>
                <a:srgbClr val="ff9900"/>
              </a:buClr>
              <a:buFont typeface="Wingdings" charset="2"/>
              <a:buChar char=""/>
            </a:pPr>
            <a:r>
              <a:rPr b="1" lang="es-ES" sz="2000" spc="-1" strike="noStrike">
                <a:solidFill>
                  <a:srgbClr val="4f7dae"/>
                </a:solidFill>
                <a:latin typeface="Arial"/>
              </a:rPr>
              <a:t>Configuración por lotes, bajo pedido. Job-Shop</a:t>
            </a:r>
            <a:endParaRPr b="1" lang="en-US" sz="2000" spc="-1" strike="noStrike">
              <a:solidFill>
                <a:srgbClr val="4f7dae"/>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Lotes pequeños de una gran variedad de productos y componentes</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Rutas diversas e incluso alternativas en cuanto al paso por los distintos CT o máquinas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Gestión de Talleres: Planificación a muy CP</a:t>
            </a:r>
            <a:endParaRPr b="0" lang="en-US" sz="2800" spc="-1" strike="noStrike">
              <a:solidFill>
                <a:srgbClr val="ffffff"/>
              </a:solidFill>
              <a:latin typeface="Arial"/>
            </a:endParaRPr>
          </a:p>
        </p:txBody>
      </p:sp>
      <p:sp>
        <p:nvSpPr>
          <p:cNvPr id="369" name="TextShape 2"/>
          <p:cNvSpPr txBox="1"/>
          <p:nvPr/>
        </p:nvSpPr>
        <p:spPr>
          <a:xfrm>
            <a:off x="685800" y="990720"/>
            <a:ext cx="7772040" cy="5181120"/>
          </a:xfrm>
          <a:prstGeom prst="rect">
            <a:avLst/>
          </a:prstGeom>
          <a:noFill/>
          <a:ln w="9360">
            <a:noFill/>
          </a:ln>
        </p:spPr>
        <p:txBody>
          <a:bodyPr>
            <a:noAutofit/>
          </a:bodyPr>
          <a:p>
            <a:pPr marL="189000" indent="-188640">
              <a:lnSpc>
                <a:spcPct val="80000"/>
              </a:lnSpc>
              <a:spcBef>
                <a:spcPts val="479"/>
              </a:spcBef>
              <a:buClr>
                <a:srgbClr val="ff9900"/>
              </a:buClr>
              <a:buFont typeface="Wingdings" charset="2"/>
              <a:buChar char=""/>
            </a:pPr>
            <a:r>
              <a:rPr b="1" lang="es-ES" sz="2400" spc="-1" strike="noStrike">
                <a:solidFill>
                  <a:srgbClr val="4f7dae"/>
                </a:solidFill>
                <a:latin typeface="Arial"/>
              </a:rPr>
              <a:t>Actividades de Gestión de Talleres:</a:t>
            </a:r>
            <a:endParaRPr b="1" lang="en-US" sz="2400" spc="-1" strike="noStrike">
              <a:solidFill>
                <a:srgbClr val="4f7dae"/>
              </a:solidFill>
              <a:latin typeface="Arial"/>
            </a:endParaRPr>
          </a:p>
          <a:p>
            <a:pPr lvl="1" marL="576360" indent="-196560">
              <a:lnSpc>
                <a:spcPct val="90000"/>
              </a:lnSpc>
              <a:spcBef>
                <a:spcPts val="400"/>
              </a:spcBef>
              <a:buClr>
                <a:srgbClr val="ff9900"/>
              </a:buClr>
              <a:buFont typeface="Symbol" charset="2"/>
              <a:buChar char=""/>
            </a:pPr>
            <a:r>
              <a:rPr b="0" lang="es-ES" sz="2000" spc="-1" strike="noStrike">
                <a:solidFill>
                  <a:srgbClr val="336600"/>
                </a:solidFill>
                <a:latin typeface="Arial"/>
              </a:rPr>
              <a:t>Carga de talleres, asignación, carga de máquinas</a:t>
            </a:r>
            <a:endParaRPr b="0" lang="en-US" sz="20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Siempre que una operación pueda realizarse en diferentes CT, asignar los pedidos a CT indicando las operaciones a realizar en cada uno, para minimizar el coste total</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Respetando la capacidad existente en cada CT</a:t>
            </a:r>
            <a:endParaRPr b="0" lang="en-US" sz="1800" spc="-1" strike="noStrike">
              <a:solidFill>
                <a:srgbClr val="000000"/>
              </a:solidFill>
              <a:latin typeface="Arial"/>
            </a:endParaRPr>
          </a:p>
          <a:p>
            <a:pPr lvl="1" marL="576360" indent="-196560">
              <a:lnSpc>
                <a:spcPct val="90000"/>
              </a:lnSpc>
              <a:spcBef>
                <a:spcPts val="400"/>
              </a:spcBef>
              <a:buClr>
                <a:srgbClr val="ff9900"/>
              </a:buClr>
              <a:buFont typeface="Symbol" charset="2"/>
              <a:buChar char=""/>
            </a:pPr>
            <a:r>
              <a:rPr b="0" lang="es-ES" sz="2000" spc="-1" strike="noStrike">
                <a:solidFill>
                  <a:srgbClr val="336600"/>
                </a:solidFill>
                <a:latin typeface="Arial"/>
              </a:rPr>
              <a:t>Secuenciación</a:t>
            </a:r>
            <a:endParaRPr b="0" lang="en-US" sz="20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Establecer el orden o prioridad de paso de los pedidos por los diferentes CT para cumplir las fechas de entrega con los menores inventarios y consumo de recursos.</a:t>
            </a:r>
            <a:endParaRPr b="0" lang="en-US" sz="18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Considerar tiempos de preparación</a:t>
            </a:r>
            <a:endParaRPr b="0" lang="en-US" sz="1800" spc="-1" strike="noStrike">
              <a:solidFill>
                <a:srgbClr val="000000"/>
              </a:solidFill>
              <a:latin typeface="Arial"/>
            </a:endParaRPr>
          </a:p>
          <a:p>
            <a:pPr lvl="1" marL="576360" indent="-196560">
              <a:lnSpc>
                <a:spcPct val="90000"/>
              </a:lnSpc>
              <a:spcBef>
                <a:spcPts val="400"/>
              </a:spcBef>
              <a:buClr>
                <a:srgbClr val="ff9900"/>
              </a:buClr>
              <a:buFont typeface="Symbol" charset="2"/>
              <a:buChar char=""/>
            </a:pPr>
            <a:r>
              <a:rPr b="0" lang="es-ES" sz="2000" spc="-1" strike="noStrike">
                <a:solidFill>
                  <a:srgbClr val="336600"/>
                </a:solidFill>
                <a:latin typeface="Arial"/>
              </a:rPr>
              <a:t>Programación detallada</a:t>
            </a:r>
            <a:endParaRPr b="0" lang="en-US" sz="2000" spc="-1" strike="noStrike">
              <a:solidFill>
                <a:srgbClr val="000000"/>
              </a:solidFill>
              <a:latin typeface="Arial"/>
            </a:endParaRPr>
          </a:p>
          <a:p>
            <a:pPr lvl="2" marL="952560" indent="-185400">
              <a:lnSpc>
                <a:spcPct val="90000"/>
              </a:lnSpc>
              <a:spcBef>
                <a:spcPts val="360"/>
              </a:spcBef>
              <a:buClr>
                <a:srgbClr val="ff9900"/>
              </a:buClr>
              <a:buFont typeface="Symbol" charset="2"/>
              <a:buChar char=""/>
            </a:pPr>
            <a:r>
              <a:rPr b="0" lang="es-ES" sz="1800" spc="-1" strike="noStrike">
                <a:solidFill>
                  <a:srgbClr val="000000"/>
                </a:solidFill>
                <a:latin typeface="Arial"/>
              </a:rPr>
              <a:t>Determinar los momentos de comienzo y fin de las actividades en cada CT y las operaciones a realizar sobre cada pedido</a:t>
            </a:r>
            <a:endParaRPr b="0" lang="en-US" sz="1800" spc="-1" strike="noStrike">
              <a:solidFill>
                <a:srgbClr val="000000"/>
              </a:solidFill>
              <a:latin typeface="Arial"/>
            </a:endParaRPr>
          </a:p>
          <a:p>
            <a:pPr marL="189000" indent="-188640">
              <a:lnSpc>
                <a:spcPct val="80000"/>
              </a:lnSpc>
              <a:spcBef>
                <a:spcPts val="479"/>
              </a:spcBef>
              <a:buClr>
                <a:srgbClr val="ff9900"/>
              </a:buClr>
              <a:buFont typeface="Wingdings" charset="2"/>
              <a:buChar char=""/>
            </a:pPr>
            <a:r>
              <a:rPr b="1" lang="es-ES" sz="2400" spc="-1" strike="noStrike">
                <a:solidFill>
                  <a:srgbClr val="4f7dae"/>
                </a:solidFill>
                <a:latin typeface="Arial"/>
              </a:rPr>
              <a:t>Gran variedad de técnicas de cálculo y optimización adaptadas a distintas situaciones</a:t>
            </a:r>
            <a:endParaRPr b="1" lang="en-US" sz="2400" spc="-1" strike="noStrike">
              <a:solidFill>
                <a:srgbClr val="4f7dae"/>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La filosofía Just in Time</a:t>
            </a:r>
            <a:endParaRPr b="0" lang="en-US" sz="2800" spc="-1" strike="noStrike">
              <a:solidFill>
                <a:srgbClr val="ffffff"/>
              </a:solidFill>
              <a:latin typeface="Arial"/>
            </a:endParaRPr>
          </a:p>
        </p:txBody>
      </p:sp>
      <p:sp>
        <p:nvSpPr>
          <p:cNvPr id="371" name="CustomShape 2"/>
          <p:cNvSpPr/>
          <p:nvPr/>
        </p:nvSpPr>
        <p:spPr>
          <a:xfrm>
            <a:off x="685800" y="990720"/>
            <a:ext cx="7772040" cy="5409720"/>
          </a:xfrm>
          <a:prstGeom prst="rect">
            <a:avLst/>
          </a:prstGeom>
          <a:noFill/>
          <a:ln w="9360">
            <a:noFill/>
          </a:ln>
        </p:spPr>
        <p:style>
          <a:lnRef idx="0"/>
          <a:fillRef idx="0"/>
          <a:effectRef idx="0"/>
          <a:fontRef idx="minor"/>
        </p:style>
        <p:txBody>
          <a:bodyPr lIns="90000" rIns="90000" tIns="45000" bIns="45000">
            <a:noAutofit/>
          </a:bodyPr>
          <a:p>
            <a:pPr marL="189000" indent="-188640">
              <a:lnSpc>
                <a:spcPct val="90000"/>
              </a:lnSpc>
              <a:spcBef>
                <a:spcPts val="400"/>
              </a:spcBef>
              <a:buClr>
                <a:srgbClr val="ff9900"/>
              </a:buClr>
              <a:buFont typeface="Wingdings" charset="2"/>
              <a:buChar char=""/>
            </a:pPr>
            <a:r>
              <a:rPr b="1" lang="es-ES" sz="2000" spc="-1" strike="noStrike">
                <a:solidFill>
                  <a:srgbClr val="4f7dae"/>
                </a:solidFill>
                <a:latin typeface="Arial"/>
              </a:rPr>
              <a:t>Se trata de una filosofía de gestión de las operaciones, no de una técnica concreta, si bien utiliza técnicas diversas</a:t>
            </a:r>
            <a:endParaRPr b="0" lang="es-ES" sz="2000" spc="-1" strike="noStrike">
              <a:latin typeface="Arial"/>
            </a:endParaRPr>
          </a:p>
          <a:p>
            <a:pPr marL="189000" indent="-188640">
              <a:lnSpc>
                <a:spcPct val="90000"/>
              </a:lnSpc>
              <a:spcBef>
                <a:spcPts val="400"/>
              </a:spcBef>
              <a:buClr>
                <a:srgbClr val="ff9900"/>
              </a:buClr>
              <a:buFont typeface="Wingdings" charset="2"/>
              <a:buChar char=""/>
            </a:pPr>
            <a:r>
              <a:rPr b="1" lang="es-ES" sz="2000" spc="-1" strike="noStrike">
                <a:solidFill>
                  <a:srgbClr val="4f7dae"/>
                </a:solidFill>
                <a:latin typeface="Arial"/>
              </a:rPr>
              <a:t>Objetivo:</a:t>
            </a:r>
            <a:endParaRPr b="0" lang="es-ES" sz="2000" spc="-1" strike="noStrike">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Fabricar lo que los clientes demandan en las cantidades y tiempos precisos, no antes, con alta calidad, reduciendo el inventario al mínimo posible y, en general, eliminando todo </a:t>
            </a:r>
            <a:r>
              <a:rPr b="0" lang="es-ES" sz="1800" spc="-1" strike="noStrike">
                <a:solidFill>
                  <a:srgbClr val="336600"/>
                </a:solidFill>
                <a:latin typeface="Arial"/>
              </a:rPr>
              <a:t>DESPILFARRO</a:t>
            </a:r>
            <a:endParaRPr b="0" lang="es-ES" sz="1800" spc="-1" strike="noStrike">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cc0000"/>
                </a:solidFill>
                <a:latin typeface="Arial"/>
              </a:rPr>
              <a:t>Cero Defectos</a:t>
            </a:r>
            <a:r>
              <a:rPr b="0" lang="es-ES" sz="1800" spc="-1" strike="noStrike">
                <a:solidFill>
                  <a:srgbClr val="000000"/>
                </a:solidFill>
                <a:latin typeface="Arial"/>
              </a:rPr>
              <a:t>: calidad total incluida en el proceso de diseño y fabricación, aprovisionamiento, no controlada al final del proceso</a:t>
            </a:r>
            <a:endParaRPr b="0" lang="es-ES" sz="1800" spc="-1" strike="noStrike">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cc0000"/>
                </a:solidFill>
                <a:latin typeface="Arial"/>
              </a:rPr>
              <a:t>Cero Averías</a:t>
            </a:r>
            <a:r>
              <a:rPr b="0" lang="es-ES" sz="1800" spc="-1" strike="noStrike">
                <a:solidFill>
                  <a:srgbClr val="000000"/>
                </a:solidFill>
                <a:latin typeface="Arial"/>
              </a:rPr>
              <a:t>: distribución en planta adecuada y programas exhaustivos de mantenimiento, participación del operario</a:t>
            </a:r>
            <a:endParaRPr b="0" lang="es-ES" sz="1800" spc="-1" strike="noStrike">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cc0000"/>
                </a:solidFill>
                <a:latin typeface="Arial"/>
              </a:rPr>
              <a:t>Cero Stocks</a:t>
            </a:r>
            <a:r>
              <a:rPr b="0" lang="es-ES" sz="1800" spc="-1" strike="noStrike">
                <a:solidFill>
                  <a:srgbClr val="000000"/>
                </a:solidFill>
                <a:latin typeface="Arial"/>
              </a:rPr>
              <a:t>: eliminar stocks permite no sólo ahorrar costes de posesión, sino visibilizar los problemas que los motivan y resolverlos</a:t>
            </a:r>
            <a:endParaRPr b="0" lang="es-ES" sz="1800" spc="-1" strike="noStrike">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cc0000"/>
                </a:solidFill>
                <a:latin typeface="Arial"/>
              </a:rPr>
              <a:t>Cero Plazos</a:t>
            </a:r>
            <a:r>
              <a:rPr b="0" lang="es-ES" sz="1800" spc="-1" strike="noStrike">
                <a:solidFill>
                  <a:srgbClr val="000000"/>
                </a:solidFill>
                <a:latin typeface="Arial"/>
              </a:rPr>
              <a:t>: eliminar tiempos de espera, mejorar tiempos de servicio y hacerlos compatibles con la demanda. Programación</a:t>
            </a:r>
            <a:endParaRPr b="0" lang="es-ES" sz="1800" spc="-1" strike="noStrike">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cc0000"/>
                </a:solidFill>
                <a:latin typeface="Arial"/>
              </a:rPr>
              <a:t>Cero Papel</a:t>
            </a:r>
            <a:r>
              <a:rPr b="0" lang="es-ES" sz="1800" spc="-1" strike="noStrike">
                <a:solidFill>
                  <a:srgbClr val="000000"/>
                </a:solidFill>
                <a:latin typeface="Arial"/>
              </a:rPr>
              <a:t>: eliminar la burocracia, distribuir la información mediante tecnología y ordenadores que reduzcan el coste de gestión</a:t>
            </a:r>
            <a:endParaRPr b="0" lang="es-ES" sz="1800" spc="-1" strike="noStrike">
              <a:latin typeface="Arial"/>
            </a:endParaRPr>
          </a:p>
          <a:p>
            <a:pPr marL="189000" indent="-188640">
              <a:lnSpc>
                <a:spcPct val="90000"/>
              </a:lnSpc>
              <a:spcBef>
                <a:spcPts val="400"/>
              </a:spcBef>
              <a:buClr>
                <a:srgbClr val="ff9900"/>
              </a:buClr>
              <a:buFont typeface="Wingdings" charset="2"/>
              <a:buChar char=""/>
            </a:pPr>
            <a:r>
              <a:rPr b="1" lang="es-ES" sz="2000" spc="-1" strike="noStrike">
                <a:solidFill>
                  <a:srgbClr val="4f7dae"/>
                </a:solidFill>
                <a:latin typeface="Arial"/>
              </a:rPr>
              <a:t>Exige implicar y responsabilizar al trabajador, formación, resulta en el </a:t>
            </a:r>
            <a:r>
              <a:rPr b="1" i="1" lang="es-ES" sz="2000" spc="-1" strike="noStrike">
                <a:solidFill>
                  <a:srgbClr val="336600"/>
                </a:solidFill>
                <a:latin typeface="Arial"/>
              </a:rPr>
              <a:t>empowerment</a:t>
            </a:r>
            <a:r>
              <a:rPr b="1" lang="es-ES" sz="2000" spc="-1" strike="noStrike">
                <a:solidFill>
                  <a:srgbClr val="4f7dae"/>
                </a:solidFill>
                <a:latin typeface="Arial"/>
              </a:rPr>
              <a:t> del trabajo, mayor motivación</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La filosofía Just in Time: técnicas y propuestas</a:t>
            </a:r>
            <a:endParaRPr b="0" lang="en-US" sz="2800" spc="-1" strike="noStrike">
              <a:solidFill>
                <a:srgbClr val="ffffff"/>
              </a:solidFill>
              <a:latin typeface="Arial"/>
            </a:endParaRPr>
          </a:p>
        </p:txBody>
      </p:sp>
      <p:sp>
        <p:nvSpPr>
          <p:cNvPr id="373" name="TextShape 2"/>
          <p:cNvSpPr txBox="1"/>
          <p:nvPr/>
        </p:nvSpPr>
        <p:spPr>
          <a:xfrm>
            <a:off x="683640" y="836640"/>
            <a:ext cx="7558200" cy="5328360"/>
          </a:xfrm>
          <a:prstGeom prst="rect">
            <a:avLst/>
          </a:prstGeom>
          <a:noFill/>
          <a:ln w="9360">
            <a:noFill/>
          </a:ln>
        </p:spPr>
        <p:txBody>
          <a:bodyPr>
            <a:noAutofit/>
          </a:bodyPr>
          <a:p>
            <a:pPr marL="189000" indent="-188640">
              <a:lnSpc>
                <a:spcPct val="80000"/>
              </a:lnSpc>
              <a:spcBef>
                <a:spcPts val="400"/>
              </a:spcBef>
              <a:buClr>
                <a:srgbClr val="ff9900"/>
              </a:buClr>
              <a:buFont typeface="Wingdings" charset="2"/>
              <a:buChar char=""/>
            </a:pPr>
            <a:r>
              <a:rPr b="1" lang="es-ES" sz="2000" spc="-1" strike="noStrike">
                <a:solidFill>
                  <a:srgbClr val="4f7dae"/>
                </a:solidFill>
                <a:latin typeface="Arial"/>
              </a:rPr>
              <a:t>Nivelado de la producción</a:t>
            </a:r>
            <a:endParaRPr b="1" lang="en-US" sz="2000" spc="-1" strike="noStrike">
              <a:solidFill>
                <a:srgbClr val="4f7dae"/>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Planificar en las distintas fases para conseguir una distribución lo más </a:t>
            </a:r>
            <a:r>
              <a:rPr b="0" lang="es-ES" sz="1800" spc="-1" strike="noStrike">
                <a:solidFill>
                  <a:srgbClr val="336600"/>
                </a:solidFill>
                <a:latin typeface="Arial"/>
              </a:rPr>
              <a:t>uniforme</a:t>
            </a:r>
            <a:r>
              <a:rPr b="0" lang="es-ES" sz="1800" spc="-1" strike="noStrike">
                <a:solidFill>
                  <a:srgbClr val="000000"/>
                </a:solidFill>
                <a:latin typeface="Arial"/>
              </a:rPr>
              <a:t> posible de la producción y los recursos utilizados, </a:t>
            </a:r>
            <a:r>
              <a:rPr b="0" lang="es-ES" sz="1800" spc="-1" strike="noStrike">
                <a:solidFill>
                  <a:srgbClr val="336600"/>
                </a:solidFill>
                <a:latin typeface="Arial"/>
              </a:rPr>
              <a:t>cargas uniformes</a:t>
            </a:r>
            <a:endParaRPr b="0" lang="en-US" sz="1800" spc="-1" strike="noStrike">
              <a:solidFill>
                <a:srgbClr val="000000"/>
              </a:solidFill>
              <a:latin typeface="Arial"/>
            </a:endParaRPr>
          </a:p>
          <a:p>
            <a:pPr marL="189000" indent="-188640">
              <a:lnSpc>
                <a:spcPct val="80000"/>
              </a:lnSpc>
              <a:spcBef>
                <a:spcPts val="400"/>
              </a:spcBef>
              <a:buClr>
                <a:srgbClr val="ff9900"/>
              </a:buClr>
              <a:buFont typeface="Wingdings" charset="2"/>
              <a:buChar char=""/>
            </a:pPr>
            <a:r>
              <a:rPr b="1" lang="es-ES" sz="2000" spc="-1" strike="noStrike">
                <a:solidFill>
                  <a:srgbClr val="4f7dae"/>
                </a:solidFill>
                <a:latin typeface="Arial"/>
              </a:rPr>
              <a:t>Ejecución y control: el sistema kanban</a:t>
            </a:r>
            <a:endParaRPr b="1" lang="en-US" sz="2000" spc="-1" strike="noStrike">
              <a:solidFill>
                <a:srgbClr val="4f7dae"/>
              </a:solidFill>
              <a:latin typeface="Arial"/>
            </a:endParaRPr>
          </a:p>
          <a:p>
            <a:pPr lvl="1" marL="576360" indent="-196560">
              <a:lnSpc>
                <a:spcPct val="80000"/>
              </a:lnSpc>
              <a:spcBef>
                <a:spcPts val="360"/>
              </a:spcBef>
              <a:buClr>
                <a:srgbClr val="ff9900"/>
              </a:buClr>
              <a:buFont typeface="Symbol" charset="2"/>
              <a:buChar char=""/>
            </a:pPr>
            <a:r>
              <a:rPr b="0" lang="es-ES" sz="1800" spc="-1" strike="noStrike">
                <a:solidFill>
                  <a:srgbClr val="000000"/>
                </a:solidFill>
                <a:latin typeface="Arial"/>
              </a:rPr>
              <a:t>Sistema de información que controla de modo armónico el tiempo y los materiales necesarios para la fabricación de los productos</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cc0000"/>
                </a:solidFill>
                <a:latin typeface="Arial"/>
              </a:rPr>
              <a:t>Simplifica</a:t>
            </a:r>
            <a:r>
              <a:rPr b="0" lang="es-ES" sz="1800" spc="-1" strike="noStrike">
                <a:solidFill>
                  <a:srgbClr val="000000"/>
                </a:solidFill>
                <a:latin typeface="Arial"/>
              </a:rPr>
              <a:t> la planificación de materiales: sistema de </a:t>
            </a:r>
            <a:r>
              <a:rPr b="0" i="1" lang="es-ES" sz="1800" spc="-1" strike="noStrike">
                <a:solidFill>
                  <a:srgbClr val="000000"/>
                </a:solidFill>
                <a:latin typeface="Arial"/>
              </a:rPr>
              <a:t>arrastre</a:t>
            </a:r>
            <a:r>
              <a:rPr b="0" lang="es-ES" sz="1800" spc="-1" strike="noStrike">
                <a:solidFill>
                  <a:srgbClr val="000000"/>
                </a:solidFill>
                <a:latin typeface="Arial"/>
              </a:rPr>
              <a:t> de contenedores </a:t>
            </a:r>
            <a:r>
              <a:rPr b="0" lang="es-ES" sz="1800" spc="-1" strike="noStrike">
                <a:solidFill>
                  <a:srgbClr val="cc0000"/>
                </a:solidFill>
                <a:latin typeface="Arial"/>
              </a:rPr>
              <a:t>gestionados por tarjetas</a:t>
            </a:r>
            <a:r>
              <a:rPr b="0" lang="es-ES" sz="1800" spc="-1" strike="noStrike">
                <a:solidFill>
                  <a:srgbClr val="000000"/>
                </a:solidFill>
                <a:latin typeface="Arial"/>
              </a:rPr>
              <a:t> (kanban)</a:t>
            </a:r>
            <a:endParaRPr b="0" lang="en-US" sz="1800" spc="-1" strike="noStrike">
              <a:solidFill>
                <a:srgbClr val="000000"/>
              </a:solidFill>
              <a:latin typeface="Arial"/>
            </a:endParaRPr>
          </a:p>
          <a:p>
            <a:pPr marL="189000" indent="-188640">
              <a:lnSpc>
                <a:spcPct val="90000"/>
              </a:lnSpc>
              <a:spcBef>
                <a:spcPts val="400"/>
              </a:spcBef>
              <a:buClr>
                <a:srgbClr val="ff9900"/>
              </a:buClr>
              <a:buFont typeface="Wingdings" charset="2"/>
              <a:buChar char=""/>
            </a:pPr>
            <a:r>
              <a:rPr b="1" lang="es-ES" sz="2000" spc="-1" strike="noStrike">
                <a:solidFill>
                  <a:srgbClr val="4f7dae"/>
                </a:solidFill>
                <a:latin typeface="Arial"/>
              </a:rPr>
              <a:t>Minimización de los recursos: Lean manufacturing</a:t>
            </a:r>
            <a:endParaRPr b="1" lang="en-US" sz="2000" spc="-1" strike="noStrike">
              <a:solidFill>
                <a:srgbClr val="4f7dae"/>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Modelo de gestión centrado en la creación del máximo valor para los clientes, ajustando al mínimo (lean) los recursos necesarios</a:t>
            </a:r>
            <a:endParaRPr b="0" lang="en-US" sz="1800" spc="-1" strike="noStrike">
              <a:solidFill>
                <a:srgbClr val="000000"/>
              </a:solidFill>
              <a:latin typeface="Arial"/>
            </a:endParaRPr>
          </a:p>
          <a:p>
            <a:pPr marL="189000" indent="-188640">
              <a:lnSpc>
                <a:spcPct val="80000"/>
              </a:lnSpc>
              <a:spcBef>
                <a:spcPts val="400"/>
              </a:spcBef>
              <a:buClr>
                <a:srgbClr val="ff9900"/>
              </a:buClr>
              <a:buFont typeface="Wingdings" charset="2"/>
              <a:buChar char=""/>
            </a:pPr>
            <a:r>
              <a:rPr b="1" lang="es-ES" sz="2000" spc="-1" strike="noStrike">
                <a:solidFill>
                  <a:srgbClr val="4f7dae"/>
                </a:solidFill>
                <a:latin typeface="Arial"/>
              </a:rPr>
              <a:t>Reducción de tiempos de preparación (SMED)</a:t>
            </a:r>
            <a:endParaRPr b="1" lang="en-US" sz="2000" spc="-1" strike="noStrike">
              <a:solidFill>
                <a:srgbClr val="4f7dae"/>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336600"/>
                </a:solidFill>
                <a:latin typeface="Arial"/>
              </a:rPr>
              <a:t>Single Minute Exchange of Die</a:t>
            </a:r>
            <a:r>
              <a:rPr b="0" lang="es-ES" sz="1800" spc="-1" strike="noStrike">
                <a:solidFill>
                  <a:srgbClr val="000000"/>
                </a:solidFill>
                <a:latin typeface="Arial"/>
              </a:rPr>
              <a:t>: las máquinas han de poderse preparar en tiempos de minutos expresables con una cifra</a:t>
            </a:r>
            <a:endParaRPr b="0" lang="en-US" sz="1800" spc="-1" strike="noStrike">
              <a:solidFill>
                <a:srgbClr val="000000"/>
              </a:solidFill>
              <a:latin typeface="Arial"/>
            </a:endParaRPr>
          </a:p>
          <a:p>
            <a:pPr marL="189000" indent="-188640">
              <a:lnSpc>
                <a:spcPct val="80000"/>
              </a:lnSpc>
              <a:spcBef>
                <a:spcPts val="400"/>
              </a:spcBef>
              <a:buClr>
                <a:srgbClr val="ff9900"/>
              </a:buClr>
              <a:buFont typeface="Wingdings" charset="2"/>
              <a:buChar char=""/>
            </a:pPr>
            <a:r>
              <a:rPr b="1" lang="es-ES" sz="2000" spc="-1" strike="noStrike">
                <a:solidFill>
                  <a:srgbClr val="4f7dae"/>
                </a:solidFill>
                <a:latin typeface="Arial"/>
              </a:rPr>
              <a:t>Estandarización de las operaciones</a:t>
            </a:r>
            <a:endParaRPr b="1" lang="en-US" sz="2000" spc="-1" strike="noStrike">
              <a:solidFill>
                <a:srgbClr val="4f7dae"/>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Aumentar la </a:t>
            </a:r>
            <a:r>
              <a:rPr b="0" lang="es-ES" sz="1800" spc="-1" strike="noStrike">
                <a:solidFill>
                  <a:srgbClr val="cc0000"/>
                </a:solidFill>
                <a:latin typeface="Arial"/>
              </a:rPr>
              <a:t>productividad</a:t>
            </a:r>
            <a:r>
              <a:rPr b="0" lang="es-ES" sz="1800" spc="-1" strike="noStrike">
                <a:solidFill>
                  <a:srgbClr val="000000"/>
                </a:solidFill>
                <a:latin typeface="Arial"/>
              </a:rPr>
              <a:t> del operario eliminando </a:t>
            </a:r>
            <a:r>
              <a:rPr b="0" lang="es-ES" sz="1800" spc="-1" strike="noStrike">
                <a:solidFill>
                  <a:srgbClr val="cc0000"/>
                </a:solidFill>
                <a:latin typeface="Arial"/>
              </a:rPr>
              <a:t>movimientos inútiles</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Incluyendo en el concepto la </a:t>
            </a:r>
            <a:r>
              <a:rPr b="0" lang="es-ES" sz="1800" spc="-1" strike="noStrike">
                <a:solidFill>
                  <a:srgbClr val="cc0000"/>
                </a:solidFill>
                <a:latin typeface="Arial"/>
              </a:rPr>
              <a:t>seguridad</a:t>
            </a:r>
            <a:r>
              <a:rPr b="0" lang="es-ES" sz="1800" spc="-1" strike="noStrike">
                <a:solidFill>
                  <a:srgbClr val="000000"/>
                </a:solidFill>
                <a:latin typeface="Arial"/>
              </a:rPr>
              <a:t> del trabajador y la </a:t>
            </a:r>
            <a:r>
              <a:rPr b="0" lang="es-ES" sz="1800" spc="-1" strike="noStrike">
                <a:solidFill>
                  <a:srgbClr val="cc0000"/>
                </a:solidFill>
                <a:latin typeface="Arial"/>
              </a:rPr>
              <a:t>calidad</a:t>
            </a:r>
            <a:r>
              <a:rPr b="0" lang="es-ES" sz="1800" spc="-1" strike="noStrike">
                <a:solidFill>
                  <a:srgbClr val="000000"/>
                </a:solidFill>
                <a:latin typeface="Arial"/>
              </a:rPr>
              <a:t> del producto</a:t>
            </a:r>
            <a:endParaRPr b="0" lang="en-US" sz="1800" spc="-1" strike="noStrike">
              <a:solidFill>
                <a:srgbClr val="000000"/>
              </a:solidFill>
              <a:latin typeface="Arial"/>
            </a:endParaRPr>
          </a:p>
          <a:p>
            <a:pPr>
              <a:lnSpc>
                <a:spcPct val="80000"/>
              </a:lnSpc>
              <a:spcBef>
                <a:spcPts val="479"/>
              </a:spcBef>
            </a:pPr>
            <a:endParaRPr b="1" lang="en-US" sz="1800" spc="-1" strike="noStrike">
              <a:solidFill>
                <a:srgbClr val="4f7dae"/>
              </a:solidFill>
              <a:latin typeface="Arial"/>
            </a:endParaRPr>
          </a:p>
        </p:txBody>
      </p:sp>
      <p:pic>
        <p:nvPicPr>
          <p:cNvPr id="374" name="Picture 5" descr="IE"/>
          <p:cNvPicPr/>
          <p:nvPr/>
        </p:nvPicPr>
        <p:blipFill>
          <a:blip r:embed="rId1"/>
          <a:stretch/>
        </p:blipFill>
        <p:spPr>
          <a:xfrm>
            <a:off x="8316360" y="2379600"/>
            <a:ext cx="571320" cy="571320"/>
          </a:xfrm>
          <a:prstGeom prst="rect">
            <a:avLst/>
          </a:prstGeom>
          <a:ln w="9360">
            <a:noFill/>
          </a:ln>
        </p:spPr>
      </p:pic>
      <p:pic>
        <p:nvPicPr>
          <p:cNvPr id="375" name="Picture 5" descr="IE"/>
          <p:cNvPicPr/>
          <p:nvPr/>
        </p:nvPicPr>
        <p:blipFill>
          <a:blip r:embed="rId2"/>
          <a:stretch/>
        </p:blipFill>
        <p:spPr>
          <a:xfrm>
            <a:off x="8316360" y="3577680"/>
            <a:ext cx="571320" cy="571320"/>
          </a:xfrm>
          <a:prstGeom prst="rect">
            <a:avLst/>
          </a:prstGeom>
          <a:ln w="936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La filosofía Just in Time: técnicas y propuestas</a:t>
            </a:r>
            <a:endParaRPr b="0" lang="en-US" sz="2800" spc="-1" strike="noStrike">
              <a:solidFill>
                <a:srgbClr val="ffffff"/>
              </a:solidFill>
              <a:latin typeface="Arial"/>
            </a:endParaRPr>
          </a:p>
        </p:txBody>
      </p:sp>
      <p:sp>
        <p:nvSpPr>
          <p:cNvPr id="377" name="TextShape 2"/>
          <p:cNvSpPr txBox="1"/>
          <p:nvPr/>
        </p:nvSpPr>
        <p:spPr>
          <a:xfrm>
            <a:off x="685800" y="990720"/>
            <a:ext cx="7772040" cy="5181120"/>
          </a:xfrm>
          <a:prstGeom prst="rect">
            <a:avLst/>
          </a:prstGeom>
          <a:noFill/>
          <a:ln w="9360">
            <a:noFill/>
          </a:ln>
        </p:spPr>
        <p:txBody>
          <a:bodyPr>
            <a:noAutofit/>
          </a:bodyPr>
          <a:p>
            <a:pPr marL="189000" indent="-188640">
              <a:lnSpc>
                <a:spcPct val="90000"/>
              </a:lnSpc>
              <a:spcBef>
                <a:spcPts val="400"/>
              </a:spcBef>
              <a:buClr>
                <a:srgbClr val="ff9900"/>
              </a:buClr>
              <a:buFont typeface="Wingdings" charset="2"/>
              <a:buChar char=""/>
            </a:pPr>
            <a:r>
              <a:rPr b="1" lang="es-ES" sz="2000" spc="-1" strike="noStrike">
                <a:solidFill>
                  <a:srgbClr val="4f7dae"/>
                </a:solidFill>
                <a:latin typeface="Arial"/>
              </a:rPr>
              <a:t>Adaptación a la demanda mediante flexibilidad en el número de trabajadores: </a:t>
            </a:r>
            <a:r>
              <a:rPr b="1" i="1" lang="es-ES" sz="2000" spc="-1" strike="noStrike">
                <a:solidFill>
                  <a:srgbClr val="336600"/>
                </a:solidFill>
                <a:latin typeface="Arial"/>
              </a:rPr>
              <a:t>Shojinka</a:t>
            </a:r>
            <a:endParaRPr b="1" lang="en-US" sz="2000" spc="-1" strike="noStrike">
              <a:solidFill>
                <a:srgbClr val="4f7dae"/>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Formar </a:t>
            </a:r>
            <a:r>
              <a:rPr b="0" lang="es-ES" sz="1800" spc="-1" strike="noStrike">
                <a:solidFill>
                  <a:srgbClr val="cc0000"/>
                </a:solidFill>
                <a:latin typeface="Arial"/>
              </a:rPr>
              <a:t>trabajadores polivalentes</a:t>
            </a:r>
            <a:r>
              <a:rPr b="0" lang="es-ES" sz="1800" spc="-1" strike="noStrike">
                <a:solidFill>
                  <a:srgbClr val="000000"/>
                </a:solidFill>
                <a:latin typeface="Arial"/>
              </a:rPr>
              <a:t> que pueden operar en distintas líneas según las necesidades</a:t>
            </a:r>
            <a:endParaRPr b="0" lang="en-US" sz="1800" spc="-1" strike="noStrike">
              <a:solidFill>
                <a:srgbClr val="000000"/>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Sistema de rotación de tareas</a:t>
            </a:r>
            <a:endParaRPr b="0" lang="en-US" sz="1800" spc="-1" strike="noStrike">
              <a:solidFill>
                <a:srgbClr val="000000"/>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Distribución en planta </a:t>
            </a:r>
            <a:r>
              <a:rPr b="0" lang="es-ES" sz="1800" spc="-1" strike="noStrike">
                <a:solidFill>
                  <a:srgbClr val="cc0000"/>
                </a:solidFill>
                <a:latin typeface="Arial"/>
              </a:rPr>
              <a:t>en forma de U</a:t>
            </a:r>
            <a:endParaRPr b="0" lang="en-US" sz="1800" spc="-1" strike="noStrike">
              <a:solidFill>
                <a:srgbClr val="000000"/>
              </a:solidFill>
              <a:latin typeface="Arial"/>
            </a:endParaRPr>
          </a:p>
          <a:p>
            <a:pPr>
              <a:lnSpc>
                <a:spcPct val="90000"/>
              </a:lnSpc>
              <a:spcBef>
                <a:spcPts val="400"/>
              </a:spcBef>
            </a:pPr>
            <a:endParaRPr b="1" lang="en-US" sz="1800" spc="-1" strike="noStrike">
              <a:solidFill>
                <a:srgbClr val="4f7dae"/>
              </a:solidFill>
              <a:latin typeface="Arial"/>
            </a:endParaRPr>
          </a:p>
          <a:p>
            <a:pPr>
              <a:lnSpc>
                <a:spcPct val="90000"/>
              </a:lnSpc>
              <a:spcBef>
                <a:spcPts val="400"/>
              </a:spcBef>
            </a:pPr>
            <a:endParaRPr b="1" lang="en-US" sz="1800" spc="-1" strike="noStrike">
              <a:solidFill>
                <a:srgbClr val="4f7dae"/>
              </a:solidFill>
              <a:latin typeface="Arial"/>
            </a:endParaRPr>
          </a:p>
          <a:p>
            <a:pPr marL="189000" indent="-188640">
              <a:lnSpc>
                <a:spcPct val="90000"/>
              </a:lnSpc>
              <a:spcBef>
                <a:spcPts val="400"/>
              </a:spcBef>
              <a:buClr>
                <a:srgbClr val="ff9900"/>
              </a:buClr>
              <a:buFont typeface="Wingdings" charset="2"/>
              <a:buChar char=""/>
            </a:pPr>
            <a:r>
              <a:rPr b="1" lang="es-ES" sz="2000" spc="-1" strike="noStrike">
                <a:solidFill>
                  <a:srgbClr val="4f7dae"/>
                </a:solidFill>
                <a:latin typeface="Arial"/>
              </a:rPr>
              <a:t>Programas de recogida de ideas: </a:t>
            </a:r>
            <a:r>
              <a:rPr b="1" i="1" lang="es-ES" sz="2000" spc="-1" strike="noStrike">
                <a:solidFill>
                  <a:srgbClr val="336600"/>
                </a:solidFill>
                <a:latin typeface="Arial"/>
              </a:rPr>
              <a:t>Soikufu</a:t>
            </a:r>
            <a:endParaRPr b="1" lang="en-US" sz="2000" spc="-1" strike="noStrike">
              <a:solidFill>
                <a:srgbClr val="4f7dae"/>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Plan de sugerencias, recompensas, motivación</a:t>
            </a:r>
            <a:endParaRPr b="0" lang="en-US" sz="1800" spc="-1" strike="noStrike">
              <a:solidFill>
                <a:srgbClr val="000000"/>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Círculos de calidad o de productividad (5 a 12 trabajadores)</a:t>
            </a:r>
            <a:endParaRPr b="0" lang="en-US" sz="1800" spc="-1" strike="noStrike">
              <a:solidFill>
                <a:srgbClr val="000000"/>
              </a:solidFill>
              <a:latin typeface="Arial"/>
            </a:endParaRPr>
          </a:p>
          <a:p>
            <a:pPr marL="189000" indent="-188640" algn="just">
              <a:lnSpc>
                <a:spcPct val="90000"/>
              </a:lnSpc>
              <a:spcBef>
                <a:spcPts val="400"/>
              </a:spcBef>
              <a:buClr>
                <a:srgbClr val="ff9900"/>
              </a:buClr>
              <a:buFont typeface="Wingdings" charset="2"/>
              <a:buChar char=""/>
            </a:pPr>
            <a:r>
              <a:rPr b="1" lang="es-ES" sz="2000" spc="-1" strike="noStrike">
                <a:solidFill>
                  <a:srgbClr val="4f7dae"/>
                </a:solidFill>
                <a:latin typeface="Arial"/>
              </a:rPr>
              <a:t>Control autónomo de defectos: </a:t>
            </a:r>
            <a:r>
              <a:rPr b="1" i="1" lang="es-ES" sz="2000" spc="-1" strike="noStrike">
                <a:solidFill>
                  <a:srgbClr val="336600"/>
                </a:solidFill>
                <a:latin typeface="Arial"/>
              </a:rPr>
              <a:t>Jidoca</a:t>
            </a:r>
            <a:endParaRPr b="1" lang="en-US" sz="2000" spc="-1" strike="noStrike">
              <a:solidFill>
                <a:srgbClr val="4f7dae"/>
              </a:solidFill>
              <a:latin typeface="Arial"/>
            </a:endParaRPr>
          </a:p>
          <a:p>
            <a:pPr lvl="1" marL="576360" indent="-196560" algn="just">
              <a:lnSpc>
                <a:spcPct val="100000"/>
              </a:lnSpc>
              <a:spcBef>
                <a:spcPts val="360"/>
              </a:spcBef>
              <a:buClr>
                <a:srgbClr val="ff9900"/>
              </a:buClr>
              <a:buFont typeface="Symbol" charset="2"/>
              <a:buChar char=""/>
            </a:pPr>
            <a:r>
              <a:rPr b="0" lang="es-ES" sz="1800" spc="-1" strike="noStrike">
                <a:solidFill>
                  <a:srgbClr val="000000"/>
                </a:solidFill>
                <a:latin typeface="Arial"/>
              </a:rPr>
              <a:t>“</a:t>
            </a:r>
            <a:r>
              <a:rPr b="0" lang="es-ES" sz="1800" spc="-1" strike="noStrike">
                <a:solidFill>
                  <a:srgbClr val="cc0000"/>
                </a:solidFill>
                <a:latin typeface="Arial"/>
              </a:rPr>
              <a:t>la calidad no se inspecciona, sino que se fabrica</a:t>
            </a:r>
            <a:r>
              <a:rPr b="0" lang="es-ES" sz="1800" spc="-1" strike="noStrike">
                <a:solidFill>
                  <a:srgbClr val="000000"/>
                </a:solidFill>
                <a:latin typeface="Arial"/>
              </a:rPr>
              <a:t>”</a:t>
            </a:r>
            <a:endParaRPr b="0" lang="en-US" sz="1800" spc="-1" strike="noStrike">
              <a:solidFill>
                <a:srgbClr val="000000"/>
              </a:solidFill>
              <a:latin typeface="Arial"/>
            </a:endParaRPr>
          </a:p>
          <a:p>
            <a:pPr lvl="1" marL="576360" indent="-196560" algn="just">
              <a:lnSpc>
                <a:spcPct val="100000"/>
              </a:lnSpc>
              <a:spcBef>
                <a:spcPts val="360"/>
              </a:spcBef>
              <a:buClr>
                <a:srgbClr val="ff9900"/>
              </a:buClr>
              <a:buFont typeface="Symbol" charset="2"/>
              <a:buChar char=""/>
            </a:pPr>
            <a:r>
              <a:rPr b="0" lang="es-ES" sz="1800" spc="-1" strike="noStrike">
                <a:solidFill>
                  <a:srgbClr val="000000"/>
                </a:solidFill>
                <a:latin typeface="Arial"/>
              </a:rPr>
              <a:t>Los defectos los localiza el trabajador en el mismo momento en que ocurren y se les pone remedio inmediatamente</a:t>
            </a:r>
            <a:endParaRPr b="0" lang="en-US" sz="1800" spc="-1" strike="noStrike">
              <a:solidFill>
                <a:srgbClr val="000000"/>
              </a:solidFill>
              <a:latin typeface="Arial"/>
            </a:endParaRPr>
          </a:p>
          <a:p>
            <a:pPr lvl="1" marL="576360" indent="-196560" algn="just">
              <a:lnSpc>
                <a:spcPct val="100000"/>
              </a:lnSpc>
              <a:spcBef>
                <a:spcPts val="360"/>
              </a:spcBef>
              <a:buClr>
                <a:srgbClr val="ff9900"/>
              </a:buClr>
              <a:buFont typeface="Symbol" charset="2"/>
              <a:buChar char=""/>
            </a:pPr>
            <a:r>
              <a:rPr b="0" lang="es-ES" sz="1800" spc="-1" strike="noStrike">
                <a:solidFill>
                  <a:srgbClr val="000000"/>
                </a:solidFill>
                <a:latin typeface="Arial"/>
              </a:rPr>
              <a:t>Se </a:t>
            </a:r>
            <a:r>
              <a:rPr b="0" lang="es-ES" sz="1800" spc="-1" strike="noStrike">
                <a:solidFill>
                  <a:srgbClr val="336600"/>
                </a:solidFill>
                <a:latin typeface="Arial"/>
              </a:rPr>
              <a:t>evitan costes importantes</a:t>
            </a:r>
            <a:r>
              <a:rPr b="0" lang="es-ES" sz="1800" spc="-1" strike="noStrike">
                <a:solidFill>
                  <a:srgbClr val="000000"/>
                </a:solidFill>
                <a:latin typeface="Arial"/>
              </a:rPr>
              <a:t> respecto al control a posteriori</a:t>
            </a:r>
            <a:endParaRPr b="0" lang="en-US" sz="1800" spc="-1" strike="noStrike">
              <a:solidFill>
                <a:srgbClr val="000000"/>
              </a:solidFill>
              <a:latin typeface="Arial"/>
            </a:endParaRPr>
          </a:p>
        </p:txBody>
      </p:sp>
      <p:grpSp>
        <p:nvGrpSpPr>
          <p:cNvPr id="378" name="Group 3"/>
          <p:cNvGrpSpPr/>
          <p:nvPr/>
        </p:nvGrpSpPr>
        <p:grpSpPr>
          <a:xfrm>
            <a:off x="5029560" y="2057400"/>
            <a:ext cx="3732840" cy="1371240"/>
            <a:chOff x="5029560" y="2057400"/>
            <a:chExt cx="3732840" cy="1371240"/>
          </a:xfrm>
        </p:grpSpPr>
        <p:sp>
          <p:nvSpPr>
            <p:cNvPr id="379" name="CustomShape 4"/>
            <p:cNvSpPr/>
            <p:nvPr/>
          </p:nvSpPr>
          <p:spPr>
            <a:xfrm>
              <a:off x="7391520" y="2133720"/>
              <a:ext cx="1066320" cy="1142640"/>
            </a:xfrm>
            <a:prstGeom prst="ellipse">
              <a:avLst/>
            </a:prstGeom>
            <a:solidFill>
              <a:schemeClr val="folHlink"/>
            </a:solidFill>
            <a:ln w="9360">
              <a:noFill/>
            </a:ln>
          </p:spPr>
          <p:style>
            <a:lnRef idx="0"/>
            <a:fillRef idx="0"/>
            <a:effectRef idx="0"/>
            <a:fontRef idx="minor"/>
          </p:style>
        </p:sp>
        <p:sp>
          <p:nvSpPr>
            <p:cNvPr id="380" name="CustomShape 5"/>
            <p:cNvSpPr/>
            <p:nvPr/>
          </p:nvSpPr>
          <p:spPr>
            <a:xfrm>
              <a:off x="6324480" y="2133720"/>
              <a:ext cx="685440" cy="1142640"/>
            </a:xfrm>
            <a:prstGeom prst="ellipse">
              <a:avLst/>
            </a:prstGeom>
            <a:solidFill>
              <a:schemeClr val="folHlink"/>
            </a:solidFill>
            <a:ln w="9360">
              <a:noFill/>
            </a:ln>
          </p:spPr>
          <p:style>
            <a:lnRef idx="0"/>
            <a:fillRef idx="0"/>
            <a:effectRef idx="0"/>
            <a:fontRef idx="minor"/>
          </p:style>
        </p:sp>
        <p:sp>
          <p:nvSpPr>
            <p:cNvPr id="381" name="CustomShape 6"/>
            <p:cNvSpPr/>
            <p:nvPr/>
          </p:nvSpPr>
          <p:spPr>
            <a:xfrm>
              <a:off x="5257800" y="2133720"/>
              <a:ext cx="685440" cy="1142640"/>
            </a:xfrm>
            <a:prstGeom prst="ellipse">
              <a:avLst/>
            </a:prstGeom>
            <a:solidFill>
              <a:schemeClr val="folHlink"/>
            </a:solidFill>
            <a:ln w="9360">
              <a:noFill/>
            </a:ln>
          </p:spPr>
          <p:style>
            <a:lnRef idx="0"/>
            <a:fillRef idx="0"/>
            <a:effectRef idx="0"/>
            <a:fontRef idx="minor"/>
          </p:style>
        </p:sp>
        <p:sp>
          <p:nvSpPr>
            <p:cNvPr id="382" name="CustomShape 7"/>
            <p:cNvSpPr/>
            <p:nvPr/>
          </p:nvSpPr>
          <p:spPr>
            <a:xfrm>
              <a:off x="5410080" y="2057400"/>
              <a:ext cx="380520" cy="30456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sp>
        <p:sp>
          <p:nvSpPr>
            <p:cNvPr id="383" name="CustomShape 8"/>
            <p:cNvSpPr/>
            <p:nvPr/>
          </p:nvSpPr>
          <p:spPr>
            <a:xfrm>
              <a:off x="6477120" y="2057400"/>
              <a:ext cx="380520" cy="30456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sp>
        <p:sp>
          <p:nvSpPr>
            <p:cNvPr id="384" name="CustomShape 9"/>
            <p:cNvSpPr/>
            <p:nvPr/>
          </p:nvSpPr>
          <p:spPr>
            <a:xfrm>
              <a:off x="7543800" y="2057400"/>
              <a:ext cx="380520" cy="30456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sp>
        <p:sp>
          <p:nvSpPr>
            <p:cNvPr id="385" name="CustomShape 10"/>
            <p:cNvSpPr/>
            <p:nvPr/>
          </p:nvSpPr>
          <p:spPr>
            <a:xfrm>
              <a:off x="8381880" y="2590920"/>
              <a:ext cx="380520" cy="30456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sp>
        <p:sp>
          <p:nvSpPr>
            <p:cNvPr id="386" name="CustomShape 11"/>
            <p:cNvSpPr/>
            <p:nvPr/>
          </p:nvSpPr>
          <p:spPr>
            <a:xfrm>
              <a:off x="5410080" y="3124080"/>
              <a:ext cx="380520" cy="30456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sp>
        <p:sp>
          <p:nvSpPr>
            <p:cNvPr id="387" name="CustomShape 12"/>
            <p:cNvSpPr/>
            <p:nvPr/>
          </p:nvSpPr>
          <p:spPr>
            <a:xfrm>
              <a:off x="6477120" y="3124080"/>
              <a:ext cx="380520" cy="30456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sp>
        <p:sp>
          <p:nvSpPr>
            <p:cNvPr id="388" name="CustomShape 13"/>
            <p:cNvSpPr/>
            <p:nvPr/>
          </p:nvSpPr>
          <p:spPr>
            <a:xfrm>
              <a:off x="7543800" y="3124080"/>
              <a:ext cx="380520" cy="30456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sp>
        <p:sp>
          <p:nvSpPr>
            <p:cNvPr id="389" name="CustomShape 14"/>
            <p:cNvSpPr/>
            <p:nvPr/>
          </p:nvSpPr>
          <p:spPr>
            <a:xfrm>
              <a:off x="5791320" y="3276720"/>
              <a:ext cx="685440" cy="108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sp>
          <p:nvSpPr>
            <p:cNvPr id="390" name="CustomShape 15"/>
            <p:cNvSpPr/>
            <p:nvPr/>
          </p:nvSpPr>
          <p:spPr>
            <a:xfrm>
              <a:off x="6858000" y="3276720"/>
              <a:ext cx="685440" cy="108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sp>
          <p:nvSpPr>
            <p:cNvPr id="391" name="CustomShape 16"/>
            <p:cNvSpPr/>
            <p:nvPr/>
          </p:nvSpPr>
          <p:spPr>
            <a:xfrm flipV="1">
              <a:off x="7924680" y="2894400"/>
              <a:ext cx="647280" cy="380520"/>
            </a:xfrm>
            <a:prstGeom prst="bentConnector2">
              <a:avLst/>
            </a:prstGeom>
            <a:noFill/>
            <a:ln w="38160">
              <a:solidFill>
                <a:srgbClr val="333333"/>
              </a:solidFill>
              <a:miter/>
              <a:tailEnd len="med" type="triangle" w="med"/>
            </a:ln>
          </p:spPr>
          <p:style>
            <a:lnRef idx="0"/>
            <a:fillRef idx="0"/>
            <a:effectRef idx="0"/>
            <a:fontRef idx="minor"/>
          </p:style>
        </p:sp>
        <p:sp>
          <p:nvSpPr>
            <p:cNvPr id="392" name="CustomShape 17"/>
            <p:cNvSpPr/>
            <p:nvPr/>
          </p:nvSpPr>
          <p:spPr>
            <a:xfrm flipH="1" rot="5400000">
              <a:off x="8057880" y="2076840"/>
              <a:ext cx="380520" cy="647280"/>
            </a:xfrm>
            <a:prstGeom prst="bentConnector2">
              <a:avLst/>
            </a:prstGeom>
            <a:noFill/>
            <a:ln w="38160">
              <a:solidFill>
                <a:srgbClr val="333333"/>
              </a:solidFill>
              <a:miter/>
              <a:tailEnd len="med" type="triangle" w="med"/>
            </a:ln>
          </p:spPr>
          <p:style>
            <a:lnRef idx="0"/>
            <a:fillRef idx="0"/>
            <a:effectRef idx="0"/>
            <a:fontRef idx="minor"/>
          </p:style>
        </p:sp>
        <p:sp>
          <p:nvSpPr>
            <p:cNvPr id="393" name="CustomShape 18"/>
            <p:cNvSpPr/>
            <p:nvPr/>
          </p:nvSpPr>
          <p:spPr>
            <a:xfrm rot="10800000">
              <a:off x="6858360" y="2210040"/>
              <a:ext cx="685440" cy="108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sp>
          <p:nvSpPr>
            <p:cNvPr id="394" name="CustomShape 19"/>
            <p:cNvSpPr/>
            <p:nvPr/>
          </p:nvSpPr>
          <p:spPr>
            <a:xfrm rot="10800000">
              <a:off x="5791680" y="2210040"/>
              <a:ext cx="685440" cy="108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sp>
          <p:nvSpPr>
            <p:cNvPr id="395" name="CustomShape 20"/>
            <p:cNvSpPr/>
            <p:nvPr/>
          </p:nvSpPr>
          <p:spPr>
            <a:xfrm rot="10800000">
              <a:off x="5029560" y="2210400"/>
              <a:ext cx="380520" cy="108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sp>
          <p:nvSpPr>
            <p:cNvPr id="396" name="CustomShape 21"/>
            <p:cNvSpPr/>
            <p:nvPr/>
          </p:nvSpPr>
          <p:spPr>
            <a:xfrm>
              <a:off x="5118120" y="3276720"/>
              <a:ext cx="291600" cy="108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grpSp>
      <p:pic>
        <p:nvPicPr>
          <p:cNvPr id="397" name="" descr=""/>
          <p:cNvPicPr/>
          <p:nvPr/>
        </p:nvPicPr>
        <p:blipFill>
          <a:blip r:embed="rId1"/>
          <a:stretch/>
        </p:blipFill>
        <p:spPr>
          <a:xfrm>
            <a:off x="5359320" y="2514600"/>
            <a:ext cx="469800" cy="457200"/>
          </a:xfrm>
          <a:prstGeom prst="rect">
            <a:avLst/>
          </a:prstGeom>
          <a:ln>
            <a:noFill/>
          </a:ln>
        </p:spPr>
      </p:pic>
      <p:pic>
        <p:nvPicPr>
          <p:cNvPr id="398" name="" descr=""/>
          <p:cNvPicPr/>
          <p:nvPr/>
        </p:nvPicPr>
        <p:blipFill>
          <a:blip r:embed="rId2"/>
          <a:stretch/>
        </p:blipFill>
        <p:spPr>
          <a:xfrm>
            <a:off x="6426360" y="2514600"/>
            <a:ext cx="469800" cy="457200"/>
          </a:xfrm>
          <a:prstGeom prst="rect">
            <a:avLst/>
          </a:prstGeom>
          <a:ln>
            <a:noFill/>
          </a:ln>
        </p:spPr>
      </p:pic>
      <p:pic>
        <p:nvPicPr>
          <p:cNvPr id="399" name="" descr=""/>
          <p:cNvPicPr/>
          <p:nvPr/>
        </p:nvPicPr>
        <p:blipFill>
          <a:blip r:embed="rId3"/>
          <a:stretch/>
        </p:blipFill>
        <p:spPr>
          <a:xfrm>
            <a:off x="7518240" y="2514600"/>
            <a:ext cx="469800" cy="4572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La filosofía Just in Time: técnicas y propuestas</a:t>
            </a:r>
            <a:endParaRPr b="0" lang="en-US" sz="2800" spc="-1" strike="noStrike">
              <a:solidFill>
                <a:srgbClr val="ffffff"/>
              </a:solidFill>
              <a:latin typeface="Arial"/>
            </a:endParaRPr>
          </a:p>
        </p:txBody>
      </p:sp>
      <p:sp>
        <p:nvSpPr>
          <p:cNvPr id="401" name="TextShape 2"/>
          <p:cNvSpPr txBox="1"/>
          <p:nvPr/>
        </p:nvSpPr>
        <p:spPr>
          <a:xfrm>
            <a:off x="685800" y="990720"/>
            <a:ext cx="7772040" cy="5181120"/>
          </a:xfrm>
          <a:prstGeom prst="rect">
            <a:avLst/>
          </a:prstGeom>
          <a:noFill/>
          <a:ln w="9360">
            <a:noFill/>
          </a:ln>
        </p:spPr>
        <p:txBody>
          <a:bodyPr>
            <a:noAutofit/>
          </a:bodyPr>
          <a:p>
            <a:pPr marL="189000" indent="-188640">
              <a:lnSpc>
                <a:spcPct val="80000"/>
              </a:lnSpc>
              <a:spcBef>
                <a:spcPts val="400"/>
              </a:spcBef>
              <a:buClr>
                <a:srgbClr val="ff9900"/>
              </a:buClr>
              <a:buFont typeface="Wingdings" charset="2"/>
              <a:buChar char=""/>
            </a:pPr>
            <a:r>
              <a:rPr b="1" lang="es-ES" sz="2000" spc="-1" strike="noStrike">
                <a:solidFill>
                  <a:srgbClr val="4f7dae"/>
                </a:solidFill>
                <a:latin typeface="Arial"/>
              </a:rPr>
              <a:t>Mantenimiento productivo total</a:t>
            </a:r>
            <a:endParaRPr b="1" lang="en-US" sz="2000" spc="-1" strike="noStrike">
              <a:solidFill>
                <a:srgbClr val="4f7dae"/>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El trabajador </a:t>
            </a:r>
            <a:r>
              <a:rPr b="0" lang="es-ES" sz="1800" spc="-1" strike="noStrike">
                <a:solidFill>
                  <a:srgbClr val="336600"/>
                </a:solidFill>
                <a:latin typeface="Arial"/>
              </a:rPr>
              <a:t>participa</a:t>
            </a:r>
            <a:r>
              <a:rPr b="0" lang="es-ES" sz="1800" spc="-1" strike="noStrike">
                <a:solidFill>
                  <a:srgbClr val="000000"/>
                </a:solidFill>
                <a:latin typeface="Arial"/>
              </a:rPr>
              <a:t> en la prevención, detección y corrección de las anomalías de funcionamiento de máquinas:</a:t>
            </a:r>
            <a:endParaRPr b="0" lang="en-US" sz="1800" spc="-1" strike="noStrike">
              <a:solidFill>
                <a:srgbClr val="000000"/>
              </a:solidFill>
              <a:latin typeface="Arial"/>
            </a:endParaRPr>
          </a:p>
          <a:p>
            <a:pPr lvl="2" marL="952560" indent="-185400">
              <a:lnSpc>
                <a:spcPct val="90000"/>
              </a:lnSpc>
              <a:spcBef>
                <a:spcPts val="320"/>
              </a:spcBef>
              <a:buClr>
                <a:srgbClr val="ff9900"/>
              </a:buClr>
              <a:buFont typeface="Symbol" charset="2"/>
              <a:buChar char=""/>
            </a:pPr>
            <a:r>
              <a:rPr b="0" lang="es-ES" sz="1600" spc="-1" strike="noStrike">
                <a:solidFill>
                  <a:srgbClr val="000000"/>
                </a:solidFill>
                <a:latin typeface="Arial"/>
              </a:rPr>
              <a:t>Limpia, lubrica, ajusta piezas, detecta y repara</a:t>
            </a:r>
            <a:endParaRPr b="0" lang="en-US" sz="1600" spc="-1" strike="noStrike">
              <a:solidFill>
                <a:srgbClr val="000000"/>
              </a:solidFill>
              <a:latin typeface="Arial"/>
            </a:endParaRPr>
          </a:p>
          <a:p>
            <a:pPr lvl="2" marL="952560" indent="-185400">
              <a:lnSpc>
                <a:spcPct val="90000"/>
              </a:lnSpc>
              <a:spcBef>
                <a:spcPts val="320"/>
              </a:spcBef>
              <a:buClr>
                <a:srgbClr val="ff9900"/>
              </a:buClr>
              <a:buFont typeface="Symbol" charset="2"/>
              <a:buChar char=""/>
            </a:pPr>
            <a:r>
              <a:rPr b="0" lang="es-ES" sz="1600" spc="-1" strike="noStrike">
                <a:solidFill>
                  <a:srgbClr val="000000"/>
                </a:solidFill>
                <a:latin typeface="Arial"/>
              </a:rPr>
              <a:t>Conoce </a:t>
            </a:r>
            <a:r>
              <a:rPr b="1" lang="es-ES" sz="1600" spc="-1" strike="noStrike">
                <a:solidFill>
                  <a:srgbClr val="cc0000"/>
                </a:solidFill>
                <a:latin typeface="Arial"/>
              </a:rPr>
              <a:t>SUS</a:t>
            </a:r>
            <a:r>
              <a:rPr b="0" lang="es-ES" sz="1600" spc="-1" strike="noStrike">
                <a:solidFill>
                  <a:srgbClr val="000000"/>
                </a:solidFill>
                <a:latin typeface="Arial"/>
              </a:rPr>
              <a:t> máquinas, evita posibles causas</a:t>
            </a:r>
            <a:endParaRPr b="0" lang="en-US" sz="1600" spc="-1" strike="noStrike">
              <a:solidFill>
                <a:srgbClr val="000000"/>
              </a:solidFill>
              <a:latin typeface="Arial"/>
            </a:endParaRPr>
          </a:p>
          <a:p>
            <a:pPr lvl="2" marL="952560" indent="-185400">
              <a:lnSpc>
                <a:spcPct val="90000"/>
              </a:lnSpc>
              <a:spcBef>
                <a:spcPts val="320"/>
              </a:spcBef>
              <a:buClr>
                <a:srgbClr val="ff9900"/>
              </a:buClr>
              <a:buFont typeface="Symbol" charset="2"/>
              <a:buChar char=""/>
            </a:pPr>
            <a:r>
              <a:rPr b="0" lang="es-ES" sz="1600" spc="-1" strike="noStrike">
                <a:solidFill>
                  <a:srgbClr val="000000"/>
                </a:solidFill>
                <a:latin typeface="Arial"/>
              </a:rPr>
              <a:t>Efectúa los chequeos globales según el plan de mantenimiento</a:t>
            </a:r>
            <a:endParaRPr b="0" lang="en-US" sz="1600" spc="-1" strike="noStrike">
              <a:solidFill>
                <a:srgbClr val="000000"/>
              </a:solidFill>
              <a:latin typeface="Arial"/>
            </a:endParaRPr>
          </a:p>
          <a:p>
            <a:pPr lvl="2" marL="952560" indent="-185400">
              <a:lnSpc>
                <a:spcPct val="90000"/>
              </a:lnSpc>
              <a:spcBef>
                <a:spcPts val="320"/>
              </a:spcBef>
              <a:buClr>
                <a:srgbClr val="ff9900"/>
              </a:buClr>
              <a:buFont typeface="Symbol" charset="2"/>
              <a:buChar char=""/>
            </a:pPr>
            <a:r>
              <a:rPr b="0" lang="es-ES" sz="1600" spc="-1" strike="noStrike">
                <a:solidFill>
                  <a:srgbClr val="336600"/>
                </a:solidFill>
                <a:latin typeface="Arial"/>
              </a:rPr>
              <a:t>Ordena</a:t>
            </a:r>
            <a:r>
              <a:rPr b="0" lang="es-ES" sz="1600" spc="-1" strike="noStrike">
                <a:solidFill>
                  <a:srgbClr val="000000"/>
                </a:solidFill>
                <a:latin typeface="Arial"/>
              </a:rPr>
              <a:t> su puesto de trabajo eliminando objetos innecesarios</a:t>
            </a:r>
            <a:endParaRPr b="0" lang="en-US" sz="16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Se evitan </a:t>
            </a:r>
            <a:r>
              <a:rPr b="0" lang="es-ES" sz="1800" spc="-1" strike="noStrike">
                <a:solidFill>
                  <a:srgbClr val="336600"/>
                </a:solidFill>
                <a:latin typeface="Arial"/>
              </a:rPr>
              <a:t>stocks de seguridad</a:t>
            </a:r>
            <a:r>
              <a:rPr b="0" lang="es-ES" sz="1800" spc="-1" strike="noStrike">
                <a:solidFill>
                  <a:srgbClr val="000000"/>
                </a:solidFill>
                <a:latin typeface="Arial"/>
              </a:rPr>
              <a:t> para prevenir paradas</a:t>
            </a:r>
            <a:endParaRPr b="0" lang="en-US" sz="1800" spc="-1" strike="noStrike">
              <a:solidFill>
                <a:srgbClr val="000000"/>
              </a:solidFill>
              <a:latin typeface="Arial"/>
            </a:endParaRPr>
          </a:p>
          <a:p>
            <a:pPr marL="189000" indent="-188640">
              <a:lnSpc>
                <a:spcPct val="80000"/>
              </a:lnSpc>
              <a:spcBef>
                <a:spcPts val="400"/>
              </a:spcBef>
              <a:buClr>
                <a:srgbClr val="ff9900"/>
              </a:buClr>
              <a:buFont typeface="Wingdings" charset="2"/>
              <a:buChar char=""/>
            </a:pPr>
            <a:r>
              <a:rPr b="1" lang="es-ES" sz="2000" spc="-1" strike="noStrike">
                <a:solidFill>
                  <a:srgbClr val="4f7dae"/>
                </a:solidFill>
                <a:latin typeface="Arial"/>
              </a:rPr>
              <a:t>Relaciones con proveedores</a:t>
            </a:r>
            <a:endParaRPr b="1" lang="en-US" sz="2000" spc="-1" strike="noStrike">
              <a:solidFill>
                <a:srgbClr val="4f7dae"/>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Hay que extender a los proveedores las repercusiones del sistema</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Entregas rápidas y frecuentes de pequeñas cantidades con </a:t>
            </a:r>
            <a:r>
              <a:rPr b="0" lang="es-ES" sz="1800" spc="-1" strike="noStrike">
                <a:solidFill>
                  <a:srgbClr val="336600"/>
                </a:solidFill>
                <a:latin typeface="Arial"/>
              </a:rPr>
              <a:t>calidad asegurada</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336600"/>
                </a:solidFill>
                <a:latin typeface="Arial"/>
              </a:rPr>
              <a:t>Pocos proveedores</a:t>
            </a:r>
            <a:r>
              <a:rPr b="0" lang="es-ES" sz="1800" spc="-1" strike="noStrike">
                <a:solidFill>
                  <a:srgbClr val="000000"/>
                </a:solidFill>
                <a:latin typeface="Arial"/>
              </a:rPr>
              <a:t>: más volumen de negocio justifica más esfuerzo por su parte para cumplir las exigencias</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Ubicados relativamente cerca: tiempos de servicio cortos</a:t>
            </a:r>
            <a:endParaRPr b="0" lang="en-US" sz="1800" spc="-1" strike="noStrike">
              <a:solidFill>
                <a:srgbClr val="000000"/>
              </a:solidFill>
              <a:latin typeface="Arial"/>
            </a:endParaRPr>
          </a:p>
          <a:p>
            <a:pPr lvl="1" marL="576360" indent="-196560">
              <a:lnSpc>
                <a:spcPct val="90000"/>
              </a:lnSpc>
              <a:spcBef>
                <a:spcPts val="360"/>
              </a:spcBef>
              <a:buClr>
                <a:srgbClr val="ff9900"/>
              </a:buClr>
              <a:buFont typeface="Symbol" charset="2"/>
              <a:buChar char=""/>
            </a:pPr>
            <a:r>
              <a:rPr b="0" lang="es-ES" sz="1800" spc="-1" strike="noStrike">
                <a:solidFill>
                  <a:srgbClr val="000000"/>
                </a:solidFill>
                <a:latin typeface="Arial"/>
              </a:rPr>
              <a:t>Con </a:t>
            </a:r>
            <a:r>
              <a:rPr b="0" lang="es-ES" sz="1800" spc="-1" strike="noStrike">
                <a:solidFill>
                  <a:srgbClr val="336600"/>
                </a:solidFill>
                <a:latin typeface="Arial"/>
              </a:rPr>
              <a:t>contratos de suministro a largo plazo</a:t>
            </a:r>
            <a:r>
              <a:rPr b="0" lang="es-ES" sz="1800" spc="-1" strike="noStrike">
                <a:solidFill>
                  <a:srgbClr val="000000"/>
                </a:solidFill>
                <a:latin typeface="Arial"/>
              </a:rPr>
              <a:t>: para poder negociar no sólo precios, sino condiciones sobre calidad y condiciones de entrega. Fortalecer la relación con el proveedor y dar asistencia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Objetivos del Área de Operaciones</a:t>
            </a:r>
            <a:endParaRPr b="0" lang="en-US" sz="2800" spc="-1" strike="noStrike">
              <a:solidFill>
                <a:srgbClr val="ffffff"/>
              </a:solidFill>
              <a:latin typeface="Arial"/>
            </a:endParaRPr>
          </a:p>
        </p:txBody>
      </p:sp>
      <p:sp>
        <p:nvSpPr>
          <p:cNvPr id="147" name="TextShape 2"/>
          <p:cNvSpPr txBox="1"/>
          <p:nvPr/>
        </p:nvSpPr>
        <p:spPr>
          <a:xfrm>
            <a:off x="685800" y="990720"/>
            <a:ext cx="7772040" cy="5562360"/>
          </a:xfrm>
          <a:prstGeom prst="rect">
            <a:avLst/>
          </a:prstGeom>
          <a:noFill/>
          <a:ln w="9360">
            <a:noFill/>
          </a:ln>
        </p:spPr>
        <p:txBody>
          <a:bodyPr>
            <a:noAutofit/>
          </a:bodyPr>
          <a:p>
            <a:pPr marL="189000" indent="-188640">
              <a:lnSpc>
                <a:spcPct val="90000"/>
              </a:lnSpc>
              <a:spcBef>
                <a:spcPts val="400"/>
              </a:spcBef>
              <a:buClr>
                <a:srgbClr val="ff9900"/>
              </a:buClr>
              <a:buFont typeface="Wingdings" charset="2"/>
              <a:buChar char=""/>
            </a:pPr>
            <a:r>
              <a:rPr b="0" lang="es-ES" sz="2000" spc="-1" strike="noStrike">
                <a:solidFill>
                  <a:srgbClr val="4f7dae"/>
                </a:solidFill>
                <a:latin typeface="Arial"/>
              </a:rPr>
              <a:t>Planificar</a:t>
            </a:r>
            <a:r>
              <a:rPr b="1" lang="es-ES" sz="2000" spc="-1" strike="noStrike">
                <a:solidFill>
                  <a:srgbClr val="4f7dae"/>
                </a:solidFill>
                <a:latin typeface="Arial"/>
              </a:rPr>
              <a:t>, </a:t>
            </a:r>
            <a:r>
              <a:rPr b="0" lang="es-ES" sz="2000" spc="-1" strike="noStrike">
                <a:solidFill>
                  <a:srgbClr val="4f7dae"/>
                </a:solidFill>
                <a:latin typeface="Arial"/>
              </a:rPr>
              <a:t>programar</a:t>
            </a:r>
            <a:r>
              <a:rPr b="1" lang="es-ES" sz="2000" spc="-1" strike="noStrike">
                <a:solidFill>
                  <a:srgbClr val="4f7dae"/>
                </a:solidFill>
                <a:latin typeface="Arial"/>
              </a:rPr>
              <a:t>, </a:t>
            </a:r>
            <a:r>
              <a:rPr b="0" lang="es-ES" sz="2000" spc="-1" strike="noStrike">
                <a:solidFill>
                  <a:srgbClr val="4f7dae"/>
                </a:solidFill>
                <a:latin typeface="Arial"/>
              </a:rPr>
              <a:t>ejecutar</a:t>
            </a:r>
            <a:r>
              <a:rPr b="1" lang="es-ES" sz="2000" spc="-1" strike="noStrike">
                <a:solidFill>
                  <a:srgbClr val="4f7dae"/>
                </a:solidFill>
                <a:latin typeface="Arial"/>
              </a:rPr>
              <a:t> y </a:t>
            </a:r>
            <a:r>
              <a:rPr b="0" lang="es-ES" sz="2000" spc="-1" strike="noStrike">
                <a:solidFill>
                  <a:srgbClr val="4f7dae"/>
                </a:solidFill>
                <a:latin typeface="Arial"/>
              </a:rPr>
              <a:t>controlar</a:t>
            </a:r>
            <a:r>
              <a:rPr b="1" lang="es-ES" sz="2000" spc="-1" strike="noStrike">
                <a:solidFill>
                  <a:srgbClr val="4f7dae"/>
                </a:solidFill>
                <a:latin typeface="Arial"/>
              </a:rPr>
              <a:t> todas las actividades necesarias para la elaboración de los productos o servicios que la empresa vende a sus clientes:</a:t>
            </a:r>
            <a:endParaRPr b="1" lang="en-US" sz="2000" spc="-1" strike="noStrike">
              <a:solidFill>
                <a:srgbClr val="4f7dae"/>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Contribuyendo a </a:t>
            </a:r>
            <a:r>
              <a:rPr b="0" lang="es-ES" sz="1800" spc="-1" strike="noStrike">
                <a:solidFill>
                  <a:srgbClr val="000099"/>
                </a:solidFill>
                <a:latin typeface="Arial"/>
              </a:rPr>
              <a:t>conseguir las estrategias y objetivos</a:t>
            </a:r>
            <a:r>
              <a:rPr b="0" lang="es-ES" sz="1800" spc="-1" strike="noStrike">
                <a:solidFill>
                  <a:srgbClr val="000000"/>
                </a:solidFill>
                <a:latin typeface="Arial"/>
              </a:rPr>
              <a:t> a corto, medio y largo plazo de la empresa y otras áreas empresariales, con el </a:t>
            </a:r>
            <a:r>
              <a:rPr b="0" lang="es-ES" sz="1800" spc="-1" strike="noStrike">
                <a:solidFill>
                  <a:srgbClr val="b20000"/>
                </a:solidFill>
                <a:latin typeface="Arial"/>
              </a:rPr>
              <a:t>mínimo coste</a:t>
            </a:r>
            <a:r>
              <a:rPr b="0" lang="es-ES" sz="1800" spc="-1" strike="noStrike">
                <a:solidFill>
                  <a:srgbClr val="000000"/>
                </a:solidFill>
                <a:latin typeface="Arial"/>
              </a:rPr>
              <a:t> y con la </a:t>
            </a:r>
            <a:r>
              <a:rPr b="0" lang="es-ES" sz="1800" spc="-1" strike="noStrike">
                <a:solidFill>
                  <a:srgbClr val="006600"/>
                </a:solidFill>
                <a:latin typeface="Arial"/>
              </a:rPr>
              <a:t>máxima calidad</a:t>
            </a:r>
            <a:endParaRPr b="0" lang="en-US" sz="1800" spc="-1" strike="noStrike">
              <a:solidFill>
                <a:srgbClr val="000000"/>
              </a:solidFill>
              <a:latin typeface="Arial"/>
            </a:endParaRPr>
          </a:p>
          <a:p>
            <a:pPr marL="189000" indent="-188640">
              <a:lnSpc>
                <a:spcPct val="120000"/>
              </a:lnSpc>
              <a:spcBef>
                <a:spcPts val="400"/>
              </a:spcBef>
              <a:buClr>
                <a:srgbClr val="ff9900"/>
              </a:buClr>
              <a:buFont typeface="Wingdings" charset="2"/>
              <a:buChar char=""/>
            </a:pPr>
            <a:r>
              <a:rPr b="0" lang="es-ES" sz="2000" spc="-1" strike="noStrike">
                <a:solidFill>
                  <a:srgbClr val="4f7dae"/>
                </a:solidFill>
                <a:latin typeface="Arial"/>
              </a:rPr>
              <a:t>No sólo la elaboración del producto, sino también</a:t>
            </a:r>
            <a:endParaRPr b="1" lang="en-US" sz="2000" spc="-1" strike="noStrike">
              <a:solidFill>
                <a:srgbClr val="4f7dae"/>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Planificar y programar actividades de producción, aprovisionamiento y distribución</a:t>
            </a:r>
            <a:endParaRPr b="0" lang="en-US" sz="1800" spc="-1" strike="noStrike">
              <a:solidFill>
                <a:srgbClr val="000000"/>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Gestionar las existencias en almacén para asegurar los suministros con los mínimos costes</a:t>
            </a:r>
            <a:endParaRPr b="0" lang="en-US" sz="1800" spc="-1" strike="noStrike">
              <a:solidFill>
                <a:srgbClr val="000000"/>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Diseñar y organizar plantas e instalaciones</a:t>
            </a:r>
            <a:endParaRPr b="0" lang="en-US" sz="1800" spc="-1" strike="noStrike">
              <a:solidFill>
                <a:srgbClr val="000000"/>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Asegurar y mejorar la calidad de productos y procesos</a:t>
            </a:r>
            <a:endParaRPr b="0" lang="en-US" sz="1800" spc="-1" strike="noStrike">
              <a:solidFill>
                <a:srgbClr val="000000"/>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Coordinar con otras áreas (comercial, personal, ...)</a:t>
            </a:r>
            <a:endParaRPr b="0" lang="en-US" sz="1800" spc="-1" strike="noStrike">
              <a:solidFill>
                <a:srgbClr val="000000"/>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Producir información para la dirección</a:t>
            </a:r>
            <a:endParaRPr b="0" lang="en-US" sz="1800" spc="-1" strike="noStrike">
              <a:solidFill>
                <a:srgbClr val="000000"/>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Cumplir los objetivos fijados</a:t>
            </a:r>
            <a:endParaRPr b="0" lang="en-US" sz="1800" spc="-1" strike="noStrike">
              <a:solidFill>
                <a:srgbClr val="000000"/>
              </a:solidFill>
              <a:latin typeface="Arial"/>
            </a:endParaRPr>
          </a:p>
          <a:p>
            <a:pPr lvl="1" marL="576360" indent="-196560">
              <a:lnSpc>
                <a:spcPct val="100000"/>
              </a:lnSpc>
              <a:spcBef>
                <a:spcPts val="360"/>
              </a:spcBef>
              <a:buClr>
                <a:srgbClr val="ff9900"/>
              </a:buClr>
              <a:buFont typeface="Symbol" charset="2"/>
              <a:buChar char=""/>
            </a:pPr>
            <a:r>
              <a:rPr b="0" lang="es-ES" sz="1800" spc="-1" strike="noStrike">
                <a:solidFill>
                  <a:srgbClr val="000000"/>
                </a:solidFill>
                <a:latin typeface="Arial"/>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04920" y="4343400"/>
            <a:ext cx="8610120" cy="2057040"/>
          </a:xfrm>
          <a:prstGeom prst="rect">
            <a:avLst/>
          </a:prstGeom>
          <a:solidFill>
            <a:srgbClr val="ffffcc"/>
          </a:solidFill>
          <a:ln w="9360">
            <a:noFill/>
          </a:ln>
        </p:spPr>
        <p:style>
          <a:lnRef idx="0"/>
          <a:fillRef idx="0"/>
          <a:effectRef idx="0"/>
          <a:fontRef idx="minor"/>
        </p:style>
        <p:txBody>
          <a:bodyPr wrap="none" lIns="90000" rIns="90000" tIns="0" bIns="45000">
            <a:noAutofit/>
          </a:bodyPr>
          <a:p>
            <a:pPr>
              <a:lnSpc>
                <a:spcPct val="100000"/>
              </a:lnSpc>
            </a:pPr>
            <a:endParaRPr b="0" lang="es-ES" sz="1800" spc="-1" strike="noStrike">
              <a:latin typeface="Arial"/>
            </a:endParaRPr>
          </a:p>
          <a:p>
            <a:pPr>
              <a:lnSpc>
                <a:spcPct val="100000"/>
              </a:lnSpc>
            </a:pPr>
            <a:endParaRPr b="0" lang="es-ES" sz="1800" spc="-1" strike="noStrike">
              <a:latin typeface="Arial"/>
            </a:endParaRPr>
          </a:p>
          <a:p>
            <a:pPr>
              <a:lnSpc>
                <a:spcPct val="100000"/>
              </a:lnSpc>
            </a:pPr>
            <a:endParaRPr b="0" lang="es-ES" sz="1800" spc="-1" strike="noStrike">
              <a:latin typeface="Arial"/>
            </a:endParaRPr>
          </a:p>
          <a:p>
            <a:pPr>
              <a:lnSpc>
                <a:spcPct val="100000"/>
              </a:lnSpc>
            </a:pPr>
            <a:r>
              <a:rPr b="1" lang="es-ES" sz="1800" spc="-1" strike="noStrike">
                <a:solidFill>
                  <a:srgbClr val="993300"/>
                </a:solidFill>
                <a:latin typeface="Arial"/>
              </a:rPr>
              <a:t>Nivel operativo</a:t>
            </a:r>
            <a:endParaRPr b="0" lang="es-ES" sz="1800" spc="-1" strike="noStrike">
              <a:latin typeface="Arial"/>
            </a:endParaRPr>
          </a:p>
        </p:txBody>
      </p:sp>
      <p:sp>
        <p:nvSpPr>
          <p:cNvPr id="149" name="CustomShape 2"/>
          <p:cNvSpPr/>
          <p:nvPr/>
        </p:nvSpPr>
        <p:spPr>
          <a:xfrm>
            <a:off x="304920" y="1600200"/>
            <a:ext cx="8610120" cy="2666520"/>
          </a:xfrm>
          <a:prstGeom prst="rect">
            <a:avLst/>
          </a:prstGeom>
          <a:solidFill>
            <a:srgbClr val="d3deeb"/>
          </a:solidFill>
          <a:ln w="9360">
            <a:noFill/>
          </a:ln>
        </p:spPr>
        <p:style>
          <a:lnRef idx="0"/>
          <a:fillRef idx="0"/>
          <a:effectRef idx="0"/>
          <a:fontRef idx="minor"/>
        </p:style>
        <p:txBody>
          <a:bodyPr wrap="none" lIns="90000" rIns="90000" tIns="45000" bIns="45000">
            <a:noAutofit/>
          </a:bodyPr>
          <a:p>
            <a:pPr>
              <a:lnSpc>
                <a:spcPct val="100000"/>
              </a:lnSpc>
            </a:pPr>
            <a:r>
              <a:rPr b="1" lang="es-ES" sz="1800" spc="-1" strike="noStrike">
                <a:solidFill>
                  <a:srgbClr val="993300"/>
                </a:solidFill>
                <a:latin typeface="Arial"/>
              </a:rPr>
              <a:t>Nivel táctico</a:t>
            </a:r>
            <a:endParaRPr b="0" lang="es-ES" sz="1800" spc="-1" strike="noStrike">
              <a:latin typeface="Arial"/>
            </a:endParaRPr>
          </a:p>
          <a:p>
            <a:pPr>
              <a:lnSpc>
                <a:spcPct val="100000"/>
              </a:lnSpc>
            </a:pPr>
            <a:r>
              <a:rPr b="1" lang="es-ES" sz="1800" spc="-1" strike="noStrike">
                <a:solidFill>
                  <a:srgbClr val="993300"/>
                </a:solidFill>
                <a:latin typeface="Arial"/>
              </a:rPr>
              <a:t>Logística:</a:t>
            </a:r>
            <a:endParaRPr b="0" lang="es-ES" sz="1800" spc="-1" strike="noStrike">
              <a:latin typeface="Arial"/>
            </a:endParaRPr>
          </a:p>
          <a:p>
            <a:pPr>
              <a:lnSpc>
                <a:spcPct val="100000"/>
              </a:lnSpc>
            </a:pPr>
            <a:r>
              <a:rPr b="1" lang="es-ES" sz="1800" spc="-1" strike="noStrike">
                <a:solidFill>
                  <a:srgbClr val="993300"/>
                </a:solidFill>
                <a:latin typeface="Arial"/>
              </a:rPr>
              <a:t>Integración de</a:t>
            </a:r>
            <a:endParaRPr b="0" lang="es-ES" sz="1800" spc="-1" strike="noStrike">
              <a:latin typeface="Arial"/>
            </a:endParaRPr>
          </a:p>
          <a:p>
            <a:pPr>
              <a:lnSpc>
                <a:spcPct val="100000"/>
              </a:lnSpc>
            </a:pPr>
            <a:r>
              <a:rPr b="1" lang="es-ES" sz="1800" spc="-1" strike="noStrike">
                <a:solidFill>
                  <a:srgbClr val="993300"/>
                </a:solidFill>
                <a:latin typeface="Arial"/>
              </a:rPr>
              <a:t>Aprovisiona-</a:t>
            </a:r>
            <a:endParaRPr b="0" lang="es-ES" sz="1800" spc="-1" strike="noStrike">
              <a:latin typeface="Arial"/>
            </a:endParaRPr>
          </a:p>
          <a:p>
            <a:pPr>
              <a:lnSpc>
                <a:spcPct val="100000"/>
              </a:lnSpc>
            </a:pPr>
            <a:r>
              <a:rPr b="1" lang="es-ES" sz="1800" spc="-1" strike="noStrike">
                <a:solidFill>
                  <a:srgbClr val="993300"/>
                </a:solidFill>
                <a:latin typeface="Arial"/>
              </a:rPr>
              <a:t>miento</a:t>
            </a:r>
            <a:endParaRPr b="0" lang="es-ES" sz="1800" spc="-1" strike="noStrike">
              <a:latin typeface="Arial"/>
            </a:endParaRPr>
          </a:p>
          <a:p>
            <a:pPr>
              <a:lnSpc>
                <a:spcPct val="100000"/>
              </a:lnSpc>
            </a:pPr>
            <a:r>
              <a:rPr b="1" lang="es-ES" sz="1800" spc="-1" strike="noStrike">
                <a:solidFill>
                  <a:srgbClr val="993300"/>
                </a:solidFill>
                <a:latin typeface="Arial"/>
              </a:rPr>
              <a:t>producción y</a:t>
            </a:r>
            <a:endParaRPr b="0" lang="es-ES" sz="1800" spc="-1" strike="noStrike">
              <a:latin typeface="Arial"/>
            </a:endParaRPr>
          </a:p>
          <a:p>
            <a:pPr>
              <a:lnSpc>
                <a:spcPct val="100000"/>
              </a:lnSpc>
            </a:pPr>
            <a:r>
              <a:rPr b="1" lang="es-ES" sz="1800" spc="-1" strike="noStrike">
                <a:solidFill>
                  <a:srgbClr val="993300"/>
                </a:solidFill>
                <a:latin typeface="Arial"/>
              </a:rPr>
              <a:t>distribución</a:t>
            </a:r>
            <a:endParaRPr b="0" lang="es-ES" sz="1800" spc="-1" strike="noStrike">
              <a:latin typeface="Arial"/>
            </a:endParaRPr>
          </a:p>
        </p:txBody>
      </p:sp>
      <p:sp>
        <p:nvSpPr>
          <p:cNvPr id="150" name="CustomShape 3"/>
          <p:cNvSpPr/>
          <p:nvPr/>
        </p:nvSpPr>
        <p:spPr>
          <a:xfrm>
            <a:off x="304920" y="685800"/>
            <a:ext cx="8610120" cy="837720"/>
          </a:xfrm>
          <a:prstGeom prst="rect">
            <a:avLst/>
          </a:prstGeom>
          <a:solidFill>
            <a:srgbClr val="ffcdcd"/>
          </a:solidFill>
          <a:ln w="9360">
            <a:noFill/>
          </a:ln>
        </p:spPr>
        <p:style>
          <a:lnRef idx="0"/>
          <a:fillRef idx="0"/>
          <a:effectRef idx="0"/>
          <a:fontRef idx="minor"/>
        </p:style>
        <p:txBody>
          <a:bodyPr wrap="none" lIns="90000" rIns="90000" tIns="45000" bIns="45000">
            <a:noAutofit/>
          </a:bodyPr>
          <a:p>
            <a:pPr>
              <a:lnSpc>
                <a:spcPct val="100000"/>
              </a:lnSpc>
            </a:pPr>
            <a:r>
              <a:rPr b="1" lang="es-ES" sz="1800" spc="-1" strike="noStrike">
                <a:solidFill>
                  <a:srgbClr val="993300"/>
                </a:solidFill>
                <a:latin typeface="Arial"/>
              </a:rPr>
              <a:t>Nivel estratégico</a:t>
            </a:r>
            <a:endParaRPr b="0" lang="es-ES" sz="1800" spc="-1" strike="noStrike">
              <a:latin typeface="Arial"/>
            </a:endParaRPr>
          </a:p>
          <a:p>
            <a:pPr>
              <a:lnSpc>
                <a:spcPct val="100000"/>
              </a:lnSpc>
            </a:pPr>
            <a:r>
              <a:rPr b="1" lang="es-ES" sz="1800" spc="-1" strike="noStrike">
                <a:solidFill>
                  <a:srgbClr val="993300"/>
                </a:solidFill>
                <a:latin typeface="Arial"/>
              </a:rPr>
              <a:t>Inversiones</a:t>
            </a:r>
            <a:endParaRPr b="0" lang="es-ES" sz="1800" spc="-1" strike="noStrike">
              <a:latin typeface="Arial"/>
            </a:endParaRPr>
          </a:p>
        </p:txBody>
      </p:sp>
      <p:sp>
        <p:nvSpPr>
          <p:cNvPr id="151" name="CustomShape 4"/>
          <p:cNvSpPr/>
          <p:nvPr/>
        </p:nvSpPr>
        <p:spPr>
          <a:xfrm>
            <a:off x="685800" y="5943600"/>
            <a:ext cx="6781320" cy="380520"/>
          </a:xfrm>
          <a:prstGeom prst="homePlate">
            <a:avLst>
              <a:gd name="adj" fmla="val 37083"/>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4f7dae"/>
                </a:solidFill>
                <a:latin typeface="Arial"/>
              </a:rPr>
              <a:t>Aseguramiento y control de la calidad</a:t>
            </a:r>
            <a:endParaRPr b="0" lang="es-ES" sz="1600" spc="-1" strike="noStrike">
              <a:latin typeface="Arial"/>
            </a:endParaRPr>
          </a:p>
        </p:txBody>
      </p:sp>
      <p:sp>
        <p:nvSpPr>
          <p:cNvPr id="152" name="CustomShape 5"/>
          <p:cNvSpPr/>
          <p:nvPr/>
        </p:nvSpPr>
        <p:spPr>
          <a:xfrm>
            <a:off x="2362320" y="5448240"/>
            <a:ext cx="5105160" cy="38052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4f7dae"/>
                </a:solidFill>
                <a:latin typeface="Arial"/>
              </a:rPr>
              <a:t>Mantenimiento</a:t>
            </a:r>
            <a:endParaRPr b="0" lang="es-ES" sz="1600" spc="-1" strike="noStrike">
              <a:latin typeface="Arial"/>
            </a:endParaRPr>
          </a:p>
        </p:txBody>
      </p:sp>
      <p:sp>
        <p:nvSpPr>
          <p:cNvPr id="153" name="CustomShape 6"/>
          <p:cNvSpPr/>
          <p:nvPr/>
        </p:nvSpPr>
        <p:spPr>
          <a:xfrm>
            <a:off x="533520" y="3930480"/>
            <a:ext cx="2057040" cy="914040"/>
          </a:xfrm>
          <a:prstGeom prst="homePlate">
            <a:avLst>
              <a:gd name="adj" fmla="val 37323"/>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4f7dae"/>
                </a:solidFill>
                <a:latin typeface="Arial"/>
              </a:rPr>
              <a:t>Aprovisionamiento</a:t>
            </a:r>
            <a:endParaRPr b="0" lang="es-ES" sz="1600" spc="-1" strike="noStrike">
              <a:latin typeface="Arial"/>
            </a:endParaRPr>
          </a:p>
          <a:p>
            <a:pPr algn="ctr">
              <a:lnSpc>
                <a:spcPct val="100000"/>
              </a:lnSpc>
            </a:pPr>
            <a:r>
              <a:rPr b="1" lang="es-ES" sz="1600" spc="-1" strike="noStrike">
                <a:solidFill>
                  <a:srgbClr val="4f7dae"/>
                </a:solidFill>
                <a:latin typeface="Arial"/>
              </a:rPr>
              <a:t>Compras</a:t>
            </a:r>
            <a:endParaRPr b="0" lang="es-ES" sz="1600" spc="-1" strike="noStrike">
              <a:latin typeface="Arial"/>
            </a:endParaRPr>
          </a:p>
        </p:txBody>
      </p:sp>
      <p:sp>
        <p:nvSpPr>
          <p:cNvPr id="154" name="CustomShape 7"/>
          <p:cNvSpPr/>
          <p:nvPr/>
        </p:nvSpPr>
        <p:spPr>
          <a:xfrm>
            <a:off x="2362320" y="4952880"/>
            <a:ext cx="5105160" cy="380520"/>
          </a:xfrm>
          <a:prstGeom prst="chevron">
            <a:avLst>
              <a:gd name="adj" fmla="val 32507"/>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4f7dae"/>
                </a:solidFill>
                <a:latin typeface="Arial"/>
              </a:rPr>
              <a:t>Ejecución: trabajos de fabricación</a:t>
            </a:r>
            <a:endParaRPr b="0" lang="es-ES" sz="1600" spc="-1" strike="noStrike">
              <a:latin typeface="Arial"/>
            </a:endParaRPr>
          </a:p>
        </p:txBody>
      </p:sp>
      <p:sp>
        <p:nvSpPr>
          <p:cNvPr id="155" name="CustomShape 8"/>
          <p:cNvSpPr/>
          <p:nvPr/>
        </p:nvSpPr>
        <p:spPr>
          <a:xfrm>
            <a:off x="7201080" y="3962520"/>
            <a:ext cx="1599840" cy="914040"/>
          </a:xfrm>
          <a:prstGeom prst="chevron">
            <a:avLst>
              <a:gd name="adj" fmla="val 38541"/>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4f7dae"/>
                </a:solidFill>
                <a:latin typeface="Arial"/>
              </a:rPr>
              <a:t>        </a:t>
            </a:r>
            <a:r>
              <a:rPr b="1" lang="es-ES" sz="1600" spc="-1" strike="noStrike">
                <a:solidFill>
                  <a:srgbClr val="4f7dae"/>
                </a:solidFill>
                <a:latin typeface="Arial"/>
              </a:rPr>
              <a:t>Distribución</a:t>
            </a:r>
            <a:endParaRPr b="0" lang="es-ES" sz="1600" spc="-1" strike="noStrike">
              <a:latin typeface="Arial"/>
            </a:endParaRPr>
          </a:p>
        </p:txBody>
      </p:sp>
      <p:sp>
        <p:nvSpPr>
          <p:cNvPr id="156" name="CustomShape 9"/>
          <p:cNvSpPr/>
          <p:nvPr/>
        </p:nvSpPr>
        <p:spPr>
          <a:xfrm>
            <a:off x="2362320" y="3505320"/>
            <a:ext cx="4952520" cy="380520"/>
          </a:xfrm>
          <a:prstGeom prst="homePlate">
            <a:avLst>
              <a:gd name="adj" fmla="val 43935"/>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4f7dae"/>
                </a:solidFill>
                <a:latin typeface="Arial"/>
              </a:rPr>
              <a:t>MRP</a:t>
            </a:r>
            <a:endParaRPr b="0" lang="es-ES" sz="1600" spc="-1" strike="noStrike">
              <a:latin typeface="Arial"/>
            </a:endParaRPr>
          </a:p>
        </p:txBody>
      </p:sp>
      <p:sp>
        <p:nvSpPr>
          <p:cNvPr id="157" name="TextShape 10"/>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Principales actividades del área</a:t>
            </a:r>
            <a:endParaRPr b="0" lang="en-US" sz="2800" spc="-1" strike="noStrike">
              <a:solidFill>
                <a:srgbClr val="ffffff"/>
              </a:solidFill>
              <a:latin typeface="Arial"/>
            </a:endParaRPr>
          </a:p>
        </p:txBody>
      </p:sp>
      <p:sp>
        <p:nvSpPr>
          <p:cNvPr id="158" name="CustomShape 11"/>
          <p:cNvSpPr/>
          <p:nvPr/>
        </p:nvSpPr>
        <p:spPr>
          <a:xfrm rot="5400000">
            <a:off x="2082960" y="1771560"/>
            <a:ext cx="2006280" cy="1599840"/>
          </a:xfrm>
          <a:prstGeom prst="chevron">
            <a:avLst>
              <a:gd name="adj" fmla="val 12458"/>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wrap="none" lIns="90000" rIns="90000" tIns="45000" bIns="45000" anchor="ctr" vert="vert" rot="5400000">
            <a:noAutofit/>
          </a:bodyPr>
          <a:p>
            <a:pPr algn="ctr">
              <a:lnSpc>
                <a:spcPct val="100000"/>
              </a:lnSpc>
            </a:pPr>
            <a:r>
              <a:rPr b="1" lang="es-ES" sz="1600" spc="-1" strike="noStrike">
                <a:solidFill>
                  <a:srgbClr val="4f7dae"/>
                </a:solidFill>
                <a:latin typeface="Arial"/>
              </a:rPr>
              <a:t>Planificación</a:t>
            </a:r>
            <a:endParaRPr b="0" lang="es-ES" sz="1600" spc="-1" strike="noStrike">
              <a:latin typeface="Arial"/>
            </a:endParaRPr>
          </a:p>
          <a:p>
            <a:pPr algn="ctr">
              <a:lnSpc>
                <a:spcPct val="100000"/>
              </a:lnSpc>
            </a:pPr>
            <a:r>
              <a:rPr b="1" lang="es-ES" sz="1600" spc="-1" strike="noStrike">
                <a:solidFill>
                  <a:srgbClr val="4f7dae"/>
                </a:solidFill>
                <a:latin typeface="Arial"/>
              </a:rPr>
              <a:t>A MP</a:t>
            </a:r>
            <a:endParaRPr b="0" lang="es-ES" sz="1600" spc="-1" strike="noStrike">
              <a:latin typeface="Arial"/>
            </a:endParaRPr>
          </a:p>
        </p:txBody>
      </p:sp>
      <p:sp>
        <p:nvSpPr>
          <p:cNvPr id="159" name="CustomShape 12"/>
          <p:cNvSpPr/>
          <p:nvPr/>
        </p:nvSpPr>
        <p:spPr>
          <a:xfrm rot="5400000">
            <a:off x="2711880" y="361440"/>
            <a:ext cx="748800" cy="1599840"/>
          </a:xfrm>
          <a:prstGeom prst="homePlate">
            <a:avLst>
              <a:gd name="adj" fmla="val 31412"/>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wrap="none" lIns="90000" rIns="90000" tIns="45000" bIns="45000" anchor="ctr" vert="vert" rot="5400000">
            <a:noAutofit/>
          </a:bodyPr>
          <a:p>
            <a:pPr algn="ctr">
              <a:lnSpc>
                <a:spcPct val="100000"/>
              </a:lnSpc>
            </a:pPr>
            <a:r>
              <a:rPr b="1" lang="es-ES" sz="1600" spc="-1" strike="noStrike">
                <a:solidFill>
                  <a:srgbClr val="4f7dae"/>
                </a:solidFill>
                <a:latin typeface="Arial"/>
              </a:rPr>
              <a:t>Planificación</a:t>
            </a:r>
            <a:endParaRPr b="0" lang="es-ES" sz="1600" spc="-1" strike="noStrike">
              <a:latin typeface="Arial"/>
            </a:endParaRPr>
          </a:p>
          <a:p>
            <a:pPr algn="ctr">
              <a:lnSpc>
                <a:spcPct val="100000"/>
              </a:lnSpc>
            </a:pPr>
            <a:r>
              <a:rPr b="1" lang="es-ES" sz="1600" spc="-1" strike="noStrike">
                <a:solidFill>
                  <a:srgbClr val="4f7dae"/>
                </a:solidFill>
                <a:latin typeface="Arial"/>
              </a:rPr>
              <a:t>A LP</a:t>
            </a:r>
            <a:endParaRPr b="0" lang="es-ES" sz="1600" spc="-1" strike="noStrike">
              <a:latin typeface="Arial"/>
            </a:endParaRPr>
          </a:p>
        </p:txBody>
      </p:sp>
      <p:sp>
        <p:nvSpPr>
          <p:cNvPr id="160" name="CustomShape 13"/>
          <p:cNvSpPr/>
          <p:nvPr/>
        </p:nvSpPr>
        <p:spPr>
          <a:xfrm rot="5400000">
            <a:off x="3495960" y="1377720"/>
            <a:ext cx="2742840" cy="1599840"/>
          </a:xfrm>
          <a:prstGeom prst="homePlate">
            <a:avLst>
              <a:gd name="adj" fmla="val 16175"/>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wrap="none" lIns="90000" rIns="90000" tIns="45000" bIns="45000" anchor="ctr" vert="vert" rot="5400000">
            <a:noAutofit/>
          </a:bodyPr>
          <a:p>
            <a:pPr algn="ctr">
              <a:lnSpc>
                <a:spcPct val="100000"/>
              </a:lnSpc>
            </a:pPr>
            <a:r>
              <a:rPr b="1" lang="es-ES" sz="1600" spc="-1" strike="noStrike">
                <a:solidFill>
                  <a:srgbClr val="4f7dae"/>
                </a:solidFill>
                <a:latin typeface="Arial"/>
              </a:rPr>
              <a:t>Planificación</a:t>
            </a:r>
            <a:endParaRPr b="0" lang="es-ES" sz="1600" spc="-1" strike="noStrike">
              <a:latin typeface="Arial"/>
            </a:endParaRPr>
          </a:p>
          <a:p>
            <a:pPr algn="ctr">
              <a:lnSpc>
                <a:spcPct val="100000"/>
              </a:lnSpc>
            </a:pPr>
            <a:r>
              <a:rPr b="1" lang="es-ES" sz="1600" spc="-1" strike="noStrike">
                <a:solidFill>
                  <a:srgbClr val="4f7dae"/>
                </a:solidFill>
                <a:latin typeface="Arial"/>
              </a:rPr>
              <a:t>y control de</a:t>
            </a:r>
            <a:endParaRPr b="0" lang="es-ES" sz="1600" spc="-1" strike="noStrike">
              <a:latin typeface="Arial"/>
            </a:endParaRPr>
          </a:p>
          <a:p>
            <a:pPr algn="ctr">
              <a:lnSpc>
                <a:spcPct val="100000"/>
              </a:lnSpc>
            </a:pPr>
            <a:r>
              <a:rPr b="1" lang="es-ES" sz="1600" spc="-1" strike="noStrike">
                <a:solidFill>
                  <a:srgbClr val="4f7dae"/>
                </a:solidFill>
                <a:latin typeface="Arial"/>
              </a:rPr>
              <a:t>la capacidad</a:t>
            </a:r>
            <a:endParaRPr b="0" lang="es-ES" sz="1600" spc="-1" strike="noStrike">
              <a:latin typeface="Arial"/>
            </a:endParaRPr>
          </a:p>
        </p:txBody>
      </p:sp>
      <p:sp>
        <p:nvSpPr>
          <p:cNvPr id="161" name="CustomShape 14"/>
          <p:cNvSpPr/>
          <p:nvPr/>
        </p:nvSpPr>
        <p:spPr>
          <a:xfrm rot="5400000">
            <a:off x="6215400" y="784080"/>
            <a:ext cx="729720" cy="1599840"/>
          </a:xfrm>
          <a:prstGeom prst="homePlate">
            <a:avLst>
              <a:gd name="adj" fmla="val 31412"/>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wrap="none" lIns="90000" rIns="90000" tIns="45000" bIns="45000" anchor="ctr" vert="vert" rot="5400000">
            <a:noAutofit/>
          </a:bodyPr>
          <a:p>
            <a:pPr algn="ctr">
              <a:lnSpc>
                <a:spcPct val="100000"/>
              </a:lnSpc>
            </a:pPr>
            <a:r>
              <a:rPr b="1" lang="es-ES" sz="1600" spc="-1" strike="noStrike">
                <a:solidFill>
                  <a:srgbClr val="4f7dae"/>
                </a:solidFill>
                <a:latin typeface="Arial"/>
              </a:rPr>
              <a:t>Localización</a:t>
            </a:r>
            <a:endParaRPr b="0" lang="es-ES" sz="1600" spc="-1" strike="noStrike">
              <a:latin typeface="Arial"/>
            </a:endParaRPr>
          </a:p>
          <a:p>
            <a:pPr algn="ctr">
              <a:lnSpc>
                <a:spcPct val="100000"/>
              </a:lnSpc>
            </a:pPr>
            <a:r>
              <a:rPr b="1" lang="es-ES" sz="1600" spc="-1" strike="noStrike">
                <a:solidFill>
                  <a:srgbClr val="4f7dae"/>
                </a:solidFill>
                <a:latin typeface="Arial"/>
              </a:rPr>
              <a:t>y distribución</a:t>
            </a:r>
            <a:endParaRPr b="0" lang="es-ES" sz="1600" spc="-1" strike="noStrike">
              <a:latin typeface="Arial"/>
            </a:endParaRPr>
          </a:p>
        </p:txBody>
      </p:sp>
      <p:sp>
        <p:nvSpPr>
          <p:cNvPr id="162" name="CustomShape 15"/>
          <p:cNvSpPr/>
          <p:nvPr/>
        </p:nvSpPr>
        <p:spPr>
          <a:xfrm>
            <a:off x="2362320" y="3962520"/>
            <a:ext cx="5105160" cy="914040"/>
          </a:xfrm>
          <a:prstGeom prst="chevron">
            <a:avLst>
              <a:gd name="adj" fmla="val 38204"/>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4f7dae"/>
                </a:solidFill>
                <a:latin typeface="Arial"/>
              </a:rPr>
              <a:t>Gestión de Talleres</a:t>
            </a:r>
            <a:endParaRPr b="0" lang="es-ES" sz="1600" spc="-1" strike="noStrike">
              <a:latin typeface="Arial"/>
            </a:endParaRPr>
          </a:p>
          <a:p>
            <a:pPr algn="ctr">
              <a:lnSpc>
                <a:spcPct val="100000"/>
              </a:lnSpc>
            </a:pPr>
            <a:r>
              <a:rPr b="1" lang="es-ES" sz="1600" spc="-1" strike="noStrike">
                <a:solidFill>
                  <a:srgbClr val="4f7dae"/>
                </a:solidFill>
                <a:latin typeface="Arial"/>
              </a:rPr>
              <a:t>Programación</a:t>
            </a:r>
            <a:endParaRPr b="0" lang="es-ES" sz="1600" spc="-1" strike="noStrike">
              <a:latin typeface="Arial"/>
            </a:endParaRPr>
          </a:p>
          <a:p>
            <a:pPr algn="ctr">
              <a:lnSpc>
                <a:spcPct val="100000"/>
              </a:lnSpc>
            </a:pPr>
            <a:r>
              <a:rPr b="1" lang="es-ES" sz="1600" spc="-1" strike="noStrike">
                <a:solidFill>
                  <a:srgbClr val="4f7dae"/>
                </a:solidFill>
                <a:latin typeface="Arial"/>
              </a:rPr>
              <a:t>de operaciones</a:t>
            </a:r>
            <a:endParaRPr b="0" lang="es-ES" sz="1600" spc="-1" strike="noStrike">
              <a:latin typeface="Arial"/>
            </a:endParaRPr>
          </a:p>
        </p:txBody>
      </p:sp>
      <p:sp>
        <p:nvSpPr>
          <p:cNvPr id="163" name="CustomShape 16"/>
          <p:cNvSpPr/>
          <p:nvPr/>
        </p:nvSpPr>
        <p:spPr>
          <a:xfrm rot="5400000">
            <a:off x="2553120" y="3359160"/>
            <a:ext cx="1066320" cy="1599840"/>
          </a:xfrm>
          <a:prstGeom prst="chevron">
            <a:avLst>
              <a:gd name="adj" fmla="val 20287"/>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wrap="none" lIns="90000" rIns="90000" tIns="45000" bIns="45000" anchor="ctr" vert="vert" rot="5400000">
            <a:noAutofit/>
          </a:bodyPr>
          <a:p>
            <a:pPr algn="ctr">
              <a:lnSpc>
                <a:spcPct val="100000"/>
              </a:lnSpc>
            </a:pPr>
            <a:r>
              <a:rPr b="1" lang="es-ES" sz="1600" spc="-1" strike="noStrike">
                <a:solidFill>
                  <a:srgbClr val="4f7dae"/>
                </a:solidFill>
                <a:latin typeface="Arial"/>
              </a:rPr>
              <a:t>Programación</a:t>
            </a:r>
            <a:endParaRPr b="0" lang="es-ES" sz="1600" spc="-1" strike="noStrike">
              <a:latin typeface="Arial"/>
            </a:endParaRPr>
          </a:p>
          <a:p>
            <a:pPr algn="ctr">
              <a:lnSpc>
                <a:spcPct val="100000"/>
              </a:lnSpc>
            </a:pPr>
            <a:r>
              <a:rPr b="1" lang="es-ES" sz="1600" spc="-1" strike="noStrike">
                <a:solidFill>
                  <a:srgbClr val="4f7dae"/>
                </a:solidFill>
                <a:latin typeface="Arial"/>
              </a:rPr>
              <a:t>A CP</a:t>
            </a:r>
            <a:endParaRPr b="0" lang="es-ES" sz="1600" spc="-1" strike="noStrike">
              <a:latin typeface="Arial"/>
            </a:endParaRPr>
          </a:p>
        </p:txBody>
      </p:sp>
      <p:sp>
        <p:nvSpPr>
          <p:cNvPr id="164" name="CustomShape 17"/>
          <p:cNvSpPr/>
          <p:nvPr/>
        </p:nvSpPr>
        <p:spPr>
          <a:xfrm>
            <a:off x="7238880" y="3505320"/>
            <a:ext cx="1599840" cy="380520"/>
          </a:xfrm>
          <a:prstGeom prst="chevron">
            <a:avLst>
              <a:gd name="adj" fmla="val 50206"/>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85000"/>
              </a:lnSpc>
            </a:pPr>
            <a:r>
              <a:rPr b="1" lang="es-ES" sz="1600" spc="-1" strike="noStrike">
                <a:solidFill>
                  <a:srgbClr val="4f7dae"/>
                </a:solidFill>
                <a:latin typeface="Arial"/>
              </a:rPr>
              <a:t>Gestión de</a:t>
            </a:r>
            <a:endParaRPr b="0" lang="es-ES" sz="1600" spc="-1" strike="noStrike">
              <a:latin typeface="Arial"/>
            </a:endParaRPr>
          </a:p>
          <a:p>
            <a:pPr algn="ctr">
              <a:lnSpc>
                <a:spcPct val="85000"/>
              </a:lnSpc>
            </a:pPr>
            <a:r>
              <a:rPr b="1" lang="es-ES" sz="1600" spc="-1" strike="noStrike">
                <a:solidFill>
                  <a:srgbClr val="4f7dae"/>
                </a:solidFill>
                <a:latin typeface="Arial"/>
              </a:rPr>
              <a:t>inventarios</a:t>
            </a:r>
            <a:endParaRPr b="0" lang="es-ES" sz="1600" spc="-1" strike="noStrike">
              <a:latin typeface="Arial"/>
            </a:endParaRPr>
          </a:p>
        </p:txBody>
      </p:sp>
      <p:sp>
        <p:nvSpPr>
          <p:cNvPr id="165" name="CustomShape 18"/>
          <p:cNvSpPr/>
          <p:nvPr/>
        </p:nvSpPr>
        <p:spPr>
          <a:xfrm rot="5400000">
            <a:off x="7851960" y="892080"/>
            <a:ext cx="729720" cy="1383840"/>
          </a:xfrm>
          <a:prstGeom prst="homePlate">
            <a:avLst>
              <a:gd name="adj" fmla="val 31412"/>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wrap="none" lIns="90000" rIns="90000" tIns="45000" bIns="45000" anchor="ctr" vert="vert" rot="5400000">
            <a:noAutofit/>
          </a:bodyPr>
          <a:p>
            <a:pPr algn="ctr">
              <a:lnSpc>
                <a:spcPct val="100000"/>
              </a:lnSpc>
            </a:pPr>
            <a:r>
              <a:rPr b="1" lang="es-ES" sz="1600" spc="-1" strike="noStrike">
                <a:solidFill>
                  <a:srgbClr val="4f7dae"/>
                </a:solidFill>
                <a:latin typeface="Arial"/>
              </a:rPr>
              <a:t>Calidad</a:t>
            </a:r>
            <a:endParaRPr b="0" lang="es-ES" sz="1600" spc="-1" strike="noStrike">
              <a:latin typeface="Arial"/>
            </a:endParaRPr>
          </a:p>
          <a:p>
            <a:pPr algn="ctr">
              <a:lnSpc>
                <a:spcPct val="100000"/>
              </a:lnSpc>
            </a:pPr>
            <a:r>
              <a:rPr b="1" lang="es-ES" sz="1600" spc="-1" strike="noStrike">
                <a:solidFill>
                  <a:srgbClr val="4f7dae"/>
                </a:solidFill>
                <a:latin typeface="Arial"/>
              </a:rPr>
              <a:t>total</a:t>
            </a: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Planificación de la Producción: Niveles</a:t>
            </a:r>
            <a:endParaRPr b="0" lang="en-US" sz="2800" spc="-1" strike="noStrike">
              <a:solidFill>
                <a:srgbClr val="ffffff"/>
              </a:solidFill>
              <a:latin typeface="Arial"/>
            </a:endParaRPr>
          </a:p>
        </p:txBody>
      </p:sp>
      <p:sp>
        <p:nvSpPr>
          <p:cNvPr id="167" name="CustomShape 2"/>
          <p:cNvSpPr/>
          <p:nvPr/>
        </p:nvSpPr>
        <p:spPr>
          <a:xfrm>
            <a:off x="152280" y="1041480"/>
            <a:ext cx="4647960" cy="71100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sp>
      <p:sp>
        <p:nvSpPr>
          <p:cNvPr id="168" name="CustomShape 3"/>
          <p:cNvSpPr/>
          <p:nvPr/>
        </p:nvSpPr>
        <p:spPr>
          <a:xfrm>
            <a:off x="152280" y="762120"/>
            <a:ext cx="4647960" cy="228240"/>
          </a:xfrm>
          <a:prstGeom prst="rect">
            <a:avLst/>
          </a:prstGeom>
          <a:solidFill>
            <a:srgbClr val="cc66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ffffff"/>
                </a:solidFill>
                <a:latin typeface="Arial"/>
              </a:rPr>
              <a:t>Planificación estratégica: Largo Plazo</a:t>
            </a:r>
            <a:endParaRPr b="0" lang="es-ES" sz="1600" spc="-1" strike="noStrike">
              <a:latin typeface="Arial"/>
            </a:endParaRPr>
          </a:p>
        </p:txBody>
      </p:sp>
      <p:sp>
        <p:nvSpPr>
          <p:cNvPr id="169" name="CustomShape 4"/>
          <p:cNvSpPr/>
          <p:nvPr/>
        </p:nvSpPr>
        <p:spPr>
          <a:xfrm>
            <a:off x="266760" y="1143000"/>
            <a:ext cx="1371240" cy="50760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ffffff"/>
                </a:solidFill>
                <a:latin typeface="Arial"/>
              </a:rPr>
              <a:t>Plan</a:t>
            </a:r>
            <a:endParaRPr b="0" lang="es-ES" sz="1600" spc="-1" strike="noStrike">
              <a:latin typeface="Arial"/>
            </a:endParaRPr>
          </a:p>
          <a:p>
            <a:pPr algn="ctr">
              <a:lnSpc>
                <a:spcPct val="100000"/>
              </a:lnSpc>
            </a:pPr>
            <a:r>
              <a:rPr b="0" lang="es-ES" sz="1600" spc="-1" strike="noStrike">
                <a:solidFill>
                  <a:srgbClr val="ffffff"/>
                </a:solidFill>
                <a:latin typeface="Arial"/>
              </a:rPr>
              <a:t>financiero</a:t>
            </a:r>
            <a:endParaRPr b="0" lang="es-ES" sz="1600" spc="-1" strike="noStrike">
              <a:latin typeface="Arial"/>
            </a:endParaRPr>
          </a:p>
        </p:txBody>
      </p:sp>
      <p:sp>
        <p:nvSpPr>
          <p:cNvPr id="170" name="CustomShape 5"/>
          <p:cNvSpPr/>
          <p:nvPr/>
        </p:nvSpPr>
        <p:spPr>
          <a:xfrm>
            <a:off x="3314880" y="1143000"/>
            <a:ext cx="1371240" cy="50760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ffffff"/>
                </a:solidFill>
                <a:latin typeface="Arial"/>
              </a:rPr>
              <a:t>Plan</a:t>
            </a:r>
            <a:endParaRPr b="0" lang="es-ES" sz="1600" spc="-1" strike="noStrike">
              <a:latin typeface="Arial"/>
            </a:endParaRPr>
          </a:p>
          <a:p>
            <a:pPr algn="ctr">
              <a:lnSpc>
                <a:spcPct val="100000"/>
              </a:lnSpc>
            </a:pPr>
            <a:r>
              <a:rPr b="0" lang="es-ES" sz="1600" spc="-1" strike="noStrike">
                <a:solidFill>
                  <a:srgbClr val="ffffff"/>
                </a:solidFill>
                <a:latin typeface="Arial"/>
              </a:rPr>
              <a:t>comercial</a:t>
            </a:r>
            <a:endParaRPr b="0" lang="es-ES" sz="1600" spc="-1" strike="noStrike">
              <a:latin typeface="Arial"/>
            </a:endParaRPr>
          </a:p>
        </p:txBody>
      </p:sp>
      <p:sp>
        <p:nvSpPr>
          <p:cNvPr id="171" name="CustomShape 6"/>
          <p:cNvSpPr/>
          <p:nvPr/>
        </p:nvSpPr>
        <p:spPr>
          <a:xfrm>
            <a:off x="1790640" y="1143000"/>
            <a:ext cx="1371240" cy="50760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ffffff"/>
                </a:solidFill>
                <a:latin typeface="Arial"/>
              </a:rPr>
              <a:t>Plan</a:t>
            </a:r>
            <a:endParaRPr b="0" lang="es-ES" sz="1600" spc="-1" strike="noStrike">
              <a:latin typeface="Arial"/>
            </a:endParaRPr>
          </a:p>
          <a:p>
            <a:pPr algn="ctr">
              <a:lnSpc>
                <a:spcPct val="100000"/>
              </a:lnSpc>
            </a:pPr>
            <a:r>
              <a:rPr b="0" lang="es-ES" sz="1600" spc="-1" strike="noStrike">
                <a:solidFill>
                  <a:srgbClr val="ffffff"/>
                </a:solidFill>
                <a:latin typeface="Arial"/>
              </a:rPr>
              <a:t>Producción</a:t>
            </a:r>
            <a:endParaRPr b="0" lang="es-ES" sz="1600" spc="-1" strike="noStrike">
              <a:latin typeface="Arial"/>
            </a:endParaRPr>
          </a:p>
        </p:txBody>
      </p:sp>
      <p:sp>
        <p:nvSpPr>
          <p:cNvPr id="172" name="CustomShape 7"/>
          <p:cNvSpPr/>
          <p:nvPr/>
        </p:nvSpPr>
        <p:spPr>
          <a:xfrm>
            <a:off x="4952880" y="762120"/>
            <a:ext cx="4012920" cy="167616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lIns="90000" rIns="90000" tIns="45000" bIns="45000">
            <a:noAutofit/>
          </a:bodyPr>
          <a:p>
            <a:pPr marL="189000" indent="-188640">
              <a:lnSpc>
                <a:spcPct val="90000"/>
              </a:lnSpc>
              <a:spcBef>
                <a:spcPts val="241"/>
              </a:spcBef>
              <a:buClr>
                <a:srgbClr val="ff9900"/>
              </a:buClr>
              <a:buFont typeface="Wingdings" charset="2"/>
              <a:buChar char=""/>
            </a:pPr>
            <a:r>
              <a:rPr b="0" lang="es-ES" sz="1200" spc="-1" strike="noStrike">
                <a:solidFill>
                  <a:srgbClr val="4f7dae"/>
                </a:solidFill>
                <a:latin typeface="Arial"/>
              </a:rPr>
              <a:t>La estrategia define el plan comercial: qué productos, mercados, cuotas, volúmenes</a:t>
            </a:r>
            <a:endParaRPr b="0" lang="es-ES" sz="1200" spc="-1" strike="noStrike">
              <a:latin typeface="Arial"/>
            </a:endParaRPr>
          </a:p>
          <a:p>
            <a:pPr marL="189000" indent="-188640">
              <a:lnSpc>
                <a:spcPct val="90000"/>
              </a:lnSpc>
              <a:spcBef>
                <a:spcPts val="241"/>
              </a:spcBef>
              <a:buClr>
                <a:srgbClr val="ff9900"/>
              </a:buClr>
              <a:buFont typeface="Wingdings" charset="2"/>
              <a:buChar char=""/>
            </a:pPr>
            <a:r>
              <a:rPr b="0" lang="es-ES" sz="1200" spc="-1" strike="noStrike">
                <a:solidFill>
                  <a:srgbClr val="4f7dae"/>
                </a:solidFill>
                <a:latin typeface="Arial"/>
              </a:rPr>
              <a:t>La “fabrica” se ha de dimensionar para hacer posible dichos objetivos.</a:t>
            </a:r>
            <a:endParaRPr b="0" lang="es-ES" sz="1200" spc="-1" strike="noStrike">
              <a:latin typeface="Arial"/>
            </a:endParaRPr>
          </a:p>
          <a:p>
            <a:pPr marL="189000" indent="-188640">
              <a:lnSpc>
                <a:spcPct val="90000"/>
              </a:lnSpc>
              <a:spcBef>
                <a:spcPts val="241"/>
              </a:spcBef>
              <a:buClr>
                <a:srgbClr val="ff9900"/>
              </a:buClr>
              <a:buFont typeface="Wingdings" charset="2"/>
              <a:buChar char=""/>
            </a:pPr>
            <a:r>
              <a:rPr b="0" lang="es-ES" sz="1200" spc="-1" strike="noStrike">
                <a:solidFill>
                  <a:srgbClr val="4f7dae"/>
                </a:solidFill>
                <a:latin typeface="Arial"/>
              </a:rPr>
              <a:t>Es una decisión de inversión que impone unas necesidades de financiación a LP. A su vez, las posibilidades financieras imponen restricciones</a:t>
            </a:r>
            <a:endParaRPr b="0" lang="es-ES" sz="1200" spc="-1" strike="noStrike">
              <a:latin typeface="Arial"/>
            </a:endParaRPr>
          </a:p>
          <a:p>
            <a:pPr marL="189000" indent="-188640">
              <a:lnSpc>
                <a:spcPct val="90000"/>
              </a:lnSpc>
              <a:spcBef>
                <a:spcPts val="241"/>
              </a:spcBef>
              <a:buClr>
                <a:srgbClr val="ff9900"/>
              </a:buClr>
              <a:buFont typeface="Wingdings" charset="2"/>
              <a:buChar char=""/>
            </a:pPr>
            <a:r>
              <a:rPr b="0" lang="es-ES" sz="1200" spc="-1" strike="noStrike">
                <a:solidFill>
                  <a:srgbClr val="4f7dae"/>
                </a:solidFill>
                <a:latin typeface="Arial"/>
              </a:rPr>
              <a:t>Determina en gran medida la </a:t>
            </a:r>
            <a:r>
              <a:rPr b="0" lang="es-ES" sz="1200" spc="-1" strike="noStrike">
                <a:solidFill>
                  <a:srgbClr val="993300"/>
                </a:solidFill>
                <a:latin typeface="Arial"/>
              </a:rPr>
              <a:t>CAPACIDAD</a:t>
            </a:r>
            <a:endParaRPr b="0" lang="es-ES" sz="1200" spc="-1" strike="noStrike">
              <a:latin typeface="Arial"/>
            </a:endParaRPr>
          </a:p>
          <a:p>
            <a:pPr marL="189000" indent="-188640">
              <a:lnSpc>
                <a:spcPct val="90000"/>
              </a:lnSpc>
              <a:spcBef>
                <a:spcPts val="241"/>
              </a:spcBef>
              <a:tabLst>
                <a:tab algn="l" pos="0"/>
              </a:tabLst>
            </a:pPr>
            <a:endParaRPr b="0" lang="es-ES" sz="1200" spc="-1" strike="noStrike">
              <a:latin typeface="Arial"/>
            </a:endParaRPr>
          </a:p>
        </p:txBody>
      </p:sp>
      <p:sp>
        <p:nvSpPr>
          <p:cNvPr id="173" name="CustomShape 8"/>
          <p:cNvSpPr/>
          <p:nvPr/>
        </p:nvSpPr>
        <p:spPr>
          <a:xfrm>
            <a:off x="152280" y="2870280"/>
            <a:ext cx="4647960" cy="121896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sp>
      <p:sp>
        <p:nvSpPr>
          <p:cNvPr id="174" name="CustomShape 9"/>
          <p:cNvSpPr/>
          <p:nvPr/>
        </p:nvSpPr>
        <p:spPr>
          <a:xfrm>
            <a:off x="304920" y="3022560"/>
            <a:ext cx="4343040" cy="304560"/>
          </a:xfrm>
          <a:prstGeom prst="rect">
            <a:avLst/>
          </a:prstGeom>
          <a:solidFill>
            <a:srgbClr val="000099"/>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ffffff"/>
                </a:solidFill>
                <a:latin typeface="Arial"/>
              </a:rPr>
              <a:t>Plan Agregado de Producción (18 meses)</a:t>
            </a:r>
            <a:endParaRPr b="0" lang="es-ES" sz="1600" spc="-1" strike="noStrike">
              <a:latin typeface="Arial"/>
            </a:endParaRPr>
          </a:p>
        </p:txBody>
      </p:sp>
      <p:sp>
        <p:nvSpPr>
          <p:cNvPr id="175" name="CustomShape 10"/>
          <p:cNvSpPr/>
          <p:nvPr/>
        </p:nvSpPr>
        <p:spPr>
          <a:xfrm>
            <a:off x="304920" y="3632040"/>
            <a:ext cx="4343040" cy="304560"/>
          </a:xfrm>
          <a:prstGeom prst="rect">
            <a:avLst/>
          </a:prstGeom>
          <a:solidFill>
            <a:srgbClr val="000099"/>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ffffff"/>
                </a:solidFill>
                <a:latin typeface="Arial"/>
              </a:rPr>
              <a:t>Plan Maestro de Producción (3 - 12 meses)</a:t>
            </a:r>
            <a:endParaRPr b="0" lang="es-ES" sz="1600" spc="-1" strike="noStrike">
              <a:latin typeface="Arial"/>
            </a:endParaRPr>
          </a:p>
        </p:txBody>
      </p:sp>
      <p:sp>
        <p:nvSpPr>
          <p:cNvPr id="176" name="CustomShape 11"/>
          <p:cNvSpPr/>
          <p:nvPr/>
        </p:nvSpPr>
        <p:spPr>
          <a:xfrm>
            <a:off x="152280" y="5029200"/>
            <a:ext cx="4647960" cy="121896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sp>
      <p:sp>
        <p:nvSpPr>
          <p:cNvPr id="177" name="CustomShape 12"/>
          <p:cNvSpPr/>
          <p:nvPr/>
        </p:nvSpPr>
        <p:spPr>
          <a:xfrm>
            <a:off x="304920" y="5181480"/>
            <a:ext cx="4343040" cy="304560"/>
          </a:xfrm>
          <a:prstGeom prst="rect">
            <a:avLst/>
          </a:prstGeom>
          <a:solidFill>
            <a:srgbClr val="ffff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000000"/>
                </a:solidFill>
                <a:latin typeface="Arial"/>
              </a:rPr>
              <a:t>Planificación de materiales (semanas - meses)</a:t>
            </a:r>
            <a:endParaRPr b="0" lang="es-ES" sz="1600" spc="-1" strike="noStrike">
              <a:latin typeface="Arial"/>
            </a:endParaRPr>
          </a:p>
        </p:txBody>
      </p:sp>
      <p:sp>
        <p:nvSpPr>
          <p:cNvPr id="178" name="CustomShape 13"/>
          <p:cNvSpPr/>
          <p:nvPr/>
        </p:nvSpPr>
        <p:spPr>
          <a:xfrm>
            <a:off x="304920" y="5715000"/>
            <a:ext cx="4343040" cy="456840"/>
          </a:xfrm>
          <a:prstGeom prst="rect">
            <a:avLst/>
          </a:prstGeom>
          <a:solidFill>
            <a:srgbClr val="ffff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000000"/>
                </a:solidFill>
                <a:latin typeface="Arial"/>
              </a:rPr>
              <a:t>Gestión de talleres y programación de operaciones (horas - semana)</a:t>
            </a:r>
            <a:endParaRPr b="0" lang="es-ES" sz="1600" spc="-1" strike="noStrike">
              <a:latin typeface="Arial"/>
            </a:endParaRPr>
          </a:p>
        </p:txBody>
      </p:sp>
      <p:sp>
        <p:nvSpPr>
          <p:cNvPr id="179" name="CustomShape 14"/>
          <p:cNvSpPr/>
          <p:nvPr/>
        </p:nvSpPr>
        <p:spPr>
          <a:xfrm>
            <a:off x="4952880" y="2590920"/>
            <a:ext cx="4012920" cy="201744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lIns="90000" rIns="90000" tIns="45000" bIns="45000">
            <a:noAutofit/>
          </a:bodyPr>
          <a:p>
            <a:pPr marL="189000" indent="-188640">
              <a:lnSpc>
                <a:spcPct val="90000"/>
              </a:lnSpc>
              <a:spcBef>
                <a:spcPts val="241"/>
              </a:spcBef>
              <a:buClr>
                <a:srgbClr val="ff9900"/>
              </a:buClr>
              <a:buFont typeface="Wingdings" charset="2"/>
              <a:buChar char=""/>
            </a:pPr>
            <a:r>
              <a:rPr b="0" lang="es-ES" sz="1200" spc="-1" strike="noStrike">
                <a:solidFill>
                  <a:srgbClr val="993300"/>
                </a:solidFill>
                <a:latin typeface="Arial"/>
              </a:rPr>
              <a:t>PAP</a:t>
            </a:r>
            <a:r>
              <a:rPr b="0" lang="es-ES" sz="1200" spc="-1" strike="noStrike">
                <a:solidFill>
                  <a:srgbClr val="4f7dae"/>
                </a:solidFill>
                <a:latin typeface="Arial"/>
              </a:rPr>
              <a:t>: detalla por familias de productos y meses</a:t>
            </a:r>
            <a:endParaRPr b="0" lang="es-ES" sz="1200" spc="-1" strike="noStrike">
              <a:latin typeface="Arial"/>
            </a:endParaRPr>
          </a:p>
          <a:p>
            <a:pPr marL="189000" indent="-188640">
              <a:lnSpc>
                <a:spcPct val="90000"/>
              </a:lnSpc>
              <a:spcBef>
                <a:spcPts val="241"/>
              </a:spcBef>
              <a:buClr>
                <a:srgbClr val="ff9900"/>
              </a:buClr>
              <a:buFont typeface="Wingdings" charset="2"/>
              <a:buChar char=""/>
            </a:pPr>
            <a:r>
              <a:rPr b="0" lang="es-ES" sz="1200" spc="-1" strike="noStrike">
                <a:solidFill>
                  <a:srgbClr val="4f7dae"/>
                </a:solidFill>
                <a:latin typeface="Arial"/>
              </a:rPr>
              <a:t>Calcular recursos necesarios para tomar acciones de ajuste de capacidad, p.ej. negociar flexibilidad y horas extras con los sindicatos</a:t>
            </a:r>
            <a:endParaRPr b="0" lang="es-ES" sz="1200" spc="-1" strike="noStrike">
              <a:latin typeface="Arial"/>
            </a:endParaRPr>
          </a:p>
          <a:p>
            <a:pPr marL="189000" indent="-188640">
              <a:lnSpc>
                <a:spcPct val="90000"/>
              </a:lnSpc>
              <a:spcBef>
                <a:spcPts val="241"/>
              </a:spcBef>
              <a:buClr>
                <a:srgbClr val="ff9900"/>
              </a:buClr>
              <a:buFont typeface="Wingdings" charset="2"/>
              <a:buChar char=""/>
            </a:pPr>
            <a:r>
              <a:rPr b="0" lang="es-ES" sz="1200" spc="-1" strike="noStrike">
                <a:solidFill>
                  <a:srgbClr val="4f7dae"/>
                </a:solidFill>
                <a:latin typeface="Arial"/>
              </a:rPr>
              <a:t>Utiliza previsiones de venta a MP (P. marketing)</a:t>
            </a:r>
            <a:endParaRPr b="0" lang="es-ES" sz="1200" spc="-1" strike="noStrike">
              <a:latin typeface="Arial"/>
            </a:endParaRPr>
          </a:p>
          <a:p>
            <a:pPr marL="189000" indent="-188640">
              <a:lnSpc>
                <a:spcPct val="90000"/>
              </a:lnSpc>
              <a:spcBef>
                <a:spcPts val="241"/>
              </a:spcBef>
              <a:buClr>
                <a:srgbClr val="ff9900"/>
              </a:buClr>
              <a:buFont typeface="Wingdings" charset="2"/>
              <a:buChar char=""/>
            </a:pPr>
            <a:r>
              <a:rPr b="0" lang="es-ES" sz="1200" spc="-1" strike="noStrike">
                <a:solidFill>
                  <a:srgbClr val="993300"/>
                </a:solidFill>
                <a:latin typeface="Arial"/>
              </a:rPr>
              <a:t>PMP</a:t>
            </a:r>
            <a:r>
              <a:rPr b="0" lang="es-ES" sz="1200" spc="-1" strike="noStrike">
                <a:solidFill>
                  <a:srgbClr val="4f7dae"/>
                </a:solidFill>
                <a:latin typeface="Arial"/>
              </a:rPr>
              <a:t>: detalla a más corto plazo por productos concretos y por semanas incluso</a:t>
            </a:r>
            <a:endParaRPr b="0" lang="es-ES" sz="1200" spc="-1" strike="noStrike">
              <a:latin typeface="Arial"/>
            </a:endParaRPr>
          </a:p>
          <a:p>
            <a:pPr marL="189000" indent="-188640">
              <a:lnSpc>
                <a:spcPct val="90000"/>
              </a:lnSpc>
              <a:spcBef>
                <a:spcPts val="241"/>
              </a:spcBef>
              <a:buClr>
                <a:srgbClr val="ff9900"/>
              </a:buClr>
              <a:buFont typeface="Wingdings" charset="2"/>
              <a:buChar char=""/>
            </a:pPr>
            <a:r>
              <a:rPr b="0" lang="es-ES" sz="1200" spc="-1" strike="noStrike">
                <a:solidFill>
                  <a:srgbClr val="4f7dae"/>
                </a:solidFill>
                <a:latin typeface="Arial"/>
              </a:rPr>
              <a:t>Utiliza previsiones de venta a más CP y pedidos, verifica capacidad suficiente, para ajustar y tomar medidas para la disponibilidad</a:t>
            </a:r>
            <a:endParaRPr b="0" lang="es-ES" sz="1200" spc="-1" strike="noStrike">
              <a:latin typeface="Arial"/>
            </a:endParaRPr>
          </a:p>
          <a:p>
            <a:pPr marL="189000" indent="-188640">
              <a:lnSpc>
                <a:spcPct val="90000"/>
              </a:lnSpc>
              <a:spcBef>
                <a:spcPts val="241"/>
              </a:spcBef>
              <a:tabLst>
                <a:tab algn="l" pos="0"/>
              </a:tabLst>
            </a:pPr>
            <a:endParaRPr b="0" lang="es-ES" sz="1200" spc="-1" strike="noStrike">
              <a:latin typeface="Arial"/>
            </a:endParaRPr>
          </a:p>
        </p:txBody>
      </p:sp>
      <p:sp>
        <p:nvSpPr>
          <p:cNvPr id="180" name="CustomShape 15"/>
          <p:cNvSpPr/>
          <p:nvPr/>
        </p:nvSpPr>
        <p:spPr>
          <a:xfrm rot="5400000">
            <a:off x="1790640" y="2336400"/>
            <a:ext cx="1371240" cy="36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sp>
        <p:nvSpPr>
          <p:cNvPr id="181" name="CustomShape 16"/>
          <p:cNvSpPr/>
          <p:nvPr/>
        </p:nvSpPr>
        <p:spPr>
          <a:xfrm>
            <a:off x="152280" y="2590920"/>
            <a:ext cx="4647960" cy="228240"/>
          </a:xfrm>
          <a:prstGeom prst="rect">
            <a:avLst/>
          </a:prstGeom>
          <a:solidFill>
            <a:srgbClr val="cc66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ffffff"/>
                </a:solidFill>
                <a:latin typeface="Arial"/>
              </a:rPr>
              <a:t>Planificación táctica: Medio Plazo</a:t>
            </a:r>
            <a:endParaRPr b="0" lang="es-ES" sz="1600" spc="-1" strike="noStrike">
              <a:latin typeface="Arial"/>
            </a:endParaRPr>
          </a:p>
        </p:txBody>
      </p:sp>
      <p:sp>
        <p:nvSpPr>
          <p:cNvPr id="182" name="CustomShape 17"/>
          <p:cNvSpPr/>
          <p:nvPr/>
        </p:nvSpPr>
        <p:spPr>
          <a:xfrm rot="5400000">
            <a:off x="2323800" y="3479400"/>
            <a:ext cx="304560" cy="36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sp>
        <p:nvSpPr>
          <p:cNvPr id="183" name="CustomShape 18"/>
          <p:cNvSpPr/>
          <p:nvPr/>
        </p:nvSpPr>
        <p:spPr>
          <a:xfrm rot="5400000">
            <a:off x="1854000" y="4558680"/>
            <a:ext cx="1244160" cy="36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sp>
        <p:nvSpPr>
          <p:cNvPr id="184" name="CustomShape 19"/>
          <p:cNvSpPr/>
          <p:nvPr/>
        </p:nvSpPr>
        <p:spPr>
          <a:xfrm>
            <a:off x="152280" y="4724280"/>
            <a:ext cx="4647960" cy="229680"/>
          </a:xfrm>
          <a:prstGeom prst="rect">
            <a:avLst/>
          </a:prstGeom>
          <a:solidFill>
            <a:srgbClr val="cc66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ffffff"/>
                </a:solidFill>
                <a:latin typeface="Arial"/>
              </a:rPr>
              <a:t>Planificación operativa: Corto Plazo</a:t>
            </a:r>
            <a:endParaRPr b="0" lang="es-ES" sz="1600" spc="-1" strike="noStrike">
              <a:latin typeface="Arial"/>
            </a:endParaRPr>
          </a:p>
        </p:txBody>
      </p:sp>
      <p:sp>
        <p:nvSpPr>
          <p:cNvPr id="185" name="CustomShape 20"/>
          <p:cNvSpPr/>
          <p:nvPr/>
        </p:nvSpPr>
        <p:spPr>
          <a:xfrm>
            <a:off x="4952880" y="4724280"/>
            <a:ext cx="4012920" cy="185076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lIns="90000" rIns="90000" tIns="45000" bIns="45000">
            <a:noAutofit/>
          </a:bodyPr>
          <a:p>
            <a:pPr marL="189000" indent="-188640">
              <a:lnSpc>
                <a:spcPct val="90000"/>
              </a:lnSpc>
              <a:spcBef>
                <a:spcPts val="241"/>
              </a:spcBef>
              <a:buClr>
                <a:srgbClr val="ff9900"/>
              </a:buClr>
              <a:buFont typeface="Wingdings" charset="2"/>
              <a:buChar char=""/>
            </a:pPr>
            <a:r>
              <a:rPr b="0" lang="es-ES" sz="1200" spc="-1" strike="noStrike">
                <a:solidFill>
                  <a:srgbClr val="993300"/>
                </a:solidFill>
                <a:latin typeface="Arial"/>
              </a:rPr>
              <a:t>PM</a:t>
            </a:r>
            <a:r>
              <a:rPr b="0" lang="es-ES" sz="1200" spc="-1" strike="noStrike">
                <a:solidFill>
                  <a:srgbClr val="4f7dae"/>
                </a:solidFill>
                <a:latin typeface="Arial"/>
              </a:rPr>
              <a:t>: detalla a nivel de piezas, materiales</a:t>
            </a:r>
            <a:endParaRPr b="0" lang="es-ES" sz="1200" spc="-1" strike="noStrike">
              <a:latin typeface="Arial"/>
            </a:endParaRPr>
          </a:p>
          <a:p>
            <a:pPr marL="189000" indent="-188640">
              <a:lnSpc>
                <a:spcPct val="90000"/>
              </a:lnSpc>
              <a:spcBef>
                <a:spcPts val="241"/>
              </a:spcBef>
              <a:buClr>
                <a:srgbClr val="ff9900"/>
              </a:buClr>
              <a:buFont typeface="Wingdings" charset="2"/>
              <a:buChar char=""/>
            </a:pPr>
            <a:r>
              <a:rPr b="0" lang="es-ES" sz="1200" spc="-1" strike="noStrike">
                <a:solidFill>
                  <a:srgbClr val="4f7dae"/>
                </a:solidFill>
                <a:latin typeface="Arial"/>
              </a:rPr>
              <a:t>Requerimientos de capacidad detallados por recursos y centros de trabajo (talleres). Decisiones de ajuste a corto plazo</a:t>
            </a:r>
            <a:endParaRPr b="0" lang="es-ES" sz="1200" spc="-1" strike="noStrike">
              <a:latin typeface="Arial"/>
            </a:endParaRPr>
          </a:p>
          <a:p>
            <a:pPr marL="189000" indent="-188640">
              <a:lnSpc>
                <a:spcPct val="90000"/>
              </a:lnSpc>
              <a:spcBef>
                <a:spcPts val="241"/>
              </a:spcBef>
              <a:buClr>
                <a:srgbClr val="ff9900"/>
              </a:buClr>
              <a:buFont typeface="Wingdings" charset="2"/>
              <a:buChar char=""/>
            </a:pPr>
            <a:r>
              <a:rPr b="0" lang="es-ES" sz="1200" spc="-1" strike="noStrike">
                <a:solidFill>
                  <a:srgbClr val="4f7dae"/>
                </a:solidFill>
                <a:latin typeface="Arial"/>
              </a:rPr>
              <a:t>Replanificación frecuente (concreción, pedidos)</a:t>
            </a:r>
            <a:endParaRPr b="0" lang="es-ES" sz="1200" spc="-1" strike="noStrike">
              <a:latin typeface="Arial"/>
            </a:endParaRPr>
          </a:p>
          <a:p>
            <a:pPr marL="189000" indent="-188640">
              <a:lnSpc>
                <a:spcPct val="90000"/>
              </a:lnSpc>
              <a:spcBef>
                <a:spcPts val="241"/>
              </a:spcBef>
              <a:buClr>
                <a:srgbClr val="ff9900"/>
              </a:buClr>
              <a:buFont typeface="Wingdings" charset="2"/>
              <a:buChar char=""/>
            </a:pPr>
            <a:r>
              <a:rPr b="0" lang="es-ES" sz="1200" spc="-1" strike="noStrike">
                <a:solidFill>
                  <a:srgbClr val="993300"/>
                </a:solidFill>
                <a:latin typeface="Arial"/>
              </a:rPr>
              <a:t>PO</a:t>
            </a:r>
            <a:r>
              <a:rPr b="0" lang="es-ES" sz="1200" spc="-1" strike="noStrike">
                <a:solidFill>
                  <a:srgbClr val="4f7dae"/>
                </a:solidFill>
                <a:latin typeface="Arial"/>
              </a:rPr>
              <a:t>: establece prioridades de fabricación, órdenes para cada operación para </a:t>
            </a:r>
            <a:r>
              <a:rPr b="0" lang="es-ES" sz="1200" spc="-1" strike="noStrike">
                <a:solidFill>
                  <a:srgbClr val="993300"/>
                </a:solidFill>
                <a:latin typeface="Arial"/>
              </a:rPr>
              <a:t>optimizar</a:t>
            </a:r>
            <a:r>
              <a:rPr b="0" lang="es-ES" sz="1200" spc="-1" strike="noStrike">
                <a:solidFill>
                  <a:srgbClr val="4f7dae"/>
                </a:solidFill>
                <a:latin typeface="Arial"/>
              </a:rPr>
              <a:t> y </a:t>
            </a:r>
            <a:r>
              <a:rPr b="0" lang="es-ES" sz="1200" spc="-1" strike="noStrike">
                <a:solidFill>
                  <a:srgbClr val="993300"/>
                </a:solidFill>
                <a:latin typeface="Arial"/>
              </a:rPr>
              <a:t>sincronizar</a:t>
            </a:r>
            <a:r>
              <a:rPr b="0" lang="es-ES" sz="1200" spc="-1" strike="noStrike">
                <a:solidFill>
                  <a:srgbClr val="4f7dae"/>
                </a:solidFill>
                <a:latin typeface="Arial"/>
              </a:rPr>
              <a:t> la ejecución</a:t>
            </a:r>
            <a:endParaRPr b="0" lang="es-ES" sz="1200" spc="-1" strike="noStrike">
              <a:latin typeface="Arial"/>
            </a:endParaRPr>
          </a:p>
          <a:p>
            <a:pPr marL="189000" indent="-188640">
              <a:lnSpc>
                <a:spcPct val="90000"/>
              </a:lnSpc>
              <a:spcBef>
                <a:spcPts val="241"/>
              </a:spcBef>
              <a:buClr>
                <a:srgbClr val="ff9900"/>
              </a:buClr>
              <a:buFont typeface="Wingdings" charset="2"/>
              <a:buChar char=""/>
            </a:pPr>
            <a:r>
              <a:rPr b="0" lang="es-ES" sz="1200" spc="-1" strike="noStrike">
                <a:solidFill>
                  <a:srgbClr val="4f7dae"/>
                </a:solidFill>
                <a:latin typeface="Arial"/>
              </a:rPr>
              <a:t>Órdenes de compra de materiales</a:t>
            </a:r>
            <a:endParaRPr b="0" lang="es-ES" sz="1200" spc="-1" strike="noStrike">
              <a:latin typeface="Arial"/>
            </a:endParaRPr>
          </a:p>
          <a:p>
            <a:pPr marL="189000" indent="-188640">
              <a:lnSpc>
                <a:spcPct val="90000"/>
              </a:lnSpc>
              <a:spcBef>
                <a:spcPts val="241"/>
              </a:spcBef>
              <a:tabLst>
                <a:tab algn="l" pos="0"/>
              </a:tabLst>
            </a:pPr>
            <a:endParaRPr b="0" lang="es-ES" sz="1200" spc="-1" strike="noStrike">
              <a:latin typeface="Arial"/>
            </a:endParaRPr>
          </a:p>
        </p:txBody>
      </p:sp>
      <p:sp>
        <p:nvSpPr>
          <p:cNvPr id="186" name="CustomShape 21"/>
          <p:cNvSpPr/>
          <p:nvPr/>
        </p:nvSpPr>
        <p:spPr>
          <a:xfrm rot="5400000">
            <a:off x="2361960" y="5600160"/>
            <a:ext cx="228240" cy="36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5334120" y="685800"/>
            <a:ext cx="3733560" cy="5714640"/>
          </a:xfrm>
          <a:prstGeom prst="rect">
            <a:avLst/>
          </a:prstGeom>
          <a:solidFill>
            <a:srgbClr val="ffffcc"/>
          </a:solidFill>
          <a:ln w="9360">
            <a:noFill/>
          </a:ln>
        </p:spPr>
        <p:style>
          <a:lnRef idx="0"/>
          <a:fillRef idx="0"/>
          <a:effectRef idx="0"/>
          <a:fontRef idx="minor"/>
        </p:style>
      </p:sp>
      <p:sp>
        <p:nvSpPr>
          <p:cNvPr id="188" name="TextShape 2"/>
          <p:cNvSpPr txBox="1"/>
          <p:nvPr/>
        </p:nvSpPr>
        <p:spPr>
          <a:xfrm>
            <a:off x="685800" y="0"/>
            <a:ext cx="84578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Planificación de la Producción: Previsión de Ventas</a:t>
            </a:r>
            <a:endParaRPr b="0" lang="en-US" sz="2800" spc="-1" strike="noStrike">
              <a:solidFill>
                <a:srgbClr val="ffffff"/>
              </a:solidFill>
              <a:latin typeface="Arial"/>
            </a:endParaRPr>
          </a:p>
        </p:txBody>
      </p:sp>
      <p:sp>
        <p:nvSpPr>
          <p:cNvPr id="189" name="CustomShape 3"/>
          <p:cNvSpPr/>
          <p:nvPr/>
        </p:nvSpPr>
        <p:spPr>
          <a:xfrm>
            <a:off x="152280" y="1041480"/>
            <a:ext cx="4647960" cy="71100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sp>
      <p:sp>
        <p:nvSpPr>
          <p:cNvPr id="190" name="CustomShape 4"/>
          <p:cNvSpPr/>
          <p:nvPr/>
        </p:nvSpPr>
        <p:spPr>
          <a:xfrm>
            <a:off x="152280" y="762120"/>
            <a:ext cx="4647960" cy="228240"/>
          </a:xfrm>
          <a:prstGeom prst="rect">
            <a:avLst/>
          </a:prstGeom>
          <a:solidFill>
            <a:srgbClr val="cc66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ffffff"/>
                </a:solidFill>
                <a:latin typeface="Arial"/>
              </a:rPr>
              <a:t>Planificación estratégica: Largo Plazo</a:t>
            </a:r>
            <a:endParaRPr b="0" lang="es-ES" sz="1600" spc="-1" strike="noStrike">
              <a:latin typeface="Arial"/>
            </a:endParaRPr>
          </a:p>
        </p:txBody>
      </p:sp>
      <p:sp>
        <p:nvSpPr>
          <p:cNvPr id="191" name="CustomShape 5"/>
          <p:cNvSpPr/>
          <p:nvPr/>
        </p:nvSpPr>
        <p:spPr>
          <a:xfrm>
            <a:off x="266760" y="1143000"/>
            <a:ext cx="1371240" cy="50760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ffffff"/>
                </a:solidFill>
                <a:latin typeface="Arial"/>
              </a:rPr>
              <a:t>Plan</a:t>
            </a:r>
            <a:endParaRPr b="0" lang="es-ES" sz="1600" spc="-1" strike="noStrike">
              <a:latin typeface="Arial"/>
            </a:endParaRPr>
          </a:p>
          <a:p>
            <a:pPr algn="ctr">
              <a:lnSpc>
                <a:spcPct val="100000"/>
              </a:lnSpc>
            </a:pPr>
            <a:r>
              <a:rPr b="0" lang="es-ES" sz="1600" spc="-1" strike="noStrike">
                <a:solidFill>
                  <a:srgbClr val="ffffff"/>
                </a:solidFill>
                <a:latin typeface="Arial"/>
              </a:rPr>
              <a:t>financiero</a:t>
            </a:r>
            <a:endParaRPr b="0" lang="es-ES" sz="1600" spc="-1" strike="noStrike">
              <a:latin typeface="Arial"/>
            </a:endParaRPr>
          </a:p>
        </p:txBody>
      </p:sp>
      <p:sp>
        <p:nvSpPr>
          <p:cNvPr id="192" name="CustomShape 6"/>
          <p:cNvSpPr/>
          <p:nvPr/>
        </p:nvSpPr>
        <p:spPr>
          <a:xfrm>
            <a:off x="3314880" y="1143000"/>
            <a:ext cx="1371240" cy="50760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ffffff"/>
                </a:solidFill>
                <a:latin typeface="Arial"/>
              </a:rPr>
              <a:t>Plan</a:t>
            </a:r>
            <a:endParaRPr b="0" lang="es-ES" sz="1600" spc="-1" strike="noStrike">
              <a:latin typeface="Arial"/>
            </a:endParaRPr>
          </a:p>
          <a:p>
            <a:pPr algn="ctr">
              <a:lnSpc>
                <a:spcPct val="100000"/>
              </a:lnSpc>
            </a:pPr>
            <a:r>
              <a:rPr b="0" lang="es-ES" sz="1600" spc="-1" strike="noStrike">
                <a:solidFill>
                  <a:srgbClr val="ffffff"/>
                </a:solidFill>
                <a:latin typeface="Arial"/>
              </a:rPr>
              <a:t>comercial</a:t>
            </a:r>
            <a:endParaRPr b="0" lang="es-ES" sz="1600" spc="-1" strike="noStrike">
              <a:latin typeface="Arial"/>
            </a:endParaRPr>
          </a:p>
        </p:txBody>
      </p:sp>
      <p:sp>
        <p:nvSpPr>
          <p:cNvPr id="193" name="CustomShape 7"/>
          <p:cNvSpPr/>
          <p:nvPr/>
        </p:nvSpPr>
        <p:spPr>
          <a:xfrm>
            <a:off x="1790640" y="1143000"/>
            <a:ext cx="1371240" cy="50760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ffffff"/>
                </a:solidFill>
                <a:latin typeface="Arial"/>
              </a:rPr>
              <a:t>Plan</a:t>
            </a:r>
            <a:endParaRPr b="0" lang="es-ES" sz="1600" spc="-1" strike="noStrike">
              <a:latin typeface="Arial"/>
            </a:endParaRPr>
          </a:p>
          <a:p>
            <a:pPr algn="ctr">
              <a:lnSpc>
                <a:spcPct val="100000"/>
              </a:lnSpc>
            </a:pPr>
            <a:r>
              <a:rPr b="0" lang="es-ES" sz="1600" spc="-1" strike="noStrike">
                <a:solidFill>
                  <a:srgbClr val="ffffff"/>
                </a:solidFill>
                <a:latin typeface="Arial"/>
              </a:rPr>
              <a:t>Producción</a:t>
            </a:r>
            <a:endParaRPr b="0" lang="es-ES" sz="1600" spc="-1" strike="noStrike">
              <a:latin typeface="Arial"/>
            </a:endParaRPr>
          </a:p>
        </p:txBody>
      </p:sp>
      <p:sp>
        <p:nvSpPr>
          <p:cNvPr id="194" name="CustomShape 8"/>
          <p:cNvSpPr/>
          <p:nvPr/>
        </p:nvSpPr>
        <p:spPr>
          <a:xfrm>
            <a:off x="152280" y="2870280"/>
            <a:ext cx="4647960" cy="121896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sp>
      <p:sp>
        <p:nvSpPr>
          <p:cNvPr id="195" name="CustomShape 9"/>
          <p:cNvSpPr/>
          <p:nvPr/>
        </p:nvSpPr>
        <p:spPr>
          <a:xfrm>
            <a:off x="304920" y="3022560"/>
            <a:ext cx="4343040" cy="304560"/>
          </a:xfrm>
          <a:prstGeom prst="rect">
            <a:avLst/>
          </a:prstGeom>
          <a:solidFill>
            <a:srgbClr val="000099"/>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ffffff"/>
                </a:solidFill>
                <a:latin typeface="Arial"/>
              </a:rPr>
              <a:t>Plan Agregado de Producción (18 meses)</a:t>
            </a:r>
            <a:endParaRPr b="0" lang="es-ES" sz="1600" spc="-1" strike="noStrike">
              <a:latin typeface="Arial"/>
            </a:endParaRPr>
          </a:p>
        </p:txBody>
      </p:sp>
      <p:sp>
        <p:nvSpPr>
          <p:cNvPr id="196" name="CustomShape 10"/>
          <p:cNvSpPr/>
          <p:nvPr/>
        </p:nvSpPr>
        <p:spPr>
          <a:xfrm>
            <a:off x="304920" y="3632040"/>
            <a:ext cx="4343040" cy="304560"/>
          </a:xfrm>
          <a:prstGeom prst="rect">
            <a:avLst/>
          </a:prstGeom>
          <a:solidFill>
            <a:srgbClr val="000099"/>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ffffff"/>
                </a:solidFill>
                <a:latin typeface="Arial"/>
              </a:rPr>
              <a:t>Plan Maestro de Producción (3 - 12 meses)</a:t>
            </a:r>
            <a:endParaRPr b="0" lang="es-ES" sz="1600" spc="-1" strike="noStrike">
              <a:latin typeface="Arial"/>
            </a:endParaRPr>
          </a:p>
        </p:txBody>
      </p:sp>
      <p:sp>
        <p:nvSpPr>
          <p:cNvPr id="197" name="CustomShape 11"/>
          <p:cNvSpPr/>
          <p:nvPr/>
        </p:nvSpPr>
        <p:spPr>
          <a:xfrm>
            <a:off x="152280" y="5029200"/>
            <a:ext cx="4647960" cy="121896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sp>
      <p:sp>
        <p:nvSpPr>
          <p:cNvPr id="198" name="CustomShape 12"/>
          <p:cNvSpPr/>
          <p:nvPr/>
        </p:nvSpPr>
        <p:spPr>
          <a:xfrm>
            <a:off x="304920" y="5181480"/>
            <a:ext cx="4343040" cy="304560"/>
          </a:xfrm>
          <a:prstGeom prst="rect">
            <a:avLst/>
          </a:prstGeom>
          <a:solidFill>
            <a:srgbClr val="ffff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000000"/>
                </a:solidFill>
                <a:latin typeface="Arial"/>
              </a:rPr>
              <a:t>Planificación de materiales (semanas - meses)</a:t>
            </a:r>
            <a:endParaRPr b="0" lang="es-ES" sz="1600" spc="-1" strike="noStrike">
              <a:latin typeface="Arial"/>
            </a:endParaRPr>
          </a:p>
        </p:txBody>
      </p:sp>
      <p:sp>
        <p:nvSpPr>
          <p:cNvPr id="199" name="CustomShape 13"/>
          <p:cNvSpPr/>
          <p:nvPr/>
        </p:nvSpPr>
        <p:spPr>
          <a:xfrm>
            <a:off x="304920" y="5715000"/>
            <a:ext cx="4343040" cy="456840"/>
          </a:xfrm>
          <a:prstGeom prst="rect">
            <a:avLst/>
          </a:prstGeom>
          <a:solidFill>
            <a:srgbClr val="ffff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000000"/>
                </a:solidFill>
                <a:latin typeface="Arial"/>
              </a:rPr>
              <a:t>Gestión de talleres y programación de operaciones (horas - semana)</a:t>
            </a:r>
            <a:endParaRPr b="0" lang="es-ES" sz="1600" spc="-1" strike="noStrike">
              <a:latin typeface="Arial"/>
            </a:endParaRPr>
          </a:p>
        </p:txBody>
      </p:sp>
      <p:sp>
        <p:nvSpPr>
          <p:cNvPr id="200" name="CustomShape 14"/>
          <p:cNvSpPr/>
          <p:nvPr/>
        </p:nvSpPr>
        <p:spPr>
          <a:xfrm rot="5400000">
            <a:off x="1790640" y="2336400"/>
            <a:ext cx="1371240" cy="36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sp>
        <p:nvSpPr>
          <p:cNvPr id="201" name="CustomShape 15"/>
          <p:cNvSpPr/>
          <p:nvPr/>
        </p:nvSpPr>
        <p:spPr>
          <a:xfrm>
            <a:off x="152280" y="2590920"/>
            <a:ext cx="4647960" cy="228240"/>
          </a:xfrm>
          <a:prstGeom prst="rect">
            <a:avLst/>
          </a:prstGeom>
          <a:solidFill>
            <a:srgbClr val="cc66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ffffff"/>
                </a:solidFill>
                <a:latin typeface="Arial"/>
              </a:rPr>
              <a:t>Planificación táctica: Medio Plazo</a:t>
            </a:r>
            <a:endParaRPr b="0" lang="es-ES" sz="1600" spc="-1" strike="noStrike">
              <a:latin typeface="Arial"/>
            </a:endParaRPr>
          </a:p>
        </p:txBody>
      </p:sp>
      <p:sp>
        <p:nvSpPr>
          <p:cNvPr id="202" name="CustomShape 16"/>
          <p:cNvSpPr/>
          <p:nvPr/>
        </p:nvSpPr>
        <p:spPr>
          <a:xfrm rot="5400000">
            <a:off x="2323800" y="3479400"/>
            <a:ext cx="304560" cy="36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sp>
        <p:nvSpPr>
          <p:cNvPr id="203" name="CustomShape 17"/>
          <p:cNvSpPr/>
          <p:nvPr/>
        </p:nvSpPr>
        <p:spPr>
          <a:xfrm rot="5400000">
            <a:off x="1854000" y="4558680"/>
            <a:ext cx="1244160" cy="36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sp>
        <p:nvSpPr>
          <p:cNvPr id="204" name="CustomShape 18"/>
          <p:cNvSpPr/>
          <p:nvPr/>
        </p:nvSpPr>
        <p:spPr>
          <a:xfrm>
            <a:off x="152280" y="4724280"/>
            <a:ext cx="4647960" cy="229680"/>
          </a:xfrm>
          <a:prstGeom prst="rect">
            <a:avLst/>
          </a:prstGeom>
          <a:solidFill>
            <a:srgbClr val="cc66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ffffff"/>
                </a:solidFill>
                <a:latin typeface="Arial"/>
              </a:rPr>
              <a:t>Planificación operativa: Corto Plazo</a:t>
            </a:r>
            <a:endParaRPr b="0" lang="es-ES" sz="1600" spc="-1" strike="noStrike">
              <a:latin typeface="Arial"/>
            </a:endParaRPr>
          </a:p>
        </p:txBody>
      </p:sp>
      <p:sp>
        <p:nvSpPr>
          <p:cNvPr id="205" name="CustomShape 19"/>
          <p:cNvSpPr/>
          <p:nvPr/>
        </p:nvSpPr>
        <p:spPr>
          <a:xfrm>
            <a:off x="5410080" y="762120"/>
            <a:ext cx="3555720" cy="114264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lIns="90000" rIns="90000" tIns="45000" bIns="45000">
            <a:noAutofit/>
          </a:bodyPr>
          <a:p>
            <a:pPr marL="100080" indent="-99720">
              <a:lnSpc>
                <a:spcPct val="90000"/>
              </a:lnSpc>
              <a:spcBef>
                <a:spcPts val="241"/>
              </a:spcBef>
              <a:buClr>
                <a:srgbClr val="ff9900"/>
              </a:buClr>
              <a:buFont typeface="Wingdings" charset="2"/>
              <a:buChar char=""/>
            </a:pPr>
            <a:r>
              <a:rPr b="0" lang="es-ES" sz="1200" spc="-1" strike="noStrike">
                <a:solidFill>
                  <a:srgbClr val="993300"/>
                </a:solidFill>
                <a:latin typeface="Arial"/>
              </a:rPr>
              <a:t>Plan estratégico</a:t>
            </a:r>
            <a:r>
              <a:rPr b="0" lang="es-ES" sz="1200" spc="-1" strike="noStrike">
                <a:solidFill>
                  <a:srgbClr val="4f7dae"/>
                </a:solidFill>
                <a:latin typeface="Arial"/>
              </a:rPr>
              <a:t>: decisiones a largo plazo</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Qué mercados y segmentos cubrir</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Competencia, cuotas de mercado a alcanzar</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Con qué líneas productos</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Volúmenes estimados de ventas anuales</a:t>
            </a:r>
            <a:endParaRPr b="0" lang="es-ES" sz="1200" spc="-1" strike="noStrike">
              <a:latin typeface="Arial"/>
            </a:endParaRPr>
          </a:p>
        </p:txBody>
      </p:sp>
      <p:sp>
        <p:nvSpPr>
          <p:cNvPr id="206" name="CustomShape 20"/>
          <p:cNvSpPr/>
          <p:nvPr/>
        </p:nvSpPr>
        <p:spPr>
          <a:xfrm flipH="1">
            <a:off x="4952160" y="1143000"/>
            <a:ext cx="317160" cy="456840"/>
          </a:xfrm>
          <a:prstGeom prst="rightArrow">
            <a:avLst>
              <a:gd name="adj1" fmla="val 56259"/>
              <a:gd name="adj2" fmla="val 55921"/>
            </a:avLst>
          </a:prstGeom>
          <a:solidFill>
            <a:srgbClr val="cc6600"/>
          </a:solidFill>
          <a:ln w="9360">
            <a:noFill/>
          </a:ln>
          <a:effectLst>
            <a:outerShdw algn="ctr" dir="2700000" dist="35638" rotWithShape="0">
              <a:schemeClr val="bg2"/>
            </a:outerShdw>
          </a:effectLst>
        </p:spPr>
        <p:style>
          <a:lnRef idx="0"/>
          <a:fillRef idx="0"/>
          <a:effectRef idx="0"/>
          <a:fontRef idx="minor"/>
        </p:style>
      </p:sp>
      <p:sp>
        <p:nvSpPr>
          <p:cNvPr id="207" name="CustomShape 21"/>
          <p:cNvSpPr/>
          <p:nvPr/>
        </p:nvSpPr>
        <p:spPr>
          <a:xfrm>
            <a:off x="5410080" y="2514600"/>
            <a:ext cx="3555720" cy="91404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lIns="90000" rIns="90000" tIns="45000" bIns="45000">
            <a:noAutofit/>
          </a:bodyPr>
          <a:p>
            <a:pPr marL="100080" indent="-99720">
              <a:lnSpc>
                <a:spcPct val="90000"/>
              </a:lnSpc>
              <a:spcBef>
                <a:spcPts val="241"/>
              </a:spcBef>
              <a:buClr>
                <a:srgbClr val="ff9900"/>
              </a:buClr>
              <a:buFont typeface="Wingdings" charset="2"/>
              <a:buChar char=""/>
            </a:pPr>
            <a:r>
              <a:rPr b="0" lang="es-ES" sz="1200" spc="-1" strike="noStrike">
                <a:solidFill>
                  <a:srgbClr val="993300"/>
                </a:solidFill>
                <a:latin typeface="Arial"/>
              </a:rPr>
              <a:t>Plan de Marketing</a:t>
            </a:r>
            <a:r>
              <a:rPr b="0" lang="es-ES" sz="1200" spc="-1" strike="noStrike">
                <a:solidFill>
                  <a:srgbClr val="4f7dae"/>
                </a:solidFill>
                <a:latin typeface="Arial"/>
              </a:rPr>
              <a:t>: decisiones anuales,  Presupuesto de Ventas</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Marketig Mix: precios/promoción/productos</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Compromiso a cumplir ante los socios</a:t>
            </a:r>
            <a:endParaRPr b="0" lang="es-ES" sz="1200" spc="-1" strike="noStrike">
              <a:latin typeface="Arial"/>
            </a:endParaRPr>
          </a:p>
        </p:txBody>
      </p:sp>
      <p:sp>
        <p:nvSpPr>
          <p:cNvPr id="208" name="CustomShape 22"/>
          <p:cNvSpPr/>
          <p:nvPr/>
        </p:nvSpPr>
        <p:spPr>
          <a:xfrm>
            <a:off x="5410080" y="3505320"/>
            <a:ext cx="3555720" cy="91404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lIns="90000" rIns="90000" tIns="45000" bIns="45000">
            <a:noAutofit/>
          </a:bodyPr>
          <a:p>
            <a:pPr marL="100080" indent="-99720">
              <a:lnSpc>
                <a:spcPct val="90000"/>
              </a:lnSpc>
              <a:spcBef>
                <a:spcPts val="241"/>
              </a:spcBef>
              <a:buClr>
                <a:srgbClr val="ff9900"/>
              </a:buClr>
              <a:buFont typeface="Wingdings" charset="2"/>
              <a:buChar char=""/>
            </a:pPr>
            <a:r>
              <a:rPr b="0" lang="es-ES" sz="1200" spc="-1" strike="noStrike">
                <a:solidFill>
                  <a:srgbClr val="993300"/>
                </a:solidFill>
                <a:latin typeface="Arial"/>
              </a:rPr>
              <a:t>Concreción del Plan de Marketing</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Desarrollo del plan de marketing durante el año, mayor nivel de detalle, más corto plazo</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Incorpora datos ciertos a más corto plazo</a:t>
            </a:r>
            <a:endParaRPr b="0" lang="es-ES" sz="1200" spc="-1" strike="noStrike">
              <a:latin typeface="Arial"/>
            </a:endParaRPr>
          </a:p>
        </p:txBody>
      </p:sp>
      <p:sp>
        <p:nvSpPr>
          <p:cNvPr id="209" name="CustomShape 23"/>
          <p:cNvSpPr/>
          <p:nvPr/>
        </p:nvSpPr>
        <p:spPr>
          <a:xfrm flipH="1">
            <a:off x="4952160" y="2959200"/>
            <a:ext cx="317160" cy="456840"/>
          </a:xfrm>
          <a:prstGeom prst="rightArrow">
            <a:avLst>
              <a:gd name="adj1" fmla="val 56259"/>
              <a:gd name="adj2" fmla="val 55921"/>
            </a:avLst>
          </a:prstGeom>
          <a:solidFill>
            <a:srgbClr val="cc6600"/>
          </a:solidFill>
          <a:ln w="9360">
            <a:noFill/>
          </a:ln>
          <a:effectLst>
            <a:outerShdw algn="ctr" dir="2700000" dist="35638" rotWithShape="0">
              <a:schemeClr val="bg2"/>
            </a:outerShdw>
          </a:effectLst>
        </p:spPr>
        <p:style>
          <a:lnRef idx="0"/>
          <a:fillRef idx="0"/>
          <a:effectRef idx="0"/>
          <a:fontRef idx="minor"/>
        </p:style>
      </p:sp>
      <p:sp>
        <p:nvSpPr>
          <p:cNvPr id="210" name="CustomShape 24"/>
          <p:cNvSpPr/>
          <p:nvPr/>
        </p:nvSpPr>
        <p:spPr>
          <a:xfrm flipH="1">
            <a:off x="4952160" y="5105520"/>
            <a:ext cx="317160" cy="456840"/>
          </a:xfrm>
          <a:prstGeom prst="rightArrow">
            <a:avLst>
              <a:gd name="adj1" fmla="val 56259"/>
              <a:gd name="adj2" fmla="val 55921"/>
            </a:avLst>
          </a:prstGeom>
          <a:solidFill>
            <a:srgbClr val="cc6600"/>
          </a:solidFill>
          <a:ln w="9360">
            <a:noFill/>
          </a:ln>
          <a:effectLst>
            <a:outerShdw algn="ctr" dir="2700000" dist="35638" rotWithShape="0">
              <a:schemeClr val="bg2"/>
            </a:outerShdw>
          </a:effectLst>
        </p:spPr>
        <p:style>
          <a:lnRef idx="0"/>
          <a:fillRef idx="0"/>
          <a:effectRef idx="0"/>
          <a:fontRef idx="minor"/>
        </p:style>
      </p:sp>
      <p:sp>
        <p:nvSpPr>
          <p:cNvPr id="211" name="CustomShape 25"/>
          <p:cNvSpPr/>
          <p:nvPr/>
        </p:nvSpPr>
        <p:spPr>
          <a:xfrm>
            <a:off x="5410080" y="4724280"/>
            <a:ext cx="3555720" cy="159984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lIns="90000" rIns="90000" tIns="45000" bIns="45000">
            <a:noAutofit/>
          </a:bodyPr>
          <a:p>
            <a:pPr marL="100080" indent="-99720">
              <a:lnSpc>
                <a:spcPct val="90000"/>
              </a:lnSpc>
              <a:spcBef>
                <a:spcPts val="241"/>
              </a:spcBef>
              <a:buClr>
                <a:srgbClr val="ff9900"/>
              </a:buClr>
              <a:buFont typeface="Wingdings" charset="2"/>
              <a:buChar char=""/>
            </a:pPr>
            <a:r>
              <a:rPr b="0" lang="es-ES" sz="1200" spc="-1" strike="noStrike">
                <a:solidFill>
                  <a:srgbClr val="993300"/>
                </a:solidFill>
                <a:latin typeface="Arial"/>
              </a:rPr>
              <a:t>Nivel de concreción a corto plazo</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Período a planificar bastante </a:t>
            </a:r>
            <a:r>
              <a:rPr b="0" i="1" lang="es-ES" sz="1200" spc="-1" strike="noStrike">
                <a:solidFill>
                  <a:srgbClr val="4f7dae"/>
                </a:solidFill>
                <a:latin typeface="Arial"/>
              </a:rPr>
              <a:t>comprometido</a:t>
            </a:r>
            <a:r>
              <a:rPr b="0" lang="es-ES" sz="1200" spc="-1" strike="noStrike">
                <a:solidFill>
                  <a:srgbClr val="4f7dae"/>
                </a:solidFill>
                <a:latin typeface="Arial"/>
              </a:rPr>
              <a:t> o, al menos, previsiones muy fiables</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Incorpora desviaciones de períodos anteriores, últimos pedidos y otras fuentes de demanda</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993300"/>
                </a:solidFill>
                <a:latin typeface="Arial"/>
              </a:rPr>
              <a:t>Actualización o replanificación frecuente</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Planificación de la Producción: Capacidad</a:t>
            </a:r>
            <a:endParaRPr b="0" lang="en-US" sz="2800" spc="-1" strike="noStrike">
              <a:solidFill>
                <a:srgbClr val="ffffff"/>
              </a:solidFill>
              <a:latin typeface="Arial"/>
            </a:endParaRPr>
          </a:p>
        </p:txBody>
      </p:sp>
      <p:sp>
        <p:nvSpPr>
          <p:cNvPr id="213" name="TextShape 2"/>
          <p:cNvSpPr txBox="1"/>
          <p:nvPr/>
        </p:nvSpPr>
        <p:spPr>
          <a:xfrm>
            <a:off x="685800" y="990720"/>
            <a:ext cx="7772040" cy="5181120"/>
          </a:xfrm>
          <a:prstGeom prst="rect">
            <a:avLst/>
          </a:prstGeom>
          <a:noFill/>
          <a:ln w="9360">
            <a:noFill/>
          </a:ln>
        </p:spPr>
        <p:txBody>
          <a:bodyPr>
            <a:noAutofit/>
          </a:bodyPr>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Capacidad Disponible:</a:t>
            </a:r>
            <a:r>
              <a:rPr b="0" lang="es-ES" sz="2400" spc="-1" strike="noStrike">
                <a:solidFill>
                  <a:srgbClr val="4f7dae"/>
                </a:solidFill>
                <a:latin typeface="Arial"/>
              </a:rPr>
              <a:t> disponibilidad de los recursos necesarios para producir los productos</a:t>
            </a:r>
            <a:endParaRPr b="1" lang="en-US" sz="2400" spc="-1" strike="noStrike">
              <a:solidFill>
                <a:srgbClr val="4f7dae"/>
              </a:solidFill>
              <a:latin typeface="Arial"/>
            </a:endParaRPr>
          </a:p>
          <a:p>
            <a:pPr lvl="1" marL="576360" indent="-196560">
              <a:lnSpc>
                <a:spcPct val="100000"/>
              </a:lnSpc>
              <a:spcBef>
                <a:spcPts val="400"/>
              </a:spcBef>
              <a:buClr>
                <a:srgbClr val="ff9900"/>
              </a:buClr>
              <a:buFont typeface="Symbol" charset="2"/>
              <a:buChar char=""/>
            </a:pPr>
            <a:r>
              <a:rPr b="1" lang="es-ES" sz="2000" spc="-1" strike="noStrike">
                <a:solidFill>
                  <a:srgbClr val="000000"/>
                </a:solidFill>
                <a:latin typeface="Arial"/>
              </a:rPr>
              <a:t>Horas de diferentes máquinas, horas de mano de obra de distintos tipos, ... disponibles en un período de tiempo</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1" lang="es-ES" sz="2000" spc="-1" strike="noStrike">
                <a:solidFill>
                  <a:srgbClr val="000000"/>
                </a:solidFill>
                <a:latin typeface="Arial"/>
              </a:rPr>
              <a:t>De una manera más general:</a:t>
            </a:r>
            <a:r>
              <a:rPr b="0" lang="es-ES" sz="2000" spc="-1" strike="noStrike">
                <a:solidFill>
                  <a:srgbClr val="000000"/>
                </a:solidFill>
                <a:latin typeface="Arial"/>
              </a:rPr>
              <a:t> número de unidades que se pueden producir en circunstancias normales por período</a:t>
            </a:r>
            <a:endParaRPr b="0" lang="en-US" sz="2000" spc="-1" strike="noStrike">
              <a:solidFill>
                <a:srgbClr val="000000"/>
              </a:solidFill>
              <a:latin typeface="Arial"/>
            </a:endParaRPr>
          </a:p>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Los planes de producción, </a:t>
            </a:r>
            <a:r>
              <a:rPr b="1" lang="es-ES" sz="2400" spc="-1" strike="noStrike">
                <a:solidFill>
                  <a:srgbClr val="008000"/>
                </a:solidFill>
                <a:latin typeface="Arial"/>
              </a:rPr>
              <a:t>han de ser posibles</a:t>
            </a:r>
            <a:endParaRPr b="1" lang="en-US" sz="2400" spc="-1" strike="noStrike">
              <a:solidFill>
                <a:srgbClr val="4f7dae"/>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¿Qué productos y en qué cantidades y cuándo? para suplir la demanda</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Pero los recursos tienen CAPACIDAD LIMITADA</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Hay que estimar la CARGA sobre los recursos disponibles</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Para verificar que el plan es posible y corregirlo si no lo es</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Para tomar medidas temporales o permanentes de aumento de la CAPACIDAD de los recursos más críticos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685800" y="0"/>
            <a:ext cx="82292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Planificación de la Producción: Capacidad</a:t>
            </a:r>
            <a:endParaRPr b="0" lang="en-US" sz="2800" spc="-1" strike="noStrike">
              <a:solidFill>
                <a:srgbClr val="ffffff"/>
              </a:solidFill>
              <a:latin typeface="Arial"/>
            </a:endParaRPr>
          </a:p>
        </p:txBody>
      </p:sp>
      <p:sp>
        <p:nvSpPr>
          <p:cNvPr id="215" name="CustomShape 2"/>
          <p:cNvSpPr/>
          <p:nvPr/>
        </p:nvSpPr>
        <p:spPr>
          <a:xfrm>
            <a:off x="152280" y="1041480"/>
            <a:ext cx="4647960" cy="71100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sp>
      <p:sp>
        <p:nvSpPr>
          <p:cNvPr id="216" name="CustomShape 3"/>
          <p:cNvSpPr/>
          <p:nvPr/>
        </p:nvSpPr>
        <p:spPr>
          <a:xfrm>
            <a:off x="152280" y="762120"/>
            <a:ext cx="4647960" cy="228240"/>
          </a:xfrm>
          <a:prstGeom prst="rect">
            <a:avLst/>
          </a:prstGeom>
          <a:solidFill>
            <a:srgbClr val="cc66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ffffff"/>
                </a:solidFill>
                <a:latin typeface="Arial"/>
              </a:rPr>
              <a:t>Planificación estratégica: Largo Plazo</a:t>
            </a:r>
            <a:endParaRPr b="0" lang="es-ES" sz="1600" spc="-1" strike="noStrike">
              <a:latin typeface="Arial"/>
            </a:endParaRPr>
          </a:p>
        </p:txBody>
      </p:sp>
      <p:sp>
        <p:nvSpPr>
          <p:cNvPr id="217" name="CustomShape 4"/>
          <p:cNvSpPr/>
          <p:nvPr/>
        </p:nvSpPr>
        <p:spPr>
          <a:xfrm>
            <a:off x="266760" y="1143000"/>
            <a:ext cx="1371240" cy="50760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ffffff"/>
                </a:solidFill>
                <a:latin typeface="Arial"/>
              </a:rPr>
              <a:t>Plan</a:t>
            </a:r>
            <a:endParaRPr b="0" lang="es-ES" sz="1600" spc="-1" strike="noStrike">
              <a:latin typeface="Arial"/>
            </a:endParaRPr>
          </a:p>
          <a:p>
            <a:pPr algn="ctr">
              <a:lnSpc>
                <a:spcPct val="100000"/>
              </a:lnSpc>
            </a:pPr>
            <a:r>
              <a:rPr b="0" lang="es-ES" sz="1600" spc="-1" strike="noStrike">
                <a:solidFill>
                  <a:srgbClr val="ffffff"/>
                </a:solidFill>
                <a:latin typeface="Arial"/>
              </a:rPr>
              <a:t>financiero</a:t>
            </a:r>
            <a:endParaRPr b="0" lang="es-ES" sz="1600" spc="-1" strike="noStrike">
              <a:latin typeface="Arial"/>
            </a:endParaRPr>
          </a:p>
        </p:txBody>
      </p:sp>
      <p:sp>
        <p:nvSpPr>
          <p:cNvPr id="218" name="CustomShape 5"/>
          <p:cNvSpPr/>
          <p:nvPr/>
        </p:nvSpPr>
        <p:spPr>
          <a:xfrm>
            <a:off x="3314880" y="1143000"/>
            <a:ext cx="1371240" cy="50760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ffffff"/>
                </a:solidFill>
                <a:latin typeface="Arial"/>
              </a:rPr>
              <a:t>Plan</a:t>
            </a:r>
            <a:endParaRPr b="0" lang="es-ES" sz="1600" spc="-1" strike="noStrike">
              <a:latin typeface="Arial"/>
            </a:endParaRPr>
          </a:p>
          <a:p>
            <a:pPr algn="ctr">
              <a:lnSpc>
                <a:spcPct val="100000"/>
              </a:lnSpc>
            </a:pPr>
            <a:r>
              <a:rPr b="0" lang="es-ES" sz="1600" spc="-1" strike="noStrike">
                <a:solidFill>
                  <a:srgbClr val="ffffff"/>
                </a:solidFill>
                <a:latin typeface="Arial"/>
              </a:rPr>
              <a:t>comercial</a:t>
            </a:r>
            <a:endParaRPr b="0" lang="es-ES" sz="1600" spc="-1" strike="noStrike">
              <a:latin typeface="Arial"/>
            </a:endParaRPr>
          </a:p>
        </p:txBody>
      </p:sp>
      <p:sp>
        <p:nvSpPr>
          <p:cNvPr id="219" name="CustomShape 6"/>
          <p:cNvSpPr/>
          <p:nvPr/>
        </p:nvSpPr>
        <p:spPr>
          <a:xfrm>
            <a:off x="1790640" y="1143000"/>
            <a:ext cx="1371240" cy="507600"/>
          </a:xfrm>
          <a:prstGeom prst="rect">
            <a:avLst/>
          </a:prstGeom>
          <a:solidFill>
            <a:srgbClr val="cc00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ffffff"/>
                </a:solidFill>
                <a:latin typeface="Arial"/>
              </a:rPr>
              <a:t>Plan</a:t>
            </a:r>
            <a:endParaRPr b="0" lang="es-ES" sz="1600" spc="-1" strike="noStrike">
              <a:latin typeface="Arial"/>
            </a:endParaRPr>
          </a:p>
          <a:p>
            <a:pPr algn="ctr">
              <a:lnSpc>
                <a:spcPct val="100000"/>
              </a:lnSpc>
            </a:pPr>
            <a:r>
              <a:rPr b="0" lang="es-ES" sz="1600" spc="-1" strike="noStrike">
                <a:solidFill>
                  <a:srgbClr val="ffffff"/>
                </a:solidFill>
                <a:latin typeface="Arial"/>
              </a:rPr>
              <a:t>Producción</a:t>
            </a:r>
            <a:endParaRPr b="0" lang="es-ES" sz="1600" spc="-1" strike="noStrike">
              <a:latin typeface="Arial"/>
            </a:endParaRPr>
          </a:p>
        </p:txBody>
      </p:sp>
      <p:sp>
        <p:nvSpPr>
          <p:cNvPr id="220" name="CustomShape 7"/>
          <p:cNvSpPr/>
          <p:nvPr/>
        </p:nvSpPr>
        <p:spPr>
          <a:xfrm>
            <a:off x="152280" y="2870280"/>
            <a:ext cx="4647960" cy="121896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sp>
      <p:sp>
        <p:nvSpPr>
          <p:cNvPr id="221" name="CustomShape 8"/>
          <p:cNvSpPr/>
          <p:nvPr/>
        </p:nvSpPr>
        <p:spPr>
          <a:xfrm>
            <a:off x="304920" y="3022560"/>
            <a:ext cx="4343040" cy="304560"/>
          </a:xfrm>
          <a:prstGeom prst="rect">
            <a:avLst/>
          </a:prstGeom>
          <a:solidFill>
            <a:srgbClr val="000099"/>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ffffff"/>
                </a:solidFill>
                <a:latin typeface="Arial"/>
              </a:rPr>
              <a:t>Plan Agregado de Producción (18 meses)</a:t>
            </a:r>
            <a:endParaRPr b="0" lang="es-ES" sz="1600" spc="-1" strike="noStrike">
              <a:latin typeface="Arial"/>
            </a:endParaRPr>
          </a:p>
        </p:txBody>
      </p:sp>
      <p:sp>
        <p:nvSpPr>
          <p:cNvPr id="222" name="CustomShape 9"/>
          <p:cNvSpPr/>
          <p:nvPr/>
        </p:nvSpPr>
        <p:spPr>
          <a:xfrm>
            <a:off x="304920" y="3632040"/>
            <a:ext cx="4343040" cy="304560"/>
          </a:xfrm>
          <a:prstGeom prst="rect">
            <a:avLst/>
          </a:prstGeom>
          <a:solidFill>
            <a:srgbClr val="000099"/>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ffffff"/>
                </a:solidFill>
                <a:latin typeface="Arial"/>
              </a:rPr>
              <a:t>Plan Maestro de Producción (3 - 12 meses)</a:t>
            </a:r>
            <a:endParaRPr b="0" lang="es-ES" sz="1600" spc="-1" strike="noStrike">
              <a:latin typeface="Arial"/>
            </a:endParaRPr>
          </a:p>
        </p:txBody>
      </p:sp>
      <p:sp>
        <p:nvSpPr>
          <p:cNvPr id="223" name="CustomShape 10"/>
          <p:cNvSpPr/>
          <p:nvPr/>
        </p:nvSpPr>
        <p:spPr>
          <a:xfrm>
            <a:off x="152280" y="5029200"/>
            <a:ext cx="4647960" cy="121896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sp>
      <p:sp>
        <p:nvSpPr>
          <p:cNvPr id="224" name="CustomShape 11"/>
          <p:cNvSpPr/>
          <p:nvPr/>
        </p:nvSpPr>
        <p:spPr>
          <a:xfrm>
            <a:off x="304920" y="5181480"/>
            <a:ext cx="4343040" cy="304560"/>
          </a:xfrm>
          <a:prstGeom prst="rect">
            <a:avLst/>
          </a:prstGeom>
          <a:solidFill>
            <a:srgbClr val="ffff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000000"/>
                </a:solidFill>
                <a:latin typeface="Arial"/>
              </a:rPr>
              <a:t>Planificación de materiales (semanas - meses)</a:t>
            </a:r>
            <a:endParaRPr b="0" lang="es-ES" sz="1600" spc="-1" strike="noStrike">
              <a:latin typeface="Arial"/>
            </a:endParaRPr>
          </a:p>
        </p:txBody>
      </p:sp>
      <p:sp>
        <p:nvSpPr>
          <p:cNvPr id="225" name="CustomShape 12"/>
          <p:cNvSpPr/>
          <p:nvPr/>
        </p:nvSpPr>
        <p:spPr>
          <a:xfrm>
            <a:off x="304920" y="5715000"/>
            <a:ext cx="4343040" cy="456840"/>
          </a:xfrm>
          <a:prstGeom prst="rect">
            <a:avLst/>
          </a:prstGeom>
          <a:solidFill>
            <a:srgbClr val="ffff00"/>
          </a:solidFill>
          <a:ln w="9360">
            <a:noFill/>
          </a:ln>
          <a:effectLst>
            <a:outerShdw algn="ctr" dir="2700000" dist="35638" rotWithShape="0">
              <a:schemeClr val="bg2"/>
            </a:outerShdw>
          </a:effectLst>
        </p:spPr>
        <p:style>
          <a:lnRef idx="0"/>
          <a:fillRef idx="0"/>
          <a:effectRef idx="0"/>
          <a:fontRef idx="minor"/>
        </p:style>
        <p:txBody>
          <a:bodyPr lIns="36000" rIns="36000" tIns="45000" bIns="45000" anchor="ctr">
            <a:noAutofit/>
          </a:bodyPr>
          <a:p>
            <a:pPr algn="ctr">
              <a:lnSpc>
                <a:spcPct val="100000"/>
              </a:lnSpc>
            </a:pPr>
            <a:r>
              <a:rPr b="0" lang="es-ES" sz="1600" spc="-1" strike="noStrike">
                <a:solidFill>
                  <a:srgbClr val="000000"/>
                </a:solidFill>
                <a:latin typeface="Arial"/>
              </a:rPr>
              <a:t>Gestión de talleres y programación de operaciones (horas - semana)</a:t>
            </a:r>
            <a:endParaRPr b="0" lang="es-ES" sz="1600" spc="-1" strike="noStrike">
              <a:latin typeface="Arial"/>
            </a:endParaRPr>
          </a:p>
        </p:txBody>
      </p:sp>
      <p:sp>
        <p:nvSpPr>
          <p:cNvPr id="226" name="CustomShape 13"/>
          <p:cNvSpPr/>
          <p:nvPr/>
        </p:nvSpPr>
        <p:spPr>
          <a:xfrm rot="5400000">
            <a:off x="1790640" y="2336400"/>
            <a:ext cx="1371240" cy="36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sp>
        <p:nvSpPr>
          <p:cNvPr id="227" name="CustomShape 14"/>
          <p:cNvSpPr/>
          <p:nvPr/>
        </p:nvSpPr>
        <p:spPr>
          <a:xfrm>
            <a:off x="152280" y="2590920"/>
            <a:ext cx="4647960" cy="228240"/>
          </a:xfrm>
          <a:prstGeom prst="rect">
            <a:avLst/>
          </a:prstGeom>
          <a:solidFill>
            <a:srgbClr val="cc66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ffffff"/>
                </a:solidFill>
                <a:latin typeface="Arial"/>
              </a:rPr>
              <a:t>Planificación táctica: Medio Plazo</a:t>
            </a:r>
            <a:endParaRPr b="0" lang="es-ES" sz="1600" spc="-1" strike="noStrike">
              <a:latin typeface="Arial"/>
            </a:endParaRPr>
          </a:p>
        </p:txBody>
      </p:sp>
      <p:sp>
        <p:nvSpPr>
          <p:cNvPr id="228" name="CustomShape 15"/>
          <p:cNvSpPr/>
          <p:nvPr/>
        </p:nvSpPr>
        <p:spPr>
          <a:xfrm rot="5400000">
            <a:off x="2323800" y="3479400"/>
            <a:ext cx="304560" cy="36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sp>
        <p:nvSpPr>
          <p:cNvPr id="229" name="CustomShape 16"/>
          <p:cNvSpPr/>
          <p:nvPr/>
        </p:nvSpPr>
        <p:spPr>
          <a:xfrm rot="5400000">
            <a:off x="1854000" y="4558680"/>
            <a:ext cx="1244160" cy="360"/>
          </a:xfrm>
          <a:custGeom>
            <a:avLst/>
            <a:gdLst/>
            <a:ahLst/>
            <a:rect l="l" t="t" r="r" b="b"/>
            <a:pathLst>
              <a:path w="21600" h="21600">
                <a:moveTo>
                  <a:pt x="0" y="0"/>
                </a:moveTo>
                <a:lnTo>
                  <a:pt x="21600" y="21600"/>
                </a:lnTo>
              </a:path>
            </a:pathLst>
          </a:custGeom>
          <a:noFill/>
          <a:ln w="38160">
            <a:solidFill>
              <a:srgbClr val="333333"/>
            </a:solidFill>
            <a:round/>
            <a:tailEnd len="med" type="triangle" w="med"/>
          </a:ln>
        </p:spPr>
        <p:style>
          <a:lnRef idx="0"/>
          <a:fillRef idx="0"/>
          <a:effectRef idx="0"/>
          <a:fontRef idx="minor"/>
        </p:style>
      </p:sp>
      <p:sp>
        <p:nvSpPr>
          <p:cNvPr id="230" name="CustomShape 17"/>
          <p:cNvSpPr/>
          <p:nvPr/>
        </p:nvSpPr>
        <p:spPr>
          <a:xfrm>
            <a:off x="152280" y="4724280"/>
            <a:ext cx="4647960" cy="229680"/>
          </a:xfrm>
          <a:prstGeom prst="rect">
            <a:avLst/>
          </a:prstGeom>
          <a:solidFill>
            <a:srgbClr val="cc66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1" lang="es-ES" sz="1600" spc="-1" strike="noStrike">
                <a:solidFill>
                  <a:srgbClr val="ffffff"/>
                </a:solidFill>
                <a:latin typeface="Arial"/>
              </a:rPr>
              <a:t>Planificación operativa: Corto Plazo</a:t>
            </a:r>
            <a:endParaRPr b="0" lang="es-ES" sz="1600" spc="-1" strike="noStrike">
              <a:latin typeface="Arial"/>
            </a:endParaRPr>
          </a:p>
        </p:txBody>
      </p:sp>
      <p:sp>
        <p:nvSpPr>
          <p:cNvPr id="231" name="CustomShape 18"/>
          <p:cNvSpPr/>
          <p:nvPr/>
        </p:nvSpPr>
        <p:spPr>
          <a:xfrm>
            <a:off x="5334120" y="2362320"/>
            <a:ext cx="3733560" cy="3962160"/>
          </a:xfrm>
          <a:prstGeom prst="rect">
            <a:avLst/>
          </a:prstGeom>
          <a:solidFill>
            <a:srgbClr val="ffffcc"/>
          </a:solidFill>
          <a:ln w="9360">
            <a:noFill/>
          </a:ln>
        </p:spPr>
        <p:style>
          <a:lnRef idx="0"/>
          <a:fillRef idx="0"/>
          <a:effectRef idx="0"/>
          <a:fontRef idx="minor"/>
        </p:style>
      </p:sp>
      <p:sp>
        <p:nvSpPr>
          <p:cNvPr id="232" name="CustomShape 19"/>
          <p:cNvSpPr/>
          <p:nvPr/>
        </p:nvSpPr>
        <p:spPr>
          <a:xfrm>
            <a:off x="5410080" y="762120"/>
            <a:ext cx="3555720" cy="114264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lIns="90000" rIns="90000" tIns="45000" bIns="45000">
            <a:noAutofit/>
          </a:bodyPr>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Los objetivos estratégicos a nivel comercial</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Y las posibilidades financieras</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Permitirán elegir “¿qué fábrica?” es necesaria: INVERSIÓN</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1" lang="es-ES" sz="1200" spc="-1" strike="noStrike">
                <a:solidFill>
                  <a:srgbClr val="993300"/>
                </a:solidFill>
                <a:latin typeface="Arial"/>
              </a:rPr>
              <a:t>DETERMINA LA CAPACIDAD DISPONIBLE</a:t>
            </a:r>
            <a:endParaRPr b="0" lang="es-ES" sz="1200" spc="-1" strike="noStrike">
              <a:latin typeface="Arial"/>
            </a:endParaRPr>
          </a:p>
        </p:txBody>
      </p:sp>
      <p:sp>
        <p:nvSpPr>
          <p:cNvPr id="233" name="CustomShape 20"/>
          <p:cNvSpPr/>
          <p:nvPr/>
        </p:nvSpPr>
        <p:spPr>
          <a:xfrm>
            <a:off x="4952880" y="1143000"/>
            <a:ext cx="317160" cy="456840"/>
          </a:xfrm>
          <a:prstGeom prst="rightArrow">
            <a:avLst>
              <a:gd name="adj1" fmla="val 56259"/>
              <a:gd name="adj2" fmla="val 55921"/>
            </a:avLst>
          </a:prstGeom>
          <a:solidFill>
            <a:srgbClr val="cc6600"/>
          </a:solidFill>
          <a:ln w="9360">
            <a:noFill/>
          </a:ln>
          <a:effectLst>
            <a:outerShdw algn="ctr" dir="2700000" dist="35638" rotWithShape="0">
              <a:schemeClr val="bg2"/>
            </a:outerShdw>
          </a:effectLst>
        </p:spPr>
        <p:style>
          <a:lnRef idx="0"/>
          <a:fillRef idx="0"/>
          <a:effectRef idx="0"/>
          <a:fontRef idx="minor"/>
        </p:style>
      </p:sp>
      <p:sp>
        <p:nvSpPr>
          <p:cNvPr id="234" name="CustomShape 21"/>
          <p:cNvSpPr/>
          <p:nvPr/>
        </p:nvSpPr>
        <p:spPr>
          <a:xfrm>
            <a:off x="5410080" y="2514600"/>
            <a:ext cx="3555720" cy="83772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lIns="90000" rIns="36000" tIns="45000" bIns="36000">
            <a:noAutofit/>
          </a:bodyPr>
          <a:p>
            <a:pPr marL="100080" indent="-99720">
              <a:lnSpc>
                <a:spcPct val="90000"/>
              </a:lnSpc>
              <a:spcBef>
                <a:spcPts val="241"/>
              </a:spcBef>
              <a:buClr>
                <a:srgbClr val="ff9900"/>
              </a:buClr>
              <a:buFont typeface="Wingdings" charset="2"/>
              <a:buChar char=""/>
            </a:pPr>
            <a:r>
              <a:rPr b="1" lang="es-ES" sz="1200" spc="-1" strike="noStrike">
                <a:solidFill>
                  <a:srgbClr val="993300"/>
                </a:solidFill>
                <a:latin typeface="Arial"/>
              </a:rPr>
              <a:t>Planificación Agregada de Capacidad</a:t>
            </a:r>
            <a:r>
              <a:rPr b="0" lang="es-ES" sz="1200" spc="-1" strike="noStrike">
                <a:solidFill>
                  <a:srgbClr val="4f7dae"/>
                </a:solidFill>
                <a:latin typeface="Arial"/>
              </a:rPr>
              <a:t> (Resource Requirements Planning)</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Períodos mensuales o trimestrales</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A nivel de grandes instalaciones productivas</a:t>
            </a:r>
            <a:endParaRPr b="0" lang="es-ES" sz="1200" spc="-1" strike="noStrike">
              <a:latin typeface="Arial"/>
            </a:endParaRPr>
          </a:p>
        </p:txBody>
      </p:sp>
      <p:sp>
        <p:nvSpPr>
          <p:cNvPr id="235" name="CustomShape 22"/>
          <p:cNvSpPr/>
          <p:nvPr/>
        </p:nvSpPr>
        <p:spPr>
          <a:xfrm>
            <a:off x="5410080" y="3429000"/>
            <a:ext cx="3555720" cy="114264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lIns="90000" rIns="36000" tIns="45000" bIns="36000">
            <a:noAutofit/>
          </a:bodyPr>
          <a:p>
            <a:pPr marL="100080" indent="-99720">
              <a:lnSpc>
                <a:spcPct val="90000"/>
              </a:lnSpc>
              <a:spcBef>
                <a:spcPts val="241"/>
              </a:spcBef>
              <a:buClr>
                <a:srgbClr val="ff9900"/>
              </a:buClr>
              <a:buFont typeface="Wingdings" charset="2"/>
              <a:buChar char=""/>
            </a:pPr>
            <a:r>
              <a:rPr b="1" lang="es-ES" sz="1200" spc="-1" strike="noStrike">
                <a:solidFill>
                  <a:srgbClr val="993300"/>
                </a:solidFill>
                <a:latin typeface="Arial"/>
              </a:rPr>
              <a:t>Planificación Aproximada de Capacidad</a:t>
            </a:r>
            <a:r>
              <a:rPr b="0" lang="es-ES" sz="1200" spc="-1" strike="noStrike">
                <a:solidFill>
                  <a:srgbClr val="4f7dae"/>
                </a:solidFill>
                <a:latin typeface="Arial"/>
              </a:rPr>
              <a:t> (Rough-cut Capacity Planning)</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Períodos de semanas a nivel de unidades de producto</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A nivel de talleres, centros de trabajo o grupos de máquinas</a:t>
            </a:r>
            <a:endParaRPr b="0" lang="es-ES" sz="1200" spc="-1" strike="noStrike">
              <a:latin typeface="Arial"/>
            </a:endParaRPr>
          </a:p>
          <a:p>
            <a:pPr>
              <a:lnSpc>
                <a:spcPct val="90000"/>
              </a:lnSpc>
              <a:spcBef>
                <a:spcPts val="241"/>
              </a:spcBef>
            </a:pPr>
            <a:endParaRPr b="0" lang="es-ES" sz="1200" spc="-1" strike="noStrike">
              <a:latin typeface="Arial"/>
            </a:endParaRPr>
          </a:p>
        </p:txBody>
      </p:sp>
      <p:sp>
        <p:nvSpPr>
          <p:cNvPr id="236" name="CustomShape 23"/>
          <p:cNvSpPr/>
          <p:nvPr/>
        </p:nvSpPr>
        <p:spPr>
          <a:xfrm>
            <a:off x="4495680" y="2895480"/>
            <a:ext cx="1028520" cy="479160"/>
          </a:xfrm>
          <a:prstGeom prst="flowChartDecision">
            <a:avLst/>
          </a:prstGeom>
          <a:solidFill>
            <a:srgbClr val="cc66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0" lang="es-ES" sz="1600" spc="-1" strike="noStrike">
                <a:solidFill>
                  <a:srgbClr val="ffffff"/>
                </a:solidFill>
                <a:latin typeface="Arial"/>
              </a:rPr>
              <a:t>Posible?</a:t>
            </a:r>
            <a:endParaRPr b="0" lang="es-ES" sz="1600" spc="-1" strike="noStrike">
              <a:latin typeface="Arial"/>
            </a:endParaRPr>
          </a:p>
        </p:txBody>
      </p:sp>
      <p:sp>
        <p:nvSpPr>
          <p:cNvPr id="237" name="CustomShape 24"/>
          <p:cNvSpPr/>
          <p:nvPr/>
        </p:nvSpPr>
        <p:spPr>
          <a:xfrm>
            <a:off x="4495680" y="3581280"/>
            <a:ext cx="1028520" cy="479160"/>
          </a:xfrm>
          <a:prstGeom prst="flowChartDecision">
            <a:avLst/>
          </a:prstGeom>
          <a:solidFill>
            <a:srgbClr val="cc66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0" lang="es-ES" sz="1600" spc="-1" strike="noStrike">
                <a:solidFill>
                  <a:srgbClr val="ffffff"/>
                </a:solidFill>
                <a:latin typeface="Arial"/>
              </a:rPr>
              <a:t>Posible?</a:t>
            </a:r>
            <a:endParaRPr b="0" lang="es-ES" sz="1600" spc="-1" strike="noStrike">
              <a:latin typeface="Arial"/>
            </a:endParaRPr>
          </a:p>
        </p:txBody>
      </p:sp>
      <p:sp>
        <p:nvSpPr>
          <p:cNvPr id="238" name="CustomShape 25"/>
          <p:cNvSpPr/>
          <p:nvPr/>
        </p:nvSpPr>
        <p:spPr>
          <a:xfrm>
            <a:off x="5410080" y="4724280"/>
            <a:ext cx="3555720" cy="99036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lIns="90000" rIns="36000" tIns="45000" bIns="36000">
            <a:noAutofit/>
          </a:bodyPr>
          <a:p>
            <a:pPr marL="100080" indent="-99720">
              <a:lnSpc>
                <a:spcPct val="90000"/>
              </a:lnSpc>
              <a:spcBef>
                <a:spcPts val="241"/>
              </a:spcBef>
              <a:buClr>
                <a:srgbClr val="ff9900"/>
              </a:buClr>
              <a:buFont typeface="Wingdings" charset="2"/>
              <a:buChar char=""/>
            </a:pPr>
            <a:r>
              <a:rPr b="1" lang="es-ES" sz="1200" spc="-1" strike="noStrike">
                <a:solidFill>
                  <a:srgbClr val="993300"/>
                </a:solidFill>
                <a:latin typeface="Arial"/>
              </a:rPr>
              <a:t>Planificación Detallada de Capacidad</a:t>
            </a:r>
            <a:r>
              <a:rPr b="0" lang="es-ES" sz="1200" spc="-1" strike="noStrike">
                <a:solidFill>
                  <a:srgbClr val="4f7dae"/>
                </a:solidFill>
                <a:latin typeface="Arial"/>
              </a:rPr>
              <a:t> (Capacity Requirements Planning)</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Períodos de semanas a nivel de unidades de materiales y piezas</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A nivel de máquinas</a:t>
            </a:r>
            <a:endParaRPr b="0" lang="es-ES" sz="1200" spc="-1" strike="noStrike">
              <a:latin typeface="Arial"/>
            </a:endParaRPr>
          </a:p>
        </p:txBody>
      </p:sp>
      <p:sp>
        <p:nvSpPr>
          <p:cNvPr id="239" name="CustomShape 26"/>
          <p:cNvSpPr/>
          <p:nvPr/>
        </p:nvSpPr>
        <p:spPr>
          <a:xfrm rot="5400000">
            <a:off x="7042680" y="1981080"/>
            <a:ext cx="317160" cy="456840"/>
          </a:xfrm>
          <a:prstGeom prst="rightArrow">
            <a:avLst>
              <a:gd name="adj1" fmla="val 56259"/>
              <a:gd name="adj2" fmla="val 55921"/>
            </a:avLst>
          </a:prstGeom>
          <a:solidFill>
            <a:srgbClr val="cc6600"/>
          </a:solidFill>
          <a:ln w="9360">
            <a:noFill/>
          </a:ln>
          <a:effectLst>
            <a:outerShdw algn="ctr" dir="2700000" dist="35638" rotWithShape="0">
              <a:schemeClr val="bg2"/>
            </a:outerShdw>
          </a:effectLst>
        </p:spPr>
        <p:style>
          <a:lnRef idx="0"/>
          <a:fillRef idx="0"/>
          <a:effectRef idx="0"/>
          <a:fontRef idx="minor"/>
        </p:style>
      </p:sp>
      <p:sp>
        <p:nvSpPr>
          <p:cNvPr id="240" name="CustomShape 27"/>
          <p:cNvSpPr/>
          <p:nvPr/>
        </p:nvSpPr>
        <p:spPr>
          <a:xfrm>
            <a:off x="5410080" y="5867280"/>
            <a:ext cx="3555720" cy="990360"/>
          </a:xfrm>
          <a:prstGeom prst="rect">
            <a:avLst/>
          </a:prstGeom>
          <a:solidFill>
            <a:schemeClr val="bg1"/>
          </a:solidFill>
          <a:ln w="9360">
            <a:solidFill>
              <a:srgbClr val="cc6600"/>
            </a:solidFill>
            <a:miter/>
          </a:ln>
          <a:effectLst>
            <a:outerShdw algn="ctr" dir="2700000" dist="35638" rotWithShape="0">
              <a:schemeClr val="bg2"/>
            </a:outerShdw>
          </a:effectLst>
        </p:spPr>
        <p:style>
          <a:lnRef idx="0"/>
          <a:fillRef idx="0"/>
          <a:effectRef idx="0"/>
          <a:fontRef idx="minor"/>
        </p:style>
        <p:txBody>
          <a:bodyPr lIns="90000" rIns="36000" tIns="45000" bIns="36000">
            <a:noAutofit/>
          </a:bodyPr>
          <a:p>
            <a:pPr marL="100080" indent="-99720">
              <a:lnSpc>
                <a:spcPct val="90000"/>
              </a:lnSpc>
              <a:spcBef>
                <a:spcPts val="241"/>
              </a:spcBef>
              <a:buClr>
                <a:srgbClr val="ff9900"/>
              </a:buClr>
              <a:buFont typeface="Wingdings" charset="2"/>
              <a:buChar char=""/>
            </a:pPr>
            <a:r>
              <a:rPr b="1" lang="es-ES" sz="1200" spc="-1" strike="noStrike">
                <a:solidFill>
                  <a:srgbClr val="993300"/>
                </a:solidFill>
                <a:latin typeface="Arial"/>
              </a:rPr>
              <a:t>Técnicas de Programación a Cap. Infinita</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Para varios días se determinan los tiempos de comienzo y fin de las operaciones concretas en cada máquina o centro de trabajo</a:t>
            </a:r>
            <a:endParaRPr b="0" lang="es-ES" sz="1200" spc="-1" strike="noStrike">
              <a:latin typeface="Arial"/>
            </a:endParaRPr>
          </a:p>
          <a:p>
            <a:pPr marL="100080" indent="-99720">
              <a:lnSpc>
                <a:spcPct val="90000"/>
              </a:lnSpc>
              <a:spcBef>
                <a:spcPts val="241"/>
              </a:spcBef>
              <a:buClr>
                <a:srgbClr val="ff9900"/>
              </a:buClr>
              <a:buFont typeface="Wingdings" charset="2"/>
              <a:buChar char=""/>
            </a:pPr>
            <a:r>
              <a:rPr b="0" lang="es-ES" sz="1200" spc="-1" strike="noStrike">
                <a:solidFill>
                  <a:srgbClr val="4f7dae"/>
                </a:solidFill>
                <a:latin typeface="Arial"/>
              </a:rPr>
              <a:t>Gráfico de GANTT,...</a:t>
            </a:r>
            <a:endParaRPr b="0" lang="es-ES" sz="1200" spc="-1" strike="noStrike">
              <a:latin typeface="Arial"/>
            </a:endParaRPr>
          </a:p>
        </p:txBody>
      </p:sp>
      <p:sp>
        <p:nvSpPr>
          <p:cNvPr id="241" name="CustomShape 28"/>
          <p:cNvSpPr/>
          <p:nvPr/>
        </p:nvSpPr>
        <p:spPr>
          <a:xfrm>
            <a:off x="4495680" y="5079960"/>
            <a:ext cx="1028520" cy="479160"/>
          </a:xfrm>
          <a:prstGeom prst="flowChartDecision">
            <a:avLst/>
          </a:prstGeom>
          <a:solidFill>
            <a:srgbClr val="cc66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0" lang="es-ES" sz="1600" spc="-1" strike="noStrike">
                <a:solidFill>
                  <a:srgbClr val="ffffff"/>
                </a:solidFill>
                <a:latin typeface="Arial"/>
              </a:rPr>
              <a:t>Posible?</a:t>
            </a:r>
            <a:endParaRPr b="0" lang="es-ES" sz="1600" spc="-1" strike="noStrike">
              <a:latin typeface="Arial"/>
            </a:endParaRPr>
          </a:p>
        </p:txBody>
      </p:sp>
      <p:sp>
        <p:nvSpPr>
          <p:cNvPr id="242" name="CustomShape 29"/>
          <p:cNvSpPr/>
          <p:nvPr/>
        </p:nvSpPr>
        <p:spPr>
          <a:xfrm>
            <a:off x="4495680" y="5803920"/>
            <a:ext cx="1028520" cy="479160"/>
          </a:xfrm>
          <a:prstGeom prst="flowChartDecision">
            <a:avLst/>
          </a:prstGeom>
          <a:solidFill>
            <a:srgbClr val="cc6600"/>
          </a:solidFill>
          <a:ln w="9360">
            <a:noFill/>
          </a:ln>
          <a:effectLst>
            <a:outerShdw algn="ctr" dir="2700000" dist="35638" rotWithShape="0">
              <a:schemeClr val="bg2"/>
            </a:outerShdw>
          </a:effectLst>
        </p:spPr>
        <p:style>
          <a:lnRef idx="0"/>
          <a:fillRef idx="0"/>
          <a:effectRef idx="0"/>
          <a:fontRef idx="minor"/>
        </p:style>
        <p:txBody>
          <a:bodyPr wrap="none" lIns="90000" rIns="90000" tIns="45000" bIns="45000" anchor="ctr">
            <a:noAutofit/>
          </a:bodyPr>
          <a:p>
            <a:pPr algn="ctr">
              <a:lnSpc>
                <a:spcPct val="100000"/>
              </a:lnSpc>
            </a:pPr>
            <a:r>
              <a:rPr b="0" lang="es-ES" sz="1600" spc="-1" strike="noStrike">
                <a:solidFill>
                  <a:srgbClr val="ffffff"/>
                </a:solidFill>
                <a:latin typeface="Arial"/>
              </a:rPr>
              <a:t>Posible?</a:t>
            </a: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685800" y="0"/>
            <a:ext cx="7772040" cy="609120"/>
          </a:xfrm>
          <a:prstGeom prst="rect">
            <a:avLst/>
          </a:prstGeom>
          <a:noFill/>
          <a:ln w="9360">
            <a:noFill/>
          </a:ln>
        </p:spPr>
        <p:txBody>
          <a:bodyPr anchor="ctr">
            <a:noAutofit/>
          </a:bodyPr>
          <a:p>
            <a:pPr>
              <a:lnSpc>
                <a:spcPct val="100000"/>
              </a:lnSpc>
            </a:pPr>
            <a:r>
              <a:rPr b="0" lang="es-ES" sz="2800" spc="-1" strike="noStrike">
                <a:solidFill>
                  <a:srgbClr val="ffffff"/>
                </a:solidFill>
                <a:latin typeface="Arial"/>
              </a:rPr>
              <a:t>Planificación de la Producción: Capacidad</a:t>
            </a:r>
            <a:endParaRPr b="0" lang="en-US" sz="2800" spc="-1" strike="noStrike">
              <a:solidFill>
                <a:srgbClr val="ffffff"/>
              </a:solidFill>
              <a:latin typeface="Arial"/>
            </a:endParaRPr>
          </a:p>
        </p:txBody>
      </p:sp>
      <p:sp>
        <p:nvSpPr>
          <p:cNvPr id="244" name="TextShape 2"/>
          <p:cNvSpPr txBox="1"/>
          <p:nvPr/>
        </p:nvSpPr>
        <p:spPr>
          <a:xfrm>
            <a:off x="685800" y="990720"/>
            <a:ext cx="7772040" cy="5181120"/>
          </a:xfrm>
          <a:prstGeom prst="rect">
            <a:avLst/>
          </a:prstGeom>
          <a:noFill/>
          <a:ln w="9360">
            <a:noFill/>
          </a:ln>
        </p:spPr>
        <p:txBody>
          <a:bodyPr>
            <a:noAutofit/>
          </a:bodyPr>
          <a:p>
            <a:pPr marL="189000" indent="-188640">
              <a:lnSpc>
                <a:spcPct val="90000"/>
              </a:lnSpc>
              <a:spcBef>
                <a:spcPts val="479"/>
              </a:spcBef>
              <a:buClr>
                <a:srgbClr val="ff9900"/>
              </a:buClr>
              <a:buFont typeface="Wingdings" charset="2"/>
              <a:buChar char=""/>
            </a:pPr>
            <a:r>
              <a:rPr b="1" lang="es-ES" sz="2400" spc="-1" strike="noStrike">
                <a:solidFill>
                  <a:srgbClr val="4f7dae"/>
                </a:solidFill>
                <a:latin typeface="Arial"/>
              </a:rPr>
              <a:t>Medidas para adecuar la capacidad a CP y MP:</a:t>
            </a:r>
            <a:endParaRPr b="1" lang="en-US" sz="2400" spc="-1" strike="noStrike">
              <a:solidFill>
                <a:srgbClr val="4f7dae"/>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Contrataciones o despidos</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Flexibilidad de la jornada laboral</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Programación de vacaciones</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Realización de horas extras</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Movilidad de personal</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Utilizar rutas de producción alternativas</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Subcontratación</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Aumento de existencias en períodos ociosos</a:t>
            </a:r>
            <a:endParaRPr b="0" lang="en-US" sz="2000" spc="-1" strike="noStrike">
              <a:solidFill>
                <a:srgbClr val="000000"/>
              </a:solidFill>
              <a:latin typeface="Arial"/>
            </a:endParaRPr>
          </a:p>
          <a:p>
            <a:pPr lvl="1" marL="576360" indent="-196560">
              <a:lnSpc>
                <a:spcPct val="100000"/>
              </a:lnSpc>
              <a:spcBef>
                <a:spcPts val="400"/>
              </a:spcBef>
              <a:buClr>
                <a:srgbClr val="ff9900"/>
              </a:buClr>
              <a:buFont typeface="Symbol" charset="2"/>
              <a:buChar char=""/>
            </a:pPr>
            <a:r>
              <a:rPr b="0" lang="es-ES" sz="2000" spc="-1" strike="noStrike">
                <a:solidFill>
                  <a:srgbClr val="000000"/>
                </a:solidFill>
                <a:latin typeface="Arial"/>
              </a:rPr>
              <a:t>“</a:t>
            </a:r>
            <a:r>
              <a:rPr b="0" lang="es-ES" sz="2000" spc="-1" strike="noStrike">
                <a:solidFill>
                  <a:srgbClr val="000000"/>
                </a:solidFill>
                <a:latin typeface="Arial"/>
              </a:rPr>
              <a:t>Forzar las máquinas”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2689</TotalTime>
  <Application>LibreOffice/6.4.6.2$Linux_X86_64 LibreOffice_project/40$Build-2</Application>
  <Words>6511</Words>
  <Paragraphs>525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
  <dc:description/>
  <dc:language>es-ES</dc:language>
  <cp:lastModifiedBy/>
  <dcterms:modified xsi:type="dcterms:W3CDTF">2021-05-25T13:48:59Z</dcterms:modified>
  <cp:revision>217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Presentació en pantalla (4:3)</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