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9" r:id="rId4"/>
    <p:sldId id="284" r:id="rId5"/>
    <p:sldId id="287" r:id="rId6"/>
    <p:sldId id="288" r:id="rId7"/>
    <p:sldId id="289" r:id="rId8"/>
    <p:sldId id="290" r:id="rId9"/>
    <p:sldId id="291" r:id="rId10"/>
    <p:sldId id="292" r:id="rId11"/>
    <p:sldId id="293" r:id="rId12"/>
    <p:sldId id="375" r:id="rId13"/>
    <p:sldId id="378" r:id="rId14"/>
    <p:sldId id="376" r:id="rId15"/>
    <p:sldId id="280" r:id="rId16"/>
    <p:sldId id="364" r:id="rId17"/>
    <p:sldId id="365" r:id="rId18"/>
    <p:sldId id="366" r:id="rId19"/>
    <p:sldId id="367" r:id="rId20"/>
    <p:sldId id="371" r:id="rId21"/>
    <p:sldId id="379" r:id="rId22"/>
    <p:sldId id="312" r:id="rId23"/>
    <p:sldId id="307" r:id="rId24"/>
    <p:sldId id="369" r:id="rId25"/>
    <p:sldId id="368" r:id="rId26"/>
    <p:sldId id="296" r:id="rId27"/>
    <p:sldId id="294" r:id="rId28"/>
    <p:sldId id="295" r:id="rId29"/>
    <p:sldId id="297" r:id="rId30"/>
    <p:sldId id="298" r:id="rId31"/>
    <p:sldId id="301" r:id="rId32"/>
    <p:sldId id="299" r:id="rId33"/>
    <p:sldId id="302" r:id="rId34"/>
    <p:sldId id="305" r:id="rId35"/>
    <p:sldId id="300" r:id="rId36"/>
    <p:sldId id="303" r:id="rId37"/>
    <p:sldId id="281" r:id="rId38"/>
    <p:sldId id="318" r:id="rId39"/>
    <p:sldId id="282" r:id="rId40"/>
    <p:sldId id="357" r:id="rId41"/>
    <p:sldId id="358" r:id="rId42"/>
    <p:sldId id="360" r:id="rId43"/>
    <p:sldId id="361" r:id="rId44"/>
    <p:sldId id="359" r:id="rId45"/>
    <p:sldId id="370" r:id="rId46"/>
    <p:sldId id="316" r:id="rId47"/>
    <p:sldId id="317" r:id="rId48"/>
    <p:sldId id="377" r:id="rId49"/>
    <p:sldId id="306" r:id="rId50"/>
    <p:sldId id="308" r:id="rId51"/>
    <p:sldId id="309" r:id="rId52"/>
    <p:sldId id="310" r:id="rId53"/>
    <p:sldId id="311" r:id="rId54"/>
    <p:sldId id="314" r:id="rId55"/>
    <p:sldId id="327" r:id="rId56"/>
    <p:sldId id="328" r:id="rId57"/>
    <p:sldId id="329" r:id="rId58"/>
    <p:sldId id="330" r:id="rId59"/>
    <p:sldId id="332" r:id="rId60"/>
    <p:sldId id="331" r:id="rId61"/>
    <p:sldId id="333" r:id="rId62"/>
    <p:sldId id="334" r:id="rId63"/>
    <p:sldId id="381" r:id="rId64"/>
    <p:sldId id="335" r:id="rId65"/>
    <p:sldId id="337" r:id="rId66"/>
    <p:sldId id="362" r:id="rId67"/>
    <p:sldId id="363" r:id="rId68"/>
    <p:sldId id="336" r:id="rId69"/>
    <p:sldId id="338" r:id="rId70"/>
    <p:sldId id="339" r:id="rId71"/>
    <p:sldId id="340" r:id="rId72"/>
    <p:sldId id="341" r:id="rId73"/>
    <p:sldId id="380" r:id="rId74"/>
    <p:sldId id="315" r:id="rId75"/>
    <p:sldId id="342" r:id="rId76"/>
    <p:sldId id="344" r:id="rId77"/>
    <p:sldId id="343" r:id="rId78"/>
    <p:sldId id="345" r:id="rId79"/>
    <p:sldId id="346" r:id="rId80"/>
    <p:sldId id="347" r:id="rId81"/>
    <p:sldId id="349" r:id="rId82"/>
    <p:sldId id="350" r:id="rId83"/>
    <p:sldId id="351" r:id="rId84"/>
    <p:sldId id="352" r:id="rId85"/>
    <p:sldId id="353" r:id="rId86"/>
    <p:sldId id="373" r:id="rId87"/>
    <p:sldId id="258" r:id="rId88"/>
    <p:sldId id="354" r:id="rId89"/>
    <p:sldId id="355" r:id="rId90"/>
    <p:sldId id="356" r:id="rId91"/>
    <p:sldId id="382" r:id="rId92"/>
    <p:sldId id="372" r:id="rId93"/>
    <p:sldId id="283" r:id="rId94"/>
    <p:sldId id="374" r:id="rId95"/>
    <p:sldId id="273"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95" autoAdjust="0"/>
  </p:normalViewPr>
  <p:slideViewPr>
    <p:cSldViewPr>
      <p:cViewPr varScale="1">
        <p:scale>
          <a:sx n="102" d="100"/>
          <a:sy n="102" d="100"/>
        </p:scale>
        <p:origin x="1920" y="184"/>
      </p:cViewPr>
      <p:guideLst>
        <p:guide orient="horz" pos="2160"/>
        <p:guide pos="2880"/>
      </p:guideLst>
    </p:cSldViewPr>
  </p:slideViewPr>
  <p:outlineViewPr>
    <p:cViewPr>
      <p:scale>
        <a:sx n="33" d="100"/>
        <a:sy n="33" d="100"/>
      </p:scale>
      <p:origin x="0" y="126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2024/4/17</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hinawin.net/tag/linu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a:t>
            </a:r>
            <a:r>
              <a:rPr lang="zh-CN" altLang="en-US" b="1" dirty="0"/>
              <a:t>深入解析</a:t>
            </a:r>
            <a:r>
              <a:rPr lang="en-US" altLang="zh-CN" b="1" dirty="0"/>
              <a:t>Linux</a:t>
            </a:r>
            <a:r>
              <a:rPr lang="zh-CN" altLang="en-US" b="1" dirty="0"/>
              <a:t>内存管理</a:t>
            </a:r>
            <a:r>
              <a:rPr lang="en-US" altLang="zh-CN" b="1" dirty="0"/>
              <a:t>》</a:t>
            </a:r>
            <a:endParaRPr lang="zh-CN" altLang="en-US" b="1" dirty="0"/>
          </a:p>
        </p:txBody>
      </p:sp>
      <p:sp>
        <p:nvSpPr>
          <p:cNvPr id="3" name="副标题 2"/>
          <p:cNvSpPr>
            <a:spLocks noGrp="1"/>
          </p:cNvSpPr>
          <p:nvPr>
            <p:ph type="subTitle" idx="1"/>
          </p:nvPr>
        </p:nvSpPr>
        <p:spPr/>
        <p:txBody>
          <a:bodyPr/>
          <a:lstStyle/>
          <a:p>
            <a:pPr algn="r"/>
            <a:r>
              <a:rPr lang="zh-CN" altLang="en-US" dirty="0"/>
              <a:t>一淘</a:t>
            </a:r>
            <a:r>
              <a:rPr lang="en-US" altLang="zh-CN" dirty="0"/>
              <a:t>-</a:t>
            </a:r>
            <a:r>
              <a:rPr lang="zh-CN" altLang="en-US" dirty="0"/>
              <a:t>德胜</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线性地址转物理地址</a:t>
            </a:r>
          </a:p>
        </p:txBody>
      </p:sp>
      <p:sp>
        <p:nvSpPr>
          <p:cNvPr id="4" name="TextBox 3"/>
          <p:cNvSpPr txBox="1"/>
          <p:nvPr/>
        </p:nvSpPr>
        <p:spPr>
          <a:xfrm>
            <a:off x="539552" y="1484784"/>
            <a:ext cx="8208912" cy="4247317"/>
          </a:xfrm>
          <a:prstGeom prst="rect">
            <a:avLst/>
          </a:prstGeom>
          <a:noFill/>
        </p:spPr>
        <p:txBody>
          <a:bodyPr wrap="square" rtlCol="0">
            <a:spAutoFit/>
          </a:bodyPr>
          <a:lstStyle/>
          <a:p>
            <a:r>
              <a:rPr lang="zh-CN" altLang="en-US" dirty="0"/>
              <a:t>内核先将当前任务的页目录表的物理地址填入</a:t>
            </a:r>
            <a:r>
              <a:rPr lang="en-US" altLang="zh-CN" dirty="0"/>
              <a:t>cr3</a:t>
            </a:r>
            <a:r>
              <a:rPr lang="zh-CN" altLang="en-US" dirty="0"/>
              <a:t>寄存器。</a:t>
            </a:r>
          </a:p>
          <a:p>
            <a:r>
              <a:rPr lang="zh-CN" altLang="en-US" dirty="0"/>
              <a:t>线性地址 </a:t>
            </a:r>
            <a:r>
              <a:rPr lang="en-US" altLang="zh-CN" dirty="0"/>
              <a:t>0x80495b0 </a:t>
            </a:r>
            <a:r>
              <a:rPr lang="zh-CN" altLang="en-US" dirty="0"/>
              <a:t>转换成二进制后是 </a:t>
            </a:r>
            <a:r>
              <a:rPr lang="en-US" altLang="zh-CN" dirty="0"/>
              <a:t>0000 1000 0000 0100 1001 0101 1011 0000</a:t>
            </a:r>
            <a:r>
              <a:rPr lang="zh-CN" altLang="en-US" dirty="0"/>
              <a:t>，最高</a:t>
            </a:r>
            <a:r>
              <a:rPr lang="en-US" altLang="zh-CN" dirty="0"/>
              <a:t>10</a:t>
            </a:r>
            <a:r>
              <a:rPr lang="zh-CN" altLang="en-US" dirty="0"/>
              <a:t>位</a:t>
            </a:r>
            <a:r>
              <a:rPr lang="en-US" altLang="zh-CN" dirty="0"/>
              <a:t>0000 1000 00</a:t>
            </a:r>
            <a:r>
              <a:rPr lang="zh-CN" altLang="en-US" dirty="0"/>
              <a:t>的十进制是</a:t>
            </a:r>
            <a:r>
              <a:rPr lang="en-US" altLang="zh-CN" dirty="0"/>
              <a:t>32</a:t>
            </a:r>
            <a:r>
              <a:rPr lang="zh-CN" altLang="en-US" dirty="0"/>
              <a:t>，</a:t>
            </a:r>
            <a:r>
              <a:rPr lang="en-US" altLang="zh-CN" dirty="0"/>
              <a:t>CPU</a:t>
            </a:r>
            <a:r>
              <a:rPr lang="zh-CN" altLang="en-US" dirty="0"/>
              <a:t>查看页目录表第</a:t>
            </a:r>
            <a:r>
              <a:rPr lang="en-US" altLang="zh-CN" dirty="0"/>
              <a:t>32</a:t>
            </a:r>
            <a:r>
              <a:rPr lang="zh-CN" altLang="en-US" dirty="0"/>
              <a:t>项，里面存放的是页表的物理地址。线性地址中间</a:t>
            </a:r>
            <a:r>
              <a:rPr lang="en-US" altLang="zh-CN" dirty="0"/>
              <a:t>10</a:t>
            </a:r>
            <a:r>
              <a:rPr lang="zh-CN" altLang="en-US" dirty="0"/>
              <a:t>位</a:t>
            </a:r>
            <a:r>
              <a:rPr lang="en-US" altLang="zh-CN" dirty="0"/>
              <a:t>00 0100 1001 </a:t>
            </a:r>
            <a:r>
              <a:rPr lang="zh-CN" altLang="en-US" dirty="0"/>
              <a:t>的十进制是</a:t>
            </a:r>
            <a:r>
              <a:rPr lang="en-US" altLang="zh-CN" dirty="0"/>
              <a:t>73</a:t>
            </a:r>
            <a:r>
              <a:rPr lang="zh-CN" altLang="en-US" dirty="0"/>
              <a:t>，页表的第</a:t>
            </a:r>
            <a:r>
              <a:rPr lang="en-US" altLang="zh-CN" dirty="0"/>
              <a:t>73</a:t>
            </a:r>
            <a:r>
              <a:rPr lang="zh-CN" altLang="en-US" dirty="0"/>
              <a:t>项存储的是最终物理页的物理起始地址。物理页基地址加上线性地址中最低</a:t>
            </a:r>
            <a:r>
              <a:rPr lang="en-US" altLang="zh-CN" dirty="0"/>
              <a:t>12</a:t>
            </a:r>
            <a:r>
              <a:rPr lang="zh-CN" altLang="en-US" dirty="0"/>
              <a:t>位的偏移量，</a:t>
            </a:r>
            <a:r>
              <a:rPr lang="en-US" altLang="zh-CN" dirty="0"/>
              <a:t>CPU</a:t>
            </a:r>
            <a:r>
              <a:rPr lang="zh-CN" altLang="en-US" dirty="0"/>
              <a:t>就找到了线性地址最终对应的物理内存单元。</a:t>
            </a:r>
            <a:endParaRPr lang="en-US" altLang="zh-CN" dirty="0"/>
          </a:p>
          <a:p>
            <a:endParaRPr lang="zh-CN" altLang="en-US" dirty="0"/>
          </a:p>
          <a:p>
            <a:r>
              <a:rPr lang="zh-CN" altLang="en-US" dirty="0"/>
              <a:t>我们知道</a:t>
            </a:r>
            <a:r>
              <a:rPr lang="en-US" altLang="zh-CN" dirty="0"/>
              <a:t>Linux</a:t>
            </a:r>
            <a:r>
              <a:rPr lang="zh-CN" altLang="en-US" dirty="0"/>
              <a:t>中用户进程线性地址能寻址的范围是</a:t>
            </a:r>
            <a:r>
              <a:rPr lang="en-US" altLang="zh-CN" dirty="0"/>
              <a:t>0 </a:t>
            </a:r>
            <a:r>
              <a:rPr lang="zh-CN" altLang="en-US" dirty="0"/>
              <a:t>－ </a:t>
            </a:r>
            <a:r>
              <a:rPr lang="en-US" altLang="zh-CN" dirty="0"/>
              <a:t>3G</a:t>
            </a:r>
            <a:r>
              <a:rPr lang="zh-CN" altLang="en-US" dirty="0"/>
              <a:t>，那么是不是需要提前先把这</a:t>
            </a:r>
            <a:r>
              <a:rPr lang="en-US" altLang="zh-CN" dirty="0"/>
              <a:t>3G</a:t>
            </a:r>
            <a:r>
              <a:rPr lang="zh-CN" altLang="en-US" dirty="0"/>
              <a:t>虚拟内存的页表都建立好呢？一般情况下，物理内存是远远小于</a:t>
            </a:r>
            <a:r>
              <a:rPr lang="en-US" altLang="zh-CN" dirty="0"/>
              <a:t>3G</a:t>
            </a:r>
            <a:r>
              <a:rPr lang="zh-CN" altLang="en-US" dirty="0"/>
              <a:t>的，加上同时有很多进程都在运行，根本无法给每个进程提前建立</a:t>
            </a:r>
            <a:r>
              <a:rPr lang="en-US" altLang="zh-CN" dirty="0"/>
              <a:t>3G</a:t>
            </a:r>
            <a:r>
              <a:rPr lang="zh-CN" altLang="en-US" dirty="0"/>
              <a:t>的线性地址页表。</a:t>
            </a:r>
            <a:r>
              <a:rPr lang="en-US" altLang="zh-CN" dirty="0"/>
              <a:t>Linux</a:t>
            </a:r>
            <a:r>
              <a:rPr lang="zh-CN" altLang="en-US" dirty="0"/>
              <a:t>利用</a:t>
            </a:r>
            <a:r>
              <a:rPr lang="en-US" altLang="zh-CN" dirty="0"/>
              <a:t>CPU</a:t>
            </a:r>
            <a:r>
              <a:rPr lang="zh-CN" altLang="en-US" dirty="0"/>
              <a:t>的一个机制解决了这个问题。进程创建后我们可以给页目录表的表项值都填</a:t>
            </a:r>
            <a:r>
              <a:rPr lang="en-US" altLang="zh-CN" dirty="0"/>
              <a:t>0</a:t>
            </a:r>
            <a:r>
              <a:rPr lang="zh-CN" altLang="en-US" dirty="0"/>
              <a:t>，</a:t>
            </a:r>
            <a:r>
              <a:rPr lang="en-US" altLang="zh-CN" dirty="0"/>
              <a:t>CPU</a:t>
            </a:r>
            <a:r>
              <a:rPr lang="zh-CN" altLang="en-US" dirty="0"/>
              <a:t>在查找页表时，如果表项的内容为</a:t>
            </a:r>
            <a:r>
              <a:rPr lang="en-US" altLang="zh-CN" dirty="0"/>
              <a:t>0,</a:t>
            </a:r>
            <a:r>
              <a:rPr lang="zh-CN" altLang="en-US" dirty="0"/>
              <a:t>则会引发一个缺页异常，进程暂停执行，</a:t>
            </a:r>
            <a:r>
              <a:rPr lang="en-US" altLang="zh-CN" dirty="0"/>
              <a:t>Linux</a:t>
            </a:r>
            <a:r>
              <a:rPr lang="zh-CN" altLang="en-US" dirty="0"/>
              <a:t>内核这时候可以通过一系列复杂的算法给分配一个物理页，并把物理页的地址填入表项中，进程再恢复执行。当然进程在这个过程中是被蒙蔽的，它自己的感觉还是正常访问到了物理内存。</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线性地址转物理地址</a:t>
            </a:r>
          </a:p>
        </p:txBody>
      </p:sp>
      <p:pic>
        <p:nvPicPr>
          <p:cNvPr id="5" name="图片 4" descr="线性地址转物理地址.gif"/>
          <p:cNvPicPr>
            <a:picLocks noChangeAspect="1"/>
          </p:cNvPicPr>
          <p:nvPr/>
        </p:nvPicPr>
        <p:blipFill>
          <a:blip r:embed="rId2" cstate="print"/>
          <a:stretch>
            <a:fillRect/>
          </a:stretch>
        </p:blipFill>
        <p:spPr>
          <a:xfrm>
            <a:off x="0" y="0"/>
            <a:ext cx="9144000" cy="6858000"/>
          </a:xfrm>
          <a:prstGeom prst="rect">
            <a:avLst/>
          </a:prstGeom>
        </p:spPr>
      </p:pic>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B0F0"/>
                </a:solidFill>
              </a:rPr>
              <a:t>内核页表</a:t>
            </a:r>
            <a:endParaRPr lang="zh-CN" altLang="en-US" dirty="0">
              <a:solidFill>
                <a:srgbClr val="00B0F0"/>
              </a:solidFill>
            </a:endParaRPr>
          </a:p>
        </p:txBody>
      </p:sp>
      <p:sp>
        <p:nvSpPr>
          <p:cNvPr id="3" name="内容占位符 2"/>
          <p:cNvSpPr>
            <a:spLocks noGrp="1"/>
          </p:cNvSpPr>
          <p:nvPr>
            <p:ph idx="1"/>
          </p:nvPr>
        </p:nvSpPr>
        <p:spPr/>
        <p:txBody>
          <a:bodyPr/>
          <a:lstStyle/>
          <a:p>
            <a:r>
              <a:rPr lang="zh-CN" altLang="en-US" dirty="0"/>
              <a:t>临时内核页表</a:t>
            </a:r>
            <a:endParaRPr lang="en-US" altLang="zh-CN" dirty="0"/>
          </a:p>
          <a:p>
            <a:r>
              <a:rPr lang="zh-CN" altLang="en-US" dirty="0"/>
              <a:t>最终内核页表</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临时内核页表</a:t>
            </a:r>
          </a:p>
        </p:txBody>
      </p:sp>
      <p:pic>
        <p:nvPicPr>
          <p:cNvPr id="1026" name="Picture 2" descr="http://pic002.cnblogs.com/images/2011/311944/2011110821313891.jpg"/>
          <p:cNvPicPr>
            <a:picLocks noChangeAspect="1" noChangeArrowheads="1"/>
          </p:cNvPicPr>
          <p:nvPr/>
        </p:nvPicPr>
        <p:blipFill>
          <a:blip r:embed="rId2" cstate="print"/>
          <a:srcRect/>
          <a:stretch>
            <a:fillRect/>
          </a:stretch>
        </p:blipFill>
        <p:spPr bwMode="auto">
          <a:xfrm>
            <a:off x="2123728" y="1412776"/>
            <a:ext cx="5038725" cy="5445224"/>
          </a:xfrm>
          <a:prstGeom prst="rect">
            <a:avLst/>
          </a:prstGeom>
          <a:noFill/>
        </p:spPr>
      </p:pic>
      <p:sp>
        <p:nvSpPr>
          <p:cNvPr id="102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最终内核页表</a:t>
            </a:r>
          </a:p>
        </p:txBody>
      </p:sp>
      <p:pic>
        <p:nvPicPr>
          <p:cNvPr id="4" name="Picture 2" descr="http://www.kerneltravel.net/journal/v/mem.files/image003.jpg"/>
          <p:cNvPicPr>
            <a:picLocks noChangeAspect="1" noChangeArrowheads="1"/>
          </p:cNvPicPr>
          <p:nvPr/>
        </p:nvPicPr>
        <p:blipFill>
          <a:blip r:embed="rId2" cstate="print"/>
          <a:srcRect/>
          <a:stretch>
            <a:fillRect/>
          </a:stretch>
        </p:blipFill>
        <p:spPr bwMode="auto">
          <a:xfrm>
            <a:off x="0" y="1412776"/>
            <a:ext cx="9144000" cy="5445225"/>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物理内存</a:t>
            </a:r>
          </a:p>
        </p:txBody>
      </p:sp>
      <p:sp>
        <p:nvSpPr>
          <p:cNvPr id="3" name="内容占位符 2"/>
          <p:cNvSpPr>
            <a:spLocks noGrp="1"/>
          </p:cNvSpPr>
          <p:nvPr>
            <p:ph idx="1"/>
          </p:nvPr>
        </p:nvSpPr>
        <p:spPr/>
        <p:txBody>
          <a:bodyPr/>
          <a:lstStyle/>
          <a:p>
            <a:pPr>
              <a:buNone/>
            </a:pPr>
            <a:r>
              <a:rPr lang="en-US" altLang="zh-CN" dirty="0"/>
              <a:t>1.</a:t>
            </a:r>
            <a:r>
              <a:rPr lang="zh-CN" altLang="en-US" dirty="0"/>
              <a:t>内核页表</a:t>
            </a:r>
            <a:endParaRPr lang="en-US" altLang="zh-CN" dirty="0"/>
          </a:p>
          <a:p>
            <a:pPr>
              <a:buNone/>
            </a:pPr>
            <a:r>
              <a:rPr lang="en-US" altLang="zh-CN" dirty="0"/>
              <a:t>2.</a:t>
            </a:r>
            <a:r>
              <a:rPr lang="zh-CN" altLang="en-US" dirty="0"/>
              <a:t>内存描述</a:t>
            </a:r>
            <a:endParaRPr lang="en-US" altLang="zh-CN" dirty="0"/>
          </a:p>
          <a:p>
            <a:pPr>
              <a:buNone/>
            </a:pPr>
            <a:r>
              <a:rPr lang="en-US" altLang="zh-CN" dirty="0"/>
              <a:t>3.</a:t>
            </a:r>
            <a:r>
              <a:rPr lang="zh-CN" altLang="en-US" dirty="0"/>
              <a:t>物理探测</a:t>
            </a:r>
            <a:endParaRPr lang="en-US" altLang="zh-CN" dirty="0"/>
          </a:p>
          <a:p>
            <a:pPr>
              <a:buNone/>
            </a:pPr>
            <a:r>
              <a:rPr lang="en-US" altLang="zh-CN" dirty="0"/>
              <a:t>4.</a:t>
            </a:r>
            <a:r>
              <a:rPr lang="zh-CN" altLang="en-US" dirty="0"/>
              <a:t>引导内存</a:t>
            </a:r>
            <a:endParaRPr lang="en-US" altLang="zh-CN" dirty="0"/>
          </a:p>
          <a:p>
            <a:pPr>
              <a:buNone/>
            </a:pPr>
            <a:r>
              <a:rPr lang="en-US" altLang="zh-CN" dirty="0"/>
              <a:t>5.Pre-Cpu Cache</a:t>
            </a:r>
          </a:p>
          <a:p>
            <a:pPr>
              <a:buNone/>
            </a:pPr>
            <a:r>
              <a:rPr lang="en-US" altLang="zh-CN" dirty="0"/>
              <a:t>6.</a:t>
            </a:r>
            <a:r>
              <a:rPr lang="zh-CN" altLang="en-US" dirty="0"/>
              <a:t>伙伴机制</a:t>
            </a:r>
            <a:endParaRPr lang="en-US" altLang="zh-CN" dirty="0"/>
          </a:p>
          <a:p>
            <a:pPr>
              <a:buNone/>
            </a:pPr>
            <a:r>
              <a:rPr lang="en-US" altLang="zh-CN" dirty="0"/>
              <a:t>7.Slab</a:t>
            </a:r>
            <a:r>
              <a:rPr lang="zh-CN" altLang="en-US" dirty="0"/>
              <a:t>机制</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内核页表</a:t>
            </a:r>
          </a:p>
        </p:txBody>
      </p:sp>
      <p:sp>
        <p:nvSpPr>
          <p:cNvPr id="4" name="Text Box 1"/>
          <p:cNvSpPr txBox="1">
            <a:spLocks noChangeArrowheads="1"/>
          </p:cNvSpPr>
          <p:nvPr/>
        </p:nvSpPr>
        <p:spPr bwMode="auto">
          <a:xfrm>
            <a:off x="611560" y="1196752"/>
            <a:ext cx="8136904" cy="5661248"/>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230" dirty="0" err="1"/>
              <a:t>struct</a:t>
            </a:r>
            <a:r>
              <a:rPr lang="en-US" altLang="zh-CN" sz="1230" dirty="0"/>
              <a:t> </a:t>
            </a:r>
            <a:r>
              <a:rPr lang="en-US" altLang="zh-CN" sz="1230" b="1" dirty="0">
                <a:solidFill>
                  <a:srgbClr val="FF0000"/>
                </a:solidFill>
              </a:rPr>
              <a:t>page</a:t>
            </a:r>
            <a:r>
              <a:rPr lang="en-US" altLang="zh-CN" sz="1230" dirty="0"/>
              <a:t> {</a:t>
            </a:r>
          </a:p>
          <a:p>
            <a:r>
              <a:rPr lang="en-US" altLang="zh-CN" sz="1230" dirty="0"/>
              <a:t>	unsigned long flags;	</a:t>
            </a:r>
          </a:p>
          <a:p>
            <a:r>
              <a:rPr lang="en-US" altLang="zh-CN" sz="1230" dirty="0"/>
              <a:t>	</a:t>
            </a:r>
            <a:r>
              <a:rPr lang="en-US" altLang="zh-CN" sz="1230" dirty="0" err="1"/>
              <a:t>atomic_t</a:t>
            </a:r>
            <a:r>
              <a:rPr lang="en-US" altLang="zh-CN" sz="1230" dirty="0"/>
              <a:t> _count;</a:t>
            </a:r>
          </a:p>
          <a:p>
            <a:r>
              <a:rPr lang="en-US" altLang="zh-CN" sz="1230" dirty="0"/>
              <a:t>	union {</a:t>
            </a:r>
          </a:p>
          <a:p>
            <a:r>
              <a:rPr lang="en-US" altLang="zh-CN" sz="1230" dirty="0"/>
              <a:t>		</a:t>
            </a:r>
            <a:r>
              <a:rPr lang="en-US" altLang="zh-CN" sz="1230" dirty="0" err="1"/>
              <a:t>atomic_t</a:t>
            </a:r>
            <a:r>
              <a:rPr lang="en-US" altLang="zh-CN" sz="1230" dirty="0"/>
              <a:t> _</a:t>
            </a:r>
            <a:r>
              <a:rPr lang="en-US" altLang="zh-CN" sz="1230" dirty="0" err="1"/>
              <a:t>mapcount</a:t>
            </a:r>
            <a:r>
              <a:rPr lang="en-US" altLang="zh-CN" sz="1230" dirty="0"/>
              <a:t>;			</a:t>
            </a:r>
          </a:p>
          <a:p>
            <a:r>
              <a:rPr lang="en-US" altLang="zh-CN" sz="1230" dirty="0"/>
              <a:t>		unsigned </a:t>
            </a:r>
            <a:r>
              <a:rPr lang="en-US" altLang="zh-CN" sz="1230" dirty="0" err="1"/>
              <a:t>int</a:t>
            </a:r>
            <a:r>
              <a:rPr lang="en-US" altLang="zh-CN" sz="1230" dirty="0"/>
              <a:t> </a:t>
            </a:r>
            <a:r>
              <a:rPr lang="en-US" altLang="zh-CN" sz="1230" dirty="0" err="1"/>
              <a:t>inuse</a:t>
            </a:r>
            <a:r>
              <a:rPr lang="en-US" altLang="zh-CN" sz="1230" dirty="0"/>
              <a:t>;	</a:t>
            </a:r>
          </a:p>
          <a:p>
            <a:r>
              <a:rPr lang="en-US" altLang="zh-CN" sz="1230" dirty="0"/>
              <a:t>	};</a:t>
            </a:r>
          </a:p>
          <a:p>
            <a:r>
              <a:rPr lang="en-US" altLang="zh-CN" sz="1230" dirty="0"/>
              <a:t>	union {</a:t>
            </a:r>
          </a:p>
          <a:p>
            <a:r>
              <a:rPr lang="en-US" altLang="zh-CN" sz="1230" dirty="0"/>
              <a:t>	    </a:t>
            </a:r>
            <a:r>
              <a:rPr lang="en-US" altLang="zh-CN" sz="1230" dirty="0" err="1"/>
              <a:t>struct</a:t>
            </a:r>
            <a:r>
              <a:rPr lang="en-US" altLang="zh-CN" sz="1230" dirty="0"/>
              <a:t> {</a:t>
            </a:r>
          </a:p>
          <a:p>
            <a:r>
              <a:rPr lang="en-US" altLang="zh-CN" sz="1230" dirty="0"/>
              <a:t>		unsigned long private;		</a:t>
            </a:r>
          </a:p>
          <a:p>
            <a:r>
              <a:rPr lang="en-US" altLang="zh-CN" sz="1230" dirty="0"/>
              <a:t>		</a:t>
            </a:r>
            <a:r>
              <a:rPr lang="en-US" altLang="zh-CN" sz="1230" dirty="0" err="1"/>
              <a:t>struct</a:t>
            </a:r>
            <a:r>
              <a:rPr lang="en-US" altLang="zh-CN" sz="1230" dirty="0"/>
              <a:t> </a:t>
            </a:r>
            <a:r>
              <a:rPr lang="en-US" altLang="zh-CN" sz="1230" b="1" dirty="0" err="1"/>
              <a:t>address_space</a:t>
            </a:r>
            <a:r>
              <a:rPr lang="en-US" altLang="zh-CN" sz="1230" dirty="0"/>
              <a:t> *mapping;</a:t>
            </a:r>
          </a:p>
          <a:p>
            <a:r>
              <a:rPr lang="en-US" altLang="zh-CN" sz="1230" dirty="0"/>
              <a:t>	    };</a:t>
            </a:r>
          </a:p>
          <a:p>
            <a:r>
              <a:rPr lang="en-US" altLang="zh-CN" sz="1230" dirty="0"/>
              <a:t>#if NR_CPUS &gt;= CONFIG_SPLIT_PTLOCK_CPUS</a:t>
            </a:r>
          </a:p>
          <a:p>
            <a:r>
              <a:rPr lang="en-US" altLang="zh-CN" sz="1230" dirty="0"/>
              <a:t>	    </a:t>
            </a:r>
            <a:r>
              <a:rPr lang="en-US" altLang="zh-CN" sz="1230" dirty="0" err="1"/>
              <a:t>spinlock_t</a:t>
            </a:r>
            <a:r>
              <a:rPr lang="en-US" altLang="zh-CN" sz="1230" dirty="0"/>
              <a:t> </a:t>
            </a:r>
            <a:r>
              <a:rPr lang="en-US" altLang="zh-CN" sz="1230" dirty="0" err="1"/>
              <a:t>ptl</a:t>
            </a:r>
            <a:r>
              <a:rPr lang="en-US" altLang="zh-CN" sz="1230" dirty="0"/>
              <a:t>;</a:t>
            </a:r>
          </a:p>
          <a:p>
            <a:r>
              <a:rPr lang="en-US" altLang="zh-CN" sz="1230" dirty="0"/>
              <a:t>#</a:t>
            </a:r>
            <a:r>
              <a:rPr lang="en-US" altLang="zh-CN" sz="1230" dirty="0" err="1"/>
              <a:t>endif</a:t>
            </a:r>
            <a:endParaRPr lang="en-US" altLang="zh-CN" sz="1230" dirty="0"/>
          </a:p>
          <a:p>
            <a:r>
              <a:rPr lang="en-US" altLang="zh-CN" sz="1230" dirty="0"/>
              <a:t>	    </a:t>
            </a:r>
            <a:r>
              <a:rPr lang="en-US" altLang="zh-CN" sz="1230" dirty="0" err="1"/>
              <a:t>struct</a:t>
            </a:r>
            <a:r>
              <a:rPr lang="en-US" altLang="zh-CN" sz="1230" dirty="0"/>
              <a:t> </a:t>
            </a:r>
            <a:r>
              <a:rPr lang="en-US" altLang="zh-CN" sz="1230" dirty="0" err="1"/>
              <a:t>kmem_cache</a:t>
            </a:r>
            <a:r>
              <a:rPr lang="en-US" altLang="zh-CN" sz="1230" dirty="0"/>
              <a:t> *slab;	/* SLUB: Pointer to slab */</a:t>
            </a:r>
          </a:p>
          <a:p>
            <a:r>
              <a:rPr lang="en-US" altLang="zh-CN" sz="1230" dirty="0"/>
              <a:t>	    </a:t>
            </a:r>
            <a:r>
              <a:rPr lang="en-US" altLang="zh-CN" sz="1230" dirty="0" err="1"/>
              <a:t>struct</a:t>
            </a:r>
            <a:r>
              <a:rPr lang="en-US" altLang="zh-CN" sz="1230" dirty="0"/>
              <a:t> page *</a:t>
            </a:r>
            <a:r>
              <a:rPr lang="en-US" altLang="zh-CN" sz="1230" dirty="0" err="1"/>
              <a:t>first_page</a:t>
            </a:r>
            <a:r>
              <a:rPr lang="en-US" altLang="zh-CN" sz="1230" dirty="0"/>
              <a:t>;		/* Compound tail pages */</a:t>
            </a:r>
          </a:p>
          <a:p>
            <a:r>
              <a:rPr lang="en-US" altLang="zh-CN" sz="1230" dirty="0"/>
              <a:t>	};</a:t>
            </a:r>
          </a:p>
          <a:p>
            <a:r>
              <a:rPr lang="en-US" altLang="zh-CN" sz="1230" dirty="0"/>
              <a:t>	union {</a:t>
            </a:r>
          </a:p>
          <a:p>
            <a:r>
              <a:rPr lang="en-US" altLang="zh-CN" sz="1230" dirty="0"/>
              <a:t>		</a:t>
            </a:r>
            <a:r>
              <a:rPr lang="en-US" altLang="zh-CN" sz="1230" dirty="0" err="1"/>
              <a:t>pgoff_t</a:t>
            </a:r>
            <a:r>
              <a:rPr lang="en-US" altLang="zh-CN" sz="1230" dirty="0"/>
              <a:t> index;		/* Our offset within mapping. */</a:t>
            </a:r>
          </a:p>
          <a:p>
            <a:r>
              <a:rPr lang="en-US" altLang="zh-CN" sz="1230" dirty="0"/>
              <a:t>		void *</a:t>
            </a:r>
            <a:r>
              <a:rPr lang="en-US" altLang="zh-CN" sz="1230" dirty="0" err="1"/>
              <a:t>freelist</a:t>
            </a:r>
            <a:r>
              <a:rPr lang="en-US" altLang="zh-CN" sz="1230" dirty="0"/>
              <a:t>;		/* SLUB: </a:t>
            </a:r>
            <a:r>
              <a:rPr lang="en-US" altLang="zh-CN" sz="1230" dirty="0" err="1"/>
              <a:t>freelist</a:t>
            </a:r>
            <a:r>
              <a:rPr lang="en-US" altLang="zh-CN" sz="1230" dirty="0"/>
              <a:t> req. slab lock */</a:t>
            </a:r>
          </a:p>
          <a:p>
            <a:r>
              <a:rPr lang="en-US" altLang="zh-CN" sz="1230" dirty="0"/>
              <a:t>	};</a:t>
            </a:r>
          </a:p>
          <a:p>
            <a:r>
              <a:rPr lang="en-US" altLang="zh-CN" sz="1230" dirty="0"/>
              <a:t>	</a:t>
            </a:r>
            <a:r>
              <a:rPr lang="en-US" altLang="zh-CN" sz="1230" dirty="0" err="1"/>
              <a:t>struct</a:t>
            </a:r>
            <a:r>
              <a:rPr lang="en-US" altLang="zh-CN" sz="1230" dirty="0"/>
              <a:t> </a:t>
            </a:r>
            <a:r>
              <a:rPr lang="en-US" altLang="zh-CN" sz="1230" dirty="0" err="1"/>
              <a:t>list_head</a:t>
            </a:r>
            <a:r>
              <a:rPr lang="en-US" altLang="zh-CN" sz="1230" dirty="0"/>
              <a:t> </a:t>
            </a:r>
            <a:r>
              <a:rPr lang="en-US" altLang="zh-CN" sz="1230" b="1" dirty="0" err="1">
                <a:solidFill>
                  <a:srgbClr val="FF0000"/>
                </a:solidFill>
              </a:rPr>
              <a:t>lru</a:t>
            </a:r>
            <a:r>
              <a:rPr lang="en-US" altLang="zh-CN" sz="1230" dirty="0"/>
              <a:t>;			</a:t>
            </a:r>
          </a:p>
          <a:p>
            <a:r>
              <a:rPr lang="en-US" altLang="zh-CN" sz="1230" dirty="0"/>
              <a:t>#if defined(WANT_PAGE_VIRTUAL)</a:t>
            </a:r>
          </a:p>
          <a:p>
            <a:r>
              <a:rPr lang="en-US" altLang="zh-CN" sz="1230" dirty="0"/>
              <a:t>	void *virtual;			</a:t>
            </a:r>
          </a:p>
          <a:p>
            <a:r>
              <a:rPr lang="en-US" altLang="zh-CN" sz="1230" dirty="0"/>
              <a:t>#</a:t>
            </a:r>
            <a:r>
              <a:rPr lang="en-US" altLang="zh-CN" sz="1230" dirty="0" err="1"/>
              <a:t>endif</a:t>
            </a:r>
            <a:r>
              <a:rPr lang="en-US" altLang="zh-CN" sz="1230" dirty="0"/>
              <a:t> /* WANT_PAGE_VIRTUAL */</a:t>
            </a:r>
          </a:p>
          <a:p>
            <a:r>
              <a:rPr lang="en-US" altLang="zh-CN" sz="1230" dirty="0"/>
              <a:t>#</a:t>
            </a:r>
            <a:r>
              <a:rPr lang="en-US" altLang="zh-CN" sz="1230" dirty="0" err="1"/>
              <a:t>ifdef</a:t>
            </a:r>
            <a:r>
              <a:rPr lang="en-US" altLang="zh-CN" sz="1230" dirty="0"/>
              <a:t> CONFIG_CGROUP_MEM_RES_CTLR</a:t>
            </a:r>
          </a:p>
          <a:p>
            <a:r>
              <a:rPr lang="en-US" altLang="zh-CN" sz="1230" dirty="0"/>
              <a:t>	unsigned long </a:t>
            </a:r>
            <a:r>
              <a:rPr lang="en-US" altLang="zh-CN" sz="1230" dirty="0" err="1"/>
              <a:t>page_cgroup</a:t>
            </a:r>
            <a:r>
              <a:rPr lang="en-US" altLang="zh-CN" sz="1230" dirty="0"/>
              <a:t>;</a:t>
            </a:r>
          </a:p>
          <a:p>
            <a:r>
              <a:rPr lang="en-US" altLang="zh-CN" sz="1230" dirty="0"/>
              <a:t>#</a:t>
            </a:r>
            <a:r>
              <a:rPr lang="en-US" altLang="zh-CN" sz="1230" dirty="0" err="1"/>
              <a:t>endif</a:t>
            </a:r>
            <a:endParaRPr lang="en-US" altLang="zh-CN" sz="1230" dirty="0"/>
          </a:p>
          <a:p>
            <a:r>
              <a:rPr lang="en-US" altLang="zh-CN" sz="1230"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内存描述</a:t>
            </a:r>
            <a:r>
              <a:rPr lang="en-US" altLang="zh-CN" dirty="0"/>
              <a:t>-</a:t>
            </a:r>
            <a:r>
              <a:rPr lang="en-US" altLang="zh-CN" dirty="0" err="1"/>
              <a:t>pglist_data</a:t>
            </a:r>
            <a:endParaRPr lang="zh-CN" altLang="en-US" dirty="0"/>
          </a:p>
        </p:txBody>
      </p:sp>
      <p:sp>
        <p:nvSpPr>
          <p:cNvPr id="4" name="Text Box 1"/>
          <p:cNvSpPr txBox="1">
            <a:spLocks noChangeArrowheads="1"/>
          </p:cNvSpPr>
          <p:nvPr/>
        </p:nvSpPr>
        <p:spPr bwMode="auto">
          <a:xfrm>
            <a:off x="755576" y="1412776"/>
            <a:ext cx="8136904" cy="5256584"/>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600" dirty="0" err="1"/>
              <a:t>typedef</a:t>
            </a:r>
            <a:r>
              <a:rPr lang="en-US" altLang="zh-CN" sz="1600" dirty="0"/>
              <a:t> </a:t>
            </a:r>
            <a:r>
              <a:rPr lang="en-US" altLang="zh-CN" sz="1600" dirty="0" err="1"/>
              <a:t>struct</a:t>
            </a:r>
            <a:r>
              <a:rPr lang="en-US" altLang="zh-CN" sz="1600" dirty="0"/>
              <a:t> </a:t>
            </a:r>
            <a:r>
              <a:rPr lang="en-US" altLang="zh-CN" sz="1600" b="1" dirty="0" err="1">
                <a:solidFill>
                  <a:srgbClr val="FF0000"/>
                </a:solidFill>
              </a:rPr>
              <a:t>pglist_data</a:t>
            </a:r>
            <a:r>
              <a:rPr lang="en-US" altLang="zh-CN" sz="1600" dirty="0"/>
              <a:t> {</a:t>
            </a:r>
          </a:p>
          <a:p>
            <a:r>
              <a:rPr lang="en-US" altLang="zh-CN" sz="1600" dirty="0"/>
              <a:t>	</a:t>
            </a:r>
            <a:r>
              <a:rPr lang="en-US" altLang="zh-CN" sz="1600" dirty="0" err="1"/>
              <a:t>struct</a:t>
            </a:r>
            <a:r>
              <a:rPr lang="en-US" altLang="zh-CN" sz="1600" dirty="0"/>
              <a:t> zone </a:t>
            </a:r>
            <a:r>
              <a:rPr lang="en-US" altLang="zh-CN" sz="1600" dirty="0" err="1"/>
              <a:t>node_zones</a:t>
            </a:r>
            <a:r>
              <a:rPr lang="en-US" altLang="zh-CN" sz="1600" dirty="0"/>
              <a:t>[MAX_NR_ZONES];</a:t>
            </a:r>
          </a:p>
          <a:p>
            <a:r>
              <a:rPr lang="en-US" altLang="zh-CN" sz="1600" dirty="0"/>
              <a:t>	</a:t>
            </a:r>
            <a:r>
              <a:rPr lang="en-US" altLang="zh-CN" sz="1600" dirty="0" err="1"/>
              <a:t>struct</a:t>
            </a:r>
            <a:r>
              <a:rPr lang="en-US" altLang="zh-CN" sz="1600" dirty="0"/>
              <a:t> </a:t>
            </a:r>
            <a:r>
              <a:rPr lang="en-US" altLang="zh-CN" sz="1600" dirty="0" err="1"/>
              <a:t>zonelist</a:t>
            </a:r>
            <a:r>
              <a:rPr lang="en-US" altLang="zh-CN" sz="1600" dirty="0"/>
              <a:t> </a:t>
            </a:r>
            <a:r>
              <a:rPr lang="en-US" altLang="zh-CN" sz="1600" dirty="0" err="1"/>
              <a:t>node_zonelists</a:t>
            </a:r>
            <a:r>
              <a:rPr lang="en-US" altLang="zh-CN" sz="1600" dirty="0"/>
              <a:t>[MAX_ZONELISTS];</a:t>
            </a:r>
          </a:p>
          <a:p>
            <a:r>
              <a:rPr lang="en-US" altLang="zh-CN" sz="1600" dirty="0"/>
              <a:t>	</a:t>
            </a:r>
            <a:r>
              <a:rPr lang="en-US" altLang="zh-CN" sz="1600" dirty="0" err="1"/>
              <a:t>int</a:t>
            </a:r>
            <a:r>
              <a:rPr lang="en-US" altLang="zh-CN" sz="1600" dirty="0"/>
              <a:t> </a:t>
            </a:r>
            <a:r>
              <a:rPr lang="en-US" altLang="zh-CN" sz="1600" dirty="0" err="1"/>
              <a:t>nr_zones</a:t>
            </a:r>
            <a:r>
              <a:rPr lang="en-US" altLang="zh-CN" sz="1600" dirty="0"/>
              <a:t>;</a:t>
            </a:r>
          </a:p>
          <a:p>
            <a:r>
              <a:rPr lang="en-US" altLang="zh-CN" sz="1600" dirty="0"/>
              <a:t>#</a:t>
            </a:r>
            <a:r>
              <a:rPr lang="en-US" altLang="zh-CN" sz="1600" dirty="0" err="1"/>
              <a:t>ifdef</a:t>
            </a:r>
            <a:r>
              <a:rPr lang="en-US" altLang="zh-CN" sz="1600" dirty="0"/>
              <a:t> CONFIG_FLAT_NODE_MEM_MAP</a:t>
            </a:r>
          </a:p>
          <a:p>
            <a:r>
              <a:rPr lang="en-US" altLang="zh-CN" sz="1600" dirty="0"/>
              <a:t>	</a:t>
            </a:r>
            <a:r>
              <a:rPr lang="en-US" altLang="zh-CN" sz="1600" dirty="0" err="1"/>
              <a:t>struct</a:t>
            </a:r>
            <a:r>
              <a:rPr lang="en-US" altLang="zh-CN" sz="1600" dirty="0"/>
              <a:t> page *</a:t>
            </a:r>
            <a:r>
              <a:rPr lang="en-US" altLang="zh-CN" sz="1600" dirty="0" err="1"/>
              <a:t>node_mem_map</a:t>
            </a:r>
            <a:r>
              <a:rPr lang="en-US" altLang="zh-CN" sz="1600" dirty="0"/>
              <a:t>;</a:t>
            </a:r>
          </a:p>
          <a:p>
            <a:r>
              <a:rPr lang="en-US" altLang="zh-CN" sz="1600" dirty="0"/>
              <a:t>#</a:t>
            </a:r>
            <a:r>
              <a:rPr lang="en-US" altLang="zh-CN" sz="1600" dirty="0" err="1"/>
              <a:t>endif</a:t>
            </a:r>
            <a:endParaRPr lang="en-US" altLang="zh-CN" sz="1600" dirty="0"/>
          </a:p>
          <a:p>
            <a:r>
              <a:rPr lang="en-US" altLang="zh-CN" sz="1600" dirty="0"/>
              <a:t>	</a:t>
            </a:r>
            <a:r>
              <a:rPr lang="en-US" altLang="zh-CN" sz="1600" dirty="0" err="1"/>
              <a:t>struct</a:t>
            </a:r>
            <a:r>
              <a:rPr lang="en-US" altLang="zh-CN" sz="1600" dirty="0"/>
              <a:t> </a:t>
            </a:r>
            <a:r>
              <a:rPr lang="en-US" altLang="zh-CN" sz="1600" dirty="0" err="1"/>
              <a:t>bootmem_data</a:t>
            </a:r>
            <a:r>
              <a:rPr lang="en-US" altLang="zh-CN" sz="1600" dirty="0"/>
              <a:t> *</a:t>
            </a:r>
            <a:r>
              <a:rPr lang="en-US" altLang="zh-CN" sz="1600" dirty="0" err="1"/>
              <a:t>bdata</a:t>
            </a:r>
            <a:r>
              <a:rPr lang="en-US" altLang="zh-CN" sz="1600" dirty="0"/>
              <a:t>;</a:t>
            </a:r>
          </a:p>
          <a:p>
            <a:r>
              <a:rPr lang="en-US" altLang="zh-CN" sz="1600" dirty="0"/>
              <a:t>#</a:t>
            </a:r>
            <a:r>
              <a:rPr lang="en-US" altLang="zh-CN" sz="1600" dirty="0" err="1"/>
              <a:t>ifdef</a:t>
            </a:r>
            <a:r>
              <a:rPr lang="en-US" altLang="zh-CN" sz="1600" dirty="0"/>
              <a:t> CONFIG_MEMORY_HOTPLUG</a:t>
            </a:r>
          </a:p>
          <a:p>
            <a:r>
              <a:rPr lang="en-US" altLang="zh-CN" sz="1600" dirty="0"/>
              <a:t>	</a:t>
            </a:r>
            <a:r>
              <a:rPr lang="en-US" altLang="zh-CN" sz="1600" dirty="0" err="1"/>
              <a:t>spinlock_t</a:t>
            </a:r>
            <a:r>
              <a:rPr lang="en-US" altLang="zh-CN" sz="1600" dirty="0"/>
              <a:t> </a:t>
            </a:r>
            <a:r>
              <a:rPr lang="en-US" altLang="zh-CN" sz="1600" dirty="0" err="1"/>
              <a:t>node_size_lock</a:t>
            </a:r>
            <a:r>
              <a:rPr lang="en-US" altLang="zh-CN" sz="1600" dirty="0"/>
              <a:t>;</a:t>
            </a:r>
          </a:p>
          <a:p>
            <a:r>
              <a:rPr lang="en-US" altLang="zh-CN" sz="1600" dirty="0"/>
              <a:t>#</a:t>
            </a:r>
            <a:r>
              <a:rPr lang="en-US" altLang="zh-CN" sz="1600" dirty="0" err="1"/>
              <a:t>endif</a:t>
            </a:r>
            <a:endParaRPr lang="en-US" altLang="zh-CN" sz="1600" dirty="0"/>
          </a:p>
          <a:p>
            <a:r>
              <a:rPr lang="en-US" altLang="zh-CN" sz="1600" dirty="0"/>
              <a:t>	unsigned long </a:t>
            </a:r>
            <a:r>
              <a:rPr lang="en-US" altLang="zh-CN" sz="1600" dirty="0" err="1"/>
              <a:t>node_start_pfn</a:t>
            </a:r>
            <a:r>
              <a:rPr lang="en-US" altLang="zh-CN" sz="1600" dirty="0"/>
              <a:t>;</a:t>
            </a:r>
          </a:p>
          <a:p>
            <a:r>
              <a:rPr lang="en-US" altLang="zh-CN" sz="1600" dirty="0"/>
              <a:t>	unsigned long </a:t>
            </a:r>
            <a:r>
              <a:rPr lang="en-US" altLang="zh-CN" sz="1600" dirty="0" err="1"/>
              <a:t>node_present_pages</a:t>
            </a:r>
            <a:r>
              <a:rPr lang="en-US" altLang="zh-CN" sz="1600" dirty="0"/>
              <a:t>; /* total number of physical pages */</a:t>
            </a:r>
          </a:p>
          <a:p>
            <a:r>
              <a:rPr lang="en-US" altLang="zh-CN" sz="1600" dirty="0"/>
              <a:t>	unsigned long </a:t>
            </a:r>
            <a:r>
              <a:rPr lang="en-US" altLang="zh-CN" sz="1600" dirty="0" err="1"/>
              <a:t>node_spanned_pages</a:t>
            </a:r>
            <a:r>
              <a:rPr lang="en-US" altLang="zh-CN" sz="1600" dirty="0"/>
              <a:t>; /* total size of physical page</a:t>
            </a:r>
          </a:p>
          <a:p>
            <a:r>
              <a:rPr lang="en-US" altLang="zh-CN" sz="1600" dirty="0"/>
              <a:t>					     range, including holes */</a:t>
            </a:r>
          </a:p>
          <a:p>
            <a:r>
              <a:rPr lang="en-US" altLang="zh-CN" sz="1600" dirty="0"/>
              <a:t>	</a:t>
            </a:r>
            <a:r>
              <a:rPr lang="en-US" altLang="zh-CN" sz="1600" dirty="0" err="1"/>
              <a:t>int</a:t>
            </a:r>
            <a:r>
              <a:rPr lang="en-US" altLang="zh-CN" sz="1600" dirty="0"/>
              <a:t> </a:t>
            </a:r>
            <a:r>
              <a:rPr lang="en-US" altLang="zh-CN" sz="1600" dirty="0" err="1"/>
              <a:t>node_id</a:t>
            </a:r>
            <a:r>
              <a:rPr lang="en-US" altLang="zh-CN" sz="1600" dirty="0"/>
              <a:t>;</a:t>
            </a:r>
          </a:p>
          <a:p>
            <a:r>
              <a:rPr lang="en-US" altLang="zh-CN" sz="1600" dirty="0"/>
              <a:t>	</a:t>
            </a:r>
            <a:r>
              <a:rPr lang="en-US" altLang="zh-CN" sz="1600" dirty="0" err="1"/>
              <a:t>wait_queue_head_t</a:t>
            </a:r>
            <a:r>
              <a:rPr lang="en-US" altLang="zh-CN" sz="1600" dirty="0"/>
              <a:t> </a:t>
            </a:r>
            <a:r>
              <a:rPr lang="en-US" altLang="zh-CN" sz="1600" dirty="0" err="1"/>
              <a:t>kswapd_wait</a:t>
            </a:r>
            <a:r>
              <a:rPr lang="en-US" altLang="zh-CN" sz="1600" dirty="0"/>
              <a:t>;</a:t>
            </a:r>
          </a:p>
          <a:p>
            <a:r>
              <a:rPr lang="en-US" altLang="zh-CN" sz="1600" dirty="0"/>
              <a:t>	</a:t>
            </a:r>
            <a:r>
              <a:rPr lang="en-US" altLang="zh-CN" sz="1600" dirty="0" err="1"/>
              <a:t>struct</a:t>
            </a:r>
            <a:r>
              <a:rPr lang="en-US" altLang="zh-CN" sz="1600" dirty="0"/>
              <a:t> </a:t>
            </a:r>
            <a:r>
              <a:rPr lang="en-US" altLang="zh-CN" sz="1600" dirty="0" err="1"/>
              <a:t>task_struct</a:t>
            </a:r>
            <a:r>
              <a:rPr lang="en-US" altLang="zh-CN" sz="1600" dirty="0"/>
              <a:t> *</a:t>
            </a:r>
            <a:r>
              <a:rPr lang="en-US" altLang="zh-CN" sz="1600" dirty="0" err="1"/>
              <a:t>kswapd</a:t>
            </a:r>
            <a:r>
              <a:rPr lang="en-US" altLang="zh-CN" sz="1600" dirty="0"/>
              <a:t>;</a:t>
            </a:r>
          </a:p>
          <a:p>
            <a:r>
              <a:rPr lang="en-US" altLang="zh-CN" sz="1600" dirty="0"/>
              <a:t>	</a:t>
            </a:r>
            <a:r>
              <a:rPr lang="en-US" altLang="zh-CN" sz="1600" dirty="0" err="1"/>
              <a:t>int</a:t>
            </a:r>
            <a:r>
              <a:rPr lang="en-US" altLang="zh-CN" sz="1600" dirty="0"/>
              <a:t> </a:t>
            </a:r>
            <a:r>
              <a:rPr lang="en-US" altLang="zh-CN" sz="1600" dirty="0" err="1"/>
              <a:t>kswapd_max_order</a:t>
            </a:r>
            <a:r>
              <a:rPr lang="en-US" altLang="zh-CN" sz="1600" dirty="0"/>
              <a:t>;</a:t>
            </a:r>
          </a:p>
          <a:p>
            <a:r>
              <a:rPr lang="en-US" altLang="zh-CN" sz="1600" dirty="0"/>
              <a:t>} </a:t>
            </a:r>
            <a:r>
              <a:rPr lang="en-US" altLang="zh-CN" sz="1600" dirty="0" err="1"/>
              <a:t>pg_data_t</a:t>
            </a:r>
            <a:r>
              <a:rPr lang="en-US" altLang="zh-CN" sz="1600"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内存描述</a:t>
            </a:r>
            <a:r>
              <a:rPr lang="en-US" altLang="zh-CN" dirty="0"/>
              <a:t>-zone</a:t>
            </a:r>
            <a:endParaRPr lang="zh-CN" altLang="en-US" dirty="0"/>
          </a:p>
        </p:txBody>
      </p:sp>
      <p:sp>
        <p:nvSpPr>
          <p:cNvPr id="4" name="Text Box 1"/>
          <p:cNvSpPr txBox="1">
            <a:spLocks noChangeArrowheads="1"/>
          </p:cNvSpPr>
          <p:nvPr/>
        </p:nvSpPr>
        <p:spPr bwMode="auto">
          <a:xfrm>
            <a:off x="755576" y="1484784"/>
            <a:ext cx="8136904" cy="5040560"/>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200" dirty="0" err="1"/>
              <a:t>struct</a:t>
            </a:r>
            <a:r>
              <a:rPr lang="en-US" altLang="zh-CN" sz="1200" dirty="0"/>
              <a:t> </a:t>
            </a:r>
            <a:r>
              <a:rPr lang="en-US" altLang="zh-CN" sz="1200" b="1" dirty="0">
                <a:solidFill>
                  <a:srgbClr val="FF0000"/>
                </a:solidFill>
              </a:rPr>
              <a:t>zone</a:t>
            </a:r>
            <a:r>
              <a:rPr lang="en-US" altLang="zh-CN" sz="1200" dirty="0"/>
              <a:t> {</a:t>
            </a:r>
          </a:p>
          <a:p>
            <a:r>
              <a:rPr lang="en-US" altLang="zh-CN" sz="1200" dirty="0"/>
              <a:t>	/* Fields commonly accessed by the page allocator */</a:t>
            </a:r>
          </a:p>
          <a:p>
            <a:r>
              <a:rPr lang="en-US" altLang="zh-CN" sz="1200" dirty="0"/>
              <a:t>	unsigned long		</a:t>
            </a:r>
            <a:r>
              <a:rPr lang="en-US" altLang="zh-CN" sz="1200" dirty="0" err="1"/>
              <a:t>pages_min</a:t>
            </a:r>
            <a:r>
              <a:rPr lang="en-US" altLang="zh-CN" sz="1200" dirty="0"/>
              <a:t>, </a:t>
            </a:r>
            <a:r>
              <a:rPr lang="en-US" altLang="zh-CN" sz="1200" dirty="0" err="1"/>
              <a:t>pages_low</a:t>
            </a:r>
            <a:r>
              <a:rPr lang="en-US" altLang="zh-CN" sz="1200" dirty="0"/>
              <a:t>, </a:t>
            </a:r>
            <a:r>
              <a:rPr lang="en-US" altLang="zh-CN" sz="1200" dirty="0" err="1"/>
              <a:t>pages_high</a:t>
            </a:r>
            <a:r>
              <a:rPr lang="en-US" altLang="zh-CN" sz="1200" dirty="0"/>
              <a:t>;</a:t>
            </a:r>
          </a:p>
          <a:p>
            <a:r>
              <a:rPr lang="en-US" altLang="zh-CN" sz="1200" dirty="0"/>
              <a:t>	unsigned long		</a:t>
            </a:r>
            <a:r>
              <a:rPr lang="en-US" altLang="zh-CN" sz="1200" dirty="0" err="1"/>
              <a:t>lowmem_reserve</a:t>
            </a:r>
            <a:r>
              <a:rPr lang="en-US" altLang="zh-CN" sz="1200" dirty="0"/>
              <a:t>[MAX_NR_ZONES];</a:t>
            </a:r>
          </a:p>
          <a:p>
            <a:endParaRPr lang="en-US" altLang="zh-CN" sz="1200" dirty="0"/>
          </a:p>
          <a:p>
            <a:r>
              <a:rPr lang="en-US" altLang="zh-CN" sz="1200" dirty="0"/>
              <a:t>#</a:t>
            </a:r>
            <a:r>
              <a:rPr lang="en-US" altLang="zh-CN" sz="1200" dirty="0" err="1"/>
              <a:t>ifdef</a:t>
            </a:r>
            <a:r>
              <a:rPr lang="en-US" altLang="zh-CN" sz="1200" dirty="0"/>
              <a:t> CONFIG_NUMA</a:t>
            </a:r>
          </a:p>
          <a:p>
            <a:r>
              <a:rPr lang="en-US" altLang="zh-CN" sz="1200" dirty="0"/>
              <a:t>	</a:t>
            </a:r>
            <a:r>
              <a:rPr lang="en-US" altLang="zh-CN" sz="1200" dirty="0" err="1"/>
              <a:t>int</a:t>
            </a:r>
            <a:r>
              <a:rPr lang="en-US" altLang="zh-CN" sz="1200" dirty="0"/>
              <a:t> node;</a:t>
            </a:r>
          </a:p>
          <a:p>
            <a:r>
              <a:rPr lang="en-US" altLang="zh-CN" sz="1200" dirty="0"/>
              <a:t>	unsigned long		</a:t>
            </a:r>
            <a:r>
              <a:rPr lang="en-US" altLang="zh-CN" sz="1200" dirty="0" err="1"/>
              <a:t>min_unmapped_pages</a:t>
            </a:r>
            <a:r>
              <a:rPr lang="en-US" altLang="zh-CN" sz="1200" dirty="0"/>
              <a:t>;</a:t>
            </a:r>
          </a:p>
          <a:p>
            <a:r>
              <a:rPr lang="en-US" altLang="zh-CN" sz="1200" dirty="0"/>
              <a:t>	unsigned long		</a:t>
            </a:r>
            <a:r>
              <a:rPr lang="en-US" altLang="zh-CN" sz="1200" dirty="0" err="1"/>
              <a:t>min_slab_pages</a:t>
            </a:r>
            <a:r>
              <a:rPr lang="en-US" altLang="zh-CN" sz="1200" dirty="0"/>
              <a:t>;</a:t>
            </a:r>
          </a:p>
          <a:p>
            <a:r>
              <a:rPr lang="en-US" altLang="zh-CN" sz="1200" dirty="0"/>
              <a:t>	</a:t>
            </a:r>
            <a:r>
              <a:rPr lang="en-US" altLang="zh-CN" sz="1200" dirty="0" err="1"/>
              <a:t>struct</a:t>
            </a:r>
            <a:r>
              <a:rPr lang="en-US" altLang="zh-CN" sz="1200" dirty="0"/>
              <a:t> </a:t>
            </a:r>
            <a:r>
              <a:rPr lang="en-US" altLang="zh-CN" sz="1200" dirty="0" err="1"/>
              <a:t>per_cpu_pageset</a:t>
            </a:r>
            <a:r>
              <a:rPr lang="en-US" altLang="zh-CN" sz="1200" dirty="0"/>
              <a:t>	*</a:t>
            </a:r>
            <a:r>
              <a:rPr lang="en-US" altLang="zh-CN" sz="1200" dirty="0" err="1"/>
              <a:t>pageset</a:t>
            </a:r>
            <a:r>
              <a:rPr lang="en-US" altLang="zh-CN" sz="1200" dirty="0"/>
              <a:t>[NR_CPUS];</a:t>
            </a:r>
          </a:p>
          <a:p>
            <a:r>
              <a:rPr lang="en-US" altLang="zh-CN" sz="1200" dirty="0"/>
              <a:t>#else</a:t>
            </a:r>
          </a:p>
          <a:p>
            <a:r>
              <a:rPr lang="en-US" altLang="zh-CN" sz="1200" dirty="0"/>
              <a:t>	</a:t>
            </a:r>
            <a:r>
              <a:rPr lang="en-US" altLang="zh-CN" sz="1200" dirty="0" err="1"/>
              <a:t>struct</a:t>
            </a:r>
            <a:r>
              <a:rPr lang="en-US" altLang="zh-CN" sz="1200" dirty="0"/>
              <a:t> </a:t>
            </a:r>
            <a:r>
              <a:rPr lang="en-US" altLang="zh-CN" sz="1200" dirty="0" err="1"/>
              <a:t>per_cpu_pageset</a:t>
            </a:r>
            <a:r>
              <a:rPr lang="en-US" altLang="zh-CN" sz="1200" dirty="0"/>
              <a:t>	</a:t>
            </a:r>
            <a:r>
              <a:rPr lang="en-US" altLang="zh-CN" sz="1200" dirty="0" err="1"/>
              <a:t>pageset</a:t>
            </a:r>
            <a:r>
              <a:rPr lang="en-US" altLang="zh-CN" sz="1200" dirty="0"/>
              <a:t>[NR_CPUS];</a:t>
            </a:r>
          </a:p>
          <a:p>
            <a:r>
              <a:rPr lang="en-US" altLang="zh-CN" sz="1200" dirty="0"/>
              <a:t>#</a:t>
            </a:r>
            <a:r>
              <a:rPr lang="en-US" altLang="zh-CN" sz="1200" dirty="0" err="1"/>
              <a:t>endif</a:t>
            </a:r>
            <a:endParaRPr lang="en-US" altLang="zh-CN" sz="1200" dirty="0"/>
          </a:p>
          <a:p>
            <a:r>
              <a:rPr lang="en-US" altLang="zh-CN" sz="1200" dirty="0"/>
              <a:t>	</a:t>
            </a:r>
            <a:r>
              <a:rPr lang="en-US" altLang="zh-CN" sz="1200" dirty="0" err="1"/>
              <a:t>spinlock_t</a:t>
            </a:r>
            <a:r>
              <a:rPr lang="en-US" altLang="zh-CN" sz="1200" dirty="0"/>
              <a:t>		lock;</a:t>
            </a:r>
          </a:p>
          <a:p>
            <a:r>
              <a:rPr lang="en-US" altLang="zh-CN" sz="1200" dirty="0"/>
              <a:t>#</a:t>
            </a:r>
            <a:r>
              <a:rPr lang="en-US" altLang="zh-CN" sz="1200" dirty="0" err="1"/>
              <a:t>ifdef</a:t>
            </a:r>
            <a:r>
              <a:rPr lang="en-US" altLang="zh-CN" sz="1200" dirty="0"/>
              <a:t> CONFIG_MEMORY_HOTPLUG</a:t>
            </a:r>
          </a:p>
          <a:p>
            <a:r>
              <a:rPr lang="en-US" altLang="zh-CN" sz="1200" dirty="0"/>
              <a:t>	/* see spanned/</a:t>
            </a:r>
            <a:r>
              <a:rPr lang="en-US" altLang="zh-CN" sz="1200" dirty="0" err="1"/>
              <a:t>present_pages</a:t>
            </a:r>
            <a:r>
              <a:rPr lang="en-US" altLang="zh-CN" sz="1200" dirty="0"/>
              <a:t> for more description */</a:t>
            </a:r>
          </a:p>
          <a:p>
            <a:r>
              <a:rPr lang="en-US" altLang="zh-CN" sz="1200" dirty="0"/>
              <a:t>	</a:t>
            </a:r>
            <a:r>
              <a:rPr lang="en-US" altLang="zh-CN" sz="1200" dirty="0" err="1"/>
              <a:t>seqlock_t</a:t>
            </a:r>
            <a:r>
              <a:rPr lang="en-US" altLang="zh-CN" sz="1200" dirty="0"/>
              <a:t>		</a:t>
            </a:r>
            <a:r>
              <a:rPr lang="en-US" altLang="zh-CN" sz="1200" dirty="0" err="1"/>
              <a:t>span_seqlock</a:t>
            </a:r>
            <a:r>
              <a:rPr lang="en-US" altLang="zh-CN" sz="1200" dirty="0"/>
              <a:t>;</a:t>
            </a:r>
          </a:p>
          <a:p>
            <a:r>
              <a:rPr lang="en-US" altLang="zh-CN" sz="1200" dirty="0"/>
              <a:t>#</a:t>
            </a:r>
            <a:r>
              <a:rPr lang="en-US" altLang="zh-CN" sz="1200" dirty="0" err="1"/>
              <a:t>endif</a:t>
            </a:r>
            <a:endParaRPr lang="en-US" altLang="zh-CN" sz="1200" dirty="0"/>
          </a:p>
          <a:p>
            <a:r>
              <a:rPr lang="en-US" altLang="zh-CN" sz="1200" dirty="0"/>
              <a:t>	</a:t>
            </a:r>
            <a:r>
              <a:rPr lang="en-US" altLang="zh-CN" sz="1200" dirty="0" err="1"/>
              <a:t>struct</a:t>
            </a:r>
            <a:r>
              <a:rPr lang="en-US" altLang="zh-CN" sz="1200" dirty="0"/>
              <a:t> </a:t>
            </a:r>
            <a:r>
              <a:rPr lang="en-US" altLang="zh-CN" sz="1200" dirty="0" err="1"/>
              <a:t>free_area</a:t>
            </a:r>
            <a:r>
              <a:rPr lang="en-US" altLang="zh-CN" sz="1200" dirty="0"/>
              <a:t>	</a:t>
            </a:r>
            <a:r>
              <a:rPr lang="en-US" altLang="zh-CN" sz="1200" dirty="0" err="1"/>
              <a:t>free_area</a:t>
            </a:r>
            <a:r>
              <a:rPr lang="en-US" altLang="zh-CN" sz="1200" dirty="0"/>
              <a:t>[MAX_ORDER];</a:t>
            </a:r>
          </a:p>
          <a:p>
            <a:r>
              <a:rPr lang="en-US" altLang="zh-CN" sz="1200" dirty="0"/>
              <a:t>#</a:t>
            </a:r>
            <a:r>
              <a:rPr lang="en-US" altLang="zh-CN" sz="1200" dirty="0" err="1"/>
              <a:t>ifndef</a:t>
            </a:r>
            <a:r>
              <a:rPr lang="en-US" altLang="zh-CN" sz="1200" dirty="0"/>
              <a:t> CONFIG_SPARSEMEM</a:t>
            </a:r>
          </a:p>
          <a:p>
            <a:r>
              <a:rPr lang="en-US" altLang="zh-CN" sz="1200" dirty="0"/>
              <a:t>	unsigned long		*</a:t>
            </a:r>
            <a:r>
              <a:rPr lang="en-US" altLang="zh-CN" sz="1200" dirty="0" err="1"/>
              <a:t>pageblock_flags</a:t>
            </a:r>
            <a:r>
              <a:rPr lang="en-US" altLang="zh-CN" sz="1200" dirty="0"/>
              <a:t>;</a:t>
            </a:r>
          </a:p>
          <a:p>
            <a:r>
              <a:rPr lang="en-US" altLang="zh-CN" sz="1200" dirty="0"/>
              <a:t>#</a:t>
            </a:r>
            <a:r>
              <a:rPr lang="en-US" altLang="zh-CN" sz="1200" dirty="0" err="1"/>
              <a:t>endif</a:t>
            </a:r>
            <a:r>
              <a:rPr lang="en-US" altLang="zh-CN" sz="1200" dirty="0"/>
              <a:t> /* CONFIG_SPARSEMEM */</a:t>
            </a:r>
          </a:p>
          <a:p>
            <a:r>
              <a:rPr lang="en-US" altLang="zh-CN" sz="1200" dirty="0"/>
              <a:t>	ZONE_PADDING(_pad1_)</a:t>
            </a:r>
          </a:p>
          <a:p>
            <a:r>
              <a:rPr lang="en-US" altLang="zh-CN" sz="1200" dirty="0"/>
              <a:t>	/* Fields commonly accessed by the page reclaim scanner */</a:t>
            </a:r>
          </a:p>
          <a:p>
            <a:r>
              <a:rPr lang="en-US" altLang="zh-CN" sz="1200" dirty="0"/>
              <a:t>	</a:t>
            </a:r>
            <a:r>
              <a:rPr lang="en-US" altLang="zh-CN" sz="1200" dirty="0" err="1"/>
              <a:t>spinlock_t</a:t>
            </a:r>
            <a:r>
              <a:rPr lang="en-US" altLang="zh-CN" sz="1200" dirty="0"/>
              <a:t>		</a:t>
            </a:r>
            <a:r>
              <a:rPr lang="en-US" altLang="zh-CN" sz="1200" dirty="0" err="1"/>
              <a:t>lru_lock</a:t>
            </a:r>
            <a:r>
              <a:rPr lang="en-US" altLang="zh-CN" sz="1200" dirty="0"/>
              <a:t>;	</a:t>
            </a:r>
          </a:p>
          <a:p>
            <a:r>
              <a:rPr lang="en-US" altLang="zh-CN" sz="1200" dirty="0"/>
              <a:t>	</a:t>
            </a:r>
            <a:r>
              <a:rPr lang="en-US" altLang="zh-CN" sz="1200" dirty="0" err="1"/>
              <a:t>struct</a:t>
            </a:r>
            <a:r>
              <a:rPr lang="en-US" altLang="zh-CN" sz="1200" dirty="0"/>
              <a:t> </a:t>
            </a:r>
            <a:r>
              <a:rPr lang="en-US" altLang="zh-CN" sz="1200" dirty="0" err="1"/>
              <a:t>list_head</a:t>
            </a:r>
            <a:r>
              <a:rPr lang="en-US" altLang="zh-CN" sz="1200" dirty="0"/>
              <a:t>	</a:t>
            </a:r>
            <a:r>
              <a:rPr lang="en-US" altLang="zh-CN" sz="1200" dirty="0" err="1"/>
              <a:t>active_list</a:t>
            </a:r>
            <a:r>
              <a:rPr lang="en-US" altLang="zh-CN" sz="1200" dirty="0"/>
              <a:t>;</a:t>
            </a:r>
          </a:p>
          <a:p>
            <a:r>
              <a:rPr lang="en-US" altLang="zh-CN" sz="1200" dirty="0"/>
              <a:t>	</a:t>
            </a:r>
            <a:r>
              <a:rPr lang="en-US" altLang="zh-CN" sz="1200" dirty="0" err="1"/>
              <a:t>struct</a:t>
            </a:r>
            <a:r>
              <a:rPr lang="en-US" altLang="zh-CN" sz="1200" dirty="0"/>
              <a:t> </a:t>
            </a:r>
            <a:r>
              <a:rPr lang="en-US" altLang="zh-CN" sz="1200" dirty="0" err="1"/>
              <a:t>list_head</a:t>
            </a:r>
            <a:r>
              <a:rPr lang="en-US" altLang="zh-CN" sz="1200" dirty="0"/>
              <a:t>	</a:t>
            </a:r>
            <a:r>
              <a:rPr lang="en-US" altLang="zh-CN" sz="1200" dirty="0" err="1"/>
              <a:t>inactive_list</a:t>
            </a:r>
            <a:r>
              <a:rPr lang="en-US" altLang="zh-CN" sz="1200"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内存描述</a:t>
            </a:r>
            <a:r>
              <a:rPr lang="en-US" altLang="zh-CN" dirty="0"/>
              <a:t>-zone</a:t>
            </a:r>
            <a:endParaRPr lang="zh-CN" altLang="en-US" dirty="0"/>
          </a:p>
        </p:txBody>
      </p:sp>
      <p:sp>
        <p:nvSpPr>
          <p:cNvPr id="4" name="Text Box 1"/>
          <p:cNvSpPr txBox="1">
            <a:spLocks noChangeArrowheads="1"/>
          </p:cNvSpPr>
          <p:nvPr/>
        </p:nvSpPr>
        <p:spPr bwMode="auto">
          <a:xfrm>
            <a:off x="755576" y="1556792"/>
            <a:ext cx="8136904" cy="4536504"/>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200" dirty="0"/>
              <a:t>	unsigned long		</a:t>
            </a:r>
            <a:r>
              <a:rPr lang="en-US" altLang="zh-CN" sz="1200" dirty="0" err="1"/>
              <a:t>nr_scan_inactive</a:t>
            </a:r>
            <a:r>
              <a:rPr lang="en-US" altLang="zh-CN" sz="1200" dirty="0"/>
              <a:t>;</a:t>
            </a:r>
          </a:p>
          <a:p>
            <a:r>
              <a:rPr lang="en-US" altLang="zh-CN" sz="1200" dirty="0"/>
              <a:t>	unsigned long		</a:t>
            </a:r>
            <a:r>
              <a:rPr lang="en-US" altLang="zh-CN" sz="1200" dirty="0" err="1"/>
              <a:t>pages_scanned</a:t>
            </a:r>
            <a:r>
              <a:rPr lang="en-US" altLang="zh-CN" sz="1200" dirty="0"/>
              <a:t>;	   /* since last reclaim */</a:t>
            </a:r>
          </a:p>
          <a:p>
            <a:r>
              <a:rPr lang="en-US" altLang="zh-CN" sz="1200" dirty="0"/>
              <a:t>	unsigned long		flags;		   /* zone flags, see below */</a:t>
            </a:r>
          </a:p>
          <a:p>
            <a:endParaRPr lang="en-US" altLang="zh-CN" sz="1200" dirty="0"/>
          </a:p>
          <a:p>
            <a:r>
              <a:rPr lang="en-US" altLang="zh-CN" sz="1200" dirty="0"/>
              <a:t>	/* Zone statistics */</a:t>
            </a:r>
          </a:p>
          <a:p>
            <a:r>
              <a:rPr lang="en-US" altLang="zh-CN" sz="1200" dirty="0"/>
              <a:t>	</a:t>
            </a:r>
            <a:r>
              <a:rPr lang="en-US" altLang="zh-CN" sz="1200" dirty="0" err="1"/>
              <a:t>atomic_long_t</a:t>
            </a:r>
            <a:r>
              <a:rPr lang="en-US" altLang="zh-CN" sz="1200" dirty="0"/>
              <a:t>		</a:t>
            </a:r>
            <a:r>
              <a:rPr lang="en-US" altLang="zh-CN" sz="1200" dirty="0" err="1"/>
              <a:t>vm_stat</a:t>
            </a:r>
            <a:r>
              <a:rPr lang="en-US" altLang="zh-CN" sz="1200" dirty="0"/>
              <a:t>[NR_VM_ZONE_STAT_ITEMS];</a:t>
            </a:r>
          </a:p>
          <a:p>
            <a:r>
              <a:rPr lang="en-US" altLang="zh-CN" sz="1200" dirty="0"/>
              <a:t>	</a:t>
            </a:r>
            <a:r>
              <a:rPr lang="en-US" altLang="zh-CN" sz="1200" dirty="0" err="1"/>
              <a:t>int</a:t>
            </a:r>
            <a:r>
              <a:rPr lang="en-US" altLang="zh-CN" sz="1200" dirty="0"/>
              <a:t> </a:t>
            </a:r>
            <a:r>
              <a:rPr lang="en-US" altLang="zh-CN" sz="1200" dirty="0" err="1"/>
              <a:t>prev_priority</a:t>
            </a:r>
            <a:r>
              <a:rPr lang="en-US" altLang="zh-CN" sz="1200" dirty="0"/>
              <a:t>;</a:t>
            </a:r>
          </a:p>
          <a:p>
            <a:r>
              <a:rPr lang="en-US" altLang="zh-CN" sz="1200" dirty="0"/>
              <a:t>	ZONE_PADDING(_pad2_)</a:t>
            </a:r>
          </a:p>
          <a:p>
            <a:r>
              <a:rPr lang="en-US" altLang="zh-CN" sz="1200" dirty="0"/>
              <a:t>	/* Rarely used or read-mostly fields */</a:t>
            </a:r>
          </a:p>
          <a:p>
            <a:r>
              <a:rPr lang="en-US" altLang="zh-CN" sz="1200" dirty="0"/>
              <a:t>	</a:t>
            </a:r>
            <a:r>
              <a:rPr lang="en-US" altLang="zh-CN" sz="1200" dirty="0" err="1"/>
              <a:t>wait_queue_head_t</a:t>
            </a:r>
            <a:r>
              <a:rPr lang="en-US" altLang="zh-CN" sz="1200" dirty="0"/>
              <a:t>	* </a:t>
            </a:r>
            <a:r>
              <a:rPr lang="en-US" altLang="zh-CN" sz="1200" dirty="0" err="1"/>
              <a:t>wait_table</a:t>
            </a:r>
            <a:r>
              <a:rPr lang="en-US" altLang="zh-CN" sz="1200" dirty="0"/>
              <a:t>;</a:t>
            </a:r>
          </a:p>
          <a:p>
            <a:r>
              <a:rPr lang="en-US" altLang="zh-CN" sz="1200" dirty="0"/>
              <a:t>	unsigned long		</a:t>
            </a:r>
            <a:r>
              <a:rPr lang="en-US" altLang="zh-CN" sz="1200" dirty="0" err="1"/>
              <a:t>wait_table_hash_nr_entries</a:t>
            </a:r>
            <a:r>
              <a:rPr lang="en-US" altLang="zh-CN" sz="1200" dirty="0"/>
              <a:t>;</a:t>
            </a:r>
          </a:p>
          <a:p>
            <a:r>
              <a:rPr lang="en-US" altLang="zh-CN" sz="1200" dirty="0"/>
              <a:t>	unsigned long		</a:t>
            </a:r>
            <a:r>
              <a:rPr lang="en-US" altLang="zh-CN" sz="1200" dirty="0" err="1"/>
              <a:t>wait_table_bits</a:t>
            </a:r>
            <a:r>
              <a:rPr lang="en-US" altLang="zh-CN" sz="1200" dirty="0"/>
              <a:t>;</a:t>
            </a:r>
          </a:p>
          <a:p>
            <a:r>
              <a:rPr lang="en-US" altLang="zh-CN" sz="1200" dirty="0"/>
              <a:t>	</a:t>
            </a:r>
            <a:r>
              <a:rPr lang="en-US" altLang="zh-CN" sz="1200" dirty="0" err="1"/>
              <a:t>struct</a:t>
            </a:r>
            <a:r>
              <a:rPr lang="en-US" altLang="zh-CN" sz="1200" dirty="0"/>
              <a:t> </a:t>
            </a:r>
            <a:r>
              <a:rPr lang="en-US" altLang="zh-CN" sz="1200" dirty="0" err="1"/>
              <a:t>pglist_data</a:t>
            </a:r>
            <a:r>
              <a:rPr lang="en-US" altLang="zh-CN" sz="1200" dirty="0"/>
              <a:t>	*</a:t>
            </a:r>
            <a:r>
              <a:rPr lang="en-US" altLang="zh-CN" sz="1200" dirty="0" err="1"/>
              <a:t>zone_pgdat</a:t>
            </a:r>
            <a:r>
              <a:rPr lang="en-US" altLang="zh-CN" sz="1200" dirty="0"/>
              <a:t>;</a:t>
            </a:r>
          </a:p>
          <a:p>
            <a:r>
              <a:rPr lang="en-US" altLang="zh-CN" sz="1200" dirty="0"/>
              <a:t>	/* </a:t>
            </a:r>
            <a:r>
              <a:rPr lang="en-US" altLang="zh-CN" sz="1200" dirty="0" err="1"/>
              <a:t>zone_start_pfn</a:t>
            </a:r>
            <a:r>
              <a:rPr lang="en-US" altLang="zh-CN" sz="1200" dirty="0"/>
              <a:t> == </a:t>
            </a:r>
            <a:r>
              <a:rPr lang="en-US" altLang="zh-CN" sz="1200" dirty="0" err="1"/>
              <a:t>zone_start_paddr</a:t>
            </a:r>
            <a:r>
              <a:rPr lang="en-US" altLang="zh-CN" sz="1200" dirty="0"/>
              <a:t> &gt;&gt; PAGE_SHIFT */</a:t>
            </a:r>
          </a:p>
          <a:p>
            <a:r>
              <a:rPr lang="en-US" altLang="zh-CN" sz="1200" dirty="0"/>
              <a:t>	unsigned long		</a:t>
            </a:r>
            <a:r>
              <a:rPr lang="en-US" altLang="zh-CN" sz="1200" dirty="0" err="1"/>
              <a:t>zone_start_pfn</a:t>
            </a:r>
            <a:r>
              <a:rPr lang="en-US" altLang="zh-CN" sz="1200" dirty="0"/>
              <a:t>;</a:t>
            </a:r>
          </a:p>
          <a:p>
            <a:r>
              <a:rPr lang="en-US" altLang="zh-CN" sz="1200" dirty="0"/>
              <a:t>	unsigned long		</a:t>
            </a:r>
            <a:r>
              <a:rPr lang="en-US" altLang="zh-CN" sz="1200" dirty="0" err="1"/>
              <a:t>spanned_pages</a:t>
            </a:r>
            <a:r>
              <a:rPr lang="en-US" altLang="zh-CN" sz="1200" dirty="0"/>
              <a:t>;	/* total size, including holes */</a:t>
            </a:r>
          </a:p>
          <a:p>
            <a:r>
              <a:rPr lang="en-US" altLang="zh-CN" sz="1200" dirty="0"/>
              <a:t>	unsigned long		</a:t>
            </a:r>
            <a:r>
              <a:rPr lang="en-US" altLang="zh-CN" sz="1200" dirty="0" err="1"/>
              <a:t>present_pages</a:t>
            </a:r>
            <a:r>
              <a:rPr lang="en-US" altLang="zh-CN" sz="1200" dirty="0"/>
              <a:t>;	/* amount of memory (excluding holes) */</a:t>
            </a:r>
          </a:p>
          <a:p>
            <a:endParaRPr lang="en-US" altLang="zh-CN" sz="1200" dirty="0"/>
          </a:p>
          <a:p>
            <a:r>
              <a:rPr lang="en-US" altLang="zh-CN" sz="1200" dirty="0"/>
              <a:t>	/*</a:t>
            </a:r>
          </a:p>
          <a:p>
            <a:r>
              <a:rPr lang="en-US" altLang="zh-CN" sz="1200" dirty="0"/>
              <a:t>	 * rarely used fields:</a:t>
            </a:r>
          </a:p>
          <a:p>
            <a:r>
              <a:rPr lang="en-US" altLang="zh-CN" sz="1200" dirty="0"/>
              <a:t>	 */</a:t>
            </a:r>
          </a:p>
          <a:p>
            <a:r>
              <a:rPr lang="en-US" altLang="zh-CN" sz="1200" dirty="0"/>
              <a:t>	const char		*name;</a:t>
            </a:r>
          </a:p>
          <a:p>
            <a:r>
              <a:rPr lang="en-US" altLang="zh-CN" sz="1200" dirty="0"/>
              <a:t>} ____</a:t>
            </a:r>
            <a:r>
              <a:rPr lang="en-US" altLang="zh-CN" sz="1200" dirty="0" err="1"/>
              <a:t>cacheline_internodealigned_in_smp</a:t>
            </a:r>
            <a:r>
              <a:rPr lang="en-US" altLang="zh-CN" sz="1200"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目录</a:t>
            </a:r>
          </a:p>
        </p:txBody>
      </p:sp>
      <p:sp>
        <p:nvSpPr>
          <p:cNvPr id="3" name="内容占位符 2"/>
          <p:cNvSpPr>
            <a:spLocks noGrp="1"/>
          </p:cNvSpPr>
          <p:nvPr>
            <p:ph idx="1"/>
          </p:nvPr>
        </p:nvSpPr>
        <p:spPr/>
        <p:txBody>
          <a:bodyPr>
            <a:normAutofit fontScale="62500" lnSpcReduction="20000"/>
          </a:bodyPr>
          <a:lstStyle/>
          <a:p>
            <a:r>
              <a:rPr lang="zh-CN" altLang="en-US" b="1" dirty="0"/>
              <a:t>预备知识</a:t>
            </a:r>
            <a:endParaRPr lang="en-US" altLang="zh-CN" b="1" dirty="0"/>
          </a:p>
          <a:p>
            <a:r>
              <a:rPr lang="zh-CN" altLang="en-US" b="1" dirty="0"/>
              <a:t>页表管理</a:t>
            </a:r>
            <a:endParaRPr lang="en-US" altLang="zh-CN" b="1" dirty="0"/>
          </a:p>
          <a:p>
            <a:r>
              <a:rPr lang="zh-CN" altLang="en-US" b="1" dirty="0"/>
              <a:t>内核页表</a:t>
            </a:r>
            <a:endParaRPr lang="en-US" altLang="zh-CN" b="1" dirty="0"/>
          </a:p>
          <a:p>
            <a:r>
              <a:rPr lang="zh-CN" altLang="en-US" b="1" dirty="0"/>
              <a:t>物理内存</a:t>
            </a:r>
            <a:endParaRPr lang="en-US" altLang="zh-CN" b="1" dirty="0"/>
          </a:p>
          <a:p>
            <a:r>
              <a:rPr lang="zh-CN" altLang="en-US" b="1" dirty="0"/>
              <a:t>高端内存</a:t>
            </a:r>
            <a:endParaRPr lang="en-US" altLang="zh-CN" b="1" dirty="0"/>
          </a:p>
          <a:p>
            <a:r>
              <a:rPr lang="zh-CN" altLang="en-US" b="1" dirty="0"/>
              <a:t>地址映射</a:t>
            </a:r>
            <a:endParaRPr lang="en-US" altLang="zh-CN" b="1" dirty="0"/>
          </a:p>
          <a:p>
            <a:r>
              <a:rPr lang="zh-CN" altLang="en-US" b="1" dirty="0"/>
              <a:t>虚拟内存</a:t>
            </a:r>
            <a:endParaRPr lang="en-US" altLang="zh-CN" b="1" dirty="0"/>
          </a:p>
          <a:p>
            <a:r>
              <a:rPr lang="zh-CN" altLang="en-US" b="1" dirty="0"/>
              <a:t>地址空间</a:t>
            </a:r>
            <a:endParaRPr lang="en-US" altLang="zh-CN" b="1" dirty="0"/>
          </a:p>
          <a:p>
            <a:r>
              <a:rPr lang="zh-CN" altLang="en-US" b="1" dirty="0"/>
              <a:t>高速缓存</a:t>
            </a:r>
            <a:endParaRPr lang="en-US" altLang="zh-CN" b="1" dirty="0"/>
          </a:p>
          <a:p>
            <a:r>
              <a:rPr lang="zh-CN" altLang="en-US" b="1" dirty="0"/>
              <a:t>页框回收</a:t>
            </a:r>
            <a:endParaRPr lang="en-US" altLang="zh-CN" b="1" dirty="0"/>
          </a:p>
          <a:p>
            <a:r>
              <a:rPr lang="zh-CN" altLang="en-US" b="1" dirty="0"/>
              <a:t>交换机制</a:t>
            </a:r>
            <a:endParaRPr lang="en-US" altLang="zh-CN" b="1" dirty="0"/>
          </a:p>
          <a:p>
            <a:r>
              <a:rPr lang="zh-CN" altLang="en-US" b="1" dirty="0"/>
              <a:t>缺页异常</a:t>
            </a:r>
            <a:endParaRPr lang="en-US" altLang="zh-CN" b="1" dirty="0"/>
          </a:p>
          <a:p>
            <a:r>
              <a:rPr lang="zh-CN" altLang="en-US" b="1" dirty="0"/>
              <a:t>共享内存</a:t>
            </a:r>
            <a:endParaRPr lang="en-US" altLang="zh-CN" b="1" dirty="0"/>
          </a:p>
          <a:p>
            <a:r>
              <a:rPr lang="zh-CN" altLang="en-US" b="1" dirty="0"/>
              <a:t>文件映射</a:t>
            </a:r>
            <a:endParaRPr lang="en-US" altLang="zh-CN" b="1" dirty="0"/>
          </a:p>
          <a:p>
            <a:r>
              <a:rPr lang="zh-CN" altLang="en-US" b="1" dirty="0"/>
              <a:t>程序执行</a:t>
            </a:r>
            <a:endParaRPr lang="en-US" altLang="zh-CN" b="1" dirty="0"/>
          </a:p>
          <a:p>
            <a:endParaRPr lang="zh-CN" altLang="en-US" dirty="0"/>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descr="C:\Users\KiTann\Desktop\Linux操作系统\Linux内核\内存管理\图解内存管理\Node,Zone,Page关系.png"/>
          <p:cNvPicPr>
            <a:picLocks noChangeAspect="1" noChangeArrowheads="1"/>
          </p:cNvPicPr>
          <p:nvPr/>
        </p:nvPicPr>
        <p:blipFill>
          <a:blip r:embed="rId2" cstate="print"/>
          <a:srcRect/>
          <a:stretch>
            <a:fillRect/>
          </a:stretch>
        </p:blipFill>
        <p:spPr bwMode="auto">
          <a:xfrm>
            <a:off x="0" y="0"/>
            <a:ext cx="9137130" cy="6858000"/>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物理探测</a:t>
            </a:r>
          </a:p>
        </p:txBody>
      </p:sp>
      <p:sp>
        <p:nvSpPr>
          <p:cNvPr id="4" name="TextBox 3"/>
          <p:cNvSpPr txBox="1"/>
          <p:nvPr/>
        </p:nvSpPr>
        <p:spPr>
          <a:xfrm>
            <a:off x="539552" y="1484784"/>
            <a:ext cx="8208912" cy="4893647"/>
          </a:xfrm>
          <a:prstGeom prst="rect">
            <a:avLst/>
          </a:prstGeom>
          <a:noFill/>
        </p:spPr>
        <p:txBody>
          <a:bodyPr wrap="square" rtlCol="0">
            <a:spAutoFit/>
          </a:bodyPr>
          <a:lstStyle/>
          <a:p>
            <a:r>
              <a:rPr lang="zh-CN" altLang="en-US" dirty="0"/>
              <a:t>在系统</a:t>
            </a:r>
            <a:r>
              <a:rPr lang="en-US" altLang="zh-CN" dirty="0"/>
              <a:t>boot</a:t>
            </a:r>
            <a:r>
              <a:rPr lang="zh-CN" altLang="en-US" dirty="0"/>
              <a:t>的时候，</a:t>
            </a:r>
            <a:r>
              <a:rPr lang="en-US" altLang="zh-CN" dirty="0"/>
              <a:t>kernel</a:t>
            </a:r>
            <a:r>
              <a:rPr lang="zh-CN" altLang="en-US" dirty="0"/>
              <a:t>通过</a:t>
            </a:r>
            <a:r>
              <a:rPr lang="en-US" altLang="zh-CN" b="1" dirty="0">
                <a:solidFill>
                  <a:srgbClr val="FF0000"/>
                </a:solidFill>
              </a:rPr>
              <a:t>0x15</a:t>
            </a:r>
            <a:r>
              <a:rPr lang="zh-CN" altLang="en-US" b="1" dirty="0">
                <a:solidFill>
                  <a:srgbClr val="FF0000"/>
                </a:solidFill>
              </a:rPr>
              <a:t>中断</a:t>
            </a:r>
            <a:r>
              <a:rPr lang="zh-CN" altLang="en-US" dirty="0"/>
              <a:t>获得机器内存容量。有三种参数</a:t>
            </a:r>
            <a:r>
              <a:rPr lang="en-US" altLang="zh-CN" dirty="0"/>
              <a:t>88H(</a:t>
            </a:r>
            <a:r>
              <a:rPr lang="zh-CN" altLang="en-US" dirty="0"/>
              <a:t>只能探测最大</a:t>
            </a:r>
            <a:r>
              <a:rPr lang="en-US" altLang="zh-CN" dirty="0"/>
              <a:t>64MB</a:t>
            </a:r>
            <a:r>
              <a:rPr lang="zh-CN" altLang="en-US" dirty="0"/>
              <a:t>的内存</a:t>
            </a:r>
            <a:r>
              <a:rPr lang="en-US" altLang="zh-CN" dirty="0"/>
              <a:t>)</a:t>
            </a:r>
            <a:r>
              <a:rPr lang="zh-CN" altLang="en-US" dirty="0"/>
              <a:t>，</a:t>
            </a:r>
            <a:r>
              <a:rPr lang="en-US" altLang="zh-CN" dirty="0"/>
              <a:t>E801H(</a:t>
            </a:r>
            <a:r>
              <a:rPr lang="zh-CN" altLang="en-US" dirty="0"/>
              <a:t>得到大小</a:t>
            </a:r>
            <a:r>
              <a:rPr lang="en-US" altLang="zh-CN" dirty="0"/>
              <a:t>)</a:t>
            </a:r>
            <a:r>
              <a:rPr lang="zh-CN" altLang="en-US" dirty="0"/>
              <a:t>，</a:t>
            </a:r>
            <a:r>
              <a:rPr lang="en-US" altLang="zh-CN" dirty="0"/>
              <a:t>E820H(</a:t>
            </a:r>
            <a:r>
              <a:rPr lang="zh-CN" altLang="en-US" dirty="0"/>
              <a:t>获得</a:t>
            </a:r>
            <a:r>
              <a:rPr lang="en-US" altLang="zh-CN" dirty="0"/>
              <a:t>memory map)</a:t>
            </a:r>
            <a:r>
              <a:rPr lang="zh-CN" altLang="en-US" dirty="0"/>
              <a:t>。这个</a:t>
            </a:r>
            <a:r>
              <a:rPr lang="en-US" altLang="zh-CN" dirty="0"/>
              <a:t>memory map</a:t>
            </a:r>
            <a:r>
              <a:rPr lang="zh-CN" altLang="en-US" dirty="0"/>
              <a:t>称为</a:t>
            </a:r>
            <a:r>
              <a:rPr lang="en-US" altLang="zh-CN" dirty="0"/>
              <a:t>E820</a:t>
            </a:r>
            <a:r>
              <a:rPr lang="zh-CN" altLang="en-US" dirty="0"/>
              <a:t>图，在</a:t>
            </a:r>
            <a:r>
              <a:rPr lang="en-US" altLang="zh-CN" dirty="0"/>
              <a:t>kernel</a:t>
            </a:r>
            <a:r>
              <a:rPr lang="zh-CN" altLang="en-US" dirty="0"/>
              <a:t>的初始化代码中会将这个</a:t>
            </a:r>
            <a:r>
              <a:rPr lang="en-US" altLang="zh-CN" dirty="0"/>
              <a:t>memory map</a:t>
            </a:r>
            <a:r>
              <a:rPr lang="zh-CN" altLang="en-US" dirty="0"/>
              <a:t>复制到一个</a:t>
            </a:r>
            <a:r>
              <a:rPr lang="en-US" altLang="zh-CN" dirty="0"/>
              <a:t>kernel</a:t>
            </a:r>
            <a:r>
              <a:rPr lang="zh-CN" altLang="en-US" dirty="0"/>
              <a:t>中的数据结构</a:t>
            </a:r>
            <a:r>
              <a:rPr lang="en-US" altLang="zh-CN" dirty="0"/>
              <a:t>e820map</a:t>
            </a:r>
            <a:r>
              <a:rPr lang="zh-CN" altLang="en-US" dirty="0"/>
              <a:t>里，</a:t>
            </a:r>
            <a:r>
              <a:rPr lang="en-US" altLang="zh-CN" dirty="0"/>
              <a:t>kernel</a:t>
            </a:r>
            <a:r>
              <a:rPr lang="zh-CN" altLang="en-US" dirty="0"/>
              <a:t>需要通过这个结构来计算可用的内存容量。</a:t>
            </a:r>
            <a:endParaRPr lang="en-US" altLang="zh-CN" dirty="0"/>
          </a:p>
          <a:p>
            <a:r>
              <a:rPr lang="zh-CN" altLang="en-US" dirty="0"/>
              <a:t>调用</a:t>
            </a:r>
            <a:r>
              <a:rPr lang="en-US" altLang="zh-CN" dirty="0" err="1"/>
              <a:t>print_memory_map</a:t>
            </a:r>
            <a:r>
              <a:rPr lang="zh-CN" altLang="en-US" dirty="0"/>
              <a:t>打印出各个内存段的范围和类型，我的内存是</a:t>
            </a:r>
            <a:r>
              <a:rPr lang="en-US" altLang="zh-CN" dirty="0"/>
              <a:t>2G</a:t>
            </a:r>
            <a:r>
              <a:rPr lang="zh-CN" altLang="en-US" dirty="0"/>
              <a:t>的，打印结果如下：</a:t>
            </a:r>
            <a:endParaRPr lang="en-US" altLang="zh-CN" dirty="0"/>
          </a:p>
          <a:p>
            <a:endParaRPr lang="en-US" altLang="zh-CN" dirty="0"/>
          </a:p>
          <a:p>
            <a:r>
              <a:rPr lang="en-US" altLang="zh-CN" sz="1200" dirty="0"/>
              <a:t>[    0.000000]  BIOS-provided physical RAM map:  </a:t>
            </a:r>
          </a:p>
          <a:p>
            <a:r>
              <a:rPr lang="en-US" altLang="zh-CN" sz="1200" dirty="0"/>
              <a:t>[    0.000000]  BIOS-e820: 0000000000000000 - 000000000009f000 (usable)  </a:t>
            </a:r>
          </a:p>
          <a:p>
            <a:r>
              <a:rPr lang="en-US" altLang="zh-CN" sz="1200" dirty="0"/>
              <a:t>[    0.000000]  BIOS-e820: 000000000009f000 - 00000000000a0000 (reserved)  </a:t>
            </a:r>
          </a:p>
          <a:p>
            <a:r>
              <a:rPr lang="en-US" altLang="zh-CN" sz="1200" dirty="0"/>
              <a:t>[    0.000000]  BIOS-e820: 00000000000f0000 - 0000000000100000 (reserved)  </a:t>
            </a:r>
          </a:p>
          <a:p>
            <a:r>
              <a:rPr lang="en-US" altLang="zh-CN" sz="1200" dirty="0"/>
              <a:t>[    0.000000]  BIOS-e820: 0000000000100000 - 0000000001e00000 (usable)  </a:t>
            </a:r>
          </a:p>
          <a:p>
            <a:r>
              <a:rPr lang="en-US" altLang="zh-CN" sz="1200" dirty="0"/>
              <a:t>[    0.000000]  BIOS-e820: 0000000001e00000 - 0000000001e80040 (reserved)  </a:t>
            </a:r>
          </a:p>
          <a:p>
            <a:r>
              <a:rPr lang="en-US" altLang="zh-CN" sz="1200" dirty="0"/>
              <a:t>[    0.000000]  BIOS-e820: 0000000001e80040 - 000000007bed0000 (usable)  </a:t>
            </a:r>
          </a:p>
          <a:p>
            <a:r>
              <a:rPr lang="en-US" altLang="zh-CN" sz="1200" dirty="0"/>
              <a:t>[    0.000000]  BIOS-e820: 000000007bed0000 - 000000007bed3000 (ACPI NVS)  </a:t>
            </a:r>
          </a:p>
          <a:p>
            <a:r>
              <a:rPr lang="en-US" altLang="zh-CN" sz="1200" dirty="0"/>
              <a:t>[    0.000000]  BIOS-e820: 000000007bed3000 - 000000007bee0000 (ACPI data)  </a:t>
            </a:r>
          </a:p>
          <a:p>
            <a:r>
              <a:rPr lang="en-US" altLang="zh-CN" sz="1200" dirty="0"/>
              <a:t>[    0.000000]  BIOS-e820: 000000007bee0000 - 000000007bf00000 (reserved)  </a:t>
            </a:r>
          </a:p>
          <a:p>
            <a:r>
              <a:rPr lang="en-US" altLang="zh-CN" sz="1200" dirty="0"/>
              <a:t>[    0.000000]  BIOS-e820: 000000007c000000 - 0000000080000000 (reserved)  </a:t>
            </a:r>
          </a:p>
          <a:p>
            <a:r>
              <a:rPr lang="en-US" altLang="zh-CN" sz="1200" dirty="0"/>
              <a:t>[    0.000000]  BIOS-e820: 00000000f0000000 - 00000000f4000000 (reserved)  </a:t>
            </a:r>
          </a:p>
          <a:p>
            <a:r>
              <a:rPr lang="en-US" altLang="zh-CN" sz="1200" dirty="0"/>
              <a:t>[    0.000000]  BIOS-e820: 00000000fec00000 - 0000000100000000 (reserved)  </a:t>
            </a:r>
            <a:endParaRPr lang="zh-CN" altLang="en-US" sz="1200"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引导内存</a:t>
            </a:r>
          </a:p>
        </p:txBody>
      </p:sp>
      <p:pic>
        <p:nvPicPr>
          <p:cNvPr id="4" name="Picture 4" descr="http://hi.csdn.net/attachment/201009/15/0_1284554718q3q9.gif"/>
          <p:cNvPicPr>
            <a:picLocks noChangeAspect="1" noChangeArrowheads="1"/>
          </p:cNvPicPr>
          <p:nvPr/>
        </p:nvPicPr>
        <p:blipFill>
          <a:blip r:embed="rId2" cstate="print"/>
          <a:srcRect/>
          <a:stretch>
            <a:fillRect/>
          </a:stretch>
        </p:blipFill>
        <p:spPr bwMode="auto">
          <a:xfrm>
            <a:off x="1" y="1484784"/>
            <a:ext cx="9143999" cy="5184576"/>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Pre-</a:t>
            </a:r>
            <a:r>
              <a:rPr lang="en-US" altLang="zh-CN" dirty="0" err="1"/>
              <a:t>Cpu</a:t>
            </a:r>
            <a:r>
              <a:rPr lang="en-US" altLang="zh-CN" dirty="0"/>
              <a:t> Cache</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67544" y="1412776"/>
            <a:ext cx="8280920" cy="5256584"/>
          </a:xfrm>
          <a:prstGeom prst="rect">
            <a:avLst/>
          </a:prstGeom>
          <a:noFill/>
          <a:ln w="9525">
            <a:noFill/>
            <a:miter lim="800000"/>
            <a:headEnd/>
            <a:tailEnd/>
          </a:ln>
        </p:spPr>
      </p:pic>
      <p:sp>
        <p:nvSpPr>
          <p:cNvPr id="102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管理区分配器</a:t>
            </a:r>
          </a:p>
        </p:txBody>
      </p:sp>
      <p:pic>
        <p:nvPicPr>
          <p:cNvPr id="4098" name="Picture 2" descr="http://blogimg.chinaunix.net/blog/upfile2/100112115846.jpg"/>
          <p:cNvPicPr>
            <a:picLocks noChangeAspect="1" noChangeArrowheads="1"/>
          </p:cNvPicPr>
          <p:nvPr/>
        </p:nvPicPr>
        <p:blipFill>
          <a:blip r:embed="rId2" cstate="print"/>
          <a:srcRect/>
          <a:stretch>
            <a:fillRect/>
          </a:stretch>
        </p:blipFill>
        <p:spPr bwMode="auto">
          <a:xfrm>
            <a:off x="467544" y="1484784"/>
            <a:ext cx="8280920" cy="4736006"/>
          </a:xfrm>
          <a:prstGeom prst="rect">
            <a:avLst/>
          </a:prstGeom>
          <a:noFill/>
        </p:spPr>
      </p:pic>
      <p:sp>
        <p:nvSpPr>
          <p:cNvPr id="4099"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aka.org.cn/Lectures/003/Lecture-3.1.3/Image9.gif"/>
          <p:cNvPicPr>
            <a:picLocks noChangeAspect="1" noChangeArrowheads="1"/>
          </p:cNvPicPr>
          <p:nvPr/>
        </p:nvPicPr>
        <p:blipFill>
          <a:blip r:embed="rId2" cstate="print"/>
          <a:srcRect/>
          <a:stretch>
            <a:fillRect/>
          </a:stretch>
        </p:blipFill>
        <p:spPr bwMode="auto">
          <a:xfrm>
            <a:off x="0" y="116632"/>
            <a:ext cx="9144000" cy="6561348"/>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伙伴机制</a:t>
            </a:r>
          </a:p>
        </p:txBody>
      </p:sp>
      <p:sp>
        <p:nvSpPr>
          <p:cNvPr id="4" name="TextBox 3"/>
          <p:cNvSpPr txBox="1"/>
          <p:nvPr/>
        </p:nvSpPr>
        <p:spPr>
          <a:xfrm>
            <a:off x="395536" y="1484784"/>
            <a:ext cx="360040" cy="1200329"/>
          </a:xfrm>
          <a:prstGeom prst="rect">
            <a:avLst/>
          </a:prstGeom>
          <a:noFill/>
        </p:spPr>
        <p:txBody>
          <a:bodyPr wrap="square" rtlCol="0">
            <a:spAutoFit/>
          </a:bodyPr>
          <a:lstStyle/>
          <a:p>
            <a:r>
              <a:rPr lang="zh-CN" altLang="en-US" dirty="0">
                <a:solidFill>
                  <a:srgbClr val="FF0000"/>
                </a:solidFill>
              </a:rPr>
              <a:t>整体结构</a:t>
            </a:r>
          </a:p>
        </p:txBody>
      </p:sp>
      <p:pic>
        <p:nvPicPr>
          <p:cNvPr id="5" name="图片 4" descr="整体结构.png"/>
          <p:cNvPicPr>
            <a:picLocks noChangeAspect="1"/>
          </p:cNvPicPr>
          <p:nvPr/>
        </p:nvPicPr>
        <p:blipFill>
          <a:blip r:embed="rId2" cstate="print"/>
          <a:stretch>
            <a:fillRect/>
          </a:stretch>
        </p:blipFill>
        <p:spPr>
          <a:xfrm>
            <a:off x="755576" y="1484784"/>
            <a:ext cx="8247705" cy="5184576"/>
          </a:xfrm>
          <a:prstGeom prst="rect">
            <a:avLst/>
          </a:prstGeom>
        </p:spPr>
      </p:pic>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伙伴机制</a:t>
            </a:r>
          </a:p>
        </p:txBody>
      </p:sp>
      <p:sp>
        <p:nvSpPr>
          <p:cNvPr id="4" name="TextBox 3"/>
          <p:cNvSpPr txBox="1"/>
          <p:nvPr/>
        </p:nvSpPr>
        <p:spPr>
          <a:xfrm>
            <a:off x="360040" y="1484784"/>
            <a:ext cx="8676456" cy="1477328"/>
          </a:xfrm>
          <a:prstGeom prst="rect">
            <a:avLst/>
          </a:prstGeom>
          <a:noFill/>
        </p:spPr>
        <p:txBody>
          <a:bodyPr wrap="square" rtlCol="0">
            <a:spAutoFit/>
          </a:bodyPr>
          <a:lstStyle/>
          <a:p>
            <a:r>
              <a:rPr lang="en-US" altLang="zh-CN" dirty="0"/>
              <a:t>Linux</a:t>
            </a:r>
            <a:r>
              <a:rPr lang="zh-CN" altLang="en-US" dirty="0"/>
              <a:t>内核通过伙伴算法来管理物理内存。伙伴系统（</a:t>
            </a:r>
            <a:r>
              <a:rPr lang="en-US" altLang="zh-CN" dirty="0"/>
              <a:t>Buddy System</a:t>
            </a:r>
            <a:r>
              <a:rPr lang="zh-CN" altLang="en-US" dirty="0"/>
              <a:t>）在理论上是非常简单的内存分配算法。它的用途主要是尽可能减少外部碎片，同时允许快速分配与回收物理页面。为了减少外部碎片，连续的空闲页面，根据空闲块（由连续的空闲页面组成）大小，组织成不同的链表（或者</a:t>
            </a:r>
            <a:r>
              <a:rPr lang="en-US" altLang="zh-CN" dirty="0"/>
              <a:t>orders</a:t>
            </a:r>
            <a:r>
              <a:rPr lang="zh-CN" altLang="en-US" dirty="0"/>
              <a:t>）。这样所有的</a:t>
            </a:r>
            <a:r>
              <a:rPr lang="en-US" altLang="zh-CN" dirty="0"/>
              <a:t>2</a:t>
            </a:r>
            <a:r>
              <a:rPr lang="zh-CN" altLang="en-US" dirty="0"/>
              <a:t>个页面大小的空闲块在一个链表中，</a:t>
            </a:r>
            <a:r>
              <a:rPr lang="en-US" altLang="zh-CN" dirty="0"/>
              <a:t>4</a:t>
            </a:r>
            <a:r>
              <a:rPr lang="zh-CN" altLang="en-US" dirty="0"/>
              <a:t>个页面大小的空闲块在另外一个链表中，以此类推。</a:t>
            </a:r>
          </a:p>
        </p:txBody>
      </p:sp>
      <p:pic>
        <p:nvPicPr>
          <p:cNvPr id="5" name="图片 4" descr="100911_1610_Linux1.png"/>
          <p:cNvPicPr>
            <a:picLocks noChangeAspect="1"/>
          </p:cNvPicPr>
          <p:nvPr/>
        </p:nvPicPr>
        <p:blipFill>
          <a:blip r:embed="rId2" cstate="print"/>
          <a:stretch>
            <a:fillRect/>
          </a:stretch>
        </p:blipFill>
        <p:spPr>
          <a:xfrm>
            <a:off x="467544" y="2915143"/>
            <a:ext cx="8424936" cy="3754217"/>
          </a:xfrm>
          <a:prstGeom prst="rect">
            <a:avLst/>
          </a:prstGeom>
        </p:spPr>
      </p:pic>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伙伴机制</a:t>
            </a:r>
          </a:p>
        </p:txBody>
      </p:sp>
      <p:sp>
        <p:nvSpPr>
          <p:cNvPr id="4" name="TextBox 3"/>
          <p:cNvSpPr txBox="1"/>
          <p:nvPr/>
        </p:nvSpPr>
        <p:spPr>
          <a:xfrm>
            <a:off x="395536" y="1484784"/>
            <a:ext cx="8280920" cy="2031325"/>
          </a:xfrm>
          <a:prstGeom prst="rect">
            <a:avLst/>
          </a:prstGeom>
          <a:noFill/>
        </p:spPr>
        <p:txBody>
          <a:bodyPr wrap="square" rtlCol="0">
            <a:spAutoFit/>
          </a:bodyPr>
          <a:lstStyle/>
          <a:p>
            <a:r>
              <a:rPr lang="zh-CN" altLang="en-US" dirty="0"/>
              <a:t>注意，不同大小的块在空间上，不会有重叠。当一个需求为</a:t>
            </a:r>
            <a:r>
              <a:rPr lang="en-US" altLang="zh-CN" dirty="0"/>
              <a:t>4</a:t>
            </a:r>
            <a:r>
              <a:rPr lang="zh-CN" altLang="en-US" dirty="0"/>
              <a:t>个连续页面时，检查是否有</a:t>
            </a:r>
            <a:r>
              <a:rPr lang="en-US" altLang="zh-CN" dirty="0"/>
              <a:t>4</a:t>
            </a:r>
            <a:r>
              <a:rPr lang="zh-CN" altLang="en-US" dirty="0"/>
              <a:t>个页面的空闲块而快速满足请求。若该链表上（每个结点都是大小为</a:t>
            </a:r>
            <a:r>
              <a:rPr lang="en-US" altLang="zh-CN" dirty="0"/>
              <a:t>4</a:t>
            </a:r>
            <a:r>
              <a:rPr lang="zh-CN" altLang="en-US" dirty="0"/>
              <a:t>页面的块）有空闲的块，则分配给用户，否则向下一个级别（</a:t>
            </a:r>
            <a:r>
              <a:rPr lang="en-US" altLang="zh-CN" dirty="0"/>
              <a:t>order</a:t>
            </a:r>
            <a:r>
              <a:rPr lang="zh-CN" altLang="en-US" dirty="0"/>
              <a:t>）的链表中查找。若存在（</a:t>
            </a:r>
            <a:r>
              <a:rPr lang="en-US" altLang="zh-CN" dirty="0"/>
              <a:t>8</a:t>
            </a:r>
            <a:r>
              <a:rPr lang="zh-CN" altLang="en-US" dirty="0"/>
              <a:t>页面的）空闲块（现处于另外一个级别的链表上），则将该页面块分裂为两个</a:t>
            </a:r>
            <a:r>
              <a:rPr lang="en-US" altLang="zh-CN" dirty="0"/>
              <a:t>4</a:t>
            </a:r>
            <a:r>
              <a:rPr lang="zh-CN" altLang="en-US" dirty="0"/>
              <a:t>页面的块，一块分配给请求者，另外一块加入到</a:t>
            </a:r>
            <a:r>
              <a:rPr lang="en-US" altLang="zh-CN" dirty="0"/>
              <a:t>4</a:t>
            </a:r>
            <a:r>
              <a:rPr lang="zh-CN" altLang="en-US" dirty="0"/>
              <a:t>页面的块链表中。这样可以避免分裂大的空闲块，而此时有可以满足需求的小页面块，从而减少外面碎片。</a:t>
            </a:r>
          </a:p>
        </p:txBody>
      </p:sp>
      <p:pic>
        <p:nvPicPr>
          <p:cNvPr id="6" name="图片 5" descr="100911_1610_Linux2.png"/>
          <p:cNvPicPr>
            <a:picLocks noChangeAspect="1"/>
          </p:cNvPicPr>
          <p:nvPr/>
        </p:nvPicPr>
        <p:blipFill>
          <a:blip r:embed="rId2" cstate="print"/>
          <a:stretch>
            <a:fillRect/>
          </a:stretch>
        </p:blipFill>
        <p:spPr>
          <a:xfrm>
            <a:off x="323528" y="3501008"/>
            <a:ext cx="8333334" cy="2971429"/>
          </a:xfrm>
          <a:prstGeom prst="rect">
            <a:avLst/>
          </a:prstGeom>
        </p:spPr>
      </p:pic>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Slab</a:t>
            </a:r>
            <a:r>
              <a:rPr lang="zh-CN" altLang="en-US" dirty="0"/>
              <a:t>机制</a:t>
            </a:r>
          </a:p>
        </p:txBody>
      </p:sp>
      <p:sp>
        <p:nvSpPr>
          <p:cNvPr id="4" name="TextBox 3"/>
          <p:cNvSpPr txBox="1"/>
          <p:nvPr/>
        </p:nvSpPr>
        <p:spPr>
          <a:xfrm>
            <a:off x="539552" y="1484784"/>
            <a:ext cx="8208912" cy="5078313"/>
          </a:xfrm>
          <a:prstGeom prst="rect">
            <a:avLst/>
          </a:prstGeom>
          <a:noFill/>
        </p:spPr>
        <p:txBody>
          <a:bodyPr wrap="square" rtlCol="0">
            <a:spAutoFit/>
          </a:bodyPr>
          <a:lstStyle/>
          <a:p>
            <a:r>
              <a:rPr lang="en-US" altLang="zh-CN" dirty="0"/>
              <a:t>Linux </a:t>
            </a:r>
            <a:r>
              <a:rPr lang="zh-CN" altLang="en-US" dirty="0"/>
              <a:t>所使用的 </a:t>
            </a:r>
            <a:r>
              <a:rPr lang="en-US" altLang="zh-CN" dirty="0"/>
              <a:t>slab </a:t>
            </a:r>
            <a:r>
              <a:rPr lang="zh-CN" altLang="en-US" dirty="0"/>
              <a:t>分配器的基础是 </a:t>
            </a:r>
            <a:r>
              <a:rPr lang="en-US" altLang="zh-CN" dirty="0"/>
              <a:t>Jeff </a:t>
            </a:r>
            <a:r>
              <a:rPr lang="en-US" altLang="zh-CN" dirty="0" err="1"/>
              <a:t>Bonwick</a:t>
            </a:r>
            <a:r>
              <a:rPr lang="en-US" altLang="zh-CN" dirty="0"/>
              <a:t> </a:t>
            </a:r>
            <a:r>
              <a:rPr lang="zh-CN" altLang="en-US" dirty="0"/>
              <a:t>为 </a:t>
            </a:r>
            <a:r>
              <a:rPr lang="en-US" altLang="zh-CN" dirty="0"/>
              <a:t>SunOS </a:t>
            </a:r>
            <a:r>
              <a:rPr lang="zh-CN" altLang="en-US" dirty="0"/>
              <a:t>操作系统首次引入的一种算法。</a:t>
            </a:r>
            <a:r>
              <a:rPr lang="en-US" altLang="zh-CN" dirty="0"/>
              <a:t>Jeff </a:t>
            </a:r>
            <a:r>
              <a:rPr lang="zh-CN" altLang="en-US" dirty="0"/>
              <a:t>的分配器是围绕对象缓存进行的。在内核中，会为有限的对象集（例如文件描述符和其他常见结构）分配大量内存。</a:t>
            </a:r>
            <a:r>
              <a:rPr lang="en-US" altLang="zh-CN" dirty="0"/>
              <a:t>Jeff </a:t>
            </a:r>
            <a:r>
              <a:rPr lang="zh-CN" altLang="en-US" dirty="0"/>
              <a:t>发现对内核中普通对象进行初始化所需的时间超过了对其进行分配和释放所需的时间。因此他的结论是不应该将内存释放回一个全局的内存池，而是将内存保持为针对特定目而初始化的状态。例如，如果内存被分配给了一个互斥锁，那么只需在为互斥锁首次分配内存时执行一次互斥锁初始化函数（</a:t>
            </a:r>
            <a:r>
              <a:rPr lang="en-US" altLang="zh-CN" dirty="0" err="1"/>
              <a:t>mutex_init</a:t>
            </a:r>
            <a:r>
              <a:rPr lang="zh-CN" altLang="en-US" dirty="0"/>
              <a:t>）即可。后续的内存分配不需要执行这个初始化函数，因为从上次释放和调用析构之后，它已经处于所需的状态中了。</a:t>
            </a:r>
          </a:p>
          <a:p>
            <a:r>
              <a:rPr lang="en-US" altLang="zh-CN" dirty="0"/>
              <a:t>Linux slab </a:t>
            </a:r>
            <a:r>
              <a:rPr lang="zh-CN" altLang="en-US" dirty="0"/>
              <a:t>分配器使用了这种思想和其他一些思想来构建一个在空间和时间上都具有高效性的内存分配器。</a:t>
            </a:r>
          </a:p>
          <a:p>
            <a:r>
              <a:rPr lang="zh-CN" altLang="en-US" dirty="0"/>
              <a:t>与传统的内存管理模式相比， </a:t>
            </a:r>
            <a:r>
              <a:rPr lang="en-US" altLang="zh-CN" dirty="0"/>
              <a:t>slab </a:t>
            </a:r>
            <a:r>
              <a:rPr lang="zh-CN" altLang="en-US" dirty="0"/>
              <a:t>缓存分配器提供了很多</a:t>
            </a:r>
            <a:r>
              <a:rPr lang="zh-CN" altLang="en-US" b="1" dirty="0">
                <a:solidFill>
                  <a:srgbClr val="FF0000"/>
                </a:solidFill>
              </a:rPr>
              <a:t>优点</a:t>
            </a:r>
            <a:r>
              <a:rPr lang="zh-CN" altLang="en-US" dirty="0"/>
              <a:t>。首先，内核通常依赖于对小对象的分配，它们会在系统生命周期内进行无数次分配。</a:t>
            </a:r>
            <a:r>
              <a:rPr lang="en-US" altLang="zh-CN" dirty="0"/>
              <a:t>slab </a:t>
            </a:r>
            <a:r>
              <a:rPr lang="zh-CN" altLang="en-US" dirty="0"/>
              <a:t>缓存分配器通过对类似大小的对象进行缓存而提供这种功能，从而避免了常见的碎片问题。</a:t>
            </a:r>
            <a:r>
              <a:rPr lang="en-US" altLang="zh-CN" dirty="0"/>
              <a:t>slab </a:t>
            </a:r>
            <a:r>
              <a:rPr lang="zh-CN" altLang="en-US" dirty="0"/>
              <a:t>分配器还支持通用对象的初始化，从而避免了为同一目而对一个对象重复进行初始化。最后，</a:t>
            </a:r>
            <a:r>
              <a:rPr lang="en-US" altLang="zh-CN" dirty="0"/>
              <a:t>slab </a:t>
            </a:r>
            <a:r>
              <a:rPr lang="zh-CN" altLang="en-US" dirty="0"/>
              <a:t>分配器还可以支持硬件缓存对齐和着色，这允许不同缓存中的对象占用相同的缓存行，从而提高缓存的利用率并获得更好的性能。</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预备知识</a:t>
            </a:r>
          </a:p>
        </p:txBody>
      </p:sp>
      <p:sp>
        <p:nvSpPr>
          <p:cNvPr id="3" name="内容占位符 2"/>
          <p:cNvSpPr>
            <a:spLocks noGrp="1"/>
          </p:cNvSpPr>
          <p:nvPr>
            <p:ph idx="1"/>
          </p:nvPr>
        </p:nvSpPr>
        <p:spPr/>
        <p:txBody>
          <a:bodyPr/>
          <a:lstStyle/>
          <a:p>
            <a:r>
              <a:rPr lang="zh-CN" altLang="en-US" dirty="0"/>
              <a:t>微机原理</a:t>
            </a:r>
            <a:endParaRPr lang="en-US" altLang="zh-CN" dirty="0"/>
          </a:p>
          <a:p>
            <a:r>
              <a:rPr lang="zh-CN" altLang="en-US" dirty="0"/>
              <a:t>内存芯片</a:t>
            </a:r>
            <a:endParaRPr lang="en-US" altLang="zh-CN" dirty="0"/>
          </a:p>
          <a:p>
            <a:r>
              <a:rPr lang="en-US" altLang="zh-CN" dirty="0"/>
              <a:t>AT&amp;T</a:t>
            </a:r>
            <a:r>
              <a:rPr lang="zh-CN" altLang="en-US" dirty="0"/>
              <a:t>汇编</a:t>
            </a:r>
            <a:endParaRPr lang="en-US" altLang="zh-CN" dirty="0"/>
          </a:p>
          <a:p>
            <a:r>
              <a:rPr lang="zh-CN" altLang="en-US" dirty="0"/>
              <a:t>保护模式</a:t>
            </a:r>
            <a:endParaRPr lang="en-US" altLang="zh-CN" dirty="0"/>
          </a:p>
          <a:p>
            <a:r>
              <a:rPr lang="zh-CN" altLang="en-US" dirty="0"/>
              <a:t>脚本链接</a:t>
            </a:r>
            <a:endParaRPr lang="en-US" altLang="zh-CN" dirty="0"/>
          </a:p>
          <a:p>
            <a:r>
              <a:rPr lang="zh-CN" altLang="en-US" dirty="0"/>
              <a:t>内核架构</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0_13162314072g7E.gif"/>
          <p:cNvPicPr>
            <a:picLocks noGrp="1" noChangeAspect="1"/>
          </p:cNvPicPr>
          <p:nvPr>
            <p:ph idx="1"/>
          </p:nvPr>
        </p:nvPicPr>
        <p:blipFill>
          <a:blip r:embed="rId2" cstate="print"/>
          <a:stretch>
            <a:fillRect/>
          </a:stretch>
        </p:blipFill>
        <p:spPr>
          <a:xfrm>
            <a:off x="0" y="-1"/>
            <a:ext cx="9144000" cy="6870303"/>
          </a:xfrm>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对象管理器</a:t>
            </a:r>
          </a:p>
        </p:txBody>
      </p:sp>
      <p:pic>
        <p:nvPicPr>
          <p:cNvPr id="4" name="内容占位符 3" descr="0_1317199370JdmH.gif"/>
          <p:cNvPicPr>
            <a:picLocks noGrp="1" noChangeAspect="1"/>
          </p:cNvPicPr>
          <p:nvPr>
            <p:ph idx="1"/>
          </p:nvPr>
        </p:nvPicPr>
        <p:blipFill>
          <a:blip r:embed="rId2" cstate="print"/>
          <a:stretch>
            <a:fillRect/>
          </a:stretch>
        </p:blipFill>
        <p:spPr>
          <a:xfrm>
            <a:off x="323528" y="1484784"/>
            <a:ext cx="8229600" cy="2740521"/>
          </a:xfrm>
        </p:spPr>
      </p:pic>
      <p:pic>
        <p:nvPicPr>
          <p:cNvPr id="5" name="Picture 2" descr="slab着色"/>
          <p:cNvPicPr>
            <a:picLocks noChangeAspect="1" noChangeArrowheads="1"/>
          </p:cNvPicPr>
          <p:nvPr/>
        </p:nvPicPr>
        <p:blipFill>
          <a:blip r:embed="rId3" cstate="print"/>
          <a:srcRect/>
          <a:stretch>
            <a:fillRect/>
          </a:stretch>
        </p:blipFill>
        <p:spPr bwMode="auto">
          <a:xfrm>
            <a:off x="755576" y="4293096"/>
            <a:ext cx="6858000" cy="1866901"/>
          </a:xfrm>
          <a:prstGeom prst="rect">
            <a:avLst/>
          </a:prstGeom>
          <a:noFill/>
        </p:spPr>
      </p:pic>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2010637_1264844528LPlp.gif"/>
          <p:cNvPicPr>
            <a:picLocks noGrp="1" noChangeAspect="1"/>
          </p:cNvPicPr>
          <p:nvPr>
            <p:ph idx="1"/>
          </p:nvPr>
        </p:nvPicPr>
        <p:blipFill>
          <a:blip r:embed="rId2" cstate="print"/>
          <a:stretch>
            <a:fillRect/>
          </a:stretch>
        </p:blipFill>
        <p:spPr>
          <a:xfrm>
            <a:off x="0" y="0"/>
            <a:ext cx="9144000" cy="6858000"/>
          </a:xfrm>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对象管理器</a:t>
            </a:r>
          </a:p>
        </p:txBody>
      </p:sp>
      <p:pic>
        <p:nvPicPr>
          <p:cNvPr id="4" name="内容占位符 3" descr="image_thumb_1.png"/>
          <p:cNvPicPr>
            <a:picLocks noGrp="1" noChangeAspect="1"/>
          </p:cNvPicPr>
          <p:nvPr>
            <p:ph idx="1"/>
          </p:nvPr>
        </p:nvPicPr>
        <p:blipFill>
          <a:blip r:embed="rId2" cstate="print"/>
          <a:stretch>
            <a:fillRect/>
          </a:stretch>
        </p:blipFill>
        <p:spPr>
          <a:xfrm>
            <a:off x="611560" y="1484783"/>
            <a:ext cx="8208912" cy="5165445"/>
          </a:xfrm>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着色基本原理</a:t>
            </a:r>
          </a:p>
        </p:txBody>
      </p:sp>
      <p:sp>
        <p:nvSpPr>
          <p:cNvPr id="4" name="TextBox 3"/>
          <p:cNvSpPr txBox="1"/>
          <p:nvPr/>
        </p:nvSpPr>
        <p:spPr>
          <a:xfrm>
            <a:off x="539552" y="1484784"/>
            <a:ext cx="8208912" cy="1754326"/>
          </a:xfrm>
          <a:prstGeom prst="rect">
            <a:avLst/>
          </a:prstGeom>
          <a:noFill/>
        </p:spPr>
        <p:txBody>
          <a:bodyPr wrap="square" rtlCol="0">
            <a:spAutoFit/>
          </a:bodyPr>
          <a:lstStyle/>
          <a:p>
            <a:r>
              <a:rPr lang="en-US" altLang="zh-CN" dirty="0"/>
              <a:t>CPU</a:t>
            </a:r>
            <a:r>
              <a:rPr lang="zh-CN" altLang="en-US" dirty="0"/>
              <a:t>访问内存时使用哪个</a:t>
            </a:r>
            <a:r>
              <a:rPr lang="en-US" altLang="zh-CN" b="1" dirty="0">
                <a:solidFill>
                  <a:srgbClr val="FF0000"/>
                </a:solidFill>
              </a:rPr>
              <a:t>cache line</a:t>
            </a:r>
            <a:r>
              <a:rPr lang="zh-CN" altLang="en-US" dirty="0"/>
              <a:t>是通过</a:t>
            </a:r>
            <a:r>
              <a:rPr lang="zh-CN" altLang="en-US" dirty="0">
                <a:solidFill>
                  <a:srgbClr val="FF0000"/>
                </a:solidFill>
              </a:rPr>
              <a:t>低地址的若干位</a:t>
            </a:r>
            <a:r>
              <a:rPr lang="zh-CN" altLang="en-US" dirty="0"/>
              <a:t>确定的，比如</a:t>
            </a:r>
            <a:r>
              <a:rPr lang="en-US" altLang="zh-CN" dirty="0"/>
              <a:t>cache line</a:t>
            </a:r>
            <a:r>
              <a:rPr lang="zh-CN" altLang="en-US" dirty="0"/>
              <a:t>大小为</a:t>
            </a:r>
            <a:r>
              <a:rPr lang="en-US" altLang="zh-CN" dirty="0"/>
              <a:t>32</a:t>
            </a:r>
            <a:r>
              <a:rPr lang="zh-CN" altLang="en-US" dirty="0"/>
              <a:t>，那么是从</a:t>
            </a:r>
            <a:r>
              <a:rPr lang="en-US" altLang="zh-CN" dirty="0"/>
              <a:t>bit5</a:t>
            </a:r>
            <a:r>
              <a:rPr lang="zh-CN" altLang="en-US" dirty="0"/>
              <a:t>开始的若干位。因此相距很远的内存地址，如果这些位的地址相同，还是会被映射到同一个</a:t>
            </a:r>
            <a:r>
              <a:rPr lang="en-US" altLang="zh-CN" dirty="0"/>
              <a:t>cache line</a:t>
            </a:r>
            <a:r>
              <a:rPr lang="zh-CN" altLang="en-US" dirty="0"/>
              <a:t>。</a:t>
            </a:r>
            <a:r>
              <a:rPr lang="en-US" altLang="zh-CN" dirty="0"/>
              <a:t>Slab cache</a:t>
            </a:r>
            <a:r>
              <a:rPr lang="zh-CN" altLang="en-US" dirty="0"/>
              <a:t>中存放的是相同大小的对象，如果没有着色区，那么同一个</a:t>
            </a:r>
            <a:r>
              <a:rPr lang="en-US" altLang="zh-CN" dirty="0"/>
              <a:t>cache</a:t>
            </a:r>
            <a:r>
              <a:rPr lang="zh-CN" altLang="en-US" dirty="0"/>
              <a:t>内，不同</a:t>
            </a:r>
            <a:r>
              <a:rPr lang="en-US" altLang="zh-CN" dirty="0"/>
              <a:t>slab</a:t>
            </a:r>
            <a:r>
              <a:rPr lang="zh-CN" altLang="en-US" dirty="0"/>
              <a:t>中具有相同</a:t>
            </a:r>
            <a:r>
              <a:rPr lang="en-US" altLang="zh-CN" dirty="0"/>
              <a:t>slab</a:t>
            </a:r>
            <a:r>
              <a:rPr lang="zh-CN" altLang="en-US" dirty="0"/>
              <a:t>内部偏移的对象，其低地址的若干位是相同的，映射到同一个</a:t>
            </a:r>
            <a:r>
              <a:rPr lang="en-US" altLang="zh-CN" dirty="0"/>
              <a:t>cache line</a:t>
            </a:r>
            <a:r>
              <a:rPr lang="zh-CN" altLang="en-US" dirty="0"/>
              <a:t>。如图所示。</a:t>
            </a:r>
          </a:p>
        </p:txBody>
      </p:sp>
      <p:pic>
        <p:nvPicPr>
          <p:cNvPr id="5" name="图片 4" descr="7588746_1299139991VRtG.jpg"/>
          <p:cNvPicPr>
            <a:picLocks noChangeAspect="1"/>
          </p:cNvPicPr>
          <p:nvPr/>
        </p:nvPicPr>
        <p:blipFill>
          <a:blip r:embed="rId2" cstate="print"/>
          <a:stretch>
            <a:fillRect/>
          </a:stretch>
        </p:blipFill>
        <p:spPr>
          <a:xfrm>
            <a:off x="683568" y="3212976"/>
            <a:ext cx="7920880" cy="3462589"/>
          </a:xfrm>
          <a:prstGeom prst="rect">
            <a:avLst/>
          </a:prstGeom>
        </p:spPr>
      </p:pic>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着色基本原理</a:t>
            </a:r>
          </a:p>
        </p:txBody>
      </p:sp>
      <p:sp>
        <p:nvSpPr>
          <p:cNvPr id="5" name="TextBox 4"/>
          <p:cNvSpPr txBox="1"/>
          <p:nvPr/>
        </p:nvSpPr>
        <p:spPr>
          <a:xfrm>
            <a:off x="539552" y="1484784"/>
            <a:ext cx="8208912" cy="1200329"/>
          </a:xfrm>
          <a:prstGeom prst="rect">
            <a:avLst/>
          </a:prstGeom>
          <a:noFill/>
        </p:spPr>
        <p:txBody>
          <a:bodyPr wrap="square" rtlCol="0">
            <a:spAutoFit/>
          </a:bodyPr>
          <a:lstStyle/>
          <a:p>
            <a:r>
              <a:rPr lang="zh-CN" altLang="en-US" dirty="0"/>
              <a:t>如此一来，访问</a:t>
            </a:r>
            <a:r>
              <a:rPr lang="en-US" altLang="zh-CN" dirty="0"/>
              <a:t>cache line</a:t>
            </a:r>
            <a:r>
              <a:rPr lang="zh-CN" altLang="en-US" dirty="0"/>
              <a:t>冲突的对象时，就会出现</a:t>
            </a:r>
            <a:r>
              <a:rPr lang="en-US" altLang="zh-CN" b="1" dirty="0">
                <a:solidFill>
                  <a:srgbClr val="FF0000"/>
                </a:solidFill>
              </a:rPr>
              <a:t>cache miss</a:t>
            </a:r>
            <a:r>
              <a:rPr lang="zh-CN" altLang="en-US" dirty="0"/>
              <a:t>，不停的在</a:t>
            </a:r>
            <a:r>
              <a:rPr lang="en-US" altLang="zh-CN" dirty="0"/>
              <a:t>cache line</a:t>
            </a:r>
            <a:r>
              <a:rPr lang="zh-CN" altLang="en-US" dirty="0"/>
              <a:t>和内存之间来回切换，与此同时，其他的</a:t>
            </a:r>
            <a:r>
              <a:rPr lang="en-US" altLang="zh-CN" dirty="0"/>
              <a:t>cache line</a:t>
            </a:r>
            <a:r>
              <a:rPr lang="zh-CN" altLang="en-US" dirty="0"/>
              <a:t>可能无所事事，严重影响了</a:t>
            </a:r>
            <a:r>
              <a:rPr lang="en-US" altLang="zh-CN" dirty="0"/>
              <a:t>cache</a:t>
            </a:r>
            <a:r>
              <a:rPr lang="zh-CN" altLang="en-US" dirty="0"/>
              <a:t>的效率。解决这一问题的方法是通过</a:t>
            </a:r>
            <a:r>
              <a:rPr lang="zh-CN" altLang="en-US" b="1" dirty="0">
                <a:solidFill>
                  <a:srgbClr val="FF0000"/>
                </a:solidFill>
              </a:rPr>
              <a:t>着色区</a:t>
            </a:r>
            <a:r>
              <a:rPr lang="zh-CN" altLang="en-US" dirty="0"/>
              <a:t>使对象的</a:t>
            </a:r>
            <a:r>
              <a:rPr lang="en-US" altLang="zh-CN" dirty="0"/>
              <a:t>slab</a:t>
            </a:r>
            <a:r>
              <a:rPr lang="zh-CN" altLang="en-US" dirty="0"/>
              <a:t>内偏移各不相同，从而避免</a:t>
            </a:r>
            <a:r>
              <a:rPr lang="en-US" altLang="zh-CN" dirty="0"/>
              <a:t>cache line</a:t>
            </a:r>
            <a:r>
              <a:rPr lang="zh-CN" altLang="en-US" dirty="0"/>
              <a:t>冲突。如图所示：</a:t>
            </a:r>
          </a:p>
        </p:txBody>
      </p:sp>
      <p:pic>
        <p:nvPicPr>
          <p:cNvPr id="6" name="图片 5" descr="7588746_1299140082If89.jpg"/>
          <p:cNvPicPr>
            <a:picLocks noChangeAspect="1"/>
          </p:cNvPicPr>
          <p:nvPr/>
        </p:nvPicPr>
        <p:blipFill>
          <a:blip r:embed="rId2" cstate="print"/>
          <a:stretch>
            <a:fillRect/>
          </a:stretch>
        </p:blipFill>
        <p:spPr>
          <a:xfrm>
            <a:off x="611560" y="2780928"/>
            <a:ext cx="8136904" cy="3855294"/>
          </a:xfrm>
          <a:prstGeom prst="rect">
            <a:avLst/>
          </a:prstGeom>
        </p:spPr>
      </p:pic>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着色基本原理</a:t>
            </a:r>
          </a:p>
        </p:txBody>
      </p:sp>
      <p:sp>
        <p:nvSpPr>
          <p:cNvPr id="6" name="TextBox 5"/>
          <p:cNvSpPr txBox="1"/>
          <p:nvPr/>
        </p:nvSpPr>
        <p:spPr>
          <a:xfrm>
            <a:off x="539552" y="1484784"/>
            <a:ext cx="8208912" cy="923330"/>
          </a:xfrm>
          <a:prstGeom prst="rect">
            <a:avLst/>
          </a:prstGeom>
          <a:noFill/>
        </p:spPr>
        <p:txBody>
          <a:bodyPr wrap="square" rtlCol="0">
            <a:spAutoFit/>
          </a:bodyPr>
          <a:lstStyle/>
          <a:p>
            <a:r>
              <a:rPr lang="zh-CN" altLang="en-US" dirty="0"/>
              <a:t>着色貌似很好的解决了问题，实质不然，当</a:t>
            </a:r>
            <a:r>
              <a:rPr lang="en-US" altLang="zh-CN" dirty="0"/>
              <a:t>slab</a:t>
            </a:r>
            <a:r>
              <a:rPr lang="zh-CN" altLang="en-US" dirty="0"/>
              <a:t>数目不多时，着色工作的很好，</a:t>
            </a:r>
            <a:r>
              <a:rPr lang="zh-CN" altLang="en-US" dirty="0">
                <a:solidFill>
                  <a:srgbClr val="FF0000"/>
                </a:solidFill>
              </a:rPr>
              <a:t>当</a:t>
            </a:r>
            <a:r>
              <a:rPr lang="en-US" altLang="zh-CN" dirty="0">
                <a:solidFill>
                  <a:srgbClr val="FF0000"/>
                </a:solidFill>
              </a:rPr>
              <a:t>slab</a:t>
            </a:r>
            <a:r>
              <a:rPr lang="zh-CN" altLang="en-US" dirty="0">
                <a:solidFill>
                  <a:srgbClr val="FF0000"/>
                </a:solidFill>
              </a:rPr>
              <a:t>数目很多时，着色发生了循环</a:t>
            </a:r>
            <a:r>
              <a:rPr lang="zh-CN" altLang="en-US" dirty="0"/>
              <a:t>，仍然存在</a:t>
            </a:r>
            <a:r>
              <a:rPr lang="en-US" altLang="zh-CN" dirty="0"/>
              <a:t>cache line</a:t>
            </a:r>
            <a:r>
              <a:rPr lang="zh-CN" altLang="en-US" dirty="0"/>
              <a:t>冲突的问题。如图所示。第一与第四，第二与第五，第三与第六，这些</a:t>
            </a:r>
            <a:r>
              <a:rPr lang="en-US" altLang="zh-CN" dirty="0"/>
              <a:t>slab</a:t>
            </a:r>
            <a:r>
              <a:rPr lang="zh-CN" altLang="en-US" dirty="0"/>
              <a:t>的</a:t>
            </a:r>
            <a:r>
              <a:rPr lang="en-US" altLang="zh-CN" dirty="0"/>
              <a:t>cache line</a:t>
            </a:r>
            <a:r>
              <a:rPr lang="zh-CN" altLang="en-US" dirty="0"/>
              <a:t>是冲突的。</a:t>
            </a:r>
          </a:p>
        </p:txBody>
      </p:sp>
      <p:pic>
        <p:nvPicPr>
          <p:cNvPr id="7" name="图片 6" descr="7588746_129914000200SR.jpg"/>
          <p:cNvPicPr>
            <a:picLocks noChangeAspect="1"/>
          </p:cNvPicPr>
          <p:nvPr/>
        </p:nvPicPr>
        <p:blipFill>
          <a:blip r:embed="rId2" cstate="print"/>
          <a:stretch>
            <a:fillRect/>
          </a:stretch>
        </p:blipFill>
        <p:spPr>
          <a:xfrm>
            <a:off x="611560" y="2420888"/>
            <a:ext cx="8064896" cy="4248472"/>
          </a:xfrm>
          <a:prstGeom prst="rect">
            <a:avLst/>
          </a:prstGeom>
        </p:spPr>
      </p:pic>
      <p:sp>
        <p:nvSpPr>
          <p:cNvPr id="8"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高端内存</a:t>
            </a:r>
          </a:p>
        </p:txBody>
      </p:sp>
      <p:sp>
        <p:nvSpPr>
          <p:cNvPr id="3" name="内容占位符 2"/>
          <p:cNvSpPr>
            <a:spLocks noGrp="1"/>
          </p:cNvSpPr>
          <p:nvPr>
            <p:ph idx="1"/>
          </p:nvPr>
        </p:nvSpPr>
        <p:spPr/>
        <p:txBody>
          <a:bodyPr/>
          <a:lstStyle/>
          <a:p>
            <a:r>
              <a:rPr lang="zh-CN" altLang="en-US" dirty="0"/>
              <a:t>非连续内存</a:t>
            </a:r>
            <a:endParaRPr lang="en-US" altLang="zh-CN" dirty="0"/>
          </a:p>
          <a:p>
            <a:r>
              <a:rPr lang="zh-CN" altLang="en-US" dirty="0"/>
              <a:t>固定映射内存</a:t>
            </a:r>
            <a:endParaRPr lang="en-US" altLang="zh-CN" dirty="0"/>
          </a:p>
          <a:p>
            <a:r>
              <a:rPr lang="zh-CN" altLang="en-US" dirty="0"/>
              <a:t>临时内存映射</a:t>
            </a:r>
            <a:endParaRPr lang="en-US" altLang="zh-CN" dirty="0"/>
          </a:p>
          <a:p>
            <a:r>
              <a:rPr lang="zh-CN" altLang="en-US" dirty="0"/>
              <a:t>永久映射内存</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地址映射</a:t>
            </a:r>
          </a:p>
        </p:txBody>
      </p:sp>
      <p:pic>
        <p:nvPicPr>
          <p:cNvPr id="4" name="Picture 2" descr="http://hiphotos.baidu.com/linux_wu/pic/item/b3de9c82140a21846c8119ea.jpg"/>
          <p:cNvPicPr>
            <a:picLocks noChangeAspect="1" noChangeArrowheads="1"/>
          </p:cNvPicPr>
          <p:nvPr/>
        </p:nvPicPr>
        <p:blipFill>
          <a:blip r:embed="rId2" cstate="print"/>
          <a:srcRect/>
          <a:stretch>
            <a:fillRect/>
          </a:stretch>
        </p:blipFill>
        <p:spPr bwMode="auto">
          <a:xfrm>
            <a:off x="0" y="1415726"/>
            <a:ext cx="9144000" cy="5442274"/>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虚拟内存</a:t>
            </a:r>
          </a:p>
        </p:txBody>
      </p:sp>
      <p:sp>
        <p:nvSpPr>
          <p:cNvPr id="3" name="内容占位符 2"/>
          <p:cNvSpPr>
            <a:spLocks noGrp="1"/>
          </p:cNvSpPr>
          <p:nvPr>
            <p:ph idx="1"/>
          </p:nvPr>
        </p:nvSpPr>
        <p:spPr>
          <a:xfrm>
            <a:off x="457200" y="1600200"/>
            <a:ext cx="8229600" cy="4686320"/>
          </a:xfrm>
        </p:spPr>
        <p:txBody>
          <a:bodyPr/>
          <a:lstStyle/>
          <a:p>
            <a:r>
              <a:rPr lang="zh-CN" altLang="en-US" dirty="0"/>
              <a:t>进程虚拟地址空间</a:t>
            </a:r>
            <a:endParaRPr lang="en-US" altLang="zh-CN" dirty="0"/>
          </a:p>
          <a:p>
            <a:r>
              <a:rPr lang="zh-CN" altLang="en-US" dirty="0"/>
              <a:t>数据结构</a:t>
            </a:r>
            <a:endParaRPr lang="en-US" altLang="zh-CN" dirty="0"/>
          </a:p>
          <a:p>
            <a:r>
              <a:rPr lang="zh-CN" altLang="en-US" dirty="0"/>
              <a:t>区域操作</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页表管理</a:t>
            </a:r>
          </a:p>
        </p:txBody>
      </p:sp>
      <p:sp>
        <p:nvSpPr>
          <p:cNvPr id="3" name="内容占位符 2"/>
          <p:cNvSpPr>
            <a:spLocks noGrp="1"/>
          </p:cNvSpPr>
          <p:nvPr>
            <p:ph idx="1"/>
          </p:nvPr>
        </p:nvSpPr>
        <p:spPr/>
        <p:txBody>
          <a:bodyPr/>
          <a:lstStyle/>
          <a:p>
            <a:pPr>
              <a:buNone/>
            </a:pPr>
            <a:r>
              <a:rPr lang="en-US" altLang="zh-CN" dirty="0"/>
              <a:t>1.</a:t>
            </a:r>
            <a:r>
              <a:rPr lang="zh-CN" altLang="en-US" dirty="0"/>
              <a:t>逻辑地址转线性地址</a:t>
            </a:r>
            <a:endParaRPr lang="en-US" altLang="zh-CN" dirty="0"/>
          </a:p>
          <a:p>
            <a:pPr>
              <a:buNone/>
            </a:pPr>
            <a:r>
              <a:rPr lang="en-US" altLang="zh-CN" dirty="0"/>
              <a:t>2.</a:t>
            </a:r>
            <a:r>
              <a:rPr lang="zh-CN" altLang="en-US" dirty="0"/>
              <a:t>线性地址转物理地址</a:t>
            </a:r>
            <a:endParaRPr lang="en-US" altLang="zh-CN" dirty="0"/>
          </a:p>
          <a:p>
            <a:endParaRPr lang="zh-CN" altLang="en-US" dirty="0"/>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进程虚拟地址空间</a:t>
            </a:r>
          </a:p>
        </p:txBody>
      </p:sp>
      <p:sp>
        <p:nvSpPr>
          <p:cNvPr id="5" name="Text Box 1"/>
          <p:cNvSpPr txBox="1">
            <a:spLocks noChangeArrowheads="1"/>
          </p:cNvSpPr>
          <p:nvPr/>
        </p:nvSpPr>
        <p:spPr bwMode="auto">
          <a:xfrm>
            <a:off x="683568" y="1412776"/>
            <a:ext cx="7992888" cy="4824536"/>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600" dirty="0"/>
              <a:t>&lt;</a:t>
            </a:r>
            <a:r>
              <a:rPr lang="en-US" altLang="zh-CN" sz="1600" dirty="0" err="1"/>
              <a:t>mm_types.h</a:t>
            </a:r>
            <a:r>
              <a:rPr lang="en-US" altLang="zh-CN" sz="1600" dirty="0"/>
              <a:t>&gt;</a:t>
            </a:r>
          </a:p>
          <a:p>
            <a:r>
              <a:rPr lang="en-US" altLang="zh-CN" sz="1600" dirty="0" err="1"/>
              <a:t>struct</a:t>
            </a:r>
            <a:r>
              <a:rPr lang="en-US" altLang="zh-CN" sz="1600" dirty="0"/>
              <a:t> </a:t>
            </a:r>
            <a:r>
              <a:rPr lang="en-US" altLang="zh-CN" sz="1600" dirty="0" err="1"/>
              <a:t>mm_struct</a:t>
            </a:r>
            <a:r>
              <a:rPr lang="en-US" altLang="zh-CN" sz="1600" dirty="0"/>
              <a:t> {</a:t>
            </a:r>
          </a:p>
          <a:p>
            <a:pPr lvl="1"/>
            <a:r>
              <a:rPr lang="en-US" altLang="zh-CN" sz="1600" dirty="0" err="1"/>
              <a:t>struct</a:t>
            </a:r>
            <a:r>
              <a:rPr lang="en-US" altLang="zh-CN" sz="1600" dirty="0"/>
              <a:t> </a:t>
            </a:r>
            <a:r>
              <a:rPr lang="en-US" altLang="zh-CN" sz="1600" dirty="0" err="1"/>
              <a:t>vm_area_struct</a:t>
            </a:r>
            <a:r>
              <a:rPr lang="en-US" altLang="zh-CN" sz="1600" dirty="0"/>
              <a:t> * </a:t>
            </a:r>
            <a:r>
              <a:rPr lang="en-US" altLang="zh-CN" sz="1600" dirty="0" err="1"/>
              <a:t>mmap</a:t>
            </a:r>
            <a:r>
              <a:rPr lang="en-US" altLang="zh-CN" sz="1600" dirty="0"/>
              <a:t>; /* list of VMAs */</a:t>
            </a:r>
          </a:p>
          <a:p>
            <a:pPr lvl="1"/>
            <a:r>
              <a:rPr lang="en-US" altLang="zh-CN" sz="1600" dirty="0" err="1"/>
              <a:t>struct</a:t>
            </a:r>
            <a:r>
              <a:rPr lang="en-US" altLang="zh-CN" sz="1600" dirty="0"/>
              <a:t> </a:t>
            </a:r>
            <a:r>
              <a:rPr lang="en-US" altLang="zh-CN" sz="1600" dirty="0" err="1"/>
              <a:t>rb_root</a:t>
            </a:r>
            <a:r>
              <a:rPr lang="en-US" altLang="zh-CN" sz="1600" dirty="0"/>
              <a:t> </a:t>
            </a:r>
            <a:r>
              <a:rPr lang="en-US" altLang="zh-CN" sz="1600" dirty="0" err="1"/>
              <a:t>mm_rb</a:t>
            </a:r>
            <a:r>
              <a:rPr lang="en-US" altLang="zh-CN" sz="1600" dirty="0"/>
              <a:t>;</a:t>
            </a:r>
          </a:p>
          <a:p>
            <a:pPr lvl="1"/>
            <a:r>
              <a:rPr lang="en-US" altLang="zh-CN" sz="1600" dirty="0" err="1"/>
              <a:t>struct</a:t>
            </a:r>
            <a:r>
              <a:rPr lang="en-US" altLang="zh-CN" sz="1600" dirty="0"/>
              <a:t> </a:t>
            </a:r>
            <a:r>
              <a:rPr lang="en-US" altLang="zh-CN" sz="1600" dirty="0" err="1"/>
              <a:t>vm_area_struct</a:t>
            </a:r>
            <a:r>
              <a:rPr lang="en-US" altLang="zh-CN" sz="1600" dirty="0"/>
              <a:t> * </a:t>
            </a:r>
            <a:r>
              <a:rPr lang="en-US" altLang="zh-CN" sz="1600" dirty="0" err="1"/>
              <a:t>mmap_cache</a:t>
            </a:r>
            <a:r>
              <a:rPr lang="en-US" altLang="zh-CN" sz="1600" dirty="0"/>
              <a:t>; /* last </a:t>
            </a:r>
            <a:r>
              <a:rPr lang="en-US" altLang="zh-CN" sz="1600" dirty="0" err="1"/>
              <a:t>find_vma</a:t>
            </a:r>
            <a:r>
              <a:rPr lang="en-US" altLang="zh-CN" sz="1600" dirty="0"/>
              <a:t> result */</a:t>
            </a:r>
          </a:p>
          <a:p>
            <a:pPr lvl="1"/>
            <a:r>
              <a:rPr lang="en-US" altLang="zh-CN" sz="1600" dirty="0"/>
              <a:t>...</a:t>
            </a:r>
          </a:p>
          <a:p>
            <a:pPr lvl="1"/>
            <a:r>
              <a:rPr lang="en-US" altLang="zh-CN" sz="1600" dirty="0"/>
              <a:t>unsigned long (*</a:t>
            </a:r>
            <a:r>
              <a:rPr lang="en-US" altLang="zh-CN" sz="1600" dirty="0" err="1"/>
              <a:t>get_unmapped_area</a:t>
            </a:r>
            <a:r>
              <a:rPr lang="en-US" altLang="zh-CN" sz="1600" dirty="0"/>
              <a:t>) (</a:t>
            </a:r>
            <a:r>
              <a:rPr lang="en-US" altLang="zh-CN" sz="1600" dirty="0" err="1"/>
              <a:t>struct</a:t>
            </a:r>
            <a:r>
              <a:rPr lang="en-US" altLang="zh-CN" sz="1600" dirty="0"/>
              <a:t> file *</a:t>
            </a:r>
            <a:r>
              <a:rPr lang="en-US" altLang="zh-CN" sz="1600" dirty="0" err="1"/>
              <a:t>filp</a:t>
            </a:r>
            <a:r>
              <a:rPr lang="en-US" altLang="zh-CN" sz="1600" dirty="0"/>
              <a:t>,</a:t>
            </a:r>
          </a:p>
          <a:p>
            <a:pPr lvl="1"/>
            <a:r>
              <a:rPr lang="en-US" altLang="zh-CN" sz="1600" dirty="0"/>
              <a:t>unsigned long </a:t>
            </a:r>
            <a:r>
              <a:rPr lang="en-US" altLang="zh-CN" sz="1600" dirty="0" err="1"/>
              <a:t>addr</a:t>
            </a:r>
            <a:r>
              <a:rPr lang="en-US" altLang="zh-CN" sz="1600" dirty="0"/>
              <a:t>, unsigned long </a:t>
            </a:r>
            <a:r>
              <a:rPr lang="en-US" altLang="zh-CN" sz="1600" dirty="0" err="1"/>
              <a:t>len</a:t>
            </a:r>
            <a:r>
              <a:rPr lang="en-US" altLang="zh-CN" sz="1600" dirty="0"/>
              <a:t>,</a:t>
            </a:r>
          </a:p>
          <a:p>
            <a:pPr lvl="1"/>
            <a:r>
              <a:rPr lang="en-US" altLang="zh-CN" sz="1600" dirty="0"/>
              <a:t>unsigned long </a:t>
            </a:r>
            <a:r>
              <a:rPr lang="en-US" altLang="zh-CN" sz="1600" dirty="0" err="1"/>
              <a:t>pgoff</a:t>
            </a:r>
            <a:r>
              <a:rPr lang="en-US" altLang="zh-CN" sz="1600" dirty="0"/>
              <a:t>, unsigned long flags);</a:t>
            </a:r>
          </a:p>
          <a:p>
            <a:pPr lvl="1"/>
            <a:r>
              <a:rPr lang="en-US" altLang="zh-CN" sz="1600" dirty="0"/>
              <a:t>...</a:t>
            </a:r>
          </a:p>
          <a:p>
            <a:pPr lvl="1"/>
            <a:r>
              <a:rPr lang="en-US" altLang="zh-CN" sz="1600" dirty="0"/>
              <a:t>unsigned long </a:t>
            </a:r>
            <a:r>
              <a:rPr lang="en-US" altLang="zh-CN" sz="1600" dirty="0" err="1"/>
              <a:t>mmap_base</a:t>
            </a:r>
            <a:r>
              <a:rPr lang="en-US" altLang="zh-CN" sz="1600" dirty="0"/>
              <a:t>; 	/* base of </a:t>
            </a:r>
            <a:r>
              <a:rPr lang="en-US" altLang="zh-CN" sz="1600" dirty="0" err="1"/>
              <a:t>mmap</a:t>
            </a:r>
            <a:r>
              <a:rPr lang="en-US" altLang="zh-CN" sz="1600" dirty="0"/>
              <a:t> area */</a:t>
            </a:r>
          </a:p>
          <a:p>
            <a:pPr lvl="1"/>
            <a:r>
              <a:rPr lang="en-US" altLang="zh-CN" sz="1600" dirty="0"/>
              <a:t>unsigned long </a:t>
            </a:r>
            <a:r>
              <a:rPr lang="en-US" altLang="zh-CN" sz="1600" dirty="0" err="1"/>
              <a:t>task_size</a:t>
            </a:r>
            <a:r>
              <a:rPr lang="en-US" altLang="zh-CN" sz="1600" dirty="0"/>
              <a:t>; 		/* size of task </a:t>
            </a:r>
            <a:r>
              <a:rPr lang="en-US" altLang="zh-CN" sz="1600" dirty="0" err="1"/>
              <a:t>vm</a:t>
            </a:r>
            <a:r>
              <a:rPr lang="en-US" altLang="zh-CN" sz="1600" dirty="0"/>
              <a:t> space */</a:t>
            </a:r>
          </a:p>
          <a:p>
            <a:pPr lvl="1"/>
            <a:r>
              <a:rPr lang="en-US" altLang="zh-CN" sz="1600" dirty="0"/>
              <a:t>...</a:t>
            </a:r>
          </a:p>
          <a:p>
            <a:pPr lvl="1"/>
            <a:r>
              <a:rPr lang="en-US" altLang="zh-CN" sz="1600" dirty="0"/>
              <a:t>unsigned long </a:t>
            </a:r>
            <a:r>
              <a:rPr lang="en-US" altLang="zh-CN" sz="1600" dirty="0" err="1"/>
              <a:t>start_code</a:t>
            </a:r>
            <a:r>
              <a:rPr lang="en-US" altLang="zh-CN" sz="1600" dirty="0"/>
              <a:t>, </a:t>
            </a:r>
            <a:r>
              <a:rPr lang="en-US" altLang="zh-CN" sz="1600" dirty="0" err="1"/>
              <a:t>end_code</a:t>
            </a:r>
            <a:r>
              <a:rPr lang="en-US" altLang="zh-CN" sz="1600" dirty="0"/>
              <a:t>, </a:t>
            </a:r>
            <a:r>
              <a:rPr lang="en-US" altLang="zh-CN" sz="1600" dirty="0" err="1"/>
              <a:t>start_data</a:t>
            </a:r>
            <a:r>
              <a:rPr lang="en-US" altLang="zh-CN" sz="1600" dirty="0"/>
              <a:t>, </a:t>
            </a:r>
            <a:r>
              <a:rPr lang="en-US" altLang="zh-CN" sz="1600" dirty="0" err="1"/>
              <a:t>end_data</a:t>
            </a:r>
            <a:r>
              <a:rPr lang="en-US" altLang="zh-CN" sz="1600" dirty="0"/>
              <a:t>;</a:t>
            </a:r>
          </a:p>
          <a:p>
            <a:pPr lvl="1"/>
            <a:r>
              <a:rPr lang="en-US" altLang="zh-CN" sz="1600" dirty="0"/>
              <a:t>unsigned long </a:t>
            </a:r>
            <a:r>
              <a:rPr lang="en-US" altLang="zh-CN" sz="1600" dirty="0" err="1"/>
              <a:t>start_brk</a:t>
            </a:r>
            <a:r>
              <a:rPr lang="en-US" altLang="zh-CN" sz="1600" dirty="0"/>
              <a:t>, </a:t>
            </a:r>
            <a:r>
              <a:rPr lang="en-US" altLang="zh-CN" sz="1600" dirty="0" err="1"/>
              <a:t>brk</a:t>
            </a:r>
            <a:r>
              <a:rPr lang="en-US" altLang="zh-CN" sz="1600" dirty="0"/>
              <a:t>, </a:t>
            </a:r>
            <a:r>
              <a:rPr lang="en-US" altLang="zh-CN" sz="1600" dirty="0" err="1"/>
              <a:t>start_stack</a:t>
            </a:r>
            <a:r>
              <a:rPr lang="en-US" altLang="zh-CN" sz="1600" dirty="0"/>
              <a:t>;</a:t>
            </a:r>
          </a:p>
          <a:p>
            <a:pPr lvl="1"/>
            <a:r>
              <a:rPr lang="en-US" altLang="zh-CN" sz="1600" dirty="0"/>
              <a:t>unsigned long </a:t>
            </a:r>
            <a:r>
              <a:rPr lang="en-US" altLang="zh-CN" sz="1600" dirty="0" err="1"/>
              <a:t>arg_start</a:t>
            </a:r>
            <a:r>
              <a:rPr lang="en-US" altLang="zh-CN" sz="1600" dirty="0"/>
              <a:t>, </a:t>
            </a:r>
            <a:r>
              <a:rPr lang="en-US" altLang="zh-CN" sz="1600" dirty="0" err="1"/>
              <a:t>arg_end</a:t>
            </a:r>
            <a:r>
              <a:rPr lang="en-US" altLang="zh-CN" sz="1600" dirty="0"/>
              <a:t>, </a:t>
            </a:r>
            <a:r>
              <a:rPr lang="en-US" altLang="zh-CN" sz="1600" dirty="0" err="1"/>
              <a:t>env_start</a:t>
            </a:r>
            <a:r>
              <a:rPr lang="en-US" altLang="zh-CN" sz="1600" dirty="0"/>
              <a:t>, </a:t>
            </a:r>
            <a:r>
              <a:rPr lang="en-US" altLang="zh-CN" sz="1600" dirty="0" err="1"/>
              <a:t>env_end</a:t>
            </a:r>
            <a:r>
              <a:rPr lang="en-US" altLang="zh-CN" sz="1600" dirty="0"/>
              <a:t>;</a:t>
            </a:r>
          </a:p>
          <a:p>
            <a:pPr lvl="1"/>
            <a:r>
              <a:rPr lang="en-US" altLang="zh-CN" sz="1600" dirty="0"/>
              <a:t>...</a:t>
            </a:r>
          </a:p>
          <a:p>
            <a:r>
              <a:rPr kumimoji="0" lang="en-US" altLang="zh-CN" sz="1600" b="0" i="0" u="none" strike="noStrike" cap="none" normalizeH="0" baseline="0" dirty="0">
                <a:ln>
                  <a:noFill/>
                </a:ln>
                <a:solidFill>
                  <a:schemeClr val="tx1"/>
                </a:solidFill>
                <a:effectLst/>
                <a:latin typeface="Arial" pitchFamily="34"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地址映射</a:t>
            </a:r>
          </a:p>
        </p:txBody>
      </p:sp>
      <p:pic>
        <p:nvPicPr>
          <p:cNvPr id="1026" name="Picture 2"/>
          <p:cNvPicPr>
            <a:picLocks noChangeAspect="1" noChangeArrowheads="1"/>
          </p:cNvPicPr>
          <p:nvPr/>
        </p:nvPicPr>
        <p:blipFill>
          <a:blip r:embed="rId2" cstate="print"/>
          <a:srcRect/>
          <a:stretch>
            <a:fillRect/>
          </a:stretch>
        </p:blipFill>
        <p:spPr bwMode="auto">
          <a:xfrm>
            <a:off x="0" y="1412776"/>
            <a:ext cx="9144000" cy="5445224"/>
          </a:xfrm>
          <a:prstGeom prst="rect">
            <a:avLst/>
          </a:prstGeom>
          <a:noFill/>
          <a:ln w="9525">
            <a:noFill/>
            <a:miter lim="800000"/>
            <a:headEnd/>
            <a:tailEnd/>
          </a:ln>
        </p:spPr>
      </p:pic>
      <p:sp>
        <p:nvSpPr>
          <p:cNvPr id="102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虚拟内存区域</a:t>
            </a:r>
          </a:p>
        </p:txBody>
      </p:sp>
      <p:sp>
        <p:nvSpPr>
          <p:cNvPr id="4" name="Text Box 1"/>
          <p:cNvSpPr txBox="1">
            <a:spLocks noChangeArrowheads="1"/>
          </p:cNvSpPr>
          <p:nvPr/>
        </p:nvSpPr>
        <p:spPr bwMode="auto">
          <a:xfrm>
            <a:off x="539552" y="1268760"/>
            <a:ext cx="8136904" cy="5616624"/>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600" dirty="0"/>
              <a:t>&lt;</a:t>
            </a:r>
            <a:r>
              <a:rPr lang="en-US" altLang="zh-CN" sz="1600" dirty="0" err="1"/>
              <a:t>mm_types.h</a:t>
            </a:r>
            <a:r>
              <a:rPr lang="en-US" altLang="zh-CN" sz="1600" dirty="0"/>
              <a:t>&gt;</a:t>
            </a:r>
          </a:p>
          <a:p>
            <a:r>
              <a:rPr lang="en-US" altLang="zh-CN" sz="1600" dirty="0" err="1"/>
              <a:t>struct</a:t>
            </a:r>
            <a:r>
              <a:rPr lang="en-US" altLang="zh-CN" sz="1600" dirty="0"/>
              <a:t> </a:t>
            </a:r>
            <a:r>
              <a:rPr lang="en-US" altLang="zh-CN" sz="1600" dirty="0" err="1"/>
              <a:t>vm_area_struct</a:t>
            </a:r>
            <a:r>
              <a:rPr lang="en-US" altLang="zh-CN" sz="1600" dirty="0"/>
              <a:t> {</a:t>
            </a:r>
          </a:p>
          <a:p>
            <a:r>
              <a:rPr lang="en-US" altLang="zh-CN" sz="1600" dirty="0"/>
              <a:t>	</a:t>
            </a:r>
            <a:r>
              <a:rPr lang="en-US" altLang="zh-CN" sz="1600" dirty="0" err="1"/>
              <a:t>struct</a:t>
            </a:r>
            <a:r>
              <a:rPr lang="en-US" altLang="zh-CN" sz="1600" dirty="0"/>
              <a:t> </a:t>
            </a:r>
            <a:r>
              <a:rPr lang="en-US" altLang="zh-CN" sz="1600" dirty="0" err="1"/>
              <a:t>mm_struct</a:t>
            </a:r>
            <a:r>
              <a:rPr lang="en-US" altLang="zh-CN" sz="1600" dirty="0"/>
              <a:t> * </a:t>
            </a:r>
            <a:r>
              <a:rPr lang="en-US" altLang="zh-CN" sz="1600" dirty="0" err="1"/>
              <a:t>vm_mm</a:t>
            </a:r>
            <a:r>
              <a:rPr lang="en-US" altLang="zh-CN" sz="1600" dirty="0"/>
              <a:t>; 	/* The address space we belong to. */</a:t>
            </a:r>
          </a:p>
          <a:p>
            <a:r>
              <a:rPr lang="en-US" altLang="zh-CN" sz="1600" dirty="0"/>
              <a:t>	unsigned long </a:t>
            </a:r>
            <a:r>
              <a:rPr lang="en-US" altLang="zh-CN" sz="1600" dirty="0" err="1"/>
              <a:t>vm_start</a:t>
            </a:r>
            <a:r>
              <a:rPr lang="en-US" altLang="zh-CN" sz="1600" dirty="0"/>
              <a:t>; 	/* Our start address within </a:t>
            </a:r>
            <a:r>
              <a:rPr lang="en-US" altLang="zh-CN" sz="1600" dirty="0" err="1"/>
              <a:t>vm_mm</a:t>
            </a:r>
            <a:r>
              <a:rPr lang="en-US" altLang="zh-CN" sz="1600" dirty="0"/>
              <a:t>. */</a:t>
            </a:r>
          </a:p>
          <a:p>
            <a:r>
              <a:rPr lang="en-US" altLang="zh-CN" sz="1600" dirty="0"/>
              <a:t>	unsigned long </a:t>
            </a:r>
            <a:r>
              <a:rPr lang="en-US" altLang="zh-CN" sz="1600" dirty="0" err="1"/>
              <a:t>vm_end</a:t>
            </a:r>
            <a:r>
              <a:rPr lang="en-US" altLang="zh-CN" sz="1600" dirty="0"/>
              <a:t>; 	/* The first byte after our end address</a:t>
            </a:r>
          </a:p>
          <a:p>
            <a:r>
              <a:rPr lang="en-US" altLang="zh-CN" sz="1600" dirty="0"/>
              <a:t>				within </a:t>
            </a:r>
            <a:r>
              <a:rPr lang="en-US" altLang="zh-CN" sz="1600" dirty="0" err="1"/>
              <a:t>vm_mm</a:t>
            </a:r>
            <a:r>
              <a:rPr lang="en-US" altLang="zh-CN" sz="1600" dirty="0"/>
              <a:t>. */</a:t>
            </a:r>
          </a:p>
          <a:p>
            <a:r>
              <a:rPr lang="en-US" altLang="zh-CN" sz="1600" dirty="0"/>
              <a:t>	/* linked list of VM areas per task, sorted by address */</a:t>
            </a:r>
          </a:p>
          <a:p>
            <a:r>
              <a:rPr lang="en-US" altLang="zh-CN" sz="1600" dirty="0"/>
              <a:t>	</a:t>
            </a:r>
            <a:r>
              <a:rPr lang="en-US" altLang="zh-CN" sz="1600" dirty="0" err="1"/>
              <a:t>struct</a:t>
            </a:r>
            <a:r>
              <a:rPr lang="en-US" altLang="zh-CN" sz="1600" dirty="0"/>
              <a:t> </a:t>
            </a:r>
            <a:r>
              <a:rPr lang="en-US" altLang="zh-CN" sz="1600" dirty="0" err="1"/>
              <a:t>vm_area_struct</a:t>
            </a:r>
            <a:r>
              <a:rPr lang="en-US" altLang="zh-CN" sz="1600" dirty="0"/>
              <a:t> *</a:t>
            </a:r>
            <a:r>
              <a:rPr lang="en-US" altLang="zh-CN" sz="1600" dirty="0" err="1"/>
              <a:t>vm_next</a:t>
            </a:r>
            <a:r>
              <a:rPr lang="en-US" altLang="zh-CN" sz="1600" dirty="0"/>
              <a:t>;</a:t>
            </a:r>
          </a:p>
          <a:p>
            <a:r>
              <a:rPr lang="en-US" altLang="zh-CN" sz="1600" dirty="0"/>
              <a:t>	</a:t>
            </a:r>
            <a:r>
              <a:rPr lang="en-US" altLang="zh-CN" sz="1600" dirty="0" err="1"/>
              <a:t>pgprot_t</a:t>
            </a:r>
            <a:r>
              <a:rPr lang="en-US" altLang="zh-CN" sz="1600" dirty="0"/>
              <a:t> </a:t>
            </a:r>
            <a:r>
              <a:rPr lang="en-US" altLang="zh-CN" sz="1600" dirty="0" err="1"/>
              <a:t>vm_page_prot</a:t>
            </a:r>
            <a:r>
              <a:rPr lang="en-US" altLang="zh-CN" sz="1600" dirty="0"/>
              <a:t>;	 /* Access permissions of this VMA. */</a:t>
            </a:r>
          </a:p>
          <a:p>
            <a:r>
              <a:rPr lang="en-US" altLang="zh-CN" sz="1600" dirty="0"/>
              <a:t>	unsigned long </a:t>
            </a:r>
            <a:r>
              <a:rPr lang="en-US" altLang="zh-CN" sz="1600" dirty="0" err="1"/>
              <a:t>vm_flags</a:t>
            </a:r>
            <a:r>
              <a:rPr lang="en-US" altLang="zh-CN" sz="1600" dirty="0"/>
              <a:t>; 	/* Flags, listed below. */</a:t>
            </a:r>
          </a:p>
          <a:p>
            <a:r>
              <a:rPr lang="en-US" altLang="zh-CN" sz="1600" dirty="0"/>
              <a:t>	</a:t>
            </a:r>
            <a:r>
              <a:rPr lang="en-US" altLang="zh-CN" sz="1600" dirty="0" err="1"/>
              <a:t>struct</a:t>
            </a:r>
            <a:r>
              <a:rPr lang="en-US" altLang="zh-CN" sz="1600" dirty="0"/>
              <a:t> </a:t>
            </a:r>
            <a:r>
              <a:rPr lang="en-US" altLang="zh-CN" sz="1600" dirty="0" err="1"/>
              <a:t>rb_node</a:t>
            </a:r>
            <a:r>
              <a:rPr lang="en-US" altLang="zh-CN" sz="1600" dirty="0"/>
              <a:t> </a:t>
            </a:r>
            <a:r>
              <a:rPr lang="en-US" altLang="zh-CN" sz="1600" dirty="0" err="1"/>
              <a:t>vm_rb</a:t>
            </a:r>
            <a:r>
              <a:rPr lang="en-US" altLang="zh-CN" sz="1600" dirty="0"/>
              <a:t>;</a:t>
            </a:r>
          </a:p>
          <a:p>
            <a:pPr lvl="2"/>
            <a:r>
              <a:rPr lang="en-US" altLang="zh-CN" sz="1600" dirty="0"/>
              <a:t>/*</a:t>
            </a:r>
          </a:p>
          <a:p>
            <a:pPr lvl="2"/>
            <a:r>
              <a:rPr lang="en-US" altLang="zh-CN" sz="1600" dirty="0"/>
              <a:t>* For areas with an address space and backing store,</a:t>
            </a:r>
          </a:p>
          <a:p>
            <a:pPr lvl="2"/>
            <a:r>
              <a:rPr lang="en-US" altLang="zh-CN" sz="1600" dirty="0"/>
              <a:t>* linkage into the </a:t>
            </a:r>
            <a:r>
              <a:rPr lang="en-US" altLang="zh-CN" sz="1600" dirty="0" err="1"/>
              <a:t>address_space</a:t>
            </a:r>
            <a:r>
              <a:rPr lang="en-US" altLang="zh-CN" sz="1600" dirty="0"/>
              <a:t>-&gt;</a:t>
            </a:r>
            <a:r>
              <a:rPr lang="en-US" altLang="zh-CN" sz="1600" dirty="0" err="1"/>
              <a:t>i_mmap</a:t>
            </a:r>
            <a:r>
              <a:rPr lang="en-US" altLang="zh-CN" sz="1600" dirty="0"/>
              <a:t> </a:t>
            </a:r>
            <a:r>
              <a:rPr lang="en-US" altLang="zh-CN" sz="1600" dirty="0" err="1"/>
              <a:t>prio</a:t>
            </a:r>
            <a:r>
              <a:rPr lang="en-US" altLang="zh-CN" sz="1600" dirty="0"/>
              <a:t> tree, or</a:t>
            </a:r>
          </a:p>
          <a:p>
            <a:pPr lvl="2"/>
            <a:r>
              <a:rPr lang="en-US" altLang="zh-CN" sz="1600" dirty="0"/>
              <a:t>* linkage to the list of like </a:t>
            </a:r>
            <a:r>
              <a:rPr lang="en-US" altLang="zh-CN" sz="1600" dirty="0" err="1"/>
              <a:t>vmas</a:t>
            </a:r>
            <a:r>
              <a:rPr lang="en-US" altLang="zh-CN" sz="1600" dirty="0"/>
              <a:t> hanging off its node, or</a:t>
            </a:r>
          </a:p>
          <a:p>
            <a:pPr lvl="2"/>
            <a:r>
              <a:rPr lang="en-US" altLang="zh-CN" sz="1600" dirty="0"/>
              <a:t>* linkage of </a:t>
            </a:r>
            <a:r>
              <a:rPr lang="en-US" altLang="zh-CN" sz="1600" dirty="0" err="1"/>
              <a:t>vma</a:t>
            </a:r>
            <a:r>
              <a:rPr lang="en-US" altLang="zh-CN" sz="1600" dirty="0"/>
              <a:t> in the </a:t>
            </a:r>
            <a:r>
              <a:rPr lang="en-US" altLang="zh-CN" sz="1600" dirty="0" err="1"/>
              <a:t>address_space</a:t>
            </a:r>
            <a:r>
              <a:rPr lang="en-US" altLang="zh-CN" sz="1600" dirty="0"/>
              <a:t>-&gt;</a:t>
            </a:r>
            <a:r>
              <a:rPr lang="en-US" altLang="zh-CN" sz="1600" dirty="0" err="1"/>
              <a:t>i_mmap_nonlinear</a:t>
            </a:r>
            <a:r>
              <a:rPr lang="en-US" altLang="zh-CN" sz="1600" dirty="0"/>
              <a:t> list.</a:t>
            </a:r>
          </a:p>
          <a:p>
            <a:pPr lvl="2"/>
            <a:r>
              <a:rPr lang="zh-CN" altLang="en-US" sz="1600" dirty="0"/>
              <a:t>*</a:t>
            </a:r>
            <a:r>
              <a:rPr lang="en-US" altLang="zh-CN" sz="1600" dirty="0"/>
              <a:t>/</a:t>
            </a:r>
          </a:p>
          <a:p>
            <a:r>
              <a:rPr lang="en-US" altLang="zh-CN" sz="1600" dirty="0"/>
              <a:t>	union {</a:t>
            </a:r>
          </a:p>
          <a:p>
            <a:r>
              <a:rPr lang="en-US" altLang="zh-CN" sz="1600" dirty="0"/>
              <a:t>		</a:t>
            </a:r>
            <a:r>
              <a:rPr lang="en-US" altLang="zh-CN" sz="1600" dirty="0" err="1"/>
              <a:t>struct</a:t>
            </a:r>
            <a:r>
              <a:rPr lang="en-US" altLang="zh-CN" sz="1600" dirty="0"/>
              <a:t> {</a:t>
            </a:r>
          </a:p>
          <a:p>
            <a:r>
              <a:rPr lang="en-US" altLang="zh-CN" sz="1600" dirty="0"/>
              <a:t>			</a:t>
            </a:r>
            <a:r>
              <a:rPr lang="en-US" altLang="zh-CN" sz="1600" dirty="0" err="1"/>
              <a:t>struct</a:t>
            </a:r>
            <a:r>
              <a:rPr lang="en-US" altLang="zh-CN" sz="1600" dirty="0"/>
              <a:t> </a:t>
            </a:r>
            <a:r>
              <a:rPr lang="en-US" altLang="zh-CN" sz="1600" dirty="0" err="1"/>
              <a:t>list_head</a:t>
            </a:r>
            <a:r>
              <a:rPr lang="en-US" altLang="zh-CN" sz="1600" dirty="0"/>
              <a:t> list;</a:t>
            </a:r>
          </a:p>
          <a:p>
            <a:pPr lvl="6"/>
            <a:r>
              <a:rPr lang="en-US" altLang="zh-CN" sz="1600" dirty="0"/>
              <a:t>void *parent; /* aligns with </a:t>
            </a:r>
            <a:r>
              <a:rPr lang="en-US" altLang="zh-CN" sz="1600" dirty="0" err="1"/>
              <a:t>prio_tree_node</a:t>
            </a:r>
            <a:r>
              <a:rPr lang="en-US" altLang="zh-CN" sz="1600" dirty="0"/>
              <a:t> parent */</a:t>
            </a:r>
          </a:p>
          <a:p>
            <a:r>
              <a:rPr lang="en-US" altLang="zh-CN" sz="1600" dirty="0"/>
              <a:t>			</a:t>
            </a:r>
            <a:r>
              <a:rPr lang="en-US" altLang="zh-CN" sz="1600" dirty="0" err="1"/>
              <a:t>struct</a:t>
            </a:r>
            <a:r>
              <a:rPr lang="en-US" altLang="zh-CN" sz="1600" dirty="0"/>
              <a:t> </a:t>
            </a:r>
            <a:r>
              <a:rPr lang="en-US" altLang="zh-CN" sz="1600" dirty="0" err="1"/>
              <a:t>vm_area_struct</a:t>
            </a:r>
            <a:r>
              <a:rPr lang="en-US" altLang="zh-CN" sz="1600" dirty="0"/>
              <a:t> *head;</a:t>
            </a:r>
          </a:p>
          <a:p>
            <a:r>
              <a:rPr lang="en-US" altLang="zh-CN" sz="1600" dirty="0"/>
              <a:t>		           } </a:t>
            </a:r>
            <a:r>
              <a:rPr lang="en-US" altLang="zh-CN" sz="1600" dirty="0" err="1"/>
              <a:t>vm_set</a:t>
            </a:r>
            <a:r>
              <a:rPr lang="en-US" altLang="zh-CN" sz="1600" dirty="0"/>
              <a:t>;</a:t>
            </a:r>
          </a:p>
          <a:p>
            <a:pPr lvl="2"/>
            <a:endParaRPr lang="en-US" altLang="zh-CN" sz="1600"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虚拟内存区域</a:t>
            </a:r>
          </a:p>
        </p:txBody>
      </p:sp>
      <p:sp>
        <p:nvSpPr>
          <p:cNvPr id="4" name="Text Box 1"/>
          <p:cNvSpPr txBox="1">
            <a:spLocks noChangeArrowheads="1"/>
          </p:cNvSpPr>
          <p:nvPr/>
        </p:nvSpPr>
        <p:spPr bwMode="auto">
          <a:xfrm>
            <a:off x="683568" y="1628800"/>
            <a:ext cx="7992888" cy="5040560"/>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600" dirty="0"/>
              <a:t>		</a:t>
            </a:r>
            <a:r>
              <a:rPr lang="en-US" altLang="zh-CN" sz="1600" dirty="0" err="1"/>
              <a:t>struct</a:t>
            </a:r>
            <a:r>
              <a:rPr lang="en-US" altLang="zh-CN" sz="1600" dirty="0"/>
              <a:t> </a:t>
            </a:r>
            <a:r>
              <a:rPr lang="en-US" altLang="zh-CN" sz="1600" dirty="0" err="1"/>
              <a:t>raw_prio_tree_node</a:t>
            </a:r>
            <a:r>
              <a:rPr lang="en-US" altLang="zh-CN" sz="1600" dirty="0"/>
              <a:t> </a:t>
            </a:r>
            <a:r>
              <a:rPr lang="en-US" altLang="zh-CN" sz="1600" dirty="0" err="1"/>
              <a:t>prio_tree_node</a:t>
            </a:r>
            <a:r>
              <a:rPr lang="en-US" altLang="zh-CN" sz="1600" dirty="0"/>
              <a:t>;</a:t>
            </a:r>
          </a:p>
          <a:p>
            <a:r>
              <a:rPr lang="en-US" altLang="zh-CN" sz="1600" dirty="0"/>
              <a:t>	} shared;</a:t>
            </a:r>
          </a:p>
          <a:p>
            <a:pPr lvl="2"/>
            <a:r>
              <a:rPr lang="en-US" altLang="zh-CN" sz="1600" dirty="0"/>
              <a:t>/*</a:t>
            </a:r>
          </a:p>
          <a:p>
            <a:pPr lvl="2"/>
            <a:r>
              <a:rPr lang="en-US" altLang="zh-CN" sz="1600" dirty="0"/>
              <a:t>* A file’s MAP_PRIVATE </a:t>
            </a:r>
            <a:r>
              <a:rPr lang="en-US" altLang="zh-CN" sz="1600" dirty="0" err="1"/>
              <a:t>vma</a:t>
            </a:r>
            <a:r>
              <a:rPr lang="en-US" altLang="zh-CN" sz="1600" dirty="0"/>
              <a:t> can be in both </a:t>
            </a:r>
            <a:r>
              <a:rPr lang="en-US" altLang="zh-CN" sz="1600" dirty="0" err="1"/>
              <a:t>i_mmap</a:t>
            </a:r>
            <a:r>
              <a:rPr lang="en-US" altLang="zh-CN" sz="1600" dirty="0"/>
              <a:t> tree and </a:t>
            </a:r>
            <a:r>
              <a:rPr lang="en-US" altLang="zh-CN" sz="1600" dirty="0" err="1"/>
              <a:t>anon_vma</a:t>
            </a:r>
            <a:endParaRPr lang="en-US" altLang="zh-CN" sz="1600" dirty="0"/>
          </a:p>
          <a:p>
            <a:pPr lvl="2"/>
            <a:r>
              <a:rPr lang="en-US" altLang="zh-CN" sz="1600" dirty="0"/>
              <a:t>* list, after a COW of one of the file pages. A MAP_SHARED </a:t>
            </a:r>
            <a:r>
              <a:rPr lang="en-US" altLang="zh-CN" sz="1600" dirty="0" err="1"/>
              <a:t>vma</a:t>
            </a:r>
            <a:endParaRPr lang="en-US" altLang="zh-CN" sz="1600" dirty="0"/>
          </a:p>
          <a:p>
            <a:pPr lvl="2"/>
            <a:r>
              <a:rPr lang="en-US" altLang="zh-CN" sz="1600" dirty="0"/>
              <a:t>* can only be in the </a:t>
            </a:r>
            <a:r>
              <a:rPr lang="en-US" altLang="zh-CN" sz="1600" dirty="0" err="1"/>
              <a:t>i_mmap</a:t>
            </a:r>
            <a:r>
              <a:rPr lang="en-US" altLang="zh-CN" sz="1600" dirty="0"/>
              <a:t> tree. An anonymous MAP_PRIVATE, stack</a:t>
            </a:r>
          </a:p>
          <a:p>
            <a:pPr lvl="2"/>
            <a:r>
              <a:rPr lang="en-US" altLang="zh-CN" sz="1600" dirty="0"/>
              <a:t>* or </a:t>
            </a:r>
            <a:r>
              <a:rPr lang="en-US" altLang="zh-CN" sz="1600" dirty="0" err="1"/>
              <a:t>brk</a:t>
            </a:r>
            <a:r>
              <a:rPr lang="en-US" altLang="zh-CN" sz="1600" dirty="0"/>
              <a:t> </a:t>
            </a:r>
            <a:r>
              <a:rPr lang="en-US" altLang="zh-CN" sz="1600" dirty="0" err="1"/>
              <a:t>vma</a:t>
            </a:r>
            <a:r>
              <a:rPr lang="en-US" altLang="zh-CN" sz="1600" dirty="0"/>
              <a:t> (with NULL file) can only be in an </a:t>
            </a:r>
            <a:r>
              <a:rPr lang="en-US" altLang="zh-CN" sz="1600" dirty="0" err="1"/>
              <a:t>anon_vma</a:t>
            </a:r>
            <a:r>
              <a:rPr lang="en-US" altLang="zh-CN" sz="1600" dirty="0"/>
              <a:t> list.</a:t>
            </a:r>
          </a:p>
          <a:p>
            <a:pPr lvl="2"/>
            <a:r>
              <a:rPr lang="zh-CN" altLang="en-US" sz="1600" dirty="0"/>
              <a:t>*</a:t>
            </a:r>
            <a:r>
              <a:rPr lang="en-US" altLang="zh-CN" sz="1600" dirty="0"/>
              <a:t>/</a:t>
            </a:r>
          </a:p>
          <a:p>
            <a:r>
              <a:rPr lang="en-US" altLang="zh-CN" sz="1600" dirty="0"/>
              <a:t>	</a:t>
            </a:r>
            <a:r>
              <a:rPr lang="en-US" altLang="zh-CN" sz="1600" dirty="0" err="1"/>
              <a:t>struct</a:t>
            </a:r>
            <a:r>
              <a:rPr lang="en-US" altLang="zh-CN" sz="1600" dirty="0"/>
              <a:t> </a:t>
            </a:r>
            <a:r>
              <a:rPr lang="en-US" altLang="zh-CN" sz="1600" dirty="0" err="1"/>
              <a:t>list_head</a:t>
            </a:r>
            <a:r>
              <a:rPr lang="en-US" altLang="zh-CN" sz="1600" dirty="0"/>
              <a:t> </a:t>
            </a:r>
            <a:r>
              <a:rPr lang="en-US" altLang="zh-CN" sz="1600" dirty="0" err="1"/>
              <a:t>anon_vma_node</a:t>
            </a:r>
            <a:r>
              <a:rPr lang="en-US" altLang="zh-CN" sz="1600" dirty="0"/>
              <a:t>; 	/* Serialized by </a:t>
            </a:r>
            <a:r>
              <a:rPr lang="en-US" altLang="zh-CN" sz="1600" dirty="0" err="1"/>
              <a:t>anon_vma</a:t>
            </a:r>
            <a:r>
              <a:rPr lang="en-US" altLang="zh-CN" sz="1600" dirty="0"/>
              <a:t>-&gt;lock */</a:t>
            </a:r>
          </a:p>
          <a:p>
            <a:r>
              <a:rPr lang="en-US" altLang="zh-CN" sz="1600" dirty="0"/>
              <a:t>	</a:t>
            </a:r>
            <a:r>
              <a:rPr lang="en-US" altLang="zh-CN" sz="1600" dirty="0" err="1"/>
              <a:t>struct</a:t>
            </a:r>
            <a:r>
              <a:rPr lang="en-US" altLang="zh-CN" sz="1600" dirty="0"/>
              <a:t> </a:t>
            </a:r>
            <a:r>
              <a:rPr lang="en-US" altLang="zh-CN" sz="1600" dirty="0" err="1"/>
              <a:t>anon_vma</a:t>
            </a:r>
            <a:r>
              <a:rPr lang="en-US" altLang="zh-CN" sz="1600" dirty="0"/>
              <a:t> *</a:t>
            </a:r>
            <a:r>
              <a:rPr lang="en-US" altLang="zh-CN" sz="1600" dirty="0" err="1"/>
              <a:t>anon_vma</a:t>
            </a:r>
            <a:r>
              <a:rPr lang="en-US" altLang="zh-CN" sz="1600" dirty="0"/>
              <a:t>; 		/* Serialized by </a:t>
            </a:r>
            <a:r>
              <a:rPr lang="en-US" altLang="zh-CN" sz="1600" dirty="0" err="1"/>
              <a:t>page_table_lock</a:t>
            </a:r>
            <a:r>
              <a:rPr lang="en-US" altLang="zh-CN" sz="1600" dirty="0"/>
              <a:t> */</a:t>
            </a:r>
          </a:p>
          <a:p>
            <a:r>
              <a:rPr lang="en-US" altLang="zh-CN" sz="1600" dirty="0"/>
              <a:t>	/* Function pointers to deal with this </a:t>
            </a:r>
            <a:r>
              <a:rPr lang="en-US" altLang="zh-CN" sz="1600" dirty="0" err="1"/>
              <a:t>struct</a:t>
            </a:r>
            <a:r>
              <a:rPr lang="en-US" altLang="zh-CN" sz="1600" dirty="0"/>
              <a:t>. */</a:t>
            </a:r>
          </a:p>
          <a:p>
            <a:r>
              <a:rPr lang="en-US" altLang="zh-CN" sz="1600" dirty="0"/>
              <a:t>	</a:t>
            </a:r>
            <a:r>
              <a:rPr lang="en-US" altLang="zh-CN" sz="1600" dirty="0" err="1"/>
              <a:t>struct</a:t>
            </a:r>
            <a:r>
              <a:rPr lang="en-US" altLang="zh-CN" sz="1600" dirty="0"/>
              <a:t> </a:t>
            </a:r>
            <a:r>
              <a:rPr lang="en-US" altLang="zh-CN" sz="1600" dirty="0" err="1"/>
              <a:t>vm_operations_struct</a:t>
            </a:r>
            <a:r>
              <a:rPr lang="en-US" altLang="zh-CN" sz="1600" dirty="0"/>
              <a:t> * </a:t>
            </a:r>
            <a:r>
              <a:rPr lang="en-US" altLang="zh-CN" sz="1600" dirty="0" err="1"/>
              <a:t>vm_ops</a:t>
            </a:r>
            <a:r>
              <a:rPr lang="en-US" altLang="zh-CN" sz="1600" dirty="0"/>
              <a:t>;</a:t>
            </a:r>
          </a:p>
          <a:p>
            <a:r>
              <a:rPr lang="en-US" altLang="zh-CN" sz="1600" dirty="0"/>
              <a:t>	/* Information about our backing store: */</a:t>
            </a:r>
          </a:p>
          <a:p>
            <a:r>
              <a:rPr lang="en-US" altLang="zh-CN" sz="1600" dirty="0"/>
              <a:t>	unsigned long </a:t>
            </a:r>
            <a:r>
              <a:rPr lang="en-US" altLang="zh-CN" sz="1600" dirty="0" err="1"/>
              <a:t>vm_pgoff</a:t>
            </a:r>
            <a:r>
              <a:rPr lang="en-US" altLang="zh-CN" sz="1600" dirty="0"/>
              <a:t>; 	/* Offset (within </a:t>
            </a:r>
            <a:r>
              <a:rPr lang="en-US" altLang="zh-CN" sz="1600" dirty="0" err="1"/>
              <a:t>vm_file</a:t>
            </a:r>
            <a:r>
              <a:rPr lang="en-US" altLang="zh-CN" sz="1600" dirty="0"/>
              <a:t>) in PAGE_SIZE</a:t>
            </a:r>
          </a:p>
          <a:p>
            <a:r>
              <a:rPr lang="en-US" altLang="zh-CN" sz="1600" dirty="0"/>
              <a:t>	units, *not* PAGE_CACHE_SIZE */</a:t>
            </a:r>
          </a:p>
          <a:p>
            <a:r>
              <a:rPr lang="en-US" altLang="zh-CN" sz="1600" dirty="0"/>
              <a:t>	</a:t>
            </a:r>
            <a:r>
              <a:rPr lang="en-US" altLang="zh-CN" sz="1600" dirty="0" err="1"/>
              <a:t>struct</a:t>
            </a:r>
            <a:r>
              <a:rPr lang="en-US" altLang="zh-CN" sz="1600" dirty="0"/>
              <a:t> file * </a:t>
            </a:r>
            <a:r>
              <a:rPr lang="en-US" altLang="zh-CN" sz="1600" dirty="0" err="1"/>
              <a:t>vm_file</a:t>
            </a:r>
            <a:r>
              <a:rPr lang="en-US" altLang="zh-CN" sz="1600" dirty="0"/>
              <a:t>; 		/* File we map to (can be NULL). */</a:t>
            </a:r>
          </a:p>
          <a:p>
            <a:r>
              <a:rPr lang="en-US" altLang="zh-CN" sz="1600" dirty="0"/>
              <a:t>	void * </a:t>
            </a:r>
            <a:r>
              <a:rPr lang="en-US" altLang="zh-CN" sz="1600" dirty="0" err="1"/>
              <a:t>vm_private_data</a:t>
            </a:r>
            <a:r>
              <a:rPr lang="en-US" altLang="zh-CN" sz="1600" dirty="0"/>
              <a:t>; 	/* was </a:t>
            </a:r>
            <a:r>
              <a:rPr lang="en-US" altLang="zh-CN" sz="1600" dirty="0" err="1"/>
              <a:t>vm_pte</a:t>
            </a:r>
            <a:r>
              <a:rPr lang="en-US" altLang="zh-CN" sz="1600" dirty="0"/>
              <a:t> (shared </a:t>
            </a:r>
            <a:r>
              <a:rPr lang="en-US" altLang="zh-CN" sz="1600" dirty="0" err="1"/>
              <a:t>mem</a:t>
            </a:r>
            <a:r>
              <a:rPr lang="en-US" altLang="zh-CN" sz="1600" dirty="0"/>
              <a:t>) */</a:t>
            </a:r>
          </a:p>
          <a:p>
            <a:r>
              <a:rPr lang="en-US" altLang="zh-CN" sz="1600"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虚拟内存区域</a:t>
            </a:r>
          </a:p>
        </p:txBody>
      </p:sp>
      <p:pic>
        <p:nvPicPr>
          <p:cNvPr id="2050" name="Picture 2"/>
          <p:cNvPicPr>
            <a:picLocks noChangeAspect="1" noChangeArrowheads="1"/>
          </p:cNvPicPr>
          <p:nvPr/>
        </p:nvPicPr>
        <p:blipFill>
          <a:blip r:embed="rId2" cstate="print"/>
          <a:srcRect/>
          <a:stretch>
            <a:fillRect/>
          </a:stretch>
        </p:blipFill>
        <p:spPr bwMode="auto">
          <a:xfrm>
            <a:off x="0" y="1412776"/>
            <a:ext cx="9143999" cy="5445224"/>
          </a:xfrm>
          <a:prstGeom prst="rect">
            <a:avLst/>
          </a:prstGeom>
          <a:noFill/>
          <a:ln w="9525">
            <a:noFill/>
            <a:miter lim="800000"/>
            <a:headEnd/>
            <a:tailEnd/>
          </a:ln>
        </p:spPr>
      </p:pic>
      <p:sp>
        <p:nvSpPr>
          <p:cNvPr id="2051"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虚拟内存区域</a:t>
            </a:r>
          </a:p>
        </p:txBody>
      </p:sp>
      <p:pic>
        <p:nvPicPr>
          <p:cNvPr id="4" name="Picture 2" descr="http://p.blog.csdn.net/images/p_blog_csdn_net/kanghua/vm_area_struct.bmp"/>
          <p:cNvPicPr>
            <a:picLocks noChangeAspect="1" noChangeArrowheads="1"/>
          </p:cNvPicPr>
          <p:nvPr/>
        </p:nvPicPr>
        <p:blipFill>
          <a:blip r:embed="rId2" cstate="print"/>
          <a:srcRect b="46966"/>
          <a:stretch>
            <a:fillRect/>
          </a:stretch>
        </p:blipFill>
        <p:spPr bwMode="auto">
          <a:xfrm>
            <a:off x="467544" y="1412776"/>
            <a:ext cx="8208912" cy="2664296"/>
          </a:xfrm>
          <a:prstGeom prst="rect">
            <a:avLst/>
          </a:prstGeom>
          <a:noFill/>
        </p:spPr>
      </p:pic>
      <p:pic>
        <p:nvPicPr>
          <p:cNvPr id="117764" name="Picture 4" descr="http://images.cnblogs.com/cnblogs_com/xuczhang/WindowsLiveWriter/OSProcessAddressSpace_10C0A/image_thumb_4.png"/>
          <p:cNvPicPr>
            <a:picLocks noChangeAspect="1" noChangeArrowheads="1"/>
          </p:cNvPicPr>
          <p:nvPr/>
        </p:nvPicPr>
        <p:blipFill>
          <a:blip r:embed="rId3" cstate="print"/>
          <a:srcRect/>
          <a:stretch>
            <a:fillRect/>
          </a:stretch>
        </p:blipFill>
        <p:spPr bwMode="auto">
          <a:xfrm>
            <a:off x="467544" y="4149080"/>
            <a:ext cx="8280920" cy="2520280"/>
          </a:xfrm>
          <a:prstGeom prst="rect">
            <a:avLst/>
          </a:prstGeom>
          <a:noFill/>
        </p:spPr>
      </p:pic>
      <p:sp>
        <p:nvSpPr>
          <p:cNvPr id="11776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http://hiphotos.baidu.com/serial_story/mpic/item/d33f9e4485ef95a6b3b7dc86.jpg"/>
          <p:cNvPicPr>
            <a:picLocks noChangeAspect="1" noChangeArrowheads="1"/>
          </p:cNvPicPr>
          <p:nvPr/>
        </p:nvPicPr>
        <p:blipFill>
          <a:blip r:embed="rId2" cstate="print"/>
          <a:srcRect/>
          <a:stretch>
            <a:fillRect/>
          </a:stretch>
        </p:blipFill>
        <p:spPr bwMode="auto">
          <a:xfrm>
            <a:off x="0" y="0"/>
            <a:ext cx="9144000" cy="6858001"/>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地址空间</a:t>
            </a:r>
          </a:p>
        </p:txBody>
      </p:sp>
      <p:pic>
        <p:nvPicPr>
          <p:cNvPr id="7" name="Picture 2" descr="2.jpg"/>
          <p:cNvPicPr>
            <a:picLocks noChangeAspect="1" noChangeArrowheads="1"/>
          </p:cNvPicPr>
          <p:nvPr/>
        </p:nvPicPr>
        <p:blipFill>
          <a:blip r:embed="rId2" cstate="print"/>
          <a:srcRect/>
          <a:stretch>
            <a:fillRect/>
          </a:stretch>
        </p:blipFill>
        <p:spPr bwMode="auto">
          <a:xfrm>
            <a:off x="0" y="2276872"/>
            <a:ext cx="9144000" cy="2752725"/>
          </a:xfrm>
          <a:prstGeom prst="rect">
            <a:avLst/>
          </a:prstGeom>
          <a:noFill/>
        </p:spPr>
      </p:pic>
      <p:sp>
        <p:nvSpPr>
          <p:cNvPr id="8"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线性地址空间分布</a:t>
            </a:r>
          </a:p>
        </p:txBody>
      </p:sp>
      <p:grpSp>
        <p:nvGrpSpPr>
          <p:cNvPr id="4" name="Group 4"/>
          <p:cNvGrpSpPr>
            <a:grpSpLocks/>
          </p:cNvGrpSpPr>
          <p:nvPr/>
        </p:nvGrpSpPr>
        <p:grpSpPr bwMode="auto">
          <a:xfrm>
            <a:off x="2483768" y="1403176"/>
            <a:ext cx="4927600" cy="5410200"/>
            <a:chOff x="0" y="720"/>
            <a:chExt cx="3104" cy="3408"/>
          </a:xfrm>
        </p:grpSpPr>
        <p:sp>
          <p:nvSpPr>
            <p:cNvPr id="5" name="Rectangle 5"/>
            <p:cNvSpPr>
              <a:spLocks noChangeAspect="1" noChangeArrowheads="1"/>
            </p:cNvSpPr>
            <p:nvPr/>
          </p:nvSpPr>
          <p:spPr bwMode="auto">
            <a:xfrm>
              <a:off x="633" y="1632"/>
              <a:ext cx="1370" cy="33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dirty="0">
                  <a:latin typeface="Helvetica" charset="0"/>
                </a:rPr>
                <a:t>kernel code/data/stack</a:t>
              </a:r>
            </a:p>
          </p:txBody>
        </p:sp>
        <p:sp>
          <p:nvSpPr>
            <p:cNvPr id="6" name="Rectangle 6"/>
            <p:cNvSpPr>
              <a:spLocks noChangeAspect="1" noChangeArrowheads="1"/>
            </p:cNvSpPr>
            <p:nvPr/>
          </p:nvSpPr>
          <p:spPr bwMode="auto">
            <a:xfrm>
              <a:off x="633" y="2482"/>
              <a:ext cx="1370" cy="287"/>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Memory mapped region </a:t>
              </a:r>
            </a:p>
            <a:p>
              <a:pPr algn="ctr" eaLnBrk="0" hangingPunct="0"/>
              <a:r>
                <a:rPr lang="en-US" sz="1400" b="1">
                  <a:latin typeface="Helvetica" charset="0"/>
                </a:rPr>
                <a:t>for shared libraries</a:t>
              </a:r>
            </a:p>
          </p:txBody>
        </p:sp>
        <p:sp>
          <p:nvSpPr>
            <p:cNvPr id="7" name="Rectangle 7"/>
            <p:cNvSpPr>
              <a:spLocks noChangeAspect="1" noChangeArrowheads="1"/>
            </p:cNvSpPr>
            <p:nvPr/>
          </p:nvSpPr>
          <p:spPr bwMode="auto">
            <a:xfrm>
              <a:off x="633" y="2767"/>
              <a:ext cx="1370" cy="310"/>
            </a:xfrm>
            <a:prstGeom prst="rect">
              <a:avLst/>
            </a:prstGeom>
            <a:solidFill>
              <a:srgbClr val="C0C0C0"/>
            </a:solidFill>
            <a:ln w="25400">
              <a:solidFill>
                <a:schemeClr val="tx1"/>
              </a:solidFill>
              <a:miter lim="800000"/>
              <a:headEnd/>
              <a:tailEnd/>
            </a:ln>
            <a:effectLst/>
          </p:spPr>
          <p:txBody>
            <a:bodyPr wrap="none" anchor="ctr"/>
            <a:lstStyle/>
            <a:p>
              <a:pPr algn="ctr" eaLnBrk="0" hangingPunct="0"/>
              <a:endParaRPr lang="en-US" sz="1400" b="1">
                <a:latin typeface="Helvetica" charset="0"/>
              </a:endParaRPr>
            </a:p>
          </p:txBody>
        </p:sp>
        <p:sp>
          <p:nvSpPr>
            <p:cNvPr id="8" name="Rectangle 8"/>
            <p:cNvSpPr>
              <a:spLocks noChangeAspect="1" noChangeArrowheads="1"/>
            </p:cNvSpPr>
            <p:nvPr/>
          </p:nvSpPr>
          <p:spPr bwMode="auto">
            <a:xfrm>
              <a:off x="633" y="3079"/>
              <a:ext cx="1370" cy="286"/>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runtime heap (via malloc)</a:t>
              </a:r>
            </a:p>
          </p:txBody>
        </p:sp>
        <p:sp>
          <p:nvSpPr>
            <p:cNvPr id="9" name="Rectangle 9"/>
            <p:cNvSpPr>
              <a:spLocks noChangeAspect="1" noChangeArrowheads="1"/>
            </p:cNvSpPr>
            <p:nvPr/>
          </p:nvSpPr>
          <p:spPr bwMode="auto">
            <a:xfrm>
              <a:off x="633" y="2093"/>
              <a:ext cx="1370" cy="388"/>
            </a:xfrm>
            <a:prstGeom prst="rect">
              <a:avLst/>
            </a:prstGeom>
            <a:solidFill>
              <a:srgbClr val="C0C0C0"/>
            </a:solidFill>
            <a:ln w="25400">
              <a:solidFill>
                <a:schemeClr val="tx1"/>
              </a:solidFill>
              <a:miter lim="800000"/>
              <a:headEnd/>
              <a:tailEnd/>
            </a:ln>
            <a:effectLst/>
          </p:spPr>
          <p:txBody>
            <a:bodyPr wrap="none" anchor="ctr"/>
            <a:lstStyle/>
            <a:p>
              <a:pPr algn="ctr" eaLnBrk="0" hangingPunct="0"/>
              <a:endParaRPr lang="en-US" sz="1400" b="1">
                <a:latin typeface="Helvetica" charset="0"/>
              </a:endParaRPr>
            </a:p>
          </p:txBody>
        </p:sp>
        <p:sp>
          <p:nvSpPr>
            <p:cNvPr id="10" name="Rectangle 10"/>
            <p:cNvSpPr>
              <a:spLocks noChangeAspect="1" noChangeArrowheads="1"/>
            </p:cNvSpPr>
            <p:nvPr/>
          </p:nvSpPr>
          <p:spPr bwMode="auto">
            <a:xfrm>
              <a:off x="633" y="3685"/>
              <a:ext cx="1370" cy="17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program text (.text)</a:t>
              </a:r>
            </a:p>
          </p:txBody>
        </p:sp>
        <p:sp>
          <p:nvSpPr>
            <p:cNvPr id="11" name="Rectangle 11"/>
            <p:cNvSpPr>
              <a:spLocks noChangeAspect="1" noChangeArrowheads="1"/>
            </p:cNvSpPr>
            <p:nvPr/>
          </p:nvSpPr>
          <p:spPr bwMode="auto">
            <a:xfrm>
              <a:off x="633" y="3522"/>
              <a:ext cx="1370" cy="17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initialized data (.data)</a:t>
              </a:r>
            </a:p>
          </p:txBody>
        </p:sp>
        <p:sp>
          <p:nvSpPr>
            <p:cNvPr id="12" name="Rectangle 12"/>
            <p:cNvSpPr>
              <a:spLocks noChangeAspect="1" noChangeArrowheads="1"/>
            </p:cNvSpPr>
            <p:nvPr/>
          </p:nvSpPr>
          <p:spPr bwMode="auto">
            <a:xfrm>
              <a:off x="633" y="3359"/>
              <a:ext cx="1370" cy="169"/>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uninitialized data (.bss)</a:t>
              </a:r>
            </a:p>
          </p:txBody>
        </p:sp>
        <p:sp>
          <p:nvSpPr>
            <p:cNvPr id="13" name="Line 13"/>
            <p:cNvSpPr>
              <a:spLocks noChangeAspect="1" noChangeShapeType="1"/>
            </p:cNvSpPr>
            <p:nvPr/>
          </p:nvSpPr>
          <p:spPr bwMode="auto">
            <a:xfrm flipV="1">
              <a:off x="1279" y="2923"/>
              <a:ext cx="0" cy="151"/>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4" name="Rectangle 14"/>
            <p:cNvSpPr>
              <a:spLocks noChangeAspect="1" noChangeArrowheads="1"/>
            </p:cNvSpPr>
            <p:nvPr/>
          </p:nvSpPr>
          <p:spPr bwMode="auto">
            <a:xfrm>
              <a:off x="633" y="1949"/>
              <a:ext cx="1370" cy="144"/>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stack</a:t>
              </a:r>
            </a:p>
          </p:txBody>
        </p:sp>
        <p:sp>
          <p:nvSpPr>
            <p:cNvPr id="15" name="Line 15"/>
            <p:cNvSpPr>
              <a:spLocks noChangeAspect="1" noChangeShapeType="1"/>
            </p:cNvSpPr>
            <p:nvPr/>
          </p:nvSpPr>
          <p:spPr bwMode="auto">
            <a:xfrm flipV="1">
              <a:off x="1286" y="2334"/>
              <a:ext cx="0" cy="15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6" name="Line 16"/>
            <p:cNvSpPr>
              <a:spLocks noChangeAspect="1" noChangeShapeType="1"/>
            </p:cNvSpPr>
            <p:nvPr/>
          </p:nvSpPr>
          <p:spPr bwMode="auto">
            <a:xfrm>
              <a:off x="1292" y="2093"/>
              <a:ext cx="0" cy="151"/>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 name="Rectangle 17"/>
            <p:cNvSpPr>
              <a:spLocks noChangeAspect="1" noChangeArrowheads="1"/>
            </p:cNvSpPr>
            <p:nvPr/>
          </p:nvSpPr>
          <p:spPr bwMode="auto">
            <a:xfrm>
              <a:off x="633" y="3848"/>
              <a:ext cx="1370" cy="170"/>
            </a:xfrm>
            <a:prstGeom prst="rect">
              <a:avLst/>
            </a:prstGeom>
            <a:solidFill>
              <a:srgbClr val="C0C0C0"/>
            </a:solidFill>
            <a:ln w="25400">
              <a:solidFill>
                <a:schemeClr val="tx1"/>
              </a:solidFill>
              <a:miter lim="800000"/>
              <a:headEnd/>
              <a:tailEnd/>
            </a:ln>
            <a:effectLst/>
          </p:spPr>
          <p:txBody>
            <a:bodyPr wrap="none" anchor="ctr"/>
            <a:lstStyle/>
            <a:p>
              <a:pPr algn="ctr" eaLnBrk="0" hangingPunct="0"/>
              <a:r>
                <a:rPr lang="en-US" sz="1400" b="1">
                  <a:latin typeface="Helvetica" charset="0"/>
                </a:rPr>
                <a:t>forbidden</a:t>
              </a:r>
            </a:p>
          </p:txBody>
        </p:sp>
        <p:sp>
          <p:nvSpPr>
            <p:cNvPr id="18" name="Text Box 18"/>
            <p:cNvSpPr txBox="1">
              <a:spLocks noChangeAspect="1" noChangeArrowheads="1"/>
            </p:cNvSpPr>
            <p:nvPr/>
          </p:nvSpPr>
          <p:spPr bwMode="auto">
            <a:xfrm>
              <a:off x="503" y="3936"/>
              <a:ext cx="178" cy="192"/>
            </a:xfrm>
            <a:prstGeom prst="rect">
              <a:avLst/>
            </a:prstGeom>
            <a:noFill/>
            <a:ln w="25400">
              <a:noFill/>
              <a:miter lim="800000"/>
              <a:headEnd/>
              <a:tailEnd/>
            </a:ln>
            <a:effectLst/>
          </p:spPr>
          <p:txBody>
            <a:bodyPr wrap="none">
              <a:spAutoFit/>
            </a:bodyPr>
            <a:lstStyle/>
            <a:p>
              <a:pPr eaLnBrk="0" hangingPunct="0"/>
              <a:r>
                <a:rPr lang="en-US" sz="1400" b="1">
                  <a:latin typeface="Helvetica" charset="0"/>
                </a:rPr>
                <a:t>0</a:t>
              </a:r>
            </a:p>
          </p:txBody>
        </p:sp>
        <p:sp>
          <p:nvSpPr>
            <p:cNvPr id="19" name="Text Box 19"/>
            <p:cNvSpPr txBox="1">
              <a:spLocks noChangeAspect="1" noChangeArrowheads="1"/>
            </p:cNvSpPr>
            <p:nvPr/>
          </p:nvSpPr>
          <p:spPr bwMode="auto">
            <a:xfrm>
              <a:off x="77" y="1972"/>
              <a:ext cx="405" cy="192"/>
            </a:xfrm>
            <a:prstGeom prst="rect">
              <a:avLst/>
            </a:prstGeom>
            <a:noFill/>
            <a:ln w="25400">
              <a:noFill/>
              <a:miter lim="800000"/>
              <a:headEnd/>
              <a:tailEnd/>
            </a:ln>
            <a:effectLst/>
          </p:spPr>
          <p:txBody>
            <a:bodyPr wrap="none">
              <a:spAutoFit/>
            </a:bodyPr>
            <a:lstStyle/>
            <a:p>
              <a:pPr eaLnBrk="0" hangingPunct="0"/>
              <a:r>
                <a:rPr lang="en-US" sz="1400" b="1">
                  <a:latin typeface="Helvetica" charset="0"/>
                </a:rPr>
                <a:t>%esp</a:t>
              </a:r>
            </a:p>
          </p:txBody>
        </p:sp>
        <p:sp>
          <p:nvSpPr>
            <p:cNvPr id="20" name="Line 20"/>
            <p:cNvSpPr>
              <a:spLocks noChangeAspect="1" noChangeShapeType="1"/>
            </p:cNvSpPr>
            <p:nvPr/>
          </p:nvSpPr>
          <p:spPr bwMode="auto">
            <a:xfrm>
              <a:off x="470" y="2075"/>
              <a:ext cx="163" cy="1"/>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1" name="Text Box 21"/>
            <p:cNvSpPr txBox="1">
              <a:spLocks noChangeAspect="1" noChangeArrowheads="1"/>
            </p:cNvSpPr>
            <p:nvPr/>
          </p:nvSpPr>
          <p:spPr bwMode="auto">
            <a:xfrm>
              <a:off x="2124" y="2074"/>
              <a:ext cx="544" cy="326"/>
            </a:xfrm>
            <a:prstGeom prst="rect">
              <a:avLst/>
            </a:prstGeom>
            <a:noFill/>
            <a:ln w="25400">
              <a:noFill/>
              <a:miter lim="800000"/>
              <a:headEnd/>
              <a:tailEnd/>
            </a:ln>
            <a:effectLst/>
          </p:spPr>
          <p:txBody>
            <a:bodyPr wrap="none">
              <a:spAutoFit/>
            </a:bodyPr>
            <a:lstStyle/>
            <a:p>
              <a:pPr eaLnBrk="0" hangingPunct="0"/>
              <a:r>
                <a:rPr lang="en-US" sz="1400" b="1">
                  <a:latin typeface="Helvetica" charset="0"/>
                </a:rPr>
                <a:t>process</a:t>
              </a:r>
            </a:p>
            <a:p>
              <a:pPr eaLnBrk="0" hangingPunct="0"/>
              <a:r>
                <a:rPr lang="en-US" sz="1400" b="1">
                  <a:latin typeface="Helvetica" charset="0"/>
                </a:rPr>
                <a:t> VM</a:t>
              </a:r>
            </a:p>
          </p:txBody>
        </p:sp>
        <p:sp>
          <p:nvSpPr>
            <p:cNvPr id="22" name="Line 22"/>
            <p:cNvSpPr>
              <a:spLocks noChangeAspect="1" noChangeShapeType="1"/>
            </p:cNvSpPr>
            <p:nvPr/>
          </p:nvSpPr>
          <p:spPr bwMode="auto">
            <a:xfrm>
              <a:off x="2064" y="2102"/>
              <a:ext cx="0" cy="34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23" name="Text Box 23"/>
            <p:cNvSpPr txBox="1">
              <a:spLocks noChangeAspect="1" noChangeArrowheads="1"/>
            </p:cNvSpPr>
            <p:nvPr/>
          </p:nvSpPr>
          <p:spPr bwMode="auto">
            <a:xfrm>
              <a:off x="190" y="2976"/>
              <a:ext cx="290" cy="192"/>
            </a:xfrm>
            <a:prstGeom prst="rect">
              <a:avLst/>
            </a:prstGeom>
            <a:noFill/>
            <a:ln w="25400">
              <a:noFill/>
              <a:miter lim="800000"/>
              <a:headEnd/>
              <a:tailEnd/>
            </a:ln>
            <a:effectLst/>
          </p:spPr>
          <p:txBody>
            <a:bodyPr wrap="none">
              <a:spAutoFit/>
            </a:bodyPr>
            <a:lstStyle/>
            <a:p>
              <a:pPr algn="ctr" eaLnBrk="0" hangingPunct="0"/>
              <a:r>
                <a:rPr lang="en-US" sz="1400" b="1">
                  <a:latin typeface="Helvetica" charset="0"/>
                </a:rPr>
                <a:t>brk</a:t>
              </a:r>
            </a:p>
          </p:txBody>
        </p:sp>
        <p:sp>
          <p:nvSpPr>
            <p:cNvPr id="24" name="Line 24"/>
            <p:cNvSpPr>
              <a:spLocks noChangeAspect="1" noChangeShapeType="1"/>
            </p:cNvSpPr>
            <p:nvPr/>
          </p:nvSpPr>
          <p:spPr bwMode="auto">
            <a:xfrm>
              <a:off x="461" y="3072"/>
              <a:ext cx="163"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5" name="Text Box 25"/>
            <p:cNvSpPr txBox="1">
              <a:spLocks noChangeArrowheads="1"/>
            </p:cNvSpPr>
            <p:nvPr/>
          </p:nvSpPr>
          <p:spPr bwMode="auto">
            <a:xfrm>
              <a:off x="166" y="1838"/>
              <a:ext cx="362" cy="177"/>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pPr>
              <a:r>
                <a:rPr lang="en-US" sz="1400" b="1">
                  <a:solidFill>
                    <a:schemeClr val="tx2"/>
                  </a:solidFill>
                  <a:latin typeface="Helvetica" charset="0"/>
                </a:rPr>
                <a:t>0xc0</a:t>
              </a:r>
            </a:p>
          </p:txBody>
        </p:sp>
        <p:sp>
          <p:nvSpPr>
            <p:cNvPr id="26" name="Rectangle 26"/>
            <p:cNvSpPr>
              <a:spLocks noChangeAspect="1" noChangeArrowheads="1"/>
            </p:cNvSpPr>
            <p:nvPr/>
          </p:nvSpPr>
          <p:spPr bwMode="auto">
            <a:xfrm>
              <a:off x="633" y="1304"/>
              <a:ext cx="1370" cy="33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physical memory</a:t>
              </a:r>
            </a:p>
          </p:txBody>
        </p:sp>
        <p:sp>
          <p:nvSpPr>
            <p:cNvPr id="27" name="AutoShape 27"/>
            <p:cNvSpPr>
              <a:spLocks/>
            </p:cNvSpPr>
            <p:nvPr/>
          </p:nvSpPr>
          <p:spPr bwMode="auto">
            <a:xfrm flipH="1">
              <a:off x="528" y="1304"/>
              <a:ext cx="47" cy="632"/>
            </a:xfrm>
            <a:prstGeom prst="rightBrace">
              <a:avLst>
                <a:gd name="adj1" fmla="val 112057"/>
                <a:gd name="adj2" fmla="val 50000"/>
              </a:avLst>
            </a:prstGeom>
            <a:noFill/>
            <a:ln w="9525">
              <a:solidFill>
                <a:srgbClr val="000000"/>
              </a:solidFill>
              <a:round/>
              <a:headEnd/>
              <a:tailEnd/>
            </a:ln>
            <a:effectLst/>
          </p:spPr>
          <p:txBody>
            <a:bodyPr wrap="none" lIns="90487" tIns="44450" rIns="90487" bIns="44450" anchor="ctr"/>
            <a:lstStyle/>
            <a:p>
              <a:endParaRPr lang="zh-CN" altLang="en-US"/>
            </a:p>
          </p:txBody>
        </p:sp>
        <p:sp>
          <p:nvSpPr>
            <p:cNvPr id="28" name="Text Box 28"/>
            <p:cNvSpPr txBox="1">
              <a:spLocks noChangeArrowheads="1"/>
            </p:cNvSpPr>
            <p:nvPr/>
          </p:nvSpPr>
          <p:spPr bwMode="auto">
            <a:xfrm>
              <a:off x="0" y="1405"/>
              <a:ext cx="576" cy="419"/>
            </a:xfrm>
            <a:prstGeom prst="rect">
              <a:avLst/>
            </a:prstGeom>
            <a:noFill/>
            <a:ln w="9525">
              <a:noFill/>
              <a:miter lim="800000"/>
              <a:headEnd/>
              <a:tailEnd/>
            </a:ln>
            <a:effectLst/>
          </p:spPr>
          <p:txBody>
            <a:bodyPr lIns="90487" tIns="44450" rIns="90487" bIns="44450">
              <a:spAutoFit/>
            </a:bodyPr>
            <a:lstStyle/>
            <a:p>
              <a:pPr algn="ctr" eaLnBrk="0" hangingPunct="0">
                <a:lnSpc>
                  <a:spcPct val="90000"/>
                </a:lnSpc>
                <a:spcBef>
                  <a:spcPct val="30000"/>
                </a:spcBef>
              </a:pPr>
              <a:r>
                <a:rPr lang="en-US" sz="1400" b="1">
                  <a:solidFill>
                    <a:schemeClr val="tx2"/>
                  </a:solidFill>
                  <a:latin typeface="Helvetica" charset="0"/>
                </a:rPr>
                <a:t>same for each process</a:t>
              </a:r>
            </a:p>
          </p:txBody>
        </p:sp>
        <p:sp>
          <p:nvSpPr>
            <p:cNvPr id="29" name="Rectangle 29"/>
            <p:cNvSpPr>
              <a:spLocks noChangeAspect="1" noChangeArrowheads="1"/>
            </p:cNvSpPr>
            <p:nvPr/>
          </p:nvSpPr>
          <p:spPr bwMode="auto">
            <a:xfrm>
              <a:off x="633" y="720"/>
              <a:ext cx="1370" cy="586"/>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sz="1400" b="1">
                  <a:latin typeface="Helvetica" charset="0"/>
                </a:rPr>
                <a:t>process-specific data</a:t>
              </a:r>
            </a:p>
            <a:p>
              <a:pPr algn="ctr" eaLnBrk="0" hangingPunct="0"/>
              <a:r>
                <a:rPr lang="en-US" sz="1400" b="1">
                  <a:latin typeface="Helvetica" charset="0"/>
                </a:rPr>
                <a:t>structures </a:t>
              </a:r>
            </a:p>
            <a:p>
              <a:pPr algn="ctr" eaLnBrk="0" hangingPunct="0"/>
              <a:r>
                <a:rPr lang="en-US" sz="1400" b="1">
                  <a:latin typeface="Helvetica" charset="0"/>
                </a:rPr>
                <a:t>(page tables,</a:t>
              </a:r>
            </a:p>
            <a:p>
              <a:pPr algn="ctr" eaLnBrk="0" hangingPunct="0"/>
              <a:r>
                <a:rPr lang="en-US" sz="1400" b="1">
                  <a:latin typeface="Helvetica" charset="0"/>
                </a:rPr>
                <a:t>task and mm structs)</a:t>
              </a:r>
            </a:p>
          </p:txBody>
        </p:sp>
        <p:sp>
          <p:nvSpPr>
            <p:cNvPr id="30" name="Line 30"/>
            <p:cNvSpPr>
              <a:spLocks noChangeAspect="1" noChangeShapeType="1"/>
            </p:cNvSpPr>
            <p:nvPr/>
          </p:nvSpPr>
          <p:spPr bwMode="auto">
            <a:xfrm flipV="1">
              <a:off x="2064" y="1440"/>
              <a:ext cx="0" cy="49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1" name="Text Box 31"/>
            <p:cNvSpPr txBox="1">
              <a:spLocks noChangeAspect="1" noChangeArrowheads="1"/>
            </p:cNvSpPr>
            <p:nvPr/>
          </p:nvSpPr>
          <p:spPr bwMode="auto">
            <a:xfrm>
              <a:off x="2112" y="1632"/>
              <a:ext cx="476" cy="326"/>
            </a:xfrm>
            <a:prstGeom prst="rect">
              <a:avLst/>
            </a:prstGeom>
            <a:noFill/>
            <a:ln w="25400">
              <a:noFill/>
              <a:miter lim="800000"/>
              <a:headEnd/>
              <a:tailEnd/>
            </a:ln>
            <a:effectLst/>
          </p:spPr>
          <p:txBody>
            <a:bodyPr wrap="none">
              <a:spAutoFit/>
            </a:bodyPr>
            <a:lstStyle/>
            <a:p>
              <a:pPr eaLnBrk="0" hangingPunct="0"/>
              <a:r>
                <a:rPr lang="en-US" sz="1400" b="1">
                  <a:latin typeface="Helvetica" charset="0"/>
                </a:rPr>
                <a:t>kernel </a:t>
              </a:r>
            </a:p>
            <a:p>
              <a:pPr eaLnBrk="0" hangingPunct="0"/>
              <a:r>
                <a:rPr lang="en-US" sz="1400" b="1">
                  <a:latin typeface="Helvetica" charset="0"/>
                </a:rPr>
                <a:t>VM</a:t>
              </a:r>
            </a:p>
          </p:txBody>
        </p:sp>
        <p:sp>
          <p:nvSpPr>
            <p:cNvPr id="32" name="Rectangle 32"/>
            <p:cNvSpPr>
              <a:spLocks noChangeArrowheads="1"/>
            </p:cNvSpPr>
            <p:nvPr/>
          </p:nvSpPr>
          <p:spPr bwMode="auto">
            <a:xfrm>
              <a:off x="2304" y="3552"/>
              <a:ext cx="576" cy="144"/>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eaLnBrk="0" hangingPunct="0">
                <a:lnSpc>
                  <a:spcPct val="90000"/>
                </a:lnSpc>
                <a:spcBef>
                  <a:spcPct val="30000"/>
                </a:spcBef>
              </a:pPr>
              <a:r>
                <a:rPr lang="en-US" sz="1400" b="1">
                  <a:solidFill>
                    <a:schemeClr val="tx2"/>
                  </a:solidFill>
                  <a:latin typeface="Helvetica" charset="0"/>
                </a:rPr>
                <a:t>.data</a:t>
              </a:r>
            </a:p>
          </p:txBody>
        </p:sp>
        <p:sp>
          <p:nvSpPr>
            <p:cNvPr id="33" name="Rectangle 33"/>
            <p:cNvSpPr>
              <a:spLocks noChangeArrowheads="1"/>
            </p:cNvSpPr>
            <p:nvPr/>
          </p:nvSpPr>
          <p:spPr bwMode="auto">
            <a:xfrm>
              <a:off x="2304" y="3696"/>
              <a:ext cx="576" cy="144"/>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eaLnBrk="0" hangingPunct="0">
                <a:lnSpc>
                  <a:spcPct val="90000"/>
                </a:lnSpc>
                <a:spcBef>
                  <a:spcPct val="30000"/>
                </a:spcBef>
              </a:pPr>
              <a:r>
                <a:rPr lang="en-US" sz="1400" b="1">
                  <a:solidFill>
                    <a:schemeClr val="tx2"/>
                  </a:solidFill>
                  <a:latin typeface="Helvetica" charset="0"/>
                </a:rPr>
                <a:t>.text</a:t>
              </a:r>
            </a:p>
          </p:txBody>
        </p:sp>
        <p:sp>
          <p:nvSpPr>
            <p:cNvPr id="34" name="Text Box 34"/>
            <p:cNvSpPr txBox="1">
              <a:spLocks noChangeArrowheads="1"/>
            </p:cNvSpPr>
            <p:nvPr/>
          </p:nvSpPr>
          <p:spPr bwMode="auto">
            <a:xfrm>
              <a:off x="2496" y="3840"/>
              <a:ext cx="202" cy="212"/>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pPr>
              <a:r>
                <a:rPr lang="en-US" b="1">
                  <a:solidFill>
                    <a:schemeClr val="tx2"/>
                  </a:solidFill>
                  <a:latin typeface="Helvetica" charset="0"/>
                </a:rPr>
                <a:t>p</a:t>
              </a:r>
            </a:p>
          </p:txBody>
        </p:sp>
        <p:sp>
          <p:nvSpPr>
            <p:cNvPr id="35" name="Line 35"/>
            <p:cNvSpPr>
              <a:spLocks noChangeShapeType="1"/>
            </p:cNvSpPr>
            <p:nvPr/>
          </p:nvSpPr>
          <p:spPr bwMode="auto">
            <a:xfrm flipH="1" flipV="1">
              <a:off x="2016" y="3648"/>
              <a:ext cx="288"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sp>
          <p:nvSpPr>
            <p:cNvPr id="36" name="Line 36"/>
            <p:cNvSpPr>
              <a:spLocks noChangeShapeType="1"/>
            </p:cNvSpPr>
            <p:nvPr/>
          </p:nvSpPr>
          <p:spPr bwMode="auto">
            <a:xfrm flipH="1">
              <a:off x="2016" y="3792"/>
              <a:ext cx="288"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sp>
          <p:nvSpPr>
            <p:cNvPr id="37" name="Text Box 37"/>
            <p:cNvSpPr txBox="1">
              <a:spLocks noChangeArrowheads="1"/>
            </p:cNvSpPr>
            <p:nvPr/>
          </p:nvSpPr>
          <p:spPr bwMode="auto">
            <a:xfrm>
              <a:off x="2295" y="3282"/>
              <a:ext cx="809" cy="177"/>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pPr>
              <a:r>
                <a:rPr lang="en-US" sz="1400" b="1">
                  <a:solidFill>
                    <a:schemeClr val="tx2"/>
                  </a:solidFill>
                  <a:latin typeface="Helvetica" charset="0"/>
                </a:rPr>
                <a:t>demand-zero</a:t>
              </a:r>
            </a:p>
          </p:txBody>
        </p:sp>
        <p:sp>
          <p:nvSpPr>
            <p:cNvPr id="38" name="Line 38"/>
            <p:cNvSpPr>
              <a:spLocks noChangeShapeType="1"/>
            </p:cNvSpPr>
            <p:nvPr/>
          </p:nvSpPr>
          <p:spPr bwMode="auto">
            <a:xfrm flipH="1">
              <a:off x="2016" y="3360"/>
              <a:ext cx="240" cy="48"/>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sp>
          <p:nvSpPr>
            <p:cNvPr id="39" name="Text Box 39"/>
            <p:cNvSpPr txBox="1">
              <a:spLocks noChangeArrowheads="1"/>
            </p:cNvSpPr>
            <p:nvPr/>
          </p:nvSpPr>
          <p:spPr bwMode="auto">
            <a:xfrm>
              <a:off x="2256" y="1920"/>
              <a:ext cx="809" cy="177"/>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pPr>
              <a:r>
                <a:rPr lang="en-US" sz="1400" b="1">
                  <a:solidFill>
                    <a:schemeClr val="tx2"/>
                  </a:solidFill>
                  <a:latin typeface="Helvetica" charset="0"/>
                </a:rPr>
                <a:t>demand-zero</a:t>
              </a:r>
            </a:p>
          </p:txBody>
        </p:sp>
        <p:sp>
          <p:nvSpPr>
            <p:cNvPr id="40" name="Line 40"/>
            <p:cNvSpPr>
              <a:spLocks noChangeShapeType="1"/>
            </p:cNvSpPr>
            <p:nvPr/>
          </p:nvSpPr>
          <p:spPr bwMode="auto">
            <a:xfrm flipH="1">
              <a:off x="2016" y="2016"/>
              <a:ext cx="288"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sp>
          <p:nvSpPr>
            <p:cNvPr id="41" name="Text Box 41"/>
            <p:cNvSpPr txBox="1">
              <a:spLocks noChangeArrowheads="1"/>
            </p:cNvSpPr>
            <p:nvPr/>
          </p:nvSpPr>
          <p:spPr bwMode="auto">
            <a:xfrm>
              <a:off x="2304" y="2812"/>
              <a:ext cx="570" cy="212"/>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pPr>
              <a:r>
                <a:rPr lang="en-US" b="1">
                  <a:solidFill>
                    <a:schemeClr val="tx2"/>
                  </a:solidFill>
                  <a:latin typeface="Helvetica" charset="0"/>
                </a:rPr>
                <a:t>libc.so</a:t>
              </a:r>
            </a:p>
          </p:txBody>
        </p:sp>
        <p:sp>
          <p:nvSpPr>
            <p:cNvPr id="42" name="Rectangle 42"/>
            <p:cNvSpPr>
              <a:spLocks noChangeArrowheads="1"/>
            </p:cNvSpPr>
            <p:nvPr/>
          </p:nvSpPr>
          <p:spPr bwMode="auto">
            <a:xfrm>
              <a:off x="2304" y="2496"/>
              <a:ext cx="576" cy="144"/>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eaLnBrk="0" hangingPunct="0">
                <a:lnSpc>
                  <a:spcPct val="90000"/>
                </a:lnSpc>
                <a:spcBef>
                  <a:spcPct val="30000"/>
                </a:spcBef>
              </a:pPr>
              <a:r>
                <a:rPr lang="en-US" sz="1400" b="1">
                  <a:solidFill>
                    <a:schemeClr val="tx2"/>
                  </a:solidFill>
                  <a:latin typeface="Helvetica" charset="0"/>
                </a:rPr>
                <a:t>.data</a:t>
              </a:r>
            </a:p>
          </p:txBody>
        </p:sp>
        <p:sp>
          <p:nvSpPr>
            <p:cNvPr id="43" name="Rectangle 43"/>
            <p:cNvSpPr>
              <a:spLocks noChangeArrowheads="1"/>
            </p:cNvSpPr>
            <p:nvPr/>
          </p:nvSpPr>
          <p:spPr bwMode="auto">
            <a:xfrm>
              <a:off x="2304" y="2640"/>
              <a:ext cx="576" cy="144"/>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eaLnBrk="0" hangingPunct="0">
                <a:lnSpc>
                  <a:spcPct val="90000"/>
                </a:lnSpc>
                <a:spcBef>
                  <a:spcPct val="30000"/>
                </a:spcBef>
              </a:pPr>
              <a:r>
                <a:rPr lang="en-US" sz="1400" b="1">
                  <a:solidFill>
                    <a:schemeClr val="tx2"/>
                  </a:solidFill>
                  <a:latin typeface="Helvetica" charset="0"/>
                </a:rPr>
                <a:t>.text</a:t>
              </a:r>
            </a:p>
          </p:txBody>
        </p:sp>
        <p:sp>
          <p:nvSpPr>
            <p:cNvPr id="44" name="Line 44"/>
            <p:cNvSpPr>
              <a:spLocks noChangeShapeType="1"/>
            </p:cNvSpPr>
            <p:nvPr/>
          </p:nvSpPr>
          <p:spPr bwMode="auto">
            <a:xfrm flipH="1" flipV="1">
              <a:off x="2016" y="2544"/>
              <a:ext cx="288"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sp>
          <p:nvSpPr>
            <p:cNvPr id="45" name="Line 45"/>
            <p:cNvSpPr>
              <a:spLocks noChangeShapeType="1"/>
            </p:cNvSpPr>
            <p:nvPr/>
          </p:nvSpPr>
          <p:spPr bwMode="auto">
            <a:xfrm flipH="1" flipV="1">
              <a:off x="2016" y="2688"/>
              <a:ext cx="288" cy="0"/>
            </a:xfrm>
            <a:prstGeom prst="line">
              <a:avLst/>
            </a:prstGeom>
            <a:noFill/>
            <a:ln w="9525">
              <a:solidFill>
                <a:srgbClr val="000000"/>
              </a:solidFill>
              <a:round/>
              <a:headEnd/>
              <a:tailEnd type="triangle" w="med" len="med"/>
            </a:ln>
            <a:effectLst/>
          </p:spPr>
          <p:txBody>
            <a:bodyPr wrap="none" lIns="90487" tIns="44450" rIns="90487" bIns="44450" anchor="ctr"/>
            <a:lstStyle/>
            <a:p>
              <a:endParaRPr lang="zh-CN" altLang="en-US"/>
            </a:p>
          </p:txBody>
        </p:sp>
      </p:grpSp>
      <p:sp>
        <p:nvSpPr>
          <p:cNvPr id="4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高速缓存</a:t>
            </a:r>
          </a:p>
        </p:txBody>
      </p:sp>
      <p:sp>
        <p:nvSpPr>
          <p:cNvPr id="3" name="内容占位符 2"/>
          <p:cNvSpPr>
            <a:spLocks noGrp="1"/>
          </p:cNvSpPr>
          <p:nvPr>
            <p:ph idx="1"/>
          </p:nvPr>
        </p:nvSpPr>
        <p:spPr/>
        <p:txBody>
          <a:bodyPr/>
          <a:lstStyle/>
          <a:p>
            <a:r>
              <a:rPr lang="en-US" altLang="zh-CN" dirty="0"/>
              <a:t>Linux</a:t>
            </a:r>
            <a:r>
              <a:rPr lang="zh-CN" altLang="en-US" dirty="0"/>
              <a:t>使用的缓存</a:t>
            </a:r>
            <a:endParaRPr lang="en-US" altLang="zh-CN" dirty="0"/>
          </a:p>
          <a:p>
            <a:r>
              <a:rPr lang="zh-CN" altLang="en-US" dirty="0"/>
              <a:t>页高速缓冲</a:t>
            </a:r>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逻辑地址转线性地址</a:t>
            </a:r>
          </a:p>
        </p:txBody>
      </p:sp>
      <p:sp>
        <p:nvSpPr>
          <p:cNvPr id="6" name="TextBox 5"/>
          <p:cNvSpPr txBox="1"/>
          <p:nvPr/>
        </p:nvSpPr>
        <p:spPr>
          <a:xfrm>
            <a:off x="539552" y="1484784"/>
            <a:ext cx="8208912" cy="4801314"/>
          </a:xfrm>
          <a:prstGeom prst="rect">
            <a:avLst/>
          </a:prstGeom>
          <a:noFill/>
        </p:spPr>
        <p:txBody>
          <a:bodyPr wrap="square" rtlCol="0">
            <a:spAutoFit/>
          </a:bodyPr>
          <a:lstStyle/>
          <a:p>
            <a:r>
              <a:rPr lang="zh-CN" altLang="en-US" dirty="0"/>
              <a:t>机器语言指令中出现的内存地址，都是</a:t>
            </a:r>
            <a:r>
              <a:rPr lang="zh-CN" altLang="en-US" b="1" dirty="0"/>
              <a:t>逻辑地址</a:t>
            </a:r>
            <a:r>
              <a:rPr lang="zh-CN" altLang="en-US" dirty="0"/>
              <a:t>，需要转换成线性地址，再经过</a:t>
            </a:r>
            <a:r>
              <a:rPr lang="en-US" altLang="zh-CN" dirty="0"/>
              <a:t>MMU(CPU</a:t>
            </a:r>
            <a:r>
              <a:rPr lang="zh-CN" altLang="en-US" dirty="0"/>
              <a:t>中的内存管理单元</a:t>
            </a:r>
            <a:r>
              <a:rPr lang="en-US" altLang="zh-CN" dirty="0"/>
              <a:t>)</a:t>
            </a:r>
            <a:r>
              <a:rPr lang="zh-CN" altLang="en-US" dirty="0"/>
              <a:t>转换成物理地址才能够被访问到。</a:t>
            </a:r>
          </a:p>
          <a:p>
            <a:r>
              <a:rPr lang="zh-CN" altLang="en-US" dirty="0"/>
              <a:t>我们写个最简单的</a:t>
            </a:r>
            <a:r>
              <a:rPr lang="en-US" altLang="zh-CN" dirty="0"/>
              <a:t>hello world</a:t>
            </a:r>
            <a:r>
              <a:rPr lang="zh-CN" altLang="en-US" dirty="0"/>
              <a:t>程序，用</a:t>
            </a:r>
            <a:r>
              <a:rPr lang="en-US" altLang="zh-CN" dirty="0" err="1"/>
              <a:t>gccs</a:t>
            </a:r>
            <a:r>
              <a:rPr lang="zh-CN" altLang="en-US" dirty="0"/>
              <a:t>编译，再反编译后会看到以下指令：</a:t>
            </a:r>
          </a:p>
          <a:p>
            <a:r>
              <a:rPr lang="en-US" altLang="zh-CN" b="1" dirty="0" err="1">
                <a:solidFill>
                  <a:srgbClr val="FF0000"/>
                </a:solidFill>
              </a:rPr>
              <a:t>mov</a:t>
            </a:r>
            <a:r>
              <a:rPr lang="en-US" altLang="zh-CN" b="1" dirty="0">
                <a:solidFill>
                  <a:srgbClr val="FF0000"/>
                </a:solidFill>
              </a:rPr>
              <a:t>    0x80495b0, %</a:t>
            </a:r>
            <a:r>
              <a:rPr lang="en-US" altLang="zh-CN" b="1" dirty="0" err="1">
                <a:solidFill>
                  <a:srgbClr val="FF0000"/>
                </a:solidFill>
              </a:rPr>
              <a:t>eax</a:t>
            </a:r>
            <a:endParaRPr lang="en-US" altLang="zh-CN" b="1" dirty="0">
              <a:solidFill>
                <a:srgbClr val="FF0000"/>
              </a:solidFill>
            </a:endParaRPr>
          </a:p>
          <a:p>
            <a:r>
              <a:rPr lang="zh-CN" altLang="en-US" dirty="0"/>
              <a:t>这里的内存地址</a:t>
            </a:r>
            <a:r>
              <a:rPr lang="en-US" altLang="zh-CN" dirty="0"/>
              <a:t>0x80495b0 </a:t>
            </a:r>
            <a:r>
              <a:rPr lang="zh-CN" altLang="en-US" dirty="0"/>
              <a:t>就是一个逻辑地址，必须加上隐含的</a:t>
            </a:r>
            <a:r>
              <a:rPr lang="en-US" altLang="zh-CN" dirty="0"/>
              <a:t>DS </a:t>
            </a:r>
            <a:r>
              <a:rPr lang="zh-CN" altLang="en-US" dirty="0"/>
              <a:t>数据段的基地址，才能构成线性地址。也就是说 </a:t>
            </a:r>
            <a:r>
              <a:rPr lang="en-US" altLang="zh-CN" dirty="0"/>
              <a:t>0x80495b0 </a:t>
            </a:r>
            <a:r>
              <a:rPr lang="zh-CN" altLang="en-US" dirty="0"/>
              <a:t>是当前任务的</a:t>
            </a:r>
            <a:r>
              <a:rPr lang="en-US" altLang="zh-CN" dirty="0"/>
              <a:t>DS</a:t>
            </a:r>
            <a:r>
              <a:rPr lang="zh-CN" altLang="en-US" dirty="0"/>
              <a:t>数据段内的偏移。</a:t>
            </a:r>
          </a:p>
          <a:p>
            <a:r>
              <a:rPr lang="zh-CN" altLang="en-US" dirty="0"/>
              <a:t>在</a:t>
            </a:r>
            <a:r>
              <a:rPr lang="en-US" altLang="zh-CN" dirty="0"/>
              <a:t>x86</a:t>
            </a:r>
            <a:r>
              <a:rPr lang="zh-CN" altLang="en-US" dirty="0"/>
              <a:t>保护模式下，段的信息（段基线性地址、长度、权限等）即</a:t>
            </a:r>
            <a:r>
              <a:rPr lang="zh-CN" altLang="en-US" b="1" dirty="0"/>
              <a:t>段描述符</a:t>
            </a:r>
            <a:r>
              <a:rPr lang="zh-CN" altLang="en-US" dirty="0"/>
              <a:t>占</a:t>
            </a:r>
            <a:r>
              <a:rPr lang="en-US" altLang="zh-CN" dirty="0"/>
              <a:t>8</a:t>
            </a:r>
            <a:r>
              <a:rPr lang="zh-CN" altLang="en-US" dirty="0"/>
              <a:t>个字节，段信息无法直接存放在段寄存器中（段寄存器只有</a:t>
            </a:r>
            <a:r>
              <a:rPr lang="en-US" altLang="zh-CN" dirty="0"/>
              <a:t>2</a:t>
            </a:r>
            <a:r>
              <a:rPr lang="zh-CN" altLang="en-US" dirty="0"/>
              <a:t>字节）。</a:t>
            </a:r>
            <a:r>
              <a:rPr lang="en-US" altLang="zh-CN" dirty="0"/>
              <a:t>Intel</a:t>
            </a:r>
            <a:r>
              <a:rPr lang="zh-CN" altLang="en-US" dirty="0"/>
              <a:t>的设计是段描述符集中存放在</a:t>
            </a:r>
            <a:r>
              <a:rPr lang="en-US" altLang="zh-CN" dirty="0"/>
              <a:t>GDT</a:t>
            </a:r>
            <a:r>
              <a:rPr lang="zh-CN" altLang="en-US" dirty="0"/>
              <a:t>或</a:t>
            </a:r>
            <a:r>
              <a:rPr lang="en-US" altLang="zh-CN" dirty="0"/>
              <a:t>LDT</a:t>
            </a:r>
            <a:r>
              <a:rPr lang="zh-CN" altLang="en-US" dirty="0"/>
              <a:t>中，而</a:t>
            </a:r>
            <a:r>
              <a:rPr lang="zh-CN" altLang="en-US" b="1" dirty="0"/>
              <a:t>段寄存器存放的是段描述符在</a:t>
            </a:r>
            <a:r>
              <a:rPr lang="en-US" altLang="zh-CN" b="1" dirty="0"/>
              <a:t>GDT</a:t>
            </a:r>
            <a:r>
              <a:rPr lang="zh-CN" altLang="en-US" b="1" dirty="0"/>
              <a:t>或</a:t>
            </a:r>
            <a:r>
              <a:rPr lang="en-US" altLang="zh-CN" b="1" dirty="0"/>
              <a:t>LDT</a:t>
            </a:r>
            <a:r>
              <a:rPr lang="zh-CN" altLang="en-US" b="1" dirty="0"/>
              <a:t>内的索引值</a:t>
            </a:r>
            <a:r>
              <a:rPr lang="en-US" altLang="zh-CN" dirty="0"/>
              <a:t>(index)</a:t>
            </a:r>
            <a:r>
              <a:rPr lang="zh-CN" altLang="en-US" dirty="0"/>
              <a:t>。</a:t>
            </a:r>
            <a:endParaRPr lang="en-US" altLang="zh-CN" dirty="0"/>
          </a:p>
          <a:p>
            <a:endParaRPr lang="en-US" altLang="zh-CN" dirty="0"/>
          </a:p>
          <a:p>
            <a:r>
              <a:rPr lang="en-US" altLang="zh-CN" b="1" dirty="0"/>
              <a:t>Linux</a:t>
            </a:r>
            <a:r>
              <a:rPr lang="zh-CN" altLang="en-US" b="1" dirty="0"/>
              <a:t>中逻辑地址等于线性地址</a:t>
            </a:r>
            <a:r>
              <a:rPr lang="zh-CN" altLang="en-US" dirty="0"/>
              <a:t>。为什么这么说呢？因为</a:t>
            </a:r>
            <a:r>
              <a:rPr lang="en-US" altLang="zh-CN" b="1" dirty="0">
                <a:hlinkClick r:id="rId2"/>
              </a:rPr>
              <a:t>Linux</a:t>
            </a:r>
            <a:r>
              <a:rPr lang="zh-CN" altLang="en-US" dirty="0"/>
              <a:t>所有的段（用户代码段、用户数据段、内核代码段、内核数据段）的线性地址都是从 </a:t>
            </a:r>
            <a:r>
              <a:rPr lang="en-US" altLang="zh-CN" dirty="0"/>
              <a:t>0x00000000 </a:t>
            </a:r>
            <a:r>
              <a:rPr lang="zh-CN" altLang="en-US" dirty="0"/>
              <a:t>开始，长度</a:t>
            </a:r>
            <a:r>
              <a:rPr lang="en-US" altLang="zh-CN" dirty="0"/>
              <a:t>4G</a:t>
            </a:r>
            <a:r>
              <a:rPr lang="zh-CN" altLang="en-US" dirty="0"/>
              <a:t>，这样 线性地址</a:t>
            </a:r>
            <a:r>
              <a:rPr lang="en-US" altLang="zh-CN" dirty="0"/>
              <a:t>=</a:t>
            </a:r>
            <a:r>
              <a:rPr lang="zh-CN" altLang="en-US" dirty="0"/>
              <a:t>逻辑地址</a:t>
            </a:r>
            <a:r>
              <a:rPr lang="en-US" altLang="zh-CN" dirty="0"/>
              <a:t>+ 0x00000000</a:t>
            </a:r>
            <a:r>
              <a:rPr lang="zh-CN" altLang="en-US" dirty="0"/>
              <a:t>，也就是说逻辑地址等于线性地址了。</a:t>
            </a:r>
            <a:endParaRPr lang="en-US" altLang="zh-CN" dirty="0"/>
          </a:p>
          <a:p>
            <a:endParaRPr lang="en-US" altLang="zh-CN" dirty="0"/>
          </a:p>
        </p:txBody>
      </p:sp>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Linux</a:t>
            </a:r>
            <a:r>
              <a:rPr lang="zh-CN" altLang="en-US" dirty="0"/>
              <a:t>使用的缓存</a:t>
            </a:r>
          </a:p>
        </p:txBody>
      </p:sp>
      <p:sp>
        <p:nvSpPr>
          <p:cNvPr id="4" name="TextBox 3"/>
          <p:cNvSpPr txBox="1"/>
          <p:nvPr/>
        </p:nvSpPr>
        <p:spPr>
          <a:xfrm>
            <a:off x="539552" y="1484784"/>
            <a:ext cx="8208912" cy="4247317"/>
          </a:xfrm>
          <a:prstGeom prst="rect">
            <a:avLst/>
          </a:prstGeom>
          <a:noFill/>
        </p:spPr>
        <p:txBody>
          <a:bodyPr wrap="square" rtlCol="0">
            <a:spAutoFit/>
          </a:bodyPr>
          <a:lstStyle/>
          <a:p>
            <a:pPr fontAlgn="ctr"/>
            <a:r>
              <a:rPr lang="zh-CN" altLang="en-US" dirty="0"/>
              <a:t>不管在硬件设计还是软件设计中，高速缓存是获得高性能的常用手段。</a:t>
            </a:r>
            <a:r>
              <a:rPr lang="en-US" altLang="zh-CN" dirty="0"/>
              <a:t>Linux </a:t>
            </a:r>
            <a:r>
              <a:rPr lang="zh-CN" altLang="en-US" dirty="0"/>
              <a:t>使用了多种和内存管理相关的高速缓存。</a:t>
            </a:r>
          </a:p>
          <a:p>
            <a:pPr fontAlgn="ctr"/>
            <a:r>
              <a:rPr lang="en-US" altLang="zh-CN" b="1" dirty="0"/>
              <a:t>1</a:t>
            </a:r>
            <a:r>
              <a:rPr lang="zh-CN" altLang="en-US" b="1" dirty="0"/>
              <a:t>．</a:t>
            </a:r>
            <a:r>
              <a:rPr lang="zh-CN" altLang="en-US" dirty="0"/>
              <a:t> </a:t>
            </a:r>
            <a:r>
              <a:rPr lang="zh-CN" altLang="en-US" b="1" dirty="0"/>
              <a:t>缓冲区高速缓存</a:t>
            </a:r>
            <a:r>
              <a:rPr lang="zh-CN" altLang="en-US" dirty="0"/>
              <a:t>：</a:t>
            </a:r>
          </a:p>
          <a:p>
            <a:pPr fontAlgn="ctr"/>
            <a:r>
              <a:rPr lang="zh-CN" altLang="en-US" dirty="0"/>
              <a:t>缓冲区高速缓存中包含了由块设备使用的数据缓冲区。这些缓冲区中包含了从设备中读取的数据块或写入设备的数据块。缓冲区高速缓存由设备标识号和块标号索引，因此可以快速找出数据块。如果数据能够在缓冲区高速缓存中找到，则系统就没有必要在物理块设备上进行实际的读操作。</a:t>
            </a:r>
          </a:p>
          <a:p>
            <a:r>
              <a:rPr lang="zh-CN" altLang="en-US" dirty="0"/>
              <a:t>内核为每个缓冲区维护很多信息以有助于缓和写操作，这些信息包括一个</a:t>
            </a:r>
            <a:r>
              <a:rPr lang="zh-CN" altLang="en-US" b="1" dirty="0">
                <a:solidFill>
                  <a:srgbClr val="FF0000"/>
                </a:solidFill>
              </a:rPr>
              <a:t>“脏（</a:t>
            </a:r>
            <a:r>
              <a:rPr lang="en-US" altLang="zh-CN" b="1" dirty="0">
                <a:solidFill>
                  <a:srgbClr val="FF0000"/>
                </a:solidFill>
              </a:rPr>
              <a:t>dirty</a:t>
            </a:r>
            <a:r>
              <a:rPr lang="zh-CN" altLang="en-US" b="1" dirty="0">
                <a:solidFill>
                  <a:srgbClr val="FF0000"/>
                </a:solidFill>
              </a:rPr>
              <a:t>）”位</a:t>
            </a:r>
            <a:r>
              <a:rPr lang="zh-CN" altLang="en-US" dirty="0"/>
              <a:t>，表示内存中的缓冲区已被修改，必须写到磁盘；还包括一个时间标志，表示缓冲区被刷新到磁盘之前已经在内存中停留了多长时间。因为缓冲区的有关信息被保存在缓冲区首部，所以，这些数据结构连同用户数据本身的缓冲区都需要维护。</a:t>
            </a:r>
          </a:p>
          <a:p>
            <a:r>
              <a:rPr lang="zh-CN" altLang="en-US" dirty="0"/>
              <a:t>缓冲区高速缓存的大小可以变化。当需要新缓冲区而现在又没有可用的缓冲区时，就按需分配页面。当空闲内存变得不足时，例如上一节看到的情况，就释放缓冲区并反复使用相应的页面。</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Linux</a:t>
            </a:r>
            <a:r>
              <a:rPr lang="zh-CN" altLang="en-US" dirty="0"/>
              <a:t>使用的缓存</a:t>
            </a:r>
          </a:p>
        </p:txBody>
      </p:sp>
      <p:sp>
        <p:nvSpPr>
          <p:cNvPr id="4" name="TextBox 3"/>
          <p:cNvSpPr txBox="1"/>
          <p:nvPr/>
        </p:nvSpPr>
        <p:spPr>
          <a:xfrm>
            <a:off x="539552" y="1484784"/>
            <a:ext cx="8208912" cy="2862322"/>
          </a:xfrm>
          <a:prstGeom prst="rect">
            <a:avLst/>
          </a:prstGeom>
          <a:noFill/>
        </p:spPr>
        <p:txBody>
          <a:bodyPr wrap="square" rtlCol="0">
            <a:spAutoFit/>
          </a:bodyPr>
          <a:lstStyle/>
          <a:p>
            <a:pPr fontAlgn="ctr"/>
            <a:r>
              <a:rPr lang="en-US" altLang="zh-CN" b="1" dirty="0"/>
              <a:t>2</a:t>
            </a:r>
            <a:r>
              <a:rPr lang="zh-CN" altLang="en-US" b="1" dirty="0"/>
              <a:t>．</a:t>
            </a:r>
            <a:r>
              <a:rPr lang="zh-CN" altLang="en-US" dirty="0"/>
              <a:t> </a:t>
            </a:r>
            <a:r>
              <a:rPr lang="zh-CN" altLang="en-US" b="1" dirty="0"/>
              <a:t>页面高速缓存</a:t>
            </a:r>
            <a:endParaRPr lang="zh-CN" altLang="en-US" dirty="0"/>
          </a:p>
          <a:p>
            <a:r>
              <a:rPr lang="zh-CN" altLang="en-US" dirty="0"/>
              <a:t>页面高速缓存是页面</a:t>
            </a:r>
            <a:r>
              <a:rPr lang="en-US" altLang="zh-CN" dirty="0"/>
              <a:t>I/O</a:t>
            </a:r>
            <a:r>
              <a:rPr lang="zh-CN" altLang="en-US" dirty="0"/>
              <a:t>操作访问数据所使用的磁盘高速缓存。我们在文件系统会看到，</a:t>
            </a:r>
            <a:r>
              <a:rPr lang="en-US" altLang="zh-CN" dirty="0"/>
              <a:t>read( )</a:t>
            </a:r>
            <a:r>
              <a:rPr lang="zh-CN" altLang="en-US" dirty="0"/>
              <a:t>、</a:t>
            </a:r>
            <a:r>
              <a:rPr lang="en-US" altLang="zh-CN" dirty="0"/>
              <a:t>write( )</a:t>
            </a:r>
            <a:r>
              <a:rPr lang="zh-CN" altLang="en-US" dirty="0"/>
              <a:t>和</a:t>
            </a:r>
            <a:r>
              <a:rPr lang="en-US" altLang="zh-CN" dirty="0" err="1"/>
              <a:t>mmap</a:t>
            </a:r>
            <a:r>
              <a:rPr lang="en-US" altLang="zh-CN" dirty="0"/>
              <a:t>( )</a:t>
            </a:r>
            <a:r>
              <a:rPr lang="zh-CN" altLang="en-US" dirty="0"/>
              <a:t>系统调用对常规文件的访问都是通过页面高速缓存来完成的。因为页面</a:t>
            </a:r>
            <a:r>
              <a:rPr lang="en-US" altLang="zh-CN" dirty="0"/>
              <a:t>I/O</a:t>
            </a:r>
            <a:r>
              <a:rPr lang="zh-CN" altLang="en-US" dirty="0"/>
              <a:t>操作要传输整页数据，因此高速缓存中所保留的信息单元是一个整页面。一个页面包含的数据未必是物理上相邻的磁盘块，因此就不能使用设备号和块号来标识页面。相反，页面高速缓存中一个页面的标识是通过文件的索引节点和文件中的偏移量达到的。</a:t>
            </a:r>
          </a:p>
          <a:p>
            <a:r>
              <a:rPr lang="zh-CN" altLang="en-US" dirty="0"/>
              <a:t>与页面高速缓存有关的操作主要有三种：当访问的文件部分不在高速缓存中时增加一页面，当高速缓存变得太大时删除一页面，以及查找一个给定文件偏移量所在的页面。</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Linux</a:t>
            </a:r>
            <a:r>
              <a:rPr lang="zh-CN" altLang="en-US" dirty="0"/>
              <a:t>使用的缓存</a:t>
            </a:r>
          </a:p>
        </p:txBody>
      </p:sp>
      <p:sp>
        <p:nvSpPr>
          <p:cNvPr id="4" name="TextBox 3"/>
          <p:cNvSpPr txBox="1"/>
          <p:nvPr/>
        </p:nvSpPr>
        <p:spPr>
          <a:xfrm>
            <a:off x="539552" y="1484784"/>
            <a:ext cx="8208912" cy="4247317"/>
          </a:xfrm>
          <a:prstGeom prst="rect">
            <a:avLst/>
          </a:prstGeom>
          <a:noFill/>
        </p:spPr>
        <p:txBody>
          <a:bodyPr wrap="square" rtlCol="0">
            <a:spAutoFit/>
          </a:bodyPr>
          <a:lstStyle/>
          <a:p>
            <a:pPr fontAlgn="ctr"/>
            <a:r>
              <a:rPr lang="en-US" altLang="zh-CN" dirty="0"/>
              <a:t>3</a:t>
            </a:r>
            <a:r>
              <a:rPr lang="zh-CN" altLang="en-US" b="1" dirty="0"/>
              <a:t>．交换高速缓存</a:t>
            </a:r>
            <a:endParaRPr lang="zh-CN" altLang="en-US" dirty="0"/>
          </a:p>
          <a:p>
            <a:pPr fontAlgn="ctr"/>
            <a:r>
              <a:rPr lang="zh-CN" altLang="en-US" dirty="0"/>
              <a:t>只有修改后的</a:t>
            </a:r>
            <a:r>
              <a:rPr lang="zh-CN" altLang="en-US" dirty="0">
                <a:solidFill>
                  <a:srgbClr val="FF0000"/>
                </a:solidFill>
              </a:rPr>
              <a:t>（脏）页面</a:t>
            </a:r>
            <a:r>
              <a:rPr lang="zh-CN" altLang="en-US" dirty="0"/>
              <a:t>才保存在交换文件中。修改后的页面写入交换文件后，如果该页面再次被交换但未被修改时，就没有必要写入交换文件，相反，只需丢弃该页面。交换高速缓存实际包含了一个页面表项链表，系统的每个物理页面对应一个页面表项。</a:t>
            </a:r>
            <a:r>
              <a:rPr lang="zh-CN" altLang="en-US" dirty="0">
                <a:solidFill>
                  <a:srgbClr val="FF0000"/>
                </a:solidFill>
              </a:rPr>
              <a:t>对交换出的页面，该页面表项包含保存该页面的交换文件信息，以及该页面在交换文件中的位置信息。</a:t>
            </a:r>
            <a:r>
              <a:rPr lang="zh-CN" altLang="en-US" dirty="0"/>
              <a:t>如果某个交换页面表项非零，则表明保存在交换文件中的对应物理页面没有被修改。如果这一页面在后续的操作中被修改，则处于交换缓存中的页面表项被清零。 </a:t>
            </a:r>
            <a:r>
              <a:rPr lang="en-US" altLang="zh-CN" dirty="0"/>
              <a:t>Linux </a:t>
            </a:r>
            <a:r>
              <a:rPr lang="zh-CN" altLang="en-US" dirty="0"/>
              <a:t>需要从物理内存中交换出某个页面时，它首先分析交换缓存中的信息，如果缓存中包含该物理页面的一个非零页面表项，则说明该页面交换出内存后还没有被修改过，这时，系统只需丢弃该页面。</a:t>
            </a:r>
            <a:endParaRPr lang="en-US" altLang="zh-CN" dirty="0"/>
          </a:p>
          <a:p>
            <a:pPr fontAlgn="ctr"/>
            <a:r>
              <a:rPr lang="en-US" altLang="zh-CN" dirty="0"/>
              <a:t>4. </a:t>
            </a:r>
            <a:r>
              <a:rPr lang="zh-CN" altLang="en-US" dirty="0"/>
              <a:t>硬件高速缓存</a:t>
            </a:r>
          </a:p>
          <a:p>
            <a:pPr fontAlgn="ctr"/>
            <a:r>
              <a:rPr lang="zh-CN" altLang="en-US" dirty="0"/>
              <a:t>常见的硬件缓存是对页面表项的缓存，这一工作实际由处理器完成，其操作和具体的处理器硬件有关（但管理要由软件完成）。</a:t>
            </a:r>
          </a:p>
          <a:p>
            <a:pPr fontAlgn="ctr"/>
            <a:endParaRPr lang="zh-CN" altLang="en-US"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页高速缓冲</a:t>
            </a:r>
          </a:p>
        </p:txBody>
      </p:sp>
      <p:sp>
        <p:nvSpPr>
          <p:cNvPr id="4" name="TextBox 3"/>
          <p:cNvSpPr txBox="1"/>
          <p:nvPr/>
        </p:nvSpPr>
        <p:spPr>
          <a:xfrm>
            <a:off x="539552" y="1484784"/>
            <a:ext cx="8208912" cy="1477328"/>
          </a:xfrm>
          <a:prstGeom prst="rect">
            <a:avLst/>
          </a:prstGeom>
          <a:noFill/>
        </p:spPr>
        <p:txBody>
          <a:bodyPr wrap="square" rtlCol="0">
            <a:spAutoFit/>
          </a:bodyPr>
          <a:lstStyle/>
          <a:p>
            <a:pPr fontAlgn="ctr"/>
            <a:r>
              <a:rPr lang="zh-CN" altLang="en-US" dirty="0"/>
              <a:t>页高速缓存缓存的是页面。缓存中的页来自对正规文件、块设备文件和内存映射文件的读写，如此一来，页高速缓存内就包含了最近被访问过的文件的全部页面。在执行</a:t>
            </a:r>
            <a:r>
              <a:rPr lang="en-US" altLang="zh-CN" dirty="0"/>
              <a:t>I/O</a:t>
            </a:r>
            <a:r>
              <a:rPr lang="zh-CN" altLang="en-US" dirty="0"/>
              <a:t>操作前，比如</a:t>
            </a:r>
            <a:r>
              <a:rPr lang="en-US" altLang="zh-CN" dirty="0"/>
              <a:t>read()</a:t>
            </a:r>
            <a:r>
              <a:rPr lang="zh-CN" altLang="en-US" dirty="0"/>
              <a:t>操作，内核会检查数据是否已经在页高速缓存中了，如果所需数据确实在高速缓存中，那么内核就可以马上从缓存中得到所需的页，而不需要从磁盘读取数据。</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页框回收</a:t>
            </a:r>
          </a:p>
        </p:txBody>
      </p:sp>
      <p:sp>
        <p:nvSpPr>
          <p:cNvPr id="3" name="内容占位符 2"/>
          <p:cNvSpPr>
            <a:spLocks noGrp="1"/>
          </p:cNvSpPr>
          <p:nvPr>
            <p:ph idx="1"/>
          </p:nvPr>
        </p:nvSpPr>
        <p:spPr/>
        <p:txBody>
          <a:bodyPr/>
          <a:lstStyle/>
          <a:p>
            <a:r>
              <a:rPr lang="en-US" altLang="zh-CN" dirty="0"/>
              <a:t>PFRA</a:t>
            </a:r>
            <a:r>
              <a:rPr lang="zh-CN" altLang="en-US" dirty="0"/>
              <a:t>设计</a:t>
            </a:r>
            <a:endParaRPr lang="en-US" altLang="zh-CN" dirty="0"/>
          </a:p>
          <a:p>
            <a:r>
              <a:rPr lang="zh-CN" altLang="en-US" dirty="0"/>
              <a:t>反向映射</a:t>
            </a:r>
            <a:endParaRPr lang="en-US" altLang="zh-CN" dirty="0"/>
          </a:p>
          <a:p>
            <a:pPr lvl="1"/>
            <a:r>
              <a:rPr lang="zh-CN" altLang="en-US" sz="2000" dirty="0"/>
              <a:t>匿名页的反向映射</a:t>
            </a:r>
            <a:endParaRPr lang="en-US" altLang="zh-CN" sz="2000" dirty="0"/>
          </a:p>
          <a:p>
            <a:pPr lvl="1"/>
            <a:r>
              <a:rPr lang="zh-CN" altLang="en-US" sz="2000" dirty="0"/>
              <a:t>优先搜索树</a:t>
            </a:r>
            <a:endParaRPr lang="en-US" altLang="zh-CN" sz="2000" dirty="0"/>
          </a:p>
          <a:p>
            <a:r>
              <a:rPr lang="en-US" altLang="zh-CN" dirty="0"/>
              <a:t>PFRA</a:t>
            </a:r>
            <a:r>
              <a:rPr lang="zh-CN" altLang="en-US" dirty="0"/>
              <a:t>实现</a:t>
            </a:r>
            <a:endParaRPr lang="en-US" altLang="zh-CN" dirty="0"/>
          </a:p>
          <a:p>
            <a:pPr lvl="1"/>
            <a:r>
              <a:rPr lang="en-US" altLang="zh-CN" sz="2400" dirty="0"/>
              <a:t>LRU</a:t>
            </a:r>
            <a:r>
              <a:rPr lang="zh-CN" altLang="en-US" sz="2400" dirty="0"/>
              <a:t>链表</a:t>
            </a:r>
            <a:endParaRPr lang="en-US" altLang="zh-CN" sz="2400" dirty="0"/>
          </a:p>
          <a:p>
            <a:pPr lvl="1"/>
            <a:r>
              <a:rPr lang="zh-CN" altLang="zh-CN" sz="2400" dirty="0"/>
              <a:t>内存紧缺回收</a:t>
            </a:r>
            <a:endParaRPr lang="en-US" altLang="zh-CN" sz="2400" dirty="0"/>
          </a:p>
          <a:p>
            <a:pPr lvl="1"/>
            <a:endParaRPr lang="zh-CN" altLang="en-US" dirty="0"/>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PFRA</a:t>
            </a:r>
            <a:r>
              <a:rPr lang="zh-CN" altLang="en-US" dirty="0"/>
              <a:t>设计</a:t>
            </a:r>
          </a:p>
        </p:txBody>
      </p:sp>
      <p:graphicFrame>
        <p:nvGraphicFramePr>
          <p:cNvPr id="5" name="内容占位符 3"/>
          <p:cNvGraphicFramePr>
            <a:graphicFrameLocks/>
          </p:cNvGraphicFramePr>
          <p:nvPr/>
        </p:nvGraphicFramePr>
        <p:xfrm>
          <a:off x="467544" y="2132856"/>
          <a:ext cx="8208912" cy="4464496"/>
        </p:xfrm>
        <a:graphic>
          <a:graphicData uri="http://schemas.openxmlformats.org/drawingml/2006/table">
            <a:tbl>
              <a:tblPr/>
              <a:tblGrid>
                <a:gridCol w="2735662">
                  <a:extLst>
                    <a:ext uri="{9D8B030D-6E8A-4147-A177-3AD203B41FA5}">
                      <a16:colId xmlns:a16="http://schemas.microsoft.com/office/drawing/2014/main" val="20000"/>
                    </a:ext>
                  </a:extLst>
                </a:gridCol>
                <a:gridCol w="2736625">
                  <a:extLst>
                    <a:ext uri="{9D8B030D-6E8A-4147-A177-3AD203B41FA5}">
                      <a16:colId xmlns:a16="http://schemas.microsoft.com/office/drawing/2014/main" val="20001"/>
                    </a:ext>
                  </a:extLst>
                </a:gridCol>
                <a:gridCol w="2736625">
                  <a:extLst>
                    <a:ext uri="{9D8B030D-6E8A-4147-A177-3AD203B41FA5}">
                      <a16:colId xmlns:a16="http://schemas.microsoft.com/office/drawing/2014/main" val="20002"/>
                    </a:ext>
                  </a:extLst>
                </a:gridCol>
              </a:tblGrid>
              <a:tr h="234974">
                <a:tc>
                  <a:txBody>
                    <a:bodyPr/>
                    <a:lstStyle/>
                    <a:p>
                      <a:pPr algn="just">
                        <a:spcAft>
                          <a:spcPts val="0"/>
                        </a:spcAft>
                      </a:pPr>
                      <a:r>
                        <a:rPr lang="zh-CN" sz="1050" b="1" kern="0" dirty="0">
                          <a:latin typeface="Calibri"/>
                          <a:ea typeface="宋体"/>
                          <a:cs typeface="宋体"/>
                        </a:rPr>
                        <a:t>页类型</a:t>
                      </a:r>
                      <a:endParaRPr lang="zh-CN" sz="1050" kern="100" dirty="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548DD4"/>
                    </a:solidFill>
                  </a:tcPr>
                </a:tc>
                <a:tc>
                  <a:txBody>
                    <a:bodyPr/>
                    <a:lstStyle/>
                    <a:p>
                      <a:pPr algn="just">
                        <a:spcAft>
                          <a:spcPts val="0"/>
                        </a:spcAft>
                      </a:pPr>
                      <a:r>
                        <a:rPr lang="zh-CN" sz="1050" b="1" kern="0">
                          <a:latin typeface="Calibri"/>
                          <a:ea typeface="宋体"/>
                          <a:cs typeface="宋体"/>
                        </a:rPr>
                        <a:t>说明</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548DD4"/>
                    </a:solidFill>
                  </a:tcPr>
                </a:tc>
                <a:tc>
                  <a:txBody>
                    <a:bodyPr/>
                    <a:lstStyle/>
                    <a:p>
                      <a:pPr algn="just">
                        <a:spcAft>
                          <a:spcPts val="0"/>
                        </a:spcAft>
                      </a:pPr>
                      <a:r>
                        <a:rPr lang="zh-CN" sz="1050" b="1" kern="0">
                          <a:latin typeface="Calibri"/>
                          <a:ea typeface="宋体"/>
                          <a:cs typeface="宋体"/>
                        </a:rPr>
                        <a:t>处理方式</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1644815">
                <a:tc>
                  <a:txBody>
                    <a:bodyPr/>
                    <a:lstStyle/>
                    <a:p>
                      <a:pPr algn="l">
                        <a:spcAft>
                          <a:spcPts val="0"/>
                        </a:spcAft>
                      </a:pPr>
                      <a:r>
                        <a:rPr lang="zh-CN" sz="1050" b="1" kern="0">
                          <a:latin typeface="Calibri"/>
                          <a:ea typeface="宋体"/>
                          <a:cs typeface="宋体"/>
                        </a:rPr>
                        <a:t>不可回收页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dirty="0">
                          <a:solidFill>
                            <a:srgbClr val="000000"/>
                          </a:solidFill>
                          <a:latin typeface="Calibri"/>
                          <a:ea typeface="宋体"/>
                          <a:cs typeface="宋体"/>
                        </a:rPr>
                        <a:t>空闲页（包含在伙伴系统列表中）</a:t>
                      </a:r>
                      <a:endParaRPr lang="zh-CN" sz="1050" kern="100" dirty="0">
                        <a:latin typeface="Calibri"/>
                        <a:ea typeface="宋体"/>
                        <a:cs typeface="Times New Roman"/>
                      </a:endParaRPr>
                    </a:p>
                    <a:p>
                      <a:pPr algn="l">
                        <a:spcAft>
                          <a:spcPts val="0"/>
                        </a:spcAft>
                      </a:pPr>
                      <a:r>
                        <a:rPr lang="zh-CN" sz="1050" kern="0" dirty="0">
                          <a:solidFill>
                            <a:srgbClr val="000000"/>
                          </a:solidFill>
                          <a:latin typeface="Calibri"/>
                          <a:ea typeface="宋体"/>
                          <a:cs typeface="宋体"/>
                        </a:rPr>
                        <a:t>保留页（</a:t>
                      </a:r>
                      <a:r>
                        <a:rPr lang="en-US" sz="1050" kern="0" dirty="0" err="1">
                          <a:solidFill>
                            <a:srgbClr val="000000"/>
                          </a:solidFill>
                          <a:latin typeface="Times New Roman"/>
                          <a:ea typeface="宋体"/>
                          <a:cs typeface="Times New Roman"/>
                        </a:rPr>
                        <a:t>PG_reserved</a:t>
                      </a:r>
                      <a:r>
                        <a:rPr lang="en-US" sz="1050" kern="0" dirty="0">
                          <a:solidFill>
                            <a:srgbClr val="000000"/>
                          </a:solidFill>
                          <a:latin typeface="Times New Roman"/>
                          <a:ea typeface="宋体"/>
                          <a:cs typeface="Times New Roman"/>
                        </a:rPr>
                        <a:t> </a:t>
                      </a:r>
                      <a:r>
                        <a:rPr lang="zh-CN" sz="1050" kern="0" dirty="0">
                          <a:solidFill>
                            <a:srgbClr val="000000"/>
                          </a:solidFill>
                          <a:latin typeface="Calibri"/>
                          <a:ea typeface="宋体"/>
                          <a:cs typeface="宋体"/>
                        </a:rPr>
                        <a:t>标志置位）</a:t>
                      </a:r>
                      <a:endParaRPr lang="zh-CN" sz="1050" kern="100" dirty="0">
                        <a:latin typeface="Calibri"/>
                        <a:ea typeface="宋体"/>
                        <a:cs typeface="Times New Roman"/>
                      </a:endParaRPr>
                    </a:p>
                    <a:p>
                      <a:pPr algn="l">
                        <a:spcAft>
                          <a:spcPts val="0"/>
                        </a:spcAft>
                      </a:pPr>
                      <a:r>
                        <a:rPr lang="zh-CN" sz="1050" kern="0" dirty="0">
                          <a:solidFill>
                            <a:srgbClr val="FF0000"/>
                          </a:solidFill>
                          <a:latin typeface="Calibri"/>
                          <a:ea typeface="宋体"/>
                          <a:cs typeface="宋体"/>
                        </a:rPr>
                        <a:t>内核动态分配页（</a:t>
                      </a:r>
                      <a:r>
                        <a:rPr lang="en-US" sz="1050" kern="0" dirty="0">
                          <a:solidFill>
                            <a:srgbClr val="FF0000"/>
                          </a:solidFill>
                          <a:latin typeface="Times New Roman"/>
                          <a:ea typeface="宋体"/>
                          <a:cs typeface="Times New Roman"/>
                        </a:rPr>
                        <a:t>slab </a:t>
                      </a:r>
                      <a:r>
                        <a:rPr lang="zh-CN" sz="1050" kern="0" dirty="0">
                          <a:solidFill>
                            <a:srgbClr val="FF0000"/>
                          </a:solidFill>
                          <a:latin typeface="Calibri"/>
                          <a:ea typeface="宋体"/>
                          <a:cs typeface="宋体"/>
                        </a:rPr>
                        <a:t>或</a:t>
                      </a:r>
                      <a:r>
                        <a:rPr lang="en-US" sz="1050" kern="0" dirty="0" err="1">
                          <a:solidFill>
                            <a:srgbClr val="FF0000"/>
                          </a:solidFill>
                          <a:latin typeface="Times New Roman"/>
                          <a:ea typeface="宋体"/>
                          <a:cs typeface="Times New Roman"/>
                        </a:rPr>
                        <a:t>alloc_pages</a:t>
                      </a:r>
                      <a:r>
                        <a:rPr lang="en-US" sz="1050" kern="0" dirty="0">
                          <a:solidFill>
                            <a:srgbClr val="FF0000"/>
                          </a:solidFill>
                          <a:latin typeface="Times New Roman"/>
                          <a:ea typeface="宋体"/>
                          <a:cs typeface="Times New Roman"/>
                        </a:rPr>
                        <a:t> </a:t>
                      </a:r>
                      <a:r>
                        <a:rPr lang="zh-CN" sz="1050" kern="0" dirty="0">
                          <a:solidFill>
                            <a:srgbClr val="FF0000"/>
                          </a:solidFill>
                          <a:latin typeface="Calibri"/>
                          <a:ea typeface="宋体"/>
                          <a:cs typeface="宋体"/>
                        </a:rPr>
                        <a:t>分配）</a:t>
                      </a:r>
                      <a:endParaRPr lang="zh-CN" sz="1050" kern="100" dirty="0">
                        <a:latin typeface="Calibri"/>
                        <a:ea typeface="宋体"/>
                        <a:cs typeface="Times New Roman"/>
                      </a:endParaRPr>
                    </a:p>
                    <a:p>
                      <a:pPr algn="l">
                        <a:spcAft>
                          <a:spcPts val="0"/>
                        </a:spcAft>
                      </a:pPr>
                      <a:r>
                        <a:rPr lang="zh-CN" sz="1050" kern="0" dirty="0">
                          <a:solidFill>
                            <a:srgbClr val="000000"/>
                          </a:solidFill>
                          <a:latin typeface="Calibri"/>
                          <a:ea typeface="宋体"/>
                          <a:cs typeface="宋体"/>
                        </a:rPr>
                        <a:t>进程内核态堆栈页</a:t>
                      </a:r>
                      <a:endParaRPr lang="zh-CN" sz="1050" kern="100" dirty="0">
                        <a:latin typeface="Calibri"/>
                        <a:ea typeface="宋体"/>
                        <a:cs typeface="Times New Roman"/>
                      </a:endParaRPr>
                    </a:p>
                    <a:p>
                      <a:pPr algn="l">
                        <a:spcAft>
                          <a:spcPts val="0"/>
                        </a:spcAft>
                      </a:pPr>
                      <a:r>
                        <a:rPr lang="zh-CN" sz="1050" kern="0" dirty="0">
                          <a:solidFill>
                            <a:srgbClr val="000000"/>
                          </a:solidFill>
                          <a:latin typeface="Calibri"/>
                          <a:ea typeface="宋体"/>
                          <a:cs typeface="宋体"/>
                        </a:rPr>
                        <a:t>临时时锁定页（</a:t>
                      </a:r>
                      <a:r>
                        <a:rPr lang="en-US" sz="1050" kern="0" dirty="0" err="1">
                          <a:solidFill>
                            <a:srgbClr val="000000"/>
                          </a:solidFill>
                          <a:latin typeface="Times New Roman"/>
                          <a:ea typeface="宋体"/>
                          <a:cs typeface="Times New Roman"/>
                        </a:rPr>
                        <a:t>PG_locked</a:t>
                      </a:r>
                      <a:r>
                        <a:rPr lang="en-US" sz="1050" kern="0" dirty="0">
                          <a:solidFill>
                            <a:srgbClr val="000000"/>
                          </a:solidFill>
                          <a:latin typeface="Times New Roman"/>
                          <a:ea typeface="宋体"/>
                          <a:cs typeface="Times New Roman"/>
                        </a:rPr>
                        <a:t> </a:t>
                      </a:r>
                      <a:r>
                        <a:rPr lang="zh-CN" sz="1050" kern="0" dirty="0">
                          <a:solidFill>
                            <a:srgbClr val="000000"/>
                          </a:solidFill>
                          <a:latin typeface="Calibri"/>
                          <a:ea typeface="宋体"/>
                          <a:cs typeface="宋体"/>
                        </a:rPr>
                        <a:t>标志置位）</a:t>
                      </a:r>
                      <a:endParaRPr lang="zh-CN" sz="1050" kern="100" dirty="0">
                        <a:latin typeface="Calibri"/>
                        <a:ea typeface="宋体"/>
                        <a:cs typeface="Times New Roman"/>
                      </a:endParaRPr>
                    </a:p>
                    <a:p>
                      <a:pPr algn="l">
                        <a:spcAft>
                          <a:spcPts val="0"/>
                        </a:spcAft>
                      </a:pPr>
                      <a:r>
                        <a:rPr lang="zh-CN" sz="1050" kern="0" dirty="0">
                          <a:solidFill>
                            <a:srgbClr val="000000"/>
                          </a:solidFill>
                          <a:latin typeface="Calibri"/>
                          <a:ea typeface="宋体"/>
                          <a:cs typeface="宋体"/>
                        </a:rPr>
                        <a:t>内存锁定页（在线性区中且</a:t>
                      </a:r>
                      <a:r>
                        <a:rPr lang="en-US" sz="1050" kern="0" dirty="0">
                          <a:solidFill>
                            <a:srgbClr val="000000"/>
                          </a:solidFill>
                          <a:latin typeface="Times New Roman"/>
                          <a:ea typeface="宋体"/>
                          <a:cs typeface="Times New Roman"/>
                        </a:rPr>
                        <a:t>VM_LOCKED </a:t>
                      </a:r>
                      <a:r>
                        <a:rPr lang="zh-CN" sz="1050" kern="0" dirty="0">
                          <a:solidFill>
                            <a:srgbClr val="000000"/>
                          </a:solidFill>
                          <a:latin typeface="Calibri"/>
                          <a:ea typeface="宋体"/>
                          <a:cs typeface="宋体"/>
                        </a:rPr>
                        <a:t>标志置位）</a:t>
                      </a:r>
                      <a:endParaRPr lang="zh-CN" sz="1050" kern="100" dirty="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a:latin typeface="Calibri"/>
                          <a:ea typeface="宋体"/>
                          <a:cs typeface="宋体"/>
                        </a:rPr>
                        <a:t>不允许也</a:t>
                      </a:r>
                      <a:endParaRPr lang="zh-CN" sz="1050" kern="100">
                        <a:latin typeface="Calibri"/>
                        <a:ea typeface="宋体"/>
                        <a:cs typeface="Times New Roman"/>
                      </a:endParaRPr>
                    </a:p>
                    <a:p>
                      <a:pPr algn="l">
                        <a:spcAft>
                          <a:spcPts val="0"/>
                        </a:spcAft>
                      </a:pPr>
                      <a:r>
                        <a:rPr lang="zh-CN" sz="1050" kern="0">
                          <a:latin typeface="Calibri"/>
                          <a:ea typeface="宋体"/>
                          <a:cs typeface="宋体"/>
                        </a:rPr>
                        <a:t>无需回收</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extLst>
                  <a:ext uri="{0D108BD9-81ED-4DB2-BD59-A6C34878D82A}">
                    <a16:rowId xmlns:a16="http://schemas.microsoft.com/office/drawing/2014/main" val="10001"/>
                  </a:ext>
                </a:extLst>
              </a:tr>
              <a:tr h="704920">
                <a:tc>
                  <a:txBody>
                    <a:bodyPr/>
                    <a:lstStyle/>
                    <a:p>
                      <a:pPr algn="l">
                        <a:spcAft>
                          <a:spcPts val="0"/>
                        </a:spcAft>
                      </a:pPr>
                      <a:r>
                        <a:rPr lang="zh-CN" sz="1050" b="1" kern="0">
                          <a:latin typeface="Calibri"/>
                          <a:ea typeface="宋体"/>
                          <a:cs typeface="宋体"/>
                        </a:rPr>
                        <a:t>可交换页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a:latin typeface="Calibri"/>
                          <a:ea typeface="宋体"/>
                          <a:cs typeface="宋体"/>
                        </a:rPr>
                        <a:t>用户态地址空间的匿名页</a:t>
                      </a:r>
                      <a:endParaRPr lang="zh-CN" sz="1050" kern="100">
                        <a:latin typeface="Calibri"/>
                        <a:ea typeface="宋体"/>
                        <a:cs typeface="Times New Roman"/>
                      </a:endParaRPr>
                    </a:p>
                    <a:p>
                      <a:pPr algn="l">
                        <a:spcAft>
                          <a:spcPts val="0"/>
                        </a:spcAft>
                      </a:pPr>
                      <a:r>
                        <a:rPr lang="en-US" sz="1050" kern="0">
                          <a:latin typeface="Times New Roman"/>
                          <a:ea typeface="宋体"/>
                          <a:cs typeface="Times New Roman"/>
                        </a:rPr>
                        <a:t>tmpfs </a:t>
                      </a:r>
                      <a:r>
                        <a:rPr lang="zh-CN" sz="1050" kern="0">
                          <a:latin typeface="Calibri"/>
                          <a:ea typeface="宋体"/>
                          <a:cs typeface="宋体"/>
                        </a:rPr>
                        <a:t>文件系统的临时页（如</a:t>
                      </a:r>
                      <a:r>
                        <a:rPr lang="en-US" sz="1050" kern="0">
                          <a:latin typeface="Times New Roman"/>
                          <a:ea typeface="宋体"/>
                          <a:cs typeface="Times New Roman"/>
                        </a:rPr>
                        <a:t>IPC </a:t>
                      </a:r>
                      <a:r>
                        <a:rPr lang="zh-CN" sz="1050" kern="0">
                          <a:latin typeface="Calibri"/>
                          <a:ea typeface="宋体"/>
                          <a:cs typeface="宋体"/>
                        </a:rPr>
                        <a:t>共享内存的页）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a:latin typeface="Calibri"/>
                          <a:ea typeface="宋体"/>
                          <a:cs typeface="宋体"/>
                        </a:rPr>
                        <a:t>将页的内容保</a:t>
                      </a:r>
                      <a:endParaRPr lang="zh-CN" sz="1050" kern="100">
                        <a:latin typeface="Calibri"/>
                        <a:ea typeface="宋体"/>
                        <a:cs typeface="Times New Roman"/>
                      </a:endParaRPr>
                    </a:p>
                    <a:p>
                      <a:pPr algn="l">
                        <a:spcAft>
                          <a:spcPts val="0"/>
                        </a:spcAft>
                      </a:pPr>
                      <a:r>
                        <a:rPr lang="zh-CN" sz="1050" kern="0">
                          <a:latin typeface="Calibri"/>
                          <a:ea typeface="宋体"/>
                          <a:cs typeface="宋体"/>
                        </a:rPr>
                        <a:t>存在交换区中</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extLst>
                  <a:ext uri="{0D108BD9-81ED-4DB2-BD59-A6C34878D82A}">
                    <a16:rowId xmlns:a16="http://schemas.microsoft.com/office/drawing/2014/main" val="10002"/>
                  </a:ext>
                </a:extLst>
              </a:tr>
              <a:tr h="1174867">
                <a:tc>
                  <a:txBody>
                    <a:bodyPr/>
                    <a:lstStyle/>
                    <a:p>
                      <a:pPr algn="l">
                        <a:spcAft>
                          <a:spcPts val="0"/>
                        </a:spcAft>
                      </a:pPr>
                      <a:r>
                        <a:rPr lang="zh-CN" sz="1050" b="1" kern="0">
                          <a:latin typeface="Calibri"/>
                          <a:ea typeface="宋体"/>
                          <a:cs typeface="宋体"/>
                        </a:rPr>
                        <a:t>可同步页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dirty="0">
                          <a:latin typeface="Calibri"/>
                          <a:ea typeface="宋体"/>
                          <a:cs typeface="宋体"/>
                        </a:rPr>
                        <a:t>用户态地址空间的映射页</a:t>
                      </a:r>
                      <a:endParaRPr lang="zh-CN" sz="1050" kern="100" dirty="0">
                        <a:latin typeface="Calibri"/>
                        <a:ea typeface="宋体"/>
                        <a:cs typeface="Times New Roman"/>
                      </a:endParaRPr>
                    </a:p>
                    <a:p>
                      <a:pPr algn="l">
                        <a:spcAft>
                          <a:spcPts val="0"/>
                        </a:spcAft>
                      </a:pPr>
                      <a:r>
                        <a:rPr lang="zh-CN" sz="1050" kern="0" dirty="0">
                          <a:latin typeface="Calibri"/>
                          <a:ea typeface="宋体"/>
                          <a:cs typeface="宋体"/>
                        </a:rPr>
                        <a:t>存有磁盘文件数据的页高速缓存页</a:t>
                      </a:r>
                      <a:endParaRPr lang="zh-CN" sz="1050" kern="100" dirty="0">
                        <a:latin typeface="Calibri"/>
                        <a:ea typeface="宋体"/>
                        <a:cs typeface="Times New Roman"/>
                      </a:endParaRPr>
                    </a:p>
                    <a:p>
                      <a:pPr algn="l">
                        <a:spcAft>
                          <a:spcPts val="0"/>
                        </a:spcAft>
                      </a:pPr>
                      <a:r>
                        <a:rPr lang="zh-CN" sz="1050" kern="0" dirty="0">
                          <a:latin typeface="Calibri"/>
                          <a:ea typeface="宋体"/>
                          <a:cs typeface="宋体"/>
                        </a:rPr>
                        <a:t>块设备缓存页</a:t>
                      </a:r>
                      <a:endParaRPr lang="zh-CN" sz="1050" kern="100" dirty="0">
                        <a:latin typeface="Calibri"/>
                        <a:ea typeface="宋体"/>
                        <a:cs typeface="Times New Roman"/>
                      </a:endParaRPr>
                    </a:p>
                    <a:p>
                      <a:pPr algn="l">
                        <a:spcAft>
                          <a:spcPts val="0"/>
                        </a:spcAft>
                      </a:pPr>
                      <a:r>
                        <a:rPr lang="zh-CN" sz="1050" kern="0" dirty="0">
                          <a:latin typeface="Calibri"/>
                          <a:ea typeface="宋体"/>
                          <a:cs typeface="宋体"/>
                        </a:rPr>
                        <a:t>某些磁盘高速缓存的页（如磁盘索引节点高速缓存）</a:t>
                      </a:r>
                      <a:endParaRPr lang="zh-CN" sz="1050" kern="100" dirty="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a:latin typeface="Calibri"/>
                          <a:ea typeface="宋体"/>
                          <a:cs typeface="宋体"/>
                        </a:rPr>
                        <a:t>必要时，与磁</a:t>
                      </a:r>
                      <a:endParaRPr lang="zh-CN" sz="1050" kern="100">
                        <a:latin typeface="Calibri"/>
                        <a:ea typeface="宋体"/>
                        <a:cs typeface="Times New Roman"/>
                      </a:endParaRPr>
                    </a:p>
                    <a:p>
                      <a:pPr algn="l">
                        <a:spcAft>
                          <a:spcPts val="0"/>
                        </a:spcAft>
                      </a:pPr>
                      <a:r>
                        <a:rPr lang="zh-CN" sz="1050" kern="0">
                          <a:latin typeface="Calibri"/>
                          <a:ea typeface="宋体"/>
                          <a:cs typeface="宋体"/>
                        </a:rPr>
                        <a:t>盘映像同步这</a:t>
                      </a:r>
                      <a:endParaRPr lang="zh-CN" sz="1050" kern="100">
                        <a:latin typeface="Calibri"/>
                        <a:ea typeface="宋体"/>
                        <a:cs typeface="Times New Roman"/>
                      </a:endParaRPr>
                    </a:p>
                    <a:p>
                      <a:pPr algn="l">
                        <a:spcAft>
                          <a:spcPts val="0"/>
                        </a:spcAft>
                      </a:pPr>
                      <a:r>
                        <a:rPr lang="zh-CN" sz="1050" kern="0">
                          <a:latin typeface="Calibri"/>
                          <a:ea typeface="宋体"/>
                          <a:cs typeface="宋体"/>
                        </a:rPr>
                        <a:t>些页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extLst>
                  <a:ext uri="{0D108BD9-81ED-4DB2-BD59-A6C34878D82A}">
                    <a16:rowId xmlns:a16="http://schemas.microsoft.com/office/drawing/2014/main" val="10003"/>
                  </a:ext>
                </a:extLst>
              </a:tr>
              <a:tr h="704920">
                <a:tc>
                  <a:txBody>
                    <a:bodyPr/>
                    <a:lstStyle/>
                    <a:p>
                      <a:pPr algn="l">
                        <a:spcAft>
                          <a:spcPts val="0"/>
                        </a:spcAft>
                      </a:pPr>
                      <a:r>
                        <a:rPr lang="zh-CN" sz="1050" b="1" kern="0">
                          <a:latin typeface="Calibri"/>
                          <a:ea typeface="宋体"/>
                          <a:cs typeface="宋体"/>
                        </a:rPr>
                        <a:t>可丢弃页</a:t>
                      </a:r>
                      <a:endParaRPr lang="zh-CN" sz="1050" kern="10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dirty="0">
                          <a:latin typeface="Calibri"/>
                          <a:ea typeface="宋体"/>
                          <a:cs typeface="宋体"/>
                        </a:rPr>
                        <a:t>内存高速缓存中的未使用页（如</a:t>
                      </a:r>
                      <a:r>
                        <a:rPr lang="en-US" sz="1050" kern="0" dirty="0">
                          <a:latin typeface="Times New Roman"/>
                          <a:ea typeface="宋体"/>
                          <a:cs typeface="Times New Roman"/>
                        </a:rPr>
                        <a:t>slab </a:t>
                      </a:r>
                      <a:r>
                        <a:rPr lang="zh-CN" sz="1050" kern="0" dirty="0">
                          <a:latin typeface="Calibri"/>
                          <a:ea typeface="宋体"/>
                          <a:cs typeface="宋体"/>
                        </a:rPr>
                        <a:t>分配器高速缓存）</a:t>
                      </a:r>
                      <a:endParaRPr lang="zh-CN" sz="1050" kern="100" dirty="0">
                        <a:latin typeface="Calibri"/>
                        <a:ea typeface="宋体"/>
                        <a:cs typeface="Times New Roman"/>
                      </a:endParaRPr>
                    </a:p>
                    <a:p>
                      <a:pPr algn="l">
                        <a:spcAft>
                          <a:spcPts val="0"/>
                        </a:spcAft>
                      </a:pPr>
                      <a:r>
                        <a:rPr lang="zh-CN" sz="1050" kern="0" dirty="0">
                          <a:latin typeface="Calibri"/>
                          <a:ea typeface="宋体"/>
                          <a:cs typeface="宋体"/>
                        </a:rPr>
                        <a:t>目录项高速缓存未使用的页</a:t>
                      </a:r>
                      <a:endParaRPr lang="zh-CN" sz="1050" kern="100" dirty="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tc>
                  <a:txBody>
                    <a:bodyPr/>
                    <a:lstStyle/>
                    <a:p>
                      <a:pPr algn="l">
                        <a:spcAft>
                          <a:spcPts val="0"/>
                        </a:spcAft>
                      </a:pPr>
                      <a:r>
                        <a:rPr lang="zh-CN" sz="1050" kern="0" dirty="0">
                          <a:latin typeface="Calibri"/>
                          <a:ea typeface="宋体"/>
                          <a:cs typeface="宋体"/>
                        </a:rPr>
                        <a:t>无需处理</a:t>
                      </a:r>
                      <a:endParaRPr lang="zh-CN" sz="1050" kern="100" dirty="0">
                        <a:latin typeface="Calibri"/>
                        <a:ea typeface="宋体"/>
                        <a:cs typeface="Times New Roman"/>
                      </a:endParaRPr>
                    </a:p>
                  </a:txBody>
                  <a:tcPr marL="68580" marR="68580" marT="0" marB="0">
                    <a:lnL w="12700" cap="flat" cmpd="sng" algn="ctr">
                      <a:solidFill>
                        <a:srgbClr val="0F243E"/>
                      </a:solidFill>
                      <a:prstDash val="solid"/>
                      <a:round/>
                      <a:headEnd type="none" w="med" len="med"/>
                      <a:tailEnd type="none" w="med" len="med"/>
                    </a:lnL>
                    <a:lnR w="12700" cap="flat" cmpd="sng" algn="ctr">
                      <a:solidFill>
                        <a:srgbClr val="0F243E"/>
                      </a:solidFill>
                      <a:prstDash val="solid"/>
                      <a:round/>
                      <a:headEnd type="none" w="med" len="med"/>
                      <a:tailEnd type="none" w="med" len="med"/>
                    </a:lnR>
                    <a:lnT w="12700" cap="flat" cmpd="sng" algn="ctr">
                      <a:solidFill>
                        <a:srgbClr val="0F243E"/>
                      </a:solidFill>
                      <a:prstDash val="solid"/>
                      <a:round/>
                      <a:headEnd type="none" w="med" len="med"/>
                      <a:tailEnd type="none" w="med" len="med"/>
                    </a:lnT>
                    <a:lnB w="12700" cap="flat" cmpd="sng" algn="ctr">
                      <a:solidFill>
                        <a:srgbClr val="0F243E"/>
                      </a:solidFill>
                      <a:prstDash val="solid"/>
                      <a:round/>
                      <a:headEnd type="none" w="med" len="med"/>
                      <a:tailEnd type="none" w="med" len="med"/>
                    </a:lnB>
                    <a:solidFill>
                      <a:srgbClr val="8DB3E2"/>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467544" y="1484784"/>
            <a:ext cx="8208912" cy="646331"/>
          </a:xfrm>
          <a:prstGeom prst="rect">
            <a:avLst/>
          </a:prstGeom>
          <a:noFill/>
        </p:spPr>
        <p:txBody>
          <a:bodyPr wrap="square" rtlCol="0">
            <a:spAutoFit/>
          </a:bodyPr>
          <a:lstStyle/>
          <a:p>
            <a:r>
              <a:rPr lang="zh-CN" altLang="en-US" dirty="0"/>
              <a:t>页框回收算法（</a:t>
            </a:r>
            <a:r>
              <a:rPr lang="en-US" altLang="zh-CN" dirty="0"/>
              <a:t>page frame reclaiming algorithm, PFRA</a:t>
            </a:r>
            <a:r>
              <a:rPr lang="zh-CN" altLang="en-US" dirty="0"/>
              <a:t>）的目标就是获得页框并使之空闲。</a:t>
            </a:r>
          </a:p>
        </p:txBody>
      </p:sp>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反向映射</a:t>
            </a:r>
          </a:p>
        </p:txBody>
      </p:sp>
      <p:sp>
        <p:nvSpPr>
          <p:cNvPr id="2049" name="Text Box 1"/>
          <p:cNvSpPr txBox="1">
            <a:spLocks noChangeArrowheads="1"/>
          </p:cNvSpPr>
          <p:nvPr/>
        </p:nvSpPr>
        <p:spPr bwMode="auto">
          <a:xfrm>
            <a:off x="1043608" y="1412776"/>
            <a:ext cx="6984776" cy="1944216"/>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page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unsigned long flags;			</a:t>
            </a:r>
          </a:p>
          <a:p>
            <a:pPr marL="0" marR="0" lvl="0" indent="0" algn="just" defTabSz="914400" rtl="0" eaLnBrk="1" fontAlgn="base" latinLnBrk="0" hangingPunct="1">
              <a:lnSpc>
                <a:spcPct val="100000"/>
              </a:lnSpc>
              <a:spcBef>
                <a:spcPct val="0"/>
              </a:spcBef>
              <a:spcAft>
                <a:spcPct val="0"/>
              </a:spcAft>
              <a:buClrTx/>
              <a:buSzTx/>
              <a:buFontTx/>
              <a:buNone/>
              <a:tabLst/>
            </a:pPr>
            <a:r>
              <a:rPr lang="en-US" altLang="zh-CN" sz="1600" dirty="0">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atomic_t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_count;		/* Usage count, see below.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union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atomic_t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_</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mapcount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inuse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SLUB: Nr of objects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2050" name="Text Box 2"/>
          <p:cNvSpPr txBox="1">
            <a:spLocks noChangeArrowheads="1"/>
          </p:cNvSpPr>
          <p:nvPr/>
        </p:nvSpPr>
        <p:spPr bwMode="auto">
          <a:xfrm>
            <a:off x="1043608" y="3356992"/>
            <a:ext cx="6984776" cy="3429000"/>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union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long private;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struct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address_space</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mapping</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kmem_cache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*slab;	/* SLUB: Pointer to slab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page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first_page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Compound tail pages */</a:t>
            </a:r>
          </a:p>
          <a:p>
            <a:pPr lvl="2"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lvl="1" algn="just" fontAlgn="base">
              <a:spcBef>
                <a:spcPct val="0"/>
              </a:spcBef>
              <a:spcAft>
                <a:spcPct val="0"/>
              </a:spcAf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union {</a:t>
            </a:r>
          </a:p>
          <a:p>
            <a:pPr lvl="1"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pgoff_t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index</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endParaRPr kumimoji="0" lang="en-US" altLang="zh-CN" sz="1600" b="0" i="0" u="none" strike="noStrike" cap="none" normalizeH="0" baseline="0" dirty="0">
              <a:ln>
                <a:noFill/>
              </a:ln>
              <a:solidFill>
                <a:schemeClr val="tx1"/>
              </a:solidFill>
              <a:effectLst/>
              <a:latin typeface="Calibri" pitchFamily="34" charset="0"/>
              <a:ea typeface="宋体" pitchFamily="2" charset="-122"/>
            </a:endParaRPr>
          </a:p>
          <a:p>
            <a:pPr lvl="1"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void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freelist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lvl="1"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2051"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反向映射</a:t>
            </a:r>
          </a:p>
        </p:txBody>
      </p:sp>
      <p:sp>
        <p:nvSpPr>
          <p:cNvPr id="4" name="TextBox 3"/>
          <p:cNvSpPr txBox="1"/>
          <p:nvPr/>
        </p:nvSpPr>
        <p:spPr>
          <a:xfrm>
            <a:off x="539552" y="1484784"/>
            <a:ext cx="8208912" cy="5078313"/>
          </a:xfrm>
          <a:prstGeom prst="rect">
            <a:avLst/>
          </a:prstGeom>
          <a:noFill/>
        </p:spPr>
        <p:txBody>
          <a:bodyPr wrap="square" rtlCol="0">
            <a:spAutoFit/>
          </a:bodyPr>
          <a:lstStyle/>
          <a:p>
            <a:r>
              <a:rPr lang="zh-CN" altLang="zh-CN" dirty="0"/>
              <a:t>由于</a:t>
            </a:r>
            <a:r>
              <a:rPr lang="en-US" altLang="zh-CN" dirty="0"/>
              <a:t>PFRA </a:t>
            </a:r>
            <a:r>
              <a:rPr lang="zh-CN" altLang="zh-CN" dirty="0"/>
              <a:t>的目标之一是能释放共享页框。为达到这个目的，</a:t>
            </a:r>
            <a:r>
              <a:rPr lang="en-US" altLang="zh-CN" dirty="0"/>
              <a:t>Linux 2.6 </a:t>
            </a:r>
            <a:r>
              <a:rPr lang="zh-CN" altLang="zh-CN" dirty="0"/>
              <a:t>内核能够快速定位指向</a:t>
            </a:r>
            <a:r>
              <a:rPr lang="zh-CN" altLang="zh-CN" b="1" dirty="0"/>
              <a:t>同一页框的所有页表项</a:t>
            </a:r>
            <a:r>
              <a:rPr lang="zh-CN" altLang="zh-CN" dirty="0"/>
              <a:t>。这个过程就叫做</a:t>
            </a:r>
            <a:r>
              <a:rPr lang="zh-CN" altLang="zh-CN" b="1" dirty="0">
                <a:solidFill>
                  <a:srgbClr val="FF0000"/>
                </a:solidFill>
              </a:rPr>
              <a:t>反向映射（</a:t>
            </a:r>
            <a:r>
              <a:rPr lang="en-US" altLang="zh-CN" b="1" dirty="0">
                <a:solidFill>
                  <a:srgbClr val="FF0000"/>
                </a:solidFill>
              </a:rPr>
              <a:t>reverse mapping</a:t>
            </a:r>
            <a:r>
              <a:rPr lang="zh-CN" altLang="zh-CN" b="1" dirty="0">
                <a:solidFill>
                  <a:srgbClr val="FF0000"/>
                </a:solidFill>
              </a:rPr>
              <a:t>）</a:t>
            </a:r>
            <a:r>
              <a:rPr lang="zh-CN" altLang="zh-CN" dirty="0"/>
              <a:t>。</a:t>
            </a:r>
            <a:endParaRPr lang="en-US" altLang="zh-CN" dirty="0"/>
          </a:p>
          <a:p>
            <a:r>
              <a:rPr lang="zh-CN" altLang="zh-CN" dirty="0"/>
              <a:t>反向映射方法的简单解决之道，就是在页描述符中引人附加字段，从而将某页描述符所确定的页框中对应的所有页表项联接起来。但是，保持更新这样的链表将会大大增加系统开销，因此，就有更成熟的方法设计出来了。</a:t>
            </a:r>
            <a:r>
              <a:rPr lang="en-US" altLang="zh-CN" dirty="0"/>
              <a:t>Linux 2.6 </a:t>
            </a:r>
            <a:r>
              <a:rPr lang="zh-CN" altLang="zh-CN" dirty="0"/>
              <a:t>就有叫做“</a:t>
            </a:r>
            <a:r>
              <a:rPr lang="zh-CN" altLang="zh-CN" b="1" dirty="0">
                <a:solidFill>
                  <a:srgbClr val="FF0000"/>
                </a:solidFill>
              </a:rPr>
              <a:t>面向对象的反向映射</a:t>
            </a:r>
            <a:r>
              <a:rPr lang="zh-CN" altLang="zh-CN" dirty="0"/>
              <a:t>”的技术。</a:t>
            </a:r>
            <a:endParaRPr lang="en-US" altLang="zh-CN" dirty="0"/>
          </a:p>
          <a:p>
            <a:r>
              <a:rPr lang="en-US" altLang="zh-CN" b="1" dirty="0">
                <a:solidFill>
                  <a:srgbClr val="FF0000"/>
                </a:solidFill>
              </a:rPr>
              <a:t>_</a:t>
            </a:r>
            <a:r>
              <a:rPr lang="en-US" altLang="zh-CN" b="1" dirty="0" err="1">
                <a:solidFill>
                  <a:srgbClr val="FF0000"/>
                </a:solidFill>
              </a:rPr>
              <a:t>mapcount</a:t>
            </a:r>
            <a:r>
              <a:rPr lang="en-US" altLang="zh-CN" b="1" dirty="0">
                <a:solidFill>
                  <a:srgbClr val="FF0000"/>
                </a:solidFill>
              </a:rPr>
              <a:t> </a:t>
            </a:r>
            <a:r>
              <a:rPr lang="zh-CN" altLang="zh-CN" dirty="0"/>
              <a:t>字段存放引用页框的页表项数目。计数器的起始值为</a:t>
            </a:r>
            <a:r>
              <a:rPr lang="en-US" altLang="zh-CN" dirty="0"/>
              <a:t>-1</a:t>
            </a:r>
            <a:r>
              <a:rPr lang="zh-CN" altLang="zh-CN" dirty="0"/>
              <a:t>，这表示没有页表项（不包括内核页表）引用该页框；如果值为</a:t>
            </a:r>
            <a:r>
              <a:rPr lang="en-US" altLang="zh-CN" dirty="0"/>
              <a:t>0</a:t>
            </a:r>
            <a:r>
              <a:rPr lang="zh-CN" altLang="zh-CN" dirty="0"/>
              <a:t>，就表示页是非共享的；而如果值大于</a:t>
            </a:r>
            <a:r>
              <a:rPr lang="en-US" altLang="zh-CN" dirty="0"/>
              <a:t>0</a:t>
            </a:r>
            <a:r>
              <a:rPr lang="zh-CN" altLang="zh-CN" dirty="0"/>
              <a:t>（比如是</a:t>
            </a:r>
            <a:r>
              <a:rPr lang="en-US" altLang="zh-CN" dirty="0"/>
              <a:t>n</a:t>
            </a:r>
            <a:r>
              <a:rPr lang="zh-CN" altLang="zh-CN" dirty="0"/>
              <a:t>），则表示页是共享的，并且有</a:t>
            </a:r>
            <a:r>
              <a:rPr lang="en-US" altLang="zh-CN" dirty="0"/>
              <a:t>n+1 </a:t>
            </a:r>
            <a:r>
              <a:rPr lang="zh-CN" altLang="zh-CN" dirty="0"/>
              <a:t>个页表共享它。</a:t>
            </a:r>
          </a:p>
          <a:p>
            <a:r>
              <a:rPr lang="en-US" altLang="zh-CN" b="1" dirty="0" err="1">
                <a:solidFill>
                  <a:srgbClr val="FF0000"/>
                </a:solidFill>
              </a:rPr>
              <a:t>page_mapcount</a:t>
            </a:r>
            <a:r>
              <a:rPr lang="en-US" altLang="zh-CN" dirty="0">
                <a:solidFill>
                  <a:srgbClr val="FF0000"/>
                </a:solidFill>
              </a:rPr>
              <a:t> </a:t>
            </a:r>
            <a:r>
              <a:rPr lang="zh-CN" altLang="zh-CN" dirty="0"/>
              <a:t>函数接收页描述符地址，返回值为</a:t>
            </a:r>
            <a:r>
              <a:rPr lang="en-US" altLang="zh-CN" dirty="0"/>
              <a:t>_</a:t>
            </a:r>
            <a:r>
              <a:rPr lang="en-US" altLang="zh-CN" dirty="0" err="1"/>
              <a:t>mapcount+l</a:t>
            </a:r>
            <a:r>
              <a:rPr lang="zh-CN" altLang="zh-CN" dirty="0"/>
              <a:t>（这样，如返回值为</a:t>
            </a:r>
            <a:r>
              <a:rPr lang="en-US" altLang="zh-CN" dirty="0"/>
              <a:t>1</a:t>
            </a:r>
            <a:r>
              <a:rPr lang="zh-CN" altLang="zh-CN" dirty="0"/>
              <a:t>，表明是某个进程的用户态地址空间中存放的一个非共享页）。</a:t>
            </a:r>
          </a:p>
          <a:p>
            <a:r>
              <a:rPr lang="zh-CN" altLang="zh-CN" dirty="0"/>
              <a:t>页描述符的</a:t>
            </a:r>
            <a:r>
              <a:rPr lang="en-US" altLang="zh-CN" b="1" dirty="0">
                <a:solidFill>
                  <a:srgbClr val="FF0000"/>
                </a:solidFill>
              </a:rPr>
              <a:t>mapping </a:t>
            </a:r>
            <a:r>
              <a:rPr lang="zh-CN" altLang="zh-CN" dirty="0">
                <a:solidFill>
                  <a:srgbClr val="FF0000"/>
                </a:solidFill>
              </a:rPr>
              <a:t>字段</a:t>
            </a:r>
            <a:r>
              <a:rPr lang="zh-CN" altLang="zh-CN" dirty="0"/>
              <a:t>用于确定页是映射的或匿名的。说明如下：</a:t>
            </a:r>
          </a:p>
          <a:p>
            <a:r>
              <a:rPr lang="en-US" altLang="zh-CN" dirty="0"/>
              <a:t>1).</a:t>
            </a:r>
            <a:r>
              <a:rPr lang="zh-CN" altLang="zh-CN" dirty="0"/>
              <a:t>如果</a:t>
            </a:r>
            <a:r>
              <a:rPr lang="en-US" altLang="zh-CN" dirty="0"/>
              <a:t>mapping </a:t>
            </a:r>
            <a:r>
              <a:rPr lang="zh-CN" altLang="zh-CN" dirty="0"/>
              <a:t>字段空，则该页属于</a:t>
            </a:r>
            <a:r>
              <a:rPr lang="zh-CN" altLang="zh-CN" dirty="0">
                <a:solidFill>
                  <a:srgbClr val="FF0000"/>
                </a:solidFill>
              </a:rPr>
              <a:t>交换高速缓存</a:t>
            </a:r>
            <a:r>
              <a:rPr lang="zh-CN" altLang="zh-CN" dirty="0"/>
              <a:t>。</a:t>
            </a:r>
          </a:p>
          <a:p>
            <a:r>
              <a:rPr lang="en-US" altLang="zh-CN" dirty="0"/>
              <a:t>2).</a:t>
            </a:r>
            <a:r>
              <a:rPr lang="zh-CN" altLang="zh-CN" dirty="0"/>
              <a:t>如果</a:t>
            </a:r>
            <a:r>
              <a:rPr lang="en-US" altLang="zh-CN" dirty="0"/>
              <a:t>mapping </a:t>
            </a:r>
            <a:r>
              <a:rPr lang="zh-CN" altLang="zh-CN" dirty="0"/>
              <a:t>字段非空，且最低位是</a:t>
            </a:r>
            <a:r>
              <a:rPr lang="en-US" altLang="zh-CN" dirty="0"/>
              <a:t>1</a:t>
            </a:r>
            <a:r>
              <a:rPr lang="zh-CN" altLang="zh-CN" dirty="0"/>
              <a:t>，表示该页为匿名页；同时</a:t>
            </a:r>
            <a:r>
              <a:rPr lang="en-US" altLang="zh-CN" dirty="0"/>
              <a:t>mapping </a:t>
            </a:r>
            <a:r>
              <a:rPr lang="zh-CN" altLang="zh-CN" dirty="0"/>
              <a:t>字段中存放的是指向</a:t>
            </a:r>
            <a:r>
              <a:rPr lang="en-US" altLang="zh-CN" dirty="0" err="1"/>
              <a:t>anon_vma</a:t>
            </a:r>
            <a:r>
              <a:rPr lang="en-US" altLang="zh-CN" dirty="0"/>
              <a:t> </a:t>
            </a:r>
            <a:r>
              <a:rPr lang="zh-CN" altLang="zh-CN" dirty="0"/>
              <a:t>描述符的指针。</a:t>
            </a:r>
          </a:p>
          <a:p>
            <a:r>
              <a:rPr lang="en-US" altLang="zh-CN" dirty="0"/>
              <a:t>3).</a:t>
            </a:r>
            <a:r>
              <a:rPr lang="zh-CN" altLang="zh-CN" dirty="0"/>
              <a:t>如果</a:t>
            </a:r>
            <a:r>
              <a:rPr lang="en-US" altLang="zh-CN" dirty="0"/>
              <a:t>mapping </a:t>
            </a:r>
            <a:r>
              <a:rPr lang="zh-CN" altLang="zh-CN" dirty="0"/>
              <a:t>字段非空，且最低位是</a:t>
            </a:r>
            <a:r>
              <a:rPr lang="en-US" altLang="zh-CN" dirty="0"/>
              <a:t>0</a:t>
            </a:r>
            <a:r>
              <a:rPr lang="zh-CN" altLang="zh-CN" dirty="0"/>
              <a:t>，表示该页为映射页；同时</a:t>
            </a:r>
            <a:r>
              <a:rPr lang="en-US" altLang="zh-CN" dirty="0"/>
              <a:t>mapping </a:t>
            </a:r>
            <a:r>
              <a:rPr lang="zh-CN" altLang="zh-CN" dirty="0"/>
              <a:t>字段指向对应文件的</a:t>
            </a:r>
            <a:r>
              <a:rPr lang="en-US" altLang="zh-CN" b="1" dirty="0" err="1">
                <a:solidFill>
                  <a:srgbClr val="FF0000"/>
                </a:solidFill>
              </a:rPr>
              <a:t>address_space</a:t>
            </a:r>
            <a:r>
              <a:rPr lang="en-US" altLang="zh-CN" b="1" dirty="0">
                <a:solidFill>
                  <a:srgbClr val="FF0000"/>
                </a:solidFill>
              </a:rPr>
              <a:t> </a:t>
            </a:r>
            <a:r>
              <a:rPr lang="zh-CN" altLang="zh-CN" dirty="0">
                <a:solidFill>
                  <a:srgbClr val="FF0000"/>
                </a:solidFill>
              </a:rPr>
              <a:t>对象</a:t>
            </a:r>
            <a:r>
              <a:rPr lang="zh-CN" altLang="zh-CN" dirty="0"/>
              <a:t>。</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匿名页的反向映射</a:t>
            </a:r>
          </a:p>
        </p:txBody>
      </p:sp>
      <p:sp>
        <p:nvSpPr>
          <p:cNvPr id="80898" name="Text Box 2"/>
          <p:cNvSpPr txBox="1">
            <a:spLocks noChangeArrowheads="1"/>
          </p:cNvSpPr>
          <p:nvPr/>
        </p:nvSpPr>
        <p:spPr bwMode="auto">
          <a:xfrm>
            <a:off x="539552" y="4653136"/>
            <a:ext cx="8280920" cy="1027112"/>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anon_vma</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spinlock_t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lock;	/* Serialize access to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vma</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list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list_head</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head;	/* List of private "related"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vmas</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5" name="TextBox 4"/>
          <p:cNvSpPr txBox="1"/>
          <p:nvPr/>
        </p:nvSpPr>
        <p:spPr>
          <a:xfrm>
            <a:off x="539552" y="1484784"/>
            <a:ext cx="8208912" cy="3139321"/>
          </a:xfrm>
          <a:prstGeom prst="rect">
            <a:avLst/>
          </a:prstGeom>
          <a:noFill/>
        </p:spPr>
        <p:txBody>
          <a:bodyPr wrap="square" rtlCol="0">
            <a:spAutoFit/>
          </a:bodyPr>
          <a:lstStyle/>
          <a:p>
            <a:r>
              <a:rPr lang="zh-CN" altLang="zh-CN" dirty="0"/>
              <a:t>匿名页经常是由几个进程共享的。最为常见的情形是：创建新进程——父进程的所有页面，包括</a:t>
            </a:r>
            <a:r>
              <a:rPr lang="zh-CN" altLang="zh-CN" b="1" dirty="0">
                <a:solidFill>
                  <a:srgbClr val="FF0000"/>
                </a:solidFill>
              </a:rPr>
              <a:t>匿名页</a:t>
            </a:r>
            <a:r>
              <a:rPr lang="zh-CN" altLang="zh-CN" dirty="0"/>
              <a:t>，同时也以只读的形式让子进程的页表项指向。另外（但不常见），进程创建线性区时使用两个标志</a:t>
            </a:r>
            <a:r>
              <a:rPr lang="en-US" altLang="zh-CN" b="1" dirty="0">
                <a:solidFill>
                  <a:srgbClr val="FF0000"/>
                </a:solidFill>
              </a:rPr>
              <a:t>MAP_ANONYMOUS</a:t>
            </a:r>
            <a:r>
              <a:rPr lang="en-US" altLang="zh-CN" dirty="0"/>
              <a:t> </a:t>
            </a:r>
            <a:r>
              <a:rPr lang="zh-CN" altLang="zh-CN" dirty="0"/>
              <a:t>和</a:t>
            </a:r>
            <a:r>
              <a:rPr lang="en-US" altLang="zh-CN" b="1" dirty="0">
                <a:solidFill>
                  <a:srgbClr val="FF0000"/>
                </a:solidFill>
              </a:rPr>
              <a:t>MAP_SHARED</a:t>
            </a:r>
            <a:r>
              <a:rPr lang="zh-CN" altLang="zh-CN" dirty="0"/>
              <a:t>，表明这个线性区域内的页将由该进程后面的子进程共享。</a:t>
            </a:r>
            <a:endParaRPr lang="en-US" altLang="zh-CN" dirty="0"/>
          </a:p>
          <a:p>
            <a:endParaRPr lang="en-US" altLang="zh-CN" dirty="0"/>
          </a:p>
          <a:p>
            <a:r>
              <a:rPr lang="en-US" altLang="zh-CN" dirty="0"/>
              <a:t>Linux </a:t>
            </a:r>
            <a:r>
              <a:rPr lang="zh-CN" altLang="zh-CN" dirty="0"/>
              <a:t>使用一个非常简单策略：将引用同一个页框的所有</a:t>
            </a:r>
            <a:r>
              <a:rPr lang="zh-CN" altLang="zh-CN" dirty="0">
                <a:solidFill>
                  <a:srgbClr val="FF0000"/>
                </a:solidFill>
              </a:rPr>
              <a:t>匿名线性区链接起来</a:t>
            </a:r>
            <a:r>
              <a:rPr lang="zh-CN" altLang="zh-CN" dirty="0"/>
              <a:t>的，也就是说将该页框所在的匿名线性区存放在一个</a:t>
            </a:r>
            <a:r>
              <a:rPr lang="zh-CN" altLang="zh-CN" dirty="0">
                <a:solidFill>
                  <a:srgbClr val="FF0000"/>
                </a:solidFill>
              </a:rPr>
              <a:t>双向循环链表</a:t>
            </a:r>
            <a:r>
              <a:rPr lang="zh-CN" altLang="zh-CN" dirty="0"/>
              <a:t>中。注意！一个匿名线性区有可能很大，会存有多个页，但因为这些页面是连续的，所以有且始终只有一个反向映射链表用于该区域中的所有页面。</a:t>
            </a:r>
            <a:endParaRPr lang="en-US" altLang="zh-CN" dirty="0"/>
          </a:p>
          <a:p>
            <a:endParaRPr lang="en-US" altLang="zh-CN" dirty="0"/>
          </a:p>
          <a:p>
            <a:r>
              <a:rPr lang="zh-CN" altLang="zh-CN" dirty="0"/>
              <a:t>当为一个匿名线性区分配第一页时，内核创建一个新的</a:t>
            </a:r>
            <a:r>
              <a:rPr lang="en-US" altLang="zh-CN" dirty="0" err="1"/>
              <a:t>anon_vma</a:t>
            </a:r>
            <a:r>
              <a:rPr lang="en-US" altLang="zh-CN" dirty="0"/>
              <a:t> </a:t>
            </a:r>
            <a:r>
              <a:rPr lang="zh-CN" altLang="zh-CN" dirty="0"/>
              <a:t>数据结构</a:t>
            </a:r>
          </a:p>
        </p:txBody>
      </p:sp>
      <p:sp>
        <p:nvSpPr>
          <p:cNvPr id="80899"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匿名页的反向映射</a:t>
            </a:r>
          </a:p>
        </p:txBody>
      </p:sp>
      <p:sp>
        <p:nvSpPr>
          <p:cNvPr id="5" name="TextBox 4"/>
          <p:cNvSpPr txBox="1"/>
          <p:nvPr/>
        </p:nvSpPr>
        <p:spPr>
          <a:xfrm>
            <a:off x="539552" y="1484784"/>
            <a:ext cx="8208912" cy="2031325"/>
          </a:xfrm>
          <a:prstGeom prst="rect">
            <a:avLst/>
          </a:prstGeom>
          <a:noFill/>
        </p:spPr>
        <p:txBody>
          <a:bodyPr wrap="square" rtlCol="0">
            <a:spAutoFit/>
          </a:bodyPr>
          <a:lstStyle/>
          <a:p>
            <a:r>
              <a:rPr lang="en-US" altLang="zh-CN" b="1" dirty="0"/>
              <a:t>lock</a:t>
            </a:r>
            <a:r>
              <a:rPr lang="en-US" altLang="zh-CN" dirty="0"/>
              <a:t> </a:t>
            </a:r>
            <a:r>
              <a:rPr lang="zh-CN" altLang="zh-CN" dirty="0"/>
              <a:t>字段是竞争条件下保护链表的自旋锁；</a:t>
            </a:r>
            <a:r>
              <a:rPr lang="en-US" altLang="zh-CN" b="1" dirty="0"/>
              <a:t>head </a:t>
            </a:r>
            <a:r>
              <a:rPr lang="zh-CN" altLang="zh-CN" dirty="0"/>
              <a:t>字段是线性区描述符双向循环链表的头部。然后，内核将</a:t>
            </a:r>
            <a:r>
              <a:rPr lang="zh-CN" altLang="zh-CN" b="1" dirty="0">
                <a:solidFill>
                  <a:srgbClr val="FF0000"/>
                </a:solidFill>
              </a:rPr>
              <a:t>匿名线性区的</a:t>
            </a:r>
            <a:r>
              <a:rPr lang="en-US" altLang="zh-CN" b="1" dirty="0" err="1">
                <a:solidFill>
                  <a:srgbClr val="FF0000"/>
                </a:solidFill>
              </a:rPr>
              <a:t>vm_area_struct</a:t>
            </a:r>
            <a:r>
              <a:rPr lang="en-US" altLang="zh-CN" b="1" dirty="0">
                <a:solidFill>
                  <a:srgbClr val="FF0000"/>
                </a:solidFill>
              </a:rPr>
              <a:t> </a:t>
            </a:r>
            <a:r>
              <a:rPr lang="zh-CN" altLang="zh-CN" b="1" dirty="0">
                <a:solidFill>
                  <a:srgbClr val="FF0000"/>
                </a:solidFill>
              </a:rPr>
              <a:t>描述符</a:t>
            </a:r>
            <a:r>
              <a:rPr lang="zh-CN" altLang="zh-CN" dirty="0"/>
              <a:t>插入</a:t>
            </a:r>
            <a:r>
              <a:rPr lang="en-US" altLang="zh-CN" b="1" dirty="0" err="1"/>
              <a:t>anon_vma</a:t>
            </a:r>
            <a:r>
              <a:rPr lang="en-US" altLang="zh-CN" b="1" dirty="0"/>
              <a:t> </a:t>
            </a:r>
            <a:r>
              <a:rPr lang="zh-CN" altLang="zh-CN" dirty="0"/>
              <a:t>链表。为实现这个目的，</a:t>
            </a:r>
            <a:r>
              <a:rPr lang="en-US" altLang="zh-CN" dirty="0" err="1"/>
              <a:t>vm_area_struct</a:t>
            </a:r>
            <a:r>
              <a:rPr lang="en-US" altLang="zh-CN" dirty="0"/>
              <a:t> </a:t>
            </a:r>
            <a:r>
              <a:rPr lang="zh-CN" altLang="zh-CN" dirty="0"/>
              <a:t>数据结构中包含有对应该链表的两个字段：</a:t>
            </a:r>
            <a:r>
              <a:rPr lang="en-US" altLang="zh-CN" b="1" dirty="0" err="1">
                <a:solidFill>
                  <a:srgbClr val="FF0000"/>
                </a:solidFill>
              </a:rPr>
              <a:t>anon_vma_node</a:t>
            </a:r>
            <a:r>
              <a:rPr lang="en-US" altLang="zh-CN" b="1" dirty="0">
                <a:solidFill>
                  <a:srgbClr val="FF0000"/>
                </a:solidFill>
              </a:rPr>
              <a:t> </a:t>
            </a:r>
            <a:r>
              <a:rPr lang="zh-CN" altLang="zh-CN" b="1" dirty="0"/>
              <a:t>和</a:t>
            </a:r>
            <a:r>
              <a:rPr lang="en-US" altLang="zh-CN" b="1" dirty="0" err="1">
                <a:solidFill>
                  <a:srgbClr val="FF0000"/>
                </a:solidFill>
              </a:rPr>
              <a:t>anon_vma</a:t>
            </a:r>
            <a:r>
              <a:rPr lang="zh-CN" altLang="zh-CN" dirty="0"/>
              <a:t>。</a:t>
            </a:r>
            <a:r>
              <a:rPr lang="en-US" altLang="zh-CN" b="1" dirty="0" err="1"/>
              <a:t>anon_vma_node</a:t>
            </a:r>
            <a:r>
              <a:rPr lang="en-US" altLang="zh-CN" b="1" dirty="0"/>
              <a:t> </a:t>
            </a:r>
            <a:r>
              <a:rPr lang="zh-CN" altLang="zh-CN" dirty="0"/>
              <a:t>字段存放指向链表中的前一个和后一个元素的指针，而</a:t>
            </a:r>
            <a:r>
              <a:rPr lang="en-US" altLang="zh-CN" dirty="0" err="1"/>
              <a:t>anon_vma</a:t>
            </a:r>
            <a:r>
              <a:rPr lang="en-US" altLang="zh-CN" dirty="0"/>
              <a:t> </a:t>
            </a:r>
            <a:r>
              <a:rPr lang="zh-CN" altLang="zh-CN" dirty="0"/>
              <a:t>字段指向</a:t>
            </a:r>
            <a:r>
              <a:rPr lang="en-US" altLang="zh-CN" dirty="0" err="1"/>
              <a:t>anon_vma</a:t>
            </a:r>
            <a:r>
              <a:rPr lang="en-US" altLang="zh-CN" dirty="0"/>
              <a:t> </a:t>
            </a:r>
            <a:r>
              <a:rPr lang="zh-CN" altLang="zh-CN" dirty="0"/>
              <a:t>数据结构。最后，按前面所述，内核将</a:t>
            </a:r>
            <a:r>
              <a:rPr lang="en-US" altLang="zh-CN" dirty="0" err="1"/>
              <a:t>anon_vma</a:t>
            </a:r>
            <a:r>
              <a:rPr lang="en-US" altLang="zh-CN" dirty="0"/>
              <a:t> </a:t>
            </a:r>
            <a:r>
              <a:rPr lang="zh-CN" altLang="zh-CN" dirty="0"/>
              <a:t>数据结构的地址存放在匿名页描述符的</a:t>
            </a:r>
            <a:r>
              <a:rPr lang="en-US" altLang="zh-CN" b="1" dirty="0"/>
              <a:t>mapping </a:t>
            </a:r>
            <a:r>
              <a:rPr lang="zh-CN" altLang="zh-CN" dirty="0"/>
              <a:t>字段。如图所示</a:t>
            </a:r>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逻辑地址转线性地址</a:t>
            </a:r>
          </a:p>
        </p:txBody>
      </p:sp>
      <p:sp>
        <p:nvSpPr>
          <p:cNvPr id="5" name="TextBox 4"/>
          <p:cNvSpPr txBox="1"/>
          <p:nvPr/>
        </p:nvSpPr>
        <p:spPr>
          <a:xfrm>
            <a:off x="539552" y="1484784"/>
            <a:ext cx="8208912" cy="5078313"/>
          </a:xfrm>
          <a:prstGeom prst="rect">
            <a:avLst/>
          </a:prstGeom>
          <a:noFill/>
        </p:spPr>
        <p:txBody>
          <a:bodyPr wrap="square" rtlCol="0">
            <a:spAutoFit/>
          </a:bodyPr>
          <a:lstStyle/>
          <a:p>
            <a:r>
              <a:rPr lang="zh-CN" altLang="en-US" dirty="0"/>
              <a:t>这样的情况下</a:t>
            </a:r>
            <a:r>
              <a:rPr lang="en-US" altLang="zh-CN" b="1" dirty="0"/>
              <a:t>Linux</a:t>
            </a:r>
            <a:r>
              <a:rPr lang="zh-CN" altLang="en-US" b="1" dirty="0"/>
              <a:t>只用到了</a:t>
            </a:r>
            <a:r>
              <a:rPr lang="en-US" altLang="zh-CN" b="1" dirty="0"/>
              <a:t>GDT</a:t>
            </a:r>
            <a:r>
              <a:rPr lang="zh-CN" altLang="en-US" dirty="0"/>
              <a:t>，不论是用户任务还是内核任务，都没有用到</a:t>
            </a:r>
            <a:r>
              <a:rPr lang="en-US" altLang="zh-CN" dirty="0"/>
              <a:t>LDT</a:t>
            </a:r>
            <a:r>
              <a:rPr lang="zh-CN" altLang="en-US" dirty="0"/>
              <a:t>。</a:t>
            </a:r>
            <a:r>
              <a:rPr lang="en-US" altLang="zh-CN" dirty="0"/>
              <a:t>GDT</a:t>
            </a:r>
            <a:r>
              <a:rPr lang="zh-CN" altLang="en-US" dirty="0"/>
              <a:t>的第</a:t>
            </a:r>
            <a:r>
              <a:rPr lang="en-US" altLang="zh-CN" dirty="0"/>
              <a:t>12</a:t>
            </a:r>
            <a:r>
              <a:rPr lang="zh-CN" altLang="en-US" dirty="0"/>
              <a:t>和</a:t>
            </a:r>
            <a:r>
              <a:rPr lang="en-US" altLang="zh-CN" dirty="0"/>
              <a:t>13</a:t>
            </a:r>
            <a:r>
              <a:rPr lang="zh-CN" altLang="en-US" dirty="0"/>
              <a:t>项段描述符是 </a:t>
            </a:r>
            <a:r>
              <a:rPr lang="en-US" altLang="zh-CN" dirty="0"/>
              <a:t>__KERNEL_CS </a:t>
            </a:r>
            <a:r>
              <a:rPr lang="zh-CN" altLang="en-US" dirty="0"/>
              <a:t>和</a:t>
            </a:r>
            <a:r>
              <a:rPr lang="en-US" altLang="zh-CN" dirty="0"/>
              <a:t>__KERNEL_DS</a:t>
            </a:r>
            <a:r>
              <a:rPr lang="zh-CN" altLang="en-US" dirty="0"/>
              <a:t>，第</a:t>
            </a:r>
            <a:r>
              <a:rPr lang="en-US" altLang="zh-CN" dirty="0"/>
              <a:t>14</a:t>
            </a:r>
            <a:r>
              <a:rPr lang="zh-CN" altLang="en-US" dirty="0"/>
              <a:t>和</a:t>
            </a:r>
            <a:r>
              <a:rPr lang="en-US" altLang="zh-CN" dirty="0"/>
              <a:t>15</a:t>
            </a:r>
            <a:r>
              <a:rPr lang="zh-CN" altLang="en-US" dirty="0"/>
              <a:t>项段描述符是 </a:t>
            </a:r>
            <a:r>
              <a:rPr lang="en-US" altLang="zh-CN" dirty="0"/>
              <a:t>__USER_CS </a:t>
            </a:r>
            <a:r>
              <a:rPr lang="zh-CN" altLang="en-US" dirty="0"/>
              <a:t>和</a:t>
            </a:r>
            <a:r>
              <a:rPr lang="en-US" altLang="zh-CN" dirty="0"/>
              <a:t>__USER_DS</a:t>
            </a:r>
            <a:r>
              <a:rPr lang="zh-CN" altLang="en-US" dirty="0"/>
              <a:t>。内核任务使用</a:t>
            </a:r>
            <a:r>
              <a:rPr lang="en-US" altLang="zh-CN" dirty="0"/>
              <a:t>__KERNEL_CS </a:t>
            </a:r>
            <a:r>
              <a:rPr lang="zh-CN" altLang="en-US" dirty="0"/>
              <a:t>和</a:t>
            </a:r>
            <a:r>
              <a:rPr lang="en-US" altLang="zh-CN" dirty="0"/>
              <a:t>__KERNEL_DS</a:t>
            </a:r>
            <a:r>
              <a:rPr lang="zh-CN" altLang="en-US" dirty="0"/>
              <a:t>，所有的用户任务共用</a:t>
            </a:r>
            <a:r>
              <a:rPr lang="en-US" altLang="zh-CN" dirty="0"/>
              <a:t>__USER_CS </a:t>
            </a:r>
            <a:r>
              <a:rPr lang="zh-CN" altLang="en-US" dirty="0"/>
              <a:t>和</a:t>
            </a:r>
            <a:r>
              <a:rPr lang="en-US" altLang="zh-CN" dirty="0"/>
              <a:t>__USER_DS</a:t>
            </a:r>
            <a:r>
              <a:rPr lang="zh-CN" altLang="en-US" dirty="0"/>
              <a:t>，也就是说不需要给每个任务再单独分配段描述符。内核段描述符和用户段描述符虽然起始线性地址和长度都一样，但</a:t>
            </a:r>
            <a:r>
              <a:rPr lang="en-US" altLang="zh-CN" dirty="0"/>
              <a:t>DPL(</a:t>
            </a:r>
            <a:r>
              <a:rPr lang="zh-CN" altLang="en-US" dirty="0"/>
              <a:t>描述符特权级</a:t>
            </a:r>
            <a:r>
              <a:rPr lang="en-US" altLang="zh-CN" dirty="0"/>
              <a:t>)</a:t>
            </a:r>
            <a:r>
              <a:rPr lang="zh-CN" altLang="en-US" dirty="0"/>
              <a:t>是不一样的。</a:t>
            </a:r>
            <a:r>
              <a:rPr lang="en-US" altLang="zh-CN" dirty="0"/>
              <a:t>__KERNEL_CS </a:t>
            </a:r>
            <a:r>
              <a:rPr lang="zh-CN" altLang="en-US" dirty="0"/>
              <a:t>和</a:t>
            </a:r>
            <a:r>
              <a:rPr lang="en-US" altLang="zh-CN" dirty="0"/>
              <a:t>__KERNEL_DS </a:t>
            </a:r>
            <a:r>
              <a:rPr lang="zh-CN" altLang="en-US" dirty="0"/>
              <a:t>的</a:t>
            </a:r>
            <a:r>
              <a:rPr lang="en-US" altLang="zh-CN" dirty="0"/>
              <a:t>DPL</a:t>
            </a:r>
            <a:r>
              <a:rPr lang="zh-CN" altLang="en-US" dirty="0"/>
              <a:t>值为</a:t>
            </a:r>
            <a:r>
              <a:rPr lang="en-US" altLang="zh-CN" dirty="0"/>
              <a:t>0</a:t>
            </a:r>
            <a:r>
              <a:rPr lang="zh-CN" altLang="en-US" dirty="0"/>
              <a:t>（最高特权），</a:t>
            </a:r>
            <a:r>
              <a:rPr lang="en-US" altLang="zh-CN" dirty="0"/>
              <a:t>__USER_CS </a:t>
            </a:r>
            <a:r>
              <a:rPr lang="zh-CN" altLang="en-US" dirty="0"/>
              <a:t>和</a:t>
            </a:r>
            <a:r>
              <a:rPr lang="en-US" altLang="zh-CN" dirty="0"/>
              <a:t>__USER_DS</a:t>
            </a:r>
            <a:r>
              <a:rPr lang="zh-CN" altLang="en-US" dirty="0"/>
              <a:t>的</a:t>
            </a:r>
            <a:r>
              <a:rPr lang="en-US" altLang="zh-CN" dirty="0"/>
              <a:t>DPL</a:t>
            </a:r>
            <a:r>
              <a:rPr lang="zh-CN" altLang="en-US" dirty="0"/>
              <a:t>值为</a:t>
            </a:r>
            <a:r>
              <a:rPr lang="en-US" altLang="zh-CN" dirty="0"/>
              <a:t>3</a:t>
            </a:r>
            <a:r>
              <a:rPr lang="zh-CN" altLang="en-US" dirty="0"/>
              <a:t>。</a:t>
            </a:r>
            <a:endParaRPr lang="en-US" altLang="zh-CN" dirty="0"/>
          </a:p>
          <a:p>
            <a:r>
              <a:rPr lang="zh-CN" altLang="en-US" dirty="0"/>
              <a:t>用</a:t>
            </a:r>
            <a:r>
              <a:rPr lang="en-US" altLang="zh-CN" dirty="0" err="1"/>
              <a:t>gdb</a:t>
            </a:r>
            <a:r>
              <a:rPr lang="zh-CN" altLang="en-US" dirty="0"/>
              <a:t>调试程序的时候，用</a:t>
            </a:r>
            <a:r>
              <a:rPr lang="en-US" altLang="zh-CN" dirty="0"/>
              <a:t>info </a:t>
            </a:r>
            <a:r>
              <a:rPr lang="en-US" altLang="zh-CN" dirty="0" err="1"/>
              <a:t>reg</a:t>
            </a:r>
            <a:r>
              <a:rPr lang="en-US" altLang="zh-CN" dirty="0"/>
              <a:t> </a:t>
            </a:r>
            <a:r>
              <a:rPr lang="zh-CN" altLang="en-US" dirty="0"/>
              <a:t>显示当前寄存器的值：</a:t>
            </a:r>
          </a:p>
          <a:p>
            <a:r>
              <a:rPr lang="en-US" altLang="zh-CN" dirty="0" err="1"/>
              <a:t>cs</a:t>
            </a:r>
            <a:r>
              <a:rPr lang="en-US" altLang="zh-CN" dirty="0"/>
              <a:t>             0x73     115</a:t>
            </a:r>
          </a:p>
          <a:p>
            <a:r>
              <a:rPr lang="en-US" altLang="zh-CN" dirty="0" err="1"/>
              <a:t>ss</a:t>
            </a:r>
            <a:r>
              <a:rPr lang="en-US" altLang="zh-CN" dirty="0"/>
              <a:t>             0x7b     123</a:t>
            </a:r>
          </a:p>
          <a:p>
            <a:r>
              <a:rPr lang="en-US" altLang="zh-CN" dirty="0" err="1"/>
              <a:t>ds</a:t>
            </a:r>
            <a:r>
              <a:rPr lang="en-US" altLang="zh-CN" dirty="0"/>
              <a:t>             0x7b     123</a:t>
            </a:r>
          </a:p>
          <a:p>
            <a:r>
              <a:rPr lang="en-US" altLang="zh-CN" dirty="0" err="1"/>
              <a:t>es</a:t>
            </a:r>
            <a:r>
              <a:rPr lang="en-US" altLang="zh-CN" dirty="0"/>
              <a:t>             0x7b     123</a:t>
            </a:r>
          </a:p>
          <a:p>
            <a:r>
              <a:rPr lang="zh-CN" altLang="en-US" dirty="0"/>
              <a:t>可以看到</a:t>
            </a:r>
            <a:r>
              <a:rPr lang="en-US" altLang="zh-CN" dirty="0" err="1"/>
              <a:t>ds</a:t>
            </a:r>
            <a:r>
              <a:rPr lang="zh-CN" altLang="en-US" dirty="0"/>
              <a:t>值为</a:t>
            </a:r>
            <a:r>
              <a:rPr lang="en-US" altLang="zh-CN" dirty="0"/>
              <a:t>0x7b, </a:t>
            </a:r>
            <a:r>
              <a:rPr lang="zh-CN" altLang="en-US" dirty="0"/>
              <a:t>转换成二进制为 </a:t>
            </a:r>
            <a:r>
              <a:rPr lang="en-US" altLang="zh-CN" dirty="0"/>
              <a:t>00000000 01111011</a:t>
            </a:r>
            <a:r>
              <a:rPr lang="zh-CN" altLang="en-US" dirty="0"/>
              <a:t>，</a:t>
            </a:r>
            <a:r>
              <a:rPr lang="en-US" altLang="zh-CN" dirty="0"/>
              <a:t>TI</a:t>
            </a:r>
            <a:r>
              <a:rPr lang="zh-CN" altLang="en-US" dirty="0"/>
              <a:t>字段值为</a:t>
            </a:r>
            <a:r>
              <a:rPr lang="en-US" altLang="zh-CN" dirty="0"/>
              <a:t>0,</a:t>
            </a:r>
            <a:r>
              <a:rPr lang="zh-CN" altLang="en-US" dirty="0"/>
              <a:t>表示使用</a:t>
            </a:r>
            <a:r>
              <a:rPr lang="en-US" altLang="zh-CN" dirty="0"/>
              <a:t>GDT</a:t>
            </a:r>
            <a:r>
              <a:rPr lang="zh-CN" altLang="en-US" dirty="0"/>
              <a:t>，</a:t>
            </a:r>
            <a:r>
              <a:rPr lang="en-US" altLang="zh-CN" dirty="0"/>
              <a:t>GDT</a:t>
            </a:r>
            <a:r>
              <a:rPr lang="zh-CN" altLang="en-US" dirty="0"/>
              <a:t>索引值为 </a:t>
            </a:r>
            <a:r>
              <a:rPr lang="en-US" altLang="zh-CN" dirty="0"/>
              <a:t>01111</a:t>
            </a:r>
            <a:r>
              <a:rPr lang="zh-CN" altLang="en-US" dirty="0"/>
              <a:t>，即十进制</a:t>
            </a:r>
            <a:r>
              <a:rPr lang="en-US" altLang="zh-CN" dirty="0"/>
              <a:t>15</a:t>
            </a:r>
            <a:r>
              <a:rPr lang="zh-CN" altLang="en-US" dirty="0"/>
              <a:t>，对应的就是</a:t>
            </a:r>
            <a:r>
              <a:rPr lang="en-US" altLang="zh-CN" dirty="0"/>
              <a:t>GDT</a:t>
            </a:r>
            <a:r>
              <a:rPr lang="zh-CN" altLang="en-US" dirty="0"/>
              <a:t>内的</a:t>
            </a:r>
            <a:r>
              <a:rPr lang="en-US" altLang="zh-CN" dirty="0"/>
              <a:t>__USER_DATA </a:t>
            </a:r>
            <a:r>
              <a:rPr lang="zh-CN" altLang="en-US" dirty="0"/>
              <a:t>用户数据段描述符。</a:t>
            </a:r>
          </a:p>
          <a:p>
            <a:r>
              <a:rPr lang="zh-CN" altLang="en-US" dirty="0"/>
              <a:t>从上面可以看到，</a:t>
            </a:r>
            <a:r>
              <a:rPr lang="en-US" altLang="zh-CN" dirty="0"/>
              <a:t>Linux</a:t>
            </a:r>
            <a:r>
              <a:rPr lang="zh-CN" altLang="en-US" dirty="0"/>
              <a:t>在</a:t>
            </a:r>
            <a:r>
              <a:rPr lang="en-US" altLang="zh-CN" dirty="0"/>
              <a:t>x86</a:t>
            </a:r>
            <a:r>
              <a:rPr lang="zh-CN" altLang="en-US" dirty="0"/>
              <a:t>的分段机制上运行，却通过一个巧妙的方式绕开了分段。</a:t>
            </a:r>
          </a:p>
          <a:p>
            <a:r>
              <a:rPr lang="en-US" altLang="zh-CN" dirty="0"/>
              <a:t>Linux</a:t>
            </a:r>
            <a:r>
              <a:rPr lang="zh-CN" altLang="en-US" dirty="0"/>
              <a:t>主要以分页的方式实现内存管理。</a:t>
            </a:r>
            <a:endParaRPr lang="en-US" altLang="zh-CN" dirty="0"/>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匿名页的反向映射</a:t>
            </a:r>
          </a:p>
        </p:txBody>
      </p:sp>
      <p:pic>
        <p:nvPicPr>
          <p:cNvPr id="6" name="图片 5"/>
          <p:cNvPicPr/>
          <p:nvPr/>
        </p:nvPicPr>
        <p:blipFill>
          <a:blip r:embed="rId2" cstate="print"/>
          <a:srcRect/>
          <a:stretch>
            <a:fillRect/>
          </a:stretch>
        </p:blipFill>
        <p:spPr bwMode="auto">
          <a:xfrm>
            <a:off x="611560" y="1412776"/>
            <a:ext cx="8064896" cy="5256584"/>
          </a:xfrm>
          <a:prstGeom prst="rect">
            <a:avLst/>
          </a:prstGeom>
          <a:noFill/>
          <a:ln w="9525">
            <a:noFill/>
            <a:miter lim="800000"/>
            <a:headEnd/>
            <a:tailEnd/>
          </a:ln>
        </p:spPr>
      </p:pic>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匿名页的反向映射</a:t>
            </a:r>
          </a:p>
        </p:txBody>
      </p:sp>
      <p:sp>
        <p:nvSpPr>
          <p:cNvPr id="5" name="TextBox 4"/>
          <p:cNvSpPr txBox="1"/>
          <p:nvPr/>
        </p:nvSpPr>
        <p:spPr>
          <a:xfrm>
            <a:off x="539552" y="1484784"/>
            <a:ext cx="8208912" cy="2031325"/>
          </a:xfrm>
          <a:prstGeom prst="rect">
            <a:avLst/>
          </a:prstGeom>
          <a:noFill/>
        </p:spPr>
        <p:txBody>
          <a:bodyPr wrap="square" rtlCol="0">
            <a:spAutoFit/>
          </a:bodyPr>
          <a:lstStyle/>
          <a:p>
            <a:r>
              <a:rPr lang="en-US" altLang="zh-CN" b="1" dirty="0"/>
              <a:t>lock</a:t>
            </a:r>
            <a:r>
              <a:rPr lang="en-US" altLang="zh-CN" dirty="0"/>
              <a:t> </a:t>
            </a:r>
            <a:r>
              <a:rPr lang="zh-CN" altLang="zh-CN" dirty="0"/>
              <a:t>字段是竞争条件下保护链表的自旋锁；</a:t>
            </a:r>
            <a:r>
              <a:rPr lang="en-US" altLang="zh-CN" b="1" dirty="0"/>
              <a:t>head </a:t>
            </a:r>
            <a:r>
              <a:rPr lang="zh-CN" altLang="zh-CN" dirty="0"/>
              <a:t>字段是线性区描述符双向循环链表的头部。然后，内核将</a:t>
            </a:r>
            <a:r>
              <a:rPr lang="zh-CN" altLang="zh-CN" b="1" dirty="0">
                <a:solidFill>
                  <a:srgbClr val="FF0000"/>
                </a:solidFill>
              </a:rPr>
              <a:t>匿名线性区的</a:t>
            </a:r>
            <a:r>
              <a:rPr lang="en-US" altLang="zh-CN" b="1" dirty="0" err="1">
                <a:solidFill>
                  <a:srgbClr val="FF0000"/>
                </a:solidFill>
              </a:rPr>
              <a:t>vm_area_struct</a:t>
            </a:r>
            <a:r>
              <a:rPr lang="en-US" altLang="zh-CN" b="1" dirty="0">
                <a:solidFill>
                  <a:srgbClr val="FF0000"/>
                </a:solidFill>
              </a:rPr>
              <a:t> </a:t>
            </a:r>
            <a:r>
              <a:rPr lang="zh-CN" altLang="zh-CN" b="1" dirty="0">
                <a:solidFill>
                  <a:srgbClr val="FF0000"/>
                </a:solidFill>
              </a:rPr>
              <a:t>描述符</a:t>
            </a:r>
            <a:r>
              <a:rPr lang="zh-CN" altLang="zh-CN" dirty="0"/>
              <a:t>插入</a:t>
            </a:r>
            <a:r>
              <a:rPr lang="en-US" altLang="zh-CN" b="1" dirty="0" err="1"/>
              <a:t>anon_vma</a:t>
            </a:r>
            <a:r>
              <a:rPr lang="en-US" altLang="zh-CN" b="1" dirty="0"/>
              <a:t> </a:t>
            </a:r>
            <a:r>
              <a:rPr lang="zh-CN" altLang="zh-CN" dirty="0"/>
              <a:t>链表。为实现这个目的，</a:t>
            </a:r>
            <a:r>
              <a:rPr lang="en-US" altLang="zh-CN" dirty="0" err="1"/>
              <a:t>vm_area_struct</a:t>
            </a:r>
            <a:r>
              <a:rPr lang="en-US" altLang="zh-CN" dirty="0"/>
              <a:t> </a:t>
            </a:r>
            <a:r>
              <a:rPr lang="zh-CN" altLang="zh-CN" dirty="0"/>
              <a:t>数据结构中包含有对应该链表的两个字段：</a:t>
            </a:r>
            <a:r>
              <a:rPr lang="en-US" altLang="zh-CN" b="1" dirty="0" err="1">
                <a:solidFill>
                  <a:srgbClr val="FF0000"/>
                </a:solidFill>
              </a:rPr>
              <a:t>anon_vma_node</a:t>
            </a:r>
            <a:r>
              <a:rPr lang="en-US" altLang="zh-CN" b="1" dirty="0">
                <a:solidFill>
                  <a:srgbClr val="FF0000"/>
                </a:solidFill>
              </a:rPr>
              <a:t> </a:t>
            </a:r>
            <a:r>
              <a:rPr lang="zh-CN" altLang="zh-CN" b="1" dirty="0"/>
              <a:t>和</a:t>
            </a:r>
            <a:r>
              <a:rPr lang="en-US" altLang="zh-CN" b="1" dirty="0" err="1">
                <a:solidFill>
                  <a:srgbClr val="FF0000"/>
                </a:solidFill>
              </a:rPr>
              <a:t>anon_vma</a:t>
            </a:r>
            <a:r>
              <a:rPr lang="zh-CN" altLang="zh-CN" dirty="0"/>
              <a:t>。</a:t>
            </a:r>
            <a:r>
              <a:rPr lang="en-US" altLang="zh-CN" b="1" dirty="0" err="1"/>
              <a:t>anon_vma_node</a:t>
            </a:r>
            <a:r>
              <a:rPr lang="en-US" altLang="zh-CN" b="1" dirty="0"/>
              <a:t> </a:t>
            </a:r>
            <a:r>
              <a:rPr lang="zh-CN" altLang="zh-CN" dirty="0"/>
              <a:t>字段存放指向链表中的前一个和后一个元素的指针，而</a:t>
            </a:r>
            <a:r>
              <a:rPr lang="en-US" altLang="zh-CN" dirty="0" err="1"/>
              <a:t>anon_vma</a:t>
            </a:r>
            <a:r>
              <a:rPr lang="en-US" altLang="zh-CN" dirty="0"/>
              <a:t> </a:t>
            </a:r>
            <a:r>
              <a:rPr lang="zh-CN" altLang="zh-CN" dirty="0"/>
              <a:t>字段指向</a:t>
            </a:r>
            <a:r>
              <a:rPr lang="en-US" altLang="zh-CN" dirty="0" err="1"/>
              <a:t>anon_vma</a:t>
            </a:r>
            <a:r>
              <a:rPr lang="en-US" altLang="zh-CN" dirty="0"/>
              <a:t> </a:t>
            </a:r>
            <a:r>
              <a:rPr lang="zh-CN" altLang="zh-CN" dirty="0"/>
              <a:t>数据结构。最后，按前面所述，内核将</a:t>
            </a:r>
            <a:r>
              <a:rPr lang="en-US" altLang="zh-CN" dirty="0" err="1"/>
              <a:t>anon_vma</a:t>
            </a:r>
            <a:r>
              <a:rPr lang="en-US" altLang="zh-CN" dirty="0"/>
              <a:t> </a:t>
            </a:r>
            <a:r>
              <a:rPr lang="zh-CN" altLang="zh-CN" dirty="0"/>
              <a:t>数据结构的地址存放在匿名页描述符的</a:t>
            </a:r>
            <a:r>
              <a:rPr lang="en-US" altLang="zh-CN" b="1" dirty="0">
                <a:solidFill>
                  <a:srgbClr val="FF0000"/>
                </a:solidFill>
              </a:rPr>
              <a:t>mapping </a:t>
            </a:r>
            <a:r>
              <a:rPr lang="zh-CN" altLang="zh-CN" dirty="0">
                <a:solidFill>
                  <a:srgbClr val="FF0000"/>
                </a:solidFill>
              </a:rPr>
              <a:t>字段</a:t>
            </a:r>
            <a:r>
              <a:rPr lang="zh-CN" altLang="zh-CN" dirty="0"/>
              <a:t>。如图所示</a:t>
            </a:r>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匿名页的反向映射</a:t>
            </a:r>
          </a:p>
        </p:txBody>
      </p:sp>
      <p:sp>
        <p:nvSpPr>
          <p:cNvPr id="5" name="TextBox 4"/>
          <p:cNvSpPr txBox="1"/>
          <p:nvPr/>
        </p:nvSpPr>
        <p:spPr>
          <a:xfrm>
            <a:off x="539552" y="1484784"/>
            <a:ext cx="8208912" cy="2862322"/>
          </a:xfrm>
          <a:prstGeom prst="rect">
            <a:avLst/>
          </a:prstGeom>
          <a:noFill/>
        </p:spPr>
        <p:txBody>
          <a:bodyPr wrap="square" rtlCol="0">
            <a:spAutoFit/>
          </a:bodyPr>
          <a:lstStyle/>
          <a:p>
            <a:r>
              <a:rPr lang="zh-CN" altLang="zh-CN" dirty="0"/>
              <a:t>当已被一个进程引用的页面插入另一个进程的页表项时（例如调用</a:t>
            </a:r>
            <a:r>
              <a:rPr lang="en-US" altLang="zh-CN" b="1" dirty="0"/>
              <a:t>fork()</a:t>
            </a:r>
            <a:r>
              <a:rPr lang="zh-CN" altLang="zh-CN" dirty="0"/>
              <a:t>系统调用时），内核只是将第二个进程的匿名线性区插入</a:t>
            </a:r>
            <a:r>
              <a:rPr lang="en-US" altLang="zh-CN" b="1" dirty="0" err="1"/>
              <a:t>anon_vma</a:t>
            </a:r>
            <a:r>
              <a:rPr lang="en-US" altLang="zh-CN" b="1" dirty="0"/>
              <a:t> </a:t>
            </a:r>
            <a:r>
              <a:rPr lang="zh-CN" altLang="zh-CN" dirty="0"/>
              <a:t>数据结构的双向循环链表，而第一个进程线性区的</a:t>
            </a:r>
            <a:r>
              <a:rPr lang="en-US" altLang="zh-CN" dirty="0" err="1"/>
              <a:t>anon_vma</a:t>
            </a:r>
            <a:r>
              <a:rPr lang="en-US" altLang="zh-CN" dirty="0"/>
              <a:t> </a:t>
            </a:r>
            <a:r>
              <a:rPr lang="zh-CN" altLang="zh-CN" dirty="0"/>
              <a:t>字段指向该</a:t>
            </a:r>
            <a:r>
              <a:rPr lang="en-US" altLang="zh-CN" dirty="0" err="1"/>
              <a:t>anon_vma</a:t>
            </a:r>
            <a:r>
              <a:rPr lang="en-US" altLang="zh-CN" dirty="0"/>
              <a:t> </a:t>
            </a:r>
            <a:r>
              <a:rPr lang="zh-CN" altLang="zh-CN" dirty="0"/>
              <a:t>数据结构。因此每个</a:t>
            </a:r>
            <a:r>
              <a:rPr lang="en-US" altLang="zh-CN" dirty="0" err="1"/>
              <a:t>anon_vma</a:t>
            </a:r>
            <a:r>
              <a:rPr lang="en-US" altLang="zh-CN" dirty="0"/>
              <a:t> </a:t>
            </a:r>
            <a:r>
              <a:rPr lang="zh-CN" altLang="zh-CN" dirty="0"/>
              <a:t>链表通常包含不同进程的线性区。</a:t>
            </a:r>
            <a:endParaRPr lang="en-US" altLang="zh-CN" dirty="0"/>
          </a:p>
          <a:p>
            <a:endParaRPr lang="zh-CN" altLang="zh-CN" dirty="0"/>
          </a:p>
          <a:p>
            <a:r>
              <a:rPr lang="zh-CN" altLang="zh-CN" dirty="0"/>
              <a:t>综上，</a:t>
            </a:r>
            <a:r>
              <a:rPr lang="zh-CN" altLang="zh-CN" dirty="0">
                <a:solidFill>
                  <a:srgbClr val="FF0000"/>
                </a:solidFill>
              </a:rPr>
              <a:t>借助</a:t>
            </a:r>
            <a:r>
              <a:rPr lang="en-US" altLang="zh-CN" dirty="0" err="1">
                <a:solidFill>
                  <a:srgbClr val="FF0000"/>
                </a:solidFill>
              </a:rPr>
              <a:t>anon_vma</a:t>
            </a:r>
            <a:r>
              <a:rPr lang="en-US" altLang="zh-CN" dirty="0">
                <a:solidFill>
                  <a:srgbClr val="FF0000"/>
                </a:solidFill>
              </a:rPr>
              <a:t> </a:t>
            </a:r>
            <a:r>
              <a:rPr lang="zh-CN" altLang="zh-CN" dirty="0">
                <a:solidFill>
                  <a:srgbClr val="FF0000"/>
                </a:solidFill>
              </a:rPr>
              <a:t>链表，内核可以快速定位引用同一匿名页框的所有页表项</a:t>
            </a:r>
            <a:r>
              <a:rPr lang="zh-CN" altLang="zh-CN" dirty="0"/>
              <a:t>。实际上，每个区域描述符在</a:t>
            </a:r>
            <a:r>
              <a:rPr lang="en-US" altLang="zh-CN" dirty="0" err="1"/>
              <a:t>vm_mm</a:t>
            </a:r>
            <a:r>
              <a:rPr lang="zh-CN" altLang="zh-CN" dirty="0"/>
              <a:t>字段中存放内存描述符地址，而该内存描述符又有一个</a:t>
            </a:r>
            <a:r>
              <a:rPr lang="en-US" altLang="zh-CN" dirty="0" err="1"/>
              <a:t>pgd</a:t>
            </a:r>
            <a:r>
              <a:rPr lang="en-US" altLang="zh-CN" dirty="0"/>
              <a:t> </a:t>
            </a:r>
            <a:r>
              <a:rPr lang="zh-CN" altLang="zh-CN" dirty="0"/>
              <a:t>字段，其中存有进程的页全局目录。这样，</a:t>
            </a:r>
            <a:r>
              <a:rPr lang="zh-CN" altLang="zh-CN" dirty="0">
                <a:solidFill>
                  <a:srgbClr val="FF0000"/>
                </a:solidFill>
              </a:rPr>
              <a:t>页表项</a:t>
            </a:r>
            <a:r>
              <a:rPr lang="zh-CN" altLang="zh-CN" dirty="0"/>
              <a:t>就可以从匿名页的起始线性地址得到，而该</a:t>
            </a:r>
            <a:r>
              <a:rPr lang="zh-CN" altLang="zh-CN" dirty="0">
                <a:solidFill>
                  <a:srgbClr val="FF0000"/>
                </a:solidFill>
              </a:rPr>
              <a:t>匿名页</a:t>
            </a:r>
            <a:r>
              <a:rPr lang="zh-CN" altLang="zh-CN" b="1" dirty="0">
                <a:solidFill>
                  <a:srgbClr val="FF0000"/>
                </a:solidFill>
              </a:rPr>
              <a:t>线性地址</a:t>
            </a:r>
            <a:r>
              <a:rPr lang="zh-CN" altLang="zh-CN" dirty="0"/>
              <a:t>可以由线性区描述符的</a:t>
            </a:r>
            <a:r>
              <a:rPr lang="en-US" altLang="zh-CN" dirty="0" err="1"/>
              <a:t>vm_start</a:t>
            </a:r>
            <a:r>
              <a:rPr lang="en-US" altLang="zh-CN" dirty="0"/>
              <a:t> </a:t>
            </a:r>
            <a:r>
              <a:rPr lang="zh-CN" altLang="zh-CN" dirty="0"/>
              <a:t>字段以及页描述符的</a:t>
            </a:r>
            <a:r>
              <a:rPr lang="en-US" altLang="zh-CN" b="1" dirty="0"/>
              <a:t>index</a:t>
            </a:r>
            <a:r>
              <a:rPr lang="zh-CN" altLang="zh-CN" dirty="0"/>
              <a:t>字段得到。</a:t>
            </a:r>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try_to_unmap_one</a:t>
            </a:r>
            <a:endParaRPr lang="zh-CN" altLang="en-US" dirty="0"/>
          </a:p>
        </p:txBody>
      </p:sp>
      <p:pic>
        <p:nvPicPr>
          <p:cNvPr id="108546" name="Picture 2" descr=" 函数 try_to_unmap_one() 实现的关键功能"/>
          <p:cNvPicPr>
            <a:picLocks noChangeAspect="1" noChangeArrowheads="1"/>
          </p:cNvPicPr>
          <p:nvPr/>
        </p:nvPicPr>
        <p:blipFill>
          <a:blip r:embed="rId2" cstate="print"/>
          <a:srcRect/>
          <a:stretch>
            <a:fillRect/>
          </a:stretch>
        </p:blipFill>
        <p:spPr bwMode="auto">
          <a:xfrm>
            <a:off x="2329780" y="1412776"/>
            <a:ext cx="4762500" cy="5445224"/>
          </a:xfrm>
          <a:prstGeom prst="rect">
            <a:avLst/>
          </a:prstGeom>
          <a:noFill/>
        </p:spPr>
      </p:pic>
      <p:sp>
        <p:nvSpPr>
          <p:cNvPr id="10854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优先搜索树</a:t>
            </a:r>
          </a:p>
        </p:txBody>
      </p:sp>
      <p:sp>
        <p:nvSpPr>
          <p:cNvPr id="4" name="TextBox 3"/>
          <p:cNvSpPr txBox="1"/>
          <p:nvPr/>
        </p:nvSpPr>
        <p:spPr>
          <a:xfrm>
            <a:off x="539552" y="1484784"/>
            <a:ext cx="8208912" cy="4801314"/>
          </a:xfrm>
          <a:prstGeom prst="rect">
            <a:avLst/>
          </a:prstGeom>
          <a:noFill/>
        </p:spPr>
        <p:txBody>
          <a:bodyPr wrap="square" rtlCol="0">
            <a:spAutoFit/>
          </a:bodyPr>
          <a:lstStyle/>
          <a:p>
            <a:r>
              <a:rPr lang="zh-CN" altLang="zh-CN" dirty="0"/>
              <a:t>映射页的面向对象反向映射所基于的思想要简单得多了：我们总是可以获得指向一个给定页框的页表项，方法就是访问相应映射页所在的线性区描述符。因此，反向映射的关键就是一个巧妙的数据结构，这个数据结构可以存放与给定页框有关的所有线性区描述符。</a:t>
            </a:r>
            <a:endParaRPr lang="en-US" altLang="zh-CN" dirty="0"/>
          </a:p>
          <a:p>
            <a:endParaRPr lang="en-US" altLang="zh-CN" dirty="0"/>
          </a:p>
          <a:p>
            <a:r>
              <a:rPr lang="zh-CN" altLang="en-US" dirty="0"/>
              <a:t>匿</a:t>
            </a:r>
            <a:r>
              <a:rPr lang="zh-CN" altLang="zh-CN" dirty="0"/>
              <a:t>名线性区描述符存放在双向循环链表中。获得引用给定页框的所有页表项，就是对该链表中的元素进行线性扫描。共享匿名页框的数量不是很大，因此这个方法工作得很好。</a:t>
            </a:r>
            <a:endParaRPr lang="en-US" altLang="zh-CN" dirty="0"/>
          </a:p>
          <a:p>
            <a:endParaRPr lang="en-US" altLang="zh-CN" dirty="0"/>
          </a:p>
          <a:p>
            <a:r>
              <a:rPr lang="zh-CN" altLang="zh-CN" dirty="0"/>
              <a:t>与匿名页相反，映射页经常是共享的，这是因为不同的进程常会共享同一个程序代码。例如，几乎所有进程都会共享包含标准</a:t>
            </a:r>
            <a:r>
              <a:rPr lang="en-US" altLang="zh-CN" dirty="0"/>
              <a:t>C </a:t>
            </a:r>
            <a:r>
              <a:rPr lang="zh-CN" altLang="zh-CN" dirty="0"/>
              <a:t>库代码的页面。因此，</a:t>
            </a:r>
            <a:r>
              <a:rPr lang="en-US" altLang="zh-CN" dirty="0"/>
              <a:t>Linux 2.6 </a:t>
            </a:r>
            <a:r>
              <a:rPr lang="zh-CN" altLang="zh-CN" dirty="0"/>
              <a:t>依靠叫做“</a:t>
            </a:r>
            <a:r>
              <a:rPr lang="zh-CN" altLang="zh-CN" b="1" dirty="0">
                <a:solidFill>
                  <a:srgbClr val="FF0000"/>
                </a:solidFill>
              </a:rPr>
              <a:t>优先搜索树（</a:t>
            </a:r>
            <a:r>
              <a:rPr lang="en-US" altLang="zh-CN" b="1" dirty="0">
                <a:solidFill>
                  <a:srgbClr val="FF0000"/>
                </a:solidFill>
              </a:rPr>
              <a:t>priority search tree</a:t>
            </a:r>
            <a:r>
              <a:rPr lang="zh-CN" altLang="zh-CN" b="1" dirty="0">
                <a:solidFill>
                  <a:srgbClr val="FF0000"/>
                </a:solidFill>
              </a:rPr>
              <a:t>）</a:t>
            </a:r>
            <a:r>
              <a:rPr lang="zh-CN" altLang="zh-CN" dirty="0"/>
              <a:t>”的结构来</a:t>
            </a:r>
            <a:r>
              <a:rPr lang="zh-CN" altLang="zh-CN" dirty="0">
                <a:solidFill>
                  <a:srgbClr val="FF0000"/>
                </a:solidFill>
              </a:rPr>
              <a:t>快速定位引用同一页框的所有线性区</a:t>
            </a:r>
            <a:r>
              <a:rPr lang="zh-CN" altLang="zh-CN" dirty="0"/>
              <a:t>。</a:t>
            </a:r>
            <a:endParaRPr lang="en-US" altLang="zh-CN" dirty="0"/>
          </a:p>
          <a:p>
            <a:endParaRPr lang="en-US" altLang="zh-CN" dirty="0"/>
          </a:p>
          <a:p>
            <a:r>
              <a:rPr lang="zh-CN" altLang="zh-CN" dirty="0">
                <a:solidFill>
                  <a:srgbClr val="FF0000"/>
                </a:solidFill>
              </a:rPr>
              <a:t>每个文件对应一个优先搜索树</a:t>
            </a:r>
            <a:r>
              <a:rPr lang="zh-CN" altLang="zh-CN" dirty="0"/>
              <a:t>。它存放在</a:t>
            </a:r>
            <a:r>
              <a:rPr lang="en-US" altLang="zh-CN" b="1" dirty="0" err="1"/>
              <a:t>address_space</a:t>
            </a:r>
            <a:r>
              <a:rPr lang="en-US" altLang="zh-CN" dirty="0"/>
              <a:t> </a:t>
            </a:r>
            <a:r>
              <a:rPr lang="zh-CN" altLang="zh-CN" dirty="0"/>
              <a:t>对象的</a:t>
            </a:r>
            <a:r>
              <a:rPr lang="en-US" altLang="zh-CN" b="1" dirty="0" err="1">
                <a:solidFill>
                  <a:srgbClr val="FF0000"/>
                </a:solidFill>
              </a:rPr>
              <a:t>i_mmap</a:t>
            </a:r>
            <a:r>
              <a:rPr lang="en-US" altLang="zh-CN" b="1" dirty="0">
                <a:solidFill>
                  <a:srgbClr val="FF0000"/>
                </a:solidFill>
              </a:rPr>
              <a:t> </a:t>
            </a:r>
            <a:r>
              <a:rPr lang="zh-CN" altLang="zh-CN" b="1" dirty="0">
                <a:solidFill>
                  <a:srgbClr val="FF0000"/>
                </a:solidFill>
              </a:rPr>
              <a:t>字段</a:t>
            </a:r>
            <a:r>
              <a:rPr lang="zh-CN" altLang="zh-CN" dirty="0"/>
              <a:t>中，该</a:t>
            </a:r>
            <a:r>
              <a:rPr lang="en-US" altLang="zh-CN" dirty="0" err="1"/>
              <a:t>address_space</a:t>
            </a:r>
            <a:r>
              <a:rPr lang="en-US" altLang="zh-CN" dirty="0"/>
              <a:t> </a:t>
            </a:r>
            <a:r>
              <a:rPr lang="zh-CN" altLang="zh-CN" dirty="0"/>
              <a:t>对象包含在文件的索引节点对象中。因为映射</a:t>
            </a:r>
            <a:r>
              <a:rPr lang="zh-CN" altLang="zh-CN" dirty="0">
                <a:solidFill>
                  <a:srgbClr val="FF0000"/>
                </a:solidFill>
              </a:rPr>
              <a:t>页描述符的</a:t>
            </a:r>
            <a:r>
              <a:rPr lang="en-US" altLang="zh-CN" b="1" dirty="0">
                <a:solidFill>
                  <a:srgbClr val="FF0000"/>
                </a:solidFill>
              </a:rPr>
              <a:t>mapping</a:t>
            </a:r>
            <a:r>
              <a:rPr lang="en-US" altLang="zh-CN" dirty="0">
                <a:solidFill>
                  <a:srgbClr val="FF0000"/>
                </a:solidFill>
              </a:rPr>
              <a:t> </a:t>
            </a:r>
            <a:r>
              <a:rPr lang="zh-CN" altLang="zh-CN" dirty="0">
                <a:solidFill>
                  <a:srgbClr val="FF0000"/>
                </a:solidFill>
              </a:rPr>
              <a:t>字段</a:t>
            </a:r>
            <a:r>
              <a:rPr lang="zh-CN" altLang="zh-CN" dirty="0"/>
              <a:t>指向</a:t>
            </a:r>
            <a:r>
              <a:rPr lang="en-US" altLang="zh-CN" dirty="0" err="1"/>
              <a:t>address_space</a:t>
            </a:r>
            <a:r>
              <a:rPr lang="en-US" altLang="zh-CN" dirty="0"/>
              <a:t> </a:t>
            </a:r>
            <a:r>
              <a:rPr lang="zh-CN" altLang="zh-CN" dirty="0"/>
              <a:t>对象，所以总是能够快速检索搜索树的根：</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优先搜索树</a:t>
            </a:r>
          </a:p>
        </p:txBody>
      </p:sp>
      <p:sp>
        <p:nvSpPr>
          <p:cNvPr id="4" name="TextBox 3"/>
          <p:cNvSpPr txBox="1"/>
          <p:nvPr/>
        </p:nvSpPr>
        <p:spPr>
          <a:xfrm>
            <a:off x="611560" y="3501008"/>
            <a:ext cx="8208912" cy="1754326"/>
          </a:xfrm>
          <a:prstGeom prst="rect">
            <a:avLst/>
          </a:prstGeom>
          <a:noFill/>
        </p:spPr>
        <p:txBody>
          <a:bodyPr wrap="square" rtlCol="0">
            <a:spAutoFit/>
          </a:bodyPr>
          <a:lstStyle/>
          <a:p>
            <a:r>
              <a:rPr lang="en-US" altLang="zh-CN" dirty="0"/>
              <a:t>PST</a:t>
            </a:r>
            <a:r>
              <a:rPr lang="zh-CN" altLang="zh-CN" dirty="0"/>
              <a:t>树是一个堆和对称搜索树的混合体</a:t>
            </a:r>
            <a:r>
              <a:rPr lang="en-US" altLang="zh-CN" dirty="0"/>
              <a:t>, PST </a:t>
            </a:r>
            <a:r>
              <a:rPr lang="zh-CN" altLang="zh-CN" dirty="0"/>
              <a:t>中的每一个区间相当于一个树的节点，它由</a:t>
            </a:r>
            <a:r>
              <a:rPr lang="zh-CN" altLang="zh-CN" b="1" dirty="0">
                <a:solidFill>
                  <a:srgbClr val="FF0000"/>
                </a:solidFill>
              </a:rPr>
              <a:t>基索引（</a:t>
            </a:r>
            <a:r>
              <a:rPr lang="en-US" altLang="zh-CN" b="1" dirty="0">
                <a:solidFill>
                  <a:srgbClr val="FF0000"/>
                </a:solidFill>
              </a:rPr>
              <a:t>radix index</a:t>
            </a:r>
            <a:r>
              <a:rPr lang="zh-CN" altLang="zh-CN" b="1" dirty="0">
                <a:solidFill>
                  <a:srgbClr val="FF0000"/>
                </a:solidFill>
              </a:rPr>
              <a:t>）</a:t>
            </a:r>
            <a:r>
              <a:rPr lang="zh-CN" altLang="zh-CN" dirty="0"/>
              <a:t>和</a:t>
            </a:r>
            <a:r>
              <a:rPr lang="zh-CN" altLang="zh-CN" b="1" dirty="0">
                <a:solidFill>
                  <a:srgbClr val="FF0000"/>
                </a:solidFill>
              </a:rPr>
              <a:t>堆索引（</a:t>
            </a:r>
            <a:r>
              <a:rPr lang="en-US" altLang="zh-CN" b="1" dirty="0">
                <a:solidFill>
                  <a:srgbClr val="FF0000"/>
                </a:solidFill>
              </a:rPr>
              <a:t>heap index)</a:t>
            </a:r>
            <a:r>
              <a:rPr lang="zh-CN" altLang="zh-CN" dirty="0"/>
              <a:t>两个索引来标识。基索引表示区间的起始点而堆索引表示终点</a:t>
            </a:r>
            <a:r>
              <a:rPr lang="zh-CN" altLang="en-US" dirty="0"/>
              <a:t>。</a:t>
            </a:r>
            <a:endParaRPr lang="en-US" altLang="zh-CN" dirty="0"/>
          </a:p>
          <a:p>
            <a:endParaRPr lang="en-US" altLang="zh-CN" dirty="0"/>
          </a:p>
          <a:p>
            <a:r>
              <a:rPr lang="zh-CN" altLang="zh-CN" dirty="0"/>
              <a:t>每个线性区可以被看成是文件页的在物理内存中一个区间，并由在文件中的起始位置（基索引）和终点位置（堆索引）所确定。</a:t>
            </a:r>
            <a:endParaRPr lang="en-US" altLang="zh-CN" dirty="0"/>
          </a:p>
        </p:txBody>
      </p:sp>
      <p:sp>
        <p:nvSpPr>
          <p:cNvPr id="82946" name="Text Box 2"/>
          <p:cNvSpPr txBox="1">
            <a:spLocks noChangeArrowheads="1"/>
          </p:cNvSpPr>
          <p:nvPr/>
        </p:nvSpPr>
        <p:spPr bwMode="auto">
          <a:xfrm>
            <a:off x="611560" y="1484784"/>
            <a:ext cx="8208912" cy="1872208"/>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address_space</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inode</a:t>
            </a:r>
            <a:r>
              <a:rPr lang="en-US" altLang="zh-CN" sz="1600" dirty="0">
                <a:latin typeface="Calibri" pitchFamily="34"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*host;		/* owner: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inode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block_device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radix_tree_root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page_tree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radix tree of all pages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rwlock_t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tree_lock</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and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rwlock</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protecting it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i_mmap_writable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count VM_SHARED mappings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struct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prio_tree_root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i_mmap</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tree of private and shared mappings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__attribute__((aligned(</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sizeof</a:t>
            </a:r>
            <a:r>
              <a:rPr kumimoji="0" lang="en-US" altLang="zh-CN" sz="1600" b="0" i="0" u="none" strike="noStrike" cap="none" normalizeH="0" baseline="0" dirty="0">
                <a:ln>
                  <a:noFill/>
                </a:ln>
                <a:solidFill>
                  <a:schemeClr val="tx1"/>
                </a:solidFill>
                <a:effectLst/>
                <a:latin typeface="Calibri" pitchFamily="34" charset="0"/>
                <a:ea typeface="宋体" pitchFamily="2" charset="-122"/>
              </a:rPr>
              <a:t>(long))));</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8294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优先搜索树</a:t>
            </a:r>
          </a:p>
        </p:txBody>
      </p:sp>
      <p:sp>
        <p:nvSpPr>
          <p:cNvPr id="4" name="Text Box 2"/>
          <p:cNvSpPr txBox="1">
            <a:spLocks noChangeArrowheads="1"/>
          </p:cNvSpPr>
          <p:nvPr/>
        </p:nvSpPr>
        <p:spPr bwMode="auto">
          <a:xfrm>
            <a:off x="611560" y="1484784"/>
            <a:ext cx="8208912" cy="3024336"/>
          </a:xfrm>
          <a:prstGeom prst="rect">
            <a:avLst/>
          </a:prstGeom>
          <a:solidFill>
            <a:schemeClr val="tx2">
              <a:lumMod val="10000"/>
              <a:lumOff val="9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1600" dirty="0"/>
              <a:t>&lt;</a:t>
            </a:r>
            <a:r>
              <a:rPr lang="en-US" altLang="zh-CN" sz="1600" dirty="0" err="1"/>
              <a:t>fs.h</a:t>
            </a:r>
            <a:r>
              <a:rPr lang="en-US" altLang="zh-CN" sz="1600" dirty="0"/>
              <a:t>&gt;</a:t>
            </a:r>
          </a:p>
          <a:p>
            <a:r>
              <a:rPr lang="en-US" altLang="zh-CN" sz="1600" dirty="0" err="1"/>
              <a:t>struct</a:t>
            </a:r>
            <a:r>
              <a:rPr lang="en-US" altLang="zh-CN" sz="1600" dirty="0"/>
              <a:t> file {</a:t>
            </a:r>
          </a:p>
          <a:p>
            <a:pPr lvl="1"/>
            <a:r>
              <a:rPr lang="en-US" altLang="zh-CN" sz="1600" dirty="0"/>
              <a:t>...</a:t>
            </a:r>
          </a:p>
          <a:p>
            <a:pPr lvl="1"/>
            <a:r>
              <a:rPr lang="en-US" altLang="zh-CN" sz="1600" dirty="0" err="1"/>
              <a:t>struct</a:t>
            </a:r>
            <a:r>
              <a:rPr lang="en-US" altLang="zh-CN" sz="1600" dirty="0"/>
              <a:t> </a:t>
            </a:r>
            <a:r>
              <a:rPr lang="en-US" altLang="zh-CN" sz="1600" dirty="0" err="1"/>
              <a:t>address_space</a:t>
            </a:r>
            <a:r>
              <a:rPr lang="en-US" altLang="zh-CN" sz="1600" dirty="0"/>
              <a:t> *</a:t>
            </a:r>
            <a:r>
              <a:rPr lang="en-US" altLang="zh-CN" sz="1600" dirty="0" err="1"/>
              <a:t>f_mapping</a:t>
            </a:r>
            <a:r>
              <a:rPr lang="en-US" altLang="zh-CN" sz="1600" dirty="0"/>
              <a:t>;</a:t>
            </a:r>
          </a:p>
          <a:p>
            <a:pPr lvl="1"/>
            <a:r>
              <a:rPr lang="en-US" altLang="zh-CN" sz="1600" dirty="0"/>
              <a:t>...</a:t>
            </a:r>
          </a:p>
          <a:p>
            <a:r>
              <a:rPr lang="en-US" altLang="zh-CN" sz="1600" dirty="0"/>
              <a:t>}</a:t>
            </a:r>
          </a:p>
          <a:p>
            <a:r>
              <a:rPr lang="en-US" altLang="zh-CN" sz="1600" dirty="0"/>
              <a:t>&lt;</a:t>
            </a:r>
            <a:r>
              <a:rPr lang="en-US" altLang="zh-CN" sz="1600" dirty="0" err="1"/>
              <a:t>fs.h</a:t>
            </a:r>
            <a:r>
              <a:rPr lang="en-US" altLang="zh-CN" sz="1600" dirty="0"/>
              <a:t>&gt;</a:t>
            </a:r>
          </a:p>
          <a:p>
            <a:r>
              <a:rPr lang="en-US" altLang="zh-CN" sz="1600" dirty="0" err="1"/>
              <a:t>struct</a:t>
            </a:r>
            <a:r>
              <a:rPr lang="en-US" altLang="zh-CN" sz="1600" dirty="0"/>
              <a:t> </a:t>
            </a:r>
            <a:r>
              <a:rPr lang="en-US" altLang="zh-CN" sz="1600" dirty="0" err="1"/>
              <a:t>inode</a:t>
            </a:r>
            <a:r>
              <a:rPr lang="en-US" altLang="zh-CN" sz="1600" dirty="0"/>
              <a:t> {</a:t>
            </a:r>
          </a:p>
          <a:p>
            <a:pPr lvl="1"/>
            <a:r>
              <a:rPr lang="en-US" altLang="zh-CN" sz="1600" dirty="0"/>
              <a:t>...</a:t>
            </a:r>
          </a:p>
          <a:p>
            <a:pPr lvl="1"/>
            <a:r>
              <a:rPr lang="en-US" altLang="zh-CN" sz="1600" dirty="0" err="1"/>
              <a:t>struct</a:t>
            </a:r>
            <a:r>
              <a:rPr lang="en-US" altLang="zh-CN" sz="1600" dirty="0"/>
              <a:t> </a:t>
            </a:r>
            <a:r>
              <a:rPr lang="en-US" altLang="zh-CN" sz="1600" dirty="0" err="1"/>
              <a:t>address_space</a:t>
            </a:r>
            <a:r>
              <a:rPr lang="en-US" altLang="zh-CN" sz="1600" dirty="0"/>
              <a:t> *</a:t>
            </a:r>
            <a:r>
              <a:rPr lang="en-US" altLang="zh-CN" sz="1600" dirty="0" err="1"/>
              <a:t>i_mapping</a:t>
            </a:r>
            <a:r>
              <a:rPr lang="en-US" altLang="zh-CN" sz="1600" dirty="0"/>
              <a:t>;</a:t>
            </a:r>
          </a:p>
          <a:p>
            <a:pPr lvl="1"/>
            <a:r>
              <a:rPr lang="en-US" altLang="zh-CN" sz="1600" dirty="0"/>
              <a:t>...</a:t>
            </a:r>
          </a:p>
          <a:p>
            <a:r>
              <a:rPr lang="en-US" altLang="zh-CN" sz="1600" dirty="0"/>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优先搜索树</a:t>
            </a:r>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0" y="1412776"/>
            <a:ext cx="9144000" cy="5445224"/>
          </a:xfrm>
          <a:prstGeom prst="rect">
            <a:avLst/>
          </a:prstGeom>
          <a:noFill/>
          <a:ln w="9525">
            <a:noFill/>
            <a:miter lim="800000"/>
            <a:headEnd/>
            <a:tailEnd/>
          </a:ln>
        </p:spPr>
      </p:pic>
      <p:sp>
        <p:nvSpPr>
          <p:cNvPr id="307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优先搜索树</a:t>
            </a:r>
          </a:p>
        </p:txBody>
      </p:sp>
      <p:pic>
        <p:nvPicPr>
          <p:cNvPr id="5" name="图片 4"/>
          <p:cNvPicPr/>
          <p:nvPr/>
        </p:nvPicPr>
        <p:blipFill>
          <a:blip r:embed="rId2" cstate="print"/>
          <a:srcRect/>
          <a:stretch>
            <a:fillRect/>
          </a:stretch>
        </p:blipFill>
        <p:spPr bwMode="auto">
          <a:xfrm>
            <a:off x="467544" y="1412776"/>
            <a:ext cx="8208912" cy="3096344"/>
          </a:xfrm>
          <a:prstGeom prst="rect">
            <a:avLst/>
          </a:prstGeom>
          <a:noFill/>
          <a:ln w="9525">
            <a:noFill/>
            <a:miter lim="800000"/>
            <a:headEnd/>
            <a:tailEnd/>
          </a:ln>
        </p:spPr>
      </p:pic>
      <p:sp>
        <p:nvSpPr>
          <p:cNvPr id="6" name="TextBox 5"/>
          <p:cNvSpPr txBox="1"/>
          <p:nvPr/>
        </p:nvSpPr>
        <p:spPr>
          <a:xfrm>
            <a:off x="467544" y="4581128"/>
            <a:ext cx="8208912" cy="646331"/>
          </a:xfrm>
          <a:prstGeom prst="rect">
            <a:avLst/>
          </a:prstGeom>
          <a:noFill/>
        </p:spPr>
        <p:txBody>
          <a:bodyPr wrap="square" rtlCol="0">
            <a:spAutoFit/>
          </a:bodyPr>
          <a:lstStyle/>
          <a:p>
            <a:r>
              <a:rPr lang="zh-CN" altLang="zh-CN" dirty="0"/>
              <a:t>子节点的堆索引都不大于相应父节点的堆索引。任意一个节点的左子节点基索引也都不大于右子节点基索引，如果基索引相等，则按照大小索引排序。</a:t>
            </a:r>
            <a:endParaRPr lang="en-US" altLang="zh-CN" dirty="0"/>
          </a:p>
        </p:txBody>
      </p:sp>
      <p:sp>
        <p:nvSpPr>
          <p:cNvPr id="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PFRA</a:t>
            </a:r>
            <a:r>
              <a:rPr lang="zh-CN" altLang="en-US" dirty="0"/>
              <a:t>实现</a:t>
            </a:r>
          </a:p>
        </p:txBody>
      </p:sp>
      <p:sp>
        <p:nvSpPr>
          <p:cNvPr id="4" name="TextBox 3"/>
          <p:cNvSpPr txBox="1"/>
          <p:nvPr/>
        </p:nvSpPr>
        <p:spPr>
          <a:xfrm>
            <a:off x="539552" y="1484784"/>
            <a:ext cx="8208912" cy="2862322"/>
          </a:xfrm>
          <a:prstGeom prst="rect">
            <a:avLst/>
          </a:prstGeom>
          <a:noFill/>
        </p:spPr>
        <p:txBody>
          <a:bodyPr wrap="square" rtlCol="0">
            <a:spAutoFit/>
          </a:bodyPr>
          <a:lstStyle/>
          <a:p>
            <a:r>
              <a:rPr lang="zh-CN" altLang="zh-CN" dirty="0"/>
              <a:t>页框回收算法必须处理多种属于</a:t>
            </a:r>
            <a:r>
              <a:rPr lang="zh-CN" altLang="zh-CN" dirty="0">
                <a:solidFill>
                  <a:srgbClr val="FF0000"/>
                </a:solidFill>
              </a:rPr>
              <a:t>用户态进程、磁盘高速缓存和内存高速缓存的页</a:t>
            </a:r>
            <a:r>
              <a:rPr lang="zh-CN" altLang="zh-CN" dirty="0"/>
              <a:t>，而且必须遵照几条试探法准则。因此，</a:t>
            </a:r>
            <a:r>
              <a:rPr lang="en-US" altLang="zh-CN" dirty="0"/>
              <a:t>PFRA </a:t>
            </a:r>
            <a:r>
              <a:rPr lang="zh-CN" altLang="zh-CN" dirty="0"/>
              <a:t>有很多函数也就不奇怪了。在</a:t>
            </a:r>
            <a:r>
              <a:rPr lang="en-US" altLang="zh-CN" dirty="0"/>
              <a:t>ULK-3 </a:t>
            </a:r>
            <a:r>
              <a:rPr lang="zh-CN" altLang="zh-CN" dirty="0"/>
              <a:t>中的一个图列出了</a:t>
            </a:r>
            <a:r>
              <a:rPr lang="en-US" altLang="zh-CN" dirty="0"/>
              <a:t>PFRA </a:t>
            </a:r>
            <a:r>
              <a:rPr lang="zh-CN" altLang="zh-CN" dirty="0"/>
              <a:t>的主要函数，箭头表示函数调用。例如，</a:t>
            </a:r>
            <a:r>
              <a:rPr lang="en-US" altLang="zh-CN" b="1" dirty="0" err="1">
                <a:solidFill>
                  <a:srgbClr val="FF0000"/>
                </a:solidFill>
              </a:rPr>
              <a:t>try_to_free_pages</a:t>
            </a:r>
            <a:r>
              <a:rPr lang="en-US" altLang="zh-CN" b="1" dirty="0">
                <a:solidFill>
                  <a:srgbClr val="FF0000"/>
                </a:solidFill>
              </a:rPr>
              <a:t>()</a:t>
            </a:r>
            <a:r>
              <a:rPr lang="zh-CN" altLang="zh-CN" dirty="0">
                <a:solidFill>
                  <a:srgbClr val="FF0000"/>
                </a:solidFill>
              </a:rPr>
              <a:t>函数调</a:t>
            </a:r>
            <a:r>
              <a:rPr lang="en-US" altLang="zh-CN" b="1" dirty="0" err="1">
                <a:solidFill>
                  <a:srgbClr val="FF0000"/>
                </a:solidFill>
              </a:rPr>
              <a:t>shrink_zones</a:t>
            </a:r>
            <a:r>
              <a:rPr lang="en-US" altLang="zh-CN" b="1" dirty="0">
                <a:solidFill>
                  <a:srgbClr val="FF0000"/>
                </a:solidFill>
              </a:rPr>
              <a:t> ()</a:t>
            </a:r>
            <a:r>
              <a:rPr lang="zh-CN" altLang="zh-CN" dirty="0">
                <a:solidFill>
                  <a:srgbClr val="FF0000"/>
                </a:solidFill>
              </a:rPr>
              <a:t>、</a:t>
            </a:r>
            <a:r>
              <a:rPr lang="en-US" altLang="zh-CN" b="1" dirty="0" err="1">
                <a:solidFill>
                  <a:srgbClr val="FF0000"/>
                </a:solidFill>
              </a:rPr>
              <a:t>shrink_slab</a:t>
            </a:r>
            <a:r>
              <a:rPr lang="en-US" altLang="zh-CN" b="1" dirty="0">
                <a:solidFill>
                  <a:srgbClr val="FF0000"/>
                </a:solidFill>
              </a:rPr>
              <a:t>()</a:t>
            </a:r>
            <a:r>
              <a:rPr lang="zh-CN" altLang="zh-CN" dirty="0">
                <a:solidFill>
                  <a:srgbClr val="FF0000"/>
                </a:solidFill>
              </a:rPr>
              <a:t>和</a:t>
            </a:r>
            <a:r>
              <a:rPr lang="en-US" altLang="zh-CN" b="1" dirty="0" err="1">
                <a:solidFill>
                  <a:srgbClr val="FF0000"/>
                </a:solidFill>
              </a:rPr>
              <a:t>out_of_memory</a:t>
            </a:r>
            <a:r>
              <a:rPr lang="en-US" altLang="zh-CN" b="1" dirty="0">
                <a:solidFill>
                  <a:srgbClr val="FF0000"/>
                </a:solidFill>
              </a:rPr>
              <a:t>()</a:t>
            </a:r>
            <a:r>
              <a:rPr lang="zh-CN" altLang="zh-CN" dirty="0"/>
              <a:t>三个函数：</a:t>
            </a:r>
            <a:endParaRPr lang="en-US" altLang="zh-CN" dirty="0"/>
          </a:p>
          <a:p>
            <a:r>
              <a:rPr lang="zh-CN" altLang="zh-CN" dirty="0"/>
              <a:t>我们看到</a:t>
            </a:r>
            <a:r>
              <a:rPr lang="en-US" altLang="zh-CN" dirty="0"/>
              <a:t>PFRA </a:t>
            </a:r>
            <a:r>
              <a:rPr lang="zh-CN" altLang="zh-CN" dirty="0"/>
              <a:t>有三个入口，对应着页框回收算法的执行有三种基本情形：</a:t>
            </a:r>
          </a:p>
          <a:p>
            <a:r>
              <a:rPr lang="zh-CN" altLang="zh-CN" b="1" dirty="0"/>
              <a:t>内存紧缺回收</a:t>
            </a:r>
            <a:r>
              <a:rPr lang="zh-CN" altLang="zh-CN" dirty="0"/>
              <a:t>：内核发现内存紧缺</a:t>
            </a:r>
          </a:p>
          <a:p>
            <a:r>
              <a:rPr lang="zh-CN" altLang="zh-CN" b="1" dirty="0"/>
              <a:t>睡眠回收</a:t>
            </a:r>
            <a:r>
              <a:rPr lang="zh-CN" altLang="zh-CN" dirty="0"/>
              <a:t>：在进人</a:t>
            </a:r>
            <a:r>
              <a:rPr lang="en-US" altLang="zh-CN" dirty="0"/>
              <a:t>suspend-to-disk </a:t>
            </a:r>
            <a:r>
              <a:rPr lang="zh-CN" altLang="zh-CN" dirty="0"/>
              <a:t>状态时，内核必须释放内存（我们不研究这种情形）</a:t>
            </a:r>
          </a:p>
          <a:p>
            <a:r>
              <a:rPr lang="zh-CN" altLang="zh-CN" b="1" dirty="0"/>
              <a:t>周期回收</a:t>
            </a:r>
            <a:r>
              <a:rPr lang="zh-CN" altLang="zh-CN" dirty="0"/>
              <a:t>：必要时，周期性激活内核线程执行内存回收算法</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逻辑地址转线性地址.gif"/>
          <p:cNvPicPr>
            <a:picLocks noGrp="1" noChangeAspect="1"/>
          </p:cNvPicPr>
          <p:nvPr>
            <p:ph idx="1"/>
          </p:nvPr>
        </p:nvPicPr>
        <p:blipFill>
          <a:blip r:embed="rId2" cstate="print"/>
          <a:stretch>
            <a:fillRect/>
          </a:stretch>
        </p:blipFill>
        <p:spPr>
          <a:xfrm>
            <a:off x="0" y="0"/>
            <a:ext cx="9144000" cy="6858000"/>
          </a:xfrm>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LRU</a:t>
            </a:r>
            <a:r>
              <a:rPr lang="zh-CN" altLang="en-US" dirty="0"/>
              <a:t>链表</a:t>
            </a:r>
          </a:p>
        </p:txBody>
      </p:sp>
      <p:sp>
        <p:nvSpPr>
          <p:cNvPr id="4" name="TextBox 3"/>
          <p:cNvSpPr txBox="1"/>
          <p:nvPr/>
        </p:nvSpPr>
        <p:spPr>
          <a:xfrm>
            <a:off x="611560" y="1484784"/>
            <a:ext cx="8208912" cy="2308324"/>
          </a:xfrm>
          <a:prstGeom prst="rect">
            <a:avLst/>
          </a:prstGeom>
          <a:noFill/>
        </p:spPr>
        <p:txBody>
          <a:bodyPr wrap="square" rtlCol="0">
            <a:spAutoFit/>
          </a:bodyPr>
          <a:lstStyle/>
          <a:p>
            <a:r>
              <a:rPr lang="en-US" altLang="zh-CN" dirty="0">
                <a:solidFill>
                  <a:srgbClr val="FF0000"/>
                </a:solidFill>
              </a:rPr>
              <a:t>LRU </a:t>
            </a:r>
            <a:r>
              <a:rPr lang="zh-CN" altLang="zh-CN" dirty="0">
                <a:solidFill>
                  <a:srgbClr val="FF0000"/>
                </a:solidFill>
              </a:rPr>
              <a:t>链表</a:t>
            </a:r>
            <a:r>
              <a:rPr lang="zh-CN" altLang="zh-CN" dirty="0"/>
              <a:t>是页面回收算法的核心数据结构，属于进程用户态地址空间或页高速缓存的所有页被分成两组：</a:t>
            </a:r>
            <a:r>
              <a:rPr lang="zh-CN" altLang="zh-CN" dirty="0">
                <a:solidFill>
                  <a:srgbClr val="FF0000"/>
                </a:solidFill>
              </a:rPr>
              <a:t>活动链表与非活动链表</a:t>
            </a:r>
            <a:r>
              <a:rPr lang="zh-CN" altLang="zh-CN" dirty="0"/>
              <a:t>。它们被统称为</a:t>
            </a:r>
            <a:r>
              <a:rPr lang="en-US" altLang="zh-CN" b="1" dirty="0">
                <a:solidFill>
                  <a:srgbClr val="FF0000"/>
                </a:solidFill>
              </a:rPr>
              <a:t>LRU </a:t>
            </a:r>
            <a:r>
              <a:rPr lang="zh-CN" altLang="zh-CN" b="1" dirty="0">
                <a:solidFill>
                  <a:srgbClr val="FF0000"/>
                </a:solidFill>
              </a:rPr>
              <a:t>链表</a:t>
            </a:r>
            <a:r>
              <a:rPr lang="zh-CN" altLang="zh-CN" dirty="0"/>
              <a:t>。前面一个链表用于存放最近被访问过的页；后面的则存放有一段时间没有被访问过的页。显然，页必须从非活动链表中“窃取”。</a:t>
            </a:r>
            <a:endParaRPr lang="en-US" altLang="zh-CN" dirty="0"/>
          </a:p>
          <a:p>
            <a:r>
              <a:rPr lang="zh-CN" altLang="zh-CN" dirty="0"/>
              <a:t>这两个双向链表的头分别存放在每个</a:t>
            </a:r>
            <a:r>
              <a:rPr lang="en-US" altLang="zh-CN" dirty="0"/>
              <a:t>zone </a:t>
            </a:r>
            <a:r>
              <a:rPr lang="zh-CN" altLang="zh-CN" dirty="0"/>
              <a:t>描述符的</a:t>
            </a:r>
            <a:r>
              <a:rPr lang="en-US" altLang="zh-CN" dirty="0"/>
              <a:t>active_1ist </a:t>
            </a:r>
            <a:r>
              <a:rPr lang="zh-CN" altLang="zh-CN" dirty="0"/>
              <a:t>和</a:t>
            </a:r>
            <a:r>
              <a:rPr lang="en-US" altLang="zh-CN" dirty="0" err="1"/>
              <a:t>inactive_list</a:t>
            </a:r>
            <a:r>
              <a:rPr lang="en-US" altLang="zh-CN" dirty="0"/>
              <a:t> </a:t>
            </a:r>
            <a:r>
              <a:rPr lang="zh-CN" altLang="zh-CN" dirty="0"/>
              <a:t>字段，而该描述符的</a:t>
            </a:r>
            <a:r>
              <a:rPr lang="en-US" altLang="zh-CN" dirty="0" err="1"/>
              <a:t>nr_active</a:t>
            </a:r>
            <a:r>
              <a:rPr lang="en-US" altLang="zh-CN" dirty="0"/>
              <a:t> </a:t>
            </a:r>
            <a:r>
              <a:rPr lang="zh-CN" altLang="zh-CN" dirty="0"/>
              <a:t>和</a:t>
            </a:r>
            <a:r>
              <a:rPr lang="en-US" altLang="zh-CN" dirty="0" err="1"/>
              <a:t>nr_inactive</a:t>
            </a:r>
            <a:r>
              <a:rPr lang="en-US" altLang="zh-CN" dirty="0"/>
              <a:t> </a:t>
            </a:r>
            <a:r>
              <a:rPr lang="zh-CN" altLang="zh-CN" dirty="0"/>
              <a:t>字段表示存放在两个链表中的页数。最后，</a:t>
            </a:r>
            <a:r>
              <a:rPr lang="en-US" altLang="zh-CN" dirty="0" err="1"/>
              <a:t>lru_lock</a:t>
            </a:r>
            <a:r>
              <a:rPr lang="en-US" altLang="zh-CN" dirty="0"/>
              <a:t> </a:t>
            </a:r>
            <a:r>
              <a:rPr lang="zh-CN" altLang="zh-CN" dirty="0"/>
              <a:t>字段是一个自旋锁，保护两个链表免受</a:t>
            </a:r>
            <a:r>
              <a:rPr lang="en-US" altLang="zh-CN" dirty="0"/>
              <a:t>SMP </a:t>
            </a:r>
            <a:r>
              <a:rPr lang="zh-CN" altLang="zh-CN" dirty="0"/>
              <a:t>系统上的并发访问：</a:t>
            </a:r>
          </a:p>
        </p:txBody>
      </p:sp>
      <p:sp>
        <p:nvSpPr>
          <p:cNvPr id="83970" name="Text Box 2"/>
          <p:cNvSpPr txBox="1">
            <a:spLocks noChangeArrowheads="1"/>
          </p:cNvSpPr>
          <p:nvPr/>
        </p:nvSpPr>
        <p:spPr bwMode="auto">
          <a:xfrm>
            <a:off x="683568" y="3833664"/>
            <a:ext cx="8064896" cy="3024336"/>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1" i="0" u="none" strike="noStrike" cap="none" normalizeH="0" baseline="0" dirty="0">
                <a:ln>
                  <a:noFill/>
                </a:ln>
                <a:solidFill>
                  <a:schemeClr val="tx1"/>
                </a:solidFill>
                <a:effectLst/>
                <a:latin typeface="Calibri" pitchFamily="34" charset="0"/>
                <a:ea typeface="宋体" pitchFamily="2" charset="-122"/>
              </a:rPr>
              <a:t>zone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 Fields commonly accessed by the page reclaim scanner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spinlock_t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lru_lock</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Times New Roman" pitchFamily="18"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struct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list_head</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active_list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struct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list_head</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0" i="0" u="none" strike="noStrike" cap="none" normalizeH="0" baseline="0" dirty="0" err="1">
                <a:ln>
                  <a:noFill/>
                </a:ln>
                <a:solidFill>
                  <a:srgbClr val="FF0000"/>
                </a:solidFill>
                <a:effectLst/>
                <a:latin typeface="Calibri" pitchFamily="34" charset="0"/>
                <a:ea typeface="宋体" pitchFamily="2" charset="-122"/>
              </a:rPr>
              <a:t>inactive_list</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unsigned long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nr_scan_active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long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nr_scan_inactive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long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pages_scanned</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 since last reclaim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long	flags;		   /* zone flags, see below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83971"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LRU</a:t>
            </a:r>
            <a:r>
              <a:rPr lang="zh-CN" altLang="en-US" dirty="0"/>
              <a:t>链表</a:t>
            </a:r>
          </a:p>
        </p:txBody>
      </p:sp>
      <p:sp>
        <p:nvSpPr>
          <p:cNvPr id="4" name="TextBox 3"/>
          <p:cNvSpPr txBox="1"/>
          <p:nvPr/>
        </p:nvSpPr>
        <p:spPr>
          <a:xfrm>
            <a:off x="611560" y="1484784"/>
            <a:ext cx="8208912" cy="5355312"/>
          </a:xfrm>
          <a:prstGeom prst="rect">
            <a:avLst/>
          </a:prstGeom>
          <a:noFill/>
        </p:spPr>
        <p:txBody>
          <a:bodyPr wrap="square" rtlCol="0">
            <a:spAutoFit/>
          </a:bodyPr>
          <a:lstStyle/>
          <a:p>
            <a:r>
              <a:rPr lang="zh-CN" altLang="zh-CN" dirty="0"/>
              <a:t>如果页属于</a:t>
            </a:r>
            <a:r>
              <a:rPr lang="en-US" altLang="zh-CN" dirty="0"/>
              <a:t>LRU </a:t>
            </a:r>
            <a:r>
              <a:rPr lang="zh-CN" altLang="zh-CN" dirty="0"/>
              <a:t>链表，则设置页描述符中</a:t>
            </a:r>
            <a:r>
              <a:rPr lang="en-US" altLang="zh-CN" dirty="0"/>
              <a:t>page </a:t>
            </a:r>
            <a:r>
              <a:rPr lang="zh-CN" altLang="zh-CN" dirty="0"/>
              <a:t>数据结构的</a:t>
            </a:r>
            <a:r>
              <a:rPr lang="en-US" altLang="zh-CN" b="1" dirty="0" err="1">
                <a:solidFill>
                  <a:srgbClr val="FF0000"/>
                </a:solidFill>
              </a:rPr>
              <a:t>PG_lru</a:t>
            </a:r>
            <a:r>
              <a:rPr lang="en-US" altLang="zh-CN" b="1" dirty="0">
                <a:solidFill>
                  <a:srgbClr val="FF0000"/>
                </a:solidFill>
              </a:rPr>
              <a:t> </a:t>
            </a:r>
            <a:r>
              <a:rPr lang="zh-CN" altLang="zh-CN" b="1" dirty="0">
                <a:solidFill>
                  <a:srgbClr val="FF0000"/>
                </a:solidFill>
              </a:rPr>
              <a:t>标志</a:t>
            </a:r>
            <a:r>
              <a:rPr lang="zh-CN" altLang="zh-CN" dirty="0"/>
              <a:t>。此外，如果页属于活动链表，则设置将</a:t>
            </a:r>
            <a:r>
              <a:rPr lang="en-US" altLang="zh-CN" dirty="0"/>
              <a:t>page </a:t>
            </a:r>
            <a:r>
              <a:rPr lang="zh-CN" altLang="zh-CN" dirty="0"/>
              <a:t>数据结构的</a:t>
            </a:r>
            <a:r>
              <a:rPr lang="en-US" altLang="zh-CN" dirty="0">
                <a:solidFill>
                  <a:srgbClr val="FF0000"/>
                </a:solidFill>
              </a:rPr>
              <a:t>flags </a:t>
            </a:r>
            <a:r>
              <a:rPr lang="zh-CN" altLang="zh-CN" dirty="0">
                <a:solidFill>
                  <a:srgbClr val="FF0000"/>
                </a:solidFill>
              </a:rPr>
              <a:t>的</a:t>
            </a:r>
            <a:r>
              <a:rPr lang="en-US" altLang="zh-CN" b="1" dirty="0" err="1">
                <a:solidFill>
                  <a:srgbClr val="FF0000"/>
                </a:solidFill>
              </a:rPr>
              <a:t>PG_active</a:t>
            </a:r>
            <a:r>
              <a:rPr lang="en-US" altLang="zh-CN" b="1" dirty="0">
                <a:solidFill>
                  <a:srgbClr val="FF0000"/>
                </a:solidFill>
              </a:rPr>
              <a:t> </a:t>
            </a:r>
            <a:r>
              <a:rPr lang="zh-CN" altLang="zh-CN" b="1" dirty="0">
                <a:solidFill>
                  <a:srgbClr val="FF0000"/>
                </a:solidFill>
              </a:rPr>
              <a:t>置位</a:t>
            </a:r>
            <a:r>
              <a:rPr lang="zh-CN" altLang="zh-CN" dirty="0"/>
              <a:t>，而如果页属于非活动链表，则</a:t>
            </a:r>
            <a:r>
              <a:rPr lang="zh-CN" altLang="zh-CN" b="1" dirty="0"/>
              <a:t>清</a:t>
            </a:r>
            <a:r>
              <a:rPr lang="en-US" altLang="zh-CN" b="1" dirty="0" err="1"/>
              <a:t>PG_active</a:t>
            </a:r>
            <a:r>
              <a:rPr lang="en-US" altLang="zh-CN" b="1" dirty="0"/>
              <a:t> </a:t>
            </a:r>
            <a:r>
              <a:rPr lang="zh-CN" altLang="zh-CN" b="1" dirty="0"/>
              <a:t>标志</a:t>
            </a:r>
            <a:r>
              <a:rPr lang="zh-CN" altLang="zh-CN" dirty="0"/>
              <a:t>。页描述符的</a:t>
            </a:r>
            <a:r>
              <a:rPr lang="en-US" altLang="zh-CN" dirty="0" err="1"/>
              <a:t>lru</a:t>
            </a:r>
            <a:r>
              <a:rPr lang="en-US" altLang="zh-CN" dirty="0"/>
              <a:t> </a:t>
            </a:r>
            <a:r>
              <a:rPr lang="zh-CN" altLang="zh-CN" dirty="0"/>
              <a:t>字段存放指向</a:t>
            </a:r>
            <a:r>
              <a:rPr lang="en-US" altLang="zh-CN" dirty="0"/>
              <a:t>LRU </a:t>
            </a:r>
            <a:r>
              <a:rPr lang="zh-CN" altLang="zh-CN" dirty="0"/>
              <a:t>链表中下一个元素和前一个元素的指针。</a:t>
            </a:r>
            <a:endParaRPr lang="en-US" altLang="zh-CN" dirty="0"/>
          </a:p>
          <a:p>
            <a:endParaRPr lang="en-US" altLang="zh-CN" dirty="0"/>
          </a:p>
          <a:p>
            <a:r>
              <a:rPr lang="zh-CN" altLang="zh-CN" dirty="0"/>
              <a:t>另外有几个辅助函数处理</a:t>
            </a:r>
            <a:r>
              <a:rPr lang="en-US" altLang="zh-CN" dirty="0"/>
              <a:t>LRU </a:t>
            </a:r>
            <a:r>
              <a:rPr lang="zh-CN" altLang="zh-CN" dirty="0"/>
              <a:t>链表：</a:t>
            </a:r>
          </a:p>
          <a:p>
            <a:r>
              <a:rPr lang="en-US" altLang="zh-CN" dirty="0" err="1"/>
              <a:t>add_page_to_active_list</a:t>
            </a:r>
            <a:r>
              <a:rPr lang="en-US" altLang="zh-CN" dirty="0"/>
              <a:t>()</a:t>
            </a:r>
            <a:endParaRPr lang="zh-CN" altLang="zh-CN" dirty="0"/>
          </a:p>
          <a:p>
            <a:r>
              <a:rPr lang="zh-CN" altLang="zh-CN" dirty="0"/>
              <a:t>将页加入管理区的活动链表头部并递增管理区描述符的</a:t>
            </a:r>
            <a:r>
              <a:rPr lang="en-US" altLang="zh-CN" dirty="0" err="1"/>
              <a:t>nr_active</a:t>
            </a:r>
            <a:r>
              <a:rPr lang="en-US" altLang="zh-CN" dirty="0"/>
              <a:t> </a:t>
            </a:r>
            <a:r>
              <a:rPr lang="zh-CN" altLang="zh-CN" dirty="0"/>
              <a:t>字段。</a:t>
            </a:r>
          </a:p>
          <a:p>
            <a:r>
              <a:rPr lang="en-US" altLang="zh-CN" dirty="0" err="1"/>
              <a:t>del_page_from_active_list</a:t>
            </a:r>
            <a:r>
              <a:rPr lang="en-US" altLang="zh-CN" dirty="0"/>
              <a:t>()</a:t>
            </a:r>
            <a:endParaRPr lang="zh-CN" altLang="zh-CN" dirty="0"/>
          </a:p>
          <a:p>
            <a:r>
              <a:rPr lang="zh-CN" altLang="zh-CN" dirty="0"/>
              <a:t>从管理区的活动链表中删除页并递减管理区描述符的</a:t>
            </a:r>
            <a:r>
              <a:rPr lang="en-US" altLang="zh-CN" dirty="0" err="1"/>
              <a:t>nr_active</a:t>
            </a:r>
            <a:r>
              <a:rPr lang="en-US" altLang="zh-CN" dirty="0"/>
              <a:t> </a:t>
            </a:r>
            <a:r>
              <a:rPr lang="zh-CN" altLang="zh-CN" dirty="0"/>
              <a:t>字段。</a:t>
            </a:r>
          </a:p>
          <a:p>
            <a:r>
              <a:rPr lang="en-US" altLang="zh-CN" dirty="0" err="1"/>
              <a:t>lru_cache_add_active</a:t>
            </a:r>
            <a:r>
              <a:rPr lang="zh-CN" altLang="zh-CN" dirty="0"/>
              <a:t>（）</a:t>
            </a:r>
          </a:p>
          <a:p>
            <a:r>
              <a:rPr lang="zh-CN" altLang="zh-CN" dirty="0"/>
              <a:t>如果页不在</a:t>
            </a:r>
            <a:r>
              <a:rPr lang="en-US" altLang="zh-CN" dirty="0"/>
              <a:t>LRU </a:t>
            </a:r>
            <a:r>
              <a:rPr lang="zh-CN" altLang="zh-CN" dirty="0"/>
              <a:t>链表中，将</a:t>
            </a:r>
            <a:r>
              <a:rPr lang="en-US" altLang="zh-CN" dirty="0"/>
              <a:t>PG </a:t>
            </a:r>
            <a:r>
              <a:rPr lang="en-US" altLang="zh-CN" dirty="0" err="1"/>
              <a:t>lru</a:t>
            </a:r>
            <a:r>
              <a:rPr lang="en-US" altLang="zh-CN" dirty="0"/>
              <a:t> </a:t>
            </a:r>
            <a:r>
              <a:rPr lang="zh-CN" altLang="zh-CN" dirty="0"/>
              <a:t>和</a:t>
            </a:r>
            <a:r>
              <a:rPr lang="en-US" altLang="zh-CN" dirty="0"/>
              <a:t>PG active </a:t>
            </a:r>
            <a:r>
              <a:rPr lang="zh-CN" altLang="zh-CN" dirty="0"/>
              <a:t>标志置位，得到管理区的</a:t>
            </a:r>
            <a:r>
              <a:rPr lang="en-US" altLang="zh-CN" dirty="0" err="1"/>
              <a:t>lru_lock</a:t>
            </a:r>
            <a:r>
              <a:rPr lang="en-US" altLang="zh-CN" dirty="0"/>
              <a:t> </a:t>
            </a:r>
            <a:r>
              <a:rPr lang="zh-CN" altLang="zh-CN" dirty="0"/>
              <a:t>自旋锁，调用</a:t>
            </a:r>
            <a:r>
              <a:rPr lang="en-US" altLang="zh-CN" dirty="0" err="1"/>
              <a:t>add_page_to_active_list</a:t>
            </a:r>
            <a:r>
              <a:rPr lang="en-US" altLang="zh-CN" dirty="0"/>
              <a:t>()</a:t>
            </a:r>
            <a:r>
              <a:rPr lang="zh-CN" altLang="zh-CN" dirty="0"/>
              <a:t>把页插入管理区的活动链表。</a:t>
            </a:r>
          </a:p>
          <a:p>
            <a:endParaRPr lang="en-US" altLang="zh-CN" dirty="0"/>
          </a:p>
          <a:p>
            <a:r>
              <a:rPr lang="zh-CN" altLang="zh-CN" dirty="0"/>
              <a:t>事实上，最后两个函数，</a:t>
            </a:r>
            <a:r>
              <a:rPr lang="en-US" altLang="zh-CN" dirty="0" err="1"/>
              <a:t>lru_cache_add</a:t>
            </a:r>
            <a:r>
              <a:rPr lang="en-US" altLang="zh-CN" dirty="0"/>
              <a:t>()</a:t>
            </a:r>
            <a:r>
              <a:rPr lang="zh-CN" altLang="zh-CN" dirty="0"/>
              <a:t>和</a:t>
            </a:r>
            <a:r>
              <a:rPr lang="en-US" altLang="zh-CN" dirty="0" err="1"/>
              <a:t>lru_cache_add_active</a:t>
            </a:r>
            <a:r>
              <a:rPr lang="en-US" altLang="zh-CN" dirty="0"/>
              <a:t>()</a:t>
            </a:r>
            <a:r>
              <a:rPr lang="zh-CN" altLang="zh-CN" dirty="0"/>
              <a:t>稍有些复杂。这两个函数实际上并没有立刻把页移到</a:t>
            </a:r>
            <a:r>
              <a:rPr lang="en-US" altLang="zh-CN" dirty="0"/>
              <a:t>LRU</a:t>
            </a:r>
            <a:r>
              <a:rPr lang="zh-CN" altLang="zh-CN" dirty="0"/>
              <a:t>，而是在</a:t>
            </a:r>
            <a:r>
              <a:rPr lang="en-US" altLang="zh-CN" dirty="0" err="1">
                <a:solidFill>
                  <a:srgbClr val="FF0000"/>
                </a:solidFill>
              </a:rPr>
              <a:t>pagevec</a:t>
            </a:r>
            <a:r>
              <a:rPr lang="en-US" altLang="zh-CN" dirty="0">
                <a:solidFill>
                  <a:srgbClr val="FF0000"/>
                </a:solidFill>
              </a:rPr>
              <a:t> </a:t>
            </a:r>
            <a:r>
              <a:rPr lang="zh-CN" altLang="zh-CN" dirty="0">
                <a:solidFill>
                  <a:srgbClr val="FF0000"/>
                </a:solidFill>
              </a:rPr>
              <a:t>类型的临时数据结构</a:t>
            </a:r>
            <a:r>
              <a:rPr lang="zh-CN" altLang="zh-CN" dirty="0"/>
              <a:t>中聚集这些页，每个结构可以存放多达</a:t>
            </a:r>
            <a:r>
              <a:rPr lang="en-US" altLang="zh-CN" dirty="0"/>
              <a:t>14 </a:t>
            </a:r>
            <a:r>
              <a:rPr lang="zh-CN" altLang="zh-CN" dirty="0"/>
              <a:t>个页描述符指针。只有当一个</a:t>
            </a:r>
            <a:r>
              <a:rPr lang="en-US" altLang="zh-CN" dirty="0" err="1"/>
              <a:t>pagevec</a:t>
            </a:r>
            <a:r>
              <a:rPr lang="en-US" altLang="zh-CN" dirty="0"/>
              <a:t> </a:t>
            </a:r>
            <a:r>
              <a:rPr lang="zh-CN" altLang="zh-CN" dirty="0"/>
              <a:t>结构写满了，页才真正被移到</a:t>
            </a:r>
            <a:r>
              <a:rPr lang="en-US" altLang="zh-CN" dirty="0"/>
              <a:t>LRU </a:t>
            </a:r>
            <a:r>
              <a:rPr lang="zh-CN" altLang="zh-CN" dirty="0"/>
              <a:t>链表中。这种机制可以改善系统性能，这是因为只当</a:t>
            </a:r>
            <a:r>
              <a:rPr lang="en-US" altLang="zh-CN" dirty="0"/>
              <a:t>LRU </a:t>
            </a:r>
            <a:r>
              <a:rPr lang="zh-CN" altLang="zh-CN" dirty="0"/>
              <a:t>链表实际修改后才获得</a:t>
            </a:r>
            <a:r>
              <a:rPr lang="en-US" altLang="zh-CN" dirty="0"/>
              <a:t>LRU</a:t>
            </a:r>
            <a:r>
              <a:rPr lang="zh-CN" altLang="zh-CN" dirty="0"/>
              <a:t>自旋锁。</a:t>
            </a:r>
            <a:endParaRPr lang="en-US"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shrink_page_list</a:t>
            </a:r>
            <a:endParaRPr lang="zh-CN" altLang="en-US" dirty="0"/>
          </a:p>
        </p:txBody>
      </p:sp>
      <p:pic>
        <p:nvPicPr>
          <p:cNvPr id="1026" name="Picture 2" descr="http://linux.chinaitlab.com/UploadFiles_7565/201103/2011032412064819.jpg"/>
          <p:cNvPicPr>
            <a:picLocks noChangeAspect="1" noChangeArrowheads="1"/>
          </p:cNvPicPr>
          <p:nvPr/>
        </p:nvPicPr>
        <p:blipFill>
          <a:blip r:embed="rId2" cstate="print"/>
          <a:srcRect/>
          <a:stretch>
            <a:fillRect/>
          </a:stretch>
        </p:blipFill>
        <p:spPr bwMode="auto">
          <a:xfrm>
            <a:off x="0" y="1412775"/>
            <a:ext cx="9144000" cy="5445225"/>
          </a:xfrm>
          <a:prstGeom prst="rect">
            <a:avLst/>
          </a:prstGeom>
          <a:noFill/>
        </p:spPr>
      </p:pic>
      <p:sp>
        <p:nvSpPr>
          <p:cNvPr id="102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交换机制</a:t>
            </a:r>
          </a:p>
        </p:txBody>
      </p:sp>
      <p:sp>
        <p:nvSpPr>
          <p:cNvPr id="3" name="内容占位符 2"/>
          <p:cNvSpPr>
            <a:spLocks noGrp="1"/>
          </p:cNvSpPr>
          <p:nvPr>
            <p:ph idx="1"/>
          </p:nvPr>
        </p:nvSpPr>
        <p:spPr/>
        <p:txBody>
          <a:bodyPr/>
          <a:lstStyle/>
          <a:p>
            <a:r>
              <a:rPr lang="zh-CN" altLang="en-US" dirty="0"/>
              <a:t>交换机制概述</a:t>
            </a:r>
            <a:endParaRPr lang="en-US" altLang="zh-CN" dirty="0"/>
          </a:p>
          <a:p>
            <a:r>
              <a:rPr lang="zh-CN" altLang="en-US" dirty="0"/>
              <a:t>交换区数据结构</a:t>
            </a:r>
            <a:endParaRPr lang="en-US" altLang="zh-CN" dirty="0"/>
          </a:p>
          <a:p>
            <a:r>
              <a:rPr lang="zh-CN" altLang="en-US" dirty="0"/>
              <a:t>激活和禁用交换区</a:t>
            </a:r>
            <a:endParaRPr lang="en-US" altLang="zh-CN" dirty="0"/>
          </a:p>
          <a:p>
            <a:r>
              <a:rPr lang="zh-CN" altLang="en-US" dirty="0"/>
              <a:t>分配和释放页槽</a:t>
            </a:r>
            <a:endParaRPr lang="en-US" altLang="zh-CN" dirty="0"/>
          </a:p>
          <a:p>
            <a:r>
              <a:rPr lang="zh-CN" altLang="en-US" dirty="0"/>
              <a:t>页面的换入和换出</a:t>
            </a:r>
            <a:endParaRPr lang="en-US" altLang="zh-CN" dirty="0"/>
          </a:p>
          <a:p>
            <a:endParaRPr lang="zh-CN" altLang="en-US" dirty="0"/>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交换机制概述</a:t>
            </a:r>
          </a:p>
        </p:txBody>
      </p:sp>
      <p:sp>
        <p:nvSpPr>
          <p:cNvPr id="4" name="TextBox 3"/>
          <p:cNvSpPr txBox="1"/>
          <p:nvPr/>
        </p:nvSpPr>
        <p:spPr>
          <a:xfrm>
            <a:off x="611560" y="1412776"/>
            <a:ext cx="8208912" cy="5355312"/>
          </a:xfrm>
          <a:prstGeom prst="rect">
            <a:avLst/>
          </a:prstGeom>
          <a:noFill/>
        </p:spPr>
        <p:txBody>
          <a:bodyPr wrap="square" rtlCol="0">
            <a:spAutoFit/>
          </a:bodyPr>
          <a:lstStyle/>
          <a:p>
            <a:r>
              <a:rPr lang="zh-CN" altLang="en-US" dirty="0"/>
              <a:t>交换，用来为非映射页在磁盘上提供备份。从前面的讨论我们知道有三类页必须由交换子系统处理：</a:t>
            </a:r>
          </a:p>
          <a:p>
            <a:r>
              <a:rPr lang="en-US" altLang="zh-CN" dirty="0"/>
              <a:t>1) </a:t>
            </a:r>
            <a:r>
              <a:rPr lang="zh-CN" altLang="en-US" dirty="0"/>
              <a:t>属于进程匿名线性区（例如，用户态堆栈和堆）的页。</a:t>
            </a:r>
          </a:p>
          <a:p>
            <a:r>
              <a:rPr lang="en-US" altLang="zh-CN" dirty="0"/>
              <a:t>2) </a:t>
            </a:r>
            <a:r>
              <a:rPr lang="zh-CN" altLang="en-US" dirty="0"/>
              <a:t>属于进程私有内存映射的脏页。</a:t>
            </a:r>
          </a:p>
          <a:p>
            <a:r>
              <a:rPr lang="en-US" altLang="zh-CN" dirty="0"/>
              <a:t>3) </a:t>
            </a:r>
            <a:r>
              <a:rPr lang="zh-CN" altLang="en-US" dirty="0"/>
              <a:t>属于</a:t>
            </a:r>
            <a:r>
              <a:rPr lang="en-US" altLang="zh-CN" dirty="0"/>
              <a:t>IPC </a:t>
            </a:r>
            <a:r>
              <a:rPr lang="zh-CN" altLang="en-US" dirty="0"/>
              <a:t>共享内存区的页。</a:t>
            </a:r>
            <a:endParaRPr lang="en-US" altLang="zh-CN" dirty="0"/>
          </a:p>
          <a:p>
            <a:r>
              <a:rPr lang="zh-CN" altLang="en-US" dirty="0"/>
              <a:t>就像请求调页，交换对于程序必须是透明的。回想一下，我们知道每个页表项包含一个</a:t>
            </a:r>
            <a:r>
              <a:rPr lang="en-US" altLang="zh-CN" b="1" dirty="0">
                <a:solidFill>
                  <a:srgbClr val="FF0000"/>
                </a:solidFill>
              </a:rPr>
              <a:t>Present </a:t>
            </a:r>
            <a:r>
              <a:rPr lang="zh-CN" altLang="en-US" b="1" dirty="0">
                <a:solidFill>
                  <a:srgbClr val="FF0000"/>
                </a:solidFill>
              </a:rPr>
              <a:t>标志</a:t>
            </a:r>
            <a:r>
              <a:rPr lang="zh-CN" altLang="en-US" dirty="0"/>
              <a:t>。内核利用这个标志来通知属于某个进程地址空间的页已被换出。在这个标志之外，</a:t>
            </a:r>
            <a:r>
              <a:rPr lang="en-US" altLang="zh-CN" dirty="0"/>
              <a:t>Linux</a:t>
            </a:r>
            <a:r>
              <a:rPr lang="zh-CN" altLang="en-US" dirty="0"/>
              <a:t>还利用页表项中的其他位存放换出</a:t>
            </a:r>
            <a:r>
              <a:rPr lang="zh-CN" altLang="en-US" dirty="0">
                <a:solidFill>
                  <a:srgbClr val="FF0000"/>
                </a:solidFill>
              </a:rPr>
              <a:t>页标识符</a:t>
            </a:r>
            <a:r>
              <a:rPr lang="zh-CN" altLang="en-US" dirty="0"/>
              <a:t>（</a:t>
            </a:r>
            <a:r>
              <a:rPr lang="en-US" altLang="zh-CN" b="1" dirty="0">
                <a:solidFill>
                  <a:srgbClr val="FF0000"/>
                </a:solidFill>
              </a:rPr>
              <a:t>swapped-out page identifier</a:t>
            </a:r>
            <a:r>
              <a:rPr lang="zh-CN" altLang="en-US" dirty="0"/>
              <a:t>）。该标识符用于编码换出页在磁盘上的位置。当缺页异常发生时，相应的异常处理程序可以检测到该页不在</a:t>
            </a:r>
            <a:r>
              <a:rPr lang="en-US" altLang="zh-CN" dirty="0"/>
              <a:t>RAM </a:t>
            </a:r>
            <a:r>
              <a:rPr lang="zh-CN" altLang="en-US" dirty="0"/>
              <a:t>中，然后调用函数从磁盘换入该缺页。</a:t>
            </a:r>
            <a:endParaRPr lang="en-US" altLang="zh-CN" dirty="0"/>
          </a:p>
          <a:p>
            <a:endParaRPr lang="en-US" altLang="zh-CN" dirty="0"/>
          </a:p>
          <a:p>
            <a:r>
              <a:rPr lang="zh-CN" altLang="en-US" dirty="0"/>
              <a:t>交换子系统的主要功能总结如下：</a:t>
            </a:r>
          </a:p>
          <a:p>
            <a:r>
              <a:rPr lang="en-US" altLang="zh-CN" dirty="0"/>
              <a:t>1) </a:t>
            </a:r>
            <a:r>
              <a:rPr lang="zh-CN" altLang="en-US" dirty="0"/>
              <a:t>在磁盘上建立交换区（</a:t>
            </a:r>
            <a:r>
              <a:rPr lang="en-US" altLang="zh-CN" dirty="0"/>
              <a:t>swap area</a:t>
            </a:r>
            <a:r>
              <a:rPr lang="zh-CN" altLang="en-US" dirty="0"/>
              <a:t>），用于存放没有磁盘映像的页。</a:t>
            </a:r>
          </a:p>
          <a:p>
            <a:r>
              <a:rPr lang="en-US" altLang="zh-CN" dirty="0"/>
              <a:t>2) </a:t>
            </a:r>
            <a:r>
              <a:rPr lang="zh-CN" altLang="en-US" dirty="0"/>
              <a:t>管理交换区空间。当需求发生时，分配与释放页槽（</a:t>
            </a:r>
            <a:r>
              <a:rPr lang="en-US" altLang="zh-CN" dirty="0"/>
              <a:t>page slot</a:t>
            </a:r>
            <a:r>
              <a:rPr lang="zh-CN" altLang="en-US" dirty="0"/>
              <a:t>）。</a:t>
            </a:r>
          </a:p>
          <a:p>
            <a:r>
              <a:rPr lang="en-US" altLang="zh-CN" dirty="0"/>
              <a:t>3) </a:t>
            </a:r>
            <a:r>
              <a:rPr lang="zh-CN" altLang="en-US" dirty="0"/>
              <a:t>提供函数用于从</a:t>
            </a:r>
            <a:r>
              <a:rPr lang="en-US" altLang="zh-CN" dirty="0"/>
              <a:t>RAM </a:t>
            </a:r>
            <a:r>
              <a:rPr lang="zh-CN" altLang="en-US" dirty="0"/>
              <a:t>中把</a:t>
            </a:r>
            <a:r>
              <a:rPr lang="zh-CN" altLang="en-US" dirty="0">
                <a:solidFill>
                  <a:srgbClr val="FF0000"/>
                </a:solidFill>
              </a:rPr>
              <a:t>页换出</a:t>
            </a:r>
            <a:r>
              <a:rPr lang="en-US" altLang="zh-CN" dirty="0">
                <a:solidFill>
                  <a:srgbClr val="FF0000"/>
                </a:solidFill>
              </a:rPr>
              <a:t>(swap out)</a:t>
            </a:r>
            <a:r>
              <a:rPr lang="zh-CN" altLang="en-US" dirty="0">
                <a:solidFill>
                  <a:srgbClr val="FF0000"/>
                </a:solidFill>
              </a:rPr>
              <a:t>到交换区</a:t>
            </a:r>
            <a:r>
              <a:rPr lang="zh-CN" altLang="en-US" dirty="0"/>
              <a:t>或从交换区换入（</a:t>
            </a:r>
            <a:r>
              <a:rPr lang="en-US" altLang="zh-CN" dirty="0"/>
              <a:t>swap in</a:t>
            </a:r>
            <a:r>
              <a:rPr lang="zh-CN" altLang="en-US" dirty="0"/>
              <a:t>）到</a:t>
            </a:r>
            <a:r>
              <a:rPr lang="en-US" altLang="zh-CN" dirty="0"/>
              <a:t>RAM</a:t>
            </a:r>
            <a:r>
              <a:rPr lang="zh-CN" altLang="en-US" dirty="0"/>
              <a:t>中。</a:t>
            </a:r>
          </a:p>
          <a:p>
            <a:r>
              <a:rPr lang="en-US" altLang="zh-CN" dirty="0"/>
              <a:t>4) </a:t>
            </a:r>
            <a:r>
              <a:rPr lang="zh-CN" altLang="en-US" dirty="0"/>
              <a:t>利用页表项（现已被换出的换出页页表项）中的</a:t>
            </a:r>
            <a:r>
              <a:rPr lang="zh-CN" altLang="en-US" dirty="0">
                <a:solidFill>
                  <a:srgbClr val="FF0000"/>
                </a:solidFill>
              </a:rPr>
              <a:t>换出页标识符跟踪数据在交换区中的位置</a:t>
            </a:r>
            <a:r>
              <a:rPr lang="zh-CN" altLang="en-US" dirty="0"/>
              <a:t>。</a:t>
            </a:r>
            <a:endParaRPr lang="en-US"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交换区数据结构</a:t>
            </a:r>
          </a:p>
        </p:txBody>
      </p:sp>
      <p:sp>
        <p:nvSpPr>
          <p:cNvPr id="4" name="TextBox 3"/>
          <p:cNvSpPr txBox="1"/>
          <p:nvPr/>
        </p:nvSpPr>
        <p:spPr>
          <a:xfrm>
            <a:off x="611560" y="1412776"/>
            <a:ext cx="8208912" cy="3416320"/>
          </a:xfrm>
          <a:prstGeom prst="rect">
            <a:avLst/>
          </a:prstGeom>
          <a:noFill/>
        </p:spPr>
        <p:txBody>
          <a:bodyPr wrap="square" rtlCol="0">
            <a:spAutoFit/>
          </a:bodyPr>
          <a:lstStyle/>
          <a:p>
            <a:r>
              <a:rPr lang="zh-CN" altLang="en-US" dirty="0"/>
              <a:t>从内存中换出的页存放在交换区（</a:t>
            </a:r>
            <a:r>
              <a:rPr lang="en-US" altLang="zh-CN" dirty="0"/>
              <a:t>swap area</a:t>
            </a:r>
            <a:r>
              <a:rPr lang="zh-CN" altLang="en-US" dirty="0"/>
              <a:t>）中，交换区的实现可以使用自己的磁盘分区，也可以使用包含在大型分区中的文件。可以定义几种不同的交换区， 最大个数由</a:t>
            </a:r>
          </a:p>
          <a:p>
            <a:r>
              <a:rPr lang="en-US" altLang="zh-CN" b="1" dirty="0">
                <a:solidFill>
                  <a:srgbClr val="FF0000"/>
                </a:solidFill>
              </a:rPr>
              <a:t>MAX_SWAPFILES </a:t>
            </a:r>
            <a:r>
              <a:rPr lang="zh-CN" altLang="en-US" dirty="0"/>
              <a:t>宏（通常被设置成</a:t>
            </a:r>
            <a:r>
              <a:rPr lang="en-US" altLang="zh-CN" dirty="0"/>
              <a:t>32</a:t>
            </a:r>
            <a:r>
              <a:rPr lang="zh-CN" altLang="en-US" dirty="0"/>
              <a:t>）确定。</a:t>
            </a:r>
            <a:endParaRPr lang="en-US" altLang="zh-CN" dirty="0"/>
          </a:p>
          <a:p>
            <a:endParaRPr lang="en-US" altLang="zh-CN" dirty="0"/>
          </a:p>
          <a:p>
            <a:r>
              <a:rPr lang="zh-CN" altLang="en-US" dirty="0"/>
              <a:t>每个交换区都由一组</a:t>
            </a:r>
            <a:r>
              <a:rPr lang="zh-CN" altLang="en-US" dirty="0">
                <a:solidFill>
                  <a:srgbClr val="FF0000"/>
                </a:solidFill>
              </a:rPr>
              <a:t>页槽（</a:t>
            </a:r>
            <a:r>
              <a:rPr lang="en-US" altLang="zh-CN" dirty="0">
                <a:solidFill>
                  <a:srgbClr val="FF0000"/>
                </a:solidFill>
              </a:rPr>
              <a:t>page slot</a:t>
            </a:r>
            <a:r>
              <a:rPr lang="zh-CN" altLang="en-US" dirty="0">
                <a:solidFill>
                  <a:srgbClr val="FF0000"/>
                </a:solidFill>
              </a:rPr>
              <a:t>）</a:t>
            </a:r>
            <a:r>
              <a:rPr lang="zh-CN" altLang="en-US" dirty="0"/>
              <a:t>组成，也就是说，由一组</a:t>
            </a:r>
            <a:r>
              <a:rPr lang="en-US" altLang="zh-CN" dirty="0"/>
              <a:t>4096 </a:t>
            </a:r>
            <a:r>
              <a:rPr lang="zh-CN" altLang="en-US" dirty="0"/>
              <a:t>字节大小的块组成，每块中包含一个换出的页。交换区的第一个页槽用来永久存放有关交换区的信息，其格式由</a:t>
            </a:r>
            <a:r>
              <a:rPr lang="en-US" altLang="zh-CN" dirty="0" err="1">
                <a:solidFill>
                  <a:srgbClr val="FF0000"/>
                </a:solidFill>
              </a:rPr>
              <a:t>swap_header</a:t>
            </a:r>
            <a:r>
              <a:rPr lang="en-US" altLang="zh-CN" dirty="0">
                <a:solidFill>
                  <a:srgbClr val="FF0000"/>
                </a:solidFill>
              </a:rPr>
              <a:t> </a:t>
            </a:r>
            <a:r>
              <a:rPr lang="zh-CN" altLang="en-US" dirty="0">
                <a:solidFill>
                  <a:srgbClr val="FF0000"/>
                </a:solidFill>
              </a:rPr>
              <a:t>联合体</a:t>
            </a:r>
            <a:r>
              <a:rPr lang="zh-CN" altLang="en-US" dirty="0"/>
              <a:t>（由两个结构</a:t>
            </a:r>
            <a:r>
              <a:rPr lang="en-US" altLang="zh-CN" dirty="0"/>
              <a:t>info </a:t>
            </a:r>
            <a:r>
              <a:rPr lang="zh-CN" altLang="en-US" dirty="0"/>
              <a:t>和</a:t>
            </a:r>
            <a:r>
              <a:rPr lang="en-US" altLang="zh-CN" dirty="0"/>
              <a:t>magic </a:t>
            </a:r>
            <a:r>
              <a:rPr lang="zh-CN" altLang="en-US" dirty="0"/>
              <a:t>组成）来描述。</a:t>
            </a:r>
            <a:r>
              <a:rPr lang="en-US" altLang="zh-CN" dirty="0"/>
              <a:t>magic </a:t>
            </a:r>
            <a:r>
              <a:rPr lang="zh-CN" altLang="en-US" dirty="0"/>
              <a:t>结构提供了一个字符串，用来把磁盘某部分明确地标记成交换区，它只含有一个字段</a:t>
            </a:r>
            <a:r>
              <a:rPr lang="en-US" altLang="zh-CN" dirty="0" err="1"/>
              <a:t>magic.magic</a:t>
            </a:r>
            <a:r>
              <a:rPr lang="zh-CN" altLang="en-US" dirty="0"/>
              <a:t>，这个字段含有一个</a:t>
            </a:r>
            <a:r>
              <a:rPr lang="en-US" altLang="zh-CN" dirty="0"/>
              <a:t>10 </a:t>
            </a:r>
            <a:r>
              <a:rPr lang="zh-CN" altLang="en-US" dirty="0"/>
              <a:t>字符的“</a:t>
            </a:r>
            <a:r>
              <a:rPr lang="en-US" altLang="zh-CN" dirty="0"/>
              <a:t>magic</a:t>
            </a:r>
            <a:r>
              <a:rPr lang="zh-CN" altLang="en-US" dirty="0"/>
              <a:t>”字符串。</a:t>
            </a:r>
            <a:r>
              <a:rPr lang="en-US" altLang="zh-CN" dirty="0"/>
              <a:t>magic </a:t>
            </a:r>
            <a:r>
              <a:rPr lang="zh-CN" altLang="en-US" dirty="0"/>
              <a:t>结构从根本上允许内核明确地把一个文件或分区标记成交换区，这个字符串的内容就是“</a:t>
            </a:r>
            <a:r>
              <a:rPr lang="en-US" altLang="zh-CN" dirty="0"/>
              <a:t>SWAPSPACE2</a:t>
            </a:r>
            <a:r>
              <a:rPr lang="zh-CN" altLang="en-US" dirty="0"/>
              <a:t>”。该字段通常位于第一个页槽的末尾。</a:t>
            </a:r>
            <a:endParaRPr lang="en-US"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swap_header</a:t>
            </a:r>
            <a:endParaRPr lang="zh-CN" altLang="en-US" dirty="0"/>
          </a:p>
        </p:txBody>
      </p:sp>
      <p:sp>
        <p:nvSpPr>
          <p:cNvPr id="84994" name="Text Box 2"/>
          <p:cNvSpPr txBox="1">
            <a:spLocks noChangeArrowheads="1"/>
          </p:cNvSpPr>
          <p:nvPr/>
        </p:nvSpPr>
        <p:spPr bwMode="auto">
          <a:xfrm>
            <a:off x="467544" y="1484784"/>
            <a:ext cx="8280920" cy="4031873"/>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union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swap_header</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char reserved[PAGE_SIZE - 10];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char magic[10];		</a:t>
            </a:r>
            <a:r>
              <a:rPr kumimoji="0" lang="en-US" altLang="zh-CN" sz="1600" b="0" i="0" u="none" strike="noStrike" cap="none" normalizeH="0" baseline="0" dirty="0">
                <a:ln>
                  <a:noFill/>
                </a:ln>
                <a:solidFill>
                  <a:srgbClr val="00B050"/>
                </a:solidFill>
                <a:effectLst/>
                <a:latin typeface="Calibri" pitchFamily="34" charset="0"/>
                <a:ea typeface="宋体" pitchFamily="2" charset="-122"/>
              </a:rPr>
              <a:t>/* SWAP-SPACE or SWAPSPACE2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magic;</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char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bootbits</a:t>
            </a:r>
            <a:r>
              <a:rPr kumimoji="0" lang="en-US" altLang="zh-CN" sz="1600" b="0" i="0" u="none" strike="noStrike" cap="none" normalizeH="0" baseline="0" dirty="0">
                <a:ln>
                  <a:noFill/>
                </a:ln>
                <a:solidFill>
                  <a:schemeClr val="tx1"/>
                </a:solidFill>
                <a:effectLst/>
                <a:latin typeface="Calibri" pitchFamily="34" charset="0"/>
                <a:ea typeface="宋体" pitchFamily="2" charset="-122"/>
              </a:rPr>
              <a:t>[1024];	</a:t>
            </a:r>
            <a:r>
              <a:rPr kumimoji="0" lang="en-US" altLang="zh-CN" sz="1600" b="0" i="0" u="none" strike="noStrike" cap="none" normalizeH="0" baseline="0" dirty="0">
                <a:ln>
                  <a:noFill/>
                </a:ln>
                <a:solidFill>
                  <a:srgbClr val="00B050"/>
                </a:solidFill>
                <a:effectLst/>
                <a:latin typeface="Calibri" pitchFamily="34" charset="0"/>
                <a:ea typeface="宋体" pitchFamily="2" charset="-122"/>
              </a:rPr>
              <a:t>/* Space for </a:t>
            </a:r>
            <a:r>
              <a:rPr kumimoji="0" lang="en-US" altLang="zh-CN" sz="1600" b="0" i="0" u="none" strike="noStrike" cap="none" normalizeH="0" baseline="0" dirty="0" err="1">
                <a:ln>
                  <a:noFill/>
                </a:ln>
                <a:solidFill>
                  <a:srgbClr val="00B050"/>
                </a:solidFill>
                <a:effectLst/>
                <a:latin typeface="Calibri" pitchFamily="34" charset="0"/>
                <a:ea typeface="宋体" pitchFamily="2" charset="-122"/>
              </a:rPr>
              <a:t>disklabel</a:t>
            </a:r>
            <a:r>
              <a:rPr kumimoji="0" lang="en-US" altLang="zh-CN" sz="1600" b="0" i="0" u="none" strike="noStrike" cap="none" normalizeH="0" baseline="0" dirty="0">
                <a:ln>
                  <a:noFill/>
                </a:ln>
                <a:solidFill>
                  <a:srgbClr val="00B050"/>
                </a:solidFill>
                <a:effectLst/>
                <a:latin typeface="Calibri" pitchFamily="34" charset="0"/>
                <a:ea typeface="宋体" pitchFamily="2" charset="-122"/>
              </a:rPr>
              <a:t> etc. */</a:t>
            </a:r>
            <a:endParaRPr kumimoji="0" lang="en-US" altLang="zh-CN" sz="16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chemeClr val="tx1"/>
                </a:solidFill>
                <a:effectLst/>
                <a:latin typeface="Calibri" pitchFamily="34" charset="0"/>
                <a:ea typeface="宋体" pitchFamily="2" charset="-122"/>
              </a:rPr>
              <a:t>__u32		version;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__u32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last_page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__u32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nr_badpages</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char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sws_uuid</a:t>
            </a:r>
            <a:r>
              <a:rPr kumimoji="0" lang="en-US" altLang="zh-CN" sz="1600" b="0" i="0" u="none" strike="noStrike" cap="none" normalizeH="0" baseline="0" dirty="0">
                <a:ln>
                  <a:noFill/>
                </a:ln>
                <a:solidFill>
                  <a:schemeClr val="tx1"/>
                </a:solidFill>
                <a:effectLst/>
                <a:latin typeface="Calibri" pitchFamily="34" charset="0"/>
                <a:ea typeface="宋体" pitchFamily="2" charset="-122"/>
              </a:rPr>
              <a:t>[16];</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char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sws_volume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[16];</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__u32		padding[117];</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__u32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badpages</a:t>
            </a:r>
            <a:r>
              <a:rPr kumimoji="0" lang="en-US" altLang="zh-CN" sz="1600" b="0" i="0" u="none" strike="noStrike" cap="none" normalizeH="0" baseline="0" dirty="0">
                <a:ln>
                  <a:noFill/>
                </a:ln>
                <a:solidFill>
                  <a:schemeClr val="tx1"/>
                </a:solidFill>
                <a:effectLst/>
                <a:latin typeface="Calibri" pitchFamily="34" charset="0"/>
                <a:ea typeface="宋体" pitchFamily="2" charset="-122"/>
              </a:rPr>
              <a:t>[1];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 info;</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8499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交换区数据结构</a:t>
            </a:r>
          </a:p>
        </p:txBody>
      </p:sp>
      <p:sp>
        <p:nvSpPr>
          <p:cNvPr id="4" name="TextBox 3"/>
          <p:cNvSpPr txBox="1"/>
          <p:nvPr/>
        </p:nvSpPr>
        <p:spPr>
          <a:xfrm>
            <a:off x="611560" y="1412776"/>
            <a:ext cx="8208912" cy="2308324"/>
          </a:xfrm>
          <a:prstGeom prst="rect">
            <a:avLst/>
          </a:prstGeom>
          <a:noFill/>
        </p:spPr>
        <p:txBody>
          <a:bodyPr wrap="square" rtlCol="0">
            <a:spAutoFit/>
          </a:bodyPr>
          <a:lstStyle/>
          <a:p>
            <a:r>
              <a:rPr lang="en-US" altLang="zh-CN" b="1" dirty="0"/>
              <a:t>info 	</a:t>
            </a:r>
            <a:r>
              <a:rPr lang="zh-CN" altLang="en-US" dirty="0"/>
              <a:t>结构的字段如下：</a:t>
            </a:r>
          </a:p>
          <a:p>
            <a:r>
              <a:rPr lang="en-US" altLang="zh-CN" dirty="0" err="1"/>
              <a:t>bootbits</a:t>
            </a:r>
            <a:r>
              <a:rPr lang="zh-CN" altLang="en-US" dirty="0"/>
              <a:t>：交换算法不使用该字段。该字段对应于交换区的第一个</a:t>
            </a:r>
            <a:r>
              <a:rPr lang="en-US" altLang="zh-CN" dirty="0"/>
              <a:t>1024 </a:t>
            </a:r>
            <a:r>
              <a:rPr lang="zh-CN" altLang="en-US" dirty="0"/>
              <a:t>字节，可以存放分区数据、磁盘标签等等。</a:t>
            </a:r>
          </a:p>
          <a:p>
            <a:r>
              <a:rPr lang="en-US" altLang="zh-CN" dirty="0"/>
              <a:t>version</a:t>
            </a:r>
            <a:r>
              <a:rPr lang="zh-CN" altLang="en-US" dirty="0"/>
              <a:t>：交换算法的版本。</a:t>
            </a:r>
          </a:p>
          <a:p>
            <a:r>
              <a:rPr lang="en-US" altLang="zh-CN" dirty="0" err="1"/>
              <a:t>last_page</a:t>
            </a:r>
            <a:r>
              <a:rPr lang="zh-CN" altLang="en-US" dirty="0"/>
              <a:t>：可有效使用的最后一个页槽。</a:t>
            </a:r>
          </a:p>
          <a:p>
            <a:r>
              <a:rPr lang="en-US" altLang="zh-CN" dirty="0" err="1"/>
              <a:t>nr_badpages</a:t>
            </a:r>
            <a:r>
              <a:rPr lang="zh-CN" altLang="en-US" dirty="0"/>
              <a:t>：有缺陷的页槽的个数。</a:t>
            </a:r>
          </a:p>
          <a:p>
            <a:r>
              <a:rPr lang="en-US" altLang="zh-CN" dirty="0"/>
              <a:t>padding[117]</a:t>
            </a:r>
            <a:r>
              <a:rPr lang="zh-CN" altLang="en-US" dirty="0"/>
              <a:t>：填充字节。</a:t>
            </a:r>
          </a:p>
          <a:p>
            <a:r>
              <a:rPr lang="en-US" altLang="zh-CN" dirty="0" err="1"/>
              <a:t>badpages</a:t>
            </a:r>
            <a:r>
              <a:rPr lang="en-US" altLang="zh-CN" dirty="0"/>
              <a:t>[1]</a:t>
            </a:r>
            <a:r>
              <a:rPr lang="zh-CN" altLang="en-US" dirty="0"/>
              <a:t>：一共</a:t>
            </a:r>
            <a:r>
              <a:rPr lang="en-US" altLang="zh-CN" dirty="0"/>
              <a:t>637 </a:t>
            </a:r>
            <a:r>
              <a:rPr lang="zh-CN" altLang="en-US" dirty="0"/>
              <a:t>个数字，用来指定有缺陷页槽的位置。</a:t>
            </a:r>
            <a:endParaRPr lang="en-US"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交换区描述符</a:t>
            </a:r>
          </a:p>
        </p:txBody>
      </p:sp>
      <p:sp>
        <p:nvSpPr>
          <p:cNvPr id="86018" name="Text Box 2"/>
          <p:cNvSpPr txBox="1">
            <a:spLocks noChangeArrowheads="1"/>
          </p:cNvSpPr>
          <p:nvPr/>
        </p:nvSpPr>
        <p:spPr bwMode="auto">
          <a:xfrm>
            <a:off x="467544" y="1556792"/>
            <a:ext cx="8208912" cy="4739759"/>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swap_info_struct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flags;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prio</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rgbClr val="0000FF"/>
                </a:solidFill>
                <a:effectLst/>
                <a:latin typeface="Calibri" pitchFamily="34" charset="0"/>
                <a:ea typeface="宋体" pitchFamily="2" charset="-122"/>
              </a:rPr>
              <a:t>/* swap priority */</a:t>
            </a:r>
          </a:p>
          <a:p>
            <a:pPr lvl="0" algn="just" fontAlgn="base">
              <a:spcBef>
                <a:spcPct val="0"/>
              </a:spcBef>
              <a:spcAft>
                <a:spcPct val="0"/>
              </a:spcAf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struct</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 file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swap_file</a:t>
            </a:r>
            <a:r>
              <a:rPr kumimoji="0" lang="en-US" altLang="zh-CN" sz="1600" b="1" i="0" u="none" strike="noStrike" cap="none" normalizeH="0" baseline="0" dirty="0">
                <a:ln>
                  <a:noFill/>
                </a:ln>
                <a:solidFill>
                  <a:srgbClr val="FF0000"/>
                </a:solidFill>
                <a:effectLst/>
                <a:latin typeface="Calibri" pitchFamily="34" charset="0"/>
                <a:ea typeface="宋体" pitchFamily="2" charset="-122"/>
              </a:rPr>
              <a:t>; </a:t>
            </a:r>
            <a:r>
              <a:rPr kumimoji="0" lang="en-US" altLang="zh-CN" sz="1600" b="1" i="0" u="none" strike="noStrike" cap="none" normalizeH="0" dirty="0">
                <a:ln>
                  <a:noFill/>
                </a:ln>
                <a:solidFill>
                  <a:srgbClr val="FF0000"/>
                </a:solidFill>
                <a:effectLst/>
                <a:latin typeface="Calibri" pitchFamily="34" charset="0"/>
                <a:ea typeface="宋体" pitchFamily="2" charset="-122"/>
              </a:rPr>
              <a:t> </a:t>
            </a:r>
            <a:r>
              <a:rPr lang="en-US" altLang="zh-CN" sz="1400" b="1" dirty="0">
                <a:solidFill>
                  <a:srgbClr val="FF0000"/>
                </a:solidFill>
              </a:rPr>
              <a:t>/*</a:t>
            </a:r>
            <a:r>
              <a:rPr lang="zh-CN" altLang="en-US" sz="1400" b="1" dirty="0">
                <a:solidFill>
                  <a:srgbClr val="FF0000"/>
                </a:solidFill>
              </a:rPr>
              <a:t>指针，指向存放交换区的普通文件或设备文件的文件对象*</a:t>
            </a:r>
            <a:r>
              <a:rPr lang="en-US" altLang="zh-CN" sz="1400" b="1" dirty="0">
                <a:solidFill>
                  <a:srgbClr val="FF0000"/>
                </a:solidFill>
              </a:rPr>
              <a:t>/</a:t>
            </a:r>
            <a:endParaRPr kumimoji="0" lang="en-US" altLang="zh-CN" sz="1400" b="1" i="0" u="none" strike="noStrike" cap="none" normalizeH="0" baseline="0" dirty="0">
              <a:ln>
                <a:noFill/>
              </a:ln>
              <a:solidFill>
                <a:srgbClr val="FF0000"/>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block_device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bdev</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lvl="0"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list_head</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extent_list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r>
              <a:rPr kumimoji="0" lang="en-US" altLang="zh-CN" sz="1600" b="0" i="0" u="none" strike="noStrike" cap="none" normalizeH="0" dirty="0">
                <a:ln>
                  <a:noFill/>
                </a:ln>
                <a:solidFill>
                  <a:schemeClr val="tx1"/>
                </a:solidFill>
                <a:effectLst/>
                <a:latin typeface="Calibri" pitchFamily="34" charset="0"/>
                <a:ea typeface="宋体" pitchFamily="2" charset="-122"/>
              </a:rPr>
              <a:t> </a:t>
            </a:r>
            <a:r>
              <a:rPr lang="en-US" altLang="zh-CN" sz="1400" b="1" dirty="0"/>
              <a:t>/*</a:t>
            </a:r>
            <a:r>
              <a:rPr lang="zh-CN" altLang="en-US" sz="1400" b="1" dirty="0"/>
              <a:t>组成交换区的子区链表的头部*</a:t>
            </a:r>
            <a:r>
              <a:rPr lang="en-US" altLang="zh-CN" sz="1400" b="1" dirty="0"/>
              <a:t>/</a:t>
            </a:r>
            <a:endParaRPr kumimoji="0" lang="en-US" altLang="zh-CN" sz="1400" b="1" i="0" u="none" strike="noStrike" cap="none" normalizeH="0" baseline="0" dirty="0">
              <a:ln>
                <a:noFill/>
              </a:ln>
              <a:solidFill>
                <a:schemeClr val="tx1"/>
              </a:solidFill>
              <a:effectLst/>
              <a:latin typeface="Calibri" pitchFamily="34" charset="0"/>
              <a:ea typeface="宋体" pitchFamily="2" charset="-122"/>
            </a:endParaRPr>
          </a:p>
          <a:p>
            <a:pPr lvl="0" algn="just" fontAlgn="base">
              <a:spcBef>
                <a:spcPct val="0"/>
              </a:spcBef>
              <a:spcAft>
                <a:spcPct val="0"/>
              </a:spcAf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struct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swap_extent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curr_swap_extent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r>
              <a:rPr lang="en-US" altLang="zh-CN" sz="1600" dirty="0"/>
              <a:t> </a:t>
            </a:r>
            <a:r>
              <a:rPr lang="en-US" altLang="zh-CN" sz="1400" b="1" dirty="0"/>
              <a:t>/*</a:t>
            </a:r>
            <a:r>
              <a:rPr lang="zh-CN" altLang="en-US" sz="1400" b="1" dirty="0"/>
              <a:t>指向最近使用的子区描述符的指针*</a:t>
            </a:r>
            <a:r>
              <a:rPr lang="en-US" altLang="zh-CN" sz="1400" b="1" dirty="0"/>
              <a:t>/</a:t>
            </a:r>
            <a:endParaRPr kumimoji="0" lang="en-US" altLang="zh-CN" sz="1400" b="1" i="0" u="none" strike="noStrike" cap="none" normalizeH="0" baseline="0" dirty="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old_block_size</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r>
              <a:rPr kumimoji="0" lang="en-US" altLang="zh-CN" sz="1600" b="0" i="0" u="none" strike="noStrike" cap="none" normalizeH="0" baseline="0" dirty="0">
                <a:ln>
                  <a:noFill/>
                </a:ln>
                <a:solidFill>
                  <a:srgbClr val="FF0000"/>
                </a:solidFill>
                <a:effectLst/>
                <a:latin typeface="Calibri" pitchFamily="34" charset="0"/>
                <a:ea typeface="宋体" pitchFamily="2" charset="-122"/>
              </a:rPr>
              <a:t>	unsigned short * </a:t>
            </a:r>
            <a:r>
              <a:rPr kumimoji="0" lang="en-US" altLang="zh-CN" sz="1600" b="1" i="0" u="none" strike="noStrike" cap="none" normalizeH="0" baseline="0" dirty="0" err="1">
                <a:ln>
                  <a:noFill/>
                </a:ln>
                <a:solidFill>
                  <a:srgbClr val="FF0000"/>
                </a:solidFill>
                <a:effectLst/>
                <a:latin typeface="Calibri" pitchFamily="34" charset="0"/>
                <a:ea typeface="宋体" pitchFamily="2" charset="-122"/>
              </a:rPr>
              <a:t>swap_map</a:t>
            </a:r>
            <a:r>
              <a:rPr kumimoji="0" lang="en-US" altLang="zh-CN" sz="1600" b="0" i="0" u="none" strike="noStrike" cap="none" normalizeH="0" baseline="0" dirty="0">
                <a:ln>
                  <a:noFill/>
                </a:ln>
                <a:solidFill>
                  <a:srgbClr val="FF0000"/>
                </a:solidFill>
                <a:effectLst/>
                <a:latin typeface="Calibri" pitchFamily="34" charset="0"/>
                <a:ea typeface="宋体" pitchFamily="2" charset="-122"/>
              </a:rPr>
              <a:t>; 	</a:t>
            </a:r>
            <a:r>
              <a:rPr lang="en-US" altLang="zh-CN" sz="1400" b="1" dirty="0">
                <a:solidFill>
                  <a:srgbClr val="FF0000"/>
                </a:solidFill>
              </a:rPr>
              <a:t>/*</a:t>
            </a:r>
            <a:r>
              <a:rPr lang="zh-CN" altLang="en-US" sz="1400" b="1" dirty="0">
                <a:solidFill>
                  <a:srgbClr val="FF0000"/>
                </a:solidFill>
              </a:rPr>
              <a:t>指向计数器数组的指针，</a:t>
            </a:r>
          </a:p>
          <a:p>
            <a:r>
              <a:rPr lang="en-US" altLang="zh-CN" sz="1400" b="1" dirty="0">
                <a:solidFill>
                  <a:srgbClr val="FF0000"/>
                </a:solidFill>
              </a:rPr>
              <a:t>				</a:t>
            </a:r>
            <a:r>
              <a:rPr lang="zh-CN" altLang="en-US" sz="1400" b="1" dirty="0">
                <a:solidFill>
                  <a:srgbClr val="FF0000"/>
                </a:solidFill>
              </a:rPr>
              <a:t>交换区的每个页槽对应一个数组元素*</a:t>
            </a:r>
            <a:r>
              <a:rPr lang="en-US" altLang="zh-CN" sz="1400" b="1" dirty="0">
                <a:solidFill>
                  <a:srgbClr val="FF0000"/>
                </a:solidFill>
              </a:rPr>
              <a:t>/</a:t>
            </a:r>
            <a:endParaRPr kumimoji="0" lang="en-US" altLang="zh-CN" sz="1400" b="1" i="0" u="none" strike="noStrike" cap="none" normalizeH="0" baseline="0" dirty="0">
              <a:ln>
                <a:noFill/>
              </a:ln>
              <a:solidFill>
                <a:srgbClr val="FF0000"/>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lowest_bit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highest_bit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cluster_next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cluster_nr</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pages;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max;</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unsigned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inuse_pages</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rPr>
              <a:t>	</a:t>
            </a:r>
            <a:r>
              <a:rPr kumimoji="0" lang="en-US" altLang="zh-CN" sz="1600" b="0" i="0" u="none" strike="noStrike" cap="none" normalizeH="0" baseline="0" dirty="0" err="1">
                <a:ln>
                  <a:noFill/>
                </a:ln>
                <a:solidFill>
                  <a:schemeClr val="tx1"/>
                </a:solidFill>
                <a:effectLst/>
                <a:latin typeface="Calibri" pitchFamily="34" charset="0"/>
                <a:ea typeface="宋体" pitchFamily="2" charset="-122"/>
              </a:rPr>
              <a:t>int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 next;			</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600" b="0" i="0" u="none" strike="noStrike" cap="none" normalizeH="0" baseline="0" dirty="0">
                <a:ln>
                  <a:noFill/>
                </a:ln>
                <a:solidFill>
                  <a:srgbClr val="0000FF"/>
                </a:solidFill>
                <a:effectLst/>
                <a:latin typeface="Calibri" pitchFamily="34" charset="0"/>
                <a:ea typeface="宋体" pitchFamily="2" charset="-122"/>
              </a:rPr>
              <a:t>/* next entry on swap list */</a:t>
            </a:r>
            <a:endParaRPr kumimoji="0" lang="en-US" altLang="zh-CN" sz="1600" b="0" i="0" u="none" strike="noStrike" cap="none" normalizeH="0" baseline="0" dirty="0">
              <a:ln>
                <a:noFill/>
              </a:ln>
              <a:solidFill>
                <a:srgbClr val="00B050"/>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1600" b="0" i="0" u="none" strike="noStrike" cap="none" normalizeH="0" baseline="0" dirty="0">
                <a:ln>
                  <a:noFill/>
                </a:ln>
                <a:solidFill>
                  <a:schemeClr val="tx1"/>
                </a:solidFill>
                <a:effectLst/>
                <a:latin typeface="Calibri" pitchFamily="34" charset="0"/>
                <a:ea typeface="宋体" pitchFamily="2" charset="-122"/>
              </a:rPr>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86019"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线性地址转物理地址</a:t>
            </a:r>
          </a:p>
        </p:txBody>
      </p:sp>
      <p:sp>
        <p:nvSpPr>
          <p:cNvPr id="4" name="TextBox 3"/>
          <p:cNvSpPr txBox="1"/>
          <p:nvPr/>
        </p:nvSpPr>
        <p:spPr>
          <a:xfrm>
            <a:off x="539552" y="1484784"/>
            <a:ext cx="8208912" cy="4524315"/>
          </a:xfrm>
          <a:prstGeom prst="rect">
            <a:avLst/>
          </a:prstGeom>
          <a:noFill/>
        </p:spPr>
        <p:txBody>
          <a:bodyPr wrap="square" rtlCol="0">
            <a:spAutoFit/>
          </a:bodyPr>
          <a:lstStyle/>
          <a:p>
            <a:r>
              <a:rPr lang="zh-CN" altLang="en-US" dirty="0"/>
              <a:t>前面说了</a:t>
            </a:r>
            <a:r>
              <a:rPr lang="en-US" altLang="zh-CN" dirty="0"/>
              <a:t>Linux</a:t>
            </a:r>
            <a:r>
              <a:rPr lang="zh-CN" altLang="en-US" dirty="0"/>
              <a:t>中逻辑地址等于线性地址，那么线性地址怎么对应到物理地址呢？这个大家都知道，那就是通过分页机制，具体的说，就是通过页表查找来对应物理地址。</a:t>
            </a:r>
          </a:p>
          <a:p>
            <a:r>
              <a:rPr lang="zh-CN" altLang="en-US" dirty="0"/>
              <a:t>准确的说分页是</a:t>
            </a:r>
            <a:r>
              <a:rPr lang="en-US" altLang="zh-CN" dirty="0"/>
              <a:t>CPU</a:t>
            </a:r>
            <a:r>
              <a:rPr lang="zh-CN" altLang="en-US" dirty="0"/>
              <a:t>提供的一种机制，</a:t>
            </a:r>
            <a:r>
              <a:rPr lang="en-US" altLang="zh-CN" dirty="0"/>
              <a:t>Linux</a:t>
            </a:r>
            <a:r>
              <a:rPr lang="zh-CN" altLang="en-US" dirty="0"/>
              <a:t>只是根据这种机制的规则，利用它实现了内存管理。</a:t>
            </a:r>
          </a:p>
          <a:p>
            <a:r>
              <a:rPr lang="zh-CN" altLang="en-US" dirty="0"/>
              <a:t>在保护模式下，控制寄存器</a:t>
            </a:r>
            <a:r>
              <a:rPr lang="en-US" altLang="zh-CN" b="1" dirty="0">
                <a:solidFill>
                  <a:srgbClr val="FF0000"/>
                </a:solidFill>
              </a:rPr>
              <a:t>CR0</a:t>
            </a:r>
            <a:r>
              <a:rPr lang="zh-CN" altLang="en-US" dirty="0"/>
              <a:t>的最高位</a:t>
            </a:r>
            <a:r>
              <a:rPr lang="en-US" altLang="zh-CN" dirty="0"/>
              <a:t>PG</a:t>
            </a:r>
            <a:r>
              <a:rPr lang="zh-CN" altLang="en-US" dirty="0"/>
              <a:t>位控制着分页管理机制是否生效，如果</a:t>
            </a:r>
            <a:r>
              <a:rPr lang="en-US" altLang="zh-CN" dirty="0"/>
              <a:t>PG=1</a:t>
            </a:r>
            <a:r>
              <a:rPr lang="zh-CN" altLang="en-US" dirty="0"/>
              <a:t>，分页机制生效，需通过页表查找才能把线性地址转换物理地址。如果</a:t>
            </a:r>
            <a:r>
              <a:rPr lang="en-US" altLang="zh-CN" dirty="0"/>
              <a:t>PG=0</a:t>
            </a:r>
            <a:r>
              <a:rPr lang="zh-CN" altLang="en-US" dirty="0"/>
              <a:t>，则分页机制无效，线性地址就直接做为物理地址。</a:t>
            </a:r>
          </a:p>
          <a:p>
            <a:r>
              <a:rPr lang="zh-CN" altLang="en-US" dirty="0"/>
              <a:t>分页的基本原理是把内存划分成大小固定的若干单元，每个单元称为一页（</a:t>
            </a:r>
            <a:r>
              <a:rPr lang="en-US" altLang="zh-CN" dirty="0"/>
              <a:t>page</a:t>
            </a:r>
            <a:r>
              <a:rPr lang="zh-CN" altLang="en-US" dirty="0"/>
              <a:t>），每页包含</a:t>
            </a:r>
            <a:r>
              <a:rPr lang="en-US" altLang="zh-CN" dirty="0"/>
              <a:t>4k</a:t>
            </a:r>
            <a:r>
              <a:rPr lang="zh-CN" altLang="en-US" dirty="0"/>
              <a:t>字节的地址空间（为简化分析，我们不考虑扩展分页的情况）。这样每一页的起始地址都是</a:t>
            </a:r>
            <a:r>
              <a:rPr lang="en-US" altLang="zh-CN" dirty="0"/>
              <a:t>4k</a:t>
            </a:r>
            <a:r>
              <a:rPr lang="zh-CN" altLang="en-US" dirty="0"/>
              <a:t>字节对齐的。为了能转换成物理地址，我们需要给</a:t>
            </a:r>
            <a:r>
              <a:rPr lang="en-US" altLang="zh-CN" dirty="0"/>
              <a:t>CPU</a:t>
            </a:r>
            <a:r>
              <a:rPr lang="zh-CN" altLang="en-US" dirty="0"/>
              <a:t>提供</a:t>
            </a:r>
            <a:r>
              <a:rPr lang="zh-CN" altLang="en-US" b="1" dirty="0"/>
              <a:t>当前任务的</a:t>
            </a:r>
            <a:r>
              <a:rPr lang="zh-CN" altLang="en-US" dirty="0"/>
              <a:t>线性地址转物理地址的查找表，即页表</a:t>
            </a:r>
            <a:r>
              <a:rPr lang="en-US" altLang="zh-CN" dirty="0"/>
              <a:t>(page table)</a:t>
            </a:r>
            <a:r>
              <a:rPr lang="zh-CN" altLang="en-US" dirty="0"/>
              <a:t>。注意，</a:t>
            </a:r>
            <a:r>
              <a:rPr lang="zh-CN" altLang="en-US" b="1" dirty="0"/>
              <a:t>为了实现每个任务的平坦的虚拟内存，每个任务都有自己的页目录表和页表</a:t>
            </a:r>
            <a:r>
              <a:rPr lang="zh-CN" altLang="en-US" dirty="0"/>
              <a:t>。</a:t>
            </a:r>
            <a:endParaRPr lang="en-US" altLang="zh-CN" dirty="0"/>
          </a:p>
          <a:p>
            <a:r>
              <a:rPr lang="zh-CN" altLang="en-US" dirty="0"/>
              <a:t>为了节约页表占用的内存空间，</a:t>
            </a:r>
            <a:r>
              <a:rPr lang="en-US" altLang="zh-CN" dirty="0"/>
              <a:t>x86</a:t>
            </a:r>
            <a:r>
              <a:rPr lang="zh-CN" altLang="en-US" dirty="0"/>
              <a:t>将线性地址通过页目录表和页表两级查找转换成物理地址。</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7042" name="Picture 2"/>
          <p:cNvPicPr>
            <a:picLocks noChangeAspect="1" noChangeArrowheads="1"/>
          </p:cNvPicPr>
          <p:nvPr/>
        </p:nvPicPr>
        <p:blipFill>
          <a:blip r:embed="rId2" cstate="print"/>
          <a:srcRect/>
          <a:stretch>
            <a:fillRect/>
          </a:stretch>
        </p:blipFill>
        <p:spPr bwMode="auto">
          <a:xfrm>
            <a:off x="-1" y="0"/>
            <a:ext cx="9144001" cy="6858000"/>
          </a:xfrm>
          <a:prstGeom prst="rect">
            <a:avLst/>
          </a:prstGeom>
          <a:noFill/>
          <a:ln w="9525">
            <a:noFill/>
            <a:miter lim="800000"/>
            <a:headEnd/>
            <a:tailEnd/>
          </a:ln>
        </p:spPr>
      </p:pic>
      <p:sp>
        <p:nvSpPr>
          <p:cNvPr id="87043"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创建交换区</a:t>
            </a:r>
          </a:p>
        </p:txBody>
      </p:sp>
      <p:sp>
        <p:nvSpPr>
          <p:cNvPr id="4" name="TextBox 3"/>
          <p:cNvSpPr txBox="1"/>
          <p:nvPr/>
        </p:nvSpPr>
        <p:spPr>
          <a:xfrm>
            <a:off x="611560" y="1412776"/>
            <a:ext cx="8208912" cy="3970318"/>
          </a:xfrm>
          <a:prstGeom prst="rect">
            <a:avLst/>
          </a:prstGeom>
          <a:noFill/>
        </p:spPr>
        <p:txBody>
          <a:bodyPr wrap="square" rtlCol="0">
            <a:spAutoFit/>
          </a:bodyPr>
          <a:lstStyle/>
          <a:p>
            <a:r>
              <a:rPr lang="zh-CN" altLang="en-US" dirty="0"/>
              <a:t>系统管理员在创建</a:t>
            </a:r>
            <a:r>
              <a:rPr lang="en-US" altLang="zh-CN" dirty="0"/>
              <a:t>Linux </a:t>
            </a:r>
            <a:r>
              <a:rPr lang="zh-CN" altLang="en-US" dirty="0"/>
              <a:t>系统中的其他分区时都创建一个交换分区，然后使用</a:t>
            </a:r>
            <a:r>
              <a:rPr lang="en-US" altLang="zh-CN" dirty="0" err="1"/>
              <a:t>mkswap</a:t>
            </a:r>
            <a:r>
              <a:rPr lang="zh-CN" altLang="en-US" dirty="0"/>
              <a:t>命令把这个磁盘区设置成一个新的交换区。该命令对刚才介绍的第一个页槽中的字段进行初始化。由于磁盘中可能会有一些坏块，这个程序还可以对其他所有的页槽进行检查从而确定有缺陷页槽的位置。但是执行</a:t>
            </a:r>
            <a:r>
              <a:rPr lang="en-US" altLang="zh-CN" dirty="0" err="1"/>
              <a:t>mkswap</a:t>
            </a:r>
            <a:r>
              <a:rPr lang="en-US" altLang="zh-CN" dirty="0"/>
              <a:t> </a:t>
            </a:r>
            <a:r>
              <a:rPr lang="zh-CN" altLang="en-US" dirty="0"/>
              <a:t>命令会把交换区设置成非激活的状态。每个交换区都可以在系统启动时在脚本文件中被激活，也可以在系统运行之后动态激活。</a:t>
            </a:r>
            <a:endParaRPr lang="en-US" altLang="zh-CN" dirty="0"/>
          </a:p>
          <a:p>
            <a:endParaRPr lang="en-US" altLang="zh-CN" dirty="0"/>
          </a:p>
          <a:p>
            <a:r>
              <a:rPr lang="zh-CN" altLang="en-US" dirty="0"/>
              <a:t>每个交换区由一个或多个</a:t>
            </a:r>
            <a:r>
              <a:rPr lang="zh-CN" altLang="en-US" b="1" dirty="0">
                <a:solidFill>
                  <a:srgbClr val="FF0000"/>
                </a:solidFill>
              </a:rPr>
              <a:t>交换子区（</a:t>
            </a:r>
            <a:r>
              <a:rPr lang="en-US" altLang="zh-CN" b="1" dirty="0">
                <a:solidFill>
                  <a:srgbClr val="FF0000"/>
                </a:solidFill>
              </a:rPr>
              <a:t>swap extent</a:t>
            </a:r>
            <a:r>
              <a:rPr lang="zh-CN" altLang="en-US" b="1" dirty="0">
                <a:solidFill>
                  <a:srgbClr val="FF0000"/>
                </a:solidFill>
              </a:rPr>
              <a:t>）</a:t>
            </a:r>
            <a:r>
              <a:rPr lang="zh-CN" altLang="en-US" dirty="0"/>
              <a:t>组成，每个交换子区由一个</a:t>
            </a:r>
            <a:r>
              <a:rPr lang="en-US" altLang="zh-CN" dirty="0" err="1"/>
              <a:t>swap_extent</a:t>
            </a:r>
            <a:r>
              <a:rPr lang="zh-CN" altLang="en-US" dirty="0"/>
              <a:t>描述符表示，每个子区对应一组页（更准确地说，是一组页槽），它们在磁盘上是物理相邻的。</a:t>
            </a:r>
            <a:r>
              <a:rPr lang="en-US" altLang="zh-CN" dirty="0" err="1"/>
              <a:t>swap_extent</a:t>
            </a:r>
            <a:r>
              <a:rPr lang="en-US" altLang="zh-CN" dirty="0"/>
              <a:t> </a:t>
            </a:r>
            <a:r>
              <a:rPr lang="zh-CN" altLang="en-US" dirty="0"/>
              <a:t>描述符由下面这几部分组成：</a:t>
            </a:r>
            <a:r>
              <a:rPr lang="zh-CN" altLang="en-US" b="1" dirty="0">
                <a:solidFill>
                  <a:srgbClr val="FF0000"/>
                </a:solidFill>
              </a:rPr>
              <a:t>交换区的子区首页索引、子区的页数和子区的起始磁盘扇区号</a:t>
            </a:r>
            <a:r>
              <a:rPr lang="zh-CN" altLang="en-US" dirty="0"/>
              <a:t>。当激活交换区自身的同时，组成交换区的有序子区链表也被创建。</a:t>
            </a:r>
            <a:r>
              <a:rPr lang="zh-CN" altLang="en-US" dirty="0">
                <a:solidFill>
                  <a:srgbClr val="FF0000"/>
                </a:solidFill>
              </a:rPr>
              <a:t>存放在磁盘分区中的交换区只有一个子区</a:t>
            </a:r>
            <a:r>
              <a:rPr lang="zh-CN" altLang="en-US" dirty="0"/>
              <a:t>；但是，存放在普通文件中的交换区则可能有多个子区，这是因为文件系统有可能没把该文件全部分配在磁盘的一组连续块中。</a:t>
            </a:r>
            <a:endParaRPr lang="en-US" altLang="zh-CN" dirty="0"/>
          </a:p>
        </p:txBody>
      </p:sp>
      <p:sp>
        <p:nvSpPr>
          <p:cNvPr id="7" name="Text Box 2"/>
          <p:cNvSpPr txBox="1">
            <a:spLocks noChangeArrowheads="1"/>
          </p:cNvSpPr>
          <p:nvPr/>
        </p:nvSpPr>
        <p:spPr bwMode="auto">
          <a:xfrm>
            <a:off x="611560" y="5301209"/>
            <a:ext cx="8208912" cy="830997"/>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algn="just" fontAlgn="base">
              <a:spcBef>
                <a:spcPct val="0"/>
              </a:spcBef>
              <a:spcAft>
                <a:spcPct val="0"/>
              </a:spcAft>
            </a:pPr>
            <a:r>
              <a:rPr lang="en-US" altLang="zh-CN" sz="1600" dirty="0" err="1">
                <a:latin typeface="Arial" pitchFamily="34" charset="0"/>
                <a:ea typeface="宋体" pitchFamily="2" charset="-122"/>
              </a:rPr>
              <a:t>setup_swap_extents</a:t>
            </a:r>
            <a:r>
              <a:rPr lang="en-US" altLang="zh-CN" sz="1600" dirty="0">
                <a:latin typeface="Arial" pitchFamily="34" charset="0"/>
                <a:ea typeface="宋体" pitchFamily="2" charset="-122"/>
              </a:rPr>
              <a:t>-&gt; </a:t>
            </a:r>
            <a:r>
              <a:rPr lang="en-US" altLang="zh-CN" sz="1600" dirty="0" err="1">
                <a:latin typeface="Arial" pitchFamily="34" charset="0"/>
                <a:ea typeface="宋体" pitchFamily="2" charset="-122"/>
              </a:rPr>
              <a:t>add_swap_extent</a:t>
            </a:r>
            <a:r>
              <a:rPr lang="en-US" altLang="zh-CN" sz="1600" dirty="0">
                <a:latin typeface="Arial" pitchFamily="34" charset="0"/>
                <a:ea typeface="宋体" pitchFamily="2" charset="-122"/>
              </a:rPr>
              <a:t>(sis, 0, sis-&gt;max, 0);</a:t>
            </a:r>
          </a:p>
          <a:p>
            <a:pPr lvl="0" algn="just" fontAlgn="base">
              <a:spcBef>
                <a:spcPct val="0"/>
              </a:spcBef>
              <a:spcAft>
                <a:spcPct val="0"/>
              </a:spcAft>
            </a:pP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lvl="0" algn="just" fontAlgn="base">
              <a:spcBef>
                <a:spcPct val="0"/>
              </a:spcBef>
              <a:spcAft>
                <a:spcPct val="0"/>
              </a:spcAft>
            </a:pP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8"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创建交换区</a:t>
            </a:r>
          </a:p>
        </p:txBody>
      </p:sp>
      <p:sp>
        <p:nvSpPr>
          <p:cNvPr id="4" name="TextBox 3"/>
          <p:cNvSpPr txBox="1"/>
          <p:nvPr/>
        </p:nvSpPr>
        <p:spPr>
          <a:xfrm>
            <a:off x="611560" y="1412776"/>
            <a:ext cx="8208912" cy="3693319"/>
          </a:xfrm>
          <a:prstGeom prst="rect">
            <a:avLst/>
          </a:prstGeom>
          <a:noFill/>
        </p:spPr>
        <p:txBody>
          <a:bodyPr wrap="square" rtlCol="0">
            <a:spAutoFit/>
          </a:bodyPr>
          <a:lstStyle/>
          <a:p>
            <a:r>
              <a:rPr lang="en-US" altLang="zh-CN" dirty="0" err="1"/>
              <a:t>swap_info</a:t>
            </a:r>
            <a:r>
              <a:rPr lang="en-US" altLang="zh-CN" dirty="0"/>
              <a:t> </a:t>
            </a:r>
            <a:r>
              <a:rPr lang="zh-CN" altLang="en-US" dirty="0"/>
              <a:t>数组包括</a:t>
            </a:r>
            <a:r>
              <a:rPr lang="en-US" altLang="zh-CN" dirty="0"/>
              <a:t>MAX_SWAPFILES </a:t>
            </a:r>
            <a:r>
              <a:rPr lang="zh-CN" altLang="en-US" dirty="0"/>
              <a:t>个交换区描述符。只有那些设置了</a:t>
            </a:r>
            <a:r>
              <a:rPr lang="en-US" altLang="zh-CN" dirty="0"/>
              <a:t>SWP_USED </a:t>
            </a:r>
            <a:r>
              <a:rPr lang="zh-CN" altLang="en-US" dirty="0"/>
              <a:t>标志的交换区才被使用，因为它们是活动区域。下图说明了</a:t>
            </a:r>
            <a:r>
              <a:rPr lang="en-US" altLang="zh-CN" dirty="0" err="1"/>
              <a:t>swap_info</a:t>
            </a:r>
            <a:r>
              <a:rPr lang="en-US" altLang="zh-CN" dirty="0"/>
              <a:t> </a:t>
            </a:r>
            <a:r>
              <a:rPr lang="zh-CN" altLang="en-US" dirty="0"/>
              <a:t>数组（其数组元素为</a:t>
            </a:r>
            <a:r>
              <a:rPr lang="en-US" altLang="zh-CN" dirty="0" err="1"/>
              <a:t>swap_info_struct</a:t>
            </a:r>
            <a:r>
              <a:rPr lang="zh-CN" altLang="en-US" dirty="0"/>
              <a:t>）、一个交换区和相应的计数器数组的情况：</a:t>
            </a:r>
            <a:endParaRPr lang="en-US" altLang="zh-CN" dirty="0"/>
          </a:p>
          <a:p>
            <a:endParaRPr lang="en-US" altLang="zh-CN" dirty="0"/>
          </a:p>
          <a:p>
            <a:r>
              <a:rPr lang="zh-CN" altLang="en-US" dirty="0"/>
              <a:t>系统中有一个全局变量</a:t>
            </a:r>
            <a:r>
              <a:rPr lang="en-US" altLang="zh-CN" dirty="0" err="1"/>
              <a:t>nr_swapfiles</a:t>
            </a:r>
            <a:r>
              <a:rPr lang="zh-CN" altLang="en-US" dirty="0"/>
              <a:t>，它存放数组中包含或已包含所使用交换区描述符的最后一个元素的索引。这个变量有些名不符实，它并没有包含活动交换区的个数。</a:t>
            </a:r>
            <a:endParaRPr lang="en-US" altLang="zh-CN" dirty="0"/>
          </a:p>
          <a:p>
            <a:endParaRPr lang="en-US" altLang="zh-CN" dirty="0"/>
          </a:p>
          <a:p>
            <a:r>
              <a:rPr lang="zh-CN" altLang="en-US" dirty="0"/>
              <a:t>活动交换区描述符也被插入按</a:t>
            </a:r>
            <a:r>
              <a:rPr lang="zh-CN" altLang="en-US" dirty="0">
                <a:solidFill>
                  <a:srgbClr val="FF0000"/>
                </a:solidFill>
              </a:rPr>
              <a:t>交换区优先级排序的链表</a:t>
            </a:r>
            <a:r>
              <a:rPr lang="zh-CN" altLang="en-US" dirty="0"/>
              <a:t>中。该链表是通过交换区描述符的</a:t>
            </a:r>
            <a:r>
              <a:rPr lang="en-US" altLang="zh-CN" dirty="0"/>
              <a:t>next </a:t>
            </a:r>
            <a:r>
              <a:rPr lang="zh-CN" altLang="en-US" dirty="0"/>
              <a:t>字段实现的，</a:t>
            </a:r>
            <a:r>
              <a:rPr lang="en-US" altLang="zh-CN" dirty="0"/>
              <a:t>next </a:t>
            </a:r>
            <a:r>
              <a:rPr lang="zh-CN" altLang="en-US" dirty="0"/>
              <a:t>字段存放的是</a:t>
            </a:r>
            <a:r>
              <a:rPr lang="en-US" altLang="zh-CN" dirty="0" err="1"/>
              <a:t>swap_info</a:t>
            </a:r>
            <a:r>
              <a:rPr lang="en-US" altLang="zh-CN" dirty="0"/>
              <a:t> </a:t>
            </a:r>
            <a:r>
              <a:rPr lang="zh-CN" altLang="en-US" dirty="0"/>
              <a:t>数组中下一个描述符的索引。该字段作为索引的这种用法与我们已经见过的很多名为</a:t>
            </a:r>
            <a:r>
              <a:rPr lang="en-US" altLang="zh-CN" dirty="0"/>
              <a:t>next </a:t>
            </a:r>
            <a:r>
              <a:rPr lang="zh-CN" altLang="en-US" dirty="0"/>
              <a:t>字段的用法有所不同，后者通常都是指针。</a:t>
            </a:r>
            <a:endParaRPr lang="en-US" altLang="zh-CN" dirty="0"/>
          </a:p>
          <a:p>
            <a:r>
              <a:rPr lang="en-US" altLang="zh-CN" dirty="0" err="1"/>
              <a:t>swap_list_t</a:t>
            </a:r>
            <a:r>
              <a:rPr lang="en-US" altLang="zh-CN" dirty="0"/>
              <a:t> </a:t>
            </a:r>
            <a:r>
              <a:rPr lang="zh-CN" altLang="en-US" dirty="0"/>
              <a:t>类型的</a:t>
            </a:r>
            <a:r>
              <a:rPr lang="en-US" altLang="zh-CN" dirty="0" err="1"/>
              <a:t>swap_list</a:t>
            </a:r>
            <a:r>
              <a:rPr lang="en-US" altLang="zh-CN" dirty="0"/>
              <a:t> </a:t>
            </a:r>
            <a:r>
              <a:rPr lang="zh-CN" altLang="en-US" dirty="0"/>
              <a:t>全局变量包括以下字段：</a:t>
            </a:r>
            <a:endParaRPr lang="en-US" altLang="zh-CN" dirty="0"/>
          </a:p>
        </p:txBody>
      </p:sp>
      <p:sp>
        <p:nvSpPr>
          <p:cNvPr id="5" name="Text Box 2"/>
          <p:cNvSpPr txBox="1">
            <a:spLocks noChangeArrowheads="1"/>
          </p:cNvSpPr>
          <p:nvPr/>
        </p:nvSpPr>
        <p:spPr bwMode="auto">
          <a:xfrm>
            <a:off x="683568" y="5130477"/>
            <a:ext cx="8208912" cy="1538883"/>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1600" dirty="0" err="1"/>
              <a:t>struct</a:t>
            </a:r>
            <a:r>
              <a:rPr lang="en-US" altLang="zh-CN" sz="1600" dirty="0"/>
              <a:t> </a:t>
            </a:r>
            <a:r>
              <a:rPr lang="en-US" altLang="zh-CN" sz="1600" dirty="0" err="1"/>
              <a:t>swap_list_t</a:t>
            </a:r>
            <a:r>
              <a:rPr lang="en-US" altLang="zh-CN" sz="1600" dirty="0"/>
              <a:t> </a:t>
            </a:r>
            <a:r>
              <a:rPr lang="en-US" altLang="zh-CN" sz="1600" dirty="0" err="1"/>
              <a:t>swap_list</a:t>
            </a:r>
            <a:r>
              <a:rPr lang="en-US" altLang="zh-CN" sz="1600" dirty="0"/>
              <a:t> = {-1, -1};</a:t>
            </a:r>
          </a:p>
          <a:p>
            <a:r>
              <a:rPr lang="en-US" altLang="zh-CN" sz="1600" dirty="0" err="1"/>
              <a:t>struct</a:t>
            </a:r>
            <a:r>
              <a:rPr lang="en-US" altLang="zh-CN" sz="1600" dirty="0"/>
              <a:t> </a:t>
            </a:r>
            <a:r>
              <a:rPr lang="en-US" altLang="zh-CN" sz="1600" dirty="0" err="1"/>
              <a:t>swap_list_t</a:t>
            </a:r>
            <a:r>
              <a:rPr lang="en-US" altLang="zh-CN" sz="1600" dirty="0"/>
              <a:t> {</a:t>
            </a:r>
          </a:p>
          <a:p>
            <a:pPr lvl="1"/>
            <a:r>
              <a:rPr lang="en-US" altLang="zh-CN" sz="1600" dirty="0" err="1"/>
              <a:t>int</a:t>
            </a:r>
            <a:r>
              <a:rPr lang="en-US" altLang="zh-CN" sz="1600" dirty="0"/>
              <a:t> head; </a:t>
            </a:r>
            <a:r>
              <a:rPr lang="en-US" altLang="zh-CN" sz="1400" dirty="0"/>
              <a:t>/*</a:t>
            </a:r>
            <a:r>
              <a:rPr lang="zh-CN" altLang="en-US" sz="1400" dirty="0"/>
              <a:t>第一个链表元素在</a:t>
            </a:r>
            <a:r>
              <a:rPr lang="en-US" altLang="zh-CN" sz="1400" dirty="0" err="1"/>
              <a:t>swap_info</a:t>
            </a:r>
            <a:r>
              <a:rPr lang="en-US" altLang="zh-CN" sz="1400" dirty="0"/>
              <a:t> </a:t>
            </a:r>
            <a:r>
              <a:rPr lang="zh-CN" altLang="en-US" sz="1400" dirty="0"/>
              <a:t>数组中的下标。 *</a:t>
            </a:r>
            <a:r>
              <a:rPr lang="en-US" altLang="zh-CN" sz="1400" dirty="0"/>
              <a:t>/</a:t>
            </a:r>
          </a:p>
          <a:p>
            <a:pPr lvl="1"/>
            <a:r>
              <a:rPr lang="en-US" altLang="zh-CN" sz="1600" dirty="0" err="1"/>
              <a:t>int</a:t>
            </a:r>
            <a:r>
              <a:rPr lang="en-US" altLang="zh-CN" sz="1600" dirty="0"/>
              <a:t> next; </a:t>
            </a:r>
            <a:r>
              <a:rPr lang="en-US" altLang="zh-CN" sz="1400" dirty="0"/>
              <a:t>/*</a:t>
            </a:r>
            <a:r>
              <a:rPr lang="zh-CN" altLang="en-US" sz="1400" dirty="0"/>
              <a:t>为换出页所选中的</a:t>
            </a:r>
            <a:r>
              <a:rPr lang="zh-CN" altLang="en-US" sz="1400" dirty="0">
                <a:solidFill>
                  <a:srgbClr val="FF0000"/>
                </a:solidFill>
              </a:rPr>
              <a:t>下一个交换区的描述符在</a:t>
            </a:r>
            <a:r>
              <a:rPr lang="en-US" altLang="zh-CN" sz="1400" dirty="0">
                <a:solidFill>
                  <a:srgbClr val="FF0000"/>
                </a:solidFill>
              </a:rPr>
              <a:t>swap info </a:t>
            </a:r>
            <a:r>
              <a:rPr lang="zh-CN" altLang="en-US" sz="1400" dirty="0">
                <a:solidFill>
                  <a:srgbClr val="FF0000"/>
                </a:solidFill>
              </a:rPr>
              <a:t>数组中的下标</a:t>
            </a:r>
            <a:r>
              <a:rPr lang="zh-CN" altLang="en-US" sz="1400" dirty="0"/>
              <a:t>。</a:t>
            </a:r>
          </a:p>
          <a:p>
            <a:pPr lvl="1"/>
            <a:r>
              <a:rPr lang="en-US" altLang="zh-CN" sz="1400" dirty="0"/>
              <a:t>	         </a:t>
            </a:r>
            <a:r>
              <a:rPr lang="zh-CN" altLang="en-US" sz="1400" dirty="0"/>
              <a:t>该字段用于在具有空闲页槽的最大优先级的交换区之间实现轮询算法。*</a:t>
            </a:r>
            <a:r>
              <a:rPr lang="en-US" altLang="zh-CN" sz="1400" dirty="0"/>
              <a:t>/</a:t>
            </a:r>
          </a:p>
          <a:p>
            <a:r>
              <a:rPr lang="en-US" altLang="zh-CN" sz="1600" dirty="0"/>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6"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换出页标识符</a:t>
            </a:r>
          </a:p>
        </p:txBody>
      </p:sp>
      <p:sp>
        <p:nvSpPr>
          <p:cNvPr id="4" name="TextBox 3"/>
          <p:cNvSpPr txBox="1"/>
          <p:nvPr/>
        </p:nvSpPr>
        <p:spPr>
          <a:xfrm>
            <a:off x="611560" y="1412776"/>
            <a:ext cx="8208912" cy="1200329"/>
          </a:xfrm>
          <a:prstGeom prst="rect">
            <a:avLst/>
          </a:prstGeom>
          <a:noFill/>
        </p:spPr>
        <p:txBody>
          <a:bodyPr wrap="square" rtlCol="0">
            <a:spAutoFit/>
          </a:bodyPr>
          <a:lstStyle/>
          <a:p>
            <a:r>
              <a:rPr lang="zh-CN" altLang="en-US" dirty="0"/>
              <a:t>针对一个页面，我们可以很简单地而又唯一地标识一个换出页，这是通过在</a:t>
            </a:r>
            <a:r>
              <a:rPr lang="en-US" altLang="zh-CN" dirty="0" err="1"/>
              <a:t>swap_info</a:t>
            </a:r>
            <a:r>
              <a:rPr lang="en-US" altLang="zh-CN" dirty="0"/>
              <a:t> </a:t>
            </a:r>
            <a:r>
              <a:rPr lang="zh-CN" altLang="en-US" dirty="0"/>
              <a:t>数组中指定</a:t>
            </a:r>
            <a:r>
              <a:rPr lang="zh-CN" altLang="en-US" b="1" dirty="0">
                <a:solidFill>
                  <a:srgbClr val="FF0000"/>
                </a:solidFill>
              </a:rPr>
              <a:t>交换区的索引和在交换区内指定页槽的索引</a:t>
            </a:r>
            <a:r>
              <a:rPr lang="zh-CN" altLang="en-US" dirty="0"/>
              <a:t>实现的。由于交换区的第一个页（索引为</a:t>
            </a:r>
            <a:r>
              <a:rPr lang="en-US" altLang="zh-CN" dirty="0"/>
              <a:t>0</a:t>
            </a:r>
            <a:r>
              <a:rPr lang="zh-CN" altLang="en-US" dirty="0"/>
              <a:t>）留给</a:t>
            </a:r>
            <a:r>
              <a:rPr lang="en-US" altLang="zh-CN" dirty="0" err="1"/>
              <a:t>swap_header</a:t>
            </a:r>
            <a:r>
              <a:rPr lang="en-US" altLang="zh-CN" dirty="0"/>
              <a:t> </a:t>
            </a:r>
            <a:r>
              <a:rPr lang="zh-CN" altLang="en-US" dirty="0"/>
              <a:t>联合体，第一个可用页槽的索引就为</a:t>
            </a:r>
            <a:r>
              <a:rPr lang="en-US" altLang="zh-CN" dirty="0"/>
              <a:t>1</a:t>
            </a:r>
            <a:r>
              <a:rPr lang="zh-CN" altLang="en-US" dirty="0"/>
              <a:t>。换出页标识符的格式如图所示：</a:t>
            </a:r>
            <a:endParaRPr lang="en-US" altLang="zh-CN" dirty="0"/>
          </a:p>
        </p:txBody>
      </p:sp>
      <p:pic>
        <p:nvPicPr>
          <p:cNvPr id="101378" name="Picture 2"/>
          <p:cNvPicPr>
            <a:picLocks noChangeAspect="1" noChangeArrowheads="1"/>
          </p:cNvPicPr>
          <p:nvPr/>
        </p:nvPicPr>
        <p:blipFill>
          <a:blip r:embed="rId2" cstate="print"/>
          <a:srcRect/>
          <a:stretch>
            <a:fillRect/>
          </a:stretch>
        </p:blipFill>
        <p:spPr bwMode="auto">
          <a:xfrm>
            <a:off x="683568" y="2564904"/>
            <a:ext cx="7762875" cy="390525"/>
          </a:xfrm>
          <a:prstGeom prst="rect">
            <a:avLst/>
          </a:prstGeom>
          <a:noFill/>
          <a:ln w="9525">
            <a:noFill/>
            <a:miter lim="800000"/>
            <a:headEnd/>
            <a:tailEnd/>
          </a:ln>
        </p:spPr>
      </p:pic>
      <p:sp>
        <p:nvSpPr>
          <p:cNvPr id="6" name="TextBox 5"/>
          <p:cNvSpPr txBox="1"/>
          <p:nvPr/>
        </p:nvSpPr>
        <p:spPr>
          <a:xfrm>
            <a:off x="611560" y="2996952"/>
            <a:ext cx="8208912" cy="646331"/>
          </a:xfrm>
          <a:prstGeom prst="rect">
            <a:avLst/>
          </a:prstGeom>
          <a:noFill/>
        </p:spPr>
        <p:txBody>
          <a:bodyPr wrap="square" rtlCol="0">
            <a:spAutoFit/>
          </a:bodyPr>
          <a:lstStyle/>
          <a:p>
            <a:r>
              <a:rPr lang="en-US" altLang="zh-CN" dirty="0" err="1"/>
              <a:t>swp_entry</a:t>
            </a:r>
            <a:r>
              <a:rPr lang="en-US" altLang="zh-CN" dirty="0"/>
              <a:t>(type, offset)</a:t>
            </a:r>
            <a:r>
              <a:rPr lang="zh-CN" altLang="en-US" dirty="0"/>
              <a:t>宏负责从交换区索引</a:t>
            </a:r>
            <a:r>
              <a:rPr lang="en-US" altLang="zh-CN" dirty="0"/>
              <a:t>type </a:t>
            </a:r>
            <a:r>
              <a:rPr lang="zh-CN" altLang="en-US" dirty="0"/>
              <a:t>和页槽索引</a:t>
            </a:r>
            <a:r>
              <a:rPr lang="en-US" altLang="zh-CN" dirty="0"/>
              <a:t>offset </a:t>
            </a:r>
            <a:r>
              <a:rPr lang="zh-CN" altLang="en-US" dirty="0"/>
              <a:t>中构造换出页标识符</a:t>
            </a:r>
            <a:r>
              <a:rPr lang="en-US" altLang="zh-CN" dirty="0"/>
              <a:t>:</a:t>
            </a:r>
          </a:p>
        </p:txBody>
      </p:sp>
      <p:sp>
        <p:nvSpPr>
          <p:cNvPr id="7" name="Text Box 2"/>
          <p:cNvSpPr txBox="1">
            <a:spLocks noChangeArrowheads="1"/>
          </p:cNvSpPr>
          <p:nvPr/>
        </p:nvSpPr>
        <p:spPr bwMode="auto">
          <a:xfrm>
            <a:off x="683568" y="3622372"/>
            <a:ext cx="8208912" cy="3046988"/>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1600" dirty="0"/>
              <a:t>#define </a:t>
            </a:r>
            <a:r>
              <a:rPr lang="en-US" altLang="zh-CN" sz="1600" b="1" dirty="0">
                <a:solidFill>
                  <a:srgbClr val="FF0000"/>
                </a:solidFill>
              </a:rPr>
              <a:t>MAX_SWAPFILES_SHIFT </a:t>
            </a:r>
            <a:r>
              <a:rPr lang="en-US" altLang="zh-CN" sz="1600" dirty="0"/>
              <a:t>5</a:t>
            </a:r>
          </a:p>
          <a:p>
            <a:r>
              <a:rPr lang="en-US" altLang="zh-CN" sz="1600" dirty="0" err="1"/>
              <a:t>typedef</a:t>
            </a:r>
            <a:r>
              <a:rPr lang="en-US" altLang="zh-CN" sz="1600" dirty="0"/>
              <a:t> </a:t>
            </a:r>
            <a:r>
              <a:rPr lang="en-US" altLang="zh-CN" sz="1600" dirty="0" err="1"/>
              <a:t>struct</a:t>
            </a:r>
            <a:r>
              <a:rPr lang="en-US" altLang="zh-CN" sz="1600" dirty="0"/>
              <a:t> {</a:t>
            </a:r>
          </a:p>
          <a:p>
            <a:r>
              <a:rPr lang="en-US" altLang="zh-CN" sz="1600" dirty="0"/>
              <a:t>	unsigned long </a:t>
            </a:r>
            <a:r>
              <a:rPr lang="en-US" altLang="zh-CN" sz="1600" dirty="0" err="1"/>
              <a:t>val</a:t>
            </a:r>
            <a:r>
              <a:rPr lang="en-US" altLang="zh-CN" sz="1600" dirty="0"/>
              <a:t>;</a:t>
            </a:r>
          </a:p>
          <a:p>
            <a:r>
              <a:rPr lang="en-US" altLang="zh-CN" sz="1600" dirty="0"/>
              <a:t>} </a:t>
            </a:r>
            <a:r>
              <a:rPr lang="en-US" altLang="zh-CN" sz="1600" b="1" dirty="0" err="1"/>
              <a:t>swp_entry_t</a:t>
            </a:r>
            <a:r>
              <a:rPr lang="en-US" altLang="zh-CN" sz="1600" dirty="0"/>
              <a:t>;</a:t>
            </a:r>
          </a:p>
          <a:p>
            <a:r>
              <a:rPr lang="en-US" altLang="zh-CN" sz="1600" dirty="0"/>
              <a:t>#define SWP_TYPE_SHIFT(e) (</a:t>
            </a:r>
            <a:r>
              <a:rPr lang="en-US" altLang="zh-CN" sz="1600" dirty="0" err="1"/>
              <a:t>sizeof</a:t>
            </a:r>
            <a:r>
              <a:rPr lang="en-US" altLang="zh-CN" sz="1600" dirty="0"/>
              <a:t>(e.val) * 8 - MAX_SWAPFILES_SHIFT)</a:t>
            </a:r>
          </a:p>
          <a:p>
            <a:r>
              <a:rPr lang="en-US" altLang="zh-CN" sz="1600" dirty="0"/>
              <a:t>#define SWP_OFFSET_MASK(e) ((1UL &lt;&lt; SWP_TYPE_SHIFT(e)) - 1)</a:t>
            </a:r>
          </a:p>
          <a:p>
            <a:r>
              <a:rPr lang="en-US" altLang="zh-CN" sz="1600" dirty="0"/>
              <a:t>static inline </a:t>
            </a:r>
            <a:r>
              <a:rPr lang="en-US" altLang="zh-CN" sz="1600" dirty="0" err="1"/>
              <a:t>swp_entry_t</a:t>
            </a:r>
            <a:r>
              <a:rPr lang="en-US" altLang="zh-CN" sz="1600" dirty="0"/>
              <a:t> </a:t>
            </a:r>
            <a:r>
              <a:rPr lang="en-US" altLang="zh-CN" sz="1600" dirty="0" err="1"/>
              <a:t>swp_entry</a:t>
            </a:r>
            <a:r>
              <a:rPr lang="en-US" altLang="zh-CN" sz="1600" dirty="0"/>
              <a:t>(unsigned long type, </a:t>
            </a:r>
            <a:r>
              <a:rPr lang="en-US" altLang="zh-CN" sz="1600" dirty="0" err="1"/>
              <a:t>pgoff_t</a:t>
            </a:r>
            <a:r>
              <a:rPr lang="en-US" altLang="zh-CN" sz="1600" dirty="0"/>
              <a:t> offset)</a:t>
            </a:r>
          </a:p>
          <a:p>
            <a:r>
              <a:rPr lang="en-US" altLang="zh-CN" sz="1600" dirty="0"/>
              <a:t>{	</a:t>
            </a:r>
            <a:r>
              <a:rPr lang="en-US" altLang="zh-CN" sz="1600" dirty="0" err="1"/>
              <a:t>swp_entry_t</a:t>
            </a:r>
            <a:r>
              <a:rPr lang="en-US" altLang="zh-CN" sz="1600" dirty="0"/>
              <a:t> ret;</a:t>
            </a:r>
          </a:p>
          <a:p>
            <a:r>
              <a:rPr lang="en-US" altLang="zh-CN" sz="1600" dirty="0"/>
              <a:t>	ret.val = (type &lt;&lt; SWP_TYPE_SHIFT(ret)) |</a:t>
            </a:r>
          </a:p>
          <a:p>
            <a:r>
              <a:rPr lang="en-US" altLang="zh-CN" sz="1600" dirty="0"/>
              <a:t>	(offset &amp; SWP_OFFSET_MASK(ret));</a:t>
            </a:r>
          </a:p>
          <a:p>
            <a:r>
              <a:rPr lang="en-US" altLang="zh-CN" sz="1600" dirty="0"/>
              <a:t>	return ret;</a:t>
            </a:r>
          </a:p>
          <a:p>
            <a:r>
              <a:rPr lang="en-US" altLang="zh-CN" sz="1600" dirty="0"/>
              <a:t>}</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p:txBody>
      </p:sp>
      <p:sp>
        <p:nvSpPr>
          <p:cNvPr id="101379"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换出页标识符</a:t>
            </a:r>
          </a:p>
        </p:txBody>
      </p:sp>
      <p:sp>
        <p:nvSpPr>
          <p:cNvPr id="4" name="TextBox 3"/>
          <p:cNvSpPr txBox="1"/>
          <p:nvPr/>
        </p:nvSpPr>
        <p:spPr>
          <a:xfrm>
            <a:off x="611560" y="1412776"/>
            <a:ext cx="8208912" cy="2308324"/>
          </a:xfrm>
          <a:prstGeom prst="rect">
            <a:avLst/>
          </a:prstGeom>
          <a:noFill/>
        </p:spPr>
        <p:txBody>
          <a:bodyPr wrap="square" rtlCol="0">
            <a:spAutoFit/>
          </a:bodyPr>
          <a:lstStyle/>
          <a:p>
            <a:r>
              <a:rPr lang="zh-CN" altLang="en-US" dirty="0"/>
              <a:t>当页被换出时，其标识符就作为页的表项插入页表中，这样在需要时就可以再找到这个页。要注意这种标识符的最低位与</a:t>
            </a:r>
            <a:r>
              <a:rPr lang="en-US" altLang="zh-CN" b="1" dirty="0">
                <a:solidFill>
                  <a:srgbClr val="FF0000"/>
                </a:solidFill>
              </a:rPr>
              <a:t>Present </a:t>
            </a:r>
            <a:r>
              <a:rPr lang="zh-CN" altLang="en-US" b="1" dirty="0">
                <a:solidFill>
                  <a:srgbClr val="FF0000"/>
                </a:solidFill>
              </a:rPr>
              <a:t>标志对应</a:t>
            </a:r>
            <a:r>
              <a:rPr lang="zh-CN" altLang="en-US" dirty="0"/>
              <a:t>，通常被清除来说明该页目前不在</a:t>
            </a:r>
            <a:r>
              <a:rPr lang="en-US" altLang="zh-CN" dirty="0"/>
              <a:t>RAM </a:t>
            </a:r>
            <a:r>
              <a:rPr lang="zh-CN" altLang="en-US" dirty="0"/>
              <a:t>中。但是，剩余</a:t>
            </a:r>
            <a:r>
              <a:rPr lang="en-US" altLang="zh-CN" dirty="0"/>
              <a:t>31 </a:t>
            </a:r>
            <a:r>
              <a:rPr lang="zh-CN" altLang="en-US" dirty="0"/>
              <a:t>位中至少有一位被置位，因为没有页存放在交换区</a:t>
            </a:r>
            <a:r>
              <a:rPr lang="en-US" altLang="zh-CN" dirty="0"/>
              <a:t>0 </a:t>
            </a:r>
            <a:r>
              <a:rPr lang="zh-CN" altLang="en-US" dirty="0"/>
              <a:t>的页槽</a:t>
            </a:r>
            <a:r>
              <a:rPr lang="en-US" altLang="zh-CN" dirty="0"/>
              <a:t>0 </a:t>
            </a:r>
            <a:r>
              <a:rPr lang="zh-CN" altLang="en-US" dirty="0"/>
              <a:t>中。这样就可以从一个页表项中区分三种不同的情况：</a:t>
            </a:r>
            <a:endParaRPr lang="en-US" altLang="zh-CN" dirty="0"/>
          </a:p>
          <a:p>
            <a:r>
              <a:rPr lang="zh-CN" altLang="en-US" dirty="0"/>
              <a:t>（</a:t>
            </a:r>
            <a:r>
              <a:rPr lang="en-US" altLang="zh-CN" dirty="0"/>
              <a:t>1</a:t>
            </a:r>
            <a:r>
              <a:rPr lang="zh-CN" altLang="en-US" dirty="0"/>
              <a:t>）空项 </a:t>
            </a:r>
            <a:r>
              <a:rPr lang="en-US" altLang="zh-CN" dirty="0"/>
              <a:t>—— </a:t>
            </a:r>
            <a:r>
              <a:rPr lang="zh-CN" altLang="en-US" dirty="0"/>
              <a:t>该页不属于进程的地址空间，或相应的页框还没有分配给进程（请求调页）。</a:t>
            </a:r>
          </a:p>
          <a:p>
            <a:r>
              <a:rPr lang="zh-CN" altLang="en-US" dirty="0"/>
              <a:t>（</a:t>
            </a:r>
            <a:r>
              <a:rPr lang="en-US" altLang="zh-CN" dirty="0"/>
              <a:t>2</a:t>
            </a:r>
            <a:r>
              <a:rPr lang="zh-CN" altLang="en-US" dirty="0"/>
              <a:t>）前</a:t>
            </a:r>
            <a:r>
              <a:rPr lang="en-US" altLang="zh-CN" dirty="0"/>
              <a:t>31 </a:t>
            </a:r>
            <a:r>
              <a:rPr lang="zh-CN" altLang="en-US" dirty="0"/>
              <a:t>个最高位不全等于</a:t>
            </a:r>
            <a:r>
              <a:rPr lang="en-US" altLang="zh-CN" dirty="0"/>
              <a:t>0</a:t>
            </a:r>
            <a:r>
              <a:rPr lang="zh-CN" altLang="en-US" dirty="0"/>
              <a:t>，最后一位等于</a:t>
            </a:r>
            <a:r>
              <a:rPr lang="en-US" altLang="zh-CN" dirty="0"/>
              <a:t>0 —— </a:t>
            </a:r>
            <a:r>
              <a:rPr lang="zh-CN" altLang="en-US" dirty="0"/>
              <a:t>该页现在被换出。</a:t>
            </a:r>
          </a:p>
          <a:p>
            <a:r>
              <a:rPr lang="zh-CN" altLang="en-US" dirty="0"/>
              <a:t>（</a:t>
            </a:r>
            <a:r>
              <a:rPr lang="en-US" altLang="zh-CN" dirty="0"/>
              <a:t>3</a:t>
            </a:r>
            <a:r>
              <a:rPr lang="zh-CN" altLang="en-US" dirty="0"/>
              <a:t>）最低位等于</a:t>
            </a:r>
            <a:r>
              <a:rPr lang="en-US" altLang="zh-CN" dirty="0"/>
              <a:t>1 —— </a:t>
            </a:r>
            <a:r>
              <a:rPr lang="zh-CN" altLang="en-US" dirty="0"/>
              <a:t>该页包含在</a:t>
            </a:r>
            <a:r>
              <a:rPr lang="en-US" altLang="zh-CN" dirty="0"/>
              <a:t>RAM </a:t>
            </a:r>
            <a:r>
              <a:rPr lang="zh-CN" altLang="en-US" dirty="0"/>
              <a:t>中。</a:t>
            </a:r>
            <a:endParaRPr lang="en-US" altLang="zh-CN" dirty="0"/>
          </a:p>
        </p:txBody>
      </p:sp>
      <p:sp>
        <p:nvSpPr>
          <p:cNvPr id="7" name="Text Box 2"/>
          <p:cNvSpPr txBox="1">
            <a:spLocks noChangeArrowheads="1"/>
          </p:cNvSpPr>
          <p:nvPr/>
        </p:nvSpPr>
        <p:spPr bwMode="auto">
          <a:xfrm>
            <a:off x="683568" y="3919696"/>
            <a:ext cx="8208912" cy="2677656"/>
          </a:xfrm>
          <a:prstGeom prst="rect">
            <a:avLst/>
          </a:prstGeom>
          <a:solidFill>
            <a:srgbClr val="BFBFB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altLang="zh-CN" sz="1400" dirty="0">
                <a:solidFill>
                  <a:srgbClr val="006600"/>
                </a:solidFill>
              </a:rPr>
              <a:t>// </a:t>
            </a:r>
            <a:r>
              <a:rPr lang="zh-CN" altLang="en-US" sz="1400" dirty="0">
                <a:solidFill>
                  <a:srgbClr val="006600"/>
                </a:solidFill>
              </a:rPr>
              <a:t>在试图换出一个已经换出的页时就会调用</a:t>
            </a:r>
            <a:r>
              <a:rPr lang="en-US" altLang="zh-CN" sz="1400" dirty="0" err="1">
                <a:solidFill>
                  <a:srgbClr val="006600"/>
                </a:solidFill>
              </a:rPr>
              <a:t>swap_duplicate</a:t>
            </a:r>
            <a:r>
              <a:rPr lang="en-US" altLang="zh-CN" sz="1400" dirty="0">
                <a:solidFill>
                  <a:srgbClr val="006600"/>
                </a:solidFill>
              </a:rPr>
              <a:t>()</a:t>
            </a:r>
            <a:r>
              <a:rPr lang="zh-CN" altLang="en-US" sz="1400" dirty="0">
                <a:solidFill>
                  <a:srgbClr val="006600"/>
                </a:solidFill>
              </a:rPr>
              <a:t>函数</a:t>
            </a:r>
            <a:endParaRPr lang="en-US" altLang="zh-CN" sz="1400" dirty="0">
              <a:solidFill>
                <a:srgbClr val="006600"/>
              </a:solidFill>
            </a:endParaRPr>
          </a:p>
          <a:p>
            <a:r>
              <a:rPr lang="en-US" altLang="zh-CN" sz="1400" dirty="0" err="1"/>
              <a:t>int</a:t>
            </a:r>
            <a:r>
              <a:rPr lang="en-US" altLang="zh-CN" sz="1400" dirty="0"/>
              <a:t> </a:t>
            </a:r>
            <a:r>
              <a:rPr lang="en-US" altLang="zh-CN" sz="1400" dirty="0" err="1"/>
              <a:t>swap_duplicate</a:t>
            </a:r>
            <a:r>
              <a:rPr lang="en-US" altLang="zh-CN" sz="1400" dirty="0"/>
              <a:t>(</a:t>
            </a:r>
            <a:r>
              <a:rPr lang="en-US" altLang="zh-CN" sz="1400" dirty="0" err="1"/>
              <a:t>swp_entry_t</a:t>
            </a:r>
            <a:r>
              <a:rPr lang="en-US" altLang="zh-CN" sz="1400" dirty="0"/>
              <a:t> entry)</a:t>
            </a:r>
          </a:p>
          <a:p>
            <a:r>
              <a:rPr kumimoji="0" lang="en-US" altLang="zh-CN" sz="1400" b="0" i="0" u="none" strike="noStrike" cap="none" normalizeH="0" baseline="0" dirty="0">
                <a:ln>
                  <a:noFill/>
                </a:ln>
                <a:solidFill>
                  <a:srgbClr val="006600"/>
                </a:solidFill>
                <a:effectLst/>
                <a:latin typeface="Arial" pitchFamily="34" charset="0"/>
                <a:ea typeface="宋体" pitchFamily="2" charset="-122"/>
              </a:rPr>
              <a:t>{</a:t>
            </a:r>
          </a:p>
          <a:p>
            <a:r>
              <a:rPr lang="en-US" altLang="zh-CN" sz="1400" dirty="0">
                <a:solidFill>
                  <a:srgbClr val="006600"/>
                </a:solidFill>
                <a:latin typeface="Arial" pitchFamily="34" charset="0"/>
                <a:ea typeface="宋体" pitchFamily="2" charset="-122"/>
              </a:rPr>
              <a:t>	</a:t>
            </a:r>
            <a:r>
              <a:rPr lang="en-US" altLang="zh-CN" sz="1400" dirty="0" err="1"/>
              <a:t>struct</a:t>
            </a:r>
            <a:r>
              <a:rPr lang="en-US" altLang="zh-CN" sz="1400" dirty="0"/>
              <a:t> </a:t>
            </a:r>
            <a:r>
              <a:rPr lang="en-US" altLang="zh-CN" sz="1400" dirty="0" err="1"/>
              <a:t>swap_info_struct</a:t>
            </a:r>
            <a:r>
              <a:rPr lang="en-US" altLang="zh-CN" sz="1400" dirty="0"/>
              <a:t> * p;</a:t>
            </a:r>
          </a:p>
          <a:p>
            <a:r>
              <a:rPr lang="en-US" altLang="zh-CN" sz="1400" dirty="0"/>
              <a:t>	……</a:t>
            </a:r>
          </a:p>
          <a:p>
            <a:r>
              <a:rPr kumimoji="0" lang="en-US" altLang="zh-CN" sz="1400" b="0" i="0" u="none" strike="noStrike" cap="none" normalizeH="0" baseline="0" dirty="0">
                <a:ln>
                  <a:noFill/>
                </a:ln>
                <a:solidFill>
                  <a:srgbClr val="006600"/>
                </a:solidFill>
                <a:effectLst/>
                <a:latin typeface="Arial" pitchFamily="34" charset="0"/>
                <a:ea typeface="宋体" pitchFamily="2" charset="-122"/>
              </a:rPr>
              <a:t>	</a:t>
            </a:r>
            <a:r>
              <a:rPr lang="en-US" altLang="zh-CN" sz="1400" dirty="0"/>
              <a:t>type = </a:t>
            </a:r>
            <a:r>
              <a:rPr lang="en-US" altLang="zh-CN" sz="1400" dirty="0" err="1"/>
              <a:t>swp_type</a:t>
            </a:r>
            <a:r>
              <a:rPr lang="en-US" altLang="zh-CN" sz="1400" dirty="0"/>
              <a:t>(entry);</a:t>
            </a:r>
          </a:p>
          <a:p>
            <a:r>
              <a:rPr lang="en-US" altLang="zh-CN" sz="1400" dirty="0"/>
              <a:t>	p = type + </a:t>
            </a:r>
            <a:r>
              <a:rPr lang="en-US" altLang="zh-CN" sz="1400" dirty="0" err="1"/>
              <a:t>swap_info</a:t>
            </a:r>
            <a:r>
              <a:rPr lang="en-US" altLang="zh-CN" sz="1400" dirty="0"/>
              <a:t>;</a:t>
            </a:r>
          </a:p>
          <a:p>
            <a:r>
              <a:rPr lang="en-US" altLang="zh-CN" sz="1400" dirty="0"/>
              <a:t>	offset = </a:t>
            </a:r>
            <a:r>
              <a:rPr lang="en-US" altLang="zh-CN" sz="1400" dirty="0" err="1"/>
              <a:t>swp_offset</a:t>
            </a:r>
            <a:r>
              <a:rPr lang="en-US" altLang="zh-CN" sz="1400" dirty="0"/>
              <a:t>(entry);</a:t>
            </a:r>
          </a:p>
          <a:p>
            <a:r>
              <a:rPr kumimoji="0" lang="en-US" altLang="zh-CN" sz="1400" b="0" i="0" u="none" strike="noStrike" cap="none" normalizeH="0" baseline="0" dirty="0">
                <a:ln>
                  <a:noFill/>
                </a:ln>
                <a:solidFill>
                  <a:srgbClr val="006600"/>
                </a:solidFill>
                <a:effectLst/>
                <a:latin typeface="Arial" pitchFamily="34" charset="0"/>
                <a:ea typeface="宋体" pitchFamily="2" charset="-122"/>
              </a:rPr>
              <a:t>	….</a:t>
            </a:r>
          </a:p>
          <a:p>
            <a:r>
              <a:rPr lang="en-US" altLang="zh-CN" sz="1400" dirty="0">
                <a:solidFill>
                  <a:srgbClr val="006600"/>
                </a:solidFill>
                <a:latin typeface="Arial" pitchFamily="34" charset="0"/>
                <a:ea typeface="宋体" pitchFamily="2" charset="-122"/>
              </a:rPr>
              <a:t>	</a:t>
            </a:r>
            <a:r>
              <a:rPr lang="en-US" altLang="zh-CN" sz="1400" dirty="0"/>
              <a:t>p-&gt;</a:t>
            </a:r>
            <a:r>
              <a:rPr lang="en-US" altLang="zh-CN" sz="1400" dirty="0" err="1"/>
              <a:t>swap_map</a:t>
            </a:r>
            <a:r>
              <a:rPr lang="en-US" altLang="zh-CN" sz="1400" dirty="0"/>
              <a:t>[offset]++;</a:t>
            </a:r>
          </a:p>
          <a:p>
            <a:r>
              <a:rPr lang="en-US" altLang="zh-CN" sz="1400" dirty="0">
                <a:solidFill>
                  <a:srgbClr val="006600"/>
                </a:solidFill>
                <a:latin typeface="Arial" pitchFamily="34" charset="0"/>
                <a:ea typeface="宋体" pitchFamily="2" charset="-122"/>
              </a:rPr>
              <a:t>	……</a:t>
            </a:r>
            <a:endParaRPr kumimoji="0" lang="en-US" altLang="zh-CN" sz="1400" b="0" i="0" u="none" strike="noStrike" cap="none" normalizeH="0" baseline="0" dirty="0">
              <a:ln>
                <a:noFill/>
              </a:ln>
              <a:solidFill>
                <a:srgbClr val="006600"/>
              </a:solidFill>
              <a:effectLst/>
              <a:latin typeface="Arial" pitchFamily="34" charset="0"/>
              <a:ea typeface="宋体" pitchFamily="2" charset="-122"/>
            </a:endParaRPr>
          </a:p>
          <a:p>
            <a:r>
              <a:rPr lang="en-US" altLang="zh-CN" sz="1400" dirty="0">
                <a:solidFill>
                  <a:srgbClr val="006600"/>
                </a:solidFill>
                <a:latin typeface="Arial" pitchFamily="34" charset="0"/>
                <a:ea typeface="宋体" pitchFamily="2" charset="-122"/>
              </a:rPr>
              <a:t>}</a:t>
            </a:r>
            <a:endParaRPr kumimoji="0" lang="zh-CN" altLang="zh-CN" sz="1400" b="0" i="0" u="none" strike="noStrike" cap="none" normalizeH="0" baseline="0" dirty="0">
              <a:ln>
                <a:noFill/>
              </a:ln>
              <a:solidFill>
                <a:srgbClr val="006600"/>
              </a:solidFill>
              <a:effectLst/>
              <a:latin typeface="Arial" pitchFamily="34" charset="0"/>
              <a:ea typeface="宋体" pitchFamily="2" charset="-122"/>
            </a:endParaRPr>
          </a:p>
        </p:txBody>
      </p:sp>
      <p:sp>
        <p:nvSpPr>
          <p:cNvPr id="8"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页面的换入和换出</a:t>
            </a:r>
          </a:p>
        </p:txBody>
      </p:sp>
      <p:sp>
        <p:nvSpPr>
          <p:cNvPr id="3" name="内容占位符 2"/>
          <p:cNvSpPr>
            <a:spLocks noGrp="1"/>
          </p:cNvSpPr>
          <p:nvPr>
            <p:ph idx="1"/>
          </p:nvPr>
        </p:nvSpPr>
        <p:spPr/>
        <p:txBody>
          <a:bodyPr/>
          <a:lstStyle/>
          <a:p>
            <a:endParaRPr lang="zh-CN" altLang="en-US"/>
          </a:p>
        </p:txBody>
      </p:sp>
      <p:sp>
        <p:nvSpPr>
          <p:cNvPr id="4"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B0F0"/>
                </a:solidFill>
              </a:rPr>
              <a:t>缺页异常</a:t>
            </a:r>
            <a:endParaRPr lang="zh-CN" altLang="en-US" dirty="0">
              <a:solidFill>
                <a:srgbClr val="00B0F0"/>
              </a:solidFill>
            </a:endParaRPr>
          </a:p>
        </p:txBody>
      </p:sp>
      <p:pic>
        <p:nvPicPr>
          <p:cNvPr id="114692" name="Picture 4" descr="http://hi.csdn.net/attachment/201005/31/0_1275307895mdwO.gif"/>
          <p:cNvPicPr>
            <a:picLocks noChangeAspect="1" noChangeArrowheads="1"/>
          </p:cNvPicPr>
          <p:nvPr/>
        </p:nvPicPr>
        <p:blipFill>
          <a:blip r:embed="rId2" cstate="print"/>
          <a:srcRect/>
          <a:stretch>
            <a:fillRect/>
          </a:stretch>
        </p:blipFill>
        <p:spPr bwMode="auto">
          <a:xfrm>
            <a:off x="0" y="1196752"/>
            <a:ext cx="9144000" cy="5661248"/>
          </a:xfrm>
          <a:prstGeom prst="rect">
            <a:avLst/>
          </a:prstGeom>
          <a:noFill/>
        </p:spPr>
      </p:pic>
      <p:sp>
        <p:nvSpPr>
          <p:cNvPr id="114693"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共享内存</a:t>
            </a:r>
          </a:p>
        </p:txBody>
      </p:sp>
      <p:sp>
        <p:nvSpPr>
          <p:cNvPr id="3" name="内容占位符 2"/>
          <p:cNvSpPr>
            <a:spLocks noGrp="1"/>
          </p:cNvSpPr>
          <p:nvPr>
            <p:ph idx="1"/>
          </p:nvPr>
        </p:nvSpPr>
        <p:spPr/>
        <p:txBody>
          <a:bodyPr/>
          <a:lstStyle/>
          <a:p>
            <a:r>
              <a:rPr lang="zh-CN" altLang="en-US" dirty="0"/>
              <a:t>共享原理</a:t>
            </a:r>
            <a:endParaRPr lang="en-US" altLang="zh-CN" dirty="0"/>
          </a:p>
          <a:p>
            <a:r>
              <a:rPr lang="en-US" altLang="zh-CN" dirty="0" err="1"/>
              <a:t>Mmap</a:t>
            </a:r>
            <a:r>
              <a:rPr lang="zh-CN" altLang="en-US" dirty="0"/>
              <a:t>分析</a:t>
            </a:r>
            <a:endParaRPr lang="en-US" altLang="zh-CN" dirty="0"/>
          </a:p>
          <a:p>
            <a:r>
              <a:rPr lang="en-US" altLang="zh-CN" dirty="0" err="1"/>
              <a:t>Mmap</a:t>
            </a:r>
            <a:r>
              <a:rPr lang="zh-CN" altLang="en-US" dirty="0"/>
              <a:t>范例</a:t>
            </a:r>
          </a:p>
        </p:txBody>
      </p:sp>
      <p:pic>
        <p:nvPicPr>
          <p:cNvPr id="73730" name="Picture 2" descr="Linux 操作系统 - Advanced of 进程 (IPC-共享内存)"/>
          <p:cNvPicPr>
            <a:picLocks noChangeAspect="1" noChangeArrowheads="1"/>
          </p:cNvPicPr>
          <p:nvPr/>
        </p:nvPicPr>
        <p:blipFill>
          <a:blip r:embed="rId2" cstate="print"/>
          <a:srcRect/>
          <a:stretch>
            <a:fillRect/>
          </a:stretch>
        </p:blipFill>
        <p:spPr bwMode="auto">
          <a:xfrm>
            <a:off x="2863202" y="1509490"/>
            <a:ext cx="5957270" cy="4223766"/>
          </a:xfrm>
          <a:prstGeom prst="rect">
            <a:avLst/>
          </a:prstGeom>
          <a:noFill/>
        </p:spPr>
      </p:pic>
      <p:sp>
        <p:nvSpPr>
          <p:cNvPr id="73731"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共享原理</a:t>
            </a:r>
          </a:p>
        </p:txBody>
      </p:sp>
      <p:sp>
        <p:nvSpPr>
          <p:cNvPr id="4" name="TextBox 3"/>
          <p:cNvSpPr txBox="1"/>
          <p:nvPr/>
        </p:nvSpPr>
        <p:spPr>
          <a:xfrm>
            <a:off x="611560" y="1412776"/>
            <a:ext cx="8208912" cy="3970318"/>
          </a:xfrm>
          <a:prstGeom prst="rect">
            <a:avLst/>
          </a:prstGeom>
          <a:noFill/>
        </p:spPr>
        <p:txBody>
          <a:bodyPr wrap="square" rtlCol="0">
            <a:spAutoFit/>
          </a:bodyPr>
          <a:lstStyle/>
          <a:p>
            <a:r>
              <a:rPr lang="en-US" altLang="zh-CN" dirty="0"/>
              <a:t>1.page cache</a:t>
            </a:r>
            <a:r>
              <a:rPr lang="zh-CN" altLang="zh-CN" dirty="0"/>
              <a:t>及</a:t>
            </a:r>
            <a:r>
              <a:rPr lang="en-US" altLang="zh-CN" dirty="0"/>
              <a:t>swap cache</a:t>
            </a:r>
            <a:r>
              <a:rPr lang="zh-CN" altLang="zh-CN" dirty="0"/>
              <a:t>中页面的区分：一个被访问文件的物理页面都驻留在</a:t>
            </a:r>
            <a:r>
              <a:rPr lang="en-US" altLang="zh-CN" dirty="0"/>
              <a:t>page cache</a:t>
            </a:r>
            <a:r>
              <a:rPr lang="zh-CN" altLang="zh-CN" dirty="0"/>
              <a:t>或</a:t>
            </a:r>
            <a:r>
              <a:rPr lang="en-US" altLang="zh-CN" dirty="0"/>
              <a:t>swap cache</a:t>
            </a:r>
            <a:r>
              <a:rPr lang="zh-CN" altLang="zh-CN" dirty="0"/>
              <a:t>中，一个页面的所有信息由</a:t>
            </a:r>
            <a:r>
              <a:rPr lang="en-US" altLang="zh-CN" dirty="0" err="1"/>
              <a:t>struct</a:t>
            </a:r>
            <a:r>
              <a:rPr lang="en-US" altLang="zh-CN" dirty="0"/>
              <a:t> page</a:t>
            </a:r>
            <a:r>
              <a:rPr lang="zh-CN" altLang="zh-CN" dirty="0"/>
              <a:t>来描述。</a:t>
            </a:r>
            <a:r>
              <a:rPr lang="en-US" altLang="zh-CN" dirty="0" err="1"/>
              <a:t>struct</a:t>
            </a:r>
            <a:r>
              <a:rPr lang="en-US" altLang="zh-CN" dirty="0"/>
              <a:t> page</a:t>
            </a:r>
            <a:r>
              <a:rPr lang="zh-CN" altLang="zh-CN" dirty="0"/>
              <a:t>中有一个域为</a:t>
            </a:r>
            <a:r>
              <a:rPr lang="zh-CN" altLang="zh-CN" b="1" dirty="0">
                <a:solidFill>
                  <a:srgbClr val="FF0000"/>
                </a:solidFill>
              </a:rPr>
              <a:t>指针</a:t>
            </a:r>
            <a:r>
              <a:rPr lang="en-US" altLang="zh-CN" b="1" dirty="0">
                <a:solidFill>
                  <a:srgbClr val="FF0000"/>
                </a:solidFill>
              </a:rPr>
              <a:t>mapping</a:t>
            </a:r>
            <a:r>
              <a:rPr lang="en-US" altLang="zh-CN" dirty="0">
                <a:solidFill>
                  <a:srgbClr val="FF0000"/>
                </a:solidFill>
              </a:rPr>
              <a:t> </a:t>
            </a:r>
            <a:r>
              <a:rPr lang="zh-CN" altLang="zh-CN" dirty="0"/>
              <a:t>，它指向一个</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address_space</a:t>
            </a:r>
            <a:r>
              <a:rPr lang="zh-CN" altLang="zh-CN" dirty="0">
                <a:solidFill>
                  <a:srgbClr val="FF0000"/>
                </a:solidFill>
              </a:rPr>
              <a:t>类型结构</a:t>
            </a:r>
            <a:r>
              <a:rPr lang="zh-CN" altLang="zh-CN" dirty="0"/>
              <a:t>。</a:t>
            </a:r>
            <a:r>
              <a:rPr lang="en-US" altLang="zh-CN" b="1" dirty="0"/>
              <a:t>page cache</a:t>
            </a:r>
            <a:r>
              <a:rPr lang="zh-CN" altLang="zh-CN" b="1" dirty="0"/>
              <a:t>或</a:t>
            </a:r>
            <a:r>
              <a:rPr lang="en-US" altLang="zh-CN" b="1" dirty="0"/>
              <a:t>swap cache</a:t>
            </a:r>
            <a:r>
              <a:rPr lang="zh-CN" altLang="zh-CN" b="1" dirty="0"/>
              <a:t>中的所有页面就是根据</a:t>
            </a:r>
            <a:r>
              <a:rPr lang="en-US" altLang="zh-CN" b="1" dirty="0" err="1"/>
              <a:t>address_space</a:t>
            </a:r>
            <a:r>
              <a:rPr lang="zh-CN" altLang="zh-CN" b="1" dirty="0"/>
              <a:t>结构以及一个偏移量来区分的</a:t>
            </a:r>
            <a:r>
              <a:rPr lang="zh-CN" altLang="zh-CN" dirty="0"/>
              <a:t>。</a:t>
            </a:r>
            <a:endParaRPr lang="en-US" altLang="zh-CN" dirty="0"/>
          </a:p>
          <a:p>
            <a:r>
              <a:rPr lang="en-US" altLang="zh-CN" dirty="0"/>
              <a:t>2.</a:t>
            </a:r>
            <a:r>
              <a:rPr lang="zh-CN" altLang="zh-CN" dirty="0"/>
              <a:t>文件与</a:t>
            </a:r>
            <a:r>
              <a:rPr lang="en-US" altLang="zh-CN" dirty="0" err="1"/>
              <a:t>address_space</a:t>
            </a:r>
            <a:r>
              <a:rPr lang="zh-CN" altLang="zh-CN" dirty="0"/>
              <a:t>结构的对应：一个具体的文件在打开后，内核会在内存中为之建立一个</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inode</a:t>
            </a:r>
            <a:r>
              <a:rPr lang="zh-CN" altLang="zh-CN" dirty="0">
                <a:solidFill>
                  <a:srgbClr val="FF0000"/>
                </a:solidFill>
              </a:rPr>
              <a:t>结构</a:t>
            </a:r>
            <a:r>
              <a:rPr lang="zh-CN" altLang="zh-CN" dirty="0"/>
              <a:t>，其中的</a:t>
            </a:r>
            <a:r>
              <a:rPr lang="en-US" altLang="zh-CN" b="1" dirty="0" err="1"/>
              <a:t>i_mapping</a:t>
            </a:r>
            <a:r>
              <a:rPr lang="zh-CN" altLang="zh-CN" b="1" dirty="0"/>
              <a:t>域指向一个</a:t>
            </a:r>
            <a:r>
              <a:rPr lang="en-US" altLang="zh-CN" b="1" dirty="0" err="1"/>
              <a:t>ddress_space</a:t>
            </a:r>
            <a:r>
              <a:rPr lang="zh-CN" altLang="zh-CN" b="1" dirty="0"/>
              <a:t>结构</a:t>
            </a:r>
            <a:r>
              <a:rPr lang="zh-CN" altLang="zh-CN" dirty="0"/>
              <a:t>。这样，一个文件就对应一个</a:t>
            </a:r>
            <a:r>
              <a:rPr lang="en-US" altLang="zh-CN" dirty="0" err="1"/>
              <a:t>address_space</a:t>
            </a:r>
            <a:r>
              <a:rPr lang="zh-CN" altLang="zh-CN" dirty="0"/>
              <a:t>结构，一个</a:t>
            </a:r>
            <a:r>
              <a:rPr lang="en-US" altLang="zh-CN" dirty="0" err="1"/>
              <a:t>address_space</a:t>
            </a:r>
            <a:r>
              <a:rPr lang="zh-CN" altLang="zh-CN" dirty="0"/>
              <a:t>与一个偏移量能够确定一个</a:t>
            </a:r>
            <a:r>
              <a:rPr lang="en-US" altLang="zh-CN" dirty="0"/>
              <a:t>page cache </a:t>
            </a:r>
            <a:r>
              <a:rPr lang="zh-CN" altLang="zh-CN" dirty="0"/>
              <a:t>或</a:t>
            </a:r>
            <a:r>
              <a:rPr lang="en-US" altLang="zh-CN" dirty="0"/>
              <a:t>swap cache</a:t>
            </a:r>
            <a:r>
              <a:rPr lang="zh-CN" altLang="zh-CN" dirty="0"/>
              <a:t>中的一个页面。因此，当要寻址某个数据时，很容易根据给定的文件及数据在文件内的偏移量而找到相应的页面。</a:t>
            </a:r>
            <a:endParaRPr lang="en-US" altLang="zh-CN" dirty="0"/>
          </a:p>
          <a:p>
            <a:r>
              <a:rPr lang="en-US" altLang="zh-CN" dirty="0"/>
              <a:t>3.</a:t>
            </a:r>
            <a:r>
              <a:rPr lang="zh-CN" altLang="zh-CN" dirty="0"/>
              <a:t>进程调用</a:t>
            </a:r>
            <a:r>
              <a:rPr lang="en-US" altLang="zh-CN" dirty="0" err="1"/>
              <a:t>mmap</a:t>
            </a:r>
            <a:r>
              <a:rPr lang="en-US" altLang="zh-CN" dirty="0"/>
              <a:t>()</a:t>
            </a:r>
            <a:r>
              <a:rPr lang="zh-CN" altLang="zh-CN" dirty="0"/>
              <a:t>时，只是在进程空间内新增了一块相应大小的缓冲区，并设置了相应的访问标识，但并没有建立进程空间到物理页面的映射。因此，第一次访问该空间时，会引发一个缺页异常。</a:t>
            </a:r>
            <a:endParaRPr lang="en-US"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共享原理</a:t>
            </a:r>
          </a:p>
        </p:txBody>
      </p:sp>
      <p:sp>
        <p:nvSpPr>
          <p:cNvPr id="4" name="TextBox 3"/>
          <p:cNvSpPr txBox="1"/>
          <p:nvPr/>
        </p:nvSpPr>
        <p:spPr>
          <a:xfrm>
            <a:off x="611560" y="1412776"/>
            <a:ext cx="8208912" cy="4524315"/>
          </a:xfrm>
          <a:prstGeom prst="rect">
            <a:avLst/>
          </a:prstGeom>
          <a:noFill/>
        </p:spPr>
        <p:txBody>
          <a:bodyPr wrap="square" rtlCol="0">
            <a:spAutoFit/>
          </a:bodyPr>
          <a:lstStyle/>
          <a:p>
            <a:r>
              <a:rPr lang="en-US" altLang="zh-CN" dirty="0"/>
              <a:t>4.</a:t>
            </a:r>
            <a:r>
              <a:rPr lang="zh-CN" altLang="zh-CN" dirty="0"/>
              <a:t>对于共享内存映射情况，缺页异常处理程序</a:t>
            </a:r>
            <a:r>
              <a:rPr lang="zh-CN" altLang="zh-CN" b="1" dirty="0"/>
              <a:t>首先在</a:t>
            </a:r>
            <a:r>
              <a:rPr lang="en-US" altLang="zh-CN" b="1" dirty="0">
                <a:solidFill>
                  <a:srgbClr val="FF0000"/>
                </a:solidFill>
              </a:rPr>
              <a:t>swap cache</a:t>
            </a:r>
            <a:r>
              <a:rPr lang="zh-CN" altLang="zh-CN" b="1" dirty="0"/>
              <a:t>中寻找目标页（符合</a:t>
            </a:r>
            <a:r>
              <a:rPr lang="en-US" altLang="zh-CN" b="1" dirty="0" err="1"/>
              <a:t>address_space</a:t>
            </a:r>
            <a:r>
              <a:rPr lang="zh-CN" altLang="zh-CN" b="1" dirty="0"/>
              <a:t>以及偏移量的物理页）</a:t>
            </a:r>
            <a:r>
              <a:rPr lang="zh-CN" altLang="zh-CN" dirty="0"/>
              <a:t>，如果找到，则直接返回地址；如果没有找到，则判断该页是否在交换区</a:t>
            </a:r>
            <a:r>
              <a:rPr lang="en-US" altLang="zh-CN" dirty="0"/>
              <a:t>(swap area)</a:t>
            </a:r>
            <a:r>
              <a:rPr lang="zh-CN" altLang="zh-CN" dirty="0"/>
              <a:t>，如果在，则执行一个换入操作；如果上述两种情况都不满足，处理程序将分配新的物理页面，并把它插入到</a:t>
            </a:r>
            <a:r>
              <a:rPr lang="en-US" altLang="zh-CN" dirty="0"/>
              <a:t>page cache</a:t>
            </a:r>
            <a:r>
              <a:rPr lang="zh-CN" altLang="zh-CN" dirty="0"/>
              <a:t>中。进程最终将更新进程页表。</a:t>
            </a:r>
            <a:r>
              <a:rPr lang="en-US" altLang="zh-CN" dirty="0"/>
              <a:t> </a:t>
            </a:r>
            <a:br>
              <a:rPr lang="en-US" altLang="zh-CN" dirty="0"/>
            </a:br>
            <a:r>
              <a:rPr lang="zh-CN" altLang="zh-CN" dirty="0"/>
              <a:t>注：对于映射普通文件情况（非共享映射），缺页异常处理程序首先会在</a:t>
            </a:r>
            <a:r>
              <a:rPr lang="en-US" altLang="zh-CN" dirty="0"/>
              <a:t>page cache</a:t>
            </a:r>
            <a:r>
              <a:rPr lang="zh-CN" altLang="zh-CN" dirty="0"/>
              <a:t>中根据</a:t>
            </a:r>
            <a:r>
              <a:rPr lang="en-US" altLang="zh-CN" dirty="0" err="1"/>
              <a:t>address_space</a:t>
            </a:r>
            <a:r>
              <a:rPr lang="zh-CN" altLang="zh-CN" dirty="0"/>
              <a:t>以及数据偏移量寻找相应的页面。如果没有找到，则说明文件数据还没有读入内存，处理程序会从磁盘读入相应的页面，并返回相应地址，同时，进程页表也会更新。</a:t>
            </a:r>
            <a:endParaRPr lang="en-US" altLang="zh-CN" dirty="0"/>
          </a:p>
          <a:p>
            <a:r>
              <a:rPr lang="en-US" altLang="zh-CN" dirty="0"/>
              <a:t>5.</a:t>
            </a:r>
            <a:r>
              <a:rPr lang="zh-CN" altLang="zh-CN" dirty="0"/>
              <a:t>所有进程在映射同一个共享内存区域时，情况都一样，在建立线性地址与物理地址之间的映射之后，不论进程各自的返回地址如何，实际访问的必然是同一个共享内存区域对应的物理页面。</a:t>
            </a:r>
            <a:endParaRPr lang="en-US" altLang="zh-CN" dirty="0"/>
          </a:p>
          <a:p>
            <a:r>
              <a:rPr lang="zh-CN" altLang="zh-CN" dirty="0"/>
              <a:t>注：一个共享内存区域可以看作是特殊文件系统</a:t>
            </a:r>
            <a:r>
              <a:rPr lang="en-US" altLang="zh-CN" dirty="0" err="1"/>
              <a:t>shm</a:t>
            </a:r>
            <a:r>
              <a:rPr lang="zh-CN" altLang="zh-CN" dirty="0"/>
              <a:t>中的一个文件，</a:t>
            </a:r>
            <a:r>
              <a:rPr lang="en-US" altLang="zh-CN" dirty="0" err="1"/>
              <a:t>shm</a:t>
            </a:r>
            <a:r>
              <a:rPr lang="zh-CN" altLang="zh-CN" dirty="0"/>
              <a:t>的安装点在交换区上。</a:t>
            </a:r>
          </a:p>
          <a:p>
            <a:r>
              <a:rPr lang="zh-CN" altLang="zh-CN" dirty="0"/>
              <a:t>上面涉及到了一些数据结构，围绕数据结构理解问题会容易一些。</a:t>
            </a:r>
            <a:br>
              <a:rPr lang="en-US" altLang="zh-CN" dirty="0"/>
            </a:br>
            <a:endParaRPr lang="zh-CN" altLang="zh-CN" dirty="0"/>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线性地址转物理地址</a:t>
            </a:r>
          </a:p>
        </p:txBody>
      </p:sp>
      <p:sp>
        <p:nvSpPr>
          <p:cNvPr id="4" name="TextBox 3"/>
          <p:cNvSpPr txBox="1"/>
          <p:nvPr/>
        </p:nvSpPr>
        <p:spPr>
          <a:xfrm>
            <a:off x="539552" y="1484784"/>
            <a:ext cx="8208912" cy="5078313"/>
          </a:xfrm>
          <a:prstGeom prst="rect">
            <a:avLst/>
          </a:prstGeom>
          <a:noFill/>
        </p:spPr>
        <p:txBody>
          <a:bodyPr wrap="square" rtlCol="0">
            <a:spAutoFit/>
          </a:bodyPr>
          <a:lstStyle/>
          <a:p>
            <a:r>
              <a:rPr lang="zh-CN" altLang="en-US" dirty="0"/>
              <a:t>为了节约页表占用的内存空间，</a:t>
            </a:r>
            <a:r>
              <a:rPr lang="en-US" altLang="zh-CN" dirty="0"/>
              <a:t>x86</a:t>
            </a:r>
            <a:r>
              <a:rPr lang="zh-CN" altLang="en-US" dirty="0"/>
              <a:t>将线性地址通过页目录表和页表两级查找转换成物理地址。</a:t>
            </a:r>
          </a:p>
          <a:p>
            <a:r>
              <a:rPr lang="en-US" altLang="zh-CN" dirty="0"/>
              <a:t>32</a:t>
            </a:r>
            <a:r>
              <a:rPr lang="zh-CN" altLang="en-US" dirty="0"/>
              <a:t>位的线性地址被分成</a:t>
            </a:r>
            <a:r>
              <a:rPr lang="en-US" altLang="zh-CN" dirty="0"/>
              <a:t>3</a:t>
            </a:r>
            <a:r>
              <a:rPr lang="zh-CN" altLang="en-US" dirty="0"/>
              <a:t>个部分：</a:t>
            </a:r>
          </a:p>
          <a:p>
            <a:r>
              <a:rPr lang="zh-CN" altLang="en-US" dirty="0"/>
              <a:t>最高</a:t>
            </a:r>
            <a:r>
              <a:rPr lang="en-US" altLang="zh-CN" dirty="0"/>
              <a:t>10</a:t>
            </a:r>
            <a:r>
              <a:rPr lang="zh-CN" altLang="en-US" dirty="0"/>
              <a:t>位 </a:t>
            </a:r>
            <a:r>
              <a:rPr lang="en-US" altLang="zh-CN" dirty="0"/>
              <a:t>Directory </a:t>
            </a:r>
            <a:r>
              <a:rPr lang="zh-CN" altLang="en-US" dirty="0"/>
              <a:t>页目录表偏移量，中间</a:t>
            </a:r>
            <a:r>
              <a:rPr lang="en-US" altLang="zh-CN" dirty="0"/>
              <a:t>10</a:t>
            </a:r>
            <a:r>
              <a:rPr lang="zh-CN" altLang="en-US" dirty="0"/>
              <a:t>位 </a:t>
            </a:r>
            <a:r>
              <a:rPr lang="en-US" altLang="zh-CN" dirty="0"/>
              <a:t>Table</a:t>
            </a:r>
            <a:r>
              <a:rPr lang="zh-CN" altLang="en-US" dirty="0"/>
              <a:t>是页表偏移量，最低</a:t>
            </a:r>
            <a:r>
              <a:rPr lang="en-US" altLang="zh-CN" dirty="0"/>
              <a:t>12</a:t>
            </a:r>
            <a:r>
              <a:rPr lang="zh-CN" altLang="en-US" dirty="0"/>
              <a:t>位</a:t>
            </a:r>
            <a:r>
              <a:rPr lang="en-US" altLang="zh-CN" dirty="0"/>
              <a:t>Offset</a:t>
            </a:r>
            <a:r>
              <a:rPr lang="zh-CN" altLang="en-US" dirty="0"/>
              <a:t>是物理页内的字节偏移量。</a:t>
            </a:r>
          </a:p>
          <a:p>
            <a:r>
              <a:rPr lang="zh-CN" altLang="en-US" dirty="0"/>
              <a:t>页目录表的大小为</a:t>
            </a:r>
            <a:r>
              <a:rPr lang="en-US" altLang="zh-CN" dirty="0"/>
              <a:t>4k</a:t>
            </a:r>
            <a:r>
              <a:rPr lang="zh-CN" altLang="en-US" dirty="0"/>
              <a:t>（刚好是一个页的大小），包含</a:t>
            </a:r>
            <a:r>
              <a:rPr lang="en-US" altLang="zh-CN" dirty="0"/>
              <a:t>1024</a:t>
            </a:r>
            <a:r>
              <a:rPr lang="zh-CN" altLang="en-US" dirty="0"/>
              <a:t>项，每个项</a:t>
            </a:r>
            <a:r>
              <a:rPr lang="en-US" altLang="zh-CN" dirty="0"/>
              <a:t>4</a:t>
            </a:r>
            <a:r>
              <a:rPr lang="zh-CN" altLang="en-US" dirty="0"/>
              <a:t>字节（</a:t>
            </a:r>
            <a:r>
              <a:rPr lang="en-US" altLang="zh-CN" dirty="0"/>
              <a:t>32</a:t>
            </a:r>
            <a:r>
              <a:rPr lang="zh-CN" altLang="en-US" dirty="0"/>
              <a:t>位），项目里存储的内容就是</a:t>
            </a:r>
            <a:r>
              <a:rPr lang="zh-CN" altLang="en-US" b="1" dirty="0"/>
              <a:t>页表的物理地址</a:t>
            </a:r>
            <a:r>
              <a:rPr lang="zh-CN" altLang="en-US" dirty="0"/>
              <a:t>。如果页目录表中的页表尚未分配，则物理地址填</a:t>
            </a:r>
            <a:r>
              <a:rPr lang="en-US" altLang="zh-CN" dirty="0"/>
              <a:t>0</a:t>
            </a:r>
            <a:r>
              <a:rPr lang="zh-CN" altLang="en-US" dirty="0"/>
              <a:t>。</a:t>
            </a:r>
          </a:p>
          <a:p>
            <a:r>
              <a:rPr lang="zh-CN" altLang="en-US" dirty="0"/>
              <a:t>页表的大小也是</a:t>
            </a:r>
            <a:r>
              <a:rPr lang="en-US" altLang="zh-CN" dirty="0"/>
              <a:t>4k</a:t>
            </a:r>
            <a:r>
              <a:rPr lang="zh-CN" altLang="en-US" dirty="0"/>
              <a:t>，同样包含</a:t>
            </a:r>
            <a:r>
              <a:rPr lang="en-US" altLang="zh-CN" dirty="0"/>
              <a:t>1024</a:t>
            </a:r>
            <a:r>
              <a:rPr lang="zh-CN" altLang="en-US" dirty="0"/>
              <a:t>项，每个项</a:t>
            </a:r>
            <a:r>
              <a:rPr lang="en-US" altLang="zh-CN" dirty="0"/>
              <a:t>4</a:t>
            </a:r>
            <a:r>
              <a:rPr lang="zh-CN" altLang="en-US" dirty="0"/>
              <a:t>字节，内容为最终物理页的物理内存起始地址。</a:t>
            </a:r>
          </a:p>
          <a:p>
            <a:r>
              <a:rPr lang="zh-CN" altLang="en-US" b="1" dirty="0"/>
              <a:t>每个活动的任务，必须要先分配给它一个页目录表，并把页目录表的物理地址存入</a:t>
            </a:r>
            <a:r>
              <a:rPr lang="en-US" altLang="zh-CN" b="1" dirty="0"/>
              <a:t>cr3</a:t>
            </a:r>
            <a:r>
              <a:rPr lang="zh-CN" altLang="en-US" b="1" dirty="0"/>
              <a:t>寄存器。页表可以提前分配好，也可以在用到的时候再分配</a:t>
            </a:r>
            <a:r>
              <a:rPr lang="zh-CN" altLang="en-US" dirty="0"/>
              <a:t>。</a:t>
            </a:r>
          </a:p>
          <a:p>
            <a:r>
              <a:rPr lang="zh-CN" altLang="en-US" dirty="0"/>
              <a:t>还是以 </a:t>
            </a:r>
            <a:r>
              <a:rPr lang="en-US" altLang="zh-CN" dirty="0" err="1"/>
              <a:t>mov</a:t>
            </a:r>
            <a:r>
              <a:rPr lang="en-US" altLang="zh-CN" dirty="0"/>
              <a:t>    0x80495b0, %</a:t>
            </a:r>
            <a:r>
              <a:rPr lang="en-US" altLang="zh-CN" dirty="0" err="1"/>
              <a:t>eax</a:t>
            </a:r>
            <a:r>
              <a:rPr lang="en-US" altLang="zh-CN" dirty="0"/>
              <a:t> </a:t>
            </a:r>
            <a:r>
              <a:rPr lang="zh-CN" altLang="en-US" dirty="0"/>
              <a:t>中的地址为例分析一下线性地址转物理地址的过程。</a:t>
            </a:r>
          </a:p>
          <a:p>
            <a:r>
              <a:rPr lang="zh-CN" altLang="en-US" dirty="0"/>
              <a:t>前面说到</a:t>
            </a:r>
            <a:r>
              <a:rPr lang="en-US" altLang="zh-CN" dirty="0"/>
              <a:t>Linux</a:t>
            </a:r>
            <a:r>
              <a:rPr lang="zh-CN" altLang="en-US" dirty="0"/>
              <a:t>中逻辑地址等于线性地址，那么我们要转换的线性地址就是</a:t>
            </a:r>
            <a:r>
              <a:rPr lang="en-US" altLang="zh-CN" dirty="0"/>
              <a:t>0x80495b0</a:t>
            </a:r>
            <a:r>
              <a:rPr lang="zh-CN" altLang="en-US" dirty="0"/>
              <a:t>。转换的过程是由</a:t>
            </a:r>
            <a:r>
              <a:rPr lang="en-US" altLang="zh-CN" dirty="0"/>
              <a:t>CPU</a:t>
            </a:r>
            <a:r>
              <a:rPr lang="zh-CN" altLang="en-US" dirty="0"/>
              <a:t>自动完成的，</a:t>
            </a:r>
            <a:r>
              <a:rPr lang="en-US" altLang="zh-CN" dirty="0"/>
              <a:t>Linux</a:t>
            </a:r>
            <a:r>
              <a:rPr lang="zh-CN" altLang="en-US" dirty="0"/>
              <a:t>所要做的就是准备好转换所需的页目录表和页表（假设已经准备好，给页目录表和页表分配物理内存的过程很复杂，后面再分析）。</a:t>
            </a:r>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共享原理</a:t>
            </a:r>
          </a:p>
        </p:txBody>
      </p:sp>
      <p:pic>
        <p:nvPicPr>
          <p:cNvPr id="102402" name="Picture 2" descr="http://www.ibm.com/developerworks/cn/linux/l-ipc/part5/image001.jpg"/>
          <p:cNvPicPr>
            <a:picLocks noChangeAspect="1" noChangeArrowheads="1"/>
          </p:cNvPicPr>
          <p:nvPr/>
        </p:nvPicPr>
        <p:blipFill>
          <a:blip r:embed="rId2" cstate="print"/>
          <a:srcRect/>
          <a:stretch>
            <a:fillRect/>
          </a:stretch>
        </p:blipFill>
        <p:spPr bwMode="auto">
          <a:xfrm>
            <a:off x="395536" y="1412776"/>
            <a:ext cx="8352928" cy="5234160"/>
          </a:xfrm>
          <a:prstGeom prst="rect">
            <a:avLst/>
          </a:prstGeom>
          <a:noFill/>
        </p:spPr>
      </p:pic>
      <p:sp>
        <p:nvSpPr>
          <p:cNvPr id="102403"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文件映射</a:t>
            </a:r>
            <a:endParaRPr lang="zh-CN" altLang="en-US" dirty="0"/>
          </a:p>
        </p:txBody>
      </p:sp>
      <p:pic>
        <p:nvPicPr>
          <p:cNvPr id="1026" name="Picture 2" descr="3901213f019fb4d754e723a9"/>
          <p:cNvPicPr>
            <a:picLocks noGrp="1" noChangeAspect="1" noChangeArrowheads="1"/>
          </p:cNvPicPr>
          <p:nvPr>
            <p:ph idx="1"/>
          </p:nvPr>
        </p:nvPicPr>
        <p:blipFill>
          <a:blip r:embed="rId2" cstate="print"/>
          <a:srcRect/>
          <a:stretch>
            <a:fillRect/>
          </a:stretch>
        </p:blipFill>
        <p:spPr bwMode="auto">
          <a:xfrm>
            <a:off x="1387834" y="1600200"/>
            <a:ext cx="6368331" cy="4686300"/>
          </a:xfrm>
          <a:prstGeom prst="rect">
            <a:avLst/>
          </a:prstGeom>
          <a:noFill/>
          <a:ln w="9525">
            <a:noFill/>
            <a:miter lim="800000"/>
            <a:headEnd/>
            <a:tailEnd/>
          </a:ln>
        </p:spPr>
      </p:pic>
      <p:sp>
        <p:nvSpPr>
          <p:cNvPr id="1027"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文件映射</a:t>
            </a:r>
            <a:endParaRPr lang="zh-CN" altLang="en-US" b="1" dirty="0">
              <a:solidFill>
                <a:srgbClr val="00B0F0"/>
              </a:solidFill>
            </a:endParaRPr>
          </a:p>
        </p:txBody>
      </p:sp>
      <p:pic>
        <p:nvPicPr>
          <p:cNvPr id="4" name="Picture 2" descr="5.jpg"/>
          <p:cNvPicPr>
            <a:picLocks noChangeAspect="1" noChangeArrowheads="1"/>
          </p:cNvPicPr>
          <p:nvPr/>
        </p:nvPicPr>
        <p:blipFill>
          <a:blip r:embed="rId2" cstate="print"/>
          <a:srcRect/>
          <a:stretch>
            <a:fillRect/>
          </a:stretch>
        </p:blipFill>
        <p:spPr bwMode="auto">
          <a:xfrm>
            <a:off x="0" y="1412776"/>
            <a:ext cx="9144000" cy="5445224"/>
          </a:xfrm>
          <a:prstGeom prst="rect">
            <a:avLst/>
          </a:prstGeom>
          <a:noFill/>
        </p:spPr>
      </p:pic>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F0"/>
                </a:solidFill>
              </a:rPr>
              <a:t>程序执行</a:t>
            </a:r>
          </a:p>
        </p:txBody>
      </p:sp>
      <p:pic>
        <p:nvPicPr>
          <p:cNvPr id="71682" name="Picture 2" descr="http://images.51cto.com/files/uploadimg/20100520/102812197.jpg"/>
          <p:cNvPicPr>
            <a:picLocks noGrp="1" noChangeAspect="1" noChangeArrowheads="1"/>
          </p:cNvPicPr>
          <p:nvPr>
            <p:ph idx="1"/>
          </p:nvPr>
        </p:nvPicPr>
        <p:blipFill>
          <a:blip r:embed="rId2" cstate="print"/>
          <a:srcRect/>
          <a:stretch>
            <a:fillRect/>
          </a:stretch>
        </p:blipFill>
        <p:spPr bwMode="auto">
          <a:xfrm>
            <a:off x="2123728" y="1556792"/>
            <a:ext cx="4464496" cy="4629848"/>
          </a:xfrm>
          <a:prstGeom prst="rect">
            <a:avLst/>
          </a:prstGeom>
          <a:noFill/>
        </p:spPr>
      </p:pic>
      <p:sp>
        <p:nvSpPr>
          <p:cNvPr id="71683"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内容占位符 3"/>
          <p:cNvSpPr>
            <a:spLocks noGrp="1"/>
          </p:cNvSpPr>
          <p:nvPr>
            <p:ph idx="1"/>
          </p:nvPr>
        </p:nvSpPr>
        <p:spPr/>
        <p:txBody>
          <a:bodyPr/>
          <a:lstStyle/>
          <a:p>
            <a:endParaRPr lang="zh-CN" altLang="en-US"/>
          </a:p>
        </p:txBody>
      </p:sp>
      <p:sp>
        <p:nvSpPr>
          <p:cNvPr id="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9698" name="Picture 2" descr="http://hiphotos.baidu.com/_kouu/pic/item/e3a964c33b29a03d0ef477f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9699"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BBAAD9C20180234D78810CEA56E0B6D0E2B9B20918E83B70A6D98F34B1082BBC3B4CB53861613B0222C92008C846A8EC6DF921DA91D02BB11B4DC25E387E20DC24F5093D372C66F764BF29976F2244E727F1E0367CA8D314A8D6A1982F006CC8D8F62991BE0</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1947</TotalTime>
  <Words>11027</Words>
  <Application>Microsoft Macintosh PowerPoint</Application>
  <PresentationFormat>全屏显示(4:3)</PresentationFormat>
  <Paragraphs>836</Paragraphs>
  <Slides>95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95</vt:i4>
      </vt:variant>
    </vt:vector>
  </HeadingPairs>
  <TitlesOfParts>
    <vt:vector size="103" baseType="lpstr">
      <vt:lpstr>Arial</vt:lpstr>
      <vt:lpstr>Calibri</vt:lpstr>
      <vt:lpstr>Franklin Gothic Book</vt:lpstr>
      <vt:lpstr>Franklin Gothic Medium</vt:lpstr>
      <vt:lpstr>Helvetica</vt:lpstr>
      <vt:lpstr>Times New Roman</vt:lpstr>
      <vt:lpstr>Wingdings 2</vt:lpstr>
      <vt:lpstr>暗香扑面</vt:lpstr>
      <vt:lpstr>《深入解析Linux内存管理》</vt:lpstr>
      <vt:lpstr>目录</vt:lpstr>
      <vt:lpstr>预备知识</vt:lpstr>
      <vt:lpstr>页表管理</vt:lpstr>
      <vt:lpstr>逻辑地址转线性地址</vt:lpstr>
      <vt:lpstr>逻辑地址转线性地址</vt:lpstr>
      <vt:lpstr>PowerPoint 演示文稿</vt:lpstr>
      <vt:lpstr>线性地址转物理地址</vt:lpstr>
      <vt:lpstr>线性地址转物理地址</vt:lpstr>
      <vt:lpstr>线性地址转物理地址</vt:lpstr>
      <vt:lpstr>线性地址转物理地址</vt:lpstr>
      <vt:lpstr>内核页表</vt:lpstr>
      <vt:lpstr>临时内核页表</vt:lpstr>
      <vt:lpstr>最终内核页表</vt:lpstr>
      <vt:lpstr>物理内存</vt:lpstr>
      <vt:lpstr>1.内核页表</vt:lpstr>
      <vt:lpstr>2.内存描述-pglist_data</vt:lpstr>
      <vt:lpstr>2.内存描述-zone</vt:lpstr>
      <vt:lpstr>2.内存描述-zone</vt:lpstr>
      <vt:lpstr>PowerPoint 演示文稿</vt:lpstr>
      <vt:lpstr>物理探测</vt:lpstr>
      <vt:lpstr>引导内存</vt:lpstr>
      <vt:lpstr>Pre-Cpu Cache</vt:lpstr>
      <vt:lpstr>管理区分配器</vt:lpstr>
      <vt:lpstr>PowerPoint 演示文稿</vt:lpstr>
      <vt:lpstr>伙伴机制</vt:lpstr>
      <vt:lpstr>伙伴机制</vt:lpstr>
      <vt:lpstr>伙伴机制</vt:lpstr>
      <vt:lpstr>Slab机制</vt:lpstr>
      <vt:lpstr>PowerPoint 演示文稿</vt:lpstr>
      <vt:lpstr>slab对象管理器</vt:lpstr>
      <vt:lpstr>PowerPoint 演示文稿</vt:lpstr>
      <vt:lpstr>slab对象管理器</vt:lpstr>
      <vt:lpstr>slab着色基本原理</vt:lpstr>
      <vt:lpstr>slab着色基本原理</vt:lpstr>
      <vt:lpstr>slab着色基本原理</vt:lpstr>
      <vt:lpstr>高端内存</vt:lpstr>
      <vt:lpstr>地址映射</vt:lpstr>
      <vt:lpstr>虚拟内存</vt:lpstr>
      <vt:lpstr>进程虚拟地址空间</vt:lpstr>
      <vt:lpstr>地址映射</vt:lpstr>
      <vt:lpstr>虚拟内存区域</vt:lpstr>
      <vt:lpstr>虚拟内存区域</vt:lpstr>
      <vt:lpstr>虚拟内存区域</vt:lpstr>
      <vt:lpstr>虚拟内存区域</vt:lpstr>
      <vt:lpstr>PowerPoint 演示文稿</vt:lpstr>
      <vt:lpstr>地址空间</vt:lpstr>
      <vt:lpstr>线性地址空间分布</vt:lpstr>
      <vt:lpstr>高速缓存</vt:lpstr>
      <vt:lpstr>Linux使用的缓存</vt:lpstr>
      <vt:lpstr>Linux使用的缓存</vt:lpstr>
      <vt:lpstr>Linux使用的缓存</vt:lpstr>
      <vt:lpstr>页高速缓冲</vt:lpstr>
      <vt:lpstr>页框回收</vt:lpstr>
      <vt:lpstr>PFRA设计</vt:lpstr>
      <vt:lpstr>反向映射</vt:lpstr>
      <vt:lpstr>反向映射</vt:lpstr>
      <vt:lpstr>匿名页的反向映射</vt:lpstr>
      <vt:lpstr>匿名页的反向映射</vt:lpstr>
      <vt:lpstr>匿名页的反向映射</vt:lpstr>
      <vt:lpstr>匿名页的反向映射</vt:lpstr>
      <vt:lpstr>匿名页的反向映射</vt:lpstr>
      <vt:lpstr>try_to_unmap_one</vt:lpstr>
      <vt:lpstr>优先搜索树</vt:lpstr>
      <vt:lpstr>优先搜索树</vt:lpstr>
      <vt:lpstr>优先搜索树</vt:lpstr>
      <vt:lpstr>优先搜索树</vt:lpstr>
      <vt:lpstr>优先搜索树</vt:lpstr>
      <vt:lpstr>PFRA实现</vt:lpstr>
      <vt:lpstr>PowerPoint 演示文稿</vt:lpstr>
      <vt:lpstr>LRU链表</vt:lpstr>
      <vt:lpstr>LRU链表</vt:lpstr>
      <vt:lpstr>shrink_page_list</vt:lpstr>
      <vt:lpstr>交换机制</vt:lpstr>
      <vt:lpstr>交换机制概述</vt:lpstr>
      <vt:lpstr>交换区数据结构</vt:lpstr>
      <vt:lpstr>swap_header</vt:lpstr>
      <vt:lpstr>交换区数据结构</vt:lpstr>
      <vt:lpstr>交换区描述符</vt:lpstr>
      <vt:lpstr>PowerPoint 演示文稿</vt:lpstr>
      <vt:lpstr>创建交换区</vt:lpstr>
      <vt:lpstr>创建交换区</vt:lpstr>
      <vt:lpstr>换出页标识符</vt:lpstr>
      <vt:lpstr>换出页标识符</vt:lpstr>
      <vt:lpstr>页面的换入和换出</vt:lpstr>
      <vt:lpstr>缺页异常</vt:lpstr>
      <vt:lpstr>共享内存</vt:lpstr>
      <vt:lpstr>共享原理</vt:lpstr>
      <vt:lpstr>共享原理</vt:lpstr>
      <vt:lpstr>共享原理</vt:lpstr>
      <vt:lpstr>文件映射</vt:lpstr>
      <vt:lpstr>文件映射</vt:lpstr>
      <vt:lpstr>程序执行</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KiTann</dc:creator>
  <cp:lastModifiedBy>Microsoft Office User</cp:lastModifiedBy>
  <cp:revision>873</cp:revision>
  <dcterms:created xsi:type="dcterms:W3CDTF">2012-02-18T05:38:04Z</dcterms:created>
  <dcterms:modified xsi:type="dcterms:W3CDTF">2024-04-17T05:59:00Z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perty1">
    <vt:lpwstr>BBAAD9C20180234D78810CEA56E0B6D0E2B9B20918E83B70A6D98F34B1082BBC3B4CB53861613B0222C92008C846A8EC6DF921DA91D02BB11B4DC25E387E20DC24F5093D372C66F764BF29976F2244E727F1E0367CA8D314A8D6A1982F006CC8D8F62991BE0</vt:lpwstr>
  </property>
</Properties>
</file>